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99" r:id="rId2"/>
    <p:sldId id="401" r:id="rId3"/>
    <p:sldId id="402" r:id="rId4"/>
    <p:sldId id="403" r:id="rId5"/>
    <p:sldId id="404" r:id="rId6"/>
    <p:sldId id="405" r:id="rId7"/>
    <p:sldId id="408" r:id="rId8"/>
    <p:sldId id="400" r:id="rId9"/>
    <p:sldId id="406" r:id="rId10"/>
    <p:sldId id="407" r:id="rId11"/>
    <p:sldId id="409" r:id="rId12"/>
    <p:sldId id="410" r:id="rId13"/>
    <p:sldId id="411" r:id="rId14"/>
    <p:sldId id="412" r:id="rId15"/>
    <p:sldId id="413" r:id="rId16"/>
    <p:sldId id="414" r:id="rId17"/>
    <p:sldId id="415" r:id="rId18"/>
    <p:sldId id="416" r:id="rId19"/>
    <p:sldId id="417" r:id="rId20"/>
    <p:sldId id="418" r:id="rId21"/>
    <p:sldId id="466" r:id="rId22"/>
    <p:sldId id="420" r:id="rId23"/>
    <p:sldId id="457" r:id="rId24"/>
    <p:sldId id="421" r:id="rId25"/>
    <p:sldId id="422" r:id="rId26"/>
    <p:sldId id="423" r:id="rId27"/>
    <p:sldId id="424" r:id="rId28"/>
    <p:sldId id="427" r:id="rId29"/>
    <p:sldId id="428" r:id="rId30"/>
    <p:sldId id="429" r:id="rId31"/>
    <p:sldId id="430" r:id="rId32"/>
    <p:sldId id="431" r:id="rId33"/>
    <p:sldId id="432" r:id="rId34"/>
    <p:sldId id="433" r:id="rId35"/>
    <p:sldId id="434" r:id="rId36"/>
    <p:sldId id="435" r:id="rId37"/>
    <p:sldId id="436" r:id="rId38"/>
    <p:sldId id="437" r:id="rId39"/>
    <p:sldId id="460" r:id="rId40"/>
    <p:sldId id="459" r:id="rId41"/>
    <p:sldId id="440" r:id="rId42"/>
    <p:sldId id="441" r:id="rId43"/>
    <p:sldId id="443" r:id="rId44"/>
    <p:sldId id="444" r:id="rId45"/>
    <p:sldId id="445" r:id="rId46"/>
    <p:sldId id="446" r:id="rId47"/>
    <p:sldId id="447" r:id="rId48"/>
    <p:sldId id="448" r:id="rId49"/>
    <p:sldId id="449" r:id="rId50"/>
    <p:sldId id="450" r:id="rId51"/>
    <p:sldId id="464" r:id="rId52"/>
    <p:sldId id="461" r:id="rId53"/>
    <p:sldId id="453" r:id="rId54"/>
    <p:sldId id="463" r:id="rId55"/>
    <p:sldId id="455" r:id="rId56"/>
    <p:sldId id="456" r:id="rId57"/>
    <p:sldId id="462" r:id="rId58"/>
    <p:sldId id="458" r:id="rId5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2" autoAdjust="0"/>
    <p:restoredTop sz="94660"/>
  </p:normalViewPr>
  <p:slideViewPr>
    <p:cSldViewPr>
      <p:cViewPr>
        <p:scale>
          <a:sx n="75" d="100"/>
          <a:sy n="75" d="100"/>
        </p:scale>
        <p:origin x="-1152" y="-324"/>
      </p:cViewPr>
      <p:guideLst>
        <p:guide orient="horz" pos="1620"/>
        <p:guide pos="2880"/>
      </p:guideLst>
    </p:cSldViewPr>
  </p:slideViewPr>
  <p:notesTextViewPr>
    <p:cViewPr>
      <p:scale>
        <a:sx n="100" d="100"/>
        <a:sy n="100" d="100"/>
      </p:scale>
      <p:origin x="0" y="0"/>
    </p:cViewPr>
  </p:notesTextViewPr>
  <p:sorterViewPr>
    <p:cViewPr>
      <p:scale>
        <a:sx n="77" d="100"/>
        <a:sy n="77" d="100"/>
      </p:scale>
      <p:origin x="0" y="5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gif"/><Relationship Id="rId7" Type="http://schemas.openxmlformats.org/officeDocument/2006/relationships/image" Target="../media/image46.gif"/><Relationship Id="rId2" Type="http://schemas.openxmlformats.org/officeDocument/2006/relationships/image" Target="../media/image41.jpg"/><Relationship Id="rId1" Type="http://schemas.openxmlformats.org/officeDocument/2006/relationships/themeOverride" Target="../theme/themeOverride1.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jpg"/><Relationship Id="rId9"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126217805812321E-2"/>
          <c:y val="4.8369734480900518E-2"/>
          <c:w val="0.88693810504320303"/>
          <c:h val="0.85494948606284549"/>
        </c:manualLayout>
      </c:layout>
      <c:pie3DChart>
        <c:varyColors val="1"/>
        <c:ser>
          <c:idx val="0"/>
          <c:order val="0"/>
          <c:spPr>
            <a:ln>
              <a:solidFill>
                <a:schemeClr val="accent1"/>
              </a:solidFill>
            </a:ln>
          </c:spPr>
          <c:explosion val="12"/>
          <c:dPt>
            <c:idx val="0"/>
            <c:bubble3D val="0"/>
            <c:explosion val="5"/>
            <c:spPr>
              <a:blipFill dpi="0" rotWithShape="1">
                <a:blip xmlns:r="http://schemas.openxmlformats.org/officeDocument/2006/relationships" r:embed="rId2"/>
                <a:srcRect/>
                <a:stretch>
                  <a:fillRect l="-5000" t="-5000" r="-7000" b="-5000"/>
                </a:stretch>
              </a:blipFill>
              <a:ln>
                <a:solidFill>
                  <a:schemeClr val="accent1"/>
                </a:solidFill>
              </a:ln>
            </c:spPr>
          </c:dPt>
          <c:dPt>
            <c:idx val="1"/>
            <c:bubble3D val="0"/>
            <c:spPr>
              <a:blipFill dpi="0" rotWithShape="1">
                <a:blip xmlns:r="http://schemas.openxmlformats.org/officeDocument/2006/relationships" r:embed="rId3"/>
                <a:srcRect/>
                <a:stretch>
                  <a:fillRect l="-13000" b="-80000"/>
                </a:stretch>
              </a:blipFill>
              <a:ln>
                <a:solidFill>
                  <a:schemeClr val="accent1"/>
                </a:solidFill>
              </a:ln>
            </c:spPr>
          </c:dPt>
          <c:dPt>
            <c:idx val="2"/>
            <c:bubble3D val="0"/>
            <c:spPr>
              <a:blipFill dpi="0" rotWithShape="1">
                <a:blip xmlns:r="http://schemas.openxmlformats.org/officeDocument/2006/relationships" r:embed="rId4"/>
                <a:srcRect/>
                <a:stretch>
                  <a:fillRect l="-13000" t="-20000" b="-16000"/>
                </a:stretch>
              </a:blipFill>
              <a:ln>
                <a:solidFill>
                  <a:schemeClr val="accent1"/>
                </a:solidFill>
              </a:ln>
            </c:spPr>
          </c:dPt>
          <c:dPt>
            <c:idx val="3"/>
            <c:bubble3D val="0"/>
            <c:spPr>
              <a:blipFill dpi="0" rotWithShape="1">
                <a:blip xmlns:r="http://schemas.openxmlformats.org/officeDocument/2006/relationships" r:embed="rId5"/>
                <a:srcRect/>
                <a:stretch>
                  <a:fillRect l="-13000" t="-5000" b="-31000"/>
                </a:stretch>
              </a:blipFill>
              <a:ln>
                <a:solidFill>
                  <a:schemeClr val="accent1"/>
                </a:solidFill>
              </a:ln>
            </c:spPr>
          </c:dPt>
          <c:dPt>
            <c:idx val="4"/>
            <c:bubble3D val="0"/>
            <c:spPr>
              <a:blipFill dpi="0" rotWithShape="1">
                <a:blip xmlns:r="http://schemas.openxmlformats.org/officeDocument/2006/relationships" r:embed="rId6"/>
                <a:srcRect/>
                <a:stretch>
                  <a:fillRect l="-5000" t="-5000" b="-5000"/>
                </a:stretch>
              </a:blipFill>
              <a:ln>
                <a:solidFill>
                  <a:schemeClr val="accent1"/>
                </a:solidFill>
              </a:ln>
            </c:spPr>
          </c:dPt>
          <c:dPt>
            <c:idx val="5"/>
            <c:bubble3D val="0"/>
            <c:spPr>
              <a:blipFill>
                <a:blip xmlns:r="http://schemas.openxmlformats.org/officeDocument/2006/relationships" r:embed="rId7"/>
                <a:stretch>
                  <a:fillRect l="-5000" t="-5000" r="-56000" b="-5000"/>
                </a:stretch>
              </a:blipFill>
              <a:ln>
                <a:solidFill>
                  <a:schemeClr val="accent1"/>
                </a:solidFill>
              </a:ln>
            </c:spPr>
          </c:dPt>
          <c:dPt>
            <c:idx val="6"/>
            <c:bubble3D val="0"/>
            <c:spPr>
              <a:blipFill dpi="0" rotWithShape="1">
                <a:blip xmlns:r="http://schemas.openxmlformats.org/officeDocument/2006/relationships" r:embed="rId8"/>
                <a:srcRect/>
                <a:stretch>
                  <a:fillRect l="-5000" t="-5000" r="-56000" b="-5000"/>
                </a:stretch>
              </a:blipFill>
              <a:ln>
                <a:solidFill>
                  <a:schemeClr val="accent1"/>
                </a:solidFill>
              </a:ln>
            </c:spPr>
          </c:dPt>
          <c:dLbls>
            <c:dLbl>
              <c:idx val="0"/>
              <c:layout>
                <c:manualLayout>
                  <c:x val="-0.32023554933188242"/>
                  <c:y val="-0.24415766250473073"/>
                </c:manualLayout>
              </c:layout>
              <c:tx>
                <c:rich>
                  <a:bodyPr/>
                  <a:lstStyle/>
                  <a:p>
                    <a:r>
                      <a:rPr lang="en-US" dirty="0" smtClean="0"/>
                      <a:t>69.4%</a:t>
                    </a:r>
                    <a:endParaRPr lang="en-US" dirty="0"/>
                  </a:p>
                </c:rich>
              </c:tx>
              <c:dLblPos val="bestFit"/>
              <c:showLegendKey val="0"/>
              <c:showVal val="1"/>
              <c:showCatName val="0"/>
              <c:showSerName val="0"/>
              <c:showPercent val="0"/>
              <c:showBubbleSize val="0"/>
            </c:dLbl>
            <c:dLbl>
              <c:idx val="1"/>
              <c:layout>
                <c:manualLayout>
                  <c:x val="0"/>
                  <c:y val="-6.331471135940403E-2"/>
                </c:manualLayout>
              </c:layout>
              <c:tx>
                <c:rich>
                  <a:bodyPr/>
                  <a:lstStyle/>
                  <a:p>
                    <a:r>
                      <a:rPr lang="en-US" dirty="0" smtClean="0"/>
                      <a:t>9,5%</a:t>
                    </a:r>
                    <a:endParaRPr lang="en-US" dirty="0"/>
                  </a:p>
                </c:rich>
              </c:tx>
              <c:dLblPos val="bestFit"/>
              <c:showLegendKey val="0"/>
              <c:showVal val="1"/>
              <c:showCatName val="0"/>
              <c:showSerName val="0"/>
              <c:showPercent val="0"/>
              <c:showBubbleSize val="0"/>
            </c:dLbl>
            <c:dLbl>
              <c:idx val="2"/>
              <c:layout>
                <c:manualLayout>
                  <c:x val="1.1318621145964939E-2"/>
                  <c:y val="-5.2591502985203775E-3"/>
                </c:manualLayout>
              </c:layout>
              <c:tx>
                <c:rich>
                  <a:bodyPr/>
                  <a:lstStyle/>
                  <a:p>
                    <a:r>
                      <a:rPr lang="en-US" dirty="0" smtClean="0"/>
                      <a:t>4.5%</a:t>
                    </a:r>
                    <a:endParaRPr lang="en-US" dirty="0"/>
                  </a:p>
                </c:rich>
              </c:tx>
              <c:dLblPos val="bestFit"/>
              <c:showLegendKey val="0"/>
              <c:showVal val="1"/>
              <c:showCatName val="0"/>
              <c:showSerName val="0"/>
              <c:showPercent val="0"/>
              <c:showBubbleSize val="0"/>
            </c:dLbl>
            <c:dLbl>
              <c:idx val="3"/>
              <c:layout>
                <c:manualLayout>
                  <c:x val="1.4897582055960161E-2"/>
                  <c:y val="-2.2346368715083765E-2"/>
                </c:manualLayout>
              </c:layout>
              <c:tx>
                <c:rich>
                  <a:bodyPr/>
                  <a:lstStyle/>
                  <a:p>
                    <a:r>
                      <a:rPr lang="en-US" dirty="0" smtClean="0"/>
                      <a:t>2,9%</a:t>
                    </a:r>
                    <a:endParaRPr lang="en-US" dirty="0"/>
                  </a:p>
                </c:rich>
              </c:tx>
              <c:dLblPos val="bestFit"/>
              <c:showLegendKey val="0"/>
              <c:showVal val="1"/>
              <c:showCatName val="0"/>
              <c:showSerName val="0"/>
              <c:showPercent val="0"/>
              <c:showBubbleSize val="0"/>
            </c:dLbl>
            <c:dLbl>
              <c:idx val="4"/>
              <c:tx>
                <c:rich>
                  <a:bodyPr/>
                  <a:lstStyle/>
                  <a:p>
                    <a:r>
                      <a:rPr lang="en-US" dirty="0" smtClean="0"/>
                      <a:t>3,8%</a:t>
                    </a:r>
                    <a:endParaRPr lang="en-US" dirty="0"/>
                  </a:p>
                </c:rich>
              </c:tx>
              <c:dLblPos val="outEnd"/>
              <c:showLegendKey val="0"/>
              <c:showVal val="1"/>
              <c:showCatName val="0"/>
              <c:showSerName val="0"/>
              <c:showPercent val="0"/>
              <c:showBubbleSize val="0"/>
            </c:dLbl>
            <c:dLbl>
              <c:idx val="5"/>
              <c:tx>
                <c:rich>
                  <a:bodyPr/>
                  <a:lstStyle/>
                  <a:p>
                    <a:r>
                      <a:rPr lang="en-US" dirty="0" smtClean="0"/>
                      <a:t>4,5%</a:t>
                    </a:r>
                    <a:endParaRPr lang="en-US" dirty="0"/>
                  </a:p>
                </c:rich>
              </c:tx>
              <c:dLblPos val="outEnd"/>
              <c:showLegendKey val="0"/>
              <c:showVal val="1"/>
              <c:showCatName val="0"/>
              <c:showSerName val="0"/>
              <c:showPercent val="0"/>
              <c:showBubbleSize val="0"/>
            </c:dLbl>
            <c:dLbl>
              <c:idx val="6"/>
              <c:tx>
                <c:rich>
                  <a:bodyPr/>
                  <a:lstStyle/>
                  <a:p>
                    <a:r>
                      <a:rPr lang="en-US" dirty="0" smtClean="0"/>
                      <a:t>5.5%</a:t>
                    </a:r>
                    <a:endParaRPr lang="en-US" dirty="0"/>
                  </a:p>
                </c:rich>
              </c:tx>
              <c:dLblPos val="outEnd"/>
              <c:showLegendKey val="0"/>
              <c:showVal val="1"/>
              <c:showCatName val="0"/>
              <c:showSerName val="0"/>
              <c:showPercent val="0"/>
              <c:showBubbleSize val="0"/>
            </c:dLbl>
            <c:txPr>
              <a:bodyPr/>
              <a:lstStyle/>
              <a:p>
                <a:pPr>
                  <a:defRPr sz="1050" b="1">
                    <a:solidFill>
                      <a:schemeClr val="bg1"/>
                    </a:solidFill>
                  </a:defRPr>
                </a:pPr>
                <a:endParaRPr lang="en-US"/>
              </a:p>
            </c:txPr>
            <c:dLblPos val="outEnd"/>
            <c:showLegendKey val="0"/>
            <c:showVal val="1"/>
            <c:showCatName val="0"/>
            <c:showSerName val="0"/>
            <c:showPercent val="0"/>
            <c:showBubbleSize val="0"/>
            <c:showLeaderLines val="1"/>
          </c:dLbls>
          <c:cat>
            <c:strRef>
              <c:f>'Distribution by Member'!$B$3:$H$3</c:f>
              <c:strCache>
                <c:ptCount val="7"/>
                <c:pt idx="0">
                  <c:v>EU</c:v>
                </c:pt>
                <c:pt idx="1">
                  <c:v>CN</c:v>
                </c:pt>
                <c:pt idx="2">
                  <c:v>IN</c:v>
                </c:pt>
                <c:pt idx="3">
                  <c:v>JP</c:v>
                </c:pt>
                <c:pt idx="4">
                  <c:v>KR</c:v>
                </c:pt>
                <c:pt idx="5">
                  <c:v>RF</c:v>
                </c:pt>
                <c:pt idx="6">
                  <c:v>US</c:v>
                </c:pt>
              </c:strCache>
            </c:strRef>
          </c:cat>
          <c:val>
            <c:numRef>
              <c:f>'Distribution by Member'!$B$19:$H$19</c:f>
              <c:numCache>
                <c:formatCode>0.00%</c:formatCode>
                <c:ptCount val="7"/>
                <c:pt idx="0">
                  <c:v>0.69470404984423673</c:v>
                </c:pt>
                <c:pt idx="1">
                  <c:v>8.566978193146417E-2</c:v>
                </c:pt>
                <c:pt idx="2">
                  <c:v>3.4267912772585667E-2</c:v>
                </c:pt>
                <c:pt idx="3">
                  <c:v>3.8940809968847349E-2</c:v>
                </c:pt>
                <c:pt idx="4">
                  <c:v>4.9844236760124609E-2</c:v>
                </c:pt>
                <c:pt idx="5">
                  <c:v>4.6728971962616821E-2</c:v>
                </c:pt>
                <c:pt idx="6">
                  <c:v>4.9844236760124609E-2</c:v>
                </c:pt>
              </c:numCache>
            </c:numRef>
          </c:val>
        </c:ser>
        <c:dLbls>
          <c:dLblPos val="outEnd"/>
          <c:showLegendKey val="0"/>
          <c:showVal val="1"/>
          <c:showCatName val="0"/>
          <c:showSerName val="0"/>
          <c:showPercent val="0"/>
          <c:showBubbleSize val="0"/>
          <c:showLeaderLines val="1"/>
        </c:dLbls>
      </c:pie3DChart>
    </c:plotArea>
    <c:plotVisOnly val="1"/>
    <c:dispBlanksAs val="gap"/>
    <c:showDLblsOverMax val="0"/>
  </c:chart>
  <c:externalData r:id="rId9">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23B77A-77B9-4225-BD8D-9AD2CC5DEE2E}" type="datetimeFigureOut">
              <a:rPr lang="en-GB" smtClean="0"/>
              <a:t>01/02/2018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1FD3F-3657-4885-BD52-8F91451603B1}" type="slidenum">
              <a:rPr lang="en-GB" smtClean="0"/>
              <a:t>‹#›</a:t>
            </a:fld>
            <a:endParaRPr lang="en-GB"/>
          </a:p>
        </p:txBody>
      </p:sp>
    </p:spTree>
    <p:extLst>
      <p:ext uri="{BB962C8B-B14F-4D97-AF65-F5344CB8AC3E}">
        <p14:creationId xmlns:p14="http://schemas.microsoft.com/office/powerpoint/2010/main" val="366578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A50AE7-AC91-4B95-8DEE-E25EDBB87F40}" type="slidenum">
              <a:rPr lang="en-GB" smtClean="0"/>
              <a:t>1</a:t>
            </a:fld>
            <a:endParaRPr lang="en-GB"/>
          </a:p>
        </p:txBody>
      </p:sp>
    </p:spTree>
    <p:extLst>
      <p:ext uri="{BB962C8B-B14F-4D97-AF65-F5344CB8AC3E}">
        <p14:creationId xmlns:p14="http://schemas.microsoft.com/office/powerpoint/2010/main" val="365002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2588" y="687388"/>
            <a:ext cx="6092825" cy="3427412"/>
          </a:xfrm>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17771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75534-F288-4EBA-8DAA-3AE2C5CD6DF3}" type="slidenum">
              <a:rPr lang="en-GB" smtClean="0"/>
              <a:t>7</a:t>
            </a:fld>
            <a:endParaRPr lang="en-GB"/>
          </a:p>
        </p:txBody>
      </p:sp>
    </p:spTree>
    <p:extLst>
      <p:ext uri="{BB962C8B-B14F-4D97-AF65-F5344CB8AC3E}">
        <p14:creationId xmlns:p14="http://schemas.microsoft.com/office/powerpoint/2010/main" val="363499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r>
              <a:rPr lang="en-US" dirty="0" smtClean="0"/>
              <a:t>KD:</a:t>
            </a:r>
            <a:r>
              <a:rPr lang="en-US" baseline="0" dirty="0" smtClean="0"/>
              <a:t> “represent” KD: Remove “on” from dates</a:t>
            </a:r>
            <a:endParaRPr lang="en-GB" dirty="0"/>
          </a:p>
        </p:txBody>
      </p:sp>
      <p:sp>
        <p:nvSpPr>
          <p:cNvPr id="4" name="Slide Number Placeholder 3"/>
          <p:cNvSpPr>
            <a:spLocks noGrp="1"/>
          </p:cNvSpPr>
          <p:nvPr>
            <p:ph type="sldNum" sz="quarter" idx="10"/>
          </p:nvPr>
        </p:nvSpPr>
        <p:spPr/>
        <p:txBody>
          <a:bodyPr/>
          <a:lstStyle/>
          <a:p>
            <a:fld id="{42488385-607C-448B-A3BC-A4D606B8405C}" type="slidenum">
              <a:rPr lang="fr-FR" smtClean="0"/>
              <a:t>9</a:t>
            </a:fld>
            <a:endParaRPr lang="fr-FR"/>
          </a:p>
        </p:txBody>
      </p:sp>
    </p:spTree>
    <p:extLst>
      <p:ext uri="{BB962C8B-B14F-4D97-AF65-F5344CB8AC3E}">
        <p14:creationId xmlns:p14="http://schemas.microsoft.com/office/powerpoint/2010/main" val="403882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A1C04-F9B0-C94A-B102-4470F8F34AA8}" type="slidenum">
              <a:rPr lang="en-US" smtClean="0"/>
              <a:t>21</a:t>
            </a:fld>
            <a:endParaRPr lang="en-US"/>
          </a:p>
        </p:txBody>
      </p:sp>
    </p:spTree>
    <p:extLst>
      <p:ext uri="{BB962C8B-B14F-4D97-AF65-F5344CB8AC3E}">
        <p14:creationId xmlns:p14="http://schemas.microsoft.com/office/powerpoint/2010/main" val="105671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98E1FD3F-3657-4885-BD52-8F91451603B1}" type="slidenum">
              <a:rPr lang="en-GB" smtClean="0"/>
              <a:t>29</a:t>
            </a:fld>
            <a:endParaRPr lang="en-GB"/>
          </a:p>
        </p:txBody>
      </p:sp>
    </p:spTree>
    <p:extLst>
      <p:ext uri="{BB962C8B-B14F-4D97-AF65-F5344CB8AC3E}">
        <p14:creationId xmlns:p14="http://schemas.microsoft.com/office/powerpoint/2010/main" val="208843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98E1FD3F-3657-4885-BD52-8F91451603B1}" type="slidenum">
              <a:rPr lang="en-GB" smtClean="0"/>
              <a:t>51</a:t>
            </a:fld>
            <a:endParaRPr lang="en-GB"/>
          </a:p>
        </p:txBody>
      </p:sp>
    </p:spTree>
    <p:extLst>
      <p:ext uri="{BB962C8B-B14F-4D97-AF65-F5344CB8AC3E}">
        <p14:creationId xmlns:p14="http://schemas.microsoft.com/office/powerpoint/2010/main" val="370166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A1C04-F9B0-C94A-B102-4470F8F34AA8}" type="slidenum">
              <a:rPr lang="en-US" smtClean="0"/>
              <a:t>56</a:t>
            </a:fld>
            <a:endParaRPr lang="en-US"/>
          </a:p>
        </p:txBody>
      </p:sp>
    </p:spTree>
    <p:extLst>
      <p:ext uri="{BB962C8B-B14F-4D97-AF65-F5344CB8AC3E}">
        <p14:creationId xmlns:p14="http://schemas.microsoft.com/office/powerpoint/2010/main" val="36010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4"/>
          <p:cNvSpPr txBox="1">
            <a:spLocks/>
          </p:cNvSpPr>
          <p:nvPr userDrawn="1"/>
        </p:nvSpPr>
        <p:spPr>
          <a:xfrm>
            <a:off x="2590800" y="4767263"/>
            <a:ext cx="57912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smtClean="0"/>
              <a:t>NAS Committee on Strategic Plan for US Burning Plasma Research, 1  2 Feb. 2018</a:t>
            </a:r>
            <a:endParaRPr lang="en-US" sz="13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2/1/2018</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2/1/2018</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5" descr="PowerPoint_Graphic"/>
          <p:cNvPicPr>
            <a:picLocks noChangeAspect="1" noChangeArrowheads="1"/>
          </p:cNvPicPr>
          <p:nvPr userDrawn="1"/>
        </p:nvPicPr>
        <p:blipFill rotWithShape="1">
          <a:blip r:embed="rId13" cstate="print">
            <a:extLst>
              <a:ext uri="{28A0092B-C50C-407E-A947-70E740481C1C}">
                <a14:useLocalDpi xmlns:a14="http://schemas.microsoft.com/office/drawing/2010/main"/>
              </a:ext>
            </a:extLst>
          </a:blip>
          <a:srcRect/>
          <a:stretch/>
        </p:blipFill>
        <p:spPr bwMode="auto">
          <a:xfrm>
            <a:off x="-36512" y="4739640"/>
            <a:ext cx="9180512" cy="43347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userDrawn="1"/>
        </p:nvSpPr>
        <p:spPr bwMode="auto">
          <a:xfrm>
            <a:off x="8460432" y="4786226"/>
            <a:ext cx="593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900" b="1" dirty="0">
                <a:solidFill>
                  <a:schemeClr val="bg1">
                    <a:lumMod val="50000"/>
                  </a:schemeClr>
                </a:solidFill>
                <a:latin typeface="+mj-lt"/>
              </a:rPr>
              <a:t>Page </a:t>
            </a:r>
            <a:fld id="{700DA413-F592-4FE7-9851-FA3596672E1A}" type="slidenum">
              <a:rPr lang="en-GB" sz="900" b="1" smtClean="0">
                <a:solidFill>
                  <a:schemeClr val="bg1">
                    <a:lumMod val="50000"/>
                  </a:schemeClr>
                </a:solidFill>
                <a:latin typeface="+mj-lt"/>
              </a:rPr>
              <a:pPr>
                <a:spcBef>
                  <a:spcPct val="50000"/>
                </a:spcBef>
              </a:pPr>
              <a:t>‹#›</a:t>
            </a:fld>
            <a:r>
              <a:rPr lang="en-GB" sz="900" b="1" dirty="0" smtClean="0">
                <a:solidFill>
                  <a:schemeClr val="bg1">
                    <a:lumMod val="50000"/>
                  </a:schemeClr>
                </a:solidFill>
                <a:latin typeface="+mj-lt"/>
              </a:rPr>
              <a:t>/58</a:t>
            </a:r>
          </a:p>
        </p:txBody>
      </p:sp>
      <p:sp>
        <p:nvSpPr>
          <p:cNvPr id="10" name="Footer Placeholder 4"/>
          <p:cNvSpPr txBox="1">
            <a:spLocks/>
          </p:cNvSpPr>
          <p:nvPr userDrawn="1"/>
        </p:nvSpPr>
        <p:spPr>
          <a:xfrm>
            <a:off x="2590800" y="4812506"/>
            <a:ext cx="5791200" cy="273844"/>
          </a:xfrm>
          <a:prstGeom prst="rect">
            <a:avLst/>
          </a:prstGeom>
        </p:spPr>
        <p:txBody>
          <a:bodyPr/>
          <a:lstStyle>
            <a:defPPr>
              <a:defRPr lang="en-US"/>
            </a:defPPr>
            <a:lvl1pPr marL="0" algn="l" defTabSz="914400" rtl="0" eaLnBrk="1" latinLnBrk="0" hangingPunct="1">
              <a:defRPr sz="180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NAS Committee on a Strategic Plan for US Burning Plasma Research, 1</a:t>
            </a:r>
            <a:r>
              <a:rPr lang="en-US" sz="1300" baseline="0" dirty="0" smtClean="0"/>
              <a:t> - </a:t>
            </a:r>
            <a:r>
              <a:rPr lang="en-US" sz="1300" dirty="0" smtClean="0"/>
              <a:t>2 Feb. 2018</a:t>
            </a:r>
            <a:endParaRPr lang="en-US" sz="13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jpeg"/><Relationship Id="rId7" Type="http://schemas.openxmlformats.org/officeDocument/2006/relationships/image" Target="../media/image26.g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 Id="rId9" Type="http://schemas.openxmlformats.org/officeDocument/2006/relationships/image" Target="../media/image28.gif"/></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 Id="rId9" Type="http://schemas.openxmlformats.org/officeDocument/2006/relationships/image" Target="../media/image90.gif"/></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gif"/><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ter\cfs\public\dulonk\Drone_dec_2017\WEB\View_site_snow_ed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310" b="12517"/>
          <a:stretch/>
        </p:blipFill>
        <p:spPr bwMode="auto">
          <a:xfrm>
            <a:off x="-76200" y="0"/>
            <a:ext cx="9292081" cy="4781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92546"/>
            <a:ext cx="9144000" cy="1477328"/>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600" b="1">
                <a:solidFill>
                  <a:schemeClr val="bg1">
                    <a:lumMod val="95000"/>
                  </a:schemeClr>
                </a:solidFill>
                <a:latin typeface="Arial" panose="020B0604020202020204" pitchFamily="34" charset="0"/>
                <a:cs typeface="Arial" panose="020B0604020202020204" pitchFamily="34" charset="0"/>
              </a:defRPr>
            </a:lvl1pPr>
          </a:lstStyle>
          <a:p>
            <a:r>
              <a:rPr lang="fr-FR" dirty="0"/>
              <a:t>ITER</a:t>
            </a:r>
          </a:p>
          <a:p>
            <a:r>
              <a:rPr lang="fr-FR" sz="2400" dirty="0"/>
              <a:t>The </a:t>
            </a:r>
            <a:r>
              <a:rPr lang="fr-FR" sz="2400" dirty="0" err="1"/>
              <a:t>way</a:t>
            </a:r>
            <a:r>
              <a:rPr lang="fr-FR" sz="2400" dirty="0"/>
              <a:t> to a new, clean, </a:t>
            </a:r>
            <a:r>
              <a:rPr lang="fr-FR" sz="2400" dirty="0" err="1"/>
              <a:t>safe</a:t>
            </a:r>
            <a:r>
              <a:rPr lang="fr-FR" sz="2400" dirty="0"/>
              <a:t> and </a:t>
            </a:r>
            <a:r>
              <a:rPr lang="fr-FR" sz="2400" dirty="0" err="1" smtClean="0"/>
              <a:t>nearly-unlimited</a:t>
            </a:r>
            <a:r>
              <a:rPr lang="fr-FR" sz="2400" dirty="0" smtClean="0"/>
              <a:t> </a:t>
            </a:r>
            <a:r>
              <a:rPr lang="fr-FR" sz="2400" dirty="0" err="1"/>
              <a:t>energy</a:t>
            </a:r>
            <a:endParaRPr lang="fr-FR" sz="2400" dirty="0"/>
          </a:p>
        </p:txBody>
      </p:sp>
      <p:sp>
        <p:nvSpPr>
          <p:cNvPr id="4" name="Rectangle 3"/>
          <p:cNvSpPr/>
          <p:nvPr/>
        </p:nvSpPr>
        <p:spPr>
          <a:xfrm>
            <a:off x="2736000" y="4443740"/>
            <a:ext cx="3492000" cy="261610"/>
          </a:xfrm>
          <a:prstGeom prst="rect">
            <a:avLst/>
          </a:prstGeom>
          <a:solidFill>
            <a:schemeClr val="tx2">
              <a:alpha val="54000"/>
            </a:schemeClr>
          </a:solidFill>
        </p:spPr>
        <p:txBody>
          <a:bodyPr wrap="square">
            <a:spAutoFit/>
          </a:bodyPr>
          <a:lstStyle/>
          <a:p>
            <a:pPr algn="ctr"/>
            <a:r>
              <a:rPr lang="fr-FR" sz="1100" dirty="0">
                <a:solidFill>
                  <a:schemeClr val="bg1"/>
                </a:solidFill>
                <a:latin typeface="Arial" panose="020B0604020202020204" pitchFamily="34" charset="0"/>
                <a:cs typeface="Arial" panose="020B0604020202020204" pitchFamily="34" charset="0"/>
              </a:rPr>
              <a:t>Bernard BIGOT, </a:t>
            </a:r>
            <a:r>
              <a:rPr lang="en-GB" sz="1100" dirty="0">
                <a:solidFill>
                  <a:schemeClr val="bg1"/>
                </a:solidFill>
                <a:latin typeface="Arial" panose="020B0604020202020204" pitchFamily="34" charset="0"/>
                <a:cs typeface="Arial" panose="020B0604020202020204" pitchFamily="34" charset="0"/>
              </a:rPr>
              <a:t>Director-General, </a:t>
            </a:r>
            <a:r>
              <a:rPr lang="fr-FR" sz="1100" dirty="0">
                <a:solidFill>
                  <a:schemeClr val="bg1"/>
                </a:solidFill>
                <a:latin typeface="Arial" panose="020B0604020202020204" pitchFamily="34" charset="0"/>
                <a:cs typeface="Arial" panose="020B0604020202020204" pitchFamily="34" charset="0"/>
              </a:rPr>
              <a:t>ITER </a:t>
            </a:r>
            <a:r>
              <a:rPr lang="fr-FR" sz="1100" dirty="0" err="1">
                <a:solidFill>
                  <a:schemeClr val="bg1"/>
                </a:solidFill>
                <a:latin typeface="Arial" panose="020B0604020202020204" pitchFamily="34" charset="0"/>
                <a:cs typeface="Arial" panose="020B0604020202020204" pitchFamily="34" charset="0"/>
              </a:rPr>
              <a:t>Organization</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05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Bob\Desktop\Tok_Photo_book_black.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7541" y="509433"/>
            <a:ext cx="5190426" cy="44821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38100" y="0"/>
            <a:ext cx="9144000" cy="1015663"/>
          </a:xfrm>
          <a:prstGeom prst="rect">
            <a:avLst/>
          </a:prstGeom>
          <a:noFill/>
          <a:effectLst>
            <a:outerShdw blurRad="50800" dist="50800" dir="5400000" algn="ctr" rotWithShape="0">
              <a:schemeClr val="tx1"/>
            </a:outerShdw>
          </a:effectLst>
          <a:ex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smtClean="0">
                <a:solidFill>
                  <a:schemeClr val="bg1">
                    <a:lumMod val="95000"/>
                  </a:schemeClr>
                </a:solidFill>
                <a:latin typeface="Arial" panose="020B0604020202020204" pitchFamily="34" charset="0"/>
                <a:ea typeface="+mn-ea"/>
                <a:cs typeface="Arial" panose="020B0604020202020204" pitchFamily="34" charset="0"/>
              </a:rPr>
              <a:t>The ITER Tokamak</a:t>
            </a:r>
            <a:endParaRPr lang="en-GB" sz="6000" b="1" dirty="0">
              <a:solidFill>
                <a:schemeClr val="bg1">
                  <a:lumMod val="95000"/>
                </a:schemeClr>
              </a:solidFill>
              <a:latin typeface="Arial" panose="020B0604020202020204" pitchFamily="34" charset="0"/>
              <a:ea typeface="+mn-ea"/>
              <a:cs typeface="Arial" panose="020B0604020202020204" pitchFamily="34" charset="0"/>
            </a:endParaRPr>
          </a:p>
        </p:txBody>
      </p:sp>
      <p:sp>
        <p:nvSpPr>
          <p:cNvPr id="5" name="TextBox 2"/>
          <p:cNvSpPr txBox="1"/>
          <p:nvPr/>
        </p:nvSpPr>
        <p:spPr>
          <a:xfrm>
            <a:off x="5667135" y="2190750"/>
            <a:ext cx="2257665" cy="738664"/>
          </a:xfrm>
          <a:prstGeom prst="rect">
            <a:avLst/>
          </a:prstGeom>
          <a:noFill/>
        </p:spPr>
        <p:txBody>
          <a:bodyPr wrap="square">
            <a:spAutoFit/>
          </a:bodyPr>
          <a:lstStyle/>
          <a:p>
            <a:pPr>
              <a:defRPr/>
            </a:pPr>
            <a:r>
              <a:rPr lang="fr-FR" sz="1400" dirty="0">
                <a:solidFill>
                  <a:srgbClr val="FFFFFF"/>
                </a:solidFill>
                <a:latin typeface="Arial Black" pitchFamily="34" charset="0"/>
              </a:rPr>
              <a:t>R=6.2 m, a=2.0 m, </a:t>
            </a:r>
            <a:r>
              <a:rPr lang="fr-FR" sz="1400" dirty="0" err="1">
                <a:solidFill>
                  <a:srgbClr val="FFFFFF"/>
                </a:solidFill>
                <a:latin typeface="Arial Black" pitchFamily="34" charset="0"/>
              </a:rPr>
              <a:t>I</a:t>
            </a:r>
            <a:r>
              <a:rPr lang="fr-FR" sz="1400" baseline="-25000" dirty="0" err="1">
                <a:solidFill>
                  <a:srgbClr val="FFFFFF"/>
                </a:solidFill>
                <a:latin typeface="Arial Black" pitchFamily="34" charset="0"/>
              </a:rPr>
              <a:t>p</a:t>
            </a:r>
            <a:r>
              <a:rPr lang="fr-FR" sz="1400" dirty="0">
                <a:solidFill>
                  <a:srgbClr val="FFFFFF"/>
                </a:solidFill>
                <a:latin typeface="Arial Black" pitchFamily="34" charset="0"/>
              </a:rPr>
              <a:t>=15 MA, </a:t>
            </a:r>
            <a:r>
              <a:rPr lang="fr-FR" sz="1400" dirty="0" smtClean="0">
                <a:solidFill>
                  <a:srgbClr val="FFFFFF"/>
                </a:solidFill>
                <a:latin typeface="Arial Black" pitchFamily="34" charset="0"/>
              </a:rPr>
              <a:t>B</a:t>
            </a:r>
            <a:r>
              <a:rPr lang="fr-FR" sz="1400" baseline="-25000" dirty="0" smtClean="0">
                <a:solidFill>
                  <a:srgbClr val="FFFFFF"/>
                </a:solidFill>
                <a:latin typeface="Arial Black" pitchFamily="34" charset="0"/>
              </a:rPr>
              <a:t>T</a:t>
            </a:r>
            <a:r>
              <a:rPr lang="fr-FR" sz="1400" dirty="0" smtClean="0">
                <a:solidFill>
                  <a:srgbClr val="FFFFFF"/>
                </a:solidFill>
                <a:latin typeface="Arial Black" pitchFamily="34" charset="0"/>
              </a:rPr>
              <a:t>=5.3 T</a:t>
            </a:r>
            <a:r>
              <a:rPr lang="fr-FR" sz="1400" dirty="0">
                <a:solidFill>
                  <a:srgbClr val="FFFFFF"/>
                </a:solidFill>
                <a:latin typeface="Arial Black" pitchFamily="34" charset="0"/>
              </a:rPr>
              <a:t>, 23,000 </a:t>
            </a:r>
            <a:r>
              <a:rPr lang="fr-FR" sz="1400" dirty="0" smtClean="0">
                <a:solidFill>
                  <a:srgbClr val="FFFFFF"/>
                </a:solidFill>
                <a:latin typeface="Arial Black" pitchFamily="34" charset="0"/>
              </a:rPr>
              <a:t>tonnes</a:t>
            </a:r>
            <a:endParaRPr lang="en-GB" sz="1400" baseline="-25000" dirty="0">
              <a:solidFill>
                <a:srgbClr val="FFFFFF"/>
              </a:solidFill>
              <a:latin typeface="Arial Black" pitchFamily="34" charset="0"/>
            </a:endParaRPr>
          </a:p>
        </p:txBody>
      </p:sp>
      <p:sp>
        <p:nvSpPr>
          <p:cNvPr id="6" name="TextBox 5"/>
          <p:cNvSpPr txBox="1"/>
          <p:nvPr/>
        </p:nvSpPr>
        <p:spPr>
          <a:xfrm>
            <a:off x="5653597" y="909748"/>
            <a:ext cx="3163957" cy="1169551"/>
          </a:xfrm>
          <a:prstGeom prst="rect">
            <a:avLst/>
          </a:prstGeom>
          <a:noFill/>
        </p:spPr>
        <p:txBody>
          <a:bodyPr wrap="square">
            <a:spAutoFit/>
          </a:bodyPr>
          <a:lstStyle>
            <a:defPPr>
              <a:defRPr lang="en-US"/>
            </a:defPPr>
            <a:lvl1pPr>
              <a:defRPr sz="1400">
                <a:solidFill>
                  <a:srgbClr val="FFFFFF"/>
                </a:solidFill>
                <a:latin typeface="Arial Black" pitchFamily="34" charset="0"/>
              </a:defRPr>
            </a:lvl1pPr>
          </a:lstStyle>
          <a:p>
            <a:r>
              <a:rPr lang="en-US" dirty="0"/>
              <a:t>Vacuum Vessel: ~ 8 000 t.</a:t>
            </a:r>
          </a:p>
          <a:p>
            <a:r>
              <a:rPr lang="en-US" dirty="0"/>
              <a:t>TF Coils:  ~ 18 x 360 t.</a:t>
            </a:r>
          </a:p>
          <a:p>
            <a:r>
              <a:rPr lang="en-US" dirty="0"/>
              <a:t>Central solenoid:  ~ 1 000 t. </a:t>
            </a:r>
            <a:endParaRPr lang="fr-FR" dirty="0"/>
          </a:p>
          <a:p>
            <a:r>
              <a:rPr lang="en-US" dirty="0"/>
              <a:t>Etc.</a:t>
            </a:r>
          </a:p>
          <a:p>
            <a:r>
              <a:rPr lang="en-US" dirty="0"/>
              <a:t>Total ~ 23 000 t</a:t>
            </a:r>
            <a:r>
              <a:rPr lang="en-US" dirty="0" smtClean="0"/>
              <a:t>.</a:t>
            </a:r>
            <a:endParaRPr lang="fr-FR" dirty="0"/>
          </a:p>
        </p:txBody>
      </p:sp>
      <p:pic>
        <p:nvPicPr>
          <p:cNvPr id="8" name="Picture 2" descr="C:\Users\arnouxr\Documents\Work\En Cours\PRESENTATIIONS 16_9\coloriage tour eiffel en lign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1736" y="3233410"/>
            <a:ext cx="1128195" cy="14102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rnouxr\Documents\Work\En Cours\PRESENTATIIONS 16_9\coloriage tour eiffel en lign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7487" y="3233410"/>
            <a:ext cx="1128195" cy="14102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rnouxr\Documents\Work\En Cours\PRESENTATIIONS 16_9\coloriage tour eiffel en lign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09848" y="3233410"/>
            <a:ext cx="1128195" cy="14102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rnouxr\Documents\Work\En Cours\PRESENTATIIONS 16_9\coloriage tour eiffel en ligne.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14578" y="3233410"/>
            <a:ext cx="564098" cy="14102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934200" y="3790950"/>
            <a:ext cx="1600200" cy="461665"/>
          </a:xfrm>
          <a:prstGeom prst="rect">
            <a:avLst/>
          </a:prstGeom>
          <a:noFill/>
        </p:spPr>
        <p:txBody>
          <a:bodyPr wrap="square" rtlCol="0">
            <a:spAutoFit/>
          </a:bodyPr>
          <a:lstStyle/>
          <a:p>
            <a:r>
              <a:rPr lang="fr-FR" sz="1200" b="1" dirty="0" smtClean="0">
                <a:solidFill>
                  <a:schemeClr val="bg1"/>
                </a:solidFill>
              </a:rPr>
              <a:t>3,5 times the </a:t>
            </a:r>
            <a:r>
              <a:rPr lang="fr-FR" sz="1200" b="1" dirty="0" err="1" smtClean="0">
                <a:solidFill>
                  <a:schemeClr val="bg1"/>
                </a:solidFill>
              </a:rPr>
              <a:t>weight</a:t>
            </a:r>
            <a:r>
              <a:rPr lang="fr-FR" sz="1200" b="1" dirty="0" smtClean="0">
                <a:solidFill>
                  <a:schemeClr val="bg1"/>
                </a:solidFill>
              </a:rPr>
              <a:t> of the Eiffel Tower!</a:t>
            </a:r>
            <a:endParaRPr lang="en-GB" sz="1200" b="1" dirty="0">
              <a:solidFill>
                <a:schemeClr val="bg1"/>
              </a:solidFill>
            </a:endParaRPr>
          </a:p>
        </p:txBody>
      </p:sp>
    </p:spTree>
    <p:extLst>
      <p:ext uri="{BB962C8B-B14F-4D97-AF65-F5344CB8AC3E}">
        <p14:creationId xmlns:p14="http://schemas.microsoft.com/office/powerpoint/2010/main" val="99038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rnouxr\Documents\Work\En Cours\CLI NOGENT\Magnet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398" y="361950"/>
            <a:ext cx="6396947" cy="45279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304800" y="1117602"/>
            <a:ext cx="4034649" cy="1301748"/>
          </a:xfrm>
          <a:prstGeom prst="rect">
            <a:avLst/>
          </a:prstGeom>
          <a:noFill/>
          <a:ln>
            <a:noFill/>
          </a:ln>
          <a:effectLst/>
          <a:extLst/>
        </p:spPr>
        <p:txBody>
          <a:bodyPr vert="horz" wrap="square" lIns="91440" tIns="45720" rIns="91440" bIns="45720" numCol="1" rtlCol="0" anchor="t" anchorCtr="0" compatLnSpc="1">
            <a:prstTxWarp prst="textNoShape">
              <a:avLst/>
            </a:prstTxWarp>
            <a:normAutofit lnSpcReduction="10000"/>
          </a:bodyPr>
          <a:lstStyle>
            <a:lvl1pPr marL="0" indent="0" algn="ctr" defTabSz="795338" rtl="0" eaLnBrk="1" fontAlgn="base" latinLnBrk="0" hangingPunct="1">
              <a:spcBef>
                <a:spcPct val="20000"/>
              </a:spcBef>
              <a:spcAft>
                <a:spcPct val="0"/>
              </a:spcAft>
              <a:buFontTx/>
              <a:buNone/>
              <a:defRPr sz="2400" kern="1200">
                <a:solidFill>
                  <a:schemeClr val="tx1"/>
                </a:solidFill>
                <a:latin typeface="+mn-lt"/>
                <a:ea typeface="+mn-ea"/>
                <a:cs typeface="+mn-cs"/>
              </a:defRPr>
            </a:lvl1pPr>
            <a:lvl2pPr marL="757238" indent="-27940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2pPr>
            <a:lvl3pPr marL="1136650" indent="-188913" algn="l" defTabSz="795338" rtl="0" eaLnBrk="1" fontAlgn="base" latinLnBrk="0"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51130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18859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3431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6pPr>
            <a:lvl7pPr marL="28003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7pPr>
            <a:lvl8pPr marL="32575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8pPr>
            <a:lvl9pPr marL="37147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9pPr>
          </a:lstStyle>
          <a:p>
            <a:pPr algn="l"/>
            <a:r>
              <a:rPr lang="en-US" altLang="ja-JP" sz="1600" b="1" dirty="0" smtClean="0">
                <a:solidFill>
                  <a:schemeClr val="bg1"/>
                </a:solidFill>
                <a:effectLst/>
                <a:latin typeface="Arial" pitchFamily="34" charset="0"/>
                <a:cs typeface="Arial" pitchFamily="34" charset="0"/>
              </a:rPr>
              <a:t>An intense magnetic field, generated by powerful superconducting magnets shape and confine the hot plasma, and keep it away from the vacuum vessel wall</a:t>
            </a:r>
            <a:r>
              <a:rPr lang="en-US" altLang="ja-JP" sz="1600" b="1" dirty="0" smtClean="0">
                <a:solidFill>
                  <a:schemeClr val="bg1"/>
                </a:solidFill>
                <a:latin typeface="Arial" pitchFamily="34" charset="0"/>
                <a:cs typeface="Arial" pitchFamily="34" charset="0"/>
              </a:rPr>
              <a:t>.</a:t>
            </a:r>
            <a:endParaRPr lang="en-US" altLang="ja-JP" sz="1600" b="1" dirty="0" smtClean="0">
              <a:solidFill>
                <a:schemeClr val="bg1">
                  <a:lumMod val="85000"/>
                </a:schemeClr>
              </a:solidFill>
              <a:effectLst/>
              <a:latin typeface="Arial" pitchFamily="34" charset="0"/>
              <a:cs typeface="Arial" pitchFamily="34" charset="0"/>
            </a:endParaRPr>
          </a:p>
          <a:p>
            <a:pPr marL="342900" indent="-342900" algn="l">
              <a:lnSpc>
                <a:spcPct val="80000"/>
              </a:lnSpc>
              <a:buFont typeface="Arial" pitchFamily="34" charset="0"/>
              <a:buChar char="•"/>
            </a:pPr>
            <a:endParaRPr lang="en-US" altLang="ja-JP" sz="1600" b="1" dirty="0" smtClean="0">
              <a:solidFill>
                <a:schemeClr val="bg1">
                  <a:lumMod val="85000"/>
                </a:schemeClr>
              </a:solidFill>
              <a:effectLst/>
              <a:latin typeface="Arial" pitchFamily="34" charset="0"/>
              <a:cs typeface="Arial" pitchFamily="34" charset="0"/>
            </a:endParaRPr>
          </a:p>
        </p:txBody>
      </p:sp>
      <p:sp>
        <p:nvSpPr>
          <p:cNvPr id="10" name="Rectangle 26"/>
          <p:cNvSpPr>
            <a:spLocks noChangeArrowheads="1"/>
          </p:cNvSpPr>
          <p:nvPr/>
        </p:nvSpPr>
        <p:spPr bwMode="auto">
          <a:xfrm>
            <a:off x="304800" y="2305482"/>
            <a:ext cx="3582899" cy="830997"/>
          </a:xfrm>
          <a:prstGeom prst="rect">
            <a:avLst/>
          </a:prstGeom>
          <a:noFill/>
          <a:ln>
            <a:noFill/>
          </a:ln>
          <a:effectLst/>
          <a:extLst/>
        </p:spPr>
        <p:txBody>
          <a:bodyPr vert="horz" wrap="square" lIns="91440" tIns="45720" rIns="91440" bIns="45720" numCol="1" rtlCol="0" anchor="t" anchorCtr="0" compatLnSpc="1">
            <a:prstTxWarp prst="textNoShape">
              <a:avLst/>
            </a:prstTxWarp>
            <a:noAutofit/>
          </a:bodyPr>
          <a:lstStyle/>
          <a:p>
            <a:pPr marL="285750" indent="-285750" defTabSz="795338" eaLnBrk="1" hangingPunct="1">
              <a:spcBef>
                <a:spcPct val="20000"/>
              </a:spcBef>
              <a:buFont typeface="Arial" panose="020B0604020202020204" pitchFamily="34" charset="0"/>
              <a:buChar char="•"/>
            </a:pPr>
            <a:r>
              <a:rPr lang="de-DE" sz="1600" b="1" dirty="0">
                <a:solidFill>
                  <a:schemeClr val="bg1"/>
                </a:solidFill>
                <a:latin typeface="Arial" pitchFamily="34" charset="0"/>
                <a:cs typeface="Arial" pitchFamily="34" charset="0"/>
              </a:rPr>
              <a:t>1 central solenoid, </a:t>
            </a:r>
            <a:r>
              <a:rPr lang="de-DE" sz="1600" b="1" dirty="0" smtClean="0">
                <a:solidFill>
                  <a:schemeClr val="bg1"/>
                </a:solidFill>
                <a:latin typeface="Arial" pitchFamily="34" charset="0"/>
                <a:cs typeface="Arial" pitchFamily="34" charset="0"/>
              </a:rPr>
              <a:t>13 m </a:t>
            </a:r>
            <a:r>
              <a:rPr lang="de-DE" sz="1600" b="1" dirty="0">
                <a:solidFill>
                  <a:schemeClr val="bg1"/>
                </a:solidFill>
                <a:latin typeface="Arial" pitchFamily="34" charset="0"/>
                <a:cs typeface="Arial" pitchFamily="34" charset="0"/>
              </a:rPr>
              <a:t>high, 1,000 tons, </a:t>
            </a:r>
            <a:r>
              <a:rPr lang="de-DE" sz="1600" b="1" dirty="0" smtClean="0">
                <a:solidFill>
                  <a:schemeClr val="bg1"/>
                </a:solidFill>
                <a:latin typeface="Arial" pitchFamily="34" charset="0"/>
                <a:cs typeface="Arial" pitchFamily="34" charset="0"/>
              </a:rPr>
              <a:t>powerful </a:t>
            </a:r>
            <a:r>
              <a:rPr lang="de-DE" sz="1600" b="1" dirty="0">
                <a:solidFill>
                  <a:schemeClr val="bg1"/>
                </a:solidFill>
                <a:latin typeface="Arial" pitchFamily="34" charset="0"/>
                <a:cs typeface="Arial" pitchFamily="34" charset="0"/>
              </a:rPr>
              <a:t>enough to lift an aircraft-carrier out of the water</a:t>
            </a:r>
          </a:p>
        </p:txBody>
      </p:sp>
      <p:sp>
        <p:nvSpPr>
          <p:cNvPr id="11" name="Line 27"/>
          <p:cNvSpPr>
            <a:spLocks noChangeShapeType="1"/>
          </p:cNvSpPr>
          <p:nvPr/>
        </p:nvSpPr>
        <p:spPr bwMode="auto">
          <a:xfrm flipV="1">
            <a:off x="3887699" y="1733550"/>
            <a:ext cx="3351301" cy="1066798"/>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13" name="Line 27"/>
          <p:cNvSpPr>
            <a:spLocks noChangeShapeType="1"/>
          </p:cNvSpPr>
          <p:nvPr/>
        </p:nvSpPr>
        <p:spPr bwMode="auto">
          <a:xfrm flipV="1">
            <a:off x="3887698" y="2625910"/>
            <a:ext cx="1751101" cy="824588"/>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15" name="Rectangle 26"/>
          <p:cNvSpPr>
            <a:spLocks noChangeArrowheads="1"/>
          </p:cNvSpPr>
          <p:nvPr/>
        </p:nvSpPr>
        <p:spPr bwMode="auto">
          <a:xfrm>
            <a:off x="304798" y="3450498"/>
            <a:ext cx="3780936" cy="584775"/>
          </a:xfrm>
          <a:prstGeom prst="rect">
            <a:avLst/>
          </a:prstGeom>
          <a:noFill/>
          <a:ln>
            <a:noFill/>
          </a:ln>
          <a:effectLst/>
          <a:extLst/>
        </p:spPr>
        <p:txBody>
          <a:bodyPr vert="horz" wrap="square" lIns="91440" tIns="45720" rIns="91440" bIns="45720" numCol="1" rtlCol="0" anchor="t" anchorCtr="0" compatLnSpc="1">
            <a:prstTxWarp prst="textNoShape">
              <a:avLst/>
            </a:prstTxWarp>
            <a:normAutofit/>
          </a:bodyPr>
          <a:lstStyle/>
          <a:p>
            <a:pPr marL="285750" indent="-285750" defTabSz="795338" eaLnBrk="1" hangingPunct="1">
              <a:spcBef>
                <a:spcPct val="20000"/>
              </a:spcBef>
              <a:buFont typeface="Arial" panose="020B0604020202020204" pitchFamily="34" charset="0"/>
              <a:buChar char="•"/>
            </a:pPr>
            <a:r>
              <a:rPr lang="de-DE" sz="1600" b="1" dirty="0">
                <a:solidFill>
                  <a:schemeClr val="bg1"/>
                </a:solidFill>
                <a:latin typeface="Arial" pitchFamily="34" charset="0"/>
                <a:ea typeface="+mn-ea"/>
                <a:cs typeface="Arial" pitchFamily="34" charset="0"/>
              </a:rPr>
              <a:t>18 Toroidal Field Coils, 17-metre </a:t>
            </a:r>
            <a:r>
              <a:rPr lang="de-DE" sz="1600" b="1" dirty="0" smtClean="0">
                <a:solidFill>
                  <a:schemeClr val="bg1"/>
                </a:solidFill>
                <a:latin typeface="Arial" pitchFamily="34" charset="0"/>
                <a:ea typeface="+mn-ea"/>
                <a:cs typeface="Arial" pitchFamily="34" charset="0"/>
              </a:rPr>
              <a:t>high, </a:t>
            </a:r>
            <a:r>
              <a:rPr lang="de-DE" sz="1600" b="1" dirty="0">
                <a:solidFill>
                  <a:schemeClr val="bg1"/>
                </a:solidFill>
                <a:latin typeface="Arial" pitchFamily="34" charset="0"/>
                <a:ea typeface="+mn-ea"/>
                <a:cs typeface="Arial" pitchFamily="34" charset="0"/>
              </a:rPr>
              <a:t>360 tons each.</a:t>
            </a:r>
          </a:p>
        </p:txBody>
      </p:sp>
      <p:sp>
        <p:nvSpPr>
          <p:cNvPr id="16" name="Rectangle 26"/>
          <p:cNvSpPr>
            <a:spLocks noChangeArrowheads="1"/>
          </p:cNvSpPr>
          <p:nvPr/>
        </p:nvSpPr>
        <p:spPr bwMode="auto">
          <a:xfrm>
            <a:off x="304799" y="4131212"/>
            <a:ext cx="3780935" cy="805959"/>
          </a:xfrm>
          <a:prstGeom prst="rect">
            <a:avLst/>
          </a:prstGeom>
          <a:noFill/>
          <a:ln>
            <a:noFill/>
          </a:ln>
          <a:effectLst/>
          <a:extLst/>
        </p:spPr>
        <p:txBody>
          <a:bodyPr vert="horz" wrap="square" lIns="91440" tIns="45720" rIns="91440" bIns="45720" numCol="1" rtlCol="0" anchor="t" anchorCtr="0" compatLnSpc="1">
            <a:prstTxWarp prst="textNoShape">
              <a:avLst/>
            </a:prstTxWarp>
            <a:noAutofit/>
          </a:bodyPr>
          <a:lstStyle/>
          <a:p>
            <a:pPr marL="285750" indent="-285750" defTabSz="795338" eaLnBrk="1" hangingPunct="1">
              <a:spcBef>
                <a:spcPct val="20000"/>
              </a:spcBef>
              <a:buFont typeface="Arial" panose="020B0604020202020204" pitchFamily="34" charset="0"/>
              <a:buChar char="•"/>
            </a:pPr>
            <a:r>
              <a:rPr lang="de-DE" sz="1600" b="1" dirty="0">
                <a:solidFill>
                  <a:schemeClr val="bg1"/>
                </a:solidFill>
                <a:latin typeface="Arial" pitchFamily="34" charset="0"/>
                <a:cs typeface="Arial" pitchFamily="34" charset="0"/>
              </a:rPr>
              <a:t>6 Poloidal Field Coils, </a:t>
            </a:r>
            <a:r>
              <a:rPr lang="de-DE" sz="1600" b="1" dirty="0" smtClean="0">
                <a:solidFill>
                  <a:schemeClr val="bg1"/>
                </a:solidFill>
                <a:latin typeface="Arial" pitchFamily="34" charset="0"/>
                <a:cs typeface="Arial" pitchFamily="34" charset="0"/>
              </a:rPr>
              <a:t>8 </a:t>
            </a:r>
            <a:r>
              <a:rPr lang="de-DE" sz="1600" b="1" dirty="0">
                <a:solidFill>
                  <a:schemeClr val="bg1"/>
                </a:solidFill>
                <a:latin typeface="Arial" pitchFamily="34" charset="0"/>
                <a:cs typeface="Arial" pitchFamily="34" charset="0"/>
              </a:rPr>
              <a:t>to 24 m. in </a:t>
            </a:r>
            <a:r>
              <a:rPr lang="de-DE" sz="1600" b="1" dirty="0" smtClean="0">
                <a:solidFill>
                  <a:schemeClr val="bg1"/>
                </a:solidFill>
                <a:latin typeface="Arial" pitchFamily="34" charset="0"/>
                <a:cs typeface="Arial" pitchFamily="34" charset="0"/>
              </a:rPr>
              <a:t>diametre, </a:t>
            </a:r>
            <a:r>
              <a:rPr lang="de-DE" sz="1600" b="1" dirty="0">
                <a:solidFill>
                  <a:schemeClr val="bg1"/>
                </a:solidFill>
                <a:latin typeface="Arial" pitchFamily="34" charset="0"/>
                <a:cs typeface="Arial" pitchFamily="34" charset="0"/>
              </a:rPr>
              <a:t>200 to 400 </a:t>
            </a:r>
            <a:r>
              <a:rPr lang="de-DE" sz="1600" b="1" dirty="0" smtClean="0">
                <a:solidFill>
                  <a:schemeClr val="bg1"/>
                </a:solidFill>
                <a:latin typeface="Arial" pitchFamily="34" charset="0"/>
                <a:cs typeface="Arial" pitchFamily="34" charset="0"/>
              </a:rPr>
              <a:t>tons.</a:t>
            </a:r>
            <a:endParaRPr lang="de-DE" sz="1600" b="1" dirty="0">
              <a:solidFill>
                <a:schemeClr val="bg1"/>
              </a:solidFill>
              <a:latin typeface="Arial" pitchFamily="34" charset="0"/>
              <a:cs typeface="Arial" pitchFamily="34" charset="0"/>
            </a:endParaRPr>
          </a:p>
        </p:txBody>
      </p:sp>
      <p:sp>
        <p:nvSpPr>
          <p:cNvPr id="17" name="Line 27"/>
          <p:cNvSpPr>
            <a:spLocks noChangeShapeType="1"/>
          </p:cNvSpPr>
          <p:nvPr/>
        </p:nvSpPr>
        <p:spPr bwMode="auto">
          <a:xfrm flipV="1">
            <a:off x="3887697" y="3257550"/>
            <a:ext cx="1751102" cy="1066798"/>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 name="TextBox 1"/>
          <p:cNvSpPr txBox="1"/>
          <p:nvPr/>
        </p:nvSpPr>
        <p:spPr>
          <a:xfrm>
            <a:off x="106809" y="-19050"/>
            <a:ext cx="8747909" cy="1015663"/>
          </a:xfrm>
          <a:prstGeom prst="rect">
            <a:avLst/>
          </a:prstGeom>
          <a:noFill/>
        </p:spPr>
        <p:txBody>
          <a:bodyPr wrap="none" rtlCol="0">
            <a:spAutoFit/>
          </a:bodyPr>
          <a:lstStyle/>
          <a:p>
            <a:pPr algn="ctr"/>
            <a:r>
              <a:rPr lang="en-US" sz="6000" b="1" dirty="0">
                <a:solidFill>
                  <a:schemeClr val="bg1">
                    <a:lumMod val="95000"/>
                  </a:schemeClr>
                </a:solidFill>
                <a:effectLst>
                  <a:outerShdw blurRad="38100" dist="38100" dir="2700000" algn="tl">
                    <a:srgbClr val="000000">
                      <a:alpha val="43137"/>
                    </a:srgbClr>
                  </a:outerShdw>
                </a:effectLst>
                <a:latin typeface="Tahoma" pitchFamily="34" charset="0"/>
                <a:ea typeface="+mj-ea"/>
                <a:cs typeface="+mj-cs"/>
              </a:rPr>
              <a:t>A large magnetic cage</a:t>
            </a:r>
          </a:p>
        </p:txBody>
      </p:sp>
    </p:spTree>
    <p:extLst>
      <p:ext uri="{BB962C8B-B14F-4D97-AF65-F5344CB8AC3E}">
        <p14:creationId xmlns:p14="http://schemas.microsoft.com/office/powerpoint/2010/main" val="238740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5757332" y="2317565"/>
            <a:ext cx="1317094" cy="1082706"/>
          </a:xfrm>
          <a:prstGeom prst="roundRect">
            <a:avLst/>
          </a:prstGeom>
          <a:solidFill>
            <a:srgbClr val="FF9900"/>
          </a:solidFill>
          <a:ln>
            <a:headEnd type="none" w="med" len="med"/>
            <a:tailEnd type="none" w="med" len="med"/>
          </a:ln>
          <a:scene3d>
            <a:camera prst="orthographicFront">
              <a:rot lat="0" lon="0" rev="0"/>
            </a:camera>
            <a:lightRig rig="threePt" dir="t">
              <a:rot lat="0" lon="0" rev="1200000"/>
            </a:lightRig>
          </a:scene3d>
          <a:sp3d>
            <a:bevelT w="63500" h="25400" prst="angle"/>
            <a:bevelB/>
          </a:sp3d>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dirty="0">
                <a:solidFill>
                  <a:schemeClr val="tx1">
                    <a:lumMod val="65000"/>
                    <a:lumOff val="35000"/>
                  </a:schemeClr>
                </a:solidFill>
              </a:rPr>
              <a:t>ITER Project</a:t>
            </a:r>
            <a:endParaRPr lang="en-GB" sz="2400" b="1" dirty="0">
              <a:solidFill>
                <a:schemeClr val="tx1">
                  <a:lumMod val="65000"/>
                  <a:lumOff val="35000"/>
                </a:schemeClr>
              </a:solidFill>
            </a:endParaRPr>
          </a:p>
        </p:txBody>
      </p:sp>
      <p:sp>
        <p:nvSpPr>
          <p:cNvPr id="18" name="Oval 17"/>
          <p:cNvSpPr/>
          <p:nvPr/>
        </p:nvSpPr>
        <p:spPr bwMode="auto">
          <a:xfrm>
            <a:off x="5826226" y="1094724"/>
            <a:ext cx="918114" cy="774948"/>
          </a:xfrm>
          <a:prstGeom prst="ellipse">
            <a:avLst/>
          </a:prstGeom>
          <a:blipFill>
            <a:blip r:embed="rId2" cstate="screen">
              <a:extLst>
                <a:ext uri="{28A0092B-C50C-407E-A947-70E740481C1C}">
                  <a14:useLocalDpi xmlns:a14="http://schemas.microsoft.com/office/drawing/2010/main"/>
                </a:ext>
              </a:extLst>
            </a:blip>
            <a:stretch>
              <a:fillRect/>
            </a:stretch>
          </a:blipFill>
          <a:ln>
            <a:headEnd type="none" w="med" len="med"/>
            <a:tailEnd type="none" w="med" len="med"/>
          </a:ln>
          <a:scene3d>
            <a:camera prst="orthographicFront">
              <a:rot lat="0" lon="0" rev="0"/>
            </a:camera>
            <a:lightRig rig="threePt" dir="t">
              <a:rot lat="0" lon="0" rev="1200000"/>
            </a:lightRig>
          </a:scene3d>
          <a:sp3d>
            <a:bevelT w="63500" h="254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lumMod val="65000"/>
                    <a:lumOff val="35000"/>
                  </a:schemeClr>
                </a:solidFill>
              </a:rPr>
              <a:t>IO</a:t>
            </a:r>
            <a:endParaRPr lang="en-GB" sz="2800" b="1" dirty="0">
              <a:solidFill>
                <a:schemeClr val="tx1">
                  <a:lumMod val="65000"/>
                  <a:lumOff val="35000"/>
                </a:schemeClr>
              </a:solidFill>
              <a:latin typeface="Century Gothic" pitchFamily="34" charset="0"/>
            </a:endParaRPr>
          </a:p>
        </p:txBody>
      </p:sp>
      <p:sp>
        <p:nvSpPr>
          <p:cNvPr id="21" name="Oval 20"/>
          <p:cNvSpPr/>
          <p:nvPr/>
        </p:nvSpPr>
        <p:spPr bwMode="auto">
          <a:xfrm>
            <a:off x="7986466" y="2469733"/>
            <a:ext cx="918114" cy="774948"/>
          </a:xfrm>
          <a:prstGeom prst="ellipse">
            <a:avLst/>
          </a:prstGeom>
          <a:blipFill>
            <a:blip r:embed="rId3" cstate="screen">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bg1">
                    <a:lumMod val="85000"/>
                  </a:schemeClr>
                </a:solidFill>
              </a:rPr>
              <a:t>EU</a:t>
            </a:r>
            <a:endParaRPr lang="en-GB" sz="2800" b="1" dirty="0">
              <a:solidFill>
                <a:schemeClr val="bg1">
                  <a:lumMod val="85000"/>
                </a:schemeClr>
              </a:solidFill>
              <a:latin typeface="Century Gothic" pitchFamily="34" charset="0"/>
            </a:endParaRPr>
          </a:p>
        </p:txBody>
      </p:sp>
      <p:sp>
        <p:nvSpPr>
          <p:cNvPr id="22" name="Oval 21"/>
          <p:cNvSpPr/>
          <p:nvPr/>
        </p:nvSpPr>
        <p:spPr bwMode="auto">
          <a:xfrm>
            <a:off x="4386282" y="3606120"/>
            <a:ext cx="918114" cy="774948"/>
          </a:xfrm>
          <a:prstGeom prst="ellipse">
            <a:avLst/>
          </a:prstGeom>
          <a:blipFill>
            <a:blip r:embed="rId4" cstate="screen">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solidFill>
              </a:rPr>
              <a:t>KO</a:t>
            </a:r>
            <a:endParaRPr lang="en-GB" sz="2800" b="1" dirty="0">
              <a:solidFill>
                <a:schemeClr val="tx1"/>
              </a:solidFill>
              <a:latin typeface="Century Gothic" pitchFamily="34" charset="0"/>
            </a:endParaRPr>
          </a:p>
        </p:txBody>
      </p:sp>
      <p:sp>
        <p:nvSpPr>
          <p:cNvPr id="23" name="Oval 22"/>
          <p:cNvSpPr/>
          <p:nvPr/>
        </p:nvSpPr>
        <p:spPr bwMode="auto">
          <a:xfrm>
            <a:off x="6010224" y="3903036"/>
            <a:ext cx="918114" cy="774948"/>
          </a:xfrm>
          <a:prstGeom prst="ellipse">
            <a:avLst/>
          </a:prstGeom>
          <a:blipFill>
            <a:blip r:embed="rId5" cstate="print">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lumMod val="65000"/>
                    <a:lumOff val="35000"/>
                  </a:schemeClr>
                </a:solidFill>
              </a:rPr>
              <a:t>JA</a:t>
            </a:r>
            <a:endParaRPr lang="en-GB" sz="2800" b="1" dirty="0">
              <a:solidFill>
                <a:schemeClr val="tx1">
                  <a:lumMod val="65000"/>
                  <a:lumOff val="35000"/>
                </a:schemeClr>
              </a:solidFill>
              <a:latin typeface="Century Gothic" pitchFamily="34" charset="0"/>
            </a:endParaRPr>
          </a:p>
        </p:txBody>
      </p:sp>
      <p:sp>
        <p:nvSpPr>
          <p:cNvPr id="24" name="Oval 23"/>
          <p:cNvSpPr/>
          <p:nvPr/>
        </p:nvSpPr>
        <p:spPr bwMode="auto">
          <a:xfrm>
            <a:off x="7711075" y="3606120"/>
            <a:ext cx="918114" cy="774948"/>
          </a:xfrm>
          <a:prstGeom prst="ellipse">
            <a:avLst/>
          </a:prstGeom>
          <a:blipFill>
            <a:blip r:embed="rId6" cstate="screen">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lumMod val="65000"/>
                    <a:lumOff val="35000"/>
                  </a:schemeClr>
                </a:solidFill>
              </a:rPr>
              <a:t>IN</a:t>
            </a:r>
            <a:endParaRPr lang="en-GB" sz="2800" b="1" dirty="0">
              <a:solidFill>
                <a:schemeClr val="tx1">
                  <a:lumMod val="65000"/>
                  <a:lumOff val="35000"/>
                </a:schemeClr>
              </a:solidFill>
              <a:latin typeface="Century Gothic" pitchFamily="34" charset="0"/>
            </a:endParaRPr>
          </a:p>
        </p:txBody>
      </p:sp>
      <p:sp>
        <p:nvSpPr>
          <p:cNvPr id="25" name="TextBox 8"/>
          <p:cNvSpPr txBox="1">
            <a:spLocks noChangeArrowheads="1"/>
          </p:cNvSpPr>
          <p:nvPr/>
        </p:nvSpPr>
        <p:spPr bwMode="auto">
          <a:xfrm>
            <a:off x="34703" y="1428750"/>
            <a:ext cx="3672408" cy="274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mn-ea"/>
                <a:cs typeface="+mn-cs"/>
              </a:defRPr>
            </a:lvl5pPr>
            <a:lvl6pPr marL="2286000" algn="l" defTabSz="914400" rtl="0" eaLnBrk="1" latinLnBrk="0" hangingPunct="1">
              <a:defRPr sz="2400" kern="1200">
                <a:solidFill>
                  <a:schemeClr val="tx1"/>
                </a:solidFill>
                <a:latin typeface="Century Gothic" pitchFamily="34" charset="0"/>
                <a:ea typeface="+mn-ea"/>
                <a:cs typeface="+mn-cs"/>
              </a:defRPr>
            </a:lvl6pPr>
            <a:lvl7pPr marL="2743200" algn="l" defTabSz="914400" rtl="0" eaLnBrk="1" latinLnBrk="0" hangingPunct="1">
              <a:defRPr sz="2400" kern="1200">
                <a:solidFill>
                  <a:schemeClr val="tx1"/>
                </a:solidFill>
                <a:latin typeface="Century Gothic" pitchFamily="34" charset="0"/>
                <a:ea typeface="+mn-ea"/>
                <a:cs typeface="+mn-cs"/>
              </a:defRPr>
            </a:lvl7pPr>
            <a:lvl8pPr marL="3200400" algn="l" defTabSz="914400" rtl="0" eaLnBrk="1" latinLnBrk="0" hangingPunct="1">
              <a:defRPr sz="2400" kern="1200">
                <a:solidFill>
                  <a:schemeClr val="tx1"/>
                </a:solidFill>
                <a:latin typeface="Century Gothic" pitchFamily="34" charset="0"/>
                <a:ea typeface="+mn-ea"/>
                <a:cs typeface="+mn-cs"/>
              </a:defRPr>
            </a:lvl8pPr>
            <a:lvl9pPr marL="3657600" algn="l" defTabSz="914400" rtl="0" eaLnBrk="1" latinLnBrk="0" hangingPunct="1">
              <a:defRPr sz="2400" kern="1200">
                <a:solidFill>
                  <a:schemeClr val="tx1"/>
                </a:solidFill>
                <a:latin typeface="Century Gothic" pitchFamily="34" charset="0"/>
                <a:ea typeface="+mn-ea"/>
                <a:cs typeface="+mn-cs"/>
              </a:defRPr>
            </a:lvl9pPr>
          </a:lstStyle>
          <a:p>
            <a:pPr marL="285750" indent="-285750">
              <a:lnSpc>
                <a:spcPct val="90000"/>
              </a:lnSpc>
              <a:spcAft>
                <a:spcPts val="1200"/>
              </a:spcAft>
              <a:buFont typeface="Arial" pitchFamily="34" charset="0"/>
              <a:buChar char="•"/>
            </a:pP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The 7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ITER Members make cash and in-kind contributions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(90%) to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the ITER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Project. They have established Domestic Agencies to handle the contracts to industry.</a:t>
            </a:r>
            <a:endParaRPr lang="en-US" sz="16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a:lnSpc>
                <a:spcPct val="90000"/>
              </a:lnSpc>
              <a:spcAft>
                <a:spcPts val="1200"/>
              </a:spcAft>
              <a:buFont typeface="Arial" pitchFamily="34" charset="0"/>
              <a:buChar char="•"/>
            </a:pP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The ITER Organization Central Team manages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the ITER Project in close collaboration with the 7 Domestic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Agencies.</a:t>
            </a:r>
            <a:endParaRPr lang="en-US" sz="16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a:lnSpc>
                <a:spcPct val="90000"/>
              </a:lnSpc>
              <a:spcAft>
                <a:spcPts val="1200"/>
              </a:spcAft>
              <a:buFont typeface="Arial" pitchFamily="34" charset="0"/>
              <a:buChar char="•"/>
            </a:pP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The ITER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Members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share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all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intellectual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Property generated by the Project.</a:t>
            </a:r>
          </a:p>
          <a:p>
            <a:pPr marL="285750" indent="-285750">
              <a:lnSpc>
                <a:spcPct val="90000"/>
              </a:lnSpc>
              <a:spcAft>
                <a:spcPts val="1200"/>
              </a:spcAft>
              <a:buFont typeface="Arial" pitchFamily="34" charset="0"/>
              <a:buChar char="•"/>
            </a:pPr>
            <a:endParaRPr lang="en-US" sz="1600" b="1" dirty="0">
              <a:solidFill>
                <a:schemeClr val="bg1">
                  <a:lumMod val="95000"/>
                </a:schemeClr>
              </a:solidFill>
              <a:effectLst>
                <a:outerShdw blurRad="38100" dist="38100" dir="2700000" algn="tl">
                  <a:srgbClr val="000000">
                    <a:alpha val="43137"/>
                  </a:srgbClr>
                </a:outerShdw>
              </a:effectLst>
              <a:latin typeface="Tahoma" pitchFamily="34" charset="0"/>
            </a:endParaRPr>
          </a:p>
        </p:txBody>
      </p:sp>
      <p:sp>
        <p:nvSpPr>
          <p:cNvPr id="26" name="Right Arrow 13"/>
          <p:cNvSpPr>
            <a:spLocks noChangeArrowheads="1"/>
          </p:cNvSpPr>
          <p:nvPr/>
        </p:nvSpPr>
        <p:spPr bwMode="auto">
          <a:xfrm>
            <a:off x="4919992" y="2784705"/>
            <a:ext cx="342082" cy="74213"/>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27" name="Right Arrow 13"/>
          <p:cNvSpPr>
            <a:spLocks noChangeArrowheads="1"/>
          </p:cNvSpPr>
          <p:nvPr/>
        </p:nvSpPr>
        <p:spPr bwMode="auto">
          <a:xfrm rot="5400000">
            <a:off x="6105119" y="2066779"/>
            <a:ext cx="305214" cy="83178"/>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28" name="Right Arrow 13"/>
          <p:cNvSpPr>
            <a:spLocks noChangeArrowheads="1"/>
          </p:cNvSpPr>
          <p:nvPr/>
        </p:nvSpPr>
        <p:spPr bwMode="auto">
          <a:xfrm rot="7978316">
            <a:off x="7106397" y="2224760"/>
            <a:ext cx="305214" cy="83178"/>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29" name="Right Arrow 13"/>
          <p:cNvSpPr>
            <a:spLocks noChangeArrowheads="1"/>
          </p:cNvSpPr>
          <p:nvPr/>
        </p:nvSpPr>
        <p:spPr bwMode="auto">
          <a:xfrm rot="10800000">
            <a:off x="7289526" y="2784705"/>
            <a:ext cx="342082" cy="74213"/>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30" name="Right Arrow 13"/>
          <p:cNvSpPr>
            <a:spLocks noChangeArrowheads="1"/>
          </p:cNvSpPr>
          <p:nvPr/>
        </p:nvSpPr>
        <p:spPr bwMode="auto">
          <a:xfrm rot="13325616">
            <a:off x="7202812" y="3511910"/>
            <a:ext cx="342082" cy="74213"/>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31" name="Right Arrow 13"/>
          <p:cNvSpPr>
            <a:spLocks noChangeArrowheads="1"/>
          </p:cNvSpPr>
          <p:nvPr/>
        </p:nvSpPr>
        <p:spPr bwMode="auto">
          <a:xfrm rot="16200000">
            <a:off x="6199866" y="3621704"/>
            <a:ext cx="305214" cy="83176"/>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32" name="Right Arrow 13"/>
          <p:cNvSpPr>
            <a:spLocks noChangeArrowheads="1"/>
          </p:cNvSpPr>
          <p:nvPr/>
        </p:nvSpPr>
        <p:spPr bwMode="auto">
          <a:xfrm rot="18819834">
            <a:off x="5250120" y="3491132"/>
            <a:ext cx="305214" cy="83178"/>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33" name="Oval 32"/>
          <p:cNvSpPr/>
          <p:nvPr/>
        </p:nvSpPr>
        <p:spPr bwMode="auto">
          <a:xfrm>
            <a:off x="4307702" y="1472901"/>
            <a:ext cx="918114" cy="774948"/>
          </a:xfrm>
          <a:prstGeom prst="ellipse">
            <a:avLst/>
          </a:prstGeom>
          <a:blipFill>
            <a:blip r:embed="rId7" cstate="print">
              <a:extLst>
                <a:ext uri="{28A0092B-C50C-407E-A947-70E740481C1C}">
                  <a14:useLocalDpi xmlns:a14="http://schemas.microsoft.com/office/drawing/2010/main"/>
                </a:ext>
              </a:extLst>
            </a:blip>
            <a:stretch>
              <a:fillRect/>
            </a:stretch>
          </a:blipFill>
          <a:ln>
            <a:headEnd type="none" w="med" len="med"/>
            <a:tailEnd type="none" w="med" len="med"/>
          </a:ln>
          <a:scene3d>
            <a:camera prst="orthographicFront">
              <a:rot lat="0" lon="0" rev="0"/>
            </a:camera>
            <a:lightRig rig="threePt" dir="t">
              <a:rot lat="0" lon="0" rev="1200000"/>
            </a:lightRig>
          </a:scene3d>
          <a:sp3d>
            <a:bevelT w="63500" h="254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lumMod val="65000"/>
                    <a:lumOff val="35000"/>
                  </a:schemeClr>
                </a:solidFill>
              </a:rPr>
              <a:t>US</a:t>
            </a:r>
            <a:endParaRPr lang="en-GB" sz="2800" b="1" dirty="0">
              <a:solidFill>
                <a:schemeClr val="tx1">
                  <a:lumMod val="65000"/>
                  <a:lumOff val="35000"/>
                </a:schemeClr>
              </a:solidFill>
              <a:latin typeface="Century Gothic" pitchFamily="34" charset="0"/>
            </a:endParaRPr>
          </a:p>
        </p:txBody>
      </p:sp>
      <p:sp>
        <p:nvSpPr>
          <p:cNvPr id="5" name="Minus 4"/>
          <p:cNvSpPr/>
          <p:nvPr/>
        </p:nvSpPr>
        <p:spPr bwMode="auto">
          <a:xfrm rot="20185049">
            <a:off x="5221550" y="1470029"/>
            <a:ext cx="341680" cy="17144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34" name="Minus 33"/>
          <p:cNvSpPr/>
          <p:nvPr/>
        </p:nvSpPr>
        <p:spPr bwMode="auto">
          <a:xfrm rot="1074555">
            <a:off x="6817396" y="1514193"/>
            <a:ext cx="373345" cy="17144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35" name="Minus 34"/>
          <p:cNvSpPr/>
          <p:nvPr/>
        </p:nvSpPr>
        <p:spPr bwMode="auto">
          <a:xfrm rot="14669594">
            <a:off x="7981591" y="2207689"/>
            <a:ext cx="313352" cy="19215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0" name="Minus 39"/>
          <p:cNvSpPr/>
          <p:nvPr/>
        </p:nvSpPr>
        <p:spPr bwMode="auto">
          <a:xfrm rot="17112109">
            <a:off x="8219377" y="3358945"/>
            <a:ext cx="313352" cy="19215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1" name="Minus 40"/>
          <p:cNvSpPr/>
          <p:nvPr/>
        </p:nvSpPr>
        <p:spPr bwMode="auto">
          <a:xfrm rot="17555815">
            <a:off x="4186860" y="2259885"/>
            <a:ext cx="313352" cy="19215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2" name="Minus 41"/>
          <p:cNvSpPr/>
          <p:nvPr/>
        </p:nvSpPr>
        <p:spPr bwMode="auto">
          <a:xfrm rot="14669594">
            <a:off x="4234891" y="3323875"/>
            <a:ext cx="313352" cy="19215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3" name="Minus 42"/>
          <p:cNvSpPr/>
          <p:nvPr/>
        </p:nvSpPr>
        <p:spPr bwMode="auto">
          <a:xfrm rot="11615720">
            <a:off x="5406271" y="4132706"/>
            <a:ext cx="351203" cy="17144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4" name="Minus 43"/>
          <p:cNvSpPr/>
          <p:nvPr/>
        </p:nvSpPr>
        <p:spPr bwMode="auto">
          <a:xfrm rot="20659237">
            <a:off x="7124001" y="4115882"/>
            <a:ext cx="351203" cy="17144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5" name="Right Arrow 13"/>
          <p:cNvSpPr>
            <a:spLocks noChangeArrowheads="1"/>
          </p:cNvSpPr>
          <p:nvPr/>
        </p:nvSpPr>
        <p:spPr bwMode="auto">
          <a:xfrm rot="2042201">
            <a:off x="5160233" y="2242021"/>
            <a:ext cx="342082" cy="74213"/>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10" name="Text Box 2"/>
          <p:cNvSpPr txBox="1">
            <a:spLocks noChangeArrowheads="1"/>
          </p:cNvSpPr>
          <p:nvPr/>
        </p:nvSpPr>
        <p:spPr bwMode="auto">
          <a:xfrm>
            <a:off x="1" y="87474"/>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pPr algn="ctr" eaLnBrk="0" fontAlgn="base" hangingPunct="0">
              <a:spcBef>
                <a:spcPct val="0"/>
              </a:spcBef>
              <a:spcAft>
                <a:spcPct val="0"/>
              </a:spcAft>
            </a:pPr>
            <a:r>
              <a:rPr lang="en-US" sz="4800" b="1" u="none" dirty="0" smtClean="0">
                <a:solidFill>
                  <a:schemeClr val="bg1">
                    <a:lumMod val="95000"/>
                  </a:schemeClr>
                </a:solidFill>
                <a:effectLst>
                  <a:outerShdw blurRad="50800" dist="50800" dir="5400000" algn="ctr" rotWithShape="0">
                    <a:prstClr val="black"/>
                  </a:outerShdw>
                </a:effectLst>
                <a:latin typeface="Tahoma" pitchFamily="34" charset="0"/>
              </a:rPr>
              <a:t>An integrated project:</a:t>
            </a:r>
            <a:endParaRPr lang="en-US" sz="4800" b="1" u="none" dirty="0">
              <a:solidFill>
                <a:schemeClr val="bg1">
                  <a:lumMod val="95000"/>
                </a:schemeClr>
              </a:solidFill>
              <a:effectLst>
                <a:outerShdw blurRad="50800" dist="50800" dir="5400000" algn="ctr" rotWithShape="0">
                  <a:prstClr val="black"/>
                </a:outerShdw>
              </a:effectLst>
              <a:latin typeface="Tahoma" pitchFamily="34" charset="0"/>
            </a:endParaRPr>
          </a:p>
          <a:p>
            <a:pPr algn="ctr" eaLnBrk="0" fontAlgn="base" hangingPunct="0">
              <a:spcBef>
                <a:spcPct val="0"/>
              </a:spcBef>
              <a:spcAft>
                <a:spcPct val="0"/>
              </a:spcAft>
            </a:pPr>
            <a:r>
              <a:rPr lang="en-US" b="1" u="none" dirty="0" smtClean="0">
                <a:solidFill>
                  <a:schemeClr val="bg1">
                    <a:lumMod val="95000"/>
                  </a:schemeClr>
                </a:solidFill>
                <a:effectLst>
                  <a:outerShdw blurRad="50800" dist="50800" dir="5400000" algn="ctr" rotWithShape="0">
                    <a:prstClr val="black"/>
                  </a:outerShdw>
                </a:effectLst>
                <a:latin typeface="Tahoma" pitchFamily="34" charset="0"/>
              </a:rPr>
              <a:t>Central Team &amp; Seven Domestic Agencies</a:t>
            </a:r>
            <a:endParaRPr lang="en-GB" altLang="ja-JP" b="1" u="none" dirty="0">
              <a:solidFill>
                <a:schemeClr val="bg1">
                  <a:lumMod val="95000"/>
                </a:schemeClr>
              </a:solidFill>
              <a:effectLst>
                <a:outerShdw blurRad="50800" dist="50800" dir="5400000" algn="ctr" rotWithShape="0">
                  <a:prstClr val="black"/>
                </a:outerShdw>
              </a:effectLst>
              <a:latin typeface="Tahoma" pitchFamily="34" charset="0"/>
            </a:endParaRPr>
          </a:p>
        </p:txBody>
      </p:sp>
      <p:sp>
        <p:nvSpPr>
          <p:cNvPr id="36" name="Oval 35"/>
          <p:cNvSpPr/>
          <p:nvPr/>
        </p:nvSpPr>
        <p:spPr bwMode="auto">
          <a:xfrm>
            <a:off x="7341331" y="1350963"/>
            <a:ext cx="900920" cy="775858"/>
          </a:xfrm>
          <a:prstGeom prst="ellipse">
            <a:avLst/>
          </a:prstGeom>
          <a:blipFill>
            <a:blip r:embed="rId8" cstate="print">
              <a:extLst>
                <a:ext uri="{28A0092B-C50C-407E-A947-70E740481C1C}">
                  <a14:useLocalDpi xmlns:a14="http://schemas.microsoft.com/office/drawing/2010/main"/>
                </a:ext>
              </a:extLst>
            </a:blip>
            <a:stretch>
              <a:fillRect/>
            </a:stretch>
          </a:blipFill>
          <a:ln>
            <a:headEnd type="none" w="med" len="med"/>
            <a:tailEnd type="none" w="med" len="med"/>
          </a:ln>
          <a:scene3d>
            <a:camera prst="orthographicFront">
              <a:rot lat="0" lon="0" rev="0"/>
            </a:camera>
            <a:lightRig rig="threePt" dir="t">
              <a:rot lat="0" lon="0" rev="1200000"/>
            </a:lightRig>
          </a:scene3d>
          <a:sp3d>
            <a:bevelT w="63500" h="254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000" b="1" dirty="0">
                <a:solidFill>
                  <a:srgbClr val="000000">
                    <a:alpha val="82000"/>
                  </a:srgbClr>
                </a:solidFill>
                <a:latin typeface="Century Gothic" pitchFamily="34" charset="0"/>
              </a:rPr>
              <a:t>CN</a:t>
            </a:r>
            <a:endParaRPr lang="en-GB" sz="2000" b="1" dirty="0">
              <a:solidFill>
                <a:srgbClr val="000000">
                  <a:alpha val="82000"/>
                </a:srgbClr>
              </a:solidFill>
              <a:latin typeface="Century Gothic" pitchFamily="34" charset="0"/>
            </a:endParaRPr>
          </a:p>
        </p:txBody>
      </p:sp>
      <p:sp>
        <p:nvSpPr>
          <p:cNvPr id="37" name="Oval 36"/>
          <p:cNvSpPr/>
          <p:nvPr/>
        </p:nvSpPr>
        <p:spPr bwMode="auto">
          <a:xfrm>
            <a:off x="3877234" y="2495133"/>
            <a:ext cx="900920" cy="749450"/>
          </a:xfrm>
          <a:prstGeom prst="ellipse">
            <a:avLst/>
          </a:prstGeom>
          <a:blipFill>
            <a:blip r:embed="rId9" cstate="print">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bg1">
                    <a:lumMod val="85000"/>
                    <a:alpha val="84000"/>
                  </a:schemeClr>
                </a:solidFill>
              </a:rPr>
              <a:t>RF</a:t>
            </a:r>
            <a:endParaRPr lang="en-GB" sz="2800" b="1" dirty="0">
              <a:solidFill>
                <a:schemeClr val="bg1">
                  <a:lumMod val="85000"/>
                  <a:alpha val="84000"/>
                </a:schemeClr>
              </a:solidFill>
              <a:latin typeface="Century Gothic" pitchFamily="34" charset="0"/>
            </a:endParaRPr>
          </a:p>
        </p:txBody>
      </p:sp>
    </p:spTree>
    <p:extLst>
      <p:ext uri="{BB962C8B-B14F-4D97-AF65-F5344CB8AC3E}">
        <p14:creationId xmlns:p14="http://schemas.microsoft.com/office/powerpoint/2010/main" val="63200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692775" y="2089608"/>
            <a:ext cx="3321106" cy="2001655"/>
          </a:xfrm>
          <a:prstGeom prst="roundRect">
            <a:avLst>
              <a:gd name="adj" fmla="val 7509"/>
            </a:avLst>
          </a:prstGeom>
          <a:solidFill>
            <a:schemeClr val="bg1">
              <a:lumMod val="65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3"/>
          <p:cNvSpPr txBox="1">
            <a:spLocks noChangeArrowheads="1"/>
          </p:cNvSpPr>
          <p:nvPr/>
        </p:nvSpPr>
        <p:spPr bwMode="auto">
          <a:xfrm>
            <a:off x="250825" y="727472"/>
            <a:ext cx="8137599" cy="54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indent="0" algn="ctr" defTabSz="795338" rtl="0" fontAlgn="base">
              <a:spcBef>
                <a:spcPct val="20000"/>
              </a:spcBef>
              <a:spcAft>
                <a:spcPct val="0"/>
              </a:spcAft>
              <a:buFontTx/>
              <a:buNone/>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a:defRPr/>
            </a:pPr>
            <a:r>
              <a:rPr lang="en-GB" b="1" dirty="0">
                <a:solidFill>
                  <a:schemeClr val="bg1">
                    <a:lumMod val="95000"/>
                  </a:schemeClr>
                </a:solidFill>
                <a:latin typeface="Arial" panose="020B0604020202020204" pitchFamily="34" charset="0"/>
                <a:cs typeface="Arial" panose="020B0604020202020204" pitchFamily="34" charset="0"/>
              </a:rPr>
              <a:t>ITER is being built </a:t>
            </a:r>
            <a:r>
              <a:rPr lang="en-GB" b="1" dirty="0" smtClean="0">
                <a:solidFill>
                  <a:schemeClr val="bg1">
                    <a:lumMod val="95000"/>
                  </a:schemeClr>
                </a:solidFill>
                <a:latin typeface="Arial" panose="020B0604020202020204" pitchFamily="34" charset="0"/>
                <a:cs typeface="Arial" panose="020B0604020202020204" pitchFamily="34" charset="0"/>
              </a:rPr>
              <a:t>through the in-kind contributions </a:t>
            </a:r>
            <a:endParaRPr lang="en-GB" b="1" dirty="0">
              <a:solidFill>
                <a:schemeClr val="bg1">
                  <a:lumMod val="95000"/>
                </a:schemeClr>
              </a:solidFill>
              <a:latin typeface="Arial" panose="020B0604020202020204" pitchFamily="34" charset="0"/>
              <a:cs typeface="Arial" panose="020B0604020202020204" pitchFamily="34" charset="0"/>
            </a:endParaRPr>
          </a:p>
          <a:p>
            <a:pPr>
              <a:defRPr/>
            </a:pPr>
            <a:r>
              <a:rPr lang="en-GB" b="1" dirty="0" smtClean="0">
                <a:solidFill>
                  <a:schemeClr val="bg1">
                    <a:lumMod val="95000"/>
                  </a:schemeClr>
                </a:solidFill>
                <a:latin typeface="Arial" panose="020B0604020202020204" pitchFamily="34" charset="0"/>
                <a:cs typeface="Arial" panose="020B0604020202020204" pitchFamily="34" charset="0"/>
              </a:rPr>
              <a:t>of </a:t>
            </a:r>
            <a:r>
              <a:rPr lang="en-GB" b="1" dirty="0">
                <a:solidFill>
                  <a:schemeClr val="bg1">
                    <a:lumMod val="95000"/>
                  </a:schemeClr>
                </a:solidFill>
                <a:latin typeface="Arial" panose="020B0604020202020204" pitchFamily="34" charset="0"/>
                <a:cs typeface="Arial" panose="020B0604020202020204" pitchFamily="34" charset="0"/>
              </a:rPr>
              <a:t>the seven Members of the ITER Organization.</a:t>
            </a:r>
            <a:endParaRPr lang="fr-FR" b="1" dirty="0">
              <a:solidFill>
                <a:schemeClr val="bg1">
                  <a:lumMod val="95000"/>
                </a:schemeClr>
              </a:solidFill>
              <a:latin typeface="Arial" panose="020B0604020202020204" pitchFamily="34" charset="0"/>
              <a:cs typeface="Arial" panose="020B0604020202020204" pitchFamily="34" charset="0"/>
            </a:endParaRPr>
          </a:p>
        </p:txBody>
      </p:sp>
      <p:sp>
        <p:nvSpPr>
          <p:cNvPr id="160" name="Rectangle 2"/>
          <p:cNvSpPr txBox="1">
            <a:spLocks noChangeArrowheads="1"/>
          </p:cNvSpPr>
          <p:nvPr/>
        </p:nvSpPr>
        <p:spPr bwMode="auto">
          <a:xfrm>
            <a:off x="-31694" y="-46402"/>
            <a:ext cx="9144000" cy="85725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rtl="0" fontAlgn="base">
              <a:spcBef>
                <a:spcPct val="0"/>
              </a:spcBef>
              <a:spcAft>
                <a:spcPct val="0"/>
              </a:spcAft>
              <a:defRPr sz="36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a:lstStyle>
          <a:p>
            <a:pPr>
              <a:defRPr/>
            </a:pPr>
            <a:r>
              <a:rPr lang="fr-FR" sz="5400" dirty="0">
                <a:solidFill>
                  <a:schemeClr val="bg1">
                    <a:lumMod val="95000"/>
                  </a:schemeClr>
                </a:solidFill>
                <a:latin typeface="Tahoma" pitchFamily="34" charset="0"/>
              </a:rPr>
              <a:t>A unique formula</a:t>
            </a:r>
          </a:p>
        </p:txBody>
      </p:sp>
      <p:sp>
        <p:nvSpPr>
          <p:cNvPr id="158" name="Text Box 160"/>
          <p:cNvSpPr txBox="1">
            <a:spLocks noChangeArrowheads="1"/>
          </p:cNvSpPr>
          <p:nvPr/>
        </p:nvSpPr>
        <p:spPr bwMode="auto">
          <a:xfrm>
            <a:off x="5814081" y="2117491"/>
            <a:ext cx="3231494" cy="1902059"/>
          </a:xfrm>
          <a:prstGeom prst="rect">
            <a:avLst/>
          </a:prstGeom>
          <a:noFill/>
          <a:ln>
            <a:noFill/>
          </a:ln>
          <a:effectLst/>
          <a:extLst/>
        </p:spPr>
        <p:txBody>
          <a:bodyPr wrap="square">
            <a:spAutoFit/>
          </a:bodyPr>
          <a:lstStyle/>
          <a:p>
            <a:pPr>
              <a:spcBef>
                <a:spcPct val="20000"/>
              </a:spcBef>
              <a:defRPr/>
            </a:pPr>
            <a:r>
              <a:rPr lang="en-GB" sz="14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China</a:t>
            </a:r>
            <a:r>
              <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India, Japan, Korea, Russia and the United States </a:t>
            </a:r>
            <a:r>
              <a:rPr lang="en-GB" sz="14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each have responsibility for ~ </a:t>
            </a:r>
            <a:r>
              <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9</a:t>
            </a:r>
            <a:r>
              <a:rPr lang="en-GB" sz="14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of procurement packages. </a:t>
            </a:r>
            <a:endPar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a:p>
            <a:pPr>
              <a:spcBef>
                <a:spcPct val="20000"/>
              </a:spcBef>
              <a:defRPr/>
            </a:pPr>
            <a:endParaRPr lang="en-GB" sz="1400" b="1" dirty="0">
              <a:solidFill>
                <a:schemeClr val="bg1">
                  <a:lumMod val="85000"/>
                </a:schemeClr>
              </a:solidFill>
              <a:effectLst>
                <a:outerShdw blurRad="50800" dist="50800" dir="5400000" algn="ctr" rotWithShape="0">
                  <a:prstClr val="black"/>
                </a:outerShdw>
              </a:effectLst>
              <a:latin typeface="Tahoma" panose="020B0604030504040204" pitchFamily="34" charset="0"/>
              <a:ea typeface="Tahoma" panose="020B0604030504040204" pitchFamily="34" charset="0"/>
              <a:cs typeface="Tahoma" panose="020B0604030504040204" pitchFamily="34" charset="0"/>
            </a:endParaRPr>
          </a:p>
          <a:p>
            <a:pPr>
              <a:spcBef>
                <a:spcPct val="20000"/>
              </a:spcBef>
              <a:defRPr/>
            </a:pPr>
            <a:r>
              <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Europe’s share, as Host Member, is ~ 45% (construction and </a:t>
            </a:r>
            <a:r>
              <a:rPr lang="en-GB" sz="14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manufacturing).</a:t>
            </a:r>
            <a:endPar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400" y="1657350"/>
            <a:ext cx="5440668" cy="2866172"/>
          </a:xfrm>
          <a:prstGeom prst="roundRect">
            <a:avLst>
              <a:gd name="adj" fmla="val 5225"/>
            </a:avLst>
          </a:prstGeom>
          <a:solidFill>
            <a:schemeClr val="accent1"/>
          </a:solidFill>
          <a:ln>
            <a:noFill/>
          </a:ln>
          <a:effectLst/>
          <a:extLst/>
        </p:spPr>
      </p:pic>
    </p:spTree>
    <p:extLst>
      <p:ext uri="{BB962C8B-B14F-4D97-AF65-F5344CB8AC3E}">
        <p14:creationId xmlns:p14="http://schemas.microsoft.com/office/powerpoint/2010/main" val="13335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rnouxr\Documents\Work\En Cours\ARINEL\assembly tool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3860" y="789337"/>
            <a:ext cx="8711530" cy="3461895"/>
          </a:xfrm>
          <a:prstGeom prst="rect">
            <a:avLst/>
          </a:prstGeom>
          <a:solidFill>
            <a:schemeClr val="tx1">
              <a:lumMod val="50000"/>
              <a:lumOff val="50000"/>
              <a:alpha val="92000"/>
            </a:schemeClr>
          </a:solidFill>
          <a:ln w="3175">
            <a:solidFill>
              <a:srgbClr val="FFC000"/>
            </a:solidFill>
          </a:ln>
          <a:extLst/>
        </p:spPr>
      </p:pic>
      <p:sp>
        <p:nvSpPr>
          <p:cNvPr id="6" name="Title 2"/>
          <p:cNvSpPr txBox="1">
            <a:spLocks/>
          </p:cNvSpPr>
          <p:nvPr/>
        </p:nvSpPr>
        <p:spPr>
          <a:xfrm>
            <a:off x="47625" y="57150"/>
            <a:ext cx="9144000" cy="642938"/>
          </a:xfrm>
          <a:prstGeom prst="rect">
            <a:avLst/>
          </a:prstGeom>
          <a:effectLst>
            <a:outerShdw blurRad="50800" dist="50800" dir="5400000" algn="ctr" rotWithShape="0">
              <a:schemeClr val="tx1"/>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smtClean="0">
                <a:solidFill>
                  <a:schemeClr val="bg1"/>
                </a:solidFill>
                <a:latin typeface="Tahoma" pitchFamily="34" charset="0"/>
              </a:rPr>
              <a:t>Naval construction-size components…</a:t>
            </a:r>
            <a:endParaRPr lang="en-GB" sz="3600" b="1" dirty="0">
              <a:solidFill>
                <a:schemeClr val="bg1"/>
              </a:solidFill>
              <a:latin typeface="Tahoma" pitchFamily="34" charset="0"/>
            </a:endParaRPr>
          </a:p>
        </p:txBody>
      </p:sp>
      <p:sp>
        <p:nvSpPr>
          <p:cNvPr id="7" name="TextBox 6"/>
          <p:cNvSpPr txBox="1"/>
          <p:nvPr/>
        </p:nvSpPr>
        <p:spPr>
          <a:xfrm>
            <a:off x="1600200" y="4324350"/>
            <a:ext cx="7375190" cy="307777"/>
          </a:xfrm>
          <a:prstGeom prst="rect">
            <a:avLst/>
          </a:prstGeom>
          <a:solidFill>
            <a:schemeClr val="tx1">
              <a:lumMod val="75000"/>
              <a:lumOff val="25000"/>
              <a:alpha val="67000"/>
            </a:schemeClr>
          </a:solidFill>
          <a:ln w="3175">
            <a:solidFill>
              <a:srgbClr val="FFC000"/>
            </a:solid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r>
              <a:rPr lang="fr-FR" sz="1400" dirty="0" smtClean="0"/>
              <a:t>Inside the </a:t>
            </a:r>
            <a:r>
              <a:rPr lang="fr-FR" sz="1400" dirty="0" err="1" smtClean="0"/>
              <a:t>Assembly</a:t>
            </a:r>
            <a:r>
              <a:rPr lang="fr-FR" sz="1400" dirty="0" smtClean="0"/>
              <a:t> Hall, </a:t>
            </a:r>
            <a:r>
              <a:rPr lang="fr-FR" sz="1400" dirty="0" err="1" smtClean="0"/>
              <a:t>giant</a:t>
            </a:r>
            <a:r>
              <a:rPr lang="fr-FR" sz="1400" dirty="0" smtClean="0"/>
              <a:t> </a:t>
            </a:r>
            <a:r>
              <a:rPr lang="fr-FR" sz="1400" dirty="0" err="1" smtClean="0"/>
              <a:t>tools</a:t>
            </a:r>
            <a:r>
              <a:rPr lang="fr-FR" sz="1400" dirty="0" smtClean="0"/>
              <a:t> (</a:t>
            </a:r>
            <a:r>
              <a:rPr lang="fr-FR" sz="1400" dirty="0" err="1" smtClean="0"/>
              <a:t>procured</a:t>
            </a:r>
            <a:r>
              <a:rPr lang="fr-FR" sz="1400" dirty="0" smtClean="0"/>
              <a:t> by </a:t>
            </a:r>
            <a:r>
              <a:rPr lang="fr-FR" sz="1400" dirty="0" err="1" smtClean="0"/>
              <a:t>Korea</a:t>
            </a:r>
            <a:r>
              <a:rPr lang="fr-FR" sz="1400" dirty="0" smtClean="0"/>
              <a:t>) </a:t>
            </a:r>
            <a:r>
              <a:rPr lang="fr-FR" sz="1400" dirty="0" err="1" smtClean="0"/>
              <a:t>will</a:t>
            </a:r>
            <a:r>
              <a:rPr lang="fr-FR" sz="1400" dirty="0" smtClean="0"/>
              <a:t> </a:t>
            </a:r>
            <a:r>
              <a:rPr lang="fr-FR" sz="1400" dirty="0" err="1" smtClean="0"/>
              <a:t>handle</a:t>
            </a:r>
            <a:r>
              <a:rPr lang="fr-FR" sz="1400" dirty="0" smtClean="0"/>
              <a:t> </a:t>
            </a:r>
            <a:r>
              <a:rPr lang="fr-FR" sz="1400" dirty="0" err="1" smtClean="0"/>
              <a:t>loads</a:t>
            </a:r>
            <a:r>
              <a:rPr lang="fr-FR" sz="1400" dirty="0" smtClean="0"/>
              <a:t> up to 1,500 tons </a:t>
            </a:r>
            <a:endParaRPr lang="en-GB" sz="1400" dirty="0"/>
          </a:p>
        </p:txBody>
      </p:sp>
      <p:cxnSp>
        <p:nvCxnSpPr>
          <p:cNvPr id="3" name="Straight Arrow Connector 2"/>
          <p:cNvCxnSpPr/>
          <p:nvPr/>
        </p:nvCxnSpPr>
        <p:spPr>
          <a:xfrm flipH="1">
            <a:off x="3505200" y="3257550"/>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93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C:\Users\arnouxr\Documents\Work\En Cours\ARINEL\11 - Dimensional inspection @CNIM.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04642" y="711518"/>
            <a:ext cx="7734716" cy="3966124"/>
          </a:xfrm>
          <a:prstGeom prst="rect">
            <a:avLst/>
          </a:prstGeom>
          <a:solidFill>
            <a:schemeClr val="tx1">
              <a:lumMod val="50000"/>
              <a:lumOff val="50000"/>
              <a:alpha val="92000"/>
            </a:schemeClr>
          </a:solidFill>
          <a:ln w="3175">
            <a:solidFill>
              <a:srgbClr val="FFC000"/>
            </a:solidFill>
          </a:ln>
          <a:extLst/>
        </p:spPr>
      </p:pic>
      <p:sp>
        <p:nvSpPr>
          <p:cNvPr id="5" name="Title 2"/>
          <p:cNvSpPr txBox="1">
            <a:spLocks/>
          </p:cNvSpPr>
          <p:nvPr/>
        </p:nvSpPr>
        <p:spPr>
          <a:xfrm>
            <a:off x="0" y="57150"/>
            <a:ext cx="9144000" cy="642938"/>
          </a:xfrm>
          <a:prstGeom prst="rect">
            <a:avLst/>
          </a:prstGeom>
          <a:effectLst>
            <a:outerShdw blurRad="50800" dist="50800" dir="5400000" algn="ctr" rotWithShape="0">
              <a:schemeClr val="tx1"/>
            </a:outerShdw>
          </a:effectLst>
        </p:spPr>
        <p:txBody>
          <a:bodyPr vert="horz" lIns="91440" tIns="45720" rIns="91440" bIns="45720" rtlCol="0" anchor="ctr">
            <a:noAutofit/>
          </a:bodyPr>
          <a:lstStyle>
            <a:lvl1pPr algn="ctr">
              <a:spcBef>
                <a:spcPct val="0"/>
              </a:spcBef>
              <a:buNone/>
              <a:defRPr sz="4000" b="1">
                <a:solidFill>
                  <a:schemeClr val="bg1"/>
                </a:solidFill>
                <a:latin typeface="Tahoma" pitchFamily="34" charset="0"/>
                <a:ea typeface="+mj-ea"/>
                <a:cs typeface="+mj-cs"/>
              </a:defRPr>
            </a:lvl1pPr>
          </a:lstStyle>
          <a:p>
            <a:r>
              <a:rPr lang="fr-FR" dirty="0" smtClean="0"/>
              <a:t>…</a:t>
            </a:r>
            <a:r>
              <a:rPr lang="fr-FR" dirty="0" err="1" smtClean="0"/>
              <a:t>watch-like</a:t>
            </a:r>
            <a:r>
              <a:rPr lang="fr-FR" dirty="0" smtClean="0"/>
              <a:t> </a:t>
            </a:r>
            <a:r>
              <a:rPr lang="fr-FR" dirty="0" err="1" smtClean="0"/>
              <a:t>precision</a:t>
            </a:r>
            <a:endParaRPr lang="en-GB" dirty="0"/>
          </a:p>
        </p:txBody>
      </p:sp>
      <p:sp>
        <p:nvSpPr>
          <p:cNvPr id="6" name="TextBox 5"/>
          <p:cNvSpPr txBox="1"/>
          <p:nvPr/>
        </p:nvSpPr>
        <p:spPr>
          <a:xfrm>
            <a:off x="4495800" y="4167485"/>
            <a:ext cx="3810000" cy="461665"/>
          </a:xfrm>
          <a:prstGeom prst="rect">
            <a:avLst/>
          </a:prstGeom>
          <a:solidFill>
            <a:schemeClr val="tx1">
              <a:lumMod val="75000"/>
              <a:lumOff val="25000"/>
              <a:alpha val="80000"/>
            </a:schemeClr>
          </a:solidFill>
          <a:ln w="3175">
            <a:solidFill>
              <a:srgbClr val="FFC000"/>
            </a:solid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r>
              <a:rPr lang="fr-FR" dirty="0" smtClean="0"/>
              <a:t>Laser </a:t>
            </a:r>
            <a:r>
              <a:rPr lang="fr-FR" dirty="0" err="1" smtClean="0"/>
              <a:t>measurements</a:t>
            </a:r>
            <a:r>
              <a:rPr lang="fr-FR" dirty="0" smtClean="0"/>
              <a:t> of </a:t>
            </a:r>
            <a:r>
              <a:rPr lang="fr-FR" dirty="0" err="1" smtClean="0"/>
              <a:t>grooves</a:t>
            </a:r>
            <a:r>
              <a:rPr lang="fr-FR" dirty="0" smtClean="0"/>
              <a:t> in TF </a:t>
            </a:r>
            <a:r>
              <a:rPr lang="fr-FR" dirty="0" err="1" smtClean="0"/>
              <a:t>Coil</a:t>
            </a:r>
            <a:r>
              <a:rPr lang="fr-FR" dirty="0" smtClean="0"/>
              <a:t> radial plates. </a:t>
            </a:r>
            <a:r>
              <a:rPr lang="fr-FR" dirty="0" err="1" smtClean="0"/>
              <a:t>Tolerances</a:t>
            </a:r>
            <a:r>
              <a:rPr lang="fr-FR" dirty="0" smtClean="0"/>
              <a:t> are in the 1/10th </a:t>
            </a:r>
            <a:r>
              <a:rPr lang="fr-FR" dirty="0" err="1" smtClean="0"/>
              <a:t>millimetre</a:t>
            </a:r>
            <a:r>
              <a:rPr lang="fr-FR" dirty="0" smtClean="0"/>
              <a:t> range.</a:t>
            </a:r>
            <a:endParaRPr lang="en-GB" dirty="0"/>
          </a:p>
        </p:txBody>
      </p:sp>
    </p:spTree>
    <p:extLst>
      <p:ext uri="{BB962C8B-B14F-4D97-AF65-F5344CB8AC3E}">
        <p14:creationId xmlns:p14="http://schemas.microsoft.com/office/powerpoint/2010/main" val="154480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Grp="1"/>
          </p:cNvGrpSpPr>
          <p:nvPr/>
        </p:nvGrpSpPr>
        <p:grpSpPr bwMode="auto">
          <a:xfrm>
            <a:off x="784091" y="742950"/>
            <a:ext cx="7421787" cy="3982993"/>
            <a:chOff x="194" y="43"/>
            <a:chExt cx="5307" cy="3513"/>
          </a:xfrm>
        </p:grpSpPr>
        <p:pic>
          <p:nvPicPr>
            <p:cNvPr id="5" name="Picture 3" descr="PARTS_ASSEMBLY_SECTOR_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 y="46"/>
              <a:ext cx="5307" cy="3510"/>
            </a:xfrm>
            <a:prstGeom prst="rect">
              <a:avLst/>
            </a:prstGeom>
            <a:noFill/>
          </p:spPr>
        </p:pic>
        <p:sp>
          <p:nvSpPr>
            <p:cNvPr id="6" name="Text Box 4"/>
            <p:cNvSpPr txBox="1">
              <a:spLocks noChangeArrowheads="1"/>
            </p:cNvSpPr>
            <p:nvPr/>
          </p:nvSpPr>
          <p:spPr bwMode="auto">
            <a:xfrm>
              <a:off x="317" y="43"/>
              <a:ext cx="680" cy="256"/>
            </a:xfrm>
            <a:prstGeom prst="rect">
              <a:avLst/>
            </a:prstGeom>
            <a:noFill/>
            <a:ln w="9525">
              <a:noFill/>
              <a:miter lim="800000"/>
              <a:headEnd/>
              <a:tailEnd/>
            </a:ln>
            <a:effectLst/>
          </p:spPr>
          <p:txBody>
            <a:bodyPr>
              <a:spAutoFit/>
            </a:bodyPr>
            <a:lstStyle/>
            <a:p>
              <a:pPr algn="l" eaLnBrk="0" hangingPunct="0">
                <a:spcBef>
                  <a:spcPct val="50000"/>
                </a:spcBef>
              </a:pPr>
              <a:r>
                <a:rPr lang="en-US" sz="1000" dirty="0" smtClean="0">
                  <a:latin typeface="Arial Rounded MT Bold" pitchFamily="34" charset="0"/>
                </a:rPr>
                <a:t>BLANKET MODULES</a:t>
              </a:r>
              <a:endParaRPr lang="en-GB" sz="1000" dirty="0">
                <a:latin typeface="Arial Rounded MT Bold" pitchFamily="34" charset="0"/>
              </a:endParaRPr>
            </a:p>
          </p:txBody>
        </p:sp>
        <p:sp>
          <p:nvSpPr>
            <p:cNvPr id="7" name="Text Box 5"/>
            <p:cNvSpPr txBox="1">
              <a:spLocks noChangeArrowheads="1"/>
            </p:cNvSpPr>
            <p:nvPr/>
          </p:nvSpPr>
          <p:spPr bwMode="auto">
            <a:xfrm>
              <a:off x="657" y="3203"/>
              <a:ext cx="726" cy="158"/>
            </a:xfrm>
            <a:prstGeom prst="rect">
              <a:avLst/>
            </a:prstGeom>
            <a:noFill/>
            <a:ln w="9525">
              <a:noFill/>
              <a:miter lim="800000"/>
              <a:headEnd/>
              <a:tailEnd/>
            </a:ln>
            <a:effectLst/>
          </p:spPr>
          <p:txBody>
            <a:bodyPr>
              <a:spAutoFit/>
            </a:bodyPr>
            <a:lstStyle/>
            <a:p>
              <a:pPr algn="l" eaLnBrk="0" hangingPunct="0">
                <a:spcBef>
                  <a:spcPct val="50000"/>
                </a:spcBef>
              </a:pPr>
              <a:r>
                <a:rPr lang="en-US" sz="1000" dirty="0" smtClean="0">
                  <a:latin typeface="Arial Rounded MT Bold" pitchFamily="34" charset="0"/>
                </a:rPr>
                <a:t>DIVERTOR</a:t>
              </a:r>
              <a:endParaRPr lang="en-GB" sz="1000" dirty="0">
                <a:latin typeface="Arial Rounded MT Bold" pitchFamily="34" charset="0"/>
              </a:endParaRPr>
            </a:p>
          </p:txBody>
        </p:sp>
        <p:sp>
          <p:nvSpPr>
            <p:cNvPr id="8" name="Text Box 6"/>
            <p:cNvSpPr txBox="1">
              <a:spLocks noChangeArrowheads="1"/>
            </p:cNvSpPr>
            <p:nvPr/>
          </p:nvSpPr>
          <p:spPr bwMode="auto">
            <a:xfrm>
              <a:off x="1859" y="397"/>
              <a:ext cx="635" cy="158"/>
            </a:xfrm>
            <a:prstGeom prst="rect">
              <a:avLst/>
            </a:prstGeom>
            <a:noFill/>
            <a:ln w="9525">
              <a:noFill/>
              <a:miter lim="800000"/>
              <a:headEnd/>
              <a:tailEnd/>
            </a:ln>
            <a:effectLst/>
          </p:spPr>
          <p:txBody>
            <a:bodyPr>
              <a:spAutoFit/>
            </a:bodyPr>
            <a:lstStyle/>
            <a:p>
              <a:pPr algn="l" eaLnBrk="0" hangingPunct="0">
                <a:spcBef>
                  <a:spcPct val="50000"/>
                </a:spcBef>
              </a:pPr>
              <a:r>
                <a:rPr lang="en-US" sz="1000" dirty="0">
                  <a:latin typeface="Arial Rounded MT Bold" pitchFamily="34" charset="0"/>
                </a:rPr>
                <a:t>MANIFOLD</a:t>
              </a:r>
              <a:endParaRPr lang="en-GB" sz="1000" dirty="0">
                <a:latin typeface="Arial Rounded MT Bold" pitchFamily="34" charset="0"/>
              </a:endParaRPr>
            </a:p>
          </p:txBody>
        </p:sp>
        <p:sp>
          <p:nvSpPr>
            <p:cNvPr id="9" name="Text Box 7"/>
            <p:cNvSpPr txBox="1">
              <a:spLocks noChangeArrowheads="1"/>
            </p:cNvSpPr>
            <p:nvPr/>
          </p:nvSpPr>
          <p:spPr bwMode="auto">
            <a:xfrm>
              <a:off x="2608" y="3339"/>
              <a:ext cx="772" cy="158"/>
            </a:xfrm>
            <a:prstGeom prst="rect">
              <a:avLst/>
            </a:prstGeom>
            <a:noFill/>
            <a:ln w="9525">
              <a:noFill/>
              <a:miter lim="800000"/>
              <a:headEnd/>
              <a:tailEnd/>
            </a:ln>
            <a:effectLst/>
          </p:spPr>
          <p:txBody>
            <a:bodyPr>
              <a:spAutoFit/>
            </a:bodyPr>
            <a:lstStyle/>
            <a:p>
              <a:pPr algn="l" eaLnBrk="0" hangingPunct="0">
                <a:spcBef>
                  <a:spcPct val="50000"/>
                </a:spcBef>
              </a:pPr>
              <a:r>
                <a:rPr lang="en-US" sz="1000">
                  <a:latin typeface="Arial Rounded MT Bold" pitchFamily="34" charset="0"/>
                </a:rPr>
                <a:t>INTERFACES</a:t>
              </a:r>
              <a:endParaRPr lang="en-GB" sz="1000">
                <a:latin typeface="Arial Rounded MT Bold" pitchFamily="34" charset="0"/>
              </a:endParaRPr>
            </a:p>
          </p:txBody>
        </p:sp>
        <p:sp>
          <p:nvSpPr>
            <p:cNvPr id="10" name="Text Box 9"/>
            <p:cNvSpPr txBox="1">
              <a:spLocks noChangeArrowheads="1"/>
            </p:cNvSpPr>
            <p:nvPr/>
          </p:nvSpPr>
          <p:spPr bwMode="auto">
            <a:xfrm>
              <a:off x="1655" y="3203"/>
              <a:ext cx="997" cy="158"/>
            </a:xfrm>
            <a:prstGeom prst="rect">
              <a:avLst/>
            </a:prstGeom>
            <a:noFill/>
            <a:ln w="9525">
              <a:noFill/>
              <a:miter lim="800000"/>
              <a:headEnd/>
              <a:tailEnd/>
            </a:ln>
            <a:effectLst/>
          </p:spPr>
          <p:txBody>
            <a:bodyPr wrap="square">
              <a:spAutoFit/>
            </a:bodyPr>
            <a:lstStyle/>
            <a:p>
              <a:pPr algn="l" eaLnBrk="0" hangingPunct="0">
                <a:spcBef>
                  <a:spcPct val="50000"/>
                </a:spcBef>
              </a:pPr>
              <a:r>
                <a:rPr lang="en-US" sz="1000" dirty="0" smtClean="0">
                  <a:latin typeface="Arial Rounded MT Bold" pitchFamily="34" charset="0"/>
                </a:rPr>
                <a:t>INTERNAL COILS</a:t>
              </a:r>
              <a:endParaRPr lang="en-GB" sz="1000" dirty="0">
                <a:latin typeface="Arial Rounded MT Bold" pitchFamily="34" charset="0"/>
              </a:endParaRPr>
            </a:p>
          </p:txBody>
        </p:sp>
        <p:sp>
          <p:nvSpPr>
            <p:cNvPr id="11" name="Line 10"/>
            <p:cNvSpPr>
              <a:spLocks noChangeShapeType="1"/>
            </p:cNvSpPr>
            <p:nvPr/>
          </p:nvSpPr>
          <p:spPr bwMode="auto">
            <a:xfrm>
              <a:off x="589" y="299"/>
              <a:ext cx="68" cy="546"/>
            </a:xfrm>
            <a:prstGeom prst="line">
              <a:avLst/>
            </a:prstGeom>
            <a:noFill/>
            <a:ln w="19050">
              <a:solidFill>
                <a:srgbClr val="FF0000"/>
              </a:solidFill>
              <a:round/>
              <a:headEnd/>
              <a:tailEnd/>
            </a:ln>
            <a:effectLst/>
          </p:spPr>
          <p:txBody>
            <a:bodyPr/>
            <a:lstStyle/>
            <a:p>
              <a:endParaRPr lang="en-GB"/>
            </a:p>
          </p:txBody>
        </p:sp>
        <p:sp>
          <p:nvSpPr>
            <p:cNvPr id="12" name="Line 11"/>
            <p:cNvSpPr>
              <a:spLocks noChangeShapeType="1"/>
            </p:cNvSpPr>
            <p:nvPr/>
          </p:nvSpPr>
          <p:spPr bwMode="auto">
            <a:xfrm flipH="1">
              <a:off x="2018" y="572"/>
              <a:ext cx="91" cy="273"/>
            </a:xfrm>
            <a:prstGeom prst="line">
              <a:avLst/>
            </a:prstGeom>
            <a:noFill/>
            <a:ln w="19050">
              <a:solidFill>
                <a:srgbClr val="FF0000"/>
              </a:solidFill>
              <a:round/>
              <a:headEnd/>
              <a:tailEnd/>
            </a:ln>
            <a:effectLst/>
          </p:spPr>
          <p:txBody>
            <a:bodyPr/>
            <a:lstStyle/>
            <a:p>
              <a:endParaRPr lang="en-GB"/>
            </a:p>
          </p:txBody>
        </p:sp>
        <p:sp>
          <p:nvSpPr>
            <p:cNvPr id="13" name="Line 12"/>
            <p:cNvSpPr>
              <a:spLocks noChangeShapeType="1"/>
            </p:cNvSpPr>
            <p:nvPr/>
          </p:nvSpPr>
          <p:spPr bwMode="auto">
            <a:xfrm flipH="1" flipV="1">
              <a:off x="2018" y="2704"/>
              <a:ext cx="46" cy="499"/>
            </a:xfrm>
            <a:prstGeom prst="line">
              <a:avLst/>
            </a:prstGeom>
            <a:noFill/>
            <a:ln w="19050">
              <a:solidFill>
                <a:srgbClr val="FF0000"/>
              </a:solidFill>
              <a:round/>
              <a:headEnd/>
              <a:tailEnd/>
            </a:ln>
            <a:effectLst/>
          </p:spPr>
          <p:txBody>
            <a:bodyPr/>
            <a:lstStyle/>
            <a:p>
              <a:endParaRPr lang="en-GB"/>
            </a:p>
          </p:txBody>
        </p:sp>
        <p:sp>
          <p:nvSpPr>
            <p:cNvPr id="14" name="Line 13"/>
            <p:cNvSpPr>
              <a:spLocks noChangeShapeType="1"/>
            </p:cNvSpPr>
            <p:nvPr/>
          </p:nvSpPr>
          <p:spPr bwMode="auto">
            <a:xfrm flipV="1">
              <a:off x="2880" y="2786"/>
              <a:ext cx="23" cy="553"/>
            </a:xfrm>
            <a:prstGeom prst="line">
              <a:avLst/>
            </a:prstGeom>
            <a:noFill/>
            <a:ln w="19050">
              <a:solidFill>
                <a:srgbClr val="FF0000"/>
              </a:solidFill>
              <a:round/>
              <a:headEnd/>
              <a:tailEnd/>
            </a:ln>
            <a:effectLst/>
          </p:spPr>
          <p:txBody>
            <a:bodyPr/>
            <a:lstStyle/>
            <a:p>
              <a:endParaRPr lang="en-GB"/>
            </a:p>
          </p:txBody>
        </p:sp>
        <p:sp>
          <p:nvSpPr>
            <p:cNvPr id="15" name="Line 14"/>
            <p:cNvSpPr>
              <a:spLocks noChangeShapeType="1"/>
            </p:cNvSpPr>
            <p:nvPr/>
          </p:nvSpPr>
          <p:spPr bwMode="auto">
            <a:xfrm flipH="1">
              <a:off x="4241" y="436"/>
              <a:ext cx="136" cy="91"/>
            </a:xfrm>
            <a:prstGeom prst="line">
              <a:avLst/>
            </a:prstGeom>
            <a:noFill/>
            <a:ln w="19050">
              <a:solidFill>
                <a:srgbClr val="FF0000"/>
              </a:solidFill>
              <a:round/>
              <a:headEnd/>
              <a:tailEnd/>
            </a:ln>
            <a:effectLst/>
          </p:spPr>
          <p:txBody>
            <a:bodyPr/>
            <a:lstStyle/>
            <a:p>
              <a:endParaRPr lang="en-GB"/>
            </a:p>
          </p:txBody>
        </p:sp>
        <p:sp>
          <p:nvSpPr>
            <p:cNvPr id="16" name="Line 15"/>
            <p:cNvSpPr>
              <a:spLocks noChangeShapeType="1"/>
            </p:cNvSpPr>
            <p:nvPr/>
          </p:nvSpPr>
          <p:spPr bwMode="auto">
            <a:xfrm flipV="1">
              <a:off x="1020" y="2886"/>
              <a:ext cx="136" cy="317"/>
            </a:xfrm>
            <a:prstGeom prst="line">
              <a:avLst/>
            </a:prstGeom>
            <a:noFill/>
            <a:ln w="19050">
              <a:solidFill>
                <a:srgbClr val="FF0000"/>
              </a:solidFill>
              <a:round/>
              <a:headEnd/>
              <a:tailEnd/>
            </a:ln>
            <a:effectLst/>
          </p:spPr>
          <p:txBody>
            <a:bodyPr/>
            <a:lstStyle/>
            <a:p>
              <a:endParaRPr lang="en-GB"/>
            </a:p>
          </p:txBody>
        </p:sp>
      </p:grpSp>
      <p:sp>
        <p:nvSpPr>
          <p:cNvPr id="17" name="TextBox 16"/>
          <p:cNvSpPr txBox="1"/>
          <p:nvPr/>
        </p:nvSpPr>
        <p:spPr>
          <a:xfrm>
            <a:off x="-72118" y="35064"/>
            <a:ext cx="9221475" cy="707886"/>
          </a:xfrm>
          <a:prstGeom prst="rect">
            <a:avLst/>
          </a:prstGeom>
          <a:effectLst>
            <a:outerShdw blurRad="50800" dist="50800" dir="5400000" algn="ctr" rotWithShape="0">
              <a:schemeClr val="tx1"/>
            </a:outerShdw>
          </a:effectLst>
        </p:spPr>
        <p:txBody>
          <a:bodyPr vert="horz" lIns="91440" tIns="45720" rIns="91440" bIns="45720" rtlCol="0" anchor="ctr">
            <a:noAutofit/>
          </a:bodyPr>
          <a:lstStyle>
            <a:defPPr>
              <a:defRPr lang="en-US"/>
            </a:defPPr>
            <a:lvl1pPr algn="ctr">
              <a:spcBef>
                <a:spcPct val="0"/>
              </a:spcBef>
              <a:buNone/>
              <a:defRPr sz="4000" b="1">
                <a:solidFill>
                  <a:schemeClr val="bg1"/>
                </a:solidFill>
                <a:latin typeface="Tahoma" pitchFamily="34" charset="0"/>
                <a:ea typeface="+mj-ea"/>
                <a:cs typeface="+mj-cs"/>
              </a:defRPr>
            </a:lvl1pPr>
          </a:lstStyle>
          <a:p>
            <a:r>
              <a:rPr lang="fr-FR" sz="5400" dirty="0"/>
              <a:t>The </a:t>
            </a:r>
            <a:r>
              <a:rPr lang="fr-FR" sz="5400" dirty="0" err="1"/>
              <a:t>integration</a:t>
            </a:r>
            <a:r>
              <a:rPr lang="fr-FR" sz="5400" dirty="0"/>
              <a:t> challenge</a:t>
            </a:r>
          </a:p>
        </p:txBody>
      </p:sp>
    </p:spTree>
    <p:extLst>
      <p:ext uri="{BB962C8B-B14F-4D97-AF65-F5344CB8AC3E}">
        <p14:creationId xmlns:p14="http://schemas.microsoft.com/office/powerpoint/2010/main" val="154283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TER_Map_Final"/>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19114" y="884517"/>
            <a:ext cx="7848600" cy="3838294"/>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3"/>
          <p:cNvSpPr>
            <a:spLocks noChangeArrowheads="1"/>
          </p:cNvSpPr>
          <p:nvPr/>
        </p:nvSpPr>
        <p:spPr bwMode="auto">
          <a:xfrm rot="3169758">
            <a:off x="7262021" y="1540668"/>
            <a:ext cx="252413" cy="819150"/>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0099CC"/>
          </a:solidFill>
          <a:ln w="28575">
            <a:solidFill>
              <a:srgbClr val="CC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AutoShape 4"/>
          <p:cNvSpPr>
            <a:spLocks noChangeArrowheads="1"/>
          </p:cNvSpPr>
          <p:nvPr/>
        </p:nvSpPr>
        <p:spPr bwMode="auto">
          <a:xfrm rot="-2151619">
            <a:off x="7224716" y="2197097"/>
            <a:ext cx="493713" cy="309563"/>
          </a:xfrm>
          <a:prstGeom prst="curvedUpArrow">
            <a:avLst>
              <a:gd name="adj1" fmla="val 31898"/>
              <a:gd name="adj2" fmla="val 63795"/>
              <a:gd name="adj3" fmla="val 33333"/>
            </a:avLst>
          </a:prstGeom>
          <a:solidFill>
            <a:srgbClr val="FFCCFF"/>
          </a:solidFill>
          <a:ln w="28575">
            <a:solidFill>
              <a:srgbClr val="CC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AutoShape 5"/>
          <p:cNvSpPr>
            <a:spLocks noChangeArrowheads="1"/>
          </p:cNvSpPr>
          <p:nvPr/>
        </p:nvSpPr>
        <p:spPr bwMode="auto">
          <a:xfrm>
            <a:off x="2033591" y="1328735"/>
            <a:ext cx="2779713" cy="495300"/>
          </a:xfrm>
          <a:prstGeom prst="curvedDownArrow">
            <a:avLst>
              <a:gd name="adj1" fmla="val 42897"/>
              <a:gd name="adj2" fmla="val 244727"/>
              <a:gd name="adj3" fmla="val 30579"/>
            </a:avLst>
          </a:prstGeom>
          <a:solidFill>
            <a:srgbClr val="0099CC"/>
          </a:solidFill>
          <a:ln w="28575">
            <a:solidFill>
              <a:srgbClr val="CC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AutoShape 6"/>
          <p:cNvSpPr>
            <a:spLocks noChangeArrowheads="1"/>
          </p:cNvSpPr>
          <p:nvPr/>
        </p:nvSpPr>
        <p:spPr bwMode="auto">
          <a:xfrm rot="3805573">
            <a:off x="5003009" y="1420018"/>
            <a:ext cx="771525" cy="1776413"/>
          </a:xfrm>
          <a:prstGeom prst="curvedLeftArrow">
            <a:avLst>
              <a:gd name="adj1" fmla="val 22758"/>
              <a:gd name="adj2" fmla="val 68808"/>
              <a:gd name="adj3" fmla="val 33333"/>
            </a:avLst>
          </a:prstGeom>
          <a:solidFill>
            <a:srgbClr val="990099"/>
          </a:solidFill>
          <a:ln w="28575">
            <a:solidFill>
              <a:srgbClr val="CC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AutoShape 7"/>
          <p:cNvSpPr>
            <a:spLocks noChangeArrowheads="1"/>
          </p:cNvSpPr>
          <p:nvPr/>
        </p:nvSpPr>
        <p:spPr bwMode="auto">
          <a:xfrm>
            <a:off x="4443416" y="1949448"/>
            <a:ext cx="123825" cy="161925"/>
          </a:xfrm>
          <a:prstGeom prst="irregularSeal1">
            <a:avLst/>
          </a:prstGeom>
          <a:solidFill>
            <a:schemeClr val="accent1"/>
          </a:solidFill>
          <a:ln w="9525">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1800">
              <a:solidFill>
                <a:srgbClr val="00FF00"/>
              </a:solidFill>
              <a:latin typeface="Arial" charset="0"/>
              <a:cs typeface="ＭＳ Ｐゴシック" charset="0"/>
            </a:endParaRPr>
          </a:p>
        </p:txBody>
      </p:sp>
      <p:sp>
        <p:nvSpPr>
          <p:cNvPr id="10" name="Text Box 8"/>
          <p:cNvSpPr txBox="1">
            <a:spLocks noChangeArrowheads="1"/>
          </p:cNvSpPr>
          <p:nvPr/>
        </p:nvSpPr>
        <p:spPr bwMode="auto">
          <a:xfrm>
            <a:off x="5680077" y="3248023"/>
            <a:ext cx="13516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b="1" u="sng">
                <a:solidFill>
                  <a:srgbClr val="CC3300"/>
                </a:solidFill>
                <a:latin typeface="Arial" charset="0"/>
                <a:cs typeface="ＭＳ Ｐゴシック" charset="0"/>
              </a:rPr>
              <a:t>Conductor</a:t>
            </a:r>
            <a:endParaRPr lang="en-GB" sz="1800" b="1" u="sng">
              <a:solidFill>
                <a:srgbClr val="CC3300"/>
              </a:solidFill>
              <a:latin typeface="Arial" charset="0"/>
              <a:cs typeface="ＭＳ Ｐゴシック" charset="0"/>
            </a:endParaRPr>
          </a:p>
        </p:txBody>
      </p:sp>
      <p:sp>
        <p:nvSpPr>
          <p:cNvPr id="11" name="AutoShape 9"/>
          <p:cNvSpPr>
            <a:spLocks noChangeArrowheads="1"/>
          </p:cNvSpPr>
          <p:nvPr/>
        </p:nvSpPr>
        <p:spPr bwMode="auto">
          <a:xfrm>
            <a:off x="6792914" y="3375023"/>
            <a:ext cx="369888" cy="101600"/>
          </a:xfrm>
          <a:prstGeom prst="curvedUpArrow">
            <a:avLst>
              <a:gd name="adj1" fmla="val 72813"/>
              <a:gd name="adj2" fmla="val 145625"/>
              <a:gd name="adj3" fmla="val 33333"/>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1800">
              <a:solidFill>
                <a:srgbClr val="CC3300"/>
              </a:solidFill>
              <a:latin typeface="Arial" charset="0"/>
              <a:cs typeface="ＭＳ Ｐゴシック" charset="0"/>
            </a:endParaRPr>
          </a:p>
        </p:txBody>
      </p:sp>
      <p:sp>
        <p:nvSpPr>
          <p:cNvPr id="12" name="Text Box 10"/>
          <p:cNvSpPr txBox="1">
            <a:spLocks noChangeArrowheads="1"/>
          </p:cNvSpPr>
          <p:nvPr/>
        </p:nvSpPr>
        <p:spPr bwMode="auto">
          <a:xfrm>
            <a:off x="5680079" y="3500436"/>
            <a:ext cx="8651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b="1" dirty="0">
                <a:solidFill>
                  <a:schemeClr val="folHlink"/>
                </a:solidFill>
                <a:latin typeface="Arial" charset="0"/>
                <a:cs typeface="ＭＳ Ｐゴシック" charset="0"/>
              </a:rPr>
              <a:t>China</a:t>
            </a:r>
            <a:endParaRPr lang="en-GB" sz="1800" b="1" dirty="0">
              <a:solidFill>
                <a:schemeClr val="folHlink"/>
              </a:solidFill>
              <a:latin typeface="Arial" charset="0"/>
              <a:cs typeface="ＭＳ Ｐゴシック" charset="0"/>
            </a:endParaRPr>
          </a:p>
        </p:txBody>
      </p:sp>
      <p:sp>
        <p:nvSpPr>
          <p:cNvPr id="13" name="Text Box 11"/>
          <p:cNvSpPr txBox="1">
            <a:spLocks noChangeArrowheads="1"/>
          </p:cNvSpPr>
          <p:nvPr/>
        </p:nvSpPr>
        <p:spPr bwMode="auto">
          <a:xfrm>
            <a:off x="5680079" y="3785763"/>
            <a:ext cx="1482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b="1" dirty="0">
                <a:solidFill>
                  <a:srgbClr val="EC0B8D"/>
                </a:solidFill>
                <a:latin typeface="Arial" charset="0"/>
                <a:cs typeface="ＭＳ Ｐゴシック" charset="0"/>
              </a:rPr>
              <a:t>South Korea</a:t>
            </a:r>
            <a:endParaRPr lang="en-GB" sz="1800" b="1" dirty="0">
              <a:solidFill>
                <a:srgbClr val="EC0B8D"/>
              </a:solidFill>
              <a:latin typeface="Arial" charset="0"/>
              <a:cs typeface="ＭＳ Ｐゴシック" charset="0"/>
            </a:endParaRPr>
          </a:p>
        </p:txBody>
      </p:sp>
      <p:sp>
        <p:nvSpPr>
          <p:cNvPr id="14" name="Text Box 12"/>
          <p:cNvSpPr txBox="1">
            <a:spLocks noChangeArrowheads="1"/>
          </p:cNvSpPr>
          <p:nvPr/>
        </p:nvSpPr>
        <p:spPr bwMode="auto">
          <a:xfrm>
            <a:off x="5680079" y="4337593"/>
            <a:ext cx="8651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b="1" dirty="0">
                <a:latin typeface="Arial" charset="0"/>
                <a:cs typeface="ＭＳ Ｐゴシック" charset="0"/>
              </a:rPr>
              <a:t>Japan</a:t>
            </a:r>
            <a:endParaRPr lang="en-GB" sz="1800" b="1" dirty="0">
              <a:latin typeface="Arial" charset="0"/>
              <a:cs typeface="ＭＳ Ｐゴシック" charset="0"/>
            </a:endParaRPr>
          </a:p>
        </p:txBody>
      </p:sp>
      <p:sp>
        <p:nvSpPr>
          <p:cNvPr id="15" name="Text Box 13"/>
          <p:cNvSpPr txBox="1">
            <a:spLocks noChangeArrowheads="1"/>
          </p:cNvSpPr>
          <p:nvPr/>
        </p:nvSpPr>
        <p:spPr bwMode="auto">
          <a:xfrm>
            <a:off x="6915152" y="3500436"/>
            <a:ext cx="1092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b="1" dirty="0">
                <a:solidFill>
                  <a:srgbClr val="FF9933"/>
                </a:solidFill>
                <a:latin typeface="Arial" charset="0"/>
                <a:cs typeface="ＭＳ Ｐゴシック" charset="0"/>
              </a:rPr>
              <a:t>Russia</a:t>
            </a:r>
            <a:endParaRPr lang="en-GB" sz="1800" b="1" dirty="0">
              <a:solidFill>
                <a:srgbClr val="FF9933"/>
              </a:solidFill>
              <a:latin typeface="Arial" charset="0"/>
              <a:cs typeface="ＭＳ Ｐゴシック" charset="0"/>
            </a:endParaRPr>
          </a:p>
        </p:txBody>
      </p:sp>
      <p:sp>
        <p:nvSpPr>
          <p:cNvPr id="16" name="Text Box 14"/>
          <p:cNvSpPr txBox="1">
            <a:spLocks noChangeArrowheads="1"/>
          </p:cNvSpPr>
          <p:nvPr/>
        </p:nvSpPr>
        <p:spPr bwMode="auto">
          <a:xfrm>
            <a:off x="6915152" y="3785763"/>
            <a:ext cx="1452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b="1" dirty="0">
                <a:solidFill>
                  <a:srgbClr val="CC0000"/>
                </a:solidFill>
                <a:latin typeface="Arial" charset="0"/>
                <a:cs typeface="ＭＳ Ｐゴシック" charset="0"/>
              </a:rPr>
              <a:t>United States</a:t>
            </a:r>
            <a:endParaRPr lang="en-GB" sz="1800" b="1" dirty="0">
              <a:solidFill>
                <a:srgbClr val="CC0000"/>
              </a:solidFill>
              <a:latin typeface="Arial" charset="0"/>
              <a:cs typeface="ＭＳ Ｐゴシック" charset="0"/>
            </a:endParaRPr>
          </a:p>
        </p:txBody>
      </p:sp>
      <p:sp>
        <p:nvSpPr>
          <p:cNvPr id="17" name="AutoShape 15"/>
          <p:cNvSpPr>
            <a:spLocks noChangeArrowheads="1"/>
          </p:cNvSpPr>
          <p:nvPr/>
        </p:nvSpPr>
        <p:spPr bwMode="auto">
          <a:xfrm rot="2105749">
            <a:off x="4938716" y="1701799"/>
            <a:ext cx="307975" cy="495300"/>
          </a:xfrm>
          <a:prstGeom prst="curvedLeftArrow">
            <a:avLst>
              <a:gd name="adj1" fmla="val 32165"/>
              <a:gd name="adj2" fmla="val 64330"/>
              <a:gd name="adj3" fmla="val 33333"/>
            </a:avLst>
          </a:prstGeom>
          <a:solidFill>
            <a:srgbClr val="0033CC"/>
          </a:solidFill>
          <a:ln w="28575">
            <a:solidFill>
              <a:srgbClr val="CC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Text Box 16"/>
          <p:cNvSpPr txBox="1">
            <a:spLocks noChangeArrowheads="1"/>
          </p:cNvSpPr>
          <p:nvPr/>
        </p:nvSpPr>
        <p:spPr bwMode="auto">
          <a:xfrm>
            <a:off x="6915152" y="4337593"/>
            <a:ext cx="9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b="1" dirty="0">
                <a:solidFill>
                  <a:srgbClr val="0099FF"/>
                </a:solidFill>
                <a:latin typeface="Arial" charset="0"/>
                <a:cs typeface="ＭＳ Ｐゴシック" charset="0"/>
              </a:rPr>
              <a:t>Europe</a:t>
            </a:r>
            <a:endParaRPr lang="en-GB" sz="1800" b="1" dirty="0">
              <a:solidFill>
                <a:srgbClr val="0099FF"/>
              </a:solidFill>
              <a:latin typeface="Arial" charset="0"/>
              <a:cs typeface="ＭＳ Ｐゴシック" charset="0"/>
            </a:endParaRPr>
          </a:p>
        </p:txBody>
      </p:sp>
      <p:sp>
        <p:nvSpPr>
          <p:cNvPr id="19" name="Text Box 17"/>
          <p:cNvSpPr txBox="1">
            <a:spLocks noChangeArrowheads="1"/>
          </p:cNvSpPr>
          <p:nvPr/>
        </p:nvSpPr>
        <p:spPr bwMode="auto">
          <a:xfrm>
            <a:off x="858840" y="3248023"/>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b="1" u="sng">
                <a:solidFill>
                  <a:schemeClr val="folHlink"/>
                </a:solidFill>
                <a:latin typeface="Arial" charset="0"/>
                <a:cs typeface="ＭＳ Ｐゴシック" charset="0"/>
              </a:rPr>
              <a:t>TF Coil</a:t>
            </a:r>
            <a:endParaRPr lang="en-GB" sz="1800" b="1" u="sng">
              <a:solidFill>
                <a:schemeClr val="folHlink"/>
              </a:solidFill>
              <a:latin typeface="Arial" charset="0"/>
              <a:cs typeface="ＭＳ Ｐゴシック" charset="0"/>
            </a:endParaRPr>
          </a:p>
        </p:txBody>
      </p:sp>
      <p:sp>
        <p:nvSpPr>
          <p:cNvPr id="20" name="AutoShape 18"/>
          <p:cNvSpPr>
            <a:spLocks noChangeArrowheads="1"/>
          </p:cNvSpPr>
          <p:nvPr/>
        </p:nvSpPr>
        <p:spPr bwMode="auto">
          <a:xfrm>
            <a:off x="1784354" y="3375023"/>
            <a:ext cx="371475" cy="101600"/>
          </a:xfrm>
          <a:prstGeom prst="curvedUpArrow">
            <a:avLst>
              <a:gd name="adj1" fmla="val 73125"/>
              <a:gd name="adj2" fmla="val 146250"/>
              <a:gd name="adj3" fmla="val 33333"/>
            </a:avLst>
          </a:prstGeom>
          <a:noFill/>
          <a:ln w="2857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1800">
              <a:solidFill>
                <a:srgbClr val="339933"/>
              </a:solidFill>
              <a:latin typeface="Arial" charset="0"/>
              <a:cs typeface="ＭＳ Ｐゴシック" charset="0"/>
            </a:endParaRPr>
          </a:p>
        </p:txBody>
      </p:sp>
      <p:sp>
        <p:nvSpPr>
          <p:cNvPr id="21" name="AutoShape 19"/>
          <p:cNvSpPr>
            <a:spLocks noChangeArrowheads="1"/>
          </p:cNvSpPr>
          <p:nvPr/>
        </p:nvSpPr>
        <p:spPr bwMode="auto">
          <a:xfrm rot="5994527">
            <a:off x="5193678" y="-343548"/>
            <a:ext cx="1464340" cy="3493900"/>
          </a:xfrm>
          <a:prstGeom prst="curvedRightArrow">
            <a:avLst>
              <a:gd name="adj1" fmla="val 5858"/>
              <a:gd name="adj2" fmla="val 59759"/>
              <a:gd name="adj3" fmla="val 43050"/>
            </a:avLst>
          </a:prstGeom>
          <a:solidFill>
            <a:srgbClr val="FFCCFF"/>
          </a:solidFill>
          <a:ln w="5715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Text Box 20"/>
          <p:cNvSpPr txBox="1">
            <a:spLocks noChangeArrowheads="1"/>
          </p:cNvSpPr>
          <p:nvPr/>
        </p:nvSpPr>
        <p:spPr bwMode="auto">
          <a:xfrm>
            <a:off x="920752" y="3500436"/>
            <a:ext cx="866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800" b="1">
                <a:latin typeface="Arial" charset="0"/>
                <a:cs typeface="ＭＳ Ｐゴシック" charset="0"/>
              </a:rPr>
              <a:t>Japan</a:t>
            </a:r>
            <a:endParaRPr lang="en-GB" sz="1800" b="1">
              <a:latin typeface="Arial" charset="0"/>
              <a:cs typeface="ＭＳ Ｐゴシック" charset="0"/>
            </a:endParaRPr>
          </a:p>
        </p:txBody>
      </p:sp>
      <p:sp>
        <p:nvSpPr>
          <p:cNvPr id="23" name="AutoShape 21"/>
          <p:cNvSpPr>
            <a:spLocks noChangeArrowheads="1"/>
          </p:cNvSpPr>
          <p:nvPr/>
        </p:nvSpPr>
        <p:spPr bwMode="auto">
          <a:xfrm rot="-24815497">
            <a:off x="3921128" y="1668461"/>
            <a:ext cx="495300" cy="809625"/>
          </a:xfrm>
          <a:custGeom>
            <a:avLst/>
            <a:gdLst>
              <a:gd name="G0" fmla="+- -763397 0 0"/>
              <a:gd name="G1" fmla="+- -11796480 0 0"/>
              <a:gd name="G2" fmla="+- -763397 0 -11796480"/>
              <a:gd name="G3" fmla="+- 10800 0 0"/>
              <a:gd name="G4" fmla="+- 0 0 -763397"/>
              <a:gd name="T0" fmla="*/ 360 256 1"/>
              <a:gd name="T1" fmla="*/ 0 256 1"/>
              <a:gd name="G5" fmla="+- G2 T0 T1"/>
              <a:gd name="G6" fmla="?: G2 G2 G5"/>
              <a:gd name="G7" fmla="+- 0 0 G6"/>
              <a:gd name="G8" fmla="+- 7434 0 0"/>
              <a:gd name="G9" fmla="+- 0 0 -11796480"/>
              <a:gd name="G10" fmla="+- 7434 0 2700"/>
              <a:gd name="G11" fmla="cos G10 -763397"/>
              <a:gd name="G12" fmla="sin G10 -763397"/>
              <a:gd name="G13" fmla="cos 13500 -763397"/>
              <a:gd name="G14" fmla="sin 13500 -763397"/>
              <a:gd name="G15" fmla="+- G11 10800 0"/>
              <a:gd name="G16" fmla="+- G12 10800 0"/>
              <a:gd name="G17" fmla="+- G13 10800 0"/>
              <a:gd name="G18" fmla="+- G14 10800 0"/>
              <a:gd name="G19" fmla="*/ 7434 1 2"/>
              <a:gd name="G20" fmla="+- G19 5400 0"/>
              <a:gd name="G21" fmla="cos G20 -763397"/>
              <a:gd name="G22" fmla="sin G20 -763397"/>
              <a:gd name="G23" fmla="+- G21 10800 0"/>
              <a:gd name="G24" fmla="+- G12 G23 G22"/>
              <a:gd name="G25" fmla="+- G22 G23 G11"/>
              <a:gd name="G26" fmla="cos 10800 -763397"/>
              <a:gd name="G27" fmla="sin 10800 -763397"/>
              <a:gd name="G28" fmla="cos 7434 -763397"/>
              <a:gd name="G29" fmla="sin 7434 -763397"/>
              <a:gd name="G30" fmla="+- G26 10800 0"/>
              <a:gd name="G31" fmla="+- G27 10800 0"/>
              <a:gd name="G32" fmla="+- G28 10800 0"/>
              <a:gd name="G33" fmla="+- G29 10800 0"/>
              <a:gd name="G34" fmla="+- G19 5400 0"/>
              <a:gd name="G35" fmla="cos G34 -11796480"/>
              <a:gd name="G36" fmla="sin G34 -11796480"/>
              <a:gd name="G37" fmla="+/ -11796480 -763397 2"/>
              <a:gd name="T2" fmla="*/ 180 256 1"/>
              <a:gd name="T3" fmla="*/ 0 256 1"/>
              <a:gd name="G38" fmla="+- G37 T2 T3"/>
              <a:gd name="G39" fmla="?: G2 G37 G38"/>
              <a:gd name="G40" fmla="cos 10800 G39"/>
              <a:gd name="G41" fmla="sin 10800 G39"/>
              <a:gd name="G42" fmla="cos 7434 G39"/>
              <a:gd name="G43" fmla="sin 7434 G39"/>
              <a:gd name="G44" fmla="+- G40 10800 0"/>
              <a:gd name="G45" fmla="+- G41 10800 0"/>
              <a:gd name="G46" fmla="+- G42 10800 0"/>
              <a:gd name="G47" fmla="+- G43 10800 0"/>
              <a:gd name="G48" fmla="+- G35 10800 0"/>
              <a:gd name="G49" fmla="+- G36 10800 0"/>
              <a:gd name="T4" fmla="*/ 9704 w 21600"/>
              <a:gd name="T5" fmla="*/ 55 h 21600"/>
              <a:gd name="T6" fmla="*/ 1682 w 21600"/>
              <a:gd name="T7" fmla="*/ 10799 h 21600"/>
              <a:gd name="T8" fmla="*/ 10045 w 21600"/>
              <a:gd name="T9" fmla="*/ 3404 h 21600"/>
              <a:gd name="T10" fmla="*/ 24021 w 21600"/>
              <a:gd name="T11" fmla="*/ 8074 h 21600"/>
              <a:gd name="T12" fmla="*/ 20614 w 21600"/>
              <a:gd name="T13" fmla="*/ 13252 h 21600"/>
              <a:gd name="T14" fmla="*/ 15436 w 21600"/>
              <a:gd name="T15" fmla="*/ 984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80" y="9299"/>
                </a:moveTo>
                <a:cubicBezTo>
                  <a:pt x="17368" y="5844"/>
                  <a:pt x="14327" y="3365"/>
                  <a:pt x="10800" y="3365"/>
                </a:cubicBezTo>
                <a:cubicBezTo>
                  <a:pt x="6694" y="3366"/>
                  <a:pt x="3366" y="6694"/>
                  <a:pt x="3366" y="10800"/>
                </a:cubicBezTo>
                <a:lnTo>
                  <a:pt x="-1" y="10799"/>
                </a:lnTo>
                <a:cubicBezTo>
                  <a:pt x="0" y="4835"/>
                  <a:pt x="4835" y="0"/>
                  <a:pt x="10800" y="0"/>
                </a:cubicBezTo>
                <a:cubicBezTo>
                  <a:pt x="15924" y="-1"/>
                  <a:pt x="20342" y="3600"/>
                  <a:pt x="21377" y="8619"/>
                </a:cubicBezTo>
                <a:lnTo>
                  <a:pt x="24021" y="8074"/>
                </a:lnTo>
                <a:lnTo>
                  <a:pt x="20614" y="13252"/>
                </a:lnTo>
                <a:lnTo>
                  <a:pt x="15436" y="9844"/>
                </a:lnTo>
                <a:lnTo>
                  <a:pt x="18080" y="9299"/>
                </a:lnTo>
                <a:close/>
              </a:path>
            </a:pathLst>
          </a:custGeom>
          <a:solidFill>
            <a:srgbClr val="0033CC"/>
          </a:solidFill>
          <a:ln w="3810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Text Box 22"/>
          <p:cNvSpPr txBox="1">
            <a:spLocks noChangeArrowheads="1"/>
          </p:cNvSpPr>
          <p:nvPr/>
        </p:nvSpPr>
        <p:spPr bwMode="auto">
          <a:xfrm>
            <a:off x="3144840" y="3248023"/>
            <a:ext cx="16337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b="1" u="sng">
                <a:solidFill>
                  <a:srgbClr val="CC9900"/>
                </a:solidFill>
                <a:latin typeface="Arial" charset="0"/>
                <a:cs typeface="ＭＳ Ｐゴシック" charset="0"/>
              </a:rPr>
              <a:t>TF coil cases</a:t>
            </a:r>
            <a:endParaRPr lang="en-GB" sz="1800" b="1" u="sng">
              <a:solidFill>
                <a:srgbClr val="CC9900"/>
              </a:solidFill>
              <a:latin typeface="Arial" charset="0"/>
              <a:cs typeface="ＭＳ Ｐゴシック" charset="0"/>
            </a:endParaRPr>
          </a:p>
        </p:txBody>
      </p:sp>
      <p:sp>
        <p:nvSpPr>
          <p:cNvPr id="25" name="AutoShape 23"/>
          <p:cNvSpPr>
            <a:spLocks noChangeArrowheads="1"/>
          </p:cNvSpPr>
          <p:nvPr/>
        </p:nvSpPr>
        <p:spPr bwMode="auto">
          <a:xfrm>
            <a:off x="4630739" y="3375023"/>
            <a:ext cx="369888" cy="101600"/>
          </a:xfrm>
          <a:prstGeom prst="curvedUpArrow">
            <a:avLst>
              <a:gd name="adj1" fmla="val 72813"/>
              <a:gd name="adj2" fmla="val 145625"/>
              <a:gd name="adj3" fmla="val 33333"/>
            </a:avLst>
          </a:prstGeom>
          <a:noFill/>
          <a:ln w="28575">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1800">
              <a:solidFill>
                <a:srgbClr val="CC9900"/>
              </a:solidFill>
              <a:latin typeface="Arial" charset="0"/>
              <a:cs typeface="ＭＳ Ｐゴシック" charset="0"/>
            </a:endParaRPr>
          </a:p>
        </p:txBody>
      </p:sp>
      <p:sp>
        <p:nvSpPr>
          <p:cNvPr id="26" name="AutoShape 24"/>
          <p:cNvSpPr>
            <a:spLocks noChangeArrowheads="1"/>
          </p:cNvSpPr>
          <p:nvPr/>
        </p:nvSpPr>
        <p:spPr bwMode="auto">
          <a:xfrm rot="5954568">
            <a:off x="5337178" y="869948"/>
            <a:ext cx="808039" cy="3586163"/>
          </a:xfrm>
          <a:prstGeom prst="curvedLeftArrow">
            <a:avLst>
              <a:gd name="adj1" fmla="val 19191"/>
              <a:gd name="adj2" fmla="val 107953"/>
              <a:gd name="adj3" fmla="val 32815"/>
            </a:avLst>
          </a:prstGeom>
          <a:solidFill>
            <a:srgbClr val="FFCCFF"/>
          </a:solidFill>
          <a:ln w="38100">
            <a:solidFill>
              <a:srgbClr val="CC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Text Box 25"/>
          <p:cNvSpPr txBox="1">
            <a:spLocks noChangeArrowheads="1"/>
          </p:cNvSpPr>
          <p:nvPr/>
        </p:nvSpPr>
        <p:spPr bwMode="auto">
          <a:xfrm>
            <a:off x="3206754" y="3500436"/>
            <a:ext cx="866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800" b="1">
                <a:latin typeface="Arial" charset="0"/>
                <a:cs typeface="ＭＳ Ｐゴシック" charset="0"/>
              </a:rPr>
              <a:t>Japan</a:t>
            </a:r>
            <a:endParaRPr lang="en-GB" sz="1800" b="1">
              <a:latin typeface="Arial" charset="0"/>
              <a:cs typeface="ＭＳ Ｐゴシック" charset="0"/>
            </a:endParaRPr>
          </a:p>
        </p:txBody>
      </p:sp>
      <p:sp>
        <p:nvSpPr>
          <p:cNvPr id="28" name="Text Box 26"/>
          <p:cNvSpPr txBox="1">
            <a:spLocks noChangeArrowheads="1"/>
          </p:cNvSpPr>
          <p:nvPr/>
        </p:nvSpPr>
        <p:spPr bwMode="auto">
          <a:xfrm>
            <a:off x="920752" y="3748085"/>
            <a:ext cx="9890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800" b="1">
                <a:solidFill>
                  <a:srgbClr val="0099FF"/>
                </a:solidFill>
                <a:latin typeface="Arial" charset="0"/>
                <a:cs typeface="ＭＳ Ｐゴシック" charset="0"/>
              </a:rPr>
              <a:t>Europe</a:t>
            </a:r>
            <a:endParaRPr lang="en-GB" sz="1800" b="1">
              <a:solidFill>
                <a:srgbClr val="0099FF"/>
              </a:solidFill>
              <a:latin typeface="Arial" charset="0"/>
              <a:cs typeface="ＭＳ Ｐゴシック" charset="0"/>
            </a:endParaRPr>
          </a:p>
        </p:txBody>
      </p:sp>
      <p:grpSp>
        <p:nvGrpSpPr>
          <p:cNvPr id="29" name="Group 28"/>
          <p:cNvGrpSpPr>
            <a:grpSpLocks/>
          </p:cNvGrpSpPr>
          <p:nvPr/>
        </p:nvGrpSpPr>
        <p:grpSpPr bwMode="auto">
          <a:xfrm>
            <a:off x="1995485" y="3153034"/>
            <a:ext cx="2619382" cy="1911788"/>
            <a:chOff x="1079" y="2840"/>
            <a:chExt cx="2449" cy="1315"/>
          </a:xfrm>
        </p:grpSpPr>
        <p:pic>
          <p:nvPicPr>
            <p:cNvPr id="30" name="Picture 29"/>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9" y="2840"/>
              <a:ext cx="1266"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 name="Picture 30"/>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04" y="3158"/>
              <a:ext cx="1224" cy="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2" name="Title 17"/>
          <p:cNvSpPr txBox="1">
            <a:spLocks/>
          </p:cNvSpPr>
          <p:nvPr/>
        </p:nvSpPr>
        <p:spPr>
          <a:xfrm>
            <a:off x="-4759" y="-45304"/>
            <a:ext cx="9144000" cy="923330"/>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5400" b="1" dirty="0" err="1" smtClean="0">
                <a:solidFill>
                  <a:schemeClr val="bg1">
                    <a:lumMod val="95000"/>
                  </a:schemeClr>
                </a:solidFill>
                <a:effectLst>
                  <a:outerShdw blurRad="50800" dist="50800" dir="5400000" algn="ctr" rotWithShape="0">
                    <a:schemeClr val="tx1"/>
                  </a:outerShdw>
                </a:effectLst>
                <a:latin typeface="Tahoma" pitchFamily="34" charset="0"/>
              </a:rPr>
              <a:t>Managing</a:t>
            </a:r>
            <a:r>
              <a:rPr lang="fr-FR" sz="5400" b="1" dirty="0" smtClean="0">
                <a:solidFill>
                  <a:schemeClr val="bg1">
                    <a:lumMod val="95000"/>
                  </a:schemeClr>
                </a:solidFill>
                <a:effectLst>
                  <a:outerShdw blurRad="50800" dist="50800" dir="5400000" algn="ctr" rotWithShape="0">
                    <a:schemeClr val="tx1"/>
                  </a:outerShdw>
                </a:effectLst>
                <a:latin typeface="Tahoma" pitchFamily="34" charset="0"/>
              </a:rPr>
              <a:t> collaboration</a:t>
            </a:r>
          </a:p>
        </p:txBody>
      </p:sp>
      <p:sp>
        <p:nvSpPr>
          <p:cNvPr id="33" name="TextBox 32"/>
          <p:cNvSpPr txBox="1"/>
          <p:nvPr/>
        </p:nvSpPr>
        <p:spPr>
          <a:xfrm>
            <a:off x="2870381" y="878026"/>
            <a:ext cx="2844000" cy="369332"/>
          </a:xfrm>
          <a:prstGeom prst="rect">
            <a:avLst/>
          </a:prstGeom>
          <a:solidFill>
            <a:schemeClr val="tx1">
              <a:lumMod val="75000"/>
              <a:lumOff val="25000"/>
              <a:alpha val="80000"/>
            </a:schemeClr>
          </a:solidFill>
        </p:spPr>
        <p:txBody>
          <a:bodyPr wrap="square" rtlCol="0">
            <a:spAutoFit/>
          </a:bodyPr>
          <a:lstStyle/>
          <a:p>
            <a:r>
              <a:rPr lang="en-US" b="1" dirty="0" smtClean="0">
                <a:solidFill>
                  <a:schemeClr val="bg1">
                    <a:lumMod val="95000"/>
                  </a:schemeClr>
                </a:solidFill>
                <a:effectLst>
                  <a:outerShdw blurRad="50800" dist="50800" dir="5400000" algn="ctr" rotWithShape="0">
                    <a:schemeClr val="tx1"/>
                  </a:outerShdw>
                </a:effectLst>
                <a:latin typeface="Tahoma" pitchFamily="34" charset="0"/>
              </a:rPr>
              <a:t>(The TF </a:t>
            </a:r>
            <a:r>
              <a:rPr lang="en-US" b="1" dirty="0">
                <a:solidFill>
                  <a:schemeClr val="bg1">
                    <a:lumMod val="95000"/>
                  </a:schemeClr>
                </a:solidFill>
                <a:effectLst>
                  <a:outerShdw blurRad="50800" dist="50800" dir="5400000" algn="ctr" rotWithShape="0">
                    <a:schemeClr val="tx1"/>
                  </a:outerShdw>
                </a:effectLst>
                <a:latin typeface="Tahoma" pitchFamily="34" charset="0"/>
              </a:rPr>
              <a:t>Coils </a:t>
            </a:r>
            <a:r>
              <a:rPr lang="en-US" b="1" dirty="0" smtClean="0">
                <a:solidFill>
                  <a:schemeClr val="bg1">
                    <a:lumMod val="95000"/>
                  </a:schemeClr>
                </a:solidFill>
                <a:effectLst>
                  <a:outerShdw blurRad="50800" dist="50800" dir="5400000" algn="ctr" rotWithShape="0">
                    <a:schemeClr val="tx1"/>
                  </a:outerShdw>
                </a:effectLst>
                <a:latin typeface="Tahoma" pitchFamily="34" charset="0"/>
              </a:rPr>
              <a:t>example)</a:t>
            </a:r>
            <a:endParaRPr lang="fr-FR" b="1" dirty="0">
              <a:solidFill>
                <a:schemeClr val="bg1">
                  <a:lumMod val="95000"/>
                </a:schemeClr>
              </a:solidFill>
              <a:effectLst>
                <a:outerShdw blurRad="50800" dist="50800" dir="5400000" algn="ctr" rotWithShape="0">
                  <a:schemeClr val="tx1"/>
                </a:outerShdw>
              </a:effectLst>
              <a:latin typeface="Tahoma" pitchFamily="34" charset="0"/>
            </a:endParaRPr>
          </a:p>
        </p:txBody>
      </p:sp>
    </p:spTree>
    <p:extLst>
      <p:ext uri="{BB962C8B-B14F-4D97-AF65-F5344CB8AC3E}">
        <p14:creationId xmlns:p14="http://schemas.microsoft.com/office/powerpoint/2010/main" val="356312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971550"/>
            <a:ext cx="2743202" cy="3619500"/>
          </a:xfrm>
          <a:prstGeom prst="rect">
            <a:avLst/>
          </a:prstGeom>
          <a:ln>
            <a:solidFill>
              <a:srgbClr val="FFC000"/>
            </a:solidFill>
          </a:ln>
        </p:spPr>
      </p:pic>
      <p:sp>
        <p:nvSpPr>
          <p:cNvPr id="3" name="TextBox 2"/>
          <p:cNvSpPr txBox="1"/>
          <p:nvPr/>
        </p:nvSpPr>
        <p:spPr>
          <a:xfrm>
            <a:off x="2819402" y="819150"/>
            <a:ext cx="6324598" cy="3908762"/>
          </a:xfrm>
          <a:prstGeom prst="rect">
            <a:avLst/>
          </a:prstGeom>
          <a:noFill/>
        </p:spPr>
        <p:txBody>
          <a:bodyPr wrap="square" rtlCol="0">
            <a:spAutoFit/>
          </a:bodyPr>
          <a:lstStyle/>
          <a:p>
            <a:pPr algn="ctr">
              <a:spcAft>
                <a:spcPts val="1200"/>
              </a:spcAft>
            </a:pPr>
            <a:r>
              <a:rPr lang="en-US" b="1" u="sng"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Action Plan 2015</a:t>
            </a:r>
            <a:endParaRPr lang="fr-FR" b="1" u="sng"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endParaRPr>
          </a:p>
          <a:p>
            <a:pPr algn="ctr">
              <a:spcAft>
                <a:spcPts val="1200"/>
              </a:spcAft>
            </a:pPr>
            <a:r>
              <a:rPr lang="en-US" sz="1500" b="1" dirty="0" smtClean="0">
                <a:solidFill>
                  <a:schemeClr val="bg1"/>
                </a:solidFill>
                <a:latin typeface="Arial" panose="020B0604020202020204" pitchFamily="34" charset="0"/>
                <a:cs typeface="Arial" panose="020B0604020202020204" pitchFamily="34" charset="0"/>
              </a:rPr>
              <a:t>Set </a:t>
            </a:r>
            <a:r>
              <a:rPr lang="en-US" sz="1500" b="1" dirty="0">
                <a:solidFill>
                  <a:schemeClr val="bg1"/>
                </a:solidFill>
                <a:latin typeface="Arial" panose="020B0604020202020204" pitchFamily="34" charset="0"/>
                <a:cs typeface="Arial" panose="020B0604020202020204" pitchFamily="34" charset="0"/>
              </a:rPr>
              <a:t>clear priorities and </a:t>
            </a:r>
            <a:r>
              <a:rPr lang="en-US" sz="1500" b="1" dirty="0" smtClean="0">
                <a:solidFill>
                  <a:schemeClr val="bg1"/>
                </a:solidFill>
                <a:latin typeface="Arial" panose="020B0604020202020204" pitchFamily="34" charset="0"/>
                <a:cs typeface="Arial" panose="020B0604020202020204" pitchFamily="34" charset="0"/>
              </a:rPr>
              <a:t>timeline </a:t>
            </a:r>
            <a:r>
              <a:rPr lang="en-US" sz="1500" b="1" dirty="0">
                <a:solidFill>
                  <a:schemeClr val="bg1"/>
                </a:solidFill>
                <a:latin typeface="Arial" panose="020B0604020202020204" pitchFamily="34" charset="0"/>
                <a:cs typeface="Arial" panose="020B0604020202020204" pitchFamily="34" charset="0"/>
              </a:rPr>
              <a:t>for </a:t>
            </a:r>
            <a:r>
              <a:rPr lang="en-US" sz="1500" b="1" dirty="0" smtClean="0">
                <a:solidFill>
                  <a:schemeClr val="bg1"/>
                </a:solidFill>
                <a:latin typeface="Arial" panose="020B0604020202020204" pitchFamily="34" charset="0"/>
                <a:cs typeface="Arial" panose="020B0604020202020204" pitchFamily="34" charset="0"/>
              </a:rPr>
              <a:t>reform</a:t>
            </a:r>
            <a:endParaRPr lang="en-US" sz="1500" b="1"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Reorganized, integrated ITER </a:t>
            </a:r>
            <a:r>
              <a:rPr lang="en-US" sz="1500" dirty="0">
                <a:solidFill>
                  <a:schemeClr val="bg1"/>
                </a:solidFill>
                <a:latin typeface="Arial" panose="020B0604020202020204" pitchFamily="34" charset="0"/>
                <a:cs typeface="Arial" panose="020B0604020202020204" pitchFamily="34" charset="0"/>
              </a:rPr>
              <a:t>Central Team with Domestic </a:t>
            </a:r>
            <a:r>
              <a:rPr lang="en-US" sz="1500" dirty="0" smtClean="0">
                <a:solidFill>
                  <a:schemeClr val="bg1"/>
                </a:solidFill>
                <a:latin typeface="Arial" panose="020B0604020202020204" pitchFamily="34" charset="0"/>
                <a:cs typeface="Arial" panose="020B0604020202020204" pitchFamily="34" charset="0"/>
              </a:rPr>
              <a:t>Agencies</a:t>
            </a:r>
          </a:p>
          <a:p>
            <a:pPr marL="742950" lvl="1"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Clear decision processes and accountability</a:t>
            </a:r>
          </a:p>
          <a:p>
            <a:pPr marL="742950" lvl="1"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Executive </a:t>
            </a:r>
            <a:r>
              <a:rPr lang="en-US" sz="1500" dirty="0">
                <a:solidFill>
                  <a:schemeClr val="bg1"/>
                </a:solidFill>
                <a:latin typeface="Arial" panose="020B0604020202020204" pitchFamily="34" charset="0"/>
                <a:cs typeface="Arial" panose="020B0604020202020204" pitchFamily="34" charset="0"/>
              </a:rPr>
              <a:t>Project Board, Reserve Fund, Project </a:t>
            </a:r>
            <a:r>
              <a:rPr lang="en-US" sz="1500" dirty="0" smtClean="0">
                <a:solidFill>
                  <a:schemeClr val="bg1"/>
                </a:solidFill>
                <a:latin typeface="Arial" panose="020B0604020202020204" pitchFamily="34" charset="0"/>
                <a:cs typeface="Arial" panose="020B0604020202020204" pitchFamily="34" charset="0"/>
              </a:rPr>
              <a:t>Teams</a:t>
            </a:r>
            <a:endParaRPr lang="en-US" sz="1500"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Finalized and stabilized ITER critical component design</a:t>
            </a:r>
          </a:p>
          <a:p>
            <a:pPr marL="285750" indent="-285750">
              <a:spcAft>
                <a:spcPts val="600"/>
              </a:spcAft>
              <a:buFont typeface="Wingdings" panose="05000000000000000000" pitchFamily="2" charset="2"/>
              <a:buChar char="ü"/>
            </a:pPr>
            <a:r>
              <a:rPr lang="en-GB" sz="1500" dirty="0" smtClean="0">
                <a:solidFill>
                  <a:schemeClr val="bg1"/>
                </a:solidFill>
                <a:latin typeface="Arial" panose="020B0604020202020204" pitchFamily="34" charset="0"/>
                <a:cs typeface="Arial" panose="020B0604020202020204" pitchFamily="34" charset="0"/>
              </a:rPr>
              <a:t>Comprehensive </a:t>
            </a:r>
            <a:r>
              <a:rPr lang="en-GB" sz="1500" dirty="0">
                <a:solidFill>
                  <a:schemeClr val="bg1"/>
                </a:solidFill>
                <a:latin typeface="Arial" panose="020B0604020202020204" pitchFamily="34" charset="0"/>
                <a:cs typeface="Arial" panose="020B0604020202020204" pitchFamily="34" charset="0"/>
              </a:rPr>
              <a:t>integrated bottom-up review of all activities, processes and </a:t>
            </a:r>
            <a:r>
              <a:rPr lang="en-GB" sz="1500" dirty="0" smtClean="0">
                <a:solidFill>
                  <a:schemeClr val="bg1"/>
                </a:solidFill>
                <a:latin typeface="Arial" panose="020B0604020202020204" pitchFamily="34" charset="0"/>
                <a:cs typeface="Arial" panose="020B0604020202020204" pitchFamily="34" charset="0"/>
              </a:rPr>
              <a:t>systems</a:t>
            </a:r>
            <a:endParaRPr lang="en-US" sz="1500" dirty="0" smtClean="0">
              <a:solidFill>
                <a:schemeClr val="bg1"/>
              </a:solidFill>
              <a:latin typeface="Arial" panose="020B0604020202020204" pitchFamily="34" charset="0"/>
              <a:cs typeface="Arial" panose="020B0604020202020204" pitchFamily="34" charset="0"/>
            </a:endParaRPr>
          </a:p>
          <a:p>
            <a:pPr marL="742950" lvl="1"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Developed an optimized resource-loaded schedule</a:t>
            </a:r>
            <a:r>
              <a:rPr lang="en-US" sz="1500" b="1" dirty="0" smtClean="0">
                <a:solidFill>
                  <a:schemeClr val="bg1"/>
                </a:solidFill>
                <a:latin typeface="Arial" panose="020B0604020202020204" pitchFamily="34" charset="0"/>
                <a:cs typeface="Arial" panose="020B0604020202020204" pitchFamily="34" charset="0"/>
              </a:rPr>
              <a:t> </a:t>
            </a:r>
            <a:r>
              <a:rPr lang="en-US" sz="1500" dirty="0" smtClean="0">
                <a:solidFill>
                  <a:schemeClr val="bg1"/>
                </a:solidFill>
                <a:latin typeface="Arial" panose="020B0604020202020204" pitchFamily="34" charset="0"/>
                <a:cs typeface="Arial" panose="020B0604020202020204" pitchFamily="34" charset="0"/>
              </a:rPr>
              <a:t>for timely, cost-effective construction and operation through D-T plasma. Updated the 2010 Baseline.</a:t>
            </a:r>
          </a:p>
          <a:p>
            <a:pPr marL="285750"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Developed and promoted a </a:t>
            </a:r>
            <a:r>
              <a:rPr lang="en-US" sz="1500" dirty="0">
                <a:solidFill>
                  <a:schemeClr val="bg1"/>
                </a:solidFill>
                <a:latin typeface="Arial" panose="020B0604020202020204" pitchFamily="34" charset="0"/>
                <a:cs typeface="Arial" panose="020B0604020202020204" pitchFamily="34" charset="0"/>
              </a:rPr>
              <a:t>strong, organization-wide </a:t>
            </a:r>
            <a:r>
              <a:rPr lang="en-US" sz="1500" dirty="0" smtClean="0">
                <a:solidFill>
                  <a:schemeClr val="bg1"/>
                </a:solidFill>
                <a:latin typeface="Arial" panose="020B0604020202020204" pitchFamily="34" charset="0"/>
                <a:cs typeface="Arial" panose="020B0604020202020204" pitchFamily="34" charset="0"/>
              </a:rPr>
              <a:t>nuclear project culture</a:t>
            </a:r>
            <a:endParaRPr lang="en-US" sz="1500" dirty="0">
              <a:solidFill>
                <a:schemeClr val="bg1"/>
              </a:solidFill>
              <a:latin typeface="Arial" panose="020B0604020202020204" pitchFamily="34" charset="0"/>
              <a:cs typeface="Arial" panose="020B0604020202020204" pitchFamily="34" charset="0"/>
            </a:endParaRPr>
          </a:p>
        </p:txBody>
      </p:sp>
      <p:sp>
        <p:nvSpPr>
          <p:cNvPr id="5" name="Title 17"/>
          <p:cNvSpPr txBox="1">
            <a:spLocks/>
          </p:cNvSpPr>
          <p:nvPr/>
        </p:nvSpPr>
        <p:spPr>
          <a:xfrm>
            <a:off x="-3175" y="96619"/>
            <a:ext cx="9144000" cy="661720"/>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7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2015: </a:t>
            </a:r>
            <a:r>
              <a:rPr lang="fr-FR" sz="3700" b="1" dirty="0" err="1">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m</a:t>
            </a:r>
            <a:r>
              <a:rPr lang="fr-FR" sz="37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anaging</a:t>
            </a:r>
            <a:r>
              <a:rPr lang="fr-FR" sz="37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the </a:t>
            </a:r>
            <a:r>
              <a:rPr lang="fr-FR" sz="37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need</a:t>
            </a:r>
            <a:r>
              <a:rPr lang="fr-FR" sz="37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for change</a:t>
            </a:r>
          </a:p>
        </p:txBody>
      </p:sp>
    </p:spTree>
    <p:extLst>
      <p:ext uri="{BB962C8B-B14F-4D97-AF65-F5344CB8AC3E}">
        <p14:creationId xmlns:p14="http://schemas.microsoft.com/office/powerpoint/2010/main" val="148287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780"/>
            <a:ext cx="9144000" cy="1261884"/>
          </a:xfrm>
          <a:noFill/>
          <a:effectLst>
            <a:outerShdw blurRad="50800" dist="50800" dir="5400000" algn="ctr" rotWithShape="0">
              <a:schemeClr val="tx1"/>
            </a:outerShdw>
          </a:effectLst>
        </p:spPr>
        <p:txBody>
          <a:bodyPr wrap="square" rtlCol="0">
            <a:spAutoFit/>
          </a:bodyPr>
          <a:lstStyle/>
          <a:p>
            <a:r>
              <a:rPr lang="fr-FR" sz="3800" b="1" dirty="0">
                <a:solidFill>
                  <a:schemeClr val="bg1">
                    <a:lumMod val="95000"/>
                  </a:schemeClr>
                </a:solidFill>
                <a:latin typeface="Arial" panose="020B0604020202020204" pitchFamily="34" charset="0"/>
                <a:ea typeface="+mn-ea"/>
                <a:cs typeface="Arial" panose="020B0604020202020204" pitchFamily="34" charset="0"/>
              </a:rPr>
              <a:t>April 2016: intensive, in-</a:t>
            </a:r>
            <a:r>
              <a:rPr lang="fr-FR" sz="3800" b="1" dirty="0" err="1">
                <a:solidFill>
                  <a:schemeClr val="bg1">
                    <a:lumMod val="95000"/>
                  </a:schemeClr>
                </a:solidFill>
                <a:latin typeface="Arial" panose="020B0604020202020204" pitchFamily="34" charset="0"/>
                <a:ea typeface="+mn-ea"/>
                <a:cs typeface="Arial" panose="020B0604020202020204" pitchFamily="34" charset="0"/>
              </a:rPr>
              <a:t>depth</a:t>
            </a:r>
            <a:r>
              <a:rPr lang="fr-FR" sz="3800" b="1" dirty="0">
                <a:solidFill>
                  <a:schemeClr val="bg1">
                    <a:lumMod val="95000"/>
                  </a:schemeClr>
                </a:solidFill>
                <a:latin typeface="Arial" panose="020B0604020202020204" pitchFamily="34" charset="0"/>
                <a:ea typeface="+mn-ea"/>
                <a:cs typeface="Arial" panose="020B0604020202020204" pitchFamily="34" charset="0"/>
              </a:rPr>
              <a:t> </a:t>
            </a:r>
            <a:r>
              <a:rPr lang="fr-FR" sz="3800" b="1" dirty="0" err="1" smtClean="0">
                <a:solidFill>
                  <a:schemeClr val="bg1">
                    <a:lumMod val="95000"/>
                  </a:schemeClr>
                </a:solidFill>
                <a:latin typeface="Arial" panose="020B0604020202020204" pitchFamily="34" charset="0"/>
                <a:ea typeface="+mn-ea"/>
                <a:cs typeface="Arial" panose="020B0604020202020204" pitchFamily="34" charset="0"/>
              </a:rPr>
              <a:t>review</a:t>
            </a:r>
            <a:r>
              <a:rPr lang="fr-FR" sz="3800" b="1" dirty="0" smtClean="0">
                <a:solidFill>
                  <a:schemeClr val="bg1">
                    <a:lumMod val="95000"/>
                  </a:schemeClr>
                </a:solidFill>
                <a:latin typeface="Arial" panose="020B0604020202020204" pitchFamily="34" charset="0"/>
                <a:ea typeface="+mn-ea"/>
                <a:cs typeface="Arial" panose="020B0604020202020204" pitchFamily="34" charset="0"/>
              </a:rPr>
              <a:t/>
            </a:r>
            <a:br>
              <a:rPr lang="fr-FR" sz="3800" b="1" dirty="0" smtClean="0">
                <a:solidFill>
                  <a:schemeClr val="bg1">
                    <a:lumMod val="95000"/>
                  </a:schemeClr>
                </a:solidFill>
                <a:latin typeface="Arial" panose="020B0604020202020204" pitchFamily="34" charset="0"/>
                <a:ea typeface="+mn-ea"/>
                <a:cs typeface="Arial" panose="020B0604020202020204" pitchFamily="34" charset="0"/>
              </a:rPr>
            </a:br>
            <a:r>
              <a:rPr lang="fr-FR" sz="3800" b="1" dirty="0" smtClean="0">
                <a:solidFill>
                  <a:schemeClr val="bg1">
                    <a:lumMod val="95000"/>
                  </a:schemeClr>
                </a:solidFill>
                <a:latin typeface="Arial" panose="020B0604020202020204" pitchFamily="34" charset="0"/>
                <a:ea typeface="+mn-ea"/>
                <a:cs typeface="Arial" panose="020B0604020202020204" pitchFamily="34" charset="0"/>
              </a:rPr>
              <a:t>by </a:t>
            </a:r>
            <a:r>
              <a:rPr lang="fr-FR" sz="3800" b="1" dirty="0" err="1">
                <a:solidFill>
                  <a:schemeClr val="bg1">
                    <a:lumMod val="95000"/>
                  </a:schemeClr>
                </a:solidFill>
                <a:latin typeface="Arial" panose="020B0604020202020204" pitchFamily="34" charset="0"/>
                <a:ea typeface="+mn-ea"/>
                <a:cs typeface="Arial" panose="020B0604020202020204" pitchFamily="34" charset="0"/>
              </a:rPr>
              <a:t>i</a:t>
            </a:r>
            <a:r>
              <a:rPr lang="fr-FR" sz="3800" b="1" dirty="0" err="1" smtClean="0">
                <a:solidFill>
                  <a:schemeClr val="bg1">
                    <a:lumMod val="95000"/>
                  </a:schemeClr>
                </a:solidFill>
                <a:latin typeface="Arial" panose="020B0604020202020204" pitchFamily="34" charset="0"/>
                <a:ea typeface="+mn-ea"/>
                <a:cs typeface="Arial" panose="020B0604020202020204" pitchFamily="34" charset="0"/>
              </a:rPr>
              <a:t>ndependent</a:t>
            </a:r>
            <a:r>
              <a:rPr lang="fr-FR" sz="38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3800" b="1" dirty="0">
                <a:solidFill>
                  <a:schemeClr val="bg1">
                    <a:lumMod val="95000"/>
                  </a:schemeClr>
                </a:solidFill>
                <a:latin typeface="Arial" panose="020B0604020202020204" pitchFamily="34" charset="0"/>
                <a:ea typeface="+mn-ea"/>
                <a:cs typeface="Arial" panose="020B0604020202020204" pitchFamily="34" charset="0"/>
              </a:rPr>
              <a:t>expert group </a:t>
            </a:r>
            <a:r>
              <a:rPr lang="fr-FR" sz="3800" b="1" dirty="0" err="1">
                <a:solidFill>
                  <a:schemeClr val="bg1">
                    <a:lumMod val="95000"/>
                  </a:schemeClr>
                </a:solidFill>
                <a:latin typeface="Arial" panose="020B0604020202020204" pitchFamily="34" charset="0"/>
                <a:ea typeface="+mn-ea"/>
                <a:cs typeface="Arial" panose="020B0604020202020204" pitchFamily="34" charset="0"/>
              </a:rPr>
              <a:t>declares</a:t>
            </a:r>
            <a:r>
              <a:rPr lang="fr-FR" sz="3800" b="1" dirty="0">
                <a:solidFill>
                  <a:schemeClr val="bg1">
                    <a:lumMod val="95000"/>
                  </a:schemeClr>
                </a:solidFill>
                <a:latin typeface="Arial" panose="020B0604020202020204" pitchFamily="34" charset="0"/>
                <a:ea typeface="+mn-ea"/>
                <a:cs typeface="Arial" panose="020B0604020202020204" pitchFamily="34" charset="0"/>
              </a:rPr>
              <a:t>:</a:t>
            </a:r>
            <a:endParaRPr lang="en-GB" sz="3800" b="1" dirty="0">
              <a:solidFill>
                <a:schemeClr val="bg1">
                  <a:lumMod val="95000"/>
                </a:schemeClr>
              </a:solidFill>
              <a:latin typeface="Arial" panose="020B0604020202020204" pitchFamily="34" charset="0"/>
              <a:ea typeface="+mn-ea"/>
              <a:cs typeface="Arial" panose="020B0604020202020204" pitchFamily="34" charset="0"/>
            </a:endParaRPr>
          </a:p>
        </p:txBody>
      </p:sp>
      <p:sp>
        <p:nvSpPr>
          <p:cNvPr id="4" name="TextBox 3"/>
          <p:cNvSpPr txBox="1"/>
          <p:nvPr/>
        </p:nvSpPr>
        <p:spPr>
          <a:xfrm>
            <a:off x="5029200" y="1470652"/>
            <a:ext cx="4038600" cy="3000821"/>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“…substantial </a:t>
            </a:r>
            <a:r>
              <a:rPr lang="en-US" sz="1400" b="1" dirty="0">
                <a:solidFill>
                  <a:schemeClr val="bg1"/>
                </a:solidFill>
                <a:latin typeface="Arial" panose="020B0604020202020204" pitchFamily="34" charset="0"/>
                <a:cs typeface="Arial" panose="020B0604020202020204" pitchFamily="34" charset="0"/>
              </a:rPr>
              <a:t>improvement in project </a:t>
            </a:r>
            <a:r>
              <a:rPr lang="en-US" sz="1400" b="1" dirty="0" smtClean="0">
                <a:solidFill>
                  <a:schemeClr val="bg1"/>
                </a:solidFill>
                <a:latin typeface="Arial" panose="020B0604020202020204" pitchFamily="34" charset="0"/>
                <a:cs typeface="Arial" panose="020B0604020202020204" pitchFamily="34" charset="0"/>
              </a:rPr>
              <a:t>performance…”</a:t>
            </a:r>
            <a:endParaRPr lang="en-US" sz="1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6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“…high </a:t>
            </a:r>
            <a:r>
              <a:rPr lang="en-US" sz="1400" b="1" dirty="0">
                <a:solidFill>
                  <a:schemeClr val="bg1"/>
                </a:solidFill>
                <a:latin typeface="Arial" panose="020B0604020202020204" pitchFamily="34" charset="0"/>
                <a:cs typeface="Arial" panose="020B0604020202020204" pitchFamily="34" charset="0"/>
              </a:rPr>
              <a:t>degree of </a:t>
            </a:r>
            <a:r>
              <a:rPr lang="en-US" sz="1400" b="1" dirty="0" smtClean="0">
                <a:solidFill>
                  <a:schemeClr val="bg1"/>
                </a:solidFill>
                <a:latin typeface="Arial" panose="020B0604020202020204" pitchFamily="34" charset="0"/>
                <a:cs typeface="Arial" panose="020B0604020202020204" pitchFamily="34" charset="0"/>
              </a:rPr>
              <a:t>motivation…</a:t>
            </a:r>
          </a:p>
          <a:p>
            <a:pPr marL="285750" indent="-285750">
              <a:buFont typeface="Arial" panose="020B0604020202020204" pitchFamily="34" charset="0"/>
              <a:buChar char="•"/>
            </a:pPr>
            <a:endParaRPr lang="en-US" sz="6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“…considerable </a:t>
            </a:r>
            <a:r>
              <a:rPr lang="en-US" sz="1400" b="1" dirty="0">
                <a:solidFill>
                  <a:schemeClr val="bg1"/>
                </a:solidFill>
                <a:latin typeface="Arial" panose="020B0604020202020204" pitchFamily="34" charset="0"/>
                <a:cs typeface="Arial" panose="020B0604020202020204" pitchFamily="34" charset="0"/>
              </a:rPr>
              <a:t>progress during the past 12 </a:t>
            </a:r>
            <a:r>
              <a:rPr lang="en-US" sz="1400" b="1" dirty="0" smtClean="0">
                <a:solidFill>
                  <a:schemeClr val="bg1"/>
                </a:solidFill>
                <a:latin typeface="Arial" panose="020B0604020202020204" pitchFamily="34" charset="0"/>
                <a:cs typeface="Arial" panose="020B0604020202020204" pitchFamily="34" charset="0"/>
              </a:rPr>
              <a:t>months…”</a:t>
            </a:r>
          </a:p>
          <a:p>
            <a:pPr marL="285750" indent="-285750">
              <a:buFont typeface="Arial" panose="020B0604020202020204" pitchFamily="34" charset="0"/>
              <a:buChar char="•"/>
            </a:pPr>
            <a:endParaRPr lang="en-US" sz="4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a:t>
            </a:r>
            <a:r>
              <a:rPr lang="en-AU" sz="1400" b="1" dirty="0">
                <a:solidFill>
                  <a:schemeClr val="bg1"/>
                </a:solidFill>
                <a:latin typeface="Arial" panose="020B0604020202020204" pitchFamily="34" charset="0"/>
                <a:cs typeface="Arial" panose="020B0604020202020204" pitchFamily="34" charset="0"/>
              </a:rPr>
              <a:t>sequence and duration of future activities have been fully and logically mapped in the resource-loaded schedule</a:t>
            </a:r>
            <a:r>
              <a:rPr lang="en-AU" sz="1400" b="1" dirty="0" smtClean="0">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AU" sz="5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400" b="1" dirty="0">
                <a:solidFill>
                  <a:schemeClr val="bg1"/>
                </a:solidFill>
                <a:latin typeface="Arial" panose="020B0604020202020204" pitchFamily="34" charset="0"/>
                <a:cs typeface="Arial" panose="020B0604020202020204" pitchFamily="34" charset="0"/>
              </a:rPr>
              <a:t>“…resource estimate is generally complete […] and provides a credible estimate of cost and human </a:t>
            </a:r>
            <a:r>
              <a:rPr lang="en-AU" sz="1400" b="1" dirty="0" smtClean="0">
                <a:solidFill>
                  <a:schemeClr val="bg1"/>
                </a:solidFill>
                <a:latin typeface="Arial" panose="020B0604020202020204" pitchFamily="34" charset="0"/>
                <a:cs typeface="Arial" panose="020B0604020202020204" pitchFamily="34" charset="0"/>
              </a:rPr>
              <a:t>resources…”</a:t>
            </a:r>
            <a:endParaRPr lang="en-GB" sz="1400" b="1" dirty="0">
              <a:solidFill>
                <a:schemeClr val="bg1"/>
              </a:solidFill>
              <a:latin typeface="Arial" panose="020B0604020202020204" pitchFamily="34" charset="0"/>
              <a:cs typeface="Arial" panose="020B0604020202020204" pitchFamily="34" charset="0"/>
            </a:endParaRPr>
          </a:p>
        </p:txBody>
      </p:sp>
      <p:pic>
        <p:nvPicPr>
          <p:cNvPr id="5" name="Picture 2" descr="C:\Users\arnouxr\Documents\Work\En Cours\ICRG\ICRG_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2" y="1478277"/>
            <a:ext cx="4809127" cy="2885476"/>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97597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amgtorus"/>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a:ext>
            </a:extLst>
          </a:blip>
          <a:srcRect/>
          <a:stretch/>
        </p:blipFill>
        <p:spPr bwMode="auto">
          <a:xfrm>
            <a:off x="0" y="1"/>
            <a:ext cx="9144000" cy="4731990"/>
          </a:xfrm>
          <a:prstGeom prst="rect">
            <a:avLst/>
          </a:prstGeom>
          <a:noFill/>
          <a:ln>
            <a:noFill/>
          </a:ln>
          <a:extLst/>
        </p:spPr>
      </p:pic>
      <p:sp>
        <p:nvSpPr>
          <p:cNvPr id="2" name="Title 1"/>
          <p:cNvSpPr>
            <a:spLocks noGrp="1"/>
          </p:cNvSpPr>
          <p:nvPr>
            <p:ph type="ctrTitle"/>
          </p:nvPr>
        </p:nvSpPr>
        <p:spPr>
          <a:xfrm>
            <a:off x="683568" y="-114940"/>
            <a:ext cx="7772400" cy="1015663"/>
          </a:xfrm>
          <a:noFill/>
          <a:effectLst>
            <a:outerShdw blurRad="50800" dist="50800" dir="5400000" algn="ctr" rotWithShape="0">
              <a:schemeClr val="tx1"/>
            </a:outerShdw>
          </a:effectLst>
        </p:spPr>
        <p:txBody>
          <a:bodyPr vert="horz" wrap="square" lIns="91440" tIns="45720" rIns="91440" bIns="45720" rtlCol="0" anchor="ctr">
            <a:spAutoFit/>
          </a:bodyPr>
          <a:lstStyle/>
          <a:p>
            <a:r>
              <a:rPr lang="en-GB" sz="6000" b="1" dirty="0">
                <a:solidFill>
                  <a:schemeClr val="bg1">
                    <a:lumMod val="95000"/>
                  </a:schemeClr>
                </a:solidFill>
                <a:latin typeface="Arial" panose="020B0604020202020204" pitchFamily="34" charset="0"/>
                <a:ea typeface="+mn-ea"/>
                <a:cs typeface="Arial" panose="020B0604020202020204" pitchFamily="34" charset="0"/>
              </a:rPr>
              <a:t>Fusion on Earth</a:t>
            </a:r>
          </a:p>
        </p:txBody>
      </p:sp>
      <p:sp>
        <p:nvSpPr>
          <p:cNvPr id="5" name="Rectangle 4"/>
          <p:cNvSpPr/>
          <p:nvPr/>
        </p:nvSpPr>
        <p:spPr>
          <a:xfrm>
            <a:off x="-17811" y="1619579"/>
            <a:ext cx="6113813" cy="2769989"/>
          </a:xfrm>
          <a:prstGeom prst="rect">
            <a:avLst/>
          </a:prstGeom>
          <a:effectLst>
            <a:outerShdw blurRad="50800" dist="38100" dir="5400000" algn="t" rotWithShape="0">
              <a:prstClr val="black">
                <a:alpha val="76000"/>
              </a:prstClr>
            </a:outerShdw>
          </a:effectLst>
        </p:spPr>
        <p:txBody>
          <a:bodyPr vert="horz" lIns="91440" tIns="45720" rIns="91440" bIns="45720" rtlCol="0">
            <a:noAutofit/>
          </a:bodyPr>
          <a:lstStyle/>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A plasma of Deuterium + Tritium (hydrogen isotopes) is heated to more than 150 million °C.</a:t>
            </a:r>
          </a:p>
          <a:p>
            <a:pPr marL="285750" indent="-285750" defTabSz="795338" fontAlgn="base">
              <a:spcBef>
                <a:spcPct val="0"/>
              </a:spcBef>
              <a:spcAft>
                <a:spcPct val="0"/>
              </a:spcAft>
              <a:buFont typeface="Wingdings" panose="05000000000000000000" pitchFamily="2" charset="2"/>
              <a:buChar char="§"/>
            </a:pPr>
            <a:endParaRPr lang="en-GB" sz="9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The hot plasma is shaped and confined by </a:t>
            </a:r>
            <a:r>
              <a:rPr lang="en-GB" sz="1600" b="1" dirty="0" smtClean="0">
                <a:solidFill>
                  <a:schemeClr val="bg1">
                    <a:lumMod val="95000"/>
                  </a:schemeClr>
                </a:solidFill>
                <a:effectLst>
                  <a:outerShdw blurRad="38100" dist="38100" dir="2700000" algn="tl">
                    <a:srgbClr val="000000">
                      <a:alpha val="43137"/>
                    </a:srgbClr>
                  </a:outerShdw>
                </a:effectLst>
                <a:latin typeface="Tahoma" pitchFamily="34" charset="0"/>
              </a:rPr>
              <a:t>strong </a:t>
            </a: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magnetic fields.</a:t>
            </a:r>
          </a:p>
          <a:p>
            <a:pPr marL="285750" indent="-285750" defTabSz="795338" fontAlgn="base">
              <a:spcBef>
                <a:spcPct val="0"/>
              </a:spcBef>
              <a:spcAft>
                <a:spcPct val="0"/>
              </a:spcAft>
              <a:buFont typeface="Wingdings" panose="05000000000000000000" pitchFamily="2" charset="2"/>
              <a:buChar char="§"/>
            </a:pPr>
            <a:endParaRPr lang="fr-FR" sz="9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Helium nuclei sustain burning plasma. </a:t>
            </a:r>
          </a:p>
          <a:p>
            <a:pPr marL="285750" indent="-285750" defTabSz="795338" fontAlgn="base">
              <a:spcBef>
                <a:spcPct val="0"/>
              </a:spcBef>
              <a:spcAft>
                <a:spcPct val="0"/>
              </a:spcAft>
              <a:buFont typeface="Wingdings" panose="05000000000000000000" pitchFamily="2" charset="2"/>
              <a:buChar char="§"/>
            </a:pPr>
            <a:endParaRPr lang="en-GB" sz="9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Neutrons transfer their energy to the Blanket .</a:t>
            </a:r>
          </a:p>
          <a:p>
            <a:pPr marL="285750" indent="-285750" defTabSz="795338" fontAlgn="base">
              <a:spcBef>
                <a:spcPct val="0"/>
              </a:spcBef>
              <a:spcAft>
                <a:spcPct val="0"/>
              </a:spcAft>
              <a:buFont typeface="Wingdings" panose="05000000000000000000" pitchFamily="2" charset="2"/>
              <a:buChar char="§"/>
            </a:pPr>
            <a:endParaRPr lang="en-GB" sz="9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In a fusion power plant, conventional steam generator, turbine and alternator will transform </a:t>
            </a:r>
            <a:r>
              <a:rPr lang="en-GB" sz="1600" b="1" dirty="0" smtClean="0">
                <a:solidFill>
                  <a:schemeClr val="bg1">
                    <a:lumMod val="95000"/>
                  </a:schemeClr>
                </a:solidFill>
                <a:effectLst>
                  <a:outerShdw blurRad="38100" dist="38100" dir="2700000" algn="tl">
                    <a:srgbClr val="000000">
                      <a:alpha val="43137"/>
                    </a:srgbClr>
                  </a:outerShdw>
                </a:effectLst>
                <a:latin typeface="Tahoma" pitchFamily="34" charset="0"/>
              </a:rPr>
              <a:t>      the </a:t>
            </a: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heat into electricity.</a:t>
            </a:r>
            <a:endParaRPr lang="fr-FR" sz="1600" b="1" dirty="0">
              <a:solidFill>
                <a:schemeClr val="bg1">
                  <a:lumMod val="95000"/>
                </a:schemeClr>
              </a:solidFill>
              <a:effectLst>
                <a:outerShdw blurRad="38100" dist="38100" dir="2700000" algn="tl">
                  <a:srgbClr val="000000">
                    <a:alpha val="43137"/>
                  </a:srgbClr>
                </a:outerShdw>
              </a:effectLst>
              <a:latin typeface="Tahoma" pitchFamily="34" charset="0"/>
            </a:endParaRPr>
          </a:p>
        </p:txBody>
      </p:sp>
      <p:sp>
        <p:nvSpPr>
          <p:cNvPr id="8" name="Rectangle 7"/>
          <p:cNvSpPr/>
          <p:nvPr/>
        </p:nvSpPr>
        <p:spPr>
          <a:xfrm>
            <a:off x="3635896" y="5272050"/>
            <a:ext cx="936104" cy="707886"/>
          </a:xfrm>
          <a:prstGeom prst="rect">
            <a:avLst/>
          </a:prstGeom>
          <a:effectLst>
            <a:outerShdw blurRad="50800" dist="50800" dir="5400000" algn="ctr" rotWithShape="0">
              <a:schemeClr val="tx1"/>
            </a:outerShdw>
          </a:effectLst>
        </p:spPr>
        <p:txBody>
          <a:bodyPr wrap="square">
            <a:spAutoFit/>
          </a:bodyPr>
          <a:lstStyle/>
          <a:p>
            <a:r>
              <a:rPr lang="el-GR"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τ</a:t>
            </a:r>
            <a:endParaRPr lang="fr-FR" sz="4000" dirty="0">
              <a:solidFill>
                <a:prstClr val="black"/>
              </a:solidFill>
            </a:endParaRPr>
          </a:p>
        </p:txBody>
      </p:sp>
      <p:pic>
        <p:nvPicPr>
          <p:cNvPr id="12" name="Picture 2" descr="C:\Users\arnouxr\Desktop\Deuterium_tritium_fusion_T_gris.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11382" y="1051802"/>
            <a:ext cx="2999600" cy="35011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8"/>
          <p:cNvSpPr>
            <a:spLocks noChangeArrowheads="1"/>
          </p:cNvSpPr>
          <p:nvPr/>
        </p:nvSpPr>
        <p:spPr bwMode="auto">
          <a:xfrm>
            <a:off x="1658516" y="768102"/>
            <a:ext cx="5826968" cy="432048"/>
          </a:xfrm>
          <a:prstGeom prst="rect">
            <a:avLst/>
          </a:prstGeom>
          <a:noFill/>
          <a:ln>
            <a:noFill/>
          </a:ln>
          <a:effectLst/>
          <a:extLst>
            <a:ext uri="{909E8E84-426E-40DD-AFC4-6F175D3DCCD1}">
              <a14:hiddenFill xmlns:a14="http://schemas.microsoft.com/office/drawing/2010/main">
                <a:solidFill>
                  <a:srgbClr val="DAF3F3">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lnSpc>
                <a:spcPct val="120000"/>
              </a:lnSpc>
              <a:spcBef>
                <a:spcPct val="40000"/>
              </a:spcBef>
              <a:buClr>
                <a:srgbClr val="0A0488"/>
              </a:buClr>
              <a:buSzPct val="65000"/>
            </a:pPr>
            <a:r>
              <a:rPr lang="en-GB" sz="2400" b="1" dirty="0" smtClean="0">
                <a:solidFill>
                  <a:srgbClr val="FFC000"/>
                </a:solidFill>
                <a:effectLst>
                  <a:outerShdw blurRad="50800" dist="50800" dir="5400000" algn="ctr" rotWithShape="0">
                    <a:prstClr val="black"/>
                  </a:outerShdw>
                </a:effectLst>
                <a:latin typeface="Tahoma" pitchFamily="34" charset="0"/>
              </a:rPr>
              <a:t>1 gram of fusion fuels = 8 tons of oil</a:t>
            </a:r>
            <a:endParaRPr lang="en-GB" sz="2400" b="1" dirty="0">
              <a:solidFill>
                <a:srgbClr val="FFC000"/>
              </a:solidFill>
              <a:effectLst>
                <a:outerShdw blurRad="50800" dist="50800" dir="5400000" algn="ctr" rotWithShape="0">
                  <a:prstClr val="black"/>
                </a:outerShdw>
              </a:effectLst>
              <a:latin typeface="Tahoma" pitchFamily="34" charset="0"/>
            </a:endParaRPr>
          </a:p>
        </p:txBody>
      </p:sp>
      <p:sp>
        <p:nvSpPr>
          <p:cNvPr id="10" name="TextBox 9"/>
          <p:cNvSpPr txBox="1"/>
          <p:nvPr/>
        </p:nvSpPr>
        <p:spPr>
          <a:xfrm>
            <a:off x="8022398" y="1619579"/>
            <a:ext cx="1077539" cy="400110"/>
          </a:xfrm>
          <a:prstGeom prst="rect">
            <a:avLst/>
          </a:prstGeom>
          <a:noFill/>
        </p:spPr>
        <p:txBody>
          <a:bodyPr wrap="none" rtlCol="0">
            <a:spAutoFit/>
          </a:bodyPr>
          <a:lstStyle/>
          <a:p>
            <a:r>
              <a:rPr lang="en-US" sz="2000" b="1" dirty="0" smtClean="0">
                <a:solidFill>
                  <a:schemeClr val="bg1"/>
                </a:solidFill>
              </a:rPr>
              <a:t>0.7 MeV</a:t>
            </a:r>
            <a:endParaRPr lang="en-US" sz="2000" b="1" dirty="0">
              <a:solidFill>
                <a:schemeClr val="bg1"/>
              </a:solidFill>
            </a:endParaRPr>
          </a:p>
        </p:txBody>
      </p:sp>
    </p:spTree>
    <p:extLst>
      <p:ext uri="{BB962C8B-B14F-4D97-AF65-F5344CB8AC3E}">
        <p14:creationId xmlns:p14="http://schemas.microsoft.com/office/powerpoint/2010/main" val="42338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310480" y="4469436"/>
            <a:ext cx="5252120" cy="843556"/>
          </a:xfrm>
          <a:prstGeom prst="rect">
            <a:avLst/>
          </a:prstGeom>
        </p:spPr>
        <p:txBody>
          <a:bodyPr vert="horz" wrap="square" lIns="91440" tIns="45720" rIns="91440" bIns="45720" rtlCol="0">
            <a:noAutofit/>
          </a:bodyPr>
          <a:lstStyle>
            <a:defPPr>
              <a:defRPr lang="en-US"/>
            </a:defPPr>
            <a:lvl1pPr>
              <a:spcAft>
                <a:spcPts val="0"/>
              </a:spcAft>
              <a:defRPr sz="1400" b="1">
                <a:solidFill>
                  <a:schemeClr val="tx1">
                    <a:lumMod val="65000"/>
                    <a:lumOff val="35000"/>
                  </a:schemeClr>
                </a:solidFill>
                <a:effectLst/>
                <a:latin typeface="Calibri"/>
                <a:ea typeface="Times New Roman"/>
                <a:cs typeface="Times New Roman"/>
              </a:defRPr>
            </a:lvl1pPr>
          </a:lstStyle>
          <a:p>
            <a:r>
              <a:rPr lang="fr-FR" sz="1100" b="0" dirty="0" smtClean="0">
                <a:solidFill>
                  <a:schemeClr val="bg1">
                    <a:lumMod val="95000"/>
                  </a:schemeClr>
                </a:solidFill>
              </a:rPr>
              <a:t>ITER Council </a:t>
            </a:r>
            <a:r>
              <a:rPr lang="fr-FR" sz="1100" b="0" dirty="0" err="1" smtClean="0">
                <a:solidFill>
                  <a:schemeClr val="bg1">
                    <a:lumMod val="95000"/>
                  </a:schemeClr>
                </a:solidFill>
              </a:rPr>
              <a:t>convenes</a:t>
            </a:r>
            <a:r>
              <a:rPr lang="fr-FR" sz="1100" b="0" dirty="0" smtClean="0">
                <a:solidFill>
                  <a:schemeClr val="bg1">
                    <a:lumMod val="95000"/>
                  </a:schemeClr>
                </a:solidFill>
              </a:rPr>
              <a:t> </a:t>
            </a:r>
            <a:r>
              <a:rPr lang="fr-FR" sz="1100" b="0" dirty="0" err="1" smtClean="0">
                <a:solidFill>
                  <a:schemeClr val="bg1">
                    <a:lumMod val="95000"/>
                  </a:schemeClr>
                </a:solidFill>
              </a:rPr>
              <a:t>twice</a:t>
            </a:r>
            <a:r>
              <a:rPr lang="fr-FR" sz="1100" b="0" dirty="0" smtClean="0">
                <a:solidFill>
                  <a:schemeClr val="bg1">
                    <a:lumMod val="95000"/>
                  </a:schemeClr>
                </a:solidFill>
              </a:rPr>
              <a:t> a </a:t>
            </a:r>
            <a:r>
              <a:rPr lang="fr-FR" sz="1100" b="0" dirty="0" err="1" smtClean="0">
                <a:solidFill>
                  <a:schemeClr val="bg1">
                    <a:lumMod val="95000"/>
                  </a:schemeClr>
                </a:solidFill>
              </a:rPr>
              <a:t>year</a:t>
            </a:r>
            <a:r>
              <a:rPr lang="fr-FR" sz="1100" b="0" dirty="0" smtClean="0">
                <a:solidFill>
                  <a:schemeClr val="bg1">
                    <a:lumMod val="95000"/>
                  </a:schemeClr>
                </a:solidFill>
              </a:rPr>
              <a:t> in </a:t>
            </a:r>
            <a:r>
              <a:rPr lang="fr-FR" sz="1100" b="0" dirty="0" err="1" smtClean="0">
                <a:solidFill>
                  <a:schemeClr val="bg1">
                    <a:lumMod val="95000"/>
                  </a:schemeClr>
                </a:solidFill>
              </a:rPr>
              <a:t>June</a:t>
            </a:r>
            <a:r>
              <a:rPr lang="fr-FR" sz="1100" b="0" dirty="0" smtClean="0">
                <a:solidFill>
                  <a:schemeClr val="bg1">
                    <a:lumMod val="95000"/>
                  </a:schemeClr>
                </a:solidFill>
              </a:rPr>
              <a:t> and </a:t>
            </a:r>
            <a:r>
              <a:rPr lang="fr-FR" sz="1100" b="0" dirty="0" err="1" smtClean="0">
                <a:solidFill>
                  <a:schemeClr val="bg1">
                    <a:lumMod val="95000"/>
                  </a:schemeClr>
                </a:solidFill>
              </a:rPr>
              <a:t>November</a:t>
            </a:r>
            <a:r>
              <a:rPr lang="fr-FR" sz="1100" b="0" dirty="0" smtClean="0">
                <a:solidFill>
                  <a:schemeClr val="bg1">
                    <a:lumMod val="95000"/>
                  </a:schemeClr>
                </a:solidFill>
              </a:rPr>
              <a:t> at ITER </a:t>
            </a:r>
            <a:r>
              <a:rPr lang="fr-FR" sz="1100" b="0" dirty="0" err="1" smtClean="0">
                <a:solidFill>
                  <a:schemeClr val="bg1">
                    <a:lumMod val="95000"/>
                  </a:schemeClr>
                </a:solidFill>
              </a:rPr>
              <a:t>Headquarters</a:t>
            </a:r>
            <a:endParaRPr lang="en-GB" sz="1100" b="0" dirty="0">
              <a:solidFill>
                <a:schemeClr val="bg1">
                  <a:lumMod val="95000"/>
                </a:schemeClr>
              </a:solidFill>
            </a:endParaRPr>
          </a:p>
        </p:txBody>
      </p:sp>
      <p:pic>
        <p:nvPicPr>
          <p:cNvPr id="1026" name="Picture 2" descr="C:\Users\arnouxr\Documents\Work\En Cours\IC 19 &amp; LAST CHINESE PA\ic 19 ok\IC_19_Ok_Ok\JPEG\IC_19_General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419296"/>
            <a:ext cx="4724400" cy="3039150"/>
          </a:xfrm>
          <a:prstGeom prst="rect">
            <a:avLst/>
          </a:prstGeom>
          <a:solidFill>
            <a:schemeClr val="tx1">
              <a:lumMod val="50000"/>
              <a:lumOff val="50000"/>
              <a:alpha val="92000"/>
            </a:schemeClr>
          </a:solidFill>
          <a:ln w="3175">
            <a:solidFill>
              <a:srgbClr val="FFC000"/>
            </a:solidFill>
          </a:ln>
          <a:extLst/>
        </p:spPr>
      </p:pic>
      <p:sp>
        <p:nvSpPr>
          <p:cNvPr id="10" name="Rectangle 9"/>
          <p:cNvSpPr/>
          <p:nvPr/>
        </p:nvSpPr>
        <p:spPr>
          <a:xfrm>
            <a:off x="5105400" y="1449885"/>
            <a:ext cx="4038600" cy="3031599"/>
          </a:xfrm>
          <a:prstGeom prst="rect">
            <a:avLst/>
          </a:prstGeom>
          <a:noFill/>
        </p:spPr>
        <p:txBody>
          <a:bodyPr wrap="square" rtlCol="0">
            <a:spAutoFit/>
          </a:bodyPr>
          <a:lstStyle/>
          <a:p>
            <a:r>
              <a:rPr lang="fr-FR" sz="1500" b="1" dirty="0" smtClean="0">
                <a:solidFill>
                  <a:schemeClr val="bg1"/>
                </a:solidFill>
                <a:latin typeface="Arial" panose="020B0604020202020204" pitchFamily="34" charset="0"/>
                <a:cs typeface="Arial" panose="020B0604020202020204" pitchFamily="34" charset="0"/>
              </a:rPr>
              <a:t>First Plasma in </a:t>
            </a:r>
            <a:r>
              <a:rPr lang="fr-FR" sz="1500" b="1" dirty="0" err="1" smtClean="0">
                <a:solidFill>
                  <a:schemeClr val="bg1"/>
                </a:solidFill>
                <a:latin typeface="Arial" panose="020B0604020202020204" pitchFamily="34" charset="0"/>
                <a:cs typeface="Arial" panose="020B0604020202020204" pitchFamily="34" charset="0"/>
              </a:rPr>
              <a:t>December</a:t>
            </a:r>
            <a:r>
              <a:rPr lang="fr-FR" sz="1500" b="1" dirty="0" smtClean="0">
                <a:solidFill>
                  <a:schemeClr val="bg1"/>
                </a:solidFill>
                <a:latin typeface="Arial" panose="020B0604020202020204" pitchFamily="34" charset="0"/>
                <a:cs typeface="Arial" panose="020B0604020202020204" pitchFamily="34" charset="0"/>
              </a:rPr>
              <a:t> 2025; first </a:t>
            </a:r>
            <a:r>
              <a:rPr lang="fr-FR" sz="1500" b="1" dirty="0" err="1" smtClean="0">
                <a:solidFill>
                  <a:schemeClr val="bg1"/>
                </a:solidFill>
                <a:latin typeface="Arial" panose="020B0604020202020204" pitchFamily="34" charset="0"/>
                <a:cs typeface="Arial" panose="020B0604020202020204" pitchFamily="34" charset="0"/>
              </a:rPr>
              <a:t>scientific</a:t>
            </a:r>
            <a:r>
              <a:rPr lang="fr-FR" sz="1500" b="1" dirty="0" smtClean="0">
                <a:solidFill>
                  <a:schemeClr val="bg1"/>
                </a:solidFill>
                <a:latin typeface="Arial" panose="020B0604020202020204" pitchFamily="34" charset="0"/>
                <a:cs typeface="Arial" panose="020B0604020202020204" pitchFamily="34" charset="0"/>
              </a:rPr>
              <a:t> </a:t>
            </a:r>
            <a:r>
              <a:rPr lang="fr-FR" sz="1500" b="1" dirty="0" err="1" smtClean="0">
                <a:solidFill>
                  <a:schemeClr val="bg1"/>
                </a:solidFill>
                <a:latin typeface="Arial" panose="020B0604020202020204" pitchFamily="34" charset="0"/>
                <a:cs typeface="Arial" panose="020B0604020202020204" pitchFamily="34" charset="0"/>
              </a:rPr>
              <a:t>experiments</a:t>
            </a:r>
            <a:r>
              <a:rPr lang="fr-FR" sz="1500" b="1" dirty="0" smtClean="0">
                <a:solidFill>
                  <a:schemeClr val="bg1"/>
                </a:solidFill>
                <a:latin typeface="Arial" panose="020B0604020202020204" pitchFamily="34" charset="0"/>
                <a:cs typeface="Arial" panose="020B0604020202020204" pitchFamily="34" charset="0"/>
              </a:rPr>
              <a:t> in 2028; first </a:t>
            </a:r>
            <a:r>
              <a:rPr lang="fr-FR" sz="1500" b="1" dirty="0" err="1" smtClean="0">
                <a:solidFill>
                  <a:schemeClr val="bg1"/>
                </a:solidFill>
                <a:latin typeface="Arial" panose="020B0604020202020204" pitchFamily="34" charset="0"/>
                <a:cs typeface="Arial" panose="020B0604020202020204" pitchFamily="34" charset="0"/>
              </a:rPr>
              <a:t>nuclear</a:t>
            </a:r>
            <a:r>
              <a:rPr lang="fr-FR" sz="1500" b="1" dirty="0" smtClean="0">
                <a:solidFill>
                  <a:schemeClr val="bg1"/>
                </a:solidFill>
                <a:latin typeface="Arial" panose="020B0604020202020204" pitchFamily="34" charset="0"/>
                <a:cs typeface="Arial" panose="020B0604020202020204" pitchFamily="34" charset="0"/>
              </a:rPr>
              <a:t> plasma (DT) in 2035</a:t>
            </a:r>
          </a:p>
          <a:p>
            <a:endParaRPr lang="en-GB" sz="800" b="1" dirty="0" smtClean="0">
              <a:solidFill>
                <a:schemeClr val="bg1"/>
              </a:solidFill>
              <a:latin typeface="Arial" panose="020B0604020202020204" pitchFamily="34" charset="0"/>
              <a:cs typeface="Arial" panose="020B0604020202020204" pitchFamily="34" charset="0"/>
            </a:endParaRPr>
          </a:p>
          <a:p>
            <a:r>
              <a:rPr lang="en-GB" sz="1500" b="1" dirty="0" smtClean="0">
                <a:solidFill>
                  <a:schemeClr val="bg1"/>
                </a:solidFill>
                <a:latin typeface="Arial" panose="020B0604020202020204" pitchFamily="34" charset="0"/>
                <a:cs typeface="Arial" panose="020B0604020202020204" pitchFamily="34" charset="0"/>
              </a:rPr>
              <a:t>The </a:t>
            </a:r>
            <a:r>
              <a:rPr lang="en-GB" sz="1500" b="1" dirty="0">
                <a:solidFill>
                  <a:schemeClr val="bg1"/>
                </a:solidFill>
                <a:latin typeface="Arial" panose="020B0604020202020204" pitchFamily="34" charset="0"/>
                <a:cs typeface="Arial" panose="020B0604020202020204" pitchFamily="34" charset="0"/>
              </a:rPr>
              <a:t>updated Schedule is challenging but technically </a:t>
            </a:r>
            <a:r>
              <a:rPr lang="en-GB" sz="1500" b="1" dirty="0" smtClean="0">
                <a:solidFill>
                  <a:schemeClr val="bg1"/>
                </a:solidFill>
                <a:latin typeface="Arial" panose="020B0604020202020204" pitchFamily="34" charset="0"/>
                <a:cs typeface="Arial" panose="020B0604020202020204" pitchFamily="34" charset="0"/>
              </a:rPr>
              <a:t>achievable.</a:t>
            </a:r>
          </a:p>
          <a:p>
            <a:endParaRPr lang="fr-FR" sz="900" b="1" dirty="0" smtClean="0">
              <a:solidFill>
                <a:schemeClr val="bg1"/>
              </a:solidFill>
              <a:latin typeface="Arial" panose="020B0604020202020204" pitchFamily="34" charset="0"/>
              <a:cs typeface="Arial" panose="020B0604020202020204" pitchFamily="34" charset="0"/>
            </a:endParaRPr>
          </a:p>
          <a:p>
            <a:r>
              <a:rPr lang="fr-FR" sz="1500" b="1" dirty="0" smtClean="0">
                <a:solidFill>
                  <a:schemeClr val="bg1"/>
                </a:solidFill>
                <a:latin typeface="Arial" panose="020B0604020202020204" pitchFamily="34" charset="0"/>
                <a:cs typeface="Arial" panose="020B0604020202020204" pitchFamily="34" charset="0"/>
              </a:rPr>
              <a:t>It </a:t>
            </a:r>
            <a:r>
              <a:rPr lang="en-GB" sz="1500" b="1" dirty="0">
                <a:solidFill>
                  <a:schemeClr val="bg1"/>
                </a:solidFill>
                <a:latin typeface="Arial" panose="020B0604020202020204" pitchFamily="34" charset="0"/>
                <a:cs typeface="Arial" panose="020B0604020202020204" pitchFamily="34" charset="0"/>
              </a:rPr>
              <a:t>represents the best technically achievable path forward to First </a:t>
            </a:r>
            <a:r>
              <a:rPr lang="en-GB" sz="1500" b="1" dirty="0" smtClean="0">
                <a:solidFill>
                  <a:schemeClr val="bg1"/>
                </a:solidFill>
                <a:latin typeface="Arial" panose="020B0604020202020204" pitchFamily="34" charset="0"/>
                <a:cs typeface="Arial" panose="020B0604020202020204" pitchFamily="34" charset="0"/>
              </a:rPr>
              <a:t>Plasma.</a:t>
            </a:r>
          </a:p>
          <a:p>
            <a:endParaRPr lang="en-GB" sz="900" b="1" dirty="0" smtClean="0">
              <a:solidFill>
                <a:schemeClr val="bg1"/>
              </a:solidFill>
              <a:latin typeface="Arial" panose="020B0604020202020204" pitchFamily="34" charset="0"/>
              <a:cs typeface="Arial" panose="020B0604020202020204" pitchFamily="34" charset="0"/>
            </a:endParaRPr>
          </a:p>
          <a:p>
            <a:r>
              <a:rPr lang="en-GB" sz="1500" b="1" dirty="0" smtClean="0">
                <a:solidFill>
                  <a:schemeClr val="bg1"/>
                </a:solidFill>
                <a:latin typeface="Arial" panose="020B0604020202020204" pitchFamily="34" charset="0"/>
                <a:cs typeface="Arial" panose="020B0604020202020204" pitchFamily="34" charset="0"/>
              </a:rPr>
              <a:t>Members </a:t>
            </a:r>
            <a:r>
              <a:rPr lang="en-GB" sz="1500" b="1" dirty="0">
                <a:solidFill>
                  <a:schemeClr val="bg1"/>
                </a:solidFill>
                <a:latin typeface="Arial" panose="020B0604020202020204" pitchFamily="34" charset="0"/>
                <a:cs typeface="Arial" panose="020B0604020202020204" pitchFamily="34" charset="0"/>
              </a:rPr>
              <a:t>now have all the elements needed to go through their domestic processes of obtaining approval for the Resource-Loaded Integrated Schedule</a:t>
            </a:r>
            <a:r>
              <a:rPr lang="en-GB" sz="1500" b="1" dirty="0" smtClean="0">
                <a:solidFill>
                  <a:schemeClr val="bg1"/>
                </a:solidFill>
                <a:latin typeface="Arial" panose="020B0604020202020204" pitchFamily="34" charset="0"/>
                <a:cs typeface="Arial" panose="020B0604020202020204" pitchFamily="34" charset="0"/>
              </a:rPr>
              <a:t> </a:t>
            </a:r>
            <a:endParaRPr lang="en-GB" sz="1500" b="1" dirty="0">
              <a:solidFill>
                <a:schemeClr val="bg1"/>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0" y="-79355"/>
            <a:ext cx="9144000" cy="1508105"/>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600" b="1" dirty="0" smtClean="0">
                <a:solidFill>
                  <a:schemeClr val="bg1">
                    <a:lumMod val="95000"/>
                  </a:schemeClr>
                </a:solidFill>
                <a:latin typeface="Arial" panose="020B0604020202020204" pitchFamily="34" charset="0"/>
                <a:ea typeface="+mn-ea"/>
                <a:cs typeface="Arial" panose="020B0604020202020204" pitchFamily="34" charset="0"/>
              </a:rPr>
              <a:t>18</a:t>
            </a:r>
            <a:r>
              <a:rPr lang="fr-FR" sz="4600" b="1" baseline="30000" dirty="0" smtClean="0">
                <a:solidFill>
                  <a:schemeClr val="bg1">
                    <a:lumMod val="95000"/>
                  </a:schemeClr>
                </a:solidFill>
                <a:latin typeface="Arial" panose="020B0604020202020204" pitchFamily="34" charset="0"/>
                <a:ea typeface="+mn-ea"/>
                <a:cs typeface="Arial" panose="020B0604020202020204" pitchFamily="34" charset="0"/>
              </a:rPr>
              <a:t>th </a:t>
            </a:r>
            <a:r>
              <a:rPr lang="fr-FR" sz="4600" b="1" dirty="0">
                <a:solidFill>
                  <a:schemeClr val="bg1">
                    <a:lumMod val="95000"/>
                  </a:schemeClr>
                </a:solidFill>
                <a:latin typeface="Arial" panose="020B0604020202020204" pitchFamily="34" charset="0"/>
                <a:ea typeface="+mn-ea"/>
                <a:cs typeface="Arial" panose="020B0604020202020204" pitchFamily="34" charset="0"/>
              </a:rPr>
              <a:t>&amp; </a:t>
            </a:r>
            <a:r>
              <a:rPr lang="fr-FR" sz="4600" b="1" dirty="0" smtClean="0">
                <a:solidFill>
                  <a:schemeClr val="bg1">
                    <a:lumMod val="95000"/>
                  </a:schemeClr>
                </a:solidFill>
                <a:latin typeface="Arial" panose="020B0604020202020204" pitchFamily="34" charset="0"/>
                <a:ea typeface="+mn-ea"/>
                <a:cs typeface="Arial" panose="020B0604020202020204" pitchFamily="34" charset="0"/>
              </a:rPr>
              <a:t>19</a:t>
            </a:r>
            <a:r>
              <a:rPr lang="fr-FR" sz="4600" b="1" baseline="30000" dirty="0" smtClean="0">
                <a:solidFill>
                  <a:schemeClr val="bg1">
                    <a:lumMod val="95000"/>
                  </a:schemeClr>
                </a:solidFill>
                <a:latin typeface="Arial" panose="020B0604020202020204" pitchFamily="34" charset="0"/>
                <a:ea typeface="+mn-ea"/>
                <a:cs typeface="Arial" panose="020B0604020202020204" pitchFamily="34" charset="0"/>
              </a:rPr>
              <a:t>th</a:t>
            </a:r>
            <a:r>
              <a:rPr lang="fr-FR" sz="46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600" b="1" dirty="0">
                <a:solidFill>
                  <a:schemeClr val="bg1">
                    <a:lumMod val="95000"/>
                  </a:schemeClr>
                </a:solidFill>
                <a:latin typeface="Arial" panose="020B0604020202020204" pitchFamily="34" charset="0"/>
                <a:ea typeface="+mn-ea"/>
                <a:cs typeface="Arial" panose="020B0604020202020204" pitchFamily="34" charset="0"/>
              </a:rPr>
              <a:t>ITER Council </a:t>
            </a:r>
            <a:r>
              <a:rPr lang="fr-FR" sz="4600" b="1" dirty="0" err="1" smtClean="0">
                <a:solidFill>
                  <a:schemeClr val="bg1">
                    <a:lumMod val="95000"/>
                  </a:schemeClr>
                </a:solidFill>
                <a:latin typeface="Arial" panose="020B0604020202020204" pitchFamily="34" charset="0"/>
                <a:ea typeface="+mn-ea"/>
                <a:cs typeface="Arial" panose="020B0604020202020204" pitchFamily="34" charset="0"/>
              </a:rPr>
              <a:t>endorse</a:t>
            </a:r>
            <a:r>
              <a:rPr lang="fr-FR" sz="46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600" b="1" dirty="0" err="1" smtClean="0">
                <a:solidFill>
                  <a:schemeClr val="bg1">
                    <a:lumMod val="95000"/>
                  </a:schemeClr>
                </a:solidFill>
                <a:latin typeface="Arial" panose="020B0604020202020204" pitchFamily="34" charset="0"/>
                <a:ea typeface="+mn-ea"/>
                <a:cs typeface="Arial" panose="020B0604020202020204" pitchFamily="34" charset="0"/>
              </a:rPr>
              <a:t>updated</a:t>
            </a:r>
            <a:r>
              <a:rPr lang="fr-FR" sz="4600" b="1" dirty="0" smtClean="0">
                <a:solidFill>
                  <a:schemeClr val="bg1">
                    <a:lumMod val="95000"/>
                  </a:schemeClr>
                </a:solidFill>
                <a:latin typeface="Arial" panose="020B0604020202020204" pitchFamily="34" charset="0"/>
                <a:ea typeface="+mn-ea"/>
                <a:cs typeface="Arial" panose="020B0604020202020204" pitchFamily="34" charset="0"/>
              </a:rPr>
              <a:t> Schedule</a:t>
            </a:r>
            <a:endParaRPr lang="en-GB" sz="4600" b="1" dirty="0">
              <a:solidFill>
                <a:schemeClr val="bg1">
                  <a:lumMod val="95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619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2884"/>
            <a:ext cx="9144000" cy="784830"/>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500" b="1" dirty="0" smtClean="0">
                <a:solidFill>
                  <a:schemeClr val="bg1">
                    <a:lumMod val="95000"/>
                  </a:schemeClr>
                </a:solidFill>
                <a:latin typeface="Arial" panose="020B0604020202020204" pitchFamily="34" charset="0"/>
                <a:ea typeface="+mn-ea"/>
                <a:cs typeface="Arial" panose="020B0604020202020204" pitchFamily="34" charset="0"/>
              </a:rPr>
              <a:t>Major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assembly</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milestones</a:t>
            </a:r>
            <a:endParaRPr lang="en-GB" sz="4500" b="1" dirty="0">
              <a:solidFill>
                <a:schemeClr val="bg1">
                  <a:lumMod val="95000"/>
                </a:schemeClr>
              </a:solidFill>
              <a:latin typeface="Arial" panose="020B0604020202020204" pitchFamily="34" charset="0"/>
              <a:ea typeface="+mn-ea"/>
              <a:cs typeface="Arial" panose="020B0604020202020204" pitchFamily="34" charset="0"/>
            </a:endParaRPr>
          </a:p>
        </p:txBody>
      </p:sp>
      <p:sp>
        <p:nvSpPr>
          <p:cNvPr id="2" name="Rectangle 1"/>
          <p:cNvSpPr/>
          <p:nvPr/>
        </p:nvSpPr>
        <p:spPr>
          <a:xfrm>
            <a:off x="0" y="819150"/>
            <a:ext cx="9144000" cy="3917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898900" y="919033"/>
            <a:ext cx="533400" cy="92333"/>
          </a:xfrm>
          <a:prstGeom prst="rect">
            <a:avLst/>
          </a:prstGeom>
          <a:solidFill>
            <a:schemeClr val="bg1"/>
          </a:solidFill>
        </p:spPr>
        <p:txBody>
          <a:bodyPr wrap="square" rtlCol="0">
            <a:spAutoFit/>
          </a:bodyPr>
          <a:lstStyle/>
          <a:p>
            <a:endParaRPr lang="en-US" dirty="0"/>
          </a:p>
        </p:txBody>
      </p:sp>
      <p:pic>
        <p:nvPicPr>
          <p:cNvPr id="2057" name="Picture 20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869826"/>
            <a:ext cx="6248400" cy="3809143"/>
          </a:xfrm>
          <a:prstGeom prst="rect">
            <a:avLst/>
          </a:prstGeom>
        </p:spPr>
      </p:pic>
    </p:spTree>
    <p:extLst>
      <p:ext uri="{BB962C8B-B14F-4D97-AF65-F5344CB8AC3E}">
        <p14:creationId xmlns:p14="http://schemas.microsoft.com/office/powerpoint/2010/main" val="269647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1" y="819150"/>
            <a:ext cx="8915401" cy="1554272"/>
          </a:xfrm>
          <a:prstGeom prst="rect">
            <a:avLst/>
          </a:prstGeom>
          <a:noFill/>
        </p:spPr>
        <p:txBody>
          <a:bodyPr wrap="square" rtlCol="0">
            <a:spAutoFit/>
          </a:bodyPr>
          <a:lstStyle/>
          <a:p>
            <a:pPr>
              <a:spcAft>
                <a:spcPts val="1200"/>
              </a:spcAft>
            </a:pPr>
            <a:r>
              <a:rPr lang="en-US" sz="1600" b="1" dirty="0" smtClean="0">
                <a:solidFill>
                  <a:schemeClr val="bg1"/>
                </a:solidFill>
                <a:latin typeface="Arial" panose="020B0604020202020204" pitchFamily="34" charset="0"/>
                <a:cs typeface="Arial" panose="020B0604020202020204" pitchFamily="34" charset="0"/>
              </a:rPr>
              <a:t>Extensive interactions among IO and DAs to finalize revised baseline schedule proposal</a:t>
            </a:r>
            <a:endParaRPr lang="en-US" sz="1600" b="1"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1600" dirty="0" smtClean="0">
                <a:solidFill>
                  <a:schemeClr val="bg1"/>
                </a:solidFill>
                <a:latin typeface="Arial" panose="020B0604020202020204" pitchFamily="34" charset="0"/>
                <a:cs typeface="Arial" panose="020B0604020202020204" pitchFamily="34" charset="0"/>
              </a:rPr>
              <a:t>Schedule and resource estimates through First Plasma (2025) consistent with Members’ budget constraints</a:t>
            </a:r>
          </a:p>
          <a:p>
            <a:pPr marL="285750" indent="-285750">
              <a:spcAft>
                <a:spcPts val="600"/>
              </a:spcAft>
              <a:buFont typeface="Wingdings" panose="05000000000000000000" pitchFamily="2" charset="2"/>
              <a:buChar char="ü"/>
            </a:pPr>
            <a:r>
              <a:rPr lang="en-US" sz="1600" dirty="0" smtClean="0">
                <a:solidFill>
                  <a:schemeClr val="bg1"/>
                </a:solidFill>
                <a:latin typeface="Arial" panose="020B0604020202020204" pitchFamily="34" charset="0"/>
                <a:cs typeface="Arial" panose="020B0604020202020204" pitchFamily="34" charset="0"/>
              </a:rPr>
              <a:t>Proposed use of 4-stage approach through Deuterium-Tritium (2035) consistent with </a:t>
            </a:r>
            <a:r>
              <a:rPr lang="en-US" sz="1600" dirty="0">
                <a:solidFill>
                  <a:schemeClr val="bg1"/>
                </a:solidFill>
                <a:latin typeface="Arial" panose="020B0604020202020204" pitchFamily="34" charset="0"/>
                <a:cs typeface="Arial" panose="020B0604020202020204" pitchFamily="34" charset="0"/>
              </a:rPr>
              <a:t>Members’ financial </a:t>
            </a:r>
            <a:r>
              <a:rPr lang="en-US" sz="1600" dirty="0" smtClean="0">
                <a:solidFill>
                  <a:schemeClr val="bg1"/>
                </a:solidFill>
                <a:latin typeface="Arial" panose="020B0604020202020204" pitchFamily="34" charset="0"/>
                <a:cs typeface="Arial" panose="020B0604020202020204" pitchFamily="34" charset="0"/>
              </a:rPr>
              <a:t>and technical constraints</a:t>
            </a:r>
            <a:endParaRPr lang="en-US" sz="1600"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2884"/>
            <a:ext cx="9144000" cy="784830"/>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500" b="1" dirty="0" smtClean="0">
                <a:solidFill>
                  <a:schemeClr val="bg1">
                    <a:lumMod val="95000"/>
                  </a:schemeClr>
                </a:solidFill>
                <a:latin typeface="Arial" panose="020B0604020202020204" pitchFamily="34" charset="0"/>
                <a:ea typeface="+mn-ea"/>
                <a:cs typeface="Arial" panose="020B0604020202020204" pitchFamily="34" charset="0"/>
              </a:rPr>
              <a:t>A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staged</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approach</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to DT plasma</a:t>
            </a:r>
            <a:endParaRPr lang="en-GB" sz="4500" b="1" dirty="0">
              <a:solidFill>
                <a:schemeClr val="bg1">
                  <a:lumMod val="95000"/>
                </a:schemeClr>
              </a:solidFill>
              <a:latin typeface="Arial" panose="020B0604020202020204" pitchFamily="34" charset="0"/>
              <a:ea typeface="+mn-ea"/>
              <a:cs typeface="Arial" panose="020B0604020202020204" pitchFamily="34" charset="0"/>
            </a:endParaRPr>
          </a:p>
        </p:txBody>
      </p:sp>
      <p:pic>
        <p:nvPicPr>
          <p:cNvPr id="2051" name="Picture 3" descr="C:\Users\arnouxr\Documents\Work\En Cours\European Spallation Source\Staged approach.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175" y="2419350"/>
            <a:ext cx="7867650" cy="224790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159" y="556715"/>
            <a:ext cx="8567666" cy="821897"/>
          </a:xfrm>
          <a:prstGeom prst="rect">
            <a:avLst/>
          </a:prstGeom>
          <a:effectLst>
            <a:outerShdw blurRad="50800" dist="50800" dir="5400000" algn="ctr" rotWithShape="0">
              <a:schemeClr val="tx1"/>
            </a:outerShdw>
          </a:effectLst>
        </p:spPr>
        <p:txBody>
          <a:bodyPr vert="horz" lIns="91440" tIns="45720" rIns="91440" bIns="45720" rtlCol="0" anchor="ctr">
            <a:normAutofit fontScale="97500"/>
          </a:bodyPr>
          <a:lstStyle>
            <a:lvl1pPr algn="ctr">
              <a:spcBef>
                <a:spcPct val="0"/>
              </a:spcBef>
              <a:buNone/>
              <a:defRPr sz="5400" b="1">
                <a:solidFill>
                  <a:schemeClr val="bg1"/>
                </a:solidFill>
                <a:effectLst>
                  <a:outerShdw dist="50800" dir="5400000" sx="99000" sy="99000" algn="ctr" rotWithShape="0">
                    <a:schemeClr val="tx1">
                      <a:lumMod val="50000"/>
                      <a:lumOff val="50000"/>
                    </a:schemeClr>
                  </a:outerShdw>
                </a:effectLst>
                <a:latin typeface="Tahoma" pitchFamily="34" charset="0"/>
                <a:ea typeface="+mj-ea"/>
                <a:cs typeface="+mj-cs"/>
              </a:defRPr>
            </a:lvl1pPr>
          </a:lstStyle>
          <a:p>
            <a:r>
              <a:rPr lang="fr-FR" sz="2400" dirty="0" smtClean="0">
                <a:effectLst/>
              </a:rPr>
              <a:t>Distribution by </a:t>
            </a:r>
            <a:r>
              <a:rPr lang="fr-FR" sz="2400" dirty="0" err="1" smtClean="0">
                <a:effectLst/>
              </a:rPr>
              <a:t>Member</a:t>
            </a:r>
            <a:endParaRPr lang="en-GB" sz="2400" dirty="0">
              <a:effectLst/>
            </a:endParaRPr>
          </a:p>
        </p:txBody>
      </p:sp>
      <p:sp>
        <p:nvSpPr>
          <p:cNvPr id="6" name="Rectangle 2"/>
          <p:cNvSpPr txBox="1">
            <a:spLocks noChangeArrowheads="1"/>
          </p:cNvSpPr>
          <p:nvPr/>
        </p:nvSpPr>
        <p:spPr bwMode="auto">
          <a:xfrm>
            <a:off x="133920" y="16721"/>
            <a:ext cx="9190608" cy="705138"/>
          </a:xfrm>
          <a:prstGeom prst="rect">
            <a:avLst/>
          </a:prstGeom>
          <a:noFill/>
          <a:ln>
            <a:noFill/>
          </a:ln>
          <a:effectLst>
            <a:outerShdw blurRad="50800" dist="50800" dir="5400000" algn="ctr" rotWithShape="0">
              <a:schemeClr val="tx1"/>
            </a:outerShdw>
          </a:effectLst>
          <a:ex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54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GB" altLang="ja-JP" dirty="0" smtClean="0">
                <a:solidFill>
                  <a:schemeClr val="bg1"/>
                </a:solidFill>
                <a:effectLst/>
              </a:rPr>
              <a:t>Who works for ITER?</a:t>
            </a:r>
            <a:endParaRPr lang="en-GB" altLang="ja-JP" dirty="0">
              <a:solidFill>
                <a:schemeClr val="bg1"/>
              </a:solidFill>
              <a:effectLst/>
            </a:endParaRPr>
          </a:p>
        </p:txBody>
      </p:sp>
      <p:sp>
        <p:nvSpPr>
          <p:cNvPr id="7" name="TextBox 6"/>
          <p:cNvSpPr txBox="1"/>
          <p:nvPr/>
        </p:nvSpPr>
        <p:spPr>
          <a:xfrm>
            <a:off x="6858000" y="2266950"/>
            <a:ext cx="748923" cy="261610"/>
          </a:xfrm>
          <a:prstGeom prst="rect">
            <a:avLst/>
          </a:prstGeom>
          <a:noFill/>
        </p:spPr>
        <p:txBody>
          <a:bodyPr wrap="none" rtlCol="0">
            <a:spAutoFit/>
          </a:bodyPr>
          <a:lstStyle/>
          <a:p>
            <a:r>
              <a:rPr lang="fr-FR" sz="1100" b="1" dirty="0" smtClean="0">
                <a:solidFill>
                  <a:schemeClr val="bg1"/>
                </a:solidFill>
              </a:rPr>
              <a:t>Oct. 2017</a:t>
            </a:r>
            <a:endParaRPr lang="fr-FR" sz="1100" b="1" dirty="0">
              <a:solidFill>
                <a:schemeClr val="bg1"/>
              </a:solidFill>
            </a:endParaRPr>
          </a:p>
        </p:txBody>
      </p:sp>
      <p:graphicFrame>
        <p:nvGraphicFramePr>
          <p:cNvPr id="9" name="Chart 8"/>
          <p:cNvGraphicFramePr>
            <a:graphicFrameLocks/>
          </p:cNvGraphicFramePr>
          <p:nvPr>
            <p:extLst>
              <p:ext uri="{D42A27DB-BD31-4B8C-83A1-F6EECF244321}">
                <p14:modId xmlns:p14="http://schemas.microsoft.com/office/powerpoint/2010/main" val="1168623944"/>
              </p:ext>
            </p:extLst>
          </p:nvPr>
        </p:nvGraphicFramePr>
        <p:xfrm>
          <a:off x="1295400" y="1075686"/>
          <a:ext cx="5949327" cy="3641094"/>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3"/>
          <p:cNvSpPr txBox="1">
            <a:spLocks noChangeArrowheads="1"/>
          </p:cNvSpPr>
          <p:nvPr/>
        </p:nvSpPr>
        <p:spPr>
          <a:xfrm>
            <a:off x="-22860" y="4019550"/>
            <a:ext cx="9102436" cy="762000"/>
          </a:xfrm>
          <a:prstGeom prst="rect">
            <a:avLst/>
          </a:prstGeom>
        </p:spPr>
        <p:txBody>
          <a:bodyPr vert="horz" wrap="square" lIns="91440" tIns="45720" rIns="91440" bIns="45720" rtlCol="0">
            <a:noAutofit/>
          </a:bodyPr>
          <a:lstStyle>
            <a:defPPr>
              <a:defRPr lang="en-US"/>
            </a:defPPr>
            <a:lvl1pPr>
              <a:spcAft>
                <a:spcPts val="0"/>
              </a:spcAft>
              <a:defRPr sz="1400" b="1">
                <a:solidFill>
                  <a:schemeClr val="tx1">
                    <a:lumMod val="65000"/>
                    <a:lumOff val="35000"/>
                  </a:schemeClr>
                </a:solidFill>
                <a:effectLst/>
                <a:latin typeface="Calibri"/>
                <a:ea typeface="Times New Roman"/>
                <a:cs typeface="Times New Roman"/>
              </a:defRPr>
            </a:lvl1pPr>
          </a:lstStyle>
          <a:p>
            <a:pPr algn="ctr"/>
            <a:r>
              <a:rPr lang="en-US" altLang="ja-JP" dirty="0">
                <a:solidFill>
                  <a:schemeClr val="bg1"/>
                </a:solidFill>
              </a:rPr>
              <a:t>The international staff of the ITER Organization (Central Team) comprises ~ </a:t>
            </a:r>
            <a:r>
              <a:rPr lang="en-US" altLang="ja-JP" dirty="0" smtClean="0">
                <a:solidFill>
                  <a:schemeClr val="bg1"/>
                </a:solidFill>
              </a:rPr>
              <a:t>800 </a:t>
            </a:r>
            <a:r>
              <a:rPr lang="en-US" altLang="ja-JP" dirty="0">
                <a:solidFill>
                  <a:schemeClr val="bg1"/>
                </a:solidFill>
              </a:rPr>
              <a:t>persons (35 countries). </a:t>
            </a:r>
            <a:endParaRPr lang="en-US" altLang="ja-JP" dirty="0" smtClean="0">
              <a:solidFill>
                <a:schemeClr val="bg1"/>
              </a:solidFill>
            </a:endParaRPr>
          </a:p>
          <a:p>
            <a:pPr algn="ctr"/>
            <a:r>
              <a:rPr lang="en-GB" altLang="ja-JP" dirty="0" smtClean="0">
                <a:solidFill>
                  <a:schemeClr val="bg1"/>
                </a:solidFill>
              </a:rPr>
              <a:t>An </a:t>
            </a:r>
            <a:r>
              <a:rPr lang="en-GB" altLang="ja-JP" dirty="0">
                <a:solidFill>
                  <a:schemeClr val="bg1"/>
                </a:solidFill>
              </a:rPr>
              <a:t>equivalent number of contractors and experts are directly working for ITER in Saint-Paul-</a:t>
            </a:r>
            <a:r>
              <a:rPr lang="en-GB" altLang="ja-JP" dirty="0" err="1">
                <a:solidFill>
                  <a:schemeClr val="bg1"/>
                </a:solidFill>
              </a:rPr>
              <a:t>lez</a:t>
            </a:r>
            <a:r>
              <a:rPr lang="en-GB" altLang="ja-JP" dirty="0">
                <a:solidFill>
                  <a:schemeClr val="bg1"/>
                </a:solidFill>
              </a:rPr>
              <a:t>-Durance. </a:t>
            </a:r>
            <a:endParaRPr lang="en-GB" altLang="ja-JP" dirty="0" smtClean="0">
              <a:solidFill>
                <a:schemeClr val="bg1"/>
              </a:solidFill>
            </a:endParaRPr>
          </a:p>
          <a:p>
            <a:pPr algn="ctr"/>
            <a:r>
              <a:rPr lang="en-GB" dirty="0">
                <a:solidFill>
                  <a:schemeClr val="bg1"/>
                </a:solidFill>
              </a:rPr>
              <a:t>M</a:t>
            </a:r>
            <a:r>
              <a:rPr lang="fr-FR" dirty="0" smtClean="0">
                <a:solidFill>
                  <a:schemeClr val="bg1"/>
                </a:solidFill>
              </a:rPr>
              <a:t>ore </a:t>
            </a:r>
            <a:r>
              <a:rPr lang="fr-FR" dirty="0" err="1">
                <a:solidFill>
                  <a:schemeClr val="bg1"/>
                </a:solidFill>
              </a:rPr>
              <a:t>than</a:t>
            </a:r>
            <a:r>
              <a:rPr lang="fr-FR" dirty="0">
                <a:solidFill>
                  <a:schemeClr val="bg1"/>
                </a:solidFill>
              </a:rPr>
              <a:t> 2,000 </a:t>
            </a:r>
            <a:r>
              <a:rPr lang="fr-FR" dirty="0" err="1">
                <a:solidFill>
                  <a:schemeClr val="bg1"/>
                </a:solidFill>
              </a:rPr>
              <a:t>specialists</a:t>
            </a:r>
            <a:r>
              <a:rPr lang="fr-FR" dirty="0">
                <a:solidFill>
                  <a:schemeClr val="bg1"/>
                </a:solidFill>
              </a:rPr>
              <a:t> </a:t>
            </a:r>
            <a:r>
              <a:rPr lang="fr-FR" dirty="0" err="1">
                <a:solidFill>
                  <a:schemeClr val="bg1"/>
                </a:solidFill>
              </a:rPr>
              <a:t>work</a:t>
            </a:r>
            <a:r>
              <a:rPr lang="fr-FR" dirty="0">
                <a:solidFill>
                  <a:schemeClr val="bg1"/>
                </a:solidFill>
              </a:rPr>
              <a:t> for ITER </a:t>
            </a:r>
            <a:r>
              <a:rPr lang="fr-FR" dirty="0" err="1">
                <a:solidFill>
                  <a:schemeClr val="bg1"/>
                </a:solidFill>
              </a:rPr>
              <a:t>throughout</a:t>
            </a:r>
            <a:r>
              <a:rPr lang="fr-FR" dirty="0">
                <a:solidFill>
                  <a:schemeClr val="bg1"/>
                </a:solidFill>
              </a:rPr>
              <a:t> the world</a:t>
            </a:r>
            <a:r>
              <a:rPr lang="fr-FR" dirty="0" smtClean="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36381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1" name="Picture 23" descr="C:\Users\arnouxr\Documents\Work\En Cours\HQ NIGHT XMAS CARD\nefs\ok\XMAS_CARD_1a.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602" t="-19775" r="3535" b="-1924"/>
          <a:stretch/>
        </p:blipFill>
        <p:spPr bwMode="auto">
          <a:xfrm>
            <a:off x="-228600" y="-933450"/>
            <a:ext cx="9484360" cy="57447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7"/>
          <p:cNvSpPr txBox="1">
            <a:spLocks/>
          </p:cNvSpPr>
          <p:nvPr/>
        </p:nvSpPr>
        <p:spPr>
          <a:xfrm>
            <a:off x="-11256" y="58033"/>
            <a:ext cx="9191768" cy="769441"/>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Halfway</a:t>
            </a:r>
            <a:r>
              <a:rPr lang="fr-FR"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to First Plasma </a:t>
            </a:r>
          </a:p>
        </p:txBody>
      </p:sp>
      <p:pic>
        <p:nvPicPr>
          <p:cNvPr id="2053" name="Picture 5" descr="C:\Users\arnouxr\Documents\Work\En Cours\CONSULS MARSEILLE\New-York-Times-Logo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452" b="38738"/>
          <a:stretch/>
        </p:blipFill>
        <p:spPr bwMode="auto">
          <a:xfrm>
            <a:off x="533400" y="4171950"/>
            <a:ext cx="1535742" cy="2566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rnouxr\Documents\Work\En Cours\CONSULS MARSEILLE\Newsweek-Logo-1000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7231" y="4282259"/>
            <a:ext cx="969401" cy="2249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rnouxr\Documents\Work\En Cours\CONSULS MARSEILLE\2000px-The_Guardia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8732" y="4248150"/>
            <a:ext cx="1046468" cy="20221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arnouxr\Documents\Work\En Cours\CONSULS MARSEILLE\arton2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960" b="24754"/>
          <a:stretch/>
        </p:blipFill>
        <p:spPr bwMode="auto">
          <a:xfrm>
            <a:off x="2502467" y="4491154"/>
            <a:ext cx="1024159" cy="214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34419" y="4198142"/>
            <a:ext cx="998325" cy="400110"/>
          </a:xfrm>
          <a:prstGeom prst="rect">
            <a:avLst/>
          </a:prstGeom>
          <a:noFill/>
        </p:spPr>
        <p:txBody>
          <a:bodyPr wrap="square" rtlCol="0">
            <a:spAutoFit/>
          </a:bodyPr>
          <a:lstStyle/>
          <a:p>
            <a:r>
              <a:rPr lang="fr-FR" sz="2000" dirty="0" smtClean="0">
                <a:solidFill>
                  <a:schemeClr val="bg1">
                    <a:lumMod val="85000"/>
                  </a:schemeClr>
                </a:solidFill>
                <a:latin typeface="Old English Text MT" panose="03040902040508030806" pitchFamily="66" charset="0"/>
              </a:rPr>
              <a:t>Etc.</a:t>
            </a:r>
            <a:endParaRPr lang="fr-FR" sz="2000" dirty="0">
              <a:solidFill>
                <a:schemeClr val="bg1">
                  <a:lumMod val="85000"/>
                </a:schemeClr>
              </a:solidFill>
              <a:latin typeface="Old English Text MT" panose="03040902040508030806" pitchFamily="66" charset="0"/>
            </a:endParaRPr>
          </a:p>
        </p:txBody>
      </p:sp>
      <p:pic>
        <p:nvPicPr>
          <p:cNvPr id="2067" name="Picture 19" descr="C:\Users\arnouxr\Documents\Work\En Cours\CONSULS MARSEILLE\1491302623.after-hours-the-japan-times-2017.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709" t="43966" r="6291" b="43966"/>
          <a:stretch/>
        </p:blipFill>
        <p:spPr bwMode="auto">
          <a:xfrm>
            <a:off x="537372" y="4515124"/>
            <a:ext cx="1371461" cy="190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256" y="904419"/>
            <a:ext cx="9144000" cy="1323439"/>
          </a:xfrm>
          <a:prstGeom prst="rect">
            <a:avLst/>
          </a:prstGeom>
          <a:noFill/>
        </p:spPr>
        <p:txBody>
          <a:bodyPr wrap="square" rtlCol="0">
            <a:spAutoFit/>
          </a:bodyPr>
          <a:lstStyle/>
          <a:p>
            <a:pPr algn="ctr">
              <a:spcBef>
                <a:spcPct val="0"/>
              </a:spcBef>
            </a:pPr>
            <a:r>
              <a:rPr lang="en-GB" sz="2000" b="1" dirty="0"/>
              <a:t> </a:t>
            </a:r>
            <a:r>
              <a:rPr lang="en-GB" sz="20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A</a:t>
            </a:r>
            <a:r>
              <a:rPr lang="en-GB" sz="20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ccording </a:t>
            </a:r>
            <a:r>
              <a:rPr lang="en-GB" sz="20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to the stringent metrics that measure project performance, </a:t>
            </a:r>
            <a:r>
              <a:rPr lang="en-GB" sz="20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   50 percent </a:t>
            </a:r>
            <a:r>
              <a:rPr lang="en-GB" sz="20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of the "total construction work scope through First Plasma" is now complete.</a:t>
            </a:r>
            <a:r>
              <a:rPr lang="fr-FR" sz="20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 </a:t>
            </a:r>
            <a:r>
              <a:rPr lang="en-GB" sz="20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More than </a:t>
            </a:r>
            <a:r>
              <a:rPr lang="en-GB" sz="20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750 </a:t>
            </a:r>
            <a:r>
              <a:rPr lang="en-GB" sz="20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publications, from a total of 41 countries, hailed the accomplishment.</a:t>
            </a:r>
            <a:endParaRPr lang="fr-FR" sz="20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endParaRPr>
          </a:p>
        </p:txBody>
      </p:sp>
      <p:pic>
        <p:nvPicPr>
          <p:cNvPr id="25" name="Picture 11" descr="C:\Users\arnouxr\Documents\Work\En Cours\CONSULS MARSEILLE\Abc-news-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1127" y="4058178"/>
            <a:ext cx="802513" cy="272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C:\Users\arnouxr\Documents\Work\En Cours\CONSULS MARSEILLE\rkb1ve3n9qp1v5k1a3de79qjn4ci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6" t="20182" r="8309" b="22352"/>
          <a:stretch/>
        </p:blipFill>
        <p:spPr bwMode="auto">
          <a:xfrm>
            <a:off x="3801820" y="4039864"/>
            <a:ext cx="860048" cy="3093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C:\Users\arnouxr\Documents\Work\En Cours\CONSULS MARSEILLE\TheWashingtonPost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01820" y="4439456"/>
            <a:ext cx="1610011" cy="2408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C:\Users\arnouxr\Documents\Work\En Cours\CONSULS MARSEILLE\tgb.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1223" y="4075698"/>
            <a:ext cx="861549" cy="23772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Users\arnouxr\Documents\Work\En Cours\CONSULS MARSEILLE\daily-mail.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5929" b="11972"/>
          <a:stretch/>
        </p:blipFill>
        <p:spPr bwMode="auto">
          <a:xfrm>
            <a:off x="2514600" y="4023249"/>
            <a:ext cx="1112616" cy="2249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rnouxr\Documents\Work\En Cours\KOREAN MINISTER EMBASSY\logo_et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3400" y="3878580"/>
            <a:ext cx="1447800" cy="217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rnouxr\Documents\Work\En Cours\CONSULS MARSEILLE\2000px-Deutsche_Welle_Logo.svg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62600" y="4368877"/>
            <a:ext cx="1111040" cy="29886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rnouxr\Documents\Work\En Cours\KOREAN MINISTER EMBASSY\The-Times-Of-India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58000" y="3970957"/>
            <a:ext cx="1157879" cy="27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87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
                                        <p:tgtEl>
                                          <p:spTgt spid="1027"/>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fade">
                                      <p:cBhvr>
                                        <p:cTn id="11" dur="100"/>
                                        <p:tgtEl>
                                          <p:spTgt spid="2053"/>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2067"/>
                                        </p:tgtEl>
                                        <p:attrNameLst>
                                          <p:attrName>style.visibility</p:attrName>
                                        </p:attrNameLst>
                                      </p:cBhvr>
                                      <p:to>
                                        <p:strVal val="visible"/>
                                      </p:to>
                                    </p:set>
                                    <p:animEffect transition="in" filter="fade">
                                      <p:cBhvr>
                                        <p:cTn id="15" dur="100"/>
                                        <p:tgtEl>
                                          <p:spTgt spid="2067"/>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2068"/>
                                        </p:tgtEl>
                                        <p:attrNameLst>
                                          <p:attrName>style.visibility</p:attrName>
                                        </p:attrNameLst>
                                      </p:cBhvr>
                                      <p:to>
                                        <p:strVal val="visible"/>
                                      </p:to>
                                    </p:set>
                                    <p:animEffect transition="in" filter="fade">
                                      <p:cBhvr>
                                        <p:cTn id="19" dur="100"/>
                                        <p:tgtEl>
                                          <p:spTgt spid="2068"/>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100"/>
                                        <p:tgtEl>
                                          <p:spTgt spid="205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fade">
                                      <p:cBhvr>
                                        <p:cTn id="27" dur="100"/>
                                        <p:tgtEl>
                                          <p:spTgt spid="2058"/>
                                        </p:tgtEl>
                                      </p:cBhvr>
                                    </p:animEffect>
                                  </p:childTnLst>
                                </p:cTn>
                              </p:par>
                            </p:childTnLst>
                          </p:cTn>
                        </p:par>
                        <p:par>
                          <p:cTn id="28" fill="hold">
                            <p:stCondLst>
                              <p:cond delay="6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
                                        <p:tgtEl>
                                          <p:spTgt spid="26"/>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
                                        <p:tgtEl>
                                          <p:spTgt spid="27"/>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
                                        <p:tgtEl>
                                          <p:spTgt spid="28"/>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100"/>
                                        <p:tgtEl>
                                          <p:spTgt spid="1028"/>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
                                        <p:tgtEl>
                                          <p:spTgt spid="25"/>
                                        </p:tgtEl>
                                      </p:cBhvr>
                                    </p:animEffect>
                                  </p:childTnLst>
                                </p:cTn>
                              </p:par>
                            </p:childTnLst>
                          </p:cTn>
                        </p:par>
                        <p:par>
                          <p:cTn id="48" fill="hold">
                            <p:stCondLst>
                              <p:cond delay="1100"/>
                            </p:stCondLst>
                            <p:childTnLst>
                              <p:par>
                                <p:cTn id="49" presetID="10" presetClass="entr" presetSubtype="0" fill="hold" nodeType="afterEffect">
                                  <p:stCondLst>
                                    <p:cond delay="0"/>
                                  </p:stCondLst>
                                  <p:childTnLst>
                                    <p:set>
                                      <p:cBhvr>
                                        <p:cTn id="50" dur="1" fill="hold">
                                          <p:stCondLst>
                                            <p:cond delay="0"/>
                                          </p:stCondLst>
                                        </p:cTn>
                                        <p:tgtEl>
                                          <p:spTgt spid="1031"/>
                                        </p:tgtEl>
                                        <p:attrNameLst>
                                          <p:attrName>style.visibility</p:attrName>
                                        </p:attrNameLst>
                                      </p:cBhvr>
                                      <p:to>
                                        <p:strVal val="visible"/>
                                      </p:to>
                                    </p:set>
                                    <p:animEffect transition="in" filter="fade">
                                      <p:cBhvr>
                                        <p:cTn id="51" dur="100"/>
                                        <p:tgtEl>
                                          <p:spTgt spid="1031"/>
                                        </p:tgtEl>
                                      </p:cBhvr>
                                    </p:animEffect>
                                  </p:childTnLst>
                                </p:cTn>
                              </p:par>
                            </p:childTnLst>
                          </p:cTn>
                        </p:par>
                        <p:par>
                          <p:cTn id="52" fill="hold">
                            <p:stCondLst>
                              <p:cond delay="1200"/>
                            </p:stCondLst>
                            <p:childTnLst>
                              <p:par>
                                <p:cTn id="53" presetID="10" presetClass="entr" presetSubtype="0" fill="hold" nodeType="afterEffect">
                                  <p:stCondLst>
                                    <p:cond delay="0"/>
                                  </p:stCondLst>
                                  <p:childTnLst>
                                    <p:set>
                                      <p:cBhvr>
                                        <p:cTn id="54" dur="1" fill="hold">
                                          <p:stCondLst>
                                            <p:cond delay="0"/>
                                          </p:stCondLst>
                                        </p:cTn>
                                        <p:tgtEl>
                                          <p:spTgt spid="2054"/>
                                        </p:tgtEl>
                                        <p:attrNameLst>
                                          <p:attrName>style.visibility</p:attrName>
                                        </p:attrNameLst>
                                      </p:cBhvr>
                                      <p:to>
                                        <p:strVal val="visible"/>
                                      </p:to>
                                    </p:set>
                                    <p:animEffect transition="in" filter="fade">
                                      <p:cBhvr>
                                        <p:cTn id="55" dur="100"/>
                                        <p:tgtEl>
                                          <p:spTgt spid="2054"/>
                                        </p:tgtEl>
                                      </p:cBhvr>
                                    </p:animEffect>
                                  </p:childTnLst>
                                </p:cTn>
                              </p:par>
                            </p:childTnLst>
                          </p:cTn>
                        </p:par>
                        <p:par>
                          <p:cTn id="56" fill="hold">
                            <p:stCondLst>
                              <p:cond delay="13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nouxr\Documents\Work\En Cours\2018\CRANE C5 JAN 2018\OK\web\CRANE_C5_Jan-2018_1a_we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725" b="5109"/>
          <a:stretch/>
        </p:blipFill>
        <p:spPr bwMode="auto">
          <a:xfrm>
            <a:off x="4575641" y="1897575"/>
            <a:ext cx="4315510" cy="2426775"/>
          </a:xfrm>
          <a:prstGeom prst="rect">
            <a:avLst/>
          </a:prstGeom>
          <a:solidFill>
            <a:schemeClr val="tx1">
              <a:lumMod val="50000"/>
              <a:lumOff val="50000"/>
              <a:alpha val="92000"/>
            </a:schemeClr>
          </a:solidFill>
          <a:ln w="3175">
            <a:solidFill>
              <a:srgbClr val="FFC000"/>
            </a:solidFill>
          </a:ln>
          <a:extLst/>
        </p:spPr>
      </p:pic>
      <p:pic>
        <p:nvPicPr>
          <p:cNvPr id="7" name="Picture 2" descr="I:\DATA 2015\CRANE_180214_save\OK\Crane_Fisheye_small_1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30"/>
          <a:stretch/>
        </p:blipFill>
        <p:spPr bwMode="auto">
          <a:xfrm>
            <a:off x="228600" y="1893176"/>
            <a:ext cx="4315510" cy="2431174"/>
          </a:xfrm>
          <a:prstGeom prst="rect">
            <a:avLst/>
          </a:prstGeom>
          <a:solidFill>
            <a:schemeClr val="tx1">
              <a:lumMod val="50000"/>
              <a:lumOff val="50000"/>
              <a:alpha val="92000"/>
            </a:schemeClr>
          </a:solidFill>
          <a:ln w="3175">
            <a:solidFill>
              <a:srgbClr val="FFC000"/>
            </a:solidFill>
          </a:ln>
          <a:extLst/>
        </p:spPr>
      </p:pic>
      <p:sp>
        <p:nvSpPr>
          <p:cNvPr id="8" name="TextBox 7"/>
          <p:cNvSpPr txBox="1"/>
          <p:nvPr/>
        </p:nvSpPr>
        <p:spPr>
          <a:xfrm>
            <a:off x="-36512" y="-152400"/>
            <a:ext cx="9144000" cy="1657350"/>
          </a:xfrm>
          <a:prstGeom prst="rect">
            <a:avLst/>
          </a:prstGeom>
          <a:noFill/>
          <a:ln>
            <a:noFill/>
          </a:ln>
          <a:effectLst>
            <a:outerShdw blurRad="50800" dist="50800" dir="5400000" algn="ctr" rotWithShape="0">
              <a:schemeClr val="tx1"/>
            </a:outerShdw>
          </a:effectLst>
          <a:extLst/>
        </p:spPr>
        <p:txBody>
          <a:bodyPr anchor="ctr"/>
          <a:lstStyle>
            <a:defPPr>
              <a:defRPr lang="en-US"/>
            </a:defPPr>
            <a:lvl1pPr algn="ctr" fontAlgn="base">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6000" dirty="0">
                <a:solidFill>
                  <a:schemeClr val="bg1">
                    <a:lumMod val="95000"/>
                  </a:schemeClr>
                </a:solidFill>
                <a:effectLst/>
                <a:latin typeface="Arial" panose="020B0604020202020204" pitchFamily="34" charset="0"/>
                <a:ea typeface="+mn-ea"/>
                <a:cs typeface="Arial" panose="020B0604020202020204" pitchFamily="34" charset="0"/>
              </a:rPr>
              <a:t>Worksite </a:t>
            </a:r>
            <a:r>
              <a:rPr lang="en-US" sz="6000" dirty="0" smtClean="0">
                <a:solidFill>
                  <a:schemeClr val="bg1">
                    <a:lumMod val="95000"/>
                  </a:schemeClr>
                </a:solidFill>
                <a:effectLst/>
                <a:latin typeface="Arial" panose="020B0604020202020204" pitchFamily="34" charset="0"/>
                <a:ea typeface="+mn-ea"/>
                <a:cs typeface="Arial" panose="020B0604020202020204" pitchFamily="34" charset="0"/>
              </a:rPr>
              <a:t>progress</a:t>
            </a:r>
          </a:p>
          <a:p>
            <a:r>
              <a:rPr lang="en-US" sz="2800" dirty="0" smtClean="0">
                <a:solidFill>
                  <a:schemeClr val="bg1">
                    <a:lumMod val="95000"/>
                  </a:schemeClr>
                </a:solidFill>
                <a:effectLst/>
                <a:latin typeface="Arial" panose="020B0604020202020204" pitchFamily="34" charset="0"/>
                <a:ea typeface="+mn-ea"/>
                <a:cs typeface="Arial" panose="020B0604020202020204" pitchFamily="34" charset="0"/>
              </a:rPr>
              <a:t>February 2015 – January 2018</a:t>
            </a:r>
            <a:endParaRPr lang="en-US" sz="2800" dirty="0">
              <a:solidFill>
                <a:schemeClr val="bg1">
                  <a:lumMod val="95000"/>
                </a:schemeClr>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8867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DATA 2015\CRANE_180214_save\OK\Crane_Fisheye_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177" r="4805" b="-1"/>
          <a:stretch/>
        </p:blipFill>
        <p:spPr bwMode="auto">
          <a:xfrm>
            <a:off x="152400" y="1542710"/>
            <a:ext cx="4343400" cy="2934040"/>
          </a:xfrm>
          <a:prstGeom prst="rect">
            <a:avLst/>
          </a:prstGeom>
          <a:solidFill>
            <a:schemeClr val="tx1">
              <a:lumMod val="50000"/>
              <a:lumOff val="50000"/>
              <a:alpha val="92000"/>
            </a:schemeClr>
          </a:solidFill>
          <a:ln w="3175">
            <a:solidFill>
              <a:srgbClr val="FFC000"/>
            </a:solidFill>
          </a:ln>
          <a:extLst/>
        </p:spPr>
      </p:pic>
      <p:pic>
        <p:nvPicPr>
          <p:cNvPr id="3" name="Picture 5" descr="C:\Users\arnouxr\Documents\Work\En Cours\2018\CRANE C5 JAN 2018\OK\JPEG\CRANE_C5_Jan-2018_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8" r="4587" b="5495"/>
          <a:stretch/>
        </p:blipFill>
        <p:spPr bwMode="auto">
          <a:xfrm>
            <a:off x="4577465" y="1542710"/>
            <a:ext cx="4490335" cy="2934040"/>
          </a:xfrm>
          <a:prstGeom prst="rect">
            <a:avLst/>
          </a:prstGeom>
          <a:solidFill>
            <a:schemeClr val="tx1">
              <a:lumMod val="50000"/>
              <a:lumOff val="50000"/>
              <a:alpha val="92000"/>
            </a:schemeClr>
          </a:solidFill>
          <a:ln w="3175">
            <a:solidFill>
              <a:srgbClr val="FFC000"/>
            </a:solidFill>
          </a:ln>
          <a:extLst/>
        </p:spPr>
      </p:pic>
      <p:sp>
        <p:nvSpPr>
          <p:cNvPr id="6" name="TextBox 5"/>
          <p:cNvSpPr txBox="1"/>
          <p:nvPr/>
        </p:nvSpPr>
        <p:spPr>
          <a:xfrm>
            <a:off x="-36512" y="-152400"/>
            <a:ext cx="9144000" cy="1657350"/>
          </a:xfrm>
          <a:prstGeom prst="rect">
            <a:avLst/>
          </a:prstGeom>
          <a:noFill/>
          <a:ln>
            <a:noFill/>
          </a:ln>
          <a:effectLst>
            <a:outerShdw blurRad="50800" dist="50800" dir="5400000" algn="ctr" rotWithShape="0">
              <a:schemeClr val="tx1"/>
            </a:outerShdw>
          </a:effectLst>
          <a:extLst/>
        </p:spPr>
        <p:txBody>
          <a:bodyPr anchor="ctr"/>
          <a:lstStyle>
            <a:defPPr>
              <a:defRPr lang="en-US"/>
            </a:defPPr>
            <a:lvl1pPr algn="ctr" fontAlgn="base">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6000" dirty="0">
                <a:solidFill>
                  <a:schemeClr val="bg1">
                    <a:lumMod val="95000"/>
                  </a:schemeClr>
                </a:solidFill>
                <a:effectLst/>
                <a:latin typeface="Arial" panose="020B0604020202020204" pitchFamily="34" charset="0"/>
                <a:ea typeface="+mn-ea"/>
                <a:cs typeface="Arial" panose="020B0604020202020204" pitchFamily="34" charset="0"/>
              </a:rPr>
              <a:t>Worksite </a:t>
            </a:r>
            <a:r>
              <a:rPr lang="en-US" sz="6000" dirty="0" smtClean="0">
                <a:solidFill>
                  <a:schemeClr val="bg1">
                    <a:lumMod val="95000"/>
                  </a:schemeClr>
                </a:solidFill>
                <a:effectLst/>
                <a:latin typeface="Arial" panose="020B0604020202020204" pitchFamily="34" charset="0"/>
                <a:ea typeface="+mn-ea"/>
                <a:cs typeface="Arial" panose="020B0604020202020204" pitchFamily="34" charset="0"/>
              </a:rPr>
              <a:t>progress</a:t>
            </a:r>
          </a:p>
          <a:p>
            <a:r>
              <a:rPr lang="en-US" sz="2800" dirty="0" smtClean="0">
                <a:solidFill>
                  <a:schemeClr val="bg1">
                    <a:lumMod val="95000"/>
                  </a:schemeClr>
                </a:solidFill>
                <a:effectLst/>
                <a:latin typeface="Arial" panose="020B0604020202020204" pitchFamily="34" charset="0"/>
                <a:ea typeface="+mn-ea"/>
                <a:cs typeface="Arial" panose="020B0604020202020204" pitchFamily="34" charset="0"/>
              </a:rPr>
              <a:t>February 2015 – January 2018</a:t>
            </a:r>
            <a:endParaRPr lang="en-US" sz="2800" dirty="0">
              <a:solidFill>
                <a:schemeClr val="bg1">
                  <a:lumMod val="95000"/>
                </a:schemeClr>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6255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arnouxr\Documents\Work\En Cours\2018\CRANE C5 JAN 2018\OK\web\CRANE_C5_Jan-2018_1a_we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725" b="5109"/>
          <a:stretch/>
        </p:blipFill>
        <p:spPr bwMode="auto">
          <a:xfrm>
            <a:off x="-36512" y="1"/>
            <a:ext cx="9180512" cy="516255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7947235" y="4442230"/>
            <a:ext cx="1107997" cy="230832"/>
          </a:xfrm>
          <a:prstGeom prst="rect">
            <a:avLst/>
          </a:prstGeom>
          <a:solidFill>
            <a:srgbClr val="FFC000">
              <a:alpha val="79000"/>
            </a:srgbClr>
          </a:solidFill>
        </p:spPr>
        <p:txBody>
          <a:bodyPr wrap="none">
            <a:spAutoFit/>
          </a:bodyPr>
          <a:lstStyle/>
          <a:p>
            <a:pPr algn="ctr"/>
            <a:r>
              <a:rPr lang="fr-FR" sz="900" b="1" dirty="0" smtClean="0">
                <a:latin typeface="Arial" panose="020B0604020202020204" pitchFamily="34" charset="0"/>
                <a:cs typeface="Arial" panose="020B0604020202020204" pitchFamily="34" charset="0"/>
              </a:rPr>
              <a:t>18 </a:t>
            </a:r>
            <a:r>
              <a:rPr lang="fr-FR" sz="900" b="1" dirty="0" err="1" smtClean="0">
                <a:latin typeface="Arial" panose="020B0604020202020204" pitchFamily="34" charset="0"/>
                <a:cs typeface="Arial" panose="020B0604020202020204" pitchFamily="34" charset="0"/>
              </a:rPr>
              <a:t>January</a:t>
            </a:r>
            <a:r>
              <a:rPr lang="fr-FR" sz="900" b="1" dirty="0" smtClean="0">
                <a:latin typeface="Arial" panose="020B0604020202020204" pitchFamily="34" charset="0"/>
                <a:cs typeface="Arial" panose="020B0604020202020204" pitchFamily="34" charset="0"/>
              </a:rPr>
              <a:t> 2018 </a:t>
            </a:r>
            <a:endParaRPr lang="en-GB" sz="900" b="1" dirty="0">
              <a:latin typeface="Arial" panose="020B0604020202020204" pitchFamily="34" charset="0"/>
              <a:cs typeface="Arial" panose="020B0604020202020204" pitchFamily="34" charset="0"/>
            </a:endParaRPr>
          </a:p>
        </p:txBody>
      </p:sp>
      <p:sp>
        <p:nvSpPr>
          <p:cNvPr id="100" name="TextBox 99"/>
          <p:cNvSpPr txBox="1"/>
          <p:nvPr/>
        </p:nvSpPr>
        <p:spPr>
          <a:xfrm>
            <a:off x="1987331" y="4492426"/>
            <a:ext cx="1149674" cy="261610"/>
          </a:xfrm>
          <a:prstGeom prst="rect">
            <a:avLst/>
          </a:prstGeom>
          <a:solidFill>
            <a:schemeClr val="tx1">
              <a:lumMod val="50000"/>
              <a:lumOff val="50000"/>
              <a:alpha val="93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Tokamak </a:t>
            </a:r>
            <a:r>
              <a:rPr lang="fr-FR" sz="1100" dirty="0" err="1" smtClean="0">
                <a:solidFill>
                  <a:schemeClr val="bg1">
                    <a:lumMod val="95000"/>
                  </a:schemeClr>
                </a:solidFill>
                <a:latin typeface="Arial" panose="020B0604020202020204" pitchFamily="34" charset="0"/>
                <a:cs typeface="Arial" panose="020B0604020202020204" pitchFamily="34" charset="0"/>
              </a:rPr>
              <a:t>Bdg</a:t>
            </a:r>
            <a:r>
              <a:rPr lang="fr-FR" sz="1100" dirty="0" smtClean="0">
                <a:solidFill>
                  <a:schemeClr val="bg1">
                    <a:lumMod val="95000"/>
                  </a:schemeClr>
                </a:solidFill>
                <a:latin typeface="Arial" panose="020B0604020202020204" pitchFamily="34" charset="0"/>
                <a:cs typeface="Arial" panose="020B0604020202020204" pitchFamily="34" charset="0"/>
              </a:rPr>
              <a:t>.</a:t>
            </a:r>
          </a:p>
        </p:txBody>
      </p:sp>
      <p:cxnSp>
        <p:nvCxnSpPr>
          <p:cNvPr id="101" name="Straight Arrow Connector 100"/>
          <p:cNvCxnSpPr/>
          <p:nvPr/>
        </p:nvCxnSpPr>
        <p:spPr>
          <a:xfrm flipV="1">
            <a:off x="2647771" y="4012203"/>
            <a:ext cx="113217" cy="46944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291100" y="306923"/>
            <a:ext cx="1148071"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400" b="1">
                <a:solidFill>
                  <a:schemeClr val="bg1">
                    <a:lumMod val="95000"/>
                  </a:schemeClr>
                </a:solidFill>
              </a:defRPr>
            </a:lvl1pPr>
          </a:lstStyle>
          <a:p>
            <a:r>
              <a:rPr lang="fr-FR" sz="1100" dirty="0" err="1" smtClean="0">
                <a:latin typeface="Arial" panose="020B0604020202020204" pitchFamily="34" charset="0"/>
                <a:cs typeface="Arial" panose="020B0604020202020204" pitchFamily="34" charset="0"/>
              </a:rPr>
              <a:t>Assembly</a:t>
            </a:r>
            <a:r>
              <a:rPr lang="fr-FR" sz="1100" dirty="0" smtClean="0">
                <a:latin typeface="Arial" panose="020B0604020202020204" pitchFamily="34" charset="0"/>
                <a:cs typeface="Arial" panose="020B0604020202020204" pitchFamily="34" charset="0"/>
              </a:rPr>
              <a:t> Hall</a:t>
            </a:r>
          </a:p>
        </p:txBody>
      </p:sp>
      <p:sp>
        <p:nvSpPr>
          <p:cNvPr id="110" name="TextBox 109"/>
          <p:cNvSpPr txBox="1"/>
          <p:nvPr/>
        </p:nvSpPr>
        <p:spPr>
          <a:xfrm>
            <a:off x="5699" y="169218"/>
            <a:ext cx="1808508" cy="261610"/>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sz="1100" b="1">
                <a:solidFill>
                  <a:schemeClr val="bg1">
                    <a:lumMod val="95000"/>
                  </a:schemeClr>
                </a:solidFill>
                <a:latin typeface="Arial" panose="020B0604020202020204" pitchFamily="34" charset="0"/>
                <a:cs typeface="Arial" panose="020B0604020202020204" pitchFamily="34" charset="0"/>
              </a:defRPr>
            </a:lvl1pPr>
          </a:lstStyle>
          <a:p>
            <a:r>
              <a:rPr lang="en-US" dirty="0" smtClean="0"/>
              <a:t>Radiofrequency Heating</a:t>
            </a:r>
            <a:endParaRPr lang="en-US" dirty="0"/>
          </a:p>
        </p:txBody>
      </p:sp>
      <p:sp>
        <p:nvSpPr>
          <p:cNvPr id="143" name="TextBox 142"/>
          <p:cNvSpPr txBox="1"/>
          <p:nvPr/>
        </p:nvSpPr>
        <p:spPr>
          <a:xfrm>
            <a:off x="4347082" y="51310"/>
            <a:ext cx="1486304"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400" b="1">
                <a:solidFill>
                  <a:schemeClr val="bg1">
                    <a:lumMod val="95000"/>
                  </a:schemeClr>
                </a:solidFill>
              </a:defRPr>
            </a:lvl1pPr>
          </a:lstStyle>
          <a:p>
            <a:r>
              <a:rPr lang="fr-FR" sz="1100" dirty="0" smtClean="0">
                <a:latin typeface="Arial" panose="020B0604020202020204" pitchFamily="34" charset="0"/>
                <a:cs typeface="Arial" panose="020B0604020202020204" pitchFamily="34" charset="0"/>
              </a:rPr>
              <a:t>Cryostat Workshop</a:t>
            </a:r>
          </a:p>
        </p:txBody>
      </p:sp>
      <p:sp>
        <p:nvSpPr>
          <p:cNvPr id="147" name="TextBox 146"/>
          <p:cNvSpPr txBox="1"/>
          <p:nvPr/>
        </p:nvSpPr>
        <p:spPr>
          <a:xfrm>
            <a:off x="6124937" y="64525"/>
            <a:ext cx="1864613"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PF  </a:t>
            </a:r>
            <a:r>
              <a:rPr lang="fr-FR" sz="1100" dirty="0" err="1" smtClean="0">
                <a:solidFill>
                  <a:schemeClr val="bg1">
                    <a:lumMod val="95000"/>
                  </a:schemeClr>
                </a:solidFill>
                <a:latin typeface="Arial" panose="020B0604020202020204" pitchFamily="34" charset="0"/>
                <a:cs typeface="Arial" panose="020B0604020202020204" pitchFamily="34" charset="0"/>
              </a:rPr>
              <a:t>Coil</a:t>
            </a:r>
            <a:r>
              <a:rPr lang="fr-FR" sz="1100" dirty="0" smtClean="0">
                <a:solidFill>
                  <a:schemeClr val="bg1">
                    <a:lumMod val="95000"/>
                  </a:schemeClr>
                </a:solidFill>
                <a:latin typeface="Arial" panose="020B0604020202020204" pitchFamily="34" charset="0"/>
                <a:cs typeface="Arial" panose="020B0604020202020204" pitchFamily="34" charset="0"/>
              </a:rPr>
              <a:t>  </a:t>
            </a:r>
            <a:r>
              <a:rPr lang="fr-FR" sz="1100" dirty="0" err="1" smtClean="0">
                <a:solidFill>
                  <a:schemeClr val="bg1">
                    <a:lumMod val="95000"/>
                  </a:schemeClr>
                </a:solidFill>
                <a:latin typeface="Arial" panose="020B0604020202020204" pitchFamily="34" charset="0"/>
                <a:cs typeface="Arial" panose="020B0604020202020204" pitchFamily="34" charset="0"/>
              </a:rPr>
              <a:t>Winding</a:t>
            </a:r>
            <a:r>
              <a:rPr lang="fr-FR" sz="1100" dirty="0" smtClean="0">
                <a:solidFill>
                  <a:schemeClr val="bg1">
                    <a:lumMod val="95000"/>
                  </a:schemeClr>
                </a:solidFill>
                <a:latin typeface="Arial" panose="020B0604020202020204" pitchFamily="34" charset="0"/>
                <a:cs typeface="Arial" panose="020B0604020202020204" pitchFamily="34" charset="0"/>
              </a:rPr>
              <a:t> Facility</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148" name="Straight Arrow Connector 147"/>
          <p:cNvCxnSpPr>
            <a:stCxn id="147" idx="2"/>
          </p:cNvCxnSpPr>
          <p:nvPr/>
        </p:nvCxnSpPr>
        <p:spPr>
          <a:xfrm flipH="1">
            <a:off x="5940152" y="326135"/>
            <a:ext cx="1117092" cy="109967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3419993" y="4542257"/>
            <a:ext cx="1348514" cy="261610"/>
          </a:xfrm>
          <a:prstGeom prst="rect">
            <a:avLst/>
          </a:prstGeom>
          <a:solidFill>
            <a:schemeClr val="tx1">
              <a:lumMod val="50000"/>
              <a:lumOff val="50000"/>
              <a:alpha val="93000"/>
            </a:schemeClr>
          </a:solidFill>
          <a:ln w="6350">
            <a:solidFill>
              <a:srgbClr val="FFC000"/>
            </a:solidFill>
          </a:ln>
        </p:spPr>
        <p:txBody>
          <a:bodyPr wrap="square" rtlCol="0">
            <a:spAutoFit/>
          </a:bodyPr>
          <a:lstStyle>
            <a:defPPr>
              <a:defRPr lang="en-US"/>
            </a:defPPr>
            <a:lvl1pPr>
              <a:defRPr sz="1400" b="1">
                <a:solidFill>
                  <a:schemeClr val="bg1">
                    <a:lumMod val="95000"/>
                  </a:schemeClr>
                </a:solidFill>
              </a:defRPr>
            </a:lvl1pPr>
          </a:lstStyle>
          <a:p>
            <a:r>
              <a:rPr lang="fr-FR" sz="1100" dirty="0" smtClean="0">
                <a:latin typeface="Arial" panose="020B0604020202020204" pitchFamily="34" charset="0"/>
                <a:cs typeface="Arial" panose="020B0604020202020204" pitchFamily="34" charset="0"/>
              </a:rPr>
              <a:t>Diagnostics </a:t>
            </a:r>
            <a:r>
              <a:rPr lang="fr-FR" sz="1100" dirty="0" err="1" smtClean="0">
                <a:latin typeface="Arial" panose="020B0604020202020204" pitchFamily="34" charset="0"/>
                <a:cs typeface="Arial" panose="020B0604020202020204" pitchFamily="34" charset="0"/>
              </a:rPr>
              <a:t>Bdg</a:t>
            </a:r>
            <a:r>
              <a:rPr lang="fr-FR"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cxnSp>
        <p:nvCxnSpPr>
          <p:cNvPr id="175" name="Straight Arrow Connector 174"/>
          <p:cNvCxnSpPr>
            <a:stCxn id="174" idx="0"/>
          </p:cNvCxnSpPr>
          <p:nvPr/>
        </p:nvCxnSpPr>
        <p:spPr>
          <a:xfrm flipV="1">
            <a:off x="4094250" y="3612107"/>
            <a:ext cx="137336" cy="93015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24" idx="2"/>
          </p:cNvCxnSpPr>
          <p:nvPr/>
        </p:nvCxnSpPr>
        <p:spPr>
          <a:xfrm>
            <a:off x="632199" y="861434"/>
            <a:ext cx="776629" cy="131278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7279728" y="435135"/>
            <a:ext cx="843501"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100" b="1">
                <a:solidFill>
                  <a:schemeClr val="bg1">
                    <a:lumMod val="95000"/>
                  </a:schemeClr>
                </a:solidFill>
              </a:defRPr>
            </a:lvl1pPr>
          </a:lstStyle>
          <a:p>
            <a:r>
              <a:rPr lang="fr-FR" dirty="0" smtClean="0">
                <a:latin typeface="Arial" panose="020B0604020202020204" pitchFamily="34" charset="0"/>
                <a:cs typeface="Arial" panose="020B0604020202020204" pitchFamily="34" charset="0"/>
              </a:rPr>
              <a:t>Cryoplant</a:t>
            </a:r>
            <a:endParaRPr lang="fr-FR" dirty="0">
              <a:latin typeface="Arial" panose="020B0604020202020204" pitchFamily="34" charset="0"/>
              <a:cs typeface="Arial" panose="020B0604020202020204" pitchFamily="34" charset="0"/>
            </a:endParaRPr>
          </a:p>
        </p:txBody>
      </p:sp>
      <p:cxnSp>
        <p:nvCxnSpPr>
          <p:cNvPr id="195" name="Straight Arrow Connector 194"/>
          <p:cNvCxnSpPr>
            <a:stCxn id="194" idx="0"/>
          </p:cNvCxnSpPr>
          <p:nvPr/>
        </p:nvCxnSpPr>
        <p:spPr>
          <a:xfrm flipV="1">
            <a:off x="645023" y="3513915"/>
            <a:ext cx="421777" cy="108727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a:stCxn id="110" idx="2"/>
          </p:cNvCxnSpPr>
          <p:nvPr/>
        </p:nvCxnSpPr>
        <p:spPr>
          <a:xfrm>
            <a:off x="909953" y="430828"/>
            <a:ext cx="997751" cy="142084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7470296" y="1011130"/>
            <a:ext cx="1422184"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400 kV </a:t>
            </a:r>
            <a:r>
              <a:rPr lang="fr-FR" sz="1100" dirty="0" err="1" smtClean="0">
                <a:solidFill>
                  <a:schemeClr val="bg1">
                    <a:lumMod val="95000"/>
                  </a:schemeClr>
                </a:solidFill>
                <a:latin typeface="Arial" panose="020B0604020202020204" pitchFamily="34" charset="0"/>
                <a:cs typeface="Arial" panose="020B0604020202020204" pitchFamily="34" charset="0"/>
              </a:rPr>
              <a:t>Switchyard</a:t>
            </a:r>
            <a:endParaRPr lang="en-GB" sz="1100" dirty="0">
              <a:solidFill>
                <a:schemeClr val="bg1">
                  <a:lumMod val="95000"/>
                </a:schemeClr>
              </a:solidFill>
              <a:latin typeface="Arial" panose="020B0604020202020204" pitchFamily="34" charset="0"/>
              <a:cs typeface="Arial" panose="020B0604020202020204" pitchFamily="34" charset="0"/>
            </a:endParaRPr>
          </a:p>
        </p:txBody>
      </p:sp>
      <p:sp>
        <p:nvSpPr>
          <p:cNvPr id="194" name="TextBox 193"/>
          <p:cNvSpPr txBox="1"/>
          <p:nvPr/>
        </p:nvSpPr>
        <p:spPr>
          <a:xfrm>
            <a:off x="138313" y="4601185"/>
            <a:ext cx="1013419" cy="261610"/>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Tritium </a:t>
            </a:r>
            <a:r>
              <a:rPr lang="fr-FR" sz="1100" dirty="0" err="1" smtClean="0">
                <a:solidFill>
                  <a:schemeClr val="bg1">
                    <a:lumMod val="95000"/>
                  </a:schemeClr>
                </a:solidFill>
                <a:latin typeface="Arial" panose="020B0604020202020204" pitchFamily="34" charset="0"/>
                <a:cs typeface="Arial" panose="020B0604020202020204" pitchFamily="34" charset="0"/>
              </a:rPr>
              <a:t>Bdg</a:t>
            </a:r>
            <a:r>
              <a:rPr lang="fr-FR" sz="1100" dirty="0" smtClean="0">
                <a:solidFill>
                  <a:schemeClr val="bg1">
                    <a:lumMod val="95000"/>
                  </a:schemeClr>
                </a:solidFill>
                <a:latin typeface="Arial" panose="020B0604020202020204" pitchFamily="34" charset="0"/>
                <a:cs typeface="Arial" panose="020B0604020202020204" pitchFamily="34" charset="0"/>
              </a:rPr>
              <a:t>.</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59" name="Straight Arrow Connector 58"/>
          <p:cNvCxnSpPr>
            <a:stCxn id="179" idx="2"/>
          </p:cNvCxnSpPr>
          <p:nvPr/>
        </p:nvCxnSpPr>
        <p:spPr>
          <a:xfrm flipH="1">
            <a:off x="6228184" y="696745"/>
            <a:ext cx="1473295" cy="102673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203" idx="2"/>
          </p:cNvCxnSpPr>
          <p:nvPr/>
        </p:nvCxnSpPr>
        <p:spPr>
          <a:xfrm>
            <a:off x="8181388" y="1272740"/>
            <a:ext cx="423060" cy="901478"/>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03" idx="2"/>
          </p:cNvCxnSpPr>
          <p:nvPr/>
        </p:nvCxnSpPr>
        <p:spPr>
          <a:xfrm flipH="1">
            <a:off x="2656840" y="568533"/>
            <a:ext cx="208296" cy="59378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253479" y="4335127"/>
            <a:ext cx="2448000" cy="261610"/>
          </a:xfrm>
          <a:prstGeom prst="rect">
            <a:avLst/>
          </a:prstGeom>
          <a:solidFill>
            <a:schemeClr val="tx1">
              <a:lumMod val="50000"/>
              <a:lumOff val="50000"/>
              <a:alpha val="90000"/>
            </a:schemeClr>
          </a:solidFill>
          <a:ln w="6350">
            <a:solidFill>
              <a:srgbClr val="FFC000"/>
            </a:solidFill>
          </a:ln>
        </p:spPr>
        <p:txBody>
          <a:bodyPr wrap="square" rtlCol="0">
            <a:spAutoFit/>
          </a:bodyPr>
          <a:lstStyle>
            <a:defPPr>
              <a:defRPr lang="en-US"/>
            </a:defPPr>
            <a:lvl1pPr>
              <a:defRPr b="1"/>
            </a:lvl1pPr>
          </a:lstStyle>
          <a:p>
            <a:r>
              <a:rPr lang="fr-FR" sz="1100" dirty="0" err="1" smtClean="0">
                <a:solidFill>
                  <a:schemeClr val="bg1">
                    <a:lumMod val="95000"/>
                  </a:schemeClr>
                </a:solidFill>
                <a:latin typeface="Arial" panose="020B0604020202020204" pitchFamily="34" charset="0"/>
                <a:cs typeface="Arial" panose="020B0604020202020204" pitchFamily="34" charset="0"/>
              </a:rPr>
              <a:t>Magnet</a:t>
            </a:r>
            <a:r>
              <a:rPr lang="fr-FR" sz="1100" dirty="0" smtClean="0">
                <a:solidFill>
                  <a:schemeClr val="bg1">
                    <a:lumMod val="95000"/>
                  </a:schemeClr>
                </a:solidFill>
                <a:latin typeface="Arial" panose="020B0604020202020204" pitchFamily="34" charset="0"/>
                <a:cs typeface="Arial" panose="020B0604020202020204" pitchFamily="34" charset="0"/>
              </a:rPr>
              <a:t> Power Conversions </a:t>
            </a:r>
            <a:r>
              <a:rPr lang="fr-FR" sz="1100" dirty="0" err="1" smtClean="0">
                <a:solidFill>
                  <a:schemeClr val="bg1">
                    <a:lumMod val="95000"/>
                  </a:schemeClr>
                </a:solidFill>
                <a:latin typeface="Arial" panose="020B0604020202020204" pitchFamily="34" charset="0"/>
                <a:cs typeface="Arial" panose="020B0604020202020204" pitchFamily="34" charset="0"/>
              </a:rPr>
              <a:t>Bdgs</a:t>
            </a:r>
            <a:r>
              <a:rPr lang="fr-FR" sz="1100" dirty="0" smtClean="0">
                <a:solidFill>
                  <a:schemeClr val="bg1">
                    <a:lumMod val="95000"/>
                  </a:schemeClr>
                </a:solidFill>
                <a:latin typeface="Arial" panose="020B0604020202020204" pitchFamily="34" charset="0"/>
                <a:cs typeface="Arial" panose="020B0604020202020204" pitchFamily="34" charset="0"/>
              </a:rPr>
              <a:t>.</a:t>
            </a:r>
            <a:endParaRPr lang="en-GB" sz="800" dirty="0">
              <a:solidFill>
                <a:schemeClr val="bg1">
                  <a:lumMod val="95000"/>
                </a:schemeClr>
              </a:solidFill>
              <a:latin typeface="Arial" panose="020B0604020202020204" pitchFamily="34" charset="0"/>
              <a:cs typeface="Arial" panose="020B0604020202020204" pitchFamily="34" charset="0"/>
            </a:endParaRPr>
          </a:p>
        </p:txBody>
      </p:sp>
      <p:cxnSp>
        <p:nvCxnSpPr>
          <p:cNvPr id="102" name="Straight Arrow Connector 101"/>
          <p:cNvCxnSpPr>
            <a:stCxn id="98" idx="0"/>
          </p:cNvCxnSpPr>
          <p:nvPr/>
        </p:nvCxnSpPr>
        <p:spPr>
          <a:xfrm flipV="1">
            <a:off x="6477479" y="3689280"/>
            <a:ext cx="1910945" cy="645847"/>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21051" y="4188355"/>
            <a:ext cx="828000" cy="261610"/>
          </a:xfrm>
          <a:prstGeom prst="rect">
            <a:avLst/>
          </a:prstGeom>
          <a:solidFill>
            <a:schemeClr val="tx1">
              <a:lumMod val="50000"/>
              <a:lumOff val="50000"/>
              <a:alpha val="93000"/>
            </a:schemeClr>
          </a:solidFill>
          <a:ln w="6350">
            <a:solidFill>
              <a:srgbClr val="FFC000"/>
            </a:solidFill>
          </a:ln>
        </p:spPr>
        <p:txBody>
          <a:bodyPr wrap="squar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Bioshield</a:t>
            </a:r>
          </a:p>
        </p:txBody>
      </p:sp>
      <p:cxnSp>
        <p:nvCxnSpPr>
          <p:cNvPr id="34" name="Straight Arrow Connector 33"/>
          <p:cNvCxnSpPr>
            <a:stCxn id="32" idx="0"/>
          </p:cNvCxnSpPr>
          <p:nvPr/>
        </p:nvCxnSpPr>
        <p:spPr>
          <a:xfrm flipV="1">
            <a:off x="1335051" y="3417434"/>
            <a:ext cx="1076709" cy="77092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563888" y="2368937"/>
            <a:ext cx="1181734" cy="261610"/>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 Machine axis</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flipH="1">
            <a:off x="2051720" y="2499742"/>
            <a:ext cx="1512169" cy="36004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112665" y="599824"/>
            <a:ext cx="1039067" cy="261610"/>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Service </a:t>
            </a:r>
            <a:r>
              <a:rPr lang="fr-FR" sz="1100" dirty="0" err="1" smtClean="0">
                <a:solidFill>
                  <a:schemeClr val="bg1">
                    <a:lumMod val="95000"/>
                  </a:schemeClr>
                </a:solidFill>
                <a:latin typeface="Arial" panose="020B0604020202020204" pitchFamily="34" charset="0"/>
                <a:cs typeface="Arial" panose="020B0604020202020204" pitchFamily="34" charset="0"/>
              </a:rPr>
              <a:t>Bdg</a:t>
            </a:r>
            <a:r>
              <a:rPr lang="fr-FR" sz="1100" dirty="0" smtClean="0">
                <a:solidFill>
                  <a:schemeClr val="bg1">
                    <a:lumMod val="95000"/>
                  </a:schemeClr>
                </a:solidFill>
                <a:latin typeface="Arial" panose="020B0604020202020204" pitchFamily="34" charset="0"/>
                <a:cs typeface="Arial" panose="020B0604020202020204" pitchFamily="34" charset="0"/>
              </a:rPr>
              <a:t>.</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45" name="Straight Arrow Connector 44"/>
          <p:cNvCxnSpPr/>
          <p:nvPr/>
        </p:nvCxnSpPr>
        <p:spPr>
          <a:xfrm flipH="1">
            <a:off x="4283968" y="326135"/>
            <a:ext cx="674282" cy="892877"/>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98" idx="0"/>
          </p:cNvCxnSpPr>
          <p:nvPr/>
        </p:nvCxnSpPr>
        <p:spPr>
          <a:xfrm flipV="1">
            <a:off x="6477479" y="2499742"/>
            <a:ext cx="1223999" cy="1835385"/>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699" y="1088207"/>
            <a:ext cx="1250663" cy="261610"/>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100" dirty="0" err="1" smtClean="0">
                <a:solidFill>
                  <a:schemeClr val="bg1">
                    <a:lumMod val="95000"/>
                  </a:schemeClr>
                </a:solidFill>
                <a:latin typeface="Arial" panose="020B0604020202020204" pitchFamily="34" charset="0"/>
                <a:cs typeface="Arial" panose="020B0604020202020204" pitchFamily="34" charset="0"/>
              </a:rPr>
              <a:t>Cooling</a:t>
            </a:r>
            <a:r>
              <a:rPr lang="fr-FR" sz="1100" dirty="0" smtClean="0">
                <a:solidFill>
                  <a:schemeClr val="bg1">
                    <a:lumMod val="95000"/>
                  </a:schemeClr>
                </a:solidFill>
                <a:latin typeface="Arial" panose="020B0604020202020204" pitchFamily="34" charset="0"/>
                <a:cs typeface="Arial" panose="020B0604020202020204" pitchFamily="34" charset="0"/>
              </a:rPr>
              <a:t> System</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69" name="Straight Arrow Connector 68"/>
          <p:cNvCxnSpPr>
            <a:stCxn id="66" idx="2"/>
          </p:cNvCxnSpPr>
          <p:nvPr/>
        </p:nvCxnSpPr>
        <p:spPr>
          <a:xfrm flipH="1">
            <a:off x="112665" y="1349817"/>
            <a:ext cx="518366" cy="128073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6512" y="-380578"/>
            <a:ext cx="9144000" cy="1657350"/>
          </a:xfrm>
          <a:prstGeom prst="rect">
            <a:avLst/>
          </a:prstGeom>
          <a:noFill/>
          <a:ln>
            <a:noFill/>
          </a:ln>
          <a:effectLst>
            <a:outerShdw blurRad="50800" dist="50800" dir="5400000" algn="ctr" rotWithShape="0">
              <a:schemeClr val="tx1"/>
            </a:outerShdw>
          </a:effectLst>
          <a:extLst/>
        </p:spPr>
        <p:txBody>
          <a:bodyPr anchor="ctr"/>
          <a:lstStyle>
            <a:defPPr>
              <a:defRPr lang="en-US"/>
            </a:defPPr>
            <a:lvl1pPr algn="ctr" fontAlgn="base">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6000" dirty="0">
                <a:solidFill>
                  <a:schemeClr val="bg1">
                    <a:lumMod val="95000"/>
                  </a:schemeClr>
                </a:solidFill>
                <a:effectLst/>
                <a:latin typeface="Arial" panose="020B0604020202020204" pitchFamily="34" charset="0"/>
                <a:ea typeface="+mn-ea"/>
                <a:cs typeface="Arial" panose="020B0604020202020204" pitchFamily="34" charset="0"/>
              </a:rPr>
              <a:t>Worksite </a:t>
            </a:r>
            <a:r>
              <a:rPr lang="en-US" sz="6000" dirty="0" smtClean="0">
                <a:solidFill>
                  <a:schemeClr val="bg1">
                    <a:lumMod val="95000"/>
                  </a:schemeClr>
                </a:solidFill>
                <a:effectLst/>
                <a:latin typeface="Arial" panose="020B0604020202020204" pitchFamily="34" charset="0"/>
                <a:ea typeface="+mn-ea"/>
                <a:cs typeface="Arial" panose="020B0604020202020204" pitchFamily="34" charset="0"/>
              </a:rPr>
              <a:t>progress</a:t>
            </a:r>
            <a:endParaRPr lang="en-US" sz="6000" dirty="0">
              <a:solidFill>
                <a:schemeClr val="bg1">
                  <a:lumMod val="95000"/>
                </a:schemeClr>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346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rnouxr\Documents\Work\En Cours\GEORGE WORKSITE TOUR ASS HALL ETC\OK\Ass_Hall_Georges_fisheye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3" t="2720" r="-543" b="14682"/>
          <a:stretch/>
        </p:blipFill>
        <p:spPr bwMode="auto">
          <a:xfrm>
            <a:off x="-36512" y="-358691"/>
            <a:ext cx="9305362" cy="50907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61" y="0"/>
            <a:ext cx="9077739" cy="761747"/>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p>
            <a:pPr algn="ctr" fontAlgn="base">
              <a:spcBef>
                <a:spcPct val="0"/>
              </a:spcBef>
              <a:spcAft>
                <a:spcPct val="0"/>
              </a:spcAft>
            </a:pPr>
            <a:r>
              <a:rPr lang="en-US" sz="5400" b="1" dirty="0">
                <a:solidFill>
                  <a:schemeClr val="bg1">
                    <a:lumMod val="95000"/>
                  </a:schemeClr>
                </a:solidFill>
                <a:latin typeface="Arial" panose="020B0604020202020204" pitchFamily="34" charset="0"/>
                <a:ea typeface="+mj-ea"/>
                <a:cs typeface="Arial" panose="020B0604020202020204" pitchFamily="34" charset="0"/>
              </a:rPr>
              <a:t>Assembly Hall</a:t>
            </a:r>
            <a:endParaRPr lang="en-GB" sz="5400" b="1" dirty="0">
              <a:solidFill>
                <a:schemeClr val="bg1">
                  <a:lumMod val="95000"/>
                </a:schemeClr>
              </a:solidFill>
              <a:latin typeface="Arial" panose="020B0604020202020204" pitchFamily="34" charset="0"/>
              <a:ea typeface="+mj-ea"/>
              <a:cs typeface="Arial" panose="020B0604020202020204" pitchFamily="34" charset="0"/>
            </a:endParaRPr>
          </a:p>
        </p:txBody>
      </p:sp>
      <p:sp>
        <p:nvSpPr>
          <p:cNvPr id="7" name="TextBox 6"/>
          <p:cNvSpPr txBox="1"/>
          <p:nvPr/>
        </p:nvSpPr>
        <p:spPr>
          <a:xfrm>
            <a:off x="0" y="3562350"/>
            <a:ext cx="2890106" cy="1107996"/>
          </a:xfrm>
          <a:prstGeom prst="rect">
            <a:avLst/>
          </a:prstGeom>
          <a:solidFill>
            <a:schemeClr val="tx1">
              <a:lumMod val="85000"/>
              <a:lumOff val="15000"/>
              <a:alpha val="56000"/>
            </a:schemeClr>
          </a:solidFill>
          <a:ln w="3175">
            <a:solidFill>
              <a:srgbClr val="FFC000"/>
            </a:solidFill>
          </a:ln>
        </p:spPr>
        <p:txBody>
          <a:bodyPr wrap="square" rtlCol="0">
            <a:spAutoFit/>
          </a:bodyPr>
          <a:lstStyle>
            <a:defPPr>
              <a:defRPr lang="fr-FR"/>
            </a:defPPr>
            <a:lvl1pPr lvl="0">
              <a:defRPr sz="1100">
                <a:solidFill>
                  <a:schemeClr val="bg1"/>
                </a:solidFill>
                <a:latin typeface="Arial" panose="020B0604020202020204" pitchFamily="34" charset="0"/>
                <a:cs typeface="Arial" panose="020B0604020202020204" pitchFamily="34" charset="0"/>
              </a:defRPr>
            </a:lvl1pPr>
          </a:lstStyle>
          <a:p>
            <a:r>
              <a:rPr lang="en-GB" dirty="0"/>
              <a:t>Before being integrated in the machine, the components will be prepared and pre-assembled in this 6,000 m2, 60-metre high building. The Assembly Hall is equipped with a double overhead travelling crane with a total  lifting capacity of 1,500 tons. </a:t>
            </a:r>
          </a:p>
        </p:txBody>
      </p:sp>
    </p:spTree>
    <p:extLst>
      <p:ext uri="{BB962C8B-B14F-4D97-AF65-F5344CB8AC3E}">
        <p14:creationId xmlns:p14="http://schemas.microsoft.com/office/powerpoint/2010/main" val="281659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1000"/>
                                  </p:stCondLst>
                                  <p:childTnLst>
                                    <p:animEffect transition="out" filter="fade">
                                      <p:cBhvr>
                                        <p:cTn id="10" dur="1000"/>
                                        <p:tgtEl>
                                          <p:spTgt spid="7"/>
                                        </p:tgtEl>
                                      </p:cBhvr>
                                    </p:animEffect>
                                    <p:set>
                                      <p:cBhvr>
                                        <p:cTn id="1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pic>
        <p:nvPicPr>
          <p:cNvPr id="1026" name="Picture 2" descr="C:\Users\arnouxr\Documents\Work\En Cours\LOAD TEST DEC 2017\ok\OK_OK\JPEG\Load_test_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8" b="15009"/>
          <a:stretch/>
        </p:blipFill>
        <p:spPr bwMode="auto">
          <a:xfrm>
            <a:off x="-71120" y="-362540"/>
            <a:ext cx="9215118" cy="5097100"/>
          </a:xfrm>
          <a:prstGeom prst="rect">
            <a:avLst/>
          </a:prstGeom>
          <a:solidFill>
            <a:schemeClr val="tx1">
              <a:lumMod val="50000"/>
              <a:lumOff val="50000"/>
              <a:alpha val="76000"/>
            </a:schemeClr>
          </a:solidFill>
          <a:ln w="3175">
            <a:noFill/>
          </a:ln>
          <a:extLst/>
        </p:spPr>
      </p:pic>
      <p:sp>
        <p:nvSpPr>
          <p:cNvPr id="6" name="TextBox 5"/>
          <p:cNvSpPr txBox="1"/>
          <p:nvPr/>
        </p:nvSpPr>
        <p:spPr>
          <a:xfrm>
            <a:off x="4038600" y="4248150"/>
            <a:ext cx="4934272" cy="430887"/>
          </a:xfrm>
          <a:prstGeom prst="rect">
            <a:avLst/>
          </a:prstGeom>
          <a:solidFill>
            <a:schemeClr val="tx1">
              <a:lumMod val="50000"/>
              <a:lumOff val="50000"/>
              <a:alpha val="76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fr-FR" dirty="0" err="1" smtClean="0"/>
              <a:t>Load</a:t>
            </a:r>
            <a:r>
              <a:rPr lang="fr-FR" dirty="0" smtClean="0"/>
              <a:t> tests, </a:t>
            </a:r>
            <a:r>
              <a:rPr lang="fr-FR" dirty="0" err="1" smtClean="0"/>
              <a:t>both</a:t>
            </a:r>
            <a:r>
              <a:rPr lang="fr-FR" dirty="0" smtClean="0"/>
              <a:t> </a:t>
            </a:r>
            <a:r>
              <a:rPr lang="fr-FR" dirty="0" err="1" smtClean="0"/>
              <a:t>static</a:t>
            </a:r>
            <a:r>
              <a:rPr lang="fr-FR" dirty="0" smtClean="0"/>
              <a:t> and </a:t>
            </a:r>
            <a:r>
              <a:rPr lang="fr-FR" dirty="0" err="1" smtClean="0"/>
              <a:t>dynamic</a:t>
            </a:r>
            <a:r>
              <a:rPr lang="fr-FR" dirty="0" smtClean="0"/>
              <a:t> (1,875 </a:t>
            </a:r>
            <a:r>
              <a:rPr lang="fr-FR" dirty="0"/>
              <a:t>– </a:t>
            </a:r>
            <a:r>
              <a:rPr lang="fr-FR" dirty="0" smtClean="0"/>
              <a:t>1,650 tonnes), are </a:t>
            </a:r>
            <a:r>
              <a:rPr lang="fr-FR" dirty="0" err="1" smtClean="0"/>
              <a:t>now</a:t>
            </a:r>
            <a:r>
              <a:rPr lang="fr-FR" dirty="0" smtClean="0"/>
              <a:t> </a:t>
            </a:r>
            <a:r>
              <a:rPr lang="fr-FR" dirty="0" err="1" smtClean="0"/>
              <a:t>finalized</a:t>
            </a:r>
            <a:r>
              <a:rPr lang="fr-FR" dirty="0" smtClean="0"/>
              <a:t> in the </a:t>
            </a:r>
            <a:r>
              <a:rPr lang="fr-FR" dirty="0" err="1" smtClean="0"/>
              <a:t>Assembly</a:t>
            </a:r>
            <a:r>
              <a:rPr lang="fr-FR" dirty="0" smtClean="0"/>
              <a:t> Hall. Note the « foot » of the SSAT-1 </a:t>
            </a:r>
            <a:r>
              <a:rPr lang="fr-FR" dirty="0" err="1" smtClean="0"/>
              <a:t>already</a:t>
            </a:r>
            <a:r>
              <a:rPr lang="fr-FR" dirty="0" smtClean="0"/>
              <a:t> in place.</a:t>
            </a:r>
            <a:endParaRPr lang="en-GB" dirty="0"/>
          </a:p>
        </p:txBody>
      </p:sp>
      <p:sp>
        <p:nvSpPr>
          <p:cNvPr id="7" name="Rectangle 6"/>
          <p:cNvSpPr/>
          <p:nvPr/>
        </p:nvSpPr>
        <p:spPr>
          <a:xfrm>
            <a:off x="-3411" y="-19050"/>
            <a:ext cx="9143999" cy="761747"/>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p>
            <a:pPr algn="ctr" fontAlgn="base">
              <a:spcBef>
                <a:spcPct val="0"/>
              </a:spcBef>
              <a:spcAft>
                <a:spcPct val="0"/>
              </a:spcAft>
            </a:pPr>
            <a:r>
              <a:rPr lang="en-US" sz="5400" b="1" dirty="0">
                <a:solidFill>
                  <a:schemeClr val="bg1">
                    <a:lumMod val="95000"/>
                  </a:schemeClr>
                </a:solidFill>
                <a:latin typeface="Arial" panose="020B0604020202020204" pitchFamily="34" charset="0"/>
                <a:ea typeface="+mj-ea"/>
                <a:cs typeface="Arial" panose="020B0604020202020204" pitchFamily="34" charset="0"/>
              </a:rPr>
              <a:t>Assembly Hall</a:t>
            </a:r>
            <a:endParaRPr lang="en-GB" sz="5400" b="1" dirty="0">
              <a:solidFill>
                <a:schemeClr val="bg1">
                  <a:lumMod val="95000"/>
                </a:schemeClr>
              </a:solidFill>
              <a:latin typeface="Arial" panose="020B0604020202020204" pitchFamily="34" charset="0"/>
              <a:ea typeface="+mj-ea"/>
              <a:cs typeface="Arial" panose="020B0604020202020204" pitchFamily="34" charset="0"/>
            </a:endParaRPr>
          </a:p>
        </p:txBody>
      </p:sp>
      <p:cxnSp>
        <p:nvCxnSpPr>
          <p:cNvPr id="8" name="Straight Arrow Connector 7"/>
          <p:cNvCxnSpPr/>
          <p:nvPr/>
        </p:nvCxnSpPr>
        <p:spPr>
          <a:xfrm flipV="1">
            <a:off x="7315200" y="3562350"/>
            <a:ext cx="228600" cy="685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322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idx="1"/>
          </p:nvPr>
        </p:nvSpPr>
        <p:spPr bwMode="auto">
          <a:xfrm>
            <a:off x="4572000" y="895350"/>
            <a:ext cx="4495800" cy="1714500"/>
          </a:xfrm>
          <a:prstGeom prst="rect">
            <a:avLst/>
          </a:prstGeom>
          <a:effectLst>
            <a:outerShdw blurRad="50800" dist="38100" dir="5400000" algn="t" rotWithShape="0">
              <a:prstClr val="black">
                <a:alpha val="76000"/>
              </a:prstClr>
            </a:outerShdw>
          </a:effectLst>
          <a:extLst/>
        </p:spPr>
        <p:txBody>
          <a:bodyPr vert="horz" lIns="91440" tIns="45720" rIns="91440" bIns="45720" rtlCol="0">
            <a:noAutofit/>
          </a:bodyPr>
          <a:lstStyle/>
          <a:p>
            <a:pPr marL="285750" indent="-285750" defTabSz="795338" fontAlgn="base">
              <a:spcBef>
                <a:spcPct val="0"/>
              </a:spcBef>
              <a:spcAft>
                <a:spcPct val="0"/>
              </a:spcAft>
              <a:buFont typeface="Wingdings" panose="05000000000000000000" pitchFamily="2" charset="2"/>
              <a:buChar char="§"/>
            </a:pPr>
            <a:endPar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A new energy source of massive, predictable and potentially continuous or variable power complementary of the renewable energies</a:t>
            </a:r>
          </a:p>
          <a:p>
            <a:pPr marL="0" indent="0" defTabSz="795338" fontAlgn="base">
              <a:spcBef>
                <a:spcPct val="0"/>
              </a:spcBef>
              <a:spcAft>
                <a:spcPct val="0"/>
              </a:spcAft>
              <a:buNone/>
            </a:pPr>
            <a:endParaRPr lang="en-US" altLang="ja-JP"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Safe, environmentally responsible</a:t>
            </a:r>
          </a:p>
          <a:p>
            <a:pPr marL="285750" indent="-285750" defTabSz="795338" fontAlgn="base">
              <a:spcBef>
                <a:spcPct val="0"/>
              </a:spcBef>
              <a:spcAft>
                <a:spcPct val="0"/>
              </a:spcAft>
              <a:buFont typeface="Wingdings" panose="05000000000000000000" pitchFamily="2" charset="2"/>
              <a:buChar char="§"/>
            </a:pPr>
            <a:endParaRPr lang="en-US" altLang="ja-JP"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Almost limitless supply of fuel for hundreds of millions of years, widely distributed around the globe</a:t>
            </a:r>
          </a:p>
          <a:p>
            <a:pPr marL="285750" indent="-285750" defTabSz="795338" fontAlgn="base">
              <a:spcBef>
                <a:spcPct val="0"/>
              </a:spcBef>
              <a:spcAft>
                <a:spcPct val="0"/>
              </a:spcAft>
              <a:buFont typeface="Wingdings" panose="05000000000000000000" pitchFamily="2" charset="2"/>
              <a:buChar char="§"/>
            </a:pPr>
            <a:endParaRPr lang="en-US" altLang="ja-JP"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No CO</a:t>
            </a: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2 </a:t>
            </a: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or other greenhouse gases</a:t>
            </a:r>
          </a:p>
          <a:p>
            <a:pPr marL="285750" indent="-285750" defTabSz="795338" fontAlgn="base">
              <a:spcBef>
                <a:spcPct val="0"/>
              </a:spcBef>
              <a:spcAft>
                <a:spcPct val="0"/>
              </a:spcAft>
              <a:buFont typeface="Wingdings" panose="05000000000000000000" pitchFamily="2" charset="2"/>
              <a:buChar char="§"/>
            </a:pPr>
            <a:endParaRPr lang="en-US" altLang="ja-JP"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endParaRPr lang="en-US" altLang="ja-JP"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No long-lasting high-activity radioactive waste</a:t>
            </a:r>
          </a:p>
        </p:txBody>
      </p:sp>
      <p:sp>
        <p:nvSpPr>
          <p:cNvPr id="5" name="Title 1"/>
          <p:cNvSpPr txBox="1">
            <a:spLocks/>
          </p:cNvSpPr>
          <p:nvPr/>
        </p:nvSpPr>
        <p:spPr>
          <a:xfrm>
            <a:off x="685800" y="38100"/>
            <a:ext cx="7772400" cy="857250"/>
          </a:xfrm>
          <a:prstGeom prst="rect">
            <a:avLst/>
          </a:prstGeom>
          <a:effectLst>
            <a:outerShdw blurRad="50800" dist="50800" dir="5400000" algn="ctr" rotWithShape="0">
              <a:schemeClr val="tx1"/>
            </a:outerShdw>
          </a:effectLst>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en-GB" sz="6000" b="1" dirty="0">
                <a:solidFill>
                  <a:schemeClr val="bg1">
                    <a:lumMod val="95000"/>
                  </a:schemeClr>
                </a:solidFill>
                <a:latin typeface="Tahoma" pitchFamily="34" charset="0"/>
              </a:rPr>
              <a:t>Fusion’s </a:t>
            </a:r>
            <a:r>
              <a:rPr lang="en-GB" sz="6000" b="1" dirty="0" smtClean="0">
                <a:solidFill>
                  <a:schemeClr val="bg1">
                    <a:lumMod val="95000"/>
                  </a:schemeClr>
                </a:solidFill>
                <a:latin typeface="Tahoma" pitchFamily="34" charset="0"/>
              </a:rPr>
              <a:t>advantages</a:t>
            </a:r>
            <a:endParaRPr lang="en-GB" sz="6000" b="1" dirty="0">
              <a:solidFill>
                <a:schemeClr val="bg1">
                  <a:lumMod val="95000"/>
                </a:schemeClr>
              </a:solidFill>
              <a:latin typeface="Tahoma" pitchFamily="34" charset="0"/>
            </a:endParaRPr>
          </a:p>
        </p:txBody>
      </p:sp>
      <p:pic>
        <p:nvPicPr>
          <p:cNvPr id="6" name="Picture 2" descr="C:\Users\arnouxr\Desktop\NWSL EN COURS\01-2017\Plasma in J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819150"/>
            <a:ext cx="3816426" cy="381642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38299" y="4352151"/>
            <a:ext cx="2787727" cy="276999"/>
          </a:xfrm>
          <a:prstGeom prst="rect">
            <a:avLst/>
          </a:prstGeom>
          <a:noFill/>
        </p:spPr>
        <p:txBody>
          <a:bodyPr wrap="square" rtlCol="0">
            <a:spAutoFit/>
          </a:bodyPr>
          <a:lstStyle/>
          <a:p>
            <a:r>
              <a:rPr lang="fr-FR" sz="1200" b="1" dirty="0" smtClean="0"/>
              <a:t>A plasma in the </a:t>
            </a:r>
            <a:r>
              <a:rPr lang="fr-FR" sz="1200" b="1" dirty="0" err="1" smtClean="0"/>
              <a:t>European</a:t>
            </a:r>
            <a:r>
              <a:rPr lang="fr-FR" sz="1200" b="1" dirty="0" smtClean="0"/>
              <a:t>  tokamak JET </a:t>
            </a:r>
            <a:endParaRPr lang="en-GB" sz="1200" b="1" dirty="0"/>
          </a:p>
        </p:txBody>
      </p:sp>
    </p:spTree>
    <p:extLst>
      <p:ext uri="{BB962C8B-B14F-4D97-AF65-F5344CB8AC3E}">
        <p14:creationId xmlns:p14="http://schemas.microsoft.com/office/powerpoint/2010/main" val="213340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nouxr\Documents\Work\En Cours\2018\CRANE C5 JAN 2018\OK\JPEG\CRANE_C5_Jan-2018_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1" t="4187" r="4131" b="2485"/>
          <a:stretch/>
        </p:blipFill>
        <p:spPr bwMode="auto">
          <a:xfrm>
            <a:off x="152400" y="1047750"/>
            <a:ext cx="4419600" cy="2854325"/>
          </a:xfrm>
          <a:prstGeom prst="rect">
            <a:avLst/>
          </a:prstGeom>
          <a:solidFill>
            <a:schemeClr val="tx1">
              <a:lumMod val="50000"/>
              <a:lumOff val="50000"/>
              <a:alpha val="75000"/>
            </a:schemeClr>
          </a:solidFill>
          <a:ln w="3175">
            <a:solidFill>
              <a:srgbClr val="FFC000"/>
            </a:solidFill>
          </a:ln>
          <a:extLst/>
        </p:spPr>
      </p:pic>
      <p:cxnSp>
        <p:nvCxnSpPr>
          <p:cNvPr id="6" name="Straight Arrow Connector 5"/>
          <p:cNvCxnSpPr/>
          <p:nvPr/>
        </p:nvCxnSpPr>
        <p:spPr>
          <a:xfrm flipH="1" flipV="1">
            <a:off x="1981200" y="2485390"/>
            <a:ext cx="609600" cy="1534160"/>
          </a:xfrm>
          <a:prstGeom prst="straightConnector1">
            <a:avLst/>
          </a:prstGeom>
          <a:ln w="34925" cap="rnd"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0" y="-38100"/>
            <a:ext cx="9144000" cy="857250"/>
          </a:xfrm>
          <a:prstGeom prst="rect">
            <a:avLst/>
          </a:prstGeom>
          <a:effectLst>
            <a:outerShdw blurRad="50800" dist="50800" dir="5400000" algn="ctr" rotWithShape="0">
              <a:schemeClr val="tx1"/>
            </a:outerShdw>
          </a:effectLst>
        </p:spPr>
        <p:txBody>
          <a:bodyPr vert="horz" lIns="91440" tIns="45720" rIns="91440" bIns="45720" rtlCol="0" anchor="ctr">
            <a:noAutofit/>
          </a:bodyPr>
          <a:lstStyle>
            <a:defPPr>
              <a:defRPr lang="en-US"/>
            </a:defPPr>
            <a:lvl1pPr algn="ctr">
              <a:spcBef>
                <a:spcPct val="0"/>
              </a:spcBef>
              <a:buNone/>
              <a:defRPr sz="5400" b="1">
                <a:solidFill>
                  <a:schemeClr val="bg1">
                    <a:lumMod val="95000"/>
                  </a:schemeClr>
                </a:solidFill>
                <a:latin typeface="Tahoma" pitchFamily="34" charset="0"/>
                <a:ea typeface="+mj-ea"/>
                <a:cs typeface="+mj-cs"/>
              </a:defRPr>
            </a:lvl1pPr>
          </a:lstStyle>
          <a:p>
            <a:r>
              <a:rPr lang="en-GB" sz="6600" dirty="0" smtClean="0"/>
              <a:t>Cryoplant </a:t>
            </a:r>
          </a:p>
        </p:txBody>
      </p:sp>
      <p:sp>
        <p:nvSpPr>
          <p:cNvPr id="8" name="Rectangle 7"/>
          <p:cNvSpPr/>
          <p:nvPr/>
        </p:nvSpPr>
        <p:spPr>
          <a:xfrm>
            <a:off x="152400" y="4019550"/>
            <a:ext cx="8849360" cy="600164"/>
          </a:xfrm>
          <a:prstGeom prst="rect">
            <a:avLst/>
          </a:prstGeom>
          <a:solidFill>
            <a:schemeClr val="tx1">
              <a:lumMod val="50000"/>
              <a:lumOff val="50000"/>
              <a:alpha val="75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The </a:t>
            </a:r>
            <a:r>
              <a:rPr lang="en-GB" sz="1100" dirty="0">
                <a:solidFill>
                  <a:schemeClr val="bg1"/>
                </a:solidFill>
                <a:latin typeface="Arial" panose="020B0604020202020204" pitchFamily="34" charset="0"/>
                <a:cs typeface="Arial" panose="020B0604020202020204" pitchFamily="34" charset="0"/>
              </a:rPr>
              <a:t>ITER Cryoplant will be </a:t>
            </a:r>
            <a:r>
              <a:rPr lang="en-GB" sz="1100" dirty="0" smtClean="0">
                <a:solidFill>
                  <a:schemeClr val="bg1"/>
                </a:solidFill>
                <a:latin typeface="Arial" panose="020B0604020202020204" pitchFamily="34" charset="0"/>
                <a:cs typeface="Arial" panose="020B0604020202020204" pitchFamily="34" charset="0"/>
              </a:rPr>
              <a:t>the </a:t>
            </a:r>
            <a:r>
              <a:rPr lang="en-GB" sz="1100" dirty="0">
                <a:solidFill>
                  <a:schemeClr val="bg1"/>
                </a:solidFill>
                <a:latin typeface="Arial" panose="020B0604020202020204" pitchFamily="34" charset="0"/>
                <a:cs typeface="Arial" panose="020B0604020202020204" pitchFamily="34" charset="0"/>
              </a:rPr>
              <a:t>largest single platform </a:t>
            </a:r>
            <a:r>
              <a:rPr lang="en-GB" sz="1100" dirty="0" err="1" smtClean="0">
                <a:solidFill>
                  <a:schemeClr val="bg1"/>
                </a:solidFill>
                <a:latin typeface="Arial" panose="020B0604020202020204" pitchFamily="34" charset="0"/>
                <a:cs typeface="Arial" panose="020B0604020202020204" pitchFamily="34" charset="0"/>
              </a:rPr>
              <a:t>cryofacility</a:t>
            </a:r>
            <a:r>
              <a:rPr lang="en-GB" sz="1100" dirty="0" smtClean="0">
                <a:solidFill>
                  <a:schemeClr val="bg1"/>
                </a:solidFill>
                <a:latin typeface="Arial" panose="020B0604020202020204" pitchFamily="34" charset="0"/>
                <a:cs typeface="Arial" panose="020B0604020202020204" pitchFamily="34" charset="0"/>
              </a:rPr>
              <a:t> in </a:t>
            </a:r>
            <a:r>
              <a:rPr lang="en-GB" sz="1100" dirty="0">
                <a:solidFill>
                  <a:schemeClr val="bg1"/>
                </a:solidFill>
                <a:latin typeface="Arial" panose="020B0604020202020204" pitchFamily="34" charset="0"/>
                <a:cs typeface="Arial" panose="020B0604020202020204" pitchFamily="34" charset="0"/>
              </a:rPr>
              <a:t>the </a:t>
            </a:r>
            <a:r>
              <a:rPr lang="en-GB" sz="1100" dirty="0" smtClean="0">
                <a:solidFill>
                  <a:schemeClr val="bg1"/>
                </a:solidFill>
                <a:latin typeface="Arial" panose="020B0604020202020204" pitchFamily="34" charset="0"/>
                <a:cs typeface="Arial" panose="020B0604020202020204" pitchFamily="34" charset="0"/>
              </a:rPr>
              <a:t>world. It will </a:t>
            </a:r>
            <a:r>
              <a:rPr lang="en-GB" sz="1100" dirty="0">
                <a:solidFill>
                  <a:schemeClr val="bg1"/>
                </a:solidFill>
                <a:latin typeface="Arial" panose="020B0604020202020204" pitchFamily="34" charset="0"/>
                <a:cs typeface="Arial" panose="020B0604020202020204" pitchFamily="34" charset="0"/>
              </a:rPr>
              <a:t>distribute liquid helium </a:t>
            </a:r>
            <a:r>
              <a:rPr lang="en-GB" sz="1100" dirty="0" smtClean="0">
                <a:solidFill>
                  <a:schemeClr val="bg1"/>
                </a:solidFill>
                <a:latin typeface="Arial" panose="020B0604020202020204" pitchFamily="34" charset="0"/>
                <a:cs typeface="Arial" panose="020B0604020202020204" pitchFamily="34" charset="0"/>
              </a:rPr>
              <a:t>to </a:t>
            </a:r>
            <a:r>
              <a:rPr lang="en-GB" sz="1100" dirty="0">
                <a:solidFill>
                  <a:schemeClr val="bg1"/>
                </a:solidFill>
                <a:latin typeface="Arial" panose="020B0604020202020204" pitchFamily="34" charset="0"/>
                <a:cs typeface="Arial" panose="020B0604020202020204" pitchFamily="34" charset="0"/>
              </a:rPr>
              <a:t>various machine components (</a:t>
            </a:r>
            <a:r>
              <a:rPr lang="en-GB" sz="1100" dirty="0" smtClean="0">
                <a:solidFill>
                  <a:schemeClr val="bg1"/>
                </a:solidFill>
                <a:latin typeface="Arial" panose="020B0604020202020204" pitchFamily="34" charset="0"/>
                <a:cs typeface="Arial" panose="020B0604020202020204" pitchFamily="34" charset="0"/>
              </a:rPr>
              <a:t>superconducting </a:t>
            </a:r>
            <a:r>
              <a:rPr lang="en-GB" sz="1100" dirty="0">
                <a:solidFill>
                  <a:schemeClr val="bg1"/>
                </a:solidFill>
                <a:latin typeface="Arial" panose="020B0604020202020204" pitchFamily="34" charset="0"/>
                <a:cs typeface="Arial" panose="020B0604020202020204" pitchFamily="34" charset="0"/>
              </a:rPr>
              <a:t>magnets, thermal shield, cryopumps, etc.). The last of 18 </a:t>
            </a:r>
            <a:r>
              <a:rPr lang="en-GB" sz="1100" dirty="0" smtClean="0">
                <a:solidFill>
                  <a:schemeClr val="bg1"/>
                </a:solidFill>
                <a:latin typeface="Arial" panose="020B0604020202020204" pitchFamily="34" charset="0"/>
                <a:cs typeface="Arial" panose="020B0604020202020204" pitchFamily="34" charset="0"/>
              </a:rPr>
              <a:t>skids supporting the helium </a:t>
            </a:r>
            <a:r>
              <a:rPr lang="en-GB" sz="1100" dirty="0">
                <a:solidFill>
                  <a:schemeClr val="bg1"/>
                </a:solidFill>
                <a:latin typeface="Arial" panose="020B0604020202020204" pitchFamily="34" charset="0"/>
                <a:cs typeface="Arial" panose="020B0604020202020204" pitchFamily="34" charset="0"/>
              </a:rPr>
              <a:t>compressors was  installed atop their massive four-metre-high concrete pads in November 2017.</a:t>
            </a:r>
          </a:p>
        </p:txBody>
      </p:sp>
      <p:pic>
        <p:nvPicPr>
          <p:cNvPr id="1026" name="Picture 2" descr="I:\DATA 2017\CRYOPLANT COMPRESSOR INSTALLATION\ok\Cryoplant_Compressor_Installation_1a_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7"/>
          <a:stretch/>
        </p:blipFill>
        <p:spPr bwMode="auto">
          <a:xfrm>
            <a:off x="4724400" y="1047115"/>
            <a:ext cx="4277360" cy="2876550"/>
          </a:xfrm>
          <a:prstGeom prst="rect">
            <a:avLst/>
          </a:prstGeom>
          <a:solidFill>
            <a:schemeClr val="tx1">
              <a:lumMod val="50000"/>
              <a:lumOff val="50000"/>
              <a:alpha val="75000"/>
            </a:schemeClr>
          </a:solidFill>
          <a:ln w="3175">
            <a:solidFill>
              <a:srgbClr val="FFC000"/>
            </a:solidFill>
          </a:ln>
          <a:extLst/>
        </p:spPr>
      </p:pic>
    </p:spTree>
    <p:extLst>
      <p:ext uri="{BB962C8B-B14F-4D97-AF65-F5344CB8AC3E}">
        <p14:creationId xmlns:p14="http://schemas.microsoft.com/office/powerpoint/2010/main" val="395006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nouxr\Documents\Work\En Cours\2018\US ACADEMY OF SCIENCES\radiofrequency_bdg_beam_1_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33" r="8505"/>
          <a:stretch/>
        </p:blipFill>
        <p:spPr bwMode="auto">
          <a:xfrm>
            <a:off x="4876579" y="1131978"/>
            <a:ext cx="4039565" cy="2629762"/>
          </a:xfrm>
          <a:prstGeom prst="rect">
            <a:avLst/>
          </a:prstGeom>
          <a:solidFill>
            <a:schemeClr val="tx1">
              <a:lumMod val="50000"/>
              <a:lumOff val="50000"/>
              <a:alpha val="75000"/>
            </a:schemeClr>
          </a:solidFill>
          <a:ln w="3175">
            <a:solidFill>
              <a:srgbClr val="FFC000"/>
            </a:solidFill>
          </a:ln>
          <a:extLst/>
        </p:spPr>
      </p:pic>
      <p:pic>
        <p:nvPicPr>
          <p:cNvPr id="1028" name="Picture 4" descr="C:\Users\arnouxr\Documents\Work\En Cours\RF Building etc\RF_Bdg_Aug_2017_smal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9925"/>
          <a:stretch/>
        </p:blipFill>
        <p:spPr bwMode="auto">
          <a:xfrm>
            <a:off x="114332" y="1131978"/>
            <a:ext cx="4573492" cy="2629762"/>
          </a:xfrm>
          <a:prstGeom prst="rect">
            <a:avLst/>
          </a:prstGeom>
          <a:solidFill>
            <a:schemeClr val="tx1">
              <a:lumMod val="50000"/>
              <a:lumOff val="50000"/>
              <a:alpha val="75000"/>
            </a:schemeClr>
          </a:solidFill>
          <a:ln w="3175">
            <a:solidFill>
              <a:srgbClr val="FFC000"/>
            </a:solidFill>
          </a:ln>
          <a:extLst/>
        </p:spPr>
      </p:pic>
      <p:sp>
        <p:nvSpPr>
          <p:cNvPr id="6" name="TextBox 5"/>
          <p:cNvSpPr txBox="1"/>
          <p:nvPr/>
        </p:nvSpPr>
        <p:spPr>
          <a:xfrm>
            <a:off x="114332" y="3863429"/>
            <a:ext cx="4573492" cy="60016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GB" dirty="0"/>
              <a:t>Adjacent to the Assembly Hall, the building that will house the plasma heating systems (microwave and radio frequency) is </a:t>
            </a:r>
            <a:r>
              <a:rPr lang="en-GB" dirty="0" smtClean="0"/>
              <a:t> ready to be equipped.</a:t>
            </a:r>
            <a:endParaRPr lang="en-GB" dirty="0"/>
          </a:p>
        </p:txBody>
      </p:sp>
      <p:sp>
        <p:nvSpPr>
          <p:cNvPr id="4" name="Title 3"/>
          <p:cNvSpPr txBox="1">
            <a:spLocks/>
          </p:cNvSpPr>
          <p:nvPr/>
        </p:nvSpPr>
        <p:spPr>
          <a:xfrm>
            <a:off x="0" y="0"/>
            <a:ext cx="9144000" cy="923330"/>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z="5400" dirty="0" smtClean="0">
                <a:solidFill>
                  <a:schemeClr val="bg1">
                    <a:lumMod val="95000"/>
                  </a:schemeClr>
                </a:solidFill>
              </a:rPr>
              <a:t>Radiofrequency heating</a:t>
            </a:r>
            <a:endParaRPr lang="en-GB" sz="5400" dirty="0">
              <a:solidFill>
                <a:schemeClr val="bg1">
                  <a:lumMod val="95000"/>
                </a:schemeClr>
              </a:solidFill>
            </a:endParaRPr>
          </a:p>
        </p:txBody>
      </p:sp>
      <p:cxnSp>
        <p:nvCxnSpPr>
          <p:cNvPr id="3" name="Straight Arrow Connector 2"/>
          <p:cNvCxnSpPr/>
          <p:nvPr/>
        </p:nvCxnSpPr>
        <p:spPr>
          <a:xfrm flipV="1">
            <a:off x="3199656" y="2800350"/>
            <a:ext cx="381744" cy="1063079"/>
          </a:xfrm>
          <a:prstGeom prst="straightConnector1">
            <a:avLst/>
          </a:prstGeom>
          <a:ln w="34925" cap="rnd"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76579" y="3863429"/>
            <a:ext cx="4039565"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This girder is </a:t>
            </a:r>
            <a:r>
              <a:rPr lang="en-GB" sz="1100" dirty="0" smtClean="0">
                <a:solidFill>
                  <a:schemeClr val="bg1"/>
                </a:solidFill>
                <a:latin typeface="Arial" panose="020B0604020202020204" pitchFamily="34" charset="0"/>
                <a:cs typeface="Arial" panose="020B0604020202020204" pitchFamily="34" charset="0"/>
              </a:rPr>
              <a:t>part of the gantry crane that  will  </a:t>
            </a:r>
            <a:r>
              <a:rPr lang="en-GB" sz="1100" dirty="0">
                <a:solidFill>
                  <a:schemeClr val="bg1"/>
                </a:solidFill>
                <a:latin typeface="Arial" panose="020B0604020202020204" pitchFamily="34" charset="0"/>
                <a:cs typeface="Arial" panose="020B0604020202020204" pitchFamily="34" charset="0"/>
              </a:rPr>
              <a:t>be used </a:t>
            </a:r>
            <a:r>
              <a:rPr lang="en-GB" sz="1100" dirty="0" smtClean="0">
                <a:solidFill>
                  <a:schemeClr val="bg1"/>
                </a:solidFill>
                <a:latin typeface="Arial" panose="020B0604020202020204" pitchFamily="34" charset="0"/>
                <a:cs typeface="Arial" panose="020B0604020202020204" pitchFamily="34" charset="0"/>
              </a:rPr>
              <a:t>to install radio </a:t>
            </a:r>
            <a:r>
              <a:rPr lang="en-GB" sz="1100" dirty="0">
                <a:solidFill>
                  <a:schemeClr val="bg1"/>
                </a:solidFill>
                <a:latin typeface="Arial" panose="020B0604020202020204" pitchFamily="34" charset="0"/>
                <a:cs typeface="Arial" panose="020B0604020202020204" pitchFamily="34" charset="0"/>
              </a:rPr>
              <a:t>frequency and microwave heating components</a:t>
            </a:r>
            <a:r>
              <a:rPr lang="en-GB" sz="1100" dirty="0" smtClean="0">
                <a:solidFill>
                  <a:schemeClr val="bg1"/>
                </a:solidFill>
                <a:latin typeface="Arial" panose="020B0604020202020204" pitchFamily="34" charset="0"/>
                <a:cs typeface="Arial" panose="020B0604020202020204" pitchFamily="34" charset="0"/>
              </a:rPr>
              <a:t>.   It was installed in December 2017.</a:t>
            </a:r>
            <a:endParaRPr lang="fr-FR"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7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nouxr\Documents\Work\En Cours\SWITCHYARD GRAPHIC\Switchyard_graphic_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80" b="9474"/>
          <a:stretch/>
        </p:blipFill>
        <p:spPr bwMode="auto">
          <a:xfrm>
            <a:off x="-228601" y="-95249"/>
            <a:ext cx="9369601" cy="47948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noGrp="1"/>
          </p:cNvSpPr>
          <p:nvPr>
            <p:ph type="title"/>
          </p:nvPr>
        </p:nvSpPr>
        <p:spPr>
          <a:xfrm>
            <a:off x="914400" y="63150"/>
            <a:ext cx="7128000" cy="756000"/>
          </a:xfrm>
          <a:prstGeom prst="rect">
            <a:avLst/>
          </a:prstGeom>
          <a:solidFill>
            <a:schemeClr val="tx1">
              <a:lumMod val="65000"/>
              <a:lumOff val="35000"/>
              <a:alpha val="7000"/>
            </a:schemeClr>
          </a:solidFill>
          <a:effectLst>
            <a:outerShdw blurRad="50800" dist="50800" dir="5400000" algn="ctr" rotWithShape="0">
              <a:schemeClr val="tx1"/>
            </a:outerShdw>
          </a:effectLst>
        </p:spPr>
        <p:txBody>
          <a:bodyPr vert="horz" lIns="91440" tIns="45720" rIns="91440" bIns="45720" rtlCol="0" anchor="ctr">
            <a:noAutofit/>
          </a:bodyPr>
          <a:lstStyle>
            <a:defPPr>
              <a:defRPr lang="en-US"/>
            </a:defPPr>
            <a:lvl1pPr algn="ctr">
              <a:spcBef>
                <a:spcPct val="0"/>
              </a:spcBef>
              <a:buNone/>
              <a:defRPr sz="5400" b="1">
                <a:solidFill>
                  <a:schemeClr val="bg1">
                    <a:lumMod val="95000"/>
                  </a:schemeClr>
                </a:solidFill>
                <a:latin typeface="Tahoma" pitchFamily="34" charset="0"/>
                <a:ea typeface="+mj-ea"/>
                <a:cs typeface="+mj-cs"/>
              </a:defRPr>
            </a:lvl1pPr>
          </a:lstStyle>
          <a:p>
            <a:r>
              <a:rPr lang="en-GB" sz="6000" dirty="0" smtClean="0">
                <a:solidFill>
                  <a:schemeClr val="bg1"/>
                </a:solidFill>
              </a:rPr>
              <a:t>Electrical network</a:t>
            </a:r>
          </a:p>
        </p:txBody>
      </p:sp>
      <p:sp>
        <p:nvSpPr>
          <p:cNvPr id="6" name="Rectangle 5"/>
          <p:cNvSpPr/>
          <p:nvPr/>
        </p:nvSpPr>
        <p:spPr>
          <a:xfrm>
            <a:off x="1981200" y="4447560"/>
            <a:ext cx="7005000" cy="261610"/>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The connection of the 400 kV switchyard to the French grid was successfully demonstrated on 30 March 2017. </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57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rnouxr\Downloads\24963233367_f5c35c243d_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9931"/>
          <a:stretch/>
        </p:blipFill>
        <p:spPr bwMode="auto">
          <a:xfrm>
            <a:off x="160283" y="1123950"/>
            <a:ext cx="4514194" cy="2819400"/>
          </a:xfrm>
          <a:prstGeom prst="rect">
            <a:avLst/>
          </a:prstGeom>
          <a:solidFill>
            <a:schemeClr val="tx1">
              <a:lumMod val="50000"/>
              <a:lumOff val="50000"/>
              <a:alpha val="75000"/>
            </a:schemeClr>
          </a:solidFill>
          <a:ln w="3175">
            <a:solidFill>
              <a:srgbClr val="FFC000"/>
            </a:solidFill>
          </a:ln>
          <a:extLst/>
        </p:spPr>
      </p:pic>
      <p:sp>
        <p:nvSpPr>
          <p:cNvPr id="4" name="Title 3"/>
          <p:cNvSpPr txBox="1">
            <a:spLocks/>
          </p:cNvSpPr>
          <p:nvPr/>
        </p:nvSpPr>
        <p:spPr>
          <a:xfrm>
            <a:off x="102477" y="0"/>
            <a:ext cx="9144000" cy="923330"/>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z="5400" dirty="0" smtClean="0">
                <a:solidFill>
                  <a:schemeClr val="bg1">
                    <a:lumMod val="95000"/>
                  </a:schemeClr>
                </a:solidFill>
              </a:rPr>
              <a:t>Electrical conversion</a:t>
            </a:r>
            <a:endParaRPr lang="en-GB" sz="5400" dirty="0">
              <a:solidFill>
                <a:schemeClr val="bg1">
                  <a:lumMod val="95000"/>
                </a:schemeClr>
              </a:solidFill>
            </a:endParaRPr>
          </a:p>
        </p:txBody>
      </p:sp>
      <p:cxnSp>
        <p:nvCxnSpPr>
          <p:cNvPr id="8" name="Straight Arrow Connector 7"/>
          <p:cNvCxnSpPr/>
          <p:nvPr/>
        </p:nvCxnSpPr>
        <p:spPr>
          <a:xfrm flipV="1">
            <a:off x="2286000" y="3028950"/>
            <a:ext cx="914400" cy="990600"/>
          </a:xfrm>
          <a:prstGeom prst="straightConnector1">
            <a:avLst/>
          </a:prstGeom>
          <a:ln w="34925" cap="rnd"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316422" y="2952751"/>
            <a:ext cx="969578" cy="1066799"/>
          </a:xfrm>
          <a:prstGeom prst="straightConnector1">
            <a:avLst/>
          </a:prstGeom>
          <a:ln w="34925" cap="rnd"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399" y="4019550"/>
            <a:ext cx="4522077"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Two </a:t>
            </a:r>
            <a:r>
              <a:rPr lang="en-GB" sz="1100" dirty="0">
                <a:solidFill>
                  <a:schemeClr val="bg1"/>
                </a:solidFill>
                <a:latin typeface="Arial" panose="020B0604020202020204" pitchFamily="34" charset="0"/>
                <a:cs typeface="Arial" panose="020B0604020202020204" pitchFamily="34" charset="0"/>
              </a:rPr>
              <a:t>large Magnet Power Conversion buildings </a:t>
            </a:r>
            <a:r>
              <a:rPr lang="en-GB" sz="1100" dirty="0" smtClean="0">
                <a:solidFill>
                  <a:schemeClr val="bg1"/>
                </a:solidFill>
                <a:latin typeface="Arial" panose="020B0604020202020204" pitchFamily="34" charset="0"/>
                <a:cs typeface="Arial" panose="020B0604020202020204" pitchFamily="34" charset="0"/>
              </a:rPr>
              <a:t>will </a:t>
            </a:r>
            <a:r>
              <a:rPr lang="en-GB" sz="1100" dirty="0">
                <a:solidFill>
                  <a:schemeClr val="bg1"/>
                </a:solidFill>
                <a:latin typeface="Arial" panose="020B0604020202020204" pitchFamily="34" charset="0"/>
                <a:cs typeface="Arial" panose="020B0604020202020204" pitchFamily="34" charset="0"/>
              </a:rPr>
              <a:t>host the </a:t>
            </a:r>
            <a:r>
              <a:rPr lang="en-GB" sz="1100" dirty="0" smtClean="0">
                <a:solidFill>
                  <a:schemeClr val="bg1"/>
                </a:solidFill>
                <a:latin typeface="Arial" panose="020B0604020202020204" pitchFamily="34" charset="0"/>
                <a:cs typeface="Arial" panose="020B0604020202020204" pitchFamily="34" charset="0"/>
              </a:rPr>
              <a:t>transformers and converters</a:t>
            </a:r>
            <a:r>
              <a:rPr lang="en-GB" sz="1100" dirty="0">
                <a:solidFill>
                  <a:schemeClr val="bg1"/>
                </a:solidFill>
                <a:latin typeface="Arial" panose="020B0604020202020204" pitchFamily="34" charset="0"/>
                <a:cs typeface="Arial" panose="020B0604020202020204" pitchFamily="34" charset="0"/>
              </a:rPr>
              <a:t> </a:t>
            </a:r>
            <a:r>
              <a:rPr lang="en-GB" sz="1100" dirty="0" smtClean="0">
                <a:solidFill>
                  <a:schemeClr val="bg1"/>
                </a:solidFill>
                <a:latin typeface="Arial" panose="020B0604020202020204" pitchFamily="34" charset="0"/>
                <a:cs typeface="Arial" panose="020B0604020202020204" pitchFamily="34" charset="0"/>
              </a:rPr>
              <a:t>( A</a:t>
            </a:r>
            <a:r>
              <a:rPr lang="en-GB" sz="1100" dirty="0">
                <a:solidFill>
                  <a:schemeClr val="bg1"/>
                </a:solidFill>
                <a:latin typeface="Arial" panose="020B0604020202020204" pitchFamily="34" charset="0"/>
                <a:cs typeface="Arial" panose="020B0604020202020204" pitchFamily="34" charset="0"/>
              </a:rPr>
              <a:t>C </a:t>
            </a:r>
            <a:r>
              <a:rPr lang="en-GB" sz="1100" dirty="0" smtClean="0">
                <a:solidFill>
                  <a:schemeClr val="bg1"/>
                </a:solidFill>
                <a:latin typeface="Arial" panose="020B0604020202020204" pitchFamily="34" charset="0"/>
                <a:cs typeface="Arial" panose="020B0604020202020204" pitchFamily="34" charset="0"/>
              </a:rPr>
              <a:t>► DC</a:t>
            </a:r>
            <a:r>
              <a:rPr lang="en-GB" sz="1100" dirty="0">
                <a:solidFill>
                  <a:schemeClr val="bg1"/>
                </a:solidFill>
                <a:latin typeface="Arial" panose="020B0604020202020204" pitchFamily="34" charset="0"/>
                <a:cs typeface="Arial" panose="020B0604020202020204" pitchFamily="34" charset="0"/>
              </a:rPr>
              <a:t>)</a:t>
            </a:r>
            <a:r>
              <a:rPr lang="en-GB" sz="1100" dirty="0" smtClean="0">
                <a:solidFill>
                  <a:schemeClr val="bg1"/>
                </a:solidFill>
                <a:latin typeface="Arial" panose="020B0604020202020204" pitchFamily="34" charset="0"/>
                <a:cs typeface="Arial" panose="020B0604020202020204" pitchFamily="34" charset="0"/>
              </a:rPr>
              <a:t> feeding power to the ITER magnets.</a:t>
            </a:r>
            <a:endParaRPr lang="en-GB" sz="1100" dirty="0">
              <a:solidFill>
                <a:schemeClr val="bg1"/>
              </a:solidFill>
              <a:latin typeface="Arial" panose="020B0604020202020204" pitchFamily="34" charset="0"/>
              <a:cs typeface="Arial" panose="020B0604020202020204" pitchFamily="34" charset="0"/>
            </a:endParaRPr>
          </a:p>
        </p:txBody>
      </p:sp>
      <p:pic>
        <p:nvPicPr>
          <p:cNvPr id="3074" name="Picture 2" descr="C:\Users\arnouxr\Documents\Work\En Cours\2018\STEEL LINING\OK\JPEG\Magnet_Power_equip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599" y="1123950"/>
            <a:ext cx="4178709" cy="2819400"/>
          </a:xfrm>
          <a:prstGeom prst="rect">
            <a:avLst/>
          </a:prstGeom>
          <a:solidFill>
            <a:schemeClr val="tx1">
              <a:lumMod val="50000"/>
              <a:lumOff val="50000"/>
              <a:alpha val="75000"/>
            </a:schemeClr>
          </a:solidFill>
          <a:ln w="3175">
            <a:solidFill>
              <a:srgbClr val="FFC000"/>
            </a:solidFill>
          </a:ln>
          <a:extLst/>
        </p:spPr>
      </p:pic>
      <p:sp>
        <p:nvSpPr>
          <p:cNvPr id="15" name="Rectangle 14"/>
          <p:cNvSpPr/>
          <p:nvPr/>
        </p:nvSpPr>
        <p:spPr>
          <a:xfrm>
            <a:off x="4800598" y="4019550"/>
            <a:ext cx="4178709"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The twin buildings are now ready for </a:t>
            </a:r>
            <a:r>
              <a:rPr lang="en-GB" sz="1100" dirty="0" smtClean="0">
                <a:solidFill>
                  <a:schemeClr val="bg1"/>
                </a:solidFill>
                <a:latin typeface="Arial" panose="020B0604020202020204" pitchFamily="34" charset="0"/>
                <a:cs typeface="Arial" panose="020B0604020202020204" pitchFamily="34" charset="0"/>
              </a:rPr>
              <a:t>equipment. Electrical </a:t>
            </a:r>
            <a:r>
              <a:rPr lang="en-GB" sz="1100" dirty="0">
                <a:solidFill>
                  <a:schemeClr val="bg1"/>
                </a:solidFill>
                <a:latin typeface="Arial" panose="020B0604020202020204" pitchFamily="34" charset="0"/>
                <a:cs typeface="Arial" panose="020B0604020202020204" pitchFamily="34" charset="0"/>
              </a:rPr>
              <a:t>components </a:t>
            </a:r>
            <a:r>
              <a:rPr lang="en-GB" sz="1100" dirty="0" smtClean="0">
                <a:solidFill>
                  <a:schemeClr val="bg1"/>
                </a:solidFill>
                <a:latin typeface="Arial" panose="020B0604020202020204" pitchFamily="34" charset="0"/>
                <a:cs typeface="Arial" panose="020B0604020202020204" pitchFamily="34" charset="0"/>
              </a:rPr>
              <a:t>from </a:t>
            </a:r>
            <a:r>
              <a:rPr lang="en-GB" sz="1100" dirty="0">
                <a:solidFill>
                  <a:schemeClr val="bg1"/>
                </a:solidFill>
                <a:latin typeface="Arial" panose="020B0604020202020204" pitchFamily="34" charset="0"/>
                <a:cs typeface="Arial" panose="020B0604020202020204" pitchFamily="34" charset="0"/>
              </a:rPr>
              <a:t>China, Korea and Russia will be progressively installed inside of the building as well as in the exterior bays.</a:t>
            </a:r>
          </a:p>
        </p:txBody>
      </p:sp>
    </p:spTree>
    <p:extLst>
      <p:ext uri="{BB962C8B-B14F-4D97-AF65-F5344CB8AC3E}">
        <p14:creationId xmlns:p14="http://schemas.microsoft.com/office/powerpoint/2010/main" val="134802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rnouxr\Documents\Work\En Cours\PF COIL WITH GIAN SEPT 2017\OK\OK_OK\PF5_fab_1E-nef_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60" b="16654"/>
          <a:stretch/>
        </p:blipFill>
        <p:spPr bwMode="auto">
          <a:xfrm>
            <a:off x="-87000" y="0"/>
            <a:ext cx="9267512" cy="4768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4274463"/>
            <a:ext cx="5657806" cy="43088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US" altLang="ja-JP" dirty="0"/>
              <a:t>Too large to be transported by road, four of ITER’s six ring-shaped magnets (the poloidal field coils, 8 to 24 m in diametre) will be assembled by Europe in this </a:t>
            </a:r>
            <a:r>
              <a:rPr lang="en-US" dirty="0"/>
              <a:t>12,000 m² </a:t>
            </a:r>
            <a:r>
              <a:rPr lang="en-US" altLang="ja-JP" dirty="0"/>
              <a:t>facility. </a:t>
            </a:r>
          </a:p>
        </p:txBody>
      </p:sp>
      <p:sp>
        <p:nvSpPr>
          <p:cNvPr id="8" name="Rectangle 7"/>
          <p:cNvSpPr/>
          <p:nvPr/>
        </p:nvSpPr>
        <p:spPr>
          <a:xfrm>
            <a:off x="-35894" y="-44113"/>
            <a:ext cx="9179894" cy="923330"/>
          </a:xfrm>
          <a:prstGeom prst="rect">
            <a:avLst/>
          </a:prstGeom>
          <a:noFill/>
          <a:effectLst>
            <a:outerShdw blurRad="50800" dist="50800" dir="5400000" algn="ctr" rotWithShape="0">
              <a:schemeClr val="tx1"/>
            </a:outerShdw>
          </a:effectLst>
          <a:extLst/>
        </p:spPr>
        <p:txBody>
          <a:bodyPr wrap="square" rtlCol="0">
            <a:spAutoFit/>
          </a:bodyPr>
          <a:lstStyle/>
          <a:p>
            <a:pPr algn="ctr"/>
            <a:r>
              <a:rPr lang="en-US" sz="5400" b="1" dirty="0">
                <a:solidFill>
                  <a:schemeClr val="bg1">
                    <a:lumMod val="95000"/>
                  </a:schemeClr>
                </a:solidFill>
                <a:latin typeface="Arial" panose="020B0604020202020204" pitchFamily="34" charset="0"/>
                <a:cs typeface="Arial" panose="020B0604020202020204" pitchFamily="34" charset="0"/>
              </a:rPr>
              <a:t>PF Coil winding facility</a:t>
            </a:r>
            <a:endParaRPr lang="en-GB" sz="5400" b="1" dirty="0">
              <a:solidFill>
                <a:schemeClr val="bg1">
                  <a:lumMod val="95000"/>
                </a:schemeClr>
              </a:solidFill>
              <a:latin typeface="Arial" panose="020B0604020202020204" pitchFamily="34" charset="0"/>
              <a:cs typeface="Arial" panose="020B0604020202020204" pitchFamily="34" charset="0"/>
            </a:endParaRPr>
          </a:p>
        </p:txBody>
      </p:sp>
      <p:pic>
        <p:nvPicPr>
          <p:cNvPr id="6" name="Picture 2" descr="\\iter\cfs\public\rotellr\INTERFACE_FREEZING_PRESENTATION\6 coi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059563"/>
            <a:ext cx="3799200" cy="266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29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CRYOSTAT WORKSHOP JAN 2018\OK\OK-OK\SMALLER\Cryostat_Jan_18_lower_cylinder_1_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95350"/>
            <a:ext cx="5662395" cy="3810000"/>
          </a:xfrm>
          <a:prstGeom prst="rect">
            <a:avLst/>
          </a:prstGeom>
          <a:solidFill>
            <a:schemeClr val="tx1">
              <a:lumMod val="50000"/>
              <a:lumOff val="50000"/>
              <a:alpha val="75000"/>
            </a:schemeClr>
          </a:solidFill>
          <a:ln w="3175">
            <a:solidFill>
              <a:srgbClr val="FFC000"/>
            </a:solidFill>
          </a:ln>
          <a:extLst/>
        </p:spPr>
      </p:pic>
      <p:sp>
        <p:nvSpPr>
          <p:cNvPr id="8" name="TextBox 7"/>
          <p:cNvSpPr txBox="1"/>
          <p:nvPr/>
        </p:nvSpPr>
        <p:spPr>
          <a:xfrm>
            <a:off x="6172200" y="3859709"/>
            <a:ext cx="2895600" cy="769441"/>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fr-FR" dirty="0" err="1" smtClean="0"/>
              <a:t>Manufactured</a:t>
            </a:r>
            <a:r>
              <a:rPr lang="fr-FR" dirty="0" smtClean="0"/>
              <a:t> in </a:t>
            </a:r>
            <a:r>
              <a:rPr lang="fr-FR" dirty="0" err="1" smtClean="0"/>
              <a:t>India</a:t>
            </a:r>
            <a:r>
              <a:rPr lang="fr-FR" dirty="0" smtClean="0"/>
              <a:t>, the </a:t>
            </a:r>
            <a:r>
              <a:rPr lang="fr-FR" dirty="0"/>
              <a:t> </a:t>
            </a:r>
            <a:r>
              <a:rPr lang="fr-FR" dirty="0" smtClean="0"/>
              <a:t>30 m x 30 m cryostat (the </a:t>
            </a:r>
            <a:r>
              <a:rPr lang="fr-FR" dirty="0" err="1" smtClean="0"/>
              <a:t>insulating</a:t>
            </a:r>
            <a:r>
              <a:rPr lang="fr-FR" dirty="0" smtClean="0"/>
              <a:t> vacuum </a:t>
            </a:r>
            <a:r>
              <a:rPr lang="fr-FR" dirty="0" err="1" smtClean="0"/>
              <a:t>vessel</a:t>
            </a:r>
            <a:r>
              <a:rPr lang="fr-FR" dirty="0" smtClean="0"/>
              <a:t> </a:t>
            </a:r>
            <a:r>
              <a:rPr lang="fr-FR" dirty="0" err="1" smtClean="0"/>
              <a:t>that</a:t>
            </a:r>
            <a:r>
              <a:rPr lang="fr-FR" dirty="0" smtClean="0"/>
              <a:t> encloses the machine) </a:t>
            </a:r>
            <a:r>
              <a:rPr lang="fr-FR" dirty="0" err="1" smtClean="0"/>
              <a:t>is</a:t>
            </a:r>
            <a:r>
              <a:rPr lang="fr-FR" dirty="0" smtClean="0"/>
              <a:t> </a:t>
            </a:r>
            <a:r>
              <a:rPr lang="fr-FR" dirty="0" err="1" smtClean="0"/>
              <a:t>being</a:t>
            </a:r>
            <a:r>
              <a:rPr lang="fr-FR" dirty="0" smtClean="0"/>
              <a:t> </a:t>
            </a:r>
            <a:r>
              <a:rPr lang="fr-FR" dirty="0" err="1" smtClean="0"/>
              <a:t>assembled</a:t>
            </a:r>
            <a:r>
              <a:rPr lang="fr-FR" dirty="0" smtClean="0"/>
              <a:t> and </a:t>
            </a:r>
            <a:r>
              <a:rPr lang="fr-FR" dirty="0" err="1" smtClean="0"/>
              <a:t>welded</a:t>
            </a:r>
            <a:r>
              <a:rPr lang="fr-FR" dirty="0" smtClean="0"/>
              <a:t> on site. </a:t>
            </a:r>
            <a:endParaRPr lang="fr-FR" dirty="0"/>
          </a:p>
        </p:txBody>
      </p:sp>
      <p:sp>
        <p:nvSpPr>
          <p:cNvPr id="7" name="Title 1"/>
          <p:cNvSpPr txBox="1">
            <a:spLocks/>
          </p:cNvSpPr>
          <p:nvPr/>
        </p:nvSpPr>
        <p:spPr>
          <a:xfrm>
            <a:off x="1206252" y="153750"/>
            <a:ext cx="6696000" cy="612000"/>
          </a:xfrm>
          <a:prstGeom prst="rect">
            <a:avLst/>
          </a:prstGeom>
          <a:solidFill>
            <a:schemeClr val="tx1">
              <a:lumMod val="65000"/>
              <a:lumOff val="35000"/>
              <a:alpha val="21000"/>
            </a:schemeClr>
          </a:solidFill>
          <a:effectLst>
            <a:outerShdw blurRad="50800" dist="50800" dir="5400000" algn="ctr" rotWithShape="0">
              <a:schemeClr val="tx1"/>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b="1" dirty="0" smtClean="0">
                <a:solidFill>
                  <a:schemeClr val="bg1">
                    <a:lumMod val="95000"/>
                  </a:schemeClr>
                </a:solidFill>
                <a:latin typeface="Tahoma" pitchFamily="34" charset="0"/>
              </a:rPr>
              <a:t>Cryostat workshop</a:t>
            </a:r>
            <a:endParaRPr lang="en-GB" sz="5400" b="1" dirty="0">
              <a:solidFill>
                <a:schemeClr val="bg1">
                  <a:lumMod val="95000"/>
                </a:schemeClr>
              </a:solidFill>
              <a:latin typeface="Tahoma" pitchFamily="34" charset="0"/>
            </a:endParaRPr>
          </a:p>
        </p:txBody>
      </p:sp>
      <p:pic>
        <p:nvPicPr>
          <p:cNvPr id="9" name="Picture 2" descr="C:\Users\arnouxr\Documents\Work\En Cours\BUREAU VERITAS\cryostat360anim29.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5526" y="796842"/>
            <a:ext cx="2490995" cy="310820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3978190" y="2601545"/>
            <a:ext cx="3489410" cy="12260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nouxr\Downloads\24963232017_3416cefb72_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56" y="-578207"/>
            <a:ext cx="9528456" cy="53597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17907" y="4171950"/>
            <a:ext cx="2514600" cy="43088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GB" dirty="0"/>
              <a:t>ITER power will be partly evacuated by cooling towers (procured by India). </a:t>
            </a:r>
          </a:p>
        </p:txBody>
      </p:sp>
      <p:sp>
        <p:nvSpPr>
          <p:cNvPr id="9" name="Title 3"/>
          <p:cNvSpPr>
            <a:spLocks noGrp="1"/>
          </p:cNvSpPr>
          <p:nvPr>
            <p:ph type="title"/>
          </p:nvPr>
        </p:nvSpPr>
        <p:spPr>
          <a:xfrm>
            <a:off x="0" y="0"/>
            <a:ext cx="9144000" cy="89535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p>
            <a:pPr fontAlgn="base">
              <a:spcBef>
                <a:spcPct val="0"/>
              </a:spcBef>
              <a:spcAft>
                <a:spcPct val="0"/>
              </a:spcAft>
            </a:pPr>
            <a:r>
              <a:rPr lang="en-US" sz="4900" b="1" dirty="0" smtClean="0">
                <a:solidFill>
                  <a:schemeClr val="bg1">
                    <a:lumMod val="95000"/>
                  </a:schemeClr>
                </a:solidFill>
                <a:latin typeface="Arial" panose="020B0604020202020204" pitchFamily="34" charset="0"/>
                <a:ea typeface="+mj-ea"/>
                <a:cs typeface="Arial" panose="020B0604020202020204" pitchFamily="34" charset="0"/>
              </a:rPr>
              <a:t>Cooling water systems</a:t>
            </a:r>
            <a:endParaRPr lang="en-GB" sz="4900" b="1" dirty="0">
              <a:solidFill>
                <a:schemeClr val="bg1">
                  <a:lumMod val="95000"/>
                </a:schemeClr>
              </a:solidFill>
              <a:latin typeface="Arial" panose="020B0604020202020204" pitchFamily="34" charset="0"/>
              <a:ea typeface="+mj-ea"/>
              <a:cs typeface="Arial" panose="020B0604020202020204" pitchFamily="34" charset="0"/>
            </a:endParaRPr>
          </a:p>
        </p:txBody>
      </p:sp>
      <p:pic>
        <p:nvPicPr>
          <p:cNvPr id="3077" name="Picture 5" descr="I:\DATA 2017\Cooling towers 3D\Cooling_tower_3D_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131553"/>
            <a:ext cx="2714345" cy="195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6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rnouxr\Desktop\©Industeel (26).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880" y="-93166"/>
            <a:ext cx="9145880" cy="48579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p:cNvSpPr>
          <p:nvPr/>
        </p:nvSpPr>
        <p:spPr bwMode="auto">
          <a:xfrm>
            <a:off x="-34632" y="57150"/>
            <a:ext cx="9180512" cy="114300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Autofit/>
          </a:bodyPr>
          <a:lstStyle>
            <a:defPPr>
              <a:defRPr lang="en-US"/>
            </a:defPPr>
            <a:lvl1pPr algn="ctr" rtl="0" eaLnBrk="0" fontAlgn="base" hangingPunct="0">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a:lstStyle>
          <a:p>
            <a:r>
              <a:rPr lang="fr-FR" sz="3600" kern="0" dirty="0" err="1" smtClean="0">
                <a:solidFill>
                  <a:schemeClr val="bg1">
                    <a:lumMod val="95000"/>
                  </a:schemeClr>
                </a:solidFill>
                <a:effectLst/>
                <a:latin typeface="Arial" panose="020B0604020202020204" pitchFamily="34" charset="0"/>
                <a:cs typeface="Arial" panose="020B0604020202020204" pitchFamily="34" charset="0"/>
              </a:rPr>
              <a:t>Into</a:t>
            </a:r>
            <a:r>
              <a:rPr lang="fr-FR" sz="3600" kern="0" dirty="0" smtClean="0">
                <a:solidFill>
                  <a:schemeClr val="bg1">
                    <a:lumMod val="95000"/>
                  </a:schemeClr>
                </a:solidFill>
                <a:effectLst/>
                <a:latin typeface="Arial" panose="020B0604020202020204" pitchFamily="34" charset="0"/>
                <a:cs typeface="Arial" panose="020B0604020202020204" pitchFamily="34" charset="0"/>
              </a:rPr>
              <a:t> the </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industrial</a:t>
            </a:r>
            <a:r>
              <a:rPr lang="fr-FR" sz="3600" kern="0" dirty="0" smtClean="0">
                <a:solidFill>
                  <a:schemeClr val="bg1">
                    <a:lumMod val="95000"/>
                  </a:schemeClr>
                </a:solidFill>
                <a:effectLst/>
                <a:latin typeface="Arial" panose="020B0604020202020204" pitchFamily="34" charset="0"/>
                <a:cs typeface="Arial" panose="020B0604020202020204" pitchFamily="34" charset="0"/>
              </a:rPr>
              <a:t> phase </a:t>
            </a:r>
          </a:p>
          <a:p>
            <a:r>
              <a:rPr lang="fr-FR" sz="3600" kern="0" dirty="0" err="1">
                <a:solidFill>
                  <a:schemeClr val="bg1">
                    <a:lumMod val="95000"/>
                  </a:schemeClr>
                </a:solidFill>
                <a:effectLst/>
                <a:latin typeface="Arial" panose="020B0604020202020204" pitchFamily="34" charset="0"/>
                <a:cs typeface="Arial" panose="020B0604020202020204" pitchFamily="34" charset="0"/>
              </a:rPr>
              <a:t>w</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ith</a:t>
            </a:r>
            <a:r>
              <a:rPr lang="fr-FR" sz="3600" kern="0" dirty="0" smtClean="0">
                <a:solidFill>
                  <a:schemeClr val="bg1">
                    <a:lumMod val="95000"/>
                  </a:schemeClr>
                </a:solidFill>
                <a:effectLst/>
                <a:latin typeface="Arial" panose="020B0604020202020204" pitchFamily="34" charset="0"/>
                <a:cs typeface="Arial" panose="020B0604020202020204" pitchFamily="34" charset="0"/>
              </a:rPr>
              <a:t> </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highly</a:t>
            </a:r>
            <a:r>
              <a:rPr lang="fr-FR" sz="3600" kern="0" dirty="0" smtClean="0">
                <a:solidFill>
                  <a:schemeClr val="bg1">
                    <a:lumMod val="95000"/>
                  </a:schemeClr>
                </a:solidFill>
                <a:effectLst/>
                <a:latin typeface="Arial" panose="020B0604020202020204" pitchFamily="34" charset="0"/>
                <a:cs typeface="Arial" panose="020B0604020202020204" pitchFamily="34" charset="0"/>
              </a:rPr>
              <a:t> </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challenging</a:t>
            </a:r>
            <a:r>
              <a:rPr lang="fr-FR" sz="3600" kern="0" dirty="0" smtClean="0">
                <a:solidFill>
                  <a:schemeClr val="bg1">
                    <a:lumMod val="95000"/>
                  </a:schemeClr>
                </a:solidFill>
                <a:effectLst/>
                <a:latin typeface="Arial" panose="020B0604020202020204" pitchFamily="34" charset="0"/>
                <a:cs typeface="Arial" panose="020B0604020202020204" pitchFamily="34" charset="0"/>
              </a:rPr>
              <a:t> </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specifications</a:t>
            </a:r>
            <a:endParaRPr lang="en-GB" sz="3600" kern="0" dirty="0">
              <a:solidFill>
                <a:schemeClr val="bg1">
                  <a:lumMod val="95000"/>
                </a:schemeClr>
              </a:solidFill>
              <a:effectLst/>
              <a:latin typeface="Arial" panose="020B0604020202020204" pitchFamily="34" charset="0"/>
              <a:cs typeface="Arial" panose="020B0604020202020204" pitchFamily="34" charset="0"/>
            </a:endParaRPr>
          </a:p>
        </p:txBody>
      </p:sp>
      <p:sp>
        <p:nvSpPr>
          <p:cNvPr id="10" name="Rectangle 9"/>
          <p:cNvSpPr/>
          <p:nvPr/>
        </p:nvSpPr>
        <p:spPr>
          <a:xfrm>
            <a:off x="38100" y="3104912"/>
            <a:ext cx="9029700" cy="1600438"/>
          </a:xfrm>
          <a:prstGeom prst="rect">
            <a:avLst/>
          </a:prstGeom>
          <a:solidFill>
            <a:schemeClr val="tx1">
              <a:lumMod val="75000"/>
              <a:lumOff val="25000"/>
              <a:alpha val="36000"/>
            </a:schemeClr>
          </a:solidFill>
          <a:ln w="3175">
            <a:noFill/>
          </a:ln>
        </p:spPr>
        <p:txBody>
          <a:bodyPr wrap="square" rtlCol="0">
            <a:spAutoFit/>
          </a:bodyPr>
          <a:lstStyle/>
          <a:p>
            <a:r>
              <a:rPr lang="en-GB" sz="1400" b="1" dirty="0" smtClean="0">
                <a:solidFill>
                  <a:schemeClr val="bg1">
                    <a:lumMod val="95000"/>
                  </a:schemeClr>
                </a:solidFill>
                <a:latin typeface="Arial" panose="020B0604020202020204" pitchFamily="34" charset="0"/>
                <a:cs typeface="Arial" panose="020B0604020202020204" pitchFamily="34" charset="0"/>
              </a:rPr>
              <a:t>Manufacturing of ITER components is taking place at the cutting edge of technolo</a:t>
            </a:r>
            <a:r>
              <a:rPr lang="en-GB" sz="1400" b="1" dirty="0">
                <a:solidFill>
                  <a:schemeClr val="bg1">
                    <a:lumMod val="95000"/>
                  </a:schemeClr>
                </a:solidFill>
                <a:latin typeface="Arial" panose="020B0604020202020204" pitchFamily="34" charset="0"/>
                <a:cs typeface="Arial" panose="020B0604020202020204" pitchFamily="34" charset="0"/>
              </a:rPr>
              <a:t>gy</a:t>
            </a:r>
            <a:r>
              <a:rPr lang="en-GB" sz="1400" b="1" dirty="0" smtClean="0">
                <a:solidFill>
                  <a:schemeClr val="bg1">
                    <a:lumMod val="95000"/>
                  </a:schemeClr>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G</a:t>
            </a:r>
            <a:r>
              <a:rPr lang="en-GB" sz="1400" b="1" dirty="0" smtClean="0">
                <a:solidFill>
                  <a:schemeClr val="bg1">
                    <a:lumMod val="95000"/>
                  </a:schemeClr>
                </a:solidFill>
                <a:latin typeface="Arial" panose="020B0604020202020204" pitchFamily="34" charset="0"/>
                <a:cs typeface="Arial" panose="020B0604020202020204" pitchFamily="34" charset="0"/>
              </a:rPr>
              <a:t>eometrical </a:t>
            </a:r>
            <a:r>
              <a:rPr lang="en-GB" sz="1400" b="1" dirty="0">
                <a:solidFill>
                  <a:schemeClr val="bg1">
                    <a:lumMod val="95000"/>
                  </a:schemeClr>
                </a:solidFill>
                <a:latin typeface="Arial" panose="020B0604020202020204" pitchFamily="34" charset="0"/>
                <a:cs typeface="Arial" panose="020B0604020202020204" pitchFamily="34" charset="0"/>
              </a:rPr>
              <a:t>tolerances measured in </a:t>
            </a:r>
            <a:r>
              <a:rPr lang="en-GB" sz="1400" b="1" dirty="0" smtClean="0">
                <a:solidFill>
                  <a:schemeClr val="bg1">
                    <a:lumMod val="95000"/>
                  </a:schemeClr>
                </a:solidFill>
                <a:latin typeface="Arial" panose="020B0604020202020204" pitchFamily="34" charset="0"/>
                <a:cs typeface="Arial" panose="020B0604020202020204" pitchFamily="34" charset="0"/>
              </a:rPr>
              <a:t>millimetres for </a:t>
            </a:r>
            <a:r>
              <a:rPr lang="en-GB" sz="1400" b="1" dirty="0">
                <a:solidFill>
                  <a:schemeClr val="bg1">
                    <a:lumMod val="95000"/>
                  </a:schemeClr>
                </a:solidFill>
                <a:latin typeface="Arial" panose="020B0604020202020204" pitchFamily="34" charset="0"/>
                <a:cs typeface="Arial" panose="020B0604020202020204" pitchFamily="34" charset="0"/>
              </a:rPr>
              <a:t>steel pieces </a:t>
            </a:r>
            <a:r>
              <a:rPr lang="en-GB" sz="1400" b="1" dirty="0" smtClean="0">
                <a:solidFill>
                  <a:schemeClr val="bg1">
                    <a:lumMod val="95000"/>
                  </a:schemeClr>
                </a:solidFill>
                <a:latin typeface="Arial" panose="020B0604020202020204" pitchFamily="34" charset="0"/>
                <a:cs typeface="Arial" panose="020B0604020202020204" pitchFamily="34" charset="0"/>
              </a:rPr>
              <a:t>up to </a:t>
            </a:r>
            <a:r>
              <a:rPr lang="en-GB" sz="1400" b="1" dirty="0">
                <a:solidFill>
                  <a:schemeClr val="bg1">
                    <a:lumMod val="95000"/>
                  </a:schemeClr>
                </a:solidFill>
                <a:latin typeface="Arial" panose="020B0604020202020204" pitchFamily="34" charset="0"/>
                <a:cs typeface="Arial" panose="020B0604020202020204" pitchFamily="34" charset="0"/>
              </a:rPr>
              <a:t>17 </a:t>
            </a:r>
            <a:r>
              <a:rPr lang="en-GB" sz="1400" b="1" dirty="0" smtClean="0">
                <a:solidFill>
                  <a:schemeClr val="bg1">
                    <a:lumMod val="95000"/>
                  </a:schemeClr>
                </a:solidFill>
                <a:latin typeface="Arial" panose="020B0604020202020204" pitchFamily="34" charset="0"/>
                <a:cs typeface="Arial" panose="020B0604020202020204" pitchFamily="34" charset="0"/>
              </a:rPr>
              <a:t>m tall weighing several hundred tons</a:t>
            </a:r>
            <a:endParaRPr lang="en-GB" sz="1400" b="1" dirty="0">
              <a:solidFill>
                <a:schemeClr val="bg1">
                  <a:lumMod val="9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S</a:t>
            </a:r>
            <a:r>
              <a:rPr lang="en-GB" sz="1400" b="1" dirty="0" smtClean="0">
                <a:solidFill>
                  <a:schemeClr val="bg1">
                    <a:lumMod val="95000"/>
                  </a:schemeClr>
                </a:solidFill>
                <a:latin typeface="Arial" panose="020B0604020202020204" pitchFamily="34" charset="0"/>
                <a:cs typeface="Arial" panose="020B0604020202020204" pitchFamily="34" charset="0"/>
              </a:rPr>
              <a:t>uperconducting </a:t>
            </a:r>
            <a:r>
              <a:rPr lang="en-GB" sz="1400" b="1" dirty="0">
                <a:solidFill>
                  <a:schemeClr val="bg1">
                    <a:lumMod val="95000"/>
                  </a:schemeClr>
                </a:solidFill>
                <a:latin typeface="Arial" panose="020B0604020202020204" pitchFamily="34" charset="0"/>
                <a:cs typeface="Arial" panose="020B0604020202020204" pitchFamily="34" charset="0"/>
              </a:rPr>
              <a:t>power lines cooled to </a:t>
            </a:r>
            <a:r>
              <a:rPr lang="en-GB" sz="1400" b="1" i="1" dirty="0">
                <a:solidFill>
                  <a:schemeClr val="bg1">
                    <a:lumMod val="95000"/>
                  </a:schemeClr>
                </a:solidFill>
                <a:latin typeface="Arial" panose="020B0604020202020204" pitchFamily="34" charset="0"/>
                <a:cs typeface="Arial" panose="020B0604020202020204" pitchFamily="34" charset="0"/>
              </a:rPr>
              <a:t>minus</a:t>
            </a:r>
            <a:r>
              <a:rPr lang="en-GB" sz="1400" b="1" dirty="0">
                <a:solidFill>
                  <a:schemeClr val="bg1">
                    <a:lumMod val="95000"/>
                  </a:schemeClr>
                </a:solidFill>
                <a:latin typeface="Arial" panose="020B0604020202020204" pitchFamily="34" charset="0"/>
                <a:cs typeface="Arial" panose="020B0604020202020204" pitchFamily="34" charset="0"/>
              </a:rPr>
              <a:t> 270 degrees </a:t>
            </a:r>
            <a:r>
              <a:rPr lang="en-GB" sz="1400" b="1" dirty="0" smtClean="0">
                <a:solidFill>
                  <a:schemeClr val="bg1">
                    <a:lumMod val="95000"/>
                  </a:schemeClr>
                </a:solidFill>
                <a:latin typeface="Arial" panose="020B0604020202020204" pitchFamily="34" charset="0"/>
                <a:cs typeface="Arial" panose="020B0604020202020204" pitchFamily="34" charset="0"/>
              </a:rPr>
              <a:t>Celsius</a:t>
            </a: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Plasma facing components to withstand heat flux as large as 20 MW per m</a:t>
            </a:r>
            <a:r>
              <a:rPr lang="en-GB" sz="1400" b="1" baseline="30000" dirty="0">
                <a:solidFill>
                  <a:schemeClr val="bg1">
                    <a:lumMod val="95000"/>
                  </a:schemeClr>
                </a:solidFill>
                <a:latin typeface="Arial" panose="020B0604020202020204" pitchFamily="34" charset="0"/>
                <a:cs typeface="Arial" panose="020B0604020202020204" pitchFamily="34" charset="0"/>
              </a:rPr>
              <a:t>2</a:t>
            </a:r>
          </a:p>
          <a:p>
            <a:pPr marL="171450" indent="-171450">
              <a:buFont typeface="Arial" panose="020B0604020202020204" pitchFamily="34" charset="0"/>
              <a:buChar char="•"/>
            </a:pPr>
            <a:r>
              <a:rPr lang="fr-FR" sz="1400" b="1" dirty="0" err="1">
                <a:solidFill>
                  <a:schemeClr val="bg1">
                    <a:lumMod val="95000"/>
                  </a:schemeClr>
                </a:solidFill>
                <a:latin typeface="Arial" panose="020B0604020202020204" pitchFamily="34" charset="0"/>
                <a:cs typeface="Arial" panose="020B0604020202020204" pitchFamily="34" charset="0"/>
              </a:rPr>
              <a:t>Cryoplant</a:t>
            </a:r>
            <a:r>
              <a:rPr lang="fr-FR" sz="1400" b="1" dirty="0">
                <a:solidFill>
                  <a:schemeClr val="bg1">
                    <a:lumMod val="95000"/>
                  </a:schemeClr>
                </a:solidFill>
                <a:latin typeface="Arial" panose="020B0604020202020204" pitchFamily="34" charset="0"/>
                <a:cs typeface="Arial" panose="020B0604020202020204" pitchFamily="34" charset="0"/>
              </a:rPr>
              <a:t> </a:t>
            </a:r>
            <a:r>
              <a:rPr lang="fr-FR" sz="1400" b="1" dirty="0" err="1">
                <a:solidFill>
                  <a:schemeClr val="bg1">
                    <a:lumMod val="95000"/>
                  </a:schemeClr>
                </a:solidFill>
                <a:latin typeface="Arial" panose="020B0604020202020204" pitchFamily="34" charset="0"/>
                <a:cs typeface="Arial" panose="020B0604020202020204" pitchFamily="34" charset="0"/>
              </a:rPr>
              <a:t>cooling</a:t>
            </a:r>
            <a:r>
              <a:rPr lang="fr-FR" sz="1400" b="1" dirty="0">
                <a:solidFill>
                  <a:schemeClr val="bg1">
                    <a:lumMod val="95000"/>
                  </a:schemeClr>
                </a:solidFill>
                <a:latin typeface="Arial" panose="020B0604020202020204" pitchFamily="34" charset="0"/>
                <a:cs typeface="Arial" panose="020B0604020202020204" pitchFamily="34" charset="0"/>
              </a:rPr>
              <a:t> </a:t>
            </a:r>
            <a:r>
              <a:rPr lang="fr-FR" sz="1400" b="1" dirty="0" err="1">
                <a:solidFill>
                  <a:schemeClr val="bg1">
                    <a:lumMod val="95000"/>
                  </a:schemeClr>
                </a:solidFill>
                <a:latin typeface="Arial" panose="020B0604020202020204" pitchFamily="34" charset="0"/>
                <a:cs typeface="Arial" panose="020B0604020202020204" pitchFamily="34" charset="0"/>
              </a:rPr>
              <a:t>capacity</a:t>
            </a:r>
            <a:r>
              <a:rPr lang="fr-FR" sz="1400" b="1" dirty="0">
                <a:solidFill>
                  <a:schemeClr val="bg1">
                    <a:lumMod val="95000"/>
                  </a:schemeClr>
                </a:solidFill>
                <a:latin typeface="Arial" panose="020B0604020202020204" pitchFamily="34" charset="0"/>
                <a:cs typeface="Arial" panose="020B0604020202020204" pitchFamily="34" charset="0"/>
              </a:rPr>
              <a:t> up to 110 kW at 4.5 K; </a:t>
            </a:r>
            <a:r>
              <a:rPr lang="en-GB" sz="1400" b="1" dirty="0">
                <a:solidFill>
                  <a:schemeClr val="bg1">
                    <a:lumMod val="95000"/>
                  </a:schemeClr>
                </a:solidFill>
                <a:latin typeface="Arial" panose="020B0604020202020204" pitchFamily="34" charset="0"/>
                <a:cs typeface="Arial" panose="020B0604020202020204" pitchFamily="34" charset="0"/>
              </a:rPr>
              <a:t>maximum cumulated liquefaction rate of 12,300 </a:t>
            </a:r>
            <a:r>
              <a:rPr lang="en-GB" sz="1400" b="1" dirty="0" smtClean="0">
                <a:solidFill>
                  <a:schemeClr val="bg1">
                    <a:lumMod val="95000"/>
                  </a:schemeClr>
                </a:solidFill>
                <a:latin typeface="Arial" panose="020B0604020202020204" pitchFamily="34" charset="0"/>
                <a:cs typeface="Arial" panose="020B0604020202020204" pitchFamily="34" charset="0"/>
              </a:rPr>
              <a:t>l/hr</a:t>
            </a:r>
          </a:p>
          <a:p>
            <a:pPr marL="171450" indent="-171450">
              <a:buFont typeface="Arial" panose="020B0604020202020204" pitchFamily="34" charset="0"/>
              <a:buChar char="•"/>
            </a:pPr>
            <a:r>
              <a:rPr lang="en-US" sz="1400" b="1" dirty="0" smtClean="0">
                <a:solidFill>
                  <a:schemeClr val="bg1">
                    <a:lumMod val="95000"/>
                  </a:schemeClr>
                </a:solidFill>
                <a:latin typeface="Arial" panose="020B0604020202020204" pitchFamily="34" charset="0"/>
                <a:cs typeface="Arial" panose="020B0604020202020204" pitchFamily="34" charset="0"/>
              </a:rPr>
              <a:t>Etc.</a:t>
            </a:r>
            <a:endParaRPr lang="en-GB" sz="1400" b="1" dirty="0" smtClean="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0_En cours\EUROPEAN MPs 16_05\Tokamak new.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9409" y="927719"/>
            <a:ext cx="6441679" cy="3732459"/>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6"/>
          <p:cNvSpPr>
            <a:spLocks noChangeShapeType="1"/>
          </p:cNvSpPr>
          <p:nvPr/>
        </p:nvSpPr>
        <p:spPr bwMode="auto">
          <a:xfrm flipV="1">
            <a:off x="1637528" y="2536465"/>
            <a:ext cx="1458690" cy="67542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8" name="Rectangle 6"/>
          <p:cNvSpPr>
            <a:spLocks noChangeArrowheads="1"/>
          </p:cNvSpPr>
          <p:nvPr/>
        </p:nvSpPr>
        <p:spPr bwMode="auto">
          <a:xfrm>
            <a:off x="86807" y="1901647"/>
            <a:ext cx="2153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Toroidal Field coils (</a:t>
            </a:r>
            <a:r>
              <a:rPr lang="de-DE" sz="1200" b="1" dirty="0">
                <a:solidFill>
                  <a:schemeClr val="bg1">
                    <a:lumMod val="95000"/>
                  </a:schemeClr>
                </a:solidFill>
                <a:ea typeface="ＭＳ Ｐゴシック" pitchFamily="34" charset="-128"/>
              </a:rPr>
              <a:t>18</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9" name="Rectangle 7"/>
          <p:cNvSpPr>
            <a:spLocks noChangeArrowheads="1"/>
          </p:cNvSpPr>
          <p:nvPr/>
        </p:nvSpPr>
        <p:spPr bwMode="auto">
          <a:xfrm>
            <a:off x="59323" y="3046015"/>
            <a:ext cx="17525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Poloidal field coils </a:t>
            </a:r>
            <a:r>
              <a:rPr lang="de-DE" sz="1200" b="1" dirty="0">
                <a:solidFill>
                  <a:schemeClr val="bg1">
                    <a:lumMod val="95000"/>
                  </a:schemeClr>
                </a:solidFill>
                <a:ea typeface="ＭＳ Ｐゴシック" pitchFamily="34" charset="-128"/>
              </a:rPr>
              <a:t>(6</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11" name="Rectangle 9"/>
          <p:cNvSpPr>
            <a:spLocks noChangeArrowheads="1"/>
          </p:cNvSpPr>
          <p:nvPr/>
        </p:nvSpPr>
        <p:spPr bwMode="auto">
          <a:xfrm>
            <a:off x="7710013" y="883451"/>
            <a:ext cx="9005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a:solidFill>
                  <a:schemeClr val="bg1">
                    <a:lumMod val="95000"/>
                  </a:schemeClr>
                </a:solidFill>
              </a:rPr>
              <a:t>Cryostat </a:t>
            </a:r>
          </a:p>
        </p:txBody>
      </p:sp>
      <p:sp>
        <p:nvSpPr>
          <p:cNvPr id="12" name="Rectangle 10"/>
          <p:cNvSpPr>
            <a:spLocks noChangeArrowheads="1"/>
          </p:cNvSpPr>
          <p:nvPr/>
        </p:nvSpPr>
        <p:spPr bwMode="auto">
          <a:xfrm>
            <a:off x="7076918" y="1620945"/>
            <a:ext cx="25019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Thermal shield</a:t>
            </a:r>
            <a:endParaRPr lang="de-DE" sz="1200" b="1" dirty="0">
              <a:solidFill>
                <a:schemeClr val="bg1">
                  <a:lumMod val="95000"/>
                </a:schemeClr>
              </a:solidFill>
              <a:ea typeface="ＭＳ Ｐゴシック" pitchFamily="34" charset="-128"/>
            </a:endParaRPr>
          </a:p>
        </p:txBody>
      </p:sp>
      <p:sp>
        <p:nvSpPr>
          <p:cNvPr id="13" name="Rectangle 11"/>
          <p:cNvSpPr>
            <a:spLocks noChangeArrowheads="1"/>
          </p:cNvSpPr>
          <p:nvPr/>
        </p:nvSpPr>
        <p:spPr bwMode="auto">
          <a:xfrm>
            <a:off x="7100885" y="2201326"/>
            <a:ext cx="2260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Vacuum vessel</a:t>
            </a:r>
            <a:endParaRPr lang="de-DE" sz="1200" b="1" dirty="0">
              <a:solidFill>
                <a:schemeClr val="bg1">
                  <a:lumMod val="95000"/>
                </a:schemeClr>
              </a:solidFill>
              <a:ea typeface="ＭＳ Ｐゴシック" pitchFamily="34" charset="-128"/>
            </a:endParaRPr>
          </a:p>
        </p:txBody>
      </p:sp>
      <p:sp>
        <p:nvSpPr>
          <p:cNvPr id="14" name="Rectangle 12"/>
          <p:cNvSpPr>
            <a:spLocks noChangeArrowheads="1"/>
          </p:cNvSpPr>
          <p:nvPr/>
        </p:nvSpPr>
        <p:spPr bwMode="auto">
          <a:xfrm>
            <a:off x="7515400" y="3877876"/>
            <a:ext cx="15476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Blanket modules</a:t>
            </a:r>
            <a:endParaRPr lang="de-DE" sz="1200" b="1" dirty="0">
              <a:solidFill>
                <a:schemeClr val="bg1">
                  <a:lumMod val="95000"/>
                </a:schemeClr>
              </a:solidFill>
              <a:ea typeface="ＭＳ Ｐゴシック" pitchFamily="34" charset="-128"/>
            </a:endParaRPr>
          </a:p>
        </p:txBody>
      </p:sp>
      <p:sp>
        <p:nvSpPr>
          <p:cNvPr id="16" name="Line 14"/>
          <p:cNvSpPr>
            <a:spLocks noChangeShapeType="1"/>
          </p:cNvSpPr>
          <p:nvPr/>
        </p:nvSpPr>
        <p:spPr bwMode="auto">
          <a:xfrm flipV="1">
            <a:off x="1372008" y="3003797"/>
            <a:ext cx="2191883" cy="108941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17" name="Line 15"/>
          <p:cNvSpPr>
            <a:spLocks noChangeShapeType="1"/>
          </p:cNvSpPr>
          <p:nvPr/>
        </p:nvSpPr>
        <p:spPr bwMode="auto">
          <a:xfrm flipV="1">
            <a:off x="3851920" y="3046014"/>
            <a:ext cx="648072" cy="1276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19" name="Line 17"/>
          <p:cNvSpPr>
            <a:spLocks noChangeShapeType="1"/>
          </p:cNvSpPr>
          <p:nvPr/>
        </p:nvSpPr>
        <p:spPr bwMode="auto">
          <a:xfrm>
            <a:off x="935623" y="1516225"/>
            <a:ext cx="968446" cy="2500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0" name="Line 18"/>
          <p:cNvSpPr>
            <a:spLocks noChangeShapeType="1"/>
          </p:cNvSpPr>
          <p:nvPr/>
        </p:nvSpPr>
        <p:spPr bwMode="auto">
          <a:xfrm flipH="1" flipV="1">
            <a:off x="5544457" y="3046014"/>
            <a:ext cx="1970942" cy="93714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1" name="Line 19"/>
          <p:cNvSpPr>
            <a:spLocks noChangeShapeType="1"/>
          </p:cNvSpPr>
          <p:nvPr/>
        </p:nvSpPr>
        <p:spPr bwMode="auto">
          <a:xfrm flipH="1" flipV="1">
            <a:off x="5148065" y="3466457"/>
            <a:ext cx="1129383" cy="9957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2" name="Line 20"/>
          <p:cNvSpPr>
            <a:spLocks noChangeShapeType="1"/>
          </p:cNvSpPr>
          <p:nvPr/>
        </p:nvSpPr>
        <p:spPr bwMode="auto">
          <a:xfrm flipH="1">
            <a:off x="4932036" y="1021950"/>
            <a:ext cx="2777977" cy="25295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3" name="Line 21"/>
          <p:cNvSpPr>
            <a:spLocks noChangeShapeType="1"/>
          </p:cNvSpPr>
          <p:nvPr/>
        </p:nvSpPr>
        <p:spPr bwMode="auto">
          <a:xfrm flipH="1">
            <a:off x="5292081" y="2391648"/>
            <a:ext cx="1884657" cy="51220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5" name="Line 23"/>
          <p:cNvSpPr>
            <a:spLocks noChangeShapeType="1"/>
          </p:cNvSpPr>
          <p:nvPr/>
        </p:nvSpPr>
        <p:spPr bwMode="auto">
          <a:xfrm flipH="1">
            <a:off x="5798909" y="1766294"/>
            <a:ext cx="1301977" cy="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8" name="Rectangle 26"/>
          <p:cNvSpPr>
            <a:spLocks noChangeArrowheads="1"/>
          </p:cNvSpPr>
          <p:nvPr/>
        </p:nvSpPr>
        <p:spPr bwMode="auto">
          <a:xfrm>
            <a:off x="205691" y="1129319"/>
            <a:ext cx="26474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Feeders </a:t>
            </a:r>
            <a:r>
              <a:rPr lang="de-DE" sz="1200" b="1" dirty="0">
                <a:solidFill>
                  <a:schemeClr val="bg1">
                    <a:lumMod val="95000"/>
                  </a:schemeClr>
                </a:solidFill>
                <a:ea typeface="ＭＳ Ｐゴシック" pitchFamily="34" charset="-128"/>
              </a:rPr>
              <a:t>(31</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15" name="Rectangle 13"/>
          <p:cNvSpPr>
            <a:spLocks noChangeArrowheads="1"/>
          </p:cNvSpPr>
          <p:nvPr/>
        </p:nvSpPr>
        <p:spPr bwMode="auto">
          <a:xfrm>
            <a:off x="5940152" y="4382984"/>
            <a:ext cx="9517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a:solidFill>
                  <a:schemeClr val="bg1">
                    <a:lumMod val="95000"/>
                  </a:schemeClr>
                </a:solidFill>
                <a:ea typeface="ＭＳ Ｐゴシック" pitchFamily="34" charset="-128"/>
              </a:rPr>
              <a:t>Divertor </a:t>
            </a:r>
          </a:p>
        </p:txBody>
      </p:sp>
      <p:sp>
        <p:nvSpPr>
          <p:cNvPr id="7" name="Rectangle 5"/>
          <p:cNvSpPr>
            <a:spLocks noChangeArrowheads="1"/>
          </p:cNvSpPr>
          <p:nvPr/>
        </p:nvSpPr>
        <p:spPr bwMode="auto">
          <a:xfrm>
            <a:off x="2864678" y="4348837"/>
            <a:ext cx="22347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Central solenoid (6)</a:t>
            </a:r>
            <a:endParaRPr lang="de-DE" sz="1200" b="1" dirty="0">
              <a:solidFill>
                <a:schemeClr val="bg1">
                  <a:lumMod val="95000"/>
                </a:schemeClr>
              </a:solidFill>
              <a:ea typeface="ＭＳ Ｐゴシック" pitchFamily="34" charset="-128"/>
            </a:endParaRPr>
          </a:p>
        </p:txBody>
      </p:sp>
      <p:sp>
        <p:nvSpPr>
          <p:cNvPr id="35" name="Rectangle 8"/>
          <p:cNvSpPr>
            <a:spLocks noChangeArrowheads="1"/>
          </p:cNvSpPr>
          <p:nvPr/>
        </p:nvSpPr>
        <p:spPr bwMode="auto">
          <a:xfrm>
            <a:off x="568916" y="4093209"/>
            <a:ext cx="2527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Correction coils (18)</a:t>
            </a:r>
            <a:endParaRPr lang="de-DE" sz="1200" b="1" dirty="0">
              <a:solidFill>
                <a:schemeClr val="bg1">
                  <a:lumMod val="95000"/>
                </a:schemeClr>
              </a:solidFill>
              <a:ea typeface="ＭＳ Ｐゴシック" pitchFamily="34" charset="-128"/>
            </a:endParaRPr>
          </a:p>
        </p:txBody>
      </p:sp>
      <p:sp>
        <p:nvSpPr>
          <p:cNvPr id="41" name="Line 27"/>
          <p:cNvSpPr>
            <a:spLocks noChangeShapeType="1"/>
          </p:cNvSpPr>
          <p:nvPr/>
        </p:nvSpPr>
        <p:spPr bwMode="auto">
          <a:xfrm>
            <a:off x="941102" y="1516225"/>
            <a:ext cx="2155114" cy="2500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pic>
        <p:nvPicPr>
          <p:cNvPr id="48" name="Picture 6"/>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7781" y="4615275"/>
            <a:ext cx="474290" cy="26073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2196" y="4645815"/>
            <a:ext cx="456068" cy="3022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descr="C:\Documents and Settings\Administrateur.A0A2C2765BD24BA\Bureau\Untitled-6.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811129" y="1176913"/>
            <a:ext cx="464658" cy="328037"/>
          </a:xfrm>
          <a:prstGeom prst="rect">
            <a:avLst/>
          </a:prstGeom>
          <a:noFill/>
          <a:extLst>
            <a:ext uri="{909E8E84-426E-40DD-AFC4-6F175D3DCCD1}">
              <a14:hiddenFill xmlns:a14="http://schemas.microsoft.com/office/drawing/2010/main">
                <a:solidFill>
                  <a:srgbClr val="FFFFFF"/>
                </a:solidFill>
              </a14:hiddenFill>
            </a:ext>
          </a:extLst>
        </p:spPr>
      </p:pic>
      <p:sp>
        <p:nvSpPr>
          <p:cNvPr id="24" name="Line 22"/>
          <p:cNvSpPr>
            <a:spLocks noChangeShapeType="1"/>
          </p:cNvSpPr>
          <p:nvPr/>
        </p:nvSpPr>
        <p:spPr bwMode="auto">
          <a:xfrm>
            <a:off x="1752601" y="2040146"/>
            <a:ext cx="2229472" cy="2164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pic>
        <p:nvPicPr>
          <p:cNvPr id="54"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6217" y="4606590"/>
            <a:ext cx="411565" cy="25877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6"/>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7" y="2523202"/>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33034" y="1435662"/>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2986" y="2535823"/>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576873" y="4168484"/>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41600" y="2262123"/>
            <a:ext cx="468000" cy="26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41954" y="3394452"/>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37419" y="2479193"/>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120464" y="3406755"/>
            <a:ext cx="517063" cy="28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36043" y="2496220"/>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19038" y="2536467"/>
            <a:ext cx="517063"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89234" y="1683639"/>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08759" y="4155926"/>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06458" y="4164439"/>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062701" y="4645815"/>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18572" y="4174496"/>
            <a:ext cx="48949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62600" y="4633258"/>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701" y="3394453"/>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74698" y="4391781"/>
            <a:ext cx="47041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5616" y="2262121"/>
            <a:ext cx="512780" cy="29667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701" y="2256594"/>
            <a:ext cx="508902" cy="319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38100"/>
            <a:ext cx="9144000" cy="857250"/>
          </a:xfrm>
        </p:spPr>
        <p:txBody>
          <a:bodyPr>
            <a:noAutofit/>
          </a:bodyPr>
          <a:lstStyle/>
          <a:p>
            <a:pPr eaLnBrk="0" hangingPunct="0"/>
            <a:r>
              <a:rPr lang="en-GB" sz="4800" b="1" dirty="0">
                <a:solidFill>
                  <a:schemeClr val="bg1">
                    <a:lumMod val="95000"/>
                  </a:schemeClr>
                </a:solidFill>
                <a:effectLst>
                  <a:outerShdw blurRad="50800" dist="50800" dir="5400000" algn="ctr" rotWithShape="0">
                    <a:prstClr val="black"/>
                  </a:outerShdw>
                </a:effectLst>
                <a:latin typeface="Tahoma" pitchFamily="34" charset="0"/>
                <a:ea typeface="+mn-ea"/>
                <a:cs typeface="+mn-cs"/>
              </a:rPr>
              <a:t>Who manufactures what?</a:t>
            </a:r>
            <a:r>
              <a:rPr lang="en-GB" b="1" kern="1200" dirty="0" smtClean="0">
                <a:solidFill>
                  <a:schemeClr val="bg1">
                    <a:lumMod val="95000"/>
                  </a:schemeClr>
                </a:solidFill>
                <a:effectLst>
                  <a:outerShdw dist="50800" dir="5400000" sx="99000" sy="99000" algn="ctr" rotWithShape="0">
                    <a:schemeClr val="tx1">
                      <a:lumMod val="50000"/>
                      <a:lumOff val="50000"/>
                    </a:schemeClr>
                  </a:outerShdw>
                </a:effectLst>
                <a:latin typeface="Tahoma" pitchFamily="34" charset="0"/>
              </a:rPr>
              <a:t/>
            </a:r>
            <a:br>
              <a:rPr lang="en-GB" b="1" kern="1200" dirty="0" smtClean="0">
                <a:solidFill>
                  <a:schemeClr val="bg1">
                    <a:lumMod val="95000"/>
                  </a:schemeClr>
                </a:solidFill>
                <a:effectLst>
                  <a:outerShdw dist="50800" dir="5400000" sx="99000" sy="99000" algn="ctr" rotWithShape="0">
                    <a:schemeClr val="tx1">
                      <a:lumMod val="50000"/>
                      <a:lumOff val="50000"/>
                    </a:schemeClr>
                  </a:outerShdw>
                </a:effectLst>
                <a:latin typeface="Tahoma" pitchFamily="34" charset="0"/>
              </a:rPr>
            </a:br>
            <a:r>
              <a:rPr lang="en-GB" sz="2000" b="1" dirty="0" smtClean="0">
                <a:solidFill>
                  <a:schemeClr val="bg1">
                    <a:lumMod val="95000"/>
                  </a:schemeClr>
                </a:solidFill>
                <a:latin typeface="Tahoma" pitchFamily="34" charset="0"/>
              </a:rPr>
              <a:t>The ITER Members share all intellectual property</a:t>
            </a:r>
            <a:endParaRPr lang="en-GB" sz="2000" b="1" kern="1200" dirty="0">
              <a:solidFill>
                <a:schemeClr val="bg1">
                  <a:lumMod val="95000"/>
                </a:schemeClr>
              </a:solidFill>
              <a:latin typeface="Tahoma" pitchFamily="34" charset="0"/>
            </a:endParaRPr>
          </a:p>
        </p:txBody>
      </p:sp>
      <p:pic>
        <p:nvPicPr>
          <p:cNvPr id="104"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106458" y="2493984"/>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301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
                                          </p:stCondLst>
                                        </p:cTn>
                                        <p:tgtEl>
                                          <p:spTgt spid="41"/>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0"/>
                                  </p:stCondLst>
                                  <p:childTnLst>
                                    <p:set>
                                      <p:cBhvr>
                                        <p:cTn id="9" dur="1" fill="hold">
                                          <p:stCondLst>
                                            <p:cond delay="99"/>
                                          </p:stCondLst>
                                        </p:cTn>
                                        <p:tgtEl>
                                          <p:spTgt spid="19"/>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0"/>
                                  </p:stCondLst>
                                  <p:childTnLst>
                                    <p:set>
                                      <p:cBhvr>
                                        <p:cTn id="12" dur="1" fill="hold">
                                          <p:stCondLst>
                                            <p:cond delay="99"/>
                                          </p:stCondLst>
                                        </p:cTn>
                                        <p:tgtEl>
                                          <p:spTgt spid="24"/>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grpId="0" nodeType="afterEffect">
                                  <p:stCondLst>
                                    <p:cond delay="0"/>
                                  </p:stCondLst>
                                  <p:childTnLst>
                                    <p:set>
                                      <p:cBhvr>
                                        <p:cTn id="15" dur="1" fill="hold">
                                          <p:stCondLst>
                                            <p:cond delay="99"/>
                                          </p:stCondLst>
                                        </p:cTn>
                                        <p:tgtEl>
                                          <p:spTgt spid="18"/>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grpId="0" nodeType="afterEffect">
                                  <p:stCondLst>
                                    <p:cond delay="0"/>
                                  </p:stCondLst>
                                  <p:childTnLst>
                                    <p:set>
                                      <p:cBhvr>
                                        <p:cTn id="18" dur="1" fill="hold">
                                          <p:stCondLst>
                                            <p:cond delay="99"/>
                                          </p:stCondLst>
                                        </p:cTn>
                                        <p:tgtEl>
                                          <p:spTgt spid="1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99"/>
                                          </p:stCondLst>
                                        </p:cTn>
                                        <p:tgtEl>
                                          <p:spTgt spid="17"/>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grpId="0" nodeType="afterEffect">
                                  <p:stCondLst>
                                    <p:cond delay="0"/>
                                  </p:stCondLst>
                                  <p:childTnLst>
                                    <p:set>
                                      <p:cBhvr>
                                        <p:cTn id="24" dur="1" fill="hold">
                                          <p:stCondLst>
                                            <p:cond delay="99"/>
                                          </p:stCondLst>
                                        </p:cTn>
                                        <p:tgtEl>
                                          <p:spTgt spid="21"/>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grpId="0" nodeType="afterEffect">
                                  <p:stCondLst>
                                    <p:cond delay="0"/>
                                  </p:stCondLst>
                                  <p:childTnLst>
                                    <p:set>
                                      <p:cBhvr>
                                        <p:cTn id="27" dur="1" fill="hold">
                                          <p:stCondLst>
                                            <p:cond delay="99"/>
                                          </p:stCondLst>
                                        </p:cTn>
                                        <p:tgtEl>
                                          <p:spTgt spid="20"/>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grpId="0" nodeType="afterEffect">
                                  <p:stCondLst>
                                    <p:cond delay="0"/>
                                  </p:stCondLst>
                                  <p:childTnLst>
                                    <p:set>
                                      <p:cBhvr>
                                        <p:cTn id="30" dur="1" fill="hold">
                                          <p:stCondLst>
                                            <p:cond delay="99"/>
                                          </p:stCondLst>
                                        </p:cTn>
                                        <p:tgtEl>
                                          <p:spTgt spid="23"/>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grpId="0" nodeType="afterEffect">
                                  <p:stCondLst>
                                    <p:cond delay="0"/>
                                  </p:stCondLst>
                                  <p:childTnLst>
                                    <p:set>
                                      <p:cBhvr>
                                        <p:cTn id="33" dur="1" fill="hold">
                                          <p:stCondLst>
                                            <p:cond delay="99"/>
                                          </p:stCondLst>
                                        </p:cTn>
                                        <p:tgtEl>
                                          <p:spTgt spid="25"/>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7" grpId="0" animBg="1"/>
      <p:bldP spid="19" grpId="0" animBg="1"/>
      <p:bldP spid="20" grpId="0" animBg="1"/>
      <p:bldP spid="21" grpId="0" animBg="1"/>
      <p:bldP spid="22" grpId="0" animBg="1"/>
      <p:bldP spid="23" grpId="0" animBg="1"/>
      <p:bldP spid="25" grpId="0" animBg="1"/>
      <p:bldP spid="41"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23143" y="3782413"/>
            <a:ext cx="431605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China </a:t>
            </a:r>
            <a:r>
              <a:rPr lang="en-GB" sz="1100" dirty="0">
                <a:solidFill>
                  <a:schemeClr val="bg1"/>
                </a:solidFill>
                <a:latin typeface="Arial" panose="020B0604020202020204" pitchFamily="34" charset="0"/>
                <a:cs typeface="Arial" panose="020B0604020202020204" pitchFamily="34" charset="0"/>
              </a:rPr>
              <a:t>has successfully completed the first </a:t>
            </a:r>
            <a:r>
              <a:rPr lang="en-GB" sz="1100" dirty="0" smtClean="0">
                <a:solidFill>
                  <a:schemeClr val="bg1"/>
                </a:solidFill>
                <a:latin typeface="Arial" panose="020B0604020202020204" pitchFamily="34" charset="0"/>
                <a:cs typeface="Arial" panose="020B0604020202020204" pitchFamily="34" charset="0"/>
              </a:rPr>
              <a:t>component </a:t>
            </a:r>
            <a:r>
              <a:rPr lang="en-GB" sz="1100" dirty="0">
                <a:solidFill>
                  <a:schemeClr val="bg1"/>
                </a:solidFill>
                <a:latin typeface="Arial" panose="020B0604020202020204" pitchFamily="34" charset="0"/>
                <a:cs typeface="Arial" panose="020B0604020202020204" pitchFamily="34" charset="0"/>
              </a:rPr>
              <a:t>of the feeder package: the cryostat feedthrough for poloidal field coil #</a:t>
            </a:r>
            <a:r>
              <a:rPr lang="en-GB" sz="1100" dirty="0" smtClean="0">
                <a:solidFill>
                  <a:schemeClr val="bg1"/>
                </a:solidFill>
                <a:latin typeface="Arial" panose="020B0604020202020204" pitchFamily="34" charset="0"/>
                <a:cs typeface="Arial" panose="020B0604020202020204" pitchFamily="34" charset="0"/>
              </a:rPr>
              <a:t>4,</a:t>
            </a:r>
            <a:endParaRPr lang="en-GB" sz="11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207086" y="4350973"/>
            <a:ext cx="8632114" cy="338554"/>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7086" y="4366796"/>
            <a:ext cx="8632114" cy="338554"/>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Magnet Systems, Power Systems, Blanket, Fuel Cycle, Diagnostics</a:t>
            </a:r>
          </a:p>
        </p:txBody>
      </p:sp>
      <p:pic>
        <p:nvPicPr>
          <p:cNvPr id="12" name="Picture 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649438" y="57150"/>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arnouxr\Documents\Work\En Cours\ITERFACE FREEZE\pig1_ed_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3143" y="742949"/>
            <a:ext cx="4316057" cy="2877371"/>
          </a:xfrm>
          <a:prstGeom prst="rect">
            <a:avLst/>
          </a:prstGeom>
          <a:solidFill>
            <a:schemeClr val="tx1">
              <a:lumMod val="50000"/>
              <a:lumOff val="50000"/>
              <a:alpha val="92000"/>
            </a:schemeClr>
          </a:solidFill>
          <a:ln w="3175">
            <a:solidFill>
              <a:srgbClr val="FFC000"/>
            </a:solidFill>
          </a:ln>
          <a:extLst/>
        </p:spPr>
      </p:pic>
      <p:sp>
        <p:nvSpPr>
          <p:cNvPr id="5" name="TextBox 4"/>
          <p:cNvSpPr txBox="1"/>
          <p:nvPr/>
        </p:nvSpPr>
        <p:spPr>
          <a:xfrm>
            <a:off x="0" y="-19050"/>
            <a:ext cx="9144000"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China</a:t>
            </a:r>
            <a:endParaRPr lang="fr-FR" sz="2400" dirty="0">
              <a:solidFill>
                <a:schemeClr val="bg1">
                  <a:lumMod val="95000"/>
                </a:schemeClr>
              </a:solidFill>
            </a:endParaRPr>
          </a:p>
        </p:txBody>
      </p:sp>
      <p:pic>
        <p:nvPicPr>
          <p:cNvPr id="13" name="Picture 2" descr="C:\Users\arnouxr\Documents\Work\En Cours\2018\US ACADEMY OF SCIENCES\09_pf_dp_movin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3850" y="742950"/>
            <a:ext cx="3920949" cy="2940711"/>
          </a:xfrm>
          <a:prstGeom prst="rect">
            <a:avLst/>
          </a:prstGeom>
          <a:solidFill>
            <a:schemeClr val="tx1">
              <a:lumMod val="50000"/>
              <a:lumOff val="50000"/>
              <a:alpha val="92000"/>
            </a:schemeClr>
          </a:solidFill>
          <a:ln w="3175">
            <a:solidFill>
              <a:srgbClr val="FFC000"/>
            </a:solidFill>
          </a:ln>
          <a:extLst/>
        </p:spPr>
      </p:pic>
      <p:sp>
        <p:nvSpPr>
          <p:cNvPr id="2" name="Rectangle 1"/>
          <p:cNvSpPr/>
          <p:nvPr/>
        </p:nvSpPr>
        <p:spPr>
          <a:xfrm>
            <a:off x="224448" y="3782413"/>
            <a:ext cx="3907713"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Work </a:t>
            </a:r>
            <a:r>
              <a:rPr lang="en-GB" sz="1100" dirty="0">
                <a:solidFill>
                  <a:schemeClr val="bg1"/>
                </a:solidFill>
                <a:latin typeface="Arial" panose="020B0604020202020204" pitchFamily="34" charset="0"/>
                <a:cs typeface="Arial" panose="020B0604020202020204" pitchFamily="34" charset="0"/>
              </a:rPr>
              <a:t>is underway </a:t>
            </a:r>
            <a:r>
              <a:rPr lang="en-GB" sz="1100" dirty="0" smtClean="0">
                <a:solidFill>
                  <a:schemeClr val="bg1"/>
                </a:solidFill>
                <a:latin typeface="Arial" panose="020B0604020202020204" pitchFamily="34" charset="0"/>
                <a:cs typeface="Arial" panose="020B0604020202020204" pitchFamily="34" charset="0"/>
              </a:rPr>
              <a:t>in </a:t>
            </a:r>
            <a:r>
              <a:rPr lang="en-GB" sz="1100" dirty="0">
                <a:solidFill>
                  <a:schemeClr val="bg1"/>
                </a:solidFill>
                <a:latin typeface="Arial" panose="020B0604020202020204" pitchFamily="34" charset="0"/>
                <a:cs typeface="Arial" panose="020B0604020202020204" pitchFamily="34" charset="0"/>
              </a:rPr>
              <a:t>China </a:t>
            </a:r>
            <a:r>
              <a:rPr lang="en-GB" sz="1100" dirty="0" smtClean="0">
                <a:solidFill>
                  <a:schemeClr val="bg1"/>
                </a:solidFill>
                <a:latin typeface="Arial" panose="020B0604020202020204" pitchFamily="34" charset="0"/>
                <a:cs typeface="Arial" panose="020B0604020202020204" pitchFamily="34" charset="0"/>
              </a:rPr>
              <a:t> (under contract with Europe) to manufacture </a:t>
            </a:r>
            <a:r>
              <a:rPr lang="en-GB" sz="1100" dirty="0">
                <a:solidFill>
                  <a:schemeClr val="bg1"/>
                </a:solidFill>
                <a:latin typeface="Arial" panose="020B0604020202020204" pitchFamily="34" charset="0"/>
                <a:cs typeface="Arial" panose="020B0604020202020204" pitchFamily="34" charset="0"/>
              </a:rPr>
              <a:t> </a:t>
            </a:r>
            <a:r>
              <a:rPr lang="en-GB" sz="1100" dirty="0" smtClean="0">
                <a:solidFill>
                  <a:schemeClr val="bg1"/>
                </a:solidFill>
                <a:latin typeface="Arial" panose="020B0604020202020204" pitchFamily="34" charset="0"/>
                <a:cs typeface="Arial" panose="020B0604020202020204" pitchFamily="34" charset="0"/>
              </a:rPr>
              <a:t>9 </a:t>
            </a:r>
            <a:r>
              <a:rPr lang="en-GB" sz="1100" dirty="0">
                <a:solidFill>
                  <a:schemeClr val="bg1"/>
                </a:solidFill>
                <a:latin typeface="Arial" panose="020B0604020202020204" pitchFamily="34" charset="0"/>
                <a:cs typeface="Arial" panose="020B0604020202020204" pitchFamily="34" charset="0"/>
              </a:rPr>
              <a:t>double </a:t>
            </a:r>
            <a:r>
              <a:rPr lang="en-GB" sz="1100" dirty="0" smtClean="0">
                <a:solidFill>
                  <a:schemeClr val="bg1"/>
                </a:solidFill>
                <a:latin typeface="Arial" panose="020B0604020202020204" pitchFamily="34" charset="0"/>
                <a:cs typeface="Arial" panose="020B0604020202020204" pitchFamily="34" charset="0"/>
              </a:rPr>
              <a:t>pancakes for </a:t>
            </a:r>
            <a:r>
              <a:rPr lang="en-GB" sz="1100" dirty="0">
                <a:solidFill>
                  <a:schemeClr val="bg1"/>
                </a:solidFill>
                <a:latin typeface="Arial" panose="020B0604020202020204" pitchFamily="34" charset="0"/>
                <a:cs typeface="Arial" panose="020B0604020202020204" pitchFamily="34" charset="0"/>
              </a:rPr>
              <a:t>poloidal field coil </a:t>
            </a:r>
            <a:r>
              <a:rPr lang="en-GB" sz="1100" dirty="0" smtClean="0">
                <a:solidFill>
                  <a:schemeClr val="bg1"/>
                </a:solidFill>
                <a:latin typeface="Arial" panose="020B0604020202020204" pitchFamily="34" charset="0"/>
                <a:cs typeface="Arial" panose="020B0604020202020204" pitchFamily="34" charset="0"/>
              </a:rPr>
              <a:t># 6. </a:t>
            </a:r>
            <a:endParaRPr lang="fr-FR"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61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957" y="-211725"/>
            <a:ext cx="9144000" cy="1166394"/>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fontScale="85000" lnSpcReduction="10000"/>
          </a:bodyPr>
          <a:lstStyle>
            <a:lvl1pPr algn="ctr" fontAlgn="base">
              <a:spcBef>
                <a:spcPct val="0"/>
              </a:spcBef>
              <a:spcAft>
                <a:spcPct val="0"/>
              </a:spcAft>
              <a:buNone/>
              <a:defRPr sz="6000" b="1">
                <a:solidFill>
                  <a:schemeClr val="bg1">
                    <a:lumMod val="95000"/>
                  </a:schemeClr>
                </a:solidFill>
                <a:latin typeface="Tahoma" pitchFamily="34" charset="0"/>
                <a:ea typeface="+mj-ea"/>
                <a:cs typeface="+mj-cs"/>
              </a:defRPr>
            </a:lvl1pPr>
          </a:lstStyle>
          <a:p>
            <a:r>
              <a:rPr lang="en-GB" sz="5400" dirty="0" smtClean="0"/>
              <a:t>60 years of constant progress</a:t>
            </a:r>
            <a:endParaRPr lang="en-GB" sz="5400" dirty="0"/>
          </a:p>
        </p:txBody>
      </p:sp>
      <p:sp>
        <p:nvSpPr>
          <p:cNvPr id="11" name="TextBox 10"/>
          <p:cNvSpPr txBox="1"/>
          <p:nvPr/>
        </p:nvSpPr>
        <p:spPr>
          <a:xfrm>
            <a:off x="4000430" y="915566"/>
            <a:ext cx="1107368" cy="738664"/>
          </a:xfrm>
          <a:prstGeom prst="rect">
            <a:avLst/>
          </a:prstGeom>
          <a:noFill/>
        </p:spPr>
        <p:txBody>
          <a:bodyPr wrap="square" rtlCol="0">
            <a:spAutoFit/>
          </a:bodyPr>
          <a:lstStyle>
            <a:defPPr>
              <a:defRPr lang="en-US"/>
            </a:defPPr>
            <a:lvl1pPr>
              <a:defRPr sz="1200">
                <a:solidFill>
                  <a:schemeClr val="bg1"/>
                </a:solidFill>
              </a:defRPr>
            </a:lvl1pPr>
          </a:lstStyle>
          <a:p>
            <a:r>
              <a:rPr lang="fr-FR" sz="1400" dirty="0" smtClean="0"/>
              <a:t>TA-2000,</a:t>
            </a:r>
          </a:p>
          <a:p>
            <a:r>
              <a:rPr lang="fr-FR" sz="1400" dirty="0" smtClean="0"/>
              <a:t>France, 1957</a:t>
            </a:r>
            <a:endParaRPr lang="en-GB" sz="1400" dirty="0"/>
          </a:p>
        </p:txBody>
      </p:sp>
      <p:sp>
        <p:nvSpPr>
          <p:cNvPr id="12" name="Isosceles Triangle 11"/>
          <p:cNvSpPr/>
          <p:nvPr/>
        </p:nvSpPr>
        <p:spPr>
          <a:xfrm rot="16200000">
            <a:off x="3755982" y="1282457"/>
            <a:ext cx="171450" cy="176332"/>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016872" y="2495550"/>
            <a:ext cx="1373171" cy="954107"/>
          </a:xfrm>
          <a:prstGeom prst="rect">
            <a:avLst/>
          </a:prstGeom>
          <a:noFill/>
        </p:spPr>
        <p:txBody>
          <a:bodyPr wrap="square" rtlCol="0">
            <a:spAutoFit/>
          </a:bodyPr>
          <a:lstStyle>
            <a:defPPr>
              <a:defRPr lang="en-US"/>
            </a:defPPr>
            <a:lvl1pPr>
              <a:defRPr sz="1200">
                <a:solidFill>
                  <a:schemeClr val="bg1"/>
                </a:solidFill>
              </a:defRPr>
            </a:lvl1pPr>
          </a:lstStyle>
          <a:p>
            <a:r>
              <a:rPr lang="fr-FR" sz="1400" dirty="0"/>
              <a:t>DIII-D, US</a:t>
            </a:r>
          </a:p>
          <a:p>
            <a:r>
              <a:rPr lang="fr-FR" sz="1400" dirty="0"/>
              <a:t> - 1978</a:t>
            </a:r>
          </a:p>
          <a:p>
            <a:r>
              <a:rPr lang="fr-FR" sz="1400" dirty="0" smtClean="0"/>
              <a:t>General </a:t>
            </a:r>
            <a:r>
              <a:rPr lang="fr-FR" sz="1400" dirty="0" err="1"/>
              <a:t>Atomics</a:t>
            </a:r>
            <a:r>
              <a:rPr lang="fr-FR" sz="1400" dirty="0"/>
              <a:t> </a:t>
            </a:r>
            <a:r>
              <a:rPr lang="fr-FR" sz="1400" dirty="0" smtClean="0"/>
              <a:t>- DOE</a:t>
            </a:r>
            <a:r>
              <a:rPr lang="fr-FR" sz="1400" dirty="0"/>
              <a:t>.</a:t>
            </a:r>
            <a:endParaRPr lang="en-GB" sz="1400" dirty="0"/>
          </a:p>
        </p:txBody>
      </p:sp>
      <p:sp>
        <p:nvSpPr>
          <p:cNvPr id="14" name="Isosceles Triangle 13"/>
          <p:cNvSpPr/>
          <p:nvPr/>
        </p:nvSpPr>
        <p:spPr>
          <a:xfrm rot="16200000">
            <a:off x="3685722" y="3140068"/>
            <a:ext cx="171450" cy="176332"/>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6" name="Isosceles Triangle 15"/>
          <p:cNvSpPr/>
          <p:nvPr/>
        </p:nvSpPr>
        <p:spPr>
          <a:xfrm rot="16200000" flipV="1">
            <a:off x="5228646" y="1873278"/>
            <a:ext cx="164969" cy="199866"/>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015577" y="1769538"/>
            <a:ext cx="1152000" cy="523220"/>
          </a:xfrm>
          <a:prstGeom prst="rect">
            <a:avLst/>
          </a:prstGeom>
          <a:noFill/>
        </p:spPr>
        <p:txBody>
          <a:bodyPr wrap="square" rtlCol="0">
            <a:spAutoFit/>
          </a:bodyPr>
          <a:lstStyle>
            <a:defPPr>
              <a:defRPr lang="en-US"/>
            </a:defPPr>
            <a:lvl1pPr>
              <a:defRPr sz="1200">
                <a:solidFill>
                  <a:schemeClr val="bg1"/>
                </a:solidFill>
              </a:defRPr>
            </a:lvl1pPr>
          </a:lstStyle>
          <a:p>
            <a:r>
              <a:rPr lang="fr-FR" sz="1400" dirty="0" smtClean="0"/>
              <a:t>KSTAR, </a:t>
            </a:r>
            <a:r>
              <a:rPr lang="fr-FR" sz="1400" dirty="0" err="1" smtClean="0"/>
              <a:t>Korea</a:t>
            </a:r>
            <a:endParaRPr lang="fr-FR" sz="1400" dirty="0" smtClean="0"/>
          </a:p>
          <a:p>
            <a:r>
              <a:rPr lang="fr-FR" sz="1400" dirty="0" smtClean="0"/>
              <a:t>2008</a:t>
            </a:r>
            <a:endParaRPr lang="en-GB" sz="1400" dirty="0"/>
          </a:p>
        </p:txBody>
      </p:sp>
      <p:pic>
        <p:nvPicPr>
          <p:cNvPr id="20" name="Picture 2" descr="C:\Users\arnouxr\Documents\Work\En Cours\Slide old machines tagged\TA_2000.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 r="-216"/>
          <a:stretch/>
        </p:blipFill>
        <p:spPr bwMode="auto">
          <a:xfrm>
            <a:off x="213331" y="954670"/>
            <a:ext cx="3319026" cy="1708010"/>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sp>
        <p:nvSpPr>
          <p:cNvPr id="21" name="TextBox 20"/>
          <p:cNvSpPr txBox="1"/>
          <p:nvPr/>
        </p:nvSpPr>
        <p:spPr>
          <a:xfrm>
            <a:off x="4007357" y="3509535"/>
            <a:ext cx="1107368" cy="1169551"/>
          </a:xfrm>
          <a:prstGeom prst="rect">
            <a:avLst/>
          </a:prstGeom>
          <a:noFill/>
        </p:spPr>
        <p:txBody>
          <a:bodyPr wrap="square" rtlCol="0">
            <a:spAutoFit/>
          </a:bodyPr>
          <a:lstStyle>
            <a:defPPr>
              <a:defRPr lang="en-US"/>
            </a:defPPr>
            <a:lvl1pPr>
              <a:defRPr sz="1200">
                <a:solidFill>
                  <a:schemeClr val="bg1"/>
                </a:solidFill>
              </a:defRPr>
            </a:lvl1pPr>
          </a:lstStyle>
          <a:p>
            <a:r>
              <a:rPr lang="fr-FR" sz="1400" dirty="0" smtClean="0"/>
              <a:t>WEST, CEA-Euratom, 1988, </a:t>
            </a:r>
            <a:r>
              <a:rPr lang="fr-FR" sz="1400" dirty="0" err="1" smtClean="0"/>
              <a:t>now</a:t>
            </a:r>
            <a:r>
              <a:rPr lang="fr-FR" sz="1400" dirty="0" smtClean="0"/>
              <a:t> </a:t>
            </a:r>
            <a:r>
              <a:rPr lang="fr-FR" sz="1400" dirty="0" err="1" smtClean="0"/>
              <a:t>testbed</a:t>
            </a:r>
            <a:r>
              <a:rPr lang="fr-FR" sz="1400" dirty="0" smtClean="0"/>
              <a:t> for ITER</a:t>
            </a:r>
            <a:endParaRPr lang="en-GB" sz="1400" dirty="0"/>
          </a:p>
        </p:txBody>
      </p:sp>
      <p:sp>
        <p:nvSpPr>
          <p:cNvPr id="22" name="Isosceles Triangle 21"/>
          <p:cNvSpPr/>
          <p:nvPr/>
        </p:nvSpPr>
        <p:spPr>
          <a:xfrm rot="16200000" flipV="1">
            <a:off x="5225406" y="3994379"/>
            <a:ext cx="171450" cy="199866"/>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descr="C:\Users\arnouxr\Documents\Work\En Cours\WEST PRESS VISIT\OK\Inside_WEST_Press_trip_1_smal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41639" y="2842569"/>
            <a:ext cx="3480973" cy="1836518"/>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pic>
        <p:nvPicPr>
          <p:cNvPr id="15" name="Picture 7" descr="C:\Users\arnouxr\Documents\Work\En Cours\Slide old machines tagged\KSTAR.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712" t="10467" r="6993" b="1775"/>
          <a:stretch/>
        </p:blipFill>
        <p:spPr bwMode="auto">
          <a:xfrm>
            <a:off x="5537781" y="915565"/>
            <a:ext cx="3484831" cy="1716833"/>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pic>
        <p:nvPicPr>
          <p:cNvPr id="7170" name="Picture 2" descr="\\iter\cfs\public\dulonk\Tokamaks\diiidnewdiv_e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64" b="7867"/>
          <a:stretch/>
        </p:blipFill>
        <p:spPr bwMode="auto">
          <a:xfrm>
            <a:off x="213331" y="2779234"/>
            <a:ext cx="3361067" cy="1891312"/>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spTree>
    <p:extLst>
      <p:ext uri="{BB962C8B-B14F-4D97-AF65-F5344CB8AC3E}">
        <p14:creationId xmlns:p14="http://schemas.microsoft.com/office/powerpoint/2010/main" val="326430454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3409950"/>
            <a:ext cx="4224130"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European contractors have finalized 2 of 10 toroidal field coil winding packs.</a:t>
            </a:r>
            <a:endParaRPr lang="en-GB" sz="11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76201" y="3945750"/>
            <a:ext cx="8906255" cy="754797"/>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201" y="3938547"/>
            <a:ext cx="8677655" cy="830997"/>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Buildings, Magnet Systems, Heating &amp; Current Drive Systems, Vacuum Vessel,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Blanket, Power Systems, Fuel Cycle, Tritium Plant, </a:t>
            </a:r>
            <a:r>
              <a:rPr lang="en-US" sz="1600" dirty="0" err="1" smtClean="0">
                <a:latin typeface="Arial" panose="020B0604020202020204" pitchFamily="34" charset="0"/>
                <a:cs typeface="Arial" panose="020B0604020202020204" pitchFamily="34" charset="0"/>
              </a:rPr>
              <a:t>Cryoplant</a:t>
            </a:r>
            <a:r>
              <a:rPr lang="en-US" sz="1600" dirty="0" smtClean="0">
                <a:latin typeface="Arial" panose="020B0604020202020204" pitchFamily="34" charset="0"/>
                <a:cs typeface="Arial" panose="020B0604020202020204" pitchFamily="34" charset="0"/>
              </a:rPr>
              <a:t>, Diagnostics, Radioactive Materials</a:t>
            </a:r>
          </a:p>
        </p:txBody>
      </p:sp>
      <p:pic>
        <p:nvPicPr>
          <p:cNvPr id="9" name="Picture 5" descr="C:\Documents and Settings\Administrateur.A0A2C2765BD24BA\Bureau\euflag.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43930" y="42193"/>
            <a:ext cx="508902" cy="31975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597024" y="3449020"/>
            <a:ext cx="4385431"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The pre-production </a:t>
            </a:r>
            <a:r>
              <a:rPr lang="en-GB" sz="1100" dirty="0" err="1" smtClean="0">
                <a:solidFill>
                  <a:schemeClr val="bg1"/>
                </a:solidFill>
                <a:latin typeface="Arial" panose="020B0604020202020204" pitchFamily="34" charset="0"/>
                <a:cs typeface="Arial" panose="020B0604020202020204" pitchFamily="34" charset="0"/>
              </a:rPr>
              <a:t>cryopump</a:t>
            </a:r>
            <a:r>
              <a:rPr lang="en-GB" sz="1100" dirty="0" smtClean="0">
                <a:solidFill>
                  <a:schemeClr val="bg1"/>
                </a:solidFill>
                <a:latin typeface="Arial" panose="020B0604020202020204" pitchFamily="34" charset="0"/>
                <a:cs typeface="Arial" panose="020B0604020202020204" pitchFamily="34" charset="0"/>
              </a:rPr>
              <a:t>  was </a:t>
            </a:r>
            <a:r>
              <a:rPr lang="en-GB" sz="1100" dirty="0" err="1" smtClean="0">
                <a:solidFill>
                  <a:schemeClr val="bg1"/>
                </a:solidFill>
                <a:latin typeface="Arial" panose="020B0604020202020204" pitchFamily="34" charset="0"/>
                <a:cs typeface="Arial" panose="020B0604020202020204" pitchFamily="34" charset="0"/>
              </a:rPr>
              <a:t>delivred</a:t>
            </a:r>
            <a:r>
              <a:rPr lang="en-GB" sz="1100" dirty="0" smtClean="0">
                <a:solidFill>
                  <a:schemeClr val="bg1"/>
                </a:solidFill>
                <a:latin typeface="Arial" panose="020B0604020202020204" pitchFamily="34" charset="0"/>
                <a:cs typeface="Arial" panose="020B0604020202020204" pitchFamily="34" charset="0"/>
              </a:rPr>
              <a:t>  in August 2017 </a:t>
            </a:r>
            <a:r>
              <a:rPr lang="en-GB" sz="1100" dirty="0">
                <a:solidFill>
                  <a:schemeClr val="bg1"/>
                </a:solidFill>
                <a:latin typeface="Arial" panose="020B0604020202020204" pitchFamily="34" charset="0"/>
                <a:cs typeface="Arial" panose="020B0604020202020204" pitchFamily="34" charset="0"/>
              </a:rPr>
              <a:t>More than </a:t>
            </a:r>
            <a:r>
              <a:rPr lang="en-GB" sz="1100" dirty="0" smtClean="0">
                <a:solidFill>
                  <a:schemeClr val="bg1"/>
                </a:solidFill>
                <a:latin typeface="Arial" panose="020B0604020202020204" pitchFamily="34" charset="0"/>
                <a:cs typeface="Arial" panose="020B0604020202020204" pitchFamily="34" charset="0"/>
              </a:rPr>
              <a:t>15 </a:t>
            </a:r>
            <a:r>
              <a:rPr lang="en-GB" sz="1100" dirty="0">
                <a:solidFill>
                  <a:schemeClr val="bg1"/>
                </a:solidFill>
                <a:latin typeface="Arial" panose="020B0604020202020204" pitchFamily="34" charset="0"/>
                <a:cs typeface="Arial" panose="020B0604020202020204" pitchFamily="34" charset="0"/>
              </a:rPr>
              <a:t>companies in Europe were involved in its </a:t>
            </a:r>
            <a:r>
              <a:rPr lang="en-GB" sz="1100" dirty="0" smtClean="0">
                <a:solidFill>
                  <a:schemeClr val="bg1"/>
                </a:solidFill>
                <a:latin typeface="Arial" panose="020B0604020202020204" pitchFamily="34" charset="0"/>
                <a:cs typeface="Arial" panose="020B0604020202020204" pitchFamily="34" charset="0"/>
              </a:rPr>
              <a:t>manufacturing,</a:t>
            </a:r>
            <a:endParaRPr lang="fr-FR" sz="1100" dirty="0">
              <a:solidFill>
                <a:schemeClr val="bg1"/>
              </a:solidFill>
              <a:latin typeface="Arial" panose="020B0604020202020204" pitchFamily="34" charset="0"/>
              <a:cs typeface="Arial" panose="020B0604020202020204" pitchFamily="34" charset="0"/>
            </a:endParaRPr>
          </a:p>
        </p:txBody>
      </p:sp>
      <p:pic>
        <p:nvPicPr>
          <p:cNvPr id="13" name="Picture 2" descr="C:\Users\arnouxr\Documents\Work\En Cours\sabina cryopump\Cryopump_F4E_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108"/>
          <a:stretch/>
        </p:blipFill>
        <p:spPr bwMode="auto">
          <a:xfrm>
            <a:off x="4597025" y="771590"/>
            <a:ext cx="4397433" cy="2574330"/>
          </a:xfrm>
          <a:prstGeom prst="rect">
            <a:avLst/>
          </a:prstGeom>
          <a:solidFill>
            <a:schemeClr val="tx1">
              <a:lumMod val="50000"/>
              <a:lumOff val="50000"/>
              <a:alpha val="92000"/>
            </a:schemeClr>
          </a:solidFill>
          <a:ln w="3175">
            <a:solidFill>
              <a:srgbClr val="FFC000"/>
            </a:solidFill>
          </a:ln>
          <a:extLst/>
        </p:spPr>
      </p:pic>
      <p:sp>
        <p:nvSpPr>
          <p:cNvPr id="5" name="TextBox 4"/>
          <p:cNvSpPr txBox="1"/>
          <p:nvPr/>
        </p:nvSpPr>
        <p:spPr>
          <a:xfrm>
            <a:off x="-87415" y="-19050"/>
            <a:ext cx="9221475" cy="213904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p>
          <a:p>
            <a:r>
              <a:rPr lang="en-US" sz="2400" dirty="0" smtClean="0"/>
              <a:t>								Europe</a:t>
            </a:r>
          </a:p>
          <a:p>
            <a:r>
              <a:rPr lang="fr-FR" dirty="0" smtClean="0"/>
              <a:t>                                                           </a:t>
            </a:r>
            <a:endParaRPr lang="fr-FR" dirty="0"/>
          </a:p>
        </p:txBody>
      </p:sp>
      <p:pic>
        <p:nvPicPr>
          <p:cNvPr id="4099" name="Picture 3" descr="C:\Users\arnouxr\Documents\Work\En Cours\2018\US ACADEMY OF SCIENCES\magnetcore-eu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303"/>
          <a:stretch/>
        </p:blipFill>
        <p:spPr bwMode="auto">
          <a:xfrm>
            <a:off x="166622" y="722916"/>
            <a:ext cx="4133707" cy="2609034"/>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304425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44" y="0"/>
            <a:ext cx="9134061"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r>
              <a:rPr lang="fr-FR" sz="4900" dirty="0" smtClean="0"/>
              <a:t>                                                          </a:t>
            </a:r>
            <a:r>
              <a:rPr lang="fr-FR" sz="1800" dirty="0" smtClean="0"/>
              <a:t>								</a:t>
            </a:r>
            <a:r>
              <a:rPr lang="fr-FR" sz="2400" dirty="0" err="1" smtClean="0"/>
              <a:t>Japan</a:t>
            </a:r>
            <a:endParaRPr lang="fr-FR" sz="2400" dirty="0"/>
          </a:p>
        </p:txBody>
      </p:sp>
      <p:sp>
        <p:nvSpPr>
          <p:cNvPr id="5" name="Rectangle 4"/>
          <p:cNvSpPr/>
          <p:nvPr/>
        </p:nvSpPr>
        <p:spPr>
          <a:xfrm>
            <a:off x="305791" y="4133850"/>
            <a:ext cx="8625764"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1" y="4171950"/>
            <a:ext cx="80010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Magnet Systems, Heating &amp; Current Drive Systems, Remote Handling,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Tritium Plant, Diagnostics</a:t>
            </a:r>
          </a:p>
        </p:txBody>
      </p:sp>
      <p:pic>
        <p:nvPicPr>
          <p:cNvPr id="7" name="Picture 8"/>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08360" y="0"/>
            <a:ext cx="512780" cy="29667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5792" y="3335715"/>
            <a:ext cx="3549552" cy="769441"/>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In September 2017, the Japanese Domestic Agency and suppliers celebrated the completion of conductor fabrication; in all, 43 km (745 tonnes) of conductor were produced.</a:t>
            </a:r>
          </a:p>
        </p:txBody>
      </p:sp>
      <p:pic>
        <p:nvPicPr>
          <p:cNvPr id="3075" name="Picture 3" descr="C:\Users\arnouxr\Documents\Work\En Cours\Dr HIRANO JAPAN\tf_japan_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474" b="14017"/>
          <a:stretch/>
        </p:blipFill>
        <p:spPr bwMode="auto">
          <a:xfrm>
            <a:off x="4191000" y="746358"/>
            <a:ext cx="2819400" cy="3190964"/>
          </a:xfrm>
          <a:prstGeom prst="rect">
            <a:avLst/>
          </a:prstGeom>
          <a:ln w="3175">
            <a:solidFill>
              <a:srgbClr val="FFC000"/>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7239000" y="1473666"/>
            <a:ext cx="1692555" cy="161582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In a major production milestone the first </a:t>
            </a:r>
            <a:r>
              <a:rPr lang="en-GB" sz="1100" dirty="0" smtClean="0">
                <a:solidFill>
                  <a:schemeClr val="bg1"/>
                </a:solidFill>
                <a:latin typeface="Arial" panose="020B0604020202020204" pitchFamily="34" charset="0"/>
                <a:cs typeface="Arial" panose="020B0604020202020204" pitchFamily="34" charset="0"/>
              </a:rPr>
              <a:t>TF winding </a:t>
            </a:r>
            <a:r>
              <a:rPr lang="en-GB" sz="1100" dirty="0">
                <a:solidFill>
                  <a:schemeClr val="bg1"/>
                </a:solidFill>
                <a:latin typeface="Arial" panose="020B0604020202020204" pitchFamily="34" charset="0"/>
                <a:cs typeface="Arial" panose="020B0604020202020204" pitchFamily="34" charset="0"/>
              </a:rPr>
              <a:t>pack has been </a:t>
            </a:r>
            <a:r>
              <a:rPr lang="en-GB" sz="1100" dirty="0" smtClean="0">
                <a:solidFill>
                  <a:schemeClr val="bg1"/>
                </a:solidFill>
                <a:latin typeface="Arial" panose="020B0604020202020204" pitchFamily="34" charset="0"/>
                <a:cs typeface="Arial" panose="020B0604020202020204" pitchFamily="34" charset="0"/>
              </a:rPr>
              <a:t>completed at Mitsubishi </a:t>
            </a:r>
            <a:r>
              <a:rPr lang="en-GB" sz="1100" dirty="0" err="1" smtClean="0">
                <a:solidFill>
                  <a:schemeClr val="bg1"/>
                </a:solidFill>
                <a:latin typeface="Arial" panose="020B0604020202020204" pitchFamily="34" charset="0"/>
                <a:cs typeface="Arial" panose="020B0604020202020204" pitchFamily="34" charset="0"/>
              </a:rPr>
              <a:t>Futami</a:t>
            </a:r>
            <a:r>
              <a:rPr lang="en-GB" sz="1100" dirty="0" smtClean="0">
                <a:solidFill>
                  <a:schemeClr val="bg1"/>
                </a:solidFill>
                <a:latin typeface="Arial" panose="020B0604020202020204" pitchFamily="34" charset="0"/>
                <a:cs typeface="Arial" panose="020B0604020202020204" pitchFamily="34" charset="0"/>
              </a:rPr>
              <a:t> plant.</a:t>
            </a:r>
          </a:p>
          <a:p>
            <a:r>
              <a:rPr lang="en-GB" sz="1100" dirty="0">
                <a:solidFill>
                  <a:schemeClr val="bg1"/>
                </a:solidFill>
                <a:latin typeface="Arial" panose="020B0604020202020204" pitchFamily="34" charset="0"/>
                <a:cs typeface="Arial" panose="020B0604020202020204" pitchFamily="34" charset="0"/>
              </a:rPr>
              <a:t>Similar operations are ongoing at Keihin Product Operations of Toshiba Corp.</a:t>
            </a:r>
          </a:p>
        </p:txBody>
      </p:sp>
      <p:pic>
        <p:nvPicPr>
          <p:cNvPr id="5123" name="Picture 3" descr="C:\Users\arnouxr\Documents\Work\En Cours\2018\US ACADEMY OF SCIENCES\centralsolenoidconductor-ja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791" y="746358"/>
            <a:ext cx="3549552" cy="2512550"/>
          </a:xfrm>
          <a:prstGeom prst="rect">
            <a:avLst/>
          </a:prstGeom>
          <a:ln w="3175">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369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DATA 2017\CRYOSTAT GROUP PIX OCTOBER\OK\Cryostat_Group_0_small_less_yell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531" y="666750"/>
            <a:ext cx="4222985" cy="2743200"/>
          </a:xfrm>
          <a:prstGeom prst="rect">
            <a:avLst/>
          </a:prstGeom>
          <a:ln w="3175">
            <a:solidFill>
              <a:srgbClr val="FFC00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933" y="-24497"/>
            <a:ext cx="9221475" cy="213904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p>
          <a:p>
            <a:r>
              <a:rPr lang="en-US" sz="2400" dirty="0" smtClean="0"/>
              <a:t>								India</a:t>
            </a:r>
            <a:endParaRPr lang="en-US" sz="2400" dirty="0"/>
          </a:p>
          <a:p>
            <a:r>
              <a:rPr lang="fr-FR" dirty="0"/>
              <a:t>                                                            </a:t>
            </a:r>
          </a:p>
        </p:txBody>
      </p:sp>
      <p:sp>
        <p:nvSpPr>
          <p:cNvPr id="11" name="Rectangle 10"/>
          <p:cNvSpPr/>
          <p:nvPr/>
        </p:nvSpPr>
        <p:spPr>
          <a:xfrm>
            <a:off x="4686300" y="3486150"/>
            <a:ext cx="4381500"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 Welding operations for Tier 1 of the Cryostat base are now complete. </a:t>
            </a:r>
            <a:r>
              <a:rPr lang="en-US" sz="1100" dirty="0">
                <a:solidFill>
                  <a:schemeClr val="bg1"/>
                </a:solidFill>
                <a:latin typeface="Arial" panose="020B0604020202020204" pitchFamily="34" charset="0"/>
                <a:cs typeface="Arial" panose="020B0604020202020204" pitchFamily="34" charset="0"/>
              </a:rPr>
              <a:t>preliminary set-up for Tier 2 of the Lower Cylinder has just  been completed</a:t>
            </a:r>
            <a:endParaRPr lang="en-GB" sz="11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76200" y="4171950"/>
            <a:ext cx="8971098"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4800" y="4171950"/>
            <a:ext cx="8763000"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Cryostat, Cryogenic Systems, Heating and Current Drive Systems, Cooling Water System, Vacuum Vessel, Diagnostics</a:t>
            </a:r>
          </a:p>
        </p:txBody>
      </p:sp>
      <p:pic>
        <p:nvPicPr>
          <p:cNvPr id="9" name="Picture 8" descr="C:\Documents and Settings\Administrateur.A0A2C2765BD24BA\Bureau\Untitled-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666884" y="0"/>
            <a:ext cx="464658" cy="3280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anufacturing Progress_India_2.jpg"/>
          <p:cNvPicPr>
            <a:picLocks noChangeAspect="1"/>
          </p:cNvPicPr>
          <p:nvPr/>
        </p:nvPicPr>
        <p:blipFill rotWithShape="1">
          <a:blip r:embed="rId4" cstate="screen">
            <a:extLst>
              <a:ext uri="{28A0092B-C50C-407E-A947-70E740481C1C}">
                <a14:useLocalDpi xmlns:a14="http://schemas.microsoft.com/office/drawing/2010/main"/>
              </a:ext>
            </a:extLst>
          </a:blip>
          <a:srcRect r="50569"/>
          <a:stretch/>
        </p:blipFill>
        <p:spPr>
          <a:xfrm>
            <a:off x="76200" y="666750"/>
            <a:ext cx="4444605" cy="2743200"/>
          </a:xfrm>
          <a:prstGeom prst="rect">
            <a:avLst/>
          </a:prstGeom>
          <a:ln w="3175">
            <a:solidFill>
              <a:srgbClr val="FFC000"/>
            </a:solidFill>
          </a:ln>
        </p:spPr>
      </p:pic>
      <p:sp>
        <p:nvSpPr>
          <p:cNvPr id="16" name="Rectangle 15"/>
          <p:cNvSpPr/>
          <p:nvPr/>
        </p:nvSpPr>
        <p:spPr>
          <a:xfrm>
            <a:off x="76199" y="3486150"/>
            <a:ext cx="4444605"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Thousands of in-wall shielding </a:t>
            </a:r>
            <a:r>
              <a:rPr lang="en-GB" sz="1100" dirty="0" smtClean="0">
                <a:solidFill>
                  <a:schemeClr val="bg1"/>
                </a:solidFill>
                <a:latin typeface="Arial" panose="020B0604020202020204" pitchFamily="34" charset="0"/>
                <a:cs typeface="Arial" panose="020B0604020202020204" pitchFamily="34" charset="0"/>
              </a:rPr>
              <a:t>pieces have </a:t>
            </a:r>
            <a:r>
              <a:rPr lang="en-GB" sz="1100" dirty="0">
                <a:solidFill>
                  <a:schemeClr val="bg1"/>
                </a:solidFill>
                <a:latin typeface="Arial" panose="020B0604020202020204" pitchFamily="34" charset="0"/>
                <a:cs typeface="Arial" panose="020B0604020202020204" pitchFamily="34" charset="0"/>
              </a:rPr>
              <a:t>been manufactured, passed factory </a:t>
            </a:r>
            <a:r>
              <a:rPr lang="en-GB" sz="1100" dirty="0" smtClean="0">
                <a:solidFill>
                  <a:schemeClr val="bg1"/>
                </a:solidFill>
                <a:latin typeface="Arial" panose="020B0604020202020204" pitchFamily="34" charset="0"/>
                <a:cs typeface="Arial" panose="020B0604020202020204" pitchFamily="34" charset="0"/>
              </a:rPr>
              <a:t>acceptance, </a:t>
            </a:r>
            <a:r>
              <a:rPr lang="en-GB" sz="1100" dirty="0">
                <a:solidFill>
                  <a:schemeClr val="bg1"/>
                </a:solidFill>
                <a:latin typeface="Arial" panose="020B0604020202020204" pitchFamily="34" charset="0"/>
                <a:cs typeface="Arial" panose="020B0604020202020204" pitchFamily="34" charset="0"/>
              </a:rPr>
              <a:t>and are being prepared for shipment.</a:t>
            </a:r>
          </a:p>
        </p:txBody>
      </p:sp>
    </p:spTree>
    <p:extLst>
      <p:ext uri="{BB962C8B-B14F-4D97-AF65-F5344CB8AC3E}">
        <p14:creationId xmlns:p14="http://schemas.microsoft.com/office/powerpoint/2010/main" val="709902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2E16FFC-DDDD-4117-87C1-0835E60D4B2B" descr="image1.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69000" y="708532"/>
            <a:ext cx="2915901" cy="3894305"/>
          </a:xfrm>
          <a:prstGeom prst="rect">
            <a:avLst/>
          </a:prstGeom>
          <a:solidFill>
            <a:schemeClr val="tx1">
              <a:lumMod val="50000"/>
              <a:lumOff val="50000"/>
              <a:alpha val="92000"/>
            </a:schemeClr>
          </a:solidFill>
          <a:ln w="3175">
            <a:solidFill>
              <a:srgbClr val="FFC000"/>
            </a:solidFill>
          </a:ln>
          <a:extLst/>
        </p:spPr>
      </p:pic>
      <p:pic>
        <p:nvPicPr>
          <p:cNvPr id="1026" name="Picture 2" descr="C:\Users\arnouxr\Documents\Work\En Cours\KOREAN MINISTER EMBASSY\Untitle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8150"/>
            <a:ext cx="4143231" cy="42886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891" y="36357"/>
            <a:ext cx="9120109"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 				</a:t>
            </a:r>
            <a:r>
              <a:rPr lang="fr-FR" sz="2400" dirty="0" err="1" smtClean="0">
                <a:solidFill>
                  <a:schemeClr val="bg1">
                    <a:lumMod val="95000"/>
                  </a:schemeClr>
                </a:solidFill>
              </a:rPr>
              <a:t>Korea</a:t>
            </a:r>
            <a:endParaRPr lang="fr-FR" sz="2400" dirty="0">
              <a:solidFill>
                <a:schemeClr val="bg1">
                  <a:lumMod val="95000"/>
                </a:schemeClr>
              </a:solidFill>
            </a:endParaRPr>
          </a:p>
        </p:txBody>
      </p:sp>
      <p:pic>
        <p:nvPicPr>
          <p:cNvPr id="10" name="Picture 3"/>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49694" y="2448"/>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733800" y="2113093"/>
            <a:ext cx="2016000" cy="1569660"/>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dirty="0" smtClean="0">
                <a:solidFill>
                  <a:schemeClr val="bg1"/>
                </a:solidFill>
                <a:latin typeface="Arial" panose="020B0604020202020204" pitchFamily="34" charset="0"/>
                <a:cs typeface="Arial" panose="020B0604020202020204" pitchFamily="34" charset="0"/>
              </a:rPr>
              <a:t>On </a:t>
            </a:r>
            <a:r>
              <a:rPr lang="en-GB" sz="1200" dirty="0">
                <a:solidFill>
                  <a:schemeClr val="bg1"/>
                </a:solidFill>
                <a:latin typeface="Arial" panose="020B0604020202020204" pitchFamily="34" charset="0"/>
                <a:cs typeface="Arial" panose="020B0604020202020204" pitchFamily="34" charset="0"/>
              </a:rPr>
              <a:t>18 December the fitting test for the first Toroidal Field Coil Structure </a:t>
            </a:r>
            <a:r>
              <a:rPr lang="en-GB" sz="1200" dirty="0" smtClean="0">
                <a:solidFill>
                  <a:schemeClr val="bg1"/>
                </a:solidFill>
                <a:latin typeface="Arial" panose="020B0604020202020204" pitchFamily="34" charset="0"/>
                <a:cs typeface="Arial" panose="020B0604020202020204" pitchFamily="34" charset="0"/>
              </a:rPr>
              <a:t> was completed  at Hyundai Heavy Industry in Ulsan. Tolerance requirements of 0.5mm </a:t>
            </a:r>
            <a:r>
              <a:rPr lang="en-GB" sz="1200" dirty="0">
                <a:solidFill>
                  <a:schemeClr val="bg1"/>
                </a:solidFill>
                <a:latin typeface="Arial" panose="020B0604020202020204" pitchFamily="34" charset="0"/>
                <a:cs typeface="Arial" panose="020B0604020202020204" pitchFamily="34" charset="0"/>
              </a:rPr>
              <a:t>+- </a:t>
            </a:r>
            <a:r>
              <a:rPr lang="en-GB" sz="1200" dirty="0" smtClean="0">
                <a:solidFill>
                  <a:schemeClr val="bg1"/>
                </a:solidFill>
                <a:latin typeface="Arial" panose="020B0604020202020204" pitchFamily="34" charset="0"/>
                <a:cs typeface="Arial" panose="020B0604020202020204" pitchFamily="34" charset="0"/>
              </a:rPr>
              <a:t>0.25mm were successfully met!</a:t>
            </a:r>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261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arnouxr\Documents\Work\En Cours\ROSATOM PRES\Elestrical_Test_Russia (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71827" y="810260"/>
            <a:ext cx="4403701" cy="269162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9050"/>
            <a:ext cx="9134061"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 				</a:t>
            </a:r>
            <a:r>
              <a:rPr lang="fr-FR" sz="2400" dirty="0" err="1" smtClean="0">
                <a:solidFill>
                  <a:schemeClr val="bg1">
                    <a:lumMod val="95000"/>
                  </a:schemeClr>
                </a:solidFill>
              </a:rPr>
              <a:t>Russia</a:t>
            </a:r>
            <a:endParaRPr lang="fr-FR" sz="2400" dirty="0">
              <a:solidFill>
                <a:schemeClr val="bg1">
                  <a:lumMod val="95000"/>
                </a:schemeClr>
              </a:solidFill>
            </a:endParaRPr>
          </a:p>
        </p:txBody>
      </p:sp>
      <p:sp>
        <p:nvSpPr>
          <p:cNvPr id="9" name="Rectangle 8"/>
          <p:cNvSpPr/>
          <p:nvPr/>
        </p:nvSpPr>
        <p:spPr>
          <a:xfrm>
            <a:off x="269495" y="4133850"/>
            <a:ext cx="8507946"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20575"/>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Power Systems, Magnet Systems, Blanket,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Vacuum Vessel, Diagnostics, Heating &amp; Current Drive Systems</a:t>
            </a:r>
          </a:p>
        </p:txBody>
      </p:sp>
      <p:sp>
        <p:nvSpPr>
          <p:cNvPr id="15" name="Rectangle 14"/>
          <p:cNvSpPr/>
          <p:nvPr/>
        </p:nvSpPr>
        <p:spPr>
          <a:xfrm>
            <a:off x="269494" y="3646097"/>
            <a:ext cx="3997706"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Fabrication and qualification tests of PF1 winding pack stack sample were successfully completed. </a:t>
            </a:r>
          </a:p>
        </p:txBody>
      </p:sp>
      <p:pic>
        <p:nvPicPr>
          <p:cNvPr id="26" name="Picture 4" descr="4"/>
          <p:cNvPicPr>
            <a:picLocks noChangeAspect="1" noChangeArrowheads="1"/>
          </p:cNvPicPr>
          <p:nvPr/>
        </p:nvPicPr>
        <p:blipFill rotWithShape="1">
          <a:blip r:embed="rId3">
            <a:extLst>
              <a:ext uri="{28A0092B-C50C-407E-A947-70E740481C1C}">
                <a14:useLocalDpi xmlns:a14="http://schemas.microsoft.com/office/drawing/2010/main"/>
              </a:ext>
            </a:extLst>
          </a:blip>
          <a:srcRect t="13834"/>
          <a:stretch/>
        </p:blipFill>
        <p:spPr bwMode="auto">
          <a:xfrm>
            <a:off x="282869" y="819150"/>
            <a:ext cx="3984331" cy="268273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616998" y="7620"/>
            <a:ext cx="517063"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474663" y="3637630"/>
            <a:ext cx="4400865"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Electrical </a:t>
            </a:r>
            <a:r>
              <a:rPr lang="en-GB" sz="1100" dirty="0" smtClean="0">
                <a:solidFill>
                  <a:schemeClr val="bg1"/>
                </a:solidFill>
                <a:latin typeface="Arial" panose="020B0604020202020204" pitchFamily="34" charset="0"/>
                <a:cs typeface="Arial" panose="020B0604020202020204" pitchFamily="34" charset="0"/>
              </a:rPr>
              <a:t>equipment </a:t>
            </a:r>
            <a:r>
              <a:rPr lang="en-GB" sz="1100" dirty="0">
                <a:solidFill>
                  <a:schemeClr val="bg1"/>
                </a:solidFill>
                <a:latin typeface="Arial" panose="020B0604020202020204" pitchFamily="34" charset="0"/>
                <a:cs typeface="Arial" panose="020B0604020202020204" pitchFamily="34" charset="0"/>
              </a:rPr>
              <a:t>prototypes  </a:t>
            </a:r>
            <a:r>
              <a:rPr lang="fr-FR" sz="1100" dirty="0" err="1">
                <a:solidFill>
                  <a:schemeClr val="bg1"/>
                </a:solidFill>
                <a:latin typeface="Arial" panose="020B0604020202020204" pitchFamily="34" charset="0"/>
                <a:cs typeface="Arial" panose="020B0604020202020204" pitchFamily="34" charset="0"/>
              </a:rPr>
              <a:t>were</a:t>
            </a:r>
            <a:r>
              <a:rPr lang="fr-FR" sz="1100" dirty="0">
                <a:solidFill>
                  <a:schemeClr val="bg1"/>
                </a:solidFill>
                <a:latin typeface="Arial" panose="020B0604020202020204" pitchFamily="34" charset="0"/>
                <a:cs typeface="Arial" panose="020B0604020202020204" pitchFamily="34" charset="0"/>
              </a:rPr>
              <a:t> </a:t>
            </a:r>
            <a:r>
              <a:rPr lang="fr-FR" sz="1100" dirty="0" err="1">
                <a:solidFill>
                  <a:schemeClr val="bg1"/>
                </a:solidFill>
                <a:latin typeface="Arial" panose="020B0604020202020204" pitchFamily="34" charset="0"/>
                <a:cs typeface="Arial" panose="020B0604020202020204" pitchFamily="34" charset="0"/>
              </a:rPr>
              <a:t>tested</a:t>
            </a:r>
            <a:r>
              <a:rPr lang="fr-FR" sz="1100" dirty="0">
                <a:solidFill>
                  <a:schemeClr val="bg1"/>
                </a:solidFill>
                <a:latin typeface="Arial" panose="020B0604020202020204" pitchFamily="34" charset="0"/>
                <a:cs typeface="Arial" panose="020B0604020202020204" pitchFamily="34" charset="0"/>
              </a:rPr>
              <a:t> and </a:t>
            </a:r>
            <a:r>
              <a:rPr lang="fr-FR" sz="1100" dirty="0" err="1">
                <a:solidFill>
                  <a:schemeClr val="bg1"/>
                </a:solidFill>
                <a:latin typeface="Arial" panose="020B0604020202020204" pitchFamily="34" charset="0"/>
                <a:cs typeface="Arial" panose="020B0604020202020204" pitchFamily="34" charset="0"/>
              </a:rPr>
              <a:t>qualified</a:t>
            </a:r>
            <a:r>
              <a:rPr lang="fr-FR" sz="1100" dirty="0">
                <a:solidFill>
                  <a:schemeClr val="bg1"/>
                </a:solidFill>
                <a:latin typeface="Arial" panose="020B0604020202020204" pitchFamily="34" charset="0"/>
                <a:cs typeface="Arial" panose="020B0604020202020204" pitchFamily="34" charset="0"/>
              </a:rPr>
              <a:t> at the </a:t>
            </a:r>
            <a:r>
              <a:rPr lang="fr-FR" sz="1100" dirty="0" err="1" smtClean="0">
                <a:solidFill>
                  <a:schemeClr val="bg1"/>
                </a:solidFill>
                <a:latin typeface="Arial" panose="020B0604020202020204" pitchFamily="34" charset="0"/>
                <a:cs typeface="Arial" panose="020B0604020202020204" pitchFamily="34" charset="0"/>
              </a:rPr>
              <a:t>Efremov</a:t>
            </a:r>
            <a:r>
              <a:rPr lang="fr-FR" sz="1100" dirty="0" smtClean="0">
                <a:solidFill>
                  <a:schemeClr val="bg1"/>
                </a:solidFill>
                <a:latin typeface="Arial" panose="020B0604020202020204" pitchFamily="34" charset="0"/>
                <a:cs typeface="Arial" panose="020B0604020202020204" pitchFamily="34" charset="0"/>
              </a:rPr>
              <a:t> </a:t>
            </a:r>
            <a:r>
              <a:rPr lang="fr-FR" sz="1100" dirty="0">
                <a:solidFill>
                  <a:schemeClr val="bg1"/>
                </a:solidFill>
                <a:latin typeface="Arial" panose="020B0604020202020204" pitchFamily="34" charset="0"/>
                <a:cs typeface="Arial" panose="020B0604020202020204" pitchFamily="34" charset="0"/>
              </a:rPr>
              <a:t>Institute in Saint Petersburg.</a:t>
            </a:r>
          </a:p>
        </p:txBody>
      </p:sp>
    </p:spTree>
    <p:extLst>
      <p:ext uri="{BB962C8B-B14F-4D97-AF65-F5344CB8AC3E}">
        <p14:creationId xmlns:p14="http://schemas.microsoft.com/office/powerpoint/2010/main" val="198908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16125"/>
          <a:stretch/>
        </p:blipFill>
        <p:spPr>
          <a:xfrm>
            <a:off x="4614377" y="766383"/>
            <a:ext cx="4349056" cy="2719767"/>
          </a:xfrm>
          <a:prstGeom prst="rect">
            <a:avLst/>
          </a:prstGeom>
          <a:ln>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pic>
        <p:nvPicPr>
          <p:cNvPr id="9" name="Picture 2" descr="C:\Users\arnouxr\Documents\Work\En Cours\DG_JET29042016\cs_general_atomic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0905" y="766382"/>
            <a:ext cx="4408438" cy="2719767"/>
          </a:xfrm>
          <a:prstGeom prst="rect">
            <a:avLst/>
          </a:prstGeom>
          <a:solidFill>
            <a:schemeClr val="tx1">
              <a:lumMod val="50000"/>
              <a:lumOff val="50000"/>
              <a:alpha val="92000"/>
            </a:schemeClr>
          </a:solidFill>
          <a:ln w="3175">
            <a:solidFill>
              <a:srgbClr val="FFC000"/>
            </a:solidFill>
          </a:ln>
          <a:extLst/>
        </p:spPr>
      </p:pic>
      <p:sp>
        <p:nvSpPr>
          <p:cNvPr id="8" name="Rectangle 7"/>
          <p:cNvSpPr/>
          <p:nvPr/>
        </p:nvSpPr>
        <p:spPr>
          <a:xfrm>
            <a:off x="115253" y="4133419"/>
            <a:ext cx="8848180"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410984"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General Atomics is fabricating the 1000-ton Central Solenoid (CS). In April 2016, winding of the first CS module was completed. </a:t>
            </a:r>
          </a:p>
        </p:txBody>
      </p:sp>
      <p:sp>
        <p:nvSpPr>
          <p:cNvPr id="16" name="Rectangle 15"/>
          <p:cNvSpPr/>
          <p:nvPr/>
        </p:nvSpPr>
        <p:spPr>
          <a:xfrm>
            <a:off x="4614377" y="3588663"/>
            <a:ext cx="4349056"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Module tooling stations are in place and being commissioned, including the heat treatment furnace shown here</a:t>
            </a:r>
            <a:r>
              <a:rPr lang="en-GB" sz="1100" dirty="0">
                <a:solidFill>
                  <a:schemeClr val="bg1"/>
                </a:solidFill>
                <a:latin typeface="Arial" panose="020B0604020202020204" pitchFamily="34" charset="0"/>
                <a:cs typeface="Arial" panose="020B0604020202020204" pitchFamily="34" charset="0"/>
              </a:rPr>
              <a:t>.</a:t>
            </a:r>
          </a:p>
        </p:txBody>
      </p:sp>
      <p:pic>
        <p:nvPicPr>
          <p:cNvPr id="11"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58201" y="133350"/>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74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7686"/>
          <a:stretch/>
        </p:blipFill>
        <p:spPr>
          <a:xfrm>
            <a:off x="4622294" y="796648"/>
            <a:ext cx="4356461" cy="2689501"/>
          </a:xfrm>
          <a:prstGeom prst="rect">
            <a:avLst/>
          </a:prstGeom>
          <a:ln w="3175">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sp>
        <p:nvSpPr>
          <p:cNvPr id="8" name="Rectangle 7"/>
          <p:cNvSpPr/>
          <p:nvPr/>
        </p:nvSpPr>
        <p:spPr>
          <a:xfrm>
            <a:off x="115253" y="4133419"/>
            <a:ext cx="8848180"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385678"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The turn insulation station wraps each bar of conductor</a:t>
            </a:r>
          </a:p>
          <a:p>
            <a:r>
              <a:rPr lang="en-GB" sz="1100" dirty="0">
                <a:solidFill>
                  <a:schemeClr val="bg1"/>
                </a:solidFill>
                <a:latin typeface="Arial" panose="020B0604020202020204" pitchFamily="34" charset="0"/>
                <a:cs typeface="Arial" panose="020B0604020202020204" pitchFamily="34" charset="0"/>
              </a:rPr>
              <a:t>with </a:t>
            </a:r>
            <a:r>
              <a:rPr lang="en-GB" sz="1100" dirty="0" err="1">
                <a:solidFill>
                  <a:schemeClr val="bg1"/>
                </a:solidFill>
                <a:latin typeface="Arial" panose="020B0604020202020204" pitchFamily="34" charset="0"/>
                <a:cs typeface="Arial" panose="020B0604020202020204" pitchFamily="34" charset="0"/>
              </a:rPr>
              <a:t>Kapton</a:t>
            </a:r>
            <a:r>
              <a:rPr lang="en-GB" sz="1100" dirty="0">
                <a:solidFill>
                  <a:schemeClr val="bg1"/>
                </a:solidFill>
                <a:latin typeface="Arial" panose="020B0604020202020204" pitchFamily="34" charset="0"/>
                <a:cs typeface="Arial" panose="020B0604020202020204" pitchFamily="34" charset="0"/>
              </a:rPr>
              <a:t>® fiberglass tape.</a:t>
            </a:r>
          </a:p>
        </p:txBody>
      </p:sp>
      <p:sp>
        <p:nvSpPr>
          <p:cNvPr id="16" name="Rectangle 15"/>
          <p:cNvSpPr/>
          <p:nvPr/>
        </p:nvSpPr>
        <p:spPr>
          <a:xfrm>
            <a:off x="4614377" y="3588663"/>
            <a:ext cx="4349056"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The top plate of the central solenoid assembly platform during fabrication at </a:t>
            </a:r>
            <a:r>
              <a:rPr lang="en-GB" altLang="ru-RU" sz="1100" dirty="0" err="1">
                <a:solidFill>
                  <a:schemeClr val="bg1"/>
                </a:solidFill>
                <a:latin typeface="Arial" panose="020B0604020202020204" pitchFamily="34" charset="0"/>
                <a:cs typeface="Arial" panose="020B0604020202020204" pitchFamily="34" charset="0"/>
              </a:rPr>
              <a:t>Robatel</a:t>
            </a:r>
            <a:r>
              <a:rPr lang="en-GB" altLang="ru-RU" sz="1100" dirty="0">
                <a:solidFill>
                  <a:schemeClr val="bg1"/>
                </a:solidFill>
                <a:latin typeface="Arial" panose="020B0604020202020204" pitchFamily="34" charset="0"/>
                <a:cs typeface="Arial" panose="020B0604020202020204" pitchFamily="34" charset="0"/>
              </a:rPr>
              <a:t>.</a:t>
            </a:r>
          </a:p>
        </p:txBody>
      </p:sp>
      <p:pic>
        <p:nvPicPr>
          <p:cNvPr id="11" name="Picture 10" descr="cs turn insulation of the mock-up coil completed.jpg"/>
          <p:cNvPicPr>
            <a:picLocks noChangeAspect="1"/>
          </p:cNvPicPr>
          <p:nvPr/>
        </p:nvPicPr>
        <p:blipFill rotWithShape="1">
          <a:blip r:embed="rId3" cstate="print">
            <a:extLst>
              <a:ext uri="{28A0092B-C50C-407E-A947-70E740481C1C}">
                <a14:useLocalDpi xmlns:a14="http://schemas.microsoft.com/office/drawing/2010/main" val="0"/>
              </a:ext>
            </a:extLst>
          </a:blip>
          <a:srcRect t="11547"/>
          <a:stretch/>
        </p:blipFill>
        <p:spPr>
          <a:xfrm>
            <a:off x="115253" y="796648"/>
            <a:ext cx="4385678" cy="2689502"/>
          </a:xfrm>
          <a:prstGeom prst="rect">
            <a:avLst/>
          </a:prstGeom>
          <a:ln w="3175">
            <a:solidFill>
              <a:srgbClr val="FFC000"/>
            </a:solidFill>
          </a:ln>
        </p:spPr>
      </p:pic>
      <p:pic>
        <p:nvPicPr>
          <p:cNvPr id="9"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41524" y="247501"/>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34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s first articles for the tie-plates 2.jpg"/>
          <p:cNvPicPr>
            <a:picLocks noChangeAspect="1"/>
          </p:cNvPicPr>
          <p:nvPr/>
        </p:nvPicPr>
        <p:blipFill rotWithShape="1">
          <a:blip r:embed="rId2" cstate="print">
            <a:extLst>
              <a:ext uri="{28A0092B-C50C-407E-A947-70E740481C1C}">
                <a14:useLocalDpi xmlns:a14="http://schemas.microsoft.com/office/drawing/2010/main" val="0"/>
              </a:ext>
            </a:extLst>
          </a:blip>
          <a:srcRect t="5973" b="11195"/>
          <a:stretch/>
        </p:blipFill>
        <p:spPr>
          <a:xfrm>
            <a:off x="4614377" y="766384"/>
            <a:ext cx="4349056" cy="2719766"/>
          </a:xfrm>
          <a:prstGeom prst="rect">
            <a:avLst/>
          </a:prstGeom>
          <a:ln w="3175">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sp>
        <p:nvSpPr>
          <p:cNvPr id="8" name="Rectangle 7"/>
          <p:cNvSpPr/>
          <p:nvPr/>
        </p:nvSpPr>
        <p:spPr>
          <a:xfrm>
            <a:off x="115253" y="4133419"/>
            <a:ext cx="8848180"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410984"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Forging of a tie-plate first article. The tie-plates are part of a substantial structural cage surrounding the central solenoid magnet.</a:t>
            </a:r>
          </a:p>
        </p:txBody>
      </p:sp>
      <p:sp>
        <p:nvSpPr>
          <p:cNvPr id="16" name="Rectangle 15"/>
          <p:cNvSpPr/>
          <p:nvPr/>
        </p:nvSpPr>
        <p:spPr>
          <a:xfrm>
            <a:off x="4614377" y="3588663"/>
            <a:ext cx="4349056" cy="261610"/>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After forging, the tie-plates are machined to required specifications.</a:t>
            </a:r>
          </a:p>
        </p:txBody>
      </p:sp>
      <p:pic>
        <p:nvPicPr>
          <p:cNvPr id="11" name="Picture 10" descr="cs first articles for the tie-plates 1.jpg"/>
          <p:cNvPicPr>
            <a:picLocks noChangeAspect="1"/>
          </p:cNvPicPr>
          <p:nvPr/>
        </p:nvPicPr>
        <p:blipFill rotWithShape="1">
          <a:blip r:embed="rId3" cstate="print">
            <a:extLst>
              <a:ext uri="{28A0092B-C50C-407E-A947-70E740481C1C}">
                <a14:useLocalDpi xmlns:a14="http://schemas.microsoft.com/office/drawing/2010/main" val="0"/>
              </a:ext>
            </a:extLst>
          </a:blip>
          <a:srcRect b="16200"/>
          <a:stretch/>
        </p:blipFill>
        <p:spPr>
          <a:xfrm>
            <a:off x="115254" y="766384"/>
            <a:ext cx="4381720" cy="2719766"/>
          </a:xfrm>
          <a:prstGeom prst="rect">
            <a:avLst/>
          </a:prstGeom>
          <a:ln w="3175">
            <a:solidFill>
              <a:srgbClr val="FFC000"/>
            </a:solidFill>
          </a:ln>
        </p:spPr>
      </p:pic>
      <p:pic>
        <p:nvPicPr>
          <p:cNvPr id="9"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8275" y="209550"/>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15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AS prototype roots pump.jpg"/>
          <p:cNvPicPr>
            <a:picLocks noChangeAspect="1"/>
          </p:cNvPicPr>
          <p:nvPr/>
        </p:nvPicPr>
        <p:blipFill rotWithShape="1">
          <a:blip r:embed="rId2" cstate="print">
            <a:extLst>
              <a:ext uri="{28A0092B-C50C-407E-A947-70E740481C1C}">
                <a14:useLocalDpi xmlns:a14="http://schemas.microsoft.com/office/drawing/2010/main" val="0"/>
              </a:ext>
            </a:extLst>
          </a:blip>
          <a:srcRect t="11670" b="5902"/>
          <a:stretch/>
        </p:blipFill>
        <p:spPr>
          <a:xfrm>
            <a:off x="4614376" y="786917"/>
            <a:ext cx="4349057" cy="2699233"/>
          </a:xfrm>
          <a:prstGeom prst="rect">
            <a:avLst/>
          </a:prstGeom>
          <a:ln w="3175">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sp>
        <p:nvSpPr>
          <p:cNvPr id="8" name="Rectangle 7"/>
          <p:cNvSpPr/>
          <p:nvPr/>
        </p:nvSpPr>
        <p:spPr>
          <a:xfrm>
            <a:off x="115253" y="4133419"/>
            <a:ext cx="8848180"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410984"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The </a:t>
            </a:r>
            <a:r>
              <a:rPr lang="en-GB" sz="1100" dirty="0" err="1">
                <a:solidFill>
                  <a:schemeClr val="bg1"/>
                </a:solidFill>
                <a:latin typeface="Arial" panose="020B0604020202020204" pitchFamily="34" charset="0"/>
                <a:cs typeface="Arial" panose="020B0604020202020204" pitchFamily="34" charset="0"/>
              </a:rPr>
              <a:t>cryoviscous</a:t>
            </a:r>
            <a:r>
              <a:rPr lang="en-GB" sz="1100" dirty="0">
                <a:solidFill>
                  <a:schemeClr val="bg1"/>
                </a:solidFill>
                <a:latin typeface="Arial" panose="020B0604020202020204" pitchFamily="34" charset="0"/>
                <a:cs typeface="Arial" panose="020B0604020202020204" pitchFamily="34" charset="0"/>
              </a:rPr>
              <a:t> compressor full-scale prototype was successfully tested at the ORNL Spallation Neutron Source </a:t>
            </a:r>
            <a:r>
              <a:rPr lang="en-GB" sz="1100" dirty="0" err="1">
                <a:solidFill>
                  <a:schemeClr val="bg1"/>
                </a:solidFill>
                <a:latin typeface="Arial" panose="020B0604020202020204" pitchFamily="34" charset="0"/>
                <a:cs typeface="Arial" panose="020B0604020202020204" pitchFamily="34" charset="0"/>
              </a:rPr>
              <a:t>cryo</a:t>
            </a:r>
            <a:r>
              <a:rPr lang="en-GB" sz="1100" dirty="0">
                <a:solidFill>
                  <a:schemeClr val="bg1"/>
                </a:solidFill>
                <a:latin typeface="Arial" panose="020B0604020202020204" pitchFamily="34" charset="0"/>
                <a:cs typeface="Arial" panose="020B0604020202020204" pitchFamily="34" charset="0"/>
              </a:rPr>
              <a:t> facility.</a:t>
            </a:r>
          </a:p>
        </p:txBody>
      </p:sp>
      <p:sp>
        <p:nvSpPr>
          <p:cNvPr id="16" name="Rectangle 15"/>
          <p:cNvSpPr/>
          <p:nvPr/>
        </p:nvSpPr>
        <p:spPr>
          <a:xfrm>
            <a:off x="4614377" y="3588663"/>
            <a:ext cx="4349056" cy="261610"/>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A roots pump prototype has been successfully tested at ORNL.</a:t>
            </a:r>
          </a:p>
        </p:txBody>
      </p:sp>
      <p:pic>
        <p:nvPicPr>
          <p:cNvPr id="11" name="Picture 10" descr="VAS cryoviscous compressor successfully tested.jpg"/>
          <p:cNvPicPr>
            <a:picLocks noChangeAspect="1"/>
          </p:cNvPicPr>
          <p:nvPr/>
        </p:nvPicPr>
        <p:blipFill rotWithShape="1">
          <a:blip r:embed="rId3" cstate="print">
            <a:extLst>
              <a:ext uri="{28A0092B-C50C-407E-A947-70E740481C1C}">
                <a14:useLocalDpi xmlns:a14="http://schemas.microsoft.com/office/drawing/2010/main" val="0"/>
              </a:ext>
            </a:extLst>
          </a:blip>
          <a:srcRect t="7715" b="3667"/>
          <a:stretch/>
        </p:blipFill>
        <p:spPr>
          <a:xfrm>
            <a:off x="147910" y="766383"/>
            <a:ext cx="4375782" cy="2719767"/>
          </a:xfrm>
          <a:prstGeom prst="rect">
            <a:avLst/>
          </a:prstGeom>
          <a:ln w="3175">
            <a:solidFill>
              <a:srgbClr val="FFC000"/>
            </a:solidFill>
          </a:ln>
        </p:spPr>
      </p:pic>
      <p:pic>
        <p:nvPicPr>
          <p:cNvPr id="9"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41524" y="209550"/>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6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NOSTICS TESTING OF PROTOTYPES UNDERWAY  1.jpg"/>
          <p:cNvPicPr>
            <a:picLocks noChangeAspect="1"/>
          </p:cNvPicPr>
          <p:nvPr/>
        </p:nvPicPr>
        <p:blipFill rotWithShape="1">
          <a:blip r:embed="rId2" cstate="print">
            <a:extLst>
              <a:ext uri="{28A0092B-C50C-407E-A947-70E740481C1C}">
                <a14:useLocalDpi xmlns:a14="http://schemas.microsoft.com/office/drawing/2010/main" val="0"/>
              </a:ext>
            </a:extLst>
          </a:blip>
          <a:srcRect t="9014" b="801"/>
          <a:stretch/>
        </p:blipFill>
        <p:spPr>
          <a:xfrm>
            <a:off x="4614377" y="805473"/>
            <a:ext cx="4349056" cy="2680678"/>
          </a:xfrm>
          <a:prstGeom prst="rect">
            <a:avLst/>
          </a:prstGeom>
          <a:ln w="3175">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sp>
        <p:nvSpPr>
          <p:cNvPr id="8" name="Rectangle 7"/>
          <p:cNvSpPr/>
          <p:nvPr/>
        </p:nvSpPr>
        <p:spPr>
          <a:xfrm>
            <a:off x="115253" y="4196774"/>
            <a:ext cx="8848180" cy="508575"/>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62350"/>
            <a:ext cx="4410984"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A blower for cooling transmission lines will be tested on the high-powered ORNL resonant test line.</a:t>
            </a:r>
          </a:p>
        </p:txBody>
      </p:sp>
      <p:sp>
        <p:nvSpPr>
          <p:cNvPr id="16" name="Rectangle 15"/>
          <p:cNvSpPr/>
          <p:nvPr/>
        </p:nvSpPr>
        <p:spPr>
          <a:xfrm>
            <a:off x="4614377" y="3562350"/>
            <a:ext cx="4349056"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A radio-frequency discharge system for diagnostic mirror cleaning is in development and testing. </a:t>
            </a:r>
            <a:r>
              <a:rPr lang="en-GB" altLang="ru-RU" sz="1100" i="1" dirty="0">
                <a:solidFill>
                  <a:schemeClr val="bg1"/>
                </a:solidFill>
                <a:latin typeface="Arial" panose="020B0604020202020204" pitchFamily="34" charset="0"/>
                <a:cs typeface="Arial" panose="020B0604020202020204" pitchFamily="34" charset="0"/>
              </a:rPr>
              <a:t>[Inset: Electron cyclotron emission prototype developed at General Atomics and tested on DIII-D</a:t>
            </a:r>
            <a:r>
              <a:rPr lang="en-GB" altLang="ru-RU" sz="1100" i="1" dirty="0" smtClean="0">
                <a:solidFill>
                  <a:schemeClr val="bg1"/>
                </a:solidFill>
                <a:latin typeface="Arial" panose="020B0604020202020204" pitchFamily="34" charset="0"/>
                <a:cs typeface="Arial" panose="020B0604020202020204" pitchFamily="34" charset="0"/>
              </a:rPr>
              <a:t>.]</a:t>
            </a:r>
            <a:endParaRPr lang="en-GB" altLang="ru-RU" sz="1100" i="1" dirty="0">
              <a:solidFill>
                <a:schemeClr val="bg1"/>
              </a:solidFill>
              <a:latin typeface="Arial" panose="020B0604020202020204" pitchFamily="34" charset="0"/>
              <a:cs typeface="Arial" panose="020B0604020202020204" pitchFamily="34" charset="0"/>
            </a:endParaRPr>
          </a:p>
        </p:txBody>
      </p:sp>
      <p:pic>
        <p:nvPicPr>
          <p:cNvPr id="9" name="Picture 8" descr="ich testing 1.jpg"/>
          <p:cNvPicPr>
            <a:picLocks noChangeAspect="1"/>
          </p:cNvPicPr>
          <p:nvPr/>
        </p:nvPicPr>
        <p:blipFill rotWithShape="1">
          <a:blip r:embed="rId3" cstate="print">
            <a:extLst>
              <a:ext uri="{28A0092B-C50C-407E-A947-70E740481C1C}">
                <a14:useLocalDpi xmlns:a14="http://schemas.microsoft.com/office/drawing/2010/main" val="0"/>
              </a:ext>
            </a:extLst>
          </a:blip>
          <a:srcRect t="4650" b="9926"/>
          <a:stretch/>
        </p:blipFill>
        <p:spPr>
          <a:xfrm>
            <a:off x="115252" y="786917"/>
            <a:ext cx="4408440" cy="2699233"/>
          </a:xfrm>
          <a:prstGeom prst="rect">
            <a:avLst/>
          </a:prstGeom>
          <a:ln w="3175">
            <a:solidFill>
              <a:srgbClr val="FFC000"/>
            </a:solidFill>
          </a:ln>
        </p:spPr>
      </p:pic>
      <p:pic>
        <p:nvPicPr>
          <p:cNvPr id="11"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95697" y="209550"/>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95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DATA 1999-2008\ITER LIVRE\ILLUSTRATIONS\tftr_1989_prin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773992">
            <a:off x="4307437" y="685144"/>
            <a:ext cx="4400432" cy="3347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rnouxr\Documents\Work\En Cours\RA NEW BRUNSWICK\press release je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530471">
            <a:off x="1028289" y="435809"/>
            <a:ext cx="3482622" cy="42773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0" y="-19050"/>
            <a:ext cx="9144000" cy="1015663"/>
          </a:xfrm>
          <a:prstGeom prst="rect">
            <a:avLst/>
          </a:prstGeom>
          <a:noFill/>
          <a:effectLst>
            <a:outerShdw blurRad="50800" dist="50800" dir="5400000" algn="ctr" rotWithShape="0">
              <a:schemeClr val="tx1"/>
            </a:outerShdw>
          </a:effectLst>
          <a:extLst/>
        </p:spPr>
        <p:txBody>
          <a:bodyPr vert="horz" wrap="square" lIns="91440" tIns="45720" rIns="91440" bIns="45720" rtlCol="0" anchor="ctr">
            <a:spAutoFit/>
          </a:bodyPr>
          <a:lstStyle>
            <a:defPPr>
              <a:defRPr lang="en-US"/>
            </a:defPPr>
            <a:lvl1pPr algn="ctr">
              <a:spcBef>
                <a:spcPct val="0"/>
              </a:spcBef>
              <a:buNone/>
              <a:defRPr sz="6000" b="1">
                <a:solidFill>
                  <a:schemeClr val="bg1">
                    <a:lumMod val="85000"/>
                  </a:schemeClr>
                </a:solidFill>
                <a:latin typeface="Arial" panose="020B0604020202020204" pitchFamily="34" charset="0"/>
                <a:cs typeface="Arial" panose="020B0604020202020204" pitchFamily="34" charset="0"/>
              </a:defRPr>
            </a:lvl1pPr>
          </a:lstStyle>
          <a:p>
            <a:r>
              <a:rPr lang="en-GB" sz="5800" dirty="0">
                <a:solidFill>
                  <a:schemeClr val="bg1">
                    <a:lumMod val="95000"/>
                  </a:schemeClr>
                </a:solidFill>
              </a:rPr>
              <a:t>DT Fusion </a:t>
            </a:r>
            <a:r>
              <a:rPr lang="en-GB" sz="5800" dirty="0" smtClean="0">
                <a:solidFill>
                  <a:schemeClr val="bg1">
                    <a:lumMod val="95000"/>
                  </a:schemeClr>
                </a:solidFill>
              </a:rPr>
              <a:t>demonstrated!</a:t>
            </a:r>
            <a:endParaRPr lang="en-GB" sz="5800" dirty="0">
              <a:solidFill>
                <a:schemeClr val="bg1">
                  <a:lumMod val="95000"/>
                </a:schemeClr>
              </a:solidFill>
            </a:endParaRPr>
          </a:p>
        </p:txBody>
      </p:sp>
      <p:sp>
        <p:nvSpPr>
          <p:cNvPr id="8" name="TextBox 7"/>
          <p:cNvSpPr txBox="1"/>
          <p:nvPr/>
        </p:nvSpPr>
        <p:spPr>
          <a:xfrm>
            <a:off x="239923" y="3859709"/>
            <a:ext cx="8737377" cy="769441"/>
          </a:xfrm>
          <a:prstGeom prst="rect">
            <a:avLst/>
          </a:prstGeom>
          <a:solidFill>
            <a:schemeClr val="tx1">
              <a:lumMod val="75000"/>
              <a:lumOff val="25000"/>
              <a:alpha val="87000"/>
            </a:schemeClr>
          </a:solidFill>
          <a:ln w="3175">
            <a:solidFill>
              <a:srgbClr val="FFC000"/>
            </a:solidFill>
          </a:ln>
        </p:spPr>
        <p:txBody>
          <a:bodyPr wrap="square" rtlCol="0">
            <a:spAutoFit/>
          </a:bodyPr>
          <a:lstStyle>
            <a:defPPr>
              <a:defRPr lang="en-US"/>
            </a:defPPr>
            <a:lvl1pPr>
              <a:defRPr sz="1400">
                <a:solidFill>
                  <a:schemeClr val="bg1"/>
                </a:solidFill>
                <a:latin typeface="Arial" panose="020B0604020202020204" pitchFamily="34" charset="0"/>
                <a:cs typeface="Arial" panose="020B0604020202020204" pitchFamily="34" charset="0"/>
              </a:defRPr>
            </a:lvl1pPr>
          </a:lstStyle>
          <a:p>
            <a:r>
              <a:rPr lang="fr-FR" sz="1100" b="1" dirty="0" err="1"/>
              <a:t>Among</a:t>
            </a:r>
            <a:r>
              <a:rPr lang="fr-FR" sz="1100" b="1" dirty="0"/>
              <a:t> the large tokamaks </a:t>
            </a:r>
            <a:r>
              <a:rPr lang="fr-FR" sz="1100" b="1" dirty="0" err="1"/>
              <a:t>that</a:t>
            </a:r>
            <a:r>
              <a:rPr lang="fr-FR" sz="1100" b="1" dirty="0"/>
              <a:t> </a:t>
            </a:r>
            <a:r>
              <a:rPr lang="fr-FR" sz="1100" b="1" dirty="0" err="1"/>
              <a:t>went</a:t>
            </a:r>
            <a:r>
              <a:rPr lang="fr-FR" sz="1100" b="1" dirty="0"/>
              <a:t> </a:t>
            </a:r>
            <a:r>
              <a:rPr lang="fr-FR" sz="1100" b="1" dirty="0" err="1"/>
              <a:t>into</a:t>
            </a:r>
            <a:r>
              <a:rPr lang="fr-FR" sz="1100" b="1" dirty="0"/>
              <a:t> </a:t>
            </a:r>
            <a:r>
              <a:rPr lang="fr-FR" sz="1100" b="1" dirty="0" err="1"/>
              <a:t>operation</a:t>
            </a:r>
            <a:r>
              <a:rPr lang="fr-FR" sz="1100" b="1" dirty="0"/>
              <a:t> in </a:t>
            </a:r>
            <a:r>
              <a:rPr lang="fr-FR" sz="1100" b="1" dirty="0" err="1"/>
              <a:t>early</a:t>
            </a:r>
            <a:r>
              <a:rPr lang="fr-FR" sz="1100" b="1" dirty="0"/>
              <a:t> 1980s, </a:t>
            </a:r>
            <a:r>
              <a:rPr lang="fr-FR" sz="1100" b="1" dirty="0" err="1"/>
              <a:t>two</a:t>
            </a:r>
            <a:r>
              <a:rPr lang="fr-FR" sz="1100" b="1" dirty="0"/>
              <a:t> </a:t>
            </a:r>
            <a:r>
              <a:rPr lang="fr-FR" sz="1100" b="1" dirty="0" err="1"/>
              <a:t>were</a:t>
            </a:r>
            <a:r>
              <a:rPr lang="fr-FR" sz="1100" b="1" dirty="0"/>
              <a:t> </a:t>
            </a:r>
            <a:r>
              <a:rPr lang="fr-FR" sz="1100" b="1" dirty="0" err="1"/>
              <a:t>designed</a:t>
            </a:r>
            <a:r>
              <a:rPr lang="fr-FR" sz="1100" b="1" dirty="0"/>
              <a:t> to </a:t>
            </a:r>
            <a:r>
              <a:rPr lang="fr-FR" sz="1100" b="1" dirty="0" err="1"/>
              <a:t>perform</a:t>
            </a:r>
            <a:r>
              <a:rPr lang="fr-FR" sz="1100" b="1" dirty="0"/>
              <a:t> </a:t>
            </a:r>
            <a:r>
              <a:rPr lang="fr-FR" sz="1100" b="1" dirty="0" err="1"/>
              <a:t>Deuterium</a:t>
            </a:r>
            <a:r>
              <a:rPr lang="fr-FR" sz="1100" b="1" dirty="0"/>
              <a:t>-Tritium </a:t>
            </a:r>
            <a:r>
              <a:rPr lang="fr-FR" sz="1100" b="1" dirty="0" err="1"/>
              <a:t>operations</a:t>
            </a:r>
            <a:r>
              <a:rPr lang="fr-FR" sz="1100" b="1" dirty="0"/>
              <a:t>: the </a:t>
            </a:r>
            <a:r>
              <a:rPr lang="fr-FR" sz="1100" b="1" dirty="0" err="1"/>
              <a:t>European</a:t>
            </a:r>
            <a:r>
              <a:rPr lang="fr-FR" sz="1100" b="1" dirty="0"/>
              <a:t> JET and the American TFTR. </a:t>
            </a:r>
            <a:r>
              <a:rPr lang="fr-FR" sz="1100" b="1" dirty="0" err="1"/>
              <a:t>Both</a:t>
            </a:r>
            <a:r>
              <a:rPr lang="fr-FR" sz="1100" b="1" dirty="0"/>
              <a:t> </a:t>
            </a:r>
            <a:r>
              <a:rPr lang="fr-FR" sz="1100" b="1" dirty="0" err="1"/>
              <a:t>achieved</a:t>
            </a:r>
            <a:r>
              <a:rPr lang="fr-FR" sz="1100" b="1" dirty="0"/>
              <a:t> DT fusion : JET in 1991 (2 MW of fusion power) and </a:t>
            </a:r>
            <a:r>
              <a:rPr lang="fr-FR" sz="1100" b="1" dirty="0" smtClean="0"/>
              <a:t>1997 </a:t>
            </a:r>
            <a:r>
              <a:rPr lang="fr-FR" sz="1100" b="1" dirty="0"/>
              <a:t>(16 MW); TFTR in 1993 (6.2 MW) and 1994 (10 MW). </a:t>
            </a:r>
            <a:r>
              <a:rPr lang="fr-FR" sz="1100" b="1" dirty="0" err="1"/>
              <a:t>However</a:t>
            </a:r>
            <a:r>
              <a:rPr lang="fr-FR" sz="1100" b="1" dirty="0"/>
              <a:t>, </a:t>
            </a:r>
            <a:r>
              <a:rPr lang="fr-FR" sz="1100" b="1" dirty="0" err="1"/>
              <a:t>both</a:t>
            </a:r>
            <a:r>
              <a:rPr lang="fr-FR" sz="1100" b="1" dirty="0"/>
              <a:t> machines </a:t>
            </a:r>
            <a:r>
              <a:rPr lang="fr-FR" sz="1100" b="1" dirty="0" err="1"/>
              <a:t>had</a:t>
            </a:r>
            <a:r>
              <a:rPr lang="fr-FR" sz="1100" b="1" dirty="0"/>
              <a:t> </a:t>
            </a:r>
            <a:r>
              <a:rPr lang="fr-FR" sz="1100" b="1" dirty="0" err="1"/>
              <a:t>required</a:t>
            </a:r>
            <a:r>
              <a:rPr lang="fr-FR" sz="1100" b="1" dirty="0"/>
              <a:t> more </a:t>
            </a:r>
            <a:r>
              <a:rPr lang="fr-FR" sz="1100" b="1" dirty="0" err="1"/>
              <a:t>energy</a:t>
            </a:r>
            <a:r>
              <a:rPr lang="fr-FR" sz="1100" b="1" dirty="0"/>
              <a:t> to « light the </a:t>
            </a:r>
            <a:r>
              <a:rPr lang="fr-FR" sz="1100" b="1" dirty="0" err="1"/>
              <a:t>fire</a:t>
            </a:r>
            <a:r>
              <a:rPr lang="fr-FR" sz="1100" b="1" dirty="0"/>
              <a:t> » </a:t>
            </a:r>
            <a:r>
              <a:rPr lang="fr-FR" sz="1100" b="1" dirty="0" err="1"/>
              <a:t>than</a:t>
            </a:r>
            <a:r>
              <a:rPr lang="fr-FR" sz="1100" b="1" dirty="0"/>
              <a:t> the </a:t>
            </a:r>
            <a:r>
              <a:rPr lang="fr-FR" sz="1100" b="1" dirty="0" err="1"/>
              <a:t>fire</a:t>
            </a:r>
            <a:r>
              <a:rPr lang="fr-FR" sz="1100" b="1" dirty="0"/>
              <a:t> </a:t>
            </a:r>
            <a:r>
              <a:rPr lang="fr-FR" sz="1100" b="1" dirty="0" err="1"/>
              <a:t>had</a:t>
            </a:r>
            <a:r>
              <a:rPr lang="fr-FR" sz="1100" b="1" dirty="0"/>
              <a:t> </a:t>
            </a:r>
            <a:r>
              <a:rPr lang="fr-FR" sz="1100" b="1" dirty="0" err="1"/>
              <a:t>given</a:t>
            </a:r>
            <a:r>
              <a:rPr lang="fr-FR" sz="1100" b="1" dirty="0"/>
              <a:t> in return (ratio of Q ~ .65). ITER </a:t>
            </a:r>
            <a:r>
              <a:rPr lang="fr-FR" sz="1100" b="1" dirty="0" err="1"/>
              <a:t>aims</a:t>
            </a:r>
            <a:r>
              <a:rPr lang="fr-FR" sz="1100" b="1" dirty="0"/>
              <a:t> for a ratio of  Q </a:t>
            </a:r>
            <a:r>
              <a:rPr lang="en-GB" sz="1100" b="1" dirty="0"/>
              <a:t>&gt; 10.</a:t>
            </a:r>
          </a:p>
        </p:txBody>
      </p:sp>
    </p:spTree>
    <p:extLst>
      <p:ext uri="{BB962C8B-B14F-4D97-AF65-F5344CB8AC3E}">
        <p14:creationId xmlns:p14="http://schemas.microsoft.com/office/powerpoint/2010/main" val="40368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9955"/>
            <a:ext cx="4038600" cy="1384995"/>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pPr algn="l"/>
            <a:r>
              <a:rPr lang="en-US" sz="4200" dirty="0" smtClean="0">
                <a:solidFill>
                  <a:schemeClr val="bg1">
                    <a:lumMod val="95000"/>
                  </a:schemeClr>
                </a:solidFill>
              </a:rPr>
              <a:t>Manufacturing</a:t>
            </a:r>
          </a:p>
          <a:p>
            <a:pPr algn="l"/>
            <a:r>
              <a:rPr lang="en-US" sz="4200" dirty="0" smtClean="0">
                <a:solidFill>
                  <a:schemeClr val="bg1">
                    <a:lumMod val="95000"/>
                  </a:schemeClr>
                </a:solidFill>
              </a:rPr>
              <a:t>progress</a:t>
            </a:r>
          </a:p>
        </p:txBody>
      </p:sp>
      <p:sp>
        <p:nvSpPr>
          <p:cNvPr id="8" name="Rectangle 7"/>
          <p:cNvSpPr/>
          <p:nvPr/>
        </p:nvSpPr>
        <p:spPr>
          <a:xfrm>
            <a:off x="115252" y="4133419"/>
            <a:ext cx="8952547"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343853" y="2455843"/>
            <a:ext cx="2856547" cy="95410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400" dirty="0">
                <a:solidFill>
                  <a:schemeClr val="bg1"/>
                </a:solidFill>
                <a:latin typeface="Arial" panose="020B0604020202020204" pitchFamily="34" charset="0"/>
                <a:cs typeface="Arial" panose="020B0604020202020204" pitchFamily="34" charset="0"/>
              </a:rPr>
              <a:t>The US has delivered an array of components for the steady state electrical network and </a:t>
            </a:r>
            <a:r>
              <a:rPr lang="en-GB" sz="1400" dirty="0" smtClean="0">
                <a:solidFill>
                  <a:schemeClr val="bg1"/>
                </a:solidFill>
                <a:latin typeface="Arial" panose="020B0604020202020204" pitchFamily="34" charset="0"/>
                <a:cs typeface="Arial" panose="020B0604020202020204" pitchFamily="34" charset="0"/>
              </a:rPr>
              <a:t>completed deliveries </a:t>
            </a:r>
            <a:r>
              <a:rPr lang="en-GB" sz="1400" dirty="0">
                <a:solidFill>
                  <a:schemeClr val="bg1"/>
                </a:solidFill>
                <a:latin typeface="Arial" panose="020B0604020202020204" pitchFamily="34" charset="0"/>
                <a:cs typeface="Arial" panose="020B0604020202020204" pitchFamily="34" charset="0"/>
              </a:rPr>
              <a:t>in 2017.</a:t>
            </a:r>
          </a:p>
        </p:txBody>
      </p:sp>
      <p:pic>
        <p:nvPicPr>
          <p:cNvPr id="11" name="Picture 10" descr="ssen procurement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685" y="57149"/>
            <a:ext cx="5219115" cy="4038601"/>
          </a:xfrm>
          <a:prstGeom prst="rect">
            <a:avLst/>
          </a:prstGeom>
        </p:spPr>
      </p:pic>
      <p:sp>
        <p:nvSpPr>
          <p:cNvPr id="12" name="TextBox 11"/>
          <p:cNvSpPr txBox="1"/>
          <p:nvPr/>
        </p:nvSpPr>
        <p:spPr>
          <a:xfrm>
            <a:off x="2763616" y="1500485"/>
            <a:ext cx="1046384" cy="461665"/>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2400" dirty="0" smtClean="0">
                <a:solidFill>
                  <a:schemeClr val="bg1">
                    <a:lumMod val="95000"/>
                  </a:schemeClr>
                </a:solidFill>
              </a:rPr>
              <a:t>USA</a:t>
            </a:r>
            <a:endParaRPr lang="fr-FR" sz="2400" dirty="0">
              <a:solidFill>
                <a:schemeClr val="bg1">
                  <a:lumMod val="95000"/>
                </a:schemeClr>
              </a:solidFill>
            </a:endParaRPr>
          </a:p>
        </p:txBody>
      </p:sp>
      <p:pic>
        <p:nvPicPr>
          <p:cNvPr id="9" name="Picture 6"/>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853" y="1675128"/>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75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4039" y="4274463"/>
            <a:ext cx="872168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Unloaded at Marseille industrial harbour, components are ferried through the inland sea </a:t>
            </a:r>
            <a:r>
              <a:rPr lang="en-GB" sz="1100" dirty="0" err="1" smtClean="0">
                <a:solidFill>
                  <a:schemeClr val="bg1"/>
                </a:solidFill>
                <a:latin typeface="Arial" panose="020B0604020202020204" pitchFamily="34" charset="0"/>
                <a:cs typeface="Arial" panose="020B0604020202020204" pitchFamily="34" charset="0"/>
              </a:rPr>
              <a:t>Etang</a:t>
            </a:r>
            <a:r>
              <a:rPr lang="en-GB" sz="1100" dirty="0" smtClean="0">
                <a:solidFill>
                  <a:schemeClr val="bg1"/>
                </a:solidFill>
                <a:latin typeface="Arial" panose="020B0604020202020204" pitchFamily="34" charset="0"/>
                <a:cs typeface="Arial" panose="020B0604020202020204" pitchFamily="34" charset="0"/>
              </a:rPr>
              <a:t> de </a:t>
            </a:r>
            <a:r>
              <a:rPr lang="en-GB" sz="1100" dirty="0" err="1" smtClean="0">
                <a:solidFill>
                  <a:schemeClr val="bg1"/>
                </a:solidFill>
                <a:latin typeface="Arial" panose="020B0604020202020204" pitchFamily="34" charset="0"/>
                <a:cs typeface="Arial" panose="020B0604020202020204" pitchFamily="34" charset="0"/>
              </a:rPr>
              <a:t>Berre</a:t>
            </a:r>
            <a:r>
              <a:rPr lang="en-GB" sz="1100" dirty="0" smtClean="0">
                <a:solidFill>
                  <a:schemeClr val="bg1"/>
                </a:solidFill>
                <a:latin typeface="Arial" panose="020B0604020202020204" pitchFamily="34" charset="0"/>
                <a:cs typeface="Arial" panose="020B0604020202020204" pitchFamily="34" charset="0"/>
              </a:rPr>
              <a:t> on a specially designed barge and delivered to ITER by way of the 104-km long “ITER Itinerary”. The journey to the ITER site takes 3 to 4 nights.</a:t>
            </a:r>
          </a:p>
        </p:txBody>
      </p:sp>
      <p:pic>
        <p:nvPicPr>
          <p:cNvPr id="2050" name="Picture 2" descr="C:\Users\arnouxr\Documents\Work\En Cours\CONVOY BEAM 1 BONICI\wetransfer-410ce3\_DSC6228_filtere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326"/>
          <a:stretch/>
        </p:blipFill>
        <p:spPr bwMode="auto">
          <a:xfrm>
            <a:off x="4709937" y="1645860"/>
            <a:ext cx="4245790" cy="2602290"/>
          </a:xfrm>
          <a:prstGeom prst="rect">
            <a:avLst/>
          </a:prstGeom>
          <a:solidFill>
            <a:schemeClr val="tx1">
              <a:lumMod val="50000"/>
              <a:lumOff val="50000"/>
              <a:alpha val="92000"/>
            </a:schemeClr>
          </a:solidFill>
          <a:ln w="3175">
            <a:solidFill>
              <a:srgbClr val="FFC000"/>
            </a:solidFill>
          </a:ln>
          <a:extLst/>
        </p:spPr>
      </p:pic>
      <p:pic>
        <p:nvPicPr>
          <p:cNvPr id="2051" name="0df60caa-c3e4-4b69-9597-fb314dc8bd05" descr="3F349EF8-BEE3-4386-997A-D312846D845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1326"/>
          <a:stretch/>
        </p:blipFill>
        <p:spPr bwMode="auto">
          <a:xfrm>
            <a:off x="234040" y="1645860"/>
            <a:ext cx="4294460" cy="2602290"/>
          </a:xfrm>
          <a:prstGeom prst="rect">
            <a:avLst/>
          </a:prstGeom>
          <a:solidFill>
            <a:schemeClr val="tx1">
              <a:lumMod val="50000"/>
              <a:lumOff val="50000"/>
              <a:alpha val="92000"/>
            </a:schemeClr>
          </a:solidFill>
          <a:ln w="3175">
            <a:solidFill>
              <a:srgbClr val="FFC000"/>
            </a:solidFill>
          </a:ln>
          <a:extLst/>
        </p:spPr>
      </p:pic>
      <p:sp>
        <p:nvSpPr>
          <p:cNvPr id="8" name="TextBox 7"/>
          <p:cNvSpPr txBox="1"/>
          <p:nvPr/>
        </p:nvSpPr>
        <p:spPr>
          <a:xfrm>
            <a:off x="1" y="-95250"/>
            <a:ext cx="9144000" cy="175432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r>
              <a:rPr lang="en-US" sz="6000" dirty="0"/>
              <a:t>Door-to-door </a:t>
            </a:r>
            <a:r>
              <a:rPr lang="en-US" sz="6000" dirty="0" smtClean="0"/>
              <a:t>delivery</a:t>
            </a:r>
          </a:p>
          <a:p>
            <a:r>
              <a:rPr lang="en-US" sz="2400" dirty="0" smtClean="0"/>
              <a:t>62 Highly Exceptional loads (HEL) delivered as of Jan. 2018</a:t>
            </a:r>
          </a:p>
          <a:p>
            <a:r>
              <a:rPr lang="en-US" sz="2400" dirty="0" smtClean="0"/>
              <a:t>214 expected before 2025 - 18 </a:t>
            </a:r>
            <a:r>
              <a:rPr lang="en-US" sz="2400" dirty="0"/>
              <a:t>expected </a:t>
            </a:r>
            <a:r>
              <a:rPr lang="en-US" sz="2400" dirty="0" smtClean="0"/>
              <a:t>after 2025</a:t>
            </a:r>
            <a:endParaRPr lang="en-US" sz="2400" dirty="0"/>
          </a:p>
        </p:txBody>
      </p:sp>
    </p:spTree>
    <p:extLst>
      <p:ext uri="{BB962C8B-B14F-4D97-AF65-F5344CB8AC3E}">
        <p14:creationId xmlns:p14="http://schemas.microsoft.com/office/powerpoint/2010/main" val="250115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I:\DATA 2009\ITER IO 2009\ITER ENTREPRISES\updated illustrations\Itinéraire ITER.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15000"/>
                    </a14:imgEffect>
                    <a14:imgEffect>
                      <a14:brightnessContrast bright="-3000" contrast="25000"/>
                    </a14:imgEffect>
                  </a14:imgLayer>
                </a14:imgProps>
              </a:ext>
              <a:ext uri="{28A0092B-C50C-407E-A947-70E740481C1C}">
                <a14:useLocalDpi xmlns:a14="http://schemas.microsoft.com/office/drawing/2010/main"/>
              </a:ext>
            </a:extLst>
          </a:blip>
          <a:srcRect l="-807"/>
          <a:stretch/>
        </p:blipFill>
        <p:spPr bwMode="auto">
          <a:xfrm>
            <a:off x="-195340" y="0"/>
            <a:ext cx="9339340" cy="47815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3239" y="4476750"/>
            <a:ext cx="8602181" cy="276999"/>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fr-FR" sz="1200" dirty="0"/>
              <a:t>The 104-km long ITER </a:t>
            </a:r>
            <a:r>
              <a:rPr lang="fr-FR" sz="1200" dirty="0" err="1"/>
              <a:t>Itinerary</a:t>
            </a:r>
            <a:r>
              <a:rPr lang="fr-FR" sz="1200" dirty="0"/>
              <a:t> </a:t>
            </a:r>
            <a:r>
              <a:rPr lang="fr-FR" sz="1200" dirty="0" err="1"/>
              <a:t>between</a:t>
            </a:r>
            <a:r>
              <a:rPr lang="fr-FR" sz="1200" dirty="0"/>
              <a:t> Berre-l’Etang and the ITER site </a:t>
            </a:r>
            <a:r>
              <a:rPr lang="fr-FR" sz="1200" dirty="0" err="1"/>
              <a:t>is</a:t>
            </a:r>
            <a:r>
              <a:rPr lang="fr-FR" sz="1200" dirty="0"/>
              <a:t> part of </a:t>
            </a:r>
            <a:r>
              <a:rPr lang="fr-FR" sz="1200" dirty="0" err="1"/>
              <a:t>France’s</a:t>
            </a:r>
            <a:r>
              <a:rPr lang="fr-FR" sz="1200" dirty="0"/>
              <a:t> contribution to the ITER </a:t>
            </a:r>
            <a:r>
              <a:rPr lang="fr-FR" sz="1200" dirty="0" err="1"/>
              <a:t>project</a:t>
            </a:r>
            <a:r>
              <a:rPr lang="fr-FR" sz="1200" dirty="0"/>
              <a:t>.</a:t>
            </a:r>
            <a:endParaRPr lang="en-GB" sz="1200" dirty="0"/>
          </a:p>
        </p:txBody>
      </p:sp>
      <p:sp>
        <p:nvSpPr>
          <p:cNvPr id="4" name="Title 3"/>
          <p:cNvSpPr txBox="1">
            <a:spLocks noChangeAspect="1"/>
          </p:cNvSpPr>
          <p:nvPr/>
        </p:nvSpPr>
        <p:spPr>
          <a:xfrm>
            <a:off x="1554118" y="60012"/>
            <a:ext cx="6294482" cy="923330"/>
          </a:xfrm>
          <a:prstGeom prst="rect">
            <a:avLst/>
          </a:prstGeom>
          <a:solidFill>
            <a:schemeClr val="tx1">
              <a:lumMod val="65000"/>
              <a:lumOff val="35000"/>
              <a:alpha val="9000"/>
            </a:schemeClr>
          </a:solidFill>
          <a:effectLst>
            <a:outerShdw blurRad="50800" dist="50800" dir="5400000" algn="ctr" rotWithShape="0">
              <a:schemeClr val="tx1"/>
            </a:outerShdw>
          </a:effectLst>
        </p:spPr>
        <p:txBody>
          <a:bodyPr wrap="square" rtlCol="0">
            <a:spAutoFit/>
          </a:bodyPr>
          <a:lstStyle>
            <a:defPPr>
              <a:defRPr lang="en-US"/>
            </a:defPPr>
            <a:lvl1pPr algn="ctr">
              <a:defRPr sz="6600" b="1">
                <a:solidFill>
                  <a:schemeClr val="bg1">
                    <a:lumMod val="85000"/>
                  </a:schemeClr>
                </a:solidFill>
                <a:latin typeface="Arial" panose="020B0604020202020204" pitchFamily="34" charset="0"/>
                <a:cs typeface="Arial" panose="020B0604020202020204" pitchFamily="34" charset="0"/>
              </a:defRPr>
            </a:lvl1pPr>
          </a:lstStyle>
          <a:p>
            <a:r>
              <a:rPr lang="en-GB" sz="5400" dirty="0" smtClean="0">
                <a:solidFill>
                  <a:schemeClr val="bg1">
                    <a:lumMod val="95000"/>
                  </a:schemeClr>
                </a:solidFill>
              </a:rPr>
              <a:t>The ITER Itinerary</a:t>
            </a:r>
            <a:endParaRPr lang="en-GB" sz="5400" dirty="0">
              <a:solidFill>
                <a:schemeClr val="bg1">
                  <a:lumMod val="95000"/>
                </a:schemeClr>
              </a:solidFill>
            </a:endParaRPr>
          </a:p>
        </p:txBody>
      </p:sp>
      <p:pic>
        <p:nvPicPr>
          <p:cNvPr id="1026" name="Picture 2" descr="C:\Users\arnouxr\Desktop\Convoy_2_girders_Peyrolles_4_smal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90737" y="2570584"/>
            <a:ext cx="2690348" cy="1545544"/>
          </a:xfrm>
          <a:prstGeom prst="rect">
            <a:avLst/>
          </a:prstGeom>
          <a:solidFill>
            <a:schemeClr val="tx1">
              <a:lumMod val="50000"/>
              <a:lumOff val="50000"/>
              <a:alpha val="92000"/>
            </a:schemeClr>
          </a:solidFill>
          <a:ln w="3175">
            <a:solidFill>
              <a:srgbClr val="FFC000"/>
            </a:solidFill>
          </a:ln>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0400" y="2190750"/>
            <a:ext cx="2143437" cy="1225778"/>
          </a:xfrm>
          <a:prstGeom prst="rect">
            <a:avLst/>
          </a:prstGeom>
          <a:solidFill>
            <a:schemeClr val="tx1">
              <a:lumMod val="50000"/>
              <a:lumOff val="50000"/>
              <a:alpha val="92000"/>
            </a:schemeClr>
          </a:solidFill>
          <a:ln w="3175">
            <a:solidFill>
              <a:srgbClr val="FFC000"/>
            </a:solidFill>
          </a:ln>
        </p:spPr>
      </p:pic>
      <p:pic>
        <p:nvPicPr>
          <p:cNvPr id="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32681" y="3189318"/>
            <a:ext cx="1858056" cy="1239033"/>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39633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nouxr\Documents\Work\En Cours\HOUSE COMMITTEE ON SCIENCE\ITER_participant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70784"/>
            <a:ext cx="9829800" cy="43485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7" y="20497"/>
            <a:ext cx="8249691" cy="83099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r>
              <a:rPr lang="en-US" dirty="0" smtClean="0"/>
              <a:t>Economic benefits</a:t>
            </a:r>
          </a:p>
        </p:txBody>
      </p:sp>
      <p:sp>
        <p:nvSpPr>
          <p:cNvPr id="6" name="TextBox 5"/>
          <p:cNvSpPr txBox="1"/>
          <p:nvPr/>
        </p:nvSpPr>
        <p:spPr>
          <a:xfrm>
            <a:off x="467547" y="673953"/>
            <a:ext cx="8249691" cy="83099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r>
              <a:rPr lang="en-US" sz="2400" dirty="0" smtClean="0"/>
              <a:t>$ 8 </a:t>
            </a:r>
            <a:r>
              <a:rPr lang="en-US" sz="2400" dirty="0"/>
              <a:t>billion is currently engaged in construction and manufacturing </a:t>
            </a:r>
            <a:r>
              <a:rPr lang="en-US" sz="2400" dirty="0" smtClean="0"/>
              <a:t>contracts for ITER worldwide</a:t>
            </a:r>
            <a:endParaRPr lang="en-US" sz="2400" dirty="0"/>
          </a:p>
        </p:txBody>
      </p:sp>
      <p:pic>
        <p:nvPicPr>
          <p:cNvPr id="9" name="Picture 1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45637"/>
            <a:ext cx="338700" cy="15499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480" y="1820269"/>
            <a:ext cx="338701" cy="15672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2306114"/>
            <a:ext cx="338700" cy="15672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2" y="2181231"/>
            <a:ext cx="338701" cy="15672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4541" y="2147664"/>
            <a:ext cx="338701" cy="15672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1087" y="2384475"/>
            <a:ext cx="338702" cy="15586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1" descr="Ind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55320" y="2652231"/>
            <a:ext cx="312025" cy="16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164112" y="2232559"/>
            <a:ext cx="510075" cy="307777"/>
          </a:xfrm>
          <a:prstGeom prst="rect">
            <a:avLst/>
          </a:prstGeom>
          <a:noFill/>
        </p:spPr>
        <p:txBody>
          <a:bodyPr wrap="none" rtlCol="0">
            <a:spAutoFit/>
          </a:bodyPr>
          <a:lstStyle/>
          <a:p>
            <a:pPr algn="r"/>
            <a:r>
              <a:rPr lang="fr-FR" sz="1400" b="1" dirty="0" smtClean="0">
                <a:solidFill>
                  <a:srgbClr val="FFC000"/>
                </a:solidFill>
              </a:rPr>
              <a:t>ITER</a:t>
            </a:r>
            <a:endParaRPr lang="en-GB" sz="1400" b="1" dirty="0">
              <a:solidFill>
                <a:srgbClr val="FFC000"/>
              </a:solidFill>
            </a:endParaRPr>
          </a:p>
        </p:txBody>
      </p:sp>
      <p:cxnSp>
        <p:nvCxnSpPr>
          <p:cNvPr id="28" name="Straight Arrow Connector 27"/>
          <p:cNvCxnSpPr>
            <a:stCxn id="7" idx="3"/>
          </p:cNvCxnSpPr>
          <p:nvPr/>
        </p:nvCxnSpPr>
        <p:spPr>
          <a:xfrm flipV="1">
            <a:off x="3674187" y="2147664"/>
            <a:ext cx="593013" cy="238784"/>
          </a:xfrm>
          <a:prstGeom prst="straightConnector1">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6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17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170"/>
                                        <p:tgtEl>
                                          <p:spTgt spid="7"/>
                                        </p:tgtEl>
                                      </p:cBhvr>
                                    </p:animEffect>
                                  </p:childTnLst>
                                </p:cTn>
                              </p:par>
                            </p:childTnLst>
                          </p:cTn>
                        </p:par>
                        <p:par>
                          <p:cTn id="14" fill="hold">
                            <p:stCondLst>
                              <p:cond delay="17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70"/>
                                        <p:tgtEl>
                                          <p:spTgt spid="13"/>
                                        </p:tgtEl>
                                      </p:cBhvr>
                                    </p:animEffect>
                                  </p:childTnLst>
                                </p:cTn>
                              </p:par>
                            </p:childTnLst>
                          </p:cTn>
                        </p:par>
                        <p:par>
                          <p:cTn id="18" fill="hold">
                            <p:stCondLst>
                              <p:cond delay="34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70"/>
                                        <p:tgtEl>
                                          <p:spTgt spid="10"/>
                                        </p:tgtEl>
                                      </p:cBhvr>
                                    </p:animEffect>
                                  </p:childTnLst>
                                </p:cTn>
                              </p:par>
                            </p:childTnLst>
                          </p:cTn>
                        </p:par>
                        <p:par>
                          <p:cTn id="22" fill="hold">
                            <p:stCondLst>
                              <p:cond delay="51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70"/>
                                        <p:tgtEl>
                                          <p:spTgt spid="9"/>
                                        </p:tgtEl>
                                      </p:cBhvr>
                                    </p:animEffect>
                                  </p:childTnLst>
                                </p:cTn>
                              </p:par>
                            </p:childTnLst>
                          </p:cTn>
                        </p:par>
                        <p:par>
                          <p:cTn id="26" fill="hold">
                            <p:stCondLst>
                              <p:cond delay="68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70"/>
                                        <p:tgtEl>
                                          <p:spTgt spid="14"/>
                                        </p:tgtEl>
                                      </p:cBhvr>
                                    </p:animEffect>
                                  </p:childTnLst>
                                </p:cTn>
                              </p:par>
                            </p:childTnLst>
                          </p:cTn>
                        </p:par>
                        <p:par>
                          <p:cTn id="30" fill="hold">
                            <p:stCondLst>
                              <p:cond delay="85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70"/>
                                        <p:tgtEl>
                                          <p:spTgt spid="15"/>
                                        </p:tgtEl>
                                      </p:cBhvr>
                                    </p:animEffect>
                                  </p:childTnLst>
                                </p:cTn>
                              </p:par>
                            </p:childTnLst>
                          </p:cTn>
                        </p:par>
                        <p:par>
                          <p:cTn id="34" fill="hold">
                            <p:stCondLst>
                              <p:cond delay="102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70"/>
                                        <p:tgtEl>
                                          <p:spTgt spid="12"/>
                                        </p:tgtEl>
                                      </p:cBhvr>
                                    </p:animEffect>
                                  </p:childTnLst>
                                </p:cTn>
                              </p:par>
                            </p:childTnLst>
                          </p:cTn>
                        </p:par>
                        <p:par>
                          <p:cTn id="38" fill="hold">
                            <p:stCondLst>
                              <p:cond delay="119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7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rnouxr\Documents\Work\En Cours\PROF SOCOLOW\US_Economic_Benefi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550"/>
            <a:ext cx="7569201" cy="3606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720658"/>
            <a:ext cx="9143999" cy="461665"/>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r>
              <a:rPr lang="en-GB" sz="2400" dirty="0" smtClean="0"/>
              <a:t>Engaging </a:t>
            </a:r>
            <a:r>
              <a:rPr lang="en-GB" sz="2400" dirty="0"/>
              <a:t>US </a:t>
            </a:r>
            <a:r>
              <a:rPr lang="en-GB" sz="2400" dirty="0" smtClean="0"/>
              <a:t>industry</a:t>
            </a:r>
            <a:r>
              <a:rPr lang="en-GB" sz="2400" dirty="0"/>
              <a:t>, </a:t>
            </a:r>
            <a:r>
              <a:rPr lang="en-GB" sz="2400" dirty="0" smtClean="0"/>
              <a:t>universities and national laboratories</a:t>
            </a:r>
            <a:endParaRPr lang="en-GB" sz="2400" dirty="0"/>
          </a:p>
        </p:txBody>
      </p:sp>
      <p:sp>
        <p:nvSpPr>
          <p:cNvPr id="5" name="TextBox 4"/>
          <p:cNvSpPr txBox="1"/>
          <p:nvPr/>
        </p:nvSpPr>
        <p:spPr>
          <a:xfrm>
            <a:off x="467547" y="97410"/>
            <a:ext cx="8249691" cy="83099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r>
              <a:rPr lang="en-US" dirty="0" smtClean="0"/>
              <a:t>Economic benefit</a:t>
            </a:r>
            <a:r>
              <a:rPr lang="fr-FR" dirty="0" smtClean="0"/>
              <a:t>s (US)</a:t>
            </a:r>
          </a:p>
        </p:txBody>
      </p:sp>
      <p:sp>
        <p:nvSpPr>
          <p:cNvPr id="6" name="Rectangle 5"/>
          <p:cNvSpPr/>
          <p:nvPr/>
        </p:nvSpPr>
        <p:spPr>
          <a:xfrm>
            <a:off x="415715" y="3790950"/>
            <a:ext cx="8411220" cy="918102"/>
          </a:xfrm>
          <a:prstGeom prst="rect">
            <a:avLst/>
          </a:prstGeom>
        </p:spPr>
        <p:txBody>
          <a:bodyPr/>
          <a:lstStyle/>
          <a:p>
            <a:pPr>
              <a:spcBef>
                <a:spcPct val="20000"/>
              </a:spcBef>
            </a:pPr>
            <a:r>
              <a:rPr lang="en-GB" sz="1400" b="1" dirty="0" smtClean="0">
                <a:solidFill>
                  <a:schemeClr val="bg1">
                    <a:lumMod val="95000"/>
                  </a:schemeClr>
                </a:solidFill>
                <a:latin typeface="Arial" panose="020B0604020202020204" pitchFamily="34" charset="0"/>
                <a:cs typeface="Arial" panose="020B0604020202020204" pitchFamily="34" charset="0"/>
              </a:rPr>
              <a:t>As </a:t>
            </a:r>
            <a:r>
              <a:rPr lang="en-GB" sz="1400" b="1" dirty="0">
                <a:solidFill>
                  <a:schemeClr val="bg1">
                    <a:lumMod val="95000"/>
                  </a:schemeClr>
                </a:solidFill>
                <a:latin typeface="Arial" panose="020B0604020202020204" pitchFamily="34" charset="0"/>
                <a:cs typeface="Arial" panose="020B0604020202020204" pitchFamily="34" charset="0"/>
              </a:rPr>
              <a:t>of </a:t>
            </a:r>
            <a:r>
              <a:rPr lang="en-GB" sz="1400" b="1" dirty="0" smtClean="0">
                <a:solidFill>
                  <a:schemeClr val="bg1">
                    <a:lumMod val="95000"/>
                  </a:schemeClr>
                </a:solidFill>
                <a:latin typeface="Arial" panose="020B0604020202020204" pitchFamily="34" charset="0"/>
                <a:cs typeface="Arial" panose="020B0604020202020204" pitchFamily="34" charset="0"/>
              </a:rPr>
              <a:t>September </a:t>
            </a:r>
            <a:r>
              <a:rPr lang="en-GB" sz="1400" b="1" dirty="0">
                <a:solidFill>
                  <a:schemeClr val="bg1">
                    <a:lumMod val="95000"/>
                  </a:schemeClr>
                </a:solidFill>
                <a:latin typeface="Arial" panose="020B0604020202020204" pitchFamily="34" charset="0"/>
                <a:cs typeface="Arial" panose="020B0604020202020204" pitchFamily="34" charset="0"/>
              </a:rPr>
              <a:t>2017, over </a:t>
            </a:r>
            <a:r>
              <a:rPr lang="en-GB" sz="1400" b="1" dirty="0" smtClean="0">
                <a:solidFill>
                  <a:schemeClr val="bg1">
                    <a:lumMod val="95000"/>
                  </a:schemeClr>
                </a:solidFill>
                <a:latin typeface="Arial" panose="020B0604020202020204" pitchFamily="34" charset="0"/>
                <a:cs typeface="Arial" panose="020B0604020202020204" pitchFamily="34" charset="0"/>
              </a:rPr>
              <a:t>$957M </a:t>
            </a:r>
            <a:r>
              <a:rPr lang="en-GB" sz="1400" b="1" dirty="0">
                <a:solidFill>
                  <a:schemeClr val="bg1">
                    <a:lumMod val="95000"/>
                  </a:schemeClr>
                </a:solidFill>
                <a:latin typeface="Arial" panose="020B0604020202020204" pitchFamily="34" charset="0"/>
                <a:cs typeface="Arial" panose="020B0604020202020204" pitchFamily="34" charset="0"/>
              </a:rPr>
              <a:t>has been awarded to US industry and universities and obligated to DOE national laboratories in 44 states plus the District of Columbia. To complete its contributions to ITER, the project anticipates an estimated $800M in future contracts to US industry. </a:t>
            </a:r>
          </a:p>
        </p:txBody>
      </p:sp>
      <p:sp>
        <p:nvSpPr>
          <p:cNvPr id="7" name="Rectangle 6"/>
          <p:cNvSpPr/>
          <p:nvPr/>
        </p:nvSpPr>
        <p:spPr>
          <a:xfrm>
            <a:off x="6330422" y="1837054"/>
            <a:ext cx="2990092" cy="430887"/>
          </a:xfrm>
          <a:prstGeom prst="rect">
            <a:avLst/>
          </a:prstGeom>
        </p:spPr>
        <p:txBody>
          <a:bodyPr wrap="square">
            <a:spAutoFit/>
          </a:bodyPr>
          <a:lstStyle/>
          <a:p>
            <a:r>
              <a:rPr lang="en-GB" sz="1100" dirty="0">
                <a:solidFill>
                  <a:schemeClr val="bg1"/>
                </a:solidFill>
              </a:rPr>
              <a:t>Note: This data does not reflect contracts awarded to US industry by the EU (&gt;$55M).</a:t>
            </a:r>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296400" y="2419350"/>
            <a:ext cx="320040" cy="211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705600" y="2776776"/>
            <a:ext cx="1371600" cy="861774"/>
          </a:xfrm>
          <a:prstGeom prst="rect">
            <a:avLst/>
          </a:prstGeom>
          <a:noFill/>
        </p:spPr>
        <p:txBody>
          <a:bodyPr wrap="square" rtlCol="0">
            <a:spAutoFit/>
          </a:bodyPr>
          <a:lstStyle/>
          <a:p>
            <a:r>
              <a:rPr lang="fr-FR" sz="1600" b="1" dirty="0" smtClean="0">
                <a:solidFill>
                  <a:schemeClr val="bg1"/>
                </a:solidFill>
              </a:rPr>
              <a:t>&gt; $ 20M</a:t>
            </a:r>
          </a:p>
          <a:p>
            <a:r>
              <a:rPr lang="fr-FR" sz="1600" b="1" dirty="0" smtClean="0">
                <a:solidFill>
                  <a:schemeClr val="bg1"/>
                </a:solidFill>
              </a:rPr>
              <a:t>$ 1M – 20 M</a:t>
            </a:r>
          </a:p>
          <a:p>
            <a:r>
              <a:rPr lang="fr-FR" sz="1600" b="1" dirty="0" smtClean="0">
                <a:solidFill>
                  <a:schemeClr val="bg1"/>
                </a:solidFill>
              </a:rPr>
              <a:t>&lt; $ 1M</a:t>
            </a:r>
            <a:endParaRPr lang="fr-FR" sz="1600" b="1" dirty="0">
              <a:solidFill>
                <a:schemeClr val="bg1"/>
              </a:solidFill>
            </a:endParaRPr>
          </a:p>
        </p:txBody>
      </p:sp>
    </p:spTree>
    <p:extLst>
      <p:ext uri="{BB962C8B-B14F-4D97-AF65-F5344CB8AC3E}">
        <p14:creationId xmlns:p14="http://schemas.microsoft.com/office/powerpoint/2010/main" val="1329796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379"/>
            <a:ext cx="9143999" cy="1200329"/>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r>
              <a:rPr lang="en-US" dirty="0" smtClean="0"/>
              <a:t>Key contracts and awards</a:t>
            </a:r>
          </a:p>
          <a:p>
            <a:r>
              <a:rPr lang="en-US" sz="2400" dirty="0" smtClean="0"/>
              <a:t>US ITER contracts have been awarded in 43 states + D.C.</a:t>
            </a:r>
          </a:p>
        </p:txBody>
      </p:sp>
      <p:sp>
        <p:nvSpPr>
          <p:cNvPr id="2" name="Content Placeholder 1"/>
          <p:cNvSpPr>
            <a:spLocks noGrp="1"/>
          </p:cNvSpPr>
          <p:nvPr>
            <p:ph idx="1"/>
          </p:nvPr>
        </p:nvSpPr>
        <p:spPr>
          <a:xfrm>
            <a:off x="243818" y="1047750"/>
            <a:ext cx="4251982" cy="3402378"/>
          </a:xfrm>
        </p:spPr>
        <p:txBody>
          <a:bodyPr>
            <a:noAutofit/>
          </a:bodyPr>
          <a:lstStyle/>
          <a:p>
            <a:r>
              <a:rPr lang="en-GB" sz="1200" b="1" dirty="0">
                <a:solidFill>
                  <a:schemeClr val="bg1"/>
                </a:solidFill>
              </a:rPr>
              <a:t>General Atomics, San Diego, CA</a:t>
            </a:r>
            <a:r>
              <a:rPr lang="en-GB" sz="1200" dirty="0">
                <a:solidFill>
                  <a:schemeClr val="bg1"/>
                </a:solidFill>
              </a:rPr>
              <a:t>; Central </a:t>
            </a:r>
            <a:r>
              <a:rPr lang="en-GB" sz="1200" dirty="0" smtClean="0">
                <a:solidFill>
                  <a:schemeClr val="bg1"/>
                </a:solidFill>
              </a:rPr>
              <a:t>solenoid modules</a:t>
            </a:r>
          </a:p>
          <a:p>
            <a:r>
              <a:rPr lang="en-GB" sz="1200" b="1" dirty="0" smtClean="0">
                <a:solidFill>
                  <a:schemeClr val="bg1"/>
                </a:solidFill>
              </a:rPr>
              <a:t>AREVA </a:t>
            </a:r>
            <a:r>
              <a:rPr lang="en-GB" sz="1200" b="1" dirty="0">
                <a:solidFill>
                  <a:schemeClr val="bg1"/>
                </a:solidFill>
              </a:rPr>
              <a:t>Federal Services, LLC, Charlotte, NC</a:t>
            </a:r>
            <a:r>
              <a:rPr lang="en-GB" sz="1200" dirty="0">
                <a:solidFill>
                  <a:schemeClr val="bg1"/>
                </a:solidFill>
              </a:rPr>
              <a:t>; Tokamak </a:t>
            </a:r>
            <a:r>
              <a:rPr lang="en-GB" sz="1200" dirty="0" smtClean="0">
                <a:solidFill>
                  <a:schemeClr val="bg1"/>
                </a:solidFill>
              </a:rPr>
              <a:t>cooling water system </a:t>
            </a:r>
            <a:r>
              <a:rPr lang="en-GB" sz="1200" dirty="0">
                <a:solidFill>
                  <a:schemeClr val="bg1"/>
                </a:solidFill>
              </a:rPr>
              <a:t>design and drain tank fabrication </a:t>
            </a:r>
          </a:p>
          <a:p>
            <a:r>
              <a:rPr lang="en-GB" sz="1200" b="1" dirty="0" err="1" smtClean="0">
                <a:solidFill>
                  <a:schemeClr val="bg1"/>
                </a:solidFill>
              </a:rPr>
              <a:t>Luvata</a:t>
            </a:r>
            <a:r>
              <a:rPr lang="en-GB" sz="1200" b="1" dirty="0" smtClean="0">
                <a:solidFill>
                  <a:schemeClr val="bg1"/>
                </a:solidFill>
              </a:rPr>
              <a:t> </a:t>
            </a:r>
            <a:r>
              <a:rPr lang="en-GB" sz="1200" b="1" dirty="0">
                <a:solidFill>
                  <a:schemeClr val="bg1"/>
                </a:solidFill>
              </a:rPr>
              <a:t>Waterbury, Inc., Waterbury, CT</a:t>
            </a:r>
            <a:r>
              <a:rPr lang="en-GB" sz="1200" dirty="0">
                <a:solidFill>
                  <a:schemeClr val="bg1"/>
                </a:solidFill>
              </a:rPr>
              <a:t>; Toroidal </a:t>
            </a:r>
            <a:r>
              <a:rPr lang="en-GB" sz="1200" dirty="0" smtClean="0">
                <a:solidFill>
                  <a:schemeClr val="bg1"/>
                </a:solidFill>
              </a:rPr>
              <a:t>field </a:t>
            </a:r>
            <a:r>
              <a:rPr lang="en-GB" sz="1200" dirty="0">
                <a:solidFill>
                  <a:schemeClr val="bg1"/>
                </a:solidFill>
              </a:rPr>
              <a:t>conductor </a:t>
            </a:r>
            <a:r>
              <a:rPr lang="en-GB" sz="1200" dirty="0" smtClean="0">
                <a:solidFill>
                  <a:schemeClr val="bg1"/>
                </a:solidFill>
              </a:rPr>
              <a:t>strand</a:t>
            </a:r>
          </a:p>
          <a:p>
            <a:r>
              <a:rPr lang="en-GB" sz="1200" b="1" dirty="0" err="1" smtClean="0">
                <a:solidFill>
                  <a:schemeClr val="bg1"/>
                </a:solidFill>
              </a:rPr>
              <a:t>Transproject</a:t>
            </a:r>
            <a:r>
              <a:rPr lang="en-GB" sz="1200" b="1" dirty="0">
                <a:solidFill>
                  <a:schemeClr val="bg1"/>
                </a:solidFill>
              </a:rPr>
              <a:t>, Houston, TX</a:t>
            </a:r>
            <a:r>
              <a:rPr lang="en-GB" sz="1200" dirty="0">
                <a:solidFill>
                  <a:schemeClr val="bg1"/>
                </a:solidFill>
              </a:rPr>
              <a:t>; Shipping </a:t>
            </a:r>
          </a:p>
          <a:p>
            <a:r>
              <a:rPr lang="en-GB" sz="1200" b="1" dirty="0" smtClean="0">
                <a:solidFill>
                  <a:schemeClr val="bg1"/>
                </a:solidFill>
              </a:rPr>
              <a:t>Oxford </a:t>
            </a:r>
            <a:r>
              <a:rPr lang="en-GB" sz="1200" b="1" dirty="0">
                <a:solidFill>
                  <a:schemeClr val="bg1"/>
                </a:solidFill>
              </a:rPr>
              <a:t>Superconducting Technology, Carteret, NJ</a:t>
            </a:r>
            <a:r>
              <a:rPr lang="en-GB" sz="1200" dirty="0">
                <a:solidFill>
                  <a:schemeClr val="bg1"/>
                </a:solidFill>
              </a:rPr>
              <a:t>; Toroidal </a:t>
            </a:r>
            <a:r>
              <a:rPr lang="en-GB" sz="1200" dirty="0" smtClean="0">
                <a:solidFill>
                  <a:schemeClr val="bg1"/>
                </a:solidFill>
              </a:rPr>
              <a:t>field </a:t>
            </a:r>
            <a:r>
              <a:rPr lang="en-GB" sz="1200" dirty="0">
                <a:solidFill>
                  <a:schemeClr val="bg1"/>
                </a:solidFill>
              </a:rPr>
              <a:t>conductor </a:t>
            </a:r>
            <a:r>
              <a:rPr lang="en-GB" sz="1200" dirty="0" smtClean="0">
                <a:solidFill>
                  <a:schemeClr val="bg1"/>
                </a:solidFill>
              </a:rPr>
              <a:t>strand</a:t>
            </a:r>
          </a:p>
          <a:p>
            <a:r>
              <a:rPr lang="en-GB" sz="1200" b="1" dirty="0" smtClean="0">
                <a:solidFill>
                  <a:schemeClr val="bg1"/>
                </a:solidFill>
              </a:rPr>
              <a:t>High </a:t>
            </a:r>
            <a:r>
              <a:rPr lang="en-GB" sz="1200" b="1" dirty="0">
                <a:solidFill>
                  <a:schemeClr val="bg1"/>
                </a:solidFill>
              </a:rPr>
              <a:t>Performance Magnetics, Tallahassee, FL</a:t>
            </a:r>
            <a:r>
              <a:rPr lang="en-GB" sz="1200" dirty="0">
                <a:solidFill>
                  <a:schemeClr val="bg1"/>
                </a:solidFill>
              </a:rPr>
              <a:t>; Toroidal </a:t>
            </a:r>
            <a:r>
              <a:rPr lang="en-GB" sz="1200" dirty="0" smtClean="0">
                <a:solidFill>
                  <a:schemeClr val="bg1"/>
                </a:solidFill>
              </a:rPr>
              <a:t>field </a:t>
            </a:r>
            <a:r>
              <a:rPr lang="en-GB" sz="1200" dirty="0">
                <a:solidFill>
                  <a:schemeClr val="bg1"/>
                </a:solidFill>
              </a:rPr>
              <a:t>conductor </a:t>
            </a:r>
            <a:r>
              <a:rPr lang="en-GB" sz="1200" dirty="0" smtClean="0">
                <a:solidFill>
                  <a:schemeClr val="bg1"/>
                </a:solidFill>
              </a:rPr>
              <a:t>integration/jacketing</a:t>
            </a:r>
          </a:p>
          <a:p>
            <a:r>
              <a:rPr lang="en-GB" sz="1200" b="1" dirty="0" smtClean="0">
                <a:solidFill>
                  <a:schemeClr val="bg1"/>
                </a:solidFill>
              </a:rPr>
              <a:t>Massachusetts </a:t>
            </a:r>
            <a:r>
              <a:rPr lang="en-GB" sz="1200" b="1" dirty="0">
                <a:solidFill>
                  <a:schemeClr val="bg1"/>
                </a:solidFill>
              </a:rPr>
              <a:t>Institute of Technology (MIT), Cambridge, MA</a:t>
            </a:r>
            <a:r>
              <a:rPr lang="en-GB" sz="1200" dirty="0">
                <a:solidFill>
                  <a:schemeClr val="bg1"/>
                </a:solidFill>
              </a:rPr>
              <a:t>; Magnet </a:t>
            </a:r>
            <a:r>
              <a:rPr lang="en-GB" sz="1200" dirty="0" smtClean="0">
                <a:solidFill>
                  <a:schemeClr val="bg1"/>
                </a:solidFill>
              </a:rPr>
              <a:t>systems </a:t>
            </a:r>
            <a:r>
              <a:rPr lang="en-GB" sz="1200" dirty="0">
                <a:solidFill>
                  <a:schemeClr val="bg1"/>
                </a:solidFill>
              </a:rPr>
              <a:t>and </a:t>
            </a:r>
            <a:r>
              <a:rPr lang="en-GB" sz="1200" dirty="0" smtClean="0">
                <a:solidFill>
                  <a:schemeClr val="bg1"/>
                </a:solidFill>
              </a:rPr>
              <a:t>electron cyclotron transmission lines support</a:t>
            </a:r>
          </a:p>
          <a:p>
            <a:r>
              <a:rPr lang="en-GB" sz="1200" b="1" dirty="0" smtClean="0">
                <a:solidFill>
                  <a:schemeClr val="bg1"/>
                </a:solidFill>
              </a:rPr>
              <a:t>Hyundai </a:t>
            </a:r>
            <a:r>
              <a:rPr lang="en-GB" sz="1200" b="1" dirty="0">
                <a:solidFill>
                  <a:schemeClr val="bg1"/>
                </a:solidFill>
              </a:rPr>
              <a:t>Corporation, Houston, TX</a:t>
            </a:r>
            <a:r>
              <a:rPr lang="en-GB" sz="1200" dirty="0">
                <a:solidFill>
                  <a:schemeClr val="bg1"/>
                </a:solidFill>
              </a:rPr>
              <a:t>; Steady </a:t>
            </a:r>
            <a:r>
              <a:rPr lang="en-GB" sz="1200" dirty="0" smtClean="0">
                <a:solidFill>
                  <a:schemeClr val="bg1"/>
                </a:solidFill>
              </a:rPr>
              <a:t>state electrical network </a:t>
            </a:r>
            <a:r>
              <a:rPr lang="en-GB" sz="1200" dirty="0">
                <a:solidFill>
                  <a:schemeClr val="bg1"/>
                </a:solidFill>
              </a:rPr>
              <a:t>HV </a:t>
            </a:r>
            <a:r>
              <a:rPr lang="en-GB" sz="1200" dirty="0" smtClean="0">
                <a:solidFill>
                  <a:schemeClr val="bg1"/>
                </a:solidFill>
              </a:rPr>
              <a:t>transformers</a:t>
            </a:r>
          </a:p>
          <a:p>
            <a:r>
              <a:rPr lang="en-GB" sz="1200" b="1" dirty="0">
                <a:solidFill>
                  <a:schemeClr val="bg1"/>
                </a:solidFill>
              </a:rPr>
              <a:t>New England Wire Technologies, Lisbon, NH</a:t>
            </a:r>
            <a:r>
              <a:rPr lang="en-GB" sz="1200" dirty="0">
                <a:solidFill>
                  <a:schemeClr val="bg1"/>
                </a:solidFill>
              </a:rPr>
              <a:t>; Toroidal field cabling </a:t>
            </a:r>
            <a:r>
              <a:rPr lang="en-GB" sz="1200" dirty="0" smtClean="0">
                <a:solidFill>
                  <a:schemeClr val="bg1"/>
                </a:solidFill>
              </a:rPr>
              <a:t>services</a:t>
            </a:r>
          </a:p>
          <a:p>
            <a:r>
              <a:rPr lang="en-GB" sz="1200" b="1" dirty="0">
                <a:solidFill>
                  <a:schemeClr val="bg1"/>
                </a:solidFill>
              </a:rPr>
              <a:t>ABB, Raleigh, NC</a:t>
            </a:r>
            <a:r>
              <a:rPr lang="en-GB" sz="1200" dirty="0">
                <a:solidFill>
                  <a:schemeClr val="bg1"/>
                </a:solidFill>
              </a:rPr>
              <a:t>; Steady state electrical network</a:t>
            </a:r>
          </a:p>
          <a:p>
            <a:endParaRPr lang="en-GB" sz="1200" dirty="0" smtClean="0">
              <a:solidFill>
                <a:schemeClr val="bg1"/>
              </a:solidFill>
            </a:endParaRPr>
          </a:p>
          <a:p>
            <a:endParaRPr lang="en-GB" sz="1200" dirty="0">
              <a:solidFill>
                <a:schemeClr val="bg1"/>
              </a:solidFill>
            </a:endParaRPr>
          </a:p>
        </p:txBody>
      </p:sp>
      <p:sp>
        <p:nvSpPr>
          <p:cNvPr id="7" name="Content Placeholder 1"/>
          <p:cNvSpPr txBox="1">
            <a:spLocks/>
          </p:cNvSpPr>
          <p:nvPr/>
        </p:nvSpPr>
        <p:spPr>
          <a:xfrm>
            <a:off x="4648200" y="1047750"/>
            <a:ext cx="4251982" cy="34023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200" b="1" dirty="0" smtClean="0">
                <a:solidFill>
                  <a:schemeClr val="bg1"/>
                </a:solidFill>
              </a:rPr>
              <a:t>Siemens </a:t>
            </a:r>
            <a:r>
              <a:rPr lang="en-GB" sz="1200" b="1" dirty="0">
                <a:solidFill>
                  <a:schemeClr val="bg1"/>
                </a:solidFill>
              </a:rPr>
              <a:t>Industry, Inc., </a:t>
            </a:r>
            <a:r>
              <a:rPr lang="en-GB" sz="1200" b="1" dirty="0" err="1">
                <a:solidFill>
                  <a:schemeClr val="bg1"/>
                </a:solidFill>
              </a:rPr>
              <a:t>Wendall</a:t>
            </a:r>
            <a:r>
              <a:rPr lang="en-GB" sz="1200" b="1" dirty="0">
                <a:solidFill>
                  <a:schemeClr val="bg1"/>
                </a:solidFill>
              </a:rPr>
              <a:t>, NC</a:t>
            </a:r>
            <a:r>
              <a:rPr lang="en-GB" sz="1200" dirty="0">
                <a:solidFill>
                  <a:schemeClr val="bg1"/>
                </a:solidFill>
              </a:rPr>
              <a:t>; Steady state electrical network control &amp; protection</a:t>
            </a:r>
          </a:p>
          <a:p>
            <a:r>
              <a:rPr lang="en-GB" sz="1200" b="1" dirty="0">
                <a:solidFill>
                  <a:schemeClr val="bg1"/>
                </a:solidFill>
              </a:rPr>
              <a:t>Peterson, Inc., Ogden, UT</a:t>
            </a:r>
            <a:r>
              <a:rPr lang="en-GB" sz="1200" dirty="0">
                <a:solidFill>
                  <a:schemeClr val="bg1"/>
                </a:solidFill>
              </a:rPr>
              <a:t>; Central solenoid structures</a:t>
            </a:r>
          </a:p>
          <a:p>
            <a:r>
              <a:rPr lang="en-GB" sz="1200" b="1" dirty="0">
                <a:solidFill>
                  <a:schemeClr val="bg1"/>
                </a:solidFill>
              </a:rPr>
              <a:t>CPI Microwave Power Products, Palo Alto, CA</a:t>
            </a:r>
            <a:r>
              <a:rPr lang="en-GB" sz="1200" dirty="0">
                <a:solidFill>
                  <a:schemeClr val="bg1"/>
                </a:solidFill>
              </a:rPr>
              <a:t>; </a:t>
            </a:r>
            <a:r>
              <a:rPr lang="en-GB" sz="1200" dirty="0" err="1">
                <a:solidFill>
                  <a:schemeClr val="bg1"/>
                </a:solidFill>
              </a:rPr>
              <a:t>Gyrotron</a:t>
            </a:r>
            <a:r>
              <a:rPr lang="en-GB" sz="1200" dirty="0">
                <a:solidFill>
                  <a:schemeClr val="bg1"/>
                </a:solidFill>
              </a:rPr>
              <a:t> for electron cyclotron transmission lines R&amp;D</a:t>
            </a:r>
          </a:p>
          <a:p>
            <a:r>
              <a:rPr lang="en-GB" sz="1200" b="1" dirty="0">
                <a:solidFill>
                  <a:schemeClr val="bg1"/>
                </a:solidFill>
              </a:rPr>
              <a:t>Eaton Corporation, Cleveland, OH</a:t>
            </a:r>
            <a:r>
              <a:rPr lang="en-GB" sz="1200" dirty="0">
                <a:solidFill>
                  <a:schemeClr val="bg1"/>
                </a:solidFill>
              </a:rPr>
              <a:t>; Steady state electrical network switchgear</a:t>
            </a:r>
          </a:p>
          <a:p>
            <a:r>
              <a:rPr lang="en-GB" sz="1200" b="1" dirty="0">
                <a:solidFill>
                  <a:schemeClr val="bg1"/>
                </a:solidFill>
              </a:rPr>
              <a:t>Major Tool &amp; Machine, Inc., Indianapolis, IN</a:t>
            </a:r>
            <a:r>
              <a:rPr lang="en-GB" sz="1200" dirty="0">
                <a:solidFill>
                  <a:schemeClr val="bg1"/>
                </a:solidFill>
              </a:rPr>
              <a:t>; Central solenoid structure tie plate prototype</a:t>
            </a:r>
          </a:p>
          <a:p>
            <a:r>
              <a:rPr lang="en-GB" sz="1200" b="1" dirty="0">
                <a:solidFill>
                  <a:schemeClr val="bg1"/>
                </a:solidFill>
              </a:rPr>
              <a:t>Pfeiffer Vacuum, Nashua, NH</a:t>
            </a:r>
            <a:r>
              <a:rPr lang="en-GB" sz="1200" dirty="0">
                <a:solidFill>
                  <a:schemeClr val="bg1"/>
                </a:solidFill>
              </a:rPr>
              <a:t>; Roughing pump</a:t>
            </a:r>
          </a:p>
          <a:p>
            <a:r>
              <a:rPr lang="en-GB" sz="1200" b="1" dirty="0" err="1">
                <a:solidFill>
                  <a:schemeClr val="bg1"/>
                </a:solidFill>
              </a:rPr>
              <a:t>Inficon</a:t>
            </a:r>
            <a:r>
              <a:rPr lang="en-GB" sz="1200" b="1" dirty="0">
                <a:solidFill>
                  <a:schemeClr val="bg1"/>
                </a:solidFill>
              </a:rPr>
              <a:t>, Inc., E. Syracuse, NY</a:t>
            </a:r>
            <a:r>
              <a:rPr lang="en-GB" sz="1200" dirty="0">
                <a:solidFill>
                  <a:schemeClr val="bg1"/>
                </a:solidFill>
              </a:rPr>
              <a:t>; Vacuum leak detectors</a:t>
            </a:r>
          </a:p>
          <a:p>
            <a:r>
              <a:rPr lang="en-GB" sz="1200" b="1" dirty="0">
                <a:solidFill>
                  <a:schemeClr val="bg1"/>
                </a:solidFill>
              </a:rPr>
              <a:t>G&amp;G Steel, Russellville, AL</a:t>
            </a:r>
            <a:r>
              <a:rPr lang="en-GB" sz="1200" dirty="0">
                <a:solidFill>
                  <a:schemeClr val="bg1"/>
                </a:solidFill>
              </a:rPr>
              <a:t>; Central solenoid structure tie plate prototype</a:t>
            </a:r>
          </a:p>
          <a:p>
            <a:r>
              <a:rPr lang="en-GB" sz="1200" b="1" dirty="0">
                <a:solidFill>
                  <a:schemeClr val="bg1"/>
                </a:solidFill>
              </a:rPr>
              <a:t>Mega Industries, LLC, Gorham, ME</a:t>
            </a:r>
            <a:r>
              <a:rPr lang="en-GB" sz="1200" dirty="0">
                <a:solidFill>
                  <a:schemeClr val="bg1"/>
                </a:solidFill>
              </a:rPr>
              <a:t>; Ion cyclotron heating support</a:t>
            </a:r>
          </a:p>
          <a:p>
            <a:r>
              <a:rPr lang="en-GB" sz="1200" b="1" dirty="0">
                <a:solidFill>
                  <a:schemeClr val="bg1"/>
                </a:solidFill>
              </a:rPr>
              <a:t>Dielectric Communications, Raymond, ME</a:t>
            </a:r>
            <a:r>
              <a:rPr lang="en-GB" sz="1200" dirty="0">
                <a:solidFill>
                  <a:schemeClr val="bg1"/>
                </a:solidFill>
              </a:rPr>
              <a:t>; Ion cyclotron heating support </a:t>
            </a:r>
          </a:p>
        </p:txBody>
      </p:sp>
    </p:spTree>
    <p:extLst>
      <p:ext uri="{BB962C8B-B14F-4D97-AF65-F5344CB8AC3E}">
        <p14:creationId xmlns:p14="http://schemas.microsoft.com/office/powerpoint/2010/main" val="3260649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250"/>
                                        <p:tgtEl>
                                          <p:spTgt spid="2">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50"/>
                                        <p:tgtEl>
                                          <p:spTgt spid="2">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250"/>
                                        <p:tgtEl>
                                          <p:spTgt spid="2">
                                            <p:txEl>
                                              <p:pRg st="3" end="3"/>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250"/>
                                        <p:tgtEl>
                                          <p:spTgt spid="2">
                                            <p:txEl>
                                              <p:pRg st="4" end="4"/>
                                            </p:tx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250"/>
                                        <p:tgtEl>
                                          <p:spTgt spid="2">
                                            <p:txEl>
                                              <p:pRg st="5" end="5"/>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250"/>
                                        <p:tgtEl>
                                          <p:spTgt spid="2">
                                            <p:txEl>
                                              <p:pRg st="6" end="6"/>
                                            </p:txEl>
                                          </p:spTgt>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250"/>
                                        <p:tgtEl>
                                          <p:spTgt spid="2">
                                            <p:txEl>
                                              <p:pRg st="7" end="7"/>
                                            </p:txEl>
                                          </p:spTgt>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200"/>
                                        <p:tgtEl>
                                          <p:spTgt spid="2">
                                            <p:txEl>
                                              <p:pRg st="8" end="8"/>
                                            </p:txEl>
                                          </p:spTgt>
                                        </p:tgtEl>
                                      </p:cBhvr>
                                    </p:animEffect>
                                  </p:childTnLst>
                                </p:cTn>
                              </p:par>
                            </p:childTnLst>
                          </p:cTn>
                        </p:par>
                        <p:par>
                          <p:cTn id="40" fill="hold">
                            <p:stCondLst>
                              <p:cond delay="2200"/>
                            </p:stCondLst>
                            <p:childTnLst>
                              <p:par>
                                <p:cTn id="41" presetID="10" presetClass="entr" presetSubtype="0" fill="hold" grpId="0" nodeType="after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250"/>
                                        <p:tgtEl>
                                          <p:spTgt spid="2">
                                            <p:txEl>
                                              <p:pRg st="9" end="9"/>
                                            </p:txEl>
                                          </p:spTgt>
                                        </p:tgtEl>
                                      </p:cBhvr>
                                    </p:animEffect>
                                  </p:childTnLst>
                                </p:cTn>
                              </p:par>
                            </p:childTnLst>
                          </p:cTn>
                        </p:par>
                        <p:par>
                          <p:cTn id="44" fill="hold">
                            <p:stCondLst>
                              <p:cond delay="2450"/>
                            </p:stCondLst>
                            <p:childTnLst>
                              <p:par>
                                <p:cTn id="45" presetID="10" presetClass="entr" presetSubtype="0" fill="hold" grpId="0" nodeType="after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250"/>
                                        <p:tgtEl>
                                          <p:spTgt spid="7">
                                            <p:txEl>
                                              <p:pRg st="0" end="0"/>
                                            </p:txEl>
                                          </p:spTgt>
                                        </p:tgtEl>
                                      </p:cBhvr>
                                    </p:animEffect>
                                  </p:childTnLst>
                                </p:cTn>
                              </p:par>
                            </p:childTnLst>
                          </p:cTn>
                        </p:par>
                        <p:par>
                          <p:cTn id="48" fill="hold">
                            <p:stCondLst>
                              <p:cond delay="2700"/>
                            </p:stCondLst>
                            <p:childTnLst>
                              <p:par>
                                <p:cTn id="49" presetID="10" presetClass="entr" presetSubtype="0" fill="hold" grpId="0" nodeType="after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animEffect transition="in" filter="fade">
                                      <p:cBhvr>
                                        <p:cTn id="51" dur="250"/>
                                        <p:tgtEl>
                                          <p:spTgt spid="7">
                                            <p:txEl>
                                              <p:pRg st="1" end="1"/>
                                            </p:txEl>
                                          </p:spTgt>
                                        </p:tgtEl>
                                      </p:cBhvr>
                                    </p:animEffect>
                                  </p:childTnLst>
                                </p:cTn>
                              </p:par>
                            </p:childTnLst>
                          </p:cTn>
                        </p:par>
                        <p:par>
                          <p:cTn id="52" fill="hold">
                            <p:stCondLst>
                              <p:cond delay="2950"/>
                            </p:stCondLst>
                            <p:childTnLst>
                              <p:par>
                                <p:cTn id="53" presetID="10" presetClass="entr" presetSubtype="0" fill="hold" grpId="0" nodeType="after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Effect transition="in" filter="fade">
                                      <p:cBhvr>
                                        <p:cTn id="55" dur="250"/>
                                        <p:tgtEl>
                                          <p:spTgt spid="7">
                                            <p:txEl>
                                              <p:pRg st="2" end="2"/>
                                            </p:txEl>
                                          </p:spTgt>
                                        </p:tgtEl>
                                      </p:cBhvr>
                                    </p:animEffect>
                                  </p:childTnLst>
                                </p:cTn>
                              </p:par>
                            </p:childTnLst>
                          </p:cTn>
                        </p:par>
                        <p:par>
                          <p:cTn id="56" fill="hold">
                            <p:stCondLst>
                              <p:cond delay="3200"/>
                            </p:stCondLst>
                            <p:childTnLst>
                              <p:par>
                                <p:cTn id="57" presetID="10" presetClass="entr" presetSubtype="0" fill="hold" grpId="0" nodeType="afterEffect">
                                  <p:stCondLst>
                                    <p:cond delay="0"/>
                                  </p:stCondLst>
                                  <p:childTnLst>
                                    <p:set>
                                      <p:cBhvr>
                                        <p:cTn id="58" dur="1" fill="hold">
                                          <p:stCondLst>
                                            <p:cond delay="0"/>
                                          </p:stCondLst>
                                        </p:cTn>
                                        <p:tgtEl>
                                          <p:spTgt spid="7">
                                            <p:txEl>
                                              <p:pRg st="3" end="3"/>
                                            </p:txEl>
                                          </p:spTgt>
                                        </p:tgtEl>
                                        <p:attrNameLst>
                                          <p:attrName>style.visibility</p:attrName>
                                        </p:attrNameLst>
                                      </p:cBhvr>
                                      <p:to>
                                        <p:strVal val="visible"/>
                                      </p:to>
                                    </p:set>
                                    <p:animEffect transition="in" filter="fade">
                                      <p:cBhvr>
                                        <p:cTn id="59" dur="250"/>
                                        <p:tgtEl>
                                          <p:spTgt spid="7">
                                            <p:txEl>
                                              <p:pRg st="3" end="3"/>
                                            </p:txEl>
                                          </p:spTgt>
                                        </p:tgtEl>
                                      </p:cBhvr>
                                    </p:animEffect>
                                  </p:childTnLst>
                                </p:cTn>
                              </p:par>
                            </p:childTnLst>
                          </p:cTn>
                        </p:par>
                        <p:par>
                          <p:cTn id="60" fill="hold">
                            <p:stCondLst>
                              <p:cond delay="3450"/>
                            </p:stCondLst>
                            <p:childTnLst>
                              <p:par>
                                <p:cTn id="61" presetID="10" presetClass="entr" presetSubtype="0" fill="hold" grpId="0" nodeType="after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fade">
                                      <p:cBhvr>
                                        <p:cTn id="63" dur="250"/>
                                        <p:tgtEl>
                                          <p:spTgt spid="7">
                                            <p:txEl>
                                              <p:pRg st="4" end="4"/>
                                            </p:txEl>
                                          </p:spTgt>
                                        </p:tgtEl>
                                      </p:cBhvr>
                                    </p:animEffect>
                                  </p:childTnLst>
                                </p:cTn>
                              </p:par>
                            </p:childTnLst>
                          </p:cTn>
                        </p:par>
                        <p:par>
                          <p:cTn id="64" fill="hold">
                            <p:stCondLst>
                              <p:cond delay="3700"/>
                            </p:stCondLst>
                            <p:childTnLst>
                              <p:par>
                                <p:cTn id="65" presetID="10" presetClass="entr" presetSubtype="0" fill="hold" grpId="0" nodeType="after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Effect transition="in" filter="fade">
                                      <p:cBhvr>
                                        <p:cTn id="67" dur="250"/>
                                        <p:tgtEl>
                                          <p:spTgt spid="7">
                                            <p:txEl>
                                              <p:pRg st="5" end="5"/>
                                            </p:txEl>
                                          </p:spTgt>
                                        </p:tgtEl>
                                      </p:cBhvr>
                                    </p:animEffect>
                                  </p:childTnLst>
                                </p:cTn>
                              </p:par>
                            </p:childTnLst>
                          </p:cTn>
                        </p:par>
                        <p:par>
                          <p:cTn id="68" fill="hold">
                            <p:stCondLst>
                              <p:cond delay="3950"/>
                            </p:stCondLst>
                            <p:childTnLst>
                              <p:par>
                                <p:cTn id="69" presetID="10" presetClass="entr" presetSubtype="0" fill="hold" grpId="0" nodeType="afterEffect">
                                  <p:stCondLst>
                                    <p:cond delay="0"/>
                                  </p:stCondLst>
                                  <p:childTnLst>
                                    <p:set>
                                      <p:cBhvr>
                                        <p:cTn id="70" dur="1" fill="hold">
                                          <p:stCondLst>
                                            <p:cond delay="0"/>
                                          </p:stCondLst>
                                        </p:cTn>
                                        <p:tgtEl>
                                          <p:spTgt spid="7">
                                            <p:txEl>
                                              <p:pRg st="6" end="6"/>
                                            </p:txEl>
                                          </p:spTgt>
                                        </p:tgtEl>
                                        <p:attrNameLst>
                                          <p:attrName>style.visibility</p:attrName>
                                        </p:attrNameLst>
                                      </p:cBhvr>
                                      <p:to>
                                        <p:strVal val="visible"/>
                                      </p:to>
                                    </p:set>
                                    <p:animEffect transition="in" filter="fade">
                                      <p:cBhvr>
                                        <p:cTn id="71" dur="250"/>
                                        <p:tgtEl>
                                          <p:spTgt spid="7">
                                            <p:txEl>
                                              <p:pRg st="6" end="6"/>
                                            </p:txEl>
                                          </p:spTgt>
                                        </p:tgtEl>
                                      </p:cBhvr>
                                    </p:animEffect>
                                  </p:childTnLst>
                                </p:cTn>
                              </p:par>
                            </p:childTnLst>
                          </p:cTn>
                        </p:par>
                        <p:par>
                          <p:cTn id="72" fill="hold">
                            <p:stCondLst>
                              <p:cond delay="4200"/>
                            </p:stCondLst>
                            <p:childTnLst>
                              <p:par>
                                <p:cTn id="73" presetID="10" presetClass="entr" presetSubtype="0" fill="hold" grpId="0" nodeType="afterEffect">
                                  <p:stCondLst>
                                    <p:cond delay="0"/>
                                  </p:stCondLst>
                                  <p:childTnLst>
                                    <p:set>
                                      <p:cBhvr>
                                        <p:cTn id="74" dur="1" fill="hold">
                                          <p:stCondLst>
                                            <p:cond delay="0"/>
                                          </p:stCondLst>
                                        </p:cTn>
                                        <p:tgtEl>
                                          <p:spTgt spid="7">
                                            <p:txEl>
                                              <p:pRg st="7" end="7"/>
                                            </p:txEl>
                                          </p:spTgt>
                                        </p:tgtEl>
                                        <p:attrNameLst>
                                          <p:attrName>style.visibility</p:attrName>
                                        </p:attrNameLst>
                                      </p:cBhvr>
                                      <p:to>
                                        <p:strVal val="visible"/>
                                      </p:to>
                                    </p:set>
                                    <p:animEffect transition="in" filter="fade">
                                      <p:cBhvr>
                                        <p:cTn id="75" dur="250"/>
                                        <p:tgtEl>
                                          <p:spTgt spid="7">
                                            <p:txEl>
                                              <p:pRg st="7" end="7"/>
                                            </p:txEl>
                                          </p:spTgt>
                                        </p:tgtEl>
                                      </p:cBhvr>
                                    </p:animEffect>
                                  </p:childTnLst>
                                </p:cTn>
                              </p:par>
                            </p:childTnLst>
                          </p:cTn>
                        </p:par>
                        <p:par>
                          <p:cTn id="76" fill="hold">
                            <p:stCondLst>
                              <p:cond delay="4450"/>
                            </p:stCondLst>
                            <p:childTnLst>
                              <p:par>
                                <p:cTn id="77" presetID="10" presetClass="entr" presetSubtype="0" fill="hold" grpId="0" nodeType="afterEffect">
                                  <p:stCondLst>
                                    <p:cond delay="0"/>
                                  </p:stCondLst>
                                  <p:childTnLst>
                                    <p:set>
                                      <p:cBhvr>
                                        <p:cTn id="78" dur="1" fill="hold">
                                          <p:stCondLst>
                                            <p:cond delay="0"/>
                                          </p:stCondLst>
                                        </p:cTn>
                                        <p:tgtEl>
                                          <p:spTgt spid="7">
                                            <p:txEl>
                                              <p:pRg st="8" end="8"/>
                                            </p:txEl>
                                          </p:spTgt>
                                        </p:tgtEl>
                                        <p:attrNameLst>
                                          <p:attrName>style.visibility</p:attrName>
                                        </p:attrNameLst>
                                      </p:cBhvr>
                                      <p:to>
                                        <p:strVal val="visible"/>
                                      </p:to>
                                    </p:set>
                                    <p:animEffect transition="in" filter="fade">
                                      <p:cBhvr>
                                        <p:cTn id="79" dur="250"/>
                                        <p:tgtEl>
                                          <p:spTgt spid="7">
                                            <p:txEl>
                                              <p:pRg st="8" end="8"/>
                                            </p:txEl>
                                          </p:spTgt>
                                        </p:tgtEl>
                                      </p:cBhvr>
                                    </p:animEffect>
                                  </p:childTnLst>
                                </p:cTn>
                              </p:par>
                            </p:childTnLst>
                          </p:cTn>
                        </p:par>
                        <p:par>
                          <p:cTn id="80" fill="hold">
                            <p:stCondLst>
                              <p:cond delay="4700"/>
                            </p:stCondLst>
                            <p:childTnLst>
                              <p:par>
                                <p:cTn id="81" presetID="10" presetClass="entr" presetSubtype="0" fill="hold" grpId="0" nodeType="afterEffect">
                                  <p:stCondLst>
                                    <p:cond delay="0"/>
                                  </p:stCondLst>
                                  <p:childTnLst>
                                    <p:set>
                                      <p:cBhvr>
                                        <p:cTn id="82" dur="1" fill="hold">
                                          <p:stCondLst>
                                            <p:cond delay="0"/>
                                          </p:stCondLst>
                                        </p:cTn>
                                        <p:tgtEl>
                                          <p:spTgt spid="7">
                                            <p:txEl>
                                              <p:pRg st="9" end="9"/>
                                            </p:txEl>
                                          </p:spTgt>
                                        </p:tgtEl>
                                        <p:attrNameLst>
                                          <p:attrName>style.visibility</p:attrName>
                                        </p:attrNameLst>
                                      </p:cBhvr>
                                      <p:to>
                                        <p:strVal val="visible"/>
                                      </p:to>
                                    </p:set>
                                    <p:animEffect transition="in" filter="fade">
                                      <p:cBhvr>
                                        <p:cTn id="83" dur="25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6750"/>
            <a:ext cx="5525137" cy="1905000"/>
          </a:xfrm>
        </p:spPr>
        <p:txBody>
          <a:bodyPr>
            <a:noAutofit/>
          </a:bodyPr>
          <a:lstStyle/>
          <a:p>
            <a:pPr marL="0" lvl="0" indent="0">
              <a:buNone/>
            </a:pPr>
            <a:r>
              <a:rPr lang="en-US" sz="1700" b="1" dirty="0" smtClean="0">
                <a:solidFill>
                  <a:schemeClr val="bg1"/>
                </a:solidFill>
                <a:latin typeface="Arial" panose="020B0604020202020204" pitchFamily="34" charset="0"/>
                <a:cs typeface="Arial" panose="020B0604020202020204" pitchFamily="34" charset="0"/>
              </a:rPr>
              <a:t>Meeting milestones and more</a:t>
            </a:r>
            <a:endParaRPr lang="en-GB" sz="1700" b="1" dirty="0" smtClean="0">
              <a:solidFill>
                <a:schemeClr val="bg1"/>
              </a:solidFill>
              <a:latin typeface="Arial" panose="020B0604020202020204" pitchFamily="34" charset="0"/>
              <a:cs typeface="Arial" panose="020B0604020202020204" pitchFamily="34" charset="0"/>
            </a:endParaRPr>
          </a:p>
          <a:p>
            <a:r>
              <a:rPr lang="en-US" sz="1400" b="1" dirty="0" smtClean="0">
                <a:solidFill>
                  <a:schemeClr val="bg1"/>
                </a:solidFill>
                <a:latin typeface="Arial" panose="020B0604020202020204" pitchFamily="34" charset="0"/>
                <a:cs typeface="Arial" panose="020B0604020202020204" pitchFamily="34" charset="0"/>
              </a:rPr>
              <a:t>Full paced construction and manufacturing</a:t>
            </a:r>
          </a:p>
          <a:p>
            <a:r>
              <a:rPr lang="en-US" sz="1400" b="1" dirty="0" smtClean="0">
                <a:solidFill>
                  <a:schemeClr val="bg1"/>
                </a:solidFill>
                <a:latin typeface="Arial" panose="020B0604020202020204" pitchFamily="34" charset="0"/>
                <a:cs typeface="Arial" panose="020B0604020202020204" pitchFamily="34" charset="0"/>
              </a:rPr>
              <a:t>All (30) milestones now achieved through 4</a:t>
            </a:r>
            <a:r>
              <a:rPr lang="en-US" sz="1400" b="1" baseline="30000" dirty="0" smtClean="0">
                <a:solidFill>
                  <a:schemeClr val="bg1"/>
                </a:solidFill>
                <a:latin typeface="Arial" panose="020B0604020202020204" pitchFamily="34" charset="0"/>
                <a:cs typeface="Arial" panose="020B0604020202020204" pitchFamily="34" charset="0"/>
              </a:rPr>
              <a:t>th</a:t>
            </a:r>
            <a:r>
              <a:rPr lang="en-US" sz="1400" b="1" dirty="0" smtClean="0">
                <a:solidFill>
                  <a:schemeClr val="bg1"/>
                </a:solidFill>
                <a:latin typeface="Arial" panose="020B0604020202020204" pitchFamily="34" charset="0"/>
                <a:cs typeface="Arial" panose="020B0604020202020204" pitchFamily="34" charset="0"/>
              </a:rPr>
              <a:t> Quarter 2017</a:t>
            </a:r>
            <a:endParaRPr lang="en-US" sz="1400" b="1" dirty="0">
              <a:solidFill>
                <a:schemeClr val="bg1"/>
              </a:solidFill>
              <a:latin typeface="Arial" panose="020B0604020202020204" pitchFamily="34" charset="0"/>
              <a:cs typeface="Arial" panose="020B0604020202020204" pitchFamily="34" charset="0"/>
            </a:endParaRPr>
          </a:p>
          <a:p>
            <a:r>
              <a:rPr lang="en-US" sz="1400" b="1" dirty="0" smtClean="0">
                <a:solidFill>
                  <a:schemeClr val="bg1"/>
                </a:solidFill>
                <a:latin typeface="Arial" panose="020B0604020202020204" pitchFamily="34" charset="0"/>
                <a:cs typeface="Arial" panose="020B0604020202020204" pitchFamily="34" charset="0"/>
              </a:rPr>
              <a:t>Approval </a:t>
            </a:r>
            <a:r>
              <a:rPr lang="en-US" sz="1400" b="1" dirty="0">
                <a:solidFill>
                  <a:schemeClr val="bg1"/>
                </a:solidFill>
                <a:latin typeface="Arial" panose="020B0604020202020204" pitchFamily="34" charset="0"/>
                <a:cs typeface="Arial" panose="020B0604020202020204" pitchFamily="34" charset="0"/>
              </a:rPr>
              <a:t>of Overall Project Schedule by ITER Council</a:t>
            </a:r>
            <a:endParaRPr lang="en-GB" sz="1400" b="1" dirty="0">
              <a:solidFill>
                <a:schemeClr val="bg1"/>
              </a:solidFill>
              <a:latin typeface="Arial" panose="020B0604020202020204" pitchFamily="34" charset="0"/>
              <a:cs typeface="Arial" panose="020B0604020202020204" pitchFamily="34" charset="0"/>
            </a:endParaRPr>
          </a:p>
          <a:p>
            <a:r>
              <a:rPr lang="en-US" sz="1400" b="1" dirty="0" smtClean="0">
                <a:solidFill>
                  <a:schemeClr val="bg1"/>
                </a:solidFill>
                <a:latin typeface="Arial" panose="020B0604020202020204" pitchFamily="34" charset="0"/>
                <a:cs typeface="Arial" panose="020B0604020202020204" pitchFamily="34" charset="0"/>
              </a:rPr>
              <a:t>Approval of Overall Project Cost </a:t>
            </a:r>
            <a:r>
              <a:rPr lang="en-US" sz="1400" b="1" i="1" dirty="0" smtClean="0">
                <a:solidFill>
                  <a:srgbClr val="FFC000"/>
                </a:solidFill>
                <a:latin typeface="Arial" panose="020B0604020202020204" pitchFamily="34" charset="0"/>
                <a:cs typeface="Arial" panose="020B0604020202020204" pitchFamily="34" charset="0"/>
              </a:rPr>
              <a:t>ad referendum</a:t>
            </a:r>
            <a:endParaRPr lang="en-US" sz="1400" b="1" dirty="0" smtClean="0">
              <a:solidFill>
                <a:srgbClr val="FFC000"/>
              </a:solidFill>
              <a:latin typeface="Arial" panose="020B0604020202020204" pitchFamily="34" charset="0"/>
              <a:cs typeface="Arial" panose="020B0604020202020204" pitchFamily="34" charset="0"/>
            </a:endParaRPr>
          </a:p>
          <a:p>
            <a:r>
              <a:rPr lang="en-US" sz="1400" b="1" dirty="0" smtClean="0">
                <a:solidFill>
                  <a:schemeClr val="bg1"/>
                </a:solidFill>
                <a:latin typeface="Arial" panose="020B0604020202020204" pitchFamily="34" charset="0"/>
                <a:cs typeface="Arial" panose="020B0604020202020204" pitchFamily="34" charset="0"/>
              </a:rPr>
              <a:t>Promotion of ITER-wide project culture</a:t>
            </a:r>
          </a:p>
          <a:p>
            <a:pPr lvl="1"/>
            <a:r>
              <a:rPr lang="en-US" sz="1400" b="1" dirty="0" smtClean="0">
                <a:solidFill>
                  <a:schemeClr val="bg1"/>
                </a:solidFill>
                <a:latin typeface="Arial" panose="020B0604020202020204" pitchFamily="34" charset="0"/>
                <a:cs typeface="Arial" panose="020B0604020202020204" pitchFamily="34" charset="0"/>
              </a:rPr>
              <a:t>Success </a:t>
            </a:r>
            <a:r>
              <a:rPr lang="en-US" sz="1400" b="1" dirty="0">
                <a:solidFill>
                  <a:schemeClr val="bg1"/>
                </a:solidFill>
                <a:latin typeface="Arial" panose="020B0604020202020204" pitchFamily="34" charset="0"/>
                <a:cs typeface="Arial" panose="020B0604020202020204" pitchFamily="34" charset="0"/>
              </a:rPr>
              <a:t>r</a:t>
            </a:r>
            <a:r>
              <a:rPr lang="en-US" sz="1400" b="1" dirty="0" smtClean="0">
                <a:solidFill>
                  <a:schemeClr val="bg1"/>
                </a:solidFill>
                <a:latin typeface="Arial" panose="020B0604020202020204" pitchFamily="34" charset="0"/>
                <a:cs typeface="Arial" panose="020B0604020202020204" pitchFamily="34" charset="0"/>
              </a:rPr>
              <a:t>equires full commitment by each person</a:t>
            </a:r>
          </a:p>
        </p:txBody>
      </p:sp>
      <p:sp>
        <p:nvSpPr>
          <p:cNvPr id="14" name="TextBox 13"/>
          <p:cNvSpPr txBox="1"/>
          <p:nvPr/>
        </p:nvSpPr>
        <p:spPr>
          <a:xfrm>
            <a:off x="-6927" y="-19050"/>
            <a:ext cx="9221475" cy="584775"/>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3200" dirty="0" smtClean="0"/>
              <a:t>Measures of progress and </a:t>
            </a:r>
            <a:r>
              <a:rPr lang="en-US" sz="3200" dirty="0"/>
              <a:t>u</a:t>
            </a:r>
            <a:r>
              <a:rPr lang="en-US" sz="3200" dirty="0" smtClean="0"/>
              <a:t>ncertainties</a:t>
            </a:r>
            <a:endParaRPr lang="fr-FR" sz="3200" dirty="0" smtClean="0">
              <a:solidFill>
                <a:schemeClr val="bg1">
                  <a:lumMod val="95000"/>
                </a:schemeClr>
              </a:solidFill>
            </a:endParaRPr>
          </a:p>
        </p:txBody>
      </p:sp>
      <p:sp>
        <p:nvSpPr>
          <p:cNvPr id="11" name="Content Placeholder 2"/>
          <p:cNvSpPr txBox="1">
            <a:spLocks/>
          </p:cNvSpPr>
          <p:nvPr/>
        </p:nvSpPr>
        <p:spPr>
          <a:xfrm>
            <a:off x="2101914" y="2571750"/>
            <a:ext cx="7042086" cy="2133600"/>
          </a:xfrm>
          <a:prstGeom prst="rect">
            <a:avLst/>
          </a:prstGeom>
          <a:effectLst>
            <a:softEdge rad="215900"/>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b="1" dirty="0" smtClean="0">
                <a:solidFill>
                  <a:schemeClr val="bg1"/>
                </a:solidFill>
                <a:latin typeface="Arial" panose="020B0604020202020204" pitchFamily="34" charset="0"/>
                <a:cs typeface="Arial" panose="020B0604020202020204" pitchFamily="34" charset="0"/>
              </a:rPr>
              <a:t>ITER Member support for the project</a:t>
            </a:r>
            <a:endParaRPr lang="en-GB" sz="1400" i="1" dirty="0">
              <a:solidFill>
                <a:schemeClr val="bg1"/>
              </a:solidFill>
              <a:latin typeface="Arial" panose="020B0604020202020204" pitchFamily="34" charset="0"/>
              <a:cs typeface="Arial" panose="020B0604020202020204" pitchFamily="34" charset="0"/>
            </a:endParaRPr>
          </a:p>
          <a:p>
            <a:r>
              <a:rPr lang="en-GB" sz="1400" b="1" dirty="0">
                <a:solidFill>
                  <a:schemeClr val="bg1"/>
                </a:solidFill>
                <a:latin typeface="Arial" panose="020B0604020202020204" pitchFamily="34" charset="0"/>
                <a:cs typeface="Arial" panose="020B0604020202020204" pitchFamily="34" charset="0"/>
              </a:rPr>
              <a:t>OPC approved </a:t>
            </a:r>
            <a:r>
              <a:rPr lang="en-GB" sz="1400" b="1" dirty="0" smtClean="0">
                <a:solidFill>
                  <a:schemeClr val="bg1"/>
                </a:solidFill>
                <a:latin typeface="Arial" panose="020B0604020202020204" pitchFamily="34" charset="0"/>
                <a:cs typeface="Arial" panose="020B0604020202020204" pitchFamily="34" charset="0"/>
              </a:rPr>
              <a:t>or on the way to be approved by six </a:t>
            </a:r>
            <a:r>
              <a:rPr lang="en-GB" sz="1400" b="1" dirty="0">
                <a:solidFill>
                  <a:schemeClr val="bg1"/>
                </a:solidFill>
                <a:latin typeface="Arial" panose="020B0604020202020204" pitchFamily="34" charset="0"/>
                <a:cs typeface="Arial" panose="020B0604020202020204" pitchFamily="34" charset="0"/>
              </a:rPr>
              <a:t>ITER Members</a:t>
            </a:r>
          </a:p>
          <a:p>
            <a:r>
              <a:rPr lang="en-US" sz="1400" b="1" dirty="0" smtClean="0">
                <a:solidFill>
                  <a:schemeClr val="bg1"/>
                </a:solidFill>
                <a:latin typeface="Arial" panose="020B0604020202020204" pitchFamily="34" charset="0"/>
                <a:cs typeface="Arial" panose="020B0604020202020204" pitchFamily="34" charset="0"/>
              </a:rPr>
              <a:t>USA: approved US OPC on Jan. 2017; </a:t>
            </a:r>
            <a:endParaRPr lang="en-GB" sz="1400" b="1" dirty="0" smtClean="0">
              <a:solidFill>
                <a:schemeClr val="bg1"/>
              </a:solidFill>
              <a:latin typeface="Arial" panose="020B0604020202020204" pitchFamily="34" charset="0"/>
              <a:cs typeface="Arial" panose="020B0604020202020204" pitchFamily="34" charset="0"/>
            </a:endParaRPr>
          </a:p>
          <a:p>
            <a:pPr lvl="1"/>
            <a:r>
              <a:rPr lang="en-US" sz="1400" b="1" dirty="0" smtClean="0">
                <a:solidFill>
                  <a:schemeClr val="bg1"/>
                </a:solidFill>
                <a:latin typeface="Arial" panose="020B0604020202020204" pitchFamily="34" charset="0"/>
                <a:cs typeface="Arial" panose="020B0604020202020204" pitchFamily="34" charset="0"/>
              </a:rPr>
              <a:t>Briefing of Congressional Committee: strong expressions of support</a:t>
            </a:r>
          </a:p>
          <a:p>
            <a:pPr lvl="1"/>
            <a:r>
              <a:rPr lang="en-US" sz="1400" b="1" dirty="0" smtClean="0">
                <a:solidFill>
                  <a:schemeClr val="bg1"/>
                </a:solidFill>
                <a:latin typeface="Arial" panose="020B0604020202020204" pitchFamily="34" charset="0"/>
                <a:cs typeface="Arial" panose="020B0604020202020204" pitchFamily="34" charset="0"/>
              </a:rPr>
              <a:t>Briefing of new DOE Secretary Rick Perry in April and Oct. 2017</a:t>
            </a:r>
          </a:p>
          <a:p>
            <a:pPr lvl="1"/>
            <a:r>
              <a:rPr lang="en-US" sz="1400" b="1" dirty="0" smtClean="0">
                <a:solidFill>
                  <a:schemeClr val="bg1"/>
                </a:solidFill>
                <a:latin typeface="Arial" panose="020B0604020202020204" pitchFamily="34" charset="0"/>
                <a:cs typeface="Arial" panose="020B0604020202020204" pitchFamily="34" charset="0"/>
              </a:rPr>
              <a:t>Insufficient budget in 2016-2017; 2018 and 2019 ?</a:t>
            </a:r>
          </a:p>
          <a:p>
            <a:r>
              <a:rPr lang="en-US" sz="1400" b="1" dirty="0" smtClean="0">
                <a:solidFill>
                  <a:schemeClr val="bg1"/>
                </a:solidFill>
                <a:latin typeface="Arial" panose="020B0604020202020204" pitchFamily="34" charset="0"/>
                <a:cs typeface="Arial" panose="020B0604020202020204" pitchFamily="34" charset="0"/>
              </a:rPr>
              <a:t>UK: positive expectation for continuing UK participation in ITER</a:t>
            </a:r>
          </a:p>
          <a:p>
            <a:pPr lvl="1"/>
            <a:r>
              <a:rPr lang="en-US" sz="1400" b="1" dirty="0">
                <a:solidFill>
                  <a:schemeClr val="bg1"/>
                </a:solidFill>
                <a:latin typeface="Arial" panose="020B0604020202020204" pitchFamily="34" charset="0"/>
                <a:cs typeface="Arial" panose="020B0604020202020204" pitchFamily="34" charset="0"/>
              </a:rPr>
              <a:t>Article 50 negotiations beginning; positive remarks by UK government</a:t>
            </a:r>
          </a:p>
          <a:p>
            <a:pPr lvl="1"/>
            <a:r>
              <a:rPr lang="en-US" sz="1400" b="1" dirty="0" smtClean="0">
                <a:solidFill>
                  <a:schemeClr val="bg1"/>
                </a:solidFill>
                <a:latin typeface="Arial" panose="020B0604020202020204" pitchFamily="34" charset="0"/>
                <a:cs typeface="Arial" panose="020B0604020202020204" pitchFamily="34" charset="0"/>
              </a:rPr>
              <a:t>UK </a:t>
            </a:r>
            <a:r>
              <a:rPr lang="en-US" sz="1400" b="1" dirty="0">
                <a:solidFill>
                  <a:schemeClr val="bg1"/>
                </a:solidFill>
                <a:latin typeface="Arial" panose="020B0604020202020204" pitchFamily="34" charset="0"/>
                <a:cs typeface="Arial" panose="020B0604020202020204" pitchFamily="34" charset="0"/>
              </a:rPr>
              <a:t>delegation visited ITER </a:t>
            </a:r>
            <a:r>
              <a:rPr lang="en-US" sz="1400" b="1" dirty="0" smtClean="0">
                <a:solidFill>
                  <a:schemeClr val="bg1"/>
                </a:solidFill>
                <a:latin typeface="Arial" panose="020B0604020202020204" pitchFamily="34" charset="0"/>
                <a:cs typeface="Arial" panose="020B0604020202020204" pitchFamily="34" charset="0"/>
              </a:rPr>
              <a:t>recently to view project and meet with staff</a:t>
            </a:r>
          </a:p>
        </p:txBody>
      </p:sp>
      <p:pic>
        <p:nvPicPr>
          <p:cNvPr id="8" name="Picture 2" descr="C:\Users\arnouxr\Documents\Work\En Cours\IC 19 &amp; LAST CHINESE PA\ic 19 ok\IC_19_Ok_Ok\JPEG\IC_19_General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742950"/>
            <a:ext cx="2743200" cy="1739891"/>
          </a:xfrm>
          <a:prstGeom prst="rect">
            <a:avLst/>
          </a:prstGeom>
          <a:solidFill>
            <a:schemeClr val="tx1">
              <a:lumMod val="50000"/>
              <a:lumOff val="50000"/>
              <a:alpha val="92000"/>
            </a:schemeClr>
          </a:solidFill>
          <a:ln w="3175">
            <a:solidFill>
              <a:srgbClr val="FFC000"/>
            </a:solidFill>
          </a:ln>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1" y="2724150"/>
            <a:ext cx="2078224" cy="1752600"/>
          </a:xfrm>
          <a:prstGeom prst="rect">
            <a:avLst/>
          </a:prstGeom>
        </p:spPr>
      </p:pic>
    </p:spTree>
    <p:extLst>
      <p:ext uri="{BB962C8B-B14F-4D97-AF65-F5344CB8AC3E}">
        <p14:creationId xmlns:p14="http://schemas.microsoft.com/office/powerpoint/2010/main" val="267513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050"/>
            <a:ext cx="9143999" cy="1077218"/>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r>
              <a:rPr lang="en-US" sz="3200" dirty="0"/>
              <a:t>C</a:t>
            </a:r>
            <a:r>
              <a:rPr lang="en-US" sz="3200" dirty="0" smtClean="0"/>
              <a:t>hallenges ahead for ITER</a:t>
            </a:r>
          </a:p>
          <a:p>
            <a:r>
              <a:rPr lang="en-US" sz="3200" dirty="0" smtClean="0"/>
              <a:t>until construction completion</a:t>
            </a:r>
          </a:p>
        </p:txBody>
      </p:sp>
      <p:sp>
        <p:nvSpPr>
          <p:cNvPr id="2" name="Content Placeholder 1"/>
          <p:cNvSpPr>
            <a:spLocks noGrp="1"/>
          </p:cNvSpPr>
          <p:nvPr>
            <p:ph idx="1"/>
          </p:nvPr>
        </p:nvSpPr>
        <p:spPr>
          <a:xfrm>
            <a:off x="0" y="1047750"/>
            <a:ext cx="9143999" cy="3657600"/>
          </a:xfrm>
          <a:solidFill>
            <a:schemeClr val="accent1">
              <a:lumMod val="20000"/>
              <a:lumOff val="80000"/>
            </a:schemeClr>
          </a:solidFill>
          <a:ln w="15875">
            <a:solidFill>
              <a:srgbClr val="FFC000"/>
            </a:solidFill>
          </a:ln>
        </p:spPr>
        <p:txBody>
          <a:bodyPr>
            <a:noAutofit/>
          </a:bodyPr>
          <a:lstStyle/>
          <a:p>
            <a:endParaRPr lang="en-GB" sz="500" dirty="0" smtClean="0">
              <a:solidFill>
                <a:schemeClr val="tx2"/>
              </a:solidFill>
            </a:endParaRPr>
          </a:p>
          <a:p>
            <a:r>
              <a:rPr lang="en-GB" sz="1600" dirty="0" smtClean="0">
                <a:solidFill>
                  <a:schemeClr val="tx2"/>
                </a:solidFill>
              </a:rPr>
              <a:t>ITER Organization, Domestic Agencies and </a:t>
            </a:r>
            <a:r>
              <a:rPr lang="en-GB" sz="1600" dirty="0">
                <a:solidFill>
                  <a:schemeClr val="tx2"/>
                </a:solidFill>
              </a:rPr>
              <a:t>suppliers working as “</a:t>
            </a:r>
            <a:r>
              <a:rPr lang="en-GB" sz="1600" b="1" dirty="0" smtClean="0">
                <a:solidFill>
                  <a:schemeClr val="tx2"/>
                </a:solidFill>
              </a:rPr>
              <a:t>One-ITER </a:t>
            </a:r>
            <a:r>
              <a:rPr lang="en-GB" sz="1600" b="1" dirty="0">
                <a:solidFill>
                  <a:schemeClr val="tx2"/>
                </a:solidFill>
              </a:rPr>
              <a:t>Team</a:t>
            </a:r>
            <a:r>
              <a:rPr lang="en-GB" sz="1600" dirty="0">
                <a:solidFill>
                  <a:schemeClr val="tx2"/>
                </a:solidFill>
              </a:rPr>
              <a:t>” with a strong project </a:t>
            </a:r>
            <a:r>
              <a:rPr lang="en-GB" sz="1600" dirty="0" smtClean="0">
                <a:solidFill>
                  <a:schemeClr val="tx2"/>
                </a:solidFill>
              </a:rPr>
              <a:t>culture</a:t>
            </a:r>
          </a:p>
          <a:p>
            <a:r>
              <a:rPr lang="en-GB" sz="1600" dirty="0" smtClean="0">
                <a:solidFill>
                  <a:schemeClr val="tx2"/>
                </a:solidFill>
              </a:rPr>
              <a:t>Strict </a:t>
            </a:r>
            <a:r>
              <a:rPr lang="en-GB" sz="1600" dirty="0">
                <a:solidFill>
                  <a:schemeClr val="tx2"/>
                </a:solidFill>
              </a:rPr>
              <a:t>respect by </a:t>
            </a:r>
            <a:r>
              <a:rPr lang="en-GB" sz="1600" dirty="0" smtClean="0">
                <a:solidFill>
                  <a:schemeClr val="tx2"/>
                </a:solidFill>
              </a:rPr>
              <a:t>suppliers for </a:t>
            </a:r>
            <a:r>
              <a:rPr lang="en-GB" sz="1600" b="1" dirty="0" smtClean="0">
                <a:solidFill>
                  <a:schemeClr val="tx2"/>
                </a:solidFill>
              </a:rPr>
              <a:t>quality </a:t>
            </a:r>
            <a:r>
              <a:rPr lang="en-GB" sz="1600" b="1" dirty="0">
                <a:solidFill>
                  <a:schemeClr val="tx2"/>
                </a:solidFill>
              </a:rPr>
              <a:t>and safety </a:t>
            </a:r>
            <a:r>
              <a:rPr lang="en-GB" sz="1600" dirty="0" smtClean="0">
                <a:solidFill>
                  <a:schemeClr val="tx2"/>
                </a:solidFill>
              </a:rPr>
              <a:t>requirements</a:t>
            </a:r>
          </a:p>
          <a:p>
            <a:r>
              <a:rPr lang="en-GB" sz="1600" dirty="0" smtClean="0">
                <a:solidFill>
                  <a:schemeClr val="tx2"/>
                </a:solidFill>
              </a:rPr>
              <a:t>Strict respect </a:t>
            </a:r>
            <a:r>
              <a:rPr lang="en-GB" sz="1600" dirty="0">
                <a:solidFill>
                  <a:schemeClr val="tx2"/>
                </a:solidFill>
              </a:rPr>
              <a:t>by all </a:t>
            </a:r>
            <a:r>
              <a:rPr lang="en-GB" sz="1600" dirty="0" smtClean="0">
                <a:solidFill>
                  <a:schemeClr val="tx2"/>
                </a:solidFill>
              </a:rPr>
              <a:t>stakeholders for the </a:t>
            </a:r>
            <a:r>
              <a:rPr lang="en-GB" sz="1600" b="1" dirty="0" smtClean="0">
                <a:solidFill>
                  <a:schemeClr val="tx2"/>
                </a:solidFill>
              </a:rPr>
              <a:t>schedule requirements</a:t>
            </a:r>
            <a:r>
              <a:rPr lang="en-GB" sz="1600" dirty="0" smtClean="0">
                <a:solidFill>
                  <a:schemeClr val="tx2"/>
                </a:solidFill>
              </a:rPr>
              <a:t>, in particular for the </a:t>
            </a:r>
            <a:r>
              <a:rPr lang="en-GB" sz="1600" b="1" dirty="0" smtClean="0">
                <a:solidFill>
                  <a:schemeClr val="tx2"/>
                </a:solidFill>
              </a:rPr>
              <a:t>required delivery dates </a:t>
            </a:r>
            <a:r>
              <a:rPr lang="en-GB" sz="1600" dirty="0" smtClean="0">
                <a:solidFill>
                  <a:schemeClr val="tx2"/>
                </a:solidFill>
              </a:rPr>
              <a:t>for materials and equipment on the ITER site</a:t>
            </a:r>
          </a:p>
          <a:p>
            <a:r>
              <a:rPr lang="en-GB" sz="1600" dirty="0" smtClean="0">
                <a:solidFill>
                  <a:schemeClr val="tx2"/>
                </a:solidFill>
              </a:rPr>
              <a:t>Reliable and fully </a:t>
            </a:r>
            <a:r>
              <a:rPr lang="en-GB" sz="1600" b="1" dirty="0" smtClean="0">
                <a:solidFill>
                  <a:schemeClr val="tx2"/>
                </a:solidFill>
              </a:rPr>
              <a:t>integrated assembly/construction sequences </a:t>
            </a:r>
            <a:r>
              <a:rPr lang="en-GB" sz="1600" dirty="0" smtClean="0">
                <a:solidFill>
                  <a:schemeClr val="tx2"/>
                </a:solidFill>
              </a:rPr>
              <a:t>on ITER site</a:t>
            </a:r>
          </a:p>
          <a:p>
            <a:r>
              <a:rPr lang="en-GB" sz="1600" dirty="0" smtClean="0">
                <a:solidFill>
                  <a:schemeClr val="tx2"/>
                </a:solidFill>
              </a:rPr>
              <a:t>Contracting with high performing and experienced companies for the </a:t>
            </a:r>
            <a:r>
              <a:rPr lang="en-GB" sz="1600" b="1" dirty="0" smtClean="0">
                <a:solidFill>
                  <a:schemeClr val="tx2"/>
                </a:solidFill>
              </a:rPr>
              <a:t>assembly activities </a:t>
            </a:r>
            <a:r>
              <a:rPr lang="en-GB" sz="1600" dirty="0" smtClean="0">
                <a:solidFill>
                  <a:schemeClr val="tx2"/>
                </a:solidFill>
              </a:rPr>
              <a:t>in the Tokamak Complex</a:t>
            </a:r>
          </a:p>
          <a:p>
            <a:r>
              <a:rPr lang="en-GB" sz="1600" dirty="0" smtClean="0">
                <a:solidFill>
                  <a:schemeClr val="tx2"/>
                </a:solidFill>
              </a:rPr>
              <a:t>Setting in place a well-suited organization in charge of </a:t>
            </a:r>
            <a:r>
              <a:rPr lang="en-GB" sz="1600" b="1" dirty="0" smtClean="0">
                <a:solidFill>
                  <a:schemeClr val="tx2"/>
                </a:solidFill>
              </a:rPr>
              <a:t>commissioning</a:t>
            </a:r>
          </a:p>
          <a:p>
            <a:r>
              <a:rPr lang="en-GB" sz="1600" dirty="0" smtClean="0">
                <a:solidFill>
                  <a:schemeClr val="tx2"/>
                </a:solidFill>
              </a:rPr>
              <a:t>Setting in place a well-suited organization to conceive and execute the </a:t>
            </a:r>
            <a:r>
              <a:rPr lang="en-GB" sz="1600" b="1" dirty="0" smtClean="0">
                <a:solidFill>
                  <a:schemeClr val="tx2"/>
                </a:solidFill>
              </a:rPr>
              <a:t>progressive take-over of the machine</a:t>
            </a:r>
            <a:r>
              <a:rPr lang="en-GB" sz="1600" dirty="0" smtClean="0">
                <a:solidFill>
                  <a:schemeClr val="tx2"/>
                </a:solidFill>
              </a:rPr>
              <a:t>, ultimately for its operation and maintenance</a:t>
            </a:r>
          </a:p>
          <a:p>
            <a:r>
              <a:rPr lang="en-GB" sz="1600" b="1" dirty="0" smtClean="0">
                <a:solidFill>
                  <a:schemeClr val="tx2"/>
                </a:solidFill>
              </a:rPr>
              <a:t>Timely, reliable availability of the planned and committed resources from the seven ITER Members</a:t>
            </a:r>
          </a:p>
        </p:txBody>
      </p:sp>
    </p:spTree>
    <p:extLst>
      <p:ext uri="{BB962C8B-B14F-4D97-AF65-F5344CB8AC3E}">
        <p14:creationId xmlns:p14="http://schemas.microsoft.com/office/powerpoint/2010/main" val="1405077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25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50"/>
                                        <p:tgtEl>
                                          <p:spTgt spid="2">
                                            <p:txEl>
                                              <p:pRg st="1" end="1"/>
                                            </p:txEl>
                                          </p:spTgt>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250"/>
                                        <p:tgtEl>
                                          <p:spTgt spid="2">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25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25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25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25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250"/>
                                        <p:tgtEl>
                                          <p:spTgt spid="2">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25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rnouxr\Documents\Work\En Cours\DRONE_RICHE_DECEMBER 2017\plan-large-nuit\Aerial_view_Santa_Claus_1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472" b="6477"/>
          <a:stretch/>
        </p:blipFill>
        <p:spPr bwMode="auto">
          <a:xfrm>
            <a:off x="-220871" y="0"/>
            <a:ext cx="9380895" cy="47320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36512" y="-100891"/>
            <a:ext cx="9352295" cy="1015663"/>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a:spcBef>
                <a:spcPct val="0"/>
              </a:spcBef>
              <a:buNone/>
              <a:defRPr sz="4000" b="1">
                <a:solidFill>
                  <a:schemeClr val="bg1">
                    <a:lumMod val="95000"/>
                  </a:schemeClr>
                </a:solidFill>
                <a:latin typeface="Arial" panose="020B0604020202020204" pitchFamily="34" charset="0"/>
                <a:cs typeface="Arial" panose="020B0604020202020204" pitchFamily="34" charset="0"/>
              </a:defRPr>
            </a:lvl1pPr>
          </a:lstStyle>
          <a:p>
            <a:r>
              <a:rPr lang="en-GB" sz="6000" dirty="0"/>
              <a:t>ITER is moving forward</a:t>
            </a:r>
            <a:r>
              <a:rPr lang="en-GB" altLang="ja-JP" sz="6000" dirty="0"/>
              <a:t>!</a:t>
            </a:r>
          </a:p>
        </p:txBody>
      </p:sp>
      <p:sp>
        <p:nvSpPr>
          <p:cNvPr id="7" name="TextBox 6"/>
          <p:cNvSpPr txBox="1"/>
          <p:nvPr/>
        </p:nvSpPr>
        <p:spPr>
          <a:xfrm>
            <a:off x="3812562" y="4299525"/>
            <a:ext cx="1701043" cy="307777"/>
          </a:xfrm>
          <a:prstGeom prst="rect">
            <a:avLst/>
          </a:prstGeom>
          <a:noFill/>
          <a:effectLst>
            <a:outerShdw blurRad="50800" dist="50800" dir="5400000" algn="ctr" rotWithShape="0">
              <a:schemeClr val="tx1"/>
            </a:outerShdw>
          </a:effectLst>
        </p:spPr>
        <p:txBody>
          <a:bodyPr wrap="none" rtlCol="0">
            <a:spAutoFit/>
          </a:bodyPr>
          <a:lstStyle/>
          <a:p>
            <a:pPr algn="ctr"/>
            <a:r>
              <a:rPr lang="fr-FR" sz="1400" dirty="0">
                <a:solidFill>
                  <a:schemeClr val="bg1">
                    <a:lumMod val="95000"/>
                  </a:schemeClr>
                </a:solidFill>
                <a:effectLst>
                  <a:outerShdw blurRad="101600" dir="5640000" sx="99000" sy="99000" algn="ctr" rotWithShape="0">
                    <a:schemeClr val="tx1"/>
                  </a:outerShdw>
                </a:effectLst>
                <a:latin typeface="Tahoma" pitchFamily="34" charset="0"/>
                <a:ea typeface="+mj-ea"/>
                <a:cs typeface="+mj-cs"/>
              </a:rPr>
              <a:t>http://</a:t>
            </a:r>
            <a:r>
              <a:rPr lang="fr-FR" sz="1400" dirty="0" smtClean="0">
                <a:solidFill>
                  <a:schemeClr val="bg1">
                    <a:lumMod val="95000"/>
                  </a:schemeClr>
                </a:solidFill>
                <a:effectLst>
                  <a:outerShdw blurRad="101600" dir="5640000" sx="99000" sy="99000" algn="ctr" rotWithShape="0">
                    <a:schemeClr val="tx1"/>
                  </a:outerShdw>
                </a:effectLst>
                <a:latin typeface="Tahoma" pitchFamily="34" charset="0"/>
                <a:ea typeface="+mj-ea"/>
                <a:cs typeface="+mj-cs"/>
              </a:rPr>
              <a:t>www.iter.org</a:t>
            </a:r>
            <a:endParaRPr lang="en-GB" sz="1400" dirty="0">
              <a:solidFill>
                <a:schemeClr val="bg1">
                  <a:lumMod val="95000"/>
                </a:schemeClr>
              </a:solidFill>
              <a:effectLst>
                <a:outerShdw blurRad="101600" dir="5640000" sx="99000" sy="99000" algn="ctr" rotWithShape="0">
                  <a:schemeClr val="tx1"/>
                </a:outerShdw>
              </a:effectLst>
              <a:latin typeface="Tahoma" pitchFamily="34" charset="0"/>
              <a:ea typeface="+mj-ea"/>
              <a:cs typeface="+mj-cs"/>
            </a:endParaRPr>
          </a:p>
        </p:txBody>
      </p:sp>
      <p:sp>
        <p:nvSpPr>
          <p:cNvPr id="8" name="TextBox 7"/>
          <p:cNvSpPr txBox="1"/>
          <p:nvPr/>
        </p:nvSpPr>
        <p:spPr>
          <a:xfrm>
            <a:off x="2860777" y="3961110"/>
            <a:ext cx="3514104" cy="369332"/>
          </a:xfrm>
          <a:prstGeom prst="rect">
            <a:avLst/>
          </a:prstGeom>
          <a:noFill/>
          <a:effectLst>
            <a:outerShdw blurRad="50800" dist="50800" dir="5400000" algn="ctr" rotWithShape="0">
              <a:schemeClr val="tx1"/>
            </a:outerShdw>
          </a:effectLst>
        </p:spPr>
        <p:txBody>
          <a:bodyPr wrap="none" rtlCol="0">
            <a:spAutoFit/>
          </a:bodyPr>
          <a:lstStyle>
            <a:defPPr>
              <a:defRPr lang="en-US"/>
            </a:defPPr>
            <a:lvl1pPr algn="ctr">
              <a:defRPr sz="2400" b="1">
                <a:solidFill>
                  <a:srgbClr val="FFCC00"/>
                </a:solidFill>
                <a:effectLst>
                  <a:outerShdw blurRad="101600" dir="5640000" sx="99000" sy="99000" algn="ctr" rotWithShape="0">
                    <a:schemeClr val="tx1"/>
                  </a:outerShdw>
                </a:effectLst>
                <a:latin typeface="Tahoma" pitchFamily="34" charset="0"/>
                <a:ea typeface="+mj-ea"/>
                <a:cs typeface="+mj-cs"/>
              </a:defRPr>
            </a:lvl1pPr>
          </a:lstStyle>
          <a:p>
            <a:r>
              <a:rPr lang="fr-FR" sz="1800" dirty="0" err="1" smtClean="0">
                <a:solidFill>
                  <a:schemeClr val="bg1">
                    <a:lumMod val="95000"/>
                  </a:schemeClr>
                </a:solidFill>
                <a:effectLst/>
              </a:rPr>
              <a:t>Thank</a:t>
            </a:r>
            <a:r>
              <a:rPr lang="fr-FR" sz="1800" dirty="0" smtClean="0">
                <a:solidFill>
                  <a:schemeClr val="bg1">
                    <a:lumMod val="95000"/>
                  </a:schemeClr>
                </a:solidFill>
                <a:effectLst/>
              </a:rPr>
              <a:t> </a:t>
            </a:r>
            <a:r>
              <a:rPr lang="fr-FR" sz="1800" dirty="0" err="1" smtClean="0">
                <a:solidFill>
                  <a:schemeClr val="bg1">
                    <a:lumMod val="95000"/>
                  </a:schemeClr>
                </a:solidFill>
                <a:effectLst/>
              </a:rPr>
              <a:t>you</a:t>
            </a:r>
            <a:r>
              <a:rPr lang="fr-FR" sz="1800" dirty="0">
                <a:solidFill>
                  <a:schemeClr val="bg1">
                    <a:lumMod val="95000"/>
                  </a:schemeClr>
                </a:solidFill>
                <a:effectLst/>
              </a:rPr>
              <a:t> </a:t>
            </a:r>
            <a:r>
              <a:rPr lang="fr-FR" sz="1800" dirty="0" smtClean="0">
                <a:solidFill>
                  <a:schemeClr val="bg1">
                    <a:lumMod val="95000"/>
                  </a:schemeClr>
                </a:solidFill>
                <a:effectLst/>
              </a:rPr>
              <a:t>for </a:t>
            </a:r>
            <a:r>
              <a:rPr lang="fr-FR" sz="1800" dirty="0" err="1" smtClean="0">
                <a:solidFill>
                  <a:schemeClr val="bg1">
                    <a:lumMod val="95000"/>
                  </a:schemeClr>
                </a:solidFill>
                <a:effectLst/>
              </a:rPr>
              <a:t>your</a:t>
            </a:r>
            <a:r>
              <a:rPr lang="fr-FR" sz="1800" dirty="0" smtClean="0">
                <a:solidFill>
                  <a:schemeClr val="bg1">
                    <a:lumMod val="95000"/>
                  </a:schemeClr>
                </a:solidFill>
                <a:effectLst/>
              </a:rPr>
              <a:t> attention</a:t>
            </a:r>
            <a:endParaRPr lang="en-GB" sz="1800" dirty="0">
              <a:solidFill>
                <a:schemeClr val="bg1">
                  <a:lumMod val="95000"/>
                </a:schemeClr>
              </a:solidFill>
              <a:effectLst/>
            </a:endParaRPr>
          </a:p>
        </p:txBody>
      </p:sp>
    </p:spTree>
    <p:extLst>
      <p:ext uri="{BB962C8B-B14F-4D97-AF65-F5344CB8AC3E}">
        <p14:creationId xmlns:p14="http://schemas.microsoft.com/office/powerpoint/2010/main" val="397073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nouxr\Documents\Work\En Cours\MIIFED 2016\DG PRESENTATION\geneva_1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5481" y="1047750"/>
            <a:ext cx="5935445" cy="3604019"/>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sp>
        <p:nvSpPr>
          <p:cNvPr id="4" name="Title 3"/>
          <p:cNvSpPr txBox="1">
            <a:spLocks/>
          </p:cNvSpPr>
          <p:nvPr/>
        </p:nvSpPr>
        <p:spPr bwMode="auto">
          <a:xfrm>
            <a:off x="-12700" y="-95250"/>
            <a:ext cx="9144000" cy="114300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defPPr>
              <a:defRPr lang="en-US"/>
            </a:defPPr>
            <a:lvl1pPr algn="ctr" fontAlgn="base">
              <a:spcBef>
                <a:spcPct val="0"/>
              </a:spcBef>
              <a:spcAft>
                <a:spcPct val="0"/>
              </a:spcAft>
              <a:buNone/>
              <a:defRPr sz="5400" b="1">
                <a:solidFill>
                  <a:schemeClr val="bg1">
                    <a:lumMod val="95000"/>
                  </a:schemeClr>
                </a:solidFill>
                <a:latin typeface="Tahoma" pitchFamily="34" charset="0"/>
                <a:ea typeface="+mj-ea"/>
                <a:cs typeface="+mj-cs"/>
              </a:defRPr>
            </a:lvl1pPr>
          </a:lstStyle>
          <a:p>
            <a:r>
              <a:rPr lang="fr-FR" dirty="0" smtClean="0"/>
              <a:t>A </a:t>
            </a:r>
            <a:r>
              <a:rPr lang="fr-FR" dirty="0" err="1" smtClean="0">
                <a:solidFill>
                  <a:schemeClr val="bg1"/>
                </a:solidFill>
              </a:rPr>
              <a:t>decisive</a:t>
            </a:r>
            <a:r>
              <a:rPr lang="fr-FR" dirty="0" smtClean="0">
                <a:solidFill>
                  <a:schemeClr val="bg1"/>
                </a:solidFill>
              </a:rPr>
              <a:t> </a:t>
            </a:r>
            <a:r>
              <a:rPr lang="fr-FR" dirty="0" err="1">
                <a:solidFill>
                  <a:schemeClr val="bg1"/>
                </a:solidFill>
              </a:rPr>
              <a:t>political</a:t>
            </a:r>
            <a:r>
              <a:rPr lang="fr-FR" dirty="0">
                <a:solidFill>
                  <a:schemeClr val="bg1"/>
                </a:solidFill>
              </a:rPr>
              <a:t> push</a:t>
            </a:r>
            <a:endParaRPr lang="en-GB" dirty="0"/>
          </a:p>
        </p:txBody>
      </p:sp>
      <p:sp>
        <p:nvSpPr>
          <p:cNvPr id="18" name="TextBox 17"/>
          <p:cNvSpPr txBox="1"/>
          <p:nvPr/>
        </p:nvSpPr>
        <p:spPr>
          <a:xfrm>
            <a:off x="6477000" y="1809750"/>
            <a:ext cx="2057400" cy="2308324"/>
          </a:xfrm>
          <a:prstGeom prst="rect">
            <a:avLst/>
          </a:prstGeom>
          <a:noFill/>
        </p:spPr>
        <p:txBody>
          <a:bodyPr wrap="square" rtlCol="0">
            <a:spAutoFit/>
          </a:bodyPr>
          <a:lstStyle/>
          <a:p>
            <a:r>
              <a:rPr lang="fr-FR" b="1" dirty="0" err="1" smtClean="0">
                <a:solidFill>
                  <a:srgbClr val="FFC000"/>
                </a:solidFill>
              </a:rPr>
              <a:t>November</a:t>
            </a:r>
            <a:r>
              <a:rPr lang="fr-FR" b="1" dirty="0" smtClean="0">
                <a:solidFill>
                  <a:srgbClr val="FFC000"/>
                </a:solidFill>
              </a:rPr>
              <a:t> 1985</a:t>
            </a:r>
          </a:p>
          <a:p>
            <a:r>
              <a:rPr lang="fr-FR" sz="1400" b="1" dirty="0">
                <a:solidFill>
                  <a:schemeClr val="bg1"/>
                </a:solidFill>
              </a:rPr>
              <a:t>At the Geneva </a:t>
            </a:r>
            <a:r>
              <a:rPr lang="fr-FR" sz="1400" b="1" dirty="0" err="1">
                <a:solidFill>
                  <a:schemeClr val="bg1"/>
                </a:solidFill>
              </a:rPr>
              <a:t>Summit</a:t>
            </a:r>
            <a:r>
              <a:rPr lang="fr-FR" sz="1400" b="1" dirty="0">
                <a:solidFill>
                  <a:schemeClr val="bg1"/>
                </a:solidFill>
              </a:rPr>
              <a:t>   </a:t>
            </a:r>
            <a:r>
              <a:rPr lang="fr-FR" sz="1400" b="1" dirty="0" err="1">
                <a:solidFill>
                  <a:schemeClr val="bg1"/>
                </a:solidFill>
              </a:rPr>
              <a:t>Presiden</a:t>
            </a:r>
            <a:r>
              <a:rPr lang="fr-FR" sz="1400" b="1" dirty="0">
                <a:solidFill>
                  <a:schemeClr val="bg1"/>
                </a:solidFill>
              </a:rPr>
              <a:t> Reagan and </a:t>
            </a:r>
            <a:r>
              <a:rPr lang="fr-FR" sz="1400" b="1" dirty="0" err="1">
                <a:solidFill>
                  <a:schemeClr val="bg1"/>
                </a:solidFill>
              </a:rPr>
              <a:t>Secretary</a:t>
            </a:r>
            <a:r>
              <a:rPr lang="fr-FR" sz="1400" b="1" dirty="0">
                <a:solidFill>
                  <a:schemeClr val="bg1"/>
                </a:solidFill>
              </a:rPr>
              <a:t> General Gorbatchev </a:t>
            </a:r>
            <a:r>
              <a:rPr lang="fr-FR" sz="1400" b="1" dirty="0" err="1">
                <a:solidFill>
                  <a:schemeClr val="bg1"/>
                </a:solidFill>
              </a:rPr>
              <a:t>give</a:t>
            </a:r>
            <a:r>
              <a:rPr lang="fr-FR" sz="1400" b="1" dirty="0">
                <a:solidFill>
                  <a:schemeClr val="bg1"/>
                </a:solidFill>
              </a:rPr>
              <a:t> a </a:t>
            </a:r>
            <a:r>
              <a:rPr lang="fr-FR" sz="1400" b="1" dirty="0" err="1">
                <a:solidFill>
                  <a:schemeClr val="bg1"/>
                </a:solidFill>
              </a:rPr>
              <a:t>decisive</a:t>
            </a:r>
            <a:r>
              <a:rPr lang="fr-FR" sz="1400" b="1" dirty="0">
                <a:solidFill>
                  <a:schemeClr val="bg1"/>
                </a:solidFill>
              </a:rPr>
              <a:t> </a:t>
            </a:r>
            <a:r>
              <a:rPr lang="fr-FR" sz="1400" b="1" dirty="0" err="1">
                <a:solidFill>
                  <a:schemeClr val="bg1"/>
                </a:solidFill>
              </a:rPr>
              <a:t>political</a:t>
            </a:r>
            <a:r>
              <a:rPr lang="fr-FR" sz="1400" b="1" dirty="0">
                <a:solidFill>
                  <a:schemeClr val="bg1"/>
                </a:solidFill>
              </a:rPr>
              <a:t> push to an  international collaboration on fusion </a:t>
            </a:r>
            <a:r>
              <a:rPr lang="en-GB" sz="1400" b="1" dirty="0">
                <a:solidFill>
                  <a:schemeClr val="bg1"/>
                </a:solidFill>
              </a:rPr>
              <a:t>“</a:t>
            </a:r>
            <a:r>
              <a:rPr lang="en-GB" sz="1400" b="1" i="1" dirty="0">
                <a:solidFill>
                  <a:schemeClr val="bg1"/>
                </a:solidFill>
              </a:rPr>
              <a:t>for the benefit of all mankind</a:t>
            </a:r>
            <a:r>
              <a:rPr lang="en-GB" sz="1400" b="1" dirty="0">
                <a:solidFill>
                  <a:schemeClr val="bg1"/>
                </a:solidFill>
              </a:rPr>
              <a:t>”</a:t>
            </a:r>
            <a:r>
              <a:rPr lang="fr-FR" sz="1400" b="1" dirty="0">
                <a:solidFill>
                  <a:schemeClr val="bg1"/>
                </a:solidFill>
              </a:rPr>
              <a:t>…</a:t>
            </a:r>
            <a:endParaRPr lang="en-GB" sz="1400" b="1" dirty="0">
              <a:solidFill>
                <a:schemeClr val="bg1"/>
              </a:solidFill>
            </a:endParaRPr>
          </a:p>
        </p:txBody>
      </p:sp>
    </p:spTree>
    <p:extLst>
      <p:ext uri="{BB962C8B-B14F-4D97-AF65-F5344CB8AC3E}">
        <p14:creationId xmlns:p14="http://schemas.microsoft.com/office/powerpoint/2010/main" val="265280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0_En cours\JAEA pRESENTATION_05_12\pixes\Tokamak_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476250"/>
            <a:ext cx="5401212" cy="540891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p:cNvSpPr>
            <a:spLocks noGrp="1"/>
          </p:cNvSpPr>
          <p:nvPr>
            <p:ph idx="1"/>
          </p:nvPr>
        </p:nvSpPr>
        <p:spPr>
          <a:xfrm>
            <a:off x="228600" y="1276350"/>
            <a:ext cx="3999756" cy="2857499"/>
          </a:xfrm>
          <a:noFill/>
        </p:spPr>
        <p:txBody>
          <a:bodyPr>
            <a:normAutofit fontScale="77500" lnSpcReduction="20000"/>
          </a:bodyPr>
          <a:lstStyle/>
          <a:p>
            <a:pPr marL="0" indent="0">
              <a:spcBef>
                <a:spcPts val="0"/>
              </a:spcBef>
              <a:spcAft>
                <a:spcPts val="1000"/>
              </a:spcAft>
              <a:buNone/>
            </a:pPr>
            <a:r>
              <a:rPr lang="en-US" sz="2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To demonstrate the scientific and technological feasibility of fusion power for peaceful purposes</a:t>
            </a:r>
          </a:p>
          <a:p>
            <a:pPr marL="0" indent="0">
              <a:spcBef>
                <a:spcPts val="0"/>
              </a:spcBef>
              <a:spcAft>
                <a:spcPts val="1000"/>
              </a:spcAft>
              <a:buNone/>
            </a:pPr>
            <a:endParaRPr lang="en-US" sz="1000" b="1" dirty="0" smtClean="0">
              <a:solidFill>
                <a:schemeClr val="bg1"/>
              </a:solidFill>
            </a:endParaRPr>
          </a:p>
          <a:p>
            <a:pPr marL="0" indent="0">
              <a:spcBef>
                <a:spcPts val="0"/>
              </a:spcBef>
              <a:spcAft>
                <a:spcPts val="1000"/>
              </a:spcAft>
              <a:buNone/>
            </a:pPr>
            <a:r>
              <a:rPr lang="en-US" sz="2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ITER is the only magnetic fusion device under construction aimed to produce a burning plasma.</a:t>
            </a:r>
          </a:p>
          <a:p>
            <a:pPr marL="0" indent="0">
              <a:spcBef>
                <a:spcPts val="0"/>
              </a:spcBef>
              <a:spcAft>
                <a:spcPts val="1000"/>
              </a:spcAft>
              <a:buNone/>
            </a:pPr>
            <a:endPar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spcAft>
                <a:spcPts val="1000"/>
              </a:spcAft>
              <a:buNone/>
            </a:pPr>
            <a:r>
              <a:rPr lang="en-GB" sz="2200" b="1" dirty="0">
                <a:solidFill>
                  <a:schemeClr val="bg1"/>
                </a:solidFill>
                <a:effectLst>
                  <a:outerShdw blurRad="38100" dist="38100" dir="2700000" algn="tl">
                    <a:srgbClr val="000000">
                      <a:alpha val="43137"/>
                    </a:srgbClr>
                  </a:outerShdw>
                </a:effectLst>
                <a:latin typeface="Tahoma" pitchFamily="34" charset="0"/>
              </a:rPr>
              <a:t>Input (</a:t>
            </a:r>
            <a:r>
              <a:rPr lang="en-GB" sz="2200" b="1" dirty="0" smtClean="0">
                <a:solidFill>
                  <a:schemeClr val="bg1"/>
                </a:solidFill>
                <a:effectLst>
                  <a:outerShdw blurRad="38100" dist="38100" dir="2700000" algn="tl">
                    <a:srgbClr val="000000">
                      <a:alpha val="43137"/>
                    </a:srgbClr>
                  </a:outerShdw>
                </a:effectLst>
                <a:latin typeface="Tahoma" pitchFamily="34" charset="0"/>
              </a:rPr>
              <a:t>heating power): </a:t>
            </a:r>
            <a:r>
              <a:rPr lang="en-GB" sz="2200" b="1" dirty="0">
                <a:solidFill>
                  <a:schemeClr val="bg1"/>
                </a:solidFill>
                <a:effectLst>
                  <a:outerShdw blurRad="38100" dist="38100" dir="2700000" algn="tl">
                    <a:srgbClr val="000000">
                      <a:alpha val="43137"/>
                    </a:srgbClr>
                  </a:outerShdw>
                </a:effectLst>
                <a:latin typeface="Tahoma" pitchFamily="34" charset="0"/>
              </a:rPr>
              <a:t>50 MW </a:t>
            </a:r>
            <a:endParaRPr lang="en-GB" sz="2200" b="1" dirty="0">
              <a:solidFill>
                <a:schemeClr val="bg1"/>
              </a:solidFill>
              <a:effectLst>
                <a:outerShdw blurRad="38100" dist="38100" dir="2700000" algn="tl">
                  <a:srgbClr val="000000">
                    <a:alpha val="43137"/>
                  </a:srgbClr>
                </a:outerShdw>
              </a:effectLst>
              <a:latin typeface="Tahoma" pitchFamily="34" charset="0"/>
              <a:sym typeface="Wingdings" panose="05000000000000000000" pitchFamily="2" charset="2"/>
            </a:endParaRPr>
          </a:p>
          <a:p>
            <a:pPr marL="0" indent="0">
              <a:spcBef>
                <a:spcPts val="0"/>
              </a:spcBef>
              <a:spcAft>
                <a:spcPts val="1000"/>
              </a:spcAft>
              <a:buNone/>
            </a:pPr>
            <a:r>
              <a:rPr lang="en-GB" sz="2200" b="1" dirty="0" smtClean="0">
                <a:solidFill>
                  <a:schemeClr val="bg1"/>
                </a:solidFill>
                <a:effectLst>
                  <a:outerShdw blurRad="38100" dist="38100" dir="2700000" algn="tl">
                    <a:srgbClr val="000000">
                      <a:alpha val="43137"/>
                    </a:srgbClr>
                  </a:outerShdw>
                </a:effectLst>
                <a:latin typeface="Tahoma" pitchFamily="34" charset="0"/>
              </a:rPr>
              <a:t>Output (fusion power): </a:t>
            </a:r>
            <a:r>
              <a:rPr lang="en-GB" sz="2200" b="1" dirty="0">
                <a:solidFill>
                  <a:schemeClr val="bg1"/>
                </a:solidFill>
                <a:effectLst>
                  <a:outerShdw blurRad="38100" dist="38100" dir="2700000" algn="tl">
                    <a:srgbClr val="000000">
                      <a:alpha val="43137"/>
                    </a:srgbClr>
                  </a:outerShdw>
                </a:effectLst>
                <a:latin typeface="Tahoma" pitchFamily="34" charset="0"/>
              </a:rPr>
              <a:t>500 MW</a:t>
            </a:r>
          </a:p>
          <a:p>
            <a:pPr marL="0" indent="0">
              <a:spcBef>
                <a:spcPts val="0"/>
              </a:spcBef>
              <a:spcAft>
                <a:spcPts val="1000"/>
              </a:spcAft>
              <a:buNone/>
            </a:pPr>
            <a:endParaRPr lang="en-US" sz="26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0" y="0"/>
            <a:ext cx="9143999" cy="1107996"/>
          </a:xfrm>
          <a:prstGeom prst="rect">
            <a:avLst/>
          </a:prstGeom>
          <a:noFill/>
          <a:effectLst>
            <a:outerShdw blurRad="50800" dist="50800" dir="5400000" algn="ctr" rotWithShape="0">
              <a:schemeClr val="tx1"/>
            </a:outerShdw>
          </a:effectLst>
        </p:spPr>
        <p:txBody>
          <a:bodyPr wrap="square" rtlCol="0">
            <a:spAutoFit/>
          </a:bodyPr>
          <a:lstStyle/>
          <a:p>
            <a:pPr algn="ctr"/>
            <a:r>
              <a:rPr lang="fr-FR" sz="6600" b="1" dirty="0" smtClean="0">
                <a:solidFill>
                  <a:schemeClr val="bg1">
                    <a:lumMod val="95000"/>
                  </a:schemeClr>
                </a:solidFill>
                <a:latin typeface="Arial" panose="020B0604020202020204" pitchFamily="34" charset="0"/>
                <a:cs typeface="Arial" panose="020B0604020202020204" pitchFamily="34" charset="0"/>
              </a:rPr>
              <a:t>ITER mission</a:t>
            </a:r>
            <a:endParaRPr lang="fr-FR" sz="66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58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rnouxr\Documents\Work\En Cours\FLAGS_Updated_19042017\20_04\JPEG\Flags_OK_aa.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1" y="-104440"/>
            <a:ext cx="9290433" cy="48491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577" y="857251"/>
            <a:ext cx="9180513" cy="1138773"/>
          </a:xfrm>
          <a:prstGeom prst="rect">
            <a:avLst/>
          </a:prstGeom>
          <a:effectLst>
            <a:outerShdw blurRad="50800" dist="50800" dir="5400000" algn="ctr" rotWithShape="0">
              <a:schemeClr val="tx1"/>
            </a:outerShdw>
          </a:effectLst>
        </p:spPr>
        <p:txBody>
          <a:bodyPr wrap="square">
            <a:spAutoFit/>
          </a:bodyPr>
          <a:lstStyle/>
          <a:p>
            <a:pPr algn="ctr" defTabSz="795338" fontAlgn="base">
              <a:spcBef>
                <a:spcPct val="0"/>
              </a:spcBef>
              <a:spcAft>
                <a:spcPct val="0"/>
              </a:spcAft>
            </a:pPr>
            <a:r>
              <a:rPr lang="en-GB" sz="2000" b="1" dirty="0">
                <a:solidFill>
                  <a:schemeClr val="bg1">
                    <a:lumMod val="95000"/>
                  </a:schemeClr>
                </a:solidFill>
                <a:effectLst>
                  <a:outerShdw blurRad="38100" dist="38100" dir="2700000" algn="tl">
                    <a:srgbClr val="000000">
                      <a:alpha val="43137"/>
                    </a:srgbClr>
                  </a:outerShdw>
                </a:effectLst>
                <a:latin typeface="Tahoma" pitchFamily="34" charset="0"/>
              </a:rPr>
              <a:t>A multinational scientific collaboration without equivalent in history</a:t>
            </a:r>
            <a:endParaRPr lang="en-GB" b="1" dirty="0">
              <a:solidFill>
                <a:schemeClr val="bg1">
                  <a:lumMod val="95000"/>
                </a:schemeClr>
              </a:solidFill>
              <a:effectLst>
                <a:outerShdw blurRad="38100" dist="38100" dir="2700000" algn="tl">
                  <a:srgbClr val="000000">
                    <a:alpha val="43137"/>
                  </a:srgbClr>
                </a:outerShdw>
              </a:effectLst>
              <a:latin typeface="Tahoma" pitchFamily="34" charset="0"/>
            </a:endParaRPr>
          </a:p>
          <a:p>
            <a:pPr algn="ctr" defTabSz="795338" fontAlgn="base">
              <a:spcBef>
                <a:spcPct val="0"/>
              </a:spcBef>
              <a:spcAft>
                <a:spcPct val="0"/>
              </a:spcAft>
            </a:pPr>
            <a:endParaRPr lang="en-GB"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algn="ctr" defTabSz="795338" fontAlgn="base">
              <a:spcBef>
                <a:spcPct val="0"/>
              </a:spcBef>
              <a:spcAft>
                <a:spcPct val="0"/>
              </a:spcAft>
            </a:pP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A large-</a:t>
            </a:r>
            <a:r>
              <a:rPr lang="fr-FR" sz="2000" b="1" dirty="0" err="1">
                <a:solidFill>
                  <a:schemeClr val="bg1">
                    <a:lumMod val="95000"/>
                  </a:schemeClr>
                </a:solidFill>
                <a:effectLst>
                  <a:outerShdw blurRad="38100" dist="38100" dir="2700000" algn="tl">
                    <a:srgbClr val="000000">
                      <a:alpha val="43137"/>
                    </a:srgbClr>
                  </a:outerShdw>
                </a:effectLst>
                <a:latin typeface="Tahoma" pitchFamily="34" charset="0"/>
              </a:rPr>
              <a:t>scale</a:t>
            </a: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 </a:t>
            </a:r>
            <a:r>
              <a:rPr lang="fr-FR" sz="2000" b="1" dirty="0" err="1">
                <a:solidFill>
                  <a:schemeClr val="bg1">
                    <a:lumMod val="95000"/>
                  </a:schemeClr>
                </a:solidFill>
                <a:effectLst>
                  <a:outerShdw blurRad="38100" dist="38100" dir="2700000" algn="tl">
                    <a:srgbClr val="000000">
                      <a:alpha val="43137"/>
                    </a:srgbClr>
                  </a:outerShdw>
                </a:effectLst>
                <a:latin typeface="Tahoma" pitchFamily="34" charset="0"/>
              </a:rPr>
              <a:t>experiment</a:t>
            </a: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 to </a:t>
            </a:r>
            <a:r>
              <a:rPr lang="fr-FR" sz="2000" b="1" dirty="0" err="1">
                <a:solidFill>
                  <a:schemeClr val="bg1">
                    <a:lumMod val="95000"/>
                  </a:schemeClr>
                </a:solidFill>
                <a:effectLst>
                  <a:outerShdw blurRad="38100" dist="38100" dir="2700000" algn="tl">
                    <a:srgbClr val="000000">
                      <a:alpha val="43137"/>
                    </a:srgbClr>
                  </a:outerShdw>
                </a:effectLst>
                <a:latin typeface="Tahoma" pitchFamily="34" charset="0"/>
              </a:rPr>
              <a:t>demonstrate</a:t>
            </a: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 the </a:t>
            </a:r>
            <a:r>
              <a:rPr lang="fr-FR" sz="2000" b="1" dirty="0" err="1" smtClean="0">
                <a:solidFill>
                  <a:schemeClr val="bg1">
                    <a:lumMod val="95000"/>
                  </a:schemeClr>
                </a:solidFill>
                <a:effectLst>
                  <a:outerShdw blurRad="38100" dist="38100" dir="2700000" algn="tl">
                    <a:srgbClr val="000000">
                      <a:alpha val="43137"/>
                    </a:srgbClr>
                  </a:outerShdw>
                </a:effectLst>
                <a:latin typeface="Tahoma" pitchFamily="34" charset="0"/>
              </a:rPr>
              <a:t>feasibility</a:t>
            </a:r>
            <a:endParaRPr lang="fr-FR" sz="2000" b="1" dirty="0">
              <a:solidFill>
                <a:schemeClr val="bg1">
                  <a:lumMod val="95000"/>
                </a:schemeClr>
              </a:solidFill>
              <a:effectLst>
                <a:outerShdw blurRad="38100" dist="38100" dir="2700000" algn="tl">
                  <a:srgbClr val="000000">
                    <a:alpha val="43137"/>
                  </a:srgbClr>
                </a:outerShdw>
              </a:effectLst>
              <a:latin typeface="Tahoma" pitchFamily="34" charset="0"/>
            </a:endParaRPr>
          </a:p>
          <a:p>
            <a:pPr algn="ctr" defTabSz="795338" fontAlgn="base">
              <a:spcBef>
                <a:spcPct val="0"/>
              </a:spcBef>
              <a:spcAft>
                <a:spcPct val="0"/>
              </a:spcAft>
            </a:pPr>
            <a:r>
              <a:rPr lang="fr-FR" sz="2000" b="1" dirty="0" smtClean="0">
                <a:solidFill>
                  <a:schemeClr val="bg1">
                    <a:lumMod val="95000"/>
                  </a:schemeClr>
                </a:solidFill>
                <a:effectLst>
                  <a:outerShdw blurRad="38100" dist="38100" dir="2700000" algn="tl">
                    <a:srgbClr val="000000">
                      <a:alpha val="43137"/>
                    </a:srgbClr>
                  </a:outerShdw>
                </a:effectLst>
                <a:latin typeface="Tahoma" pitchFamily="34" charset="0"/>
              </a:rPr>
              <a:t>of </a:t>
            </a: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fusion </a:t>
            </a:r>
            <a:r>
              <a:rPr lang="fr-FR" sz="2000" b="1" dirty="0" err="1">
                <a:solidFill>
                  <a:schemeClr val="bg1">
                    <a:lumMod val="95000"/>
                  </a:schemeClr>
                </a:solidFill>
                <a:effectLst>
                  <a:outerShdw blurRad="38100" dist="38100" dir="2700000" algn="tl">
                    <a:srgbClr val="000000">
                      <a:alpha val="43137"/>
                    </a:srgbClr>
                  </a:outerShdw>
                </a:effectLst>
                <a:latin typeface="Tahoma" pitchFamily="34" charset="0"/>
              </a:rPr>
              <a:t>energy</a:t>
            </a:r>
            <a:endParaRPr lang="fr-FR" sz="2000" b="1" dirty="0">
              <a:solidFill>
                <a:schemeClr val="bg1">
                  <a:lumMod val="95000"/>
                </a:schemeClr>
              </a:solidFill>
              <a:effectLst>
                <a:outerShdw blurRad="38100" dist="38100" dir="2700000" algn="tl">
                  <a:srgbClr val="000000">
                    <a:alpha val="43137"/>
                  </a:srgbClr>
                </a:outerShdw>
              </a:effectLst>
              <a:latin typeface="Tahoma" pitchFamily="34" charset="0"/>
            </a:endParaRPr>
          </a:p>
        </p:txBody>
      </p:sp>
      <p:sp>
        <p:nvSpPr>
          <p:cNvPr id="7" name="TextBox 6"/>
          <p:cNvSpPr txBox="1"/>
          <p:nvPr/>
        </p:nvSpPr>
        <p:spPr>
          <a:xfrm>
            <a:off x="1824445" y="0"/>
            <a:ext cx="5112568" cy="1107996"/>
          </a:xfrm>
          <a:prstGeom prst="rect">
            <a:avLst/>
          </a:prstGeom>
          <a:noFill/>
          <a:effectLst>
            <a:outerShdw blurRad="50800" dist="50800" dir="5400000" algn="ctr" rotWithShape="0">
              <a:schemeClr val="tx1"/>
            </a:outerShdw>
          </a:effectLst>
        </p:spPr>
        <p:txBody>
          <a:bodyPr wrap="square" rtlCol="0">
            <a:spAutoFit/>
          </a:bodyPr>
          <a:lstStyle/>
          <a:p>
            <a:pPr algn="ctr"/>
            <a:r>
              <a:rPr lang="fr-FR" sz="6600" b="1" dirty="0">
                <a:solidFill>
                  <a:schemeClr val="bg1">
                    <a:lumMod val="95000"/>
                  </a:schemeClr>
                </a:solidFill>
                <a:latin typeface="Arial" panose="020B0604020202020204" pitchFamily="34" charset="0"/>
                <a:cs typeface="Arial" panose="020B0604020202020204" pitchFamily="34" charset="0"/>
              </a:rPr>
              <a:t>ITER</a:t>
            </a:r>
          </a:p>
        </p:txBody>
      </p:sp>
    </p:spTree>
    <p:extLst>
      <p:ext uri="{BB962C8B-B14F-4D97-AF65-F5344CB8AC3E}">
        <p14:creationId xmlns:p14="http://schemas.microsoft.com/office/powerpoint/2010/main" val="284180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4" descr="earthlights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 contrast="1000"/>
                    </a14:imgEffect>
                  </a14:imgLayer>
                </a14:imgProps>
              </a:ext>
              <a:ext uri="{28A0092B-C50C-407E-A947-70E740481C1C}">
                <a14:useLocalDpi xmlns:a14="http://schemas.microsoft.com/office/drawing/2010/main"/>
              </a:ext>
            </a:extLst>
          </a:blip>
          <a:srcRect/>
          <a:stretch/>
        </p:blipFill>
        <p:spPr bwMode="auto">
          <a:xfrm>
            <a:off x="0" y="1"/>
            <a:ext cx="9144000" cy="47319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7584" y="3486150"/>
            <a:ext cx="7488832" cy="707886"/>
          </a:xfrm>
          <a:prstGeom prst="rect">
            <a:avLst/>
          </a:prstGeom>
          <a:noFill/>
        </p:spPr>
        <p:txBody>
          <a:bodyPr wrap="square" rtlCol="0">
            <a:spAutoFit/>
          </a:bodyPr>
          <a:lstStyle/>
          <a:p>
            <a:r>
              <a:rPr lang="en-US" altLang="ja-JP" sz="2000" b="1" dirty="0" smtClean="0">
                <a:solidFill>
                  <a:srgbClr val="A5A5A5"/>
                </a:solidFill>
                <a:latin typeface="Tahoma" pitchFamily="34" charset="0"/>
                <a:ea typeface="+mj-ea"/>
                <a:cs typeface="+mj-cs"/>
              </a:rPr>
              <a:t>The seven ITER Members represent </a:t>
            </a:r>
            <a:r>
              <a:rPr lang="en-US" altLang="ja-JP" sz="2000" b="1" dirty="0">
                <a:solidFill>
                  <a:srgbClr val="A5A5A5"/>
                </a:solidFill>
                <a:latin typeface="Tahoma" pitchFamily="34" charset="0"/>
                <a:ea typeface="+mj-ea"/>
                <a:cs typeface="+mj-cs"/>
              </a:rPr>
              <a:t>more than </a:t>
            </a:r>
            <a:r>
              <a:rPr lang="en-US" altLang="ja-JP" sz="2000" b="1" dirty="0" smtClean="0">
                <a:solidFill>
                  <a:srgbClr val="A5A5A5"/>
                </a:solidFill>
                <a:latin typeface="Tahoma" pitchFamily="34" charset="0"/>
                <a:ea typeface="+mj-ea"/>
                <a:cs typeface="+mj-cs"/>
              </a:rPr>
              <a:t>50% of  the world’s population </a:t>
            </a:r>
            <a:r>
              <a:rPr lang="en-US" altLang="ja-JP" sz="2000" b="1" dirty="0">
                <a:solidFill>
                  <a:srgbClr val="A5A5A5"/>
                </a:solidFill>
                <a:latin typeface="Tahoma" pitchFamily="34" charset="0"/>
                <a:ea typeface="+mj-ea"/>
                <a:cs typeface="+mj-cs"/>
              </a:rPr>
              <a:t>and </a:t>
            </a:r>
            <a:r>
              <a:rPr lang="en-US" altLang="ja-JP" sz="2000" b="1" dirty="0" smtClean="0">
                <a:solidFill>
                  <a:srgbClr val="A5A5A5"/>
                </a:solidFill>
                <a:latin typeface="Tahoma" pitchFamily="34" charset="0"/>
                <a:ea typeface="+mj-ea"/>
                <a:cs typeface="+mj-cs"/>
              </a:rPr>
              <a:t>about 85% </a:t>
            </a:r>
            <a:r>
              <a:rPr lang="en-US" altLang="ja-JP" sz="2000" b="1" dirty="0">
                <a:solidFill>
                  <a:srgbClr val="A5A5A5"/>
                </a:solidFill>
                <a:latin typeface="Tahoma" pitchFamily="34" charset="0"/>
                <a:ea typeface="+mj-ea"/>
                <a:cs typeface="+mj-cs"/>
              </a:rPr>
              <a:t>of the </a:t>
            </a:r>
            <a:r>
              <a:rPr lang="en-US" altLang="ja-JP" sz="2000" b="1" dirty="0" smtClean="0">
                <a:solidFill>
                  <a:srgbClr val="A5A5A5"/>
                </a:solidFill>
                <a:latin typeface="Tahoma" pitchFamily="34" charset="0"/>
                <a:ea typeface="+mj-ea"/>
                <a:cs typeface="+mj-cs"/>
              </a:rPr>
              <a:t>global GDP</a:t>
            </a:r>
            <a:endParaRPr lang="en-GB" sz="2000" b="1" dirty="0">
              <a:solidFill>
                <a:srgbClr val="A5A5A5"/>
              </a:solidFill>
              <a:latin typeface="Tahoma" pitchFamily="34" charset="0"/>
              <a:ea typeface="+mj-ea"/>
              <a:cs typeface="+mj-cs"/>
            </a:endParaRPr>
          </a:p>
        </p:txBody>
      </p:sp>
      <p:sp>
        <p:nvSpPr>
          <p:cNvPr id="9" name="TextBox 8"/>
          <p:cNvSpPr txBox="1"/>
          <p:nvPr/>
        </p:nvSpPr>
        <p:spPr>
          <a:xfrm>
            <a:off x="0" y="4116147"/>
            <a:ext cx="9180512" cy="677108"/>
          </a:xfrm>
          <a:prstGeom prst="rect">
            <a:avLst/>
          </a:prstGeom>
          <a:noFill/>
        </p:spPr>
        <p:txBody>
          <a:bodyPr wrap="square" rtlCol="0">
            <a:spAutoFit/>
          </a:bodyPr>
          <a:lstStyle/>
          <a:p>
            <a:r>
              <a:rPr lang="en-GB" sz="3800" smtClean="0">
                <a:solidFill>
                  <a:srgbClr val="B7BCC7"/>
                </a:solidFill>
                <a:latin typeface="Franklin Gothic Heavy" pitchFamily="34" charset="0"/>
              </a:rPr>
              <a:t>China EU India Japan Korea Russia USA</a:t>
            </a:r>
            <a:endParaRPr lang="en-GB" sz="3800">
              <a:solidFill>
                <a:srgbClr val="B7BCC7"/>
              </a:solidFill>
              <a:latin typeface="Franklin Gothic Heavy" pitchFamily="34" charset="0"/>
            </a:endParaRPr>
          </a:p>
        </p:txBody>
      </p:sp>
      <p:sp>
        <p:nvSpPr>
          <p:cNvPr id="11" name="Rectangle 10"/>
          <p:cNvSpPr/>
          <p:nvPr/>
        </p:nvSpPr>
        <p:spPr>
          <a:xfrm>
            <a:off x="4283968" y="1657350"/>
            <a:ext cx="3960440" cy="1731243"/>
          </a:xfrm>
          <a:prstGeom prst="rect">
            <a:avLst/>
          </a:prstGeom>
          <a:effectLst>
            <a:outerShdw blurRad="50800" dist="38100" dir="5400000" algn="t" rotWithShape="0">
              <a:prstClr val="black">
                <a:alpha val="76000"/>
              </a:prstClr>
            </a:outerShdw>
          </a:effectLst>
        </p:spPr>
        <p:txBody>
          <a:bodyPr vert="horz" lIns="91440" tIns="45720" rIns="91440" bIns="45720" rtlCol="0">
            <a:noAutofit/>
          </a:bodyPr>
          <a:lstStyle/>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85000"/>
                  </a:schemeClr>
                </a:solidFill>
                <a:effectLst>
                  <a:outerShdw blurRad="38100" dist="38100" dir="2700000" algn="tl">
                    <a:srgbClr val="000000">
                      <a:alpha val="43137"/>
                    </a:srgbClr>
                  </a:outerShdw>
                </a:effectLst>
                <a:latin typeface="Tahoma" pitchFamily="34" charset="0"/>
              </a:rPr>
              <a:t>28 June 2005: The ITER Members unanimously agreed to build </a:t>
            </a:r>
            <a:r>
              <a:rPr lang="en-GB" sz="1600" b="1" dirty="0" smtClean="0">
                <a:solidFill>
                  <a:schemeClr val="bg1">
                    <a:lumMod val="85000"/>
                  </a:schemeClr>
                </a:solidFill>
                <a:effectLst>
                  <a:outerShdw blurRad="38100" dist="38100" dir="2700000" algn="tl">
                    <a:srgbClr val="000000">
                      <a:alpha val="43137"/>
                    </a:srgbClr>
                  </a:outerShdw>
                </a:effectLst>
                <a:latin typeface="Tahoma" pitchFamily="34" charset="0"/>
              </a:rPr>
              <a:t>ITER  </a:t>
            </a:r>
            <a:r>
              <a:rPr lang="en-GB" sz="1600" b="1" dirty="0">
                <a:solidFill>
                  <a:schemeClr val="bg1">
                    <a:lumMod val="85000"/>
                  </a:schemeClr>
                </a:solidFill>
                <a:effectLst>
                  <a:outerShdw blurRad="38100" dist="38100" dir="2700000" algn="tl">
                    <a:srgbClr val="000000">
                      <a:alpha val="43137"/>
                    </a:srgbClr>
                  </a:outerShdw>
                </a:effectLst>
                <a:latin typeface="Tahoma" pitchFamily="34" charset="0"/>
              </a:rPr>
              <a:t>on the site proposed by Europe</a:t>
            </a:r>
          </a:p>
          <a:p>
            <a:pPr marL="285750" indent="-285750" defTabSz="795338" fontAlgn="base">
              <a:spcBef>
                <a:spcPct val="0"/>
              </a:spcBef>
              <a:spcAft>
                <a:spcPct val="0"/>
              </a:spcAft>
              <a:buFont typeface="Wingdings" panose="05000000000000000000" pitchFamily="2" charset="2"/>
              <a:buChar char="§"/>
            </a:pPr>
            <a:endParaRPr lang="en-GB" sz="1600" b="1" dirty="0">
              <a:solidFill>
                <a:schemeClr val="bg1">
                  <a:lumMod val="8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85000"/>
                  </a:schemeClr>
                </a:solidFill>
                <a:effectLst>
                  <a:outerShdw blurRad="38100" dist="38100" dir="2700000" algn="tl">
                    <a:srgbClr val="000000">
                      <a:alpha val="43137"/>
                    </a:srgbClr>
                  </a:outerShdw>
                </a:effectLst>
                <a:latin typeface="Tahoma" pitchFamily="34" charset="0"/>
              </a:rPr>
              <a:t>21 November 2006: The ITER Agreement was signed at the </a:t>
            </a:r>
            <a:r>
              <a:rPr lang="en-GB" sz="1600" b="1" dirty="0" err="1">
                <a:solidFill>
                  <a:schemeClr val="bg1">
                    <a:lumMod val="85000"/>
                  </a:schemeClr>
                </a:solidFill>
                <a:effectLst>
                  <a:outerShdw blurRad="38100" dist="38100" dir="2700000" algn="tl">
                    <a:srgbClr val="000000">
                      <a:alpha val="43137"/>
                    </a:srgbClr>
                  </a:outerShdw>
                </a:effectLst>
                <a:latin typeface="Tahoma" pitchFamily="34" charset="0"/>
              </a:rPr>
              <a:t>Élysée</a:t>
            </a:r>
            <a:r>
              <a:rPr lang="en-GB" sz="1600" b="1" dirty="0">
                <a:solidFill>
                  <a:schemeClr val="bg1">
                    <a:lumMod val="85000"/>
                  </a:schemeClr>
                </a:solidFill>
                <a:effectLst>
                  <a:outerShdw blurRad="38100" dist="38100" dir="2700000" algn="tl">
                    <a:srgbClr val="000000">
                      <a:alpha val="43137"/>
                    </a:srgbClr>
                  </a:outerShdw>
                </a:effectLst>
                <a:latin typeface="Tahoma" pitchFamily="34" charset="0"/>
              </a:rPr>
              <a:t> Palace, in Paris.  </a:t>
            </a:r>
          </a:p>
        </p:txBody>
      </p:sp>
      <p:sp>
        <p:nvSpPr>
          <p:cNvPr id="12" name="Rectangle 2"/>
          <p:cNvSpPr txBox="1">
            <a:spLocks noChangeArrowheads="1"/>
          </p:cNvSpPr>
          <p:nvPr/>
        </p:nvSpPr>
        <p:spPr bwMode="auto">
          <a:xfrm>
            <a:off x="179512" y="133350"/>
            <a:ext cx="8784976" cy="857251"/>
          </a:xfrm>
          <a:prstGeom prst="rect">
            <a:avLst/>
          </a:prstGeom>
          <a:noFill/>
          <a:ln>
            <a:noFill/>
          </a:ln>
          <a:effectLst>
            <a:outerShdw blurRad="101600" dist="50800" dir="360000" sx="33000" sy="33000" algn="ctr" rotWithShape="0">
              <a:schemeClr val="bg1">
                <a:lumMod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a:lstStyle>
          <a:p>
            <a:r>
              <a:rPr lang="en-GB" sz="4400" dirty="0">
                <a:solidFill>
                  <a:schemeClr val="bg1">
                    <a:lumMod val="85000"/>
                  </a:schemeClr>
                </a:solidFill>
                <a:effectLst>
                  <a:outerShdw blurRad="50800" dist="50800" dir="5400000" algn="ctr" rotWithShape="0">
                    <a:prstClr val="black"/>
                  </a:outerShdw>
                </a:effectLst>
                <a:latin typeface="Tahoma" pitchFamily="34" charset="0"/>
                <a:ea typeface="+mn-ea"/>
                <a:cs typeface="+mn-cs"/>
              </a:rPr>
              <a:t>Global challenge, </a:t>
            </a:r>
            <a:endParaRPr lang="en-GB" sz="4400" dirty="0" smtClean="0">
              <a:solidFill>
                <a:schemeClr val="bg1">
                  <a:lumMod val="85000"/>
                </a:schemeClr>
              </a:solidFill>
              <a:effectLst>
                <a:outerShdw blurRad="50800" dist="50800" dir="5400000" algn="ctr" rotWithShape="0">
                  <a:prstClr val="black"/>
                </a:outerShdw>
              </a:effectLst>
              <a:latin typeface="Tahoma" pitchFamily="34" charset="0"/>
              <a:ea typeface="+mn-ea"/>
              <a:cs typeface="+mn-cs"/>
            </a:endParaRPr>
          </a:p>
          <a:p>
            <a:r>
              <a:rPr lang="en-GB" sz="4400" dirty="0" smtClean="0">
                <a:solidFill>
                  <a:schemeClr val="bg1">
                    <a:lumMod val="85000"/>
                  </a:schemeClr>
                </a:solidFill>
                <a:effectLst>
                  <a:outerShdw blurRad="50800" dist="50800" dir="5400000" algn="ctr" rotWithShape="0">
                    <a:prstClr val="black"/>
                  </a:outerShdw>
                </a:effectLst>
                <a:latin typeface="Tahoma" pitchFamily="34" charset="0"/>
                <a:ea typeface="+mn-ea"/>
                <a:cs typeface="+mn-cs"/>
              </a:rPr>
              <a:t>global </a:t>
            </a:r>
            <a:r>
              <a:rPr lang="en-GB" sz="4400" dirty="0">
                <a:solidFill>
                  <a:schemeClr val="bg1">
                    <a:lumMod val="85000"/>
                  </a:schemeClr>
                </a:solidFill>
                <a:effectLst>
                  <a:outerShdw blurRad="50800" dist="50800" dir="5400000" algn="ctr" rotWithShape="0">
                    <a:prstClr val="black"/>
                  </a:outerShdw>
                </a:effectLst>
                <a:latin typeface="Tahoma" pitchFamily="34" charset="0"/>
                <a:ea typeface="+mn-ea"/>
                <a:cs typeface="+mn-cs"/>
              </a:rPr>
              <a:t>response</a:t>
            </a:r>
          </a:p>
        </p:txBody>
      </p:sp>
      <p:pic>
        <p:nvPicPr>
          <p:cNvPr id="2050" name="Picture 2" descr="C:\Users\arnouxr\Desktop\Images en vrac\10_Iter Elysée.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7200" y="1535484"/>
            <a:ext cx="3429000" cy="184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8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2507</TotalTime>
  <Words>3216</Words>
  <Application>Microsoft Office PowerPoint</Application>
  <PresentationFormat>On-screen Show (16:9)</PresentationFormat>
  <Paragraphs>370</Paragraphs>
  <Slides>58</Slides>
  <Notes>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Fusion on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April 2016: intensive, in-depth review by independent expert group declares: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Electrical network</vt:lpstr>
      <vt:lpstr>PowerPoint Presentation</vt:lpstr>
      <vt:lpstr>PowerPoint Presentation</vt:lpstr>
      <vt:lpstr>PowerPoint Presentation</vt:lpstr>
      <vt:lpstr>Cooling water systems</vt:lpstr>
      <vt:lpstr>PowerPoint Presentation</vt:lpstr>
      <vt:lpstr>Who manufactures what? The ITER Members share all intellectual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Arnoux Robert</dc:creator>
  <cp:lastModifiedBy>Coblentz Laban</cp:lastModifiedBy>
  <cp:revision>277</cp:revision>
  <dcterms:created xsi:type="dcterms:W3CDTF">2006-08-16T00:00:00Z</dcterms:created>
  <dcterms:modified xsi:type="dcterms:W3CDTF">2018-02-01T12:47:32Z</dcterms:modified>
</cp:coreProperties>
</file>