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65"/>
  </p:notesMasterIdLst>
  <p:handoutMasterIdLst>
    <p:handoutMasterId r:id="rId66"/>
  </p:handoutMasterIdLst>
  <p:sldIdLst>
    <p:sldId id="328" r:id="rId2"/>
    <p:sldId id="337" r:id="rId3"/>
    <p:sldId id="332" r:id="rId4"/>
    <p:sldId id="335" r:id="rId5"/>
    <p:sldId id="396" r:id="rId6"/>
    <p:sldId id="333" r:id="rId7"/>
    <p:sldId id="334" r:id="rId8"/>
    <p:sldId id="339" r:id="rId9"/>
    <p:sldId id="331" r:id="rId10"/>
    <p:sldId id="340" r:id="rId11"/>
    <p:sldId id="344" r:id="rId12"/>
    <p:sldId id="345" r:id="rId13"/>
    <p:sldId id="346" r:id="rId14"/>
    <p:sldId id="347" r:id="rId15"/>
    <p:sldId id="341" r:id="rId16"/>
    <p:sldId id="342" r:id="rId17"/>
    <p:sldId id="343" r:id="rId18"/>
    <p:sldId id="379" r:id="rId19"/>
    <p:sldId id="336" r:id="rId20"/>
    <p:sldId id="353" r:id="rId21"/>
    <p:sldId id="348" r:id="rId22"/>
    <p:sldId id="349" r:id="rId23"/>
    <p:sldId id="350" r:id="rId24"/>
    <p:sldId id="351" r:id="rId25"/>
    <p:sldId id="352" r:id="rId26"/>
    <p:sldId id="393" r:id="rId27"/>
    <p:sldId id="354" r:id="rId28"/>
    <p:sldId id="355" r:id="rId29"/>
    <p:sldId id="356" r:id="rId30"/>
    <p:sldId id="357" r:id="rId31"/>
    <p:sldId id="358" r:id="rId32"/>
    <p:sldId id="359" r:id="rId33"/>
    <p:sldId id="360" r:id="rId34"/>
    <p:sldId id="361" r:id="rId35"/>
    <p:sldId id="362" r:id="rId36"/>
    <p:sldId id="368" r:id="rId37"/>
    <p:sldId id="369" r:id="rId38"/>
    <p:sldId id="366" r:id="rId39"/>
    <p:sldId id="367" r:id="rId40"/>
    <p:sldId id="363" r:id="rId41"/>
    <p:sldId id="364" r:id="rId42"/>
    <p:sldId id="365" r:id="rId43"/>
    <p:sldId id="370" r:id="rId44"/>
    <p:sldId id="371" r:id="rId45"/>
    <p:sldId id="372" r:id="rId46"/>
    <p:sldId id="373" r:id="rId47"/>
    <p:sldId id="374" r:id="rId48"/>
    <p:sldId id="375" r:id="rId49"/>
    <p:sldId id="376" r:id="rId50"/>
    <p:sldId id="377" r:id="rId51"/>
    <p:sldId id="378" r:id="rId52"/>
    <p:sldId id="387" r:id="rId53"/>
    <p:sldId id="388" r:id="rId54"/>
    <p:sldId id="389" r:id="rId55"/>
    <p:sldId id="384" r:id="rId56"/>
    <p:sldId id="380" r:id="rId57"/>
    <p:sldId id="385" r:id="rId58"/>
    <p:sldId id="392" r:id="rId59"/>
    <p:sldId id="382" r:id="rId60"/>
    <p:sldId id="395" r:id="rId61"/>
    <p:sldId id="391" r:id="rId62"/>
    <p:sldId id="394" r:id="rId63"/>
    <p:sldId id="390" r:id="rId64"/>
  </p:sldIdLst>
  <p:sldSz cx="9144000" cy="5143500" type="screen16x9"/>
  <p:notesSz cx="6797675" cy="9928225"/>
  <p:defaultTextStyle>
    <a:defPPr>
      <a:defRPr lang="en-GB"/>
    </a:defPPr>
    <a:lvl1pPr algn="l" rtl="0" eaLnBrk="0" fontAlgn="base" hangingPunct="0">
      <a:spcBef>
        <a:spcPct val="0"/>
      </a:spcBef>
      <a:spcAft>
        <a:spcPct val="0"/>
      </a:spcAft>
      <a:defRPr sz="2400" kern="1200">
        <a:solidFill>
          <a:schemeClr val="tx1"/>
        </a:solidFill>
        <a:latin typeface="Century Gothic"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Century Gothic"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Century Gothic"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Century Gothic"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Century Gothic" pitchFamily="34" charset="0"/>
        <a:ea typeface="ＭＳ Ｐゴシック" pitchFamily="34" charset="-128"/>
        <a:cs typeface="+mn-cs"/>
      </a:defRPr>
    </a:lvl5pPr>
    <a:lvl6pPr marL="2286000" algn="l" defTabSz="914400" rtl="0" eaLnBrk="1" latinLnBrk="0" hangingPunct="1">
      <a:defRPr sz="2400" kern="1200">
        <a:solidFill>
          <a:schemeClr val="tx1"/>
        </a:solidFill>
        <a:latin typeface="Century Gothic" pitchFamily="34" charset="0"/>
        <a:ea typeface="ＭＳ Ｐゴシック" pitchFamily="34" charset="-128"/>
        <a:cs typeface="+mn-cs"/>
      </a:defRPr>
    </a:lvl6pPr>
    <a:lvl7pPr marL="2743200" algn="l" defTabSz="914400" rtl="0" eaLnBrk="1" latinLnBrk="0" hangingPunct="1">
      <a:defRPr sz="2400" kern="1200">
        <a:solidFill>
          <a:schemeClr val="tx1"/>
        </a:solidFill>
        <a:latin typeface="Century Gothic" pitchFamily="34" charset="0"/>
        <a:ea typeface="ＭＳ Ｐゴシック" pitchFamily="34" charset="-128"/>
        <a:cs typeface="+mn-cs"/>
      </a:defRPr>
    </a:lvl7pPr>
    <a:lvl8pPr marL="3200400" algn="l" defTabSz="914400" rtl="0" eaLnBrk="1" latinLnBrk="0" hangingPunct="1">
      <a:defRPr sz="2400" kern="1200">
        <a:solidFill>
          <a:schemeClr val="tx1"/>
        </a:solidFill>
        <a:latin typeface="Century Gothic" pitchFamily="34" charset="0"/>
        <a:ea typeface="ＭＳ Ｐゴシック" pitchFamily="34" charset="-128"/>
        <a:cs typeface="+mn-cs"/>
      </a:defRPr>
    </a:lvl8pPr>
    <a:lvl9pPr marL="3657600" algn="l" defTabSz="914400" rtl="0" eaLnBrk="1" latinLnBrk="0" hangingPunct="1">
      <a:defRPr sz="2400" kern="1200">
        <a:solidFill>
          <a:schemeClr val="tx1"/>
        </a:solidFill>
        <a:latin typeface="Century Gothic"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3399"/>
    <a:srgbClr val="EFB942"/>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30" d="100"/>
          <a:sy n="130" d="100"/>
        </p:scale>
        <p:origin x="-864" y="-25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1212"/>
    </p:cViewPr>
  </p:sorterViewPr>
  <p:notesViewPr>
    <p:cSldViewPr>
      <p:cViewPr varScale="1">
        <p:scale>
          <a:sx n="81" d="100"/>
          <a:sy n="81" d="100"/>
        </p:scale>
        <p:origin x="-3204" y="-90"/>
      </p:cViewPr>
      <p:guideLst>
        <p:guide orient="horz" pos="3127"/>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06" tIns="46554" rIns="93106" bIns="46554" numCol="1" anchor="t" anchorCtr="0" compatLnSpc="1">
            <a:prstTxWarp prst="textNoShape">
              <a:avLst/>
            </a:prstTxWarp>
          </a:bodyPr>
          <a:lstStyle>
            <a:lvl1pPr>
              <a:defRPr sz="1200">
                <a:latin typeface="Arial" pitchFamily="34" charset="0"/>
              </a:defRPr>
            </a:lvl1pPr>
          </a:lstStyle>
          <a:p>
            <a:pPr>
              <a:defRPr/>
            </a:pPr>
            <a:endParaRPr lang="en-GB" altLang="ja-JP"/>
          </a:p>
        </p:txBody>
      </p:sp>
      <p:sp>
        <p:nvSpPr>
          <p:cNvPr id="9219" name="Rectangle 3"/>
          <p:cNvSpPr>
            <a:spLocks noGrp="1" noChangeArrowheads="1"/>
          </p:cNvSpPr>
          <p:nvPr>
            <p:ph type="dt" sz="quarter" idx="1"/>
          </p:nvPr>
        </p:nvSpPr>
        <p:spPr bwMode="auto">
          <a:xfrm>
            <a:off x="3852863" y="0"/>
            <a:ext cx="29448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06" tIns="46554" rIns="93106" bIns="46554" numCol="1" anchor="t" anchorCtr="0" compatLnSpc="1">
            <a:prstTxWarp prst="textNoShape">
              <a:avLst/>
            </a:prstTxWarp>
          </a:bodyPr>
          <a:lstStyle>
            <a:lvl1pPr algn="r">
              <a:defRPr sz="1200">
                <a:latin typeface="Arial" pitchFamily="34" charset="0"/>
              </a:defRPr>
            </a:lvl1pPr>
          </a:lstStyle>
          <a:p>
            <a:pPr>
              <a:defRPr/>
            </a:pPr>
            <a:endParaRPr lang="en-GB" altLang="ja-JP"/>
          </a:p>
        </p:txBody>
      </p:sp>
      <p:sp>
        <p:nvSpPr>
          <p:cNvPr id="9220" name="Rectangle 4"/>
          <p:cNvSpPr>
            <a:spLocks noGrp="1" noChangeArrowheads="1"/>
          </p:cNvSpPr>
          <p:nvPr>
            <p:ph type="ftr" sz="quarter" idx="2"/>
          </p:nvPr>
        </p:nvSpPr>
        <p:spPr bwMode="auto">
          <a:xfrm>
            <a:off x="0" y="9432925"/>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06" tIns="46554" rIns="93106" bIns="46554" numCol="1" anchor="b" anchorCtr="0" compatLnSpc="1">
            <a:prstTxWarp prst="textNoShape">
              <a:avLst/>
            </a:prstTxWarp>
          </a:bodyPr>
          <a:lstStyle>
            <a:lvl1pPr>
              <a:defRPr sz="1200">
                <a:latin typeface="Arial" pitchFamily="34" charset="0"/>
              </a:defRPr>
            </a:lvl1pPr>
          </a:lstStyle>
          <a:p>
            <a:pPr>
              <a:defRPr/>
            </a:pPr>
            <a:endParaRPr lang="en-GB" altLang="ja-JP"/>
          </a:p>
        </p:txBody>
      </p:sp>
      <p:sp>
        <p:nvSpPr>
          <p:cNvPr id="9221" name="Rectangle 5"/>
          <p:cNvSpPr>
            <a:spLocks noGrp="1" noChangeArrowheads="1"/>
          </p:cNvSpPr>
          <p:nvPr>
            <p:ph type="sldNum" sz="quarter" idx="3"/>
          </p:nvPr>
        </p:nvSpPr>
        <p:spPr bwMode="auto">
          <a:xfrm>
            <a:off x="3852863" y="9432925"/>
            <a:ext cx="29448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06" tIns="46554" rIns="93106" bIns="46554" numCol="1" anchor="b" anchorCtr="0" compatLnSpc="1">
            <a:prstTxWarp prst="textNoShape">
              <a:avLst/>
            </a:prstTxWarp>
          </a:bodyPr>
          <a:lstStyle>
            <a:lvl1pPr algn="r">
              <a:defRPr sz="1200">
                <a:latin typeface="Arial" pitchFamily="34" charset="0"/>
              </a:defRPr>
            </a:lvl1pPr>
          </a:lstStyle>
          <a:p>
            <a:pPr>
              <a:defRPr/>
            </a:pPr>
            <a:fld id="{2E4239B4-AB2B-4DF4-BA4D-9478BE9149DC}" type="slidenum">
              <a:rPr lang="en-GB" altLang="ja-JP"/>
              <a:pPr>
                <a:defRPr/>
              </a:pPr>
              <a:t>‹#›</a:t>
            </a:fld>
            <a:endParaRPr lang="en-GB" altLang="ja-JP"/>
          </a:p>
        </p:txBody>
      </p:sp>
    </p:spTree>
    <p:extLst>
      <p:ext uri="{BB962C8B-B14F-4D97-AF65-F5344CB8AC3E}">
        <p14:creationId xmlns:p14="http://schemas.microsoft.com/office/powerpoint/2010/main" val="30938718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06" tIns="46554" rIns="93106" bIns="46554" numCol="1" anchor="t" anchorCtr="0" compatLnSpc="1">
            <a:prstTxWarp prst="textNoShape">
              <a:avLst/>
            </a:prstTxWarp>
          </a:bodyPr>
          <a:lstStyle>
            <a:lvl1pPr>
              <a:defRPr sz="1200">
                <a:latin typeface="Arial" pitchFamily="34" charset="0"/>
              </a:defRPr>
            </a:lvl1pPr>
          </a:lstStyle>
          <a:p>
            <a:pPr>
              <a:defRPr/>
            </a:pPr>
            <a:endParaRPr lang="en-GB" altLang="ja-JP"/>
          </a:p>
        </p:txBody>
      </p:sp>
      <p:sp>
        <p:nvSpPr>
          <p:cNvPr id="4099" name="Rectangle 3"/>
          <p:cNvSpPr>
            <a:spLocks noGrp="1" noChangeArrowheads="1"/>
          </p:cNvSpPr>
          <p:nvPr>
            <p:ph type="dt" idx="1"/>
          </p:nvPr>
        </p:nvSpPr>
        <p:spPr bwMode="auto">
          <a:xfrm>
            <a:off x="3852863" y="0"/>
            <a:ext cx="29448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06" tIns="46554" rIns="93106" bIns="46554" numCol="1" anchor="t" anchorCtr="0" compatLnSpc="1">
            <a:prstTxWarp prst="textNoShape">
              <a:avLst/>
            </a:prstTxWarp>
          </a:bodyPr>
          <a:lstStyle>
            <a:lvl1pPr algn="r">
              <a:defRPr sz="1200">
                <a:latin typeface="Arial" pitchFamily="34" charset="0"/>
              </a:defRPr>
            </a:lvl1pPr>
          </a:lstStyle>
          <a:p>
            <a:pPr>
              <a:defRPr/>
            </a:pPr>
            <a:endParaRPr lang="en-GB" altLang="ja-JP"/>
          </a:p>
        </p:txBody>
      </p:sp>
      <p:sp>
        <p:nvSpPr>
          <p:cNvPr id="21508" name="Rectangle 4"/>
          <p:cNvSpPr>
            <a:spLocks noGrp="1" noRot="1" noChangeAspect="1" noChangeArrowheads="1" noTextEdit="1"/>
          </p:cNvSpPr>
          <p:nvPr>
            <p:ph type="sldImg" idx="2"/>
          </p:nvPr>
        </p:nvSpPr>
        <p:spPr bwMode="auto">
          <a:xfrm>
            <a:off x="90488" y="744538"/>
            <a:ext cx="6621462"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06463" y="4714875"/>
            <a:ext cx="4984750"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06" tIns="46554" rIns="93106" bIns="46554" numCol="1" anchor="t" anchorCtr="0" compatLnSpc="1">
            <a:prstTxWarp prst="textNoShape">
              <a:avLst/>
            </a:prstTxWarp>
          </a:bodyPr>
          <a:lstStyle/>
          <a:p>
            <a:pPr lvl="0"/>
            <a:r>
              <a:rPr lang="en-GB" altLang="ja-JP" noProof="0" smtClean="0"/>
              <a:t>Click to edit Master text styles</a:t>
            </a:r>
          </a:p>
          <a:p>
            <a:pPr lvl="1"/>
            <a:r>
              <a:rPr lang="en-GB" altLang="ja-JP" noProof="0" smtClean="0"/>
              <a:t>Second level</a:t>
            </a:r>
          </a:p>
          <a:p>
            <a:pPr lvl="2"/>
            <a:r>
              <a:rPr lang="en-GB" altLang="ja-JP" noProof="0" smtClean="0"/>
              <a:t>Third level</a:t>
            </a:r>
          </a:p>
          <a:p>
            <a:pPr lvl="3"/>
            <a:r>
              <a:rPr lang="en-GB" altLang="ja-JP" noProof="0" smtClean="0"/>
              <a:t>Fourth level</a:t>
            </a:r>
          </a:p>
          <a:p>
            <a:pPr lvl="4"/>
            <a:r>
              <a:rPr lang="en-GB" altLang="ja-JP" noProof="0" smtClean="0"/>
              <a:t>Fifth level</a:t>
            </a:r>
          </a:p>
        </p:txBody>
      </p:sp>
      <p:sp>
        <p:nvSpPr>
          <p:cNvPr id="4102" name="Rectangle 6"/>
          <p:cNvSpPr>
            <a:spLocks noGrp="1" noChangeArrowheads="1"/>
          </p:cNvSpPr>
          <p:nvPr>
            <p:ph type="ftr" sz="quarter" idx="4"/>
          </p:nvPr>
        </p:nvSpPr>
        <p:spPr bwMode="auto">
          <a:xfrm>
            <a:off x="0" y="9432925"/>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06" tIns="46554" rIns="93106" bIns="46554" numCol="1" anchor="b" anchorCtr="0" compatLnSpc="1">
            <a:prstTxWarp prst="textNoShape">
              <a:avLst/>
            </a:prstTxWarp>
          </a:bodyPr>
          <a:lstStyle>
            <a:lvl1pPr>
              <a:defRPr sz="1200">
                <a:latin typeface="Arial" pitchFamily="34" charset="0"/>
              </a:defRPr>
            </a:lvl1pPr>
          </a:lstStyle>
          <a:p>
            <a:pPr>
              <a:defRPr/>
            </a:pPr>
            <a:endParaRPr lang="en-GB" altLang="ja-JP"/>
          </a:p>
        </p:txBody>
      </p:sp>
      <p:sp>
        <p:nvSpPr>
          <p:cNvPr id="4103" name="Rectangle 7"/>
          <p:cNvSpPr>
            <a:spLocks noGrp="1" noChangeArrowheads="1"/>
          </p:cNvSpPr>
          <p:nvPr>
            <p:ph type="sldNum" sz="quarter" idx="5"/>
          </p:nvPr>
        </p:nvSpPr>
        <p:spPr bwMode="auto">
          <a:xfrm>
            <a:off x="3852863" y="9432925"/>
            <a:ext cx="29448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06" tIns="46554" rIns="93106" bIns="46554" numCol="1" anchor="b" anchorCtr="0" compatLnSpc="1">
            <a:prstTxWarp prst="textNoShape">
              <a:avLst/>
            </a:prstTxWarp>
          </a:bodyPr>
          <a:lstStyle>
            <a:lvl1pPr algn="r">
              <a:defRPr sz="1200">
                <a:latin typeface="Arial" pitchFamily="34" charset="0"/>
              </a:defRPr>
            </a:lvl1pPr>
          </a:lstStyle>
          <a:p>
            <a:pPr>
              <a:defRPr/>
            </a:pPr>
            <a:fld id="{54791F40-B337-4AAE-97A2-E1BDD1B012AD}" type="slidenum">
              <a:rPr lang="en-GB" altLang="ja-JP"/>
              <a:pPr>
                <a:defRPr/>
              </a:pPr>
              <a:t>‹#›</a:t>
            </a:fld>
            <a:endParaRPr lang="en-GB" altLang="ja-JP"/>
          </a:p>
        </p:txBody>
      </p:sp>
    </p:spTree>
    <p:extLst>
      <p:ext uri="{BB962C8B-B14F-4D97-AF65-F5344CB8AC3E}">
        <p14:creationId xmlns:p14="http://schemas.microsoft.com/office/powerpoint/2010/main" val="4544074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29"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pitchFamily="-29" charset="0"/>
        <a:ea typeface="ＭＳ Ｐゴシック" pitchFamily="-29"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29" charset="0"/>
        <a:ea typeface="ＭＳ Ｐゴシック" pitchFamily="-29"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29" charset="0"/>
        <a:ea typeface="ＭＳ Ｐゴシック" pitchFamily="-29"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29" charset="0"/>
        <a:ea typeface="ＭＳ Ｐゴシック" pitchFamily="-29"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6125"/>
            <a:ext cx="6616700" cy="3722688"/>
          </a:xfrm>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7B8ED5E4-3EEF-4FFD-B8CA-88448A8ABE22}" type="slidenum">
              <a:rPr lang="fr-FR" smtClean="0"/>
              <a:pPr>
                <a:defRPr/>
              </a:pPr>
              <a:t>21</a:t>
            </a:fld>
            <a:endParaRPr lang="fr-FR"/>
          </a:p>
        </p:txBody>
      </p:sp>
    </p:spTree>
    <p:extLst>
      <p:ext uri="{BB962C8B-B14F-4D97-AF65-F5344CB8AC3E}">
        <p14:creationId xmlns:p14="http://schemas.microsoft.com/office/powerpoint/2010/main" val="228298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xfrm>
            <a:off x="679606" y="4715260"/>
            <a:ext cx="5438464" cy="4468025"/>
          </a:xfrm>
          <a:noFill/>
        </p:spPr>
        <p:txBody>
          <a:bodyPr/>
          <a:lstStyle/>
          <a:p>
            <a:endParaRPr lang="en-US" altLang="en-US" smtClean="0">
              <a:latin typeface="Arial" pitchFamily="34" charset="0"/>
            </a:endParaRPr>
          </a:p>
        </p:txBody>
      </p:sp>
      <p:sp>
        <p:nvSpPr>
          <p:cNvPr id="37892" name="Slide Number Placeholder 3"/>
          <p:cNvSpPr>
            <a:spLocks noGrp="1"/>
          </p:cNvSpPr>
          <p:nvPr>
            <p:ph type="sldNum" sz="quarter" idx="5"/>
          </p:nvPr>
        </p:nvSpPr>
        <p:spPr>
          <a:noFill/>
        </p:spPr>
        <p:txBody>
          <a:bodyPr/>
          <a:lstStyle>
            <a:lvl1pPr>
              <a:defRPr sz="2400">
                <a:solidFill>
                  <a:schemeClr val="tx1"/>
                </a:solidFill>
                <a:latin typeface="Century Gothic" pitchFamily="34" charset="0"/>
                <a:ea typeface="ＭＳ Ｐゴシック" pitchFamily="34" charset="-128"/>
              </a:defRPr>
            </a:lvl1pPr>
            <a:lvl2pPr marL="756620" indent="-291008">
              <a:defRPr sz="2400">
                <a:solidFill>
                  <a:schemeClr val="tx1"/>
                </a:solidFill>
                <a:latin typeface="Century Gothic" pitchFamily="34" charset="0"/>
                <a:ea typeface="ＭＳ Ｐゴシック" pitchFamily="34" charset="-128"/>
              </a:defRPr>
            </a:lvl2pPr>
            <a:lvl3pPr marL="1164031" indent="-232806">
              <a:defRPr sz="2400">
                <a:solidFill>
                  <a:schemeClr val="tx1"/>
                </a:solidFill>
                <a:latin typeface="Century Gothic" pitchFamily="34" charset="0"/>
                <a:ea typeface="ＭＳ Ｐゴシック" pitchFamily="34" charset="-128"/>
              </a:defRPr>
            </a:lvl3pPr>
            <a:lvl4pPr marL="1629644" indent="-232806">
              <a:defRPr sz="2400">
                <a:solidFill>
                  <a:schemeClr val="tx1"/>
                </a:solidFill>
                <a:latin typeface="Century Gothic" pitchFamily="34" charset="0"/>
                <a:ea typeface="ＭＳ Ｐゴシック" pitchFamily="34" charset="-128"/>
              </a:defRPr>
            </a:lvl4pPr>
            <a:lvl5pPr marL="2095256" indent="-232806">
              <a:defRPr sz="2400">
                <a:solidFill>
                  <a:schemeClr val="tx1"/>
                </a:solidFill>
                <a:latin typeface="Century Gothic" pitchFamily="34" charset="0"/>
                <a:ea typeface="ＭＳ Ｐゴシック" pitchFamily="34" charset="-128"/>
              </a:defRPr>
            </a:lvl5pPr>
            <a:lvl6pPr marL="2560869" indent="-232806"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3026481" indent="-232806"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92094" indent="-232806"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957706" indent="-232806"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fld id="{6B403E39-5D5E-4ED5-B89E-D13F0475E1F0}" type="slidenum">
              <a:rPr lang="en-GB" altLang="en-US" sz="1200">
                <a:latin typeface="Arial" pitchFamily="34" charset="0"/>
              </a:rPr>
              <a:pPr/>
              <a:t>46</a:t>
            </a:fld>
            <a:endParaRPr lang="en-GB" altLang="en-US"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xfrm>
            <a:off x="679606" y="4715260"/>
            <a:ext cx="5438464" cy="4468025"/>
          </a:xfrm>
          <a:noFill/>
        </p:spPr>
        <p:txBody>
          <a:bodyPr/>
          <a:lstStyle/>
          <a:p>
            <a:endParaRPr lang="en-US" altLang="en-US" smtClean="0">
              <a:latin typeface="Arial" pitchFamily="34" charset="0"/>
            </a:endParaRPr>
          </a:p>
        </p:txBody>
      </p:sp>
      <p:sp>
        <p:nvSpPr>
          <p:cNvPr id="39940" name="Slide Number Placeholder 3"/>
          <p:cNvSpPr>
            <a:spLocks noGrp="1"/>
          </p:cNvSpPr>
          <p:nvPr>
            <p:ph type="sldNum" sz="quarter" idx="5"/>
          </p:nvPr>
        </p:nvSpPr>
        <p:spPr>
          <a:noFill/>
        </p:spPr>
        <p:txBody>
          <a:bodyPr/>
          <a:lstStyle>
            <a:lvl1pPr>
              <a:defRPr sz="2400">
                <a:solidFill>
                  <a:schemeClr val="tx1"/>
                </a:solidFill>
                <a:latin typeface="Century Gothic" pitchFamily="34" charset="0"/>
                <a:ea typeface="ＭＳ Ｐゴシック" pitchFamily="34" charset="-128"/>
              </a:defRPr>
            </a:lvl1pPr>
            <a:lvl2pPr marL="756620" indent="-291008">
              <a:defRPr sz="2400">
                <a:solidFill>
                  <a:schemeClr val="tx1"/>
                </a:solidFill>
                <a:latin typeface="Century Gothic" pitchFamily="34" charset="0"/>
                <a:ea typeface="ＭＳ Ｐゴシック" pitchFamily="34" charset="-128"/>
              </a:defRPr>
            </a:lvl2pPr>
            <a:lvl3pPr marL="1164031" indent="-232806">
              <a:defRPr sz="2400">
                <a:solidFill>
                  <a:schemeClr val="tx1"/>
                </a:solidFill>
                <a:latin typeface="Century Gothic" pitchFamily="34" charset="0"/>
                <a:ea typeface="ＭＳ Ｐゴシック" pitchFamily="34" charset="-128"/>
              </a:defRPr>
            </a:lvl3pPr>
            <a:lvl4pPr marL="1629644" indent="-232806">
              <a:defRPr sz="2400">
                <a:solidFill>
                  <a:schemeClr val="tx1"/>
                </a:solidFill>
                <a:latin typeface="Century Gothic" pitchFamily="34" charset="0"/>
                <a:ea typeface="ＭＳ Ｐゴシック" pitchFamily="34" charset="-128"/>
              </a:defRPr>
            </a:lvl4pPr>
            <a:lvl5pPr marL="2095256" indent="-232806">
              <a:defRPr sz="2400">
                <a:solidFill>
                  <a:schemeClr val="tx1"/>
                </a:solidFill>
                <a:latin typeface="Century Gothic" pitchFamily="34" charset="0"/>
                <a:ea typeface="ＭＳ Ｐゴシック" pitchFamily="34" charset="-128"/>
              </a:defRPr>
            </a:lvl5pPr>
            <a:lvl6pPr marL="2560869" indent="-232806"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3026481" indent="-232806"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92094" indent="-232806"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957706" indent="-232806"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fld id="{A395F906-5DB4-4032-97DB-41DD640F1ABD}" type="slidenum">
              <a:rPr lang="en-GB" altLang="en-US" sz="1200">
                <a:latin typeface="Arial" pitchFamily="34" charset="0"/>
              </a:rPr>
              <a:pPr/>
              <a:t>49</a:t>
            </a:fld>
            <a:endParaRPr lang="en-GB" altLang="en-US" sz="12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4" name="Slide Number Placeholder 3"/>
          <p:cNvSpPr>
            <a:spLocks noGrp="1"/>
          </p:cNvSpPr>
          <p:nvPr>
            <p:ph type="sldNum" sz="quarter" idx="5"/>
          </p:nvPr>
        </p:nvSpPr>
        <p:spPr/>
        <p:txBody>
          <a:bodyPr/>
          <a:lstStyle>
            <a:lvl1pPr defTabSz="915923">
              <a:defRPr sz="2400">
                <a:solidFill>
                  <a:schemeClr val="tx1"/>
                </a:solidFill>
                <a:latin typeface="Century Gothic" pitchFamily="34" charset="0"/>
                <a:ea typeface="ＭＳ Ｐゴシック" pitchFamily="34" charset="-128"/>
              </a:defRPr>
            </a:lvl1pPr>
            <a:lvl2pPr marL="741613" indent="-285236" defTabSz="915923">
              <a:defRPr sz="2400">
                <a:solidFill>
                  <a:schemeClr val="tx1"/>
                </a:solidFill>
                <a:latin typeface="Century Gothic" pitchFamily="34" charset="0"/>
                <a:ea typeface="ＭＳ Ｐゴシック" pitchFamily="34" charset="-128"/>
              </a:defRPr>
            </a:lvl2pPr>
            <a:lvl3pPr marL="1140943" indent="-228189" defTabSz="915923">
              <a:defRPr sz="2400">
                <a:solidFill>
                  <a:schemeClr val="tx1"/>
                </a:solidFill>
                <a:latin typeface="Century Gothic" pitchFamily="34" charset="0"/>
                <a:ea typeface="ＭＳ Ｐゴシック" pitchFamily="34" charset="-128"/>
              </a:defRPr>
            </a:lvl3pPr>
            <a:lvl4pPr marL="1597320" indent="-228189" defTabSz="915923">
              <a:defRPr sz="2400">
                <a:solidFill>
                  <a:schemeClr val="tx1"/>
                </a:solidFill>
                <a:latin typeface="Century Gothic" pitchFamily="34" charset="0"/>
                <a:ea typeface="ＭＳ Ｐゴシック" pitchFamily="34" charset="-128"/>
              </a:defRPr>
            </a:lvl4pPr>
            <a:lvl5pPr marL="2053697" indent="-228189" defTabSz="915923">
              <a:defRPr sz="2400">
                <a:solidFill>
                  <a:schemeClr val="tx1"/>
                </a:solidFill>
                <a:latin typeface="Century Gothic" pitchFamily="34" charset="0"/>
                <a:ea typeface="ＭＳ Ｐゴシック" pitchFamily="34" charset="-128"/>
              </a:defRPr>
            </a:lvl5pPr>
            <a:lvl6pPr marL="2510074" indent="-228189" defTabSz="915923"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66451" indent="-228189" defTabSz="915923"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2828" indent="-228189" defTabSz="915923"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79205" indent="-228189" defTabSz="915923"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fld id="{900CB5E0-315F-4D02-94AB-5AD6A9AE5A95}" type="slidenum">
              <a:rPr lang="en-GB" altLang="en-US" sz="1200">
                <a:latin typeface="Arial" pitchFamily="34" charset="0"/>
              </a:rPr>
              <a:pPr/>
              <a:t>52</a:t>
            </a:fld>
            <a:endParaRPr lang="en-GB" altLang="en-US" sz="12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49534" y="9430467"/>
            <a:ext cx="2946557" cy="49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26" tIns="47463" rIns="94926" bIns="47463" anchor="b"/>
          <a:lstStyle>
            <a:lvl1pPr defTabSz="947738">
              <a:defRPr sz="2400">
                <a:solidFill>
                  <a:schemeClr val="tx1"/>
                </a:solidFill>
                <a:latin typeface="Century Gothic" pitchFamily="34" charset="0"/>
                <a:ea typeface="ＭＳ Ｐゴシック" pitchFamily="34" charset="-128"/>
              </a:defRPr>
            </a:lvl1pPr>
            <a:lvl2pPr marL="742950" indent="-285750" defTabSz="947738">
              <a:defRPr sz="2400">
                <a:solidFill>
                  <a:schemeClr val="tx1"/>
                </a:solidFill>
                <a:latin typeface="Century Gothic" pitchFamily="34" charset="0"/>
                <a:ea typeface="ＭＳ Ｐゴシック" pitchFamily="34" charset="-128"/>
              </a:defRPr>
            </a:lvl2pPr>
            <a:lvl3pPr marL="1143000" indent="-228600" defTabSz="947738">
              <a:defRPr sz="2400">
                <a:solidFill>
                  <a:schemeClr val="tx1"/>
                </a:solidFill>
                <a:latin typeface="Century Gothic" pitchFamily="34" charset="0"/>
                <a:ea typeface="ＭＳ Ｐゴシック" pitchFamily="34" charset="-128"/>
              </a:defRPr>
            </a:lvl3pPr>
            <a:lvl4pPr marL="1600200" indent="-228600" defTabSz="947738">
              <a:defRPr sz="2400">
                <a:solidFill>
                  <a:schemeClr val="tx1"/>
                </a:solidFill>
                <a:latin typeface="Century Gothic" pitchFamily="34" charset="0"/>
                <a:ea typeface="ＭＳ Ｐゴシック" pitchFamily="34" charset="-128"/>
              </a:defRPr>
            </a:lvl4pPr>
            <a:lvl5pPr marL="2057400" indent="-228600" defTabSz="947738">
              <a:defRPr sz="2400">
                <a:solidFill>
                  <a:schemeClr val="tx1"/>
                </a:solidFill>
                <a:latin typeface="Century Gothic" pitchFamily="34" charset="0"/>
                <a:ea typeface="ＭＳ Ｐゴシック" pitchFamily="34" charset="-128"/>
              </a:defRPr>
            </a:lvl5pPr>
            <a:lvl6pPr marL="2514600" indent="-228600" defTabSz="947738"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defTabSz="947738"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defTabSz="947738"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defTabSz="947738"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pPr algn="r"/>
            <a:fld id="{ECB0EAEC-C76C-4D5D-87D7-B825513428CB}" type="slidenum">
              <a:rPr lang="en-GB" altLang="en-US" sz="1200">
                <a:solidFill>
                  <a:srgbClr val="000000"/>
                </a:solidFill>
                <a:latin typeface="Arial" pitchFamily="34" charset="0"/>
              </a:rPr>
              <a:pPr algn="r"/>
              <a:t>54</a:t>
            </a:fld>
            <a:endParaRPr lang="en-GB" altLang="en-US" sz="1200">
              <a:solidFill>
                <a:srgbClr val="000000"/>
              </a:solidFill>
              <a:latin typeface="Arial" pitchFamily="34" charset="0"/>
            </a:endParaRPr>
          </a:p>
        </p:txBody>
      </p:sp>
      <p:sp>
        <p:nvSpPr>
          <p:cNvPr id="26627" name="Rectangle 2"/>
          <p:cNvSpPr>
            <a:spLocks noGrp="1" noRot="1" noChangeAspect="1" noChangeArrowheads="1" noTextEdit="1"/>
          </p:cNvSpPr>
          <p:nvPr>
            <p:ph type="sldImg"/>
          </p:nvPr>
        </p:nvSpPr>
        <p:spPr>
          <a:xfrm>
            <a:off x="90488" y="744538"/>
            <a:ext cx="6616700" cy="3722687"/>
          </a:xfrm>
          <a:ln/>
        </p:spPr>
      </p:sp>
      <p:sp>
        <p:nvSpPr>
          <p:cNvPr id="26628" name="Rectangle 3"/>
          <p:cNvSpPr>
            <a:spLocks noGrp="1" noChangeArrowheads="1"/>
          </p:cNvSpPr>
          <p:nvPr>
            <p:ph type="body" idx="1"/>
          </p:nvPr>
        </p:nvSpPr>
        <p:spPr>
          <a:xfrm>
            <a:off x="679610" y="4714441"/>
            <a:ext cx="5438456" cy="44687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26" tIns="47463" rIns="94926" bIns="47463"/>
          <a:lstStyle/>
          <a:p>
            <a:endParaRPr lang="en-US" alt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9875" cy="37242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D204273-9E39-4C9A-A251-EF1633DCAA43}" type="slidenum">
              <a:rPr lang="en-GB" smtClean="0"/>
              <a:pPr/>
              <a:t>57</a:t>
            </a:fld>
            <a:endParaRPr lang="en-GB"/>
          </a:p>
        </p:txBody>
      </p:sp>
    </p:spTree>
    <p:extLst>
      <p:ext uri="{BB962C8B-B14F-4D97-AF65-F5344CB8AC3E}">
        <p14:creationId xmlns:p14="http://schemas.microsoft.com/office/powerpoint/2010/main" val="132143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6125"/>
            <a:ext cx="6616700" cy="3722688"/>
          </a:xfrm>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7B8ED5E4-3EEF-4FFD-B8CA-88448A8ABE22}" type="slidenum">
              <a:rPr lang="fr-FR" smtClean="0"/>
              <a:pPr>
                <a:defRPr/>
              </a:pPr>
              <a:t>22</a:t>
            </a:fld>
            <a:endParaRPr lang="fr-FR"/>
          </a:p>
        </p:txBody>
      </p:sp>
    </p:spTree>
    <p:extLst>
      <p:ext uri="{BB962C8B-B14F-4D97-AF65-F5344CB8AC3E}">
        <p14:creationId xmlns:p14="http://schemas.microsoft.com/office/powerpoint/2010/main" val="2282980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6125"/>
            <a:ext cx="6616700" cy="3722688"/>
          </a:xfrm>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7B8ED5E4-3EEF-4FFD-B8CA-88448A8ABE22}" type="slidenum">
              <a:rPr lang="fr-FR" smtClean="0"/>
              <a:pPr>
                <a:defRPr/>
              </a:pPr>
              <a:t>23</a:t>
            </a:fld>
            <a:endParaRPr lang="fr-FR"/>
          </a:p>
        </p:txBody>
      </p:sp>
    </p:spTree>
    <p:extLst>
      <p:ext uri="{BB962C8B-B14F-4D97-AF65-F5344CB8AC3E}">
        <p14:creationId xmlns:p14="http://schemas.microsoft.com/office/powerpoint/2010/main" val="228298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D204273-9E39-4C9A-A251-EF1633DCAA43}" type="slidenum">
              <a:rPr lang="en-GB" smtClean="0"/>
              <a:pPr/>
              <a:t>24</a:t>
            </a:fld>
            <a:endParaRPr lang="en-GB" dirty="0"/>
          </a:p>
        </p:txBody>
      </p:sp>
    </p:spTree>
    <p:extLst>
      <p:ext uri="{BB962C8B-B14F-4D97-AF65-F5344CB8AC3E}">
        <p14:creationId xmlns:p14="http://schemas.microsoft.com/office/powerpoint/2010/main" val="256081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D204273-9E39-4C9A-A251-EF1633DCAA43}" type="slidenum">
              <a:rPr lang="en-GB" smtClean="0"/>
              <a:pPr/>
              <a:t>25</a:t>
            </a:fld>
            <a:endParaRPr lang="en-GB" dirty="0"/>
          </a:p>
        </p:txBody>
      </p:sp>
    </p:spTree>
    <p:extLst>
      <p:ext uri="{BB962C8B-B14F-4D97-AF65-F5344CB8AC3E}">
        <p14:creationId xmlns:p14="http://schemas.microsoft.com/office/powerpoint/2010/main" val="256081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D204273-9E39-4C9A-A251-EF1633DCAA43}" type="slidenum">
              <a:rPr lang="en-GB" smtClean="0"/>
              <a:pPr/>
              <a:t>27</a:t>
            </a:fld>
            <a:endParaRPr lang="en-GB" dirty="0"/>
          </a:p>
        </p:txBody>
      </p:sp>
    </p:spTree>
    <p:extLst>
      <p:ext uri="{BB962C8B-B14F-4D97-AF65-F5344CB8AC3E}">
        <p14:creationId xmlns:p14="http://schemas.microsoft.com/office/powerpoint/2010/main" val="25608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D204273-9E39-4C9A-A251-EF1633DCAA43}" type="slidenum">
              <a:rPr lang="en-GB" smtClean="0"/>
              <a:pPr/>
              <a:t>28</a:t>
            </a:fld>
            <a:endParaRPr lang="en-GB" dirty="0"/>
          </a:p>
        </p:txBody>
      </p:sp>
    </p:spTree>
    <p:extLst>
      <p:ext uri="{BB962C8B-B14F-4D97-AF65-F5344CB8AC3E}">
        <p14:creationId xmlns:p14="http://schemas.microsoft.com/office/powerpoint/2010/main" val="256081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D204273-9E39-4C9A-A251-EF1633DCAA43}" type="slidenum">
              <a:rPr lang="en-GB" smtClean="0"/>
              <a:pPr/>
              <a:t>29</a:t>
            </a:fld>
            <a:endParaRPr lang="en-GB" dirty="0"/>
          </a:p>
        </p:txBody>
      </p:sp>
    </p:spTree>
    <p:extLst>
      <p:ext uri="{BB962C8B-B14F-4D97-AF65-F5344CB8AC3E}">
        <p14:creationId xmlns:p14="http://schemas.microsoft.com/office/powerpoint/2010/main" val="256081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D204273-9E39-4C9A-A251-EF1633DCAA43}" type="slidenum">
              <a:rPr lang="en-GB" smtClean="0"/>
              <a:pPr/>
              <a:t>30</a:t>
            </a:fld>
            <a:endParaRPr lang="en-GB" dirty="0"/>
          </a:p>
        </p:txBody>
      </p:sp>
    </p:spTree>
    <p:extLst>
      <p:ext uri="{BB962C8B-B14F-4D97-AF65-F5344CB8AC3E}">
        <p14:creationId xmlns:p14="http://schemas.microsoft.com/office/powerpoint/2010/main" val="256081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611764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09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498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4708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3200" b="1" cap="all"/>
            </a:lvl1pPr>
          </a:lstStyle>
          <a:p>
            <a:r>
              <a:rPr lang="en-US" dirty="0" smtClean="0"/>
              <a:t>Click to edit Master title style</a:t>
            </a:r>
            <a:endParaRPr lang="en-GB" dirty="0"/>
          </a:p>
        </p:txBody>
      </p:sp>
    </p:spTree>
    <p:extLst>
      <p:ext uri="{BB962C8B-B14F-4D97-AF65-F5344CB8AC3E}">
        <p14:creationId xmlns:p14="http://schemas.microsoft.com/office/powerpoint/2010/main" val="2981131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20059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2731935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E1F1167-39F9-41FC-9608-4C8600E23A3A}" type="datetimeFigureOut">
              <a:rPr lang="en-US"/>
              <a:pPr>
                <a:defRPr/>
              </a:pPr>
              <a:t>1/29/2018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074AB96D-9785-48CB-83C0-97FD82406F70}" type="slidenum">
              <a:rPr lang="en-US"/>
              <a:pPr>
                <a:defRPr/>
              </a:pPr>
              <a:t>‹#›</a:t>
            </a:fld>
            <a:endParaRPr lang="en-US"/>
          </a:p>
        </p:txBody>
      </p:sp>
    </p:spTree>
    <p:extLst>
      <p:ext uri="{BB962C8B-B14F-4D97-AF65-F5344CB8AC3E}">
        <p14:creationId xmlns:p14="http://schemas.microsoft.com/office/powerpoint/2010/main" val="2085115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873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75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918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0099"/>
                </a:solidFill>
              </a:defRPr>
            </a:lvl1pPr>
          </a:lstStyle>
          <a:p>
            <a:pPr>
              <a:defRPr/>
            </a:pPr>
            <a:fld id="{3323B24C-0FD8-44EA-A5B4-FB495ABA3A47}" type="datetimeFigureOut">
              <a:rPr lang="en-GB" altLang="en-US"/>
              <a:pPr>
                <a:defRPr/>
              </a:pPr>
              <a:t>29/01/2018</a:t>
            </a:fld>
            <a:endParaRPr lang="en-GB" alt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000099"/>
                </a:solidFill>
              </a:defRPr>
            </a:lvl1pPr>
          </a:lstStyle>
          <a:p>
            <a:pPr>
              <a:defRPr/>
            </a:pPr>
            <a:endParaRPr lang="en-US" alt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defRPr>
            </a:lvl1pPr>
          </a:lstStyle>
          <a:p>
            <a:pPr>
              <a:defRPr/>
            </a:pPr>
            <a:fld id="{7E9E374D-2D31-477A-86E2-BFDC09B3AC61}" type="slidenum">
              <a:rPr lang="en-GB" altLang="en-US"/>
              <a:pPr>
                <a:defRPr/>
              </a:pPr>
              <a:t>‹#›</a:t>
            </a:fld>
            <a:endParaRPr lang="en-GB" altLang="en-US"/>
          </a:p>
        </p:txBody>
      </p:sp>
      <p:sp>
        <p:nvSpPr>
          <p:cNvPr id="1030" name="Rectangle 2"/>
          <p:cNvSpPr>
            <a:spLocks noGrp="1" noChangeAspect="1" noChangeArrowheads="1"/>
          </p:cNvSpPr>
          <p:nvPr>
            <p:ph type="title"/>
          </p:nvPr>
        </p:nvSpPr>
        <p:spPr bwMode="auto">
          <a:xfrm>
            <a:off x="573088" y="268288"/>
            <a:ext cx="8001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ja-JP" smtClean="0"/>
              <a:t>Click to edit Master title style</a:t>
            </a:r>
          </a:p>
        </p:txBody>
      </p:sp>
      <p:pic>
        <p:nvPicPr>
          <p:cNvPr id="1031" name="Picture 14" descr="PowerPoint_Graphic"/>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6767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5"/>
          <p:cNvSpPr txBox="1">
            <a:spLocks noChangeArrowheads="1"/>
          </p:cNvSpPr>
          <p:nvPr userDrawn="1"/>
        </p:nvSpPr>
        <p:spPr bwMode="auto">
          <a:xfrm>
            <a:off x="2627313" y="4814888"/>
            <a:ext cx="5905500" cy="277812"/>
          </a:xfrm>
          <a:prstGeom prst="rect">
            <a:avLst/>
          </a:prstGeom>
          <a:noFill/>
          <a:ln w="9525">
            <a:noFill/>
            <a:miter lim="800000"/>
            <a:headEnd/>
            <a:tailEnd/>
          </a:ln>
          <a:effectLst/>
        </p:spPr>
        <p:txBody>
          <a:bodyPr>
            <a:spAutoFit/>
          </a:bodyPr>
          <a:lstStyle>
            <a:lvl1pPr>
              <a:defRPr kumimoji="1" sz="2400">
                <a:solidFill>
                  <a:schemeClr val="tx1"/>
                </a:solidFill>
                <a:latin typeface="Century Gothic" pitchFamily="34" charset="0"/>
                <a:ea typeface="ＭＳ Ｐゴシック" pitchFamily="34" charset="-128"/>
              </a:defRPr>
            </a:lvl1pPr>
            <a:lvl2pPr marL="37931725" indent="-37474525">
              <a:defRPr kumimoji="1" sz="2400">
                <a:solidFill>
                  <a:schemeClr val="tx1"/>
                </a:solidFill>
                <a:latin typeface="Century Gothic" pitchFamily="34" charset="0"/>
                <a:ea typeface="ＭＳ Ｐゴシック" pitchFamily="34" charset="-128"/>
              </a:defRPr>
            </a:lvl2pPr>
            <a:lvl3pPr>
              <a:defRPr kumimoji="1" sz="2400">
                <a:solidFill>
                  <a:schemeClr val="tx1"/>
                </a:solidFill>
                <a:latin typeface="Century Gothic" pitchFamily="34" charset="0"/>
                <a:ea typeface="ＭＳ Ｐゴシック" pitchFamily="34" charset="-128"/>
              </a:defRPr>
            </a:lvl3pPr>
            <a:lvl4pPr>
              <a:defRPr kumimoji="1" sz="2400">
                <a:solidFill>
                  <a:schemeClr val="tx1"/>
                </a:solidFill>
                <a:latin typeface="Century Gothic" pitchFamily="34" charset="0"/>
                <a:ea typeface="ＭＳ Ｐゴシック" pitchFamily="34" charset="-128"/>
              </a:defRPr>
            </a:lvl4pPr>
            <a:lvl5pPr>
              <a:defRPr kumimoji="1" sz="2400">
                <a:solidFill>
                  <a:schemeClr val="tx1"/>
                </a:solidFill>
                <a:latin typeface="Century Gothic" pitchFamily="34" charset="0"/>
                <a:ea typeface="ＭＳ Ｐゴシック" pitchFamily="34" charset="-128"/>
              </a:defRPr>
            </a:lvl5pPr>
            <a:lvl6pPr marL="457200" eaLnBrk="0" fontAlgn="base" hangingPunct="0">
              <a:spcBef>
                <a:spcPct val="0"/>
              </a:spcBef>
              <a:spcAft>
                <a:spcPct val="0"/>
              </a:spcAft>
              <a:defRPr kumimoji="1" sz="2400">
                <a:solidFill>
                  <a:schemeClr val="tx1"/>
                </a:solidFill>
                <a:latin typeface="Century Gothic" pitchFamily="34" charset="0"/>
                <a:ea typeface="ＭＳ Ｐゴシック" pitchFamily="34" charset="-128"/>
              </a:defRPr>
            </a:lvl6pPr>
            <a:lvl7pPr marL="914400" eaLnBrk="0" fontAlgn="base" hangingPunct="0">
              <a:spcBef>
                <a:spcPct val="0"/>
              </a:spcBef>
              <a:spcAft>
                <a:spcPct val="0"/>
              </a:spcAft>
              <a:defRPr kumimoji="1" sz="2400">
                <a:solidFill>
                  <a:schemeClr val="tx1"/>
                </a:solidFill>
                <a:latin typeface="Century Gothic" pitchFamily="34" charset="0"/>
                <a:ea typeface="ＭＳ Ｐゴシック" pitchFamily="34" charset="-128"/>
              </a:defRPr>
            </a:lvl7pPr>
            <a:lvl8pPr marL="1371600" eaLnBrk="0" fontAlgn="base" hangingPunct="0">
              <a:spcBef>
                <a:spcPct val="0"/>
              </a:spcBef>
              <a:spcAft>
                <a:spcPct val="0"/>
              </a:spcAft>
              <a:defRPr kumimoji="1" sz="2400">
                <a:solidFill>
                  <a:schemeClr val="tx1"/>
                </a:solidFill>
                <a:latin typeface="Century Gothic" pitchFamily="34" charset="0"/>
                <a:ea typeface="ＭＳ Ｐゴシック" pitchFamily="34" charset="-128"/>
              </a:defRPr>
            </a:lvl8pPr>
            <a:lvl9pPr marL="1828800" eaLnBrk="0" fontAlgn="base" hangingPunct="0">
              <a:spcBef>
                <a:spcPct val="0"/>
              </a:spcBef>
              <a:spcAft>
                <a:spcPct val="0"/>
              </a:spcAft>
              <a:defRPr kumimoji="1" sz="2400">
                <a:solidFill>
                  <a:schemeClr val="tx1"/>
                </a:solidFill>
                <a:latin typeface="Century Gothic" pitchFamily="34" charset="0"/>
                <a:ea typeface="ＭＳ Ｐゴシック" pitchFamily="34" charset="-128"/>
              </a:defRPr>
            </a:lvl9pPr>
          </a:lstStyle>
          <a:p>
            <a:pPr>
              <a:spcBef>
                <a:spcPct val="50000"/>
              </a:spcBef>
              <a:defRPr/>
            </a:pPr>
            <a:r>
              <a:rPr kumimoji="0" lang="en-GB" altLang="ja-JP" sz="1200" dirty="0" smtClean="0">
                <a:solidFill>
                  <a:srgbClr val="333399"/>
                </a:solidFill>
                <a:latin typeface="Arial" charset="0"/>
              </a:rPr>
              <a:t>NAS Committee on Strategic Plan for US Burning Plasma Research, 1~2 Feb. 2018</a:t>
            </a:r>
          </a:p>
        </p:txBody>
      </p:sp>
      <p:sp>
        <p:nvSpPr>
          <p:cNvPr id="10" name="Text Box 16"/>
          <p:cNvSpPr txBox="1">
            <a:spLocks noChangeArrowheads="1"/>
          </p:cNvSpPr>
          <p:nvPr userDrawn="1"/>
        </p:nvSpPr>
        <p:spPr bwMode="auto">
          <a:xfrm>
            <a:off x="8458200" y="4806950"/>
            <a:ext cx="585788" cy="261938"/>
          </a:xfrm>
          <a:prstGeom prst="rect">
            <a:avLst/>
          </a:prstGeom>
          <a:noFill/>
          <a:ln w="9525">
            <a:noFill/>
            <a:miter lim="800000"/>
            <a:headEnd/>
            <a:tailEnd/>
          </a:ln>
          <a:effectLst/>
        </p:spPr>
        <p:txBody>
          <a:bodyPr>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pPr algn="ctr">
              <a:spcBef>
                <a:spcPct val="50000"/>
              </a:spcBef>
              <a:defRPr/>
            </a:pPr>
            <a:fld id="{22DAA7AB-F948-44C8-A340-1AD885FA5286}" type="slidenum">
              <a:rPr lang="en-GB" altLang="ja-JP" sz="1100" smtClean="0">
                <a:solidFill>
                  <a:srgbClr val="000099"/>
                </a:solidFill>
                <a:latin typeface="Arial" pitchFamily="34" charset="0"/>
                <a:cs typeface="Arial" pitchFamily="34" charset="0"/>
              </a:rPr>
              <a:pPr algn="ctr">
                <a:spcBef>
                  <a:spcPct val="50000"/>
                </a:spcBef>
                <a:defRPr/>
              </a:pPr>
              <a:t>‹#›</a:t>
            </a:fld>
            <a:endParaRPr lang="en-GB" altLang="ja-JP" sz="1100" dirty="0" smtClean="0">
              <a:solidFill>
                <a:srgbClr val="000099"/>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3200" b="1" kern="1200">
          <a:solidFill>
            <a:srgbClr val="000099"/>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b="1">
          <a:solidFill>
            <a:srgbClr val="000099"/>
          </a:solidFill>
          <a:latin typeface="Arial" charset="0"/>
          <a:cs typeface="Arial" charset="0"/>
        </a:defRPr>
      </a:lvl2pPr>
      <a:lvl3pPr algn="ctr" rtl="0" eaLnBrk="0" fontAlgn="base" hangingPunct="0">
        <a:spcBef>
          <a:spcPct val="0"/>
        </a:spcBef>
        <a:spcAft>
          <a:spcPct val="0"/>
        </a:spcAft>
        <a:defRPr sz="3200" b="1">
          <a:solidFill>
            <a:srgbClr val="000099"/>
          </a:solidFill>
          <a:latin typeface="Arial" charset="0"/>
          <a:cs typeface="Arial" charset="0"/>
        </a:defRPr>
      </a:lvl3pPr>
      <a:lvl4pPr algn="ctr" rtl="0" eaLnBrk="0" fontAlgn="base" hangingPunct="0">
        <a:spcBef>
          <a:spcPct val="0"/>
        </a:spcBef>
        <a:spcAft>
          <a:spcPct val="0"/>
        </a:spcAft>
        <a:defRPr sz="3200" b="1">
          <a:solidFill>
            <a:srgbClr val="000099"/>
          </a:solidFill>
          <a:latin typeface="Arial" charset="0"/>
          <a:cs typeface="Arial" charset="0"/>
        </a:defRPr>
      </a:lvl4pPr>
      <a:lvl5pPr algn="ctr" rtl="0" eaLnBrk="0" fontAlgn="base" hangingPunct="0">
        <a:spcBef>
          <a:spcPct val="0"/>
        </a:spcBef>
        <a:spcAft>
          <a:spcPct val="0"/>
        </a:spcAft>
        <a:defRPr sz="3200" b="1">
          <a:solidFill>
            <a:srgbClr val="000099"/>
          </a:solidFill>
          <a:latin typeface="Arial" charset="0"/>
          <a:cs typeface="Arial" charset="0"/>
        </a:defRPr>
      </a:lvl5pPr>
      <a:lvl6pPr marL="457200" algn="ctr" rtl="0" fontAlgn="base">
        <a:spcBef>
          <a:spcPct val="0"/>
        </a:spcBef>
        <a:spcAft>
          <a:spcPct val="0"/>
        </a:spcAft>
        <a:defRPr sz="3200" b="1">
          <a:solidFill>
            <a:srgbClr val="000099"/>
          </a:solidFill>
          <a:latin typeface="Arial" charset="0"/>
          <a:cs typeface="Arial" charset="0"/>
        </a:defRPr>
      </a:lvl6pPr>
      <a:lvl7pPr marL="914400" algn="ctr" rtl="0" fontAlgn="base">
        <a:spcBef>
          <a:spcPct val="0"/>
        </a:spcBef>
        <a:spcAft>
          <a:spcPct val="0"/>
        </a:spcAft>
        <a:defRPr sz="3200" b="1">
          <a:solidFill>
            <a:srgbClr val="000099"/>
          </a:solidFill>
          <a:latin typeface="Arial" charset="0"/>
          <a:cs typeface="Arial" charset="0"/>
        </a:defRPr>
      </a:lvl7pPr>
      <a:lvl8pPr marL="1371600" algn="ctr" rtl="0" fontAlgn="base">
        <a:spcBef>
          <a:spcPct val="0"/>
        </a:spcBef>
        <a:spcAft>
          <a:spcPct val="0"/>
        </a:spcAft>
        <a:defRPr sz="3200" b="1">
          <a:solidFill>
            <a:srgbClr val="000099"/>
          </a:solidFill>
          <a:latin typeface="Arial" charset="0"/>
          <a:cs typeface="Arial" charset="0"/>
        </a:defRPr>
      </a:lvl8pPr>
      <a:lvl9pPr marL="1828800" algn="ctr" rtl="0" fontAlgn="base">
        <a:spcBef>
          <a:spcPct val="0"/>
        </a:spcBef>
        <a:spcAft>
          <a:spcPct val="0"/>
        </a:spcAft>
        <a:defRPr sz="3200" b="1">
          <a:solidFill>
            <a:srgbClr val="000099"/>
          </a:solidFill>
          <a:latin typeface="Arial" charset="0"/>
          <a:cs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000099"/>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itchFamily="34" charset="0"/>
        <a:buChar char="–"/>
        <a:defRPr sz="2800" kern="1200">
          <a:solidFill>
            <a:srgbClr val="000099"/>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itchFamily="34" charset="0"/>
        <a:buChar char="•"/>
        <a:defRPr sz="2400" kern="1200">
          <a:solidFill>
            <a:srgbClr val="000099"/>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itchFamily="34" charset="0"/>
        <a:buChar char="–"/>
        <a:defRPr sz="2000" kern="1200">
          <a:solidFill>
            <a:srgbClr val="000099"/>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itchFamily="34" charset="0"/>
        <a:buChar char="»"/>
        <a:defRPr sz="2000" kern="1200">
          <a:solidFill>
            <a:srgbClr val="00009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6.jpe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gif"/><Relationship Id="rId9" Type="http://schemas.openxmlformats.org/officeDocument/2006/relationships/image" Target="../media/image5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50.gif"/><Relationship Id="rId7"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29.png"/><Relationship Id="rId7" Type="http://schemas.openxmlformats.org/officeDocument/2006/relationships/image" Target="../media/image65.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50.gif"/><Relationship Id="rId4" Type="http://schemas.openxmlformats.org/officeDocument/2006/relationships/image" Target="../media/image32.png"/><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9.png"/><Relationship Id="rId7"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5.emf"/><Relationship Id="rId10" Type="http://schemas.openxmlformats.org/officeDocument/2006/relationships/image" Target="../media/image72.png"/><Relationship Id="rId4" Type="http://schemas.openxmlformats.org/officeDocument/2006/relationships/image" Target="../media/image50.gif"/><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50.gif"/></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hyperlink" Target="http://www.iterrf.ru/" TargetMode="External"/><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 Id="rId9"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88.png"/><Relationship Id="rId2"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6.xml"/><Relationship Id="rId4" Type="http://schemas.openxmlformats.org/officeDocument/2006/relationships/image" Target="../media/image113.emf"/></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6.jpeg"/><Relationship Id="rId3" Type="http://schemas.openxmlformats.org/officeDocument/2006/relationships/image" Target="../media/image116.png"/><Relationship Id="rId7" Type="http://schemas.openxmlformats.org/officeDocument/2006/relationships/image" Target="../media/image120.emf"/><Relationship Id="rId12" Type="http://schemas.openxmlformats.org/officeDocument/2006/relationships/image" Target="../media/image125.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10.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png"/><Relationship Id="rId9" Type="http://schemas.openxmlformats.org/officeDocument/2006/relationships/image" Target="../media/image134.png"/></Relationships>
</file>

<file path=ppt/slides/_rels/slide5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hyperlink" Target="http://www.iter.org/" TargetMode="External"/><Relationship Id="rId7" Type="http://schemas.openxmlformats.org/officeDocument/2006/relationships/image" Target="../media/image139.pn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22.jpeg"/><Relationship Id="rId5" Type="http://schemas.openxmlformats.org/officeDocument/2006/relationships/image" Target="../media/image137.jpeg"/><Relationship Id="rId10" Type="http://schemas.openxmlformats.org/officeDocument/2006/relationships/image" Target="../media/image142.jpeg"/><Relationship Id="rId4" Type="http://schemas.openxmlformats.org/officeDocument/2006/relationships/image" Target="../media/image136.jpeg"/><Relationship Id="rId9" Type="http://schemas.openxmlformats.org/officeDocument/2006/relationships/image" Target="../media/image14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57.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png"/><Relationship Id="rId9" Type="http://schemas.openxmlformats.org/officeDocument/2006/relationships/image" Target="../media/image154.jpeg"/></Relationships>
</file>

<file path=ppt/slides/_rels/slide5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80513" cy="473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Rectangle 2"/>
          <p:cNvSpPr>
            <a:spLocks noGrp="1" noChangeArrowheads="1"/>
          </p:cNvSpPr>
          <p:nvPr>
            <p:ph idx="1"/>
          </p:nvPr>
        </p:nvSpPr>
        <p:spPr>
          <a:xfrm>
            <a:off x="395288" y="50800"/>
            <a:ext cx="8305800" cy="4681538"/>
          </a:xfrm>
        </p:spPr>
        <p:txBody>
          <a:bodyPr>
            <a:normAutofit fontScale="92500" lnSpcReduction="10000"/>
          </a:bodyPr>
          <a:lstStyle/>
          <a:p>
            <a:pPr marL="8124825" lvl="4" indent="-50787300" eaLnBrk="1" hangingPunct="1">
              <a:lnSpc>
                <a:spcPct val="80000"/>
              </a:lnSpc>
              <a:buFontTx/>
              <a:buNone/>
              <a:defRPr/>
            </a:pPr>
            <a:r>
              <a:rPr lang="en-US" altLang="en-US" sz="3000" dirty="0" smtClean="0">
                <a:ea typeface="ＭＳ Ｐゴシック" pitchFamily="34" charset="-128"/>
              </a:rPr>
              <a:t>                                                        </a:t>
            </a:r>
            <a:endParaRPr lang="en-US" altLang="ja-JP" sz="3000" b="1" dirty="0" smtClean="0"/>
          </a:p>
          <a:p>
            <a:pPr algn="ctr" eaLnBrk="1" hangingPunct="1">
              <a:buFontTx/>
              <a:buNone/>
              <a:defRPr/>
            </a:pPr>
            <a:r>
              <a:rPr lang="en-GB" altLang="ja-JP" sz="4300" b="1" dirty="0" smtClean="0">
                <a:solidFill>
                  <a:schemeClr val="bg1"/>
                </a:solidFill>
                <a:effectLst>
                  <a:outerShdw blurRad="38100" dist="38100" dir="2700000" algn="tl">
                    <a:srgbClr val="000000">
                      <a:alpha val="43137"/>
                    </a:srgbClr>
                  </a:outerShdw>
                </a:effectLst>
              </a:rPr>
              <a:t>ITER Engineering Science and Breakthroughs</a:t>
            </a:r>
          </a:p>
          <a:p>
            <a:pPr algn="ctr" eaLnBrk="1" hangingPunct="1">
              <a:buFontTx/>
              <a:buNone/>
              <a:defRPr/>
            </a:pPr>
            <a:endParaRPr lang="en-US" altLang="ja-JP" sz="2600" b="1" dirty="0" smtClean="0">
              <a:solidFill>
                <a:schemeClr val="bg1"/>
              </a:solidFill>
              <a:effectLst>
                <a:outerShdw blurRad="38100" dist="38100" dir="2700000" algn="tl">
                  <a:srgbClr val="000000">
                    <a:alpha val="43137"/>
                  </a:srgbClr>
                </a:outerShdw>
              </a:effectLst>
            </a:endParaRPr>
          </a:p>
          <a:p>
            <a:pPr algn="ctr" eaLnBrk="1" hangingPunct="1">
              <a:lnSpc>
                <a:spcPct val="80000"/>
              </a:lnSpc>
              <a:buFontTx/>
              <a:buNone/>
              <a:defRPr/>
            </a:pPr>
            <a:r>
              <a:rPr lang="en-US" altLang="ja-JP" b="1" dirty="0" smtClean="0">
                <a:solidFill>
                  <a:schemeClr val="bg1"/>
                </a:solidFill>
              </a:rPr>
              <a:t> </a:t>
            </a:r>
            <a:endParaRPr lang="en-US" altLang="ja-JP" sz="1800" b="1" dirty="0" smtClean="0">
              <a:solidFill>
                <a:schemeClr val="bg1"/>
              </a:solidFill>
            </a:endParaRPr>
          </a:p>
          <a:p>
            <a:pPr algn="ctr" eaLnBrk="1" hangingPunct="1">
              <a:lnSpc>
                <a:spcPct val="80000"/>
              </a:lnSpc>
              <a:buFontTx/>
              <a:buNone/>
              <a:defRPr/>
            </a:pPr>
            <a:endParaRPr lang="en-US" altLang="ja-JP" sz="2000" b="1" dirty="0" smtClean="0">
              <a:solidFill>
                <a:schemeClr val="bg1"/>
              </a:solidFill>
            </a:endParaRPr>
          </a:p>
          <a:p>
            <a:pPr algn="ctr" eaLnBrk="1" hangingPunct="1">
              <a:lnSpc>
                <a:spcPct val="80000"/>
              </a:lnSpc>
              <a:buFontTx/>
              <a:buNone/>
              <a:defRPr/>
            </a:pPr>
            <a:endParaRPr lang="en-US" altLang="ja-JP" sz="2600" b="1" dirty="0" smtClean="0">
              <a:solidFill>
                <a:schemeClr val="bg1"/>
              </a:solidFill>
            </a:endParaRPr>
          </a:p>
          <a:p>
            <a:pPr algn="ctr" eaLnBrk="1" hangingPunct="1">
              <a:lnSpc>
                <a:spcPct val="80000"/>
              </a:lnSpc>
              <a:buFontTx/>
              <a:buNone/>
              <a:defRPr/>
            </a:pPr>
            <a:endParaRPr lang="en-US" altLang="ja-JP" sz="2600" b="1" dirty="0">
              <a:solidFill>
                <a:schemeClr val="bg1"/>
              </a:solidFill>
            </a:endParaRPr>
          </a:p>
          <a:p>
            <a:pPr algn="ctr" eaLnBrk="1" hangingPunct="1">
              <a:lnSpc>
                <a:spcPct val="80000"/>
              </a:lnSpc>
              <a:buFontTx/>
              <a:buNone/>
              <a:defRPr/>
            </a:pPr>
            <a:endParaRPr lang="en-US" altLang="ja-JP" sz="2600" b="1" dirty="0" smtClean="0">
              <a:solidFill>
                <a:schemeClr val="bg1"/>
              </a:solidFill>
            </a:endParaRPr>
          </a:p>
          <a:p>
            <a:pPr algn="ctr" eaLnBrk="1" hangingPunct="1">
              <a:lnSpc>
                <a:spcPct val="80000"/>
              </a:lnSpc>
              <a:buFontTx/>
              <a:buNone/>
              <a:defRPr/>
            </a:pPr>
            <a:endParaRPr lang="en-US" altLang="ja-JP" sz="2200" b="1" dirty="0" smtClean="0">
              <a:solidFill>
                <a:schemeClr val="bg1"/>
              </a:solidFill>
              <a:effectLst>
                <a:outerShdw blurRad="38100" dist="38100" dir="2700000" algn="tl">
                  <a:srgbClr val="000000">
                    <a:alpha val="43137"/>
                  </a:srgbClr>
                </a:outerShdw>
              </a:effectLst>
            </a:endParaRPr>
          </a:p>
          <a:p>
            <a:pPr algn="ctr" eaLnBrk="1" hangingPunct="1">
              <a:lnSpc>
                <a:spcPct val="80000"/>
              </a:lnSpc>
              <a:buFontTx/>
              <a:buNone/>
              <a:defRPr/>
            </a:pPr>
            <a:r>
              <a:rPr lang="en-US" altLang="ja-JP" sz="2600" b="1" dirty="0" smtClean="0">
                <a:solidFill>
                  <a:schemeClr val="bg1"/>
                </a:solidFill>
                <a:effectLst>
                  <a:outerShdw blurRad="38100" dist="38100" dir="2700000" algn="tl">
                    <a:srgbClr val="000000">
                      <a:alpha val="43137"/>
                    </a:srgbClr>
                  </a:outerShdw>
                </a:effectLst>
              </a:rPr>
              <a:t>Gyung-Su Lee</a:t>
            </a:r>
          </a:p>
          <a:p>
            <a:pPr algn="ctr" eaLnBrk="1" hangingPunct="1">
              <a:lnSpc>
                <a:spcPct val="80000"/>
              </a:lnSpc>
              <a:buFontTx/>
              <a:buNone/>
              <a:defRPr/>
            </a:pPr>
            <a:r>
              <a:rPr lang="en-US" altLang="ja-JP" sz="2600" b="1" dirty="0" smtClean="0">
                <a:solidFill>
                  <a:schemeClr val="bg1"/>
                </a:solidFill>
                <a:effectLst>
                  <a:outerShdw blurRad="38100" dist="38100" dir="2700000" algn="tl">
                    <a:srgbClr val="000000">
                      <a:alpha val="43137"/>
                    </a:srgbClr>
                  </a:outerShdw>
                </a:effectLst>
              </a:rPr>
              <a:t>Chief Operating Officer / DDG</a:t>
            </a:r>
            <a:endParaRPr lang="en-GB" altLang="ja-JP" sz="2600" b="1" dirty="0" smtClean="0">
              <a:solidFill>
                <a:schemeClr val="bg1"/>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icture 2" descr="C:\Users\leeg\Desktop\leeg\ON_SITE_SECTION\Pit_fisheye_1.jpg"/>
          <p:cNvSpPr>
            <a:spLocks noChangeAspect="1" noChangeArrowheads="1"/>
          </p:cNvSpPr>
          <p:nvPr/>
        </p:nvSpPr>
        <p:spPr bwMode="auto">
          <a:xfrm>
            <a:off x="-4572000" y="-3524250"/>
            <a:ext cx="1828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endParaRPr lang="en-US" altLang="en-US"/>
          </a:p>
        </p:txBody>
      </p:sp>
      <p:sp>
        <p:nvSpPr>
          <p:cNvPr id="19460" name="Picture 4" descr="C:\Users\leeg\Desktop\leeg\ON_SITE_SECTION\Pit_fisheye_1.jpg"/>
          <p:cNvSpPr>
            <a:spLocks noChangeAspect="1" noChangeArrowheads="1"/>
          </p:cNvSpPr>
          <p:nvPr/>
        </p:nvSpPr>
        <p:spPr bwMode="auto">
          <a:xfrm>
            <a:off x="1187450" y="219075"/>
            <a:ext cx="6697663"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endParaRPr lang="en-US" altLang="en-US"/>
          </a:p>
        </p:txBody>
      </p:sp>
      <p:pic>
        <p:nvPicPr>
          <p:cNvPr id="19461" name="Picture 7" descr="C:\Users\leeg\Desktop\leeg\ON_SITE_SECTION\Pit_fisheye_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92213" y="690215"/>
            <a:ext cx="67691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spect="1" noChangeArrowheads="1"/>
          </p:cNvSpPr>
          <p:nvPr/>
        </p:nvSpPr>
        <p:spPr bwMode="auto">
          <a:xfrm>
            <a:off x="461963" y="1270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err="1"/>
              <a:t>Bioshield</a:t>
            </a:r>
            <a:r>
              <a:rPr lang="en-US" altLang="en-US" b="1" dirty="0"/>
              <a:t> Concrete Works Completed</a:t>
            </a:r>
            <a:endParaRPr lang="en-GB" altLang="en-US" b="1" dirty="0"/>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2"/>
          <p:cNvGrpSpPr>
            <a:grpSpLocks/>
          </p:cNvGrpSpPr>
          <p:nvPr/>
        </p:nvGrpSpPr>
        <p:grpSpPr bwMode="auto">
          <a:xfrm>
            <a:off x="539750" y="646113"/>
            <a:ext cx="8151813" cy="3581400"/>
            <a:chOff x="442690" y="681056"/>
            <a:chExt cx="8248464" cy="5123118"/>
          </a:xfrm>
        </p:grpSpPr>
        <p:pic>
          <p:nvPicPr>
            <p:cNvPr id="23557" name="Picture 2" descr="C:\Users\parky12\Documents\Work\CMD\Work Site\Construction Work Sit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690" y="681056"/>
              <a:ext cx="8248464" cy="51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8" name="Group 5"/>
            <p:cNvGrpSpPr>
              <a:grpSpLocks/>
            </p:cNvGrpSpPr>
            <p:nvPr/>
          </p:nvGrpSpPr>
          <p:grpSpPr bwMode="auto">
            <a:xfrm>
              <a:off x="7220779" y="4836464"/>
              <a:ext cx="1314152" cy="883745"/>
              <a:chOff x="7350251" y="4836464"/>
              <a:chExt cx="1314152" cy="883745"/>
            </a:xfrm>
          </p:grpSpPr>
          <p:sp>
            <p:nvSpPr>
              <p:cNvPr id="23562" name="TextBox 1"/>
              <p:cNvSpPr txBox="1">
                <a:spLocks noChangeArrowheads="1"/>
              </p:cNvSpPr>
              <p:nvPr/>
            </p:nvSpPr>
            <p:spPr bwMode="auto">
              <a:xfrm>
                <a:off x="7350251" y="4836464"/>
                <a:ext cx="1314152" cy="2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700">
                    <a:solidFill>
                      <a:schemeClr val="tx1"/>
                    </a:solidFill>
                  </a:rPr>
                  <a:t>Worksite 1 (TKM Assembly)</a:t>
                </a:r>
                <a:endParaRPr lang="en-GB" altLang="en-US" sz="700">
                  <a:solidFill>
                    <a:schemeClr val="tx1"/>
                  </a:solidFill>
                </a:endParaRPr>
              </a:p>
            </p:txBody>
          </p:sp>
          <p:sp>
            <p:nvSpPr>
              <p:cNvPr id="23563" name="TextBox 4"/>
              <p:cNvSpPr txBox="1">
                <a:spLocks noChangeArrowheads="1"/>
              </p:cNvSpPr>
              <p:nvPr/>
            </p:nvSpPr>
            <p:spPr bwMode="auto">
              <a:xfrm>
                <a:off x="7350251" y="4960488"/>
                <a:ext cx="616688" cy="2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700">
                    <a:solidFill>
                      <a:schemeClr val="tx1"/>
                    </a:solidFill>
                  </a:rPr>
                  <a:t>Worksite 2</a:t>
                </a:r>
                <a:endParaRPr lang="en-GB" altLang="en-US" sz="700">
                  <a:solidFill>
                    <a:schemeClr val="tx1"/>
                  </a:solidFill>
                </a:endParaRPr>
              </a:p>
            </p:txBody>
          </p:sp>
          <p:sp>
            <p:nvSpPr>
              <p:cNvPr id="23564" name="TextBox 6"/>
              <p:cNvSpPr txBox="1">
                <a:spLocks noChangeArrowheads="1"/>
              </p:cNvSpPr>
              <p:nvPr/>
            </p:nvSpPr>
            <p:spPr bwMode="auto">
              <a:xfrm>
                <a:off x="7350251" y="5078873"/>
                <a:ext cx="642640" cy="2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700">
                    <a:solidFill>
                      <a:schemeClr val="tx1"/>
                    </a:solidFill>
                  </a:rPr>
                  <a:t>Worksite 3 </a:t>
                </a:r>
                <a:endParaRPr lang="en-GB" altLang="en-US" sz="700">
                  <a:solidFill>
                    <a:schemeClr val="tx1"/>
                  </a:solidFill>
                </a:endParaRPr>
              </a:p>
            </p:txBody>
          </p:sp>
          <p:sp>
            <p:nvSpPr>
              <p:cNvPr id="23565" name="TextBox 7"/>
              <p:cNvSpPr txBox="1">
                <a:spLocks noChangeArrowheads="1"/>
              </p:cNvSpPr>
              <p:nvPr/>
            </p:nvSpPr>
            <p:spPr bwMode="auto">
              <a:xfrm>
                <a:off x="7350251" y="5197261"/>
                <a:ext cx="616688" cy="2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700">
                    <a:solidFill>
                      <a:schemeClr val="tx1"/>
                    </a:solidFill>
                  </a:rPr>
                  <a:t>Worksite 4</a:t>
                </a:r>
                <a:endParaRPr lang="en-GB" altLang="en-US" sz="700">
                  <a:solidFill>
                    <a:schemeClr val="tx1"/>
                  </a:solidFill>
                </a:endParaRPr>
              </a:p>
            </p:txBody>
          </p:sp>
          <p:sp>
            <p:nvSpPr>
              <p:cNvPr id="23566" name="TextBox 8"/>
              <p:cNvSpPr txBox="1">
                <a:spLocks noChangeArrowheads="1"/>
              </p:cNvSpPr>
              <p:nvPr/>
            </p:nvSpPr>
            <p:spPr bwMode="auto">
              <a:xfrm>
                <a:off x="7350251" y="5319901"/>
                <a:ext cx="949200" cy="2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700">
                    <a:solidFill>
                      <a:schemeClr val="tx1"/>
                    </a:solidFill>
                  </a:rPr>
                  <a:t>Worksite 5 (SSEN)</a:t>
                </a:r>
                <a:endParaRPr lang="en-GB" altLang="en-US" sz="700">
                  <a:solidFill>
                    <a:schemeClr val="tx1"/>
                  </a:solidFill>
                </a:endParaRPr>
              </a:p>
            </p:txBody>
          </p:sp>
          <p:sp>
            <p:nvSpPr>
              <p:cNvPr id="23567" name="TextBox 9"/>
              <p:cNvSpPr txBox="1">
                <a:spLocks noChangeArrowheads="1"/>
              </p:cNvSpPr>
              <p:nvPr/>
            </p:nvSpPr>
            <p:spPr bwMode="auto">
              <a:xfrm>
                <a:off x="7350251" y="5434034"/>
                <a:ext cx="949199" cy="2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700">
                    <a:solidFill>
                      <a:schemeClr val="tx1"/>
                    </a:solidFill>
                  </a:rPr>
                  <a:t>Worksite 5 (PPEN)</a:t>
                </a:r>
                <a:endParaRPr lang="en-GB" altLang="en-US" sz="700">
                  <a:solidFill>
                    <a:schemeClr val="tx1"/>
                  </a:solidFill>
                </a:endParaRPr>
              </a:p>
            </p:txBody>
          </p:sp>
        </p:grpSp>
        <p:sp>
          <p:nvSpPr>
            <p:cNvPr id="23559" name="TextBox 2"/>
            <p:cNvSpPr txBox="1">
              <a:spLocks noChangeArrowheads="1"/>
            </p:cNvSpPr>
            <p:nvPr/>
          </p:nvSpPr>
          <p:spPr bwMode="auto">
            <a:xfrm>
              <a:off x="5929886" y="3810336"/>
              <a:ext cx="255406" cy="22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500">
                  <a:solidFill>
                    <a:srgbClr val="7F7F7F"/>
                  </a:solidFill>
                </a:rPr>
                <a:t>15</a:t>
              </a:r>
              <a:endParaRPr lang="en-GB" altLang="en-US" sz="500">
                <a:solidFill>
                  <a:srgbClr val="7F7F7F"/>
                </a:solidFill>
              </a:endParaRPr>
            </a:p>
          </p:txBody>
        </p:sp>
        <p:sp>
          <p:nvSpPr>
            <p:cNvPr id="23560" name="TextBox 10"/>
            <p:cNvSpPr txBox="1">
              <a:spLocks noChangeArrowheads="1"/>
            </p:cNvSpPr>
            <p:nvPr/>
          </p:nvSpPr>
          <p:spPr bwMode="auto">
            <a:xfrm>
              <a:off x="5915430" y="3049589"/>
              <a:ext cx="255405" cy="22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500">
                  <a:solidFill>
                    <a:srgbClr val="595959"/>
                  </a:solidFill>
                </a:rPr>
                <a:t>14</a:t>
              </a:r>
              <a:endParaRPr lang="en-GB" altLang="en-US" sz="500">
                <a:solidFill>
                  <a:srgbClr val="595959"/>
                </a:solidFill>
              </a:endParaRPr>
            </a:p>
          </p:txBody>
        </p:sp>
        <p:sp>
          <p:nvSpPr>
            <p:cNvPr id="23561" name="TextBox 11"/>
            <p:cNvSpPr txBox="1">
              <a:spLocks noChangeArrowheads="1"/>
            </p:cNvSpPr>
            <p:nvPr/>
          </p:nvSpPr>
          <p:spPr bwMode="auto">
            <a:xfrm>
              <a:off x="5923461" y="2409199"/>
              <a:ext cx="255406" cy="22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500">
                  <a:solidFill>
                    <a:srgbClr val="595959"/>
                  </a:solidFill>
                </a:rPr>
                <a:t>21</a:t>
              </a:r>
              <a:endParaRPr lang="en-GB" altLang="en-US" sz="500">
                <a:solidFill>
                  <a:srgbClr val="595959"/>
                </a:solidFill>
              </a:endParaRPr>
            </a:p>
          </p:txBody>
        </p:sp>
      </p:grpSp>
      <p:sp>
        <p:nvSpPr>
          <p:cNvPr id="23555" name="TextBox 13"/>
          <p:cNvSpPr txBox="1">
            <a:spLocks noChangeArrowheads="1"/>
          </p:cNvSpPr>
          <p:nvPr/>
        </p:nvSpPr>
        <p:spPr bwMode="auto">
          <a:xfrm>
            <a:off x="452438" y="4154488"/>
            <a:ext cx="85836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t>Worksite 1</a:t>
            </a:r>
            <a:r>
              <a:rPr lang="en-US" altLang="en-US" sz="1200"/>
              <a:t>: Tokamak Main Machine,                                 </a:t>
            </a:r>
            <a:r>
              <a:rPr lang="en-US" altLang="en-US" sz="1200" b="1"/>
              <a:t>Worksite 2</a:t>
            </a:r>
            <a:r>
              <a:rPr lang="en-US" altLang="en-US" sz="1200"/>
              <a:t>: Tokamak Complex Plant + RF Bldg.(B15)</a:t>
            </a:r>
          </a:p>
          <a:p>
            <a:pPr>
              <a:spcBef>
                <a:spcPct val="0"/>
              </a:spcBef>
              <a:buFontTx/>
              <a:buNone/>
            </a:pPr>
            <a:r>
              <a:rPr lang="en-US" altLang="en-US" sz="1200" b="1"/>
              <a:t>Worksite 3</a:t>
            </a:r>
            <a:r>
              <a:rPr lang="en-US" altLang="en-US" sz="1200"/>
              <a:t>: Hot Cell + Rad Waste + Control Buildings,     </a:t>
            </a:r>
            <a:r>
              <a:rPr lang="en-US" altLang="en-US" sz="1200" b="1"/>
              <a:t>Worksite 4</a:t>
            </a:r>
            <a:r>
              <a:rPr lang="en-US" altLang="en-US" sz="1200"/>
              <a:t>: Cryogenic Plant + Cooling Station</a:t>
            </a:r>
          </a:p>
          <a:p>
            <a:pPr>
              <a:spcBef>
                <a:spcPct val="0"/>
              </a:spcBef>
              <a:buFontTx/>
              <a:buNone/>
            </a:pPr>
            <a:r>
              <a:rPr lang="en-US" altLang="en-US" sz="1200" b="1"/>
              <a:t>Worksite 5</a:t>
            </a:r>
            <a:r>
              <a:rPr lang="en-US" altLang="en-US" sz="1200"/>
              <a:t>: Electrical &amp; Power Supply Buildings,           </a:t>
            </a:r>
          </a:p>
        </p:txBody>
      </p:sp>
      <p:sp>
        <p:nvSpPr>
          <p:cNvPr id="23556" name="Title 1"/>
          <p:cNvSpPr txBox="1">
            <a:spLocks/>
          </p:cNvSpPr>
          <p:nvPr/>
        </p:nvSpPr>
        <p:spPr bwMode="auto">
          <a:xfrm>
            <a:off x="0" y="122709"/>
            <a:ext cx="914400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3" tIns="45711" rIns="91423" bIns="45711" anchor="ct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GB" altLang="en-US" b="1" dirty="0" smtClean="0"/>
              <a:t> Construction-by-Area </a:t>
            </a:r>
            <a:r>
              <a:rPr lang="en-GB" altLang="en-US" b="1" dirty="0"/>
              <a:t>Approach (Worksites) </a:t>
            </a:r>
            <a:endParaRPr lang="en-IE" altLang="en-US" b="1" dirty="0"/>
          </a:p>
        </p:txBody>
      </p:sp>
    </p:spTree>
    <p:extLst>
      <p:ext uri="{BB962C8B-B14F-4D97-AF65-F5344CB8AC3E}">
        <p14:creationId xmlns:p14="http://schemas.microsoft.com/office/powerpoint/2010/main" val="4016818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9"/>
          <p:cNvGrpSpPr>
            <a:grpSpLocks/>
          </p:cNvGrpSpPr>
          <p:nvPr/>
        </p:nvGrpSpPr>
        <p:grpSpPr bwMode="auto">
          <a:xfrm>
            <a:off x="203200" y="700088"/>
            <a:ext cx="8724900" cy="3575050"/>
            <a:chOff x="203616" y="1268712"/>
            <a:chExt cx="8724528" cy="4763321"/>
          </a:xfrm>
        </p:grpSpPr>
        <p:grpSp>
          <p:nvGrpSpPr>
            <p:cNvPr id="24648" name="Group 96"/>
            <p:cNvGrpSpPr>
              <a:grpSpLocks/>
            </p:cNvGrpSpPr>
            <p:nvPr/>
          </p:nvGrpSpPr>
          <p:grpSpPr bwMode="auto">
            <a:xfrm>
              <a:off x="203616" y="1268712"/>
              <a:ext cx="8724528" cy="4763321"/>
              <a:chOff x="203616" y="1358724"/>
              <a:chExt cx="8724528" cy="4763321"/>
            </a:xfrm>
          </p:grpSpPr>
          <p:pic>
            <p:nvPicPr>
              <p:cNvPr id="24650" name="Picture 98"/>
              <p:cNvPicPr>
                <a:picLocks noChangeAspect="1"/>
              </p:cNvPicPr>
              <p:nvPr/>
            </p:nvPicPr>
            <p:blipFill>
              <a:blip r:embed="rId2">
                <a:extLst>
                  <a:ext uri="{28A0092B-C50C-407E-A947-70E740481C1C}">
                    <a14:useLocalDpi xmlns:a14="http://schemas.microsoft.com/office/drawing/2010/main" val="0"/>
                  </a:ext>
                </a:extLst>
              </a:blip>
              <a:srcRect t="10811" r="5409"/>
              <a:stretch>
                <a:fillRect/>
              </a:stretch>
            </p:blipFill>
            <p:spPr bwMode="auto">
              <a:xfrm>
                <a:off x="4572000" y="1358724"/>
                <a:ext cx="4356144" cy="476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5057" t="10789"/>
              <a:stretch/>
            </p:blipFill>
            <p:spPr>
              <a:xfrm>
                <a:off x="203616" y="1358724"/>
                <a:ext cx="4364972" cy="4763321"/>
              </a:xfrm>
              <a:prstGeom prst="rect">
                <a:avLst/>
              </a:prstGeom>
              <a:ln>
                <a:noFill/>
              </a:ln>
            </p:spPr>
          </p:pic>
        </p:grpSp>
        <p:sp>
          <p:nvSpPr>
            <p:cNvPr id="98" name="Rectangle 97"/>
            <p:cNvSpPr/>
            <p:nvPr/>
          </p:nvSpPr>
          <p:spPr>
            <a:xfrm>
              <a:off x="203616" y="1268712"/>
              <a:ext cx="8724528" cy="47612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endParaRPr lang="en-US" altLang="en-US" sz="2400">
                <a:solidFill>
                  <a:srgbClr val="FFFFFF"/>
                </a:solidFill>
                <a:latin typeface="Calibri" pitchFamily="34" charset="0"/>
                <a:ea typeface="ＭＳ Ｐゴシック" pitchFamily="34" charset="-128"/>
              </a:endParaRPr>
            </a:p>
          </p:txBody>
        </p:sp>
      </p:grpSp>
      <p:cxnSp>
        <p:nvCxnSpPr>
          <p:cNvPr id="25" name="Straight Connector 24"/>
          <p:cNvCxnSpPr/>
          <p:nvPr/>
        </p:nvCxnSpPr>
        <p:spPr>
          <a:xfrm>
            <a:off x="2933700" y="1420813"/>
            <a:ext cx="1638300" cy="857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692275" y="1506538"/>
            <a:ext cx="0" cy="276860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2932113" y="1439863"/>
            <a:ext cx="7937" cy="240030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03200" y="2182813"/>
            <a:ext cx="27289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03200" y="2630488"/>
            <a:ext cx="2736850" cy="22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03200" y="3106738"/>
            <a:ext cx="2730500" cy="85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03200" y="3532188"/>
            <a:ext cx="2730500" cy="161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2940050" y="4078288"/>
            <a:ext cx="6350" cy="26987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587" name="TextBox 37"/>
          <p:cNvSpPr txBox="1">
            <a:spLocks noChangeArrowheads="1"/>
          </p:cNvSpPr>
          <p:nvPr/>
        </p:nvSpPr>
        <p:spPr bwMode="auto">
          <a:xfrm>
            <a:off x="2314575" y="4525963"/>
            <a:ext cx="132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sz="1200" b="1">
                <a:solidFill>
                  <a:srgbClr val="000000"/>
                </a:solidFill>
                <a:latin typeface="Century Gothic" pitchFamily="34" charset="0"/>
              </a:rPr>
              <a:t>Bio-shield</a:t>
            </a:r>
            <a:endParaRPr lang="en-GB" altLang="en-US" sz="1200" b="1">
              <a:solidFill>
                <a:srgbClr val="000000"/>
              </a:solidFill>
              <a:latin typeface="Century Gothic" pitchFamily="34" charset="0"/>
            </a:endParaRPr>
          </a:p>
        </p:txBody>
      </p:sp>
      <p:sp>
        <p:nvSpPr>
          <p:cNvPr id="24588" name="TextBox 38"/>
          <p:cNvSpPr txBox="1">
            <a:spLocks noChangeArrowheads="1"/>
          </p:cNvSpPr>
          <p:nvPr/>
        </p:nvSpPr>
        <p:spPr bwMode="auto">
          <a:xfrm>
            <a:off x="1692275" y="4348163"/>
            <a:ext cx="1169988"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sz="1200" b="1">
                <a:solidFill>
                  <a:srgbClr val="000000"/>
                </a:solidFill>
                <a:latin typeface="Century Gothic" pitchFamily="34" charset="0"/>
              </a:rPr>
              <a:t>Port Cell</a:t>
            </a:r>
            <a:endParaRPr lang="en-GB" altLang="en-US" sz="1200" b="1">
              <a:solidFill>
                <a:srgbClr val="000000"/>
              </a:solidFill>
              <a:latin typeface="Century Gothic" pitchFamily="34" charset="0"/>
            </a:endParaRPr>
          </a:p>
        </p:txBody>
      </p:sp>
      <p:sp>
        <p:nvSpPr>
          <p:cNvPr id="24589" name="TextBox 41"/>
          <p:cNvSpPr txBox="1">
            <a:spLocks noChangeArrowheads="1"/>
          </p:cNvSpPr>
          <p:nvPr/>
        </p:nvSpPr>
        <p:spPr bwMode="auto">
          <a:xfrm>
            <a:off x="203200" y="4348163"/>
            <a:ext cx="1489075"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sz="1200" b="1">
                <a:solidFill>
                  <a:srgbClr val="000000"/>
                </a:solidFill>
                <a:latin typeface="Century Gothic" pitchFamily="34" charset="0"/>
              </a:rPr>
              <a:t>Gallery</a:t>
            </a:r>
            <a:endParaRPr lang="en-GB" altLang="en-US" sz="1200" b="1">
              <a:solidFill>
                <a:srgbClr val="000000"/>
              </a:solidFill>
              <a:latin typeface="Century Gothic" pitchFamily="34" charset="0"/>
            </a:endParaRPr>
          </a:p>
        </p:txBody>
      </p:sp>
      <p:sp>
        <p:nvSpPr>
          <p:cNvPr id="43" name="Rectangle 42"/>
          <p:cNvSpPr/>
          <p:nvPr/>
        </p:nvSpPr>
        <p:spPr>
          <a:xfrm>
            <a:off x="2862263" y="4348163"/>
            <a:ext cx="179387" cy="206375"/>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endParaRPr lang="en-US" altLang="en-US" sz="2400">
              <a:solidFill>
                <a:srgbClr val="FFFFFF"/>
              </a:solidFill>
              <a:latin typeface="Calibri" pitchFamily="34" charset="0"/>
              <a:ea typeface="ＭＳ Ｐゴシック" pitchFamily="34" charset="-128"/>
            </a:endParaRPr>
          </a:p>
        </p:txBody>
      </p:sp>
      <p:cxnSp>
        <p:nvCxnSpPr>
          <p:cNvPr id="44" name="Straight Connector 43"/>
          <p:cNvCxnSpPr/>
          <p:nvPr/>
        </p:nvCxnSpPr>
        <p:spPr>
          <a:xfrm flipH="1">
            <a:off x="3159125" y="1782763"/>
            <a:ext cx="1409700" cy="171450"/>
          </a:xfrm>
          <a:prstGeom prst="line">
            <a:avLst/>
          </a:prstGeom>
          <a:ln w="28575">
            <a:solidFill>
              <a:srgbClr val="42FF07"/>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568825" y="1782763"/>
            <a:ext cx="3175" cy="2057400"/>
          </a:xfrm>
          <a:prstGeom prst="line">
            <a:avLst/>
          </a:prstGeom>
          <a:ln w="28575">
            <a:solidFill>
              <a:srgbClr val="42FF07"/>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2940050" y="4271963"/>
            <a:ext cx="163195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625850" y="3840163"/>
            <a:ext cx="942975" cy="69850"/>
          </a:xfrm>
          <a:prstGeom prst="line">
            <a:avLst/>
          </a:prstGeom>
          <a:ln w="28575">
            <a:solidFill>
              <a:srgbClr val="42FF07"/>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159125" y="3503613"/>
            <a:ext cx="466725" cy="12700"/>
          </a:xfrm>
          <a:prstGeom prst="line">
            <a:avLst/>
          </a:prstGeom>
          <a:ln w="28575">
            <a:solidFill>
              <a:srgbClr val="42FF0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625850" y="3503613"/>
            <a:ext cx="0" cy="406400"/>
          </a:xfrm>
          <a:prstGeom prst="line">
            <a:avLst/>
          </a:prstGeom>
          <a:ln w="28575">
            <a:solidFill>
              <a:srgbClr val="42FF0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159125" y="1954213"/>
            <a:ext cx="0" cy="1577975"/>
          </a:xfrm>
          <a:prstGeom prst="line">
            <a:avLst/>
          </a:prstGeom>
          <a:ln w="28575">
            <a:solidFill>
              <a:srgbClr val="42FF0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951163" y="1579563"/>
            <a:ext cx="1617662" cy="2032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957513" y="1782763"/>
            <a:ext cx="0" cy="19558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951163" y="3716338"/>
            <a:ext cx="446087" cy="2222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3395663" y="3709988"/>
            <a:ext cx="1587" cy="3302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397250" y="3957638"/>
            <a:ext cx="1174750" cy="762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572000" y="1573213"/>
            <a:ext cx="0" cy="20002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3125788" y="1760538"/>
            <a:ext cx="1443037" cy="17145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121025" y="1935163"/>
            <a:ext cx="4763" cy="163195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124200" y="3529013"/>
            <a:ext cx="476250" cy="3175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595688" y="3525838"/>
            <a:ext cx="4762" cy="40322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595688" y="3871913"/>
            <a:ext cx="971550" cy="635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567238" y="3865563"/>
            <a:ext cx="4762" cy="9207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63" name="Freeform 62"/>
          <p:cNvSpPr/>
          <p:nvPr/>
        </p:nvSpPr>
        <p:spPr>
          <a:xfrm>
            <a:off x="3678238" y="2487613"/>
            <a:ext cx="552450" cy="828675"/>
          </a:xfrm>
          <a:custGeom>
            <a:avLst/>
            <a:gdLst>
              <a:gd name="connsiteX0" fmla="*/ 18217 w 553714"/>
              <a:gd name="connsiteY0" fmla="*/ 587916 h 1104722"/>
              <a:gd name="connsiteX1" fmla="*/ 13455 w 553714"/>
              <a:gd name="connsiteY1" fmla="*/ 387891 h 1104722"/>
              <a:gd name="connsiteX2" fmla="*/ 151567 w 553714"/>
              <a:gd name="connsiteY2" fmla="*/ 154529 h 1104722"/>
              <a:gd name="connsiteX3" fmla="*/ 342067 w 553714"/>
              <a:gd name="connsiteY3" fmla="*/ 6891 h 1104722"/>
              <a:gd name="connsiteX4" fmla="*/ 513517 w 553714"/>
              <a:gd name="connsiteY4" fmla="*/ 54516 h 1104722"/>
              <a:gd name="connsiteX5" fmla="*/ 546855 w 553714"/>
              <a:gd name="connsiteY5" fmla="*/ 316454 h 1104722"/>
              <a:gd name="connsiteX6" fmla="*/ 532567 w 553714"/>
              <a:gd name="connsiteY6" fmla="*/ 954629 h 1104722"/>
              <a:gd name="connsiteX7" fmla="*/ 342067 w 553714"/>
              <a:gd name="connsiteY7" fmla="*/ 1102266 h 1104722"/>
              <a:gd name="connsiteX8" fmla="*/ 127755 w 553714"/>
              <a:gd name="connsiteY8" fmla="*/ 883191 h 1104722"/>
              <a:gd name="connsiteX9" fmla="*/ 18217 w 553714"/>
              <a:gd name="connsiteY9" fmla="*/ 587916 h 110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714" h="1104722">
                <a:moveTo>
                  <a:pt x="18217" y="587916"/>
                </a:moveTo>
                <a:cubicBezTo>
                  <a:pt x="-833" y="505366"/>
                  <a:pt x="-8770" y="460122"/>
                  <a:pt x="13455" y="387891"/>
                </a:cubicBezTo>
                <a:cubicBezTo>
                  <a:pt x="35680" y="315660"/>
                  <a:pt x="96798" y="218029"/>
                  <a:pt x="151567" y="154529"/>
                </a:cubicBezTo>
                <a:cubicBezTo>
                  <a:pt x="206336" y="91029"/>
                  <a:pt x="281742" y="23560"/>
                  <a:pt x="342067" y="6891"/>
                </a:cubicBezTo>
                <a:cubicBezTo>
                  <a:pt x="402392" y="-9778"/>
                  <a:pt x="479386" y="2922"/>
                  <a:pt x="513517" y="54516"/>
                </a:cubicBezTo>
                <a:cubicBezTo>
                  <a:pt x="547648" y="106110"/>
                  <a:pt x="543680" y="166435"/>
                  <a:pt x="546855" y="316454"/>
                </a:cubicBezTo>
                <a:cubicBezTo>
                  <a:pt x="550030" y="466473"/>
                  <a:pt x="566698" y="823660"/>
                  <a:pt x="532567" y="954629"/>
                </a:cubicBezTo>
                <a:cubicBezTo>
                  <a:pt x="498436" y="1085598"/>
                  <a:pt x="409536" y="1114172"/>
                  <a:pt x="342067" y="1102266"/>
                </a:cubicBezTo>
                <a:cubicBezTo>
                  <a:pt x="274598" y="1090360"/>
                  <a:pt x="182524" y="971297"/>
                  <a:pt x="127755" y="883191"/>
                </a:cubicBezTo>
                <a:cubicBezTo>
                  <a:pt x="72986" y="795085"/>
                  <a:pt x="37267" y="670466"/>
                  <a:pt x="18217" y="587916"/>
                </a:cubicBezTo>
                <a:close/>
              </a:path>
            </a:pathLst>
          </a:custGeom>
          <a:solidFill>
            <a:srgbClr val="FF25FF">
              <a:alpha val="16863"/>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solidFill>
                <a:srgbClr val="FFFFFF"/>
              </a:solidFill>
            </a:endParaRPr>
          </a:p>
        </p:txBody>
      </p:sp>
      <p:sp>
        <p:nvSpPr>
          <p:cNvPr id="24611" name="TextBox 63"/>
          <p:cNvSpPr txBox="1">
            <a:spLocks noChangeArrowheads="1"/>
          </p:cNvSpPr>
          <p:nvPr/>
        </p:nvSpPr>
        <p:spPr bwMode="auto">
          <a:xfrm>
            <a:off x="3492500" y="2855913"/>
            <a:ext cx="869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In-vessel</a:t>
            </a:r>
            <a:endParaRPr lang="en-GB" altLang="en-US" sz="1200" b="1">
              <a:solidFill>
                <a:srgbClr val="000000"/>
              </a:solidFill>
              <a:latin typeface="Century Gothic" pitchFamily="34" charset="0"/>
            </a:endParaRPr>
          </a:p>
        </p:txBody>
      </p:sp>
      <p:sp>
        <p:nvSpPr>
          <p:cNvPr id="24612" name="TextBox 64"/>
          <p:cNvSpPr txBox="1">
            <a:spLocks noChangeArrowheads="1"/>
          </p:cNvSpPr>
          <p:nvPr/>
        </p:nvSpPr>
        <p:spPr bwMode="auto">
          <a:xfrm>
            <a:off x="3324225" y="2078038"/>
            <a:ext cx="1011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In-cryostat</a:t>
            </a:r>
            <a:endParaRPr lang="en-GB" altLang="en-US" sz="1200" b="1">
              <a:solidFill>
                <a:srgbClr val="000000"/>
              </a:solidFill>
              <a:latin typeface="Century Gothic" pitchFamily="34" charset="0"/>
            </a:endParaRPr>
          </a:p>
        </p:txBody>
      </p:sp>
      <p:sp>
        <p:nvSpPr>
          <p:cNvPr id="24613" name="TextBox 65"/>
          <p:cNvSpPr txBox="1">
            <a:spLocks noChangeArrowheads="1"/>
          </p:cNvSpPr>
          <p:nvPr/>
        </p:nvSpPr>
        <p:spPr bwMode="auto">
          <a:xfrm rot="-533220">
            <a:off x="3233738" y="1604963"/>
            <a:ext cx="1487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Port &amp; Cryostat</a:t>
            </a:r>
            <a:endParaRPr lang="en-GB" altLang="en-US" sz="1200" b="1">
              <a:solidFill>
                <a:srgbClr val="000000"/>
              </a:solidFill>
              <a:latin typeface="Century Gothic" pitchFamily="34" charset="0"/>
            </a:endParaRPr>
          </a:p>
        </p:txBody>
      </p:sp>
      <p:cxnSp>
        <p:nvCxnSpPr>
          <p:cNvPr id="67" name="Straight Connector 66"/>
          <p:cNvCxnSpPr/>
          <p:nvPr/>
        </p:nvCxnSpPr>
        <p:spPr>
          <a:xfrm flipV="1">
            <a:off x="2940050" y="3808413"/>
            <a:ext cx="417513" cy="317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363913" y="3798888"/>
            <a:ext cx="0" cy="269875"/>
          </a:xfrm>
          <a:prstGeom prst="line">
            <a:avLst/>
          </a:prstGeom>
          <a:ln w="19050">
            <a:solidFill>
              <a:srgbClr val="0070C0"/>
            </a:solidFill>
            <a:prstDash val="dashDot"/>
          </a:ln>
        </p:spPr>
        <p:style>
          <a:lnRef idx="1">
            <a:schemeClr val="accent1"/>
          </a:lnRef>
          <a:fillRef idx="0">
            <a:schemeClr val="accent1"/>
          </a:fillRef>
          <a:effectRef idx="0">
            <a:schemeClr val="accent1"/>
          </a:effectRef>
          <a:fontRef idx="minor">
            <a:schemeClr val="tx1"/>
          </a:fontRef>
        </p:style>
      </p:cxnSp>
      <p:sp>
        <p:nvSpPr>
          <p:cNvPr id="24616" name="TextBox 68"/>
          <p:cNvSpPr txBox="1">
            <a:spLocks noChangeArrowheads="1"/>
          </p:cNvSpPr>
          <p:nvPr/>
        </p:nvSpPr>
        <p:spPr bwMode="auto">
          <a:xfrm>
            <a:off x="1839913" y="3259138"/>
            <a:ext cx="1011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B1 Port Cell</a:t>
            </a:r>
            <a:endParaRPr lang="en-GB" altLang="en-US" sz="1200" b="1">
              <a:solidFill>
                <a:srgbClr val="000000"/>
              </a:solidFill>
              <a:latin typeface="Century Gothic" pitchFamily="34" charset="0"/>
            </a:endParaRPr>
          </a:p>
        </p:txBody>
      </p:sp>
      <p:sp>
        <p:nvSpPr>
          <p:cNvPr id="24617" name="TextBox 69"/>
          <p:cNvSpPr txBox="1">
            <a:spLocks noChangeArrowheads="1"/>
          </p:cNvSpPr>
          <p:nvPr/>
        </p:nvSpPr>
        <p:spPr bwMode="auto">
          <a:xfrm>
            <a:off x="1831975" y="2789238"/>
            <a:ext cx="1030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L1 Port Cell</a:t>
            </a:r>
            <a:endParaRPr lang="en-GB" altLang="en-US" sz="1200" b="1">
              <a:solidFill>
                <a:srgbClr val="000000"/>
              </a:solidFill>
              <a:latin typeface="Century Gothic" pitchFamily="34" charset="0"/>
            </a:endParaRPr>
          </a:p>
        </p:txBody>
      </p:sp>
      <p:sp>
        <p:nvSpPr>
          <p:cNvPr id="24618" name="TextBox 70"/>
          <p:cNvSpPr txBox="1">
            <a:spLocks noChangeArrowheads="1"/>
          </p:cNvSpPr>
          <p:nvPr/>
        </p:nvSpPr>
        <p:spPr bwMode="auto">
          <a:xfrm>
            <a:off x="1831975" y="2322513"/>
            <a:ext cx="1017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L2 Port Cell</a:t>
            </a:r>
            <a:endParaRPr lang="en-GB" altLang="en-US" sz="1200" b="1">
              <a:solidFill>
                <a:srgbClr val="000000"/>
              </a:solidFill>
              <a:latin typeface="Century Gothic" pitchFamily="34" charset="0"/>
            </a:endParaRPr>
          </a:p>
        </p:txBody>
      </p:sp>
      <p:sp>
        <p:nvSpPr>
          <p:cNvPr id="24619" name="TextBox 71"/>
          <p:cNvSpPr txBox="1">
            <a:spLocks noChangeArrowheads="1"/>
          </p:cNvSpPr>
          <p:nvPr/>
        </p:nvSpPr>
        <p:spPr bwMode="auto">
          <a:xfrm>
            <a:off x="1831975" y="1776413"/>
            <a:ext cx="919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L3</a:t>
            </a:r>
            <a:endParaRPr lang="en-GB" altLang="en-US" sz="1200" b="1">
              <a:solidFill>
                <a:srgbClr val="000000"/>
              </a:solidFill>
              <a:latin typeface="Century Gothic" pitchFamily="34" charset="0"/>
            </a:endParaRPr>
          </a:p>
        </p:txBody>
      </p:sp>
      <p:sp>
        <p:nvSpPr>
          <p:cNvPr id="24620" name="TextBox 72"/>
          <p:cNvSpPr txBox="1">
            <a:spLocks noChangeArrowheads="1"/>
          </p:cNvSpPr>
          <p:nvPr/>
        </p:nvSpPr>
        <p:spPr bwMode="auto">
          <a:xfrm>
            <a:off x="1841500" y="1173163"/>
            <a:ext cx="91916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L4</a:t>
            </a:r>
            <a:endParaRPr lang="en-GB" altLang="en-US" sz="1200" b="1">
              <a:solidFill>
                <a:srgbClr val="000000"/>
              </a:solidFill>
              <a:latin typeface="Century Gothic" pitchFamily="34" charset="0"/>
            </a:endParaRPr>
          </a:p>
        </p:txBody>
      </p:sp>
      <p:sp>
        <p:nvSpPr>
          <p:cNvPr id="24621" name="TextBox 73"/>
          <p:cNvSpPr txBox="1">
            <a:spLocks noChangeArrowheads="1"/>
          </p:cNvSpPr>
          <p:nvPr/>
        </p:nvSpPr>
        <p:spPr bwMode="auto">
          <a:xfrm>
            <a:off x="661988" y="782638"/>
            <a:ext cx="919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L5</a:t>
            </a:r>
            <a:endParaRPr lang="en-GB" altLang="en-US" sz="1200" b="1">
              <a:solidFill>
                <a:srgbClr val="000000"/>
              </a:solidFill>
              <a:latin typeface="Century Gothic" pitchFamily="34" charset="0"/>
            </a:endParaRPr>
          </a:p>
        </p:txBody>
      </p:sp>
      <p:sp>
        <p:nvSpPr>
          <p:cNvPr id="24622" name="TextBox 74"/>
          <p:cNvSpPr txBox="1">
            <a:spLocks noChangeArrowheads="1"/>
          </p:cNvSpPr>
          <p:nvPr/>
        </p:nvSpPr>
        <p:spPr bwMode="auto">
          <a:xfrm>
            <a:off x="1835150" y="3763963"/>
            <a:ext cx="16573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B2 Tokamak Interface</a:t>
            </a:r>
            <a:endParaRPr lang="en-GB" altLang="en-US" sz="1200" b="1">
              <a:solidFill>
                <a:srgbClr val="000000"/>
              </a:solidFill>
              <a:latin typeface="Century Gothic" pitchFamily="34" charset="0"/>
            </a:endParaRPr>
          </a:p>
        </p:txBody>
      </p:sp>
      <p:sp>
        <p:nvSpPr>
          <p:cNvPr id="24623" name="TextBox 75"/>
          <p:cNvSpPr txBox="1">
            <a:spLocks noChangeArrowheads="1"/>
          </p:cNvSpPr>
          <p:nvPr/>
        </p:nvSpPr>
        <p:spPr bwMode="auto">
          <a:xfrm>
            <a:off x="631825" y="3868738"/>
            <a:ext cx="392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B2</a:t>
            </a:r>
            <a:endParaRPr lang="en-GB" altLang="en-US" sz="1200" b="1">
              <a:solidFill>
                <a:srgbClr val="000000"/>
              </a:solidFill>
              <a:latin typeface="Century Gothic" pitchFamily="34" charset="0"/>
            </a:endParaRPr>
          </a:p>
        </p:txBody>
      </p:sp>
      <p:sp>
        <p:nvSpPr>
          <p:cNvPr id="24624" name="TextBox 76"/>
          <p:cNvSpPr txBox="1">
            <a:spLocks noChangeArrowheads="1"/>
          </p:cNvSpPr>
          <p:nvPr/>
        </p:nvSpPr>
        <p:spPr bwMode="auto">
          <a:xfrm>
            <a:off x="644525" y="3265488"/>
            <a:ext cx="3921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B1</a:t>
            </a:r>
            <a:endParaRPr lang="en-GB" altLang="en-US" sz="1200" b="1">
              <a:solidFill>
                <a:srgbClr val="000000"/>
              </a:solidFill>
              <a:latin typeface="Century Gothic" pitchFamily="34" charset="0"/>
            </a:endParaRPr>
          </a:p>
        </p:txBody>
      </p:sp>
      <p:sp>
        <p:nvSpPr>
          <p:cNvPr id="24625" name="TextBox 77"/>
          <p:cNvSpPr txBox="1">
            <a:spLocks noChangeArrowheads="1"/>
          </p:cNvSpPr>
          <p:nvPr/>
        </p:nvSpPr>
        <p:spPr bwMode="auto">
          <a:xfrm>
            <a:off x="641350" y="2795588"/>
            <a:ext cx="390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L1</a:t>
            </a:r>
            <a:endParaRPr lang="en-GB" altLang="en-US" sz="1200" b="1">
              <a:solidFill>
                <a:srgbClr val="000000"/>
              </a:solidFill>
              <a:latin typeface="Century Gothic" pitchFamily="34" charset="0"/>
            </a:endParaRPr>
          </a:p>
        </p:txBody>
      </p:sp>
      <p:sp>
        <p:nvSpPr>
          <p:cNvPr id="24626" name="TextBox 78"/>
          <p:cNvSpPr txBox="1">
            <a:spLocks noChangeArrowheads="1"/>
          </p:cNvSpPr>
          <p:nvPr/>
        </p:nvSpPr>
        <p:spPr bwMode="auto">
          <a:xfrm>
            <a:off x="644525" y="2316163"/>
            <a:ext cx="390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200" b="1">
                <a:solidFill>
                  <a:srgbClr val="000000"/>
                </a:solidFill>
                <a:latin typeface="Century Gothic" pitchFamily="34" charset="0"/>
              </a:rPr>
              <a:t>L2</a:t>
            </a:r>
            <a:endParaRPr lang="en-GB" altLang="en-US" sz="1200" b="1">
              <a:solidFill>
                <a:srgbClr val="000000"/>
              </a:solidFill>
              <a:latin typeface="Century Gothic" pitchFamily="34" charset="0"/>
            </a:endParaRPr>
          </a:p>
        </p:txBody>
      </p:sp>
      <p:cxnSp>
        <p:nvCxnSpPr>
          <p:cNvPr id="80" name="Straight Connector 79"/>
          <p:cNvCxnSpPr/>
          <p:nvPr/>
        </p:nvCxnSpPr>
        <p:spPr>
          <a:xfrm flipH="1" flipV="1">
            <a:off x="1331913" y="1506538"/>
            <a:ext cx="365125" cy="15875"/>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1331913" y="773113"/>
            <a:ext cx="0" cy="80645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24629" name="Rectangle 81"/>
          <p:cNvSpPr>
            <a:spLocks noChangeArrowheads="1"/>
          </p:cNvSpPr>
          <p:nvPr/>
        </p:nvSpPr>
        <p:spPr bwMode="auto">
          <a:xfrm>
            <a:off x="3822700" y="2640013"/>
            <a:ext cx="363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1400" b="1">
                <a:solidFill>
                  <a:srgbClr val="000000"/>
                </a:solidFill>
                <a:latin typeface="Century Gothic" pitchFamily="34" charset="0"/>
              </a:rPr>
              <a:t>①</a:t>
            </a:r>
          </a:p>
        </p:txBody>
      </p:sp>
      <p:sp>
        <p:nvSpPr>
          <p:cNvPr id="24630" name="Rectangle 82"/>
          <p:cNvSpPr>
            <a:spLocks noChangeArrowheads="1"/>
          </p:cNvSpPr>
          <p:nvPr/>
        </p:nvSpPr>
        <p:spPr bwMode="auto">
          <a:xfrm>
            <a:off x="3227388" y="2646363"/>
            <a:ext cx="365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1400" b="1">
                <a:solidFill>
                  <a:srgbClr val="000000"/>
                </a:solidFill>
                <a:latin typeface="Century Gothic" pitchFamily="34" charset="0"/>
              </a:rPr>
              <a:t>②</a:t>
            </a:r>
          </a:p>
        </p:txBody>
      </p:sp>
      <p:sp>
        <p:nvSpPr>
          <p:cNvPr id="24631" name="Rectangle 83"/>
          <p:cNvSpPr>
            <a:spLocks noChangeArrowheads="1"/>
          </p:cNvSpPr>
          <p:nvPr/>
        </p:nvSpPr>
        <p:spPr bwMode="auto">
          <a:xfrm>
            <a:off x="2849563" y="2640013"/>
            <a:ext cx="365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1400" b="1">
                <a:solidFill>
                  <a:srgbClr val="000000"/>
                </a:solidFill>
                <a:latin typeface="Century Gothic" pitchFamily="34" charset="0"/>
              </a:rPr>
              <a:t>③</a:t>
            </a:r>
          </a:p>
        </p:txBody>
      </p:sp>
      <p:sp>
        <p:nvSpPr>
          <p:cNvPr id="24632" name="Rectangle 84"/>
          <p:cNvSpPr>
            <a:spLocks noChangeArrowheads="1"/>
          </p:cNvSpPr>
          <p:nvPr/>
        </p:nvSpPr>
        <p:spPr bwMode="auto">
          <a:xfrm>
            <a:off x="2381250" y="2649538"/>
            <a:ext cx="365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1400" b="1">
                <a:solidFill>
                  <a:srgbClr val="000000"/>
                </a:solidFill>
                <a:latin typeface="Century Gothic" pitchFamily="34" charset="0"/>
              </a:rPr>
              <a:t>④</a:t>
            </a:r>
          </a:p>
        </p:txBody>
      </p:sp>
      <p:sp>
        <p:nvSpPr>
          <p:cNvPr id="24633" name="Rectangle 85"/>
          <p:cNvSpPr>
            <a:spLocks noChangeArrowheads="1"/>
          </p:cNvSpPr>
          <p:nvPr/>
        </p:nvSpPr>
        <p:spPr bwMode="auto">
          <a:xfrm>
            <a:off x="1301750" y="2646363"/>
            <a:ext cx="363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1400" b="1">
                <a:solidFill>
                  <a:srgbClr val="000000"/>
                </a:solidFill>
                <a:latin typeface="Century Gothic" pitchFamily="34" charset="0"/>
              </a:rPr>
              <a:t>⑤</a:t>
            </a:r>
          </a:p>
        </p:txBody>
      </p:sp>
      <p:sp>
        <p:nvSpPr>
          <p:cNvPr id="24634" name="TextBox 86"/>
          <p:cNvSpPr txBox="1">
            <a:spLocks noChangeArrowheads="1"/>
          </p:cNvSpPr>
          <p:nvPr/>
        </p:nvSpPr>
        <p:spPr bwMode="auto">
          <a:xfrm>
            <a:off x="203200" y="3875088"/>
            <a:ext cx="365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1400">
                <a:solidFill>
                  <a:srgbClr val="000000"/>
                </a:solidFill>
                <a:latin typeface="Century Gothic" pitchFamily="34" charset="0"/>
              </a:rPr>
              <a:t>❶</a:t>
            </a:r>
          </a:p>
        </p:txBody>
      </p:sp>
      <p:sp>
        <p:nvSpPr>
          <p:cNvPr id="24635" name="TextBox 87"/>
          <p:cNvSpPr txBox="1">
            <a:spLocks noChangeArrowheads="1"/>
          </p:cNvSpPr>
          <p:nvPr/>
        </p:nvSpPr>
        <p:spPr bwMode="auto">
          <a:xfrm>
            <a:off x="201613" y="3335338"/>
            <a:ext cx="363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1400">
                <a:solidFill>
                  <a:srgbClr val="000000"/>
                </a:solidFill>
                <a:latin typeface="Century Gothic" pitchFamily="34" charset="0"/>
              </a:rPr>
              <a:t>❷</a:t>
            </a:r>
          </a:p>
        </p:txBody>
      </p:sp>
      <p:sp>
        <p:nvSpPr>
          <p:cNvPr id="24636" name="TextBox 88"/>
          <p:cNvSpPr txBox="1">
            <a:spLocks noChangeArrowheads="1"/>
          </p:cNvSpPr>
          <p:nvPr/>
        </p:nvSpPr>
        <p:spPr bwMode="auto">
          <a:xfrm>
            <a:off x="200025" y="2849563"/>
            <a:ext cx="365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1400">
                <a:solidFill>
                  <a:srgbClr val="000000"/>
                </a:solidFill>
                <a:latin typeface="Century Gothic" pitchFamily="34" charset="0"/>
              </a:rPr>
              <a:t>❸</a:t>
            </a:r>
          </a:p>
        </p:txBody>
      </p:sp>
      <p:sp>
        <p:nvSpPr>
          <p:cNvPr id="24637" name="TextBox 89"/>
          <p:cNvSpPr txBox="1">
            <a:spLocks noChangeArrowheads="1"/>
          </p:cNvSpPr>
          <p:nvPr/>
        </p:nvSpPr>
        <p:spPr bwMode="auto">
          <a:xfrm>
            <a:off x="203200" y="2322513"/>
            <a:ext cx="365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1400">
                <a:solidFill>
                  <a:srgbClr val="000000"/>
                </a:solidFill>
                <a:latin typeface="Century Gothic" pitchFamily="34" charset="0"/>
              </a:rPr>
              <a:t>❹</a:t>
            </a:r>
          </a:p>
        </p:txBody>
      </p:sp>
      <p:sp>
        <p:nvSpPr>
          <p:cNvPr id="24638" name="TextBox 90"/>
          <p:cNvSpPr txBox="1">
            <a:spLocks noChangeArrowheads="1"/>
          </p:cNvSpPr>
          <p:nvPr/>
        </p:nvSpPr>
        <p:spPr bwMode="auto">
          <a:xfrm>
            <a:off x="203200" y="1881188"/>
            <a:ext cx="365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1400">
                <a:solidFill>
                  <a:srgbClr val="000000"/>
                </a:solidFill>
                <a:latin typeface="Century Gothic" pitchFamily="34" charset="0"/>
              </a:rPr>
              <a:t>❺</a:t>
            </a:r>
          </a:p>
        </p:txBody>
      </p:sp>
      <p:sp>
        <p:nvSpPr>
          <p:cNvPr id="24639" name="TextBox 91"/>
          <p:cNvSpPr txBox="1">
            <a:spLocks noChangeArrowheads="1"/>
          </p:cNvSpPr>
          <p:nvPr/>
        </p:nvSpPr>
        <p:spPr bwMode="auto">
          <a:xfrm>
            <a:off x="3040063" y="4268788"/>
            <a:ext cx="3160712" cy="46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sz="1200" b="1">
                <a:solidFill>
                  <a:srgbClr val="000000"/>
                </a:solidFill>
                <a:latin typeface="Century Gothic" pitchFamily="34" charset="0"/>
              </a:rPr>
              <a:t>Cryostat</a:t>
            </a:r>
          </a:p>
          <a:p>
            <a:pPr algn="ctr">
              <a:spcBef>
                <a:spcPct val="0"/>
              </a:spcBef>
              <a:buFontTx/>
              <a:buNone/>
            </a:pPr>
            <a:r>
              <a:rPr lang="en-US" altLang="en-US" sz="1200" b="1">
                <a:solidFill>
                  <a:srgbClr val="000000"/>
                </a:solidFill>
                <a:latin typeface="Century Gothic" pitchFamily="34" charset="0"/>
              </a:rPr>
              <a:t>(Tokamak Pit)</a:t>
            </a:r>
            <a:endParaRPr lang="en-GB" altLang="en-US" sz="1200" b="1">
              <a:solidFill>
                <a:srgbClr val="000000"/>
              </a:solidFill>
              <a:latin typeface="Century Gothic" pitchFamily="34" charset="0"/>
            </a:endParaRPr>
          </a:p>
        </p:txBody>
      </p:sp>
      <p:sp>
        <p:nvSpPr>
          <p:cNvPr id="24640" name="TextBox 92"/>
          <p:cNvSpPr txBox="1">
            <a:spLocks noChangeArrowheads="1"/>
          </p:cNvSpPr>
          <p:nvPr/>
        </p:nvSpPr>
        <p:spPr bwMode="auto">
          <a:xfrm>
            <a:off x="7439025" y="4311650"/>
            <a:ext cx="1489075"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sz="1200" b="1">
                <a:solidFill>
                  <a:srgbClr val="000000"/>
                </a:solidFill>
                <a:latin typeface="Century Gothic" pitchFamily="34" charset="0"/>
              </a:rPr>
              <a:t>Gallery</a:t>
            </a:r>
            <a:endParaRPr lang="en-GB" altLang="en-US" sz="1200" b="1">
              <a:solidFill>
                <a:srgbClr val="000000"/>
              </a:solidFill>
              <a:latin typeface="Century Gothic" pitchFamily="34" charset="0"/>
            </a:endParaRPr>
          </a:p>
        </p:txBody>
      </p:sp>
      <p:sp>
        <p:nvSpPr>
          <p:cNvPr id="24641" name="TextBox 93"/>
          <p:cNvSpPr txBox="1">
            <a:spLocks noChangeArrowheads="1"/>
          </p:cNvSpPr>
          <p:nvPr/>
        </p:nvSpPr>
        <p:spPr bwMode="auto">
          <a:xfrm>
            <a:off x="6372225" y="4310063"/>
            <a:ext cx="10668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sz="1200" b="1">
                <a:solidFill>
                  <a:srgbClr val="000000"/>
                </a:solidFill>
                <a:latin typeface="Century Gothic" pitchFamily="34" charset="0"/>
              </a:rPr>
              <a:t>Port Cell</a:t>
            </a:r>
            <a:endParaRPr lang="en-GB" altLang="en-US" sz="1200" b="1">
              <a:solidFill>
                <a:srgbClr val="000000"/>
              </a:solidFill>
              <a:latin typeface="Century Gothic" pitchFamily="34" charset="0"/>
            </a:endParaRPr>
          </a:p>
        </p:txBody>
      </p:sp>
      <p:sp>
        <p:nvSpPr>
          <p:cNvPr id="95" name="Rectangle 94"/>
          <p:cNvSpPr/>
          <p:nvPr/>
        </p:nvSpPr>
        <p:spPr>
          <a:xfrm>
            <a:off x="6192838" y="4348163"/>
            <a:ext cx="179387" cy="206375"/>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endParaRPr lang="en-US" altLang="en-US" sz="2400">
              <a:solidFill>
                <a:srgbClr val="FFFFFF"/>
              </a:solidFill>
              <a:latin typeface="Calibri" pitchFamily="34" charset="0"/>
              <a:ea typeface="ＭＳ Ｐゴシック" pitchFamily="34" charset="-128"/>
            </a:endParaRPr>
          </a:p>
        </p:txBody>
      </p:sp>
      <p:sp>
        <p:nvSpPr>
          <p:cNvPr id="24643" name="TextBox 95"/>
          <p:cNvSpPr txBox="1">
            <a:spLocks noChangeArrowheads="1"/>
          </p:cNvSpPr>
          <p:nvPr/>
        </p:nvSpPr>
        <p:spPr bwMode="auto">
          <a:xfrm>
            <a:off x="5705475" y="4522788"/>
            <a:ext cx="1243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sz="1200" b="1">
                <a:solidFill>
                  <a:srgbClr val="000000"/>
                </a:solidFill>
                <a:latin typeface="Century Gothic" pitchFamily="34" charset="0"/>
              </a:rPr>
              <a:t>Bio-shield</a:t>
            </a:r>
            <a:endParaRPr lang="en-GB" altLang="en-US" sz="1200" b="1">
              <a:solidFill>
                <a:srgbClr val="000000"/>
              </a:solidFill>
              <a:latin typeface="Century Gothic" pitchFamily="34" charset="0"/>
            </a:endParaRPr>
          </a:p>
        </p:txBody>
      </p:sp>
      <p:sp>
        <p:nvSpPr>
          <p:cNvPr id="24644" name="Title 1"/>
          <p:cNvSpPr txBox="1">
            <a:spLocks/>
          </p:cNvSpPr>
          <p:nvPr/>
        </p:nvSpPr>
        <p:spPr bwMode="auto">
          <a:xfrm>
            <a:off x="0" y="50800"/>
            <a:ext cx="9144000" cy="627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3" tIns="45711" rIns="91423" bIns="45711" anchor="ct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GB" altLang="en-US" b="1" dirty="0">
                <a:solidFill>
                  <a:srgbClr val="333399"/>
                </a:solidFill>
              </a:rPr>
              <a:t>CTTA (Worksite 1)  &amp;  CTTC (Worksite 2) </a:t>
            </a:r>
            <a:endParaRPr lang="en-IE" altLang="en-US" b="1" dirty="0">
              <a:solidFill>
                <a:srgbClr val="333399"/>
              </a:solidFill>
            </a:endParaRPr>
          </a:p>
        </p:txBody>
      </p:sp>
      <p:sp>
        <p:nvSpPr>
          <p:cNvPr id="2" name="Rectangle 1"/>
          <p:cNvSpPr/>
          <p:nvPr/>
        </p:nvSpPr>
        <p:spPr>
          <a:xfrm>
            <a:off x="6588125" y="1058863"/>
            <a:ext cx="2232025" cy="2981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endParaRPr lang="en-US" altLang="en-US" sz="2400">
              <a:solidFill>
                <a:srgbClr val="FFFFFF"/>
              </a:solidFill>
              <a:latin typeface="Calibri" pitchFamily="34" charset="0"/>
              <a:ea typeface="ＭＳ Ｐゴシック" pitchFamily="34" charset="-128"/>
            </a:endParaRPr>
          </a:p>
        </p:txBody>
      </p:sp>
      <p:sp>
        <p:nvSpPr>
          <p:cNvPr id="24646" name="TextBox 2"/>
          <p:cNvSpPr txBox="1">
            <a:spLocks noChangeArrowheads="1"/>
          </p:cNvSpPr>
          <p:nvPr/>
        </p:nvSpPr>
        <p:spPr bwMode="auto">
          <a:xfrm>
            <a:off x="6875463" y="1346200"/>
            <a:ext cx="14414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sz="1800" b="1">
                <a:solidFill>
                  <a:srgbClr val="FFFF00"/>
                </a:solidFill>
              </a:rPr>
              <a:t>IO CTTC Contracts and EU-DA Building Services (TB04)</a:t>
            </a:r>
          </a:p>
          <a:p>
            <a:pPr algn="ctr">
              <a:spcBef>
                <a:spcPct val="0"/>
              </a:spcBef>
              <a:buFontTx/>
              <a:buNone/>
            </a:pPr>
            <a:r>
              <a:rPr lang="en-US" altLang="en-US" sz="1800" b="1">
                <a:solidFill>
                  <a:srgbClr val="FFFF00"/>
                </a:solidFill>
              </a:rPr>
              <a:t>Contract</a:t>
            </a:r>
          </a:p>
          <a:p>
            <a:pPr algn="ctr">
              <a:spcBef>
                <a:spcPct val="0"/>
              </a:spcBef>
              <a:buFontTx/>
              <a:buNone/>
            </a:pPr>
            <a:r>
              <a:rPr lang="en-US" altLang="en-US" sz="1800" b="1">
                <a:solidFill>
                  <a:srgbClr val="FFFF00"/>
                </a:solidFill>
              </a:rPr>
              <a:t>Co-activity</a:t>
            </a:r>
          </a:p>
          <a:p>
            <a:pPr algn="ctr">
              <a:spcBef>
                <a:spcPct val="0"/>
              </a:spcBef>
              <a:buFontTx/>
              <a:buNone/>
            </a:pPr>
            <a:r>
              <a:rPr lang="en-US" altLang="en-US" sz="1800" b="1">
                <a:solidFill>
                  <a:srgbClr val="FFFF00"/>
                </a:solidFill>
              </a:rPr>
              <a:t>Area</a:t>
            </a:r>
            <a:endParaRPr lang="en-GB" altLang="en-US" sz="1800" b="1">
              <a:solidFill>
                <a:srgbClr val="FFFF00"/>
              </a:solidFill>
            </a:endParaRPr>
          </a:p>
        </p:txBody>
      </p:sp>
      <p:cxnSp>
        <p:nvCxnSpPr>
          <p:cNvPr id="75" name="Straight Arrow Connector 74"/>
          <p:cNvCxnSpPr/>
          <p:nvPr/>
        </p:nvCxnSpPr>
        <p:spPr>
          <a:xfrm flipV="1">
            <a:off x="6294438" y="4084638"/>
            <a:ext cx="6350" cy="26987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54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17463" y="104775"/>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b="1" dirty="0"/>
              <a:t>Tokamak Assembly Flow (B17 - B13 - B11)</a:t>
            </a:r>
          </a:p>
        </p:txBody>
      </p:sp>
      <p:pic>
        <p:nvPicPr>
          <p:cNvPr id="2560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00088"/>
            <a:ext cx="889635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2"/>
          <p:cNvSpPr txBox="1">
            <a:spLocks noChangeArrowheads="1"/>
          </p:cNvSpPr>
          <p:nvPr/>
        </p:nvSpPr>
        <p:spPr bwMode="auto">
          <a:xfrm>
            <a:off x="377949" y="3408015"/>
            <a:ext cx="8586539"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Char char="-"/>
            </a:pPr>
            <a:r>
              <a:rPr lang="en-US" altLang="en-US" sz="2000" b="1" dirty="0">
                <a:solidFill>
                  <a:srgbClr val="333399"/>
                </a:solidFill>
                <a:latin typeface="Calibri" pitchFamily="34" charset="0"/>
              </a:rPr>
              <a:t>Introduction of the Tokamak components in Building 17;</a:t>
            </a:r>
          </a:p>
          <a:p>
            <a:pPr>
              <a:spcBef>
                <a:spcPct val="0"/>
              </a:spcBef>
              <a:buFontTx/>
              <a:buChar char="-"/>
            </a:pPr>
            <a:r>
              <a:rPr lang="en-US" altLang="en-US" sz="2000" b="1" dirty="0">
                <a:solidFill>
                  <a:srgbClr val="333399"/>
                </a:solidFill>
                <a:latin typeface="Calibri" pitchFamily="34" charset="0"/>
              </a:rPr>
              <a:t>Preparation and sub-assembly of the sectors in Building 13;</a:t>
            </a:r>
          </a:p>
          <a:p>
            <a:pPr>
              <a:spcBef>
                <a:spcPct val="0"/>
              </a:spcBef>
              <a:buFontTx/>
              <a:buChar char="-"/>
            </a:pPr>
            <a:r>
              <a:rPr lang="en-US" altLang="en-US" sz="2000" b="1" dirty="0">
                <a:solidFill>
                  <a:srgbClr val="333399"/>
                </a:solidFill>
                <a:latin typeface="Calibri" pitchFamily="34" charset="0"/>
              </a:rPr>
              <a:t>Transport of the sector sub-assemblies via 2x750t crane to the Tokamak Pit;</a:t>
            </a:r>
          </a:p>
          <a:p>
            <a:pPr>
              <a:spcBef>
                <a:spcPct val="0"/>
              </a:spcBef>
              <a:buFontTx/>
              <a:buChar char="-"/>
            </a:pPr>
            <a:r>
              <a:rPr lang="en-US" altLang="en-US" sz="2000" b="1" dirty="0">
                <a:solidFill>
                  <a:srgbClr val="333399"/>
                </a:solidFill>
                <a:latin typeface="Calibri" pitchFamily="34" charset="0"/>
              </a:rPr>
              <a:t>Final assembly of the components/sub-assemblies in the Tokamak Pit.  </a:t>
            </a:r>
            <a:endParaRPr lang="en-GB" altLang="en-US" sz="2000" b="1" dirty="0">
              <a:solidFill>
                <a:srgbClr val="333399"/>
              </a:solidFill>
              <a:latin typeface="Calibri" pitchFamily="34" charset="0"/>
            </a:endParaRPr>
          </a:p>
        </p:txBody>
      </p:sp>
    </p:spTree>
    <p:extLst>
      <p:ext uri="{BB962C8B-B14F-4D97-AF65-F5344CB8AC3E}">
        <p14:creationId xmlns:p14="http://schemas.microsoft.com/office/powerpoint/2010/main" val="210808108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50" y="1160463"/>
            <a:ext cx="2879725" cy="2408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5" y="79375"/>
            <a:ext cx="3182938"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2478088"/>
            <a:ext cx="2508250" cy="218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629" name="Group 11"/>
          <p:cNvGrpSpPr>
            <a:grpSpLocks/>
          </p:cNvGrpSpPr>
          <p:nvPr/>
        </p:nvGrpSpPr>
        <p:grpSpPr bwMode="auto">
          <a:xfrm rot="410831">
            <a:off x="186319" y="1734944"/>
            <a:ext cx="2953209" cy="1135062"/>
            <a:chOff x="64716" y="1764345"/>
            <a:chExt cx="3116534" cy="1512168"/>
          </a:xfrm>
        </p:grpSpPr>
        <p:sp>
          <p:nvSpPr>
            <p:cNvPr id="26640" name="TextBox 3"/>
            <p:cNvSpPr txBox="1">
              <a:spLocks noChangeArrowheads="1"/>
            </p:cNvSpPr>
            <p:nvPr/>
          </p:nvSpPr>
          <p:spPr bwMode="auto">
            <a:xfrm>
              <a:off x="63594" y="2009167"/>
              <a:ext cx="2908554" cy="94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defTabSz="912813"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defTabSz="912813"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defTabSz="912813"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defTabSz="912813"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defTabSz="912813"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defTabSz="912813"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defTabSz="912813"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defTabSz="912813"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2000" b="1" i="1">
                  <a:solidFill>
                    <a:srgbClr val="376092"/>
                  </a:solidFill>
                  <a:latin typeface="Calibri" pitchFamily="34" charset="0"/>
                </a:rPr>
                <a:t>Tokamak  Lower In-pit Installation Activities</a:t>
              </a:r>
              <a:endParaRPr lang="en-GB" altLang="en-US" sz="2000" b="1" i="1">
                <a:solidFill>
                  <a:srgbClr val="376092"/>
                </a:solidFill>
                <a:latin typeface="Calibri" pitchFamily="34" charset="0"/>
              </a:endParaRPr>
            </a:p>
          </p:txBody>
        </p:sp>
        <p:sp>
          <p:nvSpPr>
            <p:cNvPr id="26641" name="Right Arrow 10"/>
            <p:cNvSpPr>
              <a:spLocks noChangeArrowheads="1"/>
            </p:cNvSpPr>
            <p:nvPr/>
          </p:nvSpPr>
          <p:spPr bwMode="auto">
            <a:xfrm>
              <a:off x="84906" y="1764345"/>
              <a:ext cx="3096344" cy="1512168"/>
            </a:xfrm>
            <a:prstGeom prst="rightArrow">
              <a:avLst>
                <a:gd name="adj1" fmla="val 50000"/>
                <a:gd name="adj2" fmla="val 49996"/>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endParaRPr lang="en-GB" altLang="en-US" sz="2400">
                <a:solidFill>
                  <a:schemeClr val="tx1"/>
                </a:solidFill>
              </a:endParaRPr>
            </a:p>
          </p:txBody>
        </p:sp>
      </p:grpSp>
      <p:grpSp>
        <p:nvGrpSpPr>
          <p:cNvPr id="26630" name="Group 19"/>
          <p:cNvGrpSpPr>
            <a:grpSpLocks/>
          </p:cNvGrpSpPr>
          <p:nvPr/>
        </p:nvGrpSpPr>
        <p:grpSpPr bwMode="auto">
          <a:xfrm>
            <a:off x="1412875" y="2800350"/>
            <a:ext cx="2938767" cy="1135063"/>
            <a:chOff x="1199942" y="3434318"/>
            <a:chExt cx="3110485" cy="1512168"/>
          </a:xfrm>
        </p:grpSpPr>
        <p:sp>
          <p:nvSpPr>
            <p:cNvPr id="26638" name="TextBox 14"/>
            <p:cNvSpPr txBox="1">
              <a:spLocks noChangeArrowheads="1"/>
            </p:cNvSpPr>
            <p:nvPr/>
          </p:nvSpPr>
          <p:spPr bwMode="auto">
            <a:xfrm rot="410831">
              <a:off x="1199942" y="3667195"/>
              <a:ext cx="2907456" cy="9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2000" b="1" i="1">
                  <a:solidFill>
                    <a:srgbClr val="008000"/>
                  </a:solidFill>
                </a:rPr>
                <a:t>Tokamak  Assembly Hall Activities</a:t>
              </a:r>
              <a:endParaRPr lang="en-GB" altLang="en-US" sz="2000" b="1" i="1">
                <a:solidFill>
                  <a:srgbClr val="008000"/>
                </a:solidFill>
              </a:endParaRPr>
            </a:p>
          </p:txBody>
        </p:sp>
        <p:sp>
          <p:nvSpPr>
            <p:cNvPr id="26639" name="Right Arrow 15"/>
            <p:cNvSpPr>
              <a:spLocks noChangeArrowheads="1"/>
            </p:cNvSpPr>
            <p:nvPr/>
          </p:nvSpPr>
          <p:spPr bwMode="auto">
            <a:xfrm rot="410831">
              <a:off x="1214083" y="3434318"/>
              <a:ext cx="3096344" cy="1512168"/>
            </a:xfrm>
            <a:prstGeom prst="rightArrow">
              <a:avLst>
                <a:gd name="adj1" fmla="val 50000"/>
                <a:gd name="adj2" fmla="val 49996"/>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endParaRPr lang="en-GB" altLang="en-US" sz="2400">
                <a:solidFill>
                  <a:schemeClr val="tx1"/>
                </a:solidFill>
              </a:endParaRPr>
            </a:p>
          </p:txBody>
        </p:sp>
      </p:grpSp>
      <p:grpSp>
        <p:nvGrpSpPr>
          <p:cNvPr id="26631" name="Group 20"/>
          <p:cNvGrpSpPr>
            <a:grpSpLocks/>
          </p:cNvGrpSpPr>
          <p:nvPr/>
        </p:nvGrpSpPr>
        <p:grpSpPr bwMode="auto">
          <a:xfrm rot="21374332">
            <a:off x="3767139" y="3825875"/>
            <a:ext cx="2777390" cy="1135063"/>
            <a:chOff x="3575483" y="4974622"/>
            <a:chExt cx="3110486" cy="1512168"/>
          </a:xfrm>
        </p:grpSpPr>
        <p:sp>
          <p:nvSpPr>
            <p:cNvPr id="26636" name="TextBox 17"/>
            <p:cNvSpPr txBox="1">
              <a:spLocks noChangeArrowheads="1"/>
            </p:cNvSpPr>
            <p:nvPr/>
          </p:nvSpPr>
          <p:spPr bwMode="auto">
            <a:xfrm rot="410831">
              <a:off x="3575483" y="5179770"/>
              <a:ext cx="2907145" cy="94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defTabSz="912813"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defTabSz="912813"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defTabSz="912813"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defTabSz="912813"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defTabSz="912813"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defTabSz="912813"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defTabSz="912813"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defTabSz="912813"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2000" b="1" i="1">
                  <a:solidFill>
                    <a:srgbClr val="C00000"/>
                  </a:solidFill>
                  <a:latin typeface="Calibri" pitchFamily="34" charset="0"/>
                </a:rPr>
                <a:t>Tokamak In-Pit Installation Activities</a:t>
              </a:r>
              <a:endParaRPr lang="en-GB" altLang="en-US" sz="2000" b="1" i="1">
                <a:solidFill>
                  <a:srgbClr val="C00000"/>
                </a:solidFill>
                <a:latin typeface="Calibri" pitchFamily="34" charset="0"/>
              </a:endParaRPr>
            </a:p>
          </p:txBody>
        </p:sp>
        <p:sp>
          <p:nvSpPr>
            <p:cNvPr id="26637" name="Right Arrow 18"/>
            <p:cNvSpPr>
              <a:spLocks noChangeArrowheads="1"/>
            </p:cNvSpPr>
            <p:nvPr/>
          </p:nvSpPr>
          <p:spPr bwMode="auto">
            <a:xfrm rot="410831">
              <a:off x="3589625" y="4974622"/>
              <a:ext cx="3096344" cy="1512168"/>
            </a:xfrm>
            <a:prstGeom prst="rightArrow">
              <a:avLst>
                <a:gd name="adj1" fmla="val 50000"/>
                <a:gd name="adj2" fmla="val 49996"/>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endParaRPr lang="en-GB" altLang="en-US" sz="2400">
                <a:solidFill>
                  <a:schemeClr val="tx1"/>
                </a:solidFill>
              </a:endParaRPr>
            </a:p>
          </p:txBody>
        </p:sp>
      </p:grpSp>
      <p:cxnSp>
        <p:nvCxnSpPr>
          <p:cNvPr id="3" name="Straight Arrow Connector 2"/>
          <p:cNvCxnSpPr/>
          <p:nvPr/>
        </p:nvCxnSpPr>
        <p:spPr>
          <a:xfrm>
            <a:off x="3752850" y="555625"/>
            <a:ext cx="1439863"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661150" y="987425"/>
            <a:ext cx="1439863"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634" name="TextBox 4"/>
          <p:cNvSpPr txBox="1">
            <a:spLocks noChangeArrowheads="1"/>
          </p:cNvSpPr>
          <p:nvPr/>
        </p:nvSpPr>
        <p:spPr bwMode="auto">
          <a:xfrm>
            <a:off x="5292725" y="268288"/>
            <a:ext cx="1800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600" b="1">
                <a:solidFill>
                  <a:srgbClr val="C00000"/>
                </a:solidFill>
                <a:latin typeface="Calibri" pitchFamily="34" charset="0"/>
              </a:rPr>
              <a:t>Learning Curve with Sectors 6 &amp; 7</a:t>
            </a:r>
          </a:p>
          <a:p>
            <a:pPr>
              <a:spcBef>
                <a:spcPct val="0"/>
              </a:spcBef>
              <a:buFontTx/>
              <a:buNone/>
            </a:pPr>
            <a:r>
              <a:rPr lang="en-US" altLang="en-US" sz="1600" b="1">
                <a:solidFill>
                  <a:srgbClr val="C00000"/>
                </a:solidFill>
                <a:latin typeface="Calibri" pitchFamily="34" charset="0"/>
              </a:rPr>
              <a:t>Sub-assembly</a:t>
            </a:r>
            <a:endParaRPr lang="en-GB" altLang="en-US" sz="1600" b="1">
              <a:solidFill>
                <a:srgbClr val="C00000"/>
              </a:solidFill>
              <a:latin typeface="Calibri" pitchFamily="34" charset="0"/>
            </a:endParaRPr>
          </a:p>
        </p:txBody>
      </p:sp>
      <p:sp>
        <p:nvSpPr>
          <p:cNvPr id="26635" name="TextBox 18"/>
          <p:cNvSpPr txBox="1">
            <a:spLocks noChangeArrowheads="1"/>
          </p:cNvSpPr>
          <p:nvPr/>
        </p:nvSpPr>
        <p:spPr bwMode="auto">
          <a:xfrm>
            <a:off x="7019925" y="1131888"/>
            <a:ext cx="200501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600" b="1">
                <a:solidFill>
                  <a:srgbClr val="C00000"/>
                </a:solidFill>
                <a:latin typeface="Calibri" pitchFamily="34" charset="0"/>
              </a:rPr>
              <a:t>Sector-by-Sector Assembly (KSTAR, EAST, JT-60SA) with Learning Curve by Sectors 6 &amp; 7</a:t>
            </a:r>
            <a:endParaRPr lang="en-GB" altLang="en-US" sz="1600" b="1">
              <a:solidFill>
                <a:srgbClr val="C00000"/>
              </a:solidFill>
              <a:latin typeface="Calibri" pitchFamily="34" charset="0"/>
            </a:endParaRPr>
          </a:p>
        </p:txBody>
      </p:sp>
    </p:spTree>
    <p:extLst>
      <p:ext uri="{BB962C8B-B14F-4D97-AF65-F5344CB8AC3E}">
        <p14:creationId xmlns:p14="http://schemas.microsoft.com/office/powerpoint/2010/main" val="1253037037"/>
      </p:ext>
    </p:extLst>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icture 2" descr="C:\Users\leeg\Desktop\leeg\ON_SITE_SECTION\Pit_fisheye_1.jpg"/>
          <p:cNvSpPr>
            <a:spLocks noChangeAspect="1" noChangeArrowheads="1"/>
          </p:cNvSpPr>
          <p:nvPr/>
        </p:nvSpPr>
        <p:spPr bwMode="auto">
          <a:xfrm>
            <a:off x="-4572000" y="-3524250"/>
            <a:ext cx="1828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endParaRPr lang="en-US" altLang="en-US"/>
          </a:p>
        </p:txBody>
      </p:sp>
      <p:sp>
        <p:nvSpPr>
          <p:cNvPr id="19459" name="Picture 3" descr="C:\Users\leeg\Desktop\leeg\ON_SITE_SECTION\Pit_fisheye_1.jpg"/>
          <p:cNvSpPr>
            <a:spLocks noChangeAspect="1" noChangeArrowheads="1"/>
          </p:cNvSpPr>
          <p:nvPr/>
        </p:nvSpPr>
        <p:spPr bwMode="auto">
          <a:xfrm>
            <a:off x="-4419600" y="-3371850"/>
            <a:ext cx="1828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endParaRPr lang="en-US" altLang="en-US"/>
          </a:p>
        </p:txBody>
      </p:sp>
      <p:sp>
        <p:nvSpPr>
          <p:cNvPr id="19460" name="Picture 4" descr="C:\Users\leeg\Desktop\leeg\ON_SITE_SECTION\Pit_fisheye_1.jpg"/>
          <p:cNvSpPr>
            <a:spLocks noChangeAspect="1" noChangeArrowheads="1"/>
          </p:cNvSpPr>
          <p:nvPr/>
        </p:nvSpPr>
        <p:spPr bwMode="auto">
          <a:xfrm>
            <a:off x="1187450" y="219075"/>
            <a:ext cx="6697663"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endParaRPr lang="en-US" altLang="en-US"/>
          </a:p>
        </p:txBody>
      </p:sp>
      <p:sp>
        <p:nvSpPr>
          <p:cNvPr id="19462" name="Rectangle 2"/>
          <p:cNvSpPr txBox="1">
            <a:spLocks noChangeAspect="1" noChangeArrowheads="1"/>
          </p:cNvSpPr>
          <p:nvPr/>
        </p:nvSpPr>
        <p:spPr bwMode="auto">
          <a:xfrm>
            <a:off x="461963" y="1270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Tokamak Assembly Tools Design</a:t>
            </a:r>
            <a:endParaRPr lang="en-GB" altLang="en-US" b="1" dirty="0"/>
          </a:p>
        </p:txBody>
      </p:sp>
      <p:pic>
        <p:nvPicPr>
          <p:cNvPr id="7" name="그림 5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3850" y="951656"/>
            <a:ext cx="236855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12" y="915144"/>
            <a:ext cx="2970213"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3"/>
          <p:cNvSpPr>
            <a:spLocks noChangeArrowheads="1"/>
          </p:cNvSpPr>
          <p:nvPr/>
        </p:nvSpPr>
        <p:spPr bwMode="auto">
          <a:xfrm>
            <a:off x="4211960" y="1275606"/>
            <a:ext cx="792088" cy="576064"/>
          </a:xfrm>
          <a:prstGeom prst="rightArrow">
            <a:avLst>
              <a:gd name="adj1" fmla="val 50000"/>
              <a:gd name="adj2" fmla="val 50000"/>
            </a:avLst>
          </a:prstGeom>
          <a:solidFill>
            <a:srgbClr val="0033C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endParaRPr lang="en-US" altLang="en-US"/>
          </a:p>
        </p:txBody>
      </p:sp>
      <p:pic>
        <p:nvPicPr>
          <p:cNvPr id="10" name="그림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3655" y="2168177"/>
            <a:ext cx="136842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7504" y="3786594"/>
            <a:ext cx="3816151"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smtClean="0">
                <a:ln>
                  <a:noFill/>
                </a:ln>
                <a:solidFill>
                  <a:srgbClr val="000000"/>
                </a:solidFill>
                <a:effectLst/>
                <a:uLnTx/>
                <a:uFillTx/>
              </a:rPr>
              <a:t>Sector Sub-Assembly Tool (SSAT)</a:t>
            </a:r>
            <a:endParaRPr kumimoji="0" lang="en-US" altLang="en-US" sz="1800" b="1" i="0" u="none" strike="noStrike" kern="0" cap="none" spc="0" normalizeH="0" baseline="0" noProof="0" dirty="0">
              <a:ln>
                <a:noFill/>
              </a:ln>
              <a:solidFill>
                <a:srgbClr val="000000"/>
              </a:solidFill>
              <a:effectLst/>
              <a:uLnTx/>
              <a:uFillTx/>
            </a:endParaRPr>
          </a:p>
        </p:txBody>
      </p:sp>
      <p:sp>
        <p:nvSpPr>
          <p:cNvPr id="5" name="Rectangle 4"/>
          <p:cNvSpPr/>
          <p:nvPr/>
        </p:nvSpPr>
        <p:spPr>
          <a:xfrm>
            <a:off x="5148064" y="4171963"/>
            <a:ext cx="2041713" cy="416011"/>
          </a:xfrm>
          <a:prstGeom prst="rect">
            <a:avLst/>
          </a:prstGeom>
        </p:spPr>
        <p:txBody>
          <a:bodyPr wrap="none">
            <a:spAutoFit/>
          </a:bodyPr>
          <a:lstStyle/>
          <a:p>
            <a:pPr lvl="0">
              <a:lnSpc>
                <a:spcPct val="150000"/>
              </a:lnSpc>
              <a:defRPr/>
            </a:pPr>
            <a:r>
              <a:rPr lang="en-US" sz="1600" b="1" dirty="0">
                <a:solidFill>
                  <a:srgbClr val="0033CC"/>
                </a:solidFill>
                <a:latin typeface="Arial"/>
              </a:rPr>
              <a:t>Sector Lifting Tool </a:t>
            </a:r>
            <a:endParaRPr lang="en-US" sz="1600" b="1" dirty="0">
              <a:solidFill>
                <a:srgbClr val="0033CC"/>
              </a:solidFill>
              <a:latin typeface="Arial"/>
            </a:endParaRPr>
          </a:p>
        </p:txBody>
      </p:sp>
      <p:sp>
        <p:nvSpPr>
          <p:cNvPr id="15" name="Right Arrow 3"/>
          <p:cNvSpPr>
            <a:spLocks noChangeArrowheads="1"/>
          </p:cNvSpPr>
          <p:nvPr/>
        </p:nvSpPr>
        <p:spPr bwMode="auto">
          <a:xfrm rot="8520665">
            <a:off x="5467796" y="3609877"/>
            <a:ext cx="694559" cy="576064"/>
          </a:xfrm>
          <a:prstGeom prst="rightArrow">
            <a:avLst>
              <a:gd name="adj1" fmla="val 50000"/>
              <a:gd name="adj2" fmla="val 50000"/>
            </a:avLst>
          </a:prstGeom>
          <a:solidFill>
            <a:srgbClr val="0033C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endParaRPr lang="en-US" altLang="en-US"/>
          </a:p>
        </p:txBody>
      </p:sp>
    </p:spTree>
    <p:extLst>
      <p:ext uri="{BB962C8B-B14F-4D97-AF65-F5344CB8AC3E}">
        <p14:creationId xmlns:p14="http://schemas.microsoft.com/office/powerpoint/2010/main" val="254221790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icture 2" descr="C:\Users\leeg\Desktop\leeg\ON_SITE_SECTION\Pit_fisheye_1.jpg"/>
          <p:cNvSpPr>
            <a:spLocks noChangeAspect="1" noChangeArrowheads="1"/>
          </p:cNvSpPr>
          <p:nvPr/>
        </p:nvSpPr>
        <p:spPr bwMode="auto">
          <a:xfrm>
            <a:off x="-4572000" y="-3524250"/>
            <a:ext cx="1828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endParaRPr lang="en-US" altLang="en-US"/>
          </a:p>
        </p:txBody>
      </p:sp>
      <p:sp>
        <p:nvSpPr>
          <p:cNvPr id="19459" name="Picture 3" descr="C:\Users\leeg\Desktop\leeg\ON_SITE_SECTION\Pit_fisheye_1.jpg"/>
          <p:cNvSpPr>
            <a:spLocks noChangeAspect="1" noChangeArrowheads="1"/>
          </p:cNvSpPr>
          <p:nvPr/>
        </p:nvSpPr>
        <p:spPr bwMode="auto">
          <a:xfrm>
            <a:off x="-4419600" y="-3371850"/>
            <a:ext cx="1828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endParaRPr lang="en-US" altLang="en-US"/>
          </a:p>
        </p:txBody>
      </p:sp>
      <p:sp>
        <p:nvSpPr>
          <p:cNvPr id="19460" name="Picture 4" descr="C:\Users\leeg\Desktop\leeg\ON_SITE_SECTION\Pit_fisheye_1.jpg"/>
          <p:cNvSpPr>
            <a:spLocks noChangeAspect="1" noChangeArrowheads="1"/>
          </p:cNvSpPr>
          <p:nvPr/>
        </p:nvSpPr>
        <p:spPr bwMode="auto">
          <a:xfrm>
            <a:off x="1187450" y="219075"/>
            <a:ext cx="6697663"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endParaRPr lang="en-US" altLang="en-US"/>
          </a:p>
        </p:txBody>
      </p:sp>
      <p:sp>
        <p:nvSpPr>
          <p:cNvPr id="19462" name="Rectangle 2"/>
          <p:cNvSpPr txBox="1">
            <a:spLocks noChangeAspect="1" noChangeArrowheads="1"/>
          </p:cNvSpPr>
          <p:nvPr/>
        </p:nvSpPr>
        <p:spPr bwMode="auto">
          <a:xfrm>
            <a:off x="461963" y="1270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Sector Sub-Assembly Tool (SSAT #1)</a:t>
            </a:r>
            <a:endParaRPr lang="en-GB" altLang="en-US" b="1"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1725" y="1479202"/>
            <a:ext cx="4881563"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756022"/>
            <a:ext cx="31686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9450" y="754434"/>
            <a:ext cx="316865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p:cNvSpPr/>
          <p:nvPr/>
        </p:nvSpPr>
        <p:spPr>
          <a:xfrm>
            <a:off x="3489325" y="3884836"/>
            <a:ext cx="1408113"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Oval 17"/>
          <p:cNvSpPr/>
          <p:nvPr/>
        </p:nvSpPr>
        <p:spPr>
          <a:xfrm>
            <a:off x="5324475" y="4088036"/>
            <a:ext cx="1408113"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9" name="Straight Arrow Connector 18"/>
          <p:cNvCxnSpPr/>
          <p:nvPr/>
        </p:nvCxnSpPr>
        <p:spPr>
          <a:xfrm>
            <a:off x="3276600" y="2756123"/>
            <a:ext cx="900113" cy="1128713"/>
          </a:xfrm>
          <a:prstGeom prst="straightConnector1">
            <a:avLst/>
          </a:prstGeom>
          <a:ln w="158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300788" y="2679923"/>
            <a:ext cx="520700" cy="1493838"/>
          </a:xfrm>
          <a:prstGeom prst="straightConnector1">
            <a:avLst/>
          </a:prstGeom>
          <a:ln w="158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1520" y="3653611"/>
            <a:ext cx="1872903" cy="646331"/>
          </a:xfrm>
          <a:prstGeom prst="rect">
            <a:avLst/>
          </a:prstGeom>
          <a:noFill/>
        </p:spPr>
        <p:txBody>
          <a:bodyPr wrap="square" rtlCol="0">
            <a:spAutoFit/>
          </a:bodyPr>
          <a:lstStyle/>
          <a:p>
            <a:r>
              <a:rPr lang="en-US" sz="1800" b="1" dirty="0" smtClean="0">
                <a:solidFill>
                  <a:srgbClr val="333399"/>
                </a:solidFill>
              </a:rPr>
              <a:t>B13 Assembly Building</a:t>
            </a:r>
            <a:endParaRPr lang="en-GB" sz="1800" b="1" dirty="0">
              <a:solidFill>
                <a:srgbClr val="333399"/>
              </a:solidFill>
            </a:endParaRPr>
          </a:p>
        </p:txBody>
      </p:sp>
    </p:spTree>
    <p:extLst>
      <p:ext uri="{BB962C8B-B14F-4D97-AF65-F5344CB8AC3E}">
        <p14:creationId xmlns:p14="http://schemas.microsoft.com/office/powerpoint/2010/main" val="321314555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icture 2" descr="C:\Users\leeg\Desktop\leeg\ON_SITE_SECTION\Pit_fisheye_1.jpg"/>
          <p:cNvSpPr>
            <a:spLocks noChangeAspect="1" noChangeArrowheads="1"/>
          </p:cNvSpPr>
          <p:nvPr/>
        </p:nvSpPr>
        <p:spPr bwMode="auto">
          <a:xfrm>
            <a:off x="-4572000" y="-3524250"/>
            <a:ext cx="1828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endParaRPr lang="en-US" altLang="en-US"/>
          </a:p>
        </p:txBody>
      </p:sp>
      <p:sp>
        <p:nvSpPr>
          <p:cNvPr id="19459" name="Picture 3" descr="C:\Users\leeg\Desktop\leeg\ON_SITE_SECTION\Pit_fisheye_1.jpg"/>
          <p:cNvSpPr>
            <a:spLocks noChangeAspect="1" noChangeArrowheads="1"/>
          </p:cNvSpPr>
          <p:nvPr/>
        </p:nvSpPr>
        <p:spPr bwMode="auto">
          <a:xfrm>
            <a:off x="-4419600" y="-3371850"/>
            <a:ext cx="1828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endParaRPr lang="en-US" altLang="en-US"/>
          </a:p>
        </p:txBody>
      </p:sp>
      <p:sp>
        <p:nvSpPr>
          <p:cNvPr id="19460" name="Picture 4" descr="C:\Users\leeg\Desktop\leeg\ON_SITE_SECTION\Pit_fisheye_1.jpg"/>
          <p:cNvSpPr>
            <a:spLocks noChangeAspect="1" noChangeArrowheads="1"/>
          </p:cNvSpPr>
          <p:nvPr/>
        </p:nvSpPr>
        <p:spPr bwMode="auto">
          <a:xfrm>
            <a:off x="1187450" y="219075"/>
            <a:ext cx="6697663"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endParaRPr lang="en-US" altLang="en-US"/>
          </a:p>
        </p:txBody>
      </p:sp>
      <p:sp>
        <p:nvSpPr>
          <p:cNvPr id="19462" name="Rectangle 2"/>
          <p:cNvSpPr txBox="1">
            <a:spLocks noChangeAspect="1" noChangeArrowheads="1"/>
          </p:cNvSpPr>
          <p:nvPr/>
        </p:nvSpPr>
        <p:spPr bwMode="auto">
          <a:xfrm>
            <a:off x="461963" y="1270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Sector Sub-Assembly Tool (SSAT #2)</a:t>
            </a:r>
            <a:endParaRPr lang="en-GB" altLang="en-US" b="1" dirty="0"/>
          </a:p>
        </p:txBody>
      </p:sp>
      <p:pic>
        <p:nvPicPr>
          <p:cNvPr id="15" name="그림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7324" y="715307"/>
            <a:ext cx="6042372" cy="401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
          <p:cNvSpPr txBox="1">
            <a:spLocks noChangeArrowheads="1"/>
          </p:cNvSpPr>
          <p:nvPr/>
        </p:nvSpPr>
        <p:spPr bwMode="auto">
          <a:xfrm>
            <a:off x="4540412" y="688669"/>
            <a:ext cx="1568269" cy="4420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ctr" anchorCtr="1">
            <a:spAutoFit/>
          </a:bodyPr>
          <a:lstStyle>
            <a:lvl1pPr>
              <a:spcBef>
                <a:spcPct val="20000"/>
              </a:spcBef>
              <a:buChar char="•"/>
              <a:defRPr kumimoji="1" sz="2400">
                <a:solidFill>
                  <a:schemeClr val="tx1"/>
                </a:solidFill>
                <a:latin typeface="Arial" pitchFamily="34" charset="0"/>
                <a:ea typeface="ＭＳ Ｐゴシック" pitchFamily="34" charset="-128"/>
              </a:defRPr>
            </a:lvl1pPr>
            <a:lvl2pPr marL="757238" indent="-279400">
              <a:spcBef>
                <a:spcPct val="20000"/>
              </a:spcBef>
              <a:buChar char="–"/>
              <a:defRPr kumimoji="1" sz="2000">
                <a:solidFill>
                  <a:schemeClr val="tx1"/>
                </a:solidFill>
                <a:latin typeface="Arial" pitchFamily="34" charset="0"/>
                <a:ea typeface="ＭＳ Ｐゴシック" pitchFamily="34" charset="-128"/>
              </a:defRPr>
            </a:lvl2pPr>
            <a:lvl3pPr marL="1136650" indent="-188913">
              <a:spcBef>
                <a:spcPct val="20000"/>
              </a:spcBef>
              <a:buChar char="•"/>
              <a:defRPr kumimoji="1">
                <a:solidFill>
                  <a:schemeClr val="tx1"/>
                </a:solidFill>
                <a:latin typeface="Arial" pitchFamily="34" charset="0"/>
                <a:ea typeface="ＭＳ Ｐゴシック" pitchFamily="34" charset="-128"/>
              </a:defRPr>
            </a:lvl3pPr>
            <a:lvl4pPr marL="1511300" indent="-184150">
              <a:spcBef>
                <a:spcPct val="20000"/>
              </a:spcBef>
              <a:buChar char="–"/>
              <a:defRPr kumimoji="1">
                <a:solidFill>
                  <a:schemeClr val="tx1"/>
                </a:solidFill>
                <a:latin typeface="Arial" pitchFamily="34" charset="0"/>
                <a:ea typeface="ＭＳ Ｐゴシック" pitchFamily="34" charset="-128"/>
              </a:defRPr>
            </a:lvl4pPr>
            <a:lvl5pPr marL="1885950" indent="-184150">
              <a:spcBef>
                <a:spcPct val="20000"/>
              </a:spcBef>
              <a:buChar char="»"/>
              <a:defRPr kumimoji="1">
                <a:solidFill>
                  <a:schemeClr val="tx1"/>
                </a:solidFill>
                <a:latin typeface="Arial" pitchFamily="34" charset="0"/>
                <a:ea typeface="ＭＳ Ｐゴシック" pitchFamily="34" charset="-128"/>
              </a:defRPr>
            </a:lvl5pPr>
            <a:lvl6pPr marL="2343150" indent="-184150" eaLnBrk="0" fontAlgn="base" hangingPunct="0">
              <a:spcBef>
                <a:spcPct val="20000"/>
              </a:spcBef>
              <a:spcAft>
                <a:spcPct val="0"/>
              </a:spcAft>
              <a:buChar char="»"/>
              <a:defRPr kumimoji="1">
                <a:solidFill>
                  <a:schemeClr val="tx1"/>
                </a:solidFill>
                <a:latin typeface="Arial" pitchFamily="34" charset="0"/>
                <a:ea typeface="ＭＳ Ｐゴシック" pitchFamily="34" charset="-128"/>
              </a:defRPr>
            </a:lvl6pPr>
            <a:lvl7pPr marL="2800350" indent="-184150" eaLnBrk="0" fontAlgn="base" hangingPunct="0">
              <a:spcBef>
                <a:spcPct val="20000"/>
              </a:spcBef>
              <a:spcAft>
                <a:spcPct val="0"/>
              </a:spcAft>
              <a:buChar char="»"/>
              <a:defRPr kumimoji="1">
                <a:solidFill>
                  <a:schemeClr val="tx1"/>
                </a:solidFill>
                <a:latin typeface="Arial" pitchFamily="34" charset="0"/>
                <a:ea typeface="ＭＳ Ｐゴシック" pitchFamily="34" charset="-128"/>
              </a:defRPr>
            </a:lvl7pPr>
            <a:lvl8pPr marL="3257550" indent="-184150" eaLnBrk="0" fontAlgn="base" hangingPunct="0">
              <a:spcBef>
                <a:spcPct val="20000"/>
              </a:spcBef>
              <a:spcAft>
                <a:spcPct val="0"/>
              </a:spcAft>
              <a:buChar char="»"/>
              <a:defRPr kumimoji="1">
                <a:solidFill>
                  <a:schemeClr val="tx1"/>
                </a:solidFill>
                <a:latin typeface="Arial" pitchFamily="34" charset="0"/>
                <a:ea typeface="ＭＳ Ｐゴシック" pitchFamily="34" charset="-128"/>
              </a:defRPr>
            </a:lvl8pPr>
            <a:lvl9pPr marL="3714750" indent="-184150" eaLnBrk="0" fontAlgn="base" hangingPunct="0">
              <a:spcBef>
                <a:spcPct val="20000"/>
              </a:spcBef>
              <a:spcAft>
                <a:spcPct val="0"/>
              </a:spcAft>
              <a:buChar char="»"/>
              <a:defRPr kumimoji="1">
                <a:solidFill>
                  <a:schemeClr val="tx1"/>
                </a:solidFill>
                <a:latin typeface="Arial" pitchFamily="34" charset="0"/>
                <a:ea typeface="ＭＳ Ｐゴシック" pitchFamily="34" charset="-128"/>
              </a:defRPr>
            </a:lvl9pPr>
          </a:lstStyle>
          <a:p>
            <a:pPr eaLnBrk="1" latinLnBrk="1" hangingPunct="1">
              <a:spcBef>
                <a:spcPct val="0"/>
              </a:spcBef>
              <a:buFontTx/>
              <a:buNone/>
            </a:pPr>
            <a:r>
              <a:rPr kumimoji="0" lang="en-US" altLang="ko-KR" sz="1200" b="1" i="1">
                <a:latin typeface="Century Gothic" pitchFamily="34" charset="0"/>
                <a:ea typeface="Malgun Gothic" pitchFamily="34" charset="-127"/>
                <a:cs typeface="Arial" pitchFamily="34" charset="0"/>
              </a:rPr>
              <a:t>RH/LH Horizontal Beam</a:t>
            </a:r>
          </a:p>
        </p:txBody>
      </p:sp>
      <p:cxnSp>
        <p:nvCxnSpPr>
          <p:cNvPr id="22" name="직선 화살표 연결선 2"/>
          <p:cNvCxnSpPr>
            <a:cxnSpLocks noChangeShapeType="1"/>
            <a:stCxn id="21" idx="2"/>
          </p:cNvCxnSpPr>
          <p:nvPr/>
        </p:nvCxnSpPr>
        <p:spPr bwMode="auto">
          <a:xfrm flipH="1">
            <a:off x="4536281" y="1130704"/>
            <a:ext cx="788266" cy="100235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3" name="직선 화살표 연결선 21"/>
          <p:cNvCxnSpPr>
            <a:cxnSpLocks noChangeShapeType="1"/>
            <a:stCxn id="21" idx="2"/>
          </p:cNvCxnSpPr>
          <p:nvPr/>
        </p:nvCxnSpPr>
        <p:spPr bwMode="auto">
          <a:xfrm flipH="1">
            <a:off x="5324546" y="1130704"/>
            <a:ext cx="1" cy="929214"/>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4" name="Text Box 3"/>
          <p:cNvSpPr txBox="1">
            <a:spLocks noChangeArrowheads="1"/>
          </p:cNvSpPr>
          <p:nvPr/>
        </p:nvSpPr>
        <p:spPr bwMode="auto">
          <a:xfrm>
            <a:off x="6175537" y="1172017"/>
            <a:ext cx="1348791" cy="4420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ctr" anchorCtr="1">
            <a:spAutoFit/>
          </a:bodyPr>
          <a:lstStyle>
            <a:lvl1pPr>
              <a:spcBef>
                <a:spcPct val="20000"/>
              </a:spcBef>
              <a:buChar char="•"/>
              <a:defRPr kumimoji="1" sz="2400">
                <a:solidFill>
                  <a:schemeClr val="tx1"/>
                </a:solidFill>
                <a:latin typeface="Arial" pitchFamily="34" charset="0"/>
                <a:ea typeface="ＭＳ Ｐゴシック" pitchFamily="34" charset="-128"/>
              </a:defRPr>
            </a:lvl1pPr>
            <a:lvl2pPr marL="757238" indent="-279400">
              <a:spcBef>
                <a:spcPct val="20000"/>
              </a:spcBef>
              <a:buChar char="–"/>
              <a:defRPr kumimoji="1" sz="2000">
                <a:solidFill>
                  <a:schemeClr val="tx1"/>
                </a:solidFill>
                <a:latin typeface="Arial" pitchFamily="34" charset="0"/>
                <a:ea typeface="ＭＳ Ｐゴシック" pitchFamily="34" charset="-128"/>
              </a:defRPr>
            </a:lvl2pPr>
            <a:lvl3pPr marL="1136650" indent="-188913">
              <a:spcBef>
                <a:spcPct val="20000"/>
              </a:spcBef>
              <a:buChar char="•"/>
              <a:defRPr kumimoji="1">
                <a:solidFill>
                  <a:schemeClr val="tx1"/>
                </a:solidFill>
                <a:latin typeface="Arial" pitchFamily="34" charset="0"/>
                <a:ea typeface="ＭＳ Ｐゴシック" pitchFamily="34" charset="-128"/>
              </a:defRPr>
            </a:lvl3pPr>
            <a:lvl4pPr marL="1511300" indent="-184150">
              <a:spcBef>
                <a:spcPct val="20000"/>
              </a:spcBef>
              <a:buChar char="–"/>
              <a:defRPr kumimoji="1">
                <a:solidFill>
                  <a:schemeClr val="tx1"/>
                </a:solidFill>
                <a:latin typeface="Arial" pitchFamily="34" charset="0"/>
                <a:ea typeface="ＭＳ Ｐゴシック" pitchFamily="34" charset="-128"/>
              </a:defRPr>
            </a:lvl4pPr>
            <a:lvl5pPr marL="1885950" indent="-184150">
              <a:spcBef>
                <a:spcPct val="20000"/>
              </a:spcBef>
              <a:buChar char="»"/>
              <a:defRPr kumimoji="1">
                <a:solidFill>
                  <a:schemeClr val="tx1"/>
                </a:solidFill>
                <a:latin typeface="Arial" pitchFamily="34" charset="0"/>
                <a:ea typeface="ＭＳ Ｐゴシック" pitchFamily="34" charset="-128"/>
              </a:defRPr>
            </a:lvl5pPr>
            <a:lvl6pPr marL="2343150" indent="-184150" eaLnBrk="0" fontAlgn="base" hangingPunct="0">
              <a:spcBef>
                <a:spcPct val="20000"/>
              </a:spcBef>
              <a:spcAft>
                <a:spcPct val="0"/>
              </a:spcAft>
              <a:buChar char="»"/>
              <a:defRPr kumimoji="1">
                <a:solidFill>
                  <a:schemeClr val="tx1"/>
                </a:solidFill>
                <a:latin typeface="Arial" pitchFamily="34" charset="0"/>
                <a:ea typeface="ＭＳ Ｐゴシック" pitchFamily="34" charset="-128"/>
              </a:defRPr>
            </a:lvl6pPr>
            <a:lvl7pPr marL="2800350" indent="-184150" eaLnBrk="0" fontAlgn="base" hangingPunct="0">
              <a:spcBef>
                <a:spcPct val="20000"/>
              </a:spcBef>
              <a:spcAft>
                <a:spcPct val="0"/>
              </a:spcAft>
              <a:buChar char="»"/>
              <a:defRPr kumimoji="1">
                <a:solidFill>
                  <a:schemeClr val="tx1"/>
                </a:solidFill>
                <a:latin typeface="Arial" pitchFamily="34" charset="0"/>
                <a:ea typeface="ＭＳ Ｐゴシック" pitchFamily="34" charset="-128"/>
              </a:defRPr>
            </a:lvl7pPr>
            <a:lvl8pPr marL="3257550" indent="-184150" eaLnBrk="0" fontAlgn="base" hangingPunct="0">
              <a:spcBef>
                <a:spcPct val="20000"/>
              </a:spcBef>
              <a:spcAft>
                <a:spcPct val="0"/>
              </a:spcAft>
              <a:buChar char="»"/>
              <a:defRPr kumimoji="1">
                <a:solidFill>
                  <a:schemeClr val="tx1"/>
                </a:solidFill>
                <a:latin typeface="Arial" pitchFamily="34" charset="0"/>
                <a:ea typeface="ＭＳ Ｐゴシック" pitchFamily="34" charset="-128"/>
              </a:defRPr>
            </a:lvl8pPr>
            <a:lvl9pPr marL="3714750" indent="-184150" eaLnBrk="0" fontAlgn="base" hangingPunct="0">
              <a:spcBef>
                <a:spcPct val="20000"/>
              </a:spcBef>
              <a:spcAft>
                <a:spcPct val="0"/>
              </a:spcAft>
              <a:buChar char="»"/>
              <a:defRPr kumimoji="1">
                <a:solidFill>
                  <a:schemeClr val="tx1"/>
                </a:solidFill>
                <a:latin typeface="Arial" pitchFamily="34" charset="0"/>
                <a:ea typeface="ＭＳ Ｐゴシック" pitchFamily="34" charset="-128"/>
              </a:defRPr>
            </a:lvl9pPr>
          </a:lstStyle>
          <a:p>
            <a:pPr eaLnBrk="1" latinLnBrk="1" hangingPunct="1">
              <a:spcBef>
                <a:spcPct val="0"/>
              </a:spcBef>
              <a:buFontTx/>
              <a:buNone/>
            </a:pPr>
            <a:r>
              <a:rPr kumimoji="0" lang="en-US" altLang="ko-KR" sz="1200" b="1" i="1" dirty="0" smtClean="0">
                <a:latin typeface="Century Gothic" pitchFamily="34" charset="0"/>
                <a:ea typeface="Malgun Gothic" pitchFamily="34" charset="-127"/>
                <a:cs typeface="Arial" pitchFamily="34" charset="0"/>
              </a:rPr>
              <a:t>(IB) </a:t>
            </a:r>
            <a:r>
              <a:rPr kumimoji="0" lang="en-US" altLang="ko-KR" sz="1200" b="1" i="1" dirty="0">
                <a:latin typeface="Century Gothic" pitchFamily="34" charset="0"/>
                <a:ea typeface="Malgun Gothic" pitchFamily="34" charset="-127"/>
                <a:cs typeface="Arial" pitchFamily="34" charset="0"/>
              </a:rPr>
              <a:t>Support Block</a:t>
            </a:r>
          </a:p>
        </p:txBody>
      </p:sp>
      <p:cxnSp>
        <p:nvCxnSpPr>
          <p:cNvPr id="25" name="직선 화살표 연결선 30"/>
          <p:cNvCxnSpPr>
            <a:cxnSpLocks noChangeShapeType="1"/>
            <a:stCxn id="24" idx="2"/>
          </p:cNvCxnSpPr>
          <p:nvPr/>
        </p:nvCxnSpPr>
        <p:spPr bwMode="auto">
          <a:xfrm flipH="1">
            <a:off x="5324547" y="1614052"/>
            <a:ext cx="1525386" cy="837842"/>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6" name="Text Box 3"/>
          <p:cNvSpPr txBox="1">
            <a:spLocks noChangeArrowheads="1"/>
          </p:cNvSpPr>
          <p:nvPr/>
        </p:nvSpPr>
        <p:spPr bwMode="auto">
          <a:xfrm>
            <a:off x="1730537" y="3043464"/>
            <a:ext cx="1266321" cy="4420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ctr" anchorCtr="1">
            <a:spAutoFit/>
          </a:bodyPr>
          <a:lstStyle>
            <a:lvl1pPr>
              <a:spcBef>
                <a:spcPct val="20000"/>
              </a:spcBef>
              <a:buChar char="•"/>
              <a:defRPr kumimoji="1" sz="2400">
                <a:solidFill>
                  <a:schemeClr val="tx1"/>
                </a:solidFill>
                <a:latin typeface="Arial" pitchFamily="34" charset="0"/>
                <a:ea typeface="ＭＳ Ｐゴシック" pitchFamily="34" charset="-128"/>
              </a:defRPr>
            </a:lvl1pPr>
            <a:lvl2pPr marL="757238" indent="-279400">
              <a:spcBef>
                <a:spcPct val="20000"/>
              </a:spcBef>
              <a:buChar char="–"/>
              <a:defRPr kumimoji="1" sz="2000">
                <a:solidFill>
                  <a:schemeClr val="tx1"/>
                </a:solidFill>
                <a:latin typeface="Arial" pitchFamily="34" charset="0"/>
                <a:ea typeface="ＭＳ Ｐゴシック" pitchFamily="34" charset="-128"/>
              </a:defRPr>
            </a:lvl2pPr>
            <a:lvl3pPr marL="1136650" indent="-188913">
              <a:spcBef>
                <a:spcPct val="20000"/>
              </a:spcBef>
              <a:buChar char="•"/>
              <a:defRPr kumimoji="1">
                <a:solidFill>
                  <a:schemeClr val="tx1"/>
                </a:solidFill>
                <a:latin typeface="Arial" pitchFamily="34" charset="0"/>
                <a:ea typeface="ＭＳ Ｐゴシック" pitchFamily="34" charset="-128"/>
              </a:defRPr>
            </a:lvl3pPr>
            <a:lvl4pPr marL="1511300" indent="-184150">
              <a:spcBef>
                <a:spcPct val="20000"/>
              </a:spcBef>
              <a:buChar char="–"/>
              <a:defRPr kumimoji="1">
                <a:solidFill>
                  <a:schemeClr val="tx1"/>
                </a:solidFill>
                <a:latin typeface="Arial" pitchFamily="34" charset="0"/>
                <a:ea typeface="ＭＳ Ｐゴシック" pitchFamily="34" charset="-128"/>
              </a:defRPr>
            </a:lvl4pPr>
            <a:lvl5pPr marL="1885950" indent="-184150">
              <a:spcBef>
                <a:spcPct val="20000"/>
              </a:spcBef>
              <a:buChar char="»"/>
              <a:defRPr kumimoji="1">
                <a:solidFill>
                  <a:schemeClr val="tx1"/>
                </a:solidFill>
                <a:latin typeface="Arial" pitchFamily="34" charset="0"/>
                <a:ea typeface="ＭＳ Ｐゴシック" pitchFamily="34" charset="-128"/>
              </a:defRPr>
            </a:lvl5pPr>
            <a:lvl6pPr marL="2343150" indent="-184150" eaLnBrk="0" fontAlgn="base" hangingPunct="0">
              <a:spcBef>
                <a:spcPct val="20000"/>
              </a:spcBef>
              <a:spcAft>
                <a:spcPct val="0"/>
              </a:spcAft>
              <a:buChar char="»"/>
              <a:defRPr kumimoji="1">
                <a:solidFill>
                  <a:schemeClr val="tx1"/>
                </a:solidFill>
                <a:latin typeface="Arial" pitchFamily="34" charset="0"/>
                <a:ea typeface="ＭＳ Ｐゴシック" pitchFamily="34" charset="-128"/>
              </a:defRPr>
            </a:lvl6pPr>
            <a:lvl7pPr marL="2800350" indent="-184150" eaLnBrk="0" fontAlgn="base" hangingPunct="0">
              <a:spcBef>
                <a:spcPct val="20000"/>
              </a:spcBef>
              <a:spcAft>
                <a:spcPct val="0"/>
              </a:spcAft>
              <a:buChar char="»"/>
              <a:defRPr kumimoji="1">
                <a:solidFill>
                  <a:schemeClr val="tx1"/>
                </a:solidFill>
                <a:latin typeface="Arial" pitchFamily="34" charset="0"/>
                <a:ea typeface="ＭＳ Ｐゴシック" pitchFamily="34" charset="-128"/>
              </a:defRPr>
            </a:lvl7pPr>
            <a:lvl8pPr marL="3257550" indent="-184150" eaLnBrk="0" fontAlgn="base" hangingPunct="0">
              <a:spcBef>
                <a:spcPct val="20000"/>
              </a:spcBef>
              <a:spcAft>
                <a:spcPct val="0"/>
              </a:spcAft>
              <a:buChar char="»"/>
              <a:defRPr kumimoji="1">
                <a:solidFill>
                  <a:schemeClr val="tx1"/>
                </a:solidFill>
                <a:latin typeface="Arial" pitchFamily="34" charset="0"/>
                <a:ea typeface="ＭＳ Ｐゴシック" pitchFamily="34" charset="-128"/>
              </a:defRPr>
            </a:lvl8pPr>
            <a:lvl9pPr marL="3714750" indent="-184150" eaLnBrk="0" fontAlgn="base" hangingPunct="0">
              <a:spcBef>
                <a:spcPct val="20000"/>
              </a:spcBef>
              <a:spcAft>
                <a:spcPct val="0"/>
              </a:spcAft>
              <a:buChar char="»"/>
              <a:defRPr kumimoji="1">
                <a:solidFill>
                  <a:schemeClr val="tx1"/>
                </a:solidFill>
                <a:latin typeface="Arial" pitchFamily="34" charset="0"/>
                <a:ea typeface="ＭＳ Ｐゴシック" pitchFamily="34" charset="-128"/>
              </a:defRPr>
            </a:lvl9pPr>
          </a:lstStyle>
          <a:p>
            <a:pPr eaLnBrk="1" latinLnBrk="1" hangingPunct="1">
              <a:spcBef>
                <a:spcPct val="0"/>
              </a:spcBef>
              <a:buFontTx/>
              <a:buNone/>
            </a:pPr>
            <a:r>
              <a:rPr kumimoji="0" lang="en-US" altLang="ko-KR" sz="1200" b="1" i="1">
                <a:latin typeface="Century Gothic" pitchFamily="34" charset="0"/>
                <a:ea typeface="Malgun Gothic" pitchFamily="34" charset="-127"/>
                <a:cs typeface="Arial" pitchFamily="34" charset="0"/>
              </a:rPr>
              <a:t>(OB) Support Block</a:t>
            </a:r>
          </a:p>
        </p:txBody>
      </p:sp>
      <p:cxnSp>
        <p:nvCxnSpPr>
          <p:cNvPr id="27" name="직선 화살표 연결선 25"/>
          <p:cNvCxnSpPr>
            <a:cxnSpLocks noChangeShapeType="1"/>
            <a:stCxn id="26" idx="0"/>
          </p:cNvCxnSpPr>
          <p:nvPr/>
        </p:nvCxnSpPr>
        <p:spPr bwMode="auto">
          <a:xfrm flipV="1">
            <a:off x="2363698" y="2133054"/>
            <a:ext cx="984166" cy="91041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27525533"/>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spect="1" noChangeArrowheads="1"/>
          </p:cNvSpPr>
          <p:nvPr/>
        </p:nvSpPr>
        <p:spPr bwMode="auto">
          <a:xfrm>
            <a:off x="467544" y="1270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One-of-Kind Plant : Cryogenic System </a:t>
            </a:r>
            <a:endParaRPr lang="en-GB" altLang="en-US" b="1"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53902"/>
            <a:ext cx="4573588"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a:grpSpLocks/>
          </p:cNvGrpSpPr>
          <p:nvPr/>
        </p:nvGrpSpPr>
        <p:grpSpPr bwMode="auto">
          <a:xfrm>
            <a:off x="992262" y="2773363"/>
            <a:ext cx="7653420" cy="1935892"/>
            <a:chOff x="-1667552" y="2080437"/>
            <a:chExt cx="9948379" cy="2569628"/>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803" y="2080437"/>
              <a:ext cx="6512024" cy="256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667552" y="3533275"/>
              <a:ext cx="3061954" cy="776208"/>
            </a:xfrm>
            <a:prstGeom prst="rect">
              <a:avLst/>
            </a:prstGeom>
            <a:noFill/>
          </p:spPr>
          <p:txBody>
            <a:bodyPr wrap="square">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r>
                <a:rPr lang="en-US" altLang="en-US" sz="1600" b="1" dirty="0">
                  <a:solidFill>
                    <a:srgbClr val="000099"/>
                  </a:solidFill>
                  <a:latin typeface="Calibri" pitchFamily="34" charset="0"/>
                </a:rPr>
                <a:t>ITER variable heat loads</a:t>
              </a:r>
            </a:p>
            <a:p>
              <a:r>
                <a:rPr lang="en-US" altLang="en-US" sz="1600" b="1" dirty="0">
                  <a:solidFill>
                    <a:srgbClr val="000099"/>
                  </a:solidFill>
                  <a:latin typeface="Calibri" pitchFamily="34" charset="0"/>
                </a:rPr>
                <a:t>(overall heat loads)</a:t>
              </a:r>
              <a:endParaRPr lang="en-GB" altLang="en-US" sz="1600" b="1" dirty="0">
                <a:solidFill>
                  <a:srgbClr val="000099"/>
                </a:solidFill>
                <a:latin typeface="Calibri" pitchFamily="34" charset="0"/>
              </a:endParaRPr>
            </a:p>
          </p:txBody>
        </p:sp>
      </p:gr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102" y="843558"/>
            <a:ext cx="4492625" cy="18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21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J:\0_En cours\EUROPEAN MPs 16_05\Tokamak 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815975"/>
            <a:ext cx="6440487"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16"/>
          <p:cNvSpPr>
            <a:spLocks noChangeShapeType="1"/>
          </p:cNvSpPr>
          <p:nvPr/>
        </p:nvSpPr>
        <p:spPr bwMode="auto">
          <a:xfrm flipV="1">
            <a:off x="1846263" y="2424113"/>
            <a:ext cx="1284287" cy="5794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0484" name="Rectangle 6"/>
          <p:cNvSpPr>
            <a:spLocks noChangeArrowheads="1"/>
          </p:cNvSpPr>
          <p:nvPr/>
        </p:nvSpPr>
        <p:spPr bwMode="auto">
          <a:xfrm>
            <a:off x="120650" y="1789113"/>
            <a:ext cx="2154238"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de-DE" altLang="en-US" sz="1200" b="1">
                <a:solidFill>
                  <a:srgbClr val="333399"/>
                </a:solidFill>
                <a:latin typeface="Century Gothic" pitchFamily="34" charset="0"/>
              </a:rPr>
              <a:t>Toroidal Field coils (18)</a:t>
            </a:r>
          </a:p>
        </p:txBody>
      </p:sp>
      <p:sp>
        <p:nvSpPr>
          <p:cNvPr id="20485" name="Rectangle 7"/>
          <p:cNvSpPr>
            <a:spLocks noChangeArrowheads="1"/>
          </p:cNvSpPr>
          <p:nvPr/>
        </p:nvSpPr>
        <p:spPr bwMode="auto">
          <a:xfrm>
            <a:off x="93663" y="2933700"/>
            <a:ext cx="1752600"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de-DE" altLang="en-US" sz="1200" b="1">
                <a:solidFill>
                  <a:srgbClr val="333399"/>
                </a:solidFill>
                <a:latin typeface="Century Gothic" pitchFamily="34" charset="0"/>
              </a:rPr>
              <a:t>Poloidal field coils (6)</a:t>
            </a:r>
          </a:p>
        </p:txBody>
      </p:sp>
      <p:sp>
        <p:nvSpPr>
          <p:cNvPr id="20486" name="Rectangle 9"/>
          <p:cNvSpPr>
            <a:spLocks noChangeArrowheads="1"/>
          </p:cNvSpPr>
          <p:nvPr/>
        </p:nvSpPr>
        <p:spPr bwMode="auto">
          <a:xfrm>
            <a:off x="7743825" y="771525"/>
            <a:ext cx="900113"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de-DE" altLang="en-US" sz="1200" b="1">
                <a:solidFill>
                  <a:srgbClr val="333399"/>
                </a:solidFill>
                <a:latin typeface="Century Gothic" pitchFamily="34" charset="0"/>
              </a:rPr>
              <a:t>Cryostat </a:t>
            </a:r>
          </a:p>
        </p:txBody>
      </p:sp>
      <p:sp>
        <p:nvSpPr>
          <p:cNvPr id="20487" name="Rectangle 10"/>
          <p:cNvSpPr>
            <a:spLocks noChangeArrowheads="1"/>
          </p:cNvSpPr>
          <p:nvPr/>
        </p:nvSpPr>
        <p:spPr bwMode="auto">
          <a:xfrm>
            <a:off x="7110413" y="1509713"/>
            <a:ext cx="203358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de-DE" altLang="en-US" sz="1200" b="1">
                <a:solidFill>
                  <a:srgbClr val="333399"/>
                </a:solidFill>
                <a:latin typeface="Century Gothic" pitchFamily="34" charset="0"/>
              </a:rPr>
              <a:t>Thermal shield</a:t>
            </a:r>
          </a:p>
        </p:txBody>
      </p:sp>
      <p:sp>
        <p:nvSpPr>
          <p:cNvPr id="20488" name="Rectangle 11"/>
          <p:cNvSpPr>
            <a:spLocks noChangeArrowheads="1"/>
          </p:cNvSpPr>
          <p:nvPr/>
        </p:nvSpPr>
        <p:spPr bwMode="auto">
          <a:xfrm>
            <a:off x="7134225" y="2089150"/>
            <a:ext cx="183038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de-DE" altLang="en-US" sz="1200" b="1">
                <a:solidFill>
                  <a:srgbClr val="333399"/>
                </a:solidFill>
                <a:latin typeface="Century Gothic" pitchFamily="34" charset="0"/>
              </a:rPr>
              <a:t>Vacuum vessel</a:t>
            </a:r>
          </a:p>
        </p:txBody>
      </p:sp>
      <p:sp>
        <p:nvSpPr>
          <p:cNvPr id="20489" name="Rectangle 12"/>
          <p:cNvSpPr>
            <a:spLocks noChangeArrowheads="1"/>
          </p:cNvSpPr>
          <p:nvPr/>
        </p:nvSpPr>
        <p:spPr bwMode="auto">
          <a:xfrm>
            <a:off x="7548563" y="3765550"/>
            <a:ext cx="1547812"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de-DE" altLang="en-US" sz="1200" b="1">
                <a:solidFill>
                  <a:srgbClr val="333399"/>
                </a:solidFill>
                <a:latin typeface="Century Gothic" pitchFamily="34" charset="0"/>
              </a:rPr>
              <a:t>Blanket modules</a:t>
            </a:r>
          </a:p>
        </p:txBody>
      </p:sp>
      <p:sp>
        <p:nvSpPr>
          <p:cNvPr id="16" name="Line 14"/>
          <p:cNvSpPr>
            <a:spLocks noChangeShapeType="1"/>
          </p:cNvSpPr>
          <p:nvPr/>
        </p:nvSpPr>
        <p:spPr bwMode="auto">
          <a:xfrm flipV="1">
            <a:off x="1406525" y="2892425"/>
            <a:ext cx="2190750" cy="10890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17" name="Line 15"/>
          <p:cNvSpPr>
            <a:spLocks noChangeShapeType="1"/>
          </p:cNvSpPr>
          <p:nvPr/>
        </p:nvSpPr>
        <p:spPr bwMode="auto">
          <a:xfrm flipV="1">
            <a:off x="3886200" y="2933700"/>
            <a:ext cx="647700" cy="12763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19" name="Line 17"/>
          <p:cNvSpPr>
            <a:spLocks noChangeShapeType="1"/>
          </p:cNvSpPr>
          <p:nvPr/>
        </p:nvSpPr>
        <p:spPr bwMode="auto">
          <a:xfrm>
            <a:off x="969963" y="1404938"/>
            <a:ext cx="968375" cy="2492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0" name="Line 18"/>
          <p:cNvSpPr>
            <a:spLocks noChangeShapeType="1"/>
          </p:cNvSpPr>
          <p:nvPr/>
        </p:nvSpPr>
        <p:spPr bwMode="auto">
          <a:xfrm flipH="1" flipV="1">
            <a:off x="5578475" y="2933700"/>
            <a:ext cx="1970088" cy="93821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1" name="Line 19"/>
          <p:cNvSpPr>
            <a:spLocks noChangeShapeType="1"/>
          </p:cNvSpPr>
          <p:nvPr/>
        </p:nvSpPr>
        <p:spPr bwMode="auto">
          <a:xfrm flipH="1" flipV="1">
            <a:off x="5181600" y="3354388"/>
            <a:ext cx="1130300" cy="9953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2" name="Line 20"/>
          <p:cNvSpPr>
            <a:spLocks noChangeShapeType="1"/>
          </p:cNvSpPr>
          <p:nvPr/>
        </p:nvSpPr>
        <p:spPr bwMode="auto">
          <a:xfrm flipH="1">
            <a:off x="4965700" y="909638"/>
            <a:ext cx="2778125" cy="254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3" name="Line 21"/>
          <p:cNvSpPr>
            <a:spLocks noChangeShapeType="1"/>
          </p:cNvSpPr>
          <p:nvPr/>
        </p:nvSpPr>
        <p:spPr bwMode="auto">
          <a:xfrm flipH="1">
            <a:off x="5326063" y="2279650"/>
            <a:ext cx="1884362" cy="5127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5" name="Line 23"/>
          <p:cNvSpPr>
            <a:spLocks noChangeShapeType="1"/>
          </p:cNvSpPr>
          <p:nvPr/>
        </p:nvSpPr>
        <p:spPr bwMode="auto">
          <a:xfrm flipH="1">
            <a:off x="5832475" y="1654175"/>
            <a:ext cx="130175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0498" name="Rectangle 26"/>
          <p:cNvSpPr>
            <a:spLocks noChangeArrowheads="1"/>
          </p:cNvSpPr>
          <p:nvPr/>
        </p:nvSpPr>
        <p:spPr bwMode="auto">
          <a:xfrm>
            <a:off x="239713" y="1017588"/>
            <a:ext cx="26479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de-DE" altLang="en-US" sz="1200" b="1">
                <a:solidFill>
                  <a:srgbClr val="333399"/>
                </a:solidFill>
                <a:latin typeface="Century Gothic" pitchFamily="34" charset="0"/>
              </a:rPr>
              <a:t>Feeders (31)</a:t>
            </a:r>
          </a:p>
        </p:txBody>
      </p:sp>
      <p:sp>
        <p:nvSpPr>
          <p:cNvPr id="20499" name="Rectangle 13"/>
          <p:cNvSpPr>
            <a:spLocks noChangeArrowheads="1"/>
          </p:cNvSpPr>
          <p:nvPr/>
        </p:nvSpPr>
        <p:spPr bwMode="auto">
          <a:xfrm>
            <a:off x="5973763" y="4270375"/>
            <a:ext cx="952500"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de-DE" altLang="en-US" sz="1200" b="1">
                <a:solidFill>
                  <a:srgbClr val="333399"/>
                </a:solidFill>
                <a:latin typeface="Century Gothic" pitchFamily="34" charset="0"/>
              </a:rPr>
              <a:t>Divertor </a:t>
            </a:r>
          </a:p>
        </p:txBody>
      </p:sp>
      <p:sp>
        <p:nvSpPr>
          <p:cNvPr id="20500" name="Rectangle 5"/>
          <p:cNvSpPr>
            <a:spLocks noChangeArrowheads="1"/>
          </p:cNvSpPr>
          <p:nvPr/>
        </p:nvSpPr>
        <p:spPr bwMode="auto">
          <a:xfrm>
            <a:off x="2898775" y="4237038"/>
            <a:ext cx="22352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de-DE" altLang="en-US" sz="1200" b="1">
                <a:solidFill>
                  <a:srgbClr val="333399"/>
                </a:solidFill>
                <a:latin typeface="Century Gothic" pitchFamily="34" charset="0"/>
              </a:rPr>
              <a:t>Central solenoid (6)</a:t>
            </a:r>
          </a:p>
        </p:txBody>
      </p:sp>
      <p:sp>
        <p:nvSpPr>
          <p:cNvPr id="20501" name="Rectangle 8"/>
          <p:cNvSpPr>
            <a:spLocks noChangeArrowheads="1"/>
          </p:cNvSpPr>
          <p:nvPr/>
        </p:nvSpPr>
        <p:spPr bwMode="auto">
          <a:xfrm>
            <a:off x="603250" y="3981450"/>
            <a:ext cx="25273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de-DE" altLang="en-US" sz="1200" b="1">
                <a:solidFill>
                  <a:srgbClr val="333399"/>
                </a:solidFill>
                <a:latin typeface="Century Gothic" pitchFamily="34" charset="0"/>
              </a:rPr>
              <a:t>Correction coils (18)</a:t>
            </a:r>
          </a:p>
        </p:txBody>
      </p:sp>
      <p:sp>
        <p:nvSpPr>
          <p:cNvPr id="41" name="Line 27"/>
          <p:cNvSpPr>
            <a:spLocks noChangeShapeType="1"/>
          </p:cNvSpPr>
          <p:nvPr/>
        </p:nvSpPr>
        <p:spPr bwMode="auto">
          <a:xfrm>
            <a:off x="974725" y="1404938"/>
            <a:ext cx="2155825" cy="2492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pic>
        <p:nvPicPr>
          <p:cNvPr id="20503" name="Picture 6"/>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713" y="4503738"/>
            <a:ext cx="474662" cy="26035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4" name="Picture 8"/>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6213" y="4533900"/>
            <a:ext cx="455612" cy="30162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5" name="Picture 51" descr="C:\Documents and Settings\Administrateur.A0A2C2765BD24BA\Bureau\Untitled-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5425" y="1065213"/>
            <a:ext cx="46355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22"/>
          <p:cNvSpPr>
            <a:spLocks noChangeShapeType="1"/>
          </p:cNvSpPr>
          <p:nvPr/>
        </p:nvSpPr>
        <p:spPr bwMode="auto">
          <a:xfrm>
            <a:off x="1938338" y="1928813"/>
            <a:ext cx="2078037" cy="2159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pic>
        <p:nvPicPr>
          <p:cNvPr id="20507" name="Picture 8"/>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0550" y="4494213"/>
            <a:ext cx="411163" cy="25876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8" name="Picture 6"/>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2411413"/>
            <a:ext cx="522288" cy="30956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1323975"/>
            <a:ext cx="461963"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0" name="Picture 3"/>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688" y="2424113"/>
            <a:ext cx="469900" cy="29686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4056063"/>
            <a:ext cx="430213"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25" y="2149475"/>
            <a:ext cx="468313"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213" y="3282950"/>
            <a:ext cx="4603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4" name="Picture 5" descr="C:\Documents and Settings\Administrateur.A0A2C2765BD24BA\Bureau\euflag.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0738" y="2366963"/>
            <a:ext cx="5095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113" y="3294063"/>
            <a:ext cx="517525"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6" name="Picture 3"/>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9213" y="2384425"/>
            <a:ext cx="471487" cy="296863"/>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63" y="2424113"/>
            <a:ext cx="517525"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8" name="Picture 3"/>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63" y="1571625"/>
            <a:ext cx="469900" cy="29845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9" name="Picture 5" descr="C:\Documents and Settings\Administrateur.A0A2C2765BD24BA\Bureau\euflag.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2225" y="4043363"/>
            <a:ext cx="509588"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0" name="Picture 3"/>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0700" y="4052888"/>
            <a:ext cx="469900" cy="29686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533900"/>
            <a:ext cx="430213"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688" y="4062413"/>
            <a:ext cx="490537"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3" name="Picture 5" descr="C:\Documents and Settings\Administrateur.A0A2C2765BD24BA\Bureau\euflag.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5938" y="4521200"/>
            <a:ext cx="5095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4" name="Picture 5" descr="C:\Documents and Settings\Administrateur.A0A2C2765BD24BA\Bureau\euflag.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938" y="3282950"/>
            <a:ext cx="5095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063" y="4279900"/>
            <a:ext cx="471487"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6" name="Picture 8"/>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350" y="2149475"/>
            <a:ext cx="512763" cy="296863"/>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7" name="Picture 5" descr="C:\Documents and Settings\Administrateur.A0A2C2765BD24BA\Bureau\euflag.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938" y="2144713"/>
            <a:ext cx="509587"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8" name="Title 1"/>
          <p:cNvSpPr>
            <a:spLocks noGrp="1"/>
          </p:cNvSpPr>
          <p:nvPr>
            <p:ph type="ctrTitle"/>
          </p:nvPr>
        </p:nvSpPr>
        <p:spPr>
          <a:xfrm>
            <a:off x="35496" y="38100"/>
            <a:ext cx="9040813" cy="733425"/>
          </a:xfrm>
        </p:spPr>
        <p:txBody>
          <a:bodyPr/>
          <a:lstStyle/>
          <a:p>
            <a:r>
              <a:rPr lang="en-US" altLang="en-US" dirty="0" smtClean="0">
                <a:ea typeface="ＭＳ Ｐゴシック" pitchFamily="34" charset="-128"/>
              </a:rPr>
              <a:t>In-kind Procurement </a:t>
            </a:r>
            <a:r>
              <a:rPr lang="en-US" altLang="en-US" dirty="0" smtClean="0">
                <a:ea typeface="ＭＳ Ｐゴシック" pitchFamily="34" charset="-128"/>
              </a:rPr>
              <a:t>Manufacturing</a:t>
            </a:r>
            <a:endParaRPr lang="en-GB" altLang="en-US" sz="2000" dirty="0" smtClean="0">
              <a:solidFill>
                <a:srgbClr val="333399"/>
              </a:solidFill>
              <a:latin typeface="Tahoma" pitchFamily="34" charset="0"/>
            </a:endParaRPr>
          </a:p>
        </p:txBody>
      </p:sp>
      <p:pic>
        <p:nvPicPr>
          <p:cNvPr id="2052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0700" y="2382838"/>
            <a:ext cx="42862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99"/>
                                          </p:stCondLst>
                                        </p:cTn>
                                        <p:tgtEl>
                                          <p:spTgt spid="41"/>
                                        </p:tgtEl>
                                        <p:attrNameLst>
                                          <p:attrName>style.visibility</p:attrName>
                                        </p:attrNameLst>
                                      </p:cBhvr>
                                      <p:to>
                                        <p:strVal val="visible"/>
                                      </p:to>
                                    </p:set>
                                  </p:childTnLst>
                                </p:cTn>
                              </p:par>
                            </p:childTnLst>
                          </p:cTn>
                        </p:par>
                        <p:par>
                          <p:cTn id="7" fill="hold" nodeType="afterGroup">
                            <p:stCondLst>
                              <p:cond delay="100"/>
                            </p:stCondLst>
                            <p:childTnLst>
                              <p:par>
                                <p:cTn id="8" presetID="1" presetClass="entr" presetSubtype="0" fill="hold" nodeType="afterEffect">
                                  <p:stCondLst>
                                    <p:cond delay="0"/>
                                  </p:stCondLst>
                                  <p:childTnLst>
                                    <p:set>
                                      <p:cBhvr>
                                        <p:cTn id="9" dur="1" fill="hold">
                                          <p:stCondLst>
                                            <p:cond delay="99"/>
                                          </p:stCondLst>
                                        </p:cTn>
                                        <p:tgtEl>
                                          <p:spTgt spid="19"/>
                                        </p:tgtEl>
                                        <p:attrNameLst>
                                          <p:attrName>style.visibility</p:attrName>
                                        </p:attrNameLst>
                                      </p:cBhvr>
                                      <p:to>
                                        <p:strVal val="visible"/>
                                      </p:to>
                                    </p:set>
                                  </p:childTnLst>
                                </p:cTn>
                              </p:par>
                            </p:childTnLst>
                          </p:cTn>
                        </p:par>
                        <p:par>
                          <p:cTn id="10" fill="hold" nodeType="afterGroup">
                            <p:stCondLst>
                              <p:cond delay="200"/>
                            </p:stCondLst>
                            <p:childTnLst>
                              <p:par>
                                <p:cTn id="11" presetID="1" presetClass="entr" presetSubtype="0" fill="hold" nodeType="afterEffect">
                                  <p:stCondLst>
                                    <p:cond delay="0"/>
                                  </p:stCondLst>
                                  <p:childTnLst>
                                    <p:set>
                                      <p:cBhvr>
                                        <p:cTn id="12" dur="1" fill="hold">
                                          <p:stCondLst>
                                            <p:cond delay="99"/>
                                          </p:stCondLst>
                                        </p:cTn>
                                        <p:tgtEl>
                                          <p:spTgt spid="24"/>
                                        </p:tgtEl>
                                        <p:attrNameLst>
                                          <p:attrName>style.visibility</p:attrName>
                                        </p:attrNameLst>
                                      </p:cBhvr>
                                      <p:to>
                                        <p:strVal val="visible"/>
                                      </p:to>
                                    </p:set>
                                  </p:childTnLst>
                                </p:cTn>
                              </p:par>
                            </p:childTnLst>
                          </p:cTn>
                        </p:par>
                        <p:par>
                          <p:cTn id="13" fill="hold" nodeType="afterGroup">
                            <p:stCondLst>
                              <p:cond delay="300"/>
                            </p:stCondLst>
                            <p:childTnLst>
                              <p:par>
                                <p:cTn id="14" presetID="1" presetClass="entr" presetSubtype="0" fill="hold" nodeType="afterEffect">
                                  <p:stCondLst>
                                    <p:cond delay="0"/>
                                  </p:stCondLst>
                                  <p:childTnLst>
                                    <p:set>
                                      <p:cBhvr>
                                        <p:cTn id="15" dur="1" fill="hold">
                                          <p:stCondLst>
                                            <p:cond delay="99"/>
                                          </p:stCondLst>
                                        </p:cTn>
                                        <p:tgtEl>
                                          <p:spTgt spid="18"/>
                                        </p:tgtEl>
                                        <p:attrNameLst>
                                          <p:attrName>style.visibility</p:attrName>
                                        </p:attrNameLst>
                                      </p:cBhvr>
                                      <p:to>
                                        <p:strVal val="visible"/>
                                      </p:to>
                                    </p:set>
                                  </p:childTnLst>
                                </p:cTn>
                              </p:par>
                            </p:childTnLst>
                          </p:cTn>
                        </p:par>
                        <p:par>
                          <p:cTn id="16" fill="hold" nodeType="afterGroup">
                            <p:stCondLst>
                              <p:cond delay="400"/>
                            </p:stCondLst>
                            <p:childTnLst>
                              <p:par>
                                <p:cTn id="17" presetID="1" presetClass="entr" presetSubtype="0" fill="hold" nodeType="afterEffect">
                                  <p:stCondLst>
                                    <p:cond delay="0"/>
                                  </p:stCondLst>
                                  <p:childTnLst>
                                    <p:set>
                                      <p:cBhvr>
                                        <p:cTn id="18" dur="1" fill="hold">
                                          <p:stCondLst>
                                            <p:cond delay="99"/>
                                          </p:stCondLst>
                                        </p:cTn>
                                        <p:tgtEl>
                                          <p:spTgt spid="16"/>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99"/>
                                          </p:stCondLst>
                                        </p:cTn>
                                        <p:tgtEl>
                                          <p:spTgt spid="17"/>
                                        </p:tgtEl>
                                        <p:attrNameLst>
                                          <p:attrName>style.visibility</p:attrName>
                                        </p:attrNameLst>
                                      </p:cBhvr>
                                      <p:to>
                                        <p:strVal val="visible"/>
                                      </p:to>
                                    </p:set>
                                  </p:childTnLst>
                                </p:cTn>
                              </p:par>
                            </p:childTnLst>
                          </p:cTn>
                        </p:par>
                        <p:par>
                          <p:cTn id="22" fill="hold" nodeType="afterGroup">
                            <p:stCondLst>
                              <p:cond delay="600"/>
                            </p:stCondLst>
                            <p:childTnLst>
                              <p:par>
                                <p:cTn id="23" presetID="1" presetClass="entr" presetSubtype="0" fill="hold" nodeType="afterEffect">
                                  <p:stCondLst>
                                    <p:cond delay="0"/>
                                  </p:stCondLst>
                                  <p:childTnLst>
                                    <p:set>
                                      <p:cBhvr>
                                        <p:cTn id="24" dur="1" fill="hold">
                                          <p:stCondLst>
                                            <p:cond delay="99"/>
                                          </p:stCondLst>
                                        </p:cTn>
                                        <p:tgtEl>
                                          <p:spTgt spid="21"/>
                                        </p:tgtEl>
                                        <p:attrNameLst>
                                          <p:attrName>style.visibility</p:attrName>
                                        </p:attrNameLst>
                                      </p:cBhvr>
                                      <p:to>
                                        <p:strVal val="visible"/>
                                      </p:to>
                                    </p:set>
                                  </p:childTnLst>
                                </p:cTn>
                              </p:par>
                            </p:childTnLst>
                          </p:cTn>
                        </p:par>
                        <p:par>
                          <p:cTn id="25" fill="hold" nodeType="afterGroup">
                            <p:stCondLst>
                              <p:cond delay="700"/>
                            </p:stCondLst>
                            <p:childTnLst>
                              <p:par>
                                <p:cTn id="26" presetID="1" presetClass="entr" presetSubtype="0" fill="hold" nodeType="afterEffect">
                                  <p:stCondLst>
                                    <p:cond delay="0"/>
                                  </p:stCondLst>
                                  <p:childTnLst>
                                    <p:set>
                                      <p:cBhvr>
                                        <p:cTn id="27" dur="1" fill="hold">
                                          <p:stCondLst>
                                            <p:cond delay="99"/>
                                          </p:stCondLst>
                                        </p:cTn>
                                        <p:tgtEl>
                                          <p:spTgt spid="20"/>
                                        </p:tgtEl>
                                        <p:attrNameLst>
                                          <p:attrName>style.visibility</p:attrName>
                                        </p:attrNameLst>
                                      </p:cBhvr>
                                      <p:to>
                                        <p:strVal val="visible"/>
                                      </p:to>
                                    </p:set>
                                  </p:childTnLst>
                                </p:cTn>
                              </p:par>
                            </p:childTnLst>
                          </p:cTn>
                        </p:par>
                        <p:par>
                          <p:cTn id="28" fill="hold" nodeType="afterGroup">
                            <p:stCondLst>
                              <p:cond delay="800"/>
                            </p:stCondLst>
                            <p:childTnLst>
                              <p:par>
                                <p:cTn id="29" presetID="1" presetClass="entr" presetSubtype="0" fill="hold" nodeType="afterEffect">
                                  <p:stCondLst>
                                    <p:cond delay="0"/>
                                  </p:stCondLst>
                                  <p:childTnLst>
                                    <p:set>
                                      <p:cBhvr>
                                        <p:cTn id="30" dur="1" fill="hold">
                                          <p:stCondLst>
                                            <p:cond delay="99"/>
                                          </p:stCondLst>
                                        </p:cTn>
                                        <p:tgtEl>
                                          <p:spTgt spid="23"/>
                                        </p:tgtEl>
                                        <p:attrNameLst>
                                          <p:attrName>style.visibility</p:attrName>
                                        </p:attrNameLst>
                                      </p:cBhvr>
                                      <p:to>
                                        <p:strVal val="visible"/>
                                      </p:to>
                                    </p:set>
                                  </p:childTnLst>
                                </p:cTn>
                              </p:par>
                            </p:childTnLst>
                          </p:cTn>
                        </p:par>
                        <p:par>
                          <p:cTn id="31" fill="hold" nodeType="afterGroup">
                            <p:stCondLst>
                              <p:cond delay="900"/>
                            </p:stCondLst>
                            <p:childTnLst>
                              <p:par>
                                <p:cTn id="32" presetID="1" presetClass="entr" presetSubtype="0" fill="hold" nodeType="afterEffect">
                                  <p:stCondLst>
                                    <p:cond delay="0"/>
                                  </p:stCondLst>
                                  <p:childTnLst>
                                    <p:set>
                                      <p:cBhvr>
                                        <p:cTn id="33" dur="1" fill="hold">
                                          <p:stCondLst>
                                            <p:cond delay="99"/>
                                          </p:stCondLst>
                                        </p:cTn>
                                        <p:tgtEl>
                                          <p:spTgt spid="25"/>
                                        </p:tgtEl>
                                        <p:attrNameLst>
                                          <p:attrName>style.visibility</p:attrName>
                                        </p:attrNameLst>
                                      </p:cBhvr>
                                      <p:to>
                                        <p:strVal val="visible"/>
                                      </p:to>
                                    </p:set>
                                  </p:childTnLst>
                                </p:cTn>
                              </p:par>
                            </p:childTnLst>
                          </p:cTn>
                        </p:par>
                        <p:par>
                          <p:cTn id="34" fill="hold" nodeType="afterGroup">
                            <p:stCondLst>
                              <p:cond delay="1000"/>
                            </p:stCondLst>
                            <p:childTnLst>
                              <p:par>
                                <p:cTn id="35" presetID="1" presetClass="entr" presetSubtype="0" fill="hold" nodeType="afterEffect">
                                  <p:stCondLst>
                                    <p:cond delay="0"/>
                                  </p:stCondLst>
                                  <p:childTnLst>
                                    <p:set>
                                      <p:cBhvr>
                                        <p:cTn id="36" dur="1" fill="hold">
                                          <p:stCondLst>
                                            <p:cond delay="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spect="1" noChangeArrowheads="1"/>
          </p:cNvSpPr>
          <p:nvPr>
            <p:ph type="title"/>
          </p:nvPr>
        </p:nvSpPr>
        <p:spPr>
          <a:xfrm>
            <a:off x="395288" y="202332"/>
            <a:ext cx="8229600" cy="857250"/>
          </a:xfrm>
        </p:spPr>
        <p:txBody>
          <a:bodyPr/>
          <a:lstStyle/>
          <a:p>
            <a:pPr eaLnBrk="1" hangingPunct="1"/>
            <a:r>
              <a:rPr lang="en-US" altLang="en-US" dirty="0" smtClean="0">
                <a:solidFill>
                  <a:srgbClr val="333399"/>
                </a:solidFill>
                <a:ea typeface="ＭＳ Ｐゴシック" pitchFamily="34" charset="-128"/>
              </a:rPr>
              <a:t>Outline</a:t>
            </a:r>
            <a:endParaRPr lang="en-GB" altLang="en-US" dirty="0" smtClean="0">
              <a:solidFill>
                <a:srgbClr val="333399"/>
              </a:solidFill>
              <a:ea typeface="ＭＳ Ｐゴシック" pitchFamily="34" charset="-128"/>
            </a:endParaRPr>
          </a:p>
        </p:txBody>
      </p:sp>
      <p:sp>
        <p:nvSpPr>
          <p:cNvPr id="9219" name="Rectangle 3"/>
          <p:cNvSpPr>
            <a:spLocks noGrp="1" noChangeArrowheads="1"/>
          </p:cNvSpPr>
          <p:nvPr>
            <p:ph idx="1"/>
          </p:nvPr>
        </p:nvSpPr>
        <p:spPr>
          <a:xfrm>
            <a:off x="744289" y="1204020"/>
            <a:ext cx="8004175" cy="3167930"/>
          </a:xfrm>
        </p:spPr>
        <p:txBody>
          <a:bodyPr/>
          <a:lstStyle/>
          <a:p>
            <a:pPr eaLnBrk="1" hangingPunct="1"/>
            <a:r>
              <a:rPr lang="en-US" altLang="en-US" sz="2400" dirty="0" smtClean="0">
                <a:solidFill>
                  <a:srgbClr val="333399"/>
                </a:solidFill>
                <a:ea typeface="ＭＳ Ｐゴシック" pitchFamily="34" charset="-128"/>
              </a:rPr>
              <a:t>Background : Change and Reform</a:t>
            </a:r>
          </a:p>
          <a:p>
            <a:pPr eaLnBrk="1" hangingPunct="1"/>
            <a:r>
              <a:rPr lang="en-US" altLang="en-US" sz="2400" dirty="0" smtClean="0">
                <a:solidFill>
                  <a:srgbClr val="333399"/>
                </a:solidFill>
                <a:ea typeface="ＭＳ Ｐゴシック" pitchFamily="34" charset="-128"/>
              </a:rPr>
              <a:t>Staged Approach : First Plasma to DT Operation</a:t>
            </a:r>
            <a:endParaRPr lang="en-US" altLang="en-US" sz="2400" dirty="0">
              <a:solidFill>
                <a:srgbClr val="333399"/>
              </a:solidFill>
              <a:ea typeface="ＭＳ Ｐゴシック" pitchFamily="34" charset="-128"/>
            </a:endParaRPr>
          </a:p>
          <a:p>
            <a:pPr eaLnBrk="1" hangingPunct="1"/>
            <a:r>
              <a:rPr lang="en-US" altLang="en-US" sz="2400" dirty="0" smtClean="0">
                <a:solidFill>
                  <a:srgbClr val="333399"/>
                </a:solidFill>
                <a:ea typeface="ＭＳ Ｐゴシック" pitchFamily="34" charset="-128"/>
              </a:rPr>
              <a:t>Building and Plant Construction</a:t>
            </a:r>
          </a:p>
          <a:p>
            <a:pPr eaLnBrk="1" hangingPunct="1"/>
            <a:r>
              <a:rPr lang="en-US" altLang="en-US" sz="2400" dirty="0" smtClean="0">
                <a:solidFill>
                  <a:srgbClr val="333399"/>
                </a:solidFill>
                <a:ea typeface="ＭＳ Ｐゴシック" pitchFamily="34" charset="-128"/>
              </a:rPr>
              <a:t>Critical Components and Systems Manufacturing</a:t>
            </a:r>
          </a:p>
          <a:p>
            <a:pPr eaLnBrk="1" hangingPunct="1"/>
            <a:r>
              <a:rPr lang="en-US" altLang="en-US" sz="2400" dirty="0" smtClean="0">
                <a:solidFill>
                  <a:srgbClr val="333399"/>
                </a:solidFill>
                <a:ea typeface="ＭＳ Ｐゴシック" pitchFamily="34" charset="-128"/>
              </a:rPr>
              <a:t>Advancement of Technology R&amp;D Area</a:t>
            </a:r>
          </a:p>
          <a:p>
            <a:pPr eaLnBrk="1" hangingPunct="1"/>
            <a:r>
              <a:rPr lang="en-US" altLang="en-US" sz="2400" dirty="0" smtClean="0">
                <a:solidFill>
                  <a:srgbClr val="333399"/>
                </a:solidFill>
                <a:ea typeface="ＭＳ Ｐゴシック" pitchFamily="34" charset="-128"/>
              </a:rPr>
              <a:t>Technology &amp; Engineering Breakthroughs and Spinoffs</a:t>
            </a:r>
            <a:endParaRPr lang="en-US" altLang="en-US" sz="2400" dirty="0" smtClean="0">
              <a:solidFill>
                <a:srgbClr val="333399"/>
              </a:solidFill>
              <a:ea typeface="ＭＳ Ｐゴシック" pitchFamily="34" charset="-128"/>
            </a:endParaRPr>
          </a:p>
          <a:p>
            <a:pPr eaLnBrk="1" hangingPunct="1"/>
            <a:r>
              <a:rPr lang="en-US" altLang="en-US" sz="2400" dirty="0" smtClean="0">
                <a:solidFill>
                  <a:srgbClr val="333399"/>
                </a:solidFill>
                <a:ea typeface="ＭＳ Ｐゴシック" pitchFamily="34" charset="-128"/>
              </a:rPr>
              <a:t>Summary</a:t>
            </a:r>
            <a:endParaRPr lang="en-US" altLang="en-US" sz="2400" dirty="0" smtClean="0">
              <a:solidFill>
                <a:srgbClr val="333399"/>
              </a:solidFill>
              <a:ea typeface="ＭＳ Ｐゴシック"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Vessel Systems in Mass Production</a:t>
            </a:r>
            <a:endParaRPr lang="en-GB" dirty="0"/>
          </a:p>
        </p:txBody>
      </p:sp>
      <p:sp>
        <p:nvSpPr>
          <p:cNvPr id="4" name="Subtitle 3"/>
          <p:cNvSpPr>
            <a:spLocks noGrp="1"/>
          </p:cNvSpPr>
          <p:nvPr>
            <p:ph type="subTitle" idx="1"/>
          </p:nvPr>
        </p:nvSpPr>
        <p:spPr>
          <a:xfrm>
            <a:off x="1371600" y="2643758"/>
            <a:ext cx="6400800" cy="1314450"/>
          </a:xfrm>
        </p:spPr>
        <p:txBody>
          <a:bodyPr/>
          <a:lstStyle/>
          <a:p>
            <a:r>
              <a:rPr lang="en-US" sz="2800" dirty="0" smtClean="0">
                <a:solidFill>
                  <a:srgbClr val="002060"/>
                </a:solidFill>
              </a:rPr>
              <a:t>Cryostat, Thermal Shields,</a:t>
            </a:r>
          </a:p>
          <a:p>
            <a:r>
              <a:rPr lang="en-US" sz="2800" dirty="0" smtClean="0">
                <a:solidFill>
                  <a:srgbClr val="002060"/>
                </a:solidFill>
              </a:rPr>
              <a:t>and Vacuum Vessel Sectors &amp; Ports</a:t>
            </a:r>
            <a:endParaRPr lang="en-GB" sz="2800" dirty="0">
              <a:solidFill>
                <a:srgbClr val="002060"/>
              </a:solidFill>
            </a:endParaRPr>
          </a:p>
        </p:txBody>
      </p:sp>
    </p:spTree>
    <p:extLst>
      <p:ext uri="{BB962C8B-B14F-4D97-AF65-F5344CB8AC3E}">
        <p14:creationId xmlns:p14="http://schemas.microsoft.com/office/powerpoint/2010/main" val="23671296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9040" t="15690" r="8859" b="21344"/>
          <a:stretch/>
        </p:blipFill>
        <p:spPr bwMode="auto">
          <a:xfrm>
            <a:off x="327900" y="2998030"/>
            <a:ext cx="2889357" cy="1661952"/>
          </a:xfrm>
          <a:prstGeom prst="rect">
            <a:avLst/>
          </a:prstGeom>
          <a:noFill/>
          <a:ln w="952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C:\Documents and Settings\Administrateur.A0A2C2765BD24BA\Bureau\Untitled-6.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26221" y="181815"/>
            <a:ext cx="529355" cy="373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hardwa\Desktop\bearings_captio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6861" y="1434332"/>
            <a:ext cx="2438269" cy="26495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44" y="2950236"/>
            <a:ext cx="2911534" cy="1637738"/>
          </a:xfrm>
          <a:prstGeom prst="rect">
            <a:avLst/>
          </a:prstGeom>
          <a:ln w="28575">
            <a:solidFill>
              <a:srgbClr val="FFC000"/>
            </a:solidFill>
          </a:ln>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2195" t="15772" r="2439" b="32805"/>
          <a:stretch/>
        </p:blipFill>
        <p:spPr>
          <a:xfrm>
            <a:off x="5868144" y="1005210"/>
            <a:ext cx="2911534" cy="1644160"/>
          </a:xfrm>
          <a:prstGeom prst="rect">
            <a:avLst/>
          </a:prstGeom>
          <a:ln w="28575">
            <a:solidFill>
              <a:srgbClr val="FF0000"/>
            </a:solidFill>
          </a:ln>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6843" t="35476" r="4183" b="16602"/>
          <a:stretch/>
        </p:blipFill>
        <p:spPr>
          <a:xfrm>
            <a:off x="327900" y="987574"/>
            <a:ext cx="2870376" cy="1661796"/>
          </a:xfrm>
          <a:prstGeom prst="rect">
            <a:avLst/>
          </a:prstGeom>
          <a:ln w="28575">
            <a:solidFill>
              <a:srgbClr val="0033CC"/>
            </a:solidFill>
          </a:ln>
        </p:spPr>
      </p:pic>
      <p:cxnSp>
        <p:nvCxnSpPr>
          <p:cNvPr id="12" name="Straight Arrow Connector 11"/>
          <p:cNvCxnSpPr/>
          <p:nvPr/>
        </p:nvCxnSpPr>
        <p:spPr>
          <a:xfrm>
            <a:off x="3008384" y="1923678"/>
            <a:ext cx="749162" cy="139577"/>
          </a:xfrm>
          <a:prstGeom prst="straightConnector1">
            <a:avLst/>
          </a:prstGeom>
          <a:ln w="19050">
            <a:solidFill>
              <a:srgbClr val="333399"/>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008384" y="2759125"/>
            <a:ext cx="771528" cy="57133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364088" y="3147814"/>
            <a:ext cx="674150" cy="92187"/>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148064" y="1268473"/>
            <a:ext cx="792088" cy="2951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144958" y="1039226"/>
            <a:ext cx="603506" cy="308388"/>
          </a:xfrm>
          <a:prstGeom prst="rect">
            <a:avLst/>
          </a:prstGeom>
          <a:solidFill>
            <a:srgbClr val="FF0000">
              <a:alpha val="92000"/>
            </a:srgbClr>
          </a:solidFill>
          <a:ln w="3175">
            <a:solidFill>
              <a:srgbClr val="FFC000"/>
            </a:solidFill>
          </a:ln>
        </p:spPr>
        <p:txBody>
          <a:bodyPr wrap="square" lIns="107287" tIns="53643" rIns="107287" bIns="53643" rtlCol="0">
            <a:spAutoFit/>
          </a:bodyPr>
          <a:lstStyle/>
          <a:p>
            <a:r>
              <a:rPr lang="en-US" sz="1300" b="1" dirty="0" smtClean="0">
                <a:solidFill>
                  <a:schemeClr val="bg1"/>
                </a:solidFill>
                <a:latin typeface="Arial" panose="020B0604020202020204" pitchFamily="34" charset="0"/>
                <a:cs typeface="Arial" panose="020B0604020202020204" pitchFamily="34" charset="0"/>
              </a:rPr>
              <a:t>Lid</a:t>
            </a:r>
            <a:endParaRPr lang="en-GB" sz="1300" b="1" dirty="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323528" y="2983442"/>
            <a:ext cx="1435188" cy="308388"/>
          </a:xfrm>
          <a:prstGeom prst="rect">
            <a:avLst/>
          </a:prstGeom>
          <a:solidFill>
            <a:srgbClr val="00B050">
              <a:alpha val="92000"/>
            </a:srgbClr>
          </a:solidFill>
          <a:ln w="3175">
            <a:solidFill>
              <a:srgbClr val="FFC000"/>
            </a:solidFill>
          </a:ln>
        </p:spPr>
        <p:txBody>
          <a:bodyPr wrap="square" lIns="107287" tIns="53643" rIns="107287" bIns="53643" rtlCol="0">
            <a:spAutoFit/>
          </a:bodyPr>
          <a:lstStyle/>
          <a:p>
            <a:r>
              <a:rPr lang="en-US" sz="1300" b="1" dirty="0" smtClean="0">
                <a:solidFill>
                  <a:schemeClr val="bg1"/>
                </a:solidFill>
                <a:latin typeface="Arial" panose="020B0604020202020204" pitchFamily="34" charset="0"/>
                <a:cs typeface="Arial" panose="020B0604020202020204" pitchFamily="34" charset="0"/>
              </a:rPr>
              <a:t>Lower Cylinder</a:t>
            </a:r>
            <a:endParaRPr lang="en-GB" sz="13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326716" y="967218"/>
            <a:ext cx="1445862" cy="308388"/>
          </a:xfrm>
          <a:prstGeom prst="rect">
            <a:avLst/>
          </a:prstGeom>
          <a:solidFill>
            <a:srgbClr val="0033CC">
              <a:alpha val="92000"/>
            </a:srgbClr>
          </a:solidFill>
          <a:ln w="3175">
            <a:solidFill>
              <a:srgbClr val="FFC000"/>
            </a:solidFill>
          </a:ln>
        </p:spPr>
        <p:txBody>
          <a:bodyPr wrap="square" lIns="107287" tIns="53643" rIns="107287" bIns="53643" rtlCol="0">
            <a:spAutoFit/>
          </a:bodyPr>
          <a:lstStyle/>
          <a:p>
            <a:r>
              <a:rPr lang="en-US" sz="1300" b="1" dirty="0" smtClean="0">
                <a:solidFill>
                  <a:schemeClr val="bg1"/>
                </a:solidFill>
                <a:latin typeface="Arial" panose="020B0604020202020204" pitchFamily="34" charset="0"/>
                <a:cs typeface="Arial" panose="020B0604020202020204" pitchFamily="34" charset="0"/>
              </a:rPr>
              <a:t>Upper Cylinder</a:t>
            </a:r>
            <a:endParaRPr lang="en-GB" sz="13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7380312" y="2983442"/>
            <a:ext cx="1368146" cy="308388"/>
          </a:xfrm>
          <a:prstGeom prst="rect">
            <a:avLst/>
          </a:prstGeom>
          <a:solidFill>
            <a:srgbClr val="FFFF00">
              <a:alpha val="92000"/>
            </a:srgbClr>
          </a:solidFill>
          <a:ln w="3175">
            <a:solidFill>
              <a:srgbClr val="FFC000"/>
            </a:solidFill>
          </a:ln>
        </p:spPr>
        <p:txBody>
          <a:bodyPr wrap="square" lIns="107287" tIns="53643" rIns="107287" bIns="53643" rtlCol="0">
            <a:spAutoFit/>
          </a:bodyPr>
          <a:lstStyle/>
          <a:p>
            <a:r>
              <a:rPr lang="en-US" sz="1300" b="1" dirty="0" smtClean="0">
                <a:solidFill>
                  <a:srgbClr val="333399"/>
                </a:solidFill>
                <a:latin typeface="Arial" panose="020B0604020202020204" pitchFamily="34" charset="0"/>
                <a:cs typeface="Arial" panose="020B0604020202020204" pitchFamily="34" charset="0"/>
              </a:rPr>
              <a:t>Base </a:t>
            </a:r>
            <a:r>
              <a:rPr lang="en-US" sz="1300" b="1" dirty="0" smtClean="0">
                <a:solidFill>
                  <a:srgbClr val="333399"/>
                </a:solidFill>
                <a:latin typeface="Arial" panose="020B0604020202020204" pitchFamily="34" charset="0"/>
                <a:cs typeface="Arial" panose="020B0604020202020204" pitchFamily="34" charset="0"/>
              </a:rPr>
              <a:t>Section</a:t>
            </a:r>
            <a:endParaRPr lang="en-GB" sz="1300" b="1" dirty="0">
              <a:solidFill>
                <a:srgbClr val="333399"/>
              </a:solidFill>
              <a:latin typeface="Arial" panose="020B0604020202020204" pitchFamily="34" charset="0"/>
              <a:cs typeface="Arial" panose="020B0604020202020204" pitchFamily="34" charset="0"/>
            </a:endParaRPr>
          </a:p>
        </p:txBody>
      </p:sp>
      <p:sp>
        <p:nvSpPr>
          <p:cNvPr id="20" name="Rectangle 2"/>
          <p:cNvSpPr txBox="1">
            <a:spLocks noChangeAspect="1" noChangeArrowheads="1"/>
          </p:cNvSpPr>
          <p:nvPr/>
        </p:nvSpPr>
        <p:spPr bwMode="auto">
          <a:xfrm>
            <a:off x="461963" y="1270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Cryostat in Mass Production</a:t>
            </a:r>
            <a:endParaRPr lang="en-GB" altLang="en-US" b="1" dirty="0"/>
          </a:p>
        </p:txBody>
      </p:sp>
    </p:spTree>
    <p:extLst>
      <p:ext uri="{BB962C8B-B14F-4D97-AF65-F5344CB8AC3E}">
        <p14:creationId xmlns:p14="http://schemas.microsoft.com/office/powerpoint/2010/main" val="2094894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spect="1" noChangeArrowheads="1"/>
          </p:cNvSpPr>
          <p:nvPr/>
        </p:nvSpPr>
        <p:spPr bwMode="auto">
          <a:xfrm>
            <a:off x="518864" y="123478"/>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Thermal Shield</a:t>
            </a:r>
            <a:r>
              <a:rPr lang="en-US" altLang="en-US" b="1" dirty="0" smtClean="0"/>
              <a:t> in Mass Production</a:t>
            </a:r>
            <a:endParaRPr lang="en-GB" altLang="en-US" b="1" dirty="0"/>
          </a:p>
        </p:txBody>
      </p:sp>
      <p:pic>
        <p:nvPicPr>
          <p:cNvPr id="21" name="Picture 2" descr="C:\Users\nohc\Desktop\CTTA_meeting_TS_group\2017\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963" y="915566"/>
            <a:ext cx="5450943" cy="3637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660" y="175358"/>
            <a:ext cx="620916" cy="38016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그림 3"/>
          <p:cNvPicPr>
            <a:picLocks noChangeAspect="1"/>
          </p:cNvPicPr>
          <p:nvPr/>
        </p:nvPicPr>
        <p:blipFill rotWithShape="1">
          <a:blip r:embed="rId5"/>
          <a:srcRect l="25805"/>
          <a:stretch/>
        </p:blipFill>
        <p:spPr>
          <a:xfrm>
            <a:off x="5991117" y="914424"/>
            <a:ext cx="2973371" cy="1945357"/>
          </a:xfrm>
          <a:prstGeom prst="rect">
            <a:avLst/>
          </a:prstGeom>
        </p:spPr>
      </p:pic>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7463" y="2845642"/>
            <a:ext cx="2957025" cy="172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3449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3"/>
          <p:cNvSpPr>
            <a:spLocks noGrp="1"/>
          </p:cNvSpPr>
          <p:nvPr>
            <p:ph idx="4294967295"/>
          </p:nvPr>
        </p:nvSpPr>
        <p:spPr>
          <a:xfrm>
            <a:off x="179512" y="843558"/>
            <a:ext cx="8856984" cy="3888432"/>
          </a:xfrm>
        </p:spPr>
        <p:txBody>
          <a:bodyPr/>
          <a:lstStyle/>
          <a:p>
            <a:pPr marL="468313" lvl="1" indent="-285750" algn="just">
              <a:buFont typeface="Wingdings" panose="05000000000000000000" pitchFamily="2" charset="2"/>
              <a:buChar char="Ø"/>
            </a:pPr>
            <a:endParaRPr lang="en-GB" sz="1600" dirty="0">
              <a:solidFill>
                <a:srgbClr val="333399"/>
              </a:solidFill>
            </a:endParaRPr>
          </a:p>
          <a:p>
            <a:pPr algn="just">
              <a:buFont typeface="Wingdings" panose="05000000000000000000" pitchFamily="2" charset="2"/>
              <a:buChar char="q"/>
            </a:pPr>
            <a:endParaRPr lang="en-GB" sz="1800" dirty="0">
              <a:solidFill>
                <a:srgbClr val="333399"/>
              </a:solidFill>
            </a:endParaRPr>
          </a:p>
          <a:p>
            <a:pPr algn="just">
              <a:buFont typeface="Wingdings" panose="05000000000000000000" pitchFamily="2" charset="2"/>
              <a:buChar char="q"/>
            </a:pPr>
            <a:endParaRPr lang="en-GB" sz="1800" dirty="0">
              <a:solidFill>
                <a:srgbClr val="333399"/>
              </a:solidFill>
            </a:endParaRPr>
          </a:p>
          <a:p>
            <a:pPr>
              <a:buFont typeface="Wingdings" panose="05000000000000000000" pitchFamily="2" charset="2"/>
              <a:buChar char="q"/>
            </a:pPr>
            <a:endParaRPr lang="en-US" sz="1800" dirty="0" smtClean="0">
              <a:solidFill>
                <a:srgbClr val="002060"/>
              </a:solidFill>
            </a:endParaRPr>
          </a:p>
          <a:p>
            <a:pPr>
              <a:buFont typeface="Wingdings" panose="05000000000000000000" pitchFamily="2" charset="2"/>
              <a:buChar char="q"/>
            </a:pPr>
            <a:endParaRPr lang="en-US" sz="1800" dirty="0">
              <a:solidFill>
                <a:srgbClr val="002060"/>
              </a:solidFill>
            </a:endParaRPr>
          </a:p>
        </p:txBody>
      </p:sp>
      <p:sp>
        <p:nvSpPr>
          <p:cNvPr id="4" name="Espace réservé du contenu 3"/>
          <p:cNvSpPr txBox="1">
            <a:spLocks/>
          </p:cNvSpPr>
          <p:nvPr/>
        </p:nvSpPr>
        <p:spPr bwMode="auto">
          <a:xfrm>
            <a:off x="323528" y="771550"/>
            <a:ext cx="8568952"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defTabSz="795338" rtl="0" eaLnBrk="0" fontAlgn="base" hangingPunct="0">
              <a:spcBef>
                <a:spcPct val="20000"/>
              </a:spcBef>
              <a:spcAft>
                <a:spcPct val="0"/>
              </a:spcAft>
              <a:buChar char="•"/>
              <a:defRPr kumimoji="1" sz="2400">
                <a:solidFill>
                  <a:schemeClr val="tx1"/>
                </a:solidFill>
                <a:latin typeface="+mn-lt"/>
                <a:ea typeface="ＭＳ Ｐゴシック" charset="-128"/>
                <a:cs typeface="ＭＳ Ｐゴシック" charset="-128"/>
              </a:defRPr>
            </a:lvl1pPr>
            <a:lvl2pPr marL="757238" indent="-279400" algn="l" defTabSz="795338" rtl="0" eaLnBrk="0" fontAlgn="base" hangingPunct="0">
              <a:spcBef>
                <a:spcPct val="20000"/>
              </a:spcBef>
              <a:spcAft>
                <a:spcPct val="0"/>
              </a:spcAft>
              <a:buChar char="–"/>
              <a:defRPr kumimoji="1" sz="2000">
                <a:solidFill>
                  <a:schemeClr val="tx1"/>
                </a:solidFill>
                <a:latin typeface="+mn-lt"/>
                <a:ea typeface="ＭＳ Ｐゴシック" pitchFamily="-29" charset="-128"/>
              </a:defRPr>
            </a:lvl2pPr>
            <a:lvl3pPr marL="1136650" indent="-188913" algn="l" defTabSz="795338" rtl="0" eaLnBrk="0" fontAlgn="base" hangingPunct="0">
              <a:spcBef>
                <a:spcPct val="20000"/>
              </a:spcBef>
              <a:spcAft>
                <a:spcPct val="0"/>
              </a:spcAft>
              <a:buChar char="•"/>
              <a:defRPr kumimoji="1">
                <a:solidFill>
                  <a:schemeClr val="tx1"/>
                </a:solidFill>
                <a:latin typeface="+mn-lt"/>
                <a:ea typeface="ＭＳ Ｐゴシック" pitchFamily="-29" charset="-128"/>
              </a:defRPr>
            </a:lvl3pPr>
            <a:lvl4pPr marL="1511300" indent="-184150" algn="l" defTabSz="795338" rtl="0" eaLnBrk="0" fontAlgn="base" hangingPunct="0">
              <a:spcBef>
                <a:spcPct val="20000"/>
              </a:spcBef>
              <a:spcAft>
                <a:spcPct val="0"/>
              </a:spcAft>
              <a:buChar char="–"/>
              <a:defRPr kumimoji="1">
                <a:solidFill>
                  <a:schemeClr val="tx1"/>
                </a:solidFill>
                <a:latin typeface="+mn-lt"/>
                <a:ea typeface="ＭＳ Ｐゴシック" pitchFamily="-29" charset="-128"/>
              </a:defRPr>
            </a:lvl4pPr>
            <a:lvl5pPr marL="1885950" indent="-184150" algn="l" defTabSz="795338" rtl="0" eaLnBrk="0" fontAlgn="base" hangingPunct="0">
              <a:spcBef>
                <a:spcPct val="20000"/>
              </a:spcBef>
              <a:spcAft>
                <a:spcPct val="0"/>
              </a:spcAft>
              <a:buChar char="»"/>
              <a:defRPr kumimoji="1">
                <a:solidFill>
                  <a:schemeClr val="tx1"/>
                </a:solidFill>
                <a:latin typeface="+mn-lt"/>
                <a:ea typeface="ＭＳ Ｐゴシック" pitchFamily="-29" charset="-128"/>
              </a:defRPr>
            </a:lvl5pPr>
            <a:lvl6pPr marL="2343150" indent="-184150" algn="l" defTabSz="795338" rtl="0" fontAlgn="base">
              <a:spcBef>
                <a:spcPct val="20000"/>
              </a:spcBef>
              <a:spcAft>
                <a:spcPct val="0"/>
              </a:spcAft>
              <a:buChar char="»"/>
              <a:defRPr>
                <a:solidFill>
                  <a:schemeClr val="tx1"/>
                </a:solidFill>
                <a:latin typeface="+mn-lt"/>
                <a:ea typeface="ＭＳ Ｐゴシック" pitchFamily="-29" charset="-128"/>
              </a:defRPr>
            </a:lvl6pPr>
            <a:lvl7pPr marL="2800350" indent="-184150" algn="l" defTabSz="795338" rtl="0" fontAlgn="base">
              <a:spcBef>
                <a:spcPct val="20000"/>
              </a:spcBef>
              <a:spcAft>
                <a:spcPct val="0"/>
              </a:spcAft>
              <a:buChar char="»"/>
              <a:defRPr>
                <a:solidFill>
                  <a:schemeClr val="tx1"/>
                </a:solidFill>
                <a:latin typeface="+mn-lt"/>
                <a:ea typeface="ＭＳ Ｐゴシック" pitchFamily="-29" charset="-128"/>
              </a:defRPr>
            </a:lvl7pPr>
            <a:lvl8pPr marL="3257550" indent="-184150" algn="l" defTabSz="795338" rtl="0" fontAlgn="base">
              <a:spcBef>
                <a:spcPct val="20000"/>
              </a:spcBef>
              <a:spcAft>
                <a:spcPct val="0"/>
              </a:spcAft>
              <a:buChar char="»"/>
              <a:defRPr>
                <a:solidFill>
                  <a:schemeClr val="tx1"/>
                </a:solidFill>
                <a:latin typeface="+mn-lt"/>
                <a:ea typeface="ＭＳ Ｐゴシック" pitchFamily="-29" charset="-128"/>
              </a:defRPr>
            </a:lvl8pPr>
            <a:lvl9pPr marL="3714750" indent="-184150" algn="l" defTabSz="795338" rtl="0" fontAlgn="base">
              <a:spcBef>
                <a:spcPct val="20000"/>
              </a:spcBef>
              <a:spcAft>
                <a:spcPct val="0"/>
              </a:spcAft>
              <a:buChar char="»"/>
              <a:defRPr>
                <a:solidFill>
                  <a:schemeClr val="tx1"/>
                </a:solidFill>
                <a:latin typeface="+mn-lt"/>
                <a:ea typeface="ＭＳ Ｐゴシック" pitchFamily="-29" charset="-128"/>
              </a:defRPr>
            </a:lvl9pPr>
          </a:lstStyle>
          <a:p>
            <a:pPr>
              <a:buFont typeface="Wingdings" panose="05000000000000000000" pitchFamily="2" charset="2"/>
              <a:buChar char="q"/>
            </a:pPr>
            <a:r>
              <a:rPr lang="en-GB" sz="1600" b="1" kern="0" dirty="0" smtClean="0">
                <a:solidFill>
                  <a:srgbClr val="333399"/>
                </a:solidFill>
              </a:rPr>
              <a:t>Nuclear </a:t>
            </a:r>
            <a:r>
              <a:rPr lang="en-GB" sz="1600" b="1" kern="0" dirty="0">
                <a:solidFill>
                  <a:srgbClr val="333399"/>
                </a:solidFill>
              </a:rPr>
              <a:t>licensing as an </a:t>
            </a:r>
            <a:r>
              <a:rPr lang="en-GB" sz="1600" b="1" kern="0" dirty="0" smtClean="0">
                <a:solidFill>
                  <a:srgbClr val="333399"/>
                </a:solidFill>
              </a:rPr>
              <a:t>ESPN </a:t>
            </a:r>
            <a:r>
              <a:rPr lang="en-GB" sz="1600" i="1" kern="0" dirty="0" smtClean="0">
                <a:solidFill>
                  <a:srgbClr val="333399"/>
                </a:solidFill>
              </a:rPr>
              <a:t>(First In-Kind of Fusion Nuclear Pressure Vessel)</a:t>
            </a:r>
            <a:endParaRPr lang="en-GB" sz="1600" i="1" kern="0" dirty="0">
              <a:solidFill>
                <a:srgbClr val="333399"/>
              </a:solidFill>
            </a:endParaRPr>
          </a:p>
          <a:p>
            <a:pPr lvl="1" algn="just">
              <a:buFont typeface="Wingdings" panose="05000000000000000000" pitchFamily="2" charset="2"/>
              <a:buChar char="Ø"/>
            </a:pPr>
            <a:r>
              <a:rPr lang="en-GB" sz="1400" kern="0" dirty="0">
                <a:solidFill>
                  <a:srgbClr val="333399"/>
                </a:solidFill>
              </a:rPr>
              <a:t>The ITER VV is defined as an ESPN (</a:t>
            </a:r>
            <a:r>
              <a:rPr lang="en-GB" sz="1400" kern="0" dirty="0" err="1">
                <a:solidFill>
                  <a:srgbClr val="333399"/>
                </a:solidFill>
              </a:rPr>
              <a:t>Equipement</a:t>
            </a:r>
            <a:r>
              <a:rPr lang="en-GB" sz="1400" kern="0" dirty="0">
                <a:solidFill>
                  <a:srgbClr val="333399"/>
                </a:solidFill>
              </a:rPr>
              <a:t> Sous </a:t>
            </a:r>
            <a:r>
              <a:rPr lang="en-GB" sz="1400" kern="0" dirty="0" err="1">
                <a:solidFill>
                  <a:srgbClr val="333399"/>
                </a:solidFill>
              </a:rPr>
              <a:t>Pression</a:t>
            </a:r>
            <a:r>
              <a:rPr lang="en-GB" sz="1400" kern="0" dirty="0">
                <a:solidFill>
                  <a:srgbClr val="333399"/>
                </a:solidFill>
              </a:rPr>
              <a:t> </a:t>
            </a:r>
            <a:r>
              <a:rPr lang="en-GB" sz="1400" kern="0" dirty="0" err="1" smtClean="0">
                <a:solidFill>
                  <a:srgbClr val="333399"/>
                </a:solidFill>
              </a:rPr>
              <a:t>Nucléaire</a:t>
            </a:r>
            <a:r>
              <a:rPr lang="en-GB" sz="1400" kern="0" dirty="0" smtClean="0">
                <a:solidFill>
                  <a:srgbClr val="333399"/>
                </a:solidFill>
              </a:rPr>
              <a:t>) component </a:t>
            </a:r>
            <a:r>
              <a:rPr lang="en-GB" sz="1400" kern="0" dirty="0">
                <a:solidFill>
                  <a:srgbClr val="333399"/>
                </a:solidFill>
              </a:rPr>
              <a:t>that requires that all documents related to design, manufacturing, installation, and operation shall be reviewed and approved by an </a:t>
            </a:r>
            <a:r>
              <a:rPr lang="en-US" sz="1400" kern="0" dirty="0">
                <a:solidFill>
                  <a:srgbClr val="333399"/>
                </a:solidFill>
              </a:rPr>
              <a:t>Agreed Notified Body </a:t>
            </a:r>
            <a:r>
              <a:rPr lang="en-US" sz="1400" kern="0" dirty="0" smtClean="0">
                <a:solidFill>
                  <a:srgbClr val="333399"/>
                </a:solidFill>
              </a:rPr>
              <a:t>(</a:t>
            </a:r>
            <a:r>
              <a:rPr lang="en-GB" sz="1400" kern="0" dirty="0" smtClean="0">
                <a:solidFill>
                  <a:srgbClr val="333399"/>
                </a:solidFill>
              </a:rPr>
              <a:t>ANB) </a:t>
            </a:r>
            <a:r>
              <a:rPr lang="en-GB" sz="1400" kern="0" dirty="0">
                <a:solidFill>
                  <a:srgbClr val="333399"/>
                </a:solidFill>
              </a:rPr>
              <a:t>on behalf of the </a:t>
            </a:r>
            <a:r>
              <a:rPr lang="en-US" sz="1400" kern="0" dirty="0">
                <a:solidFill>
                  <a:srgbClr val="333399"/>
                </a:solidFill>
              </a:rPr>
              <a:t>French Nuclear Authority (</a:t>
            </a:r>
            <a:r>
              <a:rPr lang="en-US" sz="1400" kern="0" dirty="0" err="1">
                <a:solidFill>
                  <a:srgbClr val="333399"/>
                </a:solidFill>
              </a:rPr>
              <a:t>Autorité</a:t>
            </a:r>
            <a:r>
              <a:rPr lang="en-US" sz="1400" kern="0" dirty="0">
                <a:solidFill>
                  <a:srgbClr val="333399"/>
                </a:solidFill>
              </a:rPr>
              <a:t> de </a:t>
            </a:r>
            <a:r>
              <a:rPr lang="en-US" sz="1400" kern="0" dirty="0" err="1">
                <a:solidFill>
                  <a:srgbClr val="333399"/>
                </a:solidFill>
              </a:rPr>
              <a:t>Sûreté</a:t>
            </a:r>
            <a:r>
              <a:rPr lang="en-US" sz="1400" kern="0" dirty="0">
                <a:solidFill>
                  <a:srgbClr val="333399"/>
                </a:solidFill>
              </a:rPr>
              <a:t> </a:t>
            </a:r>
            <a:r>
              <a:rPr lang="en-US" sz="1400" kern="0" dirty="0" err="1">
                <a:solidFill>
                  <a:srgbClr val="333399"/>
                </a:solidFill>
              </a:rPr>
              <a:t>Nucléaire</a:t>
            </a:r>
            <a:r>
              <a:rPr lang="en-US" sz="1400" kern="0" dirty="0">
                <a:solidFill>
                  <a:srgbClr val="333399"/>
                </a:solidFill>
              </a:rPr>
              <a:t> </a:t>
            </a:r>
            <a:r>
              <a:rPr lang="en-US" sz="1400" kern="0" dirty="0" smtClean="0">
                <a:solidFill>
                  <a:srgbClr val="333399"/>
                </a:solidFill>
              </a:rPr>
              <a:t>: </a:t>
            </a:r>
            <a:r>
              <a:rPr lang="en-GB" sz="1400" kern="0" dirty="0" smtClean="0">
                <a:solidFill>
                  <a:srgbClr val="333399"/>
                </a:solidFill>
              </a:rPr>
              <a:t>ASN</a:t>
            </a:r>
            <a:r>
              <a:rPr lang="en-GB" sz="1400" kern="0" dirty="0" smtClean="0">
                <a:solidFill>
                  <a:srgbClr val="333399"/>
                </a:solidFill>
              </a:rPr>
              <a:t>). → (</a:t>
            </a:r>
            <a:r>
              <a:rPr lang="en-GB" sz="1400" kern="0" dirty="0" smtClean="0">
                <a:solidFill>
                  <a:srgbClr val="333399"/>
                </a:solidFill>
              </a:rPr>
              <a:t>Originally </a:t>
            </a:r>
            <a:r>
              <a:rPr lang="en-GB" sz="1400" kern="0" dirty="0">
                <a:solidFill>
                  <a:srgbClr val="333399"/>
                </a:solidFill>
              </a:rPr>
              <a:t>designed as a non-nuclear engineering </a:t>
            </a:r>
            <a:r>
              <a:rPr lang="en-GB" sz="1400" i="1" kern="0" dirty="0">
                <a:solidFill>
                  <a:srgbClr val="333399"/>
                </a:solidFill>
              </a:rPr>
              <a:t>(French nuclear regulation applied after site selection</a:t>
            </a:r>
            <a:r>
              <a:rPr lang="en-GB" sz="1400" i="1" kern="0" dirty="0" smtClean="0">
                <a:solidFill>
                  <a:srgbClr val="333399"/>
                </a:solidFill>
              </a:rPr>
              <a:t>))</a:t>
            </a:r>
            <a:endParaRPr lang="en-GB" sz="1400" kern="0" dirty="0">
              <a:solidFill>
                <a:srgbClr val="333399"/>
              </a:solidFill>
            </a:endParaRPr>
          </a:p>
          <a:p>
            <a:pPr>
              <a:spcBef>
                <a:spcPts val="600"/>
              </a:spcBef>
              <a:buFont typeface="Wingdings" panose="05000000000000000000" pitchFamily="2" charset="2"/>
              <a:buChar char="q"/>
            </a:pPr>
            <a:r>
              <a:rPr lang="en-GB" sz="1600" b="1" kern="0" dirty="0">
                <a:solidFill>
                  <a:srgbClr val="333399"/>
                </a:solidFill>
              </a:rPr>
              <a:t>1st application of the RCC-MR 2007 </a:t>
            </a:r>
            <a:r>
              <a:rPr lang="en-GB" sz="1600" b="1" kern="0" dirty="0" smtClean="0">
                <a:solidFill>
                  <a:srgbClr val="333399"/>
                </a:solidFill>
              </a:rPr>
              <a:t>Edition </a:t>
            </a:r>
            <a:r>
              <a:rPr lang="en-GB" sz="1600" i="1" kern="0" dirty="0" smtClean="0">
                <a:solidFill>
                  <a:srgbClr val="333399"/>
                </a:solidFill>
              </a:rPr>
              <a:t>(Code &amp; Standard)</a:t>
            </a:r>
            <a:endParaRPr lang="en-GB" sz="1600" i="1" kern="0" dirty="0">
              <a:solidFill>
                <a:srgbClr val="333399"/>
              </a:solidFill>
            </a:endParaRPr>
          </a:p>
          <a:p>
            <a:pPr lvl="1" algn="just">
              <a:buFont typeface="Wingdings" panose="05000000000000000000" pitchFamily="2" charset="2"/>
              <a:buChar char="Ø"/>
            </a:pPr>
            <a:r>
              <a:rPr lang="en-GB" sz="1400" kern="0" dirty="0" smtClean="0">
                <a:solidFill>
                  <a:srgbClr val="333399"/>
                </a:solidFill>
              </a:rPr>
              <a:t>As main C&amp;S, we are applying the RCC-MR 2007 Edition that is the first application on the ITER VV construction that cause a few of major updating of C&amp;S itself during design and manufacturing.</a:t>
            </a:r>
            <a:endParaRPr lang="en-GB" sz="1400" kern="0" dirty="0">
              <a:solidFill>
                <a:srgbClr val="333399"/>
              </a:solidFill>
            </a:endParaRPr>
          </a:p>
          <a:p>
            <a:pPr>
              <a:spcBef>
                <a:spcPts val="600"/>
              </a:spcBef>
              <a:buFont typeface="Wingdings" panose="05000000000000000000" pitchFamily="2" charset="2"/>
              <a:buChar char="q"/>
            </a:pPr>
            <a:r>
              <a:rPr lang="en-GB" sz="1600" b="1" kern="0" dirty="0" smtClean="0">
                <a:solidFill>
                  <a:srgbClr val="333399"/>
                </a:solidFill>
              </a:rPr>
              <a:t>Many </a:t>
            </a:r>
            <a:r>
              <a:rPr lang="en-GB" sz="1600" b="1" kern="0" dirty="0">
                <a:solidFill>
                  <a:srgbClr val="333399"/>
                </a:solidFill>
              </a:rPr>
              <a:t>clients </a:t>
            </a:r>
            <a:r>
              <a:rPr lang="en-GB" sz="1600" i="1" kern="0" dirty="0" smtClean="0">
                <a:solidFill>
                  <a:srgbClr val="333399"/>
                </a:solidFill>
              </a:rPr>
              <a:t>(Complex interfaces</a:t>
            </a:r>
            <a:r>
              <a:rPr lang="en-GB" sz="1600" i="1" kern="0" dirty="0">
                <a:solidFill>
                  <a:srgbClr val="333399"/>
                </a:solidFill>
              </a:rPr>
              <a:t>) </a:t>
            </a:r>
          </a:p>
          <a:p>
            <a:pPr lvl="1" algn="just">
              <a:buFont typeface="Wingdings" panose="05000000000000000000" pitchFamily="2" charset="2"/>
              <a:buChar char="Ø"/>
            </a:pPr>
            <a:r>
              <a:rPr lang="en-GB" sz="1400" kern="0" dirty="0">
                <a:solidFill>
                  <a:srgbClr val="333399"/>
                </a:solidFill>
              </a:rPr>
              <a:t>The VV supports many in vessel systems such as Blankets, Diverters, Diagnostics, In-vessel Coils, Port Plugs, Components of Heating and Current Drivers, Fuelling, Cooling Pipes, and Assembly, etc. </a:t>
            </a:r>
            <a:r>
              <a:rPr lang="en-GB" sz="1400" kern="0" dirty="0" smtClean="0">
                <a:solidFill>
                  <a:srgbClr val="333399"/>
                </a:solidFill>
              </a:rPr>
              <a:t>Many of functional </a:t>
            </a:r>
            <a:r>
              <a:rPr lang="en-GB" sz="1400" kern="0" dirty="0">
                <a:solidFill>
                  <a:srgbClr val="333399"/>
                </a:solidFill>
              </a:rPr>
              <a:t>and physical </a:t>
            </a:r>
            <a:r>
              <a:rPr lang="en-GB" sz="1400" kern="0" dirty="0" smtClean="0">
                <a:solidFill>
                  <a:srgbClr val="333399"/>
                </a:solidFill>
              </a:rPr>
              <a:t>interfaces cause long discussion because of mainly different design maturity of each system. </a:t>
            </a:r>
            <a:endParaRPr lang="en-GB" sz="1400" kern="0" dirty="0" smtClean="0">
              <a:solidFill>
                <a:srgbClr val="333399"/>
              </a:solidFill>
            </a:endParaRPr>
          </a:p>
          <a:p>
            <a:pPr marL="477838" lvl="1" indent="0" algn="just">
              <a:buNone/>
            </a:pPr>
            <a:r>
              <a:rPr lang="en-US" sz="1400" b="1" kern="0" dirty="0" smtClean="0">
                <a:solidFill>
                  <a:srgbClr val="333399"/>
                </a:solidFill>
              </a:rPr>
              <a:t>→ Main </a:t>
            </a:r>
            <a:r>
              <a:rPr lang="en-US" sz="1400" b="1" kern="0" dirty="0">
                <a:solidFill>
                  <a:srgbClr val="333399"/>
                </a:solidFill>
              </a:rPr>
              <a:t>technical challenges have been resolved during manufacturing </a:t>
            </a:r>
            <a:r>
              <a:rPr lang="en-US" sz="1400" b="1" kern="0" dirty="0" smtClean="0">
                <a:solidFill>
                  <a:srgbClr val="333399"/>
                </a:solidFill>
              </a:rPr>
              <a:t>process  </a:t>
            </a:r>
          </a:p>
          <a:p>
            <a:pPr marL="477838" lvl="1" indent="0" algn="just">
              <a:buNone/>
            </a:pPr>
            <a:r>
              <a:rPr lang="en-GB" sz="1400" b="1" kern="0" dirty="0" smtClean="0">
                <a:solidFill>
                  <a:srgbClr val="333399"/>
                </a:solidFill>
              </a:rPr>
              <a:t>→ All </a:t>
            </a:r>
            <a:r>
              <a:rPr lang="en-GB" sz="1400" b="1" kern="0" dirty="0">
                <a:solidFill>
                  <a:srgbClr val="333399"/>
                </a:solidFill>
              </a:rPr>
              <a:t>9 VV sectors are under manufacturing and the first </a:t>
            </a:r>
            <a:r>
              <a:rPr lang="en-GB" sz="1400" b="1" kern="0" dirty="0" smtClean="0">
                <a:solidFill>
                  <a:srgbClr val="333399"/>
                </a:solidFill>
              </a:rPr>
              <a:t>sector (S#6) </a:t>
            </a:r>
            <a:r>
              <a:rPr lang="en-GB" sz="1400" b="1" kern="0" dirty="0">
                <a:solidFill>
                  <a:srgbClr val="333399"/>
                </a:solidFill>
              </a:rPr>
              <a:t>has been achieved </a:t>
            </a:r>
            <a:r>
              <a:rPr lang="en-GB" sz="1400" b="1" kern="0" dirty="0">
                <a:solidFill>
                  <a:srgbClr val="C00000"/>
                </a:solidFill>
              </a:rPr>
              <a:t>~77 % of progress</a:t>
            </a:r>
          </a:p>
          <a:p>
            <a:pPr marL="477838" lvl="1" indent="0" algn="just">
              <a:buNone/>
            </a:pPr>
            <a:endParaRPr lang="en-GB" sz="1400" kern="0" dirty="0">
              <a:solidFill>
                <a:srgbClr val="333399"/>
              </a:solidFill>
            </a:endParaRPr>
          </a:p>
        </p:txBody>
      </p:sp>
      <p:sp>
        <p:nvSpPr>
          <p:cNvPr id="6" name="Rectangle 2"/>
          <p:cNvSpPr txBox="1">
            <a:spLocks noChangeAspect="1" noChangeArrowheads="1"/>
          </p:cNvSpPr>
          <p:nvPr/>
        </p:nvSpPr>
        <p:spPr bwMode="auto">
          <a:xfrm>
            <a:off x="518864" y="123478"/>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Vacuum Vessel in Full Production</a:t>
            </a:r>
            <a:endParaRPr lang="en-GB" altLang="en-US" b="1" dirty="0"/>
          </a:p>
        </p:txBody>
      </p:sp>
    </p:spTree>
    <p:extLst>
      <p:ext uri="{BB962C8B-B14F-4D97-AF65-F5344CB8AC3E}">
        <p14:creationId xmlns:p14="http://schemas.microsoft.com/office/powerpoint/2010/main" val="3293844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660" y="103350"/>
            <a:ext cx="620916" cy="38016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6970" y="3750353"/>
            <a:ext cx="1873146" cy="1053645"/>
          </a:xfrm>
          <a:prstGeom prst="rect">
            <a:avLst/>
          </a:prstGeom>
          <a:ln w="28575">
            <a:solidFill>
              <a:srgbClr val="C7410B"/>
            </a:solidFill>
          </a:ln>
        </p:spPr>
      </p:pic>
      <p:pic>
        <p:nvPicPr>
          <p:cNvPr id="24" name="그림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6790" y="1961608"/>
            <a:ext cx="2189626" cy="1459751"/>
          </a:xfrm>
          <a:prstGeom prst="rect">
            <a:avLst/>
          </a:prstGeom>
          <a:ln w="28575">
            <a:solidFill>
              <a:srgbClr val="FFFF00"/>
            </a:solidFill>
          </a:ln>
        </p:spPr>
      </p:pic>
      <p:pic>
        <p:nvPicPr>
          <p:cNvPr id="29" name="Picture 2" descr="https://www.iter.org/doc/all/content/com/gallery/Newsline/2893/S-6_PS1-1_e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372" t="18316" r="13811" b="5385"/>
          <a:stretch/>
        </p:blipFill>
        <p:spPr bwMode="auto">
          <a:xfrm>
            <a:off x="683568" y="2283718"/>
            <a:ext cx="2169242" cy="1815488"/>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pic>
        <p:nvPicPr>
          <p:cNvPr id="30" name="Picture 2" descr="http://f4e.europa.eu/Downloads/News/07_VV_web-250720161200-Lar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2950" y="839581"/>
            <a:ext cx="1712008" cy="23582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2160" y="562727"/>
            <a:ext cx="1815154" cy="1301768"/>
          </a:xfrm>
          <a:prstGeom prst="rect">
            <a:avLst/>
          </a:prstGeom>
          <a:noFill/>
          <a:ln w="9525">
            <a:solidFill>
              <a:srgbClr val="12ECD2"/>
            </a:solidFill>
            <a:miter lim="800000"/>
            <a:headEnd/>
            <a:tailEnd/>
          </a:ln>
          <a:extLst>
            <a:ext uri="{909E8E84-426E-40DD-AFC4-6F175D3DCCD1}">
              <a14:hiddenFill xmlns:a14="http://schemas.microsoft.com/office/drawing/2010/main">
                <a:solidFill>
                  <a:schemeClr val="accent1"/>
                </a:solidFill>
              </a14:hiddenFill>
            </a:ext>
          </a:extLst>
        </p:spPr>
      </p:pic>
      <p:cxnSp>
        <p:nvCxnSpPr>
          <p:cNvPr id="32" name="Straight Arrow Connector 31"/>
          <p:cNvCxnSpPr/>
          <p:nvPr/>
        </p:nvCxnSpPr>
        <p:spPr>
          <a:xfrm>
            <a:off x="2958742" y="898729"/>
            <a:ext cx="749162" cy="139577"/>
          </a:xfrm>
          <a:prstGeom prst="straightConnector1">
            <a:avLst/>
          </a:prstGeom>
          <a:ln w="19050">
            <a:solidFill>
              <a:srgbClr val="333399"/>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2913459" y="2018690"/>
            <a:ext cx="699520" cy="57133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4824259" y="1996474"/>
            <a:ext cx="1187901" cy="488781"/>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5374138" y="1174632"/>
            <a:ext cx="494006" cy="18330"/>
          </a:xfrm>
          <a:prstGeom prst="straightConnector1">
            <a:avLst/>
          </a:prstGeom>
          <a:ln w="19050">
            <a:solidFill>
              <a:srgbClr val="12ECD2"/>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139952" y="2905265"/>
            <a:ext cx="0" cy="32024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5182551" y="3031665"/>
            <a:ext cx="829609" cy="662202"/>
          </a:xfrm>
          <a:prstGeom prst="straightConnector1">
            <a:avLst/>
          </a:prstGeom>
          <a:ln w="19050">
            <a:solidFill>
              <a:srgbClr val="C7410B"/>
            </a:solidFill>
            <a:tailEnd type="arrow"/>
          </a:ln>
        </p:spPr>
        <p:style>
          <a:lnRef idx="1">
            <a:schemeClr val="accent1"/>
          </a:lnRef>
          <a:fillRef idx="0">
            <a:schemeClr val="accent1"/>
          </a:fillRef>
          <a:effectRef idx="0">
            <a:schemeClr val="accent1"/>
          </a:effectRef>
          <a:fontRef idx="minor">
            <a:schemeClr val="tx1"/>
          </a:fontRef>
        </p:style>
      </p:cxnSp>
      <p:pic>
        <p:nvPicPr>
          <p:cNvPr id="39" name="Picture 6" descr="https://www.iter.org/doc/all/content/com/gallery/Newsline/2893/S-6_PS4_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66854" y="3277343"/>
            <a:ext cx="2097234" cy="1598663"/>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40" name="Rectangle 39"/>
          <p:cNvSpPr/>
          <p:nvPr/>
        </p:nvSpPr>
        <p:spPr>
          <a:xfrm>
            <a:off x="3275036" y="2939548"/>
            <a:ext cx="603506" cy="308388"/>
          </a:xfrm>
          <a:prstGeom prst="rect">
            <a:avLst/>
          </a:prstGeom>
          <a:solidFill>
            <a:srgbClr val="FF0000">
              <a:alpha val="92000"/>
            </a:srgbClr>
          </a:solidFill>
          <a:ln w="3175">
            <a:solidFill>
              <a:srgbClr val="FFC000"/>
            </a:solidFill>
          </a:ln>
        </p:spPr>
        <p:txBody>
          <a:bodyPr wrap="square" lIns="107287" tIns="53643" rIns="107287" bIns="53643" rtlCol="0">
            <a:spAutoFit/>
          </a:bodyPr>
          <a:lstStyle/>
          <a:p>
            <a:r>
              <a:rPr lang="en-US" sz="1300" dirty="0">
                <a:solidFill>
                  <a:schemeClr val="bg1"/>
                </a:solidFill>
                <a:latin typeface="Arial" panose="020B0604020202020204" pitchFamily="34" charset="0"/>
                <a:cs typeface="Arial" panose="020B0604020202020204" pitchFamily="34" charset="0"/>
              </a:rPr>
              <a:t>PS4</a:t>
            </a:r>
            <a:endParaRPr lang="en-GB" sz="1300" dirty="0">
              <a:solidFill>
                <a:schemeClr val="bg1"/>
              </a:solidFill>
              <a:latin typeface="Arial" panose="020B0604020202020204" pitchFamily="34" charset="0"/>
              <a:cs typeface="Arial" panose="020B0604020202020204" pitchFamily="34" charset="0"/>
            </a:endParaRPr>
          </a:p>
        </p:txBody>
      </p:sp>
      <p:sp>
        <p:nvSpPr>
          <p:cNvPr id="41" name="Rectangle 40"/>
          <p:cNvSpPr/>
          <p:nvPr/>
        </p:nvSpPr>
        <p:spPr>
          <a:xfrm>
            <a:off x="35496" y="2283718"/>
            <a:ext cx="603506" cy="308388"/>
          </a:xfrm>
          <a:prstGeom prst="rect">
            <a:avLst/>
          </a:prstGeom>
          <a:solidFill>
            <a:srgbClr val="00B050">
              <a:alpha val="92000"/>
            </a:srgbClr>
          </a:solidFill>
          <a:ln w="3175">
            <a:solidFill>
              <a:srgbClr val="FFC000"/>
            </a:solidFill>
          </a:ln>
        </p:spPr>
        <p:txBody>
          <a:bodyPr wrap="square" lIns="107287" tIns="53643" rIns="107287" bIns="53643" rtlCol="0">
            <a:spAutoFit/>
          </a:bodyPr>
          <a:lstStyle/>
          <a:p>
            <a:r>
              <a:rPr lang="en-US" sz="1300" dirty="0">
                <a:solidFill>
                  <a:schemeClr val="bg1"/>
                </a:solidFill>
                <a:latin typeface="Arial" panose="020B0604020202020204" pitchFamily="34" charset="0"/>
                <a:cs typeface="Arial" panose="020B0604020202020204" pitchFamily="34" charset="0"/>
              </a:rPr>
              <a:t>PS1</a:t>
            </a:r>
            <a:endParaRPr lang="en-GB" sz="1300" dirty="0">
              <a:solidFill>
                <a:schemeClr val="bg1"/>
              </a:solidFill>
              <a:latin typeface="Arial" panose="020B0604020202020204" pitchFamily="34" charset="0"/>
              <a:cs typeface="Arial" panose="020B0604020202020204" pitchFamily="34" charset="0"/>
            </a:endParaRPr>
          </a:p>
        </p:txBody>
      </p:sp>
      <p:sp>
        <p:nvSpPr>
          <p:cNvPr id="44" name="Rectangle 43"/>
          <p:cNvSpPr/>
          <p:nvPr/>
        </p:nvSpPr>
        <p:spPr>
          <a:xfrm>
            <a:off x="8386858" y="1864495"/>
            <a:ext cx="603506" cy="308388"/>
          </a:xfrm>
          <a:prstGeom prst="rect">
            <a:avLst/>
          </a:prstGeom>
          <a:solidFill>
            <a:srgbClr val="FFFF00">
              <a:alpha val="92000"/>
            </a:srgbClr>
          </a:solidFill>
          <a:ln w="3175">
            <a:solidFill>
              <a:srgbClr val="FFC000"/>
            </a:solidFill>
          </a:ln>
        </p:spPr>
        <p:txBody>
          <a:bodyPr wrap="square" lIns="107287" tIns="53643" rIns="107287" bIns="53643" rtlCol="0">
            <a:spAutoFit/>
          </a:bodyPr>
          <a:lstStyle/>
          <a:p>
            <a:r>
              <a:rPr lang="en-US" sz="1300" dirty="0">
                <a:latin typeface="Arial" panose="020B0604020202020204" pitchFamily="34" charset="0"/>
                <a:cs typeface="Arial" panose="020B0604020202020204" pitchFamily="34" charset="0"/>
              </a:rPr>
              <a:t>PS3</a:t>
            </a:r>
            <a:endParaRPr lang="en-GB" sz="1300" dirty="0">
              <a:latin typeface="Arial" panose="020B0604020202020204" pitchFamily="34" charset="0"/>
              <a:cs typeface="Arial" panose="020B0604020202020204" pitchFamily="34" charset="0"/>
            </a:endParaRPr>
          </a:p>
        </p:txBody>
      </p:sp>
      <p:sp>
        <p:nvSpPr>
          <p:cNvPr id="46" name="Rectangle 45"/>
          <p:cNvSpPr/>
          <p:nvPr/>
        </p:nvSpPr>
        <p:spPr>
          <a:xfrm>
            <a:off x="7853518" y="548013"/>
            <a:ext cx="1271754" cy="308388"/>
          </a:xfrm>
          <a:prstGeom prst="rect">
            <a:avLst/>
          </a:prstGeom>
          <a:solidFill>
            <a:srgbClr val="12ECD2">
              <a:alpha val="91765"/>
            </a:srgbClr>
          </a:solidFill>
          <a:ln w="3175">
            <a:solidFill>
              <a:srgbClr val="FFC000"/>
            </a:solidFill>
          </a:ln>
        </p:spPr>
        <p:txBody>
          <a:bodyPr wrap="square" lIns="107287" tIns="53643" rIns="107287" bIns="53643" rtlCol="0">
            <a:spAutoFit/>
          </a:bodyPr>
          <a:lstStyle/>
          <a:p>
            <a:r>
              <a:rPr lang="en-US" sz="1300" dirty="0" smtClean="0">
                <a:solidFill>
                  <a:schemeClr val="bg1"/>
                </a:solidFill>
                <a:latin typeface="Arial" panose="020B0604020202020204" pitchFamily="34" charset="0"/>
                <a:cs typeface="Arial" panose="020B0604020202020204" pitchFamily="34" charset="0"/>
              </a:rPr>
              <a:t>Upper Port</a:t>
            </a:r>
            <a:endParaRPr lang="en-GB" sz="1300" dirty="0">
              <a:solidFill>
                <a:schemeClr val="bg1"/>
              </a:solidFill>
              <a:latin typeface="Arial" panose="020B0604020202020204" pitchFamily="34" charset="0"/>
              <a:cs typeface="Arial" panose="020B0604020202020204" pitchFamily="34" charset="0"/>
            </a:endParaRPr>
          </a:p>
        </p:txBody>
      </p:sp>
      <p:sp>
        <p:nvSpPr>
          <p:cNvPr id="47" name="Rectangle 46"/>
          <p:cNvSpPr/>
          <p:nvPr/>
        </p:nvSpPr>
        <p:spPr>
          <a:xfrm>
            <a:off x="499218" y="4130993"/>
            <a:ext cx="2606430" cy="646331"/>
          </a:xfrm>
          <a:prstGeom prst="rect">
            <a:avLst/>
          </a:prstGeom>
          <a:solidFill>
            <a:schemeClr val="bg1">
              <a:lumMod val="75000"/>
            </a:schemeClr>
          </a:solidFill>
        </p:spPr>
        <p:txBody>
          <a:bodyPr wrap="square">
            <a:spAutoFit/>
          </a:bodyPr>
          <a:lstStyle/>
          <a:p>
            <a:pPr algn="ctr"/>
            <a:r>
              <a:rPr lang="en-US" sz="1200" b="1" dirty="0" smtClean="0">
                <a:solidFill>
                  <a:srgbClr val="C00000"/>
                </a:solidFill>
                <a:latin typeface="Calibri" panose="020F0502020204030204" pitchFamily="34" charset="0"/>
              </a:rPr>
              <a:t>VV#6-PS1 : Completion </a:t>
            </a:r>
            <a:r>
              <a:rPr lang="en-US" sz="1200" b="1" dirty="0" smtClean="0">
                <a:solidFill>
                  <a:srgbClr val="C00000"/>
                </a:solidFill>
                <a:latin typeface="Calibri" panose="020F0502020204030204" pitchFamily="34" charset="0"/>
              </a:rPr>
              <a:t>of </a:t>
            </a:r>
            <a:r>
              <a:rPr lang="en-US" sz="1200" b="1" dirty="0" smtClean="0">
                <a:solidFill>
                  <a:srgbClr val="C00000"/>
                </a:solidFill>
                <a:latin typeface="Calibri" panose="020F0502020204030204" pitchFamily="34" charset="0"/>
              </a:rPr>
              <a:t>manufacturing (IC-23) with meeting all required tolerance</a:t>
            </a:r>
            <a:endParaRPr lang="en-US" sz="1200" b="1" dirty="0">
              <a:solidFill>
                <a:srgbClr val="C00000"/>
              </a:solidFill>
              <a:latin typeface="Calibri" panose="020F0502020204030204" pitchFamily="34" charset="0"/>
            </a:endParaRPr>
          </a:p>
        </p:txBody>
      </p:sp>
      <p:sp>
        <p:nvSpPr>
          <p:cNvPr id="49" name="Rectangle 48"/>
          <p:cNvSpPr/>
          <p:nvPr/>
        </p:nvSpPr>
        <p:spPr>
          <a:xfrm>
            <a:off x="7853518" y="833094"/>
            <a:ext cx="1271754" cy="646331"/>
          </a:xfrm>
          <a:prstGeom prst="rect">
            <a:avLst/>
          </a:prstGeom>
          <a:solidFill>
            <a:schemeClr val="bg1">
              <a:lumMod val="75000"/>
            </a:schemeClr>
          </a:solidFill>
        </p:spPr>
        <p:txBody>
          <a:bodyPr wrap="square">
            <a:spAutoFit/>
          </a:bodyPr>
          <a:lstStyle/>
          <a:p>
            <a:pPr algn="ctr"/>
            <a:r>
              <a:rPr lang="en-GB" sz="1200" dirty="0" smtClean="0">
                <a:solidFill>
                  <a:srgbClr val="0033CC"/>
                </a:solidFill>
                <a:latin typeface="Calibri" panose="020F0502020204030204" pitchFamily="34" charset="0"/>
              </a:rPr>
              <a:t>Delivered </a:t>
            </a:r>
          </a:p>
          <a:p>
            <a:pPr algn="ctr"/>
            <a:r>
              <a:rPr lang="en-GB" sz="1200" dirty="0" smtClean="0">
                <a:solidFill>
                  <a:srgbClr val="0033CC"/>
                </a:solidFill>
                <a:latin typeface="Calibri" panose="020F0502020204030204" pitchFamily="34" charset="0"/>
              </a:rPr>
              <a:t>from MDT (RF)</a:t>
            </a:r>
          </a:p>
          <a:p>
            <a:pPr algn="ctr"/>
            <a:r>
              <a:rPr lang="en-GB" sz="1200" dirty="0" smtClean="0">
                <a:solidFill>
                  <a:srgbClr val="0033CC"/>
                </a:solidFill>
                <a:latin typeface="Calibri" panose="020F0502020204030204" pitchFamily="34" charset="0"/>
              </a:rPr>
              <a:t> to HHI (KO)</a:t>
            </a:r>
            <a:endParaRPr lang="en-GB" sz="1200" dirty="0">
              <a:solidFill>
                <a:srgbClr val="0033CC"/>
              </a:solidFill>
              <a:latin typeface="Calibri" panose="020F0502020204030204" pitchFamily="34" charset="0"/>
            </a:endParaRPr>
          </a:p>
        </p:txBody>
      </p:sp>
      <p:pic>
        <p:nvPicPr>
          <p:cNvPr id="2" name="Picture 1"/>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01664" y="689547"/>
            <a:ext cx="2151146" cy="1539898"/>
          </a:xfrm>
          <a:prstGeom prst="rect">
            <a:avLst/>
          </a:prstGeom>
          <a:ln w="28575">
            <a:solidFill>
              <a:srgbClr val="0033CC"/>
            </a:solidFill>
          </a:ln>
        </p:spPr>
      </p:pic>
      <p:sp>
        <p:nvSpPr>
          <p:cNvPr id="54" name="Rectangle 53"/>
          <p:cNvSpPr/>
          <p:nvPr/>
        </p:nvSpPr>
        <p:spPr>
          <a:xfrm>
            <a:off x="62652" y="702207"/>
            <a:ext cx="603506" cy="308388"/>
          </a:xfrm>
          <a:prstGeom prst="rect">
            <a:avLst/>
          </a:prstGeom>
          <a:solidFill>
            <a:srgbClr val="0033CC">
              <a:alpha val="92000"/>
            </a:srgbClr>
          </a:solidFill>
          <a:ln w="3175">
            <a:solidFill>
              <a:srgbClr val="FFC000"/>
            </a:solidFill>
          </a:ln>
        </p:spPr>
        <p:txBody>
          <a:bodyPr wrap="square" lIns="107287" tIns="53643" rIns="107287" bIns="53643" rtlCol="0">
            <a:spAutoFit/>
          </a:bodyPr>
          <a:lstStyle/>
          <a:p>
            <a:r>
              <a:rPr lang="en-US" sz="1300" dirty="0" smtClean="0">
                <a:solidFill>
                  <a:schemeClr val="bg1"/>
                </a:solidFill>
                <a:latin typeface="Arial" panose="020B0604020202020204" pitchFamily="34" charset="0"/>
                <a:cs typeface="Arial" panose="020B0604020202020204" pitchFamily="34" charset="0"/>
              </a:rPr>
              <a:t>PS2</a:t>
            </a:r>
            <a:endParaRPr lang="en-GB" sz="1300" dirty="0">
              <a:solidFill>
                <a:schemeClr val="bg1"/>
              </a:solidFill>
              <a:latin typeface="Arial" panose="020B0604020202020204" pitchFamily="34" charset="0"/>
              <a:cs typeface="Arial" panose="020B0604020202020204" pitchFamily="34" charset="0"/>
            </a:endParaRPr>
          </a:p>
        </p:txBody>
      </p:sp>
      <p:sp>
        <p:nvSpPr>
          <p:cNvPr id="55" name="Rectangle 54"/>
          <p:cNvSpPr/>
          <p:nvPr/>
        </p:nvSpPr>
        <p:spPr>
          <a:xfrm>
            <a:off x="7830116" y="3750353"/>
            <a:ext cx="1271754" cy="308388"/>
          </a:xfrm>
          <a:prstGeom prst="rect">
            <a:avLst/>
          </a:prstGeom>
          <a:solidFill>
            <a:srgbClr val="C7410B">
              <a:alpha val="91765"/>
            </a:srgbClr>
          </a:solidFill>
          <a:ln w="3175">
            <a:solidFill>
              <a:srgbClr val="FFC000"/>
            </a:solidFill>
          </a:ln>
        </p:spPr>
        <p:txBody>
          <a:bodyPr wrap="square" lIns="107287" tIns="53643" rIns="107287" bIns="53643" rtlCol="0">
            <a:spAutoFit/>
          </a:bodyPr>
          <a:lstStyle/>
          <a:p>
            <a:r>
              <a:rPr lang="en-US" sz="1300" dirty="0" smtClean="0">
                <a:solidFill>
                  <a:schemeClr val="bg1"/>
                </a:solidFill>
                <a:latin typeface="Arial" panose="020B0604020202020204" pitchFamily="34" charset="0"/>
                <a:cs typeface="Arial" panose="020B0604020202020204" pitchFamily="34" charset="0"/>
              </a:rPr>
              <a:t>Lower Port</a:t>
            </a:r>
            <a:endParaRPr lang="en-GB" sz="1300" dirty="0">
              <a:solidFill>
                <a:schemeClr val="bg1"/>
              </a:solidFill>
              <a:latin typeface="Arial" panose="020B0604020202020204" pitchFamily="34" charset="0"/>
              <a:cs typeface="Arial" panose="020B0604020202020204" pitchFamily="34" charset="0"/>
            </a:endParaRPr>
          </a:p>
        </p:txBody>
      </p:sp>
      <p:sp>
        <p:nvSpPr>
          <p:cNvPr id="57" name="Rectangle 56"/>
          <p:cNvSpPr/>
          <p:nvPr/>
        </p:nvSpPr>
        <p:spPr>
          <a:xfrm>
            <a:off x="7836750" y="4058741"/>
            <a:ext cx="1271754" cy="461665"/>
          </a:xfrm>
          <a:prstGeom prst="rect">
            <a:avLst/>
          </a:prstGeom>
          <a:solidFill>
            <a:schemeClr val="bg1">
              <a:lumMod val="75000"/>
            </a:schemeClr>
          </a:solidFill>
        </p:spPr>
        <p:txBody>
          <a:bodyPr wrap="square">
            <a:spAutoFit/>
          </a:bodyPr>
          <a:lstStyle/>
          <a:p>
            <a:pPr algn="ctr"/>
            <a:r>
              <a:rPr lang="en-GB" sz="1200" dirty="0" smtClean="0">
                <a:solidFill>
                  <a:srgbClr val="0033CC"/>
                </a:solidFill>
                <a:latin typeface="Calibri" panose="020F0502020204030204" pitchFamily="34" charset="0"/>
              </a:rPr>
              <a:t>Manufactured </a:t>
            </a:r>
          </a:p>
          <a:p>
            <a:pPr algn="ctr"/>
            <a:r>
              <a:rPr lang="en-GB" sz="1200" dirty="0" smtClean="0">
                <a:solidFill>
                  <a:srgbClr val="0033CC"/>
                </a:solidFill>
                <a:latin typeface="Calibri" panose="020F0502020204030204" pitchFamily="34" charset="0"/>
              </a:rPr>
              <a:t>by HHI (KO)</a:t>
            </a:r>
            <a:endParaRPr lang="en-GB" sz="1200" dirty="0">
              <a:solidFill>
                <a:srgbClr val="0033CC"/>
              </a:solidFill>
              <a:latin typeface="Calibri" panose="020F0502020204030204" pitchFamily="34" charset="0"/>
            </a:endParaRPr>
          </a:p>
        </p:txBody>
      </p:sp>
      <p:sp>
        <p:nvSpPr>
          <p:cNvPr id="28" name="Rectangle 2"/>
          <p:cNvSpPr txBox="1">
            <a:spLocks noChangeAspect="1" noChangeArrowheads="1"/>
          </p:cNvSpPr>
          <p:nvPr/>
        </p:nvSpPr>
        <p:spPr bwMode="auto">
          <a:xfrm>
            <a:off x="467544" y="51470"/>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VV Production in KO</a:t>
            </a:r>
            <a:endParaRPr lang="en-GB" altLang="en-US" b="1" dirty="0"/>
          </a:p>
        </p:txBody>
      </p:sp>
      <p:sp>
        <p:nvSpPr>
          <p:cNvPr id="38" name="Rectangle 37"/>
          <p:cNvSpPr/>
          <p:nvPr/>
        </p:nvSpPr>
        <p:spPr>
          <a:xfrm>
            <a:off x="7308304" y="3430878"/>
            <a:ext cx="1777407" cy="293000"/>
          </a:xfrm>
          <a:prstGeom prst="rect">
            <a:avLst/>
          </a:prstGeom>
          <a:solidFill>
            <a:schemeClr val="bg1">
              <a:alpha val="92000"/>
            </a:schemeClr>
          </a:solidFill>
          <a:ln w="3175">
            <a:solidFill>
              <a:srgbClr val="FFC000"/>
            </a:solidFill>
          </a:ln>
        </p:spPr>
        <p:txBody>
          <a:bodyPr wrap="square" lIns="107287" tIns="53643" rIns="107287" bIns="53643" rtlCol="0">
            <a:spAutoFit/>
          </a:bodyPr>
          <a:lstStyle/>
          <a:p>
            <a:r>
              <a:rPr lang="en-US" sz="1200" i="1" dirty="0" smtClean="0">
                <a:latin typeface="Arial" panose="020B0604020202020204" pitchFamily="34" charset="0"/>
                <a:cs typeface="Arial" panose="020B0604020202020204" pitchFamily="34" charset="0"/>
              </a:rPr>
              <a:t>PS : Poloidal Segment</a:t>
            </a:r>
            <a:endParaRPr lang="en-GB"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249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http://f4e.europa.eu/Downloads/News/07_VV_web-250720161200-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950" y="782857"/>
            <a:ext cx="1712008" cy="2358217"/>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a:xfrm>
            <a:off x="2958742" y="842005"/>
            <a:ext cx="749162" cy="139577"/>
          </a:xfrm>
          <a:prstGeom prst="straightConnector1">
            <a:avLst/>
          </a:prstGeom>
          <a:ln w="19050">
            <a:solidFill>
              <a:srgbClr val="333399"/>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2913459" y="1961966"/>
            <a:ext cx="699520" cy="57133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4824259" y="1939750"/>
            <a:ext cx="1187901" cy="488781"/>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5374138" y="1117908"/>
            <a:ext cx="494006" cy="18330"/>
          </a:xfrm>
          <a:prstGeom prst="straightConnector1">
            <a:avLst/>
          </a:prstGeom>
          <a:ln w="19050">
            <a:solidFill>
              <a:srgbClr val="12ECD2"/>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008573" y="2865290"/>
            <a:ext cx="0" cy="32024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5182551" y="2974941"/>
            <a:ext cx="829609" cy="662202"/>
          </a:xfrm>
          <a:prstGeom prst="straightConnector1">
            <a:avLst/>
          </a:prstGeom>
          <a:ln w="19050">
            <a:solidFill>
              <a:srgbClr val="C7410B"/>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143657" y="2859782"/>
            <a:ext cx="603506" cy="308388"/>
          </a:xfrm>
          <a:prstGeom prst="rect">
            <a:avLst/>
          </a:prstGeom>
          <a:solidFill>
            <a:srgbClr val="FF0000">
              <a:alpha val="92000"/>
            </a:srgbClr>
          </a:solidFill>
          <a:ln w="3175">
            <a:solidFill>
              <a:srgbClr val="FFC000"/>
            </a:solidFill>
          </a:ln>
        </p:spPr>
        <p:txBody>
          <a:bodyPr wrap="square" lIns="107287" tIns="53643" rIns="107287" bIns="53643" rtlCol="0">
            <a:spAutoFit/>
          </a:bodyPr>
          <a:lstStyle/>
          <a:p>
            <a:r>
              <a:rPr lang="en-US" sz="1300" dirty="0">
                <a:solidFill>
                  <a:schemeClr val="bg1"/>
                </a:solidFill>
                <a:latin typeface="Arial" panose="020B0604020202020204" pitchFamily="34" charset="0"/>
                <a:cs typeface="Arial" panose="020B0604020202020204" pitchFamily="34" charset="0"/>
              </a:rPr>
              <a:t>PS4</a:t>
            </a:r>
            <a:endParaRPr lang="en-GB" sz="1300" dirty="0">
              <a:solidFill>
                <a:schemeClr val="bg1"/>
              </a:solidFill>
              <a:latin typeface="Arial" panose="020B0604020202020204" pitchFamily="34" charset="0"/>
              <a:cs typeface="Arial" panose="020B0604020202020204" pitchFamily="34" charset="0"/>
            </a:endParaRPr>
          </a:p>
        </p:txBody>
      </p:sp>
      <p:sp>
        <p:nvSpPr>
          <p:cNvPr id="41" name="Rectangle 40"/>
          <p:cNvSpPr/>
          <p:nvPr/>
        </p:nvSpPr>
        <p:spPr>
          <a:xfrm>
            <a:off x="62652" y="2566514"/>
            <a:ext cx="603506" cy="308388"/>
          </a:xfrm>
          <a:prstGeom prst="rect">
            <a:avLst/>
          </a:prstGeom>
          <a:solidFill>
            <a:srgbClr val="00B050">
              <a:alpha val="92000"/>
            </a:srgbClr>
          </a:solidFill>
          <a:ln w="3175">
            <a:solidFill>
              <a:srgbClr val="FFC000"/>
            </a:solidFill>
          </a:ln>
        </p:spPr>
        <p:txBody>
          <a:bodyPr wrap="square" lIns="107287" tIns="53643" rIns="107287" bIns="53643" rtlCol="0">
            <a:spAutoFit/>
          </a:bodyPr>
          <a:lstStyle/>
          <a:p>
            <a:r>
              <a:rPr lang="en-US" sz="1300" dirty="0">
                <a:solidFill>
                  <a:schemeClr val="bg1"/>
                </a:solidFill>
                <a:latin typeface="Arial" panose="020B0604020202020204" pitchFamily="34" charset="0"/>
                <a:cs typeface="Arial" panose="020B0604020202020204" pitchFamily="34" charset="0"/>
              </a:rPr>
              <a:t>PS1</a:t>
            </a:r>
            <a:endParaRPr lang="en-GB" sz="1300" dirty="0">
              <a:solidFill>
                <a:schemeClr val="bg1"/>
              </a:solidFill>
              <a:latin typeface="Arial" panose="020B0604020202020204" pitchFamily="34" charset="0"/>
              <a:cs typeface="Arial" panose="020B0604020202020204" pitchFamily="34" charset="0"/>
            </a:endParaRPr>
          </a:p>
        </p:txBody>
      </p:sp>
      <p:sp>
        <p:nvSpPr>
          <p:cNvPr id="46" name="Rectangle 45"/>
          <p:cNvSpPr/>
          <p:nvPr/>
        </p:nvSpPr>
        <p:spPr>
          <a:xfrm>
            <a:off x="7668344" y="607178"/>
            <a:ext cx="1271754" cy="308388"/>
          </a:xfrm>
          <a:prstGeom prst="rect">
            <a:avLst/>
          </a:prstGeom>
          <a:solidFill>
            <a:srgbClr val="12ECD2">
              <a:alpha val="91765"/>
            </a:srgbClr>
          </a:solidFill>
          <a:ln w="3175">
            <a:solidFill>
              <a:srgbClr val="FFC000"/>
            </a:solidFill>
          </a:ln>
        </p:spPr>
        <p:txBody>
          <a:bodyPr wrap="square" lIns="107287" tIns="53643" rIns="107287" bIns="53643" rtlCol="0">
            <a:spAutoFit/>
          </a:bodyPr>
          <a:lstStyle/>
          <a:p>
            <a:r>
              <a:rPr lang="en-US" sz="1300" dirty="0" smtClean="0">
                <a:solidFill>
                  <a:schemeClr val="bg1"/>
                </a:solidFill>
                <a:latin typeface="Arial" panose="020B0604020202020204" pitchFamily="34" charset="0"/>
                <a:cs typeface="Arial" panose="020B0604020202020204" pitchFamily="34" charset="0"/>
              </a:rPr>
              <a:t>Upper Port</a:t>
            </a:r>
            <a:endParaRPr lang="en-GB" sz="1300" dirty="0">
              <a:solidFill>
                <a:schemeClr val="bg1"/>
              </a:solidFill>
              <a:latin typeface="Arial" panose="020B0604020202020204" pitchFamily="34" charset="0"/>
              <a:cs typeface="Arial" panose="020B0604020202020204" pitchFamily="34" charset="0"/>
            </a:endParaRPr>
          </a:p>
        </p:txBody>
      </p:sp>
      <p:grpSp>
        <p:nvGrpSpPr>
          <p:cNvPr id="27" name="Group 26"/>
          <p:cNvGrpSpPr/>
          <p:nvPr/>
        </p:nvGrpSpPr>
        <p:grpSpPr>
          <a:xfrm>
            <a:off x="145729" y="146865"/>
            <a:ext cx="609847" cy="408661"/>
            <a:chOff x="456813" y="195262"/>
            <a:chExt cx="609847" cy="408661"/>
          </a:xfrm>
        </p:grpSpPr>
        <p:pic>
          <p:nvPicPr>
            <p:cNvPr id="28" name="Picture 2" descr="Image result for eu fla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6813" y="195262"/>
              <a:ext cx="609847" cy="40866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a:spLocks noChangeArrowheads="1"/>
            </p:cNvSpPr>
            <p:nvPr/>
          </p:nvSpPr>
          <p:spPr bwMode="auto">
            <a:xfrm>
              <a:off x="467544" y="203813"/>
              <a:ext cx="576262" cy="400110"/>
            </a:xfrm>
            <a:prstGeom prst="rect">
              <a:avLst/>
            </a:prstGeom>
            <a:noFill/>
            <a:ln w="19050">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2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grpSp>
      <p:pic>
        <p:nvPicPr>
          <p:cNvPr id="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7141" y="554729"/>
            <a:ext cx="1579195" cy="1296941"/>
          </a:xfrm>
          <a:prstGeom prst="rect">
            <a:avLst/>
          </a:prstGeom>
          <a:noFill/>
          <a:ln w="28575">
            <a:solidFill>
              <a:srgbClr val="12ECD2"/>
            </a:solidFill>
            <a:miter lim="800000"/>
            <a:headEnd/>
            <a:tailEnd/>
          </a:ln>
          <a:extLst>
            <a:ext uri="{909E8E84-426E-40DD-AFC4-6F175D3DCCD1}">
              <a14:hiddenFill xmlns:a14="http://schemas.microsoft.com/office/drawing/2010/main">
                <a:solidFill>
                  <a:schemeClr val="accent1"/>
                </a:solidFill>
              </a14:hiddenFill>
            </a:ext>
          </a:extLst>
        </p:spPr>
      </p:pic>
      <p:pic>
        <p:nvPicPr>
          <p:cNvPr id="43" name="그림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3436643"/>
            <a:ext cx="2556705" cy="1438146"/>
          </a:xfrm>
          <a:prstGeom prst="rect">
            <a:avLst/>
          </a:prstGeom>
          <a:ln w="28575">
            <a:solidFill>
              <a:srgbClr val="C7410B"/>
            </a:solidFill>
          </a:ln>
        </p:spPr>
      </p:pic>
      <p:pic>
        <p:nvPicPr>
          <p:cNvPr id="45"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27" r="1975"/>
          <a:stretch/>
        </p:blipFill>
        <p:spPr bwMode="auto">
          <a:xfrm>
            <a:off x="64778" y="706057"/>
            <a:ext cx="3268545" cy="1278716"/>
          </a:xfrm>
          <a:prstGeom prst="rect">
            <a:avLst/>
          </a:prstGeom>
          <a:noFill/>
          <a:ln w="28575">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4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594"/>
          <a:stretch/>
        </p:blipFill>
        <p:spPr bwMode="auto">
          <a:xfrm>
            <a:off x="6012160" y="1915566"/>
            <a:ext cx="2736304" cy="1449069"/>
          </a:xfrm>
          <a:prstGeom prst="rect">
            <a:avLst/>
          </a:prstGeom>
          <a:noFill/>
          <a:ln w="2857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50" name="Picture 18">
            <a:extLst>
              <a:ext uri="{FF2B5EF4-FFF2-40B4-BE49-F238E27FC236}">
                <a16:creationId xmlns="" xmlns:a16="http://schemas.microsoft.com/office/drawing/2014/main" id="{A1839826-B8F8-4C8F-972E-D0BF6BCF686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31840" y="3209681"/>
            <a:ext cx="2217397" cy="1663047"/>
          </a:xfrm>
          <a:prstGeom prst="rect">
            <a:avLst/>
          </a:prstGeom>
          <a:noFill/>
          <a:ln w="38100">
            <a:solidFill>
              <a:srgbClr val="FF0000"/>
            </a:solidFill>
            <a:miter lim="800000"/>
            <a:headEnd/>
            <a:tailEnd/>
          </a:ln>
        </p:spPr>
      </p:pic>
      <p:sp>
        <p:nvSpPr>
          <p:cNvPr id="54" name="Rectangle 53"/>
          <p:cNvSpPr/>
          <p:nvPr/>
        </p:nvSpPr>
        <p:spPr>
          <a:xfrm>
            <a:off x="62652" y="645483"/>
            <a:ext cx="603506" cy="308388"/>
          </a:xfrm>
          <a:prstGeom prst="rect">
            <a:avLst/>
          </a:prstGeom>
          <a:solidFill>
            <a:srgbClr val="0033CC">
              <a:alpha val="92000"/>
            </a:srgbClr>
          </a:solidFill>
          <a:ln w="3175">
            <a:solidFill>
              <a:srgbClr val="FFC000"/>
            </a:solidFill>
          </a:ln>
        </p:spPr>
        <p:txBody>
          <a:bodyPr wrap="square" lIns="107287" tIns="53643" rIns="107287" bIns="53643" rtlCol="0">
            <a:spAutoFit/>
          </a:bodyPr>
          <a:lstStyle/>
          <a:p>
            <a:r>
              <a:rPr lang="en-US" sz="1300" dirty="0" smtClean="0">
                <a:solidFill>
                  <a:schemeClr val="bg1"/>
                </a:solidFill>
                <a:latin typeface="Arial" panose="020B0604020202020204" pitchFamily="34" charset="0"/>
                <a:cs typeface="Arial" panose="020B0604020202020204" pitchFamily="34" charset="0"/>
              </a:rPr>
              <a:t>PS2</a:t>
            </a:r>
            <a:endParaRPr lang="en-GB" sz="1300" dirty="0">
              <a:solidFill>
                <a:schemeClr val="bg1"/>
              </a:solidFill>
              <a:latin typeface="Arial" panose="020B0604020202020204" pitchFamily="34" charset="0"/>
              <a:cs typeface="Arial" panose="020B0604020202020204" pitchFamily="34" charset="0"/>
            </a:endParaRPr>
          </a:p>
        </p:txBody>
      </p:sp>
      <p:pic>
        <p:nvPicPr>
          <p:cNvPr id="51" name="Picture 3" descr="O:\ITER Del\VV\Project Management\Reporting\Supporting information for reports\ENSA plates.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15272" y="2533304"/>
            <a:ext cx="2160240" cy="1472564"/>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44" name="Rectangle 43"/>
          <p:cNvSpPr/>
          <p:nvPr/>
        </p:nvSpPr>
        <p:spPr>
          <a:xfrm>
            <a:off x="8157389" y="1876197"/>
            <a:ext cx="603506" cy="308388"/>
          </a:xfrm>
          <a:prstGeom prst="rect">
            <a:avLst/>
          </a:prstGeom>
          <a:solidFill>
            <a:srgbClr val="FFFF00">
              <a:alpha val="92000"/>
            </a:srgbClr>
          </a:solidFill>
          <a:ln w="3175">
            <a:solidFill>
              <a:srgbClr val="FFC000"/>
            </a:solidFill>
          </a:ln>
        </p:spPr>
        <p:txBody>
          <a:bodyPr wrap="square" lIns="107287" tIns="53643" rIns="107287" bIns="53643" rtlCol="0">
            <a:spAutoFit/>
          </a:bodyPr>
          <a:lstStyle/>
          <a:p>
            <a:r>
              <a:rPr lang="en-US" sz="1300" dirty="0">
                <a:latin typeface="Arial" panose="020B0604020202020204" pitchFamily="34" charset="0"/>
                <a:cs typeface="Arial" panose="020B0604020202020204" pitchFamily="34" charset="0"/>
              </a:rPr>
              <a:t>PS3</a:t>
            </a:r>
            <a:endParaRPr lang="en-GB" sz="1300" dirty="0">
              <a:latin typeface="Arial" panose="020B0604020202020204" pitchFamily="34" charset="0"/>
              <a:cs typeface="Arial" panose="020B0604020202020204" pitchFamily="34" charset="0"/>
            </a:endParaRPr>
          </a:p>
        </p:txBody>
      </p:sp>
      <p:sp>
        <p:nvSpPr>
          <p:cNvPr id="55" name="Rectangle 54"/>
          <p:cNvSpPr/>
          <p:nvPr/>
        </p:nvSpPr>
        <p:spPr>
          <a:xfrm>
            <a:off x="8007486" y="3451334"/>
            <a:ext cx="1073040" cy="308388"/>
          </a:xfrm>
          <a:prstGeom prst="rect">
            <a:avLst/>
          </a:prstGeom>
          <a:solidFill>
            <a:srgbClr val="C7410B">
              <a:alpha val="91765"/>
            </a:srgbClr>
          </a:solidFill>
          <a:ln w="3175">
            <a:solidFill>
              <a:srgbClr val="FFC000"/>
            </a:solidFill>
          </a:ln>
        </p:spPr>
        <p:txBody>
          <a:bodyPr wrap="square" lIns="107287" tIns="53643" rIns="107287" bIns="53643" rtlCol="0">
            <a:spAutoFit/>
          </a:bodyPr>
          <a:lstStyle/>
          <a:p>
            <a:r>
              <a:rPr lang="en-US" sz="1300" dirty="0" smtClean="0">
                <a:solidFill>
                  <a:schemeClr val="bg1"/>
                </a:solidFill>
                <a:latin typeface="Arial" panose="020B0604020202020204" pitchFamily="34" charset="0"/>
                <a:cs typeface="Arial" panose="020B0604020202020204" pitchFamily="34" charset="0"/>
              </a:rPr>
              <a:t>Lower Port</a:t>
            </a:r>
            <a:endParaRPr lang="en-GB" sz="1300" dirty="0">
              <a:solidFill>
                <a:schemeClr val="bg1"/>
              </a:solidFill>
              <a:latin typeface="Arial" panose="020B0604020202020204" pitchFamily="34" charset="0"/>
              <a:cs typeface="Arial" panose="020B0604020202020204" pitchFamily="34" charset="0"/>
            </a:endParaRPr>
          </a:p>
        </p:txBody>
      </p:sp>
      <p:sp>
        <p:nvSpPr>
          <p:cNvPr id="29" name="Rectangle 2"/>
          <p:cNvSpPr txBox="1">
            <a:spLocks noChangeAspect="1" noChangeArrowheads="1"/>
          </p:cNvSpPr>
          <p:nvPr/>
        </p:nvSpPr>
        <p:spPr bwMode="auto">
          <a:xfrm>
            <a:off x="467544" y="51470"/>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VV Production in EU</a:t>
            </a:r>
            <a:endParaRPr lang="en-GB" altLang="en-US" b="1" dirty="0"/>
          </a:p>
        </p:txBody>
      </p:sp>
    </p:spTree>
    <p:extLst>
      <p:ext uri="{BB962C8B-B14F-4D97-AF65-F5344CB8AC3E}">
        <p14:creationId xmlns:p14="http://schemas.microsoft.com/office/powerpoint/2010/main" val="3277327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Superconducting Magnets in Full Production</a:t>
            </a:r>
            <a:endParaRPr lang="en-GB" dirty="0"/>
          </a:p>
        </p:txBody>
      </p:sp>
      <p:sp>
        <p:nvSpPr>
          <p:cNvPr id="3" name="Subtitle 2"/>
          <p:cNvSpPr>
            <a:spLocks noGrp="1"/>
          </p:cNvSpPr>
          <p:nvPr>
            <p:ph type="subTitle" idx="1"/>
          </p:nvPr>
        </p:nvSpPr>
        <p:spPr/>
        <p:txBody>
          <a:bodyPr/>
          <a:lstStyle/>
          <a:p>
            <a:r>
              <a:rPr lang="en-US" sz="2400" b="1" dirty="0" smtClean="0">
                <a:solidFill>
                  <a:srgbClr val="002060"/>
                </a:solidFill>
              </a:rPr>
              <a:t>TF Winding Pack, TF Structure, PF Coils, CS Coils, and CC-Coils</a:t>
            </a:r>
            <a:endParaRPr lang="en-GB" sz="2400" b="1" dirty="0">
              <a:solidFill>
                <a:srgbClr val="002060"/>
              </a:solidFill>
            </a:endParaRPr>
          </a:p>
        </p:txBody>
      </p:sp>
    </p:spTree>
    <p:extLst>
      <p:ext uri="{BB962C8B-B14F-4D97-AF65-F5344CB8AC3E}">
        <p14:creationId xmlns:p14="http://schemas.microsoft.com/office/powerpoint/2010/main" val="28500008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1276" y="2724324"/>
            <a:ext cx="2732524" cy="204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
          <p:cNvSpPr txBox="1">
            <a:spLocks noChangeAspect="1" noChangeArrowheads="1"/>
          </p:cNvSpPr>
          <p:nvPr/>
        </p:nvSpPr>
        <p:spPr bwMode="auto">
          <a:xfrm>
            <a:off x="467544" y="51470"/>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TF WP Production in JA</a:t>
            </a:r>
            <a:endParaRPr lang="en-GB" altLang="en-US" b="1" dirty="0"/>
          </a:p>
        </p:txBody>
      </p:sp>
      <p:pic>
        <p:nvPicPr>
          <p:cNvPr id="27" name="Picture 8"/>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22160"/>
            <a:ext cx="648072" cy="43336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6495" y="627534"/>
            <a:ext cx="2771889" cy="207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descr="C:\Users\arnouxr\Documents\Work\En Cours\Dr HIRANO JAPAN\tf_japan_smal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474" b="14017"/>
          <a:stretch/>
        </p:blipFill>
        <p:spPr bwMode="auto">
          <a:xfrm>
            <a:off x="1368063" y="627534"/>
            <a:ext cx="3600400" cy="4074891"/>
          </a:xfrm>
          <a:prstGeom prst="rect">
            <a:avLst/>
          </a:prstGeom>
          <a:ln w="3175">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32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45729" y="146865"/>
            <a:ext cx="609847" cy="408661"/>
            <a:chOff x="456813" y="195262"/>
            <a:chExt cx="609847" cy="408661"/>
          </a:xfrm>
        </p:grpSpPr>
        <p:pic>
          <p:nvPicPr>
            <p:cNvPr id="28" name="Picture 2" descr="Image result for eu fla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6813" y="195262"/>
              <a:ext cx="609847" cy="40866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a:spLocks noChangeArrowheads="1"/>
            </p:cNvSpPr>
            <p:nvPr/>
          </p:nvSpPr>
          <p:spPr bwMode="auto">
            <a:xfrm>
              <a:off x="467544" y="203813"/>
              <a:ext cx="576262" cy="400110"/>
            </a:xfrm>
            <a:prstGeom prst="rect">
              <a:avLst/>
            </a:prstGeom>
            <a:noFill/>
            <a:ln w="19050">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2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grpSp>
      <p:sp>
        <p:nvSpPr>
          <p:cNvPr id="29" name="Rectangle 2"/>
          <p:cNvSpPr txBox="1">
            <a:spLocks noChangeAspect="1" noChangeArrowheads="1"/>
          </p:cNvSpPr>
          <p:nvPr/>
        </p:nvSpPr>
        <p:spPr bwMode="auto">
          <a:xfrm>
            <a:off x="467544" y="51470"/>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TF WP Production in EU</a:t>
            </a:r>
            <a:endParaRPr lang="en-GB" altLang="en-US" b="1" dirty="0"/>
          </a:p>
        </p:txBody>
      </p:sp>
      <p:pic>
        <p:nvPicPr>
          <p:cNvPr id="26"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650762"/>
            <a:ext cx="3600400" cy="2017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0164" y="613414"/>
            <a:ext cx="3612276" cy="202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E8F75FDC-CCC8-49E2-8867-AF4576AA1EA9" descr="image1.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493" t="35581" r="22109" b="22060"/>
          <a:stretch/>
        </p:blipFill>
        <p:spPr bwMode="auto">
          <a:xfrm>
            <a:off x="4543181" y="2715766"/>
            <a:ext cx="3989259" cy="190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 descr="C:\Users\mitchen\AppData\Local\Temp\IMG_087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7584" y="3117393"/>
            <a:ext cx="3384376" cy="1542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07904" y="2283718"/>
            <a:ext cx="720080" cy="338554"/>
          </a:xfrm>
          <a:prstGeom prst="rect">
            <a:avLst/>
          </a:prstGeom>
          <a:noFill/>
        </p:spPr>
        <p:txBody>
          <a:bodyPr wrap="square" rtlCol="0">
            <a:spAutoFit/>
          </a:bodyPr>
          <a:lstStyle/>
          <a:p>
            <a:r>
              <a:rPr lang="en-US" sz="1600" b="1" dirty="0" smtClean="0">
                <a:solidFill>
                  <a:srgbClr val="C00000"/>
                </a:solidFill>
              </a:rPr>
              <a:t>TF06</a:t>
            </a:r>
            <a:endParaRPr lang="en-GB" sz="1600" b="1" dirty="0">
              <a:solidFill>
                <a:srgbClr val="C00000"/>
              </a:solidFill>
            </a:endParaRPr>
          </a:p>
        </p:txBody>
      </p:sp>
      <p:sp>
        <p:nvSpPr>
          <p:cNvPr id="4" name="Rectangle 3"/>
          <p:cNvSpPr/>
          <p:nvPr/>
        </p:nvSpPr>
        <p:spPr>
          <a:xfrm>
            <a:off x="7904840" y="2233196"/>
            <a:ext cx="599844" cy="338554"/>
          </a:xfrm>
          <a:prstGeom prst="rect">
            <a:avLst/>
          </a:prstGeom>
        </p:spPr>
        <p:txBody>
          <a:bodyPr wrap="none">
            <a:spAutoFit/>
          </a:bodyPr>
          <a:lstStyle/>
          <a:p>
            <a:pPr lvl="0"/>
            <a:r>
              <a:rPr lang="en-US" sz="1600" b="1" dirty="0" smtClean="0">
                <a:solidFill>
                  <a:srgbClr val="C00000"/>
                </a:solidFill>
              </a:rPr>
              <a:t>TF09</a:t>
            </a:r>
            <a:endParaRPr lang="en-GB" sz="1600" b="1" dirty="0">
              <a:solidFill>
                <a:srgbClr val="C00000"/>
              </a:solidFill>
            </a:endParaRPr>
          </a:p>
        </p:txBody>
      </p:sp>
      <p:sp>
        <p:nvSpPr>
          <p:cNvPr id="49" name="Rectangle 48"/>
          <p:cNvSpPr/>
          <p:nvPr/>
        </p:nvSpPr>
        <p:spPr>
          <a:xfrm>
            <a:off x="5965457" y="4321428"/>
            <a:ext cx="2710999" cy="338554"/>
          </a:xfrm>
          <a:prstGeom prst="rect">
            <a:avLst/>
          </a:prstGeom>
        </p:spPr>
        <p:txBody>
          <a:bodyPr wrap="none">
            <a:spAutoFit/>
          </a:bodyPr>
          <a:lstStyle/>
          <a:p>
            <a:pPr lvl="0"/>
            <a:r>
              <a:rPr lang="en-US" sz="1600" b="1" dirty="0" smtClean="0">
                <a:solidFill>
                  <a:srgbClr val="C00000"/>
                </a:solidFill>
              </a:rPr>
              <a:t>TF11 (arrived for insertion)</a:t>
            </a:r>
            <a:endParaRPr lang="en-GB" sz="1600" b="1" dirty="0">
              <a:solidFill>
                <a:srgbClr val="C00000"/>
              </a:solidFill>
            </a:endParaRPr>
          </a:p>
        </p:txBody>
      </p:sp>
      <p:sp>
        <p:nvSpPr>
          <p:cNvPr id="52" name="Rectangle 51"/>
          <p:cNvSpPr/>
          <p:nvPr/>
        </p:nvSpPr>
        <p:spPr>
          <a:xfrm>
            <a:off x="827584" y="4321428"/>
            <a:ext cx="2741456" cy="338554"/>
          </a:xfrm>
          <a:prstGeom prst="rect">
            <a:avLst/>
          </a:prstGeom>
        </p:spPr>
        <p:txBody>
          <a:bodyPr wrap="none">
            <a:spAutoFit/>
          </a:bodyPr>
          <a:lstStyle/>
          <a:p>
            <a:pPr lvl="0"/>
            <a:r>
              <a:rPr lang="en-US" sz="1600" b="1" dirty="0" smtClean="0">
                <a:solidFill>
                  <a:srgbClr val="C00000"/>
                </a:solidFill>
              </a:rPr>
              <a:t>TF WP Instrumentation Test</a:t>
            </a:r>
            <a:endParaRPr lang="en-GB" sz="1600" b="1" dirty="0">
              <a:solidFill>
                <a:srgbClr val="C00000"/>
              </a:solidFill>
            </a:endParaRPr>
          </a:p>
        </p:txBody>
      </p:sp>
    </p:spTree>
    <p:extLst>
      <p:ext uri="{BB962C8B-B14F-4D97-AF65-F5344CB8AC3E}">
        <p14:creationId xmlns:p14="http://schemas.microsoft.com/office/powerpoint/2010/main" val="650477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txBox="1">
            <a:spLocks noChangeAspect="1" noChangeArrowheads="1"/>
          </p:cNvSpPr>
          <p:nvPr/>
        </p:nvSpPr>
        <p:spPr bwMode="auto">
          <a:xfrm>
            <a:off x="467544" y="51470"/>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TFCS Production </a:t>
            </a:r>
            <a:endParaRPr lang="en-GB" altLang="en-US" b="1" dirty="0"/>
          </a:p>
        </p:txBody>
      </p:sp>
      <p:pic>
        <p:nvPicPr>
          <p:cNvPr id="27" name="Picture 8"/>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2160"/>
            <a:ext cx="648072" cy="43336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679414"/>
            <a:ext cx="620916" cy="38016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07504" y="1203598"/>
            <a:ext cx="609847" cy="360040"/>
            <a:chOff x="456813" y="195262"/>
            <a:chExt cx="609847" cy="408661"/>
          </a:xfrm>
        </p:grpSpPr>
        <p:pic>
          <p:nvPicPr>
            <p:cNvPr id="9" name="Picture 2" descr="Image result for eu fla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813" y="195262"/>
              <a:ext cx="609847" cy="4086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467544" y="203813"/>
              <a:ext cx="576262" cy="400110"/>
            </a:xfrm>
            <a:prstGeom prst="rect">
              <a:avLst/>
            </a:prstGeom>
            <a:noFill/>
            <a:ln w="19050">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2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gr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6056" y="699542"/>
            <a:ext cx="4032448" cy="3619771"/>
          </a:xfrm>
          <a:prstGeom prst="rect">
            <a:avLst/>
          </a:prstGeom>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1635646"/>
            <a:ext cx="264175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23A831F1-9423-458D-ACCF-865C25BC4787" descr="image2.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3713906" y="699543"/>
            <a:ext cx="1506166" cy="301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4323E3DB-23A2-4187-8641-FA2AA98FA292" descr="image3.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2495257" y="699542"/>
            <a:ext cx="1506167" cy="301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74032" y="4131826"/>
            <a:ext cx="3726160" cy="600164"/>
          </a:xfrm>
          <a:prstGeom prst="rect">
            <a:avLst/>
          </a:prstGeom>
        </p:spPr>
        <p:txBody>
          <a:bodyPr wrap="square">
            <a:spAutoFit/>
          </a:bodyPr>
          <a:lstStyle/>
          <a:p>
            <a:r>
              <a:rPr lang="en-GB" sz="1100" b="1" dirty="0" smtClean="0">
                <a:solidFill>
                  <a:srgbClr val="333399"/>
                </a:solidFill>
              </a:rPr>
              <a:t> 1</a:t>
            </a:r>
            <a:r>
              <a:rPr lang="en-GB" sz="1100" b="1" dirty="0">
                <a:solidFill>
                  <a:srgbClr val="333399"/>
                </a:solidFill>
              </a:rPr>
              <a:t>) Root Gap : 0.5±0.25mm</a:t>
            </a:r>
          </a:p>
          <a:p>
            <a:r>
              <a:rPr lang="en-GB" sz="1100" b="1" dirty="0" smtClean="0">
                <a:solidFill>
                  <a:srgbClr val="333399"/>
                </a:solidFill>
              </a:rPr>
              <a:t> </a:t>
            </a:r>
            <a:r>
              <a:rPr lang="en-GB" sz="1100" b="1" dirty="0">
                <a:solidFill>
                  <a:srgbClr val="333399"/>
                </a:solidFill>
              </a:rPr>
              <a:t>2) Misalignment of </a:t>
            </a:r>
            <a:r>
              <a:rPr lang="en-GB" sz="1100" b="1" dirty="0" smtClean="0">
                <a:solidFill>
                  <a:srgbClr val="333399"/>
                </a:solidFill>
              </a:rPr>
              <a:t>Welding Root </a:t>
            </a:r>
            <a:r>
              <a:rPr lang="en-GB" sz="1100" b="1" dirty="0">
                <a:solidFill>
                  <a:srgbClr val="333399"/>
                </a:solidFill>
              </a:rPr>
              <a:t>: </a:t>
            </a:r>
            <a:r>
              <a:rPr lang="en-GB" sz="1100" b="1" dirty="0" smtClean="0">
                <a:solidFill>
                  <a:srgbClr val="333399"/>
                </a:solidFill>
              </a:rPr>
              <a:t>Within±0.3mm</a:t>
            </a:r>
          </a:p>
          <a:p>
            <a:r>
              <a:rPr lang="en-GB" sz="1100" b="1" dirty="0" smtClean="0">
                <a:solidFill>
                  <a:srgbClr val="333399"/>
                </a:solidFill>
              </a:rPr>
              <a:t> </a:t>
            </a:r>
            <a:r>
              <a:rPr lang="en-GB" sz="1100" b="1" dirty="0">
                <a:solidFill>
                  <a:srgbClr val="333399"/>
                </a:solidFill>
              </a:rPr>
              <a:t>3) Matching the Splice Plate Side : Within ± 1.3mm</a:t>
            </a:r>
          </a:p>
        </p:txBody>
      </p:sp>
    </p:spTree>
    <p:extLst>
      <p:ext uri="{BB962C8B-B14F-4D97-AF65-F5344CB8AC3E}">
        <p14:creationId xmlns:p14="http://schemas.microsoft.com/office/powerpoint/2010/main" val="3013248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038" y="771525"/>
            <a:ext cx="2886075" cy="381000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59113" y="792163"/>
            <a:ext cx="5976937" cy="3724275"/>
          </a:xfrm>
          <a:prstGeom prst="rect">
            <a:avLst/>
          </a:prstGeom>
          <a:noFill/>
        </p:spPr>
        <p:txBody>
          <a:bodyPr>
            <a:spAutoFit/>
          </a:bodyPr>
          <a:lstStyle/>
          <a:p>
            <a:pPr algn="ctr">
              <a:spcAft>
                <a:spcPts val="1200"/>
              </a:spcAft>
              <a:defRPr/>
            </a:pPr>
            <a:r>
              <a:rPr lang="en-US" sz="1600" b="1" dirty="0">
                <a:solidFill>
                  <a:srgbClr val="C00000"/>
                </a:solidFill>
                <a:latin typeface="Arial" panose="020B0604020202020204" pitchFamily="34" charset="0"/>
                <a:cs typeface="Arial" panose="020B0604020202020204" pitchFamily="34" charset="0"/>
              </a:rPr>
              <a:t>Action Plan 2015: Set clear priorities &amp; timeline for reform</a:t>
            </a:r>
          </a:p>
          <a:p>
            <a:pPr marL="285750" indent="-285750">
              <a:spcAft>
                <a:spcPts val="600"/>
              </a:spcAft>
              <a:buFont typeface="Wingdings" panose="05000000000000000000" pitchFamily="2" charset="2"/>
              <a:buChar char="ü"/>
              <a:defRPr/>
            </a:pPr>
            <a:r>
              <a:rPr lang="en-US" sz="1500" dirty="0">
                <a:solidFill>
                  <a:srgbClr val="002060"/>
                </a:solidFill>
                <a:latin typeface="Arial" panose="020B0604020202020204" pitchFamily="34" charset="0"/>
                <a:cs typeface="Arial" panose="020B0604020202020204" pitchFamily="34" charset="0"/>
              </a:rPr>
              <a:t>Reorganized and Integrated ITER Central Team (IO-CT) with Domestic Agencies</a:t>
            </a:r>
          </a:p>
          <a:p>
            <a:pPr marL="742950" lvl="1" indent="-285750">
              <a:spcAft>
                <a:spcPts val="600"/>
              </a:spcAft>
              <a:buFont typeface="Wingdings" panose="05000000000000000000" pitchFamily="2" charset="2"/>
              <a:buChar char="ü"/>
              <a:defRPr/>
            </a:pPr>
            <a:r>
              <a:rPr lang="en-US" sz="1500" dirty="0">
                <a:solidFill>
                  <a:srgbClr val="002060"/>
                </a:solidFill>
                <a:latin typeface="Arial" panose="020B0604020202020204" pitchFamily="34" charset="0"/>
                <a:cs typeface="Arial" panose="020B0604020202020204" pitchFamily="34" charset="0"/>
              </a:rPr>
              <a:t>Clear decision processes and accountability</a:t>
            </a:r>
          </a:p>
          <a:p>
            <a:pPr marL="742950" lvl="1" indent="-285750">
              <a:spcAft>
                <a:spcPts val="600"/>
              </a:spcAft>
              <a:buFont typeface="Wingdings" panose="05000000000000000000" pitchFamily="2" charset="2"/>
              <a:buChar char="ü"/>
              <a:defRPr/>
            </a:pPr>
            <a:r>
              <a:rPr lang="en-US" sz="1500" dirty="0">
                <a:solidFill>
                  <a:srgbClr val="002060"/>
                </a:solidFill>
                <a:latin typeface="Arial" panose="020B0604020202020204" pitchFamily="34" charset="0"/>
                <a:cs typeface="Arial" panose="020B0604020202020204" pitchFamily="34" charset="0"/>
              </a:rPr>
              <a:t>Executive Project Board, Reserve Fund, Project Teams</a:t>
            </a:r>
          </a:p>
          <a:p>
            <a:pPr marL="285750" indent="-285750">
              <a:spcAft>
                <a:spcPts val="600"/>
              </a:spcAft>
              <a:buFont typeface="Wingdings" panose="05000000000000000000" pitchFamily="2" charset="2"/>
              <a:buChar char="ü"/>
              <a:defRPr/>
            </a:pPr>
            <a:r>
              <a:rPr lang="en-US" sz="1500" u="sng" dirty="0">
                <a:solidFill>
                  <a:srgbClr val="002060"/>
                </a:solidFill>
                <a:latin typeface="Arial" panose="020B0604020202020204" pitchFamily="34" charset="0"/>
                <a:cs typeface="Arial" panose="020B0604020202020204" pitchFamily="34" charset="0"/>
              </a:rPr>
              <a:t>Finalized and stabilized ITER critical component design</a:t>
            </a:r>
          </a:p>
          <a:p>
            <a:pPr marL="285750" indent="-285750">
              <a:spcAft>
                <a:spcPts val="600"/>
              </a:spcAft>
              <a:buFont typeface="Wingdings" panose="05000000000000000000" pitchFamily="2" charset="2"/>
              <a:buChar char="ü"/>
              <a:defRPr/>
            </a:pPr>
            <a:r>
              <a:rPr lang="en-US" sz="1500" u="sng" dirty="0">
                <a:solidFill>
                  <a:srgbClr val="002060"/>
                </a:solidFill>
                <a:latin typeface="Arial" panose="020B0604020202020204" pitchFamily="34" charset="0"/>
                <a:cs typeface="Arial" panose="020B0604020202020204" pitchFamily="34" charset="0"/>
              </a:rPr>
              <a:t>Comprehensive integrated bottom-up review of all activities, processes and systems </a:t>
            </a:r>
          </a:p>
          <a:p>
            <a:pPr marL="742950" lvl="1" indent="-285750">
              <a:spcAft>
                <a:spcPts val="600"/>
              </a:spcAft>
              <a:buFont typeface="Wingdings" panose="05000000000000000000" pitchFamily="2" charset="2"/>
              <a:buChar char="ü"/>
              <a:defRPr/>
            </a:pPr>
            <a:r>
              <a:rPr lang="en-US" sz="1500" u="sng" dirty="0">
                <a:solidFill>
                  <a:srgbClr val="002060"/>
                </a:solidFill>
                <a:latin typeface="Arial" panose="020B0604020202020204" pitchFamily="34" charset="0"/>
                <a:cs typeface="Arial" panose="020B0604020202020204" pitchFamily="34" charset="0"/>
              </a:rPr>
              <a:t>Developed an optimized resource-loaded schedule</a:t>
            </a:r>
            <a:r>
              <a:rPr lang="en-US" sz="1500" b="1" u="sng" dirty="0">
                <a:solidFill>
                  <a:srgbClr val="002060"/>
                </a:solidFill>
                <a:latin typeface="Arial" panose="020B0604020202020204" pitchFamily="34" charset="0"/>
                <a:cs typeface="Arial" panose="020B0604020202020204" pitchFamily="34" charset="0"/>
              </a:rPr>
              <a:t> </a:t>
            </a:r>
            <a:r>
              <a:rPr lang="en-US" sz="1500" u="sng" dirty="0">
                <a:solidFill>
                  <a:srgbClr val="002060"/>
                </a:solidFill>
                <a:latin typeface="Arial" panose="020B0604020202020204" pitchFamily="34" charset="0"/>
                <a:cs typeface="Arial" panose="020B0604020202020204" pitchFamily="34" charset="0"/>
              </a:rPr>
              <a:t>for timely, cost-effective construction and operation through   D-T plasma. Updated the 2010 Baseline (Baseline2016).</a:t>
            </a:r>
          </a:p>
          <a:p>
            <a:pPr marL="285750" indent="-285750">
              <a:spcAft>
                <a:spcPts val="600"/>
              </a:spcAft>
              <a:buFont typeface="Wingdings" panose="05000000000000000000" pitchFamily="2" charset="2"/>
              <a:buChar char="ü"/>
              <a:defRPr/>
            </a:pPr>
            <a:r>
              <a:rPr lang="en-US" sz="1500" dirty="0">
                <a:solidFill>
                  <a:srgbClr val="002060"/>
                </a:solidFill>
                <a:latin typeface="Arial" panose="020B0604020202020204" pitchFamily="34" charset="0"/>
                <a:cs typeface="Arial" panose="020B0604020202020204" pitchFamily="34" charset="0"/>
              </a:rPr>
              <a:t>Developed and promoted a strong, organization-wide nuclear project culture</a:t>
            </a:r>
          </a:p>
        </p:txBody>
      </p:sp>
      <p:sp>
        <p:nvSpPr>
          <p:cNvPr id="11268" name="Rectangle 2"/>
          <p:cNvSpPr txBox="1">
            <a:spLocks noChangeAspect="1" noChangeArrowheads="1"/>
          </p:cNvSpPr>
          <p:nvPr/>
        </p:nvSpPr>
        <p:spPr bwMode="auto">
          <a:xfrm>
            <a:off x="457200" y="127000"/>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Background : Change </a:t>
            </a:r>
            <a:r>
              <a:rPr lang="en-US" altLang="en-US" b="1" dirty="0"/>
              <a:t>and Reform</a:t>
            </a:r>
            <a:endParaRPr lang="en-GB" altLang="en-US" b="1" dirty="0"/>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txBox="1">
            <a:spLocks noChangeAspect="1" noChangeArrowheads="1"/>
          </p:cNvSpPr>
          <p:nvPr/>
        </p:nvSpPr>
        <p:spPr bwMode="auto">
          <a:xfrm>
            <a:off x="467544" y="51470"/>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TF Insertion Process </a:t>
            </a:r>
            <a:endParaRPr lang="en-GB" altLang="en-US" b="1" dirty="0"/>
          </a:p>
        </p:txBody>
      </p:sp>
      <p:pic>
        <p:nvPicPr>
          <p:cNvPr id="27" name="Picture 8"/>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2160"/>
            <a:ext cx="648072" cy="43336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07504" y="699542"/>
            <a:ext cx="609847" cy="360040"/>
            <a:chOff x="456813" y="195262"/>
            <a:chExt cx="609847" cy="408661"/>
          </a:xfrm>
        </p:grpSpPr>
        <p:pic>
          <p:nvPicPr>
            <p:cNvPr id="9" name="Picture 2" descr="Image result for eu fla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6813" y="195262"/>
              <a:ext cx="609847" cy="4086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467544" y="203813"/>
              <a:ext cx="576262" cy="400110"/>
            </a:xfrm>
            <a:prstGeom prst="rect">
              <a:avLst/>
            </a:prstGeom>
            <a:noFill/>
            <a:ln w="19050">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2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gr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635646"/>
            <a:ext cx="264175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915816" y="659426"/>
            <a:ext cx="5832649" cy="2272364"/>
            <a:chOff x="2915816" y="587418"/>
            <a:chExt cx="5832649" cy="2272364"/>
          </a:xfrm>
        </p:grpSpPr>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587418"/>
              <a:ext cx="5832649" cy="227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2140" y="603932"/>
              <a:ext cx="2910242" cy="225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8"/>
          <p:cNvGrpSpPr>
            <a:grpSpLocks noChangeAspect="1"/>
          </p:cNvGrpSpPr>
          <p:nvPr/>
        </p:nvGrpSpPr>
        <p:grpSpPr bwMode="auto">
          <a:xfrm>
            <a:off x="2915816" y="3003798"/>
            <a:ext cx="1318066" cy="1432039"/>
            <a:chOff x="1897" y="1071"/>
            <a:chExt cx="1966" cy="2136"/>
          </a:xfrm>
        </p:grpSpPr>
        <p:sp>
          <p:nvSpPr>
            <p:cNvPr id="22" name="AutoShape 7"/>
            <p:cNvSpPr>
              <a:spLocks noChangeAspect="1" noChangeArrowheads="1" noTextEdit="1"/>
            </p:cNvSpPr>
            <p:nvPr/>
          </p:nvSpPr>
          <p:spPr bwMode="auto">
            <a:xfrm>
              <a:off x="1900" y="1113"/>
              <a:ext cx="1960" cy="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2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7" y="1071"/>
              <a:ext cx="1966" cy="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17"/>
          <p:cNvPicPr>
            <a:picLocks noChangeAspect="1" noChangeArrowheads="1"/>
          </p:cNvPicPr>
          <p:nvPr/>
        </p:nvPicPr>
        <p:blipFill rotWithShape="1">
          <a:blip r:embed="rId9">
            <a:extLst>
              <a:ext uri="{28A0092B-C50C-407E-A947-70E740481C1C}">
                <a14:useLocalDpi xmlns:a14="http://schemas.microsoft.com/office/drawing/2010/main" val="0"/>
              </a:ext>
            </a:extLst>
          </a:blip>
          <a:srcRect l="1039" r="4358" b="5100"/>
          <a:stretch/>
        </p:blipFill>
        <p:spPr bwMode="auto">
          <a:xfrm>
            <a:off x="4427984" y="2967919"/>
            <a:ext cx="1129936" cy="140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0"/>
          <p:cNvGrpSpPr>
            <a:grpSpLocks noChangeAspect="1"/>
          </p:cNvGrpSpPr>
          <p:nvPr/>
        </p:nvGrpSpPr>
        <p:grpSpPr bwMode="auto">
          <a:xfrm>
            <a:off x="5724128" y="3217618"/>
            <a:ext cx="1389877" cy="1154332"/>
            <a:chOff x="1902" y="1188"/>
            <a:chExt cx="2021" cy="1863"/>
          </a:xfrm>
        </p:grpSpPr>
        <p:sp>
          <p:nvSpPr>
            <p:cNvPr id="26" name="AutoShape 19"/>
            <p:cNvSpPr>
              <a:spLocks noChangeAspect="1" noChangeArrowheads="1" noTextEdit="1"/>
            </p:cNvSpPr>
            <p:nvPr/>
          </p:nvSpPr>
          <p:spPr bwMode="auto">
            <a:xfrm>
              <a:off x="1934" y="1288"/>
              <a:ext cx="1892" cy="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29"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2" y="1188"/>
              <a:ext cx="2021" cy="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20"/>
          <p:cNvGrpSpPr>
            <a:grpSpLocks noChangeAspect="1"/>
          </p:cNvGrpSpPr>
          <p:nvPr/>
        </p:nvGrpSpPr>
        <p:grpSpPr bwMode="auto">
          <a:xfrm>
            <a:off x="7308304" y="3219822"/>
            <a:ext cx="1389877" cy="1154332"/>
            <a:chOff x="1902" y="1188"/>
            <a:chExt cx="2021" cy="1863"/>
          </a:xfrm>
        </p:grpSpPr>
        <p:sp>
          <p:nvSpPr>
            <p:cNvPr id="31" name="AutoShape 19"/>
            <p:cNvSpPr>
              <a:spLocks noChangeAspect="1" noChangeArrowheads="1" noTextEdit="1"/>
            </p:cNvSpPr>
            <p:nvPr/>
          </p:nvSpPr>
          <p:spPr bwMode="auto">
            <a:xfrm>
              <a:off x="1934" y="1288"/>
              <a:ext cx="1892" cy="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32"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2" y="1188"/>
              <a:ext cx="2021" cy="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0129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368811" y="827747"/>
            <a:ext cx="8667685" cy="303843"/>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lIns="57064" tIns="28532" rIns="57064" bIns="28532">
            <a:spAutoFit/>
          </a:bodyPr>
          <a:lstStyle>
            <a:lvl1pPr marL="285750" indent="-285750">
              <a:defRPr sz="2400" u="sng">
                <a:solidFill>
                  <a:schemeClr val="tx1"/>
                </a:solidFill>
                <a:latin typeface="Century Gothic" pitchFamily="34" charset="0"/>
              </a:defRPr>
            </a:lvl1pPr>
            <a:lvl2pPr>
              <a:defRPr sz="2400" u="sng">
                <a:solidFill>
                  <a:schemeClr val="tx1"/>
                </a:solidFill>
                <a:latin typeface="Century Gothic" pitchFamily="34" charset="0"/>
              </a:defRPr>
            </a:lvl2pPr>
            <a:lvl3pPr>
              <a:defRPr sz="2400" u="sng">
                <a:solidFill>
                  <a:schemeClr val="tx1"/>
                </a:solidFill>
                <a:latin typeface="Century Gothic" pitchFamily="34" charset="0"/>
              </a:defRPr>
            </a:lvl3pPr>
            <a:lvl4pPr>
              <a:defRPr sz="2400" u="sng">
                <a:solidFill>
                  <a:schemeClr val="tx1"/>
                </a:solidFill>
                <a:latin typeface="Century Gothic" pitchFamily="34" charset="0"/>
              </a:defRPr>
            </a:lvl4pPr>
            <a:lvl5pPr>
              <a:defRPr sz="2400" u="sng">
                <a:solidFill>
                  <a:schemeClr val="tx1"/>
                </a:solidFill>
                <a:latin typeface="Century Gothic" pitchFamily="34" charset="0"/>
              </a:defRPr>
            </a:lvl5pPr>
            <a:lvl6pPr marL="2278063" indent="1588" algn="ctr" eaLnBrk="0" fontAlgn="base" hangingPunct="0">
              <a:spcBef>
                <a:spcPct val="0"/>
              </a:spcBef>
              <a:spcAft>
                <a:spcPct val="0"/>
              </a:spcAft>
              <a:defRPr sz="2400" u="sng">
                <a:solidFill>
                  <a:schemeClr val="tx1"/>
                </a:solidFill>
                <a:latin typeface="Century Gothic" pitchFamily="34" charset="0"/>
              </a:defRPr>
            </a:lvl6pPr>
            <a:lvl7pPr marL="2735263" indent="1588" algn="ctr" eaLnBrk="0" fontAlgn="base" hangingPunct="0">
              <a:spcBef>
                <a:spcPct val="0"/>
              </a:spcBef>
              <a:spcAft>
                <a:spcPct val="0"/>
              </a:spcAft>
              <a:defRPr sz="2400" u="sng">
                <a:solidFill>
                  <a:schemeClr val="tx1"/>
                </a:solidFill>
                <a:latin typeface="Century Gothic" pitchFamily="34" charset="0"/>
              </a:defRPr>
            </a:lvl7pPr>
            <a:lvl8pPr marL="3192463" indent="1588" algn="ctr" eaLnBrk="0" fontAlgn="base" hangingPunct="0">
              <a:spcBef>
                <a:spcPct val="0"/>
              </a:spcBef>
              <a:spcAft>
                <a:spcPct val="0"/>
              </a:spcAft>
              <a:defRPr sz="2400" u="sng">
                <a:solidFill>
                  <a:schemeClr val="tx1"/>
                </a:solidFill>
                <a:latin typeface="Century Gothic" pitchFamily="34" charset="0"/>
              </a:defRPr>
            </a:lvl8pPr>
            <a:lvl9pPr marL="3649663" indent="1588" algn="ctr" eaLnBrk="0" fontAlgn="base" hangingPunct="0">
              <a:spcBef>
                <a:spcPct val="0"/>
              </a:spcBef>
              <a:spcAft>
                <a:spcPct val="0"/>
              </a:spcAft>
              <a:defRPr sz="2400" u="sng">
                <a:solidFill>
                  <a:schemeClr val="tx1"/>
                </a:solidFill>
                <a:latin typeface="Century Gothic" pitchFamily="34" charset="0"/>
              </a:defRPr>
            </a:lvl9pPr>
          </a:lstStyle>
          <a:p>
            <a:pPr algn="just">
              <a:buFont typeface="Arial" charset="0"/>
              <a:buChar char="•"/>
            </a:pPr>
            <a:r>
              <a:rPr lang="en-GB" altLang="en-US" sz="1600" b="1" u="none" dirty="0">
                <a:solidFill>
                  <a:srgbClr val="333399"/>
                </a:solidFill>
                <a:latin typeface="Arial" charset="0"/>
              </a:rPr>
              <a:t>Two PF5 </a:t>
            </a:r>
            <a:r>
              <a:rPr lang="en-GB" altLang="en-US" sz="1600" b="1" u="none" dirty="0" smtClean="0">
                <a:solidFill>
                  <a:srgbClr val="333399"/>
                </a:solidFill>
                <a:latin typeface="Arial" charset="0"/>
              </a:rPr>
              <a:t>Real </a:t>
            </a:r>
            <a:r>
              <a:rPr lang="en-GB" altLang="en-US" sz="1600" b="1" u="none" dirty="0" smtClean="0">
                <a:solidFill>
                  <a:srgbClr val="333399"/>
                </a:solidFill>
                <a:latin typeface="Arial" charset="0"/>
              </a:rPr>
              <a:t>Double Pancakes (DPs) (DP7 </a:t>
            </a:r>
            <a:r>
              <a:rPr lang="en-GB" altLang="en-US" sz="1600" b="1" u="none" dirty="0">
                <a:solidFill>
                  <a:srgbClr val="333399"/>
                </a:solidFill>
                <a:latin typeface="Arial" charset="0"/>
              </a:rPr>
              <a:t>and DP8) windings have been </a:t>
            </a:r>
            <a:r>
              <a:rPr lang="en-GB" altLang="en-US" sz="1600" b="1" u="none" dirty="0" smtClean="0">
                <a:solidFill>
                  <a:srgbClr val="333399"/>
                </a:solidFill>
                <a:latin typeface="Arial" charset="0"/>
              </a:rPr>
              <a:t>completed</a:t>
            </a:r>
            <a:endParaRPr lang="en-GB" altLang="en-US" sz="1600" b="1" u="none" dirty="0">
              <a:solidFill>
                <a:srgbClr val="333399"/>
              </a:solidFill>
              <a:latin typeface="Arial" charset="0"/>
            </a:endParaRP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6264" y="1347613"/>
            <a:ext cx="4052160" cy="298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4355976" y="4371950"/>
            <a:ext cx="4176084" cy="33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6" tIns="45615" rIns="91216" bIns="45615">
            <a:spAutoFit/>
          </a:bodyPr>
          <a:lstStyle>
            <a:lvl1pPr>
              <a:defRPr sz="2400" u="sng">
                <a:solidFill>
                  <a:schemeClr val="tx1"/>
                </a:solidFill>
                <a:latin typeface="Century Gothic" pitchFamily="34" charset="0"/>
              </a:defRPr>
            </a:lvl1pPr>
            <a:lvl2pPr marL="742950" indent="-285750">
              <a:defRPr sz="2400" u="sng">
                <a:solidFill>
                  <a:schemeClr val="tx1"/>
                </a:solidFill>
                <a:latin typeface="Century Gothic" pitchFamily="34" charset="0"/>
              </a:defRPr>
            </a:lvl2pPr>
            <a:lvl3pPr marL="1143000" indent="-228600">
              <a:defRPr sz="2400" u="sng">
                <a:solidFill>
                  <a:schemeClr val="tx1"/>
                </a:solidFill>
                <a:latin typeface="Century Gothic" pitchFamily="34" charset="0"/>
              </a:defRPr>
            </a:lvl3pPr>
            <a:lvl4pPr marL="1600200" indent="-228600">
              <a:defRPr sz="2400" u="sng">
                <a:solidFill>
                  <a:schemeClr val="tx1"/>
                </a:solidFill>
                <a:latin typeface="Century Gothic" pitchFamily="34" charset="0"/>
              </a:defRPr>
            </a:lvl4pPr>
            <a:lvl5pPr marL="2057400" indent="-228600">
              <a:defRPr sz="2400" u="sng">
                <a:solidFill>
                  <a:schemeClr val="tx1"/>
                </a:solidFill>
                <a:latin typeface="Century Gothic" pitchFamily="34" charset="0"/>
              </a:defRPr>
            </a:lvl5pPr>
            <a:lvl6pPr marL="2514600" indent="-228600" algn="ctr" eaLnBrk="0" fontAlgn="base" hangingPunct="0">
              <a:spcBef>
                <a:spcPct val="0"/>
              </a:spcBef>
              <a:spcAft>
                <a:spcPct val="0"/>
              </a:spcAft>
              <a:defRPr sz="2400" u="sng">
                <a:solidFill>
                  <a:schemeClr val="tx1"/>
                </a:solidFill>
                <a:latin typeface="Century Gothic" pitchFamily="34" charset="0"/>
              </a:defRPr>
            </a:lvl6pPr>
            <a:lvl7pPr marL="2971800" indent="-228600" algn="ctr" eaLnBrk="0" fontAlgn="base" hangingPunct="0">
              <a:spcBef>
                <a:spcPct val="0"/>
              </a:spcBef>
              <a:spcAft>
                <a:spcPct val="0"/>
              </a:spcAft>
              <a:defRPr sz="2400" u="sng">
                <a:solidFill>
                  <a:schemeClr val="tx1"/>
                </a:solidFill>
                <a:latin typeface="Century Gothic" pitchFamily="34" charset="0"/>
              </a:defRPr>
            </a:lvl7pPr>
            <a:lvl8pPr marL="3429000" indent="-228600" algn="ctr" eaLnBrk="0" fontAlgn="base" hangingPunct="0">
              <a:spcBef>
                <a:spcPct val="0"/>
              </a:spcBef>
              <a:spcAft>
                <a:spcPct val="0"/>
              </a:spcAft>
              <a:defRPr sz="2400" u="sng">
                <a:solidFill>
                  <a:schemeClr val="tx1"/>
                </a:solidFill>
                <a:latin typeface="Century Gothic" pitchFamily="34" charset="0"/>
              </a:defRPr>
            </a:lvl8pPr>
            <a:lvl9pPr marL="3886200" indent="-228600" algn="ctr" eaLnBrk="0" fontAlgn="base" hangingPunct="0">
              <a:spcBef>
                <a:spcPct val="0"/>
              </a:spcBef>
              <a:spcAft>
                <a:spcPct val="0"/>
              </a:spcAft>
              <a:defRPr sz="2400" u="sng">
                <a:solidFill>
                  <a:schemeClr val="tx1"/>
                </a:solidFill>
                <a:latin typeface="Century Gothic" pitchFamily="34" charset="0"/>
              </a:defRPr>
            </a:lvl9pPr>
          </a:lstStyle>
          <a:p>
            <a:r>
              <a:rPr lang="en-GB" altLang="ko-KR" sz="1600" b="1" u="none" dirty="0">
                <a:solidFill>
                  <a:srgbClr val="333399"/>
                </a:solidFill>
                <a:latin typeface="Arial" charset="0"/>
                <a:ea typeface="굴림" pitchFamily="34" charset="-127"/>
              </a:rPr>
              <a:t>PF5: 2</a:t>
            </a:r>
            <a:r>
              <a:rPr lang="en-GB" altLang="ko-KR" sz="1600" b="1" u="none" baseline="30000" dirty="0">
                <a:solidFill>
                  <a:srgbClr val="333399"/>
                </a:solidFill>
                <a:latin typeface="Arial" charset="0"/>
                <a:ea typeface="굴림" pitchFamily="34" charset="-127"/>
              </a:rPr>
              <a:t>nd</a:t>
            </a:r>
            <a:r>
              <a:rPr lang="en-GB" altLang="ko-KR" sz="1600" b="1" u="none" dirty="0">
                <a:solidFill>
                  <a:srgbClr val="333399"/>
                </a:solidFill>
                <a:latin typeface="Arial" charset="0"/>
                <a:ea typeface="굴림" pitchFamily="34" charset="-127"/>
              </a:rPr>
              <a:t> DP(DP8) Winding Completed</a:t>
            </a:r>
            <a:endParaRPr lang="en-GB" altLang="en-US" sz="1600" b="1" u="none" dirty="0">
              <a:solidFill>
                <a:srgbClr val="333399"/>
              </a:solidFill>
            </a:endParaRPr>
          </a:p>
        </p:txBody>
      </p:sp>
      <p:sp>
        <p:nvSpPr>
          <p:cNvPr id="8" name="Rectangle 2"/>
          <p:cNvSpPr txBox="1">
            <a:spLocks noChangeAspect="1" noChangeArrowheads="1"/>
          </p:cNvSpPr>
          <p:nvPr/>
        </p:nvSpPr>
        <p:spPr bwMode="auto">
          <a:xfrm>
            <a:off x="467544" y="51470"/>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PF5 Production </a:t>
            </a:r>
            <a:endParaRPr lang="en-GB" altLang="en-US" b="1" dirty="0"/>
          </a:p>
        </p:txBody>
      </p:sp>
      <p:grpSp>
        <p:nvGrpSpPr>
          <p:cNvPr id="9" name="Group 8"/>
          <p:cNvGrpSpPr/>
          <p:nvPr/>
        </p:nvGrpSpPr>
        <p:grpSpPr>
          <a:xfrm>
            <a:off x="107504" y="123478"/>
            <a:ext cx="609847" cy="360040"/>
            <a:chOff x="456813" y="195262"/>
            <a:chExt cx="609847" cy="408661"/>
          </a:xfrm>
        </p:grpSpPr>
        <p:pic>
          <p:nvPicPr>
            <p:cNvPr id="10" name="Picture 2" descr="Image result for eu fla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6813" y="195262"/>
              <a:ext cx="609847" cy="40866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467544" y="203813"/>
              <a:ext cx="576262" cy="400110"/>
            </a:xfrm>
            <a:prstGeom prst="rect">
              <a:avLst/>
            </a:prstGeom>
            <a:noFill/>
            <a:ln w="19050">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2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grpSp>
      <p:pic>
        <p:nvPicPr>
          <p:cNvPr id="12" name="Picture 2" descr="\\iter\cfs\public\rotellr\INTERFACE_FREEZING_PRESENTATION\6 coil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491630"/>
            <a:ext cx="4110327"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194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954514" y="627534"/>
            <a:ext cx="7577926" cy="2799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63912" tIns="31957" rIns="63912" bIns="31957">
            <a:spAutoFit/>
          </a:bodyPr>
          <a:lstStyle>
            <a:lvl1pPr marL="400050" indent="-400050">
              <a:defRPr sz="2400" u="sng">
                <a:solidFill>
                  <a:schemeClr val="tx1"/>
                </a:solidFill>
                <a:latin typeface="Century Gothic" pitchFamily="34" charset="0"/>
              </a:defRPr>
            </a:lvl1pPr>
            <a:lvl2pPr marL="742950" indent="-285750">
              <a:defRPr sz="2400" u="sng">
                <a:solidFill>
                  <a:schemeClr val="tx1"/>
                </a:solidFill>
                <a:latin typeface="Century Gothic" pitchFamily="34" charset="0"/>
              </a:defRPr>
            </a:lvl2pPr>
            <a:lvl3pPr marL="1143000" indent="-228600">
              <a:defRPr sz="2400" u="sng">
                <a:solidFill>
                  <a:schemeClr val="tx1"/>
                </a:solidFill>
                <a:latin typeface="Century Gothic" pitchFamily="34" charset="0"/>
              </a:defRPr>
            </a:lvl3pPr>
            <a:lvl4pPr marL="1600200" indent="-228600">
              <a:defRPr sz="2400" u="sng">
                <a:solidFill>
                  <a:schemeClr val="tx1"/>
                </a:solidFill>
                <a:latin typeface="Century Gothic" pitchFamily="34" charset="0"/>
              </a:defRPr>
            </a:lvl4pPr>
            <a:lvl5pPr marL="2057400" indent="-228600">
              <a:defRPr sz="2400" u="sng">
                <a:solidFill>
                  <a:schemeClr val="tx1"/>
                </a:solidFill>
                <a:latin typeface="Century Gothic" pitchFamily="34" charset="0"/>
              </a:defRPr>
            </a:lvl5pPr>
            <a:lvl6pPr marL="2514600" indent="-228600" algn="ctr" eaLnBrk="0" fontAlgn="base" hangingPunct="0">
              <a:spcBef>
                <a:spcPct val="0"/>
              </a:spcBef>
              <a:spcAft>
                <a:spcPct val="0"/>
              </a:spcAft>
              <a:defRPr sz="2400" u="sng">
                <a:solidFill>
                  <a:schemeClr val="tx1"/>
                </a:solidFill>
                <a:latin typeface="Century Gothic" pitchFamily="34" charset="0"/>
              </a:defRPr>
            </a:lvl6pPr>
            <a:lvl7pPr marL="2971800" indent="-228600" algn="ctr" eaLnBrk="0" fontAlgn="base" hangingPunct="0">
              <a:spcBef>
                <a:spcPct val="0"/>
              </a:spcBef>
              <a:spcAft>
                <a:spcPct val="0"/>
              </a:spcAft>
              <a:defRPr sz="2400" u="sng">
                <a:solidFill>
                  <a:schemeClr val="tx1"/>
                </a:solidFill>
                <a:latin typeface="Century Gothic" pitchFamily="34" charset="0"/>
              </a:defRPr>
            </a:lvl7pPr>
            <a:lvl8pPr marL="3429000" indent="-228600" algn="ctr" eaLnBrk="0" fontAlgn="base" hangingPunct="0">
              <a:spcBef>
                <a:spcPct val="0"/>
              </a:spcBef>
              <a:spcAft>
                <a:spcPct val="0"/>
              </a:spcAft>
              <a:defRPr sz="2400" u="sng">
                <a:solidFill>
                  <a:schemeClr val="tx1"/>
                </a:solidFill>
                <a:latin typeface="Century Gothic" pitchFamily="34" charset="0"/>
              </a:defRPr>
            </a:lvl8pPr>
            <a:lvl9pPr marL="3886200" indent="-228600" algn="ctr" eaLnBrk="0" fontAlgn="base" hangingPunct="0">
              <a:spcBef>
                <a:spcPct val="0"/>
              </a:spcBef>
              <a:spcAft>
                <a:spcPct val="0"/>
              </a:spcAft>
              <a:defRPr sz="2400" u="sng">
                <a:solidFill>
                  <a:schemeClr val="tx1"/>
                </a:solidFill>
                <a:latin typeface="Century Gothic" pitchFamily="34" charset="0"/>
              </a:defRPr>
            </a:lvl9pPr>
          </a:lstStyle>
          <a:p>
            <a:pPr algn="just">
              <a:buFontTx/>
              <a:buChar char="•"/>
            </a:pPr>
            <a:r>
              <a:rPr lang="en-GB" altLang="en-US" sz="1400" b="1" u="none" dirty="0">
                <a:solidFill>
                  <a:srgbClr val="333399"/>
                </a:solidFill>
                <a:latin typeface="Arial" charset="0"/>
              </a:rPr>
              <a:t>Five PF6 </a:t>
            </a:r>
            <a:r>
              <a:rPr lang="en-GB" altLang="en-US" sz="1400" b="1" u="none" dirty="0" smtClean="0">
                <a:solidFill>
                  <a:srgbClr val="333399"/>
                </a:solidFill>
                <a:latin typeface="Arial" charset="0"/>
              </a:rPr>
              <a:t>Real </a:t>
            </a:r>
            <a:r>
              <a:rPr lang="en-GB" altLang="en-US" sz="1400" b="1" u="none" dirty="0">
                <a:solidFill>
                  <a:srgbClr val="333399"/>
                </a:solidFill>
                <a:latin typeface="Arial" charset="0"/>
              </a:rPr>
              <a:t>DPs(DP5, DP6, DP7, DP8 and DP9) windings have been </a:t>
            </a:r>
            <a:r>
              <a:rPr lang="en-GB" altLang="en-US" sz="1400" b="1" u="none" dirty="0" smtClean="0">
                <a:solidFill>
                  <a:srgbClr val="333399"/>
                </a:solidFill>
                <a:latin typeface="Arial" charset="0"/>
              </a:rPr>
              <a:t>completed</a:t>
            </a:r>
            <a:r>
              <a:rPr lang="en-GB" altLang="ko-KR" sz="1400" b="1" u="none" dirty="0" smtClean="0">
                <a:solidFill>
                  <a:srgbClr val="333399"/>
                </a:solidFill>
                <a:latin typeface="Arial" charset="0"/>
                <a:ea typeface="굴림" pitchFamily="34" charset="-127"/>
                <a:cs typeface="Arial" charset="0"/>
              </a:rPr>
              <a:t> </a:t>
            </a:r>
            <a:endParaRPr lang="en-US" altLang="ko-KR" sz="1400" b="1" u="none" dirty="0">
              <a:solidFill>
                <a:srgbClr val="333399"/>
              </a:solidFill>
              <a:latin typeface="Arial" charset="0"/>
              <a:ea typeface="굴림" pitchFamily="34" charset="-127"/>
              <a:cs typeface="Arial" charset="0"/>
            </a:endParaRPr>
          </a:p>
        </p:txBody>
      </p:sp>
      <p:sp>
        <p:nvSpPr>
          <p:cNvPr id="4" name="Rectangle 5"/>
          <p:cNvSpPr>
            <a:spLocks noChangeAspect="1" noChangeArrowheads="1"/>
          </p:cNvSpPr>
          <p:nvPr/>
        </p:nvSpPr>
        <p:spPr bwMode="auto">
          <a:xfrm>
            <a:off x="2111990" y="5113845"/>
            <a:ext cx="6955809" cy="49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170" tIns="45594" rIns="91170" bIns="45594" anchor="ctr"/>
          <a:lstStyle>
            <a:lvl1pPr>
              <a:defRPr sz="2400" u="sng">
                <a:solidFill>
                  <a:schemeClr val="tx1"/>
                </a:solidFill>
                <a:latin typeface="Century Gothic" pitchFamily="34" charset="0"/>
              </a:defRPr>
            </a:lvl1pPr>
            <a:lvl2pPr marL="742950" indent="-285750">
              <a:defRPr sz="2400" u="sng">
                <a:solidFill>
                  <a:schemeClr val="tx1"/>
                </a:solidFill>
                <a:latin typeface="Century Gothic" pitchFamily="34" charset="0"/>
              </a:defRPr>
            </a:lvl2pPr>
            <a:lvl3pPr marL="1143000" indent="-228600">
              <a:defRPr sz="2400" u="sng">
                <a:solidFill>
                  <a:schemeClr val="tx1"/>
                </a:solidFill>
                <a:latin typeface="Century Gothic" pitchFamily="34" charset="0"/>
              </a:defRPr>
            </a:lvl3pPr>
            <a:lvl4pPr marL="1600200" indent="-228600">
              <a:defRPr sz="2400" u="sng">
                <a:solidFill>
                  <a:schemeClr val="tx1"/>
                </a:solidFill>
                <a:latin typeface="Century Gothic" pitchFamily="34" charset="0"/>
              </a:defRPr>
            </a:lvl4pPr>
            <a:lvl5pPr marL="2057400" indent="-228600">
              <a:defRPr sz="2400" u="sng">
                <a:solidFill>
                  <a:schemeClr val="tx1"/>
                </a:solidFill>
                <a:latin typeface="Century Gothic" pitchFamily="34" charset="0"/>
              </a:defRPr>
            </a:lvl5pPr>
            <a:lvl6pPr marL="2514600" indent="-228600" algn="ctr" eaLnBrk="0" fontAlgn="base" hangingPunct="0">
              <a:spcBef>
                <a:spcPct val="0"/>
              </a:spcBef>
              <a:spcAft>
                <a:spcPct val="0"/>
              </a:spcAft>
              <a:defRPr sz="2400" u="sng">
                <a:solidFill>
                  <a:schemeClr val="tx1"/>
                </a:solidFill>
                <a:latin typeface="Century Gothic" pitchFamily="34" charset="0"/>
              </a:defRPr>
            </a:lvl6pPr>
            <a:lvl7pPr marL="2971800" indent="-228600" algn="ctr" eaLnBrk="0" fontAlgn="base" hangingPunct="0">
              <a:spcBef>
                <a:spcPct val="0"/>
              </a:spcBef>
              <a:spcAft>
                <a:spcPct val="0"/>
              </a:spcAft>
              <a:defRPr sz="2400" u="sng">
                <a:solidFill>
                  <a:schemeClr val="tx1"/>
                </a:solidFill>
                <a:latin typeface="Century Gothic" pitchFamily="34" charset="0"/>
              </a:defRPr>
            </a:lvl7pPr>
            <a:lvl8pPr marL="3429000" indent="-228600" algn="ctr" eaLnBrk="0" fontAlgn="base" hangingPunct="0">
              <a:spcBef>
                <a:spcPct val="0"/>
              </a:spcBef>
              <a:spcAft>
                <a:spcPct val="0"/>
              </a:spcAft>
              <a:defRPr sz="2400" u="sng">
                <a:solidFill>
                  <a:schemeClr val="tx1"/>
                </a:solidFill>
                <a:latin typeface="Century Gothic" pitchFamily="34" charset="0"/>
              </a:defRPr>
            </a:lvl8pPr>
            <a:lvl9pPr marL="3886200" indent="-228600" algn="ctr" eaLnBrk="0" fontAlgn="base" hangingPunct="0">
              <a:spcBef>
                <a:spcPct val="0"/>
              </a:spcBef>
              <a:spcAft>
                <a:spcPct val="0"/>
              </a:spcAft>
              <a:defRPr sz="2400" u="sng">
                <a:solidFill>
                  <a:schemeClr val="tx1"/>
                </a:solidFill>
                <a:latin typeface="Century Gothic" pitchFamily="34" charset="0"/>
              </a:defRPr>
            </a:lvl9pPr>
          </a:lstStyle>
          <a:p>
            <a:pPr algn="just" eaLnBrk="1" fontAlgn="ctr" hangingPunct="1"/>
            <a:endParaRPr lang="en-GB" altLang="ko-KR" sz="2100" i="1" u="none">
              <a:solidFill>
                <a:srgbClr val="333399"/>
              </a:solidFill>
              <a:latin typeface="Times New Roman" pitchFamily="18" charset="0"/>
              <a:ea typeface="굴림" pitchFamily="34" charset="-127"/>
            </a:endParaRPr>
          </a:p>
        </p:txBody>
      </p:sp>
      <p:sp>
        <p:nvSpPr>
          <p:cNvPr id="5" name="TextBox 1"/>
          <p:cNvSpPr txBox="1">
            <a:spLocks noChangeArrowheads="1"/>
          </p:cNvSpPr>
          <p:nvPr/>
        </p:nvSpPr>
        <p:spPr bwMode="auto">
          <a:xfrm>
            <a:off x="829663" y="4409657"/>
            <a:ext cx="3497906" cy="30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6" tIns="45615" rIns="91216" bIns="45615">
            <a:spAutoFit/>
          </a:bodyPr>
          <a:lstStyle>
            <a:lvl1pPr>
              <a:defRPr sz="2400" u="sng">
                <a:solidFill>
                  <a:schemeClr val="tx1"/>
                </a:solidFill>
                <a:latin typeface="Century Gothic" pitchFamily="34" charset="0"/>
              </a:defRPr>
            </a:lvl1pPr>
            <a:lvl2pPr marL="742950" indent="-285750">
              <a:defRPr sz="2400" u="sng">
                <a:solidFill>
                  <a:schemeClr val="tx1"/>
                </a:solidFill>
                <a:latin typeface="Century Gothic" pitchFamily="34" charset="0"/>
              </a:defRPr>
            </a:lvl2pPr>
            <a:lvl3pPr marL="1143000" indent="-228600">
              <a:defRPr sz="2400" u="sng">
                <a:solidFill>
                  <a:schemeClr val="tx1"/>
                </a:solidFill>
                <a:latin typeface="Century Gothic" pitchFamily="34" charset="0"/>
              </a:defRPr>
            </a:lvl3pPr>
            <a:lvl4pPr marL="1600200" indent="-228600">
              <a:defRPr sz="2400" u="sng">
                <a:solidFill>
                  <a:schemeClr val="tx1"/>
                </a:solidFill>
                <a:latin typeface="Century Gothic" pitchFamily="34" charset="0"/>
              </a:defRPr>
            </a:lvl4pPr>
            <a:lvl5pPr marL="2057400" indent="-228600">
              <a:defRPr sz="2400" u="sng">
                <a:solidFill>
                  <a:schemeClr val="tx1"/>
                </a:solidFill>
                <a:latin typeface="Century Gothic" pitchFamily="34" charset="0"/>
              </a:defRPr>
            </a:lvl5pPr>
            <a:lvl6pPr marL="2514600" indent="-228600" algn="ctr" eaLnBrk="0" fontAlgn="base" hangingPunct="0">
              <a:spcBef>
                <a:spcPct val="0"/>
              </a:spcBef>
              <a:spcAft>
                <a:spcPct val="0"/>
              </a:spcAft>
              <a:defRPr sz="2400" u="sng">
                <a:solidFill>
                  <a:schemeClr val="tx1"/>
                </a:solidFill>
                <a:latin typeface="Century Gothic" pitchFamily="34" charset="0"/>
              </a:defRPr>
            </a:lvl6pPr>
            <a:lvl7pPr marL="2971800" indent="-228600" algn="ctr" eaLnBrk="0" fontAlgn="base" hangingPunct="0">
              <a:spcBef>
                <a:spcPct val="0"/>
              </a:spcBef>
              <a:spcAft>
                <a:spcPct val="0"/>
              </a:spcAft>
              <a:defRPr sz="2400" u="sng">
                <a:solidFill>
                  <a:schemeClr val="tx1"/>
                </a:solidFill>
                <a:latin typeface="Century Gothic" pitchFamily="34" charset="0"/>
              </a:defRPr>
            </a:lvl7pPr>
            <a:lvl8pPr marL="3429000" indent="-228600" algn="ctr" eaLnBrk="0" fontAlgn="base" hangingPunct="0">
              <a:spcBef>
                <a:spcPct val="0"/>
              </a:spcBef>
              <a:spcAft>
                <a:spcPct val="0"/>
              </a:spcAft>
              <a:defRPr sz="2400" u="sng">
                <a:solidFill>
                  <a:schemeClr val="tx1"/>
                </a:solidFill>
                <a:latin typeface="Century Gothic" pitchFamily="34" charset="0"/>
              </a:defRPr>
            </a:lvl8pPr>
            <a:lvl9pPr marL="3886200" indent="-228600" algn="ctr" eaLnBrk="0" fontAlgn="base" hangingPunct="0">
              <a:spcBef>
                <a:spcPct val="0"/>
              </a:spcBef>
              <a:spcAft>
                <a:spcPct val="0"/>
              </a:spcAft>
              <a:defRPr sz="2400" u="sng">
                <a:solidFill>
                  <a:schemeClr val="tx1"/>
                </a:solidFill>
                <a:latin typeface="Century Gothic" pitchFamily="34" charset="0"/>
              </a:defRPr>
            </a:lvl9pPr>
          </a:lstStyle>
          <a:p>
            <a:r>
              <a:rPr lang="en-GB" altLang="ko-KR" sz="1400" b="1" u="none" dirty="0">
                <a:solidFill>
                  <a:srgbClr val="333399"/>
                </a:solidFill>
                <a:latin typeface="Arial" charset="0"/>
                <a:ea typeface="굴림" pitchFamily="34" charset="-127"/>
              </a:rPr>
              <a:t>PF6: 2</a:t>
            </a:r>
            <a:r>
              <a:rPr lang="en-GB" altLang="ko-KR" sz="1400" b="1" u="none" baseline="30000" dirty="0">
                <a:solidFill>
                  <a:srgbClr val="333399"/>
                </a:solidFill>
                <a:latin typeface="Arial" charset="0"/>
                <a:ea typeface="굴림" pitchFamily="34" charset="-127"/>
              </a:rPr>
              <a:t>nd</a:t>
            </a:r>
            <a:r>
              <a:rPr lang="en-GB" altLang="ko-KR" sz="1400" b="1" u="none" dirty="0">
                <a:solidFill>
                  <a:srgbClr val="333399"/>
                </a:solidFill>
                <a:latin typeface="Arial" charset="0"/>
                <a:ea typeface="굴림" pitchFamily="34" charset="-127"/>
              </a:rPr>
              <a:t> DP(DP8) VPI Completed</a:t>
            </a:r>
            <a:endParaRPr lang="en-GB" altLang="en-US" sz="1400" b="1" u="none" dirty="0">
              <a:solidFill>
                <a:srgbClr val="333399"/>
              </a:solidFill>
            </a:endParaRPr>
          </a:p>
        </p:txBody>
      </p:sp>
      <p:pic>
        <p:nvPicPr>
          <p:cNvPr id="6" name="图片 3"/>
          <p:cNvPicPr>
            <a:picLocks noChangeAspect="1"/>
          </p:cNvPicPr>
          <p:nvPr/>
        </p:nvPicPr>
        <p:blipFill>
          <a:blip r:embed="rId2" cstate="print">
            <a:extLst>
              <a:ext uri="{28A0092B-C50C-407E-A947-70E740481C1C}">
                <a14:useLocalDpi xmlns:a14="http://schemas.microsoft.com/office/drawing/2010/main" val="0"/>
              </a:ext>
            </a:extLst>
          </a:blip>
          <a:srcRect l="7620" t="12563" r="2426"/>
          <a:stretch>
            <a:fillRect/>
          </a:stretch>
        </p:blipFill>
        <p:spPr bwMode="auto">
          <a:xfrm>
            <a:off x="306442" y="1059582"/>
            <a:ext cx="4235590" cy="33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675" y="1059582"/>
            <a:ext cx="4192617" cy="331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4849901" y="4385685"/>
            <a:ext cx="4294099" cy="30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6" tIns="45615" rIns="91216" bIns="45615">
            <a:spAutoFit/>
          </a:bodyPr>
          <a:lstStyle>
            <a:lvl1pPr>
              <a:defRPr sz="2400" u="sng">
                <a:solidFill>
                  <a:schemeClr val="tx1"/>
                </a:solidFill>
                <a:latin typeface="Century Gothic" pitchFamily="34" charset="0"/>
              </a:defRPr>
            </a:lvl1pPr>
            <a:lvl2pPr marL="742950" indent="-285750">
              <a:defRPr sz="2400" u="sng">
                <a:solidFill>
                  <a:schemeClr val="tx1"/>
                </a:solidFill>
                <a:latin typeface="Century Gothic" pitchFamily="34" charset="0"/>
              </a:defRPr>
            </a:lvl2pPr>
            <a:lvl3pPr marL="1143000" indent="-228600">
              <a:defRPr sz="2400" u="sng">
                <a:solidFill>
                  <a:schemeClr val="tx1"/>
                </a:solidFill>
                <a:latin typeface="Century Gothic" pitchFamily="34" charset="0"/>
              </a:defRPr>
            </a:lvl3pPr>
            <a:lvl4pPr marL="1600200" indent="-228600">
              <a:defRPr sz="2400" u="sng">
                <a:solidFill>
                  <a:schemeClr val="tx1"/>
                </a:solidFill>
                <a:latin typeface="Century Gothic" pitchFamily="34" charset="0"/>
              </a:defRPr>
            </a:lvl4pPr>
            <a:lvl5pPr marL="2057400" indent="-228600">
              <a:defRPr sz="2400" u="sng">
                <a:solidFill>
                  <a:schemeClr val="tx1"/>
                </a:solidFill>
                <a:latin typeface="Century Gothic" pitchFamily="34" charset="0"/>
              </a:defRPr>
            </a:lvl5pPr>
            <a:lvl6pPr marL="2514600" indent="-228600" algn="ctr" eaLnBrk="0" fontAlgn="base" hangingPunct="0">
              <a:spcBef>
                <a:spcPct val="0"/>
              </a:spcBef>
              <a:spcAft>
                <a:spcPct val="0"/>
              </a:spcAft>
              <a:defRPr sz="2400" u="sng">
                <a:solidFill>
                  <a:schemeClr val="tx1"/>
                </a:solidFill>
                <a:latin typeface="Century Gothic" pitchFamily="34" charset="0"/>
              </a:defRPr>
            </a:lvl6pPr>
            <a:lvl7pPr marL="2971800" indent="-228600" algn="ctr" eaLnBrk="0" fontAlgn="base" hangingPunct="0">
              <a:spcBef>
                <a:spcPct val="0"/>
              </a:spcBef>
              <a:spcAft>
                <a:spcPct val="0"/>
              </a:spcAft>
              <a:defRPr sz="2400" u="sng">
                <a:solidFill>
                  <a:schemeClr val="tx1"/>
                </a:solidFill>
                <a:latin typeface="Century Gothic" pitchFamily="34" charset="0"/>
              </a:defRPr>
            </a:lvl7pPr>
            <a:lvl8pPr marL="3429000" indent="-228600" algn="ctr" eaLnBrk="0" fontAlgn="base" hangingPunct="0">
              <a:spcBef>
                <a:spcPct val="0"/>
              </a:spcBef>
              <a:spcAft>
                <a:spcPct val="0"/>
              </a:spcAft>
              <a:defRPr sz="2400" u="sng">
                <a:solidFill>
                  <a:schemeClr val="tx1"/>
                </a:solidFill>
                <a:latin typeface="Century Gothic" pitchFamily="34" charset="0"/>
              </a:defRPr>
            </a:lvl8pPr>
            <a:lvl9pPr marL="3886200" indent="-228600" algn="ctr" eaLnBrk="0" fontAlgn="base" hangingPunct="0">
              <a:spcBef>
                <a:spcPct val="0"/>
              </a:spcBef>
              <a:spcAft>
                <a:spcPct val="0"/>
              </a:spcAft>
              <a:defRPr sz="2400" u="sng">
                <a:solidFill>
                  <a:schemeClr val="tx1"/>
                </a:solidFill>
                <a:latin typeface="Century Gothic" pitchFamily="34" charset="0"/>
              </a:defRPr>
            </a:lvl9pPr>
          </a:lstStyle>
          <a:p>
            <a:r>
              <a:rPr lang="en-GB" altLang="ko-KR" sz="1400" b="1" u="none" dirty="0">
                <a:solidFill>
                  <a:srgbClr val="333399"/>
                </a:solidFill>
                <a:latin typeface="Arial" charset="0"/>
                <a:ea typeface="굴림" pitchFamily="34" charset="-127"/>
              </a:rPr>
              <a:t>PF6: 3</a:t>
            </a:r>
            <a:r>
              <a:rPr lang="en-GB" altLang="ko-KR" sz="1400" b="1" u="none" baseline="30000" dirty="0">
                <a:solidFill>
                  <a:srgbClr val="333399"/>
                </a:solidFill>
                <a:latin typeface="Arial" charset="0"/>
                <a:ea typeface="굴림" pitchFamily="34" charset="-127"/>
              </a:rPr>
              <a:t>rd</a:t>
            </a:r>
            <a:r>
              <a:rPr lang="en-GB" altLang="ko-KR" sz="1400" b="1" u="none" dirty="0">
                <a:solidFill>
                  <a:srgbClr val="333399"/>
                </a:solidFill>
                <a:latin typeface="Arial" charset="0"/>
                <a:ea typeface="굴림" pitchFamily="34" charset="-127"/>
              </a:rPr>
              <a:t> DP(DP7) VPI Under Preparation</a:t>
            </a:r>
            <a:endParaRPr lang="en-GB" altLang="en-US" sz="1400" b="1" u="none" dirty="0">
              <a:solidFill>
                <a:srgbClr val="333399"/>
              </a:solidFill>
            </a:endParaRPr>
          </a:p>
        </p:txBody>
      </p:sp>
      <p:sp>
        <p:nvSpPr>
          <p:cNvPr id="9" name="Rectangle 2"/>
          <p:cNvSpPr txBox="1">
            <a:spLocks noChangeAspect="1" noChangeArrowheads="1"/>
          </p:cNvSpPr>
          <p:nvPr/>
        </p:nvSpPr>
        <p:spPr bwMode="auto">
          <a:xfrm>
            <a:off x="467544" y="51470"/>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PF6 Production </a:t>
            </a:r>
            <a:endParaRPr lang="en-GB" altLang="en-US" b="1" dirty="0"/>
          </a:p>
        </p:txBody>
      </p:sp>
      <p:grpSp>
        <p:nvGrpSpPr>
          <p:cNvPr id="10" name="Group 9"/>
          <p:cNvGrpSpPr/>
          <p:nvPr/>
        </p:nvGrpSpPr>
        <p:grpSpPr>
          <a:xfrm>
            <a:off x="107504" y="123478"/>
            <a:ext cx="609847" cy="360040"/>
            <a:chOff x="456813" y="195262"/>
            <a:chExt cx="609847" cy="408661"/>
          </a:xfrm>
        </p:grpSpPr>
        <p:pic>
          <p:nvPicPr>
            <p:cNvPr id="11" name="Picture 2" descr="Image result for eu fla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6813" y="195262"/>
              <a:ext cx="609847" cy="40866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a:spLocks noChangeArrowheads="1"/>
            </p:cNvSpPr>
            <p:nvPr/>
          </p:nvSpPr>
          <p:spPr bwMode="auto">
            <a:xfrm>
              <a:off x="467544" y="203813"/>
              <a:ext cx="576262" cy="400110"/>
            </a:xfrm>
            <a:prstGeom prst="rect">
              <a:avLst/>
            </a:prstGeom>
            <a:noFill/>
            <a:ln w="19050">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2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grpSp>
      <p:pic>
        <p:nvPicPr>
          <p:cNvPr id="1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97" y="555526"/>
            <a:ext cx="544900" cy="34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497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1043608" y="714509"/>
            <a:ext cx="6840760" cy="27306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lIns="57064" tIns="28532" rIns="57064" bIns="28532">
            <a:spAutoFit/>
          </a:bodyPr>
          <a:lstStyle>
            <a:lvl1pPr marL="285750" indent="-285750">
              <a:defRPr sz="2400" u="sng">
                <a:solidFill>
                  <a:schemeClr val="tx1"/>
                </a:solidFill>
                <a:latin typeface="Century Gothic" pitchFamily="34" charset="0"/>
              </a:defRPr>
            </a:lvl1pPr>
            <a:lvl2pPr>
              <a:defRPr sz="2400" u="sng">
                <a:solidFill>
                  <a:schemeClr val="tx1"/>
                </a:solidFill>
                <a:latin typeface="Century Gothic" pitchFamily="34" charset="0"/>
              </a:defRPr>
            </a:lvl2pPr>
            <a:lvl3pPr>
              <a:defRPr sz="2400" u="sng">
                <a:solidFill>
                  <a:schemeClr val="tx1"/>
                </a:solidFill>
                <a:latin typeface="Century Gothic" pitchFamily="34" charset="0"/>
              </a:defRPr>
            </a:lvl3pPr>
            <a:lvl4pPr>
              <a:defRPr sz="2400" u="sng">
                <a:solidFill>
                  <a:schemeClr val="tx1"/>
                </a:solidFill>
                <a:latin typeface="Century Gothic" pitchFamily="34" charset="0"/>
              </a:defRPr>
            </a:lvl4pPr>
            <a:lvl5pPr>
              <a:defRPr sz="2400" u="sng">
                <a:solidFill>
                  <a:schemeClr val="tx1"/>
                </a:solidFill>
                <a:latin typeface="Century Gothic" pitchFamily="34" charset="0"/>
              </a:defRPr>
            </a:lvl5pPr>
            <a:lvl6pPr marL="2278063" indent="1588" algn="ctr" eaLnBrk="0" fontAlgn="base" hangingPunct="0">
              <a:spcBef>
                <a:spcPct val="0"/>
              </a:spcBef>
              <a:spcAft>
                <a:spcPct val="0"/>
              </a:spcAft>
              <a:defRPr sz="2400" u="sng">
                <a:solidFill>
                  <a:schemeClr val="tx1"/>
                </a:solidFill>
                <a:latin typeface="Century Gothic" pitchFamily="34" charset="0"/>
              </a:defRPr>
            </a:lvl6pPr>
            <a:lvl7pPr marL="2735263" indent="1588" algn="ctr" eaLnBrk="0" fontAlgn="base" hangingPunct="0">
              <a:spcBef>
                <a:spcPct val="0"/>
              </a:spcBef>
              <a:spcAft>
                <a:spcPct val="0"/>
              </a:spcAft>
              <a:defRPr sz="2400" u="sng">
                <a:solidFill>
                  <a:schemeClr val="tx1"/>
                </a:solidFill>
                <a:latin typeface="Century Gothic" pitchFamily="34" charset="0"/>
              </a:defRPr>
            </a:lvl7pPr>
            <a:lvl8pPr marL="3192463" indent="1588" algn="ctr" eaLnBrk="0" fontAlgn="base" hangingPunct="0">
              <a:spcBef>
                <a:spcPct val="0"/>
              </a:spcBef>
              <a:spcAft>
                <a:spcPct val="0"/>
              </a:spcAft>
              <a:defRPr sz="2400" u="sng">
                <a:solidFill>
                  <a:schemeClr val="tx1"/>
                </a:solidFill>
                <a:latin typeface="Century Gothic" pitchFamily="34" charset="0"/>
              </a:defRPr>
            </a:lvl8pPr>
            <a:lvl9pPr marL="3649663" indent="1588" algn="ctr" eaLnBrk="0" fontAlgn="base" hangingPunct="0">
              <a:spcBef>
                <a:spcPct val="0"/>
              </a:spcBef>
              <a:spcAft>
                <a:spcPct val="0"/>
              </a:spcAft>
              <a:defRPr sz="2400" u="sng">
                <a:solidFill>
                  <a:schemeClr val="tx1"/>
                </a:solidFill>
                <a:latin typeface="Century Gothic" pitchFamily="34" charset="0"/>
              </a:defRPr>
            </a:lvl9pPr>
          </a:lstStyle>
          <a:p>
            <a:pPr algn="just">
              <a:buFont typeface="Arial" charset="0"/>
              <a:buChar char="•"/>
            </a:pPr>
            <a:r>
              <a:rPr lang="en-GB" altLang="en-US" sz="1400" b="1" u="none" dirty="0">
                <a:solidFill>
                  <a:srgbClr val="333399"/>
                </a:solidFill>
                <a:latin typeface="Arial" charset="0"/>
              </a:rPr>
              <a:t>Five PF1 </a:t>
            </a:r>
            <a:r>
              <a:rPr lang="en-GB" altLang="en-US" sz="1400" b="1" u="none" dirty="0" smtClean="0">
                <a:solidFill>
                  <a:srgbClr val="333399"/>
                </a:solidFill>
                <a:latin typeface="Arial" charset="0"/>
              </a:rPr>
              <a:t>Real </a:t>
            </a:r>
            <a:r>
              <a:rPr lang="en-GB" altLang="en-US" sz="1400" b="1" u="none" dirty="0">
                <a:solidFill>
                  <a:srgbClr val="333399"/>
                </a:solidFill>
                <a:latin typeface="Arial" charset="0"/>
              </a:rPr>
              <a:t>DP windings have been completed and the 5</a:t>
            </a:r>
            <a:r>
              <a:rPr lang="en-GB" altLang="en-US" sz="1400" b="1" u="none" baseline="30000" dirty="0">
                <a:solidFill>
                  <a:srgbClr val="333399"/>
                </a:solidFill>
                <a:latin typeface="Arial" charset="0"/>
              </a:rPr>
              <a:t>th</a:t>
            </a:r>
            <a:r>
              <a:rPr lang="en-GB" altLang="en-US" sz="1400" b="1" u="none" dirty="0">
                <a:solidFill>
                  <a:srgbClr val="333399"/>
                </a:solidFill>
                <a:latin typeface="Arial" charset="0"/>
              </a:rPr>
              <a:t> DP is </a:t>
            </a:r>
            <a:r>
              <a:rPr lang="en-GB" altLang="en-US" sz="1400" b="1" u="none" dirty="0" smtClean="0">
                <a:solidFill>
                  <a:srgbClr val="333399"/>
                </a:solidFill>
                <a:latin typeface="Arial" charset="0"/>
              </a:rPr>
              <a:t>underway</a:t>
            </a:r>
            <a:endParaRPr lang="en-GB" altLang="en-US" sz="1400" b="1" u="none" dirty="0">
              <a:solidFill>
                <a:srgbClr val="333399"/>
              </a:solidFill>
              <a:latin typeface="Arial" charset="0"/>
            </a:endParaRPr>
          </a:p>
        </p:txBody>
      </p:sp>
      <p:sp>
        <p:nvSpPr>
          <p:cNvPr id="4" name="TextBox 1"/>
          <p:cNvSpPr txBox="1">
            <a:spLocks noChangeArrowheads="1"/>
          </p:cNvSpPr>
          <p:nvPr/>
        </p:nvSpPr>
        <p:spPr bwMode="auto">
          <a:xfrm>
            <a:off x="5156369" y="4424425"/>
            <a:ext cx="3088039" cy="30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6" tIns="45615" rIns="91216" bIns="45615">
            <a:spAutoFit/>
          </a:bodyPr>
          <a:lstStyle>
            <a:lvl1pPr>
              <a:defRPr sz="2400" u="sng">
                <a:solidFill>
                  <a:schemeClr val="tx1"/>
                </a:solidFill>
                <a:latin typeface="Century Gothic" pitchFamily="34" charset="0"/>
              </a:defRPr>
            </a:lvl1pPr>
            <a:lvl2pPr marL="742950" indent="-285750">
              <a:defRPr sz="2400" u="sng">
                <a:solidFill>
                  <a:schemeClr val="tx1"/>
                </a:solidFill>
                <a:latin typeface="Century Gothic" pitchFamily="34" charset="0"/>
              </a:defRPr>
            </a:lvl2pPr>
            <a:lvl3pPr marL="1143000" indent="-228600">
              <a:defRPr sz="2400" u="sng">
                <a:solidFill>
                  <a:schemeClr val="tx1"/>
                </a:solidFill>
                <a:latin typeface="Century Gothic" pitchFamily="34" charset="0"/>
              </a:defRPr>
            </a:lvl3pPr>
            <a:lvl4pPr marL="1600200" indent="-228600">
              <a:defRPr sz="2400" u="sng">
                <a:solidFill>
                  <a:schemeClr val="tx1"/>
                </a:solidFill>
                <a:latin typeface="Century Gothic" pitchFamily="34" charset="0"/>
              </a:defRPr>
            </a:lvl4pPr>
            <a:lvl5pPr marL="2057400" indent="-228600">
              <a:defRPr sz="2400" u="sng">
                <a:solidFill>
                  <a:schemeClr val="tx1"/>
                </a:solidFill>
                <a:latin typeface="Century Gothic" pitchFamily="34" charset="0"/>
              </a:defRPr>
            </a:lvl5pPr>
            <a:lvl6pPr marL="2514600" indent="-228600" algn="ctr" eaLnBrk="0" fontAlgn="base" hangingPunct="0">
              <a:spcBef>
                <a:spcPct val="0"/>
              </a:spcBef>
              <a:spcAft>
                <a:spcPct val="0"/>
              </a:spcAft>
              <a:defRPr sz="2400" u="sng">
                <a:solidFill>
                  <a:schemeClr val="tx1"/>
                </a:solidFill>
                <a:latin typeface="Century Gothic" pitchFamily="34" charset="0"/>
              </a:defRPr>
            </a:lvl6pPr>
            <a:lvl7pPr marL="2971800" indent="-228600" algn="ctr" eaLnBrk="0" fontAlgn="base" hangingPunct="0">
              <a:spcBef>
                <a:spcPct val="0"/>
              </a:spcBef>
              <a:spcAft>
                <a:spcPct val="0"/>
              </a:spcAft>
              <a:defRPr sz="2400" u="sng">
                <a:solidFill>
                  <a:schemeClr val="tx1"/>
                </a:solidFill>
                <a:latin typeface="Century Gothic" pitchFamily="34" charset="0"/>
              </a:defRPr>
            </a:lvl7pPr>
            <a:lvl8pPr marL="3429000" indent="-228600" algn="ctr" eaLnBrk="0" fontAlgn="base" hangingPunct="0">
              <a:spcBef>
                <a:spcPct val="0"/>
              </a:spcBef>
              <a:spcAft>
                <a:spcPct val="0"/>
              </a:spcAft>
              <a:defRPr sz="2400" u="sng">
                <a:solidFill>
                  <a:schemeClr val="tx1"/>
                </a:solidFill>
                <a:latin typeface="Century Gothic" pitchFamily="34" charset="0"/>
              </a:defRPr>
            </a:lvl8pPr>
            <a:lvl9pPr marL="3886200" indent="-228600" algn="ctr" eaLnBrk="0" fontAlgn="base" hangingPunct="0">
              <a:spcBef>
                <a:spcPct val="0"/>
              </a:spcBef>
              <a:spcAft>
                <a:spcPct val="0"/>
              </a:spcAft>
              <a:defRPr sz="2400" u="sng">
                <a:solidFill>
                  <a:schemeClr val="tx1"/>
                </a:solidFill>
                <a:latin typeface="Century Gothic" pitchFamily="34" charset="0"/>
              </a:defRPr>
            </a:lvl9pPr>
          </a:lstStyle>
          <a:p>
            <a:r>
              <a:rPr lang="en-GB" altLang="ko-KR" sz="1400" b="1" u="none" dirty="0">
                <a:solidFill>
                  <a:srgbClr val="333399"/>
                </a:solidFill>
                <a:latin typeface="Arial" charset="0"/>
                <a:ea typeface="굴림" pitchFamily="34" charset="-127"/>
              </a:rPr>
              <a:t>PF1: 3</a:t>
            </a:r>
            <a:r>
              <a:rPr lang="en-GB" altLang="ko-KR" sz="1400" b="1" u="none" baseline="30000" dirty="0">
                <a:solidFill>
                  <a:srgbClr val="333399"/>
                </a:solidFill>
                <a:latin typeface="Arial" charset="0"/>
                <a:ea typeface="굴림" pitchFamily="34" charset="-127"/>
              </a:rPr>
              <a:t>rd</a:t>
            </a:r>
            <a:r>
              <a:rPr lang="en-GB" altLang="ko-KR" sz="1400" b="1" u="none" dirty="0">
                <a:solidFill>
                  <a:srgbClr val="333399"/>
                </a:solidFill>
                <a:latin typeface="Arial" charset="0"/>
                <a:ea typeface="굴림" pitchFamily="34" charset="-127"/>
              </a:rPr>
              <a:t> DP VPI Completed </a:t>
            </a:r>
            <a:endParaRPr lang="en-GB" altLang="en-US" sz="1400" b="1" u="none" dirty="0">
              <a:solidFill>
                <a:srgbClr val="333399"/>
              </a:solidFill>
            </a:endParaRPr>
          </a:p>
        </p:txBody>
      </p:sp>
      <p:pic>
        <p:nvPicPr>
          <p:cNvPr id="5" name="Picture 13" descr="IMG_DP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3082" y="1203598"/>
            <a:ext cx="4139679" cy="316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611560" y="4435769"/>
            <a:ext cx="4248472" cy="30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6" tIns="45615" rIns="91216" bIns="45615">
            <a:spAutoFit/>
          </a:bodyPr>
          <a:lstStyle>
            <a:lvl1pPr>
              <a:defRPr sz="2400" u="sng">
                <a:solidFill>
                  <a:schemeClr val="tx1"/>
                </a:solidFill>
                <a:latin typeface="Century Gothic" pitchFamily="34" charset="0"/>
              </a:defRPr>
            </a:lvl1pPr>
            <a:lvl2pPr marL="742950" indent="-285750">
              <a:defRPr sz="2400" u="sng">
                <a:solidFill>
                  <a:schemeClr val="tx1"/>
                </a:solidFill>
                <a:latin typeface="Century Gothic" pitchFamily="34" charset="0"/>
              </a:defRPr>
            </a:lvl2pPr>
            <a:lvl3pPr marL="1143000" indent="-228600">
              <a:defRPr sz="2400" u="sng">
                <a:solidFill>
                  <a:schemeClr val="tx1"/>
                </a:solidFill>
                <a:latin typeface="Century Gothic" pitchFamily="34" charset="0"/>
              </a:defRPr>
            </a:lvl3pPr>
            <a:lvl4pPr marL="1600200" indent="-228600">
              <a:defRPr sz="2400" u="sng">
                <a:solidFill>
                  <a:schemeClr val="tx1"/>
                </a:solidFill>
                <a:latin typeface="Century Gothic" pitchFamily="34" charset="0"/>
              </a:defRPr>
            </a:lvl4pPr>
            <a:lvl5pPr marL="2057400" indent="-228600">
              <a:defRPr sz="2400" u="sng">
                <a:solidFill>
                  <a:schemeClr val="tx1"/>
                </a:solidFill>
                <a:latin typeface="Century Gothic" pitchFamily="34" charset="0"/>
              </a:defRPr>
            </a:lvl5pPr>
            <a:lvl6pPr marL="2514600" indent="-228600" algn="ctr" eaLnBrk="0" fontAlgn="base" hangingPunct="0">
              <a:spcBef>
                <a:spcPct val="0"/>
              </a:spcBef>
              <a:spcAft>
                <a:spcPct val="0"/>
              </a:spcAft>
              <a:defRPr sz="2400" u="sng">
                <a:solidFill>
                  <a:schemeClr val="tx1"/>
                </a:solidFill>
                <a:latin typeface="Century Gothic" pitchFamily="34" charset="0"/>
              </a:defRPr>
            </a:lvl6pPr>
            <a:lvl7pPr marL="2971800" indent="-228600" algn="ctr" eaLnBrk="0" fontAlgn="base" hangingPunct="0">
              <a:spcBef>
                <a:spcPct val="0"/>
              </a:spcBef>
              <a:spcAft>
                <a:spcPct val="0"/>
              </a:spcAft>
              <a:defRPr sz="2400" u="sng">
                <a:solidFill>
                  <a:schemeClr val="tx1"/>
                </a:solidFill>
                <a:latin typeface="Century Gothic" pitchFamily="34" charset="0"/>
              </a:defRPr>
            </a:lvl7pPr>
            <a:lvl8pPr marL="3429000" indent="-228600" algn="ctr" eaLnBrk="0" fontAlgn="base" hangingPunct="0">
              <a:spcBef>
                <a:spcPct val="0"/>
              </a:spcBef>
              <a:spcAft>
                <a:spcPct val="0"/>
              </a:spcAft>
              <a:defRPr sz="2400" u="sng">
                <a:solidFill>
                  <a:schemeClr val="tx1"/>
                </a:solidFill>
                <a:latin typeface="Century Gothic" pitchFamily="34" charset="0"/>
              </a:defRPr>
            </a:lvl8pPr>
            <a:lvl9pPr marL="3886200" indent="-228600" algn="ctr" eaLnBrk="0" fontAlgn="base" hangingPunct="0">
              <a:spcBef>
                <a:spcPct val="0"/>
              </a:spcBef>
              <a:spcAft>
                <a:spcPct val="0"/>
              </a:spcAft>
              <a:defRPr sz="2400" u="sng">
                <a:solidFill>
                  <a:schemeClr val="tx1"/>
                </a:solidFill>
                <a:latin typeface="Century Gothic" pitchFamily="34" charset="0"/>
              </a:defRPr>
            </a:lvl9pPr>
          </a:lstStyle>
          <a:p>
            <a:r>
              <a:rPr lang="en-GB" altLang="ko-KR" sz="1400" b="1" u="none" dirty="0">
                <a:solidFill>
                  <a:srgbClr val="333399"/>
                </a:solidFill>
                <a:latin typeface="Arial" charset="0"/>
                <a:ea typeface="굴림" pitchFamily="34" charset="-127"/>
              </a:rPr>
              <a:t>PF1: 5</a:t>
            </a:r>
            <a:r>
              <a:rPr lang="en-GB" altLang="ko-KR" sz="1400" b="1" u="none" baseline="30000" dirty="0">
                <a:solidFill>
                  <a:srgbClr val="333399"/>
                </a:solidFill>
                <a:latin typeface="Arial" charset="0"/>
                <a:ea typeface="굴림" pitchFamily="34" charset="-127"/>
              </a:rPr>
              <a:t>th</a:t>
            </a:r>
            <a:r>
              <a:rPr lang="en-GB" altLang="ko-KR" sz="1400" b="1" u="none" dirty="0">
                <a:solidFill>
                  <a:srgbClr val="333399"/>
                </a:solidFill>
                <a:latin typeface="Arial" charset="0"/>
                <a:ea typeface="굴림" pitchFamily="34" charset="-127"/>
              </a:rPr>
              <a:t> DP Winding Underway </a:t>
            </a:r>
            <a:endParaRPr lang="en-GB" altLang="en-US" sz="1400" b="1" u="none" dirty="0">
              <a:solidFill>
                <a:srgbClr val="333399"/>
              </a:solidFill>
            </a:endParaRPr>
          </a:p>
        </p:txBody>
      </p:sp>
      <p:pic>
        <p:nvPicPr>
          <p:cNvPr id="7" name="Picture 6" descr="IMG_20171201_133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03598"/>
            <a:ext cx="4141201" cy="316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spect="1" noChangeArrowheads="1"/>
          </p:cNvSpPr>
          <p:nvPr/>
        </p:nvSpPr>
        <p:spPr bwMode="auto">
          <a:xfrm>
            <a:off x="467544" y="51470"/>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PF1 Production </a:t>
            </a:r>
            <a:endParaRPr lang="en-GB" altLang="en-US" b="1" dirty="0"/>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99" y="123478"/>
            <a:ext cx="502469" cy="35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300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spect="1" noChangeArrowheads="1"/>
          </p:cNvSpPr>
          <p:nvPr/>
        </p:nvSpPr>
        <p:spPr bwMode="auto">
          <a:xfrm>
            <a:off x="467544" y="1270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CS Coil Production </a:t>
            </a:r>
            <a:endParaRPr lang="en-GB" altLang="en-US" b="1" dirty="0"/>
          </a:p>
        </p:txBody>
      </p:sp>
      <p:pic>
        <p:nvPicPr>
          <p:cNvPr id="12" name="Picture 6"/>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8144"/>
            <a:ext cx="648072" cy="43738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descr="C:\Users\schildt\Documents\Work\CS\Pictures\Station 6 module 1 insulated option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932" y="805822"/>
            <a:ext cx="5673228" cy="37821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iter\cfs\public\schildt\CS Pictures jan 2018 Carl\LKB DEC Paul\IMG_63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805822"/>
            <a:ext cx="2864916" cy="38198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699792" y="3961388"/>
            <a:ext cx="1728192" cy="338554"/>
          </a:xfrm>
          <a:prstGeom prst="rect">
            <a:avLst/>
          </a:prstGeom>
          <a:noFill/>
        </p:spPr>
        <p:txBody>
          <a:bodyPr wrap="square" rtlCol="0">
            <a:spAutoFit/>
          </a:bodyPr>
          <a:lstStyle/>
          <a:p>
            <a:r>
              <a:rPr lang="en-US" sz="1600" b="1" dirty="0" smtClean="0">
                <a:solidFill>
                  <a:srgbClr val="C00000"/>
                </a:solidFill>
              </a:rPr>
              <a:t>CS Module-1</a:t>
            </a:r>
            <a:endParaRPr lang="en-GB" sz="1600" b="1" dirty="0">
              <a:solidFill>
                <a:srgbClr val="C00000"/>
              </a:solidFill>
            </a:endParaRPr>
          </a:p>
        </p:txBody>
      </p:sp>
    </p:spTree>
    <p:extLst>
      <p:ext uri="{BB962C8B-B14F-4D97-AF65-F5344CB8AC3E}">
        <p14:creationId xmlns:p14="http://schemas.microsoft.com/office/powerpoint/2010/main" val="14302962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In-Vessel Components, Systems in Engineering and Production</a:t>
            </a:r>
            <a:endParaRPr lang="en-GB" dirty="0"/>
          </a:p>
        </p:txBody>
      </p:sp>
      <p:sp>
        <p:nvSpPr>
          <p:cNvPr id="3" name="Subtitle 2"/>
          <p:cNvSpPr>
            <a:spLocks noGrp="1"/>
          </p:cNvSpPr>
          <p:nvPr>
            <p:ph type="subTitle" idx="1"/>
          </p:nvPr>
        </p:nvSpPr>
        <p:spPr>
          <a:xfrm>
            <a:off x="1619672" y="2841476"/>
            <a:ext cx="6048672" cy="1314450"/>
          </a:xfrm>
        </p:spPr>
        <p:txBody>
          <a:bodyPr/>
          <a:lstStyle/>
          <a:p>
            <a:r>
              <a:rPr lang="en-US" sz="2400" b="1" dirty="0" smtClean="0">
                <a:solidFill>
                  <a:srgbClr val="002060"/>
                </a:solidFill>
              </a:rPr>
              <a:t>W-</a:t>
            </a:r>
            <a:r>
              <a:rPr lang="en-US" sz="2400" b="1" dirty="0" err="1" smtClean="0">
                <a:solidFill>
                  <a:srgbClr val="002060"/>
                </a:solidFill>
              </a:rPr>
              <a:t>Divertor</a:t>
            </a:r>
            <a:r>
              <a:rPr lang="en-US" sz="2400" b="1" dirty="0" smtClean="0">
                <a:solidFill>
                  <a:srgbClr val="002060"/>
                </a:solidFill>
              </a:rPr>
              <a:t>, Be First Wall, Shield Blocks,  and In-Vessel Coils</a:t>
            </a:r>
            <a:endParaRPr lang="en-GB" sz="2400" b="1" dirty="0">
              <a:solidFill>
                <a:srgbClr val="002060"/>
              </a:solidFill>
            </a:endParaRPr>
          </a:p>
        </p:txBody>
      </p:sp>
    </p:spTree>
    <p:extLst>
      <p:ext uri="{BB962C8B-B14F-4D97-AF65-F5344CB8AC3E}">
        <p14:creationId xmlns:p14="http://schemas.microsoft.com/office/powerpoint/2010/main" val="1885826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spect="1" noChangeArrowheads="1"/>
          </p:cNvSpPr>
          <p:nvPr/>
        </p:nvSpPr>
        <p:spPr bwMode="auto">
          <a:xfrm>
            <a:off x="35496" y="123478"/>
            <a:ext cx="765353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Blanket System</a:t>
            </a:r>
            <a:endParaRPr lang="en-GB" altLang="en-US" b="1" dirty="0"/>
          </a:p>
        </p:txBody>
      </p: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601" y="123825"/>
            <a:ext cx="2503487" cy="447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Group 19"/>
          <p:cNvGrpSpPr>
            <a:grpSpLocks/>
          </p:cNvGrpSpPr>
          <p:nvPr/>
        </p:nvGrpSpPr>
        <p:grpSpPr bwMode="auto">
          <a:xfrm rot="17021464">
            <a:off x="7164365" y="1322166"/>
            <a:ext cx="1090613" cy="2020887"/>
            <a:chOff x="1776" y="1728"/>
            <a:chExt cx="528" cy="912"/>
          </a:xfrm>
        </p:grpSpPr>
        <p:sp>
          <p:nvSpPr>
            <p:cNvPr id="33" name="Oval 20"/>
            <p:cNvSpPr>
              <a:spLocks noChangeArrowheads="1"/>
            </p:cNvSpPr>
            <p:nvPr/>
          </p:nvSpPr>
          <p:spPr bwMode="auto">
            <a:xfrm>
              <a:off x="1776" y="1728"/>
              <a:ext cx="528" cy="480"/>
            </a:xfrm>
            <a:prstGeom prst="ellipse">
              <a:avLst/>
            </a:prstGeom>
            <a:solidFill>
              <a:srgbClr val="EAEAEA">
                <a:alpha val="50195"/>
              </a:srgbClr>
            </a:solidFill>
            <a:ln w="25400">
              <a:solidFill>
                <a:srgbClr val="000000"/>
              </a:solidFill>
              <a:round/>
              <a:headEnd/>
              <a:tailEnd/>
            </a:ln>
          </p:spPr>
          <p:txBody>
            <a:bodyPr wrap="none" anchor="ct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pPr eaLnBrk="1" hangingPunct="1"/>
              <a:endParaRPr lang="en-US" altLang="en-US" sz="1600">
                <a:solidFill>
                  <a:srgbClr val="000000"/>
                </a:solidFill>
              </a:endParaRPr>
            </a:p>
          </p:txBody>
        </p:sp>
        <p:sp>
          <p:nvSpPr>
            <p:cNvPr id="34" name="Rectangle 21"/>
            <p:cNvSpPr>
              <a:spLocks noChangeArrowheads="1"/>
            </p:cNvSpPr>
            <p:nvPr/>
          </p:nvSpPr>
          <p:spPr bwMode="auto">
            <a:xfrm rot="1500000">
              <a:off x="1776" y="2160"/>
              <a:ext cx="96" cy="480"/>
            </a:xfrm>
            <a:prstGeom prst="rect">
              <a:avLst/>
            </a:prstGeom>
            <a:solidFill>
              <a:srgbClr val="808080"/>
            </a:solidFill>
            <a:ln w="12700">
              <a:solidFill>
                <a:srgbClr val="000000"/>
              </a:solidFill>
              <a:miter lim="800000"/>
              <a:headEnd/>
              <a:tailEnd/>
            </a:ln>
          </p:spPr>
          <p:txBody>
            <a:bodyPr wrap="none" anchor="ct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pPr eaLnBrk="1" hangingPunct="1"/>
              <a:endParaRPr lang="en-US" altLang="en-US" sz="1600">
                <a:solidFill>
                  <a:srgbClr val="000000"/>
                </a:solidFill>
              </a:endParaRPr>
            </a:p>
          </p:txBody>
        </p:sp>
      </p:grpSp>
      <p:pic>
        <p:nvPicPr>
          <p:cNvPr id="10"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338085"/>
            <a:ext cx="2989387" cy="239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utoShape 22"/>
          <p:cNvSpPr>
            <a:spLocks noChangeArrowheads="1"/>
          </p:cNvSpPr>
          <p:nvPr/>
        </p:nvSpPr>
        <p:spPr bwMode="auto">
          <a:xfrm rot="14237270">
            <a:off x="5137785" y="2055005"/>
            <a:ext cx="782637" cy="3141663"/>
          </a:xfrm>
          <a:custGeom>
            <a:avLst/>
            <a:gdLst>
              <a:gd name="T0" fmla="*/ 585861 w 21600"/>
              <a:gd name="T1" fmla="*/ 0 h 21600"/>
              <a:gd name="T2" fmla="*/ 585861 w 21600"/>
              <a:gd name="T3" fmla="*/ 2048032 h 21600"/>
              <a:gd name="T4" fmla="*/ 125376 w 21600"/>
              <a:gd name="T5" fmla="*/ 3638550 h 21600"/>
              <a:gd name="T6" fmla="*/ 836612 w 21600"/>
              <a:gd name="T7" fmla="*/ 102401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9900"/>
          </a:solidFill>
          <a:ln w="9525">
            <a:solidFill>
              <a:srgbClr val="000000"/>
            </a:solidFill>
            <a:miter lim="800000"/>
            <a:headEnd/>
            <a:tailEnd/>
          </a:ln>
        </p:spPr>
        <p:txBody>
          <a:bodyPr wrap="none" anchor="ctr"/>
          <a:lstStyle/>
          <a:p>
            <a:pPr eaLnBrk="1" fontAlgn="auto" hangingPunct="1">
              <a:spcBef>
                <a:spcPts val="0"/>
              </a:spcBef>
              <a:spcAft>
                <a:spcPts val="0"/>
              </a:spcAft>
              <a:defRPr/>
            </a:pPr>
            <a:endParaRPr lang="en-GB" sz="1600" kern="0">
              <a:solidFill>
                <a:sysClr val="windowText" lastClr="000000"/>
              </a:solidFill>
            </a:endParaRPr>
          </a:p>
        </p:txBody>
      </p:sp>
      <p:sp>
        <p:nvSpPr>
          <p:cNvPr id="3" name="Rectangle 2"/>
          <p:cNvSpPr/>
          <p:nvPr/>
        </p:nvSpPr>
        <p:spPr>
          <a:xfrm>
            <a:off x="323528" y="873462"/>
            <a:ext cx="6264696" cy="1554272"/>
          </a:xfrm>
          <a:prstGeom prst="rect">
            <a:avLst/>
          </a:prstGeom>
        </p:spPr>
        <p:txBody>
          <a:bodyPr wrap="square">
            <a:spAutoFit/>
          </a:bodyPr>
          <a:lstStyle/>
          <a:p>
            <a:pPr lvl="0"/>
            <a:r>
              <a:rPr lang="en-GB" altLang="en-US" sz="1600" b="1" dirty="0">
                <a:solidFill>
                  <a:srgbClr val="333399"/>
                </a:solidFill>
                <a:latin typeface="Arial" pitchFamily="34" charset="0"/>
                <a:cs typeface="Arial" pitchFamily="34" charset="0"/>
              </a:rPr>
              <a:t>Main </a:t>
            </a:r>
            <a:r>
              <a:rPr lang="en-GB" altLang="en-US" sz="1600" b="1" dirty="0" smtClean="0">
                <a:solidFill>
                  <a:srgbClr val="333399"/>
                </a:solidFill>
                <a:latin typeface="Arial" pitchFamily="34" charset="0"/>
                <a:cs typeface="Arial" pitchFamily="34" charset="0"/>
              </a:rPr>
              <a:t>Functions </a:t>
            </a:r>
            <a:r>
              <a:rPr lang="en-GB" altLang="en-US" sz="1600" b="1" dirty="0">
                <a:solidFill>
                  <a:srgbClr val="333399"/>
                </a:solidFill>
                <a:latin typeface="Arial" pitchFamily="34" charset="0"/>
                <a:cs typeface="Arial" pitchFamily="34" charset="0"/>
              </a:rPr>
              <a:t>of ITER Blanket System:</a:t>
            </a:r>
          </a:p>
          <a:p>
            <a:pPr lvl="0">
              <a:spcBef>
                <a:spcPts val="600"/>
              </a:spcBef>
              <a:buFontTx/>
              <a:buChar char="•"/>
            </a:pPr>
            <a:r>
              <a:rPr lang="en-GB" altLang="en-US" sz="1600" dirty="0" smtClean="0">
                <a:solidFill>
                  <a:srgbClr val="006600"/>
                </a:solidFill>
                <a:latin typeface="Arial" pitchFamily="34" charset="0"/>
                <a:cs typeface="Arial" pitchFamily="34" charset="0"/>
              </a:rPr>
              <a:t> Exhaust </a:t>
            </a:r>
            <a:r>
              <a:rPr lang="en-GB" altLang="en-US" sz="1600" dirty="0">
                <a:solidFill>
                  <a:srgbClr val="006600"/>
                </a:solidFill>
                <a:latin typeface="Arial" pitchFamily="34" charset="0"/>
                <a:cs typeface="Arial" pitchFamily="34" charset="0"/>
              </a:rPr>
              <a:t>the majority of the plasma power</a:t>
            </a:r>
          </a:p>
          <a:p>
            <a:pPr lvl="0">
              <a:spcBef>
                <a:spcPts val="600"/>
              </a:spcBef>
              <a:buFontTx/>
              <a:buChar char="•"/>
            </a:pPr>
            <a:r>
              <a:rPr lang="en-GB" altLang="en-US" sz="1600" dirty="0" smtClean="0">
                <a:solidFill>
                  <a:srgbClr val="006600"/>
                </a:solidFill>
                <a:latin typeface="Arial" pitchFamily="34" charset="0"/>
                <a:cs typeface="Arial" pitchFamily="34" charset="0"/>
              </a:rPr>
              <a:t> Contribute </a:t>
            </a:r>
            <a:r>
              <a:rPr lang="en-GB" altLang="en-US" sz="1600" dirty="0">
                <a:solidFill>
                  <a:srgbClr val="006600"/>
                </a:solidFill>
                <a:latin typeface="Arial" pitchFamily="34" charset="0"/>
                <a:cs typeface="Arial" pitchFamily="34" charset="0"/>
              </a:rPr>
              <a:t>in providing neutron shielding to superconducting coils</a:t>
            </a:r>
            <a:endParaRPr lang="en-US" altLang="en-US" sz="1600" dirty="0">
              <a:solidFill>
                <a:srgbClr val="006600"/>
              </a:solidFill>
              <a:latin typeface="Arial" pitchFamily="34" charset="0"/>
              <a:cs typeface="Arial" pitchFamily="34" charset="0"/>
            </a:endParaRPr>
          </a:p>
          <a:p>
            <a:pPr lvl="0">
              <a:spcBef>
                <a:spcPts val="600"/>
              </a:spcBef>
              <a:buFontTx/>
              <a:buChar char="•"/>
            </a:pPr>
            <a:r>
              <a:rPr lang="en-US" altLang="en-US" sz="1600" dirty="0" smtClean="0">
                <a:solidFill>
                  <a:srgbClr val="006600"/>
                </a:solidFill>
                <a:latin typeface="Arial" pitchFamily="34" charset="0"/>
                <a:cs typeface="Arial" pitchFamily="34" charset="0"/>
              </a:rPr>
              <a:t> Provide </a:t>
            </a:r>
            <a:r>
              <a:rPr lang="en-US" altLang="en-US" sz="1600" dirty="0">
                <a:solidFill>
                  <a:srgbClr val="006600"/>
                </a:solidFill>
                <a:latin typeface="Arial" pitchFamily="34" charset="0"/>
                <a:cs typeface="Arial" pitchFamily="34" charset="0"/>
              </a:rPr>
              <a:t>limiting surfaces that define the plasma boundary during startup and shutdown</a:t>
            </a:r>
            <a:endParaRPr lang="en-US" altLang="en-US" sz="1600"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6063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500"/>
                                        <p:tgtEl>
                                          <p:spTgt spid="32"/>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ox(in)">
                                      <p:cBhvr>
                                        <p:cTn id="11" dur="500"/>
                                        <p:tgtEl>
                                          <p:spTgt spid="3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spect="1" noChangeArrowheads="1"/>
          </p:cNvSpPr>
          <p:nvPr/>
        </p:nvSpPr>
        <p:spPr bwMode="auto">
          <a:xfrm>
            <a:off x="395536" y="1270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Blanket FW Manufacturing</a:t>
            </a:r>
            <a:endParaRPr lang="en-GB" altLang="en-US" b="1" dirty="0"/>
          </a:p>
        </p:txBody>
      </p:sp>
      <p:pic>
        <p:nvPicPr>
          <p:cNvPr id="18" name="Picture 43"/>
          <p:cNvPicPr>
            <a:picLocks noChangeAspect="1" noChangeArrowheads="1"/>
          </p:cNvPicPr>
          <p:nvPr/>
        </p:nvPicPr>
        <p:blipFill>
          <a:blip r:embed="rId2">
            <a:extLst>
              <a:ext uri="{28A0092B-C50C-407E-A947-70E740481C1C}">
                <a14:useLocalDpi xmlns:a14="http://schemas.microsoft.com/office/drawing/2010/main" val="0"/>
              </a:ext>
            </a:extLst>
          </a:blip>
          <a:srcRect l="12964" t="13904" r="13756" b="13824"/>
          <a:stretch>
            <a:fillRect/>
          </a:stretch>
        </p:blipFill>
        <p:spPr bwMode="auto">
          <a:xfrm>
            <a:off x="3012554" y="2597695"/>
            <a:ext cx="2495550"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059582"/>
            <a:ext cx="47307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35"/>
          <p:cNvGrpSpPr>
            <a:grpSpLocks/>
          </p:cNvGrpSpPr>
          <p:nvPr/>
        </p:nvGrpSpPr>
        <p:grpSpPr bwMode="auto">
          <a:xfrm>
            <a:off x="6012160" y="2798738"/>
            <a:ext cx="2741613" cy="1573212"/>
            <a:chOff x="5795963" y="3291830"/>
            <a:chExt cx="3025775" cy="1735138"/>
          </a:xfrm>
        </p:grpSpPr>
        <p:sp>
          <p:nvSpPr>
            <p:cNvPr id="21" name="Text Box 17"/>
            <p:cNvSpPr txBox="1">
              <a:spLocks noChangeArrowheads="1"/>
            </p:cNvSpPr>
            <p:nvPr/>
          </p:nvSpPr>
          <p:spPr bwMode="auto">
            <a:xfrm>
              <a:off x="7164307" y="4661031"/>
              <a:ext cx="1440178" cy="365937"/>
            </a:xfrm>
            <a:prstGeom prst="rect">
              <a:avLst/>
            </a:prstGeom>
            <a:noFill/>
            <a:ln w="9525">
              <a:noFill/>
              <a:miter lim="800000"/>
              <a:headEnd/>
              <a:tailEnd/>
            </a:ln>
            <a:effectLst/>
          </p:spPr>
          <p:txBody>
            <a:bodyPr>
              <a:spAutoFit/>
            </a:bodyPr>
            <a:lstStyle/>
            <a:p>
              <a:pPr defTabSz="457200" eaLnBrk="1" fontAlgn="auto" hangingPunct="1">
                <a:spcBef>
                  <a:spcPct val="50000"/>
                </a:spcBef>
                <a:spcAft>
                  <a:spcPts val="0"/>
                </a:spcAft>
                <a:defRPr/>
              </a:pPr>
              <a:r>
                <a:rPr lang="en-GB" sz="1800" b="1" dirty="0">
                  <a:solidFill>
                    <a:srgbClr val="C0504D"/>
                  </a:solidFill>
                  <a:latin typeface="Calibri"/>
                  <a:ea typeface="+mn-ea"/>
                </a:rPr>
                <a:t>RH access</a:t>
              </a:r>
            </a:p>
          </p:txBody>
        </p:sp>
        <p:grpSp>
          <p:nvGrpSpPr>
            <p:cNvPr id="22" name="Group 34"/>
            <p:cNvGrpSpPr>
              <a:grpSpLocks/>
            </p:cNvGrpSpPr>
            <p:nvPr/>
          </p:nvGrpSpPr>
          <p:grpSpPr bwMode="auto">
            <a:xfrm>
              <a:off x="5795963" y="3291830"/>
              <a:ext cx="3025775" cy="1368425"/>
              <a:chOff x="5795963" y="3291830"/>
              <a:chExt cx="3025775" cy="1368425"/>
            </a:xfrm>
          </p:grpSpPr>
          <p:sp>
            <p:nvSpPr>
              <p:cNvPr id="23" name="Freeform 6"/>
              <p:cNvSpPr>
                <a:spLocks/>
              </p:cNvSpPr>
              <p:nvPr/>
            </p:nvSpPr>
            <p:spPr bwMode="auto">
              <a:xfrm>
                <a:off x="5795963" y="3724301"/>
                <a:ext cx="1224677" cy="287147"/>
              </a:xfrm>
              <a:custGeom>
                <a:avLst/>
                <a:gdLst/>
                <a:ahLst/>
                <a:cxnLst>
                  <a:cxn ang="0">
                    <a:pos x="0" y="318"/>
                  </a:cxn>
                  <a:cxn ang="0">
                    <a:pos x="952" y="0"/>
                  </a:cxn>
                  <a:cxn ang="0">
                    <a:pos x="1859" y="318"/>
                  </a:cxn>
                </a:cxnLst>
                <a:rect l="0" t="0" r="r" b="b"/>
                <a:pathLst>
                  <a:path w="1859" h="318">
                    <a:moveTo>
                      <a:pt x="0" y="318"/>
                    </a:moveTo>
                    <a:cubicBezTo>
                      <a:pt x="321" y="159"/>
                      <a:pt x="642" y="0"/>
                      <a:pt x="952" y="0"/>
                    </a:cubicBezTo>
                    <a:cubicBezTo>
                      <a:pt x="1262" y="0"/>
                      <a:pt x="1560" y="159"/>
                      <a:pt x="1859" y="318"/>
                    </a:cubicBezTo>
                  </a:path>
                </a:pathLst>
              </a:custGeom>
              <a:noFill/>
              <a:ln w="9525">
                <a:solidFill>
                  <a:sysClr val="windowText" lastClr="000000"/>
                </a:solidFill>
                <a:round/>
                <a:headEnd/>
                <a:tailEnd/>
              </a:ln>
              <a:effectLst/>
            </p:spPr>
            <p:txBody>
              <a:bodyPr/>
              <a:lstStyle/>
              <a:p>
                <a:pPr defTabSz="457200" eaLnBrk="1" fontAlgn="auto" hangingPunct="1">
                  <a:spcBef>
                    <a:spcPts val="0"/>
                  </a:spcBef>
                  <a:spcAft>
                    <a:spcPts val="0"/>
                  </a:spcAft>
                  <a:defRPr/>
                </a:pPr>
                <a:endParaRPr lang="en-GB" sz="1800" b="1" kern="0">
                  <a:solidFill>
                    <a:prstClr val="black"/>
                  </a:solidFill>
                  <a:latin typeface="Calibri"/>
                  <a:ea typeface="+mn-ea"/>
                </a:endParaRPr>
              </a:p>
            </p:txBody>
          </p:sp>
          <p:sp>
            <p:nvSpPr>
              <p:cNvPr id="24" name="Freeform 7"/>
              <p:cNvSpPr>
                <a:spLocks/>
              </p:cNvSpPr>
              <p:nvPr/>
            </p:nvSpPr>
            <p:spPr bwMode="auto">
              <a:xfrm>
                <a:off x="7379808" y="3724301"/>
                <a:ext cx="1224677" cy="287147"/>
              </a:xfrm>
              <a:custGeom>
                <a:avLst/>
                <a:gdLst/>
                <a:ahLst/>
                <a:cxnLst>
                  <a:cxn ang="0">
                    <a:pos x="0" y="318"/>
                  </a:cxn>
                  <a:cxn ang="0">
                    <a:pos x="952" y="0"/>
                  </a:cxn>
                  <a:cxn ang="0">
                    <a:pos x="1859" y="318"/>
                  </a:cxn>
                </a:cxnLst>
                <a:rect l="0" t="0" r="r" b="b"/>
                <a:pathLst>
                  <a:path w="1859" h="318">
                    <a:moveTo>
                      <a:pt x="0" y="318"/>
                    </a:moveTo>
                    <a:cubicBezTo>
                      <a:pt x="321" y="159"/>
                      <a:pt x="642" y="0"/>
                      <a:pt x="952" y="0"/>
                    </a:cubicBezTo>
                    <a:cubicBezTo>
                      <a:pt x="1262" y="0"/>
                      <a:pt x="1560" y="159"/>
                      <a:pt x="1859" y="318"/>
                    </a:cubicBezTo>
                  </a:path>
                </a:pathLst>
              </a:custGeom>
              <a:noFill/>
              <a:ln w="9525">
                <a:solidFill>
                  <a:sysClr val="windowText" lastClr="000000"/>
                </a:solidFill>
                <a:round/>
                <a:headEnd/>
                <a:tailEnd/>
              </a:ln>
              <a:effectLst/>
            </p:spPr>
            <p:txBody>
              <a:bodyPr/>
              <a:lstStyle/>
              <a:p>
                <a:pPr defTabSz="457200" eaLnBrk="1" fontAlgn="auto" hangingPunct="1">
                  <a:spcBef>
                    <a:spcPts val="0"/>
                  </a:spcBef>
                  <a:spcAft>
                    <a:spcPts val="0"/>
                  </a:spcAft>
                  <a:defRPr/>
                </a:pPr>
                <a:endParaRPr lang="en-GB" sz="1800" b="1" kern="0">
                  <a:solidFill>
                    <a:prstClr val="black"/>
                  </a:solidFill>
                  <a:latin typeface="Calibri"/>
                  <a:ea typeface="+mn-ea"/>
                </a:endParaRPr>
              </a:p>
            </p:txBody>
          </p:sp>
          <p:sp>
            <p:nvSpPr>
              <p:cNvPr id="25" name="Line 8"/>
              <p:cNvSpPr>
                <a:spLocks noChangeShapeType="1"/>
              </p:cNvSpPr>
              <p:nvPr/>
            </p:nvSpPr>
            <p:spPr bwMode="auto">
              <a:xfrm>
                <a:off x="7020640" y="4013200"/>
                <a:ext cx="0" cy="432471"/>
              </a:xfrm>
              <a:prstGeom prst="line">
                <a:avLst/>
              </a:prstGeom>
              <a:noFill/>
              <a:ln w="9525">
                <a:solidFill>
                  <a:sysClr val="windowText" lastClr="000000"/>
                </a:solidFill>
                <a:round/>
                <a:headEnd/>
                <a:tailEnd/>
              </a:ln>
              <a:effectLst/>
            </p:spPr>
            <p:txBody>
              <a:bodyPr/>
              <a:lstStyle/>
              <a:p>
                <a:pPr defTabSz="457200" eaLnBrk="1" fontAlgn="auto" hangingPunct="1">
                  <a:spcBef>
                    <a:spcPts val="0"/>
                  </a:spcBef>
                  <a:spcAft>
                    <a:spcPts val="0"/>
                  </a:spcAft>
                  <a:defRPr/>
                </a:pPr>
                <a:endParaRPr lang="en-GB" sz="1800" b="1" kern="0">
                  <a:solidFill>
                    <a:prstClr val="black"/>
                  </a:solidFill>
                  <a:latin typeface="Calibri"/>
                  <a:ea typeface="+mn-ea"/>
                </a:endParaRPr>
              </a:p>
            </p:txBody>
          </p:sp>
          <p:sp>
            <p:nvSpPr>
              <p:cNvPr id="26" name="Line 9"/>
              <p:cNvSpPr>
                <a:spLocks noChangeShapeType="1"/>
              </p:cNvSpPr>
              <p:nvPr/>
            </p:nvSpPr>
            <p:spPr bwMode="auto">
              <a:xfrm>
                <a:off x="7379808" y="4013200"/>
                <a:ext cx="0" cy="432471"/>
              </a:xfrm>
              <a:prstGeom prst="line">
                <a:avLst/>
              </a:prstGeom>
              <a:noFill/>
              <a:ln w="9525">
                <a:solidFill>
                  <a:sysClr val="windowText" lastClr="000000"/>
                </a:solidFill>
                <a:round/>
                <a:headEnd/>
                <a:tailEnd/>
              </a:ln>
              <a:effectLst/>
            </p:spPr>
            <p:txBody>
              <a:bodyPr/>
              <a:lstStyle/>
              <a:p>
                <a:pPr defTabSz="457200" eaLnBrk="1" fontAlgn="auto" hangingPunct="1">
                  <a:spcBef>
                    <a:spcPts val="0"/>
                  </a:spcBef>
                  <a:spcAft>
                    <a:spcPts val="0"/>
                  </a:spcAft>
                  <a:defRPr/>
                </a:pPr>
                <a:endParaRPr lang="en-GB" sz="1800" b="1" kern="0">
                  <a:solidFill>
                    <a:prstClr val="black"/>
                  </a:solidFill>
                  <a:latin typeface="Calibri"/>
                  <a:ea typeface="+mn-ea"/>
                </a:endParaRPr>
              </a:p>
            </p:txBody>
          </p:sp>
          <p:sp>
            <p:nvSpPr>
              <p:cNvPr id="27" name="Line 10"/>
              <p:cNvSpPr>
                <a:spLocks noChangeShapeType="1"/>
              </p:cNvSpPr>
              <p:nvPr/>
            </p:nvSpPr>
            <p:spPr bwMode="auto">
              <a:xfrm>
                <a:off x="5795963" y="4013200"/>
                <a:ext cx="0" cy="574294"/>
              </a:xfrm>
              <a:prstGeom prst="line">
                <a:avLst/>
              </a:prstGeom>
              <a:noFill/>
              <a:ln w="9525">
                <a:solidFill>
                  <a:sysClr val="windowText" lastClr="000000"/>
                </a:solidFill>
                <a:round/>
                <a:headEnd/>
                <a:tailEnd/>
              </a:ln>
              <a:effectLst/>
            </p:spPr>
            <p:txBody>
              <a:bodyPr/>
              <a:lstStyle/>
              <a:p>
                <a:pPr defTabSz="457200" eaLnBrk="1" fontAlgn="auto" hangingPunct="1">
                  <a:spcBef>
                    <a:spcPts val="0"/>
                  </a:spcBef>
                  <a:spcAft>
                    <a:spcPts val="0"/>
                  </a:spcAft>
                  <a:defRPr/>
                </a:pPr>
                <a:endParaRPr lang="en-GB" sz="1800" b="1" kern="0">
                  <a:solidFill>
                    <a:prstClr val="black"/>
                  </a:solidFill>
                  <a:latin typeface="Calibri"/>
                  <a:ea typeface="+mn-ea"/>
                </a:endParaRPr>
              </a:p>
            </p:txBody>
          </p:sp>
          <p:sp>
            <p:nvSpPr>
              <p:cNvPr id="28" name="Line 11"/>
              <p:cNvSpPr>
                <a:spLocks noChangeShapeType="1"/>
              </p:cNvSpPr>
              <p:nvPr/>
            </p:nvSpPr>
            <p:spPr bwMode="auto">
              <a:xfrm>
                <a:off x="5795963" y="4587494"/>
                <a:ext cx="2808522" cy="0"/>
              </a:xfrm>
              <a:prstGeom prst="line">
                <a:avLst/>
              </a:prstGeom>
              <a:noFill/>
              <a:ln w="9525">
                <a:solidFill>
                  <a:sysClr val="windowText" lastClr="000000"/>
                </a:solidFill>
                <a:round/>
                <a:headEnd/>
                <a:tailEnd/>
              </a:ln>
              <a:effectLst/>
            </p:spPr>
            <p:txBody>
              <a:bodyPr/>
              <a:lstStyle/>
              <a:p>
                <a:pPr defTabSz="457200" eaLnBrk="1" fontAlgn="auto" hangingPunct="1">
                  <a:spcBef>
                    <a:spcPts val="0"/>
                  </a:spcBef>
                  <a:spcAft>
                    <a:spcPts val="0"/>
                  </a:spcAft>
                  <a:defRPr/>
                </a:pPr>
                <a:endParaRPr lang="en-GB" sz="1800" b="1" kern="0">
                  <a:solidFill>
                    <a:prstClr val="black"/>
                  </a:solidFill>
                  <a:latin typeface="Calibri"/>
                  <a:ea typeface="+mn-ea"/>
                </a:endParaRPr>
              </a:p>
            </p:txBody>
          </p:sp>
          <p:sp>
            <p:nvSpPr>
              <p:cNvPr id="29" name="Line 12"/>
              <p:cNvSpPr>
                <a:spLocks noChangeShapeType="1"/>
              </p:cNvSpPr>
              <p:nvPr/>
            </p:nvSpPr>
            <p:spPr bwMode="auto">
              <a:xfrm flipV="1">
                <a:off x="8604485" y="4013200"/>
                <a:ext cx="0" cy="574294"/>
              </a:xfrm>
              <a:prstGeom prst="line">
                <a:avLst/>
              </a:prstGeom>
              <a:noFill/>
              <a:ln w="9525">
                <a:solidFill>
                  <a:sysClr val="windowText" lastClr="000000"/>
                </a:solidFill>
                <a:round/>
                <a:headEnd/>
                <a:tailEnd/>
              </a:ln>
              <a:effectLst/>
            </p:spPr>
            <p:txBody>
              <a:bodyPr/>
              <a:lstStyle/>
              <a:p>
                <a:pPr defTabSz="457200" eaLnBrk="1" fontAlgn="auto" hangingPunct="1">
                  <a:spcBef>
                    <a:spcPts val="0"/>
                  </a:spcBef>
                  <a:spcAft>
                    <a:spcPts val="0"/>
                  </a:spcAft>
                  <a:defRPr/>
                </a:pPr>
                <a:endParaRPr lang="en-GB" sz="1800" b="1" kern="0">
                  <a:solidFill>
                    <a:prstClr val="black"/>
                  </a:solidFill>
                  <a:latin typeface="Calibri"/>
                  <a:ea typeface="+mn-ea"/>
                </a:endParaRPr>
              </a:p>
            </p:txBody>
          </p:sp>
          <p:sp>
            <p:nvSpPr>
              <p:cNvPr id="30" name="Line 13"/>
              <p:cNvSpPr>
                <a:spLocks noChangeShapeType="1"/>
              </p:cNvSpPr>
              <p:nvPr/>
            </p:nvSpPr>
            <p:spPr bwMode="auto">
              <a:xfrm>
                <a:off x="7020640" y="4013200"/>
                <a:ext cx="359168" cy="0"/>
              </a:xfrm>
              <a:prstGeom prst="line">
                <a:avLst/>
              </a:prstGeom>
              <a:noFill/>
              <a:ln w="38100">
                <a:solidFill>
                  <a:srgbClr val="C0504D"/>
                </a:solidFill>
                <a:round/>
                <a:headEnd/>
                <a:tailEnd/>
              </a:ln>
              <a:effectLst/>
            </p:spPr>
            <p:txBody>
              <a:bodyPr/>
              <a:lstStyle/>
              <a:p>
                <a:pPr defTabSz="457200" eaLnBrk="1" fontAlgn="auto" hangingPunct="1">
                  <a:spcBef>
                    <a:spcPts val="0"/>
                  </a:spcBef>
                  <a:spcAft>
                    <a:spcPts val="0"/>
                  </a:spcAft>
                  <a:defRPr/>
                </a:pPr>
                <a:endParaRPr lang="en-GB" sz="1800" b="1" kern="0">
                  <a:solidFill>
                    <a:prstClr val="black"/>
                  </a:solidFill>
                  <a:latin typeface="Calibri"/>
                  <a:ea typeface="+mn-ea"/>
                </a:endParaRPr>
              </a:p>
            </p:txBody>
          </p:sp>
          <p:sp>
            <p:nvSpPr>
              <p:cNvPr id="31" name="Line 14"/>
              <p:cNvSpPr>
                <a:spLocks noChangeShapeType="1"/>
              </p:cNvSpPr>
              <p:nvPr/>
            </p:nvSpPr>
            <p:spPr bwMode="auto">
              <a:xfrm flipH="1">
                <a:off x="6876973" y="3652515"/>
                <a:ext cx="1801098" cy="215360"/>
              </a:xfrm>
              <a:prstGeom prst="line">
                <a:avLst/>
              </a:prstGeom>
              <a:noFill/>
              <a:ln w="9525">
                <a:solidFill>
                  <a:srgbClr val="FF0000"/>
                </a:solidFill>
                <a:round/>
                <a:headEnd/>
                <a:tailEnd type="triangle" w="med" len="med"/>
              </a:ln>
              <a:effectLst/>
            </p:spPr>
            <p:txBody>
              <a:bodyPr/>
              <a:lstStyle/>
              <a:p>
                <a:pPr defTabSz="457200" eaLnBrk="1" fontAlgn="auto" hangingPunct="1">
                  <a:spcBef>
                    <a:spcPts val="0"/>
                  </a:spcBef>
                  <a:spcAft>
                    <a:spcPts val="0"/>
                  </a:spcAft>
                  <a:defRPr/>
                </a:pPr>
                <a:endParaRPr lang="en-GB" sz="1800" b="1">
                  <a:solidFill>
                    <a:prstClr val="black"/>
                  </a:solidFill>
                  <a:latin typeface="Calibri"/>
                  <a:ea typeface="+mn-ea"/>
                </a:endParaRPr>
              </a:p>
            </p:txBody>
          </p:sp>
          <p:sp>
            <p:nvSpPr>
              <p:cNvPr id="32" name="Text Box 15"/>
              <p:cNvSpPr txBox="1">
                <a:spLocks noChangeArrowheads="1"/>
              </p:cNvSpPr>
              <p:nvPr/>
            </p:nvSpPr>
            <p:spPr bwMode="auto">
              <a:xfrm>
                <a:off x="7740728" y="3291830"/>
                <a:ext cx="1081010" cy="367688"/>
              </a:xfrm>
              <a:prstGeom prst="rect">
                <a:avLst/>
              </a:prstGeom>
              <a:noFill/>
              <a:ln w="9525">
                <a:noFill/>
                <a:miter lim="800000"/>
                <a:headEnd/>
                <a:tailEnd/>
              </a:ln>
              <a:effectLst/>
            </p:spPr>
            <p:txBody>
              <a:bodyPr>
                <a:spAutoFit/>
              </a:bodyPr>
              <a:lstStyle/>
              <a:p>
                <a:pPr defTabSz="457200" eaLnBrk="1" fontAlgn="auto" hangingPunct="1">
                  <a:spcBef>
                    <a:spcPct val="50000"/>
                  </a:spcBef>
                  <a:spcAft>
                    <a:spcPts val="0"/>
                  </a:spcAft>
                  <a:defRPr/>
                </a:pPr>
                <a:r>
                  <a:rPr lang="en-GB" sz="1800" b="1" dirty="0">
                    <a:solidFill>
                      <a:srgbClr val="FF0000"/>
                    </a:solidFill>
                    <a:latin typeface="Calibri"/>
                    <a:ea typeface="+mn-ea"/>
                  </a:rPr>
                  <a:t>Plasma</a:t>
                </a:r>
              </a:p>
            </p:txBody>
          </p:sp>
          <p:sp>
            <p:nvSpPr>
              <p:cNvPr id="33" name="Line 16"/>
              <p:cNvSpPr>
                <a:spLocks noChangeShapeType="1"/>
              </p:cNvSpPr>
              <p:nvPr/>
            </p:nvSpPr>
            <p:spPr bwMode="auto">
              <a:xfrm flipH="1" flipV="1">
                <a:off x="7237893" y="4013200"/>
                <a:ext cx="429249" cy="647832"/>
              </a:xfrm>
              <a:prstGeom prst="line">
                <a:avLst/>
              </a:prstGeom>
              <a:noFill/>
              <a:ln w="38100">
                <a:solidFill>
                  <a:srgbClr val="C0504D"/>
                </a:solidFill>
                <a:round/>
                <a:headEnd/>
                <a:tailEnd type="triangle" w="med" len="med"/>
              </a:ln>
              <a:effectLst/>
            </p:spPr>
            <p:txBody>
              <a:bodyPr/>
              <a:lstStyle/>
              <a:p>
                <a:pPr defTabSz="457200" eaLnBrk="1" fontAlgn="auto" hangingPunct="1">
                  <a:spcBef>
                    <a:spcPts val="0"/>
                  </a:spcBef>
                  <a:spcAft>
                    <a:spcPts val="0"/>
                  </a:spcAft>
                  <a:defRPr/>
                </a:pPr>
                <a:endParaRPr lang="en-GB" sz="1800" b="1" kern="0">
                  <a:solidFill>
                    <a:prstClr val="black"/>
                  </a:solidFill>
                  <a:latin typeface="Calibri"/>
                  <a:ea typeface="+mn-ea"/>
                </a:endParaRPr>
              </a:p>
            </p:txBody>
          </p:sp>
          <p:sp>
            <p:nvSpPr>
              <p:cNvPr id="34" name="Text Box 18"/>
              <p:cNvSpPr txBox="1">
                <a:spLocks noChangeArrowheads="1"/>
              </p:cNvSpPr>
              <p:nvPr/>
            </p:nvSpPr>
            <p:spPr bwMode="auto">
              <a:xfrm>
                <a:off x="5869549" y="4107748"/>
                <a:ext cx="1079257" cy="458735"/>
              </a:xfrm>
              <a:prstGeom prst="rect">
                <a:avLst/>
              </a:prstGeom>
              <a:noFill/>
              <a:ln w="9525">
                <a:noFill/>
                <a:miter lim="800000"/>
                <a:headEnd/>
                <a:tailEnd/>
              </a:ln>
              <a:effectLst/>
            </p:spPr>
            <p:txBody>
              <a:bodyPr>
                <a:spAutoFit/>
              </a:bodyPr>
              <a:lstStyle/>
              <a:p>
                <a:pPr defTabSz="457200" eaLnBrk="1" fontAlgn="auto" hangingPunct="1">
                  <a:spcBef>
                    <a:spcPct val="50000"/>
                  </a:spcBef>
                  <a:spcAft>
                    <a:spcPts val="0"/>
                  </a:spcAft>
                  <a:defRPr/>
                </a:pPr>
                <a:r>
                  <a:rPr lang="en-GB" sz="1200" b="1" dirty="0">
                    <a:solidFill>
                      <a:prstClr val="black"/>
                    </a:solidFill>
                    <a:latin typeface="Calibri"/>
                    <a:ea typeface="+mn-ea"/>
                  </a:rPr>
                  <a:t>Exaggerated shaping</a:t>
                </a:r>
              </a:p>
            </p:txBody>
          </p:sp>
        </p:grpSp>
      </p:grpSp>
      <p:pic>
        <p:nvPicPr>
          <p:cNvPr id="35" name="Picture 2" descr="C:\Users\Administrator\Desktop\未筛选\DSC_0584.JPG"/>
          <p:cNvPicPr>
            <a:picLocks noChangeAspect="1" noChangeArrowheads="1"/>
          </p:cNvPicPr>
          <p:nvPr/>
        </p:nvPicPr>
        <p:blipFill>
          <a:blip r:embed="rId4">
            <a:extLst>
              <a:ext uri="{28A0092B-C50C-407E-A947-70E740481C1C}">
                <a14:useLocalDpi xmlns:a14="http://schemas.microsoft.com/office/drawing/2010/main" val="0"/>
              </a:ext>
            </a:extLst>
          </a:blip>
          <a:srcRect l="8220" r="8105" b="10066"/>
          <a:stretch>
            <a:fillRect/>
          </a:stretch>
        </p:blipFill>
        <p:spPr bwMode="auto">
          <a:xfrm>
            <a:off x="395536" y="2597695"/>
            <a:ext cx="2371343" cy="177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25" y="3976092"/>
            <a:ext cx="5111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245" y="915566"/>
            <a:ext cx="3338541" cy="1415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12"/>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295" y="1994793"/>
            <a:ext cx="468313" cy="28892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65" descr="Russia">
            <a:hlinkClick r:id="rId8" tooltip="Russia Party Websit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3513" y="4011910"/>
            <a:ext cx="460375" cy="309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3558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spect="1" noChangeArrowheads="1"/>
          </p:cNvSpPr>
          <p:nvPr/>
        </p:nvSpPr>
        <p:spPr bwMode="auto">
          <a:xfrm>
            <a:off x="35496" y="123478"/>
            <a:ext cx="765353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W-</a:t>
            </a:r>
            <a:r>
              <a:rPr lang="en-US" altLang="en-US" b="1" dirty="0" err="1" smtClean="0"/>
              <a:t>Divertor</a:t>
            </a:r>
            <a:endParaRPr lang="en-GB" altLang="en-US" b="1" dirty="0"/>
          </a:p>
        </p:txBody>
      </p: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601" y="123825"/>
            <a:ext cx="2503487" cy="447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 Box 33"/>
          <p:cNvSpPr txBox="1">
            <a:spLocks noChangeArrowheads="1"/>
          </p:cNvSpPr>
          <p:nvPr/>
        </p:nvSpPr>
        <p:spPr bwMode="auto">
          <a:xfrm>
            <a:off x="338683" y="815682"/>
            <a:ext cx="6105525" cy="1107996"/>
          </a:xfrm>
          <a:prstGeom prst="rect">
            <a:avLst/>
          </a:prstGeom>
          <a:noFill/>
          <a:ln w="9525" algn="ctr">
            <a:noFill/>
            <a:miter lim="800000"/>
            <a:headEnd/>
            <a:tailEnd/>
          </a:ln>
        </p:spPr>
        <p:txBody>
          <a:bodyPr>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pPr eaLnBrk="1" hangingPunct="1"/>
            <a:r>
              <a:rPr lang="en-GB" altLang="en-US" sz="1800" b="1" dirty="0" err="1">
                <a:solidFill>
                  <a:srgbClr val="003399"/>
                </a:solidFill>
                <a:latin typeface="Arial" pitchFamily="34" charset="0"/>
              </a:rPr>
              <a:t>Divertor</a:t>
            </a:r>
            <a:r>
              <a:rPr lang="en-GB" altLang="en-US" sz="1800" b="1" dirty="0">
                <a:solidFill>
                  <a:srgbClr val="003399"/>
                </a:solidFill>
                <a:latin typeface="Arial" pitchFamily="34" charset="0"/>
              </a:rPr>
              <a:t> </a:t>
            </a:r>
            <a:r>
              <a:rPr lang="en-GB" altLang="en-US" sz="1800" b="1" dirty="0" smtClean="0">
                <a:solidFill>
                  <a:srgbClr val="003399"/>
                </a:solidFill>
                <a:latin typeface="Arial" pitchFamily="34" charset="0"/>
              </a:rPr>
              <a:t>Main Functions </a:t>
            </a:r>
            <a:r>
              <a:rPr lang="en-GB" altLang="en-US" sz="1800" b="1" dirty="0">
                <a:solidFill>
                  <a:srgbClr val="003399"/>
                </a:solidFill>
                <a:latin typeface="Arial" pitchFamily="34" charset="0"/>
              </a:rPr>
              <a:t>:</a:t>
            </a:r>
          </a:p>
          <a:p>
            <a:pPr eaLnBrk="1" hangingPunct="1"/>
            <a:endParaRPr lang="en-US" altLang="en-US" sz="800" dirty="0">
              <a:solidFill>
                <a:srgbClr val="006600"/>
              </a:solidFill>
              <a:latin typeface="Arial" pitchFamily="34" charset="0"/>
            </a:endParaRPr>
          </a:p>
          <a:p>
            <a:pPr eaLnBrk="1" hangingPunct="1">
              <a:buFontTx/>
              <a:buChar char="•"/>
            </a:pPr>
            <a:r>
              <a:rPr lang="en-GB" altLang="en-US" sz="1600" dirty="0">
                <a:solidFill>
                  <a:srgbClr val="006600"/>
                </a:solidFill>
                <a:latin typeface="Arial" pitchFamily="34" charset="0"/>
              </a:rPr>
              <a:t> Minimize the helium and impurities content in the plasma</a:t>
            </a:r>
          </a:p>
          <a:p>
            <a:pPr eaLnBrk="1" hangingPunct="1">
              <a:buFontTx/>
              <a:buChar char="•"/>
            </a:pPr>
            <a:endParaRPr lang="en-US" altLang="en-US" sz="800" dirty="0">
              <a:solidFill>
                <a:srgbClr val="006600"/>
              </a:solidFill>
              <a:latin typeface="Arial" pitchFamily="34" charset="0"/>
            </a:endParaRPr>
          </a:p>
          <a:p>
            <a:pPr eaLnBrk="1" hangingPunct="1">
              <a:buFontTx/>
              <a:buChar char="•"/>
            </a:pPr>
            <a:r>
              <a:rPr lang="en-GB" altLang="en-US" sz="1600" dirty="0">
                <a:solidFill>
                  <a:srgbClr val="006600"/>
                </a:solidFill>
                <a:latin typeface="Arial" pitchFamily="34" charset="0"/>
              </a:rPr>
              <a:t> Exhaust part of the plasma thermal power</a:t>
            </a:r>
          </a:p>
        </p:txBody>
      </p:sp>
      <p:pic>
        <p:nvPicPr>
          <p:cNvPr id="31" name="Picture 2" descr="C:\Users\Steven\Google Drive\Limiter_Phase\images\WEBMASTERS\17 - DIVERTOR\ITER_DIVERTOR_Metal_Overview.png"/>
          <p:cNvPicPr>
            <a:picLocks noChangeAspect="1" noChangeArrowheads="1"/>
          </p:cNvPicPr>
          <p:nvPr/>
        </p:nvPicPr>
        <p:blipFill>
          <a:blip r:embed="rId3">
            <a:extLst>
              <a:ext uri="{28A0092B-C50C-407E-A947-70E740481C1C}">
                <a14:useLocalDpi xmlns:a14="http://schemas.microsoft.com/office/drawing/2010/main" val="0"/>
              </a:ext>
            </a:extLst>
          </a:blip>
          <a:srcRect l="4961" t="32674" r="6303" b="20016"/>
          <a:stretch>
            <a:fillRect/>
          </a:stretch>
        </p:blipFill>
        <p:spPr bwMode="auto">
          <a:xfrm>
            <a:off x="-36512" y="2160588"/>
            <a:ext cx="6192838"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19"/>
          <p:cNvGrpSpPr>
            <a:grpSpLocks/>
          </p:cNvGrpSpPr>
          <p:nvPr/>
        </p:nvGrpSpPr>
        <p:grpSpPr bwMode="auto">
          <a:xfrm rot="17021464">
            <a:off x="7110413" y="2834334"/>
            <a:ext cx="1090613" cy="2020887"/>
            <a:chOff x="1776" y="1728"/>
            <a:chExt cx="528" cy="912"/>
          </a:xfrm>
        </p:grpSpPr>
        <p:sp>
          <p:nvSpPr>
            <p:cNvPr id="33" name="Oval 20"/>
            <p:cNvSpPr>
              <a:spLocks noChangeArrowheads="1"/>
            </p:cNvSpPr>
            <p:nvPr/>
          </p:nvSpPr>
          <p:spPr bwMode="auto">
            <a:xfrm>
              <a:off x="1776" y="1728"/>
              <a:ext cx="528" cy="480"/>
            </a:xfrm>
            <a:prstGeom prst="ellipse">
              <a:avLst/>
            </a:prstGeom>
            <a:solidFill>
              <a:srgbClr val="EAEAEA">
                <a:alpha val="50195"/>
              </a:srgbClr>
            </a:solidFill>
            <a:ln w="25400">
              <a:solidFill>
                <a:srgbClr val="000000"/>
              </a:solidFill>
              <a:round/>
              <a:headEnd/>
              <a:tailEnd/>
            </a:ln>
          </p:spPr>
          <p:txBody>
            <a:bodyPr wrap="none" anchor="ct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pPr eaLnBrk="1" hangingPunct="1"/>
              <a:endParaRPr lang="en-US" altLang="en-US" sz="1600">
                <a:solidFill>
                  <a:srgbClr val="000000"/>
                </a:solidFill>
              </a:endParaRPr>
            </a:p>
          </p:txBody>
        </p:sp>
        <p:sp>
          <p:nvSpPr>
            <p:cNvPr id="34" name="Rectangle 21"/>
            <p:cNvSpPr>
              <a:spLocks noChangeArrowheads="1"/>
            </p:cNvSpPr>
            <p:nvPr/>
          </p:nvSpPr>
          <p:spPr bwMode="auto">
            <a:xfrm rot="1500000">
              <a:off x="1776" y="2160"/>
              <a:ext cx="96" cy="480"/>
            </a:xfrm>
            <a:prstGeom prst="rect">
              <a:avLst/>
            </a:prstGeom>
            <a:solidFill>
              <a:srgbClr val="808080"/>
            </a:solidFill>
            <a:ln w="12700">
              <a:solidFill>
                <a:srgbClr val="000000"/>
              </a:solidFill>
              <a:miter lim="800000"/>
              <a:headEnd/>
              <a:tailEnd/>
            </a:ln>
          </p:spPr>
          <p:txBody>
            <a:bodyPr wrap="none" anchor="ct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pPr eaLnBrk="1" hangingPunct="1"/>
              <a:endParaRPr lang="en-US" altLang="en-US" sz="1600">
                <a:solidFill>
                  <a:srgbClr val="000000"/>
                </a:solidFill>
              </a:endParaRPr>
            </a:p>
          </p:txBody>
        </p:sp>
      </p:grpSp>
      <p:sp>
        <p:nvSpPr>
          <p:cNvPr id="35" name="AutoShape 22"/>
          <p:cNvSpPr>
            <a:spLocks noChangeArrowheads="1"/>
          </p:cNvSpPr>
          <p:nvPr/>
        </p:nvSpPr>
        <p:spPr bwMode="auto">
          <a:xfrm rot="15300000">
            <a:off x="4806951" y="2889250"/>
            <a:ext cx="782637" cy="3141663"/>
          </a:xfrm>
          <a:custGeom>
            <a:avLst/>
            <a:gdLst>
              <a:gd name="T0" fmla="*/ 585861 w 21600"/>
              <a:gd name="T1" fmla="*/ 0 h 21600"/>
              <a:gd name="T2" fmla="*/ 585861 w 21600"/>
              <a:gd name="T3" fmla="*/ 2048032 h 21600"/>
              <a:gd name="T4" fmla="*/ 125376 w 21600"/>
              <a:gd name="T5" fmla="*/ 3638550 h 21600"/>
              <a:gd name="T6" fmla="*/ 836612 w 21600"/>
              <a:gd name="T7" fmla="*/ 102401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9900"/>
          </a:solidFill>
          <a:ln w="9525">
            <a:solidFill>
              <a:srgbClr val="000000"/>
            </a:solidFill>
            <a:miter lim="800000"/>
            <a:headEnd/>
            <a:tailEnd/>
          </a:ln>
        </p:spPr>
        <p:txBody>
          <a:bodyPr wrap="none" anchor="ctr"/>
          <a:lstStyle/>
          <a:p>
            <a:pPr eaLnBrk="1" fontAlgn="auto" hangingPunct="1">
              <a:spcBef>
                <a:spcPts val="0"/>
              </a:spcBef>
              <a:spcAft>
                <a:spcPts val="0"/>
              </a:spcAft>
              <a:defRPr/>
            </a:pPr>
            <a:endParaRPr lang="en-GB" sz="1600" kern="0">
              <a:solidFill>
                <a:sysClr val="windowText" lastClr="000000"/>
              </a:solidFill>
            </a:endParaRPr>
          </a:p>
        </p:txBody>
      </p:sp>
    </p:spTree>
    <p:extLst>
      <p:ext uri="{BB962C8B-B14F-4D97-AF65-F5344CB8AC3E}">
        <p14:creationId xmlns:p14="http://schemas.microsoft.com/office/powerpoint/2010/main" val="1524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500"/>
                                        <p:tgtEl>
                                          <p:spTgt spid="32"/>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ox(in)">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spect="1" noChangeArrowheads="1"/>
          </p:cNvSpPr>
          <p:nvPr/>
        </p:nvSpPr>
        <p:spPr bwMode="auto">
          <a:xfrm>
            <a:off x="395536" y="1270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W-</a:t>
            </a:r>
            <a:r>
              <a:rPr lang="en-US" altLang="en-US" b="1" dirty="0" err="1" smtClean="0"/>
              <a:t>Divertor</a:t>
            </a:r>
            <a:r>
              <a:rPr lang="en-US" altLang="en-US" b="1" dirty="0" smtClean="0"/>
              <a:t> Manufacturing</a:t>
            </a:r>
            <a:endParaRPr lang="en-GB" altLang="en-US" b="1" dirty="0"/>
          </a:p>
        </p:txBody>
      </p:sp>
      <p:pic>
        <p:nvPicPr>
          <p:cNvPr id="10" name="Picture 2" descr="C:\Documents and Settings\merolam\My Documents\Work\ITER Administrative Documents\PCR\PCR-ZZZ Transfer of scope of Divertor integration\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79736"/>
            <a:ext cx="3744672" cy="244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p:cNvGrpSpPr>
            <a:grpSpLocks/>
          </p:cNvGrpSpPr>
          <p:nvPr/>
        </p:nvGrpSpPr>
        <p:grpSpPr bwMode="auto">
          <a:xfrm>
            <a:off x="3923928" y="915566"/>
            <a:ext cx="3130550" cy="2008039"/>
            <a:chOff x="4788024" y="3527726"/>
            <a:chExt cx="4221464" cy="2707308"/>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527726"/>
              <a:ext cx="4221464" cy="270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bwMode="auto">
            <a:xfrm>
              <a:off x="4788024" y="3875019"/>
              <a:ext cx="215120" cy="777463"/>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pPr eaLnBrk="1" hangingPunct="1"/>
              <a:endParaRPr lang="en-US" altLang="en-US" sz="1600">
                <a:solidFill>
                  <a:srgbClr val="000000"/>
                </a:solidFill>
              </a:endParaRPr>
            </a:p>
          </p:txBody>
        </p:sp>
      </p:gr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1151235"/>
            <a:ext cx="1914525" cy="286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2917924"/>
            <a:ext cx="245110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1275606"/>
            <a:ext cx="468313" cy="28892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2"/>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6813" y="3084513"/>
            <a:ext cx="468312" cy="28892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84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188" y="698500"/>
            <a:ext cx="7705725" cy="1801813"/>
          </a:xfrm>
          <a:prstGeom prst="rect">
            <a:avLst/>
          </a:prstGeom>
          <a:noFill/>
        </p:spPr>
        <p:txBody>
          <a:bodyPr>
            <a:spAutoFit/>
          </a:bodyPr>
          <a:lstStyle/>
          <a:p>
            <a:pPr>
              <a:spcAft>
                <a:spcPts val="1200"/>
              </a:spcAft>
              <a:defRPr/>
            </a:pPr>
            <a:r>
              <a:rPr lang="en-US" sz="1600" b="1" dirty="0">
                <a:solidFill>
                  <a:srgbClr val="333399"/>
                </a:solidFill>
                <a:latin typeface="Arial" panose="020B0604020202020204" pitchFamily="34" charset="0"/>
                <a:cs typeface="Arial" panose="020B0604020202020204" pitchFamily="34" charset="0"/>
              </a:rPr>
              <a:t>Extensive works among IO and DAs to finalize revised baseline:        	  Baseline2016 Schedule and Cost (OPS &amp; OPC)</a:t>
            </a:r>
          </a:p>
          <a:p>
            <a:pPr marL="285750" indent="-285750">
              <a:spcAft>
                <a:spcPts val="600"/>
              </a:spcAft>
              <a:buFont typeface="Wingdings" panose="05000000000000000000" pitchFamily="2" charset="2"/>
              <a:buChar char="ü"/>
              <a:defRPr/>
            </a:pPr>
            <a:r>
              <a:rPr lang="en-US" sz="1600" dirty="0">
                <a:solidFill>
                  <a:srgbClr val="333399"/>
                </a:solidFill>
                <a:latin typeface="Arial" panose="020B0604020202020204" pitchFamily="34" charset="0"/>
                <a:cs typeface="Arial" panose="020B0604020202020204" pitchFamily="34" charset="0"/>
              </a:rPr>
              <a:t>Schedule and resource estimates through First Plasma (2025) consistent with Members’ budget constraints</a:t>
            </a:r>
          </a:p>
          <a:p>
            <a:pPr marL="285750" indent="-285750">
              <a:spcAft>
                <a:spcPts val="600"/>
              </a:spcAft>
              <a:buFont typeface="Wingdings" panose="05000000000000000000" pitchFamily="2" charset="2"/>
              <a:buChar char="ü"/>
              <a:defRPr/>
            </a:pPr>
            <a:r>
              <a:rPr lang="en-US" sz="1600" dirty="0">
                <a:solidFill>
                  <a:srgbClr val="333399"/>
                </a:solidFill>
                <a:latin typeface="Arial" panose="020B0604020202020204" pitchFamily="34" charset="0"/>
                <a:cs typeface="Arial" panose="020B0604020202020204" pitchFamily="34" charset="0"/>
              </a:rPr>
              <a:t>Adopted </a:t>
            </a:r>
            <a:r>
              <a:rPr lang="en-US" sz="1600" b="1" dirty="0">
                <a:solidFill>
                  <a:srgbClr val="333399"/>
                </a:solidFill>
                <a:latin typeface="Arial" panose="020B0604020202020204" pitchFamily="34" charset="0"/>
                <a:cs typeface="Arial" panose="020B0604020202020204" pitchFamily="34" charset="0"/>
              </a:rPr>
              <a:t>4-stage approach </a:t>
            </a:r>
            <a:r>
              <a:rPr lang="en-US" sz="1600" dirty="0">
                <a:solidFill>
                  <a:srgbClr val="333399"/>
                </a:solidFill>
                <a:latin typeface="Arial" panose="020B0604020202020204" pitchFamily="34" charset="0"/>
                <a:cs typeface="Arial" panose="020B0604020202020204" pitchFamily="34" charset="0"/>
              </a:rPr>
              <a:t>through Deuterium-Tritium Operation (2035) consistent with Members’ financial and technical constraints</a:t>
            </a:r>
          </a:p>
        </p:txBody>
      </p:sp>
      <p:pic>
        <p:nvPicPr>
          <p:cNvPr id="12291" name="Picture 3" descr="C:\Users\arnouxr\Documents\Work\En Cours\European Spallation Source\Staged approa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2484438"/>
            <a:ext cx="7867650" cy="224790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12292" name="Rectangle 2"/>
          <p:cNvSpPr txBox="1">
            <a:spLocks noChangeAspect="1" noChangeArrowheads="1"/>
          </p:cNvSpPr>
          <p:nvPr/>
        </p:nvSpPr>
        <p:spPr bwMode="auto">
          <a:xfrm>
            <a:off x="461963" y="1238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a:t>Staged Approach : FP to </a:t>
            </a:r>
            <a:r>
              <a:rPr lang="en-US" altLang="en-US" b="1" dirty="0" smtClean="0"/>
              <a:t>DT Operation</a:t>
            </a:r>
            <a:endParaRPr lang="en-GB" altLang="en-US" b="1" dirty="0"/>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spect="1" noChangeArrowheads="1"/>
          </p:cNvSpPr>
          <p:nvPr/>
        </p:nvSpPr>
        <p:spPr bwMode="auto">
          <a:xfrm>
            <a:off x="467544" y="1270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In-Vessel Coil System </a:t>
            </a:r>
            <a:endParaRPr lang="en-GB" altLang="en-US" b="1" dirty="0"/>
          </a:p>
        </p:txBody>
      </p:sp>
      <p:sp>
        <p:nvSpPr>
          <p:cNvPr id="7" name="Rectangle 6"/>
          <p:cNvSpPr/>
          <p:nvPr/>
        </p:nvSpPr>
        <p:spPr bwMode="auto">
          <a:xfrm>
            <a:off x="6483478" y="1908526"/>
            <a:ext cx="176755"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29" charset="0"/>
            </a:endParaRPr>
          </a:p>
        </p:txBody>
      </p:sp>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595204"/>
            <a:ext cx="3970574" cy="2848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flipH="1" flipV="1">
            <a:off x="5652120" y="3395404"/>
            <a:ext cx="1440160" cy="144016"/>
          </a:xfrm>
          <a:prstGeom prst="straightConnector1">
            <a:avLst/>
          </a:prstGeom>
          <a:solidFill>
            <a:schemeClr val="accent1"/>
          </a:solidFill>
          <a:ln w="127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flipH="1">
            <a:off x="5518238" y="3539420"/>
            <a:ext cx="1574042" cy="152400"/>
          </a:xfrm>
          <a:prstGeom prst="straightConnector1">
            <a:avLst/>
          </a:prstGeom>
          <a:solidFill>
            <a:schemeClr val="accent1"/>
          </a:solidFill>
          <a:ln w="127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flipH="1">
            <a:off x="5292080" y="3539420"/>
            <a:ext cx="1800200" cy="432048"/>
          </a:xfrm>
          <a:prstGeom prst="straightConnector1">
            <a:avLst/>
          </a:prstGeom>
          <a:solidFill>
            <a:schemeClr val="accent1"/>
          </a:solidFill>
          <a:ln w="127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6956152" y="3323396"/>
            <a:ext cx="1245855" cy="461665"/>
          </a:xfrm>
          <a:prstGeom prst="rect">
            <a:avLst/>
          </a:prstGeom>
          <a:noFill/>
        </p:spPr>
        <p:txBody>
          <a:bodyPr wrap="none" rtlCol="0">
            <a:spAutoFit/>
          </a:bodyPr>
          <a:lstStyle/>
          <a:p>
            <a:pPr algn="ctr"/>
            <a:r>
              <a:rPr lang="en-US" sz="1200" b="1" dirty="0" smtClean="0">
                <a:solidFill>
                  <a:srgbClr val="333399"/>
                </a:solidFill>
                <a:latin typeface="Tahoma" panose="020B0604030504040204" pitchFamily="34" charset="0"/>
                <a:ea typeface="Tahoma" panose="020B0604030504040204" pitchFamily="34" charset="0"/>
                <a:cs typeface="Tahoma" panose="020B0604030504040204" pitchFamily="34" charset="0"/>
              </a:rPr>
              <a:t>ELM coils </a:t>
            </a:r>
            <a:br>
              <a:rPr lang="en-US" sz="1200" b="1" dirty="0" smtClean="0">
                <a:solidFill>
                  <a:srgbClr val="333399"/>
                </a:solidFill>
                <a:latin typeface="Tahoma" panose="020B0604030504040204" pitchFamily="34" charset="0"/>
                <a:ea typeface="Tahoma" panose="020B0604030504040204" pitchFamily="34" charset="0"/>
                <a:cs typeface="Tahoma" panose="020B0604030504040204" pitchFamily="34" charset="0"/>
              </a:rPr>
            </a:br>
            <a:r>
              <a:rPr lang="en-US" sz="1200" b="1" dirty="0" smtClean="0">
                <a:solidFill>
                  <a:srgbClr val="333399"/>
                </a:solidFill>
                <a:latin typeface="Tahoma" panose="020B0604030504040204" pitchFamily="34" charset="0"/>
                <a:ea typeface="Tahoma" panose="020B0604030504040204" pitchFamily="34" charset="0"/>
                <a:cs typeface="Tahoma" panose="020B0604030504040204" pitchFamily="34" charset="0"/>
              </a:rPr>
              <a:t>(3 per sector)</a:t>
            </a:r>
            <a:endParaRPr lang="en-GB" sz="1200" b="1" dirty="0">
              <a:solidFill>
                <a:srgbClr val="333399"/>
              </a:solidFill>
              <a:latin typeface="Tahoma" panose="020B0604030504040204" pitchFamily="34" charset="0"/>
              <a:ea typeface="Tahoma" panose="020B0604030504040204" pitchFamily="34" charset="0"/>
              <a:cs typeface="Tahoma" panose="020B0604030504040204" pitchFamily="34" charset="0"/>
            </a:endParaRPr>
          </a:p>
        </p:txBody>
      </p:sp>
      <p:cxnSp>
        <p:nvCxnSpPr>
          <p:cNvPr id="18" name="Straight Arrow Connector 17"/>
          <p:cNvCxnSpPr/>
          <p:nvPr/>
        </p:nvCxnSpPr>
        <p:spPr bwMode="auto">
          <a:xfrm flipH="1">
            <a:off x="5292080" y="2243276"/>
            <a:ext cx="1800200" cy="864096"/>
          </a:xfrm>
          <a:prstGeom prst="straightConnector1">
            <a:avLst/>
          </a:prstGeom>
          <a:solidFill>
            <a:schemeClr val="accent1"/>
          </a:solidFill>
          <a:ln w="127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flipV="1">
            <a:off x="5004048" y="4046321"/>
            <a:ext cx="2018565" cy="213179"/>
          </a:xfrm>
          <a:prstGeom prst="straightConnector1">
            <a:avLst/>
          </a:prstGeom>
          <a:solidFill>
            <a:schemeClr val="accent1"/>
          </a:solidFill>
          <a:ln w="127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a:off x="6963366" y="2099260"/>
            <a:ext cx="1231427" cy="276999"/>
          </a:xfrm>
          <a:prstGeom prst="rect">
            <a:avLst/>
          </a:prstGeom>
          <a:noFill/>
        </p:spPr>
        <p:txBody>
          <a:bodyPr wrap="none" rtlCol="0">
            <a:spAutoFit/>
          </a:bodyPr>
          <a:lstStyle/>
          <a:p>
            <a:pPr algn="ctr"/>
            <a:r>
              <a:rPr lang="en-US" sz="1200" b="1" dirty="0" smtClean="0">
                <a:solidFill>
                  <a:srgbClr val="333399"/>
                </a:solidFill>
                <a:latin typeface="Tahoma" panose="020B0604030504040204" pitchFamily="34" charset="0"/>
                <a:ea typeface="Tahoma" panose="020B0604030504040204" pitchFamily="34" charset="0"/>
                <a:cs typeface="Tahoma" panose="020B0604030504040204" pitchFamily="34" charset="0"/>
              </a:rPr>
              <a:t>Upper VS Coil</a:t>
            </a:r>
            <a:endParaRPr lang="en-GB" sz="1200" b="1" dirty="0">
              <a:solidFill>
                <a:srgbClr val="333399"/>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6954612" y="4115484"/>
            <a:ext cx="1244251" cy="276999"/>
          </a:xfrm>
          <a:prstGeom prst="rect">
            <a:avLst/>
          </a:prstGeom>
          <a:noFill/>
        </p:spPr>
        <p:txBody>
          <a:bodyPr wrap="none" rtlCol="0">
            <a:spAutoFit/>
          </a:bodyPr>
          <a:lstStyle/>
          <a:p>
            <a:pPr algn="ctr"/>
            <a:r>
              <a:rPr lang="en-US" sz="1200" b="1" dirty="0" smtClean="0">
                <a:solidFill>
                  <a:srgbClr val="333399"/>
                </a:solidFill>
                <a:latin typeface="Tahoma" panose="020B0604030504040204" pitchFamily="34" charset="0"/>
                <a:ea typeface="Tahoma" panose="020B0604030504040204" pitchFamily="34" charset="0"/>
                <a:cs typeface="Tahoma" panose="020B0604030504040204" pitchFamily="34" charset="0"/>
              </a:rPr>
              <a:t>Lower VS Coil</a:t>
            </a:r>
            <a:endParaRPr lang="en-GB" sz="1200" b="1" dirty="0">
              <a:solidFill>
                <a:srgbClr val="333399"/>
              </a:solidFill>
              <a:latin typeface="Tahoma" panose="020B0604030504040204" pitchFamily="34" charset="0"/>
              <a:ea typeface="Tahoma" panose="020B0604030504040204" pitchFamily="34" charset="0"/>
              <a:cs typeface="Tahoma" panose="020B0604030504040204" pitchFamily="34" charset="0"/>
            </a:endParaRPr>
          </a:p>
        </p:txBody>
      </p:sp>
      <p:cxnSp>
        <p:nvCxnSpPr>
          <p:cNvPr id="22" name="Straight Arrow Connector 21"/>
          <p:cNvCxnSpPr/>
          <p:nvPr/>
        </p:nvCxnSpPr>
        <p:spPr bwMode="auto">
          <a:xfrm flipV="1">
            <a:off x="2771800" y="2675324"/>
            <a:ext cx="792088" cy="329448"/>
          </a:xfrm>
          <a:prstGeom prst="straightConnector1">
            <a:avLst/>
          </a:prstGeom>
          <a:solidFill>
            <a:schemeClr val="accent1"/>
          </a:solidFill>
          <a:ln w="127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a:off x="2775212" y="3004772"/>
            <a:ext cx="1148716" cy="894688"/>
          </a:xfrm>
          <a:prstGeom prst="straightConnector1">
            <a:avLst/>
          </a:prstGeom>
          <a:solidFill>
            <a:schemeClr val="accent1"/>
          </a:solidFill>
          <a:ln w="127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1403648" y="3107372"/>
            <a:ext cx="1800200" cy="1008112"/>
          </a:xfrm>
          <a:prstGeom prst="straightConnector1">
            <a:avLst/>
          </a:prstGeom>
          <a:solidFill>
            <a:schemeClr val="accent1"/>
          </a:solidFill>
          <a:ln w="127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p:cNvSpPr txBox="1"/>
          <p:nvPr/>
        </p:nvSpPr>
        <p:spPr>
          <a:xfrm>
            <a:off x="2021640" y="2830780"/>
            <a:ext cx="790602" cy="276999"/>
          </a:xfrm>
          <a:prstGeom prst="rect">
            <a:avLst/>
          </a:prstGeom>
          <a:noFill/>
        </p:spPr>
        <p:txBody>
          <a:bodyPr wrap="none" rtlCol="0">
            <a:spAutoFit/>
          </a:bodyPr>
          <a:lstStyle/>
          <a:p>
            <a:pPr algn="ctr"/>
            <a:r>
              <a:rPr lang="en-US" sz="1200" b="1" dirty="0" smtClean="0">
                <a:solidFill>
                  <a:srgbClr val="333399"/>
                </a:solidFill>
                <a:latin typeface="Tahoma" panose="020B0604030504040204" pitchFamily="34" charset="0"/>
                <a:ea typeface="Tahoma" panose="020B0604030504040204" pitchFamily="34" charset="0"/>
                <a:cs typeface="Tahoma" panose="020B0604030504040204" pitchFamily="34" charset="0"/>
              </a:rPr>
              <a:t>Feeders</a:t>
            </a:r>
            <a:endParaRPr lang="en-GB" sz="1200" b="1" dirty="0">
              <a:solidFill>
                <a:srgbClr val="333399"/>
              </a:solidFill>
              <a:latin typeface="Tahoma" panose="020B0604030504040204" pitchFamily="34" charset="0"/>
              <a:ea typeface="Tahoma" panose="020B0604030504040204" pitchFamily="34" charset="0"/>
              <a:cs typeface="Tahoma" panose="020B0604030504040204" pitchFamily="34" charset="0"/>
            </a:endParaRPr>
          </a:p>
        </p:txBody>
      </p:sp>
      <p:cxnSp>
        <p:nvCxnSpPr>
          <p:cNvPr id="26" name="Straight Arrow Connector 25"/>
          <p:cNvCxnSpPr/>
          <p:nvPr/>
        </p:nvCxnSpPr>
        <p:spPr bwMode="auto">
          <a:xfrm flipV="1">
            <a:off x="1403648" y="1908526"/>
            <a:ext cx="2520280" cy="1198846"/>
          </a:xfrm>
          <a:prstGeom prst="straightConnector1">
            <a:avLst/>
          </a:prstGeom>
          <a:solidFill>
            <a:schemeClr val="accent1"/>
          </a:solidFill>
          <a:ln w="127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256459" y="2963356"/>
            <a:ext cx="1247457" cy="276999"/>
          </a:xfrm>
          <a:prstGeom prst="rect">
            <a:avLst/>
          </a:prstGeom>
          <a:noFill/>
        </p:spPr>
        <p:txBody>
          <a:bodyPr wrap="none" rtlCol="0">
            <a:spAutoFit/>
          </a:bodyPr>
          <a:lstStyle/>
          <a:p>
            <a:pPr algn="ctr"/>
            <a:r>
              <a:rPr lang="en-US" sz="1200" b="1" dirty="0" smtClean="0">
                <a:solidFill>
                  <a:srgbClr val="333399"/>
                </a:solidFill>
                <a:latin typeface="Tahoma" panose="020B0604030504040204" pitchFamily="34" charset="0"/>
                <a:ea typeface="Tahoma" panose="020B0604030504040204" pitchFamily="34" charset="0"/>
                <a:cs typeface="Tahoma" panose="020B0604030504040204" pitchFamily="34" charset="0"/>
              </a:rPr>
              <a:t>Feedthroughs</a:t>
            </a:r>
            <a:endParaRPr lang="en-GB" sz="1200" b="1" dirty="0">
              <a:solidFill>
                <a:srgbClr val="333399"/>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 Box 6"/>
          <p:cNvSpPr txBox="1">
            <a:spLocks noChangeArrowheads="1"/>
          </p:cNvSpPr>
          <p:nvPr/>
        </p:nvSpPr>
        <p:spPr bwMode="auto">
          <a:xfrm>
            <a:off x="739827" y="771550"/>
            <a:ext cx="80806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ahoma" pitchFamily="34" charset="0"/>
              </a:defRPr>
            </a:lvl1pPr>
            <a:lvl2pPr marL="742950" indent="-285750">
              <a:defRPr sz="2400">
                <a:solidFill>
                  <a:schemeClr val="tx1"/>
                </a:solidFill>
                <a:latin typeface="Tahoma" pitchFamily="34" charset="0"/>
              </a:defRPr>
            </a:lvl2pPr>
            <a:lvl3pPr marL="1143000" indent="-228600">
              <a:defRPr sz="2400">
                <a:solidFill>
                  <a:schemeClr val="tx1"/>
                </a:solidFill>
                <a:latin typeface="Tahoma" pitchFamily="34" charset="0"/>
              </a:defRPr>
            </a:lvl3pPr>
            <a:lvl4pPr marL="1600200" indent="-228600">
              <a:defRPr sz="2400">
                <a:solidFill>
                  <a:schemeClr val="tx1"/>
                </a:solidFill>
                <a:latin typeface="Tahoma" pitchFamily="34" charset="0"/>
              </a:defRPr>
            </a:lvl4pPr>
            <a:lvl5pPr marL="2057400" indent="-22860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sz="1800" dirty="0" smtClean="0">
                <a:solidFill>
                  <a:srgbClr val="333399"/>
                </a:solidFill>
                <a:latin typeface="+mj-lt"/>
                <a:ea typeface="Tahoma" panose="020B0604030504040204" pitchFamily="34" charset="0"/>
                <a:cs typeface="Tahoma" panose="020B0604030504040204" pitchFamily="34" charset="0"/>
              </a:rPr>
              <a:t>The </a:t>
            </a:r>
            <a:r>
              <a:rPr lang="en-US" altLang="en-US" sz="1800" dirty="0" smtClean="0">
                <a:solidFill>
                  <a:srgbClr val="333399"/>
                </a:solidFill>
                <a:latin typeface="+mj-lt"/>
                <a:ea typeface="Tahoma" panose="020B0604030504040204" pitchFamily="34" charset="0"/>
                <a:cs typeface="Tahoma" panose="020B0604030504040204" pitchFamily="34" charset="0"/>
              </a:rPr>
              <a:t>in-vessel coils comprise: </a:t>
            </a:r>
            <a:r>
              <a:rPr lang="en-US" altLang="en-US" sz="1800" b="1" dirty="0" smtClean="0">
                <a:solidFill>
                  <a:srgbClr val="333399"/>
                </a:solidFill>
                <a:latin typeface="+mj-lt"/>
                <a:ea typeface="Tahoma" panose="020B0604030504040204" pitchFamily="34" charset="0"/>
                <a:cs typeface="Tahoma" panose="020B0604030504040204" pitchFamily="34" charset="0"/>
              </a:rPr>
              <a:t>3 x 9 picture-framed, ELM coils </a:t>
            </a:r>
            <a:r>
              <a:rPr lang="en-US" altLang="en-US" sz="1800" dirty="0" smtClean="0">
                <a:solidFill>
                  <a:srgbClr val="333399"/>
                </a:solidFill>
                <a:latin typeface="+mj-lt"/>
                <a:ea typeface="Tahoma" panose="020B0604030504040204" pitchFamily="34" charset="0"/>
                <a:cs typeface="Tahoma" panose="020B0604030504040204" pitchFamily="34" charset="0"/>
              </a:rPr>
              <a:t>(aimed at controlling </a:t>
            </a:r>
            <a:r>
              <a:rPr lang="en-US" altLang="en-US" sz="1800" b="1" dirty="0" smtClean="0">
                <a:solidFill>
                  <a:srgbClr val="333399"/>
                </a:solidFill>
                <a:latin typeface="+mj-lt"/>
                <a:ea typeface="Tahoma" panose="020B0604030504040204" pitchFamily="34" charset="0"/>
                <a:cs typeface="Tahoma" panose="020B0604030504040204" pitchFamily="34" charset="0"/>
              </a:rPr>
              <a:t>Edge Localized Modes)</a:t>
            </a:r>
            <a:r>
              <a:rPr lang="en-US" altLang="en-US" sz="1800" dirty="0" smtClean="0">
                <a:solidFill>
                  <a:srgbClr val="333399"/>
                </a:solidFill>
                <a:latin typeface="+mj-lt"/>
                <a:ea typeface="Tahoma" panose="020B0604030504040204" pitchFamily="34" charset="0"/>
                <a:cs typeface="Tahoma" panose="020B0604030504040204" pitchFamily="34" charset="0"/>
              </a:rPr>
              <a:t> and </a:t>
            </a:r>
            <a:r>
              <a:rPr lang="en-US" altLang="en-US" sz="1800" b="1" dirty="0" smtClean="0">
                <a:solidFill>
                  <a:srgbClr val="333399"/>
                </a:solidFill>
                <a:latin typeface="+mj-lt"/>
                <a:ea typeface="Tahoma" panose="020B0604030504040204" pitchFamily="34" charset="0"/>
                <a:cs typeface="Tahoma" panose="020B0604030504040204" pitchFamily="34" charset="0"/>
              </a:rPr>
              <a:t>2 ring, VS coils </a:t>
            </a:r>
            <a:r>
              <a:rPr lang="en-US" altLang="en-US" sz="1800" dirty="0" smtClean="0">
                <a:solidFill>
                  <a:srgbClr val="333399"/>
                </a:solidFill>
                <a:latin typeface="+mj-lt"/>
                <a:ea typeface="Tahoma" panose="020B0604030504040204" pitchFamily="34" charset="0"/>
                <a:cs typeface="Tahoma" panose="020B0604030504040204" pitchFamily="34" charset="0"/>
              </a:rPr>
              <a:t>(aimed at controlling </a:t>
            </a:r>
            <a:r>
              <a:rPr lang="en-US" altLang="en-US" sz="1800" b="1" dirty="0" smtClean="0">
                <a:solidFill>
                  <a:srgbClr val="333399"/>
                </a:solidFill>
                <a:latin typeface="+mj-lt"/>
                <a:ea typeface="Tahoma" panose="020B0604030504040204" pitchFamily="34" charset="0"/>
                <a:cs typeface="Tahoma" panose="020B0604030504040204" pitchFamily="34" charset="0"/>
              </a:rPr>
              <a:t>Vertical Stability).</a:t>
            </a:r>
            <a:endParaRPr lang="en-US" altLang="en-US" sz="1800" b="1" dirty="0">
              <a:solidFill>
                <a:srgbClr val="333399"/>
              </a:solidFill>
              <a:latin typeface="+mj-lt"/>
              <a:ea typeface="Tahoma" panose="020B0604030504040204" pitchFamily="34" charset="0"/>
              <a:cs typeface="Tahoma" panose="020B0604030504040204" pitchFamily="34" charset="0"/>
            </a:endParaRPr>
          </a:p>
        </p:txBody>
      </p:sp>
      <p:sp>
        <p:nvSpPr>
          <p:cNvPr id="2" name="TextBox 1"/>
          <p:cNvSpPr txBox="1"/>
          <p:nvPr/>
        </p:nvSpPr>
        <p:spPr>
          <a:xfrm>
            <a:off x="5724128" y="4371950"/>
            <a:ext cx="3384376" cy="369332"/>
          </a:xfrm>
          <a:prstGeom prst="rect">
            <a:avLst/>
          </a:prstGeom>
          <a:noFill/>
        </p:spPr>
        <p:txBody>
          <a:bodyPr wrap="square" rtlCol="0">
            <a:spAutoFit/>
          </a:bodyPr>
          <a:lstStyle/>
          <a:p>
            <a:r>
              <a:rPr lang="en-US" sz="1800" b="1" dirty="0" smtClean="0">
                <a:solidFill>
                  <a:srgbClr val="002060"/>
                </a:solidFill>
              </a:rPr>
              <a:t>* PDR finalized successfully.</a:t>
            </a:r>
            <a:endParaRPr lang="en-GB" sz="1800" b="1" dirty="0">
              <a:solidFill>
                <a:srgbClr val="002060"/>
              </a:solidFill>
            </a:endParaRPr>
          </a:p>
        </p:txBody>
      </p:sp>
    </p:spTree>
    <p:extLst>
      <p:ext uri="{BB962C8B-B14F-4D97-AF65-F5344CB8AC3E}">
        <p14:creationId xmlns:p14="http://schemas.microsoft.com/office/powerpoint/2010/main" val="894900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spect="1" noChangeArrowheads="1"/>
          </p:cNvSpPr>
          <p:nvPr/>
        </p:nvSpPr>
        <p:spPr bwMode="auto">
          <a:xfrm>
            <a:off x="467544" y="1270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In-Vessel Coil Conductor </a:t>
            </a:r>
            <a:endParaRPr lang="en-GB" altLang="en-US" b="1" dirty="0"/>
          </a:p>
        </p:txBody>
      </p:sp>
      <p:sp>
        <p:nvSpPr>
          <p:cNvPr id="29" name="CasellaDiTesto 14"/>
          <p:cNvSpPr txBox="1"/>
          <p:nvPr/>
        </p:nvSpPr>
        <p:spPr>
          <a:xfrm>
            <a:off x="683568" y="817424"/>
            <a:ext cx="4968552" cy="1754326"/>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it-IT" sz="1800" b="1" dirty="0" smtClean="0">
                <a:solidFill>
                  <a:srgbClr val="333399"/>
                </a:solidFill>
                <a:latin typeface="+mj-lt"/>
                <a:ea typeface="Tahoma" panose="020B0604030504040204" pitchFamily="34" charset="0"/>
                <a:cs typeface="Tahoma" panose="020B0604030504040204" pitchFamily="34" charset="0"/>
              </a:rPr>
              <a:t>Round conductor with MgO ceramic insulation</a:t>
            </a:r>
          </a:p>
          <a:p>
            <a:pPr marL="342900" indent="-342900" algn="just">
              <a:lnSpc>
                <a:spcPct val="150000"/>
              </a:lnSpc>
              <a:buFont typeface="Wingdings" panose="05000000000000000000" pitchFamily="2" charset="2"/>
              <a:buChar char="Ø"/>
            </a:pPr>
            <a:r>
              <a:rPr lang="it-IT" sz="1800" b="1" dirty="0" smtClean="0">
                <a:solidFill>
                  <a:srgbClr val="333399"/>
                </a:solidFill>
                <a:latin typeface="+mj-lt"/>
                <a:ea typeface="Tahoma" panose="020B0604030504040204" pitchFamily="34" charset="0"/>
                <a:cs typeface="Tahoma" panose="020B0604030504040204" pitchFamily="34" charset="0"/>
              </a:rPr>
              <a:t>Coils attachment through brackets </a:t>
            </a:r>
          </a:p>
          <a:p>
            <a:pPr marL="342900" indent="-342900" algn="just">
              <a:lnSpc>
                <a:spcPct val="150000"/>
              </a:lnSpc>
              <a:buFont typeface="Wingdings" panose="05000000000000000000" pitchFamily="2" charset="2"/>
              <a:buChar char="Ø"/>
            </a:pPr>
            <a:r>
              <a:rPr lang="it-IT" sz="1800" b="1" dirty="0" smtClean="0">
                <a:solidFill>
                  <a:srgbClr val="333399"/>
                </a:solidFill>
                <a:latin typeface="+mj-lt"/>
                <a:ea typeface="Tahoma" panose="020B0604030504040204" pitchFamily="34" charset="0"/>
                <a:cs typeface="Tahoma" panose="020B0604030504040204" pitchFamily="34" charset="0"/>
              </a:rPr>
              <a:t>Unit lengths: up to 70 m </a:t>
            </a:r>
          </a:p>
          <a:p>
            <a:pPr marL="342900" indent="-342900" algn="just">
              <a:lnSpc>
                <a:spcPct val="150000"/>
              </a:lnSpc>
              <a:buFont typeface="Wingdings" panose="05000000000000000000" pitchFamily="2" charset="2"/>
              <a:buChar char="Ø"/>
            </a:pPr>
            <a:r>
              <a:rPr lang="it-IT" sz="1800" b="1" dirty="0" smtClean="0">
                <a:solidFill>
                  <a:srgbClr val="333399"/>
                </a:solidFill>
                <a:latin typeface="+mj-lt"/>
                <a:ea typeface="Tahoma" panose="020B0604030504040204" pitchFamily="34" charset="0"/>
                <a:cs typeface="Tahoma" panose="020B0604030504040204" pitchFamily="34" charset="0"/>
              </a:rPr>
              <a:t>Weight: 12.4 kg/m</a:t>
            </a:r>
          </a:p>
        </p:txBody>
      </p:sp>
      <p:pic>
        <p:nvPicPr>
          <p:cNvPr id="30" name="Picture 2" descr="image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499742"/>
            <a:ext cx="2664296" cy="22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3635896" y="4300523"/>
            <a:ext cx="1327608" cy="246221"/>
          </a:xfrm>
          <a:prstGeom prst="rect">
            <a:avLst/>
          </a:prstGeom>
          <a:solidFill>
            <a:schemeClr val="bg1"/>
          </a:solidFill>
        </p:spPr>
        <p:txBody>
          <a:bodyPr wrap="none" rtlCol="0">
            <a:spAutoFit/>
          </a:bodyPr>
          <a:lstStyle/>
          <a:p>
            <a:r>
              <a:rPr lang="en-US" sz="1000" dirty="0" smtClean="0">
                <a:latin typeface="Tahoma" panose="020B0604030504040204" pitchFamily="34" charset="0"/>
                <a:ea typeface="Tahoma" panose="020B0604030504040204" pitchFamily="34" charset="0"/>
                <a:cs typeface="Tahoma" panose="020B0604030504040204" pitchFamily="34" charset="0"/>
              </a:rPr>
              <a:t>[Dimensions in mm]</a:t>
            </a:r>
            <a:endParaRPr lang="en-GB" sz="1000" dirty="0">
              <a:latin typeface="Tahoma" panose="020B0604030504040204" pitchFamily="34" charset="0"/>
              <a:ea typeface="Tahoma" panose="020B0604030504040204" pitchFamily="34" charset="0"/>
              <a:cs typeface="Tahoma" panose="020B0604030504040204" pitchFamily="34" charset="0"/>
            </a:endParaRPr>
          </a:p>
        </p:txBody>
      </p:sp>
      <p:grpSp>
        <p:nvGrpSpPr>
          <p:cNvPr id="32" name="组合 8"/>
          <p:cNvGrpSpPr>
            <a:grpSpLocks noChangeAspect="1"/>
          </p:cNvGrpSpPr>
          <p:nvPr/>
        </p:nvGrpSpPr>
        <p:grpSpPr>
          <a:xfrm>
            <a:off x="5724128" y="782583"/>
            <a:ext cx="3223688" cy="2005034"/>
            <a:chOff x="500034" y="1000108"/>
            <a:chExt cx="7358114" cy="3432388"/>
          </a:xfrm>
        </p:grpSpPr>
        <p:pic>
          <p:nvPicPr>
            <p:cNvPr id="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34" y="1000108"/>
              <a:ext cx="3100976" cy="3429024"/>
            </a:xfrm>
            <a:prstGeom prst="rect">
              <a:avLst/>
            </a:prstGeom>
            <a:noFill/>
            <a:ln w="9525">
              <a:noFill/>
              <a:miter lim="800000"/>
              <a:headEnd/>
              <a:tailEnd/>
            </a:ln>
            <a:effectLst/>
          </p:spPr>
        </p:pic>
        <p:pic>
          <p:nvPicPr>
            <p:cNvPr id="3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3305" y="1000108"/>
              <a:ext cx="2874473" cy="1857388"/>
            </a:xfrm>
            <a:prstGeom prst="rect">
              <a:avLst/>
            </a:prstGeom>
            <a:noFill/>
            <a:ln w="9525">
              <a:noFill/>
              <a:miter lim="800000"/>
              <a:headEnd/>
              <a:tailEnd/>
            </a:ln>
            <a:effectLst/>
          </p:spPr>
        </p:pic>
        <p:pic>
          <p:nvPicPr>
            <p:cNvPr id="3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2264" y="1000108"/>
              <a:ext cx="1285884" cy="3429024"/>
            </a:xfrm>
            <a:prstGeom prst="rect">
              <a:avLst/>
            </a:prstGeom>
            <a:noFill/>
            <a:ln w="9525">
              <a:noFill/>
              <a:miter lim="800000"/>
              <a:headEnd/>
              <a:tailEnd/>
            </a:ln>
            <a:effectLst/>
          </p:spPr>
        </p:pic>
        <p:pic>
          <p:nvPicPr>
            <p:cNvPr id="3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3306" y="2428867"/>
              <a:ext cx="2857520" cy="2003629"/>
            </a:xfrm>
            <a:prstGeom prst="rect">
              <a:avLst/>
            </a:prstGeom>
            <a:noFill/>
            <a:ln w="9525">
              <a:noFill/>
              <a:miter lim="800000"/>
              <a:headEnd/>
              <a:tailEnd/>
            </a:ln>
            <a:effectLst/>
          </p:spPr>
        </p:pic>
      </p:grpSp>
      <p:pic>
        <p:nvPicPr>
          <p:cNvPr id="3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128" y="2798807"/>
            <a:ext cx="3223688" cy="1609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791291" y="3352999"/>
            <a:ext cx="782322" cy="805605"/>
          </a:xfrm>
          <a:prstGeom prst="rect">
            <a:avLst/>
          </a:prstGeom>
        </p:spPr>
      </p:pic>
      <p:sp>
        <p:nvSpPr>
          <p:cNvPr id="39" name="TextBox 38"/>
          <p:cNvSpPr txBox="1"/>
          <p:nvPr/>
        </p:nvSpPr>
        <p:spPr>
          <a:xfrm>
            <a:off x="5796136" y="4454991"/>
            <a:ext cx="708527" cy="276999"/>
          </a:xfrm>
          <a:prstGeom prst="rect">
            <a:avLst/>
          </a:prstGeom>
          <a:solidFill>
            <a:schemeClr val="bg1"/>
          </a:solidFill>
        </p:spPr>
        <p:txBody>
          <a:bodyPr wrap="none" rtlCol="0">
            <a:spAutoFit/>
          </a:bodyPr>
          <a:lstStyle/>
          <a:p>
            <a:r>
              <a:rPr lang="en-US" sz="1200" i="1" dirty="0" smtClean="0">
                <a:latin typeface="Tahoma" panose="020B0604030504040204" pitchFamily="34" charset="0"/>
                <a:ea typeface="Tahoma" panose="020B0604030504040204" pitchFamily="34" charset="0"/>
                <a:cs typeface="Tahoma" panose="020B0604030504040204" pitchFamily="34" charset="0"/>
              </a:rPr>
              <a:t>[ASIPP]</a:t>
            </a:r>
            <a:endParaRPr lang="en-GB" sz="12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193116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spect="1" noChangeArrowheads="1"/>
          </p:cNvSpPr>
          <p:nvPr/>
        </p:nvSpPr>
        <p:spPr bwMode="auto">
          <a:xfrm>
            <a:off x="467544" y="1270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In-Vessel Coil Engineering </a:t>
            </a:r>
            <a:endParaRPr lang="en-GB" altLang="en-US" b="1" dirty="0"/>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837875"/>
            <a:ext cx="5018117" cy="3246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062" y="1065434"/>
            <a:ext cx="1570096" cy="353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7350845" y="4017593"/>
            <a:ext cx="1475326" cy="276999"/>
          </a:xfrm>
          <a:prstGeom prst="rect">
            <a:avLst/>
          </a:prstGeom>
          <a:noFill/>
          <a:ln w="19050">
            <a:solidFill>
              <a:srgbClr val="EFB942"/>
            </a:solidFill>
          </a:ln>
        </p:spPr>
        <p:txBody>
          <a:bodyPr wrap="square" rtlCol="0">
            <a:spAutoFit/>
          </a:bodyPr>
          <a:lstStyle/>
          <a:p>
            <a:pPr algn="ctr"/>
            <a:r>
              <a:rPr lang="en-US" sz="1200" i="1" dirty="0" smtClean="0">
                <a:latin typeface="Tahoma" panose="020B0604030504040204" pitchFamily="34" charset="0"/>
                <a:ea typeface="Tahoma" panose="020B0604030504040204" pitchFamily="34" charset="0"/>
                <a:cs typeface="Tahoma" panose="020B0604030504040204" pitchFamily="34" charset="0"/>
              </a:rPr>
              <a:t>Support Structure</a:t>
            </a:r>
          </a:p>
        </p:txBody>
      </p:sp>
      <p:cxnSp>
        <p:nvCxnSpPr>
          <p:cNvPr id="17" name="Straight Arrow Connector 16"/>
          <p:cNvCxnSpPr>
            <a:stCxn id="16" idx="0"/>
          </p:cNvCxnSpPr>
          <p:nvPr/>
        </p:nvCxnSpPr>
        <p:spPr bwMode="auto">
          <a:xfrm flipH="1" flipV="1">
            <a:off x="7011726" y="3142645"/>
            <a:ext cx="1076782" cy="874948"/>
          </a:xfrm>
          <a:prstGeom prst="straightConnector1">
            <a:avLst/>
          </a:prstGeom>
          <a:solidFill>
            <a:schemeClr val="accent1"/>
          </a:solidFill>
          <a:ln w="19050" cap="flat" cmpd="sng" algn="ctr">
            <a:solidFill>
              <a:srgbClr val="EFB942"/>
            </a:solidFill>
            <a:prstDash val="solid"/>
            <a:round/>
            <a:headEnd type="none" w="med" len="med"/>
            <a:tailEnd type="arrow"/>
          </a:ln>
          <a:effectLst/>
        </p:spPr>
      </p:cxnSp>
      <p:sp>
        <p:nvSpPr>
          <p:cNvPr id="18" name="TextBox 17"/>
          <p:cNvSpPr txBox="1"/>
          <p:nvPr/>
        </p:nvSpPr>
        <p:spPr>
          <a:xfrm>
            <a:off x="4427984" y="4198317"/>
            <a:ext cx="1103804" cy="461665"/>
          </a:xfrm>
          <a:prstGeom prst="rect">
            <a:avLst/>
          </a:prstGeom>
          <a:noFill/>
          <a:ln w="19050">
            <a:solidFill>
              <a:srgbClr val="EFB942"/>
            </a:solidFill>
          </a:ln>
        </p:spPr>
        <p:txBody>
          <a:bodyPr wrap="square" rtlCol="0">
            <a:spAutoFit/>
          </a:bodyPr>
          <a:lstStyle/>
          <a:p>
            <a:pPr algn="ctr"/>
            <a:r>
              <a:rPr lang="en-US" sz="1200" i="1" dirty="0" smtClean="0">
                <a:latin typeface="Tahoma" panose="020B0604030504040204" pitchFamily="34" charset="0"/>
                <a:ea typeface="Tahoma" panose="020B0604030504040204" pitchFamily="34" charset="0"/>
                <a:cs typeface="Tahoma" panose="020B0604030504040204" pitchFamily="34" charset="0"/>
              </a:rPr>
              <a:t>Joints </a:t>
            </a:r>
            <a:br>
              <a:rPr lang="en-US" sz="1200" i="1" dirty="0" smtClean="0">
                <a:latin typeface="Tahoma" panose="020B0604030504040204" pitchFamily="34" charset="0"/>
                <a:ea typeface="Tahoma" panose="020B0604030504040204" pitchFamily="34" charset="0"/>
                <a:cs typeface="Tahoma" panose="020B0604030504040204" pitchFamily="34" charset="0"/>
              </a:rPr>
            </a:br>
            <a:r>
              <a:rPr lang="en-US" sz="1200" i="1" dirty="0" smtClean="0">
                <a:latin typeface="Tahoma" panose="020B0604030504040204" pitchFamily="34" charset="0"/>
                <a:ea typeface="Tahoma" panose="020B0604030504040204" pitchFamily="34" charset="0"/>
                <a:cs typeface="Tahoma" panose="020B0604030504040204" pitchFamily="34" charset="0"/>
              </a:rPr>
              <a:t>(to feeders)</a:t>
            </a:r>
            <a:endParaRPr lang="en-GB" sz="1200" i="1" dirty="0">
              <a:latin typeface="Tahoma" panose="020B0604030504040204" pitchFamily="34" charset="0"/>
              <a:ea typeface="Tahoma" panose="020B0604030504040204" pitchFamily="34" charset="0"/>
              <a:cs typeface="Tahoma" panose="020B0604030504040204" pitchFamily="34" charset="0"/>
            </a:endParaRPr>
          </a:p>
        </p:txBody>
      </p:sp>
      <p:cxnSp>
        <p:nvCxnSpPr>
          <p:cNvPr id="19" name="Straight Arrow Connector 18"/>
          <p:cNvCxnSpPr>
            <a:stCxn id="18" idx="3"/>
          </p:cNvCxnSpPr>
          <p:nvPr/>
        </p:nvCxnSpPr>
        <p:spPr bwMode="auto">
          <a:xfrm>
            <a:off x="5531788" y="4429150"/>
            <a:ext cx="1056436" cy="3247"/>
          </a:xfrm>
          <a:prstGeom prst="straightConnector1">
            <a:avLst/>
          </a:prstGeom>
          <a:solidFill>
            <a:schemeClr val="accent1"/>
          </a:solidFill>
          <a:ln w="19050" cap="flat" cmpd="sng" algn="ctr">
            <a:solidFill>
              <a:srgbClr val="EFB942"/>
            </a:solidFill>
            <a:prstDash val="solid"/>
            <a:round/>
            <a:headEnd type="none" w="med" len="med"/>
            <a:tailEnd type="arrow"/>
          </a:ln>
          <a:effectLst/>
        </p:spPr>
      </p:cxnSp>
      <p:cxnSp>
        <p:nvCxnSpPr>
          <p:cNvPr id="20" name="Straight Arrow Connector 19"/>
          <p:cNvCxnSpPr/>
          <p:nvPr/>
        </p:nvCxnSpPr>
        <p:spPr bwMode="auto">
          <a:xfrm flipH="1">
            <a:off x="7192965" y="1865268"/>
            <a:ext cx="986537" cy="149465"/>
          </a:xfrm>
          <a:prstGeom prst="straightConnector1">
            <a:avLst/>
          </a:prstGeom>
          <a:solidFill>
            <a:schemeClr val="accent1"/>
          </a:solidFill>
          <a:ln w="19050" cap="flat" cmpd="sng" algn="ctr">
            <a:solidFill>
              <a:srgbClr val="EFB942"/>
            </a:solidFill>
            <a:prstDash val="solid"/>
            <a:round/>
            <a:headEnd type="none" w="med" len="med"/>
            <a:tailEnd type="arrow"/>
          </a:ln>
          <a:effectLst/>
        </p:spPr>
      </p:cxnSp>
      <p:sp>
        <p:nvSpPr>
          <p:cNvPr id="21" name="TextBox 20"/>
          <p:cNvSpPr txBox="1"/>
          <p:nvPr/>
        </p:nvSpPr>
        <p:spPr>
          <a:xfrm>
            <a:off x="7350845" y="2464024"/>
            <a:ext cx="1584177" cy="461665"/>
          </a:xfrm>
          <a:prstGeom prst="rect">
            <a:avLst/>
          </a:prstGeom>
          <a:noFill/>
          <a:ln w="19050">
            <a:solidFill>
              <a:srgbClr val="EFB942"/>
            </a:solidFill>
          </a:ln>
        </p:spPr>
        <p:txBody>
          <a:bodyPr wrap="square" rtlCol="0">
            <a:spAutoFit/>
          </a:bodyPr>
          <a:lstStyle/>
          <a:p>
            <a:pPr algn="ctr"/>
            <a:r>
              <a:rPr lang="en-US" sz="1200" i="1" dirty="0" smtClean="0">
                <a:latin typeface="Tahoma" panose="020B0604030504040204" pitchFamily="34" charset="0"/>
                <a:ea typeface="Tahoma" panose="020B0604030504040204" pitchFamily="34" charset="0"/>
                <a:cs typeface="Tahoma" panose="020B0604030504040204" pitchFamily="34" charset="0"/>
              </a:rPr>
              <a:t>2 Jumper Clamps</a:t>
            </a:r>
          </a:p>
          <a:p>
            <a:pPr algn="ctr"/>
            <a:r>
              <a:rPr lang="en-US" sz="1200" i="1" dirty="0" smtClean="0">
                <a:latin typeface="Tahoma" panose="020B0604030504040204" pitchFamily="34" charset="0"/>
                <a:ea typeface="Tahoma" panose="020B0604030504040204" pitchFamily="34" charset="0"/>
                <a:cs typeface="Tahoma" panose="020B0604030504040204" pitchFamily="34" charset="0"/>
              </a:rPr>
              <a:t>(Power Supply)</a:t>
            </a:r>
            <a:endParaRPr lang="en-GB" sz="1200" i="1" dirty="0">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5364088" y="782583"/>
            <a:ext cx="1584177" cy="276999"/>
          </a:xfrm>
          <a:prstGeom prst="rect">
            <a:avLst/>
          </a:prstGeom>
          <a:noFill/>
          <a:ln w="19050">
            <a:solidFill>
              <a:srgbClr val="EFB942"/>
            </a:solidFill>
          </a:ln>
        </p:spPr>
        <p:txBody>
          <a:bodyPr wrap="square" rtlCol="0">
            <a:spAutoFit/>
          </a:bodyPr>
          <a:lstStyle/>
          <a:p>
            <a:pPr algn="ctr"/>
            <a:r>
              <a:rPr lang="en-US" sz="1200" i="1" dirty="0" smtClean="0">
                <a:latin typeface="Tahoma" panose="020B0604030504040204" pitchFamily="34" charset="0"/>
                <a:ea typeface="Tahoma" panose="020B0604030504040204" pitchFamily="34" charset="0"/>
                <a:cs typeface="Tahoma" panose="020B0604030504040204" pitchFamily="34" charset="0"/>
              </a:rPr>
              <a:t> 2 Insulating Breaks</a:t>
            </a:r>
            <a:endParaRPr lang="en-GB" sz="1200" i="1" dirty="0">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Arrow Connector 22"/>
          <p:cNvCxnSpPr>
            <a:stCxn id="22" idx="2"/>
          </p:cNvCxnSpPr>
          <p:nvPr/>
        </p:nvCxnSpPr>
        <p:spPr bwMode="auto">
          <a:xfrm>
            <a:off x="6156177" y="1059582"/>
            <a:ext cx="855549" cy="252028"/>
          </a:xfrm>
          <a:prstGeom prst="straightConnector1">
            <a:avLst/>
          </a:prstGeom>
          <a:solidFill>
            <a:schemeClr val="accent1"/>
          </a:solidFill>
          <a:ln w="19050" cap="flat" cmpd="sng" algn="ctr">
            <a:solidFill>
              <a:srgbClr val="EFB942"/>
            </a:solidFill>
            <a:prstDash val="solid"/>
            <a:round/>
            <a:headEnd type="none" w="med" len="med"/>
            <a:tailEnd type="oval"/>
          </a:ln>
          <a:effectLst/>
        </p:spPr>
      </p:cxnSp>
      <p:cxnSp>
        <p:nvCxnSpPr>
          <p:cNvPr id="24" name="Straight Arrow Connector 23"/>
          <p:cNvCxnSpPr>
            <a:stCxn id="22" idx="2"/>
          </p:cNvCxnSpPr>
          <p:nvPr/>
        </p:nvCxnSpPr>
        <p:spPr bwMode="auto">
          <a:xfrm>
            <a:off x="6156177" y="1059582"/>
            <a:ext cx="872642" cy="504056"/>
          </a:xfrm>
          <a:prstGeom prst="straightConnector1">
            <a:avLst/>
          </a:prstGeom>
          <a:solidFill>
            <a:schemeClr val="accent1"/>
          </a:solidFill>
          <a:ln w="19050" cap="flat" cmpd="sng" algn="ctr">
            <a:solidFill>
              <a:srgbClr val="EFB942"/>
            </a:solidFill>
            <a:prstDash val="solid"/>
            <a:round/>
            <a:headEnd type="none" w="med" len="med"/>
            <a:tailEnd type="oval"/>
          </a:ln>
          <a:effectLst/>
        </p:spPr>
      </p:cxnSp>
      <p:cxnSp>
        <p:nvCxnSpPr>
          <p:cNvPr id="25" name="Straight Arrow Connector 24"/>
          <p:cNvCxnSpPr/>
          <p:nvPr/>
        </p:nvCxnSpPr>
        <p:spPr bwMode="auto">
          <a:xfrm flipH="1">
            <a:off x="6876254" y="1865267"/>
            <a:ext cx="1303248" cy="1"/>
          </a:xfrm>
          <a:prstGeom prst="straightConnector1">
            <a:avLst/>
          </a:prstGeom>
          <a:solidFill>
            <a:schemeClr val="accent1"/>
          </a:solidFill>
          <a:ln w="19050" cap="flat" cmpd="sng" algn="ctr">
            <a:solidFill>
              <a:srgbClr val="EFB942"/>
            </a:solidFill>
            <a:prstDash val="solid"/>
            <a:round/>
            <a:headEnd type="none" w="med" len="med"/>
            <a:tailEnd type="arrow"/>
          </a:ln>
          <a:effectLst/>
        </p:spPr>
      </p:cxnSp>
      <p:cxnSp>
        <p:nvCxnSpPr>
          <p:cNvPr id="26" name="Straight Arrow Connector 25"/>
          <p:cNvCxnSpPr/>
          <p:nvPr/>
        </p:nvCxnSpPr>
        <p:spPr bwMode="auto">
          <a:xfrm>
            <a:off x="8167342" y="1865268"/>
            <a:ext cx="0" cy="598755"/>
          </a:xfrm>
          <a:prstGeom prst="straightConnector1">
            <a:avLst/>
          </a:prstGeom>
          <a:solidFill>
            <a:schemeClr val="accent1"/>
          </a:solidFill>
          <a:ln w="19050" cap="flat" cmpd="sng" algn="ctr">
            <a:solidFill>
              <a:srgbClr val="EFB942"/>
            </a:solidFill>
            <a:prstDash val="solid"/>
            <a:round/>
            <a:headEnd type="none" w="med" len="med"/>
            <a:tailEnd type="none"/>
          </a:ln>
          <a:effectLst/>
        </p:spPr>
      </p:cxnSp>
      <p:cxnSp>
        <p:nvCxnSpPr>
          <p:cNvPr id="27" name="Straight Arrow Connector 26"/>
          <p:cNvCxnSpPr>
            <a:stCxn id="18" idx="3"/>
          </p:cNvCxnSpPr>
          <p:nvPr/>
        </p:nvCxnSpPr>
        <p:spPr bwMode="auto">
          <a:xfrm flipV="1">
            <a:off x="5531788" y="4331374"/>
            <a:ext cx="840412" cy="97776"/>
          </a:xfrm>
          <a:prstGeom prst="straightConnector1">
            <a:avLst/>
          </a:prstGeom>
          <a:solidFill>
            <a:schemeClr val="accent1"/>
          </a:solidFill>
          <a:ln w="19050" cap="flat" cmpd="sng" algn="ctr">
            <a:solidFill>
              <a:srgbClr val="EFB942"/>
            </a:solidFill>
            <a:prstDash val="solid"/>
            <a:round/>
            <a:headEnd type="none" w="med" len="med"/>
            <a:tailEnd type="arrow"/>
          </a:ln>
          <a:effectLst/>
        </p:spPr>
      </p:cxnSp>
      <p:sp>
        <p:nvSpPr>
          <p:cNvPr id="28" name="TextBox 27"/>
          <p:cNvSpPr txBox="1"/>
          <p:nvPr/>
        </p:nvSpPr>
        <p:spPr>
          <a:xfrm>
            <a:off x="5220072" y="3321288"/>
            <a:ext cx="1030967" cy="276999"/>
          </a:xfrm>
          <a:prstGeom prst="rect">
            <a:avLst/>
          </a:prstGeom>
          <a:noFill/>
          <a:ln w="19050">
            <a:solidFill>
              <a:srgbClr val="EFB942"/>
            </a:solidFill>
          </a:ln>
        </p:spPr>
        <p:txBody>
          <a:bodyPr wrap="square" rtlCol="0">
            <a:spAutoFit/>
          </a:bodyPr>
          <a:lstStyle/>
          <a:p>
            <a:pPr algn="ctr"/>
            <a:r>
              <a:rPr lang="en-US" sz="1200" i="1" dirty="0" smtClean="0">
                <a:latin typeface="Tahoma" panose="020B0604030504040204" pitchFamily="34" charset="0"/>
                <a:ea typeface="Tahoma" panose="020B0604030504040204" pitchFamily="34" charset="0"/>
                <a:cs typeface="Tahoma" panose="020B0604030504040204" pitchFamily="34" charset="0"/>
              </a:rPr>
              <a:t>2</a:t>
            </a:r>
            <a:r>
              <a:rPr lang="en-US" sz="1200" i="1" dirty="0">
                <a:latin typeface="Tahoma" panose="020B0604030504040204" pitchFamily="34" charset="0"/>
                <a:ea typeface="Tahoma" panose="020B0604030504040204" pitchFamily="34" charset="0"/>
                <a:cs typeface="Tahoma" panose="020B0604030504040204" pitchFamily="34" charset="0"/>
              </a:rPr>
              <a:t> </a:t>
            </a:r>
            <a:r>
              <a:rPr lang="en-US" sz="1200" i="1" dirty="0" smtClean="0">
                <a:latin typeface="Tahoma" panose="020B0604030504040204" pitchFamily="34" charset="0"/>
                <a:ea typeface="Tahoma" panose="020B0604030504040204" pitchFamily="34" charset="0"/>
                <a:cs typeface="Tahoma" panose="020B0604030504040204" pitchFamily="34" charset="0"/>
              </a:rPr>
              <a:t>Bellows</a:t>
            </a:r>
            <a:endParaRPr lang="en-US" sz="1200" b="1" i="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40" name="Straight Arrow Connector 39"/>
          <p:cNvCxnSpPr>
            <a:stCxn id="28" idx="3"/>
          </p:cNvCxnSpPr>
          <p:nvPr/>
        </p:nvCxnSpPr>
        <p:spPr bwMode="auto">
          <a:xfrm flipV="1">
            <a:off x="6251039" y="2787778"/>
            <a:ext cx="404920" cy="672010"/>
          </a:xfrm>
          <a:prstGeom prst="straightConnector1">
            <a:avLst/>
          </a:prstGeom>
          <a:solidFill>
            <a:schemeClr val="accent1"/>
          </a:solidFill>
          <a:ln w="19050" cap="flat" cmpd="sng" algn="ctr">
            <a:solidFill>
              <a:srgbClr val="EFB942"/>
            </a:solidFill>
            <a:prstDash val="solid"/>
            <a:round/>
            <a:headEnd type="none" w="med" len="med"/>
            <a:tailEnd type="oval"/>
          </a:ln>
          <a:effectLst/>
        </p:spPr>
      </p:cxnSp>
      <p:cxnSp>
        <p:nvCxnSpPr>
          <p:cNvPr id="41" name="Straight Arrow Connector 40"/>
          <p:cNvCxnSpPr>
            <a:stCxn id="28" idx="3"/>
          </p:cNvCxnSpPr>
          <p:nvPr/>
        </p:nvCxnSpPr>
        <p:spPr bwMode="auto">
          <a:xfrm flipV="1">
            <a:off x="6251039" y="2643762"/>
            <a:ext cx="205136" cy="816026"/>
          </a:xfrm>
          <a:prstGeom prst="straightConnector1">
            <a:avLst/>
          </a:prstGeom>
          <a:solidFill>
            <a:schemeClr val="accent1"/>
          </a:solidFill>
          <a:ln w="19050" cap="flat" cmpd="sng" algn="ctr">
            <a:solidFill>
              <a:srgbClr val="EFB942"/>
            </a:solidFill>
            <a:prstDash val="solid"/>
            <a:round/>
            <a:headEnd type="none" w="med" len="med"/>
            <a:tailEnd type="oval"/>
          </a:ln>
          <a:effectLst/>
        </p:spPr>
      </p:cxnSp>
      <p:sp>
        <p:nvSpPr>
          <p:cNvPr id="42" name="TextBox 41"/>
          <p:cNvSpPr txBox="1"/>
          <p:nvPr/>
        </p:nvSpPr>
        <p:spPr>
          <a:xfrm>
            <a:off x="7668344" y="813941"/>
            <a:ext cx="1440160" cy="461665"/>
          </a:xfrm>
          <a:prstGeom prst="rect">
            <a:avLst/>
          </a:prstGeom>
          <a:noFill/>
          <a:ln w="19050">
            <a:solidFill>
              <a:srgbClr val="EFB942"/>
            </a:solidFill>
          </a:ln>
        </p:spPr>
        <p:txBody>
          <a:bodyPr wrap="square" rtlCol="0">
            <a:spAutoFit/>
          </a:bodyPr>
          <a:lstStyle/>
          <a:p>
            <a:pPr algn="ctr"/>
            <a:r>
              <a:rPr lang="en-US" sz="1200" i="1" dirty="0">
                <a:latin typeface="Tahoma" panose="020B0604030504040204" pitchFamily="34" charset="0"/>
                <a:ea typeface="Tahoma" panose="020B0604030504040204" pitchFamily="34" charset="0"/>
                <a:cs typeface="Tahoma" panose="020B0604030504040204" pitchFamily="34" charset="0"/>
              </a:rPr>
              <a:t>2</a:t>
            </a:r>
            <a:r>
              <a:rPr lang="en-US" sz="1200" i="1" dirty="0" smtClean="0">
                <a:latin typeface="Tahoma" panose="020B0604030504040204" pitchFamily="34" charset="0"/>
                <a:ea typeface="Tahoma" panose="020B0604030504040204" pitchFamily="34" charset="0"/>
                <a:cs typeface="Tahoma" panose="020B0604030504040204" pitchFamily="34" charset="0"/>
              </a:rPr>
              <a:t> Pipes</a:t>
            </a:r>
          </a:p>
          <a:p>
            <a:pPr algn="ctr"/>
            <a:r>
              <a:rPr lang="en-US" sz="1200" i="1" dirty="0" smtClean="0">
                <a:latin typeface="Tahoma" panose="020B0604030504040204" pitchFamily="34" charset="0"/>
                <a:ea typeface="Tahoma" panose="020B0604030504040204" pitchFamily="34" charset="0"/>
                <a:cs typeface="Tahoma" panose="020B0604030504040204" pitchFamily="34" charset="0"/>
              </a:rPr>
              <a:t>(</a:t>
            </a:r>
            <a:r>
              <a:rPr lang="en-US" sz="1200" i="1" dirty="0">
                <a:latin typeface="Tahoma" panose="020B0604030504040204" pitchFamily="34" charset="0"/>
                <a:ea typeface="Tahoma" panose="020B0604030504040204" pitchFamily="34" charset="0"/>
                <a:cs typeface="Tahoma" panose="020B0604030504040204" pitchFamily="34" charset="0"/>
              </a:rPr>
              <a:t>C</a:t>
            </a:r>
            <a:r>
              <a:rPr lang="en-US" sz="1200" i="1" dirty="0" smtClean="0">
                <a:latin typeface="Tahoma" panose="020B0604030504040204" pitchFamily="34" charset="0"/>
                <a:ea typeface="Tahoma" panose="020B0604030504040204" pitchFamily="34" charset="0"/>
                <a:cs typeface="Tahoma" panose="020B0604030504040204" pitchFamily="34" charset="0"/>
              </a:rPr>
              <a:t>ooling Supply)</a:t>
            </a:r>
            <a:endParaRPr lang="en-GB" sz="1200" i="1" dirty="0">
              <a:latin typeface="Tahoma" panose="020B0604030504040204" pitchFamily="34" charset="0"/>
              <a:ea typeface="Tahoma" panose="020B0604030504040204" pitchFamily="34" charset="0"/>
              <a:cs typeface="Tahoma" panose="020B0604030504040204" pitchFamily="34" charset="0"/>
            </a:endParaRPr>
          </a:p>
        </p:txBody>
      </p:sp>
      <p:cxnSp>
        <p:nvCxnSpPr>
          <p:cNvPr id="43" name="Straight Arrow Connector 42"/>
          <p:cNvCxnSpPr>
            <a:stCxn id="42" idx="2"/>
          </p:cNvCxnSpPr>
          <p:nvPr/>
        </p:nvCxnSpPr>
        <p:spPr bwMode="auto">
          <a:xfrm flipH="1">
            <a:off x="7527878" y="1275606"/>
            <a:ext cx="860546" cy="144016"/>
          </a:xfrm>
          <a:prstGeom prst="straightConnector1">
            <a:avLst/>
          </a:prstGeom>
          <a:solidFill>
            <a:schemeClr val="accent1"/>
          </a:solidFill>
          <a:ln w="19050" cap="flat" cmpd="sng" algn="ctr">
            <a:solidFill>
              <a:srgbClr val="EFB942"/>
            </a:solidFill>
            <a:prstDash val="solid"/>
            <a:round/>
            <a:headEnd type="none" w="med" len="med"/>
            <a:tailEnd type="arrow"/>
          </a:ln>
          <a:effectLst/>
        </p:spPr>
      </p:cxnSp>
      <p:cxnSp>
        <p:nvCxnSpPr>
          <p:cNvPr id="44" name="Straight Arrow Connector 43"/>
          <p:cNvCxnSpPr>
            <a:stCxn id="42" idx="2"/>
          </p:cNvCxnSpPr>
          <p:nvPr/>
        </p:nvCxnSpPr>
        <p:spPr bwMode="auto">
          <a:xfrm flipH="1" flipV="1">
            <a:off x="7527878" y="1185596"/>
            <a:ext cx="860546" cy="90010"/>
          </a:xfrm>
          <a:prstGeom prst="straightConnector1">
            <a:avLst/>
          </a:prstGeom>
          <a:solidFill>
            <a:schemeClr val="accent1"/>
          </a:solidFill>
          <a:ln w="19050" cap="flat" cmpd="sng" algn="ctr">
            <a:solidFill>
              <a:srgbClr val="EFB942"/>
            </a:solidFill>
            <a:prstDash val="solid"/>
            <a:round/>
            <a:headEnd type="none" w="med" len="med"/>
            <a:tailEnd type="arrow"/>
          </a:ln>
          <a:effectLst/>
        </p:spPr>
      </p:cxnSp>
      <p:sp>
        <p:nvSpPr>
          <p:cNvPr id="45" name="Oval 44"/>
          <p:cNvSpPr/>
          <p:nvPr/>
        </p:nvSpPr>
        <p:spPr bwMode="auto">
          <a:xfrm>
            <a:off x="6252488" y="2048394"/>
            <a:ext cx="407744" cy="831260"/>
          </a:xfrm>
          <a:prstGeom prst="ellipse">
            <a:avLst/>
          </a:prstGeom>
          <a:solidFill>
            <a:schemeClr val="accent1">
              <a:alpha val="22000"/>
            </a:schemeClr>
          </a:solidFill>
          <a:ln w="222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6" name="TextBox 45"/>
          <p:cNvSpPr txBox="1"/>
          <p:nvPr/>
        </p:nvSpPr>
        <p:spPr>
          <a:xfrm>
            <a:off x="467544" y="4177412"/>
            <a:ext cx="1728192" cy="338554"/>
          </a:xfrm>
          <a:prstGeom prst="rect">
            <a:avLst/>
          </a:prstGeom>
          <a:noFill/>
        </p:spPr>
        <p:txBody>
          <a:bodyPr wrap="square" rtlCol="0">
            <a:spAutoFit/>
          </a:bodyPr>
          <a:lstStyle/>
          <a:p>
            <a:r>
              <a:rPr lang="en-US" sz="1600" b="1" dirty="0" smtClean="0">
                <a:solidFill>
                  <a:srgbClr val="C00000"/>
                </a:solidFill>
              </a:rPr>
              <a:t>IVC In-situ Joint</a:t>
            </a:r>
            <a:endParaRPr lang="en-GB" sz="1600" b="1" dirty="0">
              <a:solidFill>
                <a:srgbClr val="C00000"/>
              </a:solidFill>
            </a:endParaRPr>
          </a:p>
        </p:txBody>
      </p:sp>
      <p:sp>
        <p:nvSpPr>
          <p:cNvPr id="47" name="TextBox 46"/>
          <p:cNvSpPr txBox="1"/>
          <p:nvPr/>
        </p:nvSpPr>
        <p:spPr>
          <a:xfrm>
            <a:off x="7380312" y="4371950"/>
            <a:ext cx="1296144" cy="338554"/>
          </a:xfrm>
          <a:prstGeom prst="rect">
            <a:avLst/>
          </a:prstGeom>
          <a:noFill/>
        </p:spPr>
        <p:txBody>
          <a:bodyPr wrap="square" rtlCol="0">
            <a:spAutoFit/>
          </a:bodyPr>
          <a:lstStyle/>
          <a:p>
            <a:r>
              <a:rPr lang="en-US" sz="1600" b="1" dirty="0" smtClean="0">
                <a:solidFill>
                  <a:srgbClr val="C00000"/>
                </a:solidFill>
              </a:rPr>
              <a:t>IVC FT &amp; IB</a:t>
            </a:r>
            <a:endParaRPr lang="en-GB" sz="1600" b="1" dirty="0">
              <a:solidFill>
                <a:srgbClr val="C00000"/>
              </a:solidFill>
            </a:endParaRPr>
          </a:p>
        </p:txBody>
      </p:sp>
    </p:spTree>
    <p:extLst>
      <p:ext uri="{BB962C8B-B14F-4D97-AF65-F5344CB8AC3E}">
        <p14:creationId xmlns:p14="http://schemas.microsoft.com/office/powerpoint/2010/main" val="37007409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Advancement of Technology R&amp;D</a:t>
            </a:r>
            <a:endParaRPr lang="en-GB" dirty="0"/>
          </a:p>
        </p:txBody>
      </p:sp>
      <p:sp>
        <p:nvSpPr>
          <p:cNvPr id="3" name="Subtitle 2"/>
          <p:cNvSpPr>
            <a:spLocks noGrp="1"/>
          </p:cNvSpPr>
          <p:nvPr>
            <p:ph type="subTitle" idx="1"/>
          </p:nvPr>
        </p:nvSpPr>
        <p:spPr>
          <a:xfrm>
            <a:off x="1371600" y="2643758"/>
            <a:ext cx="6584776" cy="1314450"/>
          </a:xfrm>
        </p:spPr>
        <p:txBody>
          <a:bodyPr/>
          <a:lstStyle/>
          <a:p>
            <a:r>
              <a:rPr lang="en-US" sz="2400" b="1" dirty="0" smtClean="0">
                <a:solidFill>
                  <a:srgbClr val="002060"/>
                </a:solidFill>
              </a:rPr>
              <a:t>Heating &amp; Current Drive Systems, Diagnostics, Remote Handling Systems, and Tritium Systems</a:t>
            </a:r>
            <a:endParaRPr lang="en-GB" sz="2400" b="1" dirty="0">
              <a:solidFill>
                <a:srgbClr val="002060"/>
              </a:solidFill>
            </a:endParaRPr>
          </a:p>
        </p:txBody>
      </p:sp>
    </p:spTree>
    <p:extLst>
      <p:ext uri="{BB962C8B-B14F-4D97-AF65-F5344CB8AC3E}">
        <p14:creationId xmlns:p14="http://schemas.microsoft.com/office/powerpoint/2010/main" val="28576700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2157704"/>
            <a:ext cx="9144000" cy="2506023"/>
            <a:chOff x="0" y="3858846"/>
            <a:chExt cx="9144000" cy="2506023"/>
          </a:xfrm>
        </p:grpSpPr>
        <p:pic>
          <p:nvPicPr>
            <p:cNvPr id="30" name="Picture 29"/>
            <p:cNvPicPr>
              <a:picLocks noChangeAspect="1"/>
            </p:cNvPicPr>
            <p:nvPr/>
          </p:nvPicPr>
          <p:blipFill>
            <a:blip r:embed="rId2"/>
            <a:stretch>
              <a:fillRect/>
            </a:stretch>
          </p:blipFill>
          <p:spPr>
            <a:xfrm>
              <a:off x="0" y="3858846"/>
              <a:ext cx="9144000" cy="2506023"/>
            </a:xfrm>
            <a:prstGeom prst="rect">
              <a:avLst/>
            </a:prstGeom>
          </p:spPr>
        </p:pic>
        <p:sp>
          <p:nvSpPr>
            <p:cNvPr id="31" name="Rectangle 30"/>
            <p:cNvSpPr/>
            <p:nvPr/>
          </p:nvSpPr>
          <p:spPr>
            <a:xfrm>
              <a:off x="400050" y="5616576"/>
              <a:ext cx="806450" cy="6667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174999" y="5613400"/>
              <a:ext cx="879475" cy="6667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899150" y="5613400"/>
              <a:ext cx="990600" cy="6667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8620125" y="5613400"/>
              <a:ext cx="523875" cy="666750"/>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TextBox 40"/>
          <p:cNvSpPr txBox="1"/>
          <p:nvPr/>
        </p:nvSpPr>
        <p:spPr>
          <a:xfrm>
            <a:off x="5004048" y="2139702"/>
            <a:ext cx="1206133" cy="707886"/>
          </a:xfrm>
          <a:prstGeom prst="rect">
            <a:avLst/>
          </a:prstGeom>
          <a:solidFill>
            <a:schemeClr val="bg1"/>
          </a:solidFill>
        </p:spPr>
        <p:txBody>
          <a:bodyPr wrap="square" rtlCol="0">
            <a:spAutoFit/>
          </a:bodyPr>
          <a:lstStyle/>
          <a:p>
            <a:r>
              <a:rPr lang="en-US" sz="2000" b="1" dirty="0" smtClean="0">
                <a:solidFill>
                  <a:srgbClr val="3366FF"/>
                </a:solidFill>
              </a:rPr>
              <a:t>HNB &amp; ICH </a:t>
            </a:r>
            <a:endParaRPr lang="en-US" sz="2000" b="1" dirty="0">
              <a:solidFill>
                <a:srgbClr val="3366FF"/>
              </a:solidFill>
            </a:endParaRPr>
          </a:p>
        </p:txBody>
      </p:sp>
      <p:sp>
        <p:nvSpPr>
          <p:cNvPr id="8" name="Rectangle 2"/>
          <p:cNvSpPr txBox="1">
            <a:spLocks noChangeAspect="1" noChangeArrowheads="1"/>
          </p:cNvSpPr>
          <p:nvPr/>
        </p:nvSpPr>
        <p:spPr bwMode="auto">
          <a:xfrm>
            <a:off x="467544" y="1270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Areas of Technology R&amp;D </a:t>
            </a:r>
            <a:endParaRPr lang="en-GB" altLang="en-US" b="1" dirty="0"/>
          </a:p>
        </p:txBody>
      </p:sp>
      <p:cxnSp>
        <p:nvCxnSpPr>
          <p:cNvPr id="35" name="Straight Arrow Connector 34"/>
          <p:cNvCxnSpPr/>
          <p:nvPr/>
        </p:nvCxnSpPr>
        <p:spPr>
          <a:xfrm flipH="1">
            <a:off x="566555" y="2562749"/>
            <a:ext cx="315037" cy="405045"/>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3671899" y="2607754"/>
            <a:ext cx="1" cy="126014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899150" y="2607754"/>
            <a:ext cx="383039" cy="126014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8937485" y="2472739"/>
            <a:ext cx="0" cy="1395155"/>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5496" y="2099632"/>
            <a:ext cx="2600392" cy="400110"/>
          </a:xfrm>
          <a:prstGeom prst="rect">
            <a:avLst/>
          </a:prstGeom>
          <a:noFill/>
        </p:spPr>
        <p:txBody>
          <a:bodyPr wrap="none" rtlCol="0">
            <a:spAutoFit/>
          </a:bodyPr>
          <a:lstStyle/>
          <a:p>
            <a:r>
              <a:rPr lang="en-US" sz="2000" b="1" dirty="0" smtClean="0">
                <a:solidFill>
                  <a:srgbClr val="3366FF"/>
                </a:solidFill>
              </a:rPr>
              <a:t>FP</a:t>
            </a:r>
            <a:r>
              <a:rPr lang="en-US" sz="2000" b="1" dirty="0" smtClean="0">
                <a:solidFill>
                  <a:srgbClr val="3366FF"/>
                </a:solidFill>
              </a:rPr>
              <a:t> </a:t>
            </a:r>
            <a:r>
              <a:rPr lang="en-US" sz="2000" b="1" dirty="0" smtClean="0">
                <a:solidFill>
                  <a:srgbClr val="3366FF"/>
                </a:solidFill>
              </a:rPr>
              <a:t>D</a:t>
            </a:r>
            <a:r>
              <a:rPr lang="en-US" sz="2000" b="1" dirty="0" smtClean="0">
                <a:solidFill>
                  <a:srgbClr val="3366FF"/>
                </a:solidFill>
              </a:rPr>
              <a:t>iagnostics, ECH</a:t>
            </a:r>
            <a:endParaRPr lang="en-US" sz="2000" b="1" dirty="0">
              <a:solidFill>
                <a:srgbClr val="3366FF"/>
              </a:solidFill>
            </a:endParaRPr>
          </a:p>
        </p:txBody>
      </p:sp>
      <p:sp>
        <p:nvSpPr>
          <p:cNvPr id="40" name="TextBox 39"/>
          <p:cNvSpPr txBox="1"/>
          <p:nvPr/>
        </p:nvSpPr>
        <p:spPr>
          <a:xfrm>
            <a:off x="2564777" y="2099632"/>
            <a:ext cx="2439271" cy="400110"/>
          </a:xfrm>
          <a:prstGeom prst="rect">
            <a:avLst/>
          </a:prstGeom>
          <a:solidFill>
            <a:schemeClr val="bg1"/>
          </a:solidFill>
        </p:spPr>
        <p:txBody>
          <a:bodyPr wrap="square" rtlCol="0">
            <a:spAutoFit/>
          </a:bodyPr>
          <a:lstStyle/>
          <a:p>
            <a:r>
              <a:rPr lang="en-US" sz="2000" b="1" dirty="0" smtClean="0">
                <a:solidFill>
                  <a:srgbClr val="3366FF"/>
                </a:solidFill>
              </a:rPr>
              <a:t>Major D</a:t>
            </a:r>
            <a:r>
              <a:rPr lang="en-US" sz="2000" b="1" dirty="0" smtClean="0">
                <a:solidFill>
                  <a:srgbClr val="3366FF"/>
                </a:solidFill>
              </a:rPr>
              <a:t>iagnostics</a:t>
            </a:r>
            <a:endParaRPr lang="en-US" sz="2000" b="1" dirty="0">
              <a:solidFill>
                <a:srgbClr val="3366FF"/>
              </a:solidFill>
            </a:endParaRPr>
          </a:p>
        </p:txBody>
      </p:sp>
      <p:sp>
        <p:nvSpPr>
          <p:cNvPr id="42" name="TextBox 41"/>
          <p:cNvSpPr txBox="1"/>
          <p:nvPr/>
        </p:nvSpPr>
        <p:spPr>
          <a:xfrm>
            <a:off x="7308304" y="1995686"/>
            <a:ext cx="1914307" cy="707886"/>
          </a:xfrm>
          <a:prstGeom prst="rect">
            <a:avLst/>
          </a:prstGeom>
          <a:noFill/>
        </p:spPr>
        <p:txBody>
          <a:bodyPr wrap="none" rtlCol="0">
            <a:spAutoFit/>
          </a:bodyPr>
          <a:lstStyle/>
          <a:p>
            <a:r>
              <a:rPr lang="en-US" sz="2000" b="1" dirty="0" smtClean="0">
                <a:solidFill>
                  <a:srgbClr val="3366FF"/>
                </a:solidFill>
              </a:rPr>
              <a:t>Tritium </a:t>
            </a:r>
            <a:r>
              <a:rPr lang="en-US" sz="2000" b="1" dirty="0" smtClean="0">
                <a:solidFill>
                  <a:srgbClr val="3366FF"/>
                </a:solidFill>
              </a:rPr>
              <a:t>System</a:t>
            </a:r>
          </a:p>
          <a:p>
            <a:r>
              <a:rPr lang="en-US" sz="2000" b="1" dirty="0" smtClean="0">
                <a:solidFill>
                  <a:srgbClr val="3366FF"/>
                </a:solidFill>
              </a:rPr>
              <a:t>RH Tools</a:t>
            </a:r>
            <a:endParaRPr lang="en-US" sz="2000" b="1" dirty="0">
              <a:solidFill>
                <a:srgbClr val="3366FF"/>
              </a:solidFill>
            </a:endParaRPr>
          </a:p>
        </p:txBody>
      </p:sp>
      <p:sp>
        <p:nvSpPr>
          <p:cNvPr id="4" name="TextBox 3"/>
          <p:cNvSpPr txBox="1"/>
          <p:nvPr/>
        </p:nvSpPr>
        <p:spPr>
          <a:xfrm>
            <a:off x="323528" y="699542"/>
            <a:ext cx="8486527" cy="1292662"/>
          </a:xfrm>
          <a:prstGeom prst="rect">
            <a:avLst/>
          </a:prstGeom>
          <a:noFill/>
        </p:spPr>
        <p:txBody>
          <a:bodyPr wrap="square" rtlCol="0">
            <a:spAutoFit/>
          </a:bodyPr>
          <a:lstStyle/>
          <a:p>
            <a:r>
              <a:rPr lang="en-US" sz="2000" b="1" dirty="0">
                <a:solidFill>
                  <a:srgbClr val="333399"/>
                </a:solidFill>
                <a:latin typeface="+mj-lt"/>
              </a:rPr>
              <a:t>R&amp;D must be complete in time to enable integration into design and implementation for ITER </a:t>
            </a:r>
            <a:r>
              <a:rPr lang="en-US" sz="2000" b="1" dirty="0" smtClean="0">
                <a:solidFill>
                  <a:srgbClr val="333399"/>
                </a:solidFill>
                <a:latin typeface="+mj-lt"/>
              </a:rPr>
              <a:t>needs in “Staged Approach”</a:t>
            </a:r>
          </a:p>
          <a:p>
            <a:r>
              <a:rPr lang="en-GB" sz="1800" b="1" dirty="0">
                <a:solidFill>
                  <a:srgbClr val="0070C0"/>
                </a:solidFill>
                <a:latin typeface="+mj-lt"/>
              </a:rPr>
              <a:t>By internal measures, &gt;85% of design activity is </a:t>
            </a:r>
            <a:r>
              <a:rPr lang="en-GB" sz="1800" b="1" dirty="0" smtClean="0">
                <a:solidFill>
                  <a:srgbClr val="0070C0"/>
                </a:solidFill>
                <a:latin typeface="+mj-lt"/>
              </a:rPr>
              <a:t>complete : This </a:t>
            </a:r>
            <a:r>
              <a:rPr lang="en-GB" sz="1800" b="1" dirty="0">
                <a:solidFill>
                  <a:srgbClr val="0070C0"/>
                </a:solidFill>
                <a:latin typeface="+mj-lt"/>
              </a:rPr>
              <a:t>implies </a:t>
            </a:r>
            <a:r>
              <a:rPr lang="en-GB" sz="1800" b="1" dirty="0" smtClean="0">
                <a:solidFill>
                  <a:srgbClr val="0070C0"/>
                </a:solidFill>
                <a:latin typeface="+mj-lt"/>
              </a:rPr>
              <a:t>major technology </a:t>
            </a:r>
            <a:r>
              <a:rPr lang="en-GB" sz="1800" b="1" dirty="0">
                <a:solidFill>
                  <a:srgbClr val="0070C0"/>
                </a:solidFill>
                <a:latin typeface="+mj-lt"/>
              </a:rPr>
              <a:t>R&amp;D is complete; however, some issues remain and have to be </a:t>
            </a:r>
            <a:r>
              <a:rPr lang="en-GB" sz="1800" b="1" dirty="0" smtClean="0">
                <a:solidFill>
                  <a:srgbClr val="0070C0"/>
                </a:solidFill>
                <a:latin typeface="+mj-lt"/>
              </a:rPr>
              <a:t>addressed</a:t>
            </a:r>
            <a:r>
              <a:rPr lang="en-US" sz="2000" b="1" dirty="0" smtClean="0">
                <a:solidFill>
                  <a:srgbClr val="0070C0"/>
                </a:solidFill>
                <a:latin typeface="+mj-lt"/>
              </a:rPr>
              <a:t>.</a:t>
            </a:r>
            <a:endParaRPr lang="en-GB" sz="1800" b="1" dirty="0">
              <a:solidFill>
                <a:srgbClr val="0070C0"/>
              </a:solidFill>
              <a:latin typeface="+mj-lt"/>
            </a:endParaRPr>
          </a:p>
        </p:txBody>
      </p:sp>
    </p:spTree>
    <p:extLst>
      <p:ext uri="{BB962C8B-B14F-4D97-AF65-F5344CB8AC3E}">
        <p14:creationId xmlns:p14="http://schemas.microsoft.com/office/powerpoint/2010/main" val="25471937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650" y="101032"/>
            <a:ext cx="6644710" cy="457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58622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1302516" y="119063"/>
            <a:ext cx="65389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b="1" dirty="0">
                <a:solidFill>
                  <a:srgbClr val="333399"/>
                </a:solidFill>
              </a:rPr>
              <a:t>H&amp;CD in </a:t>
            </a:r>
            <a:r>
              <a:rPr lang="en-US" altLang="en-US" b="1" dirty="0" smtClean="0">
                <a:solidFill>
                  <a:srgbClr val="333399"/>
                </a:solidFill>
              </a:rPr>
              <a:t>the </a:t>
            </a:r>
            <a:r>
              <a:rPr lang="en-US" altLang="en-US" b="1" dirty="0">
                <a:solidFill>
                  <a:srgbClr val="333399"/>
                </a:solidFill>
              </a:rPr>
              <a:t>ITER </a:t>
            </a:r>
            <a:r>
              <a:rPr lang="en-US" altLang="en-US" b="1" dirty="0" smtClean="0">
                <a:solidFill>
                  <a:srgbClr val="333399"/>
                </a:solidFill>
              </a:rPr>
              <a:t>Research Plan</a:t>
            </a:r>
            <a:endParaRPr lang="en-GB" altLang="en-US" b="1" dirty="0">
              <a:solidFill>
                <a:srgbClr val="333399"/>
              </a:solidFill>
            </a:endParaRPr>
          </a:p>
        </p:txBody>
      </p:sp>
      <p:grpSp>
        <p:nvGrpSpPr>
          <p:cNvPr id="19459" name="Group 5"/>
          <p:cNvGrpSpPr>
            <a:grpSpLocks/>
          </p:cNvGrpSpPr>
          <p:nvPr/>
        </p:nvGrpSpPr>
        <p:grpSpPr bwMode="auto">
          <a:xfrm>
            <a:off x="279450" y="735261"/>
            <a:ext cx="5300662" cy="2268537"/>
            <a:chOff x="45641" y="7827577"/>
            <a:chExt cx="10800409" cy="5737308"/>
          </a:xfrm>
        </p:grpSpPr>
        <p:pic>
          <p:nvPicPr>
            <p:cNvPr id="19462" name="Picture 2" descr="C:\Users\schneim\Documents\Work\Meetings\Conferences\EPS 2017\HCD-4-st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1" y="7827577"/>
              <a:ext cx="10800409" cy="573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7"/>
            <p:cNvSpPr txBox="1">
              <a:spLocks noChangeArrowheads="1"/>
            </p:cNvSpPr>
            <p:nvPr/>
          </p:nvSpPr>
          <p:spPr bwMode="auto">
            <a:xfrm>
              <a:off x="4804553" y="10513591"/>
              <a:ext cx="644095" cy="116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2400">
                  <a:solidFill>
                    <a:srgbClr val="0066FF"/>
                  </a:solidFill>
                  <a:latin typeface="Century Gothic" pitchFamily="34" charset="0"/>
                </a:rPr>
                <a:t>*</a:t>
              </a:r>
            </a:p>
          </p:txBody>
        </p:sp>
      </p:grpSp>
      <p:sp>
        <p:nvSpPr>
          <p:cNvPr id="19460" name="TextBox 8"/>
          <p:cNvSpPr txBox="1">
            <a:spLocks noChangeArrowheads="1"/>
          </p:cNvSpPr>
          <p:nvPr/>
        </p:nvSpPr>
        <p:spPr bwMode="auto">
          <a:xfrm>
            <a:off x="5651946" y="915566"/>
            <a:ext cx="338455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914400">
              <a:tabLst>
                <a:tab pos="177800" algn="l"/>
                <a:tab pos="631825" algn="l"/>
              </a:tabLst>
              <a:defRPr sz="2400">
                <a:solidFill>
                  <a:schemeClr val="tx1"/>
                </a:solidFill>
                <a:latin typeface="Century Gothic" pitchFamily="34" charset="0"/>
                <a:ea typeface="ＭＳ Ｐゴシック" pitchFamily="34" charset="-128"/>
              </a:defRPr>
            </a:lvl1pPr>
            <a:lvl2pPr>
              <a:tabLst>
                <a:tab pos="177800" algn="l"/>
                <a:tab pos="631825" algn="l"/>
              </a:tabLst>
              <a:defRPr sz="2400">
                <a:solidFill>
                  <a:schemeClr val="tx1"/>
                </a:solidFill>
                <a:latin typeface="Century Gothic" pitchFamily="34" charset="0"/>
                <a:ea typeface="ＭＳ Ｐゴシック" pitchFamily="34" charset="-128"/>
              </a:defRPr>
            </a:lvl2pPr>
            <a:lvl3pPr marL="182563" indent="-182563">
              <a:tabLst>
                <a:tab pos="177800" algn="l"/>
                <a:tab pos="631825" algn="l"/>
              </a:tabLst>
              <a:defRPr sz="2400">
                <a:solidFill>
                  <a:schemeClr val="tx1"/>
                </a:solidFill>
                <a:latin typeface="Century Gothic" pitchFamily="34" charset="0"/>
                <a:ea typeface="ＭＳ Ｐゴシック" pitchFamily="34" charset="-128"/>
              </a:defRPr>
            </a:lvl3pPr>
            <a:lvl4pPr marL="1600200" indent="-228600">
              <a:tabLst>
                <a:tab pos="177800" algn="l"/>
                <a:tab pos="631825" algn="l"/>
              </a:tabLst>
              <a:defRPr sz="2400">
                <a:solidFill>
                  <a:schemeClr val="tx1"/>
                </a:solidFill>
                <a:latin typeface="Century Gothic" pitchFamily="34" charset="0"/>
                <a:ea typeface="ＭＳ Ｐゴシック" pitchFamily="34" charset="-128"/>
              </a:defRPr>
            </a:lvl4pPr>
            <a:lvl5pPr marL="2057400" indent="-228600">
              <a:tabLst>
                <a:tab pos="177800" algn="l"/>
                <a:tab pos="631825" algn="l"/>
              </a:tabLst>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tabLst>
                <a:tab pos="177800" algn="l"/>
                <a:tab pos="631825" algn="l"/>
              </a:tabLs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tabLst>
                <a:tab pos="177800" algn="l"/>
                <a:tab pos="631825" algn="l"/>
              </a:tabLs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tabLst>
                <a:tab pos="177800" algn="l"/>
                <a:tab pos="631825" algn="l"/>
              </a:tabLs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tabLst>
                <a:tab pos="177800" algn="l"/>
                <a:tab pos="631825" algn="l"/>
              </a:tabLst>
              <a:defRPr sz="2400">
                <a:solidFill>
                  <a:schemeClr val="tx1"/>
                </a:solidFill>
                <a:latin typeface="Century Gothic" pitchFamily="34" charset="0"/>
                <a:ea typeface="ＭＳ Ｐゴシック" pitchFamily="34" charset="-128"/>
              </a:defRPr>
            </a:lvl9pPr>
          </a:lstStyle>
          <a:p>
            <a:pPr marL="0" lvl="1">
              <a:buSzPct val="50000"/>
            </a:pPr>
            <a:r>
              <a:rPr lang="en-US" altLang="en-US" sz="1800" b="1" dirty="0">
                <a:latin typeface="Calibri" pitchFamily="34" charset="0"/>
              </a:rPr>
              <a:t>4-Stage Approach:</a:t>
            </a:r>
          </a:p>
          <a:p>
            <a:pPr marL="0" lvl="1">
              <a:buSzPct val="50000"/>
            </a:pPr>
            <a:endParaRPr lang="en-US" altLang="en-US" sz="900" dirty="0">
              <a:latin typeface="Calibri" pitchFamily="34" charset="0"/>
            </a:endParaRPr>
          </a:p>
          <a:p>
            <a:pPr lvl="2">
              <a:buSzPct val="50000"/>
              <a:buFontTx/>
              <a:buBlip>
                <a:blip r:embed="rId4"/>
              </a:buBlip>
            </a:pPr>
            <a:r>
              <a:rPr lang="en-US" altLang="en-US" sz="1800" dirty="0">
                <a:solidFill>
                  <a:srgbClr val="0000CC"/>
                </a:solidFill>
                <a:latin typeface="Calibri" pitchFamily="34" charset="0"/>
              </a:rPr>
              <a:t>1</a:t>
            </a:r>
            <a:r>
              <a:rPr lang="en-US" altLang="en-US" sz="1800" baseline="30000" dirty="0">
                <a:solidFill>
                  <a:srgbClr val="0000CC"/>
                </a:solidFill>
                <a:latin typeface="Calibri" pitchFamily="34" charset="0"/>
              </a:rPr>
              <a:t>st</a:t>
            </a:r>
            <a:r>
              <a:rPr lang="en-US" altLang="en-US" sz="1800" dirty="0">
                <a:solidFill>
                  <a:srgbClr val="0000CC"/>
                </a:solidFill>
                <a:latin typeface="Calibri" pitchFamily="34" charset="0"/>
              </a:rPr>
              <a:t> </a:t>
            </a:r>
            <a:r>
              <a:rPr lang="en-US" altLang="en-US" sz="1800" dirty="0" smtClean="0">
                <a:solidFill>
                  <a:srgbClr val="0000CC"/>
                </a:solidFill>
                <a:latin typeface="Calibri" pitchFamily="34" charset="0"/>
              </a:rPr>
              <a:t>Plasma</a:t>
            </a:r>
            <a:r>
              <a:rPr lang="en-US" altLang="en-US" sz="1800" dirty="0">
                <a:latin typeface="Calibri" pitchFamily="34" charset="0"/>
              </a:rPr>
              <a:t>: 	</a:t>
            </a:r>
            <a:r>
              <a:rPr lang="en-US" altLang="en-US" sz="1800" dirty="0">
                <a:solidFill>
                  <a:srgbClr val="C00000"/>
                </a:solidFill>
                <a:latin typeface="Calibri" pitchFamily="34" charset="0"/>
              </a:rPr>
              <a:t>H</a:t>
            </a:r>
            <a:endParaRPr lang="en-US" altLang="en-US" sz="1800" u="sng" dirty="0">
              <a:latin typeface="Calibri" pitchFamily="34" charset="0"/>
            </a:endParaRPr>
          </a:p>
          <a:p>
            <a:pPr lvl="2">
              <a:buSzPct val="50000"/>
              <a:buFontTx/>
              <a:buBlip>
                <a:blip r:embed="rId4"/>
              </a:buBlip>
            </a:pPr>
            <a:r>
              <a:rPr lang="en-US" altLang="en-US" sz="1800" dirty="0">
                <a:solidFill>
                  <a:srgbClr val="0000CC"/>
                </a:solidFill>
                <a:latin typeface="Calibri" pitchFamily="34" charset="0"/>
              </a:rPr>
              <a:t>PFPO-1:</a:t>
            </a:r>
            <a:r>
              <a:rPr lang="en-US" altLang="en-US" sz="1800" dirty="0">
                <a:solidFill>
                  <a:srgbClr val="C00000"/>
                </a:solidFill>
                <a:latin typeface="Calibri" pitchFamily="34" charset="0"/>
              </a:rPr>
              <a:t> 	H</a:t>
            </a:r>
            <a:r>
              <a:rPr lang="en-US" altLang="en-US" sz="1800" dirty="0">
                <a:latin typeface="Calibri" pitchFamily="34" charset="0"/>
              </a:rPr>
              <a:t> and </a:t>
            </a:r>
            <a:r>
              <a:rPr lang="en-US" altLang="en-US" sz="1800" baseline="30000" dirty="0">
                <a:solidFill>
                  <a:srgbClr val="C00000"/>
                </a:solidFill>
                <a:latin typeface="Calibri" pitchFamily="34" charset="0"/>
              </a:rPr>
              <a:t>4</a:t>
            </a:r>
            <a:r>
              <a:rPr lang="en-US" altLang="en-US" sz="1800" dirty="0">
                <a:solidFill>
                  <a:srgbClr val="C00000"/>
                </a:solidFill>
                <a:latin typeface="Calibri" pitchFamily="34" charset="0"/>
              </a:rPr>
              <a:t>He</a:t>
            </a:r>
            <a:endParaRPr lang="en-US" altLang="en-US" sz="1800" u="sng" dirty="0">
              <a:latin typeface="Calibri" pitchFamily="34" charset="0"/>
            </a:endParaRPr>
          </a:p>
          <a:p>
            <a:pPr lvl="2">
              <a:buSzPct val="50000"/>
              <a:buFontTx/>
              <a:buBlip>
                <a:blip r:embed="rId4"/>
              </a:buBlip>
            </a:pPr>
            <a:r>
              <a:rPr lang="en-US" altLang="en-US" sz="1800" dirty="0">
                <a:solidFill>
                  <a:srgbClr val="0000CC"/>
                </a:solidFill>
                <a:latin typeface="Calibri" pitchFamily="34" charset="0"/>
              </a:rPr>
              <a:t>PFPO-2: 	</a:t>
            </a:r>
            <a:r>
              <a:rPr lang="en-US" altLang="en-US" sz="1800" dirty="0">
                <a:solidFill>
                  <a:srgbClr val="C00000"/>
                </a:solidFill>
                <a:latin typeface="Calibri" pitchFamily="34" charset="0"/>
              </a:rPr>
              <a:t>H</a:t>
            </a:r>
            <a:r>
              <a:rPr lang="en-US" altLang="en-US" sz="1800" dirty="0">
                <a:latin typeface="Calibri" pitchFamily="34" charset="0"/>
              </a:rPr>
              <a:t> and </a:t>
            </a:r>
            <a:r>
              <a:rPr lang="en-US" altLang="en-US" sz="1800" baseline="30000" dirty="0">
                <a:solidFill>
                  <a:srgbClr val="C00000"/>
                </a:solidFill>
                <a:latin typeface="Calibri" pitchFamily="34" charset="0"/>
              </a:rPr>
              <a:t>4</a:t>
            </a:r>
            <a:r>
              <a:rPr lang="en-US" altLang="en-US" sz="1800" dirty="0">
                <a:solidFill>
                  <a:srgbClr val="C00000"/>
                </a:solidFill>
                <a:latin typeface="Calibri" pitchFamily="34" charset="0"/>
              </a:rPr>
              <a:t>He</a:t>
            </a:r>
            <a:endParaRPr lang="en-US" altLang="en-US" sz="1800" dirty="0">
              <a:latin typeface="Calibri" pitchFamily="34" charset="0"/>
            </a:endParaRPr>
          </a:p>
          <a:p>
            <a:pPr lvl="2">
              <a:buSzPct val="50000"/>
              <a:buFontTx/>
              <a:buBlip>
                <a:blip r:embed="rId4"/>
              </a:buBlip>
            </a:pPr>
            <a:r>
              <a:rPr lang="en-US" altLang="en-US" sz="1800" dirty="0">
                <a:solidFill>
                  <a:srgbClr val="0000CC"/>
                </a:solidFill>
                <a:latin typeface="Calibri" pitchFamily="34" charset="0"/>
              </a:rPr>
              <a:t>FPO: 	</a:t>
            </a:r>
            <a:r>
              <a:rPr lang="en-US" altLang="en-US" sz="1800" dirty="0" smtClean="0">
                <a:solidFill>
                  <a:srgbClr val="0000CC"/>
                </a:solidFill>
                <a:latin typeface="Calibri" pitchFamily="34" charset="0"/>
              </a:rPr>
              <a:t>	</a:t>
            </a:r>
            <a:r>
              <a:rPr lang="en-US" altLang="en-US" sz="1800" dirty="0" smtClean="0">
                <a:solidFill>
                  <a:srgbClr val="C00000"/>
                </a:solidFill>
                <a:latin typeface="Calibri" pitchFamily="34" charset="0"/>
              </a:rPr>
              <a:t>D</a:t>
            </a:r>
            <a:r>
              <a:rPr lang="en-US" altLang="en-US" sz="1800" dirty="0" smtClean="0">
                <a:latin typeface="Calibri" pitchFamily="34" charset="0"/>
              </a:rPr>
              <a:t> </a:t>
            </a:r>
            <a:r>
              <a:rPr lang="en-US" altLang="en-US" sz="1800" dirty="0">
                <a:latin typeface="Calibri" pitchFamily="34" charset="0"/>
              </a:rPr>
              <a:t>and </a:t>
            </a:r>
            <a:r>
              <a:rPr lang="en-US" altLang="en-US" sz="1800" dirty="0" smtClean="0">
                <a:solidFill>
                  <a:srgbClr val="C00000"/>
                </a:solidFill>
                <a:latin typeface="Calibri" pitchFamily="34" charset="0"/>
              </a:rPr>
              <a:t>DT</a:t>
            </a:r>
            <a:endParaRPr lang="en-US" altLang="en-US" sz="1800" dirty="0">
              <a:solidFill>
                <a:srgbClr val="C00000"/>
              </a:solidFill>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189781858"/>
              </p:ext>
            </p:extLst>
          </p:nvPr>
        </p:nvGraphicFramePr>
        <p:xfrm>
          <a:off x="360040" y="2931790"/>
          <a:ext cx="8460432" cy="1740660"/>
        </p:xfrm>
        <a:graphic>
          <a:graphicData uri="http://schemas.openxmlformats.org/drawingml/2006/table">
            <a:tbl>
              <a:tblPr firstRow="1" bandRow="1">
                <a:tableStyleId>{69C7853C-536D-4A76-A0AE-DD22124D55A5}</a:tableStyleId>
              </a:tblPr>
              <a:tblGrid>
                <a:gridCol w="3096345"/>
                <a:gridCol w="2664295"/>
                <a:gridCol w="2699792"/>
              </a:tblGrid>
              <a:tr h="267360">
                <a:tc>
                  <a:txBody>
                    <a:bodyPr/>
                    <a:lstStyle/>
                    <a:p>
                      <a:pPr algn="ctr"/>
                      <a:r>
                        <a:rPr lang="en-US" sz="1400" dirty="0" smtClean="0">
                          <a:solidFill>
                            <a:schemeClr val="tx1"/>
                          </a:solidFill>
                        </a:rPr>
                        <a:t>ECRH</a:t>
                      </a:r>
                      <a:endParaRPr lang="en-GB" sz="1400" dirty="0">
                        <a:solidFill>
                          <a:schemeClr val="tx1"/>
                        </a:solidFill>
                      </a:endParaRP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solidFill>
                            <a:schemeClr val="tx1"/>
                          </a:solidFill>
                        </a:rPr>
                        <a:t>ICRF</a:t>
                      </a:r>
                      <a:endParaRPr lang="en-GB" sz="1400" dirty="0">
                        <a:solidFill>
                          <a:schemeClr val="tx1"/>
                        </a:solidFill>
                      </a:endParaRP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solidFill>
                            <a:schemeClr val="tx1"/>
                          </a:solidFill>
                        </a:rPr>
                        <a:t>NBI</a:t>
                      </a:r>
                      <a:endParaRPr lang="en-GB" sz="1400" dirty="0">
                        <a:solidFill>
                          <a:schemeClr val="tx1"/>
                        </a:solidFill>
                      </a:endParaRP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67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170 GHz</a:t>
                      </a:r>
                      <a:r>
                        <a:rPr lang="en-US" sz="1400" baseline="0" dirty="0" smtClean="0">
                          <a:solidFill>
                            <a:schemeClr val="tx1"/>
                          </a:solidFill>
                        </a:rPr>
                        <a:t> </a:t>
                      </a:r>
                      <a:r>
                        <a:rPr lang="en-US" sz="1400" dirty="0" smtClean="0">
                          <a:solidFill>
                            <a:schemeClr val="tx1"/>
                          </a:solidFill>
                        </a:rPr>
                        <a:t>(+</a:t>
                      </a:r>
                      <a:r>
                        <a:rPr lang="en-US" sz="1400" baseline="0" dirty="0" smtClean="0">
                          <a:solidFill>
                            <a:schemeClr val="tx1"/>
                          </a:solidFill>
                        </a:rPr>
                        <a:t>100-110 GHz tbc)</a:t>
                      </a:r>
                      <a:endParaRPr lang="en-GB" sz="1400" dirty="0" smtClean="0">
                        <a:solidFill>
                          <a:schemeClr val="tx1"/>
                        </a:solidFill>
                      </a:endParaRP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solidFill>
                            <a:schemeClr val="tx1"/>
                          </a:solidFill>
                        </a:rPr>
                        <a:t>40-55 MHz</a:t>
                      </a:r>
                      <a:endParaRPr lang="en-GB" sz="1400" dirty="0">
                        <a:solidFill>
                          <a:schemeClr val="tx1"/>
                        </a:solidFill>
                      </a:endParaRP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870 keV H</a:t>
                      </a:r>
                      <a:r>
                        <a:rPr lang="en-US" sz="1400" baseline="30000" dirty="0" smtClean="0">
                          <a:solidFill>
                            <a:schemeClr val="tx1"/>
                          </a:solidFill>
                        </a:rPr>
                        <a:t>0</a:t>
                      </a:r>
                      <a:r>
                        <a:rPr lang="en-US" sz="1400" baseline="0" dirty="0" smtClean="0">
                          <a:solidFill>
                            <a:schemeClr val="tx1"/>
                          </a:solidFill>
                        </a:rPr>
                        <a:t>,</a:t>
                      </a:r>
                      <a:r>
                        <a:rPr lang="en-US" sz="1400" dirty="0" smtClean="0">
                          <a:solidFill>
                            <a:schemeClr val="tx1"/>
                          </a:solidFill>
                        </a:rPr>
                        <a:t> 1 MeV D</a:t>
                      </a:r>
                      <a:r>
                        <a:rPr lang="en-US" sz="1400" baseline="30000" dirty="0" smtClean="0">
                          <a:solidFill>
                            <a:schemeClr val="tx1"/>
                          </a:solidFill>
                        </a:rPr>
                        <a:t>0</a:t>
                      </a:r>
                      <a:endParaRPr lang="en-GB" sz="1400" dirty="0" smtClean="0">
                        <a:solidFill>
                          <a:schemeClr val="tx1"/>
                        </a:solidFill>
                      </a:endParaRP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67360">
                <a:tc>
                  <a:txBody>
                    <a:bodyPr/>
                    <a:lstStyle/>
                    <a:p>
                      <a:pPr algn="ctr"/>
                      <a:r>
                        <a:rPr lang="en-US" sz="1400" b="1" dirty="0" smtClean="0">
                          <a:solidFill>
                            <a:srgbClr val="C00000"/>
                          </a:solidFill>
                        </a:rPr>
                        <a:t>20 MW </a:t>
                      </a:r>
                      <a:r>
                        <a:rPr lang="en-US" sz="1400" b="1" baseline="0" dirty="0" smtClean="0">
                          <a:solidFill>
                            <a:srgbClr val="C00000"/>
                          </a:solidFill>
                        </a:rPr>
                        <a:t> </a:t>
                      </a:r>
                      <a:r>
                        <a:rPr lang="en-US" sz="1400" dirty="0" smtClean="0">
                          <a:solidFill>
                            <a:schemeClr val="tx1"/>
                          </a:solidFill>
                        </a:rPr>
                        <a:t>(+20 MW upgrade)</a:t>
                      </a:r>
                      <a:endParaRPr lang="en-GB" sz="1400" dirty="0">
                        <a:solidFill>
                          <a:schemeClr val="tx1"/>
                        </a:solidFill>
                      </a:endParaRP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C00000"/>
                          </a:solidFill>
                        </a:rPr>
                        <a:t>20 MW </a:t>
                      </a:r>
                      <a:r>
                        <a:rPr lang="en-US" sz="1400" b="1" baseline="0" dirty="0" smtClean="0">
                          <a:solidFill>
                            <a:srgbClr val="C00000"/>
                          </a:solidFill>
                        </a:rPr>
                        <a:t> </a:t>
                      </a:r>
                      <a:r>
                        <a:rPr lang="en-US" sz="1400" dirty="0" smtClean="0">
                          <a:solidFill>
                            <a:schemeClr val="tx1"/>
                          </a:solidFill>
                        </a:rPr>
                        <a:t>(+20 MW)</a:t>
                      </a:r>
                      <a:endParaRPr lang="en-GB" sz="1400" dirty="0">
                        <a:solidFill>
                          <a:schemeClr val="tx1"/>
                        </a:solidFill>
                      </a:endParaRP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C00000"/>
                          </a:solidFill>
                        </a:rPr>
                        <a:t>33 MW </a:t>
                      </a:r>
                      <a:r>
                        <a:rPr lang="en-US" sz="1400" b="1" baseline="0" dirty="0" smtClean="0">
                          <a:solidFill>
                            <a:srgbClr val="C00000"/>
                          </a:solidFill>
                        </a:rPr>
                        <a:t> </a:t>
                      </a:r>
                      <a:r>
                        <a:rPr lang="en-US" sz="1400" dirty="0" smtClean="0">
                          <a:solidFill>
                            <a:schemeClr val="tx1"/>
                          </a:solidFill>
                        </a:rPr>
                        <a:t>(+16.5</a:t>
                      </a:r>
                      <a:r>
                        <a:rPr lang="en-US" sz="1400" baseline="0" dirty="0" smtClean="0">
                          <a:solidFill>
                            <a:schemeClr val="tx1"/>
                          </a:solidFill>
                        </a:rPr>
                        <a:t> MW)</a:t>
                      </a:r>
                      <a:endParaRPr lang="en-GB" sz="1400" dirty="0">
                        <a:solidFill>
                          <a:schemeClr val="tx1"/>
                        </a:solidFill>
                      </a:endParaRP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71220">
                <a:tc>
                  <a:txBody>
                    <a:bodyPr/>
                    <a:lstStyle/>
                    <a:p>
                      <a:endParaRPr lang="en-US"/>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5"/>
                      <a:stretch>
                        <a:fillRect l="-1378" t="-122727" r="-174606" b="-51818"/>
                      </a:stretch>
                    </a:blipFill>
                  </a:tcPr>
                </a:tc>
                <a:tc>
                  <a:txBody>
                    <a:bodyPr/>
                    <a:lstStyle/>
                    <a:p>
                      <a:pPr marL="0" lvl="1" indent="0" algn="ctr">
                        <a:tabLst/>
                      </a:pPr>
                      <a:r>
                        <a:rPr lang="en-US" sz="1400" dirty="0" smtClean="0">
                          <a:solidFill>
                            <a:srgbClr val="0000CC"/>
                          </a:solidFill>
                        </a:rPr>
                        <a:t>High fusion gain,</a:t>
                      </a:r>
                      <a:r>
                        <a:rPr lang="en-US" sz="1400" baseline="0" dirty="0" smtClean="0">
                          <a:solidFill>
                            <a:srgbClr val="0000CC"/>
                          </a:solidFill>
                        </a:rPr>
                        <a:t> ST </a:t>
                      </a:r>
                      <a:r>
                        <a:rPr lang="en-US" sz="1400" dirty="0" smtClean="0">
                          <a:solidFill>
                            <a:srgbClr val="0000CC"/>
                          </a:solidFill>
                        </a:rPr>
                        <a:t>control,</a:t>
                      </a:r>
                      <a:r>
                        <a:rPr lang="en-US" sz="1400" baseline="0" dirty="0" smtClean="0">
                          <a:solidFill>
                            <a:srgbClr val="0000CC"/>
                          </a:solidFill>
                        </a:rPr>
                        <a:t> wall cleaning, m</a:t>
                      </a:r>
                      <a:r>
                        <a:rPr lang="en-US" sz="1400" dirty="0" smtClean="0">
                          <a:solidFill>
                            <a:srgbClr val="0000CC"/>
                          </a:solidFill>
                        </a:rPr>
                        <a:t>odulation &lt;</a:t>
                      </a:r>
                      <a:r>
                        <a:rPr lang="en-US" sz="1400" baseline="0" dirty="0" smtClean="0">
                          <a:solidFill>
                            <a:srgbClr val="0000CC"/>
                          </a:solidFill>
                        </a:rPr>
                        <a:t> 1 kHz</a:t>
                      </a: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1" indent="0" algn="ctr"/>
                      <a:r>
                        <a:rPr lang="en-US" sz="1400" dirty="0" smtClean="0">
                          <a:solidFill>
                            <a:srgbClr val="0000CC"/>
                          </a:solidFill>
                        </a:rPr>
                        <a:t>Bulk current drive,</a:t>
                      </a:r>
                      <a:r>
                        <a:rPr lang="en-US" sz="1400" baseline="0" dirty="0" smtClean="0">
                          <a:solidFill>
                            <a:srgbClr val="0000CC"/>
                          </a:solidFill>
                        </a:rPr>
                        <a:t> r</a:t>
                      </a:r>
                      <a:r>
                        <a:rPr lang="en-US" sz="1400" dirty="0" smtClean="0">
                          <a:solidFill>
                            <a:srgbClr val="0000CC"/>
                          </a:solidFill>
                        </a:rPr>
                        <a:t>otation,</a:t>
                      </a:r>
                      <a:r>
                        <a:rPr lang="en-US" sz="1400" baseline="0" dirty="0" smtClean="0">
                          <a:solidFill>
                            <a:srgbClr val="0000CC"/>
                          </a:solidFill>
                        </a:rPr>
                        <a:t> l</a:t>
                      </a:r>
                      <a:r>
                        <a:rPr lang="en-US" sz="1400" dirty="0" smtClean="0">
                          <a:solidFill>
                            <a:srgbClr val="0000CC"/>
                          </a:solidFill>
                        </a:rPr>
                        <a:t>imited modulation</a:t>
                      </a:r>
                      <a:endParaRPr lang="en-GB" sz="1400" dirty="0">
                        <a:solidFill>
                          <a:srgbClr val="0000CC"/>
                        </a:solidFill>
                      </a:endParaRP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67360">
                <a:tc>
                  <a:txBody>
                    <a:bodyPr/>
                    <a:lstStyle/>
                    <a:p>
                      <a:pPr marL="266700" lvl="1" indent="0" algn="ctr">
                        <a:tabLst/>
                      </a:pPr>
                      <a:r>
                        <a:rPr lang="en-US" sz="1400" dirty="0" smtClean="0">
                          <a:solidFill>
                            <a:schemeClr val="tx1"/>
                          </a:solidFill>
                        </a:rPr>
                        <a:t>24 gyrotrons</a:t>
                      </a:r>
                      <a:r>
                        <a:rPr lang="en-US" sz="1400" baseline="0" dirty="0" smtClean="0">
                          <a:solidFill>
                            <a:schemeClr val="tx1"/>
                          </a:solidFill>
                        </a:rPr>
                        <a:t> </a:t>
                      </a:r>
                      <a:r>
                        <a:rPr lang="en-US" sz="1400" dirty="0" smtClean="0">
                          <a:solidFill>
                            <a:schemeClr val="tx1"/>
                          </a:solidFill>
                        </a:rPr>
                        <a:t>(</a:t>
                      </a:r>
                      <a:r>
                        <a:rPr lang="en-US" sz="1400" dirty="0" err="1" smtClean="0">
                          <a:solidFill>
                            <a:schemeClr val="tx1"/>
                          </a:solidFill>
                        </a:rPr>
                        <a:t>24x0.8</a:t>
                      </a:r>
                      <a:r>
                        <a:rPr lang="en-US" sz="1400" dirty="0" smtClean="0">
                          <a:solidFill>
                            <a:schemeClr val="tx1"/>
                          </a:solidFill>
                        </a:rPr>
                        <a:t> MW)</a:t>
                      </a: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66700" marR="0" lvl="1"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solidFill>
                            <a:schemeClr val="tx1"/>
                          </a:solidFill>
                        </a:rPr>
                        <a:t>2 antennas (</a:t>
                      </a:r>
                      <a:r>
                        <a:rPr lang="en-US" sz="1400" baseline="0" dirty="0" err="1" smtClean="0">
                          <a:solidFill>
                            <a:schemeClr val="tx1"/>
                          </a:solidFill>
                        </a:rPr>
                        <a:t>2x10</a:t>
                      </a:r>
                      <a:r>
                        <a:rPr lang="en-US" sz="1400" baseline="0" dirty="0" smtClean="0">
                          <a:solidFill>
                            <a:schemeClr val="tx1"/>
                          </a:solidFill>
                        </a:rPr>
                        <a:t> MW)</a:t>
                      </a: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lvl="1" indent="0" algn="ctr"/>
                      <a:r>
                        <a:rPr lang="en-US" sz="1400" dirty="0" smtClean="0">
                          <a:solidFill>
                            <a:schemeClr val="tx1"/>
                          </a:solidFill>
                        </a:rPr>
                        <a:t>2 injectors</a:t>
                      </a:r>
                      <a:r>
                        <a:rPr lang="en-US" sz="1400" baseline="0" dirty="0" smtClean="0">
                          <a:solidFill>
                            <a:schemeClr val="tx1"/>
                          </a:solidFill>
                        </a:rPr>
                        <a:t> </a:t>
                      </a:r>
                      <a:r>
                        <a:rPr lang="en-US" sz="1400" dirty="0" smtClean="0">
                          <a:solidFill>
                            <a:schemeClr val="tx1"/>
                          </a:solidFill>
                        </a:rPr>
                        <a:t>(</a:t>
                      </a:r>
                      <a:r>
                        <a:rPr lang="en-US" sz="1400" dirty="0" err="1" smtClean="0">
                          <a:solidFill>
                            <a:schemeClr val="tx1"/>
                          </a:solidFill>
                        </a:rPr>
                        <a:t>2x16.5</a:t>
                      </a:r>
                      <a:r>
                        <a:rPr lang="en-US" sz="1400" dirty="0" smtClean="0">
                          <a:solidFill>
                            <a:schemeClr val="tx1"/>
                          </a:solidFill>
                        </a:rPr>
                        <a:t> MW)</a:t>
                      </a:r>
                      <a:endParaRPr lang="en-GB" sz="1400" dirty="0">
                        <a:solidFill>
                          <a:schemeClr val="tx1"/>
                        </a:solidFill>
                      </a:endParaRPr>
                    </a:p>
                  </a:txBody>
                  <a:tcPr marL="36000" marR="36000" marT="27000" marB="27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42614563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spect="1" noChangeArrowheads="1"/>
          </p:cNvSpPr>
          <p:nvPr/>
        </p:nvSpPr>
        <p:spPr bwMode="auto">
          <a:xfrm>
            <a:off x="179512" y="127025"/>
            <a:ext cx="8856984"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ECH PS and RF Sources</a:t>
            </a:r>
            <a:endParaRPr lang="en-GB" altLang="en-US" b="1" dirty="0"/>
          </a:p>
        </p:txBody>
      </p:sp>
      <p:pic>
        <p:nvPicPr>
          <p:cNvPr id="7"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0287" y="3219822"/>
            <a:ext cx="741363" cy="1490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5612" y="2560638"/>
            <a:ext cx="819150" cy="1674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350" y="1900238"/>
            <a:ext cx="688975" cy="1704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28"/>
          <p:cNvSpPr>
            <a:spLocks noChangeArrowheads="1"/>
          </p:cNvSpPr>
          <p:nvPr/>
        </p:nvSpPr>
        <p:spPr bwMode="auto">
          <a:xfrm>
            <a:off x="251520" y="1417638"/>
            <a:ext cx="8840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eaLnBrk="1" hangingPunct="1">
              <a:spcBef>
                <a:spcPct val="0"/>
              </a:spcBef>
              <a:buFontTx/>
              <a:buNone/>
            </a:pPr>
            <a:r>
              <a:rPr lang="en-US" altLang="en-US" sz="1800" b="1" dirty="0" err="1">
                <a:solidFill>
                  <a:srgbClr val="7030A0"/>
                </a:solidFill>
              </a:rPr>
              <a:t>Gyrotron</a:t>
            </a:r>
            <a:r>
              <a:rPr lang="en-US" altLang="en-US" sz="1800" dirty="0">
                <a:solidFill>
                  <a:srgbClr val="7030A0"/>
                </a:solidFill>
              </a:rPr>
              <a:t>: Four tubes already in manufacturing or under factory acceptance</a:t>
            </a:r>
          </a:p>
        </p:txBody>
      </p:sp>
      <p:sp>
        <p:nvSpPr>
          <p:cNvPr id="16" name="Rectangle 29"/>
          <p:cNvSpPr>
            <a:spLocks noChangeArrowheads="1"/>
          </p:cNvSpPr>
          <p:nvPr/>
        </p:nvSpPr>
        <p:spPr bwMode="auto">
          <a:xfrm>
            <a:off x="1025525" y="1825625"/>
            <a:ext cx="6432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eaLnBrk="1" hangingPunct="1">
              <a:spcBef>
                <a:spcPct val="0"/>
              </a:spcBef>
              <a:buFontTx/>
              <a:buNone/>
            </a:pPr>
            <a:r>
              <a:rPr lang="en-US" altLang="en-US" sz="1800" b="1" dirty="0">
                <a:solidFill>
                  <a:srgbClr val="7030A0"/>
                </a:solidFill>
              </a:rPr>
              <a:t>RF-DA: </a:t>
            </a:r>
            <a:r>
              <a:rPr lang="en-US" altLang="en-US" sz="1800" dirty="0">
                <a:solidFill>
                  <a:srgbClr val="7030A0"/>
                </a:solidFill>
              </a:rPr>
              <a:t>first tube’s Factory Acceptance Test started in Oct. 2017; second under manufacturing</a:t>
            </a:r>
          </a:p>
        </p:txBody>
      </p:sp>
      <p:sp>
        <p:nvSpPr>
          <p:cNvPr id="17" name="Rectangle 30"/>
          <p:cNvSpPr>
            <a:spLocks noChangeArrowheads="1"/>
          </p:cNvSpPr>
          <p:nvPr/>
        </p:nvSpPr>
        <p:spPr bwMode="auto">
          <a:xfrm>
            <a:off x="2705100" y="2508250"/>
            <a:ext cx="540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eaLnBrk="1" hangingPunct="1">
              <a:spcBef>
                <a:spcPct val="0"/>
              </a:spcBef>
              <a:buFontTx/>
              <a:buNone/>
            </a:pPr>
            <a:r>
              <a:rPr lang="en-US" altLang="en-US" sz="1800" b="1">
                <a:solidFill>
                  <a:srgbClr val="7030A0"/>
                </a:solidFill>
              </a:rPr>
              <a:t>JA-DA: </a:t>
            </a:r>
            <a:r>
              <a:rPr lang="en-US" altLang="en-US" sz="1800">
                <a:solidFill>
                  <a:srgbClr val="7030A0"/>
                </a:solidFill>
              </a:rPr>
              <a:t>first two tube’s manufactured and first Factory Acceptance Test planned in April 2018; </a:t>
            </a:r>
          </a:p>
        </p:txBody>
      </p:sp>
      <p:sp>
        <p:nvSpPr>
          <p:cNvPr id="18" name="Rectangle 31"/>
          <p:cNvSpPr>
            <a:spLocks noChangeArrowheads="1"/>
          </p:cNvSpPr>
          <p:nvPr/>
        </p:nvSpPr>
        <p:spPr bwMode="auto">
          <a:xfrm>
            <a:off x="4418012" y="3257550"/>
            <a:ext cx="4762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eaLnBrk="1" hangingPunct="1">
              <a:spcBef>
                <a:spcPct val="0"/>
              </a:spcBef>
              <a:buFontTx/>
              <a:buNone/>
            </a:pPr>
            <a:r>
              <a:rPr lang="en-US" altLang="en-US" sz="1800" b="1">
                <a:solidFill>
                  <a:srgbClr val="7030A0"/>
                </a:solidFill>
              </a:rPr>
              <a:t>EU-DA: </a:t>
            </a:r>
            <a:r>
              <a:rPr lang="en-US" altLang="en-US" sz="1800">
                <a:solidFill>
                  <a:srgbClr val="7030A0"/>
                </a:solidFill>
              </a:rPr>
              <a:t>CW prototype being tested in Lausanne for long pulse operation</a:t>
            </a:r>
          </a:p>
        </p:txBody>
      </p:sp>
      <p:sp>
        <p:nvSpPr>
          <p:cNvPr id="19" name="Rectangle 1"/>
          <p:cNvSpPr>
            <a:spLocks noChangeArrowheads="1"/>
          </p:cNvSpPr>
          <p:nvPr/>
        </p:nvSpPr>
        <p:spPr bwMode="auto">
          <a:xfrm>
            <a:off x="260350" y="773509"/>
            <a:ext cx="8885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800" b="1" dirty="0">
                <a:solidFill>
                  <a:srgbClr val="7030A0"/>
                </a:solidFill>
              </a:rPr>
              <a:t>Power Supplies: </a:t>
            </a:r>
            <a:r>
              <a:rPr lang="en-US" altLang="en-US" sz="1800" dirty="0">
                <a:solidFill>
                  <a:srgbClr val="7030A0"/>
                </a:solidFill>
              </a:rPr>
              <a:t>First Factory Acceptance Test has been completed </a:t>
            </a:r>
            <a:r>
              <a:rPr lang="en-US" altLang="en-US" sz="1800" dirty="0" smtClean="0">
                <a:solidFill>
                  <a:srgbClr val="7030A0"/>
                </a:solidFill>
              </a:rPr>
              <a:t>in </a:t>
            </a:r>
            <a:r>
              <a:rPr lang="en-US" altLang="en-US" sz="1800" dirty="0">
                <a:solidFill>
                  <a:srgbClr val="7030A0"/>
                </a:solidFill>
              </a:rPr>
              <a:t>Nov. 2017; corresponding installation planned for </a:t>
            </a:r>
            <a:r>
              <a:rPr lang="en-US" altLang="en-US" sz="1800" dirty="0" smtClean="0">
                <a:solidFill>
                  <a:srgbClr val="7030A0"/>
                </a:solidFill>
              </a:rPr>
              <a:t>March 2019 (B15);</a:t>
            </a:r>
            <a:endParaRPr lang="en-US" altLang="en-US" sz="1800" dirty="0">
              <a:solidFill>
                <a:srgbClr val="7030A0"/>
              </a:solidFill>
            </a:endParaRPr>
          </a:p>
        </p:txBody>
      </p:sp>
    </p:spTree>
    <p:extLst>
      <p:ext uri="{BB962C8B-B14F-4D97-AF65-F5344CB8AC3E}">
        <p14:creationId xmlns:p14="http://schemas.microsoft.com/office/powerpoint/2010/main" val="37826718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spect="1" noChangeArrowheads="1"/>
          </p:cNvSpPr>
          <p:nvPr/>
        </p:nvSpPr>
        <p:spPr bwMode="auto">
          <a:xfrm>
            <a:off x="179512" y="51470"/>
            <a:ext cx="8856984"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HNB and DNB Systems</a:t>
            </a:r>
            <a:endParaRPr lang="en-GB" altLang="en-US" b="1" dirty="0"/>
          </a:p>
        </p:txBody>
      </p:sp>
      <p:pic>
        <p:nvPicPr>
          <p:cNvPr id="12" name="Picture 4" descr="C:\Users\Rouxk\Desktop\PICTURE\NBH_Injector.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630584"/>
            <a:ext cx="8532813"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857" t="703" r="17612"/>
          <a:stretch>
            <a:fillRect/>
          </a:stretch>
        </p:blipFill>
        <p:spPr bwMode="auto">
          <a:xfrm>
            <a:off x="150813" y="2499742"/>
            <a:ext cx="4013200" cy="239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ight Bracket 6"/>
          <p:cNvSpPr>
            <a:spLocks/>
          </p:cNvSpPr>
          <p:nvPr/>
        </p:nvSpPr>
        <p:spPr bwMode="auto">
          <a:xfrm rot="17134829">
            <a:off x="4094163" y="1789459"/>
            <a:ext cx="139700" cy="673100"/>
          </a:xfrm>
          <a:prstGeom prst="rightBracket">
            <a:avLst>
              <a:gd name="adj" fmla="val 8343"/>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endParaRPr lang="en-US" altLang="en-US" sz="2400">
              <a:solidFill>
                <a:schemeClr val="tx1"/>
              </a:solidFill>
              <a:latin typeface="Century Gothic" pitchFamily="34" charset="0"/>
            </a:endParaRPr>
          </a:p>
        </p:txBody>
      </p:sp>
      <p:sp>
        <p:nvSpPr>
          <p:cNvPr id="20" name="TextBox 19"/>
          <p:cNvSpPr txBox="1"/>
          <p:nvPr/>
        </p:nvSpPr>
        <p:spPr>
          <a:xfrm rot="1001859">
            <a:off x="3930175" y="1785636"/>
            <a:ext cx="639919" cy="338554"/>
          </a:xfrm>
          <a:prstGeom prst="rect">
            <a:avLst/>
          </a:prstGeom>
          <a:noFill/>
        </p:spPr>
        <p:txBody>
          <a:bodyPr wrap="none">
            <a:spAutoFit/>
          </a:bodyPr>
          <a:lstStyle/>
          <a:p>
            <a:pPr>
              <a:defRPr/>
            </a:pPr>
            <a:r>
              <a:rPr lang="en-US" sz="1600" b="1" dirty="0">
                <a:ln w="635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PGothic" pitchFamily="34" charset="-128"/>
              </a:rPr>
              <a:t>FEC*</a:t>
            </a:r>
            <a:endParaRPr lang="en-GB" sz="1600" b="1" dirty="0">
              <a:ln w="635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PGothic" pitchFamily="34" charset="-128"/>
            </a:endParaRPr>
          </a:p>
        </p:txBody>
      </p:sp>
      <p:sp>
        <p:nvSpPr>
          <p:cNvPr id="21" name="TextBox 8"/>
          <p:cNvSpPr txBox="1">
            <a:spLocks noChangeArrowheads="1"/>
          </p:cNvSpPr>
          <p:nvPr/>
        </p:nvSpPr>
        <p:spPr bwMode="auto">
          <a:xfrm>
            <a:off x="6588224" y="681186"/>
            <a:ext cx="23034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400" dirty="0">
                <a:solidFill>
                  <a:schemeClr val="tx1"/>
                </a:solidFill>
                <a:latin typeface="Century Gothic" pitchFamily="34" charset="0"/>
              </a:rPr>
              <a:t>* Front End Components </a:t>
            </a:r>
            <a:endParaRPr lang="en-GB" altLang="en-US" sz="1400" dirty="0">
              <a:solidFill>
                <a:schemeClr val="tx1"/>
              </a:solidFill>
              <a:latin typeface="Century Gothic" pitchFamily="34" charset="0"/>
            </a:endParaRPr>
          </a:p>
        </p:txBody>
      </p:sp>
      <p:sp>
        <p:nvSpPr>
          <p:cNvPr id="22" name="TextBox 21"/>
          <p:cNvSpPr txBox="1"/>
          <p:nvPr/>
        </p:nvSpPr>
        <p:spPr>
          <a:xfrm rot="1001859">
            <a:off x="5470702" y="1632775"/>
            <a:ext cx="665567" cy="338554"/>
          </a:xfrm>
          <a:prstGeom prst="rect">
            <a:avLst/>
          </a:prstGeom>
          <a:noFill/>
        </p:spPr>
        <p:txBody>
          <a:bodyPr wrap="none">
            <a:spAutoFit/>
          </a:bodyPr>
          <a:lstStyle/>
          <a:p>
            <a:pPr>
              <a:defRPr/>
            </a:pPr>
            <a:r>
              <a:rPr lang="en-US" sz="1600" b="1" dirty="0">
                <a:ln w="6350">
                  <a:solidFill>
                    <a:schemeClr val="tx2">
                      <a:satMod val="155000"/>
                    </a:schemeClr>
                  </a:solidFill>
                  <a:prstDash val="solid"/>
                </a:ln>
                <a:solidFill>
                  <a:srgbClr val="FFC000"/>
                </a:solidFill>
                <a:effectLst>
                  <a:outerShdw blurRad="41275" dist="20320" dir="1800000" algn="tl" rotWithShape="0">
                    <a:srgbClr val="000000">
                      <a:alpha val="40000"/>
                    </a:srgbClr>
                  </a:outerShdw>
                </a:effectLst>
                <a:ea typeface="MS PGothic" pitchFamily="34" charset="-128"/>
              </a:rPr>
              <a:t>Coils</a:t>
            </a:r>
            <a:endParaRPr lang="en-GB" sz="1600" b="1" dirty="0">
              <a:ln w="6350">
                <a:solidFill>
                  <a:schemeClr val="tx2">
                    <a:satMod val="155000"/>
                  </a:schemeClr>
                </a:solidFill>
                <a:prstDash val="solid"/>
              </a:ln>
              <a:solidFill>
                <a:srgbClr val="FFC000"/>
              </a:solidFill>
              <a:effectLst>
                <a:outerShdw blurRad="41275" dist="20320" dir="1800000" algn="tl" rotWithShape="0">
                  <a:srgbClr val="000000">
                    <a:alpha val="40000"/>
                  </a:srgbClr>
                </a:outerShdw>
              </a:effectLst>
              <a:ea typeface="MS PGothic" pitchFamily="34" charset="-128"/>
            </a:endParaRPr>
          </a:p>
        </p:txBody>
      </p:sp>
      <p:sp>
        <p:nvSpPr>
          <p:cNvPr id="23" name="Arc 22"/>
          <p:cNvSpPr/>
          <p:nvPr/>
        </p:nvSpPr>
        <p:spPr bwMode="auto">
          <a:xfrm>
            <a:off x="5508625" y="1833909"/>
            <a:ext cx="647700" cy="755650"/>
          </a:xfrm>
          <a:prstGeom prst="arc">
            <a:avLst>
              <a:gd name="adj1" fmla="val 18181964"/>
              <a:gd name="adj2" fmla="val 2035561"/>
            </a:avLst>
          </a:prstGeom>
          <a:noFill/>
          <a:ln w="9525" cap="flat" cmpd="sng" algn="ctr">
            <a:solidFill>
              <a:schemeClr val="tx1"/>
            </a:solidFill>
            <a:prstDash val="solid"/>
            <a:round/>
            <a:headEnd type="none" w="med" len="med"/>
            <a:tailEnd type="triangle" w="med" len="med"/>
          </a:ln>
          <a:effectLst/>
          <a:extLst/>
        </p:spPr>
        <p:txBody>
          <a:bodyPr/>
          <a:lstStyle/>
          <a:p>
            <a:pPr>
              <a:defRPr/>
            </a:pPr>
            <a:endParaRPr lang="en-GB">
              <a:ea typeface="MS PGothic" pitchFamily="34" charset="-128"/>
            </a:endParaRPr>
          </a:p>
        </p:txBody>
      </p:sp>
      <p:sp>
        <p:nvSpPr>
          <p:cNvPr id="24" name="Arc 23"/>
          <p:cNvSpPr/>
          <p:nvPr/>
        </p:nvSpPr>
        <p:spPr bwMode="auto">
          <a:xfrm rot="1139340" flipH="1">
            <a:off x="5273675" y="1767234"/>
            <a:ext cx="649288" cy="708025"/>
          </a:xfrm>
          <a:prstGeom prst="arc">
            <a:avLst>
              <a:gd name="adj1" fmla="val 17883667"/>
              <a:gd name="adj2" fmla="val 1431179"/>
            </a:avLst>
          </a:prstGeom>
          <a:noFill/>
          <a:ln w="9525" cap="flat" cmpd="sng" algn="ctr">
            <a:solidFill>
              <a:schemeClr val="tx1"/>
            </a:solidFill>
            <a:prstDash val="solid"/>
            <a:round/>
            <a:headEnd type="none" w="med" len="med"/>
            <a:tailEnd type="triangle" w="med" len="med"/>
          </a:ln>
          <a:effectLst/>
          <a:extLst/>
        </p:spPr>
        <p:txBody>
          <a:bodyPr/>
          <a:lstStyle/>
          <a:p>
            <a:pPr>
              <a:defRPr/>
            </a:pPr>
            <a:endParaRPr lang="en-GB">
              <a:ea typeface="MS PGothic" pitchFamily="34" charset="-128"/>
            </a:endParaRPr>
          </a:p>
        </p:txBody>
      </p:sp>
      <p:sp>
        <p:nvSpPr>
          <p:cNvPr id="25" name="TextBox 24"/>
          <p:cNvSpPr txBox="1"/>
          <p:nvPr/>
        </p:nvSpPr>
        <p:spPr>
          <a:xfrm rot="1177057">
            <a:off x="4482471" y="3564378"/>
            <a:ext cx="2561920" cy="338554"/>
          </a:xfrm>
          <a:prstGeom prst="rect">
            <a:avLst/>
          </a:prstGeom>
          <a:noFill/>
        </p:spPr>
        <p:txBody>
          <a:bodyPr wrap="none">
            <a:spAutoFit/>
          </a:bodyPr>
          <a:lstStyle/>
          <a:p>
            <a:pPr>
              <a:defRPr/>
            </a:pPr>
            <a:r>
              <a:rPr lang="en-US" sz="1600" b="1" dirty="0">
                <a:ln w="6350">
                  <a:solidFill>
                    <a:schemeClr val="tx2">
                      <a:satMod val="155000"/>
                    </a:schemeClr>
                  </a:solidFill>
                  <a:prstDash val="solid"/>
                </a:ln>
                <a:solidFill>
                  <a:srgbClr val="FFCC99"/>
                </a:solidFill>
                <a:effectLst>
                  <a:outerShdw blurRad="41275" dist="20320" dir="1800000" algn="tl" rotWithShape="0">
                    <a:srgbClr val="000000">
                      <a:alpha val="40000"/>
                    </a:srgbClr>
                  </a:outerShdw>
                </a:effectLst>
                <a:ea typeface="MS PGothic" pitchFamily="34" charset="-128"/>
              </a:rPr>
              <a:t>Passive Magnetic </a:t>
            </a:r>
            <a:r>
              <a:rPr lang="en-US" sz="1600" b="1" dirty="0" smtClean="0">
                <a:ln w="6350">
                  <a:solidFill>
                    <a:schemeClr val="tx2">
                      <a:satMod val="155000"/>
                    </a:schemeClr>
                  </a:solidFill>
                  <a:prstDash val="solid"/>
                </a:ln>
                <a:solidFill>
                  <a:srgbClr val="FFCC99"/>
                </a:solidFill>
                <a:effectLst>
                  <a:outerShdw blurRad="41275" dist="20320" dir="1800000" algn="tl" rotWithShape="0">
                    <a:srgbClr val="000000">
                      <a:alpha val="40000"/>
                    </a:srgbClr>
                  </a:outerShdw>
                </a:effectLst>
                <a:ea typeface="MS PGothic" pitchFamily="34" charset="-128"/>
              </a:rPr>
              <a:t>Shield</a:t>
            </a:r>
            <a:endParaRPr lang="en-GB" sz="1600" b="1" dirty="0">
              <a:ln w="6350">
                <a:solidFill>
                  <a:schemeClr val="tx2">
                    <a:satMod val="155000"/>
                  </a:schemeClr>
                </a:solidFill>
                <a:prstDash val="solid"/>
              </a:ln>
              <a:solidFill>
                <a:srgbClr val="FFCC99"/>
              </a:solidFill>
              <a:effectLst>
                <a:outerShdw blurRad="41275" dist="20320" dir="1800000" algn="tl" rotWithShape="0">
                  <a:srgbClr val="000000">
                    <a:alpha val="40000"/>
                  </a:srgbClr>
                </a:outerShdw>
              </a:effectLst>
              <a:ea typeface="MS PGothic" pitchFamily="34" charset="-128"/>
            </a:endParaRPr>
          </a:p>
        </p:txBody>
      </p:sp>
      <p:cxnSp>
        <p:nvCxnSpPr>
          <p:cNvPr id="26" name="Straight Arrow Connector 11"/>
          <p:cNvCxnSpPr>
            <a:cxnSpLocks noChangeShapeType="1"/>
          </p:cNvCxnSpPr>
          <p:nvPr/>
        </p:nvCxnSpPr>
        <p:spPr bwMode="auto">
          <a:xfrm flipV="1">
            <a:off x="5883275" y="3457922"/>
            <a:ext cx="120650" cy="2143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rot="1099681">
            <a:off x="4638134" y="3041126"/>
            <a:ext cx="2242922" cy="338554"/>
          </a:xfrm>
          <a:prstGeom prst="rect">
            <a:avLst/>
          </a:prstGeom>
          <a:noFill/>
        </p:spPr>
        <p:txBody>
          <a:bodyPr wrap="none">
            <a:spAutoFit/>
          </a:bodyPr>
          <a:lstStyle/>
          <a:p>
            <a:pPr>
              <a:defRPr/>
            </a:pPr>
            <a:r>
              <a:rPr lang="en-US" sz="1600" b="1" dirty="0">
                <a:ln w="6350">
                  <a:solidFill>
                    <a:schemeClr val="tx2">
                      <a:satMod val="155000"/>
                    </a:schemeClr>
                  </a:solidFill>
                  <a:prstDash val="solid"/>
                </a:ln>
                <a:solidFill>
                  <a:schemeClr val="bg1"/>
                </a:solidFill>
                <a:effectLst>
                  <a:outerShdw blurRad="41275" dist="20320" dir="1800000" algn="tl" rotWithShape="0">
                    <a:srgbClr val="000000">
                      <a:alpha val="40000"/>
                    </a:srgbClr>
                  </a:outerShdw>
                </a:effectLst>
                <a:ea typeface="MS PGothic" pitchFamily="34" charset="-128"/>
              </a:rPr>
              <a:t>Internal components</a:t>
            </a:r>
            <a:endParaRPr lang="en-GB" sz="1600" b="1" dirty="0">
              <a:ln w="6350">
                <a:solidFill>
                  <a:schemeClr val="tx2">
                    <a:satMod val="155000"/>
                  </a:schemeClr>
                </a:solidFill>
                <a:prstDash val="solid"/>
              </a:ln>
              <a:solidFill>
                <a:schemeClr val="bg1"/>
              </a:solidFill>
              <a:effectLst>
                <a:outerShdw blurRad="41275" dist="20320" dir="1800000" algn="tl" rotWithShape="0">
                  <a:srgbClr val="000000">
                    <a:alpha val="40000"/>
                  </a:srgbClr>
                </a:outerShdw>
              </a:effectLst>
              <a:ea typeface="MS PGothic" pitchFamily="34" charset="-128"/>
            </a:endParaRPr>
          </a:p>
        </p:txBody>
      </p:sp>
      <p:sp>
        <p:nvSpPr>
          <p:cNvPr id="28" name="TextBox 27"/>
          <p:cNvSpPr txBox="1"/>
          <p:nvPr/>
        </p:nvSpPr>
        <p:spPr>
          <a:xfrm>
            <a:off x="7452320" y="1293291"/>
            <a:ext cx="1290738" cy="338554"/>
          </a:xfrm>
          <a:prstGeom prst="rect">
            <a:avLst/>
          </a:prstGeom>
          <a:noFill/>
        </p:spPr>
        <p:txBody>
          <a:bodyPr wrap="none">
            <a:spAutoFit/>
          </a:bodyPr>
          <a:lstStyle/>
          <a:p>
            <a:pPr>
              <a:defRPr/>
            </a:pPr>
            <a:r>
              <a:rPr lang="en-US" sz="1600" b="1" dirty="0">
                <a:ln w="6350">
                  <a:solidFill>
                    <a:schemeClr val="tx2">
                      <a:satMod val="155000"/>
                    </a:schemeClr>
                  </a:solidFill>
                  <a:prstDash val="solid"/>
                </a:ln>
                <a:solidFill>
                  <a:srgbClr val="92D050"/>
                </a:solidFill>
                <a:effectLst>
                  <a:outerShdw blurRad="41275" dist="20320" dir="1800000" algn="tl" rotWithShape="0">
                    <a:srgbClr val="000000">
                      <a:alpha val="40000"/>
                    </a:srgbClr>
                  </a:outerShdw>
                </a:effectLst>
                <a:ea typeface="MS PGothic" pitchFamily="34" charset="-128"/>
              </a:rPr>
              <a:t>HV Bushing</a:t>
            </a:r>
            <a:endParaRPr lang="en-GB" sz="1600" b="1" dirty="0">
              <a:ln w="6350">
                <a:solidFill>
                  <a:schemeClr val="tx2">
                    <a:satMod val="155000"/>
                  </a:schemeClr>
                </a:solidFill>
                <a:prstDash val="solid"/>
              </a:ln>
              <a:solidFill>
                <a:srgbClr val="92D050"/>
              </a:solidFill>
              <a:effectLst>
                <a:outerShdw blurRad="41275" dist="20320" dir="1800000" algn="tl" rotWithShape="0">
                  <a:srgbClr val="000000">
                    <a:alpha val="40000"/>
                  </a:srgbClr>
                </a:outerShdw>
              </a:effectLst>
              <a:ea typeface="MS PGothic" pitchFamily="34" charset="-128"/>
            </a:endParaRPr>
          </a:p>
        </p:txBody>
      </p:sp>
      <p:cxnSp>
        <p:nvCxnSpPr>
          <p:cNvPr id="29" name="Straight Arrow Connector 20"/>
          <p:cNvCxnSpPr>
            <a:cxnSpLocks noChangeShapeType="1"/>
          </p:cNvCxnSpPr>
          <p:nvPr/>
        </p:nvCxnSpPr>
        <p:spPr bwMode="auto">
          <a:xfrm flipH="1">
            <a:off x="7427913" y="1508472"/>
            <a:ext cx="239712" cy="2174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TextBox 18"/>
          <p:cNvSpPr txBox="1">
            <a:spLocks noChangeArrowheads="1"/>
          </p:cNvSpPr>
          <p:nvPr/>
        </p:nvSpPr>
        <p:spPr bwMode="auto">
          <a:xfrm>
            <a:off x="3907111" y="4083918"/>
            <a:ext cx="32702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600" b="1" dirty="0">
                <a:solidFill>
                  <a:srgbClr val="FF0000"/>
                </a:solidFill>
                <a:latin typeface="Century Gothic" pitchFamily="34" charset="0"/>
              </a:rPr>
              <a:t>H</a:t>
            </a:r>
            <a:r>
              <a:rPr lang="en-US" altLang="en-US" sz="1600" dirty="0">
                <a:solidFill>
                  <a:schemeClr val="tx1"/>
                </a:solidFill>
                <a:latin typeface="Century Gothic" pitchFamily="34" charset="0"/>
              </a:rPr>
              <a:t>eating </a:t>
            </a:r>
            <a:r>
              <a:rPr lang="en-US" altLang="en-US" sz="1600" b="1" dirty="0">
                <a:solidFill>
                  <a:srgbClr val="FF0000"/>
                </a:solidFill>
                <a:latin typeface="Century Gothic" pitchFamily="34" charset="0"/>
              </a:rPr>
              <a:t>N</a:t>
            </a:r>
            <a:r>
              <a:rPr lang="en-US" altLang="en-US" sz="1600" dirty="0">
                <a:solidFill>
                  <a:schemeClr val="tx1"/>
                </a:solidFill>
                <a:latin typeface="Century Gothic" pitchFamily="34" charset="0"/>
              </a:rPr>
              <a:t>eutral </a:t>
            </a:r>
            <a:r>
              <a:rPr lang="en-US" altLang="en-US" sz="1600" b="1" dirty="0">
                <a:solidFill>
                  <a:srgbClr val="FF0000"/>
                </a:solidFill>
                <a:latin typeface="Century Gothic" pitchFamily="34" charset="0"/>
              </a:rPr>
              <a:t>B</a:t>
            </a:r>
            <a:r>
              <a:rPr lang="en-US" altLang="en-US" sz="1600" dirty="0">
                <a:solidFill>
                  <a:schemeClr val="tx1"/>
                </a:solidFill>
                <a:latin typeface="Century Gothic" pitchFamily="34" charset="0"/>
              </a:rPr>
              <a:t>eam Injectors</a:t>
            </a:r>
            <a:endParaRPr lang="en-GB" altLang="en-US" sz="1600" dirty="0">
              <a:solidFill>
                <a:schemeClr val="tx1"/>
              </a:solidFill>
              <a:latin typeface="Century Gothic" pitchFamily="34" charset="0"/>
            </a:endParaRPr>
          </a:p>
        </p:txBody>
      </p:sp>
      <p:sp>
        <p:nvSpPr>
          <p:cNvPr id="31" name="TextBox 24"/>
          <p:cNvSpPr txBox="1">
            <a:spLocks noChangeArrowheads="1"/>
          </p:cNvSpPr>
          <p:nvPr/>
        </p:nvSpPr>
        <p:spPr bwMode="auto">
          <a:xfrm>
            <a:off x="2738091" y="4443958"/>
            <a:ext cx="3451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600" b="1">
                <a:solidFill>
                  <a:srgbClr val="00B050"/>
                </a:solidFill>
                <a:latin typeface="Century Gothic" pitchFamily="34" charset="0"/>
              </a:rPr>
              <a:t>D</a:t>
            </a:r>
            <a:r>
              <a:rPr lang="en-US" altLang="en-US" sz="1600">
                <a:solidFill>
                  <a:schemeClr val="tx1"/>
                </a:solidFill>
                <a:latin typeface="Century Gothic" pitchFamily="34" charset="0"/>
              </a:rPr>
              <a:t>iagnostic </a:t>
            </a:r>
            <a:r>
              <a:rPr lang="en-US" altLang="en-US" sz="1600" b="1">
                <a:solidFill>
                  <a:srgbClr val="00B050"/>
                </a:solidFill>
                <a:latin typeface="Century Gothic" pitchFamily="34" charset="0"/>
              </a:rPr>
              <a:t>N</a:t>
            </a:r>
            <a:r>
              <a:rPr lang="en-US" altLang="en-US" sz="1600">
                <a:solidFill>
                  <a:schemeClr val="tx1"/>
                </a:solidFill>
                <a:latin typeface="Century Gothic" pitchFamily="34" charset="0"/>
              </a:rPr>
              <a:t>eutral </a:t>
            </a:r>
            <a:r>
              <a:rPr lang="en-US" altLang="en-US" sz="1600" b="1">
                <a:solidFill>
                  <a:srgbClr val="00B050"/>
                </a:solidFill>
                <a:latin typeface="Century Gothic" pitchFamily="34" charset="0"/>
              </a:rPr>
              <a:t>B</a:t>
            </a:r>
            <a:r>
              <a:rPr lang="en-US" altLang="en-US" sz="1600">
                <a:solidFill>
                  <a:schemeClr val="tx1"/>
                </a:solidFill>
                <a:latin typeface="Century Gothic" pitchFamily="34" charset="0"/>
              </a:rPr>
              <a:t>eam Injector</a:t>
            </a:r>
            <a:endParaRPr lang="en-GB" altLang="en-US" sz="1600">
              <a:solidFill>
                <a:schemeClr val="tx1"/>
              </a:solidFill>
              <a:latin typeface="Century Gothic" pitchFamily="34" charset="0"/>
            </a:endParaRPr>
          </a:p>
        </p:txBody>
      </p:sp>
      <p:sp>
        <p:nvSpPr>
          <p:cNvPr id="32" name="Right Arrow 31"/>
          <p:cNvSpPr>
            <a:spLocks noChangeArrowheads="1"/>
          </p:cNvSpPr>
          <p:nvPr/>
        </p:nvSpPr>
        <p:spPr bwMode="auto">
          <a:xfrm rot="10800000">
            <a:off x="2123729" y="4558258"/>
            <a:ext cx="503237" cy="109538"/>
          </a:xfrm>
          <a:prstGeom prst="rightArrow">
            <a:avLst>
              <a:gd name="adj1" fmla="val 50000"/>
              <a:gd name="adj2" fmla="val 50004"/>
            </a:avLst>
          </a:prstGeom>
          <a:solidFill>
            <a:srgbClr val="00B050"/>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endParaRPr lang="en-US" altLang="en-US" sz="1000">
              <a:solidFill>
                <a:srgbClr val="000000"/>
              </a:solidFill>
              <a:latin typeface="Calibri" pitchFamily="34" charset="0"/>
            </a:endParaRPr>
          </a:p>
        </p:txBody>
      </p:sp>
      <p:sp>
        <p:nvSpPr>
          <p:cNvPr id="33" name="Right Arrow 32"/>
          <p:cNvSpPr>
            <a:spLocks noChangeArrowheads="1"/>
          </p:cNvSpPr>
          <p:nvPr/>
        </p:nvSpPr>
        <p:spPr bwMode="auto">
          <a:xfrm rot="10800000">
            <a:off x="3203849" y="4198218"/>
            <a:ext cx="503237" cy="107950"/>
          </a:xfrm>
          <a:prstGeom prst="rightArrow">
            <a:avLst>
              <a:gd name="adj1" fmla="val 50000"/>
              <a:gd name="adj2" fmla="val 50006"/>
            </a:avLst>
          </a:prstGeom>
          <a:solidFill>
            <a:srgbClr val="FF0000"/>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endParaRPr lang="en-US" altLang="en-US" sz="1000">
              <a:solidFill>
                <a:srgbClr val="000000"/>
              </a:solidFill>
              <a:latin typeface="Calibri" pitchFamily="34" charset="0"/>
            </a:endParaRPr>
          </a:p>
        </p:txBody>
      </p:sp>
    </p:spTree>
    <p:extLst>
      <p:ext uri="{BB962C8B-B14F-4D97-AF65-F5344CB8AC3E}">
        <p14:creationId xmlns:p14="http://schemas.microsoft.com/office/powerpoint/2010/main" val="34656603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251842" y="51470"/>
            <a:ext cx="88566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b="1" dirty="0" smtClean="0"/>
              <a:t>Neutral Beam Test Facility </a:t>
            </a:r>
            <a:r>
              <a:rPr lang="en-US" altLang="en-US" sz="2800" b="1" dirty="0" smtClean="0"/>
              <a:t>: SPIDER BS</a:t>
            </a:r>
            <a:endParaRPr lang="en-GB" altLang="en-US" sz="2800" b="1" dirty="0"/>
          </a:p>
        </p:txBody>
      </p:sp>
      <p:sp>
        <p:nvSpPr>
          <p:cNvPr id="33795" name="Rectangle 4"/>
          <p:cNvSpPr>
            <a:spLocks noChangeArrowheads="1"/>
          </p:cNvSpPr>
          <p:nvPr/>
        </p:nvSpPr>
        <p:spPr bwMode="auto">
          <a:xfrm>
            <a:off x="3132138" y="1219672"/>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prstDash val="sysDot"/>
                <a:round/>
                <a:headEnd/>
                <a:tailEnd/>
              </a14:hiddenLine>
            </a:ext>
          </a:extLst>
        </p:spPr>
        <p:txBody>
          <a:bodyPr wrap="none">
            <a:spAutoFit/>
          </a:bodyPr>
          <a:lstStyle>
            <a:lvl1pPr marL="342900" indent="-34290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eaLnBrk="1" hangingPunct="1">
              <a:buFontTx/>
              <a:buNone/>
            </a:pPr>
            <a:endParaRPr lang="en-US" altLang="en-US" sz="1800" b="1">
              <a:solidFill>
                <a:schemeClr val="tx1"/>
              </a:solidFill>
              <a:latin typeface="Calibri" pitchFamily="34" charset="0"/>
            </a:endParaRPr>
          </a:p>
        </p:txBody>
      </p:sp>
      <p:grpSp>
        <p:nvGrpSpPr>
          <p:cNvPr id="33796" name="Group 6"/>
          <p:cNvGrpSpPr>
            <a:grpSpLocks/>
          </p:cNvGrpSpPr>
          <p:nvPr/>
        </p:nvGrpSpPr>
        <p:grpSpPr bwMode="auto">
          <a:xfrm>
            <a:off x="2138363" y="2765897"/>
            <a:ext cx="3929062" cy="1104900"/>
            <a:chOff x="4139952" y="2404592"/>
            <a:chExt cx="4818810" cy="1721856"/>
          </a:xfrm>
        </p:grpSpPr>
        <p:pic>
          <p:nvPicPr>
            <p:cNvPr id="338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088" y="2404592"/>
              <a:ext cx="3612674" cy="17218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8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2419683"/>
              <a:ext cx="2160786" cy="17038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3797" name="TextBox 7"/>
          <p:cNvSpPr txBox="1">
            <a:spLocks noChangeArrowheads="1"/>
          </p:cNvSpPr>
          <p:nvPr/>
        </p:nvSpPr>
        <p:spPr bwMode="auto">
          <a:xfrm>
            <a:off x="2124075" y="3864447"/>
            <a:ext cx="39433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nSpc>
                <a:spcPct val="90000"/>
              </a:lnSpc>
              <a:spcBef>
                <a:spcPct val="0"/>
              </a:spcBef>
              <a:buFontTx/>
              <a:buNone/>
            </a:pPr>
            <a:r>
              <a:rPr lang="en-US" altLang="en-US" sz="1800" b="1" dirty="0">
                <a:solidFill>
                  <a:srgbClr val="C00000"/>
                </a:solidFill>
                <a:latin typeface="Calibri" pitchFamily="34" charset="0"/>
              </a:rPr>
              <a:t>AGPS delivered and installed and tests are underway</a:t>
            </a:r>
            <a:endParaRPr lang="en-GB" altLang="en-US" sz="1800" b="1" dirty="0">
              <a:solidFill>
                <a:srgbClr val="C00000"/>
              </a:solidFill>
              <a:latin typeface="Calibri" pitchFamily="34" charset="0"/>
            </a:endParaRPr>
          </a:p>
        </p:txBody>
      </p:sp>
      <p:pic>
        <p:nvPicPr>
          <p:cNvPr id="3379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3088" y="1048222"/>
            <a:ext cx="2822575" cy="1152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3799" name="TextBox 12"/>
          <p:cNvSpPr txBox="1">
            <a:spLocks noChangeArrowheads="1"/>
          </p:cNvSpPr>
          <p:nvPr/>
        </p:nvSpPr>
        <p:spPr bwMode="auto">
          <a:xfrm>
            <a:off x="4554538" y="684684"/>
            <a:ext cx="269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800" b="1" dirty="0">
                <a:solidFill>
                  <a:srgbClr val="C00000"/>
                </a:solidFill>
                <a:latin typeface="Calibri" pitchFamily="34" charset="0"/>
              </a:rPr>
              <a:t>Cooling plant of NBTF</a:t>
            </a:r>
            <a:endParaRPr lang="en-GB" altLang="en-US" sz="1800" b="1" dirty="0">
              <a:solidFill>
                <a:srgbClr val="C00000"/>
              </a:solidFill>
              <a:latin typeface="Calibri" pitchFamily="34" charset="0"/>
            </a:endParaRPr>
          </a:p>
        </p:txBody>
      </p:sp>
      <p:sp>
        <p:nvSpPr>
          <p:cNvPr id="33800" name="TextBox 15"/>
          <p:cNvSpPr txBox="1">
            <a:spLocks noChangeArrowheads="1"/>
          </p:cNvSpPr>
          <p:nvPr/>
        </p:nvSpPr>
        <p:spPr bwMode="auto">
          <a:xfrm>
            <a:off x="2889250" y="2318222"/>
            <a:ext cx="134461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lnSpc>
                <a:spcPct val="90000"/>
              </a:lnSpc>
              <a:spcBef>
                <a:spcPct val="0"/>
              </a:spcBef>
              <a:buFontTx/>
              <a:buNone/>
            </a:pPr>
            <a:r>
              <a:rPr lang="en-US" altLang="en-US" sz="1600" b="1" dirty="0">
                <a:solidFill>
                  <a:srgbClr val="C00000"/>
                </a:solidFill>
                <a:latin typeface="Calibri" pitchFamily="34" charset="0"/>
              </a:rPr>
              <a:t>Scaffolding installed</a:t>
            </a:r>
            <a:endParaRPr lang="en-GB" altLang="en-US" sz="1600" b="1" dirty="0">
              <a:solidFill>
                <a:srgbClr val="C00000"/>
              </a:solidFill>
              <a:latin typeface="Calibri" pitchFamily="34" charset="0"/>
            </a:endParaRPr>
          </a:p>
        </p:txBody>
      </p:sp>
      <p:pic>
        <p:nvPicPr>
          <p:cNvPr id="3380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2459509"/>
            <a:ext cx="2663825" cy="11191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Rectangle 18"/>
          <p:cNvSpPr/>
          <p:nvPr/>
        </p:nvSpPr>
        <p:spPr>
          <a:xfrm>
            <a:off x="6300788" y="3575522"/>
            <a:ext cx="2843212" cy="590550"/>
          </a:xfrm>
          <a:prstGeom prst="rect">
            <a:avLst/>
          </a:prstGeom>
        </p:spPr>
        <p:txBody>
          <a:bodyPr>
            <a:spAutoFit/>
          </a:bodyPr>
          <a:lstStyle/>
          <a:p>
            <a:pPr>
              <a:lnSpc>
                <a:spcPct val="90000"/>
              </a:lnSpc>
              <a:defRPr/>
            </a:pPr>
            <a:r>
              <a:rPr lang="en-GB" sz="1800" b="1" dirty="0">
                <a:solidFill>
                  <a:srgbClr val="C00000"/>
                </a:solidFill>
                <a:latin typeface="+mj-lt"/>
                <a:ea typeface="MS PGothic" pitchFamily="34" charset="-128"/>
              </a:rPr>
              <a:t>Plant systems commissioning with </a:t>
            </a:r>
            <a:r>
              <a:rPr lang="en-GB" sz="1800" b="1" dirty="0" smtClean="0">
                <a:solidFill>
                  <a:srgbClr val="C00000"/>
                </a:solidFill>
                <a:latin typeface="+mj-lt"/>
                <a:ea typeface="MS PGothic" pitchFamily="34" charset="-128"/>
              </a:rPr>
              <a:t>CODAS </a:t>
            </a:r>
            <a:endParaRPr lang="en-GB" sz="1800" b="1" dirty="0">
              <a:solidFill>
                <a:srgbClr val="C00000"/>
              </a:solidFill>
              <a:latin typeface="+mj-lt"/>
              <a:ea typeface="MS PGothic" pitchFamily="34" charset="-128"/>
            </a:endParaRPr>
          </a:p>
        </p:txBody>
      </p:sp>
      <p:sp>
        <p:nvSpPr>
          <p:cNvPr id="33803" name="TextBox 19"/>
          <p:cNvSpPr txBox="1">
            <a:spLocks noChangeArrowheads="1"/>
          </p:cNvSpPr>
          <p:nvPr/>
        </p:nvSpPr>
        <p:spPr bwMode="auto">
          <a:xfrm>
            <a:off x="179388" y="3070697"/>
            <a:ext cx="1958975"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nSpc>
                <a:spcPct val="90000"/>
              </a:lnSpc>
              <a:spcBef>
                <a:spcPct val="0"/>
              </a:spcBef>
              <a:buFontTx/>
              <a:buNone/>
            </a:pPr>
            <a:r>
              <a:rPr lang="en-US" altLang="en-US" sz="1800" b="1" i="1" dirty="0">
                <a:solidFill>
                  <a:srgbClr val="FF0000"/>
                </a:solidFill>
                <a:latin typeface="Calibri" pitchFamily="34" charset="0"/>
              </a:rPr>
              <a:t>SPIDER </a:t>
            </a:r>
            <a:r>
              <a:rPr lang="en-US" altLang="en-US" sz="1800" b="1" i="1" dirty="0" smtClean="0">
                <a:solidFill>
                  <a:srgbClr val="FF0000"/>
                </a:solidFill>
                <a:latin typeface="Calibri" pitchFamily="34" charset="0"/>
              </a:rPr>
              <a:t>Beam Source </a:t>
            </a:r>
            <a:r>
              <a:rPr lang="en-US" altLang="en-US" sz="1800" b="1" i="1" dirty="0">
                <a:solidFill>
                  <a:srgbClr val="FF0000"/>
                </a:solidFill>
                <a:latin typeface="Calibri" pitchFamily="34" charset="0"/>
              </a:rPr>
              <a:t>: </a:t>
            </a:r>
            <a:r>
              <a:rPr lang="en-US" altLang="en-US" sz="1800" b="1" i="1" dirty="0" smtClean="0">
                <a:solidFill>
                  <a:srgbClr val="FF0000"/>
                </a:solidFill>
                <a:latin typeface="Calibri" pitchFamily="34" charset="0"/>
              </a:rPr>
              <a:t>installation phase</a:t>
            </a:r>
            <a:endParaRPr lang="en-GB" altLang="en-US" sz="1800" b="1" i="1" dirty="0">
              <a:solidFill>
                <a:srgbClr val="FF0000"/>
              </a:solidFill>
              <a:latin typeface="Calibri" pitchFamily="34" charset="0"/>
            </a:endParaRPr>
          </a:p>
        </p:txBody>
      </p:sp>
      <p:sp>
        <p:nvSpPr>
          <p:cNvPr id="33804" name="TextBox 5"/>
          <p:cNvSpPr txBox="1">
            <a:spLocks noChangeArrowheads="1"/>
          </p:cNvSpPr>
          <p:nvPr/>
        </p:nvSpPr>
        <p:spPr bwMode="auto">
          <a:xfrm>
            <a:off x="611560" y="4331880"/>
            <a:ext cx="8347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2000" b="1" dirty="0"/>
              <a:t>IC-30: Start of integrated commissioning – end March </a:t>
            </a:r>
            <a:r>
              <a:rPr lang="en-US" altLang="en-US" sz="2000" b="1" dirty="0" smtClean="0"/>
              <a:t>2018 (@ RFX)</a:t>
            </a:r>
            <a:endParaRPr lang="en-GB" altLang="en-US" sz="2000" b="1" dirty="0"/>
          </a:p>
        </p:txBody>
      </p:sp>
      <p:grpSp>
        <p:nvGrpSpPr>
          <p:cNvPr id="21" name="Group 20"/>
          <p:cNvGrpSpPr/>
          <p:nvPr/>
        </p:nvGrpSpPr>
        <p:grpSpPr>
          <a:xfrm>
            <a:off x="7334992" y="1329175"/>
            <a:ext cx="1696430" cy="591778"/>
            <a:chOff x="9900592" y="2816932"/>
            <a:chExt cx="1548172" cy="720080"/>
          </a:xfrm>
          <a:noFill/>
        </p:grpSpPr>
        <p:sp>
          <p:nvSpPr>
            <p:cNvPr id="22" name="Rectangle 21"/>
            <p:cNvSpPr/>
            <p:nvPr/>
          </p:nvSpPr>
          <p:spPr bwMode="auto">
            <a:xfrm>
              <a:off x="9900592" y="2816932"/>
              <a:ext cx="1548172" cy="720080"/>
            </a:xfrm>
            <a:prstGeom prst="rect">
              <a:avLst/>
            </a:prstGeom>
            <a:grpFill/>
            <a:ln w="3175" cap="flat" cmpd="sng" algn="ctr">
              <a:noFill/>
              <a:prstDash val="solid"/>
              <a:round/>
              <a:headEnd type="none" w="med" len="med"/>
              <a:tailEnd type="none" w="med" len="med"/>
            </a:ln>
            <a:effectLst/>
            <a:extLst/>
          </p:spPr>
          <p:txBody>
            <a:bodyPr/>
            <a:lstStyle/>
            <a:p>
              <a:pPr>
                <a:defRPr/>
              </a:pPr>
              <a:endParaRPr lang="it-IT" sz="1800" dirty="0">
                <a:latin typeface="Arial" charset="0"/>
                <a:ea typeface="MS PGothic" pitchFamily="34" charset="-128"/>
              </a:endParaRPr>
            </a:p>
          </p:txBody>
        </p:sp>
        <p:pic>
          <p:nvPicPr>
            <p:cNvPr id="23"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57507" y="2850161"/>
              <a:ext cx="719249" cy="290807"/>
            </a:xfrm>
            <a:prstGeom prst="rect">
              <a:avLst/>
            </a:prstGeom>
            <a:grpFill/>
            <a:ln w="9525">
              <a:noFill/>
              <a:miter lim="800000"/>
              <a:headEnd/>
              <a:tailEnd/>
            </a:ln>
            <a:extLst/>
          </p:spPr>
        </p:pic>
        <p:pic>
          <p:nvPicPr>
            <p:cNvPr id="24" name="Picture 23" descr="IterLogo_RGB_NoonYellow_wCountries"/>
            <p:cNvPicPr>
              <a:picLocks noChangeAspect="1" noChangeArrowheads="1"/>
            </p:cNvPicPr>
            <p:nvPr/>
          </p:nvPicPr>
          <p:blipFill>
            <a:blip r:embed="rId8" cstate="print">
              <a:extLst>
                <a:ext uri="{28A0092B-C50C-407E-A947-70E740481C1C}">
                  <a14:useLocalDpi xmlns:a14="http://schemas.microsoft.com/office/drawing/2010/main" val="0"/>
                </a:ext>
              </a:extLst>
            </a:blip>
            <a:srcRect r="-2235" b="-7430"/>
            <a:stretch>
              <a:fillRect/>
            </a:stretch>
          </p:blipFill>
          <p:spPr bwMode="auto">
            <a:xfrm>
              <a:off x="9940044" y="2850161"/>
              <a:ext cx="680628" cy="315513"/>
            </a:xfrm>
            <a:prstGeom prst="rect">
              <a:avLst/>
            </a:prstGeom>
            <a:grpFill/>
            <a:ln w="9525">
              <a:noFill/>
              <a:miter lim="800000"/>
              <a:headEnd/>
              <a:tailEnd/>
            </a:ln>
            <a:extLst/>
          </p:spPr>
        </p:pic>
        <p:pic>
          <p:nvPicPr>
            <p:cNvPr id="25" name="Picture 2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8684" y="3192451"/>
              <a:ext cx="575157" cy="288862"/>
            </a:xfrm>
            <a:prstGeom prst="rect">
              <a:avLst/>
            </a:prstGeom>
            <a:grpFill/>
            <a:ln w="9525" algn="ctr">
              <a:noFill/>
              <a:miter lim="800000"/>
              <a:headEnd/>
              <a:tailEnd/>
            </a:ln>
            <a:extLst/>
          </p:spPr>
        </p:pic>
        <p:pic>
          <p:nvPicPr>
            <p:cNvPr id="26" name="コンテンツ プレースホルダー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12553" y="3191319"/>
              <a:ext cx="500107" cy="288862"/>
            </a:xfrm>
            <a:prstGeom prst="rect">
              <a:avLst/>
            </a:prstGeom>
            <a:grpFill/>
            <a:ln>
              <a:noFill/>
            </a:ln>
          </p:spPr>
        </p:pic>
      </p:grpSp>
      <p:pic>
        <p:nvPicPr>
          <p:cNvPr id="3380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5450" y="657697"/>
            <a:ext cx="1268413"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7" name="Pictur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939925" y="627534"/>
            <a:ext cx="9493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863" y="638647"/>
            <a:ext cx="17843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TextBox 29"/>
          <p:cNvSpPr txBox="1">
            <a:spLocks noChangeArrowheads="1"/>
          </p:cNvSpPr>
          <p:nvPr/>
        </p:nvSpPr>
        <p:spPr bwMode="auto">
          <a:xfrm>
            <a:off x="1801813" y="2308697"/>
            <a:ext cx="12255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lnSpc>
                <a:spcPct val="90000"/>
              </a:lnSpc>
              <a:spcBef>
                <a:spcPct val="0"/>
              </a:spcBef>
              <a:buFontTx/>
              <a:buNone/>
            </a:pPr>
            <a:r>
              <a:rPr lang="en-US" altLang="en-US" sz="1600" b="1" dirty="0">
                <a:solidFill>
                  <a:srgbClr val="C00000"/>
                </a:solidFill>
                <a:latin typeface="Calibri" pitchFamily="34" charset="0"/>
              </a:rPr>
              <a:t>Beam Dump installed </a:t>
            </a:r>
            <a:endParaRPr lang="en-GB" altLang="en-US" sz="1600" b="1" dirty="0">
              <a:solidFill>
                <a:srgbClr val="C00000"/>
              </a:solidFill>
              <a:latin typeface="Calibri" pitchFamily="34" charset="0"/>
            </a:endParaRPr>
          </a:p>
        </p:txBody>
      </p:sp>
    </p:spTree>
    <p:extLst>
      <p:ext uri="{BB962C8B-B14F-4D97-AF65-F5344CB8AC3E}">
        <p14:creationId xmlns:p14="http://schemas.microsoft.com/office/powerpoint/2010/main" val="4086042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918993820"/>
              </p:ext>
            </p:extLst>
          </p:nvPr>
        </p:nvGraphicFramePr>
        <p:xfrm>
          <a:off x="1134" y="851"/>
          <a:ext cx="1134" cy="850"/>
        </p:xfrm>
        <a:graphic>
          <a:graphicData uri="http://schemas.openxmlformats.org/presentationml/2006/ole">
            <mc:AlternateContent xmlns:mc="http://schemas.openxmlformats.org/markup-compatibility/2006">
              <mc:Choice xmlns:v="urn:schemas-microsoft-com:vml" Requires="v">
                <p:oleObj spid="_x0000_s205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134" y="851"/>
                        <a:ext cx="1134" cy="850"/>
                      </a:xfrm>
                      <a:prstGeom prst="rect">
                        <a:avLst/>
                      </a:prstGeom>
                    </p:spPr>
                  </p:pic>
                </p:oleObj>
              </mc:Fallback>
            </mc:AlternateContent>
          </a:graphicData>
        </a:graphic>
      </p:graphicFrame>
      <p:grpSp>
        <p:nvGrpSpPr>
          <p:cNvPr id="3" name="Group 2"/>
          <p:cNvGrpSpPr/>
          <p:nvPr/>
        </p:nvGrpSpPr>
        <p:grpSpPr>
          <a:xfrm>
            <a:off x="683567" y="627534"/>
            <a:ext cx="7992890" cy="4011959"/>
            <a:chOff x="1591212" y="1163051"/>
            <a:chExt cx="9476382" cy="5941808"/>
          </a:xfrm>
        </p:grpSpPr>
        <p:sp>
          <p:nvSpPr>
            <p:cNvPr id="2119" name="Text Box 1170"/>
            <p:cNvSpPr txBox="1">
              <a:spLocks noChangeArrowheads="1"/>
            </p:cNvSpPr>
            <p:nvPr/>
          </p:nvSpPr>
          <p:spPr bwMode="auto">
            <a:xfrm>
              <a:off x="5459805" y="1750637"/>
              <a:ext cx="2021115" cy="31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500" dirty="0">
                  <a:latin typeface="+mj-lt"/>
                </a:rPr>
                <a:t>  Start Machine Assembly Phase I</a:t>
              </a:r>
              <a:endParaRPr lang="en-GB" altLang="en-US" sz="500" dirty="0">
                <a:latin typeface="+mj-lt"/>
              </a:endParaRPr>
            </a:p>
          </p:txBody>
        </p:sp>
        <p:sp>
          <p:nvSpPr>
            <p:cNvPr id="319" name="Line 1754"/>
            <p:cNvSpPr>
              <a:spLocks noChangeShapeType="1"/>
            </p:cNvSpPr>
            <p:nvPr/>
          </p:nvSpPr>
          <p:spPr bwMode="auto">
            <a:xfrm>
              <a:off x="6544816" y="5256018"/>
              <a:ext cx="0" cy="473516"/>
            </a:xfrm>
            <a:prstGeom prst="line">
              <a:avLst/>
            </a:prstGeom>
            <a:noFill/>
            <a:ln w="19050">
              <a:solidFill>
                <a:srgbClr val="FFC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206" name="Text Box 1833"/>
            <p:cNvSpPr txBox="1">
              <a:spLocks noChangeArrowheads="1"/>
            </p:cNvSpPr>
            <p:nvPr/>
          </p:nvSpPr>
          <p:spPr bwMode="auto">
            <a:xfrm>
              <a:off x="8993088" y="1704836"/>
              <a:ext cx="1087010" cy="31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500" dirty="0">
                  <a:latin typeface="+mj-lt"/>
                </a:rPr>
                <a:t>Cryostat Closed</a:t>
              </a:r>
              <a:endParaRPr lang="en-GB" altLang="en-US" sz="500" dirty="0">
                <a:latin typeface="+mj-lt"/>
              </a:endParaRPr>
            </a:p>
          </p:txBody>
        </p:sp>
        <p:sp>
          <p:nvSpPr>
            <p:cNvPr id="1398" name="Text Box 1536"/>
            <p:cNvSpPr txBox="1">
              <a:spLocks noChangeArrowheads="1"/>
            </p:cNvSpPr>
            <p:nvPr/>
          </p:nvSpPr>
          <p:spPr bwMode="auto">
            <a:xfrm>
              <a:off x="2026970" y="2639700"/>
              <a:ext cx="1500187" cy="37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sz="2500">
                  <a:solidFill>
                    <a:schemeClr val="tx1"/>
                  </a:solidFill>
                  <a:latin typeface="Arial" charset="0"/>
                </a:defRPr>
              </a:lvl1pPr>
              <a:lvl2pPr marL="742950" indent="-285750" defTabSz="1279525" eaLnBrk="0" hangingPunct="0">
                <a:defRPr sz="2500">
                  <a:solidFill>
                    <a:schemeClr val="tx1"/>
                  </a:solidFill>
                  <a:latin typeface="Arial" charset="0"/>
                </a:defRPr>
              </a:lvl2pPr>
              <a:lvl3pPr marL="1143000" indent="-228600" defTabSz="1279525" eaLnBrk="0" hangingPunct="0">
                <a:defRPr sz="2500">
                  <a:solidFill>
                    <a:schemeClr val="tx1"/>
                  </a:solidFill>
                  <a:latin typeface="Arial" charset="0"/>
                </a:defRPr>
              </a:lvl3pPr>
              <a:lvl4pPr marL="1600200" indent="-228600" defTabSz="1279525" eaLnBrk="0" hangingPunct="0">
                <a:defRPr sz="2500">
                  <a:solidFill>
                    <a:schemeClr val="tx1"/>
                  </a:solidFill>
                  <a:latin typeface="Arial" charset="0"/>
                </a:defRPr>
              </a:lvl4pPr>
              <a:lvl5pPr marL="2057400" indent="-228600" defTabSz="1279525" eaLnBrk="0" hangingPunct="0">
                <a:defRPr sz="2500">
                  <a:solidFill>
                    <a:schemeClr val="tx1"/>
                  </a:solidFill>
                  <a:latin typeface="Arial" charset="0"/>
                </a:defRPr>
              </a:lvl5pPr>
              <a:lvl6pPr marL="2514600" indent="-228600" defTabSz="1279525" eaLnBrk="0" fontAlgn="base" hangingPunct="0">
                <a:spcBef>
                  <a:spcPct val="0"/>
                </a:spcBef>
                <a:spcAft>
                  <a:spcPct val="0"/>
                </a:spcAft>
                <a:defRPr sz="2500">
                  <a:solidFill>
                    <a:schemeClr val="tx1"/>
                  </a:solidFill>
                  <a:latin typeface="Arial" charset="0"/>
                </a:defRPr>
              </a:lvl6pPr>
              <a:lvl7pPr marL="2971800" indent="-228600" defTabSz="1279525" eaLnBrk="0" fontAlgn="base" hangingPunct="0">
                <a:spcBef>
                  <a:spcPct val="0"/>
                </a:spcBef>
                <a:spcAft>
                  <a:spcPct val="0"/>
                </a:spcAft>
                <a:defRPr sz="2500">
                  <a:solidFill>
                    <a:schemeClr val="tx1"/>
                  </a:solidFill>
                  <a:latin typeface="Arial" charset="0"/>
                </a:defRPr>
              </a:lvl7pPr>
              <a:lvl8pPr marL="3429000" indent="-228600" defTabSz="1279525" eaLnBrk="0" fontAlgn="base" hangingPunct="0">
                <a:spcBef>
                  <a:spcPct val="0"/>
                </a:spcBef>
                <a:spcAft>
                  <a:spcPct val="0"/>
                </a:spcAft>
                <a:defRPr sz="2500">
                  <a:solidFill>
                    <a:schemeClr val="tx1"/>
                  </a:solidFill>
                  <a:latin typeface="Arial" charset="0"/>
                </a:defRPr>
              </a:lvl8pPr>
              <a:lvl9pPr marL="3886200" indent="-228600" defTabSz="1279525" eaLnBrk="0" fontAlgn="base" hangingPunct="0">
                <a:spcBef>
                  <a:spcPct val="0"/>
                </a:spcBef>
                <a:spcAft>
                  <a:spcPct val="0"/>
                </a:spcAft>
                <a:defRPr sz="2500">
                  <a:solidFill>
                    <a:schemeClr val="tx1"/>
                  </a:solidFill>
                  <a:latin typeface="Arial" charset="0"/>
                </a:defRPr>
              </a:lvl9pPr>
            </a:lstStyle>
            <a:p>
              <a:pPr algn="r">
                <a:defRPr/>
              </a:pPr>
              <a:r>
                <a:rPr lang="en-GB" sz="700" b="1" dirty="0">
                  <a:latin typeface="+mj-lt"/>
                </a:rPr>
                <a:t>TF Coils </a:t>
              </a:r>
              <a:r>
                <a:rPr lang="en-GB" sz="700" dirty="0">
                  <a:latin typeface="+mj-lt"/>
                </a:rPr>
                <a:t>(1.1.P1B.JA.01)</a:t>
              </a:r>
              <a:endParaRPr lang="en-GB" sz="300" dirty="0">
                <a:latin typeface="+mj-lt"/>
              </a:endParaRPr>
            </a:p>
          </p:txBody>
        </p:sp>
        <p:sp>
          <p:nvSpPr>
            <p:cNvPr id="1374" name="Rectangle 1279"/>
            <p:cNvSpPr>
              <a:spLocks noChangeArrowheads="1"/>
            </p:cNvSpPr>
            <p:nvPr/>
          </p:nvSpPr>
          <p:spPr bwMode="auto">
            <a:xfrm>
              <a:off x="2002531" y="3029249"/>
              <a:ext cx="1516061" cy="57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815953">
                <a:defRPr/>
              </a:pPr>
              <a:r>
                <a:rPr lang="en-GB" sz="700" b="1" dirty="0">
                  <a:latin typeface="+mj-lt"/>
                </a:rPr>
                <a:t>Central Solenoid </a:t>
              </a:r>
              <a:r>
                <a:rPr lang="en-GB" sz="700" dirty="0">
                  <a:latin typeface="+mj-lt"/>
                </a:rPr>
                <a:t>(1.1.P4A-4B.US.01)</a:t>
              </a:r>
              <a:endParaRPr lang="en-GB" sz="300" dirty="0">
                <a:latin typeface="+mj-lt"/>
              </a:endParaRPr>
            </a:p>
          </p:txBody>
        </p:sp>
        <p:sp>
          <p:nvSpPr>
            <p:cNvPr id="2065" name="Line 8"/>
            <p:cNvSpPr>
              <a:spLocks noChangeShapeType="1"/>
            </p:cNvSpPr>
            <p:nvPr/>
          </p:nvSpPr>
          <p:spPr bwMode="auto">
            <a:xfrm>
              <a:off x="1792287" y="1450388"/>
              <a:ext cx="1173" cy="5654469"/>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290" name="Line 10"/>
            <p:cNvSpPr>
              <a:spLocks noChangeShapeType="1"/>
            </p:cNvSpPr>
            <p:nvPr/>
          </p:nvSpPr>
          <p:spPr bwMode="auto">
            <a:xfrm flipH="1">
              <a:off x="3510398" y="1451816"/>
              <a:ext cx="4097" cy="565304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53" name="Line 54"/>
            <p:cNvSpPr>
              <a:spLocks noChangeShapeType="1"/>
            </p:cNvSpPr>
            <p:nvPr/>
          </p:nvSpPr>
          <p:spPr bwMode="auto">
            <a:xfrm flipV="1">
              <a:off x="1810924" y="4854408"/>
              <a:ext cx="8906197" cy="18200"/>
            </a:xfrm>
            <a:prstGeom prst="line">
              <a:avLst/>
            </a:prstGeom>
            <a:noFill/>
            <a:ln w="31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55" name="AutoShape 170"/>
            <p:cNvSpPr>
              <a:spLocks noChangeArrowheads="1"/>
            </p:cNvSpPr>
            <p:nvPr/>
          </p:nvSpPr>
          <p:spPr bwMode="auto">
            <a:xfrm>
              <a:off x="3226974" y="4528196"/>
              <a:ext cx="71437" cy="71437"/>
            </a:xfrm>
            <a:prstGeom prst="hexagon">
              <a:avLst>
                <a:gd name="adj" fmla="val 25000"/>
                <a:gd name="vf" fmla="val 115470"/>
              </a:avLst>
            </a:prstGeom>
            <a:solidFill>
              <a:schemeClr val="bg1"/>
            </a:solidFill>
            <a:ln>
              <a:noFill/>
            </a:ln>
            <a:effectLst/>
            <a:extLst>
              <a:ext uri="{91240B29-F687-4F45-9708-019B960494DF}">
                <a14:hiddenLine xmlns:a14="http://schemas.microsoft.com/office/drawing/2010/main" w="127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057" name="AutoShape 1232"/>
            <p:cNvSpPr>
              <a:spLocks noChangeArrowheads="1"/>
            </p:cNvSpPr>
            <p:nvPr/>
          </p:nvSpPr>
          <p:spPr bwMode="auto">
            <a:xfrm>
              <a:off x="3236499" y="2388864"/>
              <a:ext cx="71437" cy="71438"/>
            </a:xfrm>
            <a:prstGeom prst="hexagon">
              <a:avLst>
                <a:gd name="adj" fmla="val 25000"/>
                <a:gd name="vf" fmla="val 115470"/>
              </a:avLst>
            </a:prstGeom>
            <a:solidFill>
              <a:schemeClr val="bg1"/>
            </a:solidFill>
            <a:ln>
              <a:noFill/>
            </a:ln>
            <a:effectLst/>
            <a:extLst>
              <a:ext uri="{91240B29-F687-4F45-9708-019B960494DF}">
                <a14:hiddenLine xmlns:a14="http://schemas.microsoft.com/office/drawing/2010/main" w="127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058" name="Text Box 1171"/>
            <p:cNvSpPr txBox="1">
              <a:spLocks noChangeArrowheads="1"/>
            </p:cNvSpPr>
            <p:nvPr/>
          </p:nvSpPr>
          <p:spPr bwMode="auto">
            <a:xfrm>
              <a:off x="9929192" y="1920404"/>
              <a:ext cx="698501" cy="31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500" dirty="0">
                  <a:latin typeface="+mj-lt"/>
                </a:rPr>
                <a:t>1</a:t>
              </a:r>
              <a:r>
                <a:rPr lang="en-US" altLang="en-US" sz="500" baseline="30000" dirty="0">
                  <a:latin typeface="+mj-lt"/>
                </a:rPr>
                <a:t>st</a:t>
              </a:r>
              <a:r>
                <a:rPr lang="en-US" altLang="en-US" sz="500" dirty="0">
                  <a:latin typeface="+mj-lt"/>
                </a:rPr>
                <a:t> Plasma</a:t>
              </a:r>
              <a:endParaRPr lang="en-GB" altLang="en-US" sz="500" dirty="0">
                <a:latin typeface="+mj-lt"/>
              </a:endParaRPr>
            </a:p>
          </p:txBody>
        </p:sp>
        <p:sp>
          <p:nvSpPr>
            <p:cNvPr id="2059" name="AutoShape 206"/>
            <p:cNvSpPr>
              <a:spLocks noChangeArrowheads="1"/>
            </p:cNvSpPr>
            <p:nvPr/>
          </p:nvSpPr>
          <p:spPr bwMode="auto">
            <a:xfrm>
              <a:off x="3236499" y="4202758"/>
              <a:ext cx="71437" cy="71438"/>
            </a:xfrm>
            <a:prstGeom prst="hexagon">
              <a:avLst>
                <a:gd name="adj" fmla="val 25000"/>
                <a:gd name="vf" fmla="val 115470"/>
              </a:avLst>
            </a:prstGeom>
            <a:solidFill>
              <a:schemeClr val="bg1"/>
            </a:solidFill>
            <a:ln>
              <a:noFill/>
            </a:ln>
            <a:effectLst/>
            <a:extLst>
              <a:ext uri="{91240B29-F687-4F45-9708-019B960494DF}">
                <a14:hiddenLine xmlns:a14="http://schemas.microsoft.com/office/drawing/2010/main" w="127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061" name="Text Box 4"/>
            <p:cNvSpPr txBox="1">
              <a:spLocks noChangeArrowheads="1"/>
            </p:cNvSpPr>
            <p:nvPr/>
          </p:nvSpPr>
          <p:spPr bwMode="auto">
            <a:xfrm>
              <a:off x="1598239" y="1163051"/>
              <a:ext cx="9110672" cy="49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16" tIns="64008" rIns="128016" bIns="64008">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50000"/>
                </a:spcBef>
                <a:buFontTx/>
                <a:buNone/>
              </a:pPr>
              <a:r>
                <a:rPr lang="en-US" altLang="en-US" sz="900" b="1" dirty="0">
                  <a:latin typeface="+mj-lt"/>
                </a:rPr>
                <a:t>Level 0 Construction Schedule to First Plasma in 2025</a:t>
              </a:r>
              <a:endParaRPr lang="en-GB" altLang="en-US" sz="900" b="1" dirty="0">
                <a:solidFill>
                  <a:srgbClr val="FF0000"/>
                </a:solidFill>
                <a:latin typeface="+mj-lt"/>
              </a:endParaRPr>
            </a:p>
          </p:txBody>
        </p:sp>
        <p:sp>
          <p:nvSpPr>
            <p:cNvPr id="2062" name="Rectangle 5"/>
            <p:cNvSpPr>
              <a:spLocks noChangeArrowheads="1"/>
            </p:cNvSpPr>
            <p:nvPr/>
          </p:nvSpPr>
          <p:spPr bwMode="auto">
            <a:xfrm>
              <a:off x="1593436" y="1200200"/>
              <a:ext cx="9115475" cy="5904657"/>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063" name="Line 6"/>
            <p:cNvSpPr>
              <a:spLocks noChangeShapeType="1"/>
            </p:cNvSpPr>
            <p:nvPr/>
          </p:nvSpPr>
          <p:spPr bwMode="auto">
            <a:xfrm>
              <a:off x="1593436" y="1450389"/>
              <a:ext cx="911547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64" name="Line 7"/>
            <p:cNvSpPr>
              <a:spLocks noChangeShapeType="1"/>
            </p:cNvSpPr>
            <p:nvPr/>
          </p:nvSpPr>
          <p:spPr bwMode="auto">
            <a:xfrm>
              <a:off x="1593436" y="1670033"/>
              <a:ext cx="911547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78" name="Text Box 24"/>
            <p:cNvSpPr txBox="1">
              <a:spLocks noChangeArrowheads="1"/>
            </p:cNvSpPr>
            <p:nvPr/>
          </p:nvSpPr>
          <p:spPr bwMode="auto">
            <a:xfrm rot="16200000">
              <a:off x="-779684" y="4475431"/>
              <a:ext cx="5000324" cy="25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50000"/>
                </a:spcBef>
                <a:buFontTx/>
                <a:buNone/>
              </a:pPr>
              <a:r>
                <a:rPr lang="en-US" altLang="en-US" sz="600" b="1" dirty="0">
                  <a:latin typeface="+mj-lt"/>
                </a:rPr>
                <a:t>     ITER CONSTRUCTION AND OPERATIONS (00.01/00.02)</a:t>
              </a:r>
              <a:endParaRPr lang="en-GB" altLang="en-US" sz="600" b="1" dirty="0">
                <a:latin typeface="+mj-lt"/>
              </a:endParaRPr>
            </a:p>
          </p:txBody>
        </p:sp>
        <p:sp>
          <p:nvSpPr>
            <p:cNvPr id="2085" name="Line 61"/>
            <p:cNvSpPr>
              <a:spLocks noChangeShapeType="1"/>
            </p:cNvSpPr>
            <p:nvPr/>
          </p:nvSpPr>
          <p:spPr bwMode="auto">
            <a:xfrm>
              <a:off x="1792288" y="5592688"/>
              <a:ext cx="8948782" cy="0"/>
            </a:xfrm>
            <a:prstGeom prst="line">
              <a:avLst/>
            </a:prstGeom>
            <a:noFill/>
            <a:ln w="317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86" name="Text Box 106"/>
            <p:cNvSpPr txBox="1">
              <a:spLocks noChangeArrowheads="1"/>
            </p:cNvSpPr>
            <p:nvPr/>
          </p:nvSpPr>
          <p:spPr bwMode="auto">
            <a:xfrm>
              <a:off x="1796635" y="1746067"/>
              <a:ext cx="1730522" cy="34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50000"/>
                </a:spcBef>
                <a:buFontTx/>
                <a:buNone/>
              </a:pPr>
              <a:r>
                <a:rPr lang="en-US" altLang="en-US" sz="600" b="1" dirty="0">
                  <a:latin typeface="+mj-lt"/>
                </a:rPr>
                <a:t>Major ITER </a:t>
              </a:r>
              <a:r>
                <a:rPr lang="en-US" altLang="en-US" sz="600" b="1" dirty="0">
                  <a:latin typeface="+mj-lt"/>
                </a:rPr>
                <a:t>Milestones</a:t>
              </a:r>
              <a:endParaRPr lang="en-GB" altLang="en-US" sz="600" b="1" dirty="0">
                <a:latin typeface="+mj-lt"/>
              </a:endParaRPr>
            </a:p>
          </p:txBody>
        </p:sp>
        <p:grpSp>
          <p:nvGrpSpPr>
            <p:cNvPr id="4" name="Group 3"/>
            <p:cNvGrpSpPr/>
            <p:nvPr/>
          </p:nvGrpSpPr>
          <p:grpSpPr>
            <a:xfrm>
              <a:off x="3510399" y="1450389"/>
              <a:ext cx="6488914" cy="5654468"/>
              <a:chOff x="3510399" y="1022206"/>
              <a:chExt cx="6488914" cy="7738834"/>
            </a:xfrm>
          </p:grpSpPr>
          <p:sp>
            <p:nvSpPr>
              <p:cNvPr id="2051" name="Line 17"/>
              <p:cNvSpPr>
                <a:spLocks noChangeShapeType="1"/>
              </p:cNvSpPr>
              <p:nvPr/>
            </p:nvSpPr>
            <p:spPr bwMode="auto">
              <a:xfrm>
                <a:off x="5678081" y="1022206"/>
                <a:ext cx="0" cy="7738834"/>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68" name="Line 12"/>
              <p:cNvSpPr>
                <a:spLocks noChangeShapeType="1"/>
              </p:cNvSpPr>
              <p:nvPr/>
            </p:nvSpPr>
            <p:spPr bwMode="auto">
              <a:xfrm flipH="1">
                <a:off x="4956414" y="1022206"/>
                <a:ext cx="1587" cy="7738834"/>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71" name="Line 15"/>
              <p:cNvSpPr>
                <a:spLocks noChangeShapeType="1"/>
              </p:cNvSpPr>
              <p:nvPr/>
            </p:nvSpPr>
            <p:spPr bwMode="auto">
              <a:xfrm>
                <a:off x="9279233" y="1022206"/>
                <a:ext cx="0" cy="7738834"/>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74" name="Line 19"/>
              <p:cNvSpPr>
                <a:spLocks noChangeShapeType="1"/>
              </p:cNvSpPr>
              <p:nvPr/>
            </p:nvSpPr>
            <p:spPr bwMode="auto">
              <a:xfrm>
                <a:off x="7118241" y="1022206"/>
                <a:ext cx="0" cy="7738834"/>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75" name="Line 20"/>
              <p:cNvSpPr>
                <a:spLocks noChangeShapeType="1"/>
              </p:cNvSpPr>
              <p:nvPr/>
            </p:nvSpPr>
            <p:spPr bwMode="auto">
              <a:xfrm flipH="1">
                <a:off x="8558401" y="1022206"/>
                <a:ext cx="0" cy="7738834"/>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76" name="Line 21"/>
              <p:cNvSpPr>
                <a:spLocks noChangeShapeType="1"/>
              </p:cNvSpPr>
              <p:nvPr/>
            </p:nvSpPr>
            <p:spPr bwMode="auto">
              <a:xfrm flipH="1">
                <a:off x="4237086" y="1022206"/>
                <a:ext cx="1587" cy="7738834"/>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79" name="Line 26"/>
              <p:cNvSpPr>
                <a:spLocks noChangeShapeType="1"/>
              </p:cNvSpPr>
              <p:nvPr/>
            </p:nvSpPr>
            <p:spPr bwMode="auto">
              <a:xfrm>
                <a:off x="9999313" y="1022206"/>
                <a:ext cx="0" cy="7738834"/>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70" name="Line 14"/>
              <p:cNvSpPr>
                <a:spLocks noChangeShapeType="1"/>
              </p:cNvSpPr>
              <p:nvPr/>
            </p:nvSpPr>
            <p:spPr bwMode="auto">
              <a:xfrm>
                <a:off x="3510399" y="1024159"/>
                <a:ext cx="8193" cy="7736881"/>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73" name="Line 18"/>
              <p:cNvSpPr>
                <a:spLocks noChangeShapeType="1"/>
              </p:cNvSpPr>
              <p:nvPr/>
            </p:nvSpPr>
            <p:spPr bwMode="auto">
              <a:xfrm>
                <a:off x="7839073" y="1024159"/>
                <a:ext cx="0" cy="7736881"/>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087" name="Line 143"/>
              <p:cNvSpPr>
                <a:spLocks noChangeShapeType="1"/>
              </p:cNvSpPr>
              <p:nvPr/>
            </p:nvSpPr>
            <p:spPr bwMode="auto">
              <a:xfrm flipH="1">
                <a:off x="6393047" y="1024160"/>
                <a:ext cx="1444" cy="7736880"/>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sp>
          <p:nvSpPr>
            <p:cNvPr id="2089" name="Text Box 194"/>
            <p:cNvSpPr txBox="1">
              <a:spLocks noChangeArrowheads="1"/>
            </p:cNvSpPr>
            <p:nvPr/>
          </p:nvSpPr>
          <p:spPr bwMode="auto">
            <a:xfrm>
              <a:off x="4600600" y="5304655"/>
              <a:ext cx="785361" cy="60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500" dirty="0">
                  <a:latin typeface="+mj-lt"/>
                </a:rPr>
                <a:t>Start Lower Cryostat Assembly</a:t>
              </a:r>
              <a:endParaRPr lang="en-GB" altLang="en-US" sz="500" dirty="0">
                <a:latin typeface="+mj-lt"/>
              </a:endParaRPr>
            </a:p>
          </p:txBody>
        </p:sp>
        <p:sp>
          <p:nvSpPr>
            <p:cNvPr id="2090" name="Text Box 203"/>
            <p:cNvSpPr txBox="1">
              <a:spLocks noChangeArrowheads="1"/>
            </p:cNvSpPr>
            <p:nvPr/>
          </p:nvSpPr>
          <p:spPr bwMode="auto">
            <a:xfrm>
              <a:off x="6457462" y="4062572"/>
              <a:ext cx="1785935" cy="31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500" dirty="0">
                  <a:latin typeface="+mj-lt"/>
                </a:rPr>
                <a:t>VV Sector  05,04,03,  02,     09</a:t>
              </a:r>
              <a:endParaRPr lang="en-GB" altLang="en-US" sz="500" dirty="0">
                <a:latin typeface="+mj-lt"/>
              </a:endParaRPr>
            </a:p>
          </p:txBody>
        </p:sp>
        <p:sp>
          <p:nvSpPr>
            <p:cNvPr id="2094" name="Rectangle 435"/>
            <p:cNvSpPr>
              <a:spLocks noChangeArrowheads="1"/>
            </p:cNvSpPr>
            <p:nvPr/>
          </p:nvSpPr>
          <p:spPr bwMode="auto">
            <a:xfrm>
              <a:off x="6688833" y="5952728"/>
              <a:ext cx="996285" cy="60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500" dirty="0">
                  <a:latin typeface="+mj-lt"/>
                </a:rPr>
                <a:t>Lower </a:t>
              </a:r>
              <a:r>
                <a:rPr lang="en-US" altLang="en-US" sz="500" dirty="0">
                  <a:latin typeface="+mj-lt"/>
                </a:rPr>
                <a:t>Cryostat </a:t>
              </a:r>
              <a:r>
                <a:rPr lang="en-US" altLang="en-US" sz="500" dirty="0">
                  <a:latin typeface="+mj-lt"/>
                </a:rPr>
                <a:t>Assembly </a:t>
              </a:r>
              <a:r>
                <a:rPr lang="en-US" altLang="en-US" sz="500" dirty="0">
                  <a:latin typeface="+mj-lt"/>
                </a:rPr>
                <a:t>Completed </a:t>
              </a:r>
              <a:endParaRPr lang="en-GB" altLang="en-US" sz="500" dirty="0">
                <a:latin typeface="+mj-lt"/>
              </a:endParaRPr>
            </a:p>
          </p:txBody>
        </p:sp>
        <p:sp>
          <p:nvSpPr>
            <p:cNvPr id="2095" name="Rectangle 436"/>
            <p:cNvSpPr>
              <a:spLocks noChangeArrowheads="1"/>
            </p:cNvSpPr>
            <p:nvPr/>
          </p:nvSpPr>
          <p:spPr bwMode="auto">
            <a:xfrm>
              <a:off x="4600600" y="5779095"/>
              <a:ext cx="9080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500" dirty="0">
                  <a:latin typeface="+mj-lt"/>
                </a:rPr>
                <a:t>Start Machine </a:t>
              </a:r>
              <a:r>
                <a:rPr lang="en-US" altLang="en-US" sz="500" dirty="0">
                  <a:latin typeface="+mj-lt"/>
                </a:rPr>
                <a:t>Assembly Phase I</a:t>
              </a:r>
              <a:endParaRPr lang="en-GB" altLang="en-US" sz="500" dirty="0">
                <a:latin typeface="+mj-lt"/>
              </a:endParaRPr>
            </a:p>
          </p:txBody>
        </p:sp>
        <p:sp>
          <p:nvSpPr>
            <p:cNvPr id="2104" name="Text Box 697"/>
            <p:cNvSpPr txBox="1">
              <a:spLocks noChangeArrowheads="1"/>
            </p:cNvSpPr>
            <p:nvPr/>
          </p:nvSpPr>
          <p:spPr bwMode="auto">
            <a:xfrm>
              <a:off x="5187310" y="2989737"/>
              <a:ext cx="3319100" cy="31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500" dirty="0">
                  <a:latin typeface="+mj-lt"/>
                </a:rPr>
                <a:t> </a:t>
              </a:r>
              <a:r>
                <a:rPr lang="en-US" altLang="en-US" sz="500" dirty="0">
                  <a:latin typeface="+mj-lt"/>
                </a:rPr>
                <a:t>                </a:t>
              </a:r>
              <a:r>
                <a:rPr lang="en-US" altLang="en-US" sz="500" dirty="0">
                  <a:latin typeface="+mj-lt"/>
                </a:rPr>
                <a:t> </a:t>
              </a:r>
              <a:r>
                <a:rPr lang="en-US" altLang="en-US" sz="500" dirty="0">
                  <a:latin typeface="+mj-lt"/>
                </a:rPr>
                <a:t>First </a:t>
              </a:r>
              <a:r>
                <a:rPr lang="en-US" altLang="en-US" sz="500" dirty="0">
                  <a:latin typeface="+mj-lt"/>
                </a:rPr>
                <a:t>CS Module </a:t>
              </a:r>
              <a:r>
                <a:rPr lang="en-US" altLang="en-US" sz="500" dirty="0">
                  <a:latin typeface="+mj-lt"/>
                </a:rPr>
                <a:t>CSL3            Last </a:t>
              </a:r>
              <a:r>
                <a:rPr lang="en-US" altLang="en-US" sz="500" dirty="0">
                  <a:latin typeface="+mj-lt"/>
                </a:rPr>
                <a:t>CS Module </a:t>
              </a:r>
              <a:r>
                <a:rPr lang="en-US" altLang="en-US" sz="500" dirty="0">
                  <a:latin typeface="+mj-lt"/>
                </a:rPr>
                <a:t>CSU3</a:t>
              </a:r>
              <a:endParaRPr lang="en-GB" altLang="en-US" sz="500" dirty="0">
                <a:latin typeface="+mj-lt"/>
              </a:endParaRPr>
            </a:p>
          </p:txBody>
        </p:sp>
        <p:cxnSp>
          <p:nvCxnSpPr>
            <p:cNvPr id="2107" name="AutoShape 207"/>
            <p:cNvCxnSpPr>
              <a:cxnSpLocks noChangeShapeType="1"/>
              <a:endCxn id="2300" idx="0"/>
            </p:cNvCxnSpPr>
            <p:nvPr/>
          </p:nvCxnSpPr>
          <p:spPr bwMode="auto">
            <a:xfrm>
              <a:off x="3514495" y="4649640"/>
              <a:ext cx="3966425" cy="1984"/>
            </a:xfrm>
            <a:prstGeom prst="straightConnector1">
              <a:avLst/>
            </a:prstGeom>
            <a:noFill/>
            <a:ln w="25400">
              <a:solidFill>
                <a:srgbClr val="FFC000"/>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8" name="AutoShape 1132"/>
            <p:cNvCxnSpPr>
              <a:cxnSpLocks noChangeShapeType="1"/>
              <a:stCxn id="1388" idx="3"/>
            </p:cNvCxnSpPr>
            <p:nvPr/>
          </p:nvCxnSpPr>
          <p:spPr bwMode="auto">
            <a:xfrm flipV="1">
              <a:off x="3519167" y="5200648"/>
              <a:ext cx="3061591" cy="79511"/>
            </a:xfrm>
            <a:prstGeom prst="straightConnector1">
              <a:avLst/>
            </a:prstGeom>
            <a:noFill/>
            <a:ln w="25400">
              <a:solidFill>
                <a:srgbClr val="FFC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09" name="AutoShape 1112"/>
            <p:cNvSpPr>
              <a:spLocks noChangeArrowheads="1"/>
            </p:cNvSpPr>
            <p:nvPr/>
          </p:nvSpPr>
          <p:spPr bwMode="auto">
            <a:xfrm>
              <a:off x="5423455" y="1794674"/>
              <a:ext cx="115888" cy="115887"/>
            </a:xfrm>
            <a:prstGeom prst="hexagon">
              <a:avLst>
                <a:gd name="adj" fmla="val 25000"/>
                <a:gd name="vf" fmla="val 115470"/>
              </a:avLst>
            </a:prstGeom>
            <a:solidFill>
              <a:schemeClr val="bg1">
                <a:alpha val="50000"/>
              </a:schemeClr>
            </a:solidFill>
            <a:ln w="19050">
              <a:solidFill>
                <a:srgbClr val="0000FF"/>
              </a:solidFill>
              <a:miter lim="800000"/>
              <a:headEnd/>
              <a:tailEnd/>
            </a:ln>
            <a:effectLs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GB" altLang="en-US" sz="300" dirty="0">
                <a:latin typeface="+mj-lt"/>
              </a:endParaRPr>
            </a:p>
          </p:txBody>
        </p:sp>
        <p:cxnSp>
          <p:nvCxnSpPr>
            <p:cNvPr id="2110" name="AutoShape 1133"/>
            <p:cNvCxnSpPr>
              <a:cxnSpLocks noChangeShapeType="1"/>
              <a:stCxn id="2339" idx="3"/>
              <a:endCxn id="2173" idx="3"/>
            </p:cNvCxnSpPr>
            <p:nvPr/>
          </p:nvCxnSpPr>
          <p:spPr bwMode="auto">
            <a:xfrm>
              <a:off x="6760840" y="5768450"/>
              <a:ext cx="3126936" cy="1"/>
            </a:xfrm>
            <a:prstGeom prst="straightConnector1">
              <a:avLst/>
            </a:prstGeom>
            <a:noFill/>
            <a:ln w="34925">
              <a:solidFill>
                <a:srgbClr val="FF0000"/>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16" name="Text Box 145"/>
            <p:cNvSpPr txBox="1">
              <a:spLocks noChangeArrowheads="1"/>
            </p:cNvSpPr>
            <p:nvPr/>
          </p:nvSpPr>
          <p:spPr bwMode="auto">
            <a:xfrm>
              <a:off x="10145216" y="6195559"/>
              <a:ext cx="922378" cy="319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800" b="1" dirty="0">
                  <a:solidFill>
                    <a:srgbClr val="C00000"/>
                  </a:solidFill>
                  <a:latin typeface="+mj-lt"/>
                </a:rPr>
                <a:t>1</a:t>
              </a:r>
              <a:r>
                <a:rPr lang="en-US" altLang="en-US" sz="800" b="1" baseline="30000" dirty="0">
                  <a:solidFill>
                    <a:srgbClr val="C00000"/>
                  </a:solidFill>
                  <a:latin typeface="+mj-lt"/>
                </a:rPr>
                <a:t>st</a:t>
              </a:r>
              <a:r>
                <a:rPr lang="en-US" altLang="en-US" sz="800" b="1" dirty="0">
                  <a:solidFill>
                    <a:srgbClr val="C00000"/>
                  </a:solidFill>
                  <a:latin typeface="+mj-lt"/>
                </a:rPr>
                <a:t> Plasma</a:t>
              </a:r>
              <a:endParaRPr lang="en-GB" altLang="en-US" sz="800" b="1" dirty="0">
                <a:solidFill>
                  <a:srgbClr val="C00000"/>
                </a:solidFill>
                <a:latin typeface="+mj-lt"/>
              </a:endParaRPr>
            </a:p>
          </p:txBody>
        </p:sp>
        <p:sp>
          <p:nvSpPr>
            <p:cNvPr id="2120" name="AutoShape 1172"/>
            <p:cNvSpPr>
              <a:spLocks noChangeArrowheads="1"/>
            </p:cNvSpPr>
            <p:nvPr/>
          </p:nvSpPr>
          <p:spPr bwMode="auto">
            <a:xfrm>
              <a:off x="9920589" y="1754614"/>
              <a:ext cx="115888" cy="115887"/>
            </a:xfrm>
            <a:prstGeom prst="hexagon">
              <a:avLst>
                <a:gd name="adj" fmla="val 25000"/>
                <a:gd name="vf" fmla="val 115470"/>
              </a:avLst>
            </a:prstGeom>
            <a:solidFill>
              <a:schemeClr val="bg1">
                <a:alpha val="50000"/>
              </a:schemeClr>
            </a:solidFill>
            <a:ln w="19050">
              <a:solidFill>
                <a:srgbClr val="0000FF"/>
              </a:solidFill>
              <a:miter lim="800000"/>
              <a:headEnd/>
              <a:tailEnd/>
            </a:ln>
            <a:effectLs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GB" altLang="en-US" sz="300" dirty="0">
                <a:latin typeface="+mj-lt"/>
              </a:endParaRPr>
            </a:p>
          </p:txBody>
        </p:sp>
        <p:sp>
          <p:nvSpPr>
            <p:cNvPr id="2121" name="AutoShape 1173"/>
            <p:cNvSpPr>
              <a:spLocks noChangeArrowheads="1"/>
            </p:cNvSpPr>
            <p:nvPr/>
          </p:nvSpPr>
          <p:spPr bwMode="auto">
            <a:xfrm>
              <a:off x="10591436" y="1962637"/>
              <a:ext cx="117475" cy="115888"/>
            </a:xfrm>
            <a:prstGeom prst="hexagon">
              <a:avLst>
                <a:gd name="adj" fmla="val 25342"/>
                <a:gd name="vf" fmla="val 115470"/>
              </a:avLst>
            </a:prstGeom>
            <a:solidFill>
              <a:schemeClr val="bg1">
                <a:alpha val="50000"/>
              </a:schemeClr>
            </a:solidFill>
            <a:ln w="19050">
              <a:solidFill>
                <a:srgbClr val="0000FF"/>
              </a:solidFill>
              <a:miter lim="800000"/>
              <a:headEnd/>
              <a:tailEnd/>
            </a:ln>
            <a:effectLs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GB" altLang="en-US" sz="300" dirty="0">
                <a:latin typeface="+mj-lt"/>
              </a:endParaRPr>
            </a:p>
          </p:txBody>
        </p:sp>
        <p:cxnSp>
          <p:nvCxnSpPr>
            <p:cNvPr id="2127" name="AutoShape 1209"/>
            <p:cNvCxnSpPr>
              <a:cxnSpLocks noChangeShapeType="1"/>
              <a:endCxn id="2291" idx="0"/>
            </p:cNvCxnSpPr>
            <p:nvPr/>
          </p:nvCxnSpPr>
          <p:spPr bwMode="auto">
            <a:xfrm>
              <a:off x="3527157" y="3229609"/>
              <a:ext cx="3809747" cy="1665"/>
            </a:xfrm>
            <a:prstGeom prst="straightConnector1">
              <a:avLst/>
            </a:prstGeom>
            <a:noFill/>
            <a:ln w="25400">
              <a:solidFill>
                <a:srgbClr val="00B0F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70" name="Text Box 1238"/>
            <p:cNvSpPr txBox="1">
              <a:spLocks noChangeArrowheads="1"/>
            </p:cNvSpPr>
            <p:nvPr/>
          </p:nvSpPr>
          <p:spPr bwMode="auto">
            <a:xfrm>
              <a:off x="2019032" y="2252339"/>
              <a:ext cx="1508125" cy="37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sz="2500">
                  <a:solidFill>
                    <a:schemeClr val="tx1"/>
                  </a:solidFill>
                  <a:latin typeface="Arial" charset="0"/>
                </a:defRPr>
              </a:lvl1pPr>
              <a:lvl2pPr marL="742950" indent="-285750" defTabSz="1279525" eaLnBrk="0" hangingPunct="0">
                <a:defRPr sz="2500">
                  <a:solidFill>
                    <a:schemeClr val="tx1"/>
                  </a:solidFill>
                  <a:latin typeface="Arial" charset="0"/>
                </a:defRPr>
              </a:lvl2pPr>
              <a:lvl3pPr marL="1143000" indent="-228600" defTabSz="1279525" eaLnBrk="0" hangingPunct="0">
                <a:defRPr sz="2500">
                  <a:solidFill>
                    <a:schemeClr val="tx1"/>
                  </a:solidFill>
                  <a:latin typeface="Arial" charset="0"/>
                </a:defRPr>
              </a:lvl3pPr>
              <a:lvl4pPr marL="1600200" indent="-228600" defTabSz="1279525" eaLnBrk="0" hangingPunct="0">
                <a:defRPr sz="2500">
                  <a:solidFill>
                    <a:schemeClr val="tx1"/>
                  </a:solidFill>
                  <a:latin typeface="Arial" charset="0"/>
                </a:defRPr>
              </a:lvl4pPr>
              <a:lvl5pPr marL="2057400" indent="-228600" defTabSz="1279525" eaLnBrk="0" hangingPunct="0">
                <a:defRPr sz="2500">
                  <a:solidFill>
                    <a:schemeClr val="tx1"/>
                  </a:solidFill>
                  <a:latin typeface="Arial" charset="0"/>
                </a:defRPr>
              </a:lvl5pPr>
              <a:lvl6pPr marL="2514600" indent="-228600" defTabSz="1279525" eaLnBrk="0" fontAlgn="base" hangingPunct="0">
                <a:spcBef>
                  <a:spcPct val="0"/>
                </a:spcBef>
                <a:spcAft>
                  <a:spcPct val="0"/>
                </a:spcAft>
                <a:defRPr sz="2500">
                  <a:solidFill>
                    <a:schemeClr val="tx1"/>
                  </a:solidFill>
                  <a:latin typeface="Arial" charset="0"/>
                </a:defRPr>
              </a:lvl6pPr>
              <a:lvl7pPr marL="2971800" indent="-228600" defTabSz="1279525" eaLnBrk="0" fontAlgn="base" hangingPunct="0">
                <a:spcBef>
                  <a:spcPct val="0"/>
                </a:spcBef>
                <a:spcAft>
                  <a:spcPct val="0"/>
                </a:spcAft>
                <a:defRPr sz="2500">
                  <a:solidFill>
                    <a:schemeClr val="tx1"/>
                  </a:solidFill>
                  <a:latin typeface="Arial" charset="0"/>
                </a:defRPr>
              </a:lvl7pPr>
              <a:lvl8pPr marL="3429000" indent="-228600" defTabSz="1279525" eaLnBrk="0" fontAlgn="base" hangingPunct="0">
                <a:spcBef>
                  <a:spcPct val="0"/>
                </a:spcBef>
                <a:spcAft>
                  <a:spcPct val="0"/>
                </a:spcAft>
                <a:defRPr sz="2500">
                  <a:solidFill>
                    <a:schemeClr val="tx1"/>
                  </a:solidFill>
                  <a:latin typeface="Arial" charset="0"/>
                </a:defRPr>
              </a:lvl8pPr>
              <a:lvl9pPr marL="3886200" indent="-228600" defTabSz="1279525" eaLnBrk="0" fontAlgn="base" hangingPunct="0">
                <a:spcBef>
                  <a:spcPct val="0"/>
                </a:spcBef>
                <a:spcAft>
                  <a:spcPct val="0"/>
                </a:spcAft>
                <a:defRPr sz="2500">
                  <a:solidFill>
                    <a:schemeClr val="tx1"/>
                  </a:solidFill>
                  <a:latin typeface="Arial" charset="0"/>
                </a:defRPr>
              </a:lvl9pPr>
            </a:lstStyle>
            <a:p>
              <a:pPr algn="r">
                <a:defRPr/>
              </a:pPr>
              <a:r>
                <a:rPr lang="en-GB" sz="700" b="1" dirty="0">
                  <a:latin typeface="+mj-lt"/>
                </a:rPr>
                <a:t>TF Coils </a:t>
              </a:r>
              <a:r>
                <a:rPr lang="en-GB" sz="700" dirty="0">
                  <a:latin typeface="+mj-lt"/>
                </a:rPr>
                <a:t>(1.1.P1A.EU.01)</a:t>
              </a:r>
              <a:endParaRPr lang="en-GB" sz="300" dirty="0">
                <a:latin typeface="+mj-lt"/>
              </a:endParaRPr>
            </a:p>
          </p:txBody>
        </p:sp>
        <p:sp>
          <p:nvSpPr>
            <p:cNvPr id="1381" name="Rectangle 1348"/>
            <p:cNvSpPr>
              <a:spLocks noChangeArrowheads="1"/>
            </p:cNvSpPr>
            <p:nvPr/>
          </p:nvSpPr>
          <p:spPr bwMode="auto">
            <a:xfrm>
              <a:off x="1999099" y="4104333"/>
              <a:ext cx="1511300" cy="57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815953">
                <a:defRPr/>
              </a:pPr>
              <a:r>
                <a:rPr lang="en-GB" sz="700" b="1" dirty="0">
                  <a:latin typeface="+mj-lt"/>
                </a:rPr>
                <a:t>Vacuum Vessel </a:t>
              </a:r>
              <a:r>
                <a:rPr lang="en-GB" sz="700" dirty="0">
                  <a:latin typeface="+mj-lt"/>
                </a:rPr>
                <a:t>(1.5.P1A.EU</a:t>
              </a:r>
              <a:r>
                <a:rPr lang="en-GB" sz="600" dirty="0">
                  <a:latin typeface="+mj-lt"/>
                </a:rPr>
                <a:t>)</a:t>
              </a:r>
              <a:endParaRPr lang="en-GB" sz="300" dirty="0">
                <a:latin typeface="+mj-lt"/>
              </a:endParaRPr>
            </a:p>
          </p:txBody>
        </p:sp>
        <p:sp>
          <p:nvSpPr>
            <p:cNvPr id="1388" name="Rectangle 1393"/>
            <p:cNvSpPr>
              <a:spLocks noChangeArrowheads="1"/>
            </p:cNvSpPr>
            <p:nvPr/>
          </p:nvSpPr>
          <p:spPr bwMode="auto">
            <a:xfrm>
              <a:off x="1801309" y="4992900"/>
              <a:ext cx="1717859" cy="57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defTabSz="815953">
                <a:defRPr/>
              </a:pPr>
              <a:r>
                <a:rPr lang="en-GB" sz="700" b="1" dirty="0">
                  <a:latin typeface="+mj-lt"/>
                </a:rPr>
                <a:t>Building Construction </a:t>
              </a:r>
              <a:r>
                <a:rPr lang="en-GB" sz="700" dirty="0">
                  <a:latin typeface="+mj-lt"/>
                </a:rPr>
                <a:t>(</a:t>
              </a:r>
              <a:r>
                <a:rPr lang="en-GB" sz="700" dirty="0">
                  <a:latin typeface="+mj-lt"/>
                </a:rPr>
                <a:t>6.2.P2.EU.05)</a:t>
              </a:r>
              <a:endParaRPr lang="en-GB" sz="300" dirty="0">
                <a:latin typeface="+mj-lt"/>
              </a:endParaRPr>
            </a:p>
          </p:txBody>
        </p:sp>
        <p:sp>
          <p:nvSpPr>
            <p:cNvPr id="1391" name="Line 1459"/>
            <p:cNvSpPr>
              <a:spLocks noChangeShapeType="1"/>
            </p:cNvSpPr>
            <p:nvPr/>
          </p:nvSpPr>
          <p:spPr bwMode="auto">
            <a:xfrm flipV="1">
              <a:off x="1798523" y="6384776"/>
              <a:ext cx="8922757" cy="8606"/>
            </a:xfrm>
            <a:prstGeom prst="line">
              <a:avLst/>
            </a:prstGeom>
            <a:noFill/>
            <a:ln w="3175">
              <a:solidFill>
                <a:schemeClr val="bg1">
                  <a:lumMod val="6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latin typeface="+mj-lt"/>
              </a:endParaRPr>
            </a:p>
          </p:txBody>
        </p:sp>
        <p:sp>
          <p:nvSpPr>
            <p:cNvPr id="1396" name="Rectangle 1482"/>
            <p:cNvSpPr>
              <a:spLocks noChangeArrowheads="1"/>
            </p:cNvSpPr>
            <p:nvPr/>
          </p:nvSpPr>
          <p:spPr bwMode="auto">
            <a:xfrm>
              <a:off x="1994336" y="5781141"/>
              <a:ext cx="1516063" cy="57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815953">
                <a:defRPr/>
              </a:pPr>
              <a:r>
                <a:rPr lang="en-GB" sz="700" b="1" dirty="0">
                  <a:latin typeface="+mj-lt"/>
                </a:rPr>
                <a:t>Construction</a:t>
              </a:r>
            </a:p>
            <a:p>
              <a:pPr algn="r" defTabSz="815953">
                <a:defRPr/>
              </a:pPr>
              <a:r>
                <a:rPr lang="en-GB" sz="700" dirty="0">
                  <a:latin typeface="+mj-lt"/>
                </a:rPr>
                <a:t>(2.2.P1.IO</a:t>
              </a:r>
              <a:r>
                <a:rPr lang="en-GB" sz="700" dirty="0">
                  <a:latin typeface="+mj-lt"/>
                </a:rPr>
                <a:t>) </a:t>
              </a:r>
            </a:p>
          </p:txBody>
        </p:sp>
        <p:sp>
          <p:nvSpPr>
            <p:cNvPr id="2143" name="Text Box 1537"/>
            <p:cNvSpPr txBox="1">
              <a:spLocks noChangeArrowheads="1"/>
            </p:cNvSpPr>
            <p:nvPr/>
          </p:nvSpPr>
          <p:spPr bwMode="auto">
            <a:xfrm>
              <a:off x="5542926" y="2568352"/>
              <a:ext cx="3219602" cy="31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500" dirty="0">
                  <a:latin typeface="+mj-lt"/>
                </a:rPr>
                <a:t>    </a:t>
              </a:r>
              <a:r>
                <a:rPr lang="en-US" altLang="en-US" sz="500" dirty="0">
                  <a:latin typeface="+mj-lt"/>
                </a:rPr>
                <a:t>TF Coils 12,13,       08,        10,02,16,      07,    15</a:t>
              </a:r>
              <a:endParaRPr lang="en-GB" altLang="en-US" sz="500" dirty="0">
                <a:latin typeface="+mj-lt"/>
              </a:endParaRPr>
            </a:p>
          </p:txBody>
        </p:sp>
        <p:cxnSp>
          <p:nvCxnSpPr>
            <p:cNvPr id="2145" name="AutoShape 1644"/>
            <p:cNvCxnSpPr>
              <a:cxnSpLocks noChangeShapeType="1"/>
            </p:cNvCxnSpPr>
            <p:nvPr/>
          </p:nvCxnSpPr>
          <p:spPr bwMode="auto">
            <a:xfrm>
              <a:off x="3518593" y="2474588"/>
              <a:ext cx="4244932" cy="0"/>
            </a:xfrm>
            <a:prstGeom prst="straightConnector1">
              <a:avLst/>
            </a:prstGeom>
            <a:noFill/>
            <a:ln w="34925">
              <a:solidFill>
                <a:srgbClr val="00B0F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 name="AutoShape 1682"/>
            <p:cNvCxnSpPr>
              <a:cxnSpLocks noChangeShapeType="1"/>
              <a:endCxn id="2306" idx="0"/>
            </p:cNvCxnSpPr>
            <p:nvPr/>
          </p:nvCxnSpPr>
          <p:spPr bwMode="auto">
            <a:xfrm>
              <a:off x="3522274" y="4310250"/>
              <a:ext cx="4246678" cy="1023"/>
            </a:xfrm>
            <a:prstGeom prst="straightConnector1">
              <a:avLst/>
            </a:prstGeom>
            <a:noFill/>
            <a:ln w="25400">
              <a:solidFill>
                <a:srgbClr val="FFC000"/>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7" name="Line 1717"/>
            <p:cNvSpPr>
              <a:spLocks noChangeShapeType="1"/>
            </p:cNvSpPr>
            <p:nvPr/>
          </p:nvSpPr>
          <p:spPr bwMode="auto">
            <a:xfrm>
              <a:off x="5161503" y="5593210"/>
              <a:ext cx="251508" cy="136208"/>
            </a:xfrm>
            <a:prstGeom prst="line">
              <a:avLst/>
            </a:prstGeom>
            <a:noFill/>
            <a:ln w="127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160" name="AutoShape 1724"/>
            <p:cNvSpPr>
              <a:spLocks noChangeArrowheads="1"/>
            </p:cNvSpPr>
            <p:nvPr/>
          </p:nvSpPr>
          <p:spPr bwMode="auto">
            <a:xfrm>
              <a:off x="8003257" y="5714475"/>
              <a:ext cx="107950" cy="107950"/>
            </a:xfrm>
            <a:prstGeom prst="hexagon">
              <a:avLst>
                <a:gd name="adj" fmla="val 25000"/>
                <a:gd name="vf" fmla="val 115470"/>
              </a:avLst>
            </a:prstGeom>
            <a:solidFill>
              <a:schemeClr val="bg1"/>
            </a:solidFill>
            <a:ln w="19050" cmpd="sng">
              <a:solidFill>
                <a:srgbClr val="FF0000"/>
              </a:solidFill>
              <a:miter lim="800000"/>
              <a:headEnd/>
              <a:tailEnd/>
            </a:ln>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GB" altLang="en-US" sz="300" dirty="0">
                <a:solidFill>
                  <a:schemeClr val="bg1"/>
                </a:solidFill>
                <a:latin typeface="+mj-lt"/>
              </a:endParaRPr>
            </a:p>
          </p:txBody>
        </p:sp>
        <p:sp>
          <p:nvSpPr>
            <p:cNvPr id="2161" name="AutoShape 1725"/>
            <p:cNvSpPr>
              <a:spLocks noChangeArrowheads="1"/>
            </p:cNvSpPr>
            <p:nvPr/>
          </p:nvSpPr>
          <p:spPr bwMode="auto">
            <a:xfrm>
              <a:off x="8348974" y="5714475"/>
              <a:ext cx="107950" cy="107950"/>
            </a:xfrm>
            <a:prstGeom prst="hexagon">
              <a:avLst>
                <a:gd name="adj" fmla="val 25000"/>
                <a:gd name="vf" fmla="val 115470"/>
              </a:avLst>
            </a:prstGeom>
            <a:solidFill>
              <a:schemeClr val="bg1"/>
            </a:solidFill>
            <a:ln w="19050" cmpd="sng">
              <a:solidFill>
                <a:srgbClr val="FF0000"/>
              </a:solidFill>
              <a:miter lim="800000"/>
              <a:headEnd/>
              <a:tailEnd/>
            </a:ln>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GB" altLang="en-US" sz="300" dirty="0">
                <a:solidFill>
                  <a:schemeClr val="bg1"/>
                </a:solidFill>
                <a:latin typeface="+mj-lt"/>
              </a:endParaRPr>
            </a:p>
          </p:txBody>
        </p:sp>
        <p:sp>
          <p:nvSpPr>
            <p:cNvPr id="2162" name="Rectangle 1730"/>
            <p:cNvSpPr>
              <a:spLocks noChangeArrowheads="1"/>
            </p:cNvSpPr>
            <p:nvPr/>
          </p:nvSpPr>
          <p:spPr bwMode="auto">
            <a:xfrm>
              <a:off x="7738054" y="4895646"/>
              <a:ext cx="969656" cy="68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800" dirty="0">
                  <a:latin typeface="+mj-lt"/>
                </a:rPr>
                <a:t>VV Sector </a:t>
              </a:r>
              <a:endParaRPr lang="en-US" altLang="en-US" sz="800" dirty="0">
                <a:latin typeface="+mj-lt"/>
              </a:endParaRPr>
            </a:p>
            <a:p>
              <a:pPr eaLnBrk="1" hangingPunct="1">
                <a:spcBef>
                  <a:spcPct val="0"/>
                </a:spcBef>
                <a:buFontTx/>
                <a:buNone/>
              </a:pPr>
              <a:r>
                <a:rPr lang="en-US" altLang="en-US" sz="800" dirty="0">
                  <a:latin typeface="+mj-lt"/>
                </a:rPr>
                <a:t>Sub-Assembly </a:t>
              </a:r>
              <a:r>
                <a:rPr lang="en-US" altLang="en-US" sz="800" dirty="0">
                  <a:latin typeface="+mj-lt"/>
                </a:rPr>
                <a:t>Completed</a:t>
              </a:r>
              <a:endParaRPr lang="en-GB" altLang="en-US" sz="800" dirty="0">
                <a:latin typeface="+mj-lt"/>
              </a:endParaRPr>
            </a:p>
          </p:txBody>
        </p:sp>
        <p:sp>
          <p:nvSpPr>
            <p:cNvPr id="2164" name="Rectangle 1733"/>
            <p:cNvSpPr>
              <a:spLocks noChangeArrowheads="1"/>
            </p:cNvSpPr>
            <p:nvPr/>
          </p:nvSpPr>
          <p:spPr bwMode="auto">
            <a:xfrm>
              <a:off x="8167294" y="5952727"/>
              <a:ext cx="1221482" cy="501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800" dirty="0">
                  <a:latin typeface="+mj-lt"/>
                </a:rPr>
                <a:t>VV Sector Assembly Completed</a:t>
              </a:r>
              <a:endParaRPr lang="en-GB" altLang="en-US" sz="800" dirty="0">
                <a:latin typeface="+mj-lt"/>
              </a:endParaRPr>
            </a:p>
          </p:txBody>
        </p:sp>
        <p:sp>
          <p:nvSpPr>
            <p:cNvPr id="2224" name="Rectangle 1736"/>
            <p:cNvSpPr>
              <a:spLocks noChangeArrowheads="1"/>
            </p:cNvSpPr>
            <p:nvPr/>
          </p:nvSpPr>
          <p:spPr bwMode="auto">
            <a:xfrm>
              <a:off x="9005342" y="4788854"/>
              <a:ext cx="1822981" cy="68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15953">
                <a:defRPr/>
              </a:pPr>
              <a:r>
                <a:rPr lang="en-US" sz="800" b="1" dirty="0">
                  <a:solidFill>
                    <a:srgbClr val="C00000"/>
                  </a:solidFill>
                  <a:latin typeface="+mj-lt"/>
                </a:rPr>
                <a:t>Cryostat Closed </a:t>
              </a:r>
              <a:endParaRPr lang="en-US" sz="800" b="1" dirty="0">
                <a:solidFill>
                  <a:srgbClr val="C00000"/>
                </a:solidFill>
                <a:latin typeface="+mj-lt"/>
              </a:endParaRPr>
            </a:p>
            <a:p>
              <a:pPr algn="ctr" defTabSz="815953">
                <a:defRPr/>
              </a:pPr>
              <a:r>
                <a:rPr lang="en-US" sz="800" b="1" dirty="0">
                  <a:solidFill>
                    <a:srgbClr val="C00000"/>
                  </a:solidFill>
                  <a:latin typeface="+mj-lt"/>
                </a:rPr>
                <a:t>(</a:t>
              </a:r>
              <a:r>
                <a:rPr lang="en-US" sz="800" b="1" dirty="0">
                  <a:solidFill>
                    <a:srgbClr val="C00000"/>
                  </a:solidFill>
                  <a:latin typeface="+mj-lt"/>
                </a:rPr>
                <a:t>Install </a:t>
              </a:r>
              <a:r>
                <a:rPr lang="en-US" sz="800" b="1" dirty="0" err="1">
                  <a:solidFill>
                    <a:srgbClr val="C00000"/>
                  </a:solidFill>
                  <a:latin typeface="+mj-lt"/>
                </a:rPr>
                <a:t>Bioshield</a:t>
              </a:r>
              <a:r>
                <a:rPr lang="en-US" sz="800" b="1" dirty="0">
                  <a:solidFill>
                    <a:srgbClr val="C00000"/>
                  </a:solidFill>
                  <a:latin typeface="+mj-lt"/>
                </a:rPr>
                <a:t> Lid</a:t>
              </a:r>
              <a:r>
                <a:rPr lang="en-US" sz="800" b="1" dirty="0">
                  <a:solidFill>
                    <a:srgbClr val="C00000"/>
                  </a:solidFill>
                  <a:latin typeface="+mj-lt"/>
                </a:rPr>
                <a:t>)</a:t>
              </a:r>
            </a:p>
            <a:p>
              <a:pPr algn="ctr" defTabSz="815953">
                <a:defRPr/>
              </a:pPr>
              <a:r>
                <a:rPr lang="en-US" sz="800" b="1" dirty="0">
                  <a:solidFill>
                    <a:srgbClr val="C00000"/>
                  </a:solidFill>
                  <a:latin typeface="+mj-lt"/>
                </a:rPr>
                <a:t>End Machine Assembly Phase </a:t>
              </a:r>
              <a:r>
                <a:rPr lang="en-US" sz="800" b="1" dirty="0" smtClean="0">
                  <a:solidFill>
                    <a:srgbClr val="C00000"/>
                  </a:solidFill>
                  <a:latin typeface="+mj-lt"/>
                </a:rPr>
                <a:t> I </a:t>
              </a:r>
              <a:endParaRPr lang="en-GB" sz="800" b="1" dirty="0">
                <a:solidFill>
                  <a:srgbClr val="C00000"/>
                </a:solidFill>
                <a:latin typeface="+mj-lt"/>
              </a:endParaRPr>
            </a:p>
          </p:txBody>
        </p:sp>
        <p:sp>
          <p:nvSpPr>
            <p:cNvPr id="2168" name="Line 1742"/>
            <p:cNvSpPr>
              <a:spLocks noChangeShapeType="1"/>
            </p:cNvSpPr>
            <p:nvPr/>
          </p:nvSpPr>
          <p:spPr bwMode="auto">
            <a:xfrm>
              <a:off x="10635747" y="6376006"/>
              <a:ext cx="0" cy="86038"/>
            </a:xfrm>
            <a:prstGeom prst="line">
              <a:avLst/>
            </a:prstGeom>
            <a:noFill/>
            <a:ln w="127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171" name="AutoShape 117"/>
            <p:cNvSpPr>
              <a:spLocks noChangeArrowheads="1"/>
            </p:cNvSpPr>
            <p:nvPr/>
          </p:nvSpPr>
          <p:spPr bwMode="auto">
            <a:xfrm>
              <a:off x="9931531" y="6489675"/>
              <a:ext cx="107950" cy="107950"/>
            </a:xfrm>
            <a:prstGeom prst="hexagon">
              <a:avLst>
                <a:gd name="adj" fmla="val 25000"/>
                <a:gd name="vf" fmla="val 115470"/>
              </a:avLst>
            </a:prstGeom>
            <a:solidFill>
              <a:schemeClr val="bg1"/>
            </a:solidFill>
            <a:ln w="19050" cmpd="sng">
              <a:solidFill>
                <a:srgbClr val="FF0000"/>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173" name="AutoShape 1729"/>
            <p:cNvSpPr>
              <a:spLocks noChangeArrowheads="1"/>
            </p:cNvSpPr>
            <p:nvPr/>
          </p:nvSpPr>
          <p:spPr bwMode="auto">
            <a:xfrm>
              <a:off x="9887776" y="5710507"/>
              <a:ext cx="117475" cy="115887"/>
            </a:xfrm>
            <a:prstGeom prst="hexagon">
              <a:avLst>
                <a:gd name="adj" fmla="val 25343"/>
                <a:gd name="vf" fmla="val 115470"/>
              </a:avLst>
            </a:prstGeom>
            <a:solidFill>
              <a:schemeClr val="bg1">
                <a:alpha val="50000"/>
              </a:schemeClr>
            </a:solidFill>
            <a:ln w="19050" cmpd="sng">
              <a:solidFill>
                <a:srgbClr val="FF0000"/>
              </a:solidFill>
              <a:miter lim="800000"/>
              <a:headEnd/>
              <a:tailEnd/>
            </a:ln>
            <a:effectLs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GB" altLang="en-US" sz="300" dirty="0">
                <a:latin typeface="+mj-lt"/>
              </a:endParaRPr>
            </a:p>
          </p:txBody>
        </p:sp>
        <p:sp>
          <p:nvSpPr>
            <p:cNvPr id="2175" name="Line 1754"/>
            <p:cNvSpPr>
              <a:spLocks noChangeShapeType="1"/>
            </p:cNvSpPr>
            <p:nvPr/>
          </p:nvSpPr>
          <p:spPr bwMode="auto">
            <a:xfrm flipH="1">
              <a:off x="9978533" y="5837936"/>
              <a:ext cx="0" cy="663281"/>
            </a:xfrm>
            <a:prstGeom prst="line">
              <a:avLst/>
            </a:prstGeom>
            <a:noFill/>
            <a:ln w="19050">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181" name="Line 1777"/>
            <p:cNvSpPr>
              <a:spLocks noChangeShapeType="1"/>
            </p:cNvSpPr>
            <p:nvPr/>
          </p:nvSpPr>
          <p:spPr bwMode="auto">
            <a:xfrm>
              <a:off x="9946513" y="5512768"/>
              <a:ext cx="0" cy="160887"/>
            </a:xfrm>
            <a:prstGeom prst="line">
              <a:avLst/>
            </a:prstGeom>
            <a:noFill/>
            <a:ln w="127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 name="AutoShape 1309"/>
            <p:cNvSpPr>
              <a:spLocks noChangeArrowheads="1"/>
            </p:cNvSpPr>
            <p:nvPr/>
          </p:nvSpPr>
          <p:spPr bwMode="auto">
            <a:xfrm>
              <a:off x="7661002" y="2420007"/>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229" name="Oval 2021"/>
            <p:cNvSpPr>
              <a:spLocks noChangeArrowheads="1"/>
            </p:cNvSpPr>
            <p:nvPr/>
          </p:nvSpPr>
          <p:spPr bwMode="auto">
            <a:xfrm>
              <a:off x="7537607" y="6473170"/>
              <a:ext cx="71437" cy="7302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260" name="AutoShape 1235"/>
            <p:cNvSpPr>
              <a:spLocks noChangeArrowheads="1"/>
            </p:cNvSpPr>
            <p:nvPr/>
          </p:nvSpPr>
          <p:spPr bwMode="auto">
            <a:xfrm>
              <a:off x="6364858" y="2420007"/>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264" name="Text Box 697"/>
            <p:cNvSpPr txBox="1">
              <a:spLocks noChangeArrowheads="1"/>
            </p:cNvSpPr>
            <p:nvPr/>
          </p:nvSpPr>
          <p:spPr bwMode="auto">
            <a:xfrm>
              <a:off x="5213818" y="3324846"/>
              <a:ext cx="3207218" cy="31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500" dirty="0">
                  <a:latin typeface="+mj-lt"/>
                </a:rPr>
                <a:t>             PF Coils   05,06,02,                04,    01   03                                    </a:t>
              </a:r>
              <a:endParaRPr lang="en-GB" altLang="en-US" sz="500" dirty="0">
                <a:latin typeface="+mj-lt"/>
              </a:endParaRPr>
            </a:p>
          </p:txBody>
        </p:sp>
        <p:sp>
          <p:nvSpPr>
            <p:cNvPr id="2266" name="Line 1656"/>
            <p:cNvSpPr>
              <a:spLocks noChangeShapeType="1"/>
            </p:cNvSpPr>
            <p:nvPr/>
          </p:nvSpPr>
          <p:spPr bwMode="auto">
            <a:xfrm>
              <a:off x="3527157" y="3587181"/>
              <a:ext cx="3773681" cy="0"/>
            </a:xfrm>
            <a:prstGeom prst="line">
              <a:avLst/>
            </a:prstGeom>
            <a:noFill/>
            <a:ln w="25400">
              <a:solidFill>
                <a:srgbClr val="00B0F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265" name="AutoShape 1638"/>
            <p:cNvSpPr>
              <a:spLocks noChangeArrowheads="1"/>
            </p:cNvSpPr>
            <p:nvPr/>
          </p:nvSpPr>
          <p:spPr bwMode="auto">
            <a:xfrm>
              <a:off x="7192888" y="3529689"/>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1667" name="Rectangle 1279"/>
            <p:cNvSpPr>
              <a:spLocks noChangeArrowheads="1"/>
            </p:cNvSpPr>
            <p:nvPr/>
          </p:nvSpPr>
          <p:spPr bwMode="auto">
            <a:xfrm>
              <a:off x="1830480" y="3448926"/>
              <a:ext cx="1691793" cy="37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defTabSz="815953">
                <a:defRPr/>
              </a:pPr>
              <a:r>
                <a:rPr lang="en-GB" sz="700" b="1" dirty="0">
                  <a:latin typeface="+mj-lt"/>
                </a:rPr>
                <a:t>Poloidal Field Magnets</a:t>
              </a:r>
              <a:endParaRPr lang="en-GB" sz="300" b="1" dirty="0">
                <a:latin typeface="+mj-lt"/>
              </a:endParaRPr>
            </a:p>
          </p:txBody>
        </p:sp>
        <p:sp>
          <p:nvSpPr>
            <p:cNvPr id="2269" name="Line 1754"/>
            <p:cNvSpPr>
              <a:spLocks noChangeShapeType="1"/>
            </p:cNvSpPr>
            <p:nvPr/>
          </p:nvSpPr>
          <p:spPr bwMode="auto">
            <a:xfrm>
              <a:off x="5464696" y="5233209"/>
              <a:ext cx="0" cy="503495"/>
            </a:xfrm>
            <a:prstGeom prst="line">
              <a:avLst/>
            </a:prstGeom>
            <a:noFill/>
            <a:ln w="19050">
              <a:solidFill>
                <a:srgbClr val="FFC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cxnSp>
          <p:nvCxnSpPr>
            <p:cNvPr id="2270" name="AutoShape 1132"/>
            <p:cNvCxnSpPr>
              <a:cxnSpLocks noChangeShapeType="1"/>
              <a:stCxn id="2316" idx="0"/>
              <a:endCxn id="2271" idx="3"/>
            </p:cNvCxnSpPr>
            <p:nvPr/>
          </p:nvCxnSpPr>
          <p:spPr bwMode="auto">
            <a:xfrm flipV="1">
              <a:off x="5547609" y="5768450"/>
              <a:ext cx="493151" cy="1"/>
            </a:xfrm>
            <a:prstGeom prst="straightConnector1">
              <a:avLst/>
            </a:prstGeom>
            <a:noFill/>
            <a:ln w="25400">
              <a:solidFill>
                <a:srgbClr val="FFC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71" name="AutoShape 434"/>
            <p:cNvSpPr>
              <a:spLocks noChangeArrowheads="1"/>
            </p:cNvSpPr>
            <p:nvPr/>
          </p:nvSpPr>
          <p:spPr bwMode="auto">
            <a:xfrm>
              <a:off x="6040760" y="5714475"/>
              <a:ext cx="107950" cy="107950"/>
            </a:xfrm>
            <a:prstGeom prst="hexagon">
              <a:avLst>
                <a:gd name="adj" fmla="val 25000"/>
                <a:gd name="vf" fmla="val 115470"/>
              </a:avLst>
            </a:prstGeom>
            <a:solidFill>
              <a:schemeClr val="bg1"/>
            </a:solidFill>
            <a:ln w="19050" cmpd="sng">
              <a:solidFill>
                <a:srgbClr val="FFC000"/>
              </a:solidFill>
              <a:miter lim="800000"/>
              <a:headEnd/>
              <a:tailEnd/>
            </a:ln>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300" dirty="0">
                  <a:solidFill>
                    <a:schemeClr val="bg1"/>
                  </a:solidFill>
                  <a:latin typeface="+mj-lt"/>
                </a:rPr>
                <a:t>58</a:t>
              </a:r>
              <a:endParaRPr lang="en-GB" altLang="en-US" sz="300" dirty="0">
                <a:solidFill>
                  <a:schemeClr val="bg1"/>
                </a:solidFill>
                <a:latin typeface="+mj-lt"/>
              </a:endParaRPr>
            </a:p>
          </p:txBody>
        </p:sp>
        <p:sp>
          <p:nvSpPr>
            <p:cNvPr id="2272" name="Text Box 1233"/>
            <p:cNvSpPr txBox="1">
              <a:spLocks noChangeArrowheads="1"/>
            </p:cNvSpPr>
            <p:nvPr/>
          </p:nvSpPr>
          <p:spPr bwMode="auto">
            <a:xfrm>
              <a:off x="5945225" y="2208310"/>
              <a:ext cx="2863289" cy="31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500" dirty="0">
                  <a:latin typeface="+mj-lt"/>
                </a:rPr>
                <a:t>TF Coils    06,09,11, 05,03,   01,04,17,14,18 </a:t>
              </a:r>
              <a:endParaRPr lang="en-GB" altLang="en-US" sz="500" dirty="0">
                <a:latin typeface="+mj-lt"/>
              </a:endParaRPr>
            </a:p>
          </p:txBody>
        </p:sp>
        <p:sp>
          <p:nvSpPr>
            <p:cNvPr id="2273" name="AutoShape 1492"/>
            <p:cNvSpPr>
              <a:spLocks noChangeArrowheads="1"/>
            </p:cNvSpPr>
            <p:nvPr/>
          </p:nvSpPr>
          <p:spPr bwMode="auto">
            <a:xfrm>
              <a:off x="3233324" y="2242814"/>
              <a:ext cx="71437" cy="71438"/>
            </a:xfrm>
            <a:prstGeom prst="hexagon">
              <a:avLst>
                <a:gd name="adj" fmla="val 25000"/>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cxnSp>
          <p:nvCxnSpPr>
            <p:cNvPr id="2274" name="AutoShape 1644"/>
            <p:cNvCxnSpPr>
              <a:cxnSpLocks noChangeShapeType="1"/>
            </p:cNvCxnSpPr>
            <p:nvPr/>
          </p:nvCxnSpPr>
          <p:spPr bwMode="auto">
            <a:xfrm>
              <a:off x="3527157" y="2847099"/>
              <a:ext cx="4187820" cy="564"/>
            </a:xfrm>
            <a:prstGeom prst="straightConnector1">
              <a:avLst/>
            </a:prstGeom>
            <a:noFill/>
            <a:ln w="25400">
              <a:solidFill>
                <a:srgbClr val="00B0F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81" name="AutoShape 1626"/>
            <p:cNvSpPr>
              <a:spLocks noChangeArrowheads="1"/>
            </p:cNvSpPr>
            <p:nvPr/>
          </p:nvSpPr>
          <p:spPr bwMode="auto">
            <a:xfrm>
              <a:off x="5932810" y="278437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00">
                <a:latin typeface="+mj-lt"/>
              </a:endParaRPr>
            </a:p>
          </p:txBody>
        </p:sp>
        <p:sp>
          <p:nvSpPr>
            <p:cNvPr id="2287" name="Rectangle 1721"/>
            <p:cNvSpPr>
              <a:spLocks noChangeArrowheads="1"/>
            </p:cNvSpPr>
            <p:nvPr/>
          </p:nvSpPr>
          <p:spPr bwMode="auto">
            <a:xfrm>
              <a:off x="5608712" y="5952728"/>
              <a:ext cx="9334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500" dirty="0">
                  <a:latin typeface="+mj-lt"/>
                </a:rPr>
                <a:t>Start </a:t>
              </a:r>
              <a:r>
                <a:rPr lang="en-US" altLang="en-US" sz="500" dirty="0">
                  <a:latin typeface="+mj-lt"/>
                </a:rPr>
                <a:t>VV Sectors Sub-Assembly </a:t>
              </a:r>
              <a:endParaRPr lang="en-GB" altLang="en-US" sz="500" dirty="0">
                <a:latin typeface="+mj-lt"/>
              </a:endParaRPr>
            </a:p>
          </p:txBody>
        </p:sp>
        <p:sp>
          <p:nvSpPr>
            <p:cNvPr id="2291" name="AutoShape 1634"/>
            <p:cNvSpPr>
              <a:spLocks noChangeArrowheads="1"/>
            </p:cNvSpPr>
            <p:nvPr/>
          </p:nvSpPr>
          <p:spPr bwMode="auto">
            <a:xfrm>
              <a:off x="7228954" y="3177299"/>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00">
                <a:latin typeface="+mj-lt"/>
              </a:endParaRPr>
            </a:p>
          </p:txBody>
        </p:sp>
        <p:sp>
          <p:nvSpPr>
            <p:cNvPr id="2294" name="Text Box 203"/>
            <p:cNvSpPr txBox="1">
              <a:spLocks noChangeArrowheads="1"/>
            </p:cNvSpPr>
            <p:nvPr/>
          </p:nvSpPr>
          <p:spPr bwMode="auto">
            <a:xfrm>
              <a:off x="5369561" y="3700459"/>
              <a:ext cx="2795357" cy="31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500" dirty="0">
                  <a:latin typeface="+mj-lt"/>
                </a:rPr>
                <a:t>    </a:t>
              </a:r>
              <a:r>
                <a:rPr lang="en-US" altLang="en-US" sz="500" dirty="0">
                  <a:latin typeface="+mj-lt"/>
                </a:rPr>
                <a:t>    VV Sector    06       01(07)</a:t>
              </a:r>
              <a:endParaRPr lang="en-GB" altLang="en-US" sz="500" dirty="0">
                <a:latin typeface="+mj-lt"/>
              </a:endParaRPr>
            </a:p>
          </p:txBody>
        </p:sp>
        <p:sp>
          <p:nvSpPr>
            <p:cNvPr id="2297" name="AutoShape 1344"/>
            <p:cNvSpPr>
              <a:spLocks noChangeArrowheads="1"/>
            </p:cNvSpPr>
            <p:nvPr/>
          </p:nvSpPr>
          <p:spPr bwMode="auto">
            <a:xfrm>
              <a:off x="7156946" y="4257298"/>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298" name="AutoShape 1345"/>
            <p:cNvSpPr>
              <a:spLocks noChangeArrowheads="1"/>
            </p:cNvSpPr>
            <p:nvPr/>
          </p:nvSpPr>
          <p:spPr bwMode="auto">
            <a:xfrm>
              <a:off x="7372970" y="4257298"/>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299" name="AutoShape 1675"/>
            <p:cNvSpPr>
              <a:spLocks noChangeArrowheads="1"/>
            </p:cNvSpPr>
            <p:nvPr/>
          </p:nvSpPr>
          <p:spPr bwMode="auto">
            <a:xfrm>
              <a:off x="6868914" y="4257298"/>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300" name="AutoShape 1293"/>
            <p:cNvSpPr>
              <a:spLocks noChangeArrowheads="1"/>
            </p:cNvSpPr>
            <p:nvPr/>
          </p:nvSpPr>
          <p:spPr bwMode="auto">
            <a:xfrm>
              <a:off x="7372970" y="4597649"/>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1886" name="Rectangle 1348"/>
            <p:cNvSpPr>
              <a:spLocks noChangeArrowheads="1"/>
            </p:cNvSpPr>
            <p:nvPr/>
          </p:nvSpPr>
          <p:spPr bwMode="auto">
            <a:xfrm>
              <a:off x="2003196" y="3736603"/>
              <a:ext cx="1511300" cy="57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815953">
                <a:defRPr/>
              </a:pPr>
              <a:r>
                <a:rPr lang="en-GB" sz="700" b="1" dirty="0">
                  <a:latin typeface="+mj-lt"/>
                </a:rPr>
                <a:t>Vacuum Vessel </a:t>
              </a:r>
              <a:r>
                <a:rPr lang="en-GB" sz="700" dirty="0">
                  <a:latin typeface="+mj-lt"/>
                </a:rPr>
                <a:t>(1.5.P1A.KO)</a:t>
              </a:r>
              <a:endParaRPr lang="en-GB" sz="300" dirty="0">
                <a:latin typeface="+mj-lt"/>
              </a:endParaRPr>
            </a:p>
          </p:txBody>
        </p:sp>
        <p:sp>
          <p:nvSpPr>
            <p:cNvPr id="2305" name="AutoShape 1343"/>
            <p:cNvSpPr>
              <a:spLocks noChangeArrowheads="1"/>
            </p:cNvSpPr>
            <p:nvPr/>
          </p:nvSpPr>
          <p:spPr bwMode="auto">
            <a:xfrm>
              <a:off x="7012930" y="4257298"/>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306" name="AutoShape 1346"/>
            <p:cNvSpPr>
              <a:spLocks noChangeArrowheads="1"/>
            </p:cNvSpPr>
            <p:nvPr/>
          </p:nvSpPr>
          <p:spPr bwMode="auto">
            <a:xfrm>
              <a:off x="7661002" y="4257298"/>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312" name="AutoShape 1283"/>
            <p:cNvSpPr>
              <a:spLocks noChangeArrowheads="1"/>
            </p:cNvSpPr>
            <p:nvPr/>
          </p:nvSpPr>
          <p:spPr bwMode="auto">
            <a:xfrm>
              <a:off x="4384576" y="5148068"/>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313" name="Text Box 911"/>
            <p:cNvSpPr txBox="1">
              <a:spLocks noChangeArrowheads="1"/>
            </p:cNvSpPr>
            <p:nvPr/>
          </p:nvSpPr>
          <p:spPr bwMode="auto">
            <a:xfrm>
              <a:off x="4146934" y="4874322"/>
              <a:ext cx="1029731" cy="45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500" dirty="0">
                  <a:latin typeface="+mj-lt"/>
                </a:rPr>
                <a:t>Assembly </a:t>
              </a:r>
              <a:r>
                <a:rPr lang="en-US" altLang="en-US" sz="500" dirty="0" err="1">
                  <a:latin typeface="+mj-lt"/>
                </a:rPr>
                <a:t>Bldg</a:t>
              </a:r>
              <a:r>
                <a:rPr lang="en-US" altLang="en-US" sz="500" dirty="0">
                  <a:latin typeface="+mj-lt"/>
                </a:rPr>
                <a:t> </a:t>
              </a:r>
              <a:r>
                <a:rPr lang="en-US" altLang="en-US" sz="500" dirty="0">
                  <a:latin typeface="+mj-lt"/>
                </a:rPr>
                <a:t>13 RFE </a:t>
              </a:r>
              <a:r>
                <a:rPr lang="en-US" altLang="en-US" sz="500" dirty="0">
                  <a:latin typeface="+mj-lt"/>
                </a:rPr>
                <a:t>1A</a:t>
              </a:r>
              <a:endParaRPr lang="en-GB" altLang="en-US" sz="500" dirty="0">
                <a:latin typeface="+mj-lt"/>
              </a:endParaRPr>
            </a:p>
          </p:txBody>
        </p:sp>
        <p:sp>
          <p:nvSpPr>
            <p:cNvPr id="2316" name="AutoShape 1715"/>
            <p:cNvSpPr>
              <a:spLocks noChangeArrowheads="1"/>
            </p:cNvSpPr>
            <p:nvPr/>
          </p:nvSpPr>
          <p:spPr bwMode="auto">
            <a:xfrm>
              <a:off x="5431721" y="5710507"/>
              <a:ext cx="115888" cy="115887"/>
            </a:xfrm>
            <a:prstGeom prst="hexagon">
              <a:avLst>
                <a:gd name="adj" fmla="val 25000"/>
                <a:gd name="vf" fmla="val 115470"/>
              </a:avLst>
            </a:prstGeom>
            <a:solidFill>
              <a:schemeClr val="bg1">
                <a:alpha val="50000"/>
              </a:schemeClr>
            </a:solidFill>
            <a:ln w="19050" cmpd="sng">
              <a:solidFill>
                <a:srgbClr val="FFC000"/>
              </a:solidFill>
              <a:miter lim="800000"/>
              <a:headEnd/>
              <a:tailEnd/>
            </a:ln>
            <a:effectLs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GB" altLang="en-US" sz="300" dirty="0">
                <a:latin typeface="+mj-lt"/>
              </a:endParaRPr>
            </a:p>
          </p:txBody>
        </p:sp>
        <p:sp>
          <p:nvSpPr>
            <p:cNvPr id="2317" name="Text Box 1807"/>
            <p:cNvSpPr txBox="1">
              <a:spLocks noChangeArrowheads="1"/>
            </p:cNvSpPr>
            <p:nvPr/>
          </p:nvSpPr>
          <p:spPr bwMode="auto">
            <a:xfrm>
              <a:off x="9606072" y="6675445"/>
              <a:ext cx="1001152" cy="25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50000"/>
                </a:spcBef>
                <a:buFontTx/>
                <a:buNone/>
              </a:pPr>
              <a:r>
                <a:rPr lang="en-US" altLang="en-US" sz="500" dirty="0" smtClean="0">
                  <a:latin typeface="+mj-lt"/>
                </a:rPr>
                <a:t>                       </a:t>
              </a:r>
              <a:endParaRPr lang="en-GB" altLang="en-US" sz="500" dirty="0">
                <a:latin typeface="+mj-lt"/>
              </a:endParaRPr>
            </a:p>
          </p:txBody>
        </p:sp>
        <p:sp>
          <p:nvSpPr>
            <p:cNvPr id="2328" name="AutoShape 1638"/>
            <p:cNvSpPr>
              <a:spLocks noChangeArrowheads="1"/>
            </p:cNvSpPr>
            <p:nvPr/>
          </p:nvSpPr>
          <p:spPr bwMode="auto">
            <a:xfrm>
              <a:off x="6733103" y="3529689"/>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330" name="AutoShape 1658"/>
            <p:cNvSpPr>
              <a:spLocks noChangeArrowheads="1"/>
            </p:cNvSpPr>
            <p:nvPr/>
          </p:nvSpPr>
          <p:spPr bwMode="auto">
            <a:xfrm>
              <a:off x="5932810" y="3529689"/>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500">
                  <a:solidFill>
                    <a:schemeClr val="tx1"/>
                  </a:solidFill>
                  <a:latin typeface="Arial" panose="020B0604020202020204" pitchFamily="34" charset="0"/>
                </a:defRPr>
              </a:lvl1pPr>
              <a:lvl2pPr marL="742950" indent="-285750" eaLnBrk="0" hangingPunct="0">
                <a:defRPr sz="2500">
                  <a:solidFill>
                    <a:schemeClr val="tx1"/>
                  </a:solidFill>
                  <a:latin typeface="Arial" panose="020B0604020202020204" pitchFamily="34" charset="0"/>
                </a:defRPr>
              </a:lvl2pPr>
              <a:lvl3pPr marL="1143000" indent="-228600" eaLnBrk="0" hangingPunct="0">
                <a:defRPr sz="2500">
                  <a:solidFill>
                    <a:schemeClr val="tx1"/>
                  </a:solidFill>
                  <a:latin typeface="Arial" panose="020B0604020202020204" pitchFamily="34" charset="0"/>
                </a:defRPr>
              </a:lvl3pPr>
              <a:lvl4pPr marL="1600200" indent="-228600" eaLnBrk="0" hangingPunct="0">
                <a:defRPr sz="2500">
                  <a:solidFill>
                    <a:schemeClr val="tx1"/>
                  </a:solidFill>
                  <a:latin typeface="Arial" panose="020B0604020202020204" pitchFamily="34" charset="0"/>
                </a:defRPr>
              </a:lvl4pPr>
              <a:lvl5pPr marL="2057400" indent="-228600" eaLnBrk="0" hangingPunct="0">
                <a:defRPr sz="2500">
                  <a:solidFill>
                    <a:schemeClr val="tx1"/>
                  </a:solidFill>
                  <a:latin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Arial" panose="020B0604020202020204" pitchFamily="34" charset="0"/>
                </a:defRPr>
              </a:lvl9pPr>
            </a:lstStyle>
            <a:p>
              <a:pPr eaLnBrk="1" hangingPunct="1"/>
              <a:endParaRPr lang="en-US" altLang="en-US">
                <a:latin typeface="+mj-lt"/>
              </a:endParaRPr>
            </a:p>
          </p:txBody>
        </p:sp>
        <p:sp>
          <p:nvSpPr>
            <p:cNvPr id="2332" name="AutoShape 1633"/>
            <p:cNvSpPr>
              <a:spLocks noChangeArrowheads="1"/>
            </p:cNvSpPr>
            <p:nvPr/>
          </p:nvSpPr>
          <p:spPr bwMode="auto">
            <a:xfrm>
              <a:off x="5932810" y="3177299"/>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00">
                <a:latin typeface="+mj-lt"/>
              </a:endParaRPr>
            </a:p>
          </p:txBody>
        </p:sp>
        <p:sp>
          <p:nvSpPr>
            <p:cNvPr id="2338" name="AutoShape 1739"/>
            <p:cNvSpPr>
              <a:spLocks noChangeArrowheads="1"/>
            </p:cNvSpPr>
            <p:nvPr/>
          </p:nvSpPr>
          <p:spPr bwMode="auto">
            <a:xfrm>
              <a:off x="10619224" y="6484913"/>
              <a:ext cx="115887" cy="115887"/>
            </a:xfrm>
            <a:prstGeom prst="hexagon">
              <a:avLst>
                <a:gd name="adj" fmla="val 25000"/>
                <a:gd name="vf" fmla="val 115470"/>
              </a:avLst>
            </a:prstGeom>
            <a:solidFill>
              <a:schemeClr val="bg1">
                <a:alpha val="50195"/>
              </a:schemeClr>
            </a:solidFill>
            <a:ln w="19050" cmpd="sng">
              <a:solidFill>
                <a:srgbClr val="FF0000"/>
              </a:solidFill>
              <a:miter lim="800000"/>
              <a:headEnd/>
              <a:tailEnd/>
            </a:ln>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GB" altLang="en-US" sz="300" dirty="0">
                <a:latin typeface="+mj-lt"/>
              </a:endParaRPr>
            </a:p>
          </p:txBody>
        </p:sp>
        <p:sp>
          <p:nvSpPr>
            <p:cNvPr id="2339" name="AutoShape 1718"/>
            <p:cNvSpPr>
              <a:spLocks noChangeArrowheads="1"/>
            </p:cNvSpPr>
            <p:nvPr/>
          </p:nvSpPr>
          <p:spPr bwMode="auto">
            <a:xfrm>
              <a:off x="6760840" y="5714475"/>
              <a:ext cx="107950" cy="107950"/>
            </a:xfrm>
            <a:prstGeom prst="hexagon">
              <a:avLst>
                <a:gd name="adj" fmla="val 25000"/>
                <a:gd name="vf" fmla="val 115470"/>
              </a:avLst>
            </a:prstGeom>
            <a:solidFill>
              <a:schemeClr val="bg1"/>
            </a:solidFill>
            <a:ln w="19050"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362" name="AutoShape 1283"/>
            <p:cNvSpPr>
              <a:spLocks noChangeArrowheads="1"/>
            </p:cNvSpPr>
            <p:nvPr/>
          </p:nvSpPr>
          <p:spPr bwMode="auto">
            <a:xfrm>
              <a:off x="5428754" y="5148068"/>
              <a:ext cx="107950" cy="107950"/>
            </a:xfrm>
            <a:prstGeom prst="hexagon">
              <a:avLst>
                <a:gd name="adj" fmla="val 25000"/>
                <a:gd name="vf" fmla="val 115470"/>
              </a:avLst>
            </a:prstGeom>
            <a:solidFill>
              <a:srgbClr val="FFC000"/>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363" name="Text Box 911"/>
            <p:cNvSpPr txBox="1">
              <a:spLocks noChangeArrowheads="1"/>
            </p:cNvSpPr>
            <p:nvPr/>
          </p:nvSpPr>
          <p:spPr bwMode="auto">
            <a:xfrm>
              <a:off x="5032648" y="4874323"/>
              <a:ext cx="975103" cy="45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500" dirty="0" err="1">
                  <a:latin typeface="+mj-lt"/>
                </a:rPr>
                <a:t>Bldg</a:t>
              </a:r>
              <a:r>
                <a:rPr lang="en-US" altLang="en-US" sz="500" dirty="0">
                  <a:latin typeface="+mj-lt"/>
                </a:rPr>
                <a:t> 11 RFE </a:t>
              </a:r>
              <a:r>
                <a:rPr lang="en-US" altLang="en-US" sz="500" dirty="0">
                  <a:latin typeface="+mj-lt"/>
                </a:rPr>
                <a:t>1B Stage </a:t>
              </a:r>
              <a:r>
                <a:rPr lang="en-US" altLang="en-US" sz="500" dirty="0">
                  <a:latin typeface="+mj-lt"/>
                </a:rPr>
                <a:t>1</a:t>
              </a:r>
              <a:endParaRPr lang="en-GB" altLang="en-US" sz="500" dirty="0">
                <a:latin typeface="+mj-lt"/>
              </a:endParaRPr>
            </a:p>
          </p:txBody>
        </p:sp>
        <p:cxnSp>
          <p:nvCxnSpPr>
            <p:cNvPr id="2367" name="AutoShape 131"/>
            <p:cNvCxnSpPr>
              <a:cxnSpLocks noChangeShapeType="1"/>
              <a:stCxn id="2171" idx="0"/>
              <a:endCxn id="2338" idx="3"/>
            </p:cNvCxnSpPr>
            <p:nvPr/>
          </p:nvCxnSpPr>
          <p:spPr bwMode="auto">
            <a:xfrm flipV="1">
              <a:off x="10039481" y="6542857"/>
              <a:ext cx="579743" cy="793"/>
            </a:xfrm>
            <a:prstGeom prst="straightConnector1">
              <a:avLst/>
            </a:prstGeom>
            <a:noFill/>
            <a:ln w="34925">
              <a:solidFill>
                <a:srgbClr val="FF0000"/>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86" name="Line 1656"/>
            <p:cNvSpPr>
              <a:spLocks noChangeShapeType="1"/>
            </p:cNvSpPr>
            <p:nvPr/>
          </p:nvSpPr>
          <p:spPr bwMode="auto">
            <a:xfrm>
              <a:off x="3527157" y="3944087"/>
              <a:ext cx="2776416" cy="478"/>
            </a:xfrm>
            <a:prstGeom prst="line">
              <a:avLst/>
            </a:prstGeom>
            <a:noFill/>
            <a:ln w="25400">
              <a:solidFill>
                <a:srgbClr val="FFC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cxnSp>
          <p:nvCxnSpPr>
            <p:cNvPr id="2384" name="AutoShape 207"/>
            <p:cNvCxnSpPr>
              <a:cxnSpLocks noChangeShapeType="1"/>
              <a:stCxn id="2271" idx="0"/>
              <a:endCxn id="2339" idx="3"/>
            </p:cNvCxnSpPr>
            <p:nvPr/>
          </p:nvCxnSpPr>
          <p:spPr bwMode="auto">
            <a:xfrm>
              <a:off x="6148710" y="5768450"/>
              <a:ext cx="612130" cy="0"/>
            </a:xfrm>
            <a:prstGeom prst="straightConnector1">
              <a:avLst/>
            </a:prstGeom>
            <a:noFill/>
            <a:ln w="25400">
              <a:solidFill>
                <a:srgbClr val="FFC000"/>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5" name="AutoShape 1638"/>
            <p:cNvSpPr>
              <a:spLocks noChangeArrowheads="1"/>
            </p:cNvSpPr>
            <p:nvPr/>
          </p:nvSpPr>
          <p:spPr bwMode="auto">
            <a:xfrm>
              <a:off x="5860802" y="3529689"/>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2295" name="AutoShape 1675"/>
            <p:cNvSpPr>
              <a:spLocks noChangeArrowheads="1"/>
            </p:cNvSpPr>
            <p:nvPr/>
          </p:nvSpPr>
          <p:spPr bwMode="auto">
            <a:xfrm>
              <a:off x="5896744" y="3890112"/>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495" name="Rectangle 1482"/>
            <p:cNvSpPr>
              <a:spLocks noChangeArrowheads="1"/>
            </p:cNvSpPr>
            <p:nvPr/>
          </p:nvSpPr>
          <p:spPr bwMode="auto">
            <a:xfrm>
              <a:off x="1994335" y="6562909"/>
              <a:ext cx="1516063" cy="37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815953">
                <a:defRPr/>
              </a:pPr>
              <a:r>
                <a:rPr lang="en-GB" sz="700" b="1" dirty="0">
                  <a:latin typeface="+mj-lt"/>
                </a:rPr>
                <a:t>Operations</a:t>
              </a:r>
              <a:endParaRPr lang="en-GB" sz="700" b="1" dirty="0">
                <a:latin typeface="+mj-lt"/>
              </a:endParaRPr>
            </a:p>
          </p:txBody>
        </p:sp>
        <p:sp>
          <p:nvSpPr>
            <p:cNvPr id="2333" name="AutoShape 1343"/>
            <p:cNvSpPr>
              <a:spLocks noChangeArrowheads="1"/>
            </p:cNvSpPr>
            <p:nvPr/>
          </p:nvSpPr>
          <p:spPr bwMode="auto">
            <a:xfrm>
              <a:off x="6220842" y="3890112"/>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318" name="Rectangle 1348"/>
            <p:cNvSpPr>
              <a:spLocks noChangeArrowheads="1"/>
            </p:cNvSpPr>
            <p:nvPr/>
          </p:nvSpPr>
          <p:spPr bwMode="auto">
            <a:xfrm>
              <a:off x="2004912" y="4441678"/>
              <a:ext cx="1511300" cy="57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815953">
                <a:defRPr/>
              </a:pPr>
              <a:r>
                <a:rPr lang="en-GB" sz="700" b="1" dirty="0">
                  <a:latin typeface="+mj-lt"/>
                </a:rPr>
                <a:t>Vacuum Vessel </a:t>
              </a:r>
              <a:r>
                <a:rPr lang="en-GB" sz="700" dirty="0">
                  <a:latin typeface="+mj-lt"/>
                </a:rPr>
                <a:t>(</a:t>
              </a:r>
              <a:r>
                <a:rPr lang="en-GB" sz="700" dirty="0">
                  <a:latin typeface="+mj-lt"/>
                </a:rPr>
                <a:t>1.5.P1A.IO</a:t>
              </a:r>
              <a:r>
                <a:rPr lang="en-GB" sz="600" dirty="0">
                  <a:latin typeface="+mj-lt"/>
                </a:rPr>
                <a:t>)</a:t>
              </a:r>
              <a:endParaRPr lang="en-GB" sz="300" dirty="0">
                <a:latin typeface="+mj-lt"/>
              </a:endParaRPr>
            </a:p>
          </p:txBody>
        </p:sp>
        <p:sp>
          <p:nvSpPr>
            <p:cNvPr id="2296" name="AutoShape 1347"/>
            <p:cNvSpPr>
              <a:spLocks noChangeArrowheads="1"/>
            </p:cNvSpPr>
            <p:nvPr/>
          </p:nvSpPr>
          <p:spPr bwMode="auto">
            <a:xfrm>
              <a:off x="6652890" y="4597649"/>
              <a:ext cx="107950" cy="107950"/>
            </a:xfrm>
            <a:prstGeom prst="hexagon">
              <a:avLst>
                <a:gd name="adj" fmla="val 25000"/>
                <a:gd name="vf" fmla="val 115470"/>
              </a:avLst>
            </a:prstGeom>
            <a:solidFill>
              <a:srgbClr val="FF0000"/>
            </a:solidFill>
            <a:ln w="19050" cmpd="sng">
              <a:solidFill>
                <a:srgbClr val="FF0000"/>
              </a:solidFill>
              <a:miter lim="800000"/>
              <a:headEnd/>
              <a:tailEnd/>
            </a:ln>
            <a:effectLs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00">
                <a:latin typeface="+mj-lt"/>
              </a:endParaRPr>
            </a:p>
          </p:txBody>
        </p:sp>
        <p:sp>
          <p:nvSpPr>
            <p:cNvPr id="327" name="Text Box 203"/>
            <p:cNvSpPr txBox="1">
              <a:spLocks noChangeArrowheads="1"/>
            </p:cNvSpPr>
            <p:nvPr/>
          </p:nvSpPr>
          <p:spPr bwMode="auto">
            <a:xfrm>
              <a:off x="6271032" y="4404112"/>
              <a:ext cx="1893886" cy="31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500" dirty="0">
                  <a:latin typeface="+mj-lt"/>
                </a:rPr>
                <a:t>VV Sector    08                         </a:t>
              </a:r>
              <a:r>
                <a:rPr lang="en-US" altLang="en-US" sz="500" dirty="0"/>
                <a:t>07(01</a:t>
              </a:r>
              <a:r>
                <a:rPr lang="en-US" altLang="en-US" sz="500" dirty="0"/>
                <a:t>) </a:t>
              </a:r>
              <a:endParaRPr lang="en-GB" altLang="en-US" sz="500" dirty="0">
                <a:latin typeface="+mj-lt"/>
              </a:endParaRPr>
            </a:p>
          </p:txBody>
        </p:sp>
        <p:sp>
          <p:nvSpPr>
            <p:cNvPr id="313" name="AutoShape 1283"/>
            <p:cNvSpPr>
              <a:spLocks noChangeArrowheads="1"/>
            </p:cNvSpPr>
            <p:nvPr/>
          </p:nvSpPr>
          <p:spPr bwMode="auto">
            <a:xfrm>
              <a:off x="6472808" y="5148068"/>
              <a:ext cx="107950" cy="107950"/>
            </a:xfrm>
            <a:prstGeom prst="hexagon">
              <a:avLst>
                <a:gd name="adj" fmla="val 25000"/>
                <a:gd name="vf" fmla="val 115470"/>
              </a:avLst>
            </a:prstGeom>
            <a:solidFill>
              <a:srgbClr val="FFC000"/>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314" name="Text Box 911"/>
            <p:cNvSpPr txBox="1">
              <a:spLocks noChangeArrowheads="1"/>
            </p:cNvSpPr>
            <p:nvPr/>
          </p:nvSpPr>
          <p:spPr bwMode="auto">
            <a:xfrm>
              <a:off x="5874912" y="4875973"/>
              <a:ext cx="979892" cy="501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50000"/>
                </a:spcBef>
                <a:buFontTx/>
                <a:buNone/>
              </a:pPr>
              <a:r>
                <a:rPr lang="en-US" altLang="en-US" sz="800" b="1" dirty="0" err="1">
                  <a:solidFill>
                    <a:srgbClr val="C00000"/>
                  </a:solidFill>
                  <a:latin typeface="+mj-lt"/>
                </a:rPr>
                <a:t>Bldg</a:t>
              </a:r>
              <a:r>
                <a:rPr lang="en-US" altLang="en-US" sz="800" b="1" dirty="0">
                  <a:solidFill>
                    <a:srgbClr val="C00000"/>
                  </a:solidFill>
                  <a:latin typeface="+mj-lt"/>
                </a:rPr>
                <a:t> 11 </a:t>
              </a:r>
              <a:r>
                <a:rPr lang="en-US" altLang="en-US" sz="800" b="1" dirty="0">
                  <a:solidFill>
                    <a:srgbClr val="C00000"/>
                  </a:solidFill>
                  <a:latin typeface="+mj-lt"/>
                </a:rPr>
                <a:t>RFE1B Stage </a:t>
              </a:r>
              <a:r>
                <a:rPr lang="en-US" altLang="en-US" sz="800" b="1" dirty="0">
                  <a:solidFill>
                    <a:srgbClr val="C00000"/>
                  </a:solidFill>
                  <a:latin typeface="+mj-lt"/>
                </a:rPr>
                <a:t>2</a:t>
              </a:r>
              <a:endParaRPr lang="en-GB" altLang="en-US" sz="800" b="1" dirty="0">
                <a:solidFill>
                  <a:srgbClr val="C00000"/>
                </a:solidFill>
                <a:latin typeface="+mj-lt"/>
              </a:endParaRPr>
            </a:p>
          </p:txBody>
        </p:sp>
        <p:sp>
          <p:nvSpPr>
            <p:cNvPr id="322" name="Line 7"/>
            <p:cNvSpPr>
              <a:spLocks noChangeShapeType="1"/>
            </p:cNvSpPr>
            <p:nvPr/>
          </p:nvSpPr>
          <p:spPr bwMode="auto">
            <a:xfrm>
              <a:off x="1593436" y="2104535"/>
              <a:ext cx="9095443"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5" name="TextBox 4"/>
            <p:cNvSpPr txBox="1"/>
            <p:nvPr/>
          </p:nvSpPr>
          <p:spPr>
            <a:xfrm>
              <a:off x="3522274" y="1353639"/>
              <a:ext cx="716400" cy="402162"/>
            </a:xfrm>
            <a:prstGeom prst="rect">
              <a:avLst/>
            </a:prstGeom>
            <a:noFill/>
          </p:spPr>
          <p:txBody>
            <a:bodyPr wrap="square" rtlCol="0" anchor="ctr">
              <a:spAutoFit/>
            </a:bodyPr>
            <a:lstStyle/>
            <a:p>
              <a:pPr algn="ctr"/>
              <a:r>
                <a:rPr lang="en-US" sz="800" dirty="0"/>
                <a:t>2016</a:t>
              </a:r>
              <a:endParaRPr lang="en-GB" sz="800" dirty="0"/>
            </a:p>
          </p:txBody>
        </p:sp>
        <p:sp>
          <p:nvSpPr>
            <p:cNvPr id="323" name="TextBox 322"/>
            <p:cNvSpPr txBox="1"/>
            <p:nvPr/>
          </p:nvSpPr>
          <p:spPr>
            <a:xfrm>
              <a:off x="4237086" y="1353639"/>
              <a:ext cx="716400" cy="402162"/>
            </a:xfrm>
            <a:prstGeom prst="rect">
              <a:avLst/>
            </a:prstGeom>
            <a:noFill/>
          </p:spPr>
          <p:txBody>
            <a:bodyPr wrap="square" rtlCol="0" anchor="ctr">
              <a:spAutoFit/>
            </a:bodyPr>
            <a:lstStyle/>
            <a:p>
              <a:pPr algn="ctr"/>
              <a:r>
                <a:rPr lang="en-US" sz="800" dirty="0"/>
                <a:t>2017</a:t>
              </a:r>
              <a:endParaRPr lang="en-GB" sz="800" dirty="0"/>
            </a:p>
          </p:txBody>
        </p:sp>
        <p:sp>
          <p:nvSpPr>
            <p:cNvPr id="324" name="TextBox 323"/>
            <p:cNvSpPr txBox="1"/>
            <p:nvPr/>
          </p:nvSpPr>
          <p:spPr>
            <a:xfrm>
              <a:off x="4956414" y="1353639"/>
              <a:ext cx="716400" cy="402162"/>
            </a:xfrm>
            <a:prstGeom prst="rect">
              <a:avLst/>
            </a:prstGeom>
            <a:noFill/>
          </p:spPr>
          <p:txBody>
            <a:bodyPr wrap="square" rtlCol="0" anchor="ctr">
              <a:spAutoFit/>
            </a:bodyPr>
            <a:lstStyle/>
            <a:p>
              <a:pPr algn="ctr"/>
              <a:r>
                <a:rPr lang="en-US" sz="800" dirty="0"/>
                <a:t>2018</a:t>
              </a:r>
              <a:endParaRPr lang="en-GB" sz="800" dirty="0"/>
            </a:p>
          </p:txBody>
        </p:sp>
        <p:sp>
          <p:nvSpPr>
            <p:cNvPr id="325" name="TextBox 324"/>
            <p:cNvSpPr txBox="1"/>
            <p:nvPr/>
          </p:nvSpPr>
          <p:spPr>
            <a:xfrm>
              <a:off x="5679672" y="1353639"/>
              <a:ext cx="716400" cy="402162"/>
            </a:xfrm>
            <a:prstGeom prst="rect">
              <a:avLst/>
            </a:prstGeom>
            <a:noFill/>
          </p:spPr>
          <p:txBody>
            <a:bodyPr wrap="square" rtlCol="0" anchor="ctr">
              <a:spAutoFit/>
            </a:bodyPr>
            <a:lstStyle/>
            <a:p>
              <a:pPr algn="ctr"/>
              <a:r>
                <a:rPr lang="en-US" sz="800" dirty="0"/>
                <a:t>2019</a:t>
              </a:r>
              <a:endParaRPr lang="en-GB" sz="800" dirty="0"/>
            </a:p>
          </p:txBody>
        </p:sp>
        <p:sp>
          <p:nvSpPr>
            <p:cNvPr id="326" name="TextBox 325"/>
            <p:cNvSpPr txBox="1"/>
            <p:nvPr/>
          </p:nvSpPr>
          <p:spPr>
            <a:xfrm>
              <a:off x="6401842" y="1353639"/>
              <a:ext cx="716400" cy="402162"/>
            </a:xfrm>
            <a:prstGeom prst="rect">
              <a:avLst/>
            </a:prstGeom>
            <a:noFill/>
          </p:spPr>
          <p:txBody>
            <a:bodyPr wrap="square" rtlCol="0" anchor="ctr">
              <a:spAutoFit/>
            </a:bodyPr>
            <a:lstStyle/>
            <a:p>
              <a:pPr algn="ctr"/>
              <a:r>
                <a:rPr lang="en-US" sz="800" dirty="0"/>
                <a:t>2020</a:t>
              </a:r>
              <a:endParaRPr lang="en-GB" sz="800" dirty="0"/>
            </a:p>
          </p:txBody>
        </p:sp>
        <p:sp>
          <p:nvSpPr>
            <p:cNvPr id="328" name="TextBox 327"/>
            <p:cNvSpPr txBox="1"/>
            <p:nvPr/>
          </p:nvSpPr>
          <p:spPr>
            <a:xfrm>
              <a:off x="7122674" y="1353639"/>
              <a:ext cx="716400" cy="402162"/>
            </a:xfrm>
            <a:prstGeom prst="rect">
              <a:avLst/>
            </a:prstGeom>
            <a:noFill/>
          </p:spPr>
          <p:txBody>
            <a:bodyPr wrap="square" rtlCol="0" anchor="ctr">
              <a:spAutoFit/>
            </a:bodyPr>
            <a:lstStyle/>
            <a:p>
              <a:pPr algn="ctr"/>
              <a:r>
                <a:rPr lang="en-US" sz="800" dirty="0"/>
                <a:t>2021</a:t>
              </a:r>
              <a:endParaRPr lang="en-GB" sz="800" dirty="0"/>
            </a:p>
          </p:txBody>
        </p:sp>
        <p:sp>
          <p:nvSpPr>
            <p:cNvPr id="329" name="TextBox 328"/>
            <p:cNvSpPr txBox="1"/>
            <p:nvPr/>
          </p:nvSpPr>
          <p:spPr>
            <a:xfrm>
              <a:off x="7845221" y="1353639"/>
              <a:ext cx="716400" cy="402162"/>
            </a:xfrm>
            <a:prstGeom prst="rect">
              <a:avLst/>
            </a:prstGeom>
            <a:noFill/>
          </p:spPr>
          <p:txBody>
            <a:bodyPr wrap="square" rtlCol="0" anchor="ctr">
              <a:spAutoFit/>
            </a:bodyPr>
            <a:lstStyle/>
            <a:p>
              <a:pPr algn="ctr"/>
              <a:r>
                <a:rPr lang="en-US" sz="800" dirty="0"/>
                <a:t>2022</a:t>
              </a:r>
              <a:endParaRPr lang="en-GB" sz="800" dirty="0"/>
            </a:p>
          </p:txBody>
        </p:sp>
        <p:sp>
          <p:nvSpPr>
            <p:cNvPr id="330" name="TextBox 329"/>
            <p:cNvSpPr txBox="1"/>
            <p:nvPr/>
          </p:nvSpPr>
          <p:spPr>
            <a:xfrm>
              <a:off x="8562834" y="1353639"/>
              <a:ext cx="716400" cy="402162"/>
            </a:xfrm>
            <a:prstGeom prst="rect">
              <a:avLst/>
            </a:prstGeom>
            <a:noFill/>
          </p:spPr>
          <p:txBody>
            <a:bodyPr wrap="square" rtlCol="0" anchor="ctr">
              <a:spAutoFit/>
            </a:bodyPr>
            <a:lstStyle/>
            <a:p>
              <a:pPr algn="ctr"/>
              <a:r>
                <a:rPr lang="en-US" sz="800" dirty="0"/>
                <a:t>2023</a:t>
              </a:r>
              <a:endParaRPr lang="en-GB" sz="800" dirty="0"/>
            </a:p>
          </p:txBody>
        </p:sp>
        <p:sp>
          <p:nvSpPr>
            <p:cNvPr id="331" name="TextBox 330"/>
            <p:cNvSpPr txBox="1"/>
            <p:nvPr/>
          </p:nvSpPr>
          <p:spPr>
            <a:xfrm>
              <a:off x="9285619" y="1353639"/>
              <a:ext cx="716400" cy="402162"/>
            </a:xfrm>
            <a:prstGeom prst="rect">
              <a:avLst/>
            </a:prstGeom>
            <a:noFill/>
          </p:spPr>
          <p:txBody>
            <a:bodyPr wrap="square" rtlCol="0" anchor="ctr">
              <a:spAutoFit/>
            </a:bodyPr>
            <a:lstStyle/>
            <a:p>
              <a:pPr algn="ctr"/>
              <a:r>
                <a:rPr lang="en-US" sz="800" dirty="0"/>
                <a:t>2024</a:t>
              </a:r>
              <a:endParaRPr lang="en-GB" sz="800" dirty="0"/>
            </a:p>
          </p:txBody>
        </p:sp>
        <p:sp>
          <p:nvSpPr>
            <p:cNvPr id="332" name="TextBox 331"/>
            <p:cNvSpPr txBox="1"/>
            <p:nvPr/>
          </p:nvSpPr>
          <p:spPr>
            <a:xfrm>
              <a:off x="10004036" y="1353639"/>
              <a:ext cx="716400" cy="402162"/>
            </a:xfrm>
            <a:prstGeom prst="rect">
              <a:avLst/>
            </a:prstGeom>
            <a:noFill/>
          </p:spPr>
          <p:txBody>
            <a:bodyPr wrap="square" rtlCol="0" anchor="ctr">
              <a:spAutoFit/>
            </a:bodyPr>
            <a:lstStyle/>
            <a:p>
              <a:pPr algn="ctr"/>
              <a:r>
                <a:rPr lang="en-US" sz="800" dirty="0"/>
                <a:t>2025</a:t>
              </a:r>
              <a:endParaRPr lang="en-GB" sz="800" dirty="0"/>
            </a:p>
          </p:txBody>
        </p:sp>
        <p:sp>
          <p:nvSpPr>
            <p:cNvPr id="342" name="AutoShape 1626"/>
            <p:cNvSpPr>
              <a:spLocks noChangeArrowheads="1"/>
            </p:cNvSpPr>
            <p:nvPr/>
          </p:nvSpPr>
          <p:spPr bwMode="auto">
            <a:xfrm>
              <a:off x="7624936" y="278437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00">
                <a:latin typeface="+mj-lt"/>
              </a:endParaRPr>
            </a:p>
          </p:txBody>
        </p:sp>
        <p:sp>
          <p:nvSpPr>
            <p:cNvPr id="360" name="AutoShape 1658"/>
            <p:cNvSpPr>
              <a:spLocks noChangeArrowheads="1"/>
            </p:cNvSpPr>
            <p:nvPr/>
          </p:nvSpPr>
          <p:spPr bwMode="auto">
            <a:xfrm>
              <a:off x="6065576" y="3529689"/>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500">
                  <a:solidFill>
                    <a:schemeClr val="tx1"/>
                  </a:solidFill>
                  <a:latin typeface="Arial" panose="020B0604020202020204" pitchFamily="34" charset="0"/>
                </a:defRPr>
              </a:lvl1pPr>
              <a:lvl2pPr marL="742950" indent="-285750" eaLnBrk="0" hangingPunct="0">
                <a:defRPr sz="2500">
                  <a:solidFill>
                    <a:schemeClr val="tx1"/>
                  </a:solidFill>
                  <a:latin typeface="Arial" panose="020B0604020202020204" pitchFamily="34" charset="0"/>
                </a:defRPr>
              </a:lvl2pPr>
              <a:lvl3pPr marL="1143000" indent="-228600" eaLnBrk="0" hangingPunct="0">
                <a:defRPr sz="2500">
                  <a:solidFill>
                    <a:schemeClr val="tx1"/>
                  </a:solidFill>
                  <a:latin typeface="Arial" panose="020B0604020202020204" pitchFamily="34" charset="0"/>
                </a:defRPr>
              </a:lvl3pPr>
              <a:lvl4pPr marL="1600200" indent="-228600" eaLnBrk="0" hangingPunct="0">
                <a:defRPr sz="2500">
                  <a:solidFill>
                    <a:schemeClr val="tx1"/>
                  </a:solidFill>
                  <a:latin typeface="Arial" panose="020B0604020202020204" pitchFamily="34" charset="0"/>
                </a:defRPr>
              </a:lvl4pPr>
              <a:lvl5pPr marL="2057400" indent="-228600" eaLnBrk="0" hangingPunct="0">
                <a:defRPr sz="2500">
                  <a:solidFill>
                    <a:schemeClr val="tx1"/>
                  </a:solidFill>
                  <a:latin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Arial" panose="020B0604020202020204" pitchFamily="34" charset="0"/>
                </a:defRPr>
              </a:lvl9pPr>
            </a:lstStyle>
            <a:p>
              <a:pPr eaLnBrk="1" hangingPunct="1"/>
              <a:endParaRPr lang="en-US" altLang="en-US">
                <a:latin typeface="+mj-lt"/>
              </a:endParaRPr>
            </a:p>
          </p:txBody>
        </p:sp>
        <p:sp>
          <p:nvSpPr>
            <p:cNvPr id="361" name="AutoShape 1638"/>
            <p:cNvSpPr>
              <a:spLocks noChangeArrowheads="1"/>
            </p:cNvSpPr>
            <p:nvPr/>
          </p:nvSpPr>
          <p:spPr bwMode="auto">
            <a:xfrm>
              <a:off x="7010291" y="3529689"/>
              <a:ext cx="107950" cy="107950"/>
            </a:xfrm>
            <a:prstGeom prst="hexagon">
              <a:avLst>
                <a:gd name="adj" fmla="val 25000"/>
                <a:gd name="vf" fmla="val 115470"/>
              </a:avLst>
            </a:prstGeom>
            <a:solidFill>
              <a:schemeClr val="bg1"/>
            </a:solidFill>
            <a:ln w="9525" cmpd="dbl">
              <a:solidFill>
                <a:schemeClr val="tx1"/>
              </a:solidFill>
              <a:miter lim="800000"/>
              <a:headEnd/>
              <a:tailEnd/>
            </a:ln>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cxnSp>
          <p:nvCxnSpPr>
            <p:cNvPr id="17" name="Straight Arrow Connector 16"/>
            <p:cNvCxnSpPr/>
            <p:nvPr/>
          </p:nvCxnSpPr>
          <p:spPr bwMode="auto">
            <a:xfrm>
              <a:off x="6401843" y="5089766"/>
              <a:ext cx="70965" cy="58302"/>
            </a:xfrm>
            <a:prstGeom prst="straightConnector1">
              <a:avLst/>
            </a:prstGeom>
            <a:solidFill>
              <a:schemeClr val="accent1"/>
            </a:solidFill>
            <a:ln w="1270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0" name="Straight Arrow Connector 379"/>
            <p:cNvCxnSpPr/>
            <p:nvPr/>
          </p:nvCxnSpPr>
          <p:spPr bwMode="auto">
            <a:xfrm flipV="1">
              <a:off x="5176664" y="5822425"/>
              <a:ext cx="233055" cy="90987"/>
            </a:xfrm>
            <a:prstGeom prst="straightConnector1">
              <a:avLst/>
            </a:prstGeom>
            <a:solidFill>
              <a:schemeClr val="accent1"/>
            </a:solidFill>
            <a:ln w="1270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3" name="Straight Arrow Connector 382"/>
            <p:cNvCxnSpPr/>
            <p:nvPr/>
          </p:nvCxnSpPr>
          <p:spPr bwMode="auto">
            <a:xfrm flipV="1">
              <a:off x="6832848" y="5837936"/>
              <a:ext cx="0" cy="150953"/>
            </a:xfrm>
            <a:prstGeom prst="straightConnector1">
              <a:avLst/>
            </a:prstGeom>
            <a:solidFill>
              <a:schemeClr val="accent1"/>
            </a:solidFill>
            <a:ln w="1270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4" name="Straight Arrow Connector 383"/>
            <p:cNvCxnSpPr/>
            <p:nvPr/>
          </p:nvCxnSpPr>
          <p:spPr bwMode="auto">
            <a:xfrm>
              <a:off x="8057232" y="5492776"/>
              <a:ext cx="0" cy="171920"/>
            </a:xfrm>
            <a:prstGeom prst="straightConnector1">
              <a:avLst/>
            </a:prstGeom>
            <a:solidFill>
              <a:schemeClr val="accent1"/>
            </a:solidFill>
            <a:ln w="1270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 name="Straight Arrow Connector 384"/>
            <p:cNvCxnSpPr/>
            <p:nvPr/>
          </p:nvCxnSpPr>
          <p:spPr bwMode="auto">
            <a:xfrm flipV="1">
              <a:off x="8402949" y="5837936"/>
              <a:ext cx="0" cy="150953"/>
            </a:xfrm>
            <a:prstGeom prst="straightConnector1">
              <a:avLst/>
            </a:prstGeom>
            <a:solidFill>
              <a:schemeClr val="accent1"/>
            </a:solidFill>
            <a:ln w="1270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7" name="Straight Arrow Connector 386"/>
            <p:cNvCxnSpPr/>
            <p:nvPr/>
          </p:nvCxnSpPr>
          <p:spPr bwMode="auto">
            <a:xfrm flipV="1">
              <a:off x="9982470" y="6600800"/>
              <a:ext cx="0" cy="150953"/>
            </a:xfrm>
            <a:prstGeom prst="straightConnector1">
              <a:avLst/>
            </a:prstGeom>
            <a:solidFill>
              <a:schemeClr val="accent1"/>
            </a:solidFill>
            <a:ln w="1270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9" name="AutoShape 1235"/>
            <p:cNvSpPr>
              <a:spLocks noChangeArrowheads="1"/>
            </p:cNvSpPr>
            <p:nvPr/>
          </p:nvSpPr>
          <p:spPr bwMode="auto">
            <a:xfrm>
              <a:off x="6400800" y="242433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160" name="AutoShape 1235"/>
            <p:cNvSpPr>
              <a:spLocks noChangeArrowheads="1"/>
            </p:cNvSpPr>
            <p:nvPr/>
          </p:nvSpPr>
          <p:spPr bwMode="auto">
            <a:xfrm>
              <a:off x="6508874" y="242433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161" name="AutoShape 1235"/>
            <p:cNvSpPr>
              <a:spLocks noChangeArrowheads="1"/>
            </p:cNvSpPr>
            <p:nvPr/>
          </p:nvSpPr>
          <p:spPr bwMode="auto">
            <a:xfrm>
              <a:off x="6796906" y="242433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162" name="AutoShape 1235"/>
            <p:cNvSpPr>
              <a:spLocks noChangeArrowheads="1"/>
            </p:cNvSpPr>
            <p:nvPr/>
          </p:nvSpPr>
          <p:spPr bwMode="auto">
            <a:xfrm>
              <a:off x="6904856" y="242433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163" name="AutoShape 1235"/>
            <p:cNvSpPr>
              <a:spLocks noChangeArrowheads="1"/>
            </p:cNvSpPr>
            <p:nvPr/>
          </p:nvSpPr>
          <p:spPr bwMode="auto">
            <a:xfrm>
              <a:off x="7156946" y="242433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164" name="AutoShape 1235"/>
            <p:cNvSpPr>
              <a:spLocks noChangeArrowheads="1"/>
            </p:cNvSpPr>
            <p:nvPr/>
          </p:nvSpPr>
          <p:spPr bwMode="auto">
            <a:xfrm>
              <a:off x="7264896" y="242433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165" name="AutoShape 1235"/>
            <p:cNvSpPr>
              <a:spLocks noChangeArrowheads="1"/>
            </p:cNvSpPr>
            <p:nvPr/>
          </p:nvSpPr>
          <p:spPr bwMode="auto">
            <a:xfrm>
              <a:off x="7372970" y="242433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166" name="AutoShape 1235"/>
            <p:cNvSpPr>
              <a:spLocks noChangeArrowheads="1"/>
            </p:cNvSpPr>
            <p:nvPr/>
          </p:nvSpPr>
          <p:spPr bwMode="auto">
            <a:xfrm>
              <a:off x="7516986" y="242433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168" name="AutoShape 1626"/>
            <p:cNvSpPr>
              <a:spLocks noChangeArrowheads="1"/>
            </p:cNvSpPr>
            <p:nvPr/>
          </p:nvSpPr>
          <p:spPr bwMode="auto">
            <a:xfrm>
              <a:off x="6076826" y="278437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00">
                <a:latin typeface="+mj-lt"/>
              </a:endParaRPr>
            </a:p>
          </p:txBody>
        </p:sp>
        <p:sp>
          <p:nvSpPr>
            <p:cNvPr id="169" name="AutoShape 1626"/>
            <p:cNvSpPr>
              <a:spLocks noChangeArrowheads="1"/>
            </p:cNvSpPr>
            <p:nvPr/>
          </p:nvSpPr>
          <p:spPr bwMode="auto">
            <a:xfrm>
              <a:off x="6400800" y="278437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00">
                <a:latin typeface="+mj-lt"/>
              </a:endParaRPr>
            </a:p>
          </p:txBody>
        </p:sp>
        <p:sp>
          <p:nvSpPr>
            <p:cNvPr id="170" name="AutoShape 1626"/>
            <p:cNvSpPr>
              <a:spLocks noChangeArrowheads="1"/>
            </p:cNvSpPr>
            <p:nvPr/>
          </p:nvSpPr>
          <p:spPr bwMode="auto">
            <a:xfrm>
              <a:off x="6796906" y="278437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00">
                <a:latin typeface="+mj-lt"/>
              </a:endParaRPr>
            </a:p>
          </p:txBody>
        </p:sp>
        <p:sp>
          <p:nvSpPr>
            <p:cNvPr id="171" name="AutoShape 1626"/>
            <p:cNvSpPr>
              <a:spLocks noChangeArrowheads="1"/>
            </p:cNvSpPr>
            <p:nvPr/>
          </p:nvSpPr>
          <p:spPr bwMode="auto">
            <a:xfrm>
              <a:off x="6868914" y="278437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00">
                <a:latin typeface="+mj-lt"/>
              </a:endParaRPr>
            </a:p>
          </p:txBody>
        </p:sp>
        <p:sp>
          <p:nvSpPr>
            <p:cNvPr id="172" name="AutoShape 1626"/>
            <p:cNvSpPr>
              <a:spLocks noChangeArrowheads="1"/>
            </p:cNvSpPr>
            <p:nvPr/>
          </p:nvSpPr>
          <p:spPr bwMode="auto">
            <a:xfrm>
              <a:off x="7012930" y="278437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00">
                <a:latin typeface="+mj-lt"/>
              </a:endParaRPr>
            </a:p>
          </p:txBody>
        </p:sp>
        <p:sp>
          <p:nvSpPr>
            <p:cNvPr id="173" name="AutoShape 1626"/>
            <p:cNvSpPr>
              <a:spLocks noChangeArrowheads="1"/>
            </p:cNvSpPr>
            <p:nvPr/>
          </p:nvSpPr>
          <p:spPr bwMode="auto">
            <a:xfrm>
              <a:off x="7372970" y="2784376"/>
              <a:ext cx="107950" cy="107950"/>
            </a:xfrm>
            <a:prstGeom prst="hexagon">
              <a:avLst>
                <a:gd name="adj" fmla="val 25000"/>
                <a:gd name="vf" fmla="val 115470"/>
              </a:avLst>
            </a:prstGeom>
            <a:solidFill>
              <a:schemeClr val="bg1"/>
            </a:solidFill>
            <a:ln w="9525"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00">
                <a:latin typeface="+mj-lt"/>
              </a:endParaRPr>
            </a:p>
          </p:txBody>
        </p:sp>
        <p:sp>
          <p:nvSpPr>
            <p:cNvPr id="191" name="AutoShape 1718"/>
            <p:cNvSpPr>
              <a:spLocks noChangeArrowheads="1"/>
            </p:cNvSpPr>
            <p:nvPr/>
          </p:nvSpPr>
          <p:spPr bwMode="auto">
            <a:xfrm>
              <a:off x="6666233" y="5714475"/>
              <a:ext cx="107950" cy="107950"/>
            </a:xfrm>
            <a:prstGeom prst="hexagon">
              <a:avLst>
                <a:gd name="adj" fmla="val 25000"/>
                <a:gd name="vf" fmla="val 115470"/>
              </a:avLst>
            </a:prstGeom>
            <a:solidFill>
              <a:schemeClr val="bg1"/>
            </a:solidFill>
            <a:ln w="19050"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192" name="Rectangle 1721"/>
            <p:cNvSpPr>
              <a:spLocks noChangeArrowheads="1"/>
            </p:cNvSpPr>
            <p:nvPr/>
          </p:nvSpPr>
          <p:spPr bwMode="auto">
            <a:xfrm>
              <a:off x="6832849" y="5215583"/>
              <a:ext cx="1084835" cy="501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800" dirty="0">
                  <a:latin typeface="+mj-lt"/>
                </a:rPr>
                <a:t>Start VV Sector </a:t>
              </a:r>
              <a:r>
                <a:rPr lang="en-US" altLang="en-US" sz="800" dirty="0">
                  <a:latin typeface="+mj-lt"/>
                </a:rPr>
                <a:t>08 Sub-Assembly </a:t>
              </a:r>
              <a:endParaRPr lang="en-GB" altLang="en-US" sz="800" dirty="0">
                <a:latin typeface="+mj-lt"/>
              </a:endParaRPr>
            </a:p>
          </p:txBody>
        </p:sp>
        <p:sp>
          <p:nvSpPr>
            <p:cNvPr id="193" name="Line 1754"/>
            <p:cNvSpPr>
              <a:spLocks noChangeShapeType="1"/>
            </p:cNvSpPr>
            <p:nvPr/>
          </p:nvSpPr>
          <p:spPr bwMode="auto">
            <a:xfrm flipH="1">
              <a:off x="6692514" y="4699654"/>
              <a:ext cx="473" cy="1014821"/>
            </a:xfrm>
            <a:prstGeom prst="line">
              <a:avLst/>
            </a:prstGeom>
            <a:noFill/>
            <a:ln w="19050">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94" name="Line 1720"/>
            <p:cNvSpPr>
              <a:spLocks noChangeShapeType="1"/>
            </p:cNvSpPr>
            <p:nvPr/>
          </p:nvSpPr>
          <p:spPr bwMode="auto">
            <a:xfrm flipH="1">
              <a:off x="6760840" y="5512768"/>
              <a:ext cx="148531" cy="181895"/>
            </a:xfrm>
            <a:prstGeom prst="line">
              <a:avLst/>
            </a:prstGeom>
            <a:noFill/>
            <a:ln w="1587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cxnSp>
          <p:nvCxnSpPr>
            <p:cNvPr id="195" name="AutoShape 1132"/>
            <p:cNvCxnSpPr>
              <a:cxnSpLocks noChangeShapeType="1"/>
              <a:endCxn id="2296" idx="3"/>
            </p:cNvCxnSpPr>
            <p:nvPr/>
          </p:nvCxnSpPr>
          <p:spPr bwMode="auto">
            <a:xfrm>
              <a:off x="3523829" y="4651624"/>
              <a:ext cx="3129061" cy="0"/>
            </a:xfrm>
            <a:prstGeom prst="straightConnector1">
              <a:avLst/>
            </a:prstGeom>
            <a:noFill/>
            <a:ln w="25400">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7" name="AutoShape 1718"/>
            <p:cNvSpPr>
              <a:spLocks noChangeArrowheads="1"/>
            </p:cNvSpPr>
            <p:nvPr/>
          </p:nvSpPr>
          <p:spPr bwMode="auto">
            <a:xfrm>
              <a:off x="6487476" y="5712346"/>
              <a:ext cx="107950" cy="107950"/>
            </a:xfrm>
            <a:prstGeom prst="hexagon">
              <a:avLst>
                <a:gd name="adj" fmla="val 25000"/>
                <a:gd name="vf" fmla="val 115470"/>
              </a:avLst>
            </a:prstGeom>
            <a:solidFill>
              <a:schemeClr val="bg1"/>
            </a:solidFill>
            <a:ln w="19050" cmpd="sng">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1600">
                <a:latin typeface="+mj-lt"/>
              </a:endParaRPr>
            </a:p>
          </p:txBody>
        </p:sp>
        <p:sp>
          <p:nvSpPr>
            <p:cNvPr id="198" name="Rectangle 435"/>
            <p:cNvSpPr>
              <a:spLocks noChangeArrowheads="1"/>
            </p:cNvSpPr>
            <p:nvPr/>
          </p:nvSpPr>
          <p:spPr bwMode="auto">
            <a:xfrm>
              <a:off x="6328792" y="6393630"/>
              <a:ext cx="996285" cy="68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800" b="1" dirty="0">
                  <a:solidFill>
                    <a:srgbClr val="C00000"/>
                  </a:solidFill>
                  <a:latin typeface="+mj-lt"/>
                </a:rPr>
                <a:t>Start Cryostat Base Installation</a:t>
              </a:r>
              <a:endParaRPr lang="en-GB" altLang="en-US" sz="800" b="1" dirty="0">
                <a:solidFill>
                  <a:srgbClr val="C00000"/>
                </a:solidFill>
                <a:latin typeface="+mj-lt"/>
              </a:endParaRPr>
            </a:p>
          </p:txBody>
        </p:sp>
        <p:cxnSp>
          <p:nvCxnSpPr>
            <p:cNvPr id="199" name="Straight Arrow Connector 198"/>
            <p:cNvCxnSpPr/>
            <p:nvPr/>
          </p:nvCxnSpPr>
          <p:spPr bwMode="auto">
            <a:xfrm flipV="1">
              <a:off x="6544816" y="5864041"/>
              <a:ext cx="0" cy="581859"/>
            </a:xfrm>
            <a:prstGeom prst="straightConnector1">
              <a:avLst/>
            </a:prstGeom>
            <a:solidFill>
              <a:schemeClr val="accent1"/>
            </a:solidFill>
            <a:ln w="1270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Straight Arrow Connector 205"/>
            <p:cNvCxnSpPr/>
            <p:nvPr/>
          </p:nvCxnSpPr>
          <p:spPr bwMode="auto">
            <a:xfrm flipV="1">
              <a:off x="6112768" y="5873783"/>
              <a:ext cx="0" cy="150953"/>
            </a:xfrm>
            <a:prstGeom prst="straightConnector1">
              <a:avLst/>
            </a:prstGeom>
            <a:solidFill>
              <a:schemeClr val="accent1"/>
            </a:solidFill>
            <a:ln w="1270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6" name="Title 1"/>
          <p:cNvSpPr txBox="1">
            <a:spLocks/>
          </p:cNvSpPr>
          <p:nvPr/>
        </p:nvSpPr>
        <p:spPr bwMode="auto">
          <a:xfrm>
            <a:off x="0" y="44450"/>
            <a:ext cx="9144000" cy="51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3" tIns="45711" rIns="91423" bIns="45711" anchor="ct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GB" altLang="en-US" b="1" dirty="0"/>
              <a:t> </a:t>
            </a:r>
            <a:r>
              <a:rPr lang="en-GB" altLang="en-US" sz="2800" b="1" dirty="0"/>
              <a:t>Assembly Milestone Schedule to First Plasma</a:t>
            </a:r>
            <a:endParaRPr lang="en-IE" altLang="en-US" sz="2800" b="1" dirty="0"/>
          </a:p>
        </p:txBody>
      </p:sp>
      <p:sp>
        <p:nvSpPr>
          <p:cNvPr id="7" name="Rectangle 6"/>
          <p:cNvSpPr/>
          <p:nvPr/>
        </p:nvSpPr>
        <p:spPr>
          <a:xfrm>
            <a:off x="1259632" y="1324044"/>
            <a:ext cx="4693716" cy="5276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115616" y="2381369"/>
            <a:ext cx="4842918" cy="6944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309494" y="3119969"/>
            <a:ext cx="694554" cy="38788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Text Box 1807"/>
          <p:cNvSpPr txBox="1">
            <a:spLocks noChangeArrowheads="1"/>
          </p:cNvSpPr>
          <p:nvPr/>
        </p:nvSpPr>
        <p:spPr bwMode="auto">
          <a:xfrm>
            <a:off x="7257307" y="4321329"/>
            <a:ext cx="10011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panose="020B0604020202020204" pitchFamily="34" charset="0"/>
              </a:defRPr>
            </a:lvl1pPr>
            <a:lvl2pPr marL="742950" indent="-285750" defTabSz="1279525" eaLnBrk="0" hangingPunct="0">
              <a:spcBef>
                <a:spcPct val="20000"/>
              </a:spcBef>
              <a:buChar char="–"/>
              <a:defRPr sz="3900">
                <a:solidFill>
                  <a:schemeClr val="tx1"/>
                </a:solidFill>
                <a:latin typeface="Arial" panose="020B0604020202020204" pitchFamily="34" charset="0"/>
              </a:defRPr>
            </a:lvl2pPr>
            <a:lvl3pPr marL="1143000" indent="-228600" defTabSz="1279525" eaLnBrk="0" hangingPunct="0">
              <a:spcBef>
                <a:spcPct val="20000"/>
              </a:spcBef>
              <a:buChar char="•"/>
              <a:defRPr sz="3400">
                <a:solidFill>
                  <a:schemeClr val="tx1"/>
                </a:solidFill>
                <a:latin typeface="Arial" panose="020B0604020202020204" pitchFamily="34" charset="0"/>
              </a:defRPr>
            </a:lvl3pPr>
            <a:lvl4pPr marL="1600200" indent="-228600" defTabSz="1279525" eaLnBrk="0" hangingPunct="0">
              <a:spcBef>
                <a:spcPct val="20000"/>
              </a:spcBef>
              <a:buChar char="–"/>
              <a:defRPr sz="2800">
                <a:solidFill>
                  <a:schemeClr val="tx1"/>
                </a:solidFill>
                <a:latin typeface="Arial" panose="020B0604020202020204" pitchFamily="34" charset="0"/>
              </a:defRPr>
            </a:lvl4pPr>
            <a:lvl5pPr marL="2057400" indent="-228600" defTabSz="1279525" eaLnBrk="0" hangingPunct="0">
              <a:spcBef>
                <a:spcPct val="20000"/>
              </a:spcBef>
              <a:buChar char="»"/>
              <a:defRPr sz="2800">
                <a:solidFill>
                  <a:schemeClr val="tx1"/>
                </a:solidFill>
                <a:latin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50000"/>
              </a:spcBef>
              <a:buFontTx/>
              <a:buNone/>
            </a:pPr>
            <a:r>
              <a:rPr lang="en-US" altLang="en-US" sz="800" b="1" dirty="0" smtClean="0">
                <a:solidFill>
                  <a:srgbClr val="C00000"/>
                </a:solidFill>
                <a:latin typeface="+mj-lt"/>
              </a:rPr>
              <a:t>Start Integrated Commissioning I </a:t>
            </a:r>
            <a:r>
              <a:rPr lang="en-US" altLang="en-US" sz="800" dirty="0" smtClean="0">
                <a:latin typeface="+mj-lt"/>
              </a:rPr>
              <a:t>                           </a:t>
            </a:r>
            <a:endParaRPr lang="en-GB" altLang="en-US" sz="800" dirty="0">
              <a:latin typeface="+mj-lt"/>
            </a:endParaRPr>
          </a:p>
        </p:txBody>
      </p:sp>
      <p:sp>
        <p:nvSpPr>
          <p:cNvPr id="11" name="Rectangle 10"/>
          <p:cNvSpPr/>
          <p:nvPr/>
        </p:nvSpPr>
        <p:spPr>
          <a:xfrm>
            <a:off x="1187624" y="1887607"/>
            <a:ext cx="4463640" cy="4532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58487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1985838"/>
            <a:ext cx="3024188" cy="369888"/>
          </a:xfrm>
          <a:prstGeom prst="rect">
            <a:avLst/>
          </a:prstGeom>
          <a:noFill/>
        </p:spPr>
        <p:txBody>
          <a:bodyPr>
            <a:spAutoFit/>
          </a:bodyPr>
          <a:lstStyle/>
          <a:p>
            <a:pPr>
              <a:defRPr/>
            </a:pPr>
            <a:r>
              <a:rPr lang="en-US" sz="1800" b="1" dirty="0">
                <a:solidFill>
                  <a:srgbClr val="C00000"/>
                </a:solidFill>
                <a:latin typeface="+mj-lt"/>
                <a:ea typeface="MS PGothic" pitchFamily="34" charset="-128"/>
              </a:rPr>
              <a:t>Beam </a:t>
            </a:r>
            <a:r>
              <a:rPr lang="en-US" sz="1800" b="1" dirty="0" smtClean="0">
                <a:solidFill>
                  <a:srgbClr val="C00000"/>
                </a:solidFill>
                <a:latin typeface="+mj-lt"/>
                <a:ea typeface="MS PGothic" pitchFamily="34" charset="-128"/>
              </a:rPr>
              <a:t>Source: in </a:t>
            </a:r>
            <a:r>
              <a:rPr lang="en-US" sz="1800" b="1" dirty="0">
                <a:solidFill>
                  <a:srgbClr val="C00000"/>
                </a:solidFill>
                <a:latin typeface="+mj-lt"/>
                <a:ea typeface="MS PGothic" pitchFamily="34" charset="-128"/>
              </a:rPr>
              <a:t>procurement</a:t>
            </a:r>
          </a:p>
        </p:txBody>
      </p:sp>
      <p:pic>
        <p:nvPicPr>
          <p:cNvPr id="348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481" y="798388"/>
            <a:ext cx="2449512" cy="1181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1" name="Rectangle 6"/>
          <p:cNvSpPr>
            <a:spLocks noChangeArrowheads="1"/>
          </p:cNvSpPr>
          <p:nvPr/>
        </p:nvSpPr>
        <p:spPr bwMode="auto">
          <a:xfrm>
            <a:off x="4388296" y="2589436"/>
            <a:ext cx="16002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600" b="1" dirty="0">
                <a:solidFill>
                  <a:srgbClr val="C00000"/>
                </a:solidFill>
                <a:latin typeface="Calibri" pitchFamily="34" charset="0"/>
              </a:rPr>
              <a:t>MITICA vessel supports inside bio shield waiting for vessel installation</a:t>
            </a:r>
            <a:endParaRPr lang="en-GB" altLang="en-US" sz="1600" b="1" dirty="0">
              <a:solidFill>
                <a:srgbClr val="C00000"/>
              </a:solidFill>
              <a:latin typeface="Calibri" pitchFamily="34" charset="0"/>
            </a:endParaRPr>
          </a:p>
        </p:txBody>
      </p:sp>
      <p:grpSp>
        <p:nvGrpSpPr>
          <p:cNvPr id="34822" name="Group 7"/>
          <p:cNvGrpSpPr>
            <a:grpSpLocks/>
          </p:cNvGrpSpPr>
          <p:nvPr/>
        </p:nvGrpSpPr>
        <p:grpSpPr bwMode="auto">
          <a:xfrm>
            <a:off x="179512" y="2506886"/>
            <a:ext cx="2949575" cy="1793056"/>
            <a:chOff x="2706569" y="2835498"/>
            <a:chExt cx="3099132" cy="2601335"/>
          </a:xfrm>
        </p:grpSpPr>
        <p:pic>
          <p:nvPicPr>
            <p:cNvPr id="348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732" y="2835498"/>
              <a:ext cx="2966072" cy="15273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4834" name="Rectangle 9"/>
            <p:cNvSpPr>
              <a:spLocks noChangeArrowheads="1"/>
            </p:cNvSpPr>
            <p:nvPr/>
          </p:nvSpPr>
          <p:spPr bwMode="auto">
            <a:xfrm>
              <a:off x="2706569" y="4499147"/>
              <a:ext cx="3099132" cy="93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800" b="1" dirty="0">
                  <a:solidFill>
                    <a:srgbClr val="FF0000"/>
                  </a:solidFill>
                  <a:latin typeface="Calibri" pitchFamily="34" charset="0"/>
                </a:rPr>
                <a:t>MITICA 1MV </a:t>
              </a:r>
              <a:r>
                <a:rPr lang="en-US" altLang="en-US" sz="1800" b="1" dirty="0" smtClean="0">
                  <a:solidFill>
                    <a:srgbClr val="FF0000"/>
                  </a:solidFill>
                  <a:latin typeface="Calibri" pitchFamily="34" charset="0"/>
                </a:rPr>
                <a:t>Bushing: </a:t>
              </a:r>
              <a:r>
                <a:rPr lang="en-US" altLang="en-US" sz="1800" b="1" dirty="0">
                  <a:solidFill>
                    <a:srgbClr val="FF0000"/>
                  </a:solidFill>
                  <a:latin typeface="Calibri" pitchFamily="34" charset="0"/>
                </a:rPr>
                <a:t>demonstrated 1MV </a:t>
              </a:r>
              <a:r>
                <a:rPr lang="en-US" altLang="en-US" sz="1800" b="1" dirty="0" smtClean="0">
                  <a:solidFill>
                    <a:srgbClr val="FF0000"/>
                  </a:solidFill>
                  <a:latin typeface="Calibri" pitchFamily="34" charset="0"/>
                </a:rPr>
                <a:t>holding</a:t>
              </a:r>
              <a:endParaRPr lang="en-GB" altLang="en-US" sz="1800" b="1" dirty="0">
                <a:solidFill>
                  <a:srgbClr val="FF0000"/>
                </a:solidFill>
                <a:latin typeface="Calibri" pitchFamily="34" charset="0"/>
              </a:endParaRPr>
            </a:p>
          </p:txBody>
        </p:sp>
      </p:grpSp>
      <p:sp>
        <p:nvSpPr>
          <p:cNvPr id="34823" name="Rectangle 12"/>
          <p:cNvSpPr>
            <a:spLocks noChangeArrowheads="1"/>
          </p:cNvSpPr>
          <p:nvPr/>
        </p:nvSpPr>
        <p:spPr bwMode="auto">
          <a:xfrm>
            <a:off x="3181796" y="535211"/>
            <a:ext cx="2143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800" b="1" dirty="0">
                <a:solidFill>
                  <a:srgbClr val="C00000"/>
                </a:solidFill>
                <a:latin typeface="Calibri" pitchFamily="34" charset="0"/>
              </a:rPr>
              <a:t>1 MV HV Deck </a:t>
            </a:r>
            <a:endParaRPr lang="en-GB" altLang="en-US" sz="1800" b="1" dirty="0">
              <a:solidFill>
                <a:srgbClr val="C00000"/>
              </a:solidFill>
              <a:latin typeface="Calibri" pitchFamily="34" charset="0"/>
            </a:endParaRPr>
          </a:p>
        </p:txBody>
      </p:sp>
      <p:pic>
        <p:nvPicPr>
          <p:cNvPr id="348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533" y="944786"/>
            <a:ext cx="3522663" cy="1397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4825" name="Rectangle 15"/>
          <p:cNvSpPr>
            <a:spLocks noChangeArrowheads="1"/>
          </p:cNvSpPr>
          <p:nvPr/>
        </p:nvSpPr>
        <p:spPr bwMode="auto">
          <a:xfrm>
            <a:off x="6161533" y="545679"/>
            <a:ext cx="2373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800" b="1" dirty="0">
                <a:solidFill>
                  <a:srgbClr val="C00000"/>
                </a:solidFill>
                <a:latin typeface="Calibri" pitchFamily="34" charset="0"/>
              </a:rPr>
              <a:t>1 MV HV PS system</a:t>
            </a:r>
            <a:endParaRPr lang="en-GB" altLang="en-US" sz="1800" b="1" dirty="0">
              <a:solidFill>
                <a:srgbClr val="C00000"/>
              </a:solidFill>
              <a:latin typeface="Calibri" pitchFamily="34" charset="0"/>
            </a:endParaRPr>
          </a:p>
        </p:txBody>
      </p:sp>
      <p:grpSp>
        <p:nvGrpSpPr>
          <p:cNvPr id="34826" name="Group 17"/>
          <p:cNvGrpSpPr>
            <a:grpSpLocks/>
          </p:cNvGrpSpPr>
          <p:nvPr/>
        </p:nvGrpSpPr>
        <p:grpSpPr bwMode="auto">
          <a:xfrm>
            <a:off x="5990381" y="2549361"/>
            <a:ext cx="2800350" cy="1171575"/>
            <a:chOff x="5645229" y="2276868"/>
            <a:chExt cx="2800107" cy="1562974"/>
          </a:xfrm>
        </p:grpSpPr>
        <p:pic>
          <p:nvPicPr>
            <p:cNvPr id="34831" name="Picture 8" descr="\\iter\cfs\public\urbanim\12. MITICA VV Sept\12. MITICA VV Sept\IMG_51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388" y="2693468"/>
              <a:ext cx="1359948" cy="114637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32" name="Picture 4" descr="C:\Users\urbanim\Documents\MITICA\IMG_586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5229" y="2276868"/>
              <a:ext cx="1434432" cy="15454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4827" name="Rectangle 20"/>
          <p:cNvSpPr>
            <a:spLocks noChangeArrowheads="1"/>
          </p:cNvSpPr>
          <p:nvPr/>
        </p:nvSpPr>
        <p:spPr bwMode="auto">
          <a:xfrm>
            <a:off x="5868144" y="3714586"/>
            <a:ext cx="3240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800" b="1" dirty="0">
                <a:solidFill>
                  <a:srgbClr val="C00000"/>
                </a:solidFill>
                <a:latin typeface="Calibri" pitchFamily="34" charset="0"/>
              </a:rPr>
              <a:t>MITICA Vessel </a:t>
            </a:r>
            <a:r>
              <a:rPr lang="en-US" altLang="en-US" sz="1800" b="1" dirty="0" smtClean="0">
                <a:solidFill>
                  <a:srgbClr val="C00000"/>
                </a:solidFill>
                <a:latin typeface="Calibri" pitchFamily="34" charset="0"/>
              </a:rPr>
              <a:t>in manufacturing </a:t>
            </a:r>
            <a:endParaRPr lang="en-GB" altLang="en-US" sz="1800" b="1" dirty="0">
              <a:solidFill>
                <a:srgbClr val="C00000"/>
              </a:solidFill>
              <a:latin typeface="Calibri" pitchFamily="34" charset="0"/>
            </a:endParaRPr>
          </a:p>
        </p:txBody>
      </p:sp>
      <p:pic>
        <p:nvPicPr>
          <p:cNvPr id="348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4155926"/>
            <a:ext cx="5859463" cy="5397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4829" name="Picture 1"/>
          <p:cNvPicPr>
            <a:picLocks noChangeAspect="1"/>
          </p:cNvPicPr>
          <p:nvPr/>
        </p:nvPicPr>
        <p:blipFill>
          <a:blip r:embed="rId8">
            <a:extLst>
              <a:ext uri="{28A0092B-C50C-407E-A947-70E740481C1C}">
                <a14:useLocalDpi xmlns:a14="http://schemas.microsoft.com/office/drawing/2010/main" val="0"/>
              </a:ext>
            </a:extLst>
          </a:blip>
          <a:srcRect b="14069"/>
          <a:stretch>
            <a:fillRect/>
          </a:stretch>
        </p:blipFill>
        <p:spPr bwMode="auto">
          <a:xfrm>
            <a:off x="3275458" y="892398"/>
            <a:ext cx="1655763"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2746" y="2638648"/>
            <a:ext cx="1206500" cy="144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
          <p:cNvSpPr txBox="1">
            <a:spLocks noChangeArrowheads="1"/>
          </p:cNvSpPr>
          <p:nvPr/>
        </p:nvSpPr>
        <p:spPr bwMode="auto">
          <a:xfrm>
            <a:off x="251842" y="51470"/>
            <a:ext cx="88566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b="1" dirty="0" smtClean="0"/>
              <a:t>Neutral Beam Test Facility </a:t>
            </a:r>
            <a:r>
              <a:rPr lang="en-US" altLang="en-US" sz="2800" b="1" dirty="0" smtClean="0"/>
              <a:t>: MITICA</a:t>
            </a:r>
            <a:endParaRPr lang="en-GB" altLang="en-US" sz="2800" b="1" dirty="0"/>
          </a:p>
        </p:txBody>
      </p:sp>
    </p:spTree>
    <p:extLst>
      <p:ext uri="{BB962C8B-B14F-4D97-AF65-F5344CB8AC3E}">
        <p14:creationId xmlns:p14="http://schemas.microsoft.com/office/powerpoint/2010/main" val="34054803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6529" y="857821"/>
            <a:ext cx="6911975" cy="254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801242" y="762571"/>
            <a:ext cx="2463800" cy="260350"/>
          </a:xfrm>
          <a:prstGeom prst="rect">
            <a:avLst/>
          </a:prstGeom>
          <a:noFill/>
        </p:spPr>
        <p:txBody>
          <a:bodyPr>
            <a:spAutoFit/>
          </a:bodyPr>
          <a:lstStyle/>
          <a:p>
            <a:pPr algn="ctr">
              <a:defRPr/>
            </a:pPr>
            <a:r>
              <a:rPr lang="en-US" sz="1100" dirty="0">
                <a:solidFill>
                  <a:schemeClr val="tx2"/>
                </a:solidFill>
                <a:latin typeface="+mj-lt"/>
                <a:ea typeface="+mj-ea"/>
                <a:cs typeface="+mj-cs"/>
              </a:rPr>
              <a:t>RF SOURCES (Building 15) </a:t>
            </a:r>
          </a:p>
        </p:txBody>
      </p:sp>
      <p:pic>
        <p:nvPicPr>
          <p:cNvPr id="27653" name="Picture 5" descr="iter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9854" y="2658046"/>
            <a:ext cx="7953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56779" y="2481833"/>
            <a:ext cx="3211513" cy="261938"/>
          </a:xfrm>
          <a:prstGeom prst="rect">
            <a:avLst/>
          </a:prstGeom>
          <a:noFill/>
        </p:spPr>
        <p:txBody>
          <a:bodyPr>
            <a:spAutoFit/>
          </a:bodyPr>
          <a:lstStyle/>
          <a:p>
            <a:pPr algn="ctr">
              <a:defRPr/>
            </a:pPr>
            <a:r>
              <a:rPr lang="en-US" sz="1100" dirty="0">
                <a:solidFill>
                  <a:schemeClr val="tx2"/>
                </a:solidFill>
                <a:latin typeface="+mj-lt"/>
                <a:ea typeface="+mj-ea"/>
                <a:cs typeface="+mj-cs"/>
              </a:rPr>
              <a:t>HV POWER SUPPLIES (Building 15)</a:t>
            </a:r>
          </a:p>
        </p:txBody>
      </p:sp>
      <p:pic>
        <p:nvPicPr>
          <p:cNvPr id="27655" name="Picture 10" descr="Résultat de recherche d'images pour &quot;iter us&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142" y="1065783"/>
            <a:ext cx="668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112767" y="834008"/>
            <a:ext cx="3146425" cy="431800"/>
          </a:xfrm>
          <a:prstGeom prst="rect">
            <a:avLst/>
          </a:prstGeom>
          <a:noFill/>
        </p:spPr>
        <p:txBody>
          <a:bodyPr>
            <a:spAutoFit/>
          </a:bodyPr>
          <a:lstStyle/>
          <a:p>
            <a:pPr algn="ctr">
              <a:defRPr/>
            </a:pPr>
            <a:r>
              <a:rPr lang="en-US" sz="1100" dirty="0">
                <a:solidFill>
                  <a:schemeClr val="tx2"/>
                </a:solidFill>
                <a:latin typeface="+mj-lt"/>
                <a:ea typeface="+mj-ea"/>
                <a:cs typeface="+mj-cs"/>
              </a:rPr>
              <a:t>TRANSMISSION LINES + MATCHING SYSTEM (Building 11-13-15-21)</a:t>
            </a:r>
          </a:p>
        </p:txBody>
      </p:sp>
      <p:pic>
        <p:nvPicPr>
          <p:cNvPr id="27657" name="F4E-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3142" y="2746946"/>
            <a:ext cx="825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sp>
        <p:nvSpPr>
          <p:cNvPr id="13" name="TextBox 12"/>
          <p:cNvSpPr txBox="1"/>
          <p:nvPr/>
        </p:nvSpPr>
        <p:spPr>
          <a:xfrm>
            <a:off x="6228779" y="2535808"/>
            <a:ext cx="2217738" cy="261938"/>
          </a:xfrm>
          <a:prstGeom prst="rect">
            <a:avLst/>
          </a:prstGeom>
          <a:noFill/>
        </p:spPr>
        <p:txBody>
          <a:bodyPr>
            <a:spAutoFit/>
          </a:bodyPr>
          <a:lstStyle/>
          <a:p>
            <a:pPr algn="ctr">
              <a:defRPr/>
            </a:pPr>
            <a:r>
              <a:rPr lang="en-US" sz="1100" dirty="0">
                <a:solidFill>
                  <a:schemeClr val="tx2"/>
                </a:solidFill>
                <a:latin typeface="+mj-lt"/>
                <a:ea typeface="+mj-ea"/>
                <a:cs typeface="+mj-cs"/>
              </a:rPr>
              <a:t>ANTENNAS (Building 11)</a:t>
            </a:r>
          </a:p>
        </p:txBody>
      </p:sp>
      <p:pic>
        <p:nvPicPr>
          <p:cNvPr id="2765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320" y="875977"/>
            <a:ext cx="1620838" cy="20558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7660" name="Text Box 4"/>
          <p:cNvSpPr txBox="1">
            <a:spLocks noChangeArrowheads="1"/>
          </p:cNvSpPr>
          <p:nvPr/>
        </p:nvSpPr>
        <p:spPr bwMode="auto">
          <a:xfrm>
            <a:off x="1009674" y="3291830"/>
            <a:ext cx="6370638" cy="13388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4450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defTabSz="44450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defTabSz="4445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defTabSz="4445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defTabSz="4445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defTabSz="4445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defTabSz="4445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defTabSz="4445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defTabSz="4445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nSpc>
                <a:spcPct val="110000"/>
              </a:lnSpc>
              <a:spcBef>
                <a:spcPct val="0"/>
              </a:spcBef>
              <a:buFontTx/>
              <a:buChar char="-"/>
            </a:pPr>
            <a:r>
              <a:rPr lang="en-US" altLang="en-US" sz="1800" b="1" dirty="0"/>
              <a:t>Antennas</a:t>
            </a:r>
            <a:r>
              <a:rPr lang="en-US" altLang="en-US" sz="1800" dirty="0"/>
              <a:t>: EU DA, “Build to print”, </a:t>
            </a:r>
            <a:r>
              <a:rPr lang="en-US" altLang="en-US" sz="1800" dirty="0" smtClean="0"/>
              <a:t>IO for </a:t>
            </a:r>
            <a:r>
              <a:rPr lang="en-US" altLang="en-US" sz="1800" dirty="0"/>
              <a:t>the design</a:t>
            </a:r>
          </a:p>
          <a:p>
            <a:pPr>
              <a:lnSpc>
                <a:spcPct val="110000"/>
              </a:lnSpc>
              <a:spcBef>
                <a:spcPct val="0"/>
              </a:spcBef>
              <a:buFontTx/>
              <a:buChar char="-"/>
            </a:pPr>
            <a:r>
              <a:rPr lang="en-US" altLang="en-US" sz="1800" b="1" dirty="0" smtClean="0"/>
              <a:t>TL &amp; MS</a:t>
            </a:r>
            <a:r>
              <a:rPr lang="en-US" altLang="en-US" sz="1800" dirty="0"/>
              <a:t>: US DA, at functional </a:t>
            </a:r>
            <a:r>
              <a:rPr lang="en-US" altLang="en-US" sz="1800" dirty="0" smtClean="0"/>
              <a:t>specs</a:t>
            </a:r>
            <a:endParaRPr lang="en-US" altLang="en-US" sz="1800" dirty="0"/>
          </a:p>
          <a:p>
            <a:pPr>
              <a:lnSpc>
                <a:spcPct val="110000"/>
              </a:lnSpc>
              <a:spcBef>
                <a:spcPct val="0"/>
              </a:spcBef>
              <a:buFontTx/>
              <a:buChar char="-"/>
            </a:pPr>
            <a:r>
              <a:rPr lang="en-US" altLang="en-US" sz="1800" b="1" dirty="0"/>
              <a:t>RF </a:t>
            </a:r>
            <a:r>
              <a:rPr lang="en-US" altLang="en-US" sz="1800" b="1" dirty="0" smtClean="0"/>
              <a:t>Sources </a:t>
            </a:r>
            <a:r>
              <a:rPr lang="en-US" altLang="en-US" sz="1800" dirty="0"/>
              <a:t>: IN DA, at functional </a:t>
            </a:r>
            <a:r>
              <a:rPr lang="en-US" altLang="en-US" sz="1800" dirty="0" smtClean="0"/>
              <a:t>specs</a:t>
            </a:r>
            <a:endParaRPr lang="en-US" altLang="en-US" sz="1800" dirty="0"/>
          </a:p>
          <a:p>
            <a:pPr>
              <a:lnSpc>
                <a:spcPct val="120000"/>
              </a:lnSpc>
              <a:spcBef>
                <a:spcPct val="0"/>
              </a:spcBef>
              <a:buFontTx/>
              <a:buChar char="-"/>
            </a:pPr>
            <a:r>
              <a:rPr lang="en-US" altLang="en-US" sz="1800" b="1" dirty="0"/>
              <a:t>HVPS</a:t>
            </a:r>
            <a:r>
              <a:rPr lang="en-US" altLang="en-US" sz="1800" dirty="0"/>
              <a:t>: IN DA, at functional specs (44%), + IO (56</a:t>
            </a:r>
            <a:r>
              <a:rPr lang="en-US" altLang="en-US" sz="1800" dirty="0" smtClean="0"/>
              <a:t>%)</a:t>
            </a:r>
            <a:endParaRPr lang="en-GB" altLang="en-US" sz="1800" dirty="0"/>
          </a:p>
        </p:txBody>
      </p:sp>
      <p:pic>
        <p:nvPicPr>
          <p:cNvPr id="2766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065" y="123478"/>
            <a:ext cx="69691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6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90" y="126653"/>
            <a:ext cx="696913" cy="39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63"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26815" y="123478"/>
            <a:ext cx="6969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8779" y="2686621"/>
            <a:ext cx="8429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5604" y="1022921"/>
            <a:ext cx="8429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p:cNvSpPr txBox="1">
            <a:spLocks noChangeAspect="1" noChangeArrowheads="1"/>
          </p:cNvSpPr>
          <p:nvPr/>
        </p:nvSpPr>
        <p:spPr bwMode="auto">
          <a:xfrm>
            <a:off x="179512" y="51470"/>
            <a:ext cx="8856984"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ICH System</a:t>
            </a:r>
            <a:endParaRPr lang="en-GB" altLang="en-US" b="1" dirty="0"/>
          </a:p>
        </p:txBody>
      </p:sp>
    </p:spTree>
    <p:extLst>
      <p:ext uri="{BB962C8B-B14F-4D97-AF65-F5344CB8AC3E}">
        <p14:creationId xmlns:p14="http://schemas.microsoft.com/office/powerpoint/2010/main" val="21430142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532631" y="698996"/>
            <a:ext cx="7927801" cy="89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15851" tIns="128547" rIns="115851" bIns="42849" anchor="ctr">
            <a:spAutoFit/>
          </a:bodyPr>
          <a:lstStyle>
            <a:lvl1pPr marL="457200" indent="-457200">
              <a:spcBef>
                <a:spcPct val="20000"/>
              </a:spcBef>
              <a:buChar char="•"/>
              <a:defRPr kumimoji="1" sz="2400">
                <a:solidFill>
                  <a:srgbClr val="0000FF"/>
                </a:solidFill>
                <a:latin typeface="Arial" pitchFamily="34" charset="0"/>
                <a:ea typeface="ＭＳ Ｐゴシック" pitchFamily="34" charset="-128"/>
              </a:defRPr>
            </a:lvl1pPr>
            <a:lvl2pPr marL="742950" indent="-285750">
              <a:spcBef>
                <a:spcPct val="20000"/>
              </a:spcBef>
              <a:buChar char="–"/>
              <a:defRPr kumimoji="1" sz="2000">
                <a:solidFill>
                  <a:srgbClr val="0000FF"/>
                </a:solidFill>
                <a:latin typeface="Arial" pitchFamily="34" charset="0"/>
                <a:ea typeface="ＭＳ Ｐゴシック" pitchFamily="34" charset="-128"/>
              </a:defRPr>
            </a:lvl2pPr>
            <a:lvl3pPr marL="1143000" indent="-228600">
              <a:spcBef>
                <a:spcPct val="20000"/>
              </a:spcBef>
              <a:buChar char="•"/>
              <a:defRPr kumimoji="1">
                <a:solidFill>
                  <a:srgbClr val="0000FF"/>
                </a:solidFill>
                <a:latin typeface="Arial" pitchFamily="34" charset="0"/>
                <a:ea typeface="ＭＳ Ｐゴシック" pitchFamily="34" charset="-128"/>
              </a:defRPr>
            </a:lvl3pPr>
            <a:lvl4pPr marL="1600200" indent="-228600">
              <a:spcBef>
                <a:spcPct val="20000"/>
              </a:spcBef>
              <a:buChar char="–"/>
              <a:defRPr kumimoji="1">
                <a:solidFill>
                  <a:srgbClr val="0000FF"/>
                </a:solidFill>
                <a:latin typeface="Arial" pitchFamily="34" charset="0"/>
                <a:ea typeface="ＭＳ Ｐゴシック" pitchFamily="34" charset="-128"/>
              </a:defRPr>
            </a:lvl4pPr>
            <a:lvl5pPr marL="2057400" indent="-228600">
              <a:spcBef>
                <a:spcPct val="20000"/>
              </a:spcBef>
              <a:buChar char="»"/>
              <a:defRPr kumimoji="1">
                <a:solidFill>
                  <a:srgbClr val="0000FF"/>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9pPr>
          </a:lstStyle>
          <a:p>
            <a:pPr eaLnBrk="1" hangingPunct="1">
              <a:lnSpc>
                <a:spcPct val="130000"/>
              </a:lnSpc>
              <a:spcBef>
                <a:spcPct val="0"/>
              </a:spcBef>
            </a:pPr>
            <a:r>
              <a:rPr kumimoji="0" lang="en-US" altLang="en-US" sz="1800" b="1" dirty="0">
                <a:solidFill>
                  <a:srgbClr val="002060"/>
                </a:solidFill>
              </a:rPr>
              <a:t>50 different diagnostics identified for different measurement </a:t>
            </a:r>
            <a:r>
              <a:rPr kumimoji="0" lang="en-US" altLang="en-US" sz="1800" b="1" dirty="0" smtClean="0">
                <a:solidFill>
                  <a:srgbClr val="002060"/>
                </a:solidFill>
              </a:rPr>
              <a:t>roles </a:t>
            </a:r>
            <a:endParaRPr kumimoji="0" lang="en-US" altLang="en-US" sz="1800" b="1" dirty="0">
              <a:solidFill>
                <a:srgbClr val="002060"/>
              </a:solidFill>
            </a:endParaRPr>
          </a:p>
          <a:p>
            <a:pPr eaLnBrk="1" hangingPunct="1">
              <a:lnSpc>
                <a:spcPct val="130000"/>
              </a:lnSpc>
              <a:spcBef>
                <a:spcPct val="0"/>
              </a:spcBef>
            </a:pPr>
            <a:r>
              <a:rPr kumimoji="0" lang="en-US" altLang="en-US" sz="1800" b="1" dirty="0">
                <a:solidFill>
                  <a:srgbClr val="002060"/>
                </a:solidFill>
              </a:rPr>
              <a:t>Just over 100 </a:t>
            </a:r>
            <a:r>
              <a:rPr kumimoji="0" lang="en-US" altLang="en-US" sz="1800" b="1" dirty="0" smtClean="0">
                <a:solidFill>
                  <a:srgbClr val="002060"/>
                </a:solidFill>
              </a:rPr>
              <a:t>sub-projects (in PBS55) </a:t>
            </a:r>
            <a:r>
              <a:rPr kumimoji="0" lang="en-US" altLang="en-US" sz="1800" b="1" dirty="0">
                <a:solidFill>
                  <a:srgbClr val="002060"/>
                </a:solidFill>
              </a:rPr>
              <a:t>in </a:t>
            </a:r>
            <a:r>
              <a:rPr kumimoji="0" lang="en-US" altLang="en-US" sz="1800" b="1" dirty="0" smtClean="0">
                <a:solidFill>
                  <a:srgbClr val="002060"/>
                </a:solidFill>
              </a:rPr>
              <a:t>all</a:t>
            </a:r>
            <a:endParaRPr kumimoji="0" lang="en-US" altLang="en-US" sz="1800" b="1" dirty="0">
              <a:solidFill>
                <a:srgbClr val="002060"/>
              </a:solidFill>
            </a:endParaRPr>
          </a:p>
        </p:txBody>
      </p:sp>
      <p:sp>
        <p:nvSpPr>
          <p:cNvPr id="9220" name="Text Box 3"/>
          <p:cNvSpPr txBox="1">
            <a:spLocks noChangeArrowheads="1"/>
          </p:cNvSpPr>
          <p:nvPr/>
        </p:nvSpPr>
        <p:spPr bwMode="auto">
          <a:xfrm>
            <a:off x="970409" y="1744067"/>
            <a:ext cx="3457575" cy="25558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400">
                <a:solidFill>
                  <a:srgbClr val="0000FF"/>
                </a:solidFill>
                <a:latin typeface="Arial" pitchFamily="34" charset="0"/>
                <a:ea typeface="ＭＳ Ｐゴシック" pitchFamily="34" charset="-128"/>
              </a:defRPr>
            </a:lvl1pPr>
            <a:lvl2pPr marL="742950" indent="-285750">
              <a:spcBef>
                <a:spcPct val="20000"/>
              </a:spcBef>
              <a:buChar char="–"/>
              <a:defRPr kumimoji="1" sz="2000">
                <a:solidFill>
                  <a:srgbClr val="0000FF"/>
                </a:solidFill>
                <a:latin typeface="Arial" pitchFamily="34" charset="0"/>
                <a:ea typeface="ＭＳ Ｐゴシック" pitchFamily="34" charset="-128"/>
              </a:defRPr>
            </a:lvl2pPr>
            <a:lvl3pPr marL="1143000" indent="-228600">
              <a:spcBef>
                <a:spcPct val="20000"/>
              </a:spcBef>
              <a:buChar char="•"/>
              <a:defRPr kumimoji="1">
                <a:solidFill>
                  <a:srgbClr val="0000FF"/>
                </a:solidFill>
                <a:latin typeface="Arial" pitchFamily="34" charset="0"/>
                <a:ea typeface="ＭＳ Ｐゴシック" pitchFamily="34" charset="-128"/>
              </a:defRPr>
            </a:lvl3pPr>
            <a:lvl4pPr marL="1600200" indent="-228600">
              <a:spcBef>
                <a:spcPct val="20000"/>
              </a:spcBef>
              <a:buChar char="–"/>
              <a:defRPr kumimoji="1">
                <a:solidFill>
                  <a:srgbClr val="0000FF"/>
                </a:solidFill>
                <a:latin typeface="Arial" pitchFamily="34" charset="0"/>
                <a:ea typeface="ＭＳ Ｐゴシック" pitchFamily="34" charset="-128"/>
              </a:defRPr>
            </a:lvl4pPr>
            <a:lvl5pPr marL="2057400" indent="-228600">
              <a:spcBef>
                <a:spcPct val="20000"/>
              </a:spcBef>
              <a:buChar char="»"/>
              <a:defRPr kumimoji="1">
                <a:solidFill>
                  <a:srgbClr val="0000FF"/>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9pPr>
          </a:lstStyle>
          <a:p>
            <a:pPr eaLnBrk="1" hangingPunct="1">
              <a:spcBef>
                <a:spcPct val="0"/>
              </a:spcBef>
              <a:buFontTx/>
              <a:buNone/>
            </a:pPr>
            <a:r>
              <a:rPr kumimoji="0" lang="en-US" altLang="en-US" sz="2000" b="1" dirty="0">
                <a:solidFill>
                  <a:srgbClr val="FFFF00"/>
                </a:solidFill>
                <a:latin typeface="Arial Narrow" pitchFamily="34" charset="0"/>
              </a:rPr>
              <a:t>PBS55 - Diagnostics</a:t>
            </a:r>
          </a:p>
          <a:p>
            <a:pPr eaLnBrk="1" hangingPunct="1">
              <a:spcBef>
                <a:spcPct val="0"/>
              </a:spcBef>
              <a:buFontTx/>
              <a:buNone/>
            </a:pPr>
            <a:r>
              <a:rPr kumimoji="0" lang="en-US" altLang="en-US" sz="2000" b="1" dirty="0">
                <a:solidFill>
                  <a:srgbClr val="FFFF00"/>
                </a:solidFill>
                <a:latin typeface="Arial Narrow" pitchFamily="34" charset="0"/>
              </a:rPr>
              <a:t>A</a:t>
            </a:r>
            <a:r>
              <a:rPr kumimoji="0" lang="en-US" altLang="en-US" sz="1600" b="1" dirty="0">
                <a:solidFill>
                  <a:srgbClr val="FFFF00"/>
                </a:solidFill>
                <a:latin typeface="Arial Narrow" pitchFamily="34" charset="0"/>
              </a:rPr>
              <a:t>- </a:t>
            </a:r>
            <a:r>
              <a:rPr kumimoji="0" lang="en-US" altLang="en-US" sz="2000" b="1" dirty="0">
                <a:solidFill>
                  <a:srgbClr val="FFFF00"/>
                </a:solidFill>
                <a:latin typeface="Arial Narrow" pitchFamily="34" charset="0"/>
              </a:rPr>
              <a:t>Magnetics systems</a:t>
            </a:r>
          </a:p>
          <a:p>
            <a:pPr eaLnBrk="1" hangingPunct="1">
              <a:spcBef>
                <a:spcPct val="0"/>
              </a:spcBef>
              <a:buFontTx/>
              <a:buNone/>
            </a:pPr>
            <a:r>
              <a:rPr kumimoji="0" lang="en-US" altLang="en-US" sz="2000" b="1" dirty="0">
                <a:solidFill>
                  <a:srgbClr val="FFFF00"/>
                </a:solidFill>
                <a:latin typeface="Arial Narrow" pitchFamily="34" charset="0"/>
              </a:rPr>
              <a:t>B- Neutrons systems</a:t>
            </a:r>
          </a:p>
          <a:p>
            <a:pPr eaLnBrk="1" hangingPunct="1">
              <a:spcBef>
                <a:spcPct val="0"/>
              </a:spcBef>
              <a:buFontTx/>
              <a:buNone/>
            </a:pPr>
            <a:r>
              <a:rPr kumimoji="0" lang="en-US" altLang="en-US" sz="2000" b="1" dirty="0">
                <a:solidFill>
                  <a:srgbClr val="FFFF00"/>
                </a:solidFill>
                <a:latin typeface="Arial Narrow" pitchFamily="34" charset="0"/>
              </a:rPr>
              <a:t>C- Optical systems</a:t>
            </a:r>
          </a:p>
          <a:p>
            <a:pPr eaLnBrk="1" hangingPunct="1">
              <a:spcBef>
                <a:spcPct val="0"/>
              </a:spcBef>
              <a:buFontTx/>
              <a:buNone/>
            </a:pPr>
            <a:r>
              <a:rPr kumimoji="0" lang="en-US" altLang="en-US" sz="2000" b="1" dirty="0">
                <a:solidFill>
                  <a:srgbClr val="FFFF00"/>
                </a:solidFill>
                <a:latin typeface="Arial Narrow" pitchFamily="34" charset="0"/>
              </a:rPr>
              <a:t>D- Bolometry systems</a:t>
            </a:r>
          </a:p>
          <a:p>
            <a:pPr eaLnBrk="1" hangingPunct="1">
              <a:spcBef>
                <a:spcPct val="0"/>
              </a:spcBef>
              <a:buFontTx/>
              <a:buNone/>
            </a:pPr>
            <a:r>
              <a:rPr kumimoji="0" lang="en-US" altLang="en-US" sz="2000" b="1" dirty="0">
                <a:solidFill>
                  <a:srgbClr val="FFFF00"/>
                </a:solidFill>
                <a:latin typeface="Arial Narrow" pitchFamily="34" charset="0"/>
              </a:rPr>
              <a:t>E- Spectroscopy systems</a:t>
            </a:r>
          </a:p>
          <a:p>
            <a:pPr eaLnBrk="1" hangingPunct="1">
              <a:spcBef>
                <a:spcPct val="0"/>
              </a:spcBef>
              <a:buFontTx/>
              <a:buNone/>
            </a:pPr>
            <a:r>
              <a:rPr kumimoji="0" lang="en-US" altLang="en-US" sz="2000" b="1" dirty="0">
                <a:solidFill>
                  <a:srgbClr val="FFFF00"/>
                </a:solidFill>
                <a:latin typeface="Arial Narrow" pitchFamily="34" charset="0"/>
              </a:rPr>
              <a:t>F- Microwave systems</a:t>
            </a:r>
          </a:p>
          <a:p>
            <a:pPr eaLnBrk="1" hangingPunct="1">
              <a:spcBef>
                <a:spcPct val="0"/>
              </a:spcBef>
              <a:buFontTx/>
              <a:buNone/>
            </a:pPr>
            <a:r>
              <a:rPr kumimoji="0" lang="en-US" altLang="en-US" sz="2000" b="1" dirty="0">
                <a:solidFill>
                  <a:srgbClr val="FFFF00"/>
                </a:solidFill>
                <a:latin typeface="Arial Narrow" pitchFamily="34" charset="0"/>
              </a:rPr>
              <a:t>G- Operational systems</a:t>
            </a:r>
          </a:p>
        </p:txBody>
      </p:sp>
      <p:sp>
        <p:nvSpPr>
          <p:cNvPr id="6" name="Text Box 3"/>
          <p:cNvSpPr txBox="1">
            <a:spLocks noChangeArrowheads="1"/>
          </p:cNvSpPr>
          <p:nvPr/>
        </p:nvSpPr>
        <p:spPr bwMode="auto">
          <a:xfrm>
            <a:off x="4788024" y="1722070"/>
            <a:ext cx="3457575" cy="1754188"/>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400">
                <a:solidFill>
                  <a:srgbClr val="0000FF"/>
                </a:solidFill>
                <a:latin typeface="Arial" pitchFamily="34" charset="0"/>
                <a:ea typeface="ＭＳ Ｐゴシック" pitchFamily="34" charset="-128"/>
              </a:defRPr>
            </a:lvl1pPr>
            <a:lvl2pPr marL="742950" indent="-285750">
              <a:spcBef>
                <a:spcPct val="20000"/>
              </a:spcBef>
              <a:buChar char="–"/>
              <a:defRPr kumimoji="1" sz="2000">
                <a:solidFill>
                  <a:srgbClr val="0000FF"/>
                </a:solidFill>
                <a:latin typeface="Arial" pitchFamily="34" charset="0"/>
                <a:ea typeface="ＭＳ Ｐゴシック" pitchFamily="34" charset="-128"/>
              </a:defRPr>
            </a:lvl2pPr>
            <a:lvl3pPr marL="1143000" indent="-228600">
              <a:spcBef>
                <a:spcPct val="20000"/>
              </a:spcBef>
              <a:buChar char="•"/>
              <a:defRPr kumimoji="1">
                <a:solidFill>
                  <a:srgbClr val="0000FF"/>
                </a:solidFill>
                <a:latin typeface="Arial" pitchFamily="34" charset="0"/>
                <a:ea typeface="ＭＳ Ｐゴシック" pitchFamily="34" charset="-128"/>
              </a:defRPr>
            </a:lvl3pPr>
            <a:lvl4pPr marL="1600200" indent="-228600">
              <a:spcBef>
                <a:spcPct val="20000"/>
              </a:spcBef>
              <a:buChar char="–"/>
              <a:defRPr kumimoji="1">
                <a:solidFill>
                  <a:srgbClr val="0000FF"/>
                </a:solidFill>
                <a:latin typeface="Arial" pitchFamily="34" charset="0"/>
                <a:ea typeface="ＭＳ Ｐゴシック" pitchFamily="34" charset="-128"/>
              </a:defRPr>
            </a:lvl4pPr>
            <a:lvl5pPr marL="2057400" indent="-228600">
              <a:spcBef>
                <a:spcPct val="20000"/>
              </a:spcBef>
              <a:buChar char="»"/>
              <a:defRPr kumimoji="1">
                <a:solidFill>
                  <a:srgbClr val="0000FF"/>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9pPr>
          </a:lstStyle>
          <a:p>
            <a:pPr eaLnBrk="1" hangingPunct="1">
              <a:spcBef>
                <a:spcPct val="0"/>
              </a:spcBef>
              <a:buFontTx/>
              <a:buNone/>
            </a:pPr>
            <a:r>
              <a:rPr kumimoji="0" lang="en-US" altLang="en-US" sz="1800" b="1" dirty="0">
                <a:solidFill>
                  <a:srgbClr val="FFC000"/>
                </a:solidFill>
                <a:latin typeface="Arial Narrow" pitchFamily="34" charset="0"/>
              </a:rPr>
              <a:t>PBS55-Engineering of:</a:t>
            </a:r>
          </a:p>
          <a:p>
            <a:pPr eaLnBrk="1" hangingPunct="1">
              <a:spcBef>
                <a:spcPct val="0"/>
              </a:spcBef>
              <a:buFontTx/>
              <a:buNone/>
            </a:pPr>
            <a:r>
              <a:rPr kumimoji="0" lang="en-US" altLang="en-US" sz="1800" b="1" dirty="0">
                <a:solidFill>
                  <a:srgbClr val="00B0F0"/>
                </a:solidFill>
                <a:latin typeface="Arial Narrow" pitchFamily="34" charset="0"/>
              </a:rPr>
              <a:t>Q- Equatorial Ports</a:t>
            </a:r>
          </a:p>
          <a:p>
            <a:pPr eaLnBrk="1" hangingPunct="1">
              <a:spcBef>
                <a:spcPct val="0"/>
              </a:spcBef>
              <a:buFontTx/>
              <a:buNone/>
            </a:pPr>
            <a:r>
              <a:rPr kumimoji="0" lang="en-US" altLang="en-US" sz="1800" b="1" dirty="0">
                <a:solidFill>
                  <a:srgbClr val="00B0F0"/>
                </a:solidFill>
                <a:latin typeface="Arial Narrow" pitchFamily="34" charset="0"/>
              </a:rPr>
              <a:t>U- Upper Ports</a:t>
            </a:r>
          </a:p>
          <a:p>
            <a:pPr eaLnBrk="1" hangingPunct="1">
              <a:spcBef>
                <a:spcPct val="0"/>
              </a:spcBef>
              <a:buFontTx/>
              <a:buNone/>
            </a:pPr>
            <a:r>
              <a:rPr kumimoji="0" lang="en-US" altLang="en-US" sz="1800" b="1" dirty="0">
                <a:solidFill>
                  <a:srgbClr val="00B0F0"/>
                </a:solidFill>
                <a:latin typeface="Arial Narrow" pitchFamily="34" charset="0"/>
              </a:rPr>
              <a:t>L- Lower ports</a:t>
            </a:r>
          </a:p>
          <a:p>
            <a:pPr eaLnBrk="1" hangingPunct="1">
              <a:spcBef>
                <a:spcPct val="0"/>
              </a:spcBef>
              <a:buFontTx/>
              <a:buNone/>
            </a:pPr>
            <a:r>
              <a:rPr kumimoji="0" lang="en-US" altLang="en-US" sz="1800" b="1" dirty="0">
                <a:solidFill>
                  <a:srgbClr val="00B0F0"/>
                </a:solidFill>
                <a:latin typeface="Arial Narrow" pitchFamily="34" charset="0"/>
              </a:rPr>
              <a:t>NW- Windows</a:t>
            </a:r>
          </a:p>
          <a:p>
            <a:pPr eaLnBrk="1" hangingPunct="1">
              <a:spcBef>
                <a:spcPct val="0"/>
              </a:spcBef>
              <a:buFontTx/>
              <a:buNone/>
            </a:pPr>
            <a:r>
              <a:rPr kumimoji="0" lang="en-US" altLang="en-US" sz="1800" b="1" dirty="0">
                <a:solidFill>
                  <a:srgbClr val="00B0F0"/>
                </a:solidFill>
                <a:latin typeface="Arial Narrow" pitchFamily="34" charset="0"/>
              </a:rPr>
              <a:t>NE- Electrical Services</a:t>
            </a:r>
          </a:p>
        </p:txBody>
      </p:sp>
      <p:sp>
        <p:nvSpPr>
          <p:cNvPr id="10" name="Text Box 3"/>
          <p:cNvSpPr txBox="1">
            <a:spLocks noChangeArrowheads="1"/>
          </p:cNvSpPr>
          <p:nvPr/>
        </p:nvSpPr>
        <p:spPr bwMode="auto">
          <a:xfrm>
            <a:off x="4788024" y="3581603"/>
            <a:ext cx="3457575" cy="646331"/>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400">
                <a:solidFill>
                  <a:srgbClr val="0000FF"/>
                </a:solidFill>
                <a:latin typeface="Arial" pitchFamily="34" charset="0"/>
                <a:ea typeface="ＭＳ Ｐゴシック" pitchFamily="34" charset="-128"/>
              </a:defRPr>
            </a:lvl1pPr>
            <a:lvl2pPr marL="742950" indent="-285750">
              <a:spcBef>
                <a:spcPct val="20000"/>
              </a:spcBef>
              <a:buChar char="–"/>
              <a:defRPr kumimoji="1" sz="2000">
                <a:solidFill>
                  <a:srgbClr val="0000FF"/>
                </a:solidFill>
                <a:latin typeface="Arial" pitchFamily="34" charset="0"/>
                <a:ea typeface="ＭＳ Ｐゴシック" pitchFamily="34" charset="-128"/>
              </a:defRPr>
            </a:lvl2pPr>
            <a:lvl3pPr marL="1143000" indent="-228600">
              <a:spcBef>
                <a:spcPct val="20000"/>
              </a:spcBef>
              <a:buChar char="•"/>
              <a:defRPr kumimoji="1">
                <a:solidFill>
                  <a:srgbClr val="0000FF"/>
                </a:solidFill>
                <a:latin typeface="Arial" pitchFamily="34" charset="0"/>
                <a:ea typeface="ＭＳ Ｐゴシック" pitchFamily="34" charset="-128"/>
              </a:defRPr>
            </a:lvl3pPr>
            <a:lvl4pPr marL="1600200" indent="-228600">
              <a:spcBef>
                <a:spcPct val="20000"/>
              </a:spcBef>
              <a:buChar char="–"/>
              <a:defRPr kumimoji="1">
                <a:solidFill>
                  <a:srgbClr val="0000FF"/>
                </a:solidFill>
                <a:latin typeface="Arial" pitchFamily="34" charset="0"/>
                <a:ea typeface="ＭＳ Ｐゴシック" pitchFamily="34" charset="-128"/>
              </a:defRPr>
            </a:lvl4pPr>
            <a:lvl5pPr marL="2057400" indent="-228600">
              <a:spcBef>
                <a:spcPct val="20000"/>
              </a:spcBef>
              <a:buChar char="»"/>
              <a:defRPr kumimoji="1">
                <a:solidFill>
                  <a:srgbClr val="0000FF"/>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9pPr>
          </a:lstStyle>
          <a:p>
            <a:pPr eaLnBrk="1" hangingPunct="1">
              <a:spcBef>
                <a:spcPct val="0"/>
              </a:spcBef>
              <a:buFontTx/>
              <a:buNone/>
            </a:pPr>
            <a:r>
              <a:rPr kumimoji="0" lang="en-US" altLang="en-US" sz="1800" b="1" dirty="0">
                <a:solidFill>
                  <a:srgbClr val="FFC000"/>
                </a:solidFill>
                <a:latin typeface="Arial Narrow" pitchFamily="34" charset="0"/>
                <a:cs typeface="Arial" pitchFamily="34" charset="0"/>
              </a:rPr>
              <a:t>PBS57</a:t>
            </a:r>
            <a:r>
              <a:rPr kumimoji="0" lang="en-US" altLang="en-US" sz="1800" b="1" dirty="0">
                <a:solidFill>
                  <a:srgbClr val="00B0F0"/>
                </a:solidFill>
                <a:latin typeface="Arial Narrow" pitchFamily="34" charset="0"/>
                <a:cs typeface="Arial" pitchFamily="34" charset="0"/>
              </a:rPr>
              <a:t>- IVVS</a:t>
            </a:r>
          </a:p>
          <a:p>
            <a:pPr eaLnBrk="1" hangingPunct="1">
              <a:spcBef>
                <a:spcPct val="0"/>
              </a:spcBef>
              <a:buFontTx/>
              <a:buNone/>
            </a:pPr>
            <a:r>
              <a:rPr kumimoji="0" lang="en-US" altLang="en-US" sz="1800" b="1" dirty="0" smtClean="0">
                <a:solidFill>
                  <a:srgbClr val="FFC000"/>
                </a:solidFill>
                <a:latin typeface="Arial Narrow" pitchFamily="34" charset="0"/>
                <a:cs typeface="Arial" pitchFamily="34" charset="0"/>
              </a:rPr>
              <a:t>PBS58</a:t>
            </a:r>
            <a:r>
              <a:rPr kumimoji="0" lang="en-US" altLang="en-US" sz="1800" b="1" dirty="0" smtClean="0">
                <a:solidFill>
                  <a:srgbClr val="00B0F0"/>
                </a:solidFill>
                <a:latin typeface="Arial Narrow" pitchFamily="34" charset="0"/>
                <a:cs typeface="Arial" pitchFamily="34" charset="0"/>
              </a:rPr>
              <a:t>- PPTF</a:t>
            </a:r>
            <a:endParaRPr kumimoji="0" lang="en-US" altLang="en-US" sz="1800" b="1" dirty="0">
              <a:solidFill>
                <a:srgbClr val="00B0F0"/>
              </a:solidFill>
              <a:latin typeface="Arial Narrow" pitchFamily="34" charset="0"/>
              <a:cs typeface="Arial" pitchFamily="34" charset="0"/>
            </a:endParaRPr>
          </a:p>
        </p:txBody>
      </p:sp>
      <p:sp>
        <p:nvSpPr>
          <p:cNvPr id="8" name="Rectangle 2"/>
          <p:cNvSpPr txBox="1">
            <a:spLocks noChangeAspect="1" noChangeArrowheads="1"/>
          </p:cNvSpPr>
          <p:nvPr/>
        </p:nvSpPr>
        <p:spPr bwMode="auto">
          <a:xfrm>
            <a:off x="179512" y="51470"/>
            <a:ext cx="8856984"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Status of Diagnostic System</a:t>
            </a:r>
            <a:endParaRPr lang="en-GB" altLang="en-US" b="1" dirty="0"/>
          </a:p>
        </p:txBody>
      </p:sp>
    </p:spTree>
    <p:custDataLst>
      <p:tags r:id="rId1"/>
    </p:custDataLst>
    <p:extLst>
      <p:ext uri="{BB962C8B-B14F-4D97-AF65-F5344CB8AC3E}">
        <p14:creationId xmlns:p14="http://schemas.microsoft.com/office/powerpoint/2010/main" val="20842835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P spid="6"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43445" y="843558"/>
            <a:ext cx="8965059" cy="3762796"/>
          </a:xfrm>
          <a:prstGeom prst="rect">
            <a:avLst/>
          </a:prstGeom>
        </p:spPr>
        <p:txBody>
          <a:bodyPr/>
          <a:lstStyle>
            <a:lvl1pPr marL="287338" indent="-287338" defTabSz="795338">
              <a:spcBef>
                <a:spcPct val="20000"/>
              </a:spcBef>
              <a:buChar char="•"/>
              <a:defRPr kumimoji="1" sz="2400">
                <a:solidFill>
                  <a:srgbClr val="0000FF"/>
                </a:solidFill>
                <a:latin typeface="Arial" pitchFamily="34" charset="0"/>
                <a:ea typeface="ＭＳ Ｐゴシック" pitchFamily="34" charset="-128"/>
              </a:defRPr>
            </a:lvl1pPr>
            <a:lvl2pPr marL="757238" indent="-279400" defTabSz="795338">
              <a:spcBef>
                <a:spcPct val="20000"/>
              </a:spcBef>
              <a:buChar char="–"/>
              <a:defRPr kumimoji="1" sz="2000">
                <a:solidFill>
                  <a:srgbClr val="0000FF"/>
                </a:solidFill>
                <a:latin typeface="Arial" pitchFamily="34" charset="0"/>
                <a:ea typeface="ＭＳ Ｐゴシック" pitchFamily="34" charset="-128"/>
              </a:defRPr>
            </a:lvl2pPr>
            <a:lvl3pPr marL="1136650" indent="-188913" defTabSz="795338">
              <a:spcBef>
                <a:spcPct val="20000"/>
              </a:spcBef>
              <a:buChar char="•"/>
              <a:defRPr kumimoji="1">
                <a:solidFill>
                  <a:srgbClr val="0000FF"/>
                </a:solidFill>
                <a:latin typeface="Arial" pitchFamily="34" charset="0"/>
                <a:ea typeface="ＭＳ Ｐゴシック" pitchFamily="34" charset="-128"/>
              </a:defRPr>
            </a:lvl3pPr>
            <a:lvl4pPr marL="1511300" indent="-184150" defTabSz="795338">
              <a:spcBef>
                <a:spcPct val="20000"/>
              </a:spcBef>
              <a:buChar char="–"/>
              <a:defRPr kumimoji="1">
                <a:solidFill>
                  <a:srgbClr val="0000FF"/>
                </a:solidFill>
                <a:latin typeface="Arial" pitchFamily="34" charset="0"/>
                <a:ea typeface="ＭＳ Ｐゴシック" pitchFamily="34" charset="-128"/>
              </a:defRPr>
            </a:lvl4pPr>
            <a:lvl5pPr marL="1885950" indent="-184150" defTabSz="795338">
              <a:spcBef>
                <a:spcPct val="20000"/>
              </a:spcBef>
              <a:buChar char="»"/>
              <a:defRPr kumimoji="1">
                <a:solidFill>
                  <a:srgbClr val="0000FF"/>
                </a:solidFill>
                <a:latin typeface="Arial" pitchFamily="34" charset="0"/>
                <a:ea typeface="ＭＳ Ｐゴシック" pitchFamily="34" charset="-128"/>
              </a:defRPr>
            </a:lvl5pPr>
            <a:lvl6pPr marL="2343150" indent="-184150" defTabSz="795338"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6pPr>
            <a:lvl7pPr marL="2800350" indent="-184150" defTabSz="795338"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7pPr>
            <a:lvl8pPr marL="3257550" indent="-184150" defTabSz="795338"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8pPr>
            <a:lvl9pPr marL="3714750" indent="-184150" defTabSz="795338" eaLnBrk="0" fontAlgn="base" hangingPunct="0">
              <a:spcBef>
                <a:spcPct val="20000"/>
              </a:spcBef>
              <a:spcAft>
                <a:spcPct val="0"/>
              </a:spcAft>
              <a:buChar char="»"/>
              <a:defRPr kumimoji="1">
                <a:solidFill>
                  <a:srgbClr val="0000FF"/>
                </a:solidFill>
                <a:latin typeface="Arial" pitchFamily="34" charset="0"/>
                <a:ea typeface="ＭＳ Ｐゴシック" pitchFamily="34" charset="-128"/>
              </a:defRPr>
            </a:lvl9pPr>
          </a:lstStyle>
          <a:p>
            <a:pPr eaLnBrk="1" hangingPunct="1"/>
            <a:r>
              <a:rPr kumimoji="0" lang="en-US" altLang="en-US" sz="1600" b="1" dirty="0">
                <a:solidFill>
                  <a:srgbClr val="C00000"/>
                </a:solidFill>
              </a:rPr>
              <a:t>Nuclear environment  </a:t>
            </a:r>
            <a:r>
              <a:rPr kumimoji="0" lang="en-US" altLang="en-US" sz="1600" dirty="0">
                <a:solidFill>
                  <a:schemeClr val="tx1"/>
                </a:solidFill>
              </a:rPr>
              <a:t>means we need to mitigate transmutation, radiation damage and thermo-electric effects</a:t>
            </a:r>
          </a:p>
          <a:p>
            <a:pPr eaLnBrk="1" hangingPunct="1"/>
            <a:r>
              <a:rPr kumimoji="0" lang="en-US" altLang="en-US" sz="1600" dirty="0">
                <a:solidFill>
                  <a:srgbClr val="C00000"/>
                </a:solidFill>
              </a:rPr>
              <a:t>Target: </a:t>
            </a:r>
            <a:r>
              <a:rPr kumimoji="0" lang="en-US" altLang="en-US" sz="1600" b="1" dirty="0">
                <a:solidFill>
                  <a:srgbClr val="C00000"/>
                </a:solidFill>
              </a:rPr>
              <a:t>zero maintenance</a:t>
            </a:r>
            <a:r>
              <a:rPr kumimoji="0" lang="en-US" altLang="en-US" sz="1600" dirty="0">
                <a:solidFill>
                  <a:srgbClr val="C00000"/>
                </a:solidFill>
              </a:rPr>
              <a:t> </a:t>
            </a:r>
            <a:r>
              <a:rPr kumimoji="0" lang="en-US" altLang="en-US" sz="1600" dirty="0">
                <a:solidFill>
                  <a:schemeClr val="tx1"/>
                </a:solidFill>
              </a:rPr>
              <a:t>(in practice very difficult)</a:t>
            </a:r>
          </a:p>
          <a:p>
            <a:pPr eaLnBrk="1" hangingPunct="1"/>
            <a:r>
              <a:rPr kumimoji="0" lang="en-GB" altLang="en-US" sz="1600" b="1" dirty="0">
                <a:solidFill>
                  <a:srgbClr val="C00000"/>
                </a:solidFill>
              </a:rPr>
              <a:t>Quality requirements are high</a:t>
            </a:r>
            <a:r>
              <a:rPr kumimoji="0" lang="en-GB" altLang="en-US" sz="1600" dirty="0">
                <a:solidFill>
                  <a:schemeClr val="tx1"/>
                </a:solidFill>
              </a:rPr>
              <a:t>, in particular for assembly to the nuclear pressure vessel and vacuum vessel feedthroughs</a:t>
            </a:r>
          </a:p>
          <a:p>
            <a:pPr eaLnBrk="1" hangingPunct="1"/>
            <a:r>
              <a:rPr kumimoji="0" lang="en-US" altLang="en-US" sz="1600" b="1" dirty="0">
                <a:solidFill>
                  <a:srgbClr val="C00000"/>
                </a:solidFill>
              </a:rPr>
              <a:t>Many interfaces </a:t>
            </a:r>
            <a:r>
              <a:rPr kumimoji="0" lang="en-US" altLang="en-US" sz="1600" dirty="0">
                <a:solidFill>
                  <a:schemeClr val="tx1"/>
                </a:solidFill>
              </a:rPr>
              <a:t>(machine-diagnostics, diagnostics-diagnostics)</a:t>
            </a:r>
          </a:p>
          <a:p>
            <a:pPr eaLnBrk="1" hangingPunct="1"/>
            <a:r>
              <a:rPr kumimoji="0" lang="en-US" altLang="en-US" sz="1600" b="1" dirty="0">
                <a:solidFill>
                  <a:srgbClr val="C00000"/>
                </a:solidFill>
              </a:rPr>
              <a:t>Engineering</a:t>
            </a:r>
            <a:r>
              <a:rPr kumimoji="0" lang="en-US" altLang="en-US" sz="1600" dirty="0">
                <a:solidFill>
                  <a:schemeClr val="tx1"/>
                </a:solidFill>
              </a:rPr>
              <a:t> (remote handling capability, neutron shielding, weight)</a:t>
            </a:r>
          </a:p>
          <a:p>
            <a:pPr eaLnBrk="1" hangingPunct="1">
              <a:buFontTx/>
              <a:buNone/>
            </a:pPr>
            <a:endParaRPr kumimoji="0" lang="en-US" altLang="en-US" sz="1000" b="1" dirty="0">
              <a:solidFill>
                <a:srgbClr val="222268"/>
              </a:solidFill>
            </a:endParaRPr>
          </a:p>
          <a:p>
            <a:pPr eaLnBrk="1" hangingPunct="1">
              <a:buFontTx/>
              <a:buNone/>
            </a:pPr>
            <a:endParaRPr kumimoji="0" lang="en-US" altLang="en-US" sz="1000" b="1" dirty="0">
              <a:solidFill>
                <a:srgbClr val="222268"/>
              </a:solidFill>
            </a:endParaRPr>
          </a:p>
          <a:p>
            <a:pPr eaLnBrk="1" hangingPunct="1"/>
            <a:r>
              <a:rPr kumimoji="0" lang="en-US" altLang="en-US" sz="1800" b="1" dirty="0">
                <a:solidFill>
                  <a:srgbClr val="222268"/>
                </a:solidFill>
              </a:rPr>
              <a:t>How are we meeting these?</a:t>
            </a:r>
          </a:p>
          <a:p>
            <a:pPr lvl="1" eaLnBrk="1" hangingPunct="1"/>
            <a:r>
              <a:rPr kumimoji="0" lang="en-US" altLang="en-US" sz="1400" dirty="0">
                <a:solidFill>
                  <a:srgbClr val="222268"/>
                </a:solidFill>
              </a:rPr>
              <a:t>Staged </a:t>
            </a:r>
            <a:r>
              <a:rPr kumimoji="0" lang="en-US" altLang="en-US" sz="1400" dirty="0" smtClean="0">
                <a:solidFill>
                  <a:srgbClr val="222268"/>
                </a:solidFill>
              </a:rPr>
              <a:t>design, fabrication and installation approach</a:t>
            </a:r>
            <a:endParaRPr kumimoji="0" lang="en-US" altLang="en-US" sz="1400" dirty="0">
              <a:solidFill>
                <a:srgbClr val="222268"/>
              </a:solidFill>
            </a:endParaRPr>
          </a:p>
          <a:p>
            <a:pPr lvl="1" eaLnBrk="1" hangingPunct="1"/>
            <a:r>
              <a:rPr kumimoji="0" lang="en-US" altLang="en-US" sz="1400" dirty="0">
                <a:solidFill>
                  <a:srgbClr val="222268"/>
                </a:solidFill>
              </a:rPr>
              <a:t>J</a:t>
            </a:r>
            <a:r>
              <a:rPr kumimoji="0" lang="en-US" altLang="en-US" sz="1400" dirty="0" smtClean="0">
                <a:solidFill>
                  <a:srgbClr val="222268"/>
                </a:solidFill>
              </a:rPr>
              <a:t>oint </a:t>
            </a:r>
            <a:r>
              <a:rPr kumimoji="0" lang="en-US" altLang="en-US" sz="1400" dirty="0">
                <a:solidFill>
                  <a:srgbClr val="222268"/>
                </a:solidFill>
              </a:rPr>
              <a:t>experiments through dedicated International Tokamak Physics Activity Diagnostic Working Group</a:t>
            </a:r>
          </a:p>
          <a:p>
            <a:pPr lvl="1" eaLnBrk="1" hangingPunct="1"/>
            <a:r>
              <a:rPr kumimoji="0" lang="en-US" altLang="en-US" sz="1400" dirty="0">
                <a:solidFill>
                  <a:srgbClr val="222268"/>
                </a:solidFill>
              </a:rPr>
              <a:t>Dedicated R&amp;D and development in the ITER </a:t>
            </a:r>
            <a:r>
              <a:rPr kumimoji="0" lang="en-US" altLang="en-US" sz="1400" dirty="0" smtClean="0">
                <a:solidFill>
                  <a:srgbClr val="222268"/>
                </a:solidFill>
              </a:rPr>
              <a:t>IO-DA Teams</a:t>
            </a:r>
            <a:endParaRPr kumimoji="0" lang="en-US" altLang="en-US" sz="1400" dirty="0">
              <a:solidFill>
                <a:srgbClr val="222268"/>
              </a:solidFill>
            </a:endParaRPr>
          </a:p>
          <a:p>
            <a:pPr lvl="1" eaLnBrk="1" hangingPunct="1"/>
            <a:r>
              <a:rPr kumimoji="0" lang="en-US" altLang="en-US" sz="1400" dirty="0" smtClean="0">
                <a:solidFill>
                  <a:srgbClr val="222268"/>
                </a:solidFill>
              </a:rPr>
              <a:t>Modular </a:t>
            </a:r>
            <a:r>
              <a:rPr kumimoji="0" lang="en-US" altLang="en-US" sz="1400" dirty="0">
                <a:solidFill>
                  <a:srgbClr val="222268"/>
                </a:solidFill>
              </a:rPr>
              <a:t>design and standardization</a:t>
            </a:r>
            <a:endParaRPr kumimoji="0" lang="en-GB" altLang="en-US" sz="1400" dirty="0">
              <a:solidFill>
                <a:srgbClr val="222268"/>
              </a:solidFill>
            </a:endParaRPr>
          </a:p>
        </p:txBody>
      </p:sp>
      <p:sp>
        <p:nvSpPr>
          <p:cNvPr id="4" name="Rectangle 2"/>
          <p:cNvSpPr txBox="1">
            <a:spLocks noChangeAspect="1" noChangeArrowheads="1"/>
          </p:cNvSpPr>
          <p:nvPr/>
        </p:nvSpPr>
        <p:spPr bwMode="auto">
          <a:xfrm>
            <a:off x="179512" y="51470"/>
            <a:ext cx="8856984"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Challenges of Diagnostic System</a:t>
            </a:r>
            <a:endParaRPr lang="en-GB" altLang="en-US" b="1" dirty="0"/>
          </a:p>
        </p:txBody>
      </p:sp>
    </p:spTree>
    <p:extLst>
      <p:ext uri="{BB962C8B-B14F-4D97-AF65-F5344CB8AC3E}">
        <p14:creationId xmlns:p14="http://schemas.microsoft.com/office/powerpoint/2010/main" val="2379330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500"/>
                                        <p:tgtEl>
                                          <p:spTgt spid="2">
                                            <p:txEl>
                                              <p:pRg st="7" end="7"/>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8" end="8"/>
                                            </p:txEl>
                                          </p:spTgt>
                                        </p:tgtEl>
                                        <p:attrNameLst>
                                          <p:attrName>style.visibility</p:attrName>
                                        </p:attrNameLst>
                                      </p:cBhvr>
                                      <p:to>
                                        <p:strVal val="visible"/>
                                      </p:to>
                                    </p:set>
                                    <p:animEffect transition="in" filter="fade">
                                      <p:cBhvr>
                                        <p:cTn id="12" dur="500"/>
                                        <p:tgtEl>
                                          <p:spTgt spid="2">
                                            <p:txEl>
                                              <p:pRg st="8" end="8"/>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animEffect transition="in" filter="fade">
                                      <p:cBhvr>
                                        <p:cTn id="15" dur="500"/>
                                        <p:tgtEl>
                                          <p:spTgt spid="2">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10" end="10"/>
                                            </p:txEl>
                                          </p:spTgt>
                                        </p:tgtEl>
                                        <p:attrNameLst>
                                          <p:attrName>style.visibility</p:attrName>
                                        </p:attrNameLst>
                                      </p:cBhvr>
                                      <p:to>
                                        <p:strVal val="visible"/>
                                      </p:to>
                                    </p:set>
                                    <p:animEffect transition="in" filter="fade">
                                      <p:cBhvr>
                                        <p:cTn id="18" dur="500"/>
                                        <p:tgtEl>
                                          <p:spTgt spid="2">
                                            <p:txEl>
                                              <p:pRg st="10" end="1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animEffect transition="in" filter="fade">
                                      <p:cBhvr>
                                        <p:cTn id="21"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709835"/>
            <a:ext cx="671512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spect="1" noChangeArrowheads="1"/>
          </p:cNvSpPr>
          <p:nvPr/>
        </p:nvSpPr>
        <p:spPr bwMode="auto">
          <a:xfrm>
            <a:off x="179512" y="51470"/>
            <a:ext cx="8856984"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dirty="0" smtClean="0"/>
              <a:t>Ports for Diagnostic System</a:t>
            </a:r>
            <a:endParaRPr lang="en-GB" altLang="en-US" b="1" dirty="0"/>
          </a:p>
        </p:txBody>
      </p:sp>
    </p:spTree>
    <p:extLst>
      <p:ext uri="{BB962C8B-B14F-4D97-AF65-F5344CB8AC3E}">
        <p14:creationId xmlns:p14="http://schemas.microsoft.com/office/powerpoint/2010/main" val="41706421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50825"/>
            <a:ext cx="8686800" cy="720725"/>
          </a:xfrm>
        </p:spPr>
        <p:txBody>
          <a:bodyPr/>
          <a:lstStyle/>
          <a:p>
            <a:r>
              <a:rPr lang="en-US" altLang="en-US" dirty="0" smtClean="0"/>
              <a:t>ITER Fuel </a:t>
            </a:r>
            <a:r>
              <a:rPr lang="en-US" altLang="en-US" dirty="0" smtClean="0"/>
              <a:t>Cycle</a:t>
            </a:r>
            <a:r>
              <a:rPr lang="en-US" altLang="en-US" dirty="0"/>
              <a:t> </a:t>
            </a:r>
            <a:r>
              <a:rPr lang="en-US" altLang="en-US" dirty="0" smtClean="0"/>
              <a:t>: Tritium System</a:t>
            </a:r>
            <a:endParaRPr lang="en-GB" altLang="en-US" dirty="0" smtClean="0"/>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1165225"/>
            <a:ext cx="8543925" cy="324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4211960" y="915566"/>
            <a:ext cx="4392488" cy="35283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94010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3219450"/>
            <a:ext cx="3924300"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2" descr="C:\Users\willmss\Documents\Work\WDS\Tanks\WDS Tank Installation Pictures\100 m3 Tank Installation-Professional\P10503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704" y="769292"/>
            <a:ext cx="319881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9"/>
          <p:cNvSpPr txBox="1">
            <a:spLocks noChangeArrowheads="1"/>
          </p:cNvSpPr>
          <p:nvPr/>
        </p:nvSpPr>
        <p:spPr bwMode="auto">
          <a:xfrm>
            <a:off x="6237288" y="4516438"/>
            <a:ext cx="27368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sz="1200" b="1" dirty="0">
                <a:solidFill>
                  <a:schemeClr val="tx1"/>
                </a:solidFill>
                <a:latin typeface="Calibri" pitchFamily="34" charset="0"/>
              </a:rPr>
              <a:t>Tokamak Complex </a:t>
            </a:r>
            <a:r>
              <a:rPr lang="en-US" altLang="en-US" sz="1200" b="1" dirty="0" err="1">
                <a:solidFill>
                  <a:schemeClr val="tx1"/>
                </a:solidFill>
                <a:latin typeface="Calibri" pitchFamily="34" charset="0"/>
              </a:rPr>
              <a:t>Detritiation</a:t>
            </a:r>
            <a:r>
              <a:rPr lang="en-US" altLang="en-US" sz="1200" b="1" dirty="0">
                <a:solidFill>
                  <a:schemeClr val="tx1"/>
                </a:solidFill>
                <a:latin typeface="Calibri" pitchFamily="34" charset="0"/>
              </a:rPr>
              <a:t> System</a:t>
            </a:r>
            <a:endParaRPr lang="en-GB" altLang="en-US" sz="1200" b="1" dirty="0">
              <a:solidFill>
                <a:schemeClr val="tx1"/>
              </a:solidFill>
              <a:latin typeface="Calibri" pitchFamily="34" charset="0"/>
            </a:endParaRPr>
          </a:p>
        </p:txBody>
      </p:sp>
      <p:pic>
        <p:nvPicPr>
          <p:cNvPr id="16391" name="Picture 10"/>
          <p:cNvPicPr>
            <a:picLocks noChangeAspect="1"/>
          </p:cNvPicPr>
          <p:nvPr/>
        </p:nvPicPr>
        <p:blipFill>
          <a:blip r:embed="rId4">
            <a:extLst>
              <a:ext uri="{28A0092B-C50C-407E-A947-70E740481C1C}">
                <a14:useLocalDpi xmlns:a14="http://schemas.microsoft.com/office/drawing/2010/main" val="0"/>
              </a:ext>
            </a:extLst>
          </a:blip>
          <a:srcRect l="4105" r="9827"/>
          <a:stretch>
            <a:fillRect/>
          </a:stretch>
        </p:blipFill>
        <p:spPr bwMode="auto">
          <a:xfrm>
            <a:off x="5882704" y="2185342"/>
            <a:ext cx="32258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11"/>
          <p:cNvSpPr txBox="1">
            <a:spLocks noChangeArrowheads="1"/>
          </p:cNvSpPr>
          <p:nvPr/>
        </p:nvSpPr>
        <p:spPr bwMode="auto">
          <a:xfrm>
            <a:off x="5729288" y="3015605"/>
            <a:ext cx="337978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sz="1200" b="1" dirty="0">
                <a:solidFill>
                  <a:schemeClr val="tx1"/>
                </a:solidFill>
                <a:latin typeface="Calibri" pitchFamily="34" charset="0"/>
              </a:rPr>
              <a:t>Receipt of Torus </a:t>
            </a:r>
            <a:r>
              <a:rPr lang="en-US" altLang="en-US" sz="1200" b="1" dirty="0" err="1">
                <a:solidFill>
                  <a:schemeClr val="tx1"/>
                </a:solidFill>
                <a:latin typeface="Calibri" pitchFamily="34" charset="0"/>
              </a:rPr>
              <a:t>Cryopump</a:t>
            </a:r>
            <a:endParaRPr lang="en-GB" altLang="en-US" sz="1200" b="1" dirty="0">
              <a:solidFill>
                <a:schemeClr val="tx1"/>
              </a:solidFill>
              <a:latin typeface="Calibri" pitchFamily="34" charset="0"/>
            </a:endParaRPr>
          </a:p>
        </p:txBody>
      </p:sp>
      <p:sp>
        <p:nvSpPr>
          <p:cNvPr id="16393" name="Content Placeholder 19"/>
          <p:cNvSpPr>
            <a:spLocks noGrp="1"/>
          </p:cNvSpPr>
          <p:nvPr>
            <p:ph idx="1"/>
          </p:nvPr>
        </p:nvSpPr>
        <p:spPr>
          <a:xfrm>
            <a:off x="107503" y="699542"/>
            <a:ext cx="5760641" cy="3888432"/>
          </a:xfrm>
        </p:spPr>
        <p:txBody>
          <a:bodyPr/>
          <a:lstStyle/>
          <a:p>
            <a:r>
              <a:rPr lang="en-US" altLang="en-US" sz="1600" b="1" dirty="0" smtClean="0"/>
              <a:t>Fuel cycle has unprecedented throughput requirements</a:t>
            </a:r>
          </a:p>
          <a:p>
            <a:pPr lvl="1"/>
            <a:r>
              <a:rPr lang="en-US" altLang="en-US" sz="1400" dirty="0" smtClean="0"/>
              <a:t>Design and safety analysis has advanced</a:t>
            </a:r>
          </a:p>
          <a:p>
            <a:pPr lvl="2"/>
            <a:r>
              <a:rPr lang="en-US" altLang="en-US" sz="1400" dirty="0" smtClean="0"/>
              <a:t>Some equipment is already installed, most systems are in preliminary/final design</a:t>
            </a:r>
          </a:p>
          <a:p>
            <a:pPr lvl="1"/>
            <a:r>
              <a:rPr lang="en-US" altLang="en-US" sz="1400" dirty="0" smtClean="0"/>
              <a:t>High confidence that systems will work, primary questions relate to number of shots per day that can be </a:t>
            </a:r>
            <a:r>
              <a:rPr lang="en-US" altLang="en-US" sz="1400" dirty="0" smtClean="0"/>
              <a:t>supported</a:t>
            </a:r>
            <a:endParaRPr lang="en-US" altLang="en-US" sz="1000" dirty="0" smtClean="0"/>
          </a:p>
          <a:p>
            <a:r>
              <a:rPr lang="en-US" altLang="en-US" sz="1600" b="1" dirty="0" smtClean="0"/>
              <a:t>Vacuum pumping</a:t>
            </a:r>
          </a:p>
          <a:p>
            <a:pPr lvl="1"/>
            <a:r>
              <a:rPr lang="en-US" altLang="en-US" sz="1400" dirty="0" smtClean="0"/>
              <a:t>First torus </a:t>
            </a:r>
            <a:r>
              <a:rPr lang="en-US" altLang="en-US" sz="1400" dirty="0" err="1" smtClean="0"/>
              <a:t>cryopump</a:t>
            </a:r>
            <a:r>
              <a:rPr lang="en-US" altLang="en-US" sz="1400" dirty="0" smtClean="0"/>
              <a:t> manufacturing, testing and delivery completed</a:t>
            </a:r>
          </a:p>
          <a:p>
            <a:pPr lvl="1"/>
            <a:r>
              <a:rPr lang="en-US" altLang="en-US" sz="1400" dirty="0" smtClean="0"/>
              <a:t>High-throughput, tritium compatible roughing pump successfully </a:t>
            </a:r>
            <a:r>
              <a:rPr lang="en-US" altLang="en-US" sz="1400" dirty="0" smtClean="0"/>
              <a:t>tested</a:t>
            </a:r>
            <a:endParaRPr lang="en-US" altLang="en-US" sz="1000" dirty="0" smtClean="0"/>
          </a:p>
          <a:p>
            <a:r>
              <a:rPr lang="en-US" altLang="en-US" sz="1600" b="1" dirty="0" smtClean="0"/>
              <a:t>Gaseous </a:t>
            </a:r>
            <a:r>
              <a:rPr lang="en-US" altLang="en-US" sz="1600" b="1" dirty="0" err="1" smtClean="0"/>
              <a:t>detritiation</a:t>
            </a:r>
            <a:r>
              <a:rPr lang="en-US" altLang="en-US" sz="1600" b="1" dirty="0" smtClean="0"/>
              <a:t> system</a:t>
            </a:r>
          </a:p>
          <a:p>
            <a:pPr lvl="1"/>
            <a:r>
              <a:rPr lang="en-US" altLang="en-US" sz="1400" dirty="0" smtClean="0"/>
              <a:t>Verification testing for new, high capacity scrubber column technology completed</a:t>
            </a:r>
          </a:p>
          <a:p>
            <a:pPr lvl="1"/>
            <a:r>
              <a:rPr lang="en-US" altLang="en-US" sz="1400" dirty="0" smtClean="0"/>
              <a:t>Recently completed resolution of all major design issues</a:t>
            </a:r>
          </a:p>
          <a:p>
            <a:endParaRPr lang="en-US" altLang="en-US" sz="1600" dirty="0" smtClean="0"/>
          </a:p>
          <a:p>
            <a:endParaRPr lang="en-US" altLang="en-US" sz="1600" dirty="0" smtClean="0"/>
          </a:p>
        </p:txBody>
      </p:sp>
      <p:sp>
        <p:nvSpPr>
          <p:cNvPr id="11" name="Title 1"/>
          <p:cNvSpPr>
            <a:spLocks noGrp="1"/>
          </p:cNvSpPr>
          <p:nvPr>
            <p:ph type="title"/>
          </p:nvPr>
        </p:nvSpPr>
        <p:spPr>
          <a:xfrm>
            <a:off x="228600" y="50825"/>
            <a:ext cx="8686800" cy="720725"/>
          </a:xfrm>
        </p:spPr>
        <p:txBody>
          <a:bodyPr/>
          <a:lstStyle/>
          <a:p>
            <a:r>
              <a:rPr lang="en-US" altLang="en-US" dirty="0" smtClean="0"/>
              <a:t>Status of Fuel Cycle</a:t>
            </a:r>
            <a:endParaRPr lang="en-GB" altLang="en-US" dirty="0" smtClean="0"/>
          </a:p>
        </p:txBody>
      </p:sp>
    </p:spTree>
    <p:extLst>
      <p:ext uri="{BB962C8B-B14F-4D97-AF65-F5344CB8AC3E}">
        <p14:creationId xmlns:p14="http://schemas.microsoft.com/office/powerpoint/2010/main" val="26922539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E:\Sam_105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576" y="4097010"/>
            <a:ext cx="792088" cy="7789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567265" y="1879383"/>
            <a:ext cx="1512168" cy="232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IMG_736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784" y="680958"/>
            <a:ext cx="1563282" cy="3835008"/>
          </a:xfrm>
          <a:prstGeom prst="rect">
            <a:avLst/>
          </a:prstGeom>
        </p:spPr>
      </p:pic>
      <p:pic>
        <p:nvPicPr>
          <p:cNvPr id="1026" name="Picture 2" descr="C:\Users\pearcer\Pictures\ppc-ri-080517_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7984" y="680958"/>
            <a:ext cx="1944216" cy="29165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1470"/>
            <a:ext cx="9144000" cy="523220"/>
          </a:xfrm>
          <a:prstGeom prst="rect">
            <a:avLst/>
          </a:prstGeom>
        </p:spPr>
        <p:txBody>
          <a:bodyPr wrap="square">
            <a:spAutoFit/>
          </a:bodyPr>
          <a:lstStyle/>
          <a:p>
            <a:pPr algn="ctr"/>
            <a:r>
              <a:rPr lang="en-US" sz="2800" b="1" dirty="0" smtClean="0">
                <a:solidFill>
                  <a:srgbClr val="C00000"/>
                </a:solidFill>
                <a:latin typeface="Arial" panose="020B0604020202020204" pitchFamily="34" charset="0"/>
                <a:cs typeface="Arial" panose="020B0604020202020204" pitchFamily="34" charset="0"/>
              </a:rPr>
              <a:t> </a:t>
            </a:r>
            <a:r>
              <a:rPr lang="en-US" sz="2800" b="1" dirty="0" smtClean="0">
                <a:solidFill>
                  <a:srgbClr val="000099"/>
                </a:solidFill>
                <a:latin typeface="Arial" panose="020B0604020202020204" pitchFamily="34" charset="0"/>
                <a:cs typeface="Arial" panose="020B0604020202020204" pitchFamily="34" charset="0"/>
              </a:rPr>
              <a:t>First </a:t>
            </a:r>
            <a:r>
              <a:rPr lang="en-US" sz="2800" b="1" dirty="0" smtClean="0">
                <a:solidFill>
                  <a:srgbClr val="000099"/>
                </a:solidFill>
                <a:latin typeface="Arial" panose="020B0604020202020204" pitchFamily="34" charset="0"/>
                <a:cs typeface="Arial" panose="020B0604020202020204" pitchFamily="34" charset="0"/>
              </a:rPr>
              <a:t>Torus/Cryostat </a:t>
            </a:r>
            <a:r>
              <a:rPr lang="en-US" sz="2800" b="1" dirty="0" err="1" smtClean="0">
                <a:solidFill>
                  <a:srgbClr val="000099"/>
                </a:solidFill>
                <a:latin typeface="Arial" panose="020B0604020202020204" pitchFamily="34" charset="0"/>
                <a:cs typeface="Arial" panose="020B0604020202020204" pitchFamily="34" charset="0"/>
              </a:rPr>
              <a:t>Cryo</a:t>
            </a:r>
            <a:r>
              <a:rPr lang="en-US" sz="2800" b="1" dirty="0" smtClean="0">
                <a:solidFill>
                  <a:srgbClr val="000099"/>
                </a:solidFill>
                <a:latin typeface="Arial" panose="020B0604020202020204" pitchFamily="34" charset="0"/>
                <a:cs typeface="Arial" panose="020B0604020202020204" pitchFamily="34" charset="0"/>
              </a:rPr>
              <a:t>-pump  </a:t>
            </a:r>
            <a:r>
              <a:rPr lang="en-US" sz="2800" b="1" dirty="0" smtClean="0">
                <a:solidFill>
                  <a:srgbClr val="000099"/>
                </a:solidFill>
                <a:latin typeface="Arial" panose="020B0604020202020204" pitchFamily="34" charset="0"/>
                <a:cs typeface="Arial" panose="020B0604020202020204" pitchFamily="34" charset="0"/>
              </a:rPr>
              <a:t>Fabrication </a:t>
            </a:r>
            <a:endParaRPr lang="en-GB" sz="2800" b="1" dirty="0">
              <a:solidFill>
                <a:srgbClr val="000099"/>
              </a:solidFill>
            </a:endParaRPr>
          </a:p>
        </p:txBody>
      </p:sp>
      <p:pic>
        <p:nvPicPr>
          <p:cNvPr id="7" name="Picture 6" descr="IMG_2232webflang.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684192"/>
            <a:ext cx="2376264" cy="12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ullSizeRender.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90770" y="680958"/>
            <a:ext cx="1990087" cy="2375104"/>
          </a:xfrm>
          <a:prstGeom prst="rect">
            <a:avLst/>
          </a:prstGeom>
        </p:spPr>
      </p:pic>
      <p:sp>
        <p:nvSpPr>
          <p:cNvPr id="11" name="Rectangle 10"/>
          <p:cNvSpPr/>
          <p:nvPr/>
        </p:nvSpPr>
        <p:spPr>
          <a:xfrm>
            <a:off x="107504" y="1908328"/>
            <a:ext cx="2376264" cy="307777"/>
          </a:xfrm>
          <a:prstGeom prst="rect">
            <a:avLst/>
          </a:prstGeom>
        </p:spPr>
        <p:txBody>
          <a:bodyPr wrap="square">
            <a:spAutoFit/>
          </a:bodyPr>
          <a:lstStyle/>
          <a:p>
            <a:pPr lvl="0"/>
            <a:r>
              <a:rPr lang="en-GB" altLang="en-US" sz="1400" dirty="0" err="1" smtClean="0">
                <a:solidFill>
                  <a:srgbClr val="333399"/>
                </a:solidFill>
                <a:latin typeface="Arial" pitchFamily="34" charset="0"/>
                <a:ea typeface="MS PGothic" pitchFamily="34" charset="-128"/>
                <a:cs typeface="Arial" pitchFamily="34" charset="0"/>
              </a:rPr>
              <a:t>Cryo</a:t>
            </a:r>
            <a:r>
              <a:rPr lang="en-GB" altLang="en-US" sz="1400" dirty="0" smtClean="0">
                <a:solidFill>
                  <a:srgbClr val="333399"/>
                </a:solidFill>
                <a:latin typeface="Arial" pitchFamily="34" charset="0"/>
                <a:ea typeface="MS PGothic" pitchFamily="34" charset="-128"/>
                <a:cs typeface="Arial" pitchFamily="34" charset="0"/>
              </a:rPr>
              <a:t>-pump </a:t>
            </a:r>
            <a:r>
              <a:rPr lang="en-GB" altLang="en-US" sz="1400" dirty="0" smtClean="0">
                <a:solidFill>
                  <a:srgbClr val="333399"/>
                </a:solidFill>
                <a:latin typeface="Arial" pitchFamily="34" charset="0"/>
                <a:ea typeface="MS PGothic" pitchFamily="34" charset="-128"/>
                <a:cs typeface="Arial" pitchFamily="34" charset="0"/>
              </a:rPr>
              <a:t>Flange</a:t>
            </a:r>
            <a:endParaRPr lang="en-GB" altLang="en-US" sz="1400" dirty="0">
              <a:solidFill>
                <a:srgbClr val="0070C0"/>
              </a:solidFill>
              <a:latin typeface="Arial" pitchFamily="34" charset="0"/>
              <a:ea typeface="MS PGothic" pitchFamily="34" charset="-128"/>
              <a:cs typeface="Arial" pitchFamily="34" charset="0"/>
            </a:endParaRPr>
          </a:p>
        </p:txBody>
      </p:sp>
      <p:sp>
        <p:nvSpPr>
          <p:cNvPr id="12" name="Rectangle 11"/>
          <p:cNvSpPr/>
          <p:nvPr/>
        </p:nvSpPr>
        <p:spPr>
          <a:xfrm>
            <a:off x="23725" y="3852544"/>
            <a:ext cx="3041478" cy="523220"/>
          </a:xfrm>
          <a:prstGeom prst="rect">
            <a:avLst/>
          </a:prstGeom>
        </p:spPr>
        <p:txBody>
          <a:bodyPr wrap="square">
            <a:spAutoFit/>
          </a:bodyPr>
          <a:lstStyle/>
          <a:p>
            <a:pPr lvl="0"/>
            <a:r>
              <a:rPr lang="en-GB" altLang="en-US" sz="1400" dirty="0" smtClean="0">
                <a:solidFill>
                  <a:srgbClr val="333399"/>
                </a:solidFill>
                <a:latin typeface="Arial" pitchFamily="34" charset="0"/>
                <a:ea typeface="MS PGothic" pitchFamily="34" charset="-128"/>
                <a:cs typeface="Arial" pitchFamily="34" charset="0"/>
              </a:rPr>
              <a:t>Assembly of charcoal coated </a:t>
            </a:r>
          </a:p>
          <a:p>
            <a:pPr lvl="0"/>
            <a:r>
              <a:rPr lang="en-GB" altLang="en-US" sz="1400" dirty="0" smtClean="0">
                <a:solidFill>
                  <a:srgbClr val="333399"/>
                </a:solidFill>
                <a:latin typeface="Arial" pitchFamily="34" charset="0"/>
                <a:ea typeface="MS PGothic" pitchFamily="34" charset="-128"/>
                <a:cs typeface="Arial" pitchFamily="34" charset="0"/>
              </a:rPr>
              <a:t>panels</a:t>
            </a:r>
            <a:endParaRPr lang="en-GB" altLang="en-US" sz="1400" dirty="0">
              <a:solidFill>
                <a:srgbClr val="0070C0"/>
              </a:solidFill>
              <a:latin typeface="Arial" pitchFamily="34" charset="0"/>
              <a:ea typeface="MS PGothic" pitchFamily="34" charset="-128"/>
              <a:cs typeface="Arial" pitchFamily="34" charset="0"/>
            </a:endParaRPr>
          </a:p>
        </p:txBody>
      </p:sp>
      <p:sp>
        <p:nvSpPr>
          <p:cNvPr id="13" name="Rectangle 12"/>
          <p:cNvSpPr/>
          <p:nvPr/>
        </p:nvSpPr>
        <p:spPr>
          <a:xfrm>
            <a:off x="2267744" y="4496221"/>
            <a:ext cx="2304256" cy="307777"/>
          </a:xfrm>
          <a:prstGeom prst="rect">
            <a:avLst/>
          </a:prstGeom>
        </p:spPr>
        <p:txBody>
          <a:bodyPr wrap="square">
            <a:spAutoFit/>
          </a:bodyPr>
          <a:lstStyle/>
          <a:p>
            <a:pPr lvl="0"/>
            <a:r>
              <a:rPr lang="en-GB" altLang="en-US" sz="1400" dirty="0" smtClean="0">
                <a:solidFill>
                  <a:srgbClr val="333399"/>
                </a:solidFill>
                <a:latin typeface="Arial" pitchFamily="34" charset="0"/>
                <a:ea typeface="MS PGothic" pitchFamily="34" charset="-128"/>
                <a:cs typeface="Arial" pitchFamily="34" charset="0"/>
              </a:rPr>
              <a:t>Thermal Shield Assembly </a:t>
            </a:r>
            <a:endParaRPr lang="en-GB" altLang="en-US" sz="1400" dirty="0">
              <a:solidFill>
                <a:srgbClr val="0070C0"/>
              </a:solidFill>
              <a:latin typeface="Arial" pitchFamily="34" charset="0"/>
              <a:ea typeface="MS PGothic" pitchFamily="34" charset="-128"/>
              <a:cs typeface="Arial" pitchFamily="34" charset="0"/>
            </a:endParaRPr>
          </a:p>
        </p:txBody>
      </p:sp>
      <p:sp>
        <p:nvSpPr>
          <p:cNvPr id="14" name="Rectangle 13"/>
          <p:cNvSpPr/>
          <p:nvPr/>
        </p:nvSpPr>
        <p:spPr>
          <a:xfrm>
            <a:off x="4427984" y="3561278"/>
            <a:ext cx="1944216" cy="738664"/>
          </a:xfrm>
          <a:prstGeom prst="rect">
            <a:avLst/>
          </a:prstGeom>
        </p:spPr>
        <p:txBody>
          <a:bodyPr wrap="square">
            <a:spAutoFit/>
          </a:bodyPr>
          <a:lstStyle/>
          <a:p>
            <a:pPr lvl="0"/>
            <a:r>
              <a:rPr lang="en-GB" altLang="en-US" sz="1400" dirty="0" err="1" smtClean="0">
                <a:solidFill>
                  <a:srgbClr val="333399"/>
                </a:solidFill>
                <a:latin typeface="Arial" pitchFamily="34" charset="0"/>
                <a:ea typeface="MS PGothic" pitchFamily="34" charset="-128"/>
                <a:cs typeface="Arial" pitchFamily="34" charset="0"/>
              </a:rPr>
              <a:t>Cryo</a:t>
            </a:r>
            <a:r>
              <a:rPr lang="en-GB" altLang="en-US" sz="1400" dirty="0" smtClean="0">
                <a:solidFill>
                  <a:srgbClr val="333399"/>
                </a:solidFill>
                <a:latin typeface="Arial" pitchFamily="34" charset="0"/>
                <a:ea typeface="MS PGothic" pitchFamily="34" charset="-128"/>
                <a:cs typeface="Arial" pitchFamily="34" charset="0"/>
              </a:rPr>
              <a:t>-pump casing preparation for e-beam welding  </a:t>
            </a:r>
            <a:endParaRPr lang="en-GB" altLang="en-US" sz="1400" dirty="0">
              <a:solidFill>
                <a:srgbClr val="0070C0"/>
              </a:solidFill>
              <a:latin typeface="Arial" pitchFamily="34" charset="0"/>
              <a:ea typeface="MS PGothic" pitchFamily="34" charset="-128"/>
              <a:cs typeface="Arial" pitchFamily="34" charset="0"/>
            </a:endParaRPr>
          </a:p>
        </p:txBody>
      </p:sp>
      <p:pic>
        <p:nvPicPr>
          <p:cNvPr id="8" name="Picture 7" descr="PPCFATIMG_5015.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3582" y="3416101"/>
            <a:ext cx="2457255" cy="1368152"/>
          </a:xfrm>
          <a:prstGeom prst="rect">
            <a:avLst/>
          </a:prstGeom>
        </p:spPr>
      </p:pic>
      <p:sp>
        <p:nvSpPr>
          <p:cNvPr id="16" name="Rectangle 15"/>
          <p:cNvSpPr/>
          <p:nvPr/>
        </p:nvSpPr>
        <p:spPr>
          <a:xfrm>
            <a:off x="6372200" y="3056061"/>
            <a:ext cx="2736304" cy="307777"/>
          </a:xfrm>
          <a:prstGeom prst="rect">
            <a:avLst/>
          </a:prstGeom>
        </p:spPr>
        <p:txBody>
          <a:bodyPr wrap="square">
            <a:spAutoFit/>
          </a:bodyPr>
          <a:lstStyle/>
          <a:p>
            <a:pPr lvl="0"/>
            <a:r>
              <a:rPr lang="en-GB" altLang="en-US" sz="1400" dirty="0" err="1" smtClean="0">
                <a:solidFill>
                  <a:srgbClr val="333399"/>
                </a:solidFill>
                <a:latin typeface="Arial" pitchFamily="34" charset="0"/>
                <a:ea typeface="MS PGothic" pitchFamily="34" charset="-128"/>
                <a:cs typeface="Arial" pitchFamily="34" charset="0"/>
              </a:rPr>
              <a:t>Cryo</a:t>
            </a:r>
            <a:r>
              <a:rPr lang="en-GB" altLang="en-US" sz="1400" dirty="0" smtClean="0">
                <a:solidFill>
                  <a:srgbClr val="333399"/>
                </a:solidFill>
                <a:latin typeface="Arial" pitchFamily="34" charset="0"/>
                <a:ea typeface="MS PGothic" pitchFamily="34" charset="-128"/>
                <a:cs typeface="Arial" pitchFamily="34" charset="0"/>
              </a:rPr>
              <a:t>-pump inlet valve alignment</a:t>
            </a:r>
            <a:endParaRPr lang="en-GB" altLang="en-US" sz="1400" dirty="0">
              <a:solidFill>
                <a:srgbClr val="0070C0"/>
              </a:solidFill>
              <a:latin typeface="Arial" pitchFamily="34" charset="0"/>
              <a:ea typeface="MS PGothic" pitchFamily="34" charset="-128"/>
              <a:cs typeface="Arial" pitchFamily="34" charset="0"/>
            </a:endParaRPr>
          </a:p>
        </p:txBody>
      </p:sp>
      <p:sp>
        <p:nvSpPr>
          <p:cNvPr id="17" name="Rectangle 16"/>
          <p:cNvSpPr/>
          <p:nvPr/>
        </p:nvSpPr>
        <p:spPr>
          <a:xfrm>
            <a:off x="4427984" y="4280197"/>
            <a:ext cx="2160240" cy="523220"/>
          </a:xfrm>
          <a:prstGeom prst="rect">
            <a:avLst/>
          </a:prstGeom>
        </p:spPr>
        <p:txBody>
          <a:bodyPr wrap="square">
            <a:spAutoFit/>
          </a:bodyPr>
          <a:lstStyle/>
          <a:p>
            <a:pPr lvl="0"/>
            <a:r>
              <a:rPr lang="en-GB" altLang="en-US" sz="1400" dirty="0" smtClean="0">
                <a:solidFill>
                  <a:srgbClr val="333399"/>
                </a:solidFill>
                <a:latin typeface="Arial" pitchFamily="34" charset="0"/>
                <a:ea typeface="MS PGothic" pitchFamily="34" charset="-128"/>
                <a:cs typeface="Arial" pitchFamily="34" charset="0"/>
              </a:rPr>
              <a:t>Completed  </a:t>
            </a:r>
            <a:r>
              <a:rPr lang="en-GB" altLang="en-US" sz="1400" dirty="0" err="1" smtClean="0">
                <a:solidFill>
                  <a:srgbClr val="333399"/>
                </a:solidFill>
                <a:latin typeface="Arial" pitchFamily="34" charset="0"/>
                <a:ea typeface="MS PGothic" pitchFamily="34" charset="-128"/>
                <a:cs typeface="Arial" pitchFamily="34" charset="0"/>
              </a:rPr>
              <a:t>Cryo</a:t>
            </a:r>
            <a:r>
              <a:rPr lang="en-GB" altLang="en-US" sz="1400" dirty="0" smtClean="0">
                <a:solidFill>
                  <a:srgbClr val="333399"/>
                </a:solidFill>
                <a:latin typeface="Arial" pitchFamily="34" charset="0"/>
                <a:ea typeface="MS PGothic" pitchFamily="34" charset="-128"/>
                <a:cs typeface="Arial" pitchFamily="34" charset="0"/>
              </a:rPr>
              <a:t>-pump</a:t>
            </a:r>
          </a:p>
          <a:p>
            <a:pPr lvl="0"/>
            <a:r>
              <a:rPr lang="en-GB" altLang="en-US" sz="1400" dirty="0" smtClean="0">
                <a:solidFill>
                  <a:srgbClr val="333399"/>
                </a:solidFill>
                <a:latin typeface="Arial" pitchFamily="34" charset="0"/>
                <a:ea typeface="MS PGothic" pitchFamily="34" charset="-128"/>
                <a:cs typeface="Arial" pitchFamily="34" charset="0"/>
              </a:rPr>
              <a:t>August 2017</a:t>
            </a:r>
            <a:endParaRPr lang="en-GB" altLang="en-US" sz="1400" dirty="0">
              <a:solidFill>
                <a:srgbClr val="0070C0"/>
              </a:solidFill>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9215268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9369883" y="5441349"/>
            <a:ext cx="1676400" cy="461665"/>
          </a:xfrm>
          <a:prstGeom prst="rect">
            <a:avLst/>
          </a:prstGeom>
          <a:noFill/>
        </p:spPr>
        <p:txBody>
          <a:bodyPr wrap="square" rtlCol="0">
            <a:spAutoFit/>
          </a:bodyPr>
          <a:lstStyle/>
          <a:p>
            <a:pPr lvl="0">
              <a:spcBef>
                <a:spcPts val="300"/>
              </a:spcBef>
              <a:defRPr/>
            </a:pPr>
            <a:r>
              <a:rPr lang="en-US" sz="1200" dirty="0" smtClean="0">
                <a:solidFill>
                  <a:schemeClr val="bg1">
                    <a:lumMod val="75000"/>
                  </a:schemeClr>
                </a:solidFill>
                <a:latin typeface="Arial" panose="020B0604020202020204" pitchFamily="34" charset="0"/>
                <a:cs typeface="Arial" panose="020B0604020202020204" pitchFamily="34" charset="0"/>
              </a:rPr>
              <a:t>Dual nozzle prototype at ORNL. </a:t>
            </a:r>
            <a:endParaRPr lang="en-US" sz="1200" dirty="0">
              <a:solidFill>
                <a:schemeClr val="bg1">
                  <a:lumMod val="75000"/>
                </a:schemeClr>
              </a:solidFill>
              <a:latin typeface="Arial" panose="020B0604020202020204" pitchFamily="34" charset="0"/>
              <a:cs typeface="Arial" panose="020B0604020202020204" pitchFamily="34" charset="0"/>
            </a:endParaRPr>
          </a:p>
        </p:txBody>
      </p:sp>
      <p:sp>
        <p:nvSpPr>
          <p:cNvPr id="32" name="Rectangle 31"/>
          <p:cNvSpPr/>
          <p:nvPr/>
        </p:nvSpPr>
        <p:spPr>
          <a:xfrm>
            <a:off x="3774418" y="3623711"/>
            <a:ext cx="5217182" cy="938719"/>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US" sz="1100" b="1" dirty="0">
                <a:solidFill>
                  <a:schemeClr val="bg1"/>
                </a:solidFill>
                <a:latin typeface="Arial" panose="020B0604020202020204" pitchFamily="34" charset="0"/>
                <a:cs typeface="Arial" panose="020B0604020202020204" pitchFamily="34" charset="0"/>
              </a:rPr>
              <a:t>Due to the massive size of the ITER Tokamak components, as well as the intense neutron flux that will occur during operations, the ITER machine has required the development of  cutting-edge robotics and remote handling tools, which will be used in both the assembly and operational phases.</a:t>
            </a:r>
            <a:endParaRPr lang="en-GB" sz="1100" b="1" dirty="0">
              <a:solidFill>
                <a:schemeClr val="bg1"/>
              </a:solidFill>
              <a:latin typeface="Arial" panose="020B0604020202020204" pitchFamily="34" charset="0"/>
              <a:cs typeface="Arial" panose="020B0604020202020204" pitchFamily="34" charset="0"/>
            </a:endParaRPr>
          </a:p>
        </p:txBody>
      </p:sp>
      <p:pic>
        <p:nvPicPr>
          <p:cNvPr id="8" name="Picture 2" descr="J:\DATA 2015\VTT_OK\PHOTOS\SMALLER FOR WEB\JPEG\VERY SMALL\Mag_VTT_small_for_web.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060" r="3062"/>
          <a:stretch/>
        </p:blipFill>
        <p:spPr bwMode="auto">
          <a:xfrm>
            <a:off x="3774418" y="995213"/>
            <a:ext cx="5217182" cy="2454490"/>
          </a:xfrm>
          <a:prstGeom prst="rect">
            <a:avLst/>
          </a:prstGeom>
          <a:solidFill>
            <a:schemeClr val="tx1">
              <a:lumMod val="50000"/>
              <a:lumOff val="50000"/>
              <a:alpha val="92000"/>
            </a:schemeClr>
          </a:solidFill>
          <a:ln w="3175">
            <a:solidFill>
              <a:srgbClr val="FFC000"/>
            </a:solidFill>
          </a:ln>
          <a:extLst/>
        </p:spPr>
      </p:pic>
      <p:pic>
        <p:nvPicPr>
          <p:cNvPr id="9" name="Picture 2" descr="J:\DATA 2016\DG HOUSE HEARING\Remot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987574"/>
            <a:ext cx="3574856" cy="3574856"/>
          </a:xfrm>
          <a:prstGeom prst="rect">
            <a:avLst/>
          </a:prstGeom>
          <a:solidFill>
            <a:schemeClr val="tx1">
              <a:lumMod val="50000"/>
              <a:lumOff val="50000"/>
              <a:alpha val="92000"/>
            </a:schemeClr>
          </a:solidFill>
          <a:ln w="3175">
            <a:solidFill>
              <a:srgbClr val="FFC000"/>
            </a:solidFill>
          </a:ln>
          <a:extLst/>
        </p:spPr>
      </p:pic>
      <p:sp>
        <p:nvSpPr>
          <p:cNvPr id="7" name="TextBox 5"/>
          <p:cNvSpPr txBox="1">
            <a:spLocks noChangeArrowheads="1"/>
          </p:cNvSpPr>
          <p:nvPr/>
        </p:nvSpPr>
        <p:spPr bwMode="auto">
          <a:xfrm>
            <a:off x="415734" y="186775"/>
            <a:ext cx="83327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eaLnBrk="1" hangingPunct="1">
              <a:spcBef>
                <a:spcPct val="0"/>
              </a:spcBef>
              <a:buFontTx/>
              <a:buNone/>
            </a:pPr>
            <a:r>
              <a:rPr lang="en-US" altLang="en-US" b="1" dirty="0" smtClean="0">
                <a:solidFill>
                  <a:srgbClr val="333399"/>
                </a:solidFill>
              </a:rPr>
              <a:t>Advanced Robotics and Remote Handling</a:t>
            </a:r>
            <a:endParaRPr lang="en-GB" altLang="en-US" b="1" dirty="0">
              <a:solidFill>
                <a:srgbClr val="333399"/>
              </a:solidFill>
            </a:endParaRPr>
          </a:p>
        </p:txBody>
      </p:sp>
    </p:spTree>
    <p:extLst>
      <p:ext uri="{BB962C8B-B14F-4D97-AF65-F5344CB8AC3E}">
        <p14:creationId xmlns:p14="http://schemas.microsoft.com/office/powerpoint/2010/main" val="167034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7693" y="1491630"/>
            <a:ext cx="26511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7" descr="C:\Users\palmerj\Documents\Work\03_RH SYSTEMS\02_DIVERTOR RH (23-02)\05_DTP2\20_DTP2 Photos\DTP2 Photos For IDM\DTP2.jpg"/>
          <p:cNvPicPr>
            <a:picLocks noChangeAspect="1" noChangeArrowheads="1"/>
          </p:cNvPicPr>
          <p:nvPr/>
        </p:nvPicPr>
        <p:blipFill>
          <a:blip r:embed="rId3">
            <a:extLst>
              <a:ext uri="{28A0092B-C50C-407E-A947-70E740481C1C}">
                <a14:useLocalDpi xmlns:a14="http://schemas.microsoft.com/office/drawing/2010/main" val="0"/>
              </a:ext>
            </a:extLst>
          </a:blip>
          <a:srcRect l="15897" t="19267" b="18839"/>
          <a:stretch>
            <a:fillRect/>
          </a:stretch>
        </p:blipFill>
        <p:spPr bwMode="auto">
          <a:xfrm>
            <a:off x="4715070" y="3075806"/>
            <a:ext cx="3025282" cy="1252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5"/>
          <p:cNvSpPr txBox="1">
            <a:spLocks noChangeArrowheads="1"/>
          </p:cNvSpPr>
          <p:nvPr/>
        </p:nvSpPr>
        <p:spPr bwMode="auto">
          <a:xfrm>
            <a:off x="323528" y="114767"/>
            <a:ext cx="86212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eaLnBrk="1" hangingPunct="1">
              <a:spcBef>
                <a:spcPct val="0"/>
              </a:spcBef>
              <a:buFontTx/>
              <a:buNone/>
            </a:pPr>
            <a:r>
              <a:rPr lang="en-US" altLang="en-US" b="1" dirty="0">
                <a:solidFill>
                  <a:srgbClr val="333399"/>
                </a:solidFill>
              </a:rPr>
              <a:t>Remote Handling Technology </a:t>
            </a:r>
            <a:r>
              <a:rPr lang="en-US" altLang="en-US" b="1" dirty="0" smtClean="0">
                <a:solidFill>
                  <a:srgbClr val="333399"/>
                </a:solidFill>
              </a:rPr>
              <a:t>Development</a:t>
            </a:r>
            <a:endParaRPr lang="en-GB" altLang="en-US" b="1" dirty="0">
              <a:solidFill>
                <a:srgbClr val="333399"/>
              </a:solidFill>
            </a:endParaRPr>
          </a:p>
        </p:txBody>
      </p:sp>
      <p:sp>
        <p:nvSpPr>
          <p:cNvPr id="6" name="Rectangle 5"/>
          <p:cNvSpPr/>
          <p:nvPr/>
        </p:nvSpPr>
        <p:spPr>
          <a:xfrm>
            <a:off x="287338" y="875496"/>
            <a:ext cx="3697231" cy="400110"/>
          </a:xfrm>
          <a:prstGeom prst="rect">
            <a:avLst/>
          </a:prstGeom>
        </p:spPr>
        <p:txBody>
          <a:bodyPr wrap="none">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r>
              <a:rPr lang="en-US" altLang="en-US" sz="2000" b="1" dirty="0">
                <a:solidFill>
                  <a:srgbClr val="000099"/>
                </a:solidFill>
                <a:latin typeface="Calibri" pitchFamily="34" charset="0"/>
              </a:rPr>
              <a:t>Blanket Remote Handling </a:t>
            </a:r>
            <a:r>
              <a:rPr lang="en-US" altLang="en-US" sz="2000" dirty="0">
                <a:solidFill>
                  <a:srgbClr val="000099"/>
                </a:solidFill>
                <a:latin typeface="Calibri" pitchFamily="34" charset="0"/>
              </a:rPr>
              <a:t>(Japan)</a:t>
            </a:r>
            <a:endParaRPr lang="en-GB" altLang="en-US" sz="2000" dirty="0">
              <a:solidFill>
                <a:srgbClr val="000099"/>
              </a:solidFill>
              <a:latin typeface="Calibri" pitchFamily="34" charset="0"/>
            </a:endParaRPr>
          </a:p>
        </p:txBody>
      </p:sp>
      <p:sp>
        <p:nvSpPr>
          <p:cNvPr id="7" name="Rectangle 6"/>
          <p:cNvSpPr/>
          <p:nvPr/>
        </p:nvSpPr>
        <p:spPr>
          <a:xfrm>
            <a:off x="4814692" y="915566"/>
            <a:ext cx="3717748" cy="400110"/>
          </a:xfrm>
          <a:prstGeom prst="rect">
            <a:avLst/>
          </a:prstGeom>
        </p:spPr>
        <p:txBody>
          <a:bodyPr wrap="square">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r>
              <a:rPr lang="en-US" altLang="en-US" sz="2000" b="1" dirty="0" err="1">
                <a:solidFill>
                  <a:srgbClr val="000099"/>
                </a:solidFill>
                <a:latin typeface="Calibri" pitchFamily="34" charset="0"/>
              </a:rPr>
              <a:t>Divertor</a:t>
            </a:r>
            <a:r>
              <a:rPr lang="en-US" altLang="en-US" sz="2000" b="1" dirty="0">
                <a:solidFill>
                  <a:srgbClr val="000099"/>
                </a:solidFill>
                <a:latin typeface="Calibri" pitchFamily="34" charset="0"/>
              </a:rPr>
              <a:t> Remote Handling </a:t>
            </a:r>
            <a:r>
              <a:rPr lang="en-US" altLang="en-US" sz="2000" dirty="0">
                <a:solidFill>
                  <a:srgbClr val="000099"/>
                </a:solidFill>
                <a:latin typeface="Calibri" pitchFamily="34" charset="0"/>
              </a:rPr>
              <a:t>(</a:t>
            </a:r>
            <a:r>
              <a:rPr lang="en-US" altLang="en-US" sz="2000" dirty="0" smtClean="0">
                <a:solidFill>
                  <a:srgbClr val="000099"/>
                </a:solidFill>
                <a:latin typeface="Calibri" pitchFamily="34" charset="0"/>
              </a:rPr>
              <a:t>EU)</a:t>
            </a:r>
            <a:endParaRPr lang="en-GB" altLang="en-US" sz="2000" dirty="0">
              <a:solidFill>
                <a:srgbClr val="000099"/>
              </a:solidFill>
              <a:latin typeface="Calibri" pitchFamily="34" charset="0"/>
            </a:endParaRPr>
          </a:p>
        </p:txBody>
      </p:sp>
      <p:pic>
        <p:nvPicPr>
          <p:cNvPr id="1946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41" y="1419622"/>
            <a:ext cx="3222625" cy="13747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465" name="Picture 134" descr="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7199" y="3079459"/>
            <a:ext cx="2676809" cy="1436507"/>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9"/>
          <p:cNvSpPr/>
          <p:nvPr/>
        </p:nvSpPr>
        <p:spPr>
          <a:xfrm>
            <a:off x="3595241" y="1546622"/>
            <a:ext cx="1120775" cy="831850"/>
          </a:xfrm>
          <a:prstGeom prst="rect">
            <a:avLst/>
          </a:prstGeom>
        </p:spPr>
        <p:txBody>
          <a:bodyPr>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r>
              <a:rPr lang="en-US" altLang="en-US" sz="1200" b="1" dirty="0">
                <a:latin typeface="Calibri" pitchFamily="34" charset="0"/>
              </a:rPr>
              <a:t>Overview of the ITER Blanket RH </a:t>
            </a:r>
            <a:r>
              <a:rPr lang="en-US" altLang="en-US" sz="1200" b="1" dirty="0" smtClean="0">
                <a:latin typeface="Calibri" pitchFamily="34" charset="0"/>
              </a:rPr>
              <a:t>System</a:t>
            </a:r>
            <a:endParaRPr lang="en-GB" altLang="en-US" sz="1200" b="1" dirty="0">
              <a:latin typeface="Calibri" pitchFamily="34" charset="0"/>
            </a:endParaRPr>
          </a:p>
        </p:txBody>
      </p:sp>
      <p:sp>
        <p:nvSpPr>
          <p:cNvPr id="14" name="Rectangle 13"/>
          <p:cNvSpPr/>
          <p:nvPr/>
        </p:nvSpPr>
        <p:spPr>
          <a:xfrm>
            <a:off x="228824" y="3191946"/>
            <a:ext cx="1750888" cy="1107996"/>
          </a:xfrm>
          <a:prstGeom prst="rect">
            <a:avLst/>
          </a:prstGeom>
        </p:spPr>
        <p:txBody>
          <a:bodyPr wrap="square">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r>
              <a:rPr lang="en-US" altLang="en-US" sz="1100" dirty="0">
                <a:latin typeface="Calibri" pitchFamily="34" charset="0"/>
              </a:rPr>
              <a:t>Blanket module handling trials using the prototype In-Vessel Transporter (IVT) hosted by the Japanese Domestic Agency in Naka, Japan</a:t>
            </a:r>
            <a:r>
              <a:rPr lang="en-US" altLang="en-US" sz="1100" dirty="0" smtClean="0">
                <a:latin typeface="Calibri" pitchFamily="34" charset="0"/>
              </a:rPr>
              <a:t>.</a:t>
            </a:r>
            <a:endParaRPr lang="en-US" altLang="en-US" sz="1100" dirty="0">
              <a:latin typeface="Calibri" pitchFamily="34" charset="0"/>
            </a:endParaRPr>
          </a:p>
        </p:txBody>
      </p:sp>
      <p:sp>
        <p:nvSpPr>
          <p:cNvPr id="18" name="Rectangle 17"/>
          <p:cNvSpPr/>
          <p:nvPr/>
        </p:nvSpPr>
        <p:spPr>
          <a:xfrm>
            <a:off x="7626226" y="1570683"/>
            <a:ext cx="1338262" cy="830263"/>
          </a:xfrm>
          <a:prstGeom prst="rect">
            <a:avLst/>
          </a:prstGeom>
        </p:spPr>
        <p:txBody>
          <a:bodyPr>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r>
              <a:rPr lang="en-US" altLang="en-US" sz="1200" b="1" dirty="0">
                <a:latin typeface="Calibri" pitchFamily="34" charset="0"/>
              </a:rPr>
              <a:t>Overview of the ITER </a:t>
            </a:r>
            <a:r>
              <a:rPr lang="en-US" altLang="en-US" sz="1200" b="1" dirty="0" err="1">
                <a:latin typeface="Calibri" pitchFamily="34" charset="0"/>
              </a:rPr>
              <a:t>divertor</a:t>
            </a:r>
            <a:r>
              <a:rPr lang="en-US" altLang="en-US" sz="1200" b="1" dirty="0">
                <a:latin typeface="Calibri" pitchFamily="34" charset="0"/>
              </a:rPr>
              <a:t> remote handling </a:t>
            </a:r>
            <a:r>
              <a:rPr lang="en-US" altLang="en-US" sz="1200" b="1" dirty="0" smtClean="0">
                <a:latin typeface="Calibri" pitchFamily="34" charset="0"/>
              </a:rPr>
              <a:t>process</a:t>
            </a:r>
            <a:endParaRPr lang="en-GB" altLang="en-US" sz="1200" b="1" dirty="0">
              <a:latin typeface="Calibri" pitchFamily="34" charset="0"/>
            </a:endParaRPr>
          </a:p>
        </p:txBody>
      </p:sp>
      <p:sp>
        <p:nvSpPr>
          <p:cNvPr id="19" name="Rectangle 18"/>
          <p:cNvSpPr/>
          <p:nvPr/>
        </p:nvSpPr>
        <p:spPr>
          <a:xfrm>
            <a:off x="7760041" y="3003798"/>
            <a:ext cx="1276455" cy="1615827"/>
          </a:xfrm>
          <a:prstGeom prst="rect">
            <a:avLst/>
          </a:prstGeom>
        </p:spPr>
        <p:txBody>
          <a:bodyPr wrap="square">
            <a:spAutoFit/>
          </a:bodyPr>
          <a:lstStyle/>
          <a:p>
            <a:pPr>
              <a:defRPr/>
            </a:pPr>
            <a:r>
              <a:rPr lang="en-US" sz="1100" dirty="0" err="1">
                <a:latin typeface="+mn-lt"/>
              </a:rPr>
              <a:t>Divertor</a:t>
            </a:r>
            <a:r>
              <a:rPr lang="en-US" sz="1100" dirty="0">
                <a:latin typeface="+mn-lt"/>
              </a:rPr>
              <a:t> cassette handling trials in the ITER </a:t>
            </a:r>
            <a:r>
              <a:rPr lang="en-US" sz="1100" dirty="0" err="1">
                <a:latin typeface="+mn-lt"/>
              </a:rPr>
              <a:t>Divertor</a:t>
            </a:r>
            <a:r>
              <a:rPr lang="en-US" sz="1100" dirty="0">
                <a:latin typeface="+mn-lt"/>
              </a:rPr>
              <a:t> Test Platform created by the European Domestic Agency in Tampere, Finland.</a:t>
            </a:r>
          </a:p>
        </p:txBody>
      </p:sp>
      <p:cxnSp>
        <p:nvCxnSpPr>
          <p:cNvPr id="19472" name="Straight Arrow Connector 23"/>
          <p:cNvCxnSpPr>
            <a:cxnSpLocks noChangeShapeType="1"/>
          </p:cNvCxnSpPr>
          <p:nvPr/>
        </p:nvCxnSpPr>
        <p:spPr bwMode="auto">
          <a:xfrm flipH="1" flipV="1">
            <a:off x="6738243" y="2002110"/>
            <a:ext cx="431800" cy="254000"/>
          </a:xfrm>
          <a:prstGeom prst="straightConnector1">
            <a:avLst/>
          </a:prstGeom>
          <a:noFill/>
          <a:ln w="6350" algn="ctr">
            <a:solidFill>
              <a:schemeClr val="tx1"/>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3" name="Straight Arrow Connector 24"/>
          <p:cNvCxnSpPr>
            <a:cxnSpLocks noChangeShapeType="1"/>
          </p:cNvCxnSpPr>
          <p:nvPr/>
        </p:nvCxnSpPr>
        <p:spPr bwMode="auto">
          <a:xfrm flipV="1">
            <a:off x="6073080" y="2089423"/>
            <a:ext cx="122238" cy="203200"/>
          </a:xfrm>
          <a:prstGeom prst="straightConnector1">
            <a:avLst/>
          </a:prstGeom>
          <a:noFill/>
          <a:ln w="3175" algn="ctr">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4" name="Rectangle 29"/>
          <p:cNvSpPr>
            <a:spLocks noChangeArrowheads="1"/>
          </p:cNvSpPr>
          <p:nvPr/>
        </p:nvSpPr>
        <p:spPr bwMode="auto">
          <a:xfrm>
            <a:off x="5736530" y="2256110"/>
            <a:ext cx="8905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900">
                <a:solidFill>
                  <a:schemeClr val="tx1"/>
                </a:solidFill>
                <a:latin typeface="Century Gothic" pitchFamily="34" charset="0"/>
              </a:rPr>
              <a:t>radial mover</a:t>
            </a:r>
            <a:endParaRPr lang="en-GB" altLang="en-US" sz="900">
              <a:solidFill>
                <a:schemeClr val="tx1"/>
              </a:solidFill>
              <a:latin typeface="Century Gothic" pitchFamily="34" charset="0"/>
            </a:endParaRPr>
          </a:p>
        </p:txBody>
      </p:sp>
      <p:sp>
        <p:nvSpPr>
          <p:cNvPr id="19475" name="Rectangle 30"/>
          <p:cNvSpPr>
            <a:spLocks noChangeArrowheads="1"/>
          </p:cNvSpPr>
          <p:nvPr/>
        </p:nvSpPr>
        <p:spPr bwMode="auto">
          <a:xfrm>
            <a:off x="6850955" y="2227535"/>
            <a:ext cx="8874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900">
                <a:solidFill>
                  <a:schemeClr val="tx1"/>
                </a:solidFill>
                <a:latin typeface="Century Gothic" pitchFamily="34" charset="0"/>
              </a:rPr>
              <a:t>transfer cask</a:t>
            </a:r>
            <a:endParaRPr lang="en-GB" altLang="en-US" sz="900">
              <a:solidFill>
                <a:schemeClr val="tx1"/>
              </a:solidFill>
              <a:latin typeface="Century Gothic" pitchFamily="34" charset="0"/>
            </a:endParaRPr>
          </a:p>
        </p:txBody>
      </p:sp>
      <p:sp>
        <p:nvSpPr>
          <p:cNvPr id="19476" name="Rectangle 31"/>
          <p:cNvSpPr>
            <a:spLocks noChangeArrowheads="1"/>
          </p:cNvSpPr>
          <p:nvPr/>
        </p:nvSpPr>
        <p:spPr bwMode="auto">
          <a:xfrm>
            <a:off x="4639568" y="1484585"/>
            <a:ext cx="1023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900">
                <a:solidFill>
                  <a:schemeClr val="tx1"/>
                </a:solidFill>
                <a:latin typeface="Century Gothic" pitchFamily="34" charset="0"/>
              </a:rPr>
              <a:t>toroidial mover</a:t>
            </a:r>
            <a:endParaRPr lang="en-GB" altLang="en-US" sz="900">
              <a:solidFill>
                <a:schemeClr val="tx1"/>
              </a:solidFill>
              <a:latin typeface="Century Gothic" pitchFamily="34" charset="0"/>
            </a:endParaRPr>
          </a:p>
        </p:txBody>
      </p:sp>
      <p:cxnSp>
        <p:nvCxnSpPr>
          <p:cNvPr id="19477" name="Straight Arrow Connector 33"/>
          <p:cNvCxnSpPr>
            <a:cxnSpLocks noChangeShapeType="1"/>
          </p:cNvCxnSpPr>
          <p:nvPr/>
        </p:nvCxnSpPr>
        <p:spPr bwMode="auto">
          <a:xfrm>
            <a:off x="5009455" y="1657623"/>
            <a:ext cx="73025" cy="314325"/>
          </a:xfrm>
          <a:prstGeom prst="straightConnector1">
            <a:avLst/>
          </a:prstGeom>
          <a:noFill/>
          <a:ln w="3175" algn="ctr">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p:cNvSpPr txBox="1"/>
          <p:nvPr/>
        </p:nvSpPr>
        <p:spPr>
          <a:xfrm>
            <a:off x="3707904" y="2643758"/>
            <a:ext cx="5400600" cy="307777"/>
          </a:xfrm>
          <a:prstGeom prst="rect">
            <a:avLst/>
          </a:prstGeom>
          <a:noFill/>
        </p:spPr>
        <p:txBody>
          <a:bodyPr wrap="square" rtlCol="0">
            <a:spAutoFit/>
          </a:bodyPr>
          <a:lstStyle/>
          <a:p>
            <a:r>
              <a:rPr lang="en-US" sz="1400" b="1" dirty="0" smtClean="0"/>
              <a:t>* Strong Collaboration (VR, AR, HMI…) with RACE &amp; Industries</a:t>
            </a:r>
            <a:endParaRPr lang="en-GB" sz="1400" b="1" dirty="0"/>
          </a:p>
        </p:txBody>
      </p:sp>
    </p:spTree>
    <p:extLst>
      <p:ext uri="{BB962C8B-B14F-4D97-AF65-F5344CB8AC3E}">
        <p14:creationId xmlns:p14="http://schemas.microsoft.com/office/powerpoint/2010/main" val="24845140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925" y="946150"/>
            <a:ext cx="6624638"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Rectangle 2"/>
          <p:cNvSpPr txBox="1">
            <a:spLocks noChangeAspect="1" noChangeArrowheads="1"/>
          </p:cNvSpPr>
          <p:nvPr/>
        </p:nvSpPr>
        <p:spPr bwMode="auto">
          <a:xfrm>
            <a:off x="457200" y="123825"/>
            <a:ext cx="8229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en-US" b="1"/>
              <a:t>Building &amp; Plant Construction</a:t>
            </a:r>
            <a:endParaRPr lang="en-GB" altLang="en-US" b="1"/>
          </a:p>
        </p:txBody>
      </p:sp>
      <p:sp>
        <p:nvSpPr>
          <p:cNvPr id="15364" name="TextBox 3"/>
          <p:cNvSpPr txBox="1">
            <a:spLocks noChangeArrowheads="1"/>
          </p:cNvSpPr>
          <p:nvPr/>
        </p:nvSpPr>
        <p:spPr bwMode="auto">
          <a:xfrm>
            <a:off x="6508750" y="650875"/>
            <a:ext cx="2447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800" b="1" dirty="0">
                <a:solidFill>
                  <a:schemeClr val="tx1"/>
                </a:solidFill>
                <a:latin typeface="Century Gothic" pitchFamily="34" charset="0"/>
              </a:rPr>
              <a:t>11 TOKAMAK BUILDING </a:t>
            </a:r>
          </a:p>
          <a:p>
            <a:pPr>
              <a:spcBef>
                <a:spcPct val="0"/>
              </a:spcBef>
              <a:buFontTx/>
              <a:buNone/>
            </a:pPr>
            <a:r>
              <a:rPr lang="en-GB" altLang="en-US" sz="800" dirty="0">
                <a:solidFill>
                  <a:schemeClr val="tx1"/>
                </a:solidFill>
                <a:latin typeface="Century Gothic" pitchFamily="34" charset="0"/>
              </a:rPr>
              <a:t>13 ASSEMBLY BUILDING 	</a:t>
            </a:r>
          </a:p>
          <a:p>
            <a:pPr>
              <a:spcBef>
                <a:spcPct val="0"/>
              </a:spcBef>
              <a:buFontTx/>
              <a:buNone/>
            </a:pPr>
            <a:r>
              <a:rPr lang="en-GB" altLang="en-US" sz="800" b="1" dirty="0">
                <a:solidFill>
                  <a:schemeClr val="tx1"/>
                </a:solidFill>
                <a:latin typeface="Century Gothic" pitchFamily="34" charset="0"/>
              </a:rPr>
              <a:t>14 TRITIUM BUILDING </a:t>
            </a:r>
            <a:r>
              <a:rPr lang="en-GB" altLang="en-US" sz="800" dirty="0">
                <a:solidFill>
                  <a:schemeClr val="tx1"/>
                </a:solidFill>
                <a:latin typeface="Century Gothic" pitchFamily="34" charset="0"/>
              </a:rPr>
              <a:t>	</a:t>
            </a:r>
          </a:p>
          <a:p>
            <a:pPr>
              <a:spcBef>
                <a:spcPct val="0"/>
              </a:spcBef>
              <a:buFontTx/>
              <a:buNone/>
            </a:pPr>
            <a:r>
              <a:rPr lang="en-GB" altLang="en-US" sz="800" dirty="0">
                <a:solidFill>
                  <a:schemeClr val="tx1"/>
                </a:solidFill>
                <a:latin typeface="Century Gothic" pitchFamily="34" charset="0"/>
              </a:rPr>
              <a:t>15 RF HEATING BUILDING </a:t>
            </a:r>
          </a:p>
          <a:p>
            <a:pPr>
              <a:spcBef>
                <a:spcPct val="0"/>
              </a:spcBef>
              <a:buFontTx/>
              <a:buNone/>
            </a:pPr>
            <a:r>
              <a:rPr lang="en-GB" altLang="en-US" sz="800" dirty="0">
                <a:solidFill>
                  <a:schemeClr val="tx1"/>
                </a:solidFill>
                <a:latin typeface="Century Gothic" pitchFamily="34" charset="0"/>
              </a:rPr>
              <a:t>17 CLEANING FACILITY BUILDING 	</a:t>
            </a:r>
          </a:p>
          <a:p>
            <a:pPr>
              <a:spcBef>
                <a:spcPct val="0"/>
              </a:spcBef>
              <a:buFontTx/>
              <a:buNone/>
            </a:pPr>
            <a:r>
              <a:rPr lang="en-GB" altLang="en-US" sz="800" dirty="0">
                <a:solidFill>
                  <a:schemeClr val="tx1"/>
                </a:solidFill>
                <a:latin typeface="Century Gothic" pitchFamily="34" charset="0"/>
              </a:rPr>
              <a:t>19 SEISMIC ISOLATION BASEMAT 	</a:t>
            </a:r>
          </a:p>
          <a:p>
            <a:pPr>
              <a:spcBef>
                <a:spcPct val="0"/>
              </a:spcBef>
              <a:buFontTx/>
              <a:buNone/>
            </a:pPr>
            <a:r>
              <a:rPr lang="en-GB" altLang="en-US" sz="800" dirty="0">
                <a:solidFill>
                  <a:schemeClr val="tx1"/>
                </a:solidFill>
                <a:latin typeface="Century Gothic" pitchFamily="34" charset="0"/>
              </a:rPr>
              <a:t>21 HOT CELL BUILDING 	</a:t>
            </a:r>
          </a:p>
          <a:p>
            <a:pPr>
              <a:spcBef>
                <a:spcPct val="0"/>
              </a:spcBef>
              <a:buFontTx/>
              <a:buNone/>
            </a:pPr>
            <a:r>
              <a:rPr lang="en-GB" altLang="en-US" sz="800" dirty="0">
                <a:solidFill>
                  <a:schemeClr val="tx1"/>
                </a:solidFill>
                <a:latin typeface="Century Gothic" pitchFamily="34" charset="0"/>
              </a:rPr>
              <a:t>23 RAD WASTE BUILDING 	</a:t>
            </a:r>
          </a:p>
          <a:p>
            <a:pPr>
              <a:spcBef>
                <a:spcPct val="0"/>
              </a:spcBef>
              <a:buFontTx/>
              <a:buNone/>
            </a:pPr>
            <a:r>
              <a:rPr lang="en-GB" altLang="en-US" sz="800" dirty="0">
                <a:solidFill>
                  <a:schemeClr val="tx1"/>
                </a:solidFill>
                <a:latin typeface="Century Gothic" pitchFamily="34" charset="0"/>
              </a:rPr>
              <a:t>24 PERSONNEL ACCESS CONTROL BUILDING</a:t>
            </a:r>
          </a:p>
        </p:txBody>
      </p:sp>
      <p:sp>
        <p:nvSpPr>
          <p:cNvPr id="15365" name="TextBox 5"/>
          <p:cNvSpPr txBox="1">
            <a:spLocks noChangeArrowheads="1"/>
          </p:cNvSpPr>
          <p:nvPr/>
        </p:nvSpPr>
        <p:spPr bwMode="auto">
          <a:xfrm>
            <a:off x="6516688" y="1804988"/>
            <a:ext cx="27368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800">
                <a:solidFill>
                  <a:schemeClr val="tx1"/>
                </a:solidFill>
                <a:latin typeface="Century Gothic" pitchFamily="34" charset="0"/>
              </a:rPr>
              <a:t>32 MAGNET POWER CONVERSION BUILDING 1 </a:t>
            </a:r>
          </a:p>
          <a:p>
            <a:pPr>
              <a:spcBef>
                <a:spcPct val="0"/>
              </a:spcBef>
              <a:buFontTx/>
              <a:buNone/>
            </a:pPr>
            <a:r>
              <a:rPr lang="en-GB" altLang="en-US" sz="800">
                <a:solidFill>
                  <a:schemeClr val="tx1"/>
                </a:solidFill>
                <a:latin typeface="Century Gothic" pitchFamily="34" charset="0"/>
              </a:rPr>
              <a:t>33 MAGNET POWER CONVERSION BUILDING 2 </a:t>
            </a:r>
          </a:p>
          <a:p>
            <a:pPr>
              <a:spcBef>
                <a:spcPct val="0"/>
              </a:spcBef>
              <a:buFontTx/>
              <a:buNone/>
            </a:pPr>
            <a:r>
              <a:rPr lang="en-GB" altLang="en-US" sz="800">
                <a:solidFill>
                  <a:schemeClr val="tx1"/>
                </a:solidFill>
                <a:latin typeface="Century Gothic" pitchFamily="34" charset="0"/>
              </a:rPr>
              <a:t>34 NB POWER SUPPLY BUILDING 	</a:t>
            </a:r>
          </a:p>
          <a:p>
            <a:pPr>
              <a:spcBef>
                <a:spcPct val="0"/>
              </a:spcBef>
              <a:buFontTx/>
              <a:buNone/>
            </a:pPr>
            <a:r>
              <a:rPr lang="en-GB" altLang="en-US" sz="800">
                <a:solidFill>
                  <a:schemeClr val="tx1"/>
                </a:solidFill>
                <a:latin typeface="Century Gothic" pitchFamily="34" charset="0"/>
              </a:rPr>
              <a:t>36 MAIN ALTERNATING CURRENT DISTRIBUTION BLDG </a:t>
            </a:r>
          </a:p>
          <a:p>
            <a:pPr>
              <a:spcBef>
                <a:spcPct val="0"/>
              </a:spcBef>
              <a:buFontTx/>
              <a:buNone/>
            </a:pPr>
            <a:r>
              <a:rPr lang="en-GB" altLang="en-US" sz="800">
                <a:solidFill>
                  <a:schemeClr val="tx1"/>
                </a:solidFill>
                <a:latin typeface="Century Gothic" pitchFamily="34" charset="0"/>
              </a:rPr>
              <a:t>37 NB HIGH VOLTAGE POWER SUPPLY BUILDING </a:t>
            </a:r>
          </a:p>
          <a:p>
            <a:pPr>
              <a:spcBef>
                <a:spcPct val="0"/>
              </a:spcBef>
              <a:buFontTx/>
              <a:buNone/>
            </a:pPr>
            <a:r>
              <a:rPr lang="en-GB" altLang="en-US" sz="800">
                <a:solidFill>
                  <a:schemeClr val="tx1"/>
                </a:solidFill>
                <a:latin typeface="Century Gothic" pitchFamily="34" charset="0"/>
              </a:rPr>
              <a:t>38 REACTIVE POWER CONTROL BUILDING</a:t>
            </a:r>
          </a:p>
          <a:p>
            <a:pPr>
              <a:spcBef>
                <a:spcPct val="0"/>
              </a:spcBef>
              <a:buFontTx/>
              <a:buNone/>
            </a:pPr>
            <a:r>
              <a:rPr lang="en-GB" altLang="en-US" sz="800">
                <a:solidFill>
                  <a:schemeClr val="tx1"/>
                </a:solidFill>
                <a:latin typeface="Century Gothic" pitchFamily="34" charset="0"/>
              </a:rPr>
              <a:t>44 45 EMERGENCY POWER SUPPLY BUILDING</a:t>
            </a:r>
          </a:p>
        </p:txBody>
      </p:sp>
      <p:sp>
        <p:nvSpPr>
          <p:cNvPr id="15366" name="TextBox 6"/>
          <p:cNvSpPr txBox="1">
            <a:spLocks noChangeArrowheads="1"/>
          </p:cNvSpPr>
          <p:nvPr/>
        </p:nvSpPr>
        <p:spPr bwMode="auto">
          <a:xfrm>
            <a:off x="6556375" y="2716213"/>
            <a:ext cx="2520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800">
                <a:solidFill>
                  <a:schemeClr val="tx1"/>
                </a:solidFill>
                <a:latin typeface="Century Gothic" pitchFamily="34" charset="0"/>
              </a:rPr>
              <a:t>46 47 MEDIUM VOLTAGE DISTRIBUTION BUILDING </a:t>
            </a:r>
          </a:p>
          <a:p>
            <a:pPr>
              <a:spcBef>
                <a:spcPct val="0"/>
              </a:spcBef>
              <a:buFontTx/>
              <a:buNone/>
            </a:pPr>
            <a:r>
              <a:rPr lang="en-GB" altLang="en-US" sz="800">
                <a:solidFill>
                  <a:schemeClr val="tx1"/>
                </a:solidFill>
                <a:latin typeface="Century Gothic" pitchFamily="34" charset="0"/>
              </a:rPr>
              <a:t>49 RTE CONTROL BUILDING 	</a:t>
            </a:r>
          </a:p>
          <a:p>
            <a:pPr>
              <a:spcBef>
                <a:spcPct val="0"/>
              </a:spcBef>
              <a:buFontTx/>
              <a:buNone/>
            </a:pPr>
            <a:r>
              <a:rPr lang="en-GB" altLang="en-US" sz="800">
                <a:solidFill>
                  <a:schemeClr val="tx1"/>
                </a:solidFill>
                <a:latin typeface="Century Gothic" pitchFamily="34" charset="0"/>
              </a:rPr>
              <a:t>51 CRYOPLANT COMPRESSOR BUILDING </a:t>
            </a:r>
          </a:p>
          <a:p>
            <a:pPr>
              <a:spcBef>
                <a:spcPct val="0"/>
              </a:spcBef>
              <a:buFontTx/>
              <a:buNone/>
            </a:pPr>
            <a:r>
              <a:rPr lang="en-GB" altLang="en-US" sz="800">
                <a:solidFill>
                  <a:schemeClr val="tx1"/>
                </a:solidFill>
                <a:latin typeface="Century Gothic" pitchFamily="34" charset="0"/>
              </a:rPr>
              <a:t>52 CRYOPLANT COLDBOX BUILDING 	</a:t>
            </a:r>
          </a:p>
          <a:p>
            <a:pPr>
              <a:spcBef>
                <a:spcPct val="0"/>
              </a:spcBef>
              <a:buFontTx/>
              <a:buNone/>
            </a:pPr>
            <a:r>
              <a:rPr lang="en-GB" altLang="en-US" sz="800">
                <a:solidFill>
                  <a:schemeClr val="tx1"/>
                </a:solidFill>
                <a:latin typeface="Century Gothic" pitchFamily="34" charset="0"/>
              </a:rPr>
              <a:t>55 PF COIL FABRICATION BUILDING 	</a:t>
            </a:r>
          </a:p>
          <a:p>
            <a:pPr>
              <a:spcBef>
                <a:spcPct val="0"/>
              </a:spcBef>
              <a:buFontTx/>
              <a:buNone/>
            </a:pPr>
            <a:r>
              <a:rPr lang="en-GB" altLang="en-US" sz="800">
                <a:solidFill>
                  <a:schemeClr val="tx1"/>
                </a:solidFill>
                <a:latin typeface="Century Gothic" pitchFamily="34" charset="0"/>
              </a:rPr>
              <a:t>56 CRYOSTAT ASSEMBLY BUILDING 	</a:t>
            </a:r>
          </a:p>
          <a:p>
            <a:pPr>
              <a:spcBef>
                <a:spcPct val="0"/>
              </a:spcBef>
              <a:buFontTx/>
              <a:buNone/>
            </a:pPr>
            <a:r>
              <a:rPr lang="en-GB" altLang="en-US" sz="800">
                <a:solidFill>
                  <a:schemeClr val="tx1"/>
                </a:solidFill>
                <a:latin typeface="Century Gothic" pitchFamily="34" charset="0"/>
              </a:rPr>
              <a:t>57 58 SIC GENERATOR BUILDING</a:t>
            </a:r>
          </a:p>
        </p:txBody>
      </p:sp>
      <p:sp>
        <p:nvSpPr>
          <p:cNvPr id="15367" name="TextBox 7"/>
          <p:cNvSpPr txBox="1">
            <a:spLocks noChangeArrowheads="1"/>
          </p:cNvSpPr>
          <p:nvPr/>
        </p:nvSpPr>
        <p:spPr bwMode="auto">
          <a:xfrm>
            <a:off x="6578600" y="3654425"/>
            <a:ext cx="256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GB" altLang="en-US" sz="800">
                <a:solidFill>
                  <a:schemeClr val="tx1"/>
                </a:solidFill>
                <a:latin typeface="Century Gothic" pitchFamily="34" charset="0"/>
              </a:rPr>
              <a:t>59 60 IP GENERATOR BUILDING </a:t>
            </a:r>
          </a:p>
          <a:p>
            <a:pPr>
              <a:spcBef>
                <a:spcPct val="0"/>
              </a:spcBef>
              <a:buFontTx/>
              <a:buNone/>
            </a:pPr>
            <a:r>
              <a:rPr lang="en-GB" altLang="en-US" sz="800">
                <a:solidFill>
                  <a:schemeClr val="tx1"/>
                </a:solidFill>
                <a:latin typeface="Century Gothic" pitchFamily="34" charset="0"/>
              </a:rPr>
              <a:t>61SITE SERVICES BUILDING 	</a:t>
            </a:r>
          </a:p>
          <a:p>
            <a:pPr>
              <a:spcBef>
                <a:spcPct val="0"/>
              </a:spcBef>
              <a:buFontTx/>
              <a:buNone/>
            </a:pPr>
            <a:r>
              <a:rPr lang="en-GB" altLang="en-US" sz="800">
                <a:solidFill>
                  <a:schemeClr val="tx1"/>
                </a:solidFill>
                <a:latin typeface="Century Gothic" pitchFamily="34" charset="0"/>
              </a:rPr>
              <a:t>62 HOT WATER BOILERS BUILDING 	</a:t>
            </a:r>
          </a:p>
          <a:p>
            <a:pPr>
              <a:spcBef>
                <a:spcPct val="0"/>
              </a:spcBef>
              <a:buFontTx/>
              <a:buNone/>
            </a:pPr>
            <a:r>
              <a:rPr lang="en-GB" altLang="en-US" sz="800">
                <a:solidFill>
                  <a:schemeClr val="tx1"/>
                </a:solidFill>
                <a:latin typeface="Century Gothic" pitchFamily="34" charset="0"/>
              </a:rPr>
              <a:t>67 COLD BASIN &amp; COOLING TOWERS 	</a:t>
            </a:r>
          </a:p>
          <a:p>
            <a:pPr>
              <a:spcBef>
                <a:spcPct val="0"/>
              </a:spcBef>
              <a:buFontTx/>
              <a:buNone/>
            </a:pPr>
            <a:r>
              <a:rPr lang="en-GB" altLang="en-US" sz="800">
                <a:solidFill>
                  <a:schemeClr val="tx1"/>
                </a:solidFill>
                <a:latin typeface="Century Gothic" pitchFamily="34" charset="0"/>
              </a:rPr>
              <a:t>68 COOLING WATER PUMP STATION 	</a:t>
            </a:r>
          </a:p>
          <a:p>
            <a:pPr>
              <a:spcBef>
                <a:spcPct val="0"/>
              </a:spcBef>
              <a:buFontTx/>
              <a:buNone/>
            </a:pPr>
            <a:r>
              <a:rPr lang="en-GB" altLang="en-US" sz="800">
                <a:solidFill>
                  <a:schemeClr val="tx1"/>
                </a:solidFill>
                <a:latin typeface="Century Gothic" pitchFamily="34" charset="0"/>
              </a:rPr>
              <a:t>71 CONTROL BUILDING 	</a:t>
            </a:r>
          </a:p>
          <a:p>
            <a:pPr>
              <a:spcBef>
                <a:spcPct val="0"/>
              </a:spcBef>
              <a:buFontTx/>
              <a:buNone/>
            </a:pPr>
            <a:r>
              <a:rPr lang="en-GB" altLang="en-US" sz="800" b="1">
                <a:solidFill>
                  <a:schemeClr val="tx1"/>
                </a:solidFill>
                <a:latin typeface="Century Gothic" pitchFamily="34" charset="0"/>
              </a:rPr>
              <a:t>74 DIAGNOSTICS BUILDING </a:t>
            </a:r>
            <a:r>
              <a:rPr lang="en-GB" altLang="en-US" sz="800">
                <a:solidFill>
                  <a:schemeClr val="tx1"/>
                </a:solidFill>
                <a:latin typeface="Century Gothic" pitchFamily="34" charset="0"/>
              </a:rPr>
              <a:t>	</a:t>
            </a:r>
          </a:p>
          <a:p>
            <a:pPr>
              <a:spcBef>
                <a:spcPct val="0"/>
              </a:spcBef>
              <a:buFontTx/>
              <a:buNone/>
            </a:pPr>
            <a:r>
              <a:rPr lang="en-GB" altLang="en-US" sz="800">
                <a:solidFill>
                  <a:schemeClr val="tx1"/>
                </a:solidFill>
                <a:latin typeface="Century Gothic" pitchFamily="34" charset="0"/>
              </a:rPr>
              <a:t>75 FD &amp; SWITCHING NETWORK RESISTOR BLDG</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86049"/>
            <a:ext cx="7772400" cy="1101725"/>
          </a:xfrm>
        </p:spPr>
        <p:txBody>
          <a:bodyPr/>
          <a:lstStyle/>
          <a:p>
            <a:r>
              <a:rPr lang="en-US" dirty="0" smtClean="0"/>
              <a:t>Technology &amp; Engineering Breakthroughs and Spinoffs</a:t>
            </a:r>
            <a:endParaRPr lang="en-GB" dirty="0"/>
          </a:p>
        </p:txBody>
      </p:sp>
    </p:spTree>
    <p:extLst>
      <p:ext uri="{BB962C8B-B14F-4D97-AF65-F5344CB8AC3E}">
        <p14:creationId xmlns:p14="http://schemas.microsoft.com/office/powerpoint/2010/main" val="7986090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7319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C:\Users\arnouxr\Desktop\strand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5200"/>
          <a:stretch/>
        </p:blipFill>
        <p:spPr bwMode="auto">
          <a:xfrm>
            <a:off x="4055489" y="1145356"/>
            <a:ext cx="4620967" cy="3442618"/>
          </a:xfrm>
          <a:prstGeom prst="rect">
            <a:avLst/>
          </a:prstGeom>
          <a:solidFill>
            <a:schemeClr val="tx1">
              <a:lumMod val="50000"/>
              <a:lumOff val="50000"/>
              <a:alpha val="92000"/>
            </a:schemeClr>
          </a:solidFill>
          <a:ln w="3175">
            <a:solidFill>
              <a:srgbClr val="FFC000"/>
            </a:solidFill>
          </a:ln>
          <a:extLst/>
        </p:spPr>
      </p:pic>
      <p:sp>
        <p:nvSpPr>
          <p:cNvPr id="4" name="TextBox 3"/>
          <p:cNvSpPr txBox="1"/>
          <p:nvPr/>
        </p:nvSpPr>
        <p:spPr>
          <a:xfrm>
            <a:off x="72008" y="69180"/>
            <a:ext cx="9036496" cy="846386"/>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sz="4900" dirty="0">
                <a:solidFill>
                  <a:schemeClr val="bg1">
                    <a:lumMod val="95000"/>
                  </a:schemeClr>
                </a:solidFill>
              </a:rPr>
              <a:t>M</a:t>
            </a:r>
            <a:r>
              <a:rPr lang="fr-FR" sz="4900" dirty="0" smtClean="0">
                <a:solidFill>
                  <a:schemeClr val="bg1">
                    <a:lumMod val="95000"/>
                  </a:schemeClr>
                </a:solidFill>
              </a:rPr>
              <a:t>ultinational </a:t>
            </a:r>
            <a:r>
              <a:rPr lang="fr-FR" sz="4900" dirty="0" err="1">
                <a:solidFill>
                  <a:schemeClr val="bg1">
                    <a:lumMod val="95000"/>
                  </a:schemeClr>
                </a:solidFill>
              </a:rPr>
              <a:t>S</a:t>
            </a:r>
            <a:r>
              <a:rPr lang="fr-FR" sz="4900" dirty="0" err="1" smtClean="0">
                <a:solidFill>
                  <a:schemeClr val="bg1">
                    <a:lumMod val="95000"/>
                  </a:schemeClr>
                </a:solidFill>
              </a:rPr>
              <a:t>uccess</a:t>
            </a:r>
            <a:endParaRPr lang="fr-FR" sz="4900" dirty="0" smtClean="0">
              <a:solidFill>
                <a:schemeClr val="bg1">
                  <a:lumMod val="95000"/>
                </a:schemeClr>
              </a:solidFill>
            </a:endParaRPr>
          </a:p>
        </p:txBody>
      </p:sp>
      <p:sp>
        <p:nvSpPr>
          <p:cNvPr id="6" name="Rectangle 5"/>
          <p:cNvSpPr/>
          <p:nvPr/>
        </p:nvSpPr>
        <p:spPr>
          <a:xfrm>
            <a:off x="611560" y="1145356"/>
            <a:ext cx="3276872" cy="3416320"/>
          </a:xfrm>
          <a:prstGeom prst="rect">
            <a:avLst/>
          </a:prstGeom>
          <a:solidFill>
            <a:schemeClr val="tx1">
              <a:lumMod val="50000"/>
              <a:lumOff val="50000"/>
              <a:alpha val="92000"/>
            </a:schemeClr>
          </a:solidFill>
          <a:ln w="3175">
            <a:solidFill>
              <a:srgbClr val="FFC000"/>
            </a:solidFill>
          </a:ln>
        </p:spPr>
        <p:txBody>
          <a:bodyPr wrap="square" rtlCol="0">
            <a:spAutoFit/>
          </a:bodyPr>
          <a:lstStyle/>
          <a:p>
            <a:pPr marL="285750" indent="-285750">
              <a:buFont typeface="Arial" panose="020B0604020202020204" pitchFamily="34" charset="0"/>
              <a:buChar char="•"/>
            </a:pPr>
            <a:r>
              <a:rPr lang="en-GB" sz="1400" b="1" dirty="0">
                <a:solidFill>
                  <a:schemeClr val="bg1"/>
                </a:solidFill>
                <a:latin typeface="Arial" panose="020B0604020202020204" pitchFamily="34" charset="0"/>
                <a:cs typeface="Arial" panose="020B0604020202020204" pitchFamily="34" charset="0"/>
              </a:rPr>
              <a:t>The single largest superconductor procurement in industrial history is </a:t>
            </a:r>
            <a:r>
              <a:rPr lang="en-GB" sz="1400" b="1" dirty="0" smtClean="0">
                <a:solidFill>
                  <a:schemeClr val="bg1"/>
                </a:solidFill>
                <a:latin typeface="Arial" panose="020B0604020202020204" pitchFamily="34" charset="0"/>
                <a:cs typeface="Arial" panose="020B0604020202020204" pitchFamily="34" charset="0"/>
              </a:rPr>
              <a:t>completed</a:t>
            </a:r>
            <a:r>
              <a:rPr lang="en-GB" sz="1400" dirty="0" smtClean="0">
                <a:solidFill>
                  <a:schemeClr val="bg1"/>
                </a:solidFill>
                <a:latin typeface="Arial" panose="020B0604020202020204" pitchFamily="34" charset="0"/>
                <a:cs typeface="Arial" panose="020B0604020202020204" pitchFamily="34" charset="0"/>
              </a:rPr>
              <a:t> : </a:t>
            </a:r>
            <a:r>
              <a:rPr lang="en-GB" sz="1400" dirty="0" smtClean="0">
                <a:solidFill>
                  <a:schemeClr val="bg1"/>
                </a:solidFill>
                <a:latin typeface="Arial" panose="020B0604020202020204" pitchFamily="34" charset="0"/>
                <a:cs typeface="Arial" panose="020B0604020202020204" pitchFamily="34" charset="0"/>
              </a:rPr>
              <a:t>An </a:t>
            </a:r>
            <a:r>
              <a:rPr lang="en-GB" sz="1400" dirty="0" smtClean="0">
                <a:solidFill>
                  <a:schemeClr val="bg1"/>
                </a:solidFill>
                <a:latin typeface="Arial" panose="020B0604020202020204" pitchFamily="34" charset="0"/>
                <a:cs typeface="Arial" panose="020B0604020202020204" pitchFamily="34" charset="0"/>
              </a:rPr>
              <a:t>eight-year </a:t>
            </a:r>
            <a:r>
              <a:rPr lang="en-GB" sz="1400" dirty="0">
                <a:solidFill>
                  <a:schemeClr val="bg1"/>
                </a:solidFill>
                <a:latin typeface="Arial" panose="020B0604020202020204" pitchFamily="34" charset="0"/>
                <a:cs typeface="Arial" panose="020B0604020202020204" pitchFamily="34" charset="0"/>
              </a:rPr>
              <a:t>campaign to produce the superconductors for ITER’s powerful magnet </a:t>
            </a:r>
            <a:r>
              <a:rPr lang="en-GB" sz="1400" dirty="0" smtClean="0">
                <a:solidFill>
                  <a:schemeClr val="bg1"/>
                </a:solidFill>
                <a:latin typeface="Arial" panose="020B0604020202020204" pitchFamily="34" charset="0"/>
                <a:cs typeface="Arial" panose="020B0604020202020204" pitchFamily="34" charset="0"/>
              </a:rPr>
              <a:t>systems </a:t>
            </a:r>
          </a:p>
          <a:p>
            <a:pPr marL="285750" indent="-285750">
              <a:buFont typeface="Arial" panose="020B0604020202020204" pitchFamily="34" charset="0"/>
              <a:buChar char="•"/>
            </a:pPr>
            <a:endParaRPr lang="en-GB" sz="1400"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Six ITER Members—China, Europe, Japan, Korea, Russia and the United States—have been responsible for the production of </a:t>
            </a:r>
            <a:r>
              <a:rPr lang="en-GB" sz="1400" b="1" u="sng" dirty="0">
                <a:solidFill>
                  <a:schemeClr val="bg1"/>
                </a:solidFill>
                <a:latin typeface="Arial" panose="020B0604020202020204" pitchFamily="34" charset="0"/>
                <a:cs typeface="Arial" panose="020B0604020202020204" pitchFamily="34" charset="0"/>
              </a:rPr>
              <a:t>200 kilometres (2,800 metric tons) of </a:t>
            </a:r>
            <a:r>
              <a:rPr lang="en-GB" sz="1400" b="1" u="sng" dirty="0" smtClean="0">
                <a:solidFill>
                  <a:schemeClr val="bg1"/>
                </a:solidFill>
                <a:latin typeface="Arial" panose="020B0604020202020204" pitchFamily="34" charset="0"/>
                <a:cs typeface="Arial" panose="020B0604020202020204" pitchFamily="34" charset="0"/>
              </a:rPr>
              <a:t>cable-in-conduit </a:t>
            </a:r>
            <a:r>
              <a:rPr lang="en-GB" sz="1400" b="1" u="sng" dirty="0">
                <a:solidFill>
                  <a:schemeClr val="bg1"/>
                </a:solidFill>
                <a:latin typeface="Arial" panose="020B0604020202020204" pitchFamily="34" charset="0"/>
                <a:cs typeface="Arial" panose="020B0604020202020204" pitchFamily="34" charset="0"/>
              </a:rPr>
              <a:t>conductors, worth an estimated EUR 610 million. </a:t>
            </a:r>
          </a:p>
        </p:txBody>
      </p:sp>
    </p:spTree>
    <p:extLst>
      <p:ext uri="{BB962C8B-B14F-4D97-AF65-F5344CB8AC3E}">
        <p14:creationId xmlns:p14="http://schemas.microsoft.com/office/powerpoint/2010/main" val="3886970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7319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C:\Users\leeg\AppData\Local\Microsoft\Windows\Temporary Internet Files\Content.Outlook\48PQ7NZA\Conductor_procure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 y="555526"/>
            <a:ext cx="9144000" cy="41814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58" y="0"/>
            <a:ext cx="9144000" cy="699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88032" y="3531661"/>
            <a:ext cx="8676456" cy="1200329"/>
          </a:xfrm>
          <a:prstGeom prst="rect">
            <a:avLst/>
          </a:prstGeom>
          <a:noFill/>
        </p:spPr>
        <p:txBody>
          <a:bodyPr wrap="square" rtlCol="0">
            <a:spAutoFit/>
          </a:bodyPr>
          <a:lstStyle/>
          <a:p>
            <a:pPr>
              <a:spcAft>
                <a:spcPts val="0"/>
              </a:spcAft>
            </a:pPr>
            <a:r>
              <a:rPr lang="en-GB" sz="1800" i="1" dirty="0">
                <a:solidFill>
                  <a:schemeClr val="bg1"/>
                </a:solidFill>
                <a:latin typeface="Calibri"/>
                <a:ea typeface="Malgun Gothic"/>
                <a:cs typeface="Times New Roman"/>
              </a:rPr>
              <a:t>Considerable </a:t>
            </a:r>
            <a:r>
              <a:rPr lang="en-GB" sz="1800" i="1" dirty="0" smtClean="0">
                <a:solidFill>
                  <a:schemeClr val="bg1"/>
                </a:solidFill>
                <a:latin typeface="Calibri"/>
                <a:ea typeface="Malgun Gothic"/>
                <a:cs typeface="Times New Roman"/>
              </a:rPr>
              <a:t>technical breakthroughs and spin-offs </a:t>
            </a:r>
            <a:r>
              <a:rPr lang="en-GB" sz="1800" i="1" dirty="0">
                <a:solidFill>
                  <a:schemeClr val="bg1"/>
                </a:solidFill>
                <a:latin typeface="Calibri"/>
                <a:ea typeface="Malgun Gothic"/>
                <a:cs typeface="Times New Roman"/>
              </a:rPr>
              <a:t>from the ITER Organization and Domestic Agencies activities can be observed (such as the increase in industrial capacity for the production of superconducting material). The ITER Organization and Domestic Agencies are in the process of identifying all the intellectual property related to these activities. </a:t>
            </a:r>
            <a:endParaRPr lang="en-GB" sz="1800" dirty="0">
              <a:solidFill>
                <a:schemeClr val="bg1"/>
              </a:solidFill>
              <a:latin typeface="Calibri"/>
              <a:ea typeface="Malgun Gothic"/>
              <a:cs typeface="Times New Roman"/>
            </a:endParaRPr>
          </a:p>
        </p:txBody>
      </p:sp>
      <p:sp>
        <p:nvSpPr>
          <p:cNvPr id="10" name="Rectangle 9"/>
          <p:cNvSpPr/>
          <p:nvPr/>
        </p:nvSpPr>
        <p:spPr>
          <a:xfrm>
            <a:off x="0" y="-20538"/>
            <a:ext cx="9144000" cy="707886"/>
          </a:xfrm>
          <a:prstGeom prst="rect">
            <a:avLst/>
          </a:prstGeom>
        </p:spPr>
        <p:txBody>
          <a:bodyPr wrap="square">
            <a:spAutoFit/>
          </a:bodyPr>
          <a:lstStyle/>
          <a:p>
            <a:pPr lvl="0" algn="ctr"/>
            <a:r>
              <a:rPr lang="en-US" sz="2000" b="1" dirty="0" smtClean="0">
                <a:solidFill>
                  <a:srgbClr val="002060"/>
                </a:solidFill>
              </a:rPr>
              <a:t>ITER Technologies </a:t>
            </a:r>
            <a:r>
              <a:rPr lang="en-US" sz="2000" b="1" dirty="0">
                <a:solidFill>
                  <a:srgbClr val="002060"/>
                </a:solidFill>
              </a:rPr>
              <a:t>are being developed, demonstrated, are documented, and will be available </a:t>
            </a:r>
            <a:r>
              <a:rPr lang="en-US" sz="2000" b="1" dirty="0" smtClean="0">
                <a:solidFill>
                  <a:srgbClr val="002060"/>
                </a:solidFill>
              </a:rPr>
              <a:t>for </a:t>
            </a:r>
            <a:r>
              <a:rPr lang="en-US" sz="2000" b="1" dirty="0">
                <a:solidFill>
                  <a:srgbClr val="002060"/>
                </a:solidFill>
              </a:rPr>
              <a:t>the Members’ </a:t>
            </a:r>
            <a:r>
              <a:rPr lang="en-US" sz="2000" b="1" dirty="0" smtClean="0">
                <a:solidFill>
                  <a:srgbClr val="002060"/>
                </a:solidFill>
              </a:rPr>
              <a:t>Fusion </a:t>
            </a:r>
            <a:r>
              <a:rPr lang="en-US" sz="2000" b="1" dirty="0">
                <a:solidFill>
                  <a:srgbClr val="002060"/>
                </a:solidFill>
              </a:rPr>
              <a:t>P</a:t>
            </a:r>
            <a:r>
              <a:rPr lang="en-US" sz="2000" b="1" dirty="0" smtClean="0">
                <a:solidFill>
                  <a:srgbClr val="002060"/>
                </a:solidFill>
              </a:rPr>
              <a:t>rograms</a:t>
            </a:r>
            <a:endParaRPr lang="en-GB" sz="2000" b="1" dirty="0">
              <a:solidFill>
                <a:srgbClr val="002060"/>
              </a:solidFill>
            </a:endParaRPr>
          </a:p>
        </p:txBody>
      </p:sp>
    </p:spTree>
    <p:extLst>
      <p:ext uri="{BB962C8B-B14F-4D97-AF65-F5344CB8AC3E}">
        <p14:creationId xmlns:p14="http://schemas.microsoft.com/office/powerpoint/2010/main" val="3033175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spect="1" noChangeArrowheads="1"/>
          </p:cNvSpPr>
          <p:nvPr>
            <p:ph type="title"/>
          </p:nvPr>
        </p:nvSpPr>
        <p:spPr>
          <a:xfrm>
            <a:off x="107950" y="51470"/>
            <a:ext cx="8928100" cy="712788"/>
          </a:xfrm>
        </p:spPr>
        <p:txBody>
          <a:bodyPr/>
          <a:lstStyle/>
          <a:p>
            <a:pPr eaLnBrk="1" hangingPunct="1"/>
            <a:r>
              <a:rPr lang="en-US" altLang="en-US" dirty="0" smtClean="0">
                <a:ea typeface="ＭＳ Ｐゴシック" pitchFamily="34" charset="-128"/>
              </a:rPr>
              <a:t>Summary</a:t>
            </a:r>
            <a:r>
              <a:rPr lang="en-US" altLang="en-US" sz="2800" dirty="0" smtClean="0">
                <a:ea typeface="ＭＳ Ｐゴシック" pitchFamily="34" charset="-128"/>
              </a:rPr>
              <a:t> </a:t>
            </a:r>
            <a:endParaRPr lang="en-GB" altLang="en-US" sz="2800" dirty="0" smtClean="0">
              <a:ea typeface="ＭＳ Ｐゴシック" pitchFamily="34" charset="-128"/>
            </a:endParaRPr>
          </a:p>
        </p:txBody>
      </p:sp>
      <p:sp>
        <p:nvSpPr>
          <p:cNvPr id="40963" name="Rectangle 3"/>
          <p:cNvSpPr>
            <a:spLocks noGrp="1" noChangeArrowheads="1"/>
          </p:cNvSpPr>
          <p:nvPr>
            <p:ph idx="1"/>
          </p:nvPr>
        </p:nvSpPr>
        <p:spPr>
          <a:xfrm>
            <a:off x="179511" y="1707654"/>
            <a:ext cx="8928993" cy="3168352"/>
          </a:xfrm>
        </p:spPr>
        <p:txBody>
          <a:bodyPr/>
          <a:lstStyle/>
          <a:p>
            <a:pPr eaLnBrk="1" hangingPunct="1"/>
            <a:r>
              <a:rPr lang="en-US" altLang="en-US" sz="1800" dirty="0" smtClean="0"/>
              <a:t>Schedule Optimization </a:t>
            </a:r>
            <a:r>
              <a:rPr lang="en-US" altLang="en-US" sz="1800" dirty="0" smtClean="0"/>
              <a:t>of Tokamak Assembly and Tokamak Complex Installation with </a:t>
            </a:r>
            <a:r>
              <a:rPr lang="en-US" altLang="en-US" sz="1800" b="1" dirty="0" smtClean="0"/>
              <a:t>“under-pinned Critical Deliveries” </a:t>
            </a:r>
            <a:r>
              <a:rPr lang="en-US" altLang="en-US" sz="1800" dirty="0" smtClean="0"/>
              <a:t>showed that </a:t>
            </a:r>
            <a:r>
              <a:rPr lang="en-US" altLang="en-US" sz="1800" b="1" dirty="0" smtClean="0"/>
              <a:t>First Plasma in 2025</a:t>
            </a:r>
          </a:p>
          <a:p>
            <a:pPr eaLnBrk="1" hangingPunct="1"/>
            <a:r>
              <a:rPr lang="en-US" sz="1800" b="1" dirty="0" smtClean="0"/>
              <a:t>% </a:t>
            </a:r>
            <a:r>
              <a:rPr lang="en-US" sz="1800" b="1" dirty="0"/>
              <a:t>Complete for FP installed Capital Item Components </a:t>
            </a:r>
            <a:r>
              <a:rPr lang="en-US" sz="1800" b="1" dirty="0" smtClean="0"/>
              <a:t>by end </a:t>
            </a:r>
            <a:r>
              <a:rPr lang="en-US" sz="1800" b="1" dirty="0"/>
              <a:t>of </a:t>
            </a:r>
            <a:r>
              <a:rPr lang="en-US" sz="1800" b="1" dirty="0" smtClean="0"/>
              <a:t>December : </a:t>
            </a:r>
            <a:r>
              <a:rPr lang="en-US" sz="1800" b="1" dirty="0">
                <a:solidFill>
                  <a:srgbClr val="C00000"/>
                </a:solidFill>
              </a:rPr>
              <a:t>51.5% complete </a:t>
            </a:r>
            <a:r>
              <a:rPr lang="en-US" sz="1800" b="1" u="sng" dirty="0">
                <a:solidFill>
                  <a:srgbClr val="002060"/>
                </a:solidFill>
              </a:rPr>
              <a:t>including</a:t>
            </a:r>
            <a:r>
              <a:rPr lang="en-US" sz="1800" b="1" dirty="0">
                <a:solidFill>
                  <a:srgbClr val="002060"/>
                </a:solidFill>
              </a:rPr>
              <a:t> IO assembly and </a:t>
            </a:r>
            <a:r>
              <a:rPr lang="en-US" sz="1800" b="1" dirty="0" smtClean="0">
                <a:solidFill>
                  <a:srgbClr val="002060"/>
                </a:solidFill>
              </a:rPr>
              <a:t>installation</a:t>
            </a:r>
          </a:p>
          <a:p>
            <a:pPr lvl="0" eaLnBrk="1" hangingPunct="1"/>
            <a:r>
              <a:rPr lang="en-US" sz="1800" b="1" dirty="0" smtClean="0"/>
              <a:t>Technologies </a:t>
            </a:r>
            <a:r>
              <a:rPr lang="en-US" sz="1800" b="1" dirty="0"/>
              <a:t>for ITER have been developed and are in production </a:t>
            </a:r>
            <a:r>
              <a:rPr lang="en-US" sz="1800" dirty="0"/>
              <a:t>(for First Plasma) and </a:t>
            </a:r>
            <a:r>
              <a:rPr lang="en-US" sz="1800" b="1" dirty="0"/>
              <a:t>nearing production </a:t>
            </a:r>
            <a:r>
              <a:rPr lang="en-US" sz="1800" dirty="0"/>
              <a:t>(for Post-First Plasma), consistent with the needs of the </a:t>
            </a:r>
            <a:r>
              <a:rPr lang="en-US" sz="1800" b="1" dirty="0" smtClean="0"/>
              <a:t>“Staged Approach”</a:t>
            </a:r>
          </a:p>
          <a:p>
            <a:pPr eaLnBrk="1" hangingPunct="1"/>
            <a:r>
              <a:rPr lang="en-US" sz="1800" b="1" dirty="0" smtClean="0"/>
              <a:t>“Staged Approach” </a:t>
            </a:r>
            <a:r>
              <a:rPr lang="en-US" sz="1800" b="1" dirty="0"/>
              <a:t>constitutes a prudent approach to investment protection and risk management </a:t>
            </a:r>
            <a:r>
              <a:rPr lang="en-US" sz="1800" dirty="0" smtClean="0"/>
              <a:t>: </a:t>
            </a:r>
            <a:r>
              <a:rPr lang="en-US" sz="1800" dirty="0"/>
              <a:t>building on the successful demonstration of the previous stages </a:t>
            </a:r>
            <a:r>
              <a:rPr lang="en-US" sz="1800" dirty="0" smtClean="0"/>
              <a:t>till DT Operation</a:t>
            </a:r>
            <a:endParaRPr lang="en-GB" sz="1800" dirty="0"/>
          </a:p>
          <a:p>
            <a:pPr lvl="0" eaLnBrk="1" hangingPunct="1"/>
            <a:endParaRPr lang="en-GB" sz="1800" dirty="0"/>
          </a:p>
          <a:p>
            <a:pPr eaLnBrk="1" hangingPunct="1"/>
            <a:endParaRPr lang="en-US" sz="2000" b="1" dirty="0" smtClean="0">
              <a:solidFill>
                <a:schemeClr val="tx1"/>
              </a:solidFill>
            </a:endParaRPr>
          </a:p>
        </p:txBody>
      </p:sp>
      <p:sp>
        <p:nvSpPr>
          <p:cNvPr id="2" name="TextBox 1"/>
          <p:cNvSpPr txBox="1"/>
          <p:nvPr/>
        </p:nvSpPr>
        <p:spPr>
          <a:xfrm>
            <a:off x="288032" y="771550"/>
            <a:ext cx="8748464" cy="923330"/>
          </a:xfrm>
          <a:prstGeom prst="rect">
            <a:avLst/>
          </a:prstGeom>
          <a:noFill/>
        </p:spPr>
        <p:txBody>
          <a:bodyPr wrap="square" rtlCol="0">
            <a:spAutoFit/>
          </a:bodyPr>
          <a:lstStyle/>
          <a:p>
            <a:pPr lvl="0"/>
            <a:r>
              <a:rPr lang="en-US" sz="1800" b="1" i="1" dirty="0">
                <a:solidFill>
                  <a:srgbClr val="002060"/>
                </a:solidFill>
              </a:rPr>
              <a:t>ITER focuses on the study of burning plasmas, both medium-pulse </a:t>
            </a:r>
            <a:r>
              <a:rPr lang="en-US" sz="1800" b="1" i="1" dirty="0" smtClean="0">
                <a:solidFill>
                  <a:srgbClr val="002060"/>
                </a:solidFill>
              </a:rPr>
              <a:t>(400 s) </a:t>
            </a:r>
            <a:r>
              <a:rPr lang="en-US" sz="1800" b="1" i="1" dirty="0">
                <a:solidFill>
                  <a:srgbClr val="002060"/>
                </a:solidFill>
              </a:rPr>
              <a:t>and long-pulse (&gt;1000 </a:t>
            </a:r>
            <a:r>
              <a:rPr lang="en-US" sz="1800" b="1" i="1" dirty="0" smtClean="0">
                <a:solidFill>
                  <a:srgbClr val="002060"/>
                </a:solidFill>
              </a:rPr>
              <a:t>s): </a:t>
            </a:r>
            <a:r>
              <a:rPr lang="en-US" sz="1800" b="1" i="1" dirty="0">
                <a:solidFill>
                  <a:srgbClr val="002060"/>
                </a:solidFill>
              </a:rPr>
              <a:t>enabling scientific research on the next step of fusion science and addressing </a:t>
            </a:r>
            <a:r>
              <a:rPr lang="en-US" sz="1800" b="1" i="1" dirty="0" smtClean="0">
                <a:solidFill>
                  <a:srgbClr val="002060"/>
                </a:solidFill>
              </a:rPr>
              <a:t>the </a:t>
            </a:r>
            <a:r>
              <a:rPr lang="en-US" sz="1800" b="1" i="1" dirty="0">
                <a:solidFill>
                  <a:srgbClr val="002060"/>
                </a:solidFill>
              </a:rPr>
              <a:t>risks related to </a:t>
            </a:r>
            <a:r>
              <a:rPr lang="en-US" sz="1800" b="1" i="1" dirty="0" smtClean="0">
                <a:solidFill>
                  <a:srgbClr val="002060"/>
                </a:solidFill>
              </a:rPr>
              <a:t>the self-heated </a:t>
            </a:r>
            <a:r>
              <a:rPr lang="en-US" sz="1800" b="1" i="1" dirty="0">
                <a:solidFill>
                  <a:srgbClr val="002060"/>
                </a:solidFill>
              </a:rPr>
              <a:t>plasma </a:t>
            </a:r>
            <a:r>
              <a:rPr lang="en-US" sz="1800" b="1" i="1" dirty="0" smtClean="0">
                <a:solidFill>
                  <a:srgbClr val="002060"/>
                </a:solidFill>
              </a:rPr>
              <a:t>state.</a:t>
            </a:r>
            <a:endParaRPr lang="en-GB" sz="1800" b="1" i="1" dirty="0">
              <a:solidFill>
                <a:srgbClr val="002060"/>
              </a:solidFill>
            </a:endParaRPr>
          </a:p>
        </p:txBody>
      </p:sp>
    </p:spTree>
    <p:extLst>
      <p:ext uri="{BB962C8B-B14F-4D97-AF65-F5344CB8AC3E}">
        <p14:creationId xmlns:p14="http://schemas.microsoft.com/office/powerpoint/2010/main" val="3940989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cordiej\AppData\Local\Microsoft\Windows\Temporary Internet Files\Content.Outlook\U2K3XWIA\PBS62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987425"/>
            <a:ext cx="658812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572000" y="1863725"/>
            <a:ext cx="1793875" cy="276225"/>
          </a:xfrm>
          <a:prstGeom prst="rect">
            <a:avLst/>
          </a:prstGeom>
          <a:solidFill>
            <a:srgbClr val="FFC000"/>
          </a:solidFill>
          <a:ln>
            <a:solidFill>
              <a:srgbClr val="002060"/>
            </a:solidFill>
          </a:ln>
        </p:spPr>
        <p:txBody>
          <a:bodyPr>
            <a:spAutoFit/>
          </a:bodyPr>
          <a:lstStyle/>
          <a:p>
            <a:pPr>
              <a:defRPr/>
            </a:pPr>
            <a:r>
              <a:rPr lang="en-US" sz="1200" dirty="0">
                <a:solidFill>
                  <a:srgbClr val="000000"/>
                </a:solidFill>
                <a:latin typeface="Arial"/>
                <a:ea typeface="+mn-ea"/>
              </a:rPr>
              <a:t>Tokamak Building B11</a:t>
            </a:r>
          </a:p>
        </p:txBody>
      </p:sp>
      <p:sp>
        <p:nvSpPr>
          <p:cNvPr id="19" name="TextBox 18"/>
          <p:cNvSpPr txBox="1"/>
          <p:nvPr/>
        </p:nvSpPr>
        <p:spPr>
          <a:xfrm>
            <a:off x="7019925" y="1514475"/>
            <a:ext cx="1584325" cy="277813"/>
          </a:xfrm>
          <a:prstGeom prst="rect">
            <a:avLst/>
          </a:prstGeom>
          <a:solidFill>
            <a:srgbClr val="FFC000"/>
          </a:solidFill>
          <a:ln>
            <a:solidFill>
              <a:srgbClr val="002060"/>
            </a:solidFill>
          </a:ln>
        </p:spPr>
        <p:txBody>
          <a:bodyPr>
            <a:spAutoFit/>
          </a:bodyPr>
          <a:lstStyle/>
          <a:p>
            <a:pPr>
              <a:defRPr/>
            </a:pPr>
            <a:r>
              <a:rPr lang="en-US" sz="1200" dirty="0">
                <a:solidFill>
                  <a:srgbClr val="000000"/>
                </a:solidFill>
                <a:latin typeface="Arial"/>
                <a:ea typeface="+mn-ea"/>
              </a:rPr>
              <a:t>Tritium Building B14</a:t>
            </a:r>
          </a:p>
        </p:txBody>
      </p:sp>
      <p:sp>
        <p:nvSpPr>
          <p:cNvPr id="17" name="TextBox 16"/>
          <p:cNvSpPr txBox="1"/>
          <p:nvPr/>
        </p:nvSpPr>
        <p:spPr>
          <a:xfrm>
            <a:off x="1631950" y="2654300"/>
            <a:ext cx="1787525" cy="277813"/>
          </a:xfrm>
          <a:prstGeom prst="rect">
            <a:avLst/>
          </a:prstGeom>
          <a:solidFill>
            <a:srgbClr val="FFC000"/>
          </a:solidFill>
          <a:ln>
            <a:solidFill>
              <a:srgbClr val="333399"/>
            </a:solidFill>
          </a:ln>
        </p:spPr>
        <p:txBody>
          <a:bodyPr>
            <a:spAutoFit/>
          </a:bodyPr>
          <a:lstStyle/>
          <a:p>
            <a:pPr fontAlgn="auto">
              <a:spcBef>
                <a:spcPts val="0"/>
              </a:spcBef>
              <a:spcAft>
                <a:spcPts val="0"/>
              </a:spcAft>
              <a:defRPr/>
            </a:pPr>
            <a:r>
              <a:rPr lang="en-US" sz="1200" kern="0" dirty="0">
                <a:solidFill>
                  <a:srgbClr val="000000"/>
                </a:solidFill>
                <a:latin typeface="Arial"/>
                <a:ea typeface="+mn-ea"/>
              </a:rPr>
              <a:t>Diagnostic Building B74</a:t>
            </a:r>
          </a:p>
        </p:txBody>
      </p:sp>
      <p:sp>
        <p:nvSpPr>
          <p:cNvPr id="22" name="Rectangle 3"/>
          <p:cNvSpPr/>
          <p:nvPr/>
        </p:nvSpPr>
        <p:spPr bwMode="auto">
          <a:xfrm>
            <a:off x="666750" y="763588"/>
            <a:ext cx="1919288" cy="365125"/>
          </a:xfrm>
          <a:prstGeom prst="rect">
            <a:avLst/>
          </a:prstGeom>
          <a:solidFill>
            <a:srgbClr val="333399">
              <a:lumMod val="20000"/>
              <a:lumOff val="8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defRPr/>
            </a:pPr>
            <a:r>
              <a:rPr lang="en-GB" altLang="ja-JP" sz="1100" b="1">
                <a:solidFill>
                  <a:srgbClr val="002060"/>
                </a:solidFill>
                <a:ea typeface="Calibri" pitchFamily="34" charset="0"/>
                <a:cs typeface="Times New Roman" pitchFamily="18" charset="0"/>
              </a:rPr>
              <a:t>Integrated Building Design</a:t>
            </a:r>
            <a:endParaRPr lang="en-US" altLang="en-US" sz="1100" b="1">
              <a:solidFill>
                <a:srgbClr val="002060"/>
              </a:solidFill>
              <a:cs typeface="Times New Roman" pitchFamily="18" charset="0"/>
            </a:endParaRPr>
          </a:p>
        </p:txBody>
      </p:sp>
      <p:sp>
        <p:nvSpPr>
          <p:cNvPr id="23" name="Rectangle 3"/>
          <p:cNvSpPr/>
          <p:nvPr/>
        </p:nvSpPr>
        <p:spPr bwMode="auto">
          <a:xfrm>
            <a:off x="666750" y="1201738"/>
            <a:ext cx="1919288" cy="365125"/>
          </a:xfrm>
          <a:prstGeom prst="rect">
            <a:avLst/>
          </a:prstGeom>
          <a:solidFill>
            <a:srgbClr val="333399">
              <a:lumMod val="20000"/>
              <a:lumOff val="8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defRPr/>
            </a:pPr>
            <a:r>
              <a:rPr lang="en-GB" altLang="ja-JP" sz="1100" b="1">
                <a:solidFill>
                  <a:srgbClr val="002060"/>
                </a:solidFill>
                <a:ea typeface="Calibri" pitchFamily="34" charset="0"/>
                <a:cs typeface="Times New Roman" pitchFamily="18" charset="0"/>
              </a:rPr>
              <a:t>Construction Design</a:t>
            </a:r>
            <a:endParaRPr lang="en-US" altLang="en-US" sz="1100" b="1">
              <a:solidFill>
                <a:srgbClr val="002060"/>
              </a:solidFill>
              <a:cs typeface="Times New Roman" pitchFamily="18" charset="0"/>
            </a:endParaRPr>
          </a:p>
        </p:txBody>
      </p:sp>
      <p:sp>
        <p:nvSpPr>
          <p:cNvPr id="24" name="Rectangle 3"/>
          <p:cNvSpPr/>
          <p:nvPr/>
        </p:nvSpPr>
        <p:spPr bwMode="auto">
          <a:xfrm>
            <a:off x="666750" y="1639888"/>
            <a:ext cx="1919288" cy="365125"/>
          </a:xfrm>
          <a:prstGeom prst="rect">
            <a:avLst/>
          </a:prstGeom>
          <a:solidFill>
            <a:srgbClr val="333399">
              <a:lumMod val="20000"/>
              <a:lumOff val="8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defRPr/>
            </a:pPr>
            <a:r>
              <a:rPr lang="en-GB" altLang="ja-JP" sz="1100" b="1">
                <a:solidFill>
                  <a:srgbClr val="002060"/>
                </a:solidFill>
                <a:ea typeface="Calibri" pitchFamily="34" charset="0"/>
                <a:cs typeface="Times New Roman" pitchFamily="18" charset="0"/>
              </a:rPr>
              <a:t>Execution Design &amp; Construction</a:t>
            </a:r>
            <a:endParaRPr lang="en-US" altLang="en-US" sz="1100" b="1">
              <a:solidFill>
                <a:srgbClr val="002060"/>
              </a:solidFill>
              <a:cs typeface="Times New Roman" pitchFamily="18" charset="0"/>
            </a:endParaRPr>
          </a:p>
        </p:txBody>
      </p:sp>
      <p:sp>
        <p:nvSpPr>
          <p:cNvPr id="25" name="Rectangle 3"/>
          <p:cNvSpPr/>
          <p:nvPr/>
        </p:nvSpPr>
        <p:spPr bwMode="auto">
          <a:xfrm>
            <a:off x="666750" y="2078038"/>
            <a:ext cx="1919288" cy="365125"/>
          </a:xfrm>
          <a:prstGeom prst="rect">
            <a:avLst/>
          </a:prstGeom>
          <a:solidFill>
            <a:srgbClr val="333399">
              <a:lumMod val="20000"/>
              <a:lumOff val="8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r>
              <a:rPr lang="en-US" sz="1100" b="1" kern="0" dirty="0">
                <a:solidFill>
                  <a:srgbClr val="002060"/>
                </a:solidFill>
                <a:latin typeface="Arial"/>
                <a:ea typeface="Calibri"/>
                <a:cs typeface="Times New Roman"/>
              </a:rPr>
              <a:t>As-Built Design</a:t>
            </a:r>
          </a:p>
        </p:txBody>
      </p:sp>
      <p:sp>
        <p:nvSpPr>
          <p:cNvPr id="16394" name="円/楕円 26"/>
          <p:cNvSpPr>
            <a:spLocks noChangeArrowheads="1"/>
          </p:cNvSpPr>
          <p:nvPr/>
        </p:nvSpPr>
        <p:spPr bwMode="auto">
          <a:xfrm>
            <a:off x="609600" y="700088"/>
            <a:ext cx="182563" cy="182562"/>
          </a:xfrm>
          <a:prstGeom prst="ellipse">
            <a:avLst/>
          </a:prstGeom>
          <a:solidFill>
            <a:srgbClr val="FFCC99"/>
          </a:solidFill>
          <a:ln w="9525" algn="ctr">
            <a:solidFill>
              <a:srgbClr val="000000"/>
            </a:solidFill>
            <a:round/>
            <a:headEnd/>
            <a:tailEnd/>
          </a:ln>
        </p:spPr>
        <p:txBody>
          <a:bodyPr lIns="0" tIns="36000" rIns="0" bIns="36000" anchor="ct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ja-JP" sz="800" b="1">
                <a:solidFill>
                  <a:srgbClr val="000000"/>
                </a:solidFill>
                <a:latin typeface="Century Gothic" pitchFamily="34" charset="0"/>
              </a:rPr>
              <a:t>1</a:t>
            </a:r>
            <a:endParaRPr lang="ja-JP" altLang="en-US" sz="800" b="1">
              <a:solidFill>
                <a:srgbClr val="000000"/>
              </a:solidFill>
              <a:latin typeface="Century Gothic" pitchFamily="34" charset="0"/>
            </a:endParaRPr>
          </a:p>
        </p:txBody>
      </p:sp>
      <p:sp>
        <p:nvSpPr>
          <p:cNvPr id="16395" name="円/楕円 27"/>
          <p:cNvSpPr>
            <a:spLocks noChangeArrowheads="1"/>
          </p:cNvSpPr>
          <p:nvPr/>
        </p:nvSpPr>
        <p:spPr bwMode="auto">
          <a:xfrm>
            <a:off x="609600" y="1144588"/>
            <a:ext cx="182563" cy="182562"/>
          </a:xfrm>
          <a:prstGeom prst="ellipse">
            <a:avLst/>
          </a:prstGeom>
          <a:solidFill>
            <a:srgbClr val="FFCC99"/>
          </a:solidFill>
          <a:ln w="9525" algn="ctr">
            <a:solidFill>
              <a:srgbClr val="000000"/>
            </a:solidFill>
            <a:round/>
            <a:headEnd/>
            <a:tailEnd/>
          </a:ln>
        </p:spPr>
        <p:txBody>
          <a:bodyPr lIns="0" tIns="36000" rIns="0" bIns="36000" anchor="ct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ja-JP" sz="800" b="1">
                <a:solidFill>
                  <a:srgbClr val="000000"/>
                </a:solidFill>
                <a:latin typeface="Century Gothic" pitchFamily="34" charset="0"/>
              </a:rPr>
              <a:t>2</a:t>
            </a:r>
            <a:endParaRPr lang="ja-JP" altLang="en-US" sz="800" b="1">
              <a:solidFill>
                <a:srgbClr val="000000"/>
              </a:solidFill>
              <a:latin typeface="Century Gothic" pitchFamily="34" charset="0"/>
            </a:endParaRPr>
          </a:p>
        </p:txBody>
      </p:sp>
      <p:sp>
        <p:nvSpPr>
          <p:cNvPr id="16396" name="円/楕円 29"/>
          <p:cNvSpPr>
            <a:spLocks noChangeArrowheads="1"/>
          </p:cNvSpPr>
          <p:nvPr/>
        </p:nvSpPr>
        <p:spPr bwMode="auto">
          <a:xfrm>
            <a:off x="609600" y="1590675"/>
            <a:ext cx="182563" cy="182563"/>
          </a:xfrm>
          <a:prstGeom prst="ellipse">
            <a:avLst/>
          </a:prstGeom>
          <a:solidFill>
            <a:srgbClr val="FFCC99"/>
          </a:solidFill>
          <a:ln w="9525" algn="ctr">
            <a:solidFill>
              <a:srgbClr val="000000"/>
            </a:solidFill>
            <a:round/>
            <a:headEnd/>
            <a:tailEnd/>
          </a:ln>
        </p:spPr>
        <p:txBody>
          <a:bodyPr lIns="0" tIns="36000" rIns="0" bIns="36000" anchor="ct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ja-JP" sz="800" b="1">
                <a:solidFill>
                  <a:srgbClr val="000000"/>
                </a:solidFill>
                <a:latin typeface="Century Gothic" pitchFamily="34" charset="0"/>
              </a:rPr>
              <a:t>3</a:t>
            </a:r>
            <a:endParaRPr lang="ja-JP" altLang="en-US" sz="800" b="1">
              <a:solidFill>
                <a:srgbClr val="000000"/>
              </a:solidFill>
              <a:latin typeface="Century Gothic" pitchFamily="34" charset="0"/>
            </a:endParaRPr>
          </a:p>
        </p:txBody>
      </p:sp>
      <p:sp>
        <p:nvSpPr>
          <p:cNvPr id="16397" name="円/楕円 32"/>
          <p:cNvSpPr>
            <a:spLocks noChangeArrowheads="1"/>
          </p:cNvSpPr>
          <p:nvPr/>
        </p:nvSpPr>
        <p:spPr bwMode="auto">
          <a:xfrm>
            <a:off x="609600" y="2035175"/>
            <a:ext cx="182563" cy="184150"/>
          </a:xfrm>
          <a:prstGeom prst="ellipse">
            <a:avLst/>
          </a:prstGeom>
          <a:solidFill>
            <a:srgbClr val="FFCC99"/>
          </a:solidFill>
          <a:ln w="9525" algn="ctr">
            <a:solidFill>
              <a:srgbClr val="000000"/>
            </a:solidFill>
            <a:round/>
            <a:headEnd/>
            <a:tailEnd/>
          </a:ln>
        </p:spPr>
        <p:txBody>
          <a:bodyPr lIns="0" tIns="36000" rIns="0" bIns="36000" anchor="ct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eaLnBrk="1" hangingPunct="1">
              <a:spcBef>
                <a:spcPct val="0"/>
              </a:spcBef>
              <a:buFontTx/>
              <a:buNone/>
            </a:pPr>
            <a:r>
              <a:rPr lang="en-US" altLang="ja-JP" sz="800" b="1">
                <a:solidFill>
                  <a:srgbClr val="000000"/>
                </a:solidFill>
                <a:latin typeface="Century Gothic" pitchFamily="34" charset="0"/>
              </a:rPr>
              <a:t>4</a:t>
            </a:r>
            <a:endParaRPr lang="ja-JP" altLang="en-US" sz="800" b="1">
              <a:solidFill>
                <a:srgbClr val="000000"/>
              </a:solidFill>
              <a:latin typeface="Century Gothic" pitchFamily="34" charset="0"/>
            </a:endParaRPr>
          </a:p>
        </p:txBody>
      </p:sp>
      <p:sp>
        <p:nvSpPr>
          <p:cNvPr id="16398" name="Rectangle 30"/>
          <p:cNvSpPr>
            <a:spLocks noChangeArrowheads="1"/>
          </p:cNvSpPr>
          <p:nvPr/>
        </p:nvSpPr>
        <p:spPr bwMode="auto">
          <a:xfrm>
            <a:off x="0" y="10477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en-US" sz="2800" b="1" dirty="0" smtClean="0"/>
              <a:t>Tokamak </a:t>
            </a:r>
            <a:r>
              <a:rPr lang="en-US" altLang="en-US" sz="2800" b="1" dirty="0"/>
              <a:t>Complex Design &amp; Construction</a:t>
            </a:r>
            <a:endParaRPr lang="en-GB" altLang="en-US" sz="2800" b="1" dirty="0"/>
          </a:p>
        </p:txBody>
      </p:sp>
      <p:sp>
        <p:nvSpPr>
          <p:cNvPr id="16399" name="TextBox 1"/>
          <p:cNvSpPr txBox="1">
            <a:spLocks noChangeArrowheads="1"/>
          </p:cNvSpPr>
          <p:nvPr/>
        </p:nvSpPr>
        <p:spPr bwMode="auto">
          <a:xfrm rot="10800000" flipV="1">
            <a:off x="395288" y="3435350"/>
            <a:ext cx="2089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spcBef>
                <a:spcPct val="0"/>
              </a:spcBef>
              <a:buFontTx/>
              <a:buNone/>
            </a:pPr>
            <a:r>
              <a:rPr lang="en-US" altLang="en-US" sz="1600" b="1">
                <a:solidFill>
                  <a:srgbClr val="C00000"/>
                </a:solidFill>
                <a:latin typeface="Calibri" pitchFamily="34" charset="0"/>
              </a:rPr>
              <a:t>* Design Interface </a:t>
            </a:r>
            <a:r>
              <a:rPr lang="en-US" altLang="en-US" sz="1600" b="1" u="sng">
                <a:solidFill>
                  <a:srgbClr val="C00000"/>
                </a:solidFill>
                <a:latin typeface="Calibri" pitchFamily="34" charset="0"/>
              </a:rPr>
              <a:t>fully </a:t>
            </a:r>
            <a:r>
              <a:rPr lang="en-US" altLang="en-US" sz="1600" b="1" i="1" u="sng">
                <a:solidFill>
                  <a:srgbClr val="C00000"/>
                </a:solidFill>
                <a:latin typeface="Calibri" pitchFamily="34" charset="0"/>
              </a:rPr>
              <a:t>FROZEN </a:t>
            </a:r>
            <a:r>
              <a:rPr lang="en-US" altLang="en-US" sz="1600" b="1">
                <a:solidFill>
                  <a:srgbClr val="C00000"/>
                </a:solidFill>
                <a:latin typeface="Calibri" pitchFamily="34" charset="0"/>
              </a:rPr>
              <a:t>and no more PCRs affecting Tokamak Building.</a:t>
            </a:r>
            <a:endParaRPr lang="en-GB" altLang="en-US" sz="1600" b="1">
              <a:solidFill>
                <a:srgbClr val="C00000"/>
              </a:solidFill>
              <a:latin typeface="Calibri" pitchFamily="34" charset="0"/>
            </a:endParaRPr>
          </a:p>
        </p:txBody>
      </p:sp>
      <p:sp>
        <p:nvSpPr>
          <p:cNvPr id="2" name="Rectangle 1"/>
          <p:cNvSpPr/>
          <p:nvPr/>
        </p:nvSpPr>
        <p:spPr>
          <a:xfrm>
            <a:off x="498475" y="1563688"/>
            <a:ext cx="2201863" cy="9334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defRPr/>
            </a:pPr>
            <a:endParaRPr lang="en-US" altLang="en-US" sz="2400">
              <a:solidFill>
                <a:srgbClr val="FFFFFF"/>
              </a:solidFill>
              <a:latin typeface="Calibri" pitchFamily="34" charset="0"/>
              <a:ea typeface="ＭＳ Ｐゴシック" pitchFamily="34" charset="-128"/>
            </a:endParaRPr>
          </a:p>
        </p:txBody>
      </p:sp>
      <p:sp>
        <p:nvSpPr>
          <p:cNvPr id="3" name="Oval 2"/>
          <p:cNvSpPr/>
          <p:nvPr/>
        </p:nvSpPr>
        <p:spPr>
          <a:xfrm>
            <a:off x="4211638" y="2792413"/>
            <a:ext cx="2520950" cy="5715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 name="TextBox 19"/>
          <p:cNvSpPr txBox="1"/>
          <p:nvPr/>
        </p:nvSpPr>
        <p:spPr>
          <a:xfrm>
            <a:off x="8631238" y="3097213"/>
            <a:ext cx="422275" cy="338137"/>
          </a:xfrm>
          <a:prstGeom prst="rect">
            <a:avLst/>
          </a:prstGeom>
          <a:noFill/>
        </p:spPr>
        <p:txBody>
          <a:bodyPr wrap="none">
            <a:spAutoFit/>
          </a:bodyPr>
          <a:lstStyle/>
          <a:p>
            <a:pPr>
              <a:defRPr/>
            </a:pPr>
            <a:r>
              <a:rPr lang="en-US" sz="1600" b="1" dirty="0">
                <a:solidFill>
                  <a:srgbClr val="C00000"/>
                </a:solidFill>
                <a:latin typeface="+mn-lt"/>
              </a:rPr>
              <a:t>L3</a:t>
            </a:r>
          </a:p>
        </p:txBody>
      </p:sp>
      <p:sp>
        <p:nvSpPr>
          <p:cNvPr id="21" name="TextBox 20"/>
          <p:cNvSpPr txBox="1"/>
          <p:nvPr/>
        </p:nvSpPr>
        <p:spPr>
          <a:xfrm>
            <a:off x="8631238" y="3435350"/>
            <a:ext cx="422275" cy="339725"/>
          </a:xfrm>
          <a:prstGeom prst="rect">
            <a:avLst/>
          </a:prstGeom>
          <a:noFill/>
        </p:spPr>
        <p:txBody>
          <a:bodyPr wrap="none">
            <a:spAutoFit/>
          </a:bodyPr>
          <a:lstStyle/>
          <a:p>
            <a:pPr>
              <a:defRPr/>
            </a:pPr>
            <a:r>
              <a:rPr lang="en-US" sz="1600" b="1" dirty="0">
                <a:solidFill>
                  <a:srgbClr val="C00000"/>
                </a:solidFill>
                <a:latin typeface="+mn-lt"/>
              </a:rPr>
              <a:t>L2</a:t>
            </a:r>
          </a:p>
        </p:txBody>
      </p:sp>
      <p:sp>
        <p:nvSpPr>
          <p:cNvPr id="26" name="TextBox 25"/>
          <p:cNvSpPr txBox="1"/>
          <p:nvPr/>
        </p:nvSpPr>
        <p:spPr>
          <a:xfrm>
            <a:off x="8624888" y="3744913"/>
            <a:ext cx="423862" cy="339725"/>
          </a:xfrm>
          <a:prstGeom prst="rect">
            <a:avLst/>
          </a:prstGeom>
          <a:solidFill>
            <a:schemeClr val="bg1"/>
          </a:solidFill>
        </p:spPr>
        <p:txBody>
          <a:bodyPr wrap="none">
            <a:spAutoFit/>
          </a:bodyPr>
          <a:lstStyle/>
          <a:p>
            <a:pPr>
              <a:defRPr/>
            </a:pPr>
            <a:r>
              <a:rPr lang="en-US" sz="1600" b="1" dirty="0">
                <a:solidFill>
                  <a:srgbClr val="C00000"/>
                </a:solidFill>
                <a:latin typeface="+mn-lt"/>
              </a:rPr>
              <a:t>L1</a:t>
            </a:r>
          </a:p>
        </p:txBody>
      </p:sp>
      <p:sp>
        <p:nvSpPr>
          <p:cNvPr id="27" name="TextBox 26"/>
          <p:cNvSpPr txBox="1"/>
          <p:nvPr/>
        </p:nvSpPr>
        <p:spPr>
          <a:xfrm>
            <a:off x="8613775" y="4033838"/>
            <a:ext cx="446088" cy="338137"/>
          </a:xfrm>
          <a:prstGeom prst="rect">
            <a:avLst/>
          </a:prstGeom>
          <a:noFill/>
        </p:spPr>
        <p:txBody>
          <a:bodyPr wrap="none">
            <a:spAutoFit/>
          </a:bodyPr>
          <a:lstStyle/>
          <a:p>
            <a:pPr>
              <a:defRPr/>
            </a:pPr>
            <a:r>
              <a:rPr lang="en-US" sz="1600" b="1" dirty="0">
                <a:solidFill>
                  <a:srgbClr val="C00000"/>
                </a:solidFill>
                <a:latin typeface="+mn-lt"/>
              </a:rPr>
              <a:t>B1</a:t>
            </a:r>
          </a:p>
        </p:txBody>
      </p:sp>
      <p:sp>
        <p:nvSpPr>
          <p:cNvPr id="28" name="TextBox 27"/>
          <p:cNvSpPr txBox="1"/>
          <p:nvPr/>
        </p:nvSpPr>
        <p:spPr>
          <a:xfrm>
            <a:off x="8624888" y="4316413"/>
            <a:ext cx="446087" cy="338137"/>
          </a:xfrm>
          <a:prstGeom prst="rect">
            <a:avLst/>
          </a:prstGeom>
          <a:noFill/>
        </p:spPr>
        <p:txBody>
          <a:bodyPr wrap="none">
            <a:spAutoFit/>
          </a:bodyPr>
          <a:lstStyle/>
          <a:p>
            <a:pPr>
              <a:defRPr/>
            </a:pPr>
            <a:r>
              <a:rPr lang="en-US" sz="1600" b="1" dirty="0">
                <a:solidFill>
                  <a:srgbClr val="C00000"/>
                </a:solidFill>
                <a:latin typeface="+mn-lt"/>
              </a:rPr>
              <a:t>B2</a:t>
            </a:r>
          </a:p>
        </p:txBody>
      </p:sp>
      <p:sp>
        <p:nvSpPr>
          <p:cNvPr id="29" name="TextBox 28"/>
          <p:cNvSpPr txBox="1"/>
          <p:nvPr/>
        </p:nvSpPr>
        <p:spPr>
          <a:xfrm>
            <a:off x="8609013" y="2736850"/>
            <a:ext cx="423862" cy="339725"/>
          </a:xfrm>
          <a:prstGeom prst="rect">
            <a:avLst/>
          </a:prstGeom>
          <a:noFill/>
        </p:spPr>
        <p:txBody>
          <a:bodyPr wrap="none">
            <a:spAutoFit/>
          </a:bodyPr>
          <a:lstStyle/>
          <a:p>
            <a:pPr>
              <a:defRPr/>
            </a:pPr>
            <a:r>
              <a:rPr lang="en-US" sz="1600" b="1" dirty="0">
                <a:solidFill>
                  <a:srgbClr val="C00000"/>
                </a:solidFill>
                <a:latin typeface="+mn-lt"/>
              </a:rPr>
              <a:t>L4</a:t>
            </a:r>
          </a:p>
        </p:txBody>
      </p:sp>
      <p:sp>
        <p:nvSpPr>
          <p:cNvPr id="30" name="TextBox 29"/>
          <p:cNvSpPr txBox="1"/>
          <p:nvPr/>
        </p:nvSpPr>
        <p:spPr>
          <a:xfrm>
            <a:off x="8613775" y="2305050"/>
            <a:ext cx="422275" cy="338138"/>
          </a:xfrm>
          <a:prstGeom prst="rect">
            <a:avLst/>
          </a:prstGeom>
          <a:noFill/>
        </p:spPr>
        <p:txBody>
          <a:bodyPr wrap="none">
            <a:spAutoFit/>
          </a:bodyPr>
          <a:lstStyle/>
          <a:p>
            <a:pPr>
              <a:defRPr/>
            </a:pPr>
            <a:r>
              <a:rPr lang="en-US" sz="1600" b="1" dirty="0">
                <a:solidFill>
                  <a:srgbClr val="C00000"/>
                </a:solidFill>
                <a:latin typeface="+mn-lt"/>
              </a:rPr>
              <a:t>L5</a:t>
            </a:r>
          </a:p>
        </p:txBody>
      </p:sp>
      <p:sp>
        <p:nvSpPr>
          <p:cNvPr id="31" name="TextBox 30"/>
          <p:cNvSpPr txBox="1"/>
          <p:nvPr/>
        </p:nvSpPr>
        <p:spPr>
          <a:xfrm>
            <a:off x="8532813" y="1873250"/>
            <a:ext cx="582612" cy="338138"/>
          </a:xfrm>
          <a:prstGeom prst="rect">
            <a:avLst/>
          </a:prstGeom>
          <a:noFill/>
        </p:spPr>
        <p:txBody>
          <a:bodyPr wrap="none">
            <a:spAutoFit/>
          </a:bodyPr>
          <a:lstStyle/>
          <a:p>
            <a:pPr>
              <a:defRPr/>
            </a:pPr>
            <a:r>
              <a:rPr lang="en-US" sz="1600" b="1" dirty="0">
                <a:solidFill>
                  <a:srgbClr val="C00000"/>
                </a:solidFill>
                <a:latin typeface="+mn-lt"/>
              </a:rPr>
              <a:t>Roof</a:t>
            </a:r>
          </a:p>
        </p:txBody>
      </p:sp>
    </p:spTree>
  </p:cSld>
  <p:clrMapOvr>
    <a:masterClrMapping/>
  </p:clrMapOvr>
  <p:transition spd="slow"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0"/>
          <p:cNvSpPr>
            <a:spLocks noChangeArrowheads="1"/>
          </p:cNvSpPr>
          <p:nvPr/>
        </p:nvSpPr>
        <p:spPr bwMode="auto">
          <a:xfrm>
            <a:off x="0" y="5147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ja-JP" sz="2800" b="1" dirty="0"/>
              <a:t>Status of </a:t>
            </a:r>
            <a:r>
              <a:rPr lang="en-US" altLang="en-US" sz="2800" b="1" dirty="0"/>
              <a:t>Tokamak Complex Design &amp; Construction</a:t>
            </a:r>
            <a:endParaRPr lang="en-GB" altLang="en-US" sz="2800" b="1" dirty="0"/>
          </a:p>
        </p:txBody>
      </p:sp>
      <p:sp>
        <p:nvSpPr>
          <p:cNvPr id="32" name="Rectangle 3"/>
          <p:cNvSpPr/>
          <p:nvPr/>
        </p:nvSpPr>
        <p:spPr bwMode="auto">
          <a:xfrm>
            <a:off x="795338" y="842963"/>
            <a:ext cx="1371600" cy="1697037"/>
          </a:xfrm>
          <a:prstGeom prst="rect">
            <a:avLst/>
          </a:prstGeom>
          <a:solidFill>
            <a:schemeClr val="accent2">
              <a:lumMod val="20000"/>
              <a:lumOff val="80000"/>
            </a:schemeClr>
          </a:solidFill>
          <a:ln w="9525" cap="flat" cmpd="sng" algn="ctr">
            <a:solidFill>
              <a:srgbClr val="002060"/>
            </a:solid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p>
            <a:pPr algn="ctr">
              <a:defRPr/>
            </a:pPr>
            <a:r>
              <a:rPr lang="en-GB" altLang="ja-JP" sz="1200" b="1" dirty="0">
                <a:solidFill>
                  <a:srgbClr val="002060"/>
                </a:solidFill>
                <a:latin typeface="+mj-lt"/>
                <a:ea typeface="Calibri"/>
                <a:cs typeface="Times New Roman"/>
              </a:rPr>
              <a:t>Construction Design</a:t>
            </a:r>
            <a:endParaRPr lang="en-US" sz="1200" b="1" dirty="0">
              <a:solidFill>
                <a:srgbClr val="002060"/>
              </a:solidFill>
              <a:latin typeface="+mj-lt"/>
            </a:endParaRPr>
          </a:p>
        </p:txBody>
      </p:sp>
      <p:sp>
        <p:nvSpPr>
          <p:cNvPr id="33" name="Rectangle 3"/>
          <p:cNvSpPr/>
          <p:nvPr/>
        </p:nvSpPr>
        <p:spPr bwMode="auto">
          <a:xfrm>
            <a:off x="798513" y="2582863"/>
            <a:ext cx="1371600" cy="1779587"/>
          </a:xfrm>
          <a:prstGeom prst="rect">
            <a:avLst/>
          </a:prstGeom>
          <a:solidFill>
            <a:schemeClr val="accent2">
              <a:lumMod val="20000"/>
              <a:lumOff val="80000"/>
            </a:schemeClr>
          </a:solidFill>
          <a:ln w="9525" cap="flat" cmpd="sng" algn="ctr">
            <a:solidFill>
              <a:srgbClr val="002060"/>
            </a:solid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p>
            <a:pPr algn="ctr">
              <a:defRPr/>
            </a:pPr>
            <a:r>
              <a:rPr lang="en-GB" altLang="ja-JP" sz="1200" b="1" dirty="0">
                <a:solidFill>
                  <a:srgbClr val="002060"/>
                </a:solidFill>
                <a:latin typeface="+mj-lt"/>
                <a:ea typeface="Calibri"/>
                <a:cs typeface="Times New Roman"/>
              </a:rPr>
              <a:t>Execution</a:t>
            </a:r>
          </a:p>
          <a:p>
            <a:pPr algn="ctr">
              <a:defRPr/>
            </a:pPr>
            <a:r>
              <a:rPr lang="en-GB" altLang="ja-JP" sz="1200" b="1" dirty="0">
                <a:solidFill>
                  <a:srgbClr val="002060"/>
                </a:solidFill>
                <a:latin typeface="+mj-lt"/>
                <a:ea typeface="Calibri"/>
                <a:cs typeface="Times New Roman"/>
              </a:rPr>
              <a:t>Design &amp;</a:t>
            </a:r>
          </a:p>
          <a:p>
            <a:pPr algn="ctr">
              <a:defRPr/>
            </a:pPr>
            <a:r>
              <a:rPr lang="en-GB" sz="1200" b="1" dirty="0">
                <a:solidFill>
                  <a:srgbClr val="002060"/>
                </a:solidFill>
                <a:latin typeface="+mj-lt"/>
                <a:cs typeface="Times New Roman"/>
              </a:rPr>
              <a:t>Construction</a:t>
            </a:r>
            <a:endParaRPr lang="en-US" sz="1200" b="1" dirty="0">
              <a:solidFill>
                <a:srgbClr val="002060"/>
              </a:solidFill>
              <a:latin typeface="+mj-lt"/>
            </a:endParaRPr>
          </a:p>
        </p:txBody>
      </p:sp>
      <p:sp>
        <p:nvSpPr>
          <p:cNvPr id="34" name="TextBox 67"/>
          <p:cNvSpPr txBox="1"/>
          <p:nvPr/>
        </p:nvSpPr>
        <p:spPr>
          <a:xfrm>
            <a:off x="2322513" y="2582863"/>
            <a:ext cx="1920875" cy="320675"/>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a:solidFill>
                  <a:srgbClr val="000000"/>
                </a:solidFill>
              </a:rPr>
              <a:t>Level </a:t>
            </a:r>
            <a:r>
              <a:rPr lang="en-US" altLang="ja-JP" sz="1200" dirty="0" smtClean="0">
                <a:solidFill>
                  <a:srgbClr val="000000"/>
                </a:solidFill>
              </a:rPr>
              <a:t>B2 </a:t>
            </a:r>
            <a:r>
              <a:rPr lang="en-US" altLang="ja-JP" sz="1200" dirty="0">
                <a:solidFill>
                  <a:srgbClr val="000000"/>
                </a:solidFill>
              </a:rPr>
              <a:t>S</a:t>
            </a:r>
            <a:r>
              <a:rPr lang="en-US" altLang="ja-JP" sz="1200" dirty="0" smtClean="0">
                <a:solidFill>
                  <a:srgbClr val="000000"/>
                </a:solidFill>
              </a:rPr>
              <a:t>lab</a:t>
            </a:r>
            <a:endParaRPr lang="en-US" altLang="ja-JP" sz="1200" dirty="0">
              <a:solidFill>
                <a:srgbClr val="000000"/>
              </a:solidFill>
            </a:endParaRPr>
          </a:p>
        </p:txBody>
      </p:sp>
      <p:sp>
        <p:nvSpPr>
          <p:cNvPr id="35" name="TextBox 67"/>
          <p:cNvSpPr txBox="1"/>
          <p:nvPr/>
        </p:nvSpPr>
        <p:spPr>
          <a:xfrm>
            <a:off x="2322513" y="2949575"/>
            <a:ext cx="1920875" cy="320675"/>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a:solidFill>
                  <a:srgbClr val="000000"/>
                </a:solidFill>
              </a:rPr>
              <a:t>Level B2 W</a:t>
            </a:r>
            <a:r>
              <a:rPr lang="en-US" altLang="ja-JP" sz="1200" dirty="0" smtClean="0">
                <a:solidFill>
                  <a:srgbClr val="000000"/>
                </a:solidFill>
              </a:rPr>
              <a:t>alls / B2M</a:t>
            </a:r>
            <a:endParaRPr lang="en-US" altLang="ja-JP" sz="1200" dirty="0">
              <a:solidFill>
                <a:srgbClr val="000000"/>
              </a:solidFill>
            </a:endParaRPr>
          </a:p>
        </p:txBody>
      </p:sp>
      <p:sp>
        <p:nvSpPr>
          <p:cNvPr id="36" name="TextBox 67"/>
          <p:cNvSpPr txBox="1"/>
          <p:nvPr/>
        </p:nvSpPr>
        <p:spPr>
          <a:xfrm>
            <a:off x="2322513" y="3317875"/>
            <a:ext cx="1920875" cy="319088"/>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a:solidFill>
                  <a:srgbClr val="000000"/>
                </a:solidFill>
              </a:rPr>
              <a:t>Level B1</a:t>
            </a:r>
          </a:p>
        </p:txBody>
      </p:sp>
      <p:sp>
        <p:nvSpPr>
          <p:cNvPr id="37" name="TextBox 67"/>
          <p:cNvSpPr txBox="1"/>
          <p:nvPr/>
        </p:nvSpPr>
        <p:spPr>
          <a:xfrm>
            <a:off x="4371975" y="2582863"/>
            <a:ext cx="4130675" cy="1779587"/>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a:solidFill>
                  <a:srgbClr val="C00000"/>
                </a:solidFill>
              </a:rPr>
              <a:t>Bldg. </a:t>
            </a:r>
            <a:r>
              <a:rPr lang="en-US" altLang="ja-JP" sz="1200" dirty="0" smtClean="0">
                <a:solidFill>
                  <a:srgbClr val="C00000"/>
                </a:solidFill>
              </a:rPr>
              <a:t>11</a:t>
            </a:r>
            <a:r>
              <a:rPr lang="en-US" altLang="ja-JP" sz="1200" dirty="0" smtClean="0">
                <a:solidFill>
                  <a:srgbClr val="2D2D8A"/>
                </a:solidFill>
              </a:rPr>
              <a:t>, 14, 74: 	</a:t>
            </a:r>
            <a:r>
              <a:rPr lang="en-US" altLang="ja-JP" sz="1200" b="1" i="1" dirty="0" smtClean="0">
                <a:solidFill>
                  <a:srgbClr val="2D2D8A"/>
                </a:solidFill>
              </a:rPr>
              <a:t>September 2017 (Approved by IO)</a:t>
            </a:r>
            <a:endParaRPr lang="en-US" altLang="ja-JP" sz="1200" b="1" i="1" dirty="0">
              <a:solidFill>
                <a:srgbClr val="2D2D8A"/>
              </a:solidFill>
            </a:endParaRPr>
          </a:p>
        </p:txBody>
      </p:sp>
      <p:sp>
        <p:nvSpPr>
          <p:cNvPr id="38" name="TextBox 67"/>
          <p:cNvSpPr txBox="1"/>
          <p:nvPr/>
        </p:nvSpPr>
        <p:spPr>
          <a:xfrm>
            <a:off x="2319338" y="4051300"/>
            <a:ext cx="1920875" cy="320675"/>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a:solidFill>
                  <a:srgbClr val="000000"/>
                </a:solidFill>
              </a:rPr>
              <a:t>Level L2</a:t>
            </a:r>
          </a:p>
        </p:txBody>
      </p:sp>
      <p:sp>
        <p:nvSpPr>
          <p:cNvPr id="39" name="TextBox 67"/>
          <p:cNvSpPr txBox="1"/>
          <p:nvPr/>
        </p:nvSpPr>
        <p:spPr>
          <a:xfrm>
            <a:off x="2316163" y="1985963"/>
            <a:ext cx="1920875" cy="554037"/>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smtClean="0">
                <a:solidFill>
                  <a:srgbClr val="000000"/>
                </a:solidFill>
              </a:rPr>
              <a:t>Roof</a:t>
            </a:r>
            <a:endParaRPr lang="en-US" altLang="ja-JP" sz="1200" dirty="0">
              <a:solidFill>
                <a:srgbClr val="000000"/>
              </a:solidFill>
            </a:endParaRPr>
          </a:p>
        </p:txBody>
      </p:sp>
      <p:sp>
        <p:nvSpPr>
          <p:cNvPr id="40" name="TextBox 67"/>
          <p:cNvSpPr txBox="1"/>
          <p:nvPr/>
        </p:nvSpPr>
        <p:spPr>
          <a:xfrm>
            <a:off x="4365625" y="1985963"/>
            <a:ext cx="4130675" cy="554037"/>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a:solidFill>
                  <a:srgbClr val="C00000"/>
                </a:solidFill>
              </a:rPr>
              <a:t>Bldg. </a:t>
            </a:r>
            <a:r>
              <a:rPr lang="en-US" altLang="ja-JP" sz="1200" dirty="0" smtClean="0">
                <a:solidFill>
                  <a:srgbClr val="C00000"/>
                </a:solidFill>
              </a:rPr>
              <a:t>11</a:t>
            </a:r>
            <a:r>
              <a:rPr lang="en-US" altLang="ja-JP" sz="1200" dirty="0" smtClean="0">
                <a:solidFill>
                  <a:srgbClr val="2D2D8A"/>
                </a:solidFill>
              </a:rPr>
              <a:t>, 14: 	</a:t>
            </a:r>
            <a:r>
              <a:rPr lang="en-US" altLang="ja-JP" sz="1200" b="1" i="1" dirty="0" smtClean="0">
                <a:solidFill>
                  <a:srgbClr val="2D2D8A"/>
                </a:solidFill>
              </a:rPr>
              <a:t>October 2017 (</a:t>
            </a:r>
            <a:r>
              <a:rPr lang="en-US" altLang="ja-JP" sz="1200" b="1" i="1" dirty="0">
                <a:solidFill>
                  <a:srgbClr val="2D2D8A"/>
                </a:solidFill>
              </a:rPr>
              <a:t>1</a:t>
            </a:r>
            <a:r>
              <a:rPr lang="en-US" altLang="ja-JP" sz="1200" b="1" i="1" baseline="30000" dirty="0">
                <a:solidFill>
                  <a:srgbClr val="2D2D8A"/>
                </a:solidFill>
              </a:rPr>
              <a:t>st</a:t>
            </a:r>
            <a:r>
              <a:rPr lang="en-US" altLang="ja-JP" sz="1200" b="1" i="1" dirty="0">
                <a:solidFill>
                  <a:srgbClr val="2D2D8A"/>
                </a:solidFill>
              </a:rPr>
              <a:t> issue</a:t>
            </a:r>
            <a:r>
              <a:rPr lang="en-US" altLang="ja-JP" sz="1200" b="1" i="1" dirty="0" smtClean="0">
                <a:solidFill>
                  <a:srgbClr val="2D2D8A"/>
                </a:solidFill>
              </a:rPr>
              <a:t>)</a:t>
            </a:r>
            <a:endParaRPr lang="en-US" altLang="ja-JP" sz="1200" b="1" i="1" dirty="0">
              <a:solidFill>
                <a:srgbClr val="2D2D8A"/>
              </a:solidFill>
            </a:endParaRPr>
          </a:p>
          <a:p>
            <a:pPr>
              <a:tabLst>
                <a:tab pos="180975" algn="l"/>
              </a:tabLst>
              <a:defRPr/>
            </a:pPr>
            <a:r>
              <a:rPr lang="en-US" altLang="ja-JP" sz="1200" dirty="0" smtClean="0">
                <a:solidFill>
                  <a:srgbClr val="2D2D8A"/>
                </a:solidFill>
              </a:rPr>
              <a:t>	</a:t>
            </a:r>
            <a:r>
              <a:rPr lang="en-US" altLang="ja-JP" sz="1200" dirty="0">
                <a:solidFill>
                  <a:srgbClr val="2D2D8A"/>
                </a:solidFill>
              </a:rPr>
              <a:t>Bldg</a:t>
            </a:r>
            <a:r>
              <a:rPr lang="en-US" altLang="ja-JP" sz="1200" dirty="0" smtClean="0">
                <a:solidFill>
                  <a:srgbClr val="2D2D8A"/>
                </a:solidFill>
              </a:rPr>
              <a:t>. </a:t>
            </a:r>
            <a:r>
              <a:rPr lang="en-US" altLang="ja-JP" sz="1200" dirty="0">
                <a:solidFill>
                  <a:srgbClr val="2D2D8A"/>
                </a:solidFill>
              </a:rPr>
              <a:t>74: </a:t>
            </a:r>
            <a:r>
              <a:rPr lang="en-US" altLang="ja-JP" sz="1200" dirty="0" smtClean="0">
                <a:solidFill>
                  <a:srgbClr val="2D2D8A"/>
                </a:solidFill>
              </a:rPr>
              <a:t>		</a:t>
            </a:r>
            <a:r>
              <a:rPr lang="en-US" altLang="ja-JP" sz="1200" b="1" i="1" dirty="0">
                <a:solidFill>
                  <a:srgbClr val="2D2D8A"/>
                </a:solidFill>
              </a:rPr>
              <a:t>August 2016 (1</a:t>
            </a:r>
            <a:r>
              <a:rPr lang="en-US" altLang="ja-JP" sz="1200" b="1" i="1" baseline="30000" dirty="0">
                <a:solidFill>
                  <a:srgbClr val="2D2D8A"/>
                </a:solidFill>
              </a:rPr>
              <a:t>st</a:t>
            </a:r>
            <a:r>
              <a:rPr lang="en-US" altLang="ja-JP" sz="1200" b="1" i="1" dirty="0">
                <a:solidFill>
                  <a:srgbClr val="2D2D8A"/>
                </a:solidFill>
              </a:rPr>
              <a:t> issue</a:t>
            </a:r>
            <a:r>
              <a:rPr lang="en-US" altLang="ja-JP" sz="1200" b="1" i="1" dirty="0" smtClean="0">
                <a:solidFill>
                  <a:srgbClr val="2D2D8A"/>
                </a:solidFill>
              </a:rPr>
              <a:t>)</a:t>
            </a:r>
            <a:endParaRPr lang="en-US" altLang="ja-JP" sz="1200" i="1" dirty="0">
              <a:solidFill>
                <a:srgbClr val="2D2D8A"/>
              </a:solidFill>
            </a:endParaRPr>
          </a:p>
        </p:txBody>
      </p:sp>
      <p:sp>
        <p:nvSpPr>
          <p:cNvPr id="41" name="TextBox 67"/>
          <p:cNvSpPr txBox="1"/>
          <p:nvPr/>
        </p:nvSpPr>
        <p:spPr>
          <a:xfrm>
            <a:off x="2322513" y="3684588"/>
            <a:ext cx="1920875" cy="320675"/>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a:solidFill>
                  <a:srgbClr val="000000"/>
                </a:solidFill>
              </a:rPr>
              <a:t>Level </a:t>
            </a:r>
            <a:r>
              <a:rPr lang="en-US" altLang="ja-JP" sz="1200" dirty="0" smtClean="0">
                <a:solidFill>
                  <a:srgbClr val="000000"/>
                </a:solidFill>
              </a:rPr>
              <a:t>L1</a:t>
            </a:r>
            <a:endParaRPr lang="en-US" altLang="ja-JP" sz="1200" dirty="0">
              <a:solidFill>
                <a:srgbClr val="000000"/>
              </a:solidFill>
            </a:endParaRPr>
          </a:p>
        </p:txBody>
      </p:sp>
      <p:sp>
        <p:nvSpPr>
          <p:cNvPr id="42" name="TextBox 41"/>
          <p:cNvSpPr txBox="1"/>
          <p:nvPr/>
        </p:nvSpPr>
        <p:spPr>
          <a:xfrm>
            <a:off x="2316163" y="842963"/>
            <a:ext cx="1920875" cy="320675"/>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a:solidFill>
                  <a:srgbClr val="000000"/>
                </a:solidFill>
              </a:rPr>
              <a:t>Level </a:t>
            </a:r>
            <a:r>
              <a:rPr lang="en-US" altLang="ja-JP" sz="1200" dirty="0" smtClean="0">
                <a:solidFill>
                  <a:srgbClr val="000000"/>
                </a:solidFill>
              </a:rPr>
              <a:t>L3</a:t>
            </a:r>
            <a:endParaRPr lang="en-US" altLang="ja-JP" sz="1200" dirty="0">
              <a:solidFill>
                <a:srgbClr val="000000"/>
              </a:solidFill>
            </a:endParaRPr>
          </a:p>
        </p:txBody>
      </p:sp>
      <p:sp>
        <p:nvSpPr>
          <p:cNvPr id="43" name="TextBox 67"/>
          <p:cNvSpPr txBox="1"/>
          <p:nvPr/>
        </p:nvSpPr>
        <p:spPr>
          <a:xfrm>
            <a:off x="2316163" y="1211263"/>
            <a:ext cx="1920875" cy="365125"/>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smtClean="0">
                <a:solidFill>
                  <a:srgbClr val="000000"/>
                </a:solidFill>
              </a:rPr>
              <a:t>Level L4</a:t>
            </a:r>
            <a:endParaRPr lang="en-US" altLang="ja-JP" sz="1200" dirty="0">
              <a:solidFill>
                <a:srgbClr val="000000"/>
              </a:solidFill>
            </a:endParaRPr>
          </a:p>
        </p:txBody>
      </p:sp>
      <p:sp>
        <p:nvSpPr>
          <p:cNvPr id="44" name="TextBox 67"/>
          <p:cNvSpPr txBox="1"/>
          <p:nvPr/>
        </p:nvSpPr>
        <p:spPr>
          <a:xfrm>
            <a:off x="4359275" y="1211263"/>
            <a:ext cx="4137025" cy="365125"/>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a:solidFill>
                  <a:srgbClr val="C00000"/>
                </a:solidFill>
              </a:rPr>
              <a:t>Bldg. </a:t>
            </a:r>
            <a:r>
              <a:rPr lang="en-US" altLang="ja-JP" sz="1200" dirty="0" smtClean="0">
                <a:solidFill>
                  <a:srgbClr val="C00000"/>
                </a:solidFill>
              </a:rPr>
              <a:t>11</a:t>
            </a:r>
            <a:r>
              <a:rPr lang="en-US" altLang="ja-JP" sz="1200" dirty="0" smtClean="0">
                <a:solidFill>
                  <a:srgbClr val="2D2D8A"/>
                </a:solidFill>
              </a:rPr>
              <a:t>, 14</a:t>
            </a:r>
            <a:r>
              <a:rPr lang="en-US" altLang="ja-JP" sz="1200" dirty="0">
                <a:solidFill>
                  <a:srgbClr val="2D2D8A"/>
                </a:solidFill>
              </a:rPr>
              <a:t> </a:t>
            </a:r>
            <a:r>
              <a:rPr lang="en-US" altLang="ja-JP" sz="1200" dirty="0" smtClean="0">
                <a:solidFill>
                  <a:srgbClr val="2D2D8A"/>
                </a:solidFill>
              </a:rPr>
              <a:t>: 	</a:t>
            </a:r>
            <a:r>
              <a:rPr lang="en-US" altLang="ja-JP" sz="1200" b="1" i="1" dirty="0" smtClean="0">
                <a:solidFill>
                  <a:srgbClr val="2D2D8A"/>
                </a:solidFill>
              </a:rPr>
              <a:t>August 2016 (1</a:t>
            </a:r>
            <a:r>
              <a:rPr lang="en-US" altLang="ja-JP" sz="1200" b="1" i="1" baseline="30000" dirty="0" smtClean="0">
                <a:solidFill>
                  <a:srgbClr val="2D2D8A"/>
                </a:solidFill>
              </a:rPr>
              <a:t>st</a:t>
            </a:r>
            <a:r>
              <a:rPr lang="en-US" altLang="ja-JP" sz="1200" b="1" i="1" dirty="0" smtClean="0">
                <a:solidFill>
                  <a:srgbClr val="2D2D8A"/>
                </a:solidFill>
              </a:rPr>
              <a:t> issue)</a:t>
            </a:r>
            <a:endParaRPr lang="en-US" altLang="ja-JP" sz="1200" i="1" dirty="0">
              <a:solidFill>
                <a:srgbClr val="2D2D8A"/>
              </a:solidFill>
            </a:endParaRPr>
          </a:p>
        </p:txBody>
      </p:sp>
      <p:sp>
        <p:nvSpPr>
          <p:cNvPr id="45" name="TextBox 67"/>
          <p:cNvSpPr txBox="1"/>
          <p:nvPr/>
        </p:nvSpPr>
        <p:spPr>
          <a:xfrm>
            <a:off x="4365625" y="842963"/>
            <a:ext cx="4130675" cy="320675"/>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smtClean="0">
                <a:solidFill>
                  <a:srgbClr val="C00000"/>
                </a:solidFill>
              </a:rPr>
              <a:t>Bldg</a:t>
            </a:r>
            <a:r>
              <a:rPr lang="en-US" altLang="ja-JP" sz="1200" dirty="0">
                <a:solidFill>
                  <a:srgbClr val="C00000"/>
                </a:solidFill>
              </a:rPr>
              <a:t>. </a:t>
            </a:r>
            <a:r>
              <a:rPr lang="en-US" altLang="ja-JP" sz="1200" dirty="0" smtClean="0">
                <a:solidFill>
                  <a:srgbClr val="C00000"/>
                </a:solidFill>
              </a:rPr>
              <a:t>11</a:t>
            </a:r>
            <a:r>
              <a:rPr lang="en-US" altLang="ja-JP" sz="1200" dirty="0" smtClean="0">
                <a:solidFill>
                  <a:srgbClr val="2D2D8A"/>
                </a:solidFill>
              </a:rPr>
              <a:t>, 14, 74:   	</a:t>
            </a:r>
            <a:r>
              <a:rPr lang="en-US" altLang="ja-JP" sz="1200" b="1" i="1" dirty="0" smtClean="0">
                <a:solidFill>
                  <a:srgbClr val="2D2D8A"/>
                </a:solidFill>
              </a:rPr>
              <a:t>August 2017 (last version)</a:t>
            </a:r>
            <a:endParaRPr lang="en-US" altLang="ja-JP" sz="1200" i="1" dirty="0">
              <a:solidFill>
                <a:srgbClr val="2D2D8A"/>
              </a:solidFill>
            </a:endParaRPr>
          </a:p>
        </p:txBody>
      </p:sp>
      <p:sp>
        <p:nvSpPr>
          <p:cNvPr id="46" name="TextBox 67"/>
          <p:cNvSpPr txBox="1"/>
          <p:nvPr/>
        </p:nvSpPr>
        <p:spPr>
          <a:xfrm>
            <a:off x="2316163" y="1624013"/>
            <a:ext cx="1920875" cy="322262"/>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smtClean="0">
                <a:solidFill>
                  <a:srgbClr val="000000"/>
                </a:solidFill>
              </a:rPr>
              <a:t>Level L5</a:t>
            </a:r>
            <a:endParaRPr lang="en-US" altLang="ja-JP" sz="1200" dirty="0">
              <a:solidFill>
                <a:srgbClr val="000000"/>
              </a:solidFill>
            </a:endParaRPr>
          </a:p>
        </p:txBody>
      </p:sp>
      <p:sp>
        <p:nvSpPr>
          <p:cNvPr id="47" name="TextBox 67"/>
          <p:cNvSpPr txBox="1"/>
          <p:nvPr/>
        </p:nvSpPr>
        <p:spPr>
          <a:xfrm>
            <a:off x="4365625" y="1624013"/>
            <a:ext cx="4130675" cy="314325"/>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a:solidFill>
                  <a:srgbClr val="C00000"/>
                </a:solidFill>
              </a:rPr>
              <a:t>Bldg. </a:t>
            </a:r>
            <a:r>
              <a:rPr lang="en-US" altLang="ja-JP" sz="1200" dirty="0" smtClean="0">
                <a:solidFill>
                  <a:srgbClr val="C00000"/>
                </a:solidFill>
              </a:rPr>
              <a:t>11</a:t>
            </a:r>
            <a:r>
              <a:rPr lang="en-US" altLang="ja-JP" sz="1200" dirty="0" smtClean="0">
                <a:solidFill>
                  <a:srgbClr val="2D2D8A"/>
                </a:solidFill>
              </a:rPr>
              <a:t>, 14:  	</a:t>
            </a:r>
            <a:r>
              <a:rPr lang="en-US" altLang="ja-JP" sz="1200" b="1" i="1" dirty="0">
                <a:solidFill>
                  <a:srgbClr val="2D2D8A"/>
                </a:solidFill>
              </a:rPr>
              <a:t>May 2017 (1</a:t>
            </a:r>
            <a:r>
              <a:rPr lang="en-US" altLang="ja-JP" sz="1200" b="1" i="1" baseline="30000" dirty="0">
                <a:solidFill>
                  <a:srgbClr val="2D2D8A"/>
                </a:solidFill>
              </a:rPr>
              <a:t>st</a:t>
            </a:r>
            <a:r>
              <a:rPr lang="en-US" altLang="ja-JP" sz="1200" b="1" i="1" dirty="0">
                <a:solidFill>
                  <a:srgbClr val="2D2D8A"/>
                </a:solidFill>
              </a:rPr>
              <a:t> issue</a:t>
            </a:r>
            <a:r>
              <a:rPr lang="en-US" altLang="ja-JP" sz="1200" b="1" i="1" dirty="0" smtClean="0">
                <a:solidFill>
                  <a:srgbClr val="2D2D8A"/>
                </a:solidFill>
              </a:rPr>
              <a:t>)</a:t>
            </a:r>
            <a:endParaRPr lang="en-US" altLang="ja-JP" sz="1200" i="1" dirty="0">
              <a:solidFill>
                <a:srgbClr val="2D2D8A"/>
              </a:solidFill>
            </a:endParaRPr>
          </a:p>
        </p:txBody>
      </p:sp>
      <p:sp>
        <p:nvSpPr>
          <p:cNvPr id="48" name="TextBox 67"/>
          <p:cNvSpPr txBox="1"/>
          <p:nvPr/>
        </p:nvSpPr>
        <p:spPr>
          <a:xfrm>
            <a:off x="4365625" y="4438650"/>
            <a:ext cx="4130675" cy="365125"/>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i="1" dirty="0">
                <a:solidFill>
                  <a:srgbClr val="C00000"/>
                </a:solidFill>
              </a:rPr>
              <a:t>Bldg. 11</a:t>
            </a:r>
            <a:r>
              <a:rPr lang="en-US" altLang="ja-JP" sz="1200" i="1" dirty="0">
                <a:solidFill>
                  <a:srgbClr val="2D2D8A"/>
                </a:solidFill>
              </a:rPr>
              <a:t>, </a:t>
            </a:r>
            <a:r>
              <a:rPr lang="en-US" altLang="ja-JP" sz="1200" i="1" dirty="0" smtClean="0">
                <a:solidFill>
                  <a:srgbClr val="2D2D8A"/>
                </a:solidFill>
              </a:rPr>
              <a:t>74:</a:t>
            </a:r>
            <a:r>
              <a:rPr lang="en-US" altLang="ja-JP" sz="1200" i="1" dirty="0">
                <a:solidFill>
                  <a:srgbClr val="2D2D8A"/>
                </a:solidFill>
              </a:rPr>
              <a:t>	</a:t>
            </a:r>
            <a:r>
              <a:rPr lang="en-US" altLang="ja-JP" sz="1200" b="1" i="1" dirty="0" smtClean="0">
                <a:solidFill>
                  <a:srgbClr val="333399"/>
                </a:solidFill>
              </a:rPr>
              <a:t>January 2018</a:t>
            </a:r>
            <a:endParaRPr lang="en-US" altLang="ja-JP" sz="1200" b="1" i="1" dirty="0">
              <a:solidFill>
                <a:srgbClr val="333399"/>
              </a:solidFill>
            </a:endParaRPr>
          </a:p>
        </p:txBody>
      </p:sp>
      <p:sp>
        <p:nvSpPr>
          <p:cNvPr id="49" name="TextBox 67"/>
          <p:cNvSpPr txBox="1"/>
          <p:nvPr/>
        </p:nvSpPr>
        <p:spPr>
          <a:xfrm>
            <a:off x="2316163" y="4438650"/>
            <a:ext cx="1920875" cy="365125"/>
          </a:xfrm>
          <a:prstGeom prst="rect">
            <a:avLst/>
          </a:prstGeom>
          <a:solidFill>
            <a:schemeClr val="bg1"/>
          </a:solidFill>
          <a:ln>
            <a:solidFill>
              <a:schemeClr val="tx1">
                <a:lumMod val="50000"/>
                <a:lumOff val="50000"/>
              </a:schemeClr>
            </a:solidFill>
          </a:ln>
          <a:effectLst/>
        </p:spPr>
        <p:txBody>
          <a:bodyPr lIns="36000" tIns="0" rIns="36000" bIns="0" anchor="ctr"/>
          <a:lstStyle>
            <a:defPPr>
              <a:defRPr lang="en-GB"/>
            </a:defPPr>
            <a:lvl1pPr marL="171450" indent="-171450">
              <a:buFont typeface="Arial" panose="020B0604020202020204" pitchFamily="34" charset="0"/>
              <a:buChar char="•"/>
              <a:defRPr sz="900">
                <a:latin typeface="+mn-lt"/>
              </a:defRPr>
            </a:lvl1pPr>
          </a:lstStyle>
          <a:p>
            <a:pPr>
              <a:tabLst>
                <a:tab pos="180975" algn="l"/>
              </a:tabLst>
              <a:defRPr/>
            </a:pPr>
            <a:r>
              <a:rPr lang="en-US" altLang="ja-JP" sz="1200" dirty="0">
                <a:solidFill>
                  <a:srgbClr val="000000"/>
                </a:solidFill>
              </a:rPr>
              <a:t>Level </a:t>
            </a:r>
            <a:r>
              <a:rPr lang="en-US" altLang="ja-JP" sz="1200" dirty="0" smtClean="0">
                <a:solidFill>
                  <a:srgbClr val="000000"/>
                </a:solidFill>
              </a:rPr>
              <a:t>B2</a:t>
            </a:r>
            <a:endParaRPr lang="en-US" altLang="ja-JP" sz="1200" dirty="0">
              <a:solidFill>
                <a:srgbClr val="000000"/>
              </a:solidFill>
            </a:endParaRPr>
          </a:p>
        </p:txBody>
      </p:sp>
      <p:sp>
        <p:nvSpPr>
          <p:cNvPr id="50" name="Rectangle 3"/>
          <p:cNvSpPr/>
          <p:nvPr/>
        </p:nvSpPr>
        <p:spPr bwMode="auto">
          <a:xfrm>
            <a:off x="795338" y="598488"/>
            <a:ext cx="1371600" cy="228600"/>
          </a:xfrm>
          <a:prstGeom prst="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p>
            <a:pPr algn="ctr">
              <a:defRPr/>
            </a:pPr>
            <a:r>
              <a:rPr lang="en-US" sz="1050" b="1" dirty="0">
                <a:solidFill>
                  <a:schemeClr val="bg1"/>
                </a:solidFill>
                <a:latin typeface="+mj-lt"/>
                <a:ea typeface="Calibri"/>
                <a:cs typeface="Times New Roman"/>
              </a:rPr>
              <a:t>Categorization</a:t>
            </a:r>
          </a:p>
        </p:txBody>
      </p:sp>
      <p:sp>
        <p:nvSpPr>
          <p:cNvPr id="51" name="Rectangle 3"/>
          <p:cNvSpPr/>
          <p:nvPr/>
        </p:nvSpPr>
        <p:spPr bwMode="auto">
          <a:xfrm>
            <a:off x="2316163" y="598488"/>
            <a:ext cx="1920875" cy="228600"/>
          </a:xfrm>
          <a:prstGeom prst="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p>
            <a:pPr algn="ctr">
              <a:defRPr/>
            </a:pPr>
            <a:r>
              <a:rPr lang="en-US" sz="1050" b="1" dirty="0">
                <a:solidFill>
                  <a:schemeClr val="bg1"/>
                </a:solidFill>
                <a:latin typeface="+mj-lt"/>
                <a:ea typeface="Calibri"/>
                <a:cs typeface="Times New Roman"/>
              </a:rPr>
              <a:t>Level</a:t>
            </a:r>
          </a:p>
        </p:txBody>
      </p:sp>
      <p:sp>
        <p:nvSpPr>
          <p:cNvPr id="52" name="Rectangle 3"/>
          <p:cNvSpPr/>
          <p:nvPr/>
        </p:nvSpPr>
        <p:spPr bwMode="auto">
          <a:xfrm>
            <a:off x="4365625" y="598488"/>
            <a:ext cx="4130675" cy="228600"/>
          </a:xfrm>
          <a:prstGeom prst="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p>
            <a:pPr algn="ctr">
              <a:defRPr/>
            </a:pPr>
            <a:r>
              <a:rPr lang="en-US" sz="1050" b="1" dirty="0">
                <a:solidFill>
                  <a:schemeClr val="bg1"/>
                </a:solidFill>
                <a:latin typeface="+mj-lt"/>
                <a:ea typeface="Calibri"/>
                <a:cs typeface="Times New Roman"/>
              </a:rPr>
              <a:t>Building / MRR Acceptance Reports approval dates</a:t>
            </a:r>
          </a:p>
        </p:txBody>
      </p:sp>
      <p:sp>
        <p:nvSpPr>
          <p:cNvPr id="54" name="Rectangle 3"/>
          <p:cNvSpPr/>
          <p:nvPr/>
        </p:nvSpPr>
        <p:spPr bwMode="auto">
          <a:xfrm>
            <a:off x="792163" y="4438650"/>
            <a:ext cx="1371600" cy="365125"/>
          </a:xfrm>
          <a:prstGeom prst="rect">
            <a:avLst/>
          </a:prstGeom>
          <a:solidFill>
            <a:schemeClr val="accent2">
              <a:lumMod val="20000"/>
              <a:lumOff val="80000"/>
            </a:schemeClr>
          </a:solidFill>
          <a:ln w="9525" cap="flat" cmpd="sng" algn="ctr">
            <a:solidFill>
              <a:srgbClr val="002060"/>
            </a:solid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p>
            <a:pPr algn="ctr">
              <a:defRPr/>
            </a:pPr>
            <a:r>
              <a:rPr lang="en-US" sz="1200" b="1" dirty="0">
                <a:solidFill>
                  <a:srgbClr val="002060"/>
                </a:solidFill>
                <a:latin typeface="+mj-lt"/>
                <a:ea typeface="Calibri"/>
                <a:cs typeface="Times New Roman"/>
              </a:rPr>
              <a:t>As Built Design</a:t>
            </a:r>
          </a:p>
        </p:txBody>
      </p:sp>
      <p:sp>
        <p:nvSpPr>
          <p:cNvPr id="17434" name="円/楕円 14"/>
          <p:cNvSpPr>
            <a:spLocks noChangeArrowheads="1"/>
          </p:cNvSpPr>
          <p:nvPr/>
        </p:nvSpPr>
        <p:spPr bwMode="auto">
          <a:xfrm>
            <a:off x="684213" y="4371975"/>
            <a:ext cx="215900" cy="195263"/>
          </a:xfrm>
          <a:prstGeom prst="ellipse">
            <a:avLst/>
          </a:prstGeom>
          <a:solidFill>
            <a:srgbClr val="FFCC99"/>
          </a:solidFill>
          <a:ln w="9525" algn="ctr">
            <a:solidFill>
              <a:schemeClr val="tx1"/>
            </a:solidFill>
            <a:round/>
            <a:headEnd/>
            <a:tailEnd/>
          </a:ln>
        </p:spPr>
        <p:txBody>
          <a:bodyPr lIns="0" tIns="36000" rIns="0" bIns="36000" anchor="ct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ja-JP" sz="1000" b="1">
                <a:solidFill>
                  <a:srgbClr val="000000"/>
                </a:solidFill>
                <a:latin typeface="Century Gothic" pitchFamily="34" charset="0"/>
              </a:rPr>
              <a:t>4</a:t>
            </a:r>
            <a:endParaRPr lang="ja-JP" altLang="en-US" sz="1000" b="1">
              <a:solidFill>
                <a:srgbClr val="000000"/>
              </a:solidFill>
              <a:latin typeface="Century Gothic" pitchFamily="34" charset="0"/>
            </a:endParaRPr>
          </a:p>
        </p:txBody>
      </p:sp>
      <p:sp>
        <p:nvSpPr>
          <p:cNvPr id="17435" name="円/楕円 12"/>
          <p:cNvSpPr>
            <a:spLocks noChangeArrowheads="1"/>
          </p:cNvSpPr>
          <p:nvPr/>
        </p:nvSpPr>
        <p:spPr bwMode="auto">
          <a:xfrm>
            <a:off x="684213" y="2593975"/>
            <a:ext cx="215900" cy="193675"/>
          </a:xfrm>
          <a:prstGeom prst="ellipse">
            <a:avLst/>
          </a:prstGeom>
          <a:solidFill>
            <a:srgbClr val="FFCC99"/>
          </a:solidFill>
          <a:ln w="9525" algn="ctr">
            <a:solidFill>
              <a:schemeClr val="tx1"/>
            </a:solidFill>
            <a:round/>
            <a:headEnd/>
            <a:tailEnd/>
          </a:ln>
        </p:spPr>
        <p:txBody>
          <a:bodyPr lIns="0" tIns="36000" rIns="0" bIns="36000" anchor="ct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ja-JP" sz="1000" b="1">
                <a:solidFill>
                  <a:srgbClr val="000000"/>
                </a:solidFill>
                <a:latin typeface="Century Gothic" pitchFamily="34" charset="0"/>
              </a:rPr>
              <a:t>3</a:t>
            </a:r>
            <a:endParaRPr lang="ja-JP" altLang="en-US" sz="1000" b="1">
              <a:solidFill>
                <a:srgbClr val="000000"/>
              </a:solidFill>
              <a:latin typeface="Century Gothic" pitchFamily="34" charset="0"/>
            </a:endParaRPr>
          </a:p>
        </p:txBody>
      </p:sp>
      <p:sp>
        <p:nvSpPr>
          <p:cNvPr id="17436" name="円/楕円 11"/>
          <p:cNvSpPr>
            <a:spLocks noChangeArrowheads="1"/>
          </p:cNvSpPr>
          <p:nvPr/>
        </p:nvSpPr>
        <p:spPr bwMode="auto">
          <a:xfrm>
            <a:off x="684213" y="915988"/>
            <a:ext cx="215900" cy="193675"/>
          </a:xfrm>
          <a:prstGeom prst="ellipse">
            <a:avLst/>
          </a:prstGeom>
          <a:solidFill>
            <a:srgbClr val="FFCC99"/>
          </a:solidFill>
          <a:ln w="9525" algn="ctr">
            <a:solidFill>
              <a:schemeClr val="tx1"/>
            </a:solidFill>
            <a:round/>
            <a:headEnd/>
            <a:tailEnd/>
          </a:ln>
        </p:spPr>
        <p:txBody>
          <a:bodyPr lIns="0" tIns="36000" rIns="0" bIns="36000" anchor="ctr"/>
          <a:lstStyle>
            <a:lvl1pPr>
              <a:spcBef>
                <a:spcPct val="20000"/>
              </a:spcBef>
              <a:buFont typeface="Arial" pitchFamily="34" charset="0"/>
              <a:buChar char="•"/>
              <a:defRPr sz="3200">
                <a:solidFill>
                  <a:srgbClr val="000099"/>
                </a:solidFill>
                <a:latin typeface="Arial" pitchFamily="34" charset="0"/>
                <a:cs typeface="Arial" pitchFamily="34" charset="0"/>
              </a:defRPr>
            </a:lvl1pPr>
            <a:lvl2pPr marL="742950" indent="-285750">
              <a:spcBef>
                <a:spcPct val="20000"/>
              </a:spcBef>
              <a:buFont typeface="Arial" pitchFamily="34" charset="0"/>
              <a:buChar char="–"/>
              <a:defRPr sz="2800">
                <a:solidFill>
                  <a:srgbClr val="000099"/>
                </a:solidFill>
                <a:latin typeface="Arial" pitchFamily="34" charset="0"/>
                <a:cs typeface="Arial" pitchFamily="34" charset="0"/>
              </a:defRPr>
            </a:lvl2pPr>
            <a:lvl3pPr marL="1143000" indent="-228600">
              <a:spcBef>
                <a:spcPct val="20000"/>
              </a:spcBef>
              <a:buFont typeface="Arial" pitchFamily="34" charset="0"/>
              <a:buChar char="•"/>
              <a:defRPr sz="2400">
                <a:solidFill>
                  <a:srgbClr val="000099"/>
                </a:solidFill>
                <a:latin typeface="Arial" pitchFamily="34" charset="0"/>
                <a:cs typeface="Arial" pitchFamily="34" charset="0"/>
              </a:defRPr>
            </a:lvl3pPr>
            <a:lvl4pPr marL="1600200" indent="-228600">
              <a:spcBef>
                <a:spcPct val="20000"/>
              </a:spcBef>
              <a:buFont typeface="Arial" pitchFamily="34" charset="0"/>
              <a:buChar char="–"/>
              <a:defRPr sz="2000">
                <a:solidFill>
                  <a:srgbClr val="000099"/>
                </a:solidFill>
                <a:latin typeface="Arial" pitchFamily="34" charset="0"/>
                <a:cs typeface="Arial" pitchFamily="34" charset="0"/>
              </a:defRPr>
            </a:lvl4pPr>
            <a:lvl5pPr marL="2057400" indent="-228600">
              <a:spcBef>
                <a:spcPct val="20000"/>
              </a:spcBef>
              <a:buFont typeface="Arial" pitchFamily="34" charset="0"/>
              <a:buChar char="»"/>
              <a:defRPr sz="2000">
                <a:solidFill>
                  <a:srgbClr val="000099"/>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Arial" pitchFamily="34" charset="0"/>
                <a:cs typeface="Arial" pitchFamily="34" charset="0"/>
              </a:defRPr>
            </a:lvl9pPr>
          </a:lstStyle>
          <a:p>
            <a:pPr algn="ctr">
              <a:spcBef>
                <a:spcPct val="0"/>
              </a:spcBef>
              <a:buFontTx/>
              <a:buNone/>
            </a:pPr>
            <a:r>
              <a:rPr lang="en-US" altLang="ja-JP" sz="1000" b="1">
                <a:solidFill>
                  <a:srgbClr val="000000"/>
                </a:solidFill>
                <a:latin typeface="Century Gothic" pitchFamily="34" charset="0"/>
              </a:rPr>
              <a:t>2</a:t>
            </a:r>
            <a:endParaRPr lang="ja-JP" altLang="en-US" sz="1000" b="1">
              <a:solidFill>
                <a:srgbClr val="000000"/>
              </a:solidFill>
              <a:latin typeface="Century Gothic" pitchFamily="34" charset="0"/>
            </a:endParaRPr>
          </a:p>
        </p:txBody>
      </p:sp>
      <p:cxnSp>
        <p:nvCxnSpPr>
          <p:cNvPr id="17437" name="Straight Arrow Connector 131"/>
          <p:cNvCxnSpPr>
            <a:cxnSpLocks noChangeShapeType="1"/>
          </p:cNvCxnSpPr>
          <p:nvPr/>
        </p:nvCxnSpPr>
        <p:spPr bwMode="auto">
          <a:xfrm>
            <a:off x="611188" y="2571750"/>
            <a:ext cx="8137525" cy="0"/>
          </a:xfrm>
          <a:prstGeom prst="straightConnector1">
            <a:avLst/>
          </a:prstGeom>
          <a:noFill/>
          <a:ln w="2857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rnouxr\Documents\Work\En Cours\2018\CRANE C5 JAN 2018\OK\JPEG\CRANE_C5_Jan-2018_7.jpg"/>
          <p:cNvPicPr>
            <a:picLocks noChangeAspect="1" noChangeArrowheads="1"/>
          </p:cNvPicPr>
          <p:nvPr/>
        </p:nvPicPr>
        <p:blipFill>
          <a:blip r:embed="rId2" cstate="print">
            <a:extLst>
              <a:ext uri="{28A0092B-C50C-407E-A947-70E740481C1C}">
                <a14:useLocalDpi xmlns:a14="http://schemas.microsoft.com/office/drawing/2010/main"/>
              </a:ext>
            </a:extLst>
          </a:blip>
          <a:srcRect r="-221"/>
          <a:stretch>
            <a:fillRect/>
          </a:stretch>
        </p:blipFill>
        <p:spPr bwMode="auto">
          <a:xfrm>
            <a:off x="0" y="0"/>
            <a:ext cx="9180513"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p:cNvSpPr txBox="1">
            <a:spLocks/>
          </p:cNvSpPr>
          <p:nvPr/>
        </p:nvSpPr>
        <p:spPr>
          <a:xfrm>
            <a:off x="0" y="46038"/>
            <a:ext cx="9144000" cy="620712"/>
          </a:xfrm>
          <a:prstGeom prst="rect">
            <a:avLst/>
          </a:prstGeom>
          <a:noFill/>
          <a:ln>
            <a:noFill/>
          </a:ln>
          <a:effectLst>
            <a:outerShdw blurRad="50800" dist="50800" dir="5400000" algn="ctr" rotWithShape="0">
              <a:schemeClr val="tx1"/>
            </a:outerShdw>
          </a:effectLst>
          <a:extLst/>
        </p:spPr>
        <p:txBody>
          <a:bodyPr anchor="ctr"/>
          <a:lstStyle>
            <a:defPPr>
              <a:defRPr lang="en-US"/>
            </a:defPPr>
            <a:lvl1pPr algn="ctr" defTabSz="914400" rtl="0" eaLnBrk="1" fontAlgn="base" latinLnBrk="0" hangingPunct="1">
              <a:spcBef>
                <a:spcPct val="0"/>
              </a:spcBef>
              <a:spcAft>
                <a:spcPct val="0"/>
              </a:spcAft>
              <a:buNone/>
              <a:defRPr sz="6600" b="1" kern="1200">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pPr>
              <a:defRPr/>
            </a:pPr>
            <a:r>
              <a:rPr lang="en-US" sz="4000" dirty="0" smtClean="0">
                <a:solidFill>
                  <a:schemeClr val="bg1">
                    <a:lumMod val="95000"/>
                  </a:schemeClr>
                </a:solidFill>
                <a:effectLst/>
                <a:latin typeface="Arial" panose="020B0604020202020204" pitchFamily="34" charset="0"/>
                <a:cs typeface="Arial" panose="020B0604020202020204" pitchFamily="34" charset="0"/>
              </a:rPr>
              <a:t>Tokamak Complex</a:t>
            </a:r>
            <a:endParaRPr lang="en-GB" sz="4000" dirty="0" smtClean="0">
              <a:solidFill>
                <a:schemeClr val="bg1">
                  <a:lumMod val="95000"/>
                </a:schemeClr>
              </a:solidFill>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0" nodeType="withEffect">
                                  <p:stCondLst>
                                    <p:cond delay="5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IMING" val="|3.1|1.3|6.3|4.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15661</TotalTime>
  <Words>2867</Words>
  <Application>Microsoft Office PowerPoint</Application>
  <PresentationFormat>On-screen Show (16:9)</PresentationFormat>
  <Paragraphs>534</Paragraphs>
  <Slides>63</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Custom Design</vt:lpstr>
      <vt:lpstr>think-cell Slide</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In-kind Procurement Manufacturing</vt:lpstr>
      <vt:lpstr>Vessel Systems in Mass Production</vt:lpstr>
      <vt:lpstr>PowerPoint Presentation</vt:lpstr>
      <vt:lpstr>PowerPoint Presentation</vt:lpstr>
      <vt:lpstr>PowerPoint Presentation</vt:lpstr>
      <vt:lpstr>PowerPoint Presentation</vt:lpstr>
      <vt:lpstr>PowerPoint Presentation</vt:lpstr>
      <vt:lpstr>Superconducting Magnets in Full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In-Vessel Components, Systems in Engineering and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Advancement of Technology R&amp;D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ITER Fuel Cycle : Tritium System</vt:lpstr>
      <vt:lpstr>Status of Fuel Cycle</vt:lpstr>
      <vt:lpstr>PowerPoint Presentation</vt:lpstr>
      <vt:lpstr>PowerPoint Presentation</vt:lpstr>
      <vt:lpstr>PowerPoint Presentation</vt:lpstr>
      <vt:lpstr>Technology &amp; Engineering Breakthroughs and Spinoffs</vt:lpstr>
      <vt:lpstr>PowerPoint Presentation</vt:lpstr>
      <vt:lpstr>PowerPoint Presentation</vt:lpstr>
      <vt:lpstr>Summary </vt:lpstr>
    </vt:vector>
  </TitlesOfParts>
  <Company>ITER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ITER</dc:creator>
  <cp:lastModifiedBy>Lee Gyung-Su</cp:lastModifiedBy>
  <cp:revision>320</cp:revision>
  <cp:lastPrinted>2018-01-31T13:00:55Z</cp:lastPrinted>
  <dcterms:created xsi:type="dcterms:W3CDTF">2008-10-19T15:59:39Z</dcterms:created>
  <dcterms:modified xsi:type="dcterms:W3CDTF">2018-02-01T13:56:08Z</dcterms:modified>
</cp:coreProperties>
</file>