
<file path=[Content_Types].xml><?xml version="1.0" encoding="utf-8"?>
<Types xmlns="http://schemas.openxmlformats.org/package/2006/content-types">
  <Default Extension="png" ContentType="image/png"/>
  <Default Extension="mpeg" ContentType="video/mpe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540" r:id="rId2"/>
    <p:sldId id="541" r:id="rId3"/>
    <p:sldId id="542" r:id="rId4"/>
    <p:sldId id="543" r:id="rId5"/>
    <p:sldId id="545" r:id="rId6"/>
    <p:sldId id="546" r:id="rId7"/>
    <p:sldId id="550" r:id="rId8"/>
    <p:sldId id="547" r:id="rId9"/>
    <p:sldId id="548" r:id="rId10"/>
    <p:sldId id="549" r:id="rId11"/>
    <p:sldId id="551" r:id="rId12"/>
    <p:sldId id="552" r:id="rId13"/>
    <p:sldId id="553" r:id="rId14"/>
    <p:sldId id="569" r:id="rId15"/>
    <p:sldId id="570" r:id="rId16"/>
    <p:sldId id="571" r:id="rId17"/>
    <p:sldId id="572" r:id="rId18"/>
    <p:sldId id="574" r:id="rId19"/>
    <p:sldId id="575" r:id="rId20"/>
    <p:sldId id="573" r:id="rId21"/>
    <p:sldId id="576" r:id="rId22"/>
    <p:sldId id="577" r:id="rId23"/>
    <p:sldId id="562" r:id="rId24"/>
    <p:sldId id="578" r:id="rId25"/>
    <p:sldId id="580" r:id="rId26"/>
    <p:sldId id="581" r:id="rId27"/>
    <p:sldId id="582" r:id="rId28"/>
    <p:sldId id="583" r:id="rId29"/>
    <p:sldId id="584" r:id="rId30"/>
    <p:sldId id="585" r:id="rId31"/>
    <p:sldId id="586" r:id="rId32"/>
    <p:sldId id="587" r:id="rId33"/>
    <p:sldId id="588" r:id="rId34"/>
    <p:sldId id="589" r:id="rId35"/>
    <p:sldId id="590" r:id="rId36"/>
    <p:sldId id="591" r:id="rId37"/>
    <p:sldId id="592" r:id="rId38"/>
    <p:sldId id="593" r:id="rId39"/>
    <p:sldId id="594" r:id="rId40"/>
    <p:sldId id="595" r:id="rId41"/>
    <p:sldId id="596" r:id="rId42"/>
    <p:sldId id="597" r:id="rId43"/>
    <p:sldId id="598" r:id="rId4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D8008"/>
    <a:srgbClr val="FE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02" autoAdjust="0"/>
    <p:restoredTop sz="97804" autoAdjust="0"/>
  </p:normalViewPr>
  <p:slideViewPr>
    <p:cSldViewPr>
      <p:cViewPr varScale="1">
        <p:scale>
          <a:sx n="96" d="100"/>
          <a:sy n="96" d="100"/>
        </p:scale>
        <p:origin x="-552" y="-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7" d="100"/>
        <a:sy n="77" d="100"/>
      </p:scale>
      <p:origin x="0" y="431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23B77A-77B9-4225-BD8D-9AD2CC5DEE2E}" type="datetimeFigureOut">
              <a:rPr lang="en-GB" smtClean="0"/>
              <a:t>01/02/2018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E1FD3F-3657-4885-BD52-8F91451603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5785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5" descr="PowerPoint_Graphic"/>
          <p:cNvPicPr>
            <a:picLocks noChangeAspect="1" noChangeArrowheads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6512" y="4739640"/>
            <a:ext cx="9180512" cy="43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7"/>
          <p:cNvSpPr txBox="1">
            <a:spLocks noChangeArrowheads="1"/>
          </p:cNvSpPr>
          <p:nvPr userDrawn="1"/>
        </p:nvSpPr>
        <p:spPr bwMode="auto">
          <a:xfrm>
            <a:off x="8460432" y="4786226"/>
            <a:ext cx="593288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9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Page </a:t>
            </a:r>
            <a:fld id="{700DA413-F592-4FE7-9851-FA3596672E1A}" type="slidenum">
              <a:rPr lang="en-GB" sz="900" b="1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pPr>
                <a:spcBef>
                  <a:spcPct val="50000"/>
                </a:spcBef>
              </a:pPr>
              <a:t>‹#›</a:t>
            </a:fld>
            <a:endParaRPr lang="en-GB" sz="900" b="1" dirty="0" smtClean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2590800" y="4801843"/>
            <a:ext cx="5869632" cy="26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50" b="0" u="none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 Luce  NAS study visit 01 February 2018</a:t>
            </a:r>
            <a:endParaRPr lang="en-GB" sz="1150" b="0" u="none" kern="12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eg"/><Relationship Id="rId1" Type="http://schemas.microsoft.com/office/2007/relationships/media" Target="../media/media1.mpe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5.wmf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wmf"/><Relationship Id="rId7" Type="http://schemas.openxmlformats.org/officeDocument/2006/relationships/image" Target="../media/image24.png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\\Iter\cfs\public\dulonk\Drone_dec_2017\WEB\View_site_snow_ed_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" t="10310" r="-1246" b="12517"/>
          <a:stretch/>
        </p:blipFill>
        <p:spPr bwMode="auto">
          <a:xfrm>
            <a:off x="-27432" y="0"/>
            <a:ext cx="9292081" cy="478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-19050"/>
            <a:ext cx="7772400" cy="1102519"/>
          </a:xfrm>
        </p:spPr>
        <p:txBody>
          <a:bodyPr/>
          <a:lstStyle/>
          <a:p>
            <a:r>
              <a:rPr lang="en-US" b="1" dirty="0" smtClean="0">
                <a:solidFill>
                  <a:srgbClr val="FFFFFF"/>
                </a:solidFill>
                <a:latin typeface="Arial"/>
                <a:cs typeface="Arial"/>
              </a:rPr>
              <a:t>The Science of ITER</a:t>
            </a:r>
            <a:endParaRPr lang="en-US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988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9050"/>
            <a:ext cx="9144000" cy="6858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FFFFFF"/>
                </a:solidFill>
                <a:latin typeface="Arial"/>
                <a:cs typeface="Arial"/>
              </a:rPr>
              <a:t>Pressure Limits and Fusion Power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742950"/>
            <a:ext cx="5638800" cy="40386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Adding the stability scaling gives: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  <a:sym typeface="Symbol"/>
              </a:rPr>
              <a:t>         </a:t>
            </a:r>
            <a:r>
              <a:rPr lang="en-US" dirty="0" err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lang="en-US" baseline="-25000" dirty="0" err="1">
                <a:solidFill>
                  <a:srgbClr val="FFFFFF"/>
                </a:solidFill>
                <a:latin typeface="Arial"/>
                <a:cs typeface="Arial"/>
              </a:rPr>
              <a:t>fus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 (MW) ≈ 2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.9 10</a:t>
            </a:r>
            <a:r>
              <a:rPr lang="en-US" baseline="30000" dirty="0" smtClean="0">
                <a:solidFill>
                  <a:srgbClr val="FFFFFF"/>
                </a:solidFill>
                <a:latin typeface="Arial"/>
                <a:cs typeface="Arial"/>
              </a:rPr>
              <a:t>-2 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(f </a:t>
            </a:r>
            <a:r>
              <a:rPr lang="en-US" dirty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 B)</a:t>
            </a:r>
            <a:r>
              <a:rPr lang="en-US" baseline="30000" dirty="0" smtClean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lang="en-US" dirty="0" err="1" smtClean="0">
                <a:solidFill>
                  <a:srgbClr val="FFFFFF"/>
                </a:solidFill>
                <a:latin typeface="Symbol" charset="2"/>
                <a:cs typeface="Symbol" charset="2"/>
              </a:rPr>
              <a:t>k</a:t>
            </a:r>
            <a:r>
              <a:rPr lang="en-US" dirty="0" smtClean="0">
                <a:solidFill>
                  <a:srgbClr val="FFFFFF"/>
                </a:solidFill>
                <a:latin typeface="Symbol" charset="2"/>
                <a:cs typeface="Symbol" charset="2"/>
              </a:rPr>
              <a:t>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lvl="1"/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f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is the fraction of the 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maximum pressure limit</a:t>
            </a:r>
          </a:p>
          <a:p>
            <a:pPr lvl="1"/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For a given operating scenario, </a:t>
            </a:r>
            <a:r>
              <a:rPr lang="en-US" dirty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dirty="0" smtClean="0">
                <a:solidFill>
                  <a:srgbClr val="FFFFFF"/>
                </a:solidFill>
                <a:sym typeface="Symbol"/>
              </a:rPr>
              <a:t>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 B and f is constant, so fusion power rapidly increases with B =&gt; choose highest practical B</a:t>
            </a:r>
          </a:p>
          <a:p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dirty="0" err="1" smtClean="0">
                <a:solidFill>
                  <a:srgbClr val="FFFFFF"/>
                </a:solidFill>
                <a:latin typeface="Arial"/>
                <a:cs typeface="Arial"/>
              </a:rPr>
              <a:t>Tokamak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scenarios can trade f and </a:t>
            </a:r>
            <a:r>
              <a:rPr lang="en-US" dirty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 to give the same fusion power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ITER baseline has max(</a:t>
            </a:r>
            <a:r>
              <a:rPr lang="en-US" dirty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) and f ≈ 0.5 to lower risk of instability, including tearing modes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Other scenarios can have same f x </a:t>
            </a:r>
            <a:r>
              <a:rPr lang="en-US" dirty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 at lower </a:t>
            </a:r>
            <a:r>
              <a:rPr lang="en-US" dirty="0" smtClean="0">
                <a:solidFill>
                  <a:srgbClr val="FFFFFF"/>
                </a:solidFill>
                <a:latin typeface="Times New Roman"/>
                <a:cs typeface="Times New Roman"/>
              </a:rPr>
              <a:t>I 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=&gt; want to explore a wide operating space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5805046" y="590550"/>
            <a:ext cx="3262754" cy="4060543"/>
            <a:chOff x="5998691" y="559857"/>
            <a:chExt cx="4051300" cy="5041900"/>
          </a:xfrm>
        </p:grpSpPr>
        <p:sp>
          <p:nvSpPr>
            <p:cNvPr id="6" name="Text Box 8"/>
            <p:cNvSpPr txBox="1">
              <a:spLocks noChangeArrowheads="1"/>
            </p:cNvSpPr>
            <p:nvPr/>
          </p:nvSpPr>
          <p:spPr bwMode="auto">
            <a:xfrm>
              <a:off x="6084888" y="717550"/>
              <a:ext cx="2232025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entury Gothic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Century Gothic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Century Gothic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Century Gothic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Century Gothic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Gothic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Gothic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Gothic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Gothic" charset="0"/>
                  <a:ea typeface="MS PGothic" charset="0"/>
                  <a:cs typeface="MS PGothic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600">
                  <a:solidFill>
                    <a:srgbClr val="FF0A0A"/>
                  </a:solidFill>
                  <a:latin typeface="Arial" charset="0"/>
                </a:rPr>
                <a:t>G Huijsmans, JET</a:t>
              </a:r>
            </a:p>
          </p:txBody>
        </p:sp>
        <p:pic>
          <p:nvPicPr>
            <p:cNvPr id="7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8691" y="559857"/>
              <a:ext cx="4051300" cy="5041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8458200" y="4336018"/>
            <a:ext cx="608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JET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728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150"/>
            <a:ext cx="9144000" cy="85725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FFFFFF"/>
                </a:solidFill>
                <a:latin typeface="Arial"/>
                <a:cs typeface="Arial"/>
              </a:rPr>
              <a:t>Physics, Engineering, and Operational Objectives Were Specified</a:t>
            </a:r>
            <a:endParaRPr lang="en-US" sz="32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04800" y="1123950"/>
            <a:ext cx="8610600" cy="36576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Achieve </a:t>
            </a: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fusion power of 500 MW 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with </a:t>
            </a:r>
            <a:r>
              <a:rPr lang="en-US" dirty="0" err="1" smtClean="0">
                <a:solidFill>
                  <a:srgbClr val="CCFFCC"/>
                </a:solidFill>
                <a:latin typeface="Arial"/>
                <a:cs typeface="Arial"/>
              </a:rPr>
              <a:t>P</a:t>
            </a:r>
            <a:r>
              <a:rPr lang="en-US" baseline="-25000" dirty="0" err="1" smtClean="0">
                <a:solidFill>
                  <a:srgbClr val="CCFFCC"/>
                </a:solidFill>
                <a:latin typeface="Arial"/>
                <a:cs typeface="Arial"/>
              </a:rPr>
              <a:t>fus</a:t>
            </a:r>
            <a:r>
              <a:rPr lang="en-US" dirty="0" smtClean="0">
                <a:solidFill>
                  <a:srgbClr val="CCFFCC"/>
                </a:solidFill>
                <a:latin typeface="Arial"/>
                <a:cs typeface="Arial"/>
              </a:rPr>
              <a:t>/P</a:t>
            </a:r>
            <a:r>
              <a:rPr lang="en-US" baseline="-25000" dirty="0" smtClean="0">
                <a:solidFill>
                  <a:srgbClr val="CCFFCC"/>
                </a:solidFill>
                <a:latin typeface="Arial"/>
                <a:cs typeface="Arial"/>
              </a:rPr>
              <a:t>in</a:t>
            </a:r>
            <a:r>
              <a:rPr lang="en-US" dirty="0" smtClean="0">
                <a:solidFill>
                  <a:srgbClr val="CCFFCC"/>
                </a:solidFill>
                <a:latin typeface="Arial"/>
                <a:cs typeface="Arial"/>
              </a:rPr>
              <a:t> (</a:t>
            </a:r>
            <a:r>
              <a:rPr lang="en-US" dirty="0">
                <a:solidFill>
                  <a:srgbClr val="CCFFCC"/>
                </a:solidFill>
                <a:latin typeface="Arial"/>
                <a:cs typeface="Arial"/>
                <a:sym typeface="Symbol"/>
              </a:rPr>
              <a:t></a:t>
            </a:r>
            <a:r>
              <a:rPr lang="en-US" dirty="0">
                <a:solidFill>
                  <a:srgbClr val="CCFFCC"/>
                </a:solidFill>
                <a:latin typeface="Arial"/>
                <a:cs typeface="Arial"/>
              </a:rPr>
              <a:t> </a:t>
            </a:r>
            <a:r>
              <a:rPr lang="en-US" dirty="0" smtClean="0">
                <a:solidFill>
                  <a:srgbClr val="CCFFCC"/>
                </a:solidFill>
                <a:latin typeface="Arial"/>
                <a:cs typeface="Arial"/>
              </a:rPr>
              <a:t>Q) ≥ 10 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300-500 s 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(i.e., stationary conditions)</a:t>
            </a:r>
          </a:p>
          <a:p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Aim at demonstrating steady-state operation with Q ≥ 5</a:t>
            </a:r>
          </a:p>
          <a:p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Capable of </a:t>
            </a:r>
            <a:r>
              <a:rPr lang="en-US" dirty="0" smtClean="0">
                <a:solidFill>
                  <a:srgbClr val="D99694"/>
                </a:solidFill>
                <a:latin typeface="Arial"/>
                <a:cs typeface="Arial"/>
              </a:rPr>
              <a:t>advanced operational modes 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lang="en-US" dirty="0" smtClean="0">
                <a:solidFill>
                  <a:srgbClr val="D99694"/>
                </a:solidFill>
                <a:latin typeface="Arial"/>
                <a:cs typeface="Arial"/>
              </a:rPr>
              <a:t>a wide operating parameter space</a:t>
            </a:r>
          </a:p>
          <a:p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Achieve the minimum cost device that meets </a:t>
            </a:r>
            <a:r>
              <a:rPr lang="en-US" b="1" u="sng" dirty="0" smtClean="0">
                <a:solidFill>
                  <a:srgbClr val="FFFFFF"/>
                </a:solidFill>
                <a:latin typeface="Arial"/>
                <a:cs typeface="Arial"/>
              </a:rPr>
              <a:t>all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 the stated requirements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63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150"/>
            <a:ext cx="9144000" cy="85725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FFFF"/>
                </a:solidFill>
                <a:latin typeface="Arial"/>
                <a:cs typeface="Arial"/>
              </a:rPr>
              <a:t>Gain (Q) Is Determined by Confinement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047750"/>
            <a:ext cx="7848600" cy="34290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For DT fusion, 20% of the fusion power goes to </a:t>
            </a:r>
            <a:r>
              <a:rPr lang="en-US" dirty="0" smtClean="0">
                <a:solidFill>
                  <a:srgbClr val="FFFFFF"/>
                </a:solidFill>
                <a:latin typeface="Symbol" charset="2"/>
                <a:cs typeface="Symbol" charset="2"/>
              </a:rPr>
              <a:t>a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 particles and can heat the plasma</a:t>
            </a:r>
          </a:p>
          <a:p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t the 500 MW operating point, 100 MW of self-heating power is available and Q ≥ 10 implies the auxiliary heating power is ≤ 50 MW</a:t>
            </a:r>
          </a:p>
          <a:p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Reaching 500 MW fusion power implies two conditions: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The available power can heat the plasma to the required pressure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The self-heating is effective</a:t>
            </a:r>
            <a:endParaRPr lang="en-US" dirty="0" smtClean="0">
              <a:solidFill>
                <a:srgbClr val="D99694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386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9050"/>
            <a:ext cx="9144000" cy="6096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FFFF"/>
                </a:solidFill>
                <a:latin typeface="Arial"/>
                <a:cs typeface="Arial"/>
              </a:rPr>
              <a:t>Gain (Q) Is Determined by Confinement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590550"/>
            <a:ext cx="5715000" cy="43434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As </a:t>
            </a:r>
            <a:r>
              <a:rPr lang="en-US" dirty="0" err="1" smtClean="0">
                <a:solidFill>
                  <a:srgbClr val="FFFFFF"/>
                </a:solidFill>
                <a:latin typeface="Arial"/>
                <a:cs typeface="Arial"/>
              </a:rPr>
              <a:t>tokamaks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 are heated, stored energy increases more slowly than linear with power 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Stored energy/Input power = Confinement time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Transport is characterized by the ratio of flux to gradient</a:t>
            </a:r>
          </a:p>
          <a:p>
            <a:pPr lvl="1"/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At a certain power, the plasma transitions spontaneously to very low transport of particles and heat at the edge (H-mode)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lang="en-US" baseline="-25000" dirty="0" smtClean="0">
                <a:solidFill>
                  <a:srgbClr val="FFFFFF"/>
                </a:solidFill>
                <a:latin typeface="Arial"/>
                <a:cs typeface="Arial"/>
              </a:rPr>
              <a:t>LH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 (MW) = 0.098 m</a:t>
            </a:r>
            <a:r>
              <a:rPr lang="en-US" baseline="-25000" dirty="0" smtClean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lang="en-US" baseline="30000" dirty="0" smtClean="0">
                <a:solidFill>
                  <a:srgbClr val="FFFFFF"/>
                </a:solidFill>
                <a:latin typeface="Arial"/>
                <a:cs typeface="Arial"/>
              </a:rPr>
              <a:t>-1 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lang="en-US" baseline="30000" dirty="0" smtClean="0">
                <a:solidFill>
                  <a:srgbClr val="FFFFFF"/>
                </a:solidFill>
                <a:latin typeface="Arial"/>
                <a:cs typeface="Arial"/>
              </a:rPr>
              <a:t>0.80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 n</a:t>
            </a:r>
            <a:r>
              <a:rPr lang="en-US" baseline="30000" dirty="0" smtClean="0">
                <a:solidFill>
                  <a:srgbClr val="FFFFFF"/>
                </a:solidFill>
                <a:latin typeface="Arial"/>
                <a:cs typeface="Arial"/>
              </a:rPr>
              <a:t>0.72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 S</a:t>
            </a:r>
            <a:r>
              <a:rPr lang="en-US" baseline="30000" dirty="0" smtClean="0">
                <a:solidFill>
                  <a:srgbClr val="FFFFFF"/>
                </a:solidFill>
                <a:latin typeface="Arial"/>
                <a:cs typeface="Arial"/>
              </a:rPr>
              <a:t>0.94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In ITER, the plasma should be ~5 </a:t>
            </a:r>
            <a:r>
              <a:rPr lang="en-US" dirty="0" err="1" smtClean="0">
                <a:solidFill>
                  <a:srgbClr val="FFFFFF"/>
                </a:solidFill>
                <a:latin typeface="Arial"/>
                <a:cs typeface="Arial"/>
              </a:rPr>
              <a:t>keV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 very near the plasma boundary =&gt; good fusion reactivity in the entire volume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Sufficient power must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be 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applied to sustain this edge condition</a:t>
            </a:r>
          </a:p>
        </p:txBody>
      </p:sp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5791200" y="2266950"/>
            <a:ext cx="3236741" cy="2368562"/>
            <a:chOff x="3455" y="2070"/>
            <a:chExt cx="2172" cy="1914"/>
          </a:xfrm>
        </p:grpSpPr>
        <p:pic>
          <p:nvPicPr>
            <p:cNvPr id="9" name="Picture 9" descr="schematic_Hmode_profs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291" b="48"/>
            <a:stretch/>
          </p:blipFill>
          <p:spPr bwMode="auto">
            <a:xfrm>
              <a:off x="3455" y="2070"/>
              <a:ext cx="2172" cy="19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 rot="16200000">
              <a:off x="2897" y="2985"/>
              <a:ext cx="1303" cy="1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spcAft>
                  <a:spcPct val="50000"/>
                </a:spcAft>
              </a:pPr>
              <a:r>
                <a:rPr lang="en-GB" sz="1200" baseline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itchFamily="2" charset="2"/>
                </a:rPr>
                <a:t>Plasma Pressure</a:t>
              </a:r>
              <a:endParaRPr lang="es-ES_tradnl" sz="120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endParaRPr>
            </a:p>
          </p:txBody>
        </p:sp>
      </p:grpSp>
      <p:pic>
        <p:nvPicPr>
          <p:cNvPr id="13" name="Picture 12" descr="Groebner_NF_figure.bmp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45" b="351"/>
          <a:stretch/>
        </p:blipFill>
        <p:spPr>
          <a:xfrm>
            <a:off x="5791200" y="819150"/>
            <a:ext cx="3200400" cy="132588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077200" y="819150"/>
            <a:ext cx="90311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Arial"/>
                <a:cs typeface="Arial"/>
              </a:rPr>
              <a:t>H mode</a:t>
            </a:r>
          </a:p>
          <a:p>
            <a:r>
              <a:rPr lang="en-US" sz="1600" dirty="0" smtClean="0">
                <a:solidFill>
                  <a:srgbClr val="000090"/>
                </a:solidFill>
                <a:latin typeface="Arial"/>
                <a:cs typeface="Arial"/>
              </a:rPr>
              <a:t>L mode</a:t>
            </a:r>
            <a:endParaRPr lang="en-US" sz="16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86600" y="526018"/>
            <a:ext cx="1928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Early DIII-D work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846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9050"/>
            <a:ext cx="9144000" cy="6096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FFFF"/>
                </a:solidFill>
                <a:latin typeface="Arial"/>
                <a:cs typeface="Arial"/>
              </a:rPr>
              <a:t>How Is </a:t>
            </a:r>
            <a:r>
              <a:rPr lang="en-US" sz="3200" b="1" dirty="0" err="1" smtClean="0">
                <a:solidFill>
                  <a:srgbClr val="FFFFFF"/>
                </a:solidFill>
                <a:latin typeface="Arial"/>
                <a:cs typeface="Arial"/>
              </a:rPr>
              <a:t>Tokamak</a:t>
            </a:r>
            <a:r>
              <a:rPr lang="en-US" sz="3200" b="1" dirty="0" smtClean="0">
                <a:solidFill>
                  <a:srgbClr val="FFFFFF"/>
                </a:solidFill>
                <a:latin typeface="Arial"/>
                <a:cs typeface="Arial"/>
              </a:rPr>
              <a:t> Confinement Predicted?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742950"/>
            <a:ext cx="7315200" cy="37338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Three main methods are used to predict energy confinement: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Engineering parameter scaling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Dimensionless physics parameter scaling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Direct numerical solution of the fundamental equations</a:t>
            </a:r>
          </a:p>
          <a:p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Each of these methods has strengths and weaknesses</a:t>
            </a:r>
          </a:p>
          <a:p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To predict gain, it is necessary to get self-consistently the pressure (related to stored energy and the self-heating) and the additional power needed to reach that pressure</a:t>
            </a:r>
          </a:p>
          <a:p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750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9050"/>
            <a:ext cx="9144000" cy="6096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FFFF"/>
                </a:solidFill>
                <a:latin typeface="Arial"/>
                <a:cs typeface="Arial"/>
              </a:rPr>
              <a:t>Engineering Parameter Scaling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5600" y="590550"/>
            <a:ext cx="6096000" cy="22098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Database of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confinement time 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from many </a:t>
            </a:r>
            <a:r>
              <a:rPr lang="en-US" dirty="0" err="1" smtClean="0">
                <a:solidFill>
                  <a:srgbClr val="FFFFFF"/>
                </a:solidFill>
                <a:latin typeface="Arial"/>
                <a:cs typeface="Arial"/>
              </a:rPr>
              <a:t>tokamaks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 fit by linear regression to a power law dependence on engineering parameters</a:t>
            </a:r>
          </a:p>
          <a:p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Strengths: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3 orders of magnitude in fit extrapolated to target less than 1 order outside the data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Easily used for large design surveys</a:t>
            </a: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76200" y="590550"/>
            <a:ext cx="2661488" cy="2560320"/>
            <a:chOff x="5105400" y="742950"/>
            <a:chExt cx="3802125" cy="36576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05400" y="742950"/>
              <a:ext cx="3802125" cy="3657600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>
            <a:xfrm>
              <a:off x="8305800" y="104775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326205" y="742950"/>
              <a:ext cx="710463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/>
                  <a:cs typeface="Arial"/>
                </a:rPr>
                <a:t>ITER</a:t>
              </a:r>
              <a:endParaRPr lang="en-US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</p:grp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800350"/>
            <a:ext cx="2823472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1219200" y="3181350"/>
            <a:ext cx="5029200" cy="1600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Weaknesses: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Improper linear regression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Burning plasmas enter a regime of significant intrinsic radiation (esp. cyclotron radiation)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990600" y="2343150"/>
            <a:ext cx="1752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1800" b="0" dirty="0" smtClean="0">
                <a:solidFill>
                  <a:srgbClr val="FF0000"/>
                </a:solidFill>
                <a:latin typeface="Symbol" charset="0"/>
                <a:ea typeface="ＭＳ Ｐゴシック" charset="0"/>
                <a:sym typeface="Symbol" charset="0"/>
              </a:rPr>
              <a:t></a:t>
            </a:r>
            <a:r>
              <a:rPr lang="en-US" sz="1800" b="0" baseline="-25000" dirty="0" smtClean="0">
                <a:solidFill>
                  <a:srgbClr val="FF0000"/>
                </a:solidFill>
                <a:latin typeface="Arial" charset="0"/>
                <a:ea typeface="ＭＳ Ｐゴシック" charset="0"/>
              </a:rPr>
              <a:t>E</a:t>
            </a:r>
            <a:r>
              <a:rPr lang="en-US" sz="1800" b="0" dirty="0" smtClean="0">
                <a:solidFill>
                  <a:srgbClr val="FF0000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1800" b="0" dirty="0">
                <a:solidFill>
                  <a:srgbClr val="FF0000"/>
                </a:solidFill>
                <a:latin typeface="Arial" charset="0"/>
                <a:ea typeface="ＭＳ Ｐゴシック" charset="0"/>
                <a:sym typeface="Symbol" charset="0"/>
              </a:rPr>
              <a:t></a:t>
            </a:r>
            <a:r>
              <a:rPr lang="en-US" sz="1800" b="0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1800" b="0" dirty="0" smtClean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I</a:t>
            </a:r>
            <a:r>
              <a:rPr lang="en-US" baseline="-25000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1800" b="0" dirty="0" smtClean="0">
                <a:solidFill>
                  <a:srgbClr val="FF0000"/>
                </a:solidFill>
                <a:latin typeface="Arial" charset="0"/>
                <a:ea typeface="ＭＳ Ｐゴシック" charset="0"/>
              </a:rPr>
              <a:t>R</a:t>
            </a:r>
            <a:r>
              <a:rPr lang="en-US" sz="1800" b="0" baseline="30000" dirty="0" smtClean="0">
                <a:solidFill>
                  <a:srgbClr val="FF0000"/>
                </a:solidFill>
                <a:latin typeface="Arial" charset="0"/>
                <a:ea typeface="ＭＳ Ｐゴシック" charset="0"/>
              </a:rPr>
              <a:t>2 </a:t>
            </a:r>
            <a:r>
              <a:rPr lang="en-US" sz="1800" b="0" dirty="0" smtClean="0">
                <a:solidFill>
                  <a:srgbClr val="FF0000"/>
                </a:solidFill>
                <a:latin typeface="Arial" charset="0"/>
                <a:ea typeface="ＭＳ Ｐゴシック" charset="0"/>
              </a:rPr>
              <a:t>P</a:t>
            </a:r>
            <a:r>
              <a:rPr lang="en-US" sz="1800" b="0" baseline="30000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-2/3</a:t>
            </a:r>
            <a:endParaRPr lang="en-US" sz="1800" b="0" dirty="0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95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9050"/>
            <a:ext cx="9144000" cy="6096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FFFF"/>
                </a:solidFill>
                <a:latin typeface="Arial"/>
                <a:cs typeface="Arial"/>
              </a:rPr>
              <a:t>Dimensionless Parameter Scaling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590550"/>
            <a:ext cx="6096000" cy="1905000"/>
          </a:xfrm>
        </p:spPr>
        <p:txBody>
          <a:bodyPr>
            <a:normAutofit fontScale="70000" lnSpcReduction="20000"/>
          </a:bodyPr>
          <a:lstStyle/>
          <a:p>
            <a:r>
              <a:rPr lang="en-US" smtClean="0">
                <a:solidFill>
                  <a:srgbClr val="FFFFFF"/>
                </a:solidFill>
                <a:latin typeface="Arial"/>
                <a:cs typeface="Arial"/>
              </a:rPr>
              <a:t>Use similarity 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arguments to reduce the number of scaling parameters to two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Can keep shape, </a:t>
            </a:r>
            <a:r>
              <a:rPr lang="en-US" dirty="0" smtClean="0">
                <a:solidFill>
                  <a:srgbClr val="FFFFFF"/>
                </a:solidFill>
                <a:latin typeface="Symbol" charset="2"/>
                <a:cs typeface="Symbol" charset="2"/>
              </a:rPr>
              <a:t>b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, and q fixed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Two other dimensionless parameters:  number of </a:t>
            </a:r>
            <a:r>
              <a:rPr lang="en-US" dirty="0" err="1" smtClean="0">
                <a:solidFill>
                  <a:srgbClr val="FFFFFF"/>
                </a:solidFill>
                <a:latin typeface="Arial"/>
                <a:cs typeface="Arial"/>
              </a:rPr>
              <a:t>gyroradii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 across the plasma, number of transits before a collision</a:t>
            </a:r>
          </a:p>
          <a:p>
            <a:pPr lvl="1"/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t="49781" b="1687"/>
          <a:stretch/>
        </p:blipFill>
        <p:spPr>
          <a:xfrm>
            <a:off x="5097659" y="2209038"/>
            <a:ext cx="4013714" cy="24963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9700" y="590550"/>
            <a:ext cx="2578100" cy="1600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305800" y="1123950"/>
            <a:ext cx="608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JET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86600" y="1821418"/>
            <a:ext cx="787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DIII-D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00800" y="666750"/>
            <a:ext cx="902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C-Mod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152400" y="2419350"/>
            <a:ext cx="4953000" cy="2133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Strengths: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Variables from basic physics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Validated by identity experiments</a:t>
            </a:r>
          </a:p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Weaknesses: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Uncertainties large =&gt; cannot be used alone for prediction, but can be used to check </a:t>
            </a:r>
            <a:r>
              <a:rPr lang="en-US" dirty="0" err="1" smtClean="0">
                <a:solidFill>
                  <a:srgbClr val="FFFFFF"/>
                </a:solidFill>
                <a:latin typeface="Arial"/>
                <a:cs typeface="Arial"/>
              </a:rPr>
              <a:t>scalings</a:t>
            </a:r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295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9050"/>
            <a:ext cx="9144000" cy="6096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FFFF"/>
                </a:solidFill>
                <a:latin typeface="Arial"/>
                <a:cs typeface="Arial"/>
              </a:rPr>
              <a:t>Direct Numerical Solutions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590550"/>
            <a:ext cx="8382000" cy="12954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The fundamental equations governing the plasma turbulence are believed to be known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Modern computers can now solve these for realistic parameters</a:t>
            </a:r>
          </a:p>
          <a:p>
            <a:pPr lvl="1"/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152400" y="1657350"/>
            <a:ext cx="3886200" cy="2895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Strengths: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First-principles physics</a:t>
            </a:r>
          </a:p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Weaknesses: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Not practical for design optimization, but can check design points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Solutions sensitive to boundary conditions that do not have the same first-principles basis</a:t>
            </a:r>
          </a:p>
        </p:txBody>
      </p:sp>
      <p:pic>
        <p:nvPicPr>
          <p:cNvPr id="16" name="d3d.n16.2x_0.6_fly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86200" y="2038350"/>
            <a:ext cx="5109439" cy="255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2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9050"/>
            <a:ext cx="9144000" cy="6096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FFFF"/>
                </a:solidFill>
                <a:latin typeface="Arial"/>
                <a:cs typeface="Arial"/>
              </a:rPr>
              <a:t>Self-Heating of Plasmas is a New Regime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66750"/>
            <a:ext cx="8763000" cy="19050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The charged fusion product of DT reactions is a 3.4 MeV </a:t>
            </a:r>
            <a:r>
              <a:rPr lang="en-US" dirty="0" smtClean="0">
                <a:solidFill>
                  <a:srgbClr val="FFFFFF"/>
                </a:solidFill>
                <a:latin typeface="Symbol" charset="2"/>
                <a:cs typeface="Symbol" charset="2"/>
              </a:rPr>
              <a:t>a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 particle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First time plasmas are heated by an isotropic particle distribution in velocity space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Most calculations all </a:t>
            </a:r>
            <a:r>
              <a:rPr lang="en-US" dirty="0">
                <a:solidFill>
                  <a:srgbClr val="FFFFFF"/>
                </a:solidFill>
                <a:latin typeface="Symbol" charset="2"/>
                <a:cs typeface="Symbol" charset="2"/>
              </a:rPr>
              <a:t>a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particle is thermalized except prompt losses</a:t>
            </a:r>
          </a:p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These </a:t>
            </a:r>
            <a:r>
              <a:rPr lang="en-US" dirty="0">
                <a:solidFill>
                  <a:srgbClr val="FFFFFF"/>
                </a:solidFill>
                <a:latin typeface="Symbol" charset="2"/>
                <a:cs typeface="Symbol" charset="2"/>
              </a:rPr>
              <a:t>a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particles are faster than the phase velocity of </a:t>
            </a:r>
            <a:r>
              <a:rPr lang="en-US" dirty="0" err="1" smtClean="0">
                <a:solidFill>
                  <a:srgbClr val="FFFFFF"/>
                </a:solidFill>
                <a:latin typeface="Arial"/>
                <a:cs typeface="Arial"/>
              </a:rPr>
              <a:t>Alfvén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 waves in the background plasma</a:t>
            </a:r>
          </a:p>
          <a:p>
            <a:pPr lvl="1"/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066680" y="2608878"/>
            <a:ext cx="4001120" cy="1944072"/>
            <a:chOff x="4572000" y="1127824"/>
            <a:chExt cx="4001120" cy="1944072"/>
          </a:xfrm>
          <a:solidFill>
            <a:schemeClr val="bg1"/>
          </a:solidFill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217613"/>
              <a:ext cx="4001120" cy="1854283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aphicFrame>
          <p:nvGraphicFramePr>
            <p:cNvPr id="13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26389682"/>
                </p:ext>
              </p:extLst>
            </p:nvPr>
          </p:nvGraphicFramePr>
          <p:xfrm>
            <a:off x="5831856" y="1167279"/>
            <a:ext cx="616555" cy="17319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8" name="Equation" r:id="rId4" imgW="850900" imgH="228600" progId="Equation.DSMT4">
                    <p:embed/>
                  </p:oleObj>
                </mc:Choice>
                <mc:Fallback>
                  <p:oleObj name="Equation" r:id="rId4" imgW="850900" imgH="2286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31856" y="1167279"/>
                          <a:ext cx="616555" cy="17319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31314327"/>
                </p:ext>
              </p:extLst>
            </p:nvPr>
          </p:nvGraphicFramePr>
          <p:xfrm>
            <a:off x="7244253" y="1152666"/>
            <a:ext cx="914442" cy="1870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9" name="Equation" r:id="rId6" imgW="1256755" imgH="253890" progId="Equation.DSMT4">
                    <p:embed/>
                  </p:oleObj>
                </mc:Choice>
                <mc:Fallback>
                  <p:oleObj name="Equation" r:id="rId6" imgW="1256755" imgH="25389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244253" y="1152666"/>
                          <a:ext cx="914442" cy="18704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" name="TextBox 16"/>
            <p:cNvSpPr txBox="1"/>
            <p:nvPr/>
          </p:nvSpPr>
          <p:spPr>
            <a:xfrm>
              <a:off x="5076057" y="1127824"/>
              <a:ext cx="830063" cy="2308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+mn-lt"/>
                </a:rPr>
                <a:t>Fuel mixture:</a:t>
              </a:r>
              <a:endParaRPr lang="en-GB" sz="900" dirty="0">
                <a:latin typeface="+mn-lt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572560" y="1127824"/>
              <a:ext cx="704039" cy="2308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latin typeface="+mn-lt"/>
                </a:rPr>
                <a:t>Depletion:</a:t>
              </a:r>
              <a:endParaRPr lang="en-GB" sz="900" dirty="0">
                <a:latin typeface="+mn-lt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266725" y="2902933"/>
            <a:ext cx="13839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+mn-lt"/>
              </a:rPr>
              <a:t>Drive from alpha-particles + beams</a:t>
            </a:r>
            <a:endParaRPr lang="en-GB" sz="1100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82349" y="3618664"/>
            <a:ext cx="12241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+mn-lt"/>
              </a:rPr>
              <a:t>Damping from thermal plasma</a:t>
            </a:r>
            <a:endParaRPr lang="en-GB" sz="1100" dirty="0">
              <a:latin typeface="+mn-lt"/>
            </a:endParaRPr>
          </a:p>
        </p:txBody>
      </p:sp>
      <p:cxnSp>
        <p:nvCxnSpPr>
          <p:cNvPr id="10" name="Straight Arrow Connector 9"/>
          <p:cNvCxnSpPr>
            <a:stCxn id="9" idx="0"/>
          </p:cNvCxnSpPr>
          <p:nvPr/>
        </p:nvCxnSpPr>
        <p:spPr bwMode="auto">
          <a:xfrm flipV="1">
            <a:off x="6094417" y="3328958"/>
            <a:ext cx="100300" cy="289706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" name="Straight Arrow Connector 10"/>
          <p:cNvCxnSpPr>
            <a:stCxn id="8" idx="2"/>
          </p:cNvCxnSpPr>
          <p:nvPr/>
        </p:nvCxnSpPr>
        <p:spPr bwMode="auto">
          <a:xfrm>
            <a:off x="6958707" y="3333820"/>
            <a:ext cx="100106" cy="284844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9" name="Content Placeholder 2"/>
          <p:cNvSpPr txBox="1">
            <a:spLocks/>
          </p:cNvSpPr>
          <p:nvPr/>
        </p:nvSpPr>
        <p:spPr>
          <a:xfrm>
            <a:off x="228600" y="2647950"/>
            <a:ext cx="4800600" cy="1981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The wave-particle interaction can lead to instability</a:t>
            </a:r>
          </a:p>
          <a:p>
            <a:pPr lvl="1"/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Waves excited are </a:t>
            </a:r>
            <a:r>
              <a:rPr lang="en-US" dirty="0" err="1">
                <a:solidFill>
                  <a:srgbClr val="FFFFFF"/>
                </a:solidFill>
                <a:latin typeface="Arial"/>
                <a:cs typeface="Arial"/>
              </a:rPr>
              <a:t>eigenmodes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 of the background plasma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Think of Cherenkov emission in an active medium where gain is possible</a:t>
            </a:r>
          </a:p>
          <a:p>
            <a:pPr lvl="1"/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158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9050"/>
            <a:ext cx="9144000" cy="6096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FFFF"/>
                </a:solidFill>
                <a:latin typeface="Arial"/>
                <a:cs typeface="Arial"/>
              </a:rPr>
              <a:t>Plasma Response is Also in a New Regime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90550"/>
            <a:ext cx="8763000" cy="19050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From dimensionless parameter arguments, the </a:t>
            </a:r>
            <a:r>
              <a:rPr lang="en-US" dirty="0" err="1" smtClean="0">
                <a:solidFill>
                  <a:srgbClr val="FFFFFF"/>
                </a:solidFill>
                <a:latin typeface="Arial"/>
                <a:cs typeface="Arial"/>
              </a:rPr>
              <a:t>toroidal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 wavelength of the most unstable modes is proportional to the number of </a:t>
            </a:r>
            <a:r>
              <a:rPr lang="en-US" dirty="0" err="1" smtClean="0">
                <a:solidFill>
                  <a:srgbClr val="FFFFFF"/>
                </a:solidFill>
                <a:latin typeface="Arial"/>
                <a:cs typeface="Arial"/>
              </a:rPr>
              <a:t>gyroradii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 across the plasma radius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NSTX: n≈1, DIII-D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: n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≈3-5; ITER: n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≈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15-25</a:t>
            </a:r>
          </a:p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The background particles in ITER will see a wave field more typical of turbulence than discrete wave fields</a:t>
            </a:r>
          </a:p>
          <a:p>
            <a:pPr lvl="1"/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228600" y="2647950"/>
            <a:ext cx="3733800" cy="1828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Calculations indicate little loss of heating efficiency due to </a:t>
            </a:r>
            <a:r>
              <a:rPr lang="en-US" dirty="0" smtClean="0">
                <a:solidFill>
                  <a:srgbClr val="FFFFFF"/>
                </a:solidFill>
                <a:latin typeface="Symbol" charset="2"/>
                <a:cs typeface="Symbol" charset="2"/>
              </a:rPr>
              <a:t>a 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particle transport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But we have to actually test it!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721" y="2388786"/>
            <a:ext cx="5151079" cy="2240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618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3" b="-3833"/>
          <a:stretch/>
        </p:blipFill>
        <p:spPr>
          <a:xfrm>
            <a:off x="0" y="457200"/>
            <a:ext cx="9144000" cy="44744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2"/>
            <a:ext cx="8229600" cy="3810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FFFFFF"/>
                </a:solidFill>
                <a:latin typeface="Arial"/>
                <a:cs typeface="Arial"/>
              </a:rPr>
              <a:t>Inside the </a:t>
            </a:r>
            <a:r>
              <a:rPr lang="en-US" sz="3600" b="1" dirty="0" err="1" smtClean="0">
                <a:solidFill>
                  <a:srgbClr val="FFFFFF"/>
                </a:solidFill>
                <a:latin typeface="Arial"/>
                <a:cs typeface="Arial"/>
              </a:rPr>
              <a:t>Tokamak</a:t>
            </a:r>
            <a:r>
              <a:rPr lang="en-US" sz="3600" b="1" dirty="0" smtClean="0">
                <a:solidFill>
                  <a:srgbClr val="FFFFFF"/>
                </a:solidFill>
                <a:latin typeface="Arial"/>
                <a:cs typeface="Arial"/>
              </a:rPr>
              <a:t> Building</a:t>
            </a:r>
            <a:endParaRPr lang="en-US" sz="3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262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150"/>
            <a:ext cx="9144000" cy="85725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FFFFFF"/>
                </a:solidFill>
                <a:latin typeface="Arial"/>
                <a:cs typeface="Arial"/>
              </a:rPr>
              <a:t>Physics, Engineering, and Operational Objectives Were Specified</a:t>
            </a:r>
            <a:endParaRPr lang="en-US" sz="32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04800" y="1123950"/>
            <a:ext cx="8610600" cy="36576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Achieve </a:t>
            </a: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fusion power of 500 MW 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with </a:t>
            </a:r>
            <a:r>
              <a:rPr lang="en-US" dirty="0" err="1" smtClean="0">
                <a:solidFill>
                  <a:srgbClr val="D99694"/>
                </a:solidFill>
                <a:latin typeface="Arial"/>
                <a:cs typeface="Arial"/>
              </a:rPr>
              <a:t>P</a:t>
            </a:r>
            <a:r>
              <a:rPr lang="en-US" baseline="-25000" dirty="0" err="1" smtClean="0">
                <a:solidFill>
                  <a:srgbClr val="D99694"/>
                </a:solidFill>
                <a:latin typeface="Arial"/>
                <a:cs typeface="Arial"/>
              </a:rPr>
              <a:t>fus</a:t>
            </a:r>
            <a:r>
              <a:rPr lang="en-US" dirty="0" smtClean="0">
                <a:solidFill>
                  <a:srgbClr val="D99694"/>
                </a:solidFill>
                <a:latin typeface="Arial"/>
                <a:cs typeface="Arial"/>
              </a:rPr>
              <a:t>/P</a:t>
            </a:r>
            <a:r>
              <a:rPr lang="en-US" baseline="-25000" dirty="0" smtClean="0">
                <a:solidFill>
                  <a:srgbClr val="D99694"/>
                </a:solidFill>
                <a:latin typeface="Arial"/>
                <a:cs typeface="Arial"/>
              </a:rPr>
              <a:t>in</a:t>
            </a:r>
            <a:r>
              <a:rPr lang="en-US" dirty="0" smtClean="0">
                <a:solidFill>
                  <a:srgbClr val="D99694"/>
                </a:solidFill>
                <a:latin typeface="Arial"/>
                <a:cs typeface="Arial"/>
              </a:rPr>
              <a:t> (</a:t>
            </a:r>
            <a:r>
              <a:rPr lang="en-US" dirty="0">
                <a:solidFill>
                  <a:srgbClr val="D99694"/>
                </a:solidFill>
                <a:latin typeface="Arial"/>
                <a:cs typeface="Arial"/>
                <a:sym typeface="Symbol"/>
              </a:rPr>
              <a:t></a:t>
            </a:r>
            <a:r>
              <a:rPr lang="en-US" dirty="0">
                <a:solidFill>
                  <a:srgbClr val="D99694"/>
                </a:solidFill>
                <a:latin typeface="Arial"/>
                <a:cs typeface="Arial"/>
              </a:rPr>
              <a:t> </a:t>
            </a:r>
            <a:r>
              <a:rPr lang="en-US" dirty="0" smtClean="0">
                <a:solidFill>
                  <a:srgbClr val="D99694"/>
                </a:solidFill>
                <a:latin typeface="Arial"/>
                <a:cs typeface="Arial"/>
              </a:rPr>
              <a:t>Q) ≥ 10 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300-500 s 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(i.e., </a:t>
            </a:r>
            <a:r>
              <a:rPr lang="en-US" dirty="0" smtClean="0">
                <a:solidFill>
                  <a:srgbClr val="CCFFCC"/>
                </a:solidFill>
                <a:latin typeface="Arial"/>
                <a:cs typeface="Arial"/>
              </a:rPr>
              <a:t>stationary conditions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)</a:t>
            </a:r>
          </a:p>
          <a:p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Aim at demonstrating steady-state operation with Q ≥ 5</a:t>
            </a:r>
          </a:p>
          <a:p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Capable of </a:t>
            </a:r>
            <a:r>
              <a:rPr lang="en-US" dirty="0" smtClean="0">
                <a:solidFill>
                  <a:srgbClr val="D99694"/>
                </a:solidFill>
                <a:latin typeface="Arial"/>
                <a:cs typeface="Arial"/>
              </a:rPr>
              <a:t>advanced operational modes 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lang="en-US" dirty="0" smtClean="0">
                <a:solidFill>
                  <a:srgbClr val="D99694"/>
                </a:solidFill>
                <a:latin typeface="Arial"/>
                <a:cs typeface="Arial"/>
              </a:rPr>
              <a:t>a wide operating parameter space</a:t>
            </a:r>
          </a:p>
          <a:p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Achieve the minimum cost device that meets </a:t>
            </a:r>
            <a:r>
              <a:rPr lang="en-US" b="1" u="sng" dirty="0" smtClean="0">
                <a:solidFill>
                  <a:srgbClr val="FFFFFF"/>
                </a:solidFill>
                <a:latin typeface="Arial"/>
                <a:cs typeface="Arial"/>
              </a:rPr>
              <a:t>all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 the stated requirements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40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9050"/>
            <a:ext cx="9144000" cy="6096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FFFF"/>
                </a:solidFill>
                <a:latin typeface="Arial"/>
                <a:cs typeface="Arial"/>
              </a:rPr>
              <a:t>Reaching Stationary Conditions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819150"/>
            <a:ext cx="7391400" cy="37338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Four significant issues must be dealt with to reach stationary conditions: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Supplying the magnetic energy associated with the operating current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Handling of the stationary heat and particle exhaust (focus on heat here)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Eliminating the transient heat loads associated with standard H-mode operation</a:t>
            </a:r>
          </a:p>
          <a:p>
            <a:pPr lvl="1"/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Stable stationary operating scenarios must be 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realized</a:t>
            </a:r>
          </a:p>
          <a:p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Each of these has fundamental implications for the design of a burning plasma device</a:t>
            </a:r>
          </a:p>
          <a:p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  <a:p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125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9050"/>
            <a:ext cx="9144000" cy="6096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FFFF"/>
                </a:solidFill>
                <a:latin typeface="Arial"/>
                <a:cs typeface="Arial"/>
              </a:rPr>
              <a:t>Supplying the Magnetic Energy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66750"/>
            <a:ext cx="7772400" cy="41910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A fundamental design consideration for any </a:t>
            </a:r>
            <a:r>
              <a:rPr lang="en-US" dirty="0" err="1" smtClean="0">
                <a:solidFill>
                  <a:srgbClr val="FFFFFF"/>
                </a:solidFill>
                <a:latin typeface="Arial"/>
                <a:cs typeface="Arial"/>
              </a:rPr>
              <a:t>tokamak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 is the inner ‘radial build’—the space required for the </a:t>
            </a:r>
            <a:r>
              <a:rPr lang="en-US" dirty="0" err="1" smtClean="0">
                <a:solidFill>
                  <a:srgbClr val="FFFFFF"/>
                </a:solidFill>
                <a:latin typeface="Arial"/>
                <a:cs typeface="Arial"/>
              </a:rPr>
              <a:t>toroidal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 field coils, solenoid, and (for burning plasmas) blankets and shielding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There is no demonstrated method to remove completely the need for a solenoid for the current rise, even if it is not needed for sustaining the plasma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To achieve stationary conditions, the plasma duration should be at least 2 current relaxation times for any scenario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The magnetic stored energy required to reach maximum current is far larger than than dissipated by resistivity in current flattop for 2 current relaxation times</a:t>
            </a:r>
          </a:p>
          <a:p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ITER solution: &gt;270 </a:t>
            </a:r>
            <a:r>
              <a:rPr lang="en-US" dirty="0" err="1" smtClean="0">
                <a:solidFill>
                  <a:srgbClr val="FFFFFF"/>
                </a:solidFill>
                <a:latin typeface="Arial"/>
                <a:cs typeface="Arial"/>
              </a:rPr>
              <a:t>Wb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 of flux, more than 200 </a:t>
            </a:r>
            <a:r>
              <a:rPr lang="en-US" dirty="0" err="1" smtClean="0">
                <a:solidFill>
                  <a:srgbClr val="FFFFFF"/>
                </a:solidFill>
                <a:latin typeface="Arial"/>
                <a:cs typeface="Arial"/>
              </a:rPr>
              <a:t>Wb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 is needed to get to 15 MA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Lower current pulses can then be run substantially longer (up to 3000 s)</a:t>
            </a:r>
          </a:p>
          <a:p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  <a:p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00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905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Handling Heat and Particle Flux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41786" y="493523"/>
            <a:ext cx="1249991" cy="1505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12795" y="995192"/>
            <a:ext cx="1467381" cy="115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31671" y="911580"/>
            <a:ext cx="1684771" cy="1103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84C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174" y="2931929"/>
            <a:ext cx="1454839" cy="1384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84C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808" y="1105335"/>
            <a:ext cx="1454839" cy="1214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84C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" name="AutoShape 9"/>
          <p:cNvSpPr>
            <a:spLocks noChangeArrowheads="1"/>
          </p:cNvSpPr>
          <p:nvPr/>
        </p:nvSpPr>
        <p:spPr bwMode="auto">
          <a:xfrm>
            <a:off x="4224072" y="2506122"/>
            <a:ext cx="411525" cy="523264"/>
          </a:xfrm>
          <a:prstGeom prst="rightArrow">
            <a:avLst>
              <a:gd name="adj1" fmla="val 50000"/>
              <a:gd name="adj2" fmla="val 296429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84C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buFont typeface="Wingdings" charset="0"/>
              <a:buChar char="§"/>
              <a:defRPr/>
            </a:pPr>
            <a:endParaRPr lang="en-US">
              <a:latin typeface="Trebuchet MS" charset="0"/>
              <a:ea typeface="ＭＳ Ｐゴシック" charset="0"/>
            </a:endParaRPr>
          </a:p>
        </p:txBody>
      </p:sp>
      <p:sp>
        <p:nvSpPr>
          <p:cNvPr id="11" name="AutoShape 10"/>
          <p:cNvSpPr>
            <a:spLocks noChangeArrowheads="1"/>
          </p:cNvSpPr>
          <p:nvPr/>
        </p:nvSpPr>
        <p:spPr bwMode="auto">
          <a:xfrm>
            <a:off x="3170568" y="2506122"/>
            <a:ext cx="182722" cy="523264"/>
          </a:xfrm>
          <a:custGeom>
            <a:avLst/>
            <a:gdLst>
              <a:gd name="T0" fmla="*/ 6000750 w 21600"/>
              <a:gd name="T1" fmla="*/ 0 h 21600"/>
              <a:gd name="T2" fmla="*/ 0 w 21600"/>
              <a:gd name="T3" fmla="*/ 266700 h 21600"/>
              <a:gd name="T4" fmla="*/ 6000750 w 21600"/>
              <a:gd name="T5" fmla="*/ 533400 h 21600"/>
              <a:gd name="T6" fmla="*/ 8001000 w 21600"/>
              <a:gd name="T7" fmla="*/ 2667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84C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12" name="AutoShape 11"/>
          <p:cNvSpPr>
            <a:spLocks noChangeArrowheads="1"/>
          </p:cNvSpPr>
          <p:nvPr/>
        </p:nvSpPr>
        <p:spPr bwMode="auto">
          <a:xfrm>
            <a:off x="3170568" y="2295349"/>
            <a:ext cx="5521449" cy="837248"/>
          </a:xfrm>
          <a:custGeom>
            <a:avLst/>
            <a:gdLst>
              <a:gd name="G0" fmla="+- 19579 0 0"/>
              <a:gd name="G1" fmla="+- 6075 0 0"/>
              <a:gd name="G2" fmla="+- 21600 0 6075"/>
              <a:gd name="G3" fmla="+- 10800 0 6075"/>
              <a:gd name="G4" fmla="+- 21600 0 19579"/>
              <a:gd name="G5" fmla="*/ G4 G3 10800"/>
              <a:gd name="G6" fmla="+- 21600 0 G5"/>
              <a:gd name="T0" fmla="*/ 19579 w 21600"/>
              <a:gd name="T1" fmla="*/ 0 h 21600"/>
              <a:gd name="T2" fmla="*/ 0 w 21600"/>
              <a:gd name="T3" fmla="*/ 10800 h 21600"/>
              <a:gd name="T4" fmla="*/ 1957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9579" y="0"/>
                </a:moveTo>
                <a:lnTo>
                  <a:pt x="19579" y="6075"/>
                </a:lnTo>
                <a:lnTo>
                  <a:pt x="3375" y="6075"/>
                </a:lnTo>
                <a:lnTo>
                  <a:pt x="3375" y="15525"/>
                </a:lnTo>
                <a:lnTo>
                  <a:pt x="19579" y="15525"/>
                </a:lnTo>
                <a:lnTo>
                  <a:pt x="1957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6075"/>
                </a:moveTo>
                <a:lnTo>
                  <a:pt x="1350" y="15525"/>
                </a:lnTo>
                <a:lnTo>
                  <a:pt x="2700" y="15525"/>
                </a:lnTo>
                <a:lnTo>
                  <a:pt x="2700" y="6075"/>
                </a:lnTo>
                <a:close/>
              </a:path>
              <a:path w="21600" h="21600">
                <a:moveTo>
                  <a:pt x="0" y="6075"/>
                </a:moveTo>
                <a:lnTo>
                  <a:pt x="0" y="15525"/>
                </a:lnTo>
                <a:lnTo>
                  <a:pt x="675" y="15525"/>
                </a:lnTo>
                <a:lnTo>
                  <a:pt x="675" y="6075"/>
                </a:lnTo>
                <a:close/>
              </a:path>
            </a:pathLst>
          </a:custGeom>
          <a:gradFill rotWithShape="1">
            <a:gsLst>
              <a:gs pos="0">
                <a:srgbClr val="6600FF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84C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342900" indent="-342900" algn="ctr">
              <a:buFont typeface="Wingdings" charset="0"/>
              <a:buNone/>
              <a:defRPr/>
            </a:pPr>
            <a:r>
              <a:rPr lang="en-US" dirty="0">
                <a:solidFill>
                  <a:srgbClr val="FFFFFF"/>
                </a:solidFill>
                <a:latin typeface="Trebuchet MS" charset="0"/>
                <a:ea typeface="ＭＳ Ｐゴシック" charset="0"/>
              </a:rPr>
              <a:t>Power load [MW/m</a:t>
            </a:r>
            <a:r>
              <a:rPr lang="en-US" baseline="30000" dirty="0">
                <a:solidFill>
                  <a:srgbClr val="FFFFFF"/>
                </a:solidFill>
                <a:latin typeface="Trebuchet MS" charset="0"/>
                <a:ea typeface="ＭＳ Ｐゴシック" charset="0"/>
              </a:rPr>
              <a:t>2</a:t>
            </a:r>
            <a:r>
              <a:rPr lang="en-US" dirty="0">
                <a:solidFill>
                  <a:srgbClr val="FFFFFF"/>
                </a:solidFill>
                <a:latin typeface="Trebuchet MS" charset="0"/>
                <a:ea typeface="ＭＳ Ｐゴシック" charset="0"/>
              </a:rPr>
              <a:t>]</a:t>
            </a: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2971800" y="4095750"/>
            <a:ext cx="1524000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84C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 typeface="Wingdings" charset="0"/>
              <a:buNone/>
              <a:defRPr/>
            </a:pPr>
            <a:r>
              <a:rPr lang="en-US" sz="1600" dirty="0" smtClean="0">
                <a:solidFill>
                  <a:srgbClr val="FFFFFF"/>
                </a:solidFill>
                <a:latin typeface="Trebuchet MS" charset="0"/>
              </a:rPr>
              <a:t>Rolls Royce Trent 900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038600" y="1885950"/>
            <a:ext cx="969336" cy="482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84C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  <a:buFont typeface="Wingdings" charset="0"/>
              <a:buNone/>
              <a:defRPr/>
            </a:pPr>
            <a:r>
              <a:rPr lang="en-US" sz="1600" dirty="0" smtClean="0">
                <a:solidFill>
                  <a:srgbClr val="FFFFFF"/>
                </a:solidFill>
                <a:latin typeface="Trebuchet MS" charset="0"/>
              </a:rPr>
              <a:t>Re-entry 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 typeface="Wingdings" charset="0"/>
              <a:buNone/>
              <a:defRPr/>
            </a:pPr>
            <a:r>
              <a:rPr lang="en-US" sz="1600" dirty="0" smtClean="0">
                <a:solidFill>
                  <a:srgbClr val="FFFFFF"/>
                </a:solidFill>
                <a:latin typeface="Trebuchet MS" charset="0"/>
              </a:rPr>
              <a:t>vehicle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7078060" y="760468"/>
            <a:ext cx="206594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84C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 typeface="Wingdings" charset="0"/>
              <a:buNone/>
              <a:defRPr/>
            </a:pPr>
            <a:r>
              <a:rPr lang="en-US" sz="20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ITER transients</a:t>
            </a: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5119408" y="1885950"/>
            <a:ext cx="1052792" cy="482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84C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  <a:buFont typeface="Wingdings" charset="0"/>
              <a:buNone/>
              <a:defRPr/>
            </a:pPr>
            <a:r>
              <a:rPr lang="en-US" sz="1600" dirty="0" err="1" smtClean="0">
                <a:solidFill>
                  <a:schemeClr val="bg1"/>
                </a:solidFill>
                <a:latin typeface="Trebuchet MS" charset="0"/>
              </a:rPr>
              <a:t>Ariane</a:t>
            </a:r>
            <a:r>
              <a:rPr lang="en-US" sz="1600" dirty="0" smtClean="0">
                <a:solidFill>
                  <a:schemeClr val="bg1"/>
                </a:solidFill>
                <a:latin typeface="Trebuchet MS" charset="0"/>
              </a:rPr>
              <a:t> 5/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 typeface="Wingdings" charset="0"/>
              <a:buNone/>
              <a:defRPr/>
            </a:pPr>
            <a:r>
              <a:rPr lang="en-US" sz="1600" dirty="0" err="1" smtClean="0">
                <a:solidFill>
                  <a:schemeClr val="bg1"/>
                </a:solidFill>
                <a:latin typeface="Trebuchet MS" charset="0"/>
              </a:rPr>
              <a:t>Vulcain</a:t>
            </a:r>
            <a:r>
              <a:rPr lang="en-US" sz="1600" dirty="0" smtClean="0">
                <a:solidFill>
                  <a:schemeClr val="bg1"/>
                </a:solidFill>
                <a:latin typeface="Trebuchet MS" charset="0"/>
              </a:rPr>
              <a:t> 2</a:t>
            </a: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2819400" y="2305801"/>
            <a:ext cx="61316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84C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 typeface="Wingdings" charset="0"/>
              <a:buNone/>
              <a:defRPr/>
            </a:pPr>
            <a:r>
              <a:rPr lang="en-US" sz="1600" dirty="0" smtClean="0">
                <a:solidFill>
                  <a:srgbClr val="FFFFFF"/>
                </a:solidFill>
                <a:latin typeface="Trebuchet MS" charset="0"/>
              </a:rPr>
              <a:t>HWR</a:t>
            </a:r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4343400" y="4324350"/>
            <a:ext cx="233694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84C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 typeface="Wingdings" charset="0"/>
              <a:buNone/>
              <a:defRPr/>
            </a:pPr>
            <a:r>
              <a:rPr lang="en-US" sz="20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ITER steady-state</a:t>
            </a: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>
          <a:xfrm>
            <a:off x="3020068" y="2251453"/>
            <a:ext cx="5719023" cy="43478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0"/>
              <a:buNone/>
              <a:defRPr/>
            </a:pPr>
            <a:r>
              <a:rPr lang="en-US" dirty="0" smtClean="0"/>
              <a:t>			</a:t>
            </a:r>
            <a:r>
              <a:rPr lang="en-US" dirty="0" smtClean="0">
                <a:solidFill>
                  <a:srgbClr val="FFFFFF"/>
                </a:solidFill>
              </a:rPr>
              <a:t>~1</a:t>
            </a:r>
            <a:r>
              <a:rPr lang="en-US" dirty="0" smtClean="0">
                <a:solidFill>
                  <a:srgbClr val="000000"/>
                </a:solidFill>
              </a:rPr>
              <a:t>	      </a:t>
            </a:r>
            <a:r>
              <a:rPr lang="en-US" dirty="0" smtClean="0">
                <a:solidFill>
                  <a:srgbClr val="FFFFFF"/>
                </a:solidFill>
              </a:rPr>
              <a:t>&lt;10                             85              2000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261" y="2926143"/>
            <a:ext cx="1223976" cy="1501933"/>
          </a:xfrm>
          <a:prstGeom prst="rect">
            <a:avLst/>
          </a:prstGeom>
        </p:spPr>
      </p:pic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5995743" y="2887347"/>
            <a:ext cx="901145" cy="241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84C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 typeface="Wingdings" charset="0"/>
              <a:buNone/>
              <a:defRPr/>
            </a:pPr>
            <a:r>
              <a:rPr lang="en-US" sz="1600" dirty="0" smtClean="0">
                <a:solidFill>
                  <a:schemeClr val="bg1"/>
                </a:solidFill>
                <a:latin typeface="Trebuchet MS" charset="0"/>
              </a:rPr>
              <a:t>Arc welding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9" r="28789"/>
          <a:stretch/>
        </p:blipFill>
        <p:spPr bwMode="auto">
          <a:xfrm>
            <a:off x="4595843" y="2879127"/>
            <a:ext cx="1285628" cy="1426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228600" y="1428750"/>
            <a:ext cx="281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The challenge is not small!</a:t>
            </a:r>
            <a:endParaRPr lang="en-US" sz="24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939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19050"/>
            <a:ext cx="8458200" cy="5334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rial"/>
                <a:cs typeface="Arial"/>
              </a:rPr>
              <a:t>The First Challenge: How Big is the Problem?</a:t>
            </a:r>
            <a:endParaRPr lang="en-US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3429000" y="590550"/>
            <a:ext cx="5486400" cy="41910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The thickness of the layer in which heat is exhausted is small (few mm)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ITER design assumption was ~3-4 mm based on stability considerations</a:t>
            </a:r>
          </a:p>
          <a:p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Recent empirical scaling would extrapolate to 1 mm! 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Scaling is consistent with an analytic model based on particle drifts</a:t>
            </a:r>
          </a:p>
          <a:p>
            <a:pPr lvl="1"/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State-of-the-art numerical solutions indicate turbulence in ITER should broaden the exhaust layer to ~5 mm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Existing machines cannot reproduce these conditions</a:t>
            </a:r>
          </a:p>
          <a:p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  <a:p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25" name="Group 24"/>
          <p:cNvGrpSpPr>
            <a:grpSpLocks noChangeAspect="1"/>
          </p:cNvGrpSpPr>
          <p:nvPr/>
        </p:nvGrpSpPr>
        <p:grpSpPr>
          <a:xfrm>
            <a:off x="76200" y="422910"/>
            <a:ext cx="2981137" cy="4206240"/>
            <a:chOff x="66800" y="818709"/>
            <a:chExt cx="3802554" cy="5365220"/>
          </a:xfrm>
        </p:grpSpPr>
        <p:pic>
          <p:nvPicPr>
            <p:cNvPr id="26" name="Picture 3" descr="C:\Users\kocanm\Desktop\poloidal cross section 4cm.gif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96" t="-3994" r="22077" b="1645"/>
            <a:stretch/>
          </p:blipFill>
          <p:spPr bwMode="auto">
            <a:xfrm>
              <a:off x="66800" y="818709"/>
              <a:ext cx="3043666" cy="5365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 Box 18"/>
            <p:cNvSpPr txBox="1">
              <a:spLocks noChangeArrowheads="1"/>
            </p:cNvSpPr>
            <p:nvPr/>
          </p:nvSpPr>
          <p:spPr bwMode="auto">
            <a:xfrm>
              <a:off x="444877" y="2931014"/>
              <a:ext cx="1837592" cy="954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kumimoji="1" sz="20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kumimoji="1" sz="20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kumimoji="1" sz="20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kumimoji="1" sz="20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kumimoji="1" sz="20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20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20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20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20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50000"/>
                </a:spcBef>
                <a:buClrTx/>
              </a:pPr>
              <a:r>
                <a:rPr kumimoji="0" lang="en-US" altLang="en-US" sz="2800" b="0" dirty="0" smtClean="0">
                  <a:solidFill>
                    <a:srgbClr val="000000"/>
                  </a:solidFill>
                  <a:latin typeface="Helvetica" charset="0"/>
                </a:rPr>
                <a:t>P</a:t>
              </a:r>
              <a:r>
                <a:rPr kumimoji="0" lang="en-US" altLang="en-US" sz="2800" b="0" baseline="-25000" dirty="0" smtClean="0">
                  <a:solidFill>
                    <a:srgbClr val="000000"/>
                  </a:solidFill>
                  <a:latin typeface="Helvetica" charset="0"/>
                </a:rPr>
                <a:t>SOL</a:t>
              </a:r>
              <a:r>
                <a:rPr kumimoji="0" lang="en-US" altLang="en-US" sz="2800" b="0" dirty="0" smtClean="0">
                  <a:solidFill>
                    <a:srgbClr val="000000"/>
                  </a:solidFill>
                  <a:latin typeface="Helvetica" charset="0"/>
                </a:rPr>
                <a:t> </a:t>
              </a:r>
              <a:br>
                <a:rPr kumimoji="0" lang="en-US" altLang="en-US" sz="2800" b="0" dirty="0" smtClean="0">
                  <a:solidFill>
                    <a:srgbClr val="000000"/>
                  </a:solidFill>
                  <a:latin typeface="Helvetica" charset="0"/>
                </a:rPr>
              </a:br>
              <a:r>
                <a:rPr kumimoji="0" lang="en-US" altLang="en-US" sz="2800" b="0" dirty="0" smtClean="0">
                  <a:solidFill>
                    <a:srgbClr val="000000"/>
                  </a:solidFill>
                  <a:latin typeface="Helvetica" charset="0"/>
                </a:rPr>
                <a:t>~120 </a:t>
              </a:r>
              <a:r>
                <a:rPr kumimoji="0" lang="en-US" altLang="en-US" sz="2800" b="0" dirty="0">
                  <a:solidFill>
                    <a:srgbClr val="000000"/>
                  </a:solidFill>
                  <a:latin typeface="Helvetica" charset="0"/>
                </a:rPr>
                <a:t>MW</a:t>
              </a:r>
            </a:p>
          </p:txBody>
        </p:sp>
        <p:grpSp>
          <p:nvGrpSpPr>
            <p:cNvPr id="28" name="Group 27"/>
            <p:cNvGrpSpPr>
              <a:grpSpLocks/>
            </p:cNvGrpSpPr>
            <p:nvPr/>
          </p:nvGrpSpPr>
          <p:grpSpPr bwMode="auto">
            <a:xfrm>
              <a:off x="632060" y="2119807"/>
              <a:ext cx="1460989" cy="2825750"/>
              <a:chOff x="7154887" y="1822849"/>
              <a:chExt cx="1583227" cy="2824661"/>
            </a:xfrm>
          </p:grpSpPr>
          <p:sp>
            <p:nvSpPr>
              <p:cNvPr id="45" name="Line 30"/>
              <p:cNvSpPr>
                <a:spLocks noChangeShapeType="1"/>
              </p:cNvSpPr>
              <p:nvPr/>
            </p:nvSpPr>
            <p:spPr bwMode="auto">
              <a:xfrm>
                <a:off x="7619345" y="1822849"/>
                <a:ext cx="49207" cy="20502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 type="triangle" w="lg" len="sm"/>
                <a:tailEnd type="none" w="lg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0" bIns="0"/>
              <a:lstStyle/>
              <a:p>
                <a:endParaRPr lang="en-GB"/>
              </a:p>
            </p:txBody>
          </p:sp>
          <p:sp>
            <p:nvSpPr>
              <p:cNvPr id="46" name="Line 31"/>
              <p:cNvSpPr>
                <a:spLocks noChangeShapeType="1"/>
              </p:cNvSpPr>
              <p:nvPr/>
            </p:nvSpPr>
            <p:spPr bwMode="auto">
              <a:xfrm flipH="1">
                <a:off x="8168025" y="2103125"/>
                <a:ext cx="131965" cy="14467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 type="triangle" w="lg" len="sm"/>
                <a:tailEnd type="none" w="lg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0" bIns="0"/>
              <a:lstStyle/>
              <a:p>
                <a:endParaRPr lang="en-GB"/>
              </a:p>
            </p:txBody>
          </p:sp>
          <p:sp>
            <p:nvSpPr>
              <p:cNvPr id="47" name="Line 32"/>
              <p:cNvSpPr>
                <a:spLocks noChangeShapeType="1"/>
              </p:cNvSpPr>
              <p:nvPr/>
            </p:nvSpPr>
            <p:spPr bwMode="auto">
              <a:xfrm flipH="1">
                <a:off x="8374920" y="2388364"/>
                <a:ext cx="138675" cy="11644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 type="triangle" w="lg" len="sm"/>
                <a:tailEnd type="none" w="lg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0" bIns="0"/>
              <a:lstStyle/>
              <a:p>
                <a:endParaRPr lang="en-GB"/>
              </a:p>
            </p:txBody>
          </p:sp>
          <p:sp>
            <p:nvSpPr>
              <p:cNvPr id="48" name="Line 33"/>
              <p:cNvSpPr>
                <a:spLocks noChangeShapeType="1"/>
              </p:cNvSpPr>
              <p:nvPr/>
            </p:nvSpPr>
            <p:spPr bwMode="auto">
              <a:xfrm flipH="1">
                <a:off x="8513594" y="2703861"/>
                <a:ext cx="170240" cy="59727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 type="triangle" w="lg" len="sm"/>
                <a:tailEnd type="none" w="lg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0" bIns="0"/>
              <a:lstStyle/>
              <a:p>
                <a:endParaRPr lang="en-GB"/>
              </a:p>
            </p:txBody>
          </p:sp>
          <p:sp>
            <p:nvSpPr>
              <p:cNvPr id="49" name="Line 34"/>
              <p:cNvSpPr>
                <a:spLocks noChangeShapeType="1"/>
              </p:cNvSpPr>
              <p:nvPr/>
            </p:nvSpPr>
            <p:spPr bwMode="auto">
              <a:xfrm flipH="1">
                <a:off x="8563463" y="3244958"/>
                <a:ext cx="174651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 type="triangle" w="lg" len="sm"/>
                <a:tailEnd type="none" w="lg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0" bIns="0"/>
              <a:lstStyle/>
              <a:p>
                <a:endParaRPr lang="en-GB"/>
              </a:p>
            </p:txBody>
          </p:sp>
          <p:sp>
            <p:nvSpPr>
              <p:cNvPr id="50" name="Line 35"/>
              <p:cNvSpPr>
                <a:spLocks noChangeShapeType="1"/>
              </p:cNvSpPr>
              <p:nvPr/>
            </p:nvSpPr>
            <p:spPr bwMode="auto">
              <a:xfrm flipH="1">
                <a:off x="7929817" y="1887537"/>
                <a:ext cx="80522" cy="2155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 type="triangle" w="lg" len="sm"/>
                <a:tailEnd type="none" w="lg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0" bIns="0"/>
              <a:lstStyle/>
              <a:p>
                <a:endParaRPr lang="en-GB"/>
              </a:p>
            </p:txBody>
          </p:sp>
          <p:sp>
            <p:nvSpPr>
              <p:cNvPr id="51" name="Line 36"/>
              <p:cNvSpPr>
                <a:spLocks noChangeShapeType="1"/>
              </p:cNvSpPr>
              <p:nvPr/>
            </p:nvSpPr>
            <p:spPr bwMode="auto">
              <a:xfrm flipH="1" flipV="1">
                <a:off x="8511609" y="3532423"/>
                <a:ext cx="172225" cy="6704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 type="triangle" w="lg" len="sm"/>
                <a:tailEnd type="none" w="lg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0" bIns="0"/>
              <a:lstStyle/>
              <a:p>
                <a:endParaRPr lang="en-GB"/>
              </a:p>
            </p:txBody>
          </p:sp>
          <p:sp>
            <p:nvSpPr>
              <p:cNvPr id="52" name="Line 37"/>
              <p:cNvSpPr>
                <a:spLocks noChangeShapeType="1"/>
              </p:cNvSpPr>
              <p:nvPr/>
            </p:nvSpPr>
            <p:spPr bwMode="auto">
              <a:xfrm flipH="1" flipV="1">
                <a:off x="8355560" y="3810461"/>
                <a:ext cx="165515" cy="88219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 type="triangle" w="lg" len="sm"/>
                <a:tailEnd type="none" w="lg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0" bIns="0"/>
              <a:lstStyle/>
              <a:p>
                <a:endParaRPr lang="en-GB"/>
              </a:p>
            </p:txBody>
          </p:sp>
          <p:sp>
            <p:nvSpPr>
              <p:cNvPr id="53" name="Line 38"/>
              <p:cNvSpPr>
                <a:spLocks noChangeShapeType="1"/>
              </p:cNvSpPr>
              <p:nvPr/>
            </p:nvSpPr>
            <p:spPr bwMode="auto">
              <a:xfrm>
                <a:off x="7329268" y="2062544"/>
                <a:ext cx="177804" cy="11292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 type="triangle" w="lg" len="sm"/>
                <a:tailEnd type="none" w="lg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0" bIns="0"/>
              <a:lstStyle/>
              <a:p>
                <a:endParaRPr lang="en-GB"/>
              </a:p>
            </p:txBody>
          </p:sp>
          <p:sp>
            <p:nvSpPr>
              <p:cNvPr id="54" name="Line 39"/>
              <p:cNvSpPr>
                <a:spLocks noChangeShapeType="1"/>
              </p:cNvSpPr>
              <p:nvPr/>
            </p:nvSpPr>
            <p:spPr bwMode="auto">
              <a:xfrm>
                <a:off x="7210181" y="2359252"/>
                <a:ext cx="186349" cy="5822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 type="triangle" w="lg" len="sm"/>
                <a:tailEnd type="none" w="lg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0" bIns="0"/>
              <a:lstStyle/>
              <a:p>
                <a:endParaRPr lang="en-GB"/>
              </a:p>
            </p:txBody>
          </p:sp>
          <p:sp>
            <p:nvSpPr>
              <p:cNvPr id="55" name="Line 40"/>
              <p:cNvSpPr>
                <a:spLocks noChangeShapeType="1"/>
              </p:cNvSpPr>
              <p:nvPr/>
            </p:nvSpPr>
            <p:spPr bwMode="auto">
              <a:xfrm>
                <a:off x="7154887" y="2674177"/>
                <a:ext cx="201529" cy="1869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 type="triangle" w="lg" len="sm"/>
                <a:tailEnd type="none" w="lg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0" bIns="0"/>
              <a:lstStyle/>
              <a:p>
                <a:endParaRPr lang="en-GB"/>
              </a:p>
            </p:txBody>
          </p:sp>
          <p:sp>
            <p:nvSpPr>
              <p:cNvPr id="56" name="Line 41"/>
              <p:cNvSpPr>
                <a:spLocks noChangeShapeType="1"/>
              </p:cNvSpPr>
              <p:nvPr/>
            </p:nvSpPr>
            <p:spPr bwMode="auto">
              <a:xfrm flipV="1">
                <a:off x="7154887" y="3170638"/>
                <a:ext cx="201529" cy="24383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 type="triangle" w="lg" len="sm"/>
                <a:tailEnd type="none" w="lg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0" bIns="0"/>
              <a:lstStyle/>
              <a:p>
                <a:endParaRPr lang="en-GB"/>
              </a:p>
            </p:txBody>
          </p:sp>
          <p:sp>
            <p:nvSpPr>
              <p:cNvPr id="57" name="Line 42"/>
              <p:cNvSpPr>
                <a:spLocks noChangeShapeType="1"/>
              </p:cNvSpPr>
              <p:nvPr/>
            </p:nvSpPr>
            <p:spPr bwMode="auto">
              <a:xfrm flipV="1">
                <a:off x="7228018" y="3516244"/>
                <a:ext cx="190152" cy="32357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 type="triangle" w="lg" len="sm"/>
                <a:tailEnd type="none" w="lg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0" bIns="0"/>
              <a:lstStyle/>
              <a:p>
                <a:endParaRPr lang="en-GB"/>
              </a:p>
            </p:txBody>
          </p:sp>
          <p:sp>
            <p:nvSpPr>
              <p:cNvPr id="58" name="Line 43"/>
              <p:cNvSpPr>
                <a:spLocks noChangeShapeType="1"/>
              </p:cNvSpPr>
              <p:nvPr/>
            </p:nvSpPr>
            <p:spPr bwMode="auto">
              <a:xfrm flipV="1">
                <a:off x="7331506" y="3866543"/>
                <a:ext cx="175567" cy="4369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 type="triangle" w="lg" len="sm"/>
                <a:tailEnd type="none" w="lg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0" bIns="0"/>
              <a:lstStyle/>
              <a:p>
                <a:endParaRPr lang="en-GB"/>
              </a:p>
            </p:txBody>
          </p:sp>
          <p:sp>
            <p:nvSpPr>
              <p:cNvPr id="59" name="Line 44"/>
              <p:cNvSpPr>
                <a:spLocks noChangeShapeType="1"/>
              </p:cNvSpPr>
              <p:nvPr/>
            </p:nvSpPr>
            <p:spPr bwMode="auto">
              <a:xfrm flipH="1" flipV="1">
                <a:off x="8174831" y="4080632"/>
                <a:ext cx="152095" cy="130563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 type="triangle" w="lg" len="sm"/>
                <a:tailEnd type="none" w="lg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0" bIns="0"/>
              <a:lstStyle/>
              <a:p>
                <a:endParaRPr lang="en-GB"/>
              </a:p>
            </p:txBody>
          </p:sp>
          <p:sp>
            <p:nvSpPr>
              <p:cNvPr id="60" name="Line 45"/>
              <p:cNvSpPr>
                <a:spLocks noChangeShapeType="1"/>
              </p:cNvSpPr>
              <p:nvPr/>
            </p:nvSpPr>
            <p:spPr bwMode="auto">
              <a:xfrm flipH="1" flipV="1">
                <a:off x="7947713" y="4296738"/>
                <a:ext cx="125255" cy="130563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 type="triangle" w="lg" len="sm"/>
                <a:tailEnd type="none" w="lg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0" bIns="0"/>
              <a:lstStyle/>
              <a:p>
                <a:endParaRPr lang="en-GB"/>
              </a:p>
            </p:txBody>
          </p:sp>
          <p:sp>
            <p:nvSpPr>
              <p:cNvPr id="61" name="Line 46"/>
              <p:cNvSpPr>
                <a:spLocks noChangeShapeType="1"/>
              </p:cNvSpPr>
              <p:nvPr/>
            </p:nvSpPr>
            <p:spPr bwMode="auto">
              <a:xfrm flipV="1">
                <a:off x="7432743" y="4210247"/>
                <a:ext cx="176698" cy="6030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 type="triangle" w="lg" len="sm"/>
                <a:tailEnd type="none" w="lg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0" bIns="0"/>
              <a:lstStyle/>
              <a:p>
                <a:endParaRPr lang="en-GB"/>
              </a:p>
            </p:txBody>
          </p:sp>
          <p:sp>
            <p:nvSpPr>
              <p:cNvPr id="62" name="Line 45"/>
              <p:cNvSpPr>
                <a:spLocks noChangeShapeType="1"/>
              </p:cNvSpPr>
              <p:nvPr/>
            </p:nvSpPr>
            <p:spPr bwMode="auto">
              <a:xfrm flipV="1">
                <a:off x="7660889" y="4427301"/>
                <a:ext cx="74194" cy="220209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 type="triangle" w="lg" len="sm"/>
                <a:tailEnd type="none" w="lg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0" bIns="0"/>
              <a:lstStyle/>
              <a:p>
                <a:endParaRPr lang="en-GB"/>
              </a:p>
            </p:txBody>
          </p:sp>
        </p:grpSp>
        <p:pic>
          <p:nvPicPr>
            <p:cNvPr id="29" name="Picture 8" descr="rap_standard_man_trac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351" y="5302251"/>
              <a:ext cx="224203" cy="741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0" name="Group 29"/>
            <p:cNvGrpSpPr>
              <a:grpSpLocks/>
            </p:cNvGrpSpPr>
            <p:nvPr/>
          </p:nvGrpSpPr>
          <p:grpSpPr bwMode="auto">
            <a:xfrm>
              <a:off x="2239158" y="1133476"/>
              <a:ext cx="1630196" cy="4810125"/>
              <a:chOff x="2424907" y="1133476"/>
              <a:chExt cx="1766886" cy="4810125"/>
            </a:xfrm>
          </p:grpSpPr>
          <p:grpSp>
            <p:nvGrpSpPr>
              <p:cNvPr id="31" name="Group 12"/>
              <p:cNvGrpSpPr>
                <a:grpSpLocks/>
              </p:cNvGrpSpPr>
              <p:nvPr/>
            </p:nvGrpSpPr>
            <p:grpSpPr bwMode="auto">
              <a:xfrm>
                <a:off x="2424907" y="2743201"/>
                <a:ext cx="628650" cy="1524000"/>
                <a:chOff x="5771" y="1697"/>
                <a:chExt cx="396" cy="960"/>
              </a:xfrm>
              <a:solidFill>
                <a:srgbClr val="0000FF">
                  <a:alpha val="26000"/>
                </a:srgbClr>
              </a:solidFill>
            </p:grpSpPr>
            <p:sp>
              <p:nvSpPr>
                <p:cNvPr id="43" name="Line 13"/>
                <p:cNvSpPr>
                  <a:spLocks noChangeShapeType="1"/>
                </p:cNvSpPr>
                <p:nvPr/>
              </p:nvSpPr>
              <p:spPr bwMode="auto">
                <a:xfrm>
                  <a:off x="5932" y="2206"/>
                  <a:ext cx="235" cy="3"/>
                </a:xfrm>
                <a:prstGeom prst="line">
                  <a:avLst/>
                </a:prstGeom>
                <a:grpFill/>
                <a:ln w="38100">
                  <a:solidFill>
                    <a:srgbClr val="FD8008"/>
                  </a:solidFill>
                  <a:round/>
                  <a:headEnd/>
                  <a:tailEnd type="triangle" w="lg" len="lg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tIns="0" bIns="0"/>
                <a:lstStyle/>
                <a:p>
                  <a:pPr>
                    <a:defRPr/>
                  </a:pPr>
                  <a:endParaRPr lang="fr-FR">
                    <a:latin typeface="Arial" charset="0"/>
                  </a:endParaRPr>
                </a:p>
              </p:txBody>
            </p:sp>
            <p:sp>
              <p:nvSpPr>
                <p:cNvPr id="44" name="Rectangle 14"/>
                <p:cNvSpPr>
                  <a:spLocks noChangeArrowheads="1"/>
                </p:cNvSpPr>
                <p:nvPr/>
              </p:nvSpPr>
              <p:spPr bwMode="auto">
                <a:xfrm>
                  <a:off x="5771" y="1697"/>
                  <a:ext cx="162" cy="960"/>
                </a:xfrm>
                <a:prstGeom prst="rect">
                  <a:avLst/>
                </a:prstGeom>
                <a:grpFill/>
                <a:ln w="28575">
                  <a:solidFill>
                    <a:srgbClr val="FD8008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tIns="0" bIns="0" anchor="ctr"/>
                <a:lstStyle/>
                <a:p>
                  <a:pPr>
                    <a:defRPr/>
                  </a:pPr>
                  <a:endParaRPr lang="fr-FR">
                    <a:latin typeface="Arial" charset="0"/>
                  </a:endParaRPr>
                </a:p>
              </p:txBody>
            </p:sp>
          </p:grpSp>
          <p:grpSp>
            <p:nvGrpSpPr>
              <p:cNvPr id="32" name="Group 40"/>
              <p:cNvGrpSpPr>
                <a:grpSpLocks/>
              </p:cNvGrpSpPr>
              <p:nvPr/>
            </p:nvGrpSpPr>
            <p:grpSpPr bwMode="auto">
              <a:xfrm>
                <a:off x="3248818" y="1133476"/>
                <a:ext cx="942975" cy="4810125"/>
                <a:chOff x="3282" y="726"/>
                <a:chExt cx="594" cy="3030"/>
              </a:xfrm>
            </p:grpSpPr>
            <p:sp>
              <p:nvSpPr>
                <p:cNvPr id="39" name="Freeform 29"/>
                <p:cNvSpPr>
                  <a:spLocks/>
                </p:cNvSpPr>
                <p:nvPr/>
              </p:nvSpPr>
              <p:spPr bwMode="auto">
                <a:xfrm>
                  <a:off x="3282" y="726"/>
                  <a:ext cx="234" cy="3030"/>
                </a:xfrm>
                <a:custGeom>
                  <a:avLst/>
                  <a:gdLst>
                    <a:gd name="T0" fmla="*/ 12 w 234"/>
                    <a:gd name="T1" fmla="*/ 0 h 3030"/>
                    <a:gd name="T2" fmla="*/ 102 w 234"/>
                    <a:gd name="T3" fmla="*/ 354 h 3030"/>
                    <a:gd name="T4" fmla="*/ 156 w 234"/>
                    <a:gd name="T5" fmla="*/ 630 h 3030"/>
                    <a:gd name="T6" fmla="*/ 192 w 234"/>
                    <a:gd name="T7" fmla="*/ 858 h 3030"/>
                    <a:gd name="T8" fmla="*/ 222 w 234"/>
                    <a:gd name="T9" fmla="*/ 1158 h 3030"/>
                    <a:gd name="T10" fmla="*/ 234 w 234"/>
                    <a:gd name="T11" fmla="*/ 1362 h 3030"/>
                    <a:gd name="T12" fmla="*/ 234 w 234"/>
                    <a:gd name="T13" fmla="*/ 1536 h 3030"/>
                    <a:gd name="T14" fmla="*/ 228 w 234"/>
                    <a:gd name="T15" fmla="*/ 1746 h 3030"/>
                    <a:gd name="T16" fmla="*/ 210 w 234"/>
                    <a:gd name="T17" fmla="*/ 1980 h 3030"/>
                    <a:gd name="T18" fmla="*/ 180 w 234"/>
                    <a:gd name="T19" fmla="*/ 2244 h 3030"/>
                    <a:gd name="T20" fmla="*/ 138 w 234"/>
                    <a:gd name="T21" fmla="*/ 2508 h 3030"/>
                    <a:gd name="T22" fmla="*/ 72 w 234"/>
                    <a:gd name="T23" fmla="*/ 2796 h 3030"/>
                    <a:gd name="T24" fmla="*/ 0 w 234"/>
                    <a:gd name="T25" fmla="*/ 3030 h 3030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234" h="3030">
                      <a:moveTo>
                        <a:pt x="12" y="0"/>
                      </a:moveTo>
                      <a:lnTo>
                        <a:pt x="102" y="354"/>
                      </a:lnTo>
                      <a:lnTo>
                        <a:pt x="156" y="630"/>
                      </a:lnTo>
                      <a:lnTo>
                        <a:pt x="192" y="858"/>
                      </a:lnTo>
                      <a:lnTo>
                        <a:pt x="222" y="1158"/>
                      </a:lnTo>
                      <a:lnTo>
                        <a:pt x="234" y="1362"/>
                      </a:lnTo>
                      <a:lnTo>
                        <a:pt x="234" y="1536"/>
                      </a:lnTo>
                      <a:lnTo>
                        <a:pt x="228" y="1746"/>
                      </a:lnTo>
                      <a:lnTo>
                        <a:pt x="210" y="1980"/>
                      </a:lnTo>
                      <a:lnTo>
                        <a:pt x="180" y="2244"/>
                      </a:lnTo>
                      <a:lnTo>
                        <a:pt x="138" y="2508"/>
                      </a:lnTo>
                      <a:lnTo>
                        <a:pt x="72" y="2796"/>
                      </a:lnTo>
                      <a:lnTo>
                        <a:pt x="0" y="3030"/>
                      </a:lnTo>
                    </a:path>
                  </a:pathLst>
                </a:custGeom>
                <a:noFill/>
                <a:ln w="101600" cap="flat" cmpd="sng">
                  <a:solidFill>
                    <a:srgbClr val="FF993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>
                          <a:alpha val="50195"/>
                        </a:scheme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tIns="0" bIns="0"/>
                <a:lstStyle/>
                <a:p>
                  <a:endParaRPr lang="en-GB"/>
                </a:p>
              </p:txBody>
            </p:sp>
            <p:sp>
              <p:nvSpPr>
                <p:cNvPr id="40" name="Freeform 30"/>
                <p:cNvSpPr>
                  <a:spLocks/>
                </p:cNvSpPr>
                <p:nvPr/>
              </p:nvSpPr>
              <p:spPr bwMode="auto">
                <a:xfrm>
                  <a:off x="3324" y="732"/>
                  <a:ext cx="552" cy="3024"/>
                </a:xfrm>
                <a:custGeom>
                  <a:avLst/>
                  <a:gdLst>
                    <a:gd name="T0" fmla="*/ 12 w 540"/>
                    <a:gd name="T1" fmla="*/ 0 h 3024"/>
                    <a:gd name="T2" fmla="*/ 213 w 540"/>
                    <a:gd name="T3" fmla="*/ 402 h 3024"/>
                    <a:gd name="T4" fmla="*/ 310 w 540"/>
                    <a:gd name="T5" fmla="*/ 708 h 3024"/>
                    <a:gd name="T6" fmla="*/ 405 w 540"/>
                    <a:gd name="T7" fmla="*/ 1062 h 3024"/>
                    <a:gd name="T8" fmla="*/ 438 w 540"/>
                    <a:gd name="T9" fmla="*/ 1368 h 3024"/>
                    <a:gd name="T10" fmla="*/ 438 w 540"/>
                    <a:gd name="T11" fmla="*/ 1602 h 3024"/>
                    <a:gd name="T12" fmla="*/ 405 w 540"/>
                    <a:gd name="T13" fmla="*/ 1878 h 3024"/>
                    <a:gd name="T14" fmla="*/ 321 w 540"/>
                    <a:gd name="T15" fmla="*/ 2220 h 3024"/>
                    <a:gd name="T16" fmla="*/ 248 w 540"/>
                    <a:gd name="T17" fmla="*/ 2520 h 3024"/>
                    <a:gd name="T18" fmla="*/ 114 w 540"/>
                    <a:gd name="T19" fmla="*/ 2790 h 3024"/>
                    <a:gd name="T20" fmla="*/ 0 w 540"/>
                    <a:gd name="T21" fmla="*/ 3024 h 3024"/>
                    <a:gd name="T22" fmla="*/ 640 w 540"/>
                    <a:gd name="T23" fmla="*/ 3024 h 3024"/>
                    <a:gd name="T24" fmla="*/ 842 w 540"/>
                    <a:gd name="T25" fmla="*/ 2622 h 3024"/>
                    <a:gd name="T26" fmla="*/ 973 w 540"/>
                    <a:gd name="T27" fmla="*/ 2220 h 3024"/>
                    <a:gd name="T28" fmla="*/ 1054 w 540"/>
                    <a:gd name="T29" fmla="*/ 1836 h 3024"/>
                    <a:gd name="T30" fmla="*/ 1067 w 540"/>
                    <a:gd name="T31" fmla="*/ 1482 h 3024"/>
                    <a:gd name="T32" fmla="*/ 1020 w 540"/>
                    <a:gd name="T33" fmla="*/ 1122 h 3024"/>
                    <a:gd name="T34" fmla="*/ 961 w 540"/>
                    <a:gd name="T35" fmla="*/ 834 h 3024"/>
                    <a:gd name="T36" fmla="*/ 865 w 540"/>
                    <a:gd name="T37" fmla="*/ 546 h 3024"/>
                    <a:gd name="T38" fmla="*/ 747 w 540"/>
                    <a:gd name="T39" fmla="*/ 264 h 3024"/>
                    <a:gd name="T40" fmla="*/ 640 w 540"/>
                    <a:gd name="T41" fmla="*/ 36 h 3024"/>
                    <a:gd name="T42" fmla="*/ 12 w 540"/>
                    <a:gd name="T43" fmla="*/ 0 h 3024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540" h="3024">
                      <a:moveTo>
                        <a:pt x="12" y="0"/>
                      </a:moveTo>
                      <a:lnTo>
                        <a:pt x="108" y="402"/>
                      </a:lnTo>
                      <a:lnTo>
                        <a:pt x="156" y="708"/>
                      </a:lnTo>
                      <a:lnTo>
                        <a:pt x="204" y="1062"/>
                      </a:lnTo>
                      <a:lnTo>
                        <a:pt x="222" y="1368"/>
                      </a:lnTo>
                      <a:lnTo>
                        <a:pt x="222" y="1602"/>
                      </a:lnTo>
                      <a:lnTo>
                        <a:pt x="204" y="1878"/>
                      </a:lnTo>
                      <a:lnTo>
                        <a:pt x="162" y="2220"/>
                      </a:lnTo>
                      <a:lnTo>
                        <a:pt x="126" y="2520"/>
                      </a:lnTo>
                      <a:lnTo>
                        <a:pt x="60" y="2790"/>
                      </a:lnTo>
                      <a:lnTo>
                        <a:pt x="0" y="3024"/>
                      </a:lnTo>
                      <a:lnTo>
                        <a:pt x="324" y="3024"/>
                      </a:lnTo>
                      <a:lnTo>
                        <a:pt x="426" y="2622"/>
                      </a:lnTo>
                      <a:lnTo>
                        <a:pt x="492" y="2220"/>
                      </a:lnTo>
                      <a:lnTo>
                        <a:pt x="534" y="1836"/>
                      </a:lnTo>
                      <a:lnTo>
                        <a:pt x="540" y="1482"/>
                      </a:lnTo>
                      <a:lnTo>
                        <a:pt x="516" y="1122"/>
                      </a:lnTo>
                      <a:lnTo>
                        <a:pt x="486" y="834"/>
                      </a:lnTo>
                      <a:lnTo>
                        <a:pt x="438" y="546"/>
                      </a:lnTo>
                      <a:lnTo>
                        <a:pt x="378" y="264"/>
                      </a:lnTo>
                      <a:lnTo>
                        <a:pt x="324" y="36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FFFF66">
                    <a:alpha val="50195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28575" cap="flat" cmpd="sng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tIns="0" bIns="0"/>
                <a:lstStyle/>
                <a:p>
                  <a:endParaRPr lang="en-GB"/>
                </a:p>
              </p:txBody>
            </p:sp>
            <p:sp>
              <p:nvSpPr>
                <p:cNvPr id="41" name="Line 31"/>
                <p:cNvSpPr>
                  <a:spLocks noChangeShapeType="1"/>
                </p:cNvSpPr>
                <p:nvPr/>
              </p:nvSpPr>
              <p:spPr bwMode="auto">
                <a:xfrm flipH="1" flipV="1">
                  <a:off x="3493" y="1604"/>
                  <a:ext cx="24" cy="452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 type="triangle" w="lg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tIns="0" bIns="0"/>
                <a:lstStyle/>
                <a:p>
                  <a:endParaRPr lang="en-GB"/>
                </a:p>
              </p:txBody>
            </p:sp>
            <p:sp>
              <p:nvSpPr>
                <p:cNvPr id="42" name="Line 32"/>
                <p:cNvSpPr>
                  <a:spLocks noChangeShapeType="1"/>
                </p:cNvSpPr>
                <p:nvPr/>
              </p:nvSpPr>
              <p:spPr bwMode="auto">
                <a:xfrm flipH="1">
                  <a:off x="3505" y="2098"/>
                  <a:ext cx="18" cy="412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 type="triangle" w="lg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tIns="0" bIns="0"/>
                <a:lstStyle/>
                <a:p>
                  <a:endParaRPr lang="en-GB"/>
                </a:p>
              </p:txBody>
            </p:sp>
          </p:grpSp>
          <p:sp>
            <p:nvSpPr>
              <p:cNvPr id="35" name="Line 34"/>
              <p:cNvSpPr>
                <a:spLocks noChangeShapeType="1"/>
              </p:cNvSpPr>
              <p:nvPr/>
            </p:nvSpPr>
            <p:spPr bwMode="auto">
              <a:xfrm>
                <a:off x="2807495" y="1304925"/>
                <a:ext cx="458788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0" bIns="0"/>
              <a:lstStyle/>
              <a:p>
                <a:endParaRPr lang="en-GB"/>
              </a:p>
            </p:txBody>
          </p:sp>
          <p:sp>
            <p:nvSpPr>
              <p:cNvPr id="36" name="Line 34"/>
              <p:cNvSpPr>
                <a:spLocks noChangeShapeType="1"/>
              </p:cNvSpPr>
              <p:nvPr/>
            </p:nvSpPr>
            <p:spPr bwMode="auto">
              <a:xfrm flipH="1">
                <a:off x="3356770" y="1295400"/>
                <a:ext cx="455613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0" bIns="0"/>
              <a:lstStyle/>
              <a:p>
                <a:endParaRPr lang="en-GB"/>
              </a:p>
            </p:txBody>
          </p:sp>
          <p:sp>
            <p:nvSpPr>
              <p:cNvPr id="37" name="Text Box 8"/>
              <p:cNvSpPr txBox="1">
                <a:spLocks noChangeArrowheads="1"/>
              </p:cNvSpPr>
              <p:nvPr/>
            </p:nvSpPr>
            <p:spPr bwMode="auto">
              <a:xfrm rot="5825043">
                <a:off x="2563251" y="4593547"/>
                <a:ext cx="2078966" cy="5003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000" b="1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 kumimoji="1" sz="2000" b="1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 kumimoji="1" sz="2000" b="1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 kumimoji="1" sz="2000" b="1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 kumimoji="1" sz="2000" b="1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algn="just" eaLnBrk="0" fontAlgn="base" hangingPunct="0">
                  <a:lnSpc>
                    <a:spcPts val="23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defRPr kumimoji="1" sz="2000" b="1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algn="just" eaLnBrk="0" fontAlgn="base" hangingPunct="0">
                  <a:lnSpc>
                    <a:spcPts val="23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defRPr kumimoji="1" sz="2000" b="1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algn="just" eaLnBrk="0" fontAlgn="base" hangingPunct="0">
                  <a:lnSpc>
                    <a:spcPts val="23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defRPr kumimoji="1" sz="2000" b="1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algn="just" eaLnBrk="0" fontAlgn="base" hangingPunct="0">
                  <a:lnSpc>
                    <a:spcPts val="23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defRPr kumimoji="1" sz="2000" b="1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10000"/>
                  </a:spcBef>
                  <a:buClrTx/>
                </a:pPr>
                <a:r>
                  <a:rPr kumimoji="0" lang="fr-FR" altLang="en-US" sz="2400">
                    <a:solidFill>
                      <a:srgbClr val="000000"/>
                    </a:solidFill>
                    <a:ea typeface="Arial Unicode MS" pitchFamily="34" charset="-128"/>
                    <a:cs typeface="Arial Unicode MS" pitchFamily="34" charset="-128"/>
                  </a:rPr>
                  <a:t>Power flow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8730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638800" y="514350"/>
            <a:ext cx="3429000" cy="4191000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9050"/>
            <a:ext cx="9144000" cy="533400"/>
          </a:xfrm>
        </p:spPr>
        <p:txBody>
          <a:bodyPr>
            <a:noAutofit/>
          </a:bodyPr>
          <a:lstStyle/>
          <a:p>
            <a:r>
              <a:rPr lang="en-US" sz="3000" dirty="0" smtClean="0">
                <a:solidFill>
                  <a:schemeClr val="bg1"/>
                </a:solidFill>
                <a:latin typeface="Arial"/>
                <a:cs typeface="Arial"/>
              </a:rPr>
              <a:t>The Second Challenge: How to Handle the Problem?</a:t>
            </a:r>
            <a:endParaRPr lang="en-US" sz="3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152400" y="514350"/>
            <a:ext cx="5486400" cy="44958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To reduce the heat flux, deliberate introduction of impurities, such as noble gases, is envisioned</a:t>
            </a:r>
          </a:p>
          <a:p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Preferably, radiation is in the main chamber to spread the energy over a larger surface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Potential problem with dilution from impurities entering the core plasma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Potential problem staying in H mode if too much power radiates from the core plasma</a:t>
            </a:r>
          </a:p>
          <a:p>
            <a:pPr lvl="1"/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Many experiments have demonstrated radiation in the </a:t>
            </a:r>
            <a:r>
              <a:rPr lang="en-US" dirty="0" err="1" smtClean="0">
                <a:solidFill>
                  <a:srgbClr val="FFFFFF"/>
                </a:solidFill>
                <a:latin typeface="Arial"/>
                <a:cs typeface="Arial"/>
              </a:rPr>
              <a:t>divertor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 in order to ‘detach’ the field lines from the </a:t>
            </a:r>
            <a:r>
              <a:rPr lang="en-US" dirty="0" err="1" smtClean="0">
                <a:solidFill>
                  <a:srgbClr val="FFFFFF"/>
                </a:solidFill>
                <a:latin typeface="Arial"/>
                <a:cs typeface="Arial"/>
              </a:rPr>
              <a:t>divertor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 targets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The radiating zones and the area over which the energy is deposited may be too small</a:t>
            </a:r>
          </a:p>
        </p:txBody>
      </p:sp>
      <p:grpSp>
        <p:nvGrpSpPr>
          <p:cNvPr id="63" name="Group 62"/>
          <p:cNvGrpSpPr>
            <a:grpSpLocks noChangeAspect="1"/>
          </p:cNvGrpSpPr>
          <p:nvPr/>
        </p:nvGrpSpPr>
        <p:grpSpPr>
          <a:xfrm>
            <a:off x="5638799" y="514350"/>
            <a:ext cx="3352799" cy="4114800"/>
            <a:chOff x="4772328" y="751915"/>
            <a:chExt cx="4406519" cy="5408005"/>
          </a:xfrm>
        </p:grpSpPr>
        <p:sp>
          <p:nvSpPr>
            <p:cNvPr id="64" name="Text Box 5"/>
            <p:cNvSpPr txBox="1">
              <a:spLocks noChangeArrowheads="1"/>
            </p:cNvSpPr>
            <p:nvPr/>
          </p:nvSpPr>
          <p:spPr bwMode="auto">
            <a:xfrm>
              <a:off x="4772328" y="4928377"/>
              <a:ext cx="2324270" cy="1092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40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0" hangingPunct="0">
                <a:spcAft>
                  <a:spcPts val="600"/>
                </a:spcAft>
                <a:buSzPct val="125000"/>
                <a:defRPr/>
              </a:pPr>
              <a:r>
                <a:rPr lang="en-US" sz="2400" b="0" kern="0" dirty="0" smtClean="0">
                  <a:solidFill>
                    <a:srgbClr val="000090"/>
                  </a:solidFill>
                  <a:latin typeface="Arial"/>
                  <a:ea typeface="ＭＳ Ｐゴシック" pitchFamily="-110" charset="-128"/>
                  <a:cs typeface="Arial"/>
                  <a:sym typeface="Wingdings" panose="05000000000000000000" pitchFamily="2" charset="2"/>
                </a:rPr>
                <a:t>Dissipation </a:t>
              </a:r>
              <a:br>
                <a:rPr lang="en-US" sz="2400" b="0" kern="0" dirty="0" smtClean="0">
                  <a:solidFill>
                    <a:srgbClr val="000090"/>
                  </a:solidFill>
                  <a:latin typeface="Arial"/>
                  <a:ea typeface="ＭＳ Ｐゴシック" pitchFamily="-110" charset="-128"/>
                  <a:cs typeface="Arial"/>
                  <a:sym typeface="Wingdings" panose="05000000000000000000" pitchFamily="2" charset="2"/>
                </a:rPr>
              </a:br>
              <a:r>
                <a:rPr lang="en-US" sz="2400" b="0" kern="0" dirty="0" smtClean="0">
                  <a:solidFill>
                    <a:srgbClr val="000090"/>
                  </a:solidFill>
                  <a:latin typeface="Arial"/>
                  <a:ea typeface="ＭＳ Ｐゴシック" pitchFamily="-110" charset="-128"/>
                  <a:cs typeface="Arial"/>
                  <a:sym typeface="Wingdings" panose="05000000000000000000" pitchFamily="2" charset="2"/>
                </a:rPr>
                <a:t>zone</a:t>
              </a:r>
              <a:endParaRPr lang="en-US" sz="2400" b="0" kern="0" dirty="0">
                <a:solidFill>
                  <a:srgbClr val="0000FF"/>
                </a:solidFill>
                <a:latin typeface="Arial"/>
                <a:ea typeface="ＭＳ Ｐゴシック" pitchFamily="-110" charset="-128"/>
                <a:cs typeface="Arial"/>
                <a:sym typeface="Wingdings" panose="05000000000000000000" pitchFamily="2" charset="2"/>
              </a:endParaRPr>
            </a:p>
          </p:txBody>
        </p:sp>
        <p:grpSp>
          <p:nvGrpSpPr>
            <p:cNvPr id="65" name="Group 64"/>
            <p:cNvGrpSpPr/>
            <p:nvPr/>
          </p:nvGrpSpPr>
          <p:grpSpPr>
            <a:xfrm>
              <a:off x="6305469" y="751915"/>
              <a:ext cx="2757210" cy="5408005"/>
              <a:chOff x="-152400" y="596894"/>
              <a:chExt cx="2904018" cy="5695956"/>
            </a:xfrm>
          </p:grpSpPr>
          <p:sp>
            <p:nvSpPr>
              <p:cNvPr id="72" name="Arc 15"/>
              <p:cNvSpPr>
                <a:spLocks/>
              </p:cNvSpPr>
              <p:nvPr/>
            </p:nvSpPr>
            <p:spPr bwMode="auto">
              <a:xfrm rot="11266985" flipH="1">
                <a:off x="50800" y="1263649"/>
                <a:ext cx="2076450" cy="2970213"/>
              </a:xfrm>
              <a:custGeom>
                <a:avLst/>
                <a:gdLst>
                  <a:gd name="T0" fmla="*/ 2147483647 w 21600"/>
                  <a:gd name="T1" fmla="*/ 0 h 20814"/>
                  <a:gd name="T2" fmla="*/ 2147483647 w 21600"/>
                  <a:gd name="T3" fmla="*/ 2147483647 h 20814"/>
                  <a:gd name="T4" fmla="*/ 0 w 21600"/>
                  <a:gd name="T5" fmla="*/ 2147483647 h 2081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0814" fill="none" extrusionOk="0">
                    <a:moveTo>
                      <a:pt x="6217" y="0"/>
                    </a:moveTo>
                    <a:cubicBezTo>
                      <a:pt x="15348" y="2744"/>
                      <a:pt x="21600" y="11151"/>
                      <a:pt x="21600" y="20686"/>
                    </a:cubicBezTo>
                    <a:cubicBezTo>
                      <a:pt x="21600" y="20728"/>
                      <a:pt x="21599" y="20771"/>
                      <a:pt x="21599" y="20813"/>
                    </a:cubicBezTo>
                  </a:path>
                  <a:path w="21600" h="20814" stroke="0" extrusionOk="0">
                    <a:moveTo>
                      <a:pt x="6217" y="0"/>
                    </a:moveTo>
                    <a:cubicBezTo>
                      <a:pt x="15348" y="2744"/>
                      <a:pt x="21600" y="11151"/>
                      <a:pt x="21600" y="20686"/>
                    </a:cubicBezTo>
                    <a:cubicBezTo>
                      <a:pt x="21600" y="20728"/>
                      <a:pt x="21599" y="20771"/>
                      <a:pt x="21599" y="20813"/>
                    </a:cubicBezTo>
                    <a:lnTo>
                      <a:pt x="0" y="20686"/>
                    </a:lnTo>
                    <a:lnTo>
                      <a:pt x="6217" y="0"/>
                    </a:lnTo>
                    <a:close/>
                  </a:path>
                </a:pathLst>
              </a:cu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ctr"/>
              <a:lstStyle/>
              <a:p>
                <a:endParaRPr lang="fr-FR"/>
              </a:p>
            </p:txBody>
          </p:sp>
          <p:sp>
            <p:nvSpPr>
              <p:cNvPr id="73" name="Line 16"/>
              <p:cNvSpPr>
                <a:spLocks noChangeShapeType="1"/>
              </p:cNvSpPr>
              <p:nvPr/>
            </p:nvSpPr>
            <p:spPr bwMode="auto">
              <a:xfrm>
                <a:off x="460375" y="4152900"/>
                <a:ext cx="1300163" cy="188118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74" name="Arc 17"/>
              <p:cNvSpPr>
                <a:spLocks/>
              </p:cNvSpPr>
              <p:nvPr/>
            </p:nvSpPr>
            <p:spPr bwMode="auto">
              <a:xfrm rot="10972498" flipH="1">
                <a:off x="-152400" y="1366838"/>
                <a:ext cx="2478088" cy="2897187"/>
              </a:xfrm>
              <a:custGeom>
                <a:avLst/>
                <a:gdLst>
                  <a:gd name="T0" fmla="*/ 2147483647 w 21600"/>
                  <a:gd name="T1" fmla="*/ 0 h 19489"/>
                  <a:gd name="T2" fmla="*/ 2147483647 w 21600"/>
                  <a:gd name="T3" fmla="*/ 2147483647 h 19489"/>
                  <a:gd name="T4" fmla="*/ 0 w 21600"/>
                  <a:gd name="T5" fmla="*/ 2147483647 h 1948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19489" fill="none" extrusionOk="0">
                    <a:moveTo>
                      <a:pt x="9576" y="0"/>
                    </a:moveTo>
                    <a:cubicBezTo>
                      <a:pt x="16940" y="3642"/>
                      <a:pt x="21600" y="11146"/>
                      <a:pt x="21600" y="19361"/>
                    </a:cubicBezTo>
                    <a:cubicBezTo>
                      <a:pt x="21600" y="19403"/>
                      <a:pt x="21599" y="19446"/>
                      <a:pt x="21599" y="19488"/>
                    </a:cubicBezTo>
                  </a:path>
                  <a:path w="21600" h="19489" stroke="0" extrusionOk="0">
                    <a:moveTo>
                      <a:pt x="9576" y="0"/>
                    </a:moveTo>
                    <a:cubicBezTo>
                      <a:pt x="16940" y="3642"/>
                      <a:pt x="21600" y="11146"/>
                      <a:pt x="21600" y="19361"/>
                    </a:cubicBezTo>
                    <a:cubicBezTo>
                      <a:pt x="21600" y="19403"/>
                      <a:pt x="21599" y="19446"/>
                      <a:pt x="21599" y="19488"/>
                    </a:cubicBezTo>
                    <a:lnTo>
                      <a:pt x="0" y="19361"/>
                    </a:lnTo>
                    <a:lnTo>
                      <a:pt x="9576" y="0"/>
                    </a:lnTo>
                    <a:close/>
                  </a:path>
                </a:pathLst>
              </a:cu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75" name="Line 18"/>
              <p:cNvSpPr>
                <a:spLocks noChangeShapeType="1"/>
              </p:cNvSpPr>
              <p:nvPr/>
            </p:nvSpPr>
            <p:spPr bwMode="auto">
              <a:xfrm>
                <a:off x="887413" y="4251325"/>
                <a:ext cx="385762" cy="31115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76" name="Line 19"/>
              <p:cNvSpPr>
                <a:spLocks noChangeShapeType="1"/>
              </p:cNvSpPr>
              <p:nvPr/>
            </p:nvSpPr>
            <p:spPr bwMode="auto">
              <a:xfrm>
                <a:off x="1201738" y="4346575"/>
                <a:ext cx="649287" cy="1946275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77" name="Line 20"/>
              <p:cNvSpPr>
                <a:spLocks noChangeShapeType="1"/>
              </p:cNvSpPr>
              <p:nvPr/>
            </p:nvSpPr>
            <p:spPr bwMode="auto">
              <a:xfrm flipH="1">
                <a:off x="612775" y="4406900"/>
                <a:ext cx="857250" cy="63500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78" name="Line 21"/>
              <p:cNvSpPr>
                <a:spLocks noChangeShapeType="1"/>
              </p:cNvSpPr>
              <p:nvPr/>
            </p:nvSpPr>
            <p:spPr bwMode="auto">
              <a:xfrm>
                <a:off x="1220788" y="4387850"/>
                <a:ext cx="112712" cy="5080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79" name="Line 22"/>
              <p:cNvSpPr>
                <a:spLocks noChangeShapeType="1"/>
              </p:cNvSpPr>
              <p:nvPr/>
            </p:nvSpPr>
            <p:spPr bwMode="auto">
              <a:xfrm>
                <a:off x="1300163" y="4616450"/>
                <a:ext cx="112712" cy="5080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80" name="Line 23"/>
              <p:cNvSpPr>
                <a:spLocks noChangeShapeType="1"/>
              </p:cNvSpPr>
              <p:nvPr/>
            </p:nvSpPr>
            <p:spPr bwMode="auto">
              <a:xfrm>
                <a:off x="1339850" y="4733925"/>
                <a:ext cx="112713" cy="5080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81" name="Line 24"/>
              <p:cNvSpPr>
                <a:spLocks noChangeShapeType="1"/>
              </p:cNvSpPr>
              <p:nvPr/>
            </p:nvSpPr>
            <p:spPr bwMode="auto">
              <a:xfrm>
                <a:off x="1376363" y="4849813"/>
                <a:ext cx="112712" cy="5080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82" name="Line 25"/>
              <p:cNvSpPr>
                <a:spLocks noChangeShapeType="1"/>
              </p:cNvSpPr>
              <p:nvPr/>
            </p:nvSpPr>
            <p:spPr bwMode="auto">
              <a:xfrm>
                <a:off x="1414463" y="4970463"/>
                <a:ext cx="112712" cy="5080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83" name="Line 26"/>
              <p:cNvSpPr>
                <a:spLocks noChangeShapeType="1"/>
              </p:cNvSpPr>
              <p:nvPr/>
            </p:nvSpPr>
            <p:spPr bwMode="auto">
              <a:xfrm>
                <a:off x="1455738" y="5073650"/>
                <a:ext cx="112712" cy="5080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84" name="Line 27"/>
              <p:cNvSpPr>
                <a:spLocks noChangeShapeType="1"/>
              </p:cNvSpPr>
              <p:nvPr/>
            </p:nvSpPr>
            <p:spPr bwMode="auto">
              <a:xfrm>
                <a:off x="1484313" y="5191125"/>
                <a:ext cx="112712" cy="5080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85" name="Line 28"/>
              <p:cNvSpPr>
                <a:spLocks noChangeShapeType="1"/>
              </p:cNvSpPr>
              <p:nvPr/>
            </p:nvSpPr>
            <p:spPr bwMode="auto">
              <a:xfrm>
                <a:off x="1528763" y="5310188"/>
                <a:ext cx="112712" cy="5080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86" name="Line 29"/>
              <p:cNvSpPr>
                <a:spLocks noChangeShapeType="1"/>
              </p:cNvSpPr>
              <p:nvPr/>
            </p:nvSpPr>
            <p:spPr bwMode="auto">
              <a:xfrm>
                <a:off x="1552575" y="5411788"/>
                <a:ext cx="112713" cy="5080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87" name="Line 30"/>
              <p:cNvSpPr>
                <a:spLocks noChangeShapeType="1"/>
              </p:cNvSpPr>
              <p:nvPr/>
            </p:nvSpPr>
            <p:spPr bwMode="auto">
              <a:xfrm>
                <a:off x="1603375" y="5537200"/>
                <a:ext cx="112713" cy="5080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88" name="Line 31"/>
              <p:cNvSpPr>
                <a:spLocks noChangeShapeType="1"/>
              </p:cNvSpPr>
              <p:nvPr/>
            </p:nvSpPr>
            <p:spPr bwMode="auto">
              <a:xfrm>
                <a:off x="1649413" y="5680075"/>
                <a:ext cx="112712" cy="5080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89" name="Line 32"/>
              <p:cNvSpPr>
                <a:spLocks noChangeShapeType="1"/>
              </p:cNvSpPr>
              <p:nvPr/>
            </p:nvSpPr>
            <p:spPr bwMode="auto">
              <a:xfrm>
                <a:off x="1697038" y="5827713"/>
                <a:ext cx="112712" cy="5080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90" name="Line 33"/>
              <p:cNvSpPr>
                <a:spLocks noChangeShapeType="1"/>
              </p:cNvSpPr>
              <p:nvPr/>
            </p:nvSpPr>
            <p:spPr bwMode="auto">
              <a:xfrm>
                <a:off x="1751013" y="5984875"/>
                <a:ext cx="112712" cy="5080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91" name="Line 34"/>
              <p:cNvSpPr>
                <a:spLocks noChangeShapeType="1"/>
              </p:cNvSpPr>
              <p:nvPr/>
            </p:nvSpPr>
            <p:spPr bwMode="auto">
              <a:xfrm>
                <a:off x="1785938" y="6121400"/>
                <a:ext cx="112712" cy="5080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92" name="Text Box 36"/>
              <p:cNvSpPr txBox="1">
                <a:spLocks noChangeArrowheads="1"/>
              </p:cNvSpPr>
              <p:nvPr/>
            </p:nvSpPr>
            <p:spPr bwMode="auto">
              <a:xfrm rot="18757174">
                <a:off x="1180864" y="3514901"/>
                <a:ext cx="486246" cy="2917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rgbClr val="8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algn="l">
                  <a:buClr>
                    <a:srgbClr val="000000"/>
                  </a:buClr>
                  <a:buChar char="•"/>
                  <a:defRPr kumimoji="1" sz="3200">
                    <a:solidFill>
                      <a:srgbClr val="000000"/>
                    </a:solidFill>
                    <a:latin typeface="Arial" pitchFamily="34" charset="0"/>
                  </a:defRPr>
                </a:lvl1pPr>
                <a:lvl2pPr marL="742950" indent="-285750" algn="l">
                  <a:lnSpc>
                    <a:spcPct val="110000"/>
                  </a:lnSpc>
                  <a:spcBef>
                    <a:spcPct val="10000"/>
                  </a:spcBef>
                  <a:spcAft>
                    <a:spcPct val="10000"/>
                  </a:spcAft>
                  <a:buClr>
                    <a:srgbClr val="CC0000"/>
                  </a:buClr>
                  <a:buFont typeface="Arial" pitchFamily="34" charset="0"/>
                  <a:buChar char="−"/>
                  <a:defRPr kumimoji="1" sz="2800">
                    <a:solidFill>
                      <a:srgbClr val="CC0000"/>
                    </a:solidFill>
                    <a:latin typeface="Arial" pitchFamily="34" charset="0"/>
                  </a:defRPr>
                </a:lvl2pPr>
                <a:lvl3pPr marL="1143000" indent="-228600" algn="l">
                  <a:buClr>
                    <a:srgbClr val="0000CC"/>
                  </a:buClr>
                  <a:buFont typeface="Wingdings" pitchFamily="2" charset="2"/>
                  <a:buChar char="§"/>
                  <a:defRPr kumimoji="1" sz="2400">
                    <a:solidFill>
                      <a:srgbClr val="0000CC"/>
                    </a:solidFill>
                    <a:latin typeface="Arial" pitchFamily="34" charset="0"/>
                  </a:defRPr>
                </a:lvl3pPr>
                <a:lvl4pPr marL="1600200" indent="-228600" algn="l">
                  <a:buClr>
                    <a:srgbClr val="000000"/>
                  </a:buClr>
                  <a:buFont typeface="Arial" pitchFamily="34" charset="0"/>
                  <a:buChar char="−"/>
                  <a:defRPr kumimoji="1" sz="2000">
                    <a:solidFill>
                      <a:srgbClr val="000000"/>
                    </a:solidFill>
                    <a:latin typeface="Arial" pitchFamily="34" charset="0"/>
                  </a:defRPr>
                </a:lvl4pPr>
                <a:lvl5pPr marL="2057400" indent="-228600" algn="l">
                  <a:buChar char="»"/>
                  <a:defRPr kumimoji="1" sz="1200">
                    <a:solidFill>
                      <a:srgbClr val="000000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lnSpc>
                    <a:spcPts val="2300"/>
                  </a:lnSpc>
                  <a:spcBef>
                    <a:spcPct val="0"/>
                  </a:spcBef>
                  <a:spcAft>
                    <a:spcPct val="0"/>
                  </a:spcAft>
                  <a:buChar char="»"/>
                  <a:defRPr kumimoji="1" sz="1200">
                    <a:solidFill>
                      <a:srgbClr val="000000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lnSpc>
                    <a:spcPts val="2300"/>
                  </a:lnSpc>
                  <a:spcBef>
                    <a:spcPct val="0"/>
                  </a:spcBef>
                  <a:spcAft>
                    <a:spcPct val="0"/>
                  </a:spcAft>
                  <a:buChar char="»"/>
                  <a:defRPr kumimoji="1" sz="1200">
                    <a:solidFill>
                      <a:srgbClr val="000000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lnSpc>
                    <a:spcPts val="2300"/>
                  </a:lnSpc>
                  <a:spcBef>
                    <a:spcPct val="0"/>
                  </a:spcBef>
                  <a:spcAft>
                    <a:spcPct val="0"/>
                  </a:spcAft>
                  <a:buChar char="»"/>
                  <a:defRPr kumimoji="1" sz="1200">
                    <a:solidFill>
                      <a:srgbClr val="000000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lnSpc>
                    <a:spcPts val="2300"/>
                  </a:lnSpc>
                  <a:spcBef>
                    <a:spcPct val="0"/>
                  </a:spcBef>
                  <a:spcAft>
                    <a:spcPct val="0"/>
                  </a:spcAft>
                  <a:buChar char="»"/>
                  <a:defRPr kumimoji="1" sz="1200">
                    <a:solidFill>
                      <a:srgbClr val="000000"/>
                    </a:solidFill>
                    <a:latin typeface="Arial" pitchFamily="34" charset="0"/>
                  </a:defRPr>
                </a:lvl9pPr>
              </a:lstStyle>
              <a:p>
                <a:pPr algn="just">
                  <a:buClr>
                    <a:schemeClr val="tx1"/>
                  </a:buClr>
                  <a:buFontTx/>
                  <a:buNone/>
                </a:pPr>
                <a:r>
                  <a:rPr lang="en-US" altLang="en-US" sz="1800" dirty="0"/>
                  <a:t>SOL</a:t>
                </a:r>
              </a:p>
            </p:txBody>
          </p:sp>
          <p:sp>
            <p:nvSpPr>
              <p:cNvPr id="93" name="Text Box 39"/>
              <p:cNvSpPr txBox="1">
                <a:spLocks noChangeArrowheads="1"/>
              </p:cNvSpPr>
              <p:nvPr/>
            </p:nvSpPr>
            <p:spPr bwMode="auto">
              <a:xfrm>
                <a:off x="1995235" y="596894"/>
                <a:ext cx="756383" cy="4538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rgbClr val="8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algn="l">
                  <a:buClr>
                    <a:srgbClr val="000000"/>
                  </a:buClr>
                  <a:buChar char="•"/>
                  <a:defRPr kumimoji="1" sz="3200">
                    <a:solidFill>
                      <a:srgbClr val="000000"/>
                    </a:solidFill>
                    <a:latin typeface="Arial" pitchFamily="34" charset="0"/>
                  </a:defRPr>
                </a:lvl1pPr>
                <a:lvl2pPr marL="742950" indent="-285750" algn="l">
                  <a:lnSpc>
                    <a:spcPct val="110000"/>
                  </a:lnSpc>
                  <a:spcBef>
                    <a:spcPct val="10000"/>
                  </a:spcBef>
                  <a:spcAft>
                    <a:spcPct val="10000"/>
                  </a:spcAft>
                  <a:buClr>
                    <a:srgbClr val="CC0000"/>
                  </a:buClr>
                  <a:buFont typeface="Arial" pitchFamily="34" charset="0"/>
                  <a:buChar char="−"/>
                  <a:defRPr kumimoji="1" sz="2800">
                    <a:solidFill>
                      <a:srgbClr val="CC0000"/>
                    </a:solidFill>
                    <a:latin typeface="Arial" pitchFamily="34" charset="0"/>
                  </a:defRPr>
                </a:lvl2pPr>
                <a:lvl3pPr marL="1143000" indent="-228600" algn="l">
                  <a:buClr>
                    <a:srgbClr val="0000CC"/>
                  </a:buClr>
                  <a:buFont typeface="Wingdings" pitchFamily="2" charset="2"/>
                  <a:buChar char="§"/>
                  <a:defRPr kumimoji="1" sz="2400">
                    <a:solidFill>
                      <a:srgbClr val="0000CC"/>
                    </a:solidFill>
                    <a:latin typeface="Arial" pitchFamily="34" charset="0"/>
                  </a:defRPr>
                </a:lvl3pPr>
                <a:lvl4pPr marL="1600200" indent="-228600" algn="l">
                  <a:buClr>
                    <a:srgbClr val="000000"/>
                  </a:buClr>
                  <a:buFont typeface="Arial" pitchFamily="34" charset="0"/>
                  <a:buChar char="−"/>
                  <a:defRPr kumimoji="1" sz="2000">
                    <a:solidFill>
                      <a:srgbClr val="000000"/>
                    </a:solidFill>
                    <a:latin typeface="Arial" pitchFamily="34" charset="0"/>
                  </a:defRPr>
                </a:lvl4pPr>
                <a:lvl5pPr marL="2057400" indent="-228600" algn="l">
                  <a:buChar char="»"/>
                  <a:defRPr kumimoji="1" sz="1200">
                    <a:solidFill>
                      <a:srgbClr val="000000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lnSpc>
                    <a:spcPts val="2300"/>
                  </a:lnSpc>
                  <a:spcBef>
                    <a:spcPct val="0"/>
                  </a:spcBef>
                  <a:spcAft>
                    <a:spcPct val="0"/>
                  </a:spcAft>
                  <a:buChar char="»"/>
                  <a:defRPr kumimoji="1" sz="1200">
                    <a:solidFill>
                      <a:srgbClr val="000000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lnSpc>
                    <a:spcPts val="2300"/>
                  </a:lnSpc>
                  <a:spcBef>
                    <a:spcPct val="0"/>
                  </a:spcBef>
                  <a:spcAft>
                    <a:spcPct val="0"/>
                  </a:spcAft>
                  <a:buChar char="»"/>
                  <a:defRPr kumimoji="1" sz="1200">
                    <a:solidFill>
                      <a:srgbClr val="000000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lnSpc>
                    <a:spcPts val="2300"/>
                  </a:lnSpc>
                  <a:spcBef>
                    <a:spcPct val="0"/>
                  </a:spcBef>
                  <a:spcAft>
                    <a:spcPct val="0"/>
                  </a:spcAft>
                  <a:buChar char="»"/>
                  <a:defRPr kumimoji="1" sz="1200">
                    <a:solidFill>
                      <a:srgbClr val="000000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lnSpc>
                    <a:spcPts val="2300"/>
                  </a:lnSpc>
                  <a:spcBef>
                    <a:spcPct val="0"/>
                  </a:spcBef>
                  <a:spcAft>
                    <a:spcPct val="0"/>
                  </a:spcAft>
                  <a:buChar char="»"/>
                  <a:defRPr kumimoji="1" sz="1200">
                    <a:solidFill>
                      <a:srgbClr val="000000"/>
                    </a:solidFill>
                    <a:latin typeface="Arial" pitchFamily="34" charset="0"/>
                  </a:defRPr>
                </a:lvl9pPr>
              </a:lstStyle>
              <a:p>
                <a:pPr algn="just">
                  <a:buClr>
                    <a:schemeClr val="tx1"/>
                  </a:buClr>
                  <a:buFontTx/>
                  <a:buNone/>
                </a:pPr>
                <a:r>
                  <a:rPr lang="en-US" altLang="en-US" sz="2800" dirty="0" smtClean="0"/>
                  <a:t>P</a:t>
                </a:r>
                <a:r>
                  <a:rPr lang="en-US" altLang="en-US" sz="2800" baseline="-25000" dirty="0" smtClean="0"/>
                  <a:t>SOL</a:t>
                </a:r>
                <a:endParaRPr lang="en-US" altLang="en-US" sz="2800" dirty="0"/>
              </a:p>
            </p:txBody>
          </p:sp>
          <p:sp>
            <p:nvSpPr>
              <p:cNvPr id="94" name="Arc 49"/>
              <p:cNvSpPr>
                <a:spLocks/>
              </p:cNvSpPr>
              <p:nvPr/>
            </p:nvSpPr>
            <p:spPr bwMode="auto">
              <a:xfrm rot="1793685" flipH="1">
                <a:off x="1246188" y="5064125"/>
                <a:ext cx="182562" cy="239713"/>
              </a:xfrm>
              <a:custGeom>
                <a:avLst/>
                <a:gdLst>
                  <a:gd name="T0" fmla="*/ 2147483647 w 21600"/>
                  <a:gd name="T1" fmla="*/ 0 h 24604"/>
                  <a:gd name="T2" fmla="*/ 2147483647 w 21600"/>
                  <a:gd name="T3" fmla="*/ 2147483647 h 24604"/>
                  <a:gd name="T4" fmla="*/ 0 w 21600"/>
                  <a:gd name="T5" fmla="*/ 2147483647 h 246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4604" fill="none" extrusionOk="0">
                    <a:moveTo>
                      <a:pt x="4592" y="-1"/>
                    </a:moveTo>
                    <a:cubicBezTo>
                      <a:pt x="14519" y="2159"/>
                      <a:pt x="21600" y="10946"/>
                      <a:pt x="21600" y="21106"/>
                    </a:cubicBezTo>
                    <a:cubicBezTo>
                      <a:pt x="21600" y="22277"/>
                      <a:pt x="21504" y="23447"/>
                      <a:pt x="21314" y="24603"/>
                    </a:cubicBezTo>
                  </a:path>
                  <a:path w="21600" h="24604" stroke="0" extrusionOk="0">
                    <a:moveTo>
                      <a:pt x="4592" y="-1"/>
                    </a:moveTo>
                    <a:cubicBezTo>
                      <a:pt x="14519" y="2159"/>
                      <a:pt x="21600" y="10946"/>
                      <a:pt x="21600" y="21106"/>
                    </a:cubicBezTo>
                    <a:cubicBezTo>
                      <a:pt x="21600" y="22277"/>
                      <a:pt x="21504" y="23447"/>
                      <a:pt x="21314" y="24603"/>
                    </a:cubicBezTo>
                    <a:lnTo>
                      <a:pt x="0" y="21106"/>
                    </a:lnTo>
                    <a:lnTo>
                      <a:pt x="4592" y="-1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ctr"/>
              <a:lstStyle/>
              <a:p>
                <a:endParaRPr lang="fr-FR"/>
              </a:p>
            </p:txBody>
          </p:sp>
          <p:sp>
            <p:nvSpPr>
              <p:cNvPr id="95" name="Text Box 50"/>
              <p:cNvSpPr txBox="1">
                <a:spLocks noChangeArrowheads="1"/>
              </p:cNvSpPr>
              <p:nvPr/>
            </p:nvSpPr>
            <p:spPr bwMode="auto">
              <a:xfrm rot="20097052">
                <a:off x="1331103" y="5186539"/>
                <a:ext cx="133381" cy="2917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rgbClr val="8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algn="l">
                  <a:buClr>
                    <a:srgbClr val="000000"/>
                  </a:buClr>
                  <a:buChar char="•"/>
                  <a:defRPr kumimoji="1" sz="3200">
                    <a:solidFill>
                      <a:srgbClr val="000000"/>
                    </a:solidFill>
                    <a:latin typeface="Arial" pitchFamily="34" charset="0"/>
                  </a:defRPr>
                </a:lvl1pPr>
                <a:lvl2pPr marL="742950" indent="-285750" algn="l">
                  <a:lnSpc>
                    <a:spcPct val="110000"/>
                  </a:lnSpc>
                  <a:spcBef>
                    <a:spcPct val="10000"/>
                  </a:spcBef>
                  <a:spcAft>
                    <a:spcPct val="10000"/>
                  </a:spcAft>
                  <a:buClr>
                    <a:srgbClr val="CC0000"/>
                  </a:buClr>
                  <a:buFont typeface="Arial" pitchFamily="34" charset="0"/>
                  <a:buChar char="−"/>
                  <a:defRPr kumimoji="1" sz="2800">
                    <a:solidFill>
                      <a:srgbClr val="CC0000"/>
                    </a:solidFill>
                    <a:latin typeface="Arial" pitchFamily="34" charset="0"/>
                  </a:defRPr>
                </a:lvl2pPr>
                <a:lvl3pPr marL="1143000" indent="-228600" algn="l">
                  <a:buClr>
                    <a:srgbClr val="0000CC"/>
                  </a:buClr>
                  <a:buFont typeface="Wingdings" pitchFamily="2" charset="2"/>
                  <a:buChar char="§"/>
                  <a:defRPr kumimoji="1" sz="2400">
                    <a:solidFill>
                      <a:srgbClr val="0000CC"/>
                    </a:solidFill>
                    <a:latin typeface="Arial" pitchFamily="34" charset="0"/>
                  </a:defRPr>
                </a:lvl3pPr>
                <a:lvl4pPr marL="1600200" indent="-228600" algn="l">
                  <a:buClr>
                    <a:srgbClr val="000000"/>
                  </a:buClr>
                  <a:buFont typeface="Arial" pitchFamily="34" charset="0"/>
                  <a:buChar char="−"/>
                  <a:defRPr kumimoji="1" sz="2000">
                    <a:solidFill>
                      <a:srgbClr val="000000"/>
                    </a:solidFill>
                    <a:latin typeface="Arial" pitchFamily="34" charset="0"/>
                  </a:defRPr>
                </a:lvl4pPr>
                <a:lvl5pPr marL="2057400" indent="-228600" algn="l">
                  <a:buChar char="»"/>
                  <a:defRPr kumimoji="1" sz="1200">
                    <a:solidFill>
                      <a:srgbClr val="000000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lnSpc>
                    <a:spcPts val="2300"/>
                  </a:lnSpc>
                  <a:spcBef>
                    <a:spcPct val="0"/>
                  </a:spcBef>
                  <a:spcAft>
                    <a:spcPct val="0"/>
                  </a:spcAft>
                  <a:buChar char="»"/>
                  <a:defRPr kumimoji="1" sz="1200">
                    <a:solidFill>
                      <a:srgbClr val="000000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lnSpc>
                    <a:spcPts val="2300"/>
                  </a:lnSpc>
                  <a:spcBef>
                    <a:spcPct val="0"/>
                  </a:spcBef>
                  <a:spcAft>
                    <a:spcPct val="0"/>
                  </a:spcAft>
                  <a:buChar char="»"/>
                  <a:defRPr kumimoji="1" sz="1200">
                    <a:solidFill>
                      <a:srgbClr val="000000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lnSpc>
                    <a:spcPts val="2300"/>
                  </a:lnSpc>
                  <a:spcBef>
                    <a:spcPct val="0"/>
                  </a:spcBef>
                  <a:spcAft>
                    <a:spcPct val="0"/>
                  </a:spcAft>
                  <a:buChar char="»"/>
                  <a:defRPr kumimoji="1" sz="1200">
                    <a:solidFill>
                      <a:srgbClr val="000000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lnSpc>
                    <a:spcPts val="2300"/>
                  </a:lnSpc>
                  <a:spcBef>
                    <a:spcPct val="0"/>
                  </a:spcBef>
                  <a:spcAft>
                    <a:spcPct val="0"/>
                  </a:spcAft>
                  <a:buChar char="»"/>
                  <a:defRPr kumimoji="1" sz="1200">
                    <a:solidFill>
                      <a:srgbClr val="000000"/>
                    </a:solidFill>
                    <a:latin typeface="Arial" pitchFamily="34" charset="0"/>
                  </a:defRPr>
                </a:lvl9pPr>
              </a:lstStyle>
              <a:p>
                <a:pPr algn="just">
                  <a:buClr>
                    <a:schemeClr val="tx1"/>
                  </a:buClr>
                  <a:buFontTx/>
                  <a:buNone/>
                </a:pPr>
                <a:r>
                  <a:rPr lang="en-US" altLang="en-US" sz="1800">
                    <a:latin typeface="Symbol" pitchFamily="18" charset="2"/>
                  </a:rPr>
                  <a:t>b</a:t>
                </a:r>
              </a:p>
            </p:txBody>
          </p:sp>
        </p:grpSp>
        <p:sp>
          <p:nvSpPr>
            <p:cNvPr id="66" name="Line 40"/>
            <p:cNvSpPr>
              <a:spLocks noChangeShapeType="1"/>
            </p:cNvSpPr>
            <p:nvPr/>
          </p:nvSpPr>
          <p:spPr bwMode="auto">
            <a:xfrm rot="16200000" flipH="1" flipV="1">
              <a:off x="8963183" y="1323407"/>
              <a:ext cx="0" cy="431328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0" bIns="0"/>
            <a:lstStyle/>
            <a:p>
              <a:pPr algn="just" defTabSz="914400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</a:pPr>
              <a:endParaRPr kumimoji="1" lang="en-US" sz="2000" b="1" smtClean="0">
                <a:solidFill>
                  <a:srgbClr val="FFFFFF"/>
                </a:solidFill>
              </a:endParaRPr>
            </a:p>
          </p:txBody>
        </p:sp>
        <p:sp>
          <p:nvSpPr>
            <p:cNvPr id="67" name="Line 40"/>
            <p:cNvSpPr>
              <a:spLocks noChangeShapeType="1"/>
            </p:cNvSpPr>
            <p:nvPr/>
          </p:nvSpPr>
          <p:spPr bwMode="auto">
            <a:xfrm rot="5400000">
              <a:off x="8531971" y="1371631"/>
              <a:ext cx="334319" cy="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0" bIns="0"/>
            <a:lstStyle/>
            <a:p>
              <a:pPr algn="just" defTabSz="914400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</a:pPr>
              <a:endParaRPr kumimoji="1" lang="en-US" sz="2000" b="1" smtClean="0">
                <a:solidFill>
                  <a:srgbClr val="FFFFFF"/>
                </a:solidFill>
              </a:endParaRPr>
            </a:p>
          </p:txBody>
        </p:sp>
        <p:sp>
          <p:nvSpPr>
            <p:cNvPr id="68" name="Line 40"/>
            <p:cNvSpPr>
              <a:spLocks noChangeShapeType="1"/>
            </p:cNvSpPr>
            <p:nvPr/>
          </p:nvSpPr>
          <p:spPr bwMode="auto">
            <a:xfrm flipV="1">
              <a:off x="8190159" y="1539071"/>
              <a:ext cx="427189" cy="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0" bIns="0"/>
            <a:lstStyle/>
            <a:p>
              <a:pPr algn="just" defTabSz="914400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</a:pPr>
              <a:endParaRPr kumimoji="1" lang="en-US" sz="2000" b="1" smtClean="0">
                <a:solidFill>
                  <a:srgbClr val="FFFFFF"/>
                </a:solidFill>
              </a:endParaRPr>
            </a:p>
          </p:txBody>
        </p:sp>
        <p:sp>
          <p:nvSpPr>
            <p:cNvPr id="69" name="Text Box 39"/>
            <p:cNvSpPr txBox="1">
              <a:spLocks noChangeArrowheads="1"/>
            </p:cNvSpPr>
            <p:nvPr/>
          </p:nvSpPr>
          <p:spPr bwMode="auto">
            <a:xfrm>
              <a:off x="7829296" y="1437576"/>
              <a:ext cx="330219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8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algn="l">
                <a:buClr>
                  <a:srgbClr val="000000"/>
                </a:buClr>
                <a:buChar char="•"/>
                <a:defRPr kumimoji="1" sz="3200">
                  <a:solidFill>
                    <a:srgbClr val="000000"/>
                  </a:solidFill>
                  <a:latin typeface="Arial" pitchFamily="34" charset="0"/>
                </a:defRPr>
              </a:lvl1pPr>
              <a:lvl2pPr marL="742950" indent="-285750" algn="l">
                <a:lnSpc>
                  <a:spcPct val="110000"/>
                </a:lnSpc>
                <a:spcBef>
                  <a:spcPct val="10000"/>
                </a:spcBef>
                <a:spcAft>
                  <a:spcPct val="10000"/>
                </a:spcAft>
                <a:buClr>
                  <a:srgbClr val="CC0000"/>
                </a:buClr>
                <a:buFont typeface="Arial" pitchFamily="34" charset="0"/>
                <a:buChar char="−"/>
                <a:defRPr kumimoji="1" sz="2800">
                  <a:solidFill>
                    <a:srgbClr val="CC0000"/>
                  </a:solidFill>
                  <a:latin typeface="Arial" pitchFamily="34" charset="0"/>
                </a:defRPr>
              </a:lvl2pPr>
              <a:lvl3pPr marL="1143000" indent="-228600" algn="l">
                <a:buClr>
                  <a:srgbClr val="0000CC"/>
                </a:buClr>
                <a:buFont typeface="Wingdings" pitchFamily="2" charset="2"/>
                <a:buChar char="§"/>
                <a:defRPr kumimoji="1" sz="2400">
                  <a:solidFill>
                    <a:srgbClr val="0000CC"/>
                  </a:solidFill>
                  <a:latin typeface="Arial" pitchFamily="34" charset="0"/>
                </a:defRPr>
              </a:lvl3pPr>
              <a:lvl4pPr marL="1600200" indent="-228600" algn="l">
                <a:buClr>
                  <a:srgbClr val="000000"/>
                </a:buClr>
                <a:buFont typeface="Arial" pitchFamily="34" charset="0"/>
                <a:buChar char="−"/>
                <a:defRPr kumimoji="1" sz="2000">
                  <a:solidFill>
                    <a:srgbClr val="000000"/>
                  </a:solidFill>
                  <a:latin typeface="Arial" pitchFamily="34" charset="0"/>
                </a:defRPr>
              </a:lvl4pPr>
              <a:lvl5pPr marL="2057400" indent="-228600" algn="l">
                <a:buChar char="»"/>
                <a:defRPr kumimoji="1" sz="1200">
                  <a:solidFill>
                    <a:srgbClr val="000000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har char="»"/>
                <a:defRPr kumimoji="1" sz="1200">
                  <a:solidFill>
                    <a:srgbClr val="000000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har char="»"/>
                <a:defRPr kumimoji="1" sz="1200">
                  <a:solidFill>
                    <a:srgbClr val="000000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har char="»"/>
                <a:defRPr kumimoji="1" sz="1200">
                  <a:solidFill>
                    <a:srgbClr val="000000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har char="»"/>
                <a:defRPr kumimoji="1" sz="1200">
                  <a:solidFill>
                    <a:srgbClr val="000000"/>
                  </a:solidFill>
                  <a:latin typeface="Arial" pitchFamily="34" charset="0"/>
                </a:defRPr>
              </a:lvl9pPr>
            </a:lstStyle>
            <a:p>
              <a:pPr algn="just">
                <a:buClr>
                  <a:schemeClr val="tx1"/>
                </a:buClr>
                <a:buFontTx/>
                <a:buNone/>
              </a:pPr>
              <a:r>
                <a:rPr lang="en-US" altLang="en-US" sz="2800" dirty="0" err="1" smtClean="0">
                  <a:latin typeface="Symbol" panose="05050102010706020507" pitchFamily="18" charset="2"/>
                </a:rPr>
                <a:t>l</a:t>
              </a:r>
              <a:r>
                <a:rPr lang="en-US" altLang="en-US" sz="2800" baseline="-25000" dirty="0" err="1" smtClean="0"/>
                <a:t>q</a:t>
              </a:r>
              <a:endParaRPr lang="en-US" altLang="en-US" sz="2800" dirty="0"/>
            </a:p>
          </p:txBody>
        </p:sp>
        <p:sp>
          <p:nvSpPr>
            <p:cNvPr id="70" name="Freeform 69"/>
            <p:cNvSpPr/>
            <p:nvPr/>
          </p:nvSpPr>
          <p:spPr>
            <a:xfrm>
              <a:off x="6973953" y="4215283"/>
              <a:ext cx="1105546" cy="1611824"/>
            </a:xfrm>
            <a:custGeom>
              <a:avLst/>
              <a:gdLst>
                <a:gd name="connsiteX0" fmla="*/ 0 w 1105546"/>
                <a:gd name="connsiteY0" fmla="*/ 10332 h 1611824"/>
                <a:gd name="connsiteX1" fmla="*/ 278970 w 1105546"/>
                <a:gd name="connsiteY1" fmla="*/ 0 h 1611824"/>
                <a:gd name="connsiteX2" fmla="*/ 671594 w 1105546"/>
                <a:gd name="connsiteY2" fmla="*/ 320298 h 1611824"/>
                <a:gd name="connsiteX3" fmla="*/ 1105546 w 1105546"/>
                <a:gd name="connsiteY3" fmla="*/ 1611824 h 1611824"/>
                <a:gd name="connsiteX4" fmla="*/ 0 w 1105546"/>
                <a:gd name="connsiteY4" fmla="*/ 10332 h 1611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5546" h="1611824">
                  <a:moveTo>
                    <a:pt x="0" y="10332"/>
                  </a:moveTo>
                  <a:lnTo>
                    <a:pt x="278970" y="0"/>
                  </a:lnTo>
                  <a:lnTo>
                    <a:pt x="671594" y="320298"/>
                  </a:lnTo>
                  <a:lnTo>
                    <a:pt x="1105546" y="1611824"/>
                  </a:lnTo>
                  <a:lnTo>
                    <a:pt x="0" y="10332"/>
                  </a:lnTo>
                  <a:close/>
                </a:path>
              </a:pathLst>
            </a:custGeom>
            <a:solidFill>
              <a:srgbClr val="00B050">
                <a:alpha val="23922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1" name="Line 34"/>
            <p:cNvSpPr>
              <a:spLocks noChangeShapeType="1"/>
            </p:cNvSpPr>
            <p:nvPr/>
          </p:nvSpPr>
          <p:spPr bwMode="auto">
            <a:xfrm flipV="1">
              <a:off x="6887266" y="4904383"/>
              <a:ext cx="771710" cy="346667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0" bIns="0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42239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200" y="590550"/>
            <a:ext cx="2362200" cy="41148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9050"/>
            <a:ext cx="9144000" cy="533400"/>
          </a:xfrm>
        </p:spPr>
        <p:txBody>
          <a:bodyPr>
            <a:noAutofit/>
          </a:bodyPr>
          <a:lstStyle/>
          <a:p>
            <a:r>
              <a:rPr lang="en-US" sz="3000" dirty="0" smtClean="0">
                <a:solidFill>
                  <a:schemeClr val="bg1"/>
                </a:solidFill>
                <a:latin typeface="Arial"/>
                <a:cs typeface="Arial"/>
              </a:rPr>
              <a:t>The Third Challenge: How to Compute the Problem?</a:t>
            </a:r>
            <a:endParaRPr lang="en-US" sz="3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3048000" y="514350"/>
            <a:ext cx="5867400" cy="18288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Present calculations contain many of these effects, but are not yet comprehensive</a:t>
            </a:r>
          </a:p>
          <a:p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Present-day </a:t>
            </a:r>
            <a:r>
              <a:rPr lang="en-US" dirty="0" err="1" smtClean="0">
                <a:solidFill>
                  <a:srgbClr val="FFFFFF"/>
                </a:solidFill>
                <a:latin typeface="Arial"/>
                <a:cs typeface="Arial"/>
              </a:rPr>
              <a:t>tokamaks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 cannot reproduce the ITER </a:t>
            </a:r>
            <a:r>
              <a:rPr lang="en-US" dirty="0" err="1" smtClean="0">
                <a:solidFill>
                  <a:srgbClr val="FFFFFF"/>
                </a:solidFill>
                <a:latin typeface="Arial"/>
                <a:cs typeface="Arial"/>
              </a:rPr>
              <a:t>divertor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 conditions</a:t>
            </a:r>
          </a:p>
          <a:p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8" name="Line 34"/>
          <p:cNvSpPr>
            <a:spLocks noChangeShapeType="1"/>
          </p:cNvSpPr>
          <p:nvPr/>
        </p:nvSpPr>
        <p:spPr bwMode="auto">
          <a:xfrm flipV="1">
            <a:off x="801597" y="3004519"/>
            <a:ext cx="832495" cy="231856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0" bIns="0"/>
          <a:lstStyle/>
          <a:p>
            <a:endParaRPr lang="en-GB"/>
          </a:p>
        </p:txBody>
      </p:sp>
      <p:pic>
        <p:nvPicPr>
          <p:cNvPr id="39" name="Picture 38" descr="sol_processes_ohno17ppcf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845" y="2035620"/>
            <a:ext cx="5721851" cy="1663968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152400" y="590550"/>
            <a:ext cx="2186273" cy="4114800"/>
            <a:chOff x="6305469" y="751915"/>
            <a:chExt cx="2873378" cy="5408005"/>
          </a:xfrm>
        </p:grpSpPr>
        <p:grpSp>
          <p:nvGrpSpPr>
            <p:cNvPr id="41" name="Group 40"/>
            <p:cNvGrpSpPr/>
            <p:nvPr/>
          </p:nvGrpSpPr>
          <p:grpSpPr>
            <a:xfrm>
              <a:off x="6305469" y="751915"/>
              <a:ext cx="2757210" cy="5408005"/>
              <a:chOff x="-152400" y="596894"/>
              <a:chExt cx="2904018" cy="5695956"/>
            </a:xfrm>
          </p:grpSpPr>
          <p:sp>
            <p:nvSpPr>
              <p:cNvPr id="47" name="Arc 15"/>
              <p:cNvSpPr>
                <a:spLocks/>
              </p:cNvSpPr>
              <p:nvPr/>
            </p:nvSpPr>
            <p:spPr bwMode="auto">
              <a:xfrm rot="11266985" flipH="1">
                <a:off x="50800" y="1263649"/>
                <a:ext cx="2076450" cy="2970213"/>
              </a:xfrm>
              <a:custGeom>
                <a:avLst/>
                <a:gdLst>
                  <a:gd name="T0" fmla="*/ 2147483647 w 21600"/>
                  <a:gd name="T1" fmla="*/ 0 h 20814"/>
                  <a:gd name="T2" fmla="*/ 2147483647 w 21600"/>
                  <a:gd name="T3" fmla="*/ 2147483647 h 20814"/>
                  <a:gd name="T4" fmla="*/ 0 w 21600"/>
                  <a:gd name="T5" fmla="*/ 2147483647 h 2081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0814" fill="none" extrusionOk="0">
                    <a:moveTo>
                      <a:pt x="6217" y="0"/>
                    </a:moveTo>
                    <a:cubicBezTo>
                      <a:pt x="15348" y="2744"/>
                      <a:pt x="21600" y="11151"/>
                      <a:pt x="21600" y="20686"/>
                    </a:cubicBezTo>
                    <a:cubicBezTo>
                      <a:pt x="21600" y="20728"/>
                      <a:pt x="21599" y="20771"/>
                      <a:pt x="21599" y="20813"/>
                    </a:cubicBezTo>
                  </a:path>
                  <a:path w="21600" h="20814" stroke="0" extrusionOk="0">
                    <a:moveTo>
                      <a:pt x="6217" y="0"/>
                    </a:moveTo>
                    <a:cubicBezTo>
                      <a:pt x="15348" y="2744"/>
                      <a:pt x="21600" y="11151"/>
                      <a:pt x="21600" y="20686"/>
                    </a:cubicBezTo>
                    <a:cubicBezTo>
                      <a:pt x="21600" y="20728"/>
                      <a:pt x="21599" y="20771"/>
                      <a:pt x="21599" y="20813"/>
                    </a:cubicBezTo>
                    <a:lnTo>
                      <a:pt x="0" y="20686"/>
                    </a:lnTo>
                    <a:lnTo>
                      <a:pt x="6217" y="0"/>
                    </a:lnTo>
                    <a:close/>
                  </a:path>
                </a:pathLst>
              </a:cu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ctr"/>
              <a:lstStyle/>
              <a:p>
                <a:endParaRPr lang="fr-FR"/>
              </a:p>
            </p:txBody>
          </p:sp>
          <p:sp>
            <p:nvSpPr>
              <p:cNvPr id="48" name="Line 16"/>
              <p:cNvSpPr>
                <a:spLocks noChangeShapeType="1"/>
              </p:cNvSpPr>
              <p:nvPr/>
            </p:nvSpPr>
            <p:spPr bwMode="auto">
              <a:xfrm>
                <a:off x="460375" y="4152900"/>
                <a:ext cx="1300163" cy="188118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49" name="Arc 17"/>
              <p:cNvSpPr>
                <a:spLocks/>
              </p:cNvSpPr>
              <p:nvPr/>
            </p:nvSpPr>
            <p:spPr bwMode="auto">
              <a:xfrm rot="10972498" flipH="1">
                <a:off x="-152400" y="1366838"/>
                <a:ext cx="2478088" cy="2897187"/>
              </a:xfrm>
              <a:custGeom>
                <a:avLst/>
                <a:gdLst>
                  <a:gd name="T0" fmla="*/ 2147483647 w 21600"/>
                  <a:gd name="T1" fmla="*/ 0 h 19489"/>
                  <a:gd name="T2" fmla="*/ 2147483647 w 21600"/>
                  <a:gd name="T3" fmla="*/ 2147483647 h 19489"/>
                  <a:gd name="T4" fmla="*/ 0 w 21600"/>
                  <a:gd name="T5" fmla="*/ 2147483647 h 1948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19489" fill="none" extrusionOk="0">
                    <a:moveTo>
                      <a:pt x="9576" y="0"/>
                    </a:moveTo>
                    <a:cubicBezTo>
                      <a:pt x="16940" y="3642"/>
                      <a:pt x="21600" y="11146"/>
                      <a:pt x="21600" y="19361"/>
                    </a:cubicBezTo>
                    <a:cubicBezTo>
                      <a:pt x="21600" y="19403"/>
                      <a:pt x="21599" y="19446"/>
                      <a:pt x="21599" y="19488"/>
                    </a:cubicBezTo>
                  </a:path>
                  <a:path w="21600" h="19489" stroke="0" extrusionOk="0">
                    <a:moveTo>
                      <a:pt x="9576" y="0"/>
                    </a:moveTo>
                    <a:cubicBezTo>
                      <a:pt x="16940" y="3642"/>
                      <a:pt x="21600" y="11146"/>
                      <a:pt x="21600" y="19361"/>
                    </a:cubicBezTo>
                    <a:cubicBezTo>
                      <a:pt x="21600" y="19403"/>
                      <a:pt x="21599" y="19446"/>
                      <a:pt x="21599" y="19488"/>
                    </a:cubicBezTo>
                    <a:lnTo>
                      <a:pt x="0" y="19361"/>
                    </a:lnTo>
                    <a:lnTo>
                      <a:pt x="9576" y="0"/>
                    </a:lnTo>
                    <a:close/>
                  </a:path>
                </a:pathLst>
              </a:cu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ctr"/>
              <a:lstStyle/>
              <a:p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50" name="Line 18"/>
              <p:cNvSpPr>
                <a:spLocks noChangeShapeType="1"/>
              </p:cNvSpPr>
              <p:nvPr/>
            </p:nvSpPr>
            <p:spPr bwMode="auto">
              <a:xfrm>
                <a:off x="887413" y="4251325"/>
                <a:ext cx="385762" cy="31115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51" name="Line 19"/>
              <p:cNvSpPr>
                <a:spLocks noChangeShapeType="1"/>
              </p:cNvSpPr>
              <p:nvPr/>
            </p:nvSpPr>
            <p:spPr bwMode="auto">
              <a:xfrm>
                <a:off x="1201738" y="4346575"/>
                <a:ext cx="649287" cy="1946275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52" name="Line 20"/>
              <p:cNvSpPr>
                <a:spLocks noChangeShapeType="1"/>
              </p:cNvSpPr>
              <p:nvPr/>
            </p:nvSpPr>
            <p:spPr bwMode="auto">
              <a:xfrm flipH="1">
                <a:off x="612775" y="4406900"/>
                <a:ext cx="857250" cy="63500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53" name="Line 21"/>
              <p:cNvSpPr>
                <a:spLocks noChangeShapeType="1"/>
              </p:cNvSpPr>
              <p:nvPr/>
            </p:nvSpPr>
            <p:spPr bwMode="auto">
              <a:xfrm>
                <a:off x="1220788" y="4387850"/>
                <a:ext cx="112712" cy="5080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54" name="Line 22"/>
              <p:cNvSpPr>
                <a:spLocks noChangeShapeType="1"/>
              </p:cNvSpPr>
              <p:nvPr/>
            </p:nvSpPr>
            <p:spPr bwMode="auto">
              <a:xfrm>
                <a:off x="1300163" y="4616450"/>
                <a:ext cx="112712" cy="5080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55" name="Line 23"/>
              <p:cNvSpPr>
                <a:spLocks noChangeShapeType="1"/>
              </p:cNvSpPr>
              <p:nvPr/>
            </p:nvSpPr>
            <p:spPr bwMode="auto">
              <a:xfrm>
                <a:off x="1339850" y="4733925"/>
                <a:ext cx="112713" cy="5080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56" name="Line 24"/>
              <p:cNvSpPr>
                <a:spLocks noChangeShapeType="1"/>
              </p:cNvSpPr>
              <p:nvPr/>
            </p:nvSpPr>
            <p:spPr bwMode="auto">
              <a:xfrm>
                <a:off x="1376363" y="4849813"/>
                <a:ext cx="112712" cy="5080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57" name="Line 25"/>
              <p:cNvSpPr>
                <a:spLocks noChangeShapeType="1"/>
              </p:cNvSpPr>
              <p:nvPr/>
            </p:nvSpPr>
            <p:spPr bwMode="auto">
              <a:xfrm>
                <a:off x="1414463" y="4970463"/>
                <a:ext cx="112712" cy="5080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58" name="Line 26"/>
              <p:cNvSpPr>
                <a:spLocks noChangeShapeType="1"/>
              </p:cNvSpPr>
              <p:nvPr/>
            </p:nvSpPr>
            <p:spPr bwMode="auto">
              <a:xfrm>
                <a:off x="1455738" y="5073650"/>
                <a:ext cx="112712" cy="5080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59" name="Line 27"/>
              <p:cNvSpPr>
                <a:spLocks noChangeShapeType="1"/>
              </p:cNvSpPr>
              <p:nvPr/>
            </p:nvSpPr>
            <p:spPr bwMode="auto">
              <a:xfrm>
                <a:off x="1484313" y="5191125"/>
                <a:ext cx="112712" cy="5080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60" name="Line 28"/>
              <p:cNvSpPr>
                <a:spLocks noChangeShapeType="1"/>
              </p:cNvSpPr>
              <p:nvPr/>
            </p:nvSpPr>
            <p:spPr bwMode="auto">
              <a:xfrm>
                <a:off x="1528763" y="5310188"/>
                <a:ext cx="112712" cy="5080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61" name="Line 29"/>
              <p:cNvSpPr>
                <a:spLocks noChangeShapeType="1"/>
              </p:cNvSpPr>
              <p:nvPr/>
            </p:nvSpPr>
            <p:spPr bwMode="auto">
              <a:xfrm>
                <a:off x="1552575" y="5411788"/>
                <a:ext cx="112713" cy="5080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62" name="Line 30"/>
              <p:cNvSpPr>
                <a:spLocks noChangeShapeType="1"/>
              </p:cNvSpPr>
              <p:nvPr/>
            </p:nvSpPr>
            <p:spPr bwMode="auto">
              <a:xfrm>
                <a:off x="1603375" y="5537200"/>
                <a:ext cx="112713" cy="5080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96" name="Line 31"/>
              <p:cNvSpPr>
                <a:spLocks noChangeShapeType="1"/>
              </p:cNvSpPr>
              <p:nvPr/>
            </p:nvSpPr>
            <p:spPr bwMode="auto">
              <a:xfrm>
                <a:off x="1649413" y="5680075"/>
                <a:ext cx="112712" cy="5080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97" name="Line 32"/>
              <p:cNvSpPr>
                <a:spLocks noChangeShapeType="1"/>
              </p:cNvSpPr>
              <p:nvPr/>
            </p:nvSpPr>
            <p:spPr bwMode="auto">
              <a:xfrm>
                <a:off x="1697038" y="5827713"/>
                <a:ext cx="112712" cy="5080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98" name="Line 33"/>
              <p:cNvSpPr>
                <a:spLocks noChangeShapeType="1"/>
              </p:cNvSpPr>
              <p:nvPr/>
            </p:nvSpPr>
            <p:spPr bwMode="auto">
              <a:xfrm>
                <a:off x="1751013" y="5984875"/>
                <a:ext cx="112712" cy="5080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99" name="Line 34"/>
              <p:cNvSpPr>
                <a:spLocks noChangeShapeType="1"/>
              </p:cNvSpPr>
              <p:nvPr/>
            </p:nvSpPr>
            <p:spPr bwMode="auto">
              <a:xfrm>
                <a:off x="1785938" y="6121400"/>
                <a:ext cx="112712" cy="5080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100" name="Text Box 36"/>
              <p:cNvSpPr txBox="1">
                <a:spLocks noChangeArrowheads="1"/>
              </p:cNvSpPr>
              <p:nvPr/>
            </p:nvSpPr>
            <p:spPr bwMode="auto">
              <a:xfrm rot="18757174">
                <a:off x="1180864" y="3514901"/>
                <a:ext cx="486246" cy="2917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rgbClr val="8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algn="l">
                  <a:buClr>
                    <a:srgbClr val="000000"/>
                  </a:buClr>
                  <a:buChar char="•"/>
                  <a:defRPr kumimoji="1" sz="3200">
                    <a:solidFill>
                      <a:srgbClr val="000000"/>
                    </a:solidFill>
                    <a:latin typeface="Arial" pitchFamily="34" charset="0"/>
                  </a:defRPr>
                </a:lvl1pPr>
                <a:lvl2pPr marL="742950" indent="-285750" algn="l">
                  <a:lnSpc>
                    <a:spcPct val="110000"/>
                  </a:lnSpc>
                  <a:spcBef>
                    <a:spcPct val="10000"/>
                  </a:spcBef>
                  <a:spcAft>
                    <a:spcPct val="10000"/>
                  </a:spcAft>
                  <a:buClr>
                    <a:srgbClr val="CC0000"/>
                  </a:buClr>
                  <a:buFont typeface="Arial" pitchFamily="34" charset="0"/>
                  <a:buChar char="−"/>
                  <a:defRPr kumimoji="1" sz="2800">
                    <a:solidFill>
                      <a:srgbClr val="CC0000"/>
                    </a:solidFill>
                    <a:latin typeface="Arial" pitchFamily="34" charset="0"/>
                  </a:defRPr>
                </a:lvl2pPr>
                <a:lvl3pPr marL="1143000" indent="-228600" algn="l">
                  <a:buClr>
                    <a:srgbClr val="0000CC"/>
                  </a:buClr>
                  <a:buFont typeface="Wingdings" pitchFamily="2" charset="2"/>
                  <a:buChar char="§"/>
                  <a:defRPr kumimoji="1" sz="2400">
                    <a:solidFill>
                      <a:srgbClr val="0000CC"/>
                    </a:solidFill>
                    <a:latin typeface="Arial" pitchFamily="34" charset="0"/>
                  </a:defRPr>
                </a:lvl3pPr>
                <a:lvl4pPr marL="1600200" indent="-228600" algn="l">
                  <a:buClr>
                    <a:srgbClr val="000000"/>
                  </a:buClr>
                  <a:buFont typeface="Arial" pitchFamily="34" charset="0"/>
                  <a:buChar char="−"/>
                  <a:defRPr kumimoji="1" sz="2000">
                    <a:solidFill>
                      <a:srgbClr val="000000"/>
                    </a:solidFill>
                    <a:latin typeface="Arial" pitchFamily="34" charset="0"/>
                  </a:defRPr>
                </a:lvl4pPr>
                <a:lvl5pPr marL="2057400" indent="-228600" algn="l">
                  <a:buChar char="»"/>
                  <a:defRPr kumimoji="1" sz="1200">
                    <a:solidFill>
                      <a:srgbClr val="000000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lnSpc>
                    <a:spcPts val="2300"/>
                  </a:lnSpc>
                  <a:spcBef>
                    <a:spcPct val="0"/>
                  </a:spcBef>
                  <a:spcAft>
                    <a:spcPct val="0"/>
                  </a:spcAft>
                  <a:buChar char="»"/>
                  <a:defRPr kumimoji="1" sz="1200">
                    <a:solidFill>
                      <a:srgbClr val="000000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lnSpc>
                    <a:spcPts val="2300"/>
                  </a:lnSpc>
                  <a:spcBef>
                    <a:spcPct val="0"/>
                  </a:spcBef>
                  <a:spcAft>
                    <a:spcPct val="0"/>
                  </a:spcAft>
                  <a:buChar char="»"/>
                  <a:defRPr kumimoji="1" sz="1200">
                    <a:solidFill>
                      <a:srgbClr val="000000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lnSpc>
                    <a:spcPts val="2300"/>
                  </a:lnSpc>
                  <a:spcBef>
                    <a:spcPct val="0"/>
                  </a:spcBef>
                  <a:spcAft>
                    <a:spcPct val="0"/>
                  </a:spcAft>
                  <a:buChar char="»"/>
                  <a:defRPr kumimoji="1" sz="1200">
                    <a:solidFill>
                      <a:srgbClr val="000000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lnSpc>
                    <a:spcPts val="2300"/>
                  </a:lnSpc>
                  <a:spcBef>
                    <a:spcPct val="0"/>
                  </a:spcBef>
                  <a:spcAft>
                    <a:spcPct val="0"/>
                  </a:spcAft>
                  <a:buChar char="»"/>
                  <a:defRPr kumimoji="1" sz="1200">
                    <a:solidFill>
                      <a:srgbClr val="000000"/>
                    </a:solidFill>
                    <a:latin typeface="Arial" pitchFamily="34" charset="0"/>
                  </a:defRPr>
                </a:lvl9pPr>
              </a:lstStyle>
              <a:p>
                <a:pPr algn="just">
                  <a:buClr>
                    <a:schemeClr val="tx1"/>
                  </a:buClr>
                  <a:buFontTx/>
                  <a:buNone/>
                </a:pPr>
                <a:r>
                  <a:rPr lang="en-US" altLang="en-US" sz="1800" dirty="0"/>
                  <a:t>SOL</a:t>
                </a:r>
              </a:p>
            </p:txBody>
          </p:sp>
          <p:sp>
            <p:nvSpPr>
              <p:cNvPr id="101" name="Text Box 39"/>
              <p:cNvSpPr txBox="1">
                <a:spLocks noChangeArrowheads="1"/>
              </p:cNvSpPr>
              <p:nvPr/>
            </p:nvSpPr>
            <p:spPr bwMode="auto">
              <a:xfrm>
                <a:off x="1995235" y="596894"/>
                <a:ext cx="756383" cy="4538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rgbClr val="8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algn="l">
                  <a:buClr>
                    <a:srgbClr val="000000"/>
                  </a:buClr>
                  <a:buChar char="•"/>
                  <a:defRPr kumimoji="1" sz="3200">
                    <a:solidFill>
                      <a:srgbClr val="000000"/>
                    </a:solidFill>
                    <a:latin typeface="Arial" pitchFamily="34" charset="0"/>
                  </a:defRPr>
                </a:lvl1pPr>
                <a:lvl2pPr marL="742950" indent="-285750" algn="l">
                  <a:lnSpc>
                    <a:spcPct val="110000"/>
                  </a:lnSpc>
                  <a:spcBef>
                    <a:spcPct val="10000"/>
                  </a:spcBef>
                  <a:spcAft>
                    <a:spcPct val="10000"/>
                  </a:spcAft>
                  <a:buClr>
                    <a:srgbClr val="CC0000"/>
                  </a:buClr>
                  <a:buFont typeface="Arial" pitchFamily="34" charset="0"/>
                  <a:buChar char="−"/>
                  <a:defRPr kumimoji="1" sz="2800">
                    <a:solidFill>
                      <a:srgbClr val="CC0000"/>
                    </a:solidFill>
                    <a:latin typeface="Arial" pitchFamily="34" charset="0"/>
                  </a:defRPr>
                </a:lvl2pPr>
                <a:lvl3pPr marL="1143000" indent="-228600" algn="l">
                  <a:buClr>
                    <a:srgbClr val="0000CC"/>
                  </a:buClr>
                  <a:buFont typeface="Wingdings" pitchFamily="2" charset="2"/>
                  <a:buChar char="§"/>
                  <a:defRPr kumimoji="1" sz="2400">
                    <a:solidFill>
                      <a:srgbClr val="0000CC"/>
                    </a:solidFill>
                    <a:latin typeface="Arial" pitchFamily="34" charset="0"/>
                  </a:defRPr>
                </a:lvl3pPr>
                <a:lvl4pPr marL="1600200" indent="-228600" algn="l">
                  <a:buClr>
                    <a:srgbClr val="000000"/>
                  </a:buClr>
                  <a:buFont typeface="Arial" pitchFamily="34" charset="0"/>
                  <a:buChar char="−"/>
                  <a:defRPr kumimoji="1" sz="2000">
                    <a:solidFill>
                      <a:srgbClr val="000000"/>
                    </a:solidFill>
                    <a:latin typeface="Arial" pitchFamily="34" charset="0"/>
                  </a:defRPr>
                </a:lvl4pPr>
                <a:lvl5pPr marL="2057400" indent="-228600" algn="l">
                  <a:buChar char="»"/>
                  <a:defRPr kumimoji="1" sz="1200">
                    <a:solidFill>
                      <a:srgbClr val="000000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lnSpc>
                    <a:spcPts val="2300"/>
                  </a:lnSpc>
                  <a:spcBef>
                    <a:spcPct val="0"/>
                  </a:spcBef>
                  <a:spcAft>
                    <a:spcPct val="0"/>
                  </a:spcAft>
                  <a:buChar char="»"/>
                  <a:defRPr kumimoji="1" sz="1200">
                    <a:solidFill>
                      <a:srgbClr val="000000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lnSpc>
                    <a:spcPts val="2300"/>
                  </a:lnSpc>
                  <a:spcBef>
                    <a:spcPct val="0"/>
                  </a:spcBef>
                  <a:spcAft>
                    <a:spcPct val="0"/>
                  </a:spcAft>
                  <a:buChar char="»"/>
                  <a:defRPr kumimoji="1" sz="1200">
                    <a:solidFill>
                      <a:srgbClr val="000000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lnSpc>
                    <a:spcPts val="2300"/>
                  </a:lnSpc>
                  <a:spcBef>
                    <a:spcPct val="0"/>
                  </a:spcBef>
                  <a:spcAft>
                    <a:spcPct val="0"/>
                  </a:spcAft>
                  <a:buChar char="»"/>
                  <a:defRPr kumimoji="1" sz="1200">
                    <a:solidFill>
                      <a:srgbClr val="000000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lnSpc>
                    <a:spcPts val="2300"/>
                  </a:lnSpc>
                  <a:spcBef>
                    <a:spcPct val="0"/>
                  </a:spcBef>
                  <a:spcAft>
                    <a:spcPct val="0"/>
                  </a:spcAft>
                  <a:buChar char="»"/>
                  <a:defRPr kumimoji="1" sz="1200">
                    <a:solidFill>
                      <a:srgbClr val="000000"/>
                    </a:solidFill>
                    <a:latin typeface="Arial" pitchFamily="34" charset="0"/>
                  </a:defRPr>
                </a:lvl9pPr>
              </a:lstStyle>
              <a:p>
                <a:pPr algn="just">
                  <a:buClr>
                    <a:schemeClr val="tx1"/>
                  </a:buClr>
                  <a:buFontTx/>
                  <a:buNone/>
                </a:pPr>
                <a:r>
                  <a:rPr lang="en-US" altLang="en-US" sz="2800" dirty="0" smtClean="0"/>
                  <a:t>P</a:t>
                </a:r>
                <a:r>
                  <a:rPr lang="en-US" altLang="en-US" sz="2800" baseline="-25000" dirty="0" smtClean="0"/>
                  <a:t>SOL</a:t>
                </a:r>
                <a:endParaRPr lang="en-US" altLang="en-US" sz="2800" dirty="0"/>
              </a:p>
            </p:txBody>
          </p:sp>
          <p:sp>
            <p:nvSpPr>
              <p:cNvPr id="102" name="Arc 49"/>
              <p:cNvSpPr>
                <a:spLocks/>
              </p:cNvSpPr>
              <p:nvPr/>
            </p:nvSpPr>
            <p:spPr bwMode="auto">
              <a:xfrm rot="1793685" flipH="1">
                <a:off x="1246188" y="5064125"/>
                <a:ext cx="182562" cy="239713"/>
              </a:xfrm>
              <a:custGeom>
                <a:avLst/>
                <a:gdLst>
                  <a:gd name="T0" fmla="*/ 2147483647 w 21600"/>
                  <a:gd name="T1" fmla="*/ 0 h 24604"/>
                  <a:gd name="T2" fmla="*/ 2147483647 w 21600"/>
                  <a:gd name="T3" fmla="*/ 2147483647 h 24604"/>
                  <a:gd name="T4" fmla="*/ 0 w 21600"/>
                  <a:gd name="T5" fmla="*/ 2147483647 h 246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4604" fill="none" extrusionOk="0">
                    <a:moveTo>
                      <a:pt x="4592" y="-1"/>
                    </a:moveTo>
                    <a:cubicBezTo>
                      <a:pt x="14519" y="2159"/>
                      <a:pt x="21600" y="10946"/>
                      <a:pt x="21600" y="21106"/>
                    </a:cubicBezTo>
                    <a:cubicBezTo>
                      <a:pt x="21600" y="22277"/>
                      <a:pt x="21504" y="23447"/>
                      <a:pt x="21314" y="24603"/>
                    </a:cubicBezTo>
                  </a:path>
                  <a:path w="21600" h="24604" stroke="0" extrusionOk="0">
                    <a:moveTo>
                      <a:pt x="4592" y="-1"/>
                    </a:moveTo>
                    <a:cubicBezTo>
                      <a:pt x="14519" y="2159"/>
                      <a:pt x="21600" y="10946"/>
                      <a:pt x="21600" y="21106"/>
                    </a:cubicBezTo>
                    <a:cubicBezTo>
                      <a:pt x="21600" y="22277"/>
                      <a:pt x="21504" y="23447"/>
                      <a:pt x="21314" y="24603"/>
                    </a:cubicBezTo>
                    <a:lnTo>
                      <a:pt x="0" y="21106"/>
                    </a:lnTo>
                    <a:lnTo>
                      <a:pt x="4592" y="-1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ctr"/>
              <a:lstStyle/>
              <a:p>
                <a:endParaRPr lang="fr-FR"/>
              </a:p>
            </p:txBody>
          </p:sp>
          <p:sp>
            <p:nvSpPr>
              <p:cNvPr id="103" name="Text Box 50"/>
              <p:cNvSpPr txBox="1">
                <a:spLocks noChangeArrowheads="1"/>
              </p:cNvSpPr>
              <p:nvPr/>
            </p:nvSpPr>
            <p:spPr bwMode="auto">
              <a:xfrm rot="20097052">
                <a:off x="1331103" y="5186539"/>
                <a:ext cx="133381" cy="2917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rgbClr val="8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algn="l">
                  <a:buClr>
                    <a:srgbClr val="000000"/>
                  </a:buClr>
                  <a:buChar char="•"/>
                  <a:defRPr kumimoji="1" sz="3200">
                    <a:solidFill>
                      <a:srgbClr val="000000"/>
                    </a:solidFill>
                    <a:latin typeface="Arial" pitchFamily="34" charset="0"/>
                  </a:defRPr>
                </a:lvl1pPr>
                <a:lvl2pPr marL="742950" indent="-285750" algn="l">
                  <a:lnSpc>
                    <a:spcPct val="110000"/>
                  </a:lnSpc>
                  <a:spcBef>
                    <a:spcPct val="10000"/>
                  </a:spcBef>
                  <a:spcAft>
                    <a:spcPct val="10000"/>
                  </a:spcAft>
                  <a:buClr>
                    <a:srgbClr val="CC0000"/>
                  </a:buClr>
                  <a:buFont typeface="Arial" pitchFamily="34" charset="0"/>
                  <a:buChar char="−"/>
                  <a:defRPr kumimoji="1" sz="2800">
                    <a:solidFill>
                      <a:srgbClr val="CC0000"/>
                    </a:solidFill>
                    <a:latin typeface="Arial" pitchFamily="34" charset="0"/>
                  </a:defRPr>
                </a:lvl2pPr>
                <a:lvl3pPr marL="1143000" indent="-228600" algn="l">
                  <a:buClr>
                    <a:srgbClr val="0000CC"/>
                  </a:buClr>
                  <a:buFont typeface="Wingdings" pitchFamily="2" charset="2"/>
                  <a:buChar char="§"/>
                  <a:defRPr kumimoji="1" sz="2400">
                    <a:solidFill>
                      <a:srgbClr val="0000CC"/>
                    </a:solidFill>
                    <a:latin typeface="Arial" pitchFamily="34" charset="0"/>
                  </a:defRPr>
                </a:lvl3pPr>
                <a:lvl4pPr marL="1600200" indent="-228600" algn="l">
                  <a:buClr>
                    <a:srgbClr val="000000"/>
                  </a:buClr>
                  <a:buFont typeface="Arial" pitchFamily="34" charset="0"/>
                  <a:buChar char="−"/>
                  <a:defRPr kumimoji="1" sz="2000">
                    <a:solidFill>
                      <a:srgbClr val="000000"/>
                    </a:solidFill>
                    <a:latin typeface="Arial" pitchFamily="34" charset="0"/>
                  </a:defRPr>
                </a:lvl4pPr>
                <a:lvl5pPr marL="2057400" indent="-228600" algn="l">
                  <a:buChar char="»"/>
                  <a:defRPr kumimoji="1" sz="1200">
                    <a:solidFill>
                      <a:srgbClr val="000000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lnSpc>
                    <a:spcPts val="2300"/>
                  </a:lnSpc>
                  <a:spcBef>
                    <a:spcPct val="0"/>
                  </a:spcBef>
                  <a:spcAft>
                    <a:spcPct val="0"/>
                  </a:spcAft>
                  <a:buChar char="»"/>
                  <a:defRPr kumimoji="1" sz="1200">
                    <a:solidFill>
                      <a:srgbClr val="000000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lnSpc>
                    <a:spcPts val="2300"/>
                  </a:lnSpc>
                  <a:spcBef>
                    <a:spcPct val="0"/>
                  </a:spcBef>
                  <a:spcAft>
                    <a:spcPct val="0"/>
                  </a:spcAft>
                  <a:buChar char="»"/>
                  <a:defRPr kumimoji="1" sz="1200">
                    <a:solidFill>
                      <a:srgbClr val="000000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lnSpc>
                    <a:spcPts val="2300"/>
                  </a:lnSpc>
                  <a:spcBef>
                    <a:spcPct val="0"/>
                  </a:spcBef>
                  <a:spcAft>
                    <a:spcPct val="0"/>
                  </a:spcAft>
                  <a:buChar char="»"/>
                  <a:defRPr kumimoji="1" sz="1200">
                    <a:solidFill>
                      <a:srgbClr val="000000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lnSpc>
                    <a:spcPts val="2300"/>
                  </a:lnSpc>
                  <a:spcBef>
                    <a:spcPct val="0"/>
                  </a:spcBef>
                  <a:spcAft>
                    <a:spcPct val="0"/>
                  </a:spcAft>
                  <a:buChar char="»"/>
                  <a:defRPr kumimoji="1" sz="1200">
                    <a:solidFill>
                      <a:srgbClr val="000000"/>
                    </a:solidFill>
                    <a:latin typeface="Arial" pitchFamily="34" charset="0"/>
                  </a:defRPr>
                </a:lvl9pPr>
              </a:lstStyle>
              <a:p>
                <a:pPr algn="just">
                  <a:buClr>
                    <a:schemeClr val="tx1"/>
                  </a:buClr>
                  <a:buFontTx/>
                  <a:buNone/>
                </a:pPr>
                <a:r>
                  <a:rPr lang="en-US" altLang="en-US" sz="1800">
                    <a:latin typeface="Symbol" pitchFamily="18" charset="2"/>
                  </a:rPr>
                  <a:t>b</a:t>
                </a:r>
              </a:p>
            </p:txBody>
          </p:sp>
        </p:grpSp>
        <p:sp>
          <p:nvSpPr>
            <p:cNvPr id="42" name="Line 40"/>
            <p:cNvSpPr>
              <a:spLocks noChangeShapeType="1"/>
            </p:cNvSpPr>
            <p:nvPr/>
          </p:nvSpPr>
          <p:spPr bwMode="auto">
            <a:xfrm rot="16200000" flipH="1" flipV="1">
              <a:off x="8963183" y="1323407"/>
              <a:ext cx="0" cy="431328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0" bIns="0"/>
            <a:lstStyle/>
            <a:p>
              <a:pPr algn="just" defTabSz="914400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</a:pPr>
              <a:endParaRPr kumimoji="1" lang="en-US" sz="2000" b="1" smtClean="0">
                <a:solidFill>
                  <a:srgbClr val="FFFFFF"/>
                </a:solidFill>
              </a:endParaRPr>
            </a:p>
          </p:txBody>
        </p:sp>
        <p:sp>
          <p:nvSpPr>
            <p:cNvPr id="43" name="Line 40"/>
            <p:cNvSpPr>
              <a:spLocks noChangeShapeType="1"/>
            </p:cNvSpPr>
            <p:nvPr/>
          </p:nvSpPr>
          <p:spPr bwMode="auto">
            <a:xfrm rot="5400000">
              <a:off x="8531971" y="1371631"/>
              <a:ext cx="334319" cy="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0" bIns="0"/>
            <a:lstStyle/>
            <a:p>
              <a:pPr algn="just" defTabSz="914400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</a:pPr>
              <a:endParaRPr kumimoji="1" lang="en-US" sz="2000" b="1" smtClean="0">
                <a:solidFill>
                  <a:srgbClr val="FFFFFF"/>
                </a:solidFill>
              </a:endParaRPr>
            </a:p>
          </p:txBody>
        </p:sp>
        <p:sp>
          <p:nvSpPr>
            <p:cNvPr id="44" name="Line 40"/>
            <p:cNvSpPr>
              <a:spLocks noChangeShapeType="1"/>
            </p:cNvSpPr>
            <p:nvPr/>
          </p:nvSpPr>
          <p:spPr bwMode="auto">
            <a:xfrm flipV="1">
              <a:off x="8190159" y="1539071"/>
              <a:ext cx="427189" cy="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0" bIns="0"/>
            <a:lstStyle/>
            <a:p>
              <a:pPr algn="just" defTabSz="914400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</a:pPr>
              <a:endParaRPr kumimoji="1" lang="en-US" sz="2000" b="1" smtClean="0">
                <a:solidFill>
                  <a:srgbClr val="FFFFFF"/>
                </a:solidFill>
              </a:endParaRPr>
            </a:p>
          </p:txBody>
        </p:sp>
        <p:sp>
          <p:nvSpPr>
            <p:cNvPr id="45" name="Text Box 39"/>
            <p:cNvSpPr txBox="1">
              <a:spLocks noChangeArrowheads="1"/>
            </p:cNvSpPr>
            <p:nvPr/>
          </p:nvSpPr>
          <p:spPr bwMode="auto">
            <a:xfrm>
              <a:off x="7829296" y="1437576"/>
              <a:ext cx="330219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8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algn="l">
                <a:buClr>
                  <a:srgbClr val="000000"/>
                </a:buClr>
                <a:buChar char="•"/>
                <a:defRPr kumimoji="1" sz="3200">
                  <a:solidFill>
                    <a:srgbClr val="000000"/>
                  </a:solidFill>
                  <a:latin typeface="Arial" pitchFamily="34" charset="0"/>
                </a:defRPr>
              </a:lvl1pPr>
              <a:lvl2pPr marL="742950" indent="-285750" algn="l">
                <a:lnSpc>
                  <a:spcPct val="110000"/>
                </a:lnSpc>
                <a:spcBef>
                  <a:spcPct val="10000"/>
                </a:spcBef>
                <a:spcAft>
                  <a:spcPct val="10000"/>
                </a:spcAft>
                <a:buClr>
                  <a:srgbClr val="CC0000"/>
                </a:buClr>
                <a:buFont typeface="Arial" pitchFamily="34" charset="0"/>
                <a:buChar char="−"/>
                <a:defRPr kumimoji="1" sz="2800">
                  <a:solidFill>
                    <a:srgbClr val="CC0000"/>
                  </a:solidFill>
                  <a:latin typeface="Arial" pitchFamily="34" charset="0"/>
                </a:defRPr>
              </a:lvl2pPr>
              <a:lvl3pPr marL="1143000" indent="-228600" algn="l">
                <a:buClr>
                  <a:srgbClr val="0000CC"/>
                </a:buClr>
                <a:buFont typeface="Wingdings" pitchFamily="2" charset="2"/>
                <a:buChar char="§"/>
                <a:defRPr kumimoji="1" sz="2400">
                  <a:solidFill>
                    <a:srgbClr val="0000CC"/>
                  </a:solidFill>
                  <a:latin typeface="Arial" pitchFamily="34" charset="0"/>
                </a:defRPr>
              </a:lvl3pPr>
              <a:lvl4pPr marL="1600200" indent="-228600" algn="l">
                <a:buClr>
                  <a:srgbClr val="000000"/>
                </a:buClr>
                <a:buFont typeface="Arial" pitchFamily="34" charset="0"/>
                <a:buChar char="−"/>
                <a:defRPr kumimoji="1" sz="2000">
                  <a:solidFill>
                    <a:srgbClr val="000000"/>
                  </a:solidFill>
                  <a:latin typeface="Arial" pitchFamily="34" charset="0"/>
                </a:defRPr>
              </a:lvl4pPr>
              <a:lvl5pPr marL="2057400" indent="-228600" algn="l">
                <a:buChar char="»"/>
                <a:defRPr kumimoji="1" sz="1200">
                  <a:solidFill>
                    <a:srgbClr val="000000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har char="»"/>
                <a:defRPr kumimoji="1" sz="1200">
                  <a:solidFill>
                    <a:srgbClr val="000000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har char="»"/>
                <a:defRPr kumimoji="1" sz="1200">
                  <a:solidFill>
                    <a:srgbClr val="000000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har char="»"/>
                <a:defRPr kumimoji="1" sz="1200">
                  <a:solidFill>
                    <a:srgbClr val="000000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har char="»"/>
                <a:defRPr kumimoji="1" sz="1200">
                  <a:solidFill>
                    <a:srgbClr val="000000"/>
                  </a:solidFill>
                  <a:latin typeface="Arial" pitchFamily="34" charset="0"/>
                </a:defRPr>
              </a:lvl9pPr>
            </a:lstStyle>
            <a:p>
              <a:pPr algn="just">
                <a:buClr>
                  <a:schemeClr val="tx1"/>
                </a:buClr>
                <a:buFontTx/>
                <a:buNone/>
              </a:pPr>
              <a:r>
                <a:rPr lang="en-US" altLang="en-US" sz="2800" dirty="0" err="1" smtClean="0">
                  <a:latin typeface="Symbol" panose="05050102010706020507" pitchFamily="18" charset="2"/>
                </a:rPr>
                <a:t>l</a:t>
              </a:r>
              <a:r>
                <a:rPr lang="en-US" altLang="en-US" sz="2800" baseline="-25000" dirty="0" err="1" smtClean="0"/>
                <a:t>q</a:t>
              </a:r>
              <a:endParaRPr lang="en-US" altLang="en-US" sz="2800" dirty="0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6973953" y="4215283"/>
              <a:ext cx="1105546" cy="1611824"/>
            </a:xfrm>
            <a:custGeom>
              <a:avLst/>
              <a:gdLst>
                <a:gd name="connsiteX0" fmla="*/ 0 w 1105546"/>
                <a:gd name="connsiteY0" fmla="*/ 10332 h 1611824"/>
                <a:gd name="connsiteX1" fmla="*/ 278970 w 1105546"/>
                <a:gd name="connsiteY1" fmla="*/ 0 h 1611824"/>
                <a:gd name="connsiteX2" fmla="*/ 671594 w 1105546"/>
                <a:gd name="connsiteY2" fmla="*/ 320298 h 1611824"/>
                <a:gd name="connsiteX3" fmla="*/ 1105546 w 1105546"/>
                <a:gd name="connsiteY3" fmla="*/ 1611824 h 1611824"/>
                <a:gd name="connsiteX4" fmla="*/ 0 w 1105546"/>
                <a:gd name="connsiteY4" fmla="*/ 10332 h 1611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5546" h="1611824">
                  <a:moveTo>
                    <a:pt x="0" y="10332"/>
                  </a:moveTo>
                  <a:lnTo>
                    <a:pt x="278970" y="0"/>
                  </a:lnTo>
                  <a:lnTo>
                    <a:pt x="671594" y="320298"/>
                  </a:lnTo>
                  <a:lnTo>
                    <a:pt x="1105546" y="1611824"/>
                  </a:lnTo>
                  <a:lnTo>
                    <a:pt x="0" y="10332"/>
                  </a:lnTo>
                  <a:close/>
                </a:path>
              </a:pathLst>
            </a:custGeom>
            <a:solidFill>
              <a:srgbClr val="00B050">
                <a:alpha val="23922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04" name="Line 34"/>
          <p:cNvSpPr>
            <a:spLocks noChangeShapeType="1"/>
          </p:cNvSpPr>
          <p:nvPr/>
        </p:nvSpPr>
        <p:spPr bwMode="auto">
          <a:xfrm flipV="1">
            <a:off x="1465512" y="3699587"/>
            <a:ext cx="5602564" cy="599787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0" bIns="0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923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9050"/>
            <a:ext cx="9144000" cy="6858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rial"/>
                <a:cs typeface="Arial"/>
              </a:rPr>
              <a:t>Transients in Standard H-Mode: ELMs</a:t>
            </a:r>
            <a:endParaRPr lang="en-US" sz="3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95" name="Group 94"/>
          <p:cNvGrpSpPr/>
          <p:nvPr/>
        </p:nvGrpSpPr>
        <p:grpSpPr>
          <a:xfrm>
            <a:off x="125601" y="666750"/>
            <a:ext cx="4878447" cy="3872902"/>
            <a:chOff x="125601" y="561072"/>
            <a:chExt cx="4878447" cy="3872902"/>
          </a:xfrm>
        </p:grpSpPr>
        <p:pic>
          <p:nvPicPr>
            <p:cNvPr id="105" name="pe_profilev2_500X400.avi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4"/>
            <a:stretch>
              <a:fillRect/>
            </a:stretch>
          </p:blipFill>
          <p:spPr>
            <a:xfrm>
              <a:off x="125601" y="561072"/>
              <a:ext cx="4841128" cy="3872902"/>
            </a:xfrm>
            <a:prstGeom prst="rect">
              <a:avLst/>
            </a:prstGeom>
          </p:spPr>
        </p:pic>
        <p:sp>
          <p:nvSpPr>
            <p:cNvPr id="106" name="Text Box 6"/>
            <p:cNvSpPr txBox="1">
              <a:spLocks noChangeArrowheads="1"/>
            </p:cNvSpPr>
            <p:nvPr/>
          </p:nvSpPr>
          <p:spPr bwMode="auto">
            <a:xfrm>
              <a:off x="2699792" y="2132856"/>
              <a:ext cx="2304256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1600" i="0" baseline="0" dirty="0" smtClean="0">
                  <a:solidFill>
                    <a:schemeClr val="bg1"/>
                  </a:solidFill>
                  <a:latin typeface="+mj-lt"/>
                </a:rPr>
                <a:t>ASDEX-Upgrade</a:t>
              </a:r>
            </a:p>
            <a:p>
              <a:pPr algn="ctr">
                <a:spcBef>
                  <a:spcPct val="50000"/>
                </a:spcBef>
              </a:pPr>
              <a:r>
                <a:rPr lang="en-GB" sz="1600" dirty="0" smtClean="0">
                  <a:solidFill>
                    <a:schemeClr val="bg1"/>
                  </a:solidFill>
                  <a:latin typeface="+mj-lt"/>
                </a:rPr>
                <a:t>E.  </a:t>
              </a:r>
              <a:r>
                <a:rPr lang="en-GB" sz="1600" dirty="0" err="1" smtClean="0">
                  <a:solidFill>
                    <a:schemeClr val="bg1"/>
                  </a:solidFill>
                  <a:latin typeface="+mj-lt"/>
                </a:rPr>
                <a:t>Wolfrum</a:t>
              </a:r>
              <a:endParaRPr lang="en-GB" sz="1600" i="0" baseline="0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07" name="Content Placeholder 2"/>
          <p:cNvSpPr>
            <a:spLocks noGrp="1"/>
          </p:cNvSpPr>
          <p:nvPr>
            <p:ph idx="1"/>
          </p:nvPr>
        </p:nvSpPr>
        <p:spPr>
          <a:xfrm>
            <a:off x="5181600" y="666750"/>
            <a:ext cx="3733800" cy="41148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The high confinement at the plasma edge in H mode is actually too high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Pressure increases until an instability limit is reached</a:t>
            </a:r>
          </a:p>
          <a:p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In present-day </a:t>
            </a:r>
            <a:r>
              <a:rPr lang="en-US" dirty="0" err="1" smtClean="0">
                <a:solidFill>
                  <a:srgbClr val="FFFFFF"/>
                </a:solidFill>
                <a:latin typeface="Arial"/>
                <a:cs typeface="Arial"/>
              </a:rPr>
              <a:t>tokamaks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, this has beneficial effects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Particle content of the plasma can be controlled by pumping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Impurity content of the core is reduced</a:t>
            </a:r>
          </a:p>
          <a:p>
            <a:pPr lvl="1"/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  <a:p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636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5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9050"/>
            <a:ext cx="9144000" cy="6858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rial"/>
                <a:cs typeface="Arial"/>
              </a:rPr>
              <a:t>Single ELMs Might Cause Melting</a:t>
            </a:r>
            <a:endParaRPr lang="en-US" sz="3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304800" y="1428750"/>
            <a:ext cx="4419600" cy="18288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Scaling of the energy loss in large ELMs projects energy near the surface melt limit of the ITER </a:t>
            </a:r>
            <a:r>
              <a:rPr lang="en-US" dirty="0" err="1" smtClean="0">
                <a:solidFill>
                  <a:srgbClr val="FFFFFF"/>
                </a:solidFill>
                <a:latin typeface="Arial"/>
                <a:cs typeface="Arial"/>
              </a:rPr>
              <a:t>divertor</a:t>
            </a:r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64" name="Group 63"/>
          <p:cNvGrpSpPr>
            <a:grpSpLocks noChangeAspect="1"/>
          </p:cNvGrpSpPr>
          <p:nvPr/>
        </p:nvGrpSpPr>
        <p:grpSpPr>
          <a:xfrm>
            <a:off x="5029200" y="849355"/>
            <a:ext cx="3982917" cy="3556838"/>
            <a:chOff x="4617005" y="1403775"/>
            <a:chExt cx="4550551" cy="4063749"/>
          </a:xfrm>
        </p:grpSpPr>
        <p:grpSp>
          <p:nvGrpSpPr>
            <p:cNvPr id="70" name="Group 69"/>
            <p:cNvGrpSpPr/>
            <p:nvPr/>
          </p:nvGrpSpPr>
          <p:grpSpPr>
            <a:xfrm>
              <a:off x="4617005" y="1403775"/>
              <a:ext cx="4550551" cy="4063749"/>
              <a:chOff x="5445900" y="773113"/>
              <a:chExt cx="3684930" cy="3290729"/>
            </a:xfrm>
          </p:grpSpPr>
          <p:sp>
            <p:nvSpPr>
              <p:cNvPr id="74" name="Text Box 13"/>
              <p:cNvSpPr txBox="1">
                <a:spLocks noChangeArrowheads="1"/>
              </p:cNvSpPr>
              <p:nvPr/>
            </p:nvSpPr>
            <p:spPr bwMode="auto">
              <a:xfrm rot="5400000">
                <a:off x="8150470" y="1507252"/>
                <a:ext cx="1714500" cy="2462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rgbClr val="8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>
                <a:lvl1pPr algn="l">
                  <a:buClr>
                    <a:srgbClr val="000000"/>
                  </a:buClr>
                  <a:buChar char="•"/>
                  <a:defRPr kumimoji="1" sz="3200">
                    <a:solidFill>
                      <a:srgbClr val="000000"/>
                    </a:solidFill>
                    <a:latin typeface="Arial" charset="0"/>
                  </a:defRPr>
                </a:lvl1pPr>
                <a:lvl2pPr marL="742950" indent="-285750" algn="l">
                  <a:lnSpc>
                    <a:spcPct val="110000"/>
                  </a:lnSpc>
                  <a:spcBef>
                    <a:spcPct val="10000"/>
                  </a:spcBef>
                  <a:spcAft>
                    <a:spcPct val="10000"/>
                  </a:spcAft>
                  <a:buClr>
                    <a:srgbClr val="CC0000"/>
                  </a:buClr>
                  <a:buFont typeface="Arial" charset="0"/>
                  <a:buChar char="−"/>
                  <a:defRPr kumimoji="1" sz="2800">
                    <a:solidFill>
                      <a:srgbClr val="CC0000"/>
                    </a:solidFill>
                    <a:latin typeface="Arial" charset="0"/>
                  </a:defRPr>
                </a:lvl2pPr>
                <a:lvl3pPr marL="1143000" indent="-228600" algn="l">
                  <a:buClr>
                    <a:srgbClr val="0000CC"/>
                  </a:buClr>
                  <a:buFont typeface="Wingdings" pitchFamily="2" charset="2"/>
                  <a:buChar char="§"/>
                  <a:defRPr kumimoji="1" sz="2400">
                    <a:solidFill>
                      <a:srgbClr val="0000CC"/>
                    </a:solidFill>
                    <a:latin typeface="Arial" charset="0"/>
                  </a:defRPr>
                </a:lvl3pPr>
                <a:lvl4pPr marL="1600200" indent="-228600" algn="l">
                  <a:buClr>
                    <a:srgbClr val="000000"/>
                  </a:buClr>
                  <a:buFont typeface="Arial" charset="0"/>
                  <a:buChar char="−"/>
                  <a:defRPr kumimoji="1" sz="2000">
                    <a:solidFill>
                      <a:srgbClr val="000000"/>
                    </a:solidFill>
                    <a:latin typeface="Arial" charset="0"/>
                  </a:defRPr>
                </a:lvl4pPr>
                <a:lvl5pPr marL="2057400" indent="-228600" algn="l">
                  <a:buChar char="»"/>
                  <a:defRPr kumimoji="1" sz="1200">
                    <a:solidFill>
                      <a:srgbClr val="000000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lnSpc>
                    <a:spcPts val="2300"/>
                  </a:lnSpc>
                  <a:spcBef>
                    <a:spcPct val="0"/>
                  </a:spcBef>
                  <a:spcAft>
                    <a:spcPct val="0"/>
                  </a:spcAft>
                  <a:buChar char="»"/>
                  <a:defRPr kumimoji="1" sz="1200">
                    <a:solidFill>
                      <a:srgbClr val="000000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lnSpc>
                    <a:spcPts val="2300"/>
                  </a:lnSpc>
                  <a:spcBef>
                    <a:spcPct val="0"/>
                  </a:spcBef>
                  <a:spcAft>
                    <a:spcPct val="0"/>
                  </a:spcAft>
                  <a:buChar char="»"/>
                  <a:defRPr kumimoji="1" sz="1200">
                    <a:solidFill>
                      <a:srgbClr val="000000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lnSpc>
                    <a:spcPts val="2300"/>
                  </a:lnSpc>
                  <a:spcBef>
                    <a:spcPct val="0"/>
                  </a:spcBef>
                  <a:spcAft>
                    <a:spcPct val="0"/>
                  </a:spcAft>
                  <a:buChar char="»"/>
                  <a:defRPr kumimoji="1" sz="1200">
                    <a:solidFill>
                      <a:srgbClr val="000000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lnSpc>
                    <a:spcPts val="2300"/>
                  </a:lnSpc>
                  <a:spcBef>
                    <a:spcPct val="0"/>
                  </a:spcBef>
                  <a:spcAft>
                    <a:spcPct val="0"/>
                  </a:spcAft>
                  <a:buChar char="»"/>
                  <a:defRPr kumimoji="1" sz="1200">
                    <a:solidFill>
                      <a:srgbClr val="000000"/>
                    </a:solidFill>
                    <a:latin typeface="Arial" charset="0"/>
                  </a:defRPr>
                </a:lvl9pPr>
              </a:lstStyle>
              <a:p>
                <a:pPr>
                  <a:buClr>
                    <a:schemeClr val="tx1"/>
                  </a:buClr>
                  <a:buFontTx/>
                  <a:buNone/>
                </a:pPr>
                <a:r>
                  <a:rPr lang="en-US" altLang="en-US" sz="1600" b="1">
                    <a:solidFill>
                      <a:schemeClr val="bg1"/>
                    </a:solidFill>
                  </a:rPr>
                  <a:t>T. Eich et al., [39]</a:t>
                </a:r>
                <a:endParaRPr lang="en-US" altLang="en-US" sz="1600"/>
              </a:p>
            </p:txBody>
          </p:sp>
          <p:sp>
            <p:nvSpPr>
              <p:cNvPr id="75" name="Rectangle 4"/>
              <p:cNvSpPr>
                <a:spLocks noChangeArrowheads="1"/>
              </p:cNvSpPr>
              <p:nvPr/>
            </p:nvSpPr>
            <p:spPr bwMode="auto">
              <a:xfrm>
                <a:off x="7940047" y="800100"/>
                <a:ext cx="1177925" cy="23336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8575">
                    <a:solidFill>
                      <a:srgbClr val="8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tIns="0" bIns="0" anchor="ctr"/>
              <a:lstStyle>
                <a:lvl1pPr algn="l">
                  <a:buClr>
                    <a:srgbClr val="000000"/>
                  </a:buClr>
                  <a:buChar char="•"/>
                  <a:defRPr kumimoji="1" sz="3200">
                    <a:solidFill>
                      <a:srgbClr val="000000"/>
                    </a:solidFill>
                    <a:latin typeface="Arial" charset="0"/>
                  </a:defRPr>
                </a:lvl1pPr>
                <a:lvl2pPr marL="742950" indent="-285750" algn="l">
                  <a:lnSpc>
                    <a:spcPct val="110000"/>
                  </a:lnSpc>
                  <a:spcBef>
                    <a:spcPct val="10000"/>
                  </a:spcBef>
                  <a:spcAft>
                    <a:spcPct val="10000"/>
                  </a:spcAft>
                  <a:buClr>
                    <a:srgbClr val="CC0000"/>
                  </a:buClr>
                  <a:buFont typeface="Arial" charset="0"/>
                  <a:buChar char="−"/>
                  <a:defRPr kumimoji="1" sz="2800">
                    <a:solidFill>
                      <a:srgbClr val="CC0000"/>
                    </a:solidFill>
                    <a:latin typeface="Arial" charset="0"/>
                  </a:defRPr>
                </a:lvl2pPr>
                <a:lvl3pPr marL="1143000" indent="-228600" algn="l">
                  <a:buClr>
                    <a:srgbClr val="0000CC"/>
                  </a:buClr>
                  <a:buFont typeface="Wingdings" pitchFamily="2" charset="2"/>
                  <a:buChar char="§"/>
                  <a:defRPr kumimoji="1" sz="2400">
                    <a:solidFill>
                      <a:srgbClr val="0000CC"/>
                    </a:solidFill>
                    <a:latin typeface="Arial" charset="0"/>
                  </a:defRPr>
                </a:lvl3pPr>
                <a:lvl4pPr marL="1600200" indent="-228600" algn="l">
                  <a:buClr>
                    <a:srgbClr val="000000"/>
                  </a:buClr>
                  <a:buFont typeface="Arial" charset="0"/>
                  <a:buChar char="−"/>
                  <a:defRPr kumimoji="1" sz="2000">
                    <a:solidFill>
                      <a:srgbClr val="000000"/>
                    </a:solidFill>
                    <a:latin typeface="Arial" charset="0"/>
                  </a:defRPr>
                </a:lvl4pPr>
                <a:lvl5pPr marL="2057400" indent="-228600" algn="l">
                  <a:buChar char="»"/>
                  <a:defRPr kumimoji="1" sz="1200">
                    <a:solidFill>
                      <a:srgbClr val="000000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lnSpc>
                    <a:spcPts val="2300"/>
                  </a:lnSpc>
                  <a:spcBef>
                    <a:spcPct val="0"/>
                  </a:spcBef>
                  <a:spcAft>
                    <a:spcPct val="0"/>
                  </a:spcAft>
                  <a:buChar char="»"/>
                  <a:defRPr kumimoji="1" sz="1200">
                    <a:solidFill>
                      <a:srgbClr val="000000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lnSpc>
                    <a:spcPts val="2300"/>
                  </a:lnSpc>
                  <a:spcBef>
                    <a:spcPct val="0"/>
                  </a:spcBef>
                  <a:spcAft>
                    <a:spcPct val="0"/>
                  </a:spcAft>
                  <a:buChar char="»"/>
                  <a:defRPr kumimoji="1" sz="1200">
                    <a:solidFill>
                      <a:srgbClr val="000000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lnSpc>
                    <a:spcPts val="2300"/>
                  </a:lnSpc>
                  <a:spcBef>
                    <a:spcPct val="0"/>
                  </a:spcBef>
                  <a:spcAft>
                    <a:spcPct val="0"/>
                  </a:spcAft>
                  <a:buChar char="»"/>
                  <a:defRPr kumimoji="1" sz="1200">
                    <a:solidFill>
                      <a:srgbClr val="000000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lnSpc>
                    <a:spcPts val="2300"/>
                  </a:lnSpc>
                  <a:spcBef>
                    <a:spcPct val="0"/>
                  </a:spcBef>
                  <a:spcAft>
                    <a:spcPct val="0"/>
                  </a:spcAft>
                  <a:buChar char="»"/>
                  <a:defRPr kumimoji="1" sz="1200">
                    <a:solidFill>
                      <a:srgbClr val="000000"/>
                    </a:solidFill>
                    <a:latin typeface="Arial" charset="0"/>
                  </a:defRPr>
                </a:lvl9pPr>
              </a:lstStyle>
              <a:p>
                <a:pPr marL="0" marR="0" lvl="0" indent="0" algn="just" defTabSz="914400" eaLnBrk="0" fontAlgn="base" latinLnBrk="0" hangingPunct="0">
                  <a:lnSpc>
                    <a:spcPts val="23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Tx/>
                  <a:buFontTx/>
                  <a:buNone/>
                  <a:tabLst/>
                  <a:defRPr/>
                </a:pPr>
                <a:endParaRPr kumimoji="1" lang="fr-FR" altLang="en-US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grpSp>
            <p:nvGrpSpPr>
              <p:cNvPr id="76" name="Group 2"/>
              <p:cNvGrpSpPr>
                <a:grpSpLocks/>
              </p:cNvGrpSpPr>
              <p:nvPr/>
            </p:nvGrpSpPr>
            <p:grpSpPr bwMode="auto">
              <a:xfrm>
                <a:off x="5445900" y="773113"/>
                <a:ext cx="3660739" cy="3290729"/>
                <a:chOff x="5373515" y="793957"/>
                <a:chExt cx="3660894" cy="3290060"/>
              </a:xfrm>
            </p:grpSpPr>
            <p:sp>
              <p:nvSpPr>
                <p:cNvPr id="77" name="Rectangle 3"/>
                <p:cNvSpPr>
                  <a:spLocks noChangeArrowheads="1"/>
                </p:cNvSpPr>
                <p:nvPr/>
              </p:nvSpPr>
              <p:spPr bwMode="auto">
                <a:xfrm>
                  <a:off x="6634163" y="3236913"/>
                  <a:ext cx="1992312" cy="42703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28575">
                      <a:solidFill>
                        <a:srgbClr val="8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tIns="0" bIns="0" anchor="ctr"/>
                <a:lstStyle>
                  <a:lvl1pPr algn="l">
                    <a:buClr>
                      <a:srgbClr val="000000"/>
                    </a:buClr>
                    <a:buChar char="•"/>
                    <a:defRPr kumimoji="1" sz="3200">
                      <a:solidFill>
                        <a:srgbClr val="000000"/>
                      </a:solidFill>
                      <a:latin typeface="Arial" charset="0"/>
                    </a:defRPr>
                  </a:lvl1pPr>
                  <a:lvl2pPr marL="742950" indent="-285750" algn="l">
                    <a:lnSpc>
                      <a:spcPct val="110000"/>
                    </a:lnSpc>
                    <a:spcBef>
                      <a:spcPct val="10000"/>
                    </a:spcBef>
                    <a:spcAft>
                      <a:spcPct val="10000"/>
                    </a:spcAft>
                    <a:buClr>
                      <a:srgbClr val="CC0000"/>
                    </a:buClr>
                    <a:buFont typeface="Arial" charset="0"/>
                    <a:buChar char="−"/>
                    <a:defRPr kumimoji="1" sz="2800">
                      <a:solidFill>
                        <a:srgbClr val="CC0000"/>
                      </a:solidFill>
                      <a:latin typeface="Arial" charset="0"/>
                    </a:defRPr>
                  </a:lvl2pPr>
                  <a:lvl3pPr marL="1143000" indent="-228600" algn="l">
                    <a:buClr>
                      <a:srgbClr val="0000CC"/>
                    </a:buClr>
                    <a:buFont typeface="Wingdings" pitchFamily="2" charset="2"/>
                    <a:buChar char="§"/>
                    <a:defRPr kumimoji="1" sz="2400">
                      <a:solidFill>
                        <a:srgbClr val="0000CC"/>
                      </a:solidFill>
                      <a:latin typeface="Arial" charset="0"/>
                    </a:defRPr>
                  </a:lvl3pPr>
                  <a:lvl4pPr marL="1600200" indent="-228600" algn="l">
                    <a:buClr>
                      <a:srgbClr val="000000"/>
                    </a:buClr>
                    <a:buFont typeface="Arial" charset="0"/>
                    <a:buChar char="−"/>
                    <a:defRPr kumimoji="1" sz="2000">
                      <a:solidFill>
                        <a:srgbClr val="000000"/>
                      </a:solidFill>
                      <a:latin typeface="Arial" charset="0"/>
                    </a:defRPr>
                  </a:lvl4pPr>
                  <a:lvl5pPr marL="2057400" indent="-228600" algn="l">
                    <a:buChar char="»"/>
                    <a:defRPr kumimoji="1" sz="1200">
                      <a:solidFill>
                        <a:srgbClr val="000000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lnSpc>
                      <a:spcPts val="2300"/>
                    </a:lnSpc>
                    <a:spcBef>
                      <a:spcPct val="0"/>
                    </a:spcBef>
                    <a:spcAft>
                      <a:spcPct val="0"/>
                    </a:spcAft>
                    <a:buChar char="»"/>
                    <a:defRPr kumimoji="1" sz="1200">
                      <a:solidFill>
                        <a:srgbClr val="000000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lnSpc>
                      <a:spcPts val="2300"/>
                    </a:lnSpc>
                    <a:spcBef>
                      <a:spcPct val="0"/>
                    </a:spcBef>
                    <a:spcAft>
                      <a:spcPct val="0"/>
                    </a:spcAft>
                    <a:buChar char="»"/>
                    <a:defRPr kumimoji="1" sz="1200">
                      <a:solidFill>
                        <a:srgbClr val="000000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lnSpc>
                      <a:spcPts val="2300"/>
                    </a:lnSpc>
                    <a:spcBef>
                      <a:spcPct val="0"/>
                    </a:spcBef>
                    <a:spcAft>
                      <a:spcPct val="0"/>
                    </a:spcAft>
                    <a:buChar char="»"/>
                    <a:defRPr kumimoji="1" sz="1200">
                      <a:solidFill>
                        <a:srgbClr val="000000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lnSpc>
                      <a:spcPts val="2300"/>
                    </a:lnSpc>
                    <a:spcBef>
                      <a:spcPct val="0"/>
                    </a:spcBef>
                    <a:spcAft>
                      <a:spcPct val="0"/>
                    </a:spcAft>
                    <a:buChar char="»"/>
                    <a:defRPr kumimoji="1" sz="1200">
                      <a:solidFill>
                        <a:srgbClr val="000000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just" defTabSz="914400" eaLnBrk="0" fontAlgn="base" latinLnBrk="0" hangingPunct="0">
                    <a:lnSpc>
                      <a:spcPts val="23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Tx/>
                    <a:buFontTx/>
                    <a:buNone/>
                    <a:tabLst/>
                    <a:defRPr/>
                  </a:pPr>
                  <a:endParaRPr kumimoji="1" lang="fr-FR" altLang="en-US" sz="2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grpSp>
              <p:nvGrpSpPr>
                <p:cNvPr id="78" name="Group 77"/>
                <p:cNvGrpSpPr>
                  <a:grpSpLocks/>
                </p:cNvGrpSpPr>
                <p:nvPr/>
              </p:nvGrpSpPr>
              <p:grpSpPr bwMode="auto">
                <a:xfrm>
                  <a:off x="5373515" y="793957"/>
                  <a:ext cx="3660894" cy="3290060"/>
                  <a:chOff x="5373515" y="793957"/>
                  <a:chExt cx="3660894" cy="3290060"/>
                </a:xfrm>
              </p:grpSpPr>
              <p:pic>
                <p:nvPicPr>
                  <p:cNvPr id="79" name="Bild 2" descr="psimodel-1.png"/>
                  <p:cNvPicPr>
                    <a:picLocks noChangeAspect="1"/>
                  </p:cNvPicPr>
                  <p:nvPr/>
                </p:nvPicPr>
                <p:blipFill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6591" t="3410" r="7048" b="6032"/>
                  <a:stretch/>
                </p:blipFill>
                <p:spPr bwMode="auto">
                  <a:xfrm>
                    <a:off x="5373515" y="793957"/>
                    <a:ext cx="3660894" cy="329006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80" name="Oval 15"/>
                  <p:cNvSpPr>
                    <a:spLocks noChangeArrowheads="1"/>
                  </p:cNvSpPr>
                  <p:nvPr/>
                </p:nvSpPr>
                <p:spPr bwMode="auto">
                  <a:xfrm>
                    <a:off x="5762593" y="2083453"/>
                    <a:ext cx="144996" cy="132912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spAutoFit/>
                  </a:bodyPr>
                  <a:lstStyle>
                    <a:lvl1pPr marL="342900" indent="-342900">
                      <a:defRPr kumimoji="1" sz="2000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defRPr kumimoji="1" sz="2000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defRPr kumimoji="1" sz="2000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defRPr kumimoji="1" sz="2000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>
                      <a:defRPr kumimoji="1" sz="2000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algn="just" eaLnBrk="0" fontAlgn="base" hangingPunct="0">
                      <a:lnSpc>
                        <a:spcPts val="23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defRPr kumimoji="1" sz="2000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algn="just" eaLnBrk="0" fontAlgn="base" hangingPunct="0">
                      <a:lnSpc>
                        <a:spcPts val="23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defRPr kumimoji="1" sz="2000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algn="just" eaLnBrk="0" fontAlgn="base" hangingPunct="0">
                      <a:lnSpc>
                        <a:spcPts val="23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defRPr kumimoji="1" sz="2000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algn="just" eaLnBrk="0" fontAlgn="base" hangingPunct="0">
                      <a:lnSpc>
                        <a:spcPts val="23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defRPr kumimoji="1" sz="2000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marL="342900" marR="0" lvl="0" indent="-342900" algn="just" defTabSz="914400" eaLnBrk="0" fontAlgn="base" latinLnBrk="0" hangingPunct="0">
                      <a:lnSpc>
                        <a:spcPts val="23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FFFFFF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1" lang="de-DE" altLang="fr-FR" sz="20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</a:endParaRPr>
                  </a:p>
                </p:txBody>
              </p:sp>
              <p:sp>
                <p:nvSpPr>
                  <p:cNvPr id="81" name="Oval 16"/>
                  <p:cNvSpPr>
                    <a:spLocks noChangeArrowheads="1"/>
                  </p:cNvSpPr>
                  <p:nvPr/>
                </p:nvSpPr>
                <p:spPr bwMode="auto">
                  <a:xfrm>
                    <a:off x="5757768" y="2299158"/>
                    <a:ext cx="154646" cy="161444"/>
                  </a:xfrm>
                  <a:prstGeom prst="ellipse">
                    <a:avLst/>
                  </a:prstGeom>
                  <a:noFill/>
                  <a:ln w="28575">
                    <a:solidFill>
                      <a:srgbClr val="FF66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>
                    <a:spAutoFit/>
                  </a:bodyPr>
                  <a:lstStyle>
                    <a:lvl1pPr marL="342900" indent="-342900">
                      <a:defRPr kumimoji="1" sz="2000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defRPr kumimoji="1" sz="2000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defRPr kumimoji="1" sz="2000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defRPr kumimoji="1" sz="2000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>
                      <a:defRPr kumimoji="1" sz="2000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algn="just" eaLnBrk="0" fontAlgn="base" hangingPunct="0">
                      <a:lnSpc>
                        <a:spcPts val="23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defRPr kumimoji="1" sz="2000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algn="just" eaLnBrk="0" fontAlgn="base" hangingPunct="0">
                      <a:lnSpc>
                        <a:spcPts val="23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defRPr kumimoji="1" sz="2000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algn="just" eaLnBrk="0" fontAlgn="base" hangingPunct="0">
                      <a:lnSpc>
                        <a:spcPts val="23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defRPr kumimoji="1" sz="2000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algn="just" eaLnBrk="0" fontAlgn="base" hangingPunct="0">
                      <a:lnSpc>
                        <a:spcPts val="23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defRPr kumimoji="1" sz="2000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marL="342900" marR="0" lvl="0" indent="-342900" algn="just" defTabSz="914400" eaLnBrk="0" fontAlgn="base" latinLnBrk="0" hangingPunct="0">
                      <a:lnSpc>
                        <a:spcPts val="23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FFFFFF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1" lang="de-DE" altLang="fr-FR" sz="20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</a:endParaRPr>
                  </a:p>
                </p:txBody>
              </p:sp>
              <p:sp>
                <p:nvSpPr>
                  <p:cNvPr id="82" name="Rechteck 17"/>
                  <p:cNvSpPr>
                    <a:spLocks noChangeArrowheads="1"/>
                  </p:cNvSpPr>
                  <p:nvPr/>
                </p:nvSpPr>
                <p:spPr bwMode="auto">
                  <a:xfrm>
                    <a:off x="7131751" y="3019382"/>
                    <a:ext cx="133519" cy="158026"/>
                  </a:xfrm>
                  <a:prstGeom prst="rect">
                    <a:avLst/>
                  </a:prstGeom>
                  <a:noFill/>
                  <a:ln w="28575">
                    <a:solidFill>
                      <a:srgbClr val="0000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 marL="342900" indent="-342900">
                      <a:defRPr kumimoji="1" sz="2000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defRPr kumimoji="1" sz="2000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defRPr kumimoji="1" sz="2000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defRPr kumimoji="1" sz="2000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>
                      <a:defRPr kumimoji="1" sz="2000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algn="just" eaLnBrk="0" fontAlgn="base" hangingPunct="0">
                      <a:lnSpc>
                        <a:spcPts val="23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defRPr kumimoji="1" sz="2000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algn="just" eaLnBrk="0" fontAlgn="base" hangingPunct="0">
                      <a:lnSpc>
                        <a:spcPts val="23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defRPr kumimoji="1" sz="2000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algn="just" eaLnBrk="0" fontAlgn="base" hangingPunct="0">
                      <a:lnSpc>
                        <a:spcPts val="23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defRPr kumimoji="1" sz="2000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algn="just" eaLnBrk="0" fontAlgn="base" hangingPunct="0">
                      <a:lnSpc>
                        <a:spcPts val="23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defRPr kumimoji="1" sz="2000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marL="342900" marR="0" lvl="0" indent="-342900" algn="just" defTabSz="914400" eaLnBrk="0" fontAlgn="base" latinLnBrk="0" hangingPunct="0">
                      <a:lnSpc>
                        <a:spcPts val="23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FFFFFF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1" lang="de-DE" altLang="fr-FR" sz="20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</a:endParaRPr>
                  </a:p>
                </p:txBody>
              </p:sp>
              <p:sp>
                <p:nvSpPr>
                  <p:cNvPr id="83" name="Rechteck 18"/>
                  <p:cNvSpPr>
                    <a:spLocks noChangeArrowheads="1"/>
                  </p:cNvSpPr>
                  <p:nvPr/>
                </p:nvSpPr>
                <p:spPr bwMode="auto">
                  <a:xfrm>
                    <a:off x="7122529" y="3234491"/>
                    <a:ext cx="151963" cy="178725"/>
                  </a:xfrm>
                  <a:prstGeom prst="rect">
                    <a:avLst/>
                  </a:prstGeom>
                  <a:solidFill>
                    <a:srgbClr val="0000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5715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marL="342900" indent="-342900">
                      <a:defRPr kumimoji="1" sz="2000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defRPr kumimoji="1" sz="2000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defRPr kumimoji="1" sz="2000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defRPr kumimoji="1" sz="2000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>
                      <a:defRPr kumimoji="1" sz="2000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algn="just" eaLnBrk="0" fontAlgn="base" hangingPunct="0">
                      <a:lnSpc>
                        <a:spcPts val="23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defRPr kumimoji="1" sz="2000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algn="just" eaLnBrk="0" fontAlgn="base" hangingPunct="0">
                      <a:lnSpc>
                        <a:spcPts val="23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defRPr kumimoji="1" sz="2000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algn="just" eaLnBrk="0" fontAlgn="base" hangingPunct="0">
                      <a:lnSpc>
                        <a:spcPts val="23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defRPr kumimoji="1" sz="2000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algn="just" eaLnBrk="0" fontAlgn="base" hangingPunct="0">
                      <a:lnSpc>
                        <a:spcPts val="23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defRPr kumimoji="1" sz="2000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marL="342900" marR="0" lvl="0" indent="-342900" algn="just" defTabSz="914400" eaLnBrk="0" fontAlgn="base" latinLnBrk="0" hangingPunct="0">
                      <a:lnSpc>
                        <a:spcPts val="23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FFFFFF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1" lang="de-DE" altLang="fr-FR" sz="20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</a:endParaRPr>
                  </a:p>
                </p:txBody>
              </p:sp>
              <p:sp>
                <p:nvSpPr>
                  <p:cNvPr id="84" name="Textfeld 2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898445" y="1980633"/>
                    <a:ext cx="753604" cy="36022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algn="l">
                      <a:buClr>
                        <a:srgbClr val="000000"/>
                      </a:buClr>
                      <a:buChar char="•"/>
                      <a:defRPr kumimoji="1" sz="3200">
                        <a:solidFill>
                          <a:srgbClr val="000000"/>
                        </a:solidFill>
                        <a:latin typeface="Arial" charset="0"/>
                      </a:defRPr>
                    </a:lvl1pPr>
                    <a:lvl2pPr marL="742950" indent="-285750" algn="l">
                      <a:lnSpc>
                        <a:spcPct val="110000"/>
                      </a:lnSpc>
                      <a:spcBef>
                        <a:spcPct val="10000"/>
                      </a:spcBef>
                      <a:spcAft>
                        <a:spcPct val="10000"/>
                      </a:spcAft>
                      <a:buClr>
                        <a:srgbClr val="CC0000"/>
                      </a:buClr>
                      <a:buFont typeface="Arial" charset="0"/>
                      <a:buChar char="−"/>
                      <a:defRPr kumimoji="1" sz="2800">
                        <a:solidFill>
                          <a:srgbClr val="CC0000"/>
                        </a:solidFill>
                        <a:latin typeface="Arial" charset="0"/>
                      </a:defRPr>
                    </a:lvl2pPr>
                    <a:lvl3pPr marL="1143000" indent="-228600" algn="l">
                      <a:buClr>
                        <a:srgbClr val="0000CC"/>
                      </a:buClr>
                      <a:buFont typeface="Wingdings" pitchFamily="2" charset="2"/>
                      <a:buChar char="§"/>
                      <a:defRPr kumimoji="1" sz="2400">
                        <a:solidFill>
                          <a:srgbClr val="0000CC"/>
                        </a:solidFill>
                        <a:latin typeface="Arial" charset="0"/>
                      </a:defRPr>
                    </a:lvl3pPr>
                    <a:lvl4pPr marL="1600200" indent="-228600" algn="l">
                      <a:buClr>
                        <a:srgbClr val="000000"/>
                      </a:buClr>
                      <a:buFont typeface="Arial" charset="0"/>
                      <a:buChar char="−"/>
                      <a:defRPr kumimoji="1" sz="2000">
                        <a:solidFill>
                          <a:srgbClr val="000000"/>
                        </a:solidFill>
                        <a:latin typeface="Arial" charset="0"/>
                      </a:defRPr>
                    </a:lvl4pPr>
                    <a:lvl5pPr marL="2057400" indent="-228600" algn="l">
                      <a:buChar char="»"/>
                      <a:defRPr kumimoji="1" sz="1200">
                        <a:solidFill>
                          <a:srgbClr val="0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lnSpc>
                        <a:spcPts val="23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har char="»"/>
                      <a:defRPr kumimoji="1" sz="1200">
                        <a:solidFill>
                          <a:srgbClr val="0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lnSpc>
                        <a:spcPts val="23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har char="»"/>
                      <a:defRPr kumimoji="1" sz="1200">
                        <a:solidFill>
                          <a:srgbClr val="0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lnSpc>
                        <a:spcPts val="23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har char="»"/>
                      <a:defRPr kumimoji="1" sz="1200">
                        <a:solidFill>
                          <a:srgbClr val="0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lnSpc>
                        <a:spcPts val="23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har char="»"/>
                      <a:defRPr kumimoji="1" sz="1200">
                        <a:solidFill>
                          <a:srgbClr val="000000"/>
                        </a:solidFill>
                        <a:latin typeface="Arial" charset="0"/>
                      </a:defRPr>
                    </a:lvl9pPr>
                  </a:lstStyle>
                  <a:p>
                    <a:pPr marL="0" marR="0" lvl="0" indent="0" algn="just" defTabSz="914400" eaLnBrk="1" fontAlgn="base" latinLnBrk="0" hangingPunct="1">
                      <a:lnSpc>
                        <a:spcPts val="23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FFFFFF"/>
                      </a:buClr>
                      <a:buSzTx/>
                      <a:buFontTx/>
                      <a:buNone/>
                      <a:tabLst/>
                      <a:defRPr/>
                    </a:pPr>
                    <a:r>
                      <a:rPr kumimoji="1" lang="de-DE" altLang="fr-FR" sz="16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pitchFamily="34" charset="-128"/>
                      </a:rPr>
                      <a:t>JET-C</a:t>
                    </a:r>
                  </a:p>
                </p:txBody>
              </p:sp>
              <p:sp>
                <p:nvSpPr>
                  <p:cNvPr id="85" name="Textfeld 2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884258" y="2210602"/>
                    <a:ext cx="956352" cy="36022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algn="l">
                      <a:buClr>
                        <a:srgbClr val="000000"/>
                      </a:buClr>
                      <a:buChar char="•"/>
                      <a:defRPr kumimoji="1" sz="3200">
                        <a:solidFill>
                          <a:srgbClr val="000000"/>
                        </a:solidFill>
                        <a:latin typeface="Arial" charset="0"/>
                      </a:defRPr>
                    </a:lvl1pPr>
                    <a:lvl2pPr marL="742950" indent="-285750" algn="l">
                      <a:lnSpc>
                        <a:spcPct val="110000"/>
                      </a:lnSpc>
                      <a:spcBef>
                        <a:spcPct val="10000"/>
                      </a:spcBef>
                      <a:spcAft>
                        <a:spcPct val="10000"/>
                      </a:spcAft>
                      <a:buClr>
                        <a:srgbClr val="CC0000"/>
                      </a:buClr>
                      <a:buFont typeface="Arial" charset="0"/>
                      <a:buChar char="−"/>
                      <a:defRPr kumimoji="1" sz="2800">
                        <a:solidFill>
                          <a:srgbClr val="CC0000"/>
                        </a:solidFill>
                        <a:latin typeface="Arial" charset="0"/>
                      </a:defRPr>
                    </a:lvl2pPr>
                    <a:lvl3pPr marL="1143000" indent="-228600" algn="l">
                      <a:buClr>
                        <a:srgbClr val="0000CC"/>
                      </a:buClr>
                      <a:buFont typeface="Wingdings" pitchFamily="2" charset="2"/>
                      <a:buChar char="§"/>
                      <a:defRPr kumimoji="1" sz="2400">
                        <a:solidFill>
                          <a:srgbClr val="0000CC"/>
                        </a:solidFill>
                        <a:latin typeface="Arial" charset="0"/>
                      </a:defRPr>
                    </a:lvl3pPr>
                    <a:lvl4pPr marL="1600200" indent="-228600" algn="l">
                      <a:buClr>
                        <a:srgbClr val="000000"/>
                      </a:buClr>
                      <a:buFont typeface="Arial" charset="0"/>
                      <a:buChar char="−"/>
                      <a:defRPr kumimoji="1" sz="2000">
                        <a:solidFill>
                          <a:srgbClr val="000000"/>
                        </a:solidFill>
                        <a:latin typeface="Arial" charset="0"/>
                      </a:defRPr>
                    </a:lvl4pPr>
                    <a:lvl5pPr marL="2057400" indent="-228600" algn="l">
                      <a:buChar char="»"/>
                      <a:defRPr kumimoji="1" sz="1200">
                        <a:solidFill>
                          <a:srgbClr val="0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lnSpc>
                        <a:spcPts val="23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har char="»"/>
                      <a:defRPr kumimoji="1" sz="1200">
                        <a:solidFill>
                          <a:srgbClr val="0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lnSpc>
                        <a:spcPts val="23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har char="»"/>
                      <a:defRPr kumimoji="1" sz="1200">
                        <a:solidFill>
                          <a:srgbClr val="0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lnSpc>
                        <a:spcPts val="23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har char="»"/>
                      <a:defRPr kumimoji="1" sz="1200">
                        <a:solidFill>
                          <a:srgbClr val="0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lnSpc>
                        <a:spcPts val="23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har char="»"/>
                      <a:defRPr kumimoji="1" sz="1200">
                        <a:solidFill>
                          <a:srgbClr val="000000"/>
                        </a:solidFill>
                        <a:latin typeface="Arial" charset="0"/>
                      </a:defRPr>
                    </a:lvl9pPr>
                  </a:lstStyle>
                  <a:p>
                    <a:pPr marL="0" marR="0" lvl="0" indent="0" algn="just" defTabSz="914400" eaLnBrk="1" fontAlgn="base" latinLnBrk="0" hangingPunct="1">
                      <a:lnSpc>
                        <a:spcPts val="23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FFFFFF"/>
                      </a:buClr>
                      <a:buSzTx/>
                      <a:buFontTx/>
                      <a:buNone/>
                      <a:tabLst/>
                      <a:defRPr/>
                    </a:pPr>
                    <a:r>
                      <a:rPr kumimoji="1" lang="de-DE" altLang="fr-FR" sz="16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pitchFamily="34" charset="-128"/>
                      </a:rPr>
                      <a:t>JET-ILW</a:t>
                    </a:r>
                  </a:p>
                </p:txBody>
              </p:sp>
              <p:sp>
                <p:nvSpPr>
                  <p:cNvPr id="86" name="Textfeld 2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309922" y="2911662"/>
                    <a:ext cx="845103" cy="36022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algn="l">
                      <a:buClr>
                        <a:srgbClr val="000000"/>
                      </a:buClr>
                      <a:buChar char="•"/>
                      <a:defRPr kumimoji="1" sz="3200">
                        <a:solidFill>
                          <a:srgbClr val="000000"/>
                        </a:solidFill>
                        <a:latin typeface="Arial" charset="0"/>
                      </a:defRPr>
                    </a:lvl1pPr>
                    <a:lvl2pPr marL="742950" indent="-285750" algn="l">
                      <a:lnSpc>
                        <a:spcPct val="110000"/>
                      </a:lnSpc>
                      <a:spcBef>
                        <a:spcPct val="10000"/>
                      </a:spcBef>
                      <a:spcAft>
                        <a:spcPct val="10000"/>
                      </a:spcAft>
                      <a:buClr>
                        <a:srgbClr val="CC0000"/>
                      </a:buClr>
                      <a:buFont typeface="Arial" charset="0"/>
                      <a:buChar char="−"/>
                      <a:defRPr kumimoji="1" sz="2800">
                        <a:solidFill>
                          <a:srgbClr val="CC0000"/>
                        </a:solidFill>
                        <a:latin typeface="Arial" charset="0"/>
                      </a:defRPr>
                    </a:lvl2pPr>
                    <a:lvl3pPr marL="1143000" indent="-228600" algn="l">
                      <a:buClr>
                        <a:srgbClr val="0000CC"/>
                      </a:buClr>
                      <a:buFont typeface="Wingdings" pitchFamily="2" charset="2"/>
                      <a:buChar char="§"/>
                      <a:defRPr kumimoji="1" sz="2400">
                        <a:solidFill>
                          <a:srgbClr val="0000CC"/>
                        </a:solidFill>
                        <a:latin typeface="Arial" charset="0"/>
                      </a:defRPr>
                    </a:lvl3pPr>
                    <a:lvl4pPr marL="1600200" indent="-228600" algn="l">
                      <a:buClr>
                        <a:srgbClr val="000000"/>
                      </a:buClr>
                      <a:buFont typeface="Arial" charset="0"/>
                      <a:buChar char="−"/>
                      <a:defRPr kumimoji="1" sz="2000">
                        <a:solidFill>
                          <a:srgbClr val="000000"/>
                        </a:solidFill>
                        <a:latin typeface="Arial" charset="0"/>
                      </a:defRPr>
                    </a:lvl4pPr>
                    <a:lvl5pPr marL="2057400" indent="-228600" algn="l">
                      <a:buChar char="»"/>
                      <a:defRPr kumimoji="1" sz="1200">
                        <a:solidFill>
                          <a:srgbClr val="0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lnSpc>
                        <a:spcPts val="23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har char="»"/>
                      <a:defRPr kumimoji="1" sz="1200">
                        <a:solidFill>
                          <a:srgbClr val="0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lnSpc>
                        <a:spcPts val="23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har char="»"/>
                      <a:defRPr kumimoji="1" sz="1200">
                        <a:solidFill>
                          <a:srgbClr val="0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lnSpc>
                        <a:spcPts val="23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har char="»"/>
                      <a:defRPr kumimoji="1" sz="1200">
                        <a:solidFill>
                          <a:srgbClr val="0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lnSpc>
                        <a:spcPts val="23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har char="»"/>
                      <a:defRPr kumimoji="1" sz="1200">
                        <a:solidFill>
                          <a:srgbClr val="000000"/>
                        </a:solidFill>
                        <a:latin typeface="Arial" charset="0"/>
                      </a:defRPr>
                    </a:lvl9pPr>
                  </a:lstStyle>
                  <a:p>
                    <a:pPr marL="0" marR="0" lvl="0" indent="0" algn="just" defTabSz="914400" eaLnBrk="1" fontAlgn="base" latinLnBrk="0" hangingPunct="1">
                      <a:lnSpc>
                        <a:spcPts val="23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FFFFFF"/>
                      </a:buClr>
                      <a:buSzTx/>
                      <a:buFontTx/>
                      <a:buNone/>
                      <a:tabLst/>
                      <a:defRPr/>
                    </a:pPr>
                    <a:r>
                      <a:rPr kumimoji="1" lang="de-DE" altLang="fr-FR" sz="16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pitchFamily="34" charset="-128"/>
                      </a:rPr>
                      <a:t>AUG-C</a:t>
                    </a:r>
                  </a:p>
                </p:txBody>
              </p:sp>
              <p:sp>
                <p:nvSpPr>
                  <p:cNvPr id="87" name="Textfeld 2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309922" y="3153449"/>
                    <a:ext cx="891591" cy="36022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algn="l">
                      <a:buClr>
                        <a:srgbClr val="000000"/>
                      </a:buClr>
                      <a:buChar char="•"/>
                      <a:defRPr kumimoji="1" sz="3200">
                        <a:solidFill>
                          <a:srgbClr val="000000"/>
                        </a:solidFill>
                        <a:latin typeface="Arial" charset="0"/>
                      </a:defRPr>
                    </a:lvl1pPr>
                    <a:lvl2pPr marL="742950" indent="-285750" algn="l">
                      <a:lnSpc>
                        <a:spcPct val="110000"/>
                      </a:lnSpc>
                      <a:spcBef>
                        <a:spcPct val="10000"/>
                      </a:spcBef>
                      <a:spcAft>
                        <a:spcPct val="10000"/>
                      </a:spcAft>
                      <a:buClr>
                        <a:srgbClr val="CC0000"/>
                      </a:buClr>
                      <a:buFont typeface="Arial" charset="0"/>
                      <a:buChar char="−"/>
                      <a:defRPr kumimoji="1" sz="2800">
                        <a:solidFill>
                          <a:srgbClr val="CC0000"/>
                        </a:solidFill>
                        <a:latin typeface="Arial" charset="0"/>
                      </a:defRPr>
                    </a:lvl2pPr>
                    <a:lvl3pPr marL="1143000" indent="-228600" algn="l">
                      <a:buClr>
                        <a:srgbClr val="0000CC"/>
                      </a:buClr>
                      <a:buFont typeface="Wingdings" pitchFamily="2" charset="2"/>
                      <a:buChar char="§"/>
                      <a:defRPr kumimoji="1" sz="2400">
                        <a:solidFill>
                          <a:srgbClr val="0000CC"/>
                        </a:solidFill>
                        <a:latin typeface="Arial" charset="0"/>
                      </a:defRPr>
                    </a:lvl3pPr>
                    <a:lvl4pPr marL="1600200" indent="-228600" algn="l">
                      <a:buClr>
                        <a:srgbClr val="000000"/>
                      </a:buClr>
                      <a:buFont typeface="Arial" charset="0"/>
                      <a:buChar char="−"/>
                      <a:defRPr kumimoji="1" sz="2000">
                        <a:solidFill>
                          <a:srgbClr val="000000"/>
                        </a:solidFill>
                        <a:latin typeface="Arial" charset="0"/>
                      </a:defRPr>
                    </a:lvl4pPr>
                    <a:lvl5pPr marL="2057400" indent="-228600" algn="l">
                      <a:buChar char="»"/>
                      <a:defRPr kumimoji="1" sz="1200">
                        <a:solidFill>
                          <a:srgbClr val="0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lnSpc>
                        <a:spcPts val="23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har char="»"/>
                      <a:defRPr kumimoji="1" sz="1200">
                        <a:solidFill>
                          <a:srgbClr val="0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lnSpc>
                        <a:spcPts val="23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har char="»"/>
                      <a:defRPr kumimoji="1" sz="1200">
                        <a:solidFill>
                          <a:srgbClr val="0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lnSpc>
                        <a:spcPts val="23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har char="»"/>
                      <a:defRPr kumimoji="1" sz="1200">
                        <a:solidFill>
                          <a:srgbClr val="0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lnSpc>
                        <a:spcPts val="23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har char="»"/>
                      <a:defRPr kumimoji="1" sz="1200">
                        <a:solidFill>
                          <a:srgbClr val="000000"/>
                        </a:solidFill>
                        <a:latin typeface="Arial" charset="0"/>
                      </a:defRPr>
                    </a:lvl9pPr>
                  </a:lstStyle>
                  <a:p>
                    <a:pPr marL="0" marR="0" lvl="0" indent="0" algn="just" defTabSz="914400" eaLnBrk="1" fontAlgn="base" latinLnBrk="0" hangingPunct="1">
                      <a:lnSpc>
                        <a:spcPts val="23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FFFFFF"/>
                      </a:buClr>
                      <a:buSzTx/>
                      <a:buFontTx/>
                      <a:buNone/>
                      <a:tabLst/>
                      <a:defRPr/>
                    </a:pPr>
                    <a:r>
                      <a:rPr kumimoji="1" lang="de-DE" altLang="fr-FR" sz="16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pitchFamily="34" charset="-128"/>
                      </a:rPr>
                      <a:t>AUG-W</a:t>
                    </a:r>
                  </a:p>
                </p:txBody>
              </p:sp>
              <p:sp>
                <p:nvSpPr>
                  <p:cNvPr id="88" name="Gleichschenkliges Dreieck 26"/>
                  <p:cNvSpPr>
                    <a:spLocks noChangeArrowheads="1"/>
                  </p:cNvSpPr>
                  <p:nvPr/>
                </p:nvSpPr>
                <p:spPr bwMode="auto">
                  <a:xfrm>
                    <a:off x="5745515" y="2633533"/>
                    <a:ext cx="179153" cy="204504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rgbClr val="00CC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marL="342900" indent="-342900">
                      <a:defRPr kumimoji="1" sz="2000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defRPr kumimoji="1" sz="2000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defRPr kumimoji="1" sz="2000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defRPr kumimoji="1" sz="2000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>
                      <a:defRPr kumimoji="1" sz="2000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algn="just" eaLnBrk="0" fontAlgn="base" hangingPunct="0">
                      <a:lnSpc>
                        <a:spcPts val="23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defRPr kumimoji="1" sz="2000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algn="just" eaLnBrk="0" fontAlgn="base" hangingPunct="0">
                      <a:lnSpc>
                        <a:spcPts val="23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defRPr kumimoji="1" sz="2000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algn="just" eaLnBrk="0" fontAlgn="base" hangingPunct="0">
                      <a:lnSpc>
                        <a:spcPts val="23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defRPr kumimoji="1" sz="2000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algn="just" eaLnBrk="0" fontAlgn="base" hangingPunct="0">
                      <a:lnSpc>
                        <a:spcPts val="23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defRPr kumimoji="1" sz="2000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marL="342900" marR="0" lvl="0" indent="-342900" algn="just" defTabSz="914400" eaLnBrk="0" fontAlgn="base" latinLnBrk="0" hangingPunct="0">
                      <a:lnSpc>
                        <a:spcPts val="23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FFFFFF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1" lang="de-DE" altLang="fr-FR" sz="20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</a:endParaRPr>
                  </a:p>
                </p:txBody>
              </p:sp>
              <p:sp>
                <p:nvSpPr>
                  <p:cNvPr id="89" name="Textfeld 2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884258" y="2566508"/>
                    <a:ext cx="753732" cy="36022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algn="l">
                      <a:buClr>
                        <a:srgbClr val="000000"/>
                      </a:buClr>
                      <a:buChar char="•"/>
                      <a:defRPr kumimoji="1" sz="3200">
                        <a:solidFill>
                          <a:srgbClr val="000000"/>
                        </a:solidFill>
                        <a:latin typeface="Arial" charset="0"/>
                      </a:defRPr>
                    </a:lvl1pPr>
                    <a:lvl2pPr marL="742950" indent="-285750" algn="l">
                      <a:lnSpc>
                        <a:spcPct val="110000"/>
                      </a:lnSpc>
                      <a:spcBef>
                        <a:spcPct val="10000"/>
                      </a:spcBef>
                      <a:spcAft>
                        <a:spcPct val="10000"/>
                      </a:spcAft>
                      <a:buClr>
                        <a:srgbClr val="CC0000"/>
                      </a:buClr>
                      <a:buFont typeface="Arial" charset="0"/>
                      <a:buChar char="−"/>
                      <a:defRPr kumimoji="1" sz="2800">
                        <a:solidFill>
                          <a:srgbClr val="CC0000"/>
                        </a:solidFill>
                        <a:latin typeface="Arial" charset="0"/>
                      </a:defRPr>
                    </a:lvl2pPr>
                    <a:lvl3pPr marL="1143000" indent="-228600" algn="l">
                      <a:buClr>
                        <a:srgbClr val="0000CC"/>
                      </a:buClr>
                      <a:buFont typeface="Wingdings" pitchFamily="2" charset="2"/>
                      <a:buChar char="§"/>
                      <a:defRPr kumimoji="1" sz="2400">
                        <a:solidFill>
                          <a:srgbClr val="0000CC"/>
                        </a:solidFill>
                        <a:latin typeface="Arial" charset="0"/>
                      </a:defRPr>
                    </a:lvl3pPr>
                    <a:lvl4pPr marL="1600200" indent="-228600" algn="l">
                      <a:buClr>
                        <a:srgbClr val="000000"/>
                      </a:buClr>
                      <a:buFont typeface="Arial" charset="0"/>
                      <a:buChar char="−"/>
                      <a:defRPr kumimoji="1" sz="2000">
                        <a:solidFill>
                          <a:srgbClr val="000000"/>
                        </a:solidFill>
                        <a:latin typeface="Arial" charset="0"/>
                      </a:defRPr>
                    </a:lvl4pPr>
                    <a:lvl5pPr marL="2057400" indent="-228600" algn="l">
                      <a:buChar char="»"/>
                      <a:defRPr kumimoji="1" sz="1200">
                        <a:solidFill>
                          <a:srgbClr val="0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lnSpc>
                        <a:spcPts val="23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har char="»"/>
                      <a:defRPr kumimoji="1" sz="1200">
                        <a:solidFill>
                          <a:srgbClr val="0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lnSpc>
                        <a:spcPts val="23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har char="»"/>
                      <a:defRPr kumimoji="1" sz="1200">
                        <a:solidFill>
                          <a:srgbClr val="0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lnSpc>
                        <a:spcPts val="23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har char="»"/>
                      <a:defRPr kumimoji="1" sz="1200">
                        <a:solidFill>
                          <a:srgbClr val="0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lnSpc>
                        <a:spcPts val="23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har char="»"/>
                      <a:defRPr kumimoji="1" sz="1200">
                        <a:solidFill>
                          <a:srgbClr val="000000"/>
                        </a:solidFill>
                        <a:latin typeface="Arial" charset="0"/>
                      </a:defRPr>
                    </a:lvl9pPr>
                  </a:lstStyle>
                  <a:p>
                    <a:pPr marL="0" marR="0" lvl="0" indent="0" algn="just" defTabSz="914400" eaLnBrk="1" fontAlgn="base" latinLnBrk="0" hangingPunct="1">
                      <a:lnSpc>
                        <a:spcPts val="23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FFFFFF"/>
                      </a:buClr>
                      <a:buSzTx/>
                      <a:buFontTx/>
                      <a:buNone/>
                      <a:tabLst/>
                      <a:defRPr/>
                    </a:pPr>
                    <a:r>
                      <a:rPr kumimoji="1" lang="de-DE" altLang="fr-FR" sz="16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pitchFamily="34" charset="-128"/>
                      </a:rPr>
                      <a:t>MAST</a:t>
                    </a:r>
                  </a:p>
                </p:txBody>
              </p:sp>
              <p:sp>
                <p:nvSpPr>
                  <p:cNvPr id="90" name="Textfeld 3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884258" y="1777236"/>
                    <a:ext cx="1210460" cy="36022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algn="l">
                      <a:buClr>
                        <a:srgbClr val="000000"/>
                      </a:buClr>
                      <a:buChar char="•"/>
                      <a:defRPr kumimoji="1" sz="3200">
                        <a:solidFill>
                          <a:srgbClr val="000000"/>
                        </a:solidFill>
                        <a:latin typeface="Arial" charset="0"/>
                      </a:defRPr>
                    </a:lvl1pPr>
                    <a:lvl2pPr marL="742950" indent="-285750" algn="l">
                      <a:lnSpc>
                        <a:spcPct val="110000"/>
                      </a:lnSpc>
                      <a:spcBef>
                        <a:spcPct val="10000"/>
                      </a:spcBef>
                      <a:spcAft>
                        <a:spcPct val="10000"/>
                      </a:spcAft>
                      <a:buClr>
                        <a:srgbClr val="CC0000"/>
                      </a:buClr>
                      <a:buFont typeface="Arial" charset="0"/>
                      <a:buChar char="−"/>
                      <a:defRPr kumimoji="1" sz="2800">
                        <a:solidFill>
                          <a:srgbClr val="CC0000"/>
                        </a:solidFill>
                        <a:latin typeface="Arial" charset="0"/>
                      </a:defRPr>
                    </a:lvl2pPr>
                    <a:lvl3pPr marL="1143000" indent="-228600" algn="l">
                      <a:buClr>
                        <a:srgbClr val="0000CC"/>
                      </a:buClr>
                      <a:buFont typeface="Wingdings" pitchFamily="2" charset="2"/>
                      <a:buChar char="§"/>
                      <a:defRPr kumimoji="1" sz="2400">
                        <a:solidFill>
                          <a:srgbClr val="0000CC"/>
                        </a:solidFill>
                        <a:latin typeface="Arial" charset="0"/>
                      </a:defRPr>
                    </a:lvl3pPr>
                    <a:lvl4pPr marL="1600200" indent="-228600" algn="l">
                      <a:buClr>
                        <a:srgbClr val="000000"/>
                      </a:buClr>
                      <a:buFont typeface="Arial" charset="0"/>
                      <a:buChar char="−"/>
                      <a:defRPr kumimoji="1" sz="2000">
                        <a:solidFill>
                          <a:srgbClr val="000000"/>
                        </a:solidFill>
                        <a:latin typeface="Arial" charset="0"/>
                      </a:defRPr>
                    </a:lvl4pPr>
                    <a:lvl5pPr marL="2057400" indent="-228600" algn="l">
                      <a:buChar char="»"/>
                      <a:defRPr kumimoji="1" sz="1200">
                        <a:solidFill>
                          <a:srgbClr val="0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lnSpc>
                        <a:spcPts val="23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har char="»"/>
                      <a:defRPr kumimoji="1" sz="1200">
                        <a:solidFill>
                          <a:srgbClr val="0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lnSpc>
                        <a:spcPts val="23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har char="»"/>
                      <a:defRPr kumimoji="1" sz="1200">
                        <a:solidFill>
                          <a:srgbClr val="0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lnSpc>
                        <a:spcPts val="23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har char="»"/>
                      <a:defRPr kumimoji="1" sz="1200">
                        <a:solidFill>
                          <a:srgbClr val="0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lnSpc>
                        <a:spcPts val="23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har char="»"/>
                      <a:defRPr kumimoji="1" sz="1200">
                        <a:solidFill>
                          <a:srgbClr val="000000"/>
                        </a:solidFill>
                        <a:latin typeface="Arial" charset="0"/>
                      </a:defRPr>
                    </a:lvl9pPr>
                  </a:lstStyle>
                  <a:p>
                    <a:pPr marL="0" marR="0" lvl="0" indent="0" algn="just" defTabSz="914400" eaLnBrk="1" fontAlgn="base" latinLnBrk="0" hangingPunct="1">
                      <a:lnSpc>
                        <a:spcPts val="23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FFFFFF"/>
                      </a:buClr>
                      <a:buSzTx/>
                      <a:buFontTx/>
                      <a:buNone/>
                      <a:tabLst/>
                      <a:defRPr/>
                    </a:pPr>
                    <a:r>
                      <a:rPr kumimoji="1" lang="de-DE" altLang="fr-FR" sz="16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pitchFamily="34" charset="-128"/>
                      </a:rPr>
                      <a:t>ITER-Regr.</a:t>
                    </a:r>
                  </a:p>
                </p:txBody>
              </p:sp>
              <p:sp>
                <p:nvSpPr>
                  <p:cNvPr id="91" name="Textfeld 2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309922" y="3401739"/>
                    <a:ext cx="1412053" cy="36022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algn="l">
                      <a:buClr>
                        <a:srgbClr val="000000"/>
                      </a:buClr>
                      <a:buChar char="•"/>
                      <a:defRPr kumimoji="1" sz="3200">
                        <a:solidFill>
                          <a:srgbClr val="000000"/>
                        </a:solidFill>
                        <a:latin typeface="Arial" charset="0"/>
                      </a:defRPr>
                    </a:lvl1pPr>
                    <a:lvl2pPr marL="742950" indent="-285750" algn="l">
                      <a:lnSpc>
                        <a:spcPct val="110000"/>
                      </a:lnSpc>
                      <a:spcBef>
                        <a:spcPct val="10000"/>
                      </a:spcBef>
                      <a:spcAft>
                        <a:spcPct val="10000"/>
                      </a:spcAft>
                      <a:buClr>
                        <a:srgbClr val="CC0000"/>
                      </a:buClr>
                      <a:buFont typeface="Arial" charset="0"/>
                      <a:buChar char="−"/>
                      <a:defRPr kumimoji="1" sz="2800">
                        <a:solidFill>
                          <a:srgbClr val="CC0000"/>
                        </a:solidFill>
                        <a:latin typeface="Arial" charset="0"/>
                      </a:defRPr>
                    </a:lvl2pPr>
                    <a:lvl3pPr marL="1143000" indent="-228600" algn="l">
                      <a:buClr>
                        <a:srgbClr val="0000CC"/>
                      </a:buClr>
                      <a:buFont typeface="Wingdings" pitchFamily="2" charset="2"/>
                      <a:buChar char="§"/>
                      <a:defRPr kumimoji="1" sz="2400">
                        <a:solidFill>
                          <a:srgbClr val="0000CC"/>
                        </a:solidFill>
                        <a:latin typeface="Arial" charset="0"/>
                      </a:defRPr>
                    </a:lvl3pPr>
                    <a:lvl4pPr marL="1600200" indent="-228600" algn="l">
                      <a:buClr>
                        <a:srgbClr val="000000"/>
                      </a:buClr>
                      <a:buFont typeface="Arial" charset="0"/>
                      <a:buChar char="−"/>
                      <a:defRPr kumimoji="1" sz="2000">
                        <a:solidFill>
                          <a:srgbClr val="000000"/>
                        </a:solidFill>
                        <a:latin typeface="Arial" charset="0"/>
                      </a:defRPr>
                    </a:lvl4pPr>
                    <a:lvl5pPr marL="2057400" indent="-228600" algn="l">
                      <a:buChar char="»"/>
                      <a:defRPr kumimoji="1" sz="1200">
                        <a:solidFill>
                          <a:srgbClr val="000000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lnSpc>
                        <a:spcPts val="23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har char="»"/>
                      <a:defRPr kumimoji="1" sz="1200">
                        <a:solidFill>
                          <a:srgbClr val="000000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lnSpc>
                        <a:spcPts val="23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har char="»"/>
                      <a:defRPr kumimoji="1" sz="1200">
                        <a:solidFill>
                          <a:srgbClr val="000000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lnSpc>
                        <a:spcPts val="23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har char="»"/>
                      <a:defRPr kumimoji="1" sz="1200">
                        <a:solidFill>
                          <a:srgbClr val="000000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lnSpc>
                        <a:spcPts val="23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har char="»"/>
                      <a:defRPr kumimoji="1" sz="1200">
                        <a:solidFill>
                          <a:srgbClr val="000000"/>
                        </a:solidFill>
                        <a:latin typeface="Arial" charset="0"/>
                      </a:defRPr>
                    </a:lvl9pPr>
                  </a:lstStyle>
                  <a:p>
                    <a:pPr marL="0" marR="0" lvl="0" indent="0" algn="just" defTabSz="914400" eaLnBrk="1" fontAlgn="base" latinLnBrk="0" hangingPunct="1">
                      <a:lnSpc>
                        <a:spcPts val="23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FFFFFF"/>
                      </a:buClr>
                      <a:buSzTx/>
                      <a:buFontTx/>
                      <a:buNone/>
                      <a:tabLst/>
                      <a:defRPr/>
                    </a:pPr>
                    <a:r>
                      <a:rPr kumimoji="1" lang="de-DE" altLang="fr-FR" sz="16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pitchFamily="34" charset="-128"/>
                      </a:rPr>
                      <a:t>AUG-W-inner</a:t>
                    </a:r>
                  </a:p>
                </p:txBody>
              </p:sp>
              <p:sp>
                <p:nvSpPr>
                  <p:cNvPr id="92" name="Rechteck 18"/>
                  <p:cNvSpPr>
                    <a:spLocks noChangeArrowheads="1"/>
                  </p:cNvSpPr>
                  <p:nvPr/>
                </p:nvSpPr>
                <p:spPr bwMode="auto">
                  <a:xfrm>
                    <a:off x="7131328" y="3492003"/>
                    <a:ext cx="134364" cy="158026"/>
                  </a:xfrm>
                  <a:prstGeom prst="rect">
                    <a:avLst/>
                  </a:prstGeom>
                  <a:solidFill>
                    <a:srgbClr val="00FFFF"/>
                  </a:solidFill>
                  <a:ln w="2857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>
                    <a:spAutoFit/>
                  </a:bodyPr>
                  <a:lstStyle>
                    <a:lvl1pPr marL="342900" indent="-342900">
                      <a:defRPr kumimoji="1" sz="2000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defRPr kumimoji="1" sz="2000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defRPr kumimoji="1" sz="2000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defRPr kumimoji="1" sz="2000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>
                      <a:defRPr kumimoji="1" sz="2000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algn="just" eaLnBrk="0" fontAlgn="base" hangingPunct="0">
                      <a:lnSpc>
                        <a:spcPts val="23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defRPr kumimoji="1" sz="2000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algn="just" eaLnBrk="0" fontAlgn="base" hangingPunct="0">
                      <a:lnSpc>
                        <a:spcPts val="23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defRPr kumimoji="1" sz="2000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algn="just" eaLnBrk="0" fontAlgn="base" hangingPunct="0">
                      <a:lnSpc>
                        <a:spcPts val="23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defRPr kumimoji="1" sz="2000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algn="just" eaLnBrk="0" fontAlgn="base" hangingPunct="0">
                      <a:lnSpc>
                        <a:spcPts val="23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defRPr kumimoji="1" sz="2000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marL="342900" marR="0" lvl="0" indent="-342900" algn="just" defTabSz="914400" eaLnBrk="0" fontAlgn="base" latinLnBrk="0" hangingPunct="0">
                      <a:lnSpc>
                        <a:spcPts val="23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FFFFFF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1" lang="de-DE" altLang="fr-FR" sz="20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</a:endParaRPr>
                  </a:p>
                </p:txBody>
              </p:sp>
              <p:sp>
                <p:nvSpPr>
                  <p:cNvPr id="93" name="Textfeld 2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685728" y="1781272"/>
                    <a:ext cx="304813" cy="39130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000" baseline="-250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000" baseline="-250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000" baseline="-250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000" baseline="-250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000" baseline="-250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2000" baseline="-250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2000" baseline="-250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2000" baseline="-250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2000" baseline="-250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9pPr>
                  </a:lstStyle>
                  <a:p>
                    <a:pPr marL="0" marR="0" lvl="0" indent="0" algn="just" defTabSz="914400" eaLnBrk="1" fontAlgn="base" latinLnBrk="0" hangingPunct="1">
                      <a:lnSpc>
                        <a:spcPts val="23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FFFFFF"/>
                      </a:buClr>
                      <a:buSzTx/>
                      <a:buFontTx/>
                      <a:buNone/>
                      <a:tabLst/>
                      <a:defRPr/>
                    </a:pPr>
                    <a:r>
                      <a:rPr kumimoji="1" lang="de-DE" sz="4000" b="0" i="0" u="none" strike="noStrike" kern="0" cap="none" spc="0" normalizeH="0" baseline="-25000" noProof="0" dirty="0" smtClean="0">
                        <a:ln>
                          <a:noFill/>
                        </a:ln>
                        <a:effectLst/>
                        <a:uLnTx/>
                        <a:uFillTx/>
                        <a:latin typeface="Arial"/>
                        <a:ea typeface="ＭＳ Ｐゴシック" charset="0"/>
                      </a:rPr>
                      <a:t>*</a:t>
                    </a:r>
                    <a:endParaRPr kumimoji="1" lang="de-DE" sz="4000" b="0" i="0" u="none" strike="noStrike" kern="0" cap="none" spc="0" normalizeH="0" baseline="-25000" noProof="0" dirty="0">
                      <a:ln>
                        <a:noFill/>
                      </a:ln>
                      <a:effectLst/>
                      <a:uLnTx/>
                      <a:uFillTx/>
                      <a:latin typeface="Arial"/>
                      <a:ea typeface="ＭＳ Ｐゴシック" charset="0"/>
                    </a:endParaRPr>
                  </a:p>
                </p:txBody>
              </p:sp>
            </p:grpSp>
          </p:grpSp>
        </p:grpSp>
        <p:sp>
          <p:nvSpPr>
            <p:cNvPr id="71" name="Text Box 28"/>
            <p:cNvSpPr txBox="1">
              <a:spLocks noChangeArrowheads="1"/>
            </p:cNvSpPr>
            <p:nvPr/>
          </p:nvSpPr>
          <p:spPr bwMode="auto">
            <a:xfrm>
              <a:off x="4965244" y="1429482"/>
              <a:ext cx="3917691" cy="3750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kumimoji="1" sz="20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kumimoji="1" sz="20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kumimoji="1" sz="20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kumimoji="1" sz="20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kumimoji="1" sz="20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20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20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20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20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>
                <a:lnSpc>
                  <a:spcPct val="95000"/>
                </a:lnSpc>
                <a:buClrTx/>
              </a:pPr>
              <a:r>
                <a:rPr kumimoji="0" lang="en-US" altLang="en-US" sz="1600" b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T. Eich, </a:t>
              </a:r>
              <a:r>
                <a:rPr lang="en-US" altLang="en-US" sz="1600" b="0" dirty="0" err="1" smtClean="0"/>
                <a:t>Nucl</a:t>
              </a:r>
              <a:r>
                <a:rPr lang="en-US" altLang="en-US" sz="1600" b="0" dirty="0" smtClean="0"/>
                <a:t>. Mater. Energy </a:t>
              </a:r>
              <a:r>
                <a:rPr lang="en-US" sz="1600" b="0" dirty="0" smtClean="0"/>
                <a:t>(2017)</a:t>
              </a:r>
              <a:r>
                <a:rPr kumimoji="0" lang="en-US" altLang="en-US" sz="1600" b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 </a:t>
              </a:r>
              <a:endParaRPr kumimoji="0" lang="en-US" altLang="en-US" sz="1600" b="0" baseline="-25000" dirty="0">
                <a:solidFill>
                  <a:srgbClr val="0000FF"/>
                </a:solidFill>
                <a:cs typeface="Arial" panose="020B0604020202020204" pitchFamily="34" charset="0"/>
                <a:sym typeface="Symbol" pitchFamily="18" charset="2"/>
              </a:endParaRPr>
            </a:p>
          </p:txBody>
        </p:sp>
        <p:cxnSp>
          <p:nvCxnSpPr>
            <p:cNvPr id="72" name="Straight Connector 71"/>
            <p:cNvCxnSpPr/>
            <p:nvPr/>
          </p:nvCxnSpPr>
          <p:spPr>
            <a:xfrm>
              <a:off x="4934219" y="2411042"/>
              <a:ext cx="4081307" cy="0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ZoneTexte 5"/>
            <p:cNvSpPr txBox="1"/>
            <p:nvPr/>
          </p:nvSpPr>
          <p:spPr>
            <a:xfrm>
              <a:off x="4934219" y="2041421"/>
              <a:ext cx="24696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~ surface melt limit</a:t>
              </a:r>
              <a:endParaRPr lang="fr-FR" dirty="0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65" name="TextBox 64"/>
          <p:cNvSpPr txBox="1"/>
          <p:nvPr/>
        </p:nvSpPr>
        <p:spPr>
          <a:xfrm>
            <a:off x="7211917" y="2663915"/>
            <a:ext cx="1664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ITER 7.5, 15 MA</a:t>
            </a:r>
            <a:endParaRPr lang="en-US" dirty="0"/>
          </a:p>
        </p:txBody>
      </p:sp>
      <p:cxnSp>
        <p:nvCxnSpPr>
          <p:cNvPr id="66" name="Straight Arrow Connector 65"/>
          <p:cNvCxnSpPr/>
          <p:nvPr/>
        </p:nvCxnSpPr>
        <p:spPr>
          <a:xfrm flipH="1" flipV="1">
            <a:off x="8157022" y="1898830"/>
            <a:ext cx="135016" cy="76508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flipH="1" flipV="1">
            <a:off x="7796982" y="2213865"/>
            <a:ext cx="90011" cy="4500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Donut 67"/>
          <p:cNvSpPr/>
          <p:nvPr/>
        </p:nvSpPr>
        <p:spPr>
          <a:xfrm>
            <a:off x="7977002" y="1178750"/>
            <a:ext cx="315035" cy="675076"/>
          </a:xfrm>
          <a:prstGeom prst="donut">
            <a:avLst>
              <a:gd name="adj" fmla="val 4789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9" name="Donut 68"/>
          <p:cNvSpPr/>
          <p:nvPr/>
        </p:nvSpPr>
        <p:spPr>
          <a:xfrm>
            <a:off x="7571957" y="1538790"/>
            <a:ext cx="315035" cy="675076"/>
          </a:xfrm>
          <a:prstGeom prst="donut">
            <a:avLst>
              <a:gd name="adj" fmla="val 4789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35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5432" y="133350"/>
            <a:ext cx="2133988" cy="228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9050"/>
            <a:ext cx="9144000" cy="6858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rial"/>
                <a:cs typeface="Arial"/>
              </a:rPr>
              <a:t>Mitigation of ELMs</a:t>
            </a:r>
            <a:endParaRPr lang="en-US" sz="3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5" name="Content Placeholder 2"/>
          <p:cNvSpPr>
            <a:spLocks noGrp="1"/>
          </p:cNvSpPr>
          <p:nvPr>
            <p:ph idx="1"/>
          </p:nvPr>
        </p:nvSpPr>
        <p:spPr>
          <a:xfrm>
            <a:off x="304800" y="819150"/>
            <a:ext cx="5181600" cy="38862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The primary method for ELM mitigation in ITER is application of Resonant Magnetic Perturbations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This has been successfully applied in several </a:t>
            </a:r>
            <a:r>
              <a:rPr lang="en-US" dirty="0" err="1" smtClean="0">
                <a:solidFill>
                  <a:srgbClr val="FFFFFF"/>
                </a:solidFill>
                <a:latin typeface="Arial"/>
                <a:cs typeface="Arial"/>
              </a:rPr>
              <a:t>tokamaks</a:t>
            </a:r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lvl="1"/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ITER can apply up to </a:t>
            </a:r>
            <a:r>
              <a:rPr lang="en-US" i="1" dirty="0" smtClean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=4</a:t>
            </a:r>
          </a:p>
          <a:p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In addition, a pellet system to trigger ELMs at a pace much faster than natural will be available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2343150"/>
            <a:ext cx="3302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26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9050"/>
            <a:ext cx="8229600" cy="536971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ITER </a:t>
            </a:r>
            <a:r>
              <a:rPr lang="en-GB" b="1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Tokamak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410200" y="1809750"/>
            <a:ext cx="32766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Arial"/>
                <a:cs typeface="Arial"/>
              </a:rPr>
              <a:t>Vacuum Vessel: ~ 8 000 t.</a:t>
            </a:r>
          </a:p>
          <a:p>
            <a:r>
              <a:rPr lang="en-US" b="1" dirty="0">
                <a:solidFill>
                  <a:srgbClr val="FFFFFF"/>
                </a:solidFill>
                <a:latin typeface="Arial"/>
                <a:cs typeface="Arial"/>
              </a:rPr>
              <a:t>TF Coils:  ~ 18 x 360 t.</a:t>
            </a:r>
          </a:p>
          <a:p>
            <a:r>
              <a:rPr lang="en-US" b="1" dirty="0">
                <a:solidFill>
                  <a:srgbClr val="FFFFFF"/>
                </a:solidFill>
                <a:latin typeface="Arial"/>
                <a:cs typeface="Arial"/>
              </a:rPr>
              <a:t>Central solenoid:  ~ 1 000 t. </a:t>
            </a:r>
          </a:p>
          <a:p>
            <a:r>
              <a:rPr lang="en-US" b="1" dirty="0">
                <a:solidFill>
                  <a:srgbClr val="FFFFFF"/>
                </a:solidFill>
                <a:latin typeface="Arial"/>
                <a:cs typeface="Arial"/>
              </a:rPr>
              <a:t>Total ~ 23 000 t</a:t>
            </a:r>
            <a:r>
              <a:rPr lang="en-US" b="1" dirty="0" smtClean="0">
                <a:solidFill>
                  <a:srgbClr val="FFFFFF"/>
                </a:solidFill>
                <a:latin typeface="Arial"/>
                <a:cs typeface="Arial"/>
              </a:rPr>
              <a:t>.</a:t>
            </a:r>
          </a:p>
          <a:p>
            <a:endParaRPr lang="en-US" b="1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fr-FR" b="1" dirty="0" smtClean="0">
                <a:solidFill>
                  <a:srgbClr val="FFFFFF"/>
                </a:solidFill>
                <a:latin typeface="Arial"/>
                <a:cs typeface="Arial"/>
              </a:rPr>
              <a:t>R = 6.2 </a:t>
            </a:r>
            <a:r>
              <a:rPr lang="fr-FR" b="1" dirty="0">
                <a:solidFill>
                  <a:srgbClr val="FFFFFF"/>
                </a:solidFill>
                <a:latin typeface="Arial"/>
                <a:cs typeface="Arial"/>
              </a:rPr>
              <a:t>m, </a:t>
            </a:r>
            <a:r>
              <a:rPr lang="fr-FR" b="1" dirty="0" smtClean="0">
                <a:solidFill>
                  <a:srgbClr val="FFFFFF"/>
                </a:solidFill>
                <a:latin typeface="Arial"/>
                <a:cs typeface="Arial"/>
              </a:rPr>
              <a:t>a = 2.0 m</a:t>
            </a:r>
          </a:p>
          <a:p>
            <a:r>
              <a:rPr lang="fr-FR" b="1" dirty="0" smtClean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lang="fr-FR" b="1" baseline="-250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fr-FR" b="1" dirty="0" smtClean="0">
                <a:solidFill>
                  <a:srgbClr val="FFFFFF"/>
                </a:solidFill>
                <a:latin typeface="Arial"/>
                <a:cs typeface="Arial"/>
              </a:rPr>
              <a:t>= 5.3 </a:t>
            </a:r>
            <a:r>
              <a:rPr lang="fr-FR" b="1" dirty="0" err="1" smtClean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lang="fr-FR" b="1" dirty="0" smtClean="0">
                <a:solidFill>
                  <a:srgbClr val="FFFFFF"/>
                </a:solidFill>
                <a:latin typeface="Arial"/>
                <a:cs typeface="Arial"/>
              </a:rPr>
              <a:t>,   I</a:t>
            </a:r>
            <a:r>
              <a:rPr lang="fr-FR" b="1" baseline="-250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fr-FR" b="1" dirty="0">
                <a:solidFill>
                  <a:srgbClr val="FFFFFF"/>
                </a:solidFill>
                <a:latin typeface="Arial"/>
                <a:cs typeface="Arial"/>
              </a:rPr>
              <a:t>= 15 </a:t>
            </a:r>
            <a:r>
              <a:rPr lang="fr-FR" b="1" dirty="0" smtClean="0">
                <a:solidFill>
                  <a:srgbClr val="FFFFFF"/>
                </a:solidFill>
                <a:latin typeface="Arial"/>
                <a:cs typeface="Arial"/>
              </a:rPr>
              <a:t>MA</a:t>
            </a:r>
            <a:endParaRPr lang="fr-FR" b="1" dirty="0">
              <a:latin typeface="Arial"/>
              <a:cs typeface="Arial"/>
            </a:endParaRPr>
          </a:p>
        </p:txBody>
      </p:sp>
      <p:pic>
        <p:nvPicPr>
          <p:cNvPr id="5" name="Picture 2" descr="C:\Users\Bob\Desktop\Tok_Photo_book_black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8150"/>
            <a:ext cx="5190426" cy="448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37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9050"/>
            <a:ext cx="9144000" cy="6858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rial"/>
                <a:cs typeface="Arial"/>
              </a:rPr>
              <a:t>What About Disruptions?</a:t>
            </a:r>
            <a:endParaRPr lang="en-US" sz="3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5" name="Content Placeholder 2"/>
          <p:cNvSpPr>
            <a:spLocks noGrp="1"/>
          </p:cNvSpPr>
          <p:nvPr>
            <p:ph idx="1"/>
          </p:nvPr>
        </p:nvSpPr>
        <p:spPr>
          <a:xfrm>
            <a:off x="533400" y="819150"/>
            <a:ext cx="8077200" cy="38862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A very important reason to operate stationary discharges in ITER is to end the concern about disruptions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A truly stationary plasma will not disrupt because of plasma physics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Disruption occurrence should become a component or power supply reliability issue and not a physics issue</a:t>
            </a:r>
          </a:p>
          <a:p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The key question is whether truly stationary operating scenarios exist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Note: take care that stationary ≠ steady-state </a:t>
            </a:r>
          </a:p>
        </p:txBody>
      </p:sp>
    </p:spTree>
    <p:extLst>
      <p:ext uri="{BB962C8B-B14F-4D97-AF65-F5344CB8AC3E}">
        <p14:creationId xmlns:p14="http://schemas.microsoft.com/office/powerpoint/2010/main" val="175855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9050"/>
            <a:ext cx="9144000" cy="6858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rial"/>
                <a:cs typeface="Arial"/>
              </a:rPr>
              <a:t>Do Candidate Stationary Scenarios Exist?</a:t>
            </a:r>
            <a:endParaRPr lang="en-US" sz="3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5" name="Content Placeholder 2"/>
          <p:cNvSpPr>
            <a:spLocks noGrp="1"/>
          </p:cNvSpPr>
          <p:nvPr>
            <p:ph idx="1"/>
          </p:nvPr>
        </p:nvSpPr>
        <p:spPr>
          <a:xfrm>
            <a:off x="152400" y="971550"/>
            <a:ext cx="3733800" cy="33528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ITER baseline scenario operated stably at zero input torque in DIII-D</a:t>
            </a:r>
          </a:p>
          <a:p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Advanced inductive scenario operated at low torque JT-60U to 28 s</a:t>
            </a:r>
          </a:p>
        </p:txBody>
      </p:sp>
      <p:pic>
        <p:nvPicPr>
          <p:cNvPr id="4" name="Picture 3" descr="apsco1_new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6" t="3" r="-1182" b="46666"/>
          <a:stretch/>
        </p:blipFill>
        <p:spPr>
          <a:xfrm>
            <a:off x="3962400" y="697230"/>
            <a:ext cx="5072174" cy="393192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/>
          <p:cNvSpPr txBox="1"/>
          <p:nvPr/>
        </p:nvSpPr>
        <p:spPr>
          <a:xfrm>
            <a:off x="8001000" y="633740"/>
            <a:ext cx="5529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Arial"/>
                <a:cs typeface="Arial"/>
              </a:rPr>
              <a:t>DIII-D</a:t>
            </a:r>
            <a:endParaRPr lang="en-US" sz="11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21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9050"/>
            <a:ext cx="9144000" cy="6858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rial"/>
                <a:cs typeface="Arial"/>
              </a:rPr>
              <a:t>Disruption Mitigation Is Still Mandatory</a:t>
            </a:r>
            <a:endParaRPr lang="en-US" sz="3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5" name="Content Placeholder 2"/>
          <p:cNvSpPr>
            <a:spLocks noGrp="1"/>
          </p:cNvSpPr>
          <p:nvPr>
            <p:ph idx="1"/>
          </p:nvPr>
        </p:nvSpPr>
        <p:spPr>
          <a:xfrm>
            <a:off x="152400" y="1823388"/>
            <a:ext cx="3581400" cy="1205562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Mitigation pellets are substantially larger than ordinary fuelling pellets (leftmost)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632472" y="1932640"/>
            <a:ext cx="5260008" cy="2544110"/>
            <a:chOff x="284592" y="596968"/>
            <a:chExt cx="5879591" cy="284378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592" y="596968"/>
              <a:ext cx="5879591" cy="2843784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161263" y="2164632"/>
              <a:ext cx="76655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13 mm</a:t>
              </a:r>
              <a:endParaRPr lang="en-GB" sz="1600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921628" y="1849583"/>
              <a:ext cx="76655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20 mm</a:t>
              </a:r>
              <a:endParaRPr lang="en-GB" sz="1600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033732" y="2018860"/>
              <a:ext cx="76655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17 mm</a:t>
              </a:r>
              <a:endParaRPr lang="en-GB" sz="1600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066837" y="1638036"/>
              <a:ext cx="76655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28 mm</a:t>
              </a:r>
              <a:endParaRPr lang="en-GB" sz="1600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12" name="Content Placeholder 2"/>
          <p:cNvSpPr txBox="1">
            <a:spLocks/>
          </p:cNvSpPr>
          <p:nvPr/>
        </p:nvSpPr>
        <p:spPr>
          <a:xfrm>
            <a:off x="152400" y="819150"/>
            <a:ext cx="8763000" cy="1066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ITER must be ready to mitigate disruptions at any operating point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Learning to run a stationary discharge will not happen in a day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Components and power supplies will fail</a:t>
            </a:r>
          </a:p>
          <a:p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453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150"/>
            <a:ext cx="9144000" cy="85725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FFFFFF"/>
                </a:solidFill>
                <a:latin typeface="Arial"/>
                <a:cs typeface="Arial"/>
              </a:rPr>
              <a:t>Physics, Engineering, and Operational Objectives Were Specified</a:t>
            </a:r>
            <a:endParaRPr lang="en-US" sz="32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04800" y="1123950"/>
            <a:ext cx="8610600" cy="36576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Achieve </a:t>
            </a: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fusion power of 500 MW 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with </a:t>
            </a:r>
            <a:r>
              <a:rPr lang="en-US" dirty="0" err="1" smtClean="0">
                <a:solidFill>
                  <a:srgbClr val="D99694"/>
                </a:solidFill>
                <a:latin typeface="Arial"/>
                <a:cs typeface="Arial"/>
              </a:rPr>
              <a:t>P</a:t>
            </a:r>
            <a:r>
              <a:rPr lang="en-US" baseline="-25000" dirty="0" err="1" smtClean="0">
                <a:solidFill>
                  <a:srgbClr val="D99694"/>
                </a:solidFill>
                <a:latin typeface="Arial"/>
                <a:cs typeface="Arial"/>
              </a:rPr>
              <a:t>fus</a:t>
            </a:r>
            <a:r>
              <a:rPr lang="en-US" dirty="0" smtClean="0">
                <a:solidFill>
                  <a:srgbClr val="D99694"/>
                </a:solidFill>
                <a:latin typeface="Arial"/>
                <a:cs typeface="Arial"/>
              </a:rPr>
              <a:t>/P</a:t>
            </a:r>
            <a:r>
              <a:rPr lang="en-US" baseline="-25000" dirty="0" smtClean="0">
                <a:solidFill>
                  <a:srgbClr val="D99694"/>
                </a:solidFill>
                <a:latin typeface="Arial"/>
                <a:cs typeface="Arial"/>
              </a:rPr>
              <a:t>in</a:t>
            </a:r>
            <a:r>
              <a:rPr lang="en-US" dirty="0" smtClean="0">
                <a:solidFill>
                  <a:srgbClr val="D99694"/>
                </a:solidFill>
                <a:latin typeface="Arial"/>
                <a:cs typeface="Arial"/>
              </a:rPr>
              <a:t> (</a:t>
            </a:r>
            <a:r>
              <a:rPr lang="en-US" dirty="0">
                <a:solidFill>
                  <a:srgbClr val="D99694"/>
                </a:solidFill>
                <a:latin typeface="Arial"/>
                <a:cs typeface="Arial"/>
                <a:sym typeface="Symbol"/>
              </a:rPr>
              <a:t></a:t>
            </a:r>
            <a:r>
              <a:rPr lang="en-US" dirty="0">
                <a:solidFill>
                  <a:srgbClr val="D99694"/>
                </a:solidFill>
                <a:latin typeface="Arial"/>
                <a:cs typeface="Arial"/>
              </a:rPr>
              <a:t> </a:t>
            </a:r>
            <a:r>
              <a:rPr lang="en-US" dirty="0" smtClean="0">
                <a:solidFill>
                  <a:srgbClr val="D99694"/>
                </a:solidFill>
                <a:latin typeface="Arial"/>
                <a:cs typeface="Arial"/>
              </a:rPr>
              <a:t>Q) ≥ 10 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300-500 s 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(i.e., </a:t>
            </a: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stationary conditions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)</a:t>
            </a:r>
          </a:p>
          <a:p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Aim at </a:t>
            </a:r>
            <a:r>
              <a:rPr lang="en-US" dirty="0" smtClean="0">
                <a:solidFill>
                  <a:srgbClr val="CCFFCC"/>
                </a:solidFill>
                <a:latin typeface="Arial"/>
                <a:cs typeface="Arial"/>
              </a:rPr>
              <a:t>demonstrating steady-state operation with Q ≥ 5</a:t>
            </a:r>
          </a:p>
          <a:p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Capable of </a:t>
            </a:r>
            <a:r>
              <a:rPr lang="en-US" dirty="0" smtClean="0">
                <a:solidFill>
                  <a:srgbClr val="D99694"/>
                </a:solidFill>
                <a:latin typeface="Arial"/>
                <a:cs typeface="Arial"/>
              </a:rPr>
              <a:t>advanced operational modes 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lang="en-US" dirty="0" smtClean="0">
                <a:solidFill>
                  <a:srgbClr val="D99694"/>
                </a:solidFill>
                <a:latin typeface="Arial"/>
                <a:cs typeface="Arial"/>
              </a:rPr>
              <a:t>a wide operating parameter space</a:t>
            </a:r>
          </a:p>
          <a:p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Achieve the minimum cost device that meets </a:t>
            </a:r>
            <a:r>
              <a:rPr lang="en-US" b="1" u="sng" dirty="0" smtClean="0">
                <a:solidFill>
                  <a:srgbClr val="FFFFFF"/>
                </a:solidFill>
                <a:latin typeface="Arial"/>
                <a:cs typeface="Arial"/>
              </a:rPr>
              <a:t>all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 the stated requirements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899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150"/>
            <a:ext cx="9144000" cy="85725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FFFF"/>
                </a:solidFill>
                <a:latin typeface="Arial"/>
                <a:cs typeface="Arial"/>
              </a:rPr>
              <a:t>True Steady-State Scenario Will Be Difficult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71550"/>
            <a:ext cx="8915400" cy="37338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With the day-1 heating and current drive systems, fully non-inductive operation predictions range from Q=2-5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Even with upgrades, true steady-state scenario is difficult because of </a:t>
            </a:r>
            <a:r>
              <a:rPr lang="en-US" dirty="0" err="1" smtClean="0">
                <a:solidFill>
                  <a:srgbClr val="FFFFFF"/>
                </a:solidFill>
                <a:latin typeface="Arial"/>
                <a:cs typeface="Arial"/>
              </a:rPr>
              <a:t>divertor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 heat loads at reduced density</a:t>
            </a:r>
          </a:p>
          <a:p>
            <a:pPr lvl="1"/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However, ITER can definitively compare scenarios with different q profiles proposed for steady-state operation</a:t>
            </a:r>
          </a:p>
          <a:p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Two key aspects of the comparison: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Dependence of energy confinement on q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Dependence of stability of </a:t>
            </a:r>
            <a:r>
              <a:rPr lang="en-US" dirty="0" err="1" smtClean="0">
                <a:solidFill>
                  <a:srgbClr val="FFFFFF"/>
                </a:solidFill>
                <a:latin typeface="Arial"/>
                <a:cs typeface="Arial"/>
              </a:rPr>
              <a:t>Alfvén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 modes excited by fusion </a:t>
            </a:r>
            <a:r>
              <a:rPr lang="en-US" dirty="0" smtClean="0">
                <a:solidFill>
                  <a:srgbClr val="FFFFFF"/>
                </a:solidFill>
                <a:latin typeface="Symbol" charset="2"/>
                <a:cs typeface="Symbol" charset="2"/>
              </a:rPr>
              <a:t>a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 particles as a function of q</a:t>
            </a:r>
          </a:p>
        </p:txBody>
      </p:sp>
    </p:spTree>
    <p:extLst>
      <p:ext uri="{BB962C8B-B14F-4D97-AF65-F5344CB8AC3E}">
        <p14:creationId xmlns:p14="http://schemas.microsoft.com/office/powerpoint/2010/main" val="259778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150"/>
            <a:ext cx="9144000" cy="85725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FFFFFF"/>
                </a:solidFill>
                <a:latin typeface="Arial"/>
                <a:cs typeface="Arial"/>
              </a:rPr>
              <a:t>Physics, Engineering, and Operational Objectives Were Specified</a:t>
            </a:r>
            <a:endParaRPr lang="en-US" sz="32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04800" y="1123950"/>
            <a:ext cx="8610600" cy="36576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Achieve </a:t>
            </a: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fusion power of 500 MW 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with </a:t>
            </a:r>
            <a:r>
              <a:rPr lang="en-US" dirty="0" err="1" smtClean="0">
                <a:solidFill>
                  <a:srgbClr val="D99694"/>
                </a:solidFill>
                <a:latin typeface="Arial"/>
                <a:cs typeface="Arial"/>
              </a:rPr>
              <a:t>P</a:t>
            </a:r>
            <a:r>
              <a:rPr lang="en-US" baseline="-25000" dirty="0" err="1" smtClean="0">
                <a:solidFill>
                  <a:srgbClr val="D99694"/>
                </a:solidFill>
                <a:latin typeface="Arial"/>
                <a:cs typeface="Arial"/>
              </a:rPr>
              <a:t>fus</a:t>
            </a:r>
            <a:r>
              <a:rPr lang="en-US" dirty="0" smtClean="0">
                <a:solidFill>
                  <a:srgbClr val="D99694"/>
                </a:solidFill>
                <a:latin typeface="Arial"/>
                <a:cs typeface="Arial"/>
              </a:rPr>
              <a:t>/P</a:t>
            </a:r>
            <a:r>
              <a:rPr lang="en-US" baseline="-25000" dirty="0" smtClean="0">
                <a:solidFill>
                  <a:srgbClr val="D99694"/>
                </a:solidFill>
                <a:latin typeface="Arial"/>
                <a:cs typeface="Arial"/>
              </a:rPr>
              <a:t>in</a:t>
            </a:r>
            <a:r>
              <a:rPr lang="en-US" dirty="0" smtClean="0">
                <a:solidFill>
                  <a:srgbClr val="D99694"/>
                </a:solidFill>
                <a:latin typeface="Arial"/>
                <a:cs typeface="Arial"/>
              </a:rPr>
              <a:t> (</a:t>
            </a:r>
            <a:r>
              <a:rPr lang="en-US" dirty="0">
                <a:solidFill>
                  <a:srgbClr val="D99694"/>
                </a:solidFill>
                <a:latin typeface="Arial"/>
                <a:cs typeface="Arial"/>
                <a:sym typeface="Symbol"/>
              </a:rPr>
              <a:t></a:t>
            </a:r>
            <a:r>
              <a:rPr lang="en-US" dirty="0">
                <a:solidFill>
                  <a:srgbClr val="D99694"/>
                </a:solidFill>
                <a:latin typeface="Arial"/>
                <a:cs typeface="Arial"/>
              </a:rPr>
              <a:t> </a:t>
            </a:r>
            <a:r>
              <a:rPr lang="en-US" dirty="0" smtClean="0">
                <a:solidFill>
                  <a:srgbClr val="D99694"/>
                </a:solidFill>
                <a:latin typeface="Arial"/>
                <a:cs typeface="Arial"/>
              </a:rPr>
              <a:t>Q) ≥ 10 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300-500 s 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(i.e., </a:t>
            </a: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stationary conditions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)</a:t>
            </a:r>
          </a:p>
          <a:p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Aim at </a:t>
            </a:r>
            <a:r>
              <a:rPr lang="en-US" dirty="0" smtClean="0">
                <a:solidFill>
                  <a:srgbClr val="D99694"/>
                </a:solidFill>
                <a:latin typeface="Arial"/>
                <a:cs typeface="Arial"/>
              </a:rPr>
              <a:t>demonstrating steady-state operation with Q ≥ 5</a:t>
            </a:r>
          </a:p>
          <a:p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Capable of </a:t>
            </a:r>
            <a:r>
              <a:rPr lang="en-US" dirty="0" smtClean="0">
                <a:solidFill>
                  <a:srgbClr val="D99694"/>
                </a:solidFill>
                <a:latin typeface="Arial"/>
                <a:cs typeface="Arial"/>
              </a:rPr>
              <a:t>advanced operational modes 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lang="en-US" dirty="0" smtClean="0">
                <a:solidFill>
                  <a:srgbClr val="D99694"/>
                </a:solidFill>
                <a:latin typeface="Arial"/>
                <a:cs typeface="Arial"/>
              </a:rPr>
              <a:t>a wide operating parameter space</a:t>
            </a:r>
          </a:p>
          <a:p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Achieve the minimum cost device that meets </a:t>
            </a:r>
            <a:r>
              <a:rPr lang="en-US" b="1" u="sng" dirty="0" smtClean="0">
                <a:solidFill>
                  <a:srgbClr val="FFFFFF"/>
                </a:solidFill>
                <a:latin typeface="Arial"/>
                <a:cs typeface="Arial"/>
              </a:rPr>
              <a:t>all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 the stated requirements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93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150"/>
            <a:ext cx="9144000" cy="85725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FFFF"/>
                </a:solidFill>
                <a:latin typeface="Arial"/>
                <a:cs typeface="Arial"/>
              </a:rPr>
              <a:t>What Questions Will ITER Answer?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71550"/>
            <a:ext cx="8001000" cy="37338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While we are are confident in the design basis for ITER, it is still an experiment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This means operation of ITER as envisioned in the design basis will validate (or invalidate) its design basis</a:t>
            </a:r>
          </a:p>
          <a:p>
            <a:pPr lvl="1"/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In the time between now and ITER plasma operation (and especially DT operation), simulation capability will continue to advance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This means operation of ITER will validate (or invalidate) the physics and assumptions in a variety of simulations</a:t>
            </a:r>
          </a:p>
          <a:p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18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150"/>
            <a:ext cx="9144000" cy="85725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FFFF"/>
                </a:solidFill>
                <a:latin typeface="Arial"/>
                <a:cs typeface="Arial"/>
              </a:rPr>
              <a:t>Fusion Questions ITER Will Answer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71550"/>
            <a:ext cx="8001000" cy="37338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By design, ITER will answer several key questions for fusion energy, such as:</a:t>
            </a:r>
          </a:p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Does self-heating work?</a:t>
            </a:r>
          </a:p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How large does a plasma need to be to achieve dominant self-heating?</a:t>
            </a:r>
          </a:p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Are advanced scenarios actually ‘advanced’?</a:t>
            </a:r>
          </a:p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Is steady-state operation feasible in a burning plasma? </a:t>
            </a:r>
          </a:p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Is there a self-consistent solution coupling a burning core plasma to a working heat and particle exhaust solution?</a:t>
            </a:r>
          </a:p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Can helium ash be exhausted?</a:t>
            </a:r>
          </a:p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Are plasmas disruption-free in stationary conditions?</a:t>
            </a:r>
          </a:p>
          <a:p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lvl="1"/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lvl="1"/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225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150"/>
            <a:ext cx="9144000" cy="6096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FFFF"/>
                </a:solidFill>
                <a:latin typeface="Arial"/>
                <a:cs typeface="Arial"/>
              </a:rPr>
              <a:t>Physics Questions ITER Will Answer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666750"/>
            <a:ext cx="7848600" cy="426720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ITER will address several interesting plasma physics questions, such as:</a:t>
            </a:r>
          </a:p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Does gyro-kinetic theory really describe plasma transport?</a:t>
            </a:r>
          </a:p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What limits the inverse cascade of turbulent energy at low wavelength?</a:t>
            </a:r>
          </a:p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Is there ‘intrinsic’ rotation?</a:t>
            </a:r>
          </a:p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Do heat and particle transport depend strongly on </a:t>
            </a:r>
            <a:r>
              <a:rPr lang="en-US" dirty="0" err="1" smtClean="0">
                <a:solidFill>
                  <a:srgbClr val="FFFFFF"/>
                </a:solidFill>
                <a:latin typeface="Arial"/>
                <a:cs typeface="Arial"/>
              </a:rPr>
              <a:t>gyroradius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 or collision frequency?</a:t>
            </a:r>
          </a:p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What is the mechanism of the L-H transition?</a:t>
            </a:r>
          </a:p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What is the mechanism for runaway generation in a disruption?</a:t>
            </a:r>
          </a:p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Are high temperature plasmas more or less prone to tearing modes?</a:t>
            </a:r>
          </a:p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Do current drive efficiencies increase with temperature?</a:t>
            </a:r>
          </a:p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What is the origin of isotope scaling?</a:t>
            </a:r>
          </a:p>
          <a:p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lvl="1"/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171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150"/>
            <a:ext cx="9144000" cy="6096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FFFF"/>
                </a:solidFill>
                <a:latin typeface="Arial"/>
                <a:cs typeface="Arial"/>
              </a:rPr>
              <a:t>When Will ITER Answer These Questions?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4019550"/>
            <a:ext cx="8610600" cy="6858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ITER will can address some questions in the early operational phases, but system commissioning for DT is the highest priority task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0" y="666750"/>
            <a:ext cx="9144000" cy="2506023"/>
            <a:chOff x="0" y="3858846"/>
            <a:chExt cx="9144000" cy="250602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3858846"/>
              <a:ext cx="9144000" cy="2506023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400050" y="5616576"/>
              <a:ext cx="806450" cy="666750"/>
            </a:xfrm>
            <a:prstGeom prst="rect">
              <a:avLst/>
            </a:prstGeom>
            <a:solidFill>
              <a:srgbClr val="FF0000">
                <a:alpha val="1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174999" y="5613400"/>
              <a:ext cx="879475" cy="666750"/>
            </a:xfrm>
            <a:prstGeom prst="rect">
              <a:avLst/>
            </a:prstGeom>
            <a:solidFill>
              <a:srgbClr val="FF0000">
                <a:alpha val="1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899150" y="5613400"/>
              <a:ext cx="990600" cy="666750"/>
            </a:xfrm>
            <a:prstGeom prst="rect">
              <a:avLst/>
            </a:prstGeom>
            <a:solidFill>
              <a:srgbClr val="FF0000">
                <a:alpha val="1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8620125" y="5613400"/>
              <a:ext cx="523875" cy="666750"/>
            </a:xfrm>
            <a:prstGeom prst="rect">
              <a:avLst/>
            </a:pr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Up Arrow 14"/>
          <p:cNvSpPr/>
          <p:nvPr/>
        </p:nvSpPr>
        <p:spPr>
          <a:xfrm>
            <a:off x="3352800" y="3181350"/>
            <a:ext cx="484632" cy="533400"/>
          </a:xfrm>
          <a:prstGeom prst="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Up Arrow 15"/>
          <p:cNvSpPr/>
          <p:nvPr/>
        </p:nvSpPr>
        <p:spPr>
          <a:xfrm>
            <a:off x="6096000" y="3181350"/>
            <a:ext cx="484632" cy="533400"/>
          </a:xfrm>
          <a:prstGeom prst="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31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9050"/>
            <a:ext cx="8229600" cy="762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FFFFFF"/>
                </a:solidFill>
                <a:latin typeface="Arial"/>
                <a:cs typeface="Arial"/>
              </a:rPr>
              <a:t>What Is the Mission of ITER?</a:t>
            </a:r>
            <a:endParaRPr lang="en-US" sz="40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19150"/>
            <a:ext cx="8229600" cy="3886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rgbClr val="FFFFFF"/>
                </a:solidFill>
              </a:rPr>
              <a:t>Quoting from the Project Specification (‘the top level ITER Technical Document’):</a:t>
            </a:r>
          </a:p>
          <a:p>
            <a:pPr marL="0" indent="0">
              <a:buNone/>
            </a:pPr>
            <a:r>
              <a:rPr lang="mr-IN" sz="2800" dirty="0" smtClean="0">
                <a:solidFill>
                  <a:srgbClr val="FFFFFF"/>
                </a:solidFill>
              </a:rPr>
              <a:t>…</a:t>
            </a:r>
            <a:r>
              <a:rPr lang="en-US" sz="2800" dirty="0" smtClean="0">
                <a:solidFill>
                  <a:srgbClr val="FFFFFF"/>
                </a:solidFill>
              </a:rPr>
              <a:t>demonstrate the scientific and technological feasibility of fusion energy for peaceful purposes</a:t>
            </a:r>
          </a:p>
          <a:p>
            <a:pPr marL="0" indent="0">
              <a:buNone/>
            </a:pPr>
            <a:endParaRPr lang="en-US" sz="28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2800" dirty="0" smtClean="0">
                <a:solidFill>
                  <a:srgbClr val="FFFFFF"/>
                </a:solidFill>
              </a:rPr>
              <a:t>But how?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1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150"/>
            <a:ext cx="9144000" cy="6096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FFFF"/>
                </a:solidFill>
                <a:latin typeface="Arial"/>
                <a:cs typeface="Arial"/>
              </a:rPr>
              <a:t>ITER Hardware Availability</a:t>
            </a:r>
            <a:endParaRPr lang="en-US" sz="32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061" y="666750"/>
            <a:ext cx="8176439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37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150"/>
            <a:ext cx="9144000" cy="6096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FFFF"/>
                </a:solidFill>
                <a:latin typeface="Arial"/>
                <a:cs typeface="Arial"/>
              </a:rPr>
              <a:t>Disruption Physics and Mitigation</a:t>
            </a:r>
            <a:endParaRPr lang="en-US" sz="3200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52400" y="1047750"/>
            <a:ext cx="4724400" cy="36576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Disruption mitigation is necessary from early in PFPO-1 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Validity of scaling projections for the mitigation will be immediately known</a:t>
            </a:r>
          </a:p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Operation at full field will be done in PFPO-1 specifically to test the scaling of runaway generation with B</a:t>
            </a:r>
          </a:p>
          <a:p>
            <a:pPr lvl="1"/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5" name="Picture 4" descr="thermal_magnetic_energy_load_space_pfpo_fp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815" y="908720"/>
            <a:ext cx="4152690" cy="36576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59684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150"/>
            <a:ext cx="9144000" cy="6096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FFFF"/>
                </a:solidFill>
                <a:latin typeface="Arial"/>
                <a:cs typeface="Arial"/>
              </a:rPr>
              <a:t>Other Physics Issues Addressed in PFPO</a:t>
            </a:r>
            <a:endParaRPr lang="en-US" sz="3200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85800" y="895350"/>
            <a:ext cx="7848600" cy="35052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Size scaling of L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mode in hydrogen</a:t>
            </a:r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Current and size scaling of the scrape-off layer power width in L mode</a:t>
            </a:r>
          </a:p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L mode </a:t>
            </a:r>
            <a:r>
              <a:rPr lang="en-US" dirty="0" err="1" smtClean="0">
                <a:solidFill>
                  <a:srgbClr val="FFFFFF"/>
                </a:solidFill>
                <a:latin typeface="Arial"/>
                <a:cs typeface="Arial"/>
              </a:rPr>
              <a:t>divertor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 detachment</a:t>
            </a:r>
          </a:p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Fueling physics</a:t>
            </a:r>
          </a:p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H-mode transition and confinement scaling with size</a:t>
            </a:r>
          </a:p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Error field sensitivity and correction</a:t>
            </a:r>
          </a:p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Intrinsic rotation</a:t>
            </a:r>
          </a:p>
          <a:p>
            <a:r>
              <a:rPr lang="mr-IN" dirty="0" smtClean="0">
                <a:solidFill>
                  <a:srgbClr val="FFFFFF"/>
                </a:solidFill>
                <a:latin typeface="Arial"/>
                <a:cs typeface="Arial"/>
              </a:rPr>
              <a:t>…</a:t>
            </a:r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lvl="1"/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190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3" b="-3833"/>
          <a:stretch/>
        </p:blipFill>
        <p:spPr>
          <a:xfrm>
            <a:off x="0" y="457200"/>
            <a:ext cx="9144000" cy="44744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52"/>
            <a:ext cx="9144000" cy="381000"/>
          </a:xfrm>
        </p:spPr>
        <p:txBody>
          <a:bodyPr>
            <a:noAutofit/>
          </a:bodyPr>
          <a:lstStyle/>
          <a:p>
            <a:r>
              <a:rPr lang="en-US" sz="3000" b="1" dirty="0" smtClean="0">
                <a:solidFill>
                  <a:srgbClr val="FFFFFF"/>
                </a:solidFill>
                <a:latin typeface="Arial"/>
                <a:cs typeface="Arial"/>
              </a:rPr>
              <a:t>ITER Will Be The First Look At Burning Plasma</a:t>
            </a:r>
            <a:endParaRPr lang="en-US" sz="30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419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150"/>
            <a:ext cx="9144000" cy="85725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FFFFFF"/>
                </a:solidFill>
                <a:latin typeface="Arial"/>
                <a:cs typeface="Arial"/>
              </a:rPr>
              <a:t>Physics, Engineering, and Operational Objectives Were Specified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23950"/>
            <a:ext cx="8610600" cy="36576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Achieve fusion power of 500 MW with </a:t>
            </a:r>
            <a:r>
              <a:rPr lang="en-US" dirty="0" err="1" smtClean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lang="en-US" baseline="-25000" dirty="0" err="1" smtClean="0">
                <a:solidFill>
                  <a:srgbClr val="FFFFFF"/>
                </a:solidFill>
                <a:latin typeface="Arial"/>
                <a:cs typeface="Arial"/>
              </a:rPr>
              <a:t>fus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/P</a:t>
            </a:r>
            <a:r>
              <a:rPr lang="en-US" baseline="-25000" dirty="0" smtClean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 (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  <a:sym typeface="Symbol"/>
              </a:rPr>
              <a:t>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Q) ≥ 10 for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300-500 s 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(i.e., stationary conditions)</a:t>
            </a:r>
          </a:p>
          <a:p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Aim at demonstrating steady-state operation with Q ≥ 5</a:t>
            </a:r>
          </a:p>
          <a:p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Capable of advanced operational modes and a wide operating parameter space</a:t>
            </a:r>
          </a:p>
          <a:p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Achieve the minimum cost device that meets </a:t>
            </a:r>
            <a:r>
              <a:rPr lang="en-US" b="1" u="sng" dirty="0" smtClean="0">
                <a:solidFill>
                  <a:srgbClr val="FFFFFF"/>
                </a:solidFill>
                <a:latin typeface="Arial"/>
                <a:cs typeface="Arial"/>
              </a:rPr>
              <a:t>all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 the stated requirements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7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9050"/>
            <a:ext cx="9144000" cy="7620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FFFFFF"/>
                </a:solidFill>
                <a:latin typeface="Arial"/>
                <a:cs typeface="Arial"/>
              </a:rPr>
              <a:t>Why These Conditions?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895350"/>
            <a:ext cx="8915400" cy="3886200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usion power of ~500 MW is the minimum for a power plant</a:t>
            </a:r>
          </a:p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Q ~ 10 is the minimum for a power plant; also dominant self-heating</a:t>
            </a:r>
          </a:p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Stationary conditions imply duration is not limited by physics, but hardware investment</a:t>
            </a:r>
          </a:p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Direct comparison of inductive and steady-state scenarios in burning plasmas answers a key design question for the next step</a:t>
            </a:r>
          </a:p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Wide parameter range requirement avoids a ‘point solution’</a:t>
            </a:r>
          </a:p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Minimum cost because </a:t>
            </a:r>
            <a:r>
              <a:rPr lang="mr-IN" dirty="0" smtClean="0">
                <a:solidFill>
                  <a:srgbClr val="FFFFFF"/>
                </a:solidFill>
                <a:latin typeface="Arial"/>
                <a:cs typeface="Arial"/>
              </a:rPr>
              <a:t>…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 why pay more?</a:t>
            </a:r>
          </a:p>
          <a:p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CCFFCC"/>
                </a:solidFill>
                <a:latin typeface="Arial"/>
                <a:cs typeface="Arial"/>
              </a:rPr>
              <a:t>In the following, I would like to explore the science of these—the ITER design basis and in turn what science questions will be answered</a:t>
            </a:r>
            <a:endParaRPr lang="en-US" dirty="0">
              <a:solidFill>
                <a:srgbClr val="CCFFCC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469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150"/>
            <a:ext cx="9144000" cy="85725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FFFFFF"/>
                </a:solidFill>
                <a:latin typeface="Arial"/>
                <a:cs typeface="Arial"/>
              </a:rPr>
              <a:t>Physics, Engineering, and Operational Objectives Were Specified</a:t>
            </a:r>
            <a:endParaRPr lang="en-US" sz="32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04800" y="1123950"/>
            <a:ext cx="8610600" cy="36576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Achieve </a:t>
            </a:r>
            <a:r>
              <a:rPr lang="en-US" dirty="0" smtClean="0">
                <a:solidFill>
                  <a:srgbClr val="CCFFCC"/>
                </a:solidFill>
                <a:latin typeface="Arial"/>
                <a:cs typeface="Arial"/>
              </a:rPr>
              <a:t>fusion power of 500 MW 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with </a:t>
            </a:r>
            <a:r>
              <a:rPr lang="en-US" dirty="0" err="1" smtClean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lang="en-US" baseline="-25000" dirty="0" err="1" smtClean="0">
                <a:solidFill>
                  <a:srgbClr val="FFFFFF"/>
                </a:solidFill>
                <a:latin typeface="Arial"/>
                <a:cs typeface="Arial"/>
              </a:rPr>
              <a:t>fus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/P</a:t>
            </a:r>
            <a:r>
              <a:rPr lang="en-US" baseline="-25000" dirty="0" smtClean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 (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  <a:sym typeface="Symbol"/>
              </a:rPr>
              <a:t>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Q) ≥ 10 for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300-500 s 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(i.e., stationary conditions)</a:t>
            </a:r>
          </a:p>
          <a:p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Aim at demonstrating steady-state operation with Q ≥ 5</a:t>
            </a:r>
          </a:p>
          <a:p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Capable of advanced operational modes and a wide operating parameter space</a:t>
            </a:r>
          </a:p>
          <a:p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Achieve the minimum cost device that meets </a:t>
            </a:r>
            <a:r>
              <a:rPr lang="en-US" b="1" u="sng" dirty="0" smtClean="0">
                <a:solidFill>
                  <a:srgbClr val="FFFFFF"/>
                </a:solidFill>
                <a:latin typeface="Arial"/>
                <a:cs typeface="Arial"/>
              </a:rPr>
              <a:t>all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 the stated requirements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137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9050"/>
            <a:ext cx="9144000" cy="7620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FFFFFF"/>
                </a:solidFill>
                <a:latin typeface="Arial"/>
                <a:cs typeface="Arial"/>
              </a:rPr>
              <a:t>500 MW Fusion Power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895350"/>
            <a:ext cx="4800600" cy="3581400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usion power for DT reactions is given by (in the range where  &lt;</a:t>
            </a:r>
            <a:r>
              <a:rPr lang="en-US" dirty="0" err="1" smtClean="0">
                <a:solidFill>
                  <a:srgbClr val="FFFFFF"/>
                </a:solidFill>
                <a:latin typeface="Symbol" charset="2"/>
                <a:cs typeface="Symbol" charset="2"/>
              </a:rPr>
              <a:t>s</a:t>
            </a:r>
            <a:r>
              <a:rPr lang="en-US" dirty="0" err="1" smtClean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&gt; 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  <a:sym typeface="Symbol"/>
              </a:rPr>
              <a:t>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lang="en-US" baseline="30000" dirty="0" smtClean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):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        </a:t>
            </a:r>
            <a:r>
              <a:rPr lang="en-US" dirty="0" err="1" smtClean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lang="en-US" baseline="-25000" dirty="0" err="1" smtClean="0">
                <a:solidFill>
                  <a:srgbClr val="FFFFFF"/>
                </a:solidFill>
                <a:latin typeface="Arial"/>
                <a:cs typeface="Arial"/>
              </a:rPr>
              <a:t>fus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 (MW) ≈ 7.6 10</a:t>
            </a:r>
            <a:r>
              <a:rPr lang="en-US" baseline="30000" dirty="0" smtClean="0">
                <a:solidFill>
                  <a:srgbClr val="FFFFFF"/>
                </a:solidFill>
                <a:latin typeface="Arial"/>
                <a:cs typeface="Arial"/>
              </a:rPr>
              <a:t>-12 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lang="en-US" baseline="30000" dirty="0" smtClean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 V</a:t>
            </a:r>
          </a:p>
          <a:p>
            <a:pPr marL="0" indent="0">
              <a:buNone/>
            </a:pPr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Therefore, smaller devices need higher pressures to reach the 500 MW goal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Pressure can be limited by MHD stability or confinement</a:t>
            </a:r>
          </a:p>
          <a:p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5029200" y="860425"/>
            <a:ext cx="3983037" cy="3692525"/>
            <a:chOff x="5029200" y="742950"/>
            <a:chExt cx="3983037" cy="3692525"/>
          </a:xfrm>
        </p:grpSpPr>
        <p:pic>
          <p:nvPicPr>
            <p:cNvPr id="4" name="Picture 2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9200" y="742950"/>
              <a:ext cx="3983037" cy="3692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 flipV="1">
              <a:off x="6858000" y="971550"/>
              <a:ext cx="609600" cy="1143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5960014" y="1047750"/>
              <a:ext cx="12027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Arial"/>
                  <a:cs typeface="Arial"/>
                </a:rPr>
                <a:t>&lt;</a:t>
              </a:r>
              <a:r>
                <a:rPr lang="en-US" b="1" dirty="0" err="1" smtClean="0">
                  <a:latin typeface="Symbol" charset="2"/>
                  <a:cs typeface="Symbol" charset="2"/>
                </a:rPr>
                <a:t>s</a:t>
              </a:r>
              <a:r>
                <a:rPr lang="en-US" b="1" dirty="0" err="1" smtClean="0">
                  <a:latin typeface="Arial"/>
                  <a:cs typeface="Arial"/>
                </a:rPr>
                <a:t>v</a:t>
              </a:r>
              <a:r>
                <a:rPr lang="en-US" b="1" dirty="0" smtClean="0">
                  <a:latin typeface="Arial"/>
                  <a:cs typeface="Arial"/>
                </a:rPr>
                <a:t>&gt;</a:t>
              </a:r>
              <a:r>
                <a:rPr lang="en-US" b="1" dirty="0">
                  <a:latin typeface="Arial"/>
                  <a:cs typeface="Arial"/>
                  <a:sym typeface="Symbol"/>
                </a:rPr>
                <a:t></a:t>
              </a:r>
              <a:r>
                <a:rPr lang="en-US" b="1" dirty="0">
                  <a:latin typeface="Arial"/>
                  <a:cs typeface="Arial"/>
                </a:rPr>
                <a:t> </a:t>
              </a:r>
              <a:r>
                <a:rPr lang="en-US" b="1" dirty="0" smtClean="0">
                  <a:latin typeface="Arial"/>
                  <a:cs typeface="Arial"/>
                </a:rPr>
                <a:t>T</a:t>
              </a:r>
              <a:r>
                <a:rPr lang="en-US" b="1" baseline="30000" dirty="0" smtClean="0">
                  <a:latin typeface="Arial"/>
                  <a:cs typeface="Arial"/>
                </a:rPr>
                <a:t>2</a:t>
              </a:r>
              <a:r>
                <a:rPr lang="en-US" b="1" dirty="0" smtClean="0">
                  <a:latin typeface="Arial"/>
                  <a:cs typeface="Arial"/>
                </a:rPr>
                <a:t> </a:t>
              </a:r>
              <a:endParaRPr lang="en-US" b="1" dirty="0">
                <a:latin typeface="Arial"/>
                <a:cs typeface="Arial"/>
              </a:endParaRPr>
            </a:p>
          </p:txBody>
        </p:sp>
        <p:cxnSp>
          <p:nvCxnSpPr>
            <p:cNvPr id="14" name="Straight Arrow Connector 13"/>
            <p:cNvCxnSpPr>
              <a:stCxn id="12" idx="2"/>
            </p:cNvCxnSpPr>
            <p:nvPr/>
          </p:nvCxnSpPr>
          <p:spPr>
            <a:xfrm>
              <a:off x="6561407" y="1417082"/>
              <a:ext cx="448993" cy="31646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3385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9050"/>
            <a:ext cx="9144000" cy="6858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FFFFFF"/>
                </a:solidFill>
                <a:latin typeface="Arial"/>
                <a:cs typeface="Arial"/>
              </a:rPr>
              <a:t>MHD Stability Pressure Limits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590550"/>
            <a:ext cx="5181600" cy="41910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MHD equilibrium is given by: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  <a:sym typeface="Symbol"/>
              </a:rPr>
              <a:t>         p = j x B = (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  <a:sym typeface="Symbol"/>
              </a:rPr>
              <a:t>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x B) x B/</a:t>
            </a:r>
            <a:r>
              <a:rPr lang="en-US" dirty="0" smtClean="0">
                <a:solidFill>
                  <a:srgbClr val="FFFFFF"/>
                </a:solidFill>
                <a:latin typeface="Symbol" charset="2"/>
                <a:cs typeface="Symbol" charset="2"/>
              </a:rPr>
              <a:t>m</a:t>
            </a:r>
            <a:r>
              <a:rPr lang="en-US" baseline="-25000" dirty="0" smtClean="0">
                <a:solidFill>
                  <a:srgbClr val="FFFFFF"/>
                </a:solidFill>
                <a:latin typeface="Arial"/>
                <a:cs typeface="Arial"/>
              </a:rPr>
              <a:t>0</a:t>
            </a:r>
          </a:p>
          <a:p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There is a dimensionless parameter 2</a:t>
            </a:r>
            <a:r>
              <a:rPr lang="en-US" dirty="0" smtClean="0">
                <a:solidFill>
                  <a:srgbClr val="FFFFFF"/>
                </a:solidFill>
                <a:latin typeface="Symbol" charset="2"/>
                <a:cs typeface="Symbol" charset="2"/>
              </a:rPr>
              <a:t>m</a:t>
            </a:r>
            <a:r>
              <a:rPr lang="en-US" baseline="-25000" dirty="0" smtClean="0">
                <a:solidFill>
                  <a:srgbClr val="FFFFFF"/>
                </a:solidFill>
                <a:latin typeface="Arial"/>
                <a:cs typeface="Arial"/>
              </a:rPr>
              <a:t>0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p/B</a:t>
            </a:r>
            <a:r>
              <a:rPr lang="en-US" baseline="30000" dirty="0" smtClean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, which is the ratio of thermal to magnetic energy (</a:t>
            </a:r>
            <a:r>
              <a:rPr lang="en-US" dirty="0" smtClean="0">
                <a:solidFill>
                  <a:srgbClr val="FFFFFF"/>
                </a:solidFill>
                <a:latin typeface="Symbol" charset="2"/>
                <a:cs typeface="Symbol" charset="2"/>
              </a:rPr>
              <a:t>b)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 and is &lt;&lt; 1</a:t>
            </a:r>
          </a:p>
          <a:p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In a </a:t>
            </a:r>
            <a:r>
              <a:rPr lang="en-US" dirty="0" err="1" smtClean="0">
                <a:solidFill>
                  <a:srgbClr val="FFFFFF"/>
                </a:solidFill>
                <a:latin typeface="Arial"/>
                <a:cs typeface="Arial"/>
              </a:rPr>
              <a:t>tokamak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, the following parameters are also small: r/R and B</a:t>
            </a:r>
            <a:r>
              <a:rPr lang="en-US" baseline="-25000" dirty="0" smtClean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/B</a:t>
            </a:r>
            <a:r>
              <a:rPr lang="en-US" baseline="-25000" dirty="0" smtClean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rgbClr val="FFFFFF"/>
                </a:solidFill>
                <a:sym typeface="Symbol"/>
              </a:rPr>
              <a:t>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lang="en-US" dirty="0" err="1" smtClean="0">
                <a:solidFill>
                  <a:srgbClr val="FFFFFF"/>
                </a:solidFill>
                <a:latin typeface="Arial"/>
                <a:cs typeface="Arial"/>
              </a:rPr>
              <a:t>aB</a:t>
            </a:r>
            <a:r>
              <a:rPr lang="en-US" baseline="-25000" dirty="0" err="1" smtClean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lang="en-US" baseline="-250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With 3 small parameters, ratios yield two O(1) parameters: </a:t>
            </a:r>
            <a:r>
              <a:rPr lang="en-US" dirty="0" err="1" smtClean="0">
                <a:solidFill>
                  <a:srgbClr val="FFFFFF"/>
                </a:solidFill>
                <a:latin typeface="Symbol" charset="2"/>
                <a:cs typeface="Symbol" charset="2"/>
              </a:rPr>
              <a:t>i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 = 1/q = RB</a:t>
            </a:r>
            <a:r>
              <a:rPr lang="en-US" baseline="-25000" dirty="0" smtClean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lang="en-US" dirty="0" err="1" smtClean="0">
                <a:solidFill>
                  <a:srgbClr val="FFFFFF"/>
                </a:solidFill>
                <a:latin typeface="Arial"/>
                <a:cs typeface="Arial"/>
              </a:rPr>
              <a:t>rB</a:t>
            </a:r>
            <a:r>
              <a:rPr lang="en-US" baseline="-25000" dirty="0" err="1" smtClean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 and </a:t>
            </a:r>
            <a:r>
              <a:rPr lang="en-US" dirty="0" smtClean="0">
                <a:solidFill>
                  <a:srgbClr val="FFFFFF"/>
                </a:solidFill>
                <a:latin typeface="Symbol" charset="2"/>
                <a:cs typeface="Symbol" charset="2"/>
              </a:rPr>
              <a:t>b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/(</a:t>
            </a:r>
            <a:r>
              <a:rPr lang="en-US" dirty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lang="en-US" dirty="0" err="1" smtClean="0">
                <a:solidFill>
                  <a:srgbClr val="FFFFFF"/>
                </a:solidFill>
                <a:latin typeface="Arial"/>
                <a:cs typeface="Arial"/>
              </a:rPr>
              <a:t>aB</a:t>
            </a:r>
            <a:r>
              <a:rPr lang="en-US" baseline="-25000" dirty="0" err="1" smtClean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), which describe limits on current and pressure in ideal MHD, predicted by theory and validated by experiment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9" name="Picture 8" descr="beta limi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280" y="895350"/>
            <a:ext cx="352552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961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5925</TotalTime>
  <Words>2703</Words>
  <Application>Microsoft Office PowerPoint</Application>
  <PresentationFormat>On-screen Show (16:9)</PresentationFormat>
  <Paragraphs>347</Paragraphs>
  <Slides>43</Slides>
  <Notes>0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5" baseType="lpstr">
      <vt:lpstr>Office Theme</vt:lpstr>
      <vt:lpstr>Equation</vt:lpstr>
      <vt:lpstr>The Science of ITER</vt:lpstr>
      <vt:lpstr>Inside the Tokamak Building</vt:lpstr>
      <vt:lpstr>The ITER Tokamak</vt:lpstr>
      <vt:lpstr>What Is the Mission of ITER?</vt:lpstr>
      <vt:lpstr>Physics, Engineering, and Operational Objectives Were Specified</vt:lpstr>
      <vt:lpstr>Why These Conditions?</vt:lpstr>
      <vt:lpstr>Physics, Engineering, and Operational Objectives Were Specified</vt:lpstr>
      <vt:lpstr>500 MW Fusion Power </vt:lpstr>
      <vt:lpstr>MHD Stability Pressure Limits</vt:lpstr>
      <vt:lpstr>Pressure Limits and Fusion Power</vt:lpstr>
      <vt:lpstr>Physics, Engineering, and Operational Objectives Were Specified</vt:lpstr>
      <vt:lpstr>Gain (Q) Is Determined by Confinement</vt:lpstr>
      <vt:lpstr>Gain (Q) Is Determined by Confinement</vt:lpstr>
      <vt:lpstr>How Is Tokamak Confinement Predicted?</vt:lpstr>
      <vt:lpstr>Engineering Parameter Scaling</vt:lpstr>
      <vt:lpstr>Dimensionless Parameter Scaling</vt:lpstr>
      <vt:lpstr>Direct Numerical Solutions</vt:lpstr>
      <vt:lpstr>Self-Heating of Plasmas is a New Regime</vt:lpstr>
      <vt:lpstr>Plasma Response is Also in a New Regime</vt:lpstr>
      <vt:lpstr>Physics, Engineering, and Operational Objectives Were Specified</vt:lpstr>
      <vt:lpstr>Reaching Stationary Conditions</vt:lpstr>
      <vt:lpstr>Supplying the Magnetic Energy</vt:lpstr>
      <vt:lpstr>Handling Heat and Particle Flux</vt:lpstr>
      <vt:lpstr>The First Challenge: How Big is the Problem?</vt:lpstr>
      <vt:lpstr>The Second Challenge: How to Handle the Problem?</vt:lpstr>
      <vt:lpstr>The Third Challenge: How to Compute the Problem?</vt:lpstr>
      <vt:lpstr>Transients in Standard H-Mode: ELMs</vt:lpstr>
      <vt:lpstr>Single ELMs Might Cause Melting</vt:lpstr>
      <vt:lpstr>Mitigation of ELMs</vt:lpstr>
      <vt:lpstr>What About Disruptions?</vt:lpstr>
      <vt:lpstr>Do Candidate Stationary Scenarios Exist?</vt:lpstr>
      <vt:lpstr>Disruption Mitigation Is Still Mandatory</vt:lpstr>
      <vt:lpstr>Physics, Engineering, and Operational Objectives Were Specified</vt:lpstr>
      <vt:lpstr>True Steady-State Scenario Will Be Difficult</vt:lpstr>
      <vt:lpstr>Physics, Engineering, and Operational Objectives Were Specified</vt:lpstr>
      <vt:lpstr>What Questions Will ITER Answer?</vt:lpstr>
      <vt:lpstr>Fusion Questions ITER Will Answer</vt:lpstr>
      <vt:lpstr>Physics Questions ITER Will Answer</vt:lpstr>
      <vt:lpstr>When Will ITER Answer These Questions?</vt:lpstr>
      <vt:lpstr>ITER Hardware Availability</vt:lpstr>
      <vt:lpstr>Disruption Physics and Mitigation</vt:lpstr>
      <vt:lpstr>Other Physics Issues Addressed in PFPO</vt:lpstr>
      <vt:lpstr>ITER Will Be The First Look At Burning Plasma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Arnoux Robert</dc:creator>
  <cp:lastModifiedBy>Coblentz Laban</cp:lastModifiedBy>
  <cp:revision>346</cp:revision>
  <dcterms:created xsi:type="dcterms:W3CDTF">2006-08-16T00:00:00Z</dcterms:created>
  <dcterms:modified xsi:type="dcterms:W3CDTF">2018-02-01T13:04:32Z</dcterms:modified>
</cp:coreProperties>
</file>