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448" r:id="rId2"/>
    <p:sldId id="619" r:id="rId3"/>
    <p:sldId id="620" r:id="rId4"/>
    <p:sldId id="577" r:id="rId5"/>
    <p:sldId id="578" r:id="rId6"/>
    <p:sldId id="579" r:id="rId7"/>
    <p:sldId id="624" r:id="rId8"/>
    <p:sldId id="581" r:id="rId9"/>
    <p:sldId id="582" r:id="rId10"/>
    <p:sldId id="583" r:id="rId11"/>
    <p:sldId id="585" r:id="rId12"/>
    <p:sldId id="586" r:id="rId13"/>
    <p:sldId id="625" r:id="rId14"/>
    <p:sldId id="621" r:id="rId15"/>
    <p:sldId id="627" r:id="rId16"/>
    <p:sldId id="617" r:id="rId17"/>
    <p:sldId id="628" r:id="rId18"/>
    <p:sldId id="574" r:id="rId19"/>
    <p:sldId id="575" r:id="rId20"/>
    <p:sldId id="629" r:id="rId21"/>
    <p:sldId id="622" r:id="rId22"/>
    <p:sldId id="454" r:id="rId23"/>
    <p:sldId id="493" r:id="rId24"/>
    <p:sldId id="504" r:id="rId25"/>
    <p:sldId id="505" r:id="rId26"/>
    <p:sldId id="506" r:id="rId27"/>
    <p:sldId id="507" r:id="rId28"/>
    <p:sldId id="508" r:id="rId29"/>
    <p:sldId id="509" r:id="rId30"/>
    <p:sldId id="455" r:id="rId31"/>
    <p:sldId id="630" r:id="rId32"/>
    <p:sldId id="618" r:id="rId33"/>
    <p:sldId id="475" r:id="rId34"/>
    <p:sldId id="610" r:id="rId35"/>
    <p:sldId id="634" r:id="rId36"/>
    <p:sldId id="597" r:id="rId37"/>
    <p:sldId id="635" r:id="rId38"/>
    <p:sldId id="599" r:id="rId39"/>
    <p:sldId id="636" r:id="rId40"/>
    <p:sldId id="608" r:id="rId41"/>
    <p:sldId id="637" r:id="rId42"/>
    <p:sldId id="600" r:id="rId43"/>
    <p:sldId id="601" r:id="rId44"/>
    <p:sldId id="602" r:id="rId45"/>
    <p:sldId id="603" r:id="rId46"/>
    <p:sldId id="604" r:id="rId47"/>
    <p:sldId id="638" r:id="rId48"/>
    <p:sldId id="605" r:id="rId49"/>
    <p:sldId id="606" r:id="rId50"/>
    <p:sldId id="607" r:id="rId51"/>
    <p:sldId id="460" r:id="rId52"/>
    <p:sldId id="639" r:id="rId53"/>
    <p:sldId id="631" r:id="rId54"/>
    <p:sldId id="609" r:id="rId55"/>
    <p:sldId id="640" r:id="rId56"/>
    <p:sldId id="641" r:id="rId57"/>
    <p:sldId id="632" r:id="rId58"/>
    <p:sldId id="611" r:id="rId59"/>
    <p:sldId id="612" r:id="rId60"/>
    <p:sldId id="615" r:id="rId61"/>
    <p:sldId id="642" r:id="rId62"/>
    <p:sldId id="643" r:id="rId63"/>
    <p:sldId id="613" r:id="rId64"/>
    <p:sldId id="644" r:id="rId65"/>
    <p:sldId id="645" r:id="rId66"/>
    <p:sldId id="633" r:id="rId67"/>
    <p:sldId id="647" r:id="rId68"/>
    <p:sldId id="616" r:id="rId6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906" autoAdjust="0"/>
    <p:restoredTop sz="91474" autoAdjust="0"/>
  </p:normalViewPr>
  <p:slideViewPr>
    <p:cSldViewPr snapToGrid="0">
      <p:cViewPr varScale="1">
        <p:scale>
          <a:sx n="85" d="100"/>
          <a:sy n="85" d="100"/>
        </p:scale>
        <p:origin x="-948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836"/>
    </p:cViewPr>
  </p:sorterViewPr>
  <p:notesViewPr>
    <p:cSldViewPr snapToGrid="0">
      <p:cViewPr varScale="1">
        <p:scale>
          <a:sx n="53" d="100"/>
          <a:sy n="53" d="100"/>
        </p:scale>
        <p:origin x="-280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79B95-77C5-4BB9-A720-528B426FBEB9}" type="datetimeFigureOut">
              <a:rPr lang="fr-FR" smtClean="0"/>
              <a:t>01/02/2018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E0289-61AC-4A6B-BCDF-04693712FFE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505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E0289-61AC-4A6B-BCDF-04693712FFE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23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E0289-61AC-4A6B-BCDF-04693712FFE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36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Established in 2015 to address problems arising of IO-DA disputes over cost of changes, affecting Project progress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E0289-61AC-4A6B-BCDF-04693712FFEE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431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Established in 2015 to address problems arising of IO-DA disputes over cost of changes, affecting Project progress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E0289-61AC-4A6B-BCDF-04693712FFEE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431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Established a Project Risk &amp; Opportunities Management process for registering, tracking, managing and reporting risks and opportunities </a:t>
            </a:r>
          </a:p>
          <a:p>
            <a:pPr lvl="1"/>
            <a:r>
              <a:rPr lang="en-US" dirty="0" smtClean="0"/>
              <a:t>Hierarchy of risks and risk managements</a:t>
            </a:r>
          </a:p>
          <a:p>
            <a:pPr lvl="1"/>
            <a:r>
              <a:rPr lang="en-US" dirty="0" smtClean="0"/>
              <a:t>Risk mitigation measures</a:t>
            </a:r>
          </a:p>
          <a:p>
            <a:pPr lvl="1"/>
            <a:r>
              <a:rPr lang="en-US" dirty="0" smtClean="0"/>
              <a:t>Assessment of probability and impact pre and post-mitigation</a:t>
            </a:r>
          </a:p>
          <a:p>
            <a:r>
              <a:rPr lang="en-US" dirty="0" smtClean="0"/>
              <a:t>No</a:t>
            </a:r>
            <a:r>
              <a:rPr lang="en-US" baseline="0" dirty="0" smtClean="0"/>
              <a:t> cost contingency in baseline</a:t>
            </a:r>
          </a:p>
          <a:p>
            <a:pPr lvl="1"/>
            <a:r>
              <a:rPr lang="en-US" dirty="0" smtClean="0"/>
              <a:t>Undistributed Budget mechanism</a:t>
            </a:r>
            <a:r>
              <a:rPr lang="en-US" baseline="0" dirty="0" smtClean="0"/>
              <a:t> for generating savings vis-à-vis costs, and use for risk mitigation measures/ counter-measures</a:t>
            </a:r>
            <a:endParaRPr lang="en-US" dirty="0" smtClean="0"/>
          </a:p>
          <a:p>
            <a:r>
              <a:rPr lang="en-US" dirty="0" smtClean="0"/>
              <a:t>Quantitative Risk Assessment modelling(schedule and cost exposure) for internal IO-DA discussion and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E0289-61AC-4A6B-BCDF-04693712FFEE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06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Established a Project Risk &amp; Opportunities Management process for registering, tracking, managing and reporting risks and opportunities </a:t>
            </a:r>
          </a:p>
          <a:p>
            <a:pPr lvl="1"/>
            <a:r>
              <a:rPr lang="en-US" dirty="0" smtClean="0"/>
              <a:t>Hierarchy of risks and risk managements</a:t>
            </a:r>
          </a:p>
          <a:p>
            <a:pPr lvl="1"/>
            <a:r>
              <a:rPr lang="en-US" dirty="0" smtClean="0"/>
              <a:t>Risk mitigation measures</a:t>
            </a:r>
          </a:p>
          <a:p>
            <a:pPr lvl="1"/>
            <a:r>
              <a:rPr lang="en-US" dirty="0" smtClean="0"/>
              <a:t>Assessment of probability and impact pre and post-mitigation</a:t>
            </a:r>
          </a:p>
          <a:p>
            <a:r>
              <a:rPr lang="en-US" dirty="0" smtClean="0"/>
              <a:t>No</a:t>
            </a:r>
            <a:r>
              <a:rPr lang="en-US" baseline="0" dirty="0" smtClean="0"/>
              <a:t> cost contingency in baseline</a:t>
            </a:r>
          </a:p>
          <a:p>
            <a:pPr lvl="1"/>
            <a:r>
              <a:rPr lang="en-US" dirty="0" smtClean="0"/>
              <a:t>Undistributed Budget mechanism</a:t>
            </a:r>
            <a:r>
              <a:rPr lang="en-US" baseline="0" dirty="0" smtClean="0"/>
              <a:t> for generating savings vis-à-vis costs, and use for risk mitigation measures/ counter-measures</a:t>
            </a:r>
            <a:endParaRPr lang="en-US" dirty="0" smtClean="0"/>
          </a:p>
          <a:p>
            <a:r>
              <a:rPr lang="en-US" dirty="0" smtClean="0"/>
              <a:t>Quantitative Risk Assessment modelling(schedule and cost exposure) for internal IO-DA discussion and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E0289-61AC-4A6B-BCDF-04693712FFEE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06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Established a Project Risk &amp; Opportunities Management process for registering, tracking, managing and reporting risks and opportunities </a:t>
            </a:r>
          </a:p>
          <a:p>
            <a:pPr lvl="1"/>
            <a:r>
              <a:rPr lang="en-US" dirty="0" smtClean="0"/>
              <a:t>Hierarchy of risks and risk managements</a:t>
            </a:r>
          </a:p>
          <a:p>
            <a:pPr lvl="1"/>
            <a:r>
              <a:rPr lang="en-US" dirty="0" smtClean="0"/>
              <a:t>Risk mitigation measures</a:t>
            </a:r>
          </a:p>
          <a:p>
            <a:pPr lvl="1"/>
            <a:r>
              <a:rPr lang="en-US" dirty="0" smtClean="0"/>
              <a:t>Assessment of probability and impact pre and post-mitigation</a:t>
            </a:r>
          </a:p>
          <a:p>
            <a:r>
              <a:rPr lang="en-US" dirty="0" smtClean="0"/>
              <a:t>No</a:t>
            </a:r>
            <a:r>
              <a:rPr lang="en-US" baseline="0" dirty="0" smtClean="0"/>
              <a:t> cost contingency in baseline</a:t>
            </a:r>
          </a:p>
          <a:p>
            <a:pPr lvl="1"/>
            <a:r>
              <a:rPr lang="en-US" dirty="0" smtClean="0"/>
              <a:t>Undistributed Budget mechanism</a:t>
            </a:r>
            <a:r>
              <a:rPr lang="en-US" baseline="0" dirty="0" smtClean="0"/>
              <a:t> for generating savings vis-à-vis costs, and use for risk mitigation measures/ counter-measures</a:t>
            </a:r>
            <a:endParaRPr lang="en-US" dirty="0" smtClean="0"/>
          </a:p>
          <a:p>
            <a:r>
              <a:rPr lang="en-US" dirty="0" smtClean="0"/>
              <a:t>Quantitative Risk Assessment modelling(schedule and cost exposure) for internal IO-DA discussion and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E0289-61AC-4A6B-BCDF-04693712FFEE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06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4812506"/>
            <a:ext cx="5715000" cy="273844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Professor Robert Socolow (Princeton University), ITER, 6 June 2017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 descr="PowerPoint_Graphic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4739640"/>
            <a:ext cx="9180512" cy="4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8252460" y="4923874"/>
            <a:ext cx="891540" cy="246221"/>
          </a:xfrm>
          <a:prstGeom prst="rect">
            <a:avLst/>
          </a:prstGeom>
          <a:extLst/>
        </p:spPr>
        <p:txBody>
          <a:bodyPr wrap="square" rIns="144000">
            <a:spAutoFit/>
          </a:bodyPr>
          <a:lstStyle>
            <a:defPPr>
              <a:defRPr lang="en-US"/>
            </a:defPPr>
            <a:lvl1pPr>
              <a:defRPr sz="1200" b="0">
                <a:effectLst/>
                <a:latin typeface="Times" pitchFamily="18" charset="0"/>
              </a:defRPr>
            </a:lvl1pPr>
          </a:lstStyle>
          <a:p>
            <a:pPr lvl="0" algn="r"/>
            <a:fld id="{700DA413-F592-4FE7-9851-FA3596672E1A}" type="slidenum">
              <a:rPr lang="en-GB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lvl="0" algn="r"/>
              <a:t>‹#›</a:t>
            </a:fld>
            <a:r>
              <a:rPr lang="en-GB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/68</a:t>
            </a:r>
            <a:endParaRPr lang="en-GB" sz="10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2570703" y="4892890"/>
            <a:ext cx="5849815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 smtClean="0"/>
              <a:t>NAS Committee on Strategic Plan for US Burning Plasma Research, 1</a:t>
            </a:r>
            <a:r>
              <a:rPr lang="en-US" sz="1300" baseline="0" dirty="0" smtClean="0"/>
              <a:t> - </a:t>
            </a:r>
            <a:r>
              <a:rPr lang="en-US" sz="1300" dirty="0" smtClean="0"/>
              <a:t>2 Feb. 2018</a:t>
            </a:r>
            <a:endParaRPr lang="en-US" sz="13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01_Airtraffic_Europe_2x.mp4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hyperlink" Target="01_Airtraffic_Europe_2x.mp4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hyperlink" Target="01_Airtraffic_Europe_2x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hyperlink" Target="01_Airtraffic_Europe_2x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01_Airtraffic_Europe_2x.mp4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\\Iter\cfs\public\dulonk\Drone_dec_2017\WEB\View_site_snow_ed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0" b="12517"/>
          <a:stretch/>
        </p:blipFill>
        <p:spPr bwMode="auto">
          <a:xfrm>
            <a:off x="-76200" y="0"/>
            <a:ext cx="9292081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92546"/>
            <a:ext cx="9144000" cy="147732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ITER</a:t>
            </a:r>
          </a:p>
          <a:p>
            <a:r>
              <a:rPr lang="fr-FR" sz="2400" dirty="0" smtClean="0"/>
              <a:t>Project Management</a:t>
            </a:r>
            <a:endParaRPr lang="fr-FR" sz="2400" dirty="0"/>
          </a:p>
        </p:txBody>
      </p:sp>
      <p:sp>
        <p:nvSpPr>
          <p:cNvPr id="6" name="Rectangle 5"/>
          <p:cNvSpPr/>
          <p:nvPr/>
        </p:nvSpPr>
        <p:spPr>
          <a:xfrm>
            <a:off x="2589087" y="4443740"/>
            <a:ext cx="3976100" cy="261610"/>
          </a:xfrm>
          <a:prstGeom prst="rect">
            <a:avLst/>
          </a:prstGeom>
          <a:solidFill>
            <a:schemeClr val="bg1">
              <a:lumMod val="50000"/>
              <a:alpha val="7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Hans H. ALTFELD, 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of ITER Project Control Office</a:t>
            </a:r>
            <a:endParaRPr lang="en-GB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6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486400" y="1436915"/>
            <a:ext cx="3367315" cy="284480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2" y="1460046"/>
            <a:ext cx="3321050" cy="286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ITER</a:t>
            </a:r>
            <a:endParaRPr lang="en-US" sz="4000" dirty="0"/>
          </a:p>
          <a:p>
            <a:r>
              <a:rPr lang="en-US" sz="2800" dirty="0" smtClean="0"/>
              <a:t>Dynamic Complexity</a:t>
            </a:r>
            <a:endParaRPr lang="en-GB" altLang="ja-JP" sz="28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921829" y="3730171"/>
            <a:ext cx="1582057" cy="203200"/>
          </a:xfrm>
          <a:prstGeom prst="straightConnector1">
            <a:avLst/>
          </a:prstGeom>
          <a:ln w="66675">
            <a:solidFill>
              <a:srgbClr val="FFC000"/>
            </a:solidFill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3055794" y="1350417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Product</a:t>
            </a:r>
          </a:p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Changes</a:t>
            </a:r>
          </a:p>
        </p:txBody>
      </p:sp>
      <p:sp>
        <p:nvSpPr>
          <p:cNvPr id="29" name="Oval 28"/>
          <p:cNvSpPr/>
          <p:nvPr/>
        </p:nvSpPr>
        <p:spPr>
          <a:xfrm>
            <a:off x="1947253" y="2289433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Objectives</a:t>
            </a:r>
            <a:endParaRPr lang="de-DE" sz="1200" b="1" u="sng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Changes</a:t>
            </a:r>
          </a:p>
        </p:txBody>
      </p:sp>
      <p:sp>
        <p:nvSpPr>
          <p:cNvPr id="33" name="Oval 32"/>
          <p:cNvSpPr/>
          <p:nvPr/>
        </p:nvSpPr>
        <p:spPr>
          <a:xfrm>
            <a:off x="200025" y="3442183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</a:pPr>
            <a:r>
              <a:rPr lang="de-DE" sz="12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People</a:t>
            </a:r>
          </a:p>
          <a:p>
            <a:pPr algn="ctr">
              <a:lnSpc>
                <a:spcPts val="1500"/>
              </a:lnSpc>
            </a:pPr>
            <a:r>
              <a:rPr lang="de-DE" sz="12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Changes</a:t>
            </a:r>
          </a:p>
        </p:txBody>
      </p:sp>
      <p:sp>
        <p:nvSpPr>
          <p:cNvPr id="34" name="Oval 33"/>
          <p:cNvSpPr/>
          <p:nvPr/>
        </p:nvSpPr>
        <p:spPr>
          <a:xfrm>
            <a:off x="718458" y="1118479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</a:pPr>
            <a:r>
              <a:rPr lang="en-US" sz="12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Technology Changes</a:t>
            </a:r>
          </a:p>
        </p:txBody>
      </p:sp>
      <p:sp>
        <p:nvSpPr>
          <p:cNvPr id="35" name="Oval 34"/>
          <p:cNvSpPr/>
          <p:nvPr/>
        </p:nvSpPr>
        <p:spPr>
          <a:xfrm>
            <a:off x="2006346" y="3607768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Organization Changes</a:t>
            </a:r>
          </a:p>
        </p:txBody>
      </p:sp>
      <p:sp>
        <p:nvSpPr>
          <p:cNvPr id="37" name="Oval 36"/>
          <p:cNvSpPr/>
          <p:nvPr/>
        </p:nvSpPr>
        <p:spPr>
          <a:xfrm>
            <a:off x="173665" y="2278517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</a:pPr>
            <a:r>
              <a:rPr lang="de-DE" sz="12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Financing</a:t>
            </a:r>
          </a:p>
          <a:p>
            <a:pPr algn="ctr">
              <a:lnSpc>
                <a:spcPts val="1500"/>
              </a:lnSpc>
            </a:pPr>
            <a:r>
              <a:rPr lang="de-DE" sz="12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Changes</a:t>
            </a:r>
          </a:p>
        </p:txBody>
      </p:sp>
      <p:sp>
        <p:nvSpPr>
          <p:cNvPr id="38" name="Oval 37"/>
          <p:cNvSpPr/>
          <p:nvPr/>
        </p:nvSpPr>
        <p:spPr>
          <a:xfrm>
            <a:off x="3416023" y="2864772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Process</a:t>
            </a:r>
            <a:endParaRPr lang="de-DE" sz="1200" b="1" u="sng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Changes</a:t>
            </a:r>
          </a:p>
        </p:txBody>
      </p:sp>
    </p:spTree>
    <p:extLst>
      <p:ext uri="{BB962C8B-B14F-4D97-AF65-F5344CB8AC3E}">
        <p14:creationId xmlns:p14="http://schemas.microsoft.com/office/powerpoint/2010/main" val="267950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486400" y="1436915"/>
            <a:ext cx="3367315" cy="284480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ITER</a:t>
            </a:r>
            <a:endParaRPr lang="en-US" sz="4000" dirty="0"/>
          </a:p>
          <a:p>
            <a:r>
              <a:rPr lang="en-US" sz="2800" dirty="0" smtClean="0"/>
              <a:t>Risks (and Issues)</a:t>
            </a:r>
            <a:endParaRPr lang="en-GB" altLang="ja-JP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2" y="1460046"/>
            <a:ext cx="3321050" cy="286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7496175" y="3609976"/>
            <a:ext cx="1133475" cy="342899"/>
          </a:xfrm>
          <a:prstGeom prst="straightConnector1">
            <a:avLst/>
          </a:prstGeom>
          <a:ln w="66675">
            <a:solidFill>
              <a:srgbClr val="FFC000"/>
            </a:solidFill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OH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22" y="1121214"/>
            <a:ext cx="4582880" cy="341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9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486400" y="1436915"/>
            <a:ext cx="3367315" cy="284480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ITER</a:t>
            </a:r>
            <a:endParaRPr lang="en-US" sz="4000" dirty="0"/>
          </a:p>
          <a:p>
            <a:r>
              <a:rPr lang="en-US" sz="2800" dirty="0" smtClean="0"/>
              <a:t>Project Complexity</a:t>
            </a:r>
            <a:endParaRPr lang="en-GB" altLang="ja-JP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2" y="1460046"/>
            <a:ext cx="3321050" cy="286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7496175" y="3635851"/>
            <a:ext cx="980005" cy="296472"/>
          </a:xfrm>
          <a:prstGeom prst="straightConnector1">
            <a:avLst/>
          </a:prstGeom>
          <a:ln w="66675">
            <a:solidFill>
              <a:srgbClr val="FFC000"/>
            </a:solidFill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2" y="1338644"/>
            <a:ext cx="5385023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High Structural Complexity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Medium Dynamic Complexity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More than medium Risk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551" y="1799714"/>
            <a:ext cx="2720742" cy="57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>
            <a:endCxn id="3074" idx="1"/>
          </p:cNvCxnSpPr>
          <p:nvPr/>
        </p:nvCxnSpPr>
        <p:spPr>
          <a:xfrm flipV="1">
            <a:off x="5906704" y="2088396"/>
            <a:ext cx="2847" cy="1645404"/>
          </a:xfrm>
          <a:prstGeom prst="straightConnector1">
            <a:avLst/>
          </a:prstGeom>
          <a:ln w="66675">
            <a:solidFill>
              <a:srgbClr val="FFC000"/>
            </a:solidFill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01968" y="3714859"/>
            <a:ext cx="827605" cy="86580"/>
          </a:xfrm>
          <a:prstGeom prst="straightConnector1">
            <a:avLst/>
          </a:prstGeom>
          <a:ln w="66675">
            <a:solidFill>
              <a:srgbClr val="FFC000"/>
            </a:solidFill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38240" y="3227572"/>
            <a:ext cx="6532681" cy="584833"/>
            <a:chOff x="38240" y="4040372"/>
            <a:chExt cx="6532681" cy="584833"/>
          </a:xfrm>
        </p:grpSpPr>
        <p:sp>
          <p:nvSpPr>
            <p:cNvPr id="21" name="Left Arrow 20"/>
            <p:cNvSpPr/>
            <p:nvPr/>
          </p:nvSpPr>
          <p:spPr>
            <a:xfrm rot="10800000">
              <a:off x="449451" y="4206855"/>
              <a:ext cx="350756" cy="194052"/>
            </a:xfrm>
            <a:prstGeom prst="leftArrow">
              <a:avLst/>
            </a:prstGeom>
            <a:solidFill>
              <a:srgbClr val="FFC000"/>
            </a:solidFill>
            <a:ln w="158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8"/>
            <p:cNvSpPr txBox="1">
              <a:spLocks noChangeArrowheads="1"/>
            </p:cNvSpPr>
            <p:nvPr/>
          </p:nvSpPr>
          <p:spPr bwMode="auto">
            <a:xfrm>
              <a:off x="38240" y="4145253"/>
              <a:ext cx="6532681" cy="4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9pPr>
            </a:lstStyle>
            <a:p>
              <a:pPr marL="808038" lvl="1">
                <a:lnSpc>
                  <a:spcPct val="90000"/>
                </a:lnSpc>
                <a:spcAft>
                  <a:spcPts val="1200"/>
                </a:spcAft>
              </a:pPr>
              <a:r>
                <a:rPr lang="en-GB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Significant level of Complexity</a:t>
              </a:r>
              <a:r>
                <a:rPr lang="en-GB" sz="1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!</a:t>
              </a:r>
              <a:endParaRPr lang="en-US" sz="1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  <a:p>
              <a:pPr marL="742950" lvl="1" indent="-285750">
                <a:lnSpc>
                  <a:spcPct val="90000"/>
                </a:lnSpc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endPara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  <a:p>
              <a:pPr marL="285750" indent="-285750">
                <a:lnSpc>
                  <a:spcPct val="90000"/>
                </a:lnSpc>
                <a:spcAft>
                  <a:spcPts val="1200"/>
                </a:spcAft>
                <a:buFont typeface="Arial" pitchFamily="34" charset="0"/>
                <a:buChar char="•"/>
              </a:pPr>
              <a:endPara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6447" y="4040372"/>
              <a:ext cx="4968653" cy="54226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33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486400" y="1436915"/>
            <a:ext cx="3367315" cy="284480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ITER</a:t>
            </a:r>
            <a:endParaRPr lang="en-US" sz="4000" dirty="0"/>
          </a:p>
          <a:p>
            <a:r>
              <a:rPr lang="en-US" sz="2800" dirty="0" smtClean="0"/>
              <a:t>Project Complexity</a:t>
            </a:r>
            <a:endParaRPr lang="en-GB" altLang="ja-JP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2" y="1460046"/>
            <a:ext cx="3321050" cy="286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7496175" y="3635851"/>
            <a:ext cx="980005" cy="296472"/>
          </a:xfrm>
          <a:prstGeom prst="straightConnector1">
            <a:avLst/>
          </a:prstGeom>
          <a:ln w="66675">
            <a:solidFill>
              <a:srgbClr val="FFC000"/>
            </a:solidFill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2" y="1338644"/>
            <a:ext cx="5385023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High Structural Complexity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Medium Dynamic Complexity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More than medium Risk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551" y="1799714"/>
            <a:ext cx="2720742" cy="57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>
            <a:endCxn id="3074" idx="1"/>
          </p:cNvCxnSpPr>
          <p:nvPr/>
        </p:nvCxnSpPr>
        <p:spPr>
          <a:xfrm flipV="1">
            <a:off x="5906704" y="2088396"/>
            <a:ext cx="2847" cy="1645404"/>
          </a:xfrm>
          <a:prstGeom prst="straightConnector1">
            <a:avLst/>
          </a:prstGeom>
          <a:ln w="66675">
            <a:solidFill>
              <a:srgbClr val="FFC000"/>
            </a:solidFill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01968" y="3714859"/>
            <a:ext cx="827605" cy="86580"/>
          </a:xfrm>
          <a:prstGeom prst="straightConnector1">
            <a:avLst/>
          </a:prstGeom>
          <a:ln w="66675">
            <a:solidFill>
              <a:srgbClr val="FFC000"/>
            </a:solidFill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8240" y="4040372"/>
            <a:ext cx="6532681" cy="584833"/>
            <a:chOff x="38240" y="4040372"/>
            <a:chExt cx="6532681" cy="584833"/>
          </a:xfrm>
        </p:grpSpPr>
        <p:sp>
          <p:nvSpPr>
            <p:cNvPr id="17" name="Left Arrow 16"/>
            <p:cNvSpPr/>
            <p:nvPr/>
          </p:nvSpPr>
          <p:spPr>
            <a:xfrm rot="10800000">
              <a:off x="449451" y="4206855"/>
              <a:ext cx="350756" cy="194052"/>
            </a:xfrm>
            <a:prstGeom prst="leftArrow">
              <a:avLst/>
            </a:prstGeom>
            <a:solidFill>
              <a:srgbClr val="FFC000"/>
            </a:solidFill>
            <a:ln w="158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8"/>
            <p:cNvSpPr txBox="1">
              <a:spLocks noChangeArrowheads="1"/>
            </p:cNvSpPr>
            <p:nvPr/>
          </p:nvSpPr>
          <p:spPr bwMode="auto">
            <a:xfrm>
              <a:off x="38240" y="4145253"/>
              <a:ext cx="6532681" cy="4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9pPr>
            </a:lstStyle>
            <a:p>
              <a:pPr marL="808038" lvl="1">
                <a:lnSpc>
                  <a:spcPct val="90000"/>
                </a:lnSpc>
                <a:spcAft>
                  <a:spcPts val="1200"/>
                </a:spcAft>
              </a:pPr>
              <a:r>
                <a:rPr lang="en-GB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How to manage this Complexity?</a:t>
              </a:r>
              <a:endParaRPr lang="en-US" sz="1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  <a:p>
              <a:pPr marL="742950" lvl="1" indent="-285750">
                <a:lnSpc>
                  <a:spcPct val="90000"/>
                </a:lnSpc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endPara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  <a:p>
              <a:pPr marL="285750" indent="-285750">
                <a:lnSpc>
                  <a:spcPct val="90000"/>
                </a:lnSpc>
                <a:spcAft>
                  <a:spcPts val="1200"/>
                </a:spcAft>
                <a:buFont typeface="Arial" pitchFamily="34" charset="0"/>
                <a:buChar char="•"/>
              </a:pPr>
              <a:endPara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76447" y="4040372"/>
              <a:ext cx="4968653" cy="54226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240" y="3227572"/>
            <a:ext cx="6532681" cy="584833"/>
            <a:chOff x="38240" y="4040372"/>
            <a:chExt cx="6532681" cy="584833"/>
          </a:xfrm>
        </p:grpSpPr>
        <p:sp>
          <p:nvSpPr>
            <p:cNvPr id="21" name="Left Arrow 20"/>
            <p:cNvSpPr/>
            <p:nvPr/>
          </p:nvSpPr>
          <p:spPr>
            <a:xfrm rot="10800000">
              <a:off x="449451" y="4206855"/>
              <a:ext cx="350756" cy="194052"/>
            </a:xfrm>
            <a:prstGeom prst="leftArrow">
              <a:avLst/>
            </a:prstGeom>
            <a:solidFill>
              <a:srgbClr val="FFC000"/>
            </a:solidFill>
            <a:ln w="158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8"/>
            <p:cNvSpPr txBox="1">
              <a:spLocks noChangeArrowheads="1"/>
            </p:cNvSpPr>
            <p:nvPr/>
          </p:nvSpPr>
          <p:spPr bwMode="auto">
            <a:xfrm>
              <a:off x="38240" y="4145253"/>
              <a:ext cx="6532681" cy="4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9pPr>
            </a:lstStyle>
            <a:p>
              <a:pPr marL="808038" lvl="1">
                <a:lnSpc>
                  <a:spcPct val="90000"/>
                </a:lnSpc>
                <a:spcAft>
                  <a:spcPts val="1200"/>
                </a:spcAft>
              </a:pPr>
              <a:r>
                <a:rPr lang="en-GB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Significant level of Complexity</a:t>
              </a:r>
              <a:r>
                <a:rPr lang="en-GB" sz="1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!</a:t>
              </a:r>
              <a:endParaRPr lang="en-US" sz="1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  <a:p>
              <a:pPr marL="742950" lvl="1" indent="-285750">
                <a:lnSpc>
                  <a:spcPct val="90000"/>
                </a:lnSpc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endPara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  <a:p>
              <a:pPr marL="285750" indent="-285750">
                <a:lnSpc>
                  <a:spcPct val="90000"/>
                </a:lnSpc>
                <a:spcAft>
                  <a:spcPts val="1200"/>
                </a:spcAft>
                <a:buFont typeface="Arial" pitchFamily="34" charset="0"/>
                <a:buChar char="•"/>
              </a:pPr>
              <a:endPara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6447" y="4040372"/>
              <a:ext cx="4968653" cy="54226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143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3572" y="1542143"/>
            <a:ext cx="6010728" cy="4934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8963" y="1062077"/>
            <a:ext cx="9144000" cy="3070866"/>
          </a:xfrm>
          <a:prstGeom prst="rect">
            <a:avLst/>
          </a:prstGeom>
          <a:effectLst/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 Project Complexity</a:t>
            </a:r>
            <a:endParaRPr lang="en-GB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tx1"/>
                </a:solidFill>
              </a:rPr>
              <a:t>PM: Where do we come from?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Structural Complexity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Dynamic Complexity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Issues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Risks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Complexity holistically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7436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8963" y="3272876"/>
            <a:ext cx="4492063" cy="141342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452438" algn="l">
              <a:spcAft>
                <a:spcPts val="1200"/>
              </a:spcAft>
              <a:tabLst>
                <a:tab pos="534988" algn="l"/>
              </a:tabLst>
            </a:pPr>
            <a:endParaRPr lang="en-GB" sz="1800" dirty="0" smtClean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&lt;2013</a:t>
            </a:r>
            <a:endParaRPr lang="en-US" sz="40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7979140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As a result of the complex governance setup, award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of fabrication contracts in the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past, when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design was still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evolving, was 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made further complex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by extremely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complicated breakdown of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components scope between multiple DAs and IO, resulting in complex interfaces and uncertain cost boundaries between DAs and IO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lacking decision speed as there was no central funding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mechanism for compensating impact of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design changes to be cascaded to the DAs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010594">
            <a:off x="8026401" y="190500"/>
            <a:ext cx="893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Excerpt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9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2013</a:t>
            </a:r>
            <a:endParaRPr lang="en-US" sz="4000" dirty="0"/>
          </a:p>
          <a:p>
            <a:r>
              <a:rPr lang="en-US" sz="2800" dirty="0" smtClean="0"/>
              <a:t>ITER </a:t>
            </a:r>
            <a:r>
              <a:rPr lang="en-US" sz="2800" dirty="0"/>
              <a:t>Management Assessment  </a:t>
            </a:r>
            <a:r>
              <a:rPr lang="en-US" sz="2800" dirty="0" smtClean="0"/>
              <a:t>(“</a:t>
            </a:r>
            <a:r>
              <a:rPr lang="en-US" sz="2800" dirty="0" err="1"/>
              <a:t>Madia</a:t>
            </a:r>
            <a:r>
              <a:rPr lang="en-US" sz="2800" dirty="0"/>
              <a:t> Report”) </a:t>
            </a:r>
            <a:endParaRPr lang="en-GB" altLang="ja-JP" sz="28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7979140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lack of a strong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Project Management </a:t>
            </a: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culture </a:t>
            </a:r>
            <a:endParaRPr lang="en-GB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unrealistic schedule</a:t>
            </a:r>
          </a:p>
          <a:p>
            <a:pPr marL="2857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inadequate Systems Engineering and Design Integration</a:t>
            </a:r>
          </a:p>
          <a:p>
            <a:pPr marL="2857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 stove-piped organizational structure and inefficient management organization</a:t>
            </a:r>
          </a:p>
          <a:p>
            <a:pPr marL="2857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lack of a strong nuclear safety culture</a:t>
            </a:r>
          </a:p>
          <a:p>
            <a:pPr marL="2857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lack of effective IO-DA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decision-making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010594">
            <a:off x="8026401" y="190500"/>
            <a:ext cx="893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Excerpt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5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8963" y="3272876"/>
            <a:ext cx="4492063" cy="141342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452438" algn="l">
              <a:spcAft>
                <a:spcPts val="1200"/>
              </a:spcAft>
              <a:tabLst>
                <a:tab pos="534988" algn="l"/>
              </a:tabLst>
            </a:pPr>
            <a:endParaRPr lang="en-GB" sz="1800" dirty="0" smtClean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2013</a:t>
            </a:r>
            <a:endParaRPr lang="en-US" sz="4000" dirty="0"/>
          </a:p>
          <a:p>
            <a:r>
              <a:rPr lang="en-US" sz="2800" dirty="0" smtClean="0"/>
              <a:t>ITER </a:t>
            </a:r>
            <a:r>
              <a:rPr lang="en-US" sz="2800" dirty="0"/>
              <a:t>Management Assessment  </a:t>
            </a:r>
            <a:r>
              <a:rPr lang="en-US" sz="2800" dirty="0" smtClean="0"/>
              <a:t>(“</a:t>
            </a:r>
            <a:r>
              <a:rPr lang="en-US" sz="2800" dirty="0" err="1"/>
              <a:t>Madia</a:t>
            </a:r>
            <a:r>
              <a:rPr lang="en-US" sz="2800" dirty="0"/>
              <a:t> Report”) </a:t>
            </a:r>
            <a:endParaRPr lang="en-GB" altLang="ja-JP" sz="28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7979140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lack of a strong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Project Management </a:t>
            </a: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culture </a:t>
            </a:r>
            <a:endParaRPr lang="en-GB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unrealistic schedule</a:t>
            </a:r>
          </a:p>
          <a:p>
            <a:pPr marL="2857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inadequate Systems Engineering and Design Integration</a:t>
            </a:r>
          </a:p>
          <a:p>
            <a:pPr marL="2857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 stove-piped organizational structure and inefficient management organization</a:t>
            </a:r>
          </a:p>
          <a:p>
            <a:pPr marL="2857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lack of a strong nuclear safety culture</a:t>
            </a:r>
          </a:p>
          <a:p>
            <a:pPr marL="2857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lack of effective IO-DA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decision-making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240" y="4040372"/>
            <a:ext cx="9353410" cy="584833"/>
            <a:chOff x="38240" y="4040372"/>
            <a:chExt cx="9353410" cy="584833"/>
          </a:xfrm>
        </p:grpSpPr>
        <p:sp>
          <p:nvSpPr>
            <p:cNvPr id="13" name="Left Arrow 12"/>
            <p:cNvSpPr/>
            <p:nvPr/>
          </p:nvSpPr>
          <p:spPr>
            <a:xfrm rot="10800000">
              <a:off x="449451" y="4206855"/>
              <a:ext cx="350756" cy="194052"/>
            </a:xfrm>
            <a:prstGeom prst="leftArrow">
              <a:avLst/>
            </a:prstGeom>
            <a:solidFill>
              <a:srgbClr val="FFC000"/>
            </a:solidFill>
            <a:ln w="158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8"/>
            <p:cNvSpPr txBox="1">
              <a:spLocks noChangeArrowheads="1"/>
            </p:cNvSpPr>
            <p:nvPr/>
          </p:nvSpPr>
          <p:spPr bwMode="auto">
            <a:xfrm>
              <a:off x="38240" y="4145253"/>
              <a:ext cx="9353410" cy="4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9pPr>
            </a:lstStyle>
            <a:p>
              <a:pPr marL="808038" lvl="1">
                <a:lnSpc>
                  <a:spcPct val="90000"/>
                </a:lnSpc>
                <a:spcAft>
                  <a:spcPts val="1200"/>
                </a:spcAft>
              </a:pPr>
              <a:r>
                <a:rPr lang="en-GB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Massive improvements required to project manage ITER</a:t>
              </a:r>
              <a:endParaRPr lang="en-GB" sz="1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6447" y="4040372"/>
              <a:ext cx="7735439" cy="54226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/>
          <p:cNvSpPr txBox="1"/>
          <p:nvPr/>
        </p:nvSpPr>
        <p:spPr>
          <a:xfrm rot="1010594">
            <a:off x="8026401" y="190500"/>
            <a:ext cx="893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Excerpt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9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8963" y="3272876"/>
            <a:ext cx="4492063" cy="141342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452438" algn="l">
              <a:spcAft>
                <a:spcPts val="1200"/>
              </a:spcAft>
              <a:tabLst>
                <a:tab pos="534988" algn="l"/>
              </a:tabLst>
            </a:pPr>
            <a:endParaRPr lang="en-GB" sz="1800" dirty="0" smtClean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2015</a:t>
            </a:r>
            <a:endParaRPr lang="en-US" sz="4000" dirty="0"/>
          </a:p>
          <a:p>
            <a:r>
              <a:rPr lang="en-GB" sz="2800" dirty="0" smtClean="0"/>
              <a:t>Action </a:t>
            </a:r>
            <a:r>
              <a:rPr lang="en-GB" sz="2800" dirty="0"/>
              <a:t>Plan </a:t>
            </a:r>
            <a:r>
              <a:rPr lang="en-GB" sz="2800" dirty="0" smtClean="0"/>
              <a:t>presented by elect </a:t>
            </a:r>
            <a:r>
              <a:rPr lang="en-GB" sz="2800" dirty="0"/>
              <a:t>DG </a:t>
            </a:r>
            <a:r>
              <a:rPr lang="en-GB" sz="2800" dirty="0" smtClean="0"/>
              <a:t>B. Bigot </a:t>
            </a:r>
            <a:endParaRPr lang="en-GB" altLang="ja-JP" sz="2800" b="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2" y="1338644"/>
            <a:ext cx="8821621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Integrate IO and DAs under the leadership of the DG, while respecting the ITER Agreement: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Provide DG with the global and ultimate technical responsibility, with DAs to participate in all key decision making processes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Introduce an Executive Project Board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Not only reinforce the Project Control Office and establish a Central Integration Office (CIO), but also strengthen their ties to their counterparts in the DAs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Create integrated IO/DA(s) project teams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010594">
            <a:off x="8026401" y="190500"/>
            <a:ext cx="893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Excerpt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2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8963" y="3272876"/>
            <a:ext cx="4492063" cy="141342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452438" algn="l">
              <a:spcAft>
                <a:spcPts val="1200"/>
              </a:spcAft>
              <a:tabLst>
                <a:tab pos="534988" algn="l"/>
              </a:tabLst>
            </a:pPr>
            <a:endParaRPr lang="en-GB" sz="1800" dirty="0" smtClean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2015</a:t>
            </a:r>
            <a:endParaRPr lang="en-US" sz="4000" dirty="0"/>
          </a:p>
          <a:p>
            <a:r>
              <a:rPr lang="en-GB" sz="2800" dirty="0" smtClean="0"/>
              <a:t>Action </a:t>
            </a:r>
            <a:r>
              <a:rPr lang="en-GB" sz="2800" dirty="0"/>
              <a:t>Plan </a:t>
            </a:r>
            <a:r>
              <a:rPr lang="en-GB" sz="2800" dirty="0" smtClean="0"/>
              <a:t>presented by elect </a:t>
            </a:r>
            <a:r>
              <a:rPr lang="en-GB" sz="2800" dirty="0"/>
              <a:t>DG </a:t>
            </a:r>
            <a:r>
              <a:rPr lang="en-GB" sz="2800" dirty="0" smtClean="0"/>
              <a:t>B. Bigot </a:t>
            </a:r>
            <a:endParaRPr lang="en-GB" altLang="ja-JP" sz="2800" b="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2" y="1338644"/>
            <a:ext cx="8821621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Provide DG with a central fund to finance technical changes initiated by the IO, so that technical decisions in the overall interest of the project can be taken much faster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Implement powerful coordination tools for establishing a nuclear project culture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Develop a project culture based on mutual trust, project loyalty and team spirit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Implement a new organization at the IO in support of the above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Hire senior managers with industrial background in managing complex projects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010594">
            <a:off x="8026401" y="190500"/>
            <a:ext cx="893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Excerpt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7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Table of Contents</a:t>
            </a:r>
            <a:endParaRPr lang="en-GB" altLang="ja-JP" sz="280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8963" y="1062077"/>
            <a:ext cx="9144000" cy="3070866"/>
          </a:xfrm>
          <a:prstGeom prst="rect">
            <a:avLst/>
          </a:prstGeom>
          <a:effectLst/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 Project Complexity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PM: Where do we come from?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Structural Complexity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Dynamic Complexity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Issues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Risks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Complexity holistically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602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8963" y="3272876"/>
            <a:ext cx="4492063" cy="141342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452438" algn="l">
              <a:spcAft>
                <a:spcPts val="1200"/>
              </a:spcAft>
              <a:tabLst>
                <a:tab pos="534988" algn="l"/>
              </a:tabLst>
            </a:pPr>
            <a:endParaRPr lang="en-GB" sz="1800" dirty="0" smtClean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2015</a:t>
            </a:r>
            <a:endParaRPr lang="en-US" sz="4000" dirty="0"/>
          </a:p>
          <a:p>
            <a:r>
              <a:rPr lang="en-GB" sz="2800" dirty="0" smtClean="0"/>
              <a:t>Action </a:t>
            </a:r>
            <a:r>
              <a:rPr lang="en-GB" sz="2800" dirty="0"/>
              <a:t>Plan </a:t>
            </a:r>
            <a:r>
              <a:rPr lang="en-GB" sz="2800" dirty="0" smtClean="0"/>
              <a:t>presented by elect </a:t>
            </a:r>
            <a:r>
              <a:rPr lang="en-GB" sz="2800" dirty="0"/>
              <a:t>DG </a:t>
            </a:r>
            <a:r>
              <a:rPr lang="en-GB" sz="2800" dirty="0" smtClean="0"/>
              <a:t>B. Bigot </a:t>
            </a:r>
            <a:endParaRPr lang="en-GB" altLang="ja-JP" sz="2800" b="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2" y="1338644"/>
            <a:ext cx="8821621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Provide DG with a central fund to finance technical changes initiated by the IO, so that technical decisions in the overall interest of the project can be taken much faster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Implement powerful coordination tools for establishing a nuclear project culture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Develop a project culture based on mutual trust, project loyalty and team spirit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Implement a new organization at the IO in support of the above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Hire senior managers with industrial background in managing complex projects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240" y="4040372"/>
            <a:ext cx="9353410" cy="584833"/>
            <a:chOff x="38240" y="4040372"/>
            <a:chExt cx="9353410" cy="584833"/>
          </a:xfrm>
        </p:grpSpPr>
        <p:sp>
          <p:nvSpPr>
            <p:cNvPr id="13" name="Left Arrow 12"/>
            <p:cNvSpPr/>
            <p:nvPr/>
          </p:nvSpPr>
          <p:spPr>
            <a:xfrm rot="10800000">
              <a:off x="449451" y="4206855"/>
              <a:ext cx="350756" cy="194052"/>
            </a:xfrm>
            <a:prstGeom prst="leftArrow">
              <a:avLst/>
            </a:prstGeom>
            <a:solidFill>
              <a:srgbClr val="FFC000"/>
            </a:solidFill>
            <a:ln w="158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8"/>
            <p:cNvSpPr txBox="1">
              <a:spLocks noChangeArrowheads="1"/>
            </p:cNvSpPr>
            <p:nvPr/>
          </p:nvSpPr>
          <p:spPr bwMode="auto">
            <a:xfrm>
              <a:off x="38240" y="4145253"/>
              <a:ext cx="9353410" cy="4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9pPr>
            </a:lstStyle>
            <a:p>
              <a:pPr marL="808038" lvl="1">
                <a:lnSpc>
                  <a:spcPct val="90000"/>
                </a:lnSpc>
                <a:spcAft>
                  <a:spcPts val="1200"/>
                </a:spcAft>
              </a:pPr>
              <a:r>
                <a:rPr lang="en-GB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Action Plan fully supported by ITER Council and DAs</a:t>
              </a:r>
              <a:endParaRPr lang="en-GB" sz="1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6447" y="4040372"/>
              <a:ext cx="7735439" cy="54226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 rot="1010594">
            <a:off x="8026401" y="190500"/>
            <a:ext cx="893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Excerpt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4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3572" y="2050143"/>
            <a:ext cx="6010728" cy="4934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Table of Contents</a:t>
            </a:r>
            <a:endParaRPr lang="en-GB" altLang="ja-JP" sz="280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8963" y="1062077"/>
            <a:ext cx="9144000" cy="3070866"/>
          </a:xfrm>
          <a:prstGeom prst="rect">
            <a:avLst/>
          </a:prstGeom>
          <a:effectLst/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 Project Complexity</a:t>
            </a:r>
            <a:endParaRPr lang="en-GB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PM: Where do we come from?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tx1"/>
                </a:solidFill>
              </a:rPr>
              <a:t>Addressing Structural Complexity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Dynamic Complexity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Issues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Risks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Complexity holistically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7436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r="5583"/>
          <a:stretch/>
        </p:blipFill>
        <p:spPr bwMode="auto">
          <a:xfrm>
            <a:off x="4571998" y="1169761"/>
            <a:ext cx="4281714" cy="340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4883524" y="1307157"/>
            <a:ext cx="3959204" cy="3119703"/>
            <a:chOff x="2633816" y="1440836"/>
            <a:chExt cx="3959204" cy="4634352"/>
          </a:xfrm>
        </p:grpSpPr>
        <p:sp>
          <p:nvSpPr>
            <p:cNvPr id="32" name="Rectangle 31"/>
            <p:cNvSpPr/>
            <p:nvPr/>
          </p:nvSpPr>
          <p:spPr>
            <a:xfrm>
              <a:off x="5338916" y="144165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727290" y="144083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11615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50453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95767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7667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18805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79943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02243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41081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63381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Today</a:t>
            </a:r>
            <a:endParaRPr lang="en-US" sz="4000" dirty="0"/>
          </a:p>
          <a:p>
            <a:r>
              <a:rPr lang="en-US" sz="2800" dirty="0" smtClean="0"/>
              <a:t>Addressing Structural Complexity</a:t>
            </a:r>
            <a:endParaRPr lang="en-GB" altLang="ja-JP" sz="2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38240" y="4040372"/>
            <a:ext cx="6532681" cy="584833"/>
            <a:chOff x="38240" y="4040372"/>
            <a:chExt cx="6532681" cy="584833"/>
          </a:xfrm>
        </p:grpSpPr>
        <p:sp>
          <p:nvSpPr>
            <p:cNvPr id="20" name="Left Arrow 19"/>
            <p:cNvSpPr/>
            <p:nvPr/>
          </p:nvSpPr>
          <p:spPr>
            <a:xfrm rot="10800000">
              <a:off x="449451" y="4206855"/>
              <a:ext cx="350756" cy="194052"/>
            </a:xfrm>
            <a:prstGeom prst="leftArrow">
              <a:avLst/>
            </a:prstGeom>
            <a:solidFill>
              <a:srgbClr val="FFC000"/>
            </a:solidFill>
            <a:ln w="158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Box 8"/>
            <p:cNvSpPr txBox="1">
              <a:spLocks noChangeArrowheads="1"/>
            </p:cNvSpPr>
            <p:nvPr/>
          </p:nvSpPr>
          <p:spPr bwMode="auto">
            <a:xfrm>
              <a:off x="38240" y="4145253"/>
              <a:ext cx="6532681" cy="4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9pPr>
            </a:lstStyle>
            <a:p>
              <a:pPr marL="808038" lvl="1">
                <a:lnSpc>
                  <a:spcPct val="90000"/>
                </a:lnSpc>
                <a:spcAft>
                  <a:spcPts val="1200"/>
                </a:spcAft>
              </a:pPr>
              <a:r>
                <a:rPr lang="en-GB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Slicing the Elephant</a:t>
              </a:r>
              <a:endParaRPr lang="en-US" sz="1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  <a:p>
              <a:pPr marL="742950" lvl="1" indent="-285750">
                <a:lnSpc>
                  <a:spcPct val="90000"/>
                </a:lnSpc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endPara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  <a:p>
              <a:pPr marL="285750" indent="-285750">
                <a:lnSpc>
                  <a:spcPct val="90000"/>
                </a:lnSpc>
                <a:spcAft>
                  <a:spcPts val="1200"/>
                </a:spcAft>
                <a:buFont typeface="Arial" pitchFamily="34" charset="0"/>
                <a:buChar char="•"/>
              </a:pPr>
              <a:endPara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76447" y="4040372"/>
              <a:ext cx="3121846" cy="54226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8545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Break down of content along different dimensions, e.g.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System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Work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Requirements / V&amp;V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Schedule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Site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Organization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r="5583"/>
          <a:stretch/>
        </p:blipFill>
        <p:spPr bwMode="auto">
          <a:xfrm>
            <a:off x="4571998" y="1169761"/>
            <a:ext cx="4281714" cy="340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4883524" y="1307157"/>
            <a:ext cx="3959204" cy="3119703"/>
            <a:chOff x="2633816" y="1440836"/>
            <a:chExt cx="3959204" cy="4634352"/>
          </a:xfrm>
        </p:grpSpPr>
        <p:sp>
          <p:nvSpPr>
            <p:cNvPr id="32" name="Rectangle 31"/>
            <p:cNvSpPr/>
            <p:nvPr/>
          </p:nvSpPr>
          <p:spPr>
            <a:xfrm>
              <a:off x="5338916" y="144165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727290" y="144083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11615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50453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95767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7667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18805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79943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02243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41081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63381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Structural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78047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7743" y="1901371"/>
            <a:ext cx="1915886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Break down of content along different dimensions, e.g.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System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540000" y="1179739"/>
            <a:ext cx="2825750" cy="33718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9833" h="3371850">
                <a:moveTo>
                  <a:pt x="6502" y="721810"/>
                </a:moveTo>
                <a:lnTo>
                  <a:pt x="2109733" y="0"/>
                </a:lnTo>
                <a:lnTo>
                  <a:pt x="2909833" y="1552575"/>
                </a:lnTo>
                <a:lnTo>
                  <a:pt x="2100208" y="3371850"/>
                </a:lnTo>
                <a:lnTo>
                  <a:pt x="0" y="1072045"/>
                </a:lnTo>
                <a:lnTo>
                  <a:pt x="6502" y="721810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r="5583"/>
          <a:stretch/>
        </p:blipFill>
        <p:spPr bwMode="auto">
          <a:xfrm>
            <a:off x="4571998" y="1169761"/>
            <a:ext cx="4281714" cy="340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883524" y="1307157"/>
            <a:ext cx="3959204" cy="3119703"/>
            <a:chOff x="2633816" y="1440836"/>
            <a:chExt cx="3959204" cy="4634352"/>
          </a:xfrm>
        </p:grpSpPr>
        <p:sp>
          <p:nvSpPr>
            <p:cNvPr id="15" name="Rectangle 14"/>
            <p:cNvSpPr/>
            <p:nvPr/>
          </p:nvSpPr>
          <p:spPr>
            <a:xfrm>
              <a:off x="5338916" y="144165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27290" y="144083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1615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0453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5767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7667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18805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79943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2243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1081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63381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" t="1184" r="12811" b="2158"/>
          <a:stretch/>
        </p:blipFill>
        <p:spPr bwMode="auto">
          <a:xfrm>
            <a:off x="4644572" y="1520575"/>
            <a:ext cx="4151086" cy="297885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4547171" y="1167937"/>
            <a:ext cx="4360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ITER Plant Breakdown Structure (PBS)</a:t>
            </a:r>
            <a:endParaRPr lang="en-GB" sz="1600" b="1" dirty="0"/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Structural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85315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7743" y="2271235"/>
            <a:ext cx="1915886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Break down of content along different dimensions, e.g.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System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Work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r="5583"/>
          <a:stretch/>
        </p:blipFill>
        <p:spPr bwMode="auto">
          <a:xfrm>
            <a:off x="4571998" y="1169761"/>
            <a:ext cx="4281714" cy="340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883524" y="1307157"/>
            <a:ext cx="3959204" cy="3119703"/>
            <a:chOff x="2633816" y="1440836"/>
            <a:chExt cx="3959204" cy="4634352"/>
          </a:xfrm>
        </p:grpSpPr>
        <p:sp>
          <p:nvSpPr>
            <p:cNvPr id="15" name="Rectangle 14"/>
            <p:cNvSpPr/>
            <p:nvPr/>
          </p:nvSpPr>
          <p:spPr>
            <a:xfrm>
              <a:off x="5338916" y="144165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27290" y="144083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1615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0453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5767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7667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18805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79943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2243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1081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63381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Freeform 28"/>
          <p:cNvSpPr/>
          <p:nvPr/>
        </p:nvSpPr>
        <p:spPr>
          <a:xfrm>
            <a:off x="2455917" y="1179739"/>
            <a:ext cx="2909833" cy="33718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9833" h="3371850">
                <a:moveTo>
                  <a:pt x="6502" y="1091680"/>
                </a:moveTo>
                <a:lnTo>
                  <a:pt x="2109733" y="0"/>
                </a:lnTo>
                <a:lnTo>
                  <a:pt x="2909833" y="1552575"/>
                </a:lnTo>
                <a:lnTo>
                  <a:pt x="2100208" y="3371850"/>
                </a:lnTo>
                <a:lnTo>
                  <a:pt x="0" y="1441915"/>
                </a:lnTo>
                <a:cubicBezTo>
                  <a:pt x="2167" y="1201880"/>
                  <a:pt x="4335" y="1331715"/>
                  <a:pt x="6502" y="1091680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19" y="1489753"/>
            <a:ext cx="4177955" cy="298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547171" y="1167937"/>
            <a:ext cx="4360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ITER Work Breakdown Structure (WBS)</a:t>
            </a:r>
            <a:endParaRPr lang="en-GB" sz="1600" b="1" dirty="0"/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Structural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18727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7743" y="2649051"/>
            <a:ext cx="1915886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Break down of content along different dimensions, e.g.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System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Work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Requirements</a:t>
            </a:r>
            <a:endParaRPr lang="en-GB" sz="1600" b="1" dirty="0"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r="5583"/>
          <a:stretch/>
        </p:blipFill>
        <p:spPr bwMode="auto">
          <a:xfrm>
            <a:off x="4571998" y="1169761"/>
            <a:ext cx="4281714" cy="340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883524" y="1307157"/>
            <a:ext cx="3959204" cy="3119703"/>
            <a:chOff x="2633816" y="1440836"/>
            <a:chExt cx="3959204" cy="4634352"/>
          </a:xfrm>
        </p:grpSpPr>
        <p:sp>
          <p:nvSpPr>
            <p:cNvPr id="15" name="Rectangle 14"/>
            <p:cNvSpPr/>
            <p:nvPr/>
          </p:nvSpPr>
          <p:spPr>
            <a:xfrm>
              <a:off x="5338916" y="144165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27290" y="144083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1615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0453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5767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7667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18805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79943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2243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1081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63381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Freeform 28"/>
          <p:cNvSpPr/>
          <p:nvPr/>
        </p:nvSpPr>
        <p:spPr>
          <a:xfrm>
            <a:off x="2502835" y="1179739"/>
            <a:ext cx="2862915" cy="33718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551523 h 3371850"/>
              <a:gd name="connsiteX5" fmla="*/ 371 w 2903702"/>
              <a:gd name="connsiteY5" fmla="*/ 1831419 h 3371850"/>
              <a:gd name="connsiteX0" fmla="*/ 177 w 2913783"/>
              <a:gd name="connsiteY0" fmla="*/ 2221837 h 3371850"/>
              <a:gd name="connsiteX1" fmla="*/ 2113683 w 2913783"/>
              <a:gd name="connsiteY1" fmla="*/ 0 h 3371850"/>
              <a:gd name="connsiteX2" fmla="*/ 2913783 w 2913783"/>
              <a:gd name="connsiteY2" fmla="*/ 1552575 h 3371850"/>
              <a:gd name="connsiteX3" fmla="*/ 2104158 w 2913783"/>
              <a:gd name="connsiteY3" fmla="*/ 3371850 h 3371850"/>
              <a:gd name="connsiteX4" fmla="*/ 14225 w 2913783"/>
              <a:gd name="connsiteY4" fmla="*/ 2551523 h 3371850"/>
              <a:gd name="connsiteX5" fmla="*/ 177 w 2913783"/>
              <a:gd name="connsiteY5" fmla="*/ 2221837 h 3371850"/>
              <a:gd name="connsiteX0" fmla="*/ 36752 w 2899558"/>
              <a:gd name="connsiteY0" fmla="*/ 1472537 h 3371850"/>
              <a:gd name="connsiteX1" fmla="*/ 2099458 w 2899558"/>
              <a:gd name="connsiteY1" fmla="*/ 0 h 3371850"/>
              <a:gd name="connsiteX2" fmla="*/ 2899558 w 2899558"/>
              <a:gd name="connsiteY2" fmla="*/ 1552575 h 3371850"/>
              <a:gd name="connsiteX3" fmla="*/ 2089933 w 2899558"/>
              <a:gd name="connsiteY3" fmla="*/ 3371850 h 3371850"/>
              <a:gd name="connsiteX4" fmla="*/ 0 w 2899558"/>
              <a:gd name="connsiteY4" fmla="*/ 2551523 h 3371850"/>
              <a:gd name="connsiteX5" fmla="*/ 36752 w 2899558"/>
              <a:gd name="connsiteY5" fmla="*/ 1472537 h 3371850"/>
              <a:gd name="connsiteX0" fmla="*/ 109 w 2862915"/>
              <a:gd name="connsiteY0" fmla="*/ 1472537 h 3371850"/>
              <a:gd name="connsiteX1" fmla="*/ 2062815 w 2862915"/>
              <a:gd name="connsiteY1" fmla="*/ 0 h 3371850"/>
              <a:gd name="connsiteX2" fmla="*/ 2862915 w 2862915"/>
              <a:gd name="connsiteY2" fmla="*/ 1552575 h 3371850"/>
              <a:gd name="connsiteX3" fmla="*/ 2053290 w 2862915"/>
              <a:gd name="connsiteY3" fmla="*/ 3371850 h 3371850"/>
              <a:gd name="connsiteX4" fmla="*/ 26857 w 2862915"/>
              <a:gd name="connsiteY4" fmla="*/ 1827623 h 3371850"/>
              <a:gd name="connsiteX5" fmla="*/ 109 w 2862915"/>
              <a:gd name="connsiteY5" fmla="*/ 1472537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62915" h="3371850">
                <a:moveTo>
                  <a:pt x="109" y="1472537"/>
                </a:moveTo>
                <a:lnTo>
                  <a:pt x="2062815" y="0"/>
                </a:lnTo>
                <a:lnTo>
                  <a:pt x="2862915" y="1552575"/>
                </a:lnTo>
                <a:lnTo>
                  <a:pt x="2053290" y="3371850"/>
                </a:lnTo>
                <a:lnTo>
                  <a:pt x="26857" y="1827623"/>
                </a:lnTo>
                <a:cubicBezTo>
                  <a:pt x="29024" y="1587588"/>
                  <a:pt x="-2058" y="1712572"/>
                  <a:pt x="109" y="1472537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4547171" y="1167937"/>
            <a:ext cx="4360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ITER Requirements and V&amp;V Management</a:t>
            </a:r>
            <a:endParaRPr lang="en-GB" sz="16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" t="3478" r="2748" b="1844"/>
          <a:stretch/>
        </p:blipFill>
        <p:spPr bwMode="auto">
          <a:xfrm>
            <a:off x="4660900" y="1549401"/>
            <a:ext cx="4134966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10598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Structural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66254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7743" y="3010101"/>
            <a:ext cx="1915886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Break down of content along different dimensions, e.g.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System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Work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Requirements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Schedule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r="5583"/>
          <a:stretch/>
        </p:blipFill>
        <p:spPr bwMode="auto">
          <a:xfrm>
            <a:off x="4571998" y="1169761"/>
            <a:ext cx="4281714" cy="340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883524" y="1307157"/>
            <a:ext cx="3959204" cy="3119703"/>
            <a:chOff x="2633816" y="1440836"/>
            <a:chExt cx="3959204" cy="4634352"/>
          </a:xfrm>
        </p:grpSpPr>
        <p:sp>
          <p:nvSpPr>
            <p:cNvPr id="15" name="Rectangle 14"/>
            <p:cNvSpPr/>
            <p:nvPr/>
          </p:nvSpPr>
          <p:spPr>
            <a:xfrm>
              <a:off x="5338916" y="144165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27290" y="144083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1615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0453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5767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7667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18805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79943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2243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1081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63381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Freeform 28"/>
          <p:cNvSpPr/>
          <p:nvPr/>
        </p:nvSpPr>
        <p:spPr>
          <a:xfrm>
            <a:off x="2490357" y="1179739"/>
            <a:ext cx="2875392" cy="33718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551523 h 3371850"/>
              <a:gd name="connsiteX5" fmla="*/ 371 w 2903702"/>
              <a:gd name="connsiteY5" fmla="*/ 1831419 h 3371850"/>
              <a:gd name="connsiteX0" fmla="*/ 177 w 2913783"/>
              <a:gd name="connsiteY0" fmla="*/ 2221837 h 3371850"/>
              <a:gd name="connsiteX1" fmla="*/ 2113683 w 2913783"/>
              <a:gd name="connsiteY1" fmla="*/ 0 h 3371850"/>
              <a:gd name="connsiteX2" fmla="*/ 2913783 w 2913783"/>
              <a:gd name="connsiteY2" fmla="*/ 1552575 h 3371850"/>
              <a:gd name="connsiteX3" fmla="*/ 2104158 w 2913783"/>
              <a:gd name="connsiteY3" fmla="*/ 3371850 h 3371850"/>
              <a:gd name="connsiteX4" fmla="*/ 14225 w 2913783"/>
              <a:gd name="connsiteY4" fmla="*/ 2551523 h 3371850"/>
              <a:gd name="connsiteX5" fmla="*/ 177 w 2913783"/>
              <a:gd name="connsiteY5" fmla="*/ 2221837 h 3371850"/>
              <a:gd name="connsiteX0" fmla="*/ 177 w 2913783"/>
              <a:gd name="connsiteY0" fmla="*/ 1828137 h 3371850"/>
              <a:gd name="connsiteX1" fmla="*/ 2113683 w 2913783"/>
              <a:gd name="connsiteY1" fmla="*/ 0 h 3371850"/>
              <a:gd name="connsiteX2" fmla="*/ 2913783 w 2913783"/>
              <a:gd name="connsiteY2" fmla="*/ 1552575 h 3371850"/>
              <a:gd name="connsiteX3" fmla="*/ 2104158 w 2913783"/>
              <a:gd name="connsiteY3" fmla="*/ 3371850 h 3371850"/>
              <a:gd name="connsiteX4" fmla="*/ 14225 w 2913783"/>
              <a:gd name="connsiteY4" fmla="*/ 2551523 h 3371850"/>
              <a:gd name="connsiteX5" fmla="*/ 177 w 2913783"/>
              <a:gd name="connsiteY5" fmla="*/ 1828137 h 3371850"/>
              <a:gd name="connsiteX0" fmla="*/ 38100 w 2951706"/>
              <a:gd name="connsiteY0" fmla="*/ 1828137 h 3371850"/>
              <a:gd name="connsiteX1" fmla="*/ 2151606 w 2951706"/>
              <a:gd name="connsiteY1" fmla="*/ 0 h 3371850"/>
              <a:gd name="connsiteX2" fmla="*/ 2951706 w 2951706"/>
              <a:gd name="connsiteY2" fmla="*/ 1552575 h 3371850"/>
              <a:gd name="connsiteX3" fmla="*/ 2142081 w 2951706"/>
              <a:gd name="connsiteY3" fmla="*/ 3371850 h 3371850"/>
              <a:gd name="connsiteX4" fmla="*/ 0 w 2951706"/>
              <a:gd name="connsiteY4" fmla="*/ 2170523 h 3371850"/>
              <a:gd name="connsiteX5" fmla="*/ 38100 w 2951706"/>
              <a:gd name="connsiteY5" fmla="*/ 1828137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1706" h="3371850">
                <a:moveTo>
                  <a:pt x="38100" y="1828137"/>
                </a:moveTo>
                <a:lnTo>
                  <a:pt x="2151606" y="0"/>
                </a:lnTo>
                <a:lnTo>
                  <a:pt x="2951706" y="1552575"/>
                </a:lnTo>
                <a:lnTo>
                  <a:pt x="2142081" y="3371850"/>
                </a:lnTo>
                <a:lnTo>
                  <a:pt x="0" y="2170523"/>
                </a:lnTo>
                <a:cubicBezTo>
                  <a:pt x="2167" y="1930488"/>
                  <a:pt x="35933" y="2068172"/>
                  <a:pt x="38100" y="1828137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4547171" y="1167937"/>
            <a:ext cx="4360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ITER Schedule Governance</a:t>
            </a:r>
            <a:endParaRPr lang="en-GB" sz="1600" b="1" dirty="0"/>
          </a:p>
        </p:txBody>
      </p:sp>
      <p:pic>
        <p:nvPicPr>
          <p:cNvPr id="28" name="Picture 2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223" y="1643244"/>
            <a:ext cx="4070725" cy="2841669"/>
          </a:xfrm>
          <a:prstGeom prst="rect">
            <a:avLst/>
          </a:prstGeom>
          <a:noFill/>
        </p:spPr>
      </p:pic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Structural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24599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7743" y="3385651"/>
            <a:ext cx="1915886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Break down of content along different dimensions, e.g.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System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Work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Requirements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Schedule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Site</a:t>
            </a:r>
            <a:endParaRPr lang="en-GB" sz="1600" b="1" dirty="0"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r="5583"/>
          <a:stretch/>
        </p:blipFill>
        <p:spPr bwMode="auto">
          <a:xfrm>
            <a:off x="4571998" y="1169761"/>
            <a:ext cx="4281714" cy="340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883524" y="1307157"/>
            <a:ext cx="3959204" cy="3119703"/>
            <a:chOff x="2633816" y="1440836"/>
            <a:chExt cx="3959204" cy="4634352"/>
          </a:xfrm>
        </p:grpSpPr>
        <p:sp>
          <p:nvSpPr>
            <p:cNvPr id="15" name="Rectangle 14"/>
            <p:cNvSpPr/>
            <p:nvPr/>
          </p:nvSpPr>
          <p:spPr>
            <a:xfrm>
              <a:off x="5338916" y="144165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27290" y="144083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1615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0453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5767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7667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18805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79943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2243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1081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63381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Freeform 28"/>
          <p:cNvSpPr/>
          <p:nvPr/>
        </p:nvSpPr>
        <p:spPr>
          <a:xfrm>
            <a:off x="2527300" y="1179739"/>
            <a:ext cx="2838449" cy="33718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551523 h 3371850"/>
              <a:gd name="connsiteX5" fmla="*/ 371 w 2903702"/>
              <a:gd name="connsiteY5" fmla="*/ 1831419 h 3371850"/>
              <a:gd name="connsiteX0" fmla="*/ 177 w 2913783"/>
              <a:gd name="connsiteY0" fmla="*/ 2221837 h 3371850"/>
              <a:gd name="connsiteX1" fmla="*/ 2113683 w 2913783"/>
              <a:gd name="connsiteY1" fmla="*/ 0 h 3371850"/>
              <a:gd name="connsiteX2" fmla="*/ 2913783 w 2913783"/>
              <a:gd name="connsiteY2" fmla="*/ 1552575 h 3371850"/>
              <a:gd name="connsiteX3" fmla="*/ 2104158 w 2913783"/>
              <a:gd name="connsiteY3" fmla="*/ 3371850 h 3371850"/>
              <a:gd name="connsiteX4" fmla="*/ 14225 w 2913783"/>
              <a:gd name="connsiteY4" fmla="*/ 2551523 h 3371850"/>
              <a:gd name="connsiteX5" fmla="*/ 177 w 2913783"/>
              <a:gd name="connsiteY5" fmla="*/ 2221837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3783" h="3371850">
                <a:moveTo>
                  <a:pt x="177" y="2221837"/>
                </a:moveTo>
                <a:lnTo>
                  <a:pt x="2113683" y="0"/>
                </a:lnTo>
                <a:lnTo>
                  <a:pt x="2913783" y="1552575"/>
                </a:lnTo>
                <a:lnTo>
                  <a:pt x="2104158" y="3371850"/>
                </a:lnTo>
                <a:lnTo>
                  <a:pt x="14225" y="2551523"/>
                </a:lnTo>
                <a:cubicBezTo>
                  <a:pt x="16392" y="2311488"/>
                  <a:pt x="-1990" y="2461872"/>
                  <a:pt x="177" y="2221837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4547171" y="1167937"/>
            <a:ext cx="4360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ITER Geographic Breakdown Structure (GBS)</a:t>
            </a:r>
            <a:endParaRPr lang="en-GB" sz="1600" b="1" dirty="0"/>
          </a:p>
        </p:txBody>
      </p:sp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18" y="1656930"/>
            <a:ext cx="1442443" cy="94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843" y="3554756"/>
            <a:ext cx="1389471" cy="9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8" t="3095" r="8933" b="26056"/>
          <a:stretch/>
        </p:blipFill>
        <p:spPr bwMode="auto">
          <a:xfrm>
            <a:off x="5907457" y="2676608"/>
            <a:ext cx="1817126" cy="94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Structural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67813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7743" y="3753951"/>
            <a:ext cx="1915886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Break down of content along different dimensions, e.g.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System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Work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Requirements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Schedule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Site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Organization</a:t>
            </a:r>
            <a:endParaRPr lang="en-GB" sz="1600" b="1" dirty="0"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2476500" y="1179739"/>
            <a:ext cx="2889250" cy="33718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6502 w 2909833"/>
              <a:gd name="connsiteY0" fmla="*/ 2577580 h 4857750"/>
              <a:gd name="connsiteX1" fmla="*/ 2122524 w 2909833"/>
              <a:gd name="connsiteY1" fmla="*/ 0 h 4857750"/>
              <a:gd name="connsiteX2" fmla="*/ 2909833 w 2909833"/>
              <a:gd name="connsiteY2" fmla="*/ 3038475 h 4857750"/>
              <a:gd name="connsiteX3" fmla="*/ 2100208 w 2909833"/>
              <a:gd name="connsiteY3" fmla="*/ 4857750 h 4857750"/>
              <a:gd name="connsiteX4" fmla="*/ 0 w 2909833"/>
              <a:gd name="connsiteY4" fmla="*/ 2927815 h 4857750"/>
              <a:gd name="connsiteX5" fmla="*/ 6502 w 2909833"/>
              <a:gd name="connsiteY5" fmla="*/ 2577580 h 4857750"/>
              <a:gd name="connsiteX0" fmla="*/ 6502 w 2909833"/>
              <a:gd name="connsiteY0" fmla="*/ 2577580 h 3371850"/>
              <a:gd name="connsiteX1" fmla="*/ 2122524 w 2909833"/>
              <a:gd name="connsiteY1" fmla="*/ 0 h 3371850"/>
              <a:gd name="connsiteX2" fmla="*/ 2909833 w 2909833"/>
              <a:gd name="connsiteY2" fmla="*/ 3038475 h 3371850"/>
              <a:gd name="connsiteX3" fmla="*/ 2112999 w 2909833"/>
              <a:gd name="connsiteY3" fmla="*/ 3371850 h 3371850"/>
              <a:gd name="connsiteX4" fmla="*/ 0 w 2909833"/>
              <a:gd name="connsiteY4" fmla="*/ 2927815 h 3371850"/>
              <a:gd name="connsiteX5" fmla="*/ 6502 w 2909833"/>
              <a:gd name="connsiteY5" fmla="*/ 2577580 h 3371850"/>
              <a:gd name="connsiteX0" fmla="*/ 6502 w 2909833"/>
              <a:gd name="connsiteY0" fmla="*/ 2615680 h 3409950"/>
              <a:gd name="connsiteX1" fmla="*/ 2122524 w 2909833"/>
              <a:gd name="connsiteY1" fmla="*/ 0 h 3409950"/>
              <a:gd name="connsiteX2" fmla="*/ 2909833 w 2909833"/>
              <a:gd name="connsiteY2" fmla="*/ 3076575 h 3409950"/>
              <a:gd name="connsiteX3" fmla="*/ 2112999 w 2909833"/>
              <a:gd name="connsiteY3" fmla="*/ 3409950 h 3409950"/>
              <a:gd name="connsiteX4" fmla="*/ 0 w 2909833"/>
              <a:gd name="connsiteY4" fmla="*/ 2965915 h 3409950"/>
              <a:gd name="connsiteX5" fmla="*/ 6502 w 2909833"/>
              <a:gd name="connsiteY5" fmla="*/ 2615680 h 3409950"/>
              <a:gd name="connsiteX0" fmla="*/ 6502 w 2909833"/>
              <a:gd name="connsiteY0" fmla="*/ 2577580 h 3371850"/>
              <a:gd name="connsiteX1" fmla="*/ 2096943 w 2909833"/>
              <a:gd name="connsiteY1" fmla="*/ 0 h 3371850"/>
              <a:gd name="connsiteX2" fmla="*/ 2909833 w 2909833"/>
              <a:gd name="connsiteY2" fmla="*/ 3038475 h 3371850"/>
              <a:gd name="connsiteX3" fmla="*/ 2112999 w 2909833"/>
              <a:gd name="connsiteY3" fmla="*/ 3371850 h 3371850"/>
              <a:gd name="connsiteX4" fmla="*/ 0 w 2909833"/>
              <a:gd name="connsiteY4" fmla="*/ 2927815 h 3371850"/>
              <a:gd name="connsiteX5" fmla="*/ 6502 w 2909833"/>
              <a:gd name="connsiteY5" fmla="*/ 257758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9833" h="3371850">
                <a:moveTo>
                  <a:pt x="6502" y="2577580"/>
                </a:moveTo>
                <a:lnTo>
                  <a:pt x="2096943" y="0"/>
                </a:lnTo>
                <a:lnTo>
                  <a:pt x="2909833" y="3038475"/>
                </a:lnTo>
                <a:lnTo>
                  <a:pt x="2112999" y="3371850"/>
                </a:lnTo>
                <a:lnTo>
                  <a:pt x="0" y="2927815"/>
                </a:lnTo>
                <a:cubicBezTo>
                  <a:pt x="2167" y="2687780"/>
                  <a:pt x="4335" y="2817615"/>
                  <a:pt x="6502" y="2577580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r="5583"/>
          <a:stretch/>
        </p:blipFill>
        <p:spPr bwMode="auto">
          <a:xfrm>
            <a:off x="4571998" y="1169761"/>
            <a:ext cx="4281714" cy="340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883524" y="1307157"/>
            <a:ext cx="3959204" cy="3119703"/>
            <a:chOff x="2633816" y="1440836"/>
            <a:chExt cx="3959204" cy="4634352"/>
          </a:xfrm>
        </p:grpSpPr>
        <p:sp>
          <p:nvSpPr>
            <p:cNvPr id="15" name="Rectangle 14"/>
            <p:cNvSpPr/>
            <p:nvPr/>
          </p:nvSpPr>
          <p:spPr>
            <a:xfrm>
              <a:off x="5338916" y="144165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27290" y="144083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1615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0453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5767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7667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18805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79943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2243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1081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633816" y="1444195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4547171" y="1167937"/>
            <a:ext cx="4360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ITER Organization Breakdown Structure (OBS)</a:t>
            </a:r>
            <a:endParaRPr lang="en-GB" sz="1600" b="1" dirty="0"/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" b="1455"/>
          <a:stretch/>
        </p:blipFill>
        <p:spPr bwMode="auto">
          <a:xfrm>
            <a:off x="4627271" y="1592672"/>
            <a:ext cx="4228174" cy="279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Structural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35794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3572" y="1021443"/>
            <a:ext cx="6010728" cy="4934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8963" y="1062077"/>
            <a:ext cx="9144000" cy="3070866"/>
          </a:xfrm>
          <a:prstGeom prst="rect">
            <a:avLst/>
          </a:prstGeom>
          <a:effectLst/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ITER Project Complexity</a:t>
            </a:r>
            <a:endParaRPr lang="en-GB" sz="2400" dirty="0">
              <a:solidFill>
                <a:schemeClr val="tx1"/>
              </a:solidFill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PM: Where do we come from?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Structural Complexity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Dynamic Complexity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Issues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Risks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Complexity holistically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7436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r="5583"/>
          <a:stretch/>
        </p:blipFill>
        <p:spPr bwMode="auto">
          <a:xfrm>
            <a:off x="4571998" y="1169761"/>
            <a:ext cx="4281714" cy="340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766526" y="1308867"/>
            <a:ext cx="2076202" cy="3117442"/>
            <a:chOff x="4516818" y="1443376"/>
            <a:chExt cx="2076202" cy="4630993"/>
          </a:xfrm>
        </p:grpSpPr>
        <p:sp>
          <p:nvSpPr>
            <p:cNvPr id="19" name="Rectangle 18"/>
            <p:cNvSpPr/>
            <p:nvPr/>
          </p:nvSpPr>
          <p:spPr>
            <a:xfrm>
              <a:off x="6504530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16818" y="1443376"/>
              <a:ext cx="88490" cy="463099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70720" y="1171254"/>
            <a:ext cx="3642408" cy="3368996"/>
            <a:chOff x="5050172" y="1171254"/>
            <a:chExt cx="3642408" cy="3368996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6792319" y="1171254"/>
              <a:ext cx="0" cy="33689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ight Arrow 30"/>
            <p:cNvSpPr/>
            <p:nvPr/>
          </p:nvSpPr>
          <p:spPr>
            <a:xfrm>
              <a:off x="5050172" y="1206076"/>
              <a:ext cx="1701800" cy="254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Arrow 31"/>
            <p:cNvSpPr/>
            <p:nvPr/>
          </p:nvSpPr>
          <p:spPr>
            <a:xfrm flipH="1">
              <a:off x="6830440" y="1206076"/>
              <a:ext cx="1862140" cy="254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4703" y="1338644"/>
            <a:ext cx="4450212" cy="314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‘Slicing the Elephant’ requires tight management and control of I</a:t>
            </a:r>
            <a:r>
              <a:rPr lang="en-GB" sz="1600" b="1" baseline="30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3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Interfaces managed through Interface Sheets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Interdependencies managed through schedule governance and customer-supplier relationship monitoring tools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Interchangeabilities managed through Configuration Management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Structural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9508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3572" y="2570843"/>
            <a:ext cx="6010728" cy="4934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Table of Contents</a:t>
            </a:r>
            <a:endParaRPr lang="en-GB" altLang="ja-JP" sz="280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8963" y="1062077"/>
            <a:ext cx="9144000" cy="3070866"/>
          </a:xfrm>
          <a:prstGeom prst="rect">
            <a:avLst/>
          </a:prstGeom>
          <a:effectLst/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 Project Complexity</a:t>
            </a:r>
            <a:endParaRPr lang="en-GB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PM: Where do we come from?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Structural Complexity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Addressing Dynamic Complexity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Issues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Risks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Complexity holistically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69970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manner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7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742" y="2132237"/>
            <a:ext cx="3067957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manner.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Processes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95700" y="1179739"/>
            <a:ext cx="1219200" cy="33591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4235450"/>
              <a:gd name="connsiteX1" fmla="*/ 2103602 w 2903702"/>
              <a:gd name="connsiteY1" fmla="*/ 0 h 4235450"/>
              <a:gd name="connsiteX2" fmla="*/ 2903702 w 2903702"/>
              <a:gd name="connsiteY2" fmla="*/ 1552575 h 4235450"/>
              <a:gd name="connsiteX3" fmla="*/ 2033582 w 2903702"/>
              <a:gd name="connsiteY3" fmla="*/ 4235450 h 4235450"/>
              <a:gd name="connsiteX4" fmla="*/ 4144 w 2903702"/>
              <a:gd name="connsiteY4" fmla="*/ 2181654 h 4235450"/>
              <a:gd name="connsiteX5" fmla="*/ 371 w 2903702"/>
              <a:gd name="connsiteY5" fmla="*/ 1831419 h 42354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3702" h="3359150">
                <a:moveTo>
                  <a:pt x="371" y="955119"/>
                </a:moveTo>
                <a:lnTo>
                  <a:pt x="2073356" y="0"/>
                </a:lnTo>
                <a:lnTo>
                  <a:pt x="2903702" y="676275"/>
                </a:lnTo>
                <a:lnTo>
                  <a:pt x="2033582" y="3359150"/>
                </a:lnTo>
                <a:lnTo>
                  <a:pt x="4144" y="1305354"/>
                </a:lnTo>
                <a:cubicBezTo>
                  <a:pt x="6311" y="1065319"/>
                  <a:pt x="-1796" y="1195154"/>
                  <a:pt x="371" y="95511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547171" y="1167937"/>
            <a:ext cx="4360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ITER Management &amp; Quality Program (MQP)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5"/>
          <a:stretch/>
        </p:blipFill>
        <p:spPr bwMode="auto">
          <a:xfrm>
            <a:off x="4613096" y="1507919"/>
            <a:ext cx="4197419" cy="29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428164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742" y="2132237"/>
            <a:ext cx="3067957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manner.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Processes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95700" y="1179739"/>
            <a:ext cx="1219200" cy="33591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4235450"/>
              <a:gd name="connsiteX1" fmla="*/ 2103602 w 2903702"/>
              <a:gd name="connsiteY1" fmla="*/ 0 h 4235450"/>
              <a:gd name="connsiteX2" fmla="*/ 2903702 w 2903702"/>
              <a:gd name="connsiteY2" fmla="*/ 1552575 h 4235450"/>
              <a:gd name="connsiteX3" fmla="*/ 2033582 w 2903702"/>
              <a:gd name="connsiteY3" fmla="*/ 4235450 h 4235450"/>
              <a:gd name="connsiteX4" fmla="*/ 4144 w 2903702"/>
              <a:gd name="connsiteY4" fmla="*/ 2181654 h 4235450"/>
              <a:gd name="connsiteX5" fmla="*/ 371 w 2903702"/>
              <a:gd name="connsiteY5" fmla="*/ 1831419 h 42354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3702" h="3359150">
                <a:moveTo>
                  <a:pt x="371" y="955119"/>
                </a:moveTo>
                <a:lnTo>
                  <a:pt x="2073356" y="0"/>
                </a:lnTo>
                <a:lnTo>
                  <a:pt x="2903702" y="676275"/>
                </a:lnTo>
                <a:lnTo>
                  <a:pt x="2033582" y="3359150"/>
                </a:lnTo>
                <a:lnTo>
                  <a:pt x="4144" y="1305354"/>
                </a:lnTo>
                <a:cubicBezTo>
                  <a:pt x="6311" y="1065319"/>
                  <a:pt x="-1796" y="1195154"/>
                  <a:pt x="371" y="95511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547171" y="1167937"/>
            <a:ext cx="4360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ITER Management &amp; Quality Program (MQP)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5"/>
          <a:stretch/>
        </p:blipFill>
        <p:spPr bwMode="auto">
          <a:xfrm>
            <a:off x="4613096" y="1507919"/>
            <a:ext cx="4197419" cy="29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22800" y="1473200"/>
            <a:ext cx="4229100" cy="3022600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447" y="1611009"/>
            <a:ext cx="4166752" cy="228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01417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742" y="2132237"/>
            <a:ext cx="3067957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manner.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Processes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95700" y="1179739"/>
            <a:ext cx="1219200" cy="33591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4235450"/>
              <a:gd name="connsiteX1" fmla="*/ 2103602 w 2903702"/>
              <a:gd name="connsiteY1" fmla="*/ 0 h 4235450"/>
              <a:gd name="connsiteX2" fmla="*/ 2903702 w 2903702"/>
              <a:gd name="connsiteY2" fmla="*/ 1552575 h 4235450"/>
              <a:gd name="connsiteX3" fmla="*/ 2033582 w 2903702"/>
              <a:gd name="connsiteY3" fmla="*/ 4235450 h 4235450"/>
              <a:gd name="connsiteX4" fmla="*/ 4144 w 2903702"/>
              <a:gd name="connsiteY4" fmla="*/ 2181654 h 4235450"/>
              <a:gd name="connsiteX5" fmla="*/ 371 w 2903702"/>
              <a:gd name="connsiteY5" fmla="*/ 1831419 h 42354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3702" h="3359150">
                <a:moveTo>
                  <a:pt x="371" y="955119"/>
                </a:moveTo>
                <a:lnTo>
                  <a:pt x="2073356" y="0"/>
                </a:lnTo>
                <a:lnTo>
                  <a:pt x="2903702" y="676275"/>
                </a:lnTo>
                <a:lnTo>
                  <a:pt x="2033582" y="3359150"/>
                </a:lnTo>
                <a:lnTo>
                  <a:pt x="4144" y="1305354"/>
                </a:lnTo>
                <a:cubicBezTo>
                  <a:pt x="6311" y="1065319"/>
                  <a:pt x="-1796" y="1195154"/>
                  <a:pt x="371" y="95511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547171" y="1167937"/>
            <a:ext cx="4360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ITER Management &amp; Quality Program (MQP)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5"/>
          <a:stretch/>
        </p:blipFill>
        <p:spPr bwMode="auto">
          <a:xfrm>
            <a:off x="4613096" y="1507919"/>
            <a:ext cx="4197419" cy="29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22800" y="1473200"/>
            <a:ext cx="4229100" cy="3022600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447" y="1611009"/>
            <a:ext cx="4166752" cy="228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  <p:sp>
        <p:nvSpPr>
          <p:cNvPr id="15" name="Rectangle 14"/>
          <p:cNvSpPr/>
          <p:nvPr/>
        </p:nvSpPr>
        <p:spPr>
          <a:xfrm>
            <a:off x="276447" y="4040372"/>
            <a:ext cx="6093531" cy="5422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ft Arrow 12"/>
          <p:cNvSpPr/>
          <p:nvPr/>
        </p:nvSpPr>
        <p:spPr>
          <a:xfrm rot="10800000">
            <a:off x="449451" y="4206855"/>
            <a:ext cx="350756" cy="194052"/>
          </a:xfrm>
          <a:prstGeom prst="leftArrow">
            <a:avLst/>
          </a:prstGeom>
          <a:solidFill>
            <a:srgbClr val="FFC000"/>
          </a:solidFill>
          <a:ln w="158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38240" y="4145253"/>
            <a:ext cx="9353410" cy="47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808038" lvl="1">
              <a:lnSpc>
                <a:spcPct val="90000"/>
              </a:lnSpc>
              <a:spcAft>
                <a:spcPts val="1200"/>
              </a:spcAft>
            </a:pPr>
            <a:r>
              <a:rPr lang="en-GB" sz="1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‘Business Operating System’ now well defined</a:t>
            </a:r>
            <a:endParaRPr lang="en-GB" sz="1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86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742" y="2500537"/>
            <a:ext cx="3067957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manner.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Processes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Change Control</a:t>
            </a:r>
            <a:endParaRPr lang="en-GB" sz="1600" b="1" dirty="0"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83118" y="1179739"/>
            <a:ext cx="1231781" cy="33591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4235450"/>
              <a:gd name="connsiteX1" fmla="*/ 2103602 w 2903702"/>
              <a:gd name="connsiteY1" fmla="*/ 0 h 4235450"/>
              <a:gd name="connsiteX2" fmla="*/ 2903702 w 2903702"/>
              <a:gd name="connsiteY2" fmla="*/ 1552575 h 4235450"/>
              <a:gd name="connsiteX3" fmla="*/ 2033582 w 2903702"/>
              <a:gd name="connsiteY3" fmla="*/ 4235450 h 4235450"/>
              <a:gd name="connsiteX4" fmla="*/ 4144 w 2903702"/>
              <a:gd name="connsiteY4" fmla="*/ 2181654 h 4235450"/>
              <a:gd name="connsiteX5" fmla="*/ 371 w 2903702"/>
              <a:gd name="connsiteY5" fmla="*/ 1831419 h 42354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635554 h 3359150"/>
              <a:gd name="connsiteX5" fmla="*/ 371 w 2903702"/>
              <a:gd name="connsiteY5" fmla="*/ 955119 h 3359150"/>
              <a:gd name="connsiteX0" fmla="*/ 88 w 2933665"/>
              <a:gd name="connsiteY0" fmla="*/ 1323419 h 3359150"/>
              <a:gd name="connsiteX1" fmla="*/ 2103319 w 2933665"/>
              <a:gd name="connsiteY1" fmla="*/ 0 h 3359150"/>
              <a:gd name="connsiteX2" fmla="*/ 2933665 w 2933665"/>
              <a:gd name="connsiteY2" fmla="*/ 676275 h 3359150"/>
              <a:gd name="connsiteX3" fmla="*/ 2063545 w 2933665"/>
              <a:gd name="connsiteY3" fmla="*/ 3359150 h 3359150"/>
              <a:gd name="connsiteX4" fmla="*/ 34107 w 2933665"/>
              <a:gd name="connsiteY4" fmla="*/ 1635554 h 3359150"/>
              <a:gd name="connsiteX5" fmla="*/ 88 w 2933665"/>
              <a:gd name="connsiteY5" fmla="*/ 1323419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665" h="3359150">
                <a:moveTo>
                  <a:pt x="88" y="1323419"/>
                </a:moveTo>
                <a:lnTo>
                  <a:pt x="2103319" y="0"/>
                </a:lnTo>
                <a:lnTo>
                  <a:pt x="2933665" y="676275"/>
                </a:lnTo>
                <a:lnTo>
                  <a:pt x="2063545" y="3359150"/>
                </a:lnTo>
                <a:cubicBezTo>
                  <a:pt x="1387066" y="2674551"/>
                  <a:pt x="710586" y="2320153"/>
                  <a:pt x="34107" y="1635554"/>
                </a:cubicBezTo>
                <a:cubicBezTo>
                  <a:pt x="36274" y="1395519"/>
                  <a:pt x="-2079" y="1563454"/>
                  <a:pt x="88" y="132341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547171" y="1167937"/>
            <a:ext cx="4360523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Baselines</a:t>
            </a:r>
          </a:p>
          <a:p>
            <a:pPr algn="ctr"/>
            <a:endParaRPr lang="en-US" sz="1600" b="1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/>
              <a:t>Technical </a:t>
            </a:r>
            <a:r>
              <a:rPr lang="en-GB" sz="1600" b="1" dirty="0" smtClean="0"/>
              <a:t>Baseline</a:t>
            </a:r>
            <a:endParaRPr lang="en-GB" sz="1600" b="1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/>
              <a:t>Updated Cost and Schedule Baseline approved ‘ad referendum’ in November 2016</a:t>
            </a:r>
          </a:p>
          <a:p>
            <a:pPr marL="533400" lvl="1" indent="-266700">
              <a:buFont typeface="Wingdings" panose="05000000000000000000" pitchFamily="2" charset="2"/>
              <a:buChar char="q"/>
              <a:tabLst>
                <a:tab pos="533400" algn="l"/>
              </a:tabLst>
            </a:pPr>
            <a:r>
              <a:rPr lang="en-GB" sz="1400" b="1" dirty="0"/>
              <a:t>after review by an ITER Council Working Group on the Independent Review of the Updated Long Term Schedule and Human Resources (ICRG)</a:t>
            </a:r>
          </a:p>
          <a:p>
            <a:pPr marL="533400" lvl="1" indent="-266700">
              <a:buFont typeface="Wingdings" panose="05000000000000000000" pitchFamily="2" charset="2"/>
              <a:buChar char="q"/>
              <a:tabLst>
                <a:tab pos="533400" algn="l"/>
              </a:tabLst>
            </a:pPr>
            <a:r>
              <a:rPr lang="en-GB" sz="1400" b="1" dirty="0"/>
              <a:t>based on best technically achievable and risk-reducing ‘4-Stage Approach’ from FP (Dec ‘25) to DT operations (Dec ‘35)</a:t>
            </a:r>
          </a:p>
          <a:p>
            <a:pPr marL="533400" lvl="1" indent="-266700">
              <a:buFont typeface="Wingdings" panose="05000000000000000000" pitchFamily="2" charset="2"/>
              <a:buChar char="q"/>
              <a:tabLst>
                <a:tab pos="533400" algn="l"/>
              </a:tabLst>
            </a:pPr>
            <a:r>
              <a:rPr lang="en-GB" sz="1400" b="1" dirty="0"/>
              <a:t>on purpose without initial schedule or cost contingency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b="1" dirty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86121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742" y="2500537"/>
            <a:ext cx="3067957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manner.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Processes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Change Control</a:t>
            </a:r>
            <a:endParaRPr lang="en-GB" sz="1600" b="1" dirty="0"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83118" y="1179739"/>
            <a:ext cx="1231781" cy="33591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4235450"/>
              <a:gd name="connsiteX1" fmla="*/ 2103602 w 2903702"/>
              <a:gd name="connsiteY1" fmla="*/ 0 h 4235450"/>
              <a:gd name="connsiteX2" fmla="*/ 2903702 w 2903702"/>
              <a:gd name="connsiteY2" fmla="*/ 1552575 h 4235450"/>
              <a:gd name="connsiteX3" fmla="*/ 2033582 w 2903702"/>
              <a:gd name="connsiteY3" fmla="*/ 4235450 h 4235450"/>
              <a:gd name="connsiteX4" fmla="*/ 4144 w 2903702"/>
              <a:gd name="connsiteY4" fmla="*/ 2181654 h 4235450"/>
              <a:gd name="connsiteX5" fmla="*/ 371 w 2903702"/>
              <a:gd name="connsiteY5" fmla="*/ 1831419 h 42354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635554 h 3359150"/>
              <a:gd name="connsiteX5" fmla="*/ 371 w 2903702"/>
              <a:gd name="connsiteY5" fmla="*/ 955119 h 3359150"/>
              <a:gd name="connsiteX0" fmla="*/ 88 w 2933665"/>
              <a:gd name="connsiteY0" fmla="*/ 1323419 h 3359150"/>
              <a:gd name="connsiteX1" fmla="*/ 2103319 w 2933665"/>
              <a:gd name="connsiteY1" fmla="*/ 0 h 3359150"/>
              <a:gd name="connsiteX2" fmla="*/ 2933665 w 2933665"/>
              <a:gd name="connsiteY2" fmla="*/ 676275 h 3359150"/>
              <a:gd name="connsiteX3" fmla="*/ 2063545 w 2933665"/>
              <a:gd name="connsiteY3" fmla="*/ 3359150 h 3359150"/>
              <a:gd name="connsiteX4" fmla="*/ 34107 w 2933665"/>
              <a:gd name="connsiteY4" fmla="*/ 1635554 h 3359150"/>
              <a:gd name="connsiteX5" fmla="*/ 88 w 2933665"/>
              <a:gd name="connsiteY5" fmla="*/ 1323419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665" h="3359150">
                <a:moveTo>
                  <a:pt x="88" y="1323419"/>
                </a:moveTo>
                <a:lnTo>
                  <a:pt x="2103319" y="0"/>
                </a:lnTo>
                <a:lnTo>
                  <a:pt x="2933665" y="676275"/>
                </a:lnTo>
                <a:lnTo>
                  <a:pt x="2063545" y="3359150"/>
                </a:lnTo>
                <a:cubicBezTo>
                  <a:pt x="1387066" y="2674551"/>
                  <a:pt x="710586" y="2320153"/>
                  <a:pt x="34107" y="1635554"/>
                </a:cubicBezTo>
                <a:cubicBezTo>
                  <a:pt x="36274" y="1395519"/>
                  <a:pt x="-2079" y="1563454"/>
                  <a:pt x="88" y="132341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547171" y="1167937"/>
            <a:ext cx="4360523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Baselines</a:t>
            </a:r>
          </a:p>
          <a:p>
            <a:pPr algn="ctr"/>
            <a:endParaRPr lang="en-US" sz="1600" b="1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/>
              <a:t>Technical </a:t>
            </a:r>
            <a:r>
              <a:rPr lang="en-GB" sz="1600" b="1" dirty="0" smtClean="0"/>
              <a:t>Baseline</a:t>
            </a:r>
            <a:endParaRPr lang="en-GB" sz="1600" b="1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/>
              <a:t>Updated Cost and Schedule Baseline approved ‘ad referendum’ in November 2016</a:t>
            </a:r>
          </a:p>
          <a:p>
            <a:pPr marL="533400" lvl="1" indent="-266700">
              <a:buFont typeface="Wingdings" panose="05000000000000000000" pitchFamily="2" charset="2"/>
              <a:buChar char="q"/>
              <a:tabLst>
                <a:tab pos="533400" algn="l"/>
              </a:tabLst>
            </a:pPr>
            <a:r>
              <a:rPr lang="en-GB" sz="1400" b="1" dirty="0"/>
              <a:t>after review by an ITER Council Working Group on the Independent Review of the Updated Long Term Schedule and Human Resources (ICRG)</a:t>
            </a:r>
          </a:p>
          <a:p>
            <a:pPr marL="533400" lvl="1" indent="-266700">
              <a:buFont typeface="Wingdings" panose="05000000000000000000" pitchFamily="2" charset="2"/>
              <a:buChar char="q"/>
              <a:tabLst>
                <a:tab pos="533400" algn="l"/>
              </a:tabLst>
            </a:pPr>
            <a:r>
              <a:rPr lang="en-GB" sz="1400" b="1" dirty="0"/>
              <a:t>based on best technically achievable and risk-reducing ‘4-Stage Approach’ from FP (Dec ‘25) to DT operations (Dec ‘35)</a:t>
            </a:r>
          </a:p>
          <a:p>
            <a:pPr marL="533400" lvl="1" indent="-266700">
              <a:buFont typeface="Wingdings" panose="05000000000000000000" pitchFamily="2" charset="2"/>
              <a:buChar char="q"/>
              <a:tabLst>
                <a:tab pos="533400" algn="l"/>
              </a:tabLst>
            </a:pPr>
            <a:r>
              <a:rPr lang="en-GB" sz="1400" b="1" dirty="0"/>
              <a:t>on purpose without initial schedule or cost contingency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b="1" dirty="0"/>
          </a:p>
        </p:txBody>
      </p:sp>
      <p:sp>
        <p:nvSpPr>
          <p:cNvPr id="19" name="Rectangle 18"/>
          <p:cNvSpPr/>
          <p:nvPr/>
        </p:nvSpPr>
        <p:spPr>
          <a:xfrm>
            <a:off x="276446" y="4040372"/>
            <a:ext cx="8754538" cy="5422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Left Arrow 16"/>
          <p:cNvSpPr/>
          <p:nvPr/>
        </p:nvSpPr>
        <p:spPr>
          <a:xfrm rot="10800000">
            <a:off x="449451" y="4206855"/>
            <a:ext cx="350756" cy="194052"/>
          </a:xfrm>
          <a:prstGeom prst="leftArrow">
            <a:avLst/>
          </a:prstGeom>
          <a:solidFill>
            <a:srgbClr val="FFC000"/>
          </a:solidFill>
          <a:ln w="158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38240" y="4145253"/>
            <a:ext cx="9353410" cy="47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808038" lvl="1">
              <a:lnSpc>
                <a:spcPct val="90000"/>
              </a:lnSpc>
              <a:spcAft>
                <a:spcPts val="1200"/>
              </a:spcAft>
            </a:pPr>
            <a:r>
              <a:rPr lang="en-GB" sz="1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Baselines serve as references against which change is controlled</a:t>
            </a:r>
            <a:endParaRPr lang="en-GB" sz="1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8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742" y="2500537"/>
            <a:ext cx="3067957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manner.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Processes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Change Control</a:t>
            </a:r>
            <a:endParaRPr lang="en-GB" sz="1600" b="1" dirty="0"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83118" y="1179739"/>
            <a:ext cx="1231781" cy="33591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4235450"/>
              <a:gd name="connsiteX1" fmla="*/ 2103602 w 2903702"/>
              <a:gd name="connsiteY1" fmla="*/ 0 h 4235450"/>
              <a:gd name="connsiteX2" fmla="*/ 2903702 w 2903702"/>
              <a:gd name="connsiteY2" fmla="*/ 1552575 h 4235450"/>
              <a:gd name="connsiteX3" fmla="*/ 2033582 w 2903702"/>
              <a:gd name="connsiteY3" fmla="*/ 4235450 h 4235450"/>
              <a:gd name="connsiteX4" fmla="*/ 4144 w 2903702"/>
              <a:gd name="connsiteY4" fmla="*/ 2181654 h 4235450"/>
              <a:gd name="connsiteX5" fmla="*/ 371 w 2903702"/>
              <a:gd name="connsiteY5" fmla="*/ 1831419 h 42354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635554 h 3359150"/>
              <a:gd name="connsiteX5" fmla="*/ 371 w 2903702"/>
              <a:gd name="connsiteY5" fmla="*/ 955119 h 3359150"/>
              <a:gd name="connsiteX0" fmla="*/ 88 w 2933665"/>
              <a:gd name="connsiteY0" fmla="*/ 1323419 h 3359150"/>
              <a:gd name="connsiteX1" fmla="*/ 2103319 w 2933665"/>
              <a:gd name="connsiteY1" fmla="*/ 0 h 3359150"/>
              <a:gd name="connsiteX2" fmla="*/ 2933665 w 2933665"/>
              <a:gd name="connsiteY2" fmla="*/ 676275 h 3359150"/>
              <a:gd name="connsiteX3" fmla="*/ 2063545 w 2933665"/>
              <a:gd name="connsiteY3" fmla="*/ 3359150 h 3359150"/>
              <a:gd name="connsiteX4" fmla="*/ 34107 w 2933665"/>
              <a:gd name="connsiteY4" fmla="*/ 1635554 h 3359150"/>
              <a:gd name="connsiteX5" fmla="*/ 88 w 2933665"/>
              <a:gd name="connsiteY5" fmla="*/ 1323419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665" h="3359150">
                <a:moveTo>
                  <a:pt x="88" y="1323419"/>
                </a:moveTo>
                <a:lnTo>
                  <a:pt x="2103319" y="0"/>
                </a:lnTo>
                <a:lnTo>
                  <a:pt x="2933665" y="676275"/>
                </a:lnTo>
                <a:lnTo>
                  <a:pt x="2063545" y="3359150"/>
                </a:lnTo>
                <a:cubicBezTo>
                  <a:pt x="1387066" y="2674551"/>
                  <a:pt x="710586" y="2320153"/>
                  <a:pt x="34107" y="1635554"/>
                </a:cubicBezTo>
                <a:cubicBezTo>
                  <a:pt x="36274" y="1395519"/>
                  <a:pt x="-2079" y="1563454"/>
                  <a:pt x="88" y="132341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4"/>
          <a:stretch/>
        </p:blipFill>
        <p:spPr bwMode="auto">
          <a:xfrm>
            <a:off x="4928843" y="1448371"/>
            <a:ext cx="3568733" cy="298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47171" y="1167937"/>
            <a:ext cx="4360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Decision Making Hierarchy</a:t>
            </a:r>
          </a:p>
          <a:p>
            <a:pPr algn="ct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16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742" y="2500537"/>
            <a:ext cx="3067957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manner.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Processes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Change Control</a:t>
            </a:r>
            <a:endParaRPr lang="en-GB" sz="1600" b="1" dirty="0"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83118" y="1179739"/>
            <a:ext cx="1231781" cy="33591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4235450"/>
              <a:gd name="connsiteX1" fmla="*/ 2103602 w 2903702"/>
              <a:gd name="connsiteY1" fmla="*/ 0 h 4235450"/>
              <a:gd name="connsiteX2" fmla="*/ 2903702 w 2903702"/>
              <a:gd name="connsiteY2" fmla="*/ 1552575 h 4235450"/>
              <a:gd name="connsiteX3" fmla="*/ 2033582 w 2903702"/>
              <a:gd name="connsiteY3" fmla="*/ 4235450 h 4235450"/>
              <a:gd name="connsiteX4" fmla="*/ 4144 w 2903702"/>
              <a:gd name="connsiteY4" fmla="*/ 2181654 h 4235450"/>
              <a:gd name="connsiteX5" fmla="*/ 371 w 2903702"/>
              <a:gd name="connsiteY5" fmla="*/ 1831419 h 42354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635554 h 3359150"/>
              <a:gd name="connsiteX5" fmla="*/ 371 w 2903702"/>
              <a:gd name="connsiteY5" fmla="*/ 955119 h 3359150"/>
              <a:gd name="connsiteX0" fmla="*/ 88 w 2933665"/>
              <a:gd name="connsiteY0" fmla="*/ 1323419 h 3359150"/>
              <a:gd name="connsiteX1" fmla="*/ 2103319 w 2933665"/>
              <a:gd name="connsiteY1" fmla="*/ 0 h 3359150"/>
              <a:gd name="connsiteX2" fmla="*/ 2933665 w 2933665"/>
              <a:gd name="connsiteY2" fmla="*/ 676275 h 3359150"/>
              <a:gd name="connsiteX3" fmla="*/ 2063545 w 2933665"/>
              <a:gd name="connsiteY3" fmla="*/ 3359150 h 3359150"/>
              <a:gd name="connsiteX4" fmla="*/ 34107 w 2933665"/>
              <a:gd name="connsiteY4" fmla="*/ 1635554 h 3359150"/>
              <a:gd name="connsiteX5" fmla="*/ 88 w 2933665"/>
              <a:gd name="connsiteY5" fmla="*/ 1323419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665" h="3359150">
                <a:moveTo>
                  <a:pt x="88" y="1323419"/>
                </a:moveTo>
                <a:lnTo>
                  <a:pt x="2103319" y="0"/>
                </a:lnTo>
                <a:lnTo>
                  <a:pt x="2933665" y="676275"/>
                </a:lnTo>
                <a:lnTo>
                  <a:pt x="2063545" y="3359150"/>
                </a:lnTo>
                <a:cubicBezTo>
                  <a:pt x="1387066" y="2674551"/>
                  <a:pt x="710586" y="2320153"/>
                  <a:pt x="34107" y="1635554"/>
                </a:cubicBezTo>
                <a:cubicBezTo>
                  <a:pt x="36274" y="1395519"/>
                  <a:pt x="-2079" y="1563454"/>
                  <a:pt x="88" y="132341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4"/>
          <a:stretch/>
        </p:blipFill>
        <p:spPr bwMode="auto">
          <a:xfrm>
            <a:off x="4928843" y="1448371"/>
            <a:ext cx="3568733" cy="298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47171" y="1167937"/>
            <a:ext cx="4360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Decision Making Hierarchy</a:t>
            </a:r>
          </a:p>
          <a:p>
            <a:pPr algn="ctr"/>
            <a:endParaRPr lang="en-US" sz="1600" b="1" dirty="0"/>
          </a:p>
        </p:txBody>
      </p:sp>
      <p:sp>
        <p:nvSpPr>
          <p:cNvPr id="19" name="Rectangle 18"/>
          <p:cNvSpPr/>
          <p:nvPr/>
        </p:nvSpPr>
        <p:spPr>
          <a:xfrm>
            <a:off x="276446" y="4040372"/>
            <a:ext cx="8754538" cy="5422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Left Arrow 16"/>
          <p:cNvSpPr/>
          <p:nvPr/>
        </p:nvSpPr>
        <p:spPr>
          <a:xfrm rot="10800000">
            <a:off x="449451" y="4206855"/>
            <a:ext cx="350756" cy="194052"/>
          </a:xfrm>
          <a:prstGeom prst="leftArrow">
            <a:avLst/>
          </a:prstGeom>
          <a:solidFill>
            <a:srgbClr val="FFC000"/>
          </a:solidFill>
          <a:ln w="158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38240" y="4145253"/>
            <a:ext cx="9353410" cy="47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808038" lvl="1">
              <a:lnSpc>
                <a:spcPct val="90000"/>
              </a:lnSpc>
              <a:spcAft>
                <a:spcPts val="1200"/>
              </a:spcAft>
            </a:pPr>
            <a:r>
              <a:rPr lang="en-GB" sz="1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Hundreds of Change Requests have been processed and implemented</a:t>
            </a:r>
          </a:p>
        </p:txBody>
      </p:sp>
    </p:spTree>
    <p:extLst>
      <p:ext uri="{BB962C8B-B14F-4D97-AF65-F5344CB8AC3E}">
        <p14:creationId xmlns:p14="http://schemas.microsoft.com/office/powerpoint/2010/main" val="359853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486400" y="1436915"/>
            <a:ext cx="3367315" cy="284480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ITER</a:t>
            </a:r>
          </a:p>
          <a:p>
            <a:r>
              <a:rPr lang="en-US" sz="2800" dirty="0" smtClean="0"/>
              <a:t>Project Complexity</a:t>
            </a:r>
            <a:endParaRPr lang="en-GB" altLang="ja-JP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2" y="1460046"/>
            <a:ext cx="3321050" cy="286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2" y="1338644"/>
            <a:ext cx="5385023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Structural Complexity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Dynamic Complexity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Risk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1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742" y="2500537"/>
            <a:ext cx="3067957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manner.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Processes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Change Control</a:t>
            </a:r>
            <a:endParaRPr lang="en-GB" sz="1600" b="1" dirty="0"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83118" y="1179739"/>
            <a:ext cx="1231781" cy="33591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4235450"/>
              <a:gd name="connsiteX1" fmla="*/ 2103602 w 2903702"/>
              <a:gd name="connsiteY1" fmla="*/ 0 h 4235450"/>
              <a:gd name="connsiteX2" fmla="*/ 2903702 w 2903702"/>
              <a:gd name="connsiteY2" fmla="*/ 1552575 h 4235450"/>
              <a:gd name="connsiteX3" fmla="*/ 2033582 w 2903702"/>
              <a:gd name="connsiteY3" fmla="*/ 4235450 h 4235450"/>
              <a:gd name="connsiteX4" fmla="*/ 4144 w 2903702"/>
              <a:gd name="connsiteY4" fmla="*/ 2181654 h 4235450"/>
              <a:gd name="connsiteX5" fmla="*/ 371 w 2903702"/>
              <a:gd name="connsiteY5" fmla="*/ 1831419 h 42354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635554 h 3359150"/>
              <a:gd name="connsiteX5" fmla="*/ 371 w 2903702"/>
              <a:gd name="connsiteY5" fmla="*/ 955119 h 3359150"/>
              <a:gd name="connsiteX0" fmla="*/ 88 w 2933665"/>
              <a:gd name="connsiteY0" fmla="*/ 1323419 h 3359150"/>
              <a:gd name="connsiteX1" fmla="*/ 2103319 w 2933665"/>
              <a:gd name="connsiteY1" fmla="*/ 0 h 3359150"/>
              <a:gd name="connsiteX2" fmla="*/ 2933665 w 2933665"/>
              <a:gd name="connsiteY2" fmla="*/ 676275 h 3359150"/>
              <a:gd name="connsiteX3" fmla="*/ 2063545 w 2933665"/>
              <a:gd name="connsiteY3" fmla="*/ 3359150 h 3359150"/>
              <a:gd name="connsiteX4" fmla="*/ 34107 w 2933665"/>
              <a:gd name="connsiteY4" fmla="*/ 1635554 h 3359150"/>
              <a:gd name="connsiteX5" fmla="*/ 88 w 2933665"/>
              <a:gd name="connsiteY5" fmla="*/ 1323419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665" h="3359150">
                <a:moveTo>
                  <a:pt x="88" y="1323419"/>
                </a:moveTo>
                <a:lnTo>
                  <a:pt x="2103319" y="0"/>
                </a:lnTo>
                <a:lnTo>
                  <a:pt x="2933665" y="676275"/>
                </a:lnTo>
                <a:lnTo>
                  <a:pt x="2063545" y="3359150"/>
                </a:lnTo>
                <a:cubicBezTo>
                  <a:pt x="1387066" y="2674551"/>
                  <a:pt x="710586" y="2320153"/>
                  <a:pt x="34107" y="1635554"/>
                </a:cubicBezTo>
                <a:cubicBezTo>
                  <a:pt x="36274" y="1395519"/>
                  <a:pt x="-2079" y="1563454"/>
                  <a:pt x="88" y="132341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547171" y="1167937"/>
            <a:ext cx="436052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Reserve Fund</a:t>
            </a:r>
          </a:p>
          <a:p>
            <a:pPr algn="ctr"/>
            <a:endParaRPr lang="en-US" sz="1600" b="1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/>
              <a:t>c</a:t>
            </a:r>
            <a:r>
              <a:rPr lang="en-GB" sz="1600" b="1" dirty="0" smtClean="0"/>
              <a:t>overs </a:t>
            </a:r>
            <a:r>
              <a:rPr lang="en-GB" sz="1600" b="1" dirty="0"/>
              <a:t>cost of </a:t>
            </a:r>
            <a:r>
              <a:rPr lang="en-GB" sz="1600" b="1" dirty="0" smtClean="0"/>
              <a:t>IO-directed </a:t>
            </a:r>
            <a:r>
              <a:rPr lang="en-GB" sz="1600" b="1" dirty="0"/>
              <a:t>design/ scope changes post-March 2015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/>
              <a:t>1.05 Billion EUR in the Updated </a:t>
            </a:r>
            <a:r>
              <a:rPr lang="en-GB" sz="1600" b="1" dirty="0" smtClean="0"/>
              <a:t>Baseline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/>
              <a:t>a</a:t>
            </a:r>
            <a:r>
              <a:rPr lang="en-US" sz="1600" b="1" dirty="0" smtClean="0"/>
              <a:t>t the discretion of the DG, subject to EPB consultation</a:t>
            </a:r>
            <a:endParaRPr lang="en-GB" sz="1600" b="1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/>
              <a:t>~ 29% used so far/ in pipeline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b="1" dirty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11868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56805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742" y="2500537"/>
            <a:ext cx="3067957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manner.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Processes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Change Control</a:t>
            </a:r>
            <a:endParaRPr lang="en-GB" sz="1600" b="1" dirty="0"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83118" y="1179739"/>
            <a:ext cx="1231781" cy="33591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4235450"/>
              <a:gd name="connsiteX1" fmla="*/ 2103602 w 2903702"/>
              <a:gd name="connsiteY1" fmla="*/ 0 h 4235450"/>
              <a:gd name="connsiteX2" fmla="*/ 2903702 w 2903702"/>
              <a:gd name="connsiteY2" fmla="*/ 1552575 h 4235450"/>
              <a:gd name="connsiteX3" fmla="*/ 2033582 w 2903702"/>
              <a:gd name="connsiteY3" fmla="*/ 4235450 h 4235450"/>
              <a:gd name="connsiteX4" fmla="*/ 4144 w 2903702"/>
              <a:gd name="connsiteY4" fmla="*/ 2181654 h 4235450"/>
              <a:gd name="connsiteX5" fmla="*/ 371 w 2903702"/>
              <a:gd name="connsiteY5" fmla="*/ 1831419 h 42354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635554 h 3359150"/>
              <a:gd name="connsiteX5" fmla="*/ 371 w 2903702"/>
              <a:gd name="connsiteY5" fmla="*/ 955119 h 3359150"/>
              <a:gd name="connsiteX0" fmla="*/ 88 w 2933665"/>
              <a:gd name="connsiteY0" fmla="*/ 1323419 h 3359150"/>
              <a:gd name="connsiteX1" fmla="*/ 2103319 w 2933665"/>
              <a:gd name="connsiteY1" fmla="*/ 0 h 3359150"/>
              <a:gd name="connsiteX2" fmla="*/ 2933665 w 2933665"/>
              <a:gd name="connsiteY2" fmla="*/ 676275 h 3359150"/>
              <a:gd name="connsiteX3" fmla="*/ 2063545 w 2933665"/>
              <a:gd name="connsiteY3" fmla="*/ 3359150 h 3359150"/>
              <a:gd name="connsiteX4" fmla="*/ 34107 w 2933665"/>
              <a:gd name="connsiteY4" fmla="*/ 1635554 h 3359150"/>
              <a:gd name="connsiteX5" fmla="*/ 88 w 2933665"/>
              <a:gd name="connsiteY5" fmla="*/ 1323419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665" h="3359150">
                <a:moveTo>
                  <a:pt x="88" y="1323419"/>
                </a:moveTo>
                <a:lnTo>
                  <a:pt x="2103319" y="0"/>
                </a:lnTo>
                <a:lnTo>
                  <a:pt x="2933665" y="676275"/>
                </a:lnTo>
                <a:lnTo>
                  <a:pt x="2063545" y="3359150"/>
                </a:lnTo>
                <a:cubicBezTo>
                  <a:pt x="1387066" y="2674551"/>
                  <a:pt x="710586" y="2320153"/>
                  <a:pt x="34107" y="1635554"/>
                </a:cubicBezTo>
                <a:cubicBezTo>
                  <a:pt x="36274" y="1395519"/>
                  <a:pt x="-2079" y="1563454"/>
                  <a:pt x="88" y="132341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547171" y="1167937"/>
            <a:ext cx="436052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Reserve Fund</a:t>
            </a:r>
          </a:p>
          <a:p>
            <a:pPr algn="ctr"/>
            <a:endParaRPr lang="en-US" sz="1600" b="1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/>
              <a:t>covers </a:t>
            </a:r>
            <a:r>
              <a:rPr lang="en-GB" sz="1600" b="1" dirty="0"/>
              <a:t>cost of IO-directed design/ scope changes post-March 2015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/>
              <a:t>1.05 Billion EUR in the Updated Baseline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/>
              <a:t>at the discretion of the DG, subject to EPB consultation</a:t>
            </a:r>
            <a:endParaRPr lang="en-GB" sz="1600" b="1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/>
              <a:t>~ 29% used so far/ in </a:t>
            </a:r>
            <a:r>
              <a:rPr lang="en-GB" sz="1600" b="1" dirty="0" smtClean="0"/>
              <a:t>pipeline</a:t>
            </a:r>
            <a:endParaRPr lang="en-GB" sz="1600" b="1" dirty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11868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  <p:sp>
        <p:nvSpPr>
          <p:cNvPr id="19" name="Rectangle 18"/>
          <p:cNvSpPr/>
          <p:nvPr/>
        </p:nvSpPr>
        <p:spPr>
          <a:xfrm>
            <a:off x="276446" y="4040372"/>
            <a:ext cx="8754538" cy="5422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Left Arrow 16"/>
          <p:cNvSpPr/>
          <p:nvPr/>
        </p:nvSpPr>
        <p:spPr>
          <a:xfrm rot="10800000">
            <a:off x="449451" y="4206855"/>
            <a:ext cx="350756" cy="194052"/>
          </a:xfrm>
          <a:prstGeom prst="leftArrow">
            <a:avLst/>
          </a:prstGeom>
          <a:solidFill>
            <a:srgbClr val="FFC000"/>
          </a:solidFill>
          <a:ln w="158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38240" y="4145253"/>
            <a:ext cx="9353410" cy="47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808038" lvl="1">
              <a:lnSpc>
                <a:spcPct val="90000"/>
              </a:lnSpc>
              <a:spcAft>
                <a:spcPts val="1200"/>
              </a:spcAft>
            </a:pPr>
            <a:r>
              <a:rPr lang="en-GB" sz="1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Speed </a:t>
            </a:r>
            <a:r>
              <a:rPr lang="en-GB" sz="1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of decision-making has been </a:t>
            </a:r>
            <a:r>
              <a:rPr lang="en-GB" sz="1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substantially increased</a:t>
            </a:r>
            <a:endParaRPr lang="en-GB" sz="1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27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742" y="2871903"/>
            <a:ext cx="3067957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manner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Processes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Change Control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Effective Communication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59340" y="1179739"/>
            <a:ext cx="1255560" cy="33591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4235450"/>
              <a:gd name="connsiteX1" fmla="*/ 2103602 w 2903702"/>
              <a:gd name="connsiteY1" fmla="*/ 0 h 4235450"/>
              <a:gd name="connsiteX2" fmla="*/ 2903702 w 2903702"/>
              <a:gd name="connsiteY2" fmla="*/ 1552575 h 4235450"/>
              <a:gd name="connsiteX3" fmla="*/ 2033582 w 2903702"/>
              <a:gd name="connsiteY3" fmla="*/ 4235450 h 4235450"/>
              <a:gd name="connsiteX4" fmla="*/ 4144 w 2903702"/>
              <a:gd name="connsiteY4" fmla="*/ 2181654 h 4235450"/>
              <a:gd name="connsiteX5" fmla="*/ 371 w 2903702"/>
              <a:gd name="connsiteY5" fmla="*/ 1831419 h 42354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56721 w 2960052"/>
              <a:gd name="connsiteY0" fmla="*/ 9551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1648254 h 3359150"/>
              <a:gd name="connsiteX5" fmla="*/ 56721 w 2960052"/>
              <a:gd name="connsiteY5" fmla="*/ 955119 h 3359150"/>
              <a:gd name="connsiteX0" fmla="*/ 56721 w 2960052"/>
              <a:gd name="connsiteY0" fmla="*/ 13234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1648254 h 3359150"/>
              <a:gd name="connsiteX5" fmla="*/ 56721 w 2960052"/>
              <a:gd name="connsiteY5" fmla="*/ 1323419 h 3359150"/>
              <a:gd name="connsiteX0" fmla="*/ 86968 w 2990299"/>
              <a:gd name="connsiteY0" fmla="*/ 1323419 h 3359150"/>
              <a:gd name="connsiteX1" fmla="*/ 2159953 w 2990299"/>
              <a:gd name="connsiteY1" fmla="*/ 0 h 3359150"/>
              <a:gd name="connsiteX2" fmla="*/ 2990299 w 2990299"/>
              <a:gd name="connsiteY2" fmla="*/ 676275 h 3359150"/>
              <a:gd name="connsiteX3" fmla="*/ 2120179 w 2990299"/>
              <a:gd name="connsiteY3" fmla="*/ 3359150 h 3359150"/>
              <a:gd name="connsiteX4" fmla="*/ 0 w 2990299"/>
              <a:gd name="connsiteY4" fmla="*/ 2041954 h 3359150"/>
              <a:gd name="connsiteX5" fmla="*/ 86968 w 2990299"/>
              <a:gd name="connsiteY5" fmla="*/ 1323419 h 3359150"/>
              <a:gd name="connsiteX0" fmla="*/ 26474 w 2990299"/>
              <a:gd name="connsiteY0" fmla="*/ 1691719 h 3359150"/>
              <a:gd name="connsiteX1" fmla="*/ 2159953 w 2990299"/>
              <a:gd name="connsiteY1" fmla="*/ 0 h 3359150"/>
              <a:gd name="connsiteX2" fmla="*/ 2990299 w 2990299"/>
              <a:gd name="connsiteY2" fmla="*/ 676275 h 3359150"/>
              <a:gd name="connsiteX3" fmla="*/ 2120179 w 2990299"/>
              <a:gd name="connsiteY3" fmla="*/ 3359150 h 3359150"/>
              <a:gd name="connsiteX4" fmla="*/ 0 w 2990299"/>
              <a:gd name="connsiteY4" fmla="*/ 2041954 h 3359150"/>
              <a:gd name="connsiteX5" fmla="*/ 26474 w 2990299"/>
              <a:gd name="connsiteY5" fmla="*/ 1691719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0299" h="3359150">
                <a:moveTo>
                  <a:pt x="26474" y="1691719"/>
                </a:moveTo>
                <a:lnTo>
                  <a:pt x="2159953" y="0"/>
                </a:lnTo>
                <a:lnTo>
                  <a:pt x="2990299" y="676275"/>
                </a:lnTo>
                <a:lnTo>
                  <a:pt x="2120179" y="3359150"/>
                </a:lnTo>
                <a:lnTo>
                  <a:pt x="0" y="2041954"/>
                </a:lnTo>
                <a:cubicBezTo>
                  <a:pt x="2167" y="1801919"/>
                  <a:pt x="24307" y="1931754"/>
                  <a:pt x="26474" y="169171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lum contrast="4000"/>
          </a:blip>
          <a:srcRect l="861" t="342" r="2091" b="997"/>
          <a:stretch/>
        </p:blipFill>
        <p:spPr bwMode="auto">
          <a:xfrm>
            <a:off x="4616050" y="1228726"/>
            <a:ext cx="4238718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42650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742" y="2871903"/>
            <a:ext cx="3067957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manner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Processes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Change Control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Effective Communication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59340" y="1179739"/>
            <a:ext cx="1255560" cy="33591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4235450"/>
              <a:gd name="connsiteX1" fmla="*/ 2103602 w 2903702"/>
              <a:gd name="connsiteY1" fmla="*/ 0 h 4235450"/>
              <a:gd name="connsiteX2" fmla="*/ 2903702 w 2903702"/>
              <a:gd name="connsiteY2" fmla="*/ 1552575 h 4235450"/>
              <a:gd name="connsiteX3" fmla="*/ 2033582 w 2903702"/>
              <a:gd name="connsiteY3" fmla="*/ 4235450 h 4235450"/>
              <a:gd name="connsiteX4" fmla="*/ 4144 w 2903702"/>
              <a:gd name="connsiteY4" fmla="*/ 2181654 h 4235450"/>
              <a:gd name="connsiteX5" fmla="*/ 371 w 2903702"/>
              <a:gd name="connsiteY5" fmla="*/ 1831419 h 42354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56721 w 2960052"/>
              <a:gd name="connsiteY0" fmla="*/ 9551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1648254 h 3359150"/>
              <a:gd name="connsiteX5" fmla="*/ 56721 w 2960052"/>
              <a:gd name="connsiteY5" fmla="*/ 955119 h 3359150"/>
              <a:gd name="connsiteX0" fmla="*/ 56721 w 2960052"/>
              <a:gd name="connsiteY0" fmla="*/ 13234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1648254 h 3359150"/>
              <a:gd name="connsiteX5" fmla="*/ 56721 w 2960052"/>
              <a:gd name="connsiteY5" fmla="*/ 1323419 h 3359150"/>
              <a:gd name="connsiteX0" fmla="*/ 86968 w 2990299"/>
              <a:gd name="connsiteY0" fmla="*/ 1323419 h 3359150"/>
              <a:gd name="connsiteX1" fmla="*/ 2159953 w 2990299"/>
              <a:gd name="connsiteY1" fmla="*/ 0 h 3359150"/>
              <a:gd name="connsiteX2" fmla="*/ 2990299 w 2990299"/>
              <a:gd name="connsiteY2" fmla="*/ 676275 h 3359150"/>
              <a:gd name="connsiteX3" fmla="*/ 2120179 w 2990299"/>
              <a:gd name="connsiteY3" fmla="*/ 3359150 h 3359150"/>
              <a:gd name="connsiteX4" fmla="*/ 0 w 2990299"/>
              <a:gd name="connsiteY4" fmla="*/ 2041954 h 3359150"/>
              <a:gd name="connsiteX5" fmla="*/ 86968 w 2990299"/>
              <a:gd name="connsiteY5" fmla="*/ 1323419 h 3359150"/>
              <a:gd name="connsiteX0" fmla="*/ 26474 w 2990299"/>
              <a:gd name="connsiteY0" fmla="*/ 1691719 h 3359150"/>
              <a:gd name="connsiteX1" fmla="*/ 2159953 w 2990299"/>
              <a:gd name="connsiteY1" fmla="*/ 0 h 3359150"/>
              <a:gd name="connsiteX2" fmla="*/ 2990299 w 2990299"/>
              <a:gd name="connsiteY2" fmla="*/ 676275 h 3359150"/>
              <a:gd name="connsiteX3" fmla="*/ 2120179 w 2990299"/>
              <a:gd name="connsiteY3" fmla="*/ 3359150 h 3359150"/>
              <a:gd name="connsiteX4" fmla="*/ 0 w 2990299"/>
              <a:gd name="connsiteY4" fmla="*/ 2041954 h 3359150"/>
              <a:gd name="connsiteX5" fmla="*/ 26474 w 2990299"/>
              <a:gd name="connsiteY5" fmla="*/ 1691719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0299" h="3359150">
                <a:moveTo>
                  <a:pt x="26474" y="1691719"/>
                </a:moveTo>
                <a:lnTo>
                  <a:pt x="2159953" y="0"/>
                </a:lnTo>
                <a:lnTo>
                  <a:pt x="2990299" y="676275"/>
                </a:lnTo>
                <a:lnTo>
                  <a:pt x="2120179" y="3359150"/>
                </a:lnTo>
                <a:lnTo>
                  <a:pt x="0" y="2041954"/>
                </a:lnTo>
                <a:cubicBezTo>
                  <a:pt x="2167" y="1801919"/>
                  <a:pt x="24307" y="1931754"/>
                  <a:pt x="26474" y="169171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lum contrast="4000"/>
          </a:blip>
          <a:srcRect l="861" t="342" r="2091" b="997"/>
          <a:stretch/>
        </p:blipFill>
        <p:spPr bwMode="auto">
          <a:xfrm>
            <a:off x="4616050" y="1228726"/>
            <a:ext cx="4238718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166" y="1954028"/>
            <a:ext cx="22352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90698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742" y="2871903"/>
            <a:ext cx="3067957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manner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Processes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Change Control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Effective Communication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59340" y="1179739"/>
            <a:ext cx="1255560" cy="33591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4235450"/>
              <a:gd name="connsiteX1" fmla="*/ 2103602 w 2903702"/>
              <a:gd name="connsiteY1" fmla="*/ 0 h 4235450"/>
              <a:gd name="connsiteX2" fmla="*/ 2903702 w 2903702"/>
              <a:gd name="connsiteY2" fmla="*/ 1552575 h 4235450"/>
              <a:gd name="connsiteX3" fmla="*/ 2033582 w 2903702"/>
              <a:gd name="connsiteY3" fmla="*/ 4235450 h 4235450"/>
              <a:gd name="connsiteX4" fmla="*/ 4144 w 2903702"/>
              <a:gd name="connsiteY4" fmla="*/ 2181654 h 4235450"/>
              <a:gd name="connsiteX5" fmla="*/ 371 w 2903702"/>
              <a:gd name="connsiteY5" fmla="*/ 1831419 h 42354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56721 w 2960052"/>
              <a:gd name="connsiteY0" fmla="*/ 9551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1648254 h 3359150"/>
              <a:gd name="connsiteX5" fmla="*/ 56721 w 2960052"/>
              <a:gd name="connsiteY5" fmla="*/ 955119 h 3359150"/>
              <a:gd name="connsiteX0" fmla="*/ 56721 w 2960052"/>
              <a:gd name="connsiteY0" fmla="*/ 13234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1648254 h 3359150"/>
              <a:gd name="connsiteX5" fmla="*/ 56721 w 2960052"/>
              <a:gd name="connsiteY5" fmla="*/ 1323419 h 3359150"/>
              <a:gd name="connsiteX0" fmla="*/ 86968 w 2990299"/>
              <a:gd name="connsiteY0" fmla="*/ 1323419 h 3359150"/>
              <a:gd name="connsiteX1" fmla="*/ 2159953 w 2990299"/>
              <a:gd name="connsiteY1" fmla="*/ 0 h 3359150"/>
              <a:gd name="connsiteX2" fmla="*/ 2990299 w 2990299"/>
              <a:gd name="connsiteY2" fmla="*/ 676275 h 3359150"/>
              <a:gd name="connsiteX3" fmla="*/ 2120179 w 2990299"/>
              <a:gd name="connsiteY3" fmla="*/ 3359150 h 3359150"/>
              <a:gd name="connsiteX4" fmla="*/ 0 w 2990299"/>
              <a:gd name="connsiteY4" fmla="*/ 2041954 h 3359150"/>
              <a:gd name="connsiteX5" fmla="*/ 86968 w 2990299"/>
              <a:gd name="connsiteY5" fmla="*/ 1323419 h 3359150"/>
              <a:gd name="connsiteX0" fmla="*/ 26474 w 2990299"/>
              <a:gd name="connsiteY0" fmla="*/ 1691719 h 3359150"/>
              <a:gd name="connsiteX1" fmla="*/ 2159953 w 2990299"/>
              <a:gd name="connsiteY1" fmla="*/ 0 h 3359150"/>
              <a:gd name="connsiteX2" fmla="*/ 2990299 w 2990299"/>
              <a:gd name="connsiteY2" fmla="*/ 676275 h 3359150"/>
              <a:gd name="connsiteX3" fmla="*/ 2120179 w 2990299"/>
              <a:gd name="connsiteY3" fmla="*/ 3359150 h 3359150"/>
              <a:gd name="connsiteX4" fmla="*/ 0 w 2990299"/>
              <a:gd name="connsiteY4" fmla="*/ 2041954 h 3359150"/>
              <a:gd name="connsiteX5" fmla="*/ 26474 w 2990299"/>
              <a:gd name="connsiteY5" fmla="*/ 1691719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0299" h="3359150">
                <a:moveTo>
                  <a:pt x="26474" y="1691719"/>
                </a:moveTo>
                <a:lnTo>
                  <a:pt x="2159953" y="0"/>
                </a:lnTo>
                <a:lnTo>
                  <a:pt x="2990299" y="676275"/>
                </a:lnTo>
                <a:lnTo>
                  <a:pt x="2120179" y="3359150"/>
                </a:lnTo>
                <a:lnTo>
                  <a:pt x="0" y="2041954"/>
                </a:lnTo>
                <a:cubicBezTo>
                  <a:pt x="2167" y="1801919"/>
                  <a:pt x="24307" y="1931754"/>
                  <a:pt x="26474" y="169171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557486" y="1175657"/>
            <a:ext cx="4325257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5368" r="1907" b="2504"/>
          <a:stretch/>
        </p:blipFill>
        <p:spPr bwMode="auto">
          <a:xfrm>
            <a:off x="4547495" y="1871332"/>
            <a:ext cx="4344574" cy="234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47171" y="1167937"/>
            <a:ext cx="4360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(1) Worldwide Connectivity</a:t>
            </a:r>
            <a:endParaRPr lang="en-US" sz="1600" b="1" dirty="0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  <p:sp>
        <p:nvSpPr>
          <p:cNvPr id="13" name="Rectangle 12"/>
          <p:cNvSpPr/>
          <p:nvPr/>
        </p:nvSpPr>
        <p:spPr>
          <a:xfrm>
            <a:off x="276446" y="4040372"/>
            <a:ext cx="8754538" cy="5422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Left Arrow 13"/>
          <p:cNvSpPr/>
          <p:nvPr/>
        </p:nvSpPr>
        <p:spPr>
          <a:xfrm rot="10800000">
            <a:off x="449451" y="4206855"/>
            <a:ext cx="350756" cy="194052"/>
          </a:xfrm>
          <a:prstGeom prst="leftArrow">
            <a:avLst/>
          </a:prstGeom>
          <a:solidFill>
            <a:srgbClr val="FFC000"/>
          </a:solidFill>
          <a:ln w="158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38240" y="4145253"/>
            <a:ext cx="9353410" cy="47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808038" lvl="1">
              <a:lnSpc>
                <a:spcPct val="90000"/>
              </a:lnSpc>
              <a:spcAft>
                <a:spcPts val="1200"/>
              </a:spcAft>
            </a:pPr>
            <a:r>
              <a:rPr lang="en-GB" sz="1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Videoconferencing intensively used as 2</a:t>
            </a:r>
            <a:r>
              <a:rPr lang="en-GB" sz="1800" b="1" baseline="30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nd</a:t>
            </a:r>
            <a:r>
              <a:rPr lang="en-GB" sz="1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best way of communication</a:t>
            </a:r>
            <a:endParaRPr lang="en-GB" sz="1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89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742" y="2871903"/>
            <a:ext cx="3067957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manner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Processes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Change Control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Effective Communication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59340" y="1179739"/>
            <a:ext cx="1255560" cy="33591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4235450"/>
              <a:gd name="connsiteX1" fmla="*/ 2103602 w 2903702"/>
              <a:gd name="connsiteY1" fmla="*/ 0 h 4235450"/>
              <a:gd name="connsiteX2" fmla="*/ 2903702 w 2903702"/>
              <a:gd name="connsiteY2" fmla="*/ 1552575 h 4235450"/>
              <a:gd name="connsiteX3" fmla="*/ 2033582 w 2903702"/>
              <a:gd name="connsiteY3" fmla="*/ 4235450 h 4235450"/>
              <a:gd name="connsiteX4" fmla="*/ 4144 w 2903702"/>
              <a:gd name="connsiteY4" fmla="*/ 2181654 h 4235450"/>
              <a:gd name="connsiteX5" fmla="*/ 371 w 2903702"/>
              <a:gd name="connsiteY5" fmla="*/ 1831419 h 42354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56721 w 2960052"/>
              <a:gd name="connsiteY0" fmla="*/ 9551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1648254 h 3359150"/>
              <a:gd name="connsiteX5" fmla="*/ 56721 w 2960052"/>
              <a:gd name="connsiteY5" fmla="*/ 955119 h 3359150"/>
              <a:gd name="connsiteX0" fmla="*/ 56721 w 2960052"/>
              <a:gd name="connsiteY0" fmla="*/ 13234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1648254 h 3359150"/>
              <a:gd name="connsiteX5" fmla="*/ 56721 w 2960052"/>
              <a:gd name="connsiteY5" fmla="*/ 1323419 h 3359150"/>
              <a:gd name="connsiteX0" fmla="*/ 86968 w 2990299"/>
              <a:gd name="connsiteY0" fmla="*/ 1323419 h 3359150"/>
              <a:gd name="connsiteX1" fmla="*/ 2159953 w 2990299"/>
              <a:gd name="connsiteY1" fmla="*/ 0 h 3359150"/>
              <a:gd name="connsiteX2" fmla="*/ 2990299 w 2990299"/>
              <a:gd name="connsiteY2" fmla="*/ 676275 h 3359150"/>
              <a:gd name="connsiteX3" fmla="*/ 2120179 w 2990299"/>
              <a:gd name="connsiteY3" fmla="*/ 3359150 h 3359150"/>
              <a:gd name="connsiteX4" fmla="*/ 0 w 2990299"/>
              <a:gd name="connsiteY4" fmla="*/ 2041954 h 3359150"/>
              <a:gd name="connsiteX5" fmla="*/ 86968 w 2990299"/>
              <a:gd name="connsiteY5" fmla="*/ 1323419 h 3359150"/>
              <a:gd name="connsiteX0" fmla="*/ 26474 w 2990299"/>
              <a:gd name="connsiteY0" fmla="*/ 1691719 h 3359150"/>
              <a:gd name="connsiteX1" fmla="*/ 2159953 w 2990299"/>
              <a:gd name="connsiteY1" fmla="*/ 0 h 3359150"/>
              <a:gd name="connsiteX2" fmla="*/ 2990299 w 2990299"/>
              <a:gd name="connsiteY2" fmla="*/ 676275 h 3359150"/>
              <a:gd name="connsiteX3" fmla="*/ 2120179 w 2990299"/>
              <a:gd name="connsiteY3" fmla="*/ 3359150 h 3359150"/>
              <a:gd name="connsiteX4" fmla="*/ 0 w 2990299"/>
              <a:gd name="connsiteY4" fmla="*/ 2041954 h 3359150"/>
              <a:gd name="connsiteX5" fmla="*/ 26474 w 2990299"/>
              <a:gd name="connsiteY5" fmla="*/ 1691719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0299" h="3359150">
                <a:moveTo>
                  <a:pt x="26474" y="1691719"/>
                </a:moveTo>
                <a:lnTo>
                  <a:pt x="2159953" y="0"/>
                </a:lnTo>
                <a:lnTo>
                  <a:pt x="2990299" y="676275"/>
                </a:lnTo>
                <a:lnTo>
                  <a:pt x="2120179" y="3359150"/>
                </a:lnTo>
                <a:lnTo>
                  <a:pt x="0" y="2041954"/>
                </a:lnTo>
                <a:cubicBezTo>
                  <a:pt x="2167" y="1801919"/>
                  <a:pt x="24307" y="1931754"/>
                  <a:pt x="26474" y="169171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4547171" y="1167937"/>
            <a:ext cx="4360523" cy="3389549"/>
            <a:chOff x="4547171" y="1167937"/>
            <a:chExt cx="4360523" cy="3389549"/>
          </a:xfrm>
        </p:grpSpPr>
        <p:sp>
          <p:nvSpPr>
            <p:cNvPr id="15" name="Rectangle 14"/>
            <p:cNvSpPr/>
            <p:nvPr/>
          </p:nvSpPr>
          <p:spPr>
            <a:xfrm>
              <a:off x="4557486" y="1175657"/>
              <a:ext cx="4325257" cy="3381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4" descr="Bär1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10923" t="22990" r="8578"/>
            <a:stretch/>
          </p:blipFill>
          <p:spPr bwMode="auto">
            <a:xfrm>
              <a:off x="4600049" y="1701224"/>
              <a:ext cx="4288770" cy="2830004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5149420" y="1715692"/>
              <a:ext cx="107914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ENGINEERING</a:t>
              </a:r>
              <a:endParaRPr lang="en-GB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13958" y="4025066"/>
              <a:ext cx="12119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CONSTRUCTION</a:t>
              </a:r>
              <a:endParaRPr lang="en-GB" sz="12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47171" y="1167937"/>
              <a:ext cx="4360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(2) Integrated Project Teams</a:t>
              </a:r>
              <a:endParaRPr lang="en-US" sz="1600" b="1" dirty="0"/>
            </a:p>
          </p:txBody>
        </p:sp>
      </p:grpSp>
      <p:sp>
        <p:nvSpPr>
          <p:cNvPr id="20" name="Freeform 19"/>
          <p:cNvSpPr/>
          <p:nvPr/>
        </p:nvSpPr>
        <p:spPr>
          <a:xfrm>
            <a:off x="6709146" y="1909850"/>
            <a:ext cx="2126522" cy="2575064"/>
          </a:xfrm>
          <a:custGeom>
            <a:avLst/>
            <a:gdLst>
              <a:gd name="connsiteX0" fmla="*/ 2757714 w 4034971"/>
              <a:gd name="connsiteY0" fmla="*/ 0 h 4267200"/>
              <a:gd name="connsiteX1" fmla="*/ 1799771 w 4034971"/>
              <a:gd name="connsiteY1" fmla="*/ 841828 h 4267200"/>
              <a:gd name="connsiteX2" fmla="*/ 1219200 w 4034971"/>
              <a:gd name="connsiteY2" fmla="*/ 1480457 h 4267200"/>
              <a:gd name="connsiteX3" fmla="*/ 0 w 4034971"/>
              <a:gd name="connsiteY3" fmla="*/ 3701143 h 4267200"/>
              <a:gd name="connsiteX4" fmla="*/ 2641600 w 4034971"/>
              <a:gd name="connsiteY4" fmla="*/ 4267200 h 4267200"/>
              <a:gd name="connsiteX5" fmla="*/ 3947886 w 4034971"/>
              <a:gd name="connsiteY5" fmla="*/ 4252685 h 4267200"/>
              <a:gd name="connsiteX6" fmla="*/ 4034971 w 4034971"/>
              <a:gd name="connsiteY6" fmla="*/ 2452914 h 4267200"/>
              <a:gd name="connsiteX7" fmla="*/ 3947886 w 4034971"/>
              <a:gd name="connsiteY7" fmla="*/ 667657 h 4267200"/>
              <a:gd name="connsiteX8" fmla="*/ 2830286 w 4034971"/>
              <a:gd name="connsiteY8" fmla="*/ 14514 h 4267200"/>
              <a:gd name="connsiteX9" fmla="*/ 2757714 w 4034971"/>
              <a:gd name="connsiteY9" fmla="*/ 0 h 4267200"/>
              <a:gd name="connsiteX0" fmla="*/ 3360636 w 4637893"/>
              <a:gd name="connsiteY0" fmla="*/ 0 h 4267200"/>
              <a:gd name="connsiteX1" fmla="*/ 2402693 w 4637893"/>
              <a:gd name="connsiteY1" fmla="*/ 841828 h 4267200"/>
              <a:gd name="connsiteX2" fmla="*/ 1822122 w 4637893"/>
              <a:gd name="connsiteY2" fmla="*/ 1480457 h 4267200"/>
              <a:gd name="connsiteX3" fmla="*/ 0 w 4637893"/>
              <a:gd name="connsiteY3" fmla="*/ 3987889 h 4267200"/>
              <a:gd name="connsiteX4" fmla="*/ 3244522 w 4637893"/>
              <a:gd name="connsiteY4" fmla="*/ 4267200 h 4267200"/>
              <a:gd name="connsiteX5" fmla="*/ 4550808 w 4637893"/>
              <a:gd name="connsiteY5" fmla="*/ 4252685 h 4267200"/>
              <a:gd name="connsiteX6" fmla="*/ 4637893 w 4637893"/>
              <a:gd name="connsiteY6" fmla="*/ 2452914 h 4267200"/>
              <a:gd name="connsiteX7" fmla="*/ 4550808 w 4637893"/>
              <a:gd name="connsiteY7" fmla="*/ 667657 h 4267200"/>
              <a:gd name="connsiteX8" fmla="*/ 3433208 w 4637893"/>
              <a:gd name="connsiteY8" fmla="*/ 14514 h 4267200"/>
              <a:gd name="connsiteX9" fmla="*/ 3360636 w 4637893"/>
              <a:gd name="connsiteY9" fmla="*/ 0 h 4267200"/>
              <a:gd name="connsiteX0" fmla="*/ 3360636 w 4637893"/>
              <a:gd name="connsiteY0" fmla="*/ 0 h 4458364"/>
              <a:gd name="connsiteX1" fmla="*/ 2402693 w 4637893"/>
              <a:gd name="connsiteY1" fmla="*/ 841828 h 4458364"/>
              <a:gd name="connsiteX2" fmla="*/ 1822122 w 4637893"/>
              <a:gd name="connsiteY2" fmla="*/ 1480457 h 4458364"/>
              <a:gd name="connsiteX3" fmla="*/ 0 w 4637893"/>
              <a:gd name="connsiteY3" fmla="*/ 3987889 h 4458364"/>
              <a:gd name="connsiteX4" fmla="*/ 1992297 w 4637893"/>
              <a:gd name="connsiteY4" fmla="*/ 4458364 h 4458364"/>
              <a:gd name="connsiteX5" fmla="*/ 4550808 w 4637893"/>
              <a:gd name="connsiteY5" fmla="*/ 4252685 h 4458364"/>
              <a:gd name="connsiteX6" fmla="*/ 4637893 w 4637893"/>
              <a:gd name="connsiteY6" fmla="*/ 2452914 h 4458364"/>
              <a:gd name="connsiteX7" fmla="*/ 4550808 w 4637893"/>
              <a:gd name="connsiteY7" fmla="*/ 667657 h 4458364"/>
              <a:gd name="connsiteX8" fmla="*/ 3433208 w 4637893"/>
              <a:gd name="connsiteY8" fmla="*/ 14514 h 4458364"/>
              <a:gd name="connsiteX9" fmla="*/ 3360636 w 4637893"/>
              <a:gd name="connsiteY9" fmla="*/ 0 h 445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37893" h="4458364">
                <a:moveTo>
                  <a:pt x="3360636" y="0"/>
                </a:moveTo>
                <a:lnTo>
                  <a:pt x="2402693" y="841828"/>
                </a:lnTo>
                <a:lnTo>
                  <a:pt x="1822122" y="1480457"/>
                </a:lnTo>
                <a:lnTo>
                  <a:pt x="0" y="3987889"/>
                </a:lnTo>
                <a:lnTo>
                  <a:pt x="1992297" y="4458364"/>
                </a:lnTo>
                <a:lnTo>
                  <a:pt x="4550808" y="4252685"/>
                </a:lnTo>
                <a:lnTo>
                  <a:pt x="4637893" y="2452914"/>
                </a:lnTo>
                <a:lnTo>
                  <a:pt x="4550808" y="667657"/>
                </a:lnTo>
                <a:lnTo>
                  <a:pt x="3433208" y="14514"/>
                </a:lnTo>
                <a:lnTo>
                  <a:pt x="336063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07153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742" y="2871903"/>
            <a:ext cx="3067957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manner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Processes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Change Control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Effective Communication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59340" y="1179739"/>
            <a:ext cx="1255560" cy="33591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4235450"/>
              <a:gd name="connsiteX1" fmla="*/ 2103602 w 2903702"/>
              <a:gd name="connsiteY1" fmla="*/ 0 h 4235450"/>
              <a:gd name="connsiteX2" fmla="*/ 2903702 w 2903702"/>
              <a:gd name="connsiteY2" fmla="*/ 1552575 h 4235450"/>
              <a:gd name="connsiteX3" fmla="*/ 2033582 w 2903702"/>
              <a:gd name="connsiteY3" fmla="*/ 4235450 h 4235450"/>
              <a:gd name="connsiteX4" fmla="*/ 4144 w 2903702"/>
              <a:gd name="connsiteY4" fmla="*/ 2181654 h 4235450"/>
              <a:gd name="connsiteX5" fmla="*/ 371 w 2903702"/>
              <a:gd name="connsiteY5" fmla="*/ 1831419 h 42354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56721 w 2960052"/>
              <a:gd name="connsiteY0" fmla="*/ 9551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1648254 h 3359150"/>
              <a:gd name="connsiteX5" fmla="*/ 56721 w 2960052"/>
              <a:gd name="connsiteY5" fmla="*/ 955119 h 3359150"/>
              <a:gd name="connsiteX0" fmla="*/ 56721 w 2960052"/>
              <a:gd name="connsiteY0" fmla="*/ 13234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1648254 h 3359150"/>
              <a:gd name="connsiteX5" fmla="*/ 56721 w 2960052"/>
              <a:gd name="connsiteY5" fmla="*/ 1323419 h 3359150"/>
              <a:gd name="connsiteX0" fmla="*/ 86968 w 2990299"/>
              <a:gd name="connsiteY0" fmla="*/ 1323419 h 3359150"/>
              <a:gd name="connsiteX1" fmla="*/ 2159953 w 2990299"/>
              <a:gd name="connsiteY1" fmla="*/ 0 h 3359150"/>
              <a:gd name="connsiteX2" fmla="*/ 2990299 w 2990299"/>
              <a:gd name="connsiteY2" fmla="*/ 676275 h 3359150"/>
              <a:gd name="connsiteX3" fmla="*/ 2120179 w 2990299"/>
              <a:gd name="connsiteY3" fmla="*/ 3359150 h 3359150"/>
              <a:gd name="connsiteX4" fmla="*/ 0 w 2990299"/>
              <a:gd name="connsiteY4" fmla="*/ 2041954 h 3359150"/>
              <a:gd name="connsiteX5" fmla="*/ 86968 w 2990299"/>
              <a:gd name="connsiteY5" fmla="*/ 1323419 h 3359150"/>
              <a:gd name="connsiteX0" fmla="*/ 26474 w 2990299"/>
              <a:gd name="connsiteY0" fmla="*/ 1691719 h 3359150"/>
              <a:gd name="connsiteX1" fmla="*/ 2159953 w 2990299"/>
              <a:gd name="connsiteY1" fmla="*/ 0 h 3359150"/>
              <a:gd name="connsiteX2" fmla="*/ 2990299 w 2990299"/>
              <a:gd name="connsiteY2" fmla="*/ 676275 h 3359150"/>
              <a:gd name="connsiteX3" fmla="*/ 2120179 w 2990299"/>
              <a:gd name="connsiteY3" fmla="*/ 3359150 h 3359150"/>
              <a:gd name="connsiteX4" fmla="*/ 0 w 2990299"/>
              <a:gd name="connsiteY4" fmla="*/ 2041954 h 3359150"/>
              <a:gd name="connsiteX5" fmla="*/ 26474 w 2990299"/>
              <a:gd name="connsiteY5" fmla="*/ 1691719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0299" h="3359150">
                <a:moveTo>
                  <a:pt x="26474" y="1691719"/>
                </a:moveTo>
                <a:lnTo>
                  <a:pt x="2159953" y="0"/>
                </a:lnTo>
                <a:lnTo>
                  <a:pt x="2990299" y="676275"/>
                </a:lnTo>
                <a:lnTo>
                  <a:pt x="2120179" y="3359150"/>
                </a:lnTo>
                <a:lnTo>
                  <a:pt x="0" y="2041954"/>
                </a:lnTo>
                <a:cubicBezTo>
                  <a:pt x="2167" y="1801919"/>
                  <a:pt x="24307" y="1931754"/>
                  <a:pt x="26474" y="169171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4547171" y="1167937"/>
            <a:ext cx="4360523" cy="3389549"/>
            <a:chOff x="4547171" y="1167937"/>
            <a:chExt cx="4360523" cy="3389549"/>
          </a:xfrm>
        </p:grpSpPr>
        <p:sp>
          <p:nvSpPr>
            <p:cNvPr id="15" name="Rectangle 14"/>
            <p:cNvSpPr/>
            <p:nvPr/>
          </p:nvSpPr>
          <p:spPr>
            <a:xfrm>
              <a:off x="4557486" y="1175657"/>
              <a:ext cx="4325257" cy="3381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4" descr="Bär1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10923" t="22990" r="8578"/>
            <a:stretch/>
          </p:blipFill>
          <p:spPr bwMode="auto">
            <a:xfrm>
              <a:off x="4600049" y="1701224"/>
              <a:ext cx="4288770" cy="2830004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5149420" y="1715692"/>
              <a:ext cx="107914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ENGINEERING</a:t>
              </a:r>
              <a:endParaRPr lang="en-GB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13958" y="4054094"/>
              <a:ext cx="12119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CONSTRUCTION</a:t>
              </a:r>
              <a:endParaRPr lang="en-GB" sz="12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47171" y="1167937"/>
              <a:ext cx="4360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(2) Integrated Project Teams</a:t>
              </a:r>
              <a:endParaRPr lang="en-US" sz="1600" b="1" dirty="0"/>
            </a:p>
          </p:txBody>
        </p:sp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81074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742" y="2871903"/>
            <a:ext cx="3067957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manner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Processes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Change Control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Effective Communication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59340" y="1179739"/>
            <a:ext cx="1255560" cy="33591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4235450"/>
              <a:gd name="connsiteX1" fmla="*/ 2103602 w 2903702"/>
              <a:gd name="connsiteY1" fmla="*/ 0 h 4235450"/>
              <a:gd name="connsiteX2" fmla="*/ 2903702 w 2903702"/>
              <a:gd name="connsiteY2" fmla="*/ 1552575 h 4235450"/>
              <a:gd name="connsiteX3" fmla="*/ 2033582 w 2903702"/>
              <a:gd name="connsiteY3" fmla="*/ 4235450 h 4235450"/>
              <a:gd name="connsiteX4" fmla="*/ 4144 w 2903702"/>
              <a:gd name="connsiteY4" fmla="*/ 2181654 h 4235450"/>
              <a:gd name="connsiteX5" fmla="*/ 371 w 2903702"/>
              <a:gd name="connsiteY5" fmla="*/ 1831419 h 42354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56721 w 2960052"/>
              <a:gd name="connsiteY0" fmla="*/ 9551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1648254 h 3359150"/>
              <a:gd name="connsiteX5" fmla="*/ 56721 w 2960052"/>
              <a:gd name="connsiteY5" fmla="*/ 955119 h 3359150"/>
              <a:gd name="connsiteX0" fmla="*/ 56721 w 2960052"/>
              <a:gd name="connsiteY0" fmla="*/ 13234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1648254 h 3359150"/>
              <a:gd name="connsiteX5" fmla="*/ 56721 w 2960052"/>
              <a:gd name="connsiteY5" fmla="*/ 1323419 h 3359150"/>
              <a:gd name="connsiteX0" fmla="*/ 86968 w 2990299"/>
              <a:gd name="connsiteY0" fmla="*/ 1323419 h 3359150"/>
              <a:gd name="connsiteX1" fmla="*/ 2159953 w 2990299"/>
              <a:gd name="connsiteY1" fmla="*/ 0 h 3359150"/>
              <a:gd name="connsiteX2" fmla="*/ 2990299 w 2990299"/>
              <a:gd name="connsiteY2" fmla="*/ 676275 h 3359150"/>
              <a:gd name="connsiteX3" fmla="*/ 2120179 w 2990299"/>
              <a:gd name="connsiteY3" fmla="*/ 3359150 h 3359150"/>
              <a:gd name="connsiteX4" fmla="*/ 0 w 2990299"/>
              <a:gd name="connsiteY4" fmla="*/ 2041954 h 3359150"/>
              <a:gd name="connsiteX5" fmla="*/ 86968 w 2990299"/>
              <a:gd name="connsiteY5" fmla="*/ 1323419 h 3359150"/>
              <a:gd name="connsiteX0" fmla="*/ 26474 w 2990299"/>
              <a:gd name="connsiteY0" fmla="*/ 1691719 h 3359150"/>
              <a:gd name="connsiteX1" fmla="*/ 2159953 w 2990299"/>
              <a:gd name="connsiteY1" fmla="*/ 0 h 3359150"/>
              <a:gd name="connsiteX2" fmla="*/ 2990299 w 2990299"/>
              <a:gd name="connsiteY2" fmla="*/ 676275 h 3359150"/>
              <a:gd name="connsiteX3" fmla="*/ 2120179 w 2990299"/>
              <a:gd name="connsiteY3" fmla="*/ 3359150 h 3359150"/>
              <a:gd name="connsiteX4" fmla="*/ 0 w 2990299"/>
              <a:gd name="connsiteY4" fmla="*/ 2041954 h 3359150"/>
              <a:gd name="connsiteX5" fmla="*/ 26474 w 2990299"/>
              <a:gd name="connsiteY5" fmla="*/ 1691719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0299" h="3359150">
                <a:moveTo>
                  <a:pt x="26474" y="1691719"/>
                </a:moveTo>
                <a:lnTo>
                  <a:pt x="2159953" y="0"/>
                </a:lnTo>
                <a:lnTo>
                  <a:pt x="2990299" y="676275"/>
                </a:lnTo>
                <a:lnTo>
                  <a:pt x="2120179" y="3359150"/>
                </a:lnTo>
                <a:lnTo>
                  <a:pt x="0" y="2041954"/>
                </a:lnTo>
                <a:cubicBezTo>
                  <a:pt x="2167" y="1801919"/>
                  <a:pt x="24307" y="1931754"/>
                  <a:pt x="26474" y="169171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4547171" y="1167937"/>
            <a:ext cx="4360523" cy="3389549"/>
            <a:chOff x="4547171" y="1167937"/>
            <a:chExt cx="4360523" cy="3389549"/>
          </a:xfrm>
        </p:grpSpPr>
        <p:sp>
          <p:nvSpPr>
            <p:cNvPr id="15" name="Rectangle 14"/>
            <p:cNvSpPr/>
            <p:nvPr/>
          </p:nvSpPr>
          <p:spPr>
            <a:xfrm>
              <a:off x="4557486" y="1175657"/>
              <a:ext cx="4325257" cy="3381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4" descr="Bär1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10923" t="22990" r="8578"/>
            <a:stretch/>
          </p:blipFill>
          <p:spPr bwMode="auto">
            <a:xfrm>
              <a:off x="4600049" y="1701224"/>
              <a:ext cx="4288770" cy="2830004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5149420" y="1715692"/>
              <a:ext cx="107914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ENGINEERING</a:t>
              </a:r>
              <a:endParaRPr lang="en-GB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13958" y="4054094"/>
              <a:ext cx="12119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CONSTRUCTION</a:t>
              </a:r>
              <a:endParaRPr lang="en-GB" sz="12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47171" y="1167937"/>
              <a:ext cx="4360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(2) Integrated Project Teams</a:t>
              </a:r>
              <a:endParaRPr lang="en-US" sz="1600" b="1" dirty="0"/>
            </a:p>
          </p:txBody>
        </p:sp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  <p:sp>
        <p:nvSpPr>
          <p:cNvPr id="13" name="Rectangle 12"/>
          <p:cNvSpPr/>
          <p:nvPr/>
        </p:nvSpPr>
        <p:spPr>
          <a:xfrm>
            <a:off x="276446" y="4040372"/>
            <a:ext cx="8754538" cy="5422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Left Arrow 19"/>
          <p:cNvSpPr/>
          <p:nvPr/>
        </p:nvSpPr>
        <p:spPr>
          <a:xfrm rot="10800000">
            <a:off x="449451" y="4206855"/>
            <a:ext cx="350756" cy="194052"/>
          </a:xfrm>
          <a:prstGeom prst="leftArrow">
            <a:avLst/>
          </a:prstGeom>
          <a:solidFill>
            <a:srgbClr val="FFC000"/>
          </a:solidFill>
          <a:ln w="158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38240" y="4145253"/>
            <a:ext cx="9353410" cy="47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808038" lvl="1">
              <a:lnSpc>
                <a:spcPct val="90000"/>
              </a:lnSpc>
              <a:spcAft>
                <a:spcPts val="1200"/>
              </a:spcAft>
            </a:pPr>
            <a:r>
              <a:rPr lang="en-GB" sz="1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PTs introduced for a variety of deliverables (VV, BIPS, </a:t>
            </a:r>
            <a:r>
              <a:rPr lang="en-GB" sz="18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Cryo</a:t>
            </a:r>
            <a:r>
              <a:rPr lang="en-GB" sz="1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, TBM)</a:t>
            </a:r>
            <a:endParaRPr lang="en-GB" sz="1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46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742" y="3237137"/>
            <a:ext cx="3067957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manner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Processes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Change Control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Effective Communication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latin typeface="Tahoma" pitchFamily="34" charset="0"/>
              </a:rPr>
              <a:t>Competences </a:t>
            </a:r>
            <a:r>
              <a:rPr lang="en-US" sz="1600" b="1" dirty="0">
                <a:latin typeface="Tahoma" pitchFamily="34" charset="0"/>
              </a:rPr>
              <a:t>of </a:t>
            </a:r>
            <a:r>
              <a:rPr lang="en-US" sz="1600" b="1" dirty="0" smtClean="0">
                <a:latin typeface="Tahoma" pitchFamily="34" charset="0"/>
              </a:rPr>
              <a:t>People</a:t>
            </a:r>
            <a:endParaRPr lang="en-GB" sz="1600" b="1" dirty="0"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72040" y="1179739"/>
            <a:ext cx="1242860" cy="33591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4235450"/>
              <a:gd name="connsiteX1" fmla="*/ 2103602 w 2903702"/>
              <a:gd name="connsiteY1" fmla="*/ 0 h 4235450"/>
              <a:gd name="connsiteX2" fmla="*/ 2903702 w 2903702"/>
              <a:gd name="connsiteY2" fmla="*/ 1552575 h 4235450"/>
              <a:gd name="connsiteX3" fmla="*/ 2033582 w 2903702"/>
              <a:gd name="connsiteY3" fmla="*/ 4235450 h 4235450"/>
              <a:gd name="connsiteX4" fmla="*/ 4144 w 2903702"/>
              <a:gd name="connsiteY4" fmla="*/ 2181654 h 4235450"/>
              <a:gd name="connsiteX5" fmla="*/ 371 w 2903702"/>
              <a:gd name="connsiteY5" fmla="*/ 1831419 h 42354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56721 w 2960052"/>
              <a:gd name="connsiteY0" fmla="*/ 9551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1648254 h 3359150"/>
              <a:gd name="connsiteX5" fmla="*/ 56721 w 2960052"/>
              <a:gd name="connsiteY5" fmla="*/ 955119 h 3359150"/>
              <a:gd name="connsiteX0" fmla="*/ 56721 w 2960052"/>
              <a:gd name="connsiteY0" fmla="*/ 13234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1648254 h 3359150"/>
              <a:gd name="connsiteX5" fmla="*/ 56721 w 2960052"/>
              <a:gd name="connsiteY5" fmla="*/ 1323419 h 3359150"/>
              <a:gd name="connsiteX0" fmla="*/ 86968 w 2990299"/>
              <a:gd name="connsiteY0" fmla="*/ 1323419 h 3359150"/>
              <a:gd name="connsiteX1" fmla="*/ 2159953 w 2990299"/>
              <a:gd name="connsiteY1" fmla="*/ 0 h 3359150"/>
              <a:gd name="connsiteX2" fmla="*/ 2990299 w 2990299"/>
              <a:gd name="connsiteY2" fmla="*/ 676275 h 3359150"/>
              <a:gd name="connsiteX3" fmla="*/ 2120179 w 2990299"/>
              <a:gd name="connsiteY3" fmla="*/ 3359150 h 3359150"/>
              <a:gd name="connsiteX4" fmla="*/ 0 w 2990299"/>
              <a:gd name="connsiteY4" fmla="*/ 2041954 h 3359150"/>
              <a:gd name="connsiteX5" fmla="*/ 86968 w 2990299"/>
              <a:gd name="connsiteY5" fmla="*/ 1323419 h 3359150"/>
              <a:gd name="connsiteX0" fmla="*/ 26474 w 2990299"/>
              <a:gd name="connsiteY0" fmla="*/ 1691719 h 3359150"/>
              <a:gd name="connsiteX1" fmla="*/ 2159953 w 2990299"/>
              <a:gd name="connsiteY1" fmla="*/ 0 h 3359150"/>
              <a:gd name="connsiteX2" fmla="*/ 2990299 w 2990299"/>
              <a:gd name="connsiteY2" fmla="*/ 676275 h 3359150"/>
              <a:gd name="connsiteX3" fmla="*/ 2120179 w 2990299"/>
              <a:gd name="connsiteY3" fmla="*/ 3359150 h 3359150"/>
              <a:gd name="connsiteX4" fmla="*/ 0 w 2990299"/>
              <a:gd name="connsiteY4" fmla="*/ 2041954 h 3359150"/>
              <a:gd name="connsiteX5" fmla="*/ 26474 w 2990299"/>
              <a:gd name="connsiteY5" fmla="*/ 1691719 h 3359150"/>
              <a:gd name="connsiteX0" fmla="*/ 371 w 2964196"/>
              <a:gd name="connsiteY0" fmla="*/ 1691719 h 3359150"/>
              <a:gd name="connsiteX1" fmla="*/ 2133850 w 2964196"/>
              <a:gd name="connsiteY1" fmla="*/ 0 h 3359150"/>
              <a:gd name="connsiteX2" fmla="*/ 2964196 w 2964196"/>
              <a:gd name="connsiteY2" fmla="*/ 676275 h 3359150"/>
              <a:gd name="connsiteX3" fmla="*/ 2094076 w 2964196"/>
              <a:gd name="connsiteY3" fmla="*/ 3359150 h 3359150"/>
              <a:gd name="connsiteX4" fmla="*/ 4144 w 2964196"/>
              <a:gd name="connsiteY4" fmla="*/ 2384854 h 3359150"/>
              <a:gd name="connsiteX5" fmla="*/ 371 w 2964196"/>
              <a:gd name="connsiteY5" fmla="*/ 1691719 h 3359150"/>
              <a:gd name="connsiteX0" fmla="*/ 50 w 3024368"/>
              <a:gd name="connsiteY0" fmla="*/ 2085419 h 3359150"/>
              <a:gd name="connsiteX1" fmla="*/ 2194022 w 3024368"/>
              <a:gd name="connsiteY1" fmla="*/ 0 h 3359150"/>
              <a:gd name="connsiteX2" fmla="*/ 3024368 w 3024368"/>
              <a:gd name="connsiteY2" fmla="*/ 676275 h 3359150"/>
              <a:gd name="connsiteX3" fmla="*/ 2154248 w 3024368"/>
              <a:gd name="connsiteY3" fmla="*/ 3359150 h 3359150"/>
              <a:gd name="connsiteX4" fmla="*/ 64316 w 3024368"/>
              <a:gd name="connsiteY4" fmla="*/ 2384854 h 3359150"/>
              <a:gd name="connsiteX5" fmla="*/ 50 w 3024368"/>
              <a:gd name="connsiteY5" fmla="*/ 2085419 h 3359150"/>
              <a:gd name="connsiteX0" fmla="*/ 56722 w 2960052"/>
              <a:gd name="connsiteY0" fmla="*/ 20981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2384854 h 3359150"/>
              <a:gd name="connsiteX5" fmla="*/ 56722 w 2960052"/>
              <a:gd name="connsiteY5" fmla="*/ 2098119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0052" h="3359150">
                <a:moveTo>
                  <a:pt x="56722" y="2098119"/>
                </a:moveTo>
                <a:lnTo>
                  <a:pt x="2129706" y="0"/>
                </a:lnTo>
                <a:lnTo>
                  <a:pt x="2960052" y="676275"/>
                </a:lnTo>
                <a:lnTo>
                  <a:pt x="2089932" y="3359150"/>
                </a:lnTo>
                <a:lnTo>
                  <a:pt x="0" y="2384854"/>
                </a:lnTo>
                <a:cubicBezTo>
                  <a:pt x="2167" y="2144819"/>
                  <a:pt x="54555" y="2338154"/>
                  <a:pt x="56722" y="209811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4547171" y="1167937"/>
            <a:ext cx="4360523" cy="3389549"/>
            <a:chOff x="4547171" y="1167937"/>
            <a:chExt cx="4360523" cy="3389549"/>
          </a:xfrm>
        </p:grpSpPr>
        <p:sp>
          <p:nvSpPr>
            <p:cNvPr id="15" name="Rectangle 14"/>
            <p:cNvSpPr/>
            <p:nvPr/>
          </p:nvSpPr>
          <p:spPr>
            <a:xfrm>
              <a:off x="4557486" y="1175657"/>
              <a:ext cx="4325257" cy="3381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47171" y="1167937"/>
              <a:ext cx="4360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(1) Experience-based People Selection</a:t>
              </a:r>
              <a:endParaRPr lang="en-US" sz="1600" b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1974850"/>
            <a:ext cx="4000500" cy="1905000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22776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742" y="3237137"/>
            <a:ext cx="3067957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manner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Processes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Change Control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Effective Communication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latin typeface="Tahoma" pitchFamily="34" charset="0"/>
              </a:rPr>
              <a:t>Competences of </a:t>
            </a:r>
            <a:r>
              <a:rPr lang="en-US" sz="1600" b="1" dirty="0" smtClean="0">
                <a:latin typeface="Tahoma" pitchFamily="34" charset="0"/>
              </a:rPr>
              <a:t>People</a:t>
            </a:r>
            <a:endParaRPr lang="en-GB" sz="1600" b="1" dirty="0"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72040" y="1179739"/>
            <a:ext cx="1242860" cy="33591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4235450"/>
              <a:gd name="connsiteX1" fmla="*/ 2103602 w 2903702"/>
              <a:gd name="connsiteY1" fmla="*/ 0 h 4235450"/>
              <a:gd name="connsiteX2" fmla="*/ 2903702 w 2903702"/>
              <a:gd name="connsiteY2" fmla="*/ 1552575 h 4235450"/>
              <a:gd name="connsiteX3" fmla="*/ 2033582 w 2903702"/>
              <a:gd name="connsiteY3" fmla="*/ 4235450 h 4235450"/>
              <a:gd name="connsiteX4" fmla="*/ 4144 w 2903702"/>
              <a:gd name="connsiteY4" fmla="*/ 2181654 h 4235450"/>
              <a:gd name="connsiteX5" fmla="*/ 371 w 2903702"/>
              <a:gd name="connsiteY5" fmla="*/ 1831419 h 42354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56721 w 2960052"/>
              <a:gd name="connsiteY0" fmla="*/ 9551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1648254 h 3359150"/>
              <a:gd name="connsiteX5" fmla="*/ 56721 w 2960052"/>
              <a:gd name="connsiteY5" fmla="*/ 955119 h 3359150"/>
              <a:gd name="connsiteX0" fmla="*/ 56721 w 2960052"/>
              <a:gd name="connsiteY0" fmla="*/ 13234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1648254 h 3359150"/>
              <a:gd name="connsiteX5" fmla="*/ 56721 w 2960052"/>
              <a:gd name="connsiteY5" fmla="*/ 1323419 h 3359150"/>
              <a:gd name="connsiteX0" fmla="*/ 86968 w 2990299"/>
              <a:gd name="connsiteY0" fmla="*/ 1323419 h 3359150"/>
              <a:gd name="connsiteX1" fmla="*/ 2159953 w 2990299"/>
              <a:gd name="connsiteY1" fmla="*/ 0 h 3359150"/>
              <a:gd name="connsiteX2" fmla="*/ 2990299 w 2990299"/>
              <a:gd name="connsiteY2" fmla="*/ 676275 h 3359150"/>
              <a:gd name="connsiteX3" fmla="*/ 2120179 w 2990299"/>
              <a:gd name="connsiteY3" fmla="*/ 3359150 h 3359150"/>
              <a:gd name="connsiteX4" fmla="*/ 0 w 2990299"/>
              <a:gd name="connsiteY4" fmla="*/ 2041954 h 3359150"/>
              <a:gd name="connsiteX5" fmla="*/ 86968 w 2990299"/>
              <a:gd name="connsiteY5" fmla="*/ 1323419 h 3359150"/>
              <a:gd name="connsiteX0" fmla="*/ 26474 w 2990299"/>
              <a:gd name="connsiteY0" fmla="*/ 1691719 h 3359150"/>
              <a:gd name="connsiteX1" fmla="*/ 2159953 w 2990299"/>
              <a:gd name="connsiteY1" fmla="*/ 0 h 3359150"/>
              <a:gd name="connsiteX2" fmla="*/ 2990299 w 2990299"/>
              <a:gd name="connsiteY2" fmla="*/ 676275 h 3359150"/>
              <a:gd name="connsiteX3" fmla="*/ 2120179 w 2990299"/>
              <a:gd name="connsiteY3" fmla="*/ 3359150 h 3359150"/>
              <a:gd name="connsiteX4" fmla="*/ 0 w 2990299"/>
              <a:gd name="connsiteY4" fmla="*/ 2041954 h 3359150"/>
              <a:gd name="connsiteX5" fmla="*/ 26474 w 2990299"/>
              <a:gd name="connsiteY5" fmla="*/ 1691719 h 3359150"/>
              <a:gd name="connsiteX0" fmla="*/ 371 w 2964196"/>
              <a:gd name="connsiteY0" fmla="*/ 1691719 h 3359150"/>
              <a:gd name="connsiteX1" fmla="*/ 2133850 w 2964196"/>
              <a:gd name="connsiteY1" fmla="*/ 0 h 3359150"/>
              <a:gd name="connsiteX2" fmla="*/ 2964196 w 2964196"/>
              <a:gd name="connsiteY2" fmla="*/ 676275 h 3359150"/>
              <a:gd name="connsiteX3" fmla="*/ 2094076 w 2964196"/>
              <a:gd name="connsiteY3" fmla="*/ 3359150 h 3359150"/>
              <a:gd name="connsiteX4" fmla="*/ 4144 w 2964196"/>
              <a:gd name="connsiteY4" fmla="*/ 2384854 h 3359150"/>
              <a:gd name="connsiteX5" fmla="*/ 371 w 2964196"/>
              <a:gd name="connsiteY5" fmla="*/ 1691719 h 3359150"/>
              <a:gd name="connsiteX0" fmla="*/ 50 w 3024368"/>
              <a:gd name="connsiteY0" fmla="*/ 2085419 h 3359150"/>
              <a:gd name="connsiteX1" fmla="*/ 2194022 w 3024368"/>
              <a:gd name="connsiteY1" fmla="*/ 0 h 3359150"/>
              <a:gd name="connsiteX2" fmla="*/ 3024368 w 3024368"/>
              <a:gd name="connsiteY2" fmla="*/ 676275 h 3359150"/>
              <a:gd name="connsiteX3" fmla="*/ 2154248 w 3024368"/>
              <a:gd name="connsiteY3" fmla="*/ 3359150 h 3359150"/>
              <a:gd name="connsiteX4" fmla="*/ 64316 w 3024368"/>
              <a:gd name="connsiteY4" fmla="*/ 2384854 h 3359150"/>
              <a:gd name="connsiteX5" fmla="*/ 50 w 3024368"/>
              <a:gd name="connsiteY5" fmla="*/ 2085419 h 3359150"/>
              <a:gd name="connsiteX0" fmla="*/ 56722 w 2960052"/>
              <a:gd name="connsiteY0" fmla="*/ 20981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2384854 h 3359150"/>
              <a:gd name="connsiteX5" fmla="*/ 56722 w 2960052"/>
              <a:gd name="connsiteY5" fmla="*/ 2098119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0052" h="3359150">
                <a:moveTo>
                  <a:pt x="56722" y="2098119"/>
                </a:moveTo>
                <a:lnTo>
                  <a:pt x="2129706" y="0"/>
                </a:lnTo>
                <a:lnTo>
                  <a:pt x="2960052" y="676275"/>
                </a:lnTo>
                <a:lnTo>
                  <a:pt x="2089932" y="3359150"/>
                </a:lnTo>
                <a:lnTo>
                  <a:pt x="0" y="2384854"/>
                </a:lnTo>
                <a:cubicBezTo>
                  <a:pt x="2167" y="2144819"/>
                  <a:pt x="54555" y="2338154"/>
                  <a:pt x="56722" y="209811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4547171" y="1167937"/>
            <a:ext cx="4360523" cy="3389549"/>
            <a:chOff x="4547171" y="1167937"/>
            <a:chExt cx="4360523" cy="3389549"/>
          </a:xfrm>
        </p:grpSpPr>
        <p:sp>
          <p:nvSpPr>
            <p:cNvPr id="15" name="Rectangle 14"/>
            <p:cNvSpPr/>
            <p:nvPr/>
          </p:nvSpPr>
          <p:spPr>
            <a:xfrm>
              <a:off x="4557486" y="1175657"/>
              <a:ext cx="4325257" cy="3381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47171" y="1167937"/>
              <a:ext cx="4360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(2) ITER Academy</a:t>
              </a:r>
              <a:endParaRPr lang="en-US" sz="1600" b="1" dirty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873" y="1587818"/>
            <a:ext cx="36099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5248294" y="2705100"/>
            <a:ext cx="1058944" cy="276999"/>
          </a:xfrm>
          <a:prstGeom prst="rect">
            <a:avLst/>
          </a:prstGeom>
          <a:solidFill>
            <a:schemeClr val="bg1">
              <a:lumMod val="75000"/>
              <a:alpha val="61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Knowledge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82421" y="2971800"/>
            <a:ext cx="1038489" cy="276999"/>
          </a:xfrm>
          <a:prstGeom prst="rect">
            <a:avLst/>
          </a:prstGeom>
          <a:solidFill>
            <a:schemeClr val="bg1">
              <a:lumMod val="75000"/>
              <a:alpha val="61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Awareness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82113" y="3251200"/>
            <a:ext cx="1061509" cy="276999"/>
          </a:xfrm>
          <a:prstGeom prst="rect">
            <a:avLst/>
          </a:prstGeom>
          <a:solidFill>
            <a:schemeClr val="bg1">
              <a:lumMod val="75000"/>
              <a:alpha val="61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Behaviours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91804" y="3517900"/>
            <a:ext cx="1039132" cy="276999"/>
          </a:xfrm>
          <a:prstGeom prst="rect">
            <a:avLst/>
          </a:prstGeom>
          <a:solidFill>
            <a:schemeClr val="bg1">
              <a:lumMod val="75000"/>
              <a:alpha val="61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Leadership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1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1488429" y="4248122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500"/>
              </a:lnSpc>
            </a:pP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331248" y="4214792"/>
            <a:ext cx="2169172" cy="895378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Cultures:</a:t>
            </a:r>
          </a:p>
          <a:p>
            <a:pPr marL="90488" indent="-90488">
              <a:lnSpc>
                <a:spcPts val="1500"/>
              </a:lnSpc>
              <a:buFontTx/>
              <a:buChar char="-"/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Science vs industrial</a:t>
            </a:r>
          </a:p>
          <a:p>
            <a:pPr marL="90488" indent="-90488">
              <a:lnSpc>
                <a:spcPts val="1500"/>
              </a:lnSpc>
              <a:buFontTx/>
              <a:buChar char="-"/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Non-nuclear vs nuclear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86400" y="1436915"/>
            <a:ext cx="3367315" cy="284480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ITER</a:t>
            </a:r>
            <a:endParaRPr lang="en-US" sz="4000" dirty="0"/>
          </a:p>
          <a:p>
            <a:r>
              <a:rPr lang="en-US" sz="2800" dirty="0" smtClean="0"/>
              <a:t>Structural Complexity</a:t>
            </a:r>
            <a:endParaRPr lang="en-GB" altLang="ja-JP" sz="2800" dirty="0"/>
          </a:p>
        </p:txBody>
      </p:sp>
      <p:pic>
        <p:nvPicPr>
          <p:cNvPr id="18" name="Picture 2" descr="N:\01_Johnson Controls\2012\JCI_1209_049\13 PPT Support\Altfeld\_entwurf\L2L-Altfeld.png"/>
          <p:cNvPicPr>
            <a:picLocks noChangeAspect="1" noChangeArrowheads="1"/>
          </p:cNvPicPr>
          <p:nvPr/>
        </p:nvPicPr>
        <p:blipFill>
          <a:blip r:embed="rId2" cstate="print">
            <a:lum contrast="-13000"/>
          </a:blip>
          <a:srcRect l="10882" t="7733" r="27135" b="20169"/>
          <a:stretch>
            <a:fillRect/>
          </a:stretch>
        </p:blipFill>
        <p:spPr bwMode="auto">
          <a:xfrm>
            <a:off x="5715247" y="1839174"/>
            <a:ext cx="2420119" cy="1989876"/>
          </a:xfrm>
          <a:prstGeom prst="rect">
            <a:avLst/>
          </a:prstGeom>
          <a:noFill/>
        </p:spPr>
      </p:pic>
      <p:sp>
        <p:nvSpPr>
          <p:cNvPr id="20" name="Oval 19"/>
          <p:cNvSpPr/>
          <p:nvPr/>
        </p:nvSpPr>
        <p:spPr>
          <a:xfrm>
            <a:off x="2226455" y="1169663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Drawings: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A380:	  79,000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ITER: 	250,000 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Oval 21">
            <a:hlinkClick r:id="rId3" action="ppaction://hlinkfile"/>
          </p:cNvPr>
          <p:cNvSpPr/>
          <p:nvPr/>
        </p:nvSpPr>
        <p:spPr>
          <a:xfrm>
            <a:off x="3725430" y="2960228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System</a:t>
            </a:r>
          </a:p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of Systems</a:t>
            </a:r>
          </a:p>
        </p:txBody>
      </p:sp>
      <p:sp>
        <p:nvSpPr>
          <p:cNvPr id="24" name="Oval 23"/>
          <p:cNvSpPr/>
          <p:nvPr/>
        </p:nvSpPr>
        <p:spPr>
          <a:xfrm>
            <a:off x="3378591" y="3918513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</a:pPr>
            <a:r>
              <a:rPr lang="en-US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Interface Challenges and Systems</a:t>
            </a:r>
          </a:p>
        </p:txBody>
      </p:sp>
      <p:sp>
        <p:nvSpPr>
          <p:cNvPr id="25" name="Oval 24"/>
          <p:cNvSpPr/>
          <p:nvPr/>
        </p:nvSpPr>
        <p:spPr>
          <a:xfrm>
            <a:off x="1931918" y="3214363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Parts:</a:t>
            </a:r>
          </a:p>
          <a:p>
            <a:pPr>
              <a:lnSpc>
                <a:spcPts val="1500"/>
              </a:lnSpc>
              <a:tabLst>
                <a:tab pos="444500" algn="l"/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747:	  5</a:t>
            </a:r>
            <a:r>
              <a:rPr lang="de-DE" sz="1200" b="1" dirty="0">
                <a:solidFill>
                  <a:schemeClr val="tx1"/>
                </a:solidFill>
                <a:latin typeface="Arial Narrow" panose="020B0606020202030204" pitchFamily="34" charset="0"/>
                <a:sym typeface="Wingdings"/>
              </a:rPr>
              <a:t>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10</a:t>
            </a:r>
            <a:r>
              <a:rPr lang="de-DE" sz="1200" b="1" baseline="30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6</a:t>
            </a:r>
          </a:p>
          <a:p>
            <a:pPr>
              <a:lnSpc>
                <a:spcPts val="1500"/>
              </a:lnSpc>
              <a:tabLst>
                <a:tab pos="444500" algn="l"/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ITER: 	10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  <a:sym typeface="Wingdings"/>
              </a:rPr>
              <a:t>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10</a:t>
            </a:r>
            <a:r>
              <a:rPr lang="de-DE" sz="1200" b="1" baseline="30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6</a:t>
            </a:r>
            <a:endParaRPr lang="en-US" sz="1200" b="1" baseline="30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904723" y="2204372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Cost </a:t>
            </a:r>
            <a:r>
              <a:rPr lang="de-DE" sz="12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of Development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ISS:</a:t>
            </a:r>
            <a:r>
              <a:rPr lang="de-DE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	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100 €bn</a:t>
            </a:r>
            <a:endParaRPr lang="de-DE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ITER</a:t>
            </a:r>
            <a:r>
              <a:rPr lang="de-DE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: 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sz="1200" b="1" dirty="0">
                <a:solidFill>
                  <a:schemeClr val="tx1"/>
                </a:solidFill>
                <a:latin typeface="Arial Narrow" panose="020B0606020202030204" pitchFamily="34" charset="0"/>
                <a:sym typeface="Symbol"/>
              </a:rPr>
              <a:t> 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  <a:sym typeface="Symbol"/>
              </a:rPr>
              <a:t>  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20 €bn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648861" y="2006289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Project FTEs: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A380:	6,000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ITER: 	3,000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72"/>
          <a:stretch/>
        </p:blipFill>
        <p:spPr bwMode="auto">
          <a:xfrm>
            <a:off x="5416552" y="1460046"/>
            <a:ext cx="412748" cy="286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 flipV="1">
            <a:off x="5947800" y="1915448"/>
            <a:ext cx="0" cy="1818352"/>
          </a:xfrm>
          <a:prstGeom prst="straightConnector1">
            <a:avLst/>
          </a:prstGeom>
          <a:ln w="66675">
            <a:solidFill>
              <a:srgbClr val="FFC000"/>
            </a:solidFill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38206" y="1257301"/>
            <a:ext cx="8705769" cy="3371850"/>
            <a:chOff x="238206" y="1257301"/>
            <a:chExt cx="8705769" cy="3371850"/>
          </a:xfrm>
        </p:grpSpPr>
        <p:sp>
          <p:nvSpPr>
            <p:cNvPr id="14" name="Freeform 13"/>
            <p:cNvSpPr/>
            <p:nvPr/>
          </p:nvSpPr>
          <p:spPr>
            <a:xfrm>
              <a:off x="238206" y="1266825"/>
              <a:ext cx="1973473" cy="3350584"/>
            </a:xfrm>
            <a:custGeom>
              <a:avLst/>
              <a:gdLst>
                <a:gd name="connsiteX0" fmla="*/ 114300 w 2714625"/>
                <a:gd name="connsiteY0" fmla="*/ 1314450 h 3371850"/>
                <a:gd name="connsiteX1" fmla="*/ 1914525 w 2714625"/>
                <a:gd name="connsiteY1" fmla="*/ 0 h 3371850"/>
                <a:gd name="connsiteX2" fmla="*/ 2714625 w 2714625"/>
                <a:gd name="connsiteY2" fmla="*/ 1552575 h 3371850"/>
                <a:gd name="connsiteX3" fmla="*/ 1905000 w 2714625"/>
                <a:gd name="connsiteY3" fmla="*/ 3371850 h 3371850"/>
                <a:gd name="connsiteX4" fmla="*/ 0 w 2714625"/>
                <a:gd name="connsiteY4" fmla="*/ 1914525 h 3371850"/>
                <a:gd name="connsiteX5" fmla="*/ 114300 w 2714625"/>
                <a:gd name="connsiteY5" fmla="*/ 1314450 h 3371850"/>
                <a:gd name="connsiteX0" fmla="*/ 114300 w 1926487"/>
                <a:gd name="connsiteY0" fmla="*/ 1314450 h 3371850"/>
                <a:gd name="connsiteX1" fmla="*/ 1914525 w 1926487"/>
                <a:gd name="connsiteY1" fmla="*/ 0 h 3371850"/>
                <a:gd name="connsiteX2" fmla="*/ 1926487 w 1926487"/>
                <a:gd name="connsiteY2" fmla="*/ 1754593 h 3371850"/>
                <a:gd name="connsiteX3" fmla="*/ 1905000 w 1926487"/>
                <a:gd name="connsiteY3" fmla="*/ 3371850 h 3371850"/>
                <a:gd name="connsiteX4" fmla="*/ 0 w 1926487"/>
                <a:gd name="connsiteY4" fmla="*/ 1914525 h 3371850"/>
                <a:gd name="connsiteX5" fmla="*/ 114300 w 1926487"/>
                <a:gd name="connsiteY5" fmla="*/ 1314450 h 3371850"/>
                <a:gd name="connsiteX0" fmla="*/ 114300 w 1926594"/>
                <a:gd name="connsiteY0" fmla="*/ 1314450 h 3318687"/>
                <a:gd name="connsiteX1" fmla="*/ 1914525 w 1926594"/>
                <a:gd name="connsiteY1" fmla="*/ 0 h 3318687"/>
                <a:gd name="connsiteX2" fmla="*/ 1926487 w 1926594"/>
                <a:gd name="connsiteY2" fmla="*/ 1754593 h 3318687"/>
                <a:gd name="connsiteX3" fmla="*/ 1926594 w 1926594"/>
                <a:gd name="connsiteY3" fmla="*/ 3318687 h 3318687"/>
                <a:gd name="connsiteX4" fmla="*/ 0 w 1926594"/>
                <a:gd name="connsiteY4" fmla="*/ 1914525 h 3318687"/>
                <a:gd name="connsiteX5" fmla="*/ 114300 w 1926594"/>
                <a:gd name="connsiteY5" fmla="*/ 1314450 h 3318687"/>
                <a:gd name="connsiteX0" fmla="*/ 114300 w 1926594"/>
                <a:gd name="connsiteY0" fmla="*/ 1314450 h 3350584"/>
                <a:gd name="connsiteX1" fmla="*/ 1914525 w 1926594"/>
                <a:gd name="connsiteY1" fmla="*/ 0 h 3350584"/>
                <a:gd name="connsiteX2" fmla="*/ 1926487 w 1926594"/>
                <a:gd name="connsiteY2" fmla="*/ 1754593 h 3350584"/>
                <a:gd name="connsiteX3" fmla="*/ 1926594 w 1926594"/>
                <a:gd name="connsiteY3" fmla="*/ 3350584 h 3350584"/>
                <a:gd name="connsiteX4" fmla="*/ 0 w 1926594"/>
                <a:gd name="connsiteY4" fmla="*/ 1914525 h 3350584"/>
                <a:gd name="connsiteX5" fmla="*/ 114300 w 1926594"/>
                <a:gd name="connsiteY5" fmla="*/ 1314450 h 3350584"/>
                <a:gd name="connsiteX0" fmla="*/ 0 w 1812294"/>
                <a:gd name="connsiteY0" fmla="*/ 1314450 h 3350584"/>
                <a:gd name="connsiteX1" fmla="*/ 1800225 w 1812294"/>
                <a:gd name="connsiteY1" fmla="*/ 0 h 3350584"/>
                <a:gd name="connsiteX2" fmla="*/ 1812187 w 1812294"/>
                <a:gd name="connsiteY2" fmla="*/ 1754593 h 3350584"/>
                <a:gd name="connsiteX3" fmla="*/ 1812294 w 1812294"/>
                <a:gd name="connsiteY3" fmla="*/ 3350584 h 3350584"/>
                <a:gd name="connsiteX4" fmla="*/ 327840 w 1812294"/>
                <a:gd name="connsiteY4" fmla="*/ 3061154 h 3350584"/>
                <a:gd name="connsiteX5" fmla="*/ 0 w 1812294"/>
                <a:gd name="connsiteY5" fmla="*/ 1314450 h 3350584"/>
                <a:gd name="connsiteX0" fmla="*/ 0 w 2003887"/>
                <a:gd name="connsiteY0" fmla="*/ 2519135 h 3350584"/>
                <a:gd name="connsiteX1" fmla="*/ 1991818 w 2003887"/>
                <a:gd name="connsiteY1" fmla="*/ 0 h 3350584"/>
                <a:gd name="connsiteX2" fmla="*/ 2003780 w 2003887"/>
                <a:gd name="connsiteY2" fmla="*/ 1754593 h 3350584"/>
                <a:gd name="connsiteX3" fmla="*/ 2003887 w 2003887"/>
                <a:gd name="connsiteY3" fmla="*/ 3350584 h 3350584"/>
                <a:gd name="connsiteX4" fmla="*/ 519433 w 2003887"/>
                <a:gd name="connsiteY4" fmla="*/ 3061154 h 3350584"/>
                <a:gd name="connsiteX5" fmla="*/ 0 w 2003887"/>
                <a:gd name="connsiteY5" fmla="*/ 2519135 h 335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3887" h="3350584">
                  <a:moveTo>
                    <a:pt x="0" y="2519135"/>
                  </a:moveTo>
                  <a:lnTo>
                    <a:pt x="1991818" y="0"/>
                  </a:lnTo>
                  <a:cubicBezTo>
                    <a:pt x="1995805" y="584864"/>
                    <a:pt x="1999793" y="1169729"/>
                    <a:pt x="2003780" y="1754593"/>
                  </a:cubicBezTo>
                  <a:cubicBezTo>
                    <a:pt x="2003816" y="2275958"/>
                    <a:pt x="2003851" y="2829219"/>
                    <a:pt x="2003887" y="3350584"/>
                  </a:cubicBezTo>
                  <a:lnTo>
                    <a:pt x="519433" y="3061154"/>
                  </a:lnTo>
                  <a:lnTo>
                    <a:pt x="0" y="2519135"/>
                  </a:lnTo>
                  <a:close/>
                </a:path>
              </a:pathLst>
            </a:cu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09800" y="1257301"/>
              <a:ext cx="6734175" cy="3371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4101" y="1820856"/>
              <a:ext cx="3367768" cy="2258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8" t="3156" r="5218" b="9831"/>
            <a:stretch/>
          </p:blipFill>
          <p:spPr>
            <a:xfrm>
              <a:off x="2307771" y="1826663"/>
              <a:ext cx="2989943" cy="2242458"/>
            </a:xfrm>
            <a:prstGeom prst="rect">
              <a:avLst/>
            </a:prstGeom>
          </p:spPr>
        </p:pic>
      </p:grpSp>
      <p:sp>
        <p:nvSpPr>
          <p:cNvPr id="23" name="Oval 22"/>
          <p:cNvSpPr/>
          <p:nvPr/>
        </p:nvSpPr>
        <p:spPr>
          <a:xfrm>
            <a:off x="200025" y="3442183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Global</a:t>
            </a:r>
          </a:p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Supply Chain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5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742" y="3237137"/>
            <a:ext cx="3067957" cy="348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manner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Processes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Change Control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Effective Communication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latin typeface="Tahoma" pitchFamily="34" charset="0"/>
              </a:rPr>
              <a:t>Competences of </a:t>
            </a:r>
            <a:r>
              <a:rPr lang="en-US" sz="1600" b="1" dirty="0" smtClean="0">
                <a:latin typeface="Tahoma" pitchFamily="34" charset="0"/>
              </a:rPr>
              <a:t>People</a:t>
            </a:r>
            <a:endParaRPr lang="en-GB" sz="1600" b="1" dirty="0"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72040" y="1179739"/>
            <a:ext cx="1242860" cy="3359150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0 w 2934154"/>
              <a:gd name="connsiteY0" fmla="*/ 762907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62907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219529 w 2934154"/>
              <a:gd name="connsiteY4" fmla="*/ 1914525 h 3371850"/>
              <a:gd name="connsiteX5" fmla="*/ 0 w 2934154"/>
              <a:gd name="connsiteY5" fmla="*/ 711536 h 3371850"/>
              <a:gd name="connsiteX0" fmla="*/ 0 w 2934154"/>
              <a:gd name="connsiteY0" fmla="*/ 711536 h 3371850"/>
              <a:gd name="connsiteX1" fmla="*/ 2134054 w 2934154"/>
              <a:gd name="connsiteY1" fmla="*/ 0 h 3371850"/>
              <a:gd name="connsiteX2" fmla="*/ 2934154 w 2934154"/>
              <a:gd name="connsiteY2" fmla="*/ 1552575 h 3371850"/>
              <a:gd name="connsiteX3" fmla="*/ 2124529 w 2934154"/>
              <a:gd name="connsiteY3" fmla="*/ 3371850 h 3371850"/>
              <a:gd name="connsiteX4" fmla="*/ 55143 w 2934154"/>
              <a:gd name="connsiteY4" fmla="*/ 1061770 h 3371850"/>
              <a:gd name="connsiteX5" fmla="*/ 0 w 2934154"/>
              <a:gd name="connsiteY5" fmla="*/ 711536 h 3371850"/>
              <a:gd name="connsiteX0" fmla="*/ 0 w 2903331"/>
              <a:gd name="connsiteY0" fmla="*/ 721810 h 3371850"/>
              <a:gd name="connsiteX1" fmla="*/ 2103231 w 2903331"/>
              <a:gd name="connsiteY1" fmla="*/ 0 h 3371850"/>
              <a:gd name="connsiteX2" fmla="*/ 2903331 w 2903331"/>
              <a:gd name="connsiteY2" fmla="*/ 1552575 h 3371850"/>
              <a:gd name="connsiteX3" fmla="*/ 2093706 w 2903331"/>
              <a:gd name="connsiteY3" fmla="*/ 3371850 h 3371850"/>
              <a:gd name="connsiteX4" fmla="*/ 24320 w 2903331"/>
              <a:gd name="connsiteY4" fmla="*/ 1061770 h 3371850"/>
              <a:gd name="connsiteX5" fmla="*/ 0 w 2903331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072045 h 3371850"/>
              <a:gd name="connsiteX5" fmla="*/ 6502 w 2909833"/>
              <a:gd name="connsiteY5" fmla="*/ 721810 h 3371850"/>
              <a:gd name="connsiteX0" fmla="*/ 6502 w 2909833"/>
              <a:gd name="connsiteY0" fmla="*/ 72181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721810 h 3371850"/>
              <a:gd name="connsiteX0" fmla="*/ 6502 w 2909833"/>
              <a:gd name="connsiteY0" fmla="*/ 1091680 h 3371850"/>
              <a:gd name="connsiteX1" fmla="*/ 2109733 w 2909833"/>
              <a:gd name="connsiteY1" fmla="*/ 0 h 3371850"/>
              <a:gd name="connsiteX2" fmla="*/ 2909833 w 2909833"/>
              <a:gd name="connsiteY2" fmla="*/ 1552575 h 3371850"/>
              <a:gd name="connsiteX3" fmla="*/ 2100208 w 2909833"/>
              <a:gd name="connsiteY3" fmla="*/ 3371850 h 3371850"/>
              <a:gd name="connsiteX4" fmla="*/ 0 w 2909833"/>
              <a:gd name="connsiteY4" fmla="*/ 1441915 h 3371850"/>
              <a:gd name="connsiteX5" fmla="*/ 6502 w 2909833"/>
              <a:gd name="connsiteY5" fmla="*/ 1091680 h 3371850"/>
              <a:gd name="connsiteX0" fmla="*/ 178 w 2903509"/>
              <a:gd name="connsiteY0" fmla="*/ 1091680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091680 h 3371850"/>
              <a:gd name="connsiteX0" fmla="*/ 178 w 2903509"/>
              <a:gd name="connsiteY0" fmla="*/ 1471824 h 3371850"/>
              <a:gd name="connsiteX1" fmla="*/ 2103409 w 2903509"/>
              <a:gd name="connsiteY1" fmla="*/ 0 h 3371850"/>
              <a:gd name="connsiteX2" fmla="*/ 2903509 w 2903509"/>
              <a:gd name="connsiteY2" fmla="*/ 1552575 h 3371850"/>
              <a:gd name="connsiteX3" fmla="*/ 2093884 w 2903509"/>
              <a:gd name="connsiteY3" fmla="*/ 3371850 h 3371850"/>
              <a:gd name="connsiteX4" fmla="*/ 14225 w 2903509"/>
              <a:gd name="connsiteY4" fmla="*/ 1811785 h 3371850"/>
              <a:gd name="connsiteX5" fmla="*/ 178 w 2903509"/>
              <a:gd name="connsiteY5" fmla="*/ 1471824 h 3371850"/>
              <a:gd name="connsiteX0" fmla="*/ 371 w 2903702"/>
              <a:gd name="connsiteY0" fmla="*/ 1471824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471824 h 3371850"/>
              <a:gd name="connsiteX0" fmla="*/ 371 w 2903702"/>
              <a:gd name="connsiteY0" fmla="*/ 1831419 h 3371850"/>
              <a:gd name="connsiteX1" fmla="*/ 2103602 w 2903702"/>
              <a:gd name="connsiteY1" fmla="*/ 0 h 3371850"/>
              <a:gd name="connsiteX2" fmla="*/ 2903702 w 2903702"/>
              <a:gd name="connsiteY2" fmla="*/ 1552575 h 3371850"/>
              <a:gd name="connsiteX3" fmla="*/ 2094077 w 2903702"/>
              <a:gd name="connsiteY3" fmla="*/ 3371850 h 3371850"/>
              <a:gd name="connsiteX4" fmla="*/ 4144 w 2903702"/>
              <a:gd name="connsiteY4" fmla="*/ 2181654 h 3371850"/>
              <a:gd name="connsiteX5" fmla="*/ 371 w 2903702"/>
              <a:gd name="connsiteY5" fmla="*/ 1831419 h 3371850"/>
              <a:gd name="connsiteX0" fmla="*/ 371 w 2903702"/>
              <a:gd name="connsiteY0" fmla="*/ 1831419 h 4235450"/>
              <a:gd name="connsiteX1" fmla="*/ 2103602 w 2903702"/>
              <a:gd name="connsiteY1" fmla="*/ 0 h 4235450"/>
              <a:gd name="connsiteX2" fmla="*/ 2903702 w 2903702"/>
              <a:gd name="connsiteY2" fmla="*/ 1552575 h 4235450"/>
              <a:gd name="connsiteX3" fmla="*/ 2033582 w 2903702"/>
              <a:gd name="connsiteY3" fmla="*/ 4235450 h 4235450"/>
              <a:gd name="connsiteX4" fmla="*/ 4144 w 2903702"/>
              <a:gd name="connsiteY4" fmla="*/ 2181654 h 4235450"/>
              <a:gd name="connsiteX5" fmla="*/ 371 w 2903702"/>
              <a:gd name="connsiteY5" fmla="*/ 1831419 h 42354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371 w 2903702"/>
              <a:gd name="connsiteY0" fmla="*/ 955119 h 3359150"/>
              <a:gd name="connsiteX1" fmla="*/ 2073356 w 2903702"/>
              <a:gd name="connsiteY1" fmla="*/ 0 h 3359150"/>
              <a:gd name="connsiteX2" fmla="*/ 2903702 w 2903702"/>
              <a:gd name="connsiteY2" fmla="*/ 676275 h 3359150"/>
              <a:gd name="connsiteX3" fmla="*/ 2033582 w 2903702"/>
              <a:gd name="connsiteY3" fmla="*/ 3359150 h 3359150"/>
              <a:gd name="connsiteX4" fmla="*/ 4144 w 2903702"/>
              <a:gd name="connsiteY4" fmla="*/ 1305354 h 3359150"/>
              <a:gd name="connsiteX5" fmla="*/ 371 w 2903702"/>
              <a:gd name="connsiteY5" fmla="*/ 955119 h 3359150"/>
              <a:gd name="connsiteX0" fmla="*/ 56721 w 2960052"/>
              <a:gd name="connsiteY0" fmla="*/ 9551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1648254 h 3359150"/>
              <a:gd name="connsiteX5" fmla="*/ 56721 w 2960052"/>
              <a:gd name="connsiteY5" fmla="*/ 955119 h 3359150"/>
              <a:gd name="connsiteX0" fmla="*/ 56721 w 2960052"/>
              <a:gd name="connsiteY0" fmla="*/ 13234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1648254 h 3359150"/>
              <a:gd name="connsiteX5" fmla="*/ 56721 w 2960052"/>
              <a:gd name="connsiteY5" fmla="*/ 1323419 h 3359150"/>
              <a:gd name="connsiteX0" fmla="*/ 86968 w 2990299"/>
              <a:gd name="connsiteY0" fmla="*/ 1323419 h 3359150"/>
              <a:gd name="connsiteX1" fmla="*/ 2159953 w 2990299"/>
              <a:gd name="connsiteY1" fmla="*/ 0 h 3359150"/>
              <a:gd name="connsiteX2" fmla="*/ 2990299 w 2990299"/>
              <a:gd name="connsiteY2" fmla="*/ 676275 h 3359150"/>
              <a:gd name="connsiteX3" fmla="*/ 2120179 w 2990299"/>
              <a:gd name="connsiteY3" fmla="*/ 3359150 h 3359150"/>
              <a:gd name="connsiteX4" fmla="*/ 0 w 2990299"/>
              <a:gd name="connsiteY4" fmla="*/ 2041954 h 3359150"/>
              <a:gd name="connsiteX5" fmla="*/ 86968 w 2990299"/>
              <a:gd name="connsiteY5" fmla="*/ 1323419 h 3359150"/>
              <a:gd name="connsiteX0" fmla="*/ 26474 w 2990299"/>
              <a:gd name="connsiteY0" fmla="*/ 1691719 h 3359150"/>
              <a:gd name="connsiteX1" fmla="*/ 2159953 w 2990299"/>
              <a:gd name="connsiteY1" fmla="*/ 0 h 3359150"/>
              <a:gd name="connsiteX2" fmla="*/ 2990299 w 2990299"/>
              <a:gd name="connsiteY2" fmla="*/ 676275 h 3359150"/>
              <a:gd name="connsiteX3" fmla="*/ 2120179 w 2990299"/>
              <a:gd name="connsiteY3" fmla="*/ 3359150 h 3359150"/>
              <a:gd name="connsiteX4" fmla="*/ 0 w 2990299"/>
              <a:gd name="connsiteY4" fmla="*/ 2041954 h 3359150"/>
              <a:gd name="connsiteX5" fmla="*/ 26474 w 2990299"/>
              <a:gd name="connsiteY5" fmla="*/ 1691719 h 3359150"/>
              <a:gd name="connsiteX0" fmla="*/ 371 w 2964196"/>
              <a:gd name="connsiteY0" fmla="*/ 1691719 h 3359150"/>
              <a:gd name="connsiteX1" fmla="*/ 2133850 w 2964196"/>
              <a:gd name="connsiteY1" fmla="*/ 0 h 3359150"/>
              <a:gd name="connsiteX2" fmla="*/ 2964196 w 2964196"/>
              <a:gd name="connsiteY2" fmla="*/ 676275 h 3359150"/>
              <a:gd name="connsiteX3" fmla="*/ 2094076 w 2964196"/>
              <a:gd name="connsiteY3" fmla="*/ 3359150 h 3359150"/>
              <a:gd name="connsiteX4" fmla="*/ 4144 w 2964196"/>
              <a:gd name="connsiteY4" fmla="*/ 2384854 h 3359150"/>
              <a:gd name="connsiteX5" fmla="*/ 371 w 2964196"/>
              <a:gd name="connsiteY5" fmla="*/ 1691719 h 3359150"/>
              <a:gd name="connsiteX0" fmla="*/ 50 w 3024368"/>
              <a:gd name="connsiteY0" fmla="*/ 2085419 h 3359150"/>
              <a:gd name="connsiteX1" fmla="*/ 2194022 w 3024368"/>
              <a:gd name="connsiteY1" fmla="*/ 0 h 3359150"/>
              <a:gd name="connsiteX2" fmla="*/ 3024368 w 3024368"/>
              <a:gd name="connsiteY2" fmla="*/ 676275 h 3359150"/>
              <a:gd name="connsiteX3" fmla="*/ 2154248 w 3024368"/>
              <a:gd name="connsiteY3" fmla="*/ 3359150 h 3359150"/>
              <a:gd name="connsiteX4" fmla="*/ 64316 w 3024368"/>
              <a:gd name="connsiteY4" fmla="*/ 2384854 h 3359150"/>
              <a:gd name="connsiteX5" fmla="*/ 50 w 3024368"/>
              <a:gd name="connsiteY5" fmla="*/ 2085419 h 3359150"/>
              <a:gd name="connsiteX0" fmla="*/ 56722 w 2960052"/>
              <a:gd name="connsiteY0" fmla="*/ 2098119 h 3359150"/>
              <a:gd name="connsiteX1" fmla="*/ 2129706 w 2960052"/>
              <a:gd name="connsiteY1" fmla="*/ 0 h 3359150"/>
              <a:gd name="connsiteX2" fmla="*/ 2960052 w 2960052"/>
              <a:gd name="connsiteY2" fmla="*/ 676275 h 3359150"/>
              <a:gd name="connsiteX3" fmla="*/ 2089932 w 2960052"/>
              <a:gd name="connsiteY3" fmla="*/ 3359150 h 3359150"/>
              <a:gd name="connsiteX4" fmla="*/ 0 w 2960052"/>
              <a:gd name="connsiteY4" fmla="*/ 2384854 h 3359150"/>
              <a:gd name="connsiteX5" fmla="*/ 56722 w 2960052"/>
              <a:gd name="connsiteY5" fmla="*/ 2098119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0052" h="3359150">
                <a:moveTo>
                  <a:pt x="56722" y="2098119"/>
                </a:moveTo>
                <a:lnTo>
                  <a:pt x="2129706" y="0"/>
                </a:lnTo>
                <a:lnTo>
                  <a:pt x="2960052" y="676275"/>
                </a:lnTo>
                <a:lnTo>
                  <a:pt x="2089932" y="3359150"/>
                </a:lnTo>
                <a:lnTo>
                  <a:pt x="0" y="2384854"/>
                </a:lnTo>
                <a:cubicBezTo>
                  <a:pt x="2167" y="2144819"/>
                  <a:pt x="54555" y="2338154"/>
                  <a:pt x="56722" y="2098119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4547171" y="1167937"/>
            <a:ext cx="4360523" cy="3389549"/>
            <a:chOff x="4547171" y="1167937"/>
            <a:chExt cx="4360523" cy="3389549"/>
          </a:xfrm>
        </p:grpSpPr>
        <p:sp>
          <p:nvSpPr>
            <p:cNvPr id="15" name="Rectangle 14"/>
            <p:cNvSpPr/>
            <p:nvPr/>
          </p:nvSpPr>
          <p:spPr>
            <a:xfrm>
              <a:off x="4557486" y="1175657"/>
              <a:ext cx="4325257" cy="3381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47171" y="1167937"/>
              <a:ext cx="4360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(3) Annual Performance Assessment</a:t>
              </a:r>
              <a:endParaRPr lang="en-US" sz="1600" b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1"/>
          <a:stretch/>
        </p:blipFill>
        <p:spPr>
          <a:xfrm>
            <a:off x="4660900" y="1727200"/>
            <a:ext cx="4140200" cy="1790699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04377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8963" y="3272876"/>
            <a:ext cx="4492063" cy="141342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452438" algn="l">
              <a:spcAft>
                <a:spcPts val="1200"/>
              </a:spcAft>
              <a:tabLst>
                <a:tab pos="534988" algn="l"/>
              </a:tabLst>
            </a:pPr>
            <a:endParaRPr lang="en-GB" sz="1800" dirty="0" smtClean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manner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Processes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Change Control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Effective Communication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Competences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of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People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0" name="Right Triangle 9"/>
          <p:cNvSpPr/>
          <p:nvPr/>
        </p:nvSpPr>
        <p:spPr>
          <a:xfrm rot="5400000" flipH="1">
            <a:off x="4453185" y="2344984"/>
            <a:ext cx="1384300" cy="986930"/>
          </a:xfrm>
          <a:prstGeom prst="rt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13847" y="2454771"/>
            <a:ext cx="127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Frequency of Change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4591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8963" y="3272876"/>
            <a:ext cx="4492063" cy="141342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452438" algn="l">
              <a:spcAft>
                <a:spcPts val="1200"/>
              </a:spcAft>
              <a:tabLst>
                <a:tab pos="534988" algn="l"/>
              </a:tabLst>
            </a:pPr>
            <a:endParaRPr lang="en-GB" sz="1800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38240" y="4040372"/>
            <a:ext cx="9353410" cy="584833"/>
            <a:chOff x="38240" y="4040372"/>
            <a:chExt cx="9353410" cy="584833"/>
          </a:xfrm>
        </p:grpSpPr>
        <p:sp>
          <p:nvSpPr>
            <p:cNvPr id="16" name="Left Arrow 15"/>
            <p:cNvSpPr/>
            <p:nvPr/>
          </p:nvSpPr>
          <p:spPr>
            <a:xfrm rot="10800000">
              <a:off x="449451" y="4206855"/>
              <a:ext cx="350756" cy="194052"/>
            </a:xfrm>
            <a:prstGeom prst="leftArrow">
              <a:avLst/>
            </a:prstGeom>
            <a:solidFill>
              <a:srgbClr val="FFC000"/>
            </a:solidFill>
            <a:ln w="158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8"/>
            <p:cNvSpPr txBox="1">
              <a:spLocks noChangeArrowheads="1"/>
            </p:cNvSpPr>
            <p:nvPr/>
          </p:nvSpPr>
          <p:spPr bwMode="auto">
            <a:xfrm>
              <a:off x="38240" y="4145253"/>
              <a:ext cx="9353410" cy="4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9pPr>
            </a:lstStyle>
            <a:p>
              <a:pPr marL="808038" lvl="1">
                <a:lnSpc>
                  <a:spcPct val="90000"/>
                </a:lnSpc>
                <a:spcAft>
                  <a:spcPts val="1200"/>
                </a:spcAft>
              </a:pPr>
              <a:r>
                <a:rPr lang="en-GB" sz="1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Effective Communication and People Competences </a:t>
              </a:r>
              <a:r>
                <a:rPr lang="en-GB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vital for </a:t>
              </a:r>
              <a:r>
                <a:rPr lang="en-GB" sz="1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ITER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6447" y="4040372"/>
              <a:ext cx="8321453" cy="54226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Addressing Dynamic Complexity is all about responding to change in a controlled, yet agile manner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.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Processes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Change Control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Effective Communication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Competences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of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People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0" name="Right Triangle 9"/>
          <p:cNvSpPr/>
          <p:nvPr/>
        </p:nvSpPr>
        <p:spPr>
          <a:xfrm rot="5400000" flipH="1">
            <a:off x="4453185" y="2344984"/>
            <a:ext cx="1384300" cy="986930"/>
          </a:xfrm>
          <a:prstGeom prst="rt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13847" y="2454771"/>
            <a:ext cx="127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Frequency of Change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Dynamic Complexity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10981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3572" y="3078843"/>
            <a:ext cx="6010728" cy="4934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endParaRPr lang="en-GB" altLang="ja-JP" sz="280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8963" y="1062077"/>
            <a:ext cx="9144000" cy="3070866"/>
          </a:xfrm>
          <a:prstGeom prst="rect">
            <a:avLst/>
          </a:prstGeom>
          <a:effectLst/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 Project Complexity</a:t>
            </a:r>
            <a:endParaRPr lang="en-GB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PM: Where do we come from?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Structural Complexity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Dynamic Complexity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Addressing Issues </a:t>
            </a:r>
            <a:r>
              <a:rPr lang="en-US" sz="2400" dirty="0" smtClean="0">
                <a:solidFill>
                  <a:schemeClr val="tx1"/>
                </a:solidFill>
              </a:rPr>
              <a:t>and </a:t>
            </a:r>
            <a:r>
              <a:rPr lang="en-US" sz="2400" dirty="0">
                <a:solidFill>
                  <a:schemeClr val="tx1"/>
                </a:solidFill>
              </a:rPr>
              <a:t>Risks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Complexity holistically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69970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359400" y="1175657"/>
            <a:ext cx="2743199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ITER Project Baseline comes without any initial contingencies for cost and schedule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 Project has to identify and generate opportunities to manage issues and risks</a:t>
            </a:r>
            <a:endParaRPr lang="en-GB" sz="1600" b="1" dirty="0"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167937"/>
            <a:ext cx="2781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ITER R&amp;OM</a:t>
            </a:r>
            <a:endParaRPr lang="en-US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7" r="6801"/>
          <a:stretch/>
        </p:blipFill>
        <p:spPr bwMode="auto">
          <a:xfrm>
            <a:off x="5486400" y="1531620"/>
            <a:ext cx="2514600" cy="287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Issues and Risks</a:t>
            </a:r>
            <a:endParaRPr lang="en-GB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0100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359400" y="1175657"/>
            <a:ext cx="2743199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ITER Project Baseline comes without any initial contingencies for cost and schedule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 Project has to identify and generate opportunities to manage issues and risks</a:t>
            </a:r>
            <a:endParaRPr lang="en-GB" sz="1600" b="1" dirty="0"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167937"/>
            <a:ext cx="2781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ITER R&amp;OM</a:t>
            </a:r>
            <a:endParaRPr lang="en-US" sz="1600" b="1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8963" y="3272876"/>
            <a:ext cx="4492063" cy="141342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452438" algn="l">
              <a:spcAft>
                <a:spcPts val="1200"/>
              </a:spcAft>
              <a:tabLst>
                <a:tab pos="534988" algn="l"/>
              </a:tabLst>
            </a:pPr>
            <a:endParaRPr lang="en-GB" sz="1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7" r="6801"/>
          <a:stretch/>
        </p:blipFill>
        <p:spPr bwMode="auto">
          <a:xfrm>
            <a:off x="5486400" y="1531620"/>
            <a:ext cx="2514600" cy="287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Issues and Risks</a:t>
            </a:r>
            <a:endParaRPr lang="en-GB" altLang="ja-JP" sz="2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8240" y="3227572"/>
            <a:ext cx="6532681" cy="584833"/>
            <a:chOff x="38240" y="4040372"/>
            <a:chExt cx="6532681" cy="584833"/>
          </a:xfrm>
        </p:grpSpPr>
        <p:sp>
          <p:nvSpPr>
            <p:cNvPr id="13" name="Left Arrow 12"/>
            <p:cNvSpPr/>
            <p:nvPr/>
          </p:nvSpPr>
          <p:spPr>
            <a:xfrm rot="10800000">
              <a:off x="449451" y="4206855"/>
              <a:ext cx="350756" cy="194052"/>
            </a:xfrm>
            <a:prstGeom prst="leftArrow">
              <a:avLst/>
            </a:prstGeom>
            <a:solidFill>
              <a:srgbClr val="FFC000"/>
            </a:solidFill>
            <a:ln w="158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8"/>
            <p:cNvSpPr txBox="1">
              <a:spLocks noChangeArrowheads="1"/>
            </p:cNvSpPr>
            <p:nvPr/>
          </p:nvSpPr>
          <p:spPr bwMode="auto">
            <a:xfrm>
              <a:off x="38240" y="4145253"/>
              <a:ext cx="6532681" cy="4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9pPr>
            </a:lstStyle>
            <a:p>
              <a:pPr marL="808038" lvl="1">
                <a:lnSpc>
                  <a:spcPct val="90000"/>
                </a:lnSpc>
                <a:spcAft>
                  <a:spcPts val="1200"/>
                </a:spcAft>
              </a:pPr>
              <a:r>
                <a:rPr lang="en-US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Holistic IRO Management</a:t>
              </a:r>
              <a:endPara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  <a:p>
              <a:pPr marL="285750" indent="-285750">
                <a:lnSpc>
                  <a:spcPct val="90000"/>
                </a:lnSpc>
                <a:spcAft>
                  <a:spcPts val="1200"/>
                </a:spcAft>
                <a:buFont typeface="Arial" pitchFamily="34" charset="0"/>
                <a:buChar char="•"/>
              </a:pPr>
              <a:endPara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6447" y="4040372"/>
              <a:ext cx="4816253" cy="54226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4236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359400" y="1175657"/>
            <a:ext cx="2743199" cy="33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4450212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ITER Project Baseline comes without any initial contingencies for cost and schedule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 Project has to identify and generate opportunities to manage issues and risks</a:t>
            </a:r>
            <a:endParaRPr lang="en-GB" sz="1600" b="1" dirty="0"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167937"/>
            <a:ext cx="2781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ITER R&amp;OM</a:t>
            </a:r>
            <a:endParaRPr lang="en-US" sz="1600" b="1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8963" y="3272876"/>
            <a:ext cx="4492063" cy="141342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452438" algn="l">
              <a:spcAft>
                <a:spcPts val="1200"/>
              </a:spcAft>
              <a:tabLst>
                <a:tab pos="534988" algn="l"/>
              </a:tabLst>
            </a:pPr>
            <a:endParaRPr lang="en-GB" sz="1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7" r="6801"/>
          <a:stretch/>
        </p:blipFill>
        <p:spPr bwMode="auto">
          <a:xfrm>
            <a:off x="5486400" y="1531620"/>
            <a:ext cx="2514600" cy="287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8240" y="4145253"/>
            <a:ext cx="6532681" cy="479952"/>
            <a:chOff x="38240" y="4145253"/>
            <a:chExt cx="6532681" cy="479952"/>
          </a:xfrm>
        </p:grpSpPr>
        <p:sp>
          <p:nvSpPr>
            <p:cNvPr id="15" name="Left Arrow 14"/>
            <p:cNvSpPr/>
            <p:nvPr/>
          </p:nvSpPr>
          <p:spPr>
            <a:xfrm rot="10800000">
              <a:off x="449451" y="4206855"/>
              <a:ext cx="350756" cy="194052"/>
            </a:xfrm>
            <a:prstGeom prst="leftArrow">
              <a:avLst/>
            </a:prstGeom>
            <a:solidFill>
              <a:srgbClr val="FFC000"/>
            </a:solidFill>
            <a:ln w="158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8"/>
            <p:cNvSpPr txBox="1">
              <a:spLocks noChangeArrowheads="1"/>
            </p:cNvSpPr>
            <p:nvPr/>
          </p:nvSpPr>
          <p:spPr bwMode="auto">
            <a:xfrm>
              <a:off x="38240" y="4145253"/>
              <a:ext cx="6532681" cy="4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9pPr>
            </a:lstStyle>
            <a:p>
              <a:pPr marL="808038" lvl="1">
                <a:lnSpc>
                  <a:spcPct val="90000"/>
                </a:lnSpc>
                <a:spcAft>
                  <a:spcPts val="1200"/>
                </a:spcAft>
              </a:pPr>
              <a:r>
                <a:rPr lang="en-GB" sz="1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Professional, but classical </a:t>
              </a:r>
              <a:r>
                <a:rPr lang="en-US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approach</a:t>
              </a:r>
              <a:endPara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</p:grp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Today</a:t>
            </a:r>
          </a:p>
          <a:p>
            <a:r>
              <a:rPr lang="en-US" sz="2800" dirty="0" smtClean="0"/>
              <a:t>Addressing Issues and Risks</a:t>
            </a:r>
            <a:endParaRPr lang="en-GB" altLang="ja-JP" sz="2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8240" y="3227572"/>
            <a:ext cx="6532681" cy="584833"/>
            <a:chOff x="38240" y="4040372"/>
            <a:chExt cx="6532681" cy="584833"/>
          </a:xfrm>
        </p:grpSpPr>
        <p:sp>
          <p:nvSpPr>
            <p:cNvPr id="13" name="Left Arrow 12"/>
            <p:cNvSpPr/>
            <p:nvPr/>
          </p:nvSpPr>
          <p:spPr>
            <a:xfrm rot="10800000">
              <a:off x="449451" y="4206855"/>
              <a:ext cx="350756" cy="194052"/>
            </a:xfrm>
            <a:prstGeom prst="leftArrow">
              <a:avLst/>
            </a:prstGeom>
            <a:solidFill>
              <a:srgbClr val="FFC000"/>
            </a:solidFill>
            <a:ln w="158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8"/>
            <p:cNvSpPr txBox="1">
              <a:spLocks noChangeArrowheads="1"/>
            </p:cNvSpPr>
            <p:nvPr/>
          </p:nvSpPr>
          <p:spPr bwMode="auto">
            <a:xfrm>
              <a:off x="38240" y="4145253"/>
              <a:ext cx="6532681" cy="4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9pPr>
            </a:lstStyle>
            <a:p>
              <a:pPr marL="808038" lvl="1">
                <a:lnSpc>
                  <a:spcPct val="90000"/>
                </a:lnSpc>
                <a:spcAft>
                  <a:spcPts val="1200"/>
                </a:spcAft>
              </a:pPr>
              <a:r>
                <a:rPr lang="en-US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Holistic IRO Management</a:t>
              </a:r>
              <a:endPara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  <a:p>
              <a:pPr marL="285750" indent="-285750">
                <a:lnSpc>
                  <a:spcPct val="90000"/>
                </a:lnSpc>
                <a:spcAft>
                  <a:spcPts val="1200"/>
                </a:spcAft>
                <a:buFont typeface="Arial" pitchFamily="34" charset="0"/>
                <a:buChar char="•"/>
              </a:pPr>
              <a:endPara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6447" y="4040372"/>
              <a:ext cx="4816253" cy="54226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276447" y="4040372"/>
            <a:ext cx="4816253" cy="54226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36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3572" y="3599543"/>
            <a:ext cx="6010728" cy="4934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Table of Contents</a:t>
            </a:r>
            <a:endParaRPr lang="en-GB" altLang="ja-JP" sz="280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8963" y="1062077"/>
            <a:ext cx="9144000" cy="3070866"/>
          </a:xfrm>
          <a:prstGeom prst="rect">
            <a:avLst/>
          </a:prstGeom>
          <a:effectLst/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 Project Complexity</a:t>
            </a:r>
            <a:endParaRPr lang="en-GB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PM: Where do we come from?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Structural Complexity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Dynamic Complexity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Issues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Risks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Addressing Complexity holistically</a:t>
            </a:r>
            <a:endParaRPr lang="en-GB" sz="2400" dirty="0">
              <a:solidFill>
                <a:schemeClr val="tx1"/>
              </a:solidFill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69970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8963" y="3272876"/>
            <a:ext cx="4492063" cy="141342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452438" algn="l">
              <a:spcAft>
                <a:spcPts val="1200"/>
              </a:spcAft>
              <a:tabLst>
                <a:tab pos="534988" algn="l"/>
              </a:tabLst>
            </a:pPr>
            <a:endParaRPr lang="en-GB" sz="1800" dirty="0" smtClean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Today</a:t>
            </a:r>
            <a:endParaRPr lang="en-US" sz="4000" dirty="0"/>
          </a:p>
          <a:p>
            <a:r>
              <a:rPr lang="en-GB" sz="2800" dirty="0" smtClean="0"/>
              <a:t>Systems </a:t>
            </a:r>
            <a:r>
              <a:rPr lang="en-GB" sz="2800" dirty="0"/>
              <a:t>Engineering and Design Integration</a:t>
            </a:r>
            <a:endParaRPr lang="en-GB" altLang="ja-JP" sz="2800" b="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8513396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CIO established </a:t>
            </a: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to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systematically implement 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Systems Engineering (Design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Control)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Configuration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Management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Design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Integration</a:t>
            </a:r>
          </a:p>
          <a:p>
            <a:pPr>
              <a:lnSpc>
                <a:spcPct val="90000"/>
              </a:lnSpc>
              <a:spcAft>
                <a:spcPts val="1200"/>
              </a:spcAft>
              <a:tabLst>
                <a:tab pos="266700" algn="l"/>
              </a:tabLst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	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across the Project.</a:t>
            </a:r>
            <a:endParaRPr lang="en-GB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Transversal </a:t>
            </a: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functions, such as nuclear integration and functional analysis, have been clearly defined and systematically controlled since 2017</a:t>
            </a: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Methods, processes, tools now are industry state-of-the-art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8240" y="4040372"/>
            <a:ext cx="9353410" cy="584833"/>
            <a:chOff x="38240" y="4040372"/>
            <a:chExt cx="9353410" cy="584833"/>
          </a:xfrm>
        </p:grpSpPr>
        <p:sp>
          <p:nvSpPr>
            <p:cNvPr id="15" name="Left Arrow 14"/>
            <p:cNvSpPr/>
            <p:nvPr/>
          </p:nvSpPr>
          <p:spPr>
            <a:xfrm rot="10800000">
              <a:off x="449451" y="4206855"/>
              <a:ext cx="350756" cy="194052"/>
            </a:xfrm>
            <a:prstGeom prst="leftArrow">
              <a:avLst/>
            </a:prstGeom>
            <a:solidFill>
              <a:srgbClr val="FFC000"/>
            </a:solidFill>
            <a:ln w="158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8"/>
            <p:cNvSpPr txBox="1">
              <a:spLocks noChangeArrowheads="1"/>
            </p:cNvSpPr>
            <p:nvPr/>
          </p:nvSpPr>
          <p:spPr bwMode="auto">
            <a:xfrm>
              <a:off x="38240" y="4145253"/>
              <a:ext cx="9353410" cy="4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9pPr>
            </a:lstStyle>
            <a:p>
              <a:pPr marL="808038" lvl="1">
                <a:lnSpc>
                  <a:spcPct val="90000"/>
                </a:lnSpc>
                <a:spcAft>
                  <a:spcPts val="1200"/>
                </a:spcAft>
              </a:pPr>
              <a:r>
                <a:rPr lang="en-GB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Implementation Plans defined and being executed</a:t>
              </a:r>
              <a:endParaRPr lang="en-GB" sz="1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6447" y="4040372"/>
              <a:ext cx="6709980" cy="54226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7578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8963" y="3272876"/>
            <a:ext cx="4492063" cy="141342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452438" algn="l">
              <a:spcAft>
                <a:spcPts val="1200"/>
              </a:spcAft>
              <a:tabLst>
                <a:tab pos="534988" algn="l"/>
              </a:tabLst>
            </a:pPr>
            <a:endParaRPr lang="en-GB" sz="1800" dirty="0" smtClean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Today</a:t>
            </a:r>
            <a:endParaRPr lang="en-US" sz="4000" dirty="0"/>
          </a:p>
          <a:p>
            <a:r>
              <a:rPr lang="en-GB" sz="2800" dirty="0" smtClean="0"/>
              <a:t>Product Lifecycle Management (PLM) System</a:t>
            </a:r>
            <a:endParaRPr lang="en-GB" altLang="ja-JP" sz="2800" b="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8657234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Approval for introduction of PLM </a:t>
            </a: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system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 2015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Tool customization during 2016-2017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Deployment of system kicked-off in 2017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Initially used in support of Configuration Management</a:t>
            </a:r>
            <a:endParaRPr lang="en-GB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240" y="4040372"/>
            <a:ext cx="9353410" cy="584833"/>
            <a:chOff x="38240" y="4040372"/>
            <a:chExt cx="9353410" cy="584833"/>
          </a:xfrm>
        </p:grpSpPr>
        <p:sp>
          <p:nvSpPr>
            <p:cNvPr id="15" name="Left Arrow 14"/>
            <p:cNvSpPr/>
            <p:nvPr/>
          </p:nvSpPr>
          <p:spPr>
            <a:xfrm rot="10800000">
              <a:off x="449451" y="4206855"/>
              <a:ext cx="350756" cy="194052"/>
            </a:xfrm>
            <a:prstGeom prst="leftArrow">
              <a:avLst/>
            </a:prstGeom>
            <a:solidFill>
              <a:srgbClr val="FFC000"/>
            </a:solidFill>
            <a:ln w="158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8"/>
            <p:cNvSpPr txBox="1">
              <a:spLocks noChangeArrowheads="1"/>
            </p:cNvSpPr>
            <p:nvPr/>
          </p:nvSpPr>
          <p:spPr bwMode="auto">
            <a:xfrm>
              <a:off x="38240" y="4145253"/>
              <a:ext cx="9353410" cy="4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9pPr>
            </a:lstStyle>
            <a:p>
              <a:pPr marL="808038" lvl="1">
                <a:lnSpc>
                  <a:spcPct val="90000"/>
                </a:lnSpc>
                <a:spcAft>
                  <a:spcPts val="1200"/>
                </a:spcAft>
              </a:pPr>
              <a:r>
                <a:rPr lang="en-GB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Backbone for managing technical data during ITER lifetime set up</a:t>
              </a:r>
              <a:endParaRPr lang="en-GB" sz="1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6447" y="4040372"/>
              <a:ext cx="8394942" cy="54226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448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1488429" y="4248122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500"/>
              </a:lnSpc>
            </a:pP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331248" y="4214792"/>
            <a:ext cx="2169172" cy="895378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Cultures:</a:t>
            </a:r>
          </a:p>
          <a:p>
            <a:pPr marL="90488" indent="-90488">
              <a:lnSpc>
                <a:spcPts val="1500"/>
              </a:lnSpc>
              <a:buFontTx/>
              <a:buChar char="-"/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Science vs industrial</a:t>
            </a:r>
          </a:p>
          <a:p>
            <a:pPr marL="90488" indent="-90488">
              <a:lnSpc>
                <a:spcPts val="1500"/>
              </a:lnSpc>
              <a:buFontTx/>
              <a:buChar char="-"/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Non-nuclear vs nuclear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86400" y="1436915"/>
            <a:ext cx="3367315" cy="284480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ITER</a:t>
            </a:r>
            <a:endParaRPr lang="en-US" sz="4000" dirty="0"/>
          </a:p>
          <a:p>
            <a:r>
              <a:rPr lang="en-US" sz="2800" dirty="0" smtClean="0"/>
              <a:t>Structural Complexity</a:t>
            </a:r>
            <a:endParaRPr lang="en-GB" altLang="ja-JP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72"/>
          <a:stretch/>
        </p:blipFill>
        <p:spPr bwMode="auto">
          <a:xfrm>
            <a:off x="5416552" y="1460046"/>
            <a:ext cx="412748" cy="286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N:\01_Johnson Controls\2012\JCI_1209_049\13 PPT Support\Altfeld\_entwurf\L2L-Altfeld.png"/>
          <p:cNvPicPr>
            <a:picLocks noChangeAspect="1" noChangeArrowheads="1"/>
          </p:cNvPicPr>
          <p:nvPr/>
        </p:nvPicPr>
        <p:blipFill>
          <a:blip r:embed="rId3" cstate="print">
            <a:lum contrast="-13000"/>
          </a:blip>
          <a:srcRect l="10882" t="7733" r="27135" b="20169"/>
          <a:stretch>
            <a:fillRect/>
          </a:stretch>
        </p:blipFill>
        <p:spPr bwMode="auto">
          <a:xfrm>
            <a:off x="5715247" y="1839174"/>
            <a:ext cx="2420119" cy="1989876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V="1">
            <a:off x="5947800" y="1915448"/>
            <a:ext cx="0" cy="1818352"/>
          </a:xfrm>
          <a:prstGeom prst="straightConnector1">
            <a:avLst/>
          </a:prstGeom>
          <a:ln w="66675">
            <a:solidFill>
              <a:srgbClr val="FFC000"/>
            </a:solidFill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226455" y="1169663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Drawings: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A380:	  79,000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ITER: 	250,000 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Oval 26">
            <a:hlinkClick r:id="rId4" action="ppaction://hlinkfile"/>
          </p:cNvPr>
          <p:cNvSpPr/>
          <p:nvPr/>
        </p:nvSpPr>
        <p:spPr>
          <a:xfrm>
            <a:off x="3725430" y="2960228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System</a:t>
            </a:r>
          </a:p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of Systems</a:t>
            </a:r>
          </a:p>
        </p:txBody>
      </p:sp>
      <p:sp>
        <p:nvSpPr>
          <p:cNvPr id="28" name="Oval 27"/>
          <p:cNvSpPr/>
          <p:nvPr/>
        </p:nvSpPr>
        <p:spPr>
          <a:xfrm>
            <a:off x="200025" y="3442183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Global</a:t>
            </a:r>
          </a:p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Supply Chain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378591" y="3918513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</a:pPr>
            <a:r>
              <a:rPr lang="en-US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Interface Challenges and Systems</a:t>
            </a:r>
          </a:p>
        </p:txBody>
      </p:sp>
      <p:sp>
        <p:nvSpPr>
          <p:cNvPr id="30" name="Oval 29"/>
          <p:cNvSpPr/>
          <p:nvPr/>
        </p:nvSpPr>
        <p:spPr>
          <a:xfrm>
            <a:off x="1931918" y="3214363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Parts:</a:t>
            </a:r>
          </a:p>
          <a:p>
            <a:pPr>
              <a:lnSpc>
                <a:spcPts val="1500"/>
              </a:lnSpc>
              <a:tabLst>
                <a:tab pos="444500" algn="l"/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747:	  5</a:t>
            </a:r>
            <a:r>
              <a:rPr lang="de-DE" sz="1200" b="1" dirty="0">
                <a:solidFill>
                  <a:schemeClr val="tx1"/>
                </a:solidFill>
                <a:latin typeface="Arial Narrow" panose="020B0606020202030204" pitchFamily="34" charset="0"/>
                <a:sym typeface="Wingdings"/>
              </a:rPr>
              <a:t>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10</a:t>
            </a:r>
            <a:r>
              <a:rPr lang="de-DE" sz="1200" b="1" baseline="30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6</a:t>
            </a:r>
          </a:p>
          <a:p>
            <a:pPr>
              <a:lnSpc>
                <a:spcPts val="1500"/>
              </a:lnSpc>
              <a:tabLst>
                <a:tab pos="444500" algn="l"/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ITER: 	10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  <a:sym typeface="Wingdings"/>
              </a:rPr>
              <a:t>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10</a:t>
            </a:r>
            <a:r>
              <a:rPr lang="de-DE" sz="1200" b="1" baseline="30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6</a:t>
            </a:r>
            <a:endParaRPr lang="en-US" sz="1200" b="1" baseline="30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904723" y="2204372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Cost </a:t>
            </a:r>
            <a:r>
              <a:rPr lang="de-DE" sz="12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of Development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ISS:</a:t>
            </a:r>
            <a:r>
              <a:rPr lang="de-DE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	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100 €bn</a:t>
            </a:r>
            <a:endParaRPr lang="de-DE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ITER</a:t>
            </a:r>
            <a:r>
              <a:rPr lang="de-DE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: 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sz="1200" b="1" dirty="0">
                <a:solidFill>
                  <a:schemeClr val="tx1"/>
                </a:solidFill>
                <a:latin typeface="Arial Narrow" panose="020B0606020202030204" pitchFamily="34" charset="0"/>
                <a:sym typeface="Symbol"/>
              </a:rPr>
              <a:t> 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  <a:sym typeface="Symbol"/>
              </a:rPr>
              <a:t>  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20 €bn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648861" y="2006289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Project FTEs: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A380:	6,000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ITER: 	3,000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14326" y="1266825"/>
            <a:ext cx="1897353" cy="3350584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114300 w 1926487"/>
              <a:gd name="connsiteY0" fmla="*/ 1314450 h 3371850"/>
              <a:gd name="connsiteX1" fmla="*/ 1914525 w 1926487"/>
              <a:gd name="connsiteY1" fmla="*/ 0 h 3371850"/>
              <a:gd name="connsiteX2" fmla="*/ 1926487 w 1926487"/>
              <a:gd name="connsiteY2" fmla="*/ 1754593 h 3371850"/>
              <a:gd name="connsiteX3" fmla="*/ 1905000 w 1926487"/>
              <a:gd name="connsiteY3" fmla="*/ 3371850 h 3371850"/>
              <a:gd name="connsiteX4" fmla="*/ 0 w 1926487"/>
              <a:gd name="connsiteY4" fmla="*/ 1914525 h 3371850"/>
              <a:gd name="connsiteX5" fmla="*/ 114300 w 1926487"/>
              <a:gd name="connsiteY5" fmla="*/ 1314450 h 3371850"/>
              <a:gd name="connsiteX0" fmla="*/ 114300 w 1926594"/>
              <a:gd name="connsiteY0" fmla="*/ 1314450 h 3318687"/>
              <a:gd name="connsiteX1" fmla="*/ 1914525 w 1926594"/>
              <a:gd name="connsiteY1" fmla="*/ 0 h 3318687"/>
              <a:gd name="connsiteX2" fmla="*/ 1926487 w 1926594"/>
              <a:gd name="connsiteY2" fmla="*/ 1754593 h 3318687"/>
              <a:gd name="connsiteX3" fmla="*/ 1926594 w 1926594"/>
              <a:gd name="connsiteY3" fmla="*/ 3318687 h 3318687"/>
              <a:gd name="connsiteX4" fmla="*/ 0 w 1926594"/>
              <a:gd name="connsiteY4" fmla="*/ 1914525 h 3318687"/>
              <a:gd name="connsiteX5" fmla="*/ 114300 w 1926594"/>
              <a:gd name="connsiteY5" fmla="*/ 1314450 h 3318687"/>
              <a:gd name="connsiteX0" fmla="*/ 114300 w 1926594"/>
              <a:gd name="connsiteY0" fmla="*/ 1314450 h 3350584"/>
              <a:gd name="connsiteX1" fmla="*/ 1914525 w 1926594"/>
              <a:gd name="connsiteY1" fmla="*/ 0 h 3350584"/>
              <a:gd name="connsiteX2" fmla="*/ 1926487 w 1926594"/>
              <a:gd name="connsiteY2" fmla="*/ 1754593 h 3350584"/>
              <a:gd name="connsiteX3" fmla="*/ 1926594 w 1926594"/>
              <a:gd name="connsiteY3" fmla="*/ 3350584 h 3350584"/>
              <a:gd name="connsiteX4" fmla="*/ 0 w 1926594"/>
              <a:gd name="connsiteY4" fmla="*/ 1914525 h 3350584"/>
              <a:gd name="connsiteX5" fmla="*/ 114300 w 1926594"/>
              <a:gd name="connsiteY5" fmla="*/ 1314450 h 335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6594" h="3350584">
                <a:moveTo>
                  <a:pt x="114300" y="1314450"/>
                </a:moveTo>
                <a:lnTo>
                  <a:pt x="1914525" y="0"/>
                </a:lnTo>
                <a:cubicBezTo>
                  <a:pt x="1918512" y="584864"/>
                  <a:pt x="1922500" y="1169729"/>
                  <a:pt x="1926487" y="1754593"/>
                </a:cubicBezTo>
                <a:cubicBezTo>
                  <a:pt x="1926523" y="2275958"/>
                  <a:pt x="1926558" y="2829219"/>
                  <a:pt x="1926594" y="3350584"/>
                </a:cubicBezTo>
                <a:lnTo>
                  <a:pt x="0" y="1914525"/>
                </a:lnTo>
                <a:lnTo>
                  <a:pt x="114300" y="1314450"/>
                </a:ln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2209800" y="1257301"/>
            <a:ext cx="6734175" cy="337185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1316773"/>
            <a:ext cx="3912781" cy="324459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Oval 25"/>
          <p:cNvSpPr/>
          <p:nvPr/>
        </p:nvSpPr>
        <p:spPr>
          <a:xfrm>
            <a:off x="152400" y="2459271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Governance Structure(s)</a:t>
            </a:r>
            <a:endParaRPr lang="en-US" sz="1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7" t="21776" r="2388" b="8318"/>
          <a:stretch/>
        </p:blipFill>
        <p:spPr bwMode="auto">
          <a:xfrm>
            <a:off x="6263207" y="1879600"/>
            <a:ext cx="2601394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6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8963" y="3272876"/>
            <a:ext cx="4492063" cy="141342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452438" algn="l">
              <a:spcAft>
                <a:spcPts val="1200"/>
              </a:spcAft>
              <a:tabLst>
                <a:tab pos="534988" algn="l"/>
              </a:tabLst>
            </a:pPr>
            <a:endParaRPr lang="en-GB" sz="1800" dirty="0" smtClean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Today</a:t>
            </a:r>
            <a:endParaRPr lang="en-US" sz="4000" dirty="0"/>
          </a:p>
          <a:p>
            <a:r>
              <a:rPr lang="en-GB" sz="2800" dirty="0" smtClean="0"/>
              <a:t>Project Status Reporting</a:t>
            </a:r>
            <a:endParaRPr lang="en-GB" altLang="ja-JP" sz="2800" b="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8657234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Overall Project status periodically reported to EPB and IC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, thereby providing the basis for recoveries and risk mitigations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Typical status report includes: 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Overall </a:t>
            </a: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status of Project progress, including % complete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Status of High Level Project Milestones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Major risks and challenges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Earned Value Management indicators – SPI and CPI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KPIs for transversal process performance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GB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240" y="4040372"/>
            <a:ext cx="9353410" cy="584833"/>
            <a:chOff x="38240" y="4040372"/>
            <a:chExt cx="9353410" cy="584833"/>
          </a:xfrm>
        </p:grpSpPr>
        <p:sp>
          <p:nvSpPr>
            <p:cNvPr id="15" name="Left Arrow 14"/>
            <p:cNvSpPr/>
            <p:nvPr/>
          </p:nvSpPr>
          <p:spPr>
            <a:xfrm rot="10800000">
              <a:off x="449451" y="4206855"/>
              <a:ext cx="350756" cy="194052"/>
            </a:xfrm>
            <a:prstGeom prst="leftArrow">
              <a:avLst/>
            </a:prstGeom>
            <a:solidFill>
              <a:srgbClr val="FFC000"/>
            </a:solidFill>
            <a:ln w="158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8"/>
            <p:cNvSpPr txBox="1">
              <a:spLocks noChangeArrowheads="1"/>
            </p:cNvSpPr>
            <p:nvPr/>
          </p:nvSpPr>
          <p:spPr bwMode="auto">
            <a:xfrm>
              <a:off x="38240" y="4145253"/>
              <a:ext cx="9353410" cy="4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9pPr>
            </a:lstStyle>
            <a:p>
              <a:pPr marL="808038" lvl="1">
                <a:lnSpc>
                  <a:spcPct val="90000"/>
                </a:lnSpc>
                <a:spcAft>
                  <a:spcPts val="1200"/>
                </a:spcAft>
              </a:pPr>
              <a:r>
                <a:rPr lang="en-GB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A </a:t>
              </a:r>
              <a:r>
                <a:rPr lang="en-GB" sz="1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robust </a:t>
              </a:r>
              <a:r>
                <a:rPr lang="en-GB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mechanism </a:t>
              </a:r>
              <a:r>
                <a:rPr lang="en-GB" sz="1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for monitoring and </a:t>
              </a:r>
              <a:r>
                <a:rPr lang="en-GB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reporting is in place</a:t>
              </a:r>
              <a:endParaRPr lang="en-GB" sz="1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6447" y="4040372"/>
              <a:ext cx="8394942" cy="54226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5191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8963" y="3272876"/>
            <a:ext cx="4492063" cy="141342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452438" algn="l">
              <a:spcAft>
                <a:spcPts val="1200"/>
              </a:spcAft>
              <a:tabLst>
                <a:tab pos="534988" algn="l"/>
              </a:tabLst>
            </a:pPr>
            <a:endParaRPr lang="en-GB" sz="1800" dirty="0" smtClean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Today</a:t>
            </a:r>
            <a:endParaRPr lang="en-US" sz="4000" dirty="0"/>
          </a:p>
          <a:p>
            <a:r>
              <a:rPr lang="en-GB" sz="2800" dirty="0" smtClean="0"/>
              <a:t>External Audits</a:t>
            </a:r>
            <a:endParaRPr lang="en-GB" altLang="ja-JP" sz="2800" b="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8240" y="4040372"/>
            <a:ext cx="9353410" cy="584833"/>
            <a:chOff x="38240" y="4040372"/>
            <a:chExt cx="9353410" cy="584833"/>
          </a:xfrm>
        </p:grpSpPr>
        <p:sp>
          <p:nvSpPr>
            <p:cNvPr id="15" name="Left Arrow 14"/>
            <p:cNvSpPr/>
            <p:nvPr/>
          </p:nvSpPr>
          <p:spPr>
            <a:xfrm rot="10800000">
              <a:off x="449451" y="4206855"/>
              <a:ext cx="350756" cy="194052"/>
            </a:xfrm>
            <a:prstGeom prst="leftArrow">
              <a:avLst/>
            </a:prstGeom>
            <a:solidFill>
              <a:srgbClr val="FFC000"/>
            </a:solidFill>
            <a:ln w="158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8"/>
            <p:cNvSpPr txBox="1">
              <a:spLocks noChangeArrowheads="1"/>
            </p:cNvSpPr>
            <p:nvPr/>
          </p:nvSpPr>
          <p:spPr bwMode="auto">
            <a:xfrm>
              <a:off x="38240" y="4145253"/>
              <a:ext cx="9353410" cy="4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9pPr>
            </a:lstStyle>
            <a:p>
              <a:pPr marL="808038" lvl="1">
                <a:lnSpc>
                  <a:spcPct val="90000"/>
                </a:lnSpc>
                <a:spcAft>
                  <a:spcPts val="1200"/>
                </a:spcAft>
              </a:pPr>
              <a:r>
                <a:rPr lang="en-GB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External Audits provided much  support towards better PM/SE</a:t>
              </a:r>
              <a:endParaRPr lang="en-GB" sz="1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6447" y="4040372"/>
              <a:ext cx="8394942" cy="54226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4703" y="1334477"/>
            <a:ext cx="8657234" cy="303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Since the </a:t>
            </a:r>
            <a:r>
              <a:rPr lang="en-US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Madia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Report, ITER’s capabilities to manage the Project professionally have been audited at a variety of occasions, with more audits yet to come: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Bi-annual Management Assessments (2015, 2017)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ICRG – 2016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Risk </a:t>
            </a: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Management –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April </a:t>
            </a: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2017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Interface Freeze – September 2017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Configuration </a:t>
            </a: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Management –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August 2018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Strong US representation in external audits/ validations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3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3572" y="4132943"/>
            <a:ext cx="6010728" cy="4934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Table of Contents</a:t>
            </a:r>
            <a:endParaRPr lang="en-GB" altLang="ja-JP" sz="280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8963" y="1062077"/>
            <a:ext cx="9144000" cy="3070866"/>
          </a:xfrm>
          <a:prstGeom prst="rect">
            <a:avLst/>
          </a:prstGeom>
          <a:effectLst/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 Project Complexity</a:t>
            </a:r>
            <a:endParaRPr lang="en-GB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PM: Where do we come from?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Structural Complexity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Dynamic Complexity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Issues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Risks</a:t>
            </a: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Addressing Complexity holistically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6575" indent="-536575" algn="l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tx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80187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Summary</a:t>
            </a:r>
            <a:endParaRPr lang="en-US" sz="5400" dirty="0"/>
          </a:p>
          <a:p>
            <a:r>
              <a:rPr lang="en-US" sz="2800" dirty="0" smtClean="0"/>
              <a:t>General</a:t>
            </a:r>
            <a:endParaRPr lang="en-GB" altLang="ja-JP" sz="2800" dirty="0"/>
          </a:p>
          <a:p>
            <a:endParaRPr lang="en-US" sz="40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8657234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Thanks to substantial improvements implemented since 2015, the ITER Project is under control – from a technical, cost and schedule perspective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Deviations from baselines are constantly monitored and – where necessary – recovery or mitigation measures are implemented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Project status is reported regularly in a transparent manner to EPB and IC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Further evolutions in managing ITER are being implemented</a:t>
            </a:r>
            <a:endParaRPr lang="en-GB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8963" y="3272876"/>
            <a:ext cx="4492063" cy="141342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452438" algn="l">
              <a:spcAft>
                <a:spcPts val="1200"/>
              </a:spcAft>
              <a:tabLst>
                <a:tab pos="534988" algn="l"/>
              </a:tabLst>
            </a:pPr>
            <a:endParaRPr lang="en-GB" sz="1800" dirty="0" smtClean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Summary</a:t>
            </a:r>
            <a:endParaRPr lang="en-US" sz="5400" dirty="0"/>
          </a:p>
          <a:p>
            <a:r>
              <a:rPr lang="en-US" sz="2800" dirty="0" smtClean="0"/>
              <a:t>General</a:t>
            </a:r>
            <a:endParaRPr lang="en-GB" altLang="ja-JP" sz="2800" dirty="0"/>
          </a:p>
          <a:p>
            <a:endParaRPr lang="en-US" sz="40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8657234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Thanks to substantial improvements implemented since 2015, the ITER Project is under control – from a technical, cost and schedule perspective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Deviations from baselines are constantly monitored and – where necessary – recovery or mitigation measures are implemented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Project status is reported regularly in a transparent manner to EPB and IC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Further evolutions in managing ITER are being implemented</a:t>
            </a:r>
            <a:endParaRPr lang="en-GB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240" y="3329172"/>
            <a:ext cx="9353410" cy="584833"/>
            <a:chOff x="38240" y="4040372"/>
            <a:chExt cx="9353410" cy="584833"/>
          </a:xfrm>
        </p:grpSpPr>
        <p:sp>
          <p:nvSpPr>
            <p:cNvPr id="12" name="Left Arrow 11"/>
            <p:cNvSpPr/>
            <p:nvPr/>
          </p:nvSpPr>
          <p:spPr>
            <a:xfrm rot="10800000">
              <a:off x="449451" y="4206855"/>
              <a:ext cx="350756" cy="194052"/>
            </a:xfrm>
            <a:prstGeom prst="leftArrow">
              <a:avLst/>
            </a:prstGeom>
            <a:solidFill>
              <a:srgbClr val="FFC000"/>
            </a:solidFill>
            <a:ln w="158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38240" y="4145253"/>
              <a:ext cx="9353410" cy="4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9pPr>
            </a:lstStyle>
            <a:p>
              <a:pPr marL="808038" lvl="1">
                <a:lnSpc>
                  <a:spcPct val="90000"/>
                </a:lnSpc>
                <a:spcAft>
                  <a:spcPts val="1200"/>
                </a:spcAft>
              </a:pPr>
              <a:r>
                <a:rPr lang="en-GB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Significant progress made, confirmed by external audits</a:t>
              </a:r>
              <a:endParaRPr lang="en-GB" sz="1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6447" y="4040372"/>
              <a:ext cx="8394942" cy="54226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976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8963" y="3272876"/>
            <a:ext cx="4492063" cy="141342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54000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pPr marL="452438" algn="l">
              <a:spcAft>
                <a:spcPts val="1200"/>
              </a:spcAft>
              <a:tabLst>
                <a:tab pos="534988" algn="l"/>
              </a:tabLst>
            </a:pPr>
            <a:endParaRPr lang="en-GB" sz="1800" dirty="0" smtClean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Summary</a:t>
            </a:r>
            <a:endParaRPr lang="en-US" sz="5400" dirty="0"/>
          </a:p>
          <a:p>
            <a:r>
              <a:rPr lang="en-US" sz="2800" dirty="0" smtClean="0"/>
              <a:t>General</a:t>
            </a:r>
            <a:endParaRPr lang="en-GB" altLang="ja-JP" sz="2800" dirty="0"/>
          </a:p>
          <a:p>
            <a:endParaRPr lang="en-US" sz="40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8657234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Thanks to substantial improvements implemented since 2015, the ITER Project is under control – from a technical, cost and schedule perspective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Deviations from baselines are constantly monitored and – where necessary – recovery or mitigation measures are implemented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Project status is reported regularly in a transparent manner to EPB and IC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Further evolutions in managing ITER are being implemented</a:t>
            </a:r>
            <a:endParaRPr lang="en-GB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240" y="4040372"/>
            <a:ext cx="9353410" cy="584833"/>
            <a:chOff x="38240" y="4040372"/>
            <a:chExt cx="9353410" cy="584833"/>
          </a:xfrm>
        </p:grpSpPr>
        <p:sp>
          <p:nvSpPr>
            <p:cNvPr id="15" name="Left Arrow 14"/>
            <p:cNvSpPr/>
            <p:nvPr/>
          </p:nvSpPr>
          <p:spPr>
            <a:xfrm rot="10800000">
              <a:off x="449451" y="4206855"/>
              <a:ext cx="350756" cy="194052"/>
            </a:xfrm>
            <a:prstGeom prst="leftArrow">
              <a:avLst/>
            </a:prstGeom>
            <a:solidFill>
              <a:srgbClr val="FFC000"/>
            </a:solidFill>
            <a:ln w="158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8"/>
            <p:cNvSpPr txBox="1">
              <a:spLocks noChangeArrowheads="1"/>
            </p:cNvSpPr>
            <p:nvPr/>
          </p:nvSpPr>
          <p:spPr bwMode="auto">
            <a:xfrm>
              <a:off x="38240" y="4145253"/>
              <a:ext cx="9353410" cy="4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9pPr>
            </a:lstStyle>
            <a:p>
              <a:pPr marL="808038" lvl="1">
                <a:lnSpc>
                  <a:spcPct val="90000"/>
                </a:lnSpc>
                <a:spcAft>
                  <a:spcPts val="1200"/>
                </a:spcAft>
              </a:pPr>
              <a:r>
                <a:rPr lang="en-GB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But more work needed to reach full adequacy of capabilities</a:t>
              </a:r>
              <a:endParaRPr lang="en-GB" sz="1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6447" y="4040372"/>
              <a:ext cx="8394942" cy="54226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240" y="3329172"/>
            <a:ext cx="9353410" cy="584833"/>
            <a:chOff x="38240" y="4040372"/>
            <a:chExt cx="9353410" cy="584833"/>
          </a:xfrm>
        </p:grpSpPr>
        <p:sp>
          <p:nvSpPr>
            <p:cNvPr id="12" name="Left Arrow 11"/>
            <p:cNvSpPr/>
            <p:nvPr/>
          </p:nvSpPr>
          <p:spPr>
            <a:xfrm rot="10800000">
              <a:off x="449451" y="4206855"/>
              <a:ext cx="350756" cy="194052"/>
            </a:xfrm>
            <a:prstGeom prst="leftArrow">
              <a:avLst/>
            </a:prstGeom>
            <a:solidFill>
              <a:srgbClr val="FFC000"/>
            </a:solidFill>
            <a:ln w="158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38240" y="4145253"/>
              <a:ext cx="9353410" cy="4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9pPr>
            </a:lstStyle>
            <a:p>
              <a:pPr marL="808038" lvl="1">
                <a:lnSpc>
                  <a:spcPct val="90000"/>
                </a:lnSpc>
                <a:spcAft>
                  <a:spcPts val="1200"/>
                </a:spcAft>
              </a:pPr>
              <a:r>
                <a:rPr lang="en-GB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Significant progress made, confirmed by external audits</a:t>
              </a:r>
              <a:endParaRPr lang="en-GB" sz="1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6447" y="4040372"/>
              <a:ext cx="8394942" cy="54226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976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Summary</a:t>
            </a:r>
            <a:endParaRPr lang="en-US" sz="4000" dirty="0"/>
          </a:p>
          <a:p>
            <a:r>
              <a:rPr lang="en-US" sz="2800" dirty="0" smtClean="0"/>
              <a:t>Nuclear Safety</a:t>
            </a:r>
            <a:endParaRPr lang="en-GB" altLang="ja-JP" sz="28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8982297" cy="338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Enormous progress achieved by IO, together with the DAs, in persuading ASN (the </a:t>
            </a: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local Nuclear Safety Regulator 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 France</a:t>
            </a: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) 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to follow a flexible approach for regulating nuclear fusion versus fission without compromising safety requirements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Demonstrating to ASN robustness of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ropagation of safety requirements across distributed supply chain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ompliance with requirements across supply chain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Ongoing work with ASN to demonstrate safety of FOAK systems like </a:t>
            </a:r>
            <a:r>
              <a:rPr lang="en-US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detritiation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systems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16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Summary</a:t>
            </a:r>
            <a:endParaRPr lang="en-US" sz="4000" dirty="0"/>
          </a:p>
          <a:p>
            <a:r>
              <a:rPr lang="en-US" sz="2800" dirty="0" smtClean="0"/>
              <a:t>Nuclear Safety</a:t>
            </a:r>
            <a:endParaRPr lang="en-GB" altLang="ja-JP" sz="28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03" y="1338644"/>
            <a:ext cx="8982297" cy="338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Enormous progress achieved by IO, together with the DAs, in persuading ASN (the </a:t>
            </a: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local Nuclear Safety Regulator 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 France</a:t>
            </a: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) 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to follow a flexible approach for regulating nuclear fusion versus fission without compromising safety requirements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Demonstrating to ASN robustness of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ropagation of safety requirements across distributed supply chain</a:t>
            </a:r>
          </a:p>
          <a:p>
            <a:pPr marL="742950" lvl="1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ompliance with requirements across supply chain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Ongoing work with ASN to demonstrate safety of FOAK systems like </a:t>
            </a:r>
            <a:r>
              <a:rPr lang="en-US" sz="16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detritiation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systems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GB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240" y="4040372"/>
            <a:ext cx="9353410" cy="584833"/>
            <a:chOff x="38240" y="4040372"/>
            <a:chExt cx="9353410" cy="584833"/>
          </a:xfrm>
        </p:grpSpPr>
        <p:sp>
          <p:nvSpPr>
            <p:cNvPr id="5" name="Left Arrow 4"/>
            <p:cNvSpPr/>
            <p:nvPr/>
          </p:nvSpPr>
          <p:spPr>
            <a:xfrm rot="10800000">
              <a:off x="449451" y="4206855"/>
              <a:ext cx="350756" cy="194052"/>
            </a:xfrm>
            <a:prstGeom prst="leftArrow">
              <a:avLst/>
            </a:prstGeom>
            <a:solidFill>
              <a:srgbClr val="FFC000"/>
            </a:solidFill>
            <a:ln w="158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38240" y="4145253"/>
              <a:ext cx="9353410" cy="4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9pPr>
            </a:lstStyle>
            <a:p>
              <a:pPr marL="808038" lvl="1">
                <a:lnSpc>
                  <a:spcPct val="90000"/>
                </a:lnSpc>
                <a:spcAft>
                  <a:spcPts val="1200"/>
                </a:spcAft>
              </a:pPr>
              <a:r>
                <a:rPr lang="en-GB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ITER sets </a:t>
              </a:r>
              <a:r>
                <a:rPr lang="en-GB" sz="1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the </a:t>
              </a:r>
              <a:r>
                <a:rPr lang="en-GB" sz="1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scene for regulations in </a:t>
              </a:r>
              <a:r>
                <a:rPr lang="en-GB" sz="1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nuclear fusion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6447" y="4040372"/>
              <a:ext cx="8394942" cy="54226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0875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-1710" y="1339515"/>
            <a:ext cx="9247309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6600" dirty="0" smtClean="0"/>
              <a:t>Thank You!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73829" y="3592236"/>
            <a:ext cx="3483428" cy="542261"/>
          </a:xfrm>
          <a:prstGeom prst="rect">
            <a:avLst/>
          </a:prstGeom>
          <a:solidFill>
            <a:schemeClr val="tx1">
              <a:lumMod val="50000"/>
              <a:lumOff val="50000"/>
              <a:alpha val="64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1346200" y="3564674"/>
            <a:ext cx="5765800" cy="47995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808038" lvl="1" algn="ctr">
              <a:lnSpc>
                <a:spcPct val="90000"/>
              </a:lnSpc>
              <a:spcAft>
                <a:spcPts val="1200"/>
              </a:spcAft>
            </a:pPr>
            <a:r>
              <a:rPr lang="en-GB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www.iter.org</a:t>
            </a:r>
            <a:endParaRPr lang="en-GB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4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1488429" y="4248122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500"/>
              </a:lnSpc>
            </a:pP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331248" y="4214792"/>
            <a:ext cx="2169172" cy="895378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Cultures:</a:t>
            </a:r>
          </a:p>
          <a:p>
            <a:pPr marL="90488" indent="-90488">
              <a:lnSpc>
                <a:spcPts val="1500"/>
              </a:lnSpc>
              <a:buFontTx/>
              <a:buChar char="-"/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Science vs industrial</a:t>
            </a:r>
          </a:p>
          <a:p>
            <a:pPr marL="90488" indent="-90488">
              <a:lnSpc>
                <a:spcPts val="1500"/>
              </a:lnSpc>
              <a:buFontTx/>
              <a:buChar char="-"/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Non-nuclear vs nuclear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86400" y="1436915"/>
            <a:ext cx="3367315" cy="284480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ITER</a:t>
            </a:r>
            <a:endParaRPr lang="en-US" sz="4000" dirty="0"/>
          </a:p>
          <a:p>
            <a:r>
              <a:rPr lang="en-US" sz="2800" dirty="0" smtClean="0"/>
              <a:t>Structural Complexity</a:t>
            </a:r>
            <a:endParaRPr lang="en-GB" altLang="ja-JP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72"/>
          <a:stretch/>
        </p:blipFill>
        <p:spPr bwMode="auto">
          <a:xfrm>
            <a:off x="5416552" y="1460046"/>
            <a:ext cx="412748" cy="286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N:\01_Johnson Controls\2012\JCI_1209_049\13 PPT Support\Altfeld\_entwurf\L2L-Altfeld.png"/>
          <p:cNvPicPr>
            <a:picLocks noChangeAspect="1" noChangeArrowheads="1"/>
          </p:cNvPicPr>
          <p:nvPr/>
        </p:nvPicPr>
        <p:blipFill>
          <a:blip r:embed="rId3" cstate="print">
            <a:lum contrast="-13000"/>
          </a:blip>
          <a:srcRect l="10882" t="7733" r="27135" b="20169"/>
          <a:stretch>
            <a:fillRect/>
          </a:stretch>
        </p:blipFill>
        <p:spPr bwMode="auto">
          <a:xfrm>
            <a:off x="5715247" y="1839174"/>
            <a:ext cx="2420119" cy="1989876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V="1">
            <a:off x="5947800" y="1915448"/>
            <a:ext cx="0" cy="1818352"/>
          </a:xfrm>
          <a:prstGeom prst="straightConnector1">
            <a:avLst/>
          </a:prstGeom>
          <a:ln w="66675">
            <a:solidFill>
              <a:srgbClr val="FFC000"/>
            </a:solidFill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226455" y="1169663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Drawings: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A380:	  79,000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ITER: 	250,000 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Oval 26">
            <a:hlinkClick r:id="rId4" action="ppaction://hlinkfile"/>
          </p:cNvPr>
          <p:cNvSpPr/>
          <p:nvPr/>
        </p:nvSpPr>
        <p:spPr>
          <a:xfrm>
            <a:off x="3725430" y="2960228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System</a:t>
            </a:r>
          </a:p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of Systems</a:t>
            </a:r>
          </a:p>
        </p:txBody>
      </p:sp>
      <p:sp>
        <p:nvSpPr>
          <p:cNvPr id="28" name="Oval 27"/>
          <p:cNvSpPr/>
          <p:nvPr/>
        </p:nvSpPr>
        <p:spPr>
          <a:xfrm>
            <a:off x="200025" y="3442183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Global</a:t>
            </a:r>
          </a:p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Supply Chain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378591" y="3918513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</a:pPr>
            <a:r>
              <a:rPr lang="en-US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Interface Challenges and Systems</a:t>
            </a:r>
          </a:p>
        </p:txBody>
      </p:sp>
      <p:sp>
        <p:nvSpPr>
          <p:cNvPr id="30" name="Oval 29"/>
          <p:cNvSpPr/>
          <p:nvPr/>
        </p:nvSpPr>
        <p:spPr>
          <a:xfrm>
            <a:off x="1931918" y="3214363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Parts:</a:t>
            </a:r>
          </a:p>
          <a:p>
            <a:pPr>
              <a:lnSpc>
                <a:spcPts val="1500"/>
              </a:lnSpc>
              <a:tabLst>
                <a:tab pos="444500" algn="l"/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747:	  5</a:t>
            </a:r>
            <a:r>
              <a:rPr lang="de-DE" sz="1200" b="1" dirty="0">
                <a:solidFill>
                  <a:schemeClr val="tx1"/>
                </a:solidFill>
                <a:latin typeface="Arial Narrow" panose="020B0606020202030204" pitchFamily="34" charset="0"/>
                <a:sym typeface="Wingdings"/>
              </a:rPr>
              <a:t>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10</a:t>
            </a:r>
            <a:r>
              <a:rPr lang="de-DE" sz="1200" b="1" baseline="30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6</a:t>
            </a:r>
          </a:p>
          <a:p>
            <a:pPr>
              <a:lnSpc>
                <a:spcPts val="1500"/>
              </a:lnSpc>
              <a:tabLst>
                <a:tab pos="444500" algn="l"/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ITER: 	10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  <a:sym typeface="Wingdings"/>
              </a:rPr>
              <a:t>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10</a:t>
            </a:r>
            <a:r>
              <a:rPr lang="de-DE" sz="1200" b="1" baseline="30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6</a:t>
            </a:r>
            <a:endParaRPr lang="en-US" sz="1200" b="1" baseline="30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904723" y="2204372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Cost </a:t>
            </a:r>
            <a:r>
              <a:rPr lang="de-DE" sz="12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of Development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ISS:</a:t>
            </a:r>
            <a:r>
              <a:rPr lang="de-DE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	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100 €bn</a:t>
            </a:r>
            <a:endParaRPr lang="de-DE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ITER</a:t>
            </a:r>
            <a:r>
              <a:rPr lang="de-DE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: 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sz="1200" b="1" dirty="0">
                <a:solidFill>
                  <a:schemeClr val="tx1"/>
                </a:solidFill>
                <a:latin typeface="Arial Narrow" panose="020B0606020202030204" pitchFamily="34" charset="0"/>
                <a:sym typeface="Symbol"/>
              </a:rPr>
              <a:t> 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  <a:sym typeface="Symbol"/>
              </a:rPr>
              <a:t>  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20 €bn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648861" y="2006289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Project FTEs: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A380:	6,000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ITER: 	3,000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14326" y="1266825"/>
            <a:ext cx="1897353" cy="3350584"/>
          </a:xfrm>
          <a:custGeom>
            <a:avLst/>
            <a:gdLst>
              <a:gd name="connsiteX0" fmla="*/ 114300 w 2714625"/>
              <a:gd name="connsiteY0" fmla="*/ 1314450 h 3371850"/>
              <a:gd name="connsiteX1" fmla="*/ 1914525 w 2714625"/>
              <a:gd name="connsiteY1" fmla="*/ 0 h 3371850"/>
              <a:gd name="connsiteX2" fmla="*/ 2714625 w 2714625"/>
              <a:gd name="connsiteY2" fmla="*/ 1552575 h 3371850"/>
              <a:gd name="connsiteX3" fmla="*/ 1905000 w 2714625"/>
              <a:gd name="connsiteY3" fmla="*/ 3371850 h 3371850"/>
              <a:gd name="connsiteX4" fmla="*/ 0 w 2714625"/>
              <a:gd name="connsiteY4" fmla="*/ 1914525 h 3371850"/>
              <a:gd name="connsiteX5" fmla="*/ 114300 w 2714625"/>
              <a:gd name="connsiteY5" fmla="*/ 1314450 h 3371850"/>
              <a:gd name="connsiteX0" fmla="*/ 114300 w 1926487"/>
              <a:gd name="connsiteY0" fmla="*/ 1314450 h 3371850"/>
              <a:gd name="connsiteX1" fmla="*/ 1914525 w 1926487"/>
              <a:gd name="connsiteY1" fmla="*/ 0 h 3371850"/>
              <a:gd name="connsiteX2" fmla="*/ 1926487 w 1926487"/>
              <a:gd name="connsiteY2" fmla="*/ 1754593 h 3371850"/>
              <a:gd name="connsiteX3" fmla="*/ 1905000 w 1926487"/>
              <a:gd name="connsiteY3" fmla="*/ 3371850 h 3371850"/>
              <a:gd name="connsiteX4" fmla="*/ 0 w 1926487"/>
              <a:gd name="connsiteY4" fmla="*/ 1914525 h 3371850"/>
              <a:gd name="connsiteX5" fmla="*/ 114300 w 1926487"/>
              <a:gd name="connsiteY5" fmla="*/ 1314450 h 3371850"/>
              <a:gd name="connsiteX0" fmla="*/ 114300 w 1926594"/>
              <a:gd name="connsiteY0" fmla="*/ 1314450 h 3318687"/>
              <a:gd name="connsiteX1" fmla="*/ 1914525 w 1926594"/>
              <a:gd name="connsiteY1" fmla="*/ 0 h 3318687"/>
              <a:gd name="connsiteX2" fmla="*/ 1926487 w 1926594"/>
              <a:gd name="connsiteY2" fmla="*/ 1754593 h 3318687"/>
              <a:gd name="connsiteX3" fmla="*/ 1926594 w 1926594"/>
              <a:gd name="connsiteY3" fmla="*/ 3318687 h 3318687"/>
              <a:gd name="connsiteX4" fmla="*/ 0 w 1926594"/>
              <a:gd name="connsiteY4" fmla="*/ 1914525 h 3318687"/>
              <a:gd name="connsiteX5" fmla="*/ 114300 w 1926594"/>
              <a:gd name="connsiteY5" fmla="*/ 1314450 h 3318687"/>
              <a:gd name="connsiteX0" fmla="*/ 114300 w 1926594"/>
              <a:gd name="connsiteY0" fmla="*/ 1314450 h 3350584"/>
              <a:gd name="connsiteX1" fmla="*/ 1914525 w 1926594"/>
              <a:gd name="connsiteY1" fmla="*/ 0 h 3350584"/>
              <a:gd name="connsiteX2" fmla="*/ 1926487 w 1926594"/>
              <a:gd name="connsiteY2" fmla="*/ 1754593 h 3350584"/>
              <a:gd name="connsiteX3" fmla="*/ 1926594 w 1926594"/>
              <a:gd name="connsiteY3" fmla="*/ 3350584 h 3350584"/>
              <a:gd name="connsiteX4" fmla="*/ 0 w 1926594"/>
              <a:gd name="connsiteY4" fmla="*/ 1914525 h 3350584"/>
              <a:gd name="connsiteX5" fmla="*/ 114300 w 1926594"/>
              <a:gd name="connsiteY5" fmla="*/ 1314450 h 335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6594" h="3350584">
                <a:moveTo>
                  <a:pt x="114300" y="1314450"/>
                </a:moveTo>
                <a:lnTo>
                  <a:pt x="1914525" y="0"/>
                </a:lnTo>
                <a:cubicBezTo>
                  <a:pt x="1918512" y="584864"/>
                  <a:pt x="1922500" y="1169729"/>
                  <a:pt x="1926487" y="1754593"/>
                </a:cubicBezTo>
                <a:cubicBezTo>
                  <a:pt x="1926523" y="2275958"/>
                  <a:pt x="1926558" y="2829219"/>
                  <a:pt x="1926594" y="3350584"/>
                </a:cubicBezTo>
                <a:lnTo>
                  <a:pt x="0" y="1914525"/>
                </a:lnTo>
                <a:lnTo>
                  <a:pt x="114300" y="1314450"/>
                </a:ln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2209800" y="1257301"/>
            <a:ext cx="6734175" cy="337185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tx1"/>
                </a:solidFill>
                <a:latin typeface="Tahoma" pitchFamily="34" charset="0"/>
              </a:rPr>
              <a:t>ITER Agreement set up a structure where IO as the </a:t>
            </a:r>
            <a:r>
              <a:rPr lang="en-GB" sz="1600" b="1" dirty="0" smtClean="0">
                <a:solidFill>
                  <a:schemeClr val="tx1"/>
                </a:solidFill>
                <a:latin typeface="Tahoma" pitchFamily="34" charset="0"/>
              </a:rPr>
              <a:t>overall integrator does </a:t>
            </a:r>
            <a:r>
              <a:rPr lang="en-GB" sz="1600" b="1" dirty="0">
                <a:solidFill>
                  <a:schemeClr val="tx1"/>
                </a:solidFill>
                <a:latin typeface="Tahoma" pitchFamily="34" charset="0"/>
              </a:rPr>
              <a:t>not have organizational control over the Domestic Agencies (component suppliers)</a:t>
            </a:r>
          </a:p>
          <a:p>
            <a:pPr marL="533400" lvl="1" indent="-2667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tx1"/>
                </a:solidFill>
                <a:latin typeface="Tahoma" pitchFamily="34" charset="0"/>
              </a:rPr>
              <a:t>Domestic Agencies have their own reporting and financial/ budgetary structure</a:t>
            </a:r>
          </a:p>
          <a:p>
            <a:pPr marL="533400" lvl="1" indent="-2667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chemeClr val="tx1"/>
                </a:solidFill>
                <a:latin typeface="Tahoma" pitchFamily="34" charset="0"/>
              </a:rPr>
              <a:t>Drivers for IO </a:t>
            </a:r>
            <a:r>
              <a:rPr lang="en-GB" sz="1600" b="1" dirty="0" smtClean="0">
                <a:solidFill>
                  <a:schemeClr val="tx1"/>
                </a:solidFill>
                <a:latin typeface="Tahoma" pitchFamily="34" charset="0"/>
              </a:rPr>
              <a:t>(</a:t>
            </a:r>
            <a:r>
              <a:rPr lang="en-GB" sz="1600" b="1" dirty="0">
                <a:solidFill>
                  <a:schemeClr val="tx1"/>
                </a:solidFill>
                <a:latin typeface="Tahoma" pitchFamily="34" charset="0"/>
              </a:rPr>
              <a:t>s</a:t>
            </a:r>
            <a:r>
              <a:rPr lang="en-GB" sz="1600" b="1" dirty="0" smtClean="0">
                <a:solidFill>
                  <a:schemeClr val="tx1"/>
                </a:solidFill>
                <a:latin typeface="Tahoma" pitchFamily="34" charset="0"/>
              </a:rPr>
              <a:t>chedule </a:t>
            </a:r>
            <a:r>
              <a:rPr lang="en-GB" sz="1600" b="1" dirty="0">
                <a:solidFill>
                  <a:schemeClr val="tx1"/>
                </a:solidFill>
                <a:latin typeface="Tahoma" pitchFamily="34" charset="0"/>
              </a:rPr>
              <a:t>progress, functional performance, overall cost optimization) and DAs (individual entity cost reduction) are not always </a:t>
            </a:r>
            <a:r>
              <a:rPr lang="en-GB" sz="1600" b="1" dirty="0" smtClean="0">
                <a:solidFill>
                  <a:schemeClr val="tx1"/>
                </a:solidFill>
                <a:latin typeface="Tahoma" pitchFamily="34" charset="0"/>
              </a:rPr>
              <a:t>aligned</a:t>
            </a:r>
            <a:endParaRPr lang="en-GB" sz="1600" b="1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52400" y="2459271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Governance Structure(s)</a:t>
            </a:r>
            <a:endParaRPr lang="en-US" sz="1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1488429" y="4248122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500"/>
              </a:lnSpc>
            </a:pP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331248" y="4214792"/>
            <a:ext cx="2169172" cy="895378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Cultures:</a:t>
            </a:r>
          </a:p>
          <a:p>
            <a:pPr marL="90488" indent="-90488">
              <a:lnSpc>
                <a:spcPts val="1500"/>
              </a:lnSpc>
              <a:buFontTx/>
              <a:buChar char="-"/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Science vs industrial</a:t>
            </a:r>
          </a:p>
          <a:p>
            <a:pPr marL="90488" indent="-90488">
              <a:lnSpc>
                <a:spcPts val="1500"/>
              </a:lnSpc>
              <a:buFontTx/>
              <a:buChar char="-"/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Non-nuclear vs nuclear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86400" y="1436915"/>
            <a:ext cx="3367315" cy="284480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ITER</a:t>
            </a:r>
            <a:endParaRPr lang="en-US" sz="4000" dirty="0"/>
          </a:p>
          <a:p>
            <a:r>
              <a:rPr lang="en-US" sz="2800" dirty="0" smtClean="0"/>
              <a:t>Structural Complexity</a:t>
            </a:r>
            <a:endParaRPr lang="en-GB" altLang="ja-JP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72"/>
          <a:stretch/>
        </p:blipFill>
        <p:spPr bwMode="auto">
          <a:xfrm>
            <a:off x="5416552" y="1460046"/>
            <a:ext cx="412748" cy="286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N:\01_Johnson Controls\2012\JCI_1209_049\13 PPT Support\Altfeld\_entwurf\L2L-Altfeld.png"/>
          <p:cNvPicPr>
            <a:picLocks noChangeAspect="1" noChangeArrowheads="1"/>
          </p:cNvPicPr>
          <p:nvPr/>
        </p:nvPicPr>
        <p:blipFill>
          <a:blip r:embed="rId3" cstate="print">
            <a:lum contrast="-13000"/>
          </a:blip>
          <a:srcRect l="10882" t="7733" r="27135" b="20169"/>
          <a:stretch>
            <a:fillRect/>
          </a:stretch>
        </p:blipFill>
        <p:spPr bwMode="auto">
          <a:xfrm>
            <a:off x="5715247" y="1839174"/>
            <a:ext cx="2420119" cy="1989876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V="1">
            <a:off x="5947800" y="1915448"/>
            <a:ext cx="0" cy="1818352"/>
          </a:xfrm>
          <a:prstGeom prst="straightConnector1">
            <a:avLst/>
          </a:prstGeom>
          <a:ln w="66675">
            <a:solidFill>
              <a:srgbClr val="FFC000"/>
            </a:solidFill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209800" y="1257301"/>
            <a:ext cx="6734175" cy="337185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2226455" y="1169663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Drawings: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A380:	  79,000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ITER: 	250,000 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52400" y="2459271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Governance Structure(s)</a:t>
            </a:r>
            <a:endParaRPr lang="en-US" sz="1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Oval 29">
            <a:hlinkClick r:id="rId4" action="ppaction://hlinkfile"/>
          </p:cNvPr>
          <p:cNvSpPr/>
          <p:nvPr/>
        </p:nvSpPr>
        <p:spPr>
          <a:xfrm>
            <a:off x="3725430" y="2960228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System</a:t>
            </a:r>
          </a:p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of Systems</a:t>
            </a:r>
          </a:p>
        </p:txBody>
      </p:sp>
      <p:sp>
        <p:nvSpPr>
          <p:cNvPr id="32" name="Oval 31"/>
          <p:cNvSpPr/>
          <p:nvPr/>
        </p:nvSpPr>
        <p:spPr>
          <a:xfrm>
            <a:off x="200025" y="3442183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Global</a:t>
            </a:r>
          </a:p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Supply Chain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378591" y="3918513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</a:pPr>
            <a:r>
              <a:rPr lang="en-US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Interface Challenges and Systems</a:t>
            </a:r>
          </a:p>
        </p:txBody>
      </p:sp>
      <p:sp>
        <p:nvSpPr>
          <p:cNvPr id="34" name="Oval 33"/>
          <p:cNvSpPr/>
          <p:nvPr/>
        </p:nvSpPr>
        <p:spPr>
          <a:xfrm>
            <a:off x="1931918" y="3214363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Parts:</a:t>
            </a:r>
          </a:p>
          <a:p>
            <a:pPr>
              <a:lnSpc>
                <a:spcPts val="1500"/>
              </a:lnSpc>
              <a:tabLst>
                <a:tab pos="444500" algn="l"/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747:	  5</a:t>
            </a:r>
            <a:r>
              <a:rPr lang="de-DE" sz="1200" b="1" dirty="0">
                <a:solidFill>
                  <a:schemeClr val="tx1"/>
                </a:solidFill>
                <a:latin typeface="Arial Narrow" panose="020B0606020202030204" pitchFamily="34" charset="0"/>
                <a:sym typeface="Wingdings"/>
              </a:rPr>
              <a:t>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10</a:t>
            </a:r>
            <a:r>
              <a:rPr lang="de-DE" sz="1200" b="1" baseline="30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6</a:t>
            </a:r>
          </a:p>
          <a:p>
            <a:pPr>
              <a:lnSpc>
                <a:spcPts val="1500"/>
              </a:lnSpc>
              <a:tabLst>
                <a:tab pos="444500" algn="l"/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ITER: 	10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  <a:sym typeface="Wingdings"/>
              </a:rPr>
              <a:t>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10</a:t>
            </a:r>
            <a:r>
              <a:rPr lang="de-DE" sz="1200" b="1" baseline="30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6</a:t>
            </a:r>
            <a:endParaRPr lang="en-US" sz="1200" b="1" baseline="30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904723" y="2204372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Cost </a:t>
            </a:r>
            <a:r>
              <a:rPr lang="de-DE" sz="12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of Development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ISS:</a:t>
            </a:r>
            <a:r>
              <a:rPr lang="de-DE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	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100 €bn</a:t>
            </a:r>
            <a:endParaRPr lang="de-DE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ITER</a:t>
            </a:r>
            <a:r>
              <a:rPr lang="de-DE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: 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DE" sz="1200" b="1" dirty="0">
                <a:solidFill>
                  <a:schemeClr val="tx1"/>
                </a:solidFill>
                <a:latin typeface="Arial Narrow" panose="020B0606020202030204" pitchFamily="34" charset="0"/>
                <a:sym typeface="Symbol"/>
              </a:rPr>
              <a:t> 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  <a:sym typeface="Symbol"/>
              </a:rPr>
              <a:t>  </a:t>
            </a: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20 €bn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648861" y="2006289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500"/>
              </a:lnSpc>
              <a:spcAft>
                <a:spcPts val="200"/>
              </a:spcAft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Project FTEs: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A380:	6,000</a:t>
            </a:r>
          </a:p>
          <a:p>
            <a:pPr>
              <a:lnSpc>
                <a:spcPts val="1500"/>
              </a:lnSpc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ITER: 	3,000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4958" y="1254640"/>
            <a:ext cx="8627656" cy="3363434"/>
            <a:chOff x="324958" y="1254640"/>
            <a:chExt cx="8627656" cy="3363434"/>
          </a:xfrm>
        </p:grpSpPr>
        <p:sp>
          <p:nvSpPr>
            <p:cNvPr id="19" name="Freeform 18"/>
            <p:cNvSpPr/>
            <p:nvPr/>
          </p:nvSpPr>
          <p:spPr>
            <a:xfrm>
              <a:off x="324958" y="1266825"/>
              <a:ext cx="1886721" cy="3350584"/>
            </a:xfrm>
            <a:custGeom>
              <a:avLst/>
              <a:gdLst>
                <a:gd name="connsiteX0" fmla="*/ 114300 w 2714625"/>
                <a:gd name="connsiteY0" fmla="*/ 1314450 h 3371850"/>
                <a:gd name="connsiteX1" fmla="*/ 1914525 w 2714625"/>
                <a:gd name="connsiteY1" fmla="*/ 0 h 3371850"/>
                <a:gd name="connsiteX2" fmla="*/ 2714625 w 2714625"/>
                <a:gd name="connsiteY2" fmla="*/ 1552575 h 3371850"/>
                <a:gd name="connsiteX3" fmla="*/ 1905000 w 2714625"/>
                <a:gd name="connsiteY3" fmla="*/ 3371850 h 3371850"/>
                <a:gd name="connsiteX4" fmla="*/ 0 w 2714625"/>
                <a:gd name="connsiteY4" fmla="*/ 1914525 h 3371850"/>
                <a:gd name="connsiteX5" fmla="*/ 114300 w 2714625"/>
                <a:gd name="connsiteY5" fmla="*/ 1314450 h 3371850"/>
                <a:gd name="connsiteX0" fmla="*/ 114300 w 1926487"/>
                <a:gd name="connsiteY0" fmla="*/ 1314450 h 3371850"/>
                <a:gd name="connsiteX1" fmla="*/ 1914525 w 1926487"/>
                <a:gd name="connsiteY1" fmla="*/ 0 h 3371850"/>
                <a:gd name="connsiteX2" fmla="*/ 1926487 w 1926487"/>
                <a:gd name="connsiteY2" fmla="*/ 1754593 h 3371850"/>
                <a:gd name="connsiteX3" fmla="*/ 1905000 w 1926487"/>
                <a:gd name="connsiteY3" fmla="*/ 3371850 h 3371850"/>
                <a:gd name="connsiteX4" fmla="*/ 0 w 1926487"/>
                <a:gd name="connsiteY4" fmla="*/ 1914525 h 3371850"/>
                <a:gd name="connsiteX5" fmla="*/ 114300 w 1926487"/>
                <a:gd name="connsiteY5" fmla="*/ 1314450 h 3371850"/>
                <a:gd name="connsiteX0" fmla="*/ 114300 w 1926594"/>
                <a:gd name="connsiteY0" fmla="*/ 1314450 h 3318687"/>
                <a:gd name="connsiteX1" fmla="*/ 1914525 w 1926594"/>
                <a:gd name="connsiteY1" fmla="*/ 0 h 3318687"/>
                <a:gd name="connsiteX2" fmla="*/ 1926487 w 1926594"/>
                <a:gd name="connsiteY2" fmla="*/ 1754593 h 3318687"/>
                <a:gd name="connsiteX3" fmla="*/ 1926594 w 1926594"/>
                <a:gd name="connsiteY3" fmla="*/ 3318687 h 3318687"/>
                <a:gd name="connsiteX4" fmla="*/ 0 w 1926594"/>
                <a:gd name="connsiteY4" fmla="*/ 1914525 h 3318687"/>
                <a:gd name="connsiteX5" fmla="*/ 114300 w 1926594"/>
                <a:gd name="connsiteY5" fmla="*/ 1314450 h 3318687"/>
                <a:gd name="connsiteX0" fmla="*/ 114300 w 1926594"/>
                <a:gd name="connsiteY0" fmla="*/ 1314450 h 3350584"/>
                <a:gd name="connsiteX1" fmla="*/ 1914525 w 1926594"/>
                <a:gd name="connsiteY1" fmla="*/ 0 h 3350584"/>
                <a:gd name="connsiteX2" fmla="*/ 1926487 w 1926594"/>
                <a:gd name="connsiteY2" fmla="*/ 1754593 h 3350584"/>
                <a:gd name="connsiteX3" fmla="*/ 1926594 w 1926594"/>
                <a:gd name="connsiteY3" fmla="*/ 3350584 h 3350584"/>
                <a:gd name="connsiteX4" fmla="*/ 0 w 1926594"/>
                <a:gd name="connsiteY4" fmla="*/ 1914525 h 3350584"/>
                <a:gd name="connsiteX5" fmla="*/ 114300 w 1926594"/>
                <a:gd name="connsiteY5" fmla="*/ 1314450 h 3350584"/>
                <a:gd name="connsiteX0" fmla="*/ 654121 w 1926594"/>
                <a:gd name="connsiteY0" fmla="*/ 59808 h 3350584"/>
                <a:gd name="connsiteX1" fmla="*/ 1914525 w 1926594"/>
                <a:gd name="connsiteY1" fmla="*/ 0 h 3350584"/>
                <a:gd name="connsiteX2" fmla="*/ 1926487 w 1926594"/>
                <a:gd name="connsiteY2" fmla="*/ 1754593 h 3350584"/>
                <a:gd name="connsiteX3" fmla="*/ 1926594 w 1926594"/>
                <a:gd name="connsiteY3" fmla="*/ 3350584 h 3350584"/>
                <a:gd name="connsiteX4" fmla="*/ 0 w 1926594"/>
                <a:gd name="connsiteY4" fmla="*/ 1914525 h 3350584"/>
                <a:gd name="connsiteX5" fmla="*/ 654121 w 1926594"/>
                <a:gd name="connsiteY5" fmla="*/ 59808 h 3350584"/>
                <a:gd name="connsiteX0" fmla="*/ 643325 w 1915798"/>
                <a:gd name="connsiteY0" fmla="*/ 59808 h 3350584"/>
                <a:gd name="connsiteX1" fmla="*/ 1903729 w 1915798"/>
                <a:gd name="connsiteY1" fmla="*/ 0 h 3350584"/>
                <a:gd name="connsiteX2" fmla="*/ 1915691 w 1915798"/>
                <a:gd name="connsiteY2" fmla="*/ 1754593 h 3350584"/>
                <a:gd name="connsiteX3" fmla="*/ 1915798 w 1915798"/>
                <a:gd name="connsiteY3" fmla="*/ 3350584 h 3350584"/>
                <a:gd name="connsiteX4" fmla="*/ 0 w 1915798"/>
                <a:gd name="connsiteY4" fmla="*/ 638618 h 3350584"/>
                <a:gd name="connsiteX5" fmla="*/ 643325 w 1915798"/>
                <a:gd name="connsiteY5" fmla="*/ 59808 h 335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5798" h="3350584">
                  <a:moveTo>
                    <a:pt x="643325" y="59808"/>
                  </a:moveTo>
                  <a:lnTo>
                    <a:pt x="1903729" y="0"/>
                  </a:lnTo>
                  <a:cubicBezTo>
                    <a:pt x="1907716" y="584864"/>
                    <a:pt x="1911704" y="1169729"/>
                    <a:pt x="1915691" y="1754593"/>
                  </a:cubicBezTo>
                  <a:cubicBezTo>
                    <a:pt x="1915727" y="2275958"/>
                    <a:pt x="1915762" y="2829219"/>
                    <a:pt x="1915798" y="3350584"/>
                  </a:cubicBezTo>
                  <a:lnTo>
                    <a:pt x="0" y="638618"/>
                  </a:lnTo>
                  <a:lnTo>
                    <a:pt x="643325" y="59808"/>
                  </a:lnTo>
                  <a:close/>
                </a:path>
              </a:pathLst>
            </a:cu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22" descr="what-colors-mean-in-different-cultures_50290a647f1f2_w1500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5206"/>
            <a:stretch/>
          </p:blipFill>
          <p:spPr>
            <a:xfrm>
              <a:off x="2222206" y="1254640"/>
              <a:ext cx="6730408" cy="3363434"/>
            </a:xfrm>
            <a:prstGeom prst="rect">
              <a:avLst/>
            </a:prstGeom>
          </p:spPr>
        </p:pic>
        <p:pic>
          <p:nvPicPr>
            <p:cNvPr id="39" name="Picture 22" descr="what-colors-mean-in-different-cultures_50290a647f1f2_w1500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4704" y="1389320"/>
              <a:ext cx="4316337" cy="3068631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247457" y="1203297"/>
            <a:ext cx="1717947" cy="1000153"/>
            <a:chOff x="247457" y="1203297"/>
            <a:chExt cx="1717947" cy="1000153"/>
          </a:xfrm>
        </p:grpSpPr>
        <p:sp>
          <p:nvSpPr>
            <p:cNvPr id="37" name="Oval 36"/>
            <p:cNvSpPr/>
            <p:nvPr/>
          </p:nvSpPr>
          <p:spPr>
            <a:xfrm>
              <a:off x="247457" y="1308072"/>
              <a:ext cx="1708422" cy="89537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ts val="1500"/>
                </a:lnSpc>
              </a:pPr>
              <a:endParaRPr lang="en-US" sz="1200" b="1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56982" y="1203297"/>
              <a:ext cx="1708422" cy="895378"/>
            </a:xfrm>
            <a:prstGeom prst="ellipse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ts val="1500"/>
                </a:lnSpc>
              </a:pPr>
              <a:r>
                <a:rPr lang="de-DE" sz="1200" b="1" u="sng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Cultures:</a:t>
              </a:r>
            </a:p>
            <a:p>
              <a:pPr>
                <a:lnSpc>
                  <a:spcPts val="1500"/>
                </a:lnSpc>
                <a:tabLst>
                  <a:tab pos="533400" algn="l"/>
                </a:tabLst>
              </a:pP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A380</a:t>
              </a:r>
              <a:r>
                <a:rPr lang="de-DE" sz="1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:	</a:t>
              </a: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1 Member</a:t>
              </a:r>
            </a:p>
            <a:p>
              <a:pPr>
                <a:lnSpc>
                  <a:spcPts val="1500"/>
                </a:lnSpc>
                <a:tabLst>
                  <a:tab pos="533400" algn="l"/>
                </a:tabLst>
              </a:pP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ISS:	5 Members</a:t>
              </a:r>
            </a:p>
            <a:p>
              <a:pPr>
                <a:lnSpc>
                  <a:spcPts val="1500"/>
                </a:lnSpc>
                <a:tabLst>
                  <a:tab pos="533400" algn="l"/>
                </a:tabLst>
              </a:pP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ITER:	7 Members</a:t>
              </a:r>
              <a:endParaRPr lang="en-US" sz="1200" b="1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7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709" y="-1088"/>
            <a:ext cx="9144000" cy="132645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0" rIns="91440" bIns="4572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ITER</a:t>
            </a:r>
          </a:p>
          <a:p>
            <a:r>
              <a:rPr lang="en-US" sz="2800" dirty="0" smtClean="0"/>
              <a:t>Structural Complexity</a:t>
            </a:r>
            <a:endParaRPr lang="en-GB" altLang="ja-JP" sz="2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52400" y="1169663"/>
            <a:ext cx="5281452" cy="3644228"/>
            <a:chOff x="152400" y="1169663"/>
            <a:chExt cx="5281452" cy="3644228"/>
          </a:xfrm>
        </p:grpSpPr>
        <p:sp>
          <p:nvSpPr>
            <p:cNvPr id="20" name="Oval 19"/>
            <p:cNvSpPr/>
            <p:nvPr/>
          </p:nvSpPr>
          <p:spPr>
            <a:xfrm>
              <a:off x="2226455" y="1169663"/>
              <a:ext cx="1708422" cy="89537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0" bIns="36000" rtlCol="0" anchor="ctr"/>
            <a:lstStyle/>
            <a:p>
              <a:pPr algn="ctr">
                <a:lnSpc>
                  <a:spcPts val="1500"/>
                </a:lnSpc>
                <a:spcAft>
                  <a:spcPts val="200"/>
                </a:spcAft>
              </a:pPr>
              <a:r>
                <a:rPr lang="de-DE" sz="1200" b="1" u="sng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Drawings:</a:t>
              </a:r>
            </a:p>
            <a:p>
              <a:pPr>
                <a:lnSpc>
                  <a:spcPts val="1500"/>
                </a:lnSpc>
                <a:tabLst>
                  <a:tab pos="533400" algn="l"/>
                </a:tabLst>
              </a:pP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A380:	  79,000</a:t>
              </a:r>
            </a:p>
            <a:p>
              <a:pPr>
                <a:lnSpc>
                  <a:spcPts val="1500"/>
                </a:lnSpc>
                <a:tabLst>
                  <a:tab pos="533400" algn="l"/>
                </a:tabLst>
              </a:pP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ITER: 	250,000 </a:t>
              </a:r>
              <a:endParaRPr lang="en-US" sz="1200" b="1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52400" y="2459271"/>
              <a:ext cx="1708422" cy="89537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ts val="1500"/>
                </a:lnSpc>
              </a:pPr>
              <a:r>
                <a:rPr lang="de-DE" sz="1200" b="1" u="sng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Governance Structure(s)</a:t>
              </a:r>
              <a:endParaRPr lang="en-US" sz="1200" b="1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1" name="Oval 30">
              <a:hlinkClick r:id="rId2" action="ppaction://hlinkfile"/>
            </p:cNvPr>
            <p:cNvSpPr/>
            <p:nvPr/>
          </p:nvSpPr>
          <p:spPr>
            <a:xfrm>
              <a:off x="3725430" y="2960228"/>
              <a:ext cx="1708422" cy="89537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ts val="1500"/>
                </a:lnSpc>
              </a:pPr>
              <a:r>
                <a:rPr lang="de-DE" sz="1200" b="1" u="sng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System</a:t>
              </a:r>
            </a:p>
            <a:p>
              <a:pPr algn="ctr">
                <a:lnSpc>
                  <a:spcPts val="1500"/>
                </a:lnSpc>
              </a:pPr>
              <a:r>
                <a:rPr lang="de-DE" sz="1200" b="1" u="sng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of Systems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200025" y="3442183"/>
              <a:ext cx="1708422" cy="89537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ts val="1500"/>
                </a:lnSpc>
              </a:pPr>
              <a:r>
                <a:rPr lang="de-DE" sz="1200" b="1" u="sng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Global</a:t>
              </a:r>
            </a:p>
            <a:p>
              <a:pPr algn="ctr">
                <a:lnSpc>
                  <a:spcPts val="1500"/>
                </a:lnSpc>
              </a:pPr>
              <a:r>
                <a:rPr lang="de-DE" sz="1200" b="1" u="sng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Supply Chain</a:t>
              </a:r>
              <a:endParaRPr lang="en-US" sz="1200" b="1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78591" y="3918513"/>
              <a:ext cx="1708422" cy="89537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ts val="1500"/>
                </a:lnSpc>
              </a:pPr>
              <a:r>
                <a:rPr lang="en-US" sz="1200" b="1" u="sng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Interface Challenges and Systems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1931918" y="3214363"/>
              <a:ext cx="1708422" cy="89537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ts val="1500"/>
                </a:lnSpc>
                <a:spcAft>
                  <a:spcPts val="200"/>
                </a:spcAft>
              </a:pPr>
              <a:r>
                <a:rPr lang="de-DE" sz="1200" b="1" u="sng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Parts:</a:t>
              </a:r>
            </a:p>
            <a:p>
              <a:pPr>
                <a:lnSpc>
                  <a:spcPts val="1500"/>
                </a:lnSpc>
                <a:tabLst>
                  <a:tab pos="444500" algn="l"/>
                  <a:tab pos="533400" algn="l"/>
                </a:tabLst>
              </a:pP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747:	  5</a:t>
              </a:r>
              <a:r>
                <a:rPr lang="de-DE" sz="1200" b="1" dirty="0">
                  <a:solidFill>
                    <a:schemeClr val="tx1"/>
                  </a:solidFill>
                  <a:latin typeface="Arial Narrow" panose="020B0606020202030204" pitchFamily="34" charset="0"/>
                  <a:sym typeface="Wingdings"/>
                </a:rPr>
                <a:t></a:t>
              </a: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10</a:t>
              </a:r>
              <a:r>
                <a:rPr lang="de-DE" sz="1200" b="1" baseline="300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6</a:t>
              </a:r>
            </a:p>
            <a:p>
              <a:pPr>
                <a:lnSpc>
                  <a:spcPts val="1500"/>
                </a:lnSpc>
                <a:tabLst>
                  <a:tab pos="444500" algn="l"/>
                  <a:tab pos="533400" algn="l"/>
                </a:tabLst>
              </a:pP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ITER: 	10</a:t>
              </a: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  <a:sym typeface="Wingdings"/>
                </a:rPr>
                <a:t></a:t>
              </a: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10</a:t>
              </a:r>
              <a:r>
                <a:rPr lang="de-DE" sz="1200" b="1" baseline="30000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6</a:t>
              </a:r>
              <a:endParaRPr lang="en-US" sz="1200" b="1" baseline="300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904723" y="2204372"/>
              <a:ext cx="1708422" cy="89537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ts val="1500"/>
                </a:lnSpc>
                <a:spcAft>
                  <a:spcPts val="200"/>
                </a:spcAft>
              </a:pPr>
              <a:r>
                <a:rPr lang="de-DE" sz="1200" b="1" u="sng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Cost </a:t>
              </a:r>
              <a:r>
                <a:rPr lang="de-DE" sz="1200" b="1" u="sng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of </a:t>
              </a:r>
              <a:r>
                <a:rPr lang="de-DE" sz="1200" b="1" u="sng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Development (ca.)</a:t>
              </a:r>
              <a:endParaRPr lang="de-DE" sz="1200" b="1" u="sng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500"/>
                </a:lnSpc>
                <a:tabLst>
                  <a:tab pos="533400" algn="l"/>
                </a:tabLst>
              </a:pP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   ISS:</a:t>
              </a:r>
              <a:r>
                <a:rPr lang="de-DE" sz="1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	</a:t>
              </a: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100 €bn</a:t>
              </a:r>
              <a:endParaRPr lang="de-DE" sz="1200" b="1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  <a:p>
              <a:pPr>
                <a:lnSpc>
                  <a:spcPts val="1500"/>
                </a:lnSpc>
                <a:tabLst>
                  <a:tab pos="533400" algn="l"/>
                </a:tabLst>
              </a:pP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   ITER</a:t>
              </a:r>
              <a:r>
                <a:rPr lang="de-DE" sz="1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: </a:t>
              </a: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200" b="1" dirty="0">
                  <a:solidFill>
                    <a:schemeClr val="tx1"/>
                  </a:solidFill>
                  <a:latin typeface="Arial Narrow" panose="020B0606020202030204" pitchFamily="34" charset="0"/>
                  <a:sym typeface="Symbol"/>
                </a:rPr>
                <a:t> </a:t>
              </a: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  <a:sym typeface="Symbol"/>
                </a:rPr>
                <a:t>  </a:t>
              </a: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20 €bn</a:t>
              </a:r>
              <a:endParaRPr lang="en-US" sz="1200" b="1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648861" y="2006289"/>
              <a:ext cx="1708422" cy="89537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ts val="1500"/>
                </a:lnSpc>
                <a:spcAft>
                  <a:spcPts val="200"/>
                </a:spcAft>
              </a:pPr>
              <a:r>
                <a:rPr lang="de-DE" sz="1200" b="1" u="sng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Project FTEs:</a:t>
              </a:r>
            </a:p>
            <a:p>
              <a:pPr>
                <a:lnSpc>
                  <a:spcPts val="1500"/>
                </a:lnSpc>
                <a:tabLst>
                  <a:tab pos="533400" algn="l"/>
                </a:tabLst>
              </a:pP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A380:	6,000</a:t>
              </a:r>
            </a:p>
            <a:p>
              <a:pPr>
                <a:lnSpc>
                  <a:spcPts val="1500"/>
                </a:lnSpc>
                <a:tabLst>
                  <a:tab pos="533400" algn="l"/>
                </a:tabLst>
              </a:pPr>
              <a:r>
                <a:rPr lang="de-DE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ITER: 	3,000</a:t>
              </a:r>
              <a:endParaRPr lang="en-US" sz="1200" b="1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247457" y="1203297"/>
              <a:ext cx="1717947" cy="1000153"/>
              <a:chOff x="247457" y="1203297"/>
              <a:chExt cx="1717947" cy="1000153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247457" y="1308072"/>
                <a:ext cx="1708422" cy="895378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ctr">
                  <a:lnSpc>
                    <a:spcPts val="1500"/>
                  </a:lnSpc>
                </a:pPr>
                <a:endParaRPr lang="en-US" sz="1200" b="1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256982" y="1203297"/>
                <a:ext cx="1708422" cy="895378"/>
              </a:xfrm>
              <a:prstGeom prst="ellipse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ctr">
                  <a:lnSpc>
                    <a:spcPts val="1500"/>
                  </a:lnSpc>
                </a:pPr>
                <a:r>
                  <a:rPr lang="de-DE" sz="1200" b="1" u="sng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Cultures:</a:t>
                </a:r>
              </a:p>
              <a:p>
                <a:pPr>
                  <a:lnSpc>
                    <a:spcPts val="1500"/>
                  </a:lnSpc>
                  <a:tabLst>
                    <a:tab pos="533400" algn="l"/>
                  </a:tabLst>
                </a:pPr>
                <a:r>
                  <a:rPr lang="de-DE" sz="1200" b="1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A380</a:t>
                </a:r>
                <a:r>
                  <a:rPr lang="de-DE" sz="1200" b="1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:	</a:t>
                </a:r>
                <a:r>
                  <a:rPr lang="de-DE" sz="1200" b="1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1 Member</a:t>
                </a:r>
              </a:p>
              <a:p>
                <a:pPr>
                  <a:lnSpc>
                    <a:spcPts val="1500"/>
                  </a:lnSpc>
                  <a:tabLst>
                    <a:tab pos="533400" algn="l"/>
                  </a:tabLst>
                </a:pPr>
                <a:r>
                  <a:rPr lang="de-DE" sz="1200" b="1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ISS:	5 Members</a:t>
                </a:r>
              </a:p>
              <a:p>
                <a:pPr>
                  <a:lnSpc>
                    <a:spcPts val="1500"/>
                  </a:lnSpc>
                  <a:tabLst>
                    <a:tab pos="533400" algn="l"/>
                  </a:tabLst>
                </a:pPr>
                <a:r>
                  <a:rPr lang="de-DE" sz="1200" b="1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ITER:	7 Members</a:t>
                </a:r>
                <a:endParaRPr lang="en-US" sz="1200" b="1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5486400" y="1436915"/>
            <a:ext cx="3367315" cy="284480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2" y="1460046"/>
            <a:ext cx="3321050" cy="286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 flipV="1">
            <a:off x="5904258" y="1900934"/>
            <a:ext cx="0" cy="1818352"/>
          </a:xfrm>
          <a:prstGeom prst="straightConnector1">
            <a:avLst/>
          </a:prstGeom>
          <a:ln w="66675">
            <a:solidFill>
              <a:srgbClr val="FFC000"/>
            </a:solidFill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488429" y="4248122"/>
            <a:ext cx="1708422" cy="895378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500"/>
              </a:lnSpc>
            </a:pP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331248" y="4214792"/>
            <a:ext cx="2169172" cy="895378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500"/>
              </a:lnSpc>
            </a:pPr>
            <a:r>
              <a:rPr lang="de-DE" sz="12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Cultures:</a:t>
            </a:r>
          </a:p>
          <a:p>
            <a:pPr marL="90488" indent="-90488">
              <a:lnSpc>
                <a:spcPts val="1500"/>
              </a:lnSpc>
              <a:buFontTx/>
              <a:buChar char="-"/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Science vs industrial</a:t>
            </a:r>
          </a:p>
          <a:p>
            <a:pPr marL="90488" indent="-90488">
              <a:lnSpc>
                <a:spcPts val="1500"/>
              </a:lnSpc>
              <a:buFontTx/>
              <a:buChar char="-"/>
              <a:tabLst>
                <a:tab pos="533400" algn="l"/>
              </a:tabLst>
            </a:pPr>
            <a:r>
              <a:rPr lang="de-DE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Non-nuclear vs nuclear</a:t>
            </a:r>
            <a:endParaRPr lang="en-US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80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3528</TotalTime>
  <Words>3098</Words>
  <Application>Microsoft Office PowerPoint</Application>
  <PresentationFormat>On-screen Show (16:9)</PresentationFormat>
  <Paragraphs>631</Paragraphs>
  <Slides>68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Arnoux Robert</dc:creator>
  <cp:lastModifiedBy>Coblentz Laban</cp:lastModifiedBy>
  <cp:revision>322</cp:revision>
  <dcterms:created xsi:type="dcterms:W3CDTF">2006-08-16T00:00:00Z</dcterms:created>
  <dcterms:modified xsi:type="dcterms:W3CDTF">2018-02-01T14:13:15Z</dcterms:modified>
</cp:coreProperties>
</file>