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6" r:id="rId2"/>
    <p:sldMasterId id="2147483664" r:id="rId3"/>
  </p:sldMasterIdLst>
  <p:notesMasterIdLst>
    <p:notesMasterId r:id="rId39"/>
  </p:notesMasterIdLst>
  <p:sldIdLst>
    <p:sldId id="258" r:id="rId4"/>
    <p:sldId id="349" r:id="rId5"/>
    <p:sldId id="299" r:id="rId6"/>
    <p:sldId id="348" r:id="rId7"/>
    <p:sldId id="300" r:id="rId8"/>
    <p:sldId id="301" r:id="rId9"/>
    <p:sldId id="302" r:id="rId10"/>
    <p:sldId id="321" r:id="rId11"/>
    <p:sldId id="303" r:id="rId12"/>
    <p:sldId id="360" r:id="rId13"/>
    <p:sldId id="335" r:id="rId14"/>
    <p:sldId id="304" r:id="rId15"/>
    <p:sldId id="305" r:id="rId16"/>
    <p:sldId id="323" r:id="rId17"/>
    <p:sldId id="324" r:id="rId18"/>
    <p:sldId id="347" r:id="rId19"/>
    <p:sldId id="366" r:id="rId20"/>
    <p:sldId id="350" r:id="rId21"/>
    <p:sldId id="361" r:id="rId22"/>
    <p:sldId id="351" r:id="rId23"/>
    <p:sldId id="328" r:id="rId24"/>
    <p:sldId id="352" r:id="rId25"/>
    <p:sldId id="367" r:id="rId26"/>
    <p:sldId id="353" r:id="rId27"/>
    <p:sldId id="354" r:id="rId28"/>
    <p:sldId id="357" r:id="rId29"/>
    <p:sldId id="365" r:id="rId30"/>
    <p:sldId id="358" r:id="rId31"/>
    <p:sldId id="362" r:id="rId32"/>
    <p:sldId id="313" r:id="rId33"/>
    <p:sldId id="363" r:id="rId34"/>
    <p:sldId id="311" r:id="rId35"/>
    <p:sldId id="317" r:id="rId36"/>
    <p:sldId id="364" r:id="rId37"/>
    <p:sldId id="298" r:id="rId38"/>
  </p:sldIdLst>
  <p:sldSz cx="12192000" cy="6858000"/>
  <p:notesSz cx="6946900" cy="92202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mbria Math" panose="02040503050406030204" pitchFamily="18" charset="0"/>
      <p:regular r:id="rId44"/>
    </p:embeddedFont>
    <p:embeddedFont>
      <p:font typeface="Arial Narrow" panose="020B060602020203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FFAFAF"/>
    <a:srgbClr val="BF6409"/>
    <a:srgbClr val="BF3D09"/>
    <a:srgbClr val="FFFFFF"/>
    <a:srgbClr val="040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625" autoAdjust="0"/>
  </p:normalViewPr>
  <p:slideViewPr>
    <p:cSldViewPr snapToGrid="0">
      <p:cViewPr varScale="1">
        <p:scale>
          <a:sx n="79" d="100"/>
          <a:sy n="79" d="100"/>
        </p:scale>
        <p:origin x="-360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44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7.fntdata"/><Relationship Id="rId20" Type="http://schemas.openxmlformats.org/officeDocument/2006/relationships/slide" Target="slides/slide17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9F5821-165B-4862-A601-27AF7E22F2F7}" type="doc">
      <dgm:prSet loTypeId="urn:microsoft.com/office/officeart/2005/8/layout/hProcess11" loCatId="process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239EF09-AE6E-44FB-869E-83C8914167F7}">
      <dgm:prSet phldrT="[Text]"/>
      <dgm:spPr/>
      <dgm:t>
        <a:bodyPr/>
        <a:lstStyle/>
        <a:p>
          <a:r>
            <a:rPr lang="en-US" dirty="0" smtClean="0"/>
            <a:t>2015</a:t>
          </a:r>
          <a:endParaRPr lang="en-US" dirty="0"/>
        </a:p>
      </dgm:t>
    </dgm:pt>
    <dgm:pt modelId="{D2421114-7C8B-47A4-AC47-A9CB1CDDE008}" type="parTrans" cxnId="{08B8639C-92D6-4390-8198-9655815EFAAB}">
      <dgm:prSet/>
      <dgm:spPr/>
      <dgm:t>
        <a:bodyPr/>
        <a:lstStyle/>
        <a:p>
          <a:endParaRPr lang="en-US"/>
        </a:p>
      </dgm:t>
    </dgm:pt>
    <dgm:pt modelId="{6C709D1F-8B22-4661-A16A-2742C6FA3340}" type="sibTrans" cxnId="{08B8639C-92D6-4390-8198-9655815EFAAB}">
      <dgm:prSet/>
      <dgm:spPr/>
      <dgm:t>
        <a:bodyPr/>
        <a:lstStyle/>
        <a:p>
          <a:endParaRPr lang="en-US"/>
        </a:p>
      </dgm:t>
    </dgm:pt>
    <dgm:pt modelId="{54701874-95B8-4F1F-8746-251B2E1D2FC3}">
      <dgm:prSet phldrT="[Text]"/>
      <dgm:spPr/>
      <dgm:t>
        <a:bodyPr/>
        <a:lstStyle/>
        <a:p>
          <a:r>
            <a:rPr lang="en-US" dirty="0" smtClean="0"/>
            <a:t>2020</a:t>
          </a:r>
          <a:endParaRPr lang="en-US" dirty="0"/>
        </a:p>
      </dgm:t>
    </dgm:pt>
    <dgm:pt modelId="{531090AA-5CDA-4562-B1DB-46957F5876E4}" type="parTrans" cxnId="{43C94617-2F26-470A-AE4C-5777F731D1E6}">
      <dgm:prSet/>
      <dgm:spPr/>
      <dgm:t>
        <a:bodyPr/>
        <a:lstStyle/>
        <a:p>
          <a:endParaRPr lang="en-US"/>
        </a:p>
      </dgm:t>
    </dgm:pt>
    <dgm:pt modelId="{839964A2-4C52-40C3-A02E-0192544A67E7}" type="sibTrans" cxnId="{43C94617-2F26-470A-AE4C-5777F731D1E6}">
      <dgm:prSet/>
      <dgm:spPr/>
      <dgm:t>
        <a:bodyPr/>
        <a:lstStyle/>
        <a:p>
          <a:endParaRPr lang="en-US"/>
        </a:p>
      </dgm:t>
    </dgm:pt>
    <dgm:pt modelId="{2969D50D-74C5-4B33-B654-71B47B5021D2}">
      <dgm:prSet phldrT="[Text]"/>
      <dgm:spPr/>
      <dgm:t>
        <a:bodyPr/>
        <a:lstStyle/>
        <a:p>
          <a:r>
            <a:rPr lang="en-US" dirty="0" smtClean="0"/>
            <a:t>2025</a:t>
          </a:r>
          <a:endParaRPr lang="en-US" dirty="0"/>
        </a:p>
      </dgm:t>
    </dgm:pt>
    <dgm:pt modelId="{3C0EE5C8-4DC6-4D9F-90F7-249C95ED600D}" type="parTrans" cxnId="{7DA77722-3F59-43D0-B2E1-55F30CF0433D}">
      <dgm:prSet/>
      <dgm:spPr/>
      <dgm:t>
        <a:bodyPr/>
        <a:lstStyle/>
        <a:p>
          <a:endParaRPr lang="en-US"/>
        </a:p>
      </dgm:t>
    </dgm:pt>
    <dgm:pt modelId="{1561A5A0-6D6B-4F7B-8176-C718E1E2DE16}" type="sibTrans" cxnId="{7DA77722-3F59-43D0-B2E1-55F30CF0433D}">
      <dgm:prSet/>
      <dgm:spPr/>
      <dgm:t>
        <a:bodyPr/>
        <a:lstStyle/>
        <a:p>
          <a:endParaRPr lang="en-US"/>
        </a:p>
      </dgm:t>
    </dgm:pt>
    <dgm:pt modelId="{5FD39A53-472C-4E73-9786-2A19CD6A268A}">
      <dgm:prSet/>
      <dgm:spPr/>
      <dgm:t>
        <a:bodyPr/>
        <a:lstStyle/>
        <a:p>
          <a:r>
            <a:rPr lang="en-US" dirty="0" smtClean="0"/>
            <a:t>2030</a:t>
          </a:r>
          <a:endParaRPr lang="en-US" dirty="0"/>
        </a:p>
      </dgm:t>
    </dgm:pt>
    <dgm:pt modelId="{9756D6FA-0018-4B59-B961-DD0A7EE3F731}" type="parTrans" cxnId="{F7973462-9465-45B8-B43D-0C695E53FD9B}">
      <dgm:prSet/>
      <dgm:spPr/>
      <dgm:t>
        <a:bodyPr/>
        <a:lstStyle/>
        <a:p>
          <a:endParaRPr lang="en-US"/>
        </a:p>
      </dgm:t>
    </dgm:pt>
    <dgm:pt modelId="{DD18708F-5720-4E0D-A61F-454EF69783F5}" type="sibTrans" cxnId="{F7973462-9465-45B8-B43D-0C695E53FD9B}">
      <dgm:prSet/>
      <dgm:spPr/>
      <dgm:t>
        <a:bodyPr/>
        <a:lstStyle/>
        <a:p>
          <a:endParaRPr lang="en-US"/>
        </a:p>
      </dgm:t>
    </dgm:pt>
    <dgm:pt modelId="{6C8EB86D-5022-49C9-9B07-FD1717D93CD9}">
      <dgm:prSet/>
      <dgm:spPr/>
      <dgm:t>
        <a:bodyPr/>
        <a:lstStyle/>
        <a:p>
          <a:r>
            <a:rPr lang="en-US" dirty="0" smtClean="0"/>
            <a:t>2035</a:t>
          </a:r>
          <a:endParaRPr lang="en-US" dirty="0"/>
        </a:p>
      </dgm:t>
    </dgm:pt>
    <dgm:pt modelId="{75B8F238-0466-4EA0-8B2A-14EB284B8459}" type="parTrans" cxnId="{B7C13C26-8025-459B-89C8-FDBF982D2FB2}">
      <dgm:prSet/>
      <dgm:spPr/>
      <dgm:t>
        <a:bodyPr/>
        <a:lstStyle/>
        <a:p>
          <a:endParaRPr lang="en-US"/>
        </a:p>
      </dgm:t>
    </dgm:pt>
    <dgm:pt modelId="{BC1BC518-6B1C-4C93-A621-665949B8D78A}" type="sibTrans" cxnId="{B7C13C26-8025-459B-89C8-FDBF982D2FB2}">
      <dgm:prSet/>
      <dgm:spPr/>
      <dgm:t>
        <a:bodyPr/>
        <a:lstStyle/>
        <a:p>
          <a:endParaRPr lang="en-US"/>
        </a:p>
      </dgm:t>
    </dgm:pt>
    <dgm:pt modelId="{9C49A430-9A66-43B1-AAD5-A83C63E47A56}">
      <dgm:prSet/>
      <dgm:spPr/>
      <dgm:t>
        <a:bodyPr/>
        <a:lstStyle/>
        <a:p>
          <a:r>
            <a:rPr lang="en-US" dirty="0" smtClean="0"/>
            <a:t>2040</a:t>
          </a:r>
          <a:endParaRPr lang="en-US" dirty="0"/>
        </a:p>
      </dgm:t>
    </dgm:pt>
    <dgm:pt modelId="{05E52C37-13AC-4575-959E-EAC4201CAFD1}" type="parTrans" cxnId="{23C56C2D-B677-4573-B13F-E489946CB875}">
      <dgm:prSet/>
      <dgm:spPr/>
      <dgm:t>
        <a:bodyPr/>
        <a:lstStyle/>
        <a:p>
          <a:endParaRPr lang="en-US"/>
        </a:p>
      </dgm:t>
    </dgm:pt>
    <dgm:pt modelId="{D4FD56CE-CED6-400C-9AF6-F48F06044076}" type="sibTrans" cxnId="{23C56C2D-B677-4573-B13F-E489946CB875}">
      <dgm:prSet/>
      <dgm:spPr/>
      <dgm:t>
        <a:bodyPr/>
        <a:lstStyle/>
        <a:p>
          <a:endParaRPr lang="en-US"/>
        </a:p>
      </dgm:t>
    </dgm:pt>
    <dgm:pt modelId="{8DB969CD-BCBE-4B83-AC59-4600D68FD297}">
      <dgm:prSet/>
      <dgm:spPr/>
      <dgm:t>
        <a:bodyPr/>
        <a:lstStyle/>
        <a:p>
          <a:r>
            <a:rPr lang="en-US" dirty="0" smtClean="0"/>
            <a:t>2045</a:t>
          </a:r>
          <a:endParaRPr lang="en-US" dirty="0"/>
        </a:p>
      </dgm:t>
    </dgm:pt>
    <dgm:pt modelId="{EAA67906-5758-49B2-9906-1D6D797E32BF}" type="parTrans" cxnId="{D6B03979-50B3-40E9-8A94-57FD6D6906C1}">
      <dgm:prSet/>
      <dgm:spPr/>
      <dgm:t>
        <a:bodyPr/>
        <a:lstStyle/>
        <a:p>
          <a:endParaRPr lang="en-US"/>
        </a:p>
      </dgm:t>
    </dgm:pt>
    <dgm:pt modelId="{36C35B43-4435-4387-BEC1-3A3BB1F82621}" type="sibTrans" cxnId="{D6B03979-50B3-40E9-8A94-57FD6D6906C1}">
      <dgm:prSet/>
      <dgm:spPr/>
      <dgm:t>
        <a:bodyPr/>
        <a:lstStyle/>
        <a:p>
          <a:endParaRPr lang="en-US"/>
        </a:p>
      </dgm:t>
    </dgm:pt>
    <dgm:pt modelId="{273EAF78-6299-42AA-9E51-26C92F54F5DD}">
      <dgm:prSet/>
      <dgm:spPr/>
      <dgm:t>
        <a:bodyPr/>
        <a:lstStyle/>
        <a:p>
          <a:r>
            <a:rPr lang="en-US" dirty="0" smtClean="0"/>
            <a:t>2050</a:t>
          </a:r>
          <a:endParaRPr lang="en-US" dirty="0"/>
        </a:p>
      </dgm:t>
    </dgm:pt>
    <dgm:pt modelId="{64AE286D-B580-4F8E-A658-2298CFA249F4}" type="parTrans" cxnId="{84187B1F-F477-4C67-A24C-8405C9DF7913}">
      <dgm:prSet/>
      <dgm:spPr/>
      <dgm:t>
        <a:bodyPr/>
        <a:lstStyle/>
        <a:p>
          <a:endParaRPr lang="en-US"/>
        </a:p>
      </dgm:t>
    </dgm:pt>
    <dgm:pt modelId="{7B202BB1-CDB3-4710-B62E-3702C5F1A5A6}" type="sibTrans" cxnId="{84187B1F-F477-4C67-A24C-8405C9DF7913}">
      <dgm:prSet/>
      <dgm:spPr/>
      <dgm:t>
        <a:bodyPr/>
        <a:lstStyle/>
        <a:p>
          <a:endParaRPr lang="en-US"/>
        </a:p>
      </dgm:t>
    </dgm:pt>
    <dgm:pt modelId="{E36B5E34-CFF6-44EC-B9AD-86D7CCC3D03D}" type="pres">
      <dgm:prSet presAssocID="{959F5821-165B-4862-A601-27AF7E22F2F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9B0E31-E206-4A9B-BAB2-7FAE0FA2238D}" type="pres">
      <dgm:prSet presAssocID="{959F5821-165B-4862-A601-27AF7E22F2F7}" presName="arrow" presStyleLbl="bgShp" presStyleIdx="0" presStyleCnt="1"/>
      <dgm:spPr/>
    </dgm:pt>
    <dgm:pt modelId="{BF588E5A-727E-4E19-8758-0670E5655AAD}" type="pres">
      <dgm:prSet presAssocID="{959F5821-165B-4862-A601-27AF7E22F2F7}" presName="points" presStyleCnt="0"/>
      <dgm:spPr/>
    </dgm:pt>
    <dgm:pt modelId="{AD408F85-CA53-48D1-919C-B149D0F13FD6}" type="pres">
      <dgm:prSet presAssocID="{C239EF09-AE6E-44FB-869E-83C8914167F7}" presName="compositeA" presStyleCnt="0"/>
      <dgm:spPr/>
    </dgm:pt>
    <dgm:pt modelId="{30B356AF-2D0D-4AA5-A27B-885562898E48}" type="pres">
      <dgm:prSet presAssocID="{C239EF09-AE6E-44FB-869E-83C8914167F7}" presName="textA" presStyleLbl="revTx" presStyleIdx="0" presStyleCnt="8" custLinFactNeighborX="21748" custLinFactNeighborY="758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C2F593-07AC-4CA2-9D30-577F9C2FDD07}" type="pres">
      <dgm:prSet presAssocID="{C239EF09-AE6E-44FB-869E-83C8914167F7}" presName="circleA" presStyleLbl="node1" presStyleIdx="0" presStyleCnt="8"/>
      <dgm:spPr/>
    </dgm:pt>
    <dgm:pt modelId="{99302A87-4E0C-4686-A02A-78B510907A3F}" type="pres">
      <dgm:prSet presAssocID="{C239EF09-AE6E-44FB-869E-83C8914167F7}" presName="spaceA" presStyleCnt="0"/>
      <dgm:spPr/>
    </dgm:pt>
    <dgm:pt modelId="{D88B0F92-336F-40F8-970A-BD6DFCBDEAC3}" type="pres">
      <dgm:prSet presAssocID="{6C709D1F-8B22-4661-A16A-2742C6FA3340}" presName="space" presStyleCnt="0"/>
      <dgm:spPr/>
    </dgm:pt>
    <dgm:pt modelId="{18247EAC-4B71-4C4A-ABC3-DD3FB468A340}" type="pres">
      <dgm:prSet presAssocID="{54701874-95B8-4F1F-8746-251B2E1D2FC3}" presName="compositeB" presStyleCnt="0"/>
      <dgm:spPr/>
    </dgm:pt>
    <dgm:pt modelId="{8381E3DF-58AA-4029-ACA8-8FDC8E721AC0}" type="pres">
      <dgm:prSet presAssocID="{54701874-95B8-4F1F-8746-251B2E1D2FC3}" presName="textB" presStyleLbl="revTx" presStyleIdx="1" presStyleCnt="8" custLinFactNeighborX="19875" custLinFactNeighborY="-707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E75D0C-E14F-4730-9162-D68330556534}" type="pres">
      <dgm:prSet presAssocID="{54701874-95B8-4F1F-8746-251B2E1D2FC3}" presName="circleB" presStyleLbl="node1" presStyleIdx="1" presStyleCnt="8"/>
      <dgm:spPr/>
    </dgm:pt>
    <dgm:pt modelId="{2370457B-C568-45FF-A79B-0BD051788EDC}" type="pres">
      <dgm:prSet presAssocID="{54701874-95B8-4F1F-8746-251B2E1D2FC3}" presName="spaceB" presStyleCnt="0"/>
      <dgm:spPr/>
    </dgm:pt>
    <dgm:pt modelId="{E62C0C26-C227-45AF-A9F7-D9CD695F1DEC}" type="pres">
      <dgm:prSet presAssocID="{839964A2-4C52-40C3-A02E-0192544A67E7}" presName="space" presStyleCnt="0"/>
      <dgm:spPr/>
    </dgm:pt>
    <dgm:pt modelId="{50FFACDF-478A-447D-A63F-E1047AA9EC67}" type="pres">
      <dgm:prSet presAssocID="{2969D50D-74C5-4B33-B654-71B47B5021D2}" presName="compositeA" presStyleCnt="0"/>
      <dgm:spPr/>
    </dgm:pt>
    <dgm:pt modelId="{8C37D832-FE9D-4976-AF2F-A3FC44206C80}" type="pres">
      <dgm:prSet presAssocID="{2969D50D-74C5-4B33-B654-71B47B5021D2}" presName="textA" presStyleLbl="revTx" presStyleIdx="2" presStyleCnt="8" custLinFactNeighborX="19875" custLinFactNeighborY="758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A19BE0-253F-4F58-95A0-029D54FB95AF}" type="pres">
      <dgm:prSet presAssocID="{2969D50D-74C5-4B33-B654-71B47B5021D2}" presName="circleA" presStyleLbl="node1" presStyleIdx="2" presStyleCnt="8"/>
      <dgm:spPr/>
    </dgm:pt>
    <dgm:pt modelId="{C40874DA-6150-4CA5-89C6-DD7BF5EA1F3C}" type="pres">
      <dgm:prSet presAssocID="{2969D50D-74C5-4B33-B654-71B47B5021D2}" presName="spaceA" presStyleCnt="0"/>
      <dgm:spPr/>
    </dgm:pt>
    <dgm:pt modelId="{E365A601-DB3F-4925-A907-C9AF7A22C93D}" type="pres">
      <dgm:prSet presAssocID="{1561A5A0-6D6B-4F7B-8176-C718E1E2DE16}" presName="space" presStyleCnt="0"/>
      <dgm:spPr/>
    </dgm:pt>
    <dgm:pt modelId="{6F5393BF-4585-4E90-8C95-9483829468B2}" type="pres">
      <dgm:prSet presAssocID="{5FD39A53-472C-4E73-9786-2A19CD6A268A}" presName="compositeB" presStyleCnt="0"/>
      <dgm:spPr/>
    </dgm:pt>
    <dgm:pt modelId="{36375912-13AF-41CE-82D6-15278782897A}" type="pres">
      <dgm:prSet presAssocID="{5FD39A53-472C-4E73-9786-2A19CD6A268A}" presName="textB" presStyleLbl="revTx" presStyleIdx="3" presStyleCnt="8" custLinFactNeighborX="19875" custLinFactNeighborY="-741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E4E9C1-CC1E-45A1-A4EB-F04254E98D55}" type="pres">
      <dgm:prSet presAssocID="{5FD39A53-472C-4E73-9786-2A19CD6A268A}" presName="circleB" presStyleLbl="node1" presStyleIdx="3" presStyleCnt="8"/>
      <dgm:spPr/>
    </dgm:pt>
    <dgm:pt modelId="{EAC46C87-8031-49D8-8E92-8C6C6ACD28FB}" type="pres">
      <dgm:prSet presAssocID="{5FD39A53-472C-4E73-9786-2A19CD6A268A}" presName="spaceB" presStyleCnt="0"/>
      <dgm:spPr/>
    </dgm:pt>
    <dgm:pt modelId="{DFE3311A-E20F-4271-B18F-C99292F660D8}" type="pres">
      <dgm:prSet presAssocID="{DD18708F-5720-4E0D-A61F-454EF69783F5}" presName="space" presStyleCnt="0"/>
      <dgm:spPr/>
    </dgm:pt>
    <dgm:pt modelId="{44BC5D3E-CBCB-49A5-AC88-D4B3230BEDEA}" type="pres">
      <dgm:prSet presAssocID="{6C8EB86D-5022-49C9-9B07-FD1717D93CD9}" presName="compositeA" presStyleCnt="0"/>
      <dgm:spPr/>
    </dgm:pt>
    <dgm:pt modelId="{280A7810-6F99-48B6-AD38-6C6CD9EEA535}" type="pres">
      <dgm:prSet presAssocID="{6C8EB86D-5022-49C9-9B07-FD1717D93CD9}" presName="textA" presStyleLbl="revTx" presStyleIdx="4" presStyleCnt="8" custLinFactNeighborX="19875" custLinFactNeighborY="758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11F0E4-3A76-465D-91EE-595DE2E0AD7D}" type="pres">
      <dgm:prSet presAssocID="{6C8EB86D-5022-49C9-9B07-FD1717D93CD9}" presName="circleA" presStyleLbl="node1" presStyleIdx="4" presStyleCnt="8"/>
      <dgm:spPr/>
    </dgm:pt>
    <dgm:pt modelId="{E2FDEE10-786D-4535-A266-78BC203CA30C}" type="pres">
      <dgm:prSet presAssocID="{6C8EB86D-5022-49C9-9B07-FD1717D93CD9}" presName="spaceA" presStyleCnt="0"/>
      <dgm:spPr/>
    </dgm:pt>
    <dgm:pt modelId="{F0F15C20-BA42-4A5C-9A75-FFEC21359EE8}" type="pres">
      <dgm:prSet presAssocID="{BC1BC518-6B1C-4C93-A621-665949B8D78A}" presName="space" presStyleCnt="0"/>
      <dgm:spPr/>
    </dgm:pt>
    <dgm:pt modelId="{BBB3F630-B567-4AD5-878C-75D62D5DD234}" type="pres">
      <dgm:prSet presAssocID="{9C49A430-9A66-43B1-AAD5-A83C63E47A56}" presName="compositeB" presStyleCnt="0"/>
      <dgm:spPr/>
    </dgm:pt>
    <dgm:pt modelId="{144885D7-2F16-4034-8BC4-13B28E229234}" type="pres">
      <dgm:prSet presAssocID="{9C49A430-9A66-43B1-AAD5-A83C63E47A56}" presName="textB" presStyleLbl="revTx" presStyleIdx="5" presStyleCnt="8" custLinFactNeighborX="19875" custLinFactNeighborY="-741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9D986F-E36F-4C7E-8A8E-53D2961B1906}" type="pres">
      <dgm:prSet presAssocID="{9C49A430-9A66-43B1-AAD5-A83C63E47A56}" presName="circleB" presStyleLbl="node1" presStyleIdx="5" presStyleCnt="8"/>
      <dgm:spPr/>
    </dgm:pt>
    <dgm:pt modelId="{F5AA87F8-9357-490D-AAC4-8D43AE934558}" type="pres">
      <dgm:prSet presAssocID="{9C49A430-9A66-43B1-AAD5-A83C63E47A56}" presName="spaceB" presStyleCnt="0"/>
      <dgm:spPr/>
    </dgm:pt>
    <dgm:pt modelId="{33E1FE19-D55E-4AAD-B797-BADBBA641E8B}" type="pres">
      <dgm:prSet presAssocID="{D4FD56CE-CED6-400C-9AF6-F48F06044076}" presName="space" presStyleCnt="0"/>
      <dgm:spPr/>
    </dgm:pt>
    <dgm:pt modelId="{1742CD79-FA5D-4EFE-AB2B-A2DC9FF815A3}" type="pres">
      <dgm:prSet presAssocID="{8DB969CD-BCBE-4B83-AC59-4600D68FD297}" presName="compositeA" presStyleCnt="0"/>
      <dgm:spPr/>
    </dgm:pt>
    <dgm:pt modelId="{85EDC9B5-DE61-4FAD-9366-A9EE8E4F80D7}" type="pres">
      <dgm:prSet presAssocID="{8DB969CD-BCBE-4B83-AC59-4600D68FD297}" presName="textA" presStyleLbl="revTx" presStyleIdx="6" presStyleCnt="8" custLinFactNeighborX="19875" custLinFactNeighborY="758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51196C-F87C-44B7-AA88-C650FC4F5B31}" type="pres">
      <dgm:prSet presAssocID="{8DB969CD-BCBE-4B83-AC59-4600D68FD297}" presName="circleA" presStyleLbl="node1" presStyleIdx="6" presStyleCnt="8"/>
      <dgm:spPr/>
    </dgm:pt>
    <dgm:pt modelId="{93F20AC2-8CC4-4AD8-8B82-ACF98A5FE1A7}" type="pres">
      <dgm:prSet presAssocID="{8DB969CD-BCBE-4B83-AC59-4600D68FD297}" presName="spaceA" presStyleCnt="0"/>
      <dgm:spPr/>
    </dgm:pt>
    <dgm:pt modelId="{125FADC7-99FE-4761-808C-4AE17ECA1B69}" type="pres">
      <dgm:prSet presAssocID="{36C35B43-4435-4387-BEC1-3A3BB1F82621}" presName="space" presStyleCnt="0"/>
      <dgm:spPr/>
    </dgm:pt>
    <dgm:pt modelId="{28B6205E-4653-4D38-B73C-780D841849EF}" type="pres">
      <dgm:prSet presAssocID="{273EAF78-6299-42AA-9E51-26C92F54F5DD}" presName="compositeB" presStyleCnt="0"/>
      <dgm:spPr/>
    </dgm:pt>
    <dgm:pt modelId="{E93D3509-2679-4870-A601-8AF3B53B150D}" type="pres">
      <dgm:prSet presAssocID="{273EAF78-6299-42AA-9E51-26C92F54F5DD}" presName="textB" presStyleLbl="revTx" presStyleIdx="7" presStyleCnt="8" custLinFactNeighborX="20822" custLinFactNeighborY="-708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D3DF57-E122-4241-A026-BE80D8BDC496}" type="pres">
      <dgm:prSet presAssocID="{273EAF78-6299-42AA-9E51-26C92F54F5DD}" presName="circleB" presStyleLbl="node1" presStyleIdx="7" presStyleCnt="8"/>
      <dgm:spPr/>
    </dgm:pt>
    <dgm:pt modelId="{723E3C9F-22D7-43AB-9409-FA12661E5545}" type="pres">
      <dgm:prSet presAssocID="{273EAF78-6299-42AA-9E51-26C92F54F5DD}" presName="spaceB" presStyleCnt="0"/>
      <dgm:spPr/>
    </dgm:pt>
  </dgm:ptLst>
  <dgm:cxnLst>
    <dgm:cxn modelId="{1518F069-DA56-4DCA-9C63-5DFBC2757F75}" type="presOf" srcId="{6C8EB86D-5022-49C9-9B07-FD1717D93CD9}" destId="{280A7810-6F99-48B6-AD38-6C6CD9EEA535}" srcOrd="0" destOrd="0" presId="urn:microsoft.com/office/officeart/2005/8/layout/hProcess11"/>
    <dgm:cxn modelId="{96DB0057-3370-4B89-9EFC-2151D97CE9A0}" type="presOf" srcId="{8DB969CD-BCBE-4B83-AC59-4600D68FD297}" destId="{85EDC9B5-DE61-4FAD-9366-A9EE8E4F80D7}" srcOrd="0" destOrd="0" presId="urn:microsoft.com/office/officeart/2005/8/layout/hProcess11"/>
    <dgm:cxn modelId="{F7973462-9465-45B8-B43D-0C695E53FD9B}" srcId="{959F5821-165B-4862-A601-27AF7E22F2F7}" destId="{5FD39A53-472C-4E73-9786-2A19CD6A268A}" srcOrd="3" destOrd="0" parTransId="{9756D6FA-0018-4B59-B961-DD0A7EE3F731}" sibTransId="{DD18708F-5720-4E0D-A61F-454EF69783F5}"/>
    <dgm:cxn modelId="{E735171B-2A42-407D-A4F1-184C9C7DB569}" type="presOf" srcId="{9C49A430-9A66-43B1-AAD5-A83C63E47A56}" destId="{144885D7-2F16-4034-8BC4-13B28E229234}" srcOrd="0" destOrd="0" presId="urn:microsoft.com/office/officeart/2005/8/layout/hProcess11"/>
    <dgm:cxn modelId="{9C617B1B-7050-499E-993F-F6253D497DEA}" type="presOf" srcId="{C239EF09-AE6E-44FB-869E-83C8914167F7}" destId="{30B356AF-2D0D-4AA5-A27B-885562898E48}" srcOrd="0" destOrd="0" presId="urn:microsoft.com/office/officeart/2005/8/layout/hProcess11"/>
    <dgm:cxn modelId="{08B8639C-92D6-4390-8198-9655815EFAAB}" srcId="{959F5821-165B-4862-A601-27AF7E22F2F7}" destId="{C239EF09-AE6E-44FB-869E-83C8914167F7}" srcOrd="0" destOrd="0" parTransId="{D2421114-7C8B-47A4-AC47-A9CB1CDDE008}" sibTransId="{6C709D1F-8B22-4661-A16A-2742C6FA3340}"/>
    <dgm:cxn modelId="{D6B03979-50B3-40E9-8A94-57FD6D6906C1}" srcId="{959F5821-165B-4862-A601-27AF7E22F2F7}" destId="{8DB969CD-BCBE-4B83-AC59-4600D68FD297}" srcOrd="6" destOrd="0" parTransId="{EAA67906-5758-49B2-9906-1D6D797E32BF}" sibTransId="{36C35B43-4435-4387-BEC1-3A3BB1F82621}"/>
    <dgm:cxn modelId="{40CCA2F7-DEFB-4A82-BE76-A6A9B6BD96FD}" type="presOf" srcId="{5FD39A53-472C-4E73-9786-2A19CD6A268A}" destId="{36375912-13AF-41CE-82D6-15278782897A}" srcOrd="0" destOrd="0" presId="urn:microsoft.com/office/officeart/2005/8/layout/hProcess11"/>
    <dgm:cxn modelId="{B7C13C26-8025-459B-89C8-FDBF982D2FB2}" srcId="{959F5821-165B-4862-A601-27AF7E22F2F7}" destId="{6C8EB86D-5022-49C9-9B07-FD1717D93CD9}" srcOrd="4" destOrd="0" parTransId="{75B8F238-0466-4EA0-8B2A-14EB284B8459}" sibTransId="{BC1BC518-6B1C-4C93-A621-665949B8D78A}"/>
    <dgm:cxn modelId="{835F0AF7-A651-4E04-863F-5479BBD9A5D8}" type="presOf" srcId="{959F5821-165B-4862-A601-27AF7E22F2F7}" destId="{E36B5E34-CFF6-44EC-B9AD-86D7CCC3D03D}" srcOrd="0" destOrd="0" presId="urn:microsoft.com/office/officeart/2005/8/layout/hProcess11"/>
    <dgm:cxn modelId="{637E0B7C-4C1E-46A0-9D5E-F183ACE1117F}" type="presOf" srcId="{2969D50D-74C5-4B33-B654-71B47B5021D2}" destId="{8C37D832-FE9D-4976-AF2F-A3FC44206C80}" srcOrd="0" destOrd="0" presId="urn:microsoft.com/office/officeart/2005/8/layout/hProcess11"/>
    <dgm:cxn modelId="{72EFAFB0-09DD-4CC3-A9DB-D5C6CB600679}" type="presOf" srcId="{54701874-95B8-4F1F-8746-251B2E1D2FC3}" destId="{8381E3DF-58AA-4029-ACA8-8FDC8E721AC0}" srcOrd="0" destOrd="0" presId="urn:microsoft.com/office/officeart/2005/8/layout/hProcess11"/>
    <dgm:cxn modelId="{7DA77722-3F59-43D0-B2E1-55F30CF0433D}" srcId="{959F5821-165B-4862-A601-27AF7E22F2F7}" destId="{2969D50D-74C5-4B33-B654-71B47B5021D2}" srcOrd="2" destOrd="0" parTransId="{3C0EE5C8-4DC6-4D9F-90F7-249C95ED600D}" sibTransId="{1561A5A0-6D6B-4F7B-8176-C718E1E2DE16}"/>
    <dgm:cxn modelId="{E32318A3-5FE5-426F-9D04-F560F4FE3285}" type="presOf" srcId="{273EAF78-6299-42AA-9E51-26C92F54F5DD}" destId="{E93D3509-2679-4870-A601-8AF3B53B150D}" srcOrd="0" destOrd="0" presId="urn:microsoft.com/office/officeart/2005/8/layout/hProcess11"/>
    <dgm:cxn modelId="{84187B1F-F477-4C67-A24C-8405C9DF7913}" srcId="{959F5821-165B-4862-A601-27AF7E22F2F7}" destId="{273EAF78-6299-42AA-9E51-26C92F54F5DD}" srcOrd="7" destOrd="0" parTransId="{64AE286D-B580-4F8E-A658-2298CFA249F4}" sibTransId="{7B202BB1-CDB3-4710-B62E-3702C5F1A5A6}"/>
    <dgm:cxn modelId="{43C94617-2F26-470A-AE4C-5777F731D1E6}" srcId="{959F5821-165B-4862-A601-27AF7E22F2F7}" destId="{54701874-95B8-4F1F-8746-251B2E1D2FC3}" srcOrd="1" destOrd="0" parTransId="{531090AA-5CDA-4562-B1DB-46957F5876E4}" sibTransId="{839964A2-4C52-40C3-A02E-0192544A67E7}"/>
    <dgm:cxn modelId="{23C56C2D-B677-4573-B13F-E489946CB875}" srcId="{959F5821-165B-4862-A601-27AF7E22F2F7}" destId="{9C49A430-9A66-43B1-AAD5-A83C63E47A56}" srcOrd="5" destOrd="0" parTransId="{05E52C37-13AC-4575-959E-EAC4201CAFD1}" sibTransId="{D4FD56CE-CED6-400C-9AF6-F48F06044076}"/>
    <dgm:cxn modelId="{24AB97BF-807F-4718-B4B5-6566E45E22D0}" type="presParOf" srcId="{E36B5E34-CFF6-44EC-B9AD-86D7CCC3D03D}" destId="{839B0E31-E206-4A9B-BAB2-7FAE0FA2238D}" srcOrd="0" destOrd="0" presId="urn:microsoft.com/office/officeart/2005/8/layout/hProcess11"/>
    <dgm:cxn modelId="{0DAFDD22-D672-4139-9766-9E98426206DE}" type="presParOf" srcId="{E36B5E34-CFF6-44EC-B9AD-86D7CCC3D03D}" destId="{BF588E5A-727E-4E19-8758-0670E5655AAD}" srcOrd="1" destOrd="0" presId="urn:microsoft.com/office/officeart/2005/8/layout/hProcess11"/>
    <dgm:cxn modelId="{DDFA8501-21F1-4DD0-8437-00CE6C44AC8B}" type="presParOf" srcId="{BF588E5A-727E-4E19-8758-0670E5655AAD}" destId="{AD408F85-CA53-48D1-919C-B149D0F13FD6}" srcOrd="0" destOrd="0" presId="urn:microsoft.com/office/officeart/2005/8/layout/hProcess11"/>
    <dgm:cxn modelId="{FCD194C4-6EF9-44E0-B43C-2A016990B465}" type="presParOf" srcId="{AD408F85-CA53-48D1-919C-B149D0F13FD6}" destId="{30B356AF-2D0D-4AA5-A27B-885562898E48}" srcOrd="0" destOrd="0" presId="urn:microsoft.com/office/officeart/2005/8/layout/hProcess11"/>
    <dgm:cxn modelId="{040A815C-07B5-4909-900C-3F219B8B25A4}" type="presParOf" srcId="{AD408F85-CA53-48D1-919C-B149D0F13FD6}" destId="{AFC2F593-07AC-4CA2-9D30-577F9C2FDD07}" srcOrd="1" destOrd="0" presId="urn:microsoft.com/office/officeart/2005/8/layout/hProcess11"/>
    <dgm:cxn modelId="{B2626F2F-56A0-4440-A5CC-BA25AAFCAA82}" type="presParOf" srcId="{AD408F85-CA53-48D1-919C-B149D0F13FD6}" destId="{99302A87-4E0C-4686-A02A-78B510907A3F}" srcOrd="2" destOrd="0" presId="urn:microsoft.com/office/officeart/2005/8/layout/hProcess11"/>
    <dgm:cxn modelId="{E7297874-45AB-4C9A-BCB6-E1E418FEB9C4}" type="presParOf" srcId="{BF588E5A-727E-4E19-8758-0670E5655AAD}" destId="{D88B0F92-336F-40F8-970A-BD6DFCBDEAC3}" srcOrd="1" destOrd="0" presId="urn:microsoft.com/office/officeart/2005/8/layout/hProcess11"/>
    <dgm:cxn modelId="{946B6357-A2CA-4F14-83A4-E55587E688D5}" type="presParOf" srcId="{BF588E5A-727E-4E19-8758-0670E5655AAD}" destId="{18247EAC-4B71-4C4A-ABC3-DD3FB468A340}" srcOrd="2" destOrd="0" presId="urn:microsoft.com/office/officeart/2005/8/layout/hProcess11"/>
    <dgm:cxn modelId="{CFCA8D38-42DF-43A6-89B0-8B5CC5D70023}" type="presParOf" srcId="{18247EAC-4B71-4C4A-ABC3-DD3FB468A340}" destId="{8381E3DF-58AA-4029-ACA8-8FDC8E721AC0}" srcOrd="0" destOrd="0" presId="urn:microsoft.com/office/officeart/2005/8/layout/hProcess11"/>
    <dgm:cxn modelId="{FF2ADF5D-B66A-422F-B887-F24E7E64A39B}" type="presParOf" srcId="{18247EAC-4B71-4C4A-ABC3-DD3FB468A340}" destId="{0DE75D0C-E14F-4730-9162-D68330556534}" srcOrd="1" destOrd="0" presId="urn:microsoft.com/office/officeart/2005/8/layout/hProcess11"/>
    <dgm:cxn modelId="{520D4EEF-2FFB-4201-8940-F8A4A7C3AC1B}" type="presParOf" srcId="{18247EAC-4B71-4C4A-ABC3-DD3FB468A340}" destId="{2370457B-C568-45FF-A79B-0BD051788EDC}" srcOrd="2" destOrd="0" presId="urn:microsoft.com/office/officeart/2005/8/layout/hProcess11"/>
    <dgm:cxn modelId="{0FEEB769-356E-44FB-95E3-AE7F6CA5EBFB}" type="presParOf" srcId="{BF588E5A-727E-4E19-8758-0670E5655AAD}" destId="{E62C0C26-C227-45AF-A9F7-D9CD695F1DEC}" srcOrd="3" destOrd="0" presId="urn:microsoft.com/office/officeart/2005/8/layout/hProcess11"/>
    <dgm:cxn modelId="{4E872B37-908F-4446-8C33-1E4C3CA0DCD6}" type="presParOf" srcId="{BF588E5A-727E-4E19-8758-0670E5655AAD}" destId="{50FFACDF-478A-447D-A63F-E1047AA9EC67}" srcOrd="4" destOrd="0" presId="urn:microsoft.com/office/officeart/2005/8/layout/hProcess11"/>
    <dgm:cxn modelId="{86A99BA7-144F-4609-8CCD-82981475CFEB}" type="presParOf" srcId="{50FFACDF-478A-447D-A63F-E1047AA9EC67}" destId="{8C37D832-FE9D-4976-AF2F-A3FC44206C80}" srcOrd="0" destOrd="0" presId="urn:microsoft.com/office/officeart/2005/8/layout/hProcess11"/>
    <dgm:cxn modelId="{813A7E85-0FA3-4B1B-B9A1-E3602D8BBD23}" type="presParOf" srcId="{50FFACDF-478A-447D-A63F-E1047AA9EC67}" destId="{A5A19BE0-253F-4F58-95A0-029D54FB95AF}" srcOrd="1" destOrd="0" presId="urn:microsoft.com/office/officeart/2005/8/layout/hProcess11"/>
    <dgm:cxn modelId="{27372907-ECF9-4DB0-B111-D108669016F2}" type="presParOf" srcId="{50FFACDF-478A-447D-A63F-E1047AA9EC67}" destId="{C40874DA-6150-4CA5-89C6-DD7BF5EA1F3C}" srcOrd="2" destOrd="0" presId="urn:microsoft.com/office/officeart/2005/8/layout/hProcess11"/>
    <dgm:cxn modelId="{6C11DD34-661A-4790-BB3A-D82C59F1AD15}" type="presParOf" srcId="{BF588E5A-727E-4E19-8758-0670E5655AAD}" destId="{E365A601-DB3F-4925-A907-C9AF7A22C93D}" srcOrd="5" destOrd="0" presId="urn:microsoft.com/office/officeart/2005/8/layout/hProcess11"/>
    <dgm:cxn modelId="{AACD568A-475E-481D-9602-A08F4608C32C}" type="presParOf" srcId="{BF588E5A-727E-4E19-8758-0670E5655AAD}" destId="{6F5393BF-4585-4E90-8C95-9483829468B2}" srcOrd="6" destOrd="0" presId="urn:microsoft.com/office/officeart/2005/8/layout/hProcess11"/>
    <dgm:cxn modelId="{00191364-773C-4920-9F98-F1BB6D199E52}" type="presParOf" srcId="{6F5393BF-4585-4E90-8C95-9483829468B2}" destId="{36375912-13AF-41CE-82D6-15278782897A}" srcOrd="0" destOrd="0" presId="urn:microsoft.com/office/officeart/2005/8/layout/hProcess11"/>
    <dgm:cxn modelId="{0F285276-CF47-46EF-966D-EE50A80F4A9E}" type="presParOf" srcId="{6F5393BF-4585-4E90-8C95-9483829468B2}" destId="{35E4E9C1-CC1E-45A1-A4EB-F04254E98D55}" srcOrd="1" destOrd="0" presId="urn:microsoft.com/office/officeart/2005/8/layout/hProcess11"/>
    <dgm:cxn modelId="{46D37B0F-F947-4BB7-BE91-E2867432CE90}" type="presParOf" srcId="{6F5393BF-4585-4E90-8C95-9483829468B2}" destId="{EAC46C87-8031-49D8-8E92-8C6C6ACD28FB}" srcOrd="2" destOrd="0" presId="urn:microsoft.com/office/officeart/2005/8/layout/hProcess11"/>
    <dgm:cxn modelId="{5749C1A4-B1A4-469E-B4E2-A83B5D85AF1D}" type="presParOf" srcId="{BF588E5A-727E-4E19-8758-0670E5655AAD}" destId="{DFE3311A-E20F-4271-B18F-C99292F660D8}" srcOrd="7" destOrd="0" presId="urn:microsoft.com/office/officeart/2005/8/layout/hProcess11"/>
    <dgm:cxn modelId="{8F366B51-A981-4C9C-8AC4-A395909E6389}" type="presParOf" srcId="{BF588E5A-727E-4E19-8758-0670E5655AAD}" destId="{44BC5D3E-CBCB-49A5-AC88-D4B3230BEDEA}" srcOrd="8" destOrd="0" presId="urn:microsoft.com/office/officeart/2005/8/layout/hProcess11"/>
    <dgm:cxn modelId="{458A7EEE-E8A4-447B-83B4-C2C167C1FF68}" type="presParOf" srcId="{44BC5D3E-CBCB-49A5-AC88-D4B3230BEDEA}" destId="{280A7810-6F99-48B6-AD38-6C6CD9EEA535}" srcOrd="0" destOrd="0" presId="urn:microsoft.com/office/officeart/2005/8/layout/hProcess11"/>
    <dgm:cxn modelId="{AA6ABF60-61DB-4E2B-AF33-1AF07CFE3F32}" type="presParOf" srcId="{44BC5D3E-CBCB-49A5-AC88-D4B3230BEDEA}" destId="{9711F0E4-3A76-465D-91EE-595DE2E0AD7D}" srcOrd="1" destOrd="0" presId="urn:microsoft.com/office/officeart/2005/8/layout/hProcess11"/>
    <dgm:cxn modelId="{3D7499BD-C0B9-40E3-A64F-1D6DBADDAF11}" type="presParOf" srcId="{44BC5D3E-CBCB-49A5-AC88-D4B3230BEDEA}" destId="{E2FDEE10-786D-4535-A266-78BC203CA30C}" srcOrd="2" destOrd="0" presId="urn:microsoft.com/office/officeart/2005/8/layout/hProcess11"/>
    <dgm:cxn modelId="{437FB7C5-85CF-4F11-B18F-0C09F25497D8}" type="presParOf" srcId="{BF588E5A-727E-4E19-8758-0670E5655AAD}" destId="{F0F15C20-BA42-4A5C-9A75-FFEC21359EE8}" srcOrd="9" destOrd="0" presId="urn:microsoft.com/office/officeart/2005/8/layout/hProcess11"/>
    <dgm:cxn modelId="{D088F7FF-853F-4B0D-8481-200D8E32F838}" type="presParOf" srcId="{BF588E5A-727E-4E19-8758-0670E5655AAD}" destId="{BBB3F630-B567-4AD5-878C-75D62D5DD234}" srcOrd="10" destOrd="0" presId="urn:microsoft.com/office/officeart/2005/8/layout/hProcess11"/>
    <dgm:cxn modelId="{D0E1586F-E1B5-40CC-AF5D-EA1B2F06C3CD}" type="presParOf" srcId="{BBB3F630-B567-4AD5-878C-75D62D5DD234}" destId="{144885D7-2F16-4034-8BC4-13B28E229234}" srcOrd="0" destOrd="0" presId="urn:microsoft.com/office/officeart/2005/8/layout/hProcess11"/>
    <dgm:cxn modelId="{60B621FC-68E6-47D6-B006-4F522E195D7F}" type="presParOf" srcId="{BBB3F630-B567-4AD5-878C-75D62D5DD234}" destId="{799D986F-E36F-4C7E-8A8E-53D2961B1906}" srcOrd="1" destOrd="0" presId="urn:microsoft.com/office/officeart/2005/8/layout/hProcess11"/>
    <dgm:cxn modelId="{A3817F61-BCCA-4999-9D6F-7D941EAFF53B}" type="presParOf" srcId="{BBB3F630-B567-4AD5-878C-75D62D5DD234}" destId="{F5AA87F8-9357-490D-AAC4-8D43AE934558}" srcOrd="2" destOrd="0" presId="urn:microsoft.com/office/officeart/2005/8/layout/hProcess11"/>
    <dgm:cxn modelId="{A424D929-0B76-4A3A-BEE4-EECC41FFBB8F}" type="presParOf" srcId="{BF588E5A-727E-4E19-8758-0670E5655AAD}" destId="{33E1FE19-D55E-4AAD-B797-BADBBA641E8B}" srcOrd="11" destOrd="0" presId="urn:microsoft.com/office/officeart/2005/8/layout/hProcess11"/>
    <dgm:cxn modelId="{87C277F3-6948-48DA-8183-1C9ADA81BC8E}" type="presParOf" srcId="{BF588E5A-727E-4E19-8758-0670E5655AAD}" destId="{1742CD79-FA5D-4EFE-AB2B-A2DC9FF815A3}" srcOrd="12" destOrd="0" presId="urn:microsoft.com/office/officeart/2005/8/layout/hProcess11"/>
    <dgm:cxn modelId="{57F899F6-3D96-4533-A1AB-B4FBFA61D2D4}" type="presParOf" srcId="{1742CD79-FA5D-4EFE-AB2B-A2DC9FF815A3}" destId="{85EDC9B5-DE61-4FAD-9366-A9EE8E4F80D7}" srcOrd="0" destOrd="0" presId="urn:microsoft.com/office/officeart/2005/8/layout/hProcess11"/>
    <dgm:cxn modelId="{5F3076F7-485A-431F-BB15-E49EC63D5EB2}" type="presParOf" srcId="{1742CD79-FA5D-4EFE-AB2B-A2DC9FF815A3}" destId="{D851196C-F87C-44B7-AA88-C650FC4F5B31}" srcOrd="1" destOrd="0" presId="urn:microsoft.com/office/officeart/2005/8/layout/hProcess11"/>
    <dgm:cxn modelId="{2FAF6549-3C8B-4B79-8254-9AC29CE04BF8}" type="presParOf" srcId="{1742CD79-FA5D-4EFE-AB2B-A2DC9FF815A3}" destId="{93F20AC2-8CC4-4AD8-8B82-ACF98A5FE1A7}" srcOrd="2" destOrd="0" presId="urn:microsoft.com/office/officeart/2005/8/layout/hProcess11"/>
    <dgm:cxn modelId="{1AAAB13D-486B-4EE6-B72E-9D3482A4EF6C}" type="presParOf" srcId="{BF588E5A-727E-4E19-8758-0670E5655AAD}" destId="{125FADC7-99FE-4761-808C-4AE17ECA1B69}" srcOrd="13" destOrd="0" presId="urn:microsoft.com/office/officeart/2005/8/layout/hProcess11"/>
    <dgm:cxn modelId="{465C305B-D4FC-41B7-8F78-DFD9EA8CE3C2}" type="presParOf" srcId="{BF588E5A-727E-4E19-8758-0670E5655AAD}" destId="{28B6205E-4653-4D38-B73C-780D841849EF}" srcOrd="14" destOrd="0" presId="urn:microsoft.com/office/officeart/2005/8/layout/hProcess11"/>
    <dgm:cxn modelId="{96917083-7B05-4341-84B0-95C85D38B94C}" type="presParOf" srcId="{28B6205E-4653-4D38-B73C-780D841849EF}" destId="{E93D3509-2679-4870-A601-8AF3B53B150D}" srcOrd="0" destOrd="0" presId="urn:microsoft.com/office/officeart/2005/8/layout/hProcess11"/>
    <dgm:cxn modelId="{EA83C3BB-5EBF-4604-A5F3-B4FD463EBD77}" type="presParOf" srcId="{28B6205E-4653-4D38-B73C-780D841849EF}" destId="{2CD3DF57-E122-4241-A026-BE80D8BDC496}" srcOrd="1" destOrd="0" presId="urn:microsoft.com/office/officeart/2005/8/layout/hProcess11"/>
    <dgm:cxn modelId="{ECA776CE-6845-4F90-AFCF-A9665A27DAF3}" type="presParOf" srcId="{28B6205E-4653-4D38-B73C-780D841849EF}" destId="{723E3C9F-22D7-43AB-9409-FA12661E5545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9B0E31-E206-4A9B-BAB2-7FAE0FA2238D}">
      <dsp:nvSpPr>
        <dsp:cNvPr id="0" name=""/>
        <dsp:cNvSpPr/>
      </dsp:nvSpPr>
      <dsp:spPr>
        <a:xfrm>
          <a:off x="0" y="281735"/>
          <a:ext cx="11636814" cy="375647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0B356AF-2D0D-4AA5-A27B-885562898E48}">
      <dsp:nvSpPr>
        <dsp:cNvPr id="0" name=""/>
        <dsp:cNvSpPr/>
      </dsp:nvSpPr>
      <dsp:spPr>
        <a:xfrm>
          <a:off x="273171" y="284988"/>
          <a:ext cx="1254167" cy="375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2015</a:t>
          </a:r>
          <a:endParaRPr lang="en-US" sz="1300" kern="1200" dirty="0"/>
        </a:p>
      </dsp:txBody>
      <dsp:txXfrm>
        <a:off x="273171" y="284988"/>
        <a:ext cx="1254167" cy="375647"/>
      </dsp:txXfrm>
    </dsp:sp>
    <dsp:sp modelId="{AFC2F593-07AC-4CA2-9D30-577F9C2FDD07}">
      <dsp:nvSpPr>
        <dsp:cNvPr id="0" name=""/>
        <dsp:cNvSpPr/>
      </dsp:nvSpPr>
      <dsp:spPr>
        <a:xfrm>
          <a:off x="580543" y="422603"/>
          <a:ext cx="93911" cy="9391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381E3DF-58AA-4029-ACA8-8FDC8E721AC0}">
      <dsp:nvSpPr>
        <dsp:cNvPr id="0" name=""/>
        <dsp:cNvSpPr/>
      </dsp:nvSpPr>
      <dsp:spPr>
        <a:xfrm>
          <a:off x="1566557" y="297809"/>
          <a:ext cx="1254167" cy="375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2020</a:t>
          </a:r>
          <a:endParaRPr lang="en-US" sz="1300" kern="1200" dirty="0"/>
        </a:p>
      </dsp:txBody>
      <dsp:txXfrm>
        <a:off x="1566557" y="297809"/>
        <a:ext cx="1254167" cy="375647"/>
      </dsp:txXfrm>
    </dsp:sp>
    <dsp:sp modelId="{0DE75D0C-E14F-4730-9162-D68330556534}">
      <dsp:nvSpPr>
        <dsp:cNvPr id="0" name=""/>
        <dsp:cNvSpPr/>
      </dsp:nvSpPr>
      <dsp:spPr>
        <a:xfrm>
          <a:off x="1897419" y="422603"/>
          <a:ext cx="93911" cy="9391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C37D832-FE9D-4976-AF2F-A3FC44206C80}">
      <dsp:nvSpPr>
        <dsp:cNvPr id="0" name=""/>
        <dsp:cNvSpPr/>
      </dsp:nvSpPr>
      <dsp:spPr>
        <a:xfrm>
          <a:off x="2883433" y="284988"/>
          <a:ext cx="1254167" cy="375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2025</a:t>
          </a:r>
          <a:endParaRPr lang="en-US" sz="1300" kern="1200" dirty="0"/>
        </a:p>
      </dsp:txBody>
      <dsp:txXfrm>
        <a:off x="2883433" y="284988"/>
        <a:ext cx="1254167" cy="375647"/>
      </dsp:txXfrm>
    </dsp:sp>
    <dsp:sp modelId="{A5A19BE0-253F-4F58-95A0-029D54FB95AF}">
      <dsp:nvSpPr>
        <dsp:cNvPr id="0" name=""/>
        <dsp:cNvSpPr/>
      </dsp:nvSpPr>
      <dsp:spPr>
        <a:xfrm>
          <a:off x="3214295" y="422603"/>
          <a:ext cx="93911" cy="9391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6375912-13AF-41CE-82D6-15278782897A}">
      <dsp:nvSpPr>
        <dsp:cNvPr id="0" name=""/>
        <dsp:cNvSpPr/>
      </dsp:nvSpPr>
      <dsp:spPr>
        <a:xfrm>
          <a:off x="4200310" y="284988"/>
          <a:ext cx="1254167" cy="375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2030</a:t>
          </a:r>
          <a:endParaRPr lang="en-US" sz="1300" kern="1200" dirty="0"/>
        </a:p>
      </dsp:txBody>
      <dsp:txXfrm>
        <a:off x="4200310" y="284988"/>
        <a:ext cx="1254167" cy="375647"/>
      </dsp:txXfrm>
    </dsp:sp>
    <dsp:sp modelId="{35E4E9C1-CC1E-45A1-A4EB-F04254E98D55}">
      <dsp:nvSpPr>
        <dsp:cNvPr id="0" name=""/>
        <dsp:cNvSpPr/>
      </dsp:nvSpPr>
      <dsp:spPr>
        <a:xfrm>
          <a:off x="4531172" y="422603"/>
          <a:ext cx="93911" cy="9391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80A7810-6F99-48B6-AD38-6C6CD9EEA535}">
      <dsp:nvSpPr>
        <dsp:cNvPr id="0" name=""/>
        <dsp:cNvSpPr/>
      </dsp:nvSpPr>
      <dsp:spPr>
        <a:xfrm>
          <a:off x="5517186" y="284988"/>
          <a:ext cx="1254167" cy="375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2035</a:t>
          </a:r>
          <a:endParaRPr lang="en-US" sz="1300" kern="1200" dirty="0"/>
        </a:p>
      </dsp:txBody>
      <dsp:txXfrm>
        <a:off x="5517186" y="284988"/>
        <a:ext cx="1254167" cy="375647"/>
      </dsp:txXfrm>
    </dsp:sp>
    <dsp:sp modelId="{9711F0E4-3A76-465D-91EE-595DE2E0AD7D}">
      <dsp:nvSpPr>
        <dsp:cNvPr id="0" name=""/>
        <dsp:cNvSpPr/>
      </dsp:nvSpPr>
      <dsp:spPr>
        <a:xfrm>
          <a:off x="5848048" y="422603"/>
          <a:ext cx="93911" cy="9391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44885D7-2F16-4034-8BC4-13B28E229234}">
      <dsp:nvSpPr>
        <dsp:cNvPr id="0" name=""/>
        <dsp:cNvSpPr/>
      </dsp:nvSpPr>
      <dsp:spPr>
        <a:xfrm>
          <a:off x="6834062" y="284988"/>
          <a:ext cx="1254167" cy="375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2040</a:t>
          </a:r>
          <a:endParaRPr lang="en-US" sz="1300" kern="1200" dirty="0"/>
        </a:p>
      </dsp:txBody>
      <dsp:txXfrm>
        <a:off x="6834062" y="284988"/>
        <a:ext cx="1254167" cy="375647"/>
      </dsp:txXfrm>
    </dsp:sp>
    <dsp:sp modelId="{799D986F-E36F-4C7E-8A8E-53D2961B1906}">
      <dsp:nvSpPr>
        <dsp:cNvPr id="0" name=""/>
        <dsp:cNvSpPr/>
      </dsp:nvSpPr>
      <dsp:spPr>
        <a:xfrm>
          <a:off x="7164924" y="422603"/>
          <a:ext cx="93911" cy="9391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5EDC9B5-DE61-4FAD-9366-A9EE8E4F80D7}">
      <dsp:nvSpPr>
        <dsp:cNvPr id="0" name=""/>
        <dsp:cNvSpPr/>
      </dsp:nvSpPr>
      <dsp:spPr>
        <a:xfrm>
          <a:off x="8150938" y="284988"/>
          <a:ext cx="1254167" cy="375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2045</a:t>
          </a:r>
          <a:endParaRPr lang="en-US" sz="1300" kern="1200" dirty="0"/>
        </a:p>
      </dsp:txBody>
      <dsp:txXfrm>
        <a:off x="8150938" y="284988"/>
        <a:ext cx="1254167" cy="375647"/>
      </dsp:txXfrm>
    </dsp:sp>
    <dsp:sp modelId="{D851196C-F87C-44B7-AA88-C650FC4F5B31}">
      <dsp:nvSpPr>
        <dsp:cNvPr id="0" name=""/>
        <dsp:cNvSpPr/>
      </dsp:nvSpPr>
      <dsp:spPr>
        <a:xfrm>
          <a:off x="8481800" y="422603"/>
          <a:ext cx="93911" cy="9391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93D3509-2679-4870-A601-8AF3B53B150D}">
      <dsp:nvSpPr>
        <dsp:cNvPr id="0" name=""/>
        <dsp:cNvSpPr/>
      </dsp:nvSpPr>
      <dsp:spPr>
        <a:xfrm>
          <a:off x="9479692" y="297182"/>
          <a:ext cx="1254167" cy="375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2050</a:t>
          </a:r>
          <a:endParaRPr lang="en-US" sz="1300" kern="1200" dirty="0"/>
        </a:p>
      </dsp:txBody>
      <dsp:txXfrm>
        <a:off x="9479692" y="297182"/>
        <a:ext cx="1254167" cy="375647"/>
      </dsp:txXfrm>
    </dsp:sp>
    <dsp:sp modelId="{2CD3DF57-E122-4241-A026-BE80D8BDC496}">
      <dsp:nvSpPr>
        <dsp:cNvPr id="0" name=""/>
        <dsp:cNvSpPr/>
      </dsp:nvSpPr>
      <dsp:spPr>
        <a:xfrm>
          <a:off x="9798677" y="422603"/>
          <a:ext cx="93911" cy="9391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image" Target="../media/image59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image" Target="../media/image66.emf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289" tIns="46143" rIns="92289" bIns="4614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70" y="0"/>
            <a:ext cx="3010323" cy="461010"/>
          </a:xfrm>
          <a:prstGeom prst="rect">
            <a:avLst/>
          </a:prstGeom>
        </p:spPr>
        <p:txBody>
          <a:bodyPr vert="horz" lIns="92289" tIns="46143" rIns="92289" bIns="46143" rtlCol="0"/>
          <a:lstStyle>
            <a:lvl1pPr algn="r">
              <a:defRPr sz="1200"/>
            </a:lvl1pPr>
          </a:lstStyle>
          <a:p>
            <a:fld id="{A2696E22-0740-488A-9D0D-C171E63826E1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90563"/>
            <a:ext cx="6146800" cy="3459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89" tIns="46143" rIns="92289" bIns="4614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289" tIns="46143" rIns="92289" bIns="4614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289" tIns="46143" rIns="92289" bIns="4614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70" y="8757590"/>
            <a:ext cx="3010323" cy="461010"/>
          </a:xfrm>
          <a:prstGeom prst="rect">
            <a:avLst/>
          </a:prstGeom>
        </p:spPr>
        <p:txBody>
          <a:bodyPr vert="horz" lIns="92289" tIns="46143" rIns="92289" bIns="46143" rtlCol="0" anchor="b"/>
          <a:lstStyle>
            <a:lvl1pPr algn="r">
              <a:defRPr sz="1200"/>
            </a:lvl1pPr>
          </a:lstStyle>
          <a:p>
            <a:fld id="{07892A91-D5D5-4F7D-9792-DCB559DEB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64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90441" y="823467"/>
            <a:ext cx="1087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SPARC: A Critical</a:t>
            </a:r>
            <a:r>
              <a:rPr lang="en-US" sz="3200" b="1" baseline="0" dirty="0" smtClean="0"/>
              <a:t> Step On </a:t>
            </a:r>
            <a:r>
              <a:rPr lang="en-US" sz="3200" b="1" dirty="0" smtClean="0"/>
              <a:t>The</a:t>
            </a:r>
            <a:r>
              <a:rPr lang="en-US" sz="3200" b="1" baseline="0" dirty="0" smtClean="0"/>
              <a:t> High-Magnetic-Field Path</a:t>
            </a:r>
          </a:p>
          <a:p>
            <a:pPr algn="ctr"/>
            <a:r>
              <a:rPr lang="en-US" sz="3200" b="1" baseline="0" dirty="0" smtClean="0"/>
              <a:t>To Practical Fusion Energy</a:t>
            </a:r>
            <a:endParaRPr lang="en-US" sz="3200" b="1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9" y="5173480"/>
            <a:ext cx="1087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/>
              <a:t>MIT &amp; CFS Teams:  Presented by Martin</a:t>
            </a:r>
            <a:r>
              <a:rPr lang="en-US" sz="2000" b="0" baseline="0" dirty="0" smtClean="0"/>
              <a:t> Greenwald</a:t>
            </a:r>
          </a:p>
          <a:p>
            <a:pPr algn="ctr"/>
            <a:r>
              <a:rPr lang="en-US" sz="2000" b="0" baseline="0" dirty="0" smtClean="0"/>
              <a:t>April 12, 2018</a:t>
            </a:r>
          </a:p>
          <a:p>
            <a:pPr algn="ctr"/>
            <a:r>
              <a:rPr lang="en-US" sz="2000" b="0" baseline="0" dirty="0" smtClean="0"/>
              <a:t>For NAS Panel: Strategic Plan for U.S. Burning Plasma </a:t>
            </a:r>
            <a:endParaRPr lang="en-US" sz="2000" b="0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14400" y="618877"/>
            <a:ext cx="102616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995241" y="6310223"/>
            <a:ext cx="102616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221" y="2021765"/>
            <a:ext cx="3723640" cy="2872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7CCB-5534-4CA5-9571-62F1B4D5F3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7CCB-5534-4CA5-9571-62F1B4D5F3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7CCB-5534-4CA5-9571-62F1B4D5F3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7CCB-5534-4CA5-9571-62F1B4D5F3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CD6F-BA8E-4E61-8399-6C1E66BB5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CD6F-BA8E-4E61-8399-6C1E66BB5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CD6F-BA8E-4E61-8399-6C1E66BB5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CD6F-BA8E-4E61-8399-6C1E66BB5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CD6F-BA8E-4E61-8399-6C1E66BB5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CD6F-BA8E-4E61-8399-6C1E66BB5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ic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715962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4/12/2018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NAS Panel:  SPARC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96A5BBD3-3FC9-4EE0-B146-3FEB2B770B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11200" y="1371600"/>
            <a:ext cx="10871200" cy="4648200"/>
          </a:xfrm>
        </p:spPr>
        <p:txBody>
          <a:bodyPr>
            <a:normAutofit/>
          </a:bodyPr>
          <a:lstStyle>
            <a:lvl1pPr marL="171450" indent="-171450">
              <a:spcBef>
                <a:spcPts val="0"/>
              </a:spcBef>
              <a:spcAft>
                <a:spcPts val="600"/>
              </a:spcAft>
              <a:buSzPct val="80000"/>
              <a:buFont typeface="Arial Narrow" pitchFamily="34" charset="0"/>
              <a:buChar char="●"/>
              <a:defRPr sz="1800"/>
            </a:lvl1pPr>
            <a:lvl2pPr marL="342900" indent="-171450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–"/>
              <a:defRPr sz="1800"/>
            </a:lvl2pPr>
            <a:lvl3pPr marL="514350" indent="-171450">
              <a:spcBef>
                <a:spcPts val="0"/>
              </a:spcBef>
              <a:spcAft>
                <a:spcPts val="600"/>
              </a:spcAft>
              <a:buSzPct val="100000"/>
              <a:buFont typeface="Courier New" pitchFamily="49" charset="0"/>
              <a:buChar char="o"/>
              <a:defRPr sz="1800"/>
            </a:lvl3pPr>
            <a:lvl4pPr marL="685800" indent="-1714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800"/>
            </a:lvl4pPr>
            <a:lvl5pPr marL="857250" indent="-171450"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CD6F-BA8E-4E61-8399-6C1E66BB5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CD6F-BA8E-4E61-8399-6C1E66BB5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CD6F-BA8E-4E61-8399-6C1E66BB5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CD6F-BA8E-4E61-8399-6C1E66BB5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CD6F-BA8E-4E61-8399-6C1E66BB5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B18-0533-4203-9091-82D710AF3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B18-0533-4203-9091-82D710AF3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B18-0533-4203-9091-82D710AF3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B18-0533-4203-9091-82D710AF3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B18-0533-4203-9091-82D710AF3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Meeting &amp; Date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Talk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7CCB-5534-4CA5-9571-62F1B4D5F3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B18-0533-4203-9091-82D710AF3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B18-0533-4203-9091-82D710AF3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B18-0533-4203-9091-82D710AF3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B18-0533-4203-9091-82D710AF3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B18-0533-4203-9091-82D710AF3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B18-0533-4203-9091-82D710AF3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7CCB-5534-4CA5-9571-62F1B4D5F3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7CCB-5534-4CA5-9571-62F1B4D5F3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7CCB-5534-4CA5-9571-62F1B4D5F3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7CCB-5534-4CA5-9571-62F1B4D5F3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7CCB-5534-4CA5-9571-62F1B4D5F3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&amp; Date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7CCB-5534-4CA5-9571-62F1B4D5F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711200" y="457203"/>
            <a:ext cx="1087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Title</a:t>
            </a:r>
            <a:endParaRPr lang="en-US" sz="2400" b="1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07CCB-5534-4CA5-9571-62F1B4D5F37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61" r:id="rId9"/>
    <p:sldLayoutId id="2147483656" r:id="rId10"/>
    <p:sldLayoutId id="2147483657" r:id="rId11"/>
    <p:sldLayoutId id="2147483658" r:id="rId12"/>
    <p:sldLayoutId id="2147483659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6CD6F-BA8E-4E61-8399-6C1E66BB5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Meeting &amp; Date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Talk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E6B18-0533-4203-9091-82D710AF3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emf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7.emf"/><Relationship Id="rId4" Type="http://schemas.openxmlformats.org/officeDocument/2006/relationships/image" Target="../media/image54.emf"/><Relationship Id="rId9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6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0.e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62.emf"/><Relationship Id="rId4" Type="http://schemas.openxmlformats.org/officeDocument/2006/relationships/image" Target="../media/image59.emf"/><Relationship Id="rId9" Type="http://schemas.openxmlformats.org/officeDocument/2006/relationships/oleObject" Target="../embeddings/oleObject9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7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7.e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69.emf"/><Relationship Id="rId4" Type="http://schemas.openxmlformats.org/officeDocument/2006/relationships/image" Target="../media/image66.e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7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diagramDrawing" Target="../diagrams/drawing1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75382"/>
            <a:ext cx="109728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Some People Understand The Implications Right Away</a:t>
            </a:r>
            <a:endParaRPr lang="en-US" sz="2800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" y="5688418"/>
            <a:ext cx="10871200" cy="4908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The rest of us took a bit more time to appreciate the possibilities</a:t>
            </a:r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09600" y="968371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04" y="1464091"/>
            <a:ext cx="9902719" cy="3912781"/>
          </a:xfrm>
          <a:prstGeom prst="rect">
            <a:avLst/>
          </a:prstGeom>
        </p:spPr>
      </p:pic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4/12/2018</a:t>
            </a:r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08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9741"/>
            <a:ext cx="109728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High Temperature Superconductors – Out of the Lab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86334"/>
            <a:ext cx="2844800" cy="365125"/>
          </a:xfrm>
        </p:spPr>
        <p:txBody>
          <a:bodyPr/>
          <a:lstStyle/>
          <a:p>
            <a:fld id="{96A5BBD3-3FC9-4EE0-B146-3FEB2B770BF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2" descr="2012 Wire Layers_ColorfulBuffer_R_layer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67" y="1198821"/>
            <a:ext cx="5550008" cy="256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ybcow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3" y="3959499"/>
            <a:ext cx="6311787" cy="212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609600" y="968371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5"/>
          <p:cNvSpPr txBox="1">
            <a:spLocks/>
          </p:cNvSpPr>
          <p:nvPr/>
        </p:nvSpPr>
        <p:spPr>
          <a:xfrm>
            <a:off x="3835400" y="1331877"/>
            <a:ext cx="2209800" cy="2227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80000"/>
              <a:buFont typeface="Arial Narrow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10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chemeClr val="accent1"/>
                </a:solidFill>
              </a:rPr>
              <a:t>Deposited as a thin film on a steel substrate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chemeClr val="accent1"/>
                </a:solidFill>
              </a:rPr>
              <a:t>Over-coated with copper for stability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49" y="1087456"/>
            <a:ext cx="3325518" cy="2671484"/>
          </a:xfrm>
          <a:prstGeom prst="rect">
            <a:avLst/>
          </a:prstGeom>
        </p:spPr>
      </p:pic>
      <p:pic>
        <p:nvPicPr>
          <p:cNvPr id="12" name="Picture 2"/>
          <p:cNvPicPr/>
          <p:nvPr/>
        </p:nvPicPr>
        <p:blipFill rotWithShape="1">
          <a:blip r:embed="rId5"/>
          <a:srcRect t="21755" b="4273"/>
          <a:stretch/>
        </p:blipFill>
        <p:spPr>
          <a:xfrm>
            <a:off x="10616884" y="5527727"/>
            <a:ext cx="987952" cy="730801"/>
          </a:xfrm>
          <a:prstGeom prst="rect">
            <a:avLst/>
          </a:prstGeom>
          <a:ln>
            <a:noFill/>
          </a:ln>
        </p:spPr>
      </p:pic>
      <p:pic>
        <p:nvPicPr>
          <p:cNvPr id="13" name="Picture 8"/>
          <p:cNvPicPr/>
          <p:nvPr/>
        </p:nvPicPr>
        <p:blipFill rotWithShape="1">
          <a:blip r:embed="rId6"/>
          <a:srcRect t="-7916" r="79548" b="7038"/>
          <a:stretch/>
        </p:blipFill>
        <p:spPr>
          <a:xfrm>
            <a:off x="8763694" y="4546254"/>
            <a:ext cx="1771726" cy="395892"/>
          </a:xfrm>
          <a:prstGeom prst="rect">
            <a:avLst/>
          </a:prstGeom>
          <a:ln>
            <a:noFill/>
          </a:ln>
        </p:spPr>
      </p:pic>
      <p:pic>
        <p:nvPicPr>
          <p:cNvPr id="15" name="Picture 10"/>
          <p:cNvPicPr/>
          <p:nvPr/>
        </p:nvPicPr>
        <p:blipFill>
          <a:blip r:embed="rId7"/>
          <a:stretch/>
        </p:blipFill>
        <p:spPr>
          <a:xfrm>
            <a:off x="7639403" y="3973795"/>
            <a:ext cx="735456" cy="744457"/>
          </a:xfrm>
          <a:prstGeom prst="rect">
            <a:avLst/>
          </a:prstGeom>
          <a:ln>
            <a:noFill/>
          </a:ln>
        </p:spPr>
      </p:pic>
      <p:pic>
        <p:nvPicPr>
          <p:cNvPr id="16" name="Picture 12"/>
          <p:cNvPicPr/>
          <p:nvPr/>
        </p:nvPicPr>
        <p:blipFill>
          <a:blip r:embed="rId8"/>
          <a:stretch/>
        </p:blipFill>
        <p:spPr>
          <a:xfrm>
            <a:off x="7520813" y="4824388"/>
            <a:ext cx="1257263" cy="677425"/>
          </a:xfrm>
          <a:prstGeom prst="rect">
            <a:avLst/>
          </a:prstGeom>
          <a:ln>
            <a:noFill/>
          </a:ln>
        </p:spPr>
      </p:pic>
      <p:pic>
        <p:nvPicPr>
          <p:cNvPr id="17" name="Picture 2"/>
          <p:cNvPicPr/>
          <p:nvPr/>
        </p:nvPicPr>
        <p:blipFill>
          <a:blip r:embed="rId9"/>
          <a:stretch/>
        </p:blipFill>
        <p:spPr>
          <a:xfrm>
            <a:off x="8577945" y="4135977"/>
            <a:ext cx="1597870" cy="269312"/>
          </a:xfrm>
          <a:prstGeom prst="rect">
            <a:avLst/>
          </a:prstGeom>
          <a:ln>
            <a:noFill/>
          </a:ln>
        </p:spPr>
      </p:pic>
      <p:pic>
        <p:nvPicPr>
          <p:cNvPr id="18" name="Picture 4"/>
          <p:cNvPicPr/>
          <p:nvPr/>
        </p:nvPicPr>
        <p:blipFill>
          <a:blip r:embed="rId10"/>
          <a:stretch/>
        </p:blipFill>
        <p:spPr>
          <a:xfrm>
            <a:off x="10341399" y="4872600"/>
            <a:ext cx="1710616" cy="450985"/>
          </a:xfrm>
          <a:prstGeom prst="rect">
            <a:avLst/>
          </a:prstGeom>
          <a:ln>
            <a:noFill/>
          </a:ln>
        </p:spPr>
      </p:pic>
      <p:pic>
        <p:nvPicPr>
          <p:cNvPr id="19" name="Picture 6"/>
          <p:cNvPicPr/>
          <p:nvPr/>
        </p:nvPicPr>
        <p:blipFill>
          <a:blip r:embed="rId11"/>
          <a:stretch/>
        </p:blipFill>
        <p:spPr>
          <a:xfrm>
            <a:off x="10268498" y="4022561"/>
            <a:ext cx="1618239" cy="472776"/>
          </a:xfrm>
          <a:prstGeom prst="rect">
            <a:avLst/>
          </a:prstGeom>
          <a:ln>
            <a:noFill/>
          </a:ln>
        </p:spPr>
      </p:pic>
      <p:pic>
        <p:nvPicPr>
          <p:cNvPr id="20" name="Picture 8"/>
          <p:cNvPicPr/>
          <p:nvPr/>
        </p:nvPicPr>
        <p:blipFill>
          <a:blip r:embed="rId12"/>
          <a:stretch/>
        </p:blipFill>
        <p:spPr>
          <a:xfrm>
            <a:off x="7025174" y="5745277"/>
            <a:ext cx="1480622" cy="412613"/>
          </a:xfrm>
          <a:prstGeom prst="rect">
            <a:avLst/>
          </a:prstGeom>
          <a:ln>
            <a:noFill/>
          </a:ln>
        </p:spPr>
      </p:pic>
      <p:pic>
        <p:nvPicPr>
          <p:cNvPr id="21" name="Picture 10"/>
          <p:cNvPicPr/>
          <p:nvPr/>
        </p:nvPicPr>
        <p:blipFill>
          <a:blip r:embed="rId13"/>
          <a:stretch/>
        </p:blipFill>
        <p:spPr>
          <a:xfrm>
            <a:off x="8980165" y="5091049"/>
            <a:ext cx="1187561" cy="608974"/>
          </a:xfrm>
          <a:prstGeom prst="rect">
            <a:avLst/>
          </a:prstGeom>
          <a:ln>
            <a:noFill/>
          </a:ln>
        </p:spPr>
      </p:pic>
      <p:pic>
        <p:nvPicPr>
          <p:cNvPr id="22" name="Picture 2" descr="http://www.superpower-inc.com/sites/all/themes/superpower/imgs/head-furukawa-5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95"/>
          <a:stretch/>
        </p:blipFill>
        <p:spPr bwMode="auto">
          <a:xfrm>
            <a:off x="8737600" y="5801416"/>
            <a:ext cx="1879284" cy="55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4/12/2018</a:t>
            </a:r>
            <a:endParaRPr lang="en-US" dirty="0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6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5357"/>
            <a:ext cx="10820400" cy="10861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These New Superconducting Materials Are Ideal For Large-Volume, High-Field Fusion Magnets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11199" y="1796902"/>
            <a:ext cx="5060335" cy="455945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Much wider operating space in field, current density and temperature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Higher current densities – more compact magnets with stronger structure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Strong - substrate is mainly steel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Operation at higher temperatures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New cryogenic options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Better stability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Higher heat capacity should enable magnets with demountable joints 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No reaction process as part of winding</a:t>
            </a:r>
            <a:endParaRPr lang="en-US" sz="2000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1836" y="1715378"/>
            <a:ext cx="6052904" cy="448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558800" y="1331495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4/12/2018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40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3850"/>
            <a:ext cx="109728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Why Do We Care?    </a:t>
            </a:r>
            <a:r>
              <a:rPr lang="en-US" sz="2800" dirty="0" smtClean="0">
                <a:solidFill>
                  <a:srgbClr val="C00000"/>
                </a:solidFill>
              </a:rPr>
              <a:t>At Higher Fields, Fusion Reactors Can Be Smaller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11200" y="1371600"/>
            <a:ext cx="4403060" cy="5103628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en-US" sz="2000" dirty="0" smtClean="0"/>
              <a:t>The “size” of the plasma is properly measured in ion gyro-radii</a:t>
            </a:r>
          </a:p>
          <a:p>
            <a:pPr>
              <a:spcAft>
                <a:spcPts val="900"/>
              </a:spcAft>
            </a:pPr>
            <a:r>
              <a:rPr lang="en-US" sz="2000" dirty="0" smtClean="0"/>
              <a:t>H</a:t>
            </a:r>
            <a:r>
              <a:rPr lang="en-US" sz="2000" baseline="-25000" dirty="0" smtClean="0"/>
              <a:t>98</a:t>
            </a:r>
            <a:r>
              <a:rPr lang="en-US" sz="2000" dirty="0" smtClean="0"/>
              <a:t> scaling – Gyro-Bohm</a:t>
            </a:r>
          </a:p>
          <a:p>
            <a:pPr lvl="1">
              <a:spcAft>
                <a:spcPts val="900"/>
              </a:spcAft>
            </a:pPr>
            <a:r>
              <a:rPr lang="en-US" sz="2400" dirty="0">
                <a:latin typeface="Symbol" panose="05050102010706020507" pitchFamily="18" charset="2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  </a:t>
            </a:r>
            <a:r>
              <a:rPr lang="en-US" sz="2400" dirty="0" err="1" smtClean="0">
                <a:latin typeface="Symbol" panose="05050102010706020507" pitchFamily="18" charset="2"/>
              </a:rPr>
              <a:t>w</a:t>
            </a:r>
            <a:r>
              <a:rPr lang="en-US" sz="2400" baseline="-25000" dirty="0" err="1" smtClean="0"/>
              <a:t>c</a:t>
            </a:r>
            <a:r>
              <a:rPr lang="en-US" sz="2400" dirty="0" err="1" smtClean="0">
                <a:latin typeface="Symbol" panose="05050102010706020507" pitchFamily="18" charset="2"/>
              </a:rPr>
              <a:t>t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 </a:t>
            </a:r>
            <a:r>
              <a:rPr lang="en-US" sz="2400" dirty="0" smtClean="0">
                <a:sym typeface="Symbol" panose="05050102010706020507" pitchFamily="18" charset="2"/>
              </a:rPr>
              <a:t> </a:t>
            </a:r>
            <a:r>
              <a:rPr lang="en-US" sz="2400" baseline="-25000" dirty="0" smtClean="0">
                <a:sym typeface="Symbol" panose="05050102010706020507" pitchFamily="18" charset="2"/>
              </a:rPr>
              <a:t>*</a:t>
            </a:r>
            <a:r>
              <a:rPr lang="en-US" sz="2400" baseline="30000" dirty="0" smtClean="0">
                <a:sym typeface="Symbol" panose="05050102010706020507" pitchFamily="18" charset="2"/>
              </a:rPr>
              <a:t>-3 </a:t>
            </a:r>
            <a:endParaRPr lang="en-US" sz="2400" dirty="0" smtClean="0">
              <a:sym typeface="Symbol" panose="05050102010706020507" pitchFamily="18" charset="2"/>
            </a:endParaRPr>
          </a:p>
          <a:p>
            <a:pPr>
              <a:spcAft>
                <a:spcPts val="900"/>
              </a:spcAft>
            </a:pPr>
            <a:r>
              <a:rPr lang="en-US" sz="2000" dirty="0" smtClean="0">
                <a:sym typeface="Symbol" panose="05050102010706020507" pitchFamily="18" charset="2"/>
              </a:rPr>
              <a:t>Using</a:t>
            </a:r>
            <a:r>
              <a:rPr lang="en-US" sz="2000" dirty="0" smtClean="0"/>
              <a:t> “Standard” assumptions we can map out fusion performance and see the quantitative trade-off between field and size</a:t>
            </a:r>
          </a:p>
          <a:p>
            <a:pPr lvl="1">
              <a:spcAft>
                <a:spcPts val="900"/>
              </a:spcAft>
            </a:pPr>
            <a:r>
              <a:rPr lang="en-US" sz="2000" dirty="0" smtClean="0"/>
              <a:t>H</a:t>
            </a:r>
            <a:r>
              <a:rPr lang="en-US" sz="2000" baseline="-25000" dirty="0" smtClean="0"/>
              <a:t>98</a:t>
            </a:r>
            <a:r>
              <a:rPr lang="en-US" sz="2000" dirty="0" smtClean="0"/>
              <a:t> ~ 1</a:t>
            </a:r>
          </a:p>
          <a:p>
            <a:pPr lvl="1">
              <a:spcAft>
                <a:spcPts val="900"/>
              </a:spcAft>
            </a:pPr>
            <a:r>
              <a:rPr lang="en-US" sz="2000" dirty="0" smtClean="0"/>
              <a:t>A ~ 3</a:t>
            </a:r>
          </a:p>
          <a:p>
            <a:pPr lvl="1">
              <a:spcAft>
                <a:spcPts val="900"/>
              </a:spcAft>
            </a:pPr>
            <a:r>
              <a:rPr lang="en-US" sz="2000" dirty="0" smtClean="0">
                <a:latin typeface="Symbol" panose="05050102010706020507" pitchFamily="18" charset="2"/>
              </a:rPr>
              <a:t>k</a:t>
            </a:r>
            <a:r>
              <a:rPr lang="en-US" sz="2000" dirty="0" smtClean="0"/>
              <a:t> ~ 1.8</a:t>
            </a:r>
          </a:p>
          <a:p>
            <a:pPr lvl="1">
              <a:spcAft>
                <a:spcPts val="900"/>
              </a:spcAft>
            </a:pPr>
            <a:r>
              <a:rPr lang="en-US" sz="2000" dirty="0" smtClean="0"/>
              <a:t>q ~ 3</a:t>
            </a:r>
          </a:p>
          <a:p>
            <a:pPr lvl="1">
              <a:spcAft>
                <a:spcPts val="900"/>
              </a:spcAft>
            </a:pPr>
            <a:r>
              <a:rPr lang="en-US" sz="2000" dirty="0" smtClean="0"/>
              <a:t>D/(D+T) ~ 0.5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3" y="1455021"/>
            <a:ext cx="5880108" cy="462697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9173653">
            <a:off x="6965152" y="3622270"/>
            <a:ext cx="1924280" cy="69603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7" dirty="0">
                <a:solidFill>
                  <a:schemeClr val="tx1"/>
                </a:solidFill>
              </a:rPr>
              <a:t>Fusion </a:t>
            </a:r>
            <a:r>
              <a:rPr lang="en-US" sz="2177" dirty="0" smtClean="0">
                <a:solidFill>
                  <a:schemeClr val="tx1"/>
                </a:solidFill>
              </a:rPr>
              <a:t>Gain Q</a:t>
            </a:r>
            <a:endParaRPr lang="en-US" sz="2177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09600" y="968371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4/12/2018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82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99721" y="1455021"/>
            <a:ext cx="3182679" cy="3744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8654"/>
            <a:ext cx="109728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But -  With Conventional Superconductors, Machines Have To Be Big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90545" y="1495920"/>
            <a:ext cx="4438425" cy="4928733"/>
          </a:xfrm>
        </p:spPr>
        <p:txBody>
          <a:bodyPr>
            <a:normAutofit/>
          </a:bodyPr>
          <a:lstStyle/>
          <a:p>
            <a:pPr marL="290513" indent="-290513">
              <a:spcAft>
                <a:spcPts val="1800"/>
              </a:spcAft>
            </a:pPr>
            <a:r>
              <a:rPr lang="en-US" sz="2200" dirty="0" smtClean="0"/>
              <a:t>Best LTS (Low Temperature Superconductors) is Nb</a:t>
            </a:r>
            <a:r>
              <a:rPr lang="en-US" sz="2200" baseline="-25000" dirty="0" smtClean="0"/>
              <a:t>3</a:t>
            </a:r>
            <a:r>
              <a:rPr lang="en-US" sz="2200" dirty="0" smtClean="0"/>
              <a:t>Sn</a:t>
            </a:r>
          </a:p>
          <a:p>
            <a:pPr marL="290513" indent="-290513">
              <a:spcAft>
                <a:spcPts val="1800"/>
              </a:spcAft>
            </a:pPr>
            <a:r>
              <a:rPr lang="en-US" sz="2200" dirty="0" smtClean="0"/>
              <a:t>Large-volume fusion magnets can’t have much more than 5-6 T on axis</a:t>
            </a:r>
          </a:p>
          <a:p>
            <a:pPr marL="290513" indent="-290513">
              <a:spcAft>
                <a:spcPts val="1800"/>
              </a:spcAft>
            </a:pPr>
            <a:r>
              <a:rPr lang="en-US" sz="2200" dirty="0" smtClean="0"/>
              <a:t>That set the size for ITER</a:t>
            </a:r>
          </a:p>
          <a:p>
            <a:pPr marL="290513" indent="-290513">
              <a:spcAft>
                <a:spcPts val="1800"/>
              </a:spcAft>
            </a:pPr>
            <a:r>
              <a:rPr lang="en-US" sz="2200" dirty="0" smtClean="0">
                <a:solidFill>
                  <a:srgbClr val="C00000"/>
                </a:solidFill>
              </a:rPr>
              <a:t>Requires the combined resources of the entire industrialized world to build  </a:t>
            </a:r>
          </a:p>
          <a:p>
            <a:pPr marL="461963" lvl="1" indent="-290513">
              <a:spcAft>
                <a:spcPts val="1800"/>
              </a:spcAft>
            </a:pPr>
            <a:r>
              <a:rPr lang="en-US" sz="2200" dirty="0" smtClean="0">
                <a:solidFill>
                  <a:srgbClr val="C00000"/>
                </a:solidFill>
              </a:rPr>
              <a:t>( ~50 years from Reykjavik summit to DT operation)</a:t>
            </a:r>
          </a:p>
        </p:txBody>
      </p:sp>
      <p:sp>
        <p:nvSpPr>
          <p:cNvPr id="8" name="Right Arrow 7"/>
          <p:cNvSpPr/>
          <p:nvPr/>
        </p:nvSpPr>
        <p:spPr>
          <a:xfrm rot="19173653">
            <a:off x="6965152" y="3622270"/>
            <a:ext cx="1924280" cy="69603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7" dirty="0">
                <a:solidFill>
                  <a:schemeClr val="tx1"/>
                </a:solidFill>
              </a:rPr>
              <a:t>Fusion </a:t>
            </a:r>
            <a:r>
              <a:rPr lang="en-US" sz="2177" dirty="0" smtClean="0">
                <a:solidFill>
                  <a:schemeClr val="tx1"/>
                </a:solidFill>
              </a:rPr>
              <a:t>Gain Q</a:t>
            </a:r>
            <a:endParaRPr lang="en-US" sz="2177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09600" y="968371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5702292" y="1423128"/>
            <a:ext cx="5880108" cy="4626970"/>
            <a:chOff x="5702292" y="1423128"/>
            <a:chExt cx="5880108" cy="46269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292" y="1423128"/>
              <a:ext cx="5880108" cy="462697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7978557" y="2296620"/>
              <a:ext cx="318977" cy="3189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 Placeholder 5"/>
            <p:cNvSpPr txBox="1">
              <a:spLocks/>
            </p:cNvSpPr>
            <p:nvPr/>
          </p:nvSpPr>
          <p:spPr>
            <a:xfrm>
              <a:off x="9215990" y="2153431"/>
              <a:ext cx="2179004" cy="9991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171450" indent="-17145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SzPct val="80000"/>
                <a:buFont typeface="Arial Narrow" pitchFamily="34" charset="0"/>
                <a:buChar char="●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-17145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Calibri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350" indent="-17145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SzPct val="100000"/>
                <a:buFont typeface="Courier New" pitchFamily="49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indent="-17145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57250" indent="-17145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1200"/>
                </a:spcAft>
                <a:buNone/>
              </a:pPr>
              <a:r>
                <a:rPr lang="en-US" sz="2400" b="1" dirty="0" smtClean="0">
                  <a:solidFill>
                    <a:schemeClr val="accent1"/>
                  </a:solidFill>
                </a:rPr>
                <a:t>Inaccessible with LTS Magnets</a:t>
              </a:r>
            </a:p>
          </p:txBody>
        </p:sp>
      </p:grpSp>
      <p:sp>
        <p:nvSpPr>
          <p:cNvPr id="25" name="Text Placeholder 5"/>
          <p:cNvSpPr txBox="1">
            <a:spLocks/>
          </p:cNvSpPr>
          <p:nvPr/>
        </p:nvSpPr>
        <p:spPr>
          <a:xfrm>
            <a:off x="7257311" y="2153431"/>
            <a:ext cx="769089" cy="4412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80000"/>
              <a:buFont typeface="Arial Narrow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10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400" dirty="0" smtClean="0"/>
              <a:t>ITER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4/12/2018</a:t>
            </a:r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3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189679"/>
            <a:ext cx="11454581" cy="7159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The New HTS Magnet Technology Relaxes That Constraint: We Can Go Smaller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41958" y="1105231"/>
            <a:ext cx="5094177" cy="157329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Doubling the field allows the size to drop in half</a:t>
            </a:r>
          </a:p>
          <a:p>
            <a:r>
              <a:rPr lang="en-US" sz="2000" dirty="0" smtClean="0"/>
              <a:t>The volume, weight decrease by a factor of 8</a:t>
            </a:r>
          </a:p>
          <a:p>
            <a:r>
              <a:rPr lang="en-US" sz="2000" b="1" dirty="0" smtClean="0"/>
              <a:t>Enables a new class of devices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09600" y="968371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" y="2829962"/>
            <a:ext cx="3565951" cy="3684714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19" idx="3"/>
          </p:cNvCxnSpPr>
          <p:nvPr/>
        </p:nvCxnSpPr>
        <p:spPr>
          <a:xfrm flipV="1">
            <a:off x="3581220" y="4668985"/>
            <a:ext cx="496715" cy="3334"/>
          </a:xfrm>
          <a:prstGeom prst="straightConnector1">
            <a:avLst/>
          </a:prstGeom>
          <a:ln w="57150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5"/>
          <p:cNvSpPr txBox="1">
            <a:spLocks/>
          </p:cNvSpPr>
          <p:nvPr/>
        </p:nvSpPr>
        <p:spPr>
          <a:xfrm>
            <a:off x="8170530" y="1905223"/>
            <a:ext cx="769089" cy="4412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80000"/>
              <a:buFont typeface="Arial Narrow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10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400" b="1" dirty="0" smtClean="0"/>
              <a:t>ITER</a:t>
            </a:r>
          </a:p>
        </p:txBody>
      </p:sp>
      <p:sp>
        <p:nvSpPr>
          <p:cNvPr id="28" name="Oval 27"/>
          <p:cNvSpPr/>
          <p:nvPr/>
        </p:nvSpPr>
        <p:spPr>
          <a:xfrm>
            <a:off x="8044847" y="2349690"/>
            <a:ext cx="318977" cy="318977"/>
          </a:xfrm>
          <a:prstGeom prst="ellipse">
            <a:avLst/>
          </a:prstGeom>
          <a:solidFill>
            <a:srgbClr val="FFAFA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350011" y="3781867"/>
            <a:ext cx="318977" cy="31897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757952" y="-887941"/>
            <a:ext cx="8098835" cy="6944472"/>
            <a:chOff x="5702293" y="-695510"/>
            <a:chExt cx="8098835" cy="6944472"/>
          </a:xfrm>
        </p:grpSpPr>
        <p:grpSp>
          <p:nvGrpSpPr>
            <p:cNvPr id="17" name="Group 16"/>
            <p:cNvGrpSpPr/>
            <p:nvPr/>
          </p:nvGrpSpPr>
          <p:grpSpPr>
            <a:xfrm>
              <a:off x="5702293" y="1621992"/>
              <a:ext cx="5880108" cy="4626970"/>
              <a:chOff x="5702293" y="1621992"/>
              <a:chExt cx="5880108" cy="462697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2293" y="1621992"/>
                <a:ext cx="5880108" cy="4626970"/>
              </a:xfrm>
              <a:prstGeom prst="rect">
                <a:avLst/>
              </a:prstGeom>
            </p:spPr>
          </p:pic>
          <p:sp>
            <p:nvSpPr>
              <p:cNvPr id="8" name="Right Arrow 7"/>
              <p:cNvSpPr/>
              <p:nvPr/>
            </p:nvSpPr>
            <p:spPr>
              <a:xfrm rot="19173653">
                <a:off x="6965152" y="3622270"/>
                <a:ext cx="1924280" cy="696031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77" dirty="0">
                    <a:solidFill>
                      <a:schemeClr val="tx1"/>
                    </a:solidFill>
                  </a:rPr>
                  <a:t>Fusion </a:t>
                </a:r>
                <a:r>
                  <a:rPr lang="en-US" sz="2177" dirty="0" smtClean="0">
                    <a:solidFill>
                      <a:schemeClr val="tx1"/>
                    </a:solidFill>
                  </a:rPr>
                  <a:t>Gain Q</a:t>
                </a:r>
                <a:endParaRPr lang="en-US" sz="2177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Text Placeholder 5"/>
              <p:cNvSpPr txBox="1">
                <a:spLocks/>
              </p:cNvSpPr>
              <p:nvPr/>
            </p:nvSpPr>
            <p:spPr>
              <a:xfrm>
                <a:off x="9250847" y="2635938"/>
                <a:ext cx="1604896" cy="17556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SzPct val="80000"/>
                  <a:buFont typeface="Arial Narrow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indent="-17145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Font typeface="Calibri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4350" indent="-17145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SzPct val="100000"/>
                  <a:buFont typeface="Courier New" pitchFamily="49" charset="0"/>
                  <a:buChar char="o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indent="-17145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57250" indent="-17145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Font typeface="Arial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Aft>
                    <a:spcPts val="1200"/>
                  </a:spcAft>
                  <a:buNone/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Fusion Pilot Plant Concept</a:t>
                </a:r>
              </a:p>
              <a:p>
                <a:pPr marL="0" indent="0" algn="ctr">
                  <a:spcAft>
                    <a:spcPts val="1200"/>
                  </a:spcAft>
                  <a:buNone/>
                </a:pPr>
                <a:r>
                  <a:rPr lang="en-US" sz="2400" b="1" dirty="0" smtClean="0">
                    <a:solidFill>
                      <a:srgbClr val="C00000"/>
                    </a:solidFill>
                  </a:rPr>
                  <a:t>ARC</a:t>
                </a:r>
              </a:p>
            </p:txBody>
          </p:sp>
        </p:grpSp>
        <p:sp>
          <p:nvSpPr>
            <p:cNvPr id="10" name="Arc 9"/>
            <p:cNvSpPr/>
            <p:nvPr/>
          </p:nvSpPr>
          <p:spPr>
            <a:xfrm rot="159117" flipH="1" flipV="1">
              <a:off x="8188981" y="-695510"/>
              <a:ext cx="5612147" cy="4851504"/>
            </a:xfrm>
            <a:prstGeom prst="arc">
              <a:avLst>
                <a:gd name="adj1" fmla="val 18620455"/>
                <a:gd name="adj2" fmla="val 20185717"/>
              </a:avLst>
            </a:prstGeom>
            <a:ln w="5715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 Placeholder 5"/>
          <p:cNvSpPr txBox="1">
            <a:spLocks/>
          </p:cNvSpPr>
          <p:nvPr/>
        </p:nvSpPr>
        <p:spPr>
          <a:xfrm>
            <a:off x="3639190" y="5375082"/>
            <a:ext cx="2912686" cy="1330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80000"/>
              <a:buFont typeface="Arial Narrow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10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ARC: Pilot Plant Concept</a:t>
            </a:r>
          </a:p>
          <a:p>
            <a:pPr marL="0" indent="0">
              <a:buNone/>
            </a:pPr>
            <a:r>
              <a:rPr lang="en-US" sz="1700" dirty="0"/>
              <a:t>Sorbom et al., Fusion Engineering and Design </a:t>
            </a:r>
            <a:r>
              <a:rPr lang="en-US" sz="1700" b="1" dirty="0"/>
              <a:t>100</a:t>
            </a:r>
            <a:r>
              <a:rPr lang="en-US" sz="1700" dirty="0"/>
              <a:t>, 378, 2015</a:t>
            </a:r>
            <a:endParaRPr lang="en-US" sz="1700" dirty="0" smtClean="0"/>
          </a:p>
        </p:txBody>
      </p:sp>
      <p:sp>
        <p:nvSpPr>
          <p:cNvPr id="24" name="Text Placeholder 5"/>
          <p:cNvSpPr txBox="1">
            <a:spLocks/>
          </p:cNvSpPr>
          <p:nvPr/>
        </p:nvSpPr>
        <p:spPr>
          <a:xfrm>
            <a:off x="3703037" y="2962940"/>
            <a:ext cx="1207709" cy="8349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80000"/>
              <a:buFont typeface="Arial Narrow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10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P</a:t>
            </a:r>
            <a:r>
              <a:rPr lang="en-US" sz="2000" baseline="-25000" dirty="0" smtClean="0"/>
              <a:t>FUSION</a:t>
            </a:r>
            <a:r>
              <a:rPr lang="en-US" sz="2000" dirty="0" smtClean="0"/>
              <a:t> </a:t>
            </a:r>
          </a:p>
          <a:p>
            <a:pPr marL="0" indent="0" algn="ctr">
              <a:buNone/>
            </a:pPr>
            <a:r>
              <a:rPr lang="en-US" sz="2000" dirty="0" smtClean="0"/>
              <a:t>500 MW</a:t>
            </a:r>
            <a:endParaRPr lang="en-US" sz="1700" dirty="0" smtClean="0"/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4/12/2018</a:t>
            </a:r>
            <a:endParaRPr lang="en-US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4111058"/>
            <a:ext cx="1350563" cy="111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6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10348436" y="4661978"/>
            <a:ext cx="318977" cy="31897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967047" y="2692213"/>
            <a:ext cx="318977" cy="31897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316088" y="4016620"/>
            <a:ext cx="318977" cy="31897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2" y="1729383"/>
            <a:ext cx="5880108" cy="462697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9173653">
            <a:off x="6965152" y="3910139"/>
            <a:ext cx="1924280" cy="69603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7" dirty="0">
                <a:solidFill>
                  <a:schemeClr val="tx1"/>
                </a:solidFill>
              </a:rPr>
              <a:t>Fusion </a:t>
            </a:r>
            <a:r>
              <a:rPr lang="en-US" sz="2177" dirty="0" smtClean="0">
                <a:solidFill>
                  <a:schemeClr val="tx1"/>
                </a:solidFill>
              </a:rPr>
              <a:t>Gain Q</a:t>
            </a:r>
            <a:endParaRPr lang="en-US" sz="2177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09600" y="1401130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/>
          <p:cNvSpPr txBox="1">
            <a:spLocks/>
          </p:cNvSpPr>
          <p:nvPr/>
        </p:nvSpPr>
        <p:spPr>
          <a:xfrm>
            <a:off x="1109221" y="1792049"/>
            <a:ext cx="3678084" cy="4319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80000"/>
              <a:buFont typeface="Arial Narrow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10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000" dirty="0" smtClean="0"/>
              <a:t>Consider a 12T, HTS version of AUG or DIII-D</a:t>
            </a:r>
          </a:p>
          <a:p>
            <a:pPr lvl="1">
              <a:spcAft>
                <a:spcPts val="1800"/>
              </a:spcAft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About 1/64 volume, weight, cost of ITER</a:t>
            </a:r>
          </a:p>
          <a:p>
            <a:pPr>
              <a:spcAft>
                <a:spcPts val="1800"/>
              </a:spcAft>
            </a:pPr>
            <a:r>
              <a:rPr lang="en-US" sz="2000" dirty="0" smtClean="0"/>
              <a:t>No </a:t>
            </a:r>
            <a:r>
              <a:rPr lang="en-US" sz="2000" smtClean="0"/>
              <a:t>blanket </a:t>
            </a:r>
            <a:r>
              <a:rPr lang="en-US" sz="2000"/>
              <a:t>-</a:t>
            </a:r>
            <a:r>
              <a:rPr lang="en-US" sz="2000" smtClean="0"/>
              <a:t> </a:t>
            </a:r>
            <a:r>
              <a:rPr lang="en-US" sz="2000" dirty="0"/>
              <a:t>keep size </a:t>
            </a:r>
            <a:r>
              <a:rPr lang="en-US" sz="2000" dirty="0" smtClean="0"/>
              <a:t>small</a:t>
            </a:r>
            <a:endParaRPr lang="en-US" sz="2000" dirty="0"/>
          </a:p>
          <a:p>
            <a:pPr>
              <a:spcAft>
                <a:spcPts val="1800"/>
              </a:spcAft>
            </a:pPr>
            <a:r>
              <a:rPr lang="en-US" sz="2000" dirty="0"/>
              <a:t>Pulses would be short to avoid engineering challenges associated with current drive, heat removal from first wall, </a:t>
            </a:r>
            <a:r>
              <a:rPr lang="en-US" sz="2000" dirty="0" smtClean="0"/>
              <a:t>nuclear “footprint”, etc. </a:t>
            </a:r>
            <a:endParaRPr lang="en-US" sz="20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58800" y="154079"/>
            <a:ext cx="10972800" cy="1140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We’re Not Ready To Build A Machine in the ARC Class </a:t>
            </a:r>
          </a:p>
          <a:p>
            <a:r>
              <a:rPr lang="en-US" sz="2800" dirty="0" smtClean="0"/>
              <a:t>SPARC:  An Intermediate Step From Today’s High-Field Experiments</a:t>
            </a:r>
            <a:endParaRPr lang="en-US" sz="2800" dirty="0"/>
          </a:p>
        </p:txBody>
      </p:sp>
      <p:sp>
        <p:nvSpPr>
          <p:cNvPr id="16" name="Text Placeholder 5"/>
          <p:cNvSpPr txBox="1">
            <a:spLocks/>
          </p:cNvSpPr>
          <p:nvPr/>
        </p:nvSpPr>
        <p:spPr>
          <a:xfrm>
            <a:off x="9770800" y="1930527"/>
            <a:ext cx="769089" cy="4412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80000"/>
              <a:buFont typeface="Arial Narrow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10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ITER</a:t>
            </a:r>
          </a:p>
        </p:txBody>
      </p:sp>
      <p:sp>
        <p:nvSpPr>
          <p:cNvPr id="17" name="Text Placeholder 5"/>
          <p:cNvSpPr txBox="1">
            <a:spLocks/>
          </p:cNvSpPr>
          <p:nvPr/>
        </p:nvSpPr>
        <p:spPr>
          <a:xfrm>
            <a:off x="10099373" y="3425085"/>
            <a:ext cx="769089" cy="4412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80000"/>
              <a:buFont typeface="Arial Narrow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10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ARC</a:t>
            </a:r>
          </a:p>
        </p:txBody>
      </p:sp>
      <p:sp>
        <p:nvSpPr>
          <p:cNvPr id="18" name="Text Placeholder 5"/>
          <p:cNvSpPr txBox="1">
            <a:spLocks/>
          </p:cNvSpPr>
          <p:nvPr/>
        </p:nvSpPr>
        <p:spPr>
          <a:xfrm>
            <a:off x="10650661" y="4137825"/>
            <a:ext cx="1051682" cy="4412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80000"/>
              <a:buFont typeface="Arial Narrow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10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SPARC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508" y="1571618"/>
            <a:ext cx="1474124" cy="15232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87" y="4497524"/>
            <a:ext cx="201170" cy="142854"/>
          </a:xfrm>
          <a:prstGeom prst="rect">
            <a:avLst/>
          </a:prstGeom>
        </p:spPr>
      </p:pic>
      <p:sp>
        <p:nvSpPr>
          <p:cNvPr id="24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4/12/2018</a:t>
            </a:r>
            <a:endParaRPr lang="en-US" dirty="0"/>
          </a:p>
        </p:txBody>
      </p:sp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033" y="3747175"/>
            <a:ext cx="544306" cy="44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0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3076"/>
            <a:ext cx="10972800" cy="116454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That Is the Aspiration:  What is the Plan?</a:t>
            </a:r>
            <a:br>
              <a:rPr lang="en-US" sz="2800" dirty="0" smtClean="0"/>
            </a:br>
            <a:r>
              <a:rPr lang="en-US" sz="2800" dirty="0" smtClean="0"/>
              <a:t>The SPARC Project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11200" y="1773141"/>
            <a:ext cx="10871200" cy="3975651"/>
          </a:xfrm>
        </p:spPr>
        <p:txBody>
          <a:bodyPr>
            <a:normAutofit lnSpcReduction="10000"/>
          </a:bodyPr>
          <a:lstStyle/>
          <a:p>
            <a:pPr>
              <a:spcAft>
                <a:spcPts val="1800"/>
              </a:spcAft>
            </a:pPr>
            <a:r>
              <a:rPr lang="en-US" sz="2000" b="1" dirty="0" smtClean="0"/>
              <a:t>Phase I</a:t>
            </a:r>
          </a:p>
          <a:p>
            <a:pPr lvl="1">
              <a:spcAft>
                <a:spcPts val="1800"/>
              </a:spcAft>
            </a:pPr>
            <a:r>
              <a:rPr lang="en-US" sz="2000" dirty="0" smtClean="0"/>
              <a:t>R&amp;D &amp; Demonstration of HTS fusion magnets </a:t>
            </a:r>
            <a:r>
              <a:rPr lang="en-US" sz="2000" b="1" dirty="0" smtClean="0"/>
              <a:t>at scale</a:t>
            </a:r>
          </a:p>
          <a:p>
            <a:pPr lvl="1">
              <a:spcAft>
                <a:spcPts val="1800"/>
              </a:spcAft>
            </a:pPr>
            <a:r>
              <a:rPr lang="en-US" sz="2000" dirty="0" smtClean="0"/>
              <a:t>Development of physics &amp; engineering design for SPARC tokamak</a:t>
            </a:r>
          </a:p>
          <a:p>
            <a:pPr>
              <a:spcAft>
                <a:spcPts val="1800"/>
              </a:spcAft>
            </a:pPr>
            <a:r>
              <a:rPr lang="en-US" sz="2000" b="1" dirty="0" smtClean="0"/>
              <a:t>Phase II</a:t>
            </a:r>
          </a:p>
          <a:p>
            <a:pPr lvl="1">
              <a:spcAft>
                <a:spcPts val="1800"/>
              </a:spcAft>
            </a:pPr>
            <a:r>
              <a:rPr lang="en-US" sz="2000" dirty="0" smtClean="0"/>
              <a:t>Construction &amp; Operation of SPARC </a:t>
            </a:r>
          </a:p>
          <a:p>
            <a:pPr>
              <a:spcAft>
                <a:spcPts val="1800"/>
              </a:spcAft>
            </a:pPr>
            <a:r>
              <a:rPr lang="en-US" sz="2000" b="1" dirty="0" smtClean="0"/>
              <a:t>Privately funded</a:t>
            </a:r>
          </a:p>
          <a:p>
            <a:pPr lvl="1">
              <a:spcAft>
                <a:spcPts val="1800"/>
              </a:spcAft>
            </a:pPr>
            <a:r>
              <a:rPr lang="en-US" sz="2000" dirty="0"/>
              <a:t>B</a:t>
            </a:r>
            <a:r>
              <a:rPr lang="en-US" sz="2000" dirty="0" smtClean="0"/>
              <a:t>olster </a:t>
            </a:r>
            <a:r>
              <a:rPr lang="en-US" sz="2000" dirty="0"/>
              <a:t>fusion research and education at MIT while building a strong industrial </a:t>
            </a:r>
            <a:r>
              <a:rPr lang="en-US" sz="2000" dirty="0" smtClean="0"/>
              <a:t>entity (CFS) </a:t>
            </a:r>
            <a:r>
              <a:rPr lang="en-US" sz="2000" dirty="0"/>
              <a:t>that will aim to commercialize fusion energy. </a:t>
            </a:r>
          </a:p>
          <a:p>
            <a:pPr>
              <a:spcAft>
                <a:spcPts val="1800"/>
              </a:spcAft>
            </a:pPr>
            <a:endParaRPr lang="en-US" sz="20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1413636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32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968371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558800" y="154080"/>
            <a:ext cx="10972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SPARC – Similar In Size To Machines We’ve Built</a:t>
            </a:r>
            <a:endParaRPr lang="en-US" sz="2800" dirty="0"/>
          </a:p>
        </p:txBody>
      </p:sp>
      <p:pic>
        <p:nvPicPr>
          <p:cNvPr id="9" name="Picture 2" descr="http://clipartfreefor.com/cliparts/files/engineer-clipart-k72226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002" y="3086525"/>
            <a:ext cx="910004" cy="91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" y="1015775"/>
            <a:ext cx="24670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DIII-D, General Atomics: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1.66m, 2.1T, &lt;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.0MA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cooled Cu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178" y="2041866"/>
            <a:ext cx="2923032" cy="20756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61136"/>
            <a:ext cx="2685288" cy="23549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300" y="1908420"/>
            <a:ext cx="3235484" cy="24247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98783" y="1056096"/>
            <a:ext cx="1971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SPARC V0, MIT: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1.65m, 12T, 7.5MA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Cryogenic HTS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41705" y="1074919"/>
            <a:ext cx="3085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ASDEX-Upgrade, IPP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Garching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1.65m, 3.1T, 1.6MA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cooled Cu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54367" y="1170978"/>
            <a:ext cx="926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scale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2400" y="4324511"/>
            <a:ext cx="11930443" cy="2035006"/>
            <a:chOff x="152400" y="4324511"/>
            <a:chExt cx="11930443" cy="203500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5" b="14705"/>
            <a:stretch/>
          </p:blipFill>
          <p:spPr>
            <a:xfrm>
              <a:off x="9985485" y="4562065"/>
              <a:ext cx="2097358" cy="168355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1576" y="4562066"/>
              <a:ext cx="3006340" cy="1683550"/>
            </a:xfrm>
            <a:prstGeom prst="rect">
              <a:avLst/>
            </a:prstGeom>
          </p:spPr>
        </p:pic>
        <p:pic>
          <p:nvPicPr>
            <p:cNvPr id="20" name="Picture 4" descr="http://pictures.historicimages.net/pictures/_9/8702/8701363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0" b="13773"/>
            <a:stretch/>
          </p:blipFill>
          <p:spPr bwMode="auto">
            <a:xfrm>
              <a:off x="152400" y="4324511"/>
              <a:ext cx="1842357" cy="2035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444" y="4324511"/>
              <a:ext cx="2509254" cy="2035005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4650924" y="4673769"/>
            <a:ext cx="2131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many others at this size:</a:t>
            </a:r>
          </a:p>
          <a:p>
            <a:pPr lvl="0" algn="ctr" defTabSz="457200">
              <a:defRPr/>
            </a:pPr>
            <a:r>
              <a:rPr lang="en-US" dirty="0">
                <a:solidFill>
                  <a:prstClr val="black"/>
                </a:solidFill>
              </a:rPr>
              <a:t>KSTAR, EAST,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WEST, TEXTOR, PDX, PLT</a:t>
            </a:r>
          </a:p>
        </p:txBody>
      </p:sp>
    </p:spTree>
    <p:extLst>
      <p:ext uri="{BB962C8B-B14F-4D97-AF65-F5344CB8AC3E}">
        <p14:creationId xmlns:p14="http://schemas.microsoft.com/office/powerpoint/2010/main" val="386443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SPARC Mission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19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96863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/>
          <p:cNvSpPr txBox="1">
            <a:spLocks/>
          </p:cNvSpPr>
          <p:nvPr/>
        </p:nvSpPr>
        <p:spPr>
          <a:xfrm>
            <a:off x="970059" y="1668133"/>
            <a:ext cx="10201524" cy="4512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80000"/>
              <a:buFont typeface="Arial Narrow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10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200" dirty="0" smtClean="0"/>
              <a:t>Demonstrate break-even fusion energy production, Q &gt; 2</a:t>
            </a:r>
          </a:p>
          <a:p>
            <a:pPr lvl="1">
              <a:spcAft>
                <a:spcPts val="1800"/>
              </a:spcAft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At long last, the Kitty Hawk moment for fusion</a:t>
            </a:r>
          </a:p>
          <a:p>
            <a:pPr lvl="1">
              <a:spcAft>
                <a:spcPts val="1800"/>
              </a:spcAf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Our hypothesis – this would be a sufficient demonstration to put fusion firmly into national energy plans and to attract investments for the next step</a:t>
            </a:r>
          </a:p>
          <a:p>
            <a:pPr>
              <a:spcAft>
                <a:spcPts val="1800"/>
              </a:spcAft>
            </a:pPr>
            <a:r>
              <a:rPr lang="en-US" sz="2200" dirty="0" smtClean="0"/>
              <a:t>Demonstrate fusion-relevant HTS magnets at scale  </a:t>
            </a:r>
          </a:p>
          <a:p>
            <a:pPr lvl="1">
              <a:spcAft>
                <a:spcPts val="1800"/>
              </a:spcAf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Integrated with high-performance tokamak operation</a:t>
            </a:r>
          </a:p>
          <a:p>
            <a:pPr>
              <a:spcAft>
                <a:spcPts val="1800"/>
              </a:spcAft>
            </a:pPr>
            <a:r>
              <a:rPr lang="en-US" sz="2200" dirty="0" smtClean="0"/>
              <a:t>Demonstrate high-field fusion plasma scenarios</a:t>
            </a:r>
          </a:p>
          <a:p>
            <a:pPr lvl="1">
              <a:spcAft>
                <a:spcPts val="1800"/>
              </a:spcAf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Provide the physics basis for high-field pathway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48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11200" y="1371599"/>
            <a:ext cx="10871200" cy="4859079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 b="1" dirty="0" smtClean="0"/>
              <a:t>Many contributions, particularly from </a:t>
            </a:r>
            <a:endParaRPr lang="en-US" sz="2000" dirty="0" smtClean="0"/>
          </a:p>
          <a:p>
            <a:pPr lvl="1">
              <a:spcAft>
                <a:spcPts val="1200"/>
              </a:spcAft>
            </a:pPr>
            <a:r>
              <a:rPr lang="en-US" sz="2000" dirty="0"/>
              <a:t>Joe </a:t>
            </a:r>
            <a:r>
              <a:rPr lang="en-US" sz="2000" dirty="0" err="1"/>
              <a:t>Minervini</a:t>
            </a:r>
            <a:r>
              <a:rPr lang="en-US" sz="2000" dirty="0"/>
              <a:t> &amp; PSFC Magnet Group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Dan Brunner*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Zach </a:t>
            </a:r>
            <a:r>
              <a:rPr lang="en-US" sz="2000" dirty="0" err="1" smtClean="0"/>
              <a:t>Hartwig</a:t>
            </a:r>
            <a:endParaRPr lang="en-US" sz="2000" dirty="0" smtClean="0"/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Earl </a:t>
            </a:r>
            <a:r>
              <a:rPr lang="en-US" sz="2000" dirty="0" err="1" smtClean="0"/>
              <a:t>Marmar</a:t>
            </a:r>
            <a:endParaRPr lang="en-US" sz="2000" dirty="0" smtClean="0"/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Bob Mumgaard*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Brandon Sorbom*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Dennis Whyte</a:t>
            </a:r>
          </a:p>
          <a:p>
            <a:pPr lvl="1">
              <a:spcAft>
                <a:spcPts val="1200"/>
              </a:spcAft>
            </a:pPr>
            <a:endParaRPr lang="en-US" sz="2000" dirty="0"/>
          </a:p>
          <a:p>
            <a:pPr marL="171450" lvl="1" indent="0">
              <a:spcAft>
                <a:spcPts val="1200"/>
              </a:spcAft>
              <a:buNone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* Commonwealth Fusion Systems – who will be funding the project described here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1002632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5518663" y="1574360"/>
            <a:ext cx="3840481" cy="3530378"/>
            <a:chOff x="6448966" y="1709532"/>
            <a:chExt cx="3840481" cy="3530378"/>
          </a:xfrm>
        </p:grpSpPr>
        <p:sp>
          <p:nvSpPr>
            <p:cNvPr id="9" name="Rectangle 8"/>
            <p:cNvSpPr/>
            <p:nvPr/>
          </p:nvSpPr>
          <p:spPr>
            <a:xfrm>
              <a:off x="6448966" y="1709532"/>
              <a:ext cx="3840481" cy="353037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337" y="3621819"/>
              <a:ext cx="3525110" cy="11582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337" y="2080819"/>
              <a:ext cx="2524125" cy="8382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5219" y="2499919"/>
              <a:ext cx="695325" cy="361950"/>
            </a:xfrm>
            <a:prstGeom prst="rect">
              <a:avLst/>
            </a:prstGeom>
          </p:spPr>
        </p:pic>
      </p:grp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4/12/2018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87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0556" y="115200"/>
            <a:ext cx="109728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SPARC V0:  Nominal Starting Point for Design</a:t>
            </a:r>
            <a:endParaRPr lang="en-US" sz="2800" dirty="0"/>
          </a:p>
        </p:txBody>
      </p:sp>
      <p:pic>
        <p:nvPicPr>
          <p:cNvPr id="8" name="Picture 2" descr="http://clipartfreefor.com/cliparts/files/engineer-clipart-k72226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590" y="1817172"/>
            <a:ext cx="1209860" cy="120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755" y="1095715"/>
            <a:ext cx="3886200" cy="27596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2428" y="1175225"/>
            <a:ext cx="379899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b="1" dirty="0" smtClean="0"/>
              <a:t>SPARC V0 technical requirements: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Burn D-T fuel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Q &gt; 2</a:t>
            </a:r>
            <a:r>
              <a:rPr lang="en-US" sz="2000" dirty="0"/>
              <a:t> </a:t>
            </a:r>
            <a:r>
              <a:rPr lang="en-US" sz="2000" dirty="0" smtClean="0"/>
              <a:t>(with headroom)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/>
              <a:t>P</a:t>
            </a:r>
            <a:r>
              <a:rPr lang="en-US" sz="2000" baseline="-25000" dirty="0" err="1" smtClean="0"/>
              <a:t>fusion</a:t>
            </a:r>
            <a:r>
              <a:rPr lang="en-US" sz="2000" dirty="0" smtClean="0"/>
              <a:t> &gt; 50MW up to 100MW</a:t>
            </a:r>
            <a:endParaRPr lang="en-US" sz="2000" dirty="0"/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Pulsed with 10s flattop burn</a:t>
            </a:r>
            <a:endParaRPr lang="en-US" sz="2000" dirty="0"/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~</a:t>
            </a:r>
            <a:r>
              <a:rPr lang="en-US" sz="2000" dirty="0" smtClean="0"/>
              <a:t>1,000 </a:t>
            </a:r>
            <a:r>
              <a:rPr lang="en-US" sz="2000" dirty="0"/>
              <a:t>D-T pulses, &gt;10,000 D-D </a:t>
            </a:r>
            <a:r>
              <a:rPr lang="en-US" sz="2000" dirty="0" smtClean="0"/>
              <a:t>full-power pulses</a:t>
            </a:r>
            <a:endParaRPr lang="en-US" sz="2000" dirty="0"/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~1 </a:t>
            </a:r>
            <a:r>
              <a:rPr lang="en-US" sz="2000" dirty="0" err="1" smtClean="0"/>
              <a:t>hr</a:t>
            </a:r>
            <a:r>
              <a:rPr lang="en-US" sz="2000" dirty="0" smtClean="0"/>
              <a:t> </a:t>
            </a:r>
            <a:r>
              <a:rPr lang="en-US" sz="2000" dirty="0"/>
              <a:t>D-T </a:t>
            </a:r>
            <a:r>
              <a:rPr lang="en-US" sz="2000" dirty="0" smtClean="0"/>
              <a:t>pulse repetition rate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~15 minutes between D-D shots 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634738"/>
              </p:ext>
            </p:extLst>
          </p:nvPr>
        </p:nvGraphicFramePr>
        <p:xfrm>
          <a:off x="4681987" y="3064512"/>
          <a:ext cx="2326365" cy="329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52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97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313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86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effectLst/>
                        </a:rPr>
                        <a:t>Ro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1.65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m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86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</a:rPr>
                        <a:t>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0.5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m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86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effectLst/>
                          <a:latin typeface="Symbol" panose="05050102010706020507" pitchFamily="18" charset="2"/>
                        </a:rPr>
                        <a:t>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Symbol" panose="05050102010706020507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 smtClean="0">
                          <a:effectLst/>
                        </a:rPr>
                        <a:t>0.33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86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</a:rPr>
                        <a:t>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Symbol" panose="05050102010706020507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1.8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86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effectLst/>
                        </a:rPr>
                        <a:t>B</a:t>
                      </a:r>
                      <a:r>
                        <a:rPr lang="en-US" sz="1800" b="1" u="none" strike="noStrike" baseline="-25000" dirty="0" smtClean="0">
                          <a:effectLst/>
                        </a:rPr>
                        <a:t>0</a:t>
                      </a:r>
                      <a:endParaRPr lang="en-US" sz="18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86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effectLst/>
                        </a:rPr>
                        <a:t>I</a:t>
                      </a:r>
                      <a:r>
                        <a:rPr lang="en-US" sz="1800" b="1" u="none" strike="noStrike" baseline="-25000" dirty="0" smtClean="0">
                          <a:effectLst/>
                        </a:rPr>
                        <a:t>P</a:t>
                      </a:r>
                      <a:endParaRPr lang="en-US" sz="18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7.5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MA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86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err="1">
                          <a:effectLst/>
                        </a:rPr>
                        <a:t>B</a:t>
                      </a:r>
                      <a:r>
                        <a:rPr lang="en-US" sz="1800" b="1" u="none" strike="noStrike" baseline="-25000" dirty="0" err="1">
                          <a:effectLst/>
                        </a:rPr>
                        <a:t>max</a:t>
                      </a:r>
                      <a:endParaRPr lang="en-US" sz="18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 smtClean="0">
                          <a:effectLst/>
                        </a:rPr>
                        <a:t>20.9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86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err="1">
                          <a:effectLst/>
                        </a:rPr>
                        <a:t>P</a:t>
                      </a:r>
                      <a:r>
                        <a:rPr lang="en-US" sz="1800" b="1" u="none" strike="noStrike" baseline="-25000" dirty="0" err="1">
                          <a:effectLst/>
                        </a:rPr>
                        <a:t>fus</a:t>
                      </a:r>
                      <a:endParaRPr lang="en-US" sz="18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</a:t>
                      </a:r>
                      <a:r>
                        <a:rPr lang="en-US" sz="1800" b="1" u="none" strike="noStrike" dirty="0" smtClean="0">
                          <a:effectLst/>
                        </a:rPr>
                        <a:t>0-100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MW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86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err="1">
                          <a:effectLst/>
                        </a:rPr>
                        <a:t>P</a:t>
                      </a:r>
                      <a:r>
                        <a:rPr lang="en-US" sz="1800" b="1" u="none" strike="noStrike" baseline="-25000" dirty="0" err="1">
                          <a:effectLst/>
                        </a:rPr>
                        <a:t>ext</a:t>
                      </a:r>
                      <a:endParaRPr lang="en-US" sz="18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 smtClean="0">
                          <a:effectLst/>
                        </a:rPr>
                        <a:t>30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MW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609600" y="831162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37837" y="4013044"/>
            <a:ext cx="411877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/>
              <a:t>Desired </a:t>
            </a:r>
            <a:r>
              <a:rPr lang="en-US" sz="2000" b="1" dirty="0"/>
              <a:t>schedule: </a:t>
            </a:r>
          </a:p>
          <a:p>
            <a:pPr marL="517525" indent="-1762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R&amp;D: </a:t>
            </a:r>
            <a:r>
              <a:rPr lang="en-US" sz="2000" dirty="0" smtClean="0"/>
              <a:t>3yrs (mainly HTS magnets)</a:t>
            </a:r>
            <a:endParaRPr lang="en-US" sz="2000" dirty="0"/>
          </a:p>
          <a:p>
            <a:pPr marL="517525" indent="-1762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Construct: 4 </a:t>
            </a:r>
            <a:r>
              <a:rPr lang="en-US" sz="2000" dirty="0" err="1"/>
              <a:t>yrs</a:t>
            </a:r>
            <a:endParaRPr lang="en-US" sz="2000" dirty="0"/>
          </a:p>
          <a:p>
            <a:pPr marL="517525" indent="-1762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Operate: 5 </a:t>
            </a:r>
            <a:r>
              <a:rPr lang="en-US" sz="2000" dirty="0" err="1"/>
              <a:t>yrs</a:t>
            </a:r>
            <a:endParaRPr lang="en-US" sz="2000" dirty="0"/>
          </a:p>
          <a:p>
            <a:pPr marL="517525" indent="-1762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Decommission: 4 </a:t>
            </a:r>
            <a:r>
              <a:rPr lang="en-US" sz="2000" dirty="0" err="1"/>
              <a:t>yrs</a:t>
            </a: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b="1" dirty="0"/>
              <a:t>Desired construction cost:</a:t>
            </a:r>
          </a:p>
          <a:p>
            <a:pPr marL="517525" indent="-1762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&lt;$</a:t>
            </a:r>
            <a:r>
              <a:rPr lang="en-US" sz="2000" dirty="0" smtClean="0"/>
              <a:t>500M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 rot="20100072">
            <a:off x="381235" y="2803360"/>
            <a:ext cx="11375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DRAFT  </a:t>
            </a:r>
            <a:r>
              <a:rPr lang="en-US" sz="9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DRAFT</a:t>
            </a:r>
            <a:r>
              <a:rPr lang="en-US" sz="9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9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DRAFT</a:t>
            </a:r>
            <a:endParaRPr lang="en-US" sz="9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91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4012"/>
            <a:ext cx="109728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Note: Proposed Copper Experiments Probably Would Have Worked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6/8/2017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Field Path To Fusion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054064" y="1749287"/>
            <a:ext cx="4337504" cy="4332704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000" dirty="0" smtClean="0"/>
              <a:t>Early plans for burning plasma experiments – Using compact, high-field with copper </a:t>
            </a:r>
            <a:r>
              <a:rPr lang="en-US" sz="2000" dirty="0"/>
              <a:t>magnets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Based on current knowledge, these experiments would have succeeded</a:t>
            </a:r>
          </a:p>
          <a:p>
            <a:pPr lvl="1">
              <a:spcAft>
                <a:spcPts val="1800"/>
              </a:spcAft>
            </a:pPr>
            <a:r>
              <a:rPr lang="en-US" sz="2000" dirty="0" smtClean="0"/>
              <a:t>Assuming the magnet engineering could work out.</a:t>
            </a:r>
          </a:p>
          <a:p>
            <a:pPr>
              <a:spcAft>
                <a:spcPts val="1800"/>
              </a:spcAft>
            </a:pPr>
            <a:r>
              <a:rPr lang="en-US" sz="2000" dirty="0" smtClean="0"/>
              <a:t>Deprecated as a dead end for fusion energy – short pulse only.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09600" y="968371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5702293" y="1455021"/>
            <a:ext cx="6169860" cy="4626970"/>
            <a:chOff x="5702293" y="1455021"/>
            <a:chExt cx="6169860" cy="4626970"/>
          </a:xfrm>
        </p:grpSpPr>
        <p:grpSp>
          <p:nvGrpSpPr>
            <p:cNvPr id="15" name="Group 14"/>
            <p:cNvGrpSpPr/>
            <p:nvPr/>
          </p:nvGrpSpPr>
          <p:grpSpPr>
            <a:xfrm>
              <a:off x="5702293" y="1455021"/>
              <a:ext cx="5880108" cy="4626970"/>
              <a:chOff x="5702293" y="1455021"/>
              <a:chExt cx="5880108" cy="462697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2293" y="1455021"/>
                <a:ext cx="5880108" cy="4626970"/>
              </a:xfrm>
              <a:prstGeom prst="rect">
                <a:avLst/>
              </a:prstGeom>
            </p:spPr>
          </p:pic>
          <p:sp>
            <p:nvSpPr>
              <p:cNvPr id="8" name="Right Arrow 7"/>
              <p:cNvSpPr/>
              <p:nvPr/>
            </p:nvSpPr>
            <p:spPr>
              <a:xfrm rot="19173653">
                <a:off x="6965152" y="3622270"/>
                <a:ext cx="1924280" cy="696031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77" dirty="0">
                    <a:solidFill>
                      <a:schemeClr val="tx1"/>
                    </a:solidFill>
                  </a:rPr>
                  <a:t>Fusion </a:t>
                </a:r>
                <a:r>
                  <a:rPr lang="en-US" sz="2177" dirty="0" smtClean="0">
                    <a:solidFill>
                      <a:schemeClr val="tx1"/>
                    </a:solidFill>
                  </a:rPr>
                  <a:t>Gain Q</a:t>
                </a:r>
                <a:endParaRPr lang="en-US" sz="2177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9312676" y="3902139"/>
                <a:ext cx="318977" cy="318977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9645833" y="4086438"/>
                <a:ext cx="318977" cy="318977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0705542" y="4447947"/>
                <a:ext cx="318977" cy="318977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 Placeholder 5"/>
            <p:cNvSpPr txBox="1">
              <a:spLocks/>
            </p:cNvSpPr>
            <p:nvPr/>
          </p:nvSpPr>
          <p:spPr>
            <a:xfrm>
              <a:off x="9559559" y="3508007"/>
              <a:ext cx="769089" cy="4412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171450" indent="-17145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SzPct val="80000"/>
                <a:buFont typeface="Arial Narrow" pitchFamily="34" charset="0"/>
                <a:buChar char="●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-17145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Calibri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350" indent="-17145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SzPct val="100000"/>
                <a:buFont typeface="Courier New" pitchFamily="49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indent="-17145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57250" indent="-17145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1200"/>
                </a:spcAft>
                <a:buNone/>
              </a:pPr>
              <a:r>
                <a:rPr lang="en-US" sz="2400" dirty="0" smtClean="0"/>
                <a:t>BPX</a:t>
              </a:r>
            </a:p>
          </p:txBody>
        </p:sp>
        <p:sp>
          <p:nvSpPr>
            <p:cNvPr id="17" name="Text Placeholder 5"/>
            <p:cNvSpPr txBox="1">
              <a:spLocks/>
            </p:cNvSpPr>
            <p:nvPr/>
          </p:nvSpPr>
          <p:spPr>
            <a:xfrm>
              <a:off x="9849311" y="3758821"/>
              <a:ext cx="769089" cy="4412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171450" indent="-17145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SzPct val="80000"/>
                <a:buFont typeface="Arial Narrow" pitchFamily="34" charset="0"/>
                <a:buChar char="●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-17145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Calibri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350" indent="-17145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SzPct val="100000"/>
                <a:buFont typeface="Courier New" pitchFamily="49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indent="-17145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57250" indent="-17145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1200"/>
                </a:spcAft>
                <a:buNone/>
              </a:pPr>
              <a:r>
                <a:rPr lang="en-US" sz="2400" dirty="0" smtClean="0"/>
                <a:t>FIRE</a:t>
              </a:r>
            </a:p>
          </p:txBody>
        </p:sp>
        <p:sp>
          <p:nvSpPr>
            <p:cNvPr id="18" name="Text Placeholder 5"/>
            <p:cNvSpPr txBox="1">
              <a:spLocks/>
            </p:cNvSpPr>
            <p:nvPr/>
          </p:nvSpPr>
          <p:spPr>
            <a:xfrm>
              <a:off x="10663010" y="4006697"/>
              <a:ext cx="1209143" cy="4412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171450" indent="-17145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SzPct val="80000"/>
                <a:buFont typeface="Arial Narrow" pitchFamily="34" charset="0"/>
                <a:buChar char="●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-17145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Calibri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350" indent="-17145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SzPct val="100000"/>
                <a:buFont typeface="Courier New" pitchFamily="49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indent="-17145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57250" indent="-17145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1200"/>
                </a:spcAft>
                <a:buNone/>
              </a:pPr>
              <a:r>
                <a:rPr lang="en-US" sz="2400" dirty="0" smtClean="0"/>
                <a:t>Ignitor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487" y="1305077"/>
            <a:ext cx="1386361" cy="1432534"/>
          </a:xfrm>
          <a:prstGeom prst="rect">
            <a:avLst/>
          </a:prstGeom>
        </p:spPr>
      </p:pic>
      <p:pic>
        <p:nvPicPr>
          <p:cNvPr id="20" name="Picture 2" descr="http://www.nature.com/news/2010/100430/images/news.2010.IGNIT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309" y="3858761"/>
            <a:ext cx="290494" cy="23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1250" y="3748397"/>
            <a:ext cx="426614" cy="288353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7986510" y="2384081"/>
            <a:ext cx="318977" cy="31897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9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4402"/>
            <a:ext cx="109728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SPARC: If Pulsed, Why Not Copper?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83239" y="1252330"/>
            <a:ext cx="8617638" cy="5349879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rgbClr val="C00000"/>
                </a:solidFill>
              </a:rPr>
              <a:t>Drive HTS fusion magnet development - 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Copper is intrinsically weak – body forces are hard to restrain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Note sliding joint design for 8T C-Mod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HTS tapes, high-strength steel substrate: easier to engineer into high-field magnet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Large</a:t>
            </a:r>
            <a:r>
              <a:rPr lang="en-US" sz="2000" dirty="0"/>
              <a:t>, non-uniform temperature excursions for every shot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Thermally induced cyclic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stresses can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limit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lifetime for copper magnet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000" dirty="0" smtClean="0"/>
              <a:t>Very difficult to get flat-top more than current diffusion time in burning plasma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Enormous power consumption for copper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FIRE required 1,000 MVA, Alternator/flywheel with 20 GJ stored energy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Prodigious L</a:t>
            </a:r>
            <a:r>
              <a:rPr lang="en-US" sz="2000" baseline="-25000" dirty="0" smtClean="0">
                <a:solidFill>
                  <a:schemeClr val="accent1">
                    <a:lumMod val="75000"/>
                  </a:schemeClr>
                </a:solidFill>
              </a:rPr>
              <a:t>N2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consumption,  250,000 liters per shot (compare to 1,000 for C-Mod)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Huge footprint for power systems, L</a:t>
            </a:r>
            <a:r>
              <a:rPr lang="en-US" sz="2000" baseline="-25000" dirty="0" smtClean="0">
                <a:solidFill>
                  <a:schemeClr val="accent1">
                    <a:lumMod val="75000"/>
                  </a:schemeClr>
                </a:solidFill>
              </a:rPr>
              <a:t>N2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tank farm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Very low shot rep rate (3-4 hours)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Equally low for hydrogen or deuterium operation or no-plasma power tests</a:t>
            </a:r>
          </a:p>
          <a:p>
            <a:endParaRPr lang="en-US" sz="2000" dirty="0" smtClean="0"/>
          </a:p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857599" y="990600"/>
            <a:ext cx="1039406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22" y="1334280"/>
            <a:ext cx="2965450" cy="46081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93018" y="5854404"/>
            <a:ext cx="3667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SPARC fusion energy pulse compared to current record holders on JET and TFTR.</a:t>
            </a:r>
          </a:p>
        </p:txBody>
      </p:sp>
    </p:spTree>
    <p:extLst>
      <p:ext uri="{BB962C8B-B14F-4D97-AF65-F5344CB8AC3E}">
        <p14:creationId xmlns:p14="http://schemas.microsoft.com/office/powerpoint/2010/main" val="88745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2697" y="990600"/>
            <a:ext cx="8923867" cy="4676227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/>
              <a:t>If The Magnets Work, 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How Confident Are We That The Tokamak Will Achieve These Objectives?</a:t>
            </a:r>
            <a:endParaRPr lang="en-US" sz="2800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857599" y="990600"/>
            <a:ext cx="1039406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57599" y="5357191"/>
            <a:ext cx="1039406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11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78194" y="250372"/>
            <a:ext cx="10094639" cy="99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+mn-lt"/>
              </a:rPr>
              <a:t>We Can Be More Confident About The Extrapolation From The ITER H-mode Confinement Database to SPARC, Than For ITER Itself</a:t>
            </a:r>
            <a:endParaRPr lang="en-US" dirty="0">
              <a:latin typeface="+mn-l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963382" y="4467827"/>
            <a:ext cx="3414532" cy="18750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SzPct val="125000"/>
              <a:buFont typeface="Wingdings" panose="05000000000000000000" pitchFamily="2" charset="2"/>
              <a:buChar char="§"/>
            </a:pPr>
            <a:r>
              <a:rPr lang="en-US" sz="1800" dirty="0" smtClean="0"/>
              <a:t>ITERDB data shown selected on the same criteria as for the H</a:t>
            </a:r>
            <a:r>
              <a:rPr lang="en-US" sz="1800" baseline="-25000" dirty="0" smtClean="0"/>
              <a:t>98</a:t>
            </a:r>
            <a:r>
              <a:rPr lang="en-US" sz="1800" dirty="0" smtClean="0"/>
              <a:t> scaling</a:t>
            </a:r>
          </a:p>
          <a:p>
            <a:pPr marL="285750" indent="-285750">
              <a:buSzPct val="125000"/>
              <a:buFont typeface="Wingdings" panose="05000000000000000000" pitchFamily="2" charset="2"/>
              <a:buChar char="§"/>
            </a:pPr>
            <a:r>
              <a:rPr lang="en-US" sz="1800" dirty="0" smtClean="0"/>
              <a:t>Exception: some records don’t contain the kinetic information required to calculate </a:t>
            </a:r>
            <a:r>
              <a:rPr lang="en-US" sz="1800" dirty="0" smtClean="0">
                <a:latin typeface="Symbol" panose="05050102010706020507" pitchFamily="18" charset="2"/>
              </a:rPr>
              <a:t>n</a:t>
            </a:r>
            <a:r>
              <a:rPr lang="en-US" sz="1800" dirty="0" smtClean="0"/>
              <a:t>* or </a:t>
            </a:r>
            <a:r>
              <a:rPr lang="en-US" sz="1800" dirty="0" smtClean="0">
                <a:latin typeface="Symbol" panose="05050102010706020507" pitchFamily="18" charset="2"/>
              </a:rPr>
              <a:t>r</a:t>
            </a:r>
            <a:r>
              <a:rPr lang="en-US" sz="1800" dirty="0" smtClean="0"/>
              <a:t>*</a:t>
            </a:r>
            <a:endParaRPr lang="en-US" sz="1800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71332" y="1368835"/>
            <a:ext cx="1039406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222926"/>
              </p:ext>
            </p:extLst>
          </p:nvPr>
        </p:nvGraphicFramePr>
        <p:xfrm>
          <a:off x="457542" y="1811559"/>
          <a:ext cx="3322637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8" name="Acrobat Document" r:id="rId3" imgW="3322203" imgH="2362092" progId="AcroExch.Document.DC">
                  <p:embed/>
                </p:oleObj>
              </mc:Choice>
              <mc:Fallback>
                <p:oleObj name="Acrobat Document" r:id="rId3" imgW="3322203" imgH="2362092" progId="AcroExch.Document.DC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542" y="1811559"/>
                        <a:ext cx="3322637" cy="236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904640"/>
              </p:ext>
            </p:extLst>
          </p:nvPr>
        </p:nvGraphicFramePr>
        <p:xfrm>
          <a:off x="4261020" y="1849659"/>
          <a:ext cx="3214688" cy="232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9" name="Acrobat Document" r:id="rId5" imgW="3215446" imgH="2324046" progId="AcroExch.Document.DC">
                  <p:embed/>
                </p:oleObj>
              </mc:Choice>
              <mc:Fallback>
                <p:oleObj name="Acrobat Document" r:id="rId5" imgW="3215446" imgH="2324046" progId="AcroExch.Document.DC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61020" y="1849659"/>
                        <a:ext cx="3214688" cy="232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479637"/>
              </p:ext>
            </p:extLst>
          </p:nvPr>
        </p:nvGraphicFramePr>
        <p:xfrm>
          <a:off x="8068961" y="1849659"/>
          <a:ext cx="3413125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0" name="Acrobat Document" r:id="rId7" imgW="3413616" imgH="2362092" progId="AcroExch.Document.DC">
                  <p:embed/>
                </p:oleObj>
              </mc:Choice>
              <mc:Fallback>
                <p:oleObj name="Acrobat Document" r:id="rId7" imgW="3413616" imgH="2362092" progId="AcroExch.Document.DC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68961" y="1849659"/>
                        <a:ext cx="3413125" cy="236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390136"/>
              </p:ext>
            </p:extLst>
          </p:nvPr>
        </p:nvGraphicFramePr>
        <p:xfrm>
          <a:off x="4261020" y="4352081"/>
          <a:ext cx="3328988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1" name="Acrobat Document" r:id="rId9" imgW="3329767" imgH="2362092" progId="AcroExch.Document.DC">
                  <p:embed/>
                </p:oleObj>
              </mc:Choice>
              <mc:Fallback>
                <p:oleObj name="Acrobat Document" r:id="rId9" imgW="3329767" imgH="2362092" progId="AcroExch.Document.DC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61020" y="4352081"/>
                        <a:ext cx="3328988" cy="236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198052"/>
              </p:ext>
            </p:extLst>
          </p:nvPr>
        </p:nvGraphicFramePr>
        <p:xfrm>
          <a:off x="457542" y="4352081"/>
          <a:ext cx="3246437" cy="233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2" name="Acrobat Document" r:id="rId11" imgW="3245917" imgH="2331612" progId="AcroExch.Document.DC">
                  <p:embed/>
                </p:oleObj>
              </mc:Choice>
              <mc:Fallback>
                <p:oleObj name="Acrobat Document" r:id="rId11" imgW="3245917" imgH="2331612" progId="AcroExch.Document.DC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7542" y="4352081"/>
                        <a:ext cx="3246437" cy="2332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245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11048" y="65165"/>
            <a:ext cx="9421792" cy="1262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+mn-lt"/>
              </a:rPr>
              <a:t>Moreover, We Can Find Particular Discharges That Are </a:t>
            </a:r>
            <a:r>
              <a:rPr lang="en-US" dirty="0" smtClean="0">
                <a:solidFill>
                  <a:srgbClr val="0070C0"/>
                </a:solidFill>
                <a:latin typeface="+mn-lt"/>
              </a:rPr>
              <a:t>Close</a:t>
            </a:r>
            <a:r>
              <a:rPr lang="en-US" dirty="0" smtClean="0">
                <a:latin typeface="+mn-lt"/>
              </a:rPr>
              <a:t> To Matching All SPARC Dimensionless Parameters   (</a:t>
            </a:r>
            <a:r>
              <a:rPr lang="en-US" dirty="0" err="1" smtClean="0">
                <a:latin typeface="Symbol" panose="05050102010706020507" pitchFamily="18" charset="2"/>
              </a:rPr>
              <a:t>b</a:t>
            </a:r>
            <a:r>
              <a:rPr lang="en-US" baseline="-25000" dirty="0" err="1" smtClean="0">
                <a:latin typeface="+mn-lt"/>
              </a:rPr>
              <a:t>N</a:t>
            </a:r>
            <a:r>
              <a:rPr lang="en-US" dirty="0" smtClean="0">
                <a:latin typeface="+mn-lt"/>
              </a:rPr>
              <a:t>, </a:t>
            </a:r>
            <a:r>
              <a:rPr lang="en-US" dirty="0" smtClean="0">
                <a:latin typeface="Symbol" panose="05050102010706020507" pitchFamily="18" charset="2"/>
              </a:rPr>
              <a:t>n</a:t>
            </a:r>
            <a:r>
              <a:rPr lang="en-US" dirty="0" smtClean="0">
                <a:latin typeface="+mn-lt"/>
              </a:rPr>
              <a:t>*, </a:t>
            </a:r>
            <a:r>
              <a:rPr lang="en-US" dirty="0" smtClean="0">
                <a:latin typeface="Symbol" panose="05050102010706020507" pitchFamily="18" charset="2"/>
              </a:rPr>
              <a:t>r</a:t>
            </a:r>
            <a:r>
              <a:rPr lang="en-US" dirty="0" smtClean="0">
                <a:latin typeface="+mn-lt"/>
              </a:rPr>
              <a:t>*, q</a:t>
            </a:r>
            <a:r>
              <a:rPr lang="en-US" baseline="-25000" dirty="0" smtClean="0">
                <a:latin typeface="+mn-lt"/>
              </a:rPr>
              <a:t>95</a:t>
            </a:r>
            <a:r>
              <a:rPr lang="en-US" dirty="0" smtClean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n</a:t>
            </a:r>
            <a:r>
              <a:rPr lang="en-US" baseline="-25000" dirty="0" err="1" smtClean="0">
                <a:latin typeface="+mn-lt"/>
              </a:rPr>
              <a:t>G</a:t>
            </a:r>
            <a:r>
              <a:rPr lang="en-US" dirty="0" smtClean="0">
                <a:latin typeface="+mn-lt"/>
              </a:rPr>
              <a:t>, </a:t>
            </a:r>
            <a:r>
              <a:rPr lang="en-US" dirty="0" smtClean="0">
                <a:latin typeface="Symbol" panose="05050102010706020507" pitchFamily="18" charset="2"/>
              </a:rPr>
              <a:t>e</a:t>
            </a:r>
            <a:r>
              <a:rPr lang="en-US" dirty="0" smtClean="0">
                <a:latin typeface="+mn-lt"/>
              </a:rPr>
              <a:t>, </a:t>
            </a:r>
            <a:r>
              <a:rPr lang="en-US" dirty="0" smtClean="0">
                <a:latin typeface="Symbol" panose="05050102010706020507" pitchFamily="18" charset="2"/>
              </a:rPr>
              <a:t>k, </a:t>
            </a:r>
            <a:r>
              <a:rPr lang="en-US" dirty="0" err="1" smtClean="0">
                <a:latin typeface="Symbol" panose="05050102010706020507" pitchFamily="18" charset="2"/>
              </a:rPr>
              <a:t>d</a:t>
            </a:r>
            <a:r>
              <a:rPr lang="en-US" baseline="-25000" dirty="0" err="1" smtClean="0">
                <a:latin typeface="+mn-lt"/>
              </a:rPr>
              <a:t>L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8026400" y="4158443"/>
            <a:ext cx="3786115" cy="2279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300" b="1" dirty="0" smtClean="0">
                <a:solidFill>
                  <a:srgbClr val="0070C0"/>
                </a:solidFill>
              </a:rPr>
              <a:t>The same 20 (JET) discharges are shown in red in each plot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B</a:t>
            </a:r>
            <a:r>
              <a:rPr lang="en-US" sz="1900" baseline="-25000" dirty="0" smtClean="0"/>
              <a:t>T</a:t>
            </a:r>
            <a:r>
              <a:rPr lang="en-US" sz="1900" dirty="0" smtClean="0"/>
              <a:t> = 3.0 – 4.0 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I</a:t>
            </a:r>
            <a:r>
              <a:rPr lang="en-US" sz="1900" baseline="-25000" dirty="0" smtClean="0"/>
              <a:t>P</a:t>
            </a:r>
            <a:r>
              <a:rPr lang="en-US" sz="1900" dirty="0" smtClean="0"/>
              <a:t> = 3.0 – 4.2 MA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P = 8.2 – 15.8 MW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H</a:t>
            </a:r>
            <a:r>
              <a:rPr lang="en-US" sz="1900" baseline="-25000" dirty="0" smtClean="0"/>
              <a:t>98</a:t>
            </a:r>
            <a:r>
              <a:rPr lang="en-US" sz="1900" dirty="0" smtClean="0"/>
              <a:t> = 0.82 – 1.08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09600" y="1265544"/>
            <a:ext cx="1039406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094826"/>
              </p:ext>
            </p:extLst>
          </p:nvPr>
        </p:nvGraphicFramePr>
        <p:xfrm>
          <a:off x="8210571" y="1692929"/>
          <a:ext cx="3398837" cy="237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2" name="Acrobat Document" r:id="rId3" imgW="3398488" imgH="2369658" progId="AcroExch.Document.DC">
                  <p:embed/>
                </p:oleObj>
              </mc:Choice>
              <mc:Fallback>
                <p:oleObj name="Acrobat Document" r:id="rId3" imgW="3398488" imgH="2369658" progId="AcroExch.Document.DC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10571" y="1692929"/>
                        <a:ext cx="3398837" cy="2370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905031"/>
              </p:ext>
            </p:extLst>
          </p:nvPr>
        </p:nvGraphicFramePr>
        <p:xfrm>
          <a:off x="4336196" y="1692929"/>
          <a:ext cx="3214688" cy="231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3" name="Acrobat Document" r:id="rId5" imgW="3215446" imgH="2316480" progId="AcroExch.Document.DC">
                  <p:embed/>
                </p:oleObj>
              </mc:Choice>
              <mc:Fallback>
                <p:oleObj name="Acrobat Document" r:id="rId5" imgW="3215446" imgH="2316480" progId="AcroExch.Document.DC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36196" y="1692929"/>
                        <a:ext cx="3214688" cy="2316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089496"/>
              </p:ext>
            </p:extLst>
          </p:nvPr>
        </p:nvGraphicFramePr>
        <p:xfrm>
          <a:off x="446249" y="1692929"/>
          <a:ext cx="3314700" cy="237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4" name="Acrobat Document" r:id="rId7" imgW="3314639" imgH="2369658" progId="AcroExch.Document.DC">
                  <p:embed/>
                </p:oleObj>
              </mc:Choice>
              <mc:Fallback>
                <p:oleObj name="Acrobat Document" r:id="rId7" imgW="3314639" imgH="2369658" progId="AcroExch.Document.DC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6249" y="1692929"/>
                        <a:ext cx="3314700" cy="2370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0435335"/>
              </p:ext>
            </p:extLst>
          </p:nvPr>
        </p:nvGraphicFramePr>
        <p:xfrm>
          <a:off x="446249" y="4239970"/>
          <a:ext cx="32385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5" name="Acrobat Document" r:id="rId9" imgW="3238354" imgH="2362092" progId="AcroExch.Document.DC">
                  <p:embed/>
                </p:oleObj>
              </mc:Choice>
              <mc:Fallback>
                <p:oleObj name="Acrobat Document" r:id="rId9" imgW="3238354" imgH="2362092" progId="AcroExch.Document.DC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6249" y="4239970"/>
                        <a:ext cx="3238500" cy="236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882781"/>
              </p:ext>
            </p:extLst>
          </p:nvPr>
        </p:nvGraphicFramePr>
        <p:xfrm>
          <a:off x="4301734" y="4239970"/>
          <a:ext cx="3306762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6" name="Acrobat Document" r:id="rId11" imgW="3307075" imgH="2362092" progId="AcroExch.Document.DC">
                  <p:embed/>
                </p:oleObj>
              </mc:Choice>
              <mc:Fallback>
                <p:oleObj name="Acrobat Document" r:id="rId11" imgW="3307075" imgH="2362092" progId="AcroExch.Document.DC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01734" y="4239970"/>
                        <a:ext cx="3306762" cy="236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229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SPARC: Nominal Operating Space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11200" y="1371600"/>
            <a:ext cx="3454400" cy="46482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Use ITER Performance Rules 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H</a:t>
            </a:r>
            <a:r>
              <a:rPr lang="en-US" sz="2000" baseline="-25000" dirty="0" smtClean="0"/>
              <a:t>98</a:t>
            </a:r>
            <a:r>
              <a:rPr lang="en-US" sz="2000" dirty="0" smtClean="0"/>
              <a:t> = 1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q</a:t>
            </a:r>
            <a:r>
              <a:rPr lang="en-US" sz="2000" baseline="-25000" dirty="0" smtClean="0"/>
              <a:t>95</a:t>
            </a:r>
            <a:r>
              <a:rPr lang="en-US" sz="2000" dirty="0" smtClean="0"/>
              <a:t> &gt; 3.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Profile peaking factors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Fuel dilution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Operating Space Defined by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P</a:t>
            </a:r>
            <a:r>
              <a:rPr lang="en-US" sz="2000" baseline="-25000" dirty="0" smtClean="0"/>
              <a:t>LOSS</a:t>
            </a:r>
            <a:r>
              <a:rPr lang="en-US" sz="2000" dirty="0" smtClean="0"/>
              <a:t> &gt; P</a:t>
            </a:r>
            <a:r>
              <a:rPr lang="en-US" sz="2000" baseline="-25000" dirty="0" smtClean="0"/>
              <a:t>LH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Q</a:t>
            </a:r>
            <a:r>
              <a:rPr lang="en-US" sz="2000" baseline="-25000" dirty="0" smtClean="0"/>
              <a:t>FUSION</a:t>
            </a:r>
            <a:r>
              <a:rPr lang="en-US" sz="2000" dirty="0" smtClean="0"/>
              <a:t> &gt; 2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P</a:t>
            </a:r>
            <a:r>
              <a:rPr lang="en-US" sz="2000" baseline="-25000" dirty="0" smtClean="0"/>
              <a:t>HEATING</a:t>
            </a:r>
            <a:r>
              <a:rPr lang="en-US" sz="2000" dirty="0" smtClean="0"/>
              <a:t> &lt; 30 MW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P</a:t>
            </a:r>
            <a:r>
              <a:rPr lang="en-US" sz="2000" baseline="-25000" dirty="0" smtClean="0"/>
              <a:t>FUSION</a:t>
            </a:r>
            <a:r>
              <a:rPr lang="en-US" sz="2000" dirty="0" smtClean="0"/>
              <a:t> &lt; 100 MW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33" y="1371600"/>
            <a:ext cx="6997286" cy="5067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806799" y="1106368"/>
            <a:ext cx="1039406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4/12/2018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013473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Performance Estimates Robust With Respect To Confinement Assumptions</a:t>
            </a:r>
            <a:br>
              <a:rPr lang="en-US" sz="2800" dirty="0" smtClean="0"/>
            </a:br>
            <a:r>
              <a:rPr lang="en-US" sz="2800" dirty="0" smtClean="0"/>
              <a:t>Lots </a:t>
            </a:r>
            <a:r>
              <a:rPr lang="en-US" sz="2800" dirty="0"/>
              <a:t>of Upside on </a:t>
            </a:r>
            <a:r>
              <a:rPr lang="en-US" sz="2800" dirty="0" smtClean="0"/>
              <a:t>the High Side 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" y="1614116"/>
            <a:ext cx="4630310" cy="440568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With H</a:t>
            </a:r>
            <a:r>
              <a:rPr lang="en-US" sz="2000" baseline="-25000" dirty="0" smtClean="0"/>
              <a:t>98</a:t>
            </a:r>
            <a:r>
              <a:rPr lang="en-US" sz="2000" dirty="0" smtClean="0"/>
              <a:t> = 1: Nominal Q = 2-3.6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One standard deviation above database mean, H</a:t>
            </a:r>
            <a:r>
              <a:rPr lang="en-US" sz="2000" baseline="-25000" dirty="0"/>
              <a:t>98</a:t>
            </a:r>
            <a:r>
              <a:rPr lang="en-US" sz="2000" dirty="0"/>
              <a:t> = 1.1:   Q </a:t>
            </a:r>
            <a:r>
              <a:rPr lang="en-US" sz="2000" dirty="0" smtClean="0"/>
              <a:t>up to </a:t>
            </a:r>
            <a:r>
              <a:rPr lang="en-US" sz="2000" dirty="0"/>
              <a:t>5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Perhaps higher in I-mode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One standard deviation below database mean, H</a:t>
            </a:r>
            <a:r>
              <a:rPr lang="en-US" sz="2000" baseline="-25000" dirty="0" smtClean="0"/>
              <a:t>98</a:t>
            </a:r>
            <a:r>
              <a:rPr lang="en-US" sz="2000" dirty="0" smtClean="0"/>
              <a:t> = 0.9:   Q &gt; 2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Under L-mode, H</a:t>
            </a:r>
            <a:r>
              <a:rPr lang="en-US" sz="2000" baseline="-25000" dirty="0" smtClean="0"/>
              <a:t>89</a:t>
            </a:r>
            <a:r>
              <a:rPr lang="en-US" sz="2000" dirty="0" smtClean="0"/>
              <a:t> = 1:  Q = 1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Under slightly improved L-mode, H</a:t>
            </a:r>
            <a:r>
              <a:rPr lang="en-US" sz="2000" baseline="-25000" dirty="0" smtClean="0"/>
              <a:t>89</a:t>
            </a:r>
            <a:r>
              <a:rPr lang="en-US" sz="2000" dirty="0" smtClean="0"/>
              <a:t> = 1.4;  Q = 2.6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Flat q profiles, hybrid regime should be accessible transiently</a:t>
            </a:r>
            <a:endParaRPr lang="en-US" sz="2000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830653" y="1321051"/>
            <a:ext cx="1039406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780" y="1577017"/>
            <a:ext cx="5884683" cy="477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4685" y="1221904"/>
            <a:ext cx="7513954" cy="55208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/>
              <a:t>Engineering    (SPARC B</a:t>
            </a:r>
            <a:r>
              <a:rPr lang="en-US" b="1" baseline="30000" dirty="0" smtClean="0"/>
              <a:t>3</a:t>
            </a:r>
            <a:r>
              <a:rPr lang="en-US" b="1" dirty="0" smtClean="0"/>
              <a:t>R</a:t>
            </a:r>
            <a:r>
              <a:rPr lang="en-US" b="1" baseline="30000" dirty="0" smtClean="0"/>
              <a:t>1.3</a:t>
            </a:r>
            <a:r>
              <a:rPr lang="en-US" b="1" dirty="0" smtClean="0"/>
              <a:t> = 3300, </a:t>
            </a:r>
            <a:r>
              <a:rPr lang="en-US" b="1" dirty="0"/>
              <a:t>for ITER = </a:t>
            </a:r>
            <a:r>
              <a:rPr lang="en-US" b="1" dirty="0" smtClean="0"/>
              <a:t>1600, for JET = 270)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914847" y="1221904"/>
            <a:ext cx="3827780" cy="55208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/>
              <a:t>Performance</a:t>
            </a:r>
            <a:endParaRPr lang="en-US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19514" y="199412"/>
            <a:ext cx="9421792" cy="772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+mn-lt"/>
              </a:rPr>
              <a:t>However, In Engineering Parameters And Fusion Power, </a:t>
            </a:r>
          </a:p>
          <a:p>
            <a:r>
              <a:rPr lang="en-US" dirty="0" smtClean="0">
                <a:latin typeface="+mn-lt"/>
              </a:rPr>
              <a:t>No Machine Like SPARC (or ITER) Has Ever Been Built</a:t>
            </a:r>
            <a:endParaRPr lang="en-US" dirty="0">
              <a:latin typeface="+mn-lt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579991"/>
              </p:ext>
            </p:extLst>
          </p:nvPr>
        </p:nvGraphicFramePr>
        <p:xfrm>
          <a:off x="400892" y="1709445"/>
          <a:ext cx="323850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2" name="Acrobat Document" r:id="rId3" imgW="3238354" imgH="2346960" progId="AcroExch.Document.DC">
                  <p:embed/>
                </p:oleObj>
              </mc:Choice>
              <mc:Fallback>
                <p:oleObj name="Acrobat Document" r:id="rId3" imgW="3238354" imgH="2346960" progId="AcroExch.Document.DC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0892" y="1709445"/>
                        <a:ext cx="3238500" cy="2346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665806"/>
              </p:ext>
            </p:extLst>
          </p:nvPr>
        </p:nvGraphicFramePr>
        <p:xfrm>
          <a:off x="4264195" y="1709445"/>
          <a:ext cx="3208337" cy="237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3" name="Acrobat Document" r:id="rId5" imgW="3207883" imgH="2377440" progId="AcroExch.Document.DC">
                  <p:embed/>
                </p:oleObj>
              </mc:Choice>
              <mc:Fallback>
                <p:oleObj name="Acrobat Document" r:id="rId5" imgW="3207883" imgH="2377440" progId="AcroExch.Document.DC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64195" y="1709445"/>
                        <a:ext cx="3208337" cy="2378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7165285"/>
              </p:ext>
            </p:extLst>
          </p:nvPr>
        </p:nvGraphicFramePr>
        <p:xfrm>
          <a:off x="4264195" y="4270910"/>
          <a:ext cx="3200400" cy="233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4" name="Acrobat Document" r:id="rId7" imgW="3200319" imgH="2339178" progId="AcroExch.Document.DC">
                  <p:embed/>
                </p:oleObj>
              </mc:Choice>
              <mc:Fallback>
                <p:oleObj name="Acrobat Document" r:id="rId7" imgW="3200319" imgH="2339178" progId="AcroExch.Document.DC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64195" y="4270910"/>
                        <a:ext cx="3200400" cy="2338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973501"/>
              </p:ext>
            </p:extLst>
          </p:nvPr>
        </p:nvGraphicFramePr>
        <p:xfrm>
          <a:off x="400892" y="4266942"/>
          <a:ext cx="3192462" cy="237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5" name="Acrobat Document" r:id="rId9" imgW="3192755" imgH="2369658" progId="AcroExch.Document.DC">
                  <p:embed/>
                </p:oleObj>
              </mc:Choice>
              <mc:Fallback>
                <p:oleObj name="Acrobat Document" r:id="rId9" imgW="3192755" imgH="2369658" progId="AcroExch.Document.DC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0892" y="4266942"/>
                        <a:ext cx="3192462" cy="2370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804858"/>
              </p:ext>
            </p:extLst>
          </p:nvPr>
        </p:nvGraphicFramePr>
        <p:xfrm>
          <a:off x="8246719" y="1709445"/>
          <a:ext cx="3292475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6" name="Acrobat Document" r:id="rId11" imgW="3291732" imgH="2362092" progId="AcroExch.Document.DC">
                  <p:embed/>
                </p:oleObj>
              </mc:Choice>
              <mc:Fallback>
                <p:oleObj name="Acrobat Document" r:id="rId11" imgW="3291732" imgH="2362092" progId="AcroExch.Document.DC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246719" y="1709445"/>
                        <a:ext cx="3292475" cy="2362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024417"/>
              </p:ext>
            </p:extLst>
          </p:nvPr>
        </p:nvGraphicFramePr>
        <p:xfrm>
          <a:off x="8246719" y="4266942"/>
          <a:ext cx="3222625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7" name="Acrobat Document" r:id="rId13" imgW="3223226" imgH="2346960" progId="AcroExch.Document.DC">
                  <p:embed/>
                </p:oleObj>
              </mc:Choice>
              <mc:Fallback>
                <p:oleObj name="Acrobat Document" r:id="rId13" imgW="3223226" imgH="2346960" progId="AcroExch.Document.DC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246719" y="4266942"/>
                        <a:ext cx="3222625" cy="2346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/>
          <p:cNvCxnSpPr/>
          <p:nvPr/>
        </p:nvCxnSpPr>
        <p:spPr>
          <a:xfrm flipH="1">
            <a:off x="739065" y="972065"/>
            <a:ext cx="1039406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705597" y="2506133"/>
            <a:ext cx="304800" cy="3048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629401" y="1718728"/>
            <a:ext cx="946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Recent  C-Mod</a:t>
            </a:r>
            <a:endParaRPr lang="en-US" dirty="0"/>
          </a:p>
        </p:txBody>
      </p:sp>
      <p:cxnSp>
        <p:nvCxnSpPr>
          <p:cNvPr id="20" name="Straight Connector 19"/>
          <p:cNvCxnSpPr>
            <a:endCxn id="17" idx="0"/>
          </p:cNvCxnSpPr>
          <p:nvPr/>
        </p:nvCxnSpPr>
        <p:spPr>
          <a:xfrm flipH="1">
            <a:off x="6857997" y="2269067"/>
            <a:ext cx="152400" cy="2370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03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24505"/>
          </a:xfrm>
        </p:spPr>
        <p:txBody>
          <a:bodyPr/>
          <a:lstStyle/>
          <a:p>
            <a:r>
              <a:rPr lang="en-US" dirty="0"/>
              <a:t>SPARC Heating  </a:t>
            </a:r>
            <a:r>
              <a:rPr lang="en-US" dirty="0" smtClean="0"/>
              <a:t>- Getting Power In:   30 MW ICRF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64693" y="1302010"/>
            <a:ext cx="6170244" cy="5170352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Simplicity: Utilize a single type of heating</a:t>
            </a:r>
            <a:endParaRPr lang="en-US" sz="2000" dirty="0"/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Proven to work on C-Mod (at required plasma density) and on DT devices (TFTR &amp; JET)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Heating scenarios at 100-120 MHz with He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 minority or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T harmonic look promising</a:t>
            </a:r>
            <a:endParaRPr lang="en-US" sz="2000" baseline="-25000" dirty="0" smtClean="0"/>
          </a:p>
          <a:p>
            <a:pPr>
              <a:spcAft>
                <a:spcPts val="1200"/>
              </a:spcAft>
            </a:pPr>
            <a:r>
              <a:rPr lang="en-US" sz="2000" dirty="0" smtClean="0"/>
              <a:t>Utilize C-Mod proven field-aligned antennas through </a:t>
            </a:r>
            <a:r>
              <a:rPr lang="en-US" sz="2000" dirty="0" err="1" smtClean="0"/>
              <a:t>midplane</a:t>
            </a:r>
            <a:r>
              <a:rPr lang="en-US" sz="2000" dirty="0" smtClean="0"/>
              <a:t> ports 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Improves coupling, Minimize impurity production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000" dirty="0" smtClean="0"/>
              <a:t>Modular, commercially-sourced power and tube systems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C-Mod derived coupling and tuning systems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Flexible siting impact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Light staffing compared to other heating methods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39065" y="972065"/>
            <a:ext cx="1039406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11303"/>
          <a:stretch/>
        </p:blipFill>
        <p:spPr>
          <a:xfrm flipH="1">
            <a:off x="10499986" y="4252242"/>
            <a:ext cx="1362130" cy="18359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132" y="4357028"/>
            <a:ext cx="1867490" cy="15490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8847841" y="3914698"/>
            <a:ext cx="1599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Fast-ferrite tuners for excellent coupling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0343151" y="3805378"/>
            <a:ext cx="1599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High-power high-reliability RF tubes</a:t>
            </a:r>
            <a:endParaRPr lang="en-US" sz="1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089" y="1241473"/>
            <a:ext cx="4352111" cy="209416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132978" y="3914698"/>
            <a:ext cx="2313687" cy="2331805"/>
            <a:chOff x="9812364" y="847210"/>
            <a:chExt cx="2313687" cy="233180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9864" y="847210"/>
              <a:ext cx="1976187" cy="227977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405267" y="1031711"/>
              <a:ext cx="10810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Standard ICRF</a:t>
              </a:r>
            </a:p>
            <a:p>
              <a:pPr algn="ctr"/>
              <a:r>
                <a:rPr lang="en-US" sz="1200" dirty="0" smtClean="0"/>
                <a:t>antenna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874003" y="1812725"/>
              <a:ext cx="1224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C-Mod’s field</a:t>
              </a:r>
              <a:br>
                <a:rPr lang="en-US" sz="1200" dirty="0" smtClean="0">
                  <a:solidFill>
                    <a:srgbClr val="FF0000"/>
                  </a:solidFill>
                </a:rPr>
              </a:br>
              <a:r>
                <a:rPr lang="en-US" sz="1200" dirty="0" smtClean="0">
                  <a:solidFill>
                    <a:srgbClr val="FF0000"/>
                  </a:solidFill>
                </a:rPr>
                <a:t>aligned antenna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9456033" y="1264163"/>
              <a:ext cx="1174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Impurities (spectroscopic)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9502683" y="2407669"/>
              <a:ext cx="10810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RF power [MW]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155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788" y="116852"/>
            <a:ext cx="9859012" cy="1111103"/>
          </a:xfrm>
        </p:spPr>
        <p:txBody>
          <a:bodyPr>
            <a:normAutofit/>
          </a:bodyPr>
          <a:lstStyle/>
          <a:p>
            <a:r>
              <a:rPr lang="en-US" dirty="0"/>
              <a:t>The Need For Fusion Is Clear – The World Needs Reliable Carbon-Free </a:t>
            </a:r>
            <a:r>
              <a:rPr lang="en-US" dirty="0" smtClean="0"/>
              <a:t>Energy</a:t>
            </a:r>
            <a:br>
              <a:rPr lang="en-US" dirty="0" smtClean="0"/>
            </a:br>
            <a:r>
              <a:rPr lang="en-US" dirty="0" smtClean="0"/>
              <a:t>Is There A Faster, Cheaper Path To Fusion Energy Than The One We’re On?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2" name="Picture 4" descr="Image result for jt-60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38" y="2937015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8801"/>
            <a:ext cx="1722455" cy="18361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621" y="1848498"/>
            <a:ext cx="3817231" cy="33020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39" y="2068549"/>
            <a:ext cx="3073920" cy="3176297"/>
          </a:xfrm>
          <a:prstGeom prst="rect">
            <a:avLst/>
          </a:prstGeom>
        </p:spPr>
      </p:pic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3407786610"/>
              </p:ext>
            </p:extLst>
          </p:nvPr>
        </p:nvGraphicFramePr>
        <p:xfrm>
          <a:off x="555186" y="5322908"/>
          <a:ext cx="11636814" cy="939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5994" y="792665"/>
            <a:ext cx="5718265" cy="428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512615" y="2166582"/>
            <a:ext cx="625492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/>
              <a:t>$50 B</a:t>
            </a:r>
            <a:endParaRPr lang="en-US" sz="1500" dirty="0"/>
          </a:p>
        </p:txBody>
      </p:sp>
      <p:sp>
        <p:nvSpPr>
          <p:cNvPr id="29" name="TextBox 28"/>
          <p:cNvSpPr txBox="1"/>
          <p:nvPr/>
        </p:nvSpPr>
        <p:spPr>
          <a:xfrm>
            <a:off x="8135682" y="2195114"/>
            <a:ext cx="848309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/>
              <a:t>$10 B ??</a:t>
            </a:r>
            <a:endParaRPr lang="en-US" sz="1500" dirty="0"/>
          </a:p>
        </p:txBody>
      </p:sp>
      <p:sp>
        <p:nvSpPr>
          <p:cNvPr id="30" name="TextBox 29"/>
          <p:cNvSpPr txBox="1"/>
          <p:nvPr/>
        </p:nvSpPr>
        <p:spPr>
          <a:xfrm>
            <a:off x="10379574" y="2317219"/>
            <a:ext cx="848309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/>
              <a:t>$30 B ??</a:t>
            </a:r>
            <a:endParaRPr lang="en-US" sz="1500" dirty="0"/>
          </a:p>
        </p:txBody>
      </p:sp>
      <p:sp>
        <p:nvSpPr>
          <p:cNvPr id="31" name="TextBox 30"/>
          <p:cNvSpPr txBox="1"/>
          <p:nvPr/>
        </p:nvSpPr>
        <p:spPr>
          <a:xfrm>
            <a:off x="280780" y="4387851"/>
            <a:ext cx="142160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JET</a:t>
            </a:r>
          </a:p>
          <a:p>
            <a:pPr algn="ctr"/>
            <a:r>
              <a:rPr lang="en-US" sz="1600" dirty="0" smtClean="0"/>
              <a:t>Now operating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2271867" y="4709324"/>
            <a:ext cx="231262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JT-60SA</a:t>
            </a:r>
          </a:p>
          <a:p>
            <a:pPr algn="ctr"/>
            <a:r>
              <a:rPr lang="en-US" sz="1600" dirty="0" smtClean="0"/>
              <a:t>Under construction, 2019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5956382" y="4652148"/>
            <a:ext cx="164410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ITER </a:t>
            </a:r>
          </a:p>
          <a:p>
            <a:pPr algn="ctr"/>
            <a:r>
              <a:rPr lang="en-US" sz="1600" dirty="0" smtClean="0"/>
              <a:t>First plasma 2026</a:t>
            </a:r>
          </a:p>
          <a:p>
            <a:pPr algn="ctr"/>
            <a:r>
              <a:rPr lang="en-US" sz="1600" dirty="0" smtClean="0"/>
              <a:t>D-T</a:t>
            </a:r>
            <a:r>
              <a:rPr lang="en-US" sz="1600" dirty="0"/>
              <a:t> </a:t>
            </a:r>
            <a:r>
              <a:rPr lang="en-US" sz="1600" dirty="0" smtClean="0"/>
              <a:t>2035-2040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58025" y="4730283"/>
            <a:ext cx="160492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FNSF/Pilot (US)</a:t>
            </a:r>
          </a:p>
          <a:p>
            <a:pPr algn="ctr"/>
            <a:r>
              <a:rPr lang="en-US" sz="1600" dirty="0" smtClean="0"/>
              <a:t>2040-2045 start?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10511378" y="4463102"/>
            <a:ext cx="166128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DEMO (EU)</a:t>
            </a:r>
          </a:p>
          <a:p>
            <a:pPr algn="ctr"/>
            <a:r>
              <a:rPr lang="en-US" sz="1600" dirty="0" smtClean="0"/>
              <a:t>First power on grid in &gt;2060</a:t>
            </a:r>
            <a:endParaRPr lang="en-US" sz="1600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609600" y="1242673"/>
            <a:ext cx="9198278" cy="1315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4/12/2018</a:t>
            </a:r>
            <a:endParaRPr lang="en-US" dirty="0"/>
          </a:p>
        </p:txBody>
      </p:sp>
      <p:sp>
        <p:nvSpPr>
          <p:cNvPr id="3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1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8095"/>
            <a:ext cx="10972800" cy="715962"/>
          </a:xfrm>
        </p:spPr>
        <p:txBody>
          <a:bodyPr>
            <a:normAutofit/>
          </a:bodyPr>
          <a:lstStyle/>
          <a:p>
            <a:r>
              <a:rPr lang="en-US" dirty="0"/>
              <a:t>Edge Power Loading – Getting </a:t>
            </a:r>
            <a:r>
              <a:rPr lang="en-US" dirty="0" smtClean="0"/>
              <a:t>Power Out:  Seems Like It Might Be A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30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990600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59107" y="6053326"/>
            <a:ext cx="223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Eich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et al., JNM 2011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49577" y="6053326"/>
            <a:ext cx="223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Brunner, 2017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49" y="1332852"/>
            <a:ext cx="7901746" cy="48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4/12/2018</a:t>
            </a:r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5"/>
          <p:cNvSpPr txBox="1">
            <a:spLocks/>
          </p:cNvSpPr>
          <p:nvPr/>
        </p:nvSpPr>
        <p:spPr>
          <a:xfrm>
            <a:off x="6540411" y="1426185"/>
            <a:ext cx="4940389" cy="2422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80000"/>
              <a:buFont typeface="Arial Narrow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10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smtClean="0"/>
              <a:t>For “attached” divertor, the heat flux footprint scales like 1/B</a:t>
            </a:r>
            <a:r>
              <a:rPr lang="en-US" sz="2200" baseline="-25000" smtClean="0"/>
              <a:t>P</a:t>
            </a:r>
            <a:endParaRPr lang="en-US" sz="2200" smtClean="0"/>
          </a:p>
          <a:p>
            <a:r>
              <a:rPr lang="en-US" sz="2200" smtClean="0"/>
              <a:t>Loading scales like PB</a:t>
            </a:r>
            <a:r>
              <a:rPr lang="en-US" sz="2200" baseline="-25000" smtClean="0"/>
              <a:t>P</a:t>
            </a:r>
            <a:r>
              <a:rPr lang="en-US" sz="2200" smtClean="0"/>
              <a:t>/R</a:t>
            </a:r>
          </a:p>
          <a:p>
            <a:r>
              <a:rPr lang="en-US" sz="2200" smtClean="0">
                <a:solidFill>
                  <a:schemeClr val="accent1">
                    <a:lumMod val="75000"/>
                  </a:schemeClr>
                </a:solidFill>
              </a:rPr>
              <a:t>(Though recent simulations for ITER suggest a beneficial, low-</a:t>
            </a:r>
            <a:r>
              <a:rPr lang="en-US" sz="2200" smtClean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r</a:t>
            </a:r>
            <a:r>
              <a:rPr lang="en-US" sz="2200" smtClean="0">
                <a:solidFill>
                  <a:schemeClr val="accent1">
                    <a:lumMod val="75000"/>
                  </a:schemeClr>
                </a:solidFill>
              </a:rPr>
              <a:t>* dependence – we won’t count this)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811" y="1266593"/>
            <a:ext cx="4459107" cy="258669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11" y="3987989"/>
            <a:ext cx="4465033" cy="2676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614" y="91758"/>
            <a:ext cx="11192786" cy="933960"/>
          </a:xfrm>
        </p:spPr>
        <p:txBody>
          <a:bodyPr>
            <a:normAutofit/>
          </a:bodyPr>
          <a:lstStyle/>
          <a:p>
            <a:r>
              <a:rPr lang="en-US" dirty="0"/>
              <a:t>Boundary power exhaust is not a show-stopper for </a:t>
            </a:r>
            <a:r>
              <a:rPr lang="en-US" dirty="0" smtClean="0"/>
              <a:t>SPARC: Pulsed, </a:t>
            </a:r>
            <a:r>
              <a:rPr lang="en-US" dirty="0" err="1" smtClean="0"/>
              <a:t>inertially</a:t>
            </a:r>
            <a:r>
              <a:rPr lang="en-US" smtClean="0"/>
              <a:t> Cooled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Simulations </a:t>
            </a:r>
            <a:r>
              <a:rPr lang="en-US" dirty="0"/>
              <a:t>show that heat flux can be handled with aggressive strike point sweeping.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6643" y="1465890"/>
            <a:ext cx="6153658" cy="5198229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000" dirty="0" smtClean="0"/>
              <a:t>With standard (C-Mod, ITER) vertical target divertor</a:t>
            </a:r>
          </a:p>
          <a:p>
            <a:pPr lvl="1">
              <a:spcAft>
                <a:spcPts val="18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With no core or edge radiation (0%), graphite survives for full pulse, tungsten for 5 sec</a:t>
            </a:r>
          </a:p>
          <a:p>
            <a:pPr lvl="1">
              <a:spcAft>
                <a:spcPts val="18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At typical and acceptable radiation fraction (50%), all target materials easily survive full 10 s, Q = 3.3 pulse.</a:t>
            </a:r>
          </a:p>
          <a:p>
            <a:pPr lvl="1">
              <a:spcAft>
                <a:spcPts val="18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Radiation fractions of &gt; 90% have been demonstrated on C-Mod, AUG, JET while maintaining good core confinement  </a:t>
            </a:r>
          </a:p>
          <a:p>
            <a:pPr>
              <a:spcAft>
                <a:spcPts val="1800"/>
              </a:spcAft>
            </a:pPr>
            <a:r>
              <a:rPr lang="en-US" sz="2000" dirty="0" smtClean="0"/>
              <a:t>Incorporation of an “advanced</a:t>
            </a:r>
            <a:r>
              <a:rPr lang="en-US" sz="2000" smtClean="0"/>
              <a:t>” long-legged divertor </a:t>
            </a:r>
            <a:r>
              <a:rPr lang="en-US" sz="2000" dirty="0" smtClean="0"/>
              <a:t>into the design is possible.</a:t>
            </a:r>
          </a:p>
          <a:p>
            <a:pPr lvl="1">
              <a:spcAft>
                <a:spcPts val="18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With goal of operating in detached regime – which would be “easier” at high density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39065" y="1099285"/>
            <a:ext cx="1039406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503065" y="1655135"/>
            <a:ext cx="1542269" cy="400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50%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rad</a:t>
            </a:r>
            <a:r>
              <a:rPr lang="en-US" baseline="-25000" dirty="0" smtClean="0"/>
              <a:t> SOL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503065" y="4474763"/>
            <a:ext cx="154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  <a:r>
              <a:rPr lang="en-US" dirty="0" smtClean="0"/>
              <a:t>0%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rad</a:t>
            </a:r>
            <a:r>
              <a:rPr lang="en-US" baseline="-25000" dirty="0" smtClean="0"/>
              <a:t> SOL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05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107158"/>
            <a:ext cx="10972800" cy="715962"/>
          </a:xfrm>
        </p:spPr>
        <p:txBody>
          <a:bodyPr>
            <a:normAutofit/>
          </a:bodyPr>
          <a:lstStyle/>
          <a:p>
            <a:r>
              <a:rPr lang="en-US" dirty="0" smtClean="0"/>
              <a:t>ELMs – Perhaps Less Of A Problem At High Field?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96404" y="1073426"/>
            <a:ext cx="5042288" cy="5478449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C-Mod attains ITER-like pedestal pressures without “large” ELMs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C-Mod operation naturally ELM-suppressed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EDA/QC with “normal” field direction, ion </a:t>
            </a:r>
            <a:r>
              <a:rPr lang="en-US" sz="2000" dirty="0" smtClean="0">
                <a:sym typeface="Symbol" panose="05050102010706020507" pitchFamily="18" charset="2"/>
              </a:rPr>
              <a:t></a:t>
            </a:r>
            <a:r>
              <a:rPr lang="en-US" sz="2000" dirty="0" smtClean="0"/>
              <a:t>B drift favorable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I-mode in “reversed” field, ion </a:t>
            </a:r>
            <a:r>
              <a:rPr lang="en-US" sz="2000" dirty="0" smtClean="0">
                <a:sym typeface="Symbol" panose="05050102010706020507" pitchFamily="18" charset="2"/>
              </a:rPr>
              <a:t></a:t>
            </a:r>
            <a:r>
              <a:rPr lang="en-US" sz="2000" dirty="0" smtClean="0"/>
              <a:t>B drift unfavorable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Seems like </a:t>
            </a:r>
            <a:r>
              <a:rPr lang="en-US" sz="2000" dirty="0" smtClean="0">
                <a:latin typeface="Symbol" panose="05050102010706020507" pitchFamily="18" charset="2"/>
              </a:rPr>
              <a:t>b</a:t>
            </a:r>
            <a:r>
              <a:rPr lang="en-US" sz="2000" dirty="0" smtClean="0"/>
              <a:t> </a:t>
            </a:r>
            <a:r>
              <a:rPr lang="en-US" sz="2000" dirty="0"/>
              <a:t>(low) might be key 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Though sometimes higher in </a:t>
            </a:r>
            <a:r>
              <a:rPr lang="en-US" sz="2000" dirty="0" err="1" smtClean="0"/>
              <a:t>collisionality</a:t>
            </a:r>
            <a:r>
              <a:rPr lang="en-US" sz="2000" dirty="0" smtClean="0"/>
              <a:t> – much of this operation is under conditions where </a:t>
            </a:r>
            <a:r>
              <a:rPr lang="en-US" sz="2000" dirty="0" smtClean="0">
                <a:latin typeface="Symbol" panose="05050102010706020507" pitchFamily="18" charset="2"/>
              </a:rPr>
              <a:t>r</a:t>
            </a:r>
            <a:r>
              <a:rPr lang="en-US" sz="2000" dirty="0" smtClean="0"/>
              <a:t>* and </a:t>
            </a:r>
            <a:r>
              <a:rPr lang="en-US" sz="2000" dirty="0" smtClean="0">
                <a:latin typeface="Symbol" panose="05050102010706020507" pitchFamily="18" charset="2"/>
              </a:rPr>
              <a:t>n</a:t>
            </a:r>
            <a:r>
              <a:rPr lang="en-US" sz="2000" dirty="0" smtClean="0"/>
              <a:t>* match other devices</a:t>
            </a:r>
          </a:p>
          <a:p>
            <a:pPr lvl="1">
              <a:spcAft>
                <a:spcPts val="1200"/>
              </a:spcAft>
            </a:pPr>
            <a:r>
              <a:rPr lang="en-US" sz="2000" b="1" dirty="0" smtClean="0">
                <a:solidFill>
                  <a:srgbClr val="C00000"/>
                </a:solidFill>
              </a:rPr>
              <a:t>Generally, high field may enable high performance without pushing up against </a:t>
            </a:r>
            <a:r>
              <a:rPr lang="en-US" sz="20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sz="2000" b="1" dirty="0" smtClean="0">
                <a:solidFill>
                  <a:srgbClr val="C00000"/>
                </a:solidFill>
              </a:rPr>
              <a:t> limits in pedestal</a:t>
            </a:r>
            <a:r>
              <a:rPr lang="en-US" sz="2000" b="1" dirty="0">
                <a:solidFill>
                  <a:srgbClr val="C00000"/>
                </a:solidFill>
              </a:rPr>
              <a:t> or</a:t>
            </a:r>
            <a:r>
              <a:rPr lang="en-US" sz="2000" b="1" dirty="0" smtClean="0">
                <a:solidFill>
                  <a:srgbClr val="C00000"/>
                </a:solidFill>
              </a:rPr>
              <a:t> core</a:t>
            </a:r>
            <a:endParaRPr lang="en-US" sz="2000" b="1" dirty="0">
              <a:solidFill>
                <a:srgbClr val="C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823623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158" y="1365183"/>
            <a:ext cx="5920915" cy="44233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49563" y="6110055"/>
            <a:ext cx="223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Hughes, Snyder, 2017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4/12/2018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34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3124"/>
            <a:ext cx="10972800" cy="1099892"/>
          </a:xfrm>
        </p:spPr>
        <p:txBody>
          <a:bodyPr>
            <a:normAutofit/>
          </a:bodyPr>
          <a:lstStyle/>
          <a:p>
            <a:r>
              <a:rPr lang="en-US" dirty="0" smtClean="0"/>
              <a:t>Disruptions: A Challenge For All High-Performance Tokamaks</a:t>
            </a:r>
            <a:br>
              <a:rPr lang="en-US" dirty="0" smtClean="0"/>
            </a:br>
            <a:r>
              <a:rPr lang="en-US" dirty="0" smtClean="0"/>
              <a:t>Compact, High-Field Has Some Advantages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33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711200" y="1554162"/>
                <a:ext cx="10871200" cy="5167315"/>
              </a:xfrm>
            </p:spPr>
            <p:txBody>
              <a:bodyPr>
                <a:normAutofit lnSpcReduction="10000"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000" b="1" dirty="0" smtClean="0">
                    <a:solidFill>
                      <a:schemeClr val="accent1"/>
                    </a:solidFill>
                  </a:rPr>
                  <a:t>Operating away from limits</a:t>
                </a:r>
              </a:p>
              <a:p>
                <a:pPr marL="461963" lvl="1" indent="-287338">
                  <a:spcAft>
                    <a:spcPts val="1200"/>
                  </a:spcAft>
                  <a:buFont typeface="Calibri" panose="020F0502020204030204" pitchFamily="34" charset="0"/>
                  <a:buChar char="↑"/>
                </a:pPr>
                <a:r>
                  <a:rPr lang="en-US" sz="2000" dirty="0" smtClean="0"/>
                  <a:t>Staying </a:t>
                </a:r>
                <a:r>
                  <a:rPr lang="en-US" sz="2000" dirty="0"/>
                  <a:t>further away </a:t>
                </a:r>
                <a:r>
                  <a:rPr lang="en-US" sz="2000" dirty="0" smtClean="0"/>
                  <a:t>from </a:t>
                </a:r>
                <a:r>
                  <a:rPr lang="en-US" sz="2000" dirty="0"/>
                  <a:t>limits </a:t>
                </a:r>
                <a:r>
                  <a:rPr lang="en-US" sz="2000" dirty="0" smtClean="0"/>
                  <a:t>(especially pressure, density) should </a:t>
                </a:r>
                <a:r>
                  <a:rPr lang="en-US" sz="2000" dirty="0"/>
                  <a:t>significantly reduce disruption probability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000" b="1" dirty="0">
                    <a:solidFill>
                      <a:schemeClr val="accent1"/>
                    </a:solidFill>
                  </a:rPr>
                  <a:t>Disruption forces are not obviously more difficult for compact, high-field</a:t>
                </a:r>
              </a:p>
              <a:p>
                <a:pPr marL="461963" lvl="1" indent="-290513">
                  <a:spcAft>
                    <a:spcPts val="1200"/>
                  </a:spcAft>
                  <a:buFont typeface="Calibri" panose="020F0502020204030204" pitchFamily="34" charset="0"/>
                  <a:buChar char="↑"/>
                </a:pPr>
                <a:r>
                  <a:rPr lang="en-US" sz="2000" dirty="0" err="1"/>
                  <a:t>IxB</a:t>
                </a:r>
                <a:r>
                  <a:rPr lang="en-US" sz="2000" dirty="0"/>
                  <a:t> about the same; lever arms are smaller (lower stress)</a:t>
                </a:r>
              </a:p>
              <a:p>
                <a:pPr marL="461963" lvl="1" indent="-290513">
                  <a:spcAft>
                    <a:spcPts val="1200"/>
                  </a:spcAft>
                  <a:buFont typeface="Calibri" panose="020F0502020204030204" pitchFamily="34" charset="0"/>
                  <a:buChar char="↑"/>
                </a:pPr>
                <a:r>
                  <a:rPr lang="en-US" sz="2000" dirty="0"/>
                  <a:t>distances can be smaller for mitigation actuators (gas, pellets)</a:t>
                </a:r>
              </a:p>
              <a:p>
                <a:pPr marL="461963" lvl="1" indent="-290513">
                  <a:spcAft>
                    <a:spcPts val="1200"/>
                  </a:spcAft>
                  <a:buFont typeface="Calibri" panose="020F0502020204030204" pitchFamily="34" charset="0"/>
                  <a:buChar char="↓"/>
                </a:pPr>
                <a:r>
                  <a:rPr lang="en-US" sz="2000" dirty="0"/>
                  <a:t>But, quench times faster for compact devices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000" b="1" dirty="0" smtClean="0">
                    <a:solidFill>
                      <a:schemeClr val="accent1"/>
                    </a:solidFill>
                  </a:rPr>
                  <a:t>Runaway </a:t>
                </a:r>
                <a:r>
                  <a:rPr lang="en-US" sz="2000" b="1" dirty="0">
                    <a:solidFill>
                      <a:schemeClr val="accent1"/>
                    </a:solidFill>
                  </a:rPr>
                  <a:t>electron </a:t>
                </a:r>
                <a:r>
                  <a:rPr lang="en-US" sz="2000" b="1" dirty="0" smtClean="0">
                    <a:solidFill>
                      <a:schemeClr val="accent1"/>
                    </a:solidFill>
                  </a:rPr>
                  <a:t>growth rate reduced, damping enhanced</a:t>
                </a:r>
                <a:endParaRPr lang="en-US" sz="2000" b="1" dirty="0">
                  <a:solidFill>
                    <a:schemeClr val="accent1"/>
                  </a:solidFill>
                </a:endParaRPr>
              </a:p>
              <a:p>
                <a:pPr marL="461963" lvl="1" indent="-290513">
                  <a:spcAft>
                    <a:spcPts val="1200"/>
                  </a:spcAft>
                  <a:buFont typeface="Calibri" panose="020F0502020204030204" pitchFamily="34" charset="0"/>
                  <a:buChar char="↑"/>
                </a:pPr>
                <a:r>
                  <a:rPr lang="en-US" sz="2000" dirty="0"/>
                  <a:t>Runaways more strongly damped by collisions and synchrotron radiation</a:t>
                </a:r>
              </a:p>
              <a:p>
                <a:pPr marL="461963" lvl="1" indent="-290513">
                  <a:spcAft>
                    <a:spcPts val="1200"/>
                  </a:spcAft>
                  <a:buFont typeface="Calibri" panose="020F0502020204030204" pitchFamily="34" charset="0"/>
                  <a:buChar char="↑"/>
                </a:pPr>
                <a:r>
                  <a:rPr lang="en-US" sz="2000" dirty="0" smtClean="0"/>
                  <a:t>growth </a:t>
                </a:r>
                <a:r>
                  <a:rPr lang="en-US" sz="2000" dirty="0"/>
                  <a:t>exponential with plasma current </a:t>
                </a:r>
                <a:r>
                  <a:rPr lang="en-US" sz="2000" dirty="0">
                    <a:sym typeface="Symbol" panose="05050102010706020507" pitchFamily="18" charset="2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𝑟𝑢𝑛𝑎𝑤𝑎𝑦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/</m:t>
                    </m:r>
                    <m:sSub>
                      <m:sSubPr>
                        <m:ctrlPr>
                          <a:rPr lang="en-US" sz="2000" i="1">
                            <a:latin typeface="Cambria Math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𝑠𝑒𝑒𝑑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∝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2.5∗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𝐼𝑝</m:t>
                        </m:r>
                      </m:sup>
                    </m:sSup>
                  </m:oMath>
                </a14:m>
                <a:r>
                  <a:rPr lang="en-US" sz="2000" dirty="0" smtClean="0"/>
                  <a:t>)</a:t>
                </a:r>
              </a:p>
              <a:p>
                <a:pPr marL="461963" lvl="1" indent="-290513">
                  <a:spcAft>
                    <a:spcPts val="1200"/>
                  </a:spcAft>
                  <a:buFont typeface="Calibri" panose="020F0502020204030204" pitchFamily="34" charset="0"/>
                  <a:buChar char="↑"/>
                </a:pPr>
                <a:r>
                  <a:rPr lang="en-US" sz="2000" dirty="0" smtClean="0"/>
                  <a:t>high-field</a:t>
                </a:r>
                <a:r>
                  <a:rPr lang="en-US" sz="2000" dirty="0"/>
                  <a:t>, compact designs are at lower plasma current </a:t>
                </a:r>
                <a:r>
                  <a:rPr lang="en-US" sz="2000" dirty="0" smtClean="0"/>
                  <a:t>(compare ITER=15 </a:t>
                </a:r>
                <a:r>
                  <a:rPr lang="en-US" sz="2000" dirty="0"/>
                  <a:t>MA, </a:t>
                </a:r>
                <a:r>
                  <a:rPr lang="en-US" sz="2000" dirty="0" smtClean="0"/>
                  <a:t>SPARC</a:t>
                </a:r>
                <a:r>
                  <a:rPr lang="en-US" sz="2000" dirty="0"/>
                  <a:t>= </a:t>
                </a:r>
                <a:r>
                  <a:rPr lang="en-US" sz="2000" dirty="0" smtClean="0"/>
                  <a:t>7.5 </a:t>
                </a:r>
                <a:r>
                  <a:rPr lang="en-US" sz="2000" dirty="0"/>
                  <a:t>MA): </a:t>
                </a:r>
                <a:r>
                  <a:rPr lang="en-US" sz="2000" dirty="0" smtClean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2.5∗(15−7.</m:t>
                        </m:r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5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)</m:t>
                        </m:r>
                      </m:sup>
                    </m:sSup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1.4</m:t>
                    </m:r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𝑥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8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711200" y="1554162"/>
                <a:ext cx="10871200" cy="5167315"/>
              </a:xfrm>
              <a:blipFill>
                <a:blip r:embed="rId2"/>
                <a:stretch>
                  <a:fillRect l="-224" t="-1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609600" y="1330850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2416280"/>
            <a:ext cx="3276600" cy="294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4/12/2018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82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373"/>
            <a:ext cx="109728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Summary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11200" y="1252335"/>
            <a:ext cx="10293405" cy="5259788"/>
          </a:xfrm>
        </p:spPr>
        <p:txBody>
          <a:bodyPr>
            <a:normAutofit/>
          </a:bodyPr>
          <a:lstStyle/>
          <a:p>
            <a:pPr>
              <a:lnSpc>
                <a:spcPts val="2800"/>
              </a:lnSpc>
              <a:spcAft>
                <a:spcPts val="1800"/>
              </a:spcAft>
            </a:pPr>
            <a:r>
              <a:rPr lang="en-US" sz="2000" b="1" dirty="0" smtClean="0"/>
              <a:t>Success from our research on HTS magnets and SPARC will open up a compelling path for smaller, faster, cheaper fusion development</a:t>
            </a:r>
          </a:p>
          <a:p>
            <a:pPr lvl="1">
              <a:lnSpc>
                <a:spcPts val="2800"/>
              </a:lnSpc>
              <a:spcAft>
                <a:spcPts val="18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These steps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w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on’t cost the U.S.G. program anything </a:t>
            </a:r>
          </a:p>
          <a:p>
            <a:pPr lvl="1">
              <a:lnSpc>
                <a:spcPts val="2800"/>
              </a:lnSpc>
              <a:spcAft>
                <a:spcPts val="18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In fact, private initiatives provide opportunities that the US program can leverage</a:t>
            </a:r>
          </a:p>
          <a:p>
            <a:pPr>
              <a:lnSpc>
                <a:spcPts val="2800"/>
              </a:lnSpc>
              <a:spcAft>
                <a:spcPts val="1800"/>
              </a:spcAft>
            </a:pPr>
            <a:r>
              <a:rPr lang="en-US" sz="2000" b="1" dirty="0" smtClean="0"/>
              <a:t>But (IMHO)…</a:t>
            </a:r>
          </a:p>
          <a:p>
            <a:pPr lvl="1">
              <a:lnSpc>
                <a:spcPts val="2800"/>
              </a:lnSpc>
              <a:spcAft>
                <a:spcPts val="18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U.S. fusion strategy should be imbued with a greater sense of urgency in our mission</a:t>
            </a:r>
          </a:p>
          <a:p>
            <a:pPr lvl="1">
              <a:lnSpc>
                <a:spcPts val="2800"/>
              </a:lnSpc>
              <a:spcAft>
                <a:spcPts val="18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The publically funded program should not stand pat for 10-20 years </a:t>
            </a:r>
          </a:p>
          <a:p>
            <a:pPr marL="690563" lvl="2" indent="-233363">
              <a:lnSpc>
                <a:spcPts val="2800"/>
              </a:lnSpc>
              <a:spcAft>
                <a:spcPts val="18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windows of opportunity will close (are closing, have closed)</a:t>
            </a:r>
          </a:p>
          <a:p>
            <a:pPr lvl="1">
              <a:lnSpc>
                <a:spcPts val="2800"/>
              </a:lnSpc>
              <a:spcAft>
                <a:spcPts val="18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U.S. strategy and program elements should focus on areas of innovation, potential leadership and impact under this accelerated timeline  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933292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33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057400" y="2733040"/>
            <a:ext cx="8153400" cy="1066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6000" b="1" dirty="0"/>
              <a:t>END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43280" y="1300480"/>
            <a:ext cx="10881360" cy="304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4/12/2018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22960" y="5374640"/>
            <a:ext cx="10881360" cy="304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77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Faster Path May Be Essential For Success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460089" y="1809134"/>
            <a:ext cx="8986685" cy="4019843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2800" dirty="0" smtClean="0"/>
              <a:t>“At </a:t>
            </a:r>
            <a:r>
              <a:rPr lang="en-US" sz="2800" dirty="0"/>
              <a:t>some point delay is equivalent to failure, as government and industry conclude that no solution will be forthcoming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r>
              <a:rPr lang="en-US" sz="2800" dirty="0" smtClean="0"/>
              <a:t>That </a:t>
            </a:r>
            <a:r>
              <a:rPr lang="en-US" sz="2800" dirty="0"/>
              <a:t>is, a program carried out so slowly and deliberately as to never make a wrong step may carry more risk than one which tries to move more boldly and accepts that it will make some mistakes and follow some blind paths</a:t>
            </a:r>
            <a:r>
              <a:rPr lang="en-US" sz="2800" dirty="0" smtClean="0"/>
              <a:t>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 smtClean="0"/>
              <a:t>U.S. Fusion Sciences Advisory Committee report on “priorities, gaps and opportunities” 2007</a:t>
            </a:r>
            <a:endParaRPr lang="en-US" i="1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09600" y="1199535"/>
            <a:ext cx="10864645" cy="431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4/12/2018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65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823"/>
            <a:ext cx="109728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While We Understand Them Well, Tokamaks Score Poorly on Size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97485" y="4916129"/>
            <a:ext cx="6640095" cy="143229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Impressive and unparalleled fusion performance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Stagnating due to size &amp; cost, not saturation due to physics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Can they be fielded in time to deal with global warming?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928" y="960440"/>
            <a:ext cx="5731465" cy="53879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49" y="1469856"/>
            <a:ext cx="5189833" cy="31807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11669" y="2798639"/>
            <a:ext cx="1561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This was faster than Moore’s law!</a:t>
            </a:r>
            <a:endParaRPr lang="en-US" sz="1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" y="1062792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4/12/2018</a:t>
            </a:r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9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Private Companies Have Attracted $$$ On Small But Risky Concepts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7030" y="1456196"/>
            <a:ext cx="3282478" cy="4635837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000" dirty="0" smtClean="0"/>
              <a:t>Small enough to carry out without government funding</a:t>
            </a:r>
          </a:p>
          <a:p>
            <a:pPr>
              <a:spcAft>
                <a:spcPts val="1800"/>
              </a:spcAft>
            </a:pPr>
            <a:r>
              <a:rPr lang="en-US" sz="2000" dirty="0" smtClean="0"/>
              <a:t>Can be built quickly</a:t>
            </a:r>
          </a:p>
          <a:p>
            <a:pPr>
              <a:spcAft>
                <a:spcPts val="1800"/>
              </a:spcAft>
            </a:pPr>
            <a:r>
              <a:rPr lang="en-US" sz="2000" dirty="0" smtClean="0"/>
              <a:t>Raise the profile of fusion</a:t>
            </a:r>
          </a:p>
          <a:p>
            <a:pPr>
              <a:spcAft>
                <a:spcPts val="1800"/>
              </a:spcAft>
            </a:pPr>
            <a:r>
              <a:rPr lang="en-US" sz="2000" dirty="0" smtClean="0"/>
              <a:t>Have been innovative and nimble</a:t>
            </a:r>
          </a:p>
          <a:p>
            <a:pPr>
              <a:spcAft>
                <a:spcPts val="1800"/>
              </a:spcAft>
            </a:pPr>
            <a:r>
              <a:rPr lang="en-US" sz="2000" dirty="0" smtClean="0"/>
              <a:t>But – are taking a big leap into </a:t>
            </a:r>
            <a:r>
              <a:rPr lang="en-US" sz="2000" smtClean="0"/>
              <a:t>unknown physics </a:t>
            </a:r>
            <a:r>
              <a:rPr lang="en-US" sz="2000" dirty="0" smtClean="0"/>
              <a:t>and engineering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9018917" y="924459"/>
            <a:ext cx="2540116" cy="5267441"/>
            <a:chOff x="9405440" y="-3300"/>
            <a:chExt cx="1989137" cy="41248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05440" y="-3300"/>
              <a:ext cx="1905000" cy="4124876"/>
            </a:xfrm>
            <a:prstGeom prst="rect">
              <a:avLst/>
            </a:prstGeom>
          </p:spPr>
        </p:pic>
        <p:pic>
          <p:nvPicPr>
            <p:cNvPr id="9" name="Picture 2" descr="http://clipartfreefor.com/cliparts/files/engineer-clipart-k722266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127" y="3638267"/>
              <a:ext cx="386450" cy="386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3602418" y="1085231"/>
            <a:ext cx="5543279" cy="2385137"/>
            <a:chOff x="120159" y="1165203"/>
            <a:chExt cx="5252467" cy="2260007"/>
          </a:xfrm>
        </p:grpSpPr>
        <p:pic>
          <p:nvPicPr>
            <p:cNvPr id="11" name="Picture 4" descr="http://cdn.phys.org/newman/gfx/news/hires/2015/55ddb55c5a7f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59" y="1165203"/>
              <a:ext cx="5252467" cy="226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://clipartfreefor.com/cliparts/files/engineer-clipart-k722266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811" y="2528215"/>
              <a:ext cx="467604" cy="467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3886518" y="3698736"/>
            <a:ext cx="3503799" cy="2102228"/>
            <a:chOff x="9269788" y="4886803"/>
            <a:chExt cx="2743787" cy="164623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63013" y="4886803"/>
              <a:ext cx="2550562" cy="1646232"/>
            </a:xfrm>
            <a:prstGeom prst="rect">
              <a:avLst/>
            </a:prstGeom>
          </p:spPr>
        </p:pic>
        <p:pic>
          <p:nvPicPr>
            <p:cNvPr id="15" name="Picture 2" descr="http://clipartfreefor.com/cliparts/files/engineer-clipart-k722266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9788" y="5516694"/>
              <a:ext cx="386449" cy="386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6873618" y="3407521"/>
            <a:ext cx="197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$ 500M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93574" y="6035715"/>
            <a:ext cx="1886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$100 M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374058" y="5922756"/>
            <a:ext cx="2035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???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26439" y="4174074"/>
            <a:ext cx="1792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(all figures to scale)</a:t>
            </a:r>
          </a:p>
        </p:txBody>
      </p:sp>
      <p:pic>
        <p:nvPicPr>
          <p:cNvPr id="20" name="Picture 8" descr="Tri Alpha Energ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66" y="3359977"/>
            <a:ext cx="24003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generalfusion.com/wp-content/themes/fusion/images/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233" y="5707465"/>
            <a:ext cx="2211494" cy="6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7477" y="5752262"/>
            <a:ext cx="2211494" cy="679542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711200" y="1025071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75066"/>
            <a:ext cx="2844800" cy="365125"/>
          </a:xfrm>
        </p:spPr>
        <p:txBody>
          <a:bodyPr/>
          <a:lstStyle/>
          <a:p>
            <a:r>
              <a:rPr lang="en-US" dirty="0" smtClean="0"/>
              <a:t>4/12/2018</a:t>
            </a:r>
            <a:endParaRPr lang="en-US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86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9877"/>
            <a:ext cx="109728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Unfortunately, These Alternates Currently Perform Poorly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21691" y="5129898"/>
            <a:ext cx="6921100" cy="1093102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chemeClr val="accent1"/>
                </a:solidFill>
              </a:rPr>
              <a:t>Performance is still far from what is needed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990600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50" y="968371"/>
            <a:ext cx="5731465" cy="5387982"/>
          </a:xfrm>
          <a:prstGeom prst="rect">
            <a:avLst/>
          </a:prstGeom>
        </p:spPr>
      </p:pic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4/12/2018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49" y="1469856"/>
            <a:ext cx="5189833" cy="31807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11669" y="2798639"/>
            <a:ext cx="1561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This was faster than Moore’s law!</a:t>
            </a:r>
            <a:endParaRPr lang="en-US" sz="1400" dirty="0"/>
          </a:p>
        </p:txBody>
      </p:sp>
      <p:sp>
        <p:nvSpPr>
          <p:cNvPr id="3" name="Rounded Rectangle 2"/>
          <p:cNvSpPr/>
          <p:nvPr/>
        </p:nvSpPr>
        <p:spPr>
          <a:xfrm>
            <a:off x="3657599" y="3628443"/>
            <a:ext cx="531854" cy="652007"/>
          </a:xfrm>
          <a:prstGeom prst="roundRect">
            <a:avLst/>
          </a:prstGeom>
          <a:solidFill>
            <a:srgbClr val="4F81BD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2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0149"/>
            <a:ext cx="109728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 Need To Consider Another Approach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BBD3-3FC9-4EE0-B146-3FEB2B770BF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21691" y="4686471"/>
            <a:ext cx="6921100" cy="1916706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rgbClr val="C00000"/>
                </a:solidFill>
              </a:rPr>
              <a:t>We’re looking for a path which builds on the progress and knowledge built by decades of research on the tokamak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rgbClr val="C00000"/>
                </a:solidFill>
              </a:rPr>
              <a:t>Reduced in scale to learn fast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rgbClr val="C00000"/>
                </a:solidFill>
              </a:rPr>
              <a:t>Focused on reactors that are practical and economical</a:t>
            </a:r>
            <a:endParaRPr lang="en-US" sz="2000" b="1" dirty="0">
              <a:solidFill>
                <a:srgbClr val="C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968371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50" y="968371"/>
            <a:ext cx="5731465" cy="53879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22586" y="1905135"/>
            <a:ext cx="1611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Breakthroughs live up here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4/12/2018</a:t>
            </a:r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49" y="1469856"/>
            <a:ext cx="5189833" cy="318078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11669" y="2798639"/>
            <a:ext cx="1561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This was faster than Moore’s law!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1787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Think The Basis For Breakthrough Is Here – High Temperature Superconductors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86334"/>
            <a:ext cx="2844800" cy="365125"/>
          </a:xfrm>
        </p:spPr>
        <p:txBody>
          <a:bodyPr/>
          <a:lstStyle/>
          <a:p>
            <a:fld id="{96A5BBD3-3FC9-4EE0-B146-3FEB2B770BF0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09600" y="968371"/>
            <a:ext cx="10871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142177" y="1786269"/>
            <a:ext cx="3202575" cy="4216476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accent1"/>
                </a:solidFill>
              </a:rPr>
              <a:t>Discovered more than 30 years ago – 1986</a:t>
            </a:r>
          </a:p>
          <a:p>
            <a:pPr lvl="1">
              <a:spcAft>
                <a:spcPts val="1800"/>
              </a:spcAft>
            </a:pPr>
            <a:r>
              <a:rPr lang="en-US" sz="2000" b="1" dirty="0" smtClean="0">
                <a:solidFill>
                  <a:schemeClr val="accent1"/>
                </a:solidFill>
              </a:rPr>
              <a:t>Nobel prize for Bednorz &amp; Muller 1987</a:t>
            </a:r>
          </a:p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accent1"/>
                </a:solidFill>
              </a:rPr>
              <a:t>High T</a:t>
            </a:r>
            <a:r>
              <a:rPr lang="en-US" sz="2000" b="1" baseline="-25000" dirty="0" smtClean="0">
                <a:solidFill>
                  <a:schemeClr val="accent1"/>
                </a:solidFill>
              </a:rPr>
              <a:t>C</a:t>
            </a:r>
            <a:r>
              <a:rPr lang="en-US" sz="2000" b="1" dirty="0" smtClean="0">
                <a:solidFill>
                  <a:schemeClr val="accent1"/>
                </a:solidFill>
              </a:rPr>
              <a:t> was a surprise – theory still incomplete</a:t>
            </a:r>
          </a:p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accent1"/>
                </a:solidFill>
              </a:rPr>
              <a:t>Ceramic form – considered too brittle for practical applications by many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000" b="1" dirty="0" smtClean="0">
              <a:solidFill>
                <a:schemeClr val="accent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9" y="1377691"/>
            <a:ext cx="7290873" cy="4799825"/>
          </a:xfrm>
          <a:prstGeom prst="rect">
            <a:avLst/>
          </a:prstGeom>
        </p:spPr>
      </p:pic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4/12/2018</a:t>
            </a:r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/>
          <a:p>
            <a:r>
              <a:rPr lang="en-US" smtClean="0"/>
              <a:t>NAS Panel:  SPARC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30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149449</TotalTime>
  <Words>2493</Words>
  <Application>Microsoft Office PowerPoint</Application>
  <PresentationFormat>Custom</PresentationFormat>
  <Paragraphs>417</Paragraphs>
  <Slides>35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Symbol</vt:lpstr>
      <vt:lpstr>Courier New</vt:lpstr>
      <vt:lpstr>Wingdings</vt:lpstr>
      <vt:lpstr>Calibri</vt:lpstr>
      <vt:lpstr>Cambria Math</vt:lpstr>
      <vt:lpstr>Arial Narrow</vt:lpstr>
      <vt:lpstr>Office Theme</vt:lpstr>
      <vt:lpstr>1_Custom Design</vt:lpstr>
      <vt:lpstr>Custom Design</vt:lpstr>
      <vt:lpstr>Acrobat Document</vt:lpstr>
      <vt:lpstr>PowerPoint Presentation</vt:lpstr>
      <vt:lpstr>Acknowledgements</vt:lpstr>
      <vt:lpstr>The Need For Fusion Is Clear – The World Needs Reliable Carbon-Free Energy Is There A Faster, Cheaper Path To Fusion Energy Than The One We’re On?</vt:lpstr>
      <vt:lpstr>A Faster Path May Be Essential For Success</vt:lpstr>
      <vt:lpstr>While We Understand Them Well, Tokamaks Score Poorly on Size</vt:lpstr>
      <vt:lpstr>Private Companies Have Attracted $$$ On Small But Risky Concepts</vt:lpstr>
      <vt:lpstr>Unfortunately, These Alternates Currently Perform Poorly</vt:lpstr>
      <vt:lpstr>We Need To Consider Another Approach</vt:lpstr>
      <vt:lpstr>We Think The Basis For Breakthrough Is Here – High Temperature Superconductors</vt:lpstr>
      <vt:lpstr>Some People Understand The Implications Right Away</vt:lpstr>
      <vt:lpstr>High Temperature Superconductors – Out of the Lab</vt:lpstr>
      <vt:lpstr>These New Superconducting Materials Are Ideal For Large-Volume, High-Field Fusion Magnets</vt:lpstr>
      <vt:lpstr>Why Do We Care?    At Higher Fields, Fusion Reactors Can Be Smaller</vt:lpstr>
      <vt:lpstr>But -  With Conventional Superconductors, Machines Have To Be Big</vt:lpstr>
      <vt:lpstr>The New HTS Magnet Technology Relaxes That Constraint: We Can Go Smaller</vt:lpstr>
      <vt:lpstr>PowerPoint Presentation</vt:lpstr>
      <vt:lpstr>That Is the Aspiration:  What is the Plan? The SPARC Project</vt:lpstr>
      <vt:lpstr>PowerPoint Presentation</vt:lpstr>
      <vt:lpstr>SPARC Mission</vt:lpstr>
      <vt:lpstr>SPARC V0:  Nominal Starting Point for Design</vt:lpstr>
      <vt:lpstr>Note: Proposed Copper Experiments Probably Would Have Worked</vt:lpstr>
      <vt:lpstr>SPARC: If Pulsed, Why Not Copper?</vt:lpstr>
      <vt:lpstr>If The Magnets Work,   How Confident Are We That The Tokamak Will Achieve These Objectives?</vt:lpstr>
      <vt:lpstr>PowerPoint Presentation</vt:lpstr>
      <vt:lpstr>PowerPoint Presentation</vt:lpstr>
      <vt:lpstr>SPARC: Nominal Operating Space</vt:lpstr>
      <vt:lpstr>Performance Estimates Robust With Respect To Confinement Assumptions Lots of Upside on the High Side </vt:lpstr>
      <vt:lpstr>PowerPoint Presentation</vt:lpstr>
      <vt:lpstr>SPARC Heating  - Getting Power In:   30 MW ICRF</vt:lpstr>
      <vt:lpstr>Edge Power Loading – Getting Power Out:  Seems Like It Might Be A Problem</vt:lpstr>
      <vt:lpstr>Boundary power exhaust is not a show-stopper for SPARC: Pulsed, inertially Cooled Simulations show that heat flux can be handled with aggressive strike point sweeping.</vt:lpstr>
      <vt:lpstr>ELMs – Perhaps Less Of A Problem At High Field?</vt:lpstr>
      <vt:lpstr>Disruptions: A Challenge For All High-Performance Tokamaks Compact, High-Field Has Some Advantages</vt:lpstr>
      <vt:lpstr>Summary</vt:lpstr>
      <vt:lpstr>PowerPoint Presentation</vt:lpstr>
    </vt:vector>
  </TitlesOfParts>
  <Company>MIT Plasma Science and Fusion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Martin Greenwald</dc:creator>
  <cp:lastModifiedBy>Windows User</cp:lastModifiedBy>
  <cp:revision>4253</cp:revision>
  <dcterms:created xsi:type="dcterms:W3CDTF">2013-09-16T16:35:01Z</dcterms:created>
  <dcterms:modified xsi:type="dcterms:W3CDTF">2018-04-12T21:28:22Z</dcterms:modified>
</cp:coreProperties>
</file>