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45"/>
  </p:notesMasterIdLst>
  <p:sldIdLst>
    <p:sldId id="346" r:id="rId5"/>
    <p:sldId id="579" r:id="rId6"/>
    <p:sldId id="486" r:id="rId7"/>
    <p:sldId id="544" r:id="rId8"/>
    <p:sldId id="580" r:id="rId9"/>
    <p:sldId id="582" r:id="rId10"/>
    <p:sldId id="540" r:id="rId11"/>
    <p:sldId id="541" r:id="rId12"/>
    <p:sldId id="488" r:id="rId13"/>
    <p:sldId id="489" r:id="rId14"/>
    <p:sldId id="490" r:id="rId15"/>
    <p:sldId id="463" r:id="rId16"/>
    <p:sldId id="367" r:id="rId17"/>
    <p:sldId id="373" r:id="rId18"/>
    <p:sldId id="374" r:id="rId19"/>
    <p:sldId id="376" r:id="rId20"/>
    <p:sldId id="378" r:id="rId21"/>
    <p:sldId id="380" r:id="rId22"/>
    <p:sldId id="542" r:id="rId23"/>
    <p:sldId id="457" r:id="rId24"/>
    <p:sldId id="545" r:id="rId25"/>
    <p:sldId id="469" r:id="rId26"/>
    <p:sldId id="440" r:id="rId27"/>
    <p:sldId id="520" r:id="rId28"/>
    <p:sldId id="466" r:id="rId29"/>
    <p:sldId id="467" r:id="rId30"/>
    <p:sldId id="456" r:id="rId31"/>
    <p:sldId id="460" r:id="rId32"/>
    <p:sldId id="546" r:id="rId33"/>
    <p:sldId id="563" r:id="rId34"/>
    <p:sldId id="547" r:id="rId35"/>
    <p:sldId id="383" r:id="rId36"/>
    <p:sldId id="385" r:id="rId37"/>
    <p:sldId id="549" r:id="rId38"/>
    <p:sldId id="550" r:id="rId39"/>
    <p:sldId id="548" r:id="rId40"/>
    <p:sldId id="465" r:id="rId41"/>
    <p:sldId id="438" r:id="rId42"/>
    <p:sldId id="439" r:id="rId43"/>
    <p:sldId id="464" r:id="rId4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1">
          <p15:clr>
            <a:srgbClr val="A4A3A4"/>
          </p15:clr>
        </p15:guide>
        <p15:guide id="2" pos="12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 autoAdjust="0"/>
    <p:restoredTop sz="93147" autoAdjust="0"/>
  </p:normalViewPr>
  <p:slideViewPr>
    <p:cSldViewPr snapToGrid="0" showGuides="1">
      <p:cViewPr varScale="1">
        <p:scale>
          <a:sx n="60" d="100"/>
          <a:sy n="60" d="100"/>
        </p:scale>
        <p:origin x="1120" y="176"/>
      </p:cViewPr>
      <p:guideLst>
        <p:guide orient="horz" pos="161"/>
        <p:guide pos="1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73805-7706-E047-81DB-0ED20197DAE6}" type="datetimeFigureOut">
              <a:rPr lang="en-US" smtClean="0"/>
              <a:t>4/12/18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45CB6-42AD-EF4B-8D9E-A4A765C50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35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73460-F7F2-7B41-A518-FC7366FE3740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45CB6-42AD-EF4B-8D9E-A4A765C50D2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31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0F9326-360E-414F-8350-23A7B1254DE1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A0F91C-B748-0E4E-A75A-E0BE592C19A4}" type="slidenum">
              <a:rPr lang="nl-NL"/>
              <a:pPr/>
              <a:t>8</a:t>
            </a:fld>
            <a:endParaRPr lang="nl-NL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D6AEBF-CCCC-E446-8A15-195F8651F6E9}" type="slidenum">
              <a:rPr lang="en-US"/>
              <a:pPr/>
              <a:t>9</a:t>
            </a:fld>
            <a:endParaRPr lang="en-US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51375" cy="3487738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418" y="4415790"/>
            <a:ext cx="5611566" cy="4184994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73460-F7F2-7B41-A518-FC7366FE3740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374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54544-F698-CE4A-A0FE-4F433F6C1A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82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Chad:</a:t>
            </a:r>
          </a:p>
          <a:p>
            <a:r>
              <a:rPr lang="en-US" dirty="0"/>
              <a:t>“Because of irradiation. Ion irradiation is the best tool, the only tool,</a:t>
            </a:r>
            <a:r>
              <a:rPr lang="en-US" baseline="0" dirty="0"/>
              <a:t> we have for rapid-screening experiments, for single variable experiments, for mechanistic explorations. But what it can’t do, is simulate neutron irradiation. At least not without a lot more back-and-forth than we’ve done on these materials so far. Did anyone expect a tapeworm morphology of interconnected sigma-phase at two dpa?”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891B3-877D-43F8-B01E-604580BCE4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42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45CB6-42AD-EF4B-8D9E-A4A765C50D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96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B73460-F7F2-7B41-A518-FC7366FE3740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5791200" y="0"/>
            <a:ext cx="3365146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2" t="1250" r="2014"/>
          <a:stretch/>
        </p:blipFill>
        <p:spPr>
          <a:xfrm>
            <a:off x="5794218" y="-4386"/>
            <a:ext cx="3360737" cy="6772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024" y="254995"/>
            <a:ext cx="4160172" cy="92648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224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033" y="660860"/>
            <a:ext cx="4626281" cy="466343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443385"/>
            <a:ext cx="8642640" cy="419541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047" y="1444752"/>
            <a:ext cx="4198258" cy="4275744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444752"/>
            <a:ext cx="4198258" cy="4275744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0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87" y="25603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44752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270334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4752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70334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5791200" y="0"/>
            <a:ext cx="3365146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 userDrawn="1"/>
        </p:nvCxnSpPr>
        <p:spPr>
          <a:xfrm>
            <a:off x="5791200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4" t="1250" r="1844"/>
          <a:stretch/>
        </p:blipFill>
        <p:spPr>
          <a:xfrm>
            <a:off x="5791201" y="0"/>
            <a:ext cx="3365146" cy="6772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85" y="253529"/>
            <a:ext cx="3911890" cy="1117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85" y="253529"/>
            <a:ext cx="8628678" cy="4847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49002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3505200" y="6602373"/>
            <a:ext cx="2133600" cy="1788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1E98151F-1DE3-476A-8028-5E7ADDCA83F3}" type="datetime1">
              <a:rPr lang="en-US"/>
              <a:pPr>
                <a:defRPr/>
              </a:pPr>
              <a:t>4/12/18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07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" y="65"/>
            <a:ext cx="9143825" cy="6857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83860" y="244475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Juergen</a:t>
            </a:r>
            <a:r>
              <a:rPr lang="en-US" sz="100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Rapp</a:t>
            </a:r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microsoft.com/office/2007/relationships/hdphoto" Target="../media/hdphoto2.wdp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png"/><Relationship Id="rId7" Type="http://schemas.openxmlformats.org/officeDocument/2006/relationships/image" Target="../media/image5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7" Type="http://schemas.openxmlformats.org/officeDocument/2006/relationships/image" Target="../media/image57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tiff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tif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jpe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024" y="254995"/>
            <a:ext cx="4354576" cy="1269578"/>
          </a:xfrm>
        </p:spPr>
        <p:txBody>
          <a:bodyPr/>
          <a:lstStyle/>
          <a:p>
            <a:r>
              <a:rPr lang="en-US" dirty="0"/>
              <a:t>Plasma-Materials and </a:t>
            </a:r>
            <a:r>
              <a:rPr lang="en-US" dirty="0" err="1"/>
              <a:t>Divertor</a:t>
            </a:r>
            <a:r>
              <a:rPr lang="en-US" dirty="0"/>
              <a:t> Options for Fusion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224" y="2752002"/>
            <a:ext cx="5026476" cy="405519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1600" dirty="0"/>
              <a:t>Presented to:</a:t>
            </a:r>
          </a:p>
          <a:p>
            <a:r>
              <a:rPr lang="en-US" sz="1600" dirty="0"/>
              <a:t>National Academy of Sciences Panel</a:t>
            </a:r>
          </a:p>
          <a:p>
            <a:r>
              <a:rPr lang="en-US" sz="1600" dirty="0"/>
              <a:t>A Strategic Plan for U.S. Burning Plasma Research</a:t>
            </a:r>
          </a:p>
          <a:p>
            <a:endParaRPr lang="en-US" dirty="0"/>
          </a:p>
          <a:p>
            <a:r>
              <a:rPr lang="en-US" b="1" dirty="0"/>
              <a:t>J. Rapp</a:t>
            </a:r>
          </a:p>
        </p:txBody>
      </p:sp>
    </p:spTree>
    <p:extLst>
      <p:ext uri="{BB962C8B-B14F-4D97-AF65-F5344CB8AC3E}">
        <p14:creationId xmlns:p14="http://schemas.microsoft.com/office/powerpoint/2010/main" val="876856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8705"/>
          </a:xfrm>
        </p:spPr>
        <p:txBody>
          <a:bodyPr/>
          <a:lstStyle/>
          <a:p>
            <a:r>
              <a:rPr lang="en-US" dirty="0"/>
              <a:t>Power exhaust with impurity seeding: what about confinement?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/>
              <a:t>H</a:t>
            </a:r>
            <a:r>
              <a:rPr lang="en-US" sz="1800" baseline="-25000" dirty="0"/>
              <a:t>98(y,2) </a:t>
            </a:r>
            <a:r>
              <a:rPr lang="en-US" sz="1800" dirty="0"/>
              <a:t>has been found to be </a:t>
            </a:r>
            <a:r>
              <a:rPr lang="en-US" sz="1800" dirty="0" err="1">
                <a:latin typeface="Symbol" charset="2"/>
                <a:cs typeface="Symbol" charset="2"/>
              </a:rPr>
              <a:t>b</a:t>
            </a:r>
            <a:r>
              <a:rPr lang="en-US" sz="1800" baseline="-25000" dirty="0" err="1"/>
              <a:t>N</a:t>
            </a:r>
            <a:r>
              <a:rPr lang="en-US" sz="1800" dirty="0"/>
              <a:t> dependent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444752"/>
            <a:ext cx="4198258" cy="5184648"/>
          </a:xfrm>
        </p:spPr>
        <p:txBody>
          <a:bodyPr/>
          <a:lstStyle/>
          <a:p>
            <a:r>
              <a:rPr lang="en-US" sz="1800" dirty="0"/>
              <a:t>Impurities can improve confinement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>
              <a:lnSpc>
                <a:spcPct val="100000"/>
              </a:lnSpc>
              <a:buFont typeface="Wingdings" charset="2"/>
              <a:buChar char="Ø"/>
            </a:pPr>
            <a:r>
              <a:rPr lang="en-US" sz="1800" dirty="0"/>
              <a:t>Despite </a:t>
            </a:r>
            <a:r>
              <a:rPr lang="en-US" sz="1800" dirty="0" err="1">
                <a:latin typeface="Symbol" charset="2"/>
                <a:cs typeface="Symbol" charset="2"/>
              </a:rPr>
              <a:t>b</a:t>
            </a:r>
            <a:r>
              <a:rPr lang="en-US" sz="1800" baseline="-25000" dirty="0" err="1"/>
              <a:t>N</a:t>
            </a:r>
            <a:r>
              <a:rPr lang="en-US" sz="1800" dirty="0"/>
              <a:t> scaling and impurity effect on core confinement, it is uncertain if high H</a:t>
            </a:r>
            <a:r>
              <a:rPr lang="en-US" sz="1800" baseline="-25000" dirty="0"/>
              <a:t>98(y,2) </a:t>
            </a:r>
            <a:r>
              <a:rPr lang="en-US" sz="1800" dirty="0"/>
              <a:t>of 1.2 or 1.6 can be reached with strongly radiating mantle and plasma core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2146300"/>
            <a:ext cx="3484966" cy="20881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38488" y="2857500"/>
            <a:ext cx="81889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H</a:t>
            </a:r>
            <a:r>
              <a:rPr lang="en-US" baseline="-25000" dirty="0"/>
              <a:t>98(y,2)</a:t>
            </a:r>
          </a:p>
        </p:txBody>
      </p:sp>
      <p:pic>
        <p:nvPicPr>
          <p:cNvPr id="7" name="Picture 6" descr="Figure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4076700"/>
            <a:ext cx="3599329" cy="2781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241687" y="5168902"/>
            <a:ext cx="818892" cy="34624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H</a:t>
            </a:r>
            <a:r>
              <a:rPr lang="en-US" baseline="-25000" dirty="0"/>
              <a:t>98(y,2)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53544" y="4114800"/>
            <a:ext cx="424177" cy="34624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err="1">
                <a:latin typeface="Symbol" charset="2"/>
                <a:cs typeface="Symbol" charset="2"/>
              </a:rPr>
              <a:t>b</a:t>
            </a:r>
            <a:r>
              <a:rPr lang="en-US" baseline="-25000" dirty="0" err="1"/>
              <a:t>N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1747144" y="6337300"/>
            <a:ext cx="424177" cy="34624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err="1">
                <a:latin typeface="Symbol" charset="2"/>
                <a:cs typeface="Symbol" charset="2"/>
              </a:rPr>
              <a:t>b</a:t>
            </a:r>
            <a:r>
              <a:rPr lang="en-US" baseline="-25000" dirty="0" err="1"/>
              <a:t>N</a:t>
            </a:r>
            <a:endParaRPr lang="en-US" baseline="-25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708" y="1765300"/>
            <a:ext cx="4467392" cy="29116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60651" y="4038600"/>
            <a:ext cx="1157167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i="1" dirty="0">
                <a:latin typeface="Arial Narrow"/>
                <a:cs typeface="Arial Narrow"/>
              </a:rPr>
              <a:t>A. Huber, EPS 2014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86020" y="3594100"/>
            <a:ext cx="1451232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i="1" dirty="0">
                <a:latin typeface="Arial Narrow"/>
                <a:cs typeface="Arial Narrow"/>
              </a:rPr>
              <a:t>M. </a:t>
            </a:r>
            <a:r>
              <a:rPr lang="en-US" sz="1000" i="1" dirty="0" err="1">
                <a:latin typeface="Arial Narrow"/>
                <a:cs typeface="Arial Narrow"/>
              </a:rPr>
              <a:t>Wischmeier</a:t>
            </a:r>
            <a:r>
              <a:rPr lang="en-US" sz="1000" i="1" dirty="0">
                <a:latin typeface="Arial Narrow"/>
                <a:cs typeface="Arial Narrow"/>
              </a:rPr>
              <a:t>, IAEA 2014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146" y="5892800"/>
            <a:ext cx="2062189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i="1" dirty="0">
                <a:latin typeface="Arial Narrow"/>
                <a:cs typeface="Arial Narrow"/>
              </a:rPr>
              <a:t>J. Rapp, </a:t>
            </a:r>
            <a:r>
              <a:rPr lang="en-US" sz="1000" i="1" dirty="0" err="1">
                <a:latin typeface="Arial Narrow"/>
                <a:cs typeface="Arial Narrow"/>
              </a:rPr>
              <a:t>Nucl</a:t>
            </a:r>
            <a:r>
              <a:rPr lang="en-US" sz="1000" i="1" dirty="0">
                <a:latin typeface="Arial Narrow"/>
                <a:cs typeface="Arial Narrow"/>
              </a:rPr>
              <a:t>. Fusion 52, 2012, 122002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1583" y="4572000"/>
            <a:ext cx="69770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AUG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42616" y="2362200"/>
            <a:ext cx="59503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JET</a:t>
            </a:r>
          </a:p>
        </p:txBody>
      </p:sp>
    </p:spTree>
    <p:extLst>
      <p:ext uri="{BB962C8B-B14F-4D97-AF65-F5344CB8AC3E}">
        <p14:creationId xmlns:p14="http://schemas.microsoft.com/office/powerpoint/2010/main" val="2155436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/>
              <a:t>Power exhaust: advanced </a:t>
            </a:r>
            <a:r>
              <a:rPr lang="en-US" dirty="0" err="1"/>
              <a:t>divertors</a:t>
            </a:r>
            <a:endParaRPr lang="en-US" dirty="0"/>
          </a:p>
        </p:txBody>
      </p:sp>
      <p:pic>
        <p:nvPicPr>
          <p:cNvPr id="5" name="Picture 4" descr="power exhaust_power handling 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100"/>
            <a:ext cx="9144000" cy="4572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946" y="1165352"/>
            <a:ext cx="8814253" cy="523748"/>
          </a:xfrm>
        </p:spPr>
        <p:txBody>
          <a:bodyPr/>
          <a:lstStyle/>
          <a:p>
            <a:r>
              <a:rPr lang="en-US" sz="2400" dirty="0"/>
              <a:t>If radiative dissipation of power is not sufficient, advanced </a:t>
            </a:r>
            <a:r>
              <a:rPr lang="en-US" sz="2400" dirty="0" err="1"/>
              <a:t>divertors</a:t>
            </a:r>
            <a:r>
              <a:rPr lang="en-US" sz="2400" dirty="0"/>
              <a:t> might help.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6843" y="5727700"/>
            <a:ext cx="1350794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i="1" dirty="0">
                <a:latin typeface="Arial Narrow"/>
                <a:cs typeface="Arial Narrow"/>
              </a:rPr>
              <a:t>Courtesy, B. </a:t>
            </a:r>
            <a:r>
              <a:rPr lang="en-US" sz="1000" i="1" dirty="0" err="1">
                <a:latin typeface="Arial Narrow"/>
                <a:cs typeface="Arial Narrow"/>
              </a:rPr>
              <a:t>LaBombard</a:t>
            </a:r>
            <a:endParaRPr lang="en-US" sz="1000" i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888104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>
          <a:xfrm>
            <a:off x="1661584" y="1409675"/>
            <a:ext cx="5619750" cy="2116666"/>
          </a:xfrm>
          <a:prstGeom prst="rightArrow">
            <a:avLst>
              <a:gd name="adj1" fmla="val 50000"/>
              <a:gd name="adj2" fmla="val 14000"/>
            </a:avLst>
          </a:prstGeom>
          <a:gradFill flip="none" rotWithShape="1">
            <a:gsLst>
              <a:gs pos="100000">
                <a:srgbClr val="FF6600"/>
              </a:gs>
              <a:gs pos="0">
                <a:srgbClr val="FFFFFF"/>
              </a:gs>
            </a:gsLst>
            <a:lin ang="0" scaled="1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986" name="Text Box 2"/>
          <p:cNvSpPr txBox="1">
            <a:spLocks noChangeArrowheads="1"/>
          </p:cNvSpPr>
          <p:nvPr/>
        </p:nvSpPr>
        <p:spPr bwMode="auto">
          <a:xfrm>
            <a:off x="380999" y="1452008"/>
            <a:ext cx="8657167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en-GB" altLang="ja-JP" b="1" dirty="0">
                <a:latin typeface="Arial" charset="0"/>
                <a:ea typeface="MS PGothic" charset="0"/>
                <a:cs typeface="MS PGothic" charset="0"/>
              </a:rPr>
              <a:t>      JET                        	    ITER                                     </a:t>
            </a:r>
            <a:r>
              <a:rPr kumimoji="1" lang="en-GB" altLang="ja-JP" b="1" dirty="0">
                <a:ea typeface="MS PGothic" charset="0"/>
                <a:cs typeface="MS PGothic" charset="0"/>
              </a:rPr>
              <a:t>                Fusion DEMO</a:t>
            </a:r>
            <a:endParaRPr kumimoji="1" lang="en-GB" altLang="ja-JP" b="1" dirty="0"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297987" name="Picture 3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333" y="1799141"/>
            <a:ext cx="1492780" cy="147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88" name="Picture 4" descr="IT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07" y="1646741"/>
            <a:ext cx="1619250" cy="162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89" name="Rectangle 5"/>
          <p:cNvSpPr>
            <a:spLocks noGrp="1" noChangeArrowheads="1"/>
          </p:cNvSpPr>
          <p:nvPr>
            <p:ph type="title"/>
          </p:nvPr>
        </p:nvSpPr>
        <p:spPr>
          <a:xfrm>
            <a:off x="111203" y="177114"/>
            <a:ext cx="8768213" cy="1281120"/>
          </a:xfrm>
        </p:spPr>
        <p:txBody>
          <a:bodyPr/>
          <a:lstStyle/>
          <a:p>
            <a:pPr>
              <a:defRPr/>
            </a:pPr>
            <a:r>
              <a:rPr lang="en-US" dirty="0"/>
              <a:t>Challenges for materials: fluxes and </a:t>
            </a:r>
            <a:r>
              <a:rPr lang="en-US" dirty="0" err="1"/>
              <a:t>fluence</a:t>
            </a:r>
            <a:r>
              <a:rPr lang="en-US" dirty="0"/>
              <a:t>, temperatures</a:t>
            </a:r>
            <a:br>
              <a:rPr lang="en-US" dirty="0"/>
            </a:br>
            <a:endParaRPr lang="en-US" dirty="0">
              <a:cs typeface="+mj-cs"/>
            </a:endParaRPr>
          </a:p>
        </p:txBody>
      </p:sp>
      <p:pic>
        <p:nvPicPr>
          <p:cNvPr id="297990" name="Picture 6" descr="The JET Mach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63" y="1875342"/>
            <a:ext cx="1492250" cy="121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92" name="AutoShape 8"/>
          <p:cNvSpPr>
            <a:spLocks noChangeArrowheads="1"/>
          </p:cNvSpPr>
          <p:nvPr/>
        </p:nvSpPr>
        <p:spPr bwMode="auto">
          <a:xfrm>
            <a:off x="306919" y="3733795"/>
            <a:ext cx="5181600" cy="609600"/>
          </a:xfrm>
          <a:prstGeom prst="rightArrow">
            <a:avLst>
              <a:gd name="adj1" fmla="val 50000"/>
              <a:gd name="adj2" fmla="val 2125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7994" name="AutoShape 10"/>
          <p:cNvSpPr>
            <a:spLocks noChangeArrowheads="1"/>
          </p:cNvSpPr>
          <p:nvPr/>
        </p:nvSpPr>
        <p:spPr bwMode="auto">
          <a:xfrm>
            <a:off x="230751" y="3352795"/>
            <a:ext cx="3656965" cy="454088"/>
          </a:xfrm>
          <a:prstGeom prst="rightArrow">
            <a:avLst>
              <a:gd name="adj1" fmla="val 54583"/>
              <a:gd name="adj2" fmla="val 4662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ctr">
              <a:buFont typeface="Wingdings" charset="0"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97995" name="Text Box 11"/>
          <p:cNvSpPr txBox="1">
            <a:spLocks noChangeArrowheads="1"/>
          </p:cNvSpPr>
          <p:nvPr/>
        </p:nvSpPr>
        <p:spPr bwMode="auto">
          <a:xfrm>
            <a:off x="311682" y="3420534"/>
            <a:ext cx="215860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400" b="1" dirty="0">
                <a:solidFill>
                  <a:srgbClr val="000000"/>
                </a:solidFill>
                <a:latin typeface="Trebuchet MS" charset="0"/>
                <a:cs typeface="+mn-cs"/>
              </a:rPr>
              <a:t>50 x </a:t>
            </a:r>
            <a:r>
              <a:rPr lang="en-US" sz="1400" b="1" dirty="0" err="1">
                <a:solidFill>
                  <a:srgbClr val="000000"/>
                </a:solidFill>
                <a:latin typeface="Trebuchet MS" charset="0"/>
                <a:cs typeface="+mn-cs"/>
              </a:rPr>
              <a:t>divertor</a:t>
            </a:r>
            <a:r>
              <a:rPr lang="en-US" sz="1400" b="1" dirty="0">
                <a:solidFill>
                  <a:srgbClr val="000000"/>
                </a:solidFill>
                <a:latin typeface="Trebuchet MS" charset="0"/>
                <a:cs typeface="+mn-cs"/>
              </a:rPr>
              <a:t> ion fluxes</a:t>
            </a:r>
          </a:p>
        </p:txBody>
      </p:sp>
      <p:sp>
        <p:nvSpPr>
          <p:cNvPr id="297999" name="AutoShape 15"/>
          <p:cNvSpPr>
            <a:spLocks noChangeArrowheads="1"/>
          </p:cNvSpPr>
          <p:nvPr/>
        </p:nvSpPr>
        <p:spPr bwMode="auto">
          <a:xfrm>
            <a:off x="4529671" y="4392108"/>
            <a:ext cx="3658095" cy="454088"/>
          </a:xfrm>
          <a:prstGeom prst="rightArrow">
            <a:avLst>
              <a:gd name="adj1" fmla="val 54583"/>
              <a:gd name="adj2" fmla="val 4662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ctr">
              <a:buFont typeface="Wingdings" charset="0"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98000" name="Text Box 16"/>
          <p:cNvSpPr txBox="1">
            <a:spLocks noChangeArrowheads="1"/>
          </p:cNvSpPr>
          <p:nvPr/>
        </p:nvSpPr>
        <p:spPr bwMode="auto">
          <a:xfrm>
            <a:off x="4631761" y="4449264"/>
            <a:ext cx="3359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400" b="1" dirty="0">
                <a:solidFill>
                  <a:srgbClr val="000000"/>
                </a:solidFill>
                <a:latin typeface="Trebuchet MS" charset="0"/>
                <a:cs typeface="+mn-cs"/>
              </a:rPr>
              <a:t>up to 100 x neutron </a:t>
            </a:r>
            <a:r>
              <a:rPr lang="en-US" sz="1400" b="1" dirty="0" err="1">
                <a:solidFill>
                  <a:srgbClr val="000000"/>
                </a:solidFill>
                <a:latin typeface="Trebuchet MS" charset="0"/>
                <a:cs typeface="+mn-cs"/>
              </a:rPr>
              <a:t>fluence</a:t>
            </a:r>
            <a:r>
              <a:rPr lang="en-US" sz="1400" b="1" dirty="0">
                <a:solidFill>
                  <a:srgbClr val="000000"/>
                </a:solidFill>
                <a:latin typeface="Trebuchet MS" charset="0"/>
                <a:cs typeface="+mn-cs"/>
              </a:rPr>
              <a:t> (150dpa)</a:t>
            </a:r>
          </a:p>
        </p:txBody>
      </p:sp>
      <p:sp>
        <p:nvSpPr>
          <p:cNvPr id="298002" name="AutoShape 18"/>
          <p:cNvSpPr>
            <a:spLocks noChangeArrowheads="1"/>
          </p:cNvSpPr>
          <p:nvPr/>
        </p:nvSpPr>
        <p:spPr bwMode="auto">
          <a:xfrm>
            <a:off x="317502" y="4851400"/>
            <a:ext cx="5181600" cy="609600"/>
          </a:xfrm>
          <a:prstGeom prst="rightArrow">
            <a:avLst>
              <a:gd name="adj1" fmla="val 50000"/>
              <a:gd name="adj2" fmla="val 2125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8004" name="AutoShape 20"/>
          <p:cNvSpPr>
            <a:spLocks noChangeArrowheads="1"/>
          </p:cNvSpPr>
          <p:nvPr/>
        </p:nvSpPr>
        <p:spPr bwMode="auto">
          <a:xfrm>
            <a:off x="241340" y="3877743"/>
            <a:ext cx="3654985" cy="454088"/>
          </a:xfrm>
          <a:prstGeom prst="rightArrow">
            <a:avLst>
              <a:gd name="adj1" fmla="val 54583"/>
              <a:gd name="adj2" fmla="val 4662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ctr">
              <a:buFont typeface="Wingdings" charset="0"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98005" name="Text Box 21"/>
          <p:cNvSpPr txBox="1">
            <a:spLocks noChangeArrowheads="1"/>
          </p:cNvSpPr>
          <p:nvPr/>
        </p:nvSpPr>
        <p:spPr bwMode="auto">
          <a:xfrm>
            <a:off x="322265" y="3945482"/>
            <a:ext cx="24935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400" b="1" dirty="0">
                <a:solidFill>
                  <a:srgbClr val="000000"/>
                </a:solidFill>
                <a:latin typeface="Trebuchet MS" charset="0"/>
                <a:cs typeface="+mn-cs"/>
              </a:rPr>
              <a:t>5000 x </a:t>
            </a:r>
            <a:r>
              <a:rPr lang="en-US" sz="1400" b="1" dirty="0" err="1">
                <a:solidFill>
                  <a:srgbClr val="000000"/>
                </a:solidFill>
                <a:latin typeface="Trebuchet MS" charset="0"/>
                <a:cs typeface="+mn-cs"/>
              </a:rPr>
              <a:t>divertor</a:t>
            </a:r>
            <a:r>
              <a:rPr lang="en-US" sz="1400" b="1" dirty="0">
                <a:solidFill>
                  <a:srgbClr val="000000"/>
                </a:solidFill>
                <a:latin typeface="Trebuchet MS" charset="0"/>
                <a:cs typeface="+mn-cs"/>
              </a:rPr>
              <a:t> ion </a:t>
            </a:r>
            <a:r>
              <a:rPr lang="en-US" sz="1400" b="1" dirty="0" err="1">
                <a:solidFill>
                  <a:srgbClr val="000000"/>
                </a:solidFill>
                <a:latin typeface="Trebuchet MS" charset="0"/>
                <a:cs typeface="+mn-cs"/>
              </a:rPr>
              <a:t>fluence</a:t>
            </a:r>
            <a:endParaRPr lang="en-US" sz="1400" b="1" dirty="0">
              <a:solidFill>
                <a:srgbClr val="000000"/>
              </a:solidFill>
              <a:latin typeface="Trebuchet MS" charset="0"/>
              <a:cs typeface="+mn-cs"/>
            </a:endParaRPr>
          </a:p>
        </p:txBody>
      </p:sp>
      <p:sp>
        <p:nvSpPr>
          <p:cNvPr id="298009" name="AutoShape 25"/>
          <p:cNvSpPr>
            <a:spLocks noChangeArrowheads="1"/>
          </p:cNvSpPr>
          <p:nvPr/>
        </p:nvSpPr>
        <p:spPr bwMode="auto">
          <a:xfrm>
            <a:off x="241334" y="4392108"/>
            <a:ext cx="3653029" cy="454085"/>
          </a:xfrm>
          <a:prstGeom prst="rightArrow">
            <a:avLst>
              <a:gd name="adj1" fmla="val 54583"/>
              <a:gd name="adj2" fmla="val 4662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ctr">
              <a:buFont typeface="Wingdings" charset="0"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98010" name="Text Box 26"/>
          <p:cNvSpPr txBox="1">
            <a:spLocks noChangeArrowheads="1"/>
          </p:cNvSpPr>
          <p:nvPr/>
        </p:nvSpPr>
        <p:spPr bwMode="auto">
          <a:xfrm>
            <a:off x="332848" y="4459847"/>
            <a:ext cx="336073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400" b="1" dirty="0">
                <a:solidFill>
                  <a:srgbClr val="000000"/>
                </a:solidFill>
                <a:latin typeface="Trebuchet MS" charset="0"/>
                <a:cs typeface="+mn-cs"/>
              </a:rPr>
              <a:t>10</a:t>
            </a:r>
            <a:r>
              <a:rPr lang="en-US" sz="1400" b="1" baseline="30000" dirty="0">
                <a:solidFill>
                  <a:srgbClr val="000000"/>
                </a:solidFill>
                <a:latin typeface="Trebuchet MS" charset="0"/>
                <a:cs typeface="+mn-cs"/>
              </a:rPr>
              <a:t>6</a:t>
            </a:r>
            <a:r>
              <a:rPr lang="en-US" sz="1400" b="1" dirty="0">
                <a:solidFill>
                  <a:srgbClr val="000000"/>
                </a:solidFill>
                <a:latin typeface="Trebuchet MS" charset="0"/>
                <a:cs typeface="+mn-cs"/>
              </a:rPr>
              <a:t> x neutron </a:t>
            </a:r>
            <a:r>
              <a:rPr lang="en-US" sz="1400" b="1" dirty="0" err="1">
                <a:solidFill>
                  <a:srgbClr val="000000"/>
                </a:solidFill>
                <a:latin typeface="Trebuchet MS" charset="0"/>
                <a:cs typeface="+mn-cs"/>
              </a:rPr>
              <a:t>fluence</a:t>
            </a:r>
            <a:r>
              <a:rPr lang="en-US" sz="1400" b="1" dirty="0">
                <a:solidFill>
                  <a:srgbClr val="000000"/>
                </a:solidFill>
                <a:latin typeface="Trebuchet MS" charset="0"/>
                <a:cs typeface="+mn-cs"/>
              </a:rPr>
              <a:t> (1dpa)</a:t>
            </a:r>
          </a:p>
        </p:txBody>
      </p:sp>
      <p:sp>
        <p:nvSpPr>
          <p:cNvPr id="298012" name="AutoShape 28"/>
          <p:cNvSpPr>
            <a:spLocks noChangeArrowheads="1"/>
          </p:cNvSpPr>
          <p:nvPr/>
        </p:nvSpPr>
        <p:spPr bwMode="auto">
          <a:xfrm>
            <a:off x="4616415" y="4512754"/>
            <a:ext cx="5181600" cy="609600"/>
          </a:xfrm>
          <a:prstGeom prst="rightArrow">
            <a:avLst>
              <a:gd name="adj1" fmla="val 50000"/>
              <a:gd name="adj2" fmla="val 2125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8014" name="AutoShape 30"/>
          <p:cNvSpPr>
            <a:spLocks noChangeArrowheads="1"/>
          </p:cNvSpPr>
          <p:nvPr/>
        </p:nvSpPr>
        <p:spPr bwMode="auto">
          <a:xfrm>
            <a:off x="4540241" y="3877743"/>
            <a:ext cx="3650944" cy="454088"/>
          </a:xfrm>
          <a:prstGeom prst="rightArrow">
            <a:avLst>
              <a:gd name="adj1" fmla="val 54583"/>
              <a:gd name="adj2" fmla="val 4662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ctr">
              <a:buFont typeface="Wingdings" charset="0"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98015" name="Text Box 31"/>
          <p:cNvSpPr txBox="1">
            <a:spLocks noChangeArrowheads="1"/>
          </p:cNvSpPr>
          <p:nvPr/>
        </p:nvSpPr>
        <p:spPr bwMode="auto">
          <a:xfrm>
            <a:off x="4621178" y="3945482"/>
            <a:ext cx="193365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400" b="1" dirty="0">
                <a:solidFill>
                  <a:srgbClr val="000000"/>
                </a:solidFill>
                <a:latin typeface="Trebuchet MS" charset="0"/>
                <a:cs typeface="+mn-cs"/>
              </a:rPr>
              <a:t>up to 5 x ion </a:t>
            </a:r>
            <a:r>
              <a:rPr lang="en-US" sz="1400" b="1" dirty="0" err="1">
                <a:solidFill>
                  <a:srgbClr val="000000"/>
                </a:solidFill>
                <a:latin typeface="Trebuchet MS" charset="0"/>
                <a:cs typeface="+mn-cs"/>
              </a:rPr>
              <a:t>fluence</a:t>
            </a:r>
            <a:endParaRPr lang="en-US" sz="1400" b="1" dirty="0">
              <a:solidFill>
                <a:srgbClr val="000000"/>
              </a:solidFill>
              <a:latin typeface="Trebuchet MS" charset="0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270000" y="5552150"/>
            <a:ext cx="6527801" cy="675057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tx2"/>
                </a:solidFill>
                <a:latin typeface="Arial Narrow"/>
                <a:cs typeface="Arial Narrow"/>
              </a:rPr>
              <a:t>Materials need to be developed and tested under fusion prototypic conditions:</a:t>
            </a:r>
          </a:p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FF0000"/>
                </a:solidFill>
                <a:latin typeface="Arial Narrow"/>
                <a:cs typeface="Arial Narrow"/>
              </a:rPr>
              <a:t>High fluxes, high ion </a:t>
            </a:r>
            <a:r>
              <a:rPr lang="en-US" sz="1600" b="1" dirty="0" err="1">
                <a:solidFill>
                  <a:srgbClr val="FF0000"/>
                </a:solidFill>
                <a:latin typeface="Arial Narrow"/>
                <a:cs typeface="Arial Narrow"/>
              </a:rPr>
              <a:t>fluence</a:t>
            </a:r>
            <a:r>
              <a:rPr lang="en-US" sz="1600" b="1" dirty="0">
                <a:solidFill>
                  <a:srgbClr val="FF0000"/>
                </a:solidFill>
                <a:latin typeface="Arial Narrow"/>
                <a:cs typeface="Arial Narrow"/>
              </a:rPr>
              <a:t>, high neutron </a:t>
            </a:r>
            <a:r>
              <a:rPr lang="en-US" sz="1600" b="1" dirty="0" err="1">
                <a:solidFill>
                  <a:srgbClr val="FF0000"/>
                </a:solidFill>
                <a:latin typeface="Arial Narrow"/>
                <a:cs typeface="Arial Narrow"/>
              </a:rPr>
              <a:t>fluence</a:t>
            </a:r>
            <a:endParaRPr lang="en-US" sz="1600" b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190046" y="792792"/>
            <a:ext cx="8839653" cy="1146049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US" sz="2400" b="1" dirty="0"/>
          </a:p>
        </p:txBody>
      </p:sp>
      <p:sp>
        <p:nvSpPr>
          <p:cNvPr id="24" name="AutoShape 25"/>
          <p:cNvSpPr>
            <a:spLocks noChangeArrowheads="1"/>
          </p:cNvSpPr>
          <p:nvPr/>
        </p:nvSpPr>
        <p:spPr bwMode="auto">
          <a:xfrm>
            <a:off x="241328" y="4917056"/>
            <a:ext cx="3653029" cy="454085"/>
          </a:xfrm>
          <a:prstGeom prst="rightArrow">
            <a:avLst>
              <a:gd name="adj1" fmla="val 54583"/>
              <a:gd name="adj2" fmla="val 4662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ctr">
              <a:buFont typeface="Wingdings" charset="0"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332842" y="4976328"/>
            <a:ext cx="336073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400" b="1" dirty="0">
                <a:solidFill>
                  <a:srgbClr val="000000"/>
                </a:solidFill>
                <a:latin typeface="Trebuchet MS" charset="0"/>
                <a:cs typeface="+mn-cs"/>
              </a:rPr>
              <a:t>P</a:t>
            </a:r>
            <a:r>
              <a:rPr lang="en-US" sz="1400" b="1" baseline="-25000" dirty="0">
                <a:solidFill>
                  <a:srgbClr val="000000"/>
                </a:solidFill>
                <a:latin typeface="Trebuchet MS" charset="0"/>
                <a:cs typeface="+mn-cs"/>
              </a:rPr>
              <a:t>SOL</a:t>
            </a:r>
            <a:r>
              <a:rPr lang="en-US" sz="1400" b="1" dirty="0">
                <a:solidFill>
                  <a:srgbClr val="000000"/>
                </a:solidFill>
                <a:latin typeface="Trebuchet MS" charset="0"/>
                <a:cs typeface="+mn-cs"/>
              </a:rPr>
              <a:t> B/R about the same</a:t>
            </a:r>
          </a:p>
        </p:txBody>
      </p:sp>
      <p:sp>
        <p:nvSpPr>
          <p:cNvPr id="26" name="AutoShape 15"/>
          <p:cNvSpPr>
            <a:spLocks noChangeArrowheads="1"/>
          </p:cNvSpPr>
          <p:nvPr/>
        </p:nvSpPr>
        <p:spPr bwMode="auto">
          <a:xfrm>
            <a:off x="4529665" y="4917056"/>
            <a:ext cx="3658095" cy="454088"/>
          </a:xfrm>
          <a:prstGeom prst="rightArrow">
            <a:avLst>
              <a:gd name="adj1" fmla="val 54583"/>
              <a:gd name="adj2" fmla="val 4662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ctr">
              <a:buFont typeface="Wingdings" charset="0"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4631755" y="4982679"/>
            <a:ext cx="11532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400" b="1" dirty="0">
                <a:solidFill>
                  <a:srgbClr val="000000"/>
                </a:solidFill>
                <a:latin typeface="Trebuchet MS" charset="0"/>
                <a:cs typeface="+mn-cs"/>
              </a:rPr>
              <a:t>3 x P</a:t>
            </a:r>
            <a:r>
              <a:rPr lang="en-US" sz="1400" b="1" baseline="-25000" dirty="0">
                <a:solidFill>
                  <a:srgbClr val="000000"/>
                </a:solidFill>
                <a:latin typeface="Trebuchet MS" charset="0"/>
                <a:cs typeface="+mn-cs"/>
              </a:rPr>
              <a:t>SOL</a:t>
            </a:r>
            <a:r>
              <a:rPr lang="en-US" sz="1400" b="1" dirty="0">
                <a:solidFill>
                  <a:srgbClr val="000000"/>
                </a:solidFill>
                <a:latin typeface="Trebuchet MS" charset="0"/>
                <a:cs typeface="+mn-cs"/>
              </a:rPr>
              <a:t> B/R</a:t>
            </a:r>
          </a:p>
        </p:txBody>
      </p:sp>
      <p:pic>
        <p:nvPicPr>
          <p:cNvPr id="28" name="Picture 27" descr="FNSF.gif">
            <a:extLst>
              <a:ext uri="{FF2B5EF4-FFF2-40B4-BE49-F238E27FC236}">
                <a16:creationId xmlns:a16="http://schemas.microsoft.com/office/drawing/2014/main" id="{BC8B8CCE-6CE1-1C41-B8B9-5559F642F9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323" y="2404506"/>
            <a:ext cx="1361020" cy="15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7311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4099" y="1693235"/>
            <a:ext cx="3172216" cy="2133699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err="1"/>
              <a:t>Divertor</a:t>
            </a:r>
            <a:r>
              <a:rPr lang="en-US" sz="1600" dirty="0"/>
              <a:t> plasma temperature in the ~ 10 </a:t>
            </a:r>
            <a:r>
              <a:rPr lang="en-US" sz="1600" dirty="0" err="1"/>
              <a:t>eV</a:t>
            </a:r>
            <a:r>
              <a:rPr lang="en-US" sz="1600" dirty="0"/>
              <a:t> range where GROSS sputtering yield of tungsten drops to ~ 10  X greater than the required NET sputtering yield.</a:t>
            </a:r>
          </a:p>
          <a:p>
            <a:pPr marL="0" indent="0">
              <a:buNone/>
            </a:pPr>
            <a:r>
              <a:rPr lang="en-US" sz="1600" dirty="0"/>
              <a:t>Reactor </a:t>
            </a:r>
            <a:r>
              <a:rPr lang="en-US" sz="1600" dirty="0" err="1"/>
              <a:t>divertor</a:t>
            </a:r>
            <a:r>
              <a:rPr lang="en-US" sz="1600" dirty="0"/>
              <a:t> lifetime ~10</a:t>
            </a:r>
            <a:r>
              <a:rPr lang="en-US" sz="1600" baseline="30000" dirty="0"/>
              <a:t>8</a:t>
            </a:r>
            <a:r>
              <a:rPr lang="en-US" sz="1600" dirty="0"/>
              <a:t> s requires net erosion rate of 10</a:t>
            </a:r>
            <a:r>
              <a:rPr lang="en-US" sz="1600" baseline="30000" dirty="0"/>
              <a:t>-6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786618" y="3657578"/>
            <a:ext cx="3357382" cy="2570486"/>
            <a:chOff x="5786618" y="4216400"/>
            <a:chExt cx="3357382" cy="2570486"/>
          </a:xfrm>
        </p:grpSpPr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618" y="4216400"/>
              <a:ext cx="2734162" cy="2570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2" name="Straight Connector 51"/>
            <p:cNvCxnSpPr/>
            <p:nvPr/>
          </p:nvCxnSpPr>
          <p:spPr>
            <a:xfrm>
              <a:off x="7298213" y="4930151"/>
              <a:ext cx="1226448" cy="0"/>
            </a:xfrm>
            <a:prstGeom prst="line">
              <a:avLst/>
            </a:prstGeom>
            <a:ln w="381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6599603" y="5624877"/>
              <a:ext cx="1866841" cy="10627"/>
            </a:xfrm>
            <a:prstGeom prst="line">
              <a:avLst/>
            </a:prstGeom>
            <a:ln w="381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6479287" y="6329240"/>
              <a:ext cx="2033730" cy="0"/>
            </a:xfrm>
            <a:prstGeom prst="line">
              <a:avLst/>
            </a:prstGeom>
            <a:ln w="381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Flowchart: Or 54"/>
            <p:cNvSpPr/>
            <p:nvPr/>
          </p:nvSpPr>
          <p:spPr>
            <a:xfrm>
              <a:off x="7241936" y="4871371"/>
              <a:ext cx="112554" cy="117559"/>
            </a:xfrm>
            <a:prstGeom prst="flowChar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lowchart: Or 55"/>
            <p:cNvSpPr/>
            <p:nvPr/>
          </p:nvSpPr>
          <p:spPr>
            <a:xfrm>
              <a:off x="6578257" y="5568328"/>
              <a:ext cx="112554" cy="117559"/>
            </a:xfrm>
            <a:prstGeom prst="flowChar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lowchart: Or 63"/>
            <p:cNvSpPr/>
            <p:nvPr/>
          </p:nvSpPr>
          <p:spPr>
            <a:xfrm>
              <a:off x="6438534" y="6264694"/>
              <a:ext cx="112554" cy="117559"/>
            </a:xfrm>
            <a:prstGeom prst="flowChar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408881" y="4750765"/>
              <a:ext cx="73511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1000" dirty="0"/>
                <a:t>~ 100 X required net yield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397552" y="5435104"/>
              <a:ext cx="630556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dirty="0"/>
                <a:t> </a:t>
              </a:r>
              <a:r>
                <a:rPr lang="en-US" sz="1000" dirty="0"/>
                <a:t>~ 10 X 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436041" y="6187177"/>
              <a:ext cx="48902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~ 1 X </a:t>
              </a:r>
            </a:p>
          </p:txBody>
        </p:sp>
      </p:grpSp>
      <p:sp>
        <p:nvSpPr>
          <p:cNvPr id="44" name="Title 43"/>
          <p:cNvSpPr>
            <a:spLocks noGrp="1"/>
          </p:cNvSpPr>
          <p:nvPr>
            <p:ph type="title"/>
          </p:nvPr>
        </p:nvSpPr>
        <p:spPr>
          <a:xfrm>
            <a:off x="202909" y="177800"/>
            <a:ext cx="8568557" cy="1281120"/>
          </a:xfrm>
        </p:spPr>
        <p:txBody>
          <a:bodyPr/>
          <a:lstStyle/>
          <a:p>
            <a:r>
              <a:rPr lang="en-US" dirty="0"/>
              <a:t>Reactor: high plasma performance and high PFC lifetime requires strong re-deposition to ensure low net erosion 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2761059" y="1972732"/>
            <a:ext cx="3064008" cy="4004733"/>
            <a:chOff x="4283075" y="1066800"/>
            <a:chExt cx="4022725" cy="5257800"/>
          </a:xfrm>
        </p:grpSpPr>
        <p:pic>
          <p:nvPicPr>
            <p:cNvPr id="9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950" y="1066800"/>
              <a:ext cx="2924175" cy="525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91" name="Freeform 5"/>
            <p:cNvSpPr>
              <a:spLocks noChangeAspect="1"/>
            </p:cNvSpPr>
            <p:nvPr/>
          </p:nvSpPr>
          <p:spPr bwMode="auto">
            <a:xfrm>
              <a:off x="5867400" y="1704975"/>
              <a:ext cx="1069975" cy="290513"/>
            </a:xfrm>
            <a:custGeom>
              <a:avLst/>
              <a:gdLst>
                <a:gd name="T0" fmla="*/ 712 w 712"/>
                <a:gd name="T1" fmla="*/ 193 h 193"/>
                <a:gd name="T2" fmla="*/ 515 w 712"/>
                <a:gd name="T3" fmla="*/ 57 h 193"/>
                <a:gd name="T4" fmla="*/ 310 w 712"/>
                <a:gd name="T5" fmla="*/ 4 h 193"/>
                <a:gd name="T6" fmla="*/ 121 w 712"/>
                <a:gd name="T7" fmla="*/ 34 h 193"/>
                <a:gd name="T8" fmla="*/ 0 w 712"/>
                <a:gd name="T9" fmla="*/ 13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193">
                  <a:moveTo>
                    <a:pt x="712" y="193"/>
                  </a:moveTo>
                  <a:cubicBezTo>
                    <a:pt x="647" y="141"/>
                    <a:pt x="582" y="89"/>
                    <a:pt x="515" y="57"/>
                  </a:cubicBezTo>
                  <a:cubicBezTo>
                    <a:pt x="448" y="25"/>
                    <a:pt x="376" y="8"/>
                    <a:pt x="310" y="4"/>
                  </a:cubicBezTo>
                  <a:cubicBezTo>
                    <a:pt x="244" y="0"/>
                    <a:pt x="173" y="13"/>
                    <a:pt x="121" y="34"/>
                  </a:cubicBezTo>
                  <a:cubicBezTo>
                    <a:pt x="69" y="55"/>
                    <a:pt x="34" y="94"/>
                    <a:pt x="0" y="133"/>
                  </a:cubicBezTo>
                </a:path>
              </a:pathLst>
            </a:custGeom>
            <a:noFill/>
            <a:ln w="1016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6"/>
            <p:cNvSpPr>
              <a:spLocks noChangeAspect="1"/>
            </p:cNvSpPr>
            <p:nvPr/>
          </p:nvSpPr>
          <p:spPr bwMode="auto">
            <a:xfrm>
              <a:off x="5715000" y="3609975"/>
              <a:ext cx="153988" cy="947738"/>
            </a:xfrm>
            <a:custGeom>
              <a:avLst/>
              <a:gdLst>
                <a:gd name="T0" fmla="*/ 0 w 97"/>
                <a:gd name="T1" fmla="*/ 0 h 597"/>
                <a:gd name="T2" fmla="*/ 35 w 97"/>
                <a:gd name="T3" fmla="*/ 270 h 597"/>
                <a:gd name="T4" fmla="*/ 97 w 97"/>
                <a:gd name="T5" fmla="*/ 597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7" h="597">
                  <a:moveTo>
                    <a:pt x="0" y="0"/>
                  </a:moveTo>
                  <a:cubicBezTo>
                    <a:pt x="6" y="45"/>
                    <a:pt x="19" y="171"/>
                    <a:pt x="35" y="270"/>
                  </a:cubicBezTo>
                  <a:cubicBezTo>
                    <a:pt x="51" y="369"/>
                    <a:pt x="84" y="529"/>
                    <a:pt x="97" y="597"/>
                  </a:cubicBezTo>
                </a:path>
              </a:pathLst>
            </a:custGeom>
            <a:noFill/>
            <a:ln w="1016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Line 7"/>
            <p:cNvSpPr>
              <a:spLocks noChangeAspect="1" noChangeShapeType="1"/>
            </p:cNvSpPr>
            <p:nvPr/>
          </p:nvSpPr>
          <p:spPr bwMode="auto">
            <a:xfrm flipH="1">
              <a:off x="7162800" y="3457575"/>
              <a:ext cx="660400" cy="0"/>
            </a:xfrm>
            <a:prstGeom prst="line">
              <a:avLst/>
            </a:prstGeom>
            <a:noFill/>
            <a:ln w="1270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8"/>
            <p:cNvSpPr>
              <a:spLocks noChangeAspect="1" noChangeShapeType="1"/>
            </p:cNvSpPr>
            <p:nvPr/>
          </p:nvSpPr>
          <p:spPr bwMode="auto">
            <a:xfrm rot="10800000" flipH="1">
              <a:off x="5678488" y="3457575"/>
              <a:ext cx="608012" cy="0"/>
            </a:xfrm>
            <a:prstGeom prst="line">
              <a:avLst/>
            </a:prstGeom>
            <a:noFill/>
            <a:ln w="1270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Text Box 9"/>
            <p:cNvSpPr txBox="1">
              <a:spLocks noChangeAspect="1" noChangeArrowheads="1"/>
            </p:cNvSpPr>
            <p:nvPr/>
          </p:nvSpPr>
          <p:spPr bwMode="auto">
            <a:xfrm>
              <a:off x="6096000" y="3106738"/>
              <a:ext cx="1184275" cy="544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10000"/>
                </a:spcBef>
                <a:buClrTx/>
                <a:buSzTx/>
                <a:buFontTx/>
                <a:buNone/>
              </a:pPr>
              <a:r>
                <a:rPr lang="de-DE" sz="1400" b="1" dirty="0" err="1">
                  <a:solidFill>
                    <a:srgbClr val="FF9900"/>
                  </a:solidFill>
                  <a:latin typeface="Arial" charset="0"/>
                </a:rPr>
                <a:t>net</a:t>
              </a:r>
              <a:endParaRPr lang="de-DE" sz="1400" b="1" dirty="0">
                <a:solidFill>
                  <a:srgbClr val="FF9900"/>
                </a:solidFill>
                <a:latin typeface="Arial" charset="0"/>
              </a:endParaRPr>
            </a:p>
            <a:p>
              <a:pPr algn="ctr">
                <a:spcBef>
                  <a:spcPct val="10000"/>
                </a:spcBef>
                <a:buClrTx/>
                <a:buSzTx/>
                <a:buFontTx/>
                <a:buNone/>
              </a:pPr>
              <a:r>
                <a:rPr lang="de-DE" sz="1400" b="1" dirty="0" err="1">
                  <a:solidFill>
                    <a:srgbClr val="FF9900"/>
                  </a:solidFill>
                  <a:latin typeface="Arial" charset="0"/>
                </a:rPr>
                <a:t>erosion</a:t>
              </a:r>
              <a:endParaRPr lang="de-DE" sz="1400" b="1" dirty="0">
                <a:solidFill>
                  <a:srgbClr val="FF9900"/>
                </a:solidFill>
                <a:latin typeface="Arial" charset="0"/>
              </a:endParaRPr>
            </a:p>
          </p:txBody>
        </p:sp>
        <p:sp>
          <p:nvSpPr>
            <p:cNvPr id="129" name="Line 10"/>
            <p:cNvSpPr>
              <a:spLocks noChangeAspect="1" noChangeShapeType="1"/>
            </p:cNvSpPr>
            <p:nvPr/>
          </p:nvSpPr>
          <p:spPr bwMode="auto">
            <a:xfrm flipH="1">
              <a:off x="6096000" y="5591175"/>
              <a:ext cx="287338" cy="0"/>
            </a:xfrm>
            <a:prstGeom prst="line">
              <a:avLst/>
            </a:prstGeom>
            <a:noFill/>
            <a:ln w="635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Text Box 11"/>
            <p:cNvSpPr txBox="1">
              <a:spLocks noChangeAspect="1" noChangeArrowheads="1"/>
            </p:cNvSpPr>
            <p:nvPr/>
          </p:nvSpPr>
          <p:spPr bwMode="auto">
            <a:xfrm>
              <a:off x="7121525" y="5362575"/>
              <a:ext cx="118427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10000"/>
                </a:spcBef>
                <a:buClrTx/>
                <a:buSzTx/>
                <a:buFontTx/>
                <a:buNone/>
              </a:pPr>
              <a:r>
                <a:rPr lang="de-DE" sz="1400" b="1" dirty="0" err="1">
                  <a:solidFill>
                    <a:srgbClr val="FF9900"/>
                  </a:solidFill>
                  <a:latin typeface="Arial" charset="0"/>
                </a:rPr>
                <a:t>erosion</a:t>
              </a:r>
              <a:endParaRPr lang="de-DE" sz="1400" b="1" dirty="0">
                <a:solidFill>
                  <a:srgbClr val="FF9900"/>
                </a:solidFill>
                <a:latin typeface="Arial" charset="0"/>
              </a:endParaRPr>
            </a:p>
          </p:txBody>
        </p:sp>
        <p:sp>
          <p:nvSpPr>
            <p:cNvPr id="131" name="Oval 12"/>
            <p:cNvSpPr>
              <a:spLocks noChangeAspect="1" noChangeArrowheads="1"/>
            </p:cNvSpPr>
            <p:nvPr/>
          </p:nvSpPr>
          <p:spPr bwMode="auto">
            <a:xfrm>
              <a:off x="5410200" y="5095875"/>
              <a:ext cx="647700" cy="647700"/>
            </a:xfrm>
            <a:prstGeom prst="ellipse">
              <a:avLst/>
            </a:prstGeom>
            <a:noFill/>
            <a:ln w="762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Text Box 13"/>
            <p:cNvSpPr txBox="1">
              <a:spLocks noChangeAspect="1" noChangeArrowheads="1"/>
            </p:cNvSpPr>
            <p:nvPr/>
          </p:nvSpPr>
          <p:spPr bwMode="auto">
            <a:xfrm>
              <a:off x="4283075" y="5545138"/>
              <a:ext cx="1584325" cy="544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10000"/>
                </a:spcBef>
                <a:buClrTx/>
                <a:buSzTx/>
                <a:buFontTx/>
                <a:buNone/>
              </a:pPr>
              <a:r>
                <a:rPr lang="de-DE" sz="1400" b="1" dirty="0" err="1">
                  <a:solidFill>
                    <a:srgbClr val="FF9900"/>
                  </a:solidFill>
                  <a:latin typeface="Arial" charset="0"/>
                </a:rPr>
                <a:t>net</a:t>
              </a:r>
              <a:endParaRPr lang="de-DE" sz="1400" b="1" dirty="0">
                <a:solidFill>
                  <a:srgbClr val="FF9900"/>
                </a:solidFill>
                <a:latin typeface="Arial" charset="0"/>
              </a:endParaRPr>
            </a:p>
            <a:p>
              <a:pPr algn="ctr">
                <a:spcBef>
                  <a:spcPct val="10000"/>
                </a:spcBef>
                <a:buClrTx/>
                <a:buSzTx/>
                <a:buFontTx/>
                <a:buNone/>
              </a:pPr>
              <a:r>
                <a:rPr lang="de-DE" sz="1400" b="1" dirty="0" err="1">
                  <a:solidFill>
                    <a:srgbClr val="FF9900"/>
                  </a:solidFill>
                  <a:latin typeface="Arial" charset="0"/>
                </a:rPr>
                <a:t>deposition</a:t>
              </a:r>
              <a:endParaRPr lang="de-DE" sz="1400" b="1" dirty="0">
                <a:solidFill>
                  <a:srgbClr val="FF9900"/>
                </a:solidFill>
                <a:latin typeface="Arial" charset="0"/>
              </a:endParaRPr>
            </a:p>
          </p:txBody>
        </p:sp>
      </p:grpSp>
      <p:pic>
        <p:nvPicPr>
          <p:cNvPr id="32" name="Picture 4" descr="rap_yphys_wo_W_and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5" y="2506124"/>
            <a:ext cx="2556322" cy="218440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904875" y="2473316"/>
            <a:ext cx="733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en-US" sz="1800" dirty="0">
                <a:solidFill>
                  <a:srgbClr val="000000"/>
                </a:solidFill>
                <a:latin typeface="Trebuchet MS" charset="0"/>
              </a:rPr>
              <a:t>D</a:t>
            </a:r>
            <a:r>
              <a:rPr lang="en-US" sz="1800" dirty="0">
                <a:solidFill>
                  <a:srgbClr val="000000"/>
                </a:solidFill>
                <a:latin typeface="Trebuchet MS" charset="0"/>
                <a:sym typeface="Symbol" charset="0"/>
              </a:rPr>
              <a:t>X</a:t>
            </a:r>
          </a:p>
        </p:txBody>
      </p:sp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232227" y="1676302"/>
            <a:ext cx="3340705" cy="110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00" dirty="0"/>
              <a:t>Main chamber erosion due to ions and high energy CX neutrals (ITER: E</a:t>
            </a:r>
            <a:r>
              <a:rPr lang="en-US" sz="1600" baseline="-25000" dirty="0"/>
              <a:t>CX</a:t>
            </a:r>
            <a:r>
              <a:rPr lang="en-US" sz="1600" dirty="0"/>
              <a:t> ~ 500 </a:t>
            </a:r>
            <a:r>
              <a:rPr lang="en-US" sz="1600" dirty="0" err="1"/>
              <a:t>eV</a:t>
            </a:r>
            <a:r>
              <a:rPr lang="en-US" sz="1600" dirty="0"/>
              <a:t>; DEMO = ??)</a:t>
            </a:r>
            <a:endParaRPr lang="en-US" sz="1600" baseline="30000" dirty="0"/>
          </a:p>
        </p:txBody>
      </p:sp>
      <p:sp>
        <p:nvSpPr>
          <p:cNvPr id="5" name="Rectangle 4"/>
          <p:cNvSpPr/>
          <p:nvPr/>
        </p:nvSpPr>
        <p:spPr>
          <a:xfrm>
            <a:off x="1710267" y="2556924"/>
            <a:ext cx="889000" cy="1930400"/>
          </a:xfrm>
          <a:prstGeom prst="rect">
            <a:avLst/>
          </a:prstGeom>
          <a:solidFill>
            <a:schemeClr val="bg2">
              <a:lumMod val="75000"/>
              <a:alpha val="68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232233" y="4800495"/>
            <a:ext cx="2722634" cy="116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00" dirty="0"/>
              <a:t>If re-deposition of W at main chamber is not increased, massive amounts of W migrate to </a:t>
            </a:r>
            <a:r>
              <a:rPr lang="en-US" sz="1600" dirty="0" err="1"/>
              <a:t>divertor</a:t>
            </a:r>
            <a:r>
              <a:rPr lang="en-US" sz="1600" dirty="0"/>
              <a:t> (t/</a:t>
            </a:r>
            <a:r>
              <a:rPr lang="en-US" sz="1600" dirty="0" err="1"/>
              <a:t>yr</a:t>
            </a:r>
            <a:r>
              <a:rPr lang="en-US" sz="1600" dirty="0"/>
              <a:t>) </a:t>
            </a:r>
            <a:r>
              <a:rPr lang="en-US" sz="1000" i="1" dirty="0" err="1"/>
              <a:t>Behrisch</a:t>
            </a:r>
            <a:r>
              <a:rPr lang="en-US" sz="1000" i="1" dirty="0"/>
              <a:t> J. </a:t>
            </a:r>
            <a:r>
              <a:rPr lang="en-US" sz="1000" i="1" dirty="0" err="1"/>
              <a:t>Nucl</a:t>
            </a:r>
            <a:r>
              <a:rPr lang="en-US" sz="1000" i="1" dirty="0"/>
              <a:t>. Mater 313 (2003) 388</a:t>
            </a:r>
            <a:endParaRPr lang="en-US" sz="1000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-51763" y="6028267"/>
            <a:ext cx="6468876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</a:rPr>
              <a:t>How does W surface evolve with strong deposition of W?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</a:rPr>
              <a:t>Grain size, crystal structure, dust? 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6391733" y="6121295"/>
            <a:ext cx="2409367" cy="26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000" i="1" dirty="0"/>
              <a:t>Krieger J. </a:t>
            </a:r>
            <a:r>
              <a:rPr lang="en-US" sz="1000" i="1" dirty="0" err="1"/>
              <a:t>Nucl</a:t>
            </a:r>
            <a:r>
              <a:rPr lang="en-US" sz="1000" i="1" dirty="0"/>
              <a:t>. Mater 266 (1999) 207</a:t>
            </a:r>
            <a:endParaRPr lang="en-US" sz="1000" baseline="30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33" y="1184274"/>
            <a:ext cx="1824567" cy="1368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2995" r="33004"/>
          <a:stretch/>
        </p:blipFill>
        <p:spPr>
          <a:xfrm>
            <a:off x="5442508" y="3637868"/>
            <a:ext cx="1877772" cy="1378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3" y="177114"/>
            <a:ext cx="8884629" cy="888705"/>
          </a:xfrm>
        </p:spPr>
        <p:txBody>
          <a:bodyPr/>
          <a:lstStyle/>
          <a:p>
            <a:r>
              <a:rPr lang="en-US" dirty="0"/>
              <a:t>High </a:t>
            </a:r>
            <a:r>
              <a:rPr lang="en-US" dirty="0" err="1"/>
              <a:t>fluence</a:t>
            </a:r>
            <a:r>
              <a:rPr lang="en-US" dirty="0"/>
              <a:t> and frequent ELMs might change W erosion processes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180" y="2516896"/>
            <a:ext cx="1732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Arial Narrow"/>
                <a:cs typeface="Arial Narrow"/>
              </a:rPr>
              <a:t>T </a:t>
            </a:r>
            <a:r>
              <a:rPr lang="en-US" sz="1000" i="1" dirty="0" err="1">
                <a:latin typeface="Arial Narrow"/>
                <a:cs typeface="Arial Narrow"/>
              </a:rPr>
              <a:t>Loewenhoff</a:t>
            </a:r>
            <a:r>
              <a:rPr lang="en-US" sz="1000" i="1" dirty="0">
                <a:latin typeface="Arial Narrow"/>
                <a:cs typeface="Arial Narrow"/>
              </a:rPr>
              <a:t> et al., </a:t>
            </a:r>
            <a:r>
              <a:rPr lang="en-US" sz="1000" i="1" dirty="0" err="1">
                <a:latin typeface="Arial Narrow"/>
                <a:cs typeface="Arial Narrow"/>
              </a:rPr>
              <a:t>Nucl</a:t>
            </a:r>
            <a:r>
              <a:rPr lang="en-US" sz="1000" i="1" dirty="0">
                <a:latin typeface="Arial Narrow"/>
                <a:cs typeface="Arial Narrow"/>
              </a:rPr>
              <a:t>. Fusion 55 (2015) 123004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353" y="1178984"/>
            <a:ext cx="1260846" cy="1432281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3655487" y="5041508"/>
            <a:ext cx="1735670" cy="3718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pitchFamily="34" charset="0"/>
              <a:buChar char="•"/>
              <a:defRPr sz="2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24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•"/>
              <a:defRPr sz="20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1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pitchFamily="34" charset="0"/>
              <a:buChar char="»"/>
              <a:defRPr sz="1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1000" i="1" dirty="0">
                <a:latin typeface="Arial Narrow"/>
                <a:cs typeface="Arial Narrow"/>
              </a:rPr>
              <a:t>M </a:t>
            </a:r>
            <a:r>
              <a:rPr lang="en-US" sz="1000" i="1" dirty="0" err="1">
                <a:latin typeface="Arial Narrow"/>
                <a:cs typeface="Arial Narrow"/>
              </a:rPr>
              <a:t>Tokitani</a:t>
            </a:r>
            <a:r>
              <a:rPr lang="en-US" sz="1000" i="1" dirty="0">
                <a:latin typeface="Arial Narrow"/>
                <a:cs typeface="Arial Narrow"/>
              </a:rPr>
              <a:t> et al., </a:t>
            </a:r>
            <a:r>
              <a:rPr lang="en-US" sz="1000" i="1" dirty="0" err="1">
                <a:latin typeface="Arial Narrow"/>
                <a:cs typeface="Arial Narrow"/>
              </a:rPr>
              <a:t>Nucl</a:t>
            </a:r>
            <a:r>
              <a:rPr lang="en-US" sz="1000" i="1" dirty="0">
                <a:latin typeface="Arial Narrow"/>
                <a:cs typeface="Arial Narrow"/>
              </a:rPr>
              <a:t>. Fusion 51 (2011) 102001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38036" y="2512657"/>
            <a:ext cx="1341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Arial Narrow"/>
                <a:cs typeface="Arial Narrow"/>
              </a:rPr>
              <a:t>MJ Baldwin et al., </a:t>
            </a:r>
            <a:r>
              <a:rPr lang="en-US" sz="1000" i="1" dirty="0" err="1">
                <a:latin typeface="Arial Narrow"/>
                <a:cs typeface="Arial Narrow"/>
              </a:rPr>
              <a:t>Nucl</a:t>
            </a:r>
            <a:r>
              <a:rPr lang="en-US" sz="1000" i="1" dirty="0">
                <a:latin typeface="Arial Narrow"/>
                <a:cs typeface="Arial Narrow"/>
              </a:rPr>
              <a:t>. Fusion 48 (2008) 035001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965541" y="1202797"/>
            <a:ext cx="1776727" cy="1709975"/>
            <a:chOff x="6876208" y="1228197"/>
            <a:chExt cx="1776727" cy="1709975"/>
          </a:xfrm>
        </p:grpSpPr>
        <p:pic>
          <p:nvPicPr>
            <p:cNvPr id="18" name="Picture 17" descr="PFMC-51-figure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75" b="3197"/>
            <a:stretch>
              <a:fillRect/>
            </a:stretch>
          </p:blipFill>
          <p:spPr bwMode="auto">
            <a:xfrm>
              <a:off x="6898747" y="1228197"/>
              <a:ext cx="1754188" cy="130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876208" y="2538062"/>
              <a:ext cx="17322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Arial Narrow"/>
                  <a:cs typeface="Arial Narrow"/>
                </a:rPr>
                <a:t>S </a:t>
              </a:r>
              <a:r>
                <a:rPr lang="en-US" sz="1000" i="1" dirty="0" err="1">
                  <a:latin typeface="Arial Narrow"/>
                  <a:cs typeface="Arial Narrow"/>
                </a:rPr>
                <a:t>Lindig</a:t>
              </a:r>
              <a:r>
                <a:rPr lang="en-US" sz="1000" i="1" dirty="0">
                  <a:latin typeface="Arial Narrow"/>
                  <a:cs typeface="Arial Narrow"/>
                </a:rPr>
                <a:t> et al., Phys. Scr. T145 (2011) 014039 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82034" y="1244600"/>
            <a:ext cx="12284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Tungsten</a:t>
            </a:r>
          </a:p>
          <a:p>
            <a:r>
              <a:rPr lang="en-US" sz="1200" b="1" dirty="0">
                <a:solidFill>
                  <a:schemeClr val="bg2"/>
                </a:solidFill>
              </a:rPr>
              <a:t>100000 pulses </a:t>
            </a:r>
          </a:p>
          <a:p>
            <a:r>
              <a:rPr lang="en-US" sz="1200" b="1" dirty="0">
                <a:solidFill>
                  <a:schemeClr val="bg2"/>
                </a:solidFill>
              </a:rPr>
              <a:t>@ 0.3 MJ/m2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10833" y="1240367"/>
            <a:ext cx="120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Tungsten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88832" y="1227666"/>
            <a:ext cx="120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Tungsten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5489" y="3670193"/>
            <a:ext cx="1782444" cy="13377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/>
          <a:srcRect l="1279" t="143" r="49496" b="49020"/>
          <a:stretch/>
        </p:blipFill>
        <p:spPr>
          <a:xfrm>
            <a:off x="1854200" y="3626102"/>
            <a:ext cx="1823719" cy="138855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887595" y="5030800"/>
            <a:ext cx="13128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>
                <a:latin typeface="Arial Narrow"/>
                <a:cs typeface="Arial Narrow"/>
              </a:rPr>
              <a:t>Y Ueda et al., </a:t>
            </a:r>
            <a:r>
              <a:rPr lang="en-US" sz="1000" i="1" dirty="0" err="1">
                <a:latin typeface="Arial Narrow"/>
                <a:cs typeface="Arial Narrow"/>
              </a:rPr>
              <a:t>Fus</a:t>
            </a:r>
            <a:r>
              <a:rPr lang="en-US" sz="1000" i="1" dirty="0">
                <a:latin typeface="Arial Narrow"/>
                <a:cs typeface="Arial Narrow"/>
              </a:rPr>
              <a:t>. Sci. Technol. 52 (2007) 513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l="66222" r="854"/>
          <a:stretch/>
        </p:blipFill>
        <p:spPr>
          <a:xfrm>
            <a:off x="4996350" y="1158909"/>
            <a:ext cx="1903983" cy="1380507"/>
          </a:xfrm>
          <a:prstGeom prst="rect">
            <a:avLst/>
          </a:prstGeom>
        </p:spPr>
      </p:pic>
      <p:pic>
        <p:nvPicPr>
          <p:cNvPr id="27" name="Picture 8" descr="Linke_seminar_Page_42_Image_000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3" y="1196976"/>
            <a:ext cx="1857019" cy="13091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050365" y="1219198"/>
            <a:ext cx="120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Tungsten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39565" y="2082800"/>
            <a:ext cx="120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Tungsten</a:t>
            </a:r>
          </a:p>
        </p:txBody>
      </p:sp>
      <p:sp>
        <p:nvSpPr>
          <p:cNvPr id="3" name="Down Arrow 2"/>
          <p:cNvSpPr/>
          <p:nvPr/>
        </p:nvSpPr>
        <p:spPr>
          <a:xfrm>
            <a:off x="2599267" y="3073400"/>
            <a:ext cx="3640666" cy="465667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3663950" y="5549514"/>
            <a:ext cx="1735670" cy="76123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pitchFamily="34" charset="0"/>
              <a:buChar char="•"/>
              <a:defRPr sz="2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24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•"/>
              <a:defRPr sz="20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1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pitchFamily="34" charset="0"/>
              <a:buChar char="»"/>
              <a:defRPr sz="1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1600" dirty="0"/>
              <a:t>Unipolar arcing, can possibly create W dust of nm size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2834" y="3191932"/>
            <a:ext cx="1502833" cy="30469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lvl="0"/>
            <a:r>
              <a:rPr lang="en-US" sz="1200" b="1" dirty="0">
                <a:solidFill>
                  <a:srgbClr val="C00000"/>
                </a:solidFill>
                <a:latin typeface="Arial Narrow"/>
                <a:cs typeface="Arial Narrow"/>
              </a:rPr>
              <a:t>High energy density plasma changes:</a:t>
            </a:r>
          </a:p>
          <a:p>
            <a:pPr lvl="0"/>
            <a:endParaRPr lang="en-US" sz="1200" b="1" dirty="0">
              <a:solidFill>
                <a:srgbClr val="C00000"/>
              </a:solidFill>
              <a:latin typeface="Arial Narrow"/>
              <a:cs typeface="Arial Narrow"/>
            </a:endParaRPr>
          </a:p>
          <a:p>
            <a:pPr lvl="0"/>
            <a:r>
              <a:rPr lang="en-US" sz="1200" dirty="0">
                <a:solidFill>
                  <a:srgbClr val="C00000"/>
                </a:solidFill>
                <a:latin typeface="Arial Narrow"/>
                <a:cs typeface="Arial Narrow"/>
              </a:rPr>
              <a:t>Surface area; Surface roughness</a:t>
            </a:r>
          </a:p>
          <a:p>
            <a:pPr lvl="0"/>
            <a:endParaRPr lang="en-US" sz="1200" dirty="0">
              <a:solidFill>
                <a:srgbClr val="C00000"/>
              </a:solidFill>
              <a:latin typeface="Arial Narrow"/>
              <a:cs typeface="Arial Narrow"/>
            </a:endParaRPr>
          </a:p>
          <a:p>
            <a:pPr lvl="0"/>
            <a:r>
              <a:rPr lang="en-US" sz="1200" dirty="0">
                <a:solidFill>
                  <a:srgbClr val="C00000"/>
                </a:solidFill>
                <a:latin typeface="Arial Narrow"/>
                <a:cs typeface="Arial Narrow"/>
              </a:rPr>
              <a:t>Surface potential (unipolar arcing may occur)</a:t>
            </a:r>
          </a:p>
          <a:p>
            <a:pPr lvl="0"/>
            <a:endParaRPr lang="en-US" sz="1200" dirty="0">
              <a:solidFill>
                <a:srgbClr val="C00000"/>
              </a:solidFill>
              <a:latin typeface="Arial Narrow"/>
              <a:cs typeface="Arial Narrow"/>
            </a:endParaRPr>
          </a:p>
          <a:p>
            <a:pPr lvl="0"/>
            <a:r>
              <a:rPr lang="en-US" sz="1200" dirty="0">
                <a:solidFill>
                  <a:srgbClr val="C00000"/>
                </a:solidFill>
                <a:latin typeface="Arial Narrow"/>
                <a:cs typeface="Arial Narrow"/>
              </a:rPr>
              <a:t>Surface temperature (loosely bound layers, He bubbles)</a:t>
            </a:r>
          </a:p>
          <a:p>
            <a:pPr lvl="0"/>
            <a:endParaRPr lang="en-US" sz="1200" dirty="0">
              <a:solidFill>
                <a:srgbClr val="C00000"/>
              </a:solidFill>
              <a:latin typeface="Arial Narrow"/>
              <a:cs typeface="Arial Narrow"/>
            </a:endParaRPr>
          </a:p>
          <a:p>
            <a:pPr lvl="0"/>
            <a:r>
              <a:rPr lang="en-US" sz="1200" dirty="0">
                <a:solidFill>
                  <a:srgbClr val="C00000"/>
                </a:solidFill>
                <a:latin typeface="Arial Narrow"/>
                <a:cs typeface="Arial Narrow"/>
              </a:rPr>
              <a:t>Surface chemical activity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10967" y="3187699"/>
            <a:ext cx="1502833" cy="28623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lvl="0"/>
            <a:r>
              <a:rPr lang="en-US" sz="1200" b="1" dirty="0">
                <a:solidFill>
                  <a:srgbClr val="C00000"/>
                </a:solidFill>
                <a:latin typeface="Arial Narrow"/>
                <a:cs typeface="Arial Narrow"/>
              </a:rPr>
              <a:t>Consequences:</a:t>
            </a:r>
          </a:p>
          <a:p>
            <a:pPr lvl="0"/>
            <a:endParaRPr lang="en-US" sz="1200" b="1" dirty="0">
              <a:solidFill>
                <a:srgbClr val="C00000"/>
              </a:solidFill>
              <a:latin typeface="Arial Narrow"/>
              <a:cs typeface="Arial Narrow"/>
            </a:endParaRPr>
          </a:p>
          <a:p>
            <a:pPr lvl="0"/>
            <a:r>
              <a:rPr lang="en-US" sz="1200" dirty="0">
                <a:solidFill>
                  <a:srgbClr val="C00000"/>
                </a:solidFill>
                <a:latin typeface="Arial Narrow"/>
                <a:cs typeface="Arial Narrow"/>
              </a:rPr>
              <a:t>Chemical and physical erosion yield</a:t>
            </a:r>
          </a:p>
          <a:p>
            <a:pPr lvl="0"/>
            <a:endParaRPr lang="en-US" sz="1200" dirty="0">
              <a:solidFill>
                <a:srgbClr val="C00000"/>
              </a:solidFill>
              <a:latin typeface="Arial Narrow"/>
              <a:cs typeface="Arial Narrow"/>
            </a:endParaRPr>
          </a:p>
          <a:p>
            <a:pPr lvl="0"/>
            <a:r>
              <a:rPr lang="en-US" sz="1200" dirty="0">
                <a:solidFill>
                  <a:srgbClr val="C00000"/>
                </a:solidFill>
                <a:latin typeface="Arial Narrow"/>
                <a:cs typeface="Arial Narrow"/>
              </a:rPr>
              <a:t>Relation between gross erosion and net erosion</a:t>
            </a:r>
          </a:p>
          <a:p>
            <a:pPr lvl="0"/>
            <a:endParaRPr lang="en-US" sz="1200" dirty="0">
              <a:solidFill>
                <a:srgbClr val="C00000"/>
              </a:solidFill>
              <a:latin typeface="Arial Narrow"/>
              <a:cs typeface="Arial Narrow"/>
            </a:endParaRPr>
          </a:p>
          <a:p>
            <a:pPr lvl="0"/>
            <a:r>
              <a:rPr lang="en-US" sz="1200" dirty="0">
                <a:solidFill>
                  <a:srgbClr val="C00000"/>
                </a:solidFill>
                <a:latin typeface="Arial Narrow"/>
                <a:cs typeface="Arial Narrow"/>
              </a:rPr>
              <a:t>Dust production might occur due to macroscopic erosion of surface structure and </a:t>
            </a:r>
            <a:r>
              <a:rPr lang="en-US" sz="1200" dirty="0" err="1">
                <a:solidFill>
                  <a:srgbClr val="C00000"/>
                </a:solidFill>
                <a:latin typeface="Arial Narrow"/>
                <a:cs typeface="Arial Narrow"/>
              </a:rPr>
              <a:t>meltlayer</a:t>
            </a:r>
            <a:r>
              <a:rPr lang="en-US" sz="1200" dirty="0">
                <a:solidFill>
                  <a:srgbClr val="C00000"/>
                </a:solidFill>
                <a:latin typeface="Arial Narrow"/>
                <a:cs typeface="Arial Narrow"/>
              </a:rPr>
              <a:t> splashing</a:t>
            </a:r>
          </a:p>
          <a:p>
            <a:pPr lvl="0"/>
            <a:endParaRPr lang="en-US" sz="1200" dirty="0">
              <a:solidFill>
                <a:srgbClr val="C00000"/>
              </a:solidFill>
              <a:latin typeface="Arial Narrow"/>
              <a:cs typeface="Arial Narrow"/>
            </a:endParaRPr>
          </a:p>
          <a:p>
            <a:pPr lvl="0"/>
            <a:endParaRPr lang="en-US" sz="1200" b="1" dirty="0">
              <a:solidFill>
                <a:srgbClr val="C00000"/>
              </a:solidFill>
              <a:latin typeface="Arial Narrow"/>
              <a:cs typeface="Arial Narrow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1885949" y="5549514"/>
            <a:ext cx="1735670" cy="76123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pitchFamily="34" charset="0"/>
              <a:buChar char="•"/>
              <a:defRPr sz="2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24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•"/>
              <a:defRPr sz="20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1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pitchFamily="34" charset="0"/>
              <a:buChar char="»"/>
              <a:defRPr sz="1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1600" dirty="0"/>
              <a:t>Whole grain ejection can cause macroscopic erosion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037196" y="2516199"/>
            <a:ext cx="18546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>
                <a:latin typeface="Arial Narrow"/>
                <a:cs typeface="Arial Narrow"/>
              </a:rPr>
              <a:t>M </a:t>
            </a:r>
            <a:r>
              <a:rPr lang="en-US" sz="1000" i="1" dirty="0" err="1">
                <a:latin typeface="Arial Narrow"/>
                <a:cs typeface="Arial Narrow"/>
              </a:rPr>
              <a:t>Wirtz</a:t>
            </a:r>
            <a:r>
              <a:rPr lang="en-US" sz="1000" i="1" dirty="0">
                <a:latin typeface="Arial Narrow"/>
                <a:cs typeface="Arial Narrow"/>
              </a:rPr>
              <a:t> et al., J. </a:t>
            </a:r>
            <a:r>
              <a:rPr lang="en-US" sz="1000" i="1" dirty="0" err="1">
                <a:latin typeface="Arial Narrow"/>
                <a:cs typeface="Arial Narrow"/>
              </a:rPr>
              <a:t>Nucl</a:t>
            </a:r>
            <a:r>
              <a:rPr lang="en-US" sz="1000" i="1" dirty="0">
                <a:latin typeface="Arial Narrow"/>
                <a:cs typeface="Arial Narrow"/>
              </a:rPr>
              <a:t>. Mater. 420 (2012) 218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5414437" y="5041508"/>
            <a:ext cx="1735670" cy="3718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pitchFamily="34" charset="0"/>
              <a:buChar char="•"/>
              <a:defRPr sz="2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24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•"/>
              <a:defRPr sz="20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1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pitchFamily="34" charset="0"/>
              <a:buChar char="»"/>
              <a:defRPr sz="1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1000" i="1" dirty="0">
                <a:latin typeface="Arial Narrow"/>
                <a:cs typeface="Arial Narrow"/>
              </a:rPr>
              <a:t>J </a:t>
            </a:r>
            <a:r>
              <a:rPr lang="en-US" sz="1000" i="1" dirty="0" err="1">
                <a:latin typeface="Arial Narrow"/>
                <a:cs typeface="Arial Narrow"/>
              </a:rPr>
              <a:t>Coenen</a:t>
            </a:r>
            <a:r>
              <a:rPr lang="en-US" sz="1000" i="1" dirty="0">
                <a:latin typeface="Arial Narrow"/>
                <a:cs typeface="Arial Narrow"/>
              </a:rPr>
              <a:t> et al., </a:t>
            </a:r>
            <a:r>
              <a:rPr lang="en-US" sz="1000" i="1" dirty="0" err="1">
                <a:latin typeface="Arial Narrow"/>
                <a:cs typeface="Arial Narrow"/>
              </a:rPr>
              <a:t>Nucl</a:t>
            </a:r>
            <a:r>
              <a:rPr lang="en-US" sz="1000" i="1" dirty="0">
                <a:latin typeface="Arial Narrow"/>
                <a:cs typeface="Arial Narrow"/>
              </a:rPr>
              <a:t>. Fusion 51 (2011) 083008 </a:t>
            </a: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5422900" y="5549514"/>
            <a:ext cx="1735670" cy="76123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pitchFamily="34" charset="0"/>
              <a:buChar char="•"/>
              <a:defRPr sz="2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24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•"/>
              <a:defRPr sz="20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1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pitchFamily="34" charset="0"/>
              <a:buChar char="»"/>
              <a:defRPr sz="1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US" sz="1600" dirty="0" err="1"/>
              <a:t>Meltlayer</a:t>
            </a:r>
            <a:r>
              <a:rPr lang="en-US" sz="1600" dirty="0"/>
              <a:t> splashing creates W dust of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/>
              <a:t>m size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828801" y="6373443"/>
            <a:ext cx="5219700" cy="379591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rgbClr val="FF0000"/>
                </a:solidFill>
                <a:latin typeface="Arial Narrow"/>
                <a:cs typeface="Arial Narrow"/>
              </a:rPr>
              <a:t>Neutron irradiation will likely enhance macroscopic erosion</a:t>
            </a:r>
          </a:p>
        </p:txBody>
      </p:sp>
    </p:spTree>
    <p:extLst>
      <p:ext uri="{BB962C8B-B14F-4D97-AF65-F5344CB8AC3E}">
        <p14:creationId xmlns:p14="http://schemas.microsoft.com/office/powerpoint/2010/main" val="2555087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/>
              <a:t>Tritium retention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046" y="898652"/>
            <a:ext cx="5397954" cy="5806948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Projected T-retention in ITER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Issues</a:t>
            </a:r>
          </a:p>
          <a:p>
            <a:pPr indent="-228600">
              <a:lnSpc>
                <a:spcPct val="25000"/>
              </a:lnSpc>
            </a:pPr>
            <a:r>
              <a:rPr lang="en-US" sz="1600" dirty="0" err="1"/>
              <a:t>Fluence</a:t>
            </a:r>
            <a:r>
              <a:rPr lang="en-US" sz="1600" dirty="0"/>
              <a:t> dependence</a:t>
            </a:r>
          </a:p>
          <a:p>
            <a:pPr indent="-228600">
              <a:lnSpc>
                <a:spcPct val="25000"/>
              </a:lnSpc>
            </a:pPr>
            <a:r>
              <a:rPr lang="en-US" sz="1600" dirty="0"/>
              <a:t>Flux dependence</a:t>
            </a:r>
          </a:p>
          <a:p>
            <a:pPr indent="-228600">
              <a:lnSpc>
                <a:spcPct val="25000"/>
              </a:lnSpc>
            </a:pPr>
            <a:r>
              <a:rPr lang="en-US" sz="1600" dirty="0"/>
              <a:t>Effect of surface temperature</a:t>
            </a:r>
          </a:p>
          <a:p>
            <a:pPr indent="-228600">
              <a:lnSpc>
                <a:spcPct val="25000"/>
              </a:lnSpc>
            </a:pPr>
            <a:r>
              <a:rPr lang="en-US" sz="1600" dirty="0"/>
              <a:t>Effect of impurities (He, N, Ne, </a:t>
            </a:r>
            <a:r>
              <a:rPr lang="en-US" sz="1600" dirty="0" err="1"/>
              <a:t>Ar</a:t>
            </a:r>
            <a:r>
              <a:rPr lang="en-US" sz="1600" dirty="0"/>
              <a:t>) on T-transport in W</a:t>
            </a:r>
          </a:p>
          <a:p>
            <a:pPr indent="-228600">
              <a:lnSpc>
                <a:spcPct val="25000"/>
              </a:lnSpc>
            </a:pPr>
            <a:r>
              <a:rPr lang="en-US" sz="1600" dirty="0"/>
              <a:t>Neutron irradiation effects</a:t>
            </a:r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898652"/>
            <a:ext cx="4198258" cy="4275744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err="1"/>
              <a:t>Fluence</a:t>
            </a:r>
            <a:r>
              <a:rPr lang="en-US" sz="2000" b="1" dirty="0"/>
              <a:t> dependence D retention in 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320801"/>
            <a:ext cx="3822700" cy="3491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331" y="1432329"/>
            <a:ext cx="3604324" cy="33301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936" y="4735157"/>
            <a:ext cx="28151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Arial Narrow"/>
                <a:cs typeface="Arial Narrow"/>
              </a:rPr>
              <a:t>J Roth et al., J. </a:t>
            </a:r>
            <a:r>
              <a:rPr lang="en-US" sz="1000" i="1" dirty="0" err="1">
                <a:latin typeface="Arial Narrow"/>
                <a:cs typeface="Arial Narrow"/>
              </a:rPr>
              <a:t>Nucl</a:t>
            </a:r>
            <a:r>
              <a:rPr lang="en-US" sz="1000" i="1" dirty="0">
                <a:latin typeface="Arial Narrow"/>
                <a:cs typeface="Arial Narrow"/>
              </a:rPr>
              <a:t>. Mater. 390 (2009) 1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4436" y="4747857"/>
            <a:ext cx="28151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Arial Narrow"/>
                <a:cs typeface="Arial Narrow"/>
              </a:rPr>
              <a:t>R </a:t>
            </a:r>
            <a:r>
              <a:rPr lang="en-US" sz="1000" i="1" dirty="0" err="1">
                <a:latin typeface="Arial Narrow"/>
                <a:cs typeface="Arial Narrow"/>
              </a:rPr>
              <a:t>Doerner</a:t>
            </a:r>
            <a:r>
              <a:rPr lang="en-US" sz="1000" i="1" dirty="0">
                <a:latin typeface="Arial Narrow"/>
                <a:cs typeface="Arial Narrow"/>
              </a:rPr>
              <a:t> et al., </a:t>
            </a:r>
            <a:r>
              <a:rPr lang="en-US" sz="1000" i="1" dirty="0" err="1">
                <a:latin typeface="Arial Narrow"/>
                <a:cs typeface="Arial Narrow"/>
              </a:rPr>
              <a:t>Nucl</a:t>
            </a:r>
            <a:r>
              <a:rPr lang="en-US" sz="1000" i="1" dirty="0">
                <a:latin typeface="Arial Narrow"/>
                <a:cs typeface="Arial Narrow"/>
              </a:rPr>
              <a:t>. Mater. Energy (2016)  </a:t>
            </a:r>
          </a:p>
        </p:txBody>
      </p:sp>
    </p:spTree>
    <p:extLst>
      <p:ext uri="{BB962C8B-B14F-4D97-AF65-F5344CB8AC3E}">
        <p14:creationId xmlns:p14="http://schemas.microsoft.com/office/powerpoint/2010/main" val="3308409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4394221" y="2585153"/>
            <a:ext cx="468206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Accumulation of He can have major implications for the integrity of plasma-facing- and structural-components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496290"/>
          </a:xfrm>
        </p:spPr>
        <p:txBody>
          <a:bodyPr/>
          <a:lstStyle/>
          <a:p>
            <a:r>
              <a:rPr lang="en-US" dirty="0"/>
              <a:t>Neutron irradiation will influence PMI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427987"/>
              </p:ext>
            </p:extLst>
          </p:nvPr>
        </p:nvGraphicFramePr>
        <p:xfrm>
          <a:off x="124885" y="1202257"/>
          <a:ext cx="4260847" cy="5176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1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9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5576">
                <a:tc>
                  <a:txBody>
                    <a:bodyPr/>
                    <a:lstStyle/>
                    <a:p>
                      <a:r>
                        <a:rPr lang="en-US" sz="1200" dirty="0"/>
                        <a:t>Neutron</a:t>
                      </a:r>
                      <a:r>
                        <a:rPr lang="en-US" sz="1200" baseline="0" dirty="0"/>
                        <a:t> irradiation damage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Consequences on PMI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49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Thermal conductivity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Temperature</a:t>
                      </a:r>
                      <a:r>
                        <a:rPr lang="en-US" sz="1200" b="1" baseline="0" dirty="0"/>
                        <a:t> operation window</a:t>
                      </a:r>
                      <a:r>
                        <a:rPr lang="en-US" sz="1200" baseline="0" dirty="0"/>
                        <a:t>, less tolerance to transient heat loads, erosion yield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576">
                <a:tc>
                  <a:txBody>
                    <a:bodyPr/>
                    <a:lstStyle/>
                    <a:p>
                      <a:r>
                        <a:rPr lang="en-US" sz="1200" dirty="0"/>
                        <a:t>Chemical composition (transmutation)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Hydrogen retention</a:t>
                      </a:r>
                      <a:r>
                        <a:rPr lang="en-US" sz="1200" dirty="0"/>
                        <a:t>, thermal</a:t>
                      </a:r>
                      <a:r>
                        <a:rPr lang="en-US" sz="1200" baseline="0" dirty="0"/>
                        <a:t> conductivity indirectly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576">
                <a:tc>
                  <a:txBody>
                    <a:bodyPr/>
                    <a:lstStyle/>
                    <a:p>
                      <a:r>
                        <a:rPr lang="en-US" sz="1200" dirty="0"/>
                        <a:t>Interstitials,</a:t>
                      </a:r>
                      <a:r>
                        <a:rPr lang="en-US" sz="1200" baseline="0" dirty="0"/>
                        <a:t> vacancies, dislocations, voids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Hydrogen retention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8490">
                <a:tc>
                  <a:txBody>
                    <a:bodyPr/>
                    <a:lstStyle/>
                    <a:p>
                      <a:r>
                        <a:rPr lang="en-US" sz="1200" dirty="0"/>
                        <a:t>Swelling</a:t>
                      </a:r>
                      <a:r>
                        <a:rPr lang="en-US" sz="1200" baseline="0" dirty="0"/>
                        <a:t> and irradiation creep at intermediate temperatures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Tolerance in PFC alignment will become</a:t>
                      </a:r>
                      <a:r>
                        <a:rPr lang="en-US" sz="1200" baseline="0" dirty="0"/>
                        <a:t> larger, hence </a:t>
                      </a:r>
                      <a:r>
                        <a:rPr lang="en-US" sz="1200" b="1" baseline="0" dirty="0"/>
                        <a:t>power handling capability</a:t>
                      </a:r>
                      <a:r>
                        <a:rPr lang="en-US" sz="1200" baseline="0" dirty="0"/>
                        <a:t> lower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576">
                <a:tc>
                  <a:txBody>
                    <a:bodyPr/>
                    <a:lstStyle/>
                    <a:p>
                      <a:r>
                        <a:rPr lang="en-US" sz="1200" dirty="0"/>
                        <a:t>Loss of high-temperature</a:t>
                      </a:r>
                      <a:r>
                        <a:rPr lang="en-US" sz="1200" baseline="0" dirty="0"/>
                        <a:t> creep strength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Reduced </a:t>
                      </a:r>
                      <a:r>
                        <a:rPr lang="en-US" sz="1200" b="1" dirty="0"/>
                        <a:t>temperature</a:t>
                      </a:r>
                      <a:r>
                        <a:rPr lang="en-US" sz="1200" b="1" baseline="0" dirty="0"/>
                        <a:t> operation window</a:t>
                      </a:r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576">
                <a:tc>
                  <a:txBody>
                    <a:bodyPr/>
                    <a:lstStyle/>
                    <a:p>
                      <a:r>
                        <a:rPr lang="en-US" sz="1200" dirty="0"/>
                        <a:t>Ductile to Brittle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Transition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Reduced </a:t>
                      </a:r>
                      <a:r>
                        <a:rPr lang="en-US" sz="1200" b="1" dirty="0"/>
                        <a:t>temperature</a:t>
                      </a:r>
                      <a:r>
                        <a:rPr lang="en-US" sz="1200" b="1" baseline="0" dirty="0"/>
                        <a:t> operation window</a:t>
                      </a:r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576">
                <a:tc>
                  <a:txBody>
                    <a:bodyPr/>
                    <a:lstStyle/>
                    <a:p>
                      <a:r>
                        <a:rPr lang="en-US" sz="1200" dirty="0"/>
                        <a:t>He, H </a:t>
                      </a:r>
                      <a:r>
                        <a:rPr lang="en-US" sz="1200" dirty="0" err="1"/>
                        <a:t>embrittlement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Erosion and dust production </a:t>
                      </a:r>
                      <a:r>
                        <a:rPr lang="en-US" sz="1200" dirty="0"/>
                        <a:t>will be enhanced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41404">
                <a:tc>
                  <a:txBody>
                    <a:bodyPr/>
                    <a:lstStyle/>
                    <a:p>
                      <a:r>
                        <a:rPr lang="en-US" sz="1200" dirty="0"/>
                        <a:t>Synergies</a:t>
                      </a:r>
                      <a:r>
                        <a:rPr lang="en-US" sz="1200" baseline="0" dirty="0"/>
                        <a:t> of micro-structural changes between neutron and plasma irradiation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Increased </a:t>
                      </a:r>
                      <a:r>
                        <a:rPr lang="en-US" sz="1200" b="1" dirty="0"/>
                        <a:t>erosion</a:t>
                      </a:r>
                      <a:r>
                        <a:rPr lang="en-US" sz="1200" dirty="0"/>
                        <a:t> due to increased surface roughness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6654800" y="3420649"/>
            <a:ext cx="2397760" cy="2379067"/>
            <a:chOff x="6492240" y="1566400"/>
            <a:chExt cx="2560320" cy="24068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50850" r="1705"/>
            <a:stretch/>
          </p:blipFill>
          <p:spPr>
            <a:xfrm>
              <a:off x="6492240" y="1566400"/>
              <a:ext cx="2560320" cy="240688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980767" y="1782233"/>
              <a:ext cx="1928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Grain boundary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7374467" y="2150533"/>
              <a:ext cx="626533" cy="50800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4461933" y="3532766"/>
            <a:ext cx="2311401" cy="1615017"/>
            <a:chOff x="3958092" y="4269316"/>
            <a:chExt cx="2417308" cy="1728153"/>
          </a:xfrm>
        </p:grpSpPr>
        <p:pic>
          <p:nvPicPr>
            <p:cNvPr id="7" name="Picture 5" descr="Voids #2 on g1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8" t="14452" r="19150" b="17343"/>
            <a:stretch>
              <a:fillRect/>
            </a:stretch>
          </p:blipFill>
          <p:spPr bwMode="auto">
            <a:xfrm>
              <a:off x="3958092" y="4269316"/>
              <a:ext cx="2417308" cy="1728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025900" y="4339166"/>
              <a:ext cx="22886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Voids in F82H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9dpa, 380 </a:t>
              </a:r>
              <a:r>
                <a:rPr lang="en-US" b="1" dirty="0" err="1">
                  <a:solidFill>
                    <a:schemeClr val="bg1"/>
                  </a:solidFill>
                </a:rPr>
                <a:t>appm</a:t>
              </a:r>
              <a:r>
                <a:rPr lang="en-US" b="1" dirty="0">
                  <a:solidFill>
                    <a:schemeClr val="bg1"/>
                  </a:solidFill>
                </a:rPr>
                <a:t> He</a:t>
              </a:r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394215" y="5726404"/>
            <a:ext cx="459740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charset="2"/>
              <a:buChar char="Ø"/>
            </a:pPr>
            <a:r>
              <a:rPr lang="en-US" sz="1800" dirty="0"/>
              <a:t>Neutron irradiation will weaken grain boundaries and possibly leading to increased macroscopic erosion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81598" y="1198034"/>
            <a:ext cx="3031067" cy="10802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solidFill>
                  <a:srgbClr val="FF0000"/>
                </a:solidFill>
              </a:rPr>
              <a:t>14 MeV, high He/</a:t>
            </a:r>
            <a:r>
              <a:rPr lang="en-US" b="1" dirty="0" err="1">
                <a:solidFill>
                  <a:srgbClr val="FF0000"/>
                </a:solidFill>
              </a:rPr>
              <a:t>dpa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up to 150 </a:t>
            </a:r>
            <a:r>
              <a:rPr lang="en-US" dirty="0" err="1"/>
              <a:t>dpa</a:t>
            </a:r>
            <a:r>
              <a:rPr lang="en-US" dirty="0"/>
              <a:t> for blankets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up to 50 </a:t>
            </a:r>
            <a:r>
              <a:rPr lang="en-US" dirty="0" err="1"/>
              <a:t>dpa</a:t>
            </a:r>
            <a:r>
              <a:rPr lang="en-US" dirty="0"/>
              <a:t> for </a:t>
            </a:r>
            <a:r>
              <a:rPr lang="en-US" dirty="0" err="1"/>
              <a:t>divertor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473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714" y="3826929"/>
            <a:ext cx="3354352" cy="2540000"/>
          </a:xfrm>
          <a:prstGeom prst="rect">
            <a:avLst/>
          </a:prstGeom>
        </p:spPr>
      </p:pic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204" y="177114"/>
            <a:ext cx="8816896" cy="88870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T-retention in refractory metals and impact of irradiation</a:t>
            </a:r>
            <a:endParaRPr lang="en-US" dirty="0">
              <a:cs typeface="+mj-cs"/>
            </a:endParaRP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599" y="1235690"/>
            <a:ext cx="5588001" cy="3200364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>
                <a:latin typeface="Arial Narrow"/>
                <a:cs typeface="Arial Narrow"/>
              </a:rPr>
              <a:t>Most studies today rely on high energy ion irradiation (self implantation)</a:t>
            </a:r>
          </a:p>
          <a:p>
            <a:pPr lvl="1">
              <a:defRPr/>
            </a:pPr>
            <a:r>
              <a:rPr lang="en-US" sz="1400" dirty="0">
                <a:latin typeface="Arial Narrow"/>
                <a:cs typeface="Arial Narrow"/>
              </a:rPr>
              <a:t>Time scales of </a:t>
            </a:r>
            <a:r>
              <a:rPr lang="en-US" sz="1400" dirty="0" err="1">
                <a:latin typeface="Arial Narrow"/>
                <a:cs typeface="Arial Narrow"/>
              </a:rPr>
              <a:t>dpa</a:t>
            </a:r>
            <a:r>
              <a:rPr lang="en-US" sz="1400" dirty="0">
                <a:latin typeface="Arial Narrow"/>
                <a:cs typeface="Arial Narrow"/>
              </a:rPr>
              <a:t> creation are vastly different in those experiments</a:t>
            </a:r>
          </a:p>
          <a:p>
            <a:pPr lvl="1">
              <a:defRPr/>
            </a:pPr>
            <a:r>
              <a:rPr lang="en-US" sz="1400" dirty="0">
                <a:latin typeface="Arial Narrow"/>
                <a:cs typeface="Arial Narrow"/>
              </a:rPr>
              <a:t>Self implantation leads to shallow damaging zones</a:t>
            </a:r>
          </a:p>
          <a:p>
            <a:pPr>
              <a:defRPr/>
            </a:pPr>
            <a:r>
              <a:rPr lang="en-US" sz="1800" dirty="0">
                <a:latin typeface="Arial Narrow"/>
                <a:cs typeface="Arial Narrow"/>
              </a:rPr>
              <a:t>Some studies with HFIR irradiations started (up to 0.3 </a:t>
            </a:r>
            <a:r>
              <a:rPr lang="en-US" sz="1800" dirty="0" err="1">
                <a:latin typeface="Arial Narrow"/>
                <a:cs typeface="Arial Narrow"/>
              </a:rPr>
              <a:t>dpa</a:t>
            </a:r>
            <a:r>
              <a:rPr lang="en-US" sz="1800" dirty="0">
                <a:latin typeface="Arial Narrow"/>
                <a:cs typeface="Arial Narrow"/>
              </a:rPr>
              <a:t>)</a:t>
            </a:r>
          </a:p>
          <a:p>
            <a:pPr lvl="1">
              <a:defRPr/>
            </a:pPr>
            <a:r>
              <a:rPr lang="en-US" sz="1400" dirty="0">
                <a:latin typeface="Arial Narrow"/>
                <a:cs typeface="Arial Narrow"/>
              </a:rPr>
              <a:t>Plasma exposure is limited to low fluxes and low </a:t>
            </a:r>
            <a:r>
              <a:rPr lang="en-US" sz="1400" dirty="0" err="1">
                <a:latin typeface="Arial Narrow"/>
                <a:cs typeface="Arial Narrow"/>
              </a:rPr>
              <a:t>fluence</a:t>
            </a:r>
            <a:endParaRPr lang="en-US" sz="1400" dirty="0">
              <a:latin typeface="Arial Narrow"/>
              <a:cs typeface="Arial Narrow"/>
            </a:endParaRPr>
          </a:p>
          <a:p>
            <a:pPr>
              <a:defRPr/>
            </a:pPr>
            <a:r>
              <a:rPr lang="en-US" sz="1800" dirty="0">
                <a:latin typeface="Arial Narrow"/>
                <a:cs typeface="Arial Narrow"/>
              </a:rPr>
              <a:t>Deuterium retention is higher for irradiated tungsten</a:t>
            </a:r>
          </a:p>
          <a:p>
            <a:pPr>
              <a:defRPr/>
            </a:pPr>
            <a:r>
              <a:rPr lang="en-US" sz="1800" dirty="0">
                <a:latin typeface="Arial Narrow"/>
                <a:cs typeface="Arial Narrow"/>
              </a:rPr>
              <a:t>Deuterium retention is lower in mixed D-He plasmas</a:t>
            </a:r>
          </a:p>
          <a:p>
            <a:pPr>
              <a:buFont typeface="Wingdings" charset="2"/>
              <a:buChar char="Ø"/>
              <a:defRPr/>
            </a:pPr>
            <a:r>
              <a:rPr lang="en-US" sz="1800" dirty="0">
                <a:latin typeface="Arial Narrow"/>
                <a:cs typeface="Arial Narrow"/>
              </a:rPr>
              <a:t>Suggests changed transport of D in the presence of He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69333" y="4918080"/>
            <a:ext cx="5613400" cy="12736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pitchFamily="34" charset="0"/>
              <a:buChar char="•"/>
              <a:defRPr sz="2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24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•"/>
              <a:defRPr sz="20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1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pitchFamily="34" charset="0"/>
              <a:buChar char="»"/>
              <a:defRPr sz="1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charset="2"/>
              <a:buChar char="Ø"/>
            </a:pPr>
            <a:r>
              <a:rPr lang="en-US" sz="1800" b="1" dirty="0">
                <a:solidFill>
                  <a:srgbClr val="FF0000"/>
                </a:solidFill>
              </a:rPr>
              <a:t>Suggest the need to test neutron irradiated samples at high </a:t>
            </a:r>
            <a:r>
              <a:rPr lang="en-US" sz="1800" b="1" dirty="0" err="1">
                <a:solidFill>
                  <a:srgbClr val="FF0000"/>
                </a:solidFill>
              </a:rPr>
              <a:t>dpa</a:t>
            </a:r>
            <a:r>
              <a:rPr lang="en-US" sz="1800" b="1" dirty="0">
                <a:solidFill>
                  <a:srgbClr val="FF0000"/>
                </a:solidFill>
              </a:rPr>
              <a:t> (&gt;&gt; 0.3 </a:t>
            </a:r>
            <a:r>
              <a:rPr lang="en-US" sz="1800" b="1" dirty="0" err="1">
                <a:solidFill>
                  <a:srgbClr val="FF0000"/>
                </a:solidFill>
              </a:rPr>
              <a:t>dpa</a:t>
            </a:r>
            <a:r>
              <a:rPr lang="en-US" sz="1800" b="1" dirty="0">
                <a:solidFill>
                  <a:srgbClr val="FF0000"/>
                </a:solidFill>
              </a:rPr>
              <a:t>)</a:t>
            </a:r>
          </a:p>
          <a:p>
            <a:pPr>
              <a:buClrTx/>
              <a:buFont typeface="Wingdings" charset="2"/>
              <a:buChar char="Ø"/>
            </a:pPr>
            <a:r>
              <a:rPr lang="en-US" sz="1800" b="1" dirty="0">
                <a:solidFill>
                  <a:srgbClr val="FF0000"/>
                </a:solidFill>
              </a:rPr>
              <a:t>Investigation of neutron irradiated materials with relevant He/</a:t>
            </a:r>
            <a:r>
              <a:rPr lang="en-US" sz="1800" b="1" dirty="0" err="1">
                <a:solidFill>
                  <a:srgbClr val="FF0000"/>
                </a:solidFill>
              </a:rPr>
              <a:t>dpa</a:t>
            </a:r>
            <a:r>
              <a:rPr lang="en-US" sz="1800" b="1" dirty="0">
                <a:solidFill>
                  <a:srgbClr val="FF0000"/>
                </a:solidFill>
              </a:rPr>
              <a:t> ratio is required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01275" y="704250"/>
            <a:ext cx="3242726" cy="3232744"/>
            <a:chOff x="4250266" y="756463"/>
            <a:chExt cx="4784093" cy="4747886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0266" y="1096963"/>
              <a:ext cx="4493683" cy="440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9"/>
            <p:cNvSpPr txBox="1">
              <a:spLocks noChangeArrowheads="1"/>
            </p:cNvSpPr>
            <p:nvPr/>
          </p:nvSpPr>
          <p:spPr bwMode="auto">
            <a:xfrm>
              <a:off x="7104479" y="756463"/>
              <a:ext cx="1929880" cy="1265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i="1" dirty="0" err="1">
                  <a:latin typeface="Arial Narrow"/>
                  <a:cs typeface="Arial Narrow"/>
                </a:rPr>
                <a:t>Lipschultz</a:t>
              </a:r>
              <a:r>
                <a:rPr lang="en-US" sz="1000" i="1" dirty="0">
                  <a:latin typeface="Arial Narrow"/>
                  <a:cs typeface="Arial Narrow"/>
                </a:rPr>
                <a:t>, ITPA </a:t>
              </a:r>
              <a:r>
                <a:rPr lang="en-US" sz="1000" i="1" dirty="0" err="1">
                  <a:latin typeface="Arial Narrow"/>
                  <a:cs typeface="Arial Narrow"/>
                </a:rPr>
                <a:t>DivSOL</a:t>
              </a:r>
              <a:r>
                <a:rPr lang="en-US" sz="1000" i="1" dirty="0">
                  <a:latin typeface="Arial Narrow"/>
                  <a:cs typeface="Arial Narrow"/>
                </a:rPr>
                <a:t> 2010; HFIR: M. Shimada, et al., </a:t>
              </a:r>
              <a:r>
                <a:rPr lang="en-US" sz="1000" i="1" dirty="0" err="1">
                  <a:latin typeface="Arial Narrow"/>
                  <a:cs typeface="Arial Narrow"/>
                </a:rPr>
                <a:t>Nucl</a:t>
              </a:r>
              <a:r>
                <a:rPr lang="en-US" sz="1000" i="1" dirty="0">
                  <a:latin typeface="Arial Narrow"/>
                  <a:cs typeface="Arial Narrow"/>
                </a:rPr>
                <a:t>. Fusion 2015</a:t>
              </a:r>
            </a:p>
            <a:p>
              <a:endParaRPr lang="en-US" sz="1000" i="1" dirty="0">
                <a:latin typeface="Arial Narrow"/>
                <a:cs typeface="Arial Narrow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170094" y="2819427"/>
              <a:ext cx="1073120" cy="673080"/>
              <a:chOff x="6043089" y="2819427"/>
              <a:chExt cx="1073120" cy="673080"/>
            </a:xfrm>
          </p:grpSpPr>
          <p:sp>
            <p:nvSpPr>
              <p:cNvPr id="2" name="Donut 1"/>
              <p:cNvSpPr/>
              <p:nvPr/>
            </p:nvSpPr>
            <p:spPr>
              <a:xfrm>
                <a:off x="6043089" y="3323173"/>
                <a:ext cx="148166" cy="169334"/>
              </a:xfrm>
              <a:prstGeom prst="donu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Donut 8"/>
              <p:cNvSpPr/>
              <p:nvPr/>
            </p:nvSpPr>
            <p:spPr>
              <a:xfrm>
                <a:off x="6968043" y="2819427"/>
                <a:ext cx="148166" cy="169334"/>
              </a:xfrm>
              <a:prstGeom prst="donu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878913" y="2929466"/>
              <a:ext cx="1772344" cy="406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Narrow"/>
                  <a:cs typeface="Arial Narrow"/>
                </a:rPr>
                <a:t>HFIR irradiations</a:t>
              </a:r>
            </a:p>
          </p:txBody>
        </p:sp>
      </p:grp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6108700" y="6267978"/>
            <a:ext cx="3035300" cy="553998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1" dirty="0" err="1">
                <a:latin typeface="Arial Narrow"/>
                <a:cs typeface="Arial Narrow"/>
              </a:rPr>
              <a:t>Alimov</a:t>
            </a:r>
            <a:r>
              <a:rPr lang="en-US" sz="1000" i="1" dirty="0">
                <a:latin typeface="Arial Narrow"/>
                <a:cs typeface="Arial Narrow"/>
              </a:rPr>
              <a:t>, J. </a:t>
            </a:r>
            <a:r>
              <a:rPr lang="en-US" sz="1000" i="1" dirty="0" err="1">
                <a:latin typeface="Arial Narrow"/>
                <a:cs typeface="Arial Narrow"/>
              </a:rPr>
              <a:t>Nucl.Mater</a:t>
            </a:r>
            <a:r>
              <a:rPr lang="en-US" sz="1000" i="1" dirty="0">
                <a:latin typeface="Arial Narrow"/>
                <a:cs typeface="Arial Narrow"/>
              </a:rPr>
              <a:t>. 420 (2012) 370 and other similar:</a:t>
            </a:r>
          </a:p>
          <a:p>
            <a:pPr eaLnBrk="1" hangingPunct="1"/>
            <a:r>
              <a:rPr lang="en-US" sz="1000" i="1" dirty="0">
                <a:latin typeface="Arial Narrow"/>
                <a:cs typeface="Arial Narrow"/>
              </a:rPr>
              <a:t>M. Baldwin et al,  </a:t>
            </a:r>
            <a:r>
              <a:rPr lang="en-US" sz="1000" i="1" dirty="0" err="1">
                <a:latin typeface="Arial Narrow"/>
                <a:cs typeface="Arial Narrow"/>
              </a:rPr>
              <a:t>Nucl</a:t>
            </a:r>
            <a:r>
              <a:rPr lang="en-US" sz="1000" i="1" dirty="0">
                <a:latin typeface="Arial Narrow"/>
                <a:cs typeface="Arial Narrow"/>
              </a:rPr>
              <a:t>. Fusion (2011)</a:t>
            </a:r>
          </a:p>
          <a:p>
            <a:pPr eaLnBrk="1" hangingPunct="1"/>
            <a:r>
              <a:rPr lang="en-US" sz="1000" i="1" dirty="0">
                <a:latin typeface="Arial Narrow"/>
                <a:cs typeface="Arial Narrow"/>
              </a:rPr>
              <a:t>W. R. </a:t>
            </a:r>
            <a:r>
              <a:rPr lang="en-US" sz="1000" i="1" dirty="0" err="1">
                <a:latin typeface="Arial Narrow"/>
                <a:cs typeface="Arial Narrow"/>
              </a:rPr>
              <a:t>Wampler</a:t>
            </a:r>
            <a:r>
              <a:rPr lang="en-US" sz="1000" i="1" dirty="0">
                <a:latin typeface="Arial Narrow"/>
                <a:cs typeface="Arial Narrow"/>
              </a:rPr>
              <a:t> et al, </a:t>
            </a:r>
            <a:r>
              <a:rPr lang="en-US" sz="1000" i="1" dirty="0" err="1">
                <a:latin typeface="Arial Narrow"/>
                <a:cs typeface="Arial Narrow"/>
              </a:rPr>
              <a:t>Nucl</a:t>
            </a:r>
            <a:r>
              <a:rPr lang="en-US" sz="1000" i="1" dirty="0">
                <a:latin typeface="Arial Narrow"/>
                <a:cs typeface="Arial Narrow"/>
              </a:rPr>
              <a:t>. Fusion (2009)</a:t>
            </a:r>
          </a:p>
        </p:txBody>
      </p:sp>
      <p:sp>
        <p:nvSpPr>
          <p:cNvPr id="14" name="Up Arrow 13"/>
          <p:cNvSpPr/>
          <p:nvPr/>
        </p:nvSpPr>
        <p:spPr>
          <a:xfrm>
            <a:off x="6529917" y="4392084"/>
            <a:ext cx="130385" cy="909235"/>
          </a:xfrm>
          <a:prstGeom prst="upArrow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7111999" y="4529667"/>
            <a:ext cx="131825" cy="906354"/>
          </a:xfrm>
          <a:prstGeom prst="downArrow">
            <a:avLst/>
          </a:prstGeom>
          <a:gradFill flip="none" rotWithShape="1">
            <a:gsLst>
              <a:gs pos="0">
                <a:srgbClr val="3366FF"/>
              </a:gs>
              <a:gs pos="100000">
                <a:srgbClr val="FF0000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392334" y="4603750"/>
            <a:ext cx="5698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dpa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154333" y="4857750"/>
            <a:ext cx="47974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He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0369"/>
          </a:xfrm>
        </p:spPr>
        <p:txBody>
          <a:bodyPr/>
          <a:lstStyle/>
          <a:p>
            <a:r>
              <a:rPr lang="en-US" dirty="0"/>
              <a:t>Ion irradiations important (but do not simulate neutrons)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56032"/>
            <a:ext cx="9144000" cy="164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42120" y="1034157"/>
            <a:ext cx="14205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Xu et al.,</a:t>
            </a:r>
            <a:r>
              <a:rPr lang="en-US" sz="10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Acta</a:t>
            </a:r>
            <a:r>
              <a:rPr lang="en-US" sz="1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Mater., 2015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" y="2204340"/>
            <a:ext cx="296765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W-2%Re</a:t>
            </a:r>
          </a:p>
          <a:p>
            <a:pPr>
              <a:lnSpc>
                <a:spcPct val="90000"/>
              </a:lnSpc>
            </a:pPr>
            <a:r>
              <a:rPr lang="en-US" dirty="0"/>
              <a:t>33 dpa ions 500°C</a:t>
            </a:r>
          </a:p>
          <a:p>
            <a:pPr>
              <a:lnSpc>
                <a:spcPct val="90000"/>
              </a:lnSpc>
            </a:pPr>
            <a:r>
              <a:rPr lang="en-US" dirty="0"/>
              <a:t>(Atom probe atom map)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772400" y="2749104"/>
            <a:ext cx="13074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121634" y="3200400"/>
            <a:ext cx="8322650" cy="2812502"/>
            <a:chOff x="642334" y="3200400"/>
            <a:chExt cx="8322650" cy="2812502"/>
          </a:xfrm>
        </p:grpSpPr>
        <p:grpSp>
          <p:nvGrpSpPr>
            <p:cNvPr id="8" name="Group 7"/>
            <p:cNvGrpSpPr/>
            <p:nvPr/>
          </p:nvGrpSpPr>
          <p:grpSpPr>
            <a:xfrm>
              <a:off x="642334" y="3200400"/>
              <a:ext cx="7592876" cy="2812502"/>
              <a:chOff x="914400" y="3962398"/>
              <a:chExt cx="7592876" cy="2812502"/>
            </a:xfrm>
          </p:grpSpPr>
          <p:pic>
            <p:nvPicPr>
              <p:cNvPr id="4" name="Picture 3" descr="R29_12069-v01-roi-ppts-2.PNG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200000">
                <a:off x="3992659" y="1673924"/>
                <a:ext cx="1463481" cy="646626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7288674" y="3962398"/>
                <a:ext cx="121860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000" i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P. Edmondson, ORNL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914400" y="5436072"/>
                <a:ext cx="3441968" cy="1338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Pure W (99.9+%)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dirty="0"/>
                  <a:t>2.2 dpa HFIR 750°C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dirty="0"/>
                  <a:t>Now 5%Re-7%Os bulk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dirty="0">
                    <a:sym typeface="Symbol"/>
                  </a:rPr>
                  <a:t>-phase interconnected ribbons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dirty="0">
                    <a:sym typeface="Symbol"/>
                  </a:rPr>
                  <a:t>(Atom probe isodensity surface)</a:t>
                </a:r>
                <a:endParaRPr lang="en-US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7685467" y="4674074"/>
              <a:ext cx="1279517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/>
                <a:t>(Same scale)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200766" y="5317588"/>
            <a:ext cx="463843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/>
              <a:t>How will tritium, helium, heat, etc., permeate this structure?</a:t>
            </a:r>
          </a:p>
        </p:txBody>
      </p:sp>
    </p:spTree>
    <p:extLst>
      <p:ext uri="{BB962C8B-B14F-4D97-AF65-F5344CB8AC3E}">
        <p14:creationId xmlns:p14="http://schemas.microsoft.com/office/powerpoint/2010/main" val="1099788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546B4DB-E302-184E-A15B-C6C3A4149A34}"/>
              </a:ext>
            </a:extLst>
          </p:cNvPr>
          <p:cNvGrpSpPr/>
          <p:nvPr/>
        </p:nvGrpSpPr>
        <p:grpSpPr>
          <a:xfrm>
            <a:off x="474689" y="3897063"/>
            <a:ext cx="4495800" cy="2622550"/>
            <a:chOff x="152400" y="3276600"/>
            <a:chExt cx="4495800" cy="2622550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4FA2AE3B-888A-6B4A-A4AA-648AA7D775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317875"/>
              <a:ext cx="4191000" cy="2262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1E5769A3-44EA-0F4D-8E00-F92D514A4E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" y="4648200"/>
              <a:ext cx="38100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dirty="0">
                  <a:solidFill>
                    <a:schemeClr val="hlink"/>
                  </a:solidFill>
                  <a:latin typeface="Arial" panose="020B0604020202020204" pitchFamily="34" charset="0"/>
                </a:rPr>
                <a:t>plasma 		irradiated</a:t>
              </a:r>
              <a:r>
                <a:rPr lang="ru-RU" altLang="en-US" sz="1400" b="1" dirty="0">
                  <a:solidFill>
                    <a:schemeClr val="hlink"/>
                  </a:solidFill>
                  <a:latin typeface="Arial" panose="020B0604020202020204" pitchFamily="34" charset="0"/>
                </a:rPr>
                <a:t> </a:t>
              </a:r>
              <a:r>
                <a:rPr lang="ru-RU" altLang="en-US" sz="1400" b="1" dirty="0">
                  <a:solidFill>
                    <a:schemeClr val="hlink"/>
                  </a:solidFill>
                  <a:latin typeface="Arial" panose="020B0604020202020204" pitchFamily="34" charset="0"/>
                  <a:sym typeface="Symbol" pitchFamily="2" charset="2"/>
                </a:rPr>
                <a:t></a:t>
              </a:r>
              <a:r>
                <a:rPr lang="ru-RU" altLang="en-US" sz="1400" b="1" dirty="0">
                  <a:solidFill>
                    <a:schemeClr val="hlink"/>
                  </a:solidFill>
                  <a:latin typeface="Arial" panose="020B0604020202020204" pitchFamily="34" charset="0"/>
                </a:rPr>
                <a:t> + </a:t>
              </a:r>
              <a:r>
                <a:rPr lang="en-US" altLang="en-US" sz="1400" b="1" dirty="0">
                  <a:solidFill>
                    <a:schemeClr val="hlink"/>
                  </a:solidFill>
                  <a:latin typeface="Arial" panose="020B0604020202020204" pitchFamily="34" charset="0"/>
                </a:rPr>
                <a:t>plasma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dirty="0">
                  <a:solidFill>
                    <a:schemeClr val="hlink"/>
                  </a:solidFill>
                  <a:latin typeface="Arial" panose="020B0604020202020204" pitchFamily="34" charset="0"/>
                </a:rPr>
                <a:t>                                     27 </a:t>
              </a:r>
              <a:r>
                <a:rPr lang="en-US" altLang="en-US" sz="1400" b="1" dirty="0" err="1">
                  <a:solidFill>
                    <a:schemeClr val="hlink"/>
                  </a:solidFill>
                  <a:latin typeface="Arial" panose="020B0604020202020204" pitchFamily="34" charset="0"/>
                </a:rPr>
                <a:t>dpa</a:t>
              </a:r>
              <a:r>
                <a:rPr lang="en-US" altLang="en-US" sz="1400" b="1" dirty="0">
                  <a:solidFill>
                    <a:schemeClr val="hlink"/>
                  </a:solidFill>
                  <a:latin typeface="Arial" panose="020B0604020202020204" pitchFamily="34" charset="0"/>
                </a:rPr>
                <a:t> by 4 MeV He</a:t>
              </a:r>
              <a:endParaRPr lang="ru-RU" altLang="en-US" sz="1400" b="1" dirty="0">
                <a:solidFill>
                  <a:schemeClr val="hlin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C9A4B476-C53B-194D-8530-D8A60BA6FF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0800" y="3733800"/>
              <a:ext cx="0" cy="533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E888979D-EE1E-6740-A27E-F1339C91F7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3429000"/>
              <a:ext cx="19812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>
                  <a:solidFill>
                    <a:schemeClr val="hlink"/>
                  </a:solidFill>
                  <a:latin typeface="Arial" panose="020B0604020202020204" pitchFamily="34" charset="0"/>
                </a:rPr>
                <a:t>Irradiation border</a:t>
              </a:r>
              <a:endParaRPr lang="ru-RU" altLang="en-US" sz="1400" b="1">
                <a:solidFill>
                  <a:schemeClr val="hlin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Text Box 22">
              <a:extLst>
                <a:ext uri="{FF2B5EF4-FFF2-40B4-BE49-F238E27FC236}">
                  <a16:creationId xmlns:a16="http://schemas.microsoft.com/office/drawing/2014/main" id="{CF4AC85E-D19E-A842-8A85-88B84EEE04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150" y="5422900"/>
              <a:ext cx="3983038" cy="274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84C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 typeface="Wingdings" pitchFamily="2" charset="2"/>
                <a:buNone/>
              </a:pPr>
              <a:r>
                <a:rPr lang="en-US" altLang="en-US" sz="1200">
                  <a:solidFill>
                    <a:srgbClr val="000000"/>
                  </a:solidFill>
                </a:rPr>
                <a:t>0                   250                 500                750                 </a:t>
              </a:r>
            </a:p>
          </p:txBody>
        </p:sp>
        <p:sp>
          <p:nvSpPr>
            <p:cNvPr id="12" name="Text Box 23">
              <a:extLst>
                <a:ext uri="{FF2B5EF4-FFF2-40B4-BE49-F238E27FC236}">
                  <a16:creationId xmlns:a16="http://schemas.microsoft.com/office/drawing/2014/main" id="{CFDB6717-788E-094B-AD25-147A5E18EE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3586163"/>
              <a:ext cx="319088" cy="1735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84C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buFont typeface="Wingdings" pitchFamily="2" charset="2"/>
                <a:buNone/>
              </a:pPr>
              <a:r>
                <a:rPr lang="en-US" altLang="en-US" sz="1200">
                  <a:solidFill>
                    <a:srgbClr val="000000"/>
                  </a:solidFill>
                </a:rPr>
                <a:t>4</a:t>
              </a:r>
            </a:p>
            <a:p>
              <a:pPr algn="r">
                <a:buFont typeface="Wingdings" pitchFamily="2" charset="2"/>
                <a:buNone/>
              </a:pPr>
              <a:endParaRPr lang="en-US" altLang="en-US" sz="1200">
                <a:solidFill>
                  <a:srgbClr val="000000"/>
                </a:solidFill>
              </a:endParaRPr>
            </a:p>
            <a:p>
              <a:pPr algn="r">
                <a:buFont typeface="Wingdings" pitchFamily="2" charset="2"/>
                <a:buNone/>
              </a:pPr>
              <a:r>
                <a:rPr lang="en-US" altLang="en-US" sz="1200">
                  <a:solidFill>
                    <a:srgbClr val="000000"/>
                  </a:solidFill>
                </a:rPr>
                <a:t>2</a:t>
              </a:r>
            </a:p>
            <a:p>
              <a:pPr algn="r">
                <a:buFont typeface="Wingdings" pitchFamily="2" charset="2"/>
                <a:buNone/>
              </a:pPr>
              <a:endParaRPr lang="en-US" altLang="en-US" sz="1200">
                <a:solidFill>
                  <a:srgbClr val="000000"/>
                </a:solidFill>
              </a:endParaRPr>
            </a:p>
            <a:p>
              <a:pPr algn="r">
                <a:buFont typeface="Wingdings" pitchFamily="2" charset="2"/>
                <a:buNone/>
              </a:pPr>
              <a:r>
                <a:rPr lang="en-US" altLang="en-US" sz="1200">
                  <a:solidFill>
                    <a:srgbClr val="000000"/>
                  </a:solidFill>
                </a:rPr>
                <a:t>0</a:t>
              </a:r>
            </a:p>
            <a:p>
              <a:pPr algn="r">
                <a:buFont typeface="Wingdings" pitchFamily="2" charset="2"/>
                <a:buNone/>
              </a:pPr>
              <a:endParaRPr lang="en-US" altLang="en-US" sz="1200">
                <a:solidFill>
                  <a:srgbClr val="000000"/>
                </a:solidFill>
              </a:endParaRPr>
            </a:p>
            <a:p>
              <a:pPr algn="r">
                <a:buFont typeface="Wingdings" pitchFamily="2" charset="2"/>
                <a:buNone/>
              </a:pPr>
              <a:r>
                <a:rPr lang="en-US" altLang="en-US" sz="1200">
                  <a:solidFill>
                    <a:srgbClr val="000000"/>
                  </a:solidFill>
                </a:rPr>
                <a:t>-2</a:t>
              </a:r>
            </a:p>
            <a:p>
              <a:pPr algn="r">
                <a:buFont typeface="Wingdings" pitchFamily="2" charset="2"/>
                <a:buNone/>
              </a:pPr>
              <a:endParaRPr lang="en-US" altLang="en-US" sz="1200">
                <a:solidFill>
                  <a:srgbClr val="000000"/>
                </a:solidFill>
              </a:endParaRPr>
            </a:p>
            <a:p>
              <a:pPr algn="r">
                <a:buFont typeface="Wingdings" pitchFamily="2" charset="2"/>
                <a:buNone/>
              </a:pPr>
              <a:r>
                <a:rPr lang="en-US" altLang="en-US" sz="1200">
                  <a:solidFill>
                    <a:srgbClr val="000000"/>
                  </a:solidFill>
                </a:rPr>
                <a:t>-4</a:t>
              </a:r>
            </a:p>
          </p:txBody>
        </p:sp>
        <p:sp>
          <p:nvSpPr>
            <p:cNvPr id="13" name="Text Box 24">
              <a:extLst>
                <a:ext uri="{FF2B5EF4-FFF2-40B4-BE49-F238E27FC236}">
                  <a16:creationId xmlns:a16="http://schemas.microsoft.com/office/drawing/2014/main" id="{786E921B-5005-F34F-9143-67AAA3943E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114300" y="4229100"/>
              <a:ext cx="8382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ClrTx/>
                <a:buSzTx/>
                <a:buFontTx/>
                <a:buNone/>
              </a:pPr>
              <a:r>
                <a:rPr lang="ru-RU" altLang="en-US" sz="1400">
                  <a:solidFill>
                    <a:srgbClr val="000000"/>
                  </a:solidFill>
                  <a:latin typeface="Arial" panose="020B0604020202020204" pitchFamily="34" charset="0"/>
                  <a:sym typeface="Symbol" pitchFamily="2" charset="2"/>
                </a:rPr>
                <a:t></a:t>
              </a:r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  <a:sym typeface="Symbol" pitchFamily="2" charset="2"/>
                </a:rPr>
                <a:t>h [</a:t>
              </a:r>
              <a:r>
                <a:rPr lang="ru-RU" altLang="en-US" sz="1400">
                  <a:solidFill>
                    <a:srgbClr val="000000"/>
                  </a:solidFill>
                  <a:latin typeface="Arial" panose="020B0604020202020204" pitchFamily="34" charset="0"/>
                  <a:sym typeface="Symbol" pitchFamily="2" charset="2"/>
                </a:rPr>
                <a:t></a:t>
              </a:r>
              <a:r>
                <a:rPr lang="en-US" altLang="en-US" sz="1400">
                  <a:solidFill>
                    <a:srgbClr val="000000"/>
                  </a:solidFill>
                  <a:latin typeface="Arial" panose="020B0604020202020204" pitchFamily="34" charset="0"/>
                  <a:sym typeface="Symbol" pitchFamily="2" charset="2"/>
                </a:rPr>
                <a:t>m]</a:t>
              </a:r>
              <a:endParaRPr lang="ru-RU" altLang="en-US" sz="1400">
                <a:solidFill>
                  <a:srgbClr val="000000"/>
                </a:solidFill>
                <a:latin typeface="Arial" panose="020B0604020202020204" pitchFamily="34" charset="0"/>
                <a:sym typeface="Symbol" pitchFamily="2" charset="2"/>
              </a:endParaRPr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D6108BF4-E1E4-9F47-B1A2-C3EFCB6C3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" y="3276600"/>
              <a:ext cx="4114800" cy="20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84C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5" name="Rectangle 31">
              <a:extLst>
                <a:ext uri="{FF2B5EF4-FFF2-40B4-BE49-F238E27FC236}">
                  <a16:creationId xmlns:a16="http://schemas.microsoft.com/office/drawing/2014/main" id="{EC463B6C-FB98-5646-BE7C-7A8F3F9E0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9800" y="5562600"/>
              <a:ext cx="75565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  <a:sym typeface="Symbol" pitchFamily="2" charset="2"/>
                </a:rPr>
                <a:t>L [</a:t>
              </a:r>
              <a:r>
                <a:rPr lang="ru-RU" altLang="en-US" sz="1600">
                  <a:solidFill>
                    <a:srgbClr val="000000"/>
                  </a:solidFill>
                  <a:latin typeface="Arial" panose="020B0604020202020204" pitchFamily="34" charset="0"/>
                  <a:sym typeface="Symbol" pitchFamily="2" charset="2"/>
                </a:rPr>
                <a:t></a:t>
              </a:r>
              <a:r>
                <a:rPr lang="en-US" altLang="en-US" sz="1600">
                  <a:solidFill>
                    <a:srgbClr val="000000"/>
                  </a:solidFill>
                  <a:latin typeface="Arial" panose="020B0604020202020204" pitchFamily="34" charset="0"/>
                  <a:sym typeface="Symbol" pitchFamily="2" charset="2"/>
                </a:rPr>
                <a:t>m]</a:t>
              </a:r>
              <a:endParaRPr lang="ru-RU" altLang="en-US" sz="1600">
                <a:solidFill>
                  <a:srgbClr val="000000"/>
                </a:solidFill>
                <a:latin typeface="Arial" panose="020B0604020202020204" pitchFamily="34" charset="0"/>
                <a:sym typeface="Symbol" pitchFamily="2" charset="2"/>
              </a:endParaRPr>
            </a:p>
          </p:txBody>
        </p:sp>
        <p:sp>
          <p:nvSpPr>
            <p:cNvPr id="16" name="Rectangle 32">
              <a:extLst>
                <a:ext uri="{FF2B5EF4-FFF2-40B4-BE49-F238E27FC236}">
                  <a16:creationId xmlns:a16="http://schemas.microsoft.com/office/drawing/2014/main" id="{569B5153-4FBA-E644-B17C-6E0AECF56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" y="33528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84C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3E0365A-B268-3745-9B18-287D75080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77163"/>
          </a:xfrm>
        </p:spPr>
        <p:txBody>
          <a:bodyPr/>
          <a:lstStyle/>
          <a:p>
            <a:r>
              <a:rPr lang="en-US" dirty="0"/>
              <a:t>Could neutron irradiation lead to higher physical sputtering?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20D6F-41CF-0147-8044-7F7EF2F96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" y="1443385"/>
            <a:ext cx="8642640" cy="2025053"/>
          </a:xfrm>
        </p:spPr>
        <p:txBody>
          <a:bodyPr/>
          <a:lstStyle/>
          <a:p>
            <a:r>
              <a:rPr lang="en-US" sz="1800" dirty="0"/>
              <a:t>He ion irradiation has shown to change micro-structure in tungsten significantly (very high He/</a:t>
            </a:r>
            <a:r>
              <a:rPr lang="en-US" sz="1800" dirty="0" err="1"/>
              <a:t>dpa</a:t>
            </a:r>
            <a:r>
              <a:rPr lang="en-US" sz="1800" dirty="0"/>
              <a:t>, factor 100 too high).</a:t>
            </a:r>
          </a:p>
          <a:p>
            <a:r>
              <a:rPr lang="en-US" sz="1800" dirty="0"/>
              <a:t>Grazing incidence of plasma could lead to enhanced physical sputtering of roughened surface.</a:t>
            </a:r>
          </a:p>
          <a:p>
            <a:r>
              <a:rPr lang="en-US" sz="1800" dirty="0"/>
              <a:t>What is expected with neutron irradiation at relevant He/</a:t>
            </a:r>
            <a:r>
              <a:rPr lang="en-US" sz="1800" dirty="0" err="1"/>
              <a:t>dpa</a:t>
            </a:r>
            <a:r>
              <a:rPr lang="en-US" sz="1800" dirty="0"/>
              <a:t> ratio?</a:t>
            </a:r>
          </a:p>
        </p:txBody>
      </p:sp>
      <p:pic>
        <p:nvPicPr>
          <p:cNvPr id="4" name="Picture 11" descr="im XRIP-W-2-цикл+5Ленты-3602">
            <a:extLst>
              <a:ext uri="{FF2B5EF4-FFF2-40B4-BE49-F238E27FC236}">
                <a16:creationId xmlns:a16="http://schemas.microsoft.com/office/drawing/2014/main" id="{A37AD866-2FCF-5F43-9B57-425BF645B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610" y="3651001"/>
            <a:ext cx="2362200" cy="229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AF93D3-5562-3543-9E0C-D65A00F70B80}"/>
              </a:ext>
            </a:extLst>
          </p:cNvPr>
          <p:cNvSpPr txBox="1"/>
          <p:nvPr/>
        </p:nvSpPr>
        <p:spPr>
          <a:xfrm>
            <a:off x="348644" y="3761010"/>
            <a:ext cx="15504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V.S. </a:t>
            </a:r>
            <a:r>
              <a:rPr lang="en-US" sz="10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Koidan</a:t>
            </a:r>
            <a:r>
              <a:rPr lang="en-US" sz="1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et al., IAEA 2010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F6ACCAC-D466-DC4E-B553-EB96682BE5AD}"/>
              </a:ext>
            </a:extLst>
          </p:cNvPr>
          <p:cNvCxnSpPr/>
          <p:nvPr/>
        </p:nvCxnSpPr>
        <p:spPr>
          <a:xfrm flipH="1">
            <a:off x="4369633" y="4582863"/>
            <a:ext cx="1041816" cy="251465"/>
          </a:xfrm>
          <a:prstGeom prst="line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934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0369"/>
          </a:xfrm>
        </p:spPr>
        <p:txBody>
          <a:bodyPr/>
          <a:lstStyle/>
          <a:p>
            <a:r>
              <a:rPr lang="en-US" dirty="0"/>
              <a:t>Lifetime of </a:t>
            </a:r>
            <a:r>
              <a:rPr lang="en-US" dirty="0" err="1"/>
              <a:t>divertor</a:t>
            </a:r>
            <a:r>
              <a:rPr lang="en-US" dirty="0"/>
              <a:t> will </a:t>
            </a:r>
            <a:r>
              <a:rPr lang="en-US" dirty="0" err="1"/>
              <a:t>deterimine</a:t>
            </a:r>
            <a:r>
              <a:rPr lang="en-US" dirty="0"/>
              <a:t> fusion reactor availability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5250" y="985315"/>
            <a:ext cx="8974667" cy="5450947"/>
            <a:chOff x="95250" y="985315"/>
            <a:chExt cx="8974667" cy="5450947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985315"/>
              <a:ext cx="8221663" cy="5053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42875" y="5874287"/>
              <a:ext cx="8893175" cy="561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2400" b="1" dirty="0">
                  <a:solidFill>
                    <a:srgbClr val="006C3A"/>
                  </a:solidFill>
                  <a:latin typeface="Arial Narrow"/>
                  <a:cs typeface="Arial Narrow"/>
                </a:rPr>
                <a:t>Main driver of scheduled maintenance: </a:t>
              </a:r>
              <a:r>
                <a:rPr lang="en-US" sz="2400" b="1" dirty="0" err="1">
                  <a:solidFill>
                    <a:srgbClr val="FF0000"/>
                  </a:solidFill>
                  <a:latin typeface="Arial Narrow"/>
                  <a:cs typeface="Arial Narrow"/>
                </a:rPr>
                <a:t>divertor</a:t>
              </a:r>
              <a:r>
                <a:rPr lang="en-US" sz="2400" b="1" dirty="0">
                  <a:solidFill>
                    <a:srgbClr val="006C3A"/>
                  </a:solidFill>
                  <a:latin typeface="Arial Narrow"/>
                  <a:cs typeface="Arial Narrow"/>
                </a:rPr>
                <a:t> </a:t>
              </a:r>
              <a:r>
                <a:rPr lang="en-US" sz="2400" dirty="0">
                  <a:solidFill>
                    <a:srgbClr val="006C3A"/>
                  </a:solidFill>
                  <a:latin typeface="Arial Narrow"/>
                  <a:cs typeface="Arial Narrow"/>
                </a:rPr>
                <a:t>(and blanket)</a:t>
              </a:r>
            </a:p>
          </p:txBody>
        </p:sp>
        <p:sp>
          <p:nvSpPr>
            <p:cNvPr id="7" name="TextBox 58"/>
            <p:cNvSpPr txBox="1">
              <a:spLocks noChangeArrowheads="1"/>
            </p:cNvSpPr>
            <p:nvPr/>
          </p:nvSpPr>
          <p:spPr bwMode="auto">
            <a:xfrm>
              <a:off x="804333" y="1204403"/>
              <a:ext cx="1438075" cy="4616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ea typeface="MS PGothic" pitchFamily="34" charset="-128"/>
                </a:rPr>
                <a:t>Coolant manifold</a:t>
              </a:r>
            </a:p>
            <a:p>
              <a:pPr algn="ctr"/>
              <a:r>
                <a:rPr lang="en-US" sz="1200" dirty="0">
                  <a:ea typeface="MS PGothic" pitchFamily="34" charset="-128"/>
                </a:rPr>
                <a:t>(permanent)</a:t>
              </a:r>
            </a:p>
          </p:txBody>
        </p:sp>
        <p:sp>
          <p:nvSpPr>
            <p:cNvPr id="8" name="TextBox 58"/>
            <p:cNvSpPr txBox="1">
              <a:spLocks noChangeArrowheads="1"/>
            </p:cNvSpPr>
            <p:nvPr/>
          </p:nvSpPr>
          <p:spPr bwMode="auto">
            <a:xfrm>
              <a:off x="6841066" y="1102804"/>
              <a:ext cx="1085851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ea typeface="MS PGothic" pitchFamily="34" charset="-128"/>
                </a:rPr>
                <a:t>TF coils</a:t>
              </a:r>
            </a:p>
          </p:txBody>
        </p:sp>
        <p:sp>
          <p:nvSpPr>
            <p:cNvPr id="9" name="TextBox 58"/>
            <p:cNvSpPr txBox="1">
              <a:spLocks noChangeArrowheads="1"/>
            </p:cNvSpPr>
            <p:nvPr/>
          </p:nvSpPr>
          <p:spPr bwMode="auto">
            <a:xfrm>
              <a:off x="7285567" y="1589635"/>
              <a:ext cx="1784350" cy="4616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ea typeface="MS PGothic" pitchFamily="34" charset="-128"/>
                </a:rPr>
                <a:t>Upper ports</a:t>
              </a:r>
            </a:p>
            <a:p>
              <a:pPr algn="ctr"/>
              <a:r>
                <a:rPr lang="en-US" sz="1200" dirty="0">
                  <a:ea typeface="MS PGothic" pitchFamily="34" charset="-128"/>
                </a:rPr>
                <a:t>(modules and coolant)</a:t>
              </a:r>
            </a:p>
          </p:txBody>
        </p:sp>
        <p:sp>
          <p:nvSpPr>
            <p:cNvPr id="10" name="TextBox 58"/>
            <p:cNvSpPr txBox="1">
              <a:spLocks noChangeArrowheads="1"/>
            </p:cNvSpPr>
            <p:nvPr/>
          </p:nvSpPr>
          <p:spPr bwMode="auto">
            <a:xfrm>
              <a:off x="7418918" y="2806718"/>
              <a:ext cx="1640416" cy="8309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ea typeface="MS PGothic" pitchFamily="34" charset="-128"/>
                </a:rPr>
                <a:t>Blanket modules</a:t>
              </a:r>
            </a:p>
            <a:p>
              <a:pPr algn="ctr"/>
              <a:r>
                <a:rPr lang="en-US" sz="1600" b="1" dirty="0">
                  <a:ea typeface="MS PGothic" pitchFamily="34" charset="-128"/>
                </a:rPr>
                <a:t>5-6 </a:t>
              </a:r>
              <a:r>
                <a:rPr lang="en-US" sz="1600" b="1" dirty="0" err="1">
                  <a:ea typeface="MS PGothic" pitchFamily="34" charset="-128"/>
                </a:rPr>
                <a:t>yrs</a:t>
              </a:r>
              <a:r>
                <a:rPr lang="en-US" sz="1600" b="1" dirty="0">
                  <a:ea typeface="MS PGothic" pitchFamily="34" charset="-128"/>
                </a:rPr>
                <a:t> lifetime</a:t>
              </a:r>
            </a:p>
          </p:txBody>
        </p:sp>
        <p:sp>
          <p:nvSpPr>
            <p:cNvPr id="11" name="TextBox 58"/>
            <p:cNvSpPr txBox="1">
              <a:spLocks noChangeArrowheads="1"/>
            </p:cNvSpPr>
            <p:nvPr/>
          </p:nvSpPr>
          <p:spPr bwMode="auto">
            <a:xfrm>
              <a:off x="3344333" y="5202785"/>
              <a:ext cx="2000250" cy="5847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FF0000"/>
                  </a:solidFill>
                  <a:ea typeface="MS PGothic" pitchFamily="34" charset="-128"/>
                </a:rPr>
                <a:t>Divertor</a:t>
              </a:r>
              <a:r>
                <a:rPr lang="en-US" sz="1600" b="1" dirty="0">
                  <a:solidFill>
                    <a:srgbClr val="FF0000"/>
                  </a:solidFill>
                  <a:ea typeface="MS PGothic" pitchFamily="34" charset="-128"/>
                </a:rPr>
                <a:t> plates</a:t>
              </a:r>
            </a:p>
            <a:p>
              <a:pPr algn="ctr"/>
              <a:r>
                <a:rPr lang="en-US" sz="1600" b="1" dirty="0">
                  <a:solidFill>
                    <a:srgbClr val="FF0000"/>
                  </a:solidFill>
                  <a:ea typeface="MS PGothic" pitchFamily="34" charset="-128"/>
                </a:rPr>
                <a:t>2 </a:t>
              </a:r>
              <a:r>
                <a:rPr lang="en-US" sz="1600" b="1" dirty="0" err="1">
                  <a:solidFill>
                    <a:srgbClr val="FF0000"/>
                  </a:solidFill>
                  <a:ea typeface="MS PGothic" pitchFamily="34" charset="-128"/>
                </a:rPr>
                <a:t>yrs</a:t>
              </a:r>
              <a:r>
                <a:rPr lang="en-US" sz="1600" b="1" dirty="0">
                  <a:solidFill>
                    <a:srgbClr val="FF0000"/>
                  </a:solidFill>
                  <a:ea typeface="MS PGothic" pitchFamily="34" charset="-128"/>
                </a:rPr>
                <a:t> lifetime goal</a:t>
              </a:r>
            </a:p>
          </p:txBody>
        </p:sp>
        <p:sp>
          <p:nvSpPr>
            <p:cNvPr id="12" name="TextBox 58"/>
            <p:cNvSpPr txBox="1">
              <a:spLocks noChangeArrowheads="1"/>
            </p:cNvSpPr>
            <p:nvPr/>
          </p:nvSpPr>
          <p:spPr bwMode="auto">
            <a:xfrm>
              <a:off x="624416" y="5039803"/>
              <a:ext cx="1230641" cy="6463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ea typeface="MS PGothic" pitchFamily="34" charset="-128"/>
                </a:rPr>
                <a:t>Cool shield</a:t>
              </a:r>
            </a:p>
            <a:p>
              <a:pPr algn="ctr"/>
              <a:r>
                <a:rPr lang="en-US" sz="1200" dirty="0">
                  <a:ea typeface="MS PGothic" pitchFamily="34" charset="-128"/>
                </a:rPr>
                <a:t>30cm</a:t>
              </a:r>
            </a:p>
            <a:p>
              <a:pPr algn="ctr"/>
              <a:r>
                <a:rPr lang="en-US" sz="1200" dirty="0">
                  <a:ea typeface="MS PGothic" pitchFamily="34" charset="-128"/>
                </a:rPr>
                <a:t>(permanent)</a:t>
              </a:r>
            </a:p>
          </p:txBody>
        </p:sp>
        <p:sp>
          <p:nvSpPr>
            <p:cNvPr id="13" name="TextBox 58"/>
            <p:cNvSpPr txBox="1">
              <a:spLocks noChangeArrowheads="1"/>
            </p:cNvSpPr>
            <p:nvPr/>
          </p:nvSpPr>
          <p:spPr bwMode="auto">
            <a:xfrm>
              <a:off x="6946900" y="5378469"/>
              <a:ext cx="1438075" cy="4616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ea typeface="MS PGothic" pitchFamily="34" charset="-128"/>
                </a:rPr>
                <a:t>Lower ports</a:t>
              </a:r>
            </a:p>
            <a:p>
              <a:pPr algn="ctr"/>
              <a:r>
                <a:rPr lang="en-US" sz="1200" dirty="0">
                  <a:ea typeface="MS PGothic" pitchFamily="34" charset="-128"/>
                </a:rPr>
                <a:t>(</a:t>
              </a:r>
              <a:r>
                <a:rPr lang="en-US" sz="1200" dirty="0" err="1">
                  <a:ea typeface="MS PGothic" pitchFamily="34" charset="-128"/>
                </a:rPr>
                <a:t>divertor</a:t>
              </a:r>
              <a:r>
                <a:rPr lang="en-US" sz="1200" dirty="0">
                  <a:ea typeface="MS PGothic" pitchFamily="34" charset="-128"/>
                </a:rPr>
                <a:t>)</a:t>
              </a:r>
            </a:p>
          </p:txBody>
        </p:sp>
        <p:sp>
          <p:nvSpPr>
            <p:cNvPr id="14" name="TextBox 58"/>
            <p:cNvSpPr txBox="1">
              <a:spLocks noChangeArrowheads="1"/>
            </p:cNvSpPr>
            <p:nvPr/>
          </p:nvSpPr>
          <p:spPr bwMode="auto">
            <a:xfrm>
              <a:off x="7380815" y="3875636"/>
              <a:ext cx="1438075" cy="4616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ea typeface="MS PGothic" pitchFamily="34" charset="-128"/>
                </a:rPr>
                <a:t>Central ports</a:t>
              </a:r>
            </a:p>
            <a:p>
              <a:pPr algn="ctr"/>
              <a:r>
                <a:rPr lang="en-US" sz="1200" dirty="0">
                  <a:ea typeface="MS PGothic" pitchFamily="34" charset="-128"/>
                </a:rPr>
                <a:t>(modules)</a:t>
              </a:r>
            </a:p>
          </p:txBody>
        </p:sp>
        <p:sp>
          <p:nvSpPr>
            <p:cNvPr id="15" name="TextBox 58"/>
            <p:cNvSpPr txBox="1">
              <a:spLocks noChangeArrowheads="1"/>
            </p:cNvSpPr>
            <p:nvPr/>
          </p:nvSpPr>
          <p:spPr bwMode="auto">
            <a:xfrm>
              <a:off x="7105650" y="4652453"/>
              <a:ext cx="1230641" cy="6463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ea typeface="MS PGothic" pitchFamily="34" charset="-128"/>
                </a:rPr>
                <a:t>Vacuum vessel</a:t>
              </a:r>
            </a:p>
            <a:p>
              <a:pPr algn="ctr"/>
              <a:r>
                <a:rPr lang="en-US" sz="1200" dirty="0">
                  <a:ea typeface="MS PGothic" pitchFamily="34" charset="-128"/>
                </a:rPr>
                <a:t>70cm</a:t>
              </a:r>
            </a:p>
            <a:p>
              <a:pPr algn="ctr"/>
              <a:r>
                <a:rPr lang="en-US" sz="1200" dirty="0">
                  <a:ea typeface="MS PGothic" pitchFamily="34" charset="-128"/>
                </a:rPr>
                <a:t>(permanent)</a:t>
              </a:r>
            </a:p>
          </p:txBody>
        </p:sp>
        <p:sp>
          <p:nvSpPr>
            <p:cNvPr id="16" name="TextBox 58"/>
            <p:cNvSpPr txBox="1">
              <a:spLocks noChangeArrowheads="1"/>
            </p:cNvSpPr>
            <p:nvPr/>
          </p:nvSpPr>
          <p:spPr bwMode="auto">
            <a:xfrm>
              <a:off x="95250" y="3018387"/>
              <a:ext cx="1438075" cy="10772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ea typeface="MS PGothic" pitchFamily="34" charset="-128"/>
                </a:rPr>
                <a:t>Cost of electricity is proportional to (1/A)</a:t>
              </a:r>
              <a:r>
                <a:rPr lang="en-US" sz="1600" baseline="30000" dirty="0">
                  <a:ea typeface="MS PGothic" pitchFamily="34" charset="-128"/>
                </a:rPr>
                <a:t>0.6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6194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0369"/>
          </a:xfrm>
        </p:spPr>
        <p:txBody>
          <a:bodyPr/>
          <a:lstStyle/>
          <a:p>
            <a:r>
              <a:rPr lang="en-US" dirty="0"/>
              <a:t>Challenges of free-flowing liquid metal PFCs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446" y="1084521"/>
            <a:ext cx="5321754" cy="5443869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r>
              <a:rPr lang="en-US" sz="1800" dirty="0"/>
              <a:t>Fast flowing system: Kelvin-Helmholtz and Rayleigh-Taylor instabilities</a:t>
            </a:r>
          </a:p>
          <a:p>
            <a:r>
              <a:rPr lang="en-US" sz="1800" dirty="0"/>
              <a:t>Slow flowing system: high temperature -&gt; evaporation</a:t>
            </a:r>
          </a:p>
          <a:p>
            <a:r>
              <a:rPr lang="en-US" sz="1800" dirty="0"/>
              <a:t>Surface composition change due to impurities</a:t>
            </a:r>
          </a:p>
          <a:p>
            <a:r>
              <a:rPr lang="en-US" sz="1800" dirty="0"/>
              <a:t>Tritium retention due to </a:t>
            </a:r>
            <a:r>
              <a:rPr lang="en-US" sz="1800" dirty="0" err="1"/>
              <a:t>gettering</a:t>
            </a:r>
            <a:r>
              <a:rPr lang="en-US" sz="1800" dirty="0"/>
              <a:t> by oxygen (Li)</a:t>
            </a:r>
          </a:p>
          <a:p>
            <a:r>
              <a:rPr lang="en-US" sz="1800" dirty="0"/>
              <a:t>Helium pumping</a:t>
            </a:r>
          </a:p>
          <a:p>
            <a:r>
              <a:rPr lang="en-US" sz="1800" dirty="0"/>
              <a:t>Vapor shielding</a:t>
            </a:r>
          </a:p>
          <a:p>
            <a:r>
              <a:rPr lang="en-US" sz="1800" dirty="0"/>
              <a:t>Thinning of liquid metal layer</a:t>
            </a:r>
          </a:p>
          <a:p>
            <a:r>
              <a:rPr lang="en-US" sz="1800" dirty="0"/>
              <a:t>Irradiation damage of substrate material</a:t>
            </a:r>
          </a:p>
          <a:p>
            <a:r>
              <a:rPr lang="en-US" sz="1800" dirty="0"/>
              <a:t>Corrosion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375095"/>
            <a:ext cx="2692400" cy="43802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16600" y="5854700"/>
            <a:ext cx="3035300" cy="267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i="1" dirty="0">
                <a:latin typeface="Arial Narrow"/>
                <a:cs typeface="Arial Narrow"/>
              </a:rPr>
              <a:t>M </a:t>
            </a:r>
            <a:r>
              <a:rPr lang="en-US" sz="1000" i="1" dirty="0" err="1">
                <a:latin typeface="Arial Narrow"/>
                <a:cs typeface="Arial Narrow"/>
              </a:rPr>
              <a:t>Jaworski</a:t>
            </a:r>
            <a:r>
              <a:rPr lang="en-US" sz="1000" i="1" dirty="0">
                <a:latin typeface="Arial Narrow"/>
                <a:cs typeface="Arial Narrow"/>
              </a:rPr>
              <a:t> et al., PSI 2016, </a:t>
            </a:r>
            <a:r>
              <a:rPr lang="en-US" sz="1000" i="1" dirty="0" err="1">
                <a:latin typeface="Arial Narrow"/>
                <a:cs typeface="Arial Narrow"/>
              </a:rPr>
              <a:t>Nucl</a:t>
            </a:r>
            <a:r>
              <a:rPr lang="en-US" sz="1000" i="1" dirty="0">
                <a:latin typeface="Arial Narrow"/>
                <a:cs typeface="Arial Narrow"/>
              </a:rPr>
              <a:t>. Mater. Energy (2016)</a:t>
            </a:r>
          </a:p>
        </p:txBody>
      </p:sp>
    </p:spTree>
    <p:extLst>
      <p:ext uri="{BB962C8B-B14F-4D97-AF65-F5344CB8AC3E}">
        <p14:creationId xmlns:p14="http://schemas.microsoft.com/office/powerpoint/2010/main" val="2612775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046" y="1051890"/>
            <a:ext cx="8953953" cy="525747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Plasma-Material Interaction (PMI) challenges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2"/>
                </a:solidFill>
              </a:rPr>
              <a:t>Potential Plasma-Facing Materials (PFMs) and Components (PFCs)</a:t>
            </a:r>
          </a:p>
          <a:p>
            <a:pPr>
              <a:lnSpc>
                <a:spcPct val="100000"/>
              </a:lnSpc>
            </a:pPr>
            <a:endParaRPr lang="en-US" sz="20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dirty="0"/>
              <a:t>Current status of U.S. PMI research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Facilities needed for the development of PFCs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Strategic elements to accelerate U.S. burning plasma research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A proposed high-level R&amp;D program and roadmap for PMI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73294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E93D1-C5C9-BD45-B913-25A7C8D1A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materials for PFCs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35FCF-8A6B-634B-8A03-80AF56BA5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" y="986185"/>
            <a:ext cx="4726432" cy="5084415"/>
          </a:xfrm>
        </p:spPr>
        <p:txBody>
          <a:bodyPr/>
          <a:lstStyle/>
          <a:p>
            <a:pPr>
              <a:lnSpc>
                <a:spcPct val="250000"/>
              </a:lnSpc>
            </a:pPr>
            <a:r>
              <a:rPr lang="en-US" sz="1800" dirty="0"/>
              <a:t>Mechanically alloyed tungsten </a:t>
            </a:r>
          </a:p>
          <a:p>
            <a:pPr>
              <a:lnSpc>
                <a:spcPct val="250000"/>
              </a:lnSpc>
            </a:pPr>
            <a:r>
              <a:rPr lang="en-US" sz="1800" dirty="0"/>
              <a:t>Laminates</a:t>
            </a:r>
          </a:p>
          <a:p>
            <a:pPr>
              <a:lnSpc>
                <a:spcPct val="250000"/>
              </a:lnSpc>
            </a:pPr>
            <a:r>
              <a:rPr lang="en-US" sz="1800" dirty="0"/>
              <a:t>Fiber-reinforced composite materials</a:t>
            </a:r>
          </a:p>
          <a:p>
            <a:pPr>
              <a:lnSpc>
                <a:spcPct val="250000"/>
              </a:lnSpc>
            </a:pPr>
            <a:r>
              <a:rPr lang="en-US" sz="1800" dirty="0"/>
              <a:t>Self-passivating tungsten, “smart”, alloys</a:t>
            </a:r>
          </a:p>
          <a:p>
            <a:pPr>
              <a:lnSpc>
                <a:spcPct val="250000"/>
              </a:lnSpc>
            </a:pPr>
            <a:r>
              <a:rPr lang="en-US" sz="1800" dirty="0"/>
              <a:t>Functionally graded materials for fusion</a:t>
            </a:r>
          </a:p>
          <a:p>
            <a:pPr>
              <a:lnSpc>
                <a:spcPct val="250000"/>
              </a:lnSpc>
            </a:pPr>
            <a:r>
              <a:rPr lang="en-US" sz="1800" dirty="0"/>
              <a:t>Alternatives: ceramics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970A6C-F451-D34C-8BFD-8ABD6D823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262" y="1896369"/>
            <a:ext cx="1193269" cy="951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BF267E-728F-1A4E-B051-5AC3702F4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7000" contrast="7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2795" y="2761879"/>
            <a:ext cx="1127034" cy="9016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8715D4-0F0C-924F-B837-38D1DB12C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003" y="5626136"/>
            <a:ext cx="1391194" cy="862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C300F4-78AD-594C-BB03-B44D732147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1433" y="1087785"/>
            <a:ext cx="1213463" cy="914142"/>
          </a:xfrm>
          <a:prstGeom prst="rect">
            <a:avLst/>
          </a:prstGeom>
        </p:spPr>
      </p:pic>
      <p:pic>
        <p:nvPicPr>
          <p:cNvPr id="9" name="Grafik 9">
            <a:extLst>
              <a:ext uri="{FF2B5EF4-FFF2-40B4-BE49-F238E27FC236}">
                <a16:creationId xmlns:a16="http://schemas.microsoft.com/office/drawing/2014/main" id="{A77E0A5C-260D-EB42-B1BA-76277CC5725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262" y="4502356"/>
            <a:ext cx="1248206" cy="1123780"/>
          </a:xfrm>
          <a:prstGeom prst="rect">
            <a:avLst/>
          </a:prstGeom>
        </p:spPr>
      </p:pic>
      <p:pic>
        <p:nvPicPr>
          <p:cNvPr id="10" name="W_oxidation.png">
            <a:extLst>
              <a:ext uri="{FF2B5EF4-FFF2-40B4-BE49-F238E27FC236}">
                <a16:creationId xmlns:a16="http://schemas.microsoft.com/office/drawing/2014/main" id="{5808710C-AED9-C249-A0C8-D9CD5103E6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64901" y="3399316"/>
            <a:ext cx="812545" cy="1103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Grafik 46">
            <a:extLst>
              <a:ext uri="{FF2B5EF4-FFF2-40B4-BE49-F238E27FC236}">
                <a16:creationId xmlns:a16="http://schemas.microsoft.com/office/drawing/2014/main" id="{99FA2033-A371-0B48-B6F7-7A5FF8A19B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879" y="3399317"/>
            <a:ext cx="861345" cy="11030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84A6E4-F0C3-F34F-83BF-EFCA88E89750}"/>
              </a:ext>
            </a:extLst>
          </p:cNvPr>
          <p:cNvSpPr txBox="1"/>
          <p:nvPr/>
        </p:nvSpPr>
        <p:spPr>
          <a:xfrm>
            <a:off x="1831878" y="3328150"/>
            <a:ext cx="26116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J.W. </a:t>
            </a:r>
            <a:r>
              <a:rPr lang="en-US" sz="10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Coenen</a:t>
            </a:r>
            <a:r>
              <a:rPr lang="en-US" sz="1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et al., </a:t>
            </a:r>
            <a:r>
              <a:rPr lang="en-US" sz="10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Fus</a:t>
            </a:r>
            <a:r>
              <a:rPr lang="en-US" sz="1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. Eng. Des. 1244 (2017) 964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F72E2B-0F06-CB47-B560-C195C42179A5}"/>
              </a:ext>
            </a:extLst>
          </p:cNvPr>
          <p:cNvSpPr txBox="1"/>
          <p:nvPr/>
        </p:nvSpPr>
        <p:spPr>
          <a:xfrm>
            <a:off x="4860530" y="4148822"/>
            <a:ext cx="23070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A. </a:t>
            </a:r>
            <a:r>
              <a:rPr lang="en-US" sz="10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Litnovsky</a:t>
            </a:r>
            <a:r>
              <a:rPr lang="en-US" sz="1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et al., Phys. </a:t>
            </a:r>
            <a:r>
              <a:rPr lang="en-US" sz="10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Scripta</a:t>
            </a:r>
            <a:r>
              <a:rPr lang="en-US" sz="1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T170 (2017)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1962D4-212A-324A-8B6F-1C935ABE220A}"/>
              </a:ext>
            </a:extLst>
          </p:cNvPr>
          <p:cNvSpPr txBox="1"/>
          <p:nvPr/>
        </p:nvSpPr>
        <p:spPr>
          <a:xfrm>
            <a:off x="3392021" y="2474809"/>
            <a:ext cx="26324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Ch. </a:t>
            </a:r>
            <a:r>
              <a:rPr lang="en-US" sz="10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Linsmeier</a:t>
            </a:r>
            <a:r>
              <a:rPr lang="en-US" sz="1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et al., </a:t>
            </a:r>
            <a:r>
              <a:rPr lang="en-US" sz="10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Nucl</a:t>
            </a:r>
            <a:r>
              <a:rPr lang="en-US" sz="1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. Fusion. 57 (2017) 092007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994383-79F8-B247-87C3-0F68859B3456}"/>
              </a:ext>
            </a:extLst>
          </p:cNvPr>
          <p:cNvSpPr txBox="1"/>
          <p:nvPr/>
        </p:nvSpPr>
        <p:spPr>
          <a:xfrm>
            <a:off x="4938290" y="1596115"/>
            <a:ext cx="26324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Ch. </a:t>
            </a:r>
            <a:r>
              <a:rPr lang="en-US" sz="10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Linsmeier</a:t>
            </a:r>
            <a:r>
              <a:rPr lang="en-US" sz="1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et al., </a:t>
            </a:r>
            <a:r>
              <a:rPr lang="en-US" sz="10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Nucl</a:t>
            </a:r>
            <a:r>
              <a:rPr lang="en-US" sz="1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. Fusion. 57 (2017) 092007 </a:t>
            </a:r>
          </a:p>
        </p:txBody>
      </p:sp>
    </p:spTree>
    <p:extLst>
      <p:ext uri="{BB962C8B-B14F-4D97-AF65-F5344CB8AC3E}">
        <p14:creationId xmlns:p14="http://schemas.microsoft.com/office/powerpoint/2010/main" val="829084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0D95E-28EE-6D41-8E55-14A2F9E0B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84748"/>
          </a:xfrm>
        </p:spPr>
        <p:txBody>
          <a:bodyPr/>
          <a:lstStyle/>
          <a:p>
            <a:r>
              <a:rPr lang="en-US" dirty="0"/>
              <a:t>Novel composite materials: </a:t>
            </a:r>
            <a:r>
              <a:rPr lang="en-US" dirty="0" err="1"/>
              <a:t>W</a:t>
            </a:r>
            <a:r>
              <a:rPr lang="en-US" baseline="-25000" dirty="0" err="1"/>
              <a:t>f</a:t>
            </a:r>
            <a:r>
              <a:rPr lang="en-US" dirty="0"/>
              <a:t>/W</a:t>
            </a:r>
          </a:p>
        </p:txBody>
      </p:sp>
      <p:pic>
        <p:nvPicPr>
          <p:cNvPr id="7" name="Grafik 16">
            <a:extLst>
              <a:ext uri="{FF2B5EF4-FFF2-40B4-BE49-F238E27FC236}">
                <a16:creationId xmlns:a16="http://schemas.microsoft.com/office/drawing/2014/main" id="{AC9313D8-FD43-744F-94AF-70439DC3AC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9740" y1="76427" x2="49740" y2="76427"/>
                        <a14:foregroundMark x1="51939" y1="75772" x2="51939" y2="75772"/>
                        <a14:foregroundMark x1="53241" y1="75965" x2="53241" y2="75965"/>
                        <a14:foregroundMark x1="61834" y1="70139" x2="74421" y2="62886"/>
                        <a14:foregroundMark x1="74421" y1="62886" x2="66898" y2="67245"/>
                        <a14:foregroundMark x1="63600" y1="67052" x2="63600" y2="67052"/>
                        <a14:foregroundMark x1="39757" y1="72377" x2="42564" y2="81404"/>
                        <a14:foregroundMark x1="42564" y1="81404" x2="42795" y2="81790"/>
                        <a14:foregroundMark x1="38426" y1="71103" x2="32581" y2="55671"/>
                        <a14:foregroundMark x1="31568" y1="55131" x2="29601" y2="47415"/>
                        <a14:foregroundMark x1="77112" y1="63310" x2="82378" y2="61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19" y="3678424"/>
            <a:ext cx="3422982" cy="2565998"/>
          </a:xfrm>
          <a:prstGeom prst="rect">
            <a:avLst/>
          </a:prstGeom>
          <a:effectLst>
            <a:outerShdw blurRad="50800" dist="38100" dir="10800000" sx="104000" sy="104000" algn="r" rotWithShape="0">
              <a:prstClr val="black">
                <a:alpha val="27000"/>
              </a:prstClr>
            </a:outerShdw>
            <a:softEdge rad="254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3A19FE-FCA5-FA45-8077-6C0D5D27A1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17000" contrast="7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736" y="1454826"/>
            <a:ext cx="2512377" cy="2009901"/>
          </a:xfrm>
          <a:prstGeom prst="rect">
            <a:avLst/>
          </a:prstGeom>
        </p:spPr>
      </p:pic>
      <p:pic>
        <p:nvPicPr>
          <p:cNvPr id="9" name="Bild" descr="Bild">
            <a:extLst>
              <a:ext uri="{FF2B5EF4-FFF2-40B4-BE49-F238E27FC236}">
                <a16:creationId xmlns:a16="http://schemas.microsoft.com/office/drawing/2014/main" id="{83FB28D5-02B3-E245-9165-1A2D790BBA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59" b="14151"/>
          <a:stretch/>
        </p:blipFill>
        <p:spPr>
          <a:xfrm>
            <a:off x="4510169" y="1454826"/>
            <a:ext cx="3346569" cy="20350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6785F2C-B2E3-3647-8182-644D4AA97BF2}"/>
              </a:ext>
            </a:extLst>
          </p:cNvPr>
          <p:cNvGrpSpPr/>
          <p:nvPr/>
        </p:nvGrpSpPr>
        <p:grpSpPr>
          <a:xfrm>
            <a:off x="1343031" y="5850979"/>
            <a:ext cx="1532082" cy="786886"/>
            <a:chOff x="7433173" y="3648873"/>
            <a:chExt cx="1532082" cy="786886"/>
          </a:xfrm>
        </p:grpSpPr>
        <p:grpSp>
          <p:nvGrpSpPr>
            <p:cNvPr id="11" name="Gruppieren 4">
              <a:extLst>
                <a:ext uri="{FF2B5EF4-FFF2-40B4-BE49-F238E27FC236}">
                  <a16:creationId xmlns:a16="http://schemas.microsoft.com/office/drawing/2014/main" id="{48A78342-5943-D043-A393-8D220C345B43}"/>
                </a:ext>
              </a:extLst>
            </p:cNvPr>
            <p:cNvGrpSpPr/>
            <p:nvPr/>
          </p:nvGrpSpPr>
          <p:grpSpPr>
            <a:xfrm>
              <a:off x="7433173" y="3648873"/>
              <a:ext cx="1479825" cy="786886"/>
              <a:chOff x="7433173" y="3648873"/>
              <a:chExt cx="1479825" cy="786886"/>
            </a:xfrm>
          </p:grpSpPr>
          <p:pic>
            <p:nvPicPr>
              <p:cNvPr id="15" name="C:\_Desktop\Vorträge\2015.09_1 Dresden\Grafiken\Soft2016-10.png" descr="C:\_Desktop\Vorträge\2015.09_1 Dresden\Grafiken\Soft2016-10.png">
                <a:extLst>
                  <a:ext uri="{FF2B5EF4-FFF2-40B4-BE49-F238E27FC236}">
                    <a16:creationId xmlns:a16="http://schemas.microsoft.com/office/drawing/2014/main" id="{2404B6F2-AC25-074D-8F2A-07A19B828F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08998" y="3648873"/>
                <a:ext cx="1404000" cy="6299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6" name="Gruppieren">
                <a:extLst>
                  <a:ext uri="{FF2B5EF4-FFF2-40B4-BE49-F238E27FC236}">
                    <a16:creationId xmlns:a16="http://schemas.microsoft.com/office/drawing/2014/main" id="{1669D0A9-5568-6740-970C-B083A1697073}"/>
                  </a:ext>
                </a:extLst>
              </p:cNvPr>
              <p:cNvGrpSpPr/>
              <p:nvPr/>
            </p:nvGrpSpPr>
            <p:grpSpPr>
              <a:xfrm>
                <a:off x="7433173" y="3797378"/>
                <a:ext cx="1186956" cy="638381"/>
                <a:chOff x="471274" y="-1"/>
                <a:chExt cx="1342139" cy="721839"/>
              </a:xfrm>
            </p:grpSpPr>
            <p:sp>
              <p:nvSpPr>
                <p:cNvPr id="17" name="Tungsten fibre">
                  <a:extLst>
                    <a:ext uri="{FF2B5EF4-FFF2-40B4-BE49-F238E27FC236}">
                      <a16:creationId xmlns:a16="http://schemas.microsoft.com/office/drawing/2014/main" id="{7D743472-F913-8343-84C1-F051BC8F2533}"/>
                    </a:ext>
                  </a:extLst>
                </p:cNvPr>
                <p:cNvSpPr txBox="1"/>
                <p:nvPr/>
              </p:nvSpPr>
              <p:spPr>
                <a:xfrm>
                  <a:off x="471274" y="575337"/>
                  <a:ext cx="1342139" cy="1465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 defTabSz="912812">
                    <a:tabLst>
                      <a:tab pos="7708900" algn="dec"/>
                      <a:tab pos="10312400" algn="dec"/>
                    </a:tabLst>
                    <a:defRPr sz="600" b="1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rPr sz="1000" b="0" dirty="0"/>
                    <a:t>Tungsten </a:t>
                  </a:r>
                  <a:r>
                    <a:rPr sz="1000" b="0" dirty="0" err="1"/>
                    <a:t>fibre</a:t>
                  </a:r>
                  <a:endParaRPr sz="1000" b="0" dirty="0"/>
                </a:p>
              </p:txBody>
            </p:sp>
            <p:sp>
              <p:nvSpPr>
                <p:cNvPr id="18" name="Linie">
                  <a:extLst>
                    <a:ext uri="{FF2B5EF4-FFF2-40B4-BE49-F238E27FC236}">
                      <a16:creationId xmlns:a16="http://schemas.microsoft.com/office/drawing/2014/main" id="{49FC964C-5AE8-BA46-8A2D-815689524BEA}"/>
                    </a:ext>
                  </a:extLst>
                </p:cNvPr>
                <p:cNvSpPr/>
                <p:nvPr/>
              </p:nvSpPr>
              <p:spPr>
                <a:xfrm flipH="1" flipV="1">
                  <a:off x="671069" y="-1"/>
                  <a:ext cx="81029" cy="527074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algn="ctr" defTabSz="914400">
                    <a:spcBef>
                      <a:spcPts val="3000"/>
                    </a:spcBef>
                    <a:defRPr sz="50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</p:grpSp>
        <p:grpSp>
          <p:nvGrpSpPr>
            <p:cNvPr id="12" name="Gruppieren 3">
              <a:extLst>
                <a:ext uri="{FF2B5EF4-FFF2-40B4-BE49-F238E27FC236}">
                  <a16:creationId xmlns:a16="http://schemas.microsoft.com/office/drawing/2014/main" id="{A4042D0F-5D28-2049-9C97-1BACB67AF79F}"/>
                </a:ext>
              </a:extLst>
            </p:cNvPr>
            <p:cNvGrpSpPr/>
            <p:nvPr/>
          </p:nvGrpSpPr>
          <p:grpSpPr>
            <a:xfrm>
              <a:off x="8026653" y="3931819"/>
              <a:ext cx="938602" cy="374377"/>
              <a:chOff x="8026653" y="3931819"/>
              <a:chExt cx="938602" cy="374377"/>
            </a:xfrm>
          </p:grpSpPr>
          <p:sp>
            <p:nvSpPr>
              <p:cNvPr id="13" name="Tungsten matrix">
                <a:extLst>
                  <a:ext uri="{FF2B5EF4-FFF2-40B4-BE49-F238E27FC236}">
                    <a16:creationId xmlns:a16="http://schemas.microsoft.com/office/drawing/2014/main" id="{E7413477-436D-734A-A964-DC7ED9BB38E0}"/>
                  </a:ext>
                </a:extLst>
              </p:cNvPr>
              <p:cNvSpPr txBox="1"/>
              <p:nvPr/>
            </p:nvSpPr>
            <p:spPr>
              <a:xfrm>
                <a:off x="8212057" y="4133950"/>
                <a:ext cx="753198" cy="1722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defTabSz="912812">
                  <a:tabLst>
                    <a:tab pos="7708900" algn="dec"/>
                    <a:tab pos="10312400" algn="dec"/>
                  </a:tabLst>
                  <a:defRPr sz="600" b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lang="en-US" sz="1000" b="0" dirty="0"/>
                  <a:t>W-matrix</a:t>
                </a:r>
                <a:endParaRPr sz="1000" b="0" dirty="0"/>
              </a:p>
            </p:txBody>
          </p:sp>
          <p:sp>
            <p:nvSpPr>
              <p:cNvPr id="14" name="Linie">
                <a:extLst>
                  <a:ext uri="{FF2B5EF4-FFF2-40B4-BE49-F238E27FC236}">
                    <a16:creationId xmlns:a16="http://schemas.microsoft.com/office/drawing/2014/main" id="{7D2F02F4-316A-EC4E-9335-18A2ABAA0D34}"/>
                  </a:ext>
                </a:extLst>
              </p:cNvPr>
              <p:cNvSpPr/>
              <p:nvPr/>
            </p:nvSpPr>
            <p:spPr>
              <a:xfrm flipH="1" flipV="1">
                <a:off x="8026653" y="3931819"/>
                <a:ext cx="219581" cy="237028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914400">
                  <a:spcBef>
                    <a:spcPts val="3000"/>
                  </a:spcBef>
                  <a:defRPr sz="50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8E860C2-27B8-764E-8C6B-4A438CCCC3D1}"/>
              </a:ext>
            </a:extLst>
          </p:cNvPr>
          <p:cNvSpPr txBox="1"/>
          <p:nvPr/>
        </p:nvSpPr>
        <p:spPr>
          <a:xfrm>
            <a:off x="907524" y="3666858"/>
            <a:ext cx="649408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Pseudo-ductile behavior of tungsten fiber reinforced tungsten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335B06-8A48-D047-B561-0E5D1DF49321}"/>
              </a:ext>
            </a:extLst>
          </p:cNvPr>
          <p:cNvSpPr txBox="1"/>
          <p:nvPr/>
        </p:nvSpPr>
        <p:spPr>
          <a:xfrm>
            <a:off x="3681689" y="4275537"/>
            <a:ext cx="533802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Properties rely on energy dissipation mechanisms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Fiber pullout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Crack bridging</a:t>
            </a:r>
          </a:p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Crack deflection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11EADD-C64B-7343-B2A2-AC0C181795C6}"/>
              </a:ext>
            </a:extLst>
          </p:cNvPr>
          <p:cNvSpPr txBox="1"/>
          <p:nvPr/>
        </p:nvSpPr>
        <p:spPr>
          <a:xfrm>
            <a:off x="3167983" y="5555513"/>
            <a:ext cx="5851730" cy="5909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Pure W fiber might not retain strength under irradiation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Can we modify fibers accordingly?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34AEF9-9A96-D449-829A-C8C45A30E755}"/>
              </a:ext>
            </a:extLst>
          </p:cNvPr>
          <p:cNvSpPr txBox="1"/>
          <p:nvPr/>
        </p:nvSpPr>
        <p:spPr>
          <a:xfrm>
            <a:off x="3739089" y="6465618"/>
            <a:ext cx="26116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J.W. </a:t>
            </a:r>
            <a:r>
              <a:rPr lang="en-US" sz="10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Coenen</a:t>
            </a:r>
            <a:r>
              <a:rPr lang="en-US" sz="1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et al., </a:t>
            </a:r>
            <a:r>
              <a:rPr lang="en-US" sz="10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Fus</a:t>
            </a:r>
            <a:r>
              <a:rPr lang="en-US" sz="1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. Eng. Des. 1244 (2017) 964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C216E3-D745-794F-9BD8-0A6A63669872}"/>
              </a:ext>
            </a:extLst>
          </p:cNvPr>
          <p:cNvSpPr txBox="1"/>
          <p:nvPr/>
        </p:nvSpPr>
        <p:spPr>
          <a:xfrm>
            <a:off x="266810" y="1247776"/>
            <a:ext cx="24128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J. </a:t>
            </a:r>
            <a:r>
              <a:rPr lang="en-US" sz="10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Riesch</a:t>
            </a:r>
            <a:r>
              <a:rPr lang="en-US" sz="1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et al., Report Max-Planck-IPP (2013) </a:t>
            </a:r>
          </a:p>
        </p:txBody>
      </p:sp>
    </p:spTree>
    <p:extLst>
      <p:ext uri="{BB962C8B-B14F-4D97-AF65-F5344CB8AC3E}">
        <p14:creationId xmlns:p14="http://schemas.microsoft.com/office/powerpoint/2010/main" val="1614313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CC4B9-6C46-4ED8-879A-CA1B006B6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ceramics as PFM option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610021E0-A6F9-9546-8B24-333A6DDC18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1129269"/>
              </p:ext>
            </p:extLst>
          </p:nvPr>
        </p:nvGraphicFramePr>
        <p:xfrm>
          <a:off x="378041" y="1054224"/>
          <a:ext cx="8083867" cy="5046775"/>
        </p:xfrm>
        <a:graphic>
          <a:graphicData uri="http://schemas.openxmlformats.org/drawingml/2006/table">
            <a:tbl>
              <a:tblPr firstRow="1" bandRow="1"/>
              <a:tblGrid>
                <a:gridCol w="3071555">
                  <a:extLst>
                    <a:ext uri="{9D8B030D-6E8A-4147-A177-3AD203B41FA5}">
                      <a16:colId xmlns:a16="http://schemas.microsoft.com/office/drawing/2014/main" val="3128391229"/>
                    </a:ext>
                  </a:extLst>
                </a:gridCol>
                <a:gridCol w="922863">
                  <a:extLst>
                    <a:ext uri="{9D8B030D-6E8A-4147-A177-3AD203B41FA5}">
                      <a16:colId xmlns:a16="http://schemas.microsoft.com/office/drawing/2014/main" val="20823226"/>
                    </a:ext>
                  </a:extLst>
                </a:gridCol>
                <a:gridCol w="1099007">
                  <a:extLst>
                    <a:ext uri="{9D8B030D-6E8A-4147-A177-3AD203B41FA5}">
                      <a16:colId xmlns:a16="http://schemas.microsoft.com/office/drawing/2014/main" val="3095239778"/>
                    </a:ext>
                  </a:extLst>
                </a:gridCol>
                <a:gridCol w="1009543">
                  <a:extLst>
                    <a:ext uri="{9D8B030D-6E8A-4147-A177-3AD203B41FA5}">
                      <a16:colId xmlns:a16="http://schemas.microsoft.com/office/drawing/2014/main" val="3058318125"/>
                    </a:ext>
                  </a:extLst>
                </a:gridCol>
                <a:gridCol w="825375">
                  <a:extLst>
                    <a:ext uri="{9D8B030D-6E8A-4147-A177-3AD203B41FA5}">
                      <a16:colId xmlns:a16="http://schemas.microsoft.com/office/drawing/2014/main" val="3271644822"/>
                    </a:ext>
                  </a:extLst>
                </a:gridCol>
                <a:gridCol w="1155524">
                  <a:extLst>
                    <a:ext uri="{9D8B030D-6E8A-4147-A177-3AD203B41FA5}">
                      <a16:colId xmlns:a16="http://schemas.microsoft.com/office/drawing/2014/main" val="1323999895"/>
                    </a:ext>
                  </a:extLst>
                </a:gridCol>
              </a:tblGrid>
              <a:tr h="527164">
                <a:tc rowSpan="2">
                  <a:txBody>
                    <a:bodyPr/>
                    <a:lstStyle>
                      <a:lvl1pPr marL="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</a:rPr>
                        <a:t>Material Properties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Pure</a:t>
                      </a:r>
                    </a:p>
                    <a:p>
                      <a:pPr algn="ctr"/>
                      <a:r>
                        <a:rPr lang="en-US" sz="12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Tungsten</a:t>
                      </a:r>
                    </a:p>
                  </a:txBody>
                  <a:tcPr marL="0" marR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</a:rPr>
                        <a:t>Carbide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</a:rPr>
                        <a:t>CVD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+mn-lt"/>
                        </a:rPr>
                        <a:t>SiC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</a:rPr>
                        <a:t>Isotope-separated Diborides</a:t>
                      </a:r>
                    </a:p>
                  </a:txBody>
                  <a:tcPr marL="0" marR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</a:rPr>
                        <a:t>MAX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</a:rPr>
                        <a:t>Ti</a:t>
                      </a:r>
                      <a:r>
                        <a:rPr lang="en-US" sz="1200" baseline="-25000" dirty="0">
                          <a:solidFill>
                            <a:srgbClr val="000000"/>
                          </a:solidFill>
                          <a:latin typeface="+mn-lt"/>
                        </a:rPr>
                        <a:t>3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</a:rPr>
                        <a:t>SiC</a:t>
                      </a:r>
                      <a:r>
                        <a:rPr lang="en-US" sz="1200" baseline="-25000" dirty="0">
                          <a:solidFill>
                            <a:srgbClr val="00000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0" marR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070304"/>
                  </a:ext>
                </a:extLst>
              </a:tr>
              <a:tr h="4038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n-lt"/>
                        </a:rPr>
                        <a:t>Zr</a:t>
                      </a:r>
                      <a:r>
                        <a:rPr lang="en-US" sz="1200" b="1" baseline="30000" dirty="0">
                          <a:solidFill>
                            <a:srgbClr val="000000"/>
                          </a:solidFill>
                          <a:latin typeface="+mn-lt"/>
                        </a:rPr>
                        <a:t>11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n-lt"/>
                        </a:rPr>
                        <a:t>B</a:t>
                      </a:r>
                      <a:r>
                        <a:rPr lang="en-US" sz="1200" b="1" baseline="-25000" dirty="0">
                          <a:solidFill>
                            <a:srgbClr val="00000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>
                          <a:solidFill>
                            <a:srgbClr val="000000"/>
                          </a:solidFill>
                          <a:latin typeface="+mn-lt"/>
                        </a:rPr>
                        <a:t>Ti</a:t>
                      </a:r>
                      <a:r>
                        <a:rPr lang="en-US" sz="1200" b="1" baseline="30000" dirty="0">
                          <a:solidFill>
                            <a:srgbClr val="000000"/>
                          </a:solidFill>
                          <a:latin typeface="+mn-lt"/>
                        </a:rPr>
                        <a:t>11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n-lt"/>
                        </a:rPr>
                        <a:t>B</a:t>
                      </a:r>
                      <a:r>
                        <a:rPr lang="en-US" sz="1200" b="1" baseline="-25000" dirty="0">
                          <a:solidFill>
                            <a:srgbClr val="00000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357767"/>
                  </a:ext>
                </a:extLst>
              </a:tr>
              <a:tr h="28368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Atomic Number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High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Low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Medium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Medium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Medium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308192"/>
                  </a:ext>
                </a:extLst>
              </a:tr>
              <a:tr h="316299"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Melting  Point (°C)</a:t>
                      </a:r>
                    </a:p>
                  </a:txBody>
                  <a:tcPr marL="0" marR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3,422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2,730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3245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3225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~3,000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902048"/>
                  </a:ext>
                </a:extLst>
              </a:tr>
              <a:tr h="32237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Max. Operating Temperature (°C)</a:t>
                      </a:r>
                    </a:p>
                  </a:txBody>
                  <a:tcPr marL="0" marR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2"/>
                          </a:solidFill>
                          <a:latin typeface="+mn-lt"/>
                        </a:rPr>
                        <a:t>~ 1,100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~1,400 (?)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7030A0"/>
                          </a:solidFill>
                          <a:latin typeface="+mn-lt"/>
                        </a:rPr>
                        <a:t>Unknown</a:t>
                      </a: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7030A0"/>
                          </a:solidFill>
                          <a:latin typeface="+mn-lt"/>
                        </a:rPr>
                        <a:t>Unknown</a:t>
                      </a: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~ 1,000 (?)</a:t>
                      </a: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656070"/>
                  </a:ext>
                </a:extLst>
              </a:tr>
              <a:tr h="948896"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Thermal Cond. (W/m-K) </a:t>
                      </a:r>
                      <a:r>
                        <a:rPr lang="en-US" sz="1200" b="1" dirty="0" err="1">
                          <a:latin typeface="+mn-lt"/>
                        </a:rPr>
                        <a:t>Unirr</a:t>
                      </a:r>
                      <a:r>
                        <a:rPr lang="en-US" sz="1200" b="1" dirty="0">
                          <a:latin typeface="+mn-lt"/>
                        </a:rPr>
                        <a:t> - RT/1000°C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rgbClr val="7030A0"/>
                          </a:solidFill>
                          <a:latin typeface="+mn-lt"/>
                        </a:rPr>
                        <a:t>Irradiated Degradation</a:t>
                      </a:r>
                    </a:p>
                  </a:txBody>
                  <a:tcPr marL="0" marR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339933"/>
                          </a:solidFill>
                          <a:latin typeface="+mn-lt"/>
                        </a:rPr>
                        <a:t>180/110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Moderate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339933"/>
                          </a:solidFill>
                          <a:latin typeface="+mn-lt"/>
                        </a:rPr>
                        <a:t>400/80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  <a:latin typeface="+mn-lt"/>
                        </a:rPr>
                        <a:t>Harsh</a:t>
                      </a:r>
                    </a:p>
                    <a:p>
                      <a:pPr algn="ctr"/>
                      <a:r>
                        <a:rPr lang="en-US" sz="1100" b="0" dirty="0">
                          <a:solidFill>
                            <a:srgbClr val="339933"/>
                          </a:solidFill>
                          <a:latin typeface="+mn-lt"/>
                        </a:rPr>
                        <a:t>but with NFB*</a:t>
                      </a:r>
                      <a:endParaRPr lang="en-US" sz="1200" b="0" dirty="0">
                        <a:solidFill>
                          <a:srgbClr val="339933"/>
                        </a:solidFill>
                        <a:latin typeface="+mn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339933"/>
                          </a:solidFill>
                          <a:latin typeface="+mn-lt"/>
                        </a:rPr>
                        <a:t>120/100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rgbClr val="7030A0"/>
                          </a:solidFill>
                          <a:latin typeface="+mn-lt"/>
                        </a:rPr>
                        <a:t>Unknown</a:t>
                      </a: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339933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n-US" sz="1200" dirty="0">
                          <a:solidFill>
                            <a:srgbClr val="339933"/>
                          </a:solidFill>
                          <a:latin typeface="+mn-lt"/>
                        </a:rPr>
                        <a:t>96/78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rgbClr val="7030A0"/>
                          </a:solidFill>
                          <a:latin typeface="+mn-lt"/>
                        </a:rPr>
                        <a:t>Unknown</a:t>
                      </a:r>
                    </a:p>
                    <a:p>
                      <a:pPr algn="ctr"/>
                      <a:endParaRPr lang="en-US" sz="1200" dirty="0">
                        <a:solidFill>
                          <a:srgbClr val="7030A0"/>
                        </a:solidFill>
                        <a:latin typeface="+mn-lt"/>
                      </a:endParaRP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40/50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rgbClr val="339933"/>
                          </a:solidFill>
                          <a:latin typeface="+mn-lt"/>
                        </a:rPr>
                        <a:t>Small</a:t>
                      </a: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520723"/>
                  </a:ext>
                </a:extLst>
              </a:tr>
              <a:tr h="322374"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Radiation Tolerance</a:t>
                      </a:r>
                    </a:p>
                  </a:txBody>
                  <a:tcPr marL="0" marR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  <a:latin typeface="+mn-lt"/>
                        </a:rPr>
                        <a:t>Poor(?)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339933"/>
                          </a:solidFill>
                          <a:latin typeface="+mn-lt"/>
                        </a:rPr>
                        <a:t>Good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7030A0"/>
                          </a:solidFill>
                          <a:latin typeface="+mn-lt"/>
                        </a:rPr>
                        <a:t>Unknown</a:t>
                      </a: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7030A0"/>
                          </a:solidFill>
                          <a:latin typeface="+mn-lt"/>
                        </a:rPr>
                        <a:t>Unknown</a:t>
                      </a: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Fair(?)</a:t>
                      </a: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494997"/>
                  </a:ext>
                </a:extLst>
              </a:tr>
              <a:tr h="32237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Tritium Permeability</a:t>
                      </a:r>
                    </a:p>
                  </a:txBody>
                  <a:tcPr marL="0" marR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Medium</a:t>
                      </a:r>
                      <a:endParaRPr lang="en-US" sz="1200" kern="1200" dirty="0">
                        <a:solidFill>
                          <a:schemeClr val="accent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rgbClr val="339933"/>
                          </a:solidFill>
                          <a:latin typeface="+mn-lt"/>
                          <a:ea typeface="+mn-ea"/>
                          <a:cs typeface="+mn-cs"/>
                        </a:rPr>
                        <a:t>Low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7030A0"/>
                          </a:solidFill>
                          <a:latin typeface="+mn-lt"/>
                        </a:rPr>
                        <a:t>Unknown</a:t>
                      </a: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Unknown</a:t>
                      </a:r>
                      <a:r>
                        <a:rPr lang="en-US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 </a:t>
                      </a: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Unknown</a:t>
                      </a: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948177"/>
                  </a:ext>
                </a:extLst>
              </a:tr>
              <a:tr h="32237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Tritium Retention</a:t>
                      </a:r>
                    </a:p>
                  </a:txBody>
                  <a:tcPr marL="0" marR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B050"/>
                          </a:solidFill>
                          <a:latin typeface="+mn-lt"/>
                        </a:rPr>
                        <a:t>Low</a:t>
                      </a:r>
                      <a:endParaRPr lang="en-US" sz="12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High?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7030A0"/>
                          </a:solidFill>
                          <a:latin typeface="+mn-lt"/>
                        </a:rPr>
                        <a:t>Unknown</a:t>
                      </a: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7030A0"/>
                          </a:solidFill>
                          <a:latin typeface="+mn-lt"/>
                        </a:rPr>
                        <a:t>Unknown</a:t>
                      </a:r>
                      <a:endParaRPr lang="en-US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7030A0"/>
                          </a:solidFill>
                          <a:latin typeface="+mn-lt"/>
                        </a:rPr>
                        <a:t>Unknown</a:t>
                      </a:r>
                      <a:endParaRPr lang="en-US" sz="1200" kern="120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859436"/>
                  </a:ext>
                </a:extLst>
              </a:tr>
              <a:tr h="316299"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Neutron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Absorption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 marL="0" marR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  <a:latin typeface="+mn-lt"/>
                        </a:rPr>
                        <a:t>High</a:t>
                      </a:r>
                    </a:p>
                  </a:txBody>
                  <a:tcPr marL="0" marR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339933"/>
                          </a:solidFill>
                          <a:latin typeface="+mn-lt"/>
                        </a:rPr>
                        <a:t>Low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339933"/>
                          </a:solidFill>
                          <a:latin typeface="+mn-lt"/>
                        </a:rPr>
                        <a:t>Low</a:t>
                      </a:r>
                      <a:endParaRPr lang="en-US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339933"/>
                          </a:solidFill>
                          <a:latin typeface="+mn-lt"/>
                        </a:rPr>
                        <a:t>Low</a:t>
                      </a:r>
                      <a:endParaRPr lang="en-US" sz="12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Medium</a:t>
                      </a: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177494"/>
                  </a:ext>
                </a:extLst>
              </a:tr>
              <a:tr h="322374"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Short-term Activation</a:t>
                      </a:r>
                    </a:p>
                  </a:txBody>
                  <a:tcPr marL="0" marR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  <a:latin typeface="+mn-lt"/>
                        </a:rPr>
                        <a:t>High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339933"/>
                          </a:solidFill>
                          <a:latin typeface="+mn-lt"/>
                        </a:rPr>
                        <a:t>Low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Medium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Medium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Medium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823372"/>
                  </a:ext>
                </a:extLst>
              </a:tr>
              <a:tr h="322374"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Long-term Activation</a:t>
                      </a:r>
                    </a:p>
                  </a:txBody>
                  <a:tcPr marL="0" marR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339933"/>
                          </a:solidFill>
                          <a:latin typeface="+mn-lt"/>
                        </a:rPr>
                        <a:t>Low</a:t>
                      </a:r>
                    </a:p>
                  </a:txBody>
                  <a:tcPr marL="0" marR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339933"/>
                          </a:solidFill>
                          <a:latin typeface="+mn-lt"/>
                        </a:rPr>
                        <a:t>Low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Medium</a:t>
                      </a:r>
                    </a:p>
                  </a:txBody>
                  <a:tcPr marL="0" marR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Medium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Medium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778847"/>
                  </a:ext>
                </a:extLst>
              </a:tr>
              <a:tr h="316299"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LOCA Safety</a:t>
                      </a:r>
                    </a:p>
                  </a:txBody>
                  <a:tcPr marL="0" marR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  <a:latin typeface="+mn-lt"/>
                        </a:rPr>
                        <a:t>Poor</a:t>
                      </a:r>
                    </a:p>
                  </a:txBody>
                  <a:tcPr marL="0" marR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339933"/>
                          </a:solidFill>
                          <a:latin typeface="+mn-lt"/>
                        </a:rPr>
                        <a:t>Good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Fair(?)</a:t>
                      </a:r>
                    </a:p>
                  </a:txBody>
                  <a:tcPr marL="0" marR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Fair(?)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828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657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5486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73152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91440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09728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28016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4630400" algn="l" defTabSz="1828800" rtl="0" eaLnBrk="1" latinLnBrk="0" hangingPunct="1">
                        <a:defRPr sz="7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solidFill>
                            <a:srgbClr val="339933"/>
                          </a:solidFill>
                          <a:latin typeface="+mn-lt"/>
                        </a:rPr>
                        <a:t>Good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730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679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W_oxidation.png">
            <a:extLst>
              <a:ext uri="{FF2B5EF4-FFF2-40B4-BE49-F238E27FC236}">
                <a16:creationId xmlns:a16="http://schemas.microsoft.com/office/drawing/2014/main" id="{6BB29D10-AE9F-5D4E-8D64-C566320D3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19144" y="4823360"/>
            <a:ext cx="626786" cy="850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BAEE86-B02F-8243-99DD-10F0CFDCB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494"/>
          <a:stretch/>
        </p:blipFill>
        <p:spPr>
          <a:xfrm>
            <a:off x="3658071" y="5509192"/>
            <a:ext cx="1772931" cy="670560"/>
          </a:xfrm>
          <a:prstGeom prst="rect">
            <a:avLst/>
          </a:prstGeom>
        </p:spPr>
      </p:pic>
      <p:pic>
        <p:nvPicPr>
          <p:cNvPr id="15" name="Grafik 46">
            <a:extLst>
              <a:ext uri="{FF2B5EF4-FFF2-40B4-BE49-F238E27FC236}">
                <a16:creationId xmlns:a16="http://schemas.microsoft.com/office/drawing/2014/main" id="{A70E51A5-1451-734F-A5DA-8CE754F4D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483" y="4828599"/>
            <a:ext cx="664430" cy="8508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BC9569-6964-894E-8AB8-35B129859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262" y="2127791"/>
            <a:ext cx="1148788" cy="10203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C2FAB8-9E0A-D345-BADB-1368AAC49D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6" r="32994"/>
          <a:stretch>
            <a:fillRect/>
          </a:stretch>
        </p:blipFill>
        <p:spPr bwMode="auto">
          <a:xfrm>
            <a:off x="1052568" y="4694028"/>
            <a:ext cx="844192" cy="98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4842EB-9BA4-F94E-A876-4B901AE5F4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1728" y="1979463"/>
            <a:ext cx="1512455" cy="8723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61C85C-8C3F-9240-A732-76A4AA587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0369"/>
          </a:xfrm>
        </p:spPr>
        <p:txBody>
          <a:bodyPr/>
          <a:lstStyle/>
          <a:p>
            <a:r>
              <a:rPr lang="en-US" dirty="0"/>
              <a:t>Advanced Materials enabled by new transformative technologies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5BF523F-5A28-1449-A3FE-D39EF25B1105}"/>
              </a:ext>
            </a:extLst>
          </p:cNvPr>
          <p:cNvSpPr>
            <a:spLocks noChangeAspect="1"/>
          </p:cNvSpPr>
          <p:nvPr/>
        </p:nvSpPr>
        <p:spPr>
          <a:xfrm>
            <a:off x="3367289" y="2969740"/>
            <a:ext cx="2360141" cy="1655806"/>
          </a:xfrm>
          <a:prstGeom prst="ellips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Additive Manufacturing</a:t>
            </a:r>
          </a:p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Materials-by-Design driven by</a:t>
            </a:r>
          </a:p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Artificial Intelligence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BE9496E-CBEE-4344-BEEE-A7308D85BDFE}"/>
              </a:ext>
            </a:extLst>
          </p:cNvPr>
          <p:cNvSpPr/>
          <p:nvPr/>
        </p:nvSpPr>
        <p:spPr>
          <a:xfrm>
            <a:off x="3367288" y="1136401"/>
            <a:ext cx="2360141" cy="1655806"/>
          </a:xfrm>
          <a:prstGeom prst="ellipse">
            <a:avLst/>
          </a:prstGeom>
          <a:solidFill>
            <a:schemeClr val="accent2">
              <a:lumMod val="40000"/>
              <a:lumOff val="60000"/>
              <a:alpha val="51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Diffusion barriers,</a:t>
            </a:r>
          </a:p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Permeation barriers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65F8424-63EE-E74B-BD85-77C7201D4C46}"/>
              </a:ext>
            </a:extLst>
          </p:cNvPr>
          <p:cNvSpPr/>
          <p:nvPr/>
        </p:nvSpPr>
        <p:spPr>
          <a:xfrm>
            <a:off x="6017884" y="1711650"/>
            <a:ext cx="2360141" cy="1655806"/>
          </a:xfrm>
          <a:prstGeom prst="ellipse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Self-healing materials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D770EAB-F659-1240-A4C9-5FC8540A5754}"/>
              </a:ext>
            </a:extLst>
          </p:cNvPr>
          <p:cNvSpPr/>
          <p:nvPr/>
        </p:nvSpPr>
        <p:spPr>
          <a:xfrm>
            <a:off x="716689" y="4358846"/>
            <a:ext cx="2360141" cy="1655806"/>
          </a:xfrm>
          <a:prstGeom prst="ellipse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High heat transfer technologies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73BC4B2-4A62-2044-846E-B72F098F249B}"/>
              </a:ext>
            </a:extLst>
          </p:cNvPr>
          <p:cNvSpPr/>
          <p:nvPr/>
        </p:nvSpPr>
        <p:spPr>
          <a:xfrm>
            <a:off x="6017884" y="4358846"/>
            <a:ext cx="2360141" cy="1655806"/>
          </a:xfrm>
          <a:prstGeom prst="ellipse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Self-passivating</a:t>
            </a:r>
          </a:p>
          <a:p>
            <a:pPr algn="ctr">
              <a:lnSpc>
                <a:spcPct val="90000"/>
              </a:lnSpc>
            </a:pPr>
            <a:endParaRPr lang="en-US" sz="1400" b="1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1400" b="1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1400" b="1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1400" b="1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1400" b="1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materials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809B97-A673-DF42-B2A1-EDD77B23F15C}"/>
              </a:ext>
            </a:extLst>
          </p:cNvPr>
          <p:cNvSpPr/>
          <p:nvPr/>
        </p:nvSpPr>
        <p:spPr>
          <a:xfrm>
            <a:off x="716688" y="1711650"/>
            <a:ext cx="2360141" cy="1655806"/>
          </a:xfrm>
          <a:prstGeom prst="ellipse">
            <a:avLst/>
          </a:prstGeom>
          <a:solidFill>
            <a:schemeClr val="accent2">
              <a:lumMod val="40000"/>
              <a:lumOff val="60000"/>
              <a:alpha val="51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Functionally graded materials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FDF5852-E858-7E40-BA71-8A81299C4DEC}"/>
              </a:ext>
            </a:extLst>
          </p:cNvPr>
          <p:cNvSpPr/>
          <p:nvPr/>
        </p:nvSpPr>
        <p:spPr>
          <a:xfrm>
            <a:off x="3367289" y="4803079"/>
            <a:ext cx="2360141" cy="1655806"/>
          </a:xfrm>
          <a:prstGeom prst="ellipse">
            <a:avLst/>
          </a:prstGeom>
          <a:solidFill>
            <a:schemeClr val="accent2">
              <a:lumMod val="40000"/>
              <a:lumOff val="60000"/>
              <a:alpha val="51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In-situ repair of PFCs</a:t>
            </a:r>
          </a:p>
          <a:p>
            <a:pPr algn="ctr">
              <a:lnSpc>
                <a:spcPct val="90000"/>
              </a:lnSpc>
            </a:pPr>
            <a:endParaRPr lang="en-US" sz="1400" b="1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1400" b="1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1400" b="1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07B8353-3410-B144-910E-07499F4CFFC5}"/>
              </a:ext>
            </a:extLst>
          </p:cNvPr>
          <p:cNvCxnSpPr/>
          <p:nvPr/>
        </p:nvCxnSpPr>
        <p:spPr>
          <a:xfrm flipH="1" flipV="1">
            <a:off x="2552700" y="2851835"/>
            <a:ext cx="952500" cy="515621"/>
          </a:xfrm>
          <a:prstGeom prst="line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D9024C-7888-5E41-BDFC-40BEDE3BE903}"/>
              </a:ext>
            </a:extLst>
          </p:cNvPr>
          <p:cNvCxnSpPr>
            <a:cxnSpLocks/>
          </p:cNvCxnSpPr>
          <p:nvPr/>
        </p:nvCxnSpPr>
        <p:spPr>
          <a:xfrm flipV="1">
            <a:off x="4570521" y="2273540"/>
            <a:ext cx="0" cy="696200"/>
          </a:xfrm>
          <a:prstGeom prst="line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3703D4F-4F53-374D-A02A-5828C5B959BB}"/>
              </a:ext>
            </a:extLst>
          </p:cNvPr>
          <p:cNvCxnSpPr>
            <a:cxnSpLocks/>
          </p:cNvCxnSpPr>
          <p:nvPr/>
        </p:nvCxnSpPr>
        <p:spPr>
          <a:xfrm>
            <a:off x="5551173" y="4239829"/>
            <a:ext cx="990846" cy="583531"/>
          </a:xfrm>
          <a:prstGeom prst="line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4F29E00-B517-4348-8F8A-764777C251FB}"/>
              </a:ext>
            </a:extLst>
          </p:cNvPr>
          <p:cNvCxnSpPr>
            <a:cxnSpLocks/>
            <a:stCxn id="4" idx="4"/>
          </p:cNvCxnSpPr>
          <p:nvPr/>
        </p:nvCxnSpPr>
        <p:spPr>
          <a:xfrm>
            <a:off x="4547360" y="4625546"/>
            <a:ext cx="0" cy="706113"/>
          </a:xfrm>
          <a:prstGeom prst="line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9233F05-5417-9E4C-9B1B-E17DA2005400}"/>
              </a:ext>
            </a:extLst>
          </p:cNvPr>
          <p:cNvCxnSpPr>
            <a:cxnSpLocks/>
          </p:cNvCxnSpPr>
          <p:nvPr/>
        </p:nvCxnSpPr>
        <p:spPr>
          <a:xfrm flipV="1">
            <a:off x="5595173" y="2890374"/>
            <a:ext cx="933690" cy="515622"/>
          </a:xfrm>
          <a:prstGeom prst="line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4AF89A-BE5A-C749-8931-C410860B76AA}"/>
              </a:ext>
            </a:extLst>
          </p:cNvPr>
          <p:cNvCxnSpPr>
            <a:cxnSpLocks/>
          </p:cNvCxnSpPr>
          <p:nvPr/>
        </p:nvCxnSpPr>
        <p:spPr>
          <a:xfrm flipH="1">
            <a:off x="2663775" y="4318440"/>
            <a:ext cx="940317" cy="593712"/>
          </a:xfrm>
          <a:prstGeom prst="line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0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55EE8-05BB-C846-86AA-51FF65884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Transformative enabling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B4A43-3CF7-B64E-858C-32A143512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" y="1046715"/>
            <a:ext cx="4176279" cy="4706386"/>
          </a:xfrm>
        </p:spPr>
        <p:txBody>
          <a:bodyPr/>
          <a:lstStyle/>
          <a:p>
            <a:pPr marL="0" indent="0">
              <a:buNone/>
            </a:pPr>
            <a:r>
              <a:rPr lang="en-US" sz="2000" b="1" i="1" dirty="0">
                <a:solidFill>
                  <a:schemeClr val="tx2"/>
                </a:solidFill>
              </a:rPr>
              <a:t>What is the effect of innovation?</a:t>
            </a:r>
          </a:p>
          <a:p>
            <a:r>
              <a:rPr lang="en-US" sz="1600" dirty="0"/>
              <a:t>Higher heat fluxes</a:t>
            </a:r>
          </a:p>
          <a:p>
            <a:r>
              <a:rPr lang="en-US" sz="1600" dirty="0"/>
              <a:t>Larger temperature operation window</a:t>
            </a:r>
          </a:p>
          <a:p>
            <a:r>
              <a:rPr lang="en-US" sz="1600" dirty="0"/>
              <a:t>Larger stress resilience</a:t>
            </a:r>
          </a:p>
          <a:p>
            <a:r>
              <a:rPr lang="en-US" sz="1600" dirty="0"/>
              <a:t>Better compatibility with plasma</a:t>
            </a:r>
          </a:p>
          <a:p>
            <a:r>
              <a:rPr lang="en-US" sz="1600" dirty="0"/>
              <a:t>Better accident tolerance</a:t>
            </a:r>
          </a:p>
          <a:p>
            <a:r>
              <a:rPr lang="en-US" sz="1600" dirty="0"/>
              <a:t>Diffusion barriers / permeation barriers to lower tritium retention</a:t>
            </a:r>
          </a:p>
          <a:p>
            <a:r>
              <a:rPr lang="en-US" sz="1600" dirty="0"/>
              <a:t>Defect barriers to improve irradiation resistance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8F988C-0823-DF4B-950C-E87F66013AE3}"/>
              </a:ext>
            </a:extLst>
          </p:cNvPr>
          <p:cNvSpPr txBox="1">
            <a:spLocks/>
          </p:cNvSpPr>
          <p:nvPr/>
        </p:nvSpPr>
        <p:spPr bwMode="auto">
          <a:xfrm>
            <a:off x="4510169" y="1046713"/>
            <a:ext cx="4318145" cy="47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b="1" i="1" dirty="0">
                <a:solidFill>
                  <a:schemeClr val="tx2"/>
                </a:solidFill>
              </a:rPr>
              <a:t>What to expect in the future from innovation?</a:t>
            </a:r>
          </a:p>
          <a:p>
            <a:r>
              <a:rPr lang="en-US" sz="1600" dirty="0"/>
              <a:t>Smaller</a:t>
            </a:r>
          </a:p>
          <a:p>
            <a:r>
              <a:rPr lang="en-US" sz="1600" dirty="0"/>
              <a:t>Faster</a:t>
            </a:r>
          </a:p>
          <a:p>
            <a:r>
              <a:rPr lang="en-US" sz="1600" dirty="0"/>
              <a:t>More complex</a:t>
            </a:r>
          </a:p>
          <a:p>
            <a:r>
              <a:rPr lang="en-US" sz="1600" dirty="0"/>
              <a:t>More precise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/>
              <a:t>Example for current limitation: </a:t>
            </a:r>
          </a:p>
          <a:p>
            <a:r>
              <a:rPr lang="en-US" sz="1600" dirty="0"/>
              <a:t>Atom Layer Deposition (2D-layer) possible at low speed</a:t>
            </a:r>
          </a:p>
          <a:p>
            <a:r>
              <a:rPr lang="en-US" sz="1600" dirty="0"/>
              <a:t>3D-structures possible with Additive Manufacturing as small as 50</a:t>
            </a:r>
            <a:r>
              <a:rPr lang="en-US" sz="1600" dirty="0">
                <a:latin typeface="Symbol" pitchFamily="2" charset="2"/>
              </a:rPr>
              <a:t>m</a:t>
            </a:r>
            <a:r>
              <a:rPr lang="en-US" sz="1600" dirty="0"/>
              <a:t>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0F907E-F428-E24B-8608-329F9D089728}"/>
              </a:ext>
            </a:extLst>
          </p:cNvPr>
          <p:cNvSpPr txBox="1"/>
          <p:nvPr/>
        </p:nvSpPr>
        <p:spPr>
          <a:xfrm>
            <a:off x="461625" y="5650604"/>
            <a:ext cx="8097088" cy="5909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Materials-by-design on a micro- or </a:t>
            </a:r>
            <a:r>
              <a:rPr lang="en-US" dirty="0" err="1"/>
              <a:t>nano</a:t>
            </a:r>
            <a:r>
              <a:rPr lang="en-US" dirty="0"/>
              <a:t>-structure level to enable 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bulk/surface PFC properties in complex geometries in a single graded system</a:t>
            </a:r>
          </a:p>
        </p:txBody>
      </p:sp>
    </p:spTree>
    <p:extLst>
      <p:ext uri="{BB962C8B-B14F-4D97-AF65-F5344CB8AC3E}">
        <p14:creationId xmlns:p14="http://schemas.microsoft.com/office/powerpoint/2010/main" val="3864609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85" y="253529"/>
            <a:ext cx="8628678" cy="877163"/>
          </a:xfrm>
        </p:spPr>
        <p:txBody>
          <a:bodyPr/>
          <a:lstStyle/>
          <a:p>
            <a:r>
              <a:rPr lang="en-US" dirty="0"/>
              <a:t>Complex heat transfer systems will be benefit from additive manufacturing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67421" y="1635592"/>
            <a:ext cx="845464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err="1"/>
              <a:t>Microjets</a:t>
            </a:r>
            <a:r>
              <a:rPr lang="en-US" b="1" dirty="0"/>
              <a:t> might open opportunity for power exhaust of up to 30 MW/m</a:t>
            </a:r>
            <a:r>
              <a:rPr lang="en-US" b="1" baseline="30000" dirty="0"/>
              <a:t>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6" r="32994"/>
          <a:stretch>
            <a:fillRect/>
          </a:stretch>
        </p:blipFill>
        <p:spPr bwMode="auto">
          <a:xfrm>
            <a:off x="1092184" y="2963460"/>
            <a:ext cx="1871662" cy="218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2964492" y="3115622"/>
            <a:ext cx="8454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+mn-lt"/>
              </a:rPr>
              <a:t>200</a:t>
            </a:r>
            <a:r>
              <a:rPr lang="en-US" altLang="en-US" sz="1200" dirty="0">
                <a:latin typeface="Times New Roman" pitchFamily="18" charset="0"/>
              </a:rPr>
              <a:t> </a:t>
            </a:r>
            <a:r>
              <a:rPr lang="en-US" altLang="en-US" sz="1200" dirty="0">
                <a:latin typeface="Symbol" pitchFamily="18" charset="2"/>
              </a:rPr>
              <a:t>m</a:t>
            </a:r>
            <a:r>
              <a:rPr lang="en-US" altLang="en-US" sz="1200" dirty="0">
                <a:latin typeface="+mn-lt"/>
              </a:rPr>
              <a:t>m</a:t>
            </a:r>
            <a:r>
              <a:rPr lang="en-US" altLang="en-US" sz="1200" dirty="0">
                <a:latin typeface="Times New Roman" pitchFamily="18" charset="0"/>
              </a:rPr>
              <a:t> </a:t>
            </a:r>
            <a:r>
              <a:rPr lang="en-US" altLang="en-US" sz="1200" dirty="0">
                <a:latin typeface="+mn-lt"/>
              </a:rPr>
              <a:t>jets</a:t>
            </a: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367422" y="3121972"/>
            <a:ext cx="16391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+mn-lt"/>
              </a:rPr>
              <a:t>W faceplate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559873" y="3495036"/>
            <a:ext cx="7736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+mn-lt"/>
              </a:rPr>
              <a:t>Outlet plenum</a:t>
            </a: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470592" y="4085586"/>
            <a:ext cx="11295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+mn-lt"/>
              </a:rPr>
              <a:t>W </a:t>
            </a:r>
            <a:r>
              <a:rPr lang="en-US" altLang="en-US" sz="1200" dirty="0" err="1">
                <a:latin typeface="+mn-lt"/>
              </a:rPr>
              <a:t>jetbody</a:t>
            </a:r>
            <a:endParaRPr lang="en-US" altLang="en-US" sz="1200" dirty="0">
              <a:latin typeface="+mn-lt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1029926" y="5074597"/>
            <a:ext cx="106555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+mn-lt"/>
              </a:rPr>
              <a:t>Inlet plenum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136759" y="5088885"/>
            <a:ext cx="0" cy="225966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869089" y="3722047"/>
            <a:ext cx="210645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260459" y="3685535"/>
            <a:ext cx="151113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25"/>
          <p:cNvGrpSpPr>
            <a:grpSpLocks/>
          </p:cNvGrpSpPr>
          <p:nvPr/>
        </p:nvGrpSpPr>
        <p:grpSpPr bwMode="auto">
          <a:xfrm>
            <a:off x="1511284" y="3026721"/>
            <a:ext cx="1216024" cy="121111"/>
            <a:chOff x="3420932" y="1800099"/>
            <a:chExt cx="2049332" cy="292241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3420932" y="1800099"/>
              <a:ext cx="0" cy="28271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4167010" y="1800099"/>
              <a:ext cx="0" cy="28271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4790857" y="1800099"/>
              <a:ext cx="0" cy="28271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5470264" y="1809629"/>
              <a:ext cx="0" cy="28271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420932" y="1809629"/>
              <a:ext cx="204933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080" y="4418961"/>
            <a:ext cx="1527904" cy="102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159401" y="3585522"/>
            <a:ext cx="1501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Advanced manufacturing</a:t>
            </a:r>
          </a:p>
          <a:p>
            <a:r>
              <a:rPr lang="en-US" sz="1600" dirty="0"/>
              <a:t>Required!</a:t>
            </a:r>
          </a:p>
        </p:txBody>
      </p:sp>
      <p:sp>
        <p:nvSpPr>
          <p:cNvPr id="52" name="TextBox 5"/>
          <p:cNvSpPr txBox="1">
            <a:spLocks noChangeArrowheads="1"/>
          </p:cNvSpPr>
          <p:nvPr/>
        </p:nvSpPr>
        <p:spPr bwMode="auto">
          <a:xfrm>
            <a:off x="1891422" y="2747322"/>
            <a:ext cx="6358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+mn-lt"/>
              </a:rPr>
              <a:t>q//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12CA9B-BF21-D341-A74C-0E4F508E2B1D}"/>
              </a:ext>
            </a:extLst>
          </p:cNvPr>
          <p:cNvGrpSpPr/>
          <p:nvPr/>
        </p:nvGrpSpPr>
        <p:grpSpPr>
          <a:xfrm>
            <a:off x="4949992" y="2727733"/>
            <a:ext cx="3848446" cy="2642168"/>
            <a:chOff x="5048848" y="3988127"/>
            <a:chExt cx="3848446" cy="2642168"/>
          </a:xfrm>
        </p:grpSpPr>
        <p:sp>
          <p:nvSpPr>
            <p:cNvPr id="31" name="TextBox 2"/>
            <p:cNvSpPr txBox="1">
              <a:spLocks noChangeArrowheads="1"/>
            </p:cNvSpPr>
            <p:nvPr/>
          </p:nvSpPr>
          <p:spPr bwMode="auto">
            <a:xfrm>
              <a:off x="5555634" y="3988127"/>
              <a:ext cx="178496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10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9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77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6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6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6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6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6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6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/>
                <a:t>Temperature</a:t>
              </a:r>
            </a:p>
          </p:txBody>
        </p:sp>
        <p:sp>
          <p:nvSpPr>
            <p:cNvPr id="34" name="TextBox 25"/>
            <p:cNvSpPr txBox="1">
              <a:spLocks noChangeArrowheads="1"/>
            </p:cNvSpPr>
            <p:nvPr/>
          </p:nvSpPr>
          <p:spPr bwMode="auto">
            <a:xfrm>
              <a:off x="7839422" y="4026227"/>
              <a:ext cx="72037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10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9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77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6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6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6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6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6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6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/>
                <a:t>HTC</a:t>
              </a:r>
            </a:p>
          </p:txBody>
        </p:sp>
        <p:pic>
          <p:nvPicPr>
            <p:cNvPr id="35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0" r="16667"/>
            <a:stretch>
              <a:fillRect/>
            </a:stretch>
          </p:blipFill>
          <p:spPr bwMode="auto">
            <a:xfrm>
              <a:off x="5631520" y="4259275"/>
              <a:ext cx="1486830" cy="101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9" r="16670"/>
            <a:stretch>
              <a:fillRect/>
            </a:stretch>
          </p:blipFill>
          <p:spPr bwMode="auto">
            <a:xfrm>
              <a:off x="5631860" y="5238750"/>
              <a:ext cx="1483628" cy="1021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1" r="17574"/>
            <a:stretch>
              <a:fillRect/>
            </a:stretch>
          </p:blipFill>
          <p:spPr bwMode="auto">
            <a:xfrm>
              <a:off x="7512050" y="5316708"/>
              <a:ext cx="1375864" cy="924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91" r="15759"/>
            <a:stretch>
              <a:fillRect/>
            </a:stretch>
          </p:blipFill>
          <p:spPr bwMode="auto">
            <a:xfrm>
              <a:off x="7531100" y="4291545"/>
              <a:ext cx="1366194" cy="929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5048848" y="4426357"/>
              <a:ext cx="88808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Micro</a:t>
              </a:r>
            </a:p>
            <a:p>
              <a:r>
                <a:rPr lang="en-US" sz="1600" dirty="0"/>
                <a:t>116 jets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080455" y="5514592"/>
              <a:ext cx="7432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HEMJ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511800" y="6362700"/>
              <a:ext cx="1752600" cy="2675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000" i="1" dirty="0">
                  <a:latin typeface="Arial Narrow"/>
                  <a:cs typeface="Arial Narrow"/>
                </a:rPr>
                <a:t>D </a:t>
              </a:r>
              <a:r>
                <a:rPr lang="en-US" sz="1000" i="1" dirty="0" err="1">
                  <a:latin typeface="Arial Narrow"/>
                  <a:cs typeface="Arial Narrow"/>
                </a:rPr>
                <a:t>Youchison</a:t>
              </a:r>
              <a:r>
                <a:rPr lang="en-US" sz="1000" i="1" dirty="0">
                  <a:latin typeface="Arial Narrow"/>
                  <a:cs typeface="Arial Narrow"/>
                </a:rPr>
                <a:t>, FST (2014)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7545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0D95E-28EE-6D41-8E55-14A2F9E0B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for emerging materials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623DB1-D37D-8E4D-8DB9-038807BF6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580" y="1066165"/>
            <a:ext cx="3338483" cy="19256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30EDBD-8BF9-744B-816E-8B80B197E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757" y="4688759"/>
            <a:ext cx="2706343" cy="13893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C2159B-D7C8-CB4D-ADC1-05D9648DD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990" y="3698160"/>
            <a:ext cx="1689310" cy="237416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49AE7A-6396-764C-8DCE-9404746FE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" y="1046715"/>
            <a:ext cx="4788082" cy="4706386"/>
          </a:xfrm>
        </p:spPr>
        <p:txBody>
          <a:bodyPr/>
          <a:lstStyle/>
          <a:p>
            <a:pPr marL="0" indent="0">
              <a:buNone/>
            </a:pPr>
            <a:r>
              <a:rPr lang="en-US" sz="2000" b="1" i="1" dirty="0">
                <a:solidFill>
                  <a:schemeClr val="tx2"/>
                </a:solidFill>
              </a:rPr>
              <a:t>Design of radiation-resistant and radiation tolerant materials enabled by additive manufacturing</a:t>
            </a:r>
          </a:p>
          <a:p>
            <a:endParaRPr lang="en-US" sz="1600" dirty="0"/>
          </a:p>
          <a:p>
            <a:r>
              <a:rPr lang="en-US" sz="1600" dirty="0"/>
              <a:t>Adaptive self-healing materials</a:t>
            </a:r>
          </a:p>
          <a:p>
            <a:r>
              <a:rPr lang="en-US" sz="1600" dirty="0"/>
              <a:t>Complex hierarchical composites</a:t>
            </a:r>
          </a:p>
          <a:p>
            <a:r>
              <a:rPr lang="en-US" sz="1600" dirty="0"/>
              <a:t>Complex alloys</a:t>
            </a:r>
          </a:p>
          <a:p>
            <a:r>
              <a:rPr lang="en-US" sz="1600" dirty="0"/>
              <a:t>Hybrid liquid/solid systems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D79D07-B39D-9141-BC32-1AA97AC5C885}"/>
              </a:ext>
            </a:extLst>
          </p:cNvPr>
          <p:cNvSpPr txBox="1"/>
          <p:nvPr/>
        </p:nvSpPr>
        <p:spPr>
          <a:xfrm>
            <a:off x="5205700" y="2999530"/>
            <a:ext cx="15231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Ghoniem</a:t>
            </a:r>
            <a:r>
              <a:rPr lang="en-US" sz="1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and Williams, 2017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74FCF3-8EAE-4249-992C-5635E038D58F}"/>
              </a:ext>
            </a:extLst>
          </p:cNvPr>
          <p:cNvSpPr txBox="1"/>
          <p:nvPr/>
        </p:nvSpPr>
        <p:spPr>
          <a:xfrm>
            <a:off x="1713055" y="6072326"/>
            <a:ext cx="12009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P. </a:t>
            </a:r>
            <a:r>
              <a:rPr lang="en-US" sz="10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Rindt</a:t>
            </a:r>
            <a:r>
              <a:rPr lang="en-US" sz="1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, PFMC 2017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9C4FA7-BAA7-BB4A-933F-CA4316D91036}"/>
              </a:ext>
            </a:extLst>
          </p:cNvPr>
          <p:cNvSpPr txBox="1"/>
          <p:nvPr/>
        </p:nvSpPr>
        <p:spPr>
          <a:xfrm>
            <a:off x="5793529" y="3399908"/>
            <a:ext cx="145424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Flame spray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4429E1-7E42-4D43-943F-81B7F3B4BD41}"/>
              </a:ext>
            </a:extLst>
          </p:cNvPr>
          <p:cNvSpPr txBox="1"/>
          <p:nvPr/>
        </p:nvSpPr>
        <p:spPr>
          <a:xfrm>
            <a:off x="1713055" y="4168247"/>
            <a:ext cx="2005677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br>
              <a:rPr lang="en-US" dirty="0"/>
            </a:br>
            <a:r>
              <a:rPr lang="en-US" dirty="0"/>
              <a:t>Wire EDM texture</a:t>
            </a:r>
          </a:p>
        </p:txBody>
      </p:sp>
    </p:spTree>
    <p:extLst>
      <p:ext uri="{BB962C8B-B14F-4D97-AF65-F5344CB8AC3E}">
        <p14:creationId xmlns:p14="http://schemas.microsoft.com/office/powerpoint/2010/main" val="1076769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046" y="1051890"/>
            <a:ext cx="8953953" cy="525747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Plasma-Material Interaction (PMI) challenges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Potential Plasma-Facing Materials (PFMs) and Components (PFCs)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2"/>
                </a:solidFill>
              </a:rPr>
              <a:t>Current status of U.S. PMI research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Facilities needed for the development of PFCs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Strategic elements to accelerate U.S. burning plasma research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A proposed high-level R&amp;D program and roadmap for PMI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28062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046" y="1051890"/>
            <a:ext cx="8953953" cy="525747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Plasma-Material Interaction (PMI) challenges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Potential Plasma-Facing Materials (PFMs) and Components (PFCs)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Current status of U.S. PMI research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Facilities needed for the development of PFCs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Strategic elements to accelerate U.S. burning plasma research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A proposed high-level R&amp;D program and roadmap for PMI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85636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862588" y="4771842"/>
            <a:ext cx="1115004" cy="830780"/>
            <a:chOff x="154996" y="2373852"/>
            <a:chExt cx="1115004" cy="83078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866" y="2373852"/>
              <a:ext cx="1109134" cy="83078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54996" y="2901961"/>
              <a:ext cx="703287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solidFill>
                    <a:schemeClr val="bg1"/>
                  </a:solidFill>
                </a:rPr>
                <a:t>WEST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9413" y="3119191"/>
            <a:ext cx="1116551" cy="1172633"/>
            <a:chOff x="2827867" y="3843866"/>
            <a:chExt cx="1116551" cy="117263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7867" y="3843866"/>
              <a:ext cx="1116551" cy="117263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0200" y="4761582"/>
              <a:ext cx="990600" cy="254917"/>
            </a:xfrm>
            <a:prstGeom prst="rect">
              <a:avLst/>
            </a:prstGeom>
          </p:spPr>
        </p:pic>
      </p:grpSp>
      <p:sp>
        <p:nvSpPr>
          <p:cNvPr id="297989" name="Rectangle 5"/>
          <p:cNvSpPr>
            <a:spLocks noGrp="1" noChangeArrowheads="1"/>
          </p:cNvSpPr>
          <p:nvPr>
            <p:ph type="title"/>
          </p:nvPr>
        </p:nvSpPr>
        <p:spPr>
          <a:xfrm>
            <a:off x="111203" y="177114"/>
            <a:ext cx="8768213" cy="49629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Status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83825" y="3195683"/>
            <a:ext cx="1261315" cy="972111"/>
            <a:chOff x="1888285" y="3031067"/>
            <a:chExt cx="1337515" cy="9890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88285" y="3031067"/>
              <a:ext cx="1337515" cy="98904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5000" y="3657600"/>
              <a:ext cx="626405" cy="347133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1452035" y="960973"/>
            <a:ext cx="1216040" cy="745066"/>
            <a:chOff x="4639735" y="5583773"/>
            <a:chExt cx="1216040" cy="7450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39735" y="5583773"/>
              <a:ext cx="1216040" cy="74506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4668350" y="6032500"/>
              <a:ext cx="533833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solidFill>
                    <a:srgbClr val="FF0000"/>
                  </a:solidFill>
                </a:rPr>
                <a:t>TPE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18532" y="861986"/>
            <a:ext cx="1270232" cy="1026088"/>
            <a:chOff x="3331632" y="5395886"/>
            <a:chExt cx="1270232" cy="1026088"/>
          </a:xfrm>
        </p:grpSpPr>
        <p:pic>
          <p:nvPicPr>
            <p:cNvPr id="27" name="Picture 9" descr="PB_Safety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1632" y="5395886"/>
              <a:ext cx="1270232" cy="1026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3726267" y="5473700"/>
              <a:ext cx="843200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solidFill>
                    <a:srgbClr val="FF0000"/>
                  </a:solidFill>
                </a:rPr>
                <a:t>PISCES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4300" y="4352415"/>
            <a:ext cx="1227665" cy="817932"/>
            <a:chOff x="152400" y="1480653"/>
            <a:chExt cx="1227665" cy="81793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2400" y="1480653"/>
              <a:ext cx="1227665" cy="817932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732313" y="1998134"/>
              <a:ext cx="633507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solidFill>
                    <a:schemeClr val="bg1"/>
                  </a:solidFill>
                </a:rPr>
                <a:t>W7-X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465041" y="4352415"/>
            <a:ext cx="1226835" cy="792008"/>
            <a:chOff x="1532466" y="1477434"/>
            <a:chExt cx="1226835" cy="79200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32466" y="1477434"/>
              <a:ext cx="1226835" cy="79200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555523" y="1955800"/>
              <a:ext cx="663488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solidFill>
                    <a:schemeClr val="bg1"/>
                  </a:solidFill>
                </a:rPr>
                <a:t>EAST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518B125-1410-B343-9D7C-7937A33094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317" y="2051810"/>
            <a:ext cx="1199403" cy="934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F2C5E4A-0DA2-AA4E-9AE8-4BA246BAB79B}"/>
              </a:ext>
            </a:extLst>
          </p:cNvPr>
          <p:cNvSpPr txBox="1"/>
          <p:nvPr/>
        </p:nvSpPr>
        <p:spPr>
          <a:xfrm>
            <a:off x="820267" y="2168674"/>
            <a:ext cx="50956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rgbClr val="FF0000"/>
                </a:solidFill>
              </a:rPr>
              <a:t>LTX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E874AD6B-4F0E-C145-8E5F-8D0F538DD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495434"/>
              </p:ext>
            </p:extLst>
          </p:nvPr>
        </p:nvGraphicFramePr>
        <p:xfrm>
          <a:off x="3021978" y="766891"/>
          <a:ext cx="6096000" cy="59292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54050620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161419765"/>
                    </a:ext>
                  </a:extLst>
                </a:gridCol>
              </a:tblGrid>
              <a:tr h="1185135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World-wide unique capabilities to study Be, T effects in linear devices. They are ideal for single to few effects studies and benchmarking of PMI computational models. Leadership in PMI science.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Recently, high flux, high </a:t>
                      </a:r>
                      <a:r>
                        <a:rPr lang="en-US" sz="1200" b="0" i="0" dirty="0" err="1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fluence</a:t>
                      </a:r>
                      <a:r>
                        <a:rPr lang="en-US" sz="12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linear devices became operational (Magnum-PSI)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962324"/>
                  </a:ext>
                </a:extLst>
              </a:tr>
              <a:tr h="1185135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Various small scale devices (LTX, HIDRA) etc. offer unique capabilities to test liquid metal PFCs in particular liquid Lithium.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Liquid metals are also studied on Magnum-PSI, FTU, TJ-II and in the future on COMPASS Upgrade.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177541"/>
                  </a:ext>
                </a:extLst>
              </a:tr>
              <a:tr h="1185135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Well diagnosed </a:t>
                      </a:r>
                      <a:r>
                        <a:rPr lang="en-US" sz="1200" b="0" i="0" dirty="0" err="1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divertor</a:t>
                      </a:r>
                      <a:r>
                        <a:rPr lang="en-US" sz="12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plasmas. Leadership in </a:t>
                      </a:r>
                      <a:r>
                        <a:rPr lang="en-US" sz="1200" b="0" i="0" dirty="0" err="1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Div</a:t>
                      </a:r>
                      <a:r>
                        <a:rPr lang="en-US" sz="12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/SOL science. Design of devices allows in principle for testing </a:t>
                      </a:r>
                      <a:r>
                        <a:rPr lang="en-US" sz="1200" b="0" i="0" dirty="0" err="1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divertor</a:t>
                      </a:r>
                      <a:r>
                        <a:rPr lang="en-US" sz="12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concepts to various degrees of closure. Load-lock systems (DIMES, MAPP) allow exposure of material samples.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International devices have more relevant wall and </a:t>
                      </a:r>
                      <a:r>
                        <a:rPr lang="en-US" sz="1200" b="0" i="0" dirty="0" err="1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divertor</a:t>
                      </a:r>
                      <a:r>
                        <a:rPr lang="en-US" sz="12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materials installed: W and Be (JET, AUG, EAST, WEST). Some devices also offer unique capabilities to test new </a:t>
                      </a:r>
                      <a:r>
                        <a:rPr lang="en-US" sz="1200" b="0" i="0" dirty="0" err="1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divertors</a:t>
                      </a:r>
                      <a:r>
                        <a:rPr lang="en-US" sz="12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(MAST, TCV), and in future COMPASS Upgrade. Furthermore DTT in </a:t>
                      </a:r>
                      <a:r>
                        <a:rPr lang="en-US" sz="1200" b="0" i="0" dirty="0" err="1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Frascati</a:t>
                      </a:r>
                      <a:r>
                        <a:rPr lang="en-US" sz="12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on the horizon.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83609"/>
                  </a:ext>
                </a:extLst>
              </a:tr>
              <a:tr h="11851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In collaboration with international long pulse devices, U.S. develops actively-cooled PFCs and steady-state scenarios compatible with PFMs with respect to confinement, erosion/re-deposition (dust production), T-retention.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Obviously home institutions of steady-state toroidal devices have advantage.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870365"/>
                  </a:ext>
                </a:extLst>
              </a:tr>
              <a:tr h="1185135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Excellent tools to develop nuclear materials.  Leadership in material science and neutron science. World leading neutron sources.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Capabilities spread around the world. If IFMIF or DONES will be built, leadership could move to international facilities.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015563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502BC515-0901-864E-9753-1EA7363DD435}"/>
              </a:ext>
            </a:extLst>
          </p:cNvPr>
          <p:cNvSpPr txBox="1"/>
          <p:nvPr/>
        </p:nvSpPr>
        <p:spPr>
          <a:xfrm>
            <a:off x="2969861" y="425259"/>
            <a:ext cx="165943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U.S. PMI R&amp;D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F0C2822-68F5-A040-AD6B-B2916E6D48FD}"/>
              </a:ext>
            </a:extLst>
          </p:cNvPr>
          <p:cNvSpPr txBox="1"/>
          <p:nvPr/>
        </p:nvSpPr>
        <p:spPr>
          <a:xfrm>
            <a:off x="6069978" y="432408"/>
            <a:ext cx="248016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International PMI R&amp;D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888B0FA-5F82-1243-93FD-FEBE1EE12A3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3" y="5758252"/>
            <a:ext cx="742950" cy="68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2F17B96-C055-9644-8ED8-CA12694BEAC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76" y="5672532"/>
            <a:ext cx="845675" cy="56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 descr="SNS_Aerial.jpg">
            <a:extLst>
              <a:ext uri="{FF2B5EF4-FFF2-40B4-BE49-F238E27FC236}">
                <a16:creationId xmlns:a16="http://schemas.microsoft.com/office/drawing/2014/main" id="{0478950C-2FEF-7542-8CF8-9D040C08408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841" y="6130731"/>
            <a:ext cx="885410" cy="602079"/>
          </a:xfrm>
          <a:prstGeom prst="rect">
            <a:avLst/>
          </a:prstGeom>
        </p:spPr>
      </p:pic>
      <p:pic>
        <p:nvPicPr>
          <p:cNvPr id="54" name="Picture 53" descr="LAMDA2.jpg">
            <a:extLst>
              <a:ext uri="{FF2B5EF4-FFF2-40B4-BE49-F238E27FC236}">
                <a16:creationId xmlns:a16="http://schemas.microsoft.com/office/drawing/2014/main" id="{2C008FAA-4C3D-214E-9939-996B9652329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56" y="6161697"/>
            <a:ext cx="749114" cy="56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70024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046" y="1051890"/>
            <a:ext cx="8953953" cy="525747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Plasma-Material Interaction (PMI) challenges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Potential Plasma-Facing Materials (PFMs) and Components (PFCs)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Current status of U.S. PMI research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2"/>
                </a:solidFill>
              </a:rPr>
              <a:t>Facilities needed for the development of PFCs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Strategic elements to accelerate U.S. burning plasma research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A proposed high-level R&amp;D program and roadmap for PMI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6366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774176" cy="1281120"/>
          </a:xfrm>
        </p:spPr>
        <p:txBody>
          <a:bodyPr/>
          <a:lstStyle/>
          <a:p>
            <a:r>
              <a:rPr lang="en-US" dirty="0"/>
              <a:t>Development of PFCs requires devices with increased capabilities to test PMI at reactor relevant level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676900" y="2750518"/>
            <a:ext cx="2381838" cy="4056681"/>
            <a:chOff x="1346200" y="1015999"/>
            <a:chExt cx="3101975" cy="5283201"/>
          </a:xfrm>
        </p:grpSpPr>
        <p:sp>
          <p:nvSpPr>
            <p:cNvPr id="5" name="Rectangle 4"/>
            <p:cNvSpPr/>
            <p:nvPr/>
          </p:nvSpPr>
          <p:spPr>
            <a:xfrm>
              <a:off x="1346200" y="1155700"/>
              <a:ext cx="3098800" cy="51435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onnector 5"/>
            <p:cNvSpPr/>
            <p:nvPr/>
          </p:nvSpPr>
          <p:spPr>
            <a:xfrm>
              <a:off x="3479800" y="5562600"/>
              <a:ext cx="457200" cy="482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nnector 6"/>
            <p:cNvSpPr/>
            <p:nvPr/>
          </p:nvSpPr>
          <p:spPr>
            <a:xfrm>
              <a:off x="2667000" y="5562600"/>
              <a:ext cx="457200" cy="482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nector 7"/>
            <p:cNvSpPr/>
            <p:nvPr/>
          </p:nvSpPr>
          <p:spPr>
            <a:xfrm>
              <a:off x="1854200" y="5562600"/>
              <a:ext cx="457200" cy="482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752600" y="5473700"/>
              <a:ext cx="2286000" cy="660400"/>
              <a:chOff x="5867400" y="2844800"/>
              <a:chExt cx="2286000" cy="660400"/>
            </a:xfrm>
          </p:grpSpPr>
          <p:sp>
            <p:nvSpPr>
              <p:cNvPr id="116" name="Donut 115"/>
              <p:cNvSpPr/>
              <p:nvPr/>
            </p:nvSpPr>
            <p:spPr>
              <a:xfrm>
                <a:off x="5867400" y="2844800"/>
                <a:ext cx="660400" cy="660400"/>
              </a:xfrm>
              <a:prstGeom prst="donu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Donut 116"/>
              <p:cNvSpPr/>
              <p:nvPr/>
            </p:nvSpPr>
            <p:spPr>
              <a:xfrm>
                <a:off x="6680200" y="2844800"/>
                <a:ext cx="660400" cy="660400"/>
              </a:xfrm>
              <a:prstGeom prst="donu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Donut 117"/>
              <p:cNvSpPr/>
              <p:nvPr/>
            </p:nvSpPr>
            <p:spPr>
              <a:xfrm>
                <a:off x="7493000" y="2844800"/>
                <a:ext cx="660400" cy="660400"/>
              </a:xfrm>
              <a:prstGeom prst="donu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" name="Freeform 9"/>
            <p:cNvSpPr/>
            <p:nvPr/>
          </p:nvSpPr>
          <p:spPr>
            <a:xfrm>
              <a:off x="2349500" y="1149350"/>
              <a:ext cx="923925" cy="476250"/>
            </a:xfrm>
            <a:custGeom>
              <a:avLst/>
              <a:gdLst>
                <a:gd name="connsiteX0" fmla="*/ 66675 w 923925"/>
                <a:gd name="connsiteY0" fmla="*/ 9525 h 476250"/>
                <a:gd name="connsiteX1" fmla="*/ 53975 w 923925"/>
                <a:gd name="connsiteY1" fmla="*/ 25400 h 476250"/>
                <a:gd name="connsiteX2" fmla="*/ 50800 w 923925"/>
                <a:gd name="connsiteY2" fmla="*/ 34925 h 476250"/>
                <a:gd name="connsiteX3" fmla="*/ 34925 w 923925"/>
                <a:gd name="connsiteY3" fmla="*/ 50800 h 476250"/>
                <a:gd name="connsiteX4" fmla="*/ 28575 w 923925"/>
                <a:gd name="connsiteY4" fmla="*/ 63500 h 476250"/>
                <a:gd name="connsiteX5" fmla="*/ 19050 w 923925"/>
                <a:gd name="connsiteY5" fmla="*/ 76200 h 476250"/>
                <a:gd name="connsiteX6" fmla="*/ 15875 w 923925"/>
                <a:gd name="connsiteY6" fmla="*/ 88900 h 476250"/>
                <a:gd name="connsiteX7" fmla="*/ 6350 w 923925"/>
                <a:gd name="connsiteY7" fmla="*/ 117475 h 476250"/>
                <a:gd name="connsiteX8" fmla="*/ 3175 w 923925"/>
                <a:gd name="connsiteY8" fmla="*/ 130175 h 476250"/>
                <a:gd name="connsiteX9" fmla="*/ 0 w 923925"/>
                <a:gd name="connsiteY9" fmla="*/ 200025 h 476250"/>
                <a:gd name="connsiteX10" fmla="*/ 3175 w 923925"/>
                <a:gd name="connsiteY10" fmla="*/ 219075 h 476250"/>
                <a:gd name="connsiteX11" fmla="*/ 6350 w 923925"/>
                <a:gd name="connsiteY11" fmla="*/ 228600 h 476250"/>
                <a:gd name="connsiteX12" fmla="*/ 34925 w 923925"/>
                <a:gd name="connsiteY12" fmla="*/ 247650 h 476250"/>
                <a:gd name="connsiteX13" fmla="*/ 44450 w 923925"/>
                <a:gd name="connsiteY13" fmla="*/ 257175 h 476250"/>
                <a:gd name="connsiteX14" fmla="*/ 60325 w 923925"/>
                <a:gd name="connsiteY14" fmla="*/ 288925 h 476250"/>
                <a:gd name="connsiteX15" fmla="*/ 69850 w 923925"/>
                <a:gd name="connsiteY15" fmla="*/ 295275 h 476250"/>
                <a:gd name="connsiteX16" fmla="*/ 88900 w 923925"/>
                <a:gd name="connsiteY16" fmla="*/ 301625 h 476250"/>
                <a:gd name="connsiteX17" fmla="*/ 98425 w 923925"/>
                <a:gd name="connsiteY17" fmla="*/ 311150 h 476250"/>
                <a:gd name="connsiteX18" fmla="*/ 107950 w 923925"/>
                <a:gd name="connsiteY18" fmla="*/ 314325 h 476250"/>
                <a:gd name="connsiteX19" fmla="*/ 114300 w 923925"/>
                <a:gd name="connsiteY19" fmla="*/ 323850 h 476250"/>
                <a:gd name="connsiteX20" fmla="*/ 117475 w 923925"/>
                <a:gd name="connsiteY20" fmla="*/ 358775 h 476250"/>
                <a:gd name="connsiteX21" fmla="*/ 120650 w 923925"/>
                <a:gd name="connsiteY21" fmla="*/ 374650 h 476250"/>
                <a:gd name="connsiteX22" fmla="*/ 139700 w 923925"/>
                <a:gd name="connsiteY22" fmla="*/ 384175 h 476250"/>
                <a:gd name="connsiteX23" fmla="*/ 158750 w 923925"/>
                <a:gd name="connsiteY23" fmla="*/ 387350 h 476250"/>
                <a:gd name="connsiteX24" fmla="*/ 180975 w 923925"/>
                <a:gd name="connsiteY24" fmla="*/ 396875 h 476250"/>
                <a:gd name="connsiteX25" fmla="*/ 184150 w 923925"/>
                <a:gd name="connsiteY25" fmla="*/ 406400 h 476250"/>
                <a:gd name="connsiteX26" fmla="*/ 193675 w 923925"/>
                <a:gd name="connsiteY26" fmla="*/ 412750 h 476250"/>
                <a:gd name="connsiteX27" fmla="*/ 206375 w 923925"/>
                <a:gd name="connsiteY27" fmla="*/ 419100 h 476250"/>
                <a:gd name="connsiteX28" fmla="*/ 231775 w 923925"/>
                <a:gd name="connsiteY28" fmla="*/ 425450 h 476250"/>
                <a:gd name="connsiteX29" fmla="*/ 247650 w 923925"/>
                <a:gd name="connsiteY29" fmla="*/ 431800 h 476250"/>
                <a:gd name="connsiteX30" fmla="*/ 263525 w 923925"/>
                <a:gd name="connsiteY30" fmla="*/ 434975 h 476250"/>
                <a:gd name="connsiteX31" fmla="*/ 282575 w 923925"/>
                <a:gd name="connsiteY31" fmla="*/ 441325 h 476250"/>
                <a:gd name="connsiteX32" fmla="*/ 298450 w 923925"/>
                <a:gd name="connsiteY32" fmla="*/ 444500 h 476250"/>
                <a:gd name="connsiteX33" fmla="*/ 307975 w 923925"/>
                <a:gd name="connsiteY33" fmla="*/ 447675 h 476250"/>
                <a:gd name="connsiteX34" fmla="*/ 320675 w 923925"/>
                <a:gd name="connsiteY34" fmla="*/ 454025 h 476250"/>
                <a:gd name="connsiteX35" fmla="*/ 387350 w 923925"/>
                <a:gd name="connsiteY35" fmla="*/ 463550 h 476250"/>
                <a:gd name="connsiteX36" fmla="*/ 406400 w 923925"/>
                <a:gd name="connsiteY36" fmla="*/ 469900 h 476250"/>
                <a:gd name="connsiteX37" fmla="*/ 488950 w 923925"/>
                <a:gd name="connsiteY37" fmla="*/ 476250 h 476250"/>
                <a:gd name="connsiteX38" fmla="*/ 530225 w 923925"/>
                <a:gd name="connsiteY38" fmla="*/ 469900 h 476250"/>
                <a:gd name="connsiteX39" fmla="*/ 625475 w 923925"/>
                <a:gd name="connsiteY39" fmla="*/ 476250 h 476250"/>
                <a:gd name="connsiteX40" fmla="*/ 765175 w 923925"/>
                <a:gd name="connsiteY40" fmla="*/ 469900 h 476250"/>
                <a:gd name="connsiteX41" fmla="*/ 777875 w 923925"/>
                <a:gd name="connsiteY41" fmla="*/ 466725 h 476250"/>
                <a:gd name="connsiteX42" fmla="*/ 815975 w 923925"/>
                <a:gd name="connsiteY42" fmla="*/ 460375 h 476250"/>
                <a:gd name="connsiteX43" fmla="*/ 825500 w 923925"/>
                <a:gd name="connsiteY43" fmla="*/ 454025 h 476250"/>
                <a:gd name="connsiteX44" fmla="*/ 901700 w 923925"/>
                <a:gd name="connsiteY44" fmla="*/ 438150 h 476250"/>
                <a:gd name="connsiteX45" fmla="*/ 911225 w 923925"/>
                <a:gd name="connsiteY45" fmla="*/ 390525 h 476250"/>
                <a:gd name="connsiteX46" fmla="*/ 914400 w 923925"/>
                <a:gd name="connsiteY46" fmla="*/ 381000 h 476250"/>
                <a:gd name="connsiteX47" fmla="*/ 923925 w 923925"/>
                <a:gd name="connsiteY47" fmla="*/ 374650 h 476250"/>
                <a:gd name="connsiteX48" fmla="*/ 914400 w 923925"/>
                <a:gd name="connsiteY48" fmla="*/ 336550 h 476250"/>
                <a:gd name="connsiteX49" fmla="*/ 904875 w 923925"/>
                <a:gd name="connsiteY49" fmla="*/ 320675 h 476250"/>
                <a:gd name="connsiteX50" fmla="*/ 898525 w 923925"/>
                <a:gd name="connsiteY50" fmla="*/ 301625 h 476250"/>
                <a:gd name="connsiteX51" fmla="*/ 895350 w 923925"/>
                <a:gd name="connsiteY51" fmla="*/ 292100 h 476250"/>
                <a:gd name="connsiteX52" fmla="*/ 889000 w 923925"/>
                <a:gd name="connsiteY52" fmla="*/ 282575 h 476250"/>
                <a:gd name="connsiteX53" fmla="*/ 885825 w 923925"/>
                <a:gd name="connsiteY53" fmla="*/ 269875 h 476250"/>
                <a:gd name="connsiteX54" fmla="*/ 882650 w 923925"/>
                <a:gd name="connsiteY54" fmla="*/ 260350 h 476250"/>
                <a:gd name="connsiteX55" fmla="*/ 876300 w 923925"/>
                <a:gd name="connsiteY55" fmla="*/ 219075 h 476250"/>
                <a:gd name="connsiteX56" fmla="*/ 869950 w 923925"/>
                <a:gd name="connsiteY56" fmla="*/ 193675 h 476250"/>
                <a:gd name="connsiteX57" fmla="*/ 873125 w 923925"/>
                <a:gd name="connsiteY57" fmla="*/ 85725 h 476250"/>
                <a:gd name="connsiteX58" fmla="*/ 879475 w 923925"/>
                <a:gd name="connsiteY58" fmla="*/ 69850 h 476250"/>
                <a:gd name="connsiteX59" fmla="*/ 882650 w 923925"/>
                <a:gd name="connsiteY59" fmla="*/ 60325 h 476250"/>
                <a:gd name="connsiteX60" fmla="*/ 901700 w 923925"/>
                <a:gd name="connsiteY60" fmla="*/ 47625 h 476250"/>
                <a:gd name="connsiteX61" fmla="*/ 914400 w 923925"/>
                <a:gd name="connsiteY61" fmla="*/ 19050 h 476250"/>
                <a:gd name="connsiteX62" fmla="*/ 917575 w 923925"/>
                <a:gd name="connsiteY62" fmla="*/ 9525 h 476250"/>
                <a:gd name="connsiteX63" fmla="*/ 917575 w 923925"/>
                <a:gd name="connsiteY63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923925" h="476250">
                  <a:moveTo>
                    <a:pt x="66675" y="9525"/>
                  </a:moveTo>
                  <a:cubicBezTo>
                    <a:pt x="62442" y="14817"/>
                    <a:pt x="57567" y="19653"/>
                    <a:pt x="53975" y="25400"/>
                  </a:cubicBezTo>
                  <a:cubicBezTo>
                    <a:pt x="52201" y="28238"/>
                    <a:pt x="52808" y="32248"/>
                    <a:pt x="50800" y="34925"/>
                  </a:cubicBezTo>
                  <a:cubicBezTo>
                    <a:pt x="46310" y="40912"/>
                    <a:pt x="39519" y="44893"/>
                    <a:pt x="34925" y="50800"/>
                  </a:cubicBezTo>
                  <a:cubicBezTo>
                    <a:pt x="32019" y="54536"/>
                    <a:pt x="31083" y="59486"/>
                    <a:pt x="28575" y="63500"/>
                  </a:cubicBezTo>
                  <a:cubicBezTo>
                    <a:pt x="25770" y="67987"/>
                    <a:pt x="22225" y="71967"/>
                    <a:pt x="19050" y="76200"/>
                  </a:cubicBezTo>
                  <a:cubicBezTo>
                    <a:pt x="17992" y="80433"/>
                    <a:pt x="17158" y="84729"/>
                    <a:pt x="15875" y="88900"/>
                  </a:cubicBezTo>
                  <a:cubicBezTo>
                    <a:pt x="12922" y="98496"/>
                    <a:pt x="8785" y="107735"/>
                    <a:pt x="6350" y="117475"/>
                  </a:cubicBezTo>
                  <a:lnTo>
                    <a:pt x="3175" y="130175"/>
                  </a:lnTo>
                  <a:cubicBezTo>
                    <a:pt x="2117" y="153458"/>
                    <a:pt x="0" y="176718"/>
                    <a:pt x="0" y="200025"/>
                  </a:cubicBezTo>
                  <a:cubicBezTo>
                    <a:pt x="0" y="206463"/>
                    <a:pt x="1778" y="212791"/>
                    <a:pt x="3175" y="219075"/>
                  </a:cubicBezTo>
                  <a:cubicBezTo>
                    <a:pt x="3901" y="222342"/>
                    <a:pt x="4146" y="226081"/>
                    <a:pt x="6350" y="228600"/>
                  </a:cubicBezTo>
                  <a:cubicBezTo>
                    <a:pt x="19704" y="243862"/>
                    <a:pt x="20905" y="242977"/>
                    <a:pt x="34925" y="247650"/>
                  </a:cubicBezTo>
                  <a:cubicBezTo>
                    <a:pt x="38100" y="250825"/>
                    <a:pt x="42442" y="253159"/>
                    <a:pt x="44450" y="257175"/>
                  </a:cubicBezTo>
                  <a:cubicBezTo>
                    <a:pt x="59267" y="286808"/>
                    <a:pt x="31304" y="259904"/>
                    <a:pt x="60325" y="288925"/>
                  </a:cubicBezTo>
                  <a:cubicBezTo>
                    <a:pt x="63023" y="291623"/>
                    <a:pt x="66363" y="293725"/>
                    <a:pt x="69850" y="295275"/>
                  </a:cubicBezTo>
                  <a:cubicBezTo>
                    <a:pt x="75967" y="297993"/>
                    <a:pt x="88900" y="301625"/>
                    <a:pt x="88900" y="301625"/>
                  </a:cubicBezTo>
                  <a:cubicBezTo>
                    <a:pt x="92075" y="304800"/>
                    <a:pt x="94689" y="308659"/>
                    <a:pt x="98425" y="311150"/>
                  </a:cubicBezTo>
                  <a:cubicBezTo>
                    <a:pt x="101210" y="313006"/>
                    <a:pt x="105337" y="312234"/>
                    <a:pt x="107950" y="314325"/>
                  </a:cubicBezTo>
                  <a:cubicBezTo>
                    <a:pt x="110930" y="316709"/>
                    <a:pt x="112183" y="320675"/>
                    <a:pt x="114300" y="323850"/>
                  </a:cubicBezTo>
                  <a:cubicBezTo>
                    <a:pt x="115358" y="335492"/>
                    <a:pt x="116025" y="347176"/>
                    <a:pt x="117475" y="358775"/>
                  </a:cubicBezTo>
                  <a:cubicBezTo>
                    <a:pt x="118144" y="364130"/>
                    <a:pt x="117973" y="369965"/>
                    <a:pt x="120650" y="374650"/>
                  </a:cubicBezTo>
                  <a:cubicBezTo>
                    <a:pt x="123141" y="379009"/>
                    <a:pt x="135166" y="383168"/>
                    <a:pt x="139700" y="384175"/>
                  </a:cubicBezTo>
                  <a:cubicBezTo>
                    <a:pt x="145984" y="385572"/>
                    <a:pt x="152466" y="385953"/>
                    <a:pt x="158750" y="387350"/>
                  </a:cubicBezTo>
                  <a:cubicBezTo>
                    <a:pt x="167159" y="389219"/>
                    <a:pt x="173210" y="392992"/>
                    <a:pt x="180975" y="396875"/>
                  </a:cubicBezTo>
                  <a:cubicBezTo>
                    <a:pt x="182033" y="400050"/>
                    <a:pt x="182059" y="403787"/>
                    <a:pt x="184150" y="406400"/>
                  </a:cubicBezTo>
                  <a:cubicBezTo>
                    <a:pt x="186534" y="409380"/>
                    <a:pt x="190362" y="410857"/>
                    <a:pt x="193675" y="412750"/>
                  </a:cubicBezTo>
                  <a:cubicBezTo>
                    <a:pt x="197784" y="415098"/>
                    <a:pt x="201885" y="417603"/>
                    <a:pt x="206375" y="419100"/>
                  </a:cubicBezTo>
                  <a:cubicBezTo>
                    <a:pt x="263220" y="438048"/>
                    <a:pt x="193757" y="411193"/>
                    <a:pt x="231775" y="425450"/>
                  </a:cubicBezTo>
                  <a:cubicBezTo>
                    <a:pt x="237111" y="427451"/>
                    <a:pt x="242191" y="430162"/>
                    <a:pt x="247650" y="431800"/>
                  </a:cubicBezTo>
                  <a:cubicBezTo>
                    <a:pt x="252819" y="433351"/>
                    <a:pt x="258319" y="433555"/>
                    <a:pt x="263525" y="434975"/>
                  </a:cubicBezTo>
                  <a:cubicBezTo>
                    <a:pt x="269983" y="436736"/>
                    <a:pt x="276117" y="439564"/>
                    <a:pt x="282575" y="441325"/>
                  </a:cubicBezTo>
                  <a:cubicBezTo>
                    <a:pt x="287781" y="442745"/>
                    <a:pt x="293215" y="443191"/>
                    <a:pt x="298450" y="444500"/>
                  </a:cubicBezTo>
                  <a:cubicBezTo>
                    <a:pt x="301697" y="445312"/>
                    <a:pt x="304899" y="446357"/>
                    <a:pt x="307975" y="447675"/>
                  </a:cubicBezTo>
                  <a:cubicBezTo>
                    <a:pt x="312325" y="449539"/>
                    <a:pt x="316068" y="452941"/>
                    <a:pt x="320675" y="454025"/>
                  </a:cubicBezTo>
                  <a:cubicBezTo>
                    <a:pt x="333676" y="457084"/>
                    <a:pt x="370638" y="461461"/>
                    <a:pt x="387350" y="463550"/>
                  </a:cubicBezTo>
                  <a:cubicBezTo>
                    <a:pt x="393700" y="465667"/>
                    <a:pt x="399798" y="468800"/>
                    <a:pt x="406400" y="469900"/>
                  </a:cubicBezTo>
                  <a:cubicBezTo>
                    <a:pt x="413013" y="471002"/>
                    <a:pt x="485744" y="476021"/>
                    <a:pt x="488950" y="476250"/>
                  </a:cubicBezTo>
                  <a:cubicBezTo>
                    <a:pt x="502708" y="474133"/>
                    <a:pt x="516311" y="470309"/>
                    <a:pt x="530225" y="469900"/>
                  </a:cubicBezTo>
                  <a:cubicBezTo>
                    <a:pt x="564676" y="468887"/>
                    <a:pt x="592789" y="472618"/>
                    <a:pt x="625475" y="476250"/>
                  </a:cubicBezTo>
                  <a:cubicBezTo>
                    <a:pt x="684133" y="464518"/>
                    <a:pt x="618385" y="476727"/>
                    <a:pt x="765175" y="469900"/>
                  </a:cubicBezTo>
                  <a:cubicBezTo>
                    <a:pt x="769534" y="469697"/>
                    <a:pt x="773586" y="467529"/>
                    <a:pt x="777875" y="466725"/>
                  </a:cubicBezTo>
                  <a:cubicBezTo>
                    <a:pt x="790530" y="464352"/>
                    <a:pt x="815975" y="460375"/>
                    <a:pt x="815975" y="460375"/>
                  </a:cubicBezTo>
                  <a:cubicBezTo>
                    <a:pt x="819150" y="458258"/>
                    <a:pt x="821728" y="454605"/>
                    <a:pt x="825500" y="454025"/>
                  </a:cubicBezTo>
                  <a:cubicBezTo>
                    <a:pt x="903654" y="442001"/>
                    <a:pt x="890553" y="471592"/>
                    <a:pt x="901700" y="438150"/>
                  </a:cubicBezTo>
                  <a:cubicBezTo>
                    <a:pt x="905487" y="407856"/>
                    <a:pt x="902841" y="418470"/>
                    <a:pt x="911225" y="390525"/>
                  </a:cubicBezTo>
                  <a:cubicBezTo>
                    <a:pt x="912187" y="387319"/>
                    <a:pt x="912309" y="383613"/>
                    <a:pt x="914400" y="381000"/>
                  </a:cubicBezTo>
                  <a:cubicBezTo>
                    <a:pt x="916784" y="378020"/>
                    <a:pt x="920750" y="376767"/>
                    <a:pt x="923925" y="374650"/>
                  </a:cubicBezTo>
                  <a:cubicBezTo>
                    <a:pt x="920750" y="361950"/>
                    <a:pt x="918757" y="348895"/>
                    <a:pt x="914400" y="336550"/>
                  </a:cubicBezTo>
                  <a:cubicBezTo>
                    <a:pt x="912346" y="330731"/>
                    <a:pt x="907429" y="326293"/>
                    <a:pt x="904875" y="320675"/>
                  </a:cubicBezTo>
                  <a:cubicBezTo>
                    <a:pt x="902105" y="314581"/>
                    <a:pt x="900642" y="307975"/>
                    <a:pt x="898525" y="301625"/>
                  </a:cubicBezTo>
                  <a:cubicBezTo>
                    <a:pt x="897467" y="298450"/>
                    <a:pt x="897206" y="294885"/>
                    <a:pt x="895350" y="292100"/>
                  </a:cubicBezTo>
                  <a:lnTo>
                    <a:pt x="889000" y="282575"/>
                  </a:lnTo>
                  <a:cubicBezTo>
                    <a:pt x="887942" y="278342"/>
                    <a:pt x="887024" y="274071"/>
                    <a:pt x="885825" y="269875"/>
                  </a:cubicBezTo>
                  <a:cubicBezTo>
                    <a:pt x="884906" y="266657"/>
                    <a:pt x="883376" y="263617"/>
                    <a:pt x="882650" y="260350"/>
                  </a:cubicBezTo>
                  <a:cubicBezTo>
                    <a:pt x="877403" y="236738"/>
                    <a:pt x="881364" y="244395"/>
                    <a:pt x="876300" y="219075"/>
                  </a:cubicBezTo>
                  <a:cubicBezTo>
                    <a:pt x="874588" y="210517"/>
                    <a:pt x="872067" y="202142"/>
                    <a:pt x="869950" y="193675"/>
                  </a:cubicBezTo>
                  <a:cubicBezTo>
                    <a:pt x="871008" y="157692"/>
                    <a:pt x="870364" y="121618"/>
                    <a:pt x="873125" y="85725"/>
                  </a:cubicBezTo>
                  <a:cubicBezTo>
                    <a:pt x="873562" y="80042"/>
                    <a:pt x="877474" y="75186"/>
                    <a:pt x="879475" y="69850"/>
                  </a:cubicBezTo>
                  <a:cubicBezTo>
                    <a:pt x="880650" y="66716"/>
                    <a:pt x="880283" y="62692"/>
                    <a:pt x="882650" y="60325"/>
                  </a:cubicBezTo>
                  <a:cubicBezTo>
                    <a:pt x="888046" y="54929"/>
                    <a:pt x="901700" y="47625"/>
                    <a:pt x="901700" y="47625"/>
                  </a:cubicBezTo>
                  <a:cubicBezTo>
                    <a:pt x="911763" y="32531"/>
                    <a:pt x="906843" y="41720"/>
                    <a:pt x="914400" y="19050"/>
                  </a:cubicBezTo>
                  <a:cubicBezTo>
                    <a:pt x="915458" y="15875"/>
                    <a:pt x="917575" y="12872"/>
                    <a:pt x="917575" y="9525"/>
                  </a:cubicBezTo>
                  <a:lnTo>
                    <a:pt x="917575" y="0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3273425" y="1158696"/>
              <a:ext cx="863600" cy="355779"/>
            </a:xfrm>
            <a:custGeom>
              <a:avLst/>
              <a:gdLst>
                <a:gd name="connsiteX0" fmla="*/ 0 w 863600"/>
                <a:gd name="connsiteY0" fmla="*/ 355779 h 355779"/>
                <a:gd name="connsiteX1" fmla="*/ 15875 w 863600"/>
                <a:gd name="connsiteY1" fmla="*/ 346254 h 355779"/>
                <a:gd name="connsiteX2" fmla="*/ 25400 w 863600"/>
                <a:gd name="connsiteY2" fmla="*/ 339904 h 355779"/>
                <a:gd name="connsiteX3" fmla="*/ 34925 w 863600"/>
                <a:gd name="connsiteY3" fmla="*/ 336729 h 355779"/>
                <a:gd name="connsiteX4" fmla="*/ 44450 w 863600"/>
                <a:gd name="connsiteY4" fmla="*/ 330379 h 355779"/>
                <a:gd name="connsiteX5" fmla="*/ 63500 w 863600"/>
                <a:gd name="connsiteY5" fmla="*/ 324029 h 355779"/>
                <a:gd name="connsiteX6" fmla="*/ 73025 w 863600"/>
                <a:gd name="connsiteY6" fmla="*/ 320854 h 355779"/>
                <a:gd name="connsiteX7" fmla="*/ 85725 w 863600"/>
                <a:gd name="connsiteY7" fmla="*/ 317679 h 355779"/>
                <a:gd name="connsiteX8" fmla="*/ 101600 w 863600"/>
                <a:gd name="connsiteY8" fmla="*/ 311329 h 355779"/>
                <a:gd name="connsiteX9" fmla="*/ 330200 w 863600"/>
                <a:gd name="connsiteY9" fmla="*/ 314504 h 355779"/>
                <a:gd name="connsiteX10" fmla="*/ 419100 w 863600"/>
                <a:gd name="connsiteY10" fmla="*/ 320854 h 355779"/>
                <a:gd name="connsiteX11" fmla="*/ 431800 w 863600"/>
                <a:gd name="connsiteY11" fmla="*/ 324029 h 355779"/>
                <a:gd name="connsiteX12" fmla="*/ 466725 w 863600"/>
                <a:gd name="connsiteY12" fmla="*/ 333554 h 355779"/>
                <a:gd name="connsiteX13" fmla="*/ 514350 w 863600"/>
                <a:gd name="connsiteY13" fmla="*/ 336729 h 355779"/>
                <a:gd name="connsiteX14" fmla="*/ 657225 w 863600"/>
                <a:gd name="connsiteY14" fmla="*/ 346254 h 355779"/>
                <a:gd name="connsiteX15" fmla="*/ 815975 w 863600"/>
                <a:gd name="connsiteY15" fmla="*/ 336729 h 355779"/>
                <a:gd name="connsiteX16" fmla="*/ 828675 w 863600"/>
                <a:gd name="connsiteY16" fmla="*/ 314504 h 355779"/>
                <a:gd name="connsiteX17" fmla="*/ 838200 w 863600"/>
                <a:gd name="connsiteY17" fmla="*/ 311329 h 355779"/>
                <a:gd name="connsiteX18" fmla="*/ 847725 w 863600"/>
                <a:gd name="connsiteY18" fmla="*/ 304979 h 355779"/>
                <a:gd name="connsiteX19" fmla="*/ 863600 w 863600"/>
                <a:gd name="connsiteY19" fmla="*/ 247829 h 355779"/>
                <a:gd name="connsiteX20" fmla="*/ 860425 w 863600"/>
                <a:gd name="connsiteY20" fmla="*/ 200204 h 355779"/>
                <a:gd name="connsiteX21" fmla="*/ 854075 w 863600"/>
                <a:gd name="connsiteY21" fmla="*/ 155754 h 355779"/>
                <a:gd name="connsiteX22" fmla="*/ 850900 w 863600"/>
                <a:gd name="connsiteY22" fmla="*/ 146229 h 355779"/>
                <a:gd name="connsiteX23" fmla="*/ 825500 w 863600"/>
                <a:gd name="connsiteY23" fmla="*/ 111304 h 355779"/>
                <a:gd name="connsiteX24" fmla="*/ 828675 w 863600"/>
                <a:gd name="connsiteY24" fmla="*/ 22404 h 355779"/>
                <a:gd name="connsiteX25" fmla="*/ 835025 w 863600"/>
                <a:gd name="connsiteY25" fmla="*/ 179 h 355779"/>
                <a:gd name="connsiteX26" fmla="*/ 835025 w 863600"/>
                <a:gd name="connsiteY26" fmla="*/ 3354 h 355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63600" h="355779">
                  <a:moveTo>
                    <a:pt x="0" y="355779"/>
                  </a:moveTo>
                  <a:cubicBezTo>
                    <a:pt x="5292" y="352604"/>
                    <a:pt x="10642" y="349525"/>
                    <a:pt x="15875" y="346254"/>
                  </a:cubicBezTo>
                  <a:cubicBezTo>
                    <a:pt x="19111" y="344232"/>
                    <a:pt x="21987" y="341611"/>
                    <a:pt x="25400" y="339904"/>
                  </a:cubicBezTo>
                  <a:cubicBezTo>
                    <a:pt x="28393" y="338407"/>
                    <a:pt x="31932" y="338226"/>
                    <a:pt x="34925" y="336729"/>
                  </a:cubicBezTo>
                  <a:cubicBezTo>
                    <a:pt x="38338" y="335022"/>
                    <a:pt x="40963" y="331929"/>
                    <a:pt x="44450" y="330379"/>
                  </a:cubicBezTo>
                  <a:cubicBezTo>
                    <a:pt x="50567" y="327661"/>
                    <a:pt x="57150" y="326146"/>
                    <a:pt x="63500" y="324029"/>
                  </a:cubicBezTo>
                  <a:cubicBezTo>
                    <a:pt x="66675" y="322971"/>
                    <a:pt x="69778" y="321666"/>
                    <a:pt x="73025" y="320854"/>
                  </a:cubicBezTo>
                  <a:cubicBezTo>
                    <a:pt x="77258" y="319796"/>
                    <a:pt x="81585" y="319059"/>
                    <a:pt x="85725" y="317679"/>
                  </a:cubicBezTo>
                  <a:cubicBezTo>
                    <a:pt x="91132" y="315877"/>
                    <a:pt x="96308" y="313446"/>
                    <a:pt x="101600" y="311329"/>
                  </a:cubicBezTo>
                  <a:lnTo>
                    <a:pt x="330200" y="314504"/>
                  </a:lnTo>
                  <a:cubicBezTo>
                    <a:pt x="360976" y="315196"/>
                    <a:pt x="388842" y="318103"/>
                    <a:pt x="419100" y="320854"/>
                  </a:cubicBezTo>
                  <a:cubicBezTo>
                    <a:pt x="423333" y="321912"/>
                    <a:pt x="427604" y="322830"/>
                    <a:pt x="431800" y="324029"/>
                  </a:cubicBezTo>
                  <a:cubicBezTo>
                    <a:pt x="446606" y="328259"/>
                    <a:pt x="445898" y="330837"/>
                    <a:pt x="466725" y="333554"/>
                  </a:cubicBezTo>
                  <a:cubicBezTo>
                    <a:pt x="482502" y="335612"/>
                    <a:pt x="498484" y="335539"/>
                    <a:pt x="514350" y="336729"/>
                  </a:cubicBezTo>
                  <a:cubicBezTo>
                    <a:pt x="634951" y="345774"/>
                    <a:pt x="551166" y="340951"/>
                    <a:pt x="657225" y="346254"/>
                  </a:cubicBezTo>
                  <a:cubicBezTo>
                    <a:pt x="678458" y="345569"/>
                    <a:pt x="783001" y="344580"/>
                    <a:pt x="815975" y="336729"/>
                  </a:cubicBezTo>
                  <a:cubicBezTo>
                    <a:pt x="818610" y="336102"/>
                    <a:pt x="828483" y="314696"/>
                    <a:pt x="828675" y="314504"/>
                  </a:cubicBezTo>
                  <a:cubicBezTo>
                    <a:pt x="831042" y="312137"/>
                    <a:pt x="835207" y="312826"/>
                    <a:pt x="838200" y="311329"/>
                  </a:cubicBezTo>
                  <a:cubicBezTo>
                    <a:pt x="841613" y="309622"/>
                    <a:pt x="844550" y="307096"/>
                    <a:pt x="847725" y="304979"/>
                  </a:cubicBezTo>
                  <a:cubicBezTo>
                    <a:pt x="867494" y="275325"/>
                    <a:pt x="859791" y="293534"/>
                    <a:pt x="863600" y="247829"/>
                  </a:cubicBezTo>
                  <a:cubicBezTo>
                    <a:pt x="862542" y="231954"/>
                    <a:pt x="862062" y="216030"/>
                    <a:pt x="860425" y="200204"/>
                  </a:cubicBezTo>
                  <a:cubicBezTo>
                    <a:pt x="858885" y="185316"/>
                    <a:pt x="858808" y="169953"/>
                    <a:pt x="854075" y="155754"/>
                  </a:cubicBezTo>
                  <a:cubicBezTo>
                    <a:pt x="853017" y="152579"/>
                    <a:pt x="852525" y="149155"/>
                    <a:pt x="850900" y="146229"/>
                  </a:cubicBezTo>
                  <a:cubicBezTo>
                    <a:pt x="843419" y="132763"/>
                    <a:pt x="834996" y="123174"/>
                    <a:pt x="825500" y="111304"/>
                  </a:cubicBezTo>
                  <a:cubicBezTo>
                    <a:pt x="826558" y="81671"/>
                    <a:pt x="826825" y="51998"/>
                    <a:pt x="828675" y="22404"/>
                  </a:cubicBezTo>
                  <a:cubicBezTo>
                    <a:pt x="828820" y="20079"/>
                    <a:pt x="833416" y="3396"/>
                    <a:pt x="835025" y="179"/>
                  </a:cubicBezTo>
                  <a:cubicBezTo>
                    <a:pt x="835498" y="-768"/>
                    <a:pt x="835025" y="2296"/>
                    <a:pt x="835025" y="335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251200" y="1473200"/>
              <a:ext cx="342900" cy="120650"/>
            </a:xfrm>
            <a:custGeom>
              <a:avLst/>
              <a:gdLst>
                <a:gd name="connsiteX0" fmla="*/ 0 w 342900"/>
                <a:gd name="connsiteY0" fmla="*/ 120650 h 120650"/>
                <a:gd name="connsiteX1" fmla="*/ 34925 w 342900"/>
                <a:gd name="connsiteY1" fmla="*/ 114300 h 120650"/>
                <a:gd name="connsiteX2" fmla="*/ 44450 w 342900"/>
                <a:gd name="connsiteY2" fmla="*/ 111125 h 120650"/>
                <a:gd name="connsiteX3" fmla="*/ 57150 w 342900"/>
                <a:gd name="connsiteY3" fmla="*/ 107950 h 120650"/>
                <a:gd name="connsiteX4" fmla="*/ 73025 w 342900"/>
                <a:gd name="connsiteY4" fmla="*/ 98425 h 120650"/>
                <a:gd name="connsiteX5" fmla="*/ 92075 w 342900"/>
                <a:gd name="connsiteY5" fmla="*/ 85725 h 120650"/>
                <a:gd name="connsiteX6" fmla="*/ 101600 w 342900"/>
                <a:gd name="connsiteY6" fmla="*/ 82550 h 120650"/>
                <a:gd name="connsiteX7" fmla="*/ 123825 w 342900"/>
                <a:gd name="connsiteY7" fmla="*/ 63500 h 120650"/>
                <a:gd name="connsiteX8" fmla="*/ 142875 w 342900"/>
                <a:gd name="connsiteY8" fmla="*/ 57150 h 120650"/>
                <a:gd name="connsiteX9" fmla="*/ 152400 w 342900"/>
                <a:gd name="connsiteY9" fmla="*/ 53975 h 120650"/>
                <a:gd name="connsiteX10" fmla="*/ 161925 w 342900"/>
                <a:gd name="connsiteY10" fmla="*/ 47625 h 120650"/>
                <a:gd name="connsiteX11" fmla="*/ 174625 w 342900"/>
                <a:gd name="connsiteY11" fmla="*/ 34925 h 120650"/>
                <a:gd name="connsiteX12" fmla="*/ 184150 w 342900"/>
                <a:gd name="connsiteY12" fmla="*/ 25400 h 120650"/>
                <a:gd name="connsiteX13" fmla="*/ 257175 w 342900"/>
                <a:gd name="connsiteY13" fmla="*/ 22225 h 120650"/>
                <a:gd name="connsiteX14" fmla="*/ 266700 w 342900"/>
                <a:gd name="connsiteY14" fmla="*/ 19050 h 120650"/>
                <a:gd name="connsiteX15" fmla="*/ 317500 w 342900"/>
                <a:gd name="connsiteY15" fmla="*/ 12700 h 120650"/>
                <a:gd name="connsiteX16" fmla="*/ 327025 w 342900"/>
                <a:gd name="connsiteY16" fmla="*/ 6350 h 120650"/>
                <a:gd name="connsiteX17" fmla="*/ 342900 w 342900"/>
                <a:gd name="connsiteY17" fmla="*/ 0 h 12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2900" h="120650">
                  <a:moveTo>
                    <a:pt x="0" y="120650"/>
                  </a:moveTo>
                  <a:cubicBezTo>
                    <a:pt x="11642" y="118533"/>
                    <a:pt x="23355" y="116779"/>
                    <a:pt x="34925" y="114300"/>
                  </a:cubicBezTo>
                  <a:cubicBezTo>
                    <a:pt x="38197" y="113599"/>
                    <a:pt x="41232" y="112044"/>
                    <a:pt x="44450" y="111125"/>
                  </a:cubicBezTo>
                  <a:cubicBezTo>
                    <a:pt x="48646" y="109926"/>
                    <a:pt x="52917" y="109008"/>
                    <a:pt x="57150" y="107950"/>
                  </a:cubicBezTo>
                  <a:cubicBezTo>
                    <a:pt x="62442" y="104775"/>
                    <a:pt x="67819" y="101738"/>
                    <a:pt x="73025" y="98425"/>
                  </a:cubicBezTo>
                  <a:cubicBezTo>
                    <a:pt x="79464" y="94328"/>
                    <a:pt x="84835" y="88138"/>
                    <a:pt x="92075" y="85725"/>
                  </a:cubicBezTo>
                  <a:lnTo>
                    <a:pt x="101600" y="82550"/>
                  </a:lnTo>
                  <a:cubicBezTo>
                    <a:pt x="107955" y="76195"/>
                    <a:pt x="115679" y="67573"/>
                    <a:pt x="123825" y="63500"/>
                  </a:cubicBezTo>
                  <a:cubicBezTo>
                    <a:pt x="129812" y="60507"/>
                    <a:pt x="136525" y="59267"/>
                    <a:pt x="142875" y="57150"/>
                  </a:cubicBezTo>
                  <a:cubicBezTo>
                    <a:pt x="146050" y="56092"/>
                    <a:pt x="149615" y="55831"/>
                    <a:pt x="152400" y="53975"/>
                  </a:cubicBezTo>
                  <a:lnTo>
                    <a:pt x="161925" y="47625"/>
                  </a:lnTo>
                  <a:cubicBezTo>
                    <a:pt x="167973" y="29482"/>
                    <a:pt x="160111" y="44601"/>
                    <a:pt x="174625" y="34925"/>
                  </a:cubicBezTo>
                  <a:cubicBezTo>
                    <a:pt x="178361" y="32434"/>
                    <a:pt x="179712" y="26083"/>
                    <a:pt x="184150" y="25400"/>
                  </a:cubicBezTo>
                  <a:cubicBezTo>
                    <a:pt x="208231" y="21695"/>
                    <a:pt x="232833" y="23283"/>
                    <a:pt x="257175" y="22225"/>
                  </a:cubicBezTo>
                  <a:cubicBezTo>
                    <a:pt x="260350" y="21167"/>
                    <a:pt x="263453" y="19862"/>
                    <a:pt x="266700" y="19050"/>
                  </a:cubicBezTo>
                  <a:cubicBezTo>
                    <a:pt x="285446" y="14364"/>
                    <a:pt x="295812" y="14672"/>
                    <a:pt x="317500" y="12700"/>
                  </a:cubicBezTo>
                  <a:cubicBezTo>
                    <a:pt x="320675" y="10583"/>
                    <a:pt x="323518" y="7853"/>
                    <a:pt x="327025" y="6350"/>
                  </a:cubicBezTo>
                  <a:cubicBezTo>
                    <a:pt x="345600" y="-1611"/>
                    <a:pt x="335123" y="7777"/>
                    <a:pt x="342900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921000" y="1498600"/>
              <a:ext cx="942975" cy="410237"/>
            </a:xfrm>
            <a:custGeom>
              <a:avLst/>
              <a:gdLst>
                <a:gd name="connsiteX0" fmla="*/ 19050 w 942975"/>
                <a:gd name="connsiteY0" fmla="*/ 120650 h 410237"/>
                <a:gd name="connsiteX1" fmla="*/ 6350 w 942975"/>
                <a:gd name="connsiteY1" fmla="*/ 158750 h 410237"/>
                <a:gd name="connsiteX2" fmla="*/ 0 w 942975"/>
                <a:gd name="connsiteY2" fmla="*/ 250825 h 410237"/>
                <a:gd name="connsiteX3" fmla="*/ 3175 w 942975"/>
                <a:gd name="connsiteY3" fmla="*/ 288925 h 410237"/>
                <a:gd name="connsiteX4" fmla="*/ 15875 w 942975"/>
                <a:gd name="connsiteY4" fmla="*/ 298450 h 410237"/>
                <a:gd name="connsiteX5" fmla="*/ 22225 w 942975"/>
                <a:gd name="connsiteY5" fmla="*/ 317500 h 410237"/>
                <a:gd name="connsiteX6" fmla="*/ 19050 w 942975"/>
                <a:gd name="connsiteY6" fmla="*/ 342900 h 410237"/>
                <a:gd name="connsiteX7" fmla="*/ 22225 w 942975"/>
                <a:gd name="connsiteY7" fmla="*/ 352425 h 410237"/>
                <a:gd name="connsiteX8" fmla="*/ 41275 w 942975"/>
                <a:gd name="connsiteY8" fmla="*/ 371475 h 410237"/>
                <a:gd name="connsiteX9" fmla="*/ 53975 w 942975"/>
                <a:gd name="connsiteY9" fmla="*/ 381000 h 410237"/>
                <a:gd name="connsiteX10" fmla="*/ 69850 w 942975"/>
                <a:gd name="connsiteY10" fmla="*/ 384175 h 410237"/>
                <a:gd name="connsiteX11" fmla="*/ 79375 w 942975"/>
                <a:gd name="connsiteY11" fmla="*/ 387350 h 410237"/>
                <a:gd name="connsiteX12" fmla="*/ 98425 w 942975"/>
                <a:gd name="connsiteY12" fmla="*/ 390525 h 410237"/>
                <a:gd name="connsiteX13" fmla="*/ 111125 w 942975"/>
                <a:gd name="connsiteY13" fmla="*/ 393700 h 410237"/>
                <a:gd name="connsiteX14" fmla="*/ 146050 w 942975"/>
                <a:gd name="connsiteY14" fmla="*/ 400050 h 410237"/>
                <a:gd name="connsiteX15" fmla="*/ 209550 w 942975"/>
                <a:gd name="connsiteY15" fmla="*/ 403225 h 410237"/>
                <a:gd name="connsiteX16" fmla="*/ 231775 w 942975"/>
                <a:gd name="connsiteY16" fmla="*/ 393700 h 410237"/>
                <a:gd name="connsiteX17" fmla="*/ 371475 w 942975"/>
                <a:gd name="connsiteY17" fmla="*/ 390525 h 410237"/>
                <a:gd name="connsiteX18" fmla="*/ 387350 w 942975"/>
                <a:gd name="connsiteY18" fmla="*/ 387350 h 410237"/>
                <a:gd name="connsiteX19" fmla="*/ 396875 w 942975"/>
                <a:gd name="connsiteY19" fmla="*/ 384175 h 410237"/>
                <a:gd name="connsiteX20" fmla="*/ 412750 w 942975"/>
                <a:gd name="connsiteY20" fmla="*/ 381000 h 410237"/>
                <a:gd name="connsiteX21" fmla="*/ 488950 w 942975"/>
                <a:gd name="connsiteY21" fmla="*/ 384175 h 410237"/>
                <a:gd name="connsiteX22" fmla="*/ 533400 w 942975"/>
                <a:gd name="connsiteY22" fmla="*/ 396875 h 410237"/>
                <a:gd name="connsiteX23" fmla="*/ 581025 w 942975"/>
                <a:gd name="connsiteY23" fmla="*/ 400050 h 410237"/>
                <a:gd name="connsiteX24" fmla="*/ 590550 w 942975"/>
                <a:gd name="connsiteY24" fmla="*/ 403225 h 410237"/>
                <a:gd name="connsiteX25" fmla="*/ 701675 w 942975"/>
                <a:gd name="connsiteY25" fmla="*/ 400050 h 410237"/>
                <a:gd name="connsiteX26" fmla="*/ 755650 w 942975"/>
                <a:gd name="connsiteY26" fmla="*/ 393700 h 410237"/>
                <a:gd name="connsiteX27" fmla="*/ 774700 w 942975"/>
                <a:gd name="connsiteY27" fmla="*/ 387350 h 410237"/>
                <a:gd name="connsiteX28" fmla="*/ 857250 w 942975"/>
                <a:gd name="connsiteY28" fmla="*/ 384175 h 410237"/>
                <a:gd name="connsiteX29" fmla="*/ 885825 w 942975"/>
                <a:gd name="connsiteY29" fmla="*/ 374650 h 410237"/>
                <a:gd name="connsiteX30" fmla="*/ 895350 w 942975"/>
                <a:gd name="connsiteY30" fmla="*/ 371475 h 410237"/>
                <a:gd name="connsiteX31" fmla="*/ 904875 w 942975"/>
                <a:gd name="connsiteY31" fmla="*/ 368300 h 410237"/>
                <a:gd name="connsiteX32" fmla="*/ 911225 w 942975"/>
                <a:gd name="connsiteY32" fmla="*/ 358775 h 410237"/>
                <a:gd name="connsiteX33" fmla="*/ 920750 w 942975"/>
                <a:gd name="connsiteY33" fmla="*/ 349250 h 410237"/>
                <a:gd name="connsiteX34" fmla="*/ 927100 w 942975"/>
                <a:gd name="connsiteY34" fmla="*/ 295275 h 410237"/>
                <a:gd name="connsiteX35" fmla="*/ 933450 w 942975"/>
                <a:gd name="connsiteY35" fmla="*/ 285750 h 410237"/>
                <a:gd name="connsiteX36" fmla="*/ 936625 w 942975"/>
                <a:gd name="connsiteY36" fmla="*/ 266700 h 410237"/>
                <a:gd name="connsiteX37" fmla="*/ 942975 w 942975"/>
                <a:gd name="connsiteY37" fmla="*/ 257175 h 410237"/>
                <a:gd name="connsiteX38" fmla="*/ 936625 w 942975"/>
                <a:gd name="connsiteY38" fmla="*/ 228600 h 410237"/>
                <a:gd name="connsiteX39" fmla="*/ 933450 w 942975"/>
                <a:gd name="connsiteY39" fmla="*/ 212725 h 410237"/>
                <a:gd name="connsiteX40" fmla="*/ 930275 w 942975"/>
                <a:gd name="connsiteY40" fmla="*/ 142875 h 410237"/>
                <a:gd name="connsiteX41" fmla="*/ 923925 w 942975"/>
                <a:gd name="connsiteY41" fmla="*/ 130175 h 410237"/>
                <a:gd name="connsiteX42" fmla="*/ 927100 w 942975"/>
                <a:gd name="connsiteY42" fmla="*/ 44450 h 410237"/>
                <a:gd name="connsiteX43" fmla="*/ 930275 w 942975"/>
                <a:gd name="connsiteY43" fmla="*/ 34925 h 410237"/>
                <a:gd name="connsiteX44" fmla="*/ 933450 w 942975"/>
                <a:gd name="connsiteY44" fmla="*/ 15875 h 410237"/>
                <a:gd name="connsiteX45" fmla="*/ 939800 w 942975"/>
                <a:gd name="connsiteY45" fmla="*/ 6350 h 410237"/>
                <a:gd name="connsiteX46" fmla="*/ 920750 w 942975"/>
                <a:gd name="connsiteY46" fmla="*/ 0 h 41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42975" h="410237">
                  <a:moveTo>
                    <a:pt x="19050" y="120650"/>
                  </a:moveTo>
                  <a:cubicBezTo>
                    <a:pt x="7290" y="140250"/>
                    <a:pt x="8439" y="133680"/>
                    <a:pt x="6350" y="158750"/>
                  </a:cubicBezTo>
                  <a:cubicBezTo>
                    <a:pt x="3795" y="189408"/>
                    <a:pt x="0" y="250825"/>
                    <a:pt x="0" y="250825"/>
                  </a:cubicBezTo>
                  <a:cubicBezTo>
                    <a:pt x="1058" y="263525"/>
                    <a:pt x="-855" y="276835"/>
                    <a:pt x="3175" y="288925"/>
                  </a:cubicBezTo>
                  <a:cubicBezTo>
                    <a:pt x="4848" y="293945"/>
                    <a:pt x="12940" y="294047"/>
                    <a:pt x="15875" y="298450"/>
                  </a:cubicBezTo>
                  <a:cubicBezTo>
                    <a:pt x="19588" y="304019"/>
                    <a:pt x="22225" y="317500"/>
                    <a:pt x="22225" y="317500"/>
                  </a:cubicBezTo>
                  <a:cubicBezTo>
                    <a:pt x="21167" y="325967"/>
                    <a:pt x="19050" y="334367"/>
                    <a:pt x="19050" y="342900"/>
                  </a:cubicBezTo>
                  <a:cubicBezTo>
                    <a:pt x="19050" y="346247"/>
                    <a:pt x="20565" y="349519"/>
                    <a:pt x="22225" y="352425"/>
                  </a:cubicBezTo>
                  <a:cubicBezTo>
                    <a:pt x="30175" y="366337"/>
                    <a:pt x="30134" y="363517"/>
                    <a:pt x="41275" y="371475"/>
                  </a:cubicBezTo>
                  <a:cubicBezTo>
                    <a:pt x="45581" y="374551"/>
                    <a:pt x="49139" y="378851"/>
                    <a:pt x="53975" y="381000"/>
                  </a:cubicBezTo>
                  <a:cubicBezTo>
                    <a:pt x="58906" y="383192"/>
                    <a:pt x="64615" y="382866"/>
                    <a:pt x="69850" y="384175"/>
                  </a:cubicBezTo>
                  <a:cubicBezTo>
                    <a:pt x="73097" y="384987"/>
                    <a:pt x="76108" y="386624"/>
                    <a:pt x="79375" y="387350"/>
                  </a:cubicBezTo>
                  <a:cubicBezTo>
                    <a:pt x="85659" y="388747"/>
                    <a:pt x="92112" y="389262"/>
                    <a:pt x="98425" y="390525"/>
                  </a:cubicBezTo>
                  <a:cubicBezTo>
                    <a:pt x="102704" y="391381"/>
                    <a:pt x="106832" y="392919"/>
                    <a:pt x="111125" y="393700"/>
                  </a:cubicBezTo>
                  <a:cubicBezTo>
                    <a:pt x="152838" y="401284"/>
                    <a:pt x="117245" y="392849"/>
                    <a:pt x="146050" y="400050"/>
                  </a:cubicBezTo>
                  <a:cubicBezTo>
                    <a:pt x="169301" y="415551"/>
                    <a:pt x="157764" y="410623"/>
                    <a:pt x="209550" y="403225"/>
                  </a:cubicBezTo>
                  <a:cubicBezTo>
                    <a:pt x="223662" y="401209"/>
                    <a:pt x="218878" y="394249"/>
                    <a:pt x="231775" y="393700"/>
                  </a:cubicBezTo>
                  <a:cubicBezTo>
                    <a:pt x="278312" y="391720"/>
                    <a:pt x="324908" y="391583"/>
                    <a:pt x="371475" y="390525"/>
                  </a:cubicBezTo>
                  <a:cubicBezTo>
                    <a:pt x="376767" y="389467"/>
                    <a:pt x="382115" y="388659"/>
                    <a:pt x="387350" y="387350"/>
                  </a:cubicBezTo>
                  <a:cubicBezTo>
                    <a:pt x="390597" y="386538"/>
                    <a:pt x="393628" y="384987"/>
                    <a:pt x="396875" y="384175"/>
                  </a:cubicBezTo>
                  <a:cubicBezTo>
                    <a:pt x="402110" y="382866"/>
                    <a:pt x="407458" y="382058"/>
                    <a:pt x="412750" y="381000"/>
                  </a:cubicBezTo>
                  <a:cubicBezTo>
                    <a:pt x="438150" y="382058"/>
                    <a:pt x="463639" y="381802"/>
                    <a:pt x="488950" y="384175"/>
                  </a:cubicBezTo>
                  <a:cubicBezTo>
                    <a:pt x="557577" y="390609"/>
                    <a:pt x="477897" y="388946"/>
                    <a:pt x="533400" y="396875"/>
                  </a:cubicBezTo>
                  <a:cubicBezTo>
                    <a:pt x="549150" y="399125"/>
                    <a:pt x="565150" y="398992"/>
                    <a:pt x="581025" y="400050"/>
                  </a:cubicBezTo>
                  <a:cubicBezTo>
                    <a:pt x="584200" y="401108"/>
                    <a:pt x="587226" y="402834"/>
                    <a:pt x="590550" y="403225"/>
                  </a:cubicBezTo>
                  <a:cubicBezTo>
                    <a:pt x="642784" y="409370"/>
                    <a:pt x="641983" y="405735"/>
                    <a:pt x="701675" y="400050"/>
                  </a:cubicBezTo>
                  <a:cubicBezTo>
                    <a:pt x="740446" y="390357"/>
                    <a:pt x="669914" y="407237"/>
                    <a:pt x="755650" y="393700"/>
                  </a:cubicBezTo>
                  <a:cubicBezTo>
                    <a:pt x="762262" y="392656"/>
                    <a:pt x="768036" y="387975"/>
                    <a:pt x="774700" y="387350"/>
                  </a:cubicBezTo>
                  <a:cubicBezTo>
                    <a:pt x="802117" y="384780"/>
                    <a:pt x="829733" y="385233"/>
                    <a:pt x="857250" y="384175"/>
                  </a:cubicBezTo>
                  <a:lnTo>
                    <a:pt x="885825" y="374650"/>
                  </a:lnTo>
                  <a:lnTo>
                    <a:pt x="895350" y="371475"/>
                  </a:lnTo>
                  <a:lnTo>
                    <a:pt x="904875" y="368300"/>
                  </a:lnTo>
                  <a:cubicBezTo>
                    <a:pt x="906992" y="365125"/>
                    <a:pt x="908782" y="361706"/>
                    <a:pt x="911225" y="358775"/>
                  </a:cubicBezTo>
                  <a:cubicBezTo>
                    <a:pt x="914100" y="355326"/>
                    <a:pt x="919722" y="353621"/>
                    <a:pt x="920750" y="349250"/>
                  </a:cubicBezTo>
                  <a:cubicBezTo>
                    <a:pt x="923426" y="337879"/>
                    <a:pt x="919394" y="310687"/>
                    <a:pt x="927100" y="295275"/>
                  </a:cubicBezTo>
                  <a:cubicBezTo>
                    <a:pt x="928807" y="291862"/>
                    <a:pt x="931333" y="288925"/>
                    <a:pt x="933450" y="285750"/>
                  </a:cubicBezTo>
                  <a:cubicBezTo>
                    <a:pt x="934508" y="279400"/>
                    <a:pt x="934589" y="272807"/>
                    <a:pt x="936625" y="266700"/>
                  </a:cubicBezTo>
                  <a:cubicBezTo>
                    <a:pt x="937832" y="263080"/>
                    <a:pt x="942975" y="260991"/>
                    <a:pt x="942975" y="257175"/>
                  </a:cubicBezTo>
                  <a:cubicBezTo>
                    <a:pt x="942975" y="247418"/>
                    <a:pt x="938669" y="238141"/>
                    <a:pt x="936625" y="228600"/>
                  </a:cubicBezTo>
                  <a:cubicBezTo>
                    <a:pt x="935494" y="223323"/>
                    <a:pt x="934508" y="218017"/>
                    <a:pt x="933450" y="212725"/>
                  </a:cubicBezTo>
                  <a:cubicBezTo>
                    <a:pt x="932392" y="189442"/>
                    <a:pt x="932947" y="166029"/>
                    <a:pt x="930275" y="142875"/>
                  </a:cubicBezTo>
                  <a:cubicBezTo>
                    <a:pt x="929732" y="138173"/>
                    <a:pt x="924078" y="134906"/>
                    <a:pt x="923925" y="130175"/>
                  </a:cubicBezTo>
                  <a:cubicBezTo>
                    <a:pt x="923003" y="101595"/>
                    <a:pt x="925198" y="72981"/>
                    <a:pt x="927100" y="44450"/>
                  </a:cubicBezTo>
                  <a:cubicBezTo>
                    <a:pt x="927323" y="41111"/>
                    <a:pt x="929549" y="38192"/>
                    <a:pt x="930275" y="34925"/>
                  </a:cubicBezTo>
                  <a:cubicBezTo>
                    <a:pt x="931672" y="28641"/>
                    <a:pt x="931414" y="21982"/>
                    <a:pt x="933450" y="15875"/>
                  </a:cubicBezTo>
                  <a:cubicBezTo>
                    <a:pt x="934657" y="12255"/>
                    <a:pt x="937683" y="9525"/>
                    <a:pt x="939800" y="6350"/>
                  </a:cubicBezTo>
                  <a:cubicBezTo>
                    <a:pt x="924804" y="2601"/>
                    <a:pt x="931003" y="5126"/>
                    <a:pt x="920750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841750" y="1844675"/>
              <a:ext cx="596900" cy="50803"/>
            </a:xfrm>
            <a:custGeom>
              <a:avLst/>
              <a:gdLst>
                <a:gd name="connsiteX0" fmla="*/ 0 w 596900"/>
                <a:gd name="connsiteY0" fmla="*/ 0 h 50803"/>
                <a:gd name="connsiteX1" fmla="*/ 34925 w 596900"/>
                <a:gd name="connsiteY1" fmla="*/ 3175 h 50803"/>
                <a:gd name="connsiteX2" fmla="*/ 44450 w 596900"/>
                <a:gd name="connsiteY2" fmla="*/ 6350 h 50803"/>
                <a:gd name="connsiteX3" fmla="*/ 88900 w 596900"/>
                <a:gd name="connsiteY3" fmla="*/ 12700 h 50803"/>
                <a:gd name="connsiteX4" fmla="*/ 130175 w 596900"/>
                <a:gd name="connsiteY4" fmla="*/ 15875 h 50803"/>
                <a:gd name="connsiteX5" fmla="*/ 212725 w 596900"/>
                <a:gd name="connsiteY5" fmla="*/ 25400 h 50803"/>
                <a:gd name="connsiteX6" fmla="*/ 431800 w 596900"/>
                <a:gd name="connsiteY6" fmla="*/ 28575 h 50803"/>
                <a:gd name="connsiteX7" fmla="*/ 434975 w 596900"/>
                <a:gd name="connsiteY7" fmla="*/ 38100 h 50803"/>
                <a:gd name="connsiteX8" fmla="*/ 460375 w 596900"/>
                <a:gd name="connsiteY8" fmla="*/ 47625 h 50803"/>
                <a:gd name="connsiteX9" fmla="*/ 596900 w 596900"/>
                <a:gd name="connsiteY9" fmla="*/ 50800 h 50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6900" h="50803">
                  <a:moveTo>
                    <a:pt x="0" y="0"/>
                  </a:moveTo>
                  <a:cubicBezTo>
                    <a:pt x="11642" y="1058"/>
                    <a:pt x="23353" y="1522"/>
                    <a:pt x="34925" y="3175"/>
                  </a:cubicBezTo>
                  <a:cubicBezTo>
                    <a:pt x="38238" y="3648"/>
                    <a:pt x="41154" y="5768"/>
                    <a:pt x="44450" y="6350"/>
                  </a:cubicBezTo>
                  <a:cubicBezTo>
                    <a:pt x="59189" y="8951"/>
                    <a:pt x="73977" y="11552"/>
                    <a:pt x="88900" y="12700"/>
                  </a:cubicBezTo>
                  <a:lnTo>
                    <a:pt x="130175" y="15875"/>
                  </a:lnTo>
                  <a:cubicBezTo>
                    <a:pt x="162978" y="32276"/>
                    <a:pt x="141810" y="23841"/>
                    <a:pt x="212725" y="25400"/>
                  </a:cubicBezTo>
                  <a:lnTo>
                    <a:pt x="431800" y="28575"/>
                  </a:lnTo>
                  <a:cubicBezTo>
                    <a:pt x="432858" y="31750"/>
                    <a:pt x="432884" y="35487"/>
                    <a:pt x="434975" y="38100"/>
                  </a:cubicBezTo>
                  <a:cubicBezTo>
                    <a:pt x="440443" y="44935"/>
                    <a:pt x="452845" y="47249"/>
                    <a:pt x="460375" y="47625"/>
                  </a:cubicBezTo>
                  <a:cubicBezTo>
                    <a:pt x="528711" y="51042"/>
                    <a:pt x="546153" y="50800"/>
                    <a:pt x="596900" y="5080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1955800" y="1555750"/>
              <a:ext cx="996950" cy="320785"/>
            </a:xfrm>
            <a:custGeom>
              <a:avLst/>
              <a:gdLst>
                <a:gd name="connsiteX0" fmla="*/ 628650 w 996950"/>
                <a:gd name="connsiteY0" fmla="*/ 31750 h 320785"/>
                <a:gd name="connsiteX1" fmla="*/ 482600 w 996950"/>
                <a:gd name="connsiteY1" fmla="*/ 25400 h 320785"/>
                <a:gd name="connsiteX2" fmla="*/ 447675 w 996950"/>
                <a:gd name="connsiteY2" fmla="*/ 22225 h 320785"/>
                <a:gd name="connsiteX3" fmla="*/ 339725 w 996950"/>
                <a:gd name="connsiteY3" fmla="*/ 15875 h 320785"/>
                <a:gd name="connsiteX4" fmla="*/ 323850 w 996950"/>
                <a:gd name="connsiteY4" fmla="*/ 12700 h 320785"/>
                <a:gd name="connsiteX5" fmla="*/ 314325 w 996950"/>
                <a:gd name="connsiteY5" fmla="*/ 6350 h 320785"/>
                <a:gd name="connsiteX6" fmla="*/ 285750 w 996950"/>
                <a:gd name="connsiteY6" fmla="*/ 0 h 320785"/>
                <a:gd name="connsiteX7" fmla="*/ 260350 w 996950"/>
                <a:gd name="connsiteY7" fmla="*/ 6350 h 320785"/>
                <a:gd name="connsiteX8" fmla="*/ 250825 w 996950"/>
                <a:gd name="connsiteY8" fmla="*/ 12700 h 320785"/>
                <a:gd name="connsiteX9" fmla="*/ 247650 w 996950"/>
                <a:gd name="connsiteY9" fmla="*/ 38100 h 320785"/>
                <a:gd name="connsiteX10" fmla="*/ 238125 w 996950"/>
                <a:gd name="connsiteY10" fmla="*/ 34925 h 320785"/>
                <a:gd name="connsiteX11" fmla="*/ 50800 w 996950"/>
                <a:gd name="connsiteY11" fmla="*/ 34925 h 320785"/>
                <a:gd name="connsiteX12" fmla="*/ 44450 w 996950"/>
                <a:gd name="connsiteY12" fmla="*/ 82550 h 320785"/>
                <a:gd name="connsiteX13" fmla="*/ 31750 w 996950"/>
                <a:gd name="connsiteY13" fmla="*/ 104775 h 320785"/>
                <a:gd name="connsiteX14" fmla="*/ 22225 w 996950"/>
                <a:gd name="connsiteY14" fmla="*/ 107950 h 320785"/>
                <a:gd name="connsiteX15" fmla="*/ 0 w 996950"/>
                <a:gd name="connsiteY15" fmla="*/ 123825 h 320785"/>
                <a:gd name="connsiteX16" fmla="*/ 6350 w 996950"/>
                <a:gd name="connsiteY16" fmla="*/ 180975 h 320785"/>
                <a:gd name="connsiteX17" fmla="*/ 12700 w 996950"/>
                <a:gd name="connsiteY17" fmla="*/ 190500 h 320785"/>
                <a:gd name="connsiteX18" fmla="*/ 22225 w 996950"/>
                <a:gd name="connsiteY18" fmla="*/ 212725 h 320785"/>
                <a:gd name="connsiteX19" fmla="*/ 34925 w 996950"/>
                <a:gd name="connsiteY19" fmla="*/ 219075 h 320785"/>
                <a:gd name="connsiteX20" fmla="*/ 85725 w 996950"/>
                <a:gd name="connsiteY20" fmla="*/ 231775 h 320785"/>
                <a:gd name="connsiteX21" fmla="*/ 111125 w 996950"/>
                <a:gd name="connsiteY21" fmla="*/ 244475 h 320785"/>
                <a:gd name="connsiteX22" fmla="*/ 139700 w 996950"/>
                <a:gd name="connsiteY22" fmla="*/ 250825 h 320785"/>
                <a:gd name="connsiteX23" fmla="*/ 158750 w 996950"/>
                <a:gd name="connsiteY23" fmla="*/ 254000 h 320785"/>
                <a:gd name="connsiteX24" fmla="*/ 171450 w 996950"/>
                <a:gd name="connsiteY24" fmla="*/ 257175 h 320785"/>
                <a:gd name="connsiteX25" fmla="*/ 200025 w 996950"/>
                <a:gd name="connsiteY25" fmla="*/ 260350 h 320785"/>
                <a:gd name="connsiteX26" fmla="*/ 215900 w 996950"/>
                <a:gd name="connsiteY26" fmla="*/ 266700 h 320785"/>
                <a:gd name="connsiteX27" fmla="*/ 241300 w 996950"/>
                <a:gd name="connsiteY27" fmla="*/ 269875 h 320785"/>
                <a:gd name="connsiteX28" fmla="*/ 263525 w 996950"/>
                <a:gd name="connsiteY28" fmla="*/ 273050 h 320785"/>
                <a:gd name="connsiteX29" fmla="*/ 317500 w 996950"/>
                <a:gd name="connsiteY29" fmla="*/ 282575 h 320785"/>
                <a:gd name="connsiteX30" fmla="*/ 396875 w 996950"/>
                <a:gd name="connsiteY30" fmla="*/ 288925 h 320785"/>
                <a:gd name="connsiteX31" fmla="*/ 495300 w 996950"/>
                <a:gd name="connsiteY31" fmla="*/ 285750 h 320785"/>
                <a:gd name="connsiteX32" fmla="*/ 504825 w 996950"/>
                <a:gd name="connsiteY32" fmla="*/ 282575 h 320785"/>
                <a:gd name="connsiteX33" fmla="*/ 527050 w 996950"/>
                <a:gd name="connsiteY33" fmla="*/ 279400 h 320785"/>
                <a:gd name="connsiteX34" fmla="*/ 536575 w 996950"/>
                <a:gd name="connsiteY34" fmla="*/ 276225 h 320785"/>
                <a:gd name="connsiteX35" fmla="*/ 688975 w 996950"/>
                <a:gd name="connsiteY35" fmla="*/ 276225 h 320785"/>
                <a:gd name="connsiteX36" fmla="*/ 755650 w 996950"/>
                <a:gd name="connsiteY36" fmla="*/ 282575 h 320785"/>
                <a:gd name="connsiteX37" fmla="*/ 777875 w 996950"/>
                <a:gd name="connsiteY37" fmla="*/ 285750 h 320785"/>
                <a:gd name="connsiteX38" fmla="*/ 793750 w 996950"/>
                <a:gd name="connsiteY38" fmla="*/ 292100 h 320785"/>
                <a:gd name="connsiteX39" fmla="*/ 803275 w 996950"/>
                <a:gd name="connsiteY39" fmla="*/ 298450 h 320785"/>
                <a:gd name="connsiteX40" fmla="*/ 828675 w 996950"/>
                <a:gd name="connsiteY40" fmla="*/ 301625 h 320785"/>
                <a:gd name="connsiteX41" fmla="*/ 844550 w 996950"/>
                <a:gd name="connsiteY41" fmla="*/ 307975 h 320785"/>
                <a:gd name="connsiteX42" fmla="*/ 974725 w 996950"/>
                <a:gd name="connsiteY42" fmla="*/ 317500 h 320785"/>
                <a:gd name="connsiteX43" fmla="*/ 993775 w 996950"/>
                <a:gd name="connsiteY43" fmla="*/ 317500 h 320785"/>
                <a:gd name="connsiteX44" fmla="*/ 996950 w 996950"/>
                <a:gd name="connsiteY44" fmla="*/ 311150 h 32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96950" h="320785">
                  <a:moveTo>
                    <a:pt x="628650" y="31750"/>
                  </a:moveTo>
                  <a:lnTo>
                    <a:pt x="482600" y="25400"/>
                  </a:lnTo>
                  <a:cubicBezTo>
                    <a:pt x="470926" y="24786"/>
                    <a:pt x="459339" y="23003"/>
                    <a:pt x="447675" y="22225"/>
                  </a:cubicBezTo>
                  <a:lnTo>
                    <a:pt x="339725" y="15875"/>
                  </a:lnTo>
                  <a:cubicBezTo>
                    <a:pt x="334433" y="14817"/>
                    <a:pt x="328903" y="14595"/>
                    <a:pt x="323850" y="12700"/>
                  </a:cubicBezTo>
                  <a:cubicBezTo>
                    <a:pt x="320277" y="11360"/>
                    <a:pt x="317945" y="7557"/>
                    <a:pt x="314325" y="6350"/>
                  </a:cubicBezTo>
                  <a:cubicBezTo>
                    <a:pt x="305068" y="3264"/>
                    <a:pt x="295275" y="2117"/>
                    <a:pt x="285750" y="0"/>
                  </a:cubicBezTo>
                  <a:cubicBezTo>
                    <a:pt x="277283" y="2117"/>
                    <a:pt x="268552" y="3368"/>
                    <a:pt x="260350" y="6350"/>
                  </a:cubicBezTo>
                  <a:cubicBezTo>
                    <a:pt x="256764" y="7654"/>
                    <a:pt x="252242" y="9157"/>
                    <a:pt x="250825" y="12700"/>
                  </a:cubicBezTo>
                  <a:cubicBezTo>
                    <a:pt x="247656" y="20622"/>
                    <a:pt x="248708" y="29633"/>
                    <a:pt x="247650" y="38100"/>
                  </a:cubicBezTo>
                  <a:cubicBezTo>
                    <a:pt x="244475" y="37042"/>
                    <a:pt x="241451" y="35295"/>
                    <a:pt x="238125" y="34925"/>
                  </a:cubicBezTo>
                  <a:cubicBezTo>
                    <a:pt x="175273" y="27941"/>
                    <a:pt x="114923" y="33468"/>
                    <a:pt x="50800" y="34925"/>
                  </a:cubicBezTo>
                  <a:cubicBezTo>
                    <a:pt x="48683" y="50800"/>
                    <a:pt x="47749" y="66878"/>
                    <a:pt x="44450" y="82550"/>
                  </a:cubicBezTo>
                  <a:cubicBezTo>
                    <a:pt x="43975" y="84805"/>
                    <a:pt x="34613" y="102485"/>
                    <a:pt x="31750" y="104775"/>
                  </a:cubicBezTo>
                  <a:cubicBezTo>
                    <a:pt x="29137" y="106866"/>
                    <a:pt x="25218" y="106453"/>
                    <a:pt x="22225" y="107950"/>
                  </a:cubicBezTo>
                  <a:cubicBezTo>
                    <a:pt x="17582" y="110271"/>
                    <a:pt x="2876" y="121668"/>
                    <a:pt x="0" y="123825"/>
                  </a:cubicBezTo>
                  <a:cubicBezTo>
                    <a:pt x="397" y="129775"/>
                    <a:pt x="-1225" y="165825"/>
                    <a:pt x="6350" y="180975"/>
                  </a:cubicBezTo>
                  <a:cubicBezTo>
                    <a:pt x="8057" y="184388"/>
                    <a:pt x="10993" y="187087"/>
                    <a:pt x="12700" y="190500"/>
                  </a:cubicBezTo>
                  <a:cubicBezTo>
                    <a:pt x="16495" y="198090"/>
                    <a:pt x="15618" y="206118"/>
                    <a:pt x="22225" y="212725"/>
                  </a:cubicBezTo>
                  <a:cubicBezTo>
                    <a:pt x="25572" y="216072"/>
                    <a:pt x="30531" y="217317"/>
                    <a:pt x="34925" y="219075"/>
                  </a:cubicBezTo>
                  <a:cubicBezTo>
                    <a:pt x="56996" y="227903"/>
                    <a:pt x="59050" y="225619"/>
                    <a:pt x="85725" y="231775"/>
                  </a:cubicBezTo>
                  <a:cubicBezTo>
                    <a:pt x="108159" y="236952"/>
                    <a:pt x="79373" y="233135"/>
                    <a:pt x="111125" y="244475"/>
                  </a:cubicBezTo>
                  <a:cubicBezTo>
                    <a:pt x="120314" y="247757"/>
                    <a:pt x="130132" y="248911"/>
                    <a:pt x="139700" y="250825"/>
                  </a:cubicBezTo>
                  <a:cubicBezTo>
                    <a:pt x="146013" y="252088"/>
                    <a:pt x="152437" y="252737"/>
                    <a:pt x="158750" y="254000"/>
                  </a:cubicBezTo>
                  <a:cubicBezTo>
                    <a:pt x="163029" y="254856"/>
                    <a:pt x="167137" y="256511"/>
                    <a:pt x="171450" y="257175"/>
                  </a:cubicBezTo>
                  <a:cubicBezTo>
                    <a:pt x="180922" y="258632"/>
                    <a:pt x="190500" y="259292"/>
                    <a:pt x="200025" y="260350"/>
                  </a:cubicBezTo>
                  <a:cubicBezTo>
                    <a:pt x="205317" y="262467"/>
                    <a:pt x="210347" y="265418"/>
                    <a:pt x="215900" y="266700"/>
                  </a:cubicBezTo>
                  <a:cubicBezTo>
                    <a:pt x="224214" y="268619"/>
                    <a:pt x="232842" y="268747"/>
                    <a:pt x="241300" y="269875"/>
                  </a:cubicBezTo>
                  <a:cubicBezTo>
                    <a:pt x="248718" y="270864"/>
                    <a:pt x="256208" y="271482"/>
                    <a:pt x="263525" y="273050"/>
                  </a:cubicBezTo>
                  <a:cubicBezTo>
                    <a:pt x="310833" y="283187"/>
                    <a:pt x="257575" y="277439"/>
                    <a:pt x="317500" y="282575"/>
                  </a:cubicBezTo>
                  <a:lnTo>
                    <a:pt x="396875" y="288925"/>
                  </a:lnTo>
                  <a:cubicBezTo>
                    <a:pt x="429683" y="287867"/>
                    <a:pt x="462531" y="287678"/>
                    <a:pt x="495300" y="285750"/>
                  </a:cubicBezTo>
                  <a:cubicBezTo>
                    <a:pt x="498641" y="285553"/>
                    <a:pt x="501543" y="283231"/>
                    <a:pt x="504825" y="282575"/>
                  </a:cubicBezTo>
                  <a:cubicBezTo>
                    <a:pt x="512163" y="281107"/>
                    <a:pt x="519642" y="280458"/>
                    <a:pt x="527050" y="279400"/>
                  </a:cubicBezTo>
                  <a:cubicBezTo>
                    <a:pt x="530225" y="278342"/>
                    <a:pt x="533258" y="276667"/>
                    <a:pt x="536575" y="276225"/>
                  </a:cubicBezTo>
                  <a:cubicBezTo>
                    <a:pt x="589046" y="269229"/>
                    <a:pt x="632554" y="274658"/>
                    <a:pt x="688975" y="276225"/>
                  </a:cubicBezTo>
                  <a:lnTo>
                    <a:pt x="755650" y="282575"/>
                  </a:lnTo>
                  <a:cubicBezTo>
                    <a:pt x="763091" y="283372"/>
                    <a:pt x="770615" y="283935"/>
                    <a:pt x="777875" y="285750"/>
                  </a:cubicBezTo>
                  <a:cubicBezTo>
                    <a:pt x="783404" y="287132"/>
                    <a:pt x="788652" y="289551"/>
                    <a:pt x="793750" y="292100"/>
                  </a:cubicBezTo>
                  <a:cubicBezTo>
                    <a:pt x="797163" y="293807"/>
                    <a:pt x="799594" y="297446"/>
                    <a:pt x="803275" y="298450"/>
                  </a:cubicBezTo>
                  <a:cubicBezTo>
                    <a:pt x="811507" y="300695"/>
                    <a:pt x="820208" y="300567"/>
                    <a:pt x="828675" y="301625"/>
                  </a:cubicBezTo>
                  <a:cubicBezTo>
                    <a:pt x="833967" y="303742"/>
                    <a:pt x="838884" y="307359"/>
                    <a:pt x="844550" y="307975"/>
                  </a:cubicBezTo>
                  <a:cubicBezTo>
                    <a:pt x="887803" y="312676"/>
                    <a:pt x="974725" y="317500"/>
                    <a:pt x="974725" y="317500"/>
                  </a:cubicBezTo>
                  <a:cubicBezTo>
                    <a:pt x="982540" y="320105"/>
                    <a:pt x="985960" y="323362"/>
                    <a:pt x="993775" y="317500"/>
                  </a:cubicBezTo>
                  <a:cubicBezTo>
                    <a:pt x="995668" y="316080"/>
                    <a:pt x="995892" y="313267"/>
                    <a:pt x="996950" y="31115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2378075" y="1851025"/>
              <a:ext cx="1204469" cy="511175"/>
            </a:xfrm>
            <a:custGeom>
              <a:avLst/>
              <a:gdLst>
                <a:gd name="connsiteX0" fmla="*/ 31750 w 1204469"/>
                <a:gd name="connsiteY0" fmla="*/ 0 h 511175"/>
                <a:gd name="connsiteX1" fmla="*/ 19050 w 1204469"/>
                <a:gd name="connsiteY1" fmla="*/ 34925 h 511175"/>
                <a:gd name="connsiteX2" fmla="*/ 12700 w 1204469"/>
                <a:gd name="connsiteY2" fmla="*/ 66675 h 511175"/>
                <a:gd name="connsiteX3" fmla="*/ 9525 w 1204469"/>
                <a:gd name="connsiteY3" fmla="*/ 104775 h 511175"/>
                <a:gd name="connsiteX4" fmla="*/ 12700 w 1204469"/>
                <a:gd name="connsiteY4" fmla="*/ 161925 h 511175"/>
                <a:gd name="connsiteX5" fmla="*/ 19050 w 1204469"/>
                <a:gd name="connsiteY5" fmla="*/ 171450 h 511175"/>
                <a:gd name="connsiteX6" fmla="*/ 22225 w 1204469"/>
                <a:gd name="connsiteY6" fmla="*/ 241300 h 511175"/>
                <a:gd name="connsiteX7" fmla="*/ 25400 w 1204469"/>
                <a:gd name="connsiteY7" fmla="*/ 250825 h 511175"/>
                <a:gd name="connsiteX8" fmla="*/ 31750 w 1204469"/>
                <a:gd name="connsiteY8" fmla="*/ 260350 h 511175"/>
                <a:gd name="connsiteX9" fmla="*/ 28575 w 1204469"/>
                <a:gd name="connsiteY9" fmla="*/ 279400 h 511175"/>
                <a:gd name="connsiteX10" fmla="*/ 22225 w 1204469"/>
                <a:gd name="connsiteY10" fmla="*/ 288925 h 511175"/>
                <a:gd name="connsiteX11" fmla="*/ 9525 w 1204469"/>
                <a:gd name="connsiteY11" fmla="*/ 339725 h 511175"/>
                <a:gd name="connsiteX12" fmla="*/ 0 w 1204469"/>
                <a:gd name="connsiteY12" fmla="*/ 346075 h 511175"/>
                <a:gd name="connsiteX13" fmla="*/ 15875 w 1204469"/>
                <a:gd name="connsiteY13" fmla="*/ 387350 h 511175"/>
                <a:gd name="connsiteX14" fmla="*/ 38100 w 1204469"/>
                <a:gd name="connsiteY14" fmla="*/ 409575 h 511175"/>
                <a:gd name="connsiteX15" fmla="*/ 41275 w 1204469"/>
                <a:gd name="connsiteY15" fmla="*/ 419100 h 511175"/>
                <a:gd name="connsiteX16" fmla="*/ 53975 w 1204469"/>
                <a:gd name="connsiteY16" fmla="*/ 425450 h 511175"/>
                <a:gd name="connsiteX17" fmla="*/ 76200 w 1204469"/>
                <a:gd name="connsiteY17" fmla="*/ 434975 h 511175"/>
                <a:gd name="connsiteX18" fmla="*/ 88900 w 1204469"/>
                <a:gd name="connsiteY18" fmla="*/ 441325 h 511175"/>
                <a:gd name="connsiteX19" fmla="*/ 120650 w 1204469"/>
                <a:gd name="connsiteY19" fmla="*/ 447675 h 511175"/>
                <a:gd name="connsiteX20" fmla="*/ 133350 w 1204469"/>
                <a:gd name="connsiteY20" fmla="*/ 450850 h 511175"/>
                <a:gd name="connsiteX21" fmla="*/ 142875 w 1204469"/>
                <a:gd name="connsiteY21" fmla="*/ 454025 h 511175"/>
                <a:gd name="connsiteX22" fmla="*/ 158750 w 1204469"/>
                <a:gd name="connsiteY22" fmla="*/ 460375 h 511175"/>
                <a:gd name="connsiteX23" fmla="*/ 177800 w 1204469"/>
                <a:gd name="connsiteY23" fmla="*/ 463550 h 511175"/>
                <a:gd name="connsiteX24" fmla="*/ 333375 w 1204469"/>
                <a:gd name="connsiteY24" fmla="*/ 463550 h 511175"/>
                <a:gd name="connsiteX25" fmla="*/ 352425 w 1204469"/>
                <a:gd name="connsiteY25" fmla="*/ 466725 h 511175"/>
                <a:gd name="connsiteX26" fmla="*/ 403225 w 1204469"/>
                <a:gd name="connsiteY26" fmla="*/ 473075 h 511175"/>
                <a:gd name="connsiteX27" fmla="*/ 473075 w 1204469"/>
                <a:gd name="connsiteY27" fmla="*/ 463550 h 511175"/>
                <a:gd name="connsiteX28" fmla="*/ 482600 w 1204469"/>
                <a:gd name="connsiteY28" fmla="*/ 460375 h 511175"/>
                <a:gd name="connsiteX29" fmla="*/ 549275 w 1204469"/>
                <a:gd name="connsiteY29" fmla="*/ 463550 h 511175"/>
                <a:gd name="connsiteX30" fmla="*/ 568325 w 1204469"/>
                <a:gd name="connsiteY30" fmla="*/ 469900 h 511175"/>
                <a:gd name="connsiteX31" fmla="*/ 717550 w 1204469"/>
                <a:gd name="connsiteY31" fmla="*/ 473075 h 511175"/>
                <a:gd name="connsiteX32" fmla="*/ 733425 w 1204469"/>
                <a:gd name="connsiteY32" fmla="*/ 479425 h 511175"/>
                <a:gd name="connsiteX33" fmla="*/ 746125 w 1204469"/>
                <a:gd name="connsiteY33" fmla="*/ 482600 h 511175"/>
                <a:gd name="connsiteX34" fmla="*/ 784225 w 1204469"/>
                <a:gd name="connsiteY34" fmla="*/ 495300 h 511175"/>
                <a:gd name="connsiteX35" fmla="*/ 835025 w 1204469"/>
                <a:gd name="connsiteY35" fmla="*/ 498475 h 511175"/>
                <a:gd name="connsiteX36" fmla="*/ 866775 w 1204469"/>
                <a:gd name="connsiteY36" fmla="*/ 508000 h 511175"/>
                <a:gd name="connsiteX37" fmla="*/ 892175 w 1204469"/>
                <a:gd name="connsiteY37" fmla="*/ 511175 h 511175"/>
                <a:gd name="connsiteX38" fmla="*/ 1009650 w 1204469"/>
                <a:gd name="connsiteY38" fmla="*/ 504825 h 511175"/>
                <a:gd name="connsiteX39" fmla="*/ 1054100 w 1204469"/>
                <a:gd name="connsiteY39" fmla="*/ 501650 h 511175"/>
                <a:gd name="connsiteX40" fmla="*/ 1073150 w 1204469"/>
                <a:gd name="connsiteY40" fmla="*/ 495300 h 511175"/>
                <a:gd name="connsiteX41" fmla="*/ 1089025 w 1204469"/>
                <a:gd name="connsiteY41" fmla="*/ 492125 h 511175"/>
                <a:gd name="connsiteX42" fmla="*/ 1098550 w 1204469"/>
                <a:gd name="connsiteY42" fmla="*/ 488950 h 511175"/>
                <a:gd name="connsiteX43" fmla="*/ 1111250 w 1204469"/>
                <a:gd name="connsiteY43" fmla="*/ 485775 h 511175"/>
                <a:gd name="connsiteX44" fmla="*/ 1120775 w 1204469"/>
                <a:gd name="connsiteY44" fmla="*/ 482600 h 511175"/>
                <a:gd name="connsiteX45" fmla="*/ 1130300 w 1204469"/>
                <a:gd name="connsiteY45" fmla="*/ 476250 h 511175"/>
                <a:gd name="connsiteX46" fmla="*/ 1174750 w 1204469"/>
                <a:gd name="connsiteY46" fmla="*/ 469900 h 511175"/>
                <a:gd name="connsiteX47" fmla="*/ 1187450 w 1204469"/>
                <a:gd name="connsiteY47" fmla="*/ 457200 h 511175"/>
                <a:gd name="connsiteX48" fmla="*/ 1200150 w 1204469"/>
                <a:gd name="connsiteY48" fmla="*/ 438150 h 511175"/>
                <a:gd name="connsiteX49" fmla="*/ 1200150 w 1204469"/>
                <a:gd name="connsiteY49" fmla="*/ 381000 h 511175"/>
                <a:gd name="connsiteX50" fmla="*/ 1190625 w 1204469"/>
                <a:gd name="connsiteY50" fmla="*/ 339725 h 511175"/>
                <a:gd name="connsiteX51" fmla="*/ 1184275 w 1204469"/>
                <a:gd name="connsiteY51" fmla="*/ 323850 h 511175"/>
                <a:gd name="connsiteX52" fmla="*/ 1174750 w 1204469"/>
                <a:gd name="connsiteY52" fmla="*/ 311150 h 511175"/>
                <a:gd name="connsiteX53" fmla="*/ 1171575 w 1204469"/>
                <a:gd name="connsiteY53" fmla="*/ 301625 h 511175"/>
                <a:gd name="connsiteX54" fmla="*/ 1155700 w 1204469"/>
                <a:gd name="connsiteY54" fmla="*/ 279400 h 511175"/>
                <a:gd name="connsiteX55" fmla="*/ 1149350 w 1204469"/>
                <a:gd name="connsiteY55" fmla="*/ 247650 h 511175"/>
                <a:gd name="connsiteX56" fmla="*/ 1155700 w 1204469"/>
                <a:gd name="connsiteY56" fmla="*/ 225425 h 511175"/>
                <a:gd name="connsiteX57" fmla="*/ 1158875 w 1204469"/>
                <a:gd name="connsiteY57" fmla="*/ 209550 h 511175"/>
                <a:gd name="connsiteX58" fmla="*/ 1165225 w 1204469"/>
                <a:gd name="connsiteY58" fmla="*/ 165100 h 511175"/>
                <a:gd name="connsiteX59" fmla="*/ 1177925 w 1204469"/>
                <a:gd name="connsiteY59" fmla="*/ 146050 h 511175"/>
                <a:gd name="connsiteX60" fmla="*/ 1174750 w 1204469"/>
                <a:gd name="connsiteY60" fmla="*/ 101600 h 511175"/>
                <a:gd name="connsiteX61" fmla="*/ 1171575 w 1204469"/>
                <a:gd name="connsiteY61" fmla="*/ 76200 h 511175"/>
                <a:gd name="connsiteX62" fmla="*/ 1162050 w 1204469"/>
                <a:gd name="connsiteY62" fmla="*/ 66675 h 511175"/>
                <a:gd name="connsiteX63" fmla="*/ 1149350 w 1204469"/>
                <a:gd name="connsiteY63" fmla="*/ 53975 h 51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204469" h="511175">
                  <a:moveTo>
                    <a:pt x="31750" y="0"/>
                  </a:moveTo>
                  <a:cubicBezTo>
                    <a:pt x="21609" y="60848"/>
                    <a:pt x="37592" y="-20702"/>
                    <a:pt x="19050" y="34925"/>
                  </a:cubicBezTo>
                  <a:cubicBezTo>
                    <a:pt x="15637" y="45164"/>
                    <a:pt x="14817" y="56092"/>
                    <a:pt x="12700" y="66675"/>
                  </a:cubicBezTo>
                  <a:cubicBezTo>
                    <a:pt x="11642" y="79375"/>
                    <a:pt x="10679" y="92083"/>
                    <a:pt x="9525" y="104775"/>
                  </a:cubicBezTo>
                  <a:cubicBezTo>
                    <a:pt x="6765" y="135135"/>
                    <a:pt x="2717" y="134473"/>
                    <a:pt x="12700" y="161925"/>
                  </a:cubicBezTo>
                  <a:cubicBezTo>
                    <a:pt x="14004" y="165511"/>
                    <a:pt x="16933" y="168275"/>
                    <a:pt x="19050" y="171450"/>
                  </a:cubicBezTo>
                  <a:cubicBezTo>
                    <a:pt x="20108" y="194733"/>
                    <a:pt x="20366" y="218067"/>
                    <a:pt x="22225" y="241300"/>
                  </a:cubicBezTo>
                  <a:cubicBezTo>
                    <a:pt x="22492" y="244636"/>
                    <a:pt x="23903" y="247832"/>
                    <a:pt x="25400" y="250825"/>
                  </a:cubicBezTo>
                  <a:cubicBezTo>
                    <a:pt x="27107" y="254238"/>
                    <a:pt x="29633" y="257175"/>
                    <a:pt x="31750" y="260350"/>
                  </a:cubicBezTo>
                  <a:cubicBezTo>
                    <a:pt x="30692" y="266700"/>
                    <a:pt x="30611" y="273293"/>
                    <a:pt x="28575" y="279400"/>
                  </a:cubicBezTo>
                  <a:cubicBezTo>
                    <a:pt x="27368" y="283020"/>
                    <a:pt x="23150" y="285223"/>
                    <a:pt x="22225" y="288925"/>
                  </a:cubicBezTo>
                  <a:cubicBezTo>
                    <a:pt x="18223" y="304932"/>
                    <a:pt x="22748" y="326502"/>
                    <a:pt x="9525" y="339725"/>
                  </a:cubicBezTo>
                  <a:cubicBezTo>
                    <a:pt x="6827" y="342423"/>
                    <a:pt x="3175" y="343958"/>
                    <a:pt x="0" y="346075"/>
                  </a:cubicBezTo>
                  <a:cubicBezTo>
                    <a:pt x="8377" y="383773"/>
                    <a:pt x="19" y="364698"/>
                    <a:pt x="15875" y="387350"/>
                  </a:cubicBezTo>
                  <a:cubicBezTo>
                    <a:pt x="31381" y="409501"/>
                    <a:pt x="20919" y="403848"/>
                    <a:pt x="38100" y="409575"/>
                  </a:cubicBezTo>
                  <a:cubicBezTo>
                    <a:pt x="39158" y="412750"/>
                    <a:pt x="38908" y="416733"/>
                    <a:pt x="41275" y="419100"/>
                  </a:cubicBezTo>
                  <a:cubicBezTo>
                    <a:pt x="44622" y="422447"/>
                    <a:pt x="49866" y="423102"/>
                    <a:pt x="53975" y="425450"/>
                  </a:cubicBezTo>
                  <a:cubicBezTo>
                    <a:pt x="82637" y="441828"/>
                    <a:pt x="42066" y="422175"/>
                    <a:pt x="76200" y="434975"/>
                  </a:cubicBezTo>
                  <a:cubicBezTo>
                    <a:pt x="80632" y="436637"/>
                    <a:pt x="84349" y="440025"/>
                    <a:pt x="88900" y="441325"/>
                  </a:cubicBezTo>
                  <a:cubicBezTo>
                    <a:pt x="99278" y="444290"/>
                    <a:pt x="110179" y="445057"/>
                    <a:pt x="120650" y="447675"/>
                  </a:cubicBezTo>
                  <a:cubicBezTo>
                    <a:pt x="124883" y="448733"/>
                    <a:pt x="129154" y="449651"/>
                    <a:pt x="133350" y="450850"/>
                  </a:cubicBezTo>
                  <a:cubicBezTo>
                    <a:pt x="136568" y="451769"/>
                    <a:pt x="139741" y="452850"/>
                    <a:pt x="142875" y="454025"/>
                  </a:cubicBezTo>
                  <a:cubicBezTo>
                    <a:pt x="148211" y="456026"/>
                    <a:pt x="153252" y="458875"/>
                    <a:pt x="158750" y="460375"/>
                  </a:cubicBezTo>
                  <a:cubicBezTo>
                    <a:pt x="164961" y="462069"/>
                    <a:pt x="171450" y="462492"/>
                    <a:pt x="177800" y="463550"/>
                  </a:cubicBezTo>
                  <a:cubicBezTo>
                    <a:pt x="251684" y="458624"/>
                    <a:pt x="231378" y="458450"/>
                    <a:pt x="333375" y="463550"/>
                  </a:cubicBezTo>
                  <a:cubicBezTo>
                    <a:pt x="339805" y="463871"/>
                    <a:pt x="346046" y="465855"/>
                    <a:pt x="352425" y="466725"/>
                  </a:cubicBezTo>
                  <a:cubicBezTo>
                    <a:pt x="369334" y="469031"/>
                    <a:pt x="386292" y="470958"/>
                    <a:pt x="403225" y="473075"/>
                  </a:cubicBezTo>
                  <a:cubicBezTo>
                    <a:pt x="419899" y="471113"/>
                    <a:pt x="452144" y="468783"/>
                    <a:pt x="473075" y="463550"/>
                  </a:cubicBezTo>
                  <a:cubicBezTo>
                    <a:pt x="476322" y="462738"/>
                    <a:pt x="479425" y="461433"/>
                    <a:pt x="482600" y="460375"/>
                  </a:cubicBezTo>
                  <a:cubicBezTo>
                    <a:pt x="504825" y="461433"/>
                    <a:pt x="527161" y="461093"/>
                    <a:pt x="549275" y="463550"/>
                  </a:cubicBezTo>
                  <a:cubicBezTo>
                    <a:pt x="555928" y="464289"/>
                    <a:pt x="561642" y="469522"/>
                    <a:pt x="568325" y="469900"/>
                  </a:cubicBezTo>
                  <a:cubicBezTo>
                    <a:pt x="617998" y="472712"/>
                    <a:pt x="667808" y="472017"/>
                    <a:pt x="717550" y="473075"/>
                  </a:cubicBezTo>
                  <a:cubicBezTo>
                    <a:pt x="722842" y="475192"/>
                    <a:pt x="728018" y="477623"/>
                    <a:pt x="733425" y="479425"/>
                  </a:cubicBezTo>
                  <a:cubicBezTo>
                    <a:pt x="737565" y="480805"/>
                    <a:pt x="742039" y="481068"/>
                    <a:pt x="746125" y="482600"/>
                  </a:cubicBezTo>
                  <a:cubicBezTo>
                    <a:pt x="765074" y="489706"/>
                    <a:pt x="757104" y="493605"/>
                    <a:pt x="784225" y="495300"/>
                  </a:cubicBezTo>
                  <a:lnTo>
                    <a:pt x="835025" y="498475"/>
                  </a:lnTo>
                  <a:cubicBezTo>
                    <a:pt x="843494" y="501298"/>
                    <a:pt x="857178" y="506401"/>
                    <a:pt x="866775" y="508000"/>
                  </a:cubicBezTo>
                  <a:cubicBezTo>
                    <a:pt x="875191" y="509403"/>
                    <a:pt x="883708" y="510117"/>
                    <a:pt x="892175" y="511175"/>
                  </a:cubicBezTo>
                  <a:cubicBezTo>
                    <a:pt x="948860" y="503077"/>
                    <a:pt x="894137" y="510076"/>
                    <a:pt x="1009650" y="504825"/>
                  </a:cubicBezTo>
                  <a:cubicBezTo>
                    <a:pt x="1024489" y="504150"/>
                    <a:pt x="1039283" y="502708"/>
                    <a:pt x="1054100" y="501650"/>
                  </a:cubicBezTo>
                  <a:cubicBezTo>
                    <a:pt x="1060450" y="499533"/>
                    <a:pt x="1066586" y="496613"/>
                    <a:pt x="1073150" y="495300"/>
                  </a:cubicBezTo>
                  <a:cubicBezTo>
                    <a:pt x="1078442" y="494242"/>
                    <a:pt x="1083790" y="493434"/>
                    <a:pt x="1089025" y="492125"/>
                  </a:cubicBezTo>
                  <a:cubicBezTo>
                    <a:pt x="1092272" y="491313"/>
                    <a:pt x="1095332" y="489869"/>
                    <a:pt x="1098550" y="488950"/>
                  </a:cubicBezTo>
                  <a:cubicBezTo>
                    <a:pt x="1102746" y="487751"/>
                    <a:pt x="1107054" y="486974"/>
                    <a:pt x="1111250" y="485775"/>
                  </a:cubicBezTo>
                  <a:cubicBezTo>
                    <a:pt x="1114468" y="484856"/>
                    <a:pt x="1117782" y="484097"/>
                    <a:pt x="1120775" y="482600"/>
                  </a:cubicBezTo>
                  <a:cubicBezTo>
                    <a:pt x="1124188" y="480893"/>
                    <a:pt x="1126586" y="477124"/>
                    <a:pt x="1130300" y="476250"/>
                  </a:cubicBezTo>
                  <a:cubicBezTo>
                    <a:pt x="1144869" y="472822"/>
                    <a:pt x="1159933" y="472017"/>
                    <a:pt x="1174750" y="469900"/>
                  </a:cubicBezTo>
                  <a:cubicBezTo>
                    <a:pt x="1178983" y="465667"/>
                    <a:pt x="1183710" y="461875"/>
                    <a:pt x="1187450" y="457200"/>
                  </a:cubicBezTo>
                  <a:cubicBezTo>
                    <a:pt x="1192218" y="451241"/>
                    <a:pt x="1200150" y="438150"/>
                    <a:pt x="1200150" y="438150"/>
                  </a:cubicBezTo>
                  <a:cubicBezTo>
                    <a:pt x="1206416" y="413087"/>
                    <a:pt x="1205379" y="422831"/>
                    <a:pt x="1200150" y="381000"/>
                  </a:cubicBezTo>
                  <a:cubicBezTo>
                    <a:pt x="1198413" y="367101"/>
                    <a:pt x="1195579" y="352936"/>
                    <a:pt x="1190625" y="339725"/>
                  </a:cubicBezTo>
                  <a:cubicBezTo>
                    <a:pt x="1188624" y="334389"/>
                    <a:pt x="1187043" y="328832"/>
                    <a:pt x="1184275" y="323850"/>
                  </a:cubicBezTo>
                  <a:cubicBezTo>
                    <a:pt x="1181705" y="319224"/>
                    <a:pt x="1177925" y="315383"/>
                    <a:pt x="1174750" y="311150"/>
                  </a:cubicBezTo>
                  <a:cubicBezTo>
                    <a:pt x="1173692" y="307975"/>
                    <a:pt x="1173072" y="304618"/>
                    <a:pt x="1171575" y="301625"/>
                  </a:cubicBezTo>
                  <a:cubicBezTo>
                    <a:pt x="1169254" y="296982"/>
                    <a:pt x="1157857" y="282276"/>
                    <a:pt x="1155700" y="279400"/>
                  </a:cubicBezTo>
                  <a:cubicBezTo>
                    <a:pt x="1153583" y="268817"/>
                    <a:pt x="1149350" y="258443"/>
                    <a:pt x="1149350" y="247650"/>
                  </a:cubicBezTo>
                  <a:cubicBezTo>
                    <a:pt x="1149350" y="239945"/>
                    <a:pt x="1153831" y="232900"/>
                    <a:pt x="1155700" y="225425"/>
                  </a:cubicBezTo>
                  <a:cubicBezTo>
                    <a:pt x="1157009" y="220190"/>
                    <a:pt x="1158033" y="214880"/>
                    <a:pt x="1158875" y="209550"/>
                  </a:cubicBezTo>
                  <a:cubicBezTo>
                    <a:pt x="1161209" y="194766"/>
                    <a:pt x="1156923" y="177553"/>
                    <a:pt x="1165225" y="165100"/>
                  </a:cubicBezTo>
                  <a:lnTo>
                    <a:pt x="1177925" y="146050"/>
                  </a:lnTo>
                  <a:cubicBezTo>
                    <a:pt x="1176867" y="131233"/>
                    <a:pt x="1176095" y="116393"/>
                    <a:pt x="1174750" y="101600"/>
                  </a:cubicBezTo>
                  <a:cubicBezTo>
                    <a:pt x="1173977" y="93102"/>
                    <a:pt x="1174491" y="84219"/>
                    <a:pt x="1171575" y="76200"/>
                  </a:cubicBezTo>
                  <a:cubicBezTo>
                    <a:pt x="1170041" y="71980"/>
                    <a:pt x="1164925" y="70124"/>
                    <a:pt x="1162050" y="66675"/>
                  </a:cubicBezTo>
                  <a:cubicBezTo>
                    <a:pt x="1151103" y="53539"/>
                    <a:pt x="1161150" y="59875"/>
                    <a:pt x="1149350" y="53975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381250" y="1873250"/>
              <a:ext cx="438150" cy="88944"/>
            </a:xfrm>
            <a:custGeom>
              <a:avLst/>
              <a:gdLst>
                <a:gd name="connsiteX0" fmla="*/ 438150 w 438150"/>
                <a:gd name="connsiteY0" fmla="*/ 0 h 88944"/>
                <a:gd name="connsiteX1" fmla="*/ 415925 w 438150"/>
                <a:gd name="connsiteY1" fmla="*/ 3175 h 88944"/>
                <a:gd name="connsiteX2" fmla="*/ 396875 w 438150"/>
                <a:gd name="connsiteY2" fmla="*/ 9525 h 88944"/>
                <a:gd name="connsiteX3" fmla="*/ 387350 w 438150"/>
                <a:gd name="connsiteY3" fmla="*/ 12700 h 88944"/>
                <a:gd name="connsiteX4" fmla="*/ 358775 w 438150"/>
                <a:gd name="connsiteY4" fmla="*/ 15875 h 88944"/>
                <a:gd name="connsiteX5" fmla="*/ 333375 w 438150"/>
                <a:gd name="connsiteY5" fmla="*/ 19050 h 88944"/>
                <a:gd name="connsiteX6" fmla="*/ 295275 w 438150"/>
                <a:gd name="connsiteY6" fmla="*/ 22225 h 88944"/>
                <a:gd name="connsiteX7" fmla="*/ 285750 w 438150"/>
                <a:gd name="connsiteY7" fmla="*/ 25400 h 88944"/>
                <a:gd name="connsiteX8" fmla="*/ 260350 w 438150"/>
                <a:gd name="connsiteY8" fmla="*/ 31750 h 88944"/>
                <a:gd name="connsiteX9" fmla="*/ 238125 w 438150"/>
                <a:gd name="connsiteY9" fmla="*/ 41275 h 88944"/>
                <a:gd name="connsiteX10" fmla="*/ 146050 w 438150"/>
                <a:gd name="connsiteY10" fmla="*/ 47625 h 88944"/>
                <a:gd name="connsiteX11" fmla="*/ 123825 w 438150"/>
                <a:gd name="connsiteY11" fmla="*/ 57150 h 88944"/>
                <a:gd name="connsiteX12" fmla="*/ 114300 w 438150"/>
                <a:gd name="connsiteY12" fmla="*/ 60325 h 88944"/>
                <a:gd name="connsiteX13" fmla="*/ 104775 w 438150"/>
                <a:gd name="connsiteY13" fmla="*/ 66675 h 88944"/>
                <a:gd name="connsiteX14" fmla="*/ 95250 w 438150"/>
                <a:gd name="connsiteY14" fmla="*/ 69850 h 88944"/>
                <a:gd name="connsiteX15" fmla="*/ 85725 w 438150"/>
                <a:gd name="connsiteY15" fmla="*/ 76200 h 88944"/>
                <a:gd name="connsiteX16" fmla="*/ 38100 w 438150"/>
                <a:gd name="connsiteY16" fmla="*/ 82550 h 88944"/>
                <a:gd name="connsiteX17" fmla="*/ 19050 w 438150"/>
                <a:gd name="connsiteY17" fmla="*/ 88900 h 88944"/>
                <a:gd name="connsiteX18" fmla="*/ 6350 w 438150"/>
                <a:gd name="connsiteY18" fmla="*/ 85725 h 88944"/>
                <a:gd name="connsiteX19" fmla="*/ 0 w 438150"/>
                <a:gd name="connsiteY19" fmla="*/ 85725 h 88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8150" h="88944">
                  <a:moveTo>
                    <a:pt x="438150" y="0"/>
                  </a:moveTo>
                  <a:cubicBezTo>
                    <a:pt x="430742" y="1058"/>
                    <a:pt x="423217" y="1492"/>
                    <a:pt x="415925" y="3175"/>
                  </a:cubicBezTo>
                  <a:cubicBezTo>
                    <a:pt x="409403" y="4680"/>
                    <a:pt x="403225" y="7408"/>
                    <a:pt x="396875" y="9525"/>
                  </a:cubicBezTo>
                  <a:cubicBezTo>
                    <a:pt x="393700" y="10583"/>
                    <a:pt x="390676" y="12330"/>
                    <a:pt x="387350" y="12700"/>
                  </a:cubicBezTo>
                  <a:lnTo>
                    <a:pt x="358775" y="15875"/>
                  </a:lnTo>
                  <a:cubicBezTo>
                    <a:pt x="350301" y="16872"/>
                    <a:pt x="341865" y="18201"/>
                    <a:pt x="333375" y="19050"/>
                  </a:cubicBezTo>
                  <a:cubicBezTo>
                    <a:pt x="320694" y="20318"/>
                    <a:pt x="307975" y="21167"/>
                    <a:pt x="295275" y="22225"/>
                  </a:cubicBezTo>
                  <a:cubicBezTo>
                    <a:pt x="292100" y="23283"/>
                    <a:pt x="288979" y="24519"/>
                    <a:pt x="285750" y="25400"/>
                  </a:cubicBezTo>
                  <a:cubicBezTo>
                    <a:pt x="277330" y="27696"/>
                    <a:pt x="268552" y="28768"/>
                    <a:pt x="260350" y="31750"/>
                  </a:cubicBezTo>
                  <a:cubicBezTo>
                    <a:pt x="240944" y="38807"/>
                    <a:pt x="261675" y="39134"/>
                    <a:pt x="238125" y="41275"/>
                  </a:cubicBezTo>
                  <a:cubicBezTo>
                    <a:pt x="207487" y="44060"/>
                    <a:pt x="176742" y="45508"/>
                    <a:pt x="146050" y="47625"/>
                  </a:cubicBezTo>
                  <a:cubicBezTo>
                    <a:pt x="123712" y="55071"/>
                    <a:pt x="151288" y="45380"/>
                    <a:pt x="123825" y="57150"/>
                  </a:cubicBezTo>
                  <a:cubicBezTo>
                    <a:pt x="120749" y="58468"/>
                    <a:pt x="117293" y="58828"/>
                    <a:pt x="114300" y="60325"/>
                  </a:cubicBezTo>
                  <a:cubicBezTo>
                    <a:pt x="110887" y="62032"/>
                    <a:pt x="108188" y="64968"/>
                    <a:pt x="104775" y="66675"/>
                  </a:cubicBezTo>
                  <a:cubicBezTo>
                    <a:pt x="101782" y="68172"/>
                    <a:pt x="98243" y="68353"/>
                    <a:pt x="95250" y="69850"/>
                  </a:cubicBezTo>
                  <a:cubicBezTo>
                    <a:pt x="91837" y="71557"/>
                    <a:pt x="89232" y="74697"/>
                    <a:pt x="85725" y="76200"/>
                  </a:cubicBezTo>
                  <a:cubicBezTo>
                    <a:pt x="74398" y="81054"/>
                    <a:pt x="43312" y="82076"/>
                    <a:pt x="38100" y="82550"/>
                  </a:cubicBezTo>
                  <a:cubicBezTo>
                    <a:pt x="31750" y="84667"/>
                    <a:pt x="25710" y="88234"/>
                    <a:pt x="19050" y="88900"/>
                  </a:cubicBezTo>
                  <a:cubicBezTo>
                    <a:pt x="14708" y="89334"/>
                    <a:pt x="10654" y="86442"/>
                    <a:pt x="6350" y="85725"/>
                  </a:cubicBezTo>
                  <a:cubicBezTo>
                    <a:pt x="4262" y="85377"/>
                    <a:pt x="2117" y="85725"/>
                    <a:pt x="0" y="85725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3552825" y="2304994"/>
              <a:ext cx="895350" cy="82606"/>
            </a:xfrm>
            <a:custGeom>
              <a:avLst/>
              <a:gdLst>
                <a:gd name="connsiteX0" fmla="*/ 0 w 895350"/>
                <a:gd name="connsiteY0" fmla="*/ 9581 h 82606"/>
                <a:gd name="connsiteX1" fmla="*/ 57150 w 895350"/>
                <a:gd name="connsiteY1" fmla="*/ 3231 h 82606"/>
                <a:gd name="connsiteX2" fmla="*/ 412750 w 895350"/>
                <a:gd name="connsiteY2" fmla="*/ 9581 h 82606"/>
                <a:gd name="connsiteX3" fmla="*/ 425450 w 895350"/>
                <a:gd name="connsiteY3" fmla="*/ 15931 h 82606"/>
                <a:gd name="connsiteX4" fmla="*/ 434975 w 895350"/>
                <a:gd name="connsiteY4" fmla="*/ 25456 h 82606"/>
                <a:gd name="connsiteX5" fmla="*/ 447675 w 895350"/>
                <a:gd name="connsiteY5" fmla="*/ 28631 h 82606"/>
                <a:gd name="connsiteX6" fmla="*/ 466725 w 895350"/>
                <a:gd name="connsiteY6" fmla="*/ 38156 h 82606"/>
                <a:gd name="connsiteX7" fmla="*/ 495300 w 895350"/>
                <a:gd name="connsiteY7" fmla="*/ 47681 h 82606"/>
                <a:gd name="connsiteX8" fmla="*/ 523875 w 895350"/>
                <a:gd name="connsiteY8" fmla="*/ 60381 h 82606"/>
                <a:gd name="connsiteX9" fmla="*/ 533400 w 895350"/>
                <a:gd name="connsiteY9" fmla="*/ 66731 h 82606"/>
                <a:gd name="connsiteX10" fmla="*/ 549275 w 895350"/>
                <a:gd name="connsiteY10" fmla="*/ 73081 h 82606"/>
                <a:gd name="connsiteX11" fmla="*/ 558800 w 895350"/>
                <a:gd name="connsiteY11" fmla="*/ 76256 h 82606"/>
                <a:gd name="connsiteX12" fmla="*/ 631825 w 895350"/>
                <a:gd name="connsiteY12" fmla="*/ 82606 h 82606"/>
                <a:gd name="connsiteX13" fmla="*/ 701675 w 895350"/>
                <a:gd name="connsiteY13" fmla="*/ 76256 h 82606"/>
                <a:gd name="connsiteX14" fmla="*/ 717550 w 895350"/>
                <a:gd name="connsiteY14" fmla="*/ 69906 h 82606"/>
                <a:gd name="connsiteX15" fmla="*/ 727075 w 895350"/>
                <a:gd name="connsiteY15" fmla="*/ 66731 h 82606"/>
                <a:gd name="connsiteX16" fmla="*/ 809625 w 895350"/>
                <a:gd name="connsiteY16" fmla="*/ 63556 h 82606"/>
                <a:gd name="connsiteX17" fmla="*/ 895350 w 895350"/>
                <a:gd name="connsiteY17" fmla="*/ 57206 h 8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95350" h="82606">
                  <a:moveTo>
                    <a:pt x="0" y="9581"/>
                  </a:moveTo>
                  <a:cubicBezTo>
                    <a:pt x="19050" y="7464"/>
                    <a:pt x="37983" y="3389"/>
                    <a:pt x="57150" y="3231"/>
                  </a:cubicBezTo>
                  <a:cubicBezTo>
                    <a:pt x="343078" y="868"/>
                    <a:pt x="280284" y="-5137"/>
                    <a:pt x="412750" y="9581"/>
                  </a:cubicBezTo>
                  <a:cubicBezTo>
                    <a:pt x="416983" y="11698"/>
                    <a:pt x="421599" y="13180"/>
                    <a:pt x="425450" y="15931"/>
                  </a:cubicBezTo>
                  <a:cubicBezTo>
                    <a:pt x="429104" y="18541"/>
                    <a:pt x="431076" y="23228"/>
                    <a:pt x="434975" y="25456"/>
                  </a:cubicBezTo>
                  <a:cubicBezTo>
                    <a:pt x="438764" y="27621"/>
                    <a:pt x="443623" y="27010"/>
                    <a:pt x="447675" y="28631"/>
                  </a:cubicBezTo>
                  <a:cubicBezTo>
                    <a:pt x="454267" y="31268"/>
                    <a:pt x="460133" y="35519"/>
                    <a:pt x="466725" y="38156"/>
                  </a:cubicBezTo>
                  <a:cubicBezTo>
                    <a:pt x="476047" y="41885"/>
                    <a:pt x="486072" y="43726"/>
                    <a:pt x="495300" y="47681"/>
                  </a:cubicBezTo>
                  <a:cubicBezTo>
                    <a:pt x="533749" y="64159"/>
                    <a:pt x="491872" y="52380"/>
                    <a:pt x="523875" y="60381"/>
                  </a:cubicBezTo>
                  <a:cubicBezTo>
                    <a:pt x="527050" y="62498"/>
                    <a:pt x="529987" y="65024"/>
                    <a:pt x="533400" y="66731"/>
                  </a:cubicBezTo>
                  <a:cubicBezTo>
                    <a:pt x="538498" y="69280"/>
                    <a:pt x="543939" y="71080"/>
                    <a:pt x="549275" y="73081"/>
                  </a:cubicBezTo>
                  <a:cubicBezTo>
                    <a:pt x="552409" y="74256"/>
                    <a:pt x="555475" y="75872"/>
                    <a:pt x="558800" y="76256"/>
                  </a:cubicBezTo>
                  <a:cubicBezTo>
                    <a:pt x="583072" y="79057"/>
                    <a:pt x="607483" y="80489"/>
                    <a:pt x="631825" y="82606"/>
                  </a:cubicBezTo>
                  <a:cubicBezTo>
                    <a:pt x="655108" y="80489"/>
                    <a:pt x="678548" y="79682"/>
                    <a:pt x="701675" y="76256"/>
                  </a:cubicBezTo>
                  <a:cubicBezTo>
                    <a:pt x="707313" y="75421"/>
                    <a:pt x="712214" y="71907"/>
                    <a:pt x="717550" y="69906"/>
                  </a:cubicBezTo>
                  <a:cubicBezTo>
                    <a:pt x="720684" y="68731"/>
                    <a:pt x="723736" y="66961"/>
                    <a:pt x="727075" y="66731"/>
                  </a:cubicBezTo>
                  <a:cubicBezTo>
                    <a:pt x="754547" y="64836"/>
                    <a:pt x="782108" y="64614"/>
                    <a:pt x="809625" y="63556"/>
                  </a:cubicBezTo>
                  <a:cubicBezTo>
                    <a:pt x="854533" y="52329"/>
                    <a:pt x="826298" y="57206"/>
                    <a:pt x="895350" y="57206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998607" y="1809750"/>
              <a:ext cx="417753" cy="492242"/>
            </a:xfrm>
            <a:custGeom>
              <a:avLst/>
              <a:gdLst>
                <a:gd name="connsiteX0" fmla="*/ 74668 w 417753"/>
                <a:gd name="connsiteY0" fmla="*/ 0 h 492242"/>
                <a:gd name="connsiteX1" fmla="*/ 77843 w 417753"/>
                <a:gd name="connsiteY1" fmla="*/ 95250 h 492242"/>
                <a:gd name="connsiteX2" fmla="*/ 61968 w 417753"/>
                <a:gd name="connsiteY2" fmla="*/ 101600 h 492242"/>
                <a:gd name="connsiteX3" fmla="*/ 55618 w 417753"/>
                <a:gd name="connsiteY3" fmla="*/ 111125 h 492242"/>
                <a:gd name="connsiteX4" fmla="*/ 46093 w 417753"/>
                <a:gd name="connsiteY4" fmla="*/ 114300 h 492242"/>
                <a:gd name="connsiteX5" fmla="*/ 33393 w 417753"/>
                <a:gd name="connsiteY5" fmla="*/ 120650 h 492242"/>
                <a:gd name="connsiteX6" fmla="*/ 23868 w 417753"/>
                <a:gd name="connsiteY6" fmla="*/ 139700 h 492242"/>
                <a:gd name="connsiteX7" fmla="*/ 14343 w 417753"/>
                <a:gd name="connsiteY7" fmla="*/ 158750 h 492242"/>
                <a:gd name="connsiteX8" fmla="*/ 11168 w 417753"/>
                <a:gd name="connsiteY8" fmla="*/ 177800 h 492242"/>
                <a:gd name="connsiteX9" fmla="*/ 7993 w 417753"/>
                <a:gd name="connsiteY9" fmla="*/ 190500 h 492242"/>
                <a:gd name="connsiteX10" fmla="*/ 11168 w 417753"/>
                <a:gd name="connsiteY10" fmla="*/ 219075 h 492242"/>
                <a:gd name="connsiteX11" fmla="*/ 20693 w 417753"/>
                <a:gd name="connsiteY11" fmla="*/ 238125 h 492242"/>
                <a:gd name="connsiteX12" fmla="*/ 23868 w 417753"/>
                <a:gd name="connsiteY12" fmla="*/ 247650 h 492242"/>
                <a:gd name="connsiteX13" fmla="*/ 20693 w 417753"/>
                <a:gd name="connsiteY13" fmla="*/ 273050 h 492242"/>
                <a:gd name="connsiteX14" fmla="*/ 14343 w 417753"/>
                <a:gd name="connsiteY14" fmla="*/ 292100 h 492242"/>
                <a:gd name="connsiteX15" fmla="*/ 7993 w 417753"/>
                <a:gd name="connsiteY15" fmla="*/ 314325 h 492242"/>
                <a:gd name="connsiteX16" fmla="*/ 4818 w 417753"/>
                <a:gd name="connsiteY16" fmla="*/ 403225 h 492242"/>
                <a:gd name="connsiteX17" fmla="*/ 7993 w 417753"/>
                <a:gd name="connsiteY17" fmla="*/ 450850 h 492242"/>
                <a:gd name="connsiteX18" fmla="*/ 17518 w 417753"/>
                <a:gd name="connsiteY18" fmla="*/ 457200 h 492242"/>
                <a:gd name="connsiteX19" fmla="*/ 52443 w 417753"/>
                <a:gd name="connsiteY19" fmla="*/ 463550 h 492242"/>
                <a:gd name="connsiteX20" fmla="*/ 65143 w 417753"/>
                <a:gd name="connsiteY20" fmla="*/ 469900 h 492242"/>
                <a:gd name="connsiteX21" fmla="*/ 74668 w 417753"/>
                <a:gd name="connsiteY21" fmla="*/ 476250 h 492242"/>
                <a:gd name="connsiteX22" fmla="*/ 169918 w 417753"/>
                <a:gd name="connsiteY22" fmla="*/ 469900 h 492242"/>
                <a:gd name="connsiteX23" fmla="*/ 192143 w 417753"/>
                <a:gd name="connsiteY23" fmla="*/ 463550 h 492242"/>
                <a:gd name="connsiteX24" fmla="*/ 239768 w 417753"/>
                <a:gd name="connsiteY24" fmla="*/ 466725 h 492242"/>
                <a:gd name="connsiteX25" fmla="*/ 271518 w 417753"/>
                <a:gd name="connsiteY25" fmla="*/ 479425 h 492242"/>
                <a:gd name="connsiteX26" fmla="*/ 290568 w 417753"/>
                <a:gd name="connsiteY26" fmla="*/ 482600 h 492242"/>
                <a:gd name="connsiteX27" fmla="*/ 300093 w 417753"/>
                <a:gd name="connsiteY27" fmla="*/ 488950 h 492242"/>
                <a:gd name="connsiteX28" fmla="*/ 366768 w 417753"/>
                <a:gd name="connsiteY28" fmla="*/ 488950 h 492242"/>
                <a:gd name="connsiteX29" fmla="*/ 379468 w 417753"/>
                <a:gd name="connsiteY29" fmla="*/ 485775 h 492242"/>
                <a:gd name="connsiteX30" fmla="*/ 388993 w 417753"/>
                <a:gd name="connsiteY30" fmla="*/ 479425 h 492242"/>
                <a:gd name="connsiteX31" fmla="*/ 414393 w 417753"/>
                <a:gd name="connsiteY31" fmla="*/ 476250 h 492242"/>
                <a:gd name="connsiteX32" fmla="*/ 417568 w 417753"/>
                <a:gd name="connsiteY32" fmla="*/ 454025 h 492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7753" h="492242">
                  <a:moveTo>
                    <a:pt x="74668" y="0"/>
                  </a:moveTo>
                  <a:cubicBezTo>
                    <a:pt x="76310" y="14781"/>
                    <a:pt x="86676" y="74641"/>
                    <a:pt x="77843" y="95250"/>
                  </a:cubicBezTo>
                  <a:cubicBezTo>
                    <a:pt x="75598" y="100488"/>
                    <a:pt x="67260" y="99483"/>
                    <a:pt x="61968" y="101600"/>
                  </a:cubicBezTo>
                  <a:cubicBezTo>
                    <a:pt x="59851" y="104775"/>
                    <a:pt x="58598" y="108741"/>
                    <a:pt x="55618" y="111125"/>
                  </a:cubicBezTo>
                  <a:cubicBezTo>
                    <a:pt x="53005" y="113216"/>
                    <a:pt x="49169" y="112982"/>
                    <a:pt x="46093" y="114300"/>
                  </a:cubicBezTo>
                  <a:cubicBezTo>
                    <a:pt x="41743" y="116164"/>
                    <a:pt x="37626" y="118533"/>
                    <a:pt x="33393" y="120650"/>
                  </a:cubicBezTo>
                  <a:cubicBezTo>
                    <a:pt x="15195" y="147947"/>
                    <a:pt x="37013" y="113410"/>
                    <a:pt x="23868" y="139700"/>
                  </a:cubicBezTo>
                  <a:cubicBezTo>
                    <a:pt x="17018" y="153400"/>
                    <a:pt x="17535" y="144385"/>
                    <a:pt x="14343" y="158750"/>
                  </a:cubicBezTo>
                  <a:cubicBezTo>
                    <a:pt x="12946" y="165034"/>
                    <a:pt x="12431" y="171487"/>
                    <a:pt x="11168" y="177800"/>
                  </a:cubicBezTo>
                  <a:cubicBezTo>
                    <a:pt x="10312" y="182079"/>
                    <a:pt x="9051" y="186267"/>
                    <a:pt x="7993" y="190500"/>
                  </a:cubicBezTo>
                  <a:cubicBezTo>
                    <a:pt x="9051" y="200025"/>
                    <a:pt x="9592" y="209622"/>
                    <a:pt x="11168" y="219075"/>
                  </a:cubicBezTo>
                  <a:cubicBezTo>
                    <a:pt x="13163" y="231046"/>
                    <a:pt x="15208" y="227154"/>
                    <a:pt x="20693" y="238125"/>
                  </a:cubicBezTo>
                  <a:cubicBezTo>
                    <a:pt x="22190" y="241118"/>
                    <a:pt x="22810" y="244475"/>
                    <a:pt x="23868" y="247650"/>
                  </a:cubicBezTo>
                  <a:cubicBezTo>
                    <a:pt x="22810" y="256117"/>
                    <a:pt x="22481" y="264707"/>
                    <a:pt x="20693" y="273050"/>
                  </a:cubicBezTo>
                  <a:cubicBezTo>
                    <a:pt x="19291" y="279595"/>
                    <a:pt x="16266" y="285689"/>
                    <a:pt x="14343" y="292100"/>
                  </a:cubicBezTo>
                  <a:cubicBezTo>
                    <a:pt x="2383" y="331967"/>
                    <a:pt x="18663" y="282314"/>
                    <a:pt x="7993" y="314325"/>
                  </a:cubicBezTo>
                  <a:cubicBezTo>
                    <a:pt x="6935" y="343958"/>
                    <a:pt x="6612" y="373627"/>
                    <a:pt x="4818" y="403225"/>
                  </a:cubicBezTo>
                  <a:cubicBezTo>
                    <a:pt x="3256" y="429003"/>
                    <a:pt x="-6874" y="415169"/>
                    <a:pt x="7993" y="450850"/>
                  </a:cubicBezTo>
                  <a:cubicBezTo>
                    <a:pt x="9461" y="454372"/>
                    <a:pt x="13849" y="456152"/>
                    <a:pt x="17518" y="457200"/>
                  </a:cubicBezTo>
                  <a:cubicBezTo>
                    <a:pt x="28895" y="460451"/>
                    <a:pt x="40801" y="461433"/>
                    <a:pt x="52443" y="463550"/>
                  </a:cubicBezTo>
                  <a:cubicBezTo>
                    <a:pt x="56676" y="465667"/>
                    <a:pt x="61034" y="467552"/>
                    <a:pt x="65143" y="469900"/>
                  </a:cubicBezTo>
                  <a:cubicBezTo>
                    <a:pt x="68456" y="471793"/>
                    <a:pt x="70856" y="476084"/>
                    <a:pt x="74668" y="476250"/>
                  </a:cubicBezTo>
                  <a:cubicBezTo>
                    <a:pt x="100499" y="477373"/>
                    <a:pt x="141316" y="472760"/>
                    <a:pt x="169918" y="469900"/>
                  </a:cubicBezTo>
                  <a:cubicBezTo>
                    <a:pt x="174410" y="468403"/>
                    <a:pt x="188156" y="463550"/>
                    <a:pt x="192143" y="463550"/>
                  </a:cubicBezTo>
                  <a:cubicBezTo>
                    <a:pt x="208053" y="463550"/>
                    <a:pt x="223893" y="465667"/>
                    <a:pt x="239768" y="466725"/>
                  </a:cubicBezTo>
                  <a:cubicBezTo>
                    <a:pt x="250132" y="471907"/>
                    <a:pt x="259748" y="477463"/>
                    <a:pt x="271518" y="479425"/>
                  </a:cubicBezTo>
                  <a:lnTo>
                    <a:pt x="290568" y="482600"/>
                  </a:lnTo>
                  <a:cubicBezTo>
                    <a:pt x="293743" y="484717"/>
                    <a:pt x="296473" y="487743"/>
                    <a:pt x="300093" y="488950"/>
                  </a:cubicBezTo>
                  <a:cubicBezTo>
                    <a:pt x="320360" y="495706"/>
                    <a:pt x="348498" y="490168"/>
                    <a:pt x="366768" y="488950"/>
                  </a:cubicBezTo>
                  <a:cubicBezTo>
                    <a:pt x="371001" y="487892"/>
                    <a:pt x="375457" y="487494"/>
                    <a:pt x="379468" y="485775"/>
                  </a:cubicBezTo>
                  <a:cubicBezTo>
                    <a:pt x="382975" y="484272"/>
                    <a:pt x="385312" y="480429"/>
                    <a:pt x="388993" y="479425"/>
                  </a:cubicBezTo>
                  <a:cubicBezTo>
                    <a:pt x="397225" y="477180"/>
                    <a:pt x="405926" y="477308"/>
                    <a:pt x="414393" y="476250"/>
                  </a:cubicBezTo>
                  <a:cubicBezTo>
                    <a:pt x="418907" y="462709"/>
                    <a:pt x="417568" y="470072"/>
                    <a:pt x="417568" y="454025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nector 19"/>
            <p:cNvSpPr/>
            <p:nvPr/>
          </p:nvSpPr>
          <p:spPr>
            <a:xfrm>
              <a:off x="2590800" y="1863725"/>
              <a:ext cx="45719" cy="45719"/>
            </a:xfrm>
            <a:prstGeom prst="flowChartConnector">
              <a:avLst/>
            </a:prstGeom>
            <a:solidFill>
              <a:srgbClr val="FF00FF"/>
            </a:solidFill>
            <a:ln>
              <a:noFill/>
            </a:ln>
            <a:effectLst>
              <a:outerShdw blurRad="40000" dist="23000" dir="5400000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onnector 20"/>
            <p:cNvSpPr/>
            <p:nvPr/>
          </p:nvSpPr>
          <p:spPr>
            <a:xfrm>
              <a:off x="2540000" y="1866900"/>
              <a:ext cx="45719" cy="45719"/>
            </a:xfrm>
            <a:prstGeom prst="flowChartConnector">
              <a:avLst/>
            </a:prstGeom>
            <a:solidFill>
              <a:srgbClr val="FF00FF"/>
            </a:solidFill>
            <a:ln>
              <a:noFill/>
            </a:ln>
            <a:effectLst>
              <a:outerShdw blurRad="40000" dist="23000" dir="5400000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onnector 21"/>
            <p:cNvSpPr/>
            <p:nvPr/>
          </p:nvSpPr>
          <p:spPr>
            <a:xfrm>
              <a:off x="2489200" y="1876425"/>
              <a:ext cx="45719" cy="45719"/>
            </a:xfrm>
            <a:prstGeom prst="flowChartConnector">
              <a:avLst/>
            </a:prstGeom>
            <a:solidFill>
              <a:srgbClr val="FF00FF"/>
            </a:solidFill>
            <a:ln>
              <a:noFill/>
            </a:ln>
            <a:effectLst>
              <a:outerShdw blurRad="40000" dist="23000" dir="5400000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onnector 22"/>
            <p:cNvSpPr/>
            <p:nvPr/>
          </p:nvSpPr>
          <p:spPr>
            <a:xfrm>
              <a:off x="2432050" y="1889125"/>
              <a:ext cx="45719" cy="45719"/>
            </a:xfrm>
            <a:prstGeom prst="flowChartConnector">
              <a:avLst/>
            </a:prstGeom>
            <a:solidFill>
              <a:srgbClr val="FF00FF"/>
            </a:solidFill>
            <a:ln>
              <a:noFill/>
            </a:ln>
            <a:effectLst>
              <a:outerShdw blurRad="40000" dist="23000" dir="5400000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nector 23"/>
            <p:cNvSpPr/>
            <p:nvPr/>
          </p:nvSpPr>
          <p:spPr>
            <a:xfrm>
              <a:off x="2384425" y="1911350"/>
              <a:ext cx="45719" cy="45719"/>
            </a:xfrm>
            <a:prstGeom prst="flowChartConnector">
              <a:avLst/>
            </a:prstGeom>
            <a:solidFill>
              <a:srgbClr val="FF00FF"/>
            </a:solidFill>
            <a:ln>
              <a:noFill/>
            </a:ln>
            <a:effectLst>
              <a:outerShdw blurRad="40000" dist="23000" dir="5400000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onnector 24"/>
            <p:cNvSpPr/>
            <p:nvPr/>
          </p:nvSpPr>
          <p:spPr>
            <a:xfrm>
              <a:off x="3263900" y="1524000"/>
              <a:ext cx="45719" cy="45719"/>
            </a:xfrm>
            <a:prstGeom prst="flowChartConnector">
              <a:avLst/>
            </a:prstGeom>
            <a:solidFill>
              <a:srgbClr val="FF00FF"/>
            </a:solidFill>
            <a:ln>
              <a:noFill/>
            </a:ln>
            <a:effectLst>
              <a:outerShdw blurRad="40000" dist="23000" dir="5400000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onnector 25"/>
            <p:cNvSpPr/>
            <p:nvPr/>
          </p:nvSpPr>
          <p:spPr>
            <a:xfrm>
              <a:off x="2174875" y="2247900"/>
              <a:ext cx="45719" cy="45719"/>
            </a:xfrm>
            <a:prstGeom prst="flowChartConnector">
              <a:avLst/>
            </a:prstGeom>
            <a:solidFill>
              <a:srgbClr val="FF00FF"/>
            </a:solidFill>
            <a:ln>
              <a:noFill/>
            </a:ln>
            <a:effectLst>
              <a:outerShdw blurRad="40000" dist="23000" dir="5400000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nector 26"/>
            <p:cNvSpPr/>
            <p:nvPr/>
          </p:nvSpPr>
          <p:spPr>
            <a:xfrm>
              <a:off x="2708275" y="2292350"/>
              <a:ext cx="45719" cy="45719"/>
            </a:xfrm>
            <a:prstGeom prst="flowChartConnector">
              <a:avLst/>
            </a:prstGeom>
            <a:solidFill>
              <a:srgbClr val="FF00FF"/>
            </a:solidFill>
            <a:ln>
              <a:noFill/>
            </a:ln>
            <a:effectLst>
              <a:outerShdw blurRad="40000" dist="23000" dir="5400000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onnector 27"/>
            <p:cNvSpPr/>
            <p:nvPr/>
          </p:nvSpPr>
          <p:spPr>
            <a:xfrm>
              <a:off x="3508375" y="2044700"/>
              <a:ext cx="45719" cy="45719"/>
            </a:xfrm>
            <a:prstGeom prst="flowChartConnector">
              <a:avLst/>
            </a:prstGeom>
            <a:solidFill>
              <a:srgbClr val="FF00FF"/>
            </a:solidFill>
            <a:ln>
              <a:noFill/>
            </a:ln>
            <a:effectLst>
              <a:outerShdw blurRad="40000" dist="23000" dir="5400000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onnector 28"/>
            <p:cNvSpPr/>
            <p:nvPr/>
          </p:nvSpPr>
          <p:spPr>
            <a:xfrm>
              <a:off x="3813175" y="1638300"/>
              <a:ext cx="45719" cy="45719"/>
            </a:xfrm>
            <a:prstGeom prst="flowChartConnector">
              <a:avLst/>
            </a:prstGeom>
            <a:solidFill>
              <a:srgbClr val="FF00FF"/>
            </a:solidFill>
            <a:ln>
              <a:noFill/>
            </a:ln>
            <a:effectLst>
              <a:outerShdw blurRad="40000" dist="23000" dir="5400000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nector 29"/>
            <p:cNvSpPr/>
            <p:nvPr/>
          </p:nvSpPr>
          <p:spPr>
            <a:xfrm>
              <a:off x="3206750" y="1863725"/>
              <a:ext cx="45719" cy="45719"/>
            </a:xfrm>
            <a:prstGeom prst="flowChartConnector">
              <a:avLst/>
            </a:prstGeom>
            <a:solidFill>
              <a:srgbClr val="FF00FF"/>
            </a:solidFill>
            <a:ln>
              <a:noFill/>
            </a:ln>
            <a:effectLst>
              <a:outerShdw blurRad="40000" dist="23000" dir="5400000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onnector 30"/>
            <p:cNvSpPr/>
            <p:nvPr/>
          </p:nvSpPr>
          <p:spPr>
            <a:xfrm>
              <a:off x="2511425" y="1835150"/>
              <a:ext cx="45719" cy="45719"/>
            </a:xfrm>
            <a:prstGeom prst="flowChartConnector">
              <a:avLst/>
            </a:prstGeom>
            <a:solidFill>
              <a:srgbClr val="FF00FF"/>
            </a:solidFill>
            <a:ln>
              <a:noFill/>
            </a:ln>
            <a:effectLst>
              <a:outerShdw blurRad="40000" dist="23000" dir="5400000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onnector 31"/>
            <p:cNvSpPr/>
            <p:nvPr/>
          </p:nvSpPr>
          <p:spPr>
            <a:xfrm>
              <a:off x="2654300" y="1844675"/>
              <a:ext cx="45719" cy="45719"/>
            </a:xfrm>
            <a:prstGeom prst="flowChartConnector">
              <a:avLst/>
            </a:prstGeom>
            <a:solidFill>
              <a:srgbClr val="FF00FF"/>
            </a:solidFill>
            <a:ln>
              <a:noFill/>
            </a:ln>
            <a:effectLst>
              <a:outerShdw blurRad="40000" dist="23000" dir="5400000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onnector 32"/>
            <p:cNvSpPr/>
            <p:nvPr/>
          </p:nvSpPr>
          <p:spPr>
            <a:xfrm>
              <a:off x="2460625" y="1841500"/>
              <a:ext cx="45719" cy="45719"/>
            </a:xfrm>
            <a:prstGeom prst="flowChartConnector">
              <a:avLst/>
            </a:prstGeom>
            <a:solidFill>
              <a:srgbClr val="FF00FF"/>
            </a:solidFill>
            <a:ln>
              <a:noFill/>
            </a:ln>
            <a:effectLst>
              <a:outerShdw blurRad="40000" dist="23000" dir="5400000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onnector 33"/>
            <p:cNvSpPr/>
            <p:nvPr/>
          </p:nvSpPr>
          <p:spPr>
            <a:xfrm>
              <a:off x="2406650" y="1854200"/>
              <a:ext cx="45719" cy="45719"/>
            </a:xfrm>
            <a:prstGeom prst="flowChartConnector">
              <a:avLst/>
            </a:prstGeom>
            <a:solidFill>
              <a:srgbClr val="FF00FF"/>
            </a:solidFill>
            <a:ln>
              <a:noFill/>
            </a:ln>
            <a:effectLst>
              <a:outerShdw blurRad="40000" dist="23000" dir="5400000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onnector 34"/>
            <p:cNvSpPr/>
            <p:nvPr/>
          </p:nvSpPr>
          <p:spPr>
            <a:xfrm>
              <a:off x="2657475" y="1577975"/>
              <a:ext cx="45719" cy="45719"/>
            </a:xfrm>
            <a:prstGeom prst="flowChartConnector">
              <a:avLst/>
            </a:prstGeom>
            <a:solidFill>
              <a:srgbClr val="FF00FF"/>
            </a:solidFill>
            <a:ln>
              <a:noFill/>
            </a:ln>
            <a:effectLst>
              <a:outerShdw blurRad="40000" dist="23000" dir="5400000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onnector 35"/>
            <p:cNvSpPr/>
            <p:nvPr/>
          </p:nvSpPr>
          <p:spPr>
            <a:xfrm>
              <a:off x="4064000" y="1847850"/>
              <a:ext cx="45719" cy="45719"/>
            </a:xfrm>
            <a:prstGeom prst="flowChartConnector">
              <a:avLst/>
            </a:prstGeom>
            <a:solidFill>
              <a:srgbClr val="FF00FF"/>
            </a:solidFill>
            <a:ln>
              <a:noFill/>
            </a:ln>
            <a:effectLst>
              <a:outerShdw blurRad="40000" dist="23000" dir="5400000" rotWithShape="0">
                <a:schemeClr val="tx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2805690" y="1143000"/>
              <a:ext cx="1636135" cy="278552"/>
              <a:chOff x="2805690" y="1270000"/>
              <a:chExt cx="1636135" cy="278552"/>
            </a:xfrm>
          </p:grpSpPr>
          <p:sp>
            <p:nvSpPr>
              <p:cNvPr id="80" name="Freeform 79"/>
              <p:cNvSpPr/>
              <p:nvPr/>
            </p:nvSpPr>
            <p:spPr>
              <a:xfrm>
                <a:off x="4130675" y="1444625"/>
                <a:ext cx="311150" cy="28575"/>
              </a:xfrm>
              <a:custGeom>
                <a:avLst/>
                <a:gdLst>
                  <a:gd name="connsiteX0" fmla="*/ 0 w 311150"/>
                  <a:gd name="connsiteY0" fmla="*/ 0 h 28575"/>
                  <a:gd name="connsiteX1" fmla="*/ 158750 w 311150"/>
                  <a:gd name="connsiteY1" fmla="*/ 3175 h 28575"/>
                  <a:gd name="connsiteX2" fmla="*/ 177800 w 311150"/>
                  <a:gd name="connsiteY2" fmla="*/ 15875 h 28575"/>
                  <a:gd name="connsiteX3" fmla="*/ 193675 w 311150"/>
                  <a:gd name="connsiteY3" fmla="*/ 22225 h 28575"/>
                  <a:gd name="connsiteX4" fmla="*/ 263525 w 311150"/>
                  <a:gd name="connsiteY4" fmla="*/ 28575 h 28575"/>
                  <a:gd name="connsiteX5" fmla="*/ 311150 w 311150"/>
                  <a:gd name="connsiteY5" fmla="*/ 2540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1150" h="28575">
                    <a:moveTo>
                      <a:pt x="0" y="0"/>
                    </a:moveTo>
                    <a:lnTo>
                      <a:pt x="158750" y="3175"/>
                    </a:lnTo>
                    <a:cubicBezTo>
                      <a:pt x="181630" y="4022"/>
                      <a:pt x="163365" y="5564"/>
                      <a:pt x="177800" y="15875"/>
                    </a:cubicBezTo>
                    <a:cubicBezTo>
                      <a:pt x="182438" y="19188"/>
                      <a:pt x="188268" y="20423"/>
                      <a:pt x="193675" y="22225"/>
                    </a:cubicBezTo>
                    <a:cubicBezTo>
                      <a:pt x="215522" y="29507"/>
                      <a:pt x="242956" y="27432"/>
                      <a:pt x="263525" y="28575"/>
                    </a:cubicBezTo>
                    <a:cubicBezTo>
                      <a:pt x="285098" y="21384"/>
                      <a:pt x="269703" y="25400"/>
                      <a:pt x="311150" y="2540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Connector 80"/>
              <p:cNvSpPr/>
              <p:nvPr/>
            </p:nvSpPr>
            <p:spPr>
              <a:xfrm>
                <a:off x="3317875" y="1495425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Connector 81"/>
              <p:cNvSpPr/>
              <p:nvPr/>
            </p:nvSpPr>
            <p:spPr>
              <a:xfrm>
                <a:off x="4098925" y="1282700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Connector 82"/>
              <p:cNvSpPr/>
              <p:nvPr/>
            </p:nvSpPr>
            <p:spPr>
              <a:xfrm>
                <a:off x="3375025" y="1476375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Connector 83"/>
              <p:cNvSpPr/>
              <p:nvPr/>
            </p:nvSpPr>
            <p:spPr>
              <a:xfrm>
                <a:off x="3197225" y="1270000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Connector 84"/>
              <p:cNvSpPr/>
              <p:nvPr/>
            </p:nvSpPr>
            <p:spPr>
              <a:xfrm>
                <a:off x="3946525" y="1479550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Connector 85"/>
              <p:cNvSpPr/>
              <p:nvPr/>
            </p:nvSpPr>
            <p:spPr>
              <a:xfrm>
                <a:off x="4308475" y="1447800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Connector 86"/>
              <p:cNvSpPr/>
              <p:nvPr/>
            </p:nvSpPr>
            <p:spPr>
              <a:xfrm>
                <a:off x="2805690" y="1375836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Connector 87"/>
              <p:cNvSpPr/>
              <p:nvPr/>
            </p:nvSpPr>
            <p:spPr>
              <a:xfrm>
                <a:off x="3093556" y="1401236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Connector 88"/>
              <p:cNvSpPr/>
              <p:nvPr/>
            </p:nvSpPr>
            <p:spPr>
              <a:xfrm>
                <a:off x="3212090" y="1384302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Connector 89"/>
              <p:cNvSpPr/>
              <p:nvPr/>
            </p:nvSpPr>
            <p:spPr>
              <a:xfrm>
                <a:off x="3533775" y="1358900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Connector 90"/>
              <p:cNvSpPr/>
              <p:nvPr/>
            </p:nvSpPr>
            <p:spPr>
              <a:xfrm>
                <a:off x="3626909" y="1367367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Connector 91"/>
              <p:cNvSpPr/>
              <p:nvPr/>
            </p:nvSpPr>
            <p:spPr>
              <a:xfrm>
                <a:off x="3432175" y="1367366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Connector 92"/>
              <p:cNvSpPr/>
              <p:nvPr/>
            </p:nvSpPr>
            <p:spPr>
              <a:xfrm>
                <a:off x="3728509" y="1358900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Connector 93"/>
              <p:cNvSpPr/>
              <p:nvPr/>
            </p:nvSpPr>
            <p:spPr>
              <a:xfrm>
                <a:off x="3466041" y="1426633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Connector 94"/>
              <p:cNvSpPr/>
              <p:nvPr/>
            </p:nvSpPr>
            <p:spPr>
              <a:xfrm>
                <a:off x="3584575" y="1435100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Connector 95"/>
              <p:cNvSpPr/>
              <p:nvPr/>
            </p:nvSpPr>
            <p:spPr>
              <a:xfrm>
                <a:off x="3686175" y="1452033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Connector 96"/>
              <p:cNvSpPr/>
              <p:nvPr/>
            </p:nvSpPr>
            <p:spPr>
              <a:xfrm>
                <a:off x="3796242" y="1435100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Connector 97"/>
              <p:cNvSpPr/>
              <p:nvPr/>
            </p:nvSpPr>
            <p:spPr>
              <a:xfrm>
                <a:off x="3855509" y="1350434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Connector 98"/>
              <p:cNvSpPr/>
              <p:nvPr/>
            </p:nvSpPr>
            <p:spPr>
              <a:xfrm>
                <a:off x="3389841" y="1426633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Connector 99"/>
              <p:cNvSpPr/>
              <p:nvPr/>
            </p:nvSpPr>
            <p:spPr>
              <a:xfrm>
                <a:off x="3855509" y="1426633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Connector 100"/>
              <p:cNvSpPr/>
              <p:nvPr/>
            </p:nvSpPr>
            <p:spPr>
              <a:xfrm>
                <a:off x="3914775" y="1401233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Connector 101"/>
              <p:cNvSpPr/>
              <p:nvPr/>
            </p:nvSpPr>
            <p:spPr>
              <a:xfrm>
                <a:off x="3897842" y="1485900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Connector 102"/>
              <p:cNvSpPr/>
              <p:nvPr/>
            </p:nvSpPr>
            <p:spPr>
              <a:xfrm>
                <a:off x="4007908" y="1384300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Connector 103"/>
              <p:cNvSpPr/>
              <p:nvPr/>
            </p:nvSpPr>
            <p:spPr>
              <a:xfrm>
                <a:off x="3999442" y="1468967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Connector 104"/>
              <p:cNvSpPr/>
              <p:nvPr/>
            </p:nvSpPr>
            <p:spPr>
              <a:xfrm>
                <a:off x="4134908" y="1375834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Connector 105"/>
              <p:cNvSpPr/>
              <p:nvPr/>
            </p:nvSpPr>
            <p:spPr>
              <a:xfrm>
                <a:off x="4067175" y="1443566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Connector 106"/>
              <p:cNvSpPr/>
              <p:nvPr/>
            </p:nvSpPr>
            <p:spPr>
              <a:xfrm>
                <a:off x="4151842" y="1468967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Connector 107"/>
              <p:cNvSpPr/>
              <p:nvPr/>
            </p:nvSpPr>
            <p:spPr>
              <a:xfrm>
                <a:off x="4236509" y="1426633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Connector 108"/>
              <p:cNvSpPr/>
              <p:nvPr/>
            </p:nvSpPr>
            <p:spPr>
              <a:xfrm>
                <a:off x="4236508" y="1502833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Connector 109"/>
              <p:cNvSpPr/>
              <p:nvPr/>
            </p:nvSpPr>
            <p:spPr>
              <a:xfrm>
                <a:off x="4355042" y="1401233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Connector 110"/>
              <p:cNvSpPr/>
              <p:nvPr/>
            </p:nvSpPr>
            <p:spPr>
              <a:xfrm>
                <a:off x="4312709" y="1485900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Connector 111"/>
              <p:cNvSpPr/>
              <p:nvPr/>
            </p:nvSpPr>
            <p:spPr>
              <a:xfrm>
                <a:off x="3322108" y="1384300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Connector 112"/>
              <p:cNvSpPr/>
              <p:nvPr/>
            </p:nvSpPr>
            <p:spPr>
              <a:xfrm>
                <a:off x="3279775" y="1452034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Connector 113"/>
              <p:cNvSpPr/>
              <p:nvPr/>
            </p:nvSpPr>
            <p:spPr>
              <a:xfrm>
                <a:off x="2924223" y="1375836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Connector 114"/>
              <p:cNvSpPr/>
              <p:nvPr/>
            </p:nvSpPr>
            <p:spPr>
              <a:xfrm>
                <a:off x="3000423" y="1384303"/>
                <a:ext cx="45719" cy="45719"/>
              </a:xfrm>
              <a:prstGeom prst="flowChartConnector">
                <a:avLst/>
              </a:prstGeom>
              <a:solidFill>
                <a:srgbClr val="FF00FF"/>
              </a:solidFill>
              <a:ln>
                <a:noFill/>
              </a:ln>
              <a:effectLst>
                <a:outerShdw blurRad="40000" dist="23000" dir="5400000" rotWithShape="0">
                  <a:schemeClr val="tx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2777066" y="1024467"/>
              <a:ext cx="485986" cy="169333"/>
              <a:chOff x="2777066" y="1024467"/>
              <a:chExt cx="485986" cy="169333"/>
            </a:xfrm>
          </p:grpSpPr>
          <p:sp>
            <p:nvSpPr>
              <p:cNvPr id="71" name="Freeform 70"/>
              <p:cNvSpPr/>
              <p:nvPr/>
            </p:nvSpPr>
            <p:spPr>
              <a:xfrm flipH="1">
                <a:off x="2777066" y="1024467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/>
              <p:cNvSpPr/>
              <p:nvPr/>
            </p:nvSpPr>
            <p:spPr>
              <a:xfrm flipH="1">
                <a:off x="2827866" y="1024467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 72"/>
              <p:cNvSpPr/>
              <p:nvPr/>
            </p:nvSpPr>
            <p:spPr>
              <a:xfrm flipH="1">
                <a:off x="2887133" y="1032934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>
              <a:xfrm flipH="1">
                <a:off x="2946400" y="1032934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 74"/>
              <p:cNvSpPr/>
              <p:nvPr/>
            </p:nvSpPr>
            <p:spPr>
              <a:xfrm flipH="1">
                <a:off x="3005666" y="1041400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 75"/>
              <p:cNvSpPr/>
              <p:nvPr/>
            </p:nvSpPr>
            <p:spPr>
              <a:xfrm flipH="1">
                <a:off x="3090333" y="1066800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 76"/>
              <p:cNvSpPr/>
              <p:nvPr/>
            </p:nvSpPr>
            <p:spPr>
              <a:xfrm flipH="1">
                <a:off x="3158066" y="1049867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Freeform 77"/>
              <p:cNvSpPr/>
              <p:nvPr/>
            </p:nvSpPr>
            <p:spPr>
              <a:xfrm flipH="1">
                <a:off x="3217333" y="1049867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reeform 78"/>
              <p:cNvSpPr/>
              <p:nvPr/>
            </p:nvSpPr>
            <p:spPr>
              <a:xfrm flipH="1">
                <a:off x="3056466" y="1041401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3259666" y="1041401"/>
              <a:ext cx="485986" cy="169333"/>
              <a:chOff x="2777066" y="1024467"/>
              <a:chExt cx="485986" cy="169333"/>
            </a:xfrm>
          </p:grpSpPr>
          <p:sp>
            <p:nvSpPr>
              <p:cNvPr id="62" name="Freeform 61"/>
              <p:cNvSpPr/>
              <p:nvPr/>
            </p:nvSpPr>
            <p:spPr>
              <a:xfrm flipH="1">
                <a:off x="2777066" y="1024467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Freeform 62"/>
              <p:cNvSpPr/>
              <p:nvPr/>
            </p:nvSpPr>
            <p:spPr>
              <a:xfrm flipH="1">
                <a:off x="2827866" y="1024467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reeform 63"/>
              <p:cNvSpPr/>
              <p:nvPr/>
            </p:nvSpPr>
            <p:spPr>
              <a:xfrm flipH="1">
                <a:off x="2887133" y="1032934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reeform 64"/>
              <p:cNvSpPr/>
              <p:nvPr/>
            </p:nvSpPr>
            <p:spPr>
              <a:xfrm flipH="1">
                <a:off x="2946400" y="1032934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 65"/>
              <p:cNvSpPr/>
              <p:nvPr/>
            </p:nvSpPr>
            <p:spPr>
              <a:xfrm flipH="1">
                <a:off x="3005666" y="1041400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 66"/>
              <p:cNvSpPr/>
              <p:nvPr/>
            </p:nvSpPr>
            <p:spPr>
              <a:xfrm flipH="1">
                <a:off x="3090333" y="1066800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Freeform 67"/>
              <p:cNvSpPr/>
              <p:nvPr/>
            </p:nvSpPr>
            <p:spPr>
              <a:xfrm flipH="1">
                <a:off x="3158066" y="1049867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 68"/>
              <p:cNvSpPr/>
              <p:nvPr/>
            </p:nvSpPr>
            <p:spPr>
              <a:xfrm flipH="1">
                <a:off x="3217333" y="1049867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reeform 69"/>
              <p:cNvSpPr/>
              <p:nvPr/>
            </p:nvSpPr>
            <p:spPr>
              <a:xfrm flipH="1">
                <a:off x="3056466" y="1041401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3742266" y="1032934"/>
              <a:ext cx="485986" cy="169333"/>
              <a:chOff x="2777066" y="1024467"/>
              <a:chExt cx="485986" cy="169333"/>
            </a:xfrm>
          </p:grpSpPr>
          <p:sp>
            <p:nvSpPr>
              <p:cNvPr id="53" name="Freeform 52"/>
              <p:cNvSpPr/>
              <p:nvPr/>
            </p:nvSpPr>
            <p:spPr>
              <a:xfrm flipH="1">
                <a:off x="2777066" y="1024467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reeform 53"/>
              <p:cNvSpPr/>
              <p:nvPr/>
            </p:nvSpPr>
            <p:spPr>
              <a:xfrm flipH="1">
                <a:off x="2827866" y="1024467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reeform 54"/>
              <p:cNvSpPr/>
              <p:nvPr/>
            </p:nvSpPr>
            <p:spPr>
              <a:xfrm flipH="1">
                <a:off x="2887133" y="1032934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 55"/>
              <p:cNvSpPr/>
              <p:nvPr/>
            </p:nvSpPr>
            <p:spPr>
              <a:xfrm flipH="1">
                <a:off x="2946400" y="1032934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reeform 56"/>
              <p:cNvSpPr/>
              <p:nvPr/>
            </p:nvSpPr>
            <p:spPr>
              <a:xfrm flipH="1">
                <a:off x="3005666" y="1041400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reeform 57"/>
              <p:cNvSpPr/>
              <p:nvPr/>
            </p:nvSpPr>
            <p:spPr>
              <a:xfrm flipH="1">
                <a:off x="3090333" y="1066800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reeform 58"/>
              <p:cNvSpPr/>
              <p:nvPr/>
            </p:nvSpPr>
            <p:spPr>
              <a:xfrm flipH="1">
                <a:off x="3158066" y="1049867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reeform 59"/>
              <p:cNvSpPr/>
              <p:nvPr/>
            </p:nvSpPr>
            <p:spPr>
              <a:xfrm flipH="1">
                <a:off x="3217333" y="1049867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Freeform 60"/>
              <p:cNvSpPr/>
              <p:nvPr/>
            </p:nvSpPr>
            <p:spPr>
              <a:xfrm flipH="1">
                <a:off x="3056466" y="1041401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2285999" y="1015999"/>
              <a:ext cx="485986" cy="169333"/>
              <a:chOff x="2777066" y="1024467"/>
              <a:chExt cx="485986" cy="169333"/>
            </a:xfrm>
          </p:grpSpPr>
          <p:sp>
            <p:nvSpPr>
              <p:cNvPr id="44" name="Freeform 43"/>
              <p:cNvSpPr/>
              <p:nvPr/>
            </p:nvSpPr>
            <p:spPr>
              <a:xfrm flipH="1">
                <a:off x="2777066" y="1024467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 44"/>
              <p:cNvSpPr/>
              <p:nvPr/>
            </p:nvSpPr>
            <p:spPr>
              <a:xfrm flipH="1">
                <a:off x="2827866" y="1024467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 45"/>
              <p:cNvSpPr/>
              <p:nvPr/>
            </p:nvSpPr>
            <p:spPr>
              <a:xfrm flipH="1">
                <a:off x="2887133" y="1032934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46"/>
              <p:cNvSpPr/>
              <p:nvPr/>
            </p:nvSpPr>
            <p:spPr>
              <a:xfrm flipH="1">
                <a:off x="2946400" y="1032934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 47"/>
              <p:cNvSpPr/>
              <p:nvPr/>
            </p:nvSpPr>
            <p:spPr>
              <a:xfrm flipH="1">
                <a:off x="3005666" y="1041400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 48"/>
              <p:cNvSpPr/>
              <p:nvPr/>
            </p:nvSpPr>
            <p:spPr>
              <a:xfrm flipH="1">
                <a:off x="3090333" y="1066800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49"/>
              <p:cNvSpPr/>
              <p:nvPr/>
            </p:nvSpPr>
            <p:spPr>
              <a:xfrm flipH="1">
                <a:off x="3158066" y="1049867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 50"/>
              <p:cNvSpPr/>
              <p:nvPr/>
            </p:nvSpPr>
            <p:spPr>
              <a:xfrm flipH="1">
                <a:off x="3217333" y="1049867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 51"/>
              <p:cNvSpPr/>
              <p:nvPr/>
            </p:nvSpPr>
            <p:spPr>
              <a:xfrm flipH="1">
                <a:off x="3056466" y="1041401"/>
                <a:ext cx="45719" cy="127000"/>
              </a:xfrm>
              <a:custGeom>
                <a:avLst/>
                <a:gdLst>
                  <a:gd name="connsiteX0" fmla="*/ 0 w 0"/>
                  <a:gd name="connsiteY0" fmla="*/ 59266 h 59266"/>
                  <a:gd name="connsiteX1" fmla="*/ 0 w 0"/>
                  <a:gd name="connsiteY1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6">
                    <a:moveTo>
                      <a:pt x="0" y="59266"/>
                    </a:move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Freeform 41"/>
            <p:cNvSpPr/>
            <p:nvPr/>
          </p:nvSpPr>
          <p:spPr>
            <a:xfrm>
              <a:off x="1564420" y="1159933"/>
              <a:ext cx="192450" cy="3344334"/>
            </a:xfrm>
            <a:custGeom>
              <a:avLst/>
              <a:gdLst>
                <a:gd name="connsiteX0" fmla="*/ 31547 w 192450"/>
                <a:gd name="connsiteY0" fmla="*/ 0 h 3344334"/>
                <a:gd name="connsiteX1" fmla="*/ 82347 w 192450"/>
                <a:gd name="connsiteY1" fmla="*/ 812800 h 3344334"/>
                <a:gd name="connsiteX2" fmla="*/ 116213 w 192450"/>
                <a:gd name="connsiteY2" fmla="*/ 855134 h 3344334"/>
                <a:gd name="connsiteX3" fmla="*/ 158547 w 192450"/>
                <a:gd name="connsiteY3" fmla="*/ 999067 h 3344334"/>
                <a:gd name="connsiteX4" fmla="*/ 183947 w 192450"/>
                <a:gd name="connsiteY4" fmla="*/ 1016000 h 3344334"/>
                <a:gd name="connsiteX5" fmla="*/ 183947 w 192450"/>
                <a:gd name="connsiteY5" fmla="*/ 1176867 h 3344334"/>
                <a:gd name="connsiteX6" fmla="*/ 167013 w 192450"/>
                <a:gd name="connsiteY6" fmla="*/ 1219200 h 3344334"/>
                <a:gd name="connsiteX7" fmla="*/ 158547 w 192450"/>
                <a:gd name="connsiteY7" fmla="*/ 1295400 h 3344334"/>
                <a:gd name="connsiteX8" fmla="*/ 141613 w 192450"/>
                <a:gd name="connsiteY8" fmla="*/ 1320800 h 3344334"/>
                <a:gd name="connsiteX9" fmla="*/ 116213 w 192450"/>
                <a:gd name="connsiteY9" fmla="*/ 1363134 h 3344334"/>
                <a:gd name="connsiteX10" fmla="*/ 124680 w 192450"/>
                <a:gd name="connsiteY10" fmla="*/ 1397000 h 3344334"/>
                <a:gd name="connsiteX11" fmla="*/ 99280 w 192450"/>
                <a:gd name="connsiteY11" fmla="*/ 1498600 h 3344334"/>
                <a:gd name="connsiteX12" fmla="*/ 133147 w 192450"/>
                <a:gd name="connsiteY12" fmla="*/ 1600200 h 3344334"/>
                <a:gd name="connsiteX13" fmla="*/ 150080 w 192450"/>
                <a:gd name="connsiteY13" fmla="*/ 1625600 h 3344334"/>
                <a:gd name="connsiteX14" fmla="*/ 158547 w 192450"/>
                <a:gd name="connsiteY14" fmla="*/ 1651000 h 3344334"/>
                <a:gd name="connsiteX15" fmla="*/ 141613 w 192450"/>
                <a:gd name="connsiteY15" fmla="*/ 1693334 h 3344334"/>
                <a:gd name="connsiteX16" fmla="*/ 124680 w 192450"/>
                <a:gd name="connsiteY16" fmla="*/ 1778000 h 3344334"/>
                <a:gd name="connsiteX17" fmla="*/ 133147 w 192450"/>
                <a:gd name="connsiteY17" fmla="*/ 1879600 h 3344334"/>
                <a:gd name="connsiteX18" fmla="*/ 158547 w 192450"/>
                <a:gd name="connsiteY18" fmla="*/ 1905000 h 3344334"/>
                <a:gd name="connsiteX19" fmla="*/ 133147 w 192450"/>
                <a:gd name="connsiteY19" fmla="*/ 2040467 h 3344334"/>
                <a:gd name="connsiteX20" fmla="*/ 82347 w 192450"/>
                <a:gd name="connsiteY20" fmla="*/ 2133600 h 3344334"/>
                <a:gd name="connsiteX21" fmla="*/ 90813 w 192450"/>
                <a:gd name="connsiteY21" fmla="*/ 2260600 h 3344334"/>
                <a:gd name="connsiteX22" fmla="*/ 107747 w 192450"/>
                <a:gd name="connsiteY22" fmla="*/ 2328334 h 3344334"/>
                <a:gd name="connsiteX23" fmla="*/ 65413 w 192450"/>
                <a:gd name="connsiteY23" fmla="*/ 2489200 h 3344334"/>
                <a:gd name="connsiteX24" fmla="*/ 40013 w 192450"/>
                <a:gd name="connsiteY24" fmla="*/ 2573867 h 3344334"/>
                <a:gd name="connsiteX25" fmla="*/ 31547 w 192450"/>
                <a:gd name="connsiteY25" fmla="*/ 2624667 h 3344334"/>
                <a:gd name="connsiteX26" fmla="*/ 56947 w 192450"/>
                <a:gd name="connsiteY26" fmla="*/ 3031067 h 3344334"/>
                <a:gd name="connsiteX27" fmla="*/ 82347 w 192450"/>
                <a:gd name="connsiteY27" fmla="*/ 3081867 h 3344334"/>
                <a:gd name="connsiteX28" fmla="*/ 90813 w 192450"/>
                <a:gd name="connsiteY28" fmla="*/ 3183467 h 3344334"/>
                <a:gd name="connsiteX29" fmla="*/ 107747 w 192450"/>
                <a:gd name="connsiteY29" fmla="*/ 3208867 h 3344334"/>
                <a:gd name="connsiteX30" fmla="*/ 133147 w 192450"/>
                <a:gd name="connsiteY30" fmla="*/ 3310467 h 3344334"/>
                <a:gd name="connsiteX31" fmla="*/ 133147 w 192450"/>
                <a:gd name="connsiteY31" fmla="*/ 3344334 h 334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2450" h="3344334">
                  <a:moveTo>
                    <a:pt x="31547" y="0"/>
                  </a:moveTo>
                  <a:cubicBezTo>
                    <a:pt x="33513" y="169115"/>
                    <a:pt x="-67648" y="587804"/>
                    <a:pt x="82347" y="812800"/>
                  </a:cubicBezTo>
                  <a:cubicBezTo>
                    <a:pt x="103708" y="844842"/>
                    <a:pt x="92085" y="831005"/>
                    <a:pt x="116213" y="855134"/>
                  </a:cubicBezTo>
                  <a:cubicBezTo>
                    <a:pt x="119707" y="869110"/>
                    <a:pt x="148720" y="992516"/>
                    <a:pt x="158547" y="999067"/>
                  </a:cubicBezTo>
                  <a:lnTo>
                    <a:pt x="183947" y="1016000"/>
                  </a:lnTo>
                  <a:cubicBezTo>
                    <a:pt x="189832" y="1086625"/>
                    <a:pt x="199707" y="1113825"/>
                    <a:pt x="183947" y="1176867"/>
                  </a:cubicBezTo>
                  <a:cubicBezTo>
                    <a:pt x="180261" y="1191611"/>
                    <a:pt x="172658" y="1205089"/>
                    <a:pt x="167013" y="1219200"/>
                  </a:cubicBezTo>
                  <a:cubicBezTo>
                    <a:pt x="164191" y="1244600"/>
                    <a:pt x="164745" y="1270607"/>
                    <a:pt x="158547" y="1295400"/>
                  </a:cubicBezTo>
                  <a:cubicBezTo>
                    <a:pt x="156079" y="1305272"/>
                    <a:pt x="146164" y="1311698"/>
                    <a:pt x="141613" y="1320800"/>
                  </a:cubicBezTo>
                  <a:cubicBezTo>
                    <a:pt x="119630" y="1364766"/>
                    <a:pt x="149290" y="1330057"/>
                    <a:pt x="116213" y="1363134"/>
                  </a:cubicBezTo>
                  <a:cubicBezTo>
                    <a:pt x="119035" y="1374423"/>
                    <a:pt x="125572" y="1385398"/>
                    <a:pt x="124680" y="1397000"/>
                  </a:cubicBezTo>
                  <a:cubicBezTo>
                    <a:pt x="121850" y="1433798"/>
                    <a:pt x="110474" y="1465019"/>
                    <a:pt x="99280" y="1498600"/>
                  </a:cubicBezTo>
                  <a:cubicBezTo>
                    <a:pt x="110569" y="1532467"/>
                    <a:pt x="119889" y="1567055"/>
                    <a:pt x="133147" y="1600200"/>
                  </a:cubicBezTo>
                  <a:cubicBezTo>
                    <a:pt x="136926" y="1609648"/>
                    <a:pt x="145529" y="1616499"/>
                    <a:pt x="150080" y="1625600"/>
                  </a:cubicBezTo>
                  <a:cubicBezTo>
                    <a:pt x="154071" y="1633582"/>
                    <a:pt x="155725" y="1642533"/>
                    <a:pt x="158547" y="1651000"/>
                  </a:cubicBezTo>
                  <a:cubicBezTo>
                    <a:pt x="152902" y="1665111"/>
                    <a:pt x="145529" y="1678649"/>
                    <a:pt x="141613" y="1693334"/>
                  </a:cubicBezTo>
                  <a:cubicBezTo>
                    <a:pt x="134197" y="1721143"/>
                    <a:pt x="124680" y="1778000"/>
                    <a:pt x="124680" y="1778000"/>
                  </a:cubicBezTo>
                  <a:cubicBezTo>
                    <a:pt x="127502" y="1811867"/>
                    <a:pt x="124390" y="1846763"/>
                    <a:pt x="133147" y="1879600"/>
                  </a:cubicBezTo>
                  <a:cubicBezTo>
                    <a:pt x="136232" y="1891169"/>
                    <a:pt x="158547" y="1893026"/>
                    <a:pt x="158547" y="1905000"/>
                  </a:cubicBezTo>
                  <a:cubicBezTo>
                    <a:pt x="158547" y="1950943"/>
                    <a:pt x="145235" y="1996143"/>
                    <a:pt x="133147" y="2040467"/>
                  </a:cubicBezTo>
                  <a:cubicBezTo>
                    <a:pt x="127687" y="2060487"/>
                    <a:pt x="93758" y="2114581"/>
                    <a:pt x="82347" y="2133600"/>
                  </a:cubicBezTo>
                  <a:cubicBezTo>
                    <a:pt x="85169" y="2175933"/>
                    <a:pt x="85326" y="2218529"/>
                    <a:pt x="90813" y="2260600"/>
                  </a:cubicBezTo>
                  <a:cubicBezTo>
                    <a:pt x="93823" y="2283677"/>
                    <a:pt x="108716" y="2305081"/>
                    <a:pt x="107747" y="2328334"/>
                  </a:cubicBezTo>
                  <a:cubicBezTo>
                    <a:pt x="103100" y="2439860"/>
                    <a:pt x="102820" y="2433092"/>
                    <a:pt x="65413" y="2489200"/>
                  </a:cubicBezTo>
                  <a:cubicBezTo>
                    <a:pt x="54616" y="2521590"/>
                    <a:pt x="46410" y="2541882"/>
                    <a:pt x="40013" y="2573867"/>
                  </a:cubicBezTo>
                  <a:cubicBezTo>
                    <a:pt x="36646" y="2590701"/>
                    <a:pt x="34369" y="2607734"/>
                    <a:pt x="31547" y="2624667"/>
                  </a:cubicBezTo>
                  <a:cubicBezTo>
                    <a:pt x="40014" y="2760134"/>
                    <a:pt x="46537" y="2895736"/>
                    <a:pt x="56947" y="3031067"/>
                  </a:cubicBezTo>
                  <a:cubicBezTo>
                    <a:pt x="59548" y="3064878"/>
                    <a:pt x="62536" y="3062057"/>
                    <a:pt x="82347" y="3081867"/>
                  </a:cubicBezTo>
                  <a:cubicBezTo>
                    <a:pt x="85169" y="3115734"/>
                    <a:pt x="84148" y="3150143"/>
                    <a:pt x="90813" y="3183467"/>
                  </a:cubicBezTo>
                  <a:cubicBezTo>
                    <a:pt x="92809" y="3193445"/>
                    <a:pt x="103614" y="3199568"/>
                    <a:pt x="107747" y="3208867"/>
                  </a:cubicBezTo>
                  <a:cubicBezTo>
                    <a:pt x="121826" y="3240543"/>
                    <a:pt x="129712" y="3276116"/>
                    <a:pt x="133147" y="3310467"/>
                  </a:cubicBezTo>
                  <a:cubicBezTo>
                    <a:pt x="134270" y="3321700"/>
                    <a:pt x="133147" y="3333045"/>
                    <a:pt x="133147" y="334433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1930400" y="1143000"/>
              <a:ext cx="393700" cy="3263900"/>
            </a:xfrm>
            <a:custGeom>
              <a:avLst/>
              <a:gdLst>
                <a:gd name="connsiteX0" fmla="*/ 152400 w 393700"/>
                <a:gd name="connsiteY0" fmla="*/ 0 h 3263900"/>
                <a:gd name="connsiteX1" fmla="*/ 139700 w 393700"/>
                <a:gd name="connsiteY1" fmla="*/ 76200 h 3263900"/>
                <a:gd name="connsiteX2" fmla="*/ 88900 w 393700"/>
                <a:gd name="connsiteY2" fmla="*/ 152400 h 3263900"/>
                <a:gd name="connsiteX3" fmla="*/ 76200 w 393700"/>
                <a:gd name="connsiteY3" fmla="*/ 190500 h 3263900"/>
                <a:gd name="connsiteX4" fmla="*/ 101600 w 393700"/>
                <a:gd name="connsiteY4" fmla="*/ 330200 h 3263900"/>
                <a:gd name="connsiteX5" fmla="*/ 114300 w 393700"/>
                <a:gd name="connsiteY5" fmla="*/ 368300 h 3263900"/>
                <a:gd name="connsiteX6" fmla="*/ 63500 w 393700"/>
                <a:gd name="connsiteY6" fmla="*/ 444500 h 3263900"/>
                <a:gd name="connsiteX7" fmla="*/ 50800 w 393700"/>
                <a:gd name="connsiteY7" fmla="*/ 482600 h 3263900"/>
                <a:gd name="connsiteX8" fmla="*/ 0 w 393700"/>
                <a:gd name="connsiteY8" fmla="*/ 571500 h 3263900"/>
                <a:gd name="connsiteX9" fmla="*/ 76200 w 393700"/>
                <a:gd name="connsiteY9" fmla="*/ 622300 h 3263900"/>
                <a:gd name="connsiteX10" fmla="*/ 139700 w 393700"/>
                <a:gd name="connsiteY10" fmla="*/ 673100 h 3263900"/>
                <a:gd name="connsiteX11" fmla="*/ 114300 w 393700"/>
                <a:gd name="connsiteY11" fmla="*/ 774700 h 3263900"/>
                <a:gd name="connsiteX12" fmla="*/ 76200 w 393700"/>
                <a:gd name="connsiteY12" fmla="*/ 800100 h 3263900"/>
                <a:gd name="connsiteX13" fmla="*/ 50800 w 393700"/>
                <a:gd name="connsiteY13" fmla="*/ 889000 h 3263900"/>
                <a:gd name="connsiteX14" fmla="*/ 76200 w 393700"/>
                <a:gd name="connsiteY14" fmla="*/ 1270000 h 3263900"/>
                <a:gd name="connsiteX15" fmla="*/ 63500 w 393700"/>
                <a:gd name="connsiteY15" fmla="*/ 1447800 h 3263900"/>
                <a:gd name="connsiteX16" fmla="*/ 50800 w 393700"/>
                <a:gd name="connsiteY16" fmla="*/ 1676400 h 3263900"/>
                <a:gd name="connsiteX17" fmla="*/ 76200 w 393700"/>
                <a:gd name="connsiteY17" fmla="*/ 1968500 h 3263900"/>
                <a:gd name="connsiteX18" fmla="*/ 88900 w 393700"/>
                <a:gd name="connsiteY18" fmla="*/ 2006600 h 3263900"/>
                <a:gd name="connsiteX19" fmla="*/ 114300 w 393700"/>
                <a:gd name="connsiteY19" fmla="*/ 2044700 h 3263900"/>
                <a:gd name="connsiteX20" fmla="*/ 266700 w 393700"/>
                <a:gd name="connsiteY20" fmla="*/ 2222500 h 3263900"/>
                <a:gd name="connsiteX21" fmla="*/ 330200 w 393700"/>
                <a:gd name="connsiteY21" fmla="*/ 2298700 h 3263900"/>
                <a:gd name="connsiteX22" fmla="*/ 342900 w 393700"/>
                <a:gd name="connsiteY22" fmla="*/ 2362200 h 3263900"/>
                <a:gd name="connsiteX23" fmla="*/ 368300 w 393700"/>
                <a:gd name="connsiteY23" fmla="*/ 2400300 h 3263900"/>
                <a:gd name="connsiteX24" fmla="*/ 381000 w 393700"/>
                <a:gd name="connsiteY24" fmla="*/ 2438400 h 3263900"/>
                <a:gd name="connsiteX25" fmla="*/ 393700 w 393700"/>
                <a:gd name="connsiteY25" fmla="*/ 2552700 h 3263900"/>
                <a:gd name="connsiteX26" fmla="*/ 368300 w 393700"/>
                <a:gd name="connsiteY26" fmla="*/ 2768600 h 3263900"/>
                <a:gd name="connsiteX27" fmla="*/ 317500 w 393700"/>
                <a:gd name="connsiteY27" fmla="*/ 2870200 h 3263900"/>
                <a:gd name="connsiteX28" fmla="*/ 304800 w 393700"/>
                <a:gd name="connsiteY28" fmla="*/ 2908300 h 3263900"/>
                <a:gd name="connsiteX29" fmla="*/ 292100 w 393700"/>
                <a:gd name="connsiteY29" fmla="*/ 2997200 h 3263900"/>
                <a:gd name="connsiteX30" fmla="*/ 304800 w 393700"/>
                <a:gd name="connsiteY30" fmla="*/ 3225800 h 3263900"/>
                <a:gd name="connsiteX31" fmla="*/ 304800 w 393700"/>
                <a:gd name="connsiteY31" fmla="*/ 3263900 h 326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93700" h="3263900">
                  <a:moveTo>
                    <a:pt x="152400" y="0"/>
                  </a:moveTo>
                  <a:cubicBezTo>
                    <a:pt x="148167" y="25400"/>
                    <a:pt x="149604" y="52430"/>
                    <a:pt x="139700" y="76200"/>
                  </a:cubicBezTo>
                  <a:cubicBezTo>
                    <a:pt x="127959" y="104379"/>
                    <a:pt x="98553" y="123440"/>
                    <a:pt x="88900" y="152400"/>
                  </a:cubicBezTo>
                  <a:lnTo>
                    <a:pt x="76200" y="190500"/>
                  </a:lnTo>
                  <a:cubicBezTo>
                    <a:pt x="105326" y="277877"/>
                    <a:pt x="72879" y="172235"/>
                    <a:pt x="101600" y="330200"/>
                  </a:cubicBezTo>
                  <a:cubicBezTo>
                    <a:pt x="103995" y="343371"/>
                    <a:pt x="110067" y="355600"/>
                    <a:pt x="114300" y="368300"/>
                  </a:cubicBezTo>
                  <a:cubicBezTo>
                    <a:pt x="85133" y="484967"/>
                    <a:pt x="127285" y="364768"/>
                    <a:pt x="63500" y="444500"/>
                  </a:cubicBezTo>
                  <a:cubicBezTo>
                    <a:pt x="55137" y="454953"/>
                    <a:pt x="56073" y="470295"/>
                    <a:pt x="50800" y="482600"/>
                  </a:cubicBezTo>
                  <a:cubicBezTo>
                    <a:pt x="31464" y="527716"/>
                    <a:pt x="25509" y="533236"/>
                    <a:pt x="0" y="571500"/>
                  </a:cubicBezTo>
                  <a:cubicBezTo>
                    <a:pt x="25400" y="588433"/>
                    <a:pt x="59267" y="596900"/>
                    <a:pt x="76200" y="622300"/>
                  </a:cubicBezTo>
                  <a:cubicBezTo>
                    <a:pt x="109026" y="671539"/>
                    <a:pt x="87120" y="655573"/>
                    <a:pt x="139700" y="673100"/>
                  </a:cubicBezTo>
                  <a:cubicBezTo>
                    <a:pt x="139068" y="676262"/>
                    <a:pt x="124714" y="761683"/>
                    <a:pt x="114300" y="774700"/>
                  </a:cubicBezTo>
                  <a:cubicBezTo>
                    <a:pt x="104765" y="786619"/>
                    <a:pt x="88900" y="791633"/>
                    <a:pt x="76200" y="800100"/>
                  </a:cubicBezTo>
                  <a:cubicBezTo>
                    <a:pt x="70211" y="818067"/>
                    <a:pt x="50800" y="873053"/>
                    <a:pt x="50800" y="889000"/>
                  </a:cubicBezTo>
                  <a:cubicBezTo>
                    <a:pt x="50800" y="1205691"/>
                    <a:pt x="28875" y="1128024"/>
                    <a:pt x="76200" y="1270000"/>
                  </a:cubicBezTo>
                  <a:cubicBezTo>
                    <a:pt x="71967" y="1329267"/>
                    <a:pt x="63500" y="1388382"/>
                    <a:pt x="63500" y="1447800"/>
                  </a:cubicBezTo>
                  <a:cubicBezTo>
                    <a:pt x="63500" y="1672408"/>
                    <a:pt x="99255" y="1506806"/>
                    <a:pt x="50800" y="1676400"/>
                  </a:cubicBezTo>
                  <a:cubicBezTo>
                    <a:pt x="59267" y="1773767"/>
                    <a:pt x="64997" y="1871410"/>
                    <a:pt x="76200" y="1968500"/>
                  </a:cubicBezTo>
                  <a:cubicBezTo>
                    <a:pt x="77734" y="1981799"/>
                    <a:pt x="82913" y="1994626"/>
                    <a:pt x="88900" y="2006600"/>
                  </a:cubicBezTo>
                  <a:cubicBezTo>
                    <a:pt x="95726" y="2020252"/>
                    <a:pt x="104159" y="2033292"/>
                    <a:pt x="114300" y="2044700"/>
                  </a:cubicBezTo>
                  <a:cubicBezTo>
                    <a:pt x="344269" y="2303415"/>
                    <a:pt x="23007" y="1912345"/>
                    <a:pt x="266700" y="2222500"/>
                  </a:cubicBezTo>
                  <a:cubicBezTo>
                    <a:pt x="287127" y="2248498"/>
                    <a:pt x="330200" y="2298700"/>
                    <a:pt x="330200" y="2298700"/>
                  </a:cubicBezTo>
                  <a:cubicBezTo>
                    <a:pt x="334433" y="2319867"/>
                    <a:pt x="335321" y="2341989"/>
                    <a:pt x="342900" y="2362200"/>
                  </a:cubicBezTo>
                  <a:cubicBezTo>
                    <a:pt x="348259" y="2376492"/>
                    <a:pt x="361474" y="2386648"/>
                    <a:pt x="368300" y="2400300"/>
                  </a:cubicBezTo>
                  <a:cubicBezTo>
                    <a:pt x="374287" y="2412274"/>
                    <a:pt x="376767" y="2425700"/>
                    <a:pt x="381000" y="2438400"/>
                  </a:cubicBezTo>
                  <a:cubicBezTo>
                    <a:pt x="385233" y="2476500"/>
                    <a:pt x="393700" y="2514366"/>
                    <a:pt x="393700" y="2552700"/>
                  </a:cubicBezTo>
                  <a:cubicBezTo>
                    <a:pt x="393700" y="2588968"/>
                    <a:pt x="384860" y="2713399"/>
                    <a:pt x="368300" y="2768600"/>
                  </a:cubicBezTo>
                  <a:cubicBezTo>
                    <a:pt x="335340" y="2878466"/>
                    <a:pt x="356812" y="2791577"/>
                    <a:pt x="317500" y="2870200"/>
                  </a:cubicBezTo>
                  <a:cubicBezTo>
                    <a:pt x="311513" y="2882174"/>
                    <a:pt x="309033" y="2895600"/>
                    <a:pt x="304800" y="2908300"/>
                  </a:cubicBezTo>
                  <a:cubicBezTo>
                    <a:pt x="300567" y="2937933"/>
                    <a:pt x="292100" y="2967266"/>
                    <a:pt x="292100" y="2997200"/>
                  </a:cubicBezTo>
                  <a:cubicBezTo>
                    <a:pt x="292100" y="3073518"/>
                    <a:pt x="301170" y="3149569"/>
                    <a:pt x="304800" y="3225800"/>
                  </a:cubicBezTo>
                  <a:cubicBezTo>
                    <a:pt x="305404" y="3238486"/>
                    <a:pt x="304800" y="3251200"/>
                    <a:pt x="304800" y="326390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1" name="Picture 4" descr="chodura_shea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29" y="2455981"/>
            <a:ext cx="3907200" cy="254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TextBox 121"/>
          <p:cNvSpPr txBox="1"/>
          <p:nvPr/>
        </p:nvSpPr>
        <p:spPr>
          <a:xfrm>
            <a:off x="235096" y="2171700"/>
            <a:ext cx="390548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Classical Debye vs. </a:t>
            </a:r>
            <a:r>
              <a:rPr lang="en-US" dirty="0" err="1"/>
              <a:t>Chodura</a:t>
            </a:r>
            <a:r>
              <a:rPr lang="en-US" dirty="0"/>
              <a:t> sheath</a:t>
            </a:r>
          </a:p>
        </p:txBody>
      </p:sp>
      <p:pic>
        <p:nvPicPr>
          <p:cNvPr id="123" name="Picture 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37" y="5445250"/>
            <a:ext cx="4765963" cy="134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" name="TextBox 124"/>
          <p:cNvSpPr txBox="1"/>
          <p:nvPr/>
        </p:nvSpPr>
        <p:spPr>
          <a:xfrm>
            <a:off x="4965700" y="2159000"/>
            <a:ext cx="4064000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Non-linear evolution of surface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as well as bulk effects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195568" y="5143500"/>
            <a:ext cx="423854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Parallel impurity transport (entrainment)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18321" y="2794000"/>
            <a:ext cx="1125679" cy="5103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/>
              <a:t>Ion implantation,</a:t>
            </a:r>
          </a:p>
          <a:p>
            <a:pPr>
              <a:lnSpc>
                <a:spcPct val="90000"/>
              </a:lnSpc>
            </a:pPr>
            <a:r>
              <a:rPr lang="en-US" sz="1000" dirty="0"/>
              <a:t>fuzz</a:t>
            </a:r>
          </a:p>
          <a:p>
            <a:pPr>
              <a:lnSpc>
                <a:spcPct val="90000"/>
              </a:lnSpc>
            </a:pPr>
            <a:r>
              <a:rPr lang="en-US" sz="1000" dirty="0"/>
              <a:t>10-100 nm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8020937" y="3302000"/>
            <a:ext cx="728998" cy="371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latin typeface="+mn-lt"/>
                <a:cs typeface="Symbol" charset="2"/>
              </a:rPr>
              <a:t>Blisters 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+mn-lt"/>
                <a:cs typeface="Symbol" charset="2"/>
              </a:rPr>
              <a:t>10-50 </a:t>
            </a:r>
            <a:r>
              <a:rPr lang="en-US" sz="1000" dirty="0">
                <a:latin typeface="Symbol" charset="2"/>
                <a:cs typeface="Symbol" charset="2"/>
              </a:rPr>
              <a:t>m</a:t>
            </a:r>
            <a:r>
              <a:rPr lang="en-US" sz="1000" dirty="0"/>
              <a:t>m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8014252" y="5003800"/>
            <a:ext cx="583663" cy="371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/>
              <a:t>Cracks</a:t>
            </a:r>
          </a:p>
          <a:p>
            <a:pPr>
              <a:lnSpc>
                <a:spcPct val="90000"/>
              </a:lnSpc>
            </a:pPr>
            <a:r>
              <a:rPr lang="en-US" sz="1000" dirty="0"/>
              <a:t>mm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270618" y="1651000"/>
            <a:ext cx="83769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Transport in plasma                          Transport in material</a:t>
            </a:r>
          </a:p>
        </p:txBody>
      </p:sp>
    </p:spTree>
    <p:extLst>
      <p:ext uri="{BB962C8B-B14F-4D97-AF65-F5344CB8AC3E}">
        <p14:creationId xmlns:p14="http://schemas.microsoft.com/office/powerpoint/2010/main" val="4287341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" y="723900"/>
            <a:ext cx="3702852" cy="2287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/>
              <a:t>Increased capabilities with MPEX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4300" y="2953528"/>
            <a:ext cx="5245100" cy="5396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30188" indent="-2301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pitchFamily="34" charset="0"/>
              <a:buChar char="•"/>
              <a:defRPr sz="2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24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•"/>
              <a:defRPr sz="20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itchFamily="34" charset="0"/>
              <a:buChar char="–"/>
              <a:defRPr sz="1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pitchFamily="34" charset="0"/>
              <a:buChar char="»"/>
              <a:defRPr sz="18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New plasma source concept (Helicon, EBW, ICRH) for independent control of </a:t>
            </a:r>
            <a:r>
              <a:rPr lang="en-US" sz="1600" dirty="0" err="1"/>
              <a:t>T</a:t>
            </a:r>
            <a:r>
              <a:rPr lang="en-US" sz="1600" baseline="-25000" dirty="0" err="1"/>
              <a:t>e</a:t>
            </a:r>
            <a:r>
              <a:rPr lang="en-US" sz="1600" dirty="0"/>
              <a:t> and T</a:t>
            </a:r>
            <a:r>
              <a:rPr lang="en-US" sz="1600" baseline="-25000" dirty="0"/>
              <a:t>i</a:t>
            </a:r>
            <a:r>
              <a:rPr lang="en-US" sz="1600" dirty="0"/>
              <a:t> for entire </a:t>
            </a:r>
            <a:r>
              <a:rPr lang="en-US" sz="1600" dirty="0" err="1"/>
              <a:t>divertor</a:t>
            </a:r>
            <a:r>
              <a:rPr lang="en-US" sz="1600" dirty="0"/>
              <a:t> plasma parameter range.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388827"/>
              </p:ext>
            </p:extLst>
          </p:nvPr>
        </p:nvGraphicFramePr>
        <p:xfrm>
          <a:off x="5334000" y="874713"/>
          <a:ext cx="3683000" cy="6001977"/>
        </p:xfrm>
        <a:graphic>
          <a:graphicData uri="http://schemas.openxmlformats.org/drawingml/2006/table">
            <a:tbl>
              <a:tblPr firstRow="1" bandRow="1">
                <a:effectLst/>
                <a:tableStyleId>{284E427A-3D55-4303-BF80-6455036E1DE7}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1936">
                <a:tc>
                  <a:txBody>
                    <a:bodyPr/>
                    <a:lstStyle/>
                    <a:p>
                      <a:r>
                        <a:rPr lang="en-US" sz="1800" dirty="0"/>
                        <a:t>MPEX planned capabilities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93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/>
                          <a:cs typeface="Arial Narrow"/>
                        </a:rPr>
                        <a:t>Steady-state magnetic</a:t>
                      </a:r>
                      <a:r>
                        <a:rPr lang="en-US" sz="1400" baseline="0" dirty="0">
                          <a:latin typeface="Arial Narrow"/>
                          <a:cs typeface="Arial Narrow"/>
                        </a:rPr>
                        <a:t> field [T]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/>
                          <a:cs typeface="Arial Narrow"/>
                        </a:rPr>
                        <a:t>1-2</a:t>
                      </a:r>
                    </a:p>
                  </a:txBody>
                  <a:tcPr anchor="ctr">
                    <a:solidFill>
                      <a:srgbClr val="008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93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/>
                          <a:cs typeface="Arial Narrow"/>
                        </a:rPr>
                        <a:t>Steady-state</a:t>
                      </a:r>
                      <a:r>
                        <a:rPr lang="en-US" sz="1400" baseline="0" dirty="0">
                          <a:latin typeface="Arial Narrow"/>
                          <a:cs typeface="Arial Narrow"/>
                        </a:rPr>
                        <a:t> high power flux to target </a:t>
                      </a:r>
                    </a:p>
                    <a:p>
                      <a:r>
                        <a:rPr lang="en-US" sz="1400" baseline="0" dirty="0">
                          <a:latin typeface="Arial Narrow"/>
                          <a:cs typeface="Arial Narrow"/>
                        </a:rPr>
                        <a:t>[MW/m</a:t>
                      </a:r>
                      <a:r>
                        <a:rPr lang="en-US" sz="1400" baseline="30000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lang="en-US" sz="1400" baseline="0" dirty="0">
                          <a:latin typeface="Arial Narrow"/>
                          <a:cs typeface="Arial Narrow"/>
                        </a:rPr>
                        <a:t>]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/>
                          <a:cs typeface="Arial Narrow"/>
                        </a:rPr>
                        <a:t>&gt; 10</a:t>
                      </a:r>
                    </a:p>
                  </a:txBody>
                  <a:tcPr anchor="ctr">
                    <a:solidFill>
                      <a:srgbClr val="008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93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/>
                          <a:cs typeface="Arial Narrow"/>
                        </a:rPr>
                        <a:t>Steady-state high power plasma flux on</a:t>
                      </a:r>
                      <a:r>
                        <a:rPr lang="en-US" sz="1400" baseline="0" dirty="0">
                          <a:latin typeface="Arial Narrow"/>
                          <a:cs typeface="Arial Narrow"/>
                        </a:rPr>
                        <a:t> tilted (5 degree) target [MW/m</a:t>
                      </a:r>
                      <a:r>
                        <a:rPr lang="en-US" sz="1400" baseline="30000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lang="en-US" sz="1400" baseline="0" dirty="0">
                          <a:latin typeface="Arial Narrow"/>
                          <a:cs typeface="Arial Narrow"/>
                        </a:rPr>
                        <a:t>]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/>
                          <a:cs typeface="Arial Narrow"/>
                        </a:rPr>
                        <a:t>3</a:t>
                      </a:r>
                    </a:p>
                  </a:txBody>
                  <a:tcPr anchor="ctr">
                    <a:solidFill>
                      <a:srgbClr val="008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93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/>
                          <a:cs typeface="Arial Narrow"/>
                        </a:rPr>
                        <a:t>Target </a:t>
                      </a:r>
                      <a:r>
                        <a:rPr lang="en-US" sz="1400" dirty="0" err="1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lang="en-US" sz="1400" baseline="-25000" dirty="0" err="1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lang="en-US" sz="1400" dirty="0">
                          <a:latin typeface="Arial Narrow"/>
                          <a:cs typeface="Arial Narrow"/>
                        </a:rPr>
                        <a:t>, T</a:t>
                      </a:r>
                      <a:r>
                        <a:rPr lang="en-US" sz="1400" baseline="-2500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lang="en-US" sz="1400" dirty="0">
                          <a:latin typeface="Arial Narrow"/>
                          <a:cs typeface="Arial Narrow"/>
                        </a:rPr>
                        <a:t> [</a:t>
                      </a:r>
                      <a:r>
                        <a:rPr lang="en-US" sz="1400" dirty="0" err="1">
                          <a:latin typeface="Arial Narrow"/>
                          <a:cs typeface="Arial Narrow"/>
                        </a:rPr>
                        <a:t>eV</a:t>
                      </a:r>
                      <a:r>
                        <a:rPr lang="en-US" sz="1400" dirty="0">
                          <a:latin typeface="Arial Narrow"/>
                          <a:cs typeface="Arial Narrow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/>
                          <a:cs typeface="Arial Narrow"/>
                        </a:rPr>
                        <a:t>1 - 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 Narrow"/>
                          <a:cs typeface="Arial Narrow"/>
                        </a:rPr>
                        <a:t>15</a:t>
                      </a:r>
                    </a:p>
                  </a:txBody>
                  <a:tcPr anchor="ctr">
                    <a:solidFill>
                      <a:srgbClr val="008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678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/>
                          <a:cs typeface="Arial Narrow"/>
                        </a:rPr>
                        <a:t>Target</a:t>
                      </a:r>
                      <a:r>
                        <a:rPr lang="en-US" sz="1400" baseline="0" dirty="0">
                          <a:latin typeface="Arial Narrow"/>
                          <a:cs typeface="Arial Narrow"/>
                        </a:rPr>
                        <a:t> n</a:t>
                      </a:r>
                      <a:r>
                        <a:rPr lang="en-US" sz="1400" baseline="-25000" dirty="0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lang="en-US" sz="1400" baseline="0" dirty="0">
                          <a:latin typeface="Arial Narrow"/>
                          <a:cs typeface="Arial Narrow"/>
                        </a:rPr>
                        <a:t> [m</a:t>
                      </a:r>
                      <a:r>
                        <a:rPr lang="en-US" sz="1400" baseline="30000" dirty="0">
                          <a:latin typeface="Arial Narrow"/>
                          <a:cs typeface="Arial Narrow"/>
                        </a:rPr>
                        <a:t>-3</a:t>
                      </a:r>
                      <a:r>
                        <a:rPr lang="en-US" sz="1400" baseline="0" dirty="0">
                          <a:latin typeface="Arial Narrow"/>
                          <a:cs typeface="Arial Narrow"/>
                        </a:rPr>
                        <a:t>]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 Narrow"/>
                          <a:cs typeface="Arial Narrow"/>
                        </a:rPr>
                        <a:t>10</a:t>
                      </a:r>
                      <a:r>
                        <a:rPr lang="en-US" sz="2000" b="1" baseline="30000" dirty="0">
                          <a:solidFill>
                            <a:srgbClr val="FF0000"/>
                          </a:solidFill>
                          <a:latin typeface="Arial Narrow"/>
                          <a:cs typeface="Arial Narrow"/>
                        </a:rPr>
                        <a:t>21</a:t>
                      </a:r>
                      <a:r>
                        <a:rPr lang="en-US" sz="1400" dirty="0">
                          <a:latin typeface="Arial Narrow"/>
                          <a:cs typeface="Arial Narrow"/>
                        </a:rPr>
                        <a:t> - 10</a:t>
                      </a:r>
                      <a:r>
                        <a:rPr lang="en-US" sz="1400" baseline="30000" dirty="0">
                          <a:latin typeface="Arial Narrow"/>
                          <a:cs typeface="Arial Narrow"/>
                        </a:rPr>
                        <a:t>19</a:t>
                      </a:r>
                    </a:p>
                  </a:txBody>
                  <a:tcPr anchor="ctr">
                    <a:solidFill>
                      <a:srgbClr val="008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678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/>
                          <a:cs typeface="Arial Narrow"/>
                        </a:rPr>
                        <a:t>Source </a:t>
                      </a:r>
                      <a:r>
                        <a:rPr lang="en-US" sz="1400" dirty="0" err="1">
                          <a:latin typeface="Arial Narrow"/>
                          <a:cs typeface="Arial Narrow"/>
                        </a:rPr>
                        <a:t>T</a:t>
                      </a:r>
                      <a:r>
                        <a:rPr lang="en-US" sz="1400" baseline="-25000" dirty="0" err="1">
                          <a:latin typeface="Arial Narrow"/>
                          <a:cs typeface="Arial Narrow"/>
                        </a:rPr>
                        <a:t>e</a:t>
                      </a:r>
                      <a:r>
                        <a:rPr lang="en-US" sz="1400" dirty="0">
                          <a:latin typeface="Arial Narrow"/>
                          <a:cs typeface="Arial Narrow"/>
                        </a:rPr>
                        <a:t>, T</a:t>
                      </a:r>
                      <a:r>
                        <a:rPr lang="en-US" sz="1400" baseline="-25000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lang="en-US" sz="1400" dirty="0">
                          <a:latin typeface="Arial Narrow"/>
                          <a:cs typeface="Arial Narrow"/>
                        </a:rPr>
                        <a:t> [</a:t>
                      </a:r>
                      <a:r>
                        <a:rPr lang="en-US" sz="1400" dirty="0" err="1">
                          <a:latin typeface="Arial Narrow"/>
                          <a:cs typeface="Arial Narrow"/>
                        </a:rPr>
                        <a:t>eV</a:t>
                      </a:r>
                      <a:r>
                        <a:rPr lang="en-US" sz="1400" dirty="0">
                          <a:latin typeface="Arial Narrow"/>
                          <a:cs typeface="Arial Narrow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baseline="0" dirty="0">
                          <a:solidFill>
                            <a:srgbClr val="FF0000"/>
                          </a:solidFill>
                          <a:latin typeface="Arial Narrow"/>
                          <a:cs typeface="Arial Narrow"/>
                        </a:rPr>
                        <a:t>20-30</a:t>
                      </a:r>
                    </a:p>
                  </a:txBody>
                  <a:tcPr anchor="ctr">
                    <a:solidFill>
                      <a:srgbClr val="008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78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/>
                          <a:cs typeface="Arial Narrow"/>
                        </a:rPr>
                        <a:t>Reactor</a:t>
                      </a:r>
                      <a:r>
                        <a:rPr lang="en-US" sz="1400" baseline="0" dirty="0">
                          <a:latin typeface="Arial Narrow"/>
                          <a:cs typeface="Arial Narrow"/>
                        </a:rPr>
                        <a:t> relevant ion flux [m</a:t>
                      </a:r>
                      <a:r>
                        <a:rPr lang="en-US" sz="1400" baseline="30000" dirty="0">
                          <a:latin typeface="Arial Narrow"/>
                          <a:cs typeface="Arial Narrow"/>
                        </a:rPr>
                        <a:t>-2</a:t>
                      </a:r>
                      <a:r>
                        <a:rPr lang="en-US" sz="1400" baseline="0" dirty="0">
                          <a:latin typeface="Arial Narrow"/>
                          <a:cs typeface="Arial Narrow"/>
                        </a:rPr>
                        <a:t>s</a:t>
                      </a:r>
                      <a:r>
                        <a:rPr lang="en-US" sz="1400" baseline="30000" dirty="0">
                          <a:latin typeface="Arial Narrow"/>
                          <a:cs typeface="Arial Narrow"/>
                        </a:rPr>
                        <a:t>-1</a:t>
                      </a:r>
                      <a:r>
                        <a:rPr lang="en-US" sz="1400" baseline="0" dirty="0">
                          <a:latin typeface="Arial Narrow"/>
                          <a:cs typeface="Arial Narrow"/>
                        </a:rPr>
                        <a:t>]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 Narrow"/>
                          <a:cs typeface="Arial Narrow"/>
                        </a:rPr>
                        <a:t>10</a:t>
                      </a:r>
                      <a:r>
                        <a:rPr lang="en-US" sz="2000" b="1" baseline="30000" dirty="0">
                          <a:solidFill>
                            <a:srgbClr val="FF0000"/>
                          </a:solidFill>
                          <a:latin typeface="Arial Narrow"/>
                          <a:cs typeface="Arial Narrow"/>
                        </a:rPr>
                        <a:t>24</a:t>
                      </a:r>
                    </a:p>
                  </a:txBody>
                  <a:tcPr anchor="ctr">
                    <a:solidFill>
                      <a:srgbClr val="008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678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/>
                          <a:cs typeface="Arial Narrow"/>
                        </a:rPr>
                        <a:t>Annual </a:t>
                      </a:r>
                      <a:r>
                        <a:rPr lang="en-US" sz="1400" dirty="0" err="1">
                          <a:latin typeface="Arial Narrow"/>
                          <a:cs typeface="Arial Narrow"/>
                        </a:rPr>
                        <a:t>fluence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 Narrow"/>
                          <a:cs typeface="Arial Narrow"/>
                        </a:rPr>
                        <a:t>10</a:t>
                      </a:r>
                      <a:r>
                        <a:rPr lang="en-US" sz="2000" b="1" baseline="30000" dirty="0">
                          <a:solidFill>
                            <a:srgbClr val="FF0000"/>
                          </a:solidFill>
                          <a:latin typeface="Arial Narrow"/>
                          <a:cs typeface="Arial Narrow"/>
                        </a:rPr>
                        <a:t>31</a:t>
                      </a:r>
                    </a:p>
                  </a:txBody>
                  <a:tcPr anchor="ctr">
                    <a:solidFill>
                      <a:srgbClr val="008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678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/>
                          <a:cs typeface="Arial Narrow"/>
                        </a:rPr>
                        <a:t>Transients</a:t>
                      </a:r>
                      <a:r>
                        <a:rPr lang="en-US" sz="1400" baseline="0" dirty="0">
                          <a:latin typeface="Arial Narrow"/>
                          <a:cs typeface="Arial Narrow"/>
                        </a:rPr>
                        <a:t> (laser, ET source, e-beam)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latin typeface="Arial Narrow"/>
                          <a:cs typeface="Arial Narrow"/>
                        </a:rPr>
                        <a:t>Under assessment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 anchor="ctr">
                    <a:solidFill>
                      <a:srgbClr val="008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678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/>
                          <a:cs typeface="Arial Narrow"/>
                        </a:rPr>
                        <a:t>Neutron irradiated samples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 Narrow"/>
                          <a:cs typeface="Arial Narrow"/>
                        </a:rPr>
                        <a:t>Y</a:t>
                      </a:r>
                    </a:p>
                  </a:txBody>
                  <a:tcPr anchor="ctr">
                    <a:solidFill>
                      <a:srgbClr val="008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678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/>
                          <a:cs typeface="Arial Narrow"/>
                        </a:rPr>
                        <a:t>Test of </a:t>
                      </a:r>
                      <a:r>
                        <a:rPr lang="en-US" sz="1400" dirty="0" err="1">
                          <a:latin typeface="Arial Narrow"/>
                          <a:cs typeface="Arial Narrow"/>
                        </a:rPr>
                        <a:t>divertor</a:t>
                      </a:r>
                      <a:r>
                        <a:rPr lang="en-US" sz="1400" baseline="0" dirty="0">
                          <a:latin typeface="Arial Narrow"/>
                          <a:cs typeface="Arial Narrow"/>
                        </a:rPr>
                        <a:t> component mock-ups</a:t>
                      </a:r>
                      <a:endParaRPr lang="en-US" sz="1400" dirty="0">
                        <a:latin typeface="Arial Narrow"/>
                        <a:cs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/>
                          <a:cs typeface="Arial Narrow"/>
                        </a:rPr>
                        <a:t>Y</a:t>
                      </a:r>
                    </a:p>
                  </a:txBody>
                  <a:tcPr anchor="ctr">
                    <a:solidFill>
                      <a:srgbClr val="008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4" name="Picture 3" descr="MPEXandtheRes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3475523"/>
            <a:ext cx="4699000" cy="33824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39822" y="3968750"/>
            <a:ext cx="5632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Arial Narrow"/>
                <a:cs typeface="Arial Narrow"/>
              </a:rPr>
              <a:t>DEMO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91453" y="5232400"/>
            <a:ext cx="5422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Arial Narrow"/>
                <a:cs typeface="Arial Narrow"/>
              </a:rPr>
              <a:t>MPEX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43288" y="5556250"/>
            <a:ext cx="5180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Arial Narrow"/>
                <a:cs typeface="Arial Narrow"/>
              </a:rPr>
              <a:t>FNSF</a:t>
            </a:r>
          </a:p>
        </p:txBody>
      </p:sp>
      <p:sp>
        <p:nvSpPr>
          <p:cNvPr id="12" name="TextBox 11"/>
          <p:cNvSpPr txBox="1"/>
          <p:nvPr/>
        </p:nvSpPr>
        <p:spPr>
          <a:xfrm rot="18845675">
            <a:off x="3005897" y="6019801"/>
            <a:ext cx="4720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Arial Narrow"/>
                <a:cs typeface="Arial Narrow"/>
              </a:rPr>
              <a:t>ITER</a:t>
            </a:r>
          </a:p>
        </p:txBody>
      </p:sp>
      <p:sp>
        <p:nvSpPr>
          <p:cNvPr id="13" name="TextBox 12"/>
          <p:cNvSpPr txBox="1"/>
          <p:nvPr/>
        </p:nvSpPr>
        <p:spPr>
          <a:xfrm rot="18845675">
            <a:off x="2693809" y="6026151"/>
            <a:ext cx="5120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Arial Narrow"/>
                <a:cs typeface="Arial Narrow"/>
              </a:rPr>
              <a:t>EAST</a:t>
            </a:r>
          </a:p>
        </p:txBody>
      </p:sp>
      <p:sp>
        <p:nvSpPr>
          <p:cNvPr id="14" name="TextBox 13"/>
          <p:cNvSpPr txBox="1"/>
          <p:nvPr/>
        </p:nvSpPr>
        <p:spPr>
          <a:xfrm rot="18845675">
            <a:off x="2435984" y="5969001"/>
            <a:ext cx="6848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Arial Narrow"/>
                <a:cs typeface="Arial Narrow"/>
              </a:rPr>
              <a:t>JT60-SA</a:t>
            </a:r>
          </a:p>
        </p:txBody>
      </p:sp>
      <p:sp>
        <p:nvSpPr>
          <p:cNvPr id="15" name="TextBox 14"/>
          <p:cNvSpPr txBox="1"/>
          <p:nvPr/>
        </p:nvSpPr>
        <p:spPr>
          <a:xfrm rot="18845675">
            <a:off x="2047907" y="6070601"/>
            <a:ext cx="406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Arial Narrow"/>
                <a:cs typeface="Arial Narrow"/>
              </a:rPr>
              <a:t>JET</a:t>
            </a:r>
          </a:p>
        </p:txBody>
      </p:sp>
      <p:sp>
        <p:nvSpPr>
          <p:cNvPr id="16" name="TextBox 15"/>
          <p:cNvSpPr txBox="1"/>
          <p:nvPr/>
        </p:nvSpPr>
        <p:spPr>
          <a:xfrm rot="18845675">
            <a:off x="1587896" y="6026151"/>
            <a:ext cx="5140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Arial Narrow"/>
                <a:cs typeface="Arial Narrow"/>
              </a:rPr>
              <a:t>DIII-D</a:t>
            </a:r>
          </a:p>
        </p:txBody>
      </p:sp>
      <p:sp>
        <p:nvSpPr>
          <p:cNvPr id="17" name="TextBox 16"/>
          <p:cNvSpPr txBox="1"/>
          <p:nvPr/>
        </p:nvSpPr>
        <p:spPr>
          <a:xfrm rot="18845675">
            <a:off x="1341074" y="6019801"/>
            <a:ext cx="5632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latin typeface="Arial Narrow"/>
                <a:cs typeface="Arial Narrow"/>
              </a:rPr>
              <a:t>C-mod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3695700" y="4419600"/>
            <a:ext cx="660400" cy="9588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40599" y="3886200"/>
            <a:ext cx="1275272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/>
              <a:t>W erosion at 10 </a:t>
            </a:r>
            <a:r>
              <a:rPr lang="en-US" sz="1000" dirty="0" err="1"/>
              <a:t>eV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93705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046" y="1051890"/>
            <a:ext cx="8953953" cy="525747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Plasma-Material Interaction (PMI) challenges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Potential Plasma-Facing Materials (PFMs) and Components (PFCs)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Current status of U.S. PMI research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Facilities needed for the development of PFCs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2"/>
                </a:solidFill>
              </a:rPr>
              <a:t>Strategic elements to accelerate U.S. burning plasma research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A proposed high-level R&amp;D program and roadmap for PMI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542561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616A9-FBCF-044F-930F-830C82611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elements for U.S. PMI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3C442-4A9D-BF45-8748-95A2B6FE2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2024" y="1135993"/>
            <a:ext cx="6123071" cy="4818262"/>
          </a:xfrm>
        </p:spPr>
        <p:txBody>
          <a:bodyPr/>
          <a:lstStyle/>
          <a:p>
            <a:r>
              <a:rPr lang="en-US" sz="2400" dirty="0"/>
              <a:t>An Advanced Linear Plasma Device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Fusion Prototypic Neutron Source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Whole device modeling capability to be able to make reliable predictions on power exhaust </a:t>
            </a:r>
          </a:p>
          <a:p>
            <a:endParaRPr lang="en-US" sz="2400" dirty="0"/>
          </a:p>
          <a:p>
            <a:r>
              <a:rPr lang="en-US" sz="2400" dirty="0"/>
              <a:t>A DTT ??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9C7618-159B-CD47-AF80-5413948F7B3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5"/>
          <a:stretch>
            <a:fillRect/>
          </a:stretch>
        </p:blipFill>
        <p:spPr bwMode="auto">
          <a:xfrm>
            <a:off x="6023999" y="2707574"/>
            <a:ext cx="2679700" cy="206819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DB951B-EE52-1D49-B326-F75B73BB2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675" y="974898"/>
            <a:ext cx="2415639" cy="149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647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046" y="1051890"/>
            <a:ext cx="8953953" cy="525747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Plasma-Material Interaction (PMI) challenges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Potential Plasma-Facing Materials (PFMs) and Components (PFCs)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Current status of U.S. PMI research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Facilities needed for the development of PFCs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Strategic elements to accelerate U.S. burning plasma research</a:t>
            </a:r>
          </a:p>
          <a:p>
            <a:pPr>
              <a:lnSpc>
                <a:spcPct val="100000"/>
              </a:lnSpc>
            </a:pPr>
            <a:endParaRPr lang="en-US" sz="20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2"/>
                </a:solidFill>
              </a:rPr>
              <a:t>A proposed high-level R&amp;D program and roadmap for PMI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866186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E2D6B-23EB-A542-B275-E4E82055B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milestones for PMI and PFC 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D66CC-CF0C-DF4B-8098-A88469D58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" y="990233"/>
            <a:ext cx="8642640" cy="5523855"/>
          </a:xfrm>
        </p:spPr>
        <p:txBody>
          <a:bodyPr/>
          <a:lstStyle/>
          <a:p>
            <a:pPr marL="0" indent="0">
              <a:buNone/>
            </a:pPr>
            <a:r>
              <a:rPr lang="en-US" sz="1600" b="1" i="1" dirty="0">
                <a:solidFill>
                  <a:schemeClr val="tx2"/>
                </a:solidFill>
              </a:rPr>
              <a:t>Long term milestones within 15 years</a:t>
            </a:r>
          </a:p>
          <a:p>
            <a:r>
              <a:rPr lang="en-US" sz="1600" dirty="0"/>
              <a:t>Contribute to second generation </a:t>
            </a:r>
            <a:r>
              <a:rPr lang="en-US" sz="1600" dirty="0" err="1"/>
              <a:t>divertor</a:t>
            </a:r>
            <a:r>
              <a:rPr lang="en-US" sz="1600" dirty="0"/>
              <a:t> of ITER (higher heat flux &gt; 10 MW/m</a:t>
            </a:r>
            <a:r>
              <a:rPr lang="en-US" sz="1600" baseline="30000" dirty="0"/>
              <a:t>2</a:t>
            </a:r>
            <a:r>
              <a:rPr lang="en-US" sz="1600" dirty="0"/>
              <a:t>, higher </a:t>
            </a:r>
            <a:r>
              <a:rPr lang="en-US" sz="1600" dirty="0" err="1"/>
              <a:t>fluence</a:t>
            </a:r>
            <a:r>
              <a:rPr lang="en-US" sz="1600" dirty="0"/>
              <a:t>, few </a:t>
            </a:r>
            <a:r>
              <a:rPr lang="en-US" sz="1600" dirty="0" err="1"/>
              <a:t>dpa</a:t>
            </a:r>
            <a:r>
              <a:rPr lang="en-US" sz="1600" dirty="0"/>
              <a:t>)</a:t>
            </a:r>
          </a:p>
          <a:p>
            <a:r>
              <a:rPr lang="en-US" sz="1600" dirty="0"/>
              <a:t>First </a:t>
            </a:r>
            <a:r>
              <a:rPr lang="en-US" sz="1600" dirty="0" err="1"/>
              <a:t>divertor</a:t>
            </a:r>
            <a:r>
              <a:rPr lang="en-US" sz="1600" dirty="0"/>
              <a:t> and first wall components for US next step device (high heat flux &gt;10 MW/m</a:t>
            </a:r>
            <a:r>
              <a:rPr lang="en-US" sz="1600" baseline="30000" dirty="0"/>
              <a:t>2</a:t>
            </a:r>
            <a:r>
              <a:rPr lang="en-US" sz="1600" dirty="0"/>
              <a:t>, ~10 </a:t>
            </a:r>
            <a:r>
              <a:rPr lang="en-US" sz="1600" dirty="0" err="1"/>
              <a:t>dpa</a:t>
            </a:r>
            <a:r>
              <a:rPr lang="en-US" sz="1600" dirty="0"/>
              <a:t>)</a:t>
            </a:r>
          </a:p>
          <a:p>
            <a:r>
              <a:rPr lang="en-US" sz="1600" dirty="0"/>
              <a:t>Second generation </a:t>
            </a:r>
            <a:r>
              <a:rPr lang="en-US" sz="1600" dirty="0" err="1"/>
              <a:t>divertor</a:t>
            </a:r>
            <a:r>
              <a:rPr lang="en-US" sz="1600" dirty="0"/>
              <a:t> for US next step device (high heat flux &gt; 20 MW/m</a:t>
            </a:r>
            <a:r>
              <a:rPr lang="en-US" sz="1600" baseline="30000" dirty="0"/>
              <a:t>2</a:t>
            </a:r>
            <a:r>
              <a:rPr lang="en-US" sz="1600" dirty="0"/>
              <a:t>, high </a:t>
            </a:r>
            <a:r>
              <a:rPr lang="en-US" sz="1600" dirty="0" err="1"/>
              <a:t>fluence</a:t>
            </a:r>
            <a:r>
              <a:rPr lang="en-US" sz="1600" dirty="0"/>
              <a:t>, high </a:t>
            </a:r>
            <a:r>
              <a:rPr lang="en-US" sz="1600" dirty="0" err="1"/>
              <a:t>dpa</a:t>
            </a:r>
            <a:r>
              <a:rPr lang="en-US" sz="1600" dirty="0"/>
              <a:t> &gt; 50dpa) </a:t>
            </a:r>
          </a:p>
          <a:p>
            <a:pPr marL="0" indent="0">
              <a:buNone/>
            </a:pPr>
            <a:endParaRPr lang="en-US" sz="1600" b="1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600" b="1" i="1" dirty="0">
                <a:solidFill>
                  <a:schemeClr val="tx2"/>
                </a:solidFill>
              </a:rPr>
              <a:t>Short term milestones within 5 years</a:t>
            </a:r>
          </a:p>
          <a:p>
            <a:r>
              <a:rPr lang="en-US" sz="1600" dirty="0"/>
              <a:t>Build advanced linear plasma device MPEX</a:t>
            </a:r>
          </a:p>
          <a:p>
            <a:r>
              <a:rPr lang="en-US" sz="1600" dirty="0"/>
              <a:t>Down-selection between solid PFCs and liquid metal PFCs</a:t>
            </a:r>
          </a:p>
          <a:p>
            <a:r>
              <a:rPr lang="en-US" sz="1600" dirty="0"/>
              <a:t>Decision on need for a DTT (on basis of knowledge derived from experiments, modeling and theory). </a:t>
            </a:r>
          </a:p>
          <a:p>
            <a:endParaRPr lang="en-US" sz="1600" b="1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394856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F3584-CDA6-2243-86F1-B4FE2DD79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term R&amp;D priority for PMI (5 years)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07B61-25AF-D044-A501-022906F90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" y="1170253"/>
            <a:ext cx="8642640" cy="5004916"/>
          </a:xfrm>
        </p:spPr>
        <p:txBody>
          <a:bodyPr/>
          <a:lstStyle/>
          <a:p>
            <a:r>
              <a:rPr lang="en-US" sz="1600" dirty="0"/>
              <a:t>Develop solid material PFC technology</a:t>
            </a:r>
          </a:p>
          <a:p>
            <a:r>
              <a:rPr lang="en-US" sz="1600" dirty="0"/>
              <a:t>Scope liquid metal PFC technology</a:t>
            </a:r>
          </a:p>
          <a:p>
            <a:r>
              <a:rPr lang="en-US" sz="1600" dirty="0"/>
              <a:t>Develop advanced manufacturing methods and tools for fusion applications as PFCs (e.g. additive manufacturing, materials by design utilizing AI)</a:t>
            </a:r>
          </a:p>
          <a:p>
            <a:r>
              <a:rPr lang="en-US" sz="1600" dirty="0"/>
              <a:t>Assess free-flowing liquid metal PFCs in LTX and NSTX-U </a:t>
            </a:r>
          </a:p>
          <a:p>
            <a:r>
              <a:rPr lang="en-US" sz="1600" dirty="0"/>
              <a:t>Assess the science of evolving surfaces with high flux, high </a:t>
            </a:r>
            <a:r>
              <a:rPr lang="en-US" sz="1600" dirty="0" err="1"/>
              <a:t>fluence</a:t>
            </a:r>
            <a:r>
              <a:rPr lang="en-US" sz="1600" dirty="0"/>
              <a:t> linear devices</a:t>
            </a:r>
          </a:p>
          <a:p>
            <a:r>
              <a:rPr lang="en-US" sz="1600" dirty="0"/>
              <a:t>Assess hydrogen retention in candidate materials with high flux, high </a:t>
            </a:r>
            <a:r>
              <a:rPr lang="en-US" sz="1600" dirty="0" err="1"/>
              <a:t>fluence</a:t>
            </a:r>
            <a:r>
              <a:rPr lang="en-US" sz="1600" dirty="0"/>
              <a:t> linear devices</a:t>
            </a:r>
          </a:p>
          <a:p>
            <a:r>
              <a:rPr lang="en-US" sz="1600" dirty="0"/>
              <a:t>Assess material migration of candidate novel PFMs in existing toroidal devices</a:t>
            </a:r>
          </a:p>
          <a:p>
            <a:r>
              <a:rPr lang="en-US" sz="1600" dirty="0"/>
              <a:t>Assess power exhaust scenarios with highly radiative plasmas and novel </a:t>
            </a:r>
            <a:r>
              <a:rPr lang="en-US" sz="1600" dirty="0" err="1"/>
              <a:t>divertors</a:t>
            </a:r>
            <a:r>
              <a:rPr lang="en-US" sz="1600" dirty="0"/>
              <a:t> on existing toroidal devices (DIII-D and international e.g. MAST, TCV, COMPASS Upgrade, AUG, JET, EAST, WEST)</a:t>
            </a:r>
          </a:p>
          <a:p>
            <a:r>
              <a:rPr lang="en-US" sz="1600" dirty="0"/>
              <a:t>Develop integrated (whole device) modeling tools (</a:t>
            </a:r>
            <a:r>
              <a:rPr lang="en-US" sz="1600" dirty="0" err="1"/>
              <a:t>AToM</a:t>
            </a:r>
            <a:r>
              <a:rPr lang="en-US" sz="1600" dirty="0"/>
              <a:t>) to interpret power exhaust experiments to enable extrapolations to high magnetic field (low </a:t>
            </a:r>
            <a:r>
              <a:rPr lang="en-US" sz="1600" dirty="0" err="1">
                <a:latin typeface="Symbol" pitchFamily="2" charset="2"/>
              </a:rPr>
              <a:t>l</a:t>
            </a:r>
            <a:r>
              <a:rPr lang="en-US" sz="1600" baseline="-25000" dirty="0" err="1"/>
              <a:t>q</a:t>
            </a:r>
            <a:r>
              <a:rPr lang="en-US" sz="1600" dirty="0"/>
              <a:t> and high P</a:t>
            </a:r>
            <a:r>
              <a:rPr lang="en-US" sz="1600" baseline="-25000" dirty="0"/>
              <a:t>SOL</a:t>
            </a:r>
            <a:r>
              <a:rPr lang="en-US" sz="1600" dirty="0"/>
              <a:t>), essentially to required P</a:t>
            </a:r>
            <a:r>
              <a:rPr lang="en-US" sz="1600" baseline="-25000" dirty="0"/>
              <a:t>SOL</a:t>
            </a:r>
            <a:r>
              <a:rPr lang="en-US" sz="1600" dirty="0"/>
              <a:t> B / R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02659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F3584-CDA6-2243-86F1-B4FE2DD79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" y="256032"/>
            <a:ext cx="8951976" cy="877163"/>
          </a:xfrm>
        </p:spPr>
        <p:txBody>
          <a:bodyPr/>
          <a:lstStyle/>
          <a:p>
            <a:r>
              <a:rPr lang="en-US" dirty="0"/>
              <a:t>Long term R&amp;D priority for PMI (15 years)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07B61-25AF-D044-A501-022906F90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" y="1170253"/>
            <a:ext cx="8642640" cy="5004916"/>
          </a:xfrm>
        </p:spPr>
        <p:txBody>
          <a:bodyPr/>
          <a:lstStyle/>
          <a:p>
            <a:r>
              <a:rPr lang="en-US" sz="1600" dirty="0"/>
              <a:t>Develop advanced materials for fusion (self healing, irradiation and erosion resistant)</a:t>
            </a:r>
          </a:p>
          <a:p>
            <a:r>
              <a:rPr lang="en-US" sz="1600" dirty="0"/>
              <a:t>Build low-cost fusion prototypic neutron source (e.g. accelerator driven neutron sources) for material development</a:t>
            </a:r>
          </a:p>
          <a:p>
            <a:r>
              <a:rPr lang="en-US" sz="1600" dirty="0"/>
              <a:t>Assess advanced materials under fusion prototypic conditions (high </a:t>
            </a:r>
            <a:r>
              <a:rPr lang="en-US" sz="1600" dirty="0" err="1"/>
              <a:t>fluence</a:t>
            </a:r>
            <a:r>
              <a:rPr lang="en-US" sz="1600" dirty="0"/>
              <a:t>, high flux, high irradiation damage)</a:t>
            </a:r>
          </a:p>
          <a:p>
            <a:r>
              <a:rPr lang="en-US" sz="1600" dirty="0"/>
              <a:t>Deploy next generation advanced solid or liquid PFCs to long pulse devices</a:t>
            </a:r>
          </a:p>
          <a:p>
            <a:r>
              <a:rPr lang="en-US" sz="1600" dirty="0"/>
              <a:t>Contribute to the design of the 2nd generation </a:t>
            </a:r>
            <a:r>
              <a:rPr lang="en-US" sz="1600" dirty="0" err="1"/>
              <a:t>divertor</a:t>
            </a:r>
            <a:r>
              <a:rPr lang="en-US" sz="1600" dirty="0"/>
              <a:t> for ITER</a:t>
            </a:r>
          </a:p>
          <a:p>
            <a:r>
              <a:rPr lang="en-US" sz="1600" dirty="0"/>
              <a:t>Deploy new PFC systems to US Next Step Device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85620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046" y="1051890"/>
            <a:ext cx="8953953" cy="525747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2"/>
                </a:solidFill>
              </a:rPr>
              <a:t>Plasma-Material Interaction (PMI) challenges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Potential Plasma-Facing Materials (PFMs) and Components (PFCs)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Current status of U.S. PMI research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Facilities needed for the development of PFCs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Strategic elements to accelerate U.S. burning plasma research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A proposed high-level R&amp;D program and roadmap for PMI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36260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F8EAE674-2513-744F-8776-FDF0D744114E}"/>
              </a:ext>
            </a:extLst>
          </p:cNvPr>
          <p:cNvSpPr/>
          <p:nvPr/>
        </p:nvSpPr>
        <p:spPr>
          <a:xfrm>
            <a:off x="5214654" y="3962392"/>
            <a:ext cx="2651760" cy="173736"/>
          </a:xfrm>
          <a:prstGeom prst="rect">
            <a:avLst/>
          </a:prstGeom>
          <a:gradFill>
            <a:gsLst>
              <a:gs pos="45000">
                <a:schemeClr val="accent1">
                  <a:lumMod val="40000"/>
                  <a:lumOff val="60000"/>
                </a:schemeClr>
              </a:gs>
              <a:gs pos="78000">
                <a:schemeClr val="bg2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 Operations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C3BCCE8-9FC2-5840-9414-5A6D7B30752F}"/>
              </a:ext>
            </a:extLst>
          </p:cNvPr>
          <p:cNvSpPr/>
          <p:nvPr/>
        </p:nvSpPr>
        <p:spPr>
          <a:xfrm>
            <a:off x="4572911" y="3960537"/>
            <a:ext cx="640080" cy="1737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Constr.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CA47571-8480-1849-B6F1-A003E2C5E562}"/>
              </a:ext>
            </a:extLst>
          </p:cNvPr>
          <p:cNvSpPr/>
          <p:nvPr/>
        </p:nvSpPr>
        <p:spPr>
          <a:xfrm>
            <a:off x="245327" y="5575610"/>
            <a:ext cx="8898673" cy="128242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7CA2419-8328-2F46-AA68-48A4738C215C}"/>
              </a:ext>
            </a:extLst>
          </p:cNvPr>
          <p:cNvSpPr/>
          <p:nvPr/>
        </p:nvSpPr>
        <p:spPr>
          <a:xfrm>
            <a:off x="4390452" y="6567907"/>
            <a:ext cx="4663440" cy="173736"/>
          </a:xfrm>
          <a:prstGeom prst="rect">
            <a:avLst/>
          </a:prstGeom>
          <a:pattFill prst="dkUpDiag">
            <a:fgClr>
              <a:schemeClr val="bg1">
                <a:lumMod val="65000"/>
              </a:schemeClr>
            </a:fgClr>
            <a:bgClr>
              <a:schemeClr val="bg1">
                <a:lumMod val="85000"/>
              </a:schemeClr>
            </a:bgClr>
          </a:patt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FADE15-DB90-9048-8050-5FEC8D869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3" y="256032"/>
            <a:ext cx="8759875" cy="484748"/>
          </a:xfrm>
        </p:spPr>
        <p:txBody>
          <a:bodyPr/>
          <a:lstStyle/>
          <a:p>
            <a:r>
              <a:rPr lang="en-US" dirty="0"/>
              <a:t>Roadmap: PMI and </a:t>
            </a:r>
            <a:r>
              <a:rPr lang="en-US" dirty="0" err="1"/>
              <a:t>divertor</a:t>
            </a:r>
            <a:r>
              <a:rPr lang="en-US" dirty="0"/>
              <a:t> development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E6A3A8-F2BE-A940-AAC4-8F8B04385A78}"/>
              </a:ext>
            </a:extLst>
          </p:cNvPr>
          <p:cNvSpPr txBox="1"/>
          <p:nvPr/>
        </p:nvSpPr>
        <p:spPr>
          <a:xfrm>
            <a:off x="305604" y="6180055"/>
            <a:ext cx="3227165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Fusion Demonstration Device/FNSF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99C278-22E5-BC4E-BCCC-9B70C16D2792}"/>
              </a:ext>
            </a:extLst>
          </p:cNvPr>
          <p:cNvSpPr txBox="1"/>
          <p:nvPr/>
        </p:nvSpPr>
        <p:spPr>
          <a:xfrm>
            <a:off x="3643034" y="773264"/>
            <a:ext cx="4667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/>
              <a:t>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3223A5-3B9C-1F49-9D0F-418E07408805}"/>
              </a:ext>
            </a:extLst>
          </p:cNvPr>
          <p:cNvSpPr txBox="1"/>
          <p:nvPr/>
        </p:nvSpPr>
        <p:spPr>
          <a:xfrm>
            <a:off x="5785599" y="773264"/>
            <a:ext cx="4667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/>
              <a:t>2030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122460-2115-B248-BE62-F627B5529AE0}"/>
              </a:ext>
            </a:extLst>
          </p:cNvPr>
          <p:cNvSpPr txBox="1"/>
          <p:nvPr/>
        </p:nvSpPr>
        <p:spPr>
          <a:xfrm>
            <a:off x="7928164" y="773264"/>
            <a:ext cx="4667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/>
              <a:t>2040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29886B-8EFB-3A47-B9A7-E0F4B5B39DC9}"/>
              </a:ext>
            </a:extLst>
          </p:cNvPr>
          <p:cNvSpPr txBox="1"/>
          <p:nvPr/>
        </p:nvSpPr>
        <p:spPr>
          <a:xfrm>
            <a:off x="3197877" y="773264"/>
            <a:ext cx="5261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/>
              <a:t>today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0F33B6-9469-FA44-9FBA-BD7E63E62D73}"/>
              </a:ext>
            </a:extLst>
          </p:cNvPr>
          <p:cNvSpPr txBox="1"/>
          <p:nvPr/>
        </p:nvSpPr>
        <p:spPr>
          <a:xfrm>
            <a:off x="301760" y="1981224"/>
            <a:ext cx="2917786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/>
              <a:t>Existing linear devices</a:t>
            </a:r>
          </a:p>
          <a:p>
            <a:pPr>
              <a:lnSpc>
                <a:spcPct val="90000"/>
              </a:lnSpc>
            </a:pPr>
            <a:r>
              <a:rPr lang="en-US" sz="1400" b="1" dirty="0"/>
              <a:t>PISCES, TPE, P-MPEX, Magnum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EC0B93-C452-6344-A197-92DDA5E131D1}"/>
              </a:ext>
            </a:extLst>
          </p:cNvPr>
          <p:cNvSpPr/>
          <p:nvPr/>
        </p:nvSpPr>
        <p:spPr>
          <a:xfrm>
            <a:off x="3260062" y="2173913"/>
            <a:ext cx="4206240" cy="17758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63000">
                <a:schemeClr val="bg2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ADB927-C1CC-0D45-85D0-EF432D269E24}"/>
              </a:ext>
            </a:extLst>
          </p:cNvPr>
          <p:cNvSpPr txBox="1"/>
          <p:nvPr/>
        </p:nvSpPr>
        <p:spPr>
          <a:xfrm>
            <a:off x="301760" y="4327791"/>
            <a:ext cx="69442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MPEX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E9E88D-5C35-4649-9839-611822946BCA}"/>
              </a:ext>
            </a:extLst>
          </p:cNvPr>
          <p:cNvSpPr/>
          <p:nvPr/>
        </p:nvSpPr>
        <p:spPr>
          <a:xfrm>
            <a:off x="4551509" y="4394881"/>
            <a:ext cx="4480560" cy="173736"/>
          </a:xfrm>
          <a:prstGeom prst="rect">
            <a:avLst/>
          </a:prstGeom>
          <a:gradFill>
            <a:gsLst>
              <a:gs pos="45000">
                <a:schemeClr val="accent1">
                  <a:lumMod val="40000"/>
                  <a:lumOff val="60000"/>
                </a:schemeClr>
              </a:gs>
              <a:gs pos="78000">
                <a:schemeClr val="bg2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 Operations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A89158-A6DA-5B45-973A-7E90AE742233}"/>
              </a:ext>
            </a:extLst>
          </p:cNvPr>
          <p:cNvSpPr/>
          <p:nvPr/>
        </p:nvSpPr>
        <p:spPr>
          <a:xfrm>
            <a:off x="3538483" y="4390762"/>
            <a:ext cx="1005840" cy="1737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Construction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089059-A16C-0C42-8C80-8DCE654B0FC9}"/>
              </a:ext>
            </a:extLst>
          </p:cNvPr>
          <p:cNvSpPr txBox="1"/>
          <p:nvPr/>
        </p:nvSpPr>
        <p:spPr>
          <a:xfrm>
            <a:off x="301760" y="1095724"/>
            <a:ext cx="221836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Solid Materials Technol.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F72FAC-B66D-1447-B575-94E64321A69D}"/>
              </a:ext>
            </a:extLst>
          </p:cNvPr>
          <p:cNvSpPr/>
          <p:nvPr/>
        </p:nvSpPr>
        <p:spPr>
          <a:xfrm>
            <a:off x="3247362" y="1135681"/>
            <a:ext cx="1691640" cy="1737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C54277-CD95-2E46-BAEB-A68856B4BB35}"/>
              </a:ext>
            </a:extLst>
          </p:cNvPr>
          <p:cNvSpPr txBox="1"/>
          <p:nvPr/>
        </p:nvSpPr>
        <p:spPr>
          <a:xfrm>
            <a:off x="301760" y="1359187"/>
            <a:ext cx="199715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Liquid Metal Technol.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E482A4-56F3-1744-B201-EA1C0E23B6CC}"/>
              </a:ext>
            </a:extLst>
          </p:cNvPr>
          <p:cNvSpPr/>
          <p:nvPr/>
        </p:nvSpPr>
        <p:spPr>
          <a:xfrm>
            <a:off x="3247362" y="1418142"/>
            <a:ext cx="1691640" cy="1737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9EFEDF-5244-6B47-9237-012F625530C6}"/>
              </a:ext>
            </a:extLst>
          </p:cNvPr>
          <p:cNvSpPr txBox="1"/>
          <p:nvPr/>
        </p:nvSpPr>
        <p:spPr>
          <a:xfrm>
            <a:off x="297920" y="3254423"/>
            <a:ext cx="2972289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/>
              <a:t>International short pulse toroidal devices</a:t>
            </a:r>
          </a:p>
          <a:p>
            <a:pPr>
              <a:lnSpc>
                <a:spcPct val="90000"/>
              </a:lnSpc>
            </a:pPr>
            <a:r>
              <a:rPr lang="en-US" sz="1400" b="1" dirty="0"/>
              <a:t>JET, AUG, MAST, TCV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78494A-AD18-BB4C-99E4-881E82107B45}"/>
              </a:ext>
            </a:extLst>
          </p:cNvPr>
          <p:cNvSpPr/>
          <p:nvPr/>
        </p:nvSpPr>
        <p:spPr>
          <a:xfrm>
            <a:off x="3247362" y="3473087"/>
            <a:ext cx="2743200" cy="173736"/>
          </a:xfrm>
          <a:prstGeom prst="rect">
            <a:avLst/>
          </a:prstGeom>
          <a:gradFill>
            <a:gsLst>
              <a:gs pos="50000">
                <a:schemeClr val="accent1">
                  <a:lumMod val="40000"/>
                  <a:lumOff val="60000"/>
                </a:schemeClr>
              </a:gs>
              <a:gs pos="76000">
                <a:schemeClr val="bg2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Power exhaust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4CF559-EAD0-8E46-9AED-20F1D0F5F217}"/>
              </a:ext>
            </a:extLst>
          </p:cNvPr>
          <p:cNvSpPr txBox="1"/>
          <p:nvPr/>
        </p:nvSpPr>
        <p:spPr>
          <a:xfrm>
            <a:off x="297920" y="2430250"/>
            <a:ext cx="1853392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/>
              <a:t>National toroidal devices</a:t>
            </a:r>
          </a:p>
          <a:p>
            <a:pPr>
              <a:lnSpc>
                <a:spcPct val="90000"/>
              </a:lnSpc>
            </a:pPr>
            <a:r>
              <a:rPr lang="en-US" sz="1400" b="1" dirty="0"/>
              <a:t>LTX</a:t>
            </a:r>
          </a:p>
          <a:p>
            <a:pPr>
              <a:lnSpc>
                <a:spcPct val="90000"/>
              </a:lnSpc>
            </a:pPr>
            <a:r>
              <a:rPr lang="en-US" sz="1400" b="1" dirty="0"/>
              <a:t>NSTX-U</a:t>
            </a:r>
          </a:p>
          <a:p>
            <a:pPr>
              <a:lnSpc>
                <a:spcPct val="90000"/>
              </a:lnSpc>
            </a:pPr>
            <a:r>
              <a:rPr lang="en-US" sz="1400" b="1" dirty="0"/>
              <a:t>DIII-D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0F3509-E920-6B4A-86A3-9E7459CCD9C0}"/>
              </a:ext>
            </a:extLst>
          </p:cNvPr>
          <p:cNvSpPr/>
          <p:nvPr/>
        </p:nvSpPr>
        <p:spPr>
          <a:xfrm>
            <a:off x="3260062" y="2624665"/>
            <a:ext cx="1553238" cy="152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82000">
                <a:schemeClr val="bg2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Liquid Li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BA6CFF3-07F3-5941-96F8-023F307E7E13}"/>
              </a:ext>
            </a:extLst>
          </p:cNvPr>
          <p:cNvSpPr/>
          <p:nvPr/>
        </p:nvSpPr>
        <p:spPr>
          <a:xfrm>
            <a:off x="3906973" y="2791933"/>
            <a:ext cx="2023138" cy="1737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84000">
                <a:schemeClr val="bg2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    Liquid metal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1B21BAF-1538-0142-AE18-EF3316899D92}"/>
              </a:ext>
            </a:extLst>
          </p:cNvPr>
          <p:cNvSpPr/>
          <p:nvPr/>
        </p:nvSpPr>
        <p:spPr>
          <a:xfrm>
            <a:off x="3260062" y="2986768"/>
            <a:ext cx="2651760" cy="1737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96000">
                <a:schemeClr val="bg2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Power exhaust, material migration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B389823-EA6C-A34D-99ED-5DF8E218F4BE}"/>
              </a:ext>
            </a:extLst>
          </p:cNvPr>
          <p:cNvSpPr/>
          <p:nvPr/>
        </p:nvSpPr>
        <p:spPr>
          <a:xfrm>
            <a:off x="3260062" y="2790009"/>
            <a:ext cx="640080" cy="1756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Recovery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75CF6B-4BC8-D34B-B057-39455C125FC6}"/>
              </a:ext>
            </a:extLst>
          </p:cNvPr>
          <p:cNvGrpSpPr/>
          <p:nvPr/>
        </p:nvGrpSpPr>
        <p:grpSpPr>
          <a:xfrm>
            <a:off x="301760" y="5318065"/>
            <a:ext cx="8739037" cy="286232"/>
            <a:chOff x="301760" y="1628914"/>
            <a:chExt cx="8739037" cy="28623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D2EE7B-DEFE-314E-BC68-B972CFED24F0}"/>
                </a:ext>
              </a:extLst>
            </p:cNvPr>
            <p:cNvSpPr txBox="1"/>
            <p:nvPr/>
          </p:nvSpPr>
          <p:spPr>
            <a:xfrm>
              <a:off x="301760" y="1628914"/>
              <a:ext cx="593432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b="1" dirty="0"/>
                <a:t>ITER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C4D24E9-AF44-6843-A598-611975050EA4}"/>
                </a:ext>
              </a:extLst>
            </p:cNvPr>
            <p:cNvSpPr/>
            <p:nvPr/>
          </p:nvSpPr>
          <p:spPr>
            <a:xfrm>
              <a:off x="5785598" y="1651216"/>
              <a:ext cx="3255199" cy="17342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1000" dirty="0">
                  <a:solidFill>
                    <a:schemeClr val="tx1"/>
                  </a:solidFill>
                </a:rPr>
                <a:t>    Operations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18B8F2D-C895-8F44-A148-225A36E8FDE9}"/>
                </a:ext>
              </a:extLst>
            </p:cNvPr>
            <p:cNvSpPr/>
            <p:nvPr/>
          </p:nvSpPr>
          <p:spPr>
            <a:xfrm>
              <a:off x="3243715" y="1649136"/>
              <a:ext cx="2541883" cy="175504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1000" dirty="0">
                  <a:solidFill>
                    <a:schemeClr val="tx1"/>
                  </a:solidFill>
                </a:rPr>
                <a:t>Construction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4C12D930-836D-4546-B7E9-E0B7766D52F0}"/>
              </a:ext>
            </a:extLst>
          </p:cNvPr>
          <p:cNvSpPr/>
          <p:nvPr/>
        </p:nvSpPr>
        <p:spPr>
          <a:xfrm>
            <a:off x="4985920" y="6187152"/>
            <a:ext cx="2286000" cy="1737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Construction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448D89A-41D6-D941-93FC-0FA07AE3622E}"/>
              </a:ext>
            </a:extLst>
          </p:cNvPr>
          <p:cNvSpPr/>
          <p:nvPr/>
        </p:nvSpPr>
        <p:spPr>
          <a:xfrm>
            <a:off x="7275510" y="6187150"/>
            <a:ext cx="1778382" cy="1737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Operations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1BAACAF-66AB-EF4E-80B7-E63929CEC2EB}"/>
              </a:ext>
            </a:extLst>
          </p:cNvPr>
          <p:cNvGrpSpPr/>
          <p:nvPr/>
        </p:nvGrpSpPr>
        <p:grpSpPr>
          <a:xfrm>
            <a:off x="305604" y="5426473"/>
            <a:ext cx="4969327" cy="923330"/>
            <a:chOff x="305604" y="5418590"/>
            <a:chExt cx="4969327" cy="92333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110E36-D6AF-D149-8001-19A2F8F0BC06}"/>
                </a:ext>
              </a:extLst>
            </p:cNvPr>
            <p:cNvSpPr txBox="1"/>
            <p:nvPr/>
          </p:nvSpPr>
          <p:spPr>
            <a:xfrm>
              <a:off x="305604" y="5762921"/>
              <a:ext cx="532518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b="1" dirty="0"/>
                <a:t>DTT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2EE5A77-34A3-144E-BFA6-C755171960B6}"/>
                </a:ext>
              </a:extLst>
            </p:cNvPr>
            <p:cNvSpPr/>
            <p:nvPr/>
          </p:nvSpPr>
          <p:spPr>
            <a:xfrm>
              <a:off x="4667071" y="5418590"/>
              <a:ext cx="6078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?</a:t>
              </a:r>
              <a:endPara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21FCF4D3-69B4-AA49-A6E7-98134B995893}"/>
              </a:ext>
            </a:extLst>
          </p:cNvPr>
          <p:cNvSpPr txBox="1"/>
          <p:nvPr/>
        </p:nvSpPr>
        <p:spPr>
          <a:xfrm>
            <a:off x="305604" y="6560064"/>
            <a:ext cx="169629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 err="1"/>
              <a:t>Stellarator</a:t>
            </a:r>
            <a:r>
              <a:rPr lang="en-US" sz="1400" b="1" dirty="0"/>
              <a:t> Option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D643588-A830-0049-BF5B-FE0B4F883E46}"/>
              </a:ext>
            </a:extLst>
          </p:cNvPr>
          <p:cNvCxnSpPr/>
          <p:nvPr/>
        </p:nvCxnSpPr>
        <p:spPr>
          <a:xfrm>
            <a:off x="3869197" y="988635"/>
            <a:ext cx="4307504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590DE01-1CF9-C145-A63F-1EB2D0905F94}"/>
              </a:ext>
            </a:extLst>
          </p:cNvPr>
          <p:cNvCxnSpPr>
            <a:cxnSpLocks/>
          </p:cNvCxnSpPr>
          <p:nvPr/>
        </p:nvCxnSpPr>
        <p:spPr>
          <a:xfrm>
            <a:off x="8176701" y="985808"/>
            <a:ext cx="0" cy="7315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50AB3C6-D2B5-1340-B9CF-21424C6C6CF7}"/>
              </a:ext>
            </a:extLst>
          </p:cNvPr>
          <p:cNvCxnSpPr>
            <a:cxnSpLocks/>
          </p:cNvCxnSpPr>
          <p:nvPr/>
        </p:nvCxnSpPr>
        <p:spPr>
          <a:xfrm>
            <a:off x="6018270" y="985808"/>
            <a:ext cx="0" cy="7315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21EA3A2-0EDE-7F4A-BC71-D696370AD200}"/>
              </a:ext>
            </a:extLst>
          </p:cNvPr>
          <p:cNvCxnSpPr>
            <a:cxnSpLocks/>
          </p:cNvCxnSpPr>
          <p:nvPr/>
        </p:nvCxnSpPr>
        <p:spPr>
          <a:xfrm>
            <a:off x="3877258" y="982956"/>
            <a:ext cx="0" cy="7315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05F695A-36A4-8548-B677-A45EE4E1B5D8}"/>
              </a:ext>
            </a:extLst>
          </p:cNvPr>
          <p:cNvCxnSpPr>
            <a:cxnSpLocks/>
          </p:cNvCxnSpPr>
          <p:nvPr/>
        </p:nvCxnSpPr>
        <p:spPr>
          <a:xfrm>
            <a:off x="4928536" y="982956"/>
            <a:ext cx="0" cy="7315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6D552C8-B5E4-994A-99C1-89404CC1F67E}"/>
              </a:ext>
            </a:extLst>
          </p:cNvPr>
          <p:cNvCxnSpPr>
            <a:cxnSpLocks/>
          </p:cNvCxnSpPr>
          <p:nvPr/>
        </p:nvCxnSpPr>
        <p:spPr>
          <a:xfrm>
            <a:off x="7103805" y="982956"/>
            <a:ext cx="0" cy="7315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77B34B1-622D-BA4E-A789-43DBEDED54E5}"/>
              </a:ext>
            </a:extLst>
          </p:cNvPr>
          <p:cNvSpPr txBox="1"/>
          <p:nvPr/>
        </p:nvSpPr>
        <p:spPr>
          <a:xfrm>
            <a:off x="300547" y="4672535"/>
            <a:ext cx="2876108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/>
              <a:t>International long pulse toroidal devices</a:t>
            </a:r>
          </a:p>
          <a:p>
            <a:pPr>
              <a:lnSpc>
                <a:spcPct val="90000"/>
              </a:lnSpc>
            </a:pPr>
            <a:r>
              <a:rPr lang="en-US" sz="1400" b="1" dirty="0"/>
              <a:t>EAST, KSTAR, WEST, W7-X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601FA71-868C-3240-A315-5E52675450CA}"/>
              </a:ext>
            </a:extLst>
          </p:cNvPr>
          <p:cNvSpPr/>
          <p:nvPr/>
        </p:nvSpPr>
        <p:spPr>
          <a:xfrm>
            <a:off x="3249989" y="4891199"/>
            <a:ext cx="5120640" cy="173736"/>
          </a:xfrm>
          <a:prstGeom prst="rect">
            <a:avLst/>
          </a:prstGeom>
          <a:gradFill>
            <a:gsLst>
              <a:gs pos="37000">
                <a:schemeClr val="accent1">
                  <a:lumMod val="40000"/>
                  <a:lumOff val="60000"/>
                </a:schemeClr>
              </a:gs>
              <a:gs pos="76000">
                <a:schemeClr val="bg2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Material migration, dust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2612DCD-A11F-FE4A-B547-FAFB3E564676}"/>
              </a:ext>
            </a:extLst>
          </p:cNvPr>
          <p:cNvCxnSpPr>
            <a:cxnSpLocks/>
          </p:cNvCxnSpPr>
          <p:nvPr/>
        </p:nvCxnSpPr>
        <p:spPr>
          <a:xfrm flipV="1">
            <a:off x="4991100" y="3074973"/>
            <a:ext cx="0" cy="2768267"/>
          </a:xfrm>
          <a:prstGeom prst="line">
            <a:avLst/>
          </a:prstGeom>
          <a:ln w="38100">
            <a:solidFill>
              <a:srgbClr val="FF0000">
                <a:alpha val="50000"/>
              </a:srgb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D734545A-7F8D-5D48-AF90-653257221EF1}"/>
              </a:ext>
            </a:extLst>
          </p:cNvPr>
          <p:cNvSpPr txBox="1"/>
          <p:nvPr/>
        </p:nvSpPr>
        <p:spPr>
          <a:xfrm>
            <a:off x="296500" y="1650153"/>
            <a:ext cx="2635145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Advanced Materials Technol.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016C7F9-D472-CB4C-A676-9746F00C99CC}"/>
              </a:ext>
            </a:extLst>
          </p:cNvPr>
          <p:cNvSpPr/>
          <p:nvPr/>
        </p:nvSpPr>
        <p:spPr>
          <a:xfrm>
            <a:off x="3242102" y="1690110"/>
            <a:ext cx="1737360" cy="173736"/>
          </a:xfrm>
          <a:prstGeom prst="rect">
            <a:avLst/>
          </a:prstGeom>
          <a:gradFill>
            <a:gsLst>
              <a:gs pos="65000">
                <a:schemeClr val="accent1">
                  <a:lumMod val="40000"/>
                  <a:lumOff val="60000"/>
                </a:schemeClr>
              </a:gs>
              <a:gs pos="19000">
                <a:schemeClr val="bg2"/>
              </a:gs>
              <a:gs pos="0">
                <a:schemeClr val="bg2"/>
              </a:gs>
            </a:gsLst>
            <a:lin ang="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2D97FE4-71A8-844A-85D5-D9DB1D7377ED}"/>
              </a:ext>
            </a:extLst>
          </p:cNvPr>
          <p:cNvSpPr/>
          <p:nvPr/>
        </p:nvSpPr>
        <p:spPr>
          <a:xfrm>
            <a:off x="4980342" y="1694288"/>
            <a:ext cx="2194560" cy="1737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6B12110-41E0-D14B-A906-89EC7F453BFA}"/>
              </a:ext>
            </a:extLst>
          </p:cNvPr>
          <p:cNvCxnSpPr>
            <a:cxnSpLocks/>
          </p:cNvCxnSpPr>
          <p:nvPr/>
        </p:nvCxnSpPr>
        <p:spPr>
          <a:xfrm flipV="1">
            <a:off x="6832334" y="4047405"/>
            <a:ext cx="0" cy="442359"/>
          </a:xfrm>
          <a:prstGeom prst="line">
            <a:avLst/>
          </a:prstGeom>
          <a:ln w="38100">
            <a:solidFill>
              <a:srgbClr val="FF0000">
                <a:alpha val="50000"/>
              </a:srgb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2EDD767-E19C-E542-BD5D-E281AF6AF6AD}"/>
              </a:ext>
            </a:extLst>
          </p:cNvPr>
          <p:cNvCxnSpPr>
            <a:cxnSpLocks/>
          </p:cNvCxnSpPr>
          <p:nvPr/>
        </p:nvCxnSpPr>
        <p:spPr>
          <a:xfrm flipH="1" flipV="1">
            <a:off x="4918542" y="3551064"/>
            <a:ext cx="1934" cy="2292176"/>
          </a:xfrm>
          <a:prstGeom prst="line">
            <a:avLst/>
          </a:prstGeom>
          <a:ln w="38100">
            <a:solidFill>
              <a:srgbClr val="FF0000">
                <a:alpha val="50000"/>
              </a:srgb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EC52315-4623-D840-A9B0-FF4007DFDF1F}"/>
              </a:ext>
            </a:extLst>
          </p:cNvPr>
          <p:cNvCxnSpPr>
            <a:cxnSpLocks/>
          </p:cNvCxnSpPr>
          <p:nvPr/>
        </p:nvCxnSpPr>
        <p:spPr>
          <a:xfrm flipV="1">
            <a:off x="5791952" y="4481528"/>
            <a:ext cx="0" cy="944511"/>
          </a:xfrm>
          <a:prstGeom prst="line">
            <a:avLst/>
          </a:prstGeom>
          <a:ln w="38100">
            <a:solidFill>
              <a:srgbClr val="FF0000">
                <a:alpha val="50000"/>
              </a:srgb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A7D8C81-B1C6-CF46-929F-F3D4C9946CFC}"/>
              </a:ext>
            </a:extLst>
          </p:cNvPr>
          <p:cNvCxnSpPr>
            <a:cxnSpLocks/>
          </p:cNvCxnSpPr>
          <p:nvPr/>
        </p:nvCxnSpPr>
        <p:spPr>
          <a:xfrm flipV="1">
            <a:off x="7249448" y="4489842"/>
            <a:ext cx="0" cy="1780473"/>
          </a:xfrm>
          <a:prstGeom prst="line">
            <a:avLst/>
          </a:prstGeom>
          <a:ln w="38100">
            <a:solidFill>
              <a:srgbClr val="FF0000">
                <a:alpha val="50000"/>
              </a:srgb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D6381C9-11F2-AD4E-899B-D2BC999ADA38}"/>
              </a:ext>
            </a:extLst>
          </p:cNvPr>
          <p:cNvCxnSpPr>
            <a:cxnSpLocks/>
            <a:stCxn id="26" idx="1"/>
          </p:cNvCxnSpPr>
          <p:nvPr/>
        </p:nvCxnSpPr>
        <p:spPr>
          <a:xfrm flipV="1">
            <a:off x="3906973" y="2702313"/>
            <a:ext cx="752" cy="176488"/>
          </a:xfrm>
          <a:prstGeom prst="line">
            <a:avLst/>
          </a:prstGeom>
          <a:ln w="38100">
            <a:solidFill>
              <a:srgbClr val="FF0000">
                <a:alpha val="50000"/>
              </a:srgb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04366DD-2E22-2241-9A31-30B201879E49}"/>
              </a:ext>
            </a:extLst>
          </p:cNvPr>
          <p:cNvCxnSpPr>
            <a:cxnSpLocks/>
          </p:cNvCxnSpPr>
          <p:nvPr/>
        </p:nvCxnSpPr>
        <p:spPr>
          <a:xfrm flipV="1">
            <a:off x="3990861" y="2282104"/>
            <a:ext cx="0" cy="596697"/>
          </a:xfrm>
          <a:prstGeom prst="line">
            <a:avLst/>
          </a:prstGeom>
          <a:ln w="38100">
            <a:solidFill>
              <a:srgbClr val="FF0000">
                <a:alpha val="50000"/>
              </a:srgb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04349EB-7D95-774E-B344-F6817950ACB7}"/>
              </a:ext>
            </a:extLst>
          </p:cNvPr>
          <p:cNvCxnSpPr>
            <a:cxnSpLocks/>
          </p:cNvCxnSpPr>
          <p:nvPr/>
        </p:nvCxnSpPr>
        <p:spPr>
          <a:xfrm flipH="1" flipV="1">
            <a:off x="4918542" y="1221092"/>
            <a:ext cx="1933" cy="557784"/>
          </a:xfrm>
          <a:prstGeom prst="line">
            <a:avLst/>
          </a:prstGeom>
          <a:ln w="38100">
            <a:solidFill>
              <a:srgbClr val="FF0000">
                <a:alpha val="50000"/>
              </a:srgb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99920A1-BC7D-9D47-B87F-F8611C552CB3}"/>
              </a:ext>
            </a:extLst>
          </p:cNvPr>
          <p:cNvCxnSpPr>
            <a:cxnSpLocks/>
          </p:cNvCxnSpPr>
          <p:nvPr/>
        </p:nvCxnSpPr>
        <p:spPr>
          <a:xfrm flipV="1">
            <a:off x="4830677" y="1508969"/>
            <a:ext cx="0" cy="263950"/>
          </a:xfrm>
          <a:prstGeom prst="line">
            <a:avLst/>
          </a:prstGeom>
          <a:ln w="38100">
            <a:solidFill>
              <a:srgbClr val="FF0000">
                <a:alpha val="50000"/>
              </a:srgb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348195A4-C91B-994B-845B-9687567D7BBF}"/>
              </a:ext>
            </a:extLst>
          </p:cNvPr>
          <p:cNvCxnSpPr>
            <a:cxnSpLocks/>
          </p:cNvCxnSpPr>
          <p:nvPr/>
        </p:nvCxnSpPr>
        <p:spPr>
          <a:xfrm flipV="1">
            <a:off x="6463369" y="1775686"/>
            <a:ext cx="1" cy="2258568"/>
          </a:xfrm>
          <a:prstGeom prst="line">
            <a:avLst/>
          </a:prstGeom>
          <a:ln w="38100">
            <a:solidFill>
              <a:srgbClr val="FF0000">
                <a:alpha val="50000"/>
              </a:srgb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D3586B0-A21D-3548-8363-BF83DCFF48D6}"/>
              </a:ext>
            </a:extLst>
          </p:cNvPr>
          <p:cNvCxnSpPr>
            <a:cxnSpLocks/>
          </p:cNvCxnSpPr>
          <p:nvPr/>
        </p:nvCxnSpPr>
        <p:spPr>
          <a:xfrm flipV="1">
            <a:off x="5907767" y="4483698"/>
            <a:ext cx="0" cy="1786617"/>
          </a:xfrm>
          <a:prstGeom prst="line">
            <a:avLst/>
          </a:prstGeom>
          <a:ln w="38100">
            <a:solidFill>
              <a:srgbClr val="FF0000">
                <a:alpha val="50000"/>
              </a:srgb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810468F-4610-4F4A-B993-D42A87D9C7B6}"/>
              </a:ext>
            </a:extLst>
          </p:cNvPr>
          <p:cNvCxnSpPr>
            <a:cxnSpLocks/>
          </p:cNvCxnSpPr>
          <p:nvPr/>
        </p:nvCxnSpPr>
        <p:spPr>
          <a:xfrm flipV="1">
            <a:off x="5325796" y="4973508"/>
            <a:ext cx="0" cy="1296807"/>
          </a:xfrm>
          <a:prstGeom prst="line">
            <a:avLst/>
          </a:prstGeom>
          <a:ln w="38100">
            <a:solidFill>
              <a:srgbClr val="FF0000">
                <a:alpha val="50000"/>
              </a:srgb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E12BBCE-53E6-E24A-8250-B3CA4F16E4DC}"/>
              </a:ext>
            </a:extLst>
          </p:cNvPr>
          <p:cNvSpPr txBox="1"/>
          <p:nvPr/>
        </p:nvSpPr>
        <p:spPr>
          <a:xfrm>
            <a:off x="308504" y="3897567"/>
            <a:ext cx="304442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Fusion prototypic neutron source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8BBD53F-3D39-4345-8809-7FA8233880CE}"/>
              </a:ext>
            </a:extLst>
          </p:cNvPr>
          <p:cNvSpPr/>
          <p:nvPr/>
        </p:nvSpPr>
        <p:spPr>
          <a:xfrm>
            <a:off x="4068393" y="6186028"/>
            <a:ext cx="914400" cy="173736"/>
          </a:xfrm>
          <a:prstGeom prst="rect">
            <a:avLst/>
          </a:prstGeom>
          <a:gradFill>
            <a:gsLst>
              <a:gs pos="100000">
                <a:schemeClr val="accent3"/>
              </a:gs>
              <a:gs pos="16000">
                <a:schemeClr val="bg2"/>
              </a:gs>
              <a:gs pos="0">
                <a:schemeClr val="bg2"/>
              </a:gs>
            </a:gsLst>
            <a:lin ang="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Design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97AD959-7989-E146-958C-F650D47F228C}"/>
              </a:ext>
            </a:extLst>
          </p:cNvPr>
          <p:cNvSpPr/>
          <p:nvPr/>
        </p:nvSpPr>
        <p:spPr>
          <a:xfrm>
            <a:off x="4064629" y="3962392"/>
            <a:ext cx="502920" cy="173736"/>
          </a:xfrm>
          <a:prstGeom prst="rect">
            <a:avLst/>
          </a:prstGeom>
          <a:gradFill>
            <a:gsLst>
              <a:gs pos="100000">
                <a:schemeClr val="accent3"/>
              </a:gs>
              <a:gs pos="16000">
                <a:schemeClr val="bg2"/>
              </a:gs>
              <a:gs pos="0">
                <a:schemeClr val="bg2"/>
              </a:gs>
            </a:gsLst>
            <a:lin ang="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1524999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>
          <a:xfrm>
            <a:off x="1661584" y="1409675"/>
            <a:ext cx="5619750" cy="2116666"/>
          </a:xfrm>
          <a:prstGeom prst="rightArrow">
            <a:avLst>
              <a:gd name="adj1" fmla="val 50000"/>
              <a:gd name="adj2" fmla="val 14000"/>
            </a:avLst>
          </a:prstGeom>
          <a:gradFill flip="none" rotWithShape="1">
            <a:gsLst>
              <a:gs pos="100000">
                <a:srgbClr val="FF6600"/>
              </a:gs>
              <a:gs pos="0">
                <a:srgbClr val="FFFFFF"/>
              </a:gs>
            </a:gsLst>
            <a:lin ang="0" scaled="1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986" name="Text Box 2"/>
          <p:cNvSpPr txBox="1">
            <a:spLocks noChangeArrowheads="1"/>
          </p:cNvSpPr>
          <p:nvPr/>
        </p:nvSpPr>
        <p:spPr bwMode="auto">
          <a:xfrm>
            <a:off x="380999" y="1452008"/>
            <a:ext cx="8657167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en-GB" altLang="ja-JP" b="1" dirty="0">
                <a:latin typeface="Arial" charset="0"/>
                <a:ea typeface="MS PGothic" charset="0"/>
                <a:cs typeface="MS PGothic" charset="0"/>
              </a:rPr>
              <a:t>      JET                        	    ITER                            </a:t>
            </a:r>
            <a:r>
              <a:rPr kumimoji="1" lang="en-GB" altLang="ja-JP" b="1" dirty="0">
                <a:ea typeface="MS PGothic" charset="0"/>
                <a:cs typeface="MS PGothic" charset="0"/>
              </a:rPr>
              <a:t>FNSF               Fusion Reactor</a:t>
            </a:r>
            <a:endParaRPr kumimoji="1" lang="en-GB" altLang="ja-JP" b="1" dirty="0"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297987" name="Picture 3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333" y="1799141"/>
            <a:ext cx="1492780" cy="147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88" name="Picture 4" descr="ITE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07" y="1646741"/>
            <a:ext cx="1619250" cy="162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89" name="Rectangle 5"/>
          <p:cNvSpPr>
            <a:spLocks noGrp="1" noChangeArrowheads="1"/>
          </p:cNvSpPr>
          <p:nvPr>
            <p:ph type="title"/>
          </p:nvPr>
        </p:nvSpPr>
        <p:spPr>
          <a:xfrm>
            <a:off x="111203" y="177114"/>
            <a:ext cx="8768213" cy="1281120"/>
          </a:xfrm>
        </p:spPr>
        <p:txBody>
          <a:bodyPr/>
          <a:lstStyle/>
          <a:p>
            <a:pPr>
              <a:defRPr/>
            </a:pPr>
            <a:r>
              <a:rPr lang="en-US" dirty="0"/>
              <a:t>Challenges for materials: fluxes and </a:t>
            </a:r>
            <a:r>
              <a:rPr lang="en-US" dirty="0" err="1"/>
              <a:t>fluence</a:t>
            </a:r>
            <a:r>
              <a:rPr lang="en-US" dirty="0"/>
              <a:t>, temperatures</a:t>
            </a:r>
            <a:br>
              <a:rPr lang="en-US" dirty="0"/>
            </a:br>
            <a:endParaRPr lang="en-US" dirty="0">
              <a:cs typeface="+mj-cs"/>
            </a:endParaRPr>
          </a:p>
        </p:txBody>
      </p:sp>
      <p:pic>
        <p:nvPicPr>
          <p:cNvPr id="297990" name="Picture 6" descr="The JET Mach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63" y="1875342"/>
            <a:ext cx="1492250" cy="121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92" name="AutoShape 8"/>
          <p:cNvSpPr>
            <a:spLocks noChangeArrowheads="1"/>
          </p:cNvSpPr>
          <p:nvPr/>
        </p:nvSpPr>
        <p:spPr bwMode="auto">
          <a:xfrm>
            <a:off x="306919" y="3733795"/>
            <a:ext cx="5181600" cy="609600"/>
          </a:xfrm>
          <a:prstGeom prst="rightArrow">
            <a:avLst>
              <a:gd name="adj1" fmla="val 50000"/>
              <a:gd name="adj2" fmla="val 2125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7994" name="AutoShape 10"/>
          <p:cNvSpPr>
            <a:spLocks noChangeArrowheads="1"/>
          </p:cNvSpPr>
          <p:nvPr/>
        </p:nvSpPr>
        <p:spPr bwMode="auto">
          <a:xfrm>
            <a:off x="230751" y="3352795"/>
            <a:ext cx="3656965" cy="454088"/>
          </a:xfrm>
          <a:prstGeom prst="rightArrow">
            <a:avLst>
              <a:gd name="adj1" fmla="val 54583"/>
              <a:gd name="adj2" fmla="val 4662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ctr">
              <a:buFont typeface="Wingdings" charset="0"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97995" name="Text Box 11"/>
          <p:cNvSpPr txBox="1">
            <a:spLocks noChangeArrowheads="1"/>
          </p:cNvSpPr>
          <p:nvPr/>
        </p:nvSpPr>
        <p:spPr bwMode="auto">
          <a:xfrm>
            <a:off x="311682" y="3420534"/>
            <a:ext cx="215860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400" b="1" dirty="0">
                <a:solidFill>
                  <a:srgbClr val="000000"/>
                </a:solidFill>
                <a:latin typeface="Trebuchet MS" charset="0"/>
                <a:cs typeface="+mn-cs"/>
              </a:rPr>
              <a:t>50 x </a:t>
            </a:r>
            <a:r>
              <a:rPr lang="en-US" sz="1400" b="1" dirty="0" err="1">
                <a:solidFill>
                  <a:srgbClr val="000000"/>
                </a:solidFill>
                <a:latin typeface="Trebuchet MS" charset="0"/>
                <a:cs typeface="+mn-cs"/>
              </a:rPr>
              <a:t>divertor</a:t>
            </a:r>
            <a:r>
              <a:rPr lang="en-US" sz="1400" b="1" dirty="0">
                <a:solidFill>
                  <a:srgbClr val="000000"/>
                </a:solidFill>
                <a:latin typeface="Trebuchet MS" charset="0"/>
                <a:cs typeface="+mn-cs"/>
              </a:rPr>
              <a:t> ion fluxes</a:t>
            </a:r>
          </a:p>
        </p:txBody>
      </p:sp>
      <p:sp>
        <p:nvSpPr>
          <p:cNvPr id="297999" name="AutoShape 15"/>
          <p:cNvSpPr>
            <a:spLocks noChangeArrowheads="1"/>
          </p:cNvSpPr>
          <p:nvPr/>
        </p:nvSpPr>
        <p:spPr bwMode="auto">
          <a:xfrm>
            <a:off x="4529671" y="4392108"/>
            <a:ext cx="3658095" cy="454088"/>
          </a:xfrm>
          <a:prstGeom prst="rightArrow">
            <a:avLst>
              <a:gd name="adj1" fmla="val 54583"/>
              <a:gd name="adj2" fmla="val 4662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ctr">
              <a:buFont typeface="Wingdings" charset="0"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98000" name="Text Box 16"/>
          <p:cNvSpPr txBox="1">
            <a:spLocks noChangeArrowheads="1"/>
          </p:cNvSpPr>
          <p:nvPr/>
        </p:nvSpPr>
        <p:spPr bwMode="auto">
          <a:xfrm>
            <a:off x="4631761" y="4449264"/>
            <a:ext cx="3359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400" b="1" dirty="0">
                <a:solidFill>
                  <a:srgbClr val="000000"/>
                </a:solidFill>
                <a:latin typeface="Trebuchet MS" charset="0"/>
                <a:cs typeface="+mn-cs"/>
              </a:rPr>
              <a:t>up to 100 x neutron </a:t>
            </a:r>
            <a:r>
              <a:rPr lang="en-US" sz="1400" b="1" dirty="0" err="1">
                <a:solidFill>
                  <a:srgbClr val="000000"/>
                </a:solidFill>
                <a:latin typeface="Trebuchet MS" charset="0"/>
                <a:cs typeface="+mn-cs"/>
              </a:rPr>
              <a:t>fluence</a:t>
            </a:r>
            <a:r>
              <a:rPr lang="en-US" sz="1400" b="1" dirty="0">
                <a:solidFill>
                  <a:srgbClr val="000000"/>
                </a:solidFill>
                <a:latin typeface="Trebuchet MS" charset="0"/>
                <a:cs typeface="+mn-cs"/>
              </a:rPr>
              <a:t> (150dpa)</a:t>
            </a:r>
          </a:p>
        </p:txBody>
      </p:sp>
      <p:sp>
        <p:nvSpPr>
          <p:cNvPr id="298002" name="AutoShape 18"/>
          <p:cNvSpPr>
            <a:spLocks noChangeArrowheads="1"/>
          </p:cNvSpPr>
          <p:nvPr/>
        </p:nvSpPr>
        <p:spPr bwMode="auto">
          <a:xfrm>
            <a:off x="317502" y="4851400"/>
            <a:ext cx="5181600" cy="609600"/>
          </a:xfrm>
          <a:prstGeom prst="rightArrow">
            <a:avLst>
              <a:gd name="adj1" fmla="val 50000"/>
              <a:gd name="adj2" fmla="val 2125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8004" name="AutoShape 20"/>
          <p:cNvSpPr>
            <a:spLocks noChangeArrowheads="1"/>
          </p:cNvSpPr>
          <p:nvPr/>
        </p:nvSpPr>
        <p:spPr bwMode="auto">
          <a:xfrm>
            <a:off x="241340" y="3877743"/>
            <a:ext cx="3654985" cy="454088"/>
          </a:xfrm>
          <a:prstGeom prst="rightArrow">
            <a:avLst>
              <a:gd name="adj1" fmla="val 54583"/>
              <a:gd name="adj2" fmla="val 4662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ctr">
              <a:buFont typeface="Wingdings" charset="0"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98005" name="Text Box 21"/>
          <p:cNvSpPr txBox="1">
            <a:spLocks noChangeArrowheads="1"/>
          </p:cNvSpPr>
          <p:nvPr/>
        </p:nvSpPr>
        <p:spPr bwMode="auto">
          <a:xfrm>
            <a:off x="322265" y="3945482"/>
            <a:ext cx="24935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400" b="1" dirty="0">
                <a:solidFill>
                  <a:srgbClr val="000000"/>
                </a:solidFill>
                <a:latin typeface="Trebuchet MS" charset="0"/>
                <a:cs typeface="+mn-cs"/>
              </a:rPr>
              <a:t>5000 x </a:t>
            </a:r>
            <a:r>
              <a:rPr lang="en-US" sz="1400" b="1" dirty="0" err="1">
                <a:solidFill>
                  <a:srgbClr val="000000"/>
                </a:solidFill>
                <a:latin typeface="Trebuchet MS" charset="0"/>
                <a:cs typeface="+mn-cs"/>
              </a:rPr>
              <a:t>divertor</a:t>
            </a:r>
            <a:r>
              <a:rPr lang="en-US" sz="1400" b="1" dirty="0">
                <a:solidFill>
                  <a:srgbClr val="000000"/>
                </a:solidFill>
                <a:latin typeface="Trebuchet MS" charset="0"/>
                <a:cs typeface="+mn-cs"/>
              </a:rPr>
              <a:t> ion </a:t>
            </a:r>
            <a:r>
              <a:rPr lang="en-US" sz="1400" b="1" dirty="0" err="1">
                <a:solidFill>
                  <a:srgbClr val="000000"/>
                </a:solidFill>
                <a:latin typeface="Trebuchet MS" charset="0"/>
                <a:cs typeface="+mn-cs"/>
              </a:rPr>
              <a:t>fluence</a:t>
            </a:r>
            <a:endParaRPr lang="en-US" sz="1400" b="1" dirty="0">
              <a:solidFill>
                <a:srgbClr val="000000"/>
              </a:solidFill>
              <a:latin typeface="Trebuchet MS" charset="0"/>
              <a:cs typeface="+mn-cs"/>
            </a:endParaRPr>
          </a:p>
        </p:txBody>
      </p:sp>
      <p:sp>
        <p:nvSpPr>
          <p:cNvPr id="298009" name="AutoShape 25"/>
          <p:cNvSpPr>
            <a:spLocks noChangeArrowheads="1"/>
          </p:cNvSpPr>
          <p:nvPr/>
        </p:nvSpPr>
        <p:spPr bwMode="auto">
          <a:xfrm>
            <a:off x="241334" y="4392108"/>
            <a:ext cx="3653029" cy="454085"/>
          </a:xfrm>
          <a:prstGeom prst="rightArrow">
            <a:avLst>
              <a:gd name="adj1" fmla="val 54583"/>
              <a:gd name="adj2" fmla="val 4662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ctr">
              <a:buFont typeface="Wingdings" charset="0"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98010" name="Text Box 26"/>
          <p:cNvSpPr txBox="1">
            <a:spLocks noChangeArrowheads="1"/>
          </p:cNvSpPr>
          <p:nvPr/>
        </p:nvSpPr>
        <p:spPr bwMode="auto">
          <a:xfrm>
            <a:off x="332848" y="4459847"/>
            <a:ext cx="336073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400" b="1" dirty="0">
                <a:solidFill>
                  <a:srgbClr val="000000"/>
                </a:solidFill>
                <a:latin typeface="Trebuchet MS" charset="0"/>
                <a:cs typeface="+mn-cs"/>
              </a:rPr>
              <a:t>10</a:t>
            </a:r>
            <a:r>
              <a:rPr lang="en-US" sz="1400" b="1" baseline="30000" dirty="0">
                <a:solidFill>
                  <a:srgbClr val="000000"/>
                </a:solidFill>
                <a:latin typeface="Trebuchet MS" charset="0"/>
                <a:cs typeface="+mn-cs"/>
              </a:rPr>
              <a:t>6</a:t>
            </a:r>
            <a:r>
              <a:rPr lang="en-US" sz="1400" b="1" dirty="0">
                <a:solidFill>
                  <a:srgbClr val="000000"/>
                </a:solidFill>
                <a:latin typeface="Trebuchet MS" charset="0"/>
                <a:cs typeface="+mn-cs"/>
              </a:rPr>
              <a:t> x neutron </a:t>
            </a:r>
            <a:r>
              <a:rPr lang="en-US" sz="1400" b="1" dirty="0" err="1">
                <a:solidFill>
                  <a:srgbClr val="000000"/>
                </a:solidFill>
                <a:latin typeface="Trebuchet MS" charset="0"/>
                <a:cs typeface="+mn-cs"/>
              </a:rPr>
              <a:t>fluence</a:t>
            </a:r>
            <a:r>
              <a:rPr lang="en-US" sz="1400" b="1" dirty="0">
                <a:solidFill>
                  <a:srgbClr val="000000"/>
                </a:solidFill>
                <a:latin typeface="Trebuchet MS" charset="0"/>
                <a:cs typeface="+mn-cs"/>
              </a:rPr>
              <a:t> (1dpa)</a:t>
            </a:r>
          </a:p>
        </p:txBody>
      </p:sp>
      <p:sp>
        <p:nvSpPr>
          <p:cNvPr id="298012" name="AutoShape 28"/>
          <p:cNvSpPr>
            <a:spLocks noChangeArrowheads="1"/>
          </p:cNvSpPr>
          <p:nvPr/>
        </p:nvSpPr>
        <p:spPr bwMode="auto">
          <a:xfrm>
            <a:off x="4616415" y="4512754"/>
            <a:ext cx="5181600" cy="609600"/>
          </a:xfrm>
          <a:prstGeom prst="rightArrow">
            <a:avLst>
              <a:gd name="adj1" fmla="val 50000"/>
              <a:gd name="adj2" fmla="val 2125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 descr="FNSF.gif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323" y="2404506"/>
            <a:ext cx="1361020" cy="1598083"/>
          </a:xfrm>
          <a:prstGeom prst="rect">
            <a:avLst/>
          </a:prstGeom>
        </p:spPr>
      </p:pic>
      <p:sp>
        <p:nvSpPr>
          <p:cNvPr id="298014" name="AutoShape 30"/>
          <p:cNvSpPr>
            <a:spLocks noChangeArrowheads="1"/>
          </p:cNvSpPr>
          <p:nvPr/>
        </p:nvSpPr>
        <p:spPr bwMode="auto">
          <a:xfrm>
            <a:off x="4540241" y="3877743"/>
            <a:ext cx="3650944" cy="454088"/>
          </a:xfrm>
          <a:prstGeom prst="rightArrow">
            <a:avLst>
              <a:gd name="adj1" fmla="val 54583"/>
              <a:gd name="adj2" fmla="val 4662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ctr">
              <a:buFont typeface="Wingdings" charset="0"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98015" name="Text Box 31"/>
          <p:cNvSpPr txBox="1">
            <a:spLocks noChangeArrowheads="1"/>
          </p:cNvSpPr>
          <p:nvPr/>
        </p:nvSpPr>
        <p:spPr bwMode="auto">
          <a:xfrm>
            <a:off x="4621178" y="3945482"/>
            <a:ext cx="193365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400" b="1" dirty="0">
                <a:solidFill>
                  <a:srgbClr val="000000"/>
                </a:solidFill>
                <a:latin typeface="Trebuchet MS" charset="0"/>
                <a:cs typeface="+mn-cs"/>
              </a:rPr>
              <a:t>up to 5 x ion </a:t>
            </a:r>
            <a:r>
              <a:rPr lang="en-US" sz="1400" b="1" dirty="0" err="1">
                <a:solidFill>
                  <a:srgbClr val="000000"/>
                </a:solidFill>
                <a:latin typeface="Trebuchet MS" charset="0"/>
                <a:cs typeface="+mn-cs"/>
              </a:rPr>
              <a:t>fluence</a:t>
            </a:r>
            <a:endParaRPr lang="en-US" sz="1400" b="1" dirty="0">
              <a:solidFill>
                <a:srgbClr val="000000"/>
              </a:solidFill>
              <a:latin typeface="Trebuchet MS" charset="0"/>
              <a:cs typeface="+mn-cs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190046" y="792792"/>
            <a:ext cx="8839653" cy="1146049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US" sz="2400" b="1" dirty="0"/>
          </a:p>
        </p:txBody>
      </p:sp>
      <p:sp>
        <p:nvSpPr>
          <p:cNvPr id="24" name="AutoShape 25"/>
          <p:cNvSpPr>
            <a:spLocks noChangeArrowheads="1"/>
          </p:cNvSpPr>
          <p:nvPr/>
        </p:nvSpPr>
        <p:spPr bwMode="auto">
          <a:xfrm>
            <a:off x="241328" y="4917056"/>
            <a:ext cx="3653029" cy="454085"/>
          </a:xfrm>
          <a:prstGeom prst="rightArrow">
            <a:avLst>
              <a:gd name="adj1" fmla="val 54583"/>
              <a:gd name="adj2" fmla="val 4662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ctr">
              <a:buFont typeface="Wingdings" charset="0"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332842" y="4976328"/>
            <a:ext cx="336073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400" b="1" dirty="0">
                <a:solidFill>
                  <a:srgbClr val="000000"/>
                </a:solidFill>
                <a:latin typeface="Trebuchet MS" charset="0"/>
                <a:cs typeface="+mn-cs"/>
              </a:rPr>
              <a:t>P/R about the same</a:t>
            </a:r>
          </a:p>
        </p:txBody>
      </p:sp>
      <p:sp>
        <p:nvSpPr>
          <p:cNvPr id="26" name="AutoShape 15"/>
          <p:cNvSpPr>
            <a:spLocks noChangeArrowheads="1"/>
          </p:cNvSpPr>
          <p:nvPr/>
        </p:nvSpPr>
        <p:spPr bwMode="auto">
          <a:xfrm>
            <a:off x="4529665" y="4917056"/>
            <a:ext cx="3658095" cy="454088"/>
          </a:xfrm>
          <a:prstGeom prst="rightArrow">
            <a:avLst>
              <a:gd name="adj1" fmla="val 54583"/>
              <a:gd name="adj2" fmla="val 4662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algn="ctr">
              <a:buFont typeface="Wingdings" charset="0"/>
              <a:buNone/>
              <a:defRPr/>
            </a:pPr>
            <a:endParaRPr lang="en-US">
              <a:cs typeface="+mn-cs"/>
            </a:endParaRP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4631755" y="4982679"/>
            <a:ext cx="106952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84C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400" b="1" dirty="0">
                <a:solidFill>
                  <a:srgbClr val="000000"/>
                </a:solidFill>
                <a:latin typeface="Trebuchet MS" charset="0"/>
                <a:cs typeface="+mn-cs"/>
              </a:rPr>
              <a:t>5-10 x P/R</a:t>
            </a:r>
          </a:p>
        </p:txBody>
      </p:sp>
    </p:spTree>
    <p:extLst>
      <p:ext uri="{BB962C8B-B14F-4D97-AF65-F5344CB8AC3E}">
        <p14:creationId xmlns:p14="http://schemas.microsoft.com/office/powerpoint/2010/main" val="139499928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200" y="1020244"/>
            <a:ext cx="8229600" cy="3565525"/>
            <a:chOff x="457200" y="1358900"/>
            <a:chExt cx="8229600" cy="3565525"/>
          </a:xfrm>
        </p:grpSpPr>
        <p:pic>
          <p:nvPicPr>
            <p:cNvPr id="13315" name="Picture 2" descr="PSI_scheme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358900"/>
              <a:ext cx="8229600" cy="356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4245" name="Line 5"/>
            <p:cNvSpPr>
              <a:spLocks noChangeShapeType="1"/>
            </p:cNvSpPr>
            <p:nvPr/>
          </p:nvSpPr>
          <p:spPr bwMode="auto">
            <a:xfrm flipV="1">
              <a:off x="5057775" y="2619375"/>
              <a:ext cx="609600" cy="609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4246" name="Freeform 6"/>
            <p:cNvSpPr>
              <a:spLocks/>
            </p:cNvSpPr>
            <p:nvPr/>
          </p:nvSpPr>
          <p:spPr bwMode="auto">
            <a:xfrm>
              <a:off x="5045075" y="3228975"/>
              <a:ext cx="431800" cy="211138"/>
            </a:xfrm>
            <a:custGeom>
              <a:avLst/>
              <a:gdLst>
                <a:gd name="T0" fmla="*/ 6 w 272"/>
                <a:gd name="T1" fmla="*/ 6 h 133"/>
                <a:gd name="T2" fmla="*/ 30 w 272"/>
                <a:gd name="T3" fmla="*/ 36 h 133"/>
                <a:gd name="T4" fmla="*/ 42 w 272"/>
                <a:gd name="T5" fmla="*/ 60 h 133"/>
                <a:gd name="T6" fmla="*/ 108 w 272"/>
                <a:gd name="T7" fmla="*/ 84 h 133"/>
                <a:gd name="T8" fmla="*/ 114 w 272"/>
                <a:gd name="T9" fmla="*/ 114 h 133"/>
                <a:gd name="T10" fmla="*/ 198 w 272"/>
                <a:gd name="T11" fmla="*/ 90 h 133"/>
                <a:gd name="T12" fmla="*/ 240 w 272"/>
                <a:gd name="T13" fmla="*/ 102 h 133"/>
                <a:gd name="T14" fmla="*/ 270 w 272"/>
                <a:gd name="T15" fmla="*/ 96 h 133"/>
                <a:gd name="T16" fmla="*/ 264 w 272"/>
                <a:gd name="T17" fmla="*/ 96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33">
                  <a:moveTo>
                    <a:pt x="6" y="6"/>
                  </a:moveTo>
                  <a:cubicBezTo>
                    <a:pt x="20" y="49"/>
                    <a:pt x="0" y="0"/>
                    <a:pt x="30" y="36"/>
                  </a:cubicBezTo>
                  <a:cubicBezTo>
                    <a:pt x="36" y="43"/>
                    <a:pt x="36" y="53"/>
                    <a:pt x="42" y="60"/>
                  </a:cubicBezTo>
                  <a:cubicBezTo>
                    <a:pt x="57" y="77"/>
                    <a:pt x="88" y="80"/>
                    <a:pt x="108" y="84"/>
                  </a:cubicBezTo>
                  <a:cubicBezTo>
                    <a:pt x="110" y="94"/>
                    <a:pt x="104" y="111"/>
                    <a:pt x="114" y="114"/>
                  </a:cubicBezTo>
                  <a:cubicBezTo>
                    <a:pt x="176" y="133"/>
                    <a:pt x="178" y="120"/>
                    <a:pt x="198" y="90"/>
                  </a:cubicBezTo>
                  <a:cubicBezTo>
                    <a:pt x="206" y="93"/>
                    <a:pt x="232" y="102"/>
                    <a:pt x="240" y="102"/>
                  </a:cubicBezTo>
                  <a:cubicBezTo>
                    <a:pt x="250" y="102"/>
                    <a:pt x="260" y="98"/>
                    <a:pt x="270" y="96"/>
                  </a:cubicBezTo>
                  <a:cubicBezTo>
                    <a:pt x="272" y="96"/>
                    <a:pt x="266" y="96"/>
                    <a:pt x="264" y="9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94243" name="Rectangle 3"/>
          <p:cNvSpPr>
            <a:spLocks noGrp="1" noChangeArrowheads="1"/>
          </p:cNvSpPr>
          <p:nvPr>
            <p:ph type="title"/>
          </p:nvPr>
        </p:nvSpPr>
        <p:spPr>
          <a:xfrm>
            <a:off x="111203" y="177114"/>
            <a:ext cx="8958713" cy="88870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Plasma Material Interactions (PMI) in fusion reactor</a:t>
            </a:r>
            <a:endParaRPr lang="en-US" dirty="0">
              <a:cs typeface="+mj-cs"/>
            </a:endParaRPr>
          </a:p>
        </p:txBody>
      </p:sp>
      <p:sp>
        <p:nvSpPr>
          <p:cNvPr id="394244" name="Text Box 4"/>
          <p:cNvSpPr txBox="1">
            <a:spLocks noChangeArrowheads="1"/>
          </p:cNvSpPr>
          <p:nvPr/>
        </p:nvSpPr>
        <p:spPr bwMode="auto">
          <a:xfrm>
            <a:off x="5943600" y="2556944"/>
            <a:ext cx="2609396" cy="120032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SzTx/>
              <a:buFontTx/>
              <a:buNone/>
              <a:defRPr/>
            </a:pPr>
            <a:r>
              <a:rPr lang="en-US" sz="1800" dirty="0">
                <a:solidFill>
                  <a:srgbClr val="FF0000"/>
                </a:solidFill>
                <a:cs typeface="+mn-cs"/>
              </a:rPr>
              <a:t>Erosion</a:t>
            </a:r>
          </a:p>
          <a:p>
            <a:pPr>
              <a:buClrTx/>
              <a:buSzTx/>
              <a:buFontTx/>
              <a:buNone/>
              <a:defRPr/>
            </a:pPr>
            <a:r>
              <a:rPr lang="en-US" sz="1800" dirty="0">
                <a:solidFill>
                  <a:srgbClr val="FF0000"/>
                </a:solidFill>
                <a:cs typeface="+mn-cs"/>
              </a:rPr>
              <a:t>(chemical and physical)</a:t>
            </a:r>
          </a:p>
          <a:p>
            <a:pPr>
              <a:buClrTx/>
              <a:buSzTx/>
              <a:buFontTx/>
              <a:buNone/>
              <a:defRPr/>
            </a:pPr>
            <a:r>
              <a:rPr lang="en-US" sz="1800" dirty="0">
                <a:solidFill>
                  <a:srgbClr val="FF0000"/>
                </a:solidFill>
                <a:cs typeface="+mn-cs"/>
              </a:rPr>
              <a:t>Ablation</a:t>
            </a:r>
          </a:p>
          <a:p>
            <a:pPr>
              <a:buClrTx/>
              <a:buSzTx/>
              <a:buFontTx/>
              <a:buNone/>
              <a:defRPr/>
            </a:pPr>
            <a:r>
              <a:rPr lang="en-US" sz="1800" dirty="0">
                <a:solidFill>
                  <a:srgbClr val="FF0000"/>
                </a:solidFill>
                <a:cs typeface="+mn-cs"/>
              </a:rPr>
              <a:t>Melting (metals)</a:t>
            </a:r>
          </a:p>
        </p:txBody>
      </p:sp>
      <p:sp>
        <p:nvSpPr>
          <p:cNvPr id="394247" name="Text Box 7"/>
          <p:cNvSpPr txBox="1">
            <a:spLocks noChangeArrowheads="1"/>
          </p:cNvSpPr>
          <p:nvPr/>
        </p:nvSpPr>
        <p:spPr bwMode="auto">
          <a:xfrm>
            <a:off x="7010400" y="1871144"/>
            <a:ext cx="1847850" cy="915988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 anchorCtr="1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SzTx/>
              <a:buFontTx/>
              <a:buNone/>
              <a:defRPr/>
            </a:pPr>
            <a:r>
              <a:rPr lang="en-US" sz="1800" dirty="0">
                <a:solidFill>
                  <a:schemeClr val="hlink"/>
                </a:solidFill>
                <a:cs typeface="+mn-cs"/>
              </a:rPr>
              <a:t>Re-deposition</a:t>
            </a:r>
          </a:p>
          <a:p>
            <a:pPr>
              <a:buClrTx/>
              <a:buSzTx/>
              <a:buFontTx/>
              <a:buNone/>
              <a:defRPr/>
            </a:pPr>
            <a:r>
              <a:rPr lang="en-US" sz="1800" dirty="0">
                <a:solidFill>
                  <a:schemeClr val="hlink"/>
                </a:solidFill>
                <a:cs typeface="+mn-cs"/>
              </a:rPr>
              <a:t>Co-deposition of</a:t>
            </a:r>
          </a:p>
          <a:p>
            <a:pPr>
              <a:buClrTx/>
              <a:buSzTx/>
              <a:buFontTx/>
              <a:buNone/>
              <a:defRPr/>
            </a:pPr>
            <a:r>
              <a:rPr lang="en-US" sz="1800" dirty="0">
                <a:solidFill>
                  <a:schemeClr val="hlink"/>
                </a:solidFill>
                <a:cs typeface="+mn-cs"/>
              </a:rPr>
              <a:t>hydrogen</a:t>
            </a:r>
          </a:p>
        </p:txBody>
      </p:sp>
      <p:sp>
        <p:nvSpPr>
          <p:cNvPr id="394248" name="Text Box 8"/>
          <p:cNvSpPr txBox="1">
            <a:spLocks noChangeArrowheads="1"/>
          </p:cNvSpPr>
          <p:nvPr/>
        </p:nvSpPr>
        <p:spPr bwMode="auto">
          <a:xfrm>
            <a:off x="4572000" y="3180832"/>
            <a:ext cx="1428750" cy="641350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Ctr="1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SzTx/>
              <a:buFontTx/>
              <a:buNone/>
              <a:defRPr/>
            </a:pPr>
            <a:r>
              <a:rPr lang="en-US" sz="1800">
                <a:solidFill>
                  <a:schemeClr val="hlink"/>
                </a:solidFill>
                <a:cs typeface="+mn-cs"/>
              </a:rPr>
              <a:t>Implantation</a:t>
            </a:r>
          </a:p>
          <a:p>
            <a:pPr>
              <a:buClrTx/>
              <a:buSzTx/>
              <a:buFontTx/>
              <a:buNone/>
              <a:defRPr/>
            </a:pPr>
            <a:endParaRPr lang="en-US" sz="1800">
              <a:solidFill>
                <a:schemeClr val="hlink"/>
              </a:solidFill>
              <a:cs typeface="+mn-cs"/>
            </a:endParaRPr>
          </a:p>
        </p:txBody>
      </p:sp>
      <p:sp>
        <p:nvSpPr>
          <p:cNvPr id="394249" name="Text Box 9"/>
          <p:cNvSpPr txBox="1">
            <a:spLocks noChangeArrowheads="1"/>
          </p:cNvSpPr>
          <p:nvPr/>
        </p:nvSpPr>
        <p:spPr bwMode="auto">
          <a:xfrm>
            <a:off x="306917" y="4214533"/>
            <a:ext cx="8530167" cy="225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buClrTx/>
              <a:buSzTx/>
              <a:buFontTx/>
              <a:buNone/>
              <a:defRPr/>
            </a:pPr>
            <a:r>
              <a:rPr lang="en-US" dirty="0">
                <a:latin typeface="Arial Narrow"/>
                <a:cs typeface="Arial Narrow"/>
              </a:rPr>
              <a:t>					</a:t>
            </a:r>
            <a:r>
              <a:rPr lang="en-US" sz="2000" b="1" dirty="0">
                <a:solidFill>
                  <a:srgbClr val="006C3A"/>
                </a:solidFill>
                <a:latin typeface="Arial Narrow"/>
                <a:cs typeface="Arial Narrow"/>
              </a:rPr>
              <a:t>Strongly Coupled regime:</a:t>
            </a:r>
          </a:p>
          <a:p>
            <a:pPr>
              <a:lnSpc>
                <a:spcPct val="110000"/>
              </a:lnSpc>
              <a:buClrTx/>
              <a:buSzTx/>
              <a:buFont typeface="+mj-lt"/>
              <a:buAutoNum type="arabicParenR"/>
              <a:defRPr/>
            </a:pPr>
            <a:r>
              <a:rPr lang="en-US" dirty="0">
                <a:latin typeface="Arial Narrow"/>
                <a:cs typeface="Arial Narrow"/>
              </a:rPr>
              <a:t>Eroded material is trapped in plasma (highly collisional) near target, and re-deposited on surface due to incoming flows, electro-static acceleration and motion in magnetic field</a:t>
            </a:r>
          </a:p>
          <a:p>
            <a:pPr>
              <a:lnSpc>
                <a:spcPct val="110000"/>
              </a:lnSpc>
              <a:buClrTx/>
              <a:buSzTx/>
              <a:buFont typeface="+mj-lt"/>
              <a:buAutoNum type="arabicParenR"/>
              <a:defRPr/>
            </a:pPr>
            <a:r>
              <a:rPr lang="en-US" dirty="0">
                <a:latin typeface="Arial Narrow"/>
                <a:cs typeface="Arial Narrow"/>
              </a:rPr>
              <a:t>Long exposure to damaging plasma flux </a:t>
            </a:r>
            <a:r>
              <a:rPr lang="en-US" dirty="0">
                <a:latin typeface="Arial Narrow"/>
                <a:cs typeface="Arial Narrow"/>
                <a:sym typeface="Symbol"/>
              </a:rPr>
              <a:t> </a:t>
            </a:r>
            <a:r>
              <a:rPr lang="en-US" dirty="0">
                <a:latin typeface="Arial Narrow"/>
                <a:cs typeface="Arial Narrow"/>
              </a:rPr>
              <a:t>thick layers of re-deposited material</a:t>
            </a:r>
          </a:p>
          <a:p>
            <a:pPr marL="0" indent="0" algn="ctr">
              <a:lnSpc>
                <a:spcPct val="110000"/>
              </a:lnSpc>
              <a:buClrTx/>
              <a:buSzTx/>
              <a:defRPr/>
            </a:pPr>
            <a:r>
              <a:rPr lang="en-US" sz="1800" dirty="0">
                <a:solidFill>
                  <a:srgbClr val="FF0000"/>
                </a:solidFill>
                <a:latin typeface="Arial Narrow"/>
                <a:cs typeface="Arial Narrow"/>
              </a:rPr>
              <a:t>Every surface atom is </a:t>
            </a:r>
            <a:r>
              <a:rPr lang="en-US" dirty="0">
                <a:solidFill>
                  <a:srgbClr val="FF0000"/>
                </a:solidFill>
                <a:latin typeface="Arial Narrow"/>
                <a:cs typeface="Arial Narrow"/>
              </a:rPr>
              <a:t>dis</a:t>
            </a:r>
            <a:r>
              <a:rPr lang="en-US" sz="1800" dirty="0">
                <a:solidFill>
                  <a:srgbClr val="FF0000"/>
                </a:solidFill>
                <a:latin typeface="Arial Narrow"/>
                <a:cs typeface="Arial Narrow"/>
              </a:rPr>
              <a:t>placed ~ 10</a:t>
            </a:r>
            <a:r>
              <a:rPr lang="en-US" sz="1800" baseline="30000" dirty="0">
                <a:solidFill>
                  <a:srgbClr val="FF0000"/>
                </a:solidFill>
                <a:latin typeface="Arial Narrow"/>
                <a:cs typeface="Arial Narrow"/>
              </a:rPr>
              <a:t>7</a:t>
            </a:r>
            <a:r>
              <a:rPr lang="en-US" sz="1800" dirty="0">
                <a:solidFill>
                  <a:srgbClr val="FF0000"/>
                </a:solidFill>
                <a:latin typeface="Arial Narrow"/>
                <a:cs typeface="Arial Narrow"/>
              </a:rPr>
              <a:t> times in a divertor lifetime</a:t>
            </a:r>
          </a:p>
          <a:p>
            <a:pPr>
              <a:lnSpc>
                <a:spcPct val="110000"/>
              </a:lnSpc>
              <a:buClrTx/>
              <a:buSzTx/>
              <a:buFont typeface="Wingdings" charset="2"/>
              <a:buChar char="Ø"/>
              <a:defRPr/>
            </a:pPr>
            <a:r>
              <a:rPr lang="en-US" sz="1800" b="1" dirty="0">
                <a:solidFill>
                  <a:srgbClr val="006C3A"/>
                </a:solidFill>
                <a:latin typeface="Arial Narrow"/>
                <a:cs typeface="Arial Narrow"/>
              </a:rPr>
              <a:t>Material in a reactor divertor is NOT what was installed, we need a way to create and test plasma-</a:t>
            </a:r>
            <a:r>
              <a:rPr lang="en-US" b="1" dirty="0">
                <a:solidFill>
                  <a:srgbClr val="006C3A"/>
                </a:solidFill>
                <a:latin typeface="Arial Narrow"/>
                <a:cs typeface="Arial Narrow"/>
              </a:rPr>
              <a:t>reformed </a:t>
            </a:r>
            <a:r>
              <a:rPr lang="en-US" sz="1800" b="1" dirty="0">
                <a:solidFill>
                  <a:srgbClr val="006C3A"/>
                </a:solidFill>
                <a:latin typeface="Arial Narrow"/>
                <a:cs typeface="Arial Narrow"/>
              </a:rPr>
              <a:t>surfaces</a:t>
            </a:r>
          </a:p>
        </p:txBody>
      </p:sp>
      <p:sp>
        <p:nvSpPr>
          <p:cNvPr id="3" name="TextBox 2"/>
          <p:cNvSpPr txBox="1"/>
          <p:nvPr/>
        </p:nvSpPr>
        <p:spPr>
          <a:xfrm rot="20094556">
            <a:off x="2921018" y="3778269"/>
            <a:ext cx="1125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 Narrow"/>
                <a:cs typeface="Arial Narrow"/>
              </a:rPr>
              <a:t>carbon target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7066" y="3856567"/>
            <a:ext cx="2472268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Narrow"/>
                <a:cs typeface="Arial Narrow"/>
              </a:rPr>
              <a:t>Worst case erosion rate </a:t>
            </a:r>
            <a:r>
              <a:rPr lang="en-US" sz="2000" b="1" dirty="0">
                <a:solidFill>
                  <a:srgbClr val="FF0000"/>
                </a:solidFill>
                <a:latin typeface="Arial Narrow"/>
                <a:cs typeface="Arial Narrow"/>
              </a:rPr>
              <a:t>~ m/</a:t>
            </a:r>
            <a:r>
              <a:rPr lang="en-US" sz="2000" b="1" dirty="0" err="1">
                <a:solidFill>
                  <a:srgbClr val="FF0000"/>
                </a:solidFill>
                <a:latin typeface="Arial Narrow"/>
                <a:cs typeface="Arial Narrow"/>
              </a:rPr>
              <a:t>yr</a:t>
            </a:r>
            <a:r>
              <a:rPr lang="en-US" sz="2000" b="1" dirty="0">
                <a:solidFill>
                  <a:srgbClr val="FF0000"/>
                </a:solidFill>
                <a:latin typeface="Arial Narrow"/>
                <a:cs typeface="Arial Narrow"/>
              </a:rPr>
              <a:t> !</a:t>
            </a:r>
            <a:endParaRPr lang="en-US" sz="2000" b="1" i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3"/>
          <p:cNvSpPr txBox="1">
            <a:spLocks noChangeArrowheads="1"/>
          </p:cNvSpPr>
          <p:nvPr/>
        </p:nvSpPr>
        <p:spPr bwMode="auto">
          <a:xfrm>
            <a:off x="706438" y="1676400"/>
            <a:ext cx="500856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 typeface="Wingdings" charset="0"/>
              <a:buNone/>
            </a:pPr>
            <a:r>
              <a:rPr lang="en-US" sz="2000" dirty="0" err="1">
                <a:latin typeface="Arial Narrow"/>
                <a:cs typeface="Arial Narrow"/>
              </a:rPr>
              <a:t>StSt</a:t>
            </a:r>
            <a:r>
              <a:rPr lang="en-US" sz="2000" dirty="0">
                <a:latin typeface="Arial Narrow"/>
                <a:cs typeface="Arial Narrow"/>
              </a:rPr>
              <a:t> (TEXT, PLT), Mo (</a:t>
            </a:r>
            <a:r>
              <a:rPr lang="en-US" sz="2000" dirty="0" err="1">
                <a:latin typeface="Arial Narrow"/>
                <a:cs typeface="Arial Narrow"/>
              </a:rPr>
              <a:t>Alcator</a:t>
            </a:r>
            <a:r>
              <a:rPr lang="en-US" sz="2000" dirty="0">
                <a:latin typeface="Arial Narrow"/>
                <a:cs typeface="Arial Narrow"/>
              </a:rPr>
              <a:t>-A, TFR), W (DOUBLET-II, ORMAK), Al (ST), Al</a:t>
            </a:r>
            <a:r>
              <a:rPr lang="en-US" sz="2000" baseline="-25000" dirty="0">
                <a:latin typeface="Arial Narrow"/>
                <a:cs typeface="Arial Narrow"/>
              </a:rPr>
              <a:t>2</a:t>
            </a:r>
            <a:r>
              <a:rPr lang="en-US" sz="2000" dirty="0">
                <a:latin typeface="Arial Narrow"/>
                <a:cs typeface="Arial Narrow"/>
              </a:rPr>
              <a:t>O</a:t>
            </a:r>
            <a:r>
              <a:rPr lang="en-US" sz="2000" baseline="-25000" dirty="0">
                <a:latin typeface="Arial Narrow"/>
                <a:cs typeface="Arial Narrow"/>
              </a:rPr>
              <a:t>3</a:t>
            </a:r>
            <a:r>
              <a:rPr lang="en-US" sz="2000" dirty="0">
                <a:latin typeface="Arial Narrow"/>
                <a:cs typeface="Arial Narrow"/>
              </a:rPr>
              <a:t> (PETULA), B</a:t>
            </a:r>
            <a:r>
              <a:rPr lang="en-US" sz="2000" baseline="-25000" dirty="0">
                <a:latin typeface="Arial Narrow"/>
                <a:cs typeface="Arial Narrow"/>
              </a:rPr>
              <a:t>4</a:t>
            </a:r>
            <a:r>
              <a:rPr lang="en-US" sz="2000" dirty="0">
                <a:latin typeface="Arial Narrow"/>
                <a:cs typeface="Arial Narrow"/>
              </a:rPr>
              <a:t>C (TFR), Be (ISX-B, JET), </a:t>
            </a:r>
            <a:r>
              <a:rPr lang="en-US" sz="2000" dirty="0">
                <a:solidFill>
                  <a:srgbClr val="FF3300"/>
                </a:solidFill>
                <a:latin typeface="Arial Narrow"/>
                <a:cs typeface="Arial Narrow"/>
              </a:rPr>
              <a:t>Au (DIVA)</a:t>
            </a:r>
            <a:r>
              <a:rPr lang="en-US" sz="2000" dirty="0">
                <a:latin typeface="Arial Narrow"/>
                <a:cs typeface="Arial Narrow"/>
              </a:rPr>
              <a:t>, Ti (PDX, DITE), Li (CDX-U), </a:t>
            </a:r>
            <a:r>
              <a:rPr lang="en-US" sz="2000" dirty="0" err="1">
                <a:latin typeface="Arial Narrow"/>
                <a:cs typeface="Arial Narrow"/>
              </a:rPr>
              <a:t>TiC</a:t>
            </a:r>
            <a:r>
              <a:rPr lang="en-US" sz="2000" dirty="0">
                <a:latin typeface="Arial Narrow"/>
                <a:cs typeface="Arial Narrow"/>
              </a:rPr>
              <a:t> (W-AS), TiB</a:t>
            </a:r>
            <a:r>
              <a:rPr lang="en-US" sz="2000" baseline="-25000" dirty="0">
                <a:latin typeface="Arial Narrow"/>
                <a:cs typeface="Arial Narrow"/>
              </a:rPr>
              <a:t>2</a:t>
            </a:r>
            <a:r>
              <a:rPr lang="en-US" sz="2000" dirty="0">
                <a:latin typeface="Arial Narrow"/>
                <a:cs typeface="Arial Narrow"/>
              </a:rPr>
              <a:t> (ISX-B), Cu (ASDEX), C (CFC, graphite)…</a:t>
            </a:r>
            <a:endParaRPr lang="en-US" sz="2000" dirty="0">
              <a:solidFill>
                <a:srgbClr val="FF3300"/>
              </a:solidFill>
              <a:latin typeface="Arial Narrow"/>
              <a:cs typeface="Arial Narrow"/>
            </a:endParaRPr>
          </a:p>
        </p:txBody>
      </p:sp>
      <p:sp>
        <p:nvSpPr>
          <p:cNvPr id="4109" name="AutoShape 6"/>
          <p:cNvSpPr>
            <a:spLocks noChangeArrowheads="1"/>
          </p:cNvSpPr>
          <p:nvPr/>
        </p:nvSpPr>
        <p:spPr bwMode="auto">
          <a:xfrm>
            <a:off x="228600" y="1816100"/>
            <a:ext cx="381000" cy="309563"/>
          </a:xfrm>
          <a:prstGeom prst="notchedRightArrow">
            <a:avLst>
              <a:gd name="adj1" fmla="val 50000"/>
              <a:gd name="adj2" fmla="val 30769"/>
            </a:avLst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sz="1800">
              <a:latin typeface="Calibri" charset="0"/>
            </a:endParaRPr>
          </a:p>
        </p:txBody>
      </p:sp>
      <p:pic>
        <p:nvPicPr>
          <p:cNvPr id="163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0"/>
            <a:ext cx="2779713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3846" name="Rectangle 6"/>
          <p:cNvSpPr>
            <a:spLocks noChangeArrowheads="1"/>
          </p:cNvSpPr>
          <p:nvPr/>
        </p:nvSpPr>
        <p:spPr bwMode="auto">
          <a:xfrm>
            <a:off x="0" y="838200"/>
            <a:ext cx="8686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Tx/>
              <a:buFont typeface="Wingdings" charset="0"/>
              <a:buChar char="v"/>
            </a:pPr>
            <a:r>
              <a:rPr lang="en-US" sz="2400" dirty="0">
                <a:latin typeface="Arial Narrow"/>
                <a:cs typeface="Arial Narrow"/>
              </a:rPr>
              <a:t>Quite some materials have been tested as PFM over the years: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Tx/>
              <a:buFont typeface="Wingdings" charset="0"/>
              <a:buChar char="q"/>
            </a:pPr>
            <a:endParaRPr lang="en-US" sz="1600" dirty="0">
              <a:solidFill>
                <a:srgbClr val="336667"/>
              </a:solidFill>
            </a:endParaRPr>
          </a:p>
        </p:txBody>
      </p:sp>
      <p:sp>
        <p:nvSpPr>
          <p:cNvPr id="163847" name="Rectangle 7"/>
          <p:cNvSpPr>
            <a:spLocks noChangeArrowheads="1"/>
          </p:cNvSpPr>
          <p:nvPr/>
        </p:nvSpPr>
        <p:spPr bwMode="auto">
          <a:xfrm>
            <a:off x="0" y="3657600"/>
            <a:ext cx="8686800" cy="1430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Tx/>
              <a:buFont typeface="Wingdings" charset="0"/>
              <a:buChar char="v"/>
            </a:pPr>
            <a:r>
              <a:rPr lang="en-US" sz="2000" dirty="0">
                <a:latin typeface="Arial Narrow"/>
                <a:cs typeface="Arial Narrow"/>
              </a:rPr>
              <a:t>PLT used a carbon limiter           50% increase in </a:t>
            </a:r>
            <a:r>
              <a:rPr lang="en-US" sz="2000" dirty="0" err="1">
                <a:latin typeface="Arial Narrow"/>
                <a:cs typeface="Arial Narrow"/>
              </a:rPr>
              <a:t>T</a:t>
            </a:r>
            <a:r>
              <a:rPr lang="en-US" sz="2000" baseline="-25000" dirty="0" err="1">
                <a:latin typeface="Arial Narrow"/>
                <a:cs typeface="Arial Narrow"/>
              </a:rPr>
              <a:t>e</a:t>
            </a:r>
            <a:endParaRPr lang="en-US" sz="2000" baseline="-25000" dirty="0">
              <a:latin typeface="Arial Narrow"/>
              <a:cs typeface="Arial Narrow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Tx/>
              <a:buFont typeface="Wingdings" charset="0"/>
              <a:buChar char="v"/>
            </a:pPr>
            <a:r>
              <a:rPr lang="en-US" sz="2000" dirty="0">
                <a:latin typeface="Arial Narrow"/>
                <a:cs typeface="Arial Narrow"/>
              </a:rPr>
              <a:t>Following those results, C (graphite, CFC) became the material choice for most devices</a:t>
            </a:r>
            <a:r>
              <a:rPr lang="en-US" dirty="0">
                <a:latin typeface="Arial Narrow"/>
                <a:cs typeface="Arial Narrow"/>
              </a:rPr>
              <a:t> 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Tx/>
              <a:buFont typeface="Wingdings" charset="0"/>
              <a:buChar char="q"/>
            </a:pPr>
            <a:endParaRPr lang="en-US" sz="1600" dirty="0">
              <a:solidFill>
                <a:srgbClr val="336667"/>
              </a:solidFill>
            </a:endParaRPr>
          </a:p>
        </p:txBody>
      </p:sp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2929464" y="3759200"/>
            <a:ext cx="381000" cy="309563"/>
          </a:xfrm>
          <a:prstGeom prst="notchedRightArrow">
            <a:avLst>
              <a:gd name="adj1" fmla="val 50000"/>
              <a:gd name="adj2" fmla="val 30769"/>
            </a:avLst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sz="1800">
              <a:latin typeface="Calibri" charset="0"/>
            </a:endParaRPr>
          </a:p>
        </p:txBody>
      </p:sp>
      <p:sp>
        <p:nvSpPr>
          <p:cNvPr id="163849" name="Rectangle 9"/>
          <p:cNvSpPr>
            <a:spLocks noChangeArrowheads="1"/>
          </p:cNvSpPr>
          <p:nvPr/>
        </p:nvSpPr>
        <p:spPr bwMode="auto">
          <a:xfrm>
            <a:off x="0" y="5147722"/>
            <a:ext cx="8686800" cy="88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Tx/>
              <a:buFont typeface="Wingdings" charset="0"/>
              <a:buChar char="v"/>
            </a:pPr>
            <a:r>
              <a:rPr lang="en-US" sz="2000" dirty="0">
                <a:solidFill>
                  <a:schemeClr val="tx2"/>
                </a:solidFill>
                <a:latin typeface="Arial Narrow"/>
                <a:cs typeface="Arial Narrow"/>
              </a:rPr>
              <a:t>Only recently the interest in high-Z PFCs is growing again, mainly because of the observed Tritium retention during TFTR and JET DT experiments.</a:t>
            </a:r>
          </a:p>
        </p:txBody>
      </p:sp>
      <p:sp>
        <p:nvSpPr>
          <p:cNvPr id="163850" name="Rectangle 10"/>
          <p:cNvSpPr>
            <a:spLocks noChangeArrowheads="1"/>
          </p:cNvSpPr>
          <p:nvPr/>
        </p:nvSpPr>
        <p:spPr bwMode="auto">
          <a:xfrm>
            <a:off x="952500" y="117475"/>
            <a:ext cx="79629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3000">
                <a:solidFill>
                  <a:srgbClr val="FFFFFF"/>
                </a:solidFill>
              </a:rPr>
              <a:t>Plasma Surface Interactions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11204" y="177114"/>
            <a:ext cx="8229600" cy="49629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>
              <a:defRPr/>
            </a:pPr>
            <a:r>
              <a:rPr lang="en-US" dirty="0"/>
              <a:t>Challenge: material choice for PFCs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2910" y="177800"/>
            <a:ext cx="8229600" cy="496290"/>
          </a:xfrm>
        </p:spPr>
        <p:txBody>
          <a:bodyPr/>
          <a:lstStyle/>
          <a:p>
            <a:r>
              <a:rPr lang="en-US" dirty="0"/>
              <a:t>ITER, material choice</a:t>
            </a:r>
          </a:p>
        </p:txBody>
      </p:sp>
      <p:grpSp>
        <p:nvGrpSpPr>
          <p:cNvPr id="145412" name="Group 4"/>
          <p:cNvGrpSpPr>
            <a:grpSpLocks/>
          </p:cNvGrpSpPr>
          <p:nvPr/>
        </p:nvGrpSpPr>
        <p:grpSpPr bwMode="auto">
          <a:xfrm>
            <a:off x="312738" y="1173163"/>
            <a:ext cx="3040062" cy="5305424"/>
            <a:chOff x="144" y="739"/>
            <a:chExt cx="1915" cy="3342"/>
          </a:xfrm>
        </p:grpSpPr>
        <p:pic>
          <p:nvPicPr>
            <p:cNvPr id="145413" name="Picture 5" descr="Cutaway_In-Vessel(A4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739"/>
              <a:ext cx="1915" cy="326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5414" name="Text Box 6"/>
            <p:cNvSpPr txBox="1">
              <a:spLocks noChangeArrowheads="1"/>
            </p:cNvSpPr>
            <p:nvPr/>
          </p:nvSpPr>
          <p:spPr bwMode="auto">
            <a:xfrm>
              <a:off x="602" y="1975"/>
              <a:ext cx="700" cy="212"/>
            </a:xfrm>
            <a:prstGeom prst="rect">
              <a:avLst/>
            </a:prstGeom>
            <a:solidFill>
              <a:srgbClr val="B2B2B2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600" b="1">
                  <a:solidFill>
                    <a:schemeClr val="bg1"/>
                  </a:solidFill>
                  <a:cs typeface="Arial" charset="0"/>
                </a:rPr>
                <a:t>Beryllium</a:t>
              </a:r>
            </a:p>
          </p:txBody>
        </p:sp>
        <p:sp>
          <p:nvSpPr>
            <p:cNvPr id="145415" name="Text Box 7"/>
            <p:cNvSpPr txBox="1">
              <a:spLocks noChangeArrowheads="1"/>
            </p:cNvSpPr>
            <p:nvPr/>
          </p:nvSpPr>
          <p:spPr bwMode="auto">
            <a:xfrm>
              <a:off x="568" y="2645"/>
              <a:ext cx="691" cy="212"/>
            </a:xfrm>
            <a:prstGeom prst="rect">
              <a:avLst/>
            </a:prstGeom>
            <a:solidFill>
              <a:srgbClr val="B2B2B2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600" b="1">
                  <a:solidFill>
                    <a:schemeClr val="bg1"/>
                  </a:solidFill>
                  <a:cs typeface="Arial" charset="0"/>
                </a:rPr>
                <a:t>Tungsten</a:t>
              </a:r>
            </a:p>
          </p:txBody>
        </p:sp>
        <p:sp>
          <p:nvSpPr>
            <p:cNvPr id="145416" name="Line 8"/>
            <p:cNvSpPr>
              <a:spLocks noChangeShapeType="1"/>
            </p:cNvSpPr>
            <p:nvPr/>
          </p:nvSpPr>
          <p:spPr bwMode="auto">
            <a:xfrm flipH="1">
              <a:off x="631" y="2857"/>
              <a:ext cx="200" cy="517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17" name="Line 9"/>
            <p:cNvSpPr>
              <a:spLocks noChangeShapeType="1"/>
            </p:cNvSpPr>
            <p:nvPr/>
          </p:nvSpPr>
          <p:spPr bwMode="auto">
            <a:xfrm flipH="1">
              <a:off x="454" y="2851"/>
              <a:ext cx="377" cy="347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18" name="Line 10"/>
            <p:cNvSpPr>
              <a:spLocks noChangeShapeType="1"/>
            </p:cNvSpPr>
            <p:nvPr/>
          </p:nvSpPr>
          <p:spPr bwMode="auto">
            <a:xfrm>
              <a:off x="842" y="2851"/>
              <a:ext cx="65" cy="476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19" name="Text Box 11"/>
            <p:cNvSpPr txBox="1">
              <a:spLocks noChangeArrowheads="1"/>
            </p:cNvSpPr>
            <p:nvPr/>
          </p:nvSpPr>
          <p:spPr bwMode="auto">
            <a:xfrm>
              <a:off x="263" y="3868"/>
              <a:ext cx="1507" cy="213"/>
            </a:xfrm>
            <a:prstGeom prst="rect">
              <a:avLst/>
            </a:prstGeom>
            <a:solidFill>
              <a:srgbClr val="B2B2B2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600" b="1" dirty="0">
                  <a:solidFill>
                    <a:schemeClr val="bg1"/>
                  </a:solidFill>
                  <a:cs typeface="Arial" charset="0"/>
                </a:rPr>
                <a:t>Carbon, now Tungsten</a:t>
              </a:r>
            </a:p>
          </p:txBody>
        </p:sp>
        <p:sp>
          <p:nvSpPr>
            <p:cNvPr id="145420" name="Line 12"/>
            <p:cNvSpPr>
              <a:spLocks noChangeShapeType="1"/>
            </p:cNvSpPr>
            <p:nvPr/>
          </p:nvSpPr>
          <p:spPr bwMode="auto">
            <a:xfrm flipH="1" flipV="1">
              <a:off x="402" y="3392"/>
              <a:ext cx="88" cy="49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21" name="Line 13"/>
            <p:cNvSpPr>
              <a:spLocks noChangeShapeType="1"/>
            </p:cNvSpPr>
            <p:nvPr/>
          </p:nvSpPr>
          <p:spPr bwMode="auto">
            <a:xfrm flipV="1">
              <a:off x="490" y="3633"/>
              <a:ext cx="270" cy="247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542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16413" y="2770187"/>
            <a:ext cx="3886200" cy="367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45426" name="Group 18"/>
          <p:cNvGrpSpPr>
            <a:grpSpLocks noChangeAspect="1"/>
          </p:cNvGrpSpPr>
          <p:nvPr/>
        </p:nvGrpSpPr>
        <p:grpSpPr bwMode="auto">
          <a:xfrm rot="5400000">
            <a:off x="3771900" y="2019300"/>
            <a:ext cx="5334000" cy="3581400"/>
            <a:chOff x="2976" y="624"/>
            <a:chExt cx="2262" cy="3456"/>
          </a:xfrm>
        </p:grpSpPr>
        <p:sp>
          <p:nvSpPr>
            <p:cNvPr id="145425" name="AutoShape 17"/>
            <p:cNvSpPr>
              <a:spLocks noChangeAspect="1" noChangeArrowheads="1" noTextEdit="1"/>
            </p:cNvSpPr>
            <p:nvPr/>
          </p:nvSpPr>
          <p:spPr bwMode="auto">
            <a:xfrm>
              <a:off x="2976" y="624"/>
              <a:ext cx="2262" cy="3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45427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624"/>
              <a:ext cx="2269" cy="3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5428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4419599" y="1143000"/>
            <a:ext cx="4588934" cy="1453218"/>
          </a:xfrm>
        </p:spPr>
        <p:txBody>
          <a:bodyPr/>
          <a:lstStyle/>
          <a:p>
            <a:pPr>
              <a:buFontTx/>
              <a:buNone/>
            </a:pPr>
            <a:r>
              <a:rPr lang="en-US" sz="1800" b="1" dirty="0">
                <a:latin typeface="Arial Narrow"/>
                <a:cs typeface="Arial Narrow"/>
              </a:rPr>
              <a:t>Be	low radiation</a:t>
            </a:r>
          </a:p>
          <a:p>
            <a:pPr>
              <a:buFontTx/>
              <a:buNone/>
            </a:pPr>
            <a:r>
              <a:rPr lang="en-US" sz="1800" b="1" dirty="0">
                <a:latin typeface="Arial Narrow"/>
                <a:cs typeface="Arial Narrow"/>
              </a:rPr>
              <a:t>C		non-melting CFC</a:t>
            </a:r>
          </a:p>
          <a:p>
            <a:pPr>
              <a:buFontTx/>
              <a:buNone/>
            </a:pPr>
            <a:r>
              <a:rPr lang="en-US" sz="1800" b="1" dirty="0">
                <a:latin typeface="Arial Narrow"/>
                <a:cs typeface="Arial Narrow"/>
              </a:rPr>
              <a:t>W		high melting point, low erosion by D, 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5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5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5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5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5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5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5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5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5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28" grpId="0" build="p"/>
      <p:bldP spid="145428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ChangeArrowheads="1"/>
          </p:cNvSpPr>
          <p:nvPr/>
        </p:nvSpPr>
        <p:spPr bwMode="auto">
          <a:xfrm>
            <a:off x="2057400" y="3251200"/>
            <a:ext cx="69342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rgbClr val="FF0000"/>
              </a:buClr>
            </a:pPr>
            <a:r>
              <a:rPr lang="en-US" sz="1800" b="1" dirty="0">
                <a:latin typeface="Trebuchet MS" charset="0"/>
              </a:rPr>
              <a:t>Issues</a:t>
            </a:r>
          </a:p>
          <a:p>
            <a:pPr marL="285750" indent="-285750" eaLnBrk="1" hangingPunct="1">
              <a:lnSpc>
                <a:spcPct val="120000"/>
              </a:lnSpc>
              <a:spcBef>
                <a:spcPct val="200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1800" dirty="0">
                <a:latin typeface="Trebuchet MS" charset="0"/>
              </a:rPr>
              <a:t>A significant part of the radiation is not in the SOL, P</a:t>
            </a:r>
            <a:r>
              <a:rPr lang="en-US" sz="1800" baseline="-25000" dirty="0">
                <a:latin typeface="Trebuchet MS" charset="0"/>
              </a:rPr>
              <a:t>SOL</a:t>
            </a:r>
            <a:r>
              <a:rPr lang="en-US" sz="1800" dirty="0">
                <a:latin typeface="Trebuchet MS" charset="0"/>
              </a:rPr>
              <a:t>/R ~ 7 has been achieved on AUG so far (ITER</a:t>
            </a:r>
            <a:r>
              <a:rPr lang="en-US" dirty="0">
                <a:latin typeface="Trebuchet MS" charset="0"/>
              </a:rPr>
              <a:t>: P</a:t>
            </a:r>
            <a:r>
              <a:rPr lang="en-US" baseline="-25000" dirty="0">
                <a:latin typeface="Trebuchet MS" charset="0"/>
              </a:rPr>
              <a:t>SOL</a:t>
            </a:r>
            <a:r>
              <a:rPr lang="en-US" dirty="0">
                <a:latin typeface="Trebuchet MS" charset="0"/>
              </a:rPr>
              <a:t>/R ~ 12) </a:t>
            </a:r>
          </a:p>
          <a:p>
            <a:pPr marL="285750" indent="-285750" eaLnBrk="1" hangingPunct="1">
              <a:lnSpc>
                <a:spcPct val="120000"/>
              </a:lnSpc>
              <a:spcBef>
                <a:spcPct val="200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1800" dirty="0">
                <a:latin typeface="Trebuchet MS" charset="0"/>
              </a:rPr>
              <a:t>High P/R for DEMO is challenge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Clr>
                <a:srgbClr val="FF0000"/>
              </a:buClr>
              <a:buFont typeface="Wingdings" charset="0"/>
              <a:buChar char="Ø"/>
            </a:pPr>
            <a:endParaRPr lang="en-US" dirty="0">
              <a:latin typeface="Trebuchet MS" charset="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Clr>
                <a:srgbClr val="FF0000"/>
              </a:buClr>
              <a:buFont typeface="Wingdings" charset="0"/>
              <a:buChar char="Ø"/>
            </a:pPr>
            <a:r>
              <a:rPr lang="en-US" dirty="0">
                <a:latin typeface="Trebuchet MS" charset="0"/>
              </a:rPr>
              <a:t>High </a:t>
            </a:r>
            <a:r>
              <a:rPr lang="en-US" dirty="0" err="1">
                <a:latin typeface="Trebuchet MS" charset="0"/>
              </a:rPr>
              <a:t>P</a:t>
            </a:r>
            <a:r>
              <a:rPr lang="en-US" baseline="-25000" dirty="0" err="1">
                <a:latin typeface="Trebuchet MS" charset="0"/>
              </a:rPr>
              <a:t>heat</a:t>
            </a:r>
            <a:r>
              <a:rPr lang="en-US" dirty="0">
                <a:latin typeface="Trebuchet MS" charset="0"/>
              </a:rPr>
              <a:t>/P</a:t>
            </a:r>
            <a:r>
              <a:rPr lang="en-US" baseline="-25000" dirty="0">
                <a:latin typeface="Trebuchet MS" charset="0"/>
              </a:rPr>
              <a:t>LH</a:t>
            </a:r>
            <a:r>
              <a:rPr lang="en-US" dirty="0">
                <a:latin typeface="Trebuchet MS" charset="0"/>
              </a:rPr>
              <a:t> does allow for significant core radiation in DEMO, ARIES-ACT1 (</a:t>
            </a:r>
            <a:r>
              <a:rPr lang="en-US" dirty="0" err="1">
                <a:latin typeface="Trebuchet MS" charset="0"/>
              </a:rPr>
              <a:t>f</a:t>
            </a:r>
            <a:r>
              <a:rPr lang="en-US" baseline="-25000" dirty="0" err="1">
                <a:latin typeface="Trebuchet MS" charset="0"/>
              </a:rPr>
              <a:t>rad</a:t>
            </a:r>
            <a:r>
              <a:rPr lang="en-US" baseline="-25000" dirty="0">
                <a:latin typeface="Trebuchet MS" charset="0"/>
              </a:rPr>
              <a:t>, core</a:t>
            </a:r>
            <a:r>
              <a:rPr lang="en-US" dirty="0">
                <a:latin typeface="Trebuchet MS" charset="0"/>
              </a:rPr>
              <a:t>~ 70 - 80%); AUG has demonstrated 70% core radiation without loss of confinement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Clr>
                <a:srgbClr val="FF0000"/>
              </a:buClr>
              <a:buFont typeface="Wingdings" charset="0"/>
              <a:buChar char="Ø"/>
            </a:pPr>
            <a:r>
              <a:rPr lang="en-US" dirty="0">
                <a:latin typeface="Trebuchet MS" charset="0"/>
              </a:rPr>
              <a:t>P</a:t>
            </a:r>
            <a:r>
              <a:rPr lang="en-US" baseline="-25000" dirty="0">
                <a:latin typeface="Trebuchet MS" charset="0"/>
              </a:rPr>
              <a:t>SOL </a:t>
            </a:r>
            <a:r>
              <a:rPr lang="en-US" dirty="0">
                <a:latin typeface="Trebuchet MS" charset="0"/>
              </a:rPr>
              <a:t>B / R could be reduced to 100-200 </a:t>
            </a:r>
            <a:endParaRPr lang="en-US" sz="1800" dirty="0">
              <a:latin typeface="Trebuchet MS" charset="0"/>
            </a:endParaRP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/>
              <a:t>Power exhaust challenge</a:t>
            </a:r>
            <a:endParaRPr lang="en-GB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4" y="3225800"/>
            <a:ext cx="1495888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9" descr="74855_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5" t="38396" r="7584" b="9177"/>
          <a:stretch>
            <a:fillRect/>
          </a:stretch>
        </p:blipFill>
        <p:spPr bwMode="auto">
          <a:xfrm>
            <a:off x="166689" y="5218141"/>
            <a:ext cx="1522411" cy="133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 rot="16200000">
            <a:off x="-440867" y="3987801"/>
            <a:ext cx="136796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000" i="1" dirty="0" err="1">
                <a:latin typeface="Arial Narrow"/>
                <a:cs typeface="Arial Narrow"/>
              </a:rPr>
              <a:t>Kallenbach</a:t>
            </a:r>
            <a:r>
              <a:rPr lang="en-US" sz="1000" i="1" dirty="0">
                <a:latin typeface="Arial Narrow"/>
                <a:cs typeface="Arial Narrow"/>
              </a:rPr>
              <a:t>, NF 2009</a:t>
            </a:r>
            <a:endParaRPr lang="en-US" sz="1000" baseline="30000" dirty="0">
              <a:latin typeface="Arial Narrow"/>
              <a:cs typeface="Arial Narrow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05233" y="6489700"/>
            <a:ext cx="1964867" cy="279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000" i="1" dirty="0">
                <a:latin typeface="Arial Narrow"/>
                <a:cs typeface="Arial Narrow"/>
              </a:rPr>
              <a:t>Rapp, DEMO workshop 2011</a:t>
            </a:r>
            <a:endParaRPr lang="en-US" sz="1000" baseline="30000" dirty="0">
              <a:latin typeface="Arial Narrow"/>
              <a:cs typeface="Arial Narrow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776033" y="4038601"/>
            <a:ext cx="136796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000" i="1" dirty="0" err="1">
                <a:latin typeface="Arial Narrow"/>
                <a:cs typeface="Arial Narrow"/>
              </a:rPr>
              <a:t>Kallenbach</a:t>
            </a:r>
            <a:r>
              <a:rPr lang="en-US" sz="1000" i="1" dirty="0">
                <a:latin typeface="Arial Narrow"/>
                <a:cs typeface="Arial Narrow"/>
              </a:rPr>
              <a:t>, NF 52 (2012) 122003</a:t>
            </a:r>
            <a:endParaRPr lang="en-US" sz="1000" baseline="30000" dirty="0"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88936" y="3122257"/>
            <a:ext cx="28151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Arial Narrow"/>
                <a:cs typeface="Arial Narrow"/>
              </a:rPr>
              <a:t>C </a:t>
            </a:r>
            <a:r>
              <a:rPr lang="en-US" sz="1000" i="1" dirty="0" err="1">
                <a:latin typeface="Arial Narrow"/>
                <a:cs typeface="Arial Narrow"/>
              </a:rPr>
              <a:t>Kessel</a:t>
            </a:r>
            <a:r>
              <a:rPr lang="en-US" sz="1000" i="1" dirty="0">
                <a:latin typeface="Arial Narrow"/>
                <a:cs typeface="Arial Narrow"/>
              </a:rPr>
              <a:t> et al., FST 2015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28436" y="3122257"/>
            <a:ext cx="16848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Arial Narrow"/>
                <a:cs typeface="Arial Narrow"/>
              </a:rPr>
              <a:t>D </a:t>
            </a:r>
            <a:r>
              <a:rPr lang="en-US" sz="1000" i="1" dirty="0" err="1">
                <a:latin typeface="Arial Narrow"/>
                <a:cs typeface="Arial Narrow"/>
              </a:rPr>
              <a:t>Maisonnier</a:t>
            </a:r>
            <a:r>
              <a:rPr lang="en-US" sz="1000" i="1" dirty="0">
                <a:latin typeface="Arial Narrow"/>
                <a:cs typeface="Arial Narrow"/>
              </a:rPr>
              <a:t> et al., FED 2006 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CB78E11-D802-DC43-83D6-A08E91DF74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344897"/>
              </p:ext>
            </p:extLst>
          </p:nvPr>
        </p:nvGraphicFramePr>
        <p:xfrm>
          <a:off x="927894" y="786191"/>
          <a:ext cx="7247196" cy="22205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1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0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70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78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59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49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095">
                <a:tc>
                  <a:txBody>
                    <a:bodyPr/>
                    <a:lstStyle/>
                    <a:p>
                      <a:pPr marL="0" marR="0" indent="4572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PPCS A</a:t>
                      </a:r>
                      <a:endParaRPr lang="en-US" sz="14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ARIES-ACT1</a:t>
                      </a:r>
                      <a:endParaRPr lang="en-US" sz="14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ITER</a:t>
                      </a:r>
                      <a:endParaRPr lang="en-US" sz="14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JET</a:t>
                      </a:r>
                      <a:endParaRPr lang="en-US" sz="14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AUG</a:t>
                      </a:r>
                      <a:endParaRPr lang="en-US" sz="14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09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</a:t>
                      </a:r>
                      <a:r>
                        <a:rPr lang="en-US" sz="1400" baseline="-25000">
                          <a:effectLst/>
                        </a:rPr>
                        <a:t>heat</a:t>
                      </a:r>
                      <a:r>
                        <a:rPr lang="en-US" sz="1400">
                          <a:effectLst/>
                        </a:rPr>
                        <a:t>/R [MW/m]</a:t>
                      </a:r>
                      <a:endParaRPr lang="en-US" sz="14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130</a:t>
                      </a:r>
                      <a:endParaRPr lang="en-US" sz="14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65</a:t>
                      </a:r>
                      <a:endParaRPr lang="en-US" sz="14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19.8</a:t>
                      </a:r>
                      <a:endParaRPr lang="en-US" sz="14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11.4</a:t>
                      </a:r>
                      <a:endParaRPr lang="en-US" sz="14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14</a:t>
                      </a:r>
                      <a:endParaRPr lang="en-US" sz="14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09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f</a:t>
                      </a:r>
                      <a:r>
                        <a:rPr lang="en-US" sz="1400" baseline="30000" dirty="0">
                          <a:effectLst/>
                        </a:rPr>
                        <a:t>*</a:t>
                      </a:r>
                      <a:r>
                        <a:rPr lang="en-US" sz="1400" baseline="-25000" dirty="0">
                          <a:effectLst/>
                        </a:rPr>
                        <a:t>rad</a:t>
                      </a:r>
                      <a:r>
                        <a:rPr lang="en-US" sz="1400" dirty="0">
                          <a:effectLst/>
                        </a:rPr>
                        <a:t> wo </a:t>
                      </a:r>
                      <a:r>
                        <a:rPr lang="en-US" sz="1400" dirty="0" err="1">
                          <a:effectLst/>
                        </a:rPr>
                        <a:t>br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syn</a:t>
                      </a:r>
                      <a:r>
                        <a:rPr lang="en-US" sz="1400" dirty="0">
                          <a:effectLst/>
                        </a:rPr>
                        <a:t> rad</a:t>
                      </a:r>
                      <a:endParaRPr lang="en-US" sz="14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ＭＳ 明朝" charset="-128"/>
                          <a:cs typeface="Times New Roman" charset="0"/>
                        </a:rPr>
                        <a:t>0.64</a:t>
                      </a:r>
                    </a:p>
                  </a:txBody>
                  <a:tcPr marL="36830" marR="3683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ＭＳ 明朝" charset="-128"/>
                          <a:cs typeface="Times New Roman" charset="0"/>
                        </a:rPr>
                        <a:t>0.67</a:t>
                      </a:r>
                    </a:p>
                  </a:txBody>
                  <a:tcPr marL="36830" marR="3683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ＭＳ 明朝" charset="-128"/>
                          <a:cs typeface="Times New Roman" charset="0"/>
                        </a:rPr>
                        <a:t>0.54</a:t>
                      </a:r>
                    </a:p>
                  </a:txBody>
                  <a:tcPr marL="36830" marR="3683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ＭＳ 明朝" charset="-128"/>
                          <a:cs typeface="Times New Roman" charset="0"/>
                        </a:rPr>
                        <a:t>0.76</a:t>
                      </a:r>
                    </a:p>
                  </a:txBody>
                  <a:tcPr marL="36830" marR="3683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ＭＳ 明朝" charset="-128"/>
                          <a:cs typeface="Times New Roman" charset="0"/>
                        </a:rPr>
                        <a:t>0.87</a:t>
                      </a:r>
                    </a:p>
                  </a:txBody>
                  <a:tcPr marL="36830" marR="36830" marT="8890" marB="8890" anchor="ctr"/>
                </a:tc>
                <a:extLst>
                  <a:ext uri="{0D108BD9-81ED-4DB2-BD59-A6C34878D82A}">
                    <a16:rowId xmlns:a16="http://schemas.microsoft.com/office/drawing/2014/main" val="3940706032"/>
                  </a:ext>
                </a:extLst>
              </a:tr>
              <a:tr h="37009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</a:t>
                      </a:r>
                      <a:r>
                        <a:rPr lang="en-US" sz="1400" baseline="30000">
                          <a:effectLst/>
                        </a:rPr>
                        <a:t>*</a:t>
                      </a:r>
                      <a:r>
                        <a:rPr lang="en-US" sz="1400" baseline="-25000">
                          <a:effectLst/>
                        </a:rPr>
                        <a:t>heat</a:t>
                      </a:r>
                      <a:r>
                        <a:rPr lang="en-US" sz="1400">
                          <a:effectLst/>
                        </a:rPr>
                        <a:t> B/R [MW T/m]</a:t>
                      </a:r>
                      <a:endParaRPr lang="en-US" sz="14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651</a:t>
                      </a:r>
                      <a:endParaRPr lang="en-US" sz="14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306</a:t>
                      </a:r>
                      <a:endParaRPr lang="en-US" sz="14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80</a:t>
                      </a:r>
                      <a:endParaRPr lang="en-US" sz="14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39</a:t>
                      </a:r>
                      <a:endParaRPr lang="en-US" sz="14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35</a:t>
                      </a:r>
                      <a:endParaRPr lang="en-US" sz="14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09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</a:t>
                      </a:r>
                      <a:r>
                        <a:rPr lang="en-US" sz="1400" baseline="-25000">
                          <a:effectLst/>
                        </a:rPr>
                        <a:t>LH</a:t>
                      </a:r>
                      <a:r>
                        <a:rPr lang="en-US" sz="1400">
                          <a:effectLst/>
                        </a:rPr>
                        <a:t> B/R [MW T/m]</a:t>
                      </a:r>
                      <a:endParaRPr lang="en-US" sz="14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202</a:t>
                      </a:r>
                      <a:endParaRPr lang="en-US" sz="14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105</a:t>
                      </a:r>
                      <a:endParaRPr lang="en-US" sz="14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09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Symbol" charset="2"/>
                          <a:ea typeface="Symbol" charset="2"/>
                          <a:cs typeface="Symbol" charset="2"/>
                        </a:rPr>
                        <a:t>b</a:t>
                      </a:r>
                      <a:r>
                        <a:rPr lang="en-US" sz="1400" baseline="-25000" dirty="0" err="1">
                          <a:effectLst/>
                        </a:rPr>
                        <a:t>N</a:t>
                      </a:r>
                      <a:endParaRPr lang="en-US" sz="14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3.5</a:t>
                      </a:r>
                      <a:endParaRPr lang="en-US" sz="14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4.75</a:t>
                      </a:r>
                      <a:endParaRPr lang="en-US" sz="14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1.77</a:t>
                      </a:r>
                      <a:endParaRPr lang="en-US" sz="14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1.6</a:t>
                      </a:r>
                      <a:endParaRPr lang="en-US" sz="14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en-US" sz="14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6830" marR="36830" marT="8890" marB="88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2806450"/>
      </p:ext>
    </p:extLst>
  </p:cSld>
  <p:clrMapOvr>
    <a:masterClrMapping/>
  </p:clrMapOvr>
</p:sld>
</file>

<file path=ppt/theme/theme1.xml><?xml version="1.0" encoding="utf-8"?>
<a:theme xmlns:a="http://schemas.openxmlformats.org/drawingml/2006/main" name="JRapp_extended_leadership_11-14_v2">
  <a:themeElements>
    <a:clrScheme name="Custom 1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0070B9"/>
      </a:accent1>
      <a:accent2>
        <a:srgbClr val="84B641"/>
      </a:accent2>
      <a:accent3>
        <a:srgbClr val="DE762D"/>
      </a:accent3>
      <a:accent4>
        <a:srgbClr val="00BDDD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F63343-7F9D-46A0-9CB9-7E5EB4795DFA}">
  <ds:schemaRefs>
    <ds:schemaRef ds:uri="http://purl.org/dc/elements/1.1/"/>
    <ds:schemaRef ds:uri="http://www.w3.org/XML/1998/namespace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86139F4-C6DD-43FB-A6CD-DB36A8DABE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DC0444-A6A2-4936-812D-537DD4CC86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JRapp_extended_leadership_11-14_v2.potx</Template>
  <TotalTime>9055</TotalTime>
  <Words>3810</Words>
  <Application>Microsoft Macintosh PowerPoint</Application>
  <PresentationFormat>On-screen Show (4:3)</PresentationFormat>
  <Paragraphs>727</Paragraphs>
  <Slides>40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ＭＳ 明朝</vt:lpstr>
      <vt:lpstr>MS PGothic</vt:lpstr>
      <vt:lpstr>MS PGothic</vt:lpstr>
      <vt:lpstr>Arial</vt:lpstr>
      <vt:lpstr>Arial Black</vt:lpstr>
      <vt:lpstr>Arial Narrow</vt:lpstr>
      <vt:lpstr>Calibri</vt:lpstr>
      <vt:lpstr>Cambria</vt:lpstr>
      <vt:lpstr>Symbol</vt:lpstr>
      <vt:lpstr>Times New Roman</vt:lpstr>
      <vt:lpstr>Trebuchet MS</vt:lpstr>
      <vt:lpstr>Wingdings</vt:lpstr>
      <vt:lpstr>JRapp_extended_leadership_11-14_v2</vt:lpstr>
      <vt:lpstr>Plasma-Materials and Divertor Options for Fusion</vt:lpstr>
      <vt:lpstr>Lifetime of divertor will deterimine fusion reactor availability</vt:lpstr>
      <vt:lpstr>Outline</vt:lpstr>
      <vt:lpstr>Outline</vt:lpstr>
      <vt:lpstr>Challenges for materials: fluxes and fluence, temperatures </vt:lpstr>
      <vt:lpstr>Plasma Material Interactions (PMI) in fusion reactor</vt:lpstr>
      <vt:lpstr>PowerPoint Presentation</vt:lpstr>
      <vt:lpstr>ITER, material choice</vt:lpstr>
      <vt:lpstr>Power exhaust challenge</vt:lpstr>
      <vt:lpstr>Power exhaust with impurity seeding: what about confinement?</vt:lpstr>
      <vt:lpstr>Power exhaust: advanced divertors</vt:lpstr>
      <vt:lpstr>Challenges for materials: fluxes and fluence, temperatures </vt:lpstr>
      <vt:lpstr>Reactor: high plasma performance and high PFC lifetime requires strong re-deposition to ensure low net erosion </vt:lpstr>
      <vt:lpstr>High fluence and frequent ELMs might change W erosion processes</vt:lpstr>
      <vt:lpstr>Tritium retention</vt:lpstr>
      <vt:lpstr>Neutron irradiation will influence PMI</vt:lpstr>
      <vt:lpstr>T-retention in refractory metals and impact of irradiation</vt:lpstr>
      <vt:lpstr>Ion irradiations important (but do not simulate neutrons)</vt:lpstr>
      <vt:lpstr>Could neutron irradiation lead to higher physical sputtering?</vt:lpstr>
      <vt:lpstr>Challenges of free-flowing liquid metal PFCs</vt:lpstr>
      <vt:lpstr>Outline</vt:lpstr>
      <vt:lpstr>Development of materials for PFCs</vt:lpstr>
      <vt:lpstr>Novel composite materials: Wf/W</vt:lpstr>
      <vt:lpstr>Exploring ceramics as PFM option</vt:lpstr>
      <vt:lpstr>Advanced Materials enabled by new transformative technologies</vt:lpstr>
      <vt:lpstr>Transformative enabling technology</vt:lpstr>
      <vt:lpstr>Complex heat transfer systems will be benefit from additive manufacturing</vt:lpstr>
      <vt:lpstr>Opportunities for emerging materials</vt:lpstr>
      <vt:lpstr>Outline</vt:lpstr>
      <vt:lpstr>Status </vt:lpstr>
      <vt:lpstr>Outline</vt:lpstr>
      <vt:lpstr>Development of PFCs requires devices with increased capabilities to test PMI at reactor relevant level</vt:lpstr>
      <vt:lpstr>Increased capabilities with MPEX</vt:lpstr>
      <vt:lpstr>Outline</vt:lpstr>
      <vt:lpstr>Strategic elements for U.S. PMI program</vt:lpstr>
      <vt:lpstr>Outline</vt:lpstr>
      <vt:lpstr>Some milestones for PMI and PFC R&amp;D</vt:lpstr>
      <vt:lpstr>Near term R&amp;D priority for PMI (5 years)</vt:lpstr>
      <vt:lpstr>Long term R&amp;D priority for PMI (15 years)</vt:lpstr>
      <vt:lpstr>Roadmap: PMI and divertor development</vt:lpstr>
    </vt:vector>
  </TitlesOfParts>
  <Company>ORNL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Roy, Donna Jo</dc:creator>
  <cp:lastModifiedBy>Microsoft Office User</cp:lastModifiedBy>
  <cp:revision>617</cp:revision>
  <dcterms:created xsi:type="dcterms:W3CDTF">2014-05-13T12:38:57Z</dcterms:created>
  <dcterms:modified xsi:type="dcterms:W3CDTF">2018-04-12T15:02:57Z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