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55" autoAdjust="0"/>
  </p:normalViewPr>
  <p:slideViewPr>
    <p:cSldViewPr snapToGrid="0" snapToObjects="1">
      <p:cViewPr varScale="1">
        <p:scale>
          <a:sx n="92" d="100"/>
          <a:sy n="92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FFB5-0DA8-B142-82A4-6128BD98CF10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4DA42-11C6-E242-8B5D-3503DFB66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</a:t>
            </a:r>
            <a:r>
              <a:rPr lang="en-US" baseline="0" dirty="0" smtClean="0"/>
              <a:t> with real problems where the challenges are broad</a:t>
            </a:r>
            <a:endParaRPr lang="en-US" dirty="0" smtClean="0"/>
          </a:p>
          <a:p>
            <a:r>
              <a:rPr lang="en-US" dirty="0" smtClean="0"/>
              <a:t>Data QA/QC</a:t>
            </a:r>
            <a:r>
              <a:rPr lang="en-US" baseline="0" dirty="0" smtClean="0"/>
              <a:t>, feature identification, re-scaling, correlation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Most problems are multi-scale and are dealing with heterogeneous data </a:t>
            </a:r>
            <a:r>
              <a:rPr lang="mr-IN" dirty="0" smtClean="0"/>
              <a:t>–</a:t>
            </a:r>
            <a:r>
              <a:rPr lang="en-US" dirty="0" smtClean="0"/>
              <a:t> requires domain knowledge</a:t>
            </a:r>
          </a:p>
          <a:p>
            <a:r>
              <a:rPr lang="en-US" dirty="0" smtClean="0"/>
              <a:t>Emerging problems are multi-domain</a:t>
            </a:r>
          </a:p>
          <a:p>
            <a:r>
              <a:rPr lang="en-US" dirty="0" smtClean="0"/>
              <a:t>Also requires data management, machine learning, image analysis, and graph theory, visualization, workflows, usability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DA42-11C6-E242-8B5D-3503DFB66D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mr-IN" dirty="0" smtClean="0"/>
              <a:t>–</a:t>
            </a:r>
            <a:r>
              <a:rPr lang="en-US" dirty="0" smtClean="0"/>
              <a:t> being</a:t>
            </a:r>
            <a:r>
              <a:rPr lang="en-US" baseline="0" dirty="0" smtClean="0"/>
              <a:t> able to understand each other (language and vocabulary)</a:t>
            </a:r>
          </a:p>
          <a:p>
            <a:r>
              <a:rPr lang="en-US" baseline="0" dirty="0" smtClean="0"/>
              <a:t>Being able to understand what is interesting, underlying </a:t>
            </a:r>
          </a:p>
          <a:p>
            <a:r>
              <a:rPr lang="en-US" baseline="0" dirty="0" smtClean="0"/>
              <a:t>Our teams we aim to have 33/33/33 Domain Expertise, Software Programmer, Data Science Expertise</a:t>
            </a:r>
          </a:p>
          <a:p>
            <a:r>
              <a:rPr lang="en-US" baseline="0" dirty="0" smtClean="0"/>
              <a:t>Data science is fundamentally multi-disciplinary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science is the new distributed</a:t>
            </a:r>
            <a:r>
              <a:rPr lang="en-US" baseline="0" dirty="0" smtClean="0"/>
              <a:t> systems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DA42-11C6-E242-8B5D-3503DFB66D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DA42-11C6-E242-8B5D-3503DFB66D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7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3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bg>
      <p:bgPr>
        <a:gradFill flip="none" rotWithShape="1">
          <a:gsLst>
            <a:gs pos="0">
              <a:srgbClr val="FFFFB3"/>
            </a:gs>
            <a:gs pos="100000">
              <a:srgbClr val="93946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769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295400"/>
            <a:ext cx="356616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901441"/>
            <a:ext cx="3566160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1"/>
            <a:ext cx="3566160" cy="48920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00025" y="6516711"/>
            <a:ext cx="760413" cy="265089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1/23/13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16711"/>
            <a:ext cx="5486400" cy="25927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Computational Research Division | Lawrence Berkeley National Laboratory | Department of Energy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516711"/>
            <a:ext cx="672546" cy="25061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1FD94A-3280-6B4A-962C-1D6736B7726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1"/>
            <a:ext cx="8093120" cy="855764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-27296" y="1"/>
            <a:ext cx="9171296" cy="855765"/>
          </a:xfrm>
        </p:spPr>
        <p:txBody>
          <a:bodyPr anchor="ctr"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416" y="13648"/>
            <a:ext cx="996287" cy="855765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4345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1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03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1490"/>
            <a:ext cx="8229600" cy="8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072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5200"/>
            <a:ext cx="9144000" cy="1588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8750" y="6275025"/>
            <a:ext cx="35083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95B3D7"/>
                </a:solidFill>
                <a:cs typeface="Arial" charset="0"/>
              </a:rPr>
              <a:t> NAS Data Science Education</a:t>
            </a:r>
            <a:r>
              <a:rPr lang="en-US" sz="1400" baseline="0" dirty="0" smtClean="0">
                <a:solidFill>
                  <a:srgbClr val="95B3D7"/>
                </a:solidFill>
                <a:cs typeface="Arial" charset="0"/>
              </a:rPr>
              <a:t> Workshop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95B3D7"/>
                </a:solidFill>
                <a:cs typeface="Arial" charset="0"/>
              </a:rPr>
              <a:t>12 December 2016</a:t>
            </a:r>
            <a:endParaRPr lang="en-US" sz="1400" dirty="0">
              <a:solidFill>
                <a:srgbClr val="95B3D7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1031" name="Line 3"/>
          <p:cNvSpPr>
            <a:spLocks noChangeShapeType="1"/>
          </p:cNvSpPr>
          <p:nvPr userDrawn="1"/>
        </p:nvSpPr>
        <p:spPr bwMode="auto">
          <a:xfrm>
            <a:off x="215900" y="1194868"/>
            <a:ext cx="8686800" cy="0"/>
          </a:xfrm>
          <a:prstGeom prst="line">
            <a:avLst/>
          </a:prstGeom>
          <a:noFill/>
          <a:ln w="82550" cmpd="tri">
            <a:solidFill>
              <a:srgbClr val="1F49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RGB_Color-Seal_Green-Mark_SC_Horizontal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5758"/>
            <a:ext cx="2719196" cy="456436"/>
          </a:xfrm>
          <a:prstGeom prst="rect">
            <a:avLst/>
          </a:prstGeom>
        </p:spPr>
      </p:pic>
      <p:pic>
        <p:nvPicPr>
          <p:cNvPr id="8" name="Picture 11" descr="LBNL_Logo-Full.pn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52569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286626" y="6210774"/>
            <a:ext cx="1672621" cy="5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2921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3pPr>
      <a:lvl4pPr marL="16637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4pPr>
      <a:lvl5pPr marL="21209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emf"/><Relationship Id="rId10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Science Diversity from the Perspective of a National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rgbClr val="131313"/>
                </a:solidFill>
              </a:rPr>
              <a:t>Deb Agarwal</a:t>
            </a:r>
          </a:p>
          <a:p>
            <a:r>
              <a:rPr lang="en-US" dirty="0" smtClean="0"/>
              <a:t>Data Science and Technology Department Head</a:t>
            </a:r>
          </a:p>
          <a:p>
            <a:r>
              <a:rPr lang="en-US" dirty="0" smtClean="0"/>
              <a:t>Lawrence Berkeley National Laboratory</a:t>
            </a:r>
          </a:p>
          <a:p>
            <a:r>
              <a:rPr lang="en-US" dirty="0" smtClean="0"/>
              <a:t>CRA-W Board 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a Data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someone who specializes in processing, analytics, or computing on data? Developing techniques to analyze data?</a:t>
            </a:r>
          </a:p>
          <a:p>
            <a:r>
              <a:rPr lang="en-US" dirty="0" smtClean="0"/>
              <a:t>Is it a person in a narrow set of expertise areas (e.g. Machine Learning, Data Management, Data Visualization, Statistics,</a:t>
            </a:r>
            <a:r>
              <a:rPr lang="mr-IN" dirty="0" smtClean="0"/>
              <a:t>…</a:t>
            </a:r>
            <a:r>
              <a:rPr lang="en-US" dirty="0" smtClean="0"/>
              <a:t>)?</a:t>
            </a:r>
          </a:p>
          <a:p>
            <a:r>
              <a:rPr lang="en-US" dirty="0" smtClean="0"/>
              <a:t>Where does computer science, applied math, computational science, </a:t>
            </a:r>
            <a:r>
              <a:rPr lang="en-US" dirty="0" err="1" smtClean="0"/>
              <a:t>etc</a:t>
            </a:r>
            <a:r>
              <a:rPr lang="en-US" dirty="0" smtClean="0"/>
              <a:t> end and data science begin?</a:t>
            </a:r>
          </a:p>
          <a:p>
            <a:r>
              <a:rPr lang="en-US" dirty="0" smtClean="0"/>
              <a:t>Where does the domain science end and data science begin?</a:t>
            </a:r>
          </a:p>
          <a:p>
            <a:r>
              <a:rPr lang="en-US" dirty="0" smtClean="0"/>
              <a:t>How many people can define themselves as purely a data scientist? 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413856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  <a:r>
              <a:rPr lang="en-US" baseline="0" dirty="0" smtClean="0"/>
              <a:t> Science Data Challenges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75" y="1330531"/>
            <a:ext cx="3834093" cy="20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0"/>
          <a:stretch>
            <a:fillRect/>
          </a:stretch>
        </p:blipFill>
        <p:spPr bwMode="auto">
          <a:xfrm>
            <a:off x="560272" y="3758804"/>
            <a:ext cx="3205111" cy="233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Left Arrow 5"/>
          <p:cNvSpPr/>
          <p:nvPr/>
        </p:nvSpPr>
        <p:spPr>
          <a:xfrm>
            <a:off x="2477318" y="2670421"/>
            <a:ext cx="564204" cy="23964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Shape 13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43" y="1345607"/>
            <a:ext cx="2007299" cy="105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44" y="2302453"/>
            <a:ext cx="2007298" cy="104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4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44" y="3277689"/>
            <a:ext cx="2007298" cy="105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arbonSeqSlice.pn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208" y="4765208"/>
            <a:ext cx="1909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368" y="3617819"/>
            <a:ext cx="2789248" cy="22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306" y="1420485"/>
            <a:ext cx="2572236" cy="18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4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</a:t>
            </a:r>
            <a:r>
              <a:rPr lang="en-US" baseline="0" dirty="0" smtClean="0"/>
              <a:t> Teams are Required to Solve Science Data Challenges</a:t>
            </a:r>
            <a:endParaRPr lang="en-US" dirty="0"/>
          </a:p>
        </p:txBody>
      </p:sp>
      <p:pic>
        <p:nvPicPr>
          <p:cNvPr id="5" name="Picture 4" descr="200387787-0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83" y="4342618"/>
            <a:ext cx="838779" cy="1773461"/>
          </a:xfrm>
          <a:prstGeom prst="rect">
            <a:avLst/>
          </a:prstGeom>
        </p:spPr>
      </p:pic>
      <p:pic>
        <p:nvPicPr>
          <p:cNvPr id="6" name="Picture 5" descr="200387650-0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347" y="4141112"/>
            <a:ext cx="842973" cy="2268646"/>
          </a:xfrm>
          <a:prstGeom prst="rect">
            <a:avLst/>
          </a:prstGeom>
        </p:spPr>
      </p:pic>
      <p:pic>
        <p:nvPicPr>
          <p:cNvPr id="7" name="Picture 6" descr="72884537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690" y="4463851"/>
            <a:ext cx="1652229" cy="1652229"/>
          </a:xfrm>
          <a:prstGeom prst="rect">
            <a:avLst/>
          </a:prstGeom>
        </p:spPr>
      </p:pic>
      <p:pic>
        <p:nvPicPr>
          <p:cNvPr id="8" name="Picture 7" descr="74590920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324" y="1290723"/>
            <a:ext cx="889818" cy="1493477"/>
          </a:xfrm>
          <a:prstGeom prst="rect">
            <a:avLst/>
          </a:prstGeom>
        </p:spPr>
      </p:pic>
      <p:pic>
        <p:nvPicPr>
          <p:cNvPr id="10" name="Picture 9" descr="skd181702sdc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566" y="1207501"/>
            <a:ext cx="1221329" cy="1569888"/>
          </a:xfrm>
          <a:prstGeom prst="rect">
            <a:avLst/>
          </a:prstGeom>
        </p:spPr>
      </p:pic>
      <p:pic>
        <p:nvPicPr>
          <p:cNvPr id="11" name="Picture 10" descr="skd181913sdc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55" y="1288600"/>
            <a:ext cx="1378735" cy="1495600"/>
          </a:xfrm>
          <a:prstGeom prst="rect">
            <a:avLst/>
          </a:prstGeom>
        </p:spPr>
      </p:pic>
      <p:pic>
        <p:nvPicPr>
          <p:cNvPr id="12" name="Picture 11" descr="skd181973sdc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32" y="2113791"/>
            <a:ext cx="1034501" cy="1332578"/>
          </a:xfrm>
          <a:prstGeom prst="rect">
            <a:avLst/>
          </a:prstGeom>
        </p:spPr>
      </p:pic>
      <p:pic>
        <p:nvPicPr>
          <p:cNvPr id="13" name="Picture 12" descr="skd182163sdc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952" y="3975443"/>
            <a:ext cx="880516" cy="16151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771" y="2572355"/>
            <a:ext cx="91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</a:t>
            </a:r>
          </a:p>
          <a:p>
            <a:r>
              <a:rPr lang="en-US" dirty="0" smtClean="0"/>
              <a:t>Experts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022404">
            <a:off x="1901955" y="1882419"/>
            <a:ext cx="179377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Science +</a:t>
            </a:r>
          </a:p>
          <a:p>
            <a:r>
              <a:rPr lang="en-US" dirty="0" smtClean="0"/>
              <a:t>Domain Literacy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68593" y="1566242"/>
            <a:ext cx="1382560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Expert - ML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7921" y="4526424"/>
            <a:ext cx="1677412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Domain + Data</a:t>
            </a:r>
          </a:p>
          <a:p>
            <a:r>
              <a:rPr lang="en-US" dirty="0" smtClean="0"/>
              <a:t>Science Literacy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50502" y="5076928"/>
            <a:ext cx="1725653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Expert </a:t>
            </a:r>
            <a:r>
              <a:rPr lang="mr-IN" dirty="0" smtClean="0"/>
              <a:t>–</a:t>
            </a:r>
            <a:r>
              <a:rPr lang="en-US" dirty="0" smtClean="0"/>
              <a:t> Vis/</a:t>
            </a:r>
            <a:r>
              <a:rPr lang="en-US" dirty="0" err="1" smtClean="0"/>
              <a:t>Img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73612" y="5400093"/>
            <a:ext cx="1382560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66409" y="4670317"/>
            <a:ext cx="1517588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Expert </a:t>
            </a:r>
            <a:r>
              <a:rPr lang="mr-IN" dirty="0" smtClean="0"/>
              <a:t>–</a:t>
            </a:r>
            <a:r>
              <a:rPr lang="en-US" dirty="0" smtClean="0"/>
              <a:t> Math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547" y="1926024"/>
            <a:ext cx="2071450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Expert </a:t>
            </a:r>
            <a:r>
              <a:rPr lang="mr-IN" dirty="0" smtClean="0"/>
              <a:t>–</a:t>
            </a:r>
            <a:r>
              <a:rPr lang="en-US" dirty="0" smtClean="0"/>
              <a:t> Data </a:t>
            </a:r>
            <a:r>
              <a:rPr lang="en-US" dirty="0" err="1" smtClean="0"/>
              <a:t>Mgmt</a:t>
            </a:r>
            <a:endParaRPr lang="en-US" dirty="0"/>
          </a:p>
        </p:txBody>
      </p:sp>
      <p:cxnSp>
        <p:nvCxnSpPr>
          <p:cNvPr id="24" name="Straight Connector 23"/>
          <p:cNvCxnSpPr>
            <a:stCxn id="15" idx="3"/>
            <a:endCxn id="11" idx="2"/>
          </p:cNvCxnSpPr>
          <p:nvPr/>
        </p:nvCxnSpPr>
        <p:spPr>
          <a:xfrm flipV="1">
            <a:off x="1379398" y="2784200"/>
            <a:ext cx="1211925" cy="1113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2"/>
            <a:endCxn id="18" idx="1"/>
          </p:cNvCxnSpPr>
          <p:nvPr/>
        </p:nvCxnSpPr>
        <p:spPr>
          <a:xfrm>
            <a:off x="914483" y="3446369"/>
            <a:ext cx="93438" cy="1403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7" idx="0"/>
          </p:cNvCxnSpPr>
          <p:nvPr/>
        </p:nvCxnSpPr>
        <p:spPr>
          <a:xfrm>
            <a:off x="1379398" y="2895521"/>
            <a:ext cx="2727407" cy="156833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0"/>
            <a:endCxn id="7" idx="0"/>
          </p:cNvCxnSpPr>
          <p:nvPr/>
        </p:nvCxnSpPr>
        <p:spPr>
          <a:xfrm>
            <a:off x="1697210" y="3975443"/>
            <a:ext cx="2409595" cy="488408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0"/>
            <a:endCxn id="6" idx="0"/>
          </p:cNvCxnSpPr>
          <p:nvPr/>
        </p:nvCxnSpPr>
        <p:spPr>
          <a:xfrm>
            <a:off x="1697210" y="3975443"/>
            <a:ext cx="6415624" cy="16566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0"/>
          </p:cNvCxnSpPr>
          <p:nvPr/>
        </p:nvCxnSpPr>
        <p:spPr>
          <a:xfrm>
            <a:off x="1697210" y="3975443"/>
            <a:ext cx="2053848" cy="874147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2"/>
            <a:endCxn id="13" idx="0"/>
          </p:cNvCxnSpPr>
          <p:nvPr/>
        </p:nvCxnSpPr>
        <p:spPr>
          <a:xfrm flipH="1">
            <a:off x="1697210" y="2784200"/>
            <a:ext cx="894113" cy="1191243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2"/>
            <a:endCxn id="13" idx="0"/>
          </p:cNvCxnSpPr>
          <p:nvPr/>
        </p:nvCxnSpPr>
        <p:spPr>
          <a:xfrm>
            <a:off x="914483" y="3446369"/>
            <a:ext cx="782727" cy="529074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6" idx="0"/>
          </p:cNvCxnSpPr>
          <p:nvPr/>
        </p:nvCxnSpPr>
        <p:spPr>
          <a:xfrm>
            <a:off x="1542172" y="3582020"/>
            <a:ext cx="6570662" cy="55909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5" idx="0"/>
          </p:cNvCxnSpPr>
          <p:nvPr/>
        </p:nvCxnSpPr>
        <p:spPr>
          <a:xfrm>
            <a:off x="1431733" y="2895521"/>
            <a:ext cx="4840340" cy="1447097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3"/>
            <a:endCxn id="10" idx="2"/>
          </p:cNvCxnSpPr>
          <p:nvPr/>
        </p:nvCxnSpPr>
        <p:spPr>
          <a:xfrm>
            <a:off x="3656357" y="2468409"/>
            <a:ext cx="1755874" cy="308980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  <a:endCxn id="13" idx="0"/>
          </p:cNvCxnSpPr>
          <p:nvPr/>
        </p:nvCxnSpPr>
        <p:spPr>
          <a:xfrm flipH="1">
            <a:off x="1697210" y="2777389"/>
            <a:ext cx="3715021" cy="119805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0"/>
            <a:endCxn id="22" idx="1"/>
          </p:cNvCxnSpPr>
          <p:nvPr/>
        </p:nvCxnSpPr>
        <p:spPr>
          <a:xfrm flipV="1">
            <a:off x="1697210" y="2249190"/>
            <a:ext cx="5215337" cy="1726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0"/>
            <a:endCxn id="5" idx="0"/>
          </p:cNvCxnSpPr>
          <p:nvPr/>
        </p:nvCxnSpPr>
        <p:spPr>
          <a:xfrm>
            <a:off x="1697210" y="3975443"/>
            <a:ext cx="4574863" cy="3671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" idx="0"/>
            <a:endCxn id="16" idx="3"/>
          </p:cNvCxnSpPr>
          <p:nvPr/>
        </p:nvCxnSpPr>
        <p:spPr>
          <a:xfrm flipH="1" flipV="1">
            <a:off x="3656357" y="2468409"/>
            <a:ext cx="450448" cy="1995442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77498164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475" y="2572355"/>
            <a:ext cx="843690" cy="14645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02032" y="3343618"/>
            <a:ext cx="1382560" cy="646331"/>
          </a:xfrm>
          <a:prstGeom prst="rect">
            <a:avLst/>
          </a:prstGeom>
          <a:solidFill>
            <a:srgbClr val="BFBFB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Science</a:t>
            </a:r>
          </a:p>
          <a:p>
            <a:r>
              <a:rPr lang="en-US" dirty="0" smtClean="0"/>
              <a:t>Expert </a:t>
            </a:r>
            <a:r>
              <a:rPr lang="mr-IN" dirty="0" smtClean="0"/>
              <a:t>–</a:t>
            </a:r>
            <a:r>
              <a:rPr lang="en-US" dirty="0" smtClean="0"/>
              <a:t> HCI</a:t>
            </a:r>
            <a:endParaRPr lang="en-US" dirty="0"/>
          </a:p>
        </p:txBody>
      </p:sp>
      <p:cxnSp>
        <p:nvCxnSpPr>
          <p:cNvPr id="27" name="Straight Connector 26"/>
          <p:cNvCxnSpPr>
            <a:stCxn id="40" idx="1"/>
            <a:endCxn id="16" idx="3"/>
          </p:cNvCxnSpPr>
          <p:nvPr/>
        </p:nvCxnSpPr>
        <p:spPr>
          <a:xfrm flipH="1" flipV="1">
            <a:off x="3656357" y="2468409"/>
            <a:ext cx="3945675" cy="1198375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0" idx="1"/>
          </p:cNvCxnSpPr>
          <p:nvPr/>
        </p:nvCxnSpPr>
        <p:spPr>
          <a:xfrm flipH="1" flipV="1">
            <a:off x="1431733" y="2895521"/>
            <a:ext cx="6170299" cy="771263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1"/>
            <a:endCxn id="13" idx="0"/>
          </p:cNvCxnSpPr>
          <p:nvPr/>
        </p:nvCxnSpPr>
        <p:spPr>
          <a:xfrm flipH="1">
            <a:off x="1697210" y="3666784"/>
            <a:ext cx="5904822" cy="308659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2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Recruitment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629"/>
            <a:ext cx="8229600" cy="4525963"/>
          </a:xfrm>
        </p:spPr>
        <p:txBody>
          <a:bodyPr/>
          <a:lstStyle/>
          <a:p>
            <a:r>
              <a:rPr lang="en-US" dirty="0" smtClean="0"/>
              <a:t>Hard to find multi-disciplinary people</a:t>
            </a:r>
          </a:p>
          <a:p>
            <a:pPr lvl="1"/>
            <a:r>
              <a:rPr lang="en-US" dirty="0" smtClean="0"/>
              <a:t>Data science with science domain literacy</a:t>
            </a:r>
          </a:p>
          <a:p>
            <a:pPr lvl="1"/>
            <a:r>
              <a:rPr lang="en-US" dirty="0" smtClean="0"/>
              <a:t>Domain science with data science literacy</a:t>
            </a:r>
          </a:p>
          <a:p>
            <a:pPr lvl="1"/>
            <a:r>
              <a:rPr lang="en-US" dirty="0" smtClean="0"/>
              <a:t>Need more training happening in domain-informatics</a:t>
            </a:r>
          </a:p>
          <a:p>
            <a:r>
              <a:rPr lang="en-US" dirty="0" smtClean="0"/>
              <a:t>Difficult to hire diverse data scientists </a:t>
            </a:r>
          </a:p>
          <a:p>
            <a:pPr lvl="1"/>
            <a:r>
              <a:rPr lang="en-US" dirty="0" smtClean="0"/>
              <a:t>Text mining/machine learning common but not what we need</a:t>
            </a:r>
          </a:p>
          <a:p>
            <a:pPr lvl="1"/>
            <a:r>
              <a:rPr lang="en-US" dirty="0" smtClean="0"/>
              <a:t>Data science technique experts want to continue to specialize</a:t>
            </a:r>
          </a:p>
          <a:p>
            <a:r>
              <a:rPr lang="en-US" dirty="0" smtClean="0"/>
              <a:t>Current solution</a:t>
            </a:r>
          </a:p>
          <a:p>
            <a:pPr lvl="1"/>
            <a:r>
              <a:rPr lang="en-US" dirty="0" smtClean="0"/>
              <a:t>Recruit data science literate people from the domains</a:t>
            </a:r>
          </a:p>
          <a:p>
            <a:pPr lvl="1"/>
            <a:r>
              <a:rPr lang="en-US" dirty="0" smtClean="0"/>
              <a:t>Train in place</a:t>
            </a:r>
          </a:p>
        </p:txBody>
      </p:sp>
    </p:spTree>
    <p:extLst>
      <p:ext uri="{BB962C8B-B14F-4D97-AF65-F5344CB8AC3E}">
        <p14:creationId xmlns:p14="http://schemas.microsoft.com/office/powerpoint/2010/main" val="246694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Recruiting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629"/>
            <a:ext cx="8229600" cy="4525963"/>
          </a:xfrm>
        </p:spPr>
        <p:txBody>
          <a:bodyPr/>
          <a:lstStyle/>
          <a:p>
            <a:r>
              <a:rPr lang="en-US" sz="2000" dirty="0" smtClean="0"/>
              <a:t>Berkeley Lab Data departments </a:t>
            </a:r>
            <a:r>
              <a:rPr lang="mr-IN" sz="2000" dirty="0" smtClean="0"/>
              <a:t>–</a:t>
            </a:r>
            <a:r>
              <a:rPr lang="en-US" sz="2000" dirty="0" smtClean="0"/>
              <a:t> 21-29% female</a:t>
            </a:r>
          </a:p>
          <a:p>
            <a:r>
              <a:rPr lang="en-US" sz="2000" dirty="0" smtClean="0"/>
              <a:t>What has worked to attract gender diversity (anecdotal)</a:t>
            </a:r>
          </a:p>
          <a:p>
            <a:pPr lvl="1"/>
            <a:r>
              <a:rPr lang="en-US" sz="2000" dirty="0" smtClean="0"/>
              <a:t>Personal relationship</a:t>
            </a:r>
          </a:p>
          <a:p>
            <a:pPr lvl="1"/>
            <a:r>
              <a:rPr lang="en-US" sz="2000" dirty="0" smtClean="0"/>
              <a:t>Opportunity to participate in and advance a team </a:t>
            </a:r>
          </a:p>
          <a:p>
            <a:pPr lvl="1"/>
            <a:r>
              <a:rPr lang="en-US" sz="2000" dirty="0" smtClean="0"/>
              <a:t>Opportunity to work for a successful woman</a:t>
            </a:r>
          </a:p>
          <a:p>
            <a:pPr lvl="1"/>
            <a:r>
              <a:rPr lang="en-US" sz="2000" dirty="0" smtClean="0"/>
              <a:t>Confidence in supportive environment that will recognize achievements</a:t>
            </a:r>
          </a:p>
          <a:p>
            <a:pPr lvl="1"/>
            <a:r>
              <a:rPr lang="en-US" sz="2000" dirty="0"/>
              <a:t>Fair rewards based on team and development achievements</a:t>
            </a:r>
          </a:p>
          <a:p>
            <a:pPr lvl="1"/>
            <a:r>
              <a:rPr lang="en-US" sz="2000" dirty="0" smtClean="0"/>
              <a:t>Inclusive recognition of successes</a:t>
            </a:r>
          </a:p>
          <a:p>
            <a:pPr lvl="1"/>
            <a:r>
              <a:rPr lang="en-US" sz="2000" dirty="0"/>
              <a:t>Active support and validation of </a:t>
            </a:r>
            <a:r>
              <a:rPr lang="en-US" sz="2000" dirty="0" smtClean="0"/>
              <a:t>capabilities</a:t>
            </a:r>
          </a:p>
          <a:p>
            <a:r>
              <a:rPr lang="en-US" sz="2000" dirty="0" smtClean="0"/>
              <a:t>Target is achieving 50% diversity on collaborative teams</a:t>
            </a:r>
          </a:p>
          <a:p>
            <a:pPr lvl="1"/>
            <a:r>
              <a:rPr lang="en-US" sz="2000" dirty="0" smtClean="0"/>
              <a:t>When we reached 30% the ‘guys’ were complaining they felt like the minority</a:t>
            </a:r>
          </a:p>
        </p:txBody>
      </p:sp>
    </p:spTree>
    <p:extLst>
      <p:ext uri="{BB962C8B-B14F-4D97-AF65-F5344CB8AC3E}">
        <p14:creationId xmlns:p14="http://schemas.microsoft.com/office/powerpoint/2010/main" val="256770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498"/>
            <a:ext cx="8229600" cy="4525963"/>
          </a:xfrm>
        </p:spPr>
        <p:txBody>
          <a:bodyPr/>
          <a:lstStyle/>
          <a:p>
            <a:r>
              <a:rPr lang="en-US" sz="2000" dirty="0" smtClean="0"/>
              <a:t>Challenges</a:t>
            </a:r>
          </a:p>
          <a:p>
            <a:pPr lvl="1"/>
            <a:r>
              <a:rPr lang="en-US" sz="2000" dirty="0" smtClean="0"/>
              <a:t>Subtle bias </a:t>
            </a:r>
          </a:p>
          <a:p>
            <a:pPr lvl="1"/>
            <a:r>
              <a:rPr lang="en-US" sz="2000" dirty="0" smtClean="0"/>
              <a:t>Career and family balance important</a:t>
            </a:r>
          </a:p>
          <a:p>
            <a:pPr lvl="1"/>
            <a:r>
              <a:rPr lang="en-US" sz="2000" dirty="0" smtClean="0"/>
              <a:t>Mentoring and promotion support uneven without conscious effort from senior management</a:t>
            </a:r>
          </a:p>
          <a:p>
            <a:pPr lvl="1"/>
            <a:r>
              <a:rPr lang="en-US" sz="2000" dirty="0" smtClean="0"/>
              <a:t>Lose women at a higher rate than men</a:t>
            </a:r>
          </a:p>
          <a:p>
            <a:r>
              <a:rPr lang="en-US" sz="2000" dirty="0" smtClean="0"/>
              <a:t>Successes</a:t>
            </a:r>
          </a:p>
          <a:p>
            <a:pPr lvl="1"/>
            <a:r>
              <a:rPr lang="en-US" sz="2000" dirty="0" smtClean="0"/>
              <a:t>Strong interest in making a difference and a chance to address world challenges</a:t>
            </a:r>
          </a:p>
          <a:p>
            <a:pPr lvl="1"/>
            <a:r>
              <a:rPr lang="en-US" sz="2000" dirty="0" smtClean="0"/>
              <a:t>Supportive environment with equal opportunity</a:t>
            </a:r>
          </a:p>
          <a:p>
            <a:pPr lvl="1"/>
            <a:r>
              <a:rPr lang="en-US" sz="2000" dirty="0" smtClean="0"/>
              <a:t>Chance to work with strong role models</a:t>
            </a:r>
          </a:p>
          <a:p>
            <a:pPr lvl="1"/>
            <a:r>
              <a:rPr lang="en-US" sz="2000" dirty="0" smtClean="0"/>
              <a:t>Opportunity to work on all women teams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30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Opportunities to Increase Diversity and Data Science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data science literacy across all science disciplines</a:t>
            </a:r>
          </a:p>
          <a:p>
            <a:r>
              <a:rPr lang="en-US" dirty="0" smtClean="0"/>
              <a:t>Build cross-disciplinary collaboration opportunities on data science to work on real problems</a:t>
            </a:r>
          </a:p>
          <a:p>
            <a:r>
              <a:rPr lang="en-US" dirty="0" smtClean="0"/>
              <a:t>Create non-threatening supportive team environments</a:t>
            </a:r>
          </a:p>
          <a:p>
            <a:r>
              <a:rPr lang="en-US" dirty="0" smtClean="0"/>
              <a:t>Learn to recognize and counteract bias by both men and women</a:t>
            </a:r>
          </a:p>
          <a:p>
            <a:r>
              <a:rPr lang="en-US" dirty="0" smtClean="0"/>
              <a:t>Build, support, and mentor cohorts of diverse students</a:t>
            </a:r>
          </a:p>
          <a:p>
            <a:r>
              <a:rPr lang="en-US" dirty="0" smtClean="0"/>
              <a:t>Supporting diversity takes direct personal attention to the issue</a:t>
            </a:r>
          </a:p>
          <a:p>
            <a:r>
              <a:rPr lang="en-US" dirty="0" smtClean="0"/>
              <a:t>Critical to include aspects of HCI in the curriculum</a:t>
            </a:r>
          </a:p>
          <a:p>
            <a:r>
              <a:rPr lang="en-US" dirty="0" smtClean="0"/>
              <a:t>The problems need a broad range </a:t>
            </a:r>
            <a:r>
              <a:rPr lang="en-US" smtClean="0"/>
              <a:t>of capabilities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8269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612</Words>
  <Application>Microsoft Macintosh PowerPoint</Application>
  <PresentationFormat>On-screen Show (4:3)</PresentationFormat>
  <Paragraphs>88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Data Science Diversity from the Perspective of a National Laboratory</vt:lpstr>
      <vt:lpstr>What Defines a Data Scientist</vt:lpstr>
      <vt:lpstr>Addressing Science Data Challenges</vt:lpstr>
      <vt:lpstr>Interdisciplinary Teams are Required to Solve Science Data Challenges</vt:lpstr>
      <vt:lpstr>Diversity Recruitment Challenges</vt:lpstr>
      <vt:lpstr>Diversity Recruiting Successes</vt:lpstr>
      <vt:lpstr>Retention</vt:lpstr>
      <vt:lpstr>Opportunities to Increase Diversity and Data Science Literacy</vt:lpstr>
    </vt:vector>
  </TitlesOfParts>
  <Company>Lbl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Diversity from the Perspective of Berkeley Laboratory</dc:title>
  <dc:creator>Deb Agarwal</dc:creator>
  <cp:lastModifiedBy>Deb Agarwal</cp:lastModifiedBy>
  <cp:revision>46</cp:revision>
  <dcterms:created xsi:type="dcterms:W3CDTF">2016-12-11T02:56:03Z</dcterms:created>
  <dcterms:modified xsi:type="dcterms:W3CDTF">2016-12-12T14:44:18Z</dcterms:modified>
</cp:coreProperties>
</file>