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4" r:id="rId2"/>
  </p:sldMasterIdLst>
  <p:notesMasterIdLst>
    <p:notesMasterId r:id="rId16"/>
  </p:notesMasterIdLst>
  <p:handoutMasterIdLst>
    <p:handoutMasterId r:id="rId17"/>
  </p:handoutMasterIdLst>
  <p:sldIdLst>
    <p:sldId id="363" r:id="rId3"/>
    <p:sldId id="364" r:id="rId4"/>
    <p:sldId id="370" r:id="rId5"/>
    <p:sldId id="371" r:id="rId6"/>
    <p:sldId id="372" r:id="rId7"/>
    <p:sldId id="373" r:id="rId8"/>
    <p:sldId id="374" r:id="rId9"/>
    <p:sldId id="379" r:id="rId10"/>
    <p:sldId id="375" r:id="rId11"/>
    <p:sldId id="376" r:id="rId12"/>
    <p:sldId id="378" r:id="rId13"/>
    <p:sldId id="365" r:id="rId14"/>
    <p:sldId id="3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ryn Carson" initials="CLC" lastIdx="10" clrIdx="0"/>
  <p:cmAuthor id="1" name="Cathryn CARSON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7E34C"/>
    <a:srgbClr val="F4E22E"/>
    <a:srgbClr val="202020"/>
    <a:srgbClr val="E09E19"/>
    <a:srgbClr val="9DAD33"/>
    <a:srgbClr val="6C3302"/>
    <a:srgbClr val="584F29"/>
    <a:srgbClr val="ED4E33"/>
    <a:srgbClr val="003262"/>
    <a:srgbClr val="536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8" autoAdjust="0"/>
    <p:restoredTop sz="94571" autoAdjust="0"/>
  </p:normalViewPr>
  <p:slideViewPr>
    <p:cSldViewPr snapToGrid="0" snapToObjects="1">
      <p:cViewPr>
        <p:scale>
          <a:sx n="100" d="100"/>
          <a:sy n="100" d="100"/>
        </p:scale>
        <p:origin x="-103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2">
    <p:pos x="6000" y="0"/>
    <p:text>In Fall 2016. Majors and intended majors.</p:text>
  </p:cm>
  <p:cm authorId="1" idx="3">
    <p:pos x="6000" y="100"/>
    <p:text>This is changing semester by semester.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400F3-3111-D547-BBFB-68EDF42FA9D5}" type="datetimeFigureOut">
              <a:rPr lang="en-US"/>
              <a:pPr/>
              <a:t>12/12/16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D1C3F-7271-254D-9D45-3EE090EA78C5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866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BD7A8-D318-A34A-ADDB-575FC748C9C6}" type="datetimeFigureOut">
              <a:rPr lang="en-US"/>
              <a:pPr/>
              <a:t>12/12/16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A7114-6D8C-714A-B2FF-14B3B4DE80F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68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A7114-6D8C-714A-B2FF-14B3B4DE80F6}" type="slidenum">
              <a:rPr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A7114-6D8C-714A-B2FF-14B3B4DE80F6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A7114-6D8C-714A-B2FF-14B3B4DE80F6}" type="slidenum">
              <a:rPr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A7114-6D8C-714A-B2FF-14B3B4DE80F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91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A7114-6D8C-714A-B2FF-14B3B4DE80F6}" type="slidenum">
              <a:rPr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0958"/>
            <a:ext cx="6813884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E09E1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11883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394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11461"/>
            <a:ext cx="8010524" cy="7602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9" y="981133"/>
            <a:ext cx="8010525" cy="20646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13873" y="6464735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37746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77" y="151103"/>
            <a:ext cx="8446168" cy="8607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77" y="1166525"/>
            <a:ext cx="8446168" cy="20646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19400" y="6506326"/>
            <a:ext cx="1016001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Lucida Grande"/>
                <a:cs typeface="Lucida Grande"/>
              </a:defRPr>
            </a:lvl1pPr>
          </a:lstStyle>
          <a:p>
            <a:r>
              <a:rPr lang="en-US" smtClean="0"/>
              <a:t>12/12/16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35400" y="6506326"/>
            <a:ext cx="1765299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Lucida Grande"/>
                <a:cs typeface="Lucida Grande"/>
              </a:defRPr>
            </a:lvl1pPr>
          </a:lstStyle>
          <a:p>
            <a:r>
              <a:rPr lang="en-US" smtClean="0"/>
              <a:t>NAS UCB DSed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4095" y="6508082"/>
            <a:ext cx="427789" cy="36336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Lucida Grande"/>
                <a:cs typeface="Lucida Grande"/>
              </a:defRPr>
            </a:lvl1pPr>
          </a:lstStyle>
          <a:p>
            <a:fld id="{F1D3A6B4-A3CB-B549-857F-2C26773066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039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223795"/>
            <a:ext cx="77724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000" b="0" cap="none"/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25841"/>
            <a:ext cx="77724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rgbClr val="00326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53676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4546"/>
            <a:ext cx="7951537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4"/>
            <a:ext cx="4038600" cy="351698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495800" y="2097754"/>
            <a:ext cx="3912937" cy="351698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83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1723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358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083969"/>
            <a:ext cx="54864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45037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5111750" cy="430537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8157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4484636" y="6540500"/>
            <a:ext cx="170100" cy="234900"/>
          </a:xfrm>
          <a:prstGeom prst="rect">
            <a:avLst/>
          </a:prstGeom>
          <a:noFill/>
          <a:ln>
            <a:noFill/>
          </a:ln>
        </p:spPr>
        <p:txBody>
          <a:bodyPr lIns="19050" tIns="19050" rIns="19050" bIns="190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Helvetica Neue"/>
                <a:buNone/>
              </a:pPr>
              <a:t>‹#›</a:t>
            </a:fld>
            <a:endParaRPr lang="en-US" sz="9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0103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0958"/>
            <a:ext cx="6813884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E09E1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11883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254639" y="6341226"/>
            <a:ext cx="869562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Lucida Grande"/>
                <a:cs typeface="Lucida Grande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12/12/16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41226"/>
            <a:ext cx="115369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Lucida Grande"/>
                <a:cs typeface="Lucida Grande"/>
              </a:defRPr>
            </a:lvl1pPr>
          </a:lstStyle>
          <a:p>
            <a:r>
              <a:rPr lang="en-US" smtClean="0"/>
              <a:t>NAS UCB DSed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77895" y="6342982"/>
            <a:ext cx="427789" cy="36336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Lucida Grande"/>
                <a:cs typeface="Lucida Grande"/>
              </a:defRPr>
            </a:lvl1pPr>
          </a:lstStyle>
          <a:p>
            <a:fld id="{F1D3A6B4-A3CB-B549-857F-2C26773066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394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03277" y="180638"/>
            <a:ext cx="8446168" cy="1150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03277" y="1547525"/>
            <a:ext cx="8446168" cy="20646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000000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000000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057400" marR="0" lvl="4" indent="-139700" algn="l" rtl="0">
              <a:spcBef>
                <a:spcPts val="280"/>
              </a:spcBef>
              <a:buClr>
                <a:srgbClr val="000000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2254639" y="6341226"/>
            <a:ext cx="86956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12/12/16</a:t>
            </a: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41226"/>
            <a:ext cx="11536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NAS UCB DSed</a:t>
            </a: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4277894" y="6342982"/>
            <a:ext cx="427789" cy="3633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en-US" sz="1100">
              <a:solidFill>
                <a:srgbClr val="FFFFFF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244427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0" Type="http://schemas.openxmlformats.org/officeDocument/2006/relationships/image" Target="../media/image2.emf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theme" Target="../theme/theme2.xml"/><Relationship Id="rId5" Type="http://schemas.openxmlformats.org/officeDocument/2006/relationships/image" Target="../media/image1.em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0974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Project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79579"/>
            <a:ext cx="8229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5598553"/>
            <a:ext cx="9170736" cy="13300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495721" y="6455526"/>
            <a:ext cx="100948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Lucida Grande"/>
                <a:cs typeface="Lucida Grande"/>
              </a:defRPr>
            </a:lvl1pPr>
          </a:lstStyle>
          <a:p>
            <a:r>
              <a:rPr lang="en-US" smtClean="0"/>
              <a:t>12/12/16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5200" y="6455526"/>
            <a:ext cx="187759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Lucida Grande"/>
                <a:cs typeface="Lucida Grande"/>
              </a:defRPr>
            </a:lvl1pPr>
          </a:lstStyle>
          <a:p>
            <a:r>
              <a:rPr lang="en-US" smtClean="0"/>
              <a:t>NAS UCB DSed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2795" y="6457282"/>
            <a:ext cx="427789" cy="36336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Lucida Grande"/>
                <a:cs typeface="Lucida Grande"/>
              </a:defRPr>
            </a:lvl1pPr>
          </a:lstStyle>
          <a:p>
            <a:fld id="{F1D3A6B4-A3CB-B549-857F-2C26773066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7024" y="6403496"/>
            <a:ext cx="1006975" cy="53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1" r:id="rId5"/>
    <p:sldLayoutId id="2147483649" r:id="rId6"/>
    <p:sldLayoutId id="2147483683" r:id="rId7"/>
  </p:sldLayoutIdLst>
  <p:transition xmlns:p14="http://schemas.microsoft.com/office/powerpoint/2010/main" spd="med">
    <p:fade/>
  </p:transition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rgbClr val="E09E19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rgbClr val="000000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00000"/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000000"/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000000"/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0974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Project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79579"/>
            <a:ext cx="8229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598553"/>
            <a:ext cx="9170736" cy="13300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254639" y="6341226"/>
            <a:ext cx="869562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Lucida Grande"/>
                <a:cs typeface="Lucida Grande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12/12/16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41226"/>
            <a:ext cx="115369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Lucida Grande"/>
                <a:cs typeface="Lucida Grande"/>
              </a:defRPr>
            </a:lvl1pPr>
          </a:lstStyle>
          <a:p>
            <a:r>
              <a:rPr lang="en-US" smtClean="0"/>
              <a:t>NAS UCB DSed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77895" y="6342982"/>
            <a:ext cx="427789" cy="36336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Lucida Grande"/>
                <a:cs typeface="Lucida Grande"/>
              </a:defRPr>
            </a:lvl1pPr>
          </a:lstStyle>
          <a:p>
            <a:fld id="{F1D3A6B4-A3CB-B549-857F-2C26773066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 xmlns:p14="http://schemas.microsoft.com/office/powerpoint/2010/main" spd="med">
    <p:fade/>
  </p:transition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rgbClr val="E09E19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rgbClr val="000000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00000"/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000000"/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000000"/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berkeley.edu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emf"/><Relationship Id="rId10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ata.berkeley.edu/sites/default/files/DataScienceCurriculumSketch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hyperlink" Target="http://data8.org" TargetMode="Externa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github.com/dsten/datascienc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35000" y="803122"/>
            <a:ext cx="8064500" cy="1448130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  <a:latin typeface="Lucida Grande"/>
                <a:cs typeface="Lucida Grande"/>
              </a:rPr>
              <a:t>Data Science at the Heart of a </a:t>
            </a:r>
            <a:br>
              <a:rPr lang="en-US" sz="4000" dirty="0" smtClean="0">
                <a:solidFill>
                  <a:srgbClr val="000000"/>
                </a:solidFill>
                <a:latin typeface="Lucida Grande"/>
                <a:cs typeface="Lucida Grande"/>
              </a:rPr>
            </a:br>
            <a:r>
              <a:rPr lang="en-US" sz="4000" dirty="0" smtClean="0">
                <a:solidFill>
                  <a:srgbClr val="000000"/>
                </a:solidFill>
                <a:latin typeface="Lucida Grande"/>
                <a:cs typeface="Lucida Grande"/>
              </a:rPr>
              <a:t>21</a:t>
            </a:r>
            <a:r>
              <a:rPr lang="en-US" sz="4000" baseline="30000" dirty="0" smtClean="0">
                <a:solidFill>
                  <a:srgbClr val="000000"/>
                </a:solidFill>
                <a:latin typeface="Lucida Grande"/>
                <a:cs typeface="Lucida Grande"/>
              </a:rPr>
              <a:t>st</a:t>
            </a:r>
            <a:r>
              <a:rPr lang="en-US" sz="4000" dirty="0" smtClean="0">
                <a:solidFill>
                  <a:srgbClr val="000000"/>
                </a:solidFill>
                <a:latin typeface="Lucida Grande"/>
                <a:cs typeface="Lucida Grande"/>
              </a:rPr>
              <a:t> Century University</a:t>
            </a:r>
            <a:endParaRPr lang="en-US" sz="3600" dirty="0">
              <a:solidFill>
                <a:srgbClr val="FF0000"/>
              </a:solidFill>
              <a:latin typeface="Lucida Grande"/>
              <a:cs typeface="Lucida Grande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35000" y="2705620"/>
            <a:ext cx="7416800" cy="22967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David Culler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University of California, Berkeley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hlinkClick r:id="rId3"/>
              </a:rPr>
              <a:t>http://data.berkeley.edu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</a:pPr>
            <a:endParaRPr lang="en-US" sz="2800" dirty="0" smtClean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16000" contrast="10000"/>
          </a:blip>
          <a:srcRect r="2829"/>
          <a:stretch>
            <a:fillRect/>
          </a:stretch>
        </p:blipFill>
        <p:spPr>
          <a:xfrm rot="21375226">
            <a:off x="5538538" y="4179129"/>
            <a:ext cx="3381988" cy="2611789"/>
          </a:xfrm>
          <a:prstGeom prst="rect">
            <a:avLst/>
          </a:prstGeom>
          <a:scene3d>
            <a:camera prst="orthographicFront">
              <a:rot lat="0" lon="0" rev="2136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7639945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03277" y="-11"/>
            <a:ext cx="8446200" cy="1150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4000" dirty="0" smtClean="0"/>
              <a:t>Majors composition of </a:t>
            </a:r>
            <a:r>
              <a:rPr lang="en-US" sz="4000" dirty="0"/>
              <a:t>Data 8 </a:t>
            </a:r>
            <a:r>
              <a:rPr lang="en-US" sz="3200" dirty="0"/>
              <a:t>(of </a:t>
            </a:r>
            <a:r>
              <a:rPr lang="en-US" sz="3200" dirty="0" smtClean="0"/>
              <a:t>59 Fa16)</a:t>
            </a:r>
            <a:endParaRPr lang="en-US" sz="3200" dirty="0"/>
          </a:p>
        </p:txBody>
      </p:sp>
      <p:pic>
        <p:nvPicPr>
          <p:cNvPr id="5" name="Picture 4" descr="image (2).png"/>
          <p:cNvPicPr>
            <a:picLocks noChangeAspect="1"/>
          </p:cNvPicPr>
          <p:nvPr/>
        </p:nvPicPr>
        <p:blipFill>
          <a:blip r:embed="rId3"/>
          <a:srcRect r="2988"/>
          <a:stretch>
            <a:fillRect/>
          </a:stretch>
        </p:blipFill>
        <p:spPr>
          <a:xfrm>
            <a:off x="92198" y="953772"/>
            <a:ext cx="8870880" cy="565467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12/12/16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NAS UCB DSed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smtClean="0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10</a:t>
            </a:fld>
            <a:endParaRPr lang="en-US" sz="1100">
              <a:solidFill>
                <a:srgbClr val="FFFFFF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410318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be 16"/>
          <p:cNvSpPr/>
          <p:nvPr/>
        </p:nvSpPr>
        <p:spPr>
          <a:xfrm>
            <a:off x="1208378" y="4051178"/>
            <a:ext cx="3318956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/>
          <p:cNvSpPr/>
          <p:nvPr/>
        </p:nvSpPr>
        <p:spPr>
          <a:xfrm>
            <a:off x="4449469" y="4051178"/>
            <a:ext cx="1857743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43"/>
          <p:cNvSpPr/>
          <p:nvPr/>
        </p:nvSpPr>
        <p:spPr>
          <a:xfrm>
            <a:off x="6166779" y="4051178"/>
            <a:ext cx="1707934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352246" y="4216217"/>
            <a:ext cx="294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Foundations of Data Science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77" y="180639"/>
            <a:ext cx="8446168" cy="8988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DS Major Structure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12/12/16</a:t>
            </a:r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1208378" y="3702050"/>
            <a:ext cx="1712621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1213066" y="3332718"/>
            <a:ext cx="1707934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/>
          <p:cNvSpPr/>
          <p:nvPr/>
        </p:nvSpPr>
        <p:spPr>
          <a:xfrm>
            <a:off x="2814711" y="3702050"/>
            <a:ext cx="1712621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2819399" y="3332718"/>
            <a:ext cx="1707934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08378" y="3867089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  <p:sp>
        <p:nvSpPr>
          <p:cNvPr id="22" name="Cube 21"/>
          <p:cNvSpPr/>
          <p:nvPr/>
        </p:nvSpPr>
        <p:spPr>
          <a:xfrm>
            <a:off x="4444782" y="3702050"/>
            <a:ext cx="1862431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4449469" y="3332718"/>
            <a:ext cx="1857743" cy="495300"/>
          </a:xfrm>
          <a:prstGeom prst="cube">
            <a:avLst>
              <a:gd name="adj" fmla="val 46875"/>
            </a:avLst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444782" y="3835339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College Breadth</a:t>
            </a:r>
            <a:endParaRPr lang="en-US" dirty="0"/>
          </a:p>
        </p:txBody>
      </p:sp>
      <p:sp>
        <p:nvSpPr>
          <p:cNvPr id="25" name="Cube 24"/>
          <p:cNvSpPr/>
          <p:nvPr/>
        </p:nvSpPr>
        <p:spPr>
          <a:xfrm>
            <a:off x="6162091" y="3702050"/>
            <a:ext cx="1712621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6166779" y="3332718"/>
            <a:ext cx="1707934" cy="495300"/>
          </a:xfrm>
          <a:prstGeom prst="cube">
            <a:avLst>
              <a:gd name="adj" fmla="val 46875"/>
            </a:avLst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162091" y="3867089"/>
            <a:ext cx="147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Electives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06600" y="2950625"/>
            <a:ext cx="5029189" cy="521671"/>
            <a:chOff x="1993900" y="3204625"/>
            <a:chExt cx="5029189" cy="521671"/>
          </a:xfrm>
        </p:grpSpPr>
        <p:sp>
          <p:nvSpPr>
            <p:cNvPr id="28" name="Cube 27"/>
            <p:cNvSpPr/>
            <p:nvPr/>
          </p:nvSpPr>
          <p:spPr>
            <a:xfrm>
              <a:off x="2002305" y="3204625"/>
              <a:ext cx="5020784" cy="495300"/>
            </a:xfrm>
            <a:prstGeom prst="cube">
              <a:avLst>
                <a:gd name="adj" fmla="val 4687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3900" y="3356964"/>
              <a:ext cx="469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Principles and Techniques of Data Science</a:t>
              </a:r>
              <a:endParaRPr lang="en-US" dirty="0"/>
            </a:p>
          </p:txBody>
        </p:sp>
      </p:grpSp>
      <p:sp>
        <p:nvSpPr>
          <p:cNvPr id="30" name="Cube 29"/>
          <p:cNvSpPr/>
          <p:nvPr/>
        </p:nvSpPr>
        <p:spPr>
          <a:xfrm>
            <a:off x="2006600" y="2560118"/>
            <a:ext cx="1712621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2011288" y="2190786"/>
            <a:ext cx="1707934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/>
          <p:cNvSpPr/>
          <p:nvPr/>
        </p:nvSpPr>
        <p:spPr>
          <a:xfrm>
            <a:off x="3640729" y="2560118"/>
            <a:ext cx="1712621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35"/>
          <p:cNvSpPr/>
          <p:nvPr/>
        </p:nvSpPr>
        <p:spPr>
          <a:xfrm>
            <a:off x="3645417" y="2190786"/>
            <a:ext cx="1707934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254639" y="2403667"/>
            <a:ext cx="101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Statistics Depth</a:t>
            </a:r>
            <a:endParaRPr lang="en-US" dirty="0"/>
          </a:p>
        </p:txBody>
      </p:sp>
      <p:sp>
        <p:nvSpPr>
          <p:cNvPr id="39" name="Cube 38"/>
          <p:cNvSpPr/>
          <p:nvPr/>
        </p:nvSpPr>
        <p:spPr>
          <a:xfrm>
            <a:off x="5325511" y="2544164"/>
            <a:ext cx="1707934" cy="495300"/>
          </a:xfrm>
          <a:prstGeom prst="cube">
            <a:avLst>
              <a:gd name="adj" fmla="val 46875"/>
            </a:avLst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/>
          <p:cNvSpPr/>
          <p:nvPr/>
        </p:nvSpPr>
        <p:spPr>
          <a:xfrm>
            <a:off x="5325511" y="2161437"/>
            <a:ext cx="1707934" cy="495300"/>
          </a:xfrm>
          <a:prstGeom prst="cube">
            <a:avLst>
              <a:gd name="adj" fmla="val 46875"/>
            </a:avLst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317025" y="2403667"/>
            <a:ext cx="161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External Concentration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06600" y="1805944"/>
            <a:ext cx="3310425" cy="565727"/>
            <a:chOff x="1996814" y="2021844"/>
            <a:chExt cx="3310425" cy="565727"/>
          </a:xfrm>
        </p:grpSpPr>
        <p:sp>
          <p:nvSpPr>
            <p:cNvPr id="33" name="Cube 32"/>
            <p:cNvSpPr/>
            <p:nvPr/>
          </p:nvSpPr>
          <p:spPr>
            <a:xfrm>
              <a:off x="1996814" y="2021844"/>
              <a:ext cx="3310425" cy="495300"/>
            </a:xfrm>
            <a:prstGeom prst="cube">
              <a:avLst>
                <a:gd name="adj" fmla="val 4687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96815" y="2218239"/>
              <a:ext cx="3082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Statistical Machine Learning</a:t>
              </a:r>
              <a:endParaRPr lang="en-US" dirty="0"/>
            </a:p>
          </p:txBody>
        </p:sp>
      </p:grpSp>
      <p:sp>
        <p:nvSpPr>
          <p:cNvPr id="38" name="Cube 37"/>
          <p:cNvSpPr/>
          <p:nvPr/>
        </p:nvSpPr>
        <p:spPr>
          <a:xfrm>
            <a:off x="5323168" y="1772069"/>
            <a:ext cx="1712621" cy="495300"/>
          </a:xfrm>
          <a:prstGeom prst="cube">
            <a:avLst>
              <a:gd name="adj" fmla="val 468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353350" y="1941383"/>
            <a:ext cx="146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29529" y="3867089"/>
            <a:ext cx="121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Computing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919174" y="2403667"/>
            <a:ext cx="76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CS </a:t>
            </a:r>
          </a:p>
          <a:p>
            <a:pPr algn="ctr"/>
            <a:r>
              <a:rPr lang="en-US" dirty="0" smtClean="0"/>
              <a:t>Depth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NAS UCB DSed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smtClean="0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11</a:t>
            </a:fld>
            <a:endParaRPr lang="en-US" sz="1100">
              <a:solidFill>
                <a:srgbClr val="FFFFFF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280127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UC-Berkeley-Campus-Sather-Tower-Aerial.jpg"/>
          <p:cNvPicPr>
            <a:picLocks noChangeAspect="1"/>
          </p:cNvPicPr>
          <p:nvPr/>
        </p:nvPicPr>
        <p:blipFill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23" y="2292154"/>
            <a:ext cx="7119847" cy="227835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1463" y="2304854"/>
            <a:ext cx="4350897" cy="201651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8763" y="2271234"/>
            <a:ext cx="4210587" cy="1805339"/>
            <a:chOff x="-18237" y="2080734"/>
            <a:chExt cx="4210587" cy="1805339"/>
          </a:xfrm>
        </p:grpSpPr>
        <p:sp>
          <p:nvSpPr>
            <p:cNvPr id="11" name="Rectangle 10"/>
            <p:cNvSpPr/>
            <p:nvPr/>
          </p:nvSpPr>
          <p:spPr>
            <a:xfrm>
              <a:off x="2206091" y="2447920"/>
              <a:ext cx="939611" cy="14381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55068" y="2660236"/>
              <a:ext cx="104165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Biological Sciences</a:t>
              </a:r>
              <a:endParaRPr lang="en-US" sz="16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52739" y="2447920"/>
              <a:ext cx="939611" cy="14045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52739" y="2660236"/>
              <a:ext cx="939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Math &amp; Physical Sciences</a:t>
              </a:r>
              <a:endParaRPr lang="en-US" sz="16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4967" y="2447920"/>
              <a:ext cx="939612" cy="14045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8237" y="2660862"/>
              <a:ext cx="123925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Arts &amp; Humanities</a:t>
              </a:r>
              <a:endParaRPr lang="en-US" sz="1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73024" y="2447920"/>
              <a:ext cx="939611" cy="14045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73024" y="2660236"/>
              <a:ext cx="93961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Social Sciences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7308" y="2080734"/>
              <a:ext cx="2871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College of Letters &amp; Science</a:t>
              </a:r>
              <a:endParaRPr lang="en-US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5711689" y="2271234"/>
            <a:ext cx="1206257" cy="205013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588947" y="2640566"/>
            <a:ext cx="939611" cy="1436007"/>
            <a:chOff x="4492549" y="2450066"/>
            <a:chExt cx="939611" cy="1436007"/>
          </a:xfrm>
        </p:grpSpPr>
        <p:sp>
          <p:nvSpPr>
            <p:cNvPr id="22" name="Rectangle 21"/>
            <p:cNvSpPr/>
            <p:nvPr/>
          </p:nvSpPr>
          <p:spPr>
            <a:xfrm>
              <a:off x="4492549" y="2450066"/>
              <a:ext cx="939611" cy="1436007"/>
            </a:xfrm>
            <a:prstGeom prst="rect">
              <a:avLst/>
            </a:prstGeom>
            <a:gradFill>
              <a:gsLst>
                <a:gs pos="0">
                  <a:srgbClr val="F7E34C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92549" y="2479936"/>
              <a:ext cx="9396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Compu-tational </a:t>
              </a:r>
            </a:p>
            <a:p>
              <a:pPr algn="ctr"/>
              <a:r>
                <a:rPr lang="en-US" sz="1600" dirty="0" smtClean="0"/>
                <a:t>Sciences &amp; Eng.</a:t>
              </a:r>
              <a:endParaRPr lang="en-US" sz="16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663300" y="2269088"/>
            <a:ext cx="1294645" cy="1807485"/>
            <a:chOff x="5536300" y="2078588"/>
            <a:chExt cx="1294645" cy="1807485"/>
          </a:xfrm>
        </p:grpSpPr>
        <p:sp>
          <p:nvSpPr>
            <p:cNvPr id="25" name="Rectangle 24"/>
            <p:cNvSpPr/>
            <p:nvPr/>
          </p:nvSpPr>
          <p:spPr>
            <a:xfrm>
              <a:off x="5717183" y="2447920"/>
              <a:ext cx="939611" cy="14381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36300" y="2078588"/>
              <a:ext cx="1294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Engineering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1925" y="2251336"/>
            <a:ext cx="2381914" cy="2586461"/>
            <a:chOff x="7059225" y="2060836"/>
            <a:chExt cx="2381914" cy="2586461"/>
          </a:xfrm>
        </p:grpSpPr>
        <p:sp>
          <p:nvSpPr>
            <p:cNvPr id="28" name="Rounded Rectangle 27"/>
            <p:cNvSpPr/>
            <p:nvPr/>
          </p:nvSpPr>
          <p:spPr>
            <a:xfrm>
              <a:off x="7744241" y="2577269"/>
              <a:ext cx="1206257" cy="2070028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364631" y="2213236"/>
              <a:ext cx="1206257" cy="2070028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91719" y="2428022"/>
              <a:ext cx="939611" cy="14580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96939" y="2080734"/>
              <a:ext cx="234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Professional Schools</a:t>
              </a:r>
              <a:endParaRPr lang="en-US" dirty="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059225" y="2060836"/>
              <a:ext cx="1260914" cy="2070028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20139" y="3060346"/>
              <a:ext cx="501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</a:t>
              </a:r>
              <a:endParaRPr lang="en-US" dirty="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21463" y="2319563"/>
            <a:ext cx="5541837" cy="201651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435937" y="2285943"/>
            <a:ext cx="2481399" cy="205013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Up Arrow 35"/>
          <p:cNvSpPr/>
          <p:nvPr/>
        </p:nvSpPr>
        <p:spPr>
          <a:xfrm>
            <a:off x="3800963" y="4163154"/>
            <a:ext cx="1125638" cy="43290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Up Arrow 36"/>
          <p:cNvSpPr/>
          <p:nvPr/>
        </p:nvSpPr>
        <p:spPr>
          <a:xfrm flipH="1">
            <a:off x="5273653" y="4175573"/>
            <a:ext cx="1125638" cy="43290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Curved Up Arrow 37"/>
          <p:cNvSpPr/>
          <p:nvPr/>
        </p:nvSpPr>
        <p:spPr>
          <a:xfrm>
            <a:off x="2609175" y="4473764"/>
            <a:ext cx="2457983" cy="694666"/>
          </a:xfrm>
          <a:prstGeom prst="curvedUpArrow">
            <a:avLst>
              <a:gd name="adj1" fmla="val 16820"/>
              <a:gd name="adj2" fmla="val 41624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rved Up Arrow 38"/>
          <p:cNvSpPr/>
          <p:nvPr/>
        </p:nvSpPr>
        <p:spPr>
          <a:xfrm flipH="1">
            <a:off x="5049075" y="4478087"/>
            <a:ext cx="2457983" cy="694666"/>
          </a:xfrm>
          <a:prstGeom prst="curvedUpArrow">
            <a:avLst>
              <a:gd name="adj1" fmla="val 16820"/>
              <a:gd name="adj2" fmla="val 41624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03277" y="49503"/>
            <a:ext cx="8446168" cy="86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Georgia"/>
              </a:rPr>
              <a:t>Refactoring an Institution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7639945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0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282625" y="213953"/>
            <a:ext cx="8446200" cy="1150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Merriweather Sans"/>
              <a:buNone/>
            </a:pPr>
            <a:r>
              <a:rPr lang="en-US">
                <a:latin typeface="Merriweather Sans"/>
                <a:ea typeface="Merriweather Sans"/>
                <a:cs typeface="Merriweather Sans"/>
                <a:sym typeface="Merriweather Sans"/>
              </a:rPr>
              <a:t>The vision</a:t>
            </a:r>
            <a:r>
              <a:rPr lang="en-US" sz="48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…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913817" y="1898659"/>
            <a:ext cx="7332300" cy="2654100"/>
          </a:xfrm>
          <a:prstGeom prst="rect">
            <a:avLst/>
          </a:prstGeom>
          <a:solidFill>
            <a:srgbClr val="C5D8F1">
              <a:alpha val="6667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DAE5F1">
                <a:alpha val="42750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68580" marR="0" lvl="0" indent="-5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dirty="0" smtClean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 the 21</a:t>
            </a:r>
            <a:r>
              <a:rPr lang="en-US" sz="3200" baseline="30000" dirty="0" smtClean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st</a:t>
            </a:r>
            <a:r>
              <a:rPr lang="en-US" sz="3200" dirty="0" smtClean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century e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very 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college student should be prepared to understand and develop points of view based on the analysis of data as well as evaluate arguments made by others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12/12/16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NAS UCB DSed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smtClean="0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13</a:t>
            </a:fld>
            <a:endParaRPr lang="en-US" sz="1100">
              <a:solidFill>
                <a:srgbClr val="FFFFFF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418417246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C-Berkeley-Campus-Sather-Tower-Aerial.jpg"/>
          <p:cNvPicPr>
            <a:picLocks noChangeAspect="1"/>
          </p:cNvPicPr>
          <p:nvPr/>
        </p:nvPicPr>
        <p:blipFill>
          <a:blip r:embed="rId2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23" y="2325024"/>
            <a:ext cx="7119847" cy="227835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3277" y="49503"/>
            <a:ext cx="8446168" cy="86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Georgia"/>
              </a:rPr>
              <a:t>Vectors of Change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Georgia"/>
            </a:endParaRPr>
          </a:p>
        </p:txBody>
      </p:sp>
      <p:sp>
        <p:nvSpPr>
          <p:cNvPr id="6" name="Heart 5"/>
          <p:cNvSpPr/>
          <p:nvPr/>
        </p:nvSpPr>
        <p:spPr>
          <a:xfrm>
            <a:off x="4282069" y="3641911"/>
            <a:ext cx="612588" cy="552823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2005" y="1177454"/>
            <a:ext cx="4037883" cy="2551037"/>
            <a:chOff x="265177" y="1154374"/>
            <a:chExt cx="4037883" cy="25510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177" y="1154374"/>
              <a:ext cx="2664285" cy="1998214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flipH="1" flipV="1">
              <a:off x="2967562" y="2914921"/>
              <a:ext cx="1335498" cy="7904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92005" y="3203098"/>
            <a:ext cx="4050583" cy="1998214"/>
            <a:chOff x="163577" y="3393598"/>
            <a:chExt cx="4050583" cy="19982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77" y="3393598"/>
              <a:ext cx="2664285" cy="1998214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2878662" y="4089570"/>
              <a:ext cx="1335498" cy="3031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932390" y="4194734"/>
            <a:ext cx="2389316" cy="2159192"/>
            <a:chOff x="3830790" y="4194734"/>
            <a:chExt cx="2608445" cy="222613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0790" y="4766496"/>
              <a:ext cx="2608445" cy="16543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8" name="Straight Connector 17"/>
            <p:cNvCxnSpPr/>
            <p:nvPr/>
          </p:nvCxnSpPr>
          <p:spPr>
            <a:xfrm flipH="1" flipV="1">
              <a:off x="4762312" y="4194734"/>
              <a:ext cx="361991" cy="5275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07426" y="2723753"/>
            <a:ext cx="4048573" cy="1672998"/>
            <a:chOff x="5007426" y="2787253"/>
            <a:chExt cx="4048573" cy="167299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2228" y="2787253"/>
              <a:ext cx="2463771" cy="16729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1" name="Straight Connector 20"/>
            <p:cNvCxnSpPr>
              <a:stCxn id="20" idx="1"/>
            </p:cNvCxnSpPr>
            <p:nvPr/>
          </p:nvCxnSpPr>
          <p:spPr>
            <a:xfrm rot="10800000" flipV="1">
              <a:off x="5007426" y="3623751"/>
              <a:ext cx="1584803" cy="168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007427" y="3899071"/>
            <a:ext cx="4048572" cy="2241653"/>
            <a:chOff x="5007427" y="3962571"/>
            <a:chExt cx="4048572" cy="2241653"/>
          </a:xfrm>
        </p:grpSpPr>
        <p:cxnSp>
          <p:nvCxnSpPr>
            <p:cNvPr id="23" name="Straight Connector 22"/>
            <p:cNvCxnSpPr/>
            <p:nvPr/>
          </p:nvCxnSpPr>
          <p:spPr>
            <a:xfrm rot="10800000">
              <a:off x="5007427" y="3962571"/>
              <a:ext cx="1584803" cy="7043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92065" y="4531116"/>
              <a:ext cx="2463934" cy="16731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4915647" y="395976"/>
            <a:ext cx="4224040" cy="3233235"/>
            <a:chOff x="4915647" y="459476"/>
            <a:chExt cx="4224040" cy="3233235"/>
          </a:xfrm>
        </p:grpSpPr>
        <p:grpSp>
          <p:nvGrpSpPr>
            <p:cNvPr id="26" name="Group 39"/>
            <p:cNvGrpSpPr/>
            <p:nvPr/>
          </p:nvGrpSpPr>
          <p:grpSpPr>
            <a:xfrm>
              <a:off x="5018040" y="459476"/>
              <a:ext cx="4121647" cy="2175950"/>
              <a:chOff x="5018040" y="459476"/>
              <a:chExt cx="4121647" cy="2175950"/>
            </a:xfrm>
          </p:grpSpPr>
          <p:pic>
            <p:nvPicPr>
              <p:cNvPr id="28" name="Picture 27" descr="data-science-jobs-wordle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0" r="3130"/>
              <a:stretch>
                <a:fillRect/>
              </a:stretch>
            </p:blipFill>
            <p:spPr>
              <a:xfrm>
                <a:off x="7963914" y="459476"/>
                <a:ext cx="1175773" cy="2175950"/>
              </a:xfrm>
              <a:prstGeom prst="rect">
                <a:avLst/>
              </a:prstGeom>
            </p:spPr>
          </p:pic>
          <p:pic>
            <p:nvPicPr>
              <p:cNvPr id="29" name="Picture 23"/>
              <p:cNvPicPr>
                <a:picLocks noChangeAspect="1"/>
              </p:cNvPicPr>
              <p:nvPr/>
            </p:nvPicPr>
            <p:blipFill>
              <a:blip r:embed="rId9">
                <a:alphaModFix amt="80000"/>
                <a:lum bright="10000"/>
              </a:blip>
              <a:stretch>
                <a:fillRect/>
              </a:stretch>
            </p:blipFill>
            <p:spPr>
              <a:xfrm>
                <a:off x="5018040" y="623510"/>
                <a:ext cx="2926805" cy="185280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</p:pic>
        </p:grpSp>
        <p:cxnSp>
          <p:nvCxnSpPr>
            <p:cNvPr id="27" name="Straight Connector 26"/>
            <p:cNvCxnSpPr/>
            <p:nvPr/>
          </p:nvCxnSpPr>
          <p:spPr>
            <a:xfrm rot="10800000" flipV="1">
              <a:off x="4915647" y="2528275"/>
              <a:ext cx="1687199" cy="11644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851360" y="832921"/>
            <a:ext cx="2616324" cy="2808987"/>
            <a:chOff x="2851360" y="896421"/>
            <a:chExt cx="2616324" cy="280898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lum bright="10000"/>
            </a:blip>
            <a:stretch>
              <a:fillRect/>
            </a:stretch>
          </p:blipFill>
          <p:spPr>
            <a:xfrm>
              <a:off x="2851360" y="896421"/>
              <a:ext cx="2616324" cy="19622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2" name="Straight Connector 31"/>
            <p:cNvCxnSpPr/>
            <p:nvPr/>
          </p:nvCxnSpPr>
          <p:spPr>
            <a:xfrm rot="16200000" flipH="1">
              <a:off x="3694354" y="3096703"/>
              <a:ext cx="846743" cy="37066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1314449" y="4182034"/>
            <a:ext cx="2988610" cy="1789135"/>
            <a:chOff x="1095120" y="3949670"/>
            <a:chExt cx="3258386" cy="1995637"/>
          </a:xfrm>
        </p:grpSpPr>
        <p:grpSp>
          <p:nvGrpSpPr>
            <p:cNvPr id="13" name="Group 12"/>
            <p:cNvGrpSpPr/>
            <p:nvPr/>
          </p:nvGrpSpPr>
          <p:grpSpPr>
            <a:xfrm>
              <a:off x="2814496" y="3949670"/>
              <a:ext cx="1539010" cy="1995637"/>
              <a:chOff x="2662096" y="3975070"/>
              <a:chExt cx="1539010" cy="1995637"/>
            </a:xfrm>
          </p:grpSpPr>
          <p:pic>
            <p:nvPicPr>
              <p:cNvPr id="14" name="Picture 13" descr="search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2096" y="5196203"/>
                <a:ext cx="774505" cy="774504"/>
              </a:xfrm>
              <a:prstGeom prst="rect">
                <a:avLst/>
              </a:prstGeom>
              <a:ln>
                <a:solidFill>
                  <a:srgbClr val="4F81BD"/>
                </a:solidFill>
              </a:ln>
            </p:spPr>
          </p:pic>
          <p:cxnSp>
            <p:nvCxnSpPr>
              <p:cNvPr id="15" name="Straight Connector 14"/>
              <p:cNvCxnSpPr/>
              <p:nvPr/>
            </p:nvCxnSpPr>
            <p:spPr>
              <a:xfrm flipV="1">
                <a:off x="2967561" y="3975070"/>
                <a:ext cx="1233545" cy="11527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Picture 40" descr="BIDS.tiff"/>
            <p:cNvPicPr>
              <a:picLocks noChangeAspect="1"/>
            </p:cNvPicPr>
            <p:nvPr/>
          </p:nvPicPr>
          <p:blipFill>
            <a:blip r:embed="rId12"/>
            <a:srcRect l="2441" t="5496" r="4881"/>
            <a:stretch>
              <a:fillRect/>
            </a:stretch>
          </p:blipFill>
          <p:spPr>
            <a:xfrm>
              <a:off x="1095120" y="5171179"/>
              <a:ext cx="1709594" cy="7741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446719" y="1050932"/>
            <a:ext cx="8187062" cy="4407208"/>
          </a:xfrm>
          <a:prstGeom prst="parallelogram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959154" y="4733432"/>
            <a:ext cx="6015106" cy="476250"/>
            <a:chOff x="1128490" y="4902768"/>
            <a:chExt cx="6015106" cy="476250"/>
          </a:xfrm>
        </p:grpSpPr>
        <p:sp>
          <p:nvSpPr>
            <p:cNvPr id="11" name="Rectangle 10"/>
            <p:cNvSpPr/>
            <p:nvPr/>
          </p:nvSpPr>
          <p:spPr>
            <a:xfrm>
              <a:off x="1128490" y="4902768"/>
              <a:ext cx="5969001" cy="4762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82822" y="4904844"/>
              <a:ext cx="5960774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Data Science Foundation (</a:t>
              </a:r>
              <a:r>
                <a:rPr lang="en-US" b="1" dirty="0" err="1" smtClean="0">
                  <a:solidFill>
                    <a:srgbClr val="0000FF"/>
                  </a:solidFill>
                </a:rPr>
                <a:t>CS+Stat+Critical</a:t>
              </a:r>
              <a:r>
                <a:rPr lang="en-US" b="1" dirty="0" smtClean="0">
                  <a:solidFill>
                    <a:srgbClr val="0000FF"/>
                  </a:solidFill>
                </a:rPr>
                <a:t> Thinking w/ data)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100482" y="3694304"/>
            <a:ext cx="413627" cy="35864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2606938" y="1889260"/>
            <a:ext cx="494778" cy="45339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Rectangle 25"/>
          <p:cNvSpPr/>
          <p:nvPr/>
        </p:nvSpPr>
        <p:spPr>
          <a:xfrm>
            <a:off x="1806962" y="3748180"/>
            <a:ext cx="284164" cy="20637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Rectangle 26"/>
          <p:cNvSpPr/>
          <p:nvPr/>
        </p:nvSpPr>
        <p:spPr>
          <a:xfrm>
            <a:off x="1727586" y="3478306"/>
            <a:ext cx="555625" cy="53975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Rectangle 28"/>
          <p:cNvSpPr/>
          <p:nvPr/>
        </p:nvSpPr>
        <p:spPr>
          <a:xfrm rot="5400000">
            <a:off x="2242328" y="3311851"/>
            <a:ext cx="555621" cy="195172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Rectangle 29"/>
          <p:cNvSpPr/>
          <p:nvPr/>
        </p:nvSpPr>
        <p:spPr>
          <a:xfrm rot="5400000">
            <a:off x="2329071" y="3225108"/>
            <a:ext cx="555621" cy="36865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Rectangle 30"/>
          <p:cNvSpPr/>
          <p:nvPr/>
        </p:nvSpPr>
        <p:spPr>
          <a:xfrm>
            <a:off x="1011641" y="3091881"/>
            <a:ext cx="555625" cy="53975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Rectangle 31"/>
          <p:cNvSpPr/>
          <p:nvPr/>
        </p:nvSpPr>
        <p:spPr>
          <a:xfrm>
            <a:off x="3765812" y="2364881"/>
            <a:ext cx="289280" cy="26035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Rectangle 32"/>
          <p:cNvSpPr/>
          <p:nvPr/>
        </p:nvSpPr>
        <p:spPr>
          <a:xfrm>
            <a:off x="1428653" y="1889260"/>
            <a:ext cx="462340" cy="45339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Rectangle 33"/>
          <p:cNvSpPr/>
          <p:nvPr/>
        </p:nvSpPr>
        <p:spPr>
          <a:xfrm>
            <a:off x="1148166" y="2942656"/>
            <a:ext cx="555625" cy="53975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Rectangle 34"/>
          <p:cNvSpPr/>
          <p:nvPr/>
        </p:nvSpPr>
        <p:spPr>
          <a:xfrm>
            <a:off x="1316441" y="2825181"/>
            <a:ext cx="555625" cy="53975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6" name="Cloud 35"/>
          <p:cNvSpPr/>
          <p:nvPr/>
        </p:nvSpPr>
        <p:spPr>
          <a:xfrm>
            <a:off x="1125752" y="5049215"/>
            <a:ext cx="795675" cy="624959"/>
          </a:xfrm>
          <a:prstGeom prst="cloud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8" name="Group 7"/>
          <p:cNvGrpSpPr/>
          <p:nvPr/>
        </p:nvGrpSpPr>
        <p:grpSpPr>
          <a:xfrm>
            <a:off x="3843329" y="1688736"/>
            <a:ext cx="413627" cy="358645"/>
            <a:chOff x="4012665" y="1858072"/>
            <a:chExt cx="413627" cy="358645"/>
          </a:xfrm>
        </p:grpSpPr>
        <p:sp>
          <p:nvSpPr>
            <p:cNvPr id="39" name="Rectangle 38"/>
            <p:cNvSpPr/>
            <p:nvPr/>
          </p:nvSpPr>
          <p:spPr>
            <a:xfrm>
              <a:off x="4012665" y="2026846"/>
              <a:ext cx="413627" cy="189871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012665" y="1858072"/>
              <a:ext cx="413627" cy="358645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522620" y="1040907"/>
            <a:ext cx="1716007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Today’s</a:t>
            </a:r>
            <a:r>
              <a:rPr lang="en-US" sz="1600" b="1" i="1" dirty="0" smtClean="0"/>
              <a:t> Majors</a:t>
            </a:r>
            <a:endParaRPr lang="en-US" sz="1600" b="1" i="1" dirty="0"/>
          </a:p>
        </p:txBody>
      </p:sp>
      <p:sp>
        <p:nvSpPr>
          <p:cNvPr id="46" name="Rectangle 45"/>
          <p:cNvSpPr/>
          <p:nvPr/>
        </p:nvSpPr>
        <p:spPr>
          <a:xfrm>
            <a:off x="3180778" y="3527275"/>
            <a:ext cx="413627" cy="18987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7" name="Rectangle 46"/>
          <p:cNvSpPr/>
          <p:nvPr/>
        </p:nvSpPr>
        <p:spPr>
          <a:xfrm>
            <a:off x="3180778" y="3358501"/>
            <a:ext cx="413627" cy="35864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8" name="Freeform 47"/>
          <p:cNvSpPr/>
          <p:nvPr/>
        </p:nvSpPr>
        <p:spPr>
          <a:xfrm rot="889326">
            <a:off x="1252143" y="1534026"/>
            <a:ext cx="809625" cy="3302000"/>
          </a:xfrm>
          <a:custGeom>
            <a:avLst/>
            <a:gdLst>
              <a:gd name="connsiteX0" fmla="*/ 809625 w 809625"/>
              <a:gd name="connsiteY0" fmla="*/ 3302000 h 3302000"/>
              <a:gd name="connsiteX1" fmla="*/ 238125 w 809625"/>
              <a:gd name="connsiteY1" fmla="*/ 2730500 h 3302000"/>
              <a:gd name="connsiteX2" fmla="*/ 95250 w 809625"/>
              <a:gd name="connsiteY2" fmla="*/ 2047875 h 3302000"/>
              <a:gd name="connsiteX3" fmla="*/ 269875 w 809625"/>
              <a:gd name="connsiteY3" fmla="*/ 1127125 h 3302000"/>
              <a:gd name="connsiteX4" fmla="*/ 0 w 809625"/>
              <a:gd name="connsiteY4" fmla="*/ 0 h 33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25" h="3302000">
                <a:moveTo>
                  <a:pt x="809625" y="3302000"/>
                </a:moveTo>
                <a:cubicBezTo>
                  <a:pt x="583406" y="3120760"/>
                  <a:pt x="357187" y="2939521"/>
                  <a:pt x="238125" y="2730500"/>
                </a:cubicBezTo>
                <a:cubicBezTo>
                  <a:pt x="119063" y="2521479"/>
                  <a:pt x="89958" y="2315104"/>
                  <a:pt x="95250" y="2047875"/>
                </a:cubicBezTo>
                <a:cubicBezTo>
                  <a:pt x="100542" y="1780646"/>
                  <a:pt x="285750" y="1468437"/>
                  <a:pt x="269875" y="1127125"/>
                </a:cubicBezTo>
                <a:cubicBezTo>
                  <a:pt x="254000" y="785813"/>
                  <a:pt x="127000" y="392906"/>
                  <a:pt x="0" y="0"/>
                </a:cubicBez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  <a:prstDash val="lg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9" name="Freeform 48"/>
          <p:cNvSpPr/>
          <p:nvPr/>
        </p:nvSpPr>
        <p:spPr>
          <a:xfrm>
            <a:off x="2975280" y="1548906"/>
            <a:ext cx="2677422" cy="3429000"/>
          </a:xfrm>
          <a:custGeom>
            <a:avLst/>
            <a:gdLst>
              <a:gd name="connsiteX0" fmla="*/ 2619375 w 2677422"/>
              <a:gd name="connsiteY0" fmla="*/ 3429000 h 3429000"/>
              <a:gd name="connsiteX1" fmla="*/ 2619375 w 2677422"/>
              <a:gd name="connsiteY1" fmla="*/ 2762250 h 3429000"/>
              <a:gd name="connsiteX2" fmla="*/ 2016125 w 2677422"/>
              <a:gd name="connsiteY2" fmla="*/ 2159000 h 3429000"/>
              <a:gd name="connsiteX3" fmla="*/ 1095375 w 2677422"/>
              <a:gd name="connsiteY3" fmla="*/ 1682750 h 3429000"/>
              <a:gd name="connsiteX4" fmla="*/ 254000 w 2677422"/>
              <a:gd name="connsiteY4" fmla="*/ 1127125 h 3429000"/>
              <a:gd name="connsiteX5" fmla="*/ 0 w 2677422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7422" h="3429000">
                <a:moveTo>
                  <a:pt x="2619375" y="3429000"/>
                </a:moveTo>
                <a:cubicBezTo>
                  <a:pt x="2669646" y="3201458"/>
                  <a:pt x="2719917" y="2973917"/>
                  <a:pt x="2619375" y="2762250"/>
                </a:cubicBezTo>
                <a:cubicBezTo>
                  <a:pt x="2518833" y="2550583"/>
                  <a:pt x="2270125" y="2338917"/>
                  <a:pt x="2016125" y="2159000"/>
                </a:cubicBezTo>
                <a:cubicBezTo>
                  <a:pt x="1762125" y="1979083"/>
                  <a:pt x="1389062" y="1854729"/>
                  <a:pt x="1095375" y="1682750"/>
                </a:cubicBezTo>
                <a:cubicBezTo>
                  <a:pt x="801688" y="1510771"/>
                  <a:pt x="436562" y="1407583"/>
                  <a:pt x="254000" y="1127125"/>
                </a:cubicBezTo>
                <a:cubicBezTo>
                  <a:pt x="71438" y="846667"/>
                  <a:pt x="0" y="0"/>
                  <a:pt x="0" y="0"/>
                </a:cubicBez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  <a:prstDash val="lg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0" name="Rectangle 49"/>
          <p:cNvSpPr/>
          <p:nvPr/>
        </p:nvSpPr>
        <p:spPr>
          <a:xfrm>
            <a:off x="2999611" y="2965570"/>
            <a:ext cx="462340" cy="45339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1" name="Rectangle 60"/>
          <p:cNvSpPr/>
          <p:nvPr/>
        </p:nvSpPr>
        <p:spPr>
          <a:xfrm rot="10800000">
            <a:off x="2054841" y="2189853"/>
            <a:ext cx="413627" cy="18987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2" name="Rectangle 61"/>
          <p:cNvSpPr/>
          <p:nvPr/>
        </p:nvSpPr>
        <p:spPr>
          <a:xfrm rot="10800000">
            <a:off x="2054841" y="2189853"/>
            <a:ext cx="413627" cy="35864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6" name="Group 5"/>
          <p:cNvGrpSpPr/>
          <p:nvPr/>
        </p:nvGrpSpPr>
        <p:grpSpPr>
          <a:xfrm>
            <a:off x="4205126" y="2154680"/>
            <a:ext cx="3352870" cy="1373890"/>
            <a:chOff x="4374462" y="2324016"/>
            <a:chExt cx="3352870" cy="1373890"/>
          </a:xfrm>
        </p:grpSpPr>
        <p:sp>
          <p:nvSpPr>
            <p:cNvPr id="19" name="Rectangle 18"/>
            <p:cNvSpPr/>
            <p:nvPr/>
          </p:nvSpPr>
          <p:spPr>
            <a:xfrm>
              <a:off x="4374462" y="3221656"/>
              <a:ext cx="3352870" cy="4762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27530" y="3259240"/>
              <a:ext cx="2095445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Data Science Core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64" name="Straight Connector 63"/>
            <p:cNvCxnSpPr>
              <a:stCxn id="19" idx="3"/>
            </p:cNvCxnSpPr>
            <p:nvPr/>
          </p:nvCxnSpPr>
          <p:spPr>
            <a:xfrm flipH="1">
              <a:off x="7231962" y="3459781"/>
              <a:ext cx="49537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4392086" y="3443906"/>
              <a:ext cx="3175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4383987" y="2549844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800535" y="2549844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508809" y="2549844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217084" y="2549844"/>
              <a:ext cx="510248" cy="5397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506401" y="2441088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892122" y="2403391"/>
              <a:ext cx="510248" cy="5397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601720" y="2406969"/>
              <a:ext cx="510248" cy="5397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672405" y="2324016"/>
              <a:ext cx="1005924" cy="427996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92261" y="2549844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75" name="Freeform 74"/>
          <p:cNvSpPr/>
          <p:nvPr/>
        </p:nvSpPr>
        <p:spPr>
          <a:xfrm rot="889326">
            <a:off x="2330313" y="1639445"/>
            <a:ext cx="809625" cy="3302000"/>
          </a:xfrm>
          <a:custGeom>
            <a:avLst/>
            <a:gdLst>
              <a:gd name="connsiteX0" fmla="*/ 809625 w 809625"/>
              <a:gd name="connsiteY0" fmla="*/ 3302000 h 3302000"/>
              <a:gd name="connsiteX1" fmla="*/ 238125 w 809625"/>
              <a:gd name="connsiteY1" fmla="*/ 2730500 h 3302000"/>
              <a:gd name="connsiteX2" fmla="*/ 95250 w 809625"/>
              <a:gd name="connsiteY2" fmla="*/ 2047875 h 3302000"/>
              <a:gd name="connsiteX3" fmla="*/ 269875 w 809625"/>
              <a:gd name="connsiteY3" fmla="*/ 1127125 h 3302000"/>
              <a:gd name="connsiteX4" fmla="*/ 0 w 809625"/>
              <a:gd name="connsiteY4" fmla="*/ 0 h 33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25" h="3302000">
                <a:moveTo>
                  <a:pt x="809625" y="3302000"/>
                </a:moveTo>
                <a:cubicBezTo>
                  <a:pt x="583406" y="3120760"/>
                  <a:pt x="357187" y="2939521"/>
                  <a:pt x="238125" y="2730500"/>
                </a:cubicBezTo>
                <a:cubicBezTo>
                  <a:pt x="119063" y="2521479"/>
                  <a:pt x="89958" y="2315104"/>
                  <a:pt x="95250" y="2047875"/>
                </a:cubicBezTo>
                <a:cubicBezTo>
                  <a:pt x="100542" y="1780646"/>
                  <a:pt x="285750" y="1468437"/>
                  <a:pt x="269875" y="1127125"/>
                </a:cubicBezTo>
                <a:cubicBezTo>
                  <a:pt x="254000" y="785813"/>
                  <a:pt x="127000" y="392906"/>
                  <a:pt x="0" y="0"/>
                </a:cubicBez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  <a:prstDash val="lg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0" name="Group 9"/>
          <p:cNvGrpSpPr/>
          <p:nvPr/>
        </p:nvGrpSpPr>
        <p:grpSpPr>
          <a:xfrm>
            <a:off x="4625234" y="1040907"/>
            <a:ext cx="2759067" cy="3750327"/>
            <a:chOff x="4794570" y="1210243"/>
            <a:chExt cx="2759067" cy="3750327"/>
          </a:xfrm>
        </p:grpSpPr>
        <p:sp>
          <p:nvSpPr>
            <p:cNvPr id="42" name="TextBox 41"/>
            <p:cNvSpPr txBox="1"/>
            <p:nvPr/>
          </p:nvSpPr>
          <p:spPr>
            <a:xfrm>
              <a:off x="6430741" y="1210243"/>
              <a:ext cx="1122896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/>
                <a:t>DS Major</a:t>
              </a:r>
              <a:endParaRPr lang="en-US" sz="1600" b="1" i="1" dirty="0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4794570" y="1579195"/>
              <a:ext cx="2752348" cy="3381375"/>
            </a:xfrm>
            <a:custGeom>
              <a:avLst/>
              <a:gdLst>
                <a:gd name="connsiteX0" fmla="*/ 1985421 w 2752348"/>
                <a:gd name="connsiteY0" fmla="*/ 3381375 h 3381375"/>
                <a:gd name="connsiteX1" fmla="*/ 1953671 w 2752348"/>
                <a:gd name="connsiteY1" fmla="*/ 2714625 h 3381375"/>
                <a:gd name="connsiteX2" fmla="*/ 1398046 w 2752348"/>
                <a:gd name="connsiteY2" fmla="*/ 2079625 h 3381375"/>
                <a:gd name="connsiteX3" fmla="*/ 413796 w 2752348"/>
                <a:gd name="connsiteY3" fmla="*/ 1460500 h 3381375"/>
                <a:gd name="connsiteX4" fmla="*/ 143921 w 2752348"/>
                <a:gd name="connsiteY4" fmla="*/ 1111250 h 3381375"/>
                <a:gd name="connsiteX5" fmla="*/ 2620421 w 2752348"/>
                <a:gd name="connsiteY5" fmla="*/ 984250 h 3381375"/>
                <a:gd name="connsiteX6" fmla="*/ 2191796 w 2752348"/>
                <a:gd name="connsiteY6" fmla="*/ 0 h 338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2348" h="3381375">
                  <a:moveTo>
                    <a:pt x="1985421" y="3381375"/>
                  </a:moveTo>
                  <a:cubicBezTo>
                    <a:pt x="2018494" y="3156479"/>
                    <a:pt x="2051567" y="2931583"/>
                    <a:pt x="1953671" y="2714625"/>
                  </a:cubicBezTo>
                  <a:cubicBezTo>
                    <a:pt x="1855775" y="2497667"/>
                    <a:pt x="1654692" y="2288646"/>
                    <a:pt x="1398046" y="2079625"/>
                  </a:cubicBezTo>
                  <a:cubicBezTo>
                    <a:pt x="1141400" y="1870604"/>
                    <a:pt x="622817" y="1621896"/>
                    <a:pt x="413796" y="1460500"/>
                  </a:cubicBezTo>
                  <a:cubicBezTo>
                    <a:pt x="204775" y="1299104"/>
                    <a:pt x="-223850" y="1190625"/>
                    <a:pt x="143921" y="1111250"/>
                  </a:cubicBezTo>
                  <a:cubicBezTo>
                    <a:pt x="511692" y="1031875"/>
                    <a:pt x="2279109" y="1169458"/>
                    <a:pt x="2620421" y="984250"/>
                  </a:cubicBezTo>
                  <a:cubicBezTo>
                    <a:pt x="2961734" y="799042"/>
                    <a:pt x="2576765" y="399521"/>
                    <a:pt x="2191796" y="0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14780" y="1040907"/>
            <a:ext cx="3523987" cy="4270374"/>
            <a:chOff x="1684116" y="1210243"/>
            <a:chExt cx="3523987" cy="4270374"/>
          </a:xfrm>
        </p:grpSpPr>
        <p:sp>
          <p:nvSpPr>
            <p:cNvPr id="44" name="TextBox 43"/>
            <p:cNvSpPr txBox="1"/>
            <p:nvPr/>
          </p:nvSpPr>
          <p:spPr>
            <a:xfrm>
              <a:off x="4073986" y="1210243"/>
              <a:ext cx="1134117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/>
                <a:t>DS Minor</a:t>
              </a:r>
              <a:endParaRPr lang="en-US" sz="1600" b="1" i="1" dirty="0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1684116" y="1654742"/>
              <a:ext cx="2988289" cy="3825875"/>
            </a:xfrm>
            <a:custGeom>
              <a:avLst/>
              <a:gdLst>
                <a:gd name="connsiteX0" fmla="*/ 0 w 2756165"/>
                <a:gd name="connsiteY0" fmla="*/ 3825875 h 3825875"/>
                <a:gd name="connsiteX1" fmla="*/ 698500 w 2756165"/>
                <a:gd name="connsiteY1" fmla="*/ 3492500 h 3825875"/>
                <a:gd name="connsiteX2" fmla="*/ 762000 w 2756165"/>
                <a:gd name="connsiteY2" fmla="*/ 2809875 h 3825875"/>
                <a:gd name="connsiteX3" fmla="*/ 2190750 w 2756165"/>
                <a:gd name="connsiteY3" fmla="*/ 2397125 h 3825875"/>
                <a:gd name="connsiteX4" fmla="*/ 2714625 w 2756165"/>
                <a:gd name="connsiteY4" fmla="*/ 1809750 h 3825875"/>
                <a:gd name="connsiteX5" fmla="*/ 2651125 w 2756165"/>
                <a:gd name="connsiteY5" fmla="*/ 1174750 h 3825875"/>
                <a:gd name="connsiteX6" fmla="*/ 2079625 w 2756165"/>
                <a:gd name="connsiteY6" fmla="*/ 777875 h 3825875"/>
                <a:gd name="connsiteX7" fmla="*/ 2301875 w 2756165"/>
                <a:gd name="connsiteY7" fmla="*/ 0 h 382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6165" h="3825875">
                  <a:moveTo>
                    <a:pt x="0" y="3825875"/>
                  </a:moveTo>
                  <a:cubicBezTo>
                    <a:pt x="285750" y="3743854"/>
                    <a:pt x="571500" y="3661833"/>
                    <a:pt x="698500" y="3492500"/>
                  </a:cubicBezTo>
                  <a:cubicBezTo>
                    <a:pt x="825500" y="3323167"/>
                    <a:pt x="513292" y="2992437"/>
                    <a:pt x="762000" y="2809875"/>
                  </a:cubicBezTo>
                  <a:cubicBezTo>
                    <a:pt x="1010708" y="2627313"/>
                    <a:pt x="1865313" y="2563812"/>
                    <a:pt x="2190750" y="2397125"/>
                  </a:cubicBezTo>
                  <a:cubicBezTo>
                    <a:pt x="2516187" y="2230438"/>
                    <a:pt x="2637896" y="2013479"/>
                    <a:pt x="2714625" y="1809750"/>
                  </a:cubicBezTo>
                  <a:cubicBezTo>
                    <a:pt x="2791354" y="1606021"/>
                    <a:pt x="2756958" y="1346729"/>
                    <a:pt x="2651125" y="1174750"/>
                  </a:cubicBezTo>
                  <a:cubicBezTo>
                    <a:pt x="2545292" y="1002771"/>
                    <a:pt x="2137833" y="973667"/>
                    <a:pt x="2079625" y="777875"/>
                  </a:cubicBezTo>
                  <a:cubicBezTo>
                    <a:pt x="2021417" y="582083"/>
                    <a:pt x="2301875" y="0"/>
                    <a:pt x="2301875" y="0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411481" y="57886"/>
            <a:ext cx="7879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Lucida Grande"/>
                <a:cs typeface="Lucida Grande"/>
              </a:rPr>
              <a:t>Rolling out to the students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latin typeface="Lucida Grande"/>
                <a:cs typeface="Lucida Grande"/>
              </a:rPr>
              <a:t>Data </a:t>
            </a:r>
            <a:r>
              <a:rPr lang="en-US" sz="3200" dirty="0" smtClean="0">
                <a:latin typeface="Lucida Grande"/>
                <a:cs typeface="Lucida Grande"/>
              </a:rPr>
              <a:t>Science in the Undergrad Experience</a:t>
            </a:r>
            <a:endParaRPr lang="en-US" sz="3200" dirty="0">
              <a:latin typeface="Lucida Grande"/>
              <a:cs typeface="Lucida Grande"/>
            </a:endParaRPr>
          </a:p>
        </p:txBody>
      </p:sp>
      <p:sp>
        <p:nvSpPr>
          <p:cNvPr id="8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378700" y="6505575"/>
            <a:ext cx="17653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NAS UCB DSed</a:t>
            </a:r>
            <a:endParaRPr lang="en-US" dirty="0"/>
          </a:p>
        </p:txBody>
      </p:sp>
      <p:sp>
        <p:nvSpPr>
          <p:cNvPr id="8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2759928" y="5367141"/>
            <a:ext cx="221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Undergrad Class</a:t>
            </a:r>
            <a:endParaRPr lang="en-US" sz="2400" dirty="0"/>
          </a:p>
        </p:txBody>
      </p:sp>
      <p:sp>
        <p:nvSpPr>
          <p:cNvPr id="84" name="TextBox 83"/>
          <p:cNvSpPr txBox="1"/>
          <p:nvPr/>
        </p:nvSpPr>
        <p:spPr>
          <a:xfrm rot="17040000">
            <a:off x="7006130" y="2594349"/>
            <a:ext cx="2685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Experience </a:t>
            </a:r>
            <a:r>
              <a:rPr lang="en-US" sz="2400" dirty="0"/>
              <a:t>l</a:t>
            </a:r>
            <a:r>
              <a:rPr lang="en-US" sz="2400" dirty="0" smtClean="0"/>
              <a:t>evel</a:t>
            </a:r>
            <a:endParaRPr lang="en-US" sz="2400" dirty="0"/>
          </a:p>
        </p:txBody>
      </p:sp>
      <p:sp>
        <p:nvSpPr>
          <p:cNvPr id="89" name="Rectangle 88"/>
          <p:cNvSpPr/>
          <p:nvPr/>
        </p:nvSpPr>
        <p:spPr>
          <a:xfrm>
            <a:off x="7317495" y="4795189"/>
            <a:ext cx="231170" cy="2720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1" name="TextBox 90"/>
          <p:cNvSpPr txBox="1"/>
          <p:nvPr/>
        </p:nvSpPr>
        <p:spPr>
          <a:xfrm>
            <a:off x="7514381" y="4751914"/>
            <a:ext cx="142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Existing course</a:t>
            </a:r>
            <a:endParaRPr lang="en-US" sz="1600" dirty="0"/>
          </a:p>
        </p:txBody>
      </p:sp>
      <p:sp>
        <p:nvSpPr>
          <p:cNvPr id="92" name="Oval 91"/>
          <p:cNvSpPr/>
          <p:nvPr/>
        </p:nvSpPr>
        <p:spPr>
          <a:xfrm>
            <a:off x="7304719" y="5143471"/>
            <a:ext cx="256722" cy="247227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3" name="TextBox 92"/>
          <p:cNvSpPr txBox="1"/>
          <p:nvPr/>
        </p:nvSpPr>
        <p:spPr>
          <a:xfrm>
            <a:off x="7514381" y="5027623"/>
            <a:ext cx="1559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Thesis, Research</a:t>
            </a:r>
            <a:endParaRPr lang="en-US" sz="1600" dirty="0"/>
          </a:p>
        </p:txBody>
      </p:sp>
      <p:sp>
        <p:nvSpPr>
          <p:cNvPr id="94" name="Rectangle 93"/>
          <p:cNvSpPr/>
          <p:nvPr/>
        </p:nvSpPr>
        <p:spPr>
          <a:xfrm>
            <a:off x="7290998" y="5482164"/>
            <a:ext cx="284164" cy="206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TextBox 94"/>
          <p:cNvSpPr txBox="1"/>
          <p:nvPr/>
        </p:nvSpPr>
        <p:spPr>
          <a:xfrm>
            <a:off x="7514381" y="5396955"/>
            <a:ext cx="1018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DS in field</a:t>
            </a:r>
            <a:endParaRPr lang="en-US" sz="1600" dirty="0"/>
          </a:p>
        </p:txBody>
      </p:sp>
      <p:sp>
        <p:nvSpPr>
          <p:cNvPr id="96" name="Rectangle 95"/>
          <p:cNvSpPr/>
          <p:nvPr/>
        </p:nvSpPr>
        <p:spPr>
          <a:xfrm>
            <a:off x="7316397" y="5840939"/>
            <a:ext cx="284164" cy="2063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7" name="TextBox 96"/>
          <p:cNvSpPr txBox="1"/>
          <p:nvPr/>
        </p:nvSpPr>
        <p:spPr>
          <a:xfrm>
            <a:off x="7539780" y="5734021"/>
            <a:ext cx="897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DS focus</a:t>
            </a:r>
            <a:endParaRPr lang="en-US" sz="1600" dirty="0"/>
          </a:p>
        </p:txBody>
      </p:sp>
      <p:sp>
        <p:nvSpPr>
          <p:cNvPr id="78" name="Oval 77"/>
          <p:cNvSpPr/>
          <p:nvPr/>
        </p:nvSpPr>
        <p:spPr>
          <a:xfrm>
            <a:off x="4514109" y="1409859"/>
            <a:ext cx="256722" cy="247227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0" name="Oval 79"/>
          <p:cNvSpPr/>
          <p:nvPr/>
        </p:nvSpPr>
        <p:spPr>
          <a:xfrm>
            <a:off x="5441632" y="1408817"/>
            <a:ext cx="256722" cy="247227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1" name="Oval 80"/>
          <p:cNvSpPr/>
          <p:nvPr/>
        </p:nvSpPr>
        <p:spPr>
          <a:xfrm>
            <a:off x="2154850" y="1441509"/>
            <a:ext cx="256722" cy="247227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00" name="Group 99"/>
          <p:cNvGrpSpPr/>
          <p:nvPr/>
        </p:nvGrpSpPr>
        <p:grpSpPr>
          <a:xfrm>
            <a:off x="948210" y="4209557"/>
            <a:ext cx="5969001" cy="476250"/>
            <a:chOff x="1128490" y="4902768"/>
            <a:chExt cx="5969001" cy="476250"/>
          </a:xfrm>
        </p:grpSpPr>
        <p:sp>
          <p:nvSpPr>
            <p:cNvPr id="101" name="Rectangle 100"/>
            <p:cNvSpPr/>
            <p:nvPr/>
          </p:nvSpPr>
          <p:spPr>
            <a:xfrm>
              <a:off x="1128490" y="4902768"/>
              <a:ext cx="5969001" cy="476250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65815" y="4922319"/>
              <a:ext cx="1039693" cy="276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FF"/>
                  </a:solidFill>
                </a:rPr>
                <a:t>Connectors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1100214" y="4248158"/>
            <a:ext cx="467052" cy="39112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Soc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880395" y="4248158"/>
            <a:ext cx="414566" cy="39112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Biz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934164" y="4255728"/>
            <a:ext cx="414566" cy="39112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CS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23197" y="4255728"/>
            <a:ext cx="530915" cy="391123"/>
            <a:chOff x="5223197" y="4255728"/>
            <a:chExt cx="530915" cy="391123"/>
          </a:xfrm>
        </p:grpSpPr>
        <p:sp>
          <p:nvSpPr>
            <p:cNvPr id="105" name="Rectangle 104"/>
            <p:cNvSpPr/>
            <p:nvPr/>
          </p:nvSpPr>
          <p:spPr>
            <a:xfrm>
              <a:off x="5283923" y="4255728"/>
              <a:ext cx="414566" cy="39112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23197" y="4286545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Phys</a:t>
              </a:r>
              <a:endParaRPr lang="en-US" sz="1200" dirty="0"/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2552645" y="4255728"/>
            <a:ext cx="414566" cy="39112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417623" y="4255728"/>
            <a:ext cx="414566" cy="39112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75918" y="1833376"/>
            <a:ext cx="164660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Concentrations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00" y="2342656"/>
            <a:ext cx="15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Student Tracks</a:t>
            </a:r>
            <a:endParaRPr lang="en-US" dirty="0"/>
          </a:p>
        </p:txBody>
      </p:sp>
      <p:sp>
        <p:nvSpPr>
          <p:cNvPr id="12" name="Rectangle 11">
            <a:hlinkClick r:id="rId3"/>
          </p:cNvPr>
          <p:cNvSpPr/>
          <p:nvPr/>
        </p:nvSpPr>
        <p:spPr>
          <a:xfrm>
            <a:off x="125571" y="6236782"/>
            <a:ext cx="65969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data.berkeley.edu</a:t>
            </a:r>
            <a:r>
              <a:rPr lang="en-US" dirty="0">
                <a:hlinkClick r:id="rId3"/>
              </a:rPr>
              <a:t>/sites/default/files/</a:t>
            </a:r>
            <a:r>
              <a:rPr lang="en-US" dirty="0" err="1">
                <a:hlinkClick r:id="rId3"/>
              </a:rPr>
              <a:t>DataScienceCurriculumSketch.pdf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:mv="urn:schemas-microsoft-com:mac:vml"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6" grpId="0" animBg="1"/>
      <p:bldP spid="46" grpId="0" animBg="1"/>
      <p:bldP spid="48" grpId="0" animBg="1"/>
      <p:bldP spid="49" grpId="0" animBg="1"/>
      <p:bldP spid="61" grpId="0" animBg="1"/>
      <p:bldP spid="75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8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03277" y="79038"/>
            <a:ext cx="8446200" cy="100046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000" dirty="0"/>
              <a:t>Foundations of Data </a:t>
            </a:r>
            <a:r>
              <a:rPr lang="en-US" sz="4000" dirty="0" smtClean="0"/>
              <a:t>Science - “Data 8”</a:t>
            </a:r>
            <a:endParaRPr lang="en-US" sz="4000" dirty="0"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03275" y="1079500"/>
            <a:ext cx="4809062" cy="4297039"/>
          </a:xfrm>
          <a:prstGeom prst="rect">
            <a:avLst/>
          </a:prstGeom>
          <a:solidFill>
            <a:schemeClr val="bg1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SzPct val="100000"/>
              <a:buFont typeface="Merriweather Sans"/>
            </a:pPr>
            <a:r>
              <a:rPr lang="en-US" sz="1800" dirty="0"/>
              <a:t>Designed for 1st and 2nd-year students </a:t>
            </a:r>
            <a:r>
              <a:rPr lang="en-US" sz="1800" dirty="0" smtClean="0"/>
              <a:t>of </a:t>
            </a:r>
            <a:r>
              <a:rPr lang="en-US" sz="1800" b="1" dirty="0">
                <a:solidFill>
                  <a:srgbClr val="2E2E2E"/>
                </a:solidFill>
                <a:highlight>
                  <a:srgbClr val="FFFFFF"/>
                </a:highlight>
              </a:rPr>
              <a:t>any</a:t>
            </a: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 </a:t>
            </a: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major</a:t>
            </a:r>
          </a:p>
          <a:p>
            <a:pPr marL="857250" lvl="1" indent="-342900">
              <a:spcBef>
                <a:spcPts val="0"/>
              </a:spcBef>
              <a:spcAft>
                <a:spcPts val="1000"/>
              </a:spcAft>
              <a:buFont typeface="Merriweather Sans"/>
              <a:buChar char="–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4 units, </a:t>
            </a:r>
            <a:r>
              <a:rPr lang="en-US" sz="16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MWF lecture </a:t>
            </a: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+ 2-</a:t>
            </a:r>
            <a:r>
              <a:rPr lang="en-US" sz="16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hour W-F lab</a:t>
            </a:r>
          </a:p>
          <a:p>
            <a:pPr marL="857250" lvl="1" indent="-342900">
              <a:spcBef>
                <a:spcPts val="0"/>
              </a:spcBef>
              <a:spcAft>
                <a:spcPts val="1000"/>
              </a:spcAft>
              <a:buFont typeface="Merriweather Sans"/>
              <a:buChar char="–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No CS or stats experience </a:t>
            </a:r>
            <a:r>
              <a:rPr lang="en-US" sz="16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required</a:t>
            </a:r>
            <a:endParaRPr lang="en-US" sz="1600" dirty="0">
              <a:solidFill>
                <a:srgbClr val="2E2E2E"/>
              </a:solidFill>
              <a:highlight>
                <a:srgbClr val="FFFFFF"/>
              </a:highlight>
            </a:endParaRPr>
          </a:p>
          <a:p>
            <a:pPr marL="457200" lvl="0" indent="-342900">
              <a:spcBef>
                <a:spcPts val="0"/>
              </a:spcBef>
              <a:spcAft>
                <a:spcPts val="1000"/>
              </a:spcAft>
              <a:buClr>
                <a:srgbClr val="2E2E2E"/>
              </a:buClr>
              <a:buFont typeface="Merriweather Sans"/>
            </a:pP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Students </a:t>
            </a: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gain </a:t>
            </a: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hands-on </a:t>
            </a: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experience with </a:t>
            </a:r>
            <a:r>
              <a:rPr lang="en-US" sz="1800" i="1" dirty="0">
                <a:solidFill>
                  <a:srgbClr val="2E2E2E"/>
                </a:solidFill>
                <a:highlight>
                  <a:srgbClr val="FFFFFF"/>
                </a:highlight>
              </a:rPr>
              <a:t>real data </a:t>
            </a: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while learning </a:t>
            </a: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computing and </a:t>
            </a: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stats concepts + programming </a:t>
            </a:r>
          </a:p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Clr>
                <a:srgbClr val="2E2E2E"/>
              </a:buClr>
              <a:buSzPct val="100000"/>
            </a:pP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Strong </a:t>
            </a: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support </a:t>
            </a: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(OHs, HKN/CS Mentors tutoring,  Data </a:t>
            </a: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Scholars program, laptop loans, etc.)</a:t>
            </a:r>
          </a:p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Clr>
                <a:srgbClr val="2E2E2E"/>
              </a:buClr>
              <a:buSzPct val="100000"/>
            </a:pP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500+ </a:t>
            </a: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students per </a:t>
            </a: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semester</a:t>
            </a: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 </a:t>
            </a: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&amp; growing</a:t>
            </a:r>
          </a:p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Clr>
                <a:srgbClr val="2E2E2E"/>
              </a:buClr>
              <a:buSzPct val="100000"/>
            </a:pP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M-</a:t>
            </a:r>
            <a:r>
              <a:rPr lang="en-US" sz="1800" dirty="0" err="1" smtClean="0">
                <a:solidFill>
                  <a:srgbClr val="2E2E2E"/>
                </a:solidFill>
                <a:highlight>
                  <a:srgbClr val="FFFFFF"/>
                </a:highlight>
              </a:rPr>
              <a:t>Tu</a:t>
            </a: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 Connectors</a:t>
            </a:r>
            <a:endParaRPr lang="en-US" sz="1800" dirty="0">
              <a:solidFill>
                <a:srgbClr val="2E2E2E"/>
              </a:solidFill>
              <a:highlight>
                <a:srgbClr val="FFFFFF"/>
              </a:highlight>
            </a:endParaRPr>
          </a:p>
        </p:txBody>
      </p:sp>
      <p:pic>
        <p:nvPicPr>
          <p:cNvPr id="153" name="Shape 153" descr="IMG_921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6724" y="997475"/>
            <a:ext cx="3468500" cy="26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 descr="Copy of IMG_20160824_14064206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724" y="3906319"/>
            <a:ext cx="3673425" cy="20680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12/12/16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NAS UCB DSed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smtClean="0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4</a:t>
            </a:fld>
            <a:endParaRPr lang="en-US" sz="1100">
              <a:solidFill>
                <a:srgbClr val="FFFFFF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181906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191"/>
          <p:cNvSpPr/>
          <p:nvPr/>
        </p:nvSpPr>
        <p:spPr>
          <a:xfrm>
            <a:off x="6022550" y="1077826"/>
            <a:ext cx="1666500" cy="1974792"/>
          </a:xfrm>
          <a:prstGeom prst="rect">
            <a:avLst/>
          </a:prstGeom>
          <a:solidFill>
            <a:srgbClr val="4C1130"/>
          </a:solidFill>
          <a:ln>
            <a:noFill/>
          </a:ln>
        </p:spPr>
        <p:txBody>
          <a:bodyPr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192"/>
          <p:cNvSpPr/>
          <p:nvPr/>
        </p:nvSpPr>
        <p:spPr>
          <a:xfrm>
            <a:off x="4569900" y="846946"/>
            <a:ext cx="1523700" cy="1974792"/>
          </a:xfrm>
          <a:prstGeom prst="rect">
            <a:avLst/>
          </a:prstGeom>
          <a:solidFill>
            <a:srgbClr val="032B66"/>
          </a:solidFill>
          <a:ln>
            <a:noFill/>
          </a:ln>
        </p:spPr>
        <p:txBody>
          <a:bodyPr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195"/>
          <p:cNvSpPr/>
          <p:nvPr/>
        </p:nvSpPr>
        <p:spPr>
          <a:xfrm>
            <a:off x="4742538" y="1816350"/>
            <a:ext cx="1178700" cy="703199"/>
          </a:xfrm>
          <a:prstGeom prst="rect">
            <a:avLst/>
          </a:prstGeom>
          <a:noFill/>
          <a:ln>
            <a:noFill/>
          </a:ln>
        </p:spPr>
        <p:txBody>
          <a:bodyPr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Data and Ethics</a:t>
            </a:r>
          </a:p>
        </p:txBody>
      </p:sp>
      <p:sp>
        <p:nvSpPr>
          <p:cNvPr id="66" name="Shape 199"/>
          <p:cNvSpPr/>
          <p:nvPr/>
        </p:nvSpPr>
        <p:spPr>
          <a:xfrm>
            <a:off x="1517750" y="4016121"/>
            <a:ext cx="1528200" cy="1984522"/>
          </a:xfrm>
          <a:prstGeom prst="rect">
            <a:avLst/>
          </a:prstGeom>
          <a:solidFill>
            <a:srgbClr val="BD9033"/>
          </a:solidFill>
          <a:ln>
            <a:noFill/>
          </a:ln>
        </p:spPr>
        <p:txBody>
          <a:bodyPr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200"/>
          <p:cNvSpPr/>
          <p:nvPr/>
        </p:nvSpPr>
        <p:spPr>
          <a:xfrm>
            <a:off x="1593278" y="5001595"/>
            <a:ext cx="1380900" cy="756900"/>
          </a:xfrm>
          <a:prstGeom prst="rect">
            <a:avLst/>
          </a:prstGeom>
          <a:noFill/>
          <a:ln>
            <a:noFill/>
          </a:ln>
        </p:spPr>
        <p:txBody>
          <a:bodyPr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Making Sense of Cultural Data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521950" y="1077826"/>
            <a:ext cx="1523700" cy="1974792"/>
            <a:chOff x="1521950" y="1427056"/>
            <a:chExt cx="1523700" cy="1974792"/>
          </a:xfrm>
        </p:grpSpPr>
        <p:sp>
          <p:nvSpPr>
            <p:cNvPr id="69" name="Shape 203"/>
            <p:cNvSpPr/>
            <p:nvPr/>
          </p:nvSpPr>
          <p:spPr>
            <a:xfrm>
              <a:off x="1521950" y="1427056"/>
              <a:ext cx="1523700" cy="1974792"/>
            </a:xfrm>
            <a:prstGeom prst="rect">
              <a:avLst/>
            </a:prstGeom>
            <a:solidFill>
              <a:srgbClr val="CE9F2E"/>
            </a:solidFill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" name="Shape 204" descr="Baby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66785" y="1579290"/>
              <a:ext cx="434046" cy="584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Shape 205"/>
            <p:cNvSpPr/>
            <p:nvPr/>
          </p:nvSpPr>
          <p:spPr>
            <a:xfrm>
              <a:off x="1593351" y="2334016"/>
              <a:ext cx="13809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rPr lang="en-US" dirty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Children in the Developing World</a:t>
              </a:r>
              <a:r>
                <a:rPr lang="en-US" sz="1000" dirty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        </a:t>
              </a:r>
            </a:p>
          </p:txBody>
        </p:sp>
      </p:grpSp>
      <p:sp>
        <p:nvSpPr>
          <p:cNvPr id="72" name="Shape 206"/>
          <p:cNvSpPr/>
          <p:nvPr/>
        </p:nvSpPr>
        <p:spPr>
          <a:xfrm>
            <a:off x="6157516" y="2164396"/>
            <a:ext cx="1358100" cy="748800"/>
          </a:xfrm>
          <a:prstGeom prst="rect">
            <a:avLst/>
          </a:prstGeom>
          <a:noFill/>
          <a:ln>
            <a:noFill/>
          </a:ln>
        </p:spPr>
        <p:txBody>
          <a:bodyPr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Social Networks</a:t>
            </a:r>
          </a:p>
        </p:txBody>
      </p:sp>
      <p:pic>
        <p:nvPicPr>
          <p:cNvPr id="73" name="Shape 207" descr="social networks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6305" y="1239197"/>
            <a:ext cx="582035" cy="575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roup 73"/>
          <p:cNvGrpSpPr/>
          <p:nvPr/>
        </p:nvGrpSpPr>
        <p:grpSpPr>
          <a:xfrm>
            <a:off x="6022325" y="4016121"/>
            <a:ext cx="1666500" cy="1984522"/>
            <a:chOff x="6022325" y="4628001"/>
            <a:chExt cx="1666500" cy="1984522"/>
          </a:xfrm>
        </p:grpSpPr>
        <p:sp>
          <p:nvSpPr>
            <p:cNvPr id="75" name="Shape 190"/>
            <p:cNvSpPr/>
            <p:nvPr/>
          </p:nvSpPr>
          <p:spPr>
            <a:xfrm>
              <a:off x="6022325" y="4628001"/>
              <a:ext cx="1666500" cy="1984522"/>
            </a:xfrm>
            <a:prstGeom prst="rect">
              <a:avLst/>
            </a:prstGeom>
            <a:solidFill>
              <a:srgbClr val="9D5253"/>
            </a:solidFill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Shape 208"/>
            <p:cNvSpPr/>
            <p:nvPr/>
          </p:nvSpPr>
          <p:spPr>
            <a:xfrm>
              <a:off x="6181948" y="5644786"/>
              <a:ext cx="1358099" cy="74880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rPr lang="en-US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Data Science and the Mind</a:t>
              </a:r>
            </a:p>
          </p:txBody>
        </p:sp>
        <p:pic>
          <p:nvPicPr>
            <p:cNvPr id="77" name="Shape 209" descr="mind logo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83155" y="4826555"/>
              <a:ext cx="545185" cy="5700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" name="Group 77"/>
          <p:cNvGrpSpPr/>
          <p:nvPr/>
        </p:nvGrpSpPr>
        <p:grpSpPr>
          <a:xfrm>
            <a:off x="3045649" y="4261431"/>
            <a:ext cx="1523625" cy="1984622"/>
            <a:chOff x="3045649" y="4873311"/>
            <a:chExt cx="1523625" cy="1984622"/>
          </a:xfrm>
        </p:grpSpPr>
        <p:sp>
          <p:nvSpPr>
            <p:cNvPr id="79" name="Shape 196"/>
            <p:cNvSpPr/>
            <p:nvPr/>
          </p:nvSpPr>
          <p:spPr>
            <a:xfrm>
              <a:off x="3045649" y="4873311"/>
              <a:ext cx="1523625" cy="1984622"/>
            </a:xfrm>
            <a:prstGeom prst="rect">
              <a:avLst/>
            </a:prstGeom>
            <a:solidFill>
              <a:srgbClr val="49915D"/>
            </a:solidFill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Shape 202"/>
            <p:cNvSpPr/>
            <p:nvPr/>
          </p:nvSpPr>
          <p:spPr>
            <a:xfrm>
              <a:off x="3117283" y="5858795"/>
              <a:ext cx="1380899" cy="75690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rPr lang="en-US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Genomics and Data Science</a:t>
              </a:r>
            </a:p>
          </p:txBody>
        </p:sp>
        <p:pic>
          <p:nvPicPr>
            <p:cNvPr id="81" name="Shape 210" descr="DNA logo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67639" y="5071865"/>
              <a:ext cx="609026" cy="5610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" name="Group 81"/>
          <p:cNvGrpSpPr/>
          <p:nvPr/>
        </p:nvGrpSpPr>
        <p:grpSpPr>
          <a:xfrm>
            <a:off x="3045925" y="846936"/>
            <a:ext cx="1523700" cy="1974801"/>
            <a:chOff x="3045925" y="1427046"/>
            <a:chExt cx="1523700" cy="1974801"/>
          </a:xfrm>
        </p:grpSpPr>
        <p:sp>
          <p:nvSpPr>
            <p:cNvPr id="83" name="Shape 197"/>
            <p:cNvSpPr/>
            <p:nvPr/>
          </p:nvSpPr>
          <p:spPr>
            <a:xfrm>
              <a:off x="3045925" y="1427046"/>
              <a:ext cx="1523700" cy="1974801"/>
            </a:xfrm>
            <a:prstGeom prst="rect">
              <a:avLst/>
            </a:prstGeom>
            <a:solidFill>
              <a:srgbClr val="177E31"/>
            </a:solidFill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Shape 198"/>
            <p:cNvSpPr/>
            <p:nvPr/>
          </p:nvSpPr>
          <p:spPr>
            <a:xfrm>
              <a:off x="3117466" y="2335914"/>
              <a:ext cx="1380900" cy="75690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rPr lang="en-US" dirty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Data Science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rPr lang="en-US" dirty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For Smart Cities</a:t>
              </a:r>
            </a:p>
          </p:txBody>
        </p:sp>
        <p:pic>
          <p:nvPicPr>
            <p:cNvPr id="85" name="Shape 213" descr="City Skyline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08913" y="1579290"/>
              <a:ext cx="797715" cy="5754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" name="Group 85"/>
          <p:cNvGrpSpPr/>
          <p:nvPr/>
        </p:nvGrpSpPr>
        <p:grpSpPr>
          <a:xfrm>
            <a:off x="4498350" y="4261431"/>
            <a:ext cx="1595100" cy="1984522"/>
            <a:chOff x="4498350" y="4873311"/>
            <a:chExt cx="1595100" cy="1984522"/>
          </a:xfrm>
        </p:grpSpPr>
        <p:sp>
          <p:nvSpPr>
            <p:cNvPr id="87" name="Shape 194"/>
            <p:cNvSpPr/>
            <p:nvPr/>
          </p:nvSpPr>
          <p:spPr>
            <a:xfrm>
              <a:off x="4498350" y="4873311"/>
              <a:ext cx="1595100" cy="1984522"/>
            </a:xfrm>
            <a:prstGeom prst="rect">
              <a:avLst/>
            </a:prstGeom>
            <a:solidFill>
              <a:srgbClr val="2666AA"/>
            </a:solidFill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Shape 201"/>
            <p:cNvSpPr/>
            <p:nvPr/>
          </p:nvSpPr>
          <p:spPr>
            <a:xfrm>
              <a:off x="4607507" y="5858800"/>
              <a:ext cx="1448700" cy="75690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rPr lang="en-US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Data Science for Cognitive Neuroscience</a:t>
              </a:r>
            </a:p>
          </p:txBody>
        </p:sp>
        <p:pic>
          <p:nvPicPr>
            <p:cNvPr id="89" name="Shape 214" descr="cog neuro logo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058977" y="5071864"/>
              <a:ext cx="545184" cy="570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Shape 215"/>
          <p:cNvSpPr/>
          <p:nvPr/>
        </p:nvSpPr>
        <p:spPr>
          <a:xfrm>
            <a:off x="7617825" y="1308706"/>
            <a:ext cx="1528200" cy="1974792"/>
          </a:xfrm>
          <a:prstGeom prst="rect">
            <a:avLst/>
          </a:prstGeom>
          <a:solidFill>
            <a:srgbClr val="493E4B"/>
          </a:solidFill>
          <a:ln>
            <a:noFill/>
          </a:ln>
        </p:spPr>
        <p:txBody>
          <a:bodyPr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217"/>
          <p:cNvSpPr/>
          <p:nvPr/>
        </p:nvSpPr>
        <p:spPr>
          <a:xfrm>
            <a:off x="7746872" y="2230089"/>
            <a:ext cx="1351359" cy="703199"/>
          </a:xfrm>
          <a:prstGeom prst="rect">
            <a:avLst/>
          </a:prstGeom>
          <a:noFill/>
          <a:ln>
            <a:noFill/>
          </a:ln>
        </p:spPr>
        <p:txBody>
          <a:bodyPr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dirty="0" smtClean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Comp. </a:t>
            </a:r>
            <a:r>
              <a:rPr lang="en-US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Structures in Data Science</a:t>
            </a:r>
          </a:p>
        </p:txBody>
      </p:sp>
      <p:pic>
        <p:nvPicPr>
          <p:cNvPr id="92" name="Shape 219" descr="Laptop log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7141" y="1460940"/>
            <a:ext cx="639445" cy="553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roup 92"/>
          <p:cNvGrpSpPr/>
          <p:nvPr/>
        </p:nvGrpSpPr>
        <p:grpSpPr>
          <a:xfrm>
            <a:off x="7618050" y="3669800"/>
            <a:ext cx="1528200" cy="1984555"/>
            <a:chOff x="7618050" y="4628000"/>
            <a:chExt cx="1528200" cy="1984555"/>
          </a:xfrm>
        </p:grpSpPr>
        <p:sp>
          <p:nvSpPr>
            <p:cNvPr id="94" name="Shape 216"/>
            <p:cNvSpPr/>
            <p:nvPr/>
          </p:nvSpPr>
          <p:spPr>
            <a:xfrm>
              <a:off x="7618050" y="4628000"/>
              <a:ext cx="1528200" cy="1984555"/>
            </a:xfrm>
            <a:prstGeom prst="rect">
              <a:avLst/>
            </a:prstGeom>
            <a:solidFill>
              <a:srgbClr val="797C88"/>
            </a:solidFill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Shape 218"/>
            <p:cNvSpPr/>
            <p:nvPr/>
          </p:nvSpPr>
          <p:spPr>
            <a:xfrm>
              <a:off x="7789941" y="5568728"/>
              <a:ext cx="1178700" cy="703199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rPr lang="en-US" dirty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Probability and Math Stats in Data Science</a:t>
              </a:r>
            </a:p>
          </p:txBody>
        </p:sp>
        <p:pic>
          <p:nvPicPr>
            <p:cNvPr id="96" name="Shape 220" descr="statistics logo.pn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082291" y="4768833"/>
              <a:ext cx="624295" cy="4202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Shape 221" descr="Justice Scales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11079" y="1070584"/>
            <a:ext cx="841320" cy="5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224" descr="TV set.png"/>
          <p:cNvPicPr preferRelativeResize="0"/>
          <p:nvPr/>
        </p:nvPicPr>
        <p:blipFill rotWithShape="1">
          <a:blip r:embed="rId12">
            <a:alphaModFix/>
          </a:blip>
          <a:srcRect l="39922" t="32875" r="40530" b="30502"/>
          <a:stretch/>
        </p:blipFill>
        <p:spPr>
          <a:xfrm>
            <a:off x="1848962" y="4150124"/>
            <a:ext cx="797699" cy="698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roup 98"/>
          <p:cNvGrpSpPr/>
          <p:nvPr/>
        </p:nvGrpSpPr>
        <p:grpSpPr>
          <a:xfrm>
            <a:off x="-2025" y="1351987"/>
            <a:ext cx="1523700" cy="1974800"/>
            <a:chOff x="-2025" y="1427047"/>
            <a:chExt cx="1523700" cy="1974800"/>
          </a:xfrm>
        </p:grpSpPr>
        <p:sp>
          <p:nvSpPr>
            <p:cNvPr id="100" name="Shape 193"/>
            <p:cNvSpPr/>
            <p:nvPr/>
          </p:nvSpPr>
          <p:spPr>
            <a:xfrm>
              <a:off x="-2025" y="1427047"/>
              <a:ext cx="1523700" cy="1974800"/>
            </a:xfrm>
            <a:prstGeom prst="rect">
              <a:avLst/>
            </a:prstGeom>
            <a:solidFill>
              <a:srgbClr val="950D0D"/>
            </a:solidFill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" name="Shape 225" descr="world map logo.png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13587" y="1608150"/>
              <a:ext cx="1081662" cy="567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Shape 226"/>
            <p:cNvSpPr/>
            <p:nvPr/>
          </p:nvSpPr>
          <p:spPr>
            <a:xfrm>
              <a:off x="17638" y="2361076"/>
              <a:ext cx="1446587" cy="703199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rPr lang="en-US" dirty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Data Science, </a:t>
              </a:r>
              <a:r>
                <a:rPr lang="en-US" dirty="0" smtClean="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Demography &amp; Immigration</a:t>
              </a:r>
              <a:endParaRPr lang="en-US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103" name="Title 1"/>
          <p:cNvSpPr txBox="1">
            <a:spLocks/>
          </p:cNvSpPr>
          <p:nvPr/>
        </p:nvSpPr>
        <p:spPr>
          <a:xfrm>
            <a:off x="260419" y="35086"/>
            <a:ext cx="8446168" cy="86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Georgia"/>
              </a:rPr>
              <a:t>Data Science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Georgia"/>
              </a:rPr>
              <a:t> Connectors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Georgia"/>
            </a:endParaRPr>
          </a:p>
        </p:txBody>
      </p:sp>
      <p:pic>
        <p:nvPicPr>
          <p:cNvPr id="104" name="Picture 103" descr="Screen Shot 2016-02-10 at 10.24.08 A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09" r="2574"/>
          <a:stretch>
            <a:fillRect/>
          </a:stretch>
        </p:blipFill>
        <p:spPr>
          <a:xfrm>
            <a:off x="2504215" y="3090718"/>
            <a:ext cx="4120656" cy="88512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05" name="Group 104"/>
          <p:cNvGrpSpPr/>
          <p:nvPr/>
        </p:nvGrpSpPr>
        <p:grpSpPr>
          <a:xfrm>
            <a:off x="0" y="3669801"/>
            <a:ext cx="1523700" cy="1968034"/>
            <a:chOff x="0" y="3949791"/>
            <a:chExt cx="1523700" cy="1968034"/>
          </a:xfrm>
        </p:grpSpPr>
        <p:sp>
          <p:nvSpPr>
            <p:cNvPr id="106" name="Shape 189"/>
            <p:cNvSpPr/>
            <p:nvPr/>
          </p:nvSpPr>
          <p:spPr>
            <a:xfrm>
              <a:off x="0" y="3949791"/>
              <a:ext cx="1523700" cy="1968034"/>
            </a:xfrm>
            <a:prstGeom prst="rect">
              <a:avLst/>
            </a:prstGeom>
            <a:solidFill>
              <a:srgbClr val="B74817"/>
            </a:solidFill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Shape 211"/>
            <p:cNvSpPr/>
            <p:nvPr/>
          </p:nvSpPr>
          <p:spPr>
            <a:xfrm>
              <a:off x="75363" y="5026176"/>
              <a:ext cx="1358100" cy="74880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rPr lang="en-US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Social Data Revolution</a:t>
              </a:r>
            </a:p>
          </p:txBody>
        </p:sp>
        <p:pic>
          <p:nvPicPr>
            <p:cNvPr id="108" name="Shape 212" descr="Social Data Revolution Logo.png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42271" y="4234925"/>
              <a:ext cx="624294" cy="633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" name="Group 108"/>
          <p:cNvGrpSpPr/>
          <p:nvPr/>
        </p:nvGrpSpPr>
        <p:grpSpPr>
          <a:xfrm>
            <a:off x="-102060" y="1103246"/>
            <a:ext cx="9417216" cy="2383879"/>
            <a:chOff x="-102060" y="1293746"/>
            <a:chExt cx="9417216" cy="2383879"/>
          </a:xfrm>
        </p:grpSpPr>
        <p:sp>
          <p:nvSpPr>
            <p:cNvPr id="110" name="Oval 109"/>
            <p:cNvSpPr/>
            <p:nvPr/>
          </p:nvSpPr>
          <p:spPr>
            <a:xfrm rot="20911813">
              <a:off x="3211013" y="1341831"/>
              <a:ext cx="1379517" cy="2068011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 rot="20415805">
              <a:off x="1801026" y="1293746"/>
              <a:ext cx="1461858" cy="2297390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 rot="18215928">
              <a:off x="580969" y="1347135"/>
              <a:ext cx="1647461" cy="3013519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 rot="688187" flipH="1">
              <a:off x="4567907" y="1338322"/>
              <a:ext cx="1414802" cy="2068011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 rot="1184195" flipH="1">
              <a:off x="5930487" y="1293746"/>
              <a:ext cx="1461858" cy="2297390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 rot="3384072" flipH="1">
              <a:off x="7001175" y="1275665"/>
              <a:ext cx="1614444" cy="3013519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 flipV="1">
            <a:off x="-138271" y="3554246"/>
            <a:ext cx="9417216" cy="2383879"/>
            <a:chOff x="-102060" y="1293746"/>
            <a:chExt cx="9417216" cy="2383879"/>
          </a:xfrm>
        </p:grpSpPr>
        <p:sp>
          <p:nvSpPr>
            <p:cNvPr id="117" name="Oval 116"/>
            <p:cNvSpPr/>
            <p:nvPr/>
          </p:nvSpPr>
          <p:spPr>
            <a:xfrm rot="20911813">
              <a:off x="3211013" y="1341831"/>
              <a:ext cx="1379517" cy="2068011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 rot="20415805">
              <a:off x="1801026" y="1293746"/>
              <a:ext cx="1461858" cy="2297390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 rot="18215928">
              <a:off x="580969" y="1347135"/>
              <a:ext cx="1647461" cy="3013519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 rot="688187" flipH="1">
              <a:off x="4567907" y="1338322"/>
              <a:ext cx="1414802" cy="2068011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 rot="1184195" flipH="1">
              <a:off x="5930487" y="1293746"/>
              <a:ext cx="1461858" cy="2297390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 rot="3384072" flipH="1">
              <a:off x="7001175" y="1275665"/>
              <a:ext cx="1614444" cy="3013519"/>
            </a:xfrm>
            <a:prstGeom prst="ellipse">
              <a:avLst/>
            </a:prstGeom>
            <a:noFill/>
            <a:ln w="19050">
              <a:solidFill>
                <a:srgbClr val="F7E34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10083800" y="5461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6" grpId="0" animBg="1"/>
      <p:bldP spid="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Data8 - Concepts and Computing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9" y="818333"/>
            <a:ext cx="8355693" cy="2064669"/>
          </a:xfrm>
        </p:spPr>
        <p:txBody>
          <a:bodyPr>
            <a:noAutofit/>
          </a:bodyPr>
          <a:lstStyle/>
          <a:p>
            <a:r>
              <a:rPr lang="en-US" sz="1900" dirty="0" smtClean="0"/>
              <a:t>Fundamental co-mingling of CS &amp; Stat concepts on real data</a:t>
            </a:r>
          </a:p>
          <a:p>
            <a:pPr lvl="1"/>
            <a:r>
              <a:rPr lang="en-US" sz="1900" dirty="0" smtClean="0"/>
              <a:t>Learn computing concepts by doing interesting things on data</a:t>
            </a:r>
          </a:p>
          <a:p>
            <a:pPr lvl="1"/>
            <a:r>
              <a:rPr lang="en-US" sz="1900" dirty="0" smtClean="0"/>
              <a:t>Learn advanced statistical concepts by observing what’s interesting</a:t>
            </a:r>
          </a:p>
          <a:p>
            <a:pPr lvl="1"/>
            <a:r>
              <a:rPr lang="en-US" sz="1900" dirty="0" smtClean="0"/>
              <a:t>Codify understanding of concepts symbolically</a:t>
            </a:r>
          </a:p>
          <a:p>
            <a:r>
              <a:rPr lang="en-US" sz="1900" dirty="0" smtClean="0"/>
              <a:t>“Explorations” in visualization, privacy, personalized medicine,…</a:t>
            </a:r>
          </a:p>
          <a:p>
            <a:r>
              <a:rPr lang="en-US" sz="1900" dirty="0" smtClean="0"/>
              <a:t>Entirely cloud-based computing environment built on </a:t>
            </a:r>
            <a:r>
              <a:rPr lang="en-US" sz="1900" dirty="0" err="1" smtClean="0"/>
              <a:t>Jupyter</a:t>
            </a:r>
            <a:r>
              <a:rPr lang="en-US" sz="1900" dirty="0" smtClean="0"/>
              <a:t> notebooks plus UCB </a:t>
            </a:r>
            <a:r>
              <a:rPr lang="en-US" sz="1900" dirty="0" err="1" smtClean="0"/>
              <a:t>datascience</a:t>
            </a:r>
            <a:r>
              <a:rPr lang="en-US" sz="1900" dirty="0" smtClean="0"/>
              <a:t> Tables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378700" y="6505575"/>
            <a:ext cx="1765300" cy="365125"/>
          </a:xfrm>
        </p:spPr>
        <p:txBody>
          <a:bodyPr/>
          <a:lstStyle/>
          <a:p>
            <a:r>
              <a:rPr lang="en-US" smtClean="0"/>
              <a:t>NAS UCB DSed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Screen Shot 2015-11-09 at 1.02.4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715" y="3271762"/>
            <a:ext cx="2387248" cy="3416611"/>
          </a:xfrm>
          <a:prstGeom prst="rect">
            <a:avLst/>
          </a:prstGeom>
        </p:spPr>
      </p:pic>
      <p:pic>
        <p:nvPicPr>
          <p:cNvPr id="10" name="Picture 9" descr="Screen Shot 2015-10-05 at 11.35.30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" y="4487036"/>
            <a:ext cx="2485594" cy="22013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089" y="4549421"/>
            <a:ext cx="1823508" cy="1823508"/>
          </a:xfrm>
          <a:prstGeom prst="rect">
            <a:avLst/>
          </a:prstGeom>
        </p:spPr>
      </p:pic>
      <p:pic>
        <p:nvPicPr>
          <p:cNvPr id="12" name="Picture 11" descr="imgr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127" y="5369077"/>
            <a:ext cx="1319296" cy="13192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83640" y="3826485"/>
            <a:ext cx="2231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6"/>
              </a:rPr>
              <a:t>http://data8.org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5241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77" y="106798"/>
            <a:ext cx="8446168" cy="909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Tables </a:t>
            </a:r>
            <a:r>
              <a:rPr lang="en-US" sz="2700" dirty="0" smtClean="0"/>
              <a:t>(</a:t>
            </a:r>
            <a:r>
              <a:rPr lang="en-US" sz="2700" dirty="0">
                <a:hlinkClick r:id="rId2"/>
              </a:rPr>
              <a:t>https://github.com/dsten/</a:t>
            </a:r>
            <a:r>
              <a:rPr lang="en-US" sz="2700" dirty="0" smtClean="0">
                <a:hlinkClick r:id="rId2"/>
              </a:rPr>
              <a:t>datascience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7300" y="5637862"/>
            <a:ext cx="6540499" cy="86547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A single, simple, powerful data structure for all</a:t>
            </a:r>
          </a:p>
          <a:p>
            <a:r>
              <a:rPr lang="en-US" sz="2000" dirty="0" smtClean="0"/>
              <a:t>Inspired by Excel, SQL, R, Pandas, </a:t>
            </a:r>
            <a:r>
              <a:rPr lang="en-US" sz="2000" dirty="0" err="1" smtClean="0"/>
              <a:t>Numpy</a:t>
            </a:r>
            <a:r>
              <a:rPr lang="en-US" sz="2000" dirty="0" smtClean="0"/>
              <a:t>, …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 UCB DSed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A6B4-A3CB-B549-857F-2C267730661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1687519" y="1073422"/>
            <a:ext cx="547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ordered collection of labeled columns of anything</a:t>
            </a:r>
            <a:endParaRPr lang="en-US" sz="2000" b="1" dirty="0">
              <a:solidFill>
                <a:srgbClr val="660066"/>
              </a:solidFill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3206866" y="1575833"/>
            <a:ext cx="2476500" cy="2951201"/>
            <a:chOff x="2679701" y="1595399"/>
            <a:chExt cx="2476500" cy="2951201"/>
          </a:xfrm>
        </p:grpSpPr>
        <p:sp>
          <p:nvSpPr>
            <p:cNvPr id="75" name="Rectangle 74"/>
            <p:cNvSpPr/>
            <p:nvPr/>
          </p:nvSpPr>
          <p:spPr>
            <a:xfrm>
              <a:off x="2679701" y="1595399"/>
              <a:ext cx="2476500" cy="295120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9400" y="2057400"/>
              <a:ext cx="469900" cy="2362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19400" y="1701800"/>
              <a:ext cx="469900" cy="241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819400" y="22606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19400" y="24765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19400" y="27051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819400" y="29210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819400" y="42545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2971800" y="3514273"/>
              <a:ext cx="165100" cy="609600"/>
              <a:chOff x="1397000" y="3746500"/>
              <a:chExt cx="165100" cy="5207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397000" y="3746500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397000" y="3932464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397000" y="4127727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3390900" y="2057400"/>
              <a:ext cx="317500" cy="2362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90900" y="1701800"/>
              <a:ext cx="317500" cy="241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390900" y="2260600"/>
              <a:ext cx="317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390900" y="2476500"/>
              <a:ext cx="317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390900" y="2705100"/>
              <a:ext cx="317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390900" y="2921000"/>
              <a:ext cx="317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390900" y="4241800"/>
              <a:ext cx="317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3810000" y="2057400"/>
              <a:ext cx="647699" cy="2362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810000" y="1701800"/>
              <a:ext cx="647699" cy="241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3810000" y="2260600"/>
              <a:ext cx="6476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810000" y="2476500"/>
              <a:ext cx="6476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810000" y="2705100"/>
              <a:ext cx="6476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810000" y="2921000"/>
              <a:ext cx="6476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10000" y="4241800"/>
              <a:ext cx="6476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4559300" y="2057400"/>
              <a:ext cx="469900" cy="2362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59300" y="1701800"/>
              <a:ext cx="469900" cy="2413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59300" y="22606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559300" y="24765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559300" y="27051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559300" y="29210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559300" y="4241800"/>
              <a:ext cx="46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3467100" y="3514273"/>
              <a:ext cx="165100" cy="609600"/>
              <a:chOff x="1397000" y="3746500"/>
              <a:chExt cx="165100" cy="520700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1397000" y="3746500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397000" y="3932464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397000" y="4127727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025900" y="3514273"/>
              <a:ext cx="165100" cy="609600"/>
              <a:chOff x="1397000" y="3746500"/>
              <a:chExt cx="165100" cy="5207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397000" y="3746500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397000" y="3932464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397000" y="4127727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4699000" y="3514273"/>
              <a:ext cx="165100" cy="609600"/>
              <a:chOff x="1397000" y="3746500"/>
              <a:chExt cx="165100" cy="52070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1397000" y="3746500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397000" y="3932464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397000" y="4127727"/>
                <a:ext cx="165100" cy="139473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754743" y="1624568"/>
              <a:ext cx="637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label</a:t>
              </a:r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 rot="5400000">
              <a:off x="2692400" y="2736334"/>
              <a:ext cx="77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values</a:t>
              </a:r>
              <a:endParaRPr lang="en-US" dirty="0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3581516" y="4527031"/>
            <a:ext cx="4607380" cy="855078"/>
            <a:chOff x="3479916" y="4637612"/>
            <a:chExt cx="4607380" cy="744500"/>
          </a:xfrm>
        </p:grpSpPr>
        <p:grpSp>
          <p:nvGrpSpPr>
            <p:cNvPr id="87" name="Group 86"/>
            <p:cNvGrpSpPr/>
            <p:nvPr/>
          </p:nvGrpSpPr>
          <p:grpSpPr>
            <a:xfrm rot="16200000">
              <a:off x="6712974" y="4042262"/>
              <a:ext cx="317500" cy="2362200"/>
              <a:chOff x="6051884" y="2345240"/>
              <a:chExt cx="317500" cy="236220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6051884" y="2345240"/>
                <a:ext cx="317500" cy="23622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6051884" y="2548440"/>
                <a:ext cx="3175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6051884" y="2764340"/>
                <a:ext cx="3175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051884" y="2992940"/>
                <a:ext cx="3175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6051884" y="3208840"/>
                <a:ext cx="3175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6051884" y="4529640"/>
                <a:ext cx="3175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/>
            </p:nvGrpSpPr>
            <p:grpSpPr>
              <a:xfrm>
                <a:off x="6128084" y="3802113"/>
                <a:ext cx="165100" cy="609600"/>
                <a:chOff x="1397000" y="3746500"/>
                <a:chExt cx="165100" cy="520700"/>
              </a:xfrm>
            </p:grpSpPr>
            <p:sp>
              <p:nvSpPr>
                <p:cNvPr id="84" name="Oval 83"/>
                <p:cNvSpPr/>
                <p:nvPr/>
              </p:nvSpPr>
              <p:spPr>
                <a:xfrm>
                  <a:off x="1397000" y="3746500"/>
                  <a:ext cx="165100" cy="139473"/>
                </a:xfrm>
                <a:prstGeom prst="ellipse">
                  <a:avLst/>
                </a:prstGeom>
                <a:no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397000" y="3932464"/>
                  <a:ext cx="165100" cy="139473"/>
                </a:xfrm>
                <a:prstGeom prst="ellipse">
                  <a:avLst/>
                </a:prstGeom>
                <a:no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397000" y="4127727"/>
                  <a:ext cx="165100" cy="139473"/>
                </a:xfrm>
                <a:prstGeom prst="ellipse">
                  <a:avLst/>
                </a:prstGeom>
                <a:no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91" name="Curved Connector 90"/>
            <p:cNvCxnSpPr>
              <a:endCxn id="77" idx="0"/>
            </p:cNvCxnSpPr>
            <p:nvPr/>
          </p:nvCxnSpPr>
          <p:spPr>
            <a:xfrm>
              <a:off x="3479916" y="4637612"/>
              <a:ext cx="2210708" cy="585749"/>
            </a:xfrm>
            <a:prstGeom prst="curvedConnector3">
              <a:avLst>
                <a:gd name="adj1" fmla="val -1703"/>
              </a:avLst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683434" y="4666733"/>
              <a:ext cx="1403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Numpy</a:t>
              </a:r>
              <a:r>
                <a:rPr lang="en-US" dirty="0" smtClean="0"/>
                <a:t> array</a:t>
              </a:r>
              <a:endParaRPr lang="en-US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335652" y="4790108"/>
              <a:ext cx="100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T[‘label’]</a:t>
              </a:r>
              <a:endParaRPr lang="en-US" dirty="0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1134277" y="1914062"/>
            <a:ext cx="4447488" cy="597932"/>
            <a:chOff x="1134277" y="1914062"/>
            <a:chExt cx="4447488" cy="597932"/>
          </a:xfrm>
        </p:grpSpPr>
        <p:sp>
          <p:nvSpPr>
            <p:cNvPr id="109" name="Rectangle 108"/>
            <p:cNvSpPr/>
            <p:nvPr/>
          </p:nvSpPr>
          <p:spPr>
            <a:xfrm>
              <a:off x="2698865" y="2241034"/>
              <a:ext cx="2882900" cy="27096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134277" y="1914062"/>
              <a:ext cx="1833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d</a:t>
              </a:r>
              <a:r>
                <a:rPr lang="en-US" i="1" dirty="0" err="1" smtClean="0"/>
                <a:t>ict</a:t>
              </a:r>
              <a:r>
                <a:rPr lang="en-US" i="1" dirty="0" smtClean="0"/>
                <a:t>, </a:t>
              </a:r>
              <a:r>
                <a:rPr lang="en-US" i="1" dirty="0" err="1" smtClean="0"/>
                <a:t>record,tuple</a:t>
              </a:r>
              <a:endParaRPr lang="en-US" i="1" dirty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5718744" y="1500486"/>
            <a:ext cx="3396640" cy="1604148"/>
            <a:chOff x="5464744" y="1500486"/>
            <a:chExt cx="3396640" cy="1604148"/>
          </a:xfrm>
        </p:grpSpPr>
        <p:sp>
          <p:nvSpPr>
            <p:cNvPr id="106" name="Rectangle 105"/>
            <p:cNvSpPr/>
            <p:nvPr/>
          </p:nvSpPr>
          <p:spPr>
            <a:xfrm>
              <a:off x="7310783" y="1888743"/>
              <a:ext cx="776513" cy="10115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Curved Connector 114"/>
            <p:cNvCxnSpPr/>
            <p:nvPr/>
          </p:nvCxnSpPr>
          <p:spPr>
            <a:xfrm flipV="1">
              <a:off x="5464744" y="2125552"/>
              <a:ext cx="1846039" cy="979082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5687393" y="1500486"/>
              <a:ext cx="3173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select, where, take, drop, group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7463" y="2394976"/>
            <a:ext cx="3021304" cy="4262435"/>
            <a:chOff x="67463" y="2394976"/>
            <a:chExt cx="3021304" cy="4262435"/>
          </a:xfrm>
        </p:grpSpPr>
        <p:pic>
          <p:nvPicPr>
            <p:cNvPr id="121" name="Picture 120" descr="A0YHYYT2laJSAAAAAElFTkSuQmCC%0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132974"/>
              <a:ext cx="2006964" cy="1217904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pic>
          <p:nvPicPr>
            <p:cNvPr id="122" name="Picture 121" descr="Screen Shot 2015-10-05 at 11.02.2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12" y="5197540"/>
              <a:ext cx="1679006" cy="1459871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pic>
          <p:nvPicPr>
            <p:cNvPr id="123" name="Picture 122" descr="kjJ4QQogZa+vWrQwODl53PTMzk7fffnsaKxJiesk9ekIIIYQQM5RcuhVCCCGEmKGk0RNCCCGEmKGk0RNCCCGEmKGk0RNCCCGEmKGk0RNCCCGEmKH+D6nJMcKA489xAAAAAElFTkSuQmC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76" y="3207231"/>
              <a:ext cx="2148349" cy="97590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pic>
          <p:nvPicPr>
            <p:cNvPr id="120" name="Picture 119" descr="4yQhENx+VgwAAAABJRU5ErkJggg==%0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784" y="4642772"/>
              <a:ext cx="1598324" cy="1033335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pic>
          <p:nvPicPr>
            <p:cNvPr id="127" name="Picture 126" descr="ZCFXn8MAAAAAElFTkSuQmC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3" y="2410070"/>
              <a:ext cx="1570837" cy="90190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26" name="Curved Up Arrow 125"/>
            <p:cNvSpPr/>
            <p:nvPr/>
          </p:nvSpPr>
          <p:spPr>
            <a:xfrm rot="10164314">
              <a:off x="1316017" y="2394976"/>
              <a:ext cx="1772750" cy="562714"/>
            </a:xfrm>
            <a:prstGeom prst="curved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211324" y="2260600"/>
            <a:ext cx="1268976" cy="1945307"/>
            <a:chOff x="5957324" y="2260600"/>
            <a:chExt cx="1268976" cy="1945307"/>
          </a:xfrm>
        </p:grpSpPr>
        <p:sp>
          <p:nvSpPr>
            <p:cNvPr id="111" name="Rectangle 110"/>
            <p:cNvSpPr/>
            <p:nvPr/>
          </p:nvSpPr>
          <p:spPr>
            <a:xfrm>
              <a:off x="5957324" y="3693114"/>
              <a:ext cx="982040" cy="5127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6375400" y="2260600"/>
              <a:ext cx="850900" cy="1330914"/>
            </a:xfrm>
            <a:custGeom>
              <a:avLst/>
              <a:gdLst>
                <a:gd name="connsiteX0" fmla="*/ 0 w 850900"/>
                <a:gd name="connsiteY0" fmla="*/ 1168400 h 1168400"/>
                <a:gd name="connsiteX1" fmla="*/ 266700 w 850900"/>
                <a:gd name="connsiteY1" fmla="*/ 419100 h 1168400"/>
                <a:gd name="connsiteX2" fmla="*/ 850900 w 850900"/>
                <a:gd name="connsiteY2" fmla="*/ 0 h 116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168400">
                  <a:moveTo>
                    <a:pt x="0" y="1168400"/>
                  </a:moveTo>
                  <a:cubicBezTo>
                    <a:pt x="62441" y="891116"/>
                    <a:pt x="124883" y="613833"/>
                    <a:pt x="266700" y="419100"/>
                  </a:cubicBezTo>
                  <a:cubicBezTo>
                    <a:pt x="408517" y="224367"/>
                    <a:pt x="850900" y="0"/>
                    <a:pt x="850900" y="0"/>
                  </a:cubicBezTo>
                </a:path>
              </a:pathLst>
            </a:cu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478997" y="3290867"/>
              <a:ext cx="53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join</a:t>
              </a:r>
              <a:endParaRPr lang="en-US" dirty="0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5946408" y="1747103"/>
            <a:ext cx="137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stats, bin</a:t>
            </a:r>
          </a:p>
          <a:p>
            <a:r>
              <a:rPr lang="en-US" dirty="0"/>
              <a:t>sample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5929086" y="2270694"/>
            <a:ext cx="1345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ivot, </a:t>
            </a:r>
            <a:r>
              <a:rPr lang="en-US" dirty="0" err="1" smtClean="0"/>
              <a:t>pivot_bin</a:t>
            </a:r>
            <a:endParaRPr lang="en-US" dirty="0"/>
          </a:p>
        </p:txBody>
      </p:sp>
      <p:grpSp>
        <p:nvGrpSpPr>
          <p:cNvPr id="146" name="Group 145"/>
          <p:cNvGrpSpPr/>
          <p:nvPr/>
        </p:nvGrpSpPr>
        <p:grpSpPr>
          <a:xfrm>
            <a:off x="5941786" y="3035265"/>
            <a:ext cx="2391462" cy="840441"/>
            <a:chOff x="5687786" y="3035265"/>
            <a:chExt cx="2391462" cy="840441"/>
          </a:xfrm>
        </p:grpSpPr>
        <p:sp>
          <p:nvSpPr>
            <p:cNvPr id="132" name="Rectangle 131"/>
            <p:cNvSpPr/>
            <p:nvPr/>
          </p:nvSpPr>
          <p:spPr>
            <a:xfrm>
              <a:off x="7357163" y="3176690"/>
              <a:ext cx="722085" cy="6990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687786" y="3035265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split</a:t>
              </a:r>
              <a:endParaRPr lang="en-US" dirty="0"/>
            </a:p>
          </p:txBody>
        </p:sp>
        <p:sp>
          <p:nvSpPr>
            <p:cNvPr id="135" name="Freeform 134"/>
            <p:cNvSpPr/>
            <p:nvPr/>
          </p:nvSpPr>
          <p:spPr>
            <a:xfrm>
              <a:off x="5816600" y="3047052"/>
              <a:ext cx="1473200" cy="343848"/>
            </a:xfrm>
            <a:custGeom>
              <a:avLst/>
              <a:gdLst>
                <a:gd name="connsiteX0" fmla="*/ 0 w 1473200"/>
                <a:gd name="connsiteY0" fmla="*/ 13648 h 343848"/>
                <a:gd name="connsiteX1" fmla="*/ 952500 w 1473200"/>
                <a:gd name="connsiteY1" fmla="*/ 39048 h 343848"/>
                <a:gd name="connsiteX2" fmla="*/ 1473200 w 1473200"/>
                <a:gd name="connsiteY2" fmla="*/ 343848 h 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343848">
                  <a:moveTo>
                    <a:pt x="0" y="13648"/>
                  </a:moveTo>
                  <a:cubicBezTo>
                    <a:pt x="353483" y="-1169"/>
                    <a:pt x="706967" y="-15985"/>
                    <a:pt x="952500" y="39048"/>
                  </a:cubicBezTo>
                  <a:cubicBezTo>
                    <a:pt x="1198033" y="94081"/>
                    <a:pt x="1473200" y="343848"/>
                    <a:pt x="1473200" y="343848"/>
                  </a:cubicBezTo>
                </a:path>
              </a:pathLst>
            </a:cu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303277" y="1090113"/>
            <a:ext cx="2554223" cy="843700"/>
            <a:chOff x="303277" y="1090113"/>
            <a:chExt cx="2554223" cy="843700"/>
          </a:xfrm>
        </p:grpSpPr>
        <p:sp>
          <p:nvSpPr>
            <p:cNvPr id="138" name="Freeform 137"/>
            <p:cNvSpPr/>
            <p:nvPr/>
          </p:nvSpPr>
          <p:spPr>
            <a:xfrm>
              <a:off x="1194673" y="1473532"/>
              <a:ext cx="1662827" cy="413177"/>
            </a:xfrm>
            <a:custGeom>
              <a:avLst/>
              <a:gdLst>
                <a:gd name="connsiteX0" fmla="*/ 0 w 2006600"/>
                <a:gd name="connsiteY0" fmla="*/ 0 h 413177"/>
                <a:gd name="connsiteX1" fmla="*/ 584200 w 2006600"/>
                <a:gd name="connsiteY1" fmla="*/ 368300 h 413177"/>
                <a:gd name="connsiteX2" fmla="*/ 2006600 w 2006600"/>
                <a:gd name="connsiteY2" fmla="*/ 393700 h 41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6600" h="413177">
                  <a:moveTo>
                    <a:pt x="0" y="0"/>
                  </a:moveTo>
                  <a:cubicBezTo>
                    <a:pt x="124883" y="151341"/>
                    <a:pt x="249767" y="302683"/>
                    <a:pt x="584200" y="368300"/>
                  </a:cubicBezTo>
                  <a:cubicBezTo>
                    <a:pt x="918633" y="433917"/>
                    <a:pt x="1462616" y="413808"/>
                    <a:pt x="2006600" y="393700"/>
                  </a:cubicBezTo>
                </a:path>
              </a:pathLst>
            </a:custGeom>
            <a:ln w="28575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9" name="Picture 5" descr="earth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3277" y="1090113"/>
              <a:ext cx="843700" cy="843700"/>
            </a:xfrm>
            <a:prstGeom prst="rect">
              <a:avLst/>
            </a:prstGeom>
            <a:noFill/>
          </p:spPr>
        </p:pic>
      </p:grp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12/12/16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8700" y="6505575"/>
            <a:ext cx="1765300" cy="365125"/>
          </a:xfrm>
        </p:spPr>
        <p:txBody>
          <a:bodyPr/>
          <a:lstStyle/>
          <a:p>
            <a:r>
              <a:rPr lang="en-US" smtClean="0"/>
              <a:t>BEARS DS @ UCB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 descr="Screen Shot 2016-02-10 at 10.1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14" y="455819"/>
            <a:ext cx="3052572" cy="2202959"/>
          </a:xfrm>
          <a:prstGeom prst="rect">
            <a:avLst/>
          </a:prstGeom>
        </p:spPr>
      </p:pic>
      <p:pic>
        <p:nvPicPr>
          <p:cNvPr id="10" name="Picture 9" descr="Screen Shot 2016-02-10 at 10.1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6" y="920400"/>
            <a:ext cx="3390199" cy="2251657"/>
          </a:xfrm>
          <a:prstGeom prst="rect">
            <a:avLst/>
          </a:prstGeom>
        </p:spPr>
      </p:pic>
      <p:pic>
        <p:nvPicPr>
          <p:cNvPr id="11" name="Picture 10" descr="Screen Shot 2016-02-10 at 10.18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17" y="1740471"/>
            <a:ext cx="4145894" cy="3690658"/>
          </a:xfrm>
          <a:prstGeom prst="rect">
            <a:avLst/>
          </a:prstGeom>
        </p:spPr>
      </p:pic>
      <p:pic>
        <p:nvPicPr>
          <p:cNvPr id="12" name="Picture 11" descr="Screen Shot 2016-02-10 at 10.19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09" y="3965941"/>
            <a:ext cx="4063891" cy="2601981"/>
          </a:xfrm>
          <a:prstGeom prst="rect">
            <a:avLst/>
          </a:prstGeom>
        </p:spPr>
      </p:pic>
      <p:pic>
        <p:nvPicPr>
          <p:cNvPr id="13" name="Picture 12" descr="Screen Shot 2016-02-10 at 10.20.3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4" y="3480940"/>
            <a:ext cx="2906983" cy="3086982"/>
          </a:xfrm>
          <a:prstGeom prst="rect">
            <a:avLst/>
          </a:prstGeom>
        </p:spPr>
      </p:pic>
      <p:pic>
        <p:nvPicPr>
          <p:cNvPr id="2" name="Picture 1" descr="california-zip-code-ma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77" y="2022332"/>
            <a:ext cx="1943609" cy="19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2445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03277" y="180638"/>
            <a:ext cx="8446200" cy="1150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Data 8 Demographics, Fall 2016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303274" y="1186217"/>
            <a:ext cx="7874597" cy="206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r>
              <a:rPr lang="en-US" dirty="0" smtClean="0"/>
              <a:t>517 students</a:t>
            </a:r>
            <a:endParaRPr lang="en-US" dirty="0"/>
          </a:p>
        </p:txBody>
      </p:sp>
      <p:pic>
        <p:nvPicPr>
          <p:cNvPr id="5" name="Picture 4" descr="image (6).png"/>
          <p:cNvPicPr>
            <a:picLocks noChangeAspect="1"/>
          </p:cNvPicPr>
          <p:nvPr/>
        </p:nvPicPr>
        <p:blipFill>
          <a:blip r:embed="rId3"/>
          <a:srcRect l="16390" t="5684" r="19902" b="15158"/>
          <a:stretch>
            <a:fillRect/>
          </a:stretch>
        </p:blipFill>
        <p:spPr>
          <a:xfrm>
            <a:off x="2424943" y="1630975"/>
            <a:ext cx="2841125" cy="2181188"/>
          </a:xfrm>
          <a:prstGeom prst="rect">
            <a:avLst/>
          </a:prstGeom>
        </p:spPr>
      </p:pic>
      <p:pic>
        <p:nvPicPr>
          <p:cNvPr id="6" name="Picture 5" descr="image (7).png"/>
          <p:cNvPicPr>
            <a:picLocks noChangeAspect="1"/>
          </p:cNvPicPr>
          <p:nvPr/>
        </p:nvPicPr>
        <p:blipFill>
          <a:blip r:embed="rId4"/>
          <a:srcRect l="18000" r="16800" b="17466"/>
          <a:stretch>
            <a:fillRect/>
          </a:stretch>
        </p:blipFill>
        <p:spPr>
          <a:xfrm>
            <a:off x="5626434" y="1420731"/>
            <a:ext cx="2903018" cy="2272272"/>
          </a:xfrm>
          <a:prstGeom prst="rect">
            <a:avLst/>
          </a:prstGeom>
        </p:spPr>
      </p:pic>
      <p:pic>
        <p:nvPicPr>
          <p:cNvPr id="7" name="Picture 6" descr="image (8).png"/>
          <p:cNvPicPr>
            <a:picLocks noChangeAspect="1"/>
          </p:cNvPicPr>
          <p:nvPr/>
        </p:nvPicPr>
        <p:blipFill>
          <a:blip r:embed="rId5"/>
          <a:srcRect l="16800" r="21600" b="15526"/>
          <a:stretch>
            <a:fillRect/>
          </a:stretch>
        </p:blipFill>
        <p:spPr>
          <a:xfrm>
            <a:off x="5555779" y="4094054"/>
            <a:ext cx="2825519" cy="2395889"/>
          </a:xfrm>
          <a:prstGeom prst="rect">
            <a:avLst/>
          </a:prstGeom>
        </p:spPr>
      </p:pic>
      <p:pic>
        <p:nvPicPr>
          <p:cNvPr id="8" name="Picture 7" descr="image (10).png"/>
          <p:cNvPicPr>
            <a:picLocks noChangeAspect="1"/>
          </p:cNvPicPr>
          <p:nvPr/>
        </p:nvPicPr>
        <p:blipFill>
          <a:blip r:embed="rId6"/>
          <a:srcRect l="14266" r="14266" b="15526"/>
          <a:stretch>
            <a:fillRect/>
          </a:stretch>
        </p:blipFill>
        <p:spPr>
          <a:xfrm>
            <a:off x="614549" y="4094055"/>
            <a:ext cx="4688878" cy="239588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12/12/16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NAS UCB DSed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smtClean="0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9</a:t>
            </a:fld>
            <a:endParaRPr lang="en-US" sz="1100">
              <a:solidFill>
                <a:srgbClr val="FFFFFF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89763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14532</TotalTime>
  <Words>577</Words>
  <Application>Microsoft Macintosh PowerPoint</Application>
  <PresentationFormat>On-screen Show (4:3)</PresentationFormat>
  <Paragraphs>137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Custom Design</vt:lpstr>
      <vt:lpstr>1_Custom Design</vt:lpstr>
      <vt:lpstr>Data Science at the Heart of a  21st Century University</vt:lpstr>
      <vt:lpstr>PowerPoint Presentation</vt:lpstr>
      <vt:lpstr>Data Science in the Undergrad Experience</vt:lpstr>
      <vt:lpstr>Foundations of Data Science - “Data 8”</vt:lpstr>
      <vt:lpstr>PowerPoint Presentation</vt:lpstr>
      <vt:lpstr>Data8 - Concepts and Computing</vt:lpstr>
      <vt:lpstr>Tables (https://github.com/dsten/datascience)</vt:lpstr>
      <vt:lpstr>Explorations</vt:lpstr>
      <vt:lpstr>Data 8 Demographics, Fall 2016</vt:lpstr>
      <vt:lpstr>Majors composition of Data 8 (of 59 Fa16)</vt:lpstr>
      <vt:lpstr>DS Major Structure</vt:lpstr>
      <vt:lpstr>PowerPoint Presentation</vt:lpstr>
      <vt:lpstr>The vision …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Frasier</dc:creator>
  <cp:lastModifiedBy>David Culler</cp:lastModifiedBy>
  <cp:revision>287</cp:revision>
  <cp:lastPrinted>2016-05-06T16:25:49Z</cp:lastPrinted>
  <dcterms:created xsi:type="dcterms:W3CDTF">2016-10-25T22:10:01Z</dcterms:created>
  <dcterms:modified xsi:type="dcterms:W3CDTF">2016-12-12T14:14:58Z</dcterms:modified>
</cp:coreProperties>
</file>