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87" r:id="rId1"/>
  </p:sldMasterIdLst>
  <p:notesMasterIdLst>
    <p:notesMasterId r:id="rId8"/>
  </p:notesMasterIdLst>
  <p:handoutMasterIdLst>
    <p:handoutMasterId r:id="rId9"/>
  </p:handoutMasterIdLst>
  <p:sldIdLst>
    <p:sldId id="276" r:id="rId2"/>
    <p:sldId id="374" r:id="rId3"/>
    <p:sldId id="371" r:id="rId4"/>
    <p:sldId id="357" r:id="rId5"/>
    <p:sldId id="373" r:id="rId6"/>
    <p:sldId id="355" r:id="rId7"/>
  </p:sldIdLst>
  <p:sldSz cx="9144000" cy="5715000" type="screen16x10"/>
  <p:notesSz cx="6894513" cy="9180513"/>
  <p:defaultTextStyle>
    <a:defPPr>
      <a:defRPr lang="en-US"/>
    </a:defPPr>
    <a:lvl1pPr algn="l" defTabSz="3556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355600" indent="101600" algn="l" defTabSz="3556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712788" indent="201613" algn="l" defTabSz="3556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068388" indent="303213" algn="l" defTabSz="3556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425575" indent="403225" algn="l" defTabSz="3556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9E"/>
    <a:srgbClr val="E3D266"/>
    <a:srgbClr val="3F4C51"/>
    <a:srgbClr val="C9502A"/>
    <a:srgbClr val="BF0D3E"/>
    <a:srgbClr val="3D4C51"/>
    <a:srgbClr val="5B6770"/>
    <a:srgbClr val="5D0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36" autoAdjust="0"/>
    <p:restoredTop sz="90764" autoAdjust="0"/>
  </p:normalViewPr>
  <p:slideViewPr>
    <p:cSldViewPr snapToGrid="0">
      <p:cViewPr varScale="1">
        <p:scale>
          <a:sx n="84" d="100"/>
          <a:sy n="84" d="100"/>
        </p:scale>
        <p:origin x="192" y="7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E3D26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5B9B9E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Sheet1!$A$1:$A$3</c:f>
              <c:strCache>
                <c:ptCount val="3"/>
                <c:pt idx="0">
                  <c:v>Institutions</c:v>
                </c:pt>
                <c:pt idx="1">
                  <c:v>People</c:v>
                </c:pt>
                <c:pt idx="2">
                  <c:v>Practices 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30.0</c:v>
                </c:pt>
                <c:pt idx="1">
                  <c:v>21.0</c:v>
                </c:pt>
                <c:pt idx="2">
                  <c:v>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7622" cy="4590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35661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5295" y="0"/>
            <a:ext cx="2987622" cy="4590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E21793-9B23-064F-8A73-0D224B0BFB7E}" type="datetime1">
              <a:rPr lang="en-US"/>
              <a:pPr/>
              <a:t>12/12/16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19894"/>
            <a:ext cx="2987622" cy="4590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35661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5295" y="8719894"/>
            <a:ext cx="2987622" cy="4590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330C5A-3B82-8F4E-9998-AF4008E9CE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52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7622" cy="4590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35661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5295" y="0"/>
            <a:ext cx="2987622" cy="4590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880E2D-AF77-4E47-BEA3-75465CB16FF5}" type="datetime1">
              <a:rPr lang="en-US"/>
              <a:pPr/>
              <a:t>12/12/16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687388"/>
            <a:ext cx="5510213" cy="3443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9452" y="4360744"/>
            <a:ext cx="5515610" cy="41312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19894"/>
            <a:ext cx="2987622" cy="4590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35661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5295" y="8719894"/>
            <a:ext cx="2987622" cy="4590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A7D957-9557-0740-83D3-621490BD02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187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556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355600" algn="l" defTabSz="3556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712788" algn="l" defTabSz="3556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068388" algn="l" defTabSz="3556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425575" algn="l" defTabSz="3556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1783080" algn="l" defTabSz="356616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7D957-9557-0740-83D3-621490BD022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98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/>
              <a:t>Data Science for Undergrads is more than just fixing </a:t>
            </a:r>
            <a:br>
              <a:rPr lang="en-US" dirty="0" smtClean="0"/>
            </a:br>
            <a:r>
              <a:rPr lang="en-US" dirty="0" smtClean="0"/>
              <a:t>the pipeline for research</a:t>
            </a:r>
          </a:p>
          <a:p>
            <a:pPr marL="285750" indent="-285750">
              <a:buFont typeface="Courier New" charset="0"/>
              <a:buChar char="o"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Courier New" charset="0"/>
              <a:buChar char="o"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”Foundations” are essential  </a:t>
            </a:r>
          </a:p>
          <a:p>
            <a:pPr marL="641350" lvl="1" indent="-285750">
              <a:buFont typeface="Courier New" charset="0"/>
              <a:buChar char="o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Applied: CS, Stats/Math/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ML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 essential: Domains of Application integrated from the start</a:t>
            </a:r>
          </a:p>
          <a:p>
            <a:pPr marL="641350" lvl="1" indent="-285750">
              <a:buFont typeface="Courier New" charset="0"/>
              <a:buChar char="o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 of the data, and the problem, aids in understanding “foundational” concepts</a:t>
            </a:r>
          </a:p>
          <a:p>
            <a:pPr marL="641350" lvl="1" indent="-285750">
              <a:buFont typeface="Courier New" charset="0"/>
              <a:buChar char="o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also help advance foundations, motivate new directions of research, find new ways to apply existing techniques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Beyond the sciences</a:t>
            </a:r>
          </a:p>
          <a:p>
            <a:pPr marL="641350" lvl="1" indent="-285750">
              <a:buFont typeface="Courier New" charset="0"/>
              <a:buChar char="o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Integration of domains of application will also help answer: Why should liberal arts care about DS: A: aids in critical thinking, adds additional ways in which to engage in the world, new approaches to scholarly work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Harvard / Berkeley / others thinking of DS as a new way to talk about quantitative reasoning for all undergrads.</a:t>
            </a:r>
          </a:p>
          <a:p>
            <a:pPr marL="641350" lvl="1" indent="-285750">
              <a:buFont typeface="Courier New" charset="0"/>
              <a:buChar char="o"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learn calculus when you are not going to be a scientists or engineer?  Many of the answers to that question can just as easily, if not better, answered with DS: computational thinking, statistical/ probabilistic thinking,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mr-I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7D957-9557-0740-83D3-621490BD022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65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7D957-9557-0740-83D3-621490BD022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88" y="271463"/>
            <a:ext cx="153193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0038" y="3775075"/>
            <a:ext cx="1651000" cy="165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661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4"/>
          </a:p>
        </p:txBody>
      </p:sp>
      <p:sp>
        <p:nvSpPr>
          <p:cNvPr id="7" name="Rectangle 6"/>
          <p:cNvSpPr/>
          <p:nvPr/>
        </p:nvSpPr>
        <p:spPr>
          <a:xfrm>
            <a:off x="7181850" y="3775075"/>
            <a:ext cx="1651000" cy="165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661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4" dirty="0">
              <a:latin typeface="Tahoma"/>
              <a:cs typeface="Tahom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480050" y="3775075"/>
            <a:ext cx="1651000" cy="1651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661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4"/>
          </a:p>
        </p:txBody>
      </p:sp>
      <p:sp>
        <p:nvSpPr>
          <p:cNvPr id="11" name="Rectangle 10"/>
          <p:cNvSpPr/>
          <p:nvPr userDrawn="1"/>
        </p:nvSpPr>
        <p:spPr>
          <a:xfrm>
            <a:off x="2005013" y="3775075"/>
            <a:ext cx="793750" cy="1655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661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4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04" y="1672935"/>
            <a:ext cx="8015748" cy="122502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40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574" y="2965382"/>
            <a:ext cx="5289917" cy="40080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861722" y="3775075"/>
            <a:ext cx="2554466" cy="164438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8773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5251450" y="1668463"/>
            <a:ext cx="3611563" cy="2401887"/>
            <a:chOff x="5251450" y="1654175"/>
            <a:chExt cx="3611563" cy="2401888"/>
          </a:xfrm>
          <a:solidFill>
            <a:schemeClr val="accent1"/>
          </a:solidFill>
        </p:grpSpPr>
        <p:sp>
          <p:nvSpPr>
            <p:cNvPr id="5" name="Rectangle 4"/>
            <p:cNvSpPr/>
            <p:nvPr/>
          </p:nvSpPr>
          <p:spPr>
            <a:xfrm>
              <a:off x="5251450" y="1654175"/>
              <a:ext cx="3611563" cy="240188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566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4"/>
            </a:p>
          </p:txBody>
        </p:sp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2" cstate="print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8775" y="3265488"/>
              <a:ext cx="628650" cy="6619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01409" y="1980673"/>
            <a:ext cx="3107854" cy="12544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add title for transition slide</a:t>
            </a:r>
            <a:endParaRPr lang="en-US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99348" y="1668394"/>
            <a:ext cx="4768642" cy="2389228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26715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5251450" y="1668463"/>
            <a:ext cx="3611563" cy="2401887"/>
            <a:chOff x="5251450" y="1654175"/>
            <a:chExt cx="3611563" cy="2401888"/>
          </a:xfrm>
          <a:solidFill>
            <a:schemeClr val="accent2"/>
          </a:solidFill>
        </p:grpSpPr>
        <p:sp>
          <p:nvSpPr>
            <p:cNvPr id="5" name="Rectangle 4"/>
            <p:cNvSpPr/>
            <p:nvPr/>
          </p:nvSpPr>
          <p:spPr>
            <a:xfrm>
              <a:off x="5251450" y="1654175"/>
              <a:ext cx="3611563" cy="240188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566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4"/>
            </a:p>
          </p:txBody>
        </p:sp>
        <p:pic>
          <p:nvPicPr>
            <p:cNvPr id="7" name="Picture 7"/>
            <p:cNvPicPr>
              <a:picLocks noChangeAspect="1"/>
            </p:cNvPicPr>
            <p:nvPr userDrawn="1"/>
          </p:nvPicPr>
          <p:blipFill>
            <a:blip r:embed="rId2" cstate="print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9100" y="3241675"/>
              <a:ext cx="569913" cy="655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01409" y="1980673"/>
            <a:ext cx="3107854" cy="12544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add title for transition slide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99348" y="1668394"/>
            <a:ext cx="4768642" cy="2389228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57955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5251450" y="1668463"/>
            <a:ext cx="3611563" cy="2401887"/>
            <a:chOff x="5251450" y="1654175"/>
            <a:chExt cx="3611563" cy="2401888"/>
          </a:xfrm>
          <a:solidFill>
            <a:schemeClr val="accent4"/>
          </a:solidFill>
        </p:grpSpPr>
        <p:sp>
          <p:nvSpPr>
            <p:cNvPr id="5" name="Rectangle 4"/>
            <p:cNvSpPr/>
            <p:nvPr/>
          </p:nvSpPr>
          <p:spPr>
            <a:xfrm>
              <a:off x="5251450" y="1654175"/>
              <a:ext cx="3611563" cy="240188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566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4"/>
            </a:p>
          </p:txBody>
        </p:sp>
        <p:pic>
          <p:nvPicPr>
            <p:cNvPr id="7" name="Picture 7"/>
            <p:cNvPicPr>
              <a:picLocks noChangeAspect="1"/>
            </p:cNvPicPr>
            <p:nvPr userDrawn="1"/>
          </p:nvPicPr>
          <p:blipFill>
            <a:blip r:embed="rId2" cstate="print">
              <a:alphaModFix amt="50000"/>
              <a:duotone>
                <a:prstClr val="black"/>
                <a:schemeClr val="tx1">
                  <a:tint val="45000"/>
                  <a:satMod val="400000"/>
                </a:schemeClr>
              </a:duotone>
              <a:lum bright="-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5600" y="3236913"/>
              <a:ext cx="688975" cy="593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01409" y="1980673"/>
            <a:ext cx="3107854" cy="12544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add title for transition slide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99348" y="1668394"/>
            <a:ext cx="4768642" cy="2389228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549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80050" y="3775075"/>
            <a:ext cx="1651000" cy="165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661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4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88" y="271463"/>
            <a:ext cx="153193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0038" y="3775075"/>
            <a:ext cx="1651000" cy="1651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661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4"/>
          </a:p>
        </p:txBody>
      </p:sp>
      <p:sp>
        <p:nvSpPr>
          <p:cNvPr id="8" name="Rectangle 7"/>
          <p:cNvSpPr/>
          <p:nvPr/>
        </p:nvSpPr>
        <p:spPr>
          <a:xfrm>
            <a:off x="7181850" y="3775075"/>
            <a:ext cx="1651000" cy="165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661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4" dirty="0">
              <a:latin typeface="Tahoma"/>
              <a:cs typeface="Tahoma"/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4119563"/>
            <a:ext cx="9921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2005013" y="3775075"/>
            <a:ext cx="793750" cy="16557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661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4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04" y="1672935"/>
            <a:ext cx="8015748" cy="122502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40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574" y="2965382"/>
            <a:ext cx="5289917" cy="40080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852738" y="3775075"/>
            <a:ext cx="2576899" cy="1655762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93700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88" y="271463"/>
            <a:ext cx="153193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0038" y="3775075"/>
            <a:ext cx="1651000" cy="165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5661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4"/>
          </a:p>
        </p:txBody>
      </p:sp>
      <p:sp>
        <p:nvSpPr>
          <p:cNvPr id="7" name="Rectangle 6"/>
          <p:cNvSpPr/>
          <p:nvPr/>
        </p:nvSpPr>
        <p:spPr>
          <a:xfrm>
            <a:off x="2005013" y="3775075"/>
            <a:ext cx="796925" cy="165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5661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4"/>
          </a:p>
        </p:txBody>
      </p:sp>
      <p:sp>
        <p:nvSpPr>
          <p:cNvPr id="8" name="Rectangle 7"/>
          <p:cNvSpPr/>
          <p:nvPr/>
        </p:nvSpPr>
        <p:spPr>
          <a:xfrm>
            <a:off x="7181850" y="3775075"/>
            <a:ext cx="1651000" cy="1651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5661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4" dirty="0">
              <a:latin typeface="Tahoma"/>
              <a:cs typeface="Tahoma"/>
            </a:endParaRPr>
          </a:p>
        </p:txBody>
      </p:sp>
      <p:grpSp>
        <p:nvGrpSpPr>
          <p:cNvPr id="9" name="Group 14"/>
          <p:cNvGrpSpPr>
            <a:grpSpLocks/>
          </p:cNvGrpSpPr>
          <p:nvPr userDrawn="1"/>
        </p:nvGrpSpPr>
        <p:grpSpPr bwMode="auto">
          <a:xfrm>
            <a:off x="5480050" y="3775075"/>
            <a:ext cx="1651000" cy="1651000"/>
            <a:chOff x="5480050" y="3775075"/>
            <a:chExt cx="1651000" cy="1651000"/>
          </a:xfrm>
          <a:solidFill>
            <a:schemeClr val="accent1"/>
          </a:solidFill>
        </p:grpSpPr>
        <p:sp>
          <p:nvSpPr>
            <p:cNvPr id="10" name="Rectangle 9"/>
            <p:cNvSpPr/>
            <p:nvPr/>
          </p:nvSpPr>
          <p:spPr>
            <a:xfrm>
              <a:off x="5480050" y="3775075"/>
              <a:ext cx="1651000" cy="1651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3566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4"/>
            </a:p>
          </p:txBody>
        </p:sp>
        <p:pic>
          <p:nvPicPr>
            <p:cNvPr id="11" name="Picture 13"/>
            <p:cNvPicPr>
              <a:picLocks noChangeAspect="1"/>
            </p:cNvPicPr>
            <p:nvPr userDrawn="1"/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4063" y="4137025"/>
              <a:ext cx="942975" cy="990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04" y="1672935"/>
            <a:ext cx="8015748" cy="122502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40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574" y="2965382"/>
            <a:ext cx="5289917" cy="40080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849563" y="3775075"/>
            <a:ext cx="2576512" cy="1647826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0081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88" y="271463"/>
            <a:ext cx="153193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0038" y="3775075"/>
            <a:ext cx="1651000" cy="165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661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4"/>
          </a:p>
        </p:txBody>
      </p:sp>
      <p:sp>
        <p:nvSpPr>
          <p:cNvPr id="7" name="Rectangle 6"/>
          <p:cNvSpPr/>
          <p:nvPr/>
        </p:nvSpPr>
        <p:spPr>
          <a:xfrm>
            <a:off x="2005013" y="3775075"/>
            <a:ext cx="795337" cy="1651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661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4"/>
          </a:p>
        </p:txBody>
      </p:sp>
      <p:sp>
        <p:nvSpPr>
          <p:cNvPr id="8" name="Rectangle 7"/>
          <p:cNvSpPr/>
          <p:nvPr/>
        </p:nvSpPr>
        <p:spPr>
          <a:xfrm>
            <a:off x="7181850" y="3775075"/>
            <a:ext cx="1651000" cy="165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661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4" dirty="0">
              <a:latin typeface="Tahoma"/>
              <a:cs typeface="Tahoma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6254750" y="2032000"/>
            <a:ext cx="2532063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40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defTabSz="457200" eaLnBrk="0" hangingPunct="0">
              <a:defRPr/>
            </a:pPr>
            <a:endParaRPr lang="en-US" dirty="0">
              <a:ea typeface="ＭＳ Ｐゴシック" charset="-128"/>
            </a:endParaRPr>
          </a:p>
        </p:txBody>
      </p:sp>
      <p:grpSp>
        <p:nvGrpSpPr>
          <p:cNvPr id="10" name="Group 13"/>
          <p:cNvGrpSpPr>
            <a:grpSpLocks/>
          </p:cNvGrpSpPr>
          <p:nvPr userDrawn="1"/>
        </p:nvGrpSpPr>
        <p:grpSpPr bwMode="auto">
          <a:xfrm>
            <a:off x="5480050" y="3775075"/>
            <a:ext cx="1651000" cy="1651000"/>
            <a:chOff x="5480050" y="3775075"/>
            <a:chExt cx="1651000" cy="1651000"/>
          </a:xfrm>
          <a:solidFill>
            <a:schemeClr val="accent2"/>
          </a:solidFill>
        </p:grpSpPr>
        <p:sp>
          <p:nvSpPr>
            <p:cNvPr id="11" name="Rectangle 10"/>
            <p:cNvSpPr/>
            <p:nvPr/>
          </p:nvSpPr>
          <p:spPr>
            <a:xfrm>
              <a:off x="5480050" y="3775075"/>
              <a:ext cx="1651000" cy="1651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566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4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3275" y="4140994"/>
              <a:ext cx="844550" cy="9699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04" y="1672935"/>
            <a:ext cx="8015748" cy="122502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40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574" y="2965382"/>
            <a:ext cx="5289917" cy="40080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858547" y="3775075"/>
            <a:ext cx="2564750" cy="16510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3812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88" y="271463"/>
            <a:ext cx="153193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0038" y="3775075"/>
            <a:ext cx="1651000" cy="165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661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4"/>
          </a:p>
        </p:txBody>
      </p:sp>
      <p:sp>
        <p:nvSpPr>
          <p:cNvPr id="7" name="Rectangle 6"/>
          <p:cNvSpPr/>
          <p:nvPr/>
        </p:nvSpPr>
        <p:spPr>
          <a:xfrm>
            <a:off x="2005013" y="3775075"/>
            <a:ext cx="795337" cy="165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661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4"/>
          </a:p>
        </p:txBody>
      </p:sp>
      <p:sp>
        <p:nvSpPr>
          <p:cNvPr id="8" name="Rectangle 7"/>
          <p:cNvSpPr/>
          <p:nvPr/>
        </p:nvSpPr>
        <p:spPr>
          <a:xfrm>
            <a:off x="7181850" y="3775075"/>
            <a:ext cx="1651000" cy="165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661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4" dirty="0">
              <a:latin typeface="Tahoma"/>
              <a:cs typeface="Tahoma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6254750" y="2032000"/>
            <a:ext cx="2532063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40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defTabSz="457200" eaLnBrk="0" hangingPunct="0">
              <a:defRPr/>
            </a:pPr>
            <a:endParaRPr lang="en-US" dirty="0">
              <a:ea typeface="ＭＳ Ｐゴシック" charset="-128"/>
            </a:endParaRPr>
          </a:p>
        </p:txBody>
      </p:sp>
      <p:grpSp>
        <p:nvGrpSpPr>
          <p:cNvPr id="10" name="Group 12"/>
          <p:cNvGrpSpPr>
            <a:grpSpLocks/>
          </p:cNvGrpSpPr>
          <p:nvPr userDrawn="1"/>
        </p:nvGrpSpPr>
        <p:grpSpPr bwMode="auto">
          <a:xfrm>
            <a:off x="5480050" y="3775075"/>
            <a:ext cx="1651000" cy="1651000"/>
            <a:chOff x="5461000" y="3775075"/>
            <a:chExt cx="1651000" cy="1651000"/>
          </a:xfrm>
          <a:solidFill>
            <a:schemeClr val="tx2"/>
          </a:solidFill>
        </p:grpSpPr>
        <p:sp>
          <p:nvSpPr>
            <p:cNvPr id="11" name="Rectangle 10"/>
            <p:cNvSpPr/>
            <p:nvPr/>
          </p:nvSpPr>
          <p:spPr>
            <a:xfrm>
              <a:off x="5461000" y="3775075"/>
              <a:ext cx="1651000" cy="1651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566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4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6119" y="4160838"/>
              <a:ext cx="1020763" cy="879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04" y="1672935"/>
            <a:ext cx="8015748" cy="122502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40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574" y="2965382"/>
            <a:ext cx="5289917" cy="40080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861721" y="3775075"/>
            <a:ext cx="2564353" cy="164438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6861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2563" y="200025"/>
            <a:ext cx="10541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7038" y="741363"/>
            <a:ext cx="8472487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14" y="162560"/>
            <a:ext cx="7285182" cy="508465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400">
                <a:solidFill>
                  <a:schemeClr val="tx2"/>
                </a:solidFill>
                <a:latin typeface="+mj-lt"/>
                <a:cs typeface="Tahom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111328" y="1344699"/>
            <a:ext cx="3471383" cy="3673841"/>
          </a:xfrm>
        </p:spPr>
        <p:txBody>
          <a:bodyPr/>
          <a:lstStyle>
            <a:lvl1pPr marL="192024" indent="-192024">
              <a:defRPr sz="2000">
                <a:solidFill>
                  <a:schemeClr val="tx1"/>
                </a:solidFill>
              </a:defRPr>
            </a:lvl1pPr>
            <a:lvl2pPr marL="465138" indent="-236538">
              <a:defRPr sz="1800">
                <a:solidFill>
                  <a:schemeClr val="tx1"/>
                </a:solidFill>
              </a:defRPr>
            </a:lvl2pPr>
            <a:lvl3pPr marL="685800" indent="-228600">
              <a:defRPr sz="1600">
                <a:solidFill>
                  <a:schemeClr val="tx1"/>
                </a:solidFill>
              </a:defRPr>
            </a:lvl3pPr>
            <a:lvl4pPr marL="914400" indent="-228600">
              <a:defRPr sz="1400">
                <a:solidFill>
                  <a:schemeClr val="tx1"/>
                </a:solidFill>
              </a:defRPr>
            </a:lvl4pPr>
            <a:lvl5pPr marL="1143000" indent="-228600">
              <a:tabLst>
                <a:tab pos="1028700" algn="l"/>
              </a:tabLst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447675" y="1344699"/>
            <a:ext cx="4419600" cy="2522682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422275" y="5297488"/>
            <a:ext cx="2895600" cy="2762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pPr>
              <a:defRPr/>
            </a:pPr>
            <a:r>
              <a:rPr lang="en-US" dirty="0" smtClean="0"/>
              <a:t>Title of Presentation  |  </a:t>
            </a:r>
            <a:fld id="{50641CAE-76ED-4A0D-B94D-57FEA42C8E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587067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F6EDC495-DDE0-4021-8CA6-C5B7FC5DB541}" type="datetime1">
              <a:rPr lang="en-US" smtClean="0"/>
              <a:t>12/12/16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886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27038" y="741363"/>
            <a:ext cx="8472487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2563" y="200025"/>
            <a:ext cx="10541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7360" y="1344387"/>
            <a:ext cx="8178800" cy="3673841"/>
          </a:xfrm>
        </p:spPr>
        <p:txBody>
          <a:bodyPr/>
          <a:lstStyle>
            <a:lvl1pPr marL="192024" indent="-192024">
              <a:defRPr>
                <a:solidFill>
                  <a:schemeClr val="tx1"/>
                </a:solidFill>
              </a:defRPr>
            </a:lvl1pPr>
            <a:lvl2pPr marL="457200" indent="-228600">
              <a:defRPr>
                <a:solidFill>
                  <a:schemeClr val="tx1"/>
                </a:solidFill>
              </a:defRPr>
            </a:lvl2pPr>
            <a:lvl3pPr marL="685800" indent="-171450">
              <a:tabLst>
                <a:tab pos="742950" algn="l"/>
              </a:tabLst>
              <a:defRPr>
                <a:solidFill>
                  <a:schemeClr val="tx1"/>
                </a:solidFill>
              </a:defRPr>
            </a:lvl3pPr>
            <a:lvl4pPr marL="914400" indent="-228600">
              <a:defRPr>
                <a:solidFill>
                  <a:schemeClr val="tx1"/>
                </a:solidFill>
              </a:defRPr>
            </a:lvl4pPr>
            <a:lvl5pPr marL="1143000" indent="-228600"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2414" y="162560"/>
            <a:ext cx="7285182" cy="508465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2400">
                <a:solidFill>
                  <a:schemeClr val="tx2"/>
                </a:solidFill>
                <a:latin typeface="Tahoma"/>
                <a:cs typeface="Tahom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587067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fld id="{FB5AC542-48EE-4B0B-A97C-C5D1958DE46D}" type="datetime1">
              <a:rPr lang="en-US" smtClean="0"/>
              <a:t>12/12/16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422275" y="5297488"/>
            <a:ext cx="2895600" cy="2762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+mn-lt"/>
                <a:cs typeface="Tahoma"/>
              </a:defRPr>
            </a:lvl1pPr>
          </a:lstStyle>
          <a:p>
            <a:pPr>
              <a:defRPr/>
            </a:pPr>
            <a:r>
              <a:rPr lang="en-US" dirty="0" smtClean="0"/>
              <a:t>Title of Presentation  |  </a:t>
            </a:r>
            <a:fld id="{50641CAE-76ED-4A0D-B94D-57FEA42C8E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9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5251450" y="1668463"/>
            <a:ext cx="3611563" cy="2401887"/>
            <a:chOff x="5251450" y="1654175"/>
            <a:chExt cx="3611563" cy="2401888"/>
          </a:xfrm>
          <a:solidFill>
            <a:schemeClr val="tx2"/>
          </a:solidFill>
        </p:grpSpPr>
        <p:sp>
          <p:nvSpPr>
            <p:cNvPr id="5" name="Rectangle 4"/>
            <p:cNvSpPr/>
            <p:nvPr/>
          </p:nvSpPr>
          <p:spPr>
            <a:xfrm>
              <a:off x="5251450" y="1654175"/>
              <a:ext cx="3611563" cy="240188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566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4"/>
            </a:p>
          </p:txBody>
        </p:sp>
        <p:pic>
          <p:nvPicPr>
            <p:cNvPr id="7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3163" y="3371850"/>
              <a:ext cx="1103312" cy="431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01409" y="1980673"/>
            <a:ext cx="3107854" cy="12544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99348" y="1668394"/>
            <a:ext cx="4768642" cy="2389228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9074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5251450" y="1668463"/>
            <a:ext cx="3611563" cy="2401887"/>
            <a:chOff x="5251450" y="1654175"/>
            <a:chExt cx="3611563" cy="2401888"/>
          </a:xfrm>
          <a:solidFill>
            <a:schemeClr val="tx1"/>
          </a:solidFill>
        </p:grpSpPr>
        <p:sp>
          <p:nvSpPr>
            <p:cNvPr id="5" name="Rectangle 4"/>
            <p:cNvSpPr/>
            <p:nvPr/>
          </p:nvSpPr>
          <p:spPr>
            <a:xfrm>
              <a:off x="5251450" y="1654175"/>
              <a:ext cx="3611563" cy="240188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5661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4"/>
            </a:p>
          </p:txBody>
        </p:sp>
        <p:pic>
          <p:nvPicPr>
            <p:cNvPr id="6" name="Picture 7"/>
            <p:cNvPicPr>
              <a:picLocks noChangeAspect="1"/>
            </p:cNvPicPr>
            <p:nvPr userDrawn="1"/>
          </p:nvPicPr>
          <p:blipFill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9250" y="3241675"/>
              <a:ext cx="677863" cy="673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01409" y="1980673"/>
            <a:ext cx="3107854" cy="125449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add title for transition slide</a:t>
            </a:r>
            <a:endParaRPr lang="en-US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99348" y="1668394"/>
            <a:ext cx="4768642" cy="2389228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4657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7067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fld id="{3C61B8F0-36D1-491E-BA03-57BE92CB9A09}" type="datetime1">
              <a:rPr lang="en-US" smtClean="0"/>
              <a:t>12/12/16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48733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r>
              <a:rPr lang="en-US" dirty="0" smtClean="0"/>
              <a:t>Title of Presentation  |  </a:t>
            </a:r>
            <a:fld id="{BE37CD63-5B31-4AD9-B3B3-E056AADFAE5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2" r:id="rId9"/>
    <p:sldLayoutId id="2147483793" r:id="rId10"/>
    <p:sldLayoutId id="2147483794" r:id="rId11"/>
    <p:sldLayoutId id="2147483795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ts val="12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marL="628650" indent="-285750" algn="l" defTabSz="457200" rtl="0" eaLnBrk="1" fontAlgn="base" hangingPunct="1">
        <a:spcBef>
          <a:spcPts val="12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Tahoma"/>
          <a:ea typeface="ＭＳ Ｐゴシック" charset="-128"/>
          <a:cs typeface="Tahoma"/>
        </a:defRPr>
      </a:lvl2pPr>
      <a:lvl3pPr marL="857250" indent="-228600" algn="l" defTabSz="457200" rtl="0" eaLnBrk="1" fontAlgn="base" hangingPunct="1">
        <a:spcBef>
          <a:spcPts val="12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Tahoma"/>
          <a:ea typeface="ＭＳ Ｐゴシック" charset="-128"/>
          <a:cs typeface="Tahoma"/>
        </a:defRPr>
      </a:lvl3pPr>
      <a:lvl4pPr marL="1143000" indent="-285750" algn="l" defTabSz="457200" rtl="0" eaLnBrk="1" fontAlgn="base" hangingPunct="1">
        <a:spcBef>
          <a:spcPts val="12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Tahoma"/>
          <a:ea typeface="ＭＳ Ｐゴシック" charset="-128"/>
          <a:cs typeface="Tahoma"/>
        </a:defRPr>
      </a:lvl4pPr>
      <a:lvl5pPr marL="1428750" indent="-285750" algn="l" defTabSz="457200" rtl="0" eaLnBrk="1" fontAlgn="base" hangingPunct="1">
        <a:spcBef>
          <a:spcPts val="12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chart" Target="../charts/chart1.xml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jpg"/><Relationship Id="rId8" Type="http://schemas.openxmlformats.org/officeDocument/2006/relationships/image" Target="../media/image20.tiff"/><Relationship Id="rId9" Type="http://schemas.openxmlformats.org/officeDocument/2006/relationships/image" Target="../media/image21.png"/><Relationship Id="rId10" Type="http://schemas.openxmlformats.org/officeDocument/2006/relationships/image" Target="../media/image22.jpe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ahoma" charset="0"/>
                <a:ea typeface="ＭＳ Ｐゴシック" charset="0"/>
              </a:rPr>
              <a:t>Future of </a:t>
            </a:r>
            <a:r>
              <a:rPr lang="en-US" dirty="0" smtClean="0">
                <a:latin typeface="Tahoma" charset="0"/>
                <a:ea typeface="ＭＳ Ｐゴシック" charset="0"/>
              </a:rPr>
              <a:t>Data </a:t>
            </a:r>
            <a:r>
              <a:rPr lang="en-US" dirty="0" smtClean="0">
                <a:latin typeface="Tahoma" charset="0"/>
                <a:ea typeface="ＭＳ Ｐゴシック" charset="0"/>
              </a:rPr>
              <a:t>Science: undergraduates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8546" y="3775075"/>
            <a:ext cx="2540767" cy="16510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4573" y="2897955"/>
            <a:ext cx="6597087" cy="877119"/>
          </a:xfrm>
        </p:spPr>
        <p:txBody>
          <a:bodyPr>
            <a:normAutofit/>
          </a:bodyPr>
          <a:lstStyle/>
          <a:p>
            <a:r>
              <a:rPr lang="en-US" dirty="0" smtClean="0"/>
              <a:t>Data-Driven Discovery Initiative @ Moore Foundation</a:t>
            </a:r>
            <a:br>
              <a:rPr lang="en-US" dirty="0" smtClean="0"/>
            </a:br>
            <a:r>
              <a:rPr lang="en-US" dirty="0" smtClean="0"/>
              <a:t>Chris Mentzel, </a:t>
            </a:r>
            <a:r>
              <a:rPr lang="en-US" smtClean="0"/>
              <a:t>Program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                       |  </a:t>
            </a:r>
            <a:fld id="{50641CAE-76ED-4A0D-B94D-57FEA42C8E2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13 Dec 2016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90933" y="3199833"/>
            <a:ext cx="2261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5B9B9E"/>
                </a:solidFill>
                <a:latin typeface="Tahoma"/>
                <a:cs typeface="Tahoma"/>
              </a:rPr>
              <a:t>Data-Driven Discovery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5225" y="2206508"/>
            <a:ext cx="1518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7F7F7F"/>
                </a:solidFill>
                <a:latin typeface="Tahoma"/>
                <a:cs typeface="Tahoma"/>
              </a:rPr>
              <a:t>Patient Care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55014" y="3201318"/>
            <a:ext cx="1887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7F7F7F"/>
                </a:solidFill>
                <a:latin typeface="Tahoma"/>
                <a:cs typeface="Tahoma"/>
              </a:rPr>
              <a:t>Marine </a:t>
            </a:r>
          </a:p>
          <a:p>
            <a:pPr algn="ctr"/>
            <a:r>
              <a:rPr lang="en-US" sz="1800" dirty="0" smtClean="0">
                <a:solidFill>
                  <a:srgbClr val="7F7F7F"/>
                </a:solidFill>
                <a:latin typeface="Tahoma"/>
                <a:cs typeface="Tahoma"/>
              </a:rPr>
              <a:t>Microbes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81860" y="2206508"/>
            <a:ext cx="1557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7F7F7F"/>
                </a:solidFill>
                <a:latin typeface="Tahoma"/>
                <a:cs typeface="Tahoma"/>
              </a:rPr>
              <a:t>Environment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77691" y="2160342"/>
            <a:ext cx="14137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B9B9E"/>
                </a:solidFill>
                <a:latin typeface="Tahoma"/>
                <a:cs typeface="Tahoma"/>
              </a:rPr>
              <a:t>Science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29622" y="2206508"/>
            <a:ext cx="1455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smtClean="0">
                <a:solidFill>
                  <a:srgbClr val="7F7F7F"/>
                </a:solidFill>
                <a:latin typeface="Tahoma"/>
                <a:cs typeface="Tahoma"/>
              </a:rPr>
              <a:t>SF Bay </a:t>
            </a:r>
            <a:r>
              <a:rPr lang="en-US" sz="1800" dirty="0" smtClean="0">
                <a:solidFill>
                  <a:srgbClr val="7F7F7F"/>
                </a:solidFill>
                <a:latin typeface="Tahoma"/>
                <a:cs typeface="Tahoma"/>
              </a:rPr>
              <a:t>Area</a:t>
            </a:r>
          </a:p>
        </p:txBody>
      </p:sp>
      <p:sp>
        <p:nvSpPr>
          <p:cNvPr id="19" name="Left Brace 18"/>
          <p:cNvSpPr/>
          <p:nvPr/>
        </p:nvSpPr>
        <p:spPr>
          <a:xfrm rot="5400000">
            <a:off x="3786615" y="-1114024"/>
            <a:ext cx="599753" cy="6257216"/>
          </a:xfrm>
          <a:prstGeom prst="leftBrace">
            <a:avLst>
              <a:gd name="adj1" fmla="val 82606"/>
              <a:gd name="adj2" fmla="val 50000"/>
            </a:avLst>
          </a:prstGeom>
          <a:ln w="34925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15550" y="3241535"/>
            <a:ext cx="785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7F7F7F"/>
                </a:solidFill>
                <a:latin typeface="Tahoma"/>
                <a:cs typeface="Tahoma"/>
              </a:rPr>
              <a:t>EPiQS</a:t>
            </a:r>
            <a:endParaRPr lang="en-US" sz="1800" dirty="0">
              <a:solidFill>
                <a:srgbClr val="7F7F7F"/>
              </a:solidFill>
              <a:latin typeface="Tahoma"/>
              <a:cs typeface="Tahom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36823" y="3228861"/>
            <a:ext cx="631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smtClean="0">
                <a:solidFill>
                  <a:srgbClr val="7F7F7F"/>
                </a:solidFill>
                <a:latin typeface="Tahoma"/>
                <a:cs typeface="Tahoma"/>
              </a:rPr>
              <a:t>TMT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52938" y="3183343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s-IS" sz="1800" dirty="0" smtClean="0">
                <a:solidFill>
                  <a:srgbClr val="7F7F7F"/>
                </a:solidFill>
                <a:latin typeface="Tahoma"/>
                <a:cs typeface="Tahoma"/>
              </a:rPr>
              <a:t>…</a:t>
            </a:r>
            <a:endParaRPr lang="en-US" sz="1800" dirty="0" smtClean="0">
              <a:solidFill>
                <a:srgbClr val="7F7F7F"/>
              </a:solidFill>
              <a:latin typeface="Tahoma"/>
              <a:cs typeface="Tahoma"/>
            </a:endParaRPr>
          </a:p>
        </p:txBody>
      </p:sp>
      <p:sp>
        <p:nvSpPr>
          <p:cNvPr id="23" name="Left Brace 22"/>
          <p:cNvSpPr/>
          <p:nvPr/>
        </p:nvSpPr>
        <p:spPr>
          <a:xfrm rot="5400000">
            <a:off x="4326711" y="139780"/>
            <a:ext cx="599753" cy="5808876"/>
          </a:xfrm>
          <a:prstGeom prst="leftBrace">
            <a:avLst>
              <a:gd name="adj1" fmla="val 82606"/>
              <a:gd name="adj2" fmla="val 42841"/>
            </a:avLst>
          </a:prstGeom>
          <a:ln w="34925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moore-logo-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77" y="961997"/>
            <a:ext cx="1683456" cy="653777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22414" y="162560"/>
            <a:ext cx="7285182" cy="508465"/>
          </a:xfrm>
        </p:spPr>
        <p:txBody>
          <a:bodyPr>
            <a:normAutofit/>
          </a:bodyPr>
          <a:lstStyle/>
          <a:p>
            <a:r>
              <a:rPr lang="en-US" dirty="0" smtClean="0"/>
              <a:t>DDD’s Perspective</a:t>
            </a:r>
            <a:endParaRPr lang="en-US" dirty="0"/>
          </a:p>
        </p:txBody>
      </p:sp>
      <p:pic>
        <p:nvPicPr>
          <p:cNvPr id="26" name="Picture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7" r="200" b="170"/>
          <a:stretch/>
        </p:blipFill>
        <p:spPr bwMode="auto">
          <a:xfrm>
            <a:off x="65516" y="5308121"/>
            <a:ext cx="1391151" cy="24690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3115550" y="3828241"/>
            <a:ext cx="4001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5B9B9E"/>
                </a:solidFill>
                <a:latin typeface="Tahoma"/>
                <a:cs typeface="Tahoma"/>
              </a:rPr>
              <a:t>||</a:t>
            </a:r>
          </a:p>
          <a:p>
            <a:pPr algn="ctr"/>
            <a:r>
              <a:rPr lang="en-US" sz="2000" dirty="0" smtClean="0">
                <a:solidFill>
                  <a:srgbClr val="5B9B9E"/>
                </a:solidFill>
                <a:latin typeface="Tahoma"/>
                <a:cs typeface="Tahoma"/>
              </a:rPr>
              <a:t>Data </a:t>
            </a:r>
            <a:r>
              <a:rPr lang="en-US" sz="2000" dirty="0" smtClean="0">
                <a:solidFill>
                  <a:srgbClr val="5B9B9E"/>
                </a:solidFill>
                <a:latin typeface="Tahoma"/>
                <a:cs typeface="Tahoma"/>
              </a:rPr>
              <a:t>Science for </a:t>
            </a:r>
            <a:r>
              <a:rPr lang="en-US" sz="2000" u="sng" dirty="0" smtClean="0">
                <a:solidFill>
                  <a:srgbClr val="5B9B9E"/>
                </a:solidFill>
                <a:latin typeface="Tahoma"/>
                <a:cs typeface="Tahoma"/>
              </a:rPr>
              <a:t>Research</a:t>
            </a:r>
            <a:endParaRPr lang="en-US" sz="2000" u="sng" dirty="0" smtClean="0">
              <a:solidFill>
                <a:srgbClr val="5B9B9E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5158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0" grpId="0"/>
      <p:bldP spid="21" grpId="0"/>
      <p:bldP spid="22" grpId="0"/>
      <p:bldP spid="23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                       |  </a:t>
            </a:r>
            <a:fld id="{50641CAE-76ED-4A0D-B94D-57FEA42C8E2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Title 32"/>
          <p:cNvSpPr>
            <a:spLocks noGrp="1"/>
          </p:cNvSpPr>
          <p:nvPr>
            <p:ph type="title"/>
          </p:nvPr>
        </p:nvSpPr>
        <p:spPr>
          <a:xfrm>
            <a:off x="422414" y="162560"/>
            <a:ext cx="7285182" cy="50846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ahoma" charset="0"/>
                <a:ea typeface="ＭＳ Ｐゴシック" charset="0"/>
              </a:rPr>
              <a:t>D</a:t>
            </a:r>
            <a:r>
              <a:rPr lang="en-US" dirty="0" smtClean="0">
                <a:latin typeface="Tahoma" charset="0"/>
                <a:ea typeface="ＭＳ Ｐゴシック" charset="0"/>
              </a:rPr>
              <a:t>ata Science / Data-Driven Research </a:t>
            </a:r>
            <a:r>
              <a:rPr lang="en-US" dirty="0" smtClean="0">
                <a:latin typeface="Tahoma" charset="0"/>
                <a:ea typeface="ＭＳ Ｐゴシック" charset="0"/>
              </a:rPr>
              <a:t>is Interdisciplinary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05008" y="897932"/>
            <a:ext cx="3010283" cy="3010283"/>
          </a:xfrm>
          <a:prstGeom prst="ellipse">
            <a:avLst/>
          </a:prstGeom>
          <a:solidFill>
            <a:srgbClr val="E3D266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39789" y="2497668"/>
            <a:ext cx="3010283" cy="3010283"/>
          </a:xfrm>
          <a:prstGeom prst="ellipse">
            <a:avLst/>
          </a:prstGeom>
          <a:solidFill>
            <a:srgbClr val="C9502A">
              <a:alpha val="7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23658" y="2497668"/>
            <a:ext cx="3010283" cy="3010283"/>
          </a:xfrm>
          <a:prstGeom prst="ellipse">
            <a:avLst/>
          </a:prstGeom>
          <a:solidFill>
            <a:srgbClr val="5B9B9E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07412" y="3765203"/>
            <a:ext cx="2775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latin typeface="+mj-lt"/>
              </a:rPr>
              <a:t>Computation</a:t>
            </a:r>
            <a:endParaRPr lang="en-US" sz="24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4199" y="3764550"/>
            <a:ext cx="2357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+mj-lt"/>
              </a:rPr>
              <a:t>Math </a:t>
            </a:r>
            <a:r>
              <a:rPr lang="en-US" sz="2400" b="1">
                <a:latin typeface="+mj-lt"/>
              </a:rPr>
              <a:t>/</a:t>
            </a:r>
            <a:r>
              <a:rPr lang="en-US" sz="2400" b="1" smtClean="0">
                <a:latin typeface="+mj-lt"/>
              </a:rPr>
              <a:t> Stats</a:t>
            </a:r>
            <a:endParaRPr lang="en-US" sz="24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5007" y="1706179"/>
            <a:ext cx="3010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Applied Domains</a:t>
            </a:r>
            <a:endParaRPr lang="en-US" sz="2400" b="1" dirty="0">
              <a:latin typeface="+mj-lt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3934059" y="2668103"/>
            <a:ext cx="1569936" cy="1569936"/>
          </a:xfrm>
          <a:prstGeom prst="irregularSeal1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F7F7F"/>
                </a:solidFill>
                <a:latin typeface="+mj-lt"/>
              </a:rPr>
              <a:t>!</a:t>
            </a:r>
            <a:endParaRPr lang="en-US" sz="3600" b="1" dirty="0">
              <a:solidFill>
                <a:srgbClr val="7F7F7F"/>
              </a:solidFill>
              <a:latin typeface="+mj-lt"/>
            </a:endParaRPr>
          </a:p>
        </p:txBody>
      </p:sp>
      <p:pic>
        <p:nvPicPr>
          <p:cNvPr id="20" name="Picture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7" r="200" b="170"/>
          <a:stretch/>
        </p:blipFill>
        <p:spPr bwMode="auto">
          <a:xfrm>
            <a:off x="65516" y="5308121"/>
            <a:ext cx="1391151" cy="24690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5"/>
          <p:cNvSpPr>
            <a:spLocks noGrp="1"/>
          </p:cNvSpPr>
          <p:nvPr>
            <p:ph type="dt" sz="half" idx="2"/>
          </p:nvPr>
        </p:nvSpPr>
        <p:spPr>
          <a:xfrm>
            <a:off x="6587067" y="5297488"/>
            <a:ext cx="2133600" cy="303212"/>
          </a:xfrm>
        </p:spPr>
        <p:txBody>
          <a:bodyPr/>
          <a:lstStyle/>
          <a:p>
            <a:r>
              <a:rPr lang="en-US" dirty="0" smtClean="0"/>
              <a:t>13 Dec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4"/>
          <p:cNvSpPr txBox="1">
            <a:spLocks/>
          </p:cNvSpPr>
          <p:nvPr/>
        </p:nvSpPr>
        <p:spPr bwMode="auto">
          <a:xfrm>
            <a:off x="3479212" y="3063093"/>
            <a:ext cx="3535045" cy="148575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ahoma"/>
                <a:ea typeface="ＭＳ Ｐゴシック" charset="-128"/>
                <a:cs typeface="Tahom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600" b="1" dirty="0" smtClean="0">
                <a:solidFill>
                  <a:schemeClr val="tx1"/>
                </a:solidFill>
                <a:latin typeface="Tahoma" charset="0"/>
                <a:ea typeface="ＭＳ Ｐゴシック" charset="0"/>
              </a:rPr>
              <a:t>Chris Mentzel</a:t>
            </a:r>
            <a:r>
              <a:rPr lang="en-US" sz="1600" dirty="0" smtClean="0">
                <a:solidFill>
                  <a:schemeClr val="tx1"/>
                </a:solidFill>
                <a:latin typeface="Tahoma" charset="0"/>
                <a:ea typeface="ＭＳ Ｐゴシック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Tahoma" charset="0"/>
                <a:ea typeface="ＭＳ Ｐゴシック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Tahoma" charset="0"/>
                <a:ea typeface="ＭＳ Ｐゴシック" charset="0"/>
              </a:rPr>
              <a:t>Program Director, </a:t>
            </a:r>
            <a:br>
              <a:rPr lang="en-US" sz="1600" dirty="0" smtClean="0">
                <a:solidFill>
                  <a:schemeClr val="tx1"/>
                </a:solidFill>
                <a:latin typeface="Tahoma" charset="0"/>
                <a:ea typeface="ＭＳ Ｐゴシック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Tahoma" charset="0"/>
                <a:ea typeface="ＭＳ Ｐゴシック" charset="0"/>
              </a:rPr>
              <a:t>Data-Driven Discovery Initiative</a:t>
            </a:r>
            <a:br>
              <a:rPr lang="en-US" sz="1600" dirty="0" smtClean="0">
                <a:solidFill>
                  <a:schemeClr val="tx1"/>
                </a:solidFill>
                <a:latin typeface="Tahoma" charset="0"/>
                <a:ea typeface="ＭＳ Ｐゴシック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Tahoma" charset="0"/>
                <a:ea typeface="ＭＳ Ｐゴシック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Tahoma" charset="0"/>
                <a:ea typeface="ＭＳ Ｐゴシック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Tahoma" charset="0"/>
                <a:ea typeface="ＭＳ Ｐゴシック" charset="0"/>
              </a:rPr>
              <a:t>@</a:t>
            </a:r>
            <a:r>
              <a:rPr lang="en-US" sz="1600" dirty="0" err="1" smtClean="0">
                <a:solidFill>
                  <a:schemeClr val="tx1"/>
                </a:solidFill>
                <a:latin typeface="Tahoma" charset="0"/>
                <a:ea typeface="ＭＳ Ｐゴシック" charset="0"/>
              </a:rPr>
              <a:t>chrismentzel</a:t>
            </a:r>
            <a:r>
              <a:rPr lang="en-US" sz="1600" dirty="0" smtClean="0">
                <a:solidFill>
                  <a:schemeClr val="tx1"/>
                </a:solidFill>
                <a:latin typeface="Tahoma" charset="0"/>
                <a:ea typeface="ＭＳ Ｐゴシック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Tahoma" charset="0"/>
                <a:ea typeface="ＭＳ Ｐゴシック" charset="0"/>
              </a:rPr>
            </a:br>
            <a:r>
              <a:rPr lang="en-US" sz="1600" dirty="0" err="1" smtClean="0">
                <a:solidFill>
                  <a:schemeClr val="tx1"/>
                </a:solidFill>
                <a:latin typeface="Tahoma" charset="0"/>
                <a:ea typeface="ＭＳ Ｐゴシック" charset="0"/>
              </a:rPr>
              <a:t>www.moore.org</a:t>
            </a:r>
            <a:endParaRPr lang="en-US" sz="1600" dirty="0">
              <a:solidFill>
                <a:schemeClr val="tx1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0661" y="5017864"/>
            <a:ext cx="258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5B9B9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n-US" sz="2800" b="1" dirty="0" err="1" smtClean="0">
                <a:solidFill>
                  <a:srgbClr val="5B9B9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MooreData</a:t>
            </a:r>
            <a:endParaRPr lang="en-US" sz="2800" b="1" dirty="0">
              <a:solidFill>
                <a:srgbClr val="5B9B9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79213" y="1099595"/>
            <a:ext cx="1851950" cy="178250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2414" y="162560"/>
            <a:ext cx="7285182" cy="508465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6587067" y="5297488"/>
            <a:ext cx="2133600" cy="303212"/>
          </a:xfrm>
        </p:spPr>
        <p:txBody>
          <a:bodyPr/>
          <a:lstStyle/>
          <a:p>
            <a:r>
              <a:rPr lang="en-US" dirty="0" smtClean="0"/>
              <a:t>13 Dec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4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s://lh4.googleusercontent.com/fHfGn9bYN-aTHLOPAwW9t-MKvmzZNTP2gIz9CGfDk-AQrFq6GOnAPONHLCdj3Dlr6MzCcIXT4-gZfiaoV-8IHnk47akGYyv_ltrXNK0nSEwQuEp7FSUBqxwzEHduDd2YpKb9mSYs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2" t="30578" r="10934" b="10131"/>
          <a:stretch/>
        </p:blipFill>
        <p:spPr bwMode="auto">
          <a:xfrm>
            <a:off x="74070" y="3223301"/>
            <a:ext cx="3048499" cy="160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 / Where we spend money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                       |  </a:t>
            </a:r>
            <a:fld id="{50641CAE-76ED-4A0D-B94D-57FEA42C8E2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192530" y="1147572"/>
          <a:ext cx="6758940" cy="4055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23944" y="2944421"/>
            <a:ext cx="99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$60M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0793" y="4960838"/>
            <a:ext cx="2622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2012 </a:t>
            </a:r>
            <a:r>
              <a:rPr lang="en-US" sz="3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 2018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5"/>
          <a:stretch/>
        </p:blipFill>
        <p:spPr>
          <a:xfrm>
            <a:off x="6025746" y="1293539"/>
            <a:ext cx="1327712" cy="10209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318" y="2491735"/>
            <a:ext cx="932087" cy="7870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318" y="3722999"/>
            <a:ext cx="835740" cy="8357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3591" y="771673"/>
            <a:ext cx="2110235" cy="884208"/>
          </a:xfrm>
          <a:prstGeom prst="rect">
            <a:avLst/>
          </a:prstGeom>
        </p:spPr>
      </p:pic>
      <p:pic>
        <p:nvPicPr>
          <p:cNvPr id="19" name="Picture 18" descr="687474703a2f2f6a756c69616c616e672e6f72672f696d616765732f6c6f676f5f68697265732e706e67"/>
          <p:cNvPicPr>
            <a:picLocks noGrp="1" noChangeAspect="1"/>
          </p:cNvPicPr>
          <p:nvPr isPhoto="1"/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91" y="1002826"/>
            <a:ext cx="761002" cy="51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http://www.software.ac.uk/sites/default/files/images/content/DC1_log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837" y="1700289"/>
            <a:ext cx="607038" cy="380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Placeholder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7" r="200" b="170"/>
          <a:stretch/>
        </p:blipFill>
        <p:spPr bwMode="auto">
          <a:xfrm>
            <a:off x="65516" y="5308121"/>
            <a:ext cx="1391151" cy="24690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Date Placeholder 5"/>
          <p:cNvSpPr>
            <a:spLocks noGrp="1"/>
          </p:cNvSpPr>
          <p:nvPr>
            <p:ph type="dt" sz="half" idx="2"/>
          </p:nvPr>
        </p:nvSpPr>
        <p:spPr>
          <a:xfrm>
            <a:off x="6587067" y="5297488"/>
            <a:ext cx="2133600" cy="303212"/>
          </a:xfrm>
        </p:spPr>
        <p:txBody>
          <a:bodyPr/>
          <a:lstStyle/>
          <a:p>
            <a:r>
              <a:rPr lang="en-US" dirty="0" smtClean="0"/>
              <a:t>13 Dec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9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                       |  </a:t>
            </a:r>
            <a:fld id="{50641CAE-76ED-4A0D-B94D-57FEA42C8E2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Title 32"/>
          <p:cNvSpPr>
            <a:spLocks noGrp="1"/>
          </p:cNvSpPr>
          <p:nvPr>
            <p:ph type="title"/>
          </p:nvPr>
        </p:nvSpPr>
        <p:spPr>
          <a:xfrm>
            <a:off x="422414" y="162560"/>
            <a:ext cx="7285182" cy="508465"/>
          </a:xfrm>
        </p:spPr>
        <p:txBody>
          <a:bodyPr/>
          <a:lstStyle/>
          <a:p>
            <a:r>
              <a:rPr lang="en-US" dirty="0" smtClean="0">
                <a:latin typeface="Tahoma" charset="0"/>
                <a:ea typeface="ＭＳ Ｐゴシック" charset="0"/>
              </a:rPr>
              <a:t>We focus on these thematic areas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329843" y="3217156"/>
            <a:ext cx="1551398" cy="1337412"/>
          </a:xfrm>
          <a:prstGeom prst="hexagon">
            <a:avLst/>
          </a:prstGeom>
          <a:solidFill>
            <a:srgbClr val="E3D2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3D4C51"/>
                </a:solidFill>
              </a:rPr>
              <a:t>Careers</a:t>
            </a:r>
            <a:endParaRPr lang="en-US" sz="2000">
              <a:solidFill>
                <a:srgbClr val="3D4C51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3616436" y="1117824"/>
            <a:ext cx="1551398" cy="1337412"/>
          </a:xfrm>
          <a:prstGeom prst="hexagon">
            <a:avLst/>
          </a:prstGeom>
          <a:solidFill>
            <a:srgbClr val="E3D2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3D4C51"/>
                </a:solidFill>
              </a:rPr>
              <a:t>Space</a:t>
            </a:r>
            <a:endParaRPr lang="en-US" sz="2000" dirty="0">
              <a:solidFill>
                <a:srgbClr val="3D4C51"/>
              </a:solidFill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2329843" y="1798562"/>
            <a:ext cx="1551398" cy="1337412"/>
          </a:xfrm>
          <a:prstGeom prst="hexagon">
            <a:avLst/>
          </a:prstGeom>
          <a:solidFill>
            <a:srgbClr val="E3D2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3D4C51"/>
                </a:solidFill>
              </a:rPr>
              <a:t>Tooling</a:t>
            </a:r>
            <a:endParaRPr lang="en-US" sz="2000" dirty="0">
              <a:solidFill>
                <a:srgbClr val="3D4C51"/>
              </a:solidFill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4905450" y="3217156"/>
            <a:ext cx="1551398" cy="1337412"/>
          </a:xfrm>
          <a:prstGeom prst="hexagon">
            <a:avLst/>
          </a:prstGeom>
          <a:solidFill>
            <a:srgbClr val="E3D2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3D4C51"/>
                </a:solidFill>
              </a:rPr>
              <a:t>Training</a:t>
            </a:r>
            <a:endParaRPr lang="en-US" sz="2000" dirty="0">
              <a:solidFill>
                <a:srgbClr val="3D4C51"/>
              </a:solidFill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4905450" y="1798562"/>
            <a:ext cx="1551398" cy="1337412"/>
          </a:xfrm>
          <a:prstGeom prst="hexagon">
            <a:avLst/>
          </a:prstGeom>
          <a:solidFill>
            <a:srgbClr val="E3D2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3D4C51"/>
                </a:solidFill>
              </a:rPr>
              <a:t>Open Science</a:t>
            </a:r>
            <a:endParaRPr lang="en-US" sz="2000" dirty="0">
              <a:solidFill>
                <a:srgbClr val="3D4C51"/>
              </a:solidFill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3614678" y="3922484"/>
            <a:ext cx="1551398" cy="1337412"/>
          </a:xfrm>
          <a:prstGeom prst="hexagon">
            <a:avLst/>
          </a:prstGeom>
          <a:solidFill>
            <a:srgbClr val="E3D2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3D4C51"/>
                </a:solidFill>
              </a:rPr>
              <a:t>Data Science Studies</a:t>
            </a:r>
            <a:endParaRPr lang="en-US" sz="2000" dirty="0">
              <a:solidFill>
                <a:srgbClr val="3D4C51"/>
              </a:solidFill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3614678" y="2517980"/>
            <a:ext cx="1551398" cy="1337412"/>
          </a:xfrm>
          <a:prstGeom prst="hexagon">
            <a:avLst/>
          </a:prstGeom>
          <a:solidFill>
            <a:srgbClr val="BF0D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accent6"/>
                </a:solidFill>
              </a:rPr>
              <a:t>Themes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16" name="Hexagon 15"/>
          <p:cNvSpPr/>
          <p:nvPr/>
        </p:nvSpPr>
        <p:spPr>
          <a:xfrm>
            <a:off x="972273" y="1093234"/>
            <a:ext cx="1637687" cy="1338614"/>
          </a:xfrm>
          <a:prstGeom prst="hexagon">
            <a:avLst/>
          </a:prstGeom>
          <a:solidFill>
            <a:srgbClr val="E3D2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3D4C51"/>
                </a:solidFill>
              </a:rPr>
              <a:t>Methods</a:t>
            </a:r>
            <a:endParaRPr lang="en-US" sz="2000" dirty="0">
              <a:solidFill>
                <a:srgbClr val="3D4C51"/>
              </a:solidFill>
            </a:endParaRPr>
          </a:p>
        </p:txBody>
      </p:sp>
      <p:pic>
        <p:nvPicPr>
          <p:cNvPr id="17" name="Picture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7" r="200" b="170"/>
          <a:stretch/>
        </p:blipFill>
        <p:spPr bwMode="auto">
          <a:xfrm>
            <a:off x="65516" y="5308121"/>
            <a:ext cx="1391151" cy="24690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91894" y="2836528"/>
            <a:ext cx="2721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www.msdse.org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Date Placeholder 5"/>
          <p:cNvSpPr>
            <a:spLocks noGrp="1"/>
          </p:cNvSpPr>
          <p:nvPr>
            <p:ph type="dt" sz="half" idx="2"/>
          </p:nvPr>
        </p:nvSpPr>
        <p:spPr>
          <a:xfrm>
            <a:off x="6587067" y="5297488"/>
            <a:ext cx="2133600" cy="303212"/>
          </a:xfrm>
        </p:spPr>
        <p:txBody>
          <a:bodyPr/>
          <a:lstStyle/>
          <a:p>
            <a:r>
              <a:rPr lang="en-US" dirty="0" smtClean="0"/>
              <a:t>13 Dec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0407_MOOR_Icon_PPT">
  <a:themeElements>
    <a:clrScheme name="Moore 2015">
      <a:dk1>
        <a:srgbClr val="3F4C51"/>
      </a:dk1>
      <a:lt1>
        <a:srgbClr val="B0B7BC"/>
      </a:lt1>
      <a:dk2>
        <a:srgbClr val="5B9B9E"/>
      </a:dk2>
      <a:lt2>
        <a:srgbClr val="FFFFFF"/>
      </a:lt2>
      <a:accent1>
        <a:srgbClr val="C9502A"/>
      </a:accent1>
      <a:accent2>
        <a:srgbClr val="E3D266"/>
      </a:accent2>
      <a:accent3>
        <a:srgbClr val="BF0D3E"/>
      </a:accent3>
      <a:accent4>
        <a:srgbClr val="D1DDE2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Moore 4/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3D26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6675">
          <a:headEnd type="oval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oore-powerpoint-template.pptx [Read-Only]" id="{71B48836-284F-4CC3-BBF8-9FFA2771F643}" vid="{C9308926-546F-4140-8E9E-2D9C718209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moore-powerpoint-template</Template>
  <TotalTime>0</TotalTime>
  <Words>123</Words>
  <Application>Microsoft Macintosh PowerPoint</Application>
  <PresentationFormat>On-screen Show (16:10)</PresentationFormat>
  <Paragraphs>60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Courier New</vt:lpstr>
      <vt:lpstr>ＭＳ Ｐゴシック</vt:lpstr>
      <vt:lpstr>Tahoma</vt:lpstr>
      <vt:lpstr>Wingdings</vt:lpstr>
      <vt:lpstr>Arial</vt:lpstr>
      <vt:lpstr>0407_MOOR_Icon_PPT</vt:lpstr>
      <vt:lpstr>Future of Data Science: undergraduates</vt:lpstr>
      <vt:lpstr>DDD’s Perspective</vt:lpstr>
      <vt:lpstr>Data Science / Data-Driven Research is Interdisciplinary</vt:lpstr>
      <vt:lpstr>Thank you</vt:lpstr>
      <vt:lpstr>What we do / Where we spend money</vt:lpstr>
      <vt:lpstr>We focus on these thematic areas</vt:lpstr>
    </vt:vector>
  </TitlesOfParts>
  <Manager/>
  <Company/>
  <LinksUpToDate>false</LinksUpToDate>
  <SharedDoc>false</SharedDoc>
  <HyperlinkBase/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#MooreData</dc:title>
  <dc:subject/>
  <dc:creator/>
  <cp:keywords/>
  <dc:description/>
  <cp:lastModifiedBy/>
  <cp:revision>1</cp:revision>
  <dcterms:created xsi:type="dcterms:W3CDTF">2015-10-07T16:21:48Z</dcterms:created>
  <dcterms:modified xsi:type="dcterms:W3CDTF">2016-12-12T17:37:37Z</dcterms:modified>
  <cp:category/>
</cp:coreProperties>
</file>