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78" r:id="rId3"/>
    <p:sldId id="259" r:id="rId4"/>
    <p:sldId id="258" r:id="rId5"/>
    <p:sldId id="261" r:id="rId6"/>
    <p:sldId id="262" r:id="rId7"/>
    <p:sldId id="264" r:id="rId8"/>
    <p:sldId id="269" r:id="rId9"/>
    <p:sldId id="265" r:id="rId10"/>
    <p:sldId id="266" r:id="rId11"/>
    <p:sldId id="276" r:id="rId12"/>
    <p:sldId id="268" r:id="rId13"/>
    <p:sldId id="271" r:id="rId14"/>
    <p:sldId id="273" r:id="rId15"/>
    <p:sldId id="274" r:id="rId16"/>
    <p:sldId id="275" r:id="rId17"/>
    <p:sldId id="279" r:id="rId18"/>
    <p:sldId id="281" r:id="rId19"/>
    <p:sldId id="28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80" d="100"/>
          <a:sy n="80" d="100"/>
        </p:scale>
        <p:origin x="-68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CE2217-4B75-4F77-9F5B-5E6EF44ABBB6}" type="doc">
      <dgm:prSet loTypeId="urn:microsoft.com/office/officeart/2005/8/layout/radial4" loCatId="relationship" qsTypeId="urn:microsoft.com/office/officeart/2005/8/quickstyle/simple1" qsCatId="simple" csTypeId="urn:microsoft.com/office/officeart/2005/8/colors/accent5_2" csCatId="accent5" phldr="1"/>
      <dgm:spPr/>
      <dgm:t>
        <a:bodyPr/>
        <a:lstStyle/>
        <a:p>
          <a:endParaRPr lang="en-US"/>
        </a:p>
      </dgm:t>
    </dgm:pt>
    <dgm:pt modelId="{4F1980AE-1072-4AAD-8323-F9CFBBFA3B09}">
      <dgm:prSet phldrT="[Text]"/>
      <dgm:spPr/>
      <dgm:t>
        <a:bodyPr/>
        <a:lstStyle/>
        <a:p>
          <a:r>
            <a:rPr lang="en-US" dirty="0" smtClean="0"/>
            <a:t>MEDIC BAG</a:t>
          </a:r>
          <a:endParaRPr lang="en-US" dirty="0"/>
        </a:p>
      </dgm:t>
    </dgm:pt>
    <dgm:pt modelId="{69F3E68A-E9CB-4CBA-9AB0-6E958BBDF680}" type="parTrans" cxnId="{FD061678-D72E-4EBF-9865-A08CDB77DEF9}">
      <dgm:prSet/>
      <dgm:spPr/>
      <dgm:t>
        <a:bodyPr/>
        <a:lstStyle/>
        <a:p>
          <a:endParaRPr lang="en-US"/>
        </a:p>
      </dgm:t>
    </dgm:pt>
    <dgm:pt modelId="{9E3A717D-FFC8-47E3-8122-B3B1F000519D}" type="sibTrans" cxnId="{FD061678-D72E-4EBF-9865-A08CDB77DEF9}">
      <dgm:prSet/>
      <dgm:spPr/>
      <dgm:t>
        <a:bodyPr/>
        <a:lstStyle/>
        <a:p>
          <a:endParaRPr lang="en-US"/>
        </a:p>
      </dgm:t>
    </dgm:pt>
    <dgm:pt modelId="{429D8366-C51F-4DCC-AE5B-49AF87F08EC4}">
      <dgm:prSet phldrT="[Text]"/>
      <dgm:spPr/>
      <dgm:t>
        <a:bodyPr/>
        <a:lstStyle/>
        <a:p>
          <a:r>
            <a:rPr lang="en-US" dirty="0" smtClean="0"/>
            <a:t>BP MACHINE</a:t>
          </a:r>
          <a:endParaRPr lang="en-US" dirty="0"/>
        </a:p>
      </dgm:t>
    </dgm:pt>
    <dgm:pt modelId="{5884B867-85E8-49E1-8B6D-9B111640ABF7}" type="parTrans" cxnId="{C37F06F5-C348-47EA-A31F-63DC1F180A2D}">
      <dgm:prSet/>
      <dgm:spPr/>
      <dgm:t>
        <a:bodyPr/>
        <a:lstStyle/>
        <a:p>
          <a:endParaRPr lang="en-US"/>
        </a:p>
      </dgm:t>
    </dgm:pt>
    <dgm:pt modelId="{B94663F1-1CE7-4622-814F-D94828284D07}" type="sibTrans" cxnId="{C37F06F5-C348-47EA-A31F-63DC1F180A2D}">
      <dgm:prSet/>
      <dgm:spPr/>
      <dgm:t>
        <a:bodyPr/>
        <a:lstStyle/>
        <a:p>
          <a:endParaRPr lang="en-US"/>
        </a:p>
      </dgm:t>
    </dgm:pt>
    <dgm:pt modelId="{EE6FD695-A8DC-4826-9B98-01298350C41F}">
      <dgm:prSet phldrT="[Text]"/>
      <dgm:spPr/>
      <dgm:t>
        <a:bodyPr/>
        <a:lstStyle/>
        <a:p>
          <a:r>
            <a:rPr lang="en-US" dirty="0" smtClean="0"/>
            <a:t>WEIGHING MACHINE</a:t>
          </a:r>
          <a:endParaRPr lang="en-US" dirty="0"/>
        </a:p>
      </dgm:t>
    </dgm:pt>
    <dgm:pt modelId="{C081B7E7-4E6C-490D-AB1B-C475AA7272B5}" type="parTrans" cxnId="{5E91C6CB-AE4A-4D02-97A2-F2C0989094E8}">
      <dgm:prSet/>
      <dgm:spPr/>
      <dgm:t>
        <a:bodyPr/>
        <a:lstStyle/>
        <a:p>
          <a:endParaRPr lang="en-US"/>
        </a:p>
      </dgm:t>
    </dgm:pt>
    <dgm:pt modelId="{7FA76503-54E0-4C28-A152-1F9A985D3FEA}" type="sibTrans" cxnId="{5E91C6CB-AE4A-4D02-97A2-F2C0989094E8}">
      <dgm:prSet/>
      <dgm:spPr/>
      <dgm:t>
        <a:bodyPr/>
        <a:lstStyle/>
        <a:p>
          <a:endParaRPr lang="en-US"/>
        </a:p>
      </dgm:t>
    </dgm:pt>
    <dgm:pt modelId="{BFFE137E-9042-45BF-A260-2874A5F3B6F7}">
      <dgm:prSet phldrT="[Text]"/>
      <dgm:spPr/>
      <dgm:t>
        <a:bodyPr/>
        <a:lstStyle/>
        <a:p>
          <a:r>
            <a:rPr lang="en-US" dirty="0" smtClean="0"/>
            <a:t>MEASURING TAPE</a:t>
          </a:r>
          <a:endParaRPr lang="en-US" dirty="0"/>
        </a:p>
      </dgm:t>
    </dgm:pt>
    <dgm:pt modelId="{BDBB30A0-BC5F-425D-82CE-DBBC3525C60D}" type="parTrans" cxnId="{0AB91BCB-2715-4D1F-BCE1-039A4087A769}">
      <dgm:prSet/>
      <dgm:spPr/>
      <dgm:t>
        <a:bodyPr/>
        <a:lstStyle/>
        <a:p>
          <a:endParaRPr lang="en-US"/>
        </a:p>
      </dgm:t>
    </dgm:pt>
    <dgm:pt modelId="{B7FD9FDF-1200-48BE-AA29-2075BFA95298}" type="sibTrans" cxnId="{0AB91BCB-2715-4D1F-BCE1-039A4087A769}">
      <dgm:prSet/>
      <dgm:spPr/>
      <dgm:t>
        <a:bodyPr/>
        <a:lstStyle/>
        <a:p>
          <a:endParaRPr lang="en-US"/>
        </a:p>
      </dgm:t>
    </dgm:pt>
    <dgm:pt modelId="{EFE41CD9-4717-48BF-B019-1357D1AA7C46}">
      <dgm:prSet/>
      <dgm:spPr/>
      <dgm:t>
        <a:bodyPr/>
        <a:lstStyle/>
        <a:p>
          <a:r>
            <a:rPr lang="en-US" dirty="0" smtClean="0"/>
            <a:t>URINE KIT</a:t>
          </a:r>
          <a:endParaRPr lang="en-US" dirty="0"/>
        </a:p>
      </dgm:t>
    </dgm:pt>
    <dgm:pt modelId="{32583DD6-0ECF-433B-AECD-62BE7209279C}" type="parTrans" cxnId="{A883E245-91DA-49B5-B28E-CE0B8786DD33}">
      <dgm:prSet/>
      <dgm:spPr/>
      <dgm:t>
        <a:bodyPr/>
        <a:lstStyle/>
        <a:p>
          <a:endParaRPr lang="en-US"/>
        </a:p>
      </dgm:t>
    </dgm:pt>
    <dgm:pt modelId="{9DD39FB0-FAED-49A0-B584-4C4CB886D54A}" type="sibTrans" cxnId="{A883E245-91DA-49B5-B28E-CE0B8786DD33}">
      <dgm:prSet/>
      <dgm:spPr/>
      <dgm:t>
        <a:bodyPr/>
        <a:lstStyle/>
        <a:p>
          <a:endParaRPr lang="en-US"/>
        </a:p>
      </dgm:t>
    </dgm:pt>
    <dgm:pt modelId="{86EDE938-C68A-4553-A977-52FE511050A8}">
      <dgm:prSet custT="1"/>
      <dgm:spPr/>
      <dgm:t>
        <a:bodyPr/>
        <a:lstStyle/>
        <a:p>
          <a:r>
            <a:rPr lang="en-US" sz="1400" dirty="0" smtClean="0"/>
            <a:t>TABLET/SMART PHONE</a:t>
          </a:r>
          <a:endParaRPr lang="en-US" sz="1400" dirty="0"/>
        </a:p>
      </dgm:t>
    </dgm:pt>
    <dgm:pt modelId="{5B973CE3-F045-4BAC-9BA9-B373B4B80352}" type="parTrans" cxnId="{F7F08888-DFAB-4A54-9B56-35BB98D71444}">
      <dgm:prSet/>
      <dgm:spPr/>
      <dgm:t>
        <a:bodyPr/>
        <a:lstStyle/>
        <a:p>
          <a:endParaRPr lang="en-US"/>
        </a:p>
      </dgm:t>
    </dgm:pt>
    <dgm:pt modelId="{2C2ABBA7-A277-4D08-B20C-785C662A697F}" type="sibTrans" cxnId="{F7F08888-DFAB-4A54-9B56-35BB98D71444}">
      <dgm:prSet/>
      <dgm:spPr/>
      <dgm:t>
        <a:bodyPr/>
        <a:lstStyle/>
        <a:p>
          <a:endParaRPr lang="en-US"/>
        </a:p>
      </dgm:t>
    </dgm:pt>
    <dgm:pt modelId="{AAF96867-FB65-4B7E-8156-D52DD66B368E}">
      <dgm:prSet custT="1"/>
      <dgm:spPr/>
      <dgm:t>
        <a:bodyPr/>
        <a:lstStyle/>
        <a:p>
          <a:r>
            <a:rPr lang="en-US" sz="1400" dirty="0" smtClean="0"/>
            <a:t>NUTRIMIX &amp; TOYS</a:t>
          </a:r>
          <a:endParaRPr lang="en-US" sz="1400" dirty="0"/>
        </a:p>
      </dgm:t>
    </dgm:pt>
    <dgm:pt modelId="{A8611D5E-0F47-4490-BA44-992094709C9E}" type="parTrans" cxnId="{C62F6057-6DBE-41E9-8ED0-E254BDF0C84D}">
      <dgm:prSet/>
      <dgm:spPr/>
      <dgm:t>
        <a:bodyPr/>
        <a:lstStyle/>
        <a:p>
          <a:endParaRPr lang="en-US"/>
        </a:p>
      </dgm:t>
    </dgm:pt>
    <dgm:pt modelId="{E73CB640-9DFA-49CE-A233-EBA734E07EF1}" type="sibTrans" cxnId="{C62F6057-6DBE-41E9-8ED0-E254BDF0C84D}">
      <dgm:prSet/>
      <dgm:spPr/>
      <dgm:t>
        <a:bodyPr/>
        <a:lstStyle/>
        <a:p>
          <a:endParaRPr lang="en-US"/>
        </a:p>
      </dgm:t>
    </dgm:pt>
    <dgm:pt modelId="{E5A4023B-17FC-43F5-9CFD-010E5BA72CB2}">
      <dgm:prSet custT="1"/>
      <dgm:spPr/>
      <dgm:t>
        <a:bodyPr/>
        <a:lstStyle/>
        <a:p>
          <a:r>
            <a:rPr lang="en-US" sz="1400" dirty="0" smtClean="0"/>
            <a:t>STATIONERY- (NOTEBOOK, PEN</a:t>
          </a:r>
          <a:r>
            <a:rPr lang="en-US" sz="1200" dirty="0" smtClean="0"/>
            <a:t>)</a:t>
          </a:r>
          <a:endParaRPr lang="en-US" sz="1200" dirty="0"/>
        </a:p>
      </dgm:t>
    </dgm:pt>
    <dgm:pt modelId="{D712A6A6-C9D7-4444-B3E7-EDABB1289822}" type="parTrans" cxnId="{DF84737C-1E70-4381-83E2-C22ECF36BBE4}">
      <dgm:prSet/>
      <dgm:spPr/>
      <dgm:t>
        <a:bodyPr/>
        <a:lstStyle/>
        <a:p>
          <a:endParaRPr lang="en-US"/>
        </a:p>
      </dgm:t>
    </dgm:pt>
    <dgm:pt modelId="{E802F402-43E3-4ABB-B66C-7E7F6472072D}" type="sibTrans" cxnId="{DF84737C-1E70-4381-83E2-C22ECF36BBE4}">
      <dgm:prSet/>
      <dgm:spPr/>
      <dgm:t>
        <a:bodyPr/>
        <a:lstStyle/>
        <a:p>
          <a:endParaRPr lang="en-US"/>
        </a:p>
      </dgm:t>
    </dgm:pt>
    <dgm:pt modelId="{06DBEA66-F512-4236-86DA-69A9ADA8B1AB}">
      <dgm:prSet custT="1"/>
      <dgm:spPr/>
      <dgm:t>
        <a:bodyPr/>
        <a:lstStyle/>
        <a:p>
          <a:r>
            <a:rPr lang="en-US" sz="1400" dirty="0" smtClean="0"/>
            <a:t>APRON</a:t>
          </a:r>
          <a:endParaRPr lang="en-US" sz="1400" dirty="0"/>
        </a:p>
      </dgm:t>
    </dgm:pt>
    <dgm:pt modelId="{A70AF831-801C-4220-A8CE-E7DCD7C930D6}" type="parTrans" cxnId="{D2E22BCD-18A4-4B90-B8E0-AF72037B7747}">
      <dgm:prSet/>
      <dgm:spPr/>
      <dgm:t>
        <a:bodyPr/>
        <a:lstStyle/>
        <a:p>
          <a:endParaRPr lang="en-US"/>
        </a:p>
      </dgm:t>
    </dgm:pt>
    <dgm:pt modelId="{3CE68403-666B-4E36-AE72-59358E99F50D}" type="sibTrans" cxnId="{D2E22BCD-18A4-4B90-B8E0-AF72037B7747}">
      <dgm:prSet/>
      <dgm:spPr/>
      <dgm:t>
        <a:bodyPr/>
        <a:lstStyle/>
        <a:p>
          <a:endParaRPr lang="en-US"/>
        </a:p>
      </dgm:t>
    </dgm:pt>
    <dgm:pt modelId="{ACC835E2-7831-4169-88F9-161ADFECCE66}" type="pres">
      <dgm:prSet presAssocID="{14CE2217-4B75-4F77-9F5B-5E6EF44ABBB6}" presName="cycle" presStyleCnt="0">
        <dgm:presLayoutVars>
          <dgm:chMax val="1"/>
          <dgm:dir/>
          <dgm:animLvl val="ctr"/>
          <dgm:resizeHandles val="exact"/>
        </dgm:presLayoutVars>
      </dgm:prSet>
      <dgm:spPr/>
      <dgm:t>
        <a:bodyPr/>
        <a:lstStyle/>
        <a:p>
          <a:endParaRPr lang="en-US"/>
        </a:p>
      </dgm:t>
    </dgm:pt>
    <dgm:pt modelId="{E0AA18CA-EF95-4F93-8700-1688990A35E3}" type="pres">
      <dgm:prSet presAssocID="{4F1980AE-1072-4AAD-8323-F9CFBBFA3B09}" presName="centerShape" presStyleLbl="node0" presStyleIdx="0" presStyleCnt="1" custLinFactNeighborX="-426" custLinFactNeighborY="-11017"/>
      <dgm:spPr/>
      <dgm:t>
        <a:bodyPr/>
        <a:lstStyle/>
        <a:p>
          <a:endParaRPr lang="en-US"/>
        </a:p>
      </dgm:t>
    </dgm:pt>
    <dgm:pt modelId="{76F15292-9A2E-49EC-8D77-A2E6716BF0BA}" type="pres">
      <dgm:prSet presAssocID="{5884B867-85E8-49E1-8B6D-9B111640ABF7}" presName="parTrans" presStyleLbl="bgSibTrans2D1" presStyleIdx="0" presStyleCnt="8"/>
      <dgm:spPr/>
      <dgm:t>
        <a:bodyPr/>
        <a:lstStyle/>
        <a:p>
          <a:endParaRPr lang="en-US"/>
        </a:p>
      </dgm:t>
    </dgm:pt>
    <dgm:pt modelId="{9467B010-90DE-45E8-ABB0-1B5F3B27E370}" type="pres">
      <dgm:prSet presAssocID="{429D8366-C51F-4DCC-AE5B-49AF87F08EC4}" presName="node" presStyleLbl="node1" presStyleIdx="0" presStyleCnt="8">
        <dgm:presLayoutVars>
          <dgm:bulletEnabled val="1"/>
        </dgm:presLayoutVars>
      </dgm:prSet>
      <dgm:spPr/>
      <dgm:t>
        <a:bodyPr/>
        <a:lstStyle/>
        <a:p>
          <a:endParaRPr lang="en-US"/>
        </a:p>
      </dgm:t>
    </dgm:pt>
    <dgm:pt modelId="{D4AEFB11-6062-4E4B-A8E5-2C87EEC6B0F4}" type="pres">
      <dgm:prSet presAssocID="{C081B7E7-4E6C-490D-AB1B-C475AA7272B5}" presName="parTrans" presStyleLbl="bgSibTrans2D1" presStyleIdx="1" presStyleCnt="8"/>
      <dgm:spPr/>
      <dgm:t>
        <a:bodyPr/>
        <a:lstStyle/>
        <a:p>
          <a:endParaRPr lang="en-US"/>
        </a:p>
      </dgm:t>
    </dgm:pt>
    <dgm:pt modelId="{BDE7747B-F6C9-46E6-A924-0C72C1AEDAA0}" type="pres">
      <dgm:prSet presAssocID="{EE6FD695-A8DC-4826-9B98-01298350C41F}" presName="node" presStyleLbl="node1" presStyleIdx="1" presStyleCnt="8">
        <dgm:presLayoutVars>
          <dgm:bulletEnabled val="1"/>
        </dgm:presLayoutVars>
      </dgm:prSet>
      <dgm:spPr/>
      <dgm:t>
        <a:bodyPr/>
        <a:lstStyle/>
        <a:p>
          <a:endParaRPr lang="en-US"/>
        </a:p>
      </dgm:t>
    </dgm:pt>
    <dgm:pt modelId="{4A675CC5-5071-46C4-B168-7821F07C7EF2}" type="pres">
      <dgm:prSet presAssocID="{BDBB30A0-BC5F-425D-82CE-DBBC3525C60D}" presName="parTrans" presStyleLbl="bgSibTrans2D1" presStyleIdx="2" presStyleCnt="8"/>
      <dgm:spPr/>
      <dgm:t>
        <a:bodyPr/>
        <a:lstStyle/>
        <a:p>
          <a:endParaRPr lang="en-US"/>
        </a:p>
      </dgm:t>
    </dgm:pt>
    <dgm:pt modelId="{16A803E0-1C89-4536-A43F-E1EE3DA65913}" type="pres">
      <dgm:prSet presAssocID="{BFFE137E-9042-45BF-A260-2874A5F3B6F7}" presName="node" presStyleLbl="node1" presStyleIdx="2" presStyleCnt="8">
        <dgm:presLayoutVars>
          <dgm:bulletEnabled val="1"/>
        </dgm:presLayoutVars>
      </dgm:prSet>
      <dgm:spPr/>
      <dgm:t>
        <a:bodyPr/>
        <a:lstStyle/>
        <a:p>
          <a:endParaRPr lang="en-US"/>
        </a:p>
      </dgm:t>
    </dgm:pt>
    <dgm:pt modelId="{7F4094A8-139E-4378-98F7-391DF5B5A141}" type="pres">
      <dgm:prSet presAssocID="{32583DD6-0ECF-433B-AECD-62BE7209279C}" presName="parTrans" presStyleLbl="bgSibTrans2D1" presStyleIdx="3" presStyleCnt="8"/>
      <dgm:spPr/>
      <dgm:t>
        <a:bodyPr/>
        <a:lstStyle/>
        <a:p>
          <a:endParaRPr lang="en-US"/>
        </a:p>
      </dgm:t>
    </dgm:pt>
    <dgm:pt modelId="{C7C9187D-C3D1-491C-A9B7-E2DE24592565}" type="pres">
      <dgm:prSet presAssocID="{EFE41CD9-4717-48BF-B019-1357D1AA7C46}" presName="node" presStyleLbl="node1" presStyleIdx="3" presStyleCnt="8">
        <dgm:presLayoutVars>
          <dgm:bulletEnabled val="1"/>
        </dgm:presLayoutVars>
      </dgm:prSet>
      <dgm:spPr/>
      <dgm:t>
        <a:bodyPr/>
        <a:lstStyle/>
        <a:p>
          <a:endParaRPr lang="en-US"/>
        </a:p>
      </dgm:t>
    </dgm:pt>
    <dgm:pt modelId="{59F53473-9DCF-46CA-96C0-EC71595976D7}" type="pres">
      <dgm:prSet presAssocID="{5B973CE3-F045-4BAC-9BA9-B373B4B80352}" presName="parTrans" presStyleLbl="bgSibTrans2D1" presStyleIdx="4" presStyleCnt="8"/>
      <dgm:spPr/>
      <dgm:t>
        <a:bodyPr/>
        <a:lstStyle/>
        <a:p>
          <a:endParaRPr lang="en-US"/>
        </a:p>
      </dgm:t>
    </dgm:pt>
    <dgm:pt modelId="{F2442214-08F9-4A77-9976-FEFBBA130218}" type="pres">
      <dgm:prSet presAssocID="{86EDE938-C68A-4553-A977-52FE511050A8}" presName="node" presStyleLbl="node1" presStyleIdx="4" presStyleCnt="8" custScaleX="120531">
        <dgm:presLayoutVars>
          <dgm:bulletEnabled val="1"/>
        </dgm:presLayoutVars>
      </dgm:prSet>
      <dgm:spPr/>
      <dgm:t>
        <a:bodyPr/>
        <a:lstStyle/>
        <a:p>
          <a:endParaRPr lang="en-US"/>
        </a:p>
      </dgm:t>
    </dgm:pt>
    <dgm:pt modelId="{F2924181-4B2F-44F9-8CE4-3B1669F79FB5}" type="pres">
      <dgm:prSet presAssocID="{A8611D5E-0F47-4490-BA44-992094709C9E}" presName="parTrans" presStyleLbl="bgSibTrans2D1" presStyleIdx="5" presStyleCnt="8"/>
      <dgm:spPr/>
      <dgm:t>
        <a:bodyPr/>
        <a:lstStyle/>
        <a:p>
          <a:endParaRPr lang="en-US"/>
        </a:p>
      </dgm:t>
    </dgm:pt>
    <dgm:pt modelId="{034B9ABC-31D9-4725-8073-BCBB865765A4}" type="pres">
      <dgm:prSet presAssocID="{AAF96867-FB65-4B7E-8156-D52DD66B368E}" presName="node" presStyleLbl="node1" presStyleIdx="5" presStyleCnt="8">
        <dgm:presLayoutVars>
          <dgm:bulletEnabled val="1"/>
        </dgm:presLayoutVars>
      </dgm:prSet>
      <dgm:spPr/>
      <dgm:t>
        <a:bodyPr/>
        <a:lstStyle/>
        <a:p>
          <a:endParaRPr lang="en-US"/>
        </a:p>
      </dgm:t>
    </dgm:pt>
    <dgm:pt modelId="{9AEDE5D0-3E50-427B-9BC9-9EE9B45302C7}" type="pres">
      <dgm:prSet presAssocID="{D712A6A6-C9D7-4444-B3E7-EDABB1289822}" presName="parTrans" presStyleLbl="bgSibTrans2D1" presStyleIdx="6" presStyleCnt="8"/>
      <dgm:spPr/>
      <dgm:t>
        <a:bodyPr/>
        <a:lstStyle/>
        <a:p>
          <a:endParaRPr lang="en-US"/>
        </a:p>
      </dgm:t>
    </dgm:pt>
    <dgm:pt modelId="{3F409F99-79C2-418A-B45F-3BA7D992C5D9}" type="pres">
      <dgm:prSet presAssocID="{E5A4023B-17FC-43F5-9CFD-010E5BA72CB2}" presName="node" presStyleLbl="node1" presStyleIdx="6" presStyleCnt="8">
        <dgm:presLayoutVars>
          <dgm:bulletEnabled val="1"/>
        </dgm:presLayoutVars>
      </dgm:prSet>
      <dgm:spPr/>
      <dgm:t>
        <a:bodyPr/>
        <a:lstStyle/>
        <a:p>
          <a:endParaRPr lang="en-US"/>
        </a:p>
      </dgm:t>
    </dgm:pt>
    <dgm:pt modelId="{A7431D8F-46BF-4EC1-A249-0FBCD927546F}" type="pres">
      <dgm:prSet presAssocID="{A70AF831-801C-4220-A8CE-E7DCD7C930D6}" presName="parTrans" presStyleLbl="bgSibTrans2D1" presStyleIdx="7" presStyleCnt="8"/>
      <dgm:spPr/>
      <dgm:t>
        <a:bodyPr/>
        <a:lstStyle/>
        <a:p>
          <a:endParaRPr lang="en-US"/>
        </a:p>
      </dgm:t>
    </dgm:pt>
    <dgm:pt modelId="{419C32E5-FA2D-4980-AFFC-06611C656D73}" type="pres">
      <dgm:prSet presAssocID="{06DBEA66-F512-4236-86DA-69A9ADA8B1AB}" presName="node" presStyleLbl="node1" presStyleIdx="7" presStyleCnt="8">
        <dgm:presLayoutVars>
          <dgm:bulletEnabled val="1"/>
        </dgm:presLayoutVars>
      </dgm:prSet>
      <dgm:spPr/>
      <dgm:t>
        <a:bodyPr/>
        <a:lstStyle/>
        <a:p>
          <a:endParaRPr lang="en-US"/>
        </a:p>
      </dgm:t>
    </dgm:pt>
  </dgm:ptLst>
  <dgm:cxnLst>
    <dgm:cxn modelId="{A883E245-91DA-49B5-B28E-CE0B8786DD33}" srcId="{4F1980AE-1072-4AAD-8323-F9CFBBFA3B09}" destId="{EFE41CD9-4717-48BF-B019-1357D1AA7C46}" srcOrd="3" destOrd="0" parTransId="{32583DD6-0ECF-433B-AECD-62BE7209279C}" sibTransId="{9DD39FB0-FAED-49A0-B584-4C4CB886D54A}"/>
    <dgm:cxn modelId="{897E633E-2AD5-3A46-9495-1D29997C13AD}" type="presOf" srcId="{BFFE137E-9042-45BF-A260-2874A5F3B6F7}" destId="{16A803E0-1C89-4536-A43F-E1EE3DA65913}" srcOrd="0" destOrd="0" presId="urn:microsoft.com/office/officeart/2005/8/layout/radial4"/>
    <dgm:cxn modelId="{C62F6057-6DBE-41E9-8ED0-E254BDF0C84D}" srcId="{4F1980AE-1072-4AAD-8323-F9CFBBFA3B09}" destId="{AAF96867-FB65-4B7E-8156-D52DD66B368E}" srcOrd="5" destOrd="0" parTransId="{A8611D5E-0F47-4490-BA44-992094709C9E}" sibTransId="{E73CB640-9DFA-49CE-A233-EBA734E07EF1}"/>
    <dgm:cxn modelId="{EDCDE272-9B9A-954A-A83B-D1218F6D2818}" type="presOf" srcId="{C081B7E7-4E6C-490D-AB1B-C475AA7272B5}" destId="{D4AEFB11-6062-4E4B-A8E5-2C87EEC6B0F4}" srcOrd="0" destOrd="0" presId="urn:microsoft.com/office/officeart/2005/8/layout/radial4"/>
    <dgm:cxn modelId="{6DB325C3-49F8-CB42-805E-E1125FE6B970}" type="presOf" srcId="{32583DD6-0ECF-433B-AECD-62BE7209279C}" destId="{7F4094A8-139E-4378-98F7-391DF5B5A141}" srcOrd="0" destOrd="0" presId="urn:microsoft.com/office/officeart/2005/8/layout/radial4"/>
    <dgm:cxn modelId="{F7F08888-DFAB-4A54-9B56-35BB98D71444}" srcId="{4F1980AE-1072-4AAD-8323-F9CFBBFA3B09}" destId="{86EDE938-C68A-4553-A977-52FE511050A8}" srcOrd="4" destOrd="0" parTransId="{5B973CE3-F045-4BAC-9BA9-B373B4B80352}" sibTransId="{2C2ABBA7-A277-4D08-B20C-785C662A697F}"/>
    <dgm:cxn modelId="{FD061678-D72E-4EBF-9865-A08CDB77DEF9}" srcId="{14CE2217-4B75-4F77-9F5B-5E6EF44ABBB6}" destId="{4F1980AE-1072-4AAD-8323-F9CFBBFA3B09}" srcOrd="0" destOrd="0" parTransId="{69F3E68A-E9CB-4CBA-9AB0-6E958BBDF680}" sibTransId="{9E3A717D-FFC8-47E3-8122-B3B1F000519D}"/>
    <dgm:cxn modelId="{DB9DEAE3-3866-1F44-BE13-4B2FB8FD64AE}" type="presOf" srcId="{86EDE938-C68A-4553-A977-52FE511050A8}" destId="{F2442214-08F9-4A77-9976-FEFBBA130218}" srcOrd="0" destOrd="0" presId="urn:microsoft.com/office/officeart/2005/8/layout/radial4"/>
    <dgm:cxn modelId="{B2192954-9D29-2443-A4E1-8A4417BAF081}" type="presOf" srcId="{5884B867-85E8-49E1-8B6D-9B111640ABF7}" destId="{76F15292-9A2E-49EC-8D77-A2E6716BF0BA}" srcOrd="0" destOrd="0" presId="urn:microsoft.com/office/officeart/2005/8/layout/radial4"/>
    <dgm:cxn modelId="{41300F45-93AE-EC42-BAFB-DF1591C1896C}" type="presOf" srcId="{E5A4023B-17FC-43F5-9CFD-010E5BA72CB2}" destId="{3F409F99-79C2-418A-B45F-3BA7D992C5D9}" srcOrd="0" destOrd="0" presId="urn:microsoft.com/office/officeart/2005/8/layout/radial4"/>
    <dgm:cxn modelId="{DF84737C-1E70-4381-83E2-C22ECF36BBE4}" srcId="{4F1980AE-1072-4AAD-8323-F9CFBBFA3B09}" destId="{E5A4023B-17FC-43F5-9CFD-010E5BA72CB2}" srcOrd="6" destOrd="0" parTransId="{D712A6A6-C9D7-4444-B3E7-EDABB1289822}" sibTransId="{E802F402-43E3-4ABB-B66C-7E7F6472072D}"/>
    <dgm:cxn modelId="{15B214F1-EA11-C645-9FDB-AFAD7A02FA3D}" type="presOf" srcId="{A8611D5E-0F47-4490-BA44-992094709C9E}" destId="{F2924181-4B2F-44F9-8CE4-3B1669F79FB5}" srcOrd="0" destOrd="0" presId="urn:microsoft.com/office/officeart/2005/8/layout/radial4"/>
    <dgm:cxn modelId="{3E0E88A9-A091-F94E-8F3E-EF93C2090268}" type="presOf" srcId="{D712A6A6-C9D7-4444-B3E7-EDABB1289822}" destId="{9AEDE5D0-3E50-427B-9BC9-9EE9B45302C7}" srcOrd="0" destOrd="0" presId="urn:microsoft.com/office/officeart/2005/8/layout/radial4"/>
    <dgm:cxn modelId="{E5F737C6-00A3-A144-B8CF-E523C266E7FF}" type="presOf" srcId="{EFE41CD9-4717-48BF-B019-1357D1AA7C46}" destId="{C7C9187D-C3D1-491C-A9B7-E2DE24592565}" srcOrd="0" destOrd="0" presId="urn:microsoft.com/office/officeart/2005/8/layout/radial4"/>
    <dgm:cxn modelId="{30FA78CB-0FA9-864E-A7C0-5689C7EFD89C}" type="presOf" srcId="{5B973CE3-F045-4BAC-9BA9-B373B4B80352}" destId="{59F53473-9DCF-46CA-96C0-EC71595976D7}" srcOrd="0" destOrd="0" presId="urn:microsoft.com/office/officeart/2005/8/layout/radial4"/>
    <dgm:cxn modelId="{7CA9004F-06ED-1144-8387-366F41218CC6}" type="presOf" srcId="{A70AF831-801C-4220-A8CE-E7DCD7C930D6}" destId="{A7431D8F-46BF-4EC1-A249-0FBCD927546F}" srcOrd="0" destOrd="0" presId="urn:microsoft.com/office/officeart/2005/8/layout/radial4"/>
    <dgm:cxn modelId="{5E91C6CB-AE4A-4D02-97A2-F2C0989094E8}" srcId="{4F1980AE-1072-4AAD-8323-F9CFBBFA3B09}" destId="{EE6FD695-A8DC-4826-9B98-01298350C41F}" srcOrd="1" destOrd="0" parTransId="{C081B7E7-4E6C-490D-AB1B-C475AA7272B5}" sibTransId="{7FA76503-54E0-4C28-A152-1F9A985D3FEA}"/>
    <dgm:cxn modelId="{20682517-DABA-DB47-BD85-FB422F58DC73}" type="presOf" srcId="{EE6FD695-A8DC-4826-9B98-01298350C41F}" destId="{BDE7747B-F6C9-46E6-A924-0C72C1AEDAA0}" srcOrd="0" destOrd="0" presId="urn:microsoft.com/office/officeart/2005/8/layout/radial4"/>
    <dgm:cxn modelId="{5E2C35EB-D23B-B34B-9541-45990C9244F2}" type="presOf" srcId="{06DBEA66-F512-4236-86DA-69A9ADA8B1AB}" destId="{419C32E5-FA2D-4980-AFFC-06611C656D73}" srcOrd="0" destOrd="0" presId="urn:microsoft.com/office/officeart/2005/8/layout/radial4"/>
    <dgm:cxn modelId="{34BDF70B-E6A7-074B-835A-FC4DC0067BA8}" type="presOf" srcId="{BDBB30A0-BC5F-425D-82CE-DBBC3525C60D}" destId="{4A675CC5-5071-46C4-B168-7821F07C7EF2}" srcOrd="0" destOrd="0" presId="urn:microsoft.com/office/officeart/2005/8/layout/radial4"/>
    <dgm:cxn modelId="{4EE5CE96-F2B1-C64B-BD1B-188C426BB186}" type="presOf" srcId="{AAF96867-FB65-4B7E-8156-D52DD66B368E}" destId="{034B9ABC-31D9-4725-8073-BCBB865765A4}" srcOrd="0" destOrd="0" presId="urn:microsoft.com/office/officeart/2005/8/layout/radial4"/>
    <dgm:cxn modelId="{DF77E06D-C5EA-FF42-9A37-B55AE1A15C8C}" type="presOf" srcId="{14CE2217-4B75-4F77-9F5B-5E6EF44ABBB6}" destId="{ACC835E2-7831-4169-88F9-161ADFECCE66}" srcOrd="0" destOrd="0" presId="urn:microsoft.com/office/officeart/2005/8/layout/radial4"/>
    <dgm:cxn modelId="{D2E22BCD-18A4-4B90-B8E0-AF72037B7747}" srcId="{4F1980AE-1072-4AAD-8323-F9CFBBFA3B09}" destId="{06DBEA66-F512-4236-86DA-69A9ADA8B1AB}" srcOrd="7" destOrd="0" parTransId="{A70AF831-801C-4220-A8CE-E7DCD7C930D6}" sibTransId="{3CE68403-666B-4E36-AE72-59358E99F50D}"/>
    <dgm:cxn modelId="{E2B8551B-009B-0C4B-9C6A-78A41C5F66CF}" type="presOf" srcId="{4F1980AE-1072-4AAD-8323-F9CFBBFA3B09}" destId="{E0AA18CA-EF95-4F93-8700-1688990A35E3}" srcOrd="0" destOrd="0" presId="urn:microsoft.com/office/officeart/2005/8/layout/radial4"/>
    <dgm:cxn modelId="{35A2194C-D612-A84D-B1A6-6C71D3E596A2}" type="presOf" srcId="{429D8366-C51F-4DCC-AE5B-49AF87F08EC4}" destId="{9467B010-90DE-45E8-ABB0-1B5F3B27E370}" srcOrd="0" destOrd="0" presId="urn:microsoft.com/office/officeart/2005/8/layout/radial4"/>
    <dgm:cxn modelId="{0AB91BCB-2715-4D1F-BCE1-039A4087A769}" srcId="{4F1980AE-1072-4AAD-8323-F9CFBBFA3B09}" destId="{BFFE137E-9042-45BF-A260-2874A5F3B6F7}" srcOrd="2" destOrd="0" parTransId="{BDBB30A0-BC5F-425D-82CE-DBBC3525C60D}" sibTransId="{B7FD9FDF-1200-48BE-AA29-2075BFA95298}"/>
    <dgm:cxn modelId="{C37F06F5-C348-47EA-A31F-63DC1F180A2D}" srcId="{4F1980AE-1072-4AAD-8323-F9CFBBFA3B09}" destId="{429D8366-C51F-4DCC-AE5B-49AF87F08EC4}" srcOrd="0" destOrd="0" parTransId="{5884B867-85E8-49E1-8B6D-9B111640ABF7}" sibTransId="{B94663F1-1CE7-4622-814F-D94828284D07}"/>
    <dgm:cxn modelId="{745CFBB7-9A88-4940-81B0-560A87C2BA21}" type="presParOf" srcId="{ACC835E2-7831-4169-88F9-161ADFECCE66}" destId="{E0AA18CA-EF95-4F93-8700-1688990A35E3}" srcOrd="0" destOrd="0" presId="urn:microsoft.com/office/officeart/2005/8/layout/radial4"/>
    <dgm:cxn modelId="{CF951BE5-538C-0F4B-9F56-961B96ECFAEC}" type="presParOf" srcId="{ACC835E2-7831-4169-88F9-161ADFECCE66}" destId="{76F15292-9A2E-49EC-8D77-A2E6716BF0BA}" srcOrd="1" destOrd="0" presId="urn:microsoft.com/office/officeart/2005/8/layout/radial4"/>
    <dgm:cxn modelId="{71B96FA0-3DEC-144A-A0C2-DC72CF665BBF}" type="presParOf" srcId="{ACC835E2-7831-4169-88F9-161ADFECCE66}" destId="{9467B010-90DE-45E8-ABB0-1B5F3B27E370}" srcOrd="2" destOrd="0" presId="urn:microsoft.com/office/officeart/2005/8/layout/radial4"/>
    <dgm:cxn modelId="{9FF6F694-FE70-704D-BB59-2694AE151B0B}" type="presParOf" srcId="{ACC835E2-7831-4169-88F9-161ADFECCE66}" destId="{D4AEFB11-6062-4E4B-A8E5-2C87EEC6B0F4}" srcOrd="3" destOrd="0" presId="urn:microsoft.com/office/officeart/2005/8/layout/radial4"/>
    <dgm:cxn modelId="{5FF1E1C6-0068-8E48-9C9D-1097885E4D6E}" type="presParOf" srcId="{ACC835E2-7831-4169-88F9-161ADFECCE66}" destId="{BDE7747B-F6C9-46E6-A924-0C72C1AEDAA0}" srcOrd="4" destOrd="0" presId="urn:microsoft.com/office/officeart/2005/8/layout/radial4"/>
    <dgm:cxn modelId="{EDDBA11F-2D6C-0747-A7AC-50BAB41C1AA7}" type="presParOf" srcId="{ACC835E2-7831-4169-88F9-161ADFECCE66}" destId="{4A675CC5-5071-46C4-B168-7821F07C7EF2}" srcOrd="5" destOrd="0" presId="urn:microsoft.com/office/officeart/2005/8/layout/radial4"/>
    <dgm:cxn modelId="{67869602-DF2E-9F4A-BBE9-67FC817BC9A5}" type="presParOf" srcId="{ACC835E2-7831-4169-88F9-161ADFECCE66}" destId="{16A803E0-1C89-4536-A43F-E1EE3DA65913}" srcOrd="6" destOrd="0" presId="urn:microsoft.com/office/officeart/2005/8/layout/radial4"/>
    <dgm:cxn modelId="{AD51E05A-DEDE-D144-AA58-91E19EA65EF4}" type="presParOf" srcId="{ACC835E2-7831-4169-88F9-161ADFECCE66}" destId="{7F4094A8-139E-4378-98F7-391DF5B5A141}" srcOrd="7" destOrd="0" presId="urn:microsoft.com/office/officeart/2005/8/layout/radial4"/>
    <dgm:cxn modelId="{6E4B4F91-53B0-C241-B0B2-8FC249B20749}" type="presParOf" srcId="{ACC835E2-7831-4169-88F9-161ADFECCE66}" destId="{C7C9187D-C3D1-491C-A9B7-E2DE24592565}" srcOrd="8" destOrd="0" presId="urn:microsoft.com/office/officeart/2005/8/layout/radial4"/>
    <dgm:cxn modelId="{BC2B4C15-9F0B-EF44-B077-165C9EBC0944}" type="presParOf" srcId="{ACC835E2-7831-4169-88F9-161ADFECCE66}" destId="{59F53473-9DCF-46CA-96C0-EC71595976D7}" srcOrd="9" destOrd="0" presId="urn:microsoft.com/office/officeart/2005/8/layout/radial4"/>
    <dgm:cxn modelId="{6566F2F4-AA8E-2342-B269-733A408A138A}" type="presParOf" srcId="{ACC835E2-7831-4169-88F9-161ADFECCE66}" destId="{F2442214-08F9-4A77-9976-FEFBBA130218}" srcOrd="10" destOrd="0" presId="urn:microsoft.com/office/officeart/2005/8/layout/radial4"/>
    <dgm:cxn modelId="{ADFD1FA2-27EB-FA44-80CD-A08214CDE2A3}" type="presParOf" srcId="{ACC835E2-7831-4169-88F9-161ADFECCE66}" destId="{F2924181-4B2F-44F9-8CE4-3B1669F79FB5}" srcOrd="11" destOrd="0" presId="urn:microsoft.com/office/officeart/2005/8/layout/radial4"/>
    <dgm:cxn modelId="{B0181D66-0769-DA43-A82A-9EA26AB48C08}" type="presParOf" srcId="{ACC835E2-7831-4169-88F9-161ADFECCE66}" destId="{034B9ABC-31D9-4725-8073-BCBB865765A4}" srcOrd="12" destOrd="0" presId="urn:microsoft.com/office/officeart/2005/8/layout/radial4"/>
    <dgm:cxn modelId="{7ABA5BAE-CFA9-144B-A9F4-2C0D05999DCE}" type="presParOf" srcId="{ACC835E2-7831-4169-88F9-161ADFECCE66}" destId="{9AEDE5D0-3E50-427B-9BC9-9EE9B45302C7}" srcOrd="13" destOrd="0" presId="urn:microsoft.com/office/officeart/2005/8/layout/radial4"/>
    <dgm:cxn modelId="{EA12BC6A-0A07-AF4C-BD6B-110C035B894E}" type="presParOf" srcId="{ACC835E2-7831-4169-88F9-161ADFECCE66}" destId="{3F409F99-79C2-418A-B45F-3BA7D992C5D9}" srcOrd="14" destOrd="0" presId="urn:microsoft.com/office/officeart/2005/8/layout/radial4"/>
    <dgm:cxn modelId="{1D37A0E7-4092-AF48-A435-DC9FBE0E2A5E}" type="presParOf" srcId="{ACC835E2-7831-4169-88F9-161ADFECCE66}" destId="{A7431D8F-46BF-4EC1-A249-0FBCD927546F}" srcOrd="15" destOrd="0" presId="urn:microsoft.com/office/officeart/2005/8/layout/radial4"/>
    <dgm:cxn modelId="{5AC3A695-BF0B-8B4C-AD57-211D5A2700CD}" type="presParOf" srcId="{ACC835E2-7831-4169-88F9-161ADFECCE66}" destId="{419C32E5-FA2D-4980-AFFC-06611C656D73}" srcOrd="16" destOrd="0" presId="urn:microsoft.com/office/officeart/2005/8/layout/radial4"/>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A18CA-EF95-4F93-8700-1688990A35E3}">
      <dsp:nvSpPr>
        <dsp:cNvPr id="0" name=""/>
        <dsp:cNvSpPr/>
      </dsp:nvSpPr>
      <dsp:spPr>
        <a:xfrm>
          <a:off x="3646004" y="2183810"/>
          <a:ext cx="1793795" cy="179379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MEDIC BAG</a:t>
          </a:r>
          <a:endParaRPr lang="en-US" sz="3000" kern="1200" dirty="0"/>
        </a:p>
      </dsp:txBody>
      <dsp:txXfrm>
        <a:off x="3908699" y="2446505"/>
        <a:ext cx="1268405" cy="1268405"/>
      </dsp:txXfrm>
    </dsp:sp>
    <dsp:sp modelId="{76F15292-9A2E-49EC-8D77-A2E6716BF0BA}">
      <dsp:nvSpPr>
        <dsp:cNvPr id="0" name=""/>
        <dsp:cNvSpPr/>
      </dsp:nvSpPr>
      <dsp:spPr>
        <a:xfrm rot="10048235">
          <a:off x="1127911" y="3313969"/>
          <a:ext cx="2430313" cy="5112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67B010-90DE-45E8-ABB0-1B5F3B27E370}">
      <dsp:nvSpPr>
        <dsp:cNvPr id="0" name=""/>
        <dsp:cNvSpPr/>
      </dsp:nvSpPr>
      <dsp:spPr>
        <a:xfrm>
          <a:off x="529022" y="3330939"/>
          <a:ext cx="1255656" cy="10045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BP MACHINE</a:t>
          </a:r>
          <a:endParaRPr lang="en-US" sz="1500" kern="1200" dirty="0"/>
        </a:p>
      </dsp:txBody>
      <dsp:txXfrm>
        <a:off x="558444" y="3360361"/>
        <a:ext cx="1196812" cy="945681"/>
      </dsp:txXfrm>
    </dsp:sp>
    <dsp:sp modelId="{D4AEFB11-6062-4E4B-A8E5-2C87EEC6B0F4}">
      <dsp:nvSpPr>
        <dsp:cNvPr id="0" name=""/>
        <dsp:cNvSpPr/>
      </dsp:nvSpPr>
      <dsp:spPr>
        <a:xfrm rot="11607398">
          <a:off x="1466039" y="2341776"/>
          <a:ext cx="2113949" cy="5112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E7747B-F6C9-46E6-A924-0C72C1AEDAA0}">
      <dsp:nvSpPr>
        <dsp:cNvPr id="0" name=""/>
        <dsp:cNvSpPr/>
      </dsp:nvSpPr>
      <dsp:spPr>
        <a:xfrm>
          <a:off x="867228" y="1849162"/>
          <a:ext cx="1255656" cy="10045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WEIGHING MACHINE</a:t>
          </a:r>
          <a:endParaRPr lang="en-US" sz="1500" kern="1200" dirty="0"/>
        </a:p>
      </dsp:txBody>
      <dsp:txXfrm>
        <a:off x="896650" y="1878584"/>
        <a:ext cx="1196812" cy="945681"/>
      </dsp:txXfrm>
    </dsp:sp>
    <dsp:sp modelId="{4A675CC5-5071-46C4-B168-7821F07C7EF2}">
      <dsp:nvSpPr>
        <dsp:cNvPr id="0" name=""/>
        <dsp:cNvSpPr/>
      </dsp:nvSpPr>
      <dsp:spPr>
        <a:xfrm rot="13343838">
          <a:off x="2202103" y="1527826"/>
          <a:ext cx="1839955" cy="5112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A803E0-1C89-4536-A43F-E1EE3DA65913}">
      <dsp:nvSpPr>
        <dsp:cNvPr id="0" name=""/>
        <dsp:cNvSpPr/>
      </dsp:nvSpPr>
      <dsp:spPr>
        <a:xfrm>
          <a:off x="1814860" y="660869"/>
          <a:ext cx="1255656" cy="10045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MEASURING TAPE</a:t>
          </a:r>
          <a:endParaRPr lang="en-US" sz="1500" kern="1200" dirty="0"/>
        </a:p>
      </dsp:txBody>
      <dsp:txXfrm>
        <a:off x="1844282" y="690291"/>
        <a:ext cx="1196812" cy="945681"/>
      </dsp:txXfrm>
    </dsp:sp>
    <dsp:sp modelId="{7F4094A8-139E-4378-98F7-391DF5B5A141}">
      <dsp:nvSpPr>
        <dsp:cNvPr id="0" name=""/>
        <dsp:cNvSpPr/>
      </dsp:nvSpPr>
      <dsp:spPr>
        <a:xfrm rot="15250001">
          <a:off x="3199874" y="1058003"/>
          <a:ext cx="1683764" cy="5112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C9187D-C3D1-491C-A9B7-E2DE24592565}">
      <dsp:nvSpPr>
        <dsp:cNvPr id="0" name=""/>
        <dsp:cNvSpPr/>
      </dsp:nvSpPr>
      <dsp:spPr>
        <a:xfrm>
          <a:off x="3184229" y="1416"/>
          <a:ext cx="1255656" cy="10045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URINE KIT</a:t>
          </a:r>
          <a:endParaRPr lang="en-US" sz="1500" kern="1200" dirty="0"/>
        </a:p>
      </dsp:txBody>
      <dsp:txXfrm>
        <a:off x="3213651" y="30838"/>
        <a:ext cx="1196812" cy="945681"/>
      </dsp:txXfrm>
    </dsp:sp>
    <dsp:sp modelId="{59F53473-9DCF-46CA-96C0-EC71595976D7}">
      <dsp:nvSpPr>
        <dsp:cNvPr id="0" name=""/>
        <dsp:cNvSpPr/>
      </dsp:nvSpPr>
      <dsp:spPr>
        <a:xfrm rot="17221417">
          <a:off x="4233530" y="1060493"/>
          <a:ext cx="1699318" cy="5112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442214-08F9-4A77-9976-FEFBBA130218}">
      <dsp:nvSpPr>
        <dsp:cNvPr id="0" name=""/>
        <dsp:cNvSpPr/>
      </dsp:nvSpPr>
      <dsp:spPr>
        <a:xfrm>
          <a:off x="4575213" y="1416"/>
          <a:ext cx="1513455" cy="10045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TABLET/SMART PHONE</a:t>
          </a:r>
          <a:endParaRPr lang="en-US" sz="1400" kern="1200" dirty="0"/>
        </a:p>
      </dsp:txBody>
      <dsp:txXfrm>
        <a:off x="4604635" y="30838"/>
        <a:ext cx="1454611" cy="945681"/>
      </dsp:txXfrm>
    </dsp:sp>
    <dsp:sp modelId="{F2924181-4B2F-44F9-8CE4-3B1669F79FB5}">
      <dsp:nvSpPr>
        <dsp:cNvPr id="0" name=""/>
        <dsp:cNvSpPr/>
      </dsp:nvSpPr>
      <dsp:spPr>
        <a:xfrm rot="19102884">
          <a:off x="5057866" y="1532106"/>
          <a:ext cx="1880818" cy="5112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4B9ABC-31D9-4725-8073-BCBB865765A4}">
      <dsp:nvSpPr>
        <dsp:cNvPr id="0" name=""/>
        <dsp:cNvSpPr/>
      </dsp:nvSpPr>
      <dsp:spPr>
        <a:xfrm>
          <a:off x="6073481" y="660869"/>
          <a:ext cx="1255656" cy="10045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NUTRIMIX &amp; TOYS</a:t>
          </a:r>
          <a:endParaRPr lang="en-US" sz="1400" kern="1200" dirty="0"/>
        </a:p>
      </dsp:txBody>
      <dsp:txXfrm>
        <a:off x="6102903" y="690291"/>
        <a:ext cx="1196812" cy="945681"/>
      </dsp:txXfrm>
    </dsp:sp>
    <dsp:sp modelId="{9AEDE5D0-3E50-427B-9BC9-9EE9B45302C7}">
      <dsp:nvSpPr>
        <dsp:cNvPr id="0" name=""/>
        <dsp:cNvSpPr/>
      </dsp:nvSpPr>
      <dsp:spPr>
        <a:xfrm rot="20807194">
          <a:off x="5510172" y="2343527"/>
          <a:ext cx="2167460" cy="5112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409F99-79C2-418A-B45F-3BA7D992C5D9}">
      <dsp:nvSpPr>
        <dsp:cNvPr id="0" name=""/>
        <dsp:cNvSpPr/>
      </dsp:nvSpPr>
      <dsp:spPr>
        <a:xfrm>
          <a:off x="7021113" y="1849162"/>
          <a:ext cx="1255656" cy="10045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STATIONERY- (NOTEBOOK, PEN</a:t>
          </a:r>
          <a:r>
            <a:rPr lang="en-US" sz="1200" kern="1200" dirty="0" smtClean="0"/>
            <a:t>)</a:t>
          </a:r>
          <a:endParaRPr lang="en-US" sz="1200" kern="1200" dirty="0"/>
        </a:p>
      </dsp:txBody>
      <dsp:txXfrm>
        <a:off x="7050535" y="1878584"/>
        <a:ext cx="1196812" cy="945681"/>
      </dsp:txXfrm>
    </dsp:sp>
    <dsp:sp modelId="{A7431D8F-46BF-4EC1-A249-0FBCD927546F}">
      <dsp:nvSpPr>
        <dsp:cNvPr id="0" name=""/>
        <dsp:cNvSpPr/>
      </dsp:nvSpPr>
      <dsp:spPr>
        <a:xfrm rot="739455">
          <a:off x="5531750" y="3312487"/>
          <a:ext cx="2484018" cy="5112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9C32E5-FA2D-4980-AFFC-06611C656D73}">
      <dsp:nvSpPr>
        <dsp:cNvPr id="0" name=""/>
        <dsp:cNvSpPr/>
      </dsp:nvSpPr>
      <dsp:spPr>
        <a:xfrm>
          <a:off x="7359319" y="3330939"/>
          <a:ext cx="1255656" cy="10045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APRON</a:t>
          </a:r>
          <a:endParaRPr lang="en-US" sz="1400" kern="1200" dirty="0"/>
        </a:p>
      </dsp:txBody>
      <dsp:txXfrm>
        <a:off x="7388741" y="3360361"/>
        <a:ext cx="1196812" cy="94568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C2B58-4A4A-4D78-B9EC-5BBA884A0ACC}" type="datetimeFigureOut">
              <a:rPr lang="en-US" smtClean="0"/>
              <a:t>12/12/16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EA52D-EA86-436D-BD17-FEA0DC29B966}" type="slidenum">
              <a:rPr lang="en-US" smtClean="0"/>
              <a:t>‹#›</a:t>
            </a:fld>
            <a:endParaRPr lang="en-US"/>
          </a:p>
        </p:txBody>
      </p:sp>
    </p:spTree>
    <p:extLst>
      <p:ext uri="{BB962C8B-B14F-4D97-AF65-F5344CB8AC3E}">
        <p14:creationId xmlns:p14="http://schemas.microsoft.com/office/powerpoint/2010/main" val="53334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It is an honor and privilege to visit this campus as the Oliver lecturer and class of 1960 speaker and talk to the very talented student body of Williams College. Rich heritage in teaching and training of Statistics undergraduates. I always have believed in my academic career this is where the “action is”. Congratulations on being named as an exemplary program by the AMS.</a:t>
            </a:r>
          </a:p>
          <a:p>
            <a:endParaRPr lang="en-US" baseline="0" dirty="0" smtClean="0"/>
          </a:p>
          <a:p>
            <a:r>
              <a:rPr lang="en-US" baseline="0" dirty="0" smtClean="0"/>
              <a:t>The talk I am about to present is going to be informal in nature, a prelude to stimulate a conversation in the room. Many of you have thought and are thinking about these issues longer, harder and in smarter ways than me, so hopefully at the end of the conversation we will all leave the room more enlightened and learn from each other.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43276-AF1F-458D-9A1D-AD403CCD67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38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828801"/>
            <a:ext cx="10972800" cy="4297363"/>
          </a:xfrm>
          <a:prstGeom prst="rect">
            <a:avLst/>
          </a:prstGeo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42481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828802"/>
            <a:ext cx="7315200" cy="2898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4876800"/>
            <a:ext cx="7315200" cy="1295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157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81203"/>
            <a:ext cx="10972800" cy="4144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57617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p:nvPr>
        </p:nvSpPr>
        <p:spPr>
          <a:xfrm>
            <a:off x="609600" y="274638"/>
            <a:ext cx="109728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905000"/>
            <a:ext cx="8026400" cy="4221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832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906716"/>
            <a:ext cx="10871200" cy="28844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888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0"/>
            <a:ext cx="5384800" cy="42211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905000"/>
            <a:ext cx="5384800" cy="42211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176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828800"/>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468565"/>
            <a:ext cx="5386917" cy="35401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9" y="1828800"/>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468565"/>
            <a:ext cx="5389033" cy="35401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558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5449849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2327475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D27F5D02-B492-4741-832D-D6CF788933A6}" type="datetimeFigureOut">
              <a:rPr lang="en-US" smtClean="0"/>
              <a:pPr/>
              <a:t>12/12/16</a:t>
            </a:fld>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C82BC49F-BCF3-A64B-BA1B-F0E19EE7659A}" type="slidenum">
              <a:rPr lang="en-US" smtClean="0"/>
              <a:pPr/>
              <a:t>‹#›</a:t>
            </a:fld>
            <a:endParaRPr lang="en-US" dirty="0"/>
          </a:p>
        </p:txBody>
      </p:sp>
    </p:spTree>
    <p:extLst>
      <p:ext uri="{BB962C8B-B14F-4D97-AF65-F5344CB8AC3E}">
        <p14:creationId xmlns:p14="http://schemas.microsoft.com/office/powerpoint/2010/main" val="376533068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49834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828804"/>
            <a:ext cx="6815667" cy="426719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828803"/>
            <a:ext cx="4011084" cy="426720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711172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1042416"/>
          </a:xfrm>
          <a:prstGeom prst="rect">
            <a:avLst/>
          </a:prstGeom>
        </p:spPr>
      </p:pic>
      <p:pic>
        <p:nvPicPr>
          <p:cNvPr id="8" name="Picture 7" descr="CVCyellow-bar.pdf"/>
          <p:cNvPicPr>
            <a:picLocks noChangeAspect="1"/>
          </p:cNvPicPr>
          <p:nvPr userDrawn="1"/>
        </p:nvPicPr>
        <p:blipFill>
          <a:blip r:embed="rId15"/>
          <a:stretch>
            <a:fillRect/>
          </a:stretch>
        </p:blipFill>
        <p:spPr>
          <a:xfrm>
            <a:off x="-1" y="1042416"/>
            <a:ext cx="12192000" cy="100584"/>
          </a:xfrm>
          <a:prstGeom prst="rect">
            <a:avLst/>
          </a:prstGeom>
        </p:spPr>
      </p:pic>
      <p:sp>
        <p:nvSpPr>
          <p:cNvPr id="2" name="Title Placeholder 1"/>
          <p:cNvSpPr>
            <a:spLocks noGrp="1"/>
          </p:cNvSpPr>
          <p:nvPr>
            <p:ph type="title"/>
          </p:nvPr>
        </p:nvSpPr>
        <p:spPr>
          <a:xfrm>
            <a:off x="29228" y="299280"/>
            <a:ext cx="10972800" cy="8729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514168" y="0"/>
            <a:ext cx="1677833" cy="1042416"/>
          </a:xfrm>
          <a:prstGeom prst="rect">
            <a:avLst/>
          </a:prstGeom>
        </p:spPr>
      </p:pic>
    </p:spTree>
    <p:extLst>
      <p:ext uri="{BB962C8B-B14F-4D97-AF65-F5344CB8AC3E}">
        <p14:creationId xmlns:p14="http://schemas.microsoft.com/office/powerpoint/2010/main" val="3488699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gdatasummerinstitute.com" TargetMode="External"/><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3048001"/>
            <a:ext cx="10067925" cy="295275"/>
          </a:xfrm>
        </p:spPr>
        <p:txBody>
          <a:bodyPr>
            <a:normAutofit fontScale="90000"/>
          </a:bodyPr>
          <a:lstStyle/>
          <a:p>
            <a:r>
              <a:rPr lang="en-US" sz="5400" dirty="0" smtClean="0">
                <a:solidFill>
                  <a:srgbClr val="000000"/>
                </a:solidFill>
              </a:rPr>
              <a:t/>
            </a:r>
            <a:br>
              <a:rPr lang="en-US" sz="5400" dirty="0" smtClean="0">
                <a:solidFill>
                  <a:srgbClr val="000000"/>
                </a:solidFill>
              </a:rPr>
            </a:br>
            <a:r>
              <a:rPr lang="en-US" sz="5400" dirty="0" smtClean="0">
                <a:solidFill>
                  <a:srgbClr val="000000"/>
                </a:solidFill>
              </a:rPr>
              <a:t/>
            </a:r>
            <a:br>
              <a:rPr lang="en-US" sz="5400" dirty="0" smtClean="0">
                <a:solidFill>
                  <a:srgbClr val="000000"/>
                </a:solidFill>
              </a:rPr>
            </a:br>
            <a:r>
              <a:rPr lang="en-US" sz="4900" b="1" i="1" dirty="0" smtClean="0">
                <a:solidFill>
                  <a:srgbClr val="000000"/>
                </a:solidFill>
                <a:hlinkClick r:id="rId3"/>
              </a:rPr>
              <a:t>Transforming Analytical Learning in the Era of Big Data</a:t>
            </a:r>
            <a:br>
              <a:rPr lang="en-US" sz="4900" b="1" i="1" dirty="0" smtClean="0">
                <a:solidFill>
                  <a:srgbClr val="000000"/>
                </a:solidFill>
                <a:hlinkClick r:id="rId3"/>
              </a:rPr>
            </a:br>
            <a:r>
              <a:rPr lang="en-US" sz="4900" dirty="0" smtClean="0">
                <a:solidFill>
                  <a:srgbClr val="000000"/>
                </a:solidFill>
              </a:rPr>
              <a:t/>
            </a:r>
            <a:br>
              <a:rPr lang="en-US" sz="4900" dirty="0" smtClean="0">
                <a:solidFill>
                  <a:srgbClr val="000000"/>
                </a:solidFill>
              </a:rPr>
            </a:br>
            <a:r>
              <a:rPr lang="en-US" sz="3100" b="1" dirty="0" smtClean="0">
                <a:solidFill>
                  <a:srgbClr val="000000"/>
                </a:solidFill>
              </a:rPr>
              <a:t>An Undergraduate Summer Institute in Biostatistics </a:t>
            </a:r>
            <a:br>
              <a:rPr lang="en-US" sz="3100" b="1" dirty="0" smtClean="0">
                <a:solidFill>
                  <a:srgbClr val="000000"/>
                </a:solidFill>
              </a:rPr>
            </a:br>
            <a:r>
              <a:rPr lang="en-US" sz="3100" b="1" dirty="0" smtClean="0">
                <a:solidFill>
                  <a:srgbClr val="000000"/>
                </a:solidFill>
              </a:rPr>
              <a:t>University of Michigan, Ann Arbor</a:t>
            </a:r>
            <a:br>
              <a:rPr lang="en-US" sz="3100" b="1" dirty="0" smtClean="0">
                <a:solidFill>
                  <a:srgbClr val="000000"/>
                </a:solidFill>
              </a:rPr>
            </a:br>
            <a:r>
              <a:rPr lang="en-US" sz="3100" b="1" i="1" dirty="0" smtClean="0">
                <a:solidFill>
                  <a:schemeClr val="tx1"/>
                </a:solidFill>
                <a:hlinkClick r:id="rId3"/>
              </a:rPr>
              <a:t>http://</a:t>
            </a:r>
            <a:r>
              <a:rPr lang="en-US" sz="3100" b="1" i="1" dirty="0" err="1" smtClean="0">
                <a:solidFill>
                  <a:schemeClr val="tx1"/>
                </a:solidFill>
                <a:hlinkClick r:id="rId3"/>
              </a:rPr>
              <a:t>bigdatasummerinstitute.com</a:t>
            </a:r>
            <a:r>
              <a:rPr lang="en-US" sz="3100" b="1" i="1" dirty="0" smtClean="0">
                <a:solidFill>
                  <a:schemeClr val="tx1"/>
                </a:solidFill>
                <a:hlinkClick r:id="rId3"/>
              </a:rPr>
              <a:t/>
            </a:r>
            <a:br>
              <a:rPr lang="en-US" sz="3100" b="1" i="1" dirty="0" smtClean="0">
                <a:solidFill>
                  <a:schemeClr val="tx1"/>
                </a:solidFill>
                <a:hlinkClick r:id="rId3"/>
              </a:rPr>
            </a:br>
            <a:r>
              <a:rPr lang="en-US" sz="3100" b="1" i="1" dirty="0" smtClean="0">
                <a:solidFill>
                  <a:schemeClr val="tx1"/>
                </a:solidFill>
                <a:hlinkClick r:id="rId3"/>
              </a:rPr>
              <a:t/>
            </a:r>
            <a:br>
              <a:rPr lang="en-US" sz="3100" b="1" i="1" dirty="0" smtClean="0">
                <a:solidFill>
                  <a:schemeClr val="tx1"/>
                </a:solidFill>
                <a:hlinkClick r:id="rId3"/>
              </a:rPr>
            </a:br>
            <a:r>
              <a:rPr lang="en-US" sz="2700" b="1" i="1" dirty="0" smtClean="0">
                <a:solidFill>
                  <a:srgbClr val="000000"/>
                </a:solidFill>
              </a:rPr>
              <a:t>Bhramar Mukherjee</a:t>
            </a:r>
            <a:br>
              <a:rPr lang="en-US" sz="2700" b="1" i="1" dirty="0" smtClean="0">
                <a:solidFill>
                  <a:srgbClr val="000000"/>
                </a:solidFill>
              </a:rPr>
            </a:br>
            <a:r>
              <a:rPr lang="en-US" sz="2000" b="1" i="1" dirty="0" err="1" smtClean="0">
                <a:solidFill>
                  <a:srgbClr val="000000"/>
                </a:solidFill>
              </a:rPr>
              <a:t>bhramar@umich.edu</a:t>
            </a:r>
            <a:r>
              <a:rPr lang="en-US" sz="2000" b="1" i="1" dirty="0" smtClean="0">
                <a:solidFill>
                  <a:srgbClr val="000000"/>
                </a:solidFill>
              </a:rPr>
              <a:t/>
            </a:r>
            <a:br>
              <a:rPr lang="en-US" sz="2000" b="1" i="1" dirty="0" smtClean="0">
                <a:solidFill>
                  <a:srgbClr val="000000"/>
                </a:solidFill>
              </a:rPr>
            </a:br>
            <a:endParaRPr lang="en-US" sz="2000" i="1" dirty="0">
              <a:solidFill>
                <a:srgbClr val="000000"/>
              </a:solidFill>
            </a:endParaRPr>
          </a:p>
        </p:txBody>
      </p:sp>
      <p:pic>
        <p:nvPicPr>
          <p:cNvPr id="2" name="Picture 1"/>
          <p:cNvPicPr>
            <a:picLocks noChangeAspect="1"/>
          </p:cNvPicPr>
          <p:nvPr/>
        </p:nvPicPr>
        <p:blipFill>
          <a:blip r:embed="rId4"/>
          <a:stretch>
            <a:fillRect/>
          </a:stretch>
        </p:blipFill>
        <p:spPr>
          <a:xfrm>
            <a:off x="10591801" y="4610100"/>
            <a:ext cx="1200151" cy="2057400"/>
          </a:xfrm>
          <a:prstGeom prst="rect">
            <a:avLst/>
          </a:prstGeom>
        </p:spPr>
      </p:pic>
      <p:pic>
        <p:nvPicPr>
          <p:cNvPr id="5" name="Picture 4"/>
          <p:cNvPicPr>
            <a:picLocks noChangeAspect="1"/>
          </p:cNvPicPr>
          <p:nvPr/>
        </p:nvPicPr>
        <p:blipFill>
          <a:blip r:embed="rId5"/>
          <a:stretch>
            <a:fillRect/>
          </a:stretch>
        </p:blipFill>
        <p:spPr>
          <a:xfrm>
            <a:off x="10591801" y="2"/>
            <a:ext cx="1485900" cy="1038225"/>
          </a:xfrm>
          <a:prstGeom prst="rect">
            <a:avLst/>
          </a:prstGeom>
        </p:spPr>
      </p:pic>
    </p:spTree>
    <p:extLst>
      <p:ext uri="{BB962C8B-B14F-4D97-AF65-F5344CB8AC3E}">
        <p14:creationId xmlns:p14="http://schemas.microsoft.com/office/powerpoint/2010/main" val="27938433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280"/>
            <a:ext cx="10972800" cy="872949"/>
          </a:xfrm>
        </p:spPr>
        <p:txBody>
          <a:bodyPr/>
          <a:lstStyle/>
          <a:p>
            <a:r>
              <a:rPr lang="en-US" dirty="0" smtClean="0">
                <a:latin typeface="+mj-lt"/>
              </a:rPr>
              <a:t>Program Structure</a:t>
            </a:r>
            <a:endParaRPr lang="en-US" dirty="0">
              <a:latin typeface="+mj-lt"/>
            </a:endParaRPr>
          </a:p>
        </p:txBody>
      </p:sp>
      <p:sp>
        <p:nvSpPr>
          <p:cNvPr id="3" name="Content Placeholder 2"/>
          <p:cNvSpPr>
            <a:spLocks noGrp="1"/>
          </p:cNvSpPr>
          <p:nvPr>
            <p:ph idx="1"/>
          </p:nvPr>
        </p:nvSpPr>
        <p:spPr>
          <a:xfrm>
            <a:off x="190500" y="1266826"/>
            <a:ext cx="11887200" cy="5257800"/>
          </a:xfrm>
        </p:spPr>
        <p:txBody>
          <a:bodyPr/>
          <a:lstStyle/>
          <a:p>
            <a:r>
              <a:rPr lang="en-US" dirty="0" smtClean="0">
                <a:latin typeface="+mj-lt"/>
              </a:rPr>
              <a:t>Networking, Team-Building, Social Events</a:t>
            </a:r>
          </a:p>
          <a:p>
            <a:endParaRPr lang="en-US" dirty="0" smtClean="0">
              <a:latin typeface="+mj-lt"/>
            </a:endParaRPr>
          </a:p>
          <a:p>
            <a:pPr marL="0" indent="0">
              <a:buNone/>
            </a:pPr>
            <a:r>
              <a:rPr lang="en-US" sz="2800" dirty="0">
                <a:latin typeface="+mj-lt"/>
              </a:rPr>
              <a:t>-Connected through F</a:t>
            </a:r>
            <a:r>
              <a:rPr lang="en-US" sz="2800" dirty="0" smtClean="0">
                <a:latin typeface="+mj-lt"/>
              </a:rPr>
              <a:t>acebook after admission</a:t>
            </a:r>
          </a:p>
          <a:p>
            <a:pPr marL="0" indent="0">
              <a:buNone/>
            </a:pPr>
            <a:r>
              <a:rPr lang="en-US" sz="2800" dirty="0" smtClean="0">
                <a:latin typeface="+mj-lt"/>
              </a:rPr>
              <a:t>-Most participants staying in one residence hall</a:t>
            </a:r>
          </a:p>
          <a:p>
            <a:pPr marL="0" indent="0">
              <a:buNone/>
            </a:pPr>
            <a:r>
              <a:rPr lang="en-US" dirty="0" smtClean="0">
                <a:latin typeface="+mj-lt"/>
              </a:rPr>
              <a:t>-</a:t>
            </a:r>
            <a:r>
              <a:rPr lang="en-US" sz="2800" dirty="0" smtClean="0">
                <a:latin typeface="+mj-lt"/>
              </a:rPr>
              <a:t>Welcome dinner</a:t>
            </a:r>
          </a:p>
          <a:p>
            <a:pPr marL="0" indent="0">
              <a:buNone/>
            </a:pPr>
            <a:r>
              <a:rPr lang="en-US" sz="2800" dirty="0" smtClean="0">
                <a:latin typeface="+mj-lt"/>
              </a:rPr>
              <a:t>-Canoe Trip, Detroit Institute of Arts, Tigers Game</a:t>
            </a:r>
          </a:p>
          <a:p>
            <a:pPr marL="0" indent="0">
              <a:buNone/>
            </a:pPr>
            <a:r>
              <a:rPr lang="en-US" sz="2800" dirty="0" smtClean="0">
                <a:latin typeface="+mj-lt"/>
              </a:rPr>
              <a:t>-Trip to UM Museum of Arts, Natural History Museum, Big House </a:t>
            </a:r>
          </a:p>
          <a:p>
            <a:pPr marL="0" indent="0">
              <a:buNone/>
            </a:pPr>
            <a:r>
              <a:rPr lang="en-US" sz="2800" dirty="0" smtClean="0">
                <a:latin typeface="+mj-lt"/>
              </a:rPr>
              <a:t>-BBQ in faculty home</a:t>
            </a:r>
          </a:p>
          <a:p>
            <a:pPr marL="0" indent="0">
              <a:buNone/>
            </a:pPr>
            <a:r>
              <a:rPr lang="en-US" sz="2800" dirty="0" smtClean="0">
                <a:latin typeface="+mj-lt"/>
              </a:rPr>
              <a:t>-Concluding symposium and dinner</a:t>
            </a:r>
          </a:p>
          <a:p>
            <a:pPr marL="0" indent="0">
              <a:buNone/>
            </a:pPr>
            <a:r>
              <a:rPr lang="en-US" sz="2800" dirty="0" smtClean="0">
                <a:latin typeface="+mj-lt"/>
              </a:rPr>
              <a:t>    </a:t>
            </a:r>
            <a:endParaRPr lang="en-US" sz="2800" dirty="0">
              <a:latin typeface="+mj-lt"/>
            </a:endParaRPr>
          </a:p>
        </p:txBody>
      </p:sp>
      <p:pic>
        <p:nvPicPr>
          <p:cNvPr id="4" name="Picture 3"/>
          <p:cNvPicPr>
            <a:picLocks noChangeAspect="1"/>
          </p:cNvPicPr>
          <p:nvPr/>
        </p:nvPicPr>
        <p:blipFill>
          <a:blip r:embed="rId2"/>
          <a:stretch>
            <a:fillRect/>
          </a:stretch>
        </p:blipFill>
        <p:spPr>
          <a:xfrm>
            <a:off x="10591801" y="2"/>
            <a:ext cx="1485900" cy="1038225"/>
          </a:xfrm>
          <a:prstGeom prst="rect">
            <a:avLst/>
          </a:prstGeom>
        </p:spPr>
      </p:pic>
    </p:spTree>
    <p:extLst>
      <p:ext uri="{BB962C8B-B14F-4D97-AF65-F5344CB8AC3E}">
        <p14:creationId xmlns:p14="http://schemas.microsoft.com/office/powerpoint/2010/main" val="1438018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ghou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124" y="1111252"/>
            <a:ext cx="9906000" cy="5572125"/>
          </a:xfrm>
          <a:prstGeom prst="rect">
            <a:avLst/>
          </a:prstGeom>
        </p:spPr>
      </p:pic>
      <p:pic>
        <p:nvPicPr>
          <p:cNvPr id="3" name="Picture 2"/>
          <p:cNvPicPr>
            <a:picLocks noChangeAspect="1"/>
          </p:cNvPicPr>
          <p:nvPr/>
        </p:nvPicPr>
        <p:blipFill>
          <a:blip r:embed="rId3"/>
          <a:stretch>
            <a:fillRect/>
          </a:stretch>
        </p:blipFill>
        <p:spPr>
          <a:xfrm>
            <a:off x="10515601" y="2"/>
            <a:ext cx="1485900" cy="1038225"/>
          </a:xfrm>
          <a:prstGeom prst="rect">
            <a:avLst/>
          </a:prstGeom>
        </p:spPr>
      </p:pic>
      <p:sp>
        <p:nvSpPr>
          <p:cNvPr id="4" name="TextBox 3"/>
          <p:cNvSpPr txBox="1"/>
          <p:nvPr/>
        </p:nvSpPr>
        <p:spPr>
          <a:xfrm>
            <a:off x="238126" y="142877"/>
            <a:ext cx="9030111" cy="769441"/>
          </a:xfrm>
          <a:prstGeom prst="rect">
            <a:avLst/>
          </a:prstGeom>
          <a:noFill/>
        </p:spPr>
        <p:txBody>
          <a:bodyPr wrap="none" rtlCol="0">
            <a:spAutoFit/>
          </a:bodyPr>
          <a:lstStyle/>
          <a:p>
            <a:r>
              <a:rPr lang="en-US" sz="4400" dirty="0" smtClean="0">
                <a:solidFill>
                  <a:schemeClr val="bg1"/>
                </a:solidFill>
                <a:latin typeface="+mj-lt"/>
              </a:rPr>
              <a:t>Big Data Students in the Big House</a:t>
            </a:r>
            <a:endParaRPr lang="en-US" sz="4400" dirty="0">
              <a:solidFill>
                <a:schemeClr val="bg1"/>
              </a:solidFill>
              <a:latin typeface="+mj-lt"/>
            </a:endParaRPr>
          </a:p>
        </p:txBody>
      </p:sp>
    </p:spTree>
    <p:extLst>
      <p:ext uri="{BB962C8B-B14F-4D97-AF65-F5344CB8AC3E}">
        <p14:creationId xmlns:p14="http://schemas.microsoft.com/office/powerpoint/2010/main" val="1886606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905"/>
            <a:ext cx="10972800" cy="872949"/>
          </a:xfrm>
        </p:spPr>
        <p:txBody>
          <a:bodyPr>
            <a:normAutofit fontScale="90000"/>
          </a:bodyPr>
          <a:lstStyle/>
          <a:p>
            <a:r>
              <a:rPr lang="en-US" dirty="0" smtClean="0">
                <a:latin typeface="+mj-lt"/>
              </a:rPr>
              <a:t>What do the students like about the program?</a:t>
            </a:r>
            <a:endParaRPr lang="en-US" dirty="0">
              <a:latin typeface="+mj-lt"/>
            </a:endParaRPr>
          </a:p>
        </p:txBody>
      </p:sp>
      <p:sp>
        <p:nvSpPr>
          <p:cNvPr id="3" name="Content Placeholder 2"/>
          <p:cNvSpPr>
            <a:spLocks noGrp="1"/>
          </p:cNvSpPr>
          <p:nvPr>
            <p:ph idx="1"/>
          </p:nvPr>
        </p:nvSpPr>
        <p:spPr>
          <a:xfrm>
            <a:off x="127000" y="1171576"/>
            <a:ext cx="11887200" cy="5257800"/>
          </a:xfrm>
        </p:spPr>
        <p:txBody>
          <a:bodyPr/>
          <a:lstStyle/>
          <a:p>
            <a:r>
              <a:rPr lang="en-US" sz="2800" dirty="0" smtClean="0">
                <a:latin typeface="+mj-lt"/>
              </a:rPr>
              <a:t>Interdisciplinary training and teaching by faculty in statistics, biostatistics, computer science, electrical engineering</a:t>
            </a:r>
          </a:p>
          <a:p>
            <a:pPr marL="0" indent="0">
              <a:buNone/>
            </a:pPr>
            <a:endParaRPr lang="en-US" sz="2400" dirty="0" smtClean="0">
              <a:latin typeface="+mj-lt"/>
            </a:endParaRPr>
          </a:p>
          <a:p>
            <a:r>
              <a:rPr lang="en-US" sz="2800" dirty="0" smtClean="0">
                <a:latin typeface="+mj-lt"/>
              </a:rPr>
              <a:t>Crashing servers with large scale computations</a:t>
            </a:r>
          </a:p>
          <a:p>
            <a:endParaRPr lang="en-US" sz="2400" dirty="0">
              <a:latin typeface="+mj-lt"/>
            </a:endParaRPr>
          </a:p>
          <a:p>
            <a:r>
              <a:rPr lang="en-US" sz="2800" dirty="0" smtClean="0">
                <a:latin typeface="+mj-lt"/>
              </a:rPr>
              <a:t>Open problems: peer learning, didactic learning, group learning, solving problems, computing in class</a:t>
            </a:r>
          </a:p>
          <a:p>
            <a:endParaRPr lang="en-US" sz="2400" dirty="0">
              <a:latin typeface="+mj-lt"/>
            </a:endParaRPr>
          </a:p>
          <a:p>
            <a:r>
              <a:rPr lang="en-US" sz="2800" dirty="0" smtClean="0">
                <a:latin typeface="+mj-lt"/>
              </a:rPr>
              <a:t>Journey lectures: twists and turns along the road, trepidations, confusions, taking a road less traveled by. To err is human!</a:t>
            </a:r>
          </a:p>
          <a:p>
            <a:endParaRPr lang="en-US" sz="2400" dirty="0">
              <a:latin typeface="+mj-lt"/>
            </a:endParaRPr>
          </a:p>
          <a:p>
            <a:r>
              <a:rPr lang="en-US" sz="2800" dirty="0" smtClean="0">
                <a:latin typeface="+mj-lt"/>
              </a:rPr>
              <a:t>Using quantitative skills to solve problems related to human health.</a:t>
            </a:r>
            <a:endParaRPr lang="en-US" sz="2800" dirty="0">
              <a:latin typeface="+mj-lt"/>
            </a:endParaRPr>
          </a:p>
        </p:txBody>
      </p:sp>
      <p:pic>
        <p:nvPicPr>
          <p:cNvPr id="4" name="Picture 3"/>
          <p:cNvPicPr>
            <a:picLocks noChangeAspect="1"/>
          </p:cNvPicPr>
          <p:nvPr/>
        </p:nvPicPr>
        <p:blipFill>
          <a:blip r:embed="rId2"/>
          <a:stretch>
            <a:fillRect/>
          </a:stretch>
        </p:blipFill>
        <p:spPr>
          <a:xfrm>
            <a:off x="10591801" y="2"/>
            <a:ext cx="1485900" cy="1038225"/>
          </a:xfrm>
          <a:prstGeom prst="rect">
            <a:avLst/>
          </a:prstGeom>
        </p:spPr>
      </p:pic>
    </p:spTree>
    <p:extLst>
      <p:ext uri="{BB962C8B-B14F-4D97-AF65-F5344CB8AC3E}">
        <p14:creationId xmlns:p14="http://schemas.microsoft.com/office/powerpoint/2010/main" val="1734841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530"/>
            <a:ext cx="10972800" cy="872949"/>
          </a:xfrm>
        </p:spPr>
        <p:txBody>
          <a:bodyPr>
            <a:normAutofit/>
          </a:bodyPr>
          <a:lstStyle/>
          <a:p>
            <a:r>
              <a:rPr lang="en-US" dirty="0">
                <a:latin typeface="+mj-lt"/>
              </a:rPr>
              <a:t>S</a:t>
            </a:r>
            <a:r>
              <a:rPr lang="en-US" dirty="0" smtClean="0">
                <a:latin typeface="+mj-lt"/>
              </a:rPr>
              <a:t>tudent Comments</a:t>
            </a:r>
            <a:endParaRPr lang="en-US" dirty="0">
              <a:latin typeface="+mj-lt"/>
            </a:endParaRPr>
          </a:p>
        </p:txBody>
      </p:sp>
      <p:sp>
        <p:nvSpPr>
          <p:cNvPr id="3" name="Content Placeholder 2"/>
          <p:cNvSpPr>
            <a:spLocks noGrp="1"/>
          </p:cNvSpPr>
          <p:nvPr>
            <p:ph idx="1"/>
          </p:nvPr>
        </p:nvSpPr>
        <p:spPr>
          <a:xfrm>
            <a:off x="190500" y="1266826"/>
            <a:ext cx="11887200" cy="5257800"/>
          </a:xfrm>
        </p:spPr>
        <p:txBody>
          <a:bodyPr/>
          <a:lstStyle/>
          <a:p>
            <a:r>
              <a:rPr lang="en-US" sz="2800" dirty="0" smtClean="0">
                <a:latin typeface="+mj-lt"/>
              </a:rPr>
              <a:t>“As </a:t>
            </a:r>
            <a:r>
              <a:rPr lang="en-US" sz="2800" dirty="0">
                <a:latin typeface="+mj-lt"/>
              </a:rPr>
              <a:t>an undergraduate, </a:t>
            </a:r>
            <a:r>
              <a:rPr lang="en-US" sz="2800" dirty="0" smtClean="0">
                <a:latin typeface="+mj-lt"/>
              </a:rPr>
              <a:t>you are </a:t>
            </a:r>
            <a:r>
              <a:rPr lang="en-US" sz="2800" dirty="0">
                <a:latin typeface="+mj-lt"/>
              </a:rPr>
              <a:t>trying to figure out where to go and how to get there. One of my favorite parts of the program were the journey lectures where you get to see how faculty started out and how they got to where they are today</a:t>
            </a:r>
            <a:r>
              <a:rPr lang="en-US" sz="2800" dirty="0" smtClean="0">
                <a:latin typeface="+mj-lt"/>
              </a:rPr>
              <a:t>.”</a:t>
            </a:r>
          </a:p>
          <a:p>
            <a:endParaRPr lang="en-US" sz="2800" dirty="0">
              <a:latin typeface="+mj-lt"/>
            </a:endParaRPr>
          </a:p>
          <a:p>
            <a:r>
              <a:rPr lang="en-US" sz="2800" dirty="0" smtClean="0">
                <a:latin typeface="+mj-lt"/>
              </a:rPr>
              <a:t>“Working </a:t>
            </a:r>
            <a:r>
              <a:rPr lang="en-US" sz="2800" dirty="0">
                <a:latin typeface="+mj-lt"/>
              </a:rPr>
              <a:t>with students and professors from many backgrounds was very valuable to me. The institute exposed me </a:t>
            </a:r>
            <a:r>
              <a:rPr lang="en-US" sz="2800" dirty="0" smtClean="0">
                <a:latin typeface="+mj-lt"/>
              </a:rPr>
              <a:t>to ideas </a:t>
            </a:r>
            <a:r>
              <a:rPr lang="en-US" sz="2800" dirty="0">
                <a:latin typeface="+mj-lt"/>
              </a:rPr>
              <a:t>from many fields that I may not have seen otherwise</a:t>
            </a:r>
            <a:r>
              <a:rPr lang="en-US" sz="2800" dirty="0" smtClean="0">
                <a:latin typeface="+mj-lt"/>
              </a:rPr>
              <a:t>.” </a:t>
            </a:r>
          </a:p>
          <a:p>
            <a:endParaRPr lang="en-US" sz="2800" dirty="0">
              <a:latin typeface="+mj-lt"/>
            </a:endParaRPr>
          </a:p>
          <a:p>
            <a:r>
              <a:rPr lang="en-US" sz="2800" dirty="0" smtClean="0">
                <a:latin typeface="+mj-lt"/>
              </a:rPr>
              <a:t>“The institute provided us with a place to share our thoughts. I consider this to be the most valuable gift you can give someone while supporting their education, and I am so grateful.”</a:t>
            </a:r>
          </a:p>
          <a:p>
            <a:endParaRPr lang="en-US" sz="2800" dirty="0">
              <a:latin typeface="+mj-lt"/>
            </a:endParaRPr>
          </a:p>
          <a:p>
            <a:endParaRPr lang="en-US" sz="2800" dirty="0">
              <a:latin typeface="+mj-lt"/>
            </a:endParaRPr>
          </a:p>
        </p:txBody>
      </p:sp>
      <p:pic>
        <p:nvPicPr>
          <p:cNvPr id="4" name="Picture 3"/>
          <p:cNvPicPr>
            <a:picLocks noChangeAspect="1"/>
          </p:cNvPicPr>
          <p:nvPr/>
        </p:nvPicPr>
        <p:blipFill>
          <a:blip r:embed="rId2"/>
          <a:stretch>
            <a:fillRect/>
          </a:stretch>
        </p:blipFill>
        <p:spPr>
          <a:xfrm>
            <a:off x="10591801" y="2"/>
            <a:ext cx="1485900" cy="1038225"/>
          </a:xfrm>
          <a:prstGeom prst="rect">
            <a:avLst/>
          </a:prstGeom>
        </p:spPr>
      </p:pic>
    </p:spTree>
    <p:extLst>
      <p:ext uri="{BB962C8B-B14F-4D97-AF65-F5344CB8AC3E}">
        <p14:creationId xmlns:p14="http://schemas.microsoft.com/office/powerpoint/2010/main" val="4172072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155"/>
            <a:ext cx="10972800" cy="872949"/>
          </a:xfrm>
        </p:spPr>
        <p:txBody>
          <a:bodyPr/>
          <a:lstStyle/>
          <a:p>
            <a:r>
              <a:rPr lang="en-US" dirty="0" smtClean="0">
                <a:latin typeface="+mj-lt"/>
              </a:rPr>
              <a:t>Evaluation and Placement Data</a:t>
            </a:r>
            <a:endParaRPr lang="en-US" dirty="0">
              <a:latin typeface="+mj-lt"/>
            </a:endParaRPr>
          </a:p>
        </p:txBody>
      </p:sp>
      <p:sp>
        <p:nvSpPr>
          <p:cNvPr id="3" name="Content Placeholder 2"/>
          <p:cNvSpPr>
            <a:spLocks noGrp="1"/>
          </p:cNvSpPr>
          <p:nvPr>
            <p:ph idx="1"/>
          </p:nvPr>
        </p:nvSpPr>
        <p:spPr>
          <a:xfrm>
            <a:off x="206375" y="1285876"/>
            <a:ext cx="11779251" cy="5324474"/>
          </a:xfrm>
        </p:spPr>
        <p:txBody>
          <a:bodyPr/>
          <a:lstStyle/>
          <a:p>
            <a:r>
              <a:rPr lang="en-US" sz="2800" dirty="0" smtClean="0">
                <a:latin typeface="+mj-lt"/>
              </a:rPr>
              <a:t>Pre and Post: Knowledge Inventory and Career Goals</a:t>
            </a:r>
          </a:p>
          <a:p>
            <a:r>
              <a:rPr lang="en-US" sz="2800" dirty="0" smtClean="0">
                <a:latin typeface="+mj-lt"/>
              </a:rPr>
              <a:t>Daily evaluation and adaptive modifications to program</a:t>
            </a:r>
          </a:p>
          <a:p>
            <a:r>
              <a:rPr lang="en-US" sz="2800" dirty="0" smtClean="0">
                <a:latin typeface="+mj-lt"/>
              </a:rPr>
              <a:t>Overall institute and symposium evaluation</a:t>
            </a:r>
          </a:p>
          <a:p>
            <a:r>
              <a:rPr lang="en-US" sz="2800" dirty="0" smtClean="0">
                <a:latin typeface="+mj-lt"/>
              </a:rPr>
              <a:t>Worked closely with Center for Research Learning and Teaching: Focused Discussion Groups</a:t>
            </a:r>
          </a:p>
          <a:p>
            <a:pPr marL="0" indent="0">
              <a:buNone/>
            </a:pPr>
            <a:endParaRPr lang="en-US" sz="2000" dirty="0" smtClean="0">
              <a:latin typeface="+mj-lt"/>
            </a:endParaRPr>
          </a:p>
          <a:p>
            <a:r>
              <a:rPr lang="en-US" sz="2800" dirty="0" smtClean="0">
                <a:latin typeface="+mj-lt"/>
              </a:rPr>
              <a:t>Follow up survey at one year mark (use Facebook group)</a:t>
            </a:r>
          </a:p>
          <a:p>
            <a:pPr marL="0" indent="0">
              <a:buNone/>
            </a:pPr>
            <a:r>
              <a:rPr lang="en-US" sz="2800" dirty="0" smtClean="0">
                <a:latin typeface="+mj-lt"/>
              </a:rPr>
              <a:t>-2015: 12/16 juniors went to graduate school, 26/29 said they want to pursue/are attending graduate school</a:t>
            </a:r>
          </a:p>
          <a:p>
            <a:pPr marL="0" indent="0">
              <a:buNone/>
            </a:pPr>
            <a:r>
              <a:rPr lang="en-US" sz="2800" dirty="0" smtClean="0">
                <a:latin typeface="+mj-lt"/>
              </a:rPr>
              <a:t>-2015: 90% students said BDSI was highly influential in future course choice, career planning, interest in big data.</a:t>
            </a:r>
          </a:p>
          <a:p>
            <a:endParaRPr lang="en-US" dirty="0"/>
          </a:p>
        </p:txBody>
      </p:sp>
      <p:pic>
        <p:nvPicPr>
          <p:cNvPr id="4" name="Picture 3"/>
          <p:cNvPicPr>
            <a:picLocks noChangeAspect="1"/>
          </p:cNvPicPr>
          <p:nvPr/>
        </p:nvPicPr>
        <p:blipFill>
          <a:blip r:embed="rId2"/>
          <a:stretch>
            <a:fillRect/>
          </a:stretch>
        </p:blipFill>
        <p:spPr>
          <a:xfrm>
            <a:off x="10591801" y="2"/>
            <a:ext cx="1485900" cy="1038225"/>
          </a:xfrm>
          <a:prstGeom prst="rect">
            <a:avLst/>
          </a:prstGeom>
        </p:spPr>
      </p:pic>
    </p:spTree>
    <p:extLst>
      <p:ext uri="{BB962C8B-B14F-4D97-AF65-F5344CB8AC3E}">
        <p14:creationId xmlns:p14="http://schemas.microsoft.com/office/powerpoint/2010/main" val="49866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280"/>
            <a:ext cx="10972800" cy="872949"/>
          </a:xfrm>
        </p:spPr>
        <p:txBody>
          <a:bodyPr/>
          <a:lstStyle/>
          <a:p>
            <a:r>
              <a:rPr lang="en-US" dirty="0" smtClean="0">
                <a:latin typeface="Arial"/>
                <a:cs typeface="Arial"/>
              </a:rPr>
              <a:t>Discovering Diversity and Embracing it</a:t>
            </a:r>
            <a:endParaRPr lang="en-US" dirty="0">
              <a:latin typeface="Arial"/>
              <a:cs typeface="Arial"/>
            </a:endParaRPr>
          </a:p>
        </p:txBody>
      </p:sp>
      <p:sp>
        <p:nvSpPr>
          <p:cNvPr id="3" name="Content Placeholder 2"/>
          <p:cNvSpPr>
            <a:spLocks noGrp="1"/>
          </p:cNvSpPr>
          <p:nvPr>
            <p:ph idx="1"/>
          </p:nvPr>
        </p:nvSpPr>
        <p:spPr>
          <a:xfrm>
            <a:off x="269877" y="1143002"/>
            <a:ext cx="11280775" cy="4713289"/>
          </a:xfrm>
        </p:spPr>
        <p:txBody>
          <a:bodyPr/>
          <a:lstStyle/>
          <a:p>
            <a:r>
              <a:rPr lang="en-US" dirty="0" smtClean="0">
                <a:latin typeface="Arial"/>
                <a:cs typeface="Arial"/>
              </a:rPr>
              <a:t>Competition versus Collaboration</a:t>
            </a:r>
          </a:p>
          <a:p>
            <a:endParaRPr lang="en-US" sz="2400" dirty="0" smtClean="0">
              <a:latin typeface="Arial"/>
              <a:cs typeface="Arial"/>
            </a:endParaRPr>
          </a:p>
          <a:p>
            <a:r>
              <a:rPr lang="en-US" dirty="0" smtClean="0">
                <a:latin typeface="Arial"/>
                <a:cs typeface="Arial"/>
              </a:rPr>
              <a:t>Affirmation that confusion and the feeling of being lost is commonly prevalent in the academic population!</a:t>
            </a:r>
          </a:p>
          <a:p>
            <a:endParaRPr lang="en-US" sz="2400" dirty="0">
              <a:latin typeface="Arial"/>
              <a:cs typeface="Arial"/>
            </a:endParaRPr>
          </a:p>
          <a:p>
            <a:r>
              <a:rPr lang="en-US" dirty="0" smtClean="0">
                <a:latin typeface="Arial"/>
                <a:cs typeface="Arial"/>
              </a:rPr>
              <a:t>Safe space and brave space: We agree to disagree</a:t>
            </a:r>
          </a:p>
          <a:p>
            <a:endParaRPr lang="en-US" sz="2400" dirty="0">
              <a:latin typeface="Arial"/>
              <a:cs typeface="Arial"/>
            </a:endParaRPr>
          </a:p>
          <a:p>
            <a:r>
              <a:rPr lang="en-US" dirty="0" smtClean="0">
                <a:latin typeface="Arial"/>
                <a:cs typeface="Arial"/>
              </a:rPr>
              <a:t>Remedial courses, tutoring, not everyone knows everything</a:t>
            </a:r>
          </a:p>
          <a:p>
            <a:endParaRPr lang="en-US" sz="2400" dirty="0">
              <a:latin typeface="Arial"/>
              <a:cs typeface="Arial"/>
            </a:endParaRPr>
          </a:p>
          <a:p>
            <a:r>
              <a:rPr lang="en-US" dirty="0" smtClean="0">
                <a:latin typeface="Arial"/>
                <a:cs typeface="Arial"/>
              </a:rPr>
              <a:t>Designated mentor and resources for non-traditional cohort</a:t>
            </a:r>
          </a:p>
          <a:p>
            <a:endParaRPr lang="en-US" dirty="0">
              <a:latin typeface="Arial"/>
              <a:cs typeface="Arial"/>
            </a:endParaRPr>
          </a:p>
          <a:p>
            <a:endParaRPr lang="en-US" dirty="0">
              <a:latin typeface="Arial"/>
              <a:cs typeface="Arial"/>
            </a:endParaRPr>
          </a:p>
        </p:txBody>
      </p:sp>
      <p:pic>
        <p:nvPicPr>
          <p:cNvPr id="4" name="Picture 3"/>
          <p:cNvPicPr>
            <a:picLocks noChangeAspect="1"/>
          </p:cNvPicPr>
          <p:nvPr/>
        </p:nvPicPr>
        <p:blipFill>
          <a:blip r:embed="rId2"/>
          <a:stretch>
            <a:fillRect/>
          </a:stretch>
        </p:blipFill>
        <p:spPr>
          <a:xfrm>
            <a:off x="10591801" y="2"/>
            <a:ext cx="1485900" cy="1038225"/>
          </a:xfrm>
          <a:prstGeom prst="rect">
            <a:avLst/>
          </a:prstGeom>
        </p:spPr>
      </p:pic>
    </p:spTree>
    <p:extLst>
      <p:ext uri="{BB962C8B-B14F-4D97-AF65-F5344CB8AC3E}">
        <p14:creationId xmlns:p14="http://schemas.microsoft.com/office/powerpoint/2010/main" val="3071381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280"/>
            <a:ext cx="10972800" cy="872949"/>
          </a:xfrm>
        </p:spPr>
        <p:txBody>
          <a:bodyPr/>
          <a:lstStyle/>
          <a:p>
            <a:r>
              <a:rPr lang="en-US" dirty="0" smtClean="0">
                <a:latin typeface="+mj-lt"/>
              </a:rPr>
              <a:t>Enhancing Diversity: Crossing Boundaries</a:t>
            </a:r>
            <a:endParaRPr lang="en-US" dirty="0">
              <a:latin typeface="+mj-lt"/>
            </a:endParaRPr>
          </a:p>
        </p:txBody>
      </p:sp>
      <p:sp>
        <p:nvSpPr>
          <p:cNvPr id="3" name="Content Placeholder 2"/>
          <p:cNvSpPr>
            <a:spLocks noGrp="1"/>
          </p:cNvSpPr>
          <p:nvPr>
            <p:ph idx="1"/>
          </p:nvPr>
        </p:nvSpPr>
        <p:spPr>
          <a:xfrm>
            <a:off x="2" y="1095376"/>
            <a:ext cx="12191999" cy="5191125"/>
          </a:xfrm>
        </p:spPr>
        <p:txBody>
          <a:bodyPr/>
          <a:lstStyle/>
          <a:p>
            <a:r>
              <a:rPr lang="en-US" sz="2800" dirty="0" smtClean="0">
                <a:latin typeface="+mj-lt"/>
              </a:rPr>
              <a:t>Intellectual Diversity: Statistics, Computer Science, Mathematics, Biostatistics, Epidemiology, Nephrology, Oncology, Psychology, Philosophy, Literature</a:t>
            </a:r>
          </a:p>
          <a:p>
            <a:pPr marL="0" indent="0">
              <a:buNone/>
            </a:pPr>
            <a:endParaRPr lang="en-US" sz="2400" dirty="0" smtClean="0">
              <a:latin typeface="+mj-lt"/>
            </a:endParaRPr>
          </a:p>
          <a:p>
            <a:r>
              <a:rPr lang="en-US" sz="2800" dirty="0" smtClean="0">
                <a:latin typeface="+mj-lt"/>
              </a:rPr>
              <a:t>Maintaining highest academic standards: </a:t>
            </a:r>
            <a:r>
              <a:rPr lang="en-US" sz="2800" dirty="0" smtClean="0">
                <a:latin typeface="Arial"/>
                <a:cs typeface="Arial"/>
              </a:rPr>
              <a:t>provide resources</a:t>
            </a:r>
          </a:p>
          <a:p>
            <a:pPr marL="0" indent="0">
              <a:buNone/>
            </a:pPr>
            <a:r>
              <a:rPr lang="en-US" sz="2800" dirty="0" smtClean="0">
                <a:latin typeface="Arial"/>
                <a:cs typeface="Arial"/>
              </a:rPr>
              <a:t>-</a:t>
            </a:r>
            <a:r>
              <a:rPr lang="en-US" sz="2800" b="1" i="1" dirty="0" smtClean="0">
                <a:latin typeface="Arial"/>
                <a:cs typeface="Arial"/>
              </a:rPr>
              <a:t>Enable, Equip, Empower to attain the Expectations</a:t>
            </a:r>
          </a:p>
          <a:p>
            <a:pPr marL="0" indent="0">
              <a:buNone/>
            </a:pPr>
            <a:endParaRPr lang="en-US" sz="2000" dirty="0" smtClean="0">
              <a:latin typeface="+mj-lt"/>
            </a:endParaRPr>
          </a:p>
          <a:p>
            <a:r>
              <a:rPr lang="en-US" sz="2800" dirty="0" smtClean="0">
                <a:latin typeface="+mj-lt"/>
              </a:rPr>
              <a:t>Diversity in Race, Gender, Culture, Health and Socioeconomic Status</a:t>
            </a:r>
          </a:p>
          <a:p>
            <a:pPr marL="0" indent="0">
              <a:buNone/>
            </a:pPr>
            <a:r>
              <a:rPr lang="en-US" sz="2800" dirty="0" smtClean="0">
                <a:latin typeface="+mj-lt"/>
              </a:rPr>
              <a:t>-</a:t>
            </a:r>
            <a:r>
              <a:rPr lang="en-US" sz="2400" dirty="0" smtClean="0">
                <a:latin typeface="+mj-lt"/>
              </a:rPr>
              <a:t>Women in data science dinner, Accommodation of special religious and health needs</a:t>
            </a:r>
          </a:p>
          <a:p>
            <a:pPr marL="0" indent="0">
              <a:buNone/>
            </a:pPr>
            <a:r>
              <a:rPr lang="en-US" sz="2400" dirty="0" smtClean="0">
                <a:latin typeface="+mj-lt"/>
              </a:rPr>
              <a:t>-Involving diverse faculty: women faculty, international faculty, faculty of color</a:t>
            </a:r>
          </a:p>
          <a:p>
            <a:pPr marL="0" indent="0">
              <a:buNone/>
            </a:pPr>
            <a:r>
              <a:rPr lang="en-US" sz="2400" dirty="0">
                <a:latin typeface="+mj-lt"/>
              </a:rPr>
              <a:t>-Students commented on the enriching experience of being around marginalized, unnoticed groups of people in quantitative fields</a:t>
            </a:r>
          </a:p>
          <a:p>
            <a:pPr marL="0" indent="0">
              <a:buNone/>
            </a:pPr>
            <a:endParaRPr lang="en-US" sz="2400" dirty="0" smtClean="0">
              <a:latin typeface="+mj-lt"/>
            </a:endParaRPr>
          </a:p>
          <a:p>
            <a:pPr marL="0" indent="0">
              <a:buNone/>
            </a:pPr>
            <a:endParaRPr lang="en-US" sz="2400" dirty="0" smtClean="0">
              <a:latin typeface="+mj-lt"/>
            </a:endParaRPr>
          </a:p>
          <a:p>
            <a:pPr marL="0" indent="0">
              <a:buNone/>
            </a:pPr>
            <a:r>
              <a:rPr lang="en-US" dirty="0" smtClean="0">
                <a:latin typeface="+mj-lt"/>
              </a:rPr>
              <a:t>-</a:t>
            </a:r>
            <a:endParaRPr lang="en-US" dirty="0">
              <a:latin typeface="+mj-lt"/>
            </a:endParaRPr>
          </a:p>
        </p:txBody>
      </p:sp>
      <p:pic>
        <p:nvPicPr>
          <p:cNvPr id="4" name="Picture 3"/>
          <p:cNvPicPr>
            <a:picLocks noChangeAspect="1"/>
          </p:cNvPicPr>
          <p:nvPr/>
        </p:nvPicPr>
        <p:blipFill>
          <a:blip r:embed="rId2"/>
          <a:stretch>
            <a:fillRect/>
          </a:stretch>
        </p:blipFill>
        <p:spPr>
          <a:xfrm>
            <a:off x="10591801" y="2"/>
            <a:ext cx="1485900" cy="1038225"/>
          </a:xfrm>
          <a:prstGeom prst="rect">
            <a:avLst/>
          </a:prstGeom>
        </p:spPr>
      </p:pic>
    </p:spTree>
    <p:extLst>
      <p:ext uri="{BB962C8B-B14F-4D97-AF65-F5344CB8AC3E}">
        <p14:creationId xmlns:p14="http://schemas.microsoft.com/office/powerpoint/2010/main" val="2657690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280"/>
            <a:ext cx="10972800" cy="872949"/>
          </a:xfrm>
        </p:spPr>
        <p:txBody>
          <a:bodyPr/>
          <a:lstStyle/>
          <a:p>
            <a:r>
              <a:rPr lang="en-US" dirty="0" smtClean="0">
                <a:latin typeface="+mj-lt"/>
              </a:rPr>
              <a:t>Data Science Stories</a:t>
            </a:r>
            <a:endParaRPr lang="en-US" dirty="0">
              <a:latin typeface="+mj-lt"/>
            </a:endParaRPr>
          </a:p>
        </p:txBody>
      </p:sp>
      <p:graphicFrame>
        <p:nvGraphicFramePr>
          <p:cNvPr id="6" name="Diagram 5"/>
          <p:cNvGraphicFramePr/>
          <p:nvPr/>
        </p:nvGraphicFramePr>
        <p:xfrm>
          <a:off x="2" y="1516698"/>
          <a:ext cx="9143999" cy="4731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5" descr="C:\Users\15-n207tu\AppData\Local\Microsoft\Windows\INetCache\Content.Word\IMG-20151205-WA0018.jpg"/>
          <p:cNvPicPr>
            <a:picLocks noGrp="1"/>
          </p:cNvPicPr>
          <p:nvPr>
            <p:ph sz="quarter" idx="1"/>
          </p:nvPr>
        </p:nvPicPr>
        <p:blipFill>
          <a:blip r:embed="rId7" cstate="print"/>
          <a:srcRect/>
          <a:stretch>
            <a:fillRect/>
          </a:stretch>
        </p:blipFill>
        <p:spPr bwMode="auto">
          <a:xfrm>
            <a:off x="9144000" y="1516698"/>
            <a:ext cx="3048000" cy="4731516"/>
          </a:xfrm>
          <a:prstGeom prst="rect">
            <a:avLst/>
          </a:prstGeom>
          <a:noFill/>
          <a:ln w="9525">
            <a:noFill/>
            <a:miter lim="800000"/>
            <a:headEnd/>
            <a:tailEnd/>
          </a:ln>
        </p:spPr>
      </p:pic>
    </p:spTree>
    <p:extLst>
      <p:ext uri="{BB962C8B-B14F-4D97-AF65-F5344CB8AC3E}">
        <p14:creationId xmlns:p14="http://schemas.microsoft.com/office/powerpoint/2010/main" val="501478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655"/>
            <a:ext cx="10972800" cy="872949"/>
          </a:xfrm>
        </p:spPr>
        <p:txBody>
          <a:bodyPr/>
          <a:lstStyle/>
          <a:p>
            <a:r>
              <a:rPr lang="en-US" dirty="0" smtClean="0">
                <a:latin typeface="Arial"/>
                <a:cs typeface="Arial"/>
              </a:rPr>
              <a:t>Training Community Health Workers</a:t>
            </a:r>
            <a:endParaRPr lang="en-US" dirty="0">
              <a:latin typeface="Arial"/>
              <a:cs typeface="Arial"/>
            </a:endParaRPr>
          </a:p>
        </p:txBody>
      </p:sp>
      <p:pic>
        <p:nvPicPr>
          <p:cNvPr id="7" name="Picture 6" descr="C:\Users\15-n207tu\Desktop\desktop\MCH project\training_25_07_15_photo\DSC01210.JPG"/>
          <p:cNvPicPr/>
          <p:nvPr/>
        </p:nvPicPr>
        <p:blipFill>
          <a:blip r:embed="rId2" cstate="print"/>
          <a:srcRect/>
          <a:stretch>
            <a:fillRect/>
          </a:stretch>
        </p:blipFill>
        <p:spPr bwMode="auto">
          <a:xfrm>
            <a:off x="816864" y="1349376"/>
            <a:ext cx="10492267" cy="4921250"/>
          </a:xfrm>
          <a:prstGeom prst="rect">
            <a:avLst/>
          </a:prstGeom>
          <a:noFill/>
          <a:ln w="9525">
            <a:noFill/>
            <a:miter lim="800000"/>
            <a:headEnd/>
            <a:tailEnd/>
          </a:ln>
        </p:spPr>
      </p:pic>
      <p:sp>
        <p:nvSpPr>
          <p:cNvPr id="8" name="TextBox 7"/>
          <p:cNvSpPr txBox="1"/>
          <p:nvPr/>
        </p:nvSpPr>
        <p:spPr>
          <a:xfrm>
            <a:off x="3738063" y="6329216"/>
            <a:ext cx="4366363" cy="369332"/>
          </a:xfrm>
          <a:prstGeom prst="rect">
            <a:avLst/>
          </a:prstGeom>
          <a:noFill/>
        </p:spPr>
        <p:txBody>
          <a:bodyPr wrap="square" rtlCol="0">
            <a:spAutoFit/>
          </a:bodyPr>
          <a:lstStyle/>
          <a:p>
            <a:pPr algn="ctr"/>
            <a:r>
              <a:rPr lang="en-US" dirty="0" smtClean="0"/>
              <a:t>A CHW TRAINING SESSION</a:t>
            </a:r>
            <a:endParaRPr lang="en-US" dirty="0"/>
          </a:p>
        </p:txBody>
      </p:sp>
    </p:spTree>
    <p:extLst>
      <p:ext uri="{BB962C8B-B14F-4D97-AF65-F5344CB8AC3E}">
        <p14:creationId xmlns:p14="http://schemas.microsoft.com/office/powerpoint/2010/main" val="5350559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280"/>
            <a:ext cx="10972800" cy="872949"/>
          </a:xfrm>
        </p:spPr>
        <p:txBody>
          <a:bodyPr>
            <a:normAutofit/>
          </a:bodyPr>
          <a:lstStyle/>
          <a:p>
            <a:r>
              <a:rPr lang="en-US" sz="3600" dirty="0" smtClean="0">
                <a:latin typeface="+mj-lt"/>
              </a:rPr>
              <a:t>Data Collection in the Field  </a:t>
            </a:r>
            <a:endParaRPr lang="en-US" sz="3600" dirty="0">
              <a:latin typeface="+mj-lt"/>
            </a:endParaRPr>
          </a:p>
        </p:txBody>
      </p:sp>
      <p:sp>
        <p:nvSpPr>
          <p:cNvPr id="7170" name="AutoShape 2" descr="https://scontent.fdel1-1.fna.fbcdn.net/hphotos-xpf1/v/t1.0-9/12368972_1250237654992956_2912609096276577419_n.jpg?oh=16520c8f25c31741550286d59d416b17&amp;oe=56D3D78F"/>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https://scontent.fdel1-1.fna.fbcdn.net/hphotos-xpf1/v/t1.0-9/12368972_1250237654992956_2912609096276577419_n.jpg?oh=16520c8f25c31741550286d59d416b17&amp;oe=56D3D78F"/>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D:\Sayani\iKure\Pictures\11.04.2015\DSCN137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646585" y="1600201"/>
            <a:ext cx="4267200" cy="5013139"/>
          </a:xfrm>
          <a:prstGeom prst="rect">
            <a:avLst/>
          </a:prstGeom>
          <a:noFill/>
        </p:spPr>
      </p:pic>
      <p:sp>
        <p:nvSpPr>
          <p:cNvPr id="3" name="Footer Placeholder 2"/>
          <p:cNvSpPr>
            <a:spLocks noGrp="1"/>
          </p:cNvSpPr>
          <p:nvPr>
            <p:ph type="ftr" sz="quarter" idx="4294967295"/>
          </p:nvPr>
        </p:nvSpPr>
        <p:spPr>
          <a:xfrm>
            <a:off x="812815" y="6248215"/>
            <a:ext cx="7228111" cy="365125"/>
          </a:xfrm>
          <a:prstGeom prst="rect">
            <a:avLst/>
          </a:prstGeom>
        </p:spPr>
        <p:txBody>
          <a:bodyPr/>
          <a:lstStyle/>
          <a:p>
            <a:r>
              <a:rPr lang="en-US" dirty="0" smtClean="0"/>
              <a:t>Ikure Confidential &amp; Proprietary</a:t>
            </a:r>
            <a:endParaRPr lang="en-US" dirty="0"/>
          </a:p>
        </p:txBody>
      </p:sp>
      <p:pic>
        <p:nvPicPr>
          <p:cNvPr id="13" name="Content Placeholder 12" descr="C:\Users\15-n207tu\AppData\Local\Microsoft\Windows\INetCache\Content.Word\IMG-20151205-WA0016.jpg"/>
          <p:cNvPicPr>
            <a:picLocks noGrp="1"/>
          </p:cNvPicPr>
          <p:nvPr>
            <p:ph sz="quarter" idx="1"/>
          </p:nvPr>
        </p:nvPicPr>
        <p:blipFill>
          <a:blip r:embed="rId3" cstate="print"/>
          <a:srcRect/>
          <a:stretch>
            <a:fillRect/>
          </a:stretch>
        </p:blipFill>
        <p:spPr bwMode="auto">
          <a:xfrm>
            <a:off x="924279" y="1365250"/>
            <a:ext cx="5722307" cy="2381250"/>
          </a:xfrm>
          <a:prstGeom prst="rect">
            <a:avLst/>
          </a:prstGeom>
          <a:noFill/>
          <a:ln w="9525">
            <a:noFill/>
            <a:miter lim="800000"/>
            <a:headEnd/>
            <a:tailEnd/>
          </a:ln>
        </p:spPr>
      </p:pic>
      <p:pic>
        <p:nvPicPr>
          <p:cNvPr id="14" name="Picture 13" descr="C:\sandip\photo\Tabagerya_28.01.14\IMG_2719.JPG"/>
          <p:cNvPicPr/>
          <p:nvPr/>
        </p:nvPicPr>
        <p:blipFill>
          <a:blip r:embed="rId4" cstate="print"/>
          <a:srcRect/>
          <a:stretch>
            <a:fillRect/>
          </a:stretch>
        </p:blipFill>
        <p:spPr bwMode="auto">
          <a:xfrm>
            <a:off x="924278" y="3736429"/>
            <a:ext cx="5722308" cy="2876911"/>
          </a:xfrm>
          <a:prstGeom prst="rect">
            <a:avLst/>
          </a:prstGeom>
          <a:noFill/>
          <a:ln w="9525">
            <a:noFill/>
            <a:miter lim="800000"/>
            <a:headEnd/>
            <a:tailEnd/>
          </a:ln>
        </p:spPr>
      </p:pic>
    </p:spTree>
    <p:extLst>
      <p:ext uri="{BB962C8B-B14F-4D97-AF65-F5344CB8AC3E}">
        <p14:creationId xmlns:p14="http://schemas.microsoft.com/office/powerpoint/2010/main" val="33803131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1626" y="1508126"/>
            <a:ext cx="11636375" cy="1730374"/>
          </a:xfrm>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5400" b="1" i="1" dirty="0" smtClean="0">
                <a:solidFill>
                  <a:schemeClr val="tx2"/>
                </a:solidFill>
                <a:latin typeface="Arial"/>
                <a:cs typeface="Arial"/>
              </a:rPr>
              <a:t>Fear </a:t>
            </a:r>
            <a:r>
              <a:rPr lang="en-US" sz="5400" b="1" i="1" dirty="0" smtClean="0">
                <a:ln>
                  <a:solidFill>
                    <a:srgbClr val="000000"/>
                  </a:solidFill>
                </a:ln>
                <a:solidFill>
                  <a:schemeClr val="accent2"/>
                </a:solidFill>
                <a:latin typeface="Arial"/>
                <a:cs typeface="Arial"/>
              </a:rPr>
              <a:t>not</a:t>
            </a:r>
            <a:r>
              <a:rPr lang="en-US" sz="5400" b="1" i="1" dirty="0" smtClean="0">
                <a:solidFill>
                  <a:schemeClr val="tx2"/>
                </a:solidFill>
                <a:latin typeface="Arial"/>
                <a:cs typeface="Arial"/>
              </a:rPr>
              <a:t> for the future, weep </a:t>
            </a:r>
            <a:r>
              <a:rPr lang="en-US" sz="5400" b="1" i="1" dirty="0" smtClean="0">
                <a:ln>
                  <a:solidFill>
                    <a:srgbClr val="000000"/>
                  </a:solidFill>
                </a:ln>
                <a:solidFill>
                  <a:schemeClr val="accent2"/>
                </a:solidFill>
                <a:latin typeface="Arial"/>
                <a:cs typeface="Arial"/>
              </a:rPr>
              <a:t>not</a:t>
            </a:r>
            <a:r>
              <a:rPr lang="en-US" sz="5400" b="1" i="1" dirty="0" smtClean="0">
                <a:solidFill>
                  <a:srgbClr val="C0504D"/>
                </a:solidFill>
                <a:latin typeface="Arial"/>
                <a:cs typeface="Arial"/>
              </a:rPr>
              <a:t> </a:t>
            </a:r>
            <a:r>
              <a:rPr lang="en-US" sz="5400" b="1" i="1" dirty="0" smtClean="0">
                <a:solidFill>
                  <a:schemeClr val="tx2"/>
                </a:solidFill>
                <a:latin typeface="Arial"/>
                <a:cs typeface="Arial"/>
              </a:rPr>
              <a:t>for the past</a:t>
            </a:r>
            <a:endParaRPr lang="en-US" sz="5400" b="1" i="1" dirty="0">
              <a:solidFill>
                <a:schemeClr val="tx2"/>
              </a:solidFill>
              <a:latin typeface="Arial"/>
              <a:cs typeface="Arial"/>
            </a:endParaRPr>
          </a:p>
        </p:txBody>
      </p:sp>
      <p:sp>
        <p:nvSpPr>
          <p:cNvPr id="3" name="Title 2"/>
          <p:cNvSpPr>
            <a:spLocks noGrp="1"/>
          </p:cNvSpPr>
          <p:nvPr>
            <p:ph type="title"/>
          </p:nvPr>
        </p:nvSpPr>
        <p:spPr>
          <a:xfrm>
            <a:off x="0" y="156405"/>
            <a:ext cx="10972800" cy="872949"/>
          </a:xfrm>
        </p:spPr>
        <p:txBody>
          <a:bodyPr/>
          <a:lstStyle/>
          <a:p>
            <a:r>
              <a:rPr lang="en-US" dirty="0" smtClean="0"/>
              <a:t>Standing here at the present</a:t>
            </a:r>
            <a:endParaRPr lang="en-US" dirty="0"/>
          </a:p>
        </p:txBody>
      </p:sp>
      <p:pic>
        <p:nvPicPr>
          <p:cNvPr id="6" name="Picture 5"/>
          <p:cNvPicPr>
            <a:picLocks noChangeAspect="1"/>
          </p:cNvPicPr>
          <p:nvPr/>
        </p:nvPicPr>
        <p:blipFill>
          <a:blip r:embed="rId2"/>
          <a:stretch>
            <a:fillRect/>
          </a:stretch>
        </p:blipFill>
        <p:spPr>
          <a:xfrm>
            <a:off x="10591801" y="2"/>
            <a:ext cx="1485900" cy="1038225"/>
          </a:xfrm>
          <a:prstGeom prst="rect">
            <a:avLst/>
          </a:prstGeom>
        </p:spPr>
      </p:pic>
    </p:spTree>
    <p:extLst>
      <p:ext uri="{BB962C8B-B14F-4D97-AF65-F5344CB8AC3E}">
        <p14:creationId xmlns:p14="http://schemas.microsoft.com/office/powerpoint/2010/main" val="20109194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030"/>
            <a:ext cx="10972800" cy="872949"/>
          </a:xfrm>
        </p:spPr>
        <p:txBody>
          <a:bodyPr/>
          <a:lstStyle/>
          <a:p>
            <a:r>
              <a:rPr lang="en-US" dirty="0" smtClean="0">
                <a:latin typeface="+mj-lt"/>
              </a:rPr>
              <a:t>Their smiles are priceless!</a:t>
            </a:r>
            <a:endParaRPr lang="en-US" dirty="0">
              <a:latin typeface="+mj-lt"/>
            </a:endParaRPr>
          </a:p>
        </p:txBody>
      </p:sp>
      <p:pic>
        <p:nvPicPr>
          <p:cNvPr id="4" name="Content Placeholder 3"/>
          <p:cNvPicPr>
            <a:picLocks noGrp="1" noChangeAspect="1"/>
          </p:cNvPicPr>
          <p:nvPr>
            <p:ph idx="1"/>
          </p:nvPr>
        </p:nvPicPr>
        <p:blipFill>
          <a:blip r:embed="rId2"/>
          <a:stretch>
            <a:fillRect/>
          </a:stretch>
        </p:blipFill>
        <p:spPr>
          <a:xfrm>
            <a:off x="1981506" y="1828801"/>
            <a:ext cx="8228991" cy="4297363"/>
          </a:xfrm>
          <a:prstGeom prst="rect">
            <a:avLst/>
          </a:prstGeom>
        </p:spPr>
      </p:pic>
      <p:pic>
        <p:nvPicPr>
          <p:cNvPr id="5" name="Picture 4"/>
          <p:cNvPicPr>
            <a:picLocks noChangeAspect="1"/>
          </p:cNvPicPr>
          <p:nvPr/>
        </p:nvPicPr>
        <p:blipFill>
          <a:blip r:embed="rId3"/>
          <a:stretch>
            <a:fillRect/>
          </a:stretch>
        </p:blipFill>
        <p:spPr>
          <a:xfrm>
            <a:off x="10591801" y="2"/>
            <a:ext cx="1485900" cy="1038225"/>
          </a:xfrm>
          <a:prstGeom prst="rect">
            <a:avLst/>
          </a:prstGeom>
        </p:spPr>
      </p:pic>
      <p:sp>
        <p:nvSpPr>
          <p:cNvPr id="3" name="TextBox 2"/>
          <p:cNvSpPr txBox="1"/>
          <p:nvPr/>
        </p:nvSpPr>
        <p:spPr>
          <a:xfrm>
            <a:off x="3587751" y="6318250"/>
            <a:ext cx="4956180" cy="369332"/>
          </a:xfrm>
          <a:prstGeom prst="rect">
            <a:avLst/>
          </a:prstGeom>
          <a:noFill/>
        </p:spPr>
        <p:txBody>
          <a:bodyPr wrap="none" rtlCol="0">
            <a:spAutoFit/>
          </a:bodyPr>
          <a:lstStyle/>
          <a:p>
            <a:r>
              <a:rPr lang="en-US" b="1" dirty="0" smtClean="0">
                <a:latin typeface="Arial"/>
                <a:cs typeface="Arial"/>
              </a:rPr>
              <a:t>Brand </a:t>
            </a:r>
            <a:r>
              <a:rPr lang="en-US" b="1" dirty="0">
                <a:latin typeface="Arial"/>
                <a:cs typeface="Arial"/>
              </a:rPr>
              <a:t>a</a:t>
            </a:r>
            <a:r>
              <a:rPr lang="en-US" b="1" dirty="0" smtClean="0">
                <a:latin typeface="Arial"/>
                <a:cs typeface="Arial"/>
              </a:rPr>
              <a:t>mbassadors to the next generation! </a:t>
            </a:r>
            <a:endParaRPr lang="en-US" b="1" dirty="0">
              <a:latin typeface="Arial"/>
              <a:cs typeface="Arial"/>
            </a:endParaRPr>
          </a:p>
        </p:txBody>
      </p:sp>
    </p:spTree>
    <p:extLst>
      <p:ext uri="{BB962C8B-B14F-4D97-AF65-F5344CB8AC3E}">
        <p14:creationId xmlns:p14="http://schemas.microsoft.com/office/powerpoint/2010/main" val="5184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405"/>
            <a:ext cx="10972800" cy="872949"/>
          </a:xfrm>
        </p:spPr>
        <p:txBody>
          <a:bodyPr/>
          <a:lstStyle/>
          <a:p>
            <a:r>
              <a:rPr lang="en-US" dirty="0" smtClean="0">
                <a:latin typeface="+mj-lt"/>
              </a:rPr>
              <a:t>Big Data Summer Institute</a:t>
            </a:r>
            <a:endParaRPr lang="en-US" dirty="0">
              <a:latin typeface="+mj-lt"/>
            </a:endParaRPr>
          </a:p>
        </p:txBody>
      </p:sp>
      <p:pic>
        <p:nvPicPr>
          <p:cNvPr id="4" name="Content Placeholder 3"/>
          <p:cNvPicPr>
            <a:picLocks noGrp="1" noChangeAspect="1"/>
          </p:cNvPicPr>
          <p:nvPr>
            <p:ph idx="1"/>
          </p:nvPr>
        </p:nvPicPr>
        <p:blipFill>
          <a:blip r:embed="rId2"/>
          <a:stretch>
            <a:fillRect/>
          </a:stretch>
        </p:blipFill>
        <p:spPr>
          <a:xfrm>
            <a:off x="210115" y="1172227"/>
            <a:ext cx="10611027" cy="5808746"/>
          </a:xfrm>
          <a:prstGeom prst="rect">
            <a:avLst/>
          </a:prstGeom>
        </p:spPr>
      </p:pic>
      <p:pic>
        <p:nvPicPr>
          <p:cNvPr id="5" name="Picture 4"/>
          <p:cNvPicPr>
            <a:picLocks noChangeAspect="1"/>
          </p:cNvPicPr>
          <p:nvPr/>
        </p:nvPicPr>
        <p:blipFill>
          <a:blip r:embed="rId3"/>
          <a:stretch>
            <a:fillRect/>
          </a:stretch>
        </p:blipFill>
        <p:spPr>
          <a:xfrm>
            <a:off x="10591801" y="2"/>
            <a:ext cx="1485900" cy="1038225"/>
          </a:xfrm>
          <a:prstGeom prst="rect">
            <a:avLst/>
          </a:prstGeom>
        </p:spPr>
      </p:pic>
    </p:spTree>
    <p:extLst>
      <p:ext uri="{BB962C8B-B14F-4D97-AF65-F5344CB8AC3E}">
        <p14:creationId xmlns:p14="http://schemas.microsoft.com/office/powerpoint/2010/main" val="2952053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405"/>
            <a:ext cx="10972800" cy="872949"/>
          </a:xfrm>
        </p:spPr>
        <p:txBody>
          <a:bodyPr/>
          <a:lstStyle/>
          <a:p>
            <a:r>
              <a:rPr lang="en-US" dirty="0" smtClean="0">
                <a:latin typeface="+mj-lt"/>
              </a:rPr>
              <a:t>History of the Program</a:t>
            </a:r>
            <a:endParaRPr lang="en-US" dirty="0">
              <a:latin typeface="+mj-lt"/>
            </a:endParaRPr>
          </a:p>
        </p:txBody>
      </p:sp>
      <p:sp>
        <p:nvSpPr>
          <p:cNvPr id="3" name="Content Placeholder 2"/>
          <p:cNvSpPr>
            <a:spLocks noGrp="1"/>
          </p:cNvSpPr>
          <p:nvPr>
            <p:ph idx="1"/>
          </p:nvPr>
        </p:nvSpPr>
        <p:spPr>
          <a:xfrm>
            <a:off x="-1" y="1254126"/>
            <a:ext cx="12366625" cy="5413374"/>
          </a:xfrm>
        </p:spPr>
        <p:txBody>
          <a:bodyPr/>
          <a:lstStyle/>
          <a:p>
            <a:r>
              <a:rPr lang="en-US" dirty="0" smtClean="0">
                <a:latin typeface="+mj-lt"/>
              </a:rPr>
              <a:t>Pilot offering : June 1-26, 2015 (Institutional Fundraising)</a:t>
            </a:r>
          </a:p>
          <a:p>
            <a:pPr marL="0" indent="0">
              <a:buNone/>
            </a:pPr>
            <a:r>
              <a:rPr lang="en-US" dirty="0" smtClean="0">
                <a:latin typeface="+mj-lt"/>
              </a:rPr>
              <a:t> </a:t>
            </a:r>
          </a:p>
          <a:p>
            <a:pPr marL="0" indent="0">
              <a:buNone/>
            </a:pPr>
            <a:r>
              <a:rPr lang="en-US" dirty="0">
                <a:latin typeface="+mj-lt"/>
              </a:rPr>
              <a:t> </a:t>
            </a:r>
            <a:r>
              <a:rPr lang="en-US" dirty="0" smtClean="0">
                <a:latin typeface="+mj-lt"/>
              </a:rPr>
              <a:t>  -</a:t>
            </a:r>
            <a:r>
              <a:rPr lang="en-US" sz="2800" dirty="0" smtClean="0">
                <a:latin typeface="+mj-lt"/>
              </a:rPr>
              <a:t>153 Applications: 29 Admitted (Acceptance Rate: 19%)</a:t>
            </a:r>
          </a:p>
          <a:p>
            <a:pPr marL="0" indent="0">
              <a:buNone/>
            </a:pPr>
            <a:r>
              <a:rPr lang="en-US" sz="2800" dirty="0">
                <a:latin typeface="+mj-lt"/>
              </a:rPr>
              <a:t> </a:t>
            </a:r>
            <a:r>
              <a:rPr lang="en-US" sz="2800" dirty="0" smtClean="0">
                <a:latin typeface="+mj-lt"/>
              </a:rPr>
              <a:t>  -Female 14  (48%) Male 15 (52%)</a:t>
            </a:r>
          </a:p>
          <a:p>
            <a:pPr marL="0" indent="0">
              <a:buNone/>
            </a:pPr>
            <a:r>
              <a:rPr lang="en-US" sz="2800" dirty="0">
                <a:latin typeface="+mj-lt"/>
              </a:rPr>
              <a:t> </a:t>
            </a:r>
            <a:r>
              <a:rPr lang="en-US" sz="2800" dirty="0" smtClean="0">
                <a:latin typeface="+mj-lt"/>
              </a:rPr>
              <a:t>  -Freshman 4 (14%) Sophomore 6 (21%)  Junior 16 (55%) Senior 3 (13%)</a:t>
            </a:r>
          </a:p>
          <a:p>
            <a:pPr marL="0" indent="0">
              <a:buNone/>
            </a:pPr>
            <a:r>
              <a:rPr lang="en-US" sz="2800" dirty="0" smtClean="0">
                <a:latin typeface="+mj-lt"/>
              </a:rPr>
              <a:t>   -Average GPA: 3.81</a:t>
            </a:r>
          </a:p>
          <a:p>
            <a:pPr marL="0" indent="0">
              <a:buNone/>
            </a:pPr>
            <a:r>
              <a:rPr lang="en-US" sz="2800" dirty="0">
                <a:latin typeface="+mj-lt"/>
              </a:rPr>
              <a:t> </a:t>
            </a:r>
            <a:r>
              <a:rPr lang="en-US" sz="2800" dirty="0" smtClean="0">
                <a:latin typeface="+mj-lt"/>
              </a:rPr>
              <a:t>  -URM Students: 5 (Howard University, Morehouse College, Eastern Michigan University, American University, U Mass)</a:t>
            </a:r>
          </a:p>
        </p:txBody>
      </p:sp>
      <p:pic>
        <p:nvPicPr>
          <p:cNvPr id="4" name="Picture 3"/>
          <p:cNvPicPr>
            <a:picLocks noChangeAspect="1"/>
          </p:cNvPicPr>
          <p:nvPr/>
        </p:nvPicPr>
        <p:blipFill>
          <a:blip r:embed="rId2"/>
          <a:stretch>
            <a:fillRect/>
          </a:stretch>
        </p:blipFill>
        <p:spPr>
          <a:xfrm>
            <a:off x="10591801" y="2"/>
            <a:ext cx="1485900" cy="1038225"/>
          </a:xfrm>
          <a:prstGeom prst="rect">
            <a:avLst/>
          </a:prstGeom>
        </p:spPr>
      </p:pic>
    </p:spTree>
    <p:extLst>
      <p:ext uri="{BB962C8B-B14F-4D97-AF65-F5344CB8AC3E}">
        <p14:creationId xmlns:p14="http://schemas.microsoft.com/office/powerpoint/2010/main" val="34686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405"/>
            <a:ext cx="10972800" cy="872949"/>
          </a:xfrm>
        </p:spPr>
        <p:txBody>
          <a:bodyPr>
            <a:normAutofit/>
          </a:bodyPr>
          <a:lstStyle/>
          <a:p>
            <a:r>
              <a:rPr lang="en-US" dirty="0">
                <a:latin typeface="+mj-lt"/>
              </a:rPr>
              <a:t>NIH </a:t>
            </a:r>
            <a:r>
              <a:rPr lang="en-US" dirty="0" smtClean="0">
                <a:latin typeface="+mj-lt"/>
              </a:rPr>
              <a:t>Funding</a:t>
            </a:r>
            <a:r>
              <a:rPr lang="en-US" dirty="0">
                <a:latin typeface="+mj-lt"/>
              </a:rPr>
              <a:t> </a:t>
            </a:r>
            <a:r>
              <a:rPr lang="en-US" dirty="0" smtClean="0">
                <a:latin typeface="+mj-lt"/>
              </a:rPr>
              <a:t>R25 EB022363</a:t>
            </a:r>
            <a:endParaRPr lang="en-US" dirty="0">
              <a:latin typeface="+mj-lt"/>
            </a:endParaRPr>
          </a:p>
        </p:txBody>
      </p:sp>
      <p:sp>
        <p:nvSpPr>
          <p:cNvPr id="3" name="Content Placeholder 2"/>
          <p:cNvSpPr>
            <a:spLocks noGrp="1"/>
          </p:cNvSpPr>
          <p:nvPr>
            <p:ph idx="1"/>
          </p:nvPr>
        </p:nvSpPr>
        <p:spPr>
          <a:xfrm>
            <a:off x="295276" y="1343026"/>
            <a:ext cx="11547475" cy="4783139"/>
          </a:xfrm>
        </p:spPr>
        <p:txBody>
          <a:bodyPr/>
          <a:lstStyle/>
          <a:p>
            <a:r>
              <a:rPr lang="en-US" dirty="0" smtClean="0">
                <a:latin typeface="+mj-lt"/>
              </a:rPr>
              <a:t>BD2K Courses and Skills grant awarded in 2016</a:t>
            </a:r>
          </a:p>
          <a:p>
            <a:r>
              <a:rPr lang="en-US" dirty="0" smtClean="0">
                <a:latin typeface="+mj-lt"/>
              </a:rPr>
              <a:t>Supports 20 slots with 6 week housing and subsistence package and a modest stipend</a:t>
            </a:r>
          </a:p>
          <a:p>
            <a:r>
              <a:rPr lang="en-US" dirty="0" smtClean="0">
                <a:latin typeface="+mj-lt"/>
              </a:rPr>
              <a:t>Administrative supplement supported 16 additional slots with </a:t>
            </a:r>
            <a:r>
              <a:rPr lang="en-US" b="1" i="1" dirty="0" smtClean="0">
                <a:latin typeface="+mj-lt"/>
              </a:rPr>
              <a:t>non-traditional</a:t>
            </a:r>
            <a:r>
              <a:rPr lang="en-US" dirty="0" smtClean="0">
                <a:latin typeface="+mj-lt"/>
              </a:rPr>
              <a:t> background</a:t>
            </a:r>
          </a:p>
          <a:p>
            <a:pPr marL="0" indent="0">
              <a:buNone/>
            </a:pPr>
            <a:r>
              <a:rPr lang="en-US" dirty="0" smtClean="0">
                <a:latin typeface="+mj-lt"/>
              </a:rPr>
              <a:t>-</a:t>
            </a:r>
            <a:r>
              <a:rPr lang="en-US" sz="2400" dirty="0" smtClean="0">
                <a:latin typeface="+mj-lt"/>
              </a:rPr>
              <a:t>June 13-July 22, 2016</a:t>
            </a:r>
          </a:p>
          <a:p>
            <a:pPr marL="0" indent="0">
              <a:buNone/>
            </a:pPr>
            <a:r>
              <a:rPr lang="en-US" sz="2400" dirty="0" smtClean="0">
                <a:latin typeface="+mj-lt"/>
              </a:rPr>
              <a:t>-230 applicants: 44 admitted (Acceptance Rate: 19%)</a:t>
            </a:r>
          </a:p>
          <a:p>
            <a:pPr marL="0" indent="0">
              <a:buNone/>
            </a:pPr>
            <a:r>
              <a:rPr lang="en-US" sz="2400" dirty="0" smtClean="0">
                <a:latin typeface="+mj-lt"/>
              </a:rPr>
              <a:t>-Female 24 (55%)  Male 20 (45%)</a:t>
            </a:r>
          </a:p>
          <a:p>
            <a:pPr marL="0" indent="0">
              <a:buNone/>
            </a:pPr>
            <a:r>
              <a:rPr lang="en-US" sz="2400" dirty="0" smtClean="0">
                <a:latin typeface="+mj-lt"/>
              </a:rPr>
              <a:t>-Freshman 3  (7%) Sophomore 13 (30%) Junior 26  (59%) Senior 2 (4%)</a:t>
            </a:r>
          </a:p>
          <a:p>
            <a:pPr marL="0" indent="0">
              <a:buNone/>
            </a:pPr>
            <a:r>
              <a:rPr lang="en-US" sz="2400" dirty="0" smtClean="0">
                <a:latin typeface="+mj-lt"/>
              </a:rPr>
              <a:t>-Average GPA: 3.84</a:t>
            </a:r>
          </a:p>
          <a:p>
            <a:pPr marL="0" indent="0">
              <a:buNone/>
            </a:pPr>
            <a:r>
              <a:rPr lang="en-US" sz="2400" dirty="0" smtClean="0">
                <a:latin typeface="+mj-lt"/>
              </a:rPr>
              <a:t>-URM Students 10 (UM, USC, UCLA, Kennesaw State, UF, UW, UMD, Cornell)</a:t>
            </a:r>
          </a:p>
          <a:p>
            <a:pPr marL="0" indent="0">
              <a:buNone/>
            </a:pPr>
            <a:endParaRPr lang="en-US" dirty="0"/>
          </a:p>
        </p:txBody>
      </p:sp>
      <p:pic>
        <p:nvPicPr>
          <p:cNvPr id="4" name="Picture 3"/>
          <p:cNvPicPr>
            <a:picLocks noChangeAspect="1"/>
          </p:cNvPicPr>
          <p:nvPr/>
        </p:nvPicPr>
        <p:blipFill>
          <a:blip r:embed="rId2"/>
          <a:stretch>
            <a:fillRect/>
          </a:stretch>
        </p:blipFill>
        <p:spPr>
          <a:xfrm>
            <a:off x="10591801" y="2"/>
            <a:ext cx="1485900" cy="1038225"/>
          </a:xfrm>
          <a:prstGeom prst="rect">
            <a:avLst/>
          </a:prstGeom>
        </p:spPr>
      </p:pic>
    </p:spTree>
    <p:extLst>
      <p:ext uri="{BB962C8B-B14F-4D97-AF65-F5344CB8AC3E}">
        <p14:creationId xmlns:p14="http://schemas.microsoft.com/office/powerpoint/2010/main" val="314579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405"/>
            <a:ext cx="10972800" cy="872949"/>
          </a:xfrm>
        </p:spPr>
        <p:txBody>
          <a:bodyPr/>
          <a:lstStyle/>
          <a:p>
            <a:r>
              <a:rPr lang="en-US" dirty="0" smtClean="0">
                <a:latin typeface="+mj-lt"/>
              </a:rPr>
              <a:t>Program Structure</a:t>
            </a:r>
            <a:endParaRPr lang="en-US" dirty="0">
              <a:latin typeface="+mj-lt"/>
            </a:endParaRPr>
          </a:p>
        </p:txBody>
      </p:sp>
      <p:sp>
        <p:nvSpPr>
          <p:cNvPr id="3" name="Content Placeholder 2"/>
          <p:cNvSpPr>
            <a:spLocks noGrp="1"/>
          </p:cNvSpPr>
          <p:nvPr>
            <p:ph idx="1"/>
          </p:nvPr>
        </p:nvSpPr>
        <p:spPr>
          <a:xfrm>
            <a:off x="190501" y="1108076"/>
            <a:ext cx="11344275" cy="5257800"/>
          </a:xfrm>
        </p:spPr>
        <p:txBody>
          <a:bodyPr/>
          <a:lstStyle/>
          <a:p>
            <a:r>
              <a:rPr lang="en-US" dirty="0" smtClean="0">
                <a:latin typeface="+mj-lt"/>
              </a:rPr>
              <a:t>9am-12noon: Morning Lectures (M, T, </a:t>
            </a:r>
            <a:r>
              <a:rPr lang="en-US" dirty="0" err="1" smtClean="0">
                <a:latin typeface="+mj-lt"/>
              </a:rPr>
              <a:t>Th</a:t>
            </a:r>
            <a:r>
              <a:rPr lang="en-US" dirty="0" smtClean="0">
                <a:latin typeface="+mj-lt"/>
              </a:rPr>
              <a:t>)</a:t>
            </a:r>
            <a:endParaRPr lang="en-US" sz="2400" dirty="0" smtClean="0">
              <a:latin typeface="+mj-lt"/>
            </a:endParaRPr>
          </a:p>
          <a:p>
            <a:pPr marL="0" indent="0">
              <a:buNone/>
            </a:pPr>
            <a:r>
              <a:rPr lang="en-US" sz="2400" dirty="0" smtClean="0">
                <a:latin typeface="+mj-lt"/>
              </a:rPr>
              <a:t>    Data </a:t>
            </a:r>
            <a:r>
              <a:rPr lang="en-US" sz="2400" dirty="0">
                <a:latin typeface="+mj-lt"/>
              </a:rPr>
              <a:t>Acquisition, Database </a:t>
            </a:r>
            <a:r>
              <a:rPr lang="en-US" sz="2400" dirty="0" smtClean="0">
                <a:latin typeface="+mj-lt"/>
              </a:rPr>
              <a:t>Management, R and Python </a:t>
            </a:r>
            <a:r>
              <a:rPr lang="en-US" sz="2400" dirty="0" err="1" smtClean="0">
                <a:latin typeface="+mj-lt"/>
              </a:rPr>
              <a:t>Bootcamp</a:t>
            </a:r>
            <a:endParaRPr lang="en-US" sz="2400" dirty="0" smtClean="0">
              <a:latin typeface="+mj-lt"/>
            </a:endParaRPr>
          </a:p>
          <a:p>
            <a:pPr marL="0" indent="0">
              <a:buNone/>
            </a:pPr>
            <a:r>
              <a:rPr lang="en-US" sz="2400" dirty="0" smtClean="0">
                <a:latin typeface="+mj-lt"/>
              </a:rPr>
              <a:t>    Reproducibility </a:t>
            </a:r>
            <a:r>
              <a:rPr lang="en-US" sz="2400" dirty="0">
                <a:latin typeface="+mj-lt"/>
              </a:rPr>
              <a:t>and Documentation: </a:t>
            </a:r>
            <a:r>
              <a:rPr lang="en-US" sz="2400" dirty="0" err="1">
                <a:latin typeface="+mj-lt"/>
              </a:rPr>
              <a:t>Rstudio</a:t>
            </a:r>
            <a:r>
              <a:rPr lang="en-US" sz="2400" dirty="0">
                <a:latin typeface="+mj-lt"/>
              </a:rPr>
              <a:t>: Mark-</a:t>
            </a:r>
            <a:r>
              <a:rPr lang="en-US" sz="2400" dirty="0" err="1">
                <a:latin typeface="+mj-lt"/>
              </a:rPr>
              <a:t>down,packrat</a:t>
            </a:r>
            <a:r>
              <a:rPr lang="en-US" sz="2400" dirty="0">
                <a:latin typeface="+mj-lt"/>
              </a:rPr>
              <a:t>, </a:t>
            </a:r>
            <a:r>
              <a:rPr lang="en-US" sz="2400" dirty="0" err="1" smtClean="0">
                <a:latin typeface="+mj-lt"/>
              </a:rPr>
              <a:t>github</a:t>
            </a:r>
            <a:endParaRPr lang="en-US" sz="2400" dirty="0" smtClean="0">
              <a:latin typeface="+mj-lt"/>
            </a:endParaRPr>
          </a:p>
          <a:p>
            <a:pPr marL="0" indent="0">
              <a:buNone/>
            </a:pPr>
            <a:r>
              <a:rPr lang="en-US" sz="2400" dirty="0" smtClean="0">
                <a:latin typeface="+mj-lt"/>
              </a:rPr>
              <a:t>    Data Structure, Data Security, Privacy and Linkage</a:t>
            </a:r>
          </a:p>
          <a:p>
            <a:pPr marL="0" indent="0">
              <a:buNone/>
            </a:pPr>
            <a:r>
              <a:rPr lang="en-US" sz="2400" dirty="0" smtClean="0">
                <a:latin typeface="+mj-lt"/>
              </a:rPr>
              <a:t>    Data Visualization</a:t>
            </a:r>
            <a:endParaRPr lang="en-US" sz="2400" dirty="0">
              <a:latin typeface="+mj-lt"/>
            </a:endParaRPr>
          </a:p>
          <a:p>
            <a:pPr marL="0" indent="0">
              <a:buNone/>
            </a:pPr>
            <a:r>
              <a:rPr lang="en-US" sz="2400" dirty="0" smtClean="0">
                <a:latin typeface="+mj-lt"/>
              </a:rPr>
              <a:t>    </a:t>
            </a:r>
            <a:r>
              <a:rPr lang="en-US" sz="2400" i="1" dirty="0" smtClean="0">
                <a:latin typeface="+mj-lt"/>
              </a:rPr>
              <a:t>Study Design, Probability and Statistical Inference</a:t>
            </a:r>
          </a:p>
          <a:p>
            <a:pPr marL="0" indent="0">
              <a:buNone/>
            </a:pPr>
            <a:r>
              <a:rPr lang="en-US" sz="2400" i="1" dirty="0" smtClean="0">
                <a:latin typeface="+mj-lt"/>
              </a:rPr>
              <a:t>    Bias </a:t>
            </a:r>
            <a:r>
              <a:rPr lang="en-US" sz="2400" i="1" dirty="0">
                <a:latin typeface="+mj-lt"/>
              </a:rPr>
              <a:t>and Confounding, Missing Data, Causal </a:t>
            </a:r>
            <a:r>
              <a:rPr lang="en-US" sz="2400" i="1" dirty="0" smtClean="0">
                <a:latin typeface="+mj-lt"/>
              </a:rPr>
              <a:t>Inference</a:t>
            </a:r>
          </a:p>
          <a:p>
            <a:pPr marL="0" indent="0">
              <a:buNone/>
            </a:pPr>
            <a:r>
              <a:rPr lang="en-US" sz="2400" dirty="0" smtClean="0">
                <a:latin typeface="+mj-lt"/>
              </a:rPr>
              <a:t>    Cloud, Parallel and Distributed Computing, Optimization</a:t>
            </a:r>
          </a:p>
          <a:p>
            <a:pPr marL="0" indent="0">
              <a:buNone/>
            </a:pPr>
            <a:r>
              <a:rPr lang="en-US" sz="2400" dirty="0" smtClean="0">
                <a:latin typeface="+mj-lt"/>
              </a:rPr>
              <a:t>    Bayes </a:t>
            </a:r>
            <a:r>
              <a:rPr lang="en-US" sz="2400" dirty="0" err="1" smtClean="0">
                <a:latin typeface="+mj-lt"/>
              </a:rPr>
              <a:t>vs</a:t>
            </a:r>
            <a:r>
              <a:rPr lang="en-US" sz="2400" dirty="0" smtClean="0">
                <a:latin typeface="+mj-lt"/>
              </a:rPr>
              <a:t> </a:t>
            </a:r>
            <a:r>
              <a:rPr lang="en-US" sz="2400" dirty="0" err="1" smtClean="0">
                <a:latin typeface="+mj-lt"/>
              </a:rPr>
              <a:t>Frequentist</a:t>
            </a:r>
            <a:r>
              <a:rPr lang="en-US" sz="2400" dirty="0" smtClean="0">
                <a:latin typeface="+mj-lt"/>
              </a:rPr>
              <a:t>    </a:t>
            </a:r>
          </a:p>
          <a:p>
            <a:pPr marL="0" indent="0">
              <a:buNone/>
            </a:pPr>
            <a:r>
              <a:rPr lang="en-US" sz="2400" dirty="0" smtClean="0">
                <a:latin typeface="+mj-lt"/>
              </a:rPr>
              <a:t>    Sampling </a:t>
            </a:r>
            <a:r>
              <a:rPr lang="en-US" sz="2400" dirty="0">
                <a:latin typeface="+mj-lt"/>
              </a:rPr>
              <a:t>Methods: Markov Chain, Monte Carlo</a:t>
            </a:r>
          </a:p>
          <a:p>
            <a:pPr marL="0" indent="0">
              <a:buNone/>
            </a:pPr>
            <a:r>
              <a:rPr lang="en-US" sz="2400" dirty="0">
                <a:latin typeface="+mj-lt"/>
              </a:rPr>
              <a:t>    </a:t>
            </a:r>
            <a:r>
              <a:rPr lang="en-US" sz="2400" dirty="0" smtClean="0">
                <a:latin typeface="+mj-lt"/>
              </a:rPr>
              <a:t>Matrix Computation, Linear Algebra</a:t>
            </a:r>
            <a:endParaRPr lang="en-US" sz="2400" dirty="0">
              <a:latin typeface="+mj-lt"/>
            </a:endParaRPr>
          </a:p>
          <a:p>
            <a:pPr marL="0" indent="0">
              <a:buNone/>
            </a:pPr>
            <a:r>
              <a:rPr lang="en-US" sz="2400" dirty="0" smtClean="0">
                <a:latin typeface="+mj-lt"/>
              </a:rPr>
              <a:t>    Machine </a:t>
            </a:r>
            <a:r>
              <a:rPr lang="en-US" sz="2400" dirty="0">
                <a:latin typeface="+mj-lt"/>
              </a:rPr>
              <a:t>Learning, Graphical Models</a:t>
            </a:r>
            <a:r>
              <a:rPr lang="en-US" sz="2400" dirty="0" smtClean="0">
                <a:latin typeface="+mj-lt"/>
              </a:rPr>
              <a:t>, Social </a:t>
            </a:r>
            <a:r>
              <a:rPr lang="en-US" sz="2400" dirty="0">
                <a:latin typeface="+mj-lt"/>
              </a:rPr>
              <a:t>Network Analysis, </a:t>
            </a:r>
            <a:endParaRPr lang="en-US" sz="2400" dirty="0" smtClean="0">
              <a:latin typeface="+mj-lt"/>
            </a:endParaRPr>
          </a:p>
          <a:p>
            <a:pPr marL="0" indent="0">
              <a:buNone/>
            </a:pPr>
            <a:r>
              <a:rPr lang="en-US" sz="2400" dirty="0">
                <a:latin typeface="+mj-lt"/>
              </a:rPr>
              <a:t> </a:t>
            </a:r>
            <a:r>
              <a:rPr lang="en-US" sz="2400" dirty="0" smtClean="0">
                <a:latin typeface="+mj-lt"/>
              </a:rPr>
              <a:t>   Infectious disease modeling</a:t>
            </a:r>
            <a:endParaRPr lang="en-US" sz="2400" dirty="0">
              <a:latin typeface="+mj-lt"/>
            </a:endParaRPr>
          </a:p>
          <a:p>
            <a:pPr marL="0" indent="0">
              <a:buNone/>
            </a:pPr>
            <a:endParaRPr lang="en-US" dirty="0">
              <a:latin typeface="+mj-lt"/>
            </a:endParaRPr>
          </a:p>
        </p:txBody>
      </p:sp>
      <p:pic>
        <p:nvPicPr>
          <p:cNvPr id="4" name="Picture 3"/>
          <p:cNvPicPr>
            <a:picLocks noChangeAspect="1"/>
          </p:cNvPicPr>
          <p:nvPr/>
        </p:nvPicPr>
        <p:blipFill>
          <a:blip r:embed="rId2"/>
          <a:stretch>
            <a:fillRect/>
          </a:stretch>
        </p:blipFill>
        <p:spPr>
          <a:xfrm>
            <a:off x="10591801" y="2"/>
            <a:ext cx="1485900" cy="1038225"/>
          </a:xfrm>
          <a:prstGeom prst="rect">
            <a:avLst/>
          </a:prstGeom>
        </p:spPr>
      </p:pic>
      <p:sp>
        <p:nvSpPr>
          <p:cNvPr id="6" name="TextBox 5"/>
          <p:cNvSpPr txBox="1"/>
          <p:nvPr/>
        </p:nvSpPr>
        <p:spPr>
          <a:xfrm>
            <a:off x="8163735" y="2753096"/>
            <a:ext cx="3917141" cy="1569660"/>
          </a:xfrm>
          <a:prstGeom prst="rect">
            <a:avLst/>
          </a:prstGeom>
          <a:solidFill>
            <a:schemeClr val="accent1"/>
          </a:solidFill>
        </p:spPr>
        <p:txBody>
          <a:bodyPr wrap="square" rtlCol="0">
            <a:spAutoFit/>
          </a:bodyPr>
          <a:lstStyle/>
          <a:p>
            <a:r>
              <a:rPr lang="en-US" sz="3200" dirty="0" smtClean="0">
                <a:latin typeface="+mj-lt"/>
              </a:rPr>
              <a:t>Taught by faculty </a:t>
            </a:r>
          </a:p>
          <a:p>
            <a:r>
              <a:rPr lang="en-US" sz="3200" dirty="0" smtClean="0">
                <a:latin typeface="+mj-lt"/>
              </a:rPr>
              <a:t>in Biostatistics, Statistics, EE, CS</a:t>
            </a:r>
            <a:endParaRPr lang="en-US" sz="3200" dirty="0">
              <a:latin typeface="+mj-lt"/>
            </a:endParaRPr>
          </a:p>
        </p:txBody>
      </p:sp>
    </p:spTree>
    <p:extLst>
      <p:ext uri="{BB962C8B-B14F-4D97-AF65-F5344CB8AC3E}">
        <p14:creationId xmlns:p14="http://schemas.microsoft.com/office/powerpoint/2010/main" val="343483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278"/>
            <a:ext cx="10972800" cy="872949"/>
          </a:xfrm>
        </p:spPr>
        <p:txBody>
          <a:bodyPr/>
          <a:lstStyle/>
          <a:p>
            <a:r>
              <a:rPr lang="en-US" dirty="0" smtClean="0">
                <a:latin typeface="+mj-lt"/>
              </a:rPr>
              <a:t>Program Structure</a:t>
            </a:r>
            <a:endParaRPr lang="en-US" dirty="0">
              <a:latin typeface="+mj-lt"/>
            </a:endParaRPr>
          </a:p>
        </p:txBody>
      </p:sp>
      <p:sp>
        <p:nvSpPr>
          <p:cNvPr id="3" name="Content Placeholder 2"/>
          <p:cNvSpPr>
            <a:spLocks noGrp="1"/>
          </p:cNvSpPr>
          <p:nvPr>
            <p:ph idx="1"/>
          </p:nvPr>
        </p:nvSpPr>
        <p:spPr>
          <a:xfrm>
            <a:off x="190500" y="1266826"/>
            <a:ext cx="11887200" cy="5257800"/>
          </a:xfrm>
        </p:spPr>
        <p:txBody>
          <a:bodyPr/>
          <a:lstStyle/>
          <a:p>
            <a:r>
              <a:rPr lang="en-US" dirty="0" smtClean="0">
                <a:latin typeface="+mj-lt"/>
              </a:rPr>
              <a:t>Hands on research experience: 2pm-5 pm (M-F)</a:t>
            </a:r>
          </a:p>
          <a:p>
            <a:pPr marL="0" indent="0">
              <a:buNone/>
            </a:pPr>
            <a:endParaRPr lang="en-US" sz="2400" dirty="0" smtClean="0">
              <a:latin typeface="+mj-lt"/>
            </a:endParaRPr>
          </a:p>
          <a:p>
            <a:pPr marL="0" indent="0">
              <a:buNone/>
            </a:pPr>
            <a:r>
              <a:rPr lang="en-US" dirty="0" smtClean="0">
                <a:latin typeface="+mj-lt"/>
              </a:rPr>
              <a:t>-Divided into small groups in each project area </a:t>
            </a:r>
          </a:p>
          <a:p>
            <a:pPr marL="0" indent="0">
              <a:buNone/>
            </a:pPr>
            <a:r>
              <a:rPr lang="en-US" dirty="0" smtClean="0">
                <a:latin typeface="+mj-lt"/>
              </a:rPr>
              <a:t>-</a:t>
            </a:r>
            <a:r>
              <a:rPr lang="en-US" dirty="0">
                <a:latin typeface="+mj-lt"/>
              </a:rPr>
              <a:t>L</a:t>
            </a:r>
            <a:r>
              <a:rPr lang="en-US" dirty="0" smtClean="0">
                <a:latin typeface="+mj-lt"/>
              </a:rPr>
              <a:t>ed by faculty mentors and co-mentored by graduate students</a:t>
            </a:r>
          </a:p>
          <a:p>
            <a:pPr marL="0" indent="0">
              <a:buNone/>
            </a:pPr>
            <a:endParaRPr lang="en-US" sz="2400" dirty="0" smtClean="0">
              <a:latin typeface="+mj-lt"/>
            </a:endParaRPr>
          </a:p>
          <a:p>
            <a:pPr marL="0" indent="0">
              <a:buNone/>
            </a:pPr>
            <a:r>
              <a:rPr lang="en-US" dirty="0" smtClean="0">
                <a:latin typeface="+mj-lt"/>
              </a:rPr>
              <a:t>-2015: Genomics, Electronic Health Records, Brain Imaging</a:t>
            </a:r>
          </a:p>
          <a:p>
            <a:pPr marL="0" indent="0">
              <a:buNone/>
            </a:pPr>
            <a:r>
              <a:rPr lang="en-US" dirty="0" smtClean="0">
                <a:latin typeface="+mj-lt"/>
              </a:rPr>
              <a:t>-2016: Genomics, Electronic Health Records, Machine Learning (Statistics), Data Mining (Computer Science)</a:t>
            </a:r>
          </a:p>
          <a:p>
            <a:pPr marL="0" indent="0">
              <a:buNone/>
            </a:pPr>
            <a:r>
              <a:rPr lang="en-US" dirty="0" smtClean="0">
                <a:latin typeface="+mj-lt"/>
              </a:rPr>
              <a:t>-2017: Genomics, Imaging, EHR, Machine Learning</a:t>
            </a:r>
          </a:p>
          <a:p>
            <a:pPr marL="0" indent="0">
              <a:buNone/>
            </a:pPr>
            <a:r>
              <a:rPr lang="en-US" dirty="0" smtClean="0">
                <a:latin typeface="+mj-lt"/>
              </a:rPr>
              <a:t>-Oral presentation and poster session </a:t>
            </a:r>
          </a:p>
          <a:p>
            <a:pPr marL="0" indent="0">
              <a:buNone/>
            </a:pPr>
            <a:endParaRPr lang="en-US" dirty="0" smtClean="0">
              <a:latin typeface="+mj-lt"/>
            </a:endParaRPr>
          </a:p>
          <a:p>
            <a:pPr marL="0" indent="0">
              <a:buNone/>
            </a:pPr>
            <a:endParaRPr lang="en-US" dirty="0" smtClean="0">
              <a:latin typeface="+mj-lt"/>
            </a:endParaRPr>
          </a:p>
          <a:p>
            <a:pPr marL="0" indent="0">
              <a:buNone/>
            </a:pPr>
            <a:r>
              <a:rPr lang="en-US" sz="2400" dirty="0" smtClean="0">
                <a:latin typeface="+mj-lt"/>
              </a:rPr>
              <a:t>    </a:t>
            </a:r>
            <a:endParaRPr lang="en-US" dirty="0">
              <a:latin typeface="+mj-lt"/>
            </a:endParaRPr>
          </a:p>
        </p:txBody>
      </p:sp>
      <p:pic>
        <p:nvPicPr>
          <p:cNvPr id="4" name="Picture 3"/>
          <p:cNvPicPr>
            <a:picLocks noChangeAspect="1"/>
          </p:cNvPicPr>
          <p:nvPr/>
        </p:nvPicPr>
        <p:blipFill>
          <a:blip r:embed="rId2"/>
          <a:stretch>
            <a:fillRect/>
          </a:stretch>
        </p:blipFill>
        <p:spPr>
          <a:xfrm>
            <a:off x="10591801" y="2"/>
            <a:ext cx="1485900" cy="1038225"/>
          </a:xfrm>
          <a:prstGeom prst="rect">
            <a:avLst/>
          </a:prstGeom>
        </p:spPr>
      </p:pic>
    </p:spTree>
    <p:extLst>
      <p:ext uri="{BB962C8B-B14F-4D97-AF65-F5344CB8AC3E}">
        <p14:creationId xmlns:p14="http://schemas.microsoft.com/office/powerpoint/2010/main" val="263742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280"/>
            <a:ext cx="10972800" cy="872949"/>
          </a:xfrm>
        </p:spPr>
        <p:txBody>
          <a:bodyPr>
            <a:normAutofit/>
          </a:bodyPr>
          <a:lstStyle/>
          <a:p>
            <a:r>
              <a:rPr lang="en-US" dirty="0" smtClean="0">
                <a:latin typeface="+mj-lt"/>
              </a:rPr>
              <a:t>Some Sample Projects</a:t>
            </a:r>
            <a:endParaRPr lang="en-US" dirty="0">
              <a:latin typeface="+mj-lt"/>
            </a:endParaRPr>
          </a:p>
        </p:txBody>
      </p:sp>
      <p:sp>
        <p:nvSpPr>
          <p:cNvPr id="3" name="Content Placeholder 2"/>
          <p:cNvSpPr>
            <a:spLocks noGrp="1"/>
          </p:cNvSpPr>
          <p:nvPr>
            <p:ph idx="1"/>
          </p:nvPr>
        </p:nvSpPr>
        <p:spPr>
          <a:xfrm>
            <a:off x="190500" y="1266826"/>
            <a:ext cx="11887200" cy="5257800"/>
          </a:xfrm>
        </p:spPr>
        <p:txBody>
          <a:bodyPr/>
          <a:lstStyle/>
          <a:p>
            <a:r>
              <a:rPr lang="en-US" sz="2800" dirty="0" smtClean="0">
                <a:latin typeface="+mj-lt"/>
              </a:rPr>
              <a:t>Clustering Gene Expression Profiles in Single Cells using EM algorithm</a:t>
            </a:r>
          </a:p>
          <a:p>
            <a:r>
              <a:rPr lang="en-US" sz="2800" dirty="0" smtClean="0">
                <a:latin typeface="+mj-lt"/>
              </a:rPr>
              <a:t>Genome-wide association study of alcohol consumption and stress</a:t>
            </a:r>
          </a:p>
          <a:p>
            <a:r>
              <a:rPr lang="en-US" sz="2800" dirty="0" smtClean="0">
                <a:latin typeface="+mj-lt"/>
              </a:rPr>
              <a:t>Preservation of semantic parallels through word2vec</a:t>
            </a:r>
          </a:p>
          <a:p>
            <a:r>
              <a:rPr lang="en-US" sz="2800" dirty="0" smtClean="0">
                <a:latin typeface="+mj-lt"/>
              </a:rPr>
              <a:t>Streamlined approach to compare two genomic catalogs</a:t>
            </a:r>
          </a:p>
          <a:p>
            <a:r>
              <a:rPr lang="en-US" sz="2800" dirty="0" smtClean="0">
                <a:latin typeface="+mj-lt"/>
              </a:rPr>
              <a:t>Data curation and wrangling</a:t>
            </a:r>
            <a:endParaRPr lang="en-US" sz="2800" dirty="0">
              <a:latin typeface="+mj-lt"/>
            </a:endParaRPr>
          </a:p>
          <a:p>
            <a:r>
              <a:rPr lang="en-US" sz="2800" dirty="0" smtClean="0">
                <a:latin typeface="+mj-lt"/>
              </a:rPr>
              <a:t>From interviews to blood tests: using machine learning tools to predict chronic kidney disease</a:t>
            </a:r>
          </a:p>
          <a:p>
            <a:r>
              <a:rPr lang="en-US" sz="2800" dirty="0" smtClean="0">
                <a:latin typeface="+mj-lt"/>
              </a:rPr>
              <a:t>Assessing dialysis facilities: using a novel empirical null approach</a:t>
            </a:r>
          </a:p>
          <a:p>
            <a:r>
              <a:rPr lang="en-US" sz="2800" dirty="0" smtClean="0">
                <a:latin typeface="+mj-lt"/>
              </a:rPr>
              <a:t>Twitter sentiment analysis and stock market behavior</a:t>
            </a:r>
          </a:p>
          <a:p>
            <a:r>
              <a:rPr lang="en-US" sz="2800" dirty="0" smtClean="0">
                <a:latin typeface="+mj-lt"/>
              </a:rPr>
              <a:t>Temporal and spatial visualization of world’s hidden wealth: The Panama leak</a:t>
            </a:r>
          </a:p>
        </p:txBody>
      </p:sp>
      <p:pic>
        <p:nvPicPr>
          <p:cNvPr id="4" name="Picture 3"/>
          <p:cNvPicPr>
            <a:picLocks noChangeAspect="1"/>
          </p:cNvPicPr>
          <p:nvPr/>
        </p:nvPicPr>
        <p:blipFill>
          <a:blip r:embed="rId2"/>
          <a:stretch>
            <a:fillRect/>
          </a:stretch>
        </p:blipFill>
        <p:spPr>
          <a:xfrm>
            <a:off x="10591801" y="2"/>
            <a:ext cx="1485900" cy="1038225"/>
          </a:xfrm>
          <a:prstGeom prst="rect">
            <a:avLst/>
          </a:prstGeom>
        </p:spPr>
      </p:pic>
    </p:spTree>
    <p:extLst>
      <p:ext uri="{BB962C8B-B14F-4D97-AF65-F5344CB8AC3E}">
        <p14:creationId xmlns:p14="http://schemas.microsoft.com/office/powerpoint/2010/main" val="84313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278"/>
            <a:ext cx="10972800" cy="872949"/>
          </a:xfrm>
        </p:spPr>
        <p:txBody>
          <a:bodyPr/>
          <a:lstStyle/>
          <a:p>
            <a:r>
              <a:rPr lang="en-US" dirty="0" smtClean="0">
                <a:latin typeface="+mj-lt"/>
              </a:rPr>
              <a:t>Program Structure</a:t>
            </a:r>
            <a:endParaRPr lang="en-US" dirty="0">
              <a:latin typeface="+mj-lt"/>
            </a:endParaRPr>
          </a:p>
        </p:txBody>
      </p:sp>
      <p:sp>
        <p:nvSpPr>
          <p:cNvPr id="3" name="Content Placeholder 2"/>
          <p:cNvSpPr>
            <a:spLocks noGrp="1"/>
          </p:cNvSpPr>
          <p:nvPr>
            <p:ph idx="1"/>
          </p:nvPr>
        </p:nvSpPr>
        <p:spPr>
          <a:xfrm>
            <a:off x="190502" y="1266826"/>
            <a:ext cx="11763375" cy="5257800"/>
          </a:xfrm>
        </p:spPr>
        <p:txBody>
          <a:bodyPr/>
          <a:lstStyle/>
          <a:p>
            <a:r>
              <a:rPr lang="en-US" dirty="0" smtClean="0">
                <a:latin typeface="+mj-lt"/>
              </a:rPr>
              <a:t>Professional Development (Wednesday and Friday Morning)</a:t>
            </a:r>
          </a:p>
          <a:p>
            <a:pPr marL="0" indent="0">
              <a:buNone/>
            </a:pPr>
            <a:endParaRPr lang="en-US" dirty="0" smtClean="0">
              <a:latin typeface="+mj-lt"/>
            </a:endParaRPr>
          </a:p>
          <a:p>
            <a:pPr marL="0" indent="0">
              <a:buNone/>
            </a:pPr>
            <a:r>
              <a:rPr lang="en-US" dirty="0" smtClean="0">
                <a:latin typeface="+mj-lt"/>
              </a:rPr>
              <a:t>-Scientific writing</a:t>
            </a:r>
          </a:p>
          <a:p>
            <a:pPr marL="0" indent="0">
              <a:buNone/>
            </a:pPr>
            <a:r>
              <a:rPr lang="en-US" dirty="0" smtClean="0">
                <a:latin typeface="+mj-lt"/>
              </a:rPr>
              <a:t>-Presentation skills </a:t>
            </a:r>
          </a:p>
          <a:p>
            <a:pPr marL="0" indent="0">
              <a:buNone/>
            </a:pPr>
            <a:r>
              <a:rPr lang="en-US" dirty="0">
                <a:latin typeface="+mj-lt"/>
              </a:rPr>
              <a:t>-</a:t>
            </a:r>
            <a:r>
              <a:rPr lang="en-US" dirty="0" smtClean="0">
                <a:latin typeface="+mj-lt"/>
              </a:rPr>
              <a:t>Working in a team</a:t>
            </a:r>
          </a:p>
          <a:p>
            <a:pPr marL="0" indent="0">
              <a:buNone/>
            </a:pPr>
            <a:r>
              <a:rPr lang="en-US" dirty="0" smtClean="0">
                <a:latin typeface="+mj-lt"/>
              </a:rPr>
              <a:t>-Graduate school </a:t>
            </a:r>
            <a:r>
              <a:rPr lang="en-US" dirty="0">
                <a:latin typeface="+mj-lt"/>
              </a:rPr>
              <a:t>p</a:t>
            </a:r>
            <a:r>
              <a:rPr lang="en-US" dirty="0" smtClean="0">
                <a:latin typeface="+mj-lt"/>
              </a:rPr>
              <a:t>reparation</a:t>
            </a:r>
          </a:p>
          <a:p>
            <a:pPr marL="0" indent="0">
              <a:buNone/>
            </a:pPr>
            <a:r>
              <a:rPr lang="en-US" dirty="0" smtClean="0">
                <a:latin typeface="+mj-lt"/>
              </a:rPr>
              <a:t>-One day professional development workshop</a:t>
            </a:r>
          </a:p>
          <a:p>
            <a:pPr marL="0" indent="0">
              <a:buNone/>
            </a:pPr>
            <a:r>
              <a:rPr lang="en-US" dirty="0" smtClean="0">
                <a:latin typeface="+mj-lt"/>
              </a:rPr>
              <a:t>-Concluding symposium and </a:t>
            </a:r>
            <a:r>
              <a:rPr lang="en-US" dirty="0" smtClean="0">
                <a:latin typeface="+mj-lt"/>
              </a:rPr>
              <a:t>dinner, External guest speaker</a:t>
            </a:r>
            <a:endParaRPr lang="en-US" dirty="0" smtClean="0">
              <a:latin typeface="+mj-lt"/>
            </a:endParaRPr>
          </a:p>
          <a:p>
            <a:pPr marL="0" indent="0">
              <a:buNone/>
            </a:pPr>
            <a:r>
              <a:rPr lang="en-US" dirty="0" smtClean="0">
                <a:latin typeface="+mj-lt"/>
              </a:rPr>
              <a:t>-</a:t>
            </a:r>
            <a:r>
              <a:rPr lang="en-US" b="1" i="1" dirty="0" smtClean="0">
                <a:latin typeface="+mj-lt"/>
              </a:rPr>
              <a:t>Journey lectures</a:t>
            </a:r>
          </a:p>
          <a:p>
            <a:pPr marL="0" indent="0">
              <a:buNone/>
            </a:pPr>
            <a:r>
              <a:rPr lang="en-US" sz="2400" dirty="0" smtClean="0">
                <a:latin typeface="+mj-lt"/>
              </a:rPr>
              <a:t>    </a:t>
            </a:r>
            <a:endParaRPr lang="en-US" dirty="0">
              <a:latin typeface="+mj-lt"/>
            </a:endParaRPr>
          </a:p>
        </p:txBody>
      </p:sp>
      <p:pic>
        <p:nvPicPr>
          <p:cNvPr id="4" name="Picture 3"/>
          <p:cNvPicPr>
            <a:picLocks noChangeAspect="1"/>
          </p:cNvPicPr>
          <p:nvPr/>
        </p:nvPicPr>
        <p:blipFill>
          <a:blip r:embed="rId2"/>
          <a:stretch>
            <a:fillRect/>
          </a:stretch>
        </p:blipFill>
        <p:spPr>
          <a:xfrm>
            <a:off x="10591801" y="2"/>
            <a:ext cx="1485900" cy="1038225"/>
          </a:xfrm>
          <a:prstGeom prst="rect">
            <a:avLst/>
          </a:prstGeom>
        </p:spPr>
      </p:pic>
    </p:spTree>
    <p:extLst>
      <p:ext uri="{BB962C8B-B14F-4D97-AF65-F5344CB8AC3E}">
        <p14:creationId xmlns:p14="http://schemas.microsoft.com/office/powerpoint/2010/main" val="118735203"/>
      </p:ext>
    </p:extLst>
  </p:cSld>
  <p:clrMapOvr>
    <a:masterClrMapping/>
  </p:clrMapOvr>
</p:sld>
</file>

<file path=ppt/theme/theme1.xml><?xml version="1.0" encoding="utf-8"?>
<a:theme xmlns:a="http://schemas.openxmlformats.org/drawingml/2006/main" name="1_Office Theme">
  <a:themeElements>
    <a:clrScheme name="Custom 1">
      <a:dk1>
        <a:srgbClr val="17365D"/>
      </a:dk1>
      <a:lt1>
        <a:sysClr val="window" lastClr="FFFFFF"/>
      </a:lt1>
      <a:dk2>
        <a:srgbClr val="1F497D"/>
      </a:dk2>
      <a:lt2>
        <a:srgbClr val="EEECE1"/>
      </a:lt2>
      <a:accent1>
        <a:srgbClr val="E4CE2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1316</Words>
  <Application>Microsoft Macintosh PowerPoint</Application>
  <PresentationFormat>Custom</PresentationFormat>
  <Paragraphs>152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1_Office Theme</vt:lpstr>
      <vt:lpstr>  Transforming Analytical Learning in the Era of Big Data  An Undergraduate Summer Institute in Biostatistics  University of Michigan, Ann Arbor http://bigdatasummerinstitute.com  Bhramar Mukherjee bhramar@umich.edu </vt:lpstr>
      <vt:lpstr>Standing here at the present</vt:lpstr>
      <vt:lpstr>Big Data Summer Institute</vt:lpstr>
      <vt:lpstr>History of the Program</vt:lpstr>
      <vt:lpstr>NIH Funding R25 EB022363</vt:lpstr>
      <vt:lpstr>Program Structure</vt:lpstr>
      <vt:lpstr>Program Structure</vt:lpstr>
      <vt:lpstr>Some Sample Projects</vt:lpstr>
      <vt:lpstr>Program Structure</vt:lpstr>
      <vt:lpstr>Program Structure</vt:lpstr>
      <vt:lpstr>PowerPoint Presentation</vt:lpstr>
      <vt:lpstr>What do the students like about the program?</vt:lpstr>
      <vt:lpstr>Student Comments</vt:lpstr>
      <vt:lpstr>Evaluation and Placement Data</vt:lpstr>
      <vt:lpstr>Discovering Diversity and Embracing it</vt:lpstr>
      <vt:lpstr>Enhancing Diversity: Crossing Boundaries</vt:lpstr>
      <vt:lpstr>Data Science Stories</vt:lpstr>
      <vt:lpstr>Training Community Health Workers</vt:lpstr>
      <vt:lpstr>Data Collection in the Field  </vt:lpstr>
      <vt:lpstr>Their smiles are priceless!</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Small Data can Leverage Big Data  Department of Biostatistics, UNC Chapel Hill November 10, 2016.  Bhramar Mukherjee bhramar@umich.edu </dc:title>
  <dc:creator>Bhramar Mukherjee</dc:creator>
  <cp:lastModifiedBy>Bhramar Mukherjee</cp:lastModifiedBy>
  <cp:revision>52</cp:revision>
  <dcterms:created xsi:type="dcterms:W3CDTF">2016-12-08T00:16:41Z</dcterms:created>
  <dcterms:modified xsi:type="dcterms:W3CDTF">2016-12-12T19:22:35Z</dcterms:modified>
</cp:coreProperties>
</file>