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437" r:id="rId3"/>
    <p:sldId id="436" r:id="rId4"/>
    <p:sldId id="383" r:id="rId5"/>
    <p:sldId id="438" r:id="rId6"/>
    <p:sldId id="318" r:id="rId7"/>
    <p:sldId id="439" r:id="rId8"/>
    <p:sldId id="319" r:id="rId9"/>
    <p:sldId id="440" r:id="rId10"/>
    <p:sldId id="322" r:id="rId11"/>
    <p:sldId id="442" r:id="rId12"/>
    <p:sldId id="359" r:id="rId13"/>
    <p:sldId id="443" r:id="rId14"/>
    <p:sldId id="450" r:id="rId15"/>
    <p:sldId id="451" r:id="rId16"/>
    <p:sldId id="446" r:id="rId17"/>
    <p:sldId id="280" r:id="rId18"/>
    <p:sldId id="41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60" autoAdjust="0"/>
  </p:normalViewPr>
  <p:slideViewPr>
    <p:cSldViewPr showGuides="1">
      <p:cViewPr varScale="1">
        <p:scale>
          <a:sx n="56" d="100"/>
          <a:sy n="56" d="100"/>
        </p:scale>
        <p:origin x="936" y="60"/>
      </p:cViewPr>
      <p:guideLst>
        <p:guide orient="horz" pos="21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2788F-E669-44F6-91E2-9C32758573CA}" type="datetimeFigureOut">
              <a:rPr lang="en-US" smtClean="0"/>
              <a:t>12/12/2016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5BF17-902A-48AA-88E1-7DADDB9C6CC6}" type="slidenum">
              <a:rPr lang="en-US" smtClean="0"/>
              <a:t>‹#›</a:t>
            </a:fld>
            <a:endParaRPr lang="en-US"/>
          </a:p>
        </p:txBody>
      </p:sp>
    </p:spTree>
    <p:extLst>
      <p:ext uri="{BB962C8B-B14F-4D97-AF65-F5344CB8AC3E}">
        <p14:creationId xmlns:p14="http://schemas.microsoft.com/office/powerpoint/2010/main" val="24765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1</a:t>
            </a:fld>
            <a:endParaRPr lang="en-US"/>
          </a:p>
        </p:txBody>
      </p:sp>
    </p:spTree>
    <p:extLst>
      <p:ext uri="{BB962C8B-B14F-4D97-AF65-F5344CB8AC3E}">
        <p14:creationId xmlns:p14="http://schemas.microsoft.com/office/powerpoint/2010/main" val="33960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2</a:t>
            </a:fld>
            <a:endParaRPr lang="en-US"/>
          </a:p>
        </p:txBody>
      </p:sp>
    </p:spTree>
    <p:extLst>
      <p:ext uri="{BB962C8B-B14F-4D97-AF65-F5344CB8AC3E}">
        <p14:creationId xmlns:p14="http://schemas.microsoft.com/office/powerpoint/2010/main" val="260970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3</a:t>
            </a:fld>
            <a:endParaRPr lang="en-US"/>
          </a:p>
        </p:txBody>
      </p:sp>
    </p:spTree>
    <p:extLst>
      <p:ext uri="{BB962C8B-B14F-4D97-AF65-F5344CB8AC3E}">
        <p14:creationId xmlns:p14="http://schemas.microsoft.com/office/powerpoint/2010/main" val="154830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10</a:t>
            </a:fld>
            <a:endParaRPr lang="en-US"/>
          </a:p>
        </p:txBody>
      </p:sp>
    </p:spTree>
    <p:extLst>
      <p:ext uri="{BB962C8B-B14F-4D97-AF65-F5344CB8AC3E}">
        <p14:creationId xmlns:p14="http://schemas.microsoft.com/office/powerpoint/2010/main" val="204789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12</a:t>
            </a:fld>
            <a:endParaRPr lang="en-US"/>
          </a:p>
        </p:txBody>
      </p:sp>
    </p:spTree>
    <p:extLst>
      <p:ext uri="{BB962C8B-B14F-4D97-AF65-F5344CB8AC3E}">
        <p14:creationId xmlns:p14="http://schemas.microsoft.com/office/powerpoint/2010/main" val="243496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13</a:t>
            </a:fld>
            <a:endParaRPr lang="en-US"/>
          </a:p>
        </p:txBody>
      </p:sp>
    </p:spTree>
    <p:extLst>
      <p:ext uri="{BB962C8B-B14F-4D97-AF65-F5344CB8AC3E}">
        <p14:creationId xmlns:p14="http://schemas.microsoft.com/office/powerpoint/2010/main" val="141873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16</a:t>
            </a:fld>
            <a:endParaRPr lang="en-US"/>
          </a:p>
        </p:txBody>
      </p:sp>
    </p:spTree>
    <p:extLst>
      <p:ext uri="{BB962C8B-B14F-4D97-AF65-F5344CB8AC3E}">
        <p14:creationId xmlns:p14="http://schemas.microsoft.com/office/powerpoint/2010/main" val="27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F2DFE1-D0A4-49C3-BABF-E242209D9EE9}"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1224881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2DFE1-D0A4-49C3-BABF-E242209D9EE9}"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197399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2DFE1-D0A4-49C3-BABF-E242209D9EE9}"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410007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2DFE1-D0A4-49C3-BABF-E242209D9EE9}"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193511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2DFE1-D0A4-49C3-BABF-E242209D9EE9}"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350926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F2DFE1-D0A4-49C3-BABF-E242209D9EE9}"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370672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2DFE1-D0A4-49C3-BABF-E242209D9EE9}"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255454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F2DFE1-D0A4-49C3-BABF-E242209D9EE9}"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120374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2DFE1-D0A4-49C3-BABF-E242209D9EE9}"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73449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2DFE1-D0A4-49C3-BABF-E242209D9EE9}"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114565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2DFE1-D0A4-49C3-BABF-E242209D9EE9}"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31898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2DFE1-D0A4-49C3-BABF-E242209D9EE9}" type="datetimeFigureOut">
              <a:rPr lang="en-US" smtClean="0"/>
              <a:t>12/12/2016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CFB9-E57F-43A7-BC46-8E12EBF4D907}" type="slidenum">
              <a:rPr lang="en-US" smtClean="0"/>
              <a:t>‹#›</a:t>
            </a:fld>
            <a:endParaRPr lang="en-US"/>
          </a:p>
        </p:txBody>
      </p:sp>
    </p:spTree>
    <p:extLst>
      <p:ext uri="{BB962C8B-B14F-4D97-AF65-F5344CB8AC3E}">
        <p14:creationId xmlns:p14="http://schemas.microsoft.com/office/powerpoint/2010/main" val="344461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rainie@pewresearc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lrainie@pewresearch.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pewinternet.org/2013/09/05/anonymity-privacy-and-security-online/" TargetMode="External"/><Relationship Id="rId3" Type="http://schemas.openxmlformats.org/officeDocument/2006/relationships/hyperlink" Target="http://www.pewinternet.org/2016/01/14/privacy-and-information-sharing/" TargetMode="External"/><Relationship Id="rId7" Type="http://schemas.openxmlformats.org/officeDocument/2006/relationships/hyperlink" Target="http://www.pewinternet.org/2014/12/18/future-of-privacy/" TargetMode="External"/><Relationship Id="rId2" Type="http://schemas.openxmlformats.org/officeDocument/2006/relationships/hyperlink" Target="http://www.pewresearch.org/fact-tank/2016/01/20/the-state-of-privacy-in-america/" TargetMode="External"/><Relationship Id="rId1" Type="http://schemas.openxmlformats.org/officeDocument/2006/relationships/slideLayout" Target="../slideLayouts/slideLayout2.xml"/><Relationship Id="rId6" Type="http://schemas.openxmlformats.org/officeDocument/2006/relationships/hyperlink" Target="http://www.pewinternet.org/2014/11/12/public-privacy-perceptions/" TargetMode="External"/><Relationship Id="rId5" Type="http://schemas.openxmlformats.org/officeDocument/2006/relationships/hyperlink" Target="http://www.pewinternet.org/2015/03/16/americans-privacy-strategies-post-snowden/" TargetMode="External"/><Relationship Id="rId4" Type="http://schemas.openxmlformats.org/officeDocument/2006/relationships/hyperlink" Target="http://www.pewinternet.org/2015/05/20/americans-attitudes-about-privacy-security-and-surveillance/" TargetMode="External"/><Relationship Id="rId9" Type="http://schemas.openxmlformats.org/officeDocument/2006/relationships/hyperlink" Target="http://www.people-press.org/2016/02/22/more-support-for-justice-department-than-for-apple-in-dispute-over-unlocking-ipho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9750"/>
            <a:ext cx="7772400" cy="1847850"/>
          </a:xfrm>
        </p:spPr>
        <p:txBody>
          <a:bodyPr>
            <a:noAutofit/>
          </a:bodyPr>
          <a:lstStyle/>
          <a:p>
            <a:r>
              <a:rPr lang="en-US" sz="3600" dirty="0" smtClean="0"/>
              <a:t>Ethics and Data</a:t>
            </a:r>
            <a:endParaRPr lang="en-US" sz="3600" dirty="0"/>
          </a:p>
        </p:txBody>
      </p:sp>
      <p:sp>
        <p:nvSpPr>
          <p:cNvPr id="3" name="Subtitle 2"/>
          <p:cNvSpPr>
            <a:spLocks noGrp="1"/>
          </p:cNvSpPr>
          <p:nvPr>
            <p:ph type="subTitle" idx="1"/>
          </p:nvPr>
        </p:nvSpPr>
        <p:spPr>
          <a:xfrm>
            <a:off x="990600" y="3810000"/>
            <a:ext cx="7086600" cy="2590800"/>
          </a:xfrm>
        </p:spPr>
        <p:txBody>
          <a:bodyPr>
            <a:normAutofit/>
          </a:bodyPr>
          <a:lstStyle/>
          <a:p>
            <a:r>
              <a:rPr lang="en-US" dirty="0" smtClean="0">
                <a:solidFill>
                  <a:schemeClr val="tx1"/>
                </a:solidFill>
              </a:rPr>
              <a:t>Lee Rainie </a:t>
            </a:r>
          </a:p>
          <a:p>
            <a:r>
              <a:rPr lang="en-US" sz="2400" dirty="0" smtClean="0">
                <a:solidFill>
                  <a:schemeClr val="tx1"/>
                </a:solidFill>
              </a:rPr>
              <a:t>Director, Internet, Science, and Technology Research</a:t>
            </a:r>
          </a:p>
          <a:p>
            <a:r>
              <a:rPr lang="en-US" sz="2400" dirty="0" smtClean="0">
                <a:solidFill>
                  <a:schemeClr val="tx1"/>
                </a:solidFill>
              </a:rPr>
              <a:t>Pew Research Center</a:t>
            </a:r>
          </a:p>
          <a:p>
            <a:r>
              <a:rPr lang="en-US" sz="2400" dirty="0">
                <a:solidFill>
                  <a:schemeClr val="tx1"/>
                </a:solidFill>
                <a:hlinkClick r:id="rId3"/>
              </a:rPr>
              <a:t>Lrainie@pewresearch.org</a:t>
            </a:r>
            <a:r>
              <a:rPr lang="en-US" sz="2400" dirty="0">
                <a:solidFill>
                  <a:schemeClr val="tx1"/>
                </a:solidFill>
              </a:rPr>
              <a:t> </a:t>
            </a:r>
          </a:p>
          <a:p>
            <a:r>
              <a:rPr lang="en-US" sz="2400" dirty="0" smtClean="0">
                <a:solidFill>
                  <a:schemeClr val="tx1"/>
                </a:solidFill>
              </a:rPr>
              <a:t>12.12.16 - </a:t>
            </a:r>
          </a:p>
        </p:txBody>
      </p:sp>
    </p:spTree>
    <p:extLst>
      <p:ext uri="{BB962C8B-B14F-4D97-AF65-F5344CB8AC3E}">
        <p14:creationId xmlns:p14="http://schemas.microsoft.com/office/powerpoint/2010/main" val="3926645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915" t="37405" r="44272" b="31920"/>
          <a:stretch/>
        </p:blipFill>
        <p:spPr bwMode="auto">
          <a:xfrm>
            <a:off x="-228600" y="-838200"/>
            <a:ext cx="9829800" cy="819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457200"/>
            <a:ext cx="4958602" cy="2554545"/>
          </a:xfrm>
          <a:prstGeom prst="rect">
            <a:avLst/>
          </a:prstGeom>
        </p:spPr>
        <p:txBody>
          <a:bodyPr wrap="none">
            <a:spAutoFit/>
          </a:bodyPr>
          <a:lstStyle/>
          <a:p>
            <a:r>
              <a:rPr lang="en-US" sz="3200" dirty="0">
                <a:solidFill>
                  <a:schemeClr val="bg1"/>
                </a:solidFill>
              </a:rPr>
              <a:t>4</a:t>
            </a:r>
            <a:r>
              <a:rPr lang="en-US" sz="3200" dirty="0" smtClean="0">
                <a:solidFill>
                  <a:schemeClr val="bg1"/>
                </a:solidFill>
              </a:rPr>
              <a:t>. Many know they do not</a:t>
            </a:r>
          </a:p>
          <a:p>
            <a:r>
              <a:rPr lang="en-US" sz="3200" dirty="0" smtClean="0">
                <a:solidFill>
                  <a:schemeClr val="bg1"/>
                </a:solidFill>
              </a:rPr>
              <a:t>    know what is going on …. </a:t>
            </a:r>
          </a:p>
          <a:p>
            <a:r>
              <a:rPr lang="en-US" sz="3200" dirty="0">
                <a:solidFill>
                  <a:schemeClr val="bg1"/>
                </a:solidFill>
              </a:rPr>
              <a:t> </a:t>
            </a:r>
            <a:r>
              <a:rPr lang="en-US" sz="3200" dirty="0" smtClean="0">
                <a:solidFill>
                  <a:schemeClr val="bg1"/>
                </a:solidFill>
              </a:rPr>
              <a:t>   Those who know the most</a:t>
            </a:r>
          </a:p>
          <a:p>
            <a:r>
              <a:rPr lang="en-US" sz="3200" dirty="0">
                <a:solidFill>
                  <a:schemeClr val="bg1"/>
                </a:solidFill>
              </a:rPr>
              <a:t> </a:t>
            </a:r>
            <a:r>
              <a:rPr lang="en-US" sz="3200" dirty="0" smtClean="0">
                <a:solidFill>
                  <a:schemeClr val="bg1"/>
                </a:solidFill>
              </a:rPr>
              <a:t>   are more worried </a:t>
            </a:r>
          </a:p>
          <a:p>
            <a:r>
              <a:rPr lang="en-US" sz="3200" dirty="0">
                <a:solidFill>
                  <a:schemeClr val="bg1"/>
                </a:solidFill>
              </a:rPr>
              <a:t> </a:t>
            </a:r>
            <a:r>
              <a:rPr lang="en-US" sz="3200" dirty="0" smtClean="0">
                <a:solidFill>
                  <a:schemeClr val="bg1"/>
                </a:solidFill>
              </a:rPr>
              <a:t>   and wary</a:t>
            </a:r>
            <a:endParaRPr lang="en-US" sz="3200" dirty="0">
              <a:solidFill>
                <a:schemeClr val="bg1"/>
              </a:solidFill>
            </a:endParaRPr>
          </a:p>
        </p:txBody>
      </p:sp>
    </p:spTree>
    <p:extLst>
      <p:ext uri="{BB962C8B-B14F-4D97-AF65-F5344CB8AC3E}">
        <p14:creationId xmlns:p14="http://schemas.microsoft.com/office/powerpoint/2010/main" val="3549292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big data</a:t>
            </a:r>
            <a:endParaRPr lang="en-US" dirty="0"/>
          </a:p>
        </p:txBody>
      </p:sp>
      <p:sp>
        <p:nvSpPr>
          <p:cNvPr id="3" name="Content Placeholder 2"/>
          <p:cNvSpPr>
            <a:spLocks noGrp="1"/>
          </p:cNvSpPr>
          <p:nvPr>
            <p:ph idx="1"/>
          </p:nvPr>
        </p:nvSpPr>
        <p:spPr/>
        <p:txBody>
          <a:bodyPr/>
          <a:lstStyle/>
          <a:p>
            <a:r>
              <a:rPr lang="en-US" dirty="0" smtClean="0"/>
              <a:t>People </a:t>
            </a:r>
            <a:r>
              <a:rPr lang="en-US" dirty="0"/>
              <a:t>do not like surprises and will likely be unhappy if their data were used in ways they did not anticipate or that seem “out of the blue.”</a:t>
            </a:r>
          </a:p>
          <a:p>
            <a:r>
              <a:rPr lang="en-US" dirty="0" smtClean="0"/>
              <a:t>Is a re-consent process possible?</a:t>
            </a:r>
            <a:endParaRPr lang="en-US" dirty="0"/>
          </a:p>
        </p:txBody>
      </p:sp>
    </p:spTree>
    <p:extLst>
      <p:ext uri="{BB962C8B-B14F-4D97-AF65-F5344CB8AC3E}">
        <p14:creationId xmlns:p14="http://schemas.microsoft.com/office/powerpoint/2010/main" val="359773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00" t="19951" r="26300" b="14132"/>
          <a:stretch/>
        </p:blipFill>
        <p:spPr bwMode="auto">
          <a:xfrm>
            <a:off x="-541540" y="-2125"/>
            <a:ext cx="10218940" cy="686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5819" y="1031631"/>
            <a:ext cx="8652369" cy="1077218"/>
          </a:xfrm>
          <a:prstGeom prst="rect">
            <a:avLst/>
          </a:prstGeom>
        </p:spPr>
        <p:txBody>
          <a:bodyPr wrap="none">
            <a:spAutoFit/>
          </a:bodyPr>
          <a:lstStyle/>
          <a:p>
            <a:pPr algn="ctr"/>
            <a:r>
              <a:rPr lang="en-US" sz="3200" dirty="0"/>
              <a:t>5</a:t>
            </a:r>
            <a:r>
              <a:rPr lang="en-US" sz="3200" dirty="0" smtClean="0"/>
              <a:t>. Many are resigned –  some are even hopeless – </a:t>
            </a:r>
          </a:p>
          <a:p>
            <a:pPr algn="ctr"/>
            <a:r>
              <a:rPr lang="en-US" sz="3200" dirty="0" smtClean="0"/>
              <a:t>and their trust is fading</a:t>
            </a:r>
            <a:endParaRPr lang="en-US" sz="3200" dirty="0"/>
          </a:p>
        </p:txBody>
      </p:sp>
    </p:spTree>
    <p:extLst>
      <p:ext uri="{BB962C8B-B14F-4D97-AF65-F5344CB8AC3E}">
        <p14:creationId xmlns:p14="http://schemas.microsoft.com/office/powerpoint/2010/main" val="32318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big data</a:t>
            </a:r>
            <a:endParaRPr lang="en-US" dirty="0"/>
          </a:p>
        </p:txBody>
      </p:sp>
      <p:sp>
        <p:nvSpPr>
          <p:cNvPr id="3" name="Content Placeholder 2"/>
          <p:cNvSpPr>
            <a:spLocks noGrp="1"/>
          </p:cNvSpPr>
          <p:nvPr>
            <p:ph idx="1"/>
          </p:nvPr>
        </p:nvSpPr>
        <p:spPr/>
        <p:txBody>
          <a:bodyPr/>
          <a:lstStyle/>
          <a:p>
            <a:r>
              <a:rPr lang="en-US" dirty="0"/>
              <a:t>Transparency (including about data transfers)</a:t>
            </a:r>
          </a:p>
          <a:p>
            <a:r>
              <a:rPr lang="en-US" dirty="0" smtClean="0"/>
              <a:t>Consider new, networked trust-building mechanisms</a:t>
            </a:r>
          </a:p>
          <a:p>
            <a:pPr lvl="1"/>
            <a:r>
              <a:rPr lang="en-US" dirty="0" smtClean="0"/>
              <a:t>Third party validation</a:t>
            </a:r>
          </a:p>
          <a:p>
            <a:pPr lvl="1"/>
            <a:r>
              <a:rPr lang="en-US" dirty="0" smtClean="0"/>
              <a:t>Updated ethics codes </a:t>
            </a:r>
          </a:p>
          <a:p>
            <a:pPr lvl="1"/>
            <a:r>
              <a:rPr lang="en-US" dirty="0" smtClean="0"/>
              <a:t>“Hold harmless” mechanisms?</a:t>
            </a:r>
          </a:p>
          <a:p>
            <a:r>
              <a:rPr lang="en-US" dirty="0" smtClean="0"/>
              <a:t>Algorithmic validation / replication</a:t>
            </a:r>
            <a:endParaRPr lang="en-US" dirty="0"/>
          </a:p>
        </p:txBody>
      </p:sp>
    </p:spTree>
    <p:extLst>
      <p:ext uri="{BB962C8B-B14F-4D97-AF65-F5344CB8AC3E}">
        <p14:creationId xmlns:p14="http://schemas.microsoft.com/office/powerpoint/2010/main" val="359773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48416123"/>
              </p:ext>
            </p:extLst>
          </p:nvPr>
        </p:nvGraphicFramePr>
        <p:xfrm>
          <a:off x="0" y="1"/>
          <a:ext cx="9144000" cy="6858000"/>
        </p:xfrm>
        <a:graphic>
          <a:graphicData uri="http://schemas.openxmlformats.org/drawingml/2006/table">
            <a:tbl>
              <a:tblPr firstRow="1" firstCol="1" bandRow="1">
                <a:tableStyleId>{5C22544A-7EE6-4342-B048-85BDC9FD1C3A}</a:tableStyleId>
              </a:tblPr>
              <a:tblGrid>
                <a:gridCol w="4612460"/>
                <a:gridCol w="4531540"/>
              </a:tblGrid>
              <a:tr h="566898">
                <a:tc>
                  <a:txBody>
                    <a:bodyPr/>
                    <a:lstStyle/>
                    <a:p>
                      <a:pPr marL="0" marR="0" algn="ctr">
                        <a:spcBef>
                          <a:spcPts val="1100"/>
                        </a:spcBef>
                        <a:spcAft>
                          <a:spcPts val="1100"/>
                        </a:spcAft>
                      </a:pPr>
                      <a:r>
                        <a:rPr lang="en-US" sz="1800" dirty="0">
                          <a:solidFill>
                            <a:schemeClr val="tx1"/>
                          </a:solidFill>
                          <a:effectLst/>
                        </a:rPr>
                        <a:t>(1) Consumer Privacy Bill of Rights</a:t>
                      </a:r>
                      <a:endParaRPr lang="en-US" sz="1800" dirty="0">
                        <a:solidFill>
                          <a:schemeClr val="tx1"/>
                        </a:solidFill>
                        <a:effectLst/>
                        <a:latin typeface="Arial"/>
                        <a:ea typeface="Times New Roman"/>
                        <a:cs typeface="Times New Roman"/>
                      </a:endParaRPr>
                    </a:p>
                  </a:txBody>
                  <a:tcPr marL="30588" marR="30588" marT="0" marB="0">
                    <a:noFill/>
                  </a:tcPr>
                </a:tc>
                <a:tc>
                  <a:txBody>
                    <a:bodyPr/>
                    <a:lstStyle/>
                    <a:p>
                      <a:pPr marL="0" marR="0" algn="ctr">
                        <a:spcBef>
                          <a:spcPts val="1100"/>
                        </a:spcBef>
                        <a:spcAft>
                          <a:spcPts val="1100"/>
                        </a:spcAft>
                      </a:pPr>
                      <a:r>
                        <a:rPr lang="en-US" sz="1800" dirty="0">
                          <a:solidFill>
                            <a:schemeClr val="tx1"/>
                          </a:solidFill>
                          <a:effectLst/>
                        </a:rPr>
                        <a:t>(2) OECD </a:t>
                      </a:r>
                      <a:r>
                        <a:rPr lang="en-US" sz="1800" dirty="0" smtClean="0">
                          <a:solidFill>
                            <a:schemeClr val="tx1"/>
                          </a:solidFill>
                          <a:effectLst/>
                        </a:rPr>
                        <a:t>Fair Information</a:t>
                      </a:r>
                      <a:r>
                        <a:rPr lang="en-US" sz="1800" baseline="0" dirty="0" smtClean="0">
                          <a:solidFill>
                            <a:schemeClr val="tx1"/>
                          </a:solidFill>
                          <a:effectLst/>
                        </a:rPr>
                        <a:t> Practice Principles</a:t>
                      </a:r>
                      <a:r>
                        <a:rPr lang="en-US" sz="1800" dirty="0" smtClean="0">
                          <a:solidFill>
                            <a:schemeClr val="tx1"/>
                          </a:solidFill>
                          <a:effectLst/>
                        </a:rPr>
                        <a:t> </a:t>
                      </a:r>
                      <a:r>
                        <a:rPr lang="en-US" sz="1800" dirty="0">
                          <a:solidFill>
                            <a:schemeClr val="tx1"/>
                          </a:solidFill>
                          <a:effectLst/>
                        </a:rPr>
                        <a:t>2013</a:t>
                      </a:r>
                      <a:endParaRPr lang="en-US" sz="1800" dirty="0">
                        <a:solidFill>
                          <a:schemeClr val="tx1"/>
                        </a:solidFill>
                        <a:effectLst/>
                        <a:latin typeface="Arial"/>
                        <a:ea typeface="Times New Roman"/>
                        <a:cs typeface="Times New Roman"/>
                      </a:endParaRPr>
                    </a:p>
                  </a:txBody>
                  <a:tcPr marL="30588" marR="30588" marT="0" marB="0">
                    <a:noFill/>
                  </a:tcPr>
                </a:tc>
              </a:tr>
              <a:tr h="1179581">
                <a:tc>
                  <a:txBody>
                    <a:bodyPr/>
                    <a:lstStyle/>
                    <a:p>
                      <a:pPr marL="0" marR="0">
                        <a:spcBef>
                          <a:spcPts val="600"/>
                        </a:spcBef>
                        <a:spcAft>
                          <a:spcPts val="600"/>
                        </a:spcAft>
                      </a:pPr>
                      <a:r>
                        <a:rPr lang="en-US" sz="2000" u="sng" dirty="0">
                          <a:solidFill>
                            <a:schemeClr val="tx1"/>
                          </a:solidFill>
                          <a:effectLst/>
                        </a:rPr>
                        <a:t>Transparency</a:t>
                      </a:r>
                      <a:r>
                        <a:rPr lang="en-US" sz="2000" dirty="0">
                          <a:solidFill>
                            <a:schemeClr val="tx1"/>
                          </a:solidFill>
                          <a:effectLst/>
                        </a:rPr>
                        <a:t>: easily understandable and accessible information about privacy and security practices</a:t>
                      </a:r>
                      <a:endParaRPr lang="en-US" sz="2000" dirty="0">
                        <a:solidFill>
                          <a:schemeClr val="tx1"/>
                        </a:solidFill>
                        <a:effectLst/>
                        <a:latin typeface="Arial"/>
                        <a:ea typeface="Times New Roman"/>
                        <a:cs typeface="Times New Roman"/>
                      </a:endParaRPr>
                    </a:p>
                  </a:txBody>
                  <a:tcPr marL="30588" marR="30588" marT="0" marB="0">
                    <a:noFill/>
                  </a:tcPr>
                </a:tc>
                <a:tc>
                  <a:txBody>
                    <a:bodyPr/>
                    <a:lstStyle/>
                    <a:p>
                      <a:pPr marL="0" marR="0">
                        <a:spcBef>
                          <a:spcPts val="600"/>
                        </a:spcBef>
                        <a:spcAft>
                          <a:spcPts val="600"/>
                        </a:spcAft>
                      </a:pPr>
                      <a:r>
                        <a:rPr lang="en-US" sz="2000" u="sng" dirty="0">
                          <a:solidFill>
                            <a:schemeClr val="tx1"/>
                          </a:solidFill>
                          <a:effectLst/>
                        </a:rPr>
                        <a:t>Openness Principle</a:t>
                      </a:r>
                      <a:r>
                        <a:rPr lang="en-US" sz="2000" dirty="0">
                          <a:solidFill>
                            <a:schemeClr val="tx1"/>
                          </a:solidFill>
                          <a:effectLst/>
                        </a:rPr>
                        <a:t>: companies should be open about their practices and policies related to personal data</a:t>
                      </a:r>
                      <a:r>
                        <a:rPr lang="en-US" sz="2000" u="sng" dirty="0">
                          <a:solidFill>
                            <a:schemeClr val="tx1"/>
                          </a:solidFill>
                          <a:effectLst/>
                        </a:rPr>
                        <a:t> </a:t>
                      </a:r>
                      <a:endParaRPr lang="en-US" sz="2000" dirty="0">
                        <a:solidFill>
                          <a:schemeClr val="tx1"/>
                        </a:solidFill>
                        <a:effectLst/>
                        <a:latin typeface="Arial"/>
                        <a:ea typeface="Times New Roman"/>
                        <a:cs typeface="Times New Roman"/>
                      </a:endParaRPr>
                    </a:p>
                  </a:txBody>
                  <a:tcPr marL="30588" marR="30588" marT="0" marB="0">
                    <a:noFill/>
                  </a:tcPr>
                </a:tc>
              </a:tr>
              <a:tr h="1572776">
                <a:tc>
                  <a:txBody>
                    <a:bodyPr/>
                    <a:lstStyle/>
                    <a:p>
                      <a:pPr marL="0" marR="0">
                        <a:spcBef>
                          <a:spcPts val="600"/>
                        </a:spcBef>
                        <a:spcAft>
                          <a:spcPts val="600"/>
                        </a:spcAft>
                      </a:pPr>
                      <a:r>
                        <a:rPr lang="en-US" sz="2000" u="sng" dirty="0">
                          <a:solidFill>
                            <a:schemeClr val="tx1"/>
                          </a:solidFill>
                          <a:effectLst/>
                        </a:rPr>
                        <a:t>Individual Control</a:t>
                      </a:r>
                      <a:r>
                        <a:rPr lang="en-US" sz="2000" dirty="0">
                          <a:solidFill>
                            <a:schemeClr val="tx1"/>
                          </a:solidFill>
                          <a:effectLst/>
                        </a:rPr>
                        <a:t>: consumers have a right to exercise control over what personal data companies collect from them and how they use it</a:t>
                      </a:r>
                      <a:endParaRPr lang="en-US" sz="2000" dirty="0">
                        <a:solidFill>
                          <a:schemeClr val="tx1"/>
                        </a:solidFill>
                        <a:effectLst/>
                        <a:latin typeface="Arial"/>
                        <a:ea typeface="Times New Roman"/>
                        <a:cs typeface="Times New Roman"/>
                      </a:endParaRPr>
                    </a:p>
                  </a:txBody>
                  <a:tcPr marL="30588" marR="30588" marT="0" marB="0">
                    <a:noFill/>
                  </a:tcPr>
                </a:tc>
                <a:tc>
                  <a:txBody>
                    <a:bodyPr/>
                    <a:lstStyle/>
                    <a:p>
                      <a:pPr marL="0" marR="0">
                        <a:spcBef>
                          <a:spcPts val="600"/>
                        </a:spcBef>
                        <a:spcAft>
                          <a:spcPts val="600"/>
                        </a:spcAft>
                      </a:pPr>
                      <a:r>
                        <a:rPr lang="en-US" sz="2000" u="sng" dirty="0">
                          <a:solidFill>
                            <a:schemeClr val="tx1"/>
                          </a:solidFill>
                          <a:effectLst/>
                        </a:rPr>
                        <a:t>Use Limitation Principle</a:t>
                      </a:r>
                      <a:r>
                        <a:rPr lang="en-US" sz="2000" dirty="0">
                          <a:solidFill>
                            <a:schemeClr val="tx1"/>
                          </a:solidFill>
                          <a:effectLst/>
                        </a:rPr>
                        <a:t>: personal data should not be disclosed without consumer consent except when authorized by law</a:t>
                      </a:r>
                      <a:endParaRPr lang="en-US" sz="2000" dirty="0">
                        <a:solidFill>
                          <a:schemeClr val="tx1"/>
                        </a:solidFill>
                        <a:effectLst/>
                        <a:latin typeface="Arial"/>
                        <a:ea typeface="Times New Roman"/>
                        <a:cs typeface="Times New Roman"/>
                      </a:endParaRPr>
                    </a:p>
                  </a:txBody>
                  <a:tcPr marL="30588" marR="30588" marT="0" marB="0">
                    <a:noFill/>
                  </a:tcPr>
                </a:tc>
              </a:tr>
              <a:tr h="1965969">
                <a:tc>
                  <a:txBody>
                    <a:bodyPr/>
                    <a:lstStyle/>
                    <a:p>
                      <a:pPr marL="0" marR="0">
                        <a:spcBef>
                          <a:spcPts val="600"/>
                        </a:spcBef>
                        <a:spcAft>
                          <a:spcPts val="600"/>
                        </a:spcAft>
                      </a:pPr>
                      <a:r>
                        <a:rPr lang="en-US" sz="2000" u="sng" dirty="0">
                          <a:solidFill>
                            <a:schemeClr val="tx1"/>
                          </a:solidFill>
                          <a:effectLst/>
                        </a:rPr>
                        <a:t>Respect for Context</a:t>
                      </a:r>
                      <a:r>
                        <a:rPr lang="en-US" sz="2000" dirty="0">
                          <a:solidFill>
                            <a:schemeClr val="tx1"/>
                          </a:solidFill>
                          <a:effectLst/>
                        </a:rPr>
                        <a:t>: users have a right to expect that companies will collect, use, and disclose personal data in ways that are consistent with the context in which consumers provide the data</a:t>
                      </a:r>
                      <a:endParaRPr lang="en-US" sz="2000" dirty="0">
                        <a:solidFill>
                          <a:schemeClr val="tx1"/>
                        </a:solidFill>
                        <a:effectLst/>
                        <a:latin typeface="Arial"/>
                        <a:ea typeface="Times New Roman"/>
                        <a:cs typeface="Times New Roman"/>
                      </a:endParaRPr>
                    </a:p>
                  </a:txBody>
                  <a:tcPr marL="30588" marR="30588" marT="0" marB="0">
                    <a:noFill/>
                  </a:tcPr>
                </a:tc>
                <a:tc>
                  <a:txBody>
                    <a:bodyPr/>
                    <a:lstStyle/>
                    <a:p>
                      <a:pPr marL="0" marR="0">
                        <a:spcBef>
                          <a:spcPts val="600"/>
                        </a:spcBef>
                        <a:spcAft>
                          <a:spcPts val="600"/>
                        </a:spcAft>
                      </a:pPr>
                      <a:r>
                        <a:rPr lang="en-US" sz="2000" u="sng" dirty="0">
                          <a:solidFill>
                            <a:schemeClr val="tx1"/>
                          </a:solidFill>
                          <a:effectLst/>
                        </a:rPr>
                        <a:t>Purpose Specification Principle</a:t>
                      </a:r>
                      <a:r>
                        <a:rPr lang="en-US" sz="2000" dirty="0">
                          <a:solidFill>
                            <a:schemeClr val="tx1"/>
                          </a:solidFill>
                          <a:effectLst/>
                        </a:rPr>
                        <a:t>: companies should specify the reasons why data are collected no later than the time of collection, and the uses of data should be compatible with the stated reason for data collection</a:t>
                      </a:r>
                      <a:endParaRPr lang="en-US" sz="2000" dirty="0">
                        <a:solidFill>
                          <a:schemeClr val="tx1"/>
                        </a:solidFill>
                        <a:effectLst/>
                        <a:latin typeface="Arial"/>
                        <a:ea typeface="Times New Roman"/>
                        <a:cs typeface="Times New Roman"/>
                      </a:endParaRPr>
                    </a:p>
                  </a:txBody>
                  <a:tcPr marL="30588" marR="30588" marT="0" marB="0">
                    <a:noFill/>
                  </a:tcPr>
                </a:tc>
              </a:tr>
              <a:tr h="1572776">
                <a:tc>
                  <a:txBody>
                    <a:bodyPr/>
                    <a:lstStyle/>
                    <a:p>
                      <a:pPr marL="0" marR="0">
                        <a:spcBef>
                          <a:spcPts val="600"/>
                        </a:spcBef>
                        <a:spcAft>
                          <a:spcPts val="600"/>
                        </a:spcAft>
                      </a:pPr>
                      <a:r>
                        <a:rPr lang="en-US" sz="2000" u="sng" dirty="0">
                          <a:solidFill>
                            <a:schemeClr val="tx1"/>
                          </a:solidFill>
                          <a:effectLst/>
                        </a:rPr>
                        <a:t>Focused Collection</a:t>
                      </a:r>
                      <a:r>
                        <a:rPr lang="en-US" sz="2000" dirty="0">
                          <a:solidFill>
                            <a:schemeClr val="tx1"/>
                          </a:solidFill>
                          <a:effectLst/>
                        </a:rPr>
                        <a:t>: users have a right to reasonable limits on the personal data that companies collect and retain</a:t>
                      </a:r>
                      <a:endParaRPr lang="en-US" sz="2000" dirty="0">
                        <a:solidFill>
                          <a:schemeClr val="tx1"/>
                        </a:solidFill>
                        <a:effectLst/>
                        <a:latin typeface="Arial"/>
                        <a:ea typeface="Times New Roman"/>
                        <a:cs typeface="Times New Roman"/>
                      </a:endParaRPr>
                    </a:p>
                  </a:txBody>
                  <a:tcPr marL="30588" marR="30588" marT="0" marB="0">
                    <a:noFill/>
                  </a:tcPr>
                </a:tc>
                <a:tc>
                  <a:txBody>
                    <a:bodyPr/>
                    <a:lstStyle/>
                    <a:p>
                      <a:pPr marL="0" marR="0">
                        <a:spcBef>
                          <a:spcPts val="600"/>
                        </a:spcBef>
                        <a:spcAft>
                          <a:spcPts val="600"/>
                        </a:spcAft>
                      </a:pPr>
                      <a:r>
                        <a:rPr lang="en-US" sz="2000" u="sng" dirty="0">
                          <a:solidFill>
                            <a:schemeClr val="tx1"/>
                          </a:solidFill>
                          <a:effectLst/>
                        </a:rPr>
                        <a:t>Collection Limitation Principle</a:t>
                      </a:r>
                      <a:r>
                        <a:rPr lang="en-US" sz="2000" dirty="0">
                          <a:solidFill>
                            <a:schemeClr val="tx1"/>
                          </a:solidFill>
                          <a:effectLst/>
                        </a:rPr>
                        <a:t>: there should be limits on the amount of personal data collected and, where appropriate, the company should receive consumer consent</a:t>
                      </a:r>
                      <a:endParaRPr lang="en-US" sz="2000" dirty="0">
                        <a:solidFill>
                          <a:schemeClr val="tx1"/>
                        </a:solidFill>
                        <a:effectLst/>
                        <a:latin typeface="Arial"/>
                        <a:ea typeface="Times New Roman"/>
                        <a:cs typeface="Times New Roman"/>
                      </a:endParaRPr>
                    </a:p>
                  </a:txBody>
                  <a:tcPr marL="30588" marR="30588" marT="0" marB="0">
                    <a:noFill/>
                  </a:tcPr>
                </a:tc>
              </a:tr>
            </a:tbl>
          </a:graphicData>
        </a:graphic>
      </p:graphicFrame>
    </p:spTree>
    <p:extLst>
      <p:ext uri="{BB962C8B-B14F-4D97-AF65-F5344CB8AC3E}">
        <p14:creationId xmlns:p14="http://schemas.microsoft.com/office/powerpoint/2010/main" val="3773284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3688572"/>
              </p:ext>
            </p:extLst>
          </p:nvPr>
        </p:nvGraphicFramePr>
        <p:xfrm>
          <a:off x="0" y="685801"/>
          <a:ext cx="9144000" cy="6172199"/>
        </p:xfrm>
        <a:graphic>
          <a:graphicData uri="http://schemas.openxmlformats.org/drawingml/2006/table">
            <a:tbl>
              <a:tblPr firstRow="1" firstCol="1" bandRow="1">
                <a:tableStyleId>{5C22544A-7EE6-4342-B048-85BDC9FD1C3A}</a:tableStyleId>
              </a:tblPr>
              <a:tblGrid>
                <a:gridCol w="4612460"/>
                <a:gridCol w="4531540"/>
              </a:tblGrid>
              <a:tr h="1469571">
                <a:tc>
                  <a:txBody>
                    <a:bodyPr/>
                    <a:lstStyle/>
                    <a:p>
                      <a:pPr marL="0" marR="0">
                        <a:spcBef>
                          <a:spcPts val="600"/>
                        </a:spcBef>
                        <a:spcAft>
                          <a:spcPts val="600"/>
                        </a:spcAft>
                      </a:pPr>
                      <a:r>
                        <a:rPr lang="en-US" sz="1800" u="sng" dirty="0">
                          <a:solidFill>
                            <a:schemeClr val="tx1"/>
                          </a:solidFill>
                          <a:effectLst/>
                        </a:rPr>
                        <a:t>Security</a:t>
                      </a:r>
                      <a:r>
                        <a:rPr lang="en-US" sz="1800" dirty="0">
                          <a:solidFill>
                            <a:schemeClr val="tx1"/>
                          </a:solidFill>
                          <a:effectLst/>
                        </a:rPr>
                        <a:t>: users have right to secure and responsible handling of personal data</a:t>
                      </a:r>
                      <a:endParaRPr lang="en-US" sz="1800" dirty="0">
                        <a:solidFill>
                          <a:schemeClr val="tx1"/>
                        </a:solidFill>
                        <a:effectLst/>
                        <a:latin typeface="Arial"/>
                        <a:ea typeface="Times New Roman"/>
                        <a:cs typeface="Times New Roman"/>
                      </a:endParaRPr>
                    </a:p>
                  </a:txBody>
                  <a:tcPr marL="30588" marR="30588" marT="0" marB="0">
                    <a:noFill/>
                  </a:tcPr>
                </a:tc>
                <a:tc>
                  <a:txBody>
                    <a:bodyPr/>
                    <a:lstStyle/>
                    <a:p>
                      <a:pPr marL="0" marR="0">
                        <a:spcBef>
                          <a:spcPts val="600"/>
                        </a:spcBef>
                        <a:spcAft>
                          <a:spcPts val="600"/>
                        </a:spcAft>
                      </a:pPr>
                      <a:r>
                        <a:rPr lang="en-US" sz="1800" u="sng" dirty="0">
                          <a:solidFill>
                            <a:schemeClr val="tx1"/>
                          </a:solidFill>
                          <a:effectLst/>
                        </a:rPr>
                        <a:t>Security Safeguards Principle</a:t>
                      </a:r>
                      <a:r>
                        <a:rPr lang="en-US" sz="1800" dirty="0">
                          <a:solidFill>
                            <a:schemeClr val="tx1"/>
                          </a:solidFill>
                          <a:effectLst/>
                        </a:rPr>
                        <a:t>: personal data should be reasonably protected against risks such as loss or unauthorized access, destruction, use, modification, or disclosure of data</a:t>
                      </a:r>
                      <a:endParaRPr lang="en-US" sz="1800" dirty="0">
                        <a:solidFill>
                          <a:schemeClr val="tx1"/>
                        </a:solidFill>
                        <a:effectLst/>
                        <a:latin typeface="Arial"/>
                        <a:ea typeface="Times New Roman"/>
                        <a:cs typeface="Times New Roman"/>
                      </a:endParaRPr>
                    </a:p>
                  </a:txBody>
                  <a:tcPr marL="30588" marR="30588" marT="0" marB="0">
                    <a:noFill/>
                  </a:tcPr>
                </a:tc>
              </a:tr>
              <a:tr h="1763486">
                <a:tc rowSpan="2">
                  <a:txBody>
                    <a:bodyPr/>
                    <a:lstStyle/>
                    <a:p>
                      <a:pPr marL="0" marR="0">
                        <a:spcBef>
                          <a:spcPts val="600"/>
                        </a:spcBef>
                        <a:spcAft>
                          <a:spcPts val="600"/>
                        </a:spcAft>
                      </a:pPr>
                      <a:r>
                        <a:rPr lang="en-US" sz="1800" u="sng" dirty="0">
                          <a:solidFill>
                            <a:schemeClr val="tx1"/>
                          </a:solidFill>
                          <a:effectLst/>
                        </a:rPr>
                        <a:t>Access and Accuracy</a:t>
                      </a:r>
                      <a:r>
                        <a:rPr lang="en-US" sz="1800" dirty="0">
                          <a:solidFill>
                            <a:schemeClr val="tx1"/>
                          </a:solidFill>
                          <a:effectLst/>
                        </a:rPr>
                        <a:t>: user have right to access and correct personal data in usable formats, in a manner that is appropriate to the sensitivity of the data and the risk of adverse consequences to consumers if the data are inaccurate</a:t>
                      </a:r>
                      <a:endParaRPr lang="en-US" sz="1800" dirty="0">
                        <a:solidFill>
                          <a:schemeClr val="tx1"/>
                        </a:solidFill>
                        <a:effectLst/>
                        <a:latin typeface="Arial"/>
                        <a:ea typeface="Times New Roman"/>
                        <a:cs typeface="Times New Roman"/>
                      </a:endParaRPr>
                    </a:p>
                  </a:txBody>
                  <a:tcPr marL="30588" marR="30588" marT="0" marB="0">
                    <a:noFill/>
                  </a:tcPr>
                </a:tc>
                <a:tc>
                  <a:txBody>
                    <a:bodyPr/>
                    <a:lstStyle/>
                    <a:p>
                      <a:pPr marL="0" marR="0">
                        <a:spcBef>
                          <a:spcPts val="600"/>
                        </a:spcBef>
                        <a:spcAft>
                          <a:spcPts val="600"/>
                        </a:spcAft>
                      </a:pPr>
                      <a:r>
                        <a:rPr lang="en-US" sz="1800" u="sng" dirty="0">
                          <a:solidFill>
                            <a:schemeClr val="tx1"/>
                          </a:solidFill>
                          <a:effectLst/>
                        </a:rPr>
                        <a:t>Individual Participation Principle</a:t>
                      </a:r>
                      <a:r>
                        <a:rPr lang="en-US" sz="1800" dirty="0">
                          <a:solidFill>
                            <a:schemeClr val="tx1"/>
                          </a:solidFill>
                          <a:effectLst/>
                        </a:rPr>
                        <a:t>: consumers should be able to receive confirmation that an entity controls their personal data, and they should be able to access their data within a reasonable time, in a practical manner, and in an intelligible form</a:t>
                      </a:r>
                      <a:endParaRPr lang="en-US" sz="1800" dirty="0">
                        <a:solidFill>
                          <a:schemeClr val="tx1"/>
                        </a:solidFill>
                        <a:effectLst/>
                        <a:latin typeface="Arial"/>
                        <a:ea typeface="Times New Roman"/>
                        <a:cs typeface="Times New Roman"/>
                      </a:endParaRPr>
                    </a:p>
                  </a:txBody>
                  <a:tcPr marL="30588" marR="30588" marT="0" marB="0">
                    <a:noFill/>
                  </a:tcPr>
                </a:tc>
              </a:tr>
              <a:tr h="1469571">
                <a:tc vMerge="1">
                  <a:txBody>
                    <a:bodyPr/>
                    <a:lstStyle/>
                    <a:p>
                      <a:endParaRPr lang="en-US"/>
                    </a:p>
                  </a:txBody>
                  <a:tcPr/>
                </a:tc>
                <a:tc>
                  <a:txBody>
                    <a:bodyPr/>
                    <a:lstStyle/>
                    <a:p>
                      <a:pPr marL="0" marR="0">
                        <a:spcBef>
                          <a:spcPts val="600"/>
                        </a:spcBef>
                        <a:spcAft>
                          <a:spcPts val="600"/>
                        </a:spcAft>
                      </a:pPr>
                      <a:r>
                        <a:rPr lang="en-US" sz="1800" u="sng" dirty="0">
                          <a:solidFill>
                            <a:schemeClr val="tx1"/>
                          </a:solidFill>
                          <a:effectLst/>
                        </a:rPr>
                        <a:t>Data Quality Principle</a:t>
                      </a:r>
                      <a:r>
                        <a:rPr lang="en-US" sz="1800" dirty="0">
                          <a:solidFill>
                            <a:schemeClr val="tx1"/>
                          </a:solidFill>
                          <a:effectLst/>
                        </a:rPr>
                        <a:t>: personal data should be relevant to the purposes for which they are used, and, to the extent necessary for those purposes, the data should be accurate and kept up-to-date</a:t>
                      </a:r>
                      <a:endParaRPr lang="en-US" sz="1800" dirty="0">
                        <a:solidFill>
                          <a:schemeClr val="tx1"/>
                        </a:solidFill>
                        <a:effectLst/>
                        <a:latin typeface="Arial"/>
                        <a:ea typeface="Times New Roman"/>
                        <a:cs typeface="Times New Roman"/>
                      </a:endParaRPr>
                    </a:p>
                  </a:txBody>
                  <a:tcPr marL="30588" marR="30588" marT="0" marB="0">
                    <a:noFill/>
                  </a:tcPr>
                </a:tc>
              </a:tr>
              <a:tr h="1469571">
                <a:tc>
                  <a:txBody>
                    <a:bodyPr/>
                    <a:lstStyle/>
                    <a:p>
                      <a:pPr marL="0" marR="0">
                        <a:spcBef>
                          <a:spcPts val="600"/>
                        </a:spcBef>
                        <a:spcAft>
                          <a:spcPts val="600"/>
                        </a:spcAft>
                      </a:pPr>
                      <a:r>
                        <a:rPr lang="en-US" sz="1800" u="sng">
                          <a:solidFill>
                            <a:schemeClr val="tx1"/>
                          </a:solidFill>
                          <a:effectLst/>
                        </a:rPr>
                        <a:t>Accountability</a:t>
                      </a:r>
                      <a:r>
                        <a:rPr lang="en-US" sz="1800">
                          <a:solidFill>
                            <a:schemeClr val="tx1"/>
                          </a:solidFill>
                          <a:effectLst/>
                        </a:rPr>
                        <a:t>: users can expect that their personal data will be handled only by companies with appropriate measures in place to ensure they follow the Consumer Bill of Rights</a:t>
                      </a:r>
                      <a:endParaRPr lang="en-US" sz="1800">
                        <a:solidFill>
                          <a:schemeClr val="tx1"/>
                        </a:solidFill>
                        <a:effectLst/>
                        <a:latin typeface="Arial"/>
                        <a:ea typeface="Times New Roman"/>
                        <a:cs typeface="Times New Roman"/>
                      </a:endParaRPr>
                    </a:p>
                  </a:txBody>
                  <a:tcPr marL="30588" marR="30588" marT="0" marB="0">
                    <a:noFill/>
                  </a:tcPr>
                </a:tc>
                <a:tc>
                  <a:txBody>
                    <a:bodyPr/>
                    <a:lstStyle/>
                    <a:p>
                      <a:pPr marL="0" marR="0">
                        <a:spcBef>
                          <a:spcPts val="600"/>
                        </a:spcBef>
                        <a:spcAft>
                          <a:spcPts val="600"/>
                        </a:spcAft>
                      </a:pPr>
                      <a:r>
                        <a:rPr lang="en-US" sz="1800" u="sng" dirty="0">
                          <a:solidFill>
                            <a:schemeClr val="tx1"/>
                          </a:solidFill>
                          <a:effectLst/>
                        </a:rPr>
                        <a:t>Accountability Principle</a:t>
                      </a:r>
                      <a:r>
                        <a:rPr lang="en-US" sz="1800" dirty="0">
                          <a:solidFill>
                            <a:schemeClr val="tx1"/>
                          </a:solidFill>
                          <a:effectLst/>
                        </a:rPr>
                        <a:t>: entities that control data should ensure the compliance the other principles</a:t>
                      </a:r>
                      <a:endParaRPr lang="en-US" sz="1800" dirty="0">
                        <a:solidFill>
                          <a:schemeClr val="tx1"/>
                        </a:solidFill>
                        <a:effectLst/>
                        <a:latin typeface="Arial"/>
                        <a:ea typeface="Times New Roman"/>
                        <a:cs typeface="Times New Roman"/>
                      </a:endParaRPr>
                    </a:p>
                  </a:txBody>
                  <a:tcPr marL="30588" marR="30588" marT="0" marB="0">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03043565"/>
              </p:ext>
            </p:extLst>
          </p:nvPr>
        </p:nvGraphicFramePr>
        <p:xfrm>
          <a:off x="-28074" y="0"/>
          <a:ext cx="9144000" cy="566898"/>
        </p:xfrm>
        <a:graphic>
          <a:graphicData uri="http://schemas.openxmlformats.org/drawingml/2006/table">
            <a:tbl>
              <a:tblPr firstRow="1" firstCol="1" bandRow="1">
                <a:tableStyleId>{5C22544A-7EE6-4342-B048-85BDC9FD1C3A}</a:tableStyleId>
              </a:tblPr>
              <a:tblGrid>
                <a:gridCol w="4612460"/>
                <a:gridCol w="4531540"/>
              </a:tblGrid>
              <a:tr h="566898">
                <a:tc>
                  <a:txBody>
                    <a:bodyPr/>
                    <a:lstStyle/>
                    <a:p>
                      <a:pPr marL="0" marR="0" algn="ctr">
                        <a:spcBef>
                          <a:spcPts val="1100"/>
                        </a:spcBef>
                        <a:spcAft>
                          <a:spcPts val="1100"/>
                        </a:spcAft>
                      </a:pPr>
                      <a:r>
                        <a:rPr lang="en-US" sz="1800" dirty="0" smtClean="0">
                          <a:solidFill>
                            <a:schemeClr val="tx1"/>
                          </a:solidFill>
                          <a:effectLst/>
                        </a:rPr>
                        <a:t>(1) Consumer </a:t>
                      </a:r>
                      <a:r>
                        <a:rPr lang="en-US" sz="1800" dirty="0">
                          <a:solidFill>
                            <a:schemeClr val="tx1"/>
                          </a:solidFill>
                          <a:effectLst/>
                        </a:rPr>
                        <a:t>Privacy Bill of </a:t>
                      </a:r>
                      <a:r>
                        <a:rPr lang="en-US" sz="1800" dirty="0" smtClean="0">
                          <a:solidFill>
                            <a:schemeClr val="tx1"/>
                          </a:solidFill>
                          <a:effectLst/>
                        </a:rPr>
                        <a:t>Rights (continued)</a:t>
                      </a:r>
                      <a:endParaRPr lang="en-US" sz="1800" dirty="0">
                        <a:solidFill>
                          <a:schemeClr val="tx1"/>
                        </a:solidFill>
                        <a:effectLst/>
                        <a:latin typeface="Arial"/>
                        <a:ea typeface="Times New Roman"/>
                        <a:cs typeface="Times New Roman"/>
                      </a:endParaRPr>
                    </a:p>
                  </a:txBody>
                  <a:tcPr marL="30588" marR="30588" marT="0" marB="0">
                    <a:noFill/>
                  </a:tcPr>
                </a:tc>
                <a:tc>
                  <a:txBody>
                    <a:bodyPr/>
                    <a:lstStyle/>
                    <a:p>
                      <a:pPr marL="0" marR="0" algn="ctr">
                        <a:spcBef>
                          <a:spcPts val="1100"/>
                        </a:spcBef>
                        <a:spcAft>
                          <a:spcPts val="1100"/>
                        </a:spcAft>
                      </a:pPr>
                      <a:r>
                        <a:rPr lang="en-US" sz="1800" dirty="0">
                          <a:solidFill>
                            <a:schemeClr val="tx1"/>
                          </a:solidFill>
                          <a:effectLst/>
                        </a:rPr>
                        <a:t>(2) OECD </a:t>
                      </a:r>
                      <a:r>
                        <a:rPr lang="en-US" sz="1800" dirty="0" smtClean="0">
                          <a:solidFill>
                            <a:schemeClr val="tx1"/>
                          </a:solidFill>
                          <a:effectLst/>
                        </a:rPr>
                        <a:t>Fair Information</a:t>
                      </a:r>
                      <a:r>
                        <a:rPr lang="en-US" sz="1800" baseline="0" dirty="0" smtClean="0">
                          <a:solidFill>
                            <a:schemeClr val="tx1"/>
                          </a:solidFill>
                          <a:effectLst/>
                        </a:rPr>
                        <a:t> Practice Principles</a:t>
                      </a:r>
                      <a:r>
                        <a:rPr lang="en-US" sz="1800" dirty="0" smtClean="0">
                          <a:solidFill>
                            <a:schemeClr val="tx1"/>
                          </a:solidFill>
                          <a:effectLst/>
                        </a:rPr>
                        <a:t> 2013 (continued)</a:t>
                      </a:r>
                      <a:endParaRPr lang="en-US" sz="1800" dirty="0">
                        <a:solidFill>
                          <a:schemeClr val="tx1"/>
                        </a:solidFill>
                        <a:effectLst/>
                        <a:latin typeface="Arial"/>
                        <a:ea typeface="Times New Roman"/>
                        <a:cs typeface="Times New Roman"/>
                      </a:endParaRPr>
                    </a:p>
                  </a:txBody>
                  <a:tcPr marL="30588" marR="30588" marT="0" marB="0">
                    <a:noFill/>
                  </a:tcPr>
                </a:tc>
              </a:tr>
            </a:tbl>
          </a:graphicData>
        </a:graphic>
      </p:graphicFrame>
    </p:spTree>
    <p:extLst>
      <p:ext uri="{BB962C8B-B14F-4D97-AF65-F5344CB8AC3E}">
        <p14:creationId xmlns:p14="http://schemas.microsoft.com/office/powerpoint/2010/main" val="3825492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Deal on Data</a:t>
            </a:r>
            <a:br>
              <a:rPr lang="en-US" dirty="0" smtClean="0"/>
            </a:br>
            <a:r>
              <a:rPr lang="en-US" dirty="0" smtClean="0"/>
              <a:t>Sandy Pentland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You have the right to possess data about yourself</a:t>
            </a:r>
          </a:p>
          <a:p>
            <a:pPr marL="514350" indent="-514350">
              <a:buFont typeface="+mj-lt"/>
              <a:buAutoNum type="arabicPeriod"/>
            </a:pPr>
            <a:r>
              <a:rPr lang="en-US" dirty="0" smtClean="0"/>
              <a:t>You have the right to full control over your data</a:t>
            </a:r>
          </a:p>
          <a:p>
            <a:pPr marL="514350" indent="-514350">
              <a:buFont typeface="+mj-lt"/>
              <a:buAutoNum type="arabicPeriod"/>
            </a:pPr>
            <a:r>
              <a:rPr lang="en-US" dirty="0" smtClean="0"/>
              <a:t>You have the right to dispose of or distribute your data</a:t>
            </a:r>
            <a:endParaRPr lang="en-US" dirty="0"/>
          </a:p>
        </p:txBody>
      </p:sp>
    </p:spTree>
    <p:extLst>
      <p:ext uri="{BB962C8B-B14F-4D97-AF65-F5344CB8AC3E}">
        <p14:creationId xmlns:p14="http://schemas.microsoft.com/office/powerpoint/2010/main" val="579141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4419600"/>
          </a:xfrm>
        </p:spPr>
        <p:txBody>
          <a:bodyPr>
            <a:normAutofit fontScale="90000"/>
          </a:bodyPr>
          <a:lstStyle/>
          <a:p>
            <a:r>
              <a:rPr lang="en-US" dirty="0" smtClean="0"/>
              <a:t>Thank you!</a:t>
            </a:r>
            <a:br>
              <a:rPr lang="en-US" dirty="0" smtClean="0"/>
            </a:br>
            <a:r>
              <a:rPr lang="en-US" dirty="0" smtClean="0"/>
              <a:t/>
            </a:r>
            <a:br>
              <a:rPr lang="en-US" dirty="0" smtClean="0"/>
            </a:br>
            <a:r>
              <a:rPr lang="en-US" dirty="0" smtClean="0"/>
              <a:t>Lee Rainie</a:t>
            </a:r>
            <a:br>
              <a:rPr lang="en-US" dirty="0" smtClean="0"/>
            </a:br>
            <a:r>
              <a:rPr lang="en-US" dirty="0" smtClean="0">
                <a:hlinkClick r:id="rId2"/>
              </a:rPr>
              <a:t>lrainie@pewresearch.org</a:t>
            </a:r>
            <a:r>
              <a:rPr lang="en-US" dirty="0" smtClean="0"/>
              <a:t/>
            </a:r>
            <a:br>
              <a:rPr lang="en-US" dirty="0" smtClean="0"/>
            </a:br>
            <a:r>
              <a:rPr lang="en-US" dirty="0" smtClean="0"/>
              <a:t>@</a:t>
            </a:r>
            <a:r>
              <a:rPr lang="en-US" dirty="0" err="1" smtClean="0"/>
              <a:t>lrainie</a:t>
            </a:r>
            <a:r>
              <a:rPr lang="en-US" dirty="0" smtClean="0"/>
              <a:t/>
            </a:r>
            <a:br>
              <a:rPr lang="en-US" dirty="0" smtClean="0"/>
            </a:br>
            <a:r>
              <a:rPr lang="en-US" dirty="0" smtClean="0"/>
              <a:t>@</a:t>
            </a:r>
            <a:r>
              <a:rPr lang="en-US" dirty="0" err="1" smtClean="0"/>
              <a:t>pewinternet</a:t>
            </a:r>
            <a:r>
              <a:rPr lang="en-US" dirty="0" smtClean="0"/>
              <a:t/>
            </a:r>
            <a:br>
              <a:rPr lang="en-US" dirty="0" smtClean="0"/>
            </a:br>
            <a:r>
              <a:rPr lang="en-US" dirty="0" smtClean="0"/>
              <a:t>@</a:t>
            </a:r>
            <a:r>
              <a:rPr lang="en-US" dirty="0" err="1" smtClean="0"/>
              <a:t>pewresearch</a:t>
            </a: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965412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Sources</a:t>
            </a:r>
            <a:endParaRPr lang="en-US" dirty="0"/>
          </a:p>
        </p:txBody>
      </p:sp>
      <p:sp>
        <p:nvSpPr>
          <p:cNvPr id="3" name="Content Placeholder 2"/>
          <p:cNvSpPr>
            <a:spLocks noGrp="1"/>
          </p:cNvSpPr>
          <p:nvPr>
            <p:ph idx="1"/>
          </p:nvPr>
        </p:nvSpPr>
        <p:spPr>
          <a:xfrm>
            <a:off x="457200" y="1143000"/>
            <a:ext cx="8534400" cy="4876800"/>
          </a:xfrm>
        </p:spPr>
        <p:txBody>
          <a:bodyPr>
            <a:normAutofit fontScale="47500" lnSpcReduction="20000"/>
          </a:bodyPr>
          <a:lstStyle/>
          <a:p>
            <a:r>
              <a:rPr lang="en-US" b="1" dirty="0" smtClean="0"/>
              <a:t>The State of Privacy in America: What we learned</a:t>
            </a:r>
          </a:p>
          <a:p>
            <a:pPr marL="0" indent="0">
              <a:buNone/>
            </a:pPr>
            <a:r>
              <a:rPr lang="en-US" sz="2100" b="1" dirty="0">
                <a:hlinkClick r:id="rId2"/>
              </a:rPr>
              <a:t>http://www.pewresearch.org/fact-tank/2016/01/20/the-state-of-privacy-in-america</a:t>
            </a:r>
            <a:r>
              <a:rPr lang="en-US" sz="2100" b="1" dirty="0" smtClean="0">
                <a:hlinkClick r:id="rId2"/>
              </a:rPr>
              <a:t>/</a:t>
            </a:r>
            <a:r>
              <a:rPr lang="en-US" sz="2100" b="1" dirty="0" smtClean="0"/>
              <a:t> </a:t>
            </a:r>
          </a:p>
          <a:p>
            <a:endParaRPr lang="en-US" b="1" dirty="0"/>
          </a:p>
          <a:p>
            <a:r>
              <a:rPr lang="en-US" b="1" dirty="0" smtClean="0"/>
              <a:t>Privacy and Information Sharing</a:t>
            </a:r>
          </a:p>
          <a:p>
            <a:pPr marL="0" indent="0">
              <a:buNone/>
            </a:pPr>
            <a:r>
              <a:rPr lang="en-US" sz="2100" b="1" dirty="0">
                <a:hlinkClick r:id="rId3"/>
              </a:rPr>
              <a:t>http://www.pewinternet.org/2016/01/14/privacy-and-information-sharing</a:t>
            </a:r>
            <a:r>
              <a:rPr lang="en-US" sz="2100" b="1" dirty="0" smtClean="0">
                <a:hlinkClick r:id="rId3"/>
              </a:rPr>
              <a:t>/</a:t>
            </a:r>
            <a:r>
              <a:rPr lang="en-US" sz="2100" b="1" dirty="0" smtClean="0"/>
              <a:t> </a:t>
            </a:r>
          </a:p>
          <a:p>
            <a:pPr marL="0" indent="0">
              <a:buNone/>
            </a:pPr>
            <a:endParaRPr lang="en-US" sz="2100" b="1" dirty="0"/>
          </a:p>
          <a:p>
            <a:r>
              <a:rPr lang="en-US" b="1" dirty="0" smtClean="0"/>
              <a:t>Americans</a:t>
            </a:r>
            <a:r>
              <a:rPr lang="en-US" b="1" dirty="0"/>
              <a:t>’ Attitudes About Privacy, Security and </a:t>
            </a:r>
            <a:r>
              <a:rPr lang="en-US" b="1" dirty="0" smtClean="0"/>
              <a:t>Surveillance </a:t>
            </a:r>
          </a:p>
          <a:p>
            <a:pPr marL="0" indent="0">
              <a:buNone/>
            </a:pPr>
            <a:r>
              <a:rPr lang="en-US" sz="2200" b="1" dirty="0">
                <a:hlinkClick r:id="rId4"/>
              </a:rPr>
              <a:t>http://www.pewinternet.org/2015/05/20/americans-attitudes-about-privacy-security-and-surveillance</a:t>
            </a:r>
            <a:r>
              <a:rPr lang="en-US" sz="2200" b="1" dirty="0" smtClean="0">
                <a:hlinkClick r:id="rId4"/>
              </a:rPr>
              <a:t>/</a:t>
            </a:r>
            <a:endParaRPr lang="en-US" sz="2200" b="1" dirty="0" smtClean="0"/>
          </a:p>
          <a:p>
            <a:endParaRPr lang="en-US" b="1" dirty="0" smtClean="0"/>
          </a:p>
          <a:p>
            <a:r>
              <a:rPr lang="en-US" b="1" dirty="0" smtClean="0"/>
              <a:t>Americans</a:t>
            </a:r>
            <a:r>
              <a:rPr lang="en-US" b="1" dirty="0"/>
              <a:t>’ Privacy Strategies </a:t>
            </a:r>
            <a:r>
              <a:rPr lang="en-US" b="1" dirty="0" smtClean="0"/>
              <a:t>Post-Snowden</a:t>
            </a:r>
          </a:p>
          <a:p>
            <a:pPr marL="0" indent="0">
              <a:buNone/>
            </a:pPr>
            <a:r>
              <a:rPr lang="en-US" sz="2200" b="1" dirty="0">
                <a:hlinkClick r:id="rId5"/>
              </a:rPr>
              <a:t>http://www.pewinternet.org/2015/03/16/americans-privacy-strategies-post-snowden</a:t>
            </a:r>
            <a:r>
              <a:rPr lang="en-US" sz="2200" b="1" dirty="0" smtClean="0">
                <a:hlinkClick r:id="rId5"/>
              </a:rPr>
              <a:t>/</a:t>
            </a:r>
            <a:endParaRPr lang="en-US" sz="2200" b="1" dirty="0" smtClean="0"/>
          </a:p>
          <a:p>
            <a:endParaRPr lang="en-US" b="1" dirty="0" smtClean="0"/>
          </a:p>
          <a:p>
            <a:r>
              <a:rPr lang="en-US" b="1" dirty="0" smtClean="0"/>
              <a:t>Public </a:t>
            </a:r>
            <a:r>
              <a:rPr lang="en-US" b="1" dirty="0"/>
              <a:t>Perceptions of Privacy and Security in the Post-Snowden </a:t>
            </a:r>
            <a:r>
              <a:rPr lang="en-US" b="1" dirty="0" smtClean="0"/>
              <a:t>Era</a:t>
            </a:r>
          </a:p>
          <a:p>
            <a:pPr marL="0" indent="0">
              <a:buNone/>
            </a:pPr>
            <a:r>
              <a:rPr lang="en-US" sz="2200" b="1" dirty="0">
                <a:hlinkClick r:id="rId6"/>
              </a:rPr>
              <a:t>http://www.pewinternet.org/2014/11/12/public-privacy-perceptions</a:t>
            </a:r>
            <a:r>
              <a:rPr lang="en-US" sz="2200" b="1" dirty="0" smtClean="0">
                <a:hlinkClick r:id="rId6"/>
              </a:rPr>
              <a:t>/</a:t>
            </a:r>
            <a:endParaRPr lang="en-US" sz="2200" b="1" dirty="0" smtClean="0"/>
          </a:p>
          <a:p>
            <a:endParaRPr lang="en-US" b="1" dirty="0" smtClean="0"/>
          </a:p>
          <a:p>
            <a:r>
              <a:rPr lang="en-US" b="1" dirty="0" smtClean="0"/>
              <a:t>The </a:t>
            </a:r>
            <a:r>
              <a:rPr lang="en-US" b="1" dirty="0"/>
              <a:t>Future of Privacy</a:t>
            </a:r>
          </a:p>
          <a:p>
            <a:pPr marL="0" indent="0">
              <a:buNone/>
            </a:pPr>
            <a:r>
              <a:rPr lang="en-US" sz="2200" b="1" dirty="0">
                <a:hlinkClick r:id="rId7"/>
              </a:rPr>
              <a:t>http://www.pewinternet.org/2014/12/18/future-of-privacy</a:t>
            </a:r>
            <a:r>
              <a:rPr lang="en-US" sz="2200" b="1" dirty="0" smtClean="0">
                <a:hlinkClick r:id="rId7"/>
              </a:rPr>
              <a:t>/</a:t>
            </a:r>
            <a:r>
              <a:rPr lang="en-US" sz="2200" b="1" dirty="0" smtClean="0"/>
              <a:t> </a:t>
            </a:r>
          </a:p>
          <a:p>
            <a:endParaRPr lang="en-US" b="1" dirty="0"/>
          </a:p>
          <a:p>
            <a:r>
              <a:rPr lang="en-US" b="1" dirty="0" smtClean="0"/>
              <a:t>Anonymity</a:t>
            </a:r>
            <a:r>
              <a:rPr lang="en-US" b="1" dirty="0"/>
              <a:t>, Privacy, and Security Online</a:t>
            </a:r>
          </a:p>
          <a:p>
            <a:pPr marL="0" indent="0">
              <a:buNone/>
            </a:pPr>
            <a:r>
              <a:rPr lang="en-US" sz="2000" b="1" dirty="0">
                <a:hlinkClick r:id="rId8"/>
              </a:rPr>
              <a:t>http://www.pewinternet.org/2013/09/05/anonymity-privacy-and-security-online</a:t>
            </a:r>
            <a:r>
              <a:rPr lang="en-US" sz="2000" b="1" dirty="0" smtClean="0">
                <a:hlinkClick r:id="rId8"/>
              </a:rPr>
              <a:t>/</a:t>
            </a:r>
            <a:r>
              <a:rPr lang="en-US" sz="2000" b="1" dirty="0" smtClean="0"/>
              <a:t> </a:t>
            </a:r>
            <a:br>
              <a:rPr lang="en-US" sz="2000" b="1" dirty="0" smtClean="0"/>
            </a:br>
            <a:endParaRPr lang="en-US" sz="2000" b="1" dirty="0" smtClean="0"/>
          </a:p>
          <a:p>
            <a:r>
              <a:rPr lang="en-US" b="1" dirty="0" smtClean="0"/>
              <a:t>More Support for Justice Department Than for Apple in Dispute Over Unlocking iPhone</a:t>
            </a:r>
          </a:p>
          <a:p>
            <a:pPr marL="0" indent="0">
              <a:buNone/>
            </a:pPr>
            <a:r>
              <a:rPr lang="en-US" sz="2100" b="1" dirty="0">
                <a:hlinkClick r:id="rId9"/>
              </a:rPr>
              <a:t>http://www.people-press.org/2016/02/22/more-support-for-justice-department-than-for-apple-in-dispute-over-unlocking-iphone</a:t>
            </a:r>
            <a:r>
              <a:rPr lang="en-US" sz="2100" b="1" dirty="0" smtClean="0">
                <a:hlinkClick r:id="rId9"/>
              </a:rPr>
              <a:t>/</a:t>
            </a:r>
            <a:r>
              <a:rPr lang="en-US" sz="2100" b="1" dirty="0" smtClean="0"/>
              <a:t> </a:t>
            </a:r>
            <a:endParaRPr lang="en-US" sz="2100" b="1" dirty="0"/>
          </a:p>
        </p:txBody>
      </p:sp>
    </p:spTree>
    <p:extLst>
      <p:ext uri="{BB962C8B-B14F-4D97-AF65-F5344CB8AC3E}">
        <p14:creationId xmlns:p14="http://schemas.microsoft.com/office/powerpoint/2010/main" val="4141882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1143000"/>
          </a:xfrm>
        </p:spPr>
        <p:txBody>
          <a:bodyPr>
            <a:normAutofit fontScale="90000"/>
          </a:bodyPr>
          <a:lstStyle/>
          <a:p>
            <a:r>
              <a:rPr lang="en-US" dirty="0" smtClean="0"/>
              <a:t>Why big data are different and need fresh attention from ethics perspectives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sz="3600" dirty="0" smtClean="0"/>
              <a:t>Volume (organic) </a:t>
            </a:r>
          </a:p>
          <a:p>
            <a:r>
              <a:rPr lang="en-US" sz="3600" dirty="0" smtClean="0"/>
              <a:t>Velocity (real-time)</a:t>
            </a:r>
          </a:p>
          <a:p>
            <a:r>
              <a:rPr lang="en-US" sz="3600" dirty="0" smtClean="0"/>
              <a:t>Variety (Internet of Things)</a:t>
            </a:r>
          </a:p>
          <a:p>
            <a:r>
              <a:rPr lang="en-US" sz="3600" dirty="0" smtClean="0"/>
              <a:t>Valence (give analysts more insight)</a:t>
            </a:r>
          </a:p>
          <a:p>
            <a:pPr lvl="1"/>
            <a:r>
              <a:rPr lang="en-US" sz="3200" dirty="0" smtClean="0"/>
              <a:t>Longitudinal</a:t>
            </a:r>
          </a:p>
          <a:p>
            <a:pPr lvl="1"/>
            <a:r>
              <a:rPr lang="en-US" sz="3200" dirty="0" smtClean="0"/>
              <a:t>Location specific</a:t>
            </a:r>
          </a:p>
          <a:p>
            <a:pPr lvl="1"/>
            <a:r>
              <a:rPr lang="en-US" sz="3200" dirty="0" smtClean="0"/>
              <a:t>Combinatorial &amp; searchable</a:t>
            </a:r>
          </a:p>
          <a:p>
            <a:pPr lvl="1"/>
            <a:r>
              <a:rPr lang="en-US" sz="3200" dirty="0" smtClean="0"/>
              <a:t>“Understood” by algorithms</a:t>
            </a:r>
          </a:p>
          <a:p>
            <a:r>
              <a:rPr lang="en-US" sz="3600" dirty="0" smtClean="0"/>
              <a:t>Variable valuation over time (in ways not fully known at time of collection) </a:t>
            </a:r>
            <a:endParaRPr lang="en-US" sz="3600" dirty="0"/>
          </a:p>
        </p:txBody>
      </p:sp>
    </p:spTree>
    <p:extLst>
      <p:ext uri="{BB962C8B-B14F-4D97-AF65-F5344CB8AC3E}">
        <p14:creationId xmlns:p14="http://schemas.microsoft.com/office/powerpoint/2010/main" val="316882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ethics enters the picture</a:t>
            </a:r>
            <a:br>
              <a:rPr lang="en-US" dirty="0" smtClean="0"/>
            </a:br>
            <a:r>
              <a:rPr lang="en-US" dirty="0" smtClean="0"/>
              <a:t>Privacy = control of access</a:t>
            </a:r>
            <a:endParaRPr lang="en-US" dirty="0"/>
          </a:p>
        </p:txBody>
      </p:sp>
      <p:sp>
        <p:nvSpPr>
          <p:cNvPr id="3" name="Content Placeholder 2"/>
          <p:cNvSpPr>
            <a:spLocks noGrp="1"/>
          </p:cNvSpPr>
          <p:nvPr>
            <p:ph idx="1"/>
          </p:nvPr>
        </p:nvSpPr>
        <p:spPr>
          <a:xfrm>
            <a:off x="228600" y="1600200"/>
            <a:ext cx="8915400" cy="4953000"/>
          </a:xfrm>
        </p:spPr>
        <p:txBody>
          <a:bodyPr>
            <a:noAutofit/>
          </a:bodyPr>
          <a:lstStyle/>
          <a:p>
            <a:pPr marL="0" indent="0">
              <a:buNone/>
            </a:pPr>
            <a:r>
              <a:rPr lang="en-US" sz="2600" u="sng" dirty="0"/>
              <a:t>Freedom from intrusion</a:t>
            </a:r>
            <a:r>
              <a:rPr lang="en-US" sz="2600" dirty="0"/>
              <a:t>—into the </a:t>
            </a:r>
            <a:r>
              <a:rPr lang="en-US" sz="2600" dirty="0" smtClean="0"/>
              <a:t>body, home, protected </a:t>
            </a:r>
            <a:r>
              <a:rPr lang="en-US" sz="2600" dirty="0"/>
              <a:t>space</a:t>
            </a:r>
          </a:p>
          <a:p>
            <a:pPr marL="0" indent="0">
              <a:buNone/>
            </a:pPr>
            <a:r>
              <a:rPr lang="en-US" sz="2600" u="sng" dirty="0" smtClean="0"/>
              <a:t>Physical </a:t>
            </a:r>
            <a:r>
              <a:rPr lang="en-US" sz="2600" u="sng" dirty="0"/>
              <a:t>security</a:t>
            </a:r>
            <a:r>
              <a:rPr lang="en-US" sz="2600" dirty="0"/>
              <a:t>—protection from bodily harm done by intrusion</a:t>
            </a:r>
          </a:p>
          <a:p>
            <a:pPr marL="0" indent="0">
              <a:buNone/>
            </a:pPr>
            <a:r>
              <a:rPr lang="en-US" sz="2600" u="sng" dirty="0" smtClean="0"/>
              <a:t>Dignity</a:t>
            </a:r>
            <a:r>
              <a:rPr lang="en-US" sz="2600" dirty="0" smtClean="0"/>
              <a:t>—not </a:t>
            </a:r>
            <a:r>
              <a:rPr lang="en-US" sz="2600" dirty="0"/>
              <a:t>being subject to contacts </a:t>
            </a:r>
            <a:r>
              <a:rPr lang="en-US" sz="2600" dirty="0" smtClean="0"/>
              <a:t>regarded </a:t>
            </a:r>
            <a:r>
              <a:rPr lang="en-US" sz="2600" dirty="0"/>
              <a:t>as degrading</a:t>
            </a:r>
          </a:p>
          <a:p>
            <a:pPr marL="0" indent="0">
              <a:buNone/>
            </a:pPr>
            <a:r>
              <a:rPr lang="en-US" sz="2600" u="sng" dirty="0"/>
              <a:t>Intimacy</a:t>
            </a:r>
            <a:r>
              <a:rPr lang="en-US" sz="2600" dirty="0"/>
              <a:t>—the role of controlling access to the person in creating intimate relationships</a:t>
            </a:r>
          </a:p>
          <a:p>
            <a:pPr marL="0" indent="0">
              <a:buNone/>
            </a:pPr>
            <a:r>
              <a:rPr lang="en-US" sz="2600" u="sng" dirty="0"/>
              <a:t>Autonomy</a:t>
            </a:r>
            <a:r>
              <a:rPr lang="en-US" sz="2600" dirty="0"/>
              <a:t>—controlling access to the person is important to the individual’s ability to make central choices about his/her life</a:t>
            </a:r>
          </a:p>
          <a:p>
            <a:pPr marL="0" indent="0">
              <a:buNone/>
            </a:pPr>
            <a:r>
              <a:rPr lang="en-US" sz="2600" u="sng" dirty="0"/>
              <a:t>Identity</a:t>
            </a:r>
            <a:r>
              <a:rPr lang="en-US" sz="2600" dirty="0"/>
              <a:t>—protecting access is critical to individual or group identity</a:t>
            </a:r>
          </a:p>
          <a:p>
            <a:pPr marL="0" indent="0">
              <a:buNone/>
            </a:pPr>
            <a:r>
              <a:rPr lang="en-US" sz="2600" u="sng" dirty="0"/>
              <a:t>Equality</a:t>
            </a:r>
            <a:r>
              <a:rPr lang="en-US" sz="2600" dirty="0"/>
              <a:t>—ease of access to some but not to others may affect social positions (e.g. equality of </a:t>
            </a:r>
            <a:r>
              <a:rPr lang="en-US" sz="2600" dirty="0" smtClean="0"/>
              <a:t>women, racial/ethnic minorities)</a:t>
            </a:r>
            <a:r>
              <a:rPr lang="en-US" sz="2500" dirty="0"/>
              <a:t>	</a:t>
            </a:r>
          </a:p>
        </p:txBody>
      </p:sp>
    </p:spTree>
    <p:extLst>
      <p:ext uri="{BB962C8B-B14F-4D97-AF65-F5344CB8AC3E}">
        <p14:creationId xmlns:p14="http://schemas.microsoft.com/office/powerpoint/2010/main" val="3824658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Image result for priv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73" y="1371600"/>
            <a:ext cx="8949027"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1174" y="1143000"/>
            <a:ext cx="3683637" cy="4031873"/>
          </a:xfrm>
          <a:prstGeom prst="rect">
            <a:avLst/>
          </a:prstGeom>
        </p:spPr>
        <p:txBody>
          <a:bodyPr wrap="none">
            <a:spAutoFit/>
          </a:bodyPr>
          <a:lstStyle/>
          <a:p>
            <a:pPr marL="514350" indent="-514350">
              <a:buAutoNum type="arabicPeriod"/>
            </a:pPr>
            <a:r>
              <a:rPr lang="en-US" sz="3200" dirty="0" smtClean="0">
                <a:solidFill>
                  <a:schemeClr val="bg1"/>
                </a:solidFill>
              </a:rPr>
              <a:t>The balance of </a:t>
            </a:r>
          </a:p>
          <a:p>
            <a:r>
              <a:rPr lang="en-US" sz="3200" dirty="0" smtClean="0">
                <a:solidFill>
                  <a:schemeClr val="bg1"/>
                </a:solidFill>
              </a:rPr>
              <a:t>forces has shifted in </a:t>
            </a:r>
          </a:p>
          <a:p>
            <a:r>
              <a:rPr lang="en-US" sz="3200" dirty="0">
                <a:solidFill>
                  <a:schemeClr val="bg1"/>
                </a:solidFill>
              </a:rPr>
              <a:t>t</a:t>
            </a:r>
            <a:r>
              <a:rPr lang="en-US" sz="3200" dirty="0" smtClean="0">
                <a:solidFill>
                  <a:schemeClr val="bg1"/>
                </a:solidFill>
              </a:rPr>
              <a:t>he networked</a:t>
            </a:r>
          </a:p>
          <a:p>
            <a:r>
              <a:rPr lang="en-US" sz="3200" dirty="0">
                <a:solidFill>
                  <a:schemeClr val="bg1"/>
                </a:solidFill>
              </a:rPr>
              <a:t>a</a:t>
            </a:r>
            <a:r>
              <a:rPr lang="en-US" sz="3200" dirty="0" smtClean="0">
                <a:solidFill>
                  <a:schemeClr val="bg1"/>
                </a:solidFill>
              </a:rPr>
              <a:t>ge. People are</a:t>
            </a:r>
          </a:p>
          <a:p>
            <a:r>
              <a:rPr lang="en-US" sz="3200" dirty="0">
                <a:solidFill>
                  <a:schemeClr val="bg1"/>
                </a:solidFill>
              </a:rPr>
              <a:t>n</a:t>
            </a:r>
            <a:r>
              <a:rPr lang="en-US" sz="3200" dirty="0" smtClean="0">
                <a:solidFill>
                  <a:schemeClr val="bg1"/>
                </a:solidFill>
              </a:rPr>
              <a:t>ow “public by</a:t>
            </a:r>
          </a:p>
          <a:p>
            <a:r>
              <a:rPr lang="en-US" sz="3200" dirty="0">
                <a:solidFill>
                  <a:schemeClr val="bg1"/>
                </a:solidFill>
              </a:rPr>
              <a:t>d</a:t>
            </a:r>
            <a:r>
              <a:rPr lang="en-US" sz="3200" dirty="0" smtClean="0">
                <a:solidFill>
                  <a:schemeClr val="bg1"/>
                </a:solidFill>
              </a:rPr>
              <a:t>efault and </a:t>
            </a:r>
            <a:endParaRPr lang="en-US" sz="3200" dirty="0">
              <a:solidFill>
                <a:schemeClr val="bg1"/>
              </a:solidFill>
            </a:endParaRPr>
          </a:p>
          <a:p>
            <a:r>
              <a:rPr lang="en-US" sz="3200" dirty="0">
                <a:solidFill>
                  <a:schemeClr val="bg1"/>
                </a:solidFill>
              </a:rPr>
              <a:t>p</a:t>
            </a:r>
            <a:r>
              <a:rPr lang="en-US" sz="3200" dirty="0" smtClean="0">
                <a:solidFill>
                  <a:schemeClr val="bg1"/>
                </a:solidFill>
              </a:rPr>
              <a:t>rivate by effort.”</a:t>
            </a:r>
          </a:p>
          <a:p>
            <a:r>
              <a:rPr lang="en-US" sz="3200" dirty="0" smtClean="0">
                <a:solidFill>
                  <a:schemeClr val="bg1"/>
                </a:solidFill>
              </a:rPr>
              <a:t>          </a:t>
            </a:r>
            <a:r>
              <a:rPr lang="en-US" sz="2400" dirty="0" smtClean="0">
                <a:solidFill>
                  <a:schemeClr val="bg1"/>
                </a:solidFill>
              </a:rPr>
              <a:t>-- danah boyd</a:t>
            </a:r>
            <a:endParaRPr lang="en-US" sz="3200" dirty="0">
              <a:solidFill>
                <a:schemeClr val="bg1"/>
              </a:solidFill>
            </a:endParaRPr>
          </a:p>
        </p:txBody>
      </p:sp>
    </p:spTree>
    <p:extLst>
      <p:ext uri="{BB962C8B-B14F-4D97-AF65-F5344CB8AC3E}">
        <p14:creationId xmlns:p14="http://schemas.microsoft.com/office/powerpoint/2010/main" val="20956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big data</a:t>
            </a:r>
            <a:endParaRPr lang="en-US" dirty="0"/>
          </a:p>
        </p:txBody>
      </p:sp>
      <p:sp>
        <p:nvSpPr>
          <p:cNvPr id="3" name="Content Placeholder 2"/>
          <p:cNvSpPr>
            <a:spLocks noGrp="1"/>
          </p:cNvSpPr>
          <p:nvPr>
            <p:ph idx="1"/>
          </p:nvPr>
        </p:nvSpPr>
        <p:spPr/>
        <p:txBody>
          <a:bodyPr>
            <a:normAutofit fontScale="92500"/>
          </a:bodyPr>
          <a:lstStyle/>
          <a:p>
            <a:r>
              <a:rPr lang="en-US" dirty="0" smtClean="0"/>
              <a:t>Americans want data-sharing </a:t>
            </a:r>
            <a:r>
              <a:rPr lang="en-US" dirty="0"/>
              <a:t>arrangements </a:t>
            </a:r>
            <a:r>
              <a:rPr lang="en-US" dirty="0" smtClean="0"/>
              <a:t>to be secure</a:t>
            </a:r>
          </a:p>
          <a:p>
            <a:r>
              <a:rPr lang="en-US" dirty="0" smtClean="0"/>
              <a:t>If security is breached, Americans would like disclosure mechanisms to be clear and swift </a:t>
            </a:r>
          </a:p>
          <a:p>
            <a:r>
              <a:rPr lang="en-US" dirty="0" smtClean="0"/>
              <a:t>Americans would like to know if re-identification processes have compromised their identities</a:t>
            </a:r>
          </a:p>
          <a:p>
            <a:r>
              <a:rPr lang="en-US" dirty="0" smtClean="0"/>
              <a:t>They </a:t>
            </a:r>
            <a:r>
              <a:rPr lang="en-US" dirty="0"/>
              <a:t>would </a:t>
            </a:r>
            <a:r>
              <a:rPr lang="en-US" dirty="0" smtClean="0"/>
              <a:t>appreciate </a:t>
            </a:r>
            <a:r>
              <a:rPr lang="en-US" dirty="0"/>
              <a:t>a process to gain redress from harms caused by data breaches or re-identification </a:t>
            </a:r>
            <a:r>
              <a:rPr lang="en-US" dirty="0" smtClean="0"/>
              <a:t>efforts </a:t>
            </a:r>
            <a:endParaRPr lang="en-US" dirty="0"/>
          </a:p>
          <a:p>
            <a:endParaRPr lang="en-US" dirty="0"/>
          </a:p>
        </p:txBody>
      </p:sp>
    </p:spTree>
    <p:extLst>
      <p:ext uri="{BB962C8B-B14F-4D97-AF65-F5344CB8AC3E}">
        <p14:creationId xmlns:p14="http://schemas.microsoft.com/office/powerpoint/2010/main" val="1321249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rainie.000\Desktop\JO-D-111114-CalendarioBinario-BLK_low.jpg"/>
          <p:cNvPicPr>
            <a:picLocks noChangeAspect="1" noChangeArrowheads="1"/>
          </p:cNvPicPr>
          <p:nvPr/>
        </p:nvPicPr>
        <p:blipFill rotWithShape="1">
          <a:blip r:embed="rId2">
            <a:extLst>
              <a:ext uri="{28A0092B-C50C-407E-A947-70E740481C1C}">
                <a14:useLocalDpi xmlns:a14="http://schemas.microsoft.com/office/drawing/2010/main" val="0"/>
              </a:ext>
            </a:extLst>
          </a:blip>
          <a:srcRect r="1324"/>
          <a:stretch/>
        </p:blipFill>
        <p:spPr bwMode="auto">
          <a:xfrm>
            <a:off x="-76200" y="-1096557"/>
            <a:ext cx="9220200" cy="91737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1143000"/>
            <a:ext cx="7629012" cy="1077218"/>
          </a:xfrm>
          <a:prstGeom prst="rect">
            <a:avLst/>
          </a:prstGeom>
        </p:spPr>
        <p:txBody>
          <a:bodyPr wrap="none">
            <a:spAutoFit/>
          </a:bodyPr>
          <a:lstStyle/>
          <a:p>
            <a:r>
              <a:rPr lang="en-US" sz="3200" dirty="0">
                <a:solidFill>
                  <a:schemeClr val="bg1"/>
                </a:solidFill>
              </a:rPr>
              <a:t>2</a:t>
            </a:r>
            <a:r>
              <a:rPr lang="en-US" sz="3200" dirty="0" smtClean="0">
                <a:solidFill>
                  <a:schemeClr val="bg1"/>
                </a:solidFill>
              </a:rPr>
              <a:t>. Privacy </a:t>
            </a:r>
            <a:r>
              <a:rPr lang="en-US" sz="3200" dirty="0">
                <a:solidFill>
                  <a:schemeClr val="bg1"/>
                </a:solidFill>
              </a:rPr>
              <a:t>is not binary / context </a:t>
            </a:r>
            <a:r>
              <a:rPr lang="en-US" sz="3200" dirty="0" smtClean="0">
                <a:solidFill>
                  <a:schemeClr val="bg1"/>
                </a:solidFill>
              </a:rPr>
              <a:t>matters and</a:t>
            </a:r>
          </a:p>
          <a:p>
            <a:r>
              <a:rPr lang="en-US" sz="3200" dirty="0">
                <a:solidFill>
                  <a:schemeClr val="bg1"/>
                </a:solidFill>
              </a:rPr>
              <a:t>m</a:t>
            </a:r>
            <a:r>
              <a:rPr lang="en-US" sz="3200" dirty="0" smtClean="0">
                <a:solidFill>
                  <a:schemeClr val="bg1"/>
                </a:solidFill>
              </a:rPr>
              <a:t>any are in transactional frame of mind</a:t>
            </a:r>
            <a:endParaRPr lang="en-US" sz="3200" dirty="0">
              <a:solidFill>
                <a:schemeClr val="bg1"/>
              </a:solidFill>
            </a:endParaRPr>
          </a:p>
        </p:txBody>
      </p:sp>
    </p:spTree>
    <p:extLst>
      <p:ext uri="{BB962C8B-B14F-4D97-AF65-F5344CB8AC3E}">
        <p14:creationId xmlns:p14="http://schemas.microsoft.com/office/powerpoint/2010/main" val="220963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big data</a:t>
            </a:r>
            <a:endParaRPr lang="en-US" dirty="0"/>
          </a:p>
        </p:txBody>
      </p:sp>
      <p:sp>
        <p:nvSpPr>
          <p:cNvPr id="3" name="Content Placeholder 2"/>
          <p:cNvSpPr>
            <a:spLocks noGrp="1"/>
          </p:cNvSpPr>
          <p:nvPr>
            <p:ph idx="1"/>
          </p:nvPr>
        </p:nvSpPr>
        <p:spPr/>
        <p:txBody>
          <a:bodyPr>
            <a:normAutofit/>
          </a:bodyPr>
          <a:lstStyle/>
          <a:p>
            <a:r>
              <a:rPr lang="en-US" dirty="0" smtClean="0"/>
              <a:t>Americans are </a:t>
            </a:r>
            <a:r>
              <a:rPr lang="en-US" dirty="0"/>
              <a:t>not instinctively opposed to data collection and use. They want to </a:t>
            </a:r>
            <a:r>
              <a:rPr lang="en-US" dirty="0" smtClean="0"/>
              <a:t>understand the tradeoffs. </a:t>
            </a:r>
          </a:p>
          <a:p>
            <a:r>
              <a:rPr lang="en-US" dirty="0" smtClean="0"/>
              <a:t>This puts some </a:t>
            </a:r>
            <a:r>
              <a:rPr lang="en-US" dirty="0"/>
              <a:t>burden on big data analysts to make the case for their work and the benefits that will emerge from </a:t>
            </a:r>
            <a:r>
              <a:rPr lang="en-US" dirty="0" smtClean="0"/>
              <a:t>it. </a:t>
            </a:r>
          </a:p>
        </p:txBody>
      </p:sp>
    </p:spTree>
    <p:extLst>
      <p:ext uri="{BB962C8B-B14F-4D97-AF65-F5344CB8AC3E}">
        <p14:creationId xmlns:p14="http://schemas.microsoft.com/office/powerpoint/2010/main" val="35977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rainie.000\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5431"/>
            <a:ext cx="10287001" cy="63887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17430" y="1143000"/>
            <a:ext cx="6278770" cy="584775"/>
          </a:xfrm>
          <a:prstGeom prst="rect">
            <a:avLst/>
          </a:prstGeom>
        </p:spPr>
        <p:txBody>
          <a:bodyPr wrap="none">
            <a:spAutoFit/>
          </a:bodyPr>
          <a:lstStyle/>
          <a:p>
            <a:r>
              <a:rPr lang="en-US" sz="3200" dirty="0"/>
              <a:t>3</a:t>
            </a:r>
            <a:r>
              <a:rPr lang="en-US" sz="3200" dirty="0" smtClean="0"/>
              <a:t>. Personal control / agency matters </a:t>
            </a:r>
            <a:endParaRPr lang="en-US" sz="3200" dirty="0"/>
          </a:p>
        </p:txBody>
      </p:sp>
    </p:spTree>
    <p:extLst>
      <p:ext uri="{BB962C8B-B14F-4D97-AF65-F5344CB8AC3E}">
        <p14:creationId xmlns:p14="http://schemas.microsoft.com/office/powerpoint/2010/main" val="4216310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big data</a:t>
            </a:r>
            <a:endParaRPr lang="en-US" dirty="0"/>
          </a:p>
        </p:txBody>
      </p:sp>
      <p:sp>
        <p:nvSpPr>
          <p:cNvPr id="3" name="Content Placeholder 2"/>
          <p:cNvSpPr>
            <a:spLocks noGrp="1"/>
          </p:cNvSpPr>
          <p:nvPr>
            <p:ph idx="1"/>
          </p:nvPr>
        </p:nvSpPr>
        <p:spPr/>
        <p:txBody>
          <a:bodyPr>
            <a:normAutofit/>
          </a:bodyPr>
          <a:lstStyle/>
          <a:p>
            <a:r>
              <a:rPr lang="en-US" dirty="0" smtClean="0"/>
              <a:t>Consent is so context specific, it is hard to know for certain how to apply it for non-obvious uses of the data </a:t>
            </a:r>
            <a:r>
              <a:rPr lang="en-US" i="1" dirty="0" smtClean="0"/>
              <a:t>post facto</a:t>
            </a:r>
          </a:p>
          <a:p>
            <a:r>
              <a:rPr lang="en-US" dirty="0" smtClean="0"/>
              <a:t>Would “due process” mechanisms be better suited?</a:t>
            </a:r>
          </a:p>
          <a:p>
            <a:r>
              <a:rPr lang="en-US" dirty="0" smtClean="0"/>
              <a:t>Would “participatory consent” be possible?</a:t>
            </a:r>
          </a:p>
          <a:p>
            <a:endParaRPr lang="en-US" dirty="0"/>
          </a:p>
        </p:txBody>
      </p:sp>
    </p:spTree>
    <p:extLst>
      <p:ext uri="{BB962C8B-B14F-4D97-AF65-F5344CB8AC3E}">
        <p14:creationId xmlns:p14="http://schemas.microsoft.com/office/powerpoint/2010/main" val="359773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3147</TotalTime>
  <Words>1040</Words>
  <Application>Microsoft Office PowerPoint</Application>
  <PresentationFormat>On-screen Show (4:3)</PresentationFormat>
  <Paragraphs>118</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Ethics and Data</vt:lpstr>
      <vt:lpstr>Why big data are different and need fresh attention from ethics perspectives</vt:lpstr>
      <vt:lpstr>How ethics enters the picture Privacy = control of access</vt:lpstr>
      <vt:lpstr>PowerPoint Presentation</vt:lpstr>
      <vt:lpstr>Implications for big data</vt:lpstr>
      <vt:lpstr>PowerPoint Presentation</vt:lpstr>
      <vt:lpstr>Implications for big data</vt:lpstr>
      <vt:lpstr>PowerPoint Presentation</vt:lpstr>
      <vt:lpstr>Implications for big data</vt:lpstr>
      <vt:lpstr>PowerPoint Presentation</vt:lpstr>
      <vt:lpstr>Implications for big data</vt:lpstr>
      <vt:lpstr>PowerPoint Presentation</vt:lpstr>
      <vt:lpstr>Implications for big data</vt:lpstr>
      <vt:lpstr>PowerPoint Presentation</vt:lpstr>
      <vt:lpstr>PowerPoint Presentation</vt:lpstr>
      <vt:lpstr>New Deal on Data Sandy Pentland</vt:lpstr>
      <vt:lpstr>Thank you!  Lee Rainie lrainie@pewresearch.org @lrainie @pewinternet @pewresearch  </vt:lpstr>
      <vt:lpstr>Sources</vt:lpstr>
    </vt:vector>
  </TitlesOfParts>
  <Company>Pew Research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Americans’ views about privacy in the networked age</dc:title>
  <dc:creator>Lee Rainie</dc:creator>
  <cp:lastModifiedBy>Dear, Janel</cp:lastModifiedBy>
  <cp:revision>199</cp:revision>
  <dcterms:created xsi:type="dcterms:W3CDTF">2014-12-11T20:01:59Z</dcterms:created>
  <dcterms:modified xsi:type="dcterms:W3CDTF">2016-12-12T14:25:31Z</dcterms:modified>
</cp:coreProperties>
</file>