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217" r:id="rId2"/>
    <p:sldId id="1230" r:id="rId3"/>
    <p:sldId id="1231" r:id="rId4"/>
    <p:sldId id="1226" r:id="rId5"/>
    <p:sldId id="1219" r:id="rId6"/>
    <p:sldId id="1204" r:id="rId7"/>
    <p:sldId id="1220" r:id="rId8"/>
    <p:sldId id="1232" r:id="rId9"/>
    <p:sldId id="1233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25B00"/>
    <a:srgbClr val="0B4B8E"/>
    <a:srgbClr val="618FFD"/>
    <a:srgbClr val="FCFEB9"/>
    <a:srgbClr val="17254F"/>
    <a:srgbClr val="FF6600"/>
    <a:srgbClr val="FF9933"/>
    <a:srgbClr val="A78053"/>
    <a:srgbClr val="850001"/>
    <a:srgbClr val="162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6"/>
    <p:restoredTop sz="92701" autoAdjust="0"/>
  </p:normalViewPr>
  <p:slideViewPr>
    <p:cSldViewPr snapToGrid="0">
      <p:cViewPr varScale="1">
        <p:scale>
          <a:sx n="74" d="100"/>
          <a:sy n="74" d="100"/>
        </p:scale>
        <p:origin x="-1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416" y="-9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defTabSz="966788">
              <a:defRPr sz="1200" b="1"/>
            </a:lvl1pPr>
          </a:lstStyle>
          <a:p>
            <a:r>
              <a:rPr lang="en-US" dirty="0" smtClean="0"/>
              <a:t>ILLINOIS VLSI CAD MOOC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888" y="0"/>
            <a:ext cx="31353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1"/>
            </a:lvl1pPr>
          </a:lstStyle>
          <a:p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900"/>
            <a:ext cx="31353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defTabSz="966788">
              <a:defRPr sz="1200" b="1">
                <a:cs typeface="Times New Roman" pitchFamily="-108" charset="0"/>
              </a:defRPr>
            </a:lvl1pPr>
          </a:lstStyle>
          <a:p>
            <a:r>
              <a:rPr lang="en-US" dirty="0"/>
              <a:t>©R.A. Rutenbar,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888" y="9105900"/>
            <a:ext cx="31353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1"/>
            </a:lvl1pPr>
          </a:lstStyle>
          <a:p>
            <a:fld id="{FF6A3302-CE0F-437C-99FF-B5646378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3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78350"/>
            <a:ext cx="534352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8288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2738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A904AC60-2E86-44FE-AABA-BA12C43D0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94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AC60-2E86-44FE-AABA-BA12C43D04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AC60-2E86-44FE-AABA-BA12C43D04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AC60-2E86-44FE-AABA-BA12C43D04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9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3574726"/>
          </a:xfrm>
          <a:prstGeom prst="rect">
            <a:avLst/>
          </a:prstGeom>
          <a:gradFill flip="none" rotWithShape="1">
            <a:gsLst>
              <a:gs pos="42000">
                <a:srgbClr val="0B4B8E"/>
              </a:gs>
              <a:gs pos="100000">
                <a:srgbClr val="FFFFFF"/>
              </a:gs>
            </a:gsLst>
            <a:lin ang="0" scaled="0"/>
            <a:tileRect/>
          </a:gra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6835" y="1282020"/>
            <a:ext cx="8684544" cy="1458550"/>
          </a:xfrm>
          <a:noFill/>
          <a:ln>
            <a:noFill/>
          </a:ln>
        </p:spPr>
        <p:txBody>
          <a:bodyPr anchor="ctr" anchorCtr="0"/>
          <a:lstStyle>
            <a:lvl1pPr marL="0" indent="0">
              <a:buNone/>
              <a:defRPr lang="en-US" sz="3600" b="1" i="0" kern="1200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ＭＳ Ｐゴシック" pitchFamily="-108" charset="-128"/>
                <a:cs typeface="Helvetica Neue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53415" y="3964938"/>
            <a:ext cx="7892033" cy="503331"/>
          </a:xfrm>
        </p:spPr>
        <p:txBody>
          <a:bodyPr/>
          <a:lstStyle>
            <a:lvl1pPr marL="0" indent="0" algn="l">
              <a:defRPr sz="2800" b="0" i="0" baseline="0">
                <a:effectLst/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3-04-29 at 10.52.00 A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26" y="4043795"/>
            <a:ext cx="866386" cy="14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/>
                <a:cs typeface="Helvetica Neue"/>
              </a:defRPr>
            </a:lvl1pPr>
            <a:lvl2pPr>
              <a:defRPr>
                <a:latin typeface="Helvetica Neue"/>
                <a:cs typeface="Helvetica Neue"/>
              </a:defRPr>
            </a:lvl2pPr>
            <a:lvl3pPr>
              <a:defRPr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210" y="642462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Slide </a:t>
            </a:r>
            <a:fld id="{A33319C9-A4A0-744C-9949-01A25D6ED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3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89" y="0"/>
            <a:ext cx="8734249" cy="9232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802" y="1181573"/>
            <a:ext cx="4252141" cy="515255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latin typeface="Helvetica Neue"/>
                <a:cs typeface="Helvetica Neue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latin typeface="Helvetica Neue"/>
                <a:cs typeface="Helvetica Neue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latin typeface="Helvetica Neue"/>
                <a:cs typeface="Helvetica Neue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latin typeface="Helvetica Neue"/>
                <a:cs typeface="Helvetica Neue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60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181573"/>
            <a:ext cx="4171055" cy="515255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latin typeface="Helvetica Neue"/>
                <a:cs typeface="Helvetica Neue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latin typeface="Helvetica Neue"/>
                <a:cs typeface="Helvetica Neue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latin typeface="Helvetica Neue"/>
                <a:cs typeface="Helvetica Neue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latin typeface="Helvetica Neue"/>
                <a:cs typeface="Helvetica Neue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60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210" y="642462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A33319C9-A4A0-744C-9949-01A25D6ED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210" y="642462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A33319C9-A4A0-744C-9949-01A25D6ED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1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9256"/>
          </a:xfrm>
          <a:prstGeom prst="rect">
            <a:avLst/>
          </a:prstGeom>
          <a:solidFill>
            <a:srgbClr val="0B4B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0445" y="0"/>
            <a:ext cx="8663694" cy="9232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9496" y="1169392"/>
            <a:ext cx="8300621" cy="516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7919" y="6444951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© 2016,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R.A.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Rutenbar 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210" y="642462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Slide </a:t>
            </a:r>
            <a:fld id="{A33319C9-A4A0-744C-9949-01A25D6ED0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725" y="100354"/>
            <a:ext cx="570245" cy="7392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7" r:id="rId2"/>
    <p:sldLayoutId id="2147483859" r:id="rId3"/>
    <p:sldLayoutId id="2147483861" r:id="rId4"/>
    <p:sldLayoutId id="2147483870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FFFFFF"/>
          </a:solidFill>
          <a:latin typeface="Helvetica Neue" charset="0"/>
          <a:ea typeface="Helvetica Neue" charset="0"/>
          <a:cs typeface="Helvetica Neue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  <a:ea typeface="ＭＳ Ｐゴシック" pitchFamily="-65" charset="-128"/>
          <a:cs typeface="ＭＳ Ｐゴシック" pitchFamily="-65" charset="-128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  <a:ea typeface="ＭＳ Ｐゴシック" pitchFamily="-65" charset="-128"/>
          <a:cs typeface="ＭＳ Ｐゴシック" pitchFamily="-65" charset="-128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  <a:ea typeface="ＭＳ Ｐゴシック" pitchFamily="-65" charset="-128"/>
          <a:cs typeface="ＭＳ Ｐゴシック" pitchFamily="-65" charset="-128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  <a:ea typeface="ＭＳ Ｐゴシック" pitchFamily="-65" charset="-128"/>
          <a:cs typeface="ＭＳ Ｐゴシック" pitchFamily="-65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-65" charset="0"/>
        </a:defRPr>
      </a:lvl9pPr>
    </p:titleStyle>
    <p:bodyStyle>
      <a:lvl1pPr marL="282575" indent="-282575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0B4B8E"/>
        </a:buClr>
        <a:buSzPct val="125000"/>
        <a:buFont typeface="Wingdings" charset="2"/>
        <a:buChar char="§"/>
        <a:defRPr sz="2400" b="1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548640" indent="-28575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0B4B8E"/>
        </a:buClr>
        <a:buSzPct val="125000"/>
        <a:buFont typeface="Wingdings" charset="2"/>
        <a:buChar char="§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822960" indent="-231775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0B4B8E"/>
        </a:buClr>
        <a:buSzPct val="125000"/>
        <a:buFont typeface="Wingdings" charset="2"/>
        <a:buChar char="§"/>
        <a:defRPr lang="en-US" sz="2000" dirty="0" smtClean="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097280" indent="-228600" algn="l" rtl="0" eaLnBrk="1" fontAlgn="base" hangingPunct="1">
        <a:spcBef>
          <a:spcPct val="20000"/>
        </a:spcBef>
        <a:spcAft>
          <a:spcPts val="600"/>
        </a:spcAft>
        <a:buClr>
          <a:srgbClr val="34261D"/>
        </a:buClr>
        <a:buSzPct val="100000"/>
        <a:buFont typeface="Arial" pitchFamily="34" charset="0"/>
        <a:buChar char="•"/>
        <a:defRPr lang="en-US" sz="1600" dirty="0" smtClean="0">
          <a:solidFill>
            <a:schemeClr val="tx1"/>
          </a:solidFill>
          <a:latin typeface="+mn-lt"/>
          <a:ea typeface="ＭＳ Ｐゴシック" pitchFamily="-65" charset="-128"/>
          <a:cs typeface="Trade Gothic LT Std Cn" pitchFamily="50" charset="0"/>
        </a:defRPr>
      </a:lvl4pPr>
      <a:lvl5pPr marL="1097280" indent="-228600" algn="l" rtl="0" eaLnBrk="1" fontAlgn="base" hangingPunct="1">
        <a:spcBef>
          <a:spcPct val="20000"/>
        </a:spcBef>
        <a:spcAft>
          <a:spcPts val="600"/>
        </a:spcAft>
        <a:buClr>
          <a:srgbClr val="34261D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HelveticaNeueLT Std Lt Cn" pitchFamily="34" charset="0"/>
          <a:ea typeface="ＭＳ Ｐゴシック" pitchFamily="-108" charset="-128"/>
          <a:cs typeface="Trade Gothic LT Std Cn" pitchFamily="50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25000"/>
        <a:buFont typeface="Wingdings" pitchFamily="-65" charset="2"/>
        <a:buChar char="§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25000"/>
        <a:buFont typeface="Wingdings" pitchFamily="-65" charset="2"/>
        <a:buChar char="§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25000"/>
        <a:buFont typeface="Wingdings" pitchFamily="-65" charset="2"/>
        <a:buChar char="§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25000"/>
        <a:buFont typeface="Wingdings" pitchFamily="-65" charset="2"/>
        <a:buChar char="§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9.jpeg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399"/>
            <a:ext cx="9144000" cy="47890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703455"/>
            <a:ext cx="9144000" cy="1154545"/>
          </a:xfrm>
          <a:prstGeom prst="rect">
            <a:avLst/>
          </a:prstGeom>
          <a:solidFill>
            <a:srgbClr val="0B4B8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279" y="1357079"/>
            <a:ext cx="7614263" cy="3477875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elvetica Neue"/>
                <a:cs typeface="Helvetica Neue"/>
              </a:rPr>
              <a:t>Data Science @ Illinois:</a:t>
            </a:r>
            <a:endParaRPr lang="en-US" sz="4000" b="1" dirty="0">
              <a:latin typeface="Helvetica Neue"/>
              <a:cs typeface="Helvetica Neue"/>
            </a:endParaRPr>
          </a:p>
          <a:p>
            <a:r>
              <a:rPr lang="en-US" sz="4000" b="1" dirty="0">
                <a:latin typeface="Helvetica Neue"/>
                <a:cs typeface="Helvetica Neue"/>
              </a:rPr>
              <a:t>      </a:t>
            </a:r>
            <a:r>
              <a:rPr lang="en-US" sz="3600" b="1" dirty="0" smtClean="0">
                <a:latin typeface="Helvetica Neue"/>
                <a:cs typeface="Helvetica Neue"/>
              </a:rPr>
              <a:t>Current Undergrad </a:t>
            </a:r>
            <a:br>
              <a:rPr lang="en-US" sz="3600" b="1" dirty="0" smtClean="0">
                <a:latin typeface="Helvetica Neue"/>
                <a:cs typeface="Helvetica Neue"/>
              </a:rPr>
            </a:br>
            <a:r>
              <a:rPr lang="en-US" sz="3600" b="1" dirty="0" smtClean="0">
                <a:latin typeface="Helvetica Neue"/>
                <a:cs typeface="Helvetica Neue"/>
              </a:rPr>
              <a:t>	Programs (and Plans)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2000" b="1" dirty="0">
              <a:latin typeface="Helvetica Neue"/>
              <a:cs typeface="Helvetica Neue"/>
            </a:endParaRPr>
          </a:p>
          <a:p>
            <a:r>
              <a:rPr lang="en-US" sz="2000" b="1" dirty="0" smtClean="0">
                <a:latin typeface="Helvetica Neue"/>
                <a:cs typeface="Helvetica Neue"/>
              </a:rPr>
              <a:t>	</a:t>
            </a:r>
            <a:r>
              <a:rPr lang="en-US" sz="2800" b="1" dirty="0" smtClean="0">
                <a:latin typeface="Helvetica Neue"/>
                <a:cs typeface="Helvetica Neue"/>
              </a:rPr>
              <a:t>Rob A. </a:t>
            </a:r>
            <a:r>
              <a:rPr lang="en-US" sz="2800" b="1" dirty="0" err="1" smtClean="0">
                <a:latin typeface="Helvetica Neue"/>
                <a:cs typeface="Helvetica Neue"/>
              </a:rPr>
              <a:t>Rutenbar</a:t>
            </a:r>
            <a:endParaRPr lang="en-US" sz="2800" b="1" dirty="0" smtClean="0">
              <a:latin typeface="Helvetica Neue"/>
              <a:cs typeface="Helvetica Neue"/>
            </a:endParaRPr>
          </a:p>
          <a:p>
            <a:r>
              <a:rPr lang="en-US" sz="2800" b="1" dirty="0">
                <a:latin typeface="Helvetica Neue"/>
                <a:cs typeface="Helvetica Neue"/>
              </a:rPr>
              <a:t>	</a:t>
            </a:r>
            <a:r>
              <a:rPr lang="en-US" sz="2800" dirty="0" err="1" smtClean="0">
                <a:latin typeface="Helvetica Neue"/>
                <a:cs typeface="Helvetica Neue"/>
              </a:rPr>
              <a:t>Dept</a:t>
            </a:r>
            <a:r>
              <a:rPr lang="en-US" sz="2800" dirty="0" smtClean="0">
                <a:latin typeface="Helvetica Neue"/>
                <a:cs typeface="Helvetica Neue"/>
              </a:rPr>
              <a:t> of Computer Science</a:t>
            </a:r>
          </a:p>
          <a:p>
            <a:r>
              <a:rPr lang="en-US" sz="2800" dirty="0">
                <a:latin typeface="Helvetica Neue"/>
                <a:cs typeface="Helvetica Neue"/>
              </a:rPr>
              <a:t>	</a:t>
            </a:r>
            <a:r>
              <a:rPr lang="en-US" sz="2800" dirty="0" smtClean="0">
                <a:latin typeface="Helvetica Neue"/>
                <a:cs typeface="Helvetica Neue"/>
              </a:rPr>
              <a:t>University of Illinois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33" y="5918728"/>
            <a:ext cx="4364668" cy="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Two Broad Options for Data Science Edu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802" y="1181573"/>
            <a:ext cx="4252141" cy="777856"/>
          </a:xfrm>
        </p:spPr>
        <p:txBody>
          <a:bodyPr/>
          <a:lstStyle/>
          <a:p>
            <a:r>
              <a:rPr lang="en-US" dirty="0" smtClean="0">
                <a:solidFill>
                  <a:srgbClr val="E25B00"/>
                </a:solidFill>
              </a:rPr>
              <a:t>FROM</a:t>
            </a:r>
            <a:r>
              <a:rPr lang="en-US" dirty="0" smtClean="0"/>
              <a:t> the Science</a:t>
            </a:r>
            <a:r>
              <a:rPr lang="is-IS" dirty="0" smtClean="0"/>
              <a:t>… </a:t>
            </a:r>
            <a:r>
              <a:rPr lang="is-IS" dirty="0" smtClean="0">
                <a:solidFill>
                  <a:srgbClr val="E25B00"/>
                </a:solidFill>
              </a:rPr>
              <a:t>TO</a:t>
            </a:r>
            <a:r>
              <a:rPr lang="is-IS" dirty="0" smtClean="0"/>
              <a:t>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5B00"/>
                </a:solidFill>
              </a:rPr>
              <a:t>FROM</a:t>
            </a:r>
            <a:r>
              <a:rPr lang="en-US" dirty="0" smtClean="0"/>
              <a:t> [Science </a:t>
            </a:r>
            <a:r>
              <a:rPr lang="en-US" dirty="0" smtClean="0">
                <a:solidFill>
                  <a:srgbClr val="E25B00"/>
                </a:solidFill>
              </a:rPr>
              <a:t>AND</a:t>
            </a:r>
            <a:r>
              <a:rPr lang="en-US" dirty="0" smtClean="0"/>
              <a:t> Data]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6103" y="2037903"/>
            <a:ext cx="1253067" cy="1253067"/>
          </a:xfrm>
          <a:prstGeom prst="ellips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STATS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95628" y="2037903"/>
            <a:ext cx="1253067" cy="1253067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COMPUTE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33998" y="2140953"/>
            <a:ext cx="1253067" cy="1253067"/>
          </a:xfrm>
          <a:prstGeom prst="ellips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STATS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08420" y="2974411"/>
            <a:ext cx="1253067" cy="1253067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COMPUTE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eft-Right-Up Arrow 9"/>
          <p:cNvSpPr/>
          <p:nvPr/>
        </p:nvSpPr>
        <p:spPr>
          <a:xfrm rot="10800000">
            <a:off x="1711135" y="2802469"/>
            <a:ext cx="902525" cy="1040382"/>
          </a:xfrm>
          <a:prstGeom prst="leftRightUpArrow">
            <a:avLst/>
          </a:prstGeom>
          <a:solidFill>
            <a:srgbClr val="FCFEB9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pic>
        <p:nvPicPr>
          <p:cNvPr id="11" name="Picture 10" descr="big-data-econom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54" y="3914212"/>
            <a:ext cx="1977443" cy="23676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 descr="big-data-econom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74" y="2410418"/>
            <a:ext cx="1323350" cy="15845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Left-Right Arrow 12"/>
          <p:cNvSpPr/>
          <p:nvPr/>
        </p:nvSpPr>
        <p:spPr>
          <a:xfrm>
            <a:off x="5533919" y="2422529"/>
            <a:ext cx="806590" cy="626534"/>
          </a:xfrm>
          <a:prstGeom prst="leftRightArrow">
            <a:avLst/>
          </a:prstGeom>
          <a:solidFill>
            <a:srgbClr val="FCFEB9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7029774" y="3287678"/>
            <a:ext cx="806590" cy="626534"/>
          </a:xfrm>
          <a:prstGeom prst="leftRightArrow">
            <a:avLst/>
          </a:prstGeom>
          <a:solidFill>
            <a:srgbClr val="FCFEB9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2912" y="4740679"/>
            <a:ext cx="3927998" cy="1200329"/>
          </a:xfrm>
          <a:prstGeom prst="rect">
            <a:avLst/>
          </a:prstGeom>
          <a:solidFill>
            <a:srgbClr val="FCFEB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We have both sorts </a:t>
            </a:r>
          </a:p>
          <a:p>
            <a:pPr algn="ctr"/>
            <a:r>
              <a:rPr lang="en-US" b="1" dirty="0" smtClean="0">
                <a:latin typeface="Helvetica Neue"/>
                <a:cs typeface="Helvetica Neue"/>
              </a:rPr>
              <a:t>of undergrad BS degrees</a:t>
            </a:r>
            <a:r>
              <a:rPr lang="en-US" b="1" dirty="0">
                <a:latin typeface="Helvetica Neue"/>
                <a:cs typeface="Helvetica Neue"/>
              </a:rPr>
              <a:t> </a:t>
            </a:r>
            <a:endParaRPr lang="en-US" b="1" dirty="0" smtClean="0">
              <a:latin typeface="Helvetica Neue"/>
              <a:cs typeface="Helvetica Neue"/>
            </a:endParaRPr>
          </a:p>
          <a:p>
            <a:pPr algn="ctr"/>
            <a:r>
              <a:rPr lang="en-US" b="1" dirty="0" smtClean="0">
                <a:latin typeface="Helvetica Neue"/>
                <a:cs typeface="Helvetica Neue"/>
              </a:rPr>
              <a:t>in progress at Illinois</a:t>
            </a:r>
            <a:r>
              <a:rPr lang="is-IS" b="1" dirty="0" smtClean="0">
                <a:latin typeface="Helvetica Neue"/>
                <a:cs typeface="Helvetica Neue"/>
              </a:rPr>
              <a:t>…</a:t>
            </a:r>
            <a:endParaRPr lang="en-US" b="1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462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</a:t>
            </a:r>
            <a:r>
              <a:rPr lang="en-US" dirty="0" smtClean="0"/>
              <a:t> the Science </a:t>
            </a:r>
            <a:r>
              <a:rPr lang="en-US" b="1" dirty="0" smtClean="0"/>
              <a:t>TO</a:t>
            </a:r>
            <a:r>
              <a:rPr lang="en-US" dirty="0" smtClean="0"/>
              <a:t> the Data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9496" y="1169392"/>
            <a:ext cx="8574643" cy="5164733"/>
          </a:xfrm>
        </p:spPr>
        <p:txBody>
          <a:bodyPr/>
          <a:lstStyle/>
          <a:p>
            <a:r>
              <a:rPr lang="en-US" dirty="0" smtClean="0"/>
              <a:t>Illinois example:   </a:t>
            </a:r>
            <a:r>
              <a:rPr lang="en-US" dirty="0" smtClean="0">
                <a:solidFill>
                  <a:srgbClr val="E25B00"/>
                </a:solidFill>
              </a:rPr>
              <a:t>BS in Statistics &amp; CS</a:t>
            </a:r>
          </a:p>
          <a:p>
            <a:pPr lvl="1"/>
            <a:r>
              <a:rPr lang="en-US" b="1" dirty="0" smtClean="0">
                <a:solidFill>
                  <a:srgbClr val="E25B00"/>
                </a:solidFill>
              </a:rPr>
              <a:t>Statistics</a:t>
            </a:r>
            <a:r>
              <a:rPr lang="en-US" dirty="0" smtClean="0">
                <a:solidFill>
                  <a:srgbClr val="E25B00"/>
                </a:solidFill>
              </a:rPr>
              <a:t> </a:t>
            </a:r>
            <a:r>
              <a:rPr lang="en-US" b="1" dirty="0" smtClean="0">
                <a:solidFill>
                  <a:srgbClr val="E25B00"/>
                </a:solidFill>
              </a:rPr>
              <a:t>core</a:t>
            </a:r>
            <a:r>
              <a:rPr lang="en-US" dirty="0" smtClean="0"/>
              <a:t> (</a:t>
            </a:r>
            <a:r>
              <a:rPr lang="en-US" dirty="0" err="1" smtClean="0"/>
              <a:t>prob</a:t>
            </a:r>
            <a:r>
              <a:rPr lang="en-US" dirty="0" smtClean="0"/>
              <a:t>/stat, math foundations</a:t>
            </a:r>
            <a:r>
              <a:rPr lang="en-US" smtClean="0"/>
              <a:t>, etc)</a:t>
            </a:r>
            <a:endParaRPr lang="en-US" dirty="0" smtClean="0"/>
          </a:p>
          <a:p>
            <a:pPr lvl="1"/>
            <a:r>
              <a:rPr lang="en-US" dirty="0" smtClean="0"/>
              <a:t>Add in:   </a:t>
            </a:r>
            <a:r>
              <a:rPr lang="en-US" b="1" dirty="0" smtClean="0">
                <a:solidFill>
                  <a:srgbClr val="E25B00"/>
                </a:solidFill>
              </a:rPr>
              <a:t>CS</a:t>
            </a:r>
            <a:r>
              <a:rPr lang="en-US" dirty="0" smtClean="0">
                <a:solidFill>
                  <a:srgbClr val="E25B00"/>
                </a:solidFill>
              </a:rPr>
              <a:t> </a:t>
            </a:r>
            <a:r>
              <a:rPr lang="en-US" b="1" dirty="0" smtClean="0">
                <a:solidFill>
                  <a:srgbClr val="E25B00"/>
                </a:solidFill>
              </a:rPr>
              <a:t>core</a:t>
            </a:r>
            <a:r>
              <a:rPr lang="en-US" dirty="0" smtClean="0"/>
              <a:t> (</a:t>
            </a:r>
            <a:r>
              <a:rPr lang="en-US" dirty="0" err="1" smtClean="0"/>
              <a:t>programming+HW+theory+algs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=“electives” chosen by students (many from CS)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0"/>
          <a:stretch/>
        </p:blipFill>
        <p:spPr>
          <a:xfrm>
            <a:off x="35013" y="3506329"/>
            <a:ext cx="9144000" cy="33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</a:t>
            </a:r>
            <a:r>
              <a:rPr lang="en-US" dirty="0" smtClean="0"/>
              <a:t> [Science </a:t>
            </a:r>
            <a:r>
              <a:rPr lang="en-US" b="1" dirty="0" smtClean="0"/>
              <a:t>AND</a:t>
            </a:r>
            <a:r>
              <a:rPr lang="en-US" dirty="0" smtClean="0"/>
              <a:t> Data]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 Connect with diverse disciplines </a:t>
            </a:r>
            <a:r>
              <a:rPr lang="en-US" dirty="0" smtClean="0">
                <a:solidFill>
                  <a:srgbClr val="E25B00"/>
                </a:solidFill>
              </a:rPr>
              <a:t>from the start</a:t>
            </a:r>
            <a:endParaRPr lang="en-US" dirty="0">
              <a:solidFill>
                <a:srgbClr val="E25B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75" y="1822927"/>
            <a:ext cx="5049651" cy="46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Step in Direction: Illinois </a:t>
            </a:r>
            <a:r>
              <a:rPr lang="en-US" sz="3400" b="1" dirty="0" smtClean="0"/>
              <a:t>CS+X</a:t>
            </a:r>
            <a:r>
              <a:rPr lang="en-US" sz="3400" dirty="0" smtClean="0"/>
              <a:t> Degrees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210" y="1504883"/>
            <a:ext cx="8574643" cy="1305875"/>
          </a:xfrm>
        </p:spPr>
        <p:txBody>
          <a:bodyPr/>
          <a:lstStyle/>
          <a:p>
            <a:pPr>
              <a:tabLst>
                <a:tab pos="2392363" algn="l"/>
              </a:tabLst>
            </a:pPr>
            <a:r>
              <a:rPr lang="en-US" dirty="0" smtClean="0"/>
              <a:t>They are </a:t>
            </a:r>
            <a:r>
              <a:rPr lang="en-US" sz="2800" i="1" dirty="0" smtClean="0"/>
              <a:t>not</a:t>
            </a:r>
            <a:r>
              <a:rPr lang="en-US" dirty="0" smtClean="0"/>
              <a:t>: 	Minor in CS/X.  Dual degree.  </a:t>
            </a:r>
          </a:p>
          <a:p>
            <a:pPr>
              <a:tabLst>
                <a:tab pos="2392363" algn="l"/>
              </a:tabLst>
            </a:pPr>
            <a:r>
              <a:rPr lang="en-US" dirty="0" smtClean="0"/>
              <a:t>They are:       	</a:t>
            </a:r>
            <a:r>
              <a:rPr lang="en-US" dirty="0" smtClean="0">
                <a:solidFill>
                  <a:srgbClr val="FF6600"/>
                </a:solidFill>
              </a:rPr>
              <a:t>CS(1/2) + X(1/2)= Bachelors Degree </a:t>
            </a:r>
            <a:r>
              <a:rPr lang="en-US" dirty="0">
                <a:solidFill>
                  <a:srgbClr val="FF6600"/>
                </a:solidFill>
              </a:rPr>
              <a:t>in </a:t>
            </a:r>
            <a:r>
              <a:rPr lang="en-US" dirty="0" smtClean="0">
                <a:solidFill>
                  <a:srgbClr val="FF6600"/>
                </a:solidFill>
              </a:rPr>
              <a:t>X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64971" y="3117575"/>
            <a:ext cx="7612624" cy="1932040"/>
            <a:chOff x="664971" y="3117575"/>
            <a:chExt cx="7612624" cy="1932040"/>
          </a:xfrm>
        </p:grpSpPr>
        <p:sp>
          <p:nvSpPr>
            <p:cNvPr id="7" name="Pie 6"/>
            <p:cNvSpPr/>
            <p:nvPr/>
          </p:nvSpPr>
          <p:spPr>
            <a:xfrm>
              <a:off x="664971" y="3240480"/>
              <a:ext cx="1848464" cy="1809135"/>
            </a:xfrm>
            <a:prstGeom prst="pie">
              <a:avLst>
                <a:gd name="adj1" fmla="val 0"/>
                <a:gd name="adj2" fmla="val 10799998"/>
              </a:avLst>
            </a:prstGeom>
            <a:solidFill>
              <a:srgbClr val="C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8" name="Pie 7"/>
            <p:cNvSpPr/>
            <p:nvPr/>
          </p:nvSpPr>
          <p:spPr>
            <a:xfrm>
              <a:off x="3268061" y="3240480"/>
              <a:ext cx="1848464" cy="1809135"/>
            </a:xfrm>
            <a:prstGeom prst="pie">
              <a:avLst>
                <a:gd name="adj1" fmla="val 0"/>
                <a:gd name="adj2" fmla="val 10799998"/>
              </a:avLst>
            </a:prstGeom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9" name="Pie 8"/>
            <p:cNvSpPr/>
            <p:nvPr/>
          </p:nvSpPr>
          <p:spPr>
            <a:xfrm>
              <a:off x="6429131" y="3240480"/>
              <a:ext cx="1848464" cy="1809135"/>
            </a:xfrm>
            <a:prstGeom prst="pie">
              <a:avLst>
                <a:gd name="adj1" fmla="val 0"/>
                <a:gd name="adj2" fmla="val 10799998"/>
              </a:avLst>
            </a:prstGeom>
            <a:solidFill>
              <a:srgbClr val="C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10800000">
              <a:off x="6429131" y="3117576"/>
              <a:ext cx="1848464" cy="1809135"/>
            </a:xfrm>
            <a:prstGeom prst="pie">
              <a:avLst>
                <a:gd name="adj1" fmla="val 0"/>
                <a:gd name="adj2" fmla="val 10799998"/>
              </a:avLst>
            </a:prstGeom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65" charset="0"/>
              </a:endParaRPr>
            </a:p>
          </p:txBody>
        </p:sp>
        <p:sp>
          <p:nvSpPr>
            <p:cNvPr id="11" name="Pie 10"/>
            <p:cNvSpPr/>
            <p:nvPr/>
          </p:nvSpPr>
          <p:spPr>
            <a:xfrm rot="10800000">
              <a:off x="664971" y="3117576"/>
              <a:ext cx="1848464" cy="1809135"/>
            </a:xfrm>
            <a:prstGeom prst="pie">
              <a:avLst>
                <a:gd name="adj1" fmla="val 0"/>
                <a:gd name="adj2" fmla="val 10799998"/>
              </a:avLst>
            </a:prstGeom>
            <a:solidFill>
              <a:srgbClr val="C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10800000">
              <a:off x="3265603" y="3117575"/>
              <a:ext cx="1848464" cy="1809135"/>
            </a:xfrm>
            <a:prstGeom prst="pie">
              <a:avLst>
                <a:gd name="adj1" fmla="val 0"/>
                <a:gd name="adj2" fmla="val 10799998"/>
              </a:avLst>
            </a:prstGeom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65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016" y="3573501"/>
              <a:ext cx="16546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Computer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Science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9355" y="3544882"/>
              <a:ext cx="162095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Discipline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“X”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2876" y="3388835"/>
              <a:ext cx="120097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latin typeface="Helvetica Neue"/>
                  <a:cs typeface="Helvetica Neue"/>
                </a:rPr>
                <a:t>+ “X</a:t>
              </a:r>
              <a:r>
                <a:rPr lang="en-US" sz="32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”</a:t>
              </a:r>
            </a:p>
            <a:p>
              <a:pPr algn="ctr"/>
              <a:endParaRPr lang="en-US" sz="3200" b="1" dirty="0" smtClean="0">
                <a:solidFill>
                  <a:schemeClr val="bg1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CS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3604" y="3360422"/>
              <a:ext cx="7841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atin typeface="Helvetica" charset="0"/>
                  <a:ea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9475" y="3345546"/>
              <a:ext cx="7841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smtClean="0">
                  <a:latin typeface="Helvetica" charset="0"/>
                  <a:ea typeface="Helvetica" charset="0"/>
                  <a:cs typeface="Helvetica" charset="0"/>
                </a:rPr>
                <a:t>=</a:t>
              </a:r>
              <a:endParaRPr lang="en-US" sz="8000" b="1" dirty="0" smtClean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31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</a:t>
            </a:r>
            <a:r>
              <a:rPr lang="en-US" b="1" dirty="0" smtClean="0"/>
              <a:t>CS+X:</a:t>
            </a:r>
            <a:r>
              <a:rPr lang="en-US" dirty="0" smtClean="0"/>
              <a:t> Portfolio</a:t>
            </a:r>
            <a:endParaRPr lang="en-US" b="1" dirty="0"/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418687" y="1060359"/>
            <a:ext cx="1567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baseline="0" dirty="0" err="1" smtClean="0">
                <a:latin typeface="Calibri" charset="0"/>
                <a:cs typeface="Calibri" charset="0"/>
              </a:rPr>
              <a:t>CS&amp;</a:t>
            </a:r>
            <a:r>
              <a:rPr lang="en-US" sz="2000" b="1" baseline="0" dirty="0" err="1" smtClean="0">
                <a:solidFill>
                  <a:srgbClr val="E25B00"/>
                </a:solidFill>
                <a:latin typeface="Calibri" charset="0"/>
                <a:cs typeface="Calibri" charset="0"/>
              </a:rPr>
              <a:t>Statistics</a:t>
            </a:r>
            <a:endParaRPr lang="en-US" sz="2000" b="1" baseline="0" dirty="0">
              <a:solidFill>
                <a:srgbClr val="E25B00"/>
              </a:solidFill>
              <a:latin typeface="Calibri" charset="0"/>
              <a:cs typeface="Calibri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680664" y="1060359"/>
            <a:ext cx="1198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baseline="0" dirty="0" err="1" smtClean="0">
                <a:latin typeface="Calibri" charset="0"/>
                <a:cs typeface="Calibri" charset="0"/>
              </a:rPr>
              <a:t>CS&amp;</a:t>
            </a:r>
            <a:r>
              <a:rPr lang="en-US" sz="2000" b="1" baseline="0" dirty="0" err="1" smtClean="0">
                <a:solidFill>
                  <a:srgbClr val="E25B00"/>
                </a:solidFill>
                <a:latin typeface="Calibri" charset="0"/>
                <a:cs typeface="Calibri" charset="0"/>
              </a:rPr>
              <a:t>Math</a:t>
            </a:r>
            <a:endParaRPr lang="en-US" sz="2000" b="1" baseline="0" dirty="0">
              <a:solidFill>
                <a:srgbClr val="E25B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38" y="1460469"/>
            <a:ext cx="1636712" cy="1182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885" y="1480666"/>
            <a:ext cx="1658674" cy="11826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4039749" y="1222377"/>
            <a:ext cx="432620" cy="1453986"/>
          </a:xfrm>
          <a:prstGeom prst="rightBrace">
            <a:avLst>
              <a:gd name="adj1" fmla="val 31060"/>
              <a:gd name="adj2" fmla="val 37828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738" y="1537623"/>
            <a:ext cx="446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Legacy degrees, decades old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2537" y="3038178"/>
            <a:ext cx="8790126" cy="3123698"/>
            <a:chOff x="192537" y="3038178"/>
            <a:chExt cx="8790126" cy="3123698"/>
          </a:xfrm>
        </p:grpSpPr>
        <p:sp>
          <p:nvSpPr>
            <p:cNvPr id="10" name="Right Arrow 9"/>
            <p:cNvSpPr/>
            <p:nvPr/>
          </p:nvSpPr>
          <p:spPr>
            <a:xfrm>
              <a:off x="4460869" y="4767900"/>
              <a:ext cx="483089" cy="63984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pic>
          <p:nvPicPr>
            <p:cNvPr id="24580" name="Picture 4" descr="index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12" y="4976013"/>
              <a:ext cx="1752600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TextBox 9"/>
            <p:cNvSpPr txBox="1">
              <a:spLocks noChangeArrowheads="1"/>
            </p:cNvSpPr>
            <p:nvPr/>
          </p:nvSpPr>
          <p:spPr bwMode="auto">
            <a:xfrm>
              <a:off x="2339159" y="4577677"/>
              <a:ext cx="17207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baseline="0" dirty="0" err="1" smtClean="0">
                  <a:latin typeface="Calibri" charset="0"/>
                  <a:cs typeface="Calibri" charset="0"/>
                </a:rPr>
                <a:t>CS+</a:t>
              </a:r>
              <a:r>
                <a:rPr lang="en-US" sz="2000" b="1" baseline="0" dirty="0" err="1" smtClean="0">
                  <a:solidFill>
                    <a:srgbClr val="E25B00"/>
                  </a:solidFill>
                  <a:latin typeface="Calibri" charset="0"/>
                  <a:cs typeface="Calibri" charset="0"/>
                </a:rPr>
                <a:t>Linguistics</a:t>
              </a:r>
              <a:endParaRPr lang="en-US" sz="2000" b="1" baseline="0" dirty="0">
                <a:solidFill>
                  <a:srgbClr val="E25B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24582" name="TextBox 10"/>
            <p:cNvSpPr txBox="1">
              <a:spLocks noChangeArrowheads="1"/>
            </p:cNvSpPr>
            <p:nvPr/>
          </p:nvSpPr>
          <p:spPr bwMode="auto">
            <a:xfrm>
              <a:off x="365461" y="4577677"/>
              <a:ext cx="1705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baseline="0" dirty="0" err="1" smtClean="0">
                  <a:latin typeface="Calibri" charset="0"/>
                  <a:cs typeface="Calibri" charset="0"/>
                </a:rPr>
                <a:t>CS+</a:t>
              </a:r>
              <a:r>
                <a:rPr lang="en-US" sz="2000" b="1" baseline="0" dirty="0" err="1" smtClean="0">
                  <a:solidFill>
                    <a:srgbClr val="E25B00"/>
                  </a:solidFill>
                  <a:latin typeface="Calibri" charset="0"/>
                  <a:cs typeface="Calibri" charset="0"/>
                </a:rPr>
                <a:t>Chemistry</a:t>
              </a:r>
              <a:endParaRPr lang="en-US" sz="2000" b="1" baseline="0" dirty="0">
                <a:solidFill>
                  <a:srgbClr val="E25B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24583" name="TextBox 11"/>
            <p:cNvSpPr txBox="1">
              <a:spLocks noChangeArrowheads="1"/>
            </p:cNvSpPr>
            <p:nvPr/>
          </p:nvSpPr>
          <p:spPr bwMode="auto">
            <a:xfrm>
              <a:off x="192537" y="3038178"/>
              <a:ext cx="20916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baseline="0" dirty="0" err="1" smtClean="0">
                  <a:latin typeface="Calibri" charset="0"/>
                  <a:cs typeface="Calibri" charset="0"/>
                </a:rPr>
                <a:t>CS+</a:t>
              </a:r>
              <a:r>
                <a:rPr lang="en-US" sz="2000" b="1" baseline="0" dirty="0" err="1" smtClean="0">
                  <a:solidFill>
                    <a:srgbClr val="E25B00"/>
                  </a:solidFill>
                  <a:latin typeface="Calibri" charset="0"/>
                  <a:cs typeface="Calibri" charset="0"/>
                </a:rPr>
                <a:t>Anthropology</a:t>
              </a:r>
              <a:endParaRPr lang="en-US" sz="2000" b="1" baseline="0" dirty="0">
                <a:solidFill>
                  <a:srgbClr val="E25B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24584" name="TextBox 12"/>
            <p:cNvSpPr txBox="1">
              <a:spLocks noChangeArrowheads="1"/>
            </p:cNvSpPr>
            <p:nvPr/>
          </p:nvSpPr>
          <p:spPr bwMode="auto">
            <a:xfrm>
              <a:off x="2280444" y="3038178"/>
              <a:ext cx="17995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baseline="0" dirty="0" err="1" smtClean="0">
                  <a:latin typeface="Calibri" charset="0"/>
                  <a:cs typeface="Calibri" charset="0"/>
                </a:rPr>
                <a:t>CS+</a:t>
              </a:r>
              <a:r>
                <a:rPr lang="en-US" sz="2000" b="1" baseline="0" dirty="0" err="1" smtClean="0">
                  <a:solidFill>
                    <a:srgbClr val="E25B00"/>
                  </a:solidFill>
                  <a:latin typeface="Calibri" charset="0"/>
                  <a:cs typeface="Calibri" charset="0"/>
                </a:rPr>
                <a:t>Astronomy</a:t>
              </a:r>
              <a:endParaRPr lang="en-US" sz="2000" b="1" baseline="0" dirty="0">
                <a:solidFill>
                  <a:srgbClr val="E25B00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24585" name="Picture 2" descr="5416957_f520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96" y="3436514"/>
              <a:ext cx="171821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5" descr="extragalactic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885" y="3436514"/>
              <a:ext cx="1636712" cy="118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6" descr="noflashintro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744" y="4976013"/>
              <a:ext cx="1633853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ight Brace 20"/>
            <p:cNvSpPr/>
            <p:nvPr/>
          </p:nvSpPr>
          <p:spPr bwMode="auto">
            <a:xfrm>
              <a:off x="3987409" y="3165216"/>
              <a:ext cx="432620" cy="2996660"/>
            </a:xfrm>
            <a:prstGeom prst="rightBrace">
              <a:avLst>
                <a:gd name="adj1" fmla="val 31060"/>
                <a:gd name="adj2" fmla="val 21783"/>
              </a:avLst>
            </a:prstGeom>
            <a:noFill/>
            <a:ln w="57150" cap="flat" cmpd="sng" algn="ctr">
              <a:solidFill>
                <a:srgbClr val="0B4B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47738" y="3238233"/>
              <a:ext cx="43068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B4B8E"/>
                  </a:solidFill>
                  <a:latin typeface="Helvetica Neue"/>
                  <a:cs typeface="Helvetica Neue"/>
                </a:rPr>
                <a:t>Design started in 2010,</a:t>
              </a:r>
            </a:p>
            <a:p>
              <a:r>
                <a:rPr lang="en-US" b="1" dirty="0" smtClean="0">
                  <a:solidFill>
                    <a:srgbClr val="0B4B8E"/>
                  </a:solidFill>
                  <a:latin typeface="Helvetica Neue"/>
                  <a:cs typeface="Helvetica Neue"/>
                </a:rPr>
                <a:t>approved 2013, admits 2014</a:t>
              </a:r>
            </a:p>
          </p:txBody>
        </p:sp>
        <p:sp>
          <p:nvSpPr>
            <p:cNvPr id="8" name="Can 7"/>
            <p:cNvSpPr/>
            <p:nvPr/>
          </p:nvSpPr>
          <p:spPr>
            <a:xfrm rot="5400000">
              <a:off x="4683275" y="4592445"/>
              <a:ext cx="1386348" cy="1040691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 rot="5400000">
              <a:off x="5572188" y="4592446"/>
              <a:ext cx="1386348" cy="1040691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27" name="Can 26"/>
            <p:cNvSpPr/>
            <p:nvPr/>
          </p:nvSpPr>
          <p:spPr>
            <a:xfrm rot="5400000">
              <a:off x="6461101" y="4592446"/>
              <a:ext cx="1386348" cy="1040691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28" name="Can 27"/>
            <p:cNvSpPr/>
            <p:nvPr/>
          </p:nvSpPr>
          <p:spPr>
            <a:xfrm rot="5400000">
              <a:off x="7421559" y="4592446"/>
              <a:ext cx="1386348" cy="1040691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68735" y="4604554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Junior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admit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2014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9809" y="4604554"/>
              <a:ext cx="8306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latin typeface="Helvetica Neue"/>
                  <a:cs typeface="Helvetica Neue"/>
                </a:rPr>
                <a:t>Soph</a:t>
              </a:r>
              <a:endPara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admit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2015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40209" y="4604554"/>
              <a:ext cx="8693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Fresh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admit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2016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26231" y="4604554"/>
              <a:ext cx="9733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Senior</a:t>
              </a:r>
            </a:p>
            <a:p>
              <a:pPr algn="ctr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Next</a:t>
              </a:r>
            </a:p>
            <a:p>
              <a:pPr algn="ctr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Year</a:t>
              </a:r>
              <a:endParaRPr lang="en-US" sz="2000" b="1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499574" y="4798106"/>
              <a:ext cx="483089" cy="63984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6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</a:t>
            </a:r>
            <a:r>
              <a:rPr lang="en-US" b="1" dirty="0" smtClean="0"/>
              <a:t>CS+X:</a:t>
            </a:r>
            <a:r>
              <a:rPr lang="en-US" dirty="0" smtClean="0"/>
              <a:t> Traction</a:t>
            </a:r>
            <a:endParaRPr lang="en-US" b="1" dirty="0"/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4775752" y="1339809"/>
            <a:ext cx="149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baseline="0" dirty="0" smtClean="0">
                <a:solidFill>
                  <a:srgbClr val="E25B00"/>
                </a:solidFill>
                <a:latin typeface="Calibri" charset="0"/>
                <a:cs typeface="Calibri" charset="0"/>
              </a:rPr>
              <a:t>Linguistics</a:t>
            </a:r>
            <a:endParaRPr lang="en-US" b="1" baseline="0" dirty="0">
              <a:solidFill>
                <a:srgbClr val="E25B00"/>
              </a:solidFill>
              <a:latin typeface="Calibri" charset="0"/>
              <a:cs typeface="Calibri" charset="0"/>
            </a:endParaRP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48339" y="1339809"/>
            <a:ext cx="193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baseline="0" dirty="0" smtClean="0">
                <a:solidFill>
                  <a:srgbClr val="E25B00"/>
                </a:solidFill>
                <a:latin typeface="Calibri" charset="0"/>
                <a:cs typeface="Calibri" charset="0"/>
              </a:rPr>
              <a:t>Anthropology</a:t>
            </a:r>
            <a:endParaRPr lang="en-US" b="1" baseline="0" dirty="0">
              <a:solidFill>
                <a:srgbClr val="E25B00"/>
              </a:solidFill>
              <a:latin typeface="Calibri" charset="0"/>
              <a:cs typeface="Calibri" charset="0"/>
            </a:endParaRPr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2586735" y="1339809"/>
            <a:ext cx="1589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baseline="0" dirty="0" smtClean="0">
                <a:solidFill>
                  <a:srgbClr val="E25B00"/>
                </a:solidFill>
                <a:latin typeface="Calibri" charset="0"/>
                <a:cs typeface="Calibri" charset="0"/>
              </a:rPr>
              <a:t>Astronomy</a:t>
            </a:r>
            <a:endParaRPr lang="en-US" b="1" baseline="0" dirty="0">
              <a:solidFill>
                <a:srgbClr val="E25B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4585" name="Picture 2" descr="5416957_f5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10" y="1740452"/>
            <a:ext cx="171821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5" descr="extragalacti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923" y="1740452"/>
            <a:ext cx="163671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6" descr="noflashintr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838" y="1740452"/>
            <a:ext cx="163385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6964064" y="1339809"/>
            <a:ext cx="132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baseline="0" dirty="0" smtClean="0">
                <a:solidFill>
                  <a:srgbClr val="E25B00"/>
                </a:solidFill>
                <a:latin typeface="Calibri" charset="0"/>
                <a:cs typeface="Calibri" charset="0"/>
              </a:rPr>
              <a:t>Statistics</a:t>
            </a:r>
            <a:endParaRPr lang="en-US" b="1" baseline="0" dirty="0">
              <a:solidFill>
                <a:srgbClr val="E25B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696" y="1740452"/>
            <a:ext cx="1658674" cy="11826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9951" y="3020282"/>
            <a:ext cx="8489270" cy="3052919"/>
            <a:chOff x="179951" y="3020282"/>
            <a:chExt cx="8489270" cy="3052919"/>
          </a:xfrm>
        </p:grpSpPr>
        <p:sp>
          <p:nvSpPr>
            <p:cNvPr id="11" name="TextBox 10"/>
            <p:cNvSpPr txBox="1"/>
            <p:nvPr/>
          </p:nvSpPr>
          <p:spPr>
            <a:xfrm>
              <a:off x="479289" y="4934428"/>
              <a:ext cx="16033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25B00"/>
                  </a:solidFill>
                  <a:latin typeface="Helvetica Neue"/>
                  <a:cs typeface="Helvetica Neue"/>
                </a:rPr>
                <a:t>~11%</a:t>
              </a:r>
            </a:p>
            <a:p>
              <a:pPr algn="ctr"/>
              <a:r>
                <a:rPr lang="en-US" sz="2000" b="1" dirty="0" smtClean="0">
                  <a:latin typeface="Helvetica Neue"/>
                  <a:cs typeface="Helvetica Neue"/>
                </a:rPr>
                <a:t>Of students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13873" y="4934428"/>
              <a:ext cx="1603324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25B00"/>
                  </a:solidFill>
                  <a:latin typeface="Helvetica Neue"/>
                  <a:cs typeface="Helvetica Neue"/>
                </a:rPr>
                <a:t>~25%</a:t>
              </a:r>
            </a:p>
            <a:p>
              <a:pPr algn="ctr"/>
              <a:r>
                <a:rPr lang="en-US" sz="2000" b="1" dirty="0" smtClean="0">
                  <a:latin typeface="Helvetica Neue"/>
                  <a:cs typeface="Helvetica Neue"/>
                </a:rPr>
                <a:t>Of students</a:t>
              </a:r>
              <a:endParaRPr lang="en-US" sz="2000" b="1" dirty="0">
                <a:latin typeface="Helvetica Neue"/>
                <a:cs typeface="Helvetica Neue"/>
              </a:endParaRPr>
            </a:p>
            <a:p>
              <a:pPr algn="ctr"/>
              <a:endParaRPr lang="en-US" sz="2000" b="1" dirty="0" smtClean="0">
                <a:latin typeface="Helvetica Neue"/>
                <a:cs typeface="Helvetica Neue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65946" y="4934428"/>
              <a:ext cx="1603324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25B00"/>
                  </a:solidFill>
                  <a:latin typeface="Helvetica Neue"/>
                  <a:cs typeface="Helvetica Neue"/>
                </a:rPr>
                <a:t>~28%</a:t>
              </a:r>
            </a:p>
            <a:p>
              <a:pPr algn="ctr"/>
              <a:r>
                <a:rPr lang="en-US" sz="2000" b="1" dirty="0" smtClean="0">
                  <a:latin typeface="Helvetica Neue"/>
                  <a:cs typeface="Helvetica Neue"/>
                </a:rPr>
                <a:t>Of students</a:t>
              </a:r>
              <a:endParaRPr lang="en-US" sz="2000" b="1" dirty="0">
                <a:latin typeface="Helvetica Neue"/>
                <a:cs typeface="Helvetica Neue"/>
              </a:endParaRPr>
            </a:p>
            <a:p>
              <a:pPr algn="ctr"/>
              <a:endParaRPr lang="en-US" sz="2000" b="1" dirty="0" smtClean="0">
                <a:latin typeface="Helvetica Neue"/>
                <a:cs typeface="Helvetica Neue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61046" y="4934428"/>
              <a:ext cx="1603324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25B00"/>
                  </a:solidFill>
                  <a:latin typeface="Helvetica Neue"/>
                  <a:cs typeface="Helvetica Neue"/>
                </a:rPr>
                <a:t>~36%</a:t>
              </a:r>
            </a:p>
            <a:p>
              <a:pPr algn="ctr"/>
              <a:r>
                <a:rPr lang="en-US" sz="2000" b="1" dirty="0" smtClean="0">
                  <a:latin typeface="Helvetica Neue"/>
                  <a:cs typeface="Helvetica Neue"/>
                </a:rPr>
                <a:t>Of students</a:t>
              </a:r>
              <a:endParaRPr lang="en-US" sz="2000" b="1" dirty="0">
                <a:latin typeface="Helvetica Neue"/>
                <a:cs typeface="Helvetica Neue"/>
              </a:endParaRPr>
            </a:p>
            <a:p>
              <a:pPr algn="ctr"/>
              <a:endParaRPr lang="en-US" sz="2000" b="1" dirty="0" smtClean="0">
                <a:latin typeface="Helvetica Neue"/>
                <a:cs typeface="Helvetica Neue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l="21855" t="14400" r="23032" b="14310"/>
            <a:stretch/>
          </p:blipFill>
          <p:spPr>
            <a:xfrm>
              <a:off x="179951" y="3031985"/>
              <a:ext cx="2064776" cy="19284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/>
            <a:srcRect l="23259" t="13889" r="26710" b="13662"/>
            <a:stretch/>
          </p:blipFill>
          <p:spPr>
            <a:xfrm>
              <a:off x="2145662" y="3021244"/>
              <a:ext cx="2281084" cy="198741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/>
            <a:srcRect l="27141" t="14801" r="28003" b="14981"/>
            <a:stretch/>
          </p:blipFill>
          <p:spPr>
            <a:xfrm>
              <a:off x="4463545" y="3046475"/>
              <a:ext cx="2045110" cy="19172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/>
            <a:srcRect l="27141" t="14441" r="27356" b="15701"/>
            <a:stretch/>
          </p:blipFill>
          <p:spPr>
            <a:xfrm>
              <a:off x="6594614" y="3034816"/>
              <a:ext cx="2074607" cy="190745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130685" y="3020282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Helvetica Neue"/>
                  <a:cs typeface="Helvetica Neue"/>
                </a:rPr>
                <a:t>+X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15554" y="3325131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Helvetica Neue"/>
                  <a:cs typeface="Helvetica Neue"/>
                </a:rPr>
                <a:t>+X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94161" y="3399419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Helvetica Neue"/>
                  <a:cs typeface="Helvetica Neue"/>
                </a:rPr>
                <a:t>+X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95658" y="3439476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Helvetica Neue"/>
                  <a:cs typeface="Helvetica Neue"/>
                </a:rPr>
                <a:t>+X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96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Illinois </a:t>
            </a:r>
            <a:r>
              <a:rPr lang="en-US" sz="3400" b="1" dirty="0" smtClean="0"/>
              <a:t>CS+X</a:t>
            </a:r>
            <a:r>
              <a:rPr lang="en-US" sz="3400" dirty="0" smtClean="0"/>
              <a:t>:  Can We Evolve to </a:t>
            </a:r>
            <a:r>
              <a:rPr lang="en-US" sz="3400" b="1" dirty="0" smtClean="0"/>
              <a:t>DS+X?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96" y="982134"/>
            <a:ext cx="8300621" cy="1041399"/>
          </a:xfrm>
        </p:spPr>
        <p:txBody>
          <a:bodyPr/>
          <a:lstStyle/>
          <a:p>
            <a:r>
              <a:rPr lang="en-US" dirty="0" smtClean="0"/>
              <a:t>Huge interest to be “next X” – but clear some X’s better served by </a:t>
            </a:r>
            <a:r>
              <a:rPr lang="en-US" dirty="0" smtClean="0">
                <a:solidFill>
                  <a:srgbClr val="E25B00"/>
                </a:solidFill>
              </a:rPr>
              <a:t>”more data, less compute” </a:t>
            </a:r>
            <a:r>
              <a:rPr lang="en-US" dirty="0" smtClean="0">
                <a:solidFill>
                  <a:srgbClr val="E25B00"/>
                </a:solidFill>
                <a:sym typeface="Wingdings"/>
              </a:rPr>
              <a:t>DS+X</a:t>
            </a:r>
            <a:endParaRPr lang="en-US" dirty="0" smtClean="0">
              <a:solidFill>
                <a:srgbClr val="E25B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75644" y="4348510"/>
            <a:ext cx="1178366" cy="1178366"/>
          </a:xfrm>
          <a:prstGeom prst="ellipse">
            <a:avLst/>
          </a:prstGeom>
          <a:solidFill>
            <a:srgbClr val="0B4B8E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11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X’s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27" y="2249086"/>
            <a:ext cx="8109312" cy="41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Also: Hoping to Learn from </a:t>
            </a:r>
            <a:r>
              <a:rPr lang="en-US" b="1" dirty="0" smtClean="0"/>
              <a:t>Grad Side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0445" y="1185100"/>
            <a:ext cx="8663694" cy="2717359"/>
          </a:xfrm>
        </p:spPr>
        <p:txBody>
          <a:bodyPr/>
          <a:lstStyle/>
          <a:p>
            <a:r>
              <a:rPr lang="en-US" dirty="0" smtClean="0"/>
              <a:t>Illinois </a:t>
            </a:r>
            <a:r>
              <a:rPr lang="en-US" dirty="0" smtClean="0">
                <a:solidFill>
                  <a:srgbClr val="E25B00"/>
                </a:solidFill>
              </a:rPr>
              <a:t>MCS-DS</a:t>
            </a:r>
            <a:r>
              <a:rPr lang="en-US" dirty="0" smtClean="0"/>
              <a:t>:  1</a:t>
            </a:r>
            <a:r>
              <a:rPr lang="en-US" baseline="30000" dirty="0" smtClean="0"/>
              <a:t>st</a:t>
            </a:r>
            <a:r>
              <a:rPr lang="en-US" dirty="0" smtClean="0"/>
              <a:t> MOOC Data </a:t>
            </a:r>
            <a:r>
              <a:rPr lang="en-US" dirty="0" err="1" smtClean="0"/>
              <a:t>Sci</a:t>
            </a:r>
            <a:r>
              <a:rPr lang="en-US" dirty="0" smtClean="0"/>
              <a:t> MS, launched Fa’16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3319C9-A4A0-744C-9949-01A25D6ED03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717"/>
            <a:ext cx="9144000" cy="32682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15902" y="1917240"/>
            <a:ext cx="1253067" cy="1253067"/>
          </a:xfrm>
          <a:prstGeom prst="ellips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STATS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050" y="1917242"/>
            <a:ext cx="1253067" cy="1253067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COMPUTE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67125" y="1917240"/>
            <a:ext cx="1253067" cy="1253067"/>
          </a:xfrm>
          <a:prstGeom prst="ellipse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I-SCHOOL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010" y="2082109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Helvetica Neue"/>
                <a:cs typeface="Helvetica Neue"/>
              </a:rPr>
              <a:t>Platform (cloud)</a:t>
            </a:r>
          </a:p>
          <a:p>
            <a:r>
              <a:rPr lang="en-US" sz="1800" b="1" dirty="0" smtClean="0">
                <a:latin typeface="Helvetica Neue"/>
                <a:cs typeface="Helvetica Neue"/>
              </a:rPr>
              <a:t>Analytics</a:t>
            </a:r>
          </a:p>
          <a:p>
            <a:r>
              <a:rPr lang="en-US" sz="1800" b="1" dirty="0" smtClean="0">
                <a:latin typeface="Helvetica Neue"/>
                <a:cs typeface="Helvetica Neue"/>
              </a:rPr>
              <a:t>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8969" y="2220607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Helvetica Neue"/>
                <a:cs typeface="Helvetica Neue"/>
              </a:rPr>
              <a:t>Prob</a:t>
            </a:r>
            <a:r>
              <a:rPr lang="en-US" sz="1800" b="1" dirty="0" smtClean="0">
                <a:latin typeface="Helvetica Neue"/>
                <a:cs typeface="Helvetica Neue"/>
              </a:rPr>
              <a:t>/Stat</a:t>
            </a:r>
          </a:p>
          <a:p>
            <a:r>
              <a:rPr lang="en-US" sz="1800" b="1" dirty="0" err="1" smtClean="0">
                <a:latin typeface="Helvetica Neue"/>
                <a:cs typeface="Helvetica Neue"/>
              </a:rPr>
              <a:t>Adv</a:t>
            </a:r>
            <a:r>
              <a:rPr lang="en-US" sz="1800" b="1" dirty="0" smtClean="0">
                <a:latin typeface="Helvetica Neue"/>
                <a:cs typeface="Helvetica Neue"/>
              </a:rPr>
              <a:t> methods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1777" y="2082109"/>
            <a:ext cx="1739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Helvetica Neue"/>
                <a:cs typeface="Helvetica Neue"/>
              </a:rPr>
              <a:t>Data life cycle</a:t>
            </a:r>
          </a:p>
          <a:p>
            <a:r>
              <a:rPr lang="en-US" sz="1800" b="1" dirty="0" smtClean="0">
                <a:latin typeface="Helvetica Neue"/>
                <a:cs typeface="Helvetica Neue"/>
              </a:rPr>
              <a:t>Curation</a:t>
            </a:r>
          </a:p>
          <a:p>
            <a:r>
              <a:rPr lang="en-US" sz="1800" b="1" dirty="0" smtClean="0">
                <a:latin typeface="Helvetica Neue"/>
                <a:cs typeface="Helvetica Neue"/>
              </a:rPr>
              <a:t>Stewardship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0447" y="3130491"/>
            <a:ext cx="8061806" cy="1838299"/>
            <a:chOff x="310447" y="3130491"/>
            <a:chExt cx="8061806" cy="1838299"/>
          </a:xfrm>
        </p:grpSpPr>
        <p:sp>
          <p:nvSpPr>
            <p:cNvPr id="15" name="Left Brace 14"/>
            <p:cNvSpPr/>
            <p:nvPr/>
          </p:nvSpPr>
          <p:spPr bwMode="auto">
            <a:xfrm rot="16200000">
              <a:off x="3781379" y="-340441"/>
              <a:ext cx="822913" cy="7764777"/>
            </a:xfrm>
            <a:prstGeom prst="leftBrace">
              <a:avLst>
                <a:gd name="adj1" fmla="val 54761"/>
                <a:gd name="adj2" fmla="val 78235"/>
              </a:avLst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4913" y="4014683"/>
              <a:ext cx="5737340" cy="954107"/>
            </a:xfrm>
            <a:prstGeom prst="rect">
              <a:avLst/>
            </a:prstGeom>
            <a:solidFill>
              <a:schemeClr val="bg2">
                <a:alpha val="61000"/>
              </a:scheme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rgbClr val="C00000"/>
                  </a:solidFill>
                  <a:latin typeface="Helvetica Neue"/>
                  <a:cs typeface="Helvetica Neue"/>
                </a:rPr>
                <a:t>Some of this should migrate </a:t>
              </a:r>
            </a:p>
            <a:p>
              <a:pPr algn="r"/>
              <a:r>
                <a:rPr lang="en-US" sz="2800" b="1" dirty="0" smtClean="0">
                  <a:solidFill>
                    <a:srgbClr val="C00000"/>
                  </a:solidFill>
                  <a:latin typeface="Arial Black" charset="0"/>
                  <a:ea typeface="Arial Black" charset="0"/>
                  <a:cs typeface="Arial Black" charset="0"/>
                </a:rPr>
                <a:t>down</a:t>
              </a:r>
              <a:r>
                <a:rPr lang="en-US" sz="2800" b="1" dirty="0" smtClean="0">
                  <a:solidFill>
                    <a:srgbClr val="C00000"/>
                  </a:solidFill>
                  <a:latin typeface="Helvetica Neue"/>
                  <a:cs typeface="Helvetica Neue"/>
                </a:rPr>
                <a:t> into CS/DS+X BS degrees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47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SI-CAD-V02">
  <a:themeElements>
    <a:clrScheme name="VLSI-CAD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EDE799"/>
      </a:accent1>
      <a:accent2>
        <a:srgbClr val="D5A589"/>
      </a:accent2>
      <a:accent3>
        <a:srgbClr val="A7BDC6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LSI CAD">
      <a:majorFont>
        <a:latin typeface="Trade Gothic LT Std Cn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FEB9"/>
        </a:solidFill>
        <a:ln>
          <a:solidFill>
            <a:srgbClr val="00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1" dirty="0" smtClean="0">
            <a:latin typeface="Helvetica Neue"/>
            <a:cs typeface="Helvetica Neue"/>
          </a:defRPr>
        </a:defPPr>
      </a:lstStyle>
    </a:txDef>
  </a:objectDefaults>
  <a:extraClrSchemeLst>
    <a:extraClrScheme>
      <a:clrScheme name="ece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VLSI-CAD-V02.potx</Template>
  <TotalTime>30633</TotalTime>
  <Words>350</Words>
  <Application>Microsoft Macintosh PowerPoint</Application>
  <PresentationFormat>On-screen Show (4:3)</PresentationFormat>
  <Paragraphs>108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VLSI-CAD-V02</vt:lpstr>
      <vt:lpstr>PowerPoint Presentation</vt:lpstr>
      <vt:lpstr>Two Broad Options for Data Science Edu</vt:lpstr>
      <vt:lpstr>FROM the Science TO the Data…</vt:lpstr>
      <vt:lpstr>From [Science AND Data]</vt:lpstr>
      <vt:lpstr>Step in Direction: Illinois CS+X Degrees</vt:lpstr>
      <vt:lpstr>Illinois CS+X: Portfolio</vt:lpstr>
      <vt:lpstr>Illinois CS+X: Traction</vt:lpstr>
      <vt:lpstr>Illinois CS+X:  Can We Evolve to DS+X?</vt:lpstr>
      <vt:lpstr>Also: Hoping to Learn from Grad Side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ECE</dc:creator>
  <cp:lastModifiedBy>Janel Dear</cp:lastModifiedBy>
  <cp:revision>1363</cp:revision>
  <cp:lastPrinted>2016-07-10T18:42:36Z</cp:lastPrinted>
  <dcterms:created xsi:type="dcterms:W3CDTF">2009-08-25T14:51:16Z</dcterms:created>
  <dcterms:modified xsi:type="dcterms:W3CDTF">2016-12-12T15:50:47Z</dcterms:modified>
</cp:coreProperties>
</file>