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>
        <p:scale>
          <a:sx n="79" d="100"/>
          <a:sy n="79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1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50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69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63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20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935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3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5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8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E6F34-FF8A-45E2-8B3D-6771ED049715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9DF64-5A98-445D-9197-4D1190635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2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 Science: A tool to capture the interest of American students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William Yslas Vélez</a:t>
            </a:r>
          </a:p>
          <a:p>
            <a:r>
              <a:rPr lang="en-US" dirty="0" smtClean="0"/>
              <a:t>Department of Mathematics</a:t>
            </a:r>
          </a:p>
          <a:p>
            <a:r>
              <a:rPr lang="en-US" dirty="0" smtClean="0"/>
              <a:t>University of Arizona</a:t>
            </a:r>
          </a:p>
          <a:p>
            <a:r>
              <a:rPr lang="en-US" dirty="0" smtClean="0"/>
              <a:t>Tucson, Arizona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936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61109"/>
            <a:ext cx="10515600" cy="1756064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Curriculum Guidelines </a:t>
            </a:r>
            <a:r>
              <a:rPr lang="en-US" sz="3200" b="1" dirty="0" smtClean="0"/>
              <a:t>for Undergraduate Programs </a:t>
            </a:r>
            <a:br>
              <a:rPr lang="en-US" sz="3200" b="1" dirty="0" smtClean="0"/>
            </a:br>
            <a:r>
              <a:rPr lang="en-US" sz="3200" b="1" dirty="0" smtClean="0"/>
              <a:t>in </a:t>
            </a:r>
            <a:r>
              <a:rPr lang="en-US" sz="3200" b="1" dirty="0"/>
              <a:t>Data Science</a:t>
            </a:r>
            <a:br>
              <a:rPr lang="en-US" sz="3200" b="1" dirty="0"/>
            </a:br>
            <a:r>
              <a:rPr lang="en-US" sz="3200" b="1" dirty="0"/>
              <a:t>Park City Math Institute (</a:t>
            </a:r>
            <a:r>
              <a:rPr lang="en-US" sz="3200" b="1" dirty="0" smtClean="0"/>
              <a:t>PCMI) Undergraduate </a:t>
            </a:r>
            <a:r>
              <a:rPr lang="en-US" sz="3200" b="1" dirty="0"/>
              <a:t>Faculty 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87335"/>
            <a:ext cx="10515600" cy="3589627"/>
          </a:xfrm>
        </p:spPr>
        <p:txBody>
          <a:bodyPr/>
          <a:lstStyle/>
          <a:p>
            <a:r>
              <a:rPr lang="en-US" dirty="0"/>
              <a:t>Data science is necessarily highly experiential; it is a practiced art and a developed </a:t>
            </a:r>
            <a:r>
              <a:rPr lang="en-US" dirty="0" smtClean="0"/>
              <a:t>skill. Students </a:t>
            </a:r>
            <a:r>
              <a:rPr lang="en-US" dirty="0"/>
              <a:t>of Data Science must encounter frequent project-based, real-world </a:t>
            </a:r>
            <a:r>
              <a:rPr lang="en-US" dirty="0" smtClean="0"/>
              <a:t>applications with </a:t>
            </a:r>
            <a:r>
              <a:rPr lang="en-US" dirty="0"/>
              <a:t>real data to complement the foundational algorithms and models</a:t>
            </a:r>
            <a:r>
              <a:rPr lang="en-US" dirty="0" smtClean="0"/>
              <a:t>.</a:t>
            </a:r>
          </a:p>
          <a:p>
            <a:r>
              <a:rPr lang="en-US" dirty="0"/>
              <a:t>They should also include </a:t>
            </a:r>
            <a:r>
              <a:rPr lang="en-US" dirty="0" smtClean="0"/>
              <a:t>the topic </a:t>
            </a:r>
            <a:r>
              <a:rPr lang="en-US" dirty="0"/>
              <a:t>of data provenance and how that informs the conclusions one can draw from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Effective </a:t>
            </a:r>
            <a:r>
              <a:rPr lang="en-US" dirty="0"/>
              <a:t>communication is a core skill of the data scientist.</a:t>
            </a:r>
          </a:p>
        </p:txBody>
      </p:sp>
    </p:spTree>
    <p:extLst>
      <p:ext uri="{BB962C8B-B14F-4D97-AF65-F5344CB8AC3E}">
        <p14:creationId xmlns:p14="http://schemas.microsoft.com/office/powerpoint/2010/main" val="3353808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Opportunities for less mathematically </a:t>
            </a:r>
            <a:br>
              <a:rPr lang="en-US" dirty="0" smtClean="0"/>
            </a:br>
            <a:r>
              <a:rPr lang="en-US" dirty="0" smtClean="0"/>
              <a:t>prepared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63881"/>
            <a:ext cx="10515600" cy="4213081"/>
          </a:xfrm>
        </p:spPr>
        <p:txBody>
          <a:bodyPr/>
          <a:lstStyle/>
          <a:p>
            <a:r>
              <a:rPr lang="en-US" dirty="0" smtClean="0"/>
              <a:t>Less mathematically prepared does not mean low-ability. I could mean that the student did not find a reason for being quantitative. Enrolling in data science courses could motivate students to become more quantitative.</a:t>
            </a:r>
          </a:p>
          <a:p>
            <a:r>
              <a:rPr lang="en-US" dirty="0" smtClean="0"/>
              <a:t>Different skills are required that could attract students into this area.</a:t>
            </a:r>
          </a:p>
          <a:p>
            <a:r>
              <a:rPr lang="en-US" dirty="0" smtClean="0"/>
              <a:t>Students can be provided with a research opportunity early in their career.</a:t>
            </a:r>
          </a:p>
          <a:p>
            <a:r>
              <a:rPr lang="en-US" dirty="0" smtClean="0"/>
              <a:t>Relevant issues can be addressed.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550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minority populations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large populations of minority students at community colleges. If community colleges do not develop/adopt these courses in data science, then these students will be left out of the pipeline.</a:t>
            </a:r>
          </a:p>
          <a:p>
            <a:r>
              <a:rPr lang="en-US" dirty="0" smtClean="0"/>
              <a:t>This is particularly important for the many first-year courses that are being designed. Catching the imagination of students early is key as it gives students a chance to re-tool before they use up their financial aid.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986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Native American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Tribal Colleges are isolated.</a:t>
            </a:r>
          </a:p>
          <a:p>
            <a:r>
              <a:rPr lang="en-US" dirty="0" smtClean="0"/>
              <a:t>It is critical to provide tribal colleges with the expertise and knowledge to offered courses in data science.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Funding agencies should require that funds directed at development of courses in data science include</a:t>
            </a:r>
          </a:p>
          <a:p>
            <a:r>
              <a:rPr lang="en-US" dirty="0" smtClean="0"/>
              <a:t>A) community colleges</a:t>
            </a:r>
          </a:p>
          <a:p>
            <a:r>
              <a:rPr lang="en-US" dirty="0" smtClean="0"/>
              <a:t>B) Entry level courses in </a:t>
            </a:r>
            <a:r>
              <a:rPr lang="en-US" smtClean="0"/>
              <a:t>data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49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297</Words>
  <Application>Microsoft Office PowerPoint</Application>
  <PresentationFormat>Custom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Data Science: A tool to capture the interest of American students</vt:lpstr>
      <vt:lpstr>Curriculum Guidelines for Undergraduate Programs  in Data Science Park City Math Institute (PCMI) Undergraduate Faculty Group</vt:lpstr>
      <vt:lpstr> Opportunities for less mathematically  prepared students</vt:lpstr>
      <vt:lpstr>Implications for minority populations</vt:lpstr>
      <vt:lpstr>Native American Students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velez</dc:creator>
  <cp:lastModifiedBy>Windows User</cp:lastModifiedBy>
  <cp:revision>13</cp:revision>
  <dcterms:created xsi:type="dcterms:W3CDTF">2016-12-06T19:28:32Z</dcterms:created>
  <dcterms:modified xsi:type="dcterms:W3CDTF">2016-12-21T20:03:58Z</dcterms:modified>
</cp:coreProperties>
</file>