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2"/>
  </p:notesMasterIdLst>
  <p:sldIdLst>
    <p:sldId id="256" r:id="rId2"/>
    <p:sldId id="271" r:id="rId3"/>
    <p:sldId id="272" r:id="rId4"/>
    <p:sldId id="273" r:id="rId5"/>
    <p:sldId id="275" r:id="rId6"/>
    <p:sldId id="276" r:id="rId7"/>
    <p:sldId id="274" r:id="rId8"/>
    <p:sldId id="279" r:id="rId9"/>
    <p:sldId id="277" r:id="rId10"/>
    <p:sldId id="278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28" autoAdjust="0"/>
    <p:restoredTop sz="86370" autoAdjust="0"/>
  </p:normalViewPr>
  <p:slideViewPr>
    <p:cSldViewPr>
      <p:cViewPr varScale="1">
        <p:scale>
          <a:sx n="60" d="100"/>
          <a:sy n="60" d="100"/>
        </p:scale>
        <p:origin x="-6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302EC71-2FB2-4F43-A8EE-E2E264966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6897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897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C1D6E-C702-4227-9367-0E7EEC204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AC57A-049A-4BAA-AB81-D233009A2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9888" y="188913"/>
            <a:ext cx="1890712" cy="5907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2988" y="188913"/>
            <a:ext cx="5524500" cy="5907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B5A5D-8476-4461-86EB-5280E0539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88913"/>
            <a:ext cx="7537450" cy="1152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42988" y="1628775"/>
            <a:ext cx="3706812" cy="4467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2200" y="1628775"/>
            <a:ext cx="3708400" cy="4467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3570C-6DE6-4A06-879A-F5D0E0900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FF166-21A8-423A-9CB6-231279CA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AF8E-D8E1-41D8-AE83-AAC191275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2988" y="1628775"/>
            <a:ext cx="3706812" cy="4467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2200" y="1628775"/>
            <a:ext cx="3708400" cy="4467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005D5-4A55-4515-8ED3-5999E6005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2DEF9-24CA-4621-851C-1692D491A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6F6DF-DB9A-4C7E-987E-CF2C08325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D6611-2B65-4D02-83E2-C31D2BE19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0B2DB-56E3-4F1B-B2C2-CF8EF0D8F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C5F5C-7DE0-453D-A8A2-5759A168F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Freeform 3"/>
          <p:cNvSpPr>
            <a:spLocks/>
          </p:cNvSpPr>
          <p:nvPr/>
        </p:nvSpPr>
        <p:spPr bwMode="hidden">
          <a:xfrm>
            <a:off x="885825" y="1449388"/>
            <a:ext cx="8255000" cy="5014912"/>
          </a:xfrm>
          <a:custGeom>
            <a:avLst/>
            <a:gdLst/>
            <a:ahLst/>
            <a:cxnLst>
              <a:cxn ang="0">
                <a:pos x="0" y="3159"/>
              </a:cxn>
              <a:cxn ang="0">
                <a:pos x="5184" y="3159"/>
              </a:cxn>
              <a:cxn ang="0">
                <a:pos x="5184" y="0"/>
              </a:cxn>
              <a:cxn ang="0">
                <a:pos x="0" y="0"/>
              </a:cxn>
              <a:cxn ang="0">
                <a:pos x="0" y="3159"/>
              </a:cxn>
              <a:cxn ang="0">
                <a:pos x="0" y="3159"/>
              </a:cxn>
            </a:cxnLst>
            <a:rect l="0" t="0" r="r" b="b"/>
            <a:pathLst>
              <a:path w="5184" h="3159">
                <a:moveTo>
                  <a:pt x="0" y="3159"/>
                </a:moveTo>
                <a:lnTo>
                  <a:pt x="5184" y="3159"/>
                </a:lnTo>
                <a:lnTo>
                  <a:pt x="5184" y="0"/>
                </a:lnTo>
                <a:lnTo>
                  <a:pt x="0" y="0"/>
                </a:lnTo>
                <a:lnTo>
                  <a:pt x="0" y="3159"/>
                </a:lnTo>
                <a:lnTo>
                  <a:pt x="0" y="315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7940" name="Freeform 4"/>
          <p:cNvSpPr>
            <a:spLocks/>
          </p:cNvSpPr>
          <p:nvPr/>
        </p:nvSpPr>
        <p:spPr bwMode="hidden">
          <a:xfrm>
            <a:off x="0" y="1449388"/>
            <a:ext cx="885825" cy="5014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59"/>
              </a:cxn>
              <a:cxn ang="0">
                <a:pos x="556" y="3159"/>
              </a:cxn>
              <a:cxn ang="0">
                <a:pos x="556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56" h="3159">
                <a:moveTo>
                  <a:pt x="0" y="0"/>
                </a:moveTo>
                <a:lnTo>
                  <a:pt x="0" y="3159"/>
                </a:lnTo>
                <a:lnTo>
                  <a:pt x="556" y="3159"/>
                </a:lnTo>
                <a:lnTo>
                  <a:pt x="55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5"/>
          <p:cNvGrpSpPr>
            <a:grpSpLocks/>
          </p:cNvGrpSpPr>
          <p:nvPr/>
        </p:nvGrpSpPr>
        <p:grpSpPr bwMode="auto">
          <a:xfrm>
            <a:off x="0" y="-387350"/>
            <a:ext cx="9140825" cy="6851650"/>
            <a:chOff x="0" y="4"/>
            <a:chExt cx="5758" cy="4316"/>
          </a:xfrm>
        </p:grpSpPr>
        <p:sp>
          <p:nvSpPr>
            <p:cNvPr id="167942" name="Freeform 6"/>
            <p:cNvSpPr>
              <a:spLocks/>
            </p:cNvSpPr>
            <p:nvPr/>
          </p:nvSpPr>
          <p:spPr bwMode="ltGray">
            <a:xfrm>
              <a:off x="552" y="4"/>
              <a:ext cx="12" cy="695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0"/>
                </a:cxn>
                <a:cxn ang="0">
                  <a:pos x="0" y="695"/>
                </a:cxn>
                <a:cxn ang="0">
                  <a:pos x="12" y="695"/>
                </a:cxn>
                <a:cxn ang="0">
                  <a:pos x="12" y="0"/>
                </a:cxn>
                <a:cxn ang="0">
                  <a:pos x="12" y="0"/>
                </a:cxn>
              </a:cxnLst>
              <a:rect l="0" t="0" r="r" b="b"/>
              <a:pathLst>
                <a:path w="12" h="695">
                  <a:moveTo>
                    <a:pt x="12" y="0"/>
                  </a:moveTo>
                  <a:lnTo>
                    <a:pt x="0" y="0"/>
                  </a:lnTo>
                  <a:lnTo>
                    <a:pt x="0" y="695"/>
                  </a:lnTo>
                  <a:lnTo>
                    <a:pt x="12" y="695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43" name="Freeform 7"/>
            <p:cNvSpPr>
              <a:spLocks/>
            </p:cNvSpPr>
            <p:nvPr/>
          </p:nvSpPr>
          <p:spPr bwMode="ltGray">
            <a:xfrm>
              <a:off x="552" y="1623"/>
              <a:ext cx="12" cy="2697"/>
            </a:xfrm>
            <a:custGeom>
              <a:avLst/>
              <a:gdLst/>
              <a:ahLst/>
              <a:cxnLst>
                <a:cxn ang="0">
                  <a:pos x="0" y="2697"/>
                </a:cxn>
                <a:cxn ang="0">
                  <a:pos x="12" y="2697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2697"/>
                </a:cxn>
                <a:cxn ang="0">
                  <a:pos x="0" y="2697"/>
                </a:cxn>
              </a:cxnLst>
              <a:rect l="0" t="0" r="r" b="b"/>
              <a:pathLst>
                <a:path w="12" h="2697">
                  <a:moveTo>
                    <a:pt x="0" y="2697"/>
                  </a:moveTo>
                  <a:lnTo>
                    <a:pt x="12" y="2697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2697"/>
                  </a:lnTo>
                  <a:lnTo>
                    <a:pt x="0" y="269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44" name="Freeform 8"/>
            <p:cNvSpPr>
              <a:spLocks/>
            </p:cNvSpPr>
            <p:nvPr/>
          </p:nvSpPr>
          <p:spPr bwMode="ltGray">
            <a:xfrm>
              <a:off x="1019" y="1155"/>
              <a:ext cx="4739" cy="12"/>
            </a:xfrm>
            <a:custGeom>
              <a:avLst/>
              <a:gdLst/>
              <a:ahLst/>
              <a:cxnLst>
                <a:cxn ang="0">
                  <a:pos x="4724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4724" y="12"/>
                </a:cxn>
                <a:cxn ang="0">
                  <a:pos x="4724" y="0"/>
                </a:cxn>
                <a:cxn ang="0">
                  <a:pos x="4724" y="0"/>
                </a:cxn>
              </a:cxnLst>
              <a:rect l="0" t="0" r="r" b="b"/>
              <a:pathLst>
                <a:path w="4724" h="12">
                  <a:moveTo>
                    <a:pt x="4724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4724" y="12"/>
                  </a:lnTo>
                  <a:lnTo>
                    <a:pt x="4724" y="0"/>
                  </a:lnTo>
                  <a:lnTo>
                    <a:pt x="472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45" name="Freeform 9"/>
            <p:cNvSpPr>
              <a:spLocks/>
            </p:cNvSpPr>
            <p:nvPr/>
          </p:nvSpPr>
          <p:spPr bwMode="ltGray">
            <a:xfrm>
              <a:off x="552" y="1371"/>
              <a:ext cx="12" cy="252"/>
            </a:xfrm>
            <a:custGeom>
              <a:avLst/>
              <a:gdLst/>
              <a:ahLst/>
              <a:cxnLst>
                <a:cxn ang="0">
                  <a:pos x="0" y="252"/>
                </a:cxn>
                <a:cxn ang="0">
                  <a:pos x="12" y="25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252"/>
                </a:cxn>
                <a:cxn ang="0">
                  <a:pos x="0" y="252"/>
                </a:cxn>
              </a:cxnLst>
              <a:rect l="0" t="0" r="r" b="b"/>
              <a:pathLst>
                <a:path w="12" h="252">
                  <a:moveTo>
                    <a:pt x="0" y="252"/>
                  </a:moveTo>
                  <a:lnTo>
                    <a:pt x="12" y="25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252"/>
                  </a:lnTo>
                  <a:lnTo>
                    <a:pt x="0" y="2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46" name="Freeform 10"/>
            <p:cNvSpPr>
              <a:spLocks/>
            </p:cNvSpPr>
            <p:nvPr/>
          </p:nvSpPr>
          <p:spPr bwMode="ltGray">
            <a:xfrm>
              <a:off x="552" y="699"/>
              <a:ext cx="12" cy="252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0" y="0"/>
                </a:cxn>
                <a:cxn ang="0">
                  <a:pos x="0" y="252"/>
                </a:cxn>
                <a:cxn ang="0">
                  <a:pos x="12" y="252"/>
                </a:cxn>
                <a:cxn ang="0">
                  <a:pos x="12" y="0"/>
                </a:cxn>
                <a:cxn ang="0">
                  <a:pos x="12" y="0"/>
                </a:cxn>
              </a:cxnLst>
              <a:rect l="0" t="0" r="r" b="b"/>
              <a:pathLst>
                <a:path w="12" h="252">
                  <a:moveTo>
                    <a:pt x="12" y="0"/>
                  </a:moveTo>
                  <a:lnTo>
                    <a:pt x="0" y="0"/>
                  </a:lnTo>
                  <a:lnTo>
                    <a:pt x="0" y="252"/>
                  </a:lnTo>
                  <a:lnTo>
                    <a:pt x="12" y="252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47" name="Freeform 11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48" name="Freeform 12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49" name="Freeform 13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950" name="Freeform 14"/>
            <p:cNvSpPr>
              <a:spLocks/>
            </p:cNvSpPr>
            <p:nvPr/>
          </p:nvSpPr>
          <p:spPr bwMode="ltGray">
            <a:xfrm>
              <a:off x="348" y="1155"/>
              <a:ext cx="419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18" y="12"/>
                </a:cxn>
                <a:cxn ang="0">
                  <a:pos x="41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8" h="12">
                  <a:moveTo>
                    <a:pt x="0" y="0"/>
                  </a:moveTo>
                  <a:lnTo>
                    <a:pt x="0" y="12"/>
                  </a:lnTo>
                  <a:lnTo>
                    <a:pt x="418" y="12"/>
                  </a:lnTo>
                  <a:lnTo>
                    <a:pt x="41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795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88913"/>
            <a:ext cx="753745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795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628775"/>
            <a:ext cx="7567612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795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795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795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23C2DD2-A934-4F7C-A9B8-2128C7668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90625" y="1989138"/>
            <a:ext cx="7989888" cy="1466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Price Indexes for Clinical Trial Research:</a:t>
            </a:r>
            <a:br>
              <a:rPr lang="en-US" dirty="0" smtClean="0"/>
            </a:br>
            <a:r>
              <a:rPr lang="en-US" dirty="0" smtClean="0"/>
              <a:t>A Feasibility Study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47863" y="3886200"/>
            <a:ext cx="5216525" cy="2566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SciSIP</a:t>
            </a:r>
            <a:r>
              <a:rPr lang="en-US" sz="2000" dirty="0" smtClean="0"/>
              <a:t> PI Conference, September 2012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Ernst R. Berndt</a:t>
            </a:r>
            <a:br>
              <a:rPr lang="en-US" dirty="0" smtClean="0"/>
            </a:br>
            <a:r>
              <a:rPr lang="en-US" dirty="0" smtClean="0"/>
              <a:t>Iain M. Cockburn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MIT, Boston University, and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National Bureau of Economic Research</a:t>
            </a:r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7380288" y="5480050"/>
            <a:ext cx="1403350" cy="1044575"/>
            <a:chOff x="3504" y="2548"/>
            <a:chExt cx="1155" cy="914"/>
          </a:xfrm>
        </p:grpSpPr>
        <p:pic>
          <p:nvPicPr>
            <p:cNvPr id="4102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04" y="2548"/>
              <a:ext cx="1155" cy="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3" name="Rectangle 6"/>
            <p:cNvSpPr>
              <a:spLocks noChangeArrowheads="1"/>
            </p:cNvSpPr>
            <p:nvPr/>
          </p:nvSpPr>
          <p:spPr bwMode="auto">
            <a:xfrm>
              <a:off x="3535" y="2573"/>
              <a:ext cx="1094" cy="86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101" name="Picture 8" descr="MIT Slo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445125"/>
            <a:ext cx="96043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 “constant quality” price index for private sector clinical research can be constructed from this type of data</a:t>
            </a:r>
          </a:p>
          <a:p>
            <a:pPr lvl="1" eaLnBrk="1" hangingPunct="1">
              <a:defRPr/>
            </a:pPr>
            <a:r>
              <a:rPr lang="en-US" dirty="0" smtClean="0"/>
              <a:t>Increases in overall expenditure reflect both more trials being done, and substantial inflation in average unit costs in this activity</a:t>
            </a:r>
          </a:p>
          <a:p>
            <a:pPr lvl="1" eaLnBrk="1" hangingPunct="1">
              <a:defRPr/>
            </a:pPr>
            <a:r>
              <a:rPr lang="en-US" dirty="0" smtClean="0"/>
              <a:t>Inflation in unit costs driven roughly 50% by increases in “quality” or “effort” and 50% by increases in prices of inputs e.g. wages, materials, instruments etc.</a:t>
            </a:r>
          </a:p>
          <a:p>
            <a:pPr lvl="1" eaLnBrk="1" hangingPunct="1">
              <a:defRPr/>
            </a:pPr>
            <a:r>
              <a:rPr lang="en-US" dirty="0" smtClean="0"/>
              <a:t>Substantial effect of increases in SWE highlights the cost impact of using more complex and more difficult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Analysis of trends in costs of doing clinical trials</a:t>
            </a:r>
          </a:p>
          <a:p>
            <a:pPr eaLnBrk="1" hangingPunct="1">
              <a:defRPr/>
            </a:pPr>
            <a:r>
              <a:rPr lang="en-US" dirty="0" smtClean="0"/>
              <a:t>Focus on “investigator grants” – payments to clinicians by trial sponsors</a:t>
            </a:r>
          </a:p>
          <a:p>
            <a:pPr eaLnBrk="1" hangingPunct="1">
              <a:defRPr/>
            </a:pPr>
            <a:r>
              <a:rPr lang="en-US" dirty="0" smtClean="0"/>
              <a:t>Use “hedonic” price index methods to estimate the rate of inflation  in commercial clinical trials during 1989-2009, controlling for trial characteristics</a:t>
            </a:r>
          </a:p>
          <a:p>
            <a:pPr eaLnBrk="1" hangingPunct="1">
              <a:defRPr/>
            </a:pPr>
            <a:r>
              <a:rPr lang="en-US" dirty="0" smtClean="0"/>
              <a:t>Look at differences in growth rate of costs across</a:t>
            </a:r>
          </a:p>
          <a:p>
            <a:pPr lvl="1" eaLnBrk="1" hangingPunct="1">
              <a:defRPr/>
            </a:pPr>
            <a:r>
              <a:rPr lang="en-US" dirty="0" smtClean="0"/>
              <a:t>Therapeutic areas</a:t>
            </a:r>
          </a:p>
          <a:p>
            <a:pPr lvl="1" eaLnBrk="1" hangingPunct="1">
              <a:defRPr/>
            </a:pPr>
            <a:r>
              <a:rPr lang="en-US" dirty="0" smtClean="0"/>
              <a:t>Phases of clinical development</a:t>
            </a:r>
          </a:p>
          <a:p>
            <a:pPr lvl="1" eaLnBrk="1" hangingPunct="1">
              <a:defRPr/>
            </a:pPr>
            <a:r>
              <a:rPr lang="en-US" dirty="0" smtClean="0"/>
              <a:t>Sites in US versus abroad</a:t>
            </a:r>
          </a:p>
          <a:p>
            <a:pPr lvl="1" eaLnBrk="1" hangingPunct="1">
              <a:defRPr/>
            </a:pPr>
            <a:r>
              <a:rPr lang="en-US" dirty="0" smtClean="0"/>
              <a:t>Time and resource burden of protocols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Why?  “P vs. Q”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1412875"/>
            <a:ext cx="7489825" cy="10795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Hard to understand trends in research productivity (e.g. new drugs/$) without controlling properly for inflation in costs of doing research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42988" y="2708275"/>
          <a:ext cx="7245350" cy="3749675"/>
        </p:xfrm>
        <a:graphic>
          <a:graphicData uri="http://schemas.openxmlformats.org/presentationml/2006/ole">
            <p:oleObj spid="_x0000_s1026" name="Chart" r:id="rId3" imgW="5477256" imgH="341985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Things we don’t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What’s driving up the cost of clinical development?</a:t>
            </a:r>
          </a:p>
          <a:p>
            <a:pPr lvl="1" eaLnBrk="1" hangingPunct="1">
              <a:defRPr/>
            </a:pPr>
            <a:r>
              <a:rPr lang="en-US" dirty="0" smtClean="0"/>
              <a:t>Increases in real effort/decreasing marginal returns: more research resources needed to solve more difficult problems?</a:t>
            </a:r>
          </a:p>
          <a:p>
            <a:pPr lvl="2" eaLnBrk="1" hangingPunct="1">
              <a:defRPr/>
            </a:pPr>
            <a:r>
              <a:rPr lang="en-US" dirty="0" smtClean="0"/>
              <a:t>E.g. longer duration trials,  harder-to-measure endpoints, more difficult diseases, greater administrative burden</a:t>
            </a:r>
          </a:p>
          <a:p>
            <a:pPr lvl="1" eaLnBrk="1" hangingPunct="1">
              <a:defRPr/>
            </a:pPr>
            <a:r>
              <a:rPr lang="en-US" dirty="0" smtClean="0"/>
              <a:t>Increases in “unit costs” i.e. the prices of resources used in research?</a:t>
            </a:r>
          </a:p>
          <a:p>
            <a:pPr lvl="2" eaLnBrk="1" hangingPunct="1">
              <a:defRPr/>
            </a:pPr>
            <a:r>
              <a:rPr lang="en-US" dirty="0" smtClean="0"/>
              <a:t>Salaries, facilities, instrumentation, …</a:t>
            </a:r>
          </a:p>
          <a:p>
            <a:pPr lvl="2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Public vs. private sector: NIH BRDPI index focuses on NIH-funded investigation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225,000 records on investigator grants from </a:t>
            </a:r>
            <a:r>
              <a:rPr lang="en-US" dirty="0" err="1" smtClean="0"/>
              <a:t>MediData</a:t>
            </a:r>
            <a:r>
              <a:rPr lang="en-US" dirty="0" smtClean="0"/>
              <a:t> Solutions Inc. database</a:t>
            </a:r>
          </a:p>
          <a:p>
            <a:pPr eaLnBrk="1" hangingPunct="1">
              <a:defRPr/>
            </a:pPr>
            <a:r>
              <a:rPr lang="en-US" dirty="0" smtClean="0"/>
              <a:t>Rich dataset derived from contracts between sponsors and investigators</a:t>
            </a:r>
          </a:p>
          <a:p>
            <a:pPr lvl="1" eaLnBrk="1" hangingPunct="1">
              <a:defRPr/>
            </a:pPr>
            <a:r>
              <a:rPr lang="en-US" dirty="0" smtClean="0"/>
              <a:t>NB investigator grants are only 50% of total trial costs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Coded for date, location, number of patients, therapeutic class, phase of development, and “Site Work Effort”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Key descriptive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Nominal mean total grant cost per patient grew 4X over 20 years  1989-2009</a:t>
            </a:r>
          </a:p>
          <a:p>
            <a:pPr lvl="1" eaLnBrk="1" hangingPunct="1">
              <a:defRPr/>
            </a:pPr>
            <a:r>
              <a:rPr lang="en-US" dirty="0" smtClean="0"/>
              <a:t>Compare to 2X growth in NIH BRDPI</a:t>
            </a:r>
          </a:p>
          <a:p>
            <a:pPr eaLnBrk="1" hangingPunct="1">
              <a:defRPr/>
            </a:pPr>
            <a:r>
              <a:rPr lang="en-US" dirty="0" smtClean="0"/>
              <a:t>“Site Work Effort” grew 3X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Sample composition:</a:t>
            </a:r>
          </a:p>
          <a:p>
            <a:pPr lvl="1" eaLnBrk="1" hangingPunct="1">
              <a:defRPr/>
            </a:pPr>
            <a:r>
              <a:rPr lang="en-US" dirty="0" smtClean="0"/>
              <a:t>10% Phase I+II / 70% Phase III swings to 30% Phase I+II / 50% Phase III</a:t>
            </a:r>
          </a:p>
          <a:p>
            <a:pPr lvl="1" eaLnBrk="1" hangingPunct="1">
              <a:defRPr/>
            </a:pPr>
            <a:r>
              <a:rPr lang="en-US" dirty="0" smtClean="0"/>
              <a:t>Over time less cardiovascular, more CNS and oncology</a:t>
            </a:r>
          </a:p>
          <a:p>
            <a:pPr lvl="1" eaLnBrk="1" hangingPunct="1">
              <a:defRPr/>
            </a:pPr>
            <a:r>
              <a:rPr lang="en-US" dirty="0" smtClean="0"/>
              <a:t>About 60% of sites are in US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As is done routinely for e.g. computers, estimate coefficients on year dummies </a:t>
            </a:r>
            <a:r>
              <a:rPr lang="en-US" dirty="0" err="1" smtClean="0"/>
              <a:t>Z</a:t>
            </a:r>
            <a:r>
              <a:rPr lang="en-US" baseline="-25000" dirty="0" err="1" smtClean="0"/>
              <a:t>t</a:t>
            </a:r>
            <a:r>
              <a:rPr lang="en-US" dirty="0" smtClean="0"/>
              <a:t> in a regression of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log(P</a:t>
            </a:r>
            <a:r>
              <a:rPr lang="en-US" baseline="-25000" dirty="0" smtClean="0"/>
              <a:t>it</a:t>
            </a:r>
            <a:r>
              <a:rPr lang="en-US" dirty="0" smtClean="0"/>
              <a:t>) = 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</a:t>
            </a:r>
            <a:r>
              <a:rPr lang="en-US" dirty="0" err="1" smtClean="0"/>
              <a:t>β+γZ</a:t>
            </a:r>
            <a:r>
              <a:rPr lang="en-US" baseline="-25000" dirty="0" err="1" smtClean="0"/>
              <a:t>t</a:t>
            </a:r>
            <a:r>
              <a:rPr lang="en-US" dirty="0" err="1" smtClean="0"/>
              <a:t>+ε</a:t>
            </a:r>
            <a:r>
              <a:rPr lang="en-US" baseline="-25000" dirty="0" err="1" smtClean="0"/>
              <a:t>it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X</a:t>
            </a:r>
            <a:r>
              <a:rPr lang="en-US" baseline="-25000" dirty="0" smtClean="0"/>
              <a:t>i</a:t>
            </a:r>
            <a:r>
              <a:rPr lang="en-US" dirty="0" smtClean="0"/>
              <a:t> are trial and site characteristics (Phase, SWE, number of patients at site etc.)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Back out “constant quality” price index from </a:t>
            </a:r>
            <a:r>
              <a:rPr lang="el-GR" dirty="0" smtClean="0"/>
              <a:t>γ</a:t>
            </a:r>
            <a:r>
              <a:rPr lang="en-US" dirty="0" smtClean="0"/>
              <a:t>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Some Preliminary Results</a:t>
            </a:r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6213" y="1412875"/>
            <a:ext cx="8745537" cy="4319588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Key findings from work to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Large impact of SWE: 10% increase in SWE associated with 5% increase in costs</a:t>
            </a:r>
          </a:p>
          <a:p>
            <a:pPr eaLnBrk="1" hangingPunct="1">
              <a:defRPr/>
            </a:pPr>
            <a:r>
              <a:rPr lang="en-US" dirty="0" smtClean="0"/>
              <a:t>Some evidence for economies of scale at the site level</a:t>
            </a:r>
          </a:p>
          <a:p>
            <a:pPr eaLnBrk="1" hangingPunct="1">
              <a:defRPr/>
            </a:pPr>
            <a:r>
              <a:rPr lang="en-US" dirty="0" smtClean="0"/>
              <a:t>Controlling for the changing characteristics of trials and sites has a dramatic impact on measured inflation</a:t>
            </a:r>
          </a:p>
          <a:p>
            <a:pPr lvl="1" eaLnBrk="1" hangingPunct="1">
              <a:defRPr/>
            </a:pPr>
            <a:r>
              <a:rPr lang="en-US" dirty="0" smtClean="0"/>
              <a:t>AAGR of cost-per-patient (8% p.a.) falls by 2/3 to 1/3 depending on </a:t>
            </a:r>
            <a:r>
              <a:rPr lang="en-US" dirty="0" err="1" smtClean="0"/>
              <a:t>subsetting</a:t>
            </a:r>
            <a:r>
              <a:rPr lang="en-US" dirty="0" smtClean="0"/>
              <a:t> of the data</a:t>
            </a:r>
          </a:p>
          <a:p>
            <a:pPr lvl="1" eaLnBrk="1" hangingPunct="1">
              <a:defRPr/>
            </a:pPr>
            <a:r>
              <a:rPr lang="en-US" dirty="0" smtClean="0"/>
              <a:t>Constant-quality index rises at roughly the same rate as NIH BRPDI</a:t>
            </a:r>
          </a:p>
          <a:p>
            <a:pPr eaLnBrk="1" hangingPunct="1">
              <a:defRPr/>
            </a:pPr>
            <a:r>
              <a:rPr lang="en-US" dirty="0" smtClean="0"/>
              <a:t>Inflation rate highest in late stage, ex-US trials with small numbers of patients per site</a:t>
            </a:r>
          </a:p>
          <a:p>
            <a:pPr lvl="1" eaLnBrk="1" hangingPunct="1">
              <a:defRPr/>
            </a:pPr>
            <a:r>
              <a:rPr lang="en-US" dirty="0" smtClean="0"/>
              <a:t>Significantly higher in 2000-2009 </a:t>
            </a:r>
            <a:r>
              <a:rPr lang="en-US" dirty="0" err="1" smtClean="0"/>
              <a:t>vs</a:t>
            </a:r>
            <a:r>
              <a:rPr lang="en-US" dirty="0" smtClean="0"/>
              <a:t> 1989-1999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18546</TotalTime>
  <Words>549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Tahoma</vt:lpstr>
      <vt:lpstr>Arial</vt:lpstr>
      <vt:lpstr>Times New Roman</vt:lpstr>
      <vt:lpstr>Wingdings</vt:lpstr>
      <vt:lpstr>Shimmer</vt:lpstr>
      <vt:lpstr>Microsoft Excel Chart</vt:lpstr>
      <vt:lpstr>Price Indexes for Clinical Trial Research: A Feasibility Study</vt:lpstr>
      <vt:lpstr>What?</vt:lpstr>
      <vt:lpstr>Why?  “P vs. Q”</vt:lpstr>
      <vt:lpstr>Things we don’t know</vt:lpstr>
      <vt:lpstr>Data</vt:lpstr>
      <vt:lpstr>Key descriptive statistics</vt:lpstr>
      <vt:lpstr>Methodology</vt:lpstr>
      <vt:lpstr>Some Preliminary Results</vt:lpstr>
      <vt:lpstr>Key findings from work to date</vt:lpstr>
      <vt:lpstr>Conclusions</vt:lpstr>
    </vt:vector>
  </TitlesOfParts>
  <Company>Boston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Intellectual property rights and innovation in the software industry</dc:title>
  <dc:creator>mmacgarv</dc:creator>
  <cp:lastModifiedBy>amann</cp:lastModifiedBy>
  <cp:revision>124</cp:revision>
  <dcterms:created xsi:type="dcterms:W3CDTF">2006-02-09T20:06:35Z</dcterms:created>
  <dcterms:modified xsi:type="dcterms:W3CDTF">2012-10-08T15:41:13Z</dcterms:modified>
</cp:coreProperties>
</file>