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1" r:id="rId5"/>
    <p:sldId id="263" r:id="rId6"/>
    <p:sldId id="262" r:id="rId7"/>
    <p:sldId id="264" r:id="rId8"/>
    <p:sldId id="267" r:id="rId9"/>
    <p:sldId id="269" r:id="rId10"/>
    <p:sldId id="270" r:id="rId11"/>
    <p:sldId id="272" r:id="rId12"/>
    <p:sldId id="274" r:id="rId13"/>
    <p:sldId id="278" r:id="rId14"/>
    <p:sldId id="280" r:id="rId15"/>
    <p:sldId id="281" r:id="rId16"/>
    <p:sldId id="282" r:id="rId17"/>
    <p:sldId id="277" r:id="rId18"/>
    <p:sldId id="276" r:id="rId19"/>
    <p:sldId id="275" r:id="rId20"/>
    <p:sldId id="279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60" autoAdjust="0"/>
  </p:normalViewPr>
  <p:slideViewPr>
    <p:cSldViewPr>
      <p:cViewPr varScale="1">
        <p:scale>
          <a:sx n="55" d="100"/>
          <a:sy n="55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7"/>
  <c:chart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2060"/>
              </a:solidFill>
            </c:spPr>
          </c:dPt>
          <c:dPt>
            <c:idx val="3"/>
            <c:spPr>
              <a:solidFill>
                <a:srgbClr val="002060"/>
              </a:solidFill>
            </c:spPr>
          </c:dPt>
          <c:dPt>
            <c:idx val="4"/>
            <c:spPr>
              <a:solidFill>
                <a:schemeClr val="tx1"/>
              </a:solidFill>
            </c:spPr>
          </c:dPt>
          <c:dPt>
            <c:idx val="5"/>
            <c:spPr>
              <a:solidFill>
                <a:schemeClr val="tx1"/>
              </a:solidFill>
            </c:spPr>
          </c:dPt>
          <c:dLbls>
            <c:numFmt formatCode="&quot;$&quot;#,##0.0" sourceLinked="0"/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Val val="1"/>
          </c:dLbls>
          <c:cat>
            <c:strRef>
              <c:f>Sheet1!$E$4:$E$9</c:f>
              <c:strCache>
                <c:ptCount val="6"/>
                <c:pt idx="0">
                  <c:v>Counterfactual Cumulative Consumer Surplus</c:v>
                </c:pt>
                <c:pt idx="1">
                  <c:v>Real Cumulative Consumer Surplus</c:v>
                </c:pt>
                <c:pt idx="2">
                  <c:v>Counterfactural Cumulative Producer Surplus</c:v>
                </c:pt>
                <c:pt idx="3">
                  <c:v>Real Cumulative Producer Surplus</c:v>
                </c:pt>
                <c:pt idx="4">
                  <c:v>Counterfactual Social Surplus</c:v>
                </c:pt>
                <c:pt idx="5">
                  <c:v>Real Social Surplus</c:v>
                </c:pt>
              </c:strCache>
            </c:strRef>
          </c:cat>
          <c:val>
            <c:numRef>
              <c:f>Sheet1!$C$4:$C$9</c:f>
              <c:numCache>
                <c:formatCode>"$"#,##0.0</c:formatCode>
                <c:ptCount val="6"/>
                <c:pt idx="0">
                  <c:v>177.4</c:v>
                </c:pt>
                <c:pt idx="1">
                  <c:v>269.89999999999986</c:v>
                </c:pt>
                <c:pt idx="2">
                  <c:v>96.7</c:v>
                </c:pt>
                <c:pt idx="3">
                  <c:v>82.5</c:v>
                </c:pt>
                <c:pt idx="4">
                  <c:v>274.10000000000002</c:v>
                </c:pt>
                <c:pt idx="5">
                  <c:v>352.1</c:v>
                </c:pt>
              </c:numCache>
            </c:numRef>
          </c:val>
        </c:ser>
        <c:dLbls/>
        <c:axId val="77114368"/>
        <c:axId val="77120256"/>
      </c:barChart>
      <c:catAx>
        <c:axId val="77114368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b="1"/>
            </a:pPr>
            <a:endParaRPr lang="en-US"/>
          </a:p>
        </c:txPr>
        <c:crossAx val="77120256"/>
        <c:crosses val="autoZero"/>
        <c:auto val="1"/>
        <c:lblAlgn val="ctr"/>
        <c:lblOffset val="100"/>
      </c:catAx>
      <c:valAx>
        <c:axId val="77120256"/>
        <c:scaling>
          <c:orientation val="minMax"/>
        </c:scaling>
        <c:axPos val="l"/>
        <c:majorGridlines/>
        <c:numFmt formatCode="&quot;$&quot;#,##0.0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77114368"/>
        <c:crosses val="autoZero"/>
        <c:crossBetween val="between"/>
      </c:valAx>
    </c:plotArea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AA5A9-17B0-0144-908C-ABDCEED24A0E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BB38F-FB47-1047-AD38-521C239939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9036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E5397-8A89-4CAA-95C4-5786D890202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4763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E5397-8A89-4CAA-95C4-5786D890202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E5397-8A89-4CAA-95C4-5786D890202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5431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u="sng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E5397-8A89-4CAA-95C4-5786D890202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3668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E5397-8A89-4CAA-95C4-5786D890202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3043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E5397-8A89-4CAA-95C4-5786D890202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7122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E5397-8A89-4CAA-95C4-5786D890202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9996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E5397-8A89-4CAA-95C4-5786D890202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7477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E5397-8A89-4CAA-95C4-5786D890202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359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E5397-8A89-4CAA-95C4-5786D890202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3153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E5397-8A89-4CAA-95C4-5786D890202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2032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E5397-8A89-4CAA-95C4-5786D890202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3668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E5397-8A89-4CAA-95C4-5786D890202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3043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E5397-8A89-4CAA-95C4-5786D890202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7122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E5397-8A89-4CAA-95C4-5786D890202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9996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xmlns="" val="3906175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9368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6870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1363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9362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29775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586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7888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0443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67325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31051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13132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99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99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99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99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99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99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99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99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99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609600"/>
            <a:ext cx="7772400" cy="1470025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Killing the Golden Goose: Accelerated Generic Entry and the Incentives for High-Risk Pharmaceutical R&amp;D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667000"/>
            <a:ext cx="7772400" cy="1752600"/>
          </a:xfrm>
        </p:spPr>
        <p:txBody>
          <a:bodyPr/>
          <a:lstStyle/>
          <a:p>
            <a:r>
              <a:rPr lang="en-US" sz="1800" b="1" cap="small" dirty="0"/>
              <a:t>Lee Branstetter</a:t>
            </a:r>
          </a:p>
          <a:p>
            <a:r>
              <a:rPr lang="en-US" sz="1800" i="1" cap="small" dirty="0"/>
              <a:t>Carnegie Mellon University &amp; NBER</a:t>
            </a:r>
          </a:p>
          <a:p>
            <a:endParaRPr lang="en-US" sz="1800" b="1" cap="small" dirty="0"/>
          </a:p>
          <a:p>
            <a:r>
              <a:rPr lang="en-US" sz="1800" b="1" cap="small" dirty="0"/>
              <a:t>Matthew J. Higgins</a:t>
            </a:r>
          </a:p>
          <a:p>
            <a:r>
              <a:rPr lang="en-US" sz="1800" i="1" cap="small" dirty="0"/>
              <a:t>Georgia Institute of Technology &amp; NBER</a:t>
            </a:r>
          </a:p>
          <a:p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103760" y="5029200"/>
            <a:ext cx="38010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/>
              <a:t>SciSIP</a:t>
            </a:r>
            <a:r>
              <a:rPr lang="en-US" sz="1400" b="1" dirty="0" smtClean="0"/>
              <a:t> Principal Investigators’ Conference</a:t>
            </a:r>
          </a:p>
          <a:p>
            <a:pPr algn="ctr"/>
            <a:r>
              <a:rPr lang="en-US" sz="1400" b="1" dirty="0" smtClean="0"/>
              <a:t>National Academy of Sciences</a:t>
            </a:r>
          </a:p>
          <a:p>
            <a:pPr algn="ctr"/>
            <a:r>
              <a:rPr lang="en-US" sz="1400" b="1" dirty="0" smtClean="0"/>
              <a:t>Washington, DC</a:t>
            </a:r>
          </a:p>
          <a:p>
            <a:pPr algn="ctr"/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1012941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95600" y="3733800"/>
            <a:ext cx="3276600" cy="762000"/>
          </a:xfrm>
          <a:prstGeom prst="rect">
            <a:avLst/>
          </a:prstGeom>
          <a:solidFill>
            <a:srgbClr val="FAF0F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95600" y="2971800"/>
            <a:ext cx="3276600" cy="762000"/>
          </a:xfrm>
          <a:prstGeom prst="rect">
            <a:avLst/>
          </a:prstGeom>
          <a:solidFill>
            <a:srgbClr val="FAF0F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991600" cy="990600"/>
          </a:xfrm>
        </p:spPr>
        <p:txBody>
          <a:bodyPr>
            <a:normAutofit/>
          </a:bodyPr>
          <a:lstStyle/>
          <a:p>
            <a:pPr algn="l"/>
            <a:r>
              <a:rPr lang="en-US" sz="3000" b="1" cap="small" dirty="0" smtClean="0"/>
              <a:t>Baseline Result </a:t>
            </a:r>
            <a:br>
              <a:rPr lang="en-US" sz="3000" b="1" cap="small" dirty="0" smtClean="0"/>
            </a:br>
            <a:r>
              <a:rPr lang="en-US" sz="2400" b="1" cap="small" dirty="0" smtClean="0"/>
              <a:t>Table 4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7527371"/>
              </p:ext>
            </p:extLst>
          </p:nvPr>
        </p:nvGraphicFramePr>
        <p:xfrm>
          <a:off x="1066800" y="1371600"/>
          <a:ext cx="5105401" cy="5009898"/>
        </p:xfrm>
        <a:graphic>
          <a:graphicData uri="http://schemas.openxmlformats.org/drawingml/2006/table">
            <a:tbl>
              <a:tblPr/>
              <a:tblGrid>
                <a:gridCol w="1833295"/>
                <a:gridCol w="1154861"/>
                <a:gridCol w="1026543"/>
                <a:gridCol w="1090702"/>
              </a:tblGrid>
              <a:tr h="31176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VARIABLES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400" b="1" dirty="0" smtClean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small" spc="25" dirty="0">
                          <a:latin typeface="+mj-lt"/>
                          <a:ea typeface="Calibri"/>
                          <a:cs typeface="Times New Roman"/>
                        </a:rPr>
                        <a:t>Model 3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small" spc="25" dirty="0">
                          <a:latin typeface="+mj-lt"/>
                          <a:ea typeface="Calibri"/>
                          <a:cs typeface="Times New Roman"/>
                        </a:rPr>
                        <a:t>Model 4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small" spc="25">
                          <a:latin typeface="+mj-lt"/>
                          <a:ea typeface="Calibri"/>
                          <a:cs typeface="Times New Roman"/>
                        </a:rPr>
                        <a:t>Model 5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7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i="0" dirty="0" smtClean="0">
                          <a:latin typeface="+mj-lt"/>
                          <a:ea typeface="Calibri"/>
                          <a:cs typeface="Times New Roman"/>
                        </a:rPr>
                        <a:t>NBREG</a:t>
                      </a:r>
                      <a:r>
                        <a:rPr lang="en-US" sz="1400" i="0" baseline="0" dirty="0" smtClean="0">
                          <a:latin typeface="+mj-lt"/>
                          <a:ea typeface="Calibri"/>
                          <a:cs typeface="Times New Roman"/>
                        </a:rPr>
                        <a:t> Fixed Effects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i="0" baseline="0" dirty="0" smtClean="0">
                          <a:latin typeface="+mj-lt"/>
                          <a:ea typeface="Calibri"/>
                          <a:cs typeface="Times New Roman"/>
                        </a:rPr>
                        <a:t>DV</a:t>
                      </a:r>
                      <a:r>
                        <a:rPr lang="en-US" sz="1400" i="0" dirty="0" smtClean="0">
                          <a:latin typeface="+mj-lt"/>
                          <a:ea typeface="Calibri"/>
                          <a:cs typeface="Times New Roman"/>
                        </a:rPr>
                        <a:t>: I</a:t>
                      </a:r>
                      <a:r>
                        <a:rPr lang="en-US" sz="1400" i="0" baseline="-25000" dirty="0" smtClean="0">
                          <a:latin typeface="+mj-lt"/>
                          <a:ea typeface="Calibri"/>
                          <a:cs typeface="Times New Roman"/>
                        </a:rPr>
                        <a:t>ijt </a:t>
                      </a:r>
                      <a:endParaRPr lang="en-US" sz="1400" i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5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small" spc="25" dirty="0">
                          <a:latin typeface="+mj-lt"/>
                          <a:ea typeface="Calibri"/>
                          <a:cs typeface="Times New Roman"/>
                        </a:rPr>
                        <a:t>Coeff                         Std. Error            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small" spc="25" dirty="0">
                          <a:latin typeface="+mj-lt"/>
                          <a:ea typeface="Calibri"/>
                          <a:cs typeface="Times New Roman"/>
                        </a:rPr>
                        <a:t>Coeff                         Std. Error            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small" spc="25" dirty="0">
                          <a:latin typeface="+mj-lt"/>
                          <a:ea typeface="Calibri"/>
                          <a:cs typeface="Times New Roman"/>
                        </a:rPr>
                        <a:t>Coeff                         Std. Error            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54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latin typeface="+mj-lt"/>
                          <a:ea typeface="Calibri"/>
                          <a:cs typeface="Times New Roman"/>
                        </a:rPr>
                        <a:t>GP</a:t>
                      </a:r>
                      <a:r>
                        <a:rPr lang="en-US" sz="1400" b="1" i="1" baseline="-25000" dirty="0" smtClean="0">
                          <a:latin typeface="+mj-lt"/>
                          <a:ea typeface="Calibri"/>
                          <a:cs typeface="Times New Roman"/>
                        </a:rPr>
                        <a:t>ijt</a:t>
                      </a:r>
                      <a:r>
                        <a:rPr lang="en-US" sz="1400" b="1" i="1" baseline="0" dirty="0" smtClean="0">
                          <a:latin typeface="+mj-lt"/>
                          <a:ea typeface="Calibri"/>
                          <a:cs typeface="Times New Roman"/>
                        </a:rPr>
                        <a:t> : </a:t>
                      </a:r>
                      <a:r>
                        <a:rPr lang="en-US" sz="1400" b="1" i="1" dirty="0" smtClean="0">
                          <a:latin typeface="+mj-lt"/>
                          <a:ea typeface="Calibri"/>
                          <a:cs typeface="Times New Roman"/>
                        </a:rPr>
                        <a:t>Generic market penetration</a:t>
                      </a:r>
                      <a:endParaRPr lang="en-US" sz="1400" b="1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-1.932***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(0.030)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-1.691***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(0.031)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-1.678***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(0.031)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5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latin typeface="+mj-lt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400" b="1" i="1" baseline="-25000" dirty="0" smtClean="0">
                          <a:latin typeface="+mj-lt"/>
                          <a:ea typeface="Calibri"/>
                          <a:cs typeface="Times New Roman"/>
                        </a:rPr>
                        <a:t>ijt </a:t>
                      </a:r>
                      <a:r>
                        <a:rPr lang="en-US" sz="1400" b="1" i="1" baseline="0" dirty="0" smtClean="0">
                          <a:latin typeface="+mj-lt"/>
                          <a:ea typeface="Calibri"/>
                          <a:cs typeface="Times New Roman"/>
                        </a:rPr>
                        <a:t>: Paragraph IV challenges</a:t>
                      </a:r>
                      <a:endParaRPr lang="en-US" sz="1400" b="1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0.037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(0.075)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0.024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(0.070)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0.048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(0.070)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Firm Fixed Effects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7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Year Fixed Effects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7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Therapeutic Fixed Effects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  <a:cs typeface="Times New Roman"/>
                        </a:rPr>
                        <a:t>N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7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Year*Therapeutic Fixed Effects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N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  <a:cs typeface="Times New Roman"/>
                        </a:rPr>
                        <a:t>N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7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N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31,970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31,970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31,970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14523" y="3124200"/>
            <a:ext cx="22888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/>
              <a:t>Marginal effects:</a:t>
            </a:r>
          </a:p>
          <a:p>
            <a:endParaRPr lang="en-US" dirty="0" smtClean="0"/>
          </a:p>
          <a:p>
            <a:r>
              <a:rPr lang="en-US" dirty="0" smtClean="0"/>
              <a:t>10% increase in </a:t>
            </a:r>
            <a:r>
              <a:rPr lang="en-US" i="1" dirty="0" smtClean="0"/>
              <a:t>GP</a:t>
            </a:r>
            <a:r>
              <a:rPr lang="en-US" dirty="0" smtClean="0"/>
              <a:t>,</a:t>
            </a:r>
          </a:p>
          <a:p>
            <a:r>
              <a:rPr lang="en-US" dirty="0" smtClean="0"/>
              <a:t>7.3% decrease in </a:t>
            </a:r>
            <a:r>
              <a:rPr lang="en-US" i="1" dirty="0" smtClean="0"/>
              <a:t>I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6339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62400" y="4343400"/>
            <a:ext cx="2438400" cy="685800"/>
          </a:xfrm>
          <a:prstGeom prst="rect">
            <a:avLst/>
          </a:prstGeom>
          <a:solidFill>
            <a:srgbClr val="FAF0F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62400" y="3657600"/>
            <a:ext cx="2438400" cy="685800"/>
          </a:xfrm>
          <a:prstGeom prst="rect">
            <a:avLst/>
          </a:prstGeom>
          <a:solidFill>
            <a:srgbClr val="FAF0F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991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cap="small" dirty="0" smtClean="0"/>
              <a:t>Results for the top therapeutic markets</a:t>
            </a:r>
            <a:br>
              <a:rPr lang="en-US" sz="3000" b="1" cap="small" dirty="0" smtClean="0"/>
            </a:br>
            <a:r>
              <a:rPr lang="en-US" sz="2400" b="1" cap="small" dirty="0" smtClean="0"/>
              <a:t>Table 5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8138906"/>
              </p:ext>
            </p:extLst>
          </p:nvPr>
        </p:nvGraphicFramePr>
        <p:xfrm>
          <a:off x="533400" y="1600200"/>
          <a:ext cx="5890053" cy="4520714"/>
        </p:xfrm>
        <a:graphic>
          <a:graphicData uri="http://schemas.openxmlformats.org/drawingml/2006/table">
            <a:tbl>
              <a:tblPr/>
              <a:tblGrid>
                <a:gridCol w="3398108"/>
                <a:gridCol w="1250091"/>
                <a:gridCol w="1241854"/>
              </a:tblGrid>
              <a:tr h="671723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VARIABLES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small" spc="25" dirty="0">
                          <a:latin typeface="+mj-lt"/>
                          <a:ea typeface="Calibri"/>
                          <a:cs typeface="Times New Roman"/>
                        </a:rPr>
                        <a:t>NBREG Fixed Effects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small" spc="25">
                          <a:latin typeface="+mj-lt"/>
                          <a:ea typeface="Calibri"/>
                          <a:cs typeface="Times New Roman"/>
                        </a:rPr>
                        <a:t>NBREG Fixed Effects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58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small" spc="25" dirty="0">
                          <a:latin typeface="+mj-lt"/>
                          <a:ea typeface="Calibri"/>
                          <a:cs typeface="Times New Roman"/>
                        </a:rPr>
                        <a:t>Model 3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small" spc="25">
                          <a:latin typeface="+mj-lt"/>
                          <a:ea typeface="Calibri"/>
                          <a:cs typeface="Times New Roman"/>
                        </a:rPr>
                        <a:t>Model 4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8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i="1">
                          <a:latin typeface="+mj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400" i="1" baseline="-25000">
                          <a:latin typeface="+mj-lt"/>
                          <a:ea typeface="Calibri"/>
                          <a:cs typeface="Times New Roman"/>
                        </a:rPr>
                        <a:t>ijt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i="1" dirty="0">
                          <a:latin typeface="+mj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400" i="1" baseline="-25000" dirty="0">
                          <a:latin typeface="+mj-lt"/>
                          <a:ea typeface="Calibri"/>
                          <a:cs typeface="Times New Roman"/>
                        </a:rPr>
                        <a:t>ijt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17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small" spc="25" dirty="0" smtClean="0">
                          <a:latin typeface="+mj-lt"/>
                          <a:ea typeface="Calibri"/>
                          <a:cs typeface="Times New Roman"/>
                        </a:rPr>
                        <a:t>Coeff                         </a:t>
                      </a:r>
                      <a:r>
                        <a:rPr lang="en-US" sz="1400" b="0" cap="small" spc="25" dirty="0">
                          <a:latin typeface="+mj-lt"/>
                          <a:ea typeface="Calibri"/>
                          <a:cs typeface="Times New Roman"/>
                        </a:rPr>
                        <a:t>Std. Error            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small" spc="25" dirty="0">
                          <a:latin typeface="+mj-lt"/>
                          <a:ea typeface="Calibri"/>
                          <a:cs typeface="Times New Roman"/>
                        </a:rPr>
                        <a:t>Coeff                         Std. Error            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17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kern="120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GP</a:t>
                      </a:r>
                      <a:r>
                        <a:rPr lang="en-US" sz="1400" b="1" i="1" kern="1200" baseline="-2500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ijt</a:t>
                      </a:r>
                      <a:r>
                        <a:rPr lang="en-US" sz="1400" b="1" i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 : </a:t>
                      </a:r>
                      <a:r>
                        <a:rPr lang="en-US" sz="1400" b="1" i="1" kern="120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Generic market penetration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-0.794***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(0.082)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-0.333***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(0.082)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7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latin typeface="+mj-lt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400" b="1" i="1" baseline="-25000" dirty="0" smtClean="0">
                          <a:latin typeface="+mj-lt"/>
                          <a:ea typeface="Calibri"/>
                          <a:cs typeface="Times New Roman"/>
                        </a:rPr>
                        <a:t>ijt </a:t>
                      </a:r>
                      <a:r>
                        <a:rPr lang="en-US" sz="1400" b="1" i="1" baseline="0" dirty="0" smtClean="0">
                          <a:latin typeface="+mj-lt"/>
                          <a:ea typeface="Calibri"/>
                          <a:cs typeface="Times New Roman"/>
                        </a:rPr>
                        <a:t>: Paragraph IV challenges</a:t>
                      </a:r>
                      <a:endParaRPr lang="en-US" sz="1400" b="1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-0.139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(0.117)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-0.229**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(0.102)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8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Firm Fixed Effects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98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  <a:cs typeface="Times New Roman"/>
                        </a:rPr>
                        <a:t>Year Fixed Effects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98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Therapeutic Market Fixed Effects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N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98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N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3,919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3,919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629400" y="3048000"/>
            <a:ext cx="228887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/>
              <a:t>Marginal Effects</a:t>
            </a:r>
            <a:endParaRPr lang="en-US" dirty="0" smtClean="0"/>
          </a:p>
          <a:p>
            <a:endParaRPr lang="en-US" u="sng" dirty="0"/>
          </a:p>
          <a:p>
            <a:r>
              <a:rPr lang="en-US" dirty="0" smtClean="0"/>
              <a:t>10% increase in </a:t>
            </a:r>
            <a:r>
              <a:rPr lang="en-US" i="1" dirty="0" smtClean="0"/>
              <a:t>GP</a:t>
            </a:r>
            <a:r>
              <a:rPr lang="en-US" dirty="0" smtClean="0"/>
              <a:t>,</a:t>
            </a:r>
          </a:p>
          <a:p>
            <a:r>
              <a:rPr lang="en-US" dirty="0" smtClean="0"/>
              <a:t>2.2% decrease in </a:t>
            </a:r>
            <a:r>
              <a:rPr lang="en-US" i="1" dirty="0" smtClean="0"/>
              <a:t>I</a:t>
            </a:r>
          </a:p>
          <a:p>
            <a:endParaRPr lang="en-US" i="1" dirty="0"/>
          </a:p>
          <a:p>
            <a:r>
              <a:rPr lang="en-US" dirty="0" smtClean="0"/>
              <a:t>10% increase in </a:t>
            </a:r>
            <a:r>
              <a:rPr lang="en-US" i="1" dirty="0" smtClean="0"/>
              <a:t>G</a:t>
            </a:r>
            <a:r>
              <a:rPr lang="en-US" dirty="0" smtClean="0"/>
              <a:t>,</a:t>
            </a:r>
          </a:p>
          <a:p>
            <a:r>
              <a:rPr lang="en-US" dirty="0" smtClean="0"/>
              <a:t>3.9% decrease in </a:t>
            </a:r>
            <a:r>
              <a:rPr lang="en-US" i="1" dirty="0" smtClean="0"/>
              <a:t>I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81877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916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b="1" cap="small" dirty="0" smtClean="0"/>
              <a:t>Case Study: Anti-Epileptics</a:t>
            </a:r>
            <a:br>
              <a:rPr lang="en-US" sz="3000" b="1" cap="small" dirty="0" smtClean="0"/>
            </a:br>
            <a:r>
              <a:rPr lang="en-US" sz="2400" b="1" cap="small" dirty="0" smtClean="0"/>
              <a:t>Table 6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42547520"/>
              </p:ext>
            </p:extLst>
          </p:nvPr>
        </p:nvGraphicFramePr>
        <p:xfrm>
          <a:off x="1524000" y="1371600"/>
          <a:ext cx="6019800" cy="4296188"/>
        </p:xfrm>
        <a:graphic>
          <a:graphicData uri="http://schemas.openxmlformats.org/drawingml/2006/table">
            <a:tbl>
              <a:tblPr/>
              <a:tblGrid>
                <a:gridCol w="3124200"/>
                <a:gridCol w="1219200"/>
                <a:gridCol w="1676400"/>
              </a:tblGrid>
              <a:tr h="375159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VARIABLES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small" spc="25" dirty="0">
                          <a:latin typeface="+mj-lt"/>
                          <a:ea typeface="Calibri"/>
                          <a:cs typeface="Times New Roman"/>
                        </a:rPr>
                        <a:t>NBREG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small" spc="25">
                          <a:latin typeface="+mj-lt"/>
                          <a:ea typeface="Calibri"/>
                          <a:cs typeface="Times New Roman"/>
                        </a:rPr>
                        <a:t>NBREG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5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small" spc="25">
                          <a:latin typeface="+mj-lt"/>
                          <a:ea typeface="Calibri"/>
                          <a:cs typeface="Times New Roman"/>
                        </a:rPr>
                        <a:t>Model 3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small" spc="25">
                          <a:latin typeface="+mj-lt"/>
                          <a:ea typeface="Calibri"/>
                          <a:cs typeface="Times New Roman"/>
                        </a:rPr>
                        <a:t>Model 4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7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i="1">
                          <a:latin typeface="+mj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400" i="1" baseline="-25000">
                          <a:latin typeface="+mj-lt"/>
                          <a:ea typeface="Calibri"/>
                          <a:cs typeface="Times New Roman"/>
                        </a:rPr>
                        <a:t>ijt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i="1">
                          <a:latin typeface="+mj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400" i="1" baseline="-25000">
                          <a:latin typeface="+mj-lt"/>
                          <a:ea typeface="Calibri"/>
                          <a:cs typeface="Times New Roman"/>
                        </a:rPr>
                        <a:t>ijt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26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small" spc="25">
                          <a:latin typeface="+mj-lt"/>
                          <a:ea typeface="Calibri"/>
                          <a:cs typeface="Times New Roman"/>
                        </a:rPr>
                        <a:t>Coeff                         Std. Error            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small" spc="25">
                          <a:latin typeface="+mj-lt"/>
                          <a:ea typeface="Calibri"/>
                          <a:cs typeface="Times New Roman"/>
                        </a:rPr>
                        <a:t>Coeff                         Std. Error            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01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kern="120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GP</a:t>
                      </a:r>
                      <a:r>
                        <a:rPr lang="en-US" sz="1400" b="1" i="1" kern="1200" baseline="-2500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ijt</a:t>
                      </a:r>
                      <a:r>
                        <a:rPr lang="en-US" sz="1400" b="1" i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 : </a:t>
                      </a:r>
                      <a:r>
                        <a:rPr lang="en-US" sz="1400" b="1" i="1" kern="120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Generic market penetration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-1.630***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(0.167)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0.156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(0.330)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1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latin typeface="+mj-lt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400" b="1" i="1" baseline="-25000" dirty="0" smtClean="0">
                          <a:latin typeface="+mj-lt"/>
                          <a:ea typeface="Calibri"/>
                          <a:cs typeface="Times New Roman"/>
                        </a:rPr>
                        <a:t>ijt </a:t>
                      </a:r>
                      <a:r>
                        <a:rPr lang="en-US" sz="1400" b="1" i="1" baseline="0" dirty="0" smtClean="0">
                          <a:latin typeface="+mj-lt"/>
                          <a:ea typeface="Calibri"/>
                          <a:cs typeface="Times New Roman"/>
                        </a:rPr>
                        <a:t>: Paragraph IV challenges</a:t>
                      </a:r>
                      <a:endParaRPr lang="en-US" sz="1400" b="1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0.442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(0.587)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-0.023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(0.366)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0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Year Fixed Effects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0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  <a:cs typeface="Times New Roman"/>
                        </a:rPr>
                        <a:t>Firm Fixed Effects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  <a:cs typeface="Times New Roman"/>
                        </a:rPr>
                        <a:t>N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0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N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620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620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93027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14800" y="2743200"/>
            <a:ext cx="2286000" cy="685800"/>
          </a:xfrm>
          <a:prstGeom prst="rect">
            <a:avLst/>
          </a:prstGeom>
          <a:solidFill>
            <a:srgbClr val="FAF0F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91600" cy="1143000"/>
          </a:xfrm>
        </p:spPr>
        <p:txBody>
          <a:bodyPr>
            <a:normAutofit/>
          </a:bodyPr>
          <a:lstStyle/>
          <a:p>
            <a:pPr algn="l"/>
            <a:r>
              <a:rPr lang="en-US" sz="2700" b="1" cap="small" dirty="0" smtClean="0"/>
              <a:t>Rotation in Innovation?</a:t>
            </a:r>
            <a:r>
              <a:rPr lang="en-US" sz="3300" b="1" cap="small" dirty="0" smtClean="0"/>
              <a:t/>
            </a:r>
            <a:br>
              <a:rPr lang="en-US" sz="3300" b="1" cap="small" dirty="0" smtClean="0"/>
            </a:br>
            <a:r>
              <a:rPr lang="en-US" sz="2400" cap="small" dirty="0" smtClean="0"/>
              <a:t>Table 7</a:t>
            </a:r>
            <a:r>
              <a:rPr lang="en-US" sz="3300" b="1" cap="small" dirty="0" smtClean="0"/>
              <a:t> 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23701802"/>
              </p:ext>
            </p:extLst>
          </p:nvPr>
        </p:nvGraphicFramePr>
        <p:xfrm>
          <a:off x="457200" y="1295400"/>
          <a:ext cx="5943599" cy="4603875"/>
        </p:xfrm>
        <a:graphic>
          <a:graphicData uri="http://schemas.openxmlformats.org/drawingml/2006/table">
            <a:tbl>
              <a:tblPr/>
              <a:tblGrid>
                <a:gridCol w="3652837"/>
                <a:gridCol w="1124261"/>
                <a:gridCol w="1166501"/>
              </a:tblGrid>
              <a:tr h="349116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VARIABLES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 anchor="b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small" spc="25" dirty="0">
                          <a:latin typeface="+mj-lt"/>
                          <a:ea typeface="Calibri"/>
                          <a:cs typeface="Times New Roman"/>
                        </a:rPr>
                        <a:t>Model 2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 anchor="b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small" spc="25">
                          <a:latin typeface="+mj-lt"/>
                          <a:ea typeface="Calibri"/>
                          <a:cs typeface="Times New Roman"/>
                        </a:rPr>
                        <a:t>Model 3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 anchor="b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1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err="1" smtClean="0">
                          <a:latin typeface="+mj-lt"/>
                          <a:ea typeface="Calibri"/>
                          <a:cs typeface="Times New Roman"/>
                        </a:rPr>
                        <a:t>dum</a:t>
                      </a:r>
                      <a:r>
                        <a:rPr lang="en-US" sz="1400" i="1" dirty="0" smtClean="0">
                          <a:latin typeface="+mj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400" i="1" dirty="0">
                          <a:latin typeface="+mj-lt"/>
                          <a:ea typeface="Calibri"/>
                          <a:cs typeface="Times New Roman"/>
                        </a:rPr>
                        <a:t>CI</a:t>
                      </a:r>
                      <a:r>
                        <a:rPr lang="en-US" sz="1400" i="1" baseline="-25000" dirty="0">
                          <a:latin typeface="+mj-lt"/>
                          <a:ea typeface="Calibri"/>
                          <a:cs typeface="Times New Roman"/>
                        </a:rPr>
                        <a:t>ijt</a:t>
                      </a:r>
                      <a:r>
                        <a:rPr lang="en-US" sz="1400" i="1" dirty="0">
                          <a:latin typeface="+mj-lt"/>
                          <a:ea typeface="Calibri"/>
                          <a:cs typeface="Times New Roman"/>
                        </a:rPr>
                        <a:t>-BI</a:t>
                      </a:r>
                      <a:r>
                        <a:rPr lang="en-US" sz="1400" i="1" baseline="-25000" dirty="0">
                          <a:latin typeface="+mj-lt"/>
                          <a:ea typeface="Calibri"/>
                          <a:cs typeface="Times New Roman"/>
                        </a:rPr>
                        <a:t>ijt</a:t>
                      </a:r>
                      <a:r>
                        <a:rPr lang="en-US" sz="1400" i="1" dirty="0"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err="1" smtClean="0">
                          <a:latin typeface="+mj-lt"/>
                          <a:ea typeface="Calibri"/>
                          <a:cs typeface="Times New Roman"/>
                        </a:rPr>
                        <a:t>dum</a:t>
                      </a:r>
                      <a:r>
                        <a:rPr lang="en-US" sz="1400" i="1" dirty="0" smtClean="0">
                          <a:latin typeface="+mj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400" i="1" dirty="0">
                          <a:latin typeface="+mj-lt"/>
                          <a:ea typeface="Calibri"/>
                          <a:cs typeface="Times New Roman"/>
                        </a:rPr>
                        <a:t>CI</a:t>
                      </a:r>
                      <a:r>
                        <a:rPr lang="en-US" sz="1400" i="1" baseline="-25000" dirty="0">
                          <a:latin typeface="+mj-lt"/>
                          <a:ea typeface="Calibri"/>
                          <a:cs typeface="Times New Roman"/>
                        </a:rPr>
                        <a:t>ijt</a:t>
                      </a:r>
                      <a:r>
                        <a:rPr lang="en-US" sz="1400" i="1" dirty="0">
                          <a:latin typeface="+mj-lt"/>
                          <a:ea typeface="Calibri"/>
                          <a:cs typeface="Times New Roman"/>
                        </a:rPr>
                        <a:t>-BI</a:t>
                      </a:r>
                      <a:r>
                        <a:rPr lang="en-US" sz="1400" i="1" baseline="-25000" dirty="0">
                          <a:latin typeface="+mj-lt"/>
                          <a:ea typeface="Calibri"/>
                          <a:cs typeface="Times New Roman"/>
                        </a:rPr>
                        <a:t>ijt</a:t>
                      </a:r>
                      <a:r>
                        <a:rPr lang="en-US" sz="1400" i="1" dirty="0"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small" spc="25">
                          <a:latin typeface="+mj-lt"/>
                          <a:ea typeface="Calibri"/>
                          <a:cs typeface="Times New Roman"/>
                        </a:rPr>
                        <a:t>Coeff                         Std. Error            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cap="small" spc="25" dirty="0" err="1">
                          <a:latin typeface="+mj-lt"/>
                          <a:ea typeface="Calibri"/>
                          <a:cs typeface="Times New Roman"/>
                        </a:rPr>
                        <a:t>Coeff</a:t>
                      </a:r>
                      <a:r>
                        <a:rPr lang="en-US" sz="1400" b="0" cap="small" spc="25" dirty="0">
                          <a:latin typeface="+mj-lt"/>
                          <a:ea typeface="Calibri"/>
                          <a:cs typeface="Times New Roman"/>
                        </a:rPr>
                        <a:t>                         Std. Error            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latin typeface="+mj-lt"/>
                          <a:ea typeface="Calibri"/>
                          <a:cs typeface="Times New Roman"/>
                        </a:rPr>
                        <a:t>GP</a:t>
                      </a:r>
                      <a:r>
                        <a:rPr lang="en-US" sz="1400" b="1" i="1" baseline="-25000" dirty="0" smtClean="0">
                          <a:latin typeface="+mj-lt"/>
                          <a:ea typeface="Calibri"/>
                          <a:cs typeface="Times New Roman"/>
                        </a:rPr>
                        <a:t>ijt</a:t>
                      </a:r>
                      <a:r>
                        <a:rPr lang="en-US" sz="1400" b="1" i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i="1" kern="120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: Generic market penetration</a:t>
                      </a:r>
                      <a:endParaRPr lang="en-US" sz="14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  <a:cs typeface="Times New Roman"/>
                        </a:rPr>
                        <a:t>-2.062***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  <a:cs typeface="Times New Roman"/>
                        </a:rPr>
                        <a:t>(0.044)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 anchor="b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  <a:cs typeface="Times New Roman"/>
                        </a:rPr>
                        <a:t>-2.070***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  <a:cs typeface="Times New Roman"/>
                        </a:rPr>
                        <a:t>(0.045)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 anchor="b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 smtClean="0">
                          <a:latin typeface="+mj-lt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400" b="1" i="1" baseline="-25000" dirty="0" smtClean="0">
                          <a:latin typeface="+mj-lt"/>
                          <a:ea typeface="Calibri"/>
                          <a:cs typeface="Times New Roman"/>
                        </a:rPr>
                        <a:t>ijt</a:t>
                      </a:r>
                      <a:r>
                        <a:rPr lang="en-US" sz="1400" b="1" i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 : Paragraph IV challenges</a:t>
                      </a:r>
                      <a:endParaRPr lang="en-US" sz="14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  <a:cs typeface="Times New Roman"/>
                        </a:rPr>
                        <a:t>-0.082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  <a:cs typeface="Times New Roman"/>
                        </a:rPr>
                        <a:t>(0.146)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 anchor="b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  <a:cs typeface="Times New Roman"/>
                        </a:rPr>
                        <a:t>-0.063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  <a:cs typeface="Times New Roman"/>
                        </a:rPr>
                        <a:t>(0.147)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 anchor="b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1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Firm Fixed Effects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1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Year Fixed Effects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1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  <a:cs typeface="Times New Roman"/>
                        </a:rPr>
                        <a:t>Therapeutic Fixed Effects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1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  <a:cs typeface="Times New Roman"/>
                        </a:rPr>
                        <a:t>Year*Therapeutic Fixed Effects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j-lt"/>
                          <a:ea typeface="Calibri"/>
                          <a:cs typeface="Times New Roman"/>
                        </a:rPr>
                        <a:t>N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1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j-lt"/>
                          <a:ea typeface="Times New Roman"/>
                          <a:cs typeface="Times New Roman"/>
                        </a:rPr>
                        <a:t>N</a:t>
                      </a:r>
                      <a:endParaRPr lang="en-US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31,970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j-lt"/>
                          <a:ea typeface="Times New Roman"/>
                          <a:cs typeface="Times New Roman"/>
                        </a:rPr>
                        <a:t>31,970</a:t>
                      </a:r>
                      <a:endParaRPr lang="en-U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19900" y="2438400"/>
            <a:ext cx="21088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/>
              <a:t>Ordered </a:t>
            </a:r>
            <a:r>
              <a:rPr lang="en-US" u="sng" dirty="0" err="1" smtClean="0"/>
              <a:t>Logit</a:t>
            </a:r>
            <a:endParaRPr lang="en-US" dirty="0" smtClean="0"/>
          </a:p>
          <a:p>
            <a:endParaRPr lang="en-US" u="sng" dirty="0"/>
          </a:p>
          <a:p>
            <a:r>
              <a:rPr lang="en-US" dirty="0" smtClean="0"/>
              <a:t>DV = 1, 2 or 3 if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err="1" smtClean="0"/>
              <a:t>dum</a:t>
            </a:r>
            <a:r>
              <a:rPr lang="en-US" dirty="0" smtClean="0"/>
              <a:t>(</a:t>
            </a:r>
            <a:r>
              <a:rPr lang="en-US" i="1" dirty="0" smtClean="0"/>
              <a:t>CI</a:t>
            </a:r>
            <a:r>
              <a:rPr lang="en-US" dirty="0" smtClean="0"/>
              <a:t> – </a:t>
            </a:r>
            <a:r>
              <a:rPr lang="en-US" i="1" dirty="0" smtClean="0"/>
              <a:t>BI</a:t>
            </a:r>
            <a:r>
              <a:rPr lang="en-US" dirty="0" smtClean="0"/>
              <a:t>) is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neg</a:t>
            </a:r>
            <a:r>
              <a:rPr lang="en-US" dirty="0" smtClean="0"/>
              <a:t>, zero, pos.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7088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79438"/>
          </a:xfrm>
        </p:spPr>
        <p:txBody>
          <a:bodyPr>
            <a:normAutofit/>
          </a:bodyPr>
          <a:lstStyle/>
          <a:p>
            <a:pPr algn="l"/>
            <a:r>
              <a:rPr lang="en-US" sz="3000" b="1" cap="small" dirty="0" smtClean="0"/>
              <a:t>Implications (&amp; </a:t>
            </a:r>
            <a:r>
              <a:rPr lang="en-US" sz="3000" cap="small" dirty="0"/>
              <a:t>M</a:t>
            </a:r>
            <a:r>
              <a:rPr lang="en-US" sz="3000" b="1" cap="small" dirty="0" smtClean="0"/>
              <a:t>ore </a:t>
            </a:r>
            <a:r>
              <a:rPr lang="en-US" sz="3000" cap="small" dirty="0" smtClean="0"/>
              <a:t>Q</a:t>
            </a:r>
            <a:r>
              <a:rPr lang="en-US" sz="3000" b="1" cap="small" dirty="0" smtClean="0"/>
              <a:t>uestions)</a:t>
            </a:r>
            <a:endParaRPr lang="en-US" sz="3000" b="1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1800" dirty="0" smtClean="0"/>
          </a:p>
          <a:p>
            <a:r>
              <a:rPr lang="en-US" sz="1800" dirty="0" smtClean="0"/>
              <a:t>Can incentives/science policy be constructed to in a manner to ‘pull’ the industry towards specific therapeutics?  </a:t>
            </a:r>
          </a:p>
          <a:p>
            <a:endParaRPr lang="en-US" sz="1800" dirty="0"/>
          </a:p>
          <a:p>
            <a:pPr lvl="1"/>
            <a:r>
              <a:rPr lang="en-US" sz="1800" dirty="0" smtClean="0"/>
              <a:t>Drugs for shareholders vs. drugs for society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1800" dirty="0" smtClean="0"/>
              <a:t>Consistent with what the CMU survey suggests, we find a positive relationship between basic science research (or technological opportunities) and early-stage innovation.</a:t>
            </a:r>
          </a:p>
          <a:p>
            <a:endParaRPr lang="en-US" sz="1800" dirty="0"/>
          </a:p>
          <a:p>
            <a:pPr lvl="1"/>
            <a:r>
              <a:rPr lang="en-US" sz="1800" dirty="0" smtClean="0"/>
              <a:t>Can basic science research funding be used as a mechanism to “push” industry towards specific therapeutics? </a:t>
            </a:r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 smtClean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2963703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Thank you.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2700" dirty="0" err="1"/>
              <a:t>m</a:t>
            </a:r>
            <a:r>
              <a:rPr lang="en-US" sz="2700" dirty="0" err="1" smtClean="0"/>
              <a:t>att.higgins@scheller.gatech.edu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xmlns="" val="618068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8600" y="434454"/>
            <a:ext cx="8686800" cy="5334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 smtClean="0">
                <a:solidFill>
                  <a:srgbClr val="CC9900"/>
                </a:solidFill>
                <a:latin typeface="+mn-lt"/>
                <a:ea typeface="+mj-ea"/>
                <a:cs typeface="+mj-cs"/>
              </a:rPr>
              <a:t>Welfare for Whom?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1200" cap="none" spc="0" normalizeH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An illustrative pass-through calculation</a:t>
            </a:r>
            <a:endParaRPr kumimoji="0" lang="en-US" b="1" i="1" u="none" strike="noStrike" kern="1200" cap="none" spc="0" normalizeH="0" baseline="0" noProof="0" dirty="0" smtClean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65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65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651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191000"/>
            <a:ext cx="8229600" cy="1280160"/>
          </a:xfrm>
        </p:spPr>
        <p:txBody>
          <a:bodyPr>
            <a:noAutofit/>
          </a:bodyPr>
          <a:lstStyle/>
          <a:p>
            <a:pPr marL="274320" lvl="1">
              <a:spcBef>
                <a:spcPts val="600"/>
              </a:spcBef>
              <a:buClrTx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Some intuition based on a pass-through calculation on copay data</a:t>
            </a:r>
          </a:p>
          <a:p>
            <a:pPr marL="548640" lvl="2">
              <a:spcBef>
                <a:spcPts val="600"/>
              </a:spcBef>
              <a:buClrTx/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(% change in price) / (% change in copay)</a:t>
            </a:r>
          </a:p>
          <a:p>
            <a:pPr marL="822960" lvl="3">
              <a:spcBef>
                <a:spcPts val="600"/>
              </a:spcBef>
              <a:buClrTx/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&lt;1 for the patient buying branded drug after entry</a:t>
            </a:r>
          </a:p>
          <a:p>
            <a:pPr marL="822960" lvl="3">
              <a:spcBef>
                <a:spcPts val="600"/>
              </a:spcBef>
              <a:buClrTx/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&gt;1 for the patient buying generic drug after entry</a:t>
            </a:r>
          </a:p>
          <a:p>
            <a:pPr marL="274320" lvl="1">
              <a:spcBef>
                <a:spcPts val="600"/>
              </a:spcBef>
              <a:buClrTx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Suggestive that welfare may be being appropriated by the consumer’s agent (the insurer) or other upstream actor (retailer) – needs more careful analysis.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13792507"/>
              </p:ext>
            </p:extLst>
          </p:nvPr>
        </p:nvGraphicFramePr>
        <p:xfrm>
          <a:off x="381000" y="1397000"/>
          <a:ext cx="8305800" cy="2108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52600"/>
                <a:gridCol w="3276600"/>
                <a:gridCol w="3276600"/>
              </a:tblGrid>
              <a:tr h="52705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Bell MT" pitchFamily="18" charset="0"/>
                        </a:rPr>
                        <a:t>Brand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Bell M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Bell MT" pitchFamily="18" charset="0"/>
                        </a:rPr>
                        <a:t>|((Pb2-Pb1)/(Pb1)/(Cb2-Cb1)/(Cb1))|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Bell MT" pitchFamily="18" charset="0"/>
                        </a:rPr>
                        <a:t>(Branded consumer)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Bell M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Bell MT" pitchFamily="18" charset="0"/>
                        </a:rPr>
                        <a:t>|((Pg2-Pb1)/(Pb1)/(Cg2-Cb1)/(Cb1))|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Bell MT" pitchFamily="18" charset="0"/>
                        </a:rPr>
                        <a:t>(Consumer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Bell MT" pitchFamily="18" charset="0"/>
                        </a:rPr>
                        <a:t> switched to generics)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Bell MT" pitchFamily="18" charset="0"/>
                      </a:endParaRPr>
                    </a:p>
                  </a:txBody>
                  <a:tcPr/>
                </a:tc>
              </a:tr>
              <a:tr h="5270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Bell MT" pitchFamily="18" charset="0"/>
                        </a:rPr>
                        <a:t>ALTACE</a:t>
                      </a:r>
                      <a:endParaRPr lang="en-US" sz="1600" dirty="0">
                        <a:latin typeface="Bell M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Bell MT" pitchFamily="18" charset="0"/>
                        </a:rPr>
                        <a:t>0.55</a:t>
                      </a:r>
                      <a:endParaRPr lang="en-US" sz="1600" dirty="0">
                        <a:latin typeface="Bell M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Bell MT" pitchFamily="18" charset="0"/>
                        </a:rPr>
                        <a:t>1.16</a:t>
                      </a:r>
                      <a:endParaRPr lang="en-US" sz="1600" dirty="0">
                        <a:latin typeface="Bell MT" pitchFamily="18" charset="0"/>
                      </a:endParaRPr>
                    </a:p>
                  </a:txBody>
                  <a:tcPr/>
                </a:tc>
              </a:tr>
              <a:tr h="5270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Bell MT" pitchFamily="18" charset="0"/>
                        </a:rPr>
                        <a:t>COREG</a:t>
                      </a:r>
                      <a:endParaRPr lang="en-US" sz="1600" dirty="0">
                        <a:latin typeface="Bell M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Bell MT" pitchFamily="18" charset="0"/>
                        </a:rPr>
                        <a:t>0.31</a:t>
                      </a:r>
                      <a:endParaRPr lang="en-US" sz="1600" dirty="0">
                        <a:latin typeface="Bell M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Bell MT" pitchFamily="18" charset="0"/>
                        </a:rPr>
                        <a:t>1.33</a:t>
                      </a:r>
                      <a:endParaRPr lang="en-US" sz="1600" dirty="0">
                        <a:latin typeface="Bell MT" pitchFamily="18" charset="0"/>
                      </a:endParaRPr>
                    </a:p>
                  </a:txBody>
                  <a:tcPr/>
                </a:tc>
              </a:tr>
              <a:tr h="5270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Bell MT" pitchFamily="18" charset="0"/>
                        </a:rPr>
                        <a:t>NORVASC</a:t>
                      </a:r>
                      <a:endParaRPr lang="en-US" sz="1600" dirty="0">
                        <a:latin typeface="Bell M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Bell MT" pitchFamily="18" charset="0"/>
                        </a:rPr>
                        <a:t>0.13</a:t>
                      </a:r>
                      <a:endParaRPr lang="en-US" sz="1600" dirty="0">
                        <a:latin typeface="Bell M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Bell MT" pitchFamily="18" charset="0"/>
                        </a:rPr>
                        <a:t>1.27</a:t>
                      </a:r>
                      <a:endParaRPr lang="en-US" sz="1600" dirty="0">
                        <a:latin typeface="Bell MT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" name="Rectangle 35"/>
          <p:cNvSpPr/>
          <p:nvPr/>
        </p:nvSpPr>
        <p:spPr>
          <a:xfrm>
            <a:off x="381000" y="3700818"/>
            <a:ext cx="35219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Source: IMS NDTI™ and IMS NPA™, 2005-2008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1378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991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cap="small" dirty="0" smtClean="0"/>
              <a:t>Baseline Result </a:t>
            </a:r>
            <a:br>
              <a:rPr lang="en-US" sz="3000" b="1" cap="small" dirty="0" smtClean="0"/>
            </a:br>
            <a:r>
              <a:rPr lang="en-US" sz="2400" b="1" cap="small" dirty="0" smtClean="0"/>
              <a:t>Table 4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2158303"/>
              </p:ext>
            </p:extLst>
          </p:nvPr>
        </p:nvGraphicFramePr>
        <p:xfrm>
          <a:off x="533398" y="893064"/>
          <a:ext cx="8458202" cy="5678424"/>
        </p:xfrm>
        <a:graphic>
          <a:graphicData uri="http://schemas.openxmlformats.org/drawingml/2006/table">
            <a:tbl>
              <a:tblPr/>
              <a:tblGrid>
                <a:gridCol w="2743200"/>
                <a:gridCol w="838200"/>
                <a:gridCol w="990602"/>
                <a:gridCol w="1371600"/>
                <a:gridCol w="1219200"/>
                <a:gridCol w="1295400"/>
              </a:tblGrid>
              <a:tr h="203552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j-lt"/>
                          <a:ea typeface="Times New Roman"/>
                          <a:cs typeface="Times New Roman"/>
                        </a:rPr>
                        <a:t>VARIABLES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spc="25" dirty="0">
                          <a:latin typeface="+mj-lt"/>
                          <a:ea typeface="Calibri"/>
                          <a:cs typeface="Times New Roman"/>
                        </a:rPr>
                        <a:t>Model 1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spc="25" dirty="0">
                          <a:latin typeface="+mj-lt"/>
                          <a:ea typeface="Calibri"/>
                          <a:cs typeface="Times New Roman"/>
                        </a:rPr>
                        <a:t>Model 2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spc="25" dirty="0">
                          <a:latin typeface="+mj-lt"/>
                          <a:ea typeface="Calibri"/>
                          <a:cs typeface="Times New Roman"/>
                        </a:rPr>
                        <a:t>Model 3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spc="25" dirty="0">
                          <a:latin typeface="+mj-lt"/>
                          <a:ea typeface="Calibri"/>
                          <a:cs typeface="Times New Roman"/>
                        </a:rPr>
                        <a:t>Model 4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spc="25">
                          <a:latin typeface="+mj-lt"/>
                          <a:ea typeface="Calibri"/>
                          <a:cs typeface="Times New Roman"/>
                        </a:rPr>
                        <a:t>Model 5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35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i="0" dirty="0" smtClean="0">
                          <a:latin typeface="+mj-lt"/>
                          <a:ea typeface="Calibri"/>
                          <a:cs typeface="Times New Roman"/>
                        </a:rPr>
                        <a:t>NBREG</a:t>
                      </a:r>
                      <a:r>
                        <a:rPr lang="en-US" sz="1200" i="0" baseline="0" dirty="0" smtClean="0">
                          <a:latin typeface="+mj-lt"/>
                          <a:ea typeface="Calibri"/>
                          <a:cs typeface="Times New Roman"/>
                        </a:rPr>
                        <a:t> Fixed Effects, DV</a:t>
                      </a:r>
                      <a:r>
                        <a:rPr lang="en-US" sz="1200" i="0" dirty="0" smtClean="0">
                          <a:latin typeface="+mj-lt"/>
                          <a:ea typeface="Calibri"/>
                          <a:cs typeface="Times New Roman"/>
                        </a:rPr>
                        <a:t>: I</a:t>
                      </a:r>
                      <a:r>
                        <a:rPr lang="en-US" sz="1200" i="0" baseline="-25000" dirty="0" smtClean="0">
                          <a:latin typeface="+mj-lt"/>
                          <a:ea typeface="Calibri"/>
                          <a:cs typeface="Times New Roman"/>
                        </a:rPr>
                        <a:t>ijt </a:t>
                      </a:r>
                      <a:endParaRPr lang="en-US" sz="1200" i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48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cap="small" spc="25" dirty="0">
                          <a:latin typeface="+mj-lt"/>
                          <a:ea typeface="Calibri"/>
                          <a:cs typeface="Times New Roman"/>
                        </a:rPr>
                        <a:t>Coeff                         Std. Error            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cap="small" spc="25" dirty="0">
                          <a:latin typeface="+mj-lt"/>
                          <a:ea typeface="Calibri"/>
                          <a:cs typeface="Times New Roman"/>
                        </a:rPr>
                        <a:t>Coeff                         Std. Error            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cap="small" spc="25" dirty="0">
                          <a:latin typeface="+mj-lt"/>
                          <a:ea typeface="Calibri"/>
                          <a:cs typeface="Times New Roman"/>
                        </a:rPr>
                        <a:t>Coeff                         Std. Error            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cap="small" spc="25" dirty="0">
                          <a:latin typeface="+mj-lt"/>
                          <a:ea typeface="Calibri"/>
                          <a:cs typeface="Times New Roman"/>
                        </a:rPr>
                        <a:t>Coeff                         Std. Error            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cap="small" spc="25" dirty="0">
                          <a:latin typeface="+mj-lt"/>
                          <a:ea typeface="Calibri"/>
                          <a:cs typeface="Times New Roman"/>
                        </a:rPr>
                        <a:t>Coeff                         Std. Error            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71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latin typeface="+mj-lt"/>
                          <a:ea typeface="Calibri"/>
                          <a:cs typeface="Times New Roman"/>
                        </a:rPr>
                        <a:t>GP</a:t>
                      </a:r>
                      <a:r>
                        <a:rPr lang="en-US" sz="1200" b="1" i="1" baseline="-25000" dirty="0" smtClean="0">
                          <a:latin typeface="+mj-lt"/>
                          <a:ea typeface="Calibri"/>
                          <a:cs typeface="Times New Roman"/>
                        </a:rPr>
                        <a:t>ijt</a:t>
                      </a:r>
                      <a:r>
                        <a:rPr lang="en-US" sz="1200" b="1" i="1" baseline="0" dirty="0" smtClean="0">
                          <a:latin typeface="+mj-lt"/>
                          <a:ea typeface="Calibri"/>
                          <a:cs typeface="Times New Roman"/>
                        </a:rPr>
                        <a:t> : </a:t>
                      </a:r>
                      <a:r>
                        <a:rPr lang="en-US" sz="1200" b="1" i="1" dirty="0" smtClean="0">
                          <a:latin typeface="+mj-lt"/>
                          <a:ea typeface="Calibri"/>
                          <a:cs typeface="Times New Roman"/>
                        </a:rPr>
                        <a:t>Generic market penetration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-1.932***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(0.030)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-1.691***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(0.031)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-1.678***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(0.031)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1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latin typeface="+mj-lt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200" b="1" i="1" baseline="-25000" dirty="0" smtClean="0">
                          <a:latin typeface="+mj-lt"/>
                          <a:ea typeface="Calibri"/>
                          <a:cs typeface="Times New Roman"/>
                        </a:rPr>
                        <a:t>ijt </a:t>
                      </a:r>
                      <a:r>
                        <a:rPr lang="en-US" sz="1200" b="1" i="1" baseline="0" dirty="0" smtClean="0">
                          <a:latin typeface="+mj-lt"/>
                          <a:ea typeface="Calibri"/>
                          <a:cs typeface="Times New Roman"/>
                        </a:rPr>
                        <a:t>: Paragraph IV challenges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0.037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(0.075)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0.024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(0.070)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0.048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(0.070)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3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latin typeface="+mj-lt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200" b="1" i="1" baseline="-25000" dirty="0" smtClean="0">
                          <a:latin typeface="+mj-lt"/>
                          <a:ea typeface="Calibri"/>
                          <a:cs typeface="Times New Roman"/>
                        </a:rPr>
                        <a:t>jt-1 </a:t>
                      </a:r>
                      <a:r>
                        <a:rPr lang="en-US" sz="12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: Technological opportunities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0.003**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(0.002)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0.009***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(0.001)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0.029***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(0.002)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0.029***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(0.002)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1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j-lt"/>
                          <a:ea typeface="Calibri"/>
                          <a:cs typeface="Times New Roman"/>
                        </a:rPr>
                        <a:t>Z</a:t>
                      </a:r>
                      <a:r>
                        <a:rPr lang="en-US" sz="1200" b="1" i="1" baseline="-25000" dirty="0">
                          <a:latin typeface="+mj-lt"/>
                          <a:ea typeface="Calibri"/>
                          <a:cs typeface="Times New Roman"/>
                        </a:rPr>
                        <a:t>ijt-1</a:t>
                      </a:r>
                      <a:r>
                        <a:rPr lang="en-US" sz="1200" b="1" i="1" dirty="0"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200" b="1" i="1" dirty="0" smtClean="0">
                          <a:latin typeface="+mj-lt"/>
                          <a:ea typeface="Times New Roman"/>
                          <a:cs typeface="Times New Roman"/>
                        </a:rPr>
                        <a:t>: Technological</a:t>
                      </a:r>
                      <a:r>
                        <a:rPr lang="en-US" sz="1200" b="1" i="1" baseline="0" dirty="0" smtClean="0">
                          <a:latin typeface="+mj-lt"/>
                          <a:ea typeface="Times New Roman"/>
                          <a:cs typeface="Times New Roman"/>
                        </a:rPr>
                        <a:t> challenges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0.448***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(0.013)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0.469***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(0.014)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0.398***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(0.013)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0.399***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(0.013)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6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latin typeface="+mj-lt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en-US" sz="1200" b="1" i="1" baseline="-25000" dirty="0" smtClean="0">
                          <a:latin typeface="+mj-lt"/>
                          <a:ea typeface="Calibri"/>
                          <a:cs typeface="Times New Roman"/>
                        </a:rPr>
                        <a:t>ijt-1</a:t>
                      </a:r>
                      <a:r>
                        <a:rPr lang="en-US" sz="1200" b="1" i="1" baseline="0" dirty="0" smtClean="0">
                          <a:latin typeface="+mj-lt"/>
                          <a:ea typeface="Calibri"/>
                          <a:cs typeface="Times New Roman"/>
                        </a:rPr>
                        <a:t> : Firm innovative cap. I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0.103***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(0.004)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0.106***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(0.004)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0.090***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(0.004)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0.094***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(0.004)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0.098***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(0.004)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1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i="1" dirty="0" smtClean="0">
                          <a:latin typeface="+mj-lt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200" b="1" i="1" baseline="-25000" dirty="0" smtClean="0">
                          <a:latin typeface="+mj-lt"/>
                          <a:ea typeface="Calibri"/>
                          <a:cs typeface="Times New Roman"/>
                        </a:rPr>
                        <a:t>ijt-1 </a:t>
                      </a:r>
                      <a:r>
                        <a:rPr lang="en-US" sz="12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: Firm innovative cap. II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0.142***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(0.016)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0.036**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(0.015)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0.074***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(0.016)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0.028*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(0.015)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0.037***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(0.015)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1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i="1" dirty="0" smtClean="0">
                          <a:latin typeface="+mj-lt"/>
                          <a:ea typeface="Calibri"/>
                          <a:cs typeface="Times New Roman"/>
                        </a:rPr>
                        <a:t>SA</a:t>
                      </a:r>
                      <a:r>
                        <a:rPr lang="en-US" sz="1200" b="1" i="1" baseline="-25000" dirty="0" smtClean="0">
                          <a:latin typeface="+mj-lt"/>
                          <a:ea typeface="Calibri"/>
                          <a:cs typeface="Times New Roman"/>
                        </a:rPr>
                        <a:t>ijt </a:t>
                      </a:r>
                      <a:r>
                        <a:rPr lang="en-US" sz="12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: Downstream co-specialized assets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-0.010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(0.006)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-0.008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(0.006)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-0.005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(0.004)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-0.001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(0.002)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-0.001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(0.002)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1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j-lt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200" b="1" i="1" baseline="-25000" dirty="0">
                          <a:latin typeface="+mj-lt"/>
                          <a:ea typeface="Calibri"/>
                          <a:cs typeface="Times New Roman"/>
                        </a:rPr>
                        <a:t>it</a:t>
                      </a:r>
                      <a:r>
                        <a:rPr lang="en-US" sz="1200" b="1" i="1" dirty="0"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200" b="1" i="1" dirty="0" smtClean="0">
                          <a:latin typeface="+mj-lt"/>
                          <a:ea typeface="Times New Roman"/>
                          <a:cs typeface="Times New Roman"/>
                        </a:rPr>
                        <a:t>: Firm size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-0.043***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(0.003)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-0.040***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(0.003)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-0.043***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(0.003)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-0.028***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(0.003)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-0.027***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(0.003)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9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  <a:ea typeface="Times New Roman"/>
                          <a:cs typeface="Times New Roman"/>
                        </a:rPr>
                        <a:t>Firm Fixed Effects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69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  <a:ea typeface="Times New Roman"/>
                          <a:cs typeface="Times New Roman"/>
                        </a:rPr>
                        <a:t>Year Fixed Effects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69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  <a:ea typeface="Times New Roman"/>
                          <a:cs typeface="Times New Roman"/>
                        </a:rPr>
                        <a:t>Therapeutic Fixed Effects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N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3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  <a:ea typeface="Times New Roman"/>
                          <a:cs typeface="Times New Roman"/>
                        </a:rPr>
                        <a:t>Year*Therapeutic Fixed Effects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N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  <a:ea typeface="Times New Roman"/>
                          <a:cs typeface="Times New Roman"/>
                        </a:rPr>
                        <a:t>N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  <a:ea typeface="Times New Roman"/>
                          <a:cs typeface="Times New Roman"/>
                        </a:rPr>
                        <a:t>N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N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97021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991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cap="small" dirty="0" smtClean="0"/>
              <a:t>Results for the top therapeutic markets</a:t>
            </a:r>
            <a:br>
              <a:rPr lang="en-US" sz="3000" b="1" cap="small" dirty="0" smtClean="0"/>
            </a:br>
            <a:r>
              <a:rPr lang="en-US" sz="2400" b="1" cap="small" dirty="0" smtClean="0"/>
              <a:t>Table 5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01246436"/>
              </p:ext>
            </p:extLst>
          </p:nvPr>
        </p:nvGraphicFramePr>
        <p:xfrm>
          <a:off x="457200" y="914400"/>
          <a:ext cx="8381999" cy="5599921"/>
        </p:xfrm>
        <a:graphic>
          <a:graphicData uri="http://schemas.openxmlformats.org/drawingml/2006/table">
            <a:tbl>
              <a:tblPr/>
              <a:tblGrid>
                <a:gridCol w="3398108"/>
                <a:gridCol w="1132703"/>
                <a:gridCol w="1359243"/>
                <a:gridCol w="1132703"/>
                <a:gridCol w="1359242"/>
              </a:tblGrid>
              <a:tr h="238523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j-lt"/>
                          <a:ea typeface="Times New Roman"/>
                          <a:cs typeface="Times New Roman"/>
                        </a:rPr>
                        <a:t>VARIABLES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spc="25" dirty="0">
                          <a:latin typeface="+mj-lt"/>
                          <a:ea typeface="Calibri"/>
                          <a:cs typeface="Times New Roman"/>
                        </a:rPr>
                        <a:t>NBREG Fixed Effects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spc="25" dirty="0">
                          <a:latin typeface="+mj-lt"/>
                          <a:ea typeface="Calibri"/>
                          <a:cs typeface="Times New Roman"/>
                        </a:rPr>
                        <a:t>NBREG Fixed Effects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spc="25" dirty="0">
                          <a:latin typeface="+mj-lt"/>
                          <a:ea typeface="Calibri"/>
                          <a:cs typeface="Times New Roman"/>
                        </a:rPr>
                        <a:t>NBREG Fixed Effects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spc="25">
                          <a:latin typeface="+mj-lt"/>
                          <a:ea typeface="Calibri"/>
                          <a:cs typeface="Times New Roman"/>
                        </a:rPr>
                        <a:t>NBREG Fixed Effects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7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spc="25">
                          <a:latin typeface="+mj-lt"/>
                          <a:ea typeface="Calibri"/>
                          <a:cs typeface="Times New Roman"/>
                        </a:rPr>
                        <a:t>Model 1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spc="25">
                          <a:latin typeface="+mj-lt"/>
                          <a:ea typeface="Calibri"/>
                          <a:cs typeface="Times New Roman"/>
                        </a:rPr>
                        <a:t>Model 2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spc="25" dirty="0">
                          <a:latin typeface="+mj-lt"/>
                          <a:ea typeface="Calibri"/>
                          <a:cs typeface="Times New Roman"/>
                        </a:rPr>
                        <a:t>Model 3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spc="25">
                          <a:latin typeface="+mj-lt"/>
                          <a:ea typeface="Calibri"/>
                          <a:cs typeface="Times New Roman"/>
                        </a:rPr>
                        <a:t>Model 4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9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i="1">
                          <a:latin typeface="+mj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200" i="1" baseline="-25000">
                          <a:latin typeface="+mj-lt"/>
                          <a:ea typeface="Calibri"/>
                          <a:cs typeface="Times New Roman"/>
                        </a:rPr>
                        <a:t>ijt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i="1">
                          <a:latin typeface="+mj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200" i="1" baseline="-25000">
                          <a:latin typeface="+mj-lt"/>
                          <a:ea typeface="Calibri"/>
                          <a:cs typeface="Times New Roman"/>
                        </a:rPr>
                        <a:t>ijt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i="1">
                          <a:latin typeface="+mj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200" i="1" baseline="-25000">
                          <a:latin typeface="+mj-lt"/>
                          <a:ea typeface="Calibri"/>
                          <a:cs typeface="Times New Roman"/>
                        </a:rPr>
                        <a:t>ijt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i="1" dirty="0">
                          <a:latin typeface="+mj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200" i="1" baseline="-25000" dirty="0">
                          <a:latin typeface="+mj-lt"/>
                          <a:ea typeface="Calibri"/>
                          <a:cs typeface="Times New Roman"/>
                        </a:rPr>
                        <a:t>ijt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cap="small" spc="25" dirty="0" smtClean="0">
                          <a:latin typeface="+mj-lt"/>
                          <a:ea typeface="Calibri"/>
                          <a:cs typeface="Times New Roman"/>
                        </a:rPr>
                        <a:t>Coeff                         </a:t>
                      </a:r>
                      <a:r>
                        <a:rPr lang="en-US" sz="1200" b="0" cap="small" spc="25" dirty="0">
                          <a:latin typeface="+mj-lt"/>
                          <a:ea typeface="Calibri"/>
                          <a:cs typeface="Times New Roman"/>
                        </a:rPr>
                        <a:t>Std. Error            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cap="small" spc="25" dirty="0" smtClean="0">
                          <a:latin typeface="+mj-lt"/>
                          <a:ea typeface="Calibri"/>
                          <a:cs typeface="Times New Roman"/>
                        </a:rPr>
                        <a:t>Coeff                         </a:t>
                      </a:r>
                      <a:r>
                        <a:rPr lang="en-US" sz="1200" b="0" cap="small" spc="25" dirty="0">
                          <a:latin typeface="+mj-lt"/>
                          <a:ea typeface="Calibri"/>
                          <a:cs typeface="Times New Roman"/>
                        </a:rPr>
                        <a:t>Std. Error            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cap="small" spc="25" dirty="0" smtClean="0">
                          <a:latin typeface="+mj-lt"/>
                          <a:ea typeface="Calibri"/>
                          <a:cs typeface="Times New Roman"/>
                        </a:rPr>
                        <a:t>Coeff                         </a:t>
                      </a:r>
                      <a:r>
                        <a:rPr lang="en-US" sz="1200" b="0" cap="small" spc="25" dirty="0">
                          <a:latin typeface="+mj-lt"/>
                          <a:ea typeface="Calibri"/>
                          <a:cs typeface="Times New Roman"/>
                        </a:rPr>
                        <a:t>Std. Error            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cap="small" spc="25" dirty="0">
                          <a:latin typeface="+mj-lt"/>
                          <a:ea typeface="Calibri"/>
                          <a:cs typeface="Times New Roman"/>
                        </a:rPr>
                        <a:t>Coeff                         Std. Error            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9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GP</a:t>
                      </a:r>
                      <a:r>
                        <a:rPr lang="en-US" sz="1200" b="1" i="1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ijt</a:t>
                      </a:r>
                      <a:r>
                        <a:rPr lang="en-US" sz="12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: </a:t>
                      </a:r>
                      <a:r>
                        <a:rPr lang="en-US" sz="12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Generic market penetration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-0.794***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(0.082)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-0.333***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(0.082)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latin typeface="+mj-lt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200" b="1" i="1" baseline="-25000" dirty="0" smtClean="0">
                          <a:latin typeface="+mj-lt"/>
                          <a:ea typeface="Calibri"/>
                          <a:cs typeface="Times New Roman"/>
                        </a:rPr>
                        <a:t>ijt </a:t>
                      </a:r>
                      <a:r>
                        <a:rPr lang="en-US" sz="1200" b="1" i="1" baseline="0" dirty="0" smtClean="0">
                          <a:latin typeface="+mj-lt"/>
                          <a:ea typeface="Calibri"/>
                          <a:cs typeface="Times New Roman"/>
                        </a:rPr>
                        <a:t>: Paragraph IV challenges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-0.139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(0.117)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-0.229**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(0.102)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latin typeface="+mj-lt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200" b="1" i="1" baseline="-25000" dirty="0" smtClean="0">
                          <a:latin typeface="+mj-lt"/>
                          <a:ea typeface="Calibri"/>
                          <a:cs typeface="Times New Roman"/>
                        </a:rPr>
                        <a:t>jt-1 </a:t>
                      </a:r>
                      <a:r>
                        <a:rPr lang="en-US" sz="12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: Technological opportunities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0.874***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(0.176)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0.239***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(0.017)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0.840***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(0.179)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j-lt"/>
                          <a:ea typeface="Calibri"/>
                          <a:cs typeface="Times New Roman"/>
                        </a:rPr>
                        <a:t>Z</a:t>
                      </a:r>
                      <a:r>
                        <a:rPr lang="en-US" sz="1200" b="1" i="1" baseline="-25000" dirty="0">
                          <a:latin typeface="+mj-lt"/>
                          <a:ea typeface="Calibri"/>
                          <a:cs typeface="Times New Roman"/>
                        </a:rPr>
                        <a:t>ijt-1</a:t>
                      </a:r>
                      <a:r>
                        <a:rPr lang="en-US" sz="1200" b="1" i="1" dirty="0"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200" b="1" i="1" dirty="0" smtClean="0">
                          <a:latin typeface="+mj-lt"/>
                          <a:ea typeface="Times New Roman"/>
                          <a:cs typeface="Times New Roman"/>
                        </a:rPr>
                        <a:t>: Technological</a:t>
                      </a:r>
                      <a:r>
                        <a:rPr lang="en-US" sz="1200" b="1" i="1" baseline="0" dirty="0" smtClean="0">
                          <a:latin typeface="+mj-lt"/>
                          <a:ea typeface="Times New Roman"/>
                          <a:cs typeface="Times New Roman"/>
                        </a:rPr>
                        <a:t> challenges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0.220***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(0.032)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0.256***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(0.039)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0.221***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(0.033)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latin typeface="+mj-lt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en-US" sz="1200" b="1" i="1" baseline="-25000" dirty="0" smtClean="0">
                          <a:latin typeface="+mj-lt"/>
                          <a:ea typeface="Calibri"/>
                          <a:cs typeface="Times New Roman"/>
                        </a:rPr>
                        <a:t>ijt-1</a:t>
                      </a:r>
                      <a:r>
                        <a:rPr lang="en-US" sz="1200" b="1" i="1" baseline="0" dirty="0" smtClean="0">
                          <a:latin typeface="+mj-lt"/>
                          <a:ea typeface="Calibri"/>
                          <a:cs typeface="Times New Roman"/>
                        </a:rPr>
                        <a:t> : Firm innovative cap. I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0.143***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(0.015)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0.149***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(0.015)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0.168***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(0.016)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0.135***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(0.016)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i="1" dirty="0" smtClean="0">
                          <a:latin typeface="+mj-lt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200" b="1" i="1" baseline="-25000" dirty="0" smtClean="0">
                          <a:latin typeface="+mj-lt"/>
                          <a:ea typeface="Calibri"/>
                          <a:cs typeface="Times New Roman"/>
                        </a:rPr>
                        <a:t>ijt-1 </a:t>
                      </a:r>
                      <a:r>
                        <a:rPr lang="en-US" sz="12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: Firm innovative cap. II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0.093*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(0.051)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0.111**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(0.050)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0.096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(0.063)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0.097*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(0.051)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i="1" dirty="0" smtClean="0">
                          <a:latin typeface="+mj-lt"/>
                          <a:ea typeface="Calibri"/>
                          <a:cs typeface="Times New Roman"/>
                        </a:rPr>
                        <a:t>SA</a:t>
                      </a:r>
                      <a:r>
                        <a:rPr lang="en-US" sz="1200" b="1" i="1" baseline="-25000" dirty="0" smtClean="0">
                          <a:latin typeface="+mj-lt"/>
                          <a:ea typeface="Calibri"/>
                          <a:cs typeface="Times New Roman"/>
                        </a:rPr>
                        <a:t>ijt </a:t>
                      </a:r>
                      <a:r>
                        <a:rPr lang="en-US" sz="12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: Downstream co-specialized assets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-0.006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(0.030)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-0.005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(0.028)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0.004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(0.018)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-0.000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(0.023)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5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j-lt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200" b="1" i="1" baseline="-25000" dirty="0">
                          <a:latin typeface="+mj-lt"/>
                          <a:ea typeface="Calibri"/>
                          <a:cs typeface="Times New Roman"/>
                        </a:rPr>
                        <a:t>it</a:t>
                      </a:r>
                      <a:r>
                        <a:rPr lang="en-US" sz="1200" b="1" i="1" dirty="0"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200" b="1" i="1" dirty="0" smtClean="0">
                          <a:latin typeface="+mj-lt"/>
                          <a:ea typeface="Times New Roman"/>
                          <a:cs typeface="Times New Roman"/>
                        </a:rPr>
                        <a:t>: Firm size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-0.004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(0.011)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0.008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(0.011)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-0.005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(0.010)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0.016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(0.011)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Times New Roman"/>
                        </a:rPr>
                        <a:t>Firm Fixed Effects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0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Times New Roman"/>
                        </a:rPr>
                        <a:t>Year Fixed Effects</a:t>
                      </a:r>
                      <a:endParaRPr lang="en-US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39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Times New Roman"/>
                        </a:rPr>
                        <a:t>Therapeutic Market Fixed Effects</a:t>
                      </a:r>
                      <a:endParaRPr lang="en-US" sz="1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Times New Roman"/>
                        </a:rPr>
                        <a:t>N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81962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991600" cy="1143000"/>
          </a:xfrm>
        </p:spPr>
        <p:txBody>
          <a:bodyPr>
            <a:normAutofit/>
          </a:bodyPr>
          <a:lstStyle/>
          <a:p>
            <a:pPr algn="l"/>
            <a:r>
              <a:rPr lang="en-US" sz="2700" cap="small" dirty="0" smtClean="0"/>
              <a:t>Case Study: </a:t>
            </a:r>
            <a:r>
              <a:rPr lang="en-US" sz="2700" cap="small" dirty="0"/>
              <a:t>A</a:t>
            </a:r>
            <a:r>
              <a:rPr lang="en-US" sz="2700" b="1" cap="small" dirty="0" smtClean="0"/>
              <a:t>nti-Epileptics</a:t>
            </a:r>
            <a:br>
              <a:rPr lang="en-US" sz="2700" b="1" cap="small" dirty="0" smtClean="0"/>
            </a:br>
            <a:r>
              <a:rPr lang="en-US" sz="2400" b="1" cap="small" dirty="0" smtClean="0"/>
              <a:t>Table 6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2028470"/>
              </p:ext>
            </p:extLst>
          </p:nvPr>
        </p:nvGraphicFramePr>
        <p:xfrm>
          <a:off x="381000" y="1295400"/>
          <a:ext cx="8534398" cy="5282517"/>
        </p:xfrm>
        <a:graphic>
          <a:graphicData uri="http://schemas.openxmlformats.org/drawingml/2006/table">
            <a:tbl>
              <a:tblPr/>
              <a:tblGrid>
                <a:gridCol w="2666999"/>
                <a:gridCol w="1300276"/>
                <a:gridCol w="1322425"/>
                <a:gridCol w="1622349"/>
                <a:gridCol w="1622349"/>
              </a:tblGrid>
              <a:tr h="216127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j-lt"/>
                          <a:ea typeface="Times New Roman"/>
                          <a:cs typeface="Times New Roman"/>
                        </a:rPr>
                        <a:t>VARIABLES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spc="25">
                          <a:latin typeface="+mj-lt"/>
                          <a:ea typeface="Calibri"/>
                          <a:cs typeface="Times New Roman"/>
                        </a:rPr>
                        <a:t>NBREG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spc="25">
                          <a:latin typeface="+mj-lt"/>
                          <a:ea typeface="Calibri"/>
                          <a:cs typeface="Times New Roman"/>
                        </a:rPr>
                        <a:t>NBREG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spc="25">
                          <a:latin typeface="+mj-lt"/>
                          <a:ea typeface="Calibri"/>
                          <a:cs typeface="Times New Roman"/>
                        </a:rPr>
                        <a:t>NBREG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spc="25">
                          <a:latin typeface="+mj-lt"/>
                          <a:ea typeface="Calibri"/>
                          <a:cs typeface="Times New Roman"/>
                        </a:rPr>
                        <a:t>NBREG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1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spc="25">
                          <a:latin typeface="+mj-lt"/>
                          <a:ea typeface="Calibri"/>
                          <a:cs typeface="Times New Roman"/>
                        </a:rPr>
                        <a:t>Model 1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spc="25">
                          <a:latin typeface="+mj-lt"/>
                          <a:ea typeface="Calibri"/>
                          <a:cs typeface="Times New Roman"/>
                        </a:rPr>
                        <a:t>Model 2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spc="25">
                          <a:latin typeface="+mj-lt"/>
                          <a:ea typeface="Calibri"/>
                          <a:cs typeface="Times New Roman"/>
                        </a:rPr>
                        <a:t>Model 3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spc="25">
                          <a:latin typeface="+mj-lt"/>
                          <a:ea typeface="Calibri"/>
                          <a:cs typeface="Times New Roman"/>
                        </a:rPr>
                        <a:t>Model 4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i="1">
                          <a:latin typeface="+mj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200" i="1" baseline="-25000">
                          <a:latin typeface="+mj-lt"/>
                          <a:ea typeface="Calibri"/>
                          <a:cs typeface="Times New Roman"/>
                        </a:rPr>
                        <a:t>ijt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i="1">
                          <a:latin typeface="+mj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200" i="1" baseline="-25000">
                          <a:latin typeface="+mj-lt"/>
                          <a:ea typeface="Calibri"/>
                          <a:cs typeface="Times New Roman"/>
                        </a:rPr>
                        <a:t>ijt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i="1">
                          <a:latin typeface="+mj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200" i="1" baseline="-25000">
                          <a:latin typeface="+mj-lt"/>
                          <a:ea typeface="Calibri"/>
                          <a:cs typeface="Times New Roman"/>
                        </a:rPr>
                        <a:t>ijt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i="1">
                          <a:latin typeface="+mj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200" i="1" baseline="-25000">
                          <a:latin typeface="+mj-lt"/>
                          <a:ea typeface="Calibri"/>
                          <a:cs typeface="Times New Roman"/>
                        </a:rPr>
                        <a:t>ijt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73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cap="small" spc="25" dirty="0" err="1">
                          <a:latin typeface="+mj-lt"/>
                          <a:ea typeface="Calibri"/>
                          <a:cs typeface="Times New Roman"/>
                        </a:rPr>
                        <a:t>Coeff</a:t>
                      </a:r>
                      <a:r>
                        <a:rPr lang="en-US" sz="1200" b="0" cap="small" spc="25" dirty="0">
                          <a:latin typeface="+mj-lt"/>
                          <a:ea typeface="Calibri"/>
                          <a:cs typeface="Times New Roman"/>
                        </a:rPr>
                        <a:t>                         Std. Error            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cap="small" spc="25">
                          <a:latin typeface="+mj-lt"/>
                          <a:ea typeface="Calibri"/>
                          <a:cs typeface="Times New Roman"/>
                        </a:rPr>
                        <a:t>Coeff                         Std. Error            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cap="small" spc="25">
                          <a:latin typeface="+mj-lt"/>
                          <a:ea typeface="Calibri"/>
                          <a:cs typeface="Times New Roman"/>
                        </a:rPr>
                        <a:t>Coeff                         Std. Error            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cap="small" spc="25">
                          <a:latin typeface="+mj-lt"/>
                          <a:ea typeface="Calibri"/>
                          <a:cs typeface="Times New Roman"/>
                        </a:rPr>
                        <a:t>Coeff                         Std. Error            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2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GP</a:t>
                      </a:r>
                      <a:r>
                        <a:rPr lang="en-US" sz="1200" b="1" i="1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ijt</a:t>
                      </a:r>
                      <a:r>
                        <a:rPr lang="en-US" sz="12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: </a:t>
                      </a:r>
                      <a:r>
                        <a:rPr lang="en-US" sz="12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Generic market penetration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865" marR="4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-1.630***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(0.167)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0.156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(0.330)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latin typeface="+mj-lt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200" b="1" i="1" baseline="-25000" dirty="0" smtClean="0">
                          <a:latin typeface="+mj-lt"/>
                          <a:ea typeface="Calibri"/>
                          <a:cs typeface="Times New Roman"/>
                        </a:rPr>
                        <a:t>ijt </a:t>
                      </a:r>
                      <a:r>
                        <a:rPr lang="en-US" sz="1200" b="1" i="1" baseline="0" dirty="0" smtClean="0">
                          <a:latin typeface="+mj-lt"/>
                          <a:ea typeface="Calibri"/>
                          <a:cs typeface="Times New Roman"/>
                        </a:rPr>
                        <a:t>: Paragraph IV challenges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0.442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(0.587)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-0.023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(0.366)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latin typeface="+mj-lt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200" b="1" i="1" baseline="-25000" dirty="0" smtClean="0">
                          <a:latin typeface="+mj-lt"/>
                          <a:ea typeface="Calibri"/>
                          <a:cs typeface="Times New Roman"/>
                        </a:rPr>
                        <a:t>jt-1 </a:t>
                      </a:r>
                      <a:r>
                        <a:rPr lang="en-US" sz="12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: Technological opportunities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-0.238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(0.269)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-0.230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(0.250)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-0.188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(0.171)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j-lt"/>
                          <a:ea typeface="Calibri"/>
                          <a:cs typeface="Times New Roman"/>
                        </a:rPr>
                        <a:t>Z</a:t>
                      </a:r>
                      <a:r>
                        <a:rPr lang="en-US" sz="1200" b="1" i="1" baseline="-25000" dirty="0">
                          <a:latin typeface="+mj-lt"/>
                          <a:ea typeface="Calibri"/>
                          <a:cs typeface="Times New Roman"/>
                        </a:rPr>
                        <a:t>ijt-1</a:t>
                      </a:r>
                      <a:r>
                        <a:rPr lang="en-US" sz="1200" b="1" i="1" dirty="0"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200" b="1" i="1" dirty="0" smtClean="0">
                          <a:latin typeface="+mj-lt"/>
                          <a:ea typeface="Times New Roman"/>
                          <a:cs typeface="Times New Roman"/>
                        </a:rPr>
                        <a:t>: Technological</a:t>
                      </a:r>
                      <a:r>
                        <a:rPr lang="en-US" sz="1200" b="1" i="1" baseline="0" dirty="0" smtClean="0">
                          <a:latin typeface="+mj-lt"/>
                          <a:ea typeface="Times New Roman"/>
                          <a:cs typeface="Times New Roman"/>
                        </a:rPr>
                        <a:t> challenges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0.423***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(0.135)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0.290**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(0.117)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0.141**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(0.062)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latin typeface="+mj-lt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en-US" sz="1200" b="1" i="1" baseline="-25000" dirty="0" smtClean="0">
                          <a:latin typeface="+mj-lt"/>
                          <a:ea typeface="Calibri"/>
                          <a:cs typeface="Times New Roman"/>
                        </a:rPr>
                        <a:t>ijt-1</a:t>
                      </a:r>
                      <a:r>
                        <a:rPr lang="en-US" sz="1200" b="1" i="1" baseline="0" dirty="0" smtClean="0">
                          <a:latin typeface="+mj-lt"/>
                          <a:ea typeface="Calibri"/>
                          <a:cs typeface="Times New Roman"/>
                        </a:rPr>
                        <a:t> : Firm innovative cap. I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0.137***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(0.034)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0.445***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(0.045)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0.288***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(0.039)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0.116***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(0.037)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i="1" dirty="0" smtClean="0">
                          <a:latin typeface="+mj-lt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200" b="1" i="1" baseline="-25000" dirty="0" smtClean="0">
                          <a:latin typeface="+mj-lt"/>
                          <a:ea typeface="Calibri"/>
                          <a:cs typeface="Times New Roman"/>
                        </a:rPr>
                        <a:t>ijt-1 </a:t>
                      </a:r>
                      <a:r>
                        <a:rPr lang="en-US" sz="12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: Firm innovative cap. II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-0.036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(0.100)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0.464***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(0.156)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0.561***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(0.144)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-0.084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(0.104)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i="1" dirty="0" smtClean="0">
                          <a:latin typeface="+mj-lt"/>
                          <a:ea typeface="Calibri"/>
                          <a:cs typeface="Times New Roman"/>
                        </a:rPr>
                        <a:t>SA</a:t>
                      </a:r>
                      <a:r>
                        <a:rPr lang="en-US" sz="1200" b="1" i="1" baseline="-25000" dirty="0" smtClean="0">
                          <a:latin typeface="+mj-lt"/>
                          <a:ea typeface="Calibri"/>
                          <a:cs typeface="Times New Roman"/>
                        </a:rPr>
                        <a:t>ijt </a:t>
                      </a:r>
                      <a:r>
                        <a:rPr lang="en-US" sz="12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: Downstream co-specialized assets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-0.335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(0.533)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0.214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(0.714)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0.922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(0.652)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-0.398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(0.623)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latin typeface="+mj-lt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200" b="1" i="1" baseline="-25000" dirty="0">
                          <a:latin typeface="+mj-lt"/>
                          <a:ea typeface="Calibri"/>
                          <a:cs typeface="Times New Roman"/>
                        </a:rPr>
                        <a:t>it</a:t>
                      </a:r>
                      <a:r>
                        <a:rPr lang="en-US" sz="1200" b="1" i="1" dirty="0"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200" b="1" i="1" dirty="0" smtClean="0">
                          <a:latin typeface="+mj-lt"/>
                          <a:ea typeface="Times New Roman"/>
                          <a:cs typeface="Times New Roman"/>
                        </a:rPr>
                        <a:t>: Firm size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050" marR="380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0.021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(0.016)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0.062***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(0.014)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0.115***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(0.015)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0.026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(0.020)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  <a:ea typeface="Times New Roman"/>
                          <a:cs typeface="Times New Roman"/>
                        </a:rPr>
                        <a:t>Year Fixed Effects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1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Firm Fixed Effects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N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N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629" marR="436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80368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057400"/>
            <a:ext cx="6781800" cy="373851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9438"/>
          </a:xfrm>
        </p:spPr>
        <p:txBody>
          <a:bodyPr/>
          <a:lstStyle/>
          <a:p>
            <a:r>
              <a:rPr lang="en-US" sz="3000" cap="small" dirty="0" smtClean="0"/>
              <a:t>Pharmaceutical Productivity</a:t>
            </a:r>
            <a:endParaRPr lang="en-US" sz="3000" cap="small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324600"/>
            <a:ext cx="2323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Morgan Stanley (2010)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895600"/>
            <a:ext cx="7533733" cy="1200328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Andrew Witty (GSK) has publicly acknowledged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movement </a:t>
            </a:r>
            <a:r>
              <a:rPr lang="en-US" sz="2400" b="1" dirty="0">
                <a:solidFill>
                  <a:srgbClr val="FF0000"/>
                </a:solidFill>
              </a:rPr>
              <a:t>away </a:t>
            </a:r>
            <a:r>
              <a:rPr lang="en-US" sz="2400" b="1" dirty="0" smtClean="0">
                <a:solidFill>
                  <a:srgbClr val="FF0000"/>
                </a:solidFill>
              </a:rPr>
              <a:t>from </a:t>
            </a:r>
            <a:r>
              <a:rPr lang="en-US" sz="2400" b="1" dirty="0">
                <a:solidFill>
                  <a:srgbClr val="FF0000"/>
                </a:solidFill>
              </a:rPr>
              <a:t>“white pill, </a:t>
            </a:r>
            <a:r>
              <a:rPr lang="en-US" sz="2400" b="1" dirty="0" smtClean="0">
                <a:solidFill>
                  <a:srgbClr val="FF0000"/>
                </a:solidFill>
              </a:rPr>
              <a:t>Western markets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in </a:t>
            </a:r>
            <a:r>
              <a:rPr lang="en-US" sz="2400" b="1" dirty="0">
                <a:solidFill>
                  <a:srgbClr val="FF0000"/>
                </a:solidFill>
              </a:rPr>
              <a:t>large part due to generic competition. </a:t>
            </a:r>
          </a:p>
        </p:txBody>
      </p:sp>
    </p:spTree>
    <p:extLst>
      <p:ext uri="{BB962C8B-B14F-4D97-AF65-F5344CB8AC3E}">
        <p14:creationId xmlns:p14="http://schemas.microsoft.com/office/powerpoint/2010/main" xmlns="" val="2956268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916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cap="small" dirty="0" smtClean="0"/>
              <a:t>Rotation in Innovation?</a:t>
            </a:r>
            <a:r>
              <a:rPr lang="en-US" sz="3300" b="1" cap="small" dirty="0" smtClean="0"/>
              <a:t/>
            </a:r>
            <a:br>
              <a:rPr lang="en-US" sz="3300" b="1" cap="small" dirty="0" smtClean="0"/>
            </a:br>
            <a:r>
              <a:rPr lang="en-US" sz="2700" cap="small" dirty="0" smtClean="0"/>
              <a:t>Table 7</a:t>
            </a:r>
            <a:r>
              <a:rPr lang="en-US" sz="3300" b="1" cap="small" dirty="0" smtClean="0"/>
              <a:t/>
            </a:r>
            <a:br>
              <a:rPr lang="en-US" sz="3300" b="1" cap="small" dirty="0" smtClean="0"/>
            </a:b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4633959"/>
              </p:ext>
            </p:extLst>
          </p:nvPr>
        </p:nvGraphicFramePr>
        <p:xfrm>
          <a:off x="228600" y="1219200"/>
          <a:ext cx="8534400" cy="5113585"/>
        </p:xfrm>
        <a:graphic>
          <a:graphicData uri="http://schemas.openxmlformats.org/drawingml/2006/table">
            <a:tbl>
              <a:tblPr/>
              <a:tblGrid>
                <a:gridCol w="4495800"/>
                <a:gridCol w="1219200"/>
                <a:gridCol w="1383707"/>
                <a:gridCol w="1435693"/>
              </a:tblGrid>
              <a:tr h="20738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j-lt"/>
                          <a:ea typeface="Times New Roman"/>
                          <a:cs typeface="Times New Roman"/>
                        </a:rPr>
                        <a:t>VARIABLES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 anchor="b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spc="25">
                          <a:latin typeface="+mj-lt"/>
                          <a:ea typeface="Calibri"/>
                          <a:cs typeface="Times New Roman"/>
                        </a:rPr>
                        <a:t>Model 1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 anchor="b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spc="25">
                          <a:latin typeface="+mj-lt"/>
                          <a:ea typeface="Calibri"/>
                          <a:cs typeface="Times New Roman"/>
                        </a:rPr>
                        <a:t>Model 2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 anchor="b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spc="25">
                          <a:latin typeface="+mj-lt"/>
                          <a:ea typeface="Calibri"/>
                          <a:cs typeface="Times New Roman"/>
                        </a:rPr>
                        <a:t>Model 3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 anchor="b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err="1" smtClean="0">
                          <a:latin typeface="+mj-lt"/>
                          <a:ea typeface="Calibri"/>
                          <a:cs typeface="Times New Roman"/>
                        </a:rPr>
                        <a:t>dum</a:t>
                      </a:r>
                      <a:r>
                        <a:rPr lang="en-US" sz="1200" i="1" dirty="0" smtClean="0">
                          <a:latin typeface="+mj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200" i="1" dirty="0">
                          <a:latin typeface="+mj-lt"/>
                          <a:ea typeface="Calibri"/>
                          <a:cs typeface="Times New Roman"/>
                        </a:rPr>
                        <a:t>CI</a:t>
                      </a:r>
                      <a:r>
                        <a:rPr lang="en-US" sz="1200" i="1" baseline="-25000" dirty="0">
                          <a:latin typeface="+mj-lt"/>
                          <a:ea typeface="Calibri"/>
                          <a:cs typeface="Times New Roman"/>
                        </a:rPr>
                        <a:t>ijt</a:t>
                      </a:r>
                      <a:r>
                        <a:rPr lang="en-US" sz="1200" i="1" dirty="0">
                          <a:latin typeface="+mj-lt"/>
                          <a:ea typeface="Calibri"/>
                          <a:cs typeface="Times New Roman"/>
                        </a:rPr>
                        <a:t>-BI</a:t>
                      </a:r>
                      <a:r>
                        <a:rPr lang="en-US" sz="1200" i="1" baseline="-25000" dirty="0">
                          <a:latin typeface="+mj-lt"/>
                          <a:ea typeface="Calibri"/>
                          <a:cs typeface="Times New Roman"/>
                        </a:rPr>
                        <a:t>ijt</a:t>
                      </a:r>
                      <a:r>
                        <a:rPr lang="en-US" sz="1200" i="1" dirty="0"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err="1" smtClean="0">
                          <a:latin typeface="+mj-lt"/>
                          <a:ea typeface="Calibri"/>
                          <a:cs typeface="Times New Roman"/>
                        </a:rPr>
                        <a:t>dum</a:t>
                      </a:r>
                      <a:r>
                        <a:rPr lang="en-US" sz="1200" i="1" dirty="0" smtClean="0">
                          <a:latin typeface="+mj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200" i="1" dirty="0">
                          <a:latin typeface="+mj-lt"/>
                          <a:ea typeface="Calibri"/>
                          <a:cs typeface="Times New Roman"/>
                        </a:rPr>
                        <a:t>CI</a:t>
                      </a:r>
                      <a:r>
                        <a:rPr lang="en-US" sz="1200" i="1" baseline="-25000" dirty="0">
                          <a:latin typeface="+mj-lt"/>
                          <a:ea typeface="Calibri"/>
                          <a:cs typeface="Times New Roman"/>
                        </a:rPr>
                        <a:t>ijt</a:t>
                      </a:r>
                      <a:r>
                        <a:rPr lang="en-US" sz="1200" i="1" dirty="0">
                          <a:latin typeface="+mj-lt"/>
                          <a:ea typeface="Calibri"/>
                          <a:cs typeface="Times New Roman"/>
                        </a:rPr>
                        <a:t>-BI</a:t>
                      </a:r>
                      <a:r>
                        <a:rPr lang="en-US" sz="1200" i="1" baseline="-25000" dirty="0">
                          <a:latin typeface="+mj-lt"/>
                          <a:ea typeface="Calibri"/>
                          <a:cs typeface="Times New Roman"/>
                        </a:rPr>
                        <a:t>ijt</a:t>
                      </a:r>
                      <a:r>
                        <a:rPr lang="en-US" sz="1200" i="1" dirty="0"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err="1" smtClean="0">
                          <a:latin typeface="+mj-lt"/>
                          <a:ea typeface="Calibri"/>
                          <a:cs typeface="Times New Roman"/>
                        </a:rPr>
                        <a:t>dum</a:t>
                      </a:r>
                      <a:r>
                        <a:rPr lang="en-US" sz="1200" i="1" dirty="0" smtClean="0">
                          <a:latin typeface="+mj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200" i="1" dirty="0">
                          <a:latin typeface="+mj-lt"/>
                          <a:ea typeface="Calibri"/>
                          <a:cs typeface="Times New Roman"/>
                        </a:rPr>
                        <a:t>CI</a:t>
                      </a:r>
                      <a:r>
                        <a:rPr lang="en-US" sz="1200" i="1" baseline="-25000" dirty="0">
                          <a:latin typeface="+mj-lt"/>
                          <a:ea typeface="Calibri"/>
                          <a:cs typeface="Times New Roman"/>
                        </a:rPr>
                        <a:t>ijt</a:t>
                      </a:r>
                      <a:r>
                        <a:rPr lang="en-US" sz="1200" i="1" dirty="0">
                          <a:latin typeface="+mj-lt"/>
                          <a:ea typeface="Calibri"/>
                          <a:cs typeface="Times New Roman"/>
                        </a:rPr>
                        <a:t>-BI</a:t>
                      </a:r>
                      <a:r>
                        <a:rPr lang="en-US" sz="1200" i="1" baseline="-25000" dirty="0">
                          <a:latin typeface="+mj-lt"/>
                          <a:ea typeface="Calibri"/>
                          <a:cs typeface="Times New Roman"/>
                        </a:rPr>
                        <a:t>ijt</a:t>
                      </a:r>
                      <a:r>
                        <a:rPr lang="en-US" sz="1200" i="1" dirty="0"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7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cap="small" spc="25">
                          <a:latin typeface="+mj-lt"/>
                          <a:ea typeface="Calibri"/>
                          <a:cs typeface="Times New Roman"/>
                        </a:rPr>
                        <a:t>Coeff                         Std. Error            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cap="small" spc="25">
                          <a:latin typeface="+mj-lt"/>
                          <a:ea typeface="Calibri"/>
                          <a:cs typeface="Times New Roman"/>
                        </a:rPr>
                        <a:t>Coeff                         Std. Error            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cap="small" spc="25" dirty="0" err="1">
                          <a:latin typeface="+mj-lt"/>
                          <a:ea typeface="Calibri"/>
                          <a:cs typeface="Times New Roman"/>
                        </a:rPr>
                        <a:t>Coeff</a:t>
                      </a:r>
                      <a:r>
                        <a:rPr lang="en-US" sz="1200" b="0" cap="small" spc="25" dirty="0">
                          <a:latin typeface="+mj-lt"/>
                          <a:ea typeface="Calibri"/>
                          <a:cs typeface="Times New Roman"/>
                        </a:rPr>
                        <a:t>                         Std. Error            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7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latin typeface="+mj-lt"/>
                          <a:ea typeface="Calibri"/>
                          <a:cs typeface="Times New Roman"/>
                        </a:rPr>
                        <a:t>GP</a:t>
                      </a:r>
                      <a:r>
                        <a:rPr lang="en-US" sz="1200" b="1" i="1" baseline="-25000" dirty="0" smtClean="0">
                          <a:latin typeface="+mj-lt"/>
                          <a:ea typeface="Calibri"/>
                          <a:cs typeface="Times New Roman"/>
                        </a:rPr>
                        <a:t>ijt</a:t>
                      </a:r>
                      <a:r>
                        <a:rPr lang="en-US" sz="12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: Generic market penetration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138" marR="44138" marT="0" marB="0" anchor="b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-2.062***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(0.044)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 anchor="b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-2.070***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(0.045)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 anchor="b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7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latin typeface="+mj-lt"/>
                          <a:ea typeface="Calibri"/>
                          <a:cs typeface="Times New Roman"/>
                        </a:rPr>
                        <a:t>G</a:t>
                      </a:r>
                      <a:r>
                        <a:rPr lang="en-US" sz="1200" b="1" i="1" baseline="-25000" dirty="0" smtClean="0">
                          <a:latin typeface="+mj-lt"/>
                          <a:ea typeface="Calibri"/>
                          <a:cs typeface="Times New Roman"/>
                        </a:rPr>
                        <a:t>ijt</a:t>
                      </a:r>
                      <a:r>
                        <a:rPr lang="en-US" sz="12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: Paragraph IV challenges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138" marR="44138" marT="0" marB="0" anchor="b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-0.082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(0.146)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 anchor="b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-0.063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(0.147)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 anchor="b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7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latin typeface="+mj-lt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200" b="1" i="1" baseline="-25000" dirty="0" smtClean="0">
                          <a:latin typeface="+mj-lt"/>
                          <a:ea typeface="Calibri"/>
                          <a:cs typeface="Times New Roman"/>
                        </a:rPr>
                        <a:t>jt-1 </a:t>
                      </a:r>
                      <a:r>
                        <a:rPr lang="en-US" sz="12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: Technological opportunities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0.006**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(0.002)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 anchor="b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0.030***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(0.002)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 anchor="b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0.030***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(0.002)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 anchor="b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7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latin typeface="+mj-lt"/>
                          <a:ea typeface="Calibri"/>
                          <a:cs typeface="Times New Roman"/>
                        </a:rPr>
                        <a:t>Z</a:t>
                      </a:r>
                      <a:r>
                        <a:rPr lang="en-US" sz="1200" b="1" i="1" baseline="-25000" dirty="0" smtClean="0">
                          <a:latin typeface="+mj-lt"/>
                          <a:ea typeface="Calibri"/>
                          <a:cs typeface="Times New Roman"/>
                        </a:rPr>
                        <a:t>ijt-1 </a:t>
                      </a:r>
                      <a:r>
                        <a:rPr lang="en-US" sz="12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: Technological</a:t>
                      </a:r>
                      <a:r>
                        <a:rPr lang="en-US" sz="12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challenges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3.111***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(0.169)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 anchor="b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3.065***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(0.188)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 anchor="b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3.095***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(0.191)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 anchor="b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7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latin typeface="+mj-lt"/>
                          <a:ea typeface="Calibri"/>
                          <a:cs typeface="Times New Roman"/>
                        </a:rPr>
                        <a:t>(CD</a:t>
                      </a:r>
                      <a:r>
                        <a:rPr lang="en-US" sz="1200" b="1" i="1" baseline="-25000" dirty="0" smtClean="0">
                          <a:latin typeface="+mj-lt"/>
                          <a:ea typeface="Calibri"/>
                          <a:cs typeface="Times New Roman"/>
                        </a:rPr>
                        <a:t>ijt-1 </a:t>
                      </a:r>
                      <a:r>
                        <a:rPr lang="en-US" sz="1200" b="1" i="1" baseline="0" dirty="0" smtClean="0">
                          <a:latin typeface="+mj-lt"/>
                          <a:ea typeface="Calibri"/>
                          <a:cs typeface="Times New Roman"/>
                        </a:rPr>
                        <a:t> - B</a:t>
                      </a:r>
                      <a:r>
                        <a:rPr lang="en-US" sz="12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en-US" sz="1200" b="1" i="1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ijt-1</a:t>
                      </a:r>
                      <a:r>
                        <a:rPr lang="en-US" sz="1200" b="1" i="1" baseline="0" dirty="0" smtClean="0"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2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: difference in innovative cap. I 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  <a:ea typeface="Times New Roman"/>
                          <a:cs typeface="Times New Roman"/>
                        </a:rPr>
                        <a:t>1.161***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  <a:ea typeface="Times New Roman"/>
                          <a:cs typeface="Times New Roman"/>
                        </a:rPr>
                        <a:t>(0.058)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 anchor="b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1.164***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(0.058)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 anchor="b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1.162***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(0.058)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 anchor="b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7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latin typeface="+mj-lt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200" b="1" i="1" baseline="-25000" dirty="0" smtClean="0">
                          <a:latin typeface="+mj-lt"/>
                          <a:ea typeface="Calibri"/>
                          <a:cs typeface="Times New Roman"/>
                        </a:rPr>
                        <a:t>ijt-1</a:t>
                      </a:r>
                      <a:r>
                        <a:rPr lang="en-US" sz="12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: firm innovative cap. II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-0.754***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(0.072)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 anchor="b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-0.974***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(0.073)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 anchor="b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  <a:ea typeface="Times New Roman"/>
                          <a:cs typeface="Times New Roman"/>
                        </a:rPr>
                        <a:t>-0.963***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j-lt"/>
                          <a:ea typeface="Times New Roman"/>
                          <a:cs typeface="Times New Roman"/>
                        </a:rPr>
                        <a:t>(0.073)</a:t>
                      </a:r>
                      <a:endParaRPr lang="en-US" sz="1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 anchor="b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7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latin typeface="+mj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200" b="1" i="1" dirty="0" err="1" smtClean="0">
                          <a:latin typeface="+mj-lt"/>
                          <a:ea typeface="Calibri"/>
                          <a:cs typeface="Times New Roman"/>
                        </a:rPr>
                        <a:t>CSA</a:t>
                      </a:r>
                      <a:r>
                        <a:rPr lang="en-US" sz="1200" b="1" i="1" baseline="-25000" dirty="0" err="1" smtClean="0">
                          <a:latin typeface="+mj-lt"/>
                          <a:ea typeface="Calibri"/>
                          <a:cs typeface="Times New Roman"/>
                        </a:rPr>
                        <a:t>ijt</a:t>
                      </a:r>
                      <a:r>
                        <a:rPr lang="en-US" sz="1200" b="1" i="1" baseline="-25000" dirty="0" smtClean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i="1" baseline="0" dirty="0" smtClean="0">
                          <a:latin typeface="+mj-lt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en-US" sz="1200" b="1" i="1" baseline="0" dirty="0" err="1" smtClean="0">
                          <a:latin typeface="+mj-lt"/>
                          <a:ea typeface="Calibri"/>
                          <a:cs typeface="Times New Roman"/>
                        </a:rPr>
                        <a:t>BSA</a:t>
                      </a:r>
                      <a:r>
                        <a:rPr lang="en-US" sz="1200" b="1" i="1" kern="1200" baseline="-2500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ijt</a:t>
                      </a:r>
                      <a:r>
                        <a:rPr lang="en-US" sz="1200" b="1" i="1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i="1" baseline="0" dirty="0" smtClean="0"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2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: downstream co-specialized assets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-0.001***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(0.000)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 anchor="b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-0.001***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(0.000)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 anchor="b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-0.001***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(0.000)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 anchor="b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7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latin typeface="+mj-lt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200" b="1" i="1" baseline="-25000" dirty="0" smtClean="0">
                          <a:latin typeface="+mj-lt"/>
                          <a:ea typeface="Calibri"/>
                          <a:cs typeface="Times New Roman"/>
                        </a:rPr>
                        <a:t>it</a:t>
                      </a:r>
                      <a:r>
                        <a:rPr lang="en-US" sz="1200" b="1" i="1" baseline="0" dirty="0" smtClean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: Firm size</a:t>
                      </a:r>
                      <a:endParaRPr lang="en-US" sz="1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 anchor="ctr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0.018*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(0.010)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 anchor="b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0.018*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(0.010)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 anchor="b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0.021**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j-lt"/>
                          <a:ea typeface="Times New Roman"/>
                          <a:cs typeface="Times New Roman"/>
                        </a:rPr>
                        <a:t>(0.010)</a:t>
                      </a:r>
                      <a:endParaRPr lang="en-US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 anchor="b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+mj-lt"/>
                          <a:ea typeface="Times New Roman"/>
                          <a:cs typeface="Times New Roman"/>
                        </a:rPr>
                        <a:t>Firm Fixed Effects</a:t>
                      </a:r>
                      <a:endParaRPr lang="en-U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+mj-lt"/>
                          <a:ea typeface="Times New Roman"/>
                          <a:cs typeface="Times New Roman"/>
                        </a:rPr>
                        <a:t>Year Fixed Effects</a:t>
                      </a:r>
                      <a:endParaRPr lang="en-U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+mj-lt"/>
                          <a:ea typeface="Times New Roman"/>
                          <a:cs typeface="Times New Roman"/>
                        </a:rPr>
                        <a:t>Therapeutic Fixed Effects</a:t>
                      </a:r>
                      <a:endParaRPr lang="en-U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+mj-lt"/>
                          <a:ea typeface="Times New Roman"/>
                          <a:cs typeface="Times New Roman"/>
                        </a:rPr>
                        <a:t>Year*Therapeutic Fixed Effects</a:t>
                      </a:r>
                      <a:endParaRPr lang="en-U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+mj-lt"/>
                          <a:ea typeface="Calibri"/>
                          <a:cs typeface="Times New Roman"/>
                        </a:rPr>
                        <a:t>N</a:t>
                      </a:r>
                      <a:endParaRPr lang="en-U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+mj-lt"/>
                          <a:ea typeface="Calibri"/>
                          <a:cs typeface="Times New Roman"/>
                        </a:rPr>
                        <a:t>N</a:t>
                      </a:r>
                      <a:endParaRPr lang="en-U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+mj-lt"/>
                          <a:ea typeface="Times New Roman"/>
                          <a:cs typeface="Times New Roman"/>
                        </a:rPr>
                        <a:t>Y</a:t>
                      </a:r>
                      <a:endParaRPr lang="en-U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9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+mj-lt"/>
                          <a:ea typeface="Times New Roman"/>
                          <a:cs typeface="Times New Roman"/>
                        </a:rPr>
                        <a:t>N</a:t>
                      </a:r>
                      <a:endParaRPr lang="en-U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latin typeface="+mj-lt"/>
                          <a:ea typeface="Times New Roman"/>
                          <a:cs typeface="Times New Roman"/>
                        </a:rPr>
                        <a:t>31,970</a:t>
                      </a:r>
                      <a:endParaRPr lang="en-US" sz="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+mj-lt"/>
                          <a:ea typeface="Times New Roman"/>
                          <a:cs typeface="Times New Roman"/>
                        </a:rPr>
                        <a:t>31,970</a:t>
                      </a:r>
                      <a:endParaRPr lang="en-U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+mj-lt"/>
                          <a:ea typeface="Times New Roman"/>
                          <a:cs typeface="Times New Roman"/>
                        </a:rPr>
                        <a:t>31,970</a:t>
                      </a:r>
                      <a:endParaRPr lang="en-US" sz="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138" marR="44138" marT="0" marB="0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61156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9438"/>
          </a:xfrm>
        </p:spPr>
        <p:txBody>
          <a:bodyPr/>
          <a:lstStyle/>
          <a:p>
            <a:r>
              <a:rPr lang="en-US" sz="3000" cap="small" dirty="0" smtClean="0"/>
              <a:t>Research Agenda</a:t>
            </a:r>
            <a:endParaRPr lang="en-US" sz="3000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44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We pose three broad questions:</a:t>
            </a:r>
          </a:p>
          <a:p>
            <a:endParaRPr lang="en-US" sz="2000" dirty="0"/>
          </a:p>
          <a:p>
            <a:r>
              <a:rPr lang="en-US" sz="2000" dirty="0" smtClean="0"/>
              <a:t>Is the acceleration of (early) generic entry welfare enhancing?</a:t>
            </a:r>
          </a:p>
          <a:p>
            <a:endParaRPr lang="en-US" sz="2000" dirty="0"/>
          </a:p>
          <a:p>
            <a:r>
              <a:rPr lang="en-US" sz="2000" dirty="0" smtClean="0"/>
              <a:t>Have the increases in generic entry (and penetration) lowered the incentives for pharmaceutical innovation?</a:t>
            </a:r>
          </a:p>
          <a:p>
            <a:endParaRPr lang="en-US" sz="2000" dirty="0"/>
          </a:p>
          <a:p>
            <a:r>
              <a:rPr lang="en-US" sz="2000" dirty="0" smtClean="0"/>
              <a:t>Ultimately, </a:t>
            </a:r>
            <a:r>
              <a:rPr lang="en-US" sz="2000" dirty="0"/>
              <a:t>a</a:t>
            </a:r>
            <a:r>
              <a:rPr lang="en-US" sz="2000" dirty="0" smtClean="0"/>
              <a:t>re we trading off access (more consumer surplus) to cheaper drugs today, for less innovation (less consumer surplus) tomorrow?</a:t>
            </a:r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799706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1945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cap="small" dirty="0" smtClean="0"/>
              <a:t>Regulatory Background </a:t>
            </a:r>
            <a:br>
              <a:rPr lang="en-US" sz="3000" b="1" cap="small" dirty="0" smtClean="0"/>
            </a:br>
            <a:r>
              <a:rPr lang="en-US" sz="2000" b="1" cap="small" dirty="0" smtClean="0"/>
              <a:t>Created by the Hatch-Waxman act 1984</a:t>
            </a:r>
            <a:endParaRPr lang="en-US" sz="2000" dirty="0"/>
          </a:p>
        </p:txBody>
      </p:sp>
      <p:sp>
        <p:nvSpPr>
          <p:cNvPr id="5" name="Content Placeholder 28"/>
          <p:cNvSpPr>
            <a:spLocks noGrp="1"/>
          </p:cNvSpPr>
          <p:nvPr>
            <p:ph idx="1"/>
          </p:nvPr>
        </p:nvSpPr>
        <p:spPr>
          <a:xfrm>
            <a:off x="400402" y="4076709"/>
            <a:ext cx="8229600" cy="2468563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Generics can enter the market during two periods: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B0F0"/>
                </a:solidFill>
              </a:rPr>
              <a:t>A</a:t>
            </a:r>
            <a:r>
              <a:rPr lang="en-US" sz="1600" dirty="0" smtClean="0"/>
              <a:t>: End of market exclusivity (“Para-III” certification)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B</a:t>
            </a:r>
            <a:r>
              <a:rPr lang="en-US" sz="1600" dirty="0" smtClean="0"/>
              <a:t>: During market exclusivity (“Para-IV” certification)</a:t>
            </a:r>
          </a:p>
          <a:p>
            <a:pPr>
              <a:buFont typeface="Arial" pitchFamily="34" charset="0"/>
              <a:buChar char="•"/>
            </a:pPr>
            <a:endParaRPr lang="en-US" sz="1600" dirty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Only applicable to small molecule (chemical-based) drugs, large molecules (biologics-based) drugs get 12 years of data exclusivity. But there is currently no regulatory path for bio-</a:t>
            </a:r>
            <a:r>
              <a:rPr lang="en-US" sz="1600" dirty="0" err="1" smtClean="0"/>
              <a:t>similars</a:t>
            </a:r>
            <a:r>
              <a:rPr lang="en-US" sz="1600" dirty="0" smtClean="0"/>
              <a:t> to enter the U.S. market (in contrast to Europe, </a:t>
            </a:r>
            <a:r>
              <a:rPr lang="en-US" sz="1600" dirty="0" err="1" smtClean="0"/>
              <a:t>Omnitrope</a:t>
            </a:r>
            <a:r>
              <a:rPr lang="en-US" sz="1600" dirty="0" smtClean="0"/>
              <a:t> (HGH) in 2006)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 lvl="1">
              <a:buFont typeface="Arial" pitchFamily="34" charset="0"/>
              <a:buChar char="•"/>
            </a:pPr>
            <a:endParaRPr lang="en-US" sz="1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80545" y="2095583"/>
            <a:ext cx="7315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61745" y="3236908"/>
            <a:ext cx="2971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633545" y="3236908"/>
            <a:ext cx="2362200" cy="158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473731" y="3272522"/>
            <a:ext cx="376029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5454239" y="3287762"/>
            <a:ext cx="376029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92531" y="2131197"/>
            <a:ext cx="376029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7805554" y="2131197"/>
            <a:ext cx="376029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7803377" y="3287762"/>
            <a:ext cx="376029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67247" y="1628279"/>
            <a:ext cx="1928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Patent protection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386898" y="2360245"/>
            <a:ext cx="1208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Patent  expires</a:t>
            </a:r>
            <a:endParaRPr lang="en-US" sz="1200" dirty="0"/>
          </a:p>
        </p:txBody>
      </p:sp>
      <p:cxnSp>
        <p:nvCxnSpPr>
          <p:cNvPr id="16" name="Straight Arrow Connector 15"/>
          <p:cNvCxnSpPr>
            <a:stCxn id="14" idx="3"/>
          </p:cNvCxnSpPr>
          <p:nvPr/>
        </p:nvCxnSpPr>
        <p:spPr>
          <a:xfrm>
            <a:off x="5295980" y="1812945"/>
            <a:ext cx="2695410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4" idx="1"/>
          </p:cNvCxnSpPr>
          <p:nvPr/>
        </p:nvCxnSpPr>
        <p:spPr>
          <a:xfrm rot="10800000" flipV="1">
            <a:off x="680545" y="1812944"/>
            <a:ext cx="2686702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04765" y="3601273"/>
            <a:ext cx="1113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FDA approval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720883" y="3324274"/>
            <a:ext cx="688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 years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3465602" y="2946008"/>
            <a:ext cx="1250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exclusivity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945417" y="2946008"/>
            <a:ext cx="1396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Market exclusivity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8066888" y="1910916"/>
            <a:ext cx="351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A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066888" y="3052241"/>
            <a:ext cx="351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A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48561" y="3278106"/>
            <a:ext cx="351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4" idx="3"/>
          </p:cNvCxnSpPr>
          <p:nvPr/>
        </p:nvCxnSpPr>
        <p:spPr>
          <a:xfrm>
            <a:off x="6899939" y="3462772"/>
            <a:ext cx="1091451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4" idx="1"/>
          </p:cNvCxnSpPr>
          <p:nvPr/>
        </p:nvCxnSpPr>
        <p:spPr>
          <a:xfrm rot="10800000" flipV="1">
            <a:off x="5642253" y="3462771"/>
            <a:ext cx="906308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2454397" y="2131197"/>
            <a:ext cx="376029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067947" y="2360246"/>
            <a:ext cx="1113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FDA approval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174993" y="2360376"/>
            <a:ext cx="1191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Patent granted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130017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76400"/>
            <a:ext cx="8132506" cy="4210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6248400"/>
            <a:ext cx="1915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Paragraphiv.com</a:t>
            </a:r>
            <a:endParaRPr lang="en-US" sz="12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1945" y="29687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cap="small" dirty="0" smtClean="0"/>
              <a:t>Regulatory Background </a:t>
            </a:r>
            <a:br>
              <a:rPr lang="en-US" sz="3000" b="1" cap="small" dirty="0" smtClean="0"/>
            </a:br>
            <a:r>
              <a:rPr lang="en-US" sz="2000" b="1" cap="small" dirty="0" smtClean="0"/>
              <a:t>Created by the Hatch-Waxman act 1984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511990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79438"/>
          </a:xfrm>
        </p:spPr>
        <p:txBody>
          <a:bodyPr/>
          <a:lstStyle/>
          <a:p>
            <a:r>
              <a:rPr lang="en-US" sz="3000" cap="small" dirty="0" smtClean="0"/>
              <a:t>Revenue Deterioration </a:t>
            </a:r>
            <a:endParaRPr lang="en-US" sz="3000" cap="smal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981200"/>
            <a:ext cx="7556500" cy="353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1427" y="1981200"/>
            <a:ext cx="5222573" cy="3581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4200" y="5715000"/>
            <a:ext cx="1972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Grabowski (2008)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167566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5410200"/>
            <a:ext cx="8686800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Cumulated </a:t>
            </a:r>
            <a:r>
              <a:rPr lang="en-US" sz="1600" dirty="0">
                <a:latin typeface="+mn-lt"/>
              </a:rPr>
              <a:t>c</a:t>
            </a:r>
            <a:r>
              <a:rPr lang="en-US" sz="1600" dirty="0" smtClean="0">
                <a:latin typeface="+mn-lt"/>
              </a:rPr>
              <a:t>onsumer </a:t>
            </a:r>
            <a:r>
              <a:rPr lang="en-US" sz="1600" dirty="0">
                <a:latin typeface="+mn-lt"/>
              </a:rPr>
              <a:t>g</a:t>
            </a:r>
            <a:r>
              <a:rPr lang="en-US" sz="1600" dirty="0" smtClean="0">
                <a:latin typeface="+mn-lt"/>
              </a:rPr>
              <a:t>ains of</a:t>
            </a:r>
            <a:r>
              <a:rPr lang="en-US" sz="1600" b="1" dirty="0" smtClean="0">
                <a:latin typeface="+mn-lt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$92.9 billion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Cumulated </a:t>
            </a:r>
            <a:r>
              <a:rPr lang="en-US" sz="1600" dirty="0">
                <a:latin typeface="+mn-lt"/>
              </a:rPr>
              <a:t>p</a:t>
            </a:r>
            <a:r>
              <a:rPr lang="en-US" sz="1600" dirty="0" smtClean="0">
                <a:latin typeface="+mn-lt"/>
              </a:rPr>
              <a:t>roducer </a:t>
            </a:r>
            <a:r>
              <a:rPr lang="en-US" sz="1600" dirty="0">
                <a:latin typeface="+mn-lt"/>
              </a:rPr>
              <a:t>l</a:t>
            </a:r>
            <a:r>
              <a:rPr lang="en-US" sz="1600" dirty="0" smtClean="0">
                <a:latin typeface="+mn-lt"/>
              </a:rPr>
              <a:t>oss of 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</a:rPr>
              <a:t>$14.2 billion</a:t>
            </a:r>
            <a:r>
              <a:rPr lang="en-US" sz="1600" b="1" dirty="0" smtClean="0">
                <a:latin typeface="+mn-lt"/>
              </a:rPr>
              <a:t>.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b="1" dirty="0" smtClean="0">
                <a:latin typeface="+mn-lt"/>
              </a:rPr>
              <a:t>Total short-run, static </a:t>
            </a:r>
            <a:r>
              <a:rPr lang="en-US" sz="1600" b="1" dirty="0">
                <a:latin typeface="+mn-lt"/>
              </a:rPr>
              <a:t>w</a:t>
            </a:r>
            <a:r>
              <a:rPr lang="en-US" sz="1600" b="1" dirty="0" smtClean="0">
                <a:latin typeface="+mn-lt"/>
              </a:rPr>
              <a:t>elfare gain of $78 billion.</a:t>
            </a:r>
            <a:endParaRPr lang="en-US" sz="1600" dirty="0"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6325" y="247650"/>
            <a:ext cx="8229600" cy="5794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99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99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99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99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99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99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99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99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9900"/>
                </a:solidFill>
                <a:latin typeface="Arial" charset="0"/>
              </a:defRPr>
            </a:lvl9pPr>
          </a:lstStyle>
          <a:p>
            <a:r>
              <a:rPr lang="en-US" sz="2400" cap="small" dirty="0" smtClean="0"/>
              <a:t>Empirical Results: Regulation and Welfare</a:t>
            </a:r>
            <a:br>
              <a:rPr lang="en-US" sz="2400" cap="small" dirty="0" smtClean="0"/>
            </a:br>
            <a:r>
              <a:rPr lang="en-US" sz="1800" cap="small" dirty="0" smtClean="0"/>
              <a:t>Welfare implications with counterfactual analysis</a:t>
            </a:r>
            <a:endParaRPr lang="en-US" sz="2400" cap="small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39776036"/>
              </p:ext>
            </p:extLst>
          </p:nvPr>
        </p:nvGraphicFramePr>
        <p:xfrm>
          <a:off x="833931" y="1040310"/>
          <a:ext cx="6934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3044" y="2362200"/>
            <a:ext cx="430887" cy="77361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sz="1600" dirty="0" smtClean="0"/>
              <a:t>Millions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476084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b="1" cap="small" dirty="0" smtClean="0"/>
              <a:t/>
            </a:r>
            <a:br>
              <a:rPr lang="en-US" sz="3000" b="1" cap="small" dirty="0" smtClean="0"/>
            </a:br>
            <a:r>
              <a:rPr lang="en-US" sz="3300" b="1" cap="small" dirty="0" smtClean="0"/>
              <a:t>Empirical Strategy (1)</a:t>
            </a:r>
            <a:r>
              <a:rPr lang="en-US" sz="3000" cap="small" dirty="0"/>
              <a:t/>
            </a:r>
            <a:br>
              <a:rPr lang="en-US" sz="3000" cap="small" dirty="0"/>
            </a:br>
            <a:r>
              <a:rPr lang="en-US" sz="2200" b="1" cap="small" dirty="0" smtClean="0"/>
              <a:t>early stage innovation</a:t>
            </a:r>
            <a:endParaRPr lang="en-US" sz="2200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99962091"/>
              </p:ext>
            </p:extLst>
          </p:nvPr>
        </p:nvGraphicFramePr>
        <p:xfrm>
          <a:off x="736600" y="1409700"/>
          <a:ext cx="7669213" cy="762000"/>
        </p:xfrm>
        <a:graphic>
          <a:graphicData uri="http://schemas.openxmlformats.org/presentationml/2006/ole">
            <p:oleObj spid="_x0000_s1034" name="Equation" r:id="rId4" imgW="4824990" imgH="482278" progId="Equation.3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" y="2667000"/>
            <a:ext cx="8610600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Model flow of early stage innovation </a:t>
            </a:r>
            <a:r>
              <a:rPr lang="en-US" sz="2000" b="1" i="1" dirty="0" err="1" smtClean="0"/>
              <a:t>I</a:t>
            </a:r>
            <a:r>
              <a:rPr lang="en-US" sz="2000" b="1" i="1" baseline="-25000" dirty="0" err="1" smtClean="0"/>
              <a:t>ijt</a:t>
            </a:r>
            <a:r>
              <a:rPr lang="en-US" sz="2000" b="1" i="1" baseline="-25000" dirty="0" smtClean="0"/>
              <a:t> </a:t>
            </a:r>
            <a:r>
              <a:rPr lang="en-US" sz="2000" dirty="0" smtClean="0"/>
              <a:t>in </a:t>
            </a:r>
            <a:r>
              <a:rPr lang="en-US" sz="2000" b="1" dirty="0" smtClean="0"/>
              <a:t>pre-clinical and Phase 1</a:t>
            </a:r>
            <a:r>
              <a:rPr lang="en-US" sz="2000" dirty="0" smtClean="0"/>
              <a:t> for each firm</a:t>
            </a:r>
            <a:r>
              <a:rPr lang="en-US" sz="2000" i="1" dirty="0" smtClean="0"/>
              <a:t> </a:t>
            </a:r>
            <a:r>
              <a:rPr lang="en-US" sz="2000" b="1" i="1" dirty="0" smtClean="0"/>
              <a:t>i</a:t>
            </a:r>
            <a:r>
              <a:rPr lang="en-US" sz="2000" i="1" dirty="0" smtClean="0"/>
              <a:t> </a:t>
            </a:r>
            <a:r>
              <a:rPr lang="en-US" sz="2000" dirty="0" smtClean="0"/>
              <a:t>in therapeutic-market</a:t>
            </a:r>
            <a:r>
              <a:rPr lang="en-US" sz="2000" b="1" i="1" dirty="0" smtClean="0"/>
              <a:t> j</a:t>
            </a:r>
            <a:r>
              <a:rPr lang="en-US" sz="2000" i="1" dirty="0" smtClean="0"/>
              <a:t> </a:t>
            </a:r>
            <a:r>
              <a:rPr lang="en-US" sz="2000" dirty="0" smtClean="0"/>
              <a:t>in year</a:t>
            </a:r>
            <a:r>
              <a:rPr lang="en-US" sz="2000" i="1" dirty="0" smtClean="0"/>
              <a:t> </a:t>
            </a:r>
            <a:r>
              <a:rPr lang="en-US" sz="2000" b="1" i="1" dirty="0" smtClean="0"/>
              <a:t>t .</a:t>
            </a: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b="1" i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Sample limited to firms that had both approved products </a:t>
            </a:r>
            <a:r>
              <a:rPr lang="en-US" sz="2000" u="sng" dirty="0" smtClean="0"/>
              <a:t>and</a:t>
            </a:r>
            <a:r>
              <a:rPr lang="en-US" sz="2000" dirty="0" smtClean="0"/>
              <a:t> early-stage innovations (in any ATC).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i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Fixed effects: firm </a:t>
            </a:r>
            <a:r>
              <a:rPr lang="en-US" sz="2000" i="1" dirty="0" smtClean="0"/>
              <a:t>α</a:t>
            </a:r>
            <a:r>
              <a:rPr lang="en-US" sz="2000" i="1" baseline="-25000" dirty="0" smtClean="0"/>
              <a:t>i</a:t>
            </a:r>
            <a:r>
              <a:rPr lang="en-US" sz="2000" dirty="0" smtClean="0"/>
              <a:t>, therapeutic market </a:t>
            </a:r>
            <a:r>
              <a:rPr lang="en-US" sz="2000" i="1" dirty="0" smtClean="0"/>
              <a:t>α</a:t>
            </a:r>
            <a:r>
              <a:rPr lang="en-US" sz="2000" i="1" baseline="-25000" dirty="0" smtClean="0"/>
              <a:t>j</a:t>
            </a:r>
            <a:r>
              <a:rPr lang="en-US" sz="2000" dirty="0" smtClean="0"/>
              <a:t>, year </a:t>
            </a:r>
            <a:r>
              <a:rPr lang="en-US" sz="2000" i="1" dirty="0" smtClean="0"/>
              <a:t>α</a:t>
            </a:r>
            <a:r>
              <a:rPr lang="en-US" sz="2000" i="1" baseline="-25000" dirty="0" smtClean="0"/>
              <a:t>t</a:t>
            </a:r>
            <a:r>
              <a:rPr lang="en-US" sz="2000" dirty="0" smtClean="0"/>
              <a:t>, and interaction between therapeutic market and year, (</a:t>
            </a:r>
            <a:r>
              <a:rPr lang="en-US" sz="2000" i="1" dirty="0" smtClean="0"/>
              <a:t>α</a:t>
            </a:r>
            <a:r>
              <a:rPr lang="en-US" sz="2000" i="1" baseline="-25000" dirty="0" smtClean="0"/>
              <a:t>j</a:t>
            </a:r>
            <a:r>
              <a:rPr lang="en-US" sz="2000" dirty="0" smtClean="0"/>
              <a:t>*</a:t>
            </a:r>
            <a:r>
              <a:rPr lang="en-US" sz="2000" i="1" dirty="0" smtClean="0"/>
              <a:t>α</a:t>
            </a:r>
            <a:r>
              <a:rPr lang="en-US" sz="2000" i="1" baseline="-25000" dirty="0" smtClean="0"/>
              <a:t>t</a:t>
            </a:r>
            <a:r>
              <a:rPr lang="en-US" sz="2000" dirty="0" smtClean="0"/>
              <a:t>).</a:t>
            </a:r>
          </a:p>
          <a:p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u="sng" dirty="0" smtClean="0"/>
              <a:t>Models</a:t>
            </a:r>
            <a:r>
              <a:rPr lang="en-US" sz="2000" dirty="0" smtClean="0"/>
              <a:t>: fixed effect Poisson and negative binomial estimators (Hausman </a:t>
            </a:r>
            <a:r>
              <a:rPr lang="en-US" sz="2000" i="1" dirty="0" smtClean="0"/>
              <a:t>et al</a:t>
            </a:r>
            <a:r>
              <a:rPr lang="en-US" sz="2000" dirty="0" smtClean="0"/>
              <a:t>.</a:t>
            </a:r>
            <a:r>
              <a:rPr lang="en-US" sz="2000" i="1" dirty="0" smtClean="0"/>
              <a:t>,</a:t>
            </a:r>
            <a:r>
              <a:rPr lang="en-US" sz="2000" dirty="0" smtClean="0"/>
              <a:t> 1984; </a:t>
            </a:r>
            <a:r>
              <a:rPr lang="en-US" sz="2000" dirty="0" err="1" smtClean="0"/>
              <a:t>Woolridge</a:t>
            </a:r>
            <a:r>
              <a:rPr lang="en-US" sz="2000" dirty="0" smtClean="0"/>
              <a:t>, 1999)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baseline="-25000" dirty="0" smtClean="0"/>
          </a:p>
        </p:txBody>
      </p:sp>
    </p:spTree>
    <p:extLst>
      <p:ext uri="{BB962C8B-B14F-4D97-AF65-F5344CB8AC3E}">
        <p14:creationId xmlns:p14="http://schemas.microsoft.com/office/powerpoint/2010/main" xmlns="" val="1085197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b="1" cap="small" dirty="0" smtClean="0"/>
              <a:t/>
            </a:r>
            <a:br>
              <a:rPr lang="en-US" sz="3000" b="1" cap="small" dirty="0" smtClean="0"/>
            </a:br>
            <a:r>
              <a:rPr lang="en-US" sz="3300" b="1" cap="small" dirty="0" smtClean="0"/>
              <a:t>Empirical strategy (2)</a:t>
            </a:r>
            <a:br>
              <a:rPr lang="en-US" sz="3300" b="1" cap="small" dirty="0" smtClean="0"/>
            </a:br>
            <a:r>
              <a:rPr lang="en-US" sz="2200" cap="small" dirty="0" smtClean="0"/>
              <a:t>Rotation from Chemical-Based to B</a:t>
            </a:r>
            <a:r>
              <a:rPr lang="en-US" sz="2200" b="1" cap="small" dirty="0" smtClean="0"/>
              <a:t>iologics-based products</a:t>
            </a:r>
            <a:endParaRPr lang="en-US" sz="2200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2667000"/>
            <a:ext cx="8305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i="1" dirty="0" smtClean="0"/>
              <a:t>Origin of Material</a:t>
            </a:r>
            <a:r>
              <a:rPr lang="en-US" b="1" dirty="0" smtClean="0"/>
              <a:t> </a:t>
            </a:r>
            <a:r>
              <a:rPr lang="en-US" dirty="0"/>
              <a:t>(</a:t>
            </a:r>
            <a:r>
              <a:rPr lang="en-US" dirty="0" smtClean="0"/>
              <a:t>Pharmaprojects) used to separate </a:t>
            </a:r>
            <a:r>
              <a:rPr lang="en-US" i="1" dirty="0" smtClean="0"/>
              <a:t>I</a:t>
            </a:r>
            <a:r>
              <a:rPr lang="en-US" i="1" baseline="-25000" dirty="0" smtClean="0"/>
              <a:t>ijt </a:t>
            </a:r>
            <a:r>
              <a:rPr lang="en-US" dirty="0" smtClean="0"/>
              <a:t>  into either a biologic-based </a:t>
            </a:r>
            <a:r>
              <a:rPr lang="en-US" b="1" dirty="0" smtClean="0"/>
              <a:t>(</a:t>
            </a:r>
            <a:r>
              <a:rPr lang="en-US" b="1" i="1" dirty="0" smtClean="0"/>
              <a:t>BI</a:t>
            </a:r>
            <a:r>
              <a:rPr lang="en-US" b="1" i="1" baseline="-25000" dirty="0" smtClean="0"/>
              <a:t>ijt</a:t>
            </a:r>
            <a:r>
              <a:rPr lang="en-US" b="1" dirty="0" smtClean="0"/>
              <a:t>) </a:t>
            </a:r>
            <a:r>
              <a:rPr lang="en-US" dirty="0" smtClean="0"/>
              <a:t>or chemical-based </a:t>
            </a:r>
            <a:r>
              <a:rPr lang="en-US" b="1" dirty="0" smtClean="0"/>
              <a:t>(</a:t>
            </a:r>
            <a:r>
              <a:rPr lang="en-US" b="1" i="1" dirty="0" smtClean="0"/>
              <a:t>CI</a:t>
            </a:r>
            <a:r>
              <a:rPr lang="en-US" b="1" i="1" baseline="-25000" dirty="0" smtClean="0"/>
              <a:t>ijt</a:t>
            </a:r>
            <a:r>
              <a:rPr lang="en-US" b="1" dirty="0" smtClean="0"/>
              <a:t>) </a:t>
            </a:r>
            <a:r>
              <a:rPr lang="en-US" dirty="0" smtClean="0"/>
              <a:t>early stage innovation flow measure for each firm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in product market </a:t>
            </a:r>
            <a:r>
              <a:rPr lang="en-US" i="1" dirty="0" smtClean="0"/>
              <a:t>j </a:t>
            </a:r>
            <a:r>
              <a:rPr lang="en-US" dirty="0" smtClean="0"/>
              <a:t>in year </a:t>
            </a:r>
            <a:r>
              <a:rPr lang="en-US" i="1" dirty="0" smtClean="0"/>
              <a:t>t.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RHS is similarly separated out into biologic-based and chemicals-based  </a:t>
            </a:r>
            <a:r>
              <a:rPr lang="en-US" b="1" i="1" dirty="0" smtClean="0"/>
              <a:t>D</a:t>
            </a:r>
            <a:r>
              <a:rPr lang="en-US" b="1" i="1" baseline="-25000" dirty="0" smtClean="0"/>
              <a:t>ijt-1 </a:t>
            </a:r>
            <a:r>
              <a:rPr lang="en-US" dirty="0" smtClean="0"/>
              <a:t> and </a:t>
            </a:r>
            <a:r>
              <a:rPr lang="en-US" b="1" i="1" dirty="0" err="1" smtClean="0"/>
              <a:t>SA</a:t>
            </a:r>
            <a:r>
              <a:rPr lang="en-US" b="1" i="1" baseline="-25000" dirty="0" err="1" smtClean="0"/>
              <a:t>ijt</a:t>
            </a:r>
            <a:r>
              <a:rPr lang="en-US" i="1" baseline="-25000" dirty="0" smtClean="0"/>
              <a:t> .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Current work is splitting out </a:t>
            </a:r>
            <a:r>
              <a:rPr lang="en-US" i="1" dirty="0" smtClean="0">
                <a:solidFill>
                  <a:srgbClr val="FF0000"/>
                </a:solidFill>
              </a:rPr>
              <a:t>P</a:t>
            </a:r>
            <a:r>
              <a:rPr lang="en-US" i="1" baseline="-25000" dirty="0" smtClean="0">
                <a:solidFill>
                  <a:srgbClr val="FF0000"/>
                </a:solidFill>
              </a:rPr>
              <a:t>ijt-1</a:t>
            </a:r>
            <a:r>
              <a:rPr lang="en-US" dirty="0" smtClean="0">
                <a:solidFill>
                  <a:srgbClr val="FF0000"/>
                </a:solidFill>
              </a:rPr>
              <a:t>.)</a:t>
            </a:r>
            <a:endParaRPr lang="en-US" i="1" baseline="-25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b="1" i="1" baseline="-25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Current work also considering DV as a ratio: CI/(CI + BI)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u="sng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u="sng" dirty="0" smtClean="0"/>
              <a:t>Intuition</a:t>
            </a:r>
            <a:r>
              <a:rPr lang="en-US" b="1" dirty="0" smtClean="0"/>
              <a:t>: </a:t>
            </a:r>
            <a:r>
              <a:rPr lang="en-US" dirty="0" smtClean="0"/>
              <a:t>A negative coefficient on </a:t>
            </a:r>
            <a:r>
              <a:rPr lang="el-GR" dirty="0" smtClean="0"/>
              <a:t>β</a:t>
            </a:r>
            <a:r>
              <a:rPr lang="en-US" baseline="-25000" dirty="0" smtClean="0"/>
              <a:t>1</a:t>
            </a:r>
            <a:r>
              <a:rPr lang="en-US" dirty="0" smtClean="0"/>
              <a:t> or</a:t>
            </a:r>
            <a:r>
              <a:rPr lang="en-US" b="1" dirty="0" smtClean="0"/>
              <a:t> </a:t>
            </a:r>
            <a:r>
              <a:rPr lang="el-GR" dirty="0" smtClean="0"/>
              <a:t>β</a:t>
            </a:r>
            <a:r>
              <a:rPr lang="en-US" baseline="-25000" dirty="0" smtClean="0"/>
              <a:t>2</a:t>
            </a:r>
            <a:r>
              <a:rPr lang="en-US" b="1" baseline="-25000" dirty="0" smtClean="0"/>
              <a:t> </a:t>
            </a:r>
            <a:r>
              <a:rPr lang="en-US" dirty="0" smtClean="0"/>
              <a:t>implies that as </a:t>
            </a:r>
            <a:r>
              <a:rPr lang="en-US" dirty="0" err="1" smtClean="0"/>
              <a:t>GP</a:t>
            </a:r>
            <a:r>
              <a:rPr lang="en-US" baseline="-25000" dirty="0" err="1" smtClean="0"/>
              <a:t>ijt</a:t>
            </a:r>
            <a:r>
              <a:rPr lang="en-US" dirty="0" smtClean="0"/>
              <a:t> or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ijt</a:t>
            </a:r>
            <a:r>
              <a:rPr lang="en-US" dirty="0" smtClean="0"/>
              <a:t> increase, the  difference  </a:t>
            </a:r>
            <a:r>
              <a:rPr lang="en-US" b="1" dirty="0" smtClean="0"/>
              <a:t>(</a:t>
            </a:r>
            <a:r>
              <a:rPr lang="en-US" b="1" i="1" dirty="0" smtClean="0"/>
              <a:t>CI</a:t>
            </a:r>
            <a:r>
              <a:rPr lang="en-US" b="1" i="1" baseline="-25000" dirty="0" smtClean="0"/>
              <a:t>ijt</a:t>
            </a:r>
            <a:r>
              <a:rPr lang="en-US" b="1" i="1" dirty="0" smtClean="0"/>
              <a:t> – BI</a:t>
            </a:r>
            <a:r>
              <a:rPr lang="en-US" b="1" i="1" baseline="-25000" dirty="0" smtClean="0"/>
              <a:t>ijt</a:t>
            </a:r>
            <a:r>
              <a:rPr lang="en-US" b="1" i="1" dirty="0" smtClean="0"/>
              <a:t>) </a:t>
            </a:r>
            <a:r>
              <a:rPr lang="en-US" dirty="0" smtClean="0"/>
              <a:t>is decreasing. This could result from either </a:t>
            </a:r>
            <a:r>
              <a:rPr lang="en-US" b="1" i="1" dirty="0" smtClean="0"/>
              <a:t>BI</a:t>
            </a:r>
            <a:r>
              <a:rPr lang="en-US" b="1" i="1" baseline="-25000" dirty="0" smtClean="0"/>
              <a:t>ijt </a:t>
            </a:r>
            <a:r>
              <a:rPr lang="en-US" dirty="0" smtClean="0"/>
              <a:t>increasing, or </a:t>
            </a:r>
            <a:r>
              <a:rPr lang="en-US" b="1" dirty="0" err="1" smtClean="0"/>
              <a:t>C</a:t>
            </a:r>
            <a:r>
              <a:rPr lang="en-US" b="1" i="1" dirty="0" err="1"/>
              <a:t>I</a:t>
            </a:r>
            <a:r>
              <a:rPr lang="en-US" b="1" i="1" baseline="-25000" dirty="0" err="1" smtClean="0"/>
              <a:t>ijt</a:t>
            </a:r>
            <a:r>
              <a:rPr lang="en-US" b="1" i="1" baseline="-25000" dirty="0" smtClean="0"/>
              <a:t> </a:t>
            </a:r>
            <a:r>
              <a:rPr lang="en-US" dirty="0" smtClean="0"/>
              <a:t> decreasing or some combination of both.</a:t>
            </a:r>
            <a:endParaRPr lang="en-US" b="1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5264187"/>
              </p:ext>
            </p:extLst>
          </p:nvPr>
        </p:nvGraphicFramePr>
        <p:xfrm>
          <a:off x="642938" y="1447800"/>
          <a:ext cx="8247062" cy="838200"/>
        </p:xfrm>
        <a:graphic>
          <a:graphicData uri="http://schemas.openxmlformats.org/presentationml/2006/ole">
            <p:oleObj spid="_x0000_s3082" name="Equation" r:id="rId4" imgW="4626000" imgH="4662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761874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eller COB them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Scheller COB theme</Template>
  <TotalTime>494</TotalTime>
  <Words>2040</Words>
  <Application>Microsoft Office PowerPoint</Application>
  <PresentationFormat>On-screen Show (4:3)</PresentationFormat>
  <Paragraphs>679</Paragraphs>
  <Slides>20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Scheller COB theme</vt:lpstr>
      <vt:lpstr>Equation</vt:lpstr>
      <vt:lpstr>Killing the Golden Goose: Accelerated Generic Entry and the Incentives for High-Risk Pharmaceutical R&amp;D</vt:lpstr>
      <vt:lpstr>Pharmaceutical Productivity</vt:lpstr>
      <vt:lpstr>Research Agenda</vt:lpstr>
      <vt:lpstr>Regulatory Background  Created by the Hatch-Waxman act 1984</vt:lpstr>
      <vt:lpstr>Regulatory Background  Created by the Hatch-Waxman act 1984</vt:lpstr>
      <vt:lpstr>Revenue Deterioration </vt:lpstr>
      <vt:lpstr>Slide 7</vt:lpstr>
      <vt:lpstr> Empirical Strategy (1) early stage innovation</vt:lpstr>
      <vt:lpstr> Empirical strategy (2) Rotation from Chemical-Based to Biologics-based products</vt:lpstr>
      <vt:lpstr>Baseline Result  Table 4</vt:lpstr>
      <vt:lpstr>Results for the top therapeutic markets Table 5</vt:lpstr>
      <vt:lpstr>Case Study: Anti-Epileptics Table 6</vt:lpstr>
      <vt:lpstr>Rotation in Innovation? Table 7 </vt:lpstr>
      <vt:lpstr>Implications (&amp; More Questions)</vt:lpstr>
      <vt:lpstr>Thank you.  matt.higgins@scheller.gatech.edu</vt:lpstr>
      <vt:lpstr>Slide 16</vt:lpstr>
      <vt:lpstr>Baseline Result  Table 4</vt:lpstr>
      <vt:lpstr>Results for the top therapeutic markets Table 5</vt:lpstr>
      <vt:lpstr>Case Study: Anti-Epileptics Table 6</vt:lpstr>
      <vt:lpstr>Rotation in Innovation? Table 7 </vt:lpstr>
    </vt:vector>
  </TitlesOfParts>
  <Company>Georgia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Wilson, Hope M</dc:creator>
  <cp:lastModifiedBy>amann</cp:lastModifiedBy>
  <cp:revision>27</cp:revision>
  <dcterms:created xsi:type="dcterms:W3CDTF">2012-08-27T20:51:04Z</dcterms:created>
  <dcterms:modified xsi:type="dcterms:W3CDTF">2012-09-19T00:35:40Z</dcterms:modified>
</cp:coreProperties>
</file>