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82C55-B5C2-4B29-BC87-448487675E71}" type="datetimeFigureOut">
              <a:rPr lang="en-GB" smtClean="0"/>
              <a:t>17/09/2012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3FA1-6655-48D3-9430-806953F9DB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434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82C55-B5C2-4B29-BC87-448487675E71}" type="datetimeFigureOut">
              <a:rPr lang="en-GB" smtClean="0"/>
              <a:t>17/09/2012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3FA1-6655-48D3-9430-806953F9DB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4767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82C55-B5C2-4B29-BC87-448487675E71}" type="datetimeFigureOut">
              <a:rPr lang="en-GB" smtClean="0"/>
              <a:t>17/09/2012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3FA1-6655-48D3-9430-806953F9DB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3924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Garamond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Garamond" pitchFamily="18" charset="0"/>
              </a:defRPr>
            </a:lvl1pPr>
            <a:lvl2pPr>
              <a:defRPr>
                <a:latin typeface="Times New Roman" pitchFamily="18" charset="0"/>
                <a:cs typeface="Times New Roman" pitchFamily="18" charset="0"/>
              </a:defRPr>
            </a:lvl2pPr>
            <a:lvl3pPr>
              <a:defRPr>
                <a:latin typeface="Arial Narrow" pitchFamily="34" charset="0"/>
              </a:defRPr>
            </a:lvl3pPr>
            <a:lvl4pPr>
              <a:defRPr>
                <a:latin typeface="Lucida Sans" pitchFamily="34" charset="0"/>
              </a:defRPr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82C55-B5C2-4B29-BC87-448487675E71}" type="datetimeFigureOut">
              <a:rPr lang="en-GB" smtClean="0"/>
              <a:t>17/09/2012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3FA1-6655-48D3-9430-806953F9DB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0732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82C55-B5C2-4B29-BC87-448487675E71}" type="datetimeFigureOut">
              <a:rPr lang="en-GB" smtClean="0"/>
              <a:t>17/09/2012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3FA1-6655-48D3-9430-806953F9DB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7815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82C55-B5C2-4B29-BC87-448487675E71}" type="datetimeFigureOut">
              <a:rPr lang="en-GB" smtClean="0"/>
              <a:t>17/09/2012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3FA1-6655-48D3-9430-806953F9DB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915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82C55-B5C2-4B29-BC87-448487675E71}" type="datetimeFigureOut">
              <a:rPr lang="en-GB" smtClean="0"/>
              <a:t>17/09/2012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3FA1-6655-48D3-9430-806953F9DB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9310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82C55-B5C2-4B29-BC87-448487675E71}" type="datetimeFigureOut">
              <a:rPr lang="en-GB" smtClean="0"/>
              <a:t>17/09/2012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3FA1-6655-48D3-9430-806953F9DB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6621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82C55-B5C2-4B29-BC87-448487675E71}" type="datetimeFigureOut">
              <a:rPr lang="en-GB" smtClean="0"/>
              <a:t>17/09/2012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3FA1-6655-48D3-9430-806953F9DB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406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82C55-B5C2-4B29-BC87-448487675E71}" type="datetimeFigureOut">
              <a:rPr lang="en-GB" smtClean="0"/>
              <a:t>17/09/2012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3FA1-6655-48D3-9430-806953F9DB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087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82C55-B5C2-4B29-BC87-448487675E71}" type="datetimeFigureOut">
              <a:rPr lang="en-GB" smtClean="0"/>
              <a:t>17/09/2012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3FA1-6655-48D3-9430-806953F9DB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836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82C55-B5C2-4B29-BC87-448487675E71}" type="datetimeFigureOut">
              <a:rPr lang="en-GB" smtClean="0"/>
              <a:t>17/09/2012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633FA1-6655-48D3-9430-806953F9DB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4228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Skilled Immigration and Innovation: Evidence from Enrollment Fluctuations in U.S. Doctoral Programs</a:t>
            </a:r>
            <a:endParaRPr lang="en-GB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289560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2400" i="1" dirty="0" smtClean="0"/>
              <a:t>NSF Science of Science Policy Principal Investigator’s Conference</a:t>
            </a:r>
          </a:p>
          <a:p>
            <a:pPr marL="0" indent="0" algn="ctr">
              <a:buNone/>
            </a:pPr>
            <a:r>
              <a:rPr lang="en-US" sz="2000" dirty="0" smtClean="0"/>
              <a:t>Held at National Academies of Science, Washington D. C.</a:t>
            </a:r>
          </a:p>
          <a:p>
            <a:pPr marL="0" indent="0" algn="ctr">
              <a:buNone/>
            </a:pPr>
            <a:r>
              <a:rPr lang="en-US" sz="2000" dirty="0" smtClean="0"/>
              <a:t>September 20-21, 2012</a:t>
            </a:r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2600" dirty="0" smtClean="0"/>
              <a:t>Eric T. </a:t>
            </a:r>
            <a:r>
              <a:rPr lang="en-US" sz="2600" dirty="0" err="1" smtClean="0"/>
              <a:t>Stuen</a:t>
            </a:r>
            <a:r>
              <a:rPr lang="en-US" sz="2600" baseline="30000" dirty="0" err="1" smtClean="0"/>
              <a:t>a</a:t>
            </a:r>
            <a:r>
              <a:rPr lang="en-US" sz="2600" dirty="0" smtClean="0"/>
              <a:t>, Ahmed Mushfiq </a:t>
            </a:r>
            <a:r>
              <a:rPr lang="en-US" sz="2600" dirty="0" err="1" smtClean="0"/>
              <a:t>Mobarak</a:t>
            </a:r>
            <a:r>
              <a:rPr lang="en-US" sz="2600" baseline="30000" dirty="0" err="1" smtClean="0"/>
              <a:t>b</a:t>
            </a:r>
            <a:r>
              <a:rPr lang="en-US" sz="2600" dirty="0" smtClean="0"/>
              <a:t>, Keith E. </a:t>
            </a:r>
            <a:r>
              <a:rPr lang="en-US" sz="2600" dirty="0" err="1" smtClean="0"/>
              <a:t>Maskus</a:t>
            </a:r>
            <a:r>
              <a:rPr lang="en-US" sz="2600" baseline="30000" dirty="0" err="1" smtClean="0"/>
              <a:t>c</a:t>
            </a:r>
            <a:endParaRPr lang="en-US" sz="26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baseline="30000" dirty="0" smtClean="0"/>
              <a:t>a </a:t>
            </a:r>
            <a:r>
              <a:rPr lang="en-US" sz="2000" dirty="0" smtClean="0"/>
              <a:t>University of Idaho, College of Business and Economics</a:t>
            </a:r>
          </a:p>
          <a:p>
            <a:pPr marL="0" indent="0">
              <a:buNone/>
            </a:pPr>
            <a:r>
              <a:rPr lang="en-US" sz="2000" baseline="30000" dirty="0" smtClean="0"/>
              <a:t>b </a:t>
            </a:r>
            <a:r>
              <a:rPr lang="en-US" sz="2000" dirty="0" smtClean="0"/>
              <a:t>Yale University, School of Management</a:t>
            </a:r>
          </a:p>
          <a:p>
            <a:pPr marL="0" indent="0">
              <a:buNone/>
            </a:pPr>
            <a:r>
              <a:rPr lang="en-US" sz="2000" baseline="30000" dirty="0" smtClean="0"/>
              <a:t>c</a:t>
            </a:r>
            <a:r>
              <a:rPr lang="en-US" sz="2000" dirty="0" smtClean="0"/>
              <a:t> University of Colorado at Boulder, Department of Economics</a:t>
            </a:r>
            <a:endParaRPr lang="en-GB" sz="2000" dirty="0"/>
          </a:p>
        </p:txBody>
      </p:sp>
      <p:pic>
        <p:nvPicPr>
          <p:cNvPr id="9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5791200"/>
            <a:ext cx="2971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553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4999"/>
            <a:ext cx="8229600" cy="42211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How has the U.S. maintained its status as the global leader in R&amp;D?</a:t>
            </a:r>
          </a:p>
          <a:p>
            <a:pPr lvl="1"/>
            <a:r>
              <a:rPr lang="en-US" dirty="0" smtClean="0"/>
              <a:t>Both in university system and high-tech industry.</a:t>
            </a:r>
          </a:p>
          <a:p>
            <a:pPr lvl="1"/>
            <a:r>
              <a:rPr lang="en-US" i="1" dirty="0" smtClean="0"/>
              <a:t>Despite deficiencies in its education system</a:t>
            </a:r>
            <a:endParaRPr lang="en-US" dirty="0" smtClean="0"/>
          </a:p>
          <a:p>
            <a:pPr lvl="1"/>
            <a:r>
              <a:rPr lang="en-US" dirty="0" smtClean="0"/>
              <a:t>Motivated by Freeman (2005) NBER W.P.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Large increase in international </a:t>
            </a:r>
            <a:r>
              <a:rPr lang="en-US" dirty="0" err="1" smtClean="0"/>
              <a:t>Ph.Ds</a:t>
            </a:r>
            <a:r>
              <a:rPr lang="en-US" dirty="0" smtClean="0"/>
              <a:t>, 1980-1995</a:t>
            </a:r>
          </a:p>
          <a:p>
            <a:pPr lvl="1"/>
            <a:r>
              <a:rPr lang="en-US" dirty="0" smtClean="0"/>
              <a:t>Did their presence influence research outcomes?</a:t>
            </a:r>
          </a:p>
          <a:p>
            <a:pPr lvl="1"/>
            <a:r>
              <a:rPr lang="en-US" dirty="0" smtClean="0"/>
              <a:t>May recruit compatriots, also stay as researchers</a:t>
            </a:r>
            <a:endParaRPr lang="en-GB" dirty="0"/>
          </a:p>
        </p:txBody>
      </p:sp>
      <p:pic>
        <p:nvPicPr>
          <p:cNvPr id="2050" name="Picture 2" descr="http://t2.gstatic.com/images?q=tbn:ANd9GcSzpOM8sEBuX8FfHtxAKXSO6EiRUFr41V4U_0Se-dML1MamCjR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04800"/>
            <a:ext cx="1523999" cy="1523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1261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dirty="0" smtClean="0"/>
              <a:t>Overview</a:t>
            </a:r>
            <a:endParaRPr lang="en-GB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Criticism of foreign student program</a:t>
            </a:r>
          </a:p>
          <a:p>
            <a:pPr lvl="1"/>
            <a:r>
              <a:rPr lang="en-US" sz="2000" dirty="0" smtClean="0"/>
              <a:t>National security (e.g. 9/11)</a:t>
            </a:r>
          </a:p>
          <a:p>
            <a:pPr lvl="1"/>
            <a:r>
              <a:rPr lang="en-US" sz="2000" dirty="0" smtClean="0"/>
              <a:t>May reduce scholarships &amp; enrollment slots for domestic students</a:t>
            </a:r>
          </a:p>
          <a:p>
            <a:pPr lvl="1"/>
            <a:r>
              <a:rPr lang="en-US" sz="2000" dirty="0" smtClean="0"/>
              <a:t>Immigration through program may depress wages of Ph.D. researchers in U.S. labor market (e.g. </a:t>
            </a:r>
            <a:r>
              <a:rPr lang="en-US" sz="2000" dirty="0" err="1" smtClean="0"/>
              <a:t>Borjas</a:t>
            </a:r>
            <a:r>
              <a:rPr lang="en-US" sz="2000" dirty="0" smtClean="0"/>
              <a:t>, 2005)</a:t>
            </a:r>
          </a:p>
          <a:p>
            <a:pPr marL="914400" lvl="2" indent="0">
              <a:buNone/>
            </a:pPr>
            <a:endParaRPr lang="en-US" sz="1600" i="1" dirty="0" smtClean="0"/>
          </a:p>
          <a:p>
            <a:r>
              <a:rPr lang="en-US" dirty="0" smtClean="0"/>
              <a:t>Key questions:</a:t>
            </a:r>
          </a:p>
          <a:p>
            <a:pPr lvl="1"/>
            <a:r>
              <a:rPr lang="en-US" sz="2000" dirty="0" smtClean="0"/>
              <a:t>What is the causal impact of enrolling PhD students on research?</a:t>
            </a:r>
          </a:p>
          <a:p>
            <a:pPr lvl="1"/>
            <a:r>
              <a:rPr lang="en-US" sz="2000" dirty="0" smtClean="0"/>
              <a:t>How substitutable are foreign and domestic students?  Complementary?</a:t>
            </a:r>
          </a:p>
          <a:p>
            <a:pPr lvl="1"/>
            <a:r>
              <a:rPr lang="en-US" sz="2000" dirty="0" smtClean="0"/>
              <a:t>How can visa and scholarship policies best support research?</a:t>
            </a:r>
          </a:p>
        </p:txBody>
      </p:sp>
    </p:spTree>
    <p:extLst>
      <p:ext uri="{BB962C8B-B14F-4D97-AF65-F5344CB8AC3E}">
        <p14:creationId xmlns:p14="http://schemas.microsoft.com/office/powerpoint/2010/main" val="825829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197073" cy="1143000"/>
          </a:xfrm>
        </p:spPr>
        <p:txBody>
          <a:bodyPr/>
          <a:lstStyle/>
          <a:p>
            <a:pPr algn="l"/>
            <a:r>
              <a:rPr lang="en-US" dirty="0" smtClean="0"/>
              <a:t>Study Design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36816" y="838200"/>
            <a:ext cx="4854510" cy="54864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Empirical approach</a:t>
            </a:r>
          </a:p>
          <a:p>
            <a:pPr lvl="1"/>
            <a:r>
              <a:rPr lang="en-US" sz="2000" dirty="0" smtClean="0"/>
              <a:t>Knowledge production function statistically linking research outcomes and inputs</a:t>
            </a:r>
          </a:p>
          <a:p>
            <a:pPr lvl="1"/>
            <a:r>
              <a:rPr lang="en-US" sz="2000" dirty="0" smtClean="0"/>
              <a:t>Instrumental variables created, used to identify enrollment fluctuations not influenced by unobserved inputs (E.g. Faculty quality)</a:t>
            </a:r>
          </a:p>
          <a:p>
            <a:pPr lvl="1"/>
            <a:r>
              <a:rPr lang="en-US" sz="2000" dirty="0" smtClean="0"/>
              <a:t>Instruments interact macro-level shocks in home regions with department-level histories of enrollment from same region</a:t>
            </a:r>
          </a:p>
          <a:p>
            <a:pPr lvl="2"/>
            <a:r>
              <a:rPr lang="en-US" sz="1600" dirty="0" smtClean="0"/>
              <a:t>E.g. China’s study-abroad restrictions lifted (macro-level shock), universities and fields that already were enrolling Chinese students benefited more</a:t>
            </a:r>
          </a:p>
          <a:p>
            <a:pPr lvl="2"/>
            <a:r>
              <a:rPr lang="en-US" sz="1600" dirty="0" smtClean="0"/>
              <a:t>Other macro shocks: GDP growth, total tertiary students abroad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dirty="0" smtClean="0"/>
          </a:p>
          <a:p>
            <a:endParaRPr lang="en-GB" dirty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5401" y="28194000"/>
            <a:ext cx="1651958" cy="1268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726" y="1371600"/>
            <a:ext cx="3375090" cy="2590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025" y="3886200"/>
            <a:ext cx="3408547" cy="25596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1272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Study Design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Develop a model of Ph.D. admissions </a:t>
            </a:r>
          </a:p>
          <a:p>
            <a:pPr lvl="1"/>
            <a:r>
              <a:rPr lang="en-US" sz="2000" dirty="0" smtClean="0"/>
              <a:t>Predicts that a positive shock to number of ‘poor’ applicants increases student quality more than same shock to number of ‘rich’ applicants.</a:t>
            </a:r>
            <a:endParaRPr lang="en-US" sz="2000" dirty="0"/>
          </a:p>
          <a:p>
            <a:endParaRPr lang="en-US" sz="2800" dirty="0" smtClean="0"/>
          </a:p>
          <a:p>
            <a:r>
              <a:rPr lang="en-US" sz="2800" dirty="0" smtClean="0"/>
              <a:t>Data</a:t>
            </a:r>
          </a:p>
          <a:p>
            <a:pPr lvl="1"/>
            <a:r>
              <a:rPr lang="en-US" sz="2000" dirty="0" smtClean="0"/>
              <a:t>Created panel covering 2300 </a:t>
            </a:r>
            <a:r>
              <a:rPr lang="en-US" sz="2000" dirty="0" err="1" smtClean="0"/>
              <a:t>univ.</a:t>
            </a:r>
            <a:r>
              <a:rPr lang="en-US" sz="2000" dirty="0" smtClean="0"/>
              <a:t>-field pairs, 1973-1998.</a:t>
            </a:r>
          </a:p>
          <a:p>
            <a:pPr lvl="1"/>
            <a:r>
              <a:rPr lang="en-US" sz="2000" dirty="0" smtClean="0"/>
              <a:t>PhD enrollment counts created from NSF </a:t>
            </a:r>
            <a:r>
              <a:rPr lang="en-US" sz="2000" i="1" dirty="0" smtClean="0"/>
              <a:t>Survey of Earned Doctorates</a:t>
            </a:r>
          </a:p>
          <a:p>
            <a:pPr lvl="1"/>
            <a:r>
              <a:rPr lang="en-US" sz="2000" dirty="0" smtClean="0"/>
              <a:t>S&amp;E publications, (forward) citations from </a:t>
            </a:r>
            <a:r>
              <a:rPr lang="en-US" sz="2000" i="1" dirty="0" smtClean="0"/>
              <a:t>Web of Science</a:t>
            </a:r>
            <a:endParaRPr lang="en-US" sz="2000" dirty="0" smtClean="0"/>
          </a:p>
          <a:p>
            <a:pPr lvl="1"/>
            <a:r>
              <a:rPr lang="en-US" sz="2000" dirty="0" smtClean="0"/>
              <a:t>R&amp;D expenditure measures from NSF </a:t>
            </a:r>
            <a:r>
              <a:rPr lang="en-US" sz="2000" i="1" dirty="0" err="1" smtClean="0"/>
              <a:t>WebCASPAR</a:t>
            </a:r>
            <a:endParaRPr lang="en-US" sz="2000" i="1" dirty="0" smtClean="0"/>
          </a:p>
          <a:p>
            <a:pPr lvl="1"/>
            <a:r>
              <a:rPr lang="en-US" sz="2000" dirty="0" smtClean="0"/>
              <a:t>Instruments from </a:t>
            </a:r>
            <a:r>
              <a:rPr lang="en-US" sz="2000" i="1" dirty="0" smtClean="0"/>
              <a:t>World Bank</a:t>
            </a:r>
            <a:r>
              <a:rPr lang="en-US" sz="2000" dirty="0"/>
              <a:t> </a:t>
            </a:r>
            <a:r>
              <a:rPr lang="en-US" sz="2000" dirty="0" smtClean="0"/>
              <a:t>(GDP)</a:t>
            </a:r>
            <a:r>
              <a:rPr lang="en-US" sz="2000" i="1" dirty="0" smtClean="0"/>
              <a:t>, UNESCO (</a:t>
            </a:r>
            <a:r>
              <a:rPr lang="en-US" sz="2000" dirty="0" smtClean="0"/>
              <a:t>tertiary students) and authors’ compilation (population-weighted study-abroad restrictions)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209774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Estimation Method and Results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Two-stage panel fixed-effects regressions with university and field linear trends, clustered SE.</a:t>
            </a:r>
          </a:p>
          <a:p>
            <a:r>
              <a:rPr lang="en-US" sz="2400" dirty="0" smtClean="0"/>
              <a:t>First-stage shows that instruments are powerful in predicting enrollment from US and seven foreign regions.</a:t>
            </a:r>
            <a:endParaRPr lang="en-US" sz="2400" dirty="0"/>
          </a:p>
          <a:p>
            <a:endParaRPr lang="en-GB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3322782"/>
              </p:ext>
            </p:extLst>
          </p:nvPr>
        </p:nvGraphicFramePr>
        <p:xfrm>
          <a:off x="457200" y="3581400"/>
          <a:ext cx="8229599" cy="2578652"/>
        </p:xfrm>
        <a:graphic>
          <a:graphicData uri="http://schemas.openxmlformats.org/drawingml/2006/table">
            <a:tbl>
              <a:tblPr/>
              <a:tblGrid>
                <a:gridCol w="3581400"/>
                <a:gridCol w="1066800"/>
                <a:gridCol w="304800"/>
                <a:gridCol w="878645"/>
                <a:gridCol w="1159574"/>
                <a:gridCol w="1238380"/>
              </a:tblGrid>
              <a:tr h="177314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Selection from Table 3: E</a:t>
                      </a:r>
                      <a:r>
                        <a:rPr lang="en-US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stimates of PhD student research productivity.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314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Dependent Variable:</a:t>
                      </a: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Publications / Dept / year</a:t>
                      </a: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314"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(1)</a:t>
                      </a: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(2)</a:t>
                      </a: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(3)</a:t>
                      </a: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(4)</a:t>
                      </a: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7314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Estimation method:</a:t>
                      </a: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OLS</a:t>
                      </a: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OLS</a:t>
                      </a: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LIML</a:t>
                      </a: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LIML</a:t>
                      </a: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314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U.S. students</a:t>
                      </a:r>
                    </a:p>
                  </a:txBody>
                  <a:tcPr marL="8444" marR="8444" marT="84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0.164***</a:t>
                      </a: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0.154***</a:t>
                      </a: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0.837*</a:t>
                      </a: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0.745</a:t>
                      </a: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31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(0.032)</a:t>
                      </a: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(0.032)</a:t>
                      </a: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(0.508)</a:t>
                      </a: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(0.472)</a:t>
                      </a: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314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International students</a:t>
                      </a:r>
                    </a:p>
                  </a:txBody>
                  <a:tcPr marL="8444" marR="8444" marT="84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0.152***</a:t>
                      </a: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0.135***</a:t>
                      </a: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0.967***</a:t>
                      </a: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0.924***</a:t>
                      </a: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31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(0.033)</a:t>
                      </a: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(0.033)</a:t>
                      </a: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(0.326)</a:t>
                      </a: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(0.344)</a:t>
                      </a: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314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Control for Department Size: Equipment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R&amp;D 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444" marR="8444" marT="84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444" marR="8444" marT="8444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-0.174</a:t>
                      </a: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-0.387</a:t>
                      </a: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31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444" marR="8444" marT="8444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(0.303)</a:t>
                      </a: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(0.392)</a:t>
                      </a: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314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Control for Department Size: R&amp;D incl. salary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support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444" marR="8444" marT="84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444" marR="8444" marT="8444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0.478***</a:t>
                      </a: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-0.283</a:t>
                      </a: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31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444" marR="8444" marT="8444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(0.154)</a:t>
                      </a: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(0.464)</a:t>
                      </a: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314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Observations</a:t>
                      </a: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47959</a:t>
                      </a: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47959</a:t>
                      </a: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47954</a:t>
                      </a: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47954</a:t>
                      </a:r>
                    </a:p>
                  </a:txBody>
                  <a:tcPr marL="8444" marR="8444" marT="84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1435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Results - 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Estimated marginal effects of PhD Students</a:t>
            </a:r>
          </a:p>
          <a:p>
            <a:pPr lvl="1"/>
            <a:r>
              <a:rPr lang="en-US" sz="2000" dirty="0" smtClean="0"/>
              <a:t>International: 0.77 publications per year, leading to 27 citations</a:t>
            </a:r>
          </a:p>
          <a:p>
            <a:pPr lvl="1"/>
            <a:r>
              <a:rPr lang="en-US" sz="2000" dirty="0" smtClean="0"/>
              <a:t>Domestic: 0.67 publications per year, leading to 36 citations</a:t>
            </a:r>
          </a:p>
          <a:p>
            <a:pPr lvl="2"/>
            <a:r>
              <a:rPr lang="en-US" sz="2000" i="1" dirty="0" smtClean="0"/>
              <a:t>Differences are not statistically significant</a:t>
            </a:r>
          </a:p>
          <a:p>
            <a:endParaRPr lang="en-US" sz="2400" dirty="0" smtClean="0"/>
          </a:p>
          <a:p>
            <a:r>
              <a:rPr lang="en-US" sz="2400" dirty="0" smtClean="0"/>
              <a:t>Foreign scholarship students contribute more to productivity than foreign paying students (49 citations/year </a:t>
            </a:r>
            <a:r>
              <a:rPr lang="en-US" sz="2400" dirty="0" err="1" smtClean="0"/>
              <a:t>vs</a:t>
            </a:r>
            <a:r>
              <a:rPr lang="en-US" sz="2400" dirty="0" smtClean="0"/>
              <a:t> 31.5)</a:t>
            </a:r>
          </a:p>
          <a:p>
            <a:endParaRPr lang="en-US" sz="2400" dirty="0"/>
          </a:p>
          <a:p>
            <a:r>
              <a:rPr lang="en-US" sz="2400" dirty="0" smtClean="0"/>
              <a:t>Evidence of positive association between diversity in regions of enrollment and productivity.</a:t>
            </a:r>
          </a:p>
          <a:p>
            <a:pPr lvl="1"/>
            <a:r>
              <a:rPr lang="en-US" sz="2000" i="1" dirty="0" smtClean="0"/>
              <a:t>Not identified as a causal relationship</a:t>
            </a:r>
            <a:endParaRPr lang="en-GB" sz="2000" i="1" dirty="0"/>
          </a:p>
        </p:txBody>
      </p:sp>
    </p:spTree>
    <p:extLst>
      <p:ext uri="{BB962C8B-B14F-4D97-AF65-F5344CB8AC3E}">
        <p14:creationId xmlns:p14="http://schemas.microsoft.com/office/powerpoint/2010/main" val="3910296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Conclusions and Policy Implications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International and domestic students substitutable at the margin, but both groups substantially contribute to science</a:t>
            </a:r>
            <a:r>
              <a:rPr lang="en-US" sz="2800" dirty="0" smtClean="0"/>
              <a:t>.  Support for PhD students had high returns.</a:t>
            </a:r>
            <a:endParaRPr lang="en-US" sz="2800" dirty="0" smtClean="0"/>
          </a:p>
          <a:p>
            <a:endParaRPr lang="en-US" sz="2800" dirty="0"/>
          </a:p>
          <a:p>
            <a:r>
              <a:rPr lang="en-US" sz="2800" dirty="0" smtClean="0"/>
              <a:t>Major reductions in the foreign student program would harm the scientific capacity of U.S. universities.</a:t>
            </a:r>
          </a:p>
          <a:p>
            <a:endParaRPr lang="en-US" sz="2800" dirty="0"/>
          </a:p>
          <a:p>
            <a:r>
              <a:rPr lang="en-US" sz="2800" dirty="0" smtClean="0"/>
              <a:t>Current visa policy requiring F-1 applicants to demonstrate financial means hurts U.S. scientific productivity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740227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686</Words>
  <Application>Microsoft Office PowerPoint</Application>
  <PresentationFormat>On-screen Show (4:3)</PresentationFormat>
  <Paragraphs>114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Skilled Immigration and Innovation: Evidence from Enrollment Fluctuations in U.S. Doctoral Programs</vt:lpstr>
      <vt:lpstr>Introduction</vt:lpstr>
      <vt:lpstr>Overview</vt:lpstr>
      <vt:lpstr>Study Design</vt:lpstr>
      <vt:lpstr>Study Design</vt:lpstr>
      <vt:lpstr>Estimation Method and Results</vt:lpstr>
      <vt:lpstr>Results - Overview</vt:lpstr>
      <vt:lpstr>Conclusions and Policy Implications</vt:lpstr>
    </vt:vector>
  </TitlesOfParts>
  <Company>University of Idaho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Skilled Immigration and Innovation: Evidence from Enrollment Fluctuations in U.S. Doctoral Programs</dc:title>
  <dc:creator>Stuen, Eric</dc:creator>
  <cp:lastModifiedBy>Stuen, Eric</cp:lastModifiedBy>
  <cp:revision>19</cp:revision>
  <dcterms:created xsi:type="dcterms:W3CDTF">2012-09-14T18:53:07Z</dcterms:created>
  <dcterms:modified xsi:type="dcterms:W3CDTF">2012-09-17T17:05:57Z</dcterms:modified>
</cp:coreProperties>
</file>