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556" r:id="rId3"/>
    <p:sldId id="554" r:id="rId4"/>
    <p:sldId id="555" r:id="rId5"/>
    <p:sldId id="558" r:id="rId6"/>
    <p:sldId id="559" r:id="rId7"/>
    <p:sldId id="607" r:id="rId8"/>
    <p:sldId id="599" r:id="rId9"/>
    <p:sldId id="600" r:id="rId10"/>
    <p:sldId id="601" r:id="rId11"/>
    <p:sldId id="602" r:id="rId12"/>
    <p:sldId id="603" r:id="rId13"/>
    <p:sldId id="604" r:id="rId14"/>
    <p:sldId id="605" r:id="rId15"/>
    <p:sldId id="606" r:id="rId16"/>
    <p:sldId id="591" r:id="rId17"/>
    <p:sldId id="608" r:id="rId18"/>
    <p:sldId id="609" r:id="rId19"/>
    <p:sldId id="610" r:id="rId20"/>
    <p:sldId id="611" r:id="rId21"/>
    <p:sldId id="597" r:id="rId22"/>
    <p:sldId id="614" r:id="rId23"/>
    <p:sldId id="615" r:id="rId24"/>
    <p:sldId id="616" r:id="rId25"/>
    <p:sldId id="617" r:id="rId26"/>
    <p:sldId id="618" r:id="rId27"/>
    <p:sldId id="612" r:id="rId28"/>
    <p:sldId id="613" r:id="rId29"/>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FF"/>
    <a:srgbClr val="CC6600"/>
    <a:srgbClr val="003300"/>
    <a:srgbClr val="996633"/>
    <a:srgbClr val="FF9900"/>
    <a:srgbClr val="99FF33"/>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4081" autoAdjust="0"/>
  </p:normalViewPr>
  <p:slideViewPr>
    <p:cSldViewPr snapToGrid="0">
      <p:cViewPr varScale="1">
        <p:scale>
          <a:sx n="66" d="100"/>
          <a:sy n="66" d="100"/>
        </p:scale>
        <p:origin x="-636"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7652"/>
    </p:cViewPr>
  </p:sorterViewPr>
  <p:notesViewPr>
    <p:cSldViewPr snapToGrid="0">
      <p:cViewPr varScale="1">
        <p:scale>
          <a:sx n="83" d="100"/>
          <a:sy n="83" d="100"/>
        </p:scale>
        <p:origin x="-1878" y="-78"/>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4242"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l" defTabSz="930275">
              <a:defRPr sz="1200"/>
            </a:lvl1pPr>
          </a:lstStyle>
          <a:p>
            <a:pPr>
              <a:defRPr/>
            </a:pPr>
            <a:endParaRPr lang="en-US"/>
          </a:p>
        </p:txBody>
      </p:sp>
      <p:sp>
        <p:nvSpPr>
          <p:cNvPr id="394243"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lvl1pPr>
          </a:lstStyle>
          <a:p>
            <a:pPr>
              <a:defRPr/>
            </a:pPr>
            <a:endParaRPr lang="en-US"/>
          </a:p>
        </p:txBody>
      </p:sp>
      <p:sp>
        <p:nvSpPr>
          <p:cNvPr id="394244" name="Rectangle 4"/>
          <p:cNvSpPr>
            <a:spLocks noGrp="1" noChangeArrowheads="1"/>
          </p:cNvSpPr>
          <p:nvPr>
            <p:ph type="ftr" sz="quarter" idx="2"/>
          </p:nvPr>
        </p:nvSpPr>
        <p:spPr bwMode="auto">
          <a:xfrm>
            <a:off x="0" y="8820150"/>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l" defTabSz="930275">
              <a:defRPr sz="1200"/>
            </a:lvl1pPr>
          </a:lstStyle>
          <a:p>
            <a:pPr>
              <a:defRPr/>
            </a:pPr>
            <a:endParaRPr lang="en-US"/>
          </a:p>
        </p:txBody>
      </p:sp>
      <p:sp>
        <p:nvSpPr>
          <p:cNvPr id="394245" name="Rectangle 5"/>
          <p:cNvSpPr>
            <a:spLocks noGrp="1" noChangeArrowheads="1"/>
          </p:cNvSpPr>
          <p:nvPr>
            <p:ph type="sldNum" sz="quarter" idx="3"/>
          </p:nvPr>
        </p:nvSpPr>
        <p:spPr bwMode="auto">
          <a:xfrm>
            <a:off x="3957638" y="8820150"/>
            <a:ext cx="3027362"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vl1pPr>
          </a:lstStyle>
          <a:p>
            <a:pPr>
              <a:defRPr/>
            </a:pPr>
            <a:fld id="{54C3371F-45B6-4FFA-92BE-73421C2A8B5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870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l" defTabSz="930275">
              <a:defRPr sz="1200">
                <a:latin typeface="Arial" charset="0"/>
                <a:cs typeface="Arial" charset="0"/>
              </a:defRPr>
            </a:lvl1pPr>
          </a:lstStyle>
          <a:p>
            <a:pPr>
              <a:defRPr/>
            </a:pPr>
            <a:endParaRPr lang="en-US"/>
          </a:p>
        </p:txBody>
      </p:sp>
      <p:sp>
        <p:nvSpPr>
          <p:cNvPr id="328707" name="Rectangle 3"/>
          <p:cNvSpPr>
            <a:spLocks noGrp="1" noChangeArrowheads="1"/>
          </p:cNvSpPr>
          <p:nvPr>
            <p:ph type="dt" idx="1"/>
          </p:nvPr>
        </p:nvSpPr>
        <p:spPr bwMode="auto">
          <a:xfrm>
            <a:off x="395605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latin typeface="Arial" charset="0"/>
                <a:cs typeface="Arial"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328709" name="Rectangle 5"/>
          <p:cNvSpPr>
            <a:spLocks noGrp="1" noChangeArrowheads="1"/>
          </p:cNvSpPr>
          <p:nvPr>
            <p:ph type="body" sz="quarter" idx="3"/>
          </p:nvPr>
        </p:nvSpPr>
        <p:spPr bwMode="auto">
          <a:xfrm>
            <a:off x="698500" y="4410075"/>
            <a:ext cx="5588000" cy="4176713"/>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8710" name="Rectangle 6"/>
          <p:cNvSpPr>
            <a:spLocks noGrp="1" noChangeArrowheads="1"/>
          </p:cNvSpPr>
          <p:nvPr>
            <p:ph type="ftr" sz="quarter" idx="4"/>
          </p:nvPr>
        </p:nvSpPr>
        <p:spPr bwMode="auto">
          <a:xfrm>
            <a:off x="0" y="8818563"/>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l" defTabSz="930275">
              <a:defRPr sz="1200">
                <a:latin typeface="Arial" charset="0"/>
                <a:cs typeface="Arial" charset="0"/>
              </a:defRPr>
            </a:lvl1pPr>
          </a:lstStyle>
          <a:p>
            <a:pPr>
              <a:defRPr/>
            </a:pPr>
            <a:endParaRPr lang="en-US"/>
          </a:p>
        </p:txBody>
      </p:sp>
      <p:sp>
        <p:nvSpPr>
          <p:cNvPr id="328711" name="Rectangle 7"/>
          <p:cNvSpPr>
            <a:spLocks noGrp="1" noChangeArrowheads="1"/>
          </p:cNvSpPr>
          <p:nvPr>
            <p:ph type="sldNum" sz="quarter" idx="5"/>
          </p:nvPr>
        </p:nvSpPr>
        <p:spPr bwMode="auto">
          <a:xfrm>
            <a:off x="3956050" y="8818563"/>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atin typeface="Arial" charset="0"/>
                <a:cs typeface="Arial" charset="0"/>
              </a:defRPr>
            </a:lvl1pPr>
          </a:lstStyle>
          <a:p>
            <a:pPr>
              <a:defRPr/>
            </a:pPr>
            <a:fld id="{C557C55C-FA97-4EF2-BF09-2BE6852275D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5D14353-8F72-4926-8C8E-89302F54ABC3}" type="slidenum">
              <a:rPr lang="en-US" smtClean="0"/>
              <a:pPr/>
              <a:t>1</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8DB92B4-C44A-4EB1-8854-77092B58A9DB}" type="slidenum">
              <a:rPr lang="en-US" smtClean="0"/>
              <a:pPr/>
              <a:t>13</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DD73697-5A84-48AB-8F84-FC259E6AFF99}" type="slidenum">
              <a:rPr lang="en-US" smtClean="0"/>
              <a:pPr/>
              <a:t>14</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smtClean="0"/>
          </a:p>
        </p:txBody>
      </p:sp>
      <p:sp>
        <p:nvSpPr>
          <p:cNvPr id="34820" name="Slide Number Placeholder 3"/>
          <p:cNvSpPr>
            <a:spLocks noGrp="1"/>
          </p:cNvSpPr>
          <p:nvPr>
            <p:ph type="sldNum" sz="quarter" idx="5"/>
          </p:nvPr>
        </p:nvSpPr>
        <p:spPr>
          <a:noFill/>
        </p:spPr>
        <p:txBody>
          <a:bodyPr/>
          <a:lstStyle/>
          <a:p>
            <a:fld id="{DAC6A1E6-8B5F-490B-A940-4246E011BBBB}" type="slidenum">
              <a:rPr lang="en-US" smtClean="0"/>
              <a:pPr/>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0CE649E-A8C2-468C-9D94-87CDC8863B3C}" type="slidenum">
              <a:rPr lang="en-US" smtClean="0"/>
              <a:pPr/>
              <a:t>16</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00A9D7F-9F0B-4E6A-97B3-A85D0163867B}" type="slidenum">
              <a:rPr lang="en-US" smtClean="0"/>
              <a:pPr/>
              <a:t>17</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p>
        </p:txBody>
      </p:sp>
      <p:sp>
        <p:nvSpPr>
          <p:cNvPr id="37892" name="Slide Number Placeholder 3"/>
          <p:cNvSpPr>
            <a:spLocks noGrp="1"/>
          </p:cNvSpPr>
          <p:nvPr>
            <p:ph type="sldNum" sz="quarter" idx="5"/>
          </p:nvPr>
        </p:nvSpPr>
        <p:spPr>
          <a:noFill/>
        </p:spPr>
        <p:txBody>
          <a:bodyPr/>
          <a:lstStyle/>
          <a:p>
            <a:fld id="{25315818-B481-4163-B44A-86672498576D}" type="slidenum">
              <a:rPr lang="en-US" smtClean="0"/>
              <a:pPr/>
              <a:t>18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solidFill>
            <a:srgbClr val="FFFFFF"/>
          </a:solidFill>
          <a:ln/>
        </p:spPr>
      </p:sp>
      <p:sp>
        <p:nvSpPr>
          <p:cNvPr id="38915" name="Text Box 3"/>
          <p:cNvSpPr>
            <a:spLocks noGrp="1" noChangeArrowheads="1"/>
          </p:cNvSpPr>
          <p:nvPr>
            <p:ph type="body" idx="1"/>
          </p:nvPr>
        </p:nvSpPr>
        <p:spPr>
          <a:xfrm>
            <a:off x="931863" y="4410075"/>
            <a:ext cx="5121275" cy="4178300"/>
          </a:xfrm>
          <a:noFill/>
          <a:ln/>
        </p:spPr>
        <p:txBody>
          <a:bodyPr/>
          <a:lstStyle/>
          <a:p>
            <a:pPr eaLnBrk="1" hangingPunct="1"/>
            <a:r>
              <a:rPr lang="en-US" sz="1000" smtClean="0"/>
              <a:t>Meaning of citations:</a:t>
            </a:r>
          </a:p>
          <a:p>
            <a:pPr eaLnBrk="1" hangingPunct="1"/>
            <a:endParaRPr lang="en-US" sz="1000" smtClean="0"/>
          </a:p>
          <a:p>
            <a:pPr eaLnBrk="1" hangingPunct="1"/>
            <a:r>
              <a:rPr lang="en-US" sz="1000" smtClean="0"/>
              <a:t>A citation in Patent X to Patent Y mean that “X represents a piece of previously existing knowledge on which Y builds”.</a:t>
            </a:r>
          </a:p>
          <a:p>
            <a:pPr eaLnBrk="1" hangingPunct="1"/>
            <a:r>
              <a:rPr lang="en-US" sz="1000" smtClean="0"/>
              <a:t>In practice a citation has strong competitive implications – it restricts the claims of patent Y to only those things that extend beyond the scope of Patent X.</a:t>
            </a:r>
          </a:p>
          <a:p>
            <a:pPr eaLnBrk="1" hangingPunct="1"/>
            <a:endParaRPr lang="en-US" sz="1000" smtClean="0"/>
          </a:p>
          <a:p>
            <a:pPr eaLnBrk="1" hangingPunct="1"/>
            <a:r>
              <a:rPr lang="en-US" sz="1000" smtClean="0"/>
              <a:t>Paper Citations:</a:t>
            </a:r>
          </a:p>
          <a:p>
            <a:pPr eaLnBrk="1" hangingPunct="1"/>
            <a:r>
              <a:rPr lang="en-US" sz="1000" smtClean="0"/>
              <a:t>A Paper citation is more ambiguous in its meaning.</a:t>
            </a:r>
          </a:p>
          <a:p>
            <a:pPr eaLnBrk="1" hangingPunct="1"/>
            <a:r>
              <a:rPr lang="en-US" sz="1000" smtClean="0"/>
              <a:t>The citation of a paper in a patent has been taken to mean that this public knowledge is being built upon by the inventor. Who again claims only the ideas above and beyond the innovation.  It has been suggested that this references relate to the basicness of the patent and its so-called “science-linkage”.   While this may be true it is not necessary to this analysis.</a:t>
            </a:r>
          </a:p>
          <a:p>
            <a:pPr eaLnBrk="1" hangingPunct="1"/>
            <a:r>
              <a:rPr lang="en-US" sz="1000" smtClean="0"/>
              <a:t>References to science in other papers has been widely studied not only in bibliometric analysis of knowledge creation but also by sociologists of science who have suggested that the process is quite political, favors friendship and so on.  </a:t>
            </a:r>
          </a:p>
          <a:p>
            <a:pPr eaLnBrk="1" hangingPunct="1"/>
            <a:r>
              <a:rPr lang="en-US" sz="1000" smtClean="0"/>
              <a:t>Thus the two types of citation are functionally but not structurally equivalent.  Nonetheless in simple terms I take them as a narrow definition of the community first of commerce and second of science.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ECD99FB-BE48-4B0B-873B-DCE8DCB48240}" type="slidenum">
              <a:rPr lang="en-US" smtClean="0"/>
              <a:pPr/>
              <a:t>20</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63D04202-DE60-46AF-8CB8-769A05ED7631}" type="slidenum">
              <a:rPr lang="en-US" smtClean="0"/>
              <a:pPr/>
              <a:t>27</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63D04202-DE60-46AF-8CB8-769A05ED7631}" type="slidenum">
              <a:rPr lang="en-US" smtClean="0"/>
              <a:pPr/>
              <a:t>28</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A9B4B1F-6B67-48D7-AA13-E81ED2AAD331}" type="slidenum">
              <a:rPr lang="en-US" smtClean="0"/>
              <a:pPr/>
              <a:t>3</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fld id="{94D995F9-617C-4286-87EC-3A911F080A64}"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63AEECA-199D-4BBC-B3B3-B81302C18AC4}" type="slidenum">
              <a:rPr lang="en-US" smtClean="0"/>
              <a:pPr/>
              <a:t>5</a:t>
            </a:fld>
            <a:endParaRPr lang="en-US" smtClean="0"/>
          </a:p>
        </p:txBody>
      </p:sp>
      <p:sp>
        <p:nvSpPr>
          <p:cNvPr id="39939" name="Rectangle 2"/>
          <p:cNvSpPr>
            <a:spLocks noGrp="1" noRot="1" noChangeAspect="1" noChangeArrowheads="1" noTextEdit="1"/>
          </p:cNvSpPr>
          <p:nvPr>
            <p:ph type="sldImg"/>
          </p:nvPr>
        </p:nvSpPr>
        <p:spPr>
          <a:xfrm>
            <a:off x="1179513" y="701675"/>
            <a:ext cx="4625975" cy="3468688"/>
          </a:xfrm>
          <a:solidFill>
            <a:srgbClr val="FFFFFF"/>
          </a:solidFill>
          <a:ln/>
        </p:spPr>
      </p:sp>
      <p:sp>
        <p:nvSpPr>
          <p:cNvPr id="39940" name="Rectangle 3"/>
          <p:cNvSpPr>
            <a:spLocks noGrp="1" noChangeArrowheads="1"/>
          </p:cNvSpPr>
          <p:nvPr>
            <p:ph type="body" idx="1"/>
          </p:nvPr>
        </p:nvSpPr>
        <p:spPr>
          <a:xfrm>
            <a:off x="931863" y="4410075"/>
            <a:ext cx="5121275" cy="41783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CDD0519-FFE7-4566-B8AC-7FDE3CDA657D}" type="slidenum">
              <a:rPr lang="en-US" smtClean="0"/>
              <a:pPr/>
              <a:t>6</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p>
        </p:txBody>
      </p:sp>
      <p:sp>
        <p:nvSpPr>
          <p:cNvPr id="28676" name="Slide Number Placeholder 3"/>
          <p:cNvSpPr>
            <a:spLocks noGrp="1"/>
          </p:cNvSpPr>
          <p:nvPr>
            <p:ph type="sldNum" sz="quarter" idx="5"/>
          </p:nvPr>
        </p:nvSpPr>
        <p:spPr>
          <a:noFill/>
        </p:spPr>
        <p:txBody>
          <a:bodyPr/>
          <a:lstStyle/>
          <a:p>
            <a:fld id="{2B7962F2-8A44-4084-A7F2-B1E8B7882F14}"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54867F1-6D62-4F42-B5F1-425F391F2F56}" type="slidenum">
              <a:rPr lang="en-US" smtClean="0"/>
              <a:pPr/>
              <a:t>9</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12433A4-4003-4626-8681-11C68C027337}" type="slidenum">
              <a:rPr lang="en-US" smtClean="0"/>
              <a:pPr/>
              <a:t>10</a:t>
            </a:fld>
            <a:endParaRPr lang="en-US" smtClean="0"/>
          </a:p>
        </p:txBody>
      </p:sp>
      <p:sp>
        <p:nvSpPr>
          <p:cNvPr id="30723" name="Rectangle 2"/>
          <p:cNvSpPr>
            <a:spLocks noGrp="1" noRot="1" noChangeAspect="1" noChangeArrowheads="1" noTextEdit="1"/>
          </p:cNvSpPr>
          <p:nvPr>
            <p:ph type="sldImg"/>
          </p:nvPr>
        </p:nvSpPr>
        <p:spPr>
          <a:xfrm>
            <a:off x="1179513" y="701675"/>
            <a:ext cx="4625975" cy="3468688"/>
          </a:xfrm>
          <a:solidFill>
            <a:srgbClr val="FFFFFF"/>
          </a:solidFill>
          <a:ln/>
        </p:spPr>
      </p:sp>
      <p:sp>
        <p:nvSpPr>
          <p:cNvPr id="30724" name="Rectangle 3"/>
          <p:cNvSpPr>
            <a:spLocks noGrp="1" noChangeArrowheads="1"/>
          </p:cNvSpPr>
          <p:nvPr>
            <p:ph type="body" idx="1"/>
          </p:nvPr>
        </p:nvSpPr>
        <p:spPr>
          <a:xfrm>
            <a:off x="931863" y="4410075"/>
            <a:ext cx="5121275" cy="41783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solidFill>
            <a:srgbClr val="FFFFFF"/>
          </a:solidFill>
          <a:ln/>
        </p:spPr>
      </p:sp>
      <p:sp>
        <p:nvSpPr>
          <p:cNvPr id="31747" name="Text Box 3"/>
          <p:cNvSpPr>
            <a:spLocks noGrp="1" noChangeArrowheads="1"/>
          </p:cNvSpPr>
          <p:nvPr>
            <p:ph type="body" idx="1"/>
          </p:nvPr>
        </p:nvSpPr>
        <p:spPr>
          <a:xfrm>
            <a:off x="931863" y="4410075"/>
            <a:ext cx="5121275" cy="4176713"/>
          </a:xfrm>
          <a:noFill/>
          <a:ln/>
        </p:spPr>
        <p:txBody>
          <a:bodyPr/>
          <a:lstStyle/>
          <a:p>
            <a:pPr eaLnBrk="1" hangingPunct="1">
              <a:lnSpc>
                <a:spcPct val="80000"/>
              </a:lnSpc>
            </a:pPr>
            <a:r>
              <a:rPr lang="en-US" sz="1800" smtClean="0"/>
              <a:t>Citations to articles in other scientific publications observed over time</a:t>
            </a:r>
          </a:p>
          <a:p>
            <a:pPr lvl="1" eaLnBrk="1" hangingPunct="1">
              <a:lnSpc>
                <a:spcPct val="80000"/>
              </a:lnSpc>
            </a:pPr>
            <a:r>
              <a:rPr lang="en-US" sz="1700" smtClean="0"/>
              <a:t>Citations in these research areas are specific – it is unlikely that one would cite an article unless one was directly using that cell or providing an explicit comparison with the results from a particular mouse model</a:t>
            </a:r>
          </a:p>
          <a:p>
            <a:pPr eaLnBrk="1" hangingPunct="1">
              <a:lnSpc>
                <a:spcPct val="80000"/>
              </a:lnSpc>
            </a:pPr>
            <a:r>
              <a:rPr lang="en-US" sz="1800" smtClean="0"/>
              <a:t>We identify institutional “shock” – natural experiments - to the autonomy of researchers who can choose to pursue one research area (and so cite that area) or not</a:t>
            </a:r>
          </a:p>
          <a:p>
            <a:pPr lvl="1" eaLnBrk="1" hangingPunct="1">
              <a:lnSpc>
                <a:spcPct val="80000"/>
              </a:lnSpc>
            </a:pPr>
            <a:r>
              <a:rPr lang="en-US" sz="1700" smtClean="0"/>
              <a:t>These provide a source of variation by shifting the degree of autonomy associated with an article, after the article has been published</a:t>
            </a:r>
          </a:p>
          <a:p>
            <a:pPr eaLnBrk="1" hangingPunct="1">
              <a:lnSpc>
                <a:spcPct val="80000"/>
              </a:lnSpc>
            </a:pPr>
            <a:r>
              <a:rPr lang="en-US" sz="1800" smtClean="0"/>
              <a:t>We also observe “control articles” who experience no change in autonomy subsequent to their initial disclosure through publication</a:t>
            </a:r>
          </a:p>
          <a:p>
            <a:pPr eaLnBrk="1" hangingPunct="1">
              <a:lnSpc>
                <a:spcPct val="80000"/>
              </a:lnSpc>
            </a:pPr>
            <a:endParaRPr lang="en-US" sz="1800" smtClean="0"/>
          </a:p>
          <a:p>
            <a:pPr eaLnBrk="1" hangingPunct="1">
              <a:lnSpc>
                <a:spcPct val="80000"/>
              </a:lnSpc>
              <a:buFont typeface="Wingdings" pitchFamily="2" charset="2"/>
              <a:buNone/>
            </a:pPr>
            <a:r>
              <a:rPr lang="en-US" sz="1800" i="1" smtClean="0"/>
              <a:t>This set-up allows us to observe the use of research mice in “step-by-step” research in both the pre- and post- shock period, and compare the use of a “treatment” and “control” group</a:t>
            </a:r>
          </a:p>
          <a:p>
            <a:pPr lvl="1" eaLnBrk="1" hangingPunct="1">
              <a:lnSpc>
                <a:spcPct val="80000"/>
              </a:lnSpc>
            </a:pPr>
            <a:r>
              <a:rPr lang="en-US" sz="1700" i="1" smtClean="0"/>
              <a:t>We can evaluate the impact of the degree of openness on the rate and direction of follow-on research by examining how the pattern of citations to each individual mouse-article </a:t>
            </a:r>
            <a:r>
              <a:rPr lang="en-US" sz="1700" b="1" i="1" smtClean="0"/>
              <a:t>changes </a:t>
            </a:r>
            <a:r>
              <a:rPr lang="en-US" sz="1700" i="1" smtClean="0"/>
              <a:t>after the policy intervention</a:t>
            </a:r>
            <a:r>
              <a:rPr lang="en-US" sz="1700" smtClean="0"/>
              <a:t>. </a:t>
            </a:r>
          </a:p>
          <a:p>
            <a:pPr eaLnBrk="1" hangingPunct="1"/>
            <a:endParaRPr lang="en-US" sz="1000" smtClean="0"/>
          </a:p>
          <a:p>
            <a:pPr eaLnBrk="1" hangingPunct="1"/>
            <a:r>
              <a:rPr lang="en-US" sz="1000" smtClean="0"/>
              <a:t>Meaning of citations:</a:t>
            </a:r>
          </a:p>
          <a:p>
            <a:pPr eaLnBrk="1" hangingPunct="1"/>
            <a:endParaRPr lang="en-US" sz="1000" smtClean="0"/>
          </a:p>
          <a:p>
            <a:pPr eaLnBrk="1" hangingPunct="1"/>
            <a:r>
              <a:rPr lang="en-US" sz="1000" smtClean="0"/>
              <a:t>A citation in Patent X to Patent Y mean that “X represents a piece of previously existing knowledge on which Y builds”.</a:t>
            </a:r>
          </a:p>
          <a:p>
            <a:pPr eaLnBrk="1" hangingPunct="1"/>
            <a:r>
              <a:rPr lang="en-US" sz="1000" smtClean="0"/>
              <a:t>In practice a citation has strong competitive implications – it restricts the claims of patent Y to only those things that extend beyond the scope of Patent X.</a:t>
            </a:r>
          </a:p>
          <a:p>
            <a:pPr eaLnBrk="1" hangingPunct="1"/>
            <a:endParaRPr lang="en-US" sz="1000" smtClean="0"/>
          </a:p>
          <a:p>
            <a:pPr eaLnBrk="1" hangingPunct="1"/>
            <a:r>
              <a:rPr lang="en-US" sz="1000" smtClean="0"/>
              <a:t>Paper Citations:</a:t>
            </a:r>
          </a:p>
          <a:p>
            <a:pPr eaLnBrk="1" hangingPunct="1"/>
            <a:r>
              <a:rPr lang="en-US" sz="1000" smtClean="0"/>
              <a:t>A Paper citation is more ambiguous in its meaning.</a:t>
            </a:r>
          </a:p>
          <a:p>
            <a:pPr eaLnBrk="1" hangingPunct="1"/>
            <a:r>
              <a:rPr lang="en-US" sz="1000" smtClean="0"/>
              <a:t>The citation of a paper in a patent has been taken to mean that this public knowledge is being built upon by the inventor. Who again claims only the ideas above and beyond the innovation.  It has been suggested that this references relate to the basicness of the patent and its so-called “science-linkage”.   While this may be true it is not necessary to this analysis.</a:t>
            </a:r>
          </a:p>
          <a:p>
            <a:pPr eaLnBrk="1" hangingPunct="1"/>
            <a:r>
              <a:rPr lang="en-US" sz="1000" smtClean="0"/>
              <a:t>References to science in other papers has been widely studied not only in bibliometric analysis of knowledge creation but also by sociologists of science who have suggested that the process is quite political, favors friendship and so on.  </a:t>
            </a:r>
          </a:p>
          <a:p>
            <a:pPr eaLnBrk="1" hangingPunct="1"/>
            <a:r>
              <a:rPr lang="en-US" sz="1000" smtClean="0"/>
              <a:t>Thus the two types of citation are functionally but not structurally equivalent.  Nonetheless in simple terms I take them as a narrow definition of the community first of commerce and second of science.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363538" y="2000250"/>
            <a:ext cx="31750" cy="1052513"/>
          </a:xfrm>
          <a:prstGeom prst="rect">
            <a:avLst/>
          </a:prstGeom>
          <a:solidFill>
            <a:schemeClr val="bg2"/>
          </a:solidFill>
          <a:ln w="9525">
            <a:solidFill>
              <a:srgbClr val="800000"/>
            </a:solidFill>
            <a:miter lim="800000"/>
            <a:headEnd/>
            <a:tailEnd/>
          </a:ln>
          <a:effectLst/>
        </p:spPr>
        <p:txBody>
          <a:bodyPr wrap="none" anchor="ctr"/>
          <a:lstStyle/>
          <a:p>
            <a:pPr algn="ctr">
              <a:defRPr/>
            </a:pPr>
            <a:endParaRPr lang="en-US"/>
          </a:p>
        </p:txBody>
      </p:sp>
      <p:sp>
        <p:nvSpPr>
          <p:cNvPr id="5" name="Rectangle 4"/>
          <p:cNvSpPr>
            <a:spLocks noChangeArrowheads="1"/>
          </p:cNvSpPr>
          <p:nvPr userDrawn="1"/>
        </p:nvSpPr>
        <p:spPr bwMode="auto">
          <a:xfrm flipV="1">
            <a:off x="298450" y="2822575"/>
            <a:ext cx="8693150" cy="55563"/>
          </a:xfrm>
          <a:prstGeom prst="rect">
            <a:avLst/>
          </a:prstGeom>
          <a:gradFill rotWithShape="0">
            <a:gsLst>
              <a:gs pos="0">
                <a:schemeClr val="bg2"/>
              </a:gs>
              <a:gs pos="100000">
                <a:schemeClr val="bg1"/>
              </a:gs>
            </a:gsLst>
            <a:lin ang="0" scaled="1"/>
          </a:gradFill>
          <a:ln w="9525">
            <a:solidFill>
              <a:srgbClr val="800000"/>
            </a:solidFill>
            <a:miter lim="800000"/>
            <a:headEnd/>
            <a:tailEnd/>
          </a:ln>
          <a:effectLst/>
        </p:spPr>
        <p:txBody>
          <a:bodyPr wrap="none" anchor="ctr"/>
          <a:lstStyle/>
          <a:p>
            <a:pPr algn="ctr">
              <a:defRPr/>
            </a:pPr>
            <a:endParaRPr lang="en-US"/>
          </a:p>
        </p:txBody>
      </p:sp>
      <p:sp>
        <p:nvSpPr>
          <p:cNvPr id="512009" name="Rectangle 9"/>
          <p:cNvSpPr>
            <a:spLocks noGrp="1" noChangeArrowheads="1"/>
          </p:cNvSpPr>
          <p:nvPr>
            <p:ph type="ctrTitle"/>
          </p:nvPr>
        </p:nvSpPr>
        <p:spPr>
          <a:xfrm>
            <a:off x="990600" y="1517650"/>
            <a:ext cx="7772400" cy="1143000"/>
          </a:xfrm>
        </p:spPr>
        <p:txBody>
          <a:bodyPr/>
          <a:lstStyle>
            <a:lvl1pPr>
              <a:defRPr/>
            </a:lvl1pPr>
          </a:lstStyle>
          <a:p>
            <a:r>
              <a:rPr lang="en-US"/>
              <a:t>Click to edit Master title style</a:t>
            </a:r>
          </a:p>
        </p:txBody>
      </p:sp>
      <p:sp>
        <p:nvSpPr>
          <p:cNvPr id="512010" name="Rectangle 10"/>
          <p:cNvSpPr>
            <a:spLocks noGrp="1" noChangeArrowheads="1"/>
          </p:cNvSpPr>
          <p:nvPr>
            <p:ph type="subTitle" idx="1"/>
          </p:nvPr>
        </p:nvSpPr>
        <p:spPr>
          <a:xfrm>
            <a:off x="2362200" y="3422650"/>
            <a:ext cx="6400800" cy="1752600"/>
          </a:xfrm>
        </p:spPr>
        <p:txBody>
          <a:bodyPr/>
          <a:lstStyle>
            <a:lvl1pPr marL="0" indent="0" algn="ctr">
              <a:buFont typeface="Wingdings" pitchFamily="2" charset="2"/>
              <a:buNone/>
              <a:defRPr/>
            </a:lvl1pPr>
          </a:lstStyle>
          <a:p>
            <a:r>
              <a:rPr lang="en-US"/>
              <a:t>Click to edit Master subtitle style</a:t>
            </a:r>
          </a:p>
        </p:txBody>
      </p:sp>
      <p:sp>
        <p:nvSpPr>
          <p:cNvPr id="6" name="Rectangle 11"/>
          <p:cNvSpPr>
            <a:spLocks noGrp="1" noChangeArrowheads="1"/>
          </p:cNvSpPr>
          <p:nvPr>
            <p:ph type="dt" sz="half" idx="10"/>
          </p:nvPr>
        </p:nvSpPr>
        <p:spPr>
          <a:xfrm>
            <a:off x="990600" y="6248400"/>
            <a:ext cx="1905000" cy="457200"/>
          </a:xfrm>
        </p:spPr>
        <p:txBody>
          <a:bodyPr anchor="b"/>
          <a:lstStyle>
            <a:lvl1pPr>
              <a:lnSpc>
                <a:spcPct val="100000"/>
              </a:lnSpc>
              <a:defRPr>
                <a:solidFill>
                  <a:schemeClr val="bg2"/>
                </a:solidFill>
              </a:defRPr>
            </a:lvl1pPr>
          </a:lstStyle>
          <a:p>
            <a:pPr>
              <a:defRPr/>
            </a:pPr>
            <a:endParaRPr lang="en-US"/>
          </a:p>
        </p:txBody>
      </p:sp>
      <p:sp>
        <p:nvSpPr>
          <p:cNvPr id="7" name="Rectangle 12"/>
          <p:cNvSpPr>
            <a:spLocks noGrp="1" noChangeArrowheads="1"/>
          </p:cNvSpPr>
          <p:nvPr>
            <p:ph type="ftr" sz="quarter" idx="11"/>
          </p:nvPr>
        </p:nvSpPr>
        <p:spPr>
          <a:xfrm>
            <a:off x="3429000" y="6248400"/>
            <a:ext cx="2895600" cy="457200"/>
          </a:xfrm>
        </p:spPr>
        <p:txBody>
          <a:bodyPr anchor="b"/>
          <a:lstStyle>
            <a:lvl1pPr>
              <a:lnSpc>
                <a:spcPct val="100000"/>
              </a:lnSpc>
              <a:defRPr>
                <a:solidFill>
                  <a:schemeClr val="bg2"/>
                </a:solidFill>
              </a:defRPr>
            </a:lvl1pPr>
          </a:lstStyle>
          <a:p>
            <a:pPr>
              <a:defRPr/>
            </a:pPr>
            <a:endParaRPr lang="en-US"/>
          </a:p>
        </p:txBody>
      </p:sp>
      <p:sp>
        <p:nvSpPr>
          <p:cNvPr id="8" name="Rectangle 13"/>
          <p:cNvSpPr>
            <a:spLocks noGrp="1" noChangeArrowheads="1"/>
          </p:cNvSpPr>
          <p:nvPr>
            <p:ph type="sldNum" sz="quarter" idx="12"/>
          </p:nvPr>
        </p:nvSpPr>
        <p:spPr>
          <a:xfrm>
            <a:off x="6858000" y="6248400"/>
            <a:ext cx="1905000" cy="457200"/>
          </a:xfrm>
        </p:spPr>
        <p:txBody>
          <a:bodyPr anchor="b"/>
          <a:lstStyle>
            <a:lvl1pPr>
              <a:lnSpc>
                <a:spcPct val="100000"/>
              </a:lnSpc>
              <a:defRPr>
                <a:solidFill>
                  <a:schemeClr val="bg2"/>
                </a:solidFill>
              </a:defRPr>
            </a:lvl1pPr>
          </a:lstStyle>
          <a:p>
            <a:pPr>
              <a:defRPr/>
            </a:pPr>
            <a:fld id="{CF2523F4-886C-4E85-9F80-65976B1D45B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77B473-EBC0-40AF-8A5E-8CB9161F472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8788" y="369888"/>
            <a:ext cx="211613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69888"/>
            <a:ext cx="619918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A16064-5A03-47B3-AA40-B049C75942F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9888"/>
            <a:ext cx="8467725" cy="965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35113"/>
            <a:ext cx="4157663" cy="468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7263" y="1535113"/>
            <a:ext cx="4157662" cy="468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0CF2F0-5E85-4567-930B-89FAD48A4D0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69888"/>
            <a:ext cx="8467725" cy="965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535113"/>
            <a:ext cx="8467725" cy="46863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AB5ED9-6F84-4A4C-9538-CDC26D8E7CE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180124-DAE9-4F39-9706-CE4E10368D0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DB04ED-A9F2-4239-AE0C-4641C3B8AF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5113"/>
            <a:ext cx="4157663" cy="468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7263" y="1535113"/>
            <a:ext cx="4157662" cy="468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925525-5F2B-4C05-A674-08329E4465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FD6B96-1A9E-4C50-863F-148304AF2D4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CC0EA0B-2432-48D8-BE72-851018C1413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0A811C-D47F-49FE-9AEF-1C3DBD13802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0DDCDD-AB48-4056-84F9-523D8483FCE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AAA8FA-16D2-44A4-97C1-D360033F093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69888"/>
            <a:ext cx="8467725" cy="965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535113"/>
            <a:ext cx="8467725" cy="4686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90000"/>
              </a:lnSpc>
              <a:defRPr sz="140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90000"/>
              </a:lnSpc>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90000"/>
              </a:lnSpc>
              <a:defRPr sz="1400">
                <a:latin typeface="+mn-lt"/>
                <a:cs typeface="+mn-cs"/>
              </a:defRPr>
            </a:lvl1pPr>
          </a:lstStyle>
          <a:p>
            <a:pPr>
              <a:defRPr/>
            </a:pPr>
            <a:fld id="{9DD8A4B5-57A5-4A66-AFDA-B0FBCC227554}" type="slidenum">
              <a:rPr lang="en-US"/>
              <a:pPr>
                <a:defRPr/>
              </a:pPr>
              <a:t>‹#›</a:t>
            </a:fld>
            <a:endParaRPr lang="en-US"/>
          </a:p>
        </p:txBody>
      </p:sp>
      <p:sp>
        <p:nvSpPr>
          <p:cNvPr id="1034" name="Rectangle 10"/>
          <p:cNvSpPr>
            <a:spLocks noChangeArrowheads="1"/>
          </p:cNvSpPr>
          <p:nvPr/>
        </p:nvSpPr>
        <p:spPr bwMode="gray">
          <a:xfrm>
            <a:off x="490538" y="1381125"/>
            <a:ext cx="7937500" cy="42863"/>
          </a:xfrm>
          <a:prstGeom prst="rect">
            <a:avLst/>
          </a:prstGeom>
          <a:gradFill rotWithShape="1">
            <a:gsLst>
              <a:gs pos="0">
                <a:srgbClr val="000066"/>
              </a:gs>
              <a:gs pos="100000">
                <a:srgbClr val="EAEAEA">
                  <a:alpha val="37000"/>
                </a:srgbClr>
              </a:gs>
            </a:gsLst>
            <a:lin ang="0" scaled="1"/>
          </a:gradFill>
          <a:ln w="9525">
            <a:solidFill>
              <a:srgbClr val="800000"/>
            </a:solidFill>
            <a:miter lim="800000"/>
            <a:headEnd/>
            <a:tailEnd/>
          </a:ln>
          <a:effectLst/>
        </p:spPr>
        <p:txBody>
          <a:bodyPr wrap="none" anchor="ctr"/>
          <a:lstStyle/>
          <a:p>
            <a:pPr algn="ctr">
              <a:lnSpc>
                <a:spcPct val="90000"/>
              </a:lnSpc>
              <a:defRPr/>
            </a:pPr>
            <a:endParaRPr kumimoji="1" lang="en-US" sz="2400">
              <a:latin typeface="Tahoma" pitchFamily="34" charset="0"/>
              <a:cs typeface="Arial" charset="0"/>
            </a:endParaRPr>
          </a:p>
        </p:txBody>
      </p:sp>
    </p:spTree>
  </p:cSld>
  <p:clrMap bg1="lt1" tx1="dk1" bg2="lt2" tx2="dk2" accent1="accent1" accent2="accent2" accent3="accent3" accent4="accent4" accent5="accent5" accent6="accent6" hlink="hlink" folHlink="folHlink"/>
  <p:sldLayoutIdLst>
    <p:sldLayoutId id="2147483717"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b="1">
          <a:solidFill>
            <a:srgbClr val="000066"/>
          </a:solidFill>
          <a:latin typeface="+mj-lt"/>
          <a:ea typeface="+mj-ea"/>
          <a:cs typeface="+mj-cs"/>
        </a:defRPr>
      </a:lvl1pPr>
      <a:lvl2pPr algn="l" rtl="0" eaLnBrk="0" fontAlgn="base" hangingPunct="0">
        <a:lnSpc>
          <a:spcPct val="90000"/>
        </a:lnSpc>
        <a:spcBef>
          <a:spcPct val="0"/>
        </a:spcBef>
        <a:spcAft>
          <a:spcPct val="0"/>
        </a:spcAft>
        <a:defRPr sz="4000" b="1">
          <a:solidFill>
            <a:srgbClr val="000066"/>
          </a:solidFill>
          <a:latin typeface="Tahoma" pitchFamily="34" charset="0"/>
          <a:cs typeface="Arial" charset="0"/>
        </a:defRPr>
      </a:lvl2pPr>
      <a:lvl3pPr algn="l" rtl="0" eaLnBrk="0" fontAlgn="base" hangingPunct="0">
        <a:lnSpc>
          <a:spcPct val="90000"/>
        </a:lnSpc>
        <a:spcBef>
          <a:spcPct val="0"/>
        </a:spcBef>
        <a:spcAft>
          <a:spcPct val="0"/>
        </a:spcAft>
        <a:defRPr sz="4000" b="1">
          <a:solidFill>
            <a:srgbClr val="000066"/>
          </a:solidFill>
          <a:latin typeface="Tahoma" pitchFamily="34" charset="0"/>
          <a:cs typeface="Arial" charset="0"/>
        </a:defRPr>
      </a:lvl3pPr>
      <a:lvl4pPr algn="l" rtl="0" eaLnBrk="0" fontAlgn="base" hangingPunct="0">
        <a:lnSpc>
          <a:spcPct val="90000"/>
        </a:lnSpc>
        <a:spcBef>
          <a:spcPct val="0"/>
        </a:spcBef>
        <a:spcAft>
          <a:spcPct val="0"/>
        </a:spcAft>
        <a:defRPr sz="4000" b="1">
          <a:solidFill>
            <a:srgbClr val="000066"/>
          </a:solidFill>
          <a:latin typeface="Tahoma" pitchFamily="34" charset="0"/>
          <a:cs typeface="Arial" charset="0"/>
        </a:defRPr>
      </a:lvl4pPr>
      <a:lvl5pPr algn="l" rtl="0" eaLnBrk="0" fontAlgn="base" hangingPunct="0">
        <a:lnSpc>
          <a:spcPct val="90000"/>
        </a:lnSpc>
        <a:spcBef>
          <a:spcPct val="0"/>
        </a:spcBef>
        <a:spcAft>
          <a:spcPct val="0"/>
        </a:spcAft>
        <a:defRPr sz="4000" b="1">
          <a:solidFill>
            <a:srgbClr val="000066"/>
          </a:solidFill>
          <a:latin typeface="Tahoma" pitchFamily="34" charset="0"/>
          <a:cs typeface="Arial" charset="0"/>
        </a:defRPr>
      </a:lvl5pPr>
      <a:lvl6pPr marL="457200" algn="l" rtl="0" fontAlgn="base">
        <a:lnSpc>
          <a:spcPct val="90000"/>
        </a:lnSpc>
        <a:spcBef>
          <a:spcPct val="0"/>
        </a:spcBef>
        <a:spcAft>
          <a:spcPct val="0"/>
        </a:spcAft>
        <a:defRPr sz="4000" b="1">
          <a:solidFill>
            <a:srgbClr val="000066"/>
          </a:solidFill>
          <a:latin typeface="Tahoma" pitchFamily="34" charset="0"/>
          <a:cs typeface="Arial" charset="0"/>
        </a:defRPr>
      </a:lvl6pPr>
      <a:lvl7pPr marL="914400" algn="l" rtl="0" fontAlgn="base">
        <a:lnSpc>
          <a:spcPct val="90000"/>
        </a:lnSpc>
        <a:spcBef>
          <a:spcPct val="0"/>
        </a:spcBef>
        <a:spcAft>
          <a:spcPct val="0"/>
        </a:spcAft>
        <a:defRPr sz="4000" b="1">
          <a:solidFill>
            <a:srgbClr val="000066"/>
          </a:solidFill>
          <a:latin typeface="Tahoma" pitchFamily="34" charset="0"/>
          <a:cs typeface="Arial" charset="0"/>
        </a:defRPr>
      </a:lvl7pPr>
      <a:lvl8pPr marL="1371600" algn="l" rtl="0" fontAlgn="base">
        <a:lnSpc>
          <a:spcPct val="90000"/>
        </a:lnSpc>
        <a:spcBef>
          <a:spcPct val="0"/>
        </a:spcBef>
        <a:spcAft>
          <a:spcPct val="0"/>
        </a:spcAft>
        <a:defRPr sz="4000" b="1">
          <a:solidFill>
            <a:srgbClr val="000066"/>
          </a:solidFill>
          <a:latin typeface="Tahoma" pitchFamily="34" charset="0"/>
          <a:cs typeface="Arial" charset="0"/>
        </a:defRPr>
      </a:lvl8pPr>
      <a:lvl9pPr marL="1828800" algn="l" rtl="0" fontAlgn="base">
        <a:lnSpc>
          <a:spcPct val="90000"/>
        </a:lnSpc>
        <a:spcBef>
          <a:spcPct val="0"/>
        </a:spcBef>
        <a:spcAft>
          <a:spcPct val="0"/>
        </a:spcAft>
        <a:defRPr sz="4000" b="1">
          <a:solidFill>
            <a:srgbClr val="000066"/>
          </a:solidFill>
          <a:latin typeface="Tahoma" pitchFamily="34" charset="0"/>
          <a:cs typeface="Arial" charset="0"/>
        </a:defRPr>
      </a:lvl9pPr>
    </p:titleStyle>
    <p:bodyStyle>
      <a:lvl1pPr marL="288925" indent="-288925" algn="l" rtl="0" eaLnBrk="0" fontAlgn="base" hangingPunct="0">
        <a:lnSpc>
          <a:spcPct val="90000"/>
        </a:lnSpc>
        <a:spcBef>
          <a:spcPct val="20000"/>
        </a:spcBef>
        <a:spcAft>
          <a:spcPct val="0"/>
        </a:spcAft>
        <a:buClr>
          <a:srgbClr val="000066"/>
        </a:buClr>
        <a:buFont typeface="Wingdings" pitchFamily="2" charset="2"/>
        <a:buChar char="§"/>
        <a:defRPr sz="3200">
          <a:solidFill>
            <a:schemeClr val="tx1"/>
          </a:solidFill>
          <a:latin typeface="+mn-lt"/>
          <a:ea typeface="+mn-ea"/>
          <a:cs typeface="+mn-cs"/>
        </a:defRPr>
      </a:lvl1pPr>
      <a:lvl2pPr marL="682625" indent="-219075" algn="l" rtl="0" eaLnBrk="0" fontAlgn="base" hangingPunct="0">
        <a:lnSpc>
          <a:spcPct val="90000"/>
        </a:lnSpc>
        <a:spcBef>
          <a:spcPct val="20000"/>
        </a:spcBef>
        <a:spcAft>
          <a:spcPct val="0"/>
        </a:spcAft>
        <a:buClr>
          <a:srgbClr val="800000"/>
        </a:buClr>
        <a:buChar char="•"/>
        <a:defRPr sz="2800">
          <a:solidFill>
            <a:schemeClr val="tx1"/>
          </a:solidFill>
          <a:latin typeface="+mn-lt"/>
          <a:cs typeface="+mn-cs"/>
        </a:defRPr>
      </a:lvl2pPr>
      <a:lvl3pPr marL="1087438" indent="-230188" algn="l" rtl="0" eaLnBrk="0" fontAlgn="base" hangingPunct="0">
        <a:lnSpc>
          <a:spcPct val="90000"/>
        </a:lnSpc>
        <a:spcBef>
          <a:spcPct val="20000"/>
        </a:spcBef>
        <a:spcAft>
          <a:spcPct val="0"/>
        </a:spcAft>
        <a:buClr>
          <a:srgbClr val="000066"/>
        </a:buClr>
        <a:buSzPct val="75000"/>
        <a:buFont typeface="Tahoma" pitchFamily="34" charset="0"/>
        <a:buChar char="−"/>
        <a:defRPr sz="2400">
          <a:solidFill>
            <a:schemeClr val="tx1"/>
          </a:solidFill>
          <a:latin typeface="+mn-lt"/>
          <a:cs typeface="+mn-cs"/>
        </a:defRPr>
      </a:lvl3pPr>
      <a:lvl4pPr marL="1481138" indent="-219075" algn="l" rtl="0" eaLnBrk="0" fontAlgn="base" hangingPunct="0">
        <a:lnSpc>
          <a:spcPct val="90000"/>
        </a:lnSpc>
        <a:spcBef>
          <a:spcPct val="20000"/>
        </a:spcBef>
        <a:spcAft>
          <a:spcPct val="0"/>
        </a:spcAft>
        <a:buClr>
          <a:srgbClr val="006600"/>
        </a:buClr>
        <a:buSzPct val="85000"/>
        <a:buFont typeface="Wingdings" pitchFamily="2" charset="2"/>
        <a:buChar char="Ø"/>
        <a:defRPr sz="2000">
          <a:solidFill>
            <a:schemeClr val="tx1"/>
          </a:solidFill>
          <a:latin typeface="+mn-lt"/>
          <a:cs typeface="+mn-cs"/>
        </a:defRPr>
      </a:lvl4pPr>
      <a:lvl5pPr marL="1817688" indent="-161925" algn="l" rtl="0" eaLnBrk="0" fontAlgn="base" hangingPunct="0">
        <a:lnSpc>
          <a:spcPct val="90000"/>
        </a:lnSpc>
        <a:spcBef>
          <a:spcPct val="20000"/>
        </a:spcBef>
        <a:spcAft>
          <a:spcPct val="0"/>
        </a:spcAft>
        <a:buClr>
          <a:srgbClr val="800000"/>
        </a:buClr>
        <a:buFont typeface="Arial" charset="0"/>
        <a:buChar char="»"/>
        <a:defRPr sz="2000">
          <a:solidFill>
            <a:schemeClr val="tx1"/>
          </a:solidFill>
          <a:latin typeface="+mn-lt"/>
          <a:cs typeface="+mn-cs"/>
        </a:defRPr>
      </a:lvl5pPr>
      <a:lvl6pPr marL="2274888" indent="-161925" algn="l" rtl="0" fontAlgn="base">
        <a:lnSpc>
          <a:spcPct val="90000"/>
        </a:lnSpc>
        <a:spcBef>
          <a:spcPct val="20000"/>
        </a:spcBef>
        <a:spcAft>
          <a:spcPct val="0"/>
        </a:spcAft>
        <a:buClr>
          <a:srgbClr val="800000"/>
        </a:buClr>
        <a:buFont typeface="Arial" charset="0"/>
        <a:buChar char="»"/>
        <a:defRPr sz="2000">
          <a:solidFill>
            <a:schemeClr val="tx1"/>
          </a:solidFill>
          <a:latin typeface="+mn-lt"/>
          <a:cs typeface="+mn-cs"/>
        </a:defRPr>
      </a:lvl6pPr>
      <a:lvl7pPr marL="2732088" indent="-161925" algn="l" rtl="0" fontAlgn="base">
        <a:lnSpc>
          <a:spcPct val="90000"/>
        </a:lnSpc>
        <a:spcBef>
          <a:spcPct val="20000"/>
        </a:spcBef>
        <a:spcAft>
          <a:spcPct val="0"/>
        </a:spcAft>
        <a:buClr>
          <a:srgbClr val="800000"/>
        </a:buClr>
        <a:buFont typeface="Arial" charset="0"/>
        <a:buChar char="»"/>
        <a:defRPr sz="2000">
          <a:solidFill>
            <a:schemeClr val="tx1"/>
          </a:solidFill>
          <a:latin typeface="+mn-lt"/>
          <a:cs typeface="+mn-cs"/>
        </a:defRPr>
      </a:lvl7pPr>
      <a:lvl8pPr marL="3189288" indent="-161925" algn="l" rtl="0" fontAlgn="base">
        <a:lnSpc>
          <a:spcPct val="90000"/>
        </a:lnSpc>
        <a:spcBef>
          <a:spcPct val="20000"/>
        </a:spcBef>
        <a:spcAft>
          <a:spcPct val="0"/>
        </a:spcAft>
        <a:buClr>
          <a:srgbClr val="800000"/>
        </a:buClr>
        <a:buFont typeface="Arial" charset="0"/>
        <a:buChar char="»"/>
        <a:defRPr sz="2000">
          <a:solidFill>
            <a:schemeClr val="tx1"/>
          </a:solidFill>
          <a:latin typeface="+mn-lt"/>
          <a:cs typeface="+mn-cs"/>
        </a:defRPr>
      </a:lvl8pPr>
      <a:lvl9pPr marL="3646488" indent="-161925" algn="l" rtl="0" fontAlgn="base">
        <a:lnSpc>
          <a:spcPct val="90000"/>
        </a:lnSpc>
        <a:spcBef>
          <a:spcPct val="20000"/>
        </a:spcBef>
        <a:spcAft>
          <a:spcPct val="0"/>
        </a:spcAft>
        <a:buClr>
          <a:srgbClr val="800000"/>
        </a:buClr>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images.google.com/imgres?imgurl=http://www.aps.org/publications/apsnews/200611/images/nobel_medal.jpg&amp;imgrefurl=http://www.aps.org/publications/capitolhillquarterly/200611/nobel.cfm&amp;h=288&amp;w=288&amp;sz=15&amp;hl=en&amp;start=1&amp;um=1&amp;tbnid=h3MoX88h9bCUvM:&amp;tbnh=115&amp;tbnw=115&amp;prev=/images?q=nobel+prize&amp;svnum=10&amp;um=1&amp;hl=en&amp;sa=N" TargetMode="Externa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jpeg"/><Relationship Id="rId7" Type="http://schemas.openxmlformats.org/officeDocument/2006/relationships/hyperlink" Target="http://heroeswiki.com/images/6/66/Hgp_logo.jp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ctrTitle"/>
          </p:nvPr>
        </p:nvSpPr>
        <p:spPr>
          <a:xfrm>
            <a:off x="369888" y="663575"/>
            <a:ext cx="8616950" cy="2019300"/>
          </a:xfrm>
        </p:spPr>
        <p:txBody>
          <a:bodyPr tIns="18288" bIns="18288"/>
          <a:lstStyle/>
          <a:p>
            <a:pPr eaLnBrk="1" hangingPunct="1"/>
            <a:r>
              <a:rPr lang="en-US" sz="3200" dirty="0" smtClean="0">
                <a:latin typeface="Arial" charset="0"/>
              </a:rPr>
              <a:t>The Impact of Open Access Institutions and Policy on Life Sciences Research</a:t>
            </a:r>
          </a:p>
        </p:txBody>
      </p:sp>
      <p:sp>
        <p:nvSpPr>
          <p:cNvPr id="3075" name="Rectangle 7"/>
          <p:cNvSpPr>
            <a:spLocks noGrp="1" noChangeArrowheads="1"/>
          </p:cNvSpPr>
          <p:nvPr>
            <p:ph type="subTitle" idx="1"/>
          </p:nvPr>
        </p:nvSpPr>
        <p:spPr>
          <a:xfrm>
            <a:off x="438150" y="3138488"/>
            <a:ext cx="8448675" cy="3406775"/>
          </a:xfrm>
        </p:spPr>
        <p:txBody>
          <a:bodyPr/>
          <a:lstStyle/>
          <a:p>
            <a:pPr algn="r" eaLnBrk="1" hangingPunct="1"/>
            <a:endParaRPr lang="en-US" sz="2600" b="1" dirty="0" smtClean="0">
              <a:solidFill>
                <a:srgbClr val="800000"/>
              </a:solidFill>
            </a:endParaRPr>
          </a:p>
          <a:p>
            <a:pPr algn="r" eaLnBrk="1" hangingPunct="1"/>
            <a:r>
              <a:rPr lang="en-US" sz="2600" b="1" dirty="0" smtClean="0">
                <a:solidFill>
                  <a:srgbClr val="800000"/>
                </a:solidFill>
                <a:latin typeface="Arial" charset="0"/>
              </a:rPr>
              <a:t>Scott Stern, MIT &amp; NBER</a:t>
            </a:r>
          </a:p>
          <a:p>
            <a:pPr algn="r" eaLnBrk="1" hangingPunct="1"/>
            <a:endParaRPr lang="en-US" sz="2600" b="1" dirty="0" smtClean="0">
              <a:solidFill>
                <a:srgbClr val="800000"/>
              </a:solidFill>
              <a:latin typeface="Arial" charset="0"/>
            </a:endParaRPr>
          </a:p>
          <a:p>
            <a:pPr algn="r" eaLnBrk="1" hangingPunct="1"/>
            <a:r>
              <a:rPr lang="en-US" sz="2600" b="1" dirty="0" err="1" smtClean="0">
                <a:solidFill>
                  <a:srgbClr val="800000"/>
                </a:solidFill>
                <a:latin typeface="Arial" charset="0"/>
              </a:rPr>
              <a:t>SciSIP</a:t>
            </a:r>
            <a:r>
              <a:rPr lang="en-US" sz="2600" b="1" dirty="0" smtClean="0">
                <a:solidFill>
                  <a:srgbClr val="800000"/>
                </a:solidFill>
                <a:latin typeface="Arial" charset="0"/>
              </a:rPr>
              <a:t> Principal Investigators Conference</a:t>
            </a:r>
          </a:p>
          <a:p>
            <a:pPr algn="r" eaLnBrk="1" hangingPunct="1"/>
            <a:r>
              <a:rPr lang="en-US" sz="2600" b="1" dirty="0" smtClean="0">
                <a:solidFill>
                  <a:srgbClr val="800000"/>
                </a:solidFill>
                <a:latin typeface="Arial" charset="0"/>
              </a:rPr>
              <a:t>September 2012</a:t>
            </a:r>
          </a:p>
        </p:txBody>
      </p:sp>
      <p:sp>
        <p:nvSpPr>
          <p:cNvPr id="3076" name="Rectangle 8"/>
          <p:cNvSpPr>
            <a:spLocks noChangeArrowheads="1"/>
          </p:cNvSpPr>
          <p:nvPr/>
        </p:nvSpPr>
        <p:spPr bwMode="auto">
          <a:xfrm>
            <a:off x="990600" y="6248400"/>
            <a:ext cx="1905000" cy="457200"/>
          </a:xfrm>
          <a:prstGeom prst="rect">
            <a:avLst/>
          </a:prstGeom>
          <a:noFill/>
          <a:ln w="9525">
            <a:noFill/>
            <a:miter lim="800000"/>
            <a:headEnd/>
            <a:tailEnd/>
          </a:ln>
        </p:spPr>
        <p:txBody>
          <a:bodyPr anchor="b"/>
          <a:lstStyle/>
          <a:p>
            <a:endParaRPr lang="en-US" sz="1400">
              <a:solidFill>
                <a:schemeClr val="bg2"/>
              </a:solidFill>
              <a:latin typeface="Tahoma" pitchFamily="34" charset="0"/>
              <a:cs typeface="Arial" charset="0"/>
            </a:endParaRPr>
          </a:p>
        </p:txBody>
      </p:sp>
      <p:sp>
        <p:nvSpPr>
          <p:cNvPr id="3077" name="Rectangle 9"/>
          <p:cNvSpPr>
            <a:spLocks noChangeArrowheads="1"/>
          </p:cNvSpPr>
          <p:nvPr/>
        </p:nvSpPr>
        <p:spPr bwMode="auto">
          <a:xfrm>
            <a:off x="3429000" y="6248400"/>
            <a:ext cx="2895600" cy="457200"/>
          </a:xfrm>
          <a:prstGeom prst="rect">
            <a:avLst/>
          </a:prstGeom>
          <a:noFill/>
          <a:ln w="9525">
            <a:noFill/>
            <a:miter lim="800000"/>
            <a:headEnd/>
            <a:tailEnd/>
          </a:ln>
        </p:spPr>
        <p:txBody>
          <a:bodyPr anchor="b"/>
          <a:lstStyle/>
          <a:p>
            <a:pPr algn="ctr"/>
            <a:endParaRPr lang="en-US" sz="1400">
              <a:solidFill>
                <a:schemeClr val="bg2"/>
              </a:solidFill>
              <a:latin typeface="Tahoma" pitchFamily="34" charset="0"/>
              <a:cs typeface="Arial" charset="0"/>
            </a:endParaRPr>
          </a:p>
        </p:txBody>
      </p:sp>
      <p:sp>
        <p:nvSpPr>
          <p:cNvPr id="3078" name="Rectangle 10"/>
          <p:cNvSpPr>
            <a:spLocks noChangeArrowheads="1"/>
          </p:cNvSpPr>
          <p:nvPr/>
        </p:nvSpPr>
        <p:spPr bwMode="auto">
          <a:xfrm>
            <a:off x="6858000" y="6248400"/>
            <a:ext cx="1905000" cy="457200"/>
          </a:xfrm>
          <a:prstGeom prst="rect">
            <a:avLst/>
          </a:prstGeom>
          <a:noFill/>
          <a:ln w="9525">
            <a:noFill/>
            <a:miter lim="800000"/>
            <a:headEnd/>
            <a:tailEnd/>
          </a:ln>
        </p:spPr>
        <p:txBody>
          <a:bodyPr anchor="b"/>
          <a:lstStyle/>
          <a:p>
            <a:pPr algn="r"/>
            <a:fld id="{93878D7F-CB37-4267-8C36-4D19C3D16BBC}" type="slidenum">
              <a:rPr lang="en-US" sz="1400">
                <a:solidFill>
                  <a:schemeClr val="bg2"/>
                </a:solidFill>
                <a:latin typeface="Tahoma" pitchFamily="34" charset="0"/>
                <a:cs typeface="Arial" charset="0"/>
              </a:rPr>
              <a:pPr algn="r"/>
              <a:t>1</a:t>
            </a:fld>
            <a:endParaRPr lang="en-US" sz="1400">
              <a:solidFill>
                <a:schemeClr val="bg2"/>
              </a:solidFill>
              <a:latin typeface="Tahoma" pitchFamily="34"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47663" y="109538"/>
            <a:ext cx="8729662" cy="1265237"/>
          </a:xfrm>
        </p:spPr>
        <p:txBody>
          <a:bodyPr/>
          <a:lstStyle/>
          <a:p>
            <a:pPr eaLnBrk="1" hangingPunct="1"/>
            <a:r>
              <a:rPr lang="en-US" sz="2800" smtClean="0">
                <a:latin typeface="Arial" charset="0"/>
              </a:rPr>
              <a:t>Empirical Approach: A “Natural Experiments” Approach to Scientific Knowledge Diffusion</a:t>
            </a:r>
            <a:r>
              <a:rPr lang="en-US" sz="3000" smtClean="0"/>
              <a:t> </a:t>
            </a:r>
          </a:p>
        </p:txBody>
      </p:sp>
      <p:sp>
        <p:nvSpPr>
          <p:cNvPr id="10243" name="Rectangle 3"/>
          <p:cNvSpPr>
            <a:spLocks noGrp="1" noChangeArrowheads="1"/>
          </p:cNvSpPr>
          <p:nvPr>
            <p:ph type="body" idx="1"/>
          </p:nvPr>
        </p:nvSpPr>
        <p:spPr>
          <a:xfrm>
            <a:off x="344488" y="1525588"/>
            <a:ext cx="8799512" cy="5065712"/>
          </a:xfrm>
        </p:spPr>
        <p:txBody>
          <a:bodyPr/>
          <a:lstStyle/>
          <a:p>
            <a:pPr marL="342900" indent="-342900" eaLnBrk="1" hangingPunct="1">
              <a:lnSpc>
                <a:spcPct val="80000"/>
              </a:lnSpc>
              <a:spcBef>
                <a:spcPct val="45000"/>
              </a:spcBef>
              <a:buSzPct val="110000"/>
              <a:buFont typeface="Wingdings" pitchFamily="2" charset="2"/>
              <a:buAutoNum type="arabicPeriod"/>
            </a:pPr>
            <a:r>
              <a:rPr lang="en-US" sz="2400" smtClean="0">
                <a:latin typeface="Arial" charset="0"/>
              </a:rPr>
              <a:t>BRC Deposits are linked with specific scientific research articles or patents (referred to as “BRC-linked” articles)</a:t>
            </a:r>
          </a:p>
          <a:p>
            <a:pPr marL="342900" indent="-342900" eaLnBrk="1" hangingPunct="1">
              <a:lnSpc>
                <a:spcPct val="80000"/>
              </a:lnSpc>
              <a:spcBef>
                <a:spcPct val="45000"/>
              </a:spcBef>
              <a:buSzPct val="110000"/>
              <a:buFont typeface="Wingdings" pitchFamily="2" charset="2"/>
              <a:buAutoNum type="arabicPeriod"/>
            </a:pPr>
            <a:r>
              <a:rPr lang="en-US" sz="2400" smtClean="0">
                <a:latin typeface="Arial" charset="0"/>
              </a:rPr>
              <a:t>Each BRC-linked article can be matched w/ article controls</a:t>
            </a:r>
          </a:p>
          <a:p>
            <a:pPr marL="342900" indent="-342900" eaLnBrk="1" hangingPunct="1">
              <a:lnSpc>
                <a:spcPct val="80000"/>
              </a:lnSpc>
              <a:spcBef>
                <a:spcPct val="45000"/>
              </a:spcBef>
              <a:buSzPct val="110000"/>
              <a:buFont typeface="Wingdings" pitchFamily="2" charset="2"/>
              <a:buAutoNum type="arabicPeriod"/>
            </a:pPr>
            <a:r>
              <a:rPr lang="en-US" sz="2400" smtClean="0">
                <a:latin typeface="Arial" charset="0"/>
              </a:rPr>
              <a:t>Some BRC deposits occur long after initial publication</a:t>
            </a:r>
          </a:p>
          <a:p>
            <a:pPr marL="742950" lvl="1" indent="-228600" eaLnBrk="1" hangingPunct="1">
              <a:lnSpc>
                <a:spcPct val="80000"/>
              </a:lnSpc>
            </a:pPr>
            <a:r>
              <a:rPr lang="en-US" sz="2000" smtClean="0">
                <a:latin typeface="Arial" charset="0"/>
              </a:rPr>
              <a:t>even many years after discovery, control over “refrigerators” can be transferred from specific research labs to BRCs</a:t>
            </a:r>
            <a:r>
              <a:rPr lang="en-US" sz="2400" smtClean="0">
                <a:latin typeface="Arial" charset="0"/>
              </a:rPr>
              <a:t>   </a:t>
            </a:r>
          </a:p>
          <a:p>
            <a:pPr marL="342900" indent="-342900" eaLnBrk="1" hangingPunct="1">
              <a:lnSpc>
                <a:spcPct val="80000"/>
              </a:lnSpc>
              <a:spcBef>
                <a:spcPct val="45000"/>
              </a:spcBef>
              <a:buSzPct val="110000"/>
              <a:buFont typeface="Wingdings" pitchFamily="2" charset="2"/>
              <a:buAutoNum type="arabicPeriod"/>
            </a:pPr>
            <a:r>
              <a:rPr lang="en-US" sz="2400" smtClean="0">
                <a:solidFill>
                  <a:srgbClr val="000066"/>
                </a:solidFill>
                <a:latin typeface="Arial" charset="0"/>
              </a:rPr>
              <a:t>Some post-publication deposits are arguably exogenous</a:t>
            </a:r>
          </a:p>
          <a:p>
            <a:pPr marL="742950" lvl="1" indent="-228600" eaLnBrk="1" hangingPunct="1">
              <a:lnSpc>
                <a:spcPct val="80000"/>
              </a:lnSpc>
            </a:pPr>
            <a:r>
              <a:rPr lang="en-US" sz="2000" smtClean="0">
                <a:latin typeface="Arial" charset="0"/>
              </a:rPr>
              <a:t>e.g., </a:t>
            </a:r>
            <a:r>
              <a:rPr lang="en-US" sz="2000" b="1" i="1" smtClean="0">
                <a:latin typeface="Arial" charset="0"/>
              </a:rPr>
              <a:t>special collections </a:t>
            </a:r>
            <a:r>
              <a:rPr lang="en-US" sz="2000" i="1" smtClean="0">
                <a:latin typeface="Arial" charset="0"/>
              </a:rPr>
              <a:t>“shifted” due to </a:t>
            </a:r>
            <a:r>
              <a:rPr lang="en-US" sz="2000" smtClean="0">
                <a:latin typeface="Arial" charset="0"/>
              </a:rPr>
              <a:t>funding expiration at initial host institutions, faculty retirement, or faculty job change resulting in change in location of “refrigerator”</a:t>
            </a:r>
          </a:p>
          <a:p>
            <a:pPr marL="2495550" lvl="4" indent="-342900" eaLnBrk="1" hangingPunct="1">
              <a:lnSpc>
                <a:spcPct val="80000"/>
              </a:lnSpc>
              <a:spcBef>
                <a:spcPct val="45000"/>
              </a:spcBef>
              <a:buFont typeface="Wingdings" pitchFamily="2" charset="2"/>
              <a:buChar char="µ"/>
            </a:pPr>
            <a:endParaRPr lang="en-US" sz="1600" i="1" smtClean="0">
              <a:solidFill>
                <a:srgbClr val="800000"/>
              </a:solidFill>
              <a:latin typeface="Arial" charset="0"/>
            </a:endParaRPr>
          </a:p>
          <a:p>
            <a:pPr marL="342900" indent="-342900" eaLnBrk="1" hangingPunct="1">
              <a:lnSpc>
                <a:spcPct val="80000"/>
              </a:lnSpc>
              <a:spcBef>
                <a:spcPct val="45000"/>
              </a:spcBef>
              <a:buFont typeface="Wingdings" pitchFamily="2" charset="2"/>
              <a:buChar char="µ"/>
            </a:pPr>
            <a:r>
              <a:rPr lang="en-US" sz="2400" i="1" smtClean="0">
                <a:solidFill>
                  <a:srgbClr val="800000"/>
                </a:solidFill>
                <a:latin typeface="Arial" charset="0"/>
              </a:rPr>
              <a:t>Allows us to observe variation in the impact of a single “piece” of knowledge across two distinct institutional environments</a:t>
            </a:r>
            <a:endParaRPr lang="en-US" sz="2400" smtClean="0">
              <a:solidFill>
                <a:srgbClr val="800000"/>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8"/>
          <p:cNvSpPr txBox="1">
            <a:spLocks noChangeArrowheads="1"/>
          </p:cNvSpPr>
          <p:nvPr/>
        </p:nvSpPr>
        <p:spPr bwMode="auto">
          <a:xfrm>
            <a:off x="2770188" y="6302375"/>
            <a:ext cx="1219200" cy="274638"/>
          </a:xfrm>
          <a:prstGeom prst="rect">
            <a:avLst/>
          </a:prstGeom>
          <a:noFill/>
          <a:ln w="9525">
            <a:noFill/>
            <a:miter lim="800000"/>
            <a:headEnd/>
            <a:tailEnd/>
          </a:ln>
        </p:spPr>
        <p:txBody>
          <a:bodyPr lIns="91430" tIns="45715" rIns="91430" bIns="45715">
            <a:spAutoFit/>
          </a:bodyPr>
          <a:lstStyle/>
          <a:p>
            <a:pPr>
              <a:spcBef>
                <a:spcPct val="50000"/>
              </a:spcBef>
            </a:pPr>
            <a:endParaRPr lang="en-US" sz="1200" i="1">
              <a:latin typeface="Calibri" pitchFamily="34" charset="0"/>
            </a:endParaRPr>
          </a:p>
        </p:txBody>
      </p:sp>
      <p:sp>
        <p:nvSpPr>
          <p:cNvPr id="11267" name="Text Box 3"/>
          <p:cNvSpPr txBox="1">
            <a:spLocks noChangeArrowheads="1"/>
          </p:cNvSpPr>
          <p:nvPr/>
        </p:nvSpPr>
        <p:spPr bwMode="auto">
          <a:xfrm>
            <a:off x="2773363" y="4013200"/>
            <a:ext cx="1058862" cy="277813"/>
          </a:xfrm>
          <a:prstGeom prst="rect">
            <a:avLst/>
          </a:prstGeom>
          <a:noFill/>
          <a:ln w="9525">
            <a:noFill/>
            <a:miter lim="800000"/>
            <a:headEnd/>
            <a:tailEnd/>
          </a:ln>
        </p:spPr>
        <p:txBody>
          <a:bodyPr lIns="91430" tIns="45715" rIns="91430" bIns="45715">
            <a:spAutoFit/>
          </a:bodyPr>
          <a:lstStyle/>
          <a:p>
            <a:pPr>
              <a:spcBef>
                <a:spcPct val="50000"/>
              </a:spcBef>
            </a:pPr>
            <a:endParaRPr lang="en-US" sz="1200" i="1">
              <a:latin typeface="Calibri" pitchFamily="34" charset="0"/>
            </a:endParaRPr>
          </a:p>
        </p:txBody>
      </p:sp>
      <p:sp>
        <p:nvSpPr>
          <p:cNvPr id="45" name="Rectangle 6"/>
          <p:cNvSpPr>
            <a:spLocks noChangeArrowheads="1"/>
          </p:cNvSpPr>
          <p:nvPr/>
        </p:nvSpPr>
        <p:spPr bwMode="auto">
          <a:xfrm>
            <a:off x="304800" y="5486400"/>
            <a:ext cx="866775" cy="582613"/>
          </a:xfrm>
          <a:prstGeom prst="rect">
            <a:avLst/>
          </a:prstGeom>
          <a:solidFill>
            <a:schemeClr val="accent2">
              <a:lumMod val="60000"/>
              <a:lumOff val="40000"/>
            </a:schemeClr>
          </a:solidFill>
          <a:ln w="9525">
            <a:solidFill>
              <a:schemeClr val="tx1"/>
            </a:solidFill>
            <a:miter lim="800000"/>
            <a:headEnd/>
            <a:tailEnd/>
          </a:ln>
          <a:effectLst>
            <a:outerShdw dist="107763" dir="2700000" algn="ctr" rotWithShape="0">
              <a:schemeClr val="bg2"/>
            </a:outerShdw>
          </a:effectLst>
        </p:spPr>
        <p:txBody>
          <a:bodyPr wrap="none" lIns="82050" tIns="41025" rIns="82050" bIns="41025" anchor="ctr"/>
          <a:lstStyle/>
          <a:p>
            <a:pPr algn="ctr" defTabSz="820812">
              <a:defRPr/>
            </a:pPr>
            <a:r>
              <a:rPr lang="en-US" sz="1400" b="1" i="1" dirty="0">
                <a:latin typeface="Calibri" pitchFamily="34" charset="0"/>
              </a:rPr>
              <a:t>Control</a:t>
            </a:r>
            <a:endParaRPr lang="en-US" sz="1000" b="1" i="1" dirty="0">
              <a:latin typeface="Calibri" pitchFamily="34" charset="0"/>
            </a:endParaRPr>
          </a:p>
        </p:txBody>
      </p:sp>
      <p:sp>
        <p:nvSpPr>
          <p:cNvPr id="154651" name="Rectangle 27"/>
          <p:cNvSpPr>
            <a:spLocks noChangeArrowheads="1"/>
          </p:cNvSpPr>
          <p:nvPr/>
        </p:nvSpPr>
        <p:spPr bwMode="auto">
          <a:xfrm>
            <a:off x="1098550" y="5178425"/>
            <a:ext cx="1012825" cy="684213"/>
          </a:xfrm>
          <a:prstGeom prst="rect">
            <a:avLst/>
          </a:prstGeom>
          <a:solidFill>
            <a:schemeClr val="accent6">
              <a:lumMod val="40000"/>
              <a:lumOff val="60000"/>
            </a:schemeClr>
          </a:solidFill>
          <a:ln w="9525">
            <a:solidFill>
              <a:schemeClr val="tx1"/>
            </a:solidFill>
            <a:miter lim="800000"/>
            <a:headEnd/>
            <a:tailEnd/>
          </a:ln>
          <a:effectLst>
            <a:outerShdw dist="107763" dir="2700000" algn="ctr" rotWithShape="0">
              <a:schemeClr val="bg2"/>
            </a:outerShdw>
          </a:effectLst>
        </p:spPr>
        <p:txBody>
          <a:bodyPr wrap="none" lIns="82050" tIns="41025" rIns="82050" bIns="41025" anchor="ctr"/>
          <a:lstStyle/>
          <a:p>
            <a:pPr algn="ctr" defTabSz="820812">
              <a:defRPr/>
            </a:pPr>
            <a:r>
              <a:rPr lang="en-US" sz="1400" b="1" i="1" dirty="0">
                <a:latin typeface="Calibri" pitchFamily="34" charset="0"/>
              </a:rPr>
              <a:t>Publication</a:t>
            </a:r>
          </a:p>
        </p:txBody>
      </p:sp>
      <p:grpSp>
        <p:nvGrpSpPr>
          <p:cNvPr id="2" name="Group 51"/>
          <p:cNvGrpSpPr>
            <a:grpSpLocks/>
          </p:cNvGrpSpPr>
          <p:nvPr/>
        </p:nvGrpSpPr>
        <p:grpSpPr bwMode="auto">
          <a:xfrm>
            <a:off x="2111375" y="2200275"/>
            <a:ext cx="4213225" cy="4429125"/>
            <a:chOff x="2111375" y="2200275"/>
            <a:chExt cx="4213225" cy="4429125"/>
          </a:xfrm>
        </p:grpSpPr>
        <p:sp>
          <p:nvSpPr>
            <p:cNvPr id="22551" name="Rectangle 10"/>
            <p:cNvSpPr>
              <a:spLocks noChangeArrowheads="1"/>
            </p:cNvSpPr>
            <p:nvPr/>
          </p:nvSpPr>
          <p:spPr bwMode="auto">
            <a:xfrm>
              <a:off x="3613150" y="2200275"/>
              <a:ext cx="396875" cy="325438"/>
            </a:xfrm>
            <a:prstGeom prst="rect">
              <a:avLst/>
            </a:prstGeom>
            <a:solidFill>
              <a:schemeClr val="accent1">
                <a:lumMod val="40000"/>
                <a:lumOff val="60000"/>
              </a:schemeClr>
            </a:solidFill>
            <a:ln w="9525">
              <a:solidFill>
                <a:schemeClr val="tx1"/>
              </a:solidFill>
              <a:miter lim="800000"/>
              <a:headEnd/>
              <a:tailEnd/>
            </a:ln>
          </p:spPr>
          <p:txBody>
            <a:bodyPr wrap="none" lIns="91430" tIns="45715" rIns="91430" bIns="45715" anchor="ctr"/>
            <a:lstStyle/>
            <a:p>
              <a:pPr algn="ctr">
                <a:defRPr/>
              </a:pPr>
              <a:r>
                <a:rPr lang="en-US" sz="1400" b="1" i="1" dirty="0" err="1">
                  <a:latin typeface="Calibri" pitchFamily="34" charset="0"/>
                </a:rPr>
                <a:t>FC</a:t>
              </a:r>
              <a:r>
                <a:rPr lang="en-US" sz="1400" b="1" i="1" baseline="-25000" dirty="0" err="1">
                  <a:latin typeface="Calibri" pitchFamily="34" charset="0"/>
                </a:rPr>
                <a:t>jt</a:t>
              </a:r>
              <a:endParaRPr lang="en-US" sz="1400" b="1" i="1" baseline="-25000" dirty="0">
                <a:latin typeface="Calibri" pitchFamily="34" charset="0"/>
              </a:endParaRPr>
            </a:p>
          </p:txBody>
        </p:sp>
        <p:sp>
          <p:nvSpPr>
            <p:cNvPr id="4" name="Rectangle 11"/>
            <p:cNvSpPr>
              <a:spLocks noChangeArrowheads="1"/>
            </p:cNvSpPr>
            <p:nvPr/>
          </p:nvSpPr>
          <p:spPr bwMode="auto">
            <a:xfrm>
              <a:off x="4010025" y="2438400"/>
              <a:ext cx="396875" cy="323850"/>
            </a:xfrm>
            <a:prstGeom prst="rect">
              <a:avLst/>
            </a:prstGeom>
            <a:solidFill>
              <a:schemeClr val="accent1">
                <a:lumMod val="40000"/>
                <a:lumOff val="60000"/>
              </a:schemeClr>
            </a:solidFill>
            <a:ln w="9525">
              <a:solidFill>
                <a:schemeClr val="tx1"/>
              </a:solidFill>
              <a:miter lim="800000"/>
              <a:headEnd/>
              <a:tailEnd/>
            </a:ln>
          </p:spPr>
          <p:txBody>
            <a:bodyPr wrap="none" lIns="91430" tIns="45715" rIns="91430" bIns="45715" anchor="ctr"/>
            <a:lstStyle/>
            <a:p>
              <a:pPr algn="ctr">
                <a:defRPr/>
              </a:pPr>
              <a:r>
                <a:rPr lang="en-US" sz="1400" b="1" i="1">
                  <a:latin typeface="Calibri" pitchFamily="34" charset="0"/>
                </a:rPr>
                <a:t>FC</a:t>
              </a:r>
              <a:r>
                <a:rPr lang="en-US" sz="1400" b="1" i="1" baseline="-25000">
                  <a:latin typeface="Calibri" pitchFamily="34" charset="0"/>
                </a:rPr>
                <a:t>jt</a:t>
              </a:r>
            </a:p>
          </p:txBody>
        </p:sp>
        <p:sp>
          <p:nvSpPr>
            <p:cNvPr id="22553" name="Rectangle 12"/>
            <p:cNvSpPr>
              <a:spLocks noChangeArrowheads="1"/>
            </p:cNvSpPr>
            <p:nvPr/>
          </p:nvSpPr>
          <p:spPr bwMode="auto">
            <a:xfrm>
              <a:off x="4737100" y="2762250"/>
              <a:ext cx="398463" cy="323850"/>
            </a:xfrm>
            <a:prstGeom prst="rect">
              <a:avLst/>
            </a:prstGeom>
            <a:solidFill>
              <a:schemeClr val="accent1">
                <a:lumMod val="40000"/>
                <a:lumOff val="60000"/>
              </a:schemeClr>
            </a:solidFill>
            <a:ln w="9525">
              <a:solidFill>
                <a:schemeClr val="tx1"/>
              </a:solidFill>
              <a:miter lim="800000"/>
              <a:headEnd/>
              <a:tailEnd/>
            </a:ln>
          </p:spPr>
          <p:txBody>
            <a:bodyPr wrap="none" lIns="91430" tIns="45715" rIns="91430" bIns="45715" anchor="ctr"/>
            <a:lstStyle/>
            <a:p>
              <a:pPr algn="ctr">
                <a:defRPr/>
              </a:pPr>
              <a:r>
                <a:rPr lang="en-US" sz="1400" b="1" i="1">
                  <a:latin typeface="Calibri" pitchFamily="34" charset="0"/>
                </a:rPr>
                <a:t>FC</a:t>
              </a:r>
              <a:r>
                <a:rPr lang="en-US" sz="1400" b="1" i="1" baseline="-25000">
                  <a:latin typeface="Calibri" pitchFamily="34" charset="0"/>
                </a:rPr>
                <a:t>jt</a:t>
              </a:r>
            </a:p>
          </p:txBody>
        </p:sp>
        <p:sp>
          <p:nvSpPr>
            <p:cNvPr id="10" name="Rectangle 13"/>
            <p:cNvSpPr>
              <a:spLocks noChangeArrowheads="1"/>
            </p:cNvSpPr>
            <p:nvPr/>
          </p:nvSpPr>
          <p:spPr bwMode="auto">
            <a:xfrm>
              <a:off x="4938713" y="3216275"/>
              <a:ext cx="395287" cy="322263"/>
            </a:xfrm>
            <a:prstGeom prst="rect">
              <a:avLst/>
            </a:prstGeom>
            <a:solidFill>
              <a:schemeClr val="accent1">
                <a:lumMod val="40000"/>
                <a:lumOff val="60000"/>
              </a:schemeClr>
            </a:solidFill>
            <a:ln w="9525">
              <a:solidFill>
                <a:schemeClr val="tx1"/>
              </a:solidFill>
              <a:miter lim="800000"/>
              <a:headEnd/>
              <a:tailEnd/>
            </a:ln>
          </p:spPr>
          <p:txBody>
            <a:bodyPr wrap="none" lIns="91430" tIns="45715" rIns="91430" bIns="45715" anchor="ctr"/>
            <a:lstStyle/>
            <a:p>
              <a:pPr algn="ctr">
                <a:defRPr/>
              </a:pPr>
              <a:r>
                <a:rPr lang="en-US" sz="1400" b="1" i="1">
                  <a:latin typeface="Calibri" pitchFamily="34" charset="0"/>
                </a:rPr>
                <a:t>FC</a:t>
              </a:r>
              <a:r>
                <a:rPr lang="en-US" sz="1400" b="1" i="1" baseline="-25000">
                  <a:latin typeface="Calibri" pitchFamily="34" charset="0"/>
                </a:rPr>
                <a:t>jt</a:t>
              </a:r>
            </a:p>
          </p:txBody>
        </p:sp>
        <p:sp>
          <p:nvSpPr>
            <p:cNvPr id="22555" name="Rectangle 14"/>
            <p:cNvSpPr>
              <a:spLocks noChangeArrowheads="1"/>
            </p:cNvSpPr>
            <p:nvPr/>
          </p:nvSpPr>
          <p:spPr bwMode="auto">
            <a:xfrm>
              <a:off x="5334000" y="3733800"/>
              <a:ext cx="396875" cy="323850"/>
            </a:xfrm>
            <a:prstGeom prst="rect">
              <a:avLst/>
            </a:prstGeom>
            <a:solidFill>
              <a:schemeClr val="accent1">
                <a:lumMod val="40000"/>
                <a:lumOff val="60000"/>
              </a:schemeClr>
            </a:solidFill>
            <a:ln w="9525">
              <a:solidFill>
                <a:schemeClr val="tx1"/>
              </a:solidFill>
              <a:miter lim="800000"/>
              <a:headEnd/>
              <a:tailEnd/>
            </a:ln>
          </p:spPr>
          <p:txBody>
            <a:bodyPr wrap="none" lIns="91430" tIns="45715" rIns="91430" bIns="45715" anchor="ctr"/>
            <a:lstStyle/>
            <a:p>
              <a:pPr algn="ctr">
                <a:defRPr/>
              </a:pPr>
              <a:r>
                <a:rPr lang="en-US" sz="1400" b="1" i="1">
                  <a:latin typeface="Calibri" pitchFamily="34" charset="0"/>
                </a:rPr>
                <a:t>FC</a:t>
              </a:r>
              <a:r>
                <a:rPr lang="en-US" sz="1400" b="1" i="1" baseline="-25000">
                  <a:latin typeface="Calibri" pitchFamily="34" charset="0"/>
                </a:rPr>
                <a:t>jt</a:t>
              </a:r>
            </a:p>
          </p:txBody>
        </p:sp>
        <p:sp>
          <p:nvSpPr>
            <p:cNvPr id="11291" name="Line 18"/>
            <p:cNvSpPr>
              <a:spLocks noChangeShapeType="1"/>
            </p:cNvSpPr>
            <p:nvPr/>
          </p:nvSpPr>
          <p:spPr bwMode="auto">
            <a:xfrm flipV="1">
              <a:off x="2111375" y="2265363"/>
              <a:ext cx="1462088" cy="582612"/>
            </a:xfrm>
            <a:prstGeom prst="line">
              <a:avLst/>
            </a:prstGeom>
            <a:noFill/>
            <a:ln w="9525">
              <a:solidFill>
                <a:schemeClr val="tx1"/>
              </a:solidFill>
              <a:round/>
              <a:headEnd type="triangle" w="med" len="med"/>
              <a:tailEnd/>
            </a:ln>
          </p:spPr>
          <p:txBody>
            <a:bodyPr wrap="none" lIns="82945" tIns="41473" rIns="82945" bIns="41473" anchor="ctr"/>
            <a:lstStyle/>
            <a:p>
              <a:endParaRPr lang="en-US"/>
            </a:p>
          </p:txBody>
        </p:sp>
        <p:sp>
          <p:nvSpPr>
            <p:cNvPr id="11292" name="Line 19"/>
            <p:cNvSpPr>
              <a:spLocks noChangeShapeType="1"/>
            </p:cNvSpPr>
            <p:nvPr/>
          </p:nvSpPr>
          <p:spPr bwMode="auto">
            <a:xfrm flipV="1">
              <a:off x="2111375" y="2589213"/>
              <a:ext cx="1787525" cy="258762"/>
            </a:xfrm>
            <a:prstGeom prst="line">
              <a:avLst/>
            </a:prstGeom>
            <a:noFill/>
            <a:ln w="9525">
              <a:solidFill>
                <a:schemeClr val="tx1"/>
              </a:solidFill>
              <a:round/>
              <a:headEnd type="triangle" w="med" len="med"/>
              <a:tailEnd/>
            </a:ln>
          </p:spPr>
          <p:txBody>
            <a:bodyPr wrap="none" lIns="82945" tIns="41473" rIns="82945" bIns="41473" anchor="ctr"/>
            <a:lstStyle/>
            <a:p>
              <a:endParaRPr lang="en-US"/>
            </a:p>
          </p:txBody>
        </p:sp>
        <p:sp>
          <p:nvSpPr>
            <p:cNvPr id="11293" name="Line 20"/>
            <p:cNvSpPr>
              <a:spLocks noChangeShapeType="1"/>
            </p:cNvSpPr>
            <p:nvPr/>
          </p:nvSpPr>
          <p:spPr bwMode="auto">
            <a:xfrm>
              <a:off x="2111375" y="2847975"/>
              <a:ext cx="2681288" cy="130175"/>
            </a:xfrm>
            <a:prstGeom prst="line">
              <a:avLst/>
            </a:prstGeom>
            <a:noFill/>
            <a:ln w="9525">
              <a:solidFill>
                <a:schemeClr val="tx1"/>
              </a:solidFill>
              <a:round/>
              <a:headEnd type="triangle" w="med" len="med"/>
              <a:tailEnd/>
            </a:ln>
          </p:spPr>
          <p:txBody>
            <a:bodyPr wrap="none" lIns="82945" tIns="41473" rIns="82945" bIns="41473" anchor="ctr"/>
            <a:lstStyle/>
            <a:p>
              <a:endParaRPr lang="en-US"/>
            </a:p>
          </p:txBody>
        </p:sp>
        <p:sp>
          <p:nvSpPr>
            <p:cNvPr id="11294" name="Line 21"/>
            <p:cNvSpPr>
              <a:spLocks noChangeShapeType="1"/>
            </p:cNvSpPr>
            <p:nvPr/>
          </p:nvSpPr>
          <p:spPr bwMode="auto">
            <a:xfrm>
              <a:off x="2111375" y="2847975"/>
              <a:ext cx="2762250" cy="452438"/>
            </a:xfrm>
            <a:prstGeom prst="line">
              <a:avLst/>
            </a:prstGeom>
            <a:noFill/>
            <a:ln w="9525">
              <a:solidFill>
                <a:schemeClr val="tx1"/>
              </a:solidFill>
              <a:round/>
              <a:headEnd type="triangle" w="med" len="med"/>
              <a:tailEnd/>
            </a:ln>
          </p:spPr>
          <p:txBody>
            <a:bodyPr wrap="none" lIns="82945" tIns="41473" rIns="82945" bIns="41473" anchor="ctr"/>
            <a:lstStyle/>
            <a:p>
              <a:endParaRPr lang="en-US"/>
            </a:p>
          </p:txBody>
        </p:sp>
        <p:sp>
          <p:nvSpPr>
            <p:cNvPr id="11295" name="Line 22"/>
            <p:cNvSpPr>
              <a:spLocks noChangeShapeType="1"/>
            </p:cNvSpPr>
            <p:nvPr/>
          </p:nvSpPr>
          <p:spPr bwMode="auto">
            <a:xfrm>
              <a:off x="2111375" y="2847975"/>
              <a:ext cx="3249613" cy="971550"/>
            </a:xfrm>
            <a:prstGeom prst="line">
              <a:avLst/>
            </a:prstGeom>
            <a:noFill/>
            <a:ln w="9525">
              <a:solidFill>
                <a:schemeClr val="tx1"/>
              </a:solidFill>
              <a:round/>
              <a:headEnd type="triangle" w="med" len="med"/>
              <a:tailEnd/>
            </a:ln>
          </p:spPr>
          <p:txBody>
            <a:bodyPr wrap="none" lIns="82945" tIns="41473" rIns="82945" bIns="41473" anchor="ctr"/>
            <a:lstStyle/>
            <a:p>
              <a:endParaRPr lang="en-US"/>
            </a:p>
          </p:txBody>
        </p:sp>
        <p:sp>
          <p:nvSpPr>
            <p:cNvPr id="11296" name="Line 23"/>
            <p:cNvSpPr>
              <a:spLocks noChangeShapeType="1"/>
            </p:cNvSpPr>
            <p:nvPr/>
          </p:nvSpPr>
          <p:spPr bwMode="auto">
            <a:xfrm>
              <a:off x="2111375" y="2847975"/>
              <a:ext cx="3575050" cy="1554163"/>
            </a:xfrm>
            <a:prstGeom prst="line">
              <a:avLst/>
            </a:prstGeom>
            <a:noFill/>
            <a:ln w="9525">
              <a:solidFill>
                <a:schemeClr val="tx1"/>
              </a:solidFill>
              <a:round/>
              <a:headEnd type="triangle" w="med" len="med"/>
              <a:tailEnd/>
            </a:ln>
          </p:spPr>
          <p:txBody>
            <a:bodyPr wrap="none" lIns="82945" tIns="41473" rIns="82945" bIns="41473" anchor="ctr"/>
            <a:lstStyle/>
            <a:p>
              <a:endParaRPr lang="en-US"/>
            </a:p>
          </p:txBody>
        </p:sp>
        <p:grpSp>
          <p:nvGrpSpPr>
            <p:cNvPr id="3" name="Group 43"/>
            <p:cNvGrpSpPr>
              <a:grpSpLocks/>
            </p:cNvGrpSpPr>
            <p:nvPr/>
          </p:nvGrpSpPr>
          <p:grpSpPr bwMode="auto">
            <a:xfrm>
              <a:off x="2178050" y="4402138"/>
              <a:ext cx="4146550" cy="2227262"/>
              <a:chOff x="1970" y="3369"/>
              <a:chExt cx="2895" cy="1393"/>
            </a:xfrm>
          </p:grpSpPr>
          <p:sp>
            <p:nvSpPr>
              <p:cNvPr id="11" name="Rectangle 15"/>
              <p:cNvSpPr>
                <a:spLocks noChangeArrowheads="1"/>
              </p:cNvSpPr>
              <p:nvPr/>
            </p:nvSpPr>
            <p:spPr bwMode="auto">
              <a:xfrm>
                <a:off x="4314" y="3369"/>
                <a:ext cx="275" cy="225"/>
              </a:xfrm>
              <a:prstGeom prst="rect">
                <a:avLst/>
              </a:prstGeom>
              <a:solidFill>
                <a:schemeClr val="accent1">
                  <a:lumMod val="40000"/>
                  <a:lumOff val="60000"/>
                </a:schemeClr>
              </a:solidFill>
              <a:ln w="9525">
                <a:solidFill>
                  <a:schemeClr val="tx1"/>
                </a:solidFill>
                <a:miter lim="800000"/>
                <a:headEnd/>
                <a:tailEnd/>
              </a:ln>
            </p:spPr>
            <p:txBody>
              <a:bodyPr wrap="none" lIns="100794" tIns="50397" rIns="100794" bIns="50397" anchor="ctr"/>
              <a:lstStyle/>
              <a:p>
                <a:pPr algn="ctr">
                  <a:defRPr/>
                </a:pPr>
                <a:r>
                  <a:rPr lang="en-US" sz="1600" b="1" i="1">
                    <a:latin typeface="Calibri" pitchFamily="34" charset="0"/>
                  </a:rPr>
                  <a:t>FC</a:t>
                </a:r>
                <a:r>
                  <a:rPr lang="en-US" sz="1600" b="1" i="1" baseline="-25000">
                    <a:latin typeface="Calibri" pitchFamily="34" charset="0"/>
                  </a:rPr>
                  <a:t>jt</a:t>
                </a:r>
              </a:p>
            </p:txBody>
          </p:sp>
          <p:sp>
            <p:nvSpPr>
              <p:cNvPr id="12" name="Rectangle 29"/>
              <p:cNvSpPr>
                <a:spLocks noChangeArrowheads="1"/>
              </p:cNvSpPr>
              <p:nvPr/>
            </p:nvSpPr>
            <p:spPr bwMode="auto">
              <a:xfrm>
                <a:off x="2981" y="3549"/>
                <a:ext cx="276" cy="224"/>
              </a:xfrm>
              <a:prstGeom prst="rect">
                <a:avLst/>
              </a:prstGeom>
              <a:solidFill>
                <a:schemeClr val="accent6">
                  <a:lumMod val="40000"/>
                  <a:lumOff val="60000"/>
                </a:schemeClr>
              </a:solidFill>
              <a:ln w="9525">
                <a:solidFill>
                  <a:schemeClr val="tx1"/>
                </a:solidFill>
                <a:miter lim="800000"/>
                <a:headEnd/>
                <a:tailEnd/>
              </a:ln>
            </p:spPr>
            <p:txBody>
              <a:bodyPr wrap="none" lIns="100794" tIns="50397" rIns="100794" bIns="50397" anchor="ctr"/>
              <a:lstStyle/>
              <a:p>
                <a:pPr algn="ctr">
                  <a:defRPr/>
                </a:pPr>
                <a:r>
                  <a:rPr lang="en-US" sz="1600" b="1" i="1">
                    <a:latin typeface="Calibri" pitchFamily="34" charset="0"/>
                  </a:rPr>
                  <a:t>FC</a:t>
                </a:r>
                <a:r>
                  <a:rPr lang="en-US" sz="1600" b="1" i="1" baseline="-25000">
                    <a:latin typeface="Calibri" pitchFamily="34" charset="0"/>
                  </a:rPr>
                  <a:t>jt</a:t>
                </a:r>
              </a:p>
            </p:txBody>
          </p:sp>
          <p:sp>
            <p:nvSpPr>
              <p:cNvPr id="13" name="Rectangle 30"/>
              <p:cNvSpPr>
                <a:spLocks noChangeArrowheads="1"/>
              </p:cNvSpPr>
              <p:nvPr/>
            </p:nvSpPr>
            <p:spPr bwMode="auto">
              <a:xfrm>
                <a:off x="3211" y="3773"/>
                <a:ext cx="275" cy="225"/>
              </a:xfrm>
              <a:prstGeom prst="rect">
                <a:avLst/>
              </a:prstGeom>
              <a:solidFill>
                <a:schemeClr val="accent6">
                  <a:lumMod val="40000"/>
                  <a:lumOff val="60000"/>
                </a:schemeClr>
              </a:solidFill>
              <a:ln w="9525">
                <a:solidFill>
                  <a:schemeClr val="tx1"/>
                </a:solidFill>
                <a:miter lim="800000"/>
                <a:headEnd/>
                <a:tailEnd/>
              </a:ln>
            </p:spPr>
            <p:txBody>
              <a:bodyPr wrap="none" lIns="100794" tIns="50397" rIns="100794" bIns="50397" anchor="ctr"/>
              <a:lstStyle/>
              <a:p>
                <a:pPr algn="ctr">
                  <a:defRPr/>
                </a:pPr>
                <a:r>
                  <a:rPr lang="en-US" sz="1600" b="1" i="1">
                    <a:latin typeface="Calibri" pitchFamily="34" charset="0"/>
                  </a:rPr>
                  <a:t>FC</a:t>
                </a:r>
                <a:r>
                  <a:rPr lang="en-US" sz="1600" b="1" i="1" baseline="-25000">
                    <a:latin typeface="Calibri" pitchFamily="34" charset="0"/>
                  </a:rPr>
                  <a:t>jt</a:t>
                </a:r>
              </a:p>
            </p:txBody>
          </p:sp>
          <p:sp>
            <p:nvSpPr>
              <p:cNvPr id="14" name="Rectangle 31"/>
              <p:cNvSpPr>
                <a:spLocks noChangeArrowheads="1"/>
              </p:cNvSpPr>
              <p:nvPr/>
            </p:nvSpPr>
            <p:spPr bwMode="auto">
              <a:xfrm>
                <a:off x="3809" y="3980"/>
                <a:ext cx="275" cy="225"/>
              </a:xfrm>
              <a:prstGeom prst="rect">
                <a:avLst/>
              </a:prstGeom>
              <a:solidFill>
                <a:schemeClr val="accent6">
                  <a:lumMod val="40000"/>
                  <a:lumOff val="60000"/>
                </a:schemeClr>
              </a:solidFill>
              <a:ln w="9525">
                <a:solidFill>
                  <a:schemeClr val="tx1"/>
                </a:solidFill>
                <a:miter lim="800000"/>
                <a:headEnd/>
                <a:tailEnd/>
              </a:ln>
            </p:spPr>
            <p:txBody>
              <a:bodyPr wrap="none" lIns="100794" tIns="50397" rIns="100794" bIns="50397" anchor="ctr"/>
              <a:lstStyle/>
              <a:p>
                <a:pPr algn="ctr">
                  <a:defRPr/>
                </a:pPr>
                <a:r>
                  <a:rPr lang="en-US" sz="1600" b="1" i="1">
                    <a:latin typeface="Calibri" pitchFamily="34" charset="0"/>
                  </a:rPr>
                  <a:t>FC</a:t>
                </a:r>
                <a:r>
                  <a:rPr lang="en-US" sz="1600" b="1" i="1" baseline="-25000">
                    <a:latin typeface="Calibri" pitchFamily="34" charset="0"/>
                  </a:rPr>
                  <a:t>jt</a:t>
                </a:r>
              </a:p>
            </p:txBody>
          </p:sp>
          <p:sp>
            <p:nvSpPr>
              <p:cNvPr id="15" name="Rectangle 32"/>
              <p:cNvSpPr>
                <a:spLocks noChangeArrowheads="1"/>
              </p:cNvSpPr>
              <p:nvPr/>
            </p:nvSpPr>
            <p:spPr bwMode="auto">
              <a:xfrm>
                <a:off x="3901" y="4268"/>
                <a:ext cx="275" cy="225"/>
              </a:xfrm>
              <a:prstGeom prst="rect">
                <a:avLst/>
              </a:prstGeom>
              <a:solidFill>
                <a:schemeClr val="accent6">
                  <a:lumMod val="40000"/>
                  <a:lumOff val="60000"/>
                </a:schemeClr>
              </a:solidFill>
              <a:ln w="9525">
                <a:solidFill>
                  <a:schemeClr val="tx1"/>
                </a:solidFill>
                <a:miter lim="800000"/>
                <a:headEnd/>
                <a:tailEnd/>
              </a:ln>
            </p:spPr>
            <p:txBody>
              <a:bodyPr wrap="none" lIns="100794" tIns="50397" rIns="100794" bIns="50397" anchor="ctr"/>
              <a:lstStyle/>
              <a:p>
                <a:pPr algn="ctr">
                  <a:defRPr/>
                </a:pPr>
                <a:r>
                  <a:rPr lang="en-US" sz="1600" b="1" i="1">
                    <a:latin typeface="Calibri" pitchFamily="34" charset="0"/>
                  </a:rPr>
                  <a:t>FC</a:t>
                </a:r>
                <a:r>
                  <a:rPr lang="en-US" sz="1600" b="1" i="1" baseline="-25000">
                    <a:latin typeface="Calibri" pitchFamily="34" charset="0"/>
                  </a:rPr>
                  <a:t>jt</a:t>
                </a:r>
              </a:p>
            </p:txBody>
          </p:sp>
          <p:sp>
            <p:nvSpPr>
              <p:cNvPr id="22568" name="Rectangle 33"/>
              <p:cNvSpPr>
                <a:spLocks noChangeArrowheads="1"/>
              </p:cNvSpPr>
              <p:nvPr/>
            </p:nvSpPr>
            <p:spPr bwMode="auto">
              <a:xfrm>
                <a:off x="4589" y="4538"/>
                <a:ext cx="276" cy="224"/>
              </a:xfrm>
              <a:prstGeom prst="rect">
                <a:avLst/>
              </a:prstGeom>
              <a:solidFill>
                <a:schemeClr val="accent6">
                  <a:lumMod val="40000"/>
                  <a:lumOff val="60000"/>
                </a:schemeClr>
              </a:solidFill>
              <a:ln w="9525">
                <a:solidFill>
                  <a:schemeClr val="tx1"/>
                </a:solidFill>
                <a:miter lim="800000"/>
                <a:headEnd/>
                <a:tailEnd/>
              </a:ln>
            </p:spPr>
            <p:txBody>
              <a:bodyPr wrap="none" lIns="100794" tIns="50397" rIns="100794" bIns="50397" anchor="ctr"/>
              <a:lstStyle/>
              <a:p>
                <a:pPr algn="ctr">
                  <a:defRPr/>
                </a:pPr>
                <a:r>
                  <a:rPr lang="en-US" sz="1400" b="1" i="1">
                    <a:latin typeface="Calibri" pitchFamily="34" charset="0"/>
                  </a:rPr>
                  <a:t>FC</a:t>
                </a:r>
                <a:r>
                  <a:rPr lang="en-US" sz="1400" b="1" i="1" baseline="-25000">
                    <a:latin typeface="Calibri" pitchFamily="34" charset="0"/>
                  </a:rPr>
                  <a:t>jt</a:t>
                </a:r>
                <a:endParaRPr lang="en-US" sz="1600" b="1" i="1" baseline="-25000">
                  <a:latin typeface="Calibri" pitchFamily="34" charset="0"/>
                </a:endParaRPr>
              </a:p>
            </p:txBody>
          </p:sp>
          <p:sp>
            <p:nvSpPr>
              <p:cNvPr id="11304" name="Line 34"/>
              <p:cNvSpPr>
                <a:spLocks noChangeShapeType="1"/>
              </p:cNvSpPr>
              <p:nvPr/>
            </p:nvSpPr>
            <p:spPr bwMode="auto">
              <a:xfrm flipV="1">
                <a:off x="1970" y="3621"/>
                <a:ext cx="1015" cy="404"/>
              </a:xfrm>
              <a:prstGeom prst="line">
                <a:avLst/>
              </a:prstGeom>
              <a:noFill/>
              <a:ln w="9525">
                <a:solidFill>
                  <a:schemeClr val="tx1"/>
                </a:solidFill>
                <a:round/>
                <a:headEnd type="triangle" w="med" len="med"/>
                <a:tailEnd/>
              </a:ln>
            </p:spPr>
            <p:txBody>
              <a:bodyPr wrap="none" anchor="ctr"/>
              <a:lstStyle/>
              <a:p>
                <a:endParaRPr lang="en-US"/>
              </a:p>
            </p:txBody>
          </p:sp>
          <p:sp>
            <p:nvSpPr>
              <p:cNvPr id="11305" name="Line 35"/>
              <p:cNvSpPr>
                <a:spLocks noChangeShapeType="1"/>
              </p:cNvSpPr>
              <p:nvPr/>
            </p:nvSpPr>
            <p:spPr bwMode="auto">
              <a:xfrm flipV="1">
                <a:off x="1970" y="3845"/>
                <a:ext cx="1241" cy="180"/>
              </a:xfrm>
              <a:prstGeom prst="line">
                <a:avLst/>
              </a:prstGeom>
              <a:noFill/>
              <a:ln w="9525">
                <a:solidFill>
                  <a:schemeClr val="tx1"/>
                </a:solidFill>
                <a:round/>
                <a:headEnd type="triangle" w="med" len="med"/>
                <a:tailEnd/>
              </a:ln>
            </p:spPr>
            <p:txBody>
              <a:bodyPr wrap="none" anchor="ctr"/>
              <a:lstStyle/>
              <a:p>
                <a:endParaRPr lang="en-US"/>
              </a:p>
            </p:txBody>
          </p:sp>
          <p:sp>
            <p:nvSpPr>
              <p:cNvPr id="11306" name="Line 36"/>
              <p:cNvSpPr>
                <a:spLocks noChangeShapeType="1"/>
              </p:cNvSpPr>
              <p:nvPr/>
            </p:nvSpPr>
            <p:spPr bwMode="auto">
              <a:xfrm>
                <a:off x="1970" y="4025"/>
                <a:ext cx="1861" cy="90"/>
              </a:xfrm>
              <a:prstGeom prst="line">
                <a:avLst/>
              </a:prstGeom>
              <a:noFill/>
              <a:ln w="9525">
                <a:solidFill>
                  <a:schemeClr val="tx1"/>
                </a:solidFill>
                <a:round/>
                <a:headEnd type="triangle" w="med" len="med"/>
                <a:tailEnd/>
              </a:ln>
            </p:spPr>
            <p:txBody>
              <a:bodyPr wrap="none" anchor="ctr"/>
              <a:lstStyle/>
              <a:p>
                <a:endParaRPr lang="en-US"/>
              </a:p>
            </p:txBody>
          </p:sp>
          <p:sp>
            <p:nvSpPr>
              <p:cNvPr id="11307" name="Line 37"/>
              <p:cNvSpPr>
                <a:spLocks noChangeShapeType="1"/>
              </p:cNvSpPr>
              <p:nvPr/>
            </p:nvSpPr>
            <p:spPr bwMode="auto">
              <a:xfrm>
                <a:off x="1970" y="4025"/>
                <a:ext cx="1931" cy="378"/>
              </a:xfrm>
              <a:prstGeom prst="line">
                <a:avLst/>
              </a:prstGeom>
              <a:noFill/>
              <a:ln w="9525">
                <a:solidFill>
                  <a:schemeClr val="tx1"/>
                </a:solidFill>
                <a:round/>
                <a:headEnd type="triangle" w="med" len="med"/>
                <a:tailEnd/>
              </a:ln>
            </p:spPr>
            <p:txBody>
              <a:bodyPr wrap="none" anchor="ctr"/>
              <a:lstStyle/>
              <a:p>
                <a:endParaRPr lang="en-US"/>
              </a:p>
            </p:txBody>
          </p:sp>
          <p:sp>
            <p:nvSpPr>
              <p:cNvPr id="11308" name="Line 38"/>
              <p:cNvSpPr>
                <a:spLocks noChangeShapeType="1"/>
              </p:cNvSpPr>
              <p:nvPr/>
            </p:nvSpPr>
            <p:spPr bwMode="auto">
              <a:xfrm>
                <a:off x="1970" y="4043"/>
                <a:ext cx="2573" cy="629"/>
              </a:xfrm>
              <a:prstGeom prst="line">
                <a:avLst/>
              </a:prstGeom>
              <a:noFill/>
              <a:ln w="9525">
                <a:solidFill>
                  <a:schemeClr val="tx1"/>
                </a:solidFill>
                <a:round/>
                <a:headEnd type="triangle" w="med" len="med"/>
                <a:tailEnd/>
              </a:ln>
            </p:spPr>
            <p:txBody>
              <a:bodyPr wrap="none" anchor="ctr"/>
              <a:lstStyle/>
              <a:p>
                <a:endParaRPr lang="en-US"/>
              </a:p>
            </p:txBody>
          </p:sp>
        </p:grpSp>
      </p:grpSp>
      <p:grpSp>
        <p:nvGrpSpPr>
          <p:cNvPr id="5" name="Group 53"/>
          <p:cNvGrpSpPr>
            <a:grpSpLocks/>
          </p:cNvGrpSpPr>
          <p:nvPr/>
        </p:nvGrpSpPr>
        <p:grpSpPr bwMode="auto">
          <a:xfrm>
            <a:off x="2352675" y="1600200"/>
            <a:ext cx="1905000" cy="523875"/>
            <a:chOff x="2514600" y="1600200"/>
            <a:chExt cx="1905000" cy="523875"/>
          </a:xfrm>
        </p:grpSpPr>
        <p:cxnSp>
          <p:nvCxnSpPr>
            <p:cNvPr id="11284" name="Straight Arrow Connector 38"/>
            <p:cNvCxnSpPr>
              <a:cxnSpLocks noChangeShapeType="1"/>
            </p:cNvCxnSpPr>
            <p:nvPr/>
          </p:nvCxnSpPr>
          <p:spPr bwMode="auto">
            <a:xfrm>
              <a:off x="2514600" y="1828800"/>
              <a:ext cx="1905000" cy="1588"/>
            </a:xfrm>
            <a:prstGeom prst="straightConnector1">
              <a:avLst/>
            </a:prstGeom>
            <a:noFill/>
            <a:ln w="9525" algn="ctr">
              <a:solidFill>
                <a:schemeClr val="tx1"/>
              </a:solidFill>
              <a:round/>
              <a:headEnd type="arrow" w="med" len="med"/>
              <a:tailEnd type="arrow" w="med" len="med"/>
            </a:ln>
          </p:spPr>
        </p:cxnSp>
        <p:sp>
          <p:nvSpPr>
            <p:cNvPr id="11285" name="TextBox 39"/>
            <p:cNvSpPr txBox="1">
              <a:spLocks noChangeArrowheads="1"/>
            </p:cNvSpPr>
            <p:nvPr/>
          </p:nvSpPr>
          <p:spPr bwMode="auto">
            <a:xfrm>
              <a:off x="2667000" y="1600200"/>
              <a:ext cx="1600200" cy="523875"/>
            </a:xfrm>
            <a:prstGeom prst="rect">
              <a:avLst/>
            </a:prstGeom>
            <a:noFill/>
            <a:ln w="9525">
              <a:noFill/>
              <a:miter lim="800000"/>
              <a:headEnd/>
              <a:tailEnd/>
            </a:ln>
          </p:spPr>
          <p:txBody>
            <a:bodyPr>
              <a:spAutoFit/>
            </a:bodyPr>
            <a:lstStyle/>
            <a:p>
              <a:pPr algn="ctr"/>
              <a:r>
                <a:rPr lang="en-US" sz="1400" i="1">
                  <a:latin typeface="Calibri" pitchFamily="34" charset="0"/>
                </a:rPr>
                <a:t>Pre-period institutional setting</a:t>
              </a:r>
            </a:p>
          </p:txBody>
        </p:sp>
      </p:grpSp>
      <p:grpSp>
        <p:nvGrpSpPr>
          <p:cNvPr id="6" name="Group 54"/>
          <p:cNvGrpSpPr>
            <a:grpSpLocks/>
          </p:cNvGrpSpPr>
          <p:nvPr/>
        </p:nvGrpSpPr>
        <p:grpSpPr bwMode="auto">
          <a:xfrm>
            <a:off x="5095875" y="1600200"/>
            <a:ext cx="3657600" cy="523875"/>
            <a:chOff x="4876800" y="1600200"/>
            <a:chExt cx="3200400" cy="523875"/>
          </a:xfrm>
        </p:grpSpPr>
        <p:cxnSp>
          <p:nvCxnSpPr>
            <p:cNvPr id="11282" name="Straight Arrow Connector 40"/>
            <p:cNvCxnSpPr>
              <a:cxnSpLocks noChangeShapeType="1"/>
            </p:cNvCxnSpPr>
            <p:nvPr/>
          </p:nvCxnSpPr>
          <p:spPr bwMode="auto">
            <a:xfrm>
              <a:off x="4876800" y="1828800"/>
              <a:ext cx="3200400" cy="1588"/>
            </a:xfrm>
            <a:prstGeom prst="straightConnector1">
              <a:avLst/>
            </a:prstGeom>
            <a:noFill/>
            <a:ln w="9525" algn="ctr">
              <a:solidFill>
                <a:schemeClr val="tx1"/>
              </a:solidFill>
              <a:round/>
              <a:headEnd type="arrow" w="med" len="med"/>
              <a:tailEnd type="arrow" w="med" len="med"/>
            </a:ln>
          </p:spPr>
        </p:cxnSp>
        <p:sp>
          <p:nvSpPr>
            <p:cNvPr id="11283" name="TextBox 41"/>
            <p:cNvSpPr txBox="1">
              <a:spLocks noChangeArrowheads="1"/>
            </p:cNvSpPr>
            <p:nvPr/>
          </p:nvSpPr>
          <p:spPr bwMode="auto">
            <a:xfrm>
              <a:off x="5562600" y="1600200"/>
              <a:ext cx="1600200" cy="523875"/>
            </a:xfrm>
            <a:prstGeom prst="rect">
              <a:avLst/>
            </a:prstGeom>
            <a:noFill/>
            <a:ln w="9525">
              <a:noFill/>
              <a:miter lim="800000"/>
              <a:headEnd/>
              <a:tailEnd/>
            </a:ln>
          </p:spPr>
          <p:txBody>
            <a:bodyPr>
              <a:spAutoFit/>
            </a:bodyPr>
            <a:lstStyle/>
            <a:p>
              <a:pPr algn="ctr"/>
              <a:r>
                <a:rPr lang="en-US" sz="1400" i="1">
                  <a:latin typeface="Calibri" pitchFamily="34" charset="0"/>
                </a:rPr>
                <a:t>Post-period institutional setting</a:t>
              </a:r>
            </a:p>
          </p:txBody>
        </p:sp>
      </p:grpSp>
      <p:sp>
        <p:nvSpPr>
          <p:cNvPr id="11273" name="Line 7"/>
          <p:cNvSpPr>
            <a:spLocks noChangeShapeType="1"/>
          </p:cNvSpPr>
          <p:nvPr/>
        </p:nvSpPr>
        <p:spPr bwMode="auto">
          <a:xfrm>
            <a:off x="4648200" y="2016125"/>
            <a:ext cx="0" cy="2395538"/>
          </a:xfrm>
          <a:prstGeom prst="line">
            <a:avLst/>
          </a:prstGeom>
          <a:noFill/>
          <a:ln w="38100">
            <a:solidFill>
              <a:schemeClr val="tx1"/>
            </a:solidFill>
            <a:prstDash val="sysDot"/>
            <a:round/>
            <a:headEnd/>
            <a:tailEnd/>
          </a:ln>
        </p:spPr>
        <p:txBody>
          <a:bodyPr wrap="none" lIns="82945" tIns="41473" rIns="82945" bIns="41473" anchor="ctr"/>
          <a:lstStyle/>
          <a:p>
            <a:endParaRPr lang="en-US"/>
          </a:p>
        </p:txBody>
      </p:sp>
      <p:pic>
        <p:nvPicPr>
          <p:cNvPr id="11274" name="Picture 5" descr="MCj02508790000[1]"/>
          <p:cNvPicPr>
            <a:picLocks noChangeAspect="1" noChangeArrowheads="1"/>
          </p:cNvPicPr>
          <p:nvPr/>
        </p:nvPicPr>
        <p:blipFill>
          <a:blip r:embed="rId3" cstate="print"/>
          <a:srcRect/>
          <a:stretch>
            <a:fillRect/>
          </a:stretch>
        </p:blipFill>
        <p:spPr bwMode="auto">
          <a:xfrm>
            <a:off x="1292225" y="1719263"/>
            <a:ext cx="696913" cy="615950"/>
          </a:xfrm>
          <a:prstGeom prst="rect">
            <a:avLst/>
          </a:prstGeom>
          <a:noFill/>
          <a:ln w="9525">
            <a:noFill/>
            <a:miter lim="800000"/>
            <a:headEnd/>
            <a:tailEnd/>
          </a:ln>
        </p:spPr>
      </p:pic>
      <p:sp>
        <p:nvSpPr>
          <p:cNvPr id="154630" name="Rectangle 6"/>
          <p:cNvSpPr>
            <a:spLocks noChangeArrowheads="1"/>
          </p:cNvSpPr>
          <p:nvPr/>
        </p:nvSpPr>
        <p:spPr bwMode="auto">
          <a:xfrm>
            <a:off x="285750" y="3419475"/>
            <a:ext cx="976313" cy="582613"/>
          </a:xfrm>
          <a:prstGeom prst="rect">
            <a:avLst/>
          </a:prstGeom>
          <a:solidFill>
            <a:schemeClr val="accent1">
              <a:lumMod val="50000"/>
            </a:schemeClr>
          </a:solidFill>
          <a:ln w="9525">
            <a:solidFill>
              <a:schemeClr val="accent1">
                <a:lumMod val="25000"/>
              </a:schemeClr>
            </a:solidFill>
            <a:miter lim="800000"/>
            <a:headEnd/>
            <a:tailEnd/>
          </a:ln>
          <a:effectLst>
            <a:outerShdw dist="107763" dir="2700000" algn="ctr" rotWithShape="0">
              <a:schemeClr val="bg2"/>
            </a:outerShdw>
          </a:effectLst>
        </p:spPr>
        <p:txBody>
          <a:bodyPr wrap="none" lIns="82050" tIns="41025" rIns="82050" bIns="41025" anchor="ctr"/>
          <a:lstStyle/>
          <a:p>
            <a:pPr algn="ctr" defTabSz="820812">
              <a:defRPr/>
            </a:pPr>
            <a:r>
              <a:rPr lang="en-US" sz="1600" b="1" i="1" dirty="0">
                <a:latin typeface="Calibri" pitchFamily="34" charset="0"/>
              </a:rPr>
              <a:t>Treated</a:t>
            </a:r>
            <a:endParaRPr lang="en-US" sz="1050" b="1" i="1" dirty="0">
              <a:latin typeface="Calibri" pitchFamily="34" charset="0"/>
            </a:endParaRPr>
          </a:p>
        </p:txBody>
      </p:sp>
      <p:sp>
        <p:nvSpPr>
          <p:cNvPr id="154648" name="Rectangle 24"/>
          <p:cNvSpPr>
            <a:spLocks noChangeArrowheads="1"/>
          </p:cNvSpPr>
          <p:nvPr/>
        </p:nvSpPr>
        <p:spPr bwMode="auto">
          <a:xfrm>
            <a:off x="1184275" y="3236913"/>
            <a:ext cx="927100" cy="682625"/>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lIns="82050" tIns="41025" rIns="82050" bIns="41025" anchor="ctr"/>
          <a:lstStyle/>
          <a:p>
            <a:pPr algn="ctr" defTabSz="820812">
              <a:defRPr/>
            </a:pPr>
            <a:r>
              <a:rPr lang="en-US" sz="1400" b="1" i="1" dirty="0">
                <a:latin typeface="Calibri" pitchFamily="34" charset="0"/>
              </a:rPr>
              <a:t>Publication</a:t>
            </a:r>
          </a:p>
        </p:txBody>
      </p:sp>
      <p:sp>
        <p:nvSpPr>
          <p:cNvPr id="154650" name="Rectangle 26"/>
          <p:cNvSpPr>
            <a:spLocks noChangeArrowheads="1"/>
          </p:cNvSpPr>
          <p:nvPr/>
        </p:nvSpPr>
        <p:spPr bwMode="auto">
          <a:xfrm>
            <a:off x="1184275" y="2395538"/>
            <a:ext cx="927100" cy="684212"/>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lIns="82050" tIns="41025" rIns="82050" bIns="41025" anchor="ctr"/>
          <a:lstStyle/>
          <a:p>
            <a:pPr algn="ctr" defTabSz="820812">
              <a:defRPr/>
            </a:pPr>
            <a:r>
              <a:rPr lang="en-US" sz="1400" b="1" i="1" dirty="0">
                <a:latin typeface="Calibri" pitchFamily="34" charset="0"/>
              </a:rPr>
              <a:t>Publication</a:t>
            </a:r>
            <a:endParaRPr lang="en-US" sz="1000" b="1" i="1" dirty="0">
              <a:latin typeface="Calibri" pitchFamily="34" charset="0"/>
            </a:endParaRPr>
          </a:p>
        </p:txBody>
      </p:sp>
      <p:sp>
        <p:nvSpPr>
          <p:cNvPr id="56" name="Rectangle 24"/>
          <p:cNvSpPr>
            <a:spLocks noChangeArrowheads="1"/>
          </p:cNvSpPr>
          <p:nvPr/>
        </p:nvSpPr>
        <p:spPr bwMode="auto">
          <a:xfrm>
            <a:off x="1143000" y="4114800"/>
            <a:ext cx="927100" cy="682625"/>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lIns="82050" tIns="41025" rIns="82050" bIns="41025" anchor="ctr"/>
          <a:lstStyle/>
          <a:p>
            <a:pPr algn="ctr" defTabSz="820812">
              <a:defRPr/>
            </a:pPr>
            <a:r>
              <a:rPr lang="en-US" sz="1400" b="1" i="1" dirty="0">
                <a:latin typeface="Calibri" pitchFamily="34" charset="0"/>
              </a:rPr>
              <a:t>Publication</a:t>
            </a:r>
          </a:p>
        </p:txBody>
      </p:sp>
      <p:sp>
        <p:nvSpPr>
          <p:cNvPr id="11279" name="Title 1"/>
          <p:cNvSpPr>
            <a:spLocks noGrp="1"/>
          </p:cNvSpPr>
          <p:nvPr>
            <p:ph type="title"/>
          </p:nvPr>
        </p:nvSpPr>
        <p:spPr>
          <a:xfrm>
            <a:off x="457200" y="369888"/>
            <a:ext cx="8686800" cy="965200"/>
          </a:xfrm>
        </p:spPr>
        <p:txBody>
          <a:bodyPr/>
          <a:lstStyle/>
          <a:p>
            <a:r>
              <a:rPr lang="en-US" sz="2800" smtClean="0"/>
              <a:t>Empirical Framework:</a:t>
            </a:r>
            <a:br>
              <a:rPr lang="en-US" sz="2800" smtClean="0"/>
            </a:br>
            <a:r>
              <a:rPr lang="en-US" sz="2800" smtClean="0"/>
              <a:t>Diffs-in-diffs analysis of citations received</a:t>
            </a:r>
          </a:p>
        </p:txBody>
      </p:sp>
      <p:sp>
        <p:nvSpPr>
          <p:cNvPr id="49" name="Text Box 8"/>
          <p:cNvSpPr txBox="1">
            <a:spLocks noChangeArrowheads="1"/>
          </p:cNvSpPr>
          <p:nvPr/>
        </p:nvSpPr>
        <p:spPr bwMode="auto">
          <a:xfrm>
            <a:off x="6483350" y="2320925"/>
            <a:ext cx="2409825" cy="3940175"/>
          </a:xfrm>
          <a:prstGeom prst="rect">
            <a:avLst/>
          </a:prstGeom>
          <a:solidFill>
            <a:schemeClr val="bg2">
              <a:lumMod val="20000"/>
              <a:lumOff val="80000"/>
            </a:schemeClr>
          </a:solidFill>
          <a:ln w="9525">
            <a:noFill/>
            <a:miter lim="800000"/>
            <a:headEnd/>
            <a:tailEnd/>
          </a:ln>
        </p:spPr>
        <p:txBody>
          <a:bodyPr lIns="91430" tIns="45715" rIns="91430" bIns="45715">
            <a:spAutoFit/>
          </a:bodyPr>
          <a:lstStyle/>
          <a:p>
            <a:pPr algn="ctr">
              <a:lnSpc>
                <a:spcPts val="2000"/>
              </a:lnSpc>
              <a:spcBef>
                <a:spcPts val="0"/>
              </a:spcBef>
              <a:defRPr/>
            </a:pPr>
            <a:r>
              <a:rPr lang="en-US" sz="2000" i="1" u="sng" dirty="0">
                <a:latin typeface="Calibri" pitchFamily="34" charset="0"/>
              </a:rPr>
              <a:t>Exogenous SHIFT</a:t>
            </a:r>
          </a:p>
          <a:p>
            <a:pPr algn="ctr">
              <a:lnSpc>
                <a:spcPts val="2000"/>
              </a:lnSpc>
              <a:spcBef>
                <a:spcPts val="0"/>
              </a:spcBef>
              <a:defRPr/>
            </a:pPr>
            <a:r>
              <a:rPr lang="en-US" sz="2000" i="1" dirty="0">
                <a:latin typeface="Calibri" pitchFamily="34" charset="0"/>
              </a:rPr>
              <a:t>Measure citations before &amp; after to estimate impact of treatment on treated </a:t>
            </a:r>
          </a:p>
          <a:p>
            <a:pPr algn="ctr">
              <a:lnSpc>
                <a:spcPts val="2000"/>
              </a:lnSpc>
              <a:spcBef>
                <a:spcPts val="0"/>
              </a:spcBef>
              <a:defRPr/>
            </a:pPr>
            <a:r>
              <a:rPr lang="en-US" sz="2000" i="1" dirty="0">
                <a:latin typeface="Calibri" pitchFamily="34" charset="0"/>
              </a:rPr>
              <a:t>“</a:t>
            </a:r>
            <a:r>
              <a:rPr lang="en-US" sz="2000" i="1" dirty="0" err="1">
                <a:latin typeface="Calibri" pitchFamily="34" charset="0"/>
              </a:rPr>
              <a:t>diffs</a:t>
            </a:r>
            <a:r>
              <a:rPr lang="en-US" sz="2000" i="1" dirty="0">
                <a:latin typeface="Calibri" pitchFamily="34" charset="0"/>
              </a:rPr>
              <a:t>-in-</a:t>
            </a:r>
            <a:r>
              <a:rPr lang="en-US" sz="2000" i="1" dirty="0" err="1">
                <a:latin typeface="Calibri" pitchFamily="34" charset="0"/>
              </a:rPr>
              <a:t>diffs</a:t>
            </a:r>
            <a:r>
              <a:rPr lang="en-US" sz="2000" i="1" dirty="0">
                <a:latin typeface="Calibri" pitchFamily="34" charset="0"/>
              </a:rPr>
              <a:t>” approach</a:t>
            </a:r>
          </a:p>
          <a:p>
            <a:pPr algn="ctr">
              <a:lnSpc>
                <a:spcPts val="2000"/>
              </a:lnSpc>
              <a:spcBef>
                <a:spcPts val="0"/>
              </a:spcBef>
              <a:defRPr/>
            </a:pPr>
            <a:endParaRPr lang="en-US" sz="2000" i="1" dirty="0">
              <a:latin typeface="Calibri" pitchFamily="34" charset="0"/>
            </a:endParaRPr>
          </a:p>
          <a:p>
            <a:pPr algn="ctr">
              <a:lnSpc>
                <a:spcPts val="2000"/>
              </a:lnSpc>
              <a:spcBef>
                <a:spcPts val="0"/>
              </a:spcBef>
              <a:defRPr/>
            </a:pPr>
            <a:r>
              <a:rPr lang="en-US" sz="2000" i="1" dirty="0">
                <a:latin typeface="Calibri" pitchFamily="34" charset="0"/>
              </a:rPr>
              <a:t>Plot forward citations over time as a measure of scientific knowledge accumulation building on a “piece of knowledge”</a:t>
            </a:r>
          </a:p>
        </p:txBody>
      </p:sp>
      <p:sp>
        <p:nvSpPr>
          <p:cNvPr id="11281" name="Line 7"/>
          <p:cNvSpPr>
            <a:spLocks noChangeShapeType="1"/>
          </p:cNvSpPr>
          <p:nvPr/>
        </p:nvSpPr>
        <p:spPr bwMode="auto">
          <a:xfrm>
            <a:off x="4646613" y="4294188"/>
            <a:ext cx="0" cy="2395537"/>
          </a:xfrm>
          <a:prstGeom prst="line">
            <a:avLst/>
          </a:prstGeom>
          <a:noFill/>
          <a:ln w="38100">
            <a:solidFill>
              <a:schemeClr val="tx1"/>
            </a:solidFill>
            <a:prstDash val="sysDot"/>
            <a:round/>
            <a:headEnd/>
            <a:tailEnd/>
          </a:ln>
        </p:spPr>
        <p:txBody>
          <a:bodyPr wrap="none" lIns="82945" tIns="41473" rIns="82945" bIns="41473"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ubtitle 2"/>
          <p:cNvSpPr>
            <a:spLocks noGrp="1"/>
          </p:cNvSpPr>
          <p:nvPr>
            <p:ph type="subTitle" idx="1"/>
          </p:nvPr>
        </p:nvSpPr>
        <p:spPr>
          <a:xfrm>
            <a:off x="1244600" y="3422650"/>
            <a:ext cx="7518400" cy="1752600"/>
          </a:xfrm>
        </p:spPr>
        <p:txBody>
          <a:bodyPr/>
          <a:lstStyle/>
          <a:p>
            <a:r>
              <a:rPr lang="en-US" b="1" i="1" smtClean="0">
                <a:solidFill>
                  <a:srgbClr val="0000FF"/>
                </a:solidFill>
              </a:rPr>
              <a:t>How does the rate of citation of a scientific article change after  the materials association with that article have been deposited in a culture collection?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4951413" y="3482975"/>
            <a:ext cx="1212850" cy="373063"/>
          </a:xfrm>
          <a:prstGeom prst="rect">
            <a:avLst/>
          </a:prstGeom>
          <a:solidFill>
            <a:srgbClr val="99FF33"/>
          </a:solidFill>
          <a:ln w="9525">
            <a:noFill/>
            <a:miter lim="800000"/>
            <a:headEnd/>
            <a:tailEnd/>
          </a:ln>
        </p:spPr>
        <p:txBody>
          <a:bodyPr wrap="none" anchor="ctr"/>
          <a:lstStyle/>
          <a:p>
            <a:endParaRPr lang="en-US"/>
          </a:p>
        </p:txBody>
      </p:sp>
      <p:sp>
        <p:nvSpPr>
          <p:cNvPr id="13315" name="Rectangle 3"/>
          <p:cNvSpPr>
            <a:spLocks noChangeArrowheads="1"/>
          </p:cNvSpPr>
          <p:nvPr/>
        </p:nvSpPr>
        <p:spPr bwMode="auto">
          <a:xfrm>
            <a:off x="447675" y="3713163"/>
            <a:ext cx="1212850" cy="373062"/>
          </a:xfrm>
          <a:prstGeom prst="rect">
            <a:avLst/>
          </a:prstGeom>
          <a:solidFill>
            <a:srgbClr val="99FF33"/>
          </a:solidFill>
          <a:ln w="9525">
            <a:noFill/>
            <a:miter lim="800000"/>
            <a:headEnd/>
            <a:tailEnd/>
          </a:ln>
        </p:spPr>
        <p:txBody>
          <a:bodyPr wrap="none" anchor="ctr"/>
          <a:lstStyle/>
          <a:p>
            <a:endParaRPr lang="en-US"/>
          </a:p>
        </p:txBody>
      </p:sp>
      <p:sp>
        <p:nvSpPr>
          <p:cNvPr id="13316" name="Rectangle 6"/>
          <p:cNvSpPr>
            <a:spLocks noGrp="1" noChangeArrowheads="1"/>
          </p:cNvSpPr>
          <p:nvPr>
            <p:ph type="title"/>
          </p:nvPr>
        </p:nvSpPr>
        <p:spPr/>
        <p:txBody>
          <a:bodyPr/>
          <a:lstStyle/>
          <a:p>
            <a:pPr eaLnBrk="1" hangingPunct="1"/>
            <a:r>
              <a:rPr lang="en-US" sz="3200" smtClean="0"/>
              <a:t>Does BRC deposit matter for follow-on scientific research?</a:t>
            </a:r>
            <a:endParaRPr lang="en-US" sz="2800" smtClean="0"/>
          </a:p>
        </p:txBody>
      </p:sp>
      <p:graphicFrame>
        <p:nvGraphicFramePr>
          <p:cNvPr id="660521" name="Group 41"/>
          <p:cNvGraphicFramePr>
            <a:graphicFrameLocks noGrp="1"/>
          </p:cNvGraphicFramePr>
          <p:nvPr/>
        </p:nvGraphicFramePr>
        <p:xfrm>
          <a:off x="414338" y="1497013"/>
          <a:ext cx="6128152" cy="4279392"/>
        </p:xfrm>
        <a:graphic>
          <a:graphicData uri="http://schemas.openxmlformats.org/drawingml/2006/table">
            <a:tbl>
              <a:tblPr/>
              <a:tblGrid>
                <a:gridCol w="3816770"/>
                <a:gridCol w="2311382"/>
              </a:tblGrid>
              <a:tr h="411163">
                <a:tc>
                  <a:txBody>
                    <a:bodyPr/>
                    <a:lstStyle/>
                    <a:p>
                      <a:pPr marL="0" marR="0" lvl="0" indent="0" algn="l" defTabSz="914400" rtl="0" eaLnBrk="1" fontAlgn="base" latinLnBrk="0" hangingPunct="1">
                        <a:lnSpc>
                          <a:spcPct val="90000"/>
                        </a:lnSpc>
                        <a:spcBef>
                          <a:spcPct val="10000"/>
                        </a:spcBef>
                        <a:spcAft>
                          <a:spcPct val="0"/>
                        </a:spcAft>
                        <a:buClr>
                          <a:srgbClr val="000066"/>
                        </a:buClr>
                        <a:buSzTx/>
                        <a:buFont typeface="Wingdings" pitchFamily="2" charset="2"/>
                        <a:buNone/>
                        <a:tabLst/>
                      </a:pPr>
                      <a:r>
                        <a:rPr kumimoji="0" lang="en-US" sz="2400" b="1" i="1" u="none" strike="noStrike" cap="none" normalizeH="0" baseline="0" dirty="0" smtClean="0">
                          <a:ln>
                            <a:noFill/>
                          </a:ln>
                          <a:solidFill>
                            <a:schemeClr val="tx1"/>
                          </a:solidFill>
                          <a:effectLst/>
                          <a:latin typeface="Calibri" pitchFamily="34" charset="0"/>
                          <a:cs typeface="Arial" charset="0"/>
                        </a:rPr>
                        <a:t>Negative Binomial Models</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0000"/>
                        </a:spcBef>
                        <a:spcAft>
                          <a:spcPct val="0"/>
                        </a:spcAft>
                        <a:buClr>
                          <a:srgbClr val="000066"/>
                        </a:buClr>
                        <a:buSzTx/>
                        <a:buFont typeface="Wingdings" pitchFamily="2" charset="2"/>
                        <a:buNone/>
                        <a:tabLst/>
                      </a:pPr>
                      <a:r>
                        <a:rPr kumimoji="0" lang="en-US" sz="2400" b="1" i="1" u="none" strike="noStrike" cap="none" normalizeH="0" baseline="0" smtClean="0">
                          <a:ln>
                            <a:noFill/>
                          </a:ln>
                          <a:solidFill>
                            <a:schemeClr val="tx1"/>
                          </a:solidFill>
                          <a:effectLst/>
                          <a:latin typeface="Calibri" pitchFamily="34" charset="0"/>
                          <a:cs typeface="Arial" charset="0"/>
                        </a:rPr>
                        <a:t>Forward Citations</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a:txBody>
                    <a:bodyPr/>
                    <a:lstStyle/>
                    <a:p>
                      <a:pPr marL="0" marR="0" lvl="0" indent="0" algn="l" defTabSz="914400" rtl="0" eaLnBrk="1" fontAlgn="base" latinLnBrk="0" hangingPunct="1">
                        <a:lnSpc>
                          <a:spcPct val="90000"/>
                        </a:lnSpc>
                        <a:spcBef>
                          <a:spcPct val="10000"/>
                        </a:spcBef>
                        <a:spcAft>
                          <a:spcPct val="0"/>
                        </a:spcAft>
                        <a:buClr>
                          <a:srgbClr val="000066"/>
                        </a:buClr>
                        <a:buSzTx/>
                        <a:buFont typeface="Wingdings" pitchFamily="2" charset="2"/>
                        <a:buNone/>
                        <a:tabLst/>
                      </a:pPr>
                      <a:endParaRPr kumimoji="0" lang="en-US" sz="2400" b="0" i="1" u="none" strike="noStrike" cap="none" normalizeH="0" baseline="0" dirty="0" smtClean="0">
                        <a:ln>
                          <a:noFill/>
                        </a:ln>
                        <a:solidFill>
                          <a:schemeClr val="tx1"/>
                        </a:solidFill>
                        <a:effectLst/>
                        <a:latin typeface="Calibri" pitchFamily="34" charset="0"/>
                        <a:cs typeface="Arial" charset="0"/>
                      </a:endParaRP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0000"/>
                        </a:spcBef>
                        <a:spcAft>
                          <a:spcPct val="0"/>
                        </a:spcAft>
                        <a:buClr>
                          <a:srgbClr val="000066"/>
                        </a:buClr>
                        <a:buSzTx/>
                        <a:buFont typeface="Wingdings" pitchFamily="2" charset="2"/>
                        <a:buNone/>
                        <a:tabLst/>
                      </a:pPr>
                      <a:r>
                        <a:rPr kumimoji="0" lang="en-US" sz="2400" b="1" i="1" u="none" strike="noStrike" cap="none" normalizeH="0" baseline="0" dirty="0" smtClean="0">
                          <a:ln>
                            <a:noFill/>
                          </a:ln>
                          <a:solidFill>
                            <a:schemeClr val="tx1"/>
                          </a:solidFill>
                          <a:effectLst/>
                          <a:latin typeface="Calibri" pitchFamily="34" charset="0"/>
                          <a:cs typeface="Arial" charset="0"/>
                        </a:rPr>
                        <a:t>(3-4)</a:t>
                      </a:r>
                    </a:p>
                    <a:p>
                      <a:pPr marL="0" marR="0" lvl="0" indent="0" algn="ctr" defTabSz="914400" rtl="0" eaLnBrk="1" fontAlgn="base" latinLnBrk="0" hangingPunct="1">
                        <a:lnSpc>
                          <a:spcPct val="90000"/>
                        </a:lnSpc>
                        <a:spcBef>
                          <a:spcPct val="10000"/>
                        </a:spcBef>
                        <a:spcAft>
                          <a:spcPct val="0"/>
                        </a:spcAft>
                        <a:buClr>
                          <a:srgbClr val="000066"/>
                        </a:buClr>
                        <a:buSzTx/>
                        <a:buFont typeface="Wingdings" pitchFamily="2" charset="2"/>
                        <a:buNone/>
                        <a:tabLst/>
                      </a:pPr>
                      <a:r>
                        <a:rPr kumimoji="0" lang="en-US" sz="2400" b="0" i="1" u="none" strike="noStrike" cap="none" normalizeH="0" baseline="0" dirty="0" smtClean="0">
                          <a:ln>
                            <a:noFill/>
                          </a:ln>
                          <a:solidFill>
                            <a:schemeClr val="tx1"/>
                          </a:solidFill>
                          <a:effectLst/>
                          <a:latin typeface="Calibri" pitchFamily="34" charset="0"/>
                          <a:cs typeface="Arial" charset="0"/>
                        </a:rPr>
                        <a:t>Marginal Effects only</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90000"/>
                        </a:lnSpc>
                        <a:spcBef>
                          <a:spcPct val="10000"/>
                        </a:spcBef>
                        <a:spcAft>
                          <a:spcPct val="0"/>
                        </a:spcAft>
                        <a:buClr>
                          <a:srgbClr val="000066"/>
                        </a:buClr>
                        <a:buSzTx/>
                        <a:buFont typeface="Wingdings" pitchFamily="2" charset="2"/>
                        <a:buNone/>
                        <a:tabLst/>
                      </a:pPr>
                      <a:r>
                        <a:rPr kumimoji="0" lang="en-US" sz="2400" b="0" i="1" u="none" strike="noStrike" cap="none" normalizeH="0" baseline="0" dirty="0" smtClean="0">
                          <a:ln>
                            <a:noFill/>
                          </a:ln>
                          <a:solidFill>
                            <a:schemeClr val="tx1"/>
                          </a:solidFill>
                          <a:effectLst/>
                          <a:latin typeface="Calibri" pitchFamily="34" charset="0"/>
                          <a:cs typeface="Arial" charset="0"/>
                        </a:rPr>
                        <a:t>BRC-</a:t>
                      </a:r>
                      <a:r>
                        <a:rPr kumimoji="0" lang="en-US" sz="2400" b="0" i="1" u="none" strike="noStrike" cap="none" normalizeH="0" baseline="0" dirty="0" err="1" smtClean="0">
                          <a:ln>
                            <a:noFill/>
                          </a:ln>
                          <a:solidFill>
                            <a:schemeClr val="tx1"/>
                          </a:solidFill>
                          <a:effectLst/>
                          <a:latin typeface="Calibri" pitchFamily="34" charset="0"/>
                          <a:cs typeface="Arial" charset="0"/>
                        </a:rPr>
                        <a:t>Article,Post</a:t>
                      </a:r>
                      <a:r>
                        <a:rPr kumimoji="0" lang="en-US" sz="2400" b="0" i="1" u="none" strike="noStrike" cap="none" normalizeH="0" baseline="0" dirty="0" smtClean="0">
                          <a:ln>
                            <a:noFill/>
                          </a:ln>
                          <a:solidFill>
                            <a:schemeClr val="tx1"/>
                          </a:solidFill>
                          <a:effectLst/>
                          <a:latin typeface="Calibri" pitchFamily="34" charset="0"/>
                          <a:cs typeface="Arial" charset="0"/>
                        </a:rPr>
                        <a:t>-Deposit </a:t>
                      </a:r>
                      <a:r>
                        <a:rPr kumimoji="0" lang="en-US" sz="2000" b="0" i="1" u="none" strike="noStrike" cap="none" normalizeH="0" baseline="0" dirty="0" smtClean="0">
                          <a:ln>
                            <a:noFill/>
                          </a:ln>
                          <a:solidFill>
                            <a:schemeClr val="tx1"/>
                          </a:solidFill>
                          <a:effectLst/>
                          <a:latin typeface="Calibri" pitchFamily="34" charset="0"/>
                          <a:cs typeface="Arial" charset="0"/>
                        </a:rPr>
                        <a:t>(Marginal)</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0000"/>
                        </a:spcBef>
                        <a:spcAft>
                          <a:spcPct val="0"/>
                        </a:spcAft>
                        <a:buClr>
                          <a:srgbClr val="000066"/>
                        </a:buClr>
                        <a:buSzTx/>
                        <a:buFont typeface="Wingdings" pitchFamily="2" charset="2"/>
                        <a:buNone/>
                        <a:tabLst/>
                      </a:pPr>
                      <a:r>
                        <a:rPr kumimoji="0" lang="en-US" sz="2400" b="1" i="1" u="none" strike="noStrike" cap="none" normalizeH="0" baseline="0" dirty="0" smtClean="0">
                          <a:ln>
                            <a:noFill/>
                          </a:ln>
                          <a:solidFill>
                            <a:schemeClr val="tx1"/>
                          </a:solidFill>
                          <a:effectLst/>
                          <a:latin typeface="Calibri" pitchFamily="34" charset="0"/>
                          <a:cs typeface="Arial" charset="0"/>
                        </a:rPr>
                        <a:t>[2.248]</a:t>
                      </a:r>
                    </a:p>
                    <a:p>
                      <a:pPr marL="0" marR="0" lvl="0" indent="0" algn="ctr" defTabSz="914400" rtl="0" eaLnBrk="1" fontAlgn="base" latinLnBrk="0" hangingPunct="1">
                        <a:lnSpc>
                          <a:spcPct val="90000"/>
                        </a:lnSpc>
                        <a:spcBef>
                          <a:spcPct val="10000"/>
                        </a:spcBef>
                        <a:spcAft>
                          <a:spcPct val="0"/>
                        </a:spcAft>
                        <a:buClr>
                          <a:srgbClr val="000066"/>
                        </a:buClr>
                        <a:buSzTx/>
                        <a:buFont typeface="Wingdings" pitchFamily="2" charset="2"/>
                        <a:buNone/>
                        <a:tabLst/>
                      </a:pPr>
                      <a:r>
                        <a:rPr kumimoji="0" lang="en-US" sz="2400" b="1" i="1" u="none" strike="noStrike" cap="none" normalizeH="0" baseline="0" dirty="0" smtClean="0">
                          <a:ln>
                            <a:noFill/>
                          </a:ln>
                          <a:solidFill>
                            <a:schemeClr val="tx1"/>
                          </a:solidFill>
                          <a:effectLst/>
                          <a:latin typeface="Calibri" pitchFamily="34" charset="0"/>
                          <a:cs typeface="Arial" charset="0"/>
                        </a:rPr>
                        <a:t>0.810</a:t>
                      </a:r>
                    </a:p>
                    <a:p>
                      <a:pPr marL="0" marR="0" lvl="0" indent="0" algn="ctr" defTabSz="914400" rtl="0" eaLnBrk="1" fontAlgn="base" latinLnBrk="0" hangingPunct="1">
                        <a:lnSpc>
                          <a:spcPct val="90000"/>
                        </a:lnSpc>
                        <a:spcBef>
                          <a:spcPct val="10000"/>
                        </a:spcBef>
                        <a:spcAft>
                          <a:spcPct val="0"/>
                        </a:spcAft>
                        <a:buClr>
                          <a:srgbClr val="000066"/>
                        </a:buClr>
                        <a:buSzTx/>
                        <a:buFont typeface="Wingdings" pitchFamily="2" charset="2"/>
                        <a:buNone/>
                        <a:tabLst/>
                      </a:pPr>
                      <a:r>
                        <a:rPr kumimoji="0" lang="en-US" sz="2400" b="1" i="1" u="none" strike="noStrike" cap="none" normalizeH="0" baseline="0" dirty="0" smtClean="0">
                          <a:ln>
                            <a:noFill/>
                          </a:ln>
                          <a:solidFill>
                            <a:schemeClr val="tx1"/>
                          </a:solidFill>
                          <a:effectLst/>
                          <a:latin typeface="Calibri" pitchFamily="34" charset="0"/>
                          <a:cs typeface="Arial" charset="0"/>
                        </a:rPr>
                        <a:t> (0.360)</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90000"/>
                        </a:lnSpc>
                        <a:spcBef>
                          <a:spcPct val="10000"/>
                        </a:spcBef>
                        <a:spcAft>
                          <a:spcPct val="0"/>
                        </a:spcAft>
                        <a:buClr>
                          <a:srgbClr val="000066"/>
                        </a:buClr>
                        <a:buSzTx/>
                        <a:buFont typeface="Wingdings" pitchFamily="2" charset="2"/>
                        <a:buNone/>
                        <a:tabLst/>
                      </a:pPr>
                      <a:r>
                        <a:rPr kumimoji="0" lang="en-US" sz="2400" b="0" i="1" u="none" strike="noStrike" cap="none" normalizeH="0" baseline="0" dirty="0" smtClean="0">
                          <a:ln>
                            <a:noFill/>
                          </a:ln>
                          <a:solidFill>
                            <a:schemeClr val="tx1"/>
                          </a:solidFill>
                          <a:effectLst/>
                          <a:latin typeface="Calibri" pitchFamily="34" charset="0"/>
                          <a:cs typeface="Arial" charset="0"/>
                        </a:rPr>
                        <a:t>Article FE</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0000"/>
                        </a:spcBef>
                        <a:spcAft>
                          <a:spcPct val="0"/>
                        </a:spcAft>
                        <a:buClr>
                          <a:srgbClr val="000066"/>
                        </a:buClr>
                        <a:buSzTx/>
                        <a:buFont typeface="Wingdings" pitchFamily="2" charset="2"/>
                        <a:buNone/>
                        <a:tabLst/>
                      </a:pPr>
                      <a:r>
                        <a:rPr kumimoji="0" lang="en-US" sz="2400" b="1" i="1" u="none" strike="noStrike" cap="none" normalizeH="0" baseline="0" dirty="0" smtClean="0">
                          <a:ln>
                            <a:noFill/>
                          </a:ln>
                          <a:solidFill>
                            <a:schemeClr val="tx1"/>
                          </a:solidFill>
                          <a:effectLst/>
                          <a:latin typeface="Calibri" pitchFamily="34" charset="0"/>
                          <a:cs typeface="Arial" charset="0"/>
                        </a:rPr>
                        <a:t>X</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075">
                <a:tc>
                  <a:txBody>
                    <a:bodyPr/>
                    <a:lstStyle/>
                    <a:p>
                      <a:pPr marL="0" marR="0" lvl="0" indent="0" algn="l" defTabSz="914400" rtl="0" eaLnBrk="1" fontAlgn="base" latinLnBrk="0" hangingPunct="1">
                        <a:lnSpc>
                          <a:spcPct val="90000"/>
                        </a:lnSpc>
                        <a:spcBef>
                          <a:spcPct val="10000"/>
                        </a:spcBef>
                        <a:spcAft>
                          <a:spcPct val="0"/>
                        </a:spcAft>
                        <a:buClr>
                          <a:srgbClr val="000066"/>
                        </a:buClr>
                        <a:buSzTx/>
                        <a:buFont typeface="Wingdings" pitchFamily="2" charset="2"/>
                        <a:buNone/>
                        <a:tabLst/>
                      </a:pPr>
                      <a:r>
                        <a:rPr kumimoji="0" lang="en-US" sz="2400" b="0" i="1" u="none" strike="noStrike" cap="none" normalizeH="0" baseline="0" dirty="0" smtClean="0">
                          <a:ln>
                            <a:noFill/>
                          </a:ln>
                          <a:solidFill>
                            <a:schemeClr val="tx1"/>
                          </a:solidFill>
                          <a:effectLst/>
                          <a:latin typeface="Calibri" pitchFamily="34" charset="0"/>
                          <a:cs typeface="Arial" charset="0"/>
                        </a:rPr>
                        <a:t>Age FE</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0000"/>
                        </a:spcBef>
                        <a:spcAft>
                          <a:spcPct val="0"/>
                        </a:spcAft>
                        <a:buClr>
                          <a:srgbClr val="000066"/>
                        </a:buClr>
                        <a:buSzTx/>
                        <a:buFont typeface="Wingdings" pitchFamily="2" charset="2"/>
                        <a:buNone/>
                        <a:tabLst/>
                      </a:pPr>
                      <a:r>
                        <a:rPr kumimoji="0" lang="en-US" sz="2400" b="1" i="1" u="none" strike="noStrike" cap="none" normalizeH="0" baseline="0" smtClean="0">
                          <a:ln>
                            <a:noFill/>
                          </a:ln>
                          <a:solidFill>
                            <a:schemeClr val="tx1"/>
                          </a:solidFill>
                          <a:effectLst/>
                          <a:latin typeface="Calibri" pitchFamily="34" charset="0"/>
                          <a:cs typeface="Arial" charset="0"/>
                        </a:rPr>
                        <a:t>X</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90000"/>
                        </a:lnSpc>
                        <a:spcBef>
                          <a:spcPct val="10000"/>
                        </a:spcBef>
                        <a:spcAft>
                          <a:spcPct val="0"/>
                        </a:spcAft>
                        <a:buClr>
                          <a:srgbClr val="000066"/>
                        </a:buClr>
                        <a:buSzTx/>
                        <a:buFont typeface="Wingdings" pitchFamily="2" charset="2"/>
                        <a:buNone/>
                        <a:tabLst/>
                      </a:pPr>
                      <a:r>
                        <a:rPr kumimoji="0" lang="en-US" sz="2400" b="0" i="1" u="none" strike="noStrike" cap="none" normalizeH="0" baseline="0" dirty="0" smtClean="0">
                          <a:ln>
                            <a:noFill/>
                          </a:ln>
                          <a:solidFill>
                            <a:schemeClr val="tx1"/>
                          </a:solidFill>
                          <a:effectLst/>
                          <a:latin typeface="Calibri" pitchFamily="34" charset="0"/>
                          <a:cs typeface="Arial" charset="0"/>
                        </a:rPr>
                        <a:t>Calendar Year FE</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0000"/>
                        </a:spcBef>
                        <a:spcAft>
                          <a:spcPct val="0"/>
                        </a:spcAft>
                        <a:buClr>
                          <a:srgbClr val="000066"/>
                        </a:buClr>
                        <a:buSzTx/>
                        <a:buFont typeface="Wingdings" pitchFamily="2" charset="2"/>
                        <a:buNone/>
                        <a:tabLst/>
                      </a:pPr>
                      <a:r>
                        <a:rPr kumimoji="0" lang="en-US" sz="2400" b="1" i="1" u="none" strike="noStrike" cap="none" normalizeH="0" baseline="0" dirty="0" smtClean="0">
                          <a:ln>
                            <a:noFill/>
                          </a:ln>
                          <a:solidFill>
                            <a:schemeClr val="tx1"/>
                          </a:solidFill>
                          <a:effectLst/>
                          <a:latin typeface="Calibri" pitchFamily="34" charset="0"/>
                          <a:cs typeface="Arial" charset="0"/>
                        </a:rPr>
                        <a:t>X</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40" name="Text Box 36"/>
          <p:cNvSpPr txBox="1">
            <a:spLocks noChangeArrowheads="1"/>
          </p:cNvSpPr>
          <p:nvPr/>
        </p:nvSpPr>
        <p:spPr bwMode="auto">
          <a:xfrm>
            <a:off x="311150" y="5768975"/>
            <a:ext cx="7127875" cy="1076325"/>
          </a:xfrm>
          <a:prstGeom prst="rect">
            <a:avLst/>
          </a:prstGeom>
          <a:noFill/>
          <a:ln w="9525">
            <a:noFill/>
            <a:miter lim="800000"/>
            <a:headEnd/>
            <a:tailEnd/>
          </a:ln>
        </p:spPr>
        <p:txBody>
          <a:bodyPr>
            <a:spAutoFit/>
          </a:bodyPr>
          <a:lstStyle/>
          <a:p>
            <a:pPr>
              <a:buFont typeface="Arial" charset="0"/>
              <a:buChar char="•"/>
            </a:pPr>
            <a:r>
              <a:rPr lang="en-US" sz="1600" i="1">
                <a:solidFill>
                  <a:srgbClr val="000000"/>
                </a:solidFill>
                <a:latin typeface="Arial" charset="0"/>
                <a:cs typeface="Arial" charset="0"/>
              </a:rPr>
              <a:t>Data is based on 289 items from ATCC “special collections”  each of </a:t>
            </a:r>
          </a:p>
          <a:p>
            <a:r>
              <a:rPr lang="en-US" sz="1600" i="1">
                <a:solidFill>
                  <a:srgbClr val="000000"/>
                </a:solidFill>
                <a:latin typeface="Arial" charset="0"/>
                <a:cs typeface="Arial" charset="0"/>
              </a:rPr>
              <a:t>Which is linked to citing article, and citations are measured using ISI Web of </a:t>
            </a:r>
          </a:p>
          <a:p>
            <a:r>
              <a:rPr lang="en-US" sz="1600" i="1">
                <a:solidFill>
                  <a:srgbClr val="000000"/>
                </a:solidFill>
                <a:latin typeface="Arial" charset="0"/>
                <a:cs typeface="Arial" charset="0"/>
              </a:rPr>
              <a:t>Science.  Control articles are based on “related articles”</a:t>
            </a:r>
          </a:p>
          <a:p>
            <a:r>
              <a:rPr lang="en-US" sz="1600" i="1">
                <a:solidFill>
                  <a:srgbClr val="000000"/>
                </a:solidFill>
                <a:latin typeface="Arial" charset="0"/>
                <a:cs typeface="Arial" charset="0"/>
              </a:rPr>
              <a:t>Cond FE Neg. Bin. Models, coefficients as IRRs; bootstrapped SEs</a:t>
            </a:r>
          </a:p>
        </p:txBody>
      </p:sp>
      <p:sp>
        <p:nvSpPr>
          <p:cNvPr id="13341" name="Rectangle 39"/>
          <p:cNvSpPr>
            <a:spLocks noChangeArrowheads="1"/>
          </p:cNvSpPr>
          <p:nvPr/>
        </p:nvSpPr>
        <p:spPr bwMode="auto">
          <a:xfrm>
            <a:off x="7326313" y="3848100"/>
            <a:ext cx="1470025" cy="1998663"/>
          </a:xfrm>
          <a:prstGeom prst="rect">
            <a:avLst/>
          </a:prstGeom>
          <a:solidFill>
            <a:srgbClr val="00FF00"/>
          </a:solidFill>
          <a:ln w="9525">
            <a:solidFill>
              <a:srgbClr val="800000"/>
            </a:solidFill>
            <a:miter lim="800000"/>
            <a:headEnd/>
            <a:tailEnd/>
          </a:ln>
        </p:spPr>
        <p:txBody>
          <a:bodyPr wrap="none" anchor="ctr"/>
          <a:lstStyle/>
          <a:p>
            <a:pPr algn="ctr"/>
            <a:r>
              <a:rPr kumimoji="1" lang="en-US" sz="2800" b="1">
                <a:solidFill>
                  <a:srgbClr val="000000"/>
                </a:solidFill>
                <a:latin typeface="Tahoma" pitchFamily="34" charset="0"/>
                <a:cs typeface="Arial" charset="0"/>
              </a:rPr>
              <a:t>122%</a:t>
            </a:r>
          </a:p>
          <a:p>
            <a:pPr algn="ctr"/>
            <a:r>
              <a:rPr kumimoji="1" lang="en-US" sz="2800" b="1">
                <a:solidFill>
                  <a:srgbClr val="000000"/>
                </a:solidFill>
                <a:latin typeface="Tahoma" pitchFamily="34" charset="0"/>
                <a:cs typeface="Arial" charset="0"/>
              </a:rPr>
              <a:t>Boost</a:t>
            </a:r>
          </a:p>
          <a:p>
            <a:pPr algn="ctr"/>
            <a:r>
              <a:rPr kumimoji="1" lang="en-US" sz="2800">
                <a:solidFill>
                  <a:srgbClr val="000000"/>
                </a:solidFill>
                <a:latin typeface="Tahoma" pitchFamily="34" charset="0"/>
                <a:cs typeface="Arial" charset="0"/>
              </a:rPr>
              <a:t>After</a:t>
            </a:r>
          </a:p>
          <a:p>
            <a:pPr algn="ctr"/>
            <a:r>
              <a:rPr kumimoji="1" lang="en-US" sz="2800">
                <a:solidFill>
                  <a:srgbClr val="000000"/>
                </a:solidFill>
                <a:latin typeface="Tahoma" pitchFamily="34" charset="0"/>
                <a:cs typeface="Arial" charset="0"/>
              </a:rPr>
              <a:t>Deposit</a:t>
            </a:r>
          </a:p>
        </p:txBody>
      </p:sp>
      <p:cxnSp>
        <p:nvCxnSpPr>
          <p:cNvPr id="13342" name="AutoShape 40"/>
          <p:cNvCxnSpPr>
            <a:cxnSpLocks noChangeShapeType="1"/>
          </p:cNvCxnSpPr>
          <p:nvPr/>
        </p:nvCxnSpPr>
        <p:spPr bwMode="auto">
          <a:xfrm>
            <a:off x="6130925" y="3506788"/>
            <a:ext cx="1092200" cy="471487"/>
          </a:xfrm>
          <a:prstGeom prst="straightConnector1">
            <a:avLst/>
          </a:prstGeom>
          <a:noFill/>
          <a:ln w="9525">
            <a:solidFill>
              <a:srgbClr val="800000"/>
            </a:solidFill>
            <a:round/>
            <a:headEnd/>
            <a:tailEnd type="triangle" w="med" len="med"/>
          </a:ln>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3600" smtClean="0"/>
              <a:t>Impact of Deposit Grows Over Time and Does Not Exist Prior to Deposit </a:t>
            </a:r>
          </a:p>
        </p:txBody>
      </p:sp>
      <p:sp>
        <p:nvSpPr>
          <p:cNvPr id="14339" name="Rectangle 3"/>
          <p:cNvSpPr>
            <a:spLocks noGrp="1" noChangeArrowheads="1"/>
          </p:cNvSpPr>
          <p:nvPr>
            <p:ph type="body" idx="1"/>
          </p:nvPr>
        </p:nvSpPr>
        <p:spPr>
          <a:xfrm>
            <a:off x="768350" y="5908675"/>
            <a:ext cx="8375650" cy="873125"/>
          </a:xfrm>
        </p:spPr>
        <p:txBody>
          <a:bodyPr/>
          <a:lstStyle/>
          <a:p>
            <a:pPr marL="228600" indent="-228600" eaLnBrk="1" hangingPunct="1"/>
            <a:r>
              <a:rPr lang="en-US" sz="2100" smtClean="0"/>
              <a:t>This suggests that deposit is, indeed, exogenous and that diffs-in-diffs approach usefully identifies marginal (post-deposit) effects</a:t>
            </a:r>
          </a:p>
          <a:p>
            <a:pPr marL="228600" indent="-228600" eaLnBrk="1" hangingPunct="1"/>
            <a:r>
              <a:rPr lang="en-US" sz="1700" smtClean="0"/>
              <a:t>Conditional FE NB model</a:t>
            </a:r>
          </a:p>
        </p:txBody>
      </p:sp>
      <p:sp>
        <p:nvSpPr>
          <p:cNvPr id="1434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4341" name="Picture 5"/>
          <p:cNvPicPr>
            <a:picLocks noChangeAspect="1" noChangeArrowheads="1"/>
          </p:cNvPicPr>
          <p:nvPr/>
        </p:nvPicPr>
        <p:blipFill>
          <a:blip r:embed="rId3" cstate="print"/>
          <a:srcRect/>
          <a:stretch>
            <a:fillRect/>
          </a:stretch>
        </p:blipFill>
        <p:spPr bwMode="auto">
          <a:xfrm>
            <a:off x="900113" y="1514475"/>
            <a:ext cx="7275512" cy="4421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2800" smtClean="0"/>
              <a:t>How do BRCs enhance research impact?</a:t>
            </a:r>
          </a:p>
        </p:txBody>
      </p:sp>
      <p:sp>
        <p:nvSpPr>
          <p:cNvPr id="15363" name="Content Placeholder 2"/>
          <p:cNvSpPr>
            <a:spLocks noGrp="1"/>
          </p:cNvSpPr>
          <p:nvPr>
            <p:ph idx="1"/>
          </p:nvPr>
        </p:nvSpPr>
        <p:spPr>
          <a:xfrm>
            <a:off x="457200" y="1535113"/>
            <a:ext cx="8686800" cy="4686300"/>
          </a:xfrm>
        </p:spPr>
        <p:txBody>
          <a:bodyPr/>
          <a:lstStyle/>
          <a:p>
            <a:pPr>
              <a:lnSpc>
                <a:spcPct val="85000"/>
              </a:lnSpc>
            </a:pPr>
            <a:r>
              <a:rPr lang="en-US" sz="2400" smtClean="0"/>
              <a:t>Consistent with the certification role of BRCs, the citation boost from BRC deposit is higher for articles that are initially published in a non-top-tier journal, with lead authors at less highly ranked universities, and for articles with more complex subject matter</a:t>
            </a:r>
          </a:p>
          <a:p>
            <a:pPr>
              <a:lnSpc>
                <a:spcPct val="85000"/>
              </a:lnSpc>
              <a:spcBef>
                <a:spcPts val="1800"/>
              </a:spcBef>
            </a:pPr>
            <a:r>
              <a:rPr lang="en-US" sz="2400" smtClean="0"/>
              <a:t>Consistent with the role of BRCs in offering independent access and scale economies, BRC boost is associated with an expansion in the number of distinct institutions citing an article, the number of journals an article is cited in, and the geographic reach of citations.</a:t>
            </a:r>
          </a:p>
          <a:p>
            <a:pPr>
              <a:lnSpc>
                <a:spcPct val="85000"/>
              </a:lnSpc>
              <a:spcBef>
                <a:spcPts val="1800"/>
              </a:spcBef>
            </a:pPr>
            <a:r>
              <a:rPr lang="en-US" sz="2400" smtClean="0"/>
              <a:t>Not simply a matter of a “mechanical” change in citation patterns, the boost associated with BRC deposit seems to enhance the citation of related articles by the same authors</a:t>
            </a:r>
          </a:p>
          <a:p>
            <a:pPr>
              <a:lnSpc>
                <a:spcPct val="85000"/>
              </a:lnSpc>
              <a:spcBef>
                <a:spcPts val="1800"/>
              </a:spcBef>
            </a:pPr>
            <a:r>
              <a:rPr lang="en-US" sz="2400" smtClean="0"/>
              <a:t>Results robust to a variety of controls and alternative specs</a:t>
            </a:r>
          </a:p>
          <a:p>
            <a:pPr>
              <a:lnSpc>
                <a:spcPct val="85000"/>
              </a:lnSpc>
              <a:spcBef>
                <a:spcPts val="1800"/>
              </a:spcBef>
            </a:pPr>
            <a:endParaRPr lang="en-US" sz="2400" smtClean="0"/>
          </a:p>
          <a:p>
            <a:pPr>
              <a:lnSpc>
                <a:spcPct val="85000"/>
              </a:lnSpc>
              <a:spcBef>
                <a:spcPts val="1800"/>
              </a:spcBef>
            </a:pPr>
            <a:endParaRPr lang="en-US" sz="2400" smtClean="0"/>
          </a:p>
          <a:p>
            <a:pPr>
              <a:lnSpc>
                <a:spcPct val="85000"/>
              </a:lnSpc>
              <a:spcBef>
                <a:spcPts val="1800"/>
              </a:spcBef>
            </a:pPr>
            <a:endParaRPr lang="en-US" sz="2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mic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45000" y="0"/>
            <a:ext cx="4495800" cy="4094163"/>
          </a:xfrm>
          <a:prstGeom prst="rect">
            <a:avLst/>
          </a:prstGeom>
          <a:noFill/>
        </p:spPr>
        <p:txBody>
          <a:bodyPr>
            <a:spAutoFit/>
          </a:bodyPr>
          <a:lstStyle/>
          <a:p>
            <a:pPr>
              <a:defRPr/>
            </a:pPr>
            <a:r>
              <a:rPr lang="en-US" sz="2000" dirty="0">
                <a:latin typeface="+mn-lt"/>
              </a:rPr>
              <a:t>Of Mice and Academics:  The Impact of Openness on Innovation (with Aghion, Dewatripont, Kolev and Murray)</a:t>
            </a:r>
          </a:p>
          <a:p>
            <a:pPr>
              <a:defRPr/>
            </a:pPr>
            <a:endParaRPr lang="en-US" sz="2000" dirty="0">
              <a:latin typeface="+mn-lt"/>
            </a:endParaRPr>
          </a:p>
          <a:p>
            <a:pPr>
              <a:defRPr/>
            </a:pPr>
            <a:r>
              <a:rPr lang="en-US" sz="2000" dirty="0">
                <a:latin typeface="+mn-lt"/>
              </a:rPr>
              <a:t>A tale of three (blind, obese, diabetic, epileptic…) mice engineering technologies….</a:t>
            </a:r>
          </a:p>
          <a:p>
            <a:pPr>
              <a:defRPr/>
            </a:pPr>
            <a:endParaRPr lang="en-US" sz="2000" dirty="0">
              <a:latin typeface="+mn-lt"/>
            </a:endParaRPr>
          </a:p>
          <a:p>
            <a:pPr>
              <a:defRPr/>
            </a:pPr>
            <a:r>
              <a:rPr lang="en-US" sz="2000" dirty="0">
                <a:latin typeface="+mn-lt"/>
              </a:rPr>
              <a:t>…setting to explore impact of changes (negotiated by NIH) that allowed for both greater formal access (via JAX) and lower IP restrictions</a:t>
            </a:r>
          </a:p>
        </p:txBody>
      </p:sp>
      <p:pic>
        <p:nvPicPr>
          <p:cNvPr id="17411" name="Picture 3" descr="knockout-mouse.jpg"/>
          <p:cNvPicPr>
            <a:picLocks noChangeAspect="1"/>
          </p:cNvPicPr>
          <p:nvPr/>
        </p:nvPicPr>
        <p:blipFill>
          <a:blip r:embed="rId3" cstate="print"/>
          <a:srcRect/>
          <a:stretch>
            <a:fillRect/>
          </a:stretch>
        </p:blipFill>
        <p:spPr bwMode="auto">
          <a:xfrm>
            <a:off x="6580324" y="4518025"/>
            <a:ext cx="1905000" cy="2339975"/>
          </a:xfrm>
          <a:prstGeom prst="rect">
            <a:avLst/>
          </a:prstGeom>
          <a:noFill/>
          <a:ln w="9525">
            <a:noFill/>
            <a:miter lim="800000"/>
            <a:headEnd/>
            <a:tailEnd/>
          </a:ln>
        </p:spPr>
      </p:pic>
      <p:pic>
        <p:nvPicPr>
          <p:cNvPr id="17412" name="Picture 4" descr="403350aa.0.jpg"/>
          <p:cNvPicPr>
            <a:picLocks noChangeAspect="1"/>
          </p:cNvPicPr>
          <p:nvPr/>
        </p:nvPicPr>
        <p:blipFill>
          <a:blip r:embed="rId4" cstate="print"/>
          <a:srcRect/>
          <a:stretch>
            <a:fillRect/>
          </a:stretch>
        </p:blipFill>
        <p:spPr bwMode="auto">
          <a:xfrm>
            <a:off x="152400" y="304800"/>
            <a:ext cx="3074988" cy="1981200"/>
          </a:xfrm>
          <a:prstGeom prst="rect">
            <a:avLst/>
          </a:prstGeom>
          <a:noFill/>
          <a:ln w="9525">
            <a:noFill/>
            <a:miter lim="800000"/>
            <a:headEnd/>
            <a:tailEnd/>
          </a:ln>
        </p:spPr>
      </p:pic>
      <p:sp>
        <p:nvSpPr>
          <p:cNvPr id="6" name="TextBox 5"/>
          <p:cNvSpPr txBox="1"/>
          <p:nvPr/>
        </p:nvSpPr>
        <p:spPr>
          <a:xfrm>
            <a:off x="6019800" y="4292600"/>
            <a:ext cx="3124200" cy="338138"/>
          </a:xfrm>
          <a:prstGeom prst="rect">
            <a:avLst/>
          </a:prstGeom>
          <a:noFill/>
        </p:spPr>
        <p:txBody>
          <a:bodyPr>
            <a:spAutoFit/>
          </a:bodyPr>
          <a:lstStyle/>
          <a:p>
            <a:pPr>
              <a:defRPr/>
            </a:pPr>
            <a:r>
              <a:rPr lang="en-US" sz="1600" dirty="0">
                <a:latin typeface="+mn-lt"/>
              </a:rPr>
              <a:t>Knock-out mouse technology</a:t>
            </a:r>
          </a:p>
        </p:txBody>
      </p:sp>
      <p:sp>
        <p:nvSpPr>
          <p:cNvPr id="7" name="TextBox 6"/>
          <p:cNvSpPr txBox="1"/>
          <p:nvPr/>
        </p:nvSpPr>
        <p:spPr>
          <a:xfrm>
            <a:off x="228600" y="2438400"/>
            <a:ext cx="3352800" cy="584200"/>
          </a:xfrm>
          <a:prstGeom prst="rect">
            <a:avLst/>
          </a:prstGeom>
          <a:noFill/>
        </p:spPr>
        <p:txBody>
          <a:bodyPr>
            <a:spAutoFit/>
          </a:bodyPr>
          <a:lstStyle/>
          <a:p>
            <a:pPr>
              <a:defRPr/>
            </a:pPr>
            <a:r>
              <a:rPr lang="en-US" sz="1600" dirty="0" err="1">
                <a:latin typeface="+mn-lt"/>
              </a:rPr>
              <a:t>Onco</a:t>
            </a:r>
            <a:r>
              <a:rPr lang="en-US" sz="1600" dirty="0">
                <a:latin typeface="+mn-lt"/>
              </a:rPr>
              <a:t> transgenic mouse technology</a:t>
            </a:r>
          </a:p>
        </p:txBody>
      </p:sp>
      <p:pic>
        <p:nvPicPr>
          <p:cNvPr id="17415" name="Picture 7" descr="fatmouse.jpg"/>
          <p:cNvPicPr>
            <a:picLocks noChangeAspect="1"/>
          </p:cNvPicPr>
          <p:nvPr/>
        </p:nvPicPr>
        <p:blipFill>
          <a:blip r:embed="rId5" cstate="print"/>
          <a:srcRect/>
          <a:stretch>
            <a:fillRect/>
          </a:stretch>
        </p:blipFill>
        <p:spPr bwMode="auto">
          <a:xfrm>
            <a:off x="1143000" y="3505200"/>
            <a:ext cx="2865438" cy="2068513"/>
          </a:xfrm>
          <a:prstGeom prst="rect">
            <a:avLst/>
          </a:prstGeom>
          <a:noFill/>
          <a:ln w="9525">
            <a:noFill/>
            <a:miter lim="800000"/>
            <a:headEnd/>
            <a:tailEnd/>
          </a:ln>
        </p:spPr>
      </p:pic>
      <p:sp>
        <p:nvSpPr>
          <p:cNvPr id="9" name="TextBox 8"/>
          <p:cNvSpPr txBox="1"/>
          <p:nvPr/>
        </p:nvSpPr>
        <p:spPr>
          <a:xfrm>
            <a:off x="990600" y="5715000"/>
            <a:ext cx="3124200" cy="338138"/>
          </a:xfrm>
          <a:prstGeom prst="rect">
            <a:avLst/>
          </a:prstGeom>
          <a:noFill/>
        </p:spPr>
        <p:txBody>
          <a:bodyPr>
            <a:spAutoFit/>
          </a:bodyPr>
          <a:lstStyle/>
          <a:p>
            <a:pPr>
              <a:defRPr/>
            </a:pPr>
            <a:r>
              <a:rPr lang="en-US" sz="1600" dirty="0" err="1">
                <a:latin typeface="+mn-lt"/>
              </a:rPr>
              <a:t>Cre</a:t>
            </a:r>
            <a:r>
              <a:rPr lang="en-US" sz="1600" dirty="0">
                <a:latin typeface="+mn-lt"/>
              </a:rPr>
              <a:t>-lox mouse technology</a:t>
            </a:r>
          </a:p>
        </p:txBody>
      </p:sp>
      <p:pic>
        <p:nvPicPr>
          <p:cNvPr id="10" name="Picture 2" descr="http://tbn0.google.com/images?q=tbn:h3MoX88h9bCUvM:http://www.aps.org/publications/apsnews/200611/images/nobel_medal.jpg">
            <a:hlinkClick r:id="rId6"/>
          </p:cNvPr>
          <p:cNvPicPr>
            <a:picLocks noChangeAspect="1" noChangeArrowheads="1"/>
          </p:cNvPicPr>
          <p:nvPr/>
        </p:nvPicPr>
        <p:blipFill>
          <a:blip r:embed="rId7" cstate="print"/>
          <a:srcRect/>
          <a:stretch>
            <a:fillRect/>
          </a:stretch>
        </p:blipFill>
        <p:spPr bwMode="auto">
          <a:xfrm>
            <a:off x="5362301" y="5185954"/>
            <a:ext cx="1476375" cy="147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228600"/>
            <a:ext cx="8153400" cy="838200"/>
          </a:xfrm>
        </p:spPr>
        <p:txBody>
          <a:bodyPr/>
          <a:lstStyle/>
          <a:p>
            <a:r>
              <a:rPr lang="en-US" sz="3200" smtClean="0"/>
              <a:t>The Experiment:  Treatment and Control Groups</a:t>
            </a:r>
          </a:p>
        </p:txBody>
      </p:sp>
      <p:graphicFrame>
        <p:nvGraphicFramePr>
          <p:cNvPr id="4" name="Content Placeholder 3"/>
          <p:cNvGraphicFramePr>
            <a:graphicFrameLocks noGrp="1"/>
          </p:cNvGraphicFramePr>
          <p:nvPr>
            <p:ph sz="quarter" idx="1"/>
          </p:nvPr>
        </p:nvGraphicFramePr>
        <p:xfrm>
          <a:off x="0" y="1214438"/>
          <a:ext cx="9144001" cy="6065520"/>
        </p:xfrm>
        <a:graphic>
          <a:graphicData uri="http://schemas.openxmlformats.org/drawingml/2006/table">
            <a:tbl>
              <a:tblPr firstRow="1">
                <a:tableStyleId>{5C22544A-7EE6-4342-B048-85BDC9FD1C3A}</a:tableStyleId>
              </a:tblPr>
              <a:tblGrid>
                <a:gridCol w="1295401"/>
                <a:gridCol w="1828800"/>
                <a:gridCol w="1053661"/>
                <a:gridCol w="2601310"/>
                <a:gridCol w="2364829"/>
              </a:tblGrid>
              <a:tr h="370840">
                <a:tc>
                  <a:txBody>
                    <a:bodyPr/>
                    <a:lstStyle/>
                    <a:p>
                      <a:endParaRPr lang="en-US" dirty="0"/>
                    </a:p>
                  </a:txBody>
                  <a:tcPr/>
                </a:tc>
                <a:tc>
                  <a:txBody>
                    <a:bodyPr/>
                    <a:lstStyle/>
                    <a:p>
                      <a:pPr algn="ctr"/>
                      <a:r>
                        <a:rPr lang="en-US" sz="1600" dirty="0" smtClean="0"/>
                        <a:t>Technology</a:t>
                      </a:r>
                      <a:endParaRPr lang="en-US" sz="1600" dirty="0"/>
                    </a:p>
                  </a:txBody>
                  <a:tcPr/>
                </a:tc>
                <a:tc>
                  <a:txBody>
                    <a:bodyPr/>
                    <a:lstStyle/>
                    <a:p>
                      <a:pPr algn="ctr"/>
                      <a:r>
                        <a:rPr lang="en-US" sz="1600" dirty="0" smtClean="0"/>
                        <a:t>Shock</a:t>
                      </a:r>
                      <a:endParaRPr lang="en-US" sz="1600" dirty="0"/>
                    </a:p>
                  </a:txBody>
                  <a:tcPr/>
                </a:tc>
                <a:tc>
                  <a:txBody>
                    <a:bodyPr/>
                    <a:lstStyle/>
                    <a:p>
                      <a:pPr algn="ctr"/>
                      <a:r>
                        <a:rPr lang="en-US" sz="1600" dirty="0" smtClean="0"/>
                        <a:t>Pre-</a:t>
                      </a:r>
                      <a:r>
                        <a:rPr lang="en-US" sz="1600" baseline="0" dirty="0" smtClean="0"/>
                        <a:t>Shock Openness</a:t>
                      </a:r>
                      <a:endParaRPr lang="en-US" sz="1600" dirty="0"/>
                    </a:p>
                  </a:txBody>
                  <a:tcPr/>
                </a:tc>
                <a:tc>
                  <a:txBody>
                    <a:bodyPr/>
                    <a:lstStyle/>
                    <a:p>
                      <a:pPr algn="ctr"/>
                      <a:r>
                        <a:rPr lang="en-US" sz="1600" dirty="0" smtClean="0"/>
                        <a:t>Post-Shock Openness</a:t>
                      </a:r>
                      <a:endParaRPr lang="en-US" sz="1600" dirty="0"/>
                    </a:p>
                  </a:txBody>
                  <a:tcPr/>
                </a:tc>
              </a:tr>
              <a:tr h="370840">
                <a:tc>
                  <a:txBody>
                    <a:bodyPr/>
                    <a:lstStyle/>
                    <a:p>
                      <a:r>
                        <a:rPr lang="en-US" sz="1600" b="1" dirty="0" err="1" smtClean="0"/>
                        <a:t>Cre</a:t>
                      </a:r>
                      <a:r>
                        <a:rPr lang="en-US" sz="1600" b="1" dirty="0" smtClean="0"/>
                        <a:t>-lox</a:t>
                      </a:r>
                      <a:r>
                        <a:rPr lang="en-US" sz="1600" b="1" baseline="0" dirty="0" smtClean="0"/>
                        <a:t> </a:t>
                      </a:r>
                    </a:p>
                    <a:p>
                      <a:r>
                        <a:rPr lang="en-US" sz="1600" b="1" baseline="0" dirty="0" smtClean="0"/>
                        <a:t>Mice</a:t>
                      </a:r>
                      <a:endParaRPr lang="en-US" sz="1600" b="1" dirty="0"/>
                    </a:p>
                  </a:txBody>
                  <a:tcPr>
                    <a:solidFill>
                      <a:schemeClr val="accent1">
                        <a:lumMod val="40000"/>
                        <a:lumOff val="60000"/>
                      </a:schemeClr>
                    </a:solidFill>
                  </a:tcPr>
                </a:tc>
                <a:tc>
                  <a:txBody>
                    <a:bodyPr/>
                    <a:lstStyle/>
                    <a:p>
                      <a:r>
                        <a:rPr lang="en-US" sz="1400" dirty="0" smtClean="0">
                          <a:latin typeface="+mn-lt"/>
                        </a:rPr>
                        <a:t>Developed by DuPont -tool</a:t>
                      </a:r>
                      <a:r>
                        <a:rPr lang="en-US" sz="1400" baseline="0" dirty="0" smtClean="0">
                          <a:latin typeface="+mn-lt"/>
                        </a:rPr>
                        <a:t> to</a:t>
                      </a:r>
                      <a:r>
                        <a:rPr lang="en-US" sz="1400" dirty="0" smtClean="0">
                          <a:latin typeface="+mn-lt"/>
                        </a:rPr>
                        <a:t> engineer mice with target gene “on or off” in specific tissue  </a:t>
                      </a:r>
                    </a:p>
                    <a:p>
                      <a:r>
                        <a:rPr lang="en-US" sz="1400" dirty="0" smtClean="0">
                          <a:latin typeface="+mn-lt"/>
                        </a:rPr>
                        <a:t>(Sauer et al. 1987)</a:t>
                      </a:r>
                      <a:endParaRPr lang="en-US" sz="1400" dirty="0">
                        <a:latin typeface="+mn-lt"/>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dirty="0" smtClean="0">
                          <a:latin typeface="+mn-lt"/>
                        </a:rPr>
                        <a:t>NIH </a:t>
                      </a:r>
                      <a:r>
                        <a:rPr lang="en-US" sz="1400" b="1" dirty="0" err="1" smtClean="0">
                          <a:latin typeface="+mn-lt"/>
                        </a:rPr>
                        <a:t>Cre</a:t>
                      </a:r>
                      <a:r>
                        <a:rPr lang="en-US" sz="1400" b="1" dirty="0" smtClean="0">
                          <a:latin typeface="+mn-lt"/>
                        </a:rPr>
                        <a:t>-lox </a:t>
                      </a:r>
                      <a:r>
                        <a:rPr lang="en-US" sz="1400" b="1" dirty="0" err="1" smtClean="0">
                          <a:latin typeface="+mn-lt"/>
                        </a:rPr>
                        <a:t>MoU</a:t>
                      </a:r>
                      <a:r>
                        <a:rPr lang="en-US" sz="1400" b="1" dirty="0" smtClean="0">
                          <a:latin typeface="+mn-lt"/>
                        </a:rPr>
                        <a:t> 1998</a:t>
                      </a: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DuPont’s</a:t>
                      </a:r>
                      <a:r>
                        <a:rPr lang="en-US" sz="1400" baseline="0" dirty="0" smtClean="0">
                          <a:latin typeface="+mn-lt"/>
                        </a:rPr>
                        <a:t> IP </a:t>
                      </a:r>
                      <a:r>
                        <a:rPr lang="en-US" sz="1400" dirty="0" smtClean="0">
                          <a:latin typeface="+mn-lt"/>
                        </a:rPr>
                        <a:t>covered any mouse made using </a:t>
                      </a:r>
                      <a:r>
                        <a:rPr lang="en-US" sz="1400" dirty="0" err="1" smtClean="0">
                          <a:latin typeface="+mn-lt"/>
                        </a:rPr>
                        <a:t>Cre</a:t>
                      </a:r>
                      <a:r>
                        <a:rPr lang="en-US" sz="1400" dirty="0" smtClean="0">
                          <a:latin typeface="+mn-lt"/>
                        </a:rPr>
                        <a:t>-lox.</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mn-lt"/>
                        </a:rPr>
                        <a:t> </a:t>
                      </a:r>
                      <a:r>
                        <a:rPr lang="en-US" sz="1400" dirty="0" err="1" smtClean="0">
                          <a:latin typeface="+mn-lt"/>
                        </a:rPr>
                        <a:t>Cre</a:t>
                      </a:r>
                      <a:r>
                        <a:rPr lang="en-US" sz="1400" dirty="0" smtClean="0">
                          <a:latin typeface="+mn-lt"/>
                        </a:rPr>
                        <a:t>-lox mice not shared without costly license.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latin typeface="+mn-lt"/>
                        </a:rPr>
                        <a:t> </a:t>
                      </a:r>
                      <a:r>
                        <a:rPr lang="en-US" sz="1400" dirty="0" smtClean="0">
                          <a:latin typeface="+mn-lt"/>
                        </a:rPr>
                        <a:t>No JAX distribution</a:t>
                      </a:r>
                    </a:p>
                  </a:txBody>
                  <a:tcPr>
                    <a:solidFill>
                      <a:schemeClr val="accent1">
                        <a:lumMod val="40000"/>
                        <a:lumOff val="60000"/>
                      </a:schemeClr>
                    </a:solidFill>
                  </a:tcPr>
                </a:tc>
                <a:tc>
                  <a:txBody>
                    <a:bodyPr/>
                    <a:lstStyle/>
                    <a:p>
                      <a:r>
                        <a:rPr lang="en-US" sz="1400" dirty="0" err="1" smtClean="0">
                          <a:latin typeface="+mn-lt"/>
                        </a:rPr>
                        <a:t>Cre</a:t>
                      </a:r>
                      <a:r>
                        <a:rPr lang="en-US" sz="1400" dirty="0" smtClean="0">
                          <a:latin typeface="+mn-lt"/>
                        </a:rPr>
                        <a:t>-lox mice available for all researchers at non-profit institutions for internal research </a:t>
                      </a:r>
                    </a:p>
                    <a:p>
                      <a:pPr>
                        <a:buFont typeface="Arial" pitchFamily="34" charset="0"/>
                        <a:buChar char="•"/>
                      </a:pPr>
                      <a:r>
                        <a:rPr lang="en-US" sz="1400" baseline="0" dirty="0" smtClean="0">
                          <a:latin typeface="+mn-lt"/>
                        </a:rPr>
                        <a:t> </a:t>
                      </a:r>
                      <a:r>
                        <a:rPr lang="en-US" sz="1400" dirty="0" smtClean="0">
                          <a:latin typeface="+mn-lt"/>
                        </a:rPr>
                        <a:t>JAX make mice available &amp; manage simple licenses</a:t>
                      </a:r>
                      <a:endParaRPr lang="en-US" sz="1400" dirty="0">
                        <a:latin typeface="+mn-lt"/>
                      </a:endParaRPr>
                    </a:p>
                  </a:txBody>
                  <a:tcPr>
                    <a:solidFill>
                      <a:schemeClr val="accent1">
                        <a:lumMod val="40000"/>
                        <a:lumOff val="60000"/>
                      </a:schemeClr>
                    </a:solidFill>
                  </a:tcPr>
                </a:tc>
              </a:tr>
              <a:tr h="1366520">
                <a:tc>
                  <a:txBody>
                    <a:bodyPr/>
                    <a:lstStyle/>
                    <a:p>
                      <a:r>
                        <a:rPr lang="en-US" sz="1600" b="1" dirty="0" err="1" smtClean="0"/>
                        <a:t>Onco</a:t>
                      </a:r>
                      <a:r>
                        <a:rPr lang="en-US" sz="1600" b="1" dirty="0" smtClean="0"/>
                        <a:t> </a:t>
                      </a:r>
                    </a:p>
                    <a:p>
                      <a:r>
                        <a:rPr lang="en-US" sz="1600" b="1" dirty="0" smtClean="0"/>
                        <a:t>Mice</a:t>
                      </a:r>
                      <a:endParaRPr lang="en-US" sz="1600" b="1" dirty="0"/>
                    </a:p>
                  </a:txBody>
                  <a:tcPr>
                    <a:solidFill>
                      <a:schemeClr val="accent1">
                        <a:lumMod val="40000"/>
                        <a:lumOff val="60000"/>
                      </a:schemeClr>
                    </a:solidFill>
                  </a:tcPr>
                </a:tc>
                <a:tc>
                  <a:txBody>
                    <a:bodyPr/>
                    <a:lstStyle/>
                    <a:p>
                      <a:r>
                        <a:rPr lang="en-US" sz="1400" dirty="0" smtClean="0"/>
                        <a:t>Developed</a:t>
                      </a:r>
                      <a:r>
                        <a:rPr lang="en-US" sz="1400" baseline="0" dirty="0" smtClean="0"/>
                        <a:t> </a:t>
                      </a:r>
                      <a:r>
                        <a:rPr lang="en-US" sz="1400" dirty="0" smtClean="0"/>
                        <a:t>at Harvard</a:t>
                      </a:r>
                      <a:r>
                        <a:rPr lang="en-US" sz="1400" baseline="0" dirty="0" smtClean="0"/>
                        <a:t> – transgenic tools to</a:t>
                      </a:r>
                      <a:r>
                        <a:rPr lang="en-US" sz="1400" dirty="0" smtClean="0"/>
                        <a:t> insert</a:t>
                      </a:r>
                      <a:r>
                        <a:rPr lang="en-US" sz="1400" baseline="0" dirty="0" smtClean="0"/>
                        <a:t> </a:t>
                      </a:r>
                      <a:r>
                        <a:rPr lang="en-US" sz="1400" dirty="0" smtClean="0"/>
                        <a:t>an </a:t>
                      </a:r>
                      <a:r>
                        <a:rPr lang="en-US" sz="1400" dirty="0" err="1" smtClean="0"/>
                        <a:t>oncogene</a:t>
                      </a:r>
                      <a:endParaRPr lang="en-US" sz="1400" dirty="0" smtClean="0"/>
                    </a:p>
                    <a:p>
                      <a:r>
                        <a:rPr lang="en-US" sz="1400" dirty="0" smtClean="0"/>
                        <a:t>(Stewart</a:t>
                      </a:r>
                      <a:r>
                        <a:rPr lang="en-US" sz="1400" baseline="0" dirty="0" smtClean="0"/>
                        <a:t> et al. 1987)</a:t>
                      </a:r>
                      <a:endParaRPr lang="en-US" sz="1400" dirty="0"/>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dirty="0" smtClean="0">
                          <a:latin typeface="+mn-lt"/>
                        </a:rPr>
                        <a:t>NIH </a:t>
                      </a:r>
                      <a:r>
                        <a:rPr lang="en-US" sz="1400" b="1" dirty="0" err="1" smtClean="0">
                          <a:latin typeface="+mn-lt"/>
                        </a:rPr>
                        <a:t>Onco</a:t>
                      </a:r>
                      <a:r>
                        <a:rPr lang="en-US" sz="1400" b="1" dirty="0" smtClean="0">
                          <a:latin typeface="+mn-lt"/>
                        </a:rPr>
                        <a:t> </a:t>
                      </a:r>
                      <a:r>
                        <a:rPr lang="en-US" sz="1400" b="1" dirty="0" err="1" smtClean="0">
                          <a:latin typeface="+mn-lt"/>
                        </a:rPr>
                        <a:t>MoU</a:t>
                      </a:r>
                      <a:r>
                        <a:rPr lang="en-US" sz="1400" b="1" dirty="0" smtClean="0">
                          <a:latin typeface="+mn-lt"/>
                        </a:rPr>
                        <a:t> 1999</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b="1" dirty="0" smtClean="0">
                        <a:latin typeface="+mn-lt"/>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Harvard’s</a:t>
                      </a:r>
                      <a:r>
                        <a:rPr lang="en-US" sz="1400" baseline="0" dirty="0" smtClean="0">
                          <a:latin typeface="+mn-lt"/>
                        </a:rPr>
                        <a:t> IP </a:t>
                      </a:r>
                      <a:r>
                        <a:rPr lang="en-US" sz="1400" dirty="0" smtClean="0">
                          <a:latin typeface="+mn-lt"/>
                        </a:rPr>
                        <a:t>covered any mouse made using transgenic</a:t>
                      </a:r>
                      <a:r>
                        <a:rPr lang="en-US" sz="1400" baseline="0" dirty="0" smtClean="0">
                          <a:latin typeface="+mn-lt"/>
                        </a:rPr>
                        <a:t> </a:t>
                      </a:r>
                      <a:r>
                        <a:rPr lang="en-US" sz="1400" dirty="0" smtClean="0">
                          <a:latin typeface="+mn-lt"/>
                        </a:rPr>
                        <a:t>oncogenes.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mn-lt"/>
                        </a:rPr>
                        <a:t> </a:t>
                      </a:r>
                      <a:r>
                        <a:rPr lang="en-US" sz="1400" dirty="0" err="1" smtClean="0">
                          <a:latin typeface="+mn-lt"/>
                        </a:rPr>
                        <a:t>Onco</a:t>
                      </a:r>
                      <a:r>
                        <a:rPr lang="en-US" sz="1400" dirty="0" smtClean="0">
                          <a:latin typeface="+mn-lt"/>
                        </a:rPr>
                        <a:t> mice not shared without costly license.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mn-lt"/>
                        </a:rPr>
                        <a:t> JAX distribution permitted</a:t>
                      </a: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latin typeface="+mn-lt"/>
                        </a:rPr>
                        <a:t>Onco</a:t>
                      </a:r>
                      <a:r>
                        <a:rPr lang="en-US" sz="1400" dirty="0" smtClean="0">
                          <a:latin typeface="+mn-lt"/>
                        </a:rPr>
                        <a:t> mice available for all researchers at non-profit institutions for internal research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mn-lt"/>
                        </a:rPr>
                        <a:t>JAX make mice available &amp; manage simple licenses</a:t>
                      </a:r>
                    </a:p>
                  </a:txBody>
                  <a:tcPr>
                    <a:solidFill>
                      <a:schemeClr val="accent1">
                        <a:lumMod val="40000"/>
                        <a:lumOff val="60000"/>
                      </a:schemeClr>
                    </a:solidFill>
                  </a:tcPr>
                </a:tc>
              </a:tr>
              <a:tr h="370840">
                <a:tc>
                  <a:txBody>
                    <a:bodyPr/>
                    <a:lstStyle/>
                    <a:p>
                      <a:r>
                        <a:rPr lang="en-US" sz="1600" b="1" dirty="0" smtClean="0"/>
                        <a:t>Knockout</a:t>
                      </a:r>
                    </a:p>
                    <a:p>
                      <a:r>
                        <a:rPr lang="en-US" sz="1600" b="1" dirty="0" smtClean="0"/>
                        <a:t>Mice</a:t>
                      </a:r>
                      <a:endParaRPr lang="en-US" sz="1600" b="1" dirty="0"/>
                    </a:p>
                  </a:txBody>
                  <a:tcPr>
                    <a:solidFill>
                      <a:schemeClr val="accent2">
                        <a:lumMod val="20000"/>
                        <a:lumOff val="80000"/>
                      </a:schemeClr>
                    </a:solidFill>
                  </a:tcPr>
                </a:tc>
                <a:tc>
                  <a:txBody>
                    <a:bodyPr/>
                    <a:lstStyle/>
                    <a:p>
                      <a:r>
                        <a:rPr lang="en-US" sz="1400" dirty="0" smtClean="0"/>
                        <a:t>Developed by </a:t>
                      </a:r>
                      <a:r>
                        <a:rPr lang="en-US" sz="1400" dirty="0" err="1" smtClean="0"/>
                        <a:t>Capecchi</a:t>
                      </a:r>
                      <a:r>
                        <a:rPr lang="en-US" sz="1400" baseline="0" dirty="0" smtClean="0"/>
                        <a:t> - </a:t>
                      </a:r>
                      <a:r>
                        <a:rPr lang="en-US" sz="1400" dirty="0" smtClean="0"/>
                        <a:t>“knock-out” methods allow  for gene to be deleted</a:t>
                      </a:r>
                    </a:p>
                    <a:p>
                      <a:r>
                        <a:rPr lang="en-US" sz="1400" dirty="0" smtClean="0"/>
                        <a:t>(Thomas &amp; </a:t>
                      </a:r>
                      <a:r>
                        <a:rPr lang="en-US" sz="1400" dirty="0" err="1" smtClean="0"/>
                        <a:t>Capecchi</a:t>
                      </a:r>
                      <a:r>
                        <a:rPr lang="en-US" sz="1400" dirty="0" smtClean="0"/>
                        <a:t> 1987)</a:t>
                      </a:r>
                      <a:endParaRPr lang="en-US" sz="1400" dirty="0"/>
                    </a:p>
                  </a:txBody>
                  <a:tcPr>
                    <a:solidFill>
                      <a:schemeClr val="accent2">
                        <a:lumMod val="20000"/>
                        <a:lumOff val="80000"/>
                      </a:schemeClr>
                    </a:solidFill>
                  </a:tcPr>
                </a:tc>
                <a:tc>
                  <a:txBody>
                    <a:bodyPr/>
                    <a:lstStyle/>
                    <a:p>
                      <a:pPr>
                        <a:buFont typeface="Arial" pitchFamily="34" charset="0"/>
                        <a:buNone/>
                      </a:pPr>
                      <a:r>
                        <a:rPr lang="en-US" sz="1400" b="1" dirty="0" smtClean="0"/>
                        <a:t>NONE</a:t>
                      </a:r>
                      <a:endParaRPr lang="en-US" sz="1400" b="1" dirty="0"/>
                    </a:p>
                  </a:txBody>
                  <a:tcPr>
                    <a:solidFill>
                      <a:schemeClr val="accent2">
                        <a:lumMod val="20000"/>
                        <a:lumOff val="80000"/>
                      </a:schemeClr>
                    </a:solidFill>
                  </a:tcPr>
                </a:tc>
                <a:tc>
                  <a:txBody>
                    <a:bodyPr/>
                    <a:lstStyle/>
                    <a:p>
                      <a:pPr>
                        <a:buFont typeface="Arial" pitchFamily="34" charset="0"/>
                        <a:buChar char="•"/>
                      </a:pPr>
                      <a:r>
                        <a:rPr lang="en-US" sz="1400" dirty="0" smtClean="0"/>
                        <a:t> </a:t>
                      </a:r>
                      <a:r>
                        <a:rPr lang="en-US" sz="1400" dirty="0" err="1" smtClean="0"/>
                        <a:t>Capecchi</a:t>
                      </a:r>
                      <a:r>
                        <a:rPr lang="en-US" sz="1400" dirty="0" smtClean="0"/>
                        <a:t> patent on “knockout”</a:t>
                      </a:r>
                      <a:r>
                        <a:rPr lang="en-US" sz="1400" baseline="0" dirty="0" smtClean="0"/>
                        <a:t> methods but no </a:t>
                      </a:r>
                      <a:r>
                        <a:rPr lang="en-US" sz="1400" dirty="0" smtClean="0"/>
                        <a:t>IP claims made on scientists. </a:t>
                      </a:r>
                    </a:p>
                    <a:p>
                      <a:pPr>
                        <a:buFont typeface="Arial" pitchFamily="34" charset="0"/>
                        <a:buChar char="•"/>
                      </a:pPr>
                      <a:r>
                        <a:rPr lang="en-US" sz="1400" dirty="0" smtClean="0"/>
                        <a:t> &lt;</a:t>
                      </a:r>
                      <a:r>
                        <a:rPr lang="en-US" sz="1400" baseline="0" dirty="0" smtClean="0"/>
                        <a:t> 50 patents on specific “knockout” mice (all post 1999).</a:t>
                      </a:r>
                      <a:r>
                        <a:rPr lang="en-US" sz="1400" dirty="0" smtClean="0"/>
                        <a:t> </a:t>
                      </a:r>
                    </a:p>
                    <a:p>
                      <a:pPr>
                        <a:buFont typeface="Arial" pitchFamily="34" charset="0"/>
                        <a:buChar char="•"/>
                      </a:pPr>
                      <a:r>
                        <a:rPr lang="en-US" sz="1400" dirty="0" smtClean="0"/>
                        <a:t> Mice available via JAX</a:t>
                      </a:r>
                      <a:endParaRPr lang="en-US" sz="1400" dirty="0"/>
                    </a:p>
                  </a:txBody>
                  <a:tcPr>
                    <a:solidFill>
                      <a:schemeClr val="accent2">
                        <a:lumMod val="20000"/>
                        <a:lumOff val="80000"/>
                      </a:schemeClr>
                    </a:solidFill>
                  </a:tcPr>
                </a:tc>
                <a:tc>
                  <a:txBody>
                    <a:bodyPr/>
                    <a:lstStyle/>
                    <a:p>
                      <a:r>
                        <a:rPr lang="en-US" sz="1400" dirty="0" smtClean="0"/>
                        <a:t>NONE DIRECTLY</a:t>
                      </a:r>
                      <a:endParaRPr lang="en-US" sz="1400" dirty="0"/>
                    </a:p>
                  </a:txBody>
                  <a:tcPr>
                    <a:solidFill>
                      <a:schemeClr val="accent2">
                        <a:lumMod val="20000"/>
                        <a:lumOff val="80000"/>
                      </a:schemeClr>
                    </a:solidFill>
                  </a:tcPr>
                </a:tc>
              </a:tr>
              <a:tr h="370840">
                <a:tc>
                  <a:txBody>
                    <a:bodyPr/>
                    <a:lstStyle/>
                    <a:p>
                      <a:r>
                        <a:rPr lang="en-US" sz="1600" b="1" dirty="0" smtClean="0"/>
                        <a:t>Spontaneous Mice</a:t>
                      </a:r>
                      <a:endParaRPr lang="en-US" sz="1600" b="1" dirty="0"/>
                    </a:p>
                  </a:txBody>
                  <a:tcPr>
                    <a:solidFill>
                      <a:schemeClr val="accent2">
                        <a:lumMod val="20000"/>
                        <a:lumOff val="80000"/>
                      </a:schemeClr>
                    </a:solidFill>
                  </a:tcPr>
                </a:tc>
                <a:tc>
                  <a:txBody>
                    <a:bodyPr/>
                    <a:lstStyle/>
                    <a:p>
                      <a:r>
                        <a:rPr lang="en-US" sz="1400" dirty="0" smtClean="0"/>
                        <a:t>First developed by Castle</a:t>
                      </a:r>
                      <a:r>
                        <a:rPr lang="en-US" sz="1400" baseline="0" dirty="0" smtClean="0"/>
                        <a:t> at Harvard – mice selected &amp; bred for disease states. </a:t>
                      </a:r>
                      <a:endParaRPr lang="en-US" sz="1400" dirty="0"/>
                    </a:p>
                  </a:txBody>
                  <a:tcPr>
                    <a:solidFill>
                      <a:schemeClr val="accent2">
                        <a:lumMod val="20000"/>
                        <a:lumOff val="80000"/>
                      </a:schemeClr>
                    </a:solidFill>
                  </a:tcPr>
                </a:tc>
                <a:tc>
                  <a:txBody>
                    <a:bodyPr/>
                    <a:lstStyle/>
                    <a:p>
                      <a:pPr>
                        <a:buFont typeface="Arial" pitchFamily="34" charset="0"/>
                        <a:buNone/>
                      </a:pPr>
                      <a:r>
                        <a:rPr lang="en-US" sz="1400" b="1" dirty="0" smtClean="0"/>
                        <a:t>NONE</a:t>
                      </a:r>
                      <a:endParaRPr lang="en-US" sz="1400" b="1" dirty="0"/>
                    </a:p>
                  </a:txBody>
                  <a:tcPr>
                    <a:solidFill>
                      <a:schemeClr val="accent2">
                        <a:lumMod val="20000"/>
                        <a:lumOff val="80000"/>
                      </a:schemeClr>
                    </a:solidFill>
                  </a:tcPr>
                </a:tc>
                <a:tc>
                  <a:txBody>
                    <a:bodyPr/>
                    <a:lstStyle/>
                    <a:p>
                      <a:pPr>
                        <a:buFont typeface="Arial" pitchFamily="34" charset="0"/>
                        <a:buChar char="•"/>
                      </a:pPr>
                      <a:r>
                        <a:rPr lang="en-US" sz="1400" dirty="0" smtClean="0"/>
                        <a:t> No IP limiting openness</a:t>
                      </a:r>
                    </a:p>
                    <a:p>
                      <a:pPr>
                        <a:buFont typeface="Arial" pitchFamily="34" charset="0"/>
                        <a:buChar char="•"/>
                      </a:pPr>
                      <a:r>
                        <a:rPr lang="en-US" sz="1400" dirty="0" smtClean="0"/>
                        <a:t> Mice available via JAX</a:t>
                      </a:r>
                      <a:endParaRPr lang="en-US" sz="1400" dirty="0"/>
                    </a:p>
                  </a:txBody>
                  <a:tcPr>
                    <a:solidFill>
                      <a:schemeClr val="accent2">
                        <a:lumMod val="20000"/>
                        <a:lumOff val="80000"/>
                      </a:schemeClr>
                    </a:solidFill>
                  </a:tcPr>
                </a:tc>
                <a:tc>
                  <a:txBody>
                    <a:bodyPr/>
                    <a:lstStyle/>
                    <a:p>
                      <a:r>
                        <a:rPr lang="en-US" sz="1400" dirty="0" smtClean="0"/>
                        <a:t>NONE</a:t>
                      </a:r>
                      <a:endParaRPr lang="en-US" sz="1400" dirty="0"/>
                    </a:p>
                  </a:txBody>
                  <a:tcPr>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6"/>
          <p:cNvSpPr>
            <a:spLocks noChangeArrowheads="1"/>
          </p:cNvSpPr>
          <p:nvPr/>
        </p:nvSpPr>
        <p:spPr bwMode="auto">
          <a:xfrm>
            <a:off x="304800" y="5486400"/>
            <a:ext cx="869950" cy="582613"/>
          </a:xfrm>
          <a:prstGeom prst="rect">
            <a:avLst/>
          </a:prstGeom>
          <a:solidFill>
            <a:schemeClr val="accent2">
              <a:lumMod val="40000"/>
              <a:lumOff val="60000"/>
            </a:schemeClr>
          </a:solidFill>
          <a:ln w="9525">
            <a:solidFill>
              <a:schemeClr val="tx1"/>
            </a:solidFill>
            <a:miter lim="800000"/>
            <a:headEnd/>
            <a:tailEnd/>
          </a:ln>
          <a:effectLst>
            <a:outerShdw dist="107763" dir="2700000" algn="ctr" rotWithShape="0">
              <a:schemeClr val="bg2"/>
            </a:outerShdw>
          </a:effectLst>
        </p:spPr>
        <p:txBody>
          <a:bodyPr wrap="none" lIns="82050" tIns="41025" rIns="82050" bIns="41025" anchor="ctr"/>
          <a:lstStyle/>
          <a:p>
            <a:pPr algn="ctr" defTabSz="820812">
              <a:defRPr/>
            </a:pPr>
            <a:r>
              <a:rPr lang="en-US" sz="1300" dirty="0">
                <a:latin typeface="+mn-lt"/>
              </a:rPr>
              <a:t>Spontaneous</a:t>
            </a:r>
          </a:p>
          <a:p>
            <a:pPr algn="ctr" defTabSz="820812">
              <a:defRPr/>
            </a:pPr>
            <a:r>
              <a:rPr lang="en-US" sz="1300" dirty="0">
                <a:latin typeface="+mn-lt"/>
              </a:rPr>
              <a:t>Mouse</a:t>
            </a:r>
            <a:endParaRPr lang="en-US" sz="900" dirty="0">
              <a:latin typeface="+mn-lt"/>
            </a:endParaRPr>
          </a:p>
        </p:txBody>
      </p:sp>
      <p:sp>
        <p:nvSpPr>
          <p:cNvPr id="44" name="Rectangle 6"/>
          <p:cNvSpPr>
            <a:spLocks noChangeArrowheads="1"/>
          </p:cNvSpPr>
          <p:nvPr/>
        </p:nvSpPr>
        <p:spPr bwMode="auto">
          <a:xfrm>
            <a:off x="304800" y="4572000"/>
            <a:ext cx="869950" cy="582613"/>
          </a:xfrm>
          <a:prstGeom prst="rect">
            <a:avLst/>
          </a:prstGeom>
          <a:solidFill>
            <a:schemeClr val="accent2">
              <a:lumMod val="40000"/>
              <a:lumOff val="60000"/>
            </a:schemeClr>
          </a:solidFill>
          <a:ln w="9525">
            <a:solidFill>
              <a:schemeClr val="tx1"/>
            </a:solidFill>
            <a:miter lim="800000"/>
            <a:headEnd/>
            <a:tailEnd/>
          </a:ln>
          <a:effectLst>
            <a:outerShdw dist="107763" dir="2700000" algn="ctr" rotWithShape="0">
              <a:schemeClr val="bg2"/>
            </a:outerShdw>
          </a:effectLst>
        </p:spPr>
        <p:txBody>
          <a:bodyPr wrap="none" lIns="82050" tIns="41025" rIns="82050" bIns="41025" anchor="ctr"/>
          <a:lstStyle/>
          <a:p>
            <a:pPr algn="ctr" defTabSz="820812">
              <a:defRPr/>
            </a:pPr>
            <a:r>
              <a:rPr lang="en-US" sz="1300" dirty="0">
                <a:latin typeface="+mn-lt"/>
              </a:rPr>
              <a:t>Knock</a:t>
            </a:r>
          </a:p>
          <a:p>
            <a:pPr algn="ctr" defTabSz="820812">
              <a:defRPr/>
            </a:pPr>
            <a:r>
              <a:rPr lang="en-US" sz="1300" dirty="0">
                <a:latin typeface="+mn-lt"/>
              </a:rPr>
              <a:t>Out</a:t>
            </a:r>
          </a:p>
          <a:p>
            <a:pPr algn="ctr" defTabSz="820812">
              <a:defRPr/>
            </a:pPr>
            <a:r>
              <a:rPr lang="en-US" sz="1300" dirty="0">
                <a:latin typeface="+mn-lt"/>
              </a:rPr>
              <a:t>Mouse</a:t>
            </a:r>
            <a:endParaRPr lang="en-US" sz="900" dirty="0">
              <a:latin typeface="+mn-lt"/>
            </a:endParaRPr>
          </a:p>
        </p:txBody>
      </p:sp>
      <p:sp>
        <p:nvSpPr>
          <p:cNvPr id="19460" name="Rectangle 2"/>
          <p:cNvSpPr>
            <a:spLocks noGrp="1" noChangeArrowheads="1"/>
          </p:cNvSpPr>
          <p:nvPr>
            <p:ph type="title"/>
          </p:nvPr>
        </p:nvSpPr>
        <p:spPr>
          <a:xfrm>
            <a:off x="571500" y="498475"/>
            <a:ext cx="5056188" cy="779463"/>
          </a:xfrm>
        </p:spPr>
        <p:txBody>
          <a:bodyPr/>
          <a:lstStyle/>
          <a:p>
            <a:pPr eaLnBrk="1" hangingPunct="1"/>
            <a:r>
              <a:rPr lang="en-US" sz="3200" smtClean="0"/>
              <a:t>EMPIRICAL APPROACH</a:t>
            </a:r>
            <a:r>
              <a:rPr lang="en-US" sz="2400" smtClean="0"/>
              <a:t/>
            </a:r>
            <a:br>
              <a:rPr lang="en-US" sz="2400" smtClean="0"/>
            </a:br>
            <a:r>
              <a:rPr lang="en-US" sz="2400" smtClean="0"/>
              <a:t>Estimating Annual Forward Citations to each Mouse-Article</a:t>
            </a:r>
          </a:p>
        </p:txBody>
      </p:sp>
      <p:sp>
        <p:nvSpPr>
          <p:cNvPr id="19461" name="Text Box 28"/>
          <p:cNvSpPr txBox="1">
            <a:spLocks noChangeArrowheads="1"/>
          </p:cNvSpPr>
          <p:nvPr/>
        </p:nvSpPr>
        <p:spPr bwMode="auto">
          <a:xfrm>
            <a:off x="2770188" y="6302375"/>
            <a:ext cx="1219200" cy="274638"/>
          </a:xfrm>
          <a:prstGeom prst="rect">
            <a:avLst/>
          </a:prstGeom>
          <a:noFill/>
          <a:ln w="9525">
            <a:noFill/>
            <a:miter lim="800000"/>
            <a:headEnd/>
            <a:tailEnd/>
          </a:ln>
        </p:spPr>
        <p:txBody>
          <a:bodyPr lIns="91430" tIns="45715" rIns="91430" bIns="45715">
            <a:spAutoFit/>
          </a:bodyPr>
          <a:lstStyle/>
          <a:p>
            <a:pPr>
              <a:spcBef>
                <a:spcPct val="50000"/>
              </a:spcBef>
            </a:pPr>
            <a:endParaRPr lang="en-US" sz="1200"/>
          </a:p>
        </p:txBody>
      </p:sp>
      <p:sp>
        <p:nvSpPr>
          <p:cNvPr id="19462" name="Text Box 3"/>
          <p:cNvSpPr txBox="1">
            <a:spLocks noChangeArrowheads="1"/>
          </p:cNvSpPr>
          <p:nvPr/>
        </p:nvSpPr>
        <p:spPr bwMode="auto">
          <a:xfrm>
            <a:off x="2773363" y="4013200"/>
            <a:ext cx="1058862" cy="277813"/>
          </a:xfrm>
          <a:prstGeom prst="rect">
            <a:avLst/>
          </a:prstGeom>
          <a:noFill/>
          <a:ln w="9525">
            <a:noFill/>
            <a:miter lim="800000"/>
            <a:headEnd/>
            <a:tailEnd/>
          </a:ln>
        </p:spPr>
        <p:txBody>
          <a:bodyPr lIns="91430" tIns="45715" rIns="91430" bIns="45715">
            <a:spAutoFit/>
          </a:bodyPr>
          <a:lstStyle/>
          <a:p>
            <a:pPr>
              <a:spcBef>
                <a:spcPct val="50000"/>
              </a:spcBef>
            </a:pPr>
            <a:endParaRPr lang="en-US" sz="1200"/>
          </a:p>
        </p:txBody>
      </p:sp>
      <p:sp>
        <p:nvSpPr>
          <p:cNvPr id="154628" name="Rectangle 4"/>
          <p:cNvSpPr>
            <a:spLocks noChangeArrowheads="1"/>
          </p:cNvSpPr>
          <p:nvPr/>
        </p:nvSpPr>
        <p:spPr bwMode="auto">
          <a:xfrm>
            <a:off x="304800" y="2590800"/>
            <a:ext cx="869950" cy="582613"/>
          </a:xfrm>
          <a:prstGeom prst="rect">
            <a:avLst/>
          </a:prstGeom>
          <a:solidFill>
            <a:schemeClr val="accent1">
              <a:lumMod val="40000"/>
              <a:lumOff val="60000"/>
            </a:schemeClr>
          </a:solidFill>
          <a:ln w="9525">
            <a:solidFill>
              <a:schemeClr val="tx1"/>
            </a:solidFill>
            <a:miter lim="800000"/>
            <a:headEnd/>
            <a:tailEnd/>
          </a:ln>
          <a:effectLst>
            <a:outerShdw dist="107763" dir="2700000" algn="ctr" rotWithShape="0">
              <a:schemeClr val="bg2"/>
            </a:outerShdw>
          </a:effectLst>
        </p:spPr>
        <p:txBody>
          <a:bodyPr wrap="none" lIns="82050" tIns="41025" rIns="82050" bIns="41025" anchor="ctr"/>
          <a:lstStyle/>
          <a:p>
            <a:pPr algn="ctr" defTabSz="820812">
              <a:defRPr/>
            </a:pPr>
            <a:r>
              <a:rPr lang="en-US" sz="1300" dirty="0" err="1">
                <a:latin typeface="+mn-lt"/>
              </a:rPr>
              <a:t>Cre</a:t>
            </a:r>
            <a:r>
              <a:rPr lang="en-US" sz="1300" dirty="0">
                <a:latin typeface="+mn-lt"/>
              </a:rPr>
              <a:t>-lox</a:t>
            </a:r>
          </a:p>
          <a:p>
            <a:pPr algn="ctr" defTabSz="820812">
              <a:defRPr/>
            </a:pPr>
            <a:r>
              <a:rPr lang="en-US" sz="1300" dirty="0">
                <a:latin typeface="+mn-lt"/>
              </a:rPr>
              <a:t>Mouse</a:t>
            </a:r>
            <a:endParaRPr lang="en-US" sz="900" dirty="0">
              <a:latin typeface="+mn-lt"/>
            </a:endParaRPr>
          </a:p>
        </p:txBody>
      </p:sp>
      <p:sp>
        <p:nvSpPr>
          <p:cNvPr id="154630" name="Rectangle 6"/>
          <p:cNvSpPr>
            <a:spLocks noChangeArrowheads="1"/>
          </p:cNvSpPr>
          <p:nvPr/>
        </p:nvSpPr>
        <p:spPr bwMode="auto">
          <a:xfrm>
            <a:off x="304800" y="3430588"/>
            <a:ext cx="869950" cy="582612"/>
          </a:xfrm>
          <a:prstGeom prst="rect">
            <a:avLst/>
          </a:prstGeom>
          <a:solidFill>
            <a:schemeClr val="accent1">
              <a:lumMod val="40000"/>
              <a:lumOff val="60000"/>
            </a:schemeClr>
          </a:solidFill>
          <a:ln w="9525">
            <a:solidFill>
              <a:schemeClr val="tx1"/>
            </a:solidFill>
            <a:miter lim="800000"/>
            <a:headEnd/>
            <a:tailEnd/>
          </a:ln>
          <a:effectLst>
            <a:outerShdw dist="107763" dir="2700000" algn="ctr" rotWithShape="0">
              <a:schemeClr val="bg2"/>
            </a:outerShdw>
          </a:effectLst>
        </p:spPr>
        <p:txBody>
          <a:bodyPr wrap="none" lIns="82050" tIns="41025" rIns="82050" bIns="41025" anchor="ctr"/>
          <a:lstStyle/>
          <a:p>
            <a:pPr algn="ctr" defTabSz="820812">
              <a:defRPr/>
            </a:pPr>
            <a:r>
              <a:rPr lang="en-US" sz="1300" dirty="0" err="1">
                <a:latin typeface="+mn-lt"/>
              </a:rPr>
              <a:t>Onco</a:t>
            </a:r>
            <a:endParaRPr lang="en-US" sz="1300" dirty="0">
              <a:latin typeface="+mn-lt"/>
            </a:endParaRPr>
          </a:p>
          <a:p>
            <a:pPr algn="ctr" defTabSz="820812">
              <a:defRPr/>
            </a:pPr>
            <a:r>
              <a:rPr lang="en-US" sz="1300" dirty="0">
                <a:latin typeface="+mn-lt"/>
              </a:rPr>
              <a:t>Mouse</a:t>
            </a:r>
            <a:endParaRPr lang="en-US" sz="900" dirty="0">
              <a:latin typeface="+mn-lt"/>
            </a:endParaRPr>
          </a:p>
        </p:txBody>
      </p:sp>
      <p:sp>
        <p:nvSpPr>
          <p:cNvPr id="19465" name="Line 7"/>
          <p:cNvSpPr>
            <a:spLocks noChangeShapeType="1"/>
          </p:cNvSpPr>
          <p:nvPr/>
        </p:nvSpPr>
        <p:spPr bwMode="auto">
          <a:xfrm>
            <a:off x="4540250" y="2268538"/>
            <a:ext cx="0" cy="2395537"/>
          </a:xfrm>
          <a:prstGeom prst="line">
            <a:avLst/>
          </a:prstGeom>
          <a:noFill/>
          <a:ln w="38100">
            <a:solidFill>
              <a:schemeClr val="tx1"/>
            </a:solidFill>
            <a:prstDash val="sysDot"/>
            <a:round/>
            <a:headEnd/>
            <a:tailEnd/>
          </a:ln>
        </p:spPr>
        <p:txBody>
          <a:bodyPr wrap="none" lIns="82945" tIns="41473" rIns="82945" bIns="41473" anchor="ctr"/>
          <a:lstStyle/>
          <a:p>
            <a:endParaRPr lang="en-US"/>
          </a:p>
        </p:txBody>
      </p:sp>
      <p:sp>
        <p:nvSpPr>
          <p:cNvPr id="31754" name="Rectangle 10"/>
          <p:cNvSpPr>
            <a:spLocks noChangeArrowheads="1"/>
          </p:cNvSpPr>
          <p:nvPr/>
        </p:nvSpPr>
        <p:spPr bwMode="auto">
          <a:xfrm>
            <a:off x="3633788" y="2200275"/>
            <a:ext cx="396875" cy="325438"/>
          </a:xfrm>
          <a:prstGeom prst="rect">
            <a:avLst/>
          </a:prstGeom>
          <a:solidFill>
            <a:schemeClr val="bg1">
              <a:lumMod val="95000"/>
            </a:schemeClr>
          </a:solidFill>
          <a:ln w="9525">
            <a:solidFill>
              <a:schemeClr val="tx1"/>
            </a:solidFill>
            <a:miter lim="800000"/>
            <a:headEnd/>
            <a:tailEnd/>
          </a:ln>
        </p:spPr>
        <p:txBody>
          <a:bodyPr wrap="none" lIns="91430" tIns="45715" rIns="91430" bIns="45715" anchor="ctr"/>
          <a:lstStyle/>
          <a:p>
            <a:pPr algn="ctr">
              <a:defRPr/>
            </a:pPr>
            <a:r>
              <a:rPr lang="en-US" b="1" dirty="0" err="1"/>
              <a:t>FC</a:t>
            </a:r>
            <a:r>
              <a:rPr lang="en-US" b="1" baseline="-25000" dirty="0" err="1"/>
              <a:t>it</a:t>
            </a:r>
            <a:endParaRPr lang="en-US" b="1" baseline="-25000" dirty="0"/>
          </a:p>
        </p:txBody>
      </p:sp>
      <p:sp>
        <p:nvSpPr>
          <p:cNvPr id="31755" name="Rectangle 11"/>
          <p:cNvSpPr>
            <a:spLocks noChangeArrowheads="1"/>
          </p:cNvSpPr>
          <p:nvPr/>
        </p:nvSpPr>
        <p:spPr bwMode="auto">
          <a:xfrm>
            <a:off x="4030663" y="2438400"/>
            <a:ext cx="396875" cy="323850"/>
          </a:xfrm>
          <a:prstGeom prst="rect">
            <a:avLst/>
          </a:prstGeom>
          <a:solidFill>
            <a:schemeClr val="bg1">
              <a:lumMod val="95000"/>
            </a:schemeClr>
          </a:solidFill>
          <a:ln w="9525">
            <a:solidFill>
              <a:schemeClr val="tx1"/>
            </a:solidFill>
            <a:miter lim="800000"/>
            <a:headEnd/>
            <a:tailEnd/>
          </a:ln>
        </p:spPr>
        <p:txBody>
          <a:bodyPr wrap="none" lIns="91430" tIns="45715" rIns="91430" bIns="45715" anchor="ctr"/>
          <a:lstStyle/>
          <a:p>
            <a:pPr algn="ctr">
              <a:defRPr/>
            </a:pPr>
            <a:r>
              <a:rPr lang="en-US" b="1" dirty="0" err="1"/>
              <a:t>FC</a:t>
            </a:r>
            <a:r>
              <a:rPr lang="en-US" b="1" baseline="-25000" dirty="0" err="1"/>
              <a:t>it</a:t>
            </a:r>
            <a:endParaRPr lang="en-US" b="1" baseline="-25000" dirty="0"/>
          </a:p>
        </p:txBody>
      </p:sp>
      <p:sp>
        <p:nvSpPr>
          <p:cNvPr id="31756" name="Rectangle 12"/>
          <p:cNvSpPr>
            <a:spLocks noChangeArrowheads="1"/>
          </p:cNvSpPr>
          <p:nvPr/>
        </p:nvSpPr>
        <p:spPr bwMode="auto">
          <a:xfrm>
            <a:off x="4757738" y="2762250"/>
            <a:ext cx="398462" cy="323850"/>
          </a:xfrm>
          <a:prstGeom prst="rect">
            <a:avLst/>
          </a:prstGeom>
          <a:solidFill>
            <a:schemeClr val="bg1">
              <a:lumMod val="95000"/>
            </a:schemeClr>
          </a:solidFill>
          <a:ln w="9525">
            <a:solidFill>
              <a:schemeClr val="tx1"/>
            </a:solidFill>
            <a:miter lim="800000"/>
            <a:headEnd/>
            <a:tailEnd/>
          </a:ln>
        </p:spPr>
        <p:txBody>
          <a:bodyPr wrap="none" lIns="91430" tIns="45715" rIns="91430" bIns="45715" anchor="ctr"/>
          <a:lstStyle/>
          <a:p>
            <a:pPr algn="ctr">
              <a:defRPr/>
            </a:pPr>
            <a:r>
              <a:rPr lang="en-US" b="1" dirty="0" err="1"/>
              <a:t>FC</a:t>
            </a:r>
            <a:r>
              <a:rPr lang="en-US" b="1" baseline="-25000" dirty="0" err="1"/>
              <a:t>it</a:t>
            </a:r>
            <a:endParaRPr lang="en-US" b="1" baseline="-25000" dirty="0"/>
          </a:p>
        </p:txBody>
      </p:sp>
      <p:sp>
        <p:nvSpPr>
          <p:cNvPr id="31757" name="Rectangle 13"/>
          <p:cNvSpPr>
            <a:spLocks noChangeArrowheads="1"/>
          </p:cNvSpPr>
          <p:nvPr/>
        </p:nvSpPr>
        <p:spPr bwMode="auto">
          <a:xfrm>
            <a:off x="4959350" y="3216275"/>
            <a:ext cx="395288" cy="322263"/>
          </a:xfrm>
          <a:prstGeom prst="rect">
            <a:avLst/>
          </a:prstGeom>
          <a:solidFill>
            <a:schemeClr val="bg1">
              <a:lumMod val="95000"/>
            </a:schemeClr>
          </a:solidFill>
          <a:ln w="9525">
            <a:solidFill>
              <a:schemeClr val="tx1"/>
            </a:solidFill>
            <a:miter lim="800000"/>
            <a:headEnd/>
            <a:tailEnd/>
          </a:ln>
        </p:spPr>
        <p:txBody>
          <a:bodyPr wrap="none" lIns="91430" tIns="45715" rIns="91430" bIns="45715" anchor="ctr"/>
          <a:lstStyle/>
          <a:p>
            <a:pPr algn="ctr">
              <a:defRPr/>
            </a:pPr>
            <a:r>
              <a:rPr lang="en-US" b="1" dirty="0" err="1"/>
              <a:t>FC</a:t>
            </a:r>
            <a:r>
              <a:rPr lang="en-US" b="1" baseline="-25000" dirty="0" err="1"/>
              <a:t>it</a:t>
            </a:r>
            <a:endParaRPr lang="en-US" b="1" baseline="-25000" dirty="0"/>
          </a:p>
        </p:txBody>
      </p:sp>
      <p:sp>
        <p:nvSpPr>
          <p:cNvPr id="31758" name="Rectangle 14"/>
          <p:cNvSpPr>
            <a:spLocks noChangeArrowheads="1"/>
          </p:cNvSpPr>
          <p:nvPr/>
        </p:nvSpPr>
        <p:spPr bwMode="auto">
          <a:xfrm>
            <a:off x="5354638" y="3733800"/>
            <a:ext cx="396875" cy="323850"/>
          </a:xfrm>
          <a:prstGeom prst="rect">
            <a:avLst/>
          </a:prstGeom>
          <a:solidFill>
            <a:schemeClr val="bg1">
              <a:lumMod val="95000"/>
            </a:schemeClr>
          </a:solidFill>
          <a:ln w="9525">
            <a:solidFill>
              <a:schemeClr val="tx1"/>
            </a:solidFill>
            <a:miter lim="800000"/>
            <a:headEnd/>
            <a:tailEnd/>
          </a:ln>
        </p:spPr>
        <p:txBody>
          <a:bodyPr wrap="none" lIns="91430" tIns="45715" rIns="91430" bIns="45715" anchor="ctr"/>
          <a:lstStyle/>
          <a:p>
            <a:pPr algn="ctr">
              <a:defRPr/>
            </a:pPr>
            <a:r>
              <a:rPr lang="en-US" b="1" dirty="0" err="1"/>
              <a:t>FC</a:t>
            </a:r>
            <a:r>
              <a:rPr lang="en-US" b="1" baseline="-25000" dirty="0" err="1"/>
              <a:t>it</a:t>
            </a:r>
            <a:endParaRPr lang="en-US" b="1" baseline="-25000" dirty="0"/>
          </a:p>
        </p:txBody>
      </p:sp>
      <p:sp>
        <p:nvSpPr>
          <p:cNvPr id="19471" name="Line 18"/>
          <p:cNvSpPr>
            <a:spLocks noChangeShapeType="1"/>
          </p:cNvSpPr>
          <p:nvPr/>
        </p:nvSpPr>
        <p:spPr bwMode="auto">
          <a:xfrm flipV="1">
            <a:off x="2111375" y="2265363"/>
            <a:ext cx="1462088" cy="582612"/>
          </a:xfrm>
          <a:prstGeom prst="line">
            <a:avLst/>
          </a:prstGeom>
          <a:noFill/>
          <a:ln w="9525">
            <a:solidFill>
              <a:schemeClr val="tx1"/>
            </a:solidFill>
            <a:round/>
            <a:headEnd type="triangle" w="med" len="med"/>
            <a:tailEnd/>
          </a:ln>
        </p:spPr>
        <p:txBody>
          <a:bodyPr wrap="none" lIns="82945" tIns="41473" rIns="82945" bIns="41473" anchor="ctr"/>
          <a:lstStyle/>
          <a:p>
            <a:endParaRPr lang="en-US"/>
          </a:p>
        </p:txBody>
      </p:sp>
      <p:sp>
        <p:nvSpPr>
          <p:cNvPr id="19472" name="Line 19"/>
          <p:cNvSpPr>
            <a:spLocks noChangeShapeType="1"/>
          </p:cNvSpPr>
          <p:nvPr/>
        </p:nvSpPr>
        <p:spPr bwMode="auto">
          <a:xfrm flipV="1">
            <a:off x="2111375" y="2589213"/>
            <a:ext cx="1787525" cy="258762"/>
          </a:xfrm>
          <a:prstGeom prst="line">
            <a:avLst/>
          </a:prstGeom>
          <a:noFill/>
          <a:ln w="9525">
            <a:solidFill>
              <a:schemeClr val="tx1"/>
            </a:solidFill>
            <a:round/>
            <a:headEnd type="triangle" w="med" len="med"/>
            <a:tailEnd/>
          </a:ln>
        </p:spPr>
        <p:txBody>
          <a:bodyPr wrap="none" lIns="82945" tIns="41473" rIns="82945" bIns="41473" anchor="ctr"/>
          <a:lstStyle/>
          <a:p>
            <a:endParaRPr lang="en-US"/>
          </a:p>
        </p:txBody>
      </p:sp>
      <p:sp>
        <p:nvSpPr>
          <p:cNvPr id="19473" name="Line 20"/>
          <p:cNvSpPr>
            <a:spLocks noChangeShapeType="1"/>
          </p:cNvSpPr>
          <p:nvPr/>
        </p:nvSpPr>
        <p:spPr bwMode="auto">
          <a:xfrm>
            <a:off x="2111375" y="2847975"/>
            <a:ext cx="2681288" cy="130175"/>
          </a:xfrm>
          <a:prstGeom prst="line">
            <a:avLst/>
          </a:prstGeom>
          <a:noFill/>
          <a:ln w="9525">
            <a:solidFill>
              <a:schemeClr val="tx1"/>
            </a:solidFill>
            <a:round/>
            <a:headEnd type="triangle" w="med" len="med"/>
            <a:tailEnd/>
          </a:ln>
        </p:spPr>
        <p:txBody>
          <a:bodyPr wrap="none" lIns="82945" tIns="41473" rIns="82945" bIns="41473" anchor="ctr"/>
          <a:lstStyle/>
          <a:p>
            <a:endParaRPr lang="en-US"/>
          </a:p>
        </p:txBody>
      </p:sp>
      <p:sp>
        <p:nvSpPr>
          <p:cNvPr id="19474" name="Line 21"/>
          <p:cNvSpPr>
            <a:spLocks noChangeShapeType="1"/>
          </p:cNvSpPr>
          <p:nvPr/>
        </p:nvSpPr>
        <p:spPr bwMode="auto">
          <a:xfrm>
            <a:off x="2111375" y="2847975"/>
            <a:ext cx="2762250" cy="452438"/>
          </a:xfrm>
          <a:prstGeom prst="line">
            <a:avLst/>
          </a:prstGeom>
          <a:noFill/>
          <a:ln w="9525">
            <a:solidFill>
              <a:schemeClr val="tx1"/>
            </a:solidFill>
            <a:round/>
            <a:headEnd type="triangle" w="med" len="med"/>
            <a:tailEnd/>
          </a:ln>
        </p:spPr>
        <p:txBody>
          <a:bodyPr wrap="none" lIns="82945" tIns="41473" rIns="82945" bIns="41473" anchor="ctr"/>
          <a:lstStyle/>
          <a:p>
            <a:endParaRPr lang="en-US"/>
          </a:p>
        </p:txBody>
      </p:sp>
      <p:sp>
        <p:nvSpPr>
          <p:cNvPr id="19475" name="Line 22"/>
          <p:cNvSpPr>
            <a:spLocks noChangeShapeType="1"/>
          </p:cNvSpPr>
          <p:nvPr/>
        </p:nvSpPr>
        <p:spPr bwMode="auto">
          <a:xfrm>
            <a:off x="2111375" y="2847975"/>
            <a:ext cx="3249613" cy="971550"/>
          </a:xfrm>
          <a:prstGeom prst="line">
            <a:avLst/>
          </a:prstGeom>
          <a:noFill/>
          <a:ln w="9525">
            <a:solidFill>
              <a:schemeClr val="tx1"/>
            </a:solidFill>
            <a:round/>
            <a:headEnd type="triangle" w="med" len="med"/>
            <a:tailEnd/>
          </a:ln>
        </p:spPr>
        <p:txBody>
          <a:bodyPr wrap="none" lIns="82945" tIns="41473" rIns="82945" bIns="41473" anchor="ctr"/>
          <a:lstStyle/>
          <a:p>
            <a:endParaRPr lang="en-US"/>
          </a:p>
        </p:txBody>
      </p:sp>
      <p:sp>
        <p:nvSpPr>
          <p:cNvPr id="19476" name="Line 23"/>
          <p:cNvSpPr>
            <a:spLocks noChangeShapeType="1"/>
          </p:cNvSpPr>
          <p:nvPr/>
        </p:nvSpPr>
        <p:spPr bwMode="auto">
          <a:xfrm>
            <a:off x="2111375" y="2847975"/>
            <a:ext cx="3575050" cy="1554163"/>
          </a:xfrm>
          <a:prstGeom prst="line">
            <a:avLst/>
          </a:prstGeom>
          <a:noFill/>
          <a:ln w="9525">
            <a:solidFill>
              <a:schemeClr val="tx1"/>
            </a:solidFill>
            <a:round/>
            <a:headEnd type="triangle" w="med" len="med"/>
            <a:tailEnd/>
          </a:ln>
        </p:spPr>
        <p:txBody>
          <a:bodyPr wrap="none" lIns="82945" tIns="41473" rIns="82945" bIns="41473" anchor="ctr"/>
          <a:lstStyle/>
          <a:p>
            <a:endParaRPr lang="en-US"/>
          </a:p>
        </p:txBody>
      </p:sp>
      <p:sp>
        <p:nvSpPr>
          <p:cNvPr id="154648" name="Rectangle 24"/>
          <p:cNvSpPr>
            <a:spLocks noChangeArrowheads="1"/>
          </p:cNvSpPr>
          <p:nvPr/>
        </p:nvSpPr>
        <p:spPr bwMode="auto">
          <a:xfrm>
            <a:off x="1019175" y="3200400"/>
            <a:ext cx="1016000" cy="682625"/>
          </a:xfrm>
          <a:prstGeom prst="rect">
            <a:avLst/>
          </a:prstGeom>
          <a:solidFill>
            <a:schemeClr val="accent1">
              <a:lumMod val="60000"/>
              <a:lumOff val="40000"/>
            </a:schemeClr>
          </a:solidFill>
          <a:ln w="9525">
            <a:solidFill>
              <a:schemeClr val="tx1"/>
            </a:solidFill>
            <a:miter lim="800000"/>
            <a:headEnd/>
            <a:tailEnd/>
          </a:ln>
          <a:effectLst>
            <a:outerShdw dist="107763" dir="2700000" algn="ctr" rotWithShape="0">
              <a:schemeClr val="bg2"/>
            </a:outerShdw>
          </a:effectLst>
        </p:spPr>
        <p:txBody>
          <a:bodyPr wrap="none" lIns="82050" tIns="41025" rIns="82050" bIns="41025" anchor="ctr"/>
          <a:lstStyle/>
          <a:p>
            <a:pPr algn="ctr" defTabSz="820812">
              <a:defRPr/>
            </a:pPr>
            <a:r>
              <a:rPr lang="en-US" sz="1300" dirty="0" err="1">
                <a:latin typeface="+mn-lt"/>
              </a:rPr>
              <a:t>Articlei</a:t>
            </a:r>
            <a:endParaRPr lang="en-US" sz="1300" dirty="0">
              <a:latin typeface="+mn-lt"/>
            </a:endParaRPr>
          </a:p>
        </p:txBody>
      </p:sp>
      <p:sp>
        <p:nvSpPr>
          <p:cNvPr id="154649" name="Rectangle 25"/>
          <p:cNvSpPr>
            <a:spLocks noChangeArrowheads="1"/>
          </p:cNvSpPr>
          <p:nvPr/>
        </p:nvSpPr>
        <p:spPr bwMode="auto">
          <a:xfrm>
            <a:off x="1019175" y="4094163"/>
            <a:ext cx="1016000" cy="788987"/>
          </a:xfrm>
          <a:prstGeom prst="rect">
            <a:avLst/>
          </a:prstGeom>
          <a:solidFill>
            <a:schemeClr val="accent1">
              <a:lumMod val="60000"/>
              <a:lumOff val="40000"/>
            </a:schemeClr>
          </a:solidFill>
          <a:ln w="9525">
            <a:solidFill>
              <a:schemeClr val="tx1"/>
            </a:solidFill>
            <a:miter lim="800000"/>
            <a:headEnd/>
            <a:tailEnd/>
          </a:ln>
          <a:effectLst>
            <a:outerShdw dist="107763" dir="2700000" algn="ctr" rotWithShape="0">
              <a:schemeClr val="bg2"/>
            </a:outerShdw>
          </a:effectLst>
        </p:spPr>
        <p:txBody>
          <a:bodyPr wrap="none" lIns="82050" tIns="41025" rIns="82050" bIns="41025" anchor="ctr"/>
          <a:lstStyle/>
          <a:p>
            <a:pPr algn="ctr" defTabSz="820812">
              <a:defRPr/>
            </a:pPr>
            <a:r>
              <a:rPr lang="en-US" sz="1300" dirty="0" err="1">
                <a:latin typeface="+mn-lt"/>
              </a:rPr>
              <a:t>Articlei</a:t>
            </a:r>
            <a:endParaRPr lang="en-US" sz="900" dirty="0">
              <a:latin typeface="+mn-lt"/>
            </a:endParaRPr>
          </a:p>
        </p:txBody>
      </p:sp>
      <p:sp>
        <p:nvSpPr>
          <p:cNvPr id="154650" name="Rectangle 26"/>
          <p:cNvSpPr>
            <a:spLocks noChangeArrowheads="1"/>
          </p:cNvSpPr>
          <p:nvPr/>
        </p:nvSpPr>
        <p:spPr bwMode="auto">
          <a:xfrm>
            <a:off x="1019175" y="2395538"/>
            <a:ext cx="1016000" cy="684212"/>
          </a:xfrm>
          <a:prstGeom prst="rect">
            <a:avLst/>
          </a:prstGeom>
          <a:solidFill>
            <a:schemeClr val="accent1">
              <a:lumMod val="60000"/>
              <a:lumOff val="40000"/>
            </a:schemeClr>
          </a:solidFill>
          <a:ln w="9525">
            <a:solidFill>
              <a:schemeClr val="tx1"/>
            </a:solidFill>
            <a:miter lim="800000"/>
            <a:headEnd/>
            <a:tailEnd/>
          </a:ln>
          <a:effectLst>
            <a:outerShdw dist="107763" dir="2700000" algn="ctr" rotWithShape="0">
              <a:schemeClr val="bg2"/>
            </a:outerShdw>
          </a:effectLst>
        </p:spPr>
        <p:txBody>
          <a:bodyPr wrap="none" lIns="82050" tIns="41025" rIns="82050" bIns="41025" anchor="ctr"/>
          <a:lstStyle/>
          <a:p>
            <a:pPr algn="ctr" defTabSz="820812">
              <a:defRPr/>
            </a:pPr>
            <a:r>
              <a:rPr lang="en-US" sz="1300" dirty="0" err="1">
                <a:latin typeface="+mn-lt"/>
              </a:rPr>
              <a:t>Articlei</a:t>
            </a:r>
            <a:endParaRPr lang="en-US" sz="900" dirty="0">
              <a:latin typeface="+mn-lt"/>
            </a:endParaRPr>
          </a:p>
        </p:txBody>
      </p:sp>
      <p:sp>
        <p:nvSpPr>
          <p:cNvPr id="154651" name="Rectangle 27"/>
          <p:cNvSpPr>
            <a:spLocks noChangeArrowheads="1"/>
          </p:cNvSpPr>
          <p:nvPr/>
        </p:nvSpPr>
        <p:spPr bwMode="auto">
          <a:xfrm>
            <a:off x="1019175" y="5141913"/>
            <a:ext cx="1016000" cy="684212"/>
          </a:xfrm>
          <a:prstGeom prst="rect">
            <a:avLst/>
          </a:prstGeom>
          <a:solidFill>
            <a:schemeClr val="accent1">
              <a:lumMod val="60000"/>
              <a:lumOff val="40000"/>
            </a:schemeClr>
          </a:solidFill>
          <a:ln w="9525">
            <a:solidFill>
              <a:schemeClr val="tx1"/>
            </a:solidFill>
            <a:miter lim="800000"/>
            <a:headEnd/>
            <a:tailEnd/>
          </a:ln>
          <a:effectLst>
            <a:outerShdw dist="107763" dir="2700000" algn="ctr" rotWithShape="0">
              <a:schemeClr val="bg2"/>
            </a:outerShdw>
          </a:effectLst>
        </p:spPr>
        <p:txBody>
          <a:bodyPr wrap="none" lIns="82050" tIns="41025" rIns="82050" bIns="41025" anchor="ctr"/>
          <a:lstStyle/>
          <a:p>
            <a:pPr algn="ctr" defTabSz="820812">
              <a:defRPr/>
            </a:pPr>
            <a:r>
              <a:rPr lang="en-US" sz="1300" dirty="0" err="1">
                <a:latin typeface="+mn-lt"/>
              </a:rPr>
              <a:t>Articlei</a:t>
            </a:r>
            <a:endParaRPr lang="en-US" sz="1300" dirty="0">
              <a:latin typeface="+mn-lt"/>
            </a:endParaRPr>
          </a:p>
        </p:txBody>
      </p:sp>
      <p:grpSp>
        <p:nvGrpSpPr>
          <p:cNvPr id="2" name="Group 43"/>
          <p:cNvGrpSpPr>
            <a:grpSpLocks/>
          </p:cNvGrpSpPr>
          <p:nvPr/>
        </p:nvGrpSpPr>
        <p:grpSpPr bwMode="auto">
          <a:xfrm>
            <a:off x="2178050" y="4402138"/>
            <a:ext cx="4168775" cy="2006600"/>
            <a:chOff x="1970" y="3369"/>
            <a:chExt cx="2895" cy="1393"/>
          </a:xfrm>
          <a:solidFill>
            <a:schemeClr val="bg1">
              <a:lumMod val="95000"/>
            </a:schemeClr>
          </a:solidFill>
        </p:grpSpPr>
        <p:sp>
          <p:nvSpPr>
            <p:cNvPr id="31777" name="Rectangle 15"/>
            <p:cNvSpPr>
              <a:spLocks noChangeArrowheads="1"/>
            </p:cNvSpPr>
            <p:nvPr/>
          </p:nvSpPr>
          <p:spPr bwMode="auto">
            <a:xfrm>
              <a:off x="4314" y="3369"/>
              <a:ext cx="275" cy="225"/>
            </a:xfrm>
            <a:prstGeom prst="rect">
              <a:avLst/>
            </a:prstGeom>
            <a:grpFill/>
            <a:ln w="9525">
              <a:solidFill>
                <a:schemeClr val="tx1"/>
              </a:solidFill>
              <a:miter lim="800000"/>
              <a:headEnd/>
              <a:tailEnd/>
            </a:ln>
          </p:spPr>
          <p:txBody>
            <a:bodyPr wrap="none" lIns="100794" tIns="50397" rIns="100794" bIns="50397" anchor="ctr"/>
            <a:lstStyle/>
            <a:p>
              <a:pPr algn="ctr">
                <a:defRPr/>
              </a:pPr>
              <a:r>
                <a:rPr lang="en-US" sz="2000" b="1" dirty="0" err="1"/>
                <a:t>FC</a:t>
              </a:r>
              <a:r>
                <a:rPr lang="en-US" sz="2000" b="1" baseline="-25000" dirty="0" err="1"/>
                <a:t>it</a:t>
              </a:r>
              <a:endParaRPr lang="en-US" sz="2000" b="1" baseline="-25000" dirty="0"/>
            </a:p>
          </p:txBody>
        </p:sp>
        <p:sp>
          <p:nvSpPr>
            <p:cNvPr id="31778" name="Rectangle 29"/>
            <p:cNvSpPr>
              <a:spLocks noChangeArrowheads="1"/>
            </p:cNvSpPr>
            <p:nvPr/>
          </p:nvSpPr>
          <p:spPr bwMode="auto">
            <a:xfrm>
              <a:off x="2981" y="3549"/>
              <a:ext cx="276" cy="224"/>
            </a:xfrm>
            <a:prstGeom prst="rect">
              <a:avLst/>
            </a:prstGeom>
            <a:grpFill/>
            <a:ln w="9525">
              <a:solidFill>
                <a:schemeClr val="tx1"/>
              </a:solidFill>
              <a:miter lim="800000"/>
              <a:headEnd/>
              <a:tailEnd/>
            </a:ln>
          </p:spPr>
          <p:txBody>
            <a:bodyPr wrap="none" lIns="100794" tIns="50397" rIns="100794" bIns="50397" anchor="ctr"/>
            <a:lstStyle/>
            <a:p>
              <a:pPr algn="ctr">
                <a:defRPr/>
              </a:pPr>
              <a:r>
                <a:rPr lang="en-US" sz="2000" b="1" dirty="0" err="1"/>
                <a:t>FC</a:t>
              </a:r>
              <a:r>
                <a:rPr lang="en-US" sz="2000" b="1" baseline="-25000" dirty="0" err="1"/>
                <a:t>it</a:t>
              </a:r>
              <a:endParaRPr lang="en-US" sz="2000" b="1" baseline="-25000" dirty="0"/>
            </a:p>
          </p:txBody>
        </p:sp>
        <p:sp>
          <p:nvSpPr>
            <p:cNvPr id="31779" name="Rectangle 30"/>
            <p:cNvSpPr>
              <a:spLocks noChangeArrowheads="1"/>
            </p:cNvSpPr>
            <p:nvPr/>
          </p:nvSpPr>
          <p:spPr bwMode="auto">
            <a:xfrm>
              <a:off x="3211" y="3773"/>
              <a:ext cx="275" cy="225"/>
            </a:xfrm>
            <a:prstGeom prst="rect">
              <a:avLst/>
            </a:prstGeom>
            <a:grpFill/>
            <a:ln w="9525">
              <a:solidFill>
                <a:schemeClr val="tx1"/>
              </a:solidFill>
              <a:miter lim="800000"/>
              <a:headEnd/>
              <a:tailEnd/>
            </a:ln>
          </p:spPr>
          <p:txBody>
            <a:bodyPr wrap="none" lIns="100794" tIns="50397" rIns="100794" bIns="50397" anchor="ctr"/>
            <a:lstStyle/>
            <a:p>
              <a:pPr algn="ctr">
                <a:defRPr/>
              </a:pPr>
              <a:r>
                <a:rPr lang="en-US" sz="2000" b="1" dirty="0" err="1"/>
                <a:t>FC</a:t>
              </a:r>
              <a:r>
                <a:rPr lang="en-US" sz="2000" b="1" baseline="-25000" dirty="0" err="1"/>
                <a:t>it</a:t>
              </a:r>
              <a:endParaRPr lang="en-US" sz="2000" b="1" baseline="-25000" dirty="0"/>
            </a:p>
          </p:txBody>
        </p:sp>
        <p:sp>
          <p:nvSpPr>
            <p:cNvPr id="31780" name="Rectangle 31"/>
            <p:cNvSpPr>
              <a:spLocks noChangeArrowheads="1"/>
            </p:cNvSpPr>
            <p:nvPr/>
          </p:nvSpPr>
          <p:spPr bwMode="auto">
            <a:xfrm>
              <a:off x="3809" y="3980"/>
              <a:ext cx="275" cy="225"/>
            </a:xfrm>
            <a:prstGeom prst="rect">
              <a:avLst/>
            </a:prstGeom>
            <a:grpFill/>
            <a:ln w="9525">
              <a:solidFill>
                <a:schemeClr val="tx1"/>
              </a:solidFill>
              <a:miter lim="800000"/>
              <a:headEnd/>
              <a:tailEnd/>
            </a:ln>
          </p:spPr>
          <p:txBody>
            <a:bodyPr wrap="none" lIns="100794" tIns="50397" rIns="100794" bIns="50397" anchor="ctr"/>
            <a:lstStyle/>
            <a:p>
              <a:pPr algn="ctr">
                <a:defRPr/>
              </a:pPr>
              <a:r>
                <a:rPr lang="en-US" sz="2000" b="1" dirty="0" err="1"/>
                <a:t>FC</a:t>
              </a:r>
              <a:r>
                <a:rPr lang="en-US" sz="2000" b="1" baseline="-25000" dirty="0" err="1"/>
                <a:t>it</a:t>
              </a:r>
              <a:endParaRPr lang="en-US" sz="2000" b="1" baseline="-25000" dirty="0"/>
            </a:p>
          </p:txBody>
        </p:sp>
        <p:sp>
          <p:nvSpPr>
            <p:cNvPr id="31781" name="Rectangle 32"/>
            <p:cNvSpPr>
              <a:spLocks noChangeArrowheads="1"/>
            </p:cNvSpPr>
            <p:nvPr/>
          </p:nvSpPr>
          <p:spPr bwMode="auto">
            <a:xfrm>
              <a:off x="3901" y="4268"/>
              <a:ext cx="275" cy="225"/>
            </a:xfrm>
            <a:prstGeom prst="rect">
              <a:avLst/>
            </a:prstGeom>
            <a:grpFill/>
            <a:ln w="9525">
              <a:solidFill>
                <a:schemeClr val="tx1"/>
              </a:solidFill>
              <a:miter lim="800000"/>
              <a:headEnd/>
              <a:tailEnd/>
            </a:ln>
          </p:spPr>
          <p:txBody>
            <a:bodyPr wrap="none" lIns="100794" tIns="50397" rIns="100794" bIns="50397" anchor="ctr"/>
            <a:lstStyle/>
            <a:p>
              <a:pPr algn="ctr">
                <a:defRPr/>
              </a:pPr>
              <a:r>
                <a:rPr lang="en-US" sz="2000" b="1" dirty="0" err="1"/>
                <a:t>FC</a:t>
              </a:r>
              <a:r>
                <a:rPr lang="en-US" sz="2000" b="1" baseline="-25000" dirty="0" err="1"/>
                <a:t>it</a:t>
              </a:r>
              <a:endParaRPr lang="en-US" sz="2000" b="1" baseline="-25000" dirty="0"/>
            </a:p>
          </p:txBody>
        </p:sp>
        <p:sp>
          <p:nvSpPr>
            <p:cNvPr id="31782" name="Rectangle 33"/>
            <p:cNvSpPr>
              <a:spLocks noChangeArrowheads="1"/>
            </p:cNvSpPr>
            <p:nvPr/>
          </p:nvSpPr>
          <p:spPr bwMode="auto">
            <a:xfrm>
              <a:off x="4589" y="4538"/>
              <a:ext cx="276" cy="224"/>
            </a:xfrm>
            <a:prstGeom prst="rect">
              <a:avLst/>
            </a:prstGeom>
            <a:grpFill/>
            <a:ln w="9525">
              <a:solidFill>
                <a:schemeClr val="tx1"/>
              </a:solidFill>
              <a:miter lim="800000"/>
              <a:headEnd/>
              <a:tailEnd/>
            </a:ln>
          </p:spPr>
          <p:txBody>
            <a:bodyPr wrap="none" lIns="100794" tIns="50397" rIns="100794" bIns="50397" anchor="ctr"/>
            <a:lstStyle/>
            <a:p>
              <a:pPr algn="ctr">
                <a:defRPr/>
              </a:pPr>
              <a:r>
                <a:rPr lang="en-US" b="1" dirty="0" err="1"/>
                <a:t>FC</a:t>
              </a:r>
              <a:r>
                <a:rPr lang="en-US" b="1" baseline="-25000" dirty="0" err="1"/>
                <a:t>it</a:t>
              </a:r>
              <a:endParaRPr lang="en-US" sz="2000" b="1" baseline="-25000" dirty="0"/>
            </a:p>
          </p:txBody>
        </p:sp>
        <p:sp>
          <p:nvSpPr>
            <p:cNvPr id="31783" name="Line 34"/>
            <p:cNvSpPr>
              <a:spLocks noChangeShapeType="1"/>
            </p:cNvSpPr>
            <p:nvPr/>
          </p:nvSpPr>
          <p:spPr bwMode="auto">
            <a:xfrm flipV="1">
              <a:off x="1970" y="3621"/>
              <a:ext cx="1015" cy="404"/>
            </a:xfrm>
            <a:prstGeom prst="line">
              <a:avLst/>
            </a:prstGeom>
            <a:grpFill/>
            <a:ln w="9525">
              <a:solidFill>
                <a:schemeClr val="tx1"/>
              </a:solidFill>
              <a:round/>
              <a:headEnd type="triangle" w="med" len="med"/>
              <a:tailEnd/>
            </a:ln>
          </p:spPr>
          <p:txBody>
            <a:bodyPr wrap="none" anchor="ctr"/>
            <a:lstStyle/>
            <a:p>
              <a:pPr>
                <a:defRPr/>
              </a:pPr>
              <a:endParaRPr lang="en-US"/>
            </a:p>
          </p:txBody>
        </p:sp>
        <p:sp>
          <p:nvSpPr>
            <p:cNvPr id="31784" name="Line 35"/>
            <p:cNvSpPr>
              <a:spLocks noChangeShapeType="1"/>
            </p:cNvSpPr>
            <p:nvPr/>
          </p:nvSpPr>
          <p:spPr bwMode="auto">
            <a:xfrm flipV="1">
              <a:off x="1970" y="3845"/>
              <a:ext cx="1241" cy="180"/>
            </a:xfrm>
            <a:prstGeom prst="line">
              <a:avLst/>
            </a:prstGeom>
            <a:grpFill/>
            <a:ln w="9525">
              <a:solidFill>
                <a:schemeClr val="tx1"/>
              </a:solidFill>
              <a:round/>
              <a:headEnd type="triangle" w="med" len="med"/>
              <a:tailEnd/>
            </a:ln>
          </p:spPr>
          <p:txBody>
            <a:bodyPr wrap="none" anchor="ctr"/>
            <a:lstStyle/>
            <a:p>
              <a:pPr>
                <a:defRPr/>
              </a:pPr>
              <a:endParaRPr lang="en-US"/>
            </a:p>
          </p:txBody>
        </p:sp>
        <p:sp>
          <p:nvSpPr>
            <p:cNvPr id="31785" name="Line 36"/>
            <p:cNvSpPr>
              <a:spLocks noChangeShapeType="1"/>
            </p:cNvSpPr>
            <p:nvPr/>
          </p:nvSpPr>
          <p:spPr bwMode="auto">
            <a:xfrm>
              <a:off x="1970" y="4025"/>
              <a:ext cx="1861" cy="90"/>
            </a:xfrm>
            <a:prstGeom prst="line">
              <a:avLst/>
            </a:prstGeom>
            <a:grpFill/>
            <a:ln w="9525">
              <a:solidFill>
                <a:schemeClr val="tx1"/>
              </a:solidFill>
              <a:round/>
              <a:headEnd type="triangle" w="med" len="med"/>
              <a:tailEnd/>
            </a:ln>
          </p:spPr>
          <p:txBody>
            <a:bodyPr wrap="none" anchor="ctr"/>
            <a:lstStyle/>
            <a:p>
              <a:pPr>
                <a:defRPr/>
              </a:pPr>
              <a:endParaRPr lang="en-US"/>
            </a:p>
          </p:txBody>
        </p:sp>
        <p:sp>
          <p:nvSpPr>
            <p:cNvPr id="31786" name="Line 37"/>
            <p:cNvSpPr>
              <a:spLocks noChangeShapeType="1"/>
            </p:cNvSpPr>
            <p:nvPr/>
          </p:nvSpPr>
          <p:spPr bwMode="auto">
            <a:xfrm>
              <a:off x="1970" y="4025"/>
              <a:ext cx="1931" cy="378"/>
            </a:xfrm>
            <a:prstGeom prst="line">
              <a:avLst/>
            </a:prstGeom>
            <a:grpFill/>
            <a:ln w="9525">
              <a:solidFill>
                <a:schemeClr val="tx1"/>
              </a:solidFill>
              <a:round/>
              <a:headEnd type="triangle" w="med" len="med"/>
              <a:tailEnd/>
            </a:ln>
          </p:spPr>
          <p:txBody>
            <a:bodyPr wrap="none" anchor="ctr"/>
            <a:lstStyle/>
            <a:p>
              <a:pPr>
                <a:defRPr/>
              </a:pPr>
              <a:endParaRPr lang="en-US"/>
            </a:p>
          </p:txBody>
        </p:sp>
        <p:sp>
          <p:nvSpPr>
            <p:cNvPr id="31787" name="Line 38"/>
            <p:cNvSpPr>
              <a:spLocks noChangeShapeType="1"/>
            </p:cNvSpPr>
            <p:nvPr/>
          </p:nvSpPr>
          <p:spPr bwMode="auto">
            <a:xfrm>
              <a:off x="1970" y="4043"/>
              <a:ext cx="2573" cy="629"/>
            </a:xfrm>
            <a:prstGeom prst="line">
              <a:avLst/>
            </a:prstGeom>
            <a:grpFill/>
            <a:ln w="9525">
              <a:solidFill>
                <a:schemeClr val="tx1"/>
              </a:solidFill>
              <a:round/>
              <a:headEnd type="triangle" w="med" len="med"/>
              <a:tailEnd/>
            </a:ln>
          </p:spPr>
          <p:txBody>
            <a:bodyPr wrap="none" anchor="ctr"/>
            <a:lstStyle/>
            <a:p>
              <a:pPr>
                <a:defRPr/>
              </a:pPr>
              <a:endParaRPr lang="en-US"/>
            </a:p>
          </p:txBody>
        </p:sp>
      </p:grpSp>
      <p:sp>
        <p:nvSpPr>
          <p:cNvPr id="29722" name="Text Box 8"/>
          <p:cNvSpPr txBox="1">
            <a:spLocks noChangeArrowheads="1"/>
          </p:cNvSpPr>
          <p:nvPr/>
        </p:nvSpPr>
        <p:spPr bwMode="auto">
          <a:xfrm>
            <a:off x="6400800" y="2286000"/>
            <a:ext cx="2133600" cy="646113"/>
          </a:xfrm>
          <a:prstGeom prst="rect">
            <a:avLst/>
          </a:prstGeom>
          <a:solidFill>
            <a:schemeClr val="bg1"/>
          </a:solidFill>
          <a:ln w="9525">
            <a:noFill/>
            <a:miter lim="800000"/>
            <a:headEnd/>
            <a:tailEnd/>
          </a:ln>
        </p:spPr>
        <p:txBody>
          <a:bodyPr lIns="91430" tIns="45715" rIns="91430" bIns="45715">
            <a:spAutoFit/>
          </a:bodyPr>
          <a:lstStyle/>
          <a:p>
            <a:pPr algn="ctr">
              <a:spcBef>
                <a:spcPct val="50000"/>
              </a:spcBef>
              <a:defRPr/>
            </a:pPr>
            <a:r>
              <a:rPr lang="en-US" dirty="0" err="1">
                <a:latin typeface="+mn-lt"/>
              </a:rPr>
              <a:t>Cre</a:t>
            </a:r>
            <a:r>
              <a:rPr lang="en-US" dirty="0">
                <a:latin typeface="+mn-lt"/>
              </a:rPr>
              <a:t>-lox &amp; </a:t>
            </a:r>
            <a:r>
              <a:rPr lang="en-US" dirty="0" err="1">
                <a:latin typeface="+mn-lt"/>
              </a:rPr>
              <a:t>Onco</a:t>
            </a:r>
            <a:r>
              <a:rPr lang="en-US" dirty="0">
                <a:latin typeface="+mn-lt"/>
              </a:rPr>
              <a:t> OPENNESS SHOCKS</a:t>
            </a:r>
          </a:p>
        </p:txBody>
      </p:sp>
      <p:cxnSp>
        <p:nvCxnSpPr>
          <p:cNvPr id="19483" name="Curved Connector 50"/>
          <p:cNvCxnSpPr>
            <a:cxnSpLocks noChangeShapeType="1"/>
          </p:cNvCxnSpPr>
          <p:nvPr/>
        </p:nvCxnSpPr>
        <p:spPr bwMode="auto">
          <a:xfrm flipV="1">
            <a:off x="4572000" y="3124200"/>
            <a:ext cx="2057400" cy="1219200"/>
          </a:xfrm>
          <a:prstGeom prst="curvedConnector3">
            <a:avLst>
              <a:gd name="adj1" fmla="val 50000"/>
            </a:avLst>
          </a:prstGeom>
          <a:noFill/>
          <a:ln w="9525" algn="ctr">
            <a:solidFill>
              <a:schemeClr val="tx1"/>
            </a:solidFill>
            <a:round/>
            <a:headEnd/>
            <a:tailEnd type="arrow" w="med" len="med"/>
          </a:ln>
        </p:spPr>
      </p:cxnSp>
      <p:cxnSp>
        <p:nvCxnSpPr>
          <p:cNvPr id="19484" name="Straight Arrow Connector 38"/>
          <p:cNvCxnSpPr>
            <a:cxnSpLocks noChangeShapeType="1"/>
          </p:cNvCxnSpPr>
          <p:nvPr/>
        </p:nvCxnSpPr>
        <p:spPr bwMode="auto">
          <a:xfrm>
            <a:off x="2514600" y="1828800"/>
            <a:ext cx="1905000" cy="1588"/>
          </a:xfrm>
          <a:prstGeom prst="straightConnector1">
            <a:avLst/>
          </a:prstGeom>
          <a:noFill/>
          <a:ln w="9525" algn="ctr">
            <a:solidFill>
              <a:schemeClr val="tx1"/>
            </a:solidFill>
            <a:round/>
            <a:headEnd type="arrow" w="med" len="med"/>
            <a:tailEnd type="arrow" w="med" len="med"/>
          </a:ln>
        </p:spPr>
      </p:cxnSp>
      <p:sp>
        <p:nvSpPr>
          <p:cNvPr id="19485" name="TextBox 39"/>
          <p:cNvSpPr txBox="1">
            <a:spLocks noChangeArrowheads="1"/>
          </p:cNvSpPr>
          <p:nvPr/>
        </p:nvSpPr>
        <p:spPr bwMode="auto">
          <a:xfrm>
            <a:off x="2667000" y="1600200"/>
            <a:ext cx="1600200" cy="461963"/>
          </a:xfrm>
          <a:prstGeom prst="rect">
            <a:avLst/>
          </a:prstGeom>
          <a:noFill/>
          <a:ln w="9525">
            <a:noFill/>
            <a:miter lim="800000"/>
            <a:headEnd/>
            <a:tailEnd/>
          </a:ln>
        </p:spPr>
        <p:txBody>
          <a:bodyPr>
            <a:spAutoFit/>
          </a:bodyPr>
          <a:lstStyle/>
          <a:p>
            <a:pPr algn="ctr"/>
            <a:r>
              <a:rPr lang="en-US" sz="1200"/>
              <a:t>Pre-Shock institutional setting</a:t>
            </a:r>
          </a:p>
        </p:txBody>
      </p:sp>
      <p:cxnSp>
        <p:nvCxnSpPr>
          <p:cNvPr id="19486" name="Straight Arrow Connector 40"/>
          <p:cNvCxnSpPr>
            <a:cxnSpLocks noChangeShapeType="1"/>
          </p:cNvCxnSpPr>
          <p:nvPr/>
        </p:nvCxnSpPr>
        <p:spPr bwMode="auto">
          <a:xfrm>
            <a:off x="4876800" y="1828800"/>
            <a:ext cx="3200400" cy="1588"/>
          </a:xfrm>
          <a:prstGeom prst="straightConnector1">
            <a:avLst/>
          </a:prstGeom>
          <a:noFill/>
          <a:ln w="9525" algn="ctr">
            <a:solidFill>
              <a:schemeClr val="tx1"/>
            </a:solidFill>
            <a:round/>
            <a:headEnd type="arrow" w="med" len="med"/>
            <a:tailEnd type="arrow" w="med" len="med"/>
          </a:ln>
        </p:spPr>
      </p:cxnSp>
      <p:sp>
        <p:nvSpPr>
          <p:cNvPr id="19487" name="TextBox 41"/>
          <p:cNvSpPr txBox="1">
            <a:spLocks noChangeArrowheads="1"/>
          </p:cNvSpPr>
          <p:nvPr/>
        </p:nvSpPr>
        <p:spPr bwMode="auto">
          <a:xfrm>
            <a:off x="5562600" y="1600200"/>
            <a:ext cx="1600200" cy="461963"/>
          </a:xfrm>
          <a:prstGeom prst="rect">
            <a:avLst/>
          </a:prstGeom>
          <a:noFill/>
          <a:ln w="9525">
            <a:noFill/>
            <a:miter lim="800000"/>
            <a:headEnd/>
            <a:tailEnd/>
          </a:ln>
        </p:spPr>
        <p:txBody>
          <a:bodyPr>
            <a:spAutoFit/>
          </a:bodyPr>
          <a:lstStyle/>
          <a:p>
            <a:pPr algn="ctr"/>
            <a:r>
              <a:rPr lang="en-US" sz="1200"/>
              <a:t>Posts-Shock institutional setting</a:t>
            </a:r>
          </a:p>
        </p:txBody>
      </p:sp>
      <p:sp>
        <p:nvSpPr>
          <p:cNvPr id="46" name="Rectangle 45"/>
          <p:cNvSpPr/>
          <p:nvPr/>
        </p:nvSpPr>
        <p:spPr>
          <a:xfrm>
            <a:off x="6172200" y="4419600"/>
            <a:ext cx="2971800" cy="1338263"/>
          </a:xfrm>
          <a:prstGeom prst="rect">
            <a:avLst/>
          </a:prstGeom>
        </p:spPr>
        <p:txBody>
          <a:bodyPr>
            <a:spAutoFit/>
          </a:bodyPr>
          <a:lstStyle/>
          <a:p>
            <a:pPr lvl="1">
              <a:lnSpc>
                <a:spcPct val="90000"/>
              </a:lnSpc>
              <a:defRPr/>
            </a:pPr>
            <a:r>
              <a:rPr lang="en-US" dirty="0">
                <a:latin typeface="+mn-lt"/>
              </a:rPr>
              <a:t> </a:t>
            </a:r>
            <a:r>
              <a:rPr lang="en-US" b="1" dirty="0">
                <a:latin typeface="+mn-lt"/>
              </a:rPr>
              <a:t>New/Old Last Author</a:t>
            </a:r>
            <a:endParaRPr lang="en-US" dirty="0">
              <a:latin typeface="+mn-lt"/>
            </a:endParaRPr>
          </a:p>
          <a:p>
            <a:pPr lvl="1">
              <a:lnSpc>
                <a:spcPct val="90000"/>
              </a:lnSpc>
              <a:defRPr/>
            </a:pPr>
            <a:r>
              <a:rPr lang="en-US" b="1" dirty="0">
                <a:latin typeface="+mn-lt"/>
              </a:rPr>
              <a:t>New/Old Institution</a:t>
            </a:r>
            <a:r>
              <a:rPr lang="en-US" dirty="0">
                <a:latin typeface="+mn-lt"/>
              </a:rPr>
              <a:t>…</a:t>
            </a:r>
          </a:p>
          <a:p>
            <a:pPr lvl="1">
              <a:lnSpc>
                <a:spcPct val="90000"/>
              </a:lnSpc>
              <a:defRPr/>
            </a:pPr>
            <a:r>
              <a:rPr lang="en-US" b="1" dirty="0">
                <a:latin typeface="+mn-lt"/>
              </a:rPr>
              <a:t>New/Old Key Words</a:t>
            </a:r>
            <a:r>
              <a:rPr lang="en-US" dirty="0">
                <a:latin typeface="+mn-lt"/>
              </a:rPr>
              <a:t>…</a:t>
            </a:r>
          </a:p>
          <a:p>
            <a:pPr lvl="1">
              <a:lnSpc>
                <a:spcPct val="90000"/>
              </a:lnSpc>
              <a:defRPr/>
            </a:pPr>
            <a:r>
              <a:rPr lang="en-US" b="1" dirty="0">
                <a:latin typeface="+mn-lt"/>
              </a:rPr>
              <a:t>New/Old Journal</a:t>
            </a:r>
            <a:r>
              <a:rPr lang="en-US" dirty="0">
                <a:latin typeface="+mn-lt"/>
              </a:rPr>
              <a:t>….</a:t>
            </a:r>
          </a:p>
          <a:p>
            <a:pPr lvl="1">
              <a:lnSpc>
                <a:spcPct val="90000"/>
              </a:lnSpc>
              <a:defRPr/>
            </a:pPr>
            <a:r>
              <a:rPr lang="en-US" b="1" dirty="0">
                <a:latin typeface="+mn-lt"/>
              </a:rPr>
              <a:t>Basic/Applied</a:t>
            </a:r>
            <a:endParaRPr lang="en-US" dirty="0">
              <a:latin typeface="+mn-lt"/>
            </a:endParaRPr>
          </a:p>
        </p:txBody>
      </p:sp>
      <p:pic>
        <p:nvPicPr>
          <p:cNvPr id="19489" name="Picture 4" descr="MCj04241380000[1]"/>
          <p:cNvPicPr>
            <a:picLocks noChangeAspect="1" noChangeArrowheads="1"/>
          </p:cNvPicPr>
          <p:nvPr/>
        </p:nvPicPr>
        <p:blipFill>
          <a:blip r:embed="rId3" cstate="print"/>
          <a:srcRect/>
          <a:stretch>
            <a:fillRect/>
          </a:stretch>
        </p:blipFill>
        <p:spPr bwMode="auto">
          <a:xfrm>
            <a:off x="5638800" y="368300"/>
            <a:ext cx="1924050" cy="860425"/>
          </a:xfrm>
          <a:prstGeom prst="rect">
            <a:avLst/>
          </a:prstGeom>
          <a:noFill/>
          <a:ln w="9525">
            <a:noFill/>
            <a:miter lim="800000"/>
            <a:headEnd/>
            <a:tailEnd/>
          </a:ln>
        </p:spPr>
      </p:pic>
      <p:pic>
        <p:nvPicPr>
          <p:cNvPr id="19490" name="Picture 5" descr="MCj02508790000[1]"/>
          <p:cNvPicPr>
            <a:picLocks noChangeAspect="1" noChangeArrowheads="1"/>
          </p:cNvPicPr>
          <p:nvPr/>
        </p:nvPicPr>
        <p:blipFill>
          <a:blip r:embed="rId4" cstate="print"/>
          <a:srcRect/>
          <a:stretch>
            <a:fillRect/>
          </a:stretch>
        </p:blipFill>
        <p:spPr bwMode="auto">
          <a:xfrm>
            <a:off x="8001000" y="215900"/>
            <a:ext cx="1143000" cy="1073150"/>
          </a:xfrm>
          <a:prstGeom prst="rect">
            <a:avLst/>
          </a:prstGeom>
          <a:noFill/>
          <a:ln w="9525">
            <a:noFill/>
            <a:miter lim="800000"/>
            <a:headEnd/>
            <a:tailEnd/>
          </a:ln>
        </p:spPr>
      </p:pic>
      <p:sp>
        <p:nvSpPr>
          <p:cNvPr id="19491" name="Line 6"/>
          <p:cNvSpPr>
            <a:spLocks noChangeShapeType="1"/>
          </p:cNvSpPr>
          <p:nvPr/>
        </p:nvSpPr>
        <p:spPr bwMode="auto">
          <a:xfrm>
            <a:off x="7391400" y="749300"/>
            <a:ext cx="762000" cy="0"/>
          </a:xfrm>
          <a:prstGeom prst="line">
            <a:avLst/>
          </a:prstGeom>
          <a:noFill/>
          <a:ln w="9525">
            <a:solidFill>
              <a:schemeClr val="tx1"/>
            </a:solidFill>
            <a:round/>
            <a:headEnd type="triangle" w="med" len="me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11188" y="158750"/>
            <a:ext cx="6459537" cy="1143000"/>
          </a:xfrm>
        </p:spPr>
        <p:txBody>
          <a:bodyPr/>
          <a:lstStyle/>
          <a:p>
            <a:r>
              <a:rPr lang="en-US" sz="3600" smtClean="0"/>
              <a:t>Do Open Access Institutions Matter? YES!</a:t>
            </a:r>
          </a:p>
        </p:txBody>
      </p:sp>
      <p:sp>
        <p:nvSpPr>
          <p:cNvPr id="4099" name="Content Placeholder 3"/>
          <p:cNvSpPr>
            <a:spLocks noGrp="1"/>
          </p:cNvSpPr>
          <p:nvPr>
            <p:ph sz="half" idx="2"/>
          </p:nvPr>
        </p:nvSpPr>
        <p:spPr>
          <a:xfrm>
            <a:off x="219075" y="1571625"/>
            <a:ext cx="8667750" cy="4451350"/>
          </a:xfrm>
        </p:spPr>
        <p:txBody>
          <a:bodyPr/>
          <a:lstStyle/>
          <a:p>
            <a:r>
              <a:rPr lang="en-US" smtClean="0"/>
              <a:t>In conjunction with co-authors in economics and related areas, we have undertaken a systematic research program aimed at establishing the </a:t>
            </a:r>
            <a:r>
              <a:rPr lang="en-US" i="1" smtClean="0"/>
              <a:t>causal</a:t>
            </a:r>
            <a:r>
              <a:rPr lang="en-US" smtClean="0"/>
              <a:t> linkage between open-access institutions and policies and scientific progress</a:t>
            </a:r>
          </a:p>
          <a:p>
            <a:pPr lvl="1"/>
            <a:r>
              <a:rPr lang="en-US" smtClean="0"/>
              <a:t>A “Natural Experiments” approach to evaluate the scientific commons</a:t>
            </a:r>
          </a:p>
          <a:p>
            <a:pPr lvl="1"/>
            <a:r>
              <a:rPr lang="en-US" smtClean="0"/>
              <a:t>Studies cover diverse settings, including biological resource centers, mouse genetics (JAX), the Human Genome Project, and others</a:t>
            </a:r>
          </a:p>
          <a:p>
            <a:r>
              <a:rPr lang="en-US" smtClean="0"/>
              <a:t>An accumulating body of striking evidence for the impact of open-access institutions and policies enhancing the rate and expanding the scope of follow-on scientific research</a:t>
            </a:r>
          </a:p>
          <a:p>
            <a:r>
              <a:rPr lang="en-US" smtClean="0"/>
              <a:t>Implies a considerable benefit to the development of </a:t>
            </a:r>
            <a:r>
              <a:rPr lang="en-US" i="1" smtClean="0"/>
              <a:t>formal </a:t>
            </a:r>
            <a:r>
              <a:rPr lang="en-US" smtClean="0"/>
              <a:t>institutions and policies ensuring independent and low-cost access to certified biological materials to the scientific community, including both public and private researchers</a:t>
            </a:r>
          </a:p>
          <a:p>
            <a:endParaRPr lang="en-US" smtClean="0"/>
          </a:p>
        </p:txBody>
      </p:sp>
      <p:pic>
        <p:nvPicPr>
          <p:cNvPr id="4100" name="Picture 11"/>
          <p:cNvPicPr>
            <a:picLocks noChangeAspect="1" noChangeArrowheads="1"/>
          </p:cNvPicPr>
          <p:nvPr/>
        </p:nvPicPr>
        <p:blipFill>
          <a:blip r:embed="rId2" cstate="print"/>
          <a:srcRect/>
          <a:stretch>
            <a:fillRect/>
          </a:stretch>
        </p:blipFill>
        <p:spPr bwMode="auto">
          <a:xfrm>
            <a:off x="7340600" y="0"/>
            <a:ext cx="1803400" cy="1339850"/>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600200" y="304800"/>
            <a:ext cx="7315200" cy="1143000"/>
          </a:xfrm>
        </p:spPr>
        <p:txBody>
          <a:bodyPr/>
          <a:lstStyle/>
          <a:p>
            <a:pPr algn="r" eaLnBrk="1" hangingPunct="1"/>
            <a:r>
              <a:rPr lang="en-US" sz="2400" smtClean="0"/>
              <a:t>Analysis:</a:t>
            </a:r>
            <a:br>
              <a:rPr lang="en-US" sz="2400" smtClean="0"/>
            </a:br>
            <a:r>
              <a:rPr lang="en-US" sz="2400" smtClean="0"/>
              <a:t>Effectiveness of Formal Institutions for Changing Access to Research Mice</a:t>
            </a:r>
            <a:endParaRPr lang="en-US" sz="1800" smtClean="0"/>
          </a:p>
        </p:txBody>
      </p:sp>
      <p:graphicFrame>
        <p:nvGraphicFramePr>
          <p:cNvPr id="66563" name="Group 3"/>
          <p:cNvGraphicFramePr>
            <a:graphicFrameLocks noGrp="1"/>
          </p:cNvGraphicFramePr>
          <p:nvPr/>
        </p:nvGraphicFramePr>
        <p:xfrm>
          <a:off x="228600" y="2133600"/>
          <a:ext cx="7239000" cy="3136392"/>
        </p:xfrm>
        <a:graphic>
          <a:graphicData uri="http://schemas.openxmlformats.org/drawingml/2006/table">
            <a:tbl>
              <a:tblPr/>
              <a:tblGrid>
                <a:gridCol w="1670702"/>
                <a:gridCol w="1307506"/>
                <a:gridCol w="1525424"/>
                <a:gridCol w="1307506"/>
                <a:gridCol w="1427862"/>
              </a:tblGrid>
              <a:tr h="304800">
                <a:tc>
                  <a:txBody>
                    <a:bodyPr/>
                    <a:lstStyle/>
                    <a:p>
                      <a:pPr marL="0" marR="0" lvl="0" indent="0" algn="l"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mn-lt"/>
                        </a:rPr>
                        <a:t>Neg. Binomial</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mn-lt"/>
                        </a:rPr>
                        <a:t>Last Authors</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algn="ctr"/>
                      <a:r>
                        <a:rPr lang="en-US" b="1" dirty="0" smtClean="0">
                          <a:latin typeface="+mn-lt"/>
                        </a:rPr>
                        <a:t>Key Words</a:t>
                      </a:r>
                      <a:endParaRPr lang="en-US" b="1" dirty="0">
                        <a:latin typeface="+mn-lt"/>
                      </a:endParaRP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26720">
                <a:tc>
                  <a:txBody>
                    <a:bodyPr/>
                    <a:lstStyle/>
                    <a:p>
                      <a:pPr marL="0" marR="0" lvl="0" indent="0" algn="l"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mn-lt"/>
                      </a:endParaRP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mn-lt"/>
                        </a:rPr>
                        <a:t>Annual Citations with New Last Author</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mn-lt"/>
                        </a:rPr>
                        <a:t>Annual Citations with Old Last Author</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mn-lt"/>
                        </a:rPr>
                        <a:t>Annual Citations with</a:t>
                      </a:r>
                    </a:p>
                    <a:p>
                      <a:pPr marL="0" marR="0" lvl="0" indent="0" algn="ctr"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mn-lt"/>
                        </a:rPr>
                        <a:t>New keywords</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mn-lt"/>
                        </a:rPr>
                        <a:t>Annual Citations with</a:t>
                      </a:r>
                    </a:p>
                    <a:p>
                      <a:pPr marL="0" marR="0" lvl="0" indent="0" algn="ctr"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mn-lt"/>
                        </a:rPr>
                        <a:t>Old keywords</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mn-lt"/>
                        </a:rPr>
                        <a:t>Post Shock</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mn-lt"/>
                        </a:rPr>
                        <a:t>1.380***</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mn-lt"/>
                        </a:rPr>
                        <a:t>1.14</a:t>
                      </a:r>
                      <a:endParaRPr kumimoji="0" lang="en-US" sz="1800" b="0" i="1" u="none" strike="noStrike" cap="none" normalizeH="0" baseline="0" dirty="0" smtClean="0">
                        <a:ln>
                          <a:noFill/>
                        </a:ln>
                        <a:solidFill>
                          <a:schemeClr val="tx1"/>
                        </a:solidFill>
                        <a:effectLst/>
                        <a:latin typeface="+mn-lt"/>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mn-lt"/>
                        </a:rPr>
                        <a:t>1.260***</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mn-lt"/>
                        </a:rPr>
                        <a:t>0.977</a:t>
                      </a:r>
                      <a:endParaRPr kumimoji="0" lang="en-US" sz="1800" b="0" i="1" u="none" strike="noStrike" cap="none" normalizeH="0" baseline="0" dirty="0" smtClean="0">
                        <a:ln>
                          <a:noFill/>
                        </a:ln>
                        <a:solidFill>
                          <a:schemeClr val="tx1"/>
                        </a:solidFill>
                        <a:effectLst/>
                        <a:latin typeface="+mn-lt"/>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66725">
                <a:tc gridSpan="5">
                  <a:txBody>
                    <a:bodyPr/>
                    <a:lstStyle/>
                    <a:p>
                      <a:pPr marL="0" marR="0" lvl="0" indent="0" algn="l"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en-US" sz="1600" b="0" i="1" u="none" strike="noStrike" cap="none" normalizeH="0" baseline="0" dirty="0" smtClean="0">
                          <a:ln>
                            <a:noFill/>
                          </a:ln>
                          <a:solidFill>
                            <a:schemeClr val="tx1"/>
                          </a:solidFill>
                          <a:effectLst/>
                          <a:latin typeface="+mn-lt"/>
                        </a:rPr>
                        <a:t>Conditional Fixed Effects for Article, Margin-Age and Margin-Calendar Year, Window Effects</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11" name="Rectangle 38"/>
          <p:cNvSpPr>
            <a:spLocks noGrp="1" noChangeArrowheads="1"/>
          </p:cNvSpPr>
          <p:nvPr>
            <p:ph type="body" idx="1"/>
          </p:nvPr>
        </p:nvSpPr>
        <p:spPr>
          <a:xfrm>
            <a:off x="304800" y="5410200"/>
            <a:ext cx="8153400" cy="685800"/>
          </a:xfrm>
        </p:spPr>
        <p:txBody>
          <a:bodyPr/>
          <a:lstStyle/>
          <a:p>
            <a:pPr marL="228600" indent="-228600" eaLnBrk="1" hangingPunct="1"/>
            <a:r>
              <a:rPr lang="en-US" sz="1800" smtClean="0"/>
              <a:t>The impact of institutional change concentrated in citations by “new” last authors and in papers using new key words</a:t>
            </a:r>
          </a:p>
          <a:p>
            <a:pPr marL="228600" indent="-228600" eaLnBrk="1" hangingPunct="1"/>
            <a:r>
              <a:rPr lang="en-US" sz="1800" smtClean="0"/>
              <a:t>Robust to “New Institution” v.“Old Institution”, Reprint Authors, Journals etc.</a:t>
            </a:r>
          </a:p>
        </p:txBody>
      </p:sp>
      <p:sp>
        <p:nvSpPr>
          <p:cNvPr id="20512" name="TextBox 9"/>
          <p:cNvSpPr txBox="1">
            <a:spLocks noChangeArrowheads="1"/>
          </p:cNvSpPr>
          <p:nvPr/>
        </p:nvSpPr>
        <p:spPr bwMode="auto">
          <a:xfrm>
            <a:off x="2895600" y="6488113"/>
            <a:ext cx="6248400" cy="369887"/>
          </a:xfrm>
          <a:prstGeom prst="rect">
            <a:avLst/>
          </a:prstGeom>
          <a:noFill/>
          <a:ln w="9525">
            <a:noFill/>
            <a:miter lim="800000"/>
            <a:headEnd/>
            <a:tailEnd/>
          </a:ln>
        </p:spPr>
        <p:txBody>
          <a:bodyPr>
            <a:spAutoFit/>
          </a:bodyPr>
          <a:lstStyle/>
          <a:p>
            <a:pPr algn="r"/>
            <a:r>
              <a:rPr lang="en-US" i="1"/>
              <a:t>Murray, Aghion et al., 2009</a:t>
            </a:r>
          </a:p>
        </p:txBody>
      </p:sp>
      <p:sp>
        <p:nvSpPr>
          <p:cNvPr id="20513" name="TextBox 9"/>
          <p:cNvSpPr txBox="1">
            <a:spLocks noChangeArrowheads="1"/>
          </p:cNvSpPr>
          <p:nvPr/>
        </p:nvSpPr>
        <p:spPr bwMode="auto">
          <a:xfrm>
            <a:off x="2895600" y="6488113"/>
            <a:ext cx="6248400" cy="369887"/>
          </a:xfrm>
          <a:prstGeom prst="rect">
            <a:avLst/>
          </a:prstGeom>
          <a:noFill/>
          <a:ln w="9525">
            <a:noFill/>
            <a:miter lim="800000"/>
            <a:headEnd/>
            <a:tailEnd/>
          </a:ln>
        </p:spPr>
        <p:txBody>
          <a:bodyPr>
            <a:spAutoFit/>
          </a:bodyPr>
          <a:lstStyle/>
          <a:p>
            <a:pPr algn="r"/>
            <a:r>
              <a:rPr lang="en-US" i="1"/>
              <a:t>Murray, Aghion et al., 2009</a:t>
            </a:r>
          </a:p>
        </p:txBody>
      </p:sp>
      <p:sp>
        <p:nvSpPr>
          <p:cNvPr id="20514" name="Rectangle 38"/>
          <p:cNvSpPr>
            <a:spLocks noChangeArrowheads="1"/>
          </p:cNvSpPr>
          <p:nvPr/>
        </p:nvSpPr>
        <p:spPr bwMode="auto">
          <a:xfrm>
            <a:off x="7543800" y="2895600"/>
            <a:ext cx="1447800" cy="2438400"/>
          </a:xfrm>
          <a:prstGeom prst="rect">
            <a:avLst/>
          </a:prstGeom>
          <a:solidFill>
            <a:srgbClr val="0000FF"/>
          </a:solidFill>
          <a:ln w="9525">
            <a:solidFill>
              <a:srgbClr val="800000"/>
            </a:solidFill>
            <a:miter lim="800000"/>
            <a:headEnd/>
            <a:tailEnd/>
          </a:ln>
        </p:spPr>
        <p:txBody>
          <a:bodyPr wrap="none" anchor="ctr"/>
          <a:lstStyle/>
          <a:p>
            <a:pPr algn="ctr"/>
            <a:r>
              <a:rPr kumimoji="1" lang="en-US" b="1">
                <a:solidFill>
                  <a:schemeClr val="bg1"/>
                </a:solidFill>
              </a:rPr>
              <a:t>26%</a:t>
            </a:r>
          </a:p>
          <a:p>
            <a:pPr algn="ctr"/>
            <a:r>
              <a:rPr kumimoji="1" lang="en-US" b="1">
                <a:solidFill>
                  <a:schemeClr val="bg1"/>
                </a:solidFill>
              </a:rPr>
              <a:t>Boost</a:t>
            </a:r>
          </a:p>
          <a:p>
            <a:pPr algn="ctr"/>
            <a:r>
              <a:rPr kumimoji="1" lang="en-US">
                <a:solidFill>
                  <a:schemeClr val="bg1"/>
                </a:solidFill>
              </a:rPr>
              <a:t>After</a:t>
            </a:r>
          </a:p>
          <a:p>
            <a:pPr algn="ctr"/>
            <a:r>
              <a:rPr kumimoji="1" lang="en-US">
                <a:solidFill>
                  <a:schemeClr val="bg1"/>
                </a:solidFill>
              </a:rPr>
              <a:t>NIH </a:t>
            </a:r>
          </a:p>
          <a:p>
            <a:pPr algn="ctr"/>
            <a:r>
              <a:rPr kumimoji="1" lang="en-US">
                <a:solidFill>
                  <a:schemeClr val="bg1"/>
                </a:solidFill>
              </a:rPr>
              <a:t>Agreement </a:t>
            </a:r>
          </a:p>
          <a:p>
            <a:pPr algn="ctr"/>
            <a:r>
              <a:rPr kumimoji="1" lang="en-US">
                <a:solidFill>
                  <a:schemeClr val="bg1"/>
                </a:solidFill>
              </a:rPr>
              <a:t>formalizes </a:t>
            </a:r>
          </a:p>
          <a:p>
            <a:pPr algn="ctr"/>
            <a:r>
              <a:rPr kumimoji="1" lang="en-US">
                <a:solidFill>
                  <a:schemeClr val="bg1"/>
                </a:solidFill>
              </a:rPr>
              <a:t>Access </a:t>
            </a:r>
          </a:p>
          <a:p>
            <a:pPr algn="ctr"/>
            <a:r>
              <a:rPr kumimoji="1" lang="en-US">
                <a:solidFill>
                  <a:schemeClr val="bg1"/>
                </a:solidFill>
              </a:rPr>
              <a:t>&amp; lowers IP</a:t>
            </a:r>
          </a:p>
        </p:txBody>
      </p:sp>
      <p:cxnSp>
        <p:nvCxnSpPr>
          <p:cNvPr id="20515" name="AutoShape 39"/>
          <p:cNvCxnSpPr>
            <a:cxnSpLocks noChangeShapeType="1"/>
          </p:cNvCxnSpPr>
          <p:nvPr/>
        </p:nvCxnSpPr>
        <p:spPr bwMode="auto">
          <a:xfrm flipV="1">
            <a:off x="5867400" y="3581400"/>
            <a:ext cx="1600200" cy="609600"/>
          </a:xfrm>
          <a:prstGeom prst="straightConnector1">
            <a:avLst/>
          </a:prstGeom>
          <a:noFill/>
          <a:ln w="9525">
            <a:solidFill>
              <a:srgbClr val="800000"/>
            </a:solidFill>
            <a:round/>
            <a:headEnd/>
            <a:tailEnd type="triangle" w="med" len="med"/>
          </a:ln>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ubtitle 2"/>
          <p:cNvSpPr>
            <a:spLocks noGrp="1"/>
          </p:cNvSpPr>
          <p:nvPr>
            <p:ph type="subTitle" idx="1"/>
          </p:nvPr>
        </p:nvSpPr>
        <p:spPr>
          <a:xfrm>
            <a:off x="639763" y="2946400"/>
            <a:ext cx="8297862" cy="1752600"/>
          </a:xfrm>
        </p:spPr>
        <p:txBody>
          <a:bodyPr/>
          <a:lstStyle/>
          <a:p>
            <a:r>
              <a:rPr lang="en-US" b="1" i="1" smtClean="0">
                <a:solidFill>
                  <a:srgbClr val="0000FF"/>
                </a:solidFill>
              </a:rPr>
              <a:t>In other words, an increase in openess (and reduced opportunities for hold-up) in mouse genetics resulted in a significant  increase in the diversity of new research lines and experimentation  exploiting these novel research tools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190501"/>
            <a:ext cx="9144000" cy="1084118"/>
          </a:xfrm>
        </p:spPr>
        <p:txBody>
          <a:bodyPr/>
          <a:lstStyle/>
          <a:p>
            <a:r>
              <a:rPr lang="en-US" dirty="0" smtClean="0"/>
              <a:t>Journal as Platforms:  Governance</a:t>
            </a:r>
          </a:p>
        </p:txBody>
      </p:sp>
      <p:pic>
        <p:nvPicPr>
          <p:cNvPr id="2050" name="Picture 2" descr="http://www.michaeleisen.org/blog/wp-content/uploads/2012/02/elsevier.gif"/>
          <p:cNvPicPr>
            <a:picLocks noChangeAspect="1" noChangeArrowheads="1"/>
          </p:cNvPicPr>
          <p:nvPr/>
        </p:nvPicPr>
        <p:blipFill>
          <a:blip r:embed="rId2" cstate="print"/>
          <a:srcRect/>
          <a:stretch>
            <a:fillRect/>
          </a:stretch>
        </p:blipFill>
        <p:spPr bwMode="auto">
          <a:xfrm>
            <a:off x="381000" y="1752600"/>
            <a:ext cx="2400300" cy="2655009"/>
          </a:xfrm>
          <a:prstGeom prst="rect">
            <a:avLst/>
          </a:prstGeom>
          <a:noFill/>
        </p:spPr>
      </p:pic>
      <p:pic>
        <p:nvPicPr>
          <p:cNvPr id="2052" name="Picture 4" descr="http://www.dearlab.org/boutique/images_produits/plos-z-c321.jpg"/>
          <p:cNvPicPr>
            <a:picLocks noChangeAspect="1" noChangeArrowheads="1"/>
          </p:cNvPicPr>
          <p:nvPr/>
        </p:nvPicPr>
        <p:blipFill>
          <a:blip r:embed="rId3" cstate="print"/>
          <a:srcRect/>
          <a:stretch>
            <a:fillRect/>
          </a:stretch>
        </p:blipFill>
        <p:spPr bwMode="auto">
          <a:xfrm>
            <a:off x="6394366" y="3581400"/>
            <a:ext cx="2254334" cy="2847976"/>
          </a:xfrm>
          <a:prstGeom prst="rect">
            <a:avLst/>
          </a:prstGeom>
          <a:noFill/>
        </p:spPr>
      </p:pic>
      <p:pic>
        <p:nvPicPr>
          <p:cNvPr id="2054" name="Picture 6" descr="http://www.nature.com/npg_/images/section-images/company-info-big.jpg"/>
          <p:cNvPicPr>
            <a:picLocks noChangeAspect="1" noChangeArrowheads="1"/>
          </p:cNvPicPr>
          <p:nvPr/>
        </p:nvPicPr>
        <p:blipFill>
          <a:blip r:embed="rId4" cstate="print"/>
          <a:srcRect/>
          <a:stretch>
            <a:fillRect/>
          </a:stretch>
        </p:blipFill>
        <p:spPr bwMode="auto">
          <a:xfrm>
            <a:off x="2819400" y="2819400"/>
            <a:ext cx="3232725"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7928" y="1"/>
            <a:ext cx="7620000" cy="1316182"/>
          </a:xfrm>
        </p:spPr>
        <p:txBody>
          <a:bodyPr/>
          <a:lstStyle/>
          <a:p>
            <a:r>
              <a:rPr lang="en-US" sz="3600" dirty="0" smtClean="0"/>
              <a:t>Empirical Strategy</a:t>
            </a:r>
            <a:br>
              <a:rPr lang="en-US" sz="3600" dirty="0" smtClean="0"/>
            </a:br>
            <a:r>
              <a:rPr lang="en-US" sz="2000" b="0" dirty="0" smtClean="0"/>
              <a:t>Compare and contrast of two journals from the date of founding – </a:t>
            </a:r>
            <a:r>
              <a:rPr lang="en-US" sz="2000" b="0" i="1" dirty="0" smtClean="0"/>
              <a:t>Nature Materials </a:t>
            </a:r>
            <a:r>
              <a:rPr lang="en-US" sz="2000" b="0" dirty="0" smtClean="0"/>
              <a:t>&amp; </a:t>
            </a:r>
            <a:r>
              <a:rPr lang="en-US" sz="2000" b="0" i="1" dirty="0" smtClean="0"/>
              <a:t>Nature Biotechnology</a:t>
            </a:r>
            <a:endParaRPr lang="en-US" sz="2000" dirty="0" smtClean="0"/>
          </a:p>
        </p:txBody>
      </p:sp>
      <p:sp>
        <p:nvSpPr>
          <p:cNvPr id="18435" name="Content Placeholder 2"/>
          <p:cNvSpPr>
            <a:spLocks noGrp="1"/>
          </p:cNvSpPr>
          <p:nvPr>
            <p:ph idx="1"/>
          </p:nvPr>
        </p:nvSpPr>
        <p:spPr>
          <a:xfrm>
            <a:off x="2057400" y="1905000"/>
            <a:ext cx="6858000" cy="4648200"/>
          </a:xfrm>
        </p:spPr>
        <p:txBody>
          <a:bodyPr/>
          <a:lstStyle/>
          <a:p>
            <a:r>
              <a:rPr lang="en-US" sz="2000" dirty="0" smtClean="0"/>
              <a:t>Both formed by the Nature Publishing Group (1997 &amp; 2002 respectively) to serve as outlet for “dual use” knowledge in bio-technology and materials-technology respectively so “at risk” for patent-paper pairs. </a:t>
            </a:r>
          </a:p>
          <a:p>
            <a:r>
              <a:rPr lang="en-US" sz="2000" dirty="0" smtClean="0"/>
              <a:t>Both subject to identical editorial policies and practices (from NPG parent) and professional editorial structure.</a:t>
            </a:r>
          </a:p>
          <a:p>
            <a:r>
              <a:rPr lang="en-US" sz="2000" dirty="0" smtClean="0"/>
              <a:t>Both explicitly designed to establish new research communities e.g. ““</a:t>
            </a:r>
            <a:r>
              <a:rPr lang="en-US" sz="2000" i="1" dirty="0" smtClean="0"/>
              <a:t>Nature Materials provides a forum for the development of a common identity among materials scientists while encouraging researchers to cross established sub-disciplinary divides” </a:t>
            </a:r>
          </a:p>
          <a:p>
            <a:endParaRPr lang="en-US" sz="2000" dirty="0" smtClean="0"/>
          </a:p>
          <a:p>
            <a:pPr>
              <a:buFont typeface="Wingdings" pitchFamily="2" charset="2"/>
              <a:buNone/>
            </a:pPr>
            <a:r>
              <a:rPr lang="en-US" sz="2000" dirty="0" smtClean="0"/>
              <a:t>	=&gt; Both successful platforms  - rapidly become high impact (JIF &gt; 30) in their communities</a:t>
            </a:r>
          </a:p>
          <a:p>
            <a:endParaRPr lang="en-US" sz="2000" dirty="0" smtClean="0"/>
          </a:p>
          <a:p>
            <a:endParaRPr lang="en-US" sz="2000" dirty="0" smtClean="0"/>
          </a:p>
          <a:p>
            <a:endParaRPr lang="en-US" sz="2000" dirty="0" smtClean="0"/>
          </a:p>
        </p:txBody>
      </p:sp>
      <p:pic>
        <p:nvPicPr>
          <p:cNvPr id="18436" name="Picture 3" descr="naturematerialscover.png"/>
          <p:cNvPicPr>
            <a:picLocks noChangeAspect="1"/>
          </p:cNvPicPr>
          <p:nvPr/>
        </p:nvPicPr>
        <p:blipFill>
          <a:blip r:embed="rId2" cstate="print"/>
          <a:srcRect/>
          <a:stretch>
            <a:fillRect/>
          </a:stretch>
        </p:blipFill>
        <p:spPr bwMode="auto">
          <a:xfrm>
            <a:off x="228600" y="4419600"/>
            <a:ext cx="1666875" cy="2181225"/>
          </a:xfrm>
          <a:prstGeom prst="rect">
            <a:avLst/>
          </a:prstGeom>
          <a:noFill/>
          <a:ln w="9525">
            <a:noFill/>
            <a:miter lim="800000"/>
            <a:headEnd/>
            <a:tailEnd/>
          </a:ln>
        </p:spPr>
      </p:pic>
      <p:pic>
        <p:nvPicPr>
          <p:cNvPr id="18437" name="Picture 4" descr="2007_NatureBiotech.png"/>
          <p:cNvPicPr>
            <a:picLocks noChangeAspect="1"/>
          </p:cNvPicPr>
          <p:nvPr/>
        </p:nvPicPr>
        <p:blipFill>
          <a:blip r:embed="rId3" cstate="print"/>
          <a:srcRect/>
          <a:stretch>
            <a:fillRect/>
          </a:stretch>
        </p:blipFill>
        <p:spPr bwMode="auto">
          <a:xfrm>
            <a:off x="215900" y="2057400"/>
            <a:ext cx="1689100" cy="217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Incidence of Patent Paper Pairs, by Journal and Over Time</a:t>
            </a:r>
            <a:endParaRPr lang="en-US" dirty="0"/>
          </a:p>
        </p:txBody>
      </p:sp>
      <p:pic>
        <p:nvPicPr>
          <p:cNvPr id="4" name="Picture 3"/>
          <p:cNvPicPr/>
          <p:nvPr/>
        </p:nvPicPr>
        <p:blipFill>
          <a:blip r:embed="rId2" cstate="print"/>
          <a:srcRect/>
          <a:stretch>
            <a:fillRect/>
          </a:stretch>
        </p:blipFill>
        <p:spPr bwMode="auto">
          <a:xfrm>
            <a:off x="533400" y="1752600"/>
            <a:ext cx="82296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Differences-in-Differences:  Impact of Patent Grant by Journal, By Same Journal versus Other Journal Citations</a:t>
            </a:r>
            <a:endParaRPr lang="en-US" sz="2800" dirty="0"/>
          </a:p>
        </p:txBody>
      </p:sp>
      <p:graphicFrame>
        <p:nvGraphicFramePr>
          <p:cNvPr id="3" name="Table 2"/>
          <p:cNvGraphicFramePr>
            <a:graphicFrameLocks noGrp="1"/>
          </p:cNvGraphicFramePr>
          <p:nvPr/>
        </p:nvGraphicFramePr>
        <p:xfrm>
          <a:off x="838200" y="2209800"/>
          <a:ext cx="7453932" cy="4038600"/>
        </p:xfrm>
        <a:graphic>
          <a:graphicData uri="http://schemas.openxmlformats.org/drawingml/2006/table">
            <a:tbl>
              <a:tblPr>
                <a:tableStyleId>{08FB837D-C827-4EFA-A057-4D05807E0F7C}</a:tableStyleId>
              </a:tblPr>
              <a:tblGrid>
                <a:gridCol w="4222670"/>
                <a:gridCol w="1615631"/>
                <a:gridCol w="1615631"/>
              </a:tblGrid>
              <a:tr h="1650875">
                <a:tc>
                  <a:txBody>
                    <a:bodyPr/>
                    <a:lstStyle/>
                    <a:p>
                      <a:pPr marL="0" marR="0" indent="0" algn="ctr">
                        <a:lnSpc>
                          <a:spcPct val="100000"/>
                        </a:lnSpc>
                        <a:spcBef>
                          <a:spcPts val="0"/>
                        </a:spcBef>
                        <a:spcAft>
                          <a:spcPts val="0"/>
                        </a:spcAft>
                      </a:pPr>
                      <a:endParaRPr lang="en-US" sz="2000" dirty="0"/>
                    </a:p>
                    <a:p>
                      <a:pPr marL="0" marR="0" indent="0" algn="ctr">
                        <a:lnSpc>
                          <a:spcPct val="100000"/>
                        </a:lnSpc>
                        <a:spcBef>
                          <a:spcPts val="0"/>
                        </a:spcBef>
                        <a:spcAft>
                          <a:spcPts val="0"/>
                        </a:spcAft>
                      </a:pPr>
                      <a:r>
                        <a:rPr lang="en-US" sz="2000" dirty="0" err="1"/>
                        <a:t>Dep</a:t>
                      </a:r>
                      <a:r>
                        <a:rPr lang="en-US" sz="2000" dirty="0"/>
                        <a:t> </a:t>
                      </a:r>
                      <a:r>
                        <a:rPr lang="en-US" sz="2000" dirty="0" err="1"/>
                        <a:t>Var</a:t>
                      </a:r>
                      <a:r>
                        <a:rPr lang="en-US" sz="2000" dirty="0"/>
                        <a:t> = FORWARD </a:t>
                      </a:r>
                      <a:r>
                        <a:rPr lang="en-US" sz="2000" dirty="0" smtClean="0"/>
                        <a:t>CITATIONS B</a:t>
                      </a:r>
                      <a:r>
                        <a:rPr lang="en-US" sz="2000" baseline="0" dirty="0" smtClean="0"/>
                        <a:t>Y PUBLIC/PRIVATE AUTHORS</a:t>
                      </a:r>
                      <a:r>
                        <a:rPr lang="en-US" sz="2000" dirty="0" smtClean="0"/>
                        <a:t>,</a:t>
                      </a:r>
                    </a:p>
                    <a:p>
                      <a:pPr marL="0" marR="0" indent="0" algn="ctr">
                        <a:lnSpc>
                          <a:spcPct val="100000"/>
                        </a:lnSpc>
                        <a:spcBef>
                          <a:spcPts val="0"/>
                        </a:spcBef>
                        <a:spcAft>
                          <a:spcPts val="0"/>
                        </a:spcAft>
                      </a:pPr>
                      <a:r>
                        <a:rPr lang="en-US" sz="2000" dirty="0" smtClean="0"/>
                        <a:t>Conditional</a:t>
                      </a:r>
                      <a:r>
                        <a:rPr lang="en-US" sz="2000" baseline="0" dirty="0" smtClean="0"/>
                        <a:t> FE Negative Binomial</a:t>
                      </a:r>
                      <a:r>
                        <a:rPr lang="en-US" sz="2000" dirty="0"/>
                        <a:t/>
                      </a:r>
                      <a:br>
                        <a:rPr lang="en-US" sz="2000" dirty="0"/>
                      </a:br>
                      <a:endParaRPr lang="en-US" sz="2000" dirty="0">
                        <a:latin typeface="+mn-lt"/>
                        <a:ea typeface="Calibri"/>
                        <a:cs typeface="Times New Roman"/>
                      </a:endParaRPr>
                    </a:p>
                  </a:txBody>
                  <a:tcPr marL="45950" marR="45950" marT="0" marB="0"/>
                </a:tc>
                <a:tc>
                  <a:txBody>
                    <a:bodyPr/>
                    <a:lstStyle/>
                    <a:p>
                      <a:pPr marL="0" marR="0" indent="0" algn="ctr">
                        <a:lnSpc>
                          <a:spcPct val="100000"/>
                        </a:lnSpc>
                        <a:spcBef>
                          <a:spcPts val="0"/>
                        </a:spcBef>
                        <a:spcAft>
                          <a:spcPts val="0"/>
                        </a:spcAft>
                      </a:pPr>
                      <a:r>
                        <a:rPr lang="en-US" sz="2000" dirty="0" smtClean="0"/>
                        <a:t>Sam</a:t>
                      </a:r>
                      <a:r>
                        <a:rPr lang="en-US" sz="2000" baseline="0" dirty="0" smtClean="0"/>
                        <a:t>e Journal</a:t>
                      </a:r>
                      <a:r>
                        <a:rPr lang="en-US" sz="2000" dirty="0" smtClean="0"/>
                        <a:t> Citations</a:t>
                      </a:r>
                      <a:endParaRPr lang="en-US" sz="2000" dirty="0">
                        <a:latin typeface="+mn-lt"/>
                        <a:ea typeface="Calibri"/>
                        <a:cs typeface="Times New Roman"/>
                      </a:endParaRPr>
                    </a:p>
                  </a:txBody>
                  <a:tcPr marL="45950" marR="45950" marT="0" marB="0" anchor="ctr"/>
                </a:tc>
                <a:tc>
                  <a:txBody>
                    <a:bodyPr/>
                    <a:lstStyle/>
                    <a:p>
                      <a:pPr marL="0" marR="0" indent="0" algn="ctr">
                        <a:lnSpc>
                          <a:spcPct val="100000"/>
                        </a:lnSpc>
                        <a:spcBef>
                          <a:spcPts val="0"/>
                        </a:spcBef>
                        <a:spcAft>
                          <a:spcPts val="0"/>
                        </a:spcAft>
                      </a:pPr>
                      <a:r>
                        <a:rPr lang="en-US" sz="2000" dirty="0" smtClean="0"/>
                        <a:t>Other Journal</a:t>
                      </a:r>
                      <a:r>
                        <a:rPr lang="en-US" sz="2000" baseline="0" dirty="0" smtClean="0"/>
                        <a:t> Citations</a:t>
                      </a:r>
                      <a:endParaRPr lang="en-US" sz="2000" dirty="0">
                        <a:latin typeface="+mn-lt"/>
                        <a:ea typeface="Calibri"/>
                        <a:cs typeface="Times New Roman"/>
                      </a:endParaRPr>
                    </a:p>
                  </a:txBody>
                  <a:tcPr marL="45950" marR="45950" marT="0" marB="0" anchor="ctr"/>
                </a:tc>
              </a:tr>
              <a:tr h="698600">
                <a:tc>
                  <a:txBody>
                    <a:bodyPr/>
                    <a:lstStyle/>
                    <a:p>
                      <a:pPr marL="0" marR="0" indent="0" algn="ctr">
                        <a:lnSpc>
                          <a:spcPct val="100000"/>
                        </a:lnSpc>
                        <a:spcBef>
                          <a:spcPts val="0"/>
                        </a:spcBef>
                        <a:spcAft>
                          <a:spcPts val="0"/>
                        </a:spcAft>
                      </a:pPr>
                      <a:r>
                        <a:rPr lang="en-US" sz="2000" dirty="0"/>
                        <a:t>NB PAT</a:t>
                      </a:r>
                      <a:endParaRPr lang="en-US" sz="2000" dirty="0">
                        <a:latin typeface="+mn-lt"/>
                        <a:ea typeface="Calibri"/>
                        <a:cs typeface="Times New Roman"/>
                      </a:endParaRPr>
                    </a:p>
                  </a:txBody>
                  <a:tcPr marL="45950" marR="45950" marT="0" marB="0" anchor="ctr"/>
                </a:tc>
                <a:tc>
                  <a:txBody>
                    <a:bodyPr/>
                    <a:lstStyle/>
                    <a:p>
                      <a:pPr marL="0" marR="0" indent="0" algn="ctr">
                        <a:lnSpc>
                          <a:spcPct val="100000"/>
                        </a:lnSpc>
                        <a:spcBef>
                          <a:spcPts val="0"/>
                        </a:spcBef>
                        <a:spcAft>
                          <a:spcPts val="0"/>
                        </a:spcAft>
                      </a:pPr>
                      <a:r>
                        <a:rPr lang="en-US" sz="2000" b="1" dirty="0" smtClean="0"/>
                        <a:t>0.762</a:t>
                      </a:r>
                    </a:p>
                    <a:p>
                      <a:pPr marL="0" marR="0" indent="0" algn="ctr">
                        <a:lnSpc>
                          <a:spcPct val="100000"/>
                        </a:lnSpc>
                        <a:spcBef>
                          <a:spcPts val="0"/>
                        </a:spcBef>
                        <a:spcAft>
                          <a:spcPts val="0"/>
                        </a:spcAft>
                      </a:pPr>
                      <a:r>
                        <a:rPr lang="en-US" sz="2000" b="1" dirty="0" smtClean="0"/>
                        <a:t>(0.053)</a:t>
                      </a:r>
                      <a:endParaRPr lang="en-US" sz="2000" b="1" dirty="0">
                        <a:solidFill>
                          <a:schemeClr val="tx2"/>
                        </a:solidFill>
                        <a:latin typeface="+mn-lt"/>
                        <a:ea typeface="Calibri"/>
                        <a:cs typeface="Times New Roman"/>
                      </a:endParaRPr>
                    </a:p>
                  </a:txBody>
                  <a:tcPr marL="45950" marR="45950" marT="0" marB="0" anchor="ctr"/>
                </a:tc>
                <a:tc>
                  <a:txBody>
                    <a:bodyPr/>
                    <a:lstStyle/>
                    <a:p>
                      <a:pPr marL="0" marR="0" indent="0" algn="ctr">
                        <a:lnSpc>
                          <a:spcPct val="100000"/>
                        </a:lnSpc>
                        <a:spcBef>
                          <a:spcPts val="0"/>
                        </a:spcBef>
                        <a:spcAft>
                          <a:spcPts val="0"/>
                        </a:spcAft>
                      </a:pPr>
                      <a:r>
                        <a:rPr lang="en-US" sz="2000" b="1" dirty="0" smtClean="0"/>
                        <a:t>1.051</a:t>
                      </a:r>
                    </a:p>
                    <a:p>
                      <a:pPr marL="0" marR="0" indent="0" algn="ctr">
                        <a:lnSpc>
                          <a:spcPct val="100000"/>
                        </a:lnSpc>
                        <a:spcBef>
                          <a:spcPts val="0"/>
                        </a:spcBef>
                        <a:spcAft>
                          <a:spcPts val="0"/>
                        </a:spcAft>
                      </a:pPr>
                      <a:r>
                        <a:rPr lang="en-US" sz="2000" b="1" dirty="0" smtClean="0"/>
                        <a:t>(0.22)</a:t>
                      </a:r>
                      <a:endParaRPr lang="en-US" sz="2000" b="1" dirty="0">
                        <a:solidFill>
                          <a:schemeClr val="tx2"/>
                        </a:solidFill>
                        <a:latin typeface="+mn-lt"/>
                        <a:ea typeface="Calibri"/>
                        <a:cs typeface="Times New Roman"/>
                      </a:endParaRPr>
                    </a:p>
                  </a:txBody>
                  <a:tcPr marL="45950" marR="45950" marT="0" marB="0" anchor="ctr"/>
                </a:tc>
              </a:tr>
              <a:tr h="698600">
                <a:tc>
                  <a:txBody>
                    <a:bodyPr/>
                    <a:lstStyle/>
                    <a:p>
                      <a:pPr marL="0" marR="0" indent="0" algn="ctr">
                        <a:lnSpc>
                          <a:spcPct val="100000"/>
                        </a:lnSpc>
                        <a:spcBef>
                          <a:spcPts val="0"/>
                        </a:spcBef>
                        <a:spcAft>
                          <a:spcPts val="0"/>
                        </a:spcAft>
                      </a:pPr>
                      <a:r>
                        <a:rPr lang="en-US" sz="2000" dirty="0"/>
                        <a:t>NM PAT</a:t>
                      </a:r>
                      <a:endParaRPr lang="en-US" sz="2000" dirty="0">
                        <a:latin typeface="+mn-lt"/>
                        <a:ea typeface="Calibri"/>
                        <a:cs typeface="Times New Roman"/>
                      </a:endParaRPr>
                    </a:p>
                  </a:txBody>
                  <a:tcPr marL="45950" marR="45950" marT="0" marB="0" anchor="ctr"/>
                </a:tc>
                <a:tc>
                  <a:txBody>
                    <a:bodyPr/>
                    <a:lstStyle/>
                    <a:p>
                      <a:pPr marL="0" marR="0" indent="0" algn="ctr">
                        <a:lnSpc>
                          <a:spcPct val="100000"/>
                        </a:lnSpc>
                        <a:spcBef>
                          <a:spcPts val="0"/>
                        </a:spcBef>
                        <a:spcAft>
                          <a:spcPts val="0"/>
                        </a:spcAft>
                      </a:pPr>
                      <a:r>
                        <a:rPr lang="en-US" sz="2000" dirty="0" smtClean="0"/>
                        <a:t>1.034</a:t>
                      </a:r>
                    </a:p>
                    <a:p>
                      <a:pPr marL="0" marR="0" indent="0" algn="ctr">
                        <a:lnSpc>
                          <a:spcPct val="100000"/>
                        </a:lnSpc>
                        <a:spcBef>
                          <a:spcPts val="0"/>
                        </a:spcBef>
                        <a:spcAft>
                          <a:spcPts val="0"/>
                        </a:spcAft>
                      </a:pPr>
                      <a:r>
                        <a:rPr lang="en-US" sz="2000" dirty="0" smtClean="0"/>
                        <a:t>(0.198)</a:t>
                      </a:r>
                      <a:endParaRPr lang="en-US" sz="2000" dirty="0">
                        <a:solidFill>
                          <a:schemeClr val="tx2"/>
                        </a:solidFill>
                        <a:latin typeface="+mn-lt"/>
                        <a:ea typeface="Calibri"/>
                        <a:cs typeface="Times New Roman"/>
                      </a:endParaRPr>
                    </a:p>
                  </a:txBody>
                  <a:tcPr marL="45950" marR="45950" marT="0" marB="0" anchor="ctr"/>
                </a:tc>
                <a:tc>
                  <a:txBody>
                    <a:bodyPr/>
                    <a:lstStyle/>
                    <a:p>
                      <a:pPr marL="0" marR="0" indent="0" algn="ctr">
                        <a:lnSpc>
                          <a:spcPct val="100000"/>
                        </a:lnSpc>
                        <a:spcBef>
                          <a:spcPts val="0"/>
                        </a:spcBef>
                        <a:spcAft>
                          <a:spcPts val="0"/>
                        </a:spcAft>
                      </a:pPr>
                      <a:r>
                        <a:rPr lang="en-US" sz="2000" dirty="0" smtClean="0"/>
                        <a:t>1.04</a:t>
                      </a:r>
                    </a:p>
                    <a:p>
                      <a:pPr marL="0" marR="0" indent="0" algn="ctr">
                        <a:lnSpc>
                          <a:spcPct val="100000"/>
                        </a:lnSpc>
                        <a:spcBef>
                          <a:spcPts val="0"/>
                        </a:spcBef>
                        <a:spcAft>
                          <a:spcPts val="0"/>
                        </a:spcAft>
                      </a:pPr>
                      <a:r>
                        <a:rPr lang="en-US" sz="2000" dirty="0" smtClean="0"/>
                        <a:t>(0.048)</a:t>
                      </a:r>
                      <a:endParaRPr lang="en-US" sz="2000" dirty="0">
                        <a:solidFill>
                          <a:schemeClr val="tx2"/>
                        </a:solidFill>
                        <a:latin typeface="+mn-lt"/>
                        <a:ea typeface="Calibri"/>
                        <a:cs typeface="Times New Roman"/>
                      </a:endParaRPr>
                    </a:p>
                  </a:txBody>
                  <a:tcPr marL="45950" marR="45950" marT="0" marB="0" anchor="ctr"/>
                </a:tc>
              </a:tr>
              <a:tr h="330175">
                <a:tc>
                  <a:txBody>
                    <a:bodyPr/>
                    <a:lstStyle/>
                    <a:p>
                      <a:pPr marL="0" marR="0" indent="0" algn="ctr">
                        <a:lnSpc>
                          <a:spcPct val="100000"/>
                        </a:lnSpc>
                        <a:spcBef>
                          <a:spcPts val="0"/>
                        </a:spcBef>
                        <a:spcAft>
                          <a:spcPts val="0"/>
                        </a:spcAft>
                      </a:pPr>
                      <a:r>
                        <a:rPr lang="en-US" sz="2000" dirty="0" smtClean="0"/>
                        <a:t>Article</a:t>
                      </a:r>
                      <a:r>
                        <a:rPr lang="en-US" sz="2000" baseline="0" dirty="0" smtClean="0"/>
                        <a:t> Conditional Fixed Effects</a:t>
                      </a:r>
                      <a:endParaRPr lang="en-US" sz="2000" dirty="0">
                        <a:latin typeface="+mn-lt"/>
                        <a:ea typeface="Calibri"/>
                        <a:cs typeface="Times New Roman"/>
                      </a:endParaRPr>
                    </a:p>
                  </a:txBody>
                  <a:tcPr marL="45950" marR="45950" marT="0" marB="0" anchor="ctr"/>
                </a:tc>
                <a:tc>
                  <a:txBody>
                    <a:bodyPr/>
                    <a:lstStyle/>
                    <a:p>
                      <a:pPr marL="0" marR="0" indent="0" algn="ctr">
                        <a:lnSpc>
                          <a:spcPct val="100000"/>
                        </a:lnSpc>
                        <a:spcBef>
                          <a:spcPts val="0"/>
                        </a:spcBef>
                        <a:spcAft>
                          <a:spcPts val="0"/>
                        </a:spcAft>
                      </a:pPr>
                      <a:r>
                        <a:rPr lang="en-US" sz="2000" dirty="0" smtClean="0"/>
                        <a:t>Y</a:t>
                      </a:r>
                      <a:endParaRPr lang="en-US" sz="2000" dirty="0">
                        <a:latin typeface="+mn-lt"/>
                        <a:ea typeface="Calibri"/>
                        <a:cs typeface="Times New Roman"/>
                      </a:endParaRPr>
                    </a:p>
                  </a:txBody>
                  <a:tcPr marL="45950" marR="45950" marT="0" marB="0" anchor="ctr"/>
                </a:tc>
                <a:tc>
                  <a:txBody>
                    <a:bodyPr/>
                    <a:lstStyle/>
                    <a:p>
                      <a:pPr marL="0" marR="0" indent="0" algn="ctr">
                        <a:lnSpc>
                          <a:spcPct val="100000"/>
                        </a:lnSpc>
                        <a:spcBef>
                          <a:spcPts val="0"/>
                        </a:spcBef>
                        <a:spcAft>
                          <a:spcPts val="0"/>
                        </a:spcAft>
                      </a:pPr>
                      <a:r>
                        <a:rPr lang="en-US" sz="2000" dirty="0" smtClean="0"/>
                        <a:t>Y</a:t>
                      </a:r>
                      <a:endParaRPr lang="en-US" sz="2000" dirty="0">
                        <a:latin typeface="+mn-lt"/>
                        <a:ea typeface="Calibri"/>
                        <a:cs typeface="Times New Roman"/>
                      </a:endParaRPr>
                    </a:p>
                  </a:txBody>
                  <a:tcPr marL="45950" marR="45950" marT="0" marB="0" anchor="ctr"/>
                </a:tc>
              </a:tr>
              <a:tr h="330175">
                <a:tc>
                  <a:txBody>
                    <a:bodyPr/>
                    <a:lstStyle/>
                    <a:p>
                      <a:pPr marL="0" marR="0" indent="0" algn="ctr">
                        <a:lnSpc>
                          <a:spcPct val="100000"/>
                        </a:lnSpc>
                        <a:spcBef>
                          <a:spcPts val="0"/>
                        </a:spcBef>
                        <a:spcAft>
                          <a:spcPts val="0"/>
                        </a:spcAft>
                      </a:pPr>
                      <a:r>
                        <a:rPr lang="en-US" sz="2000" dirty="0"/>
                        <a:t>Journal-Age Fixed Effects</a:t>
                      </a:r>
                      <a:endParaRPr lang="en-US" sz="2000" dirty="0">
                        <a:latin typeface="+mn-lt"/>
                        <a:ea typeface="Calibri"/>
                        <a:cs typeface="Times New Roman"/>
                      </a:endParaRPr>
                    </a:p>
                  </a:txBody>
                  <a:tcPr marL="45950" marR="45950" marT="0" marB="0" anchor="ctr"/>
                </a:tc>
                <a:tc>
                  <a:txBody>
                    <a:bodyPr/>
                    <a:lstStyle/>
                    <a:p>
                      <a:pPr marL="0" marR="0" indent="0" algn="ctr">
                        <a:lnSpc>
                          <a:spcPct val="100000"/>
                        </a:lnSpc>
                        <a:spcBef>
                          <a:spcPts val="0"/>
                        </a:spcBef>
                        <a:spcAft>
                          <a:spcPts val="0"/>
                        </a:spcAft>
                      </a:pPr>
                      <a:r>
                        <a:rPr lang="en-US" sz="2000" dirty="0" smtClean="0"/>
                        <a:t>Y</a:t>
                      </a:r>
                      <a:endParaRPr lang="en-US" sz="2000" dirty="0">
                        <a:latin typeface="+mn-lt"/>
                        <a:ea typeface="Calibri"/>
                        <a:cs typeface="Times New Roman"/>
                      </a:endParaRPr>
                    </a:p>
                  </a:txBody>
                  <a:tcPr marL="45950" marR="45950" marT="0" marB="0" anchor="ctr"/>
                </a:tc>
                <a:tc>
                  <a:txBody>
                    <a:bodyPr/>
                    <a:lstStyle/>
                    <a:p>
                      <a:pPr marL="0" marR="0" indent="0" algn="ctr">
                        <a:lnSpc>
                          <a:spcPct val="100000"/>
                        </a:lnSpc>
                        <a:spcBef>
                          <a:spcPts val="0"/>
                        </a:spcBef>
                        <a:spcAft>
                          <a:spcPts val="0"/>
                        </a:spcAft>
                      </a:pPr>
                      <a:r>
                        <a:rPr lang="en-US" sz="2000" dirty="0" smtClean="0"/>
                        <a:t>Y</a:t>
                      </a:r>
                      <a:endParaRPr lang="en-US" sz="2000" dirty="0">
                        <a:latin typeface="+mn-lt"/>
                        <a:ea typeface="Calibri"/>
                        <a:cs typeface="Times New Roman"/>
                      </a:endParaRPr>
                    </a:p>
                  </a:txBody>
                  <a:tcPr marL="45950" marR="45950" marT="0" marB="0" anchor="ctr"/>
                </a:tc>
              </a:tr>
              <a:tr h="330175">
                <a:tc>
                  <a:txBody>
                    <a:bodyPr/>
                    <a:lstStyle/>
                    <a:p>
                      <a:pPr marL="0" marR="0" indent="0" algn="ctr">
                        <a:lnSpc>
                          <a:spcPct val="100000"/>
                        </a:lnSpc>
                        <a:spcBef>
                          <a:spcPts val="0"/>
                        </a:spcBef>
                        <a:spcAft>
                          <a:spcPts val="0"/>
                        </a:spcAft>
                      </a:pPr>
                      <a:r>
                        <a:rPr lang="en-US" sz="2000" dirty="0"/>
                        <a:t>Journal-Citation Year Fixed Effects</a:t>
                      </a:r>
                      <a:endParaRPr lang="en-US" sz="2000" dirty="0">
                        <a:latin typeface="+mn-lt"/>
                        <a:ea typeface="Calibri"/>
                        <a:cs typeface="Times New Roman"/>
                      </a:endParaRPr>
                    </a:p>
                  </a:txBody>
                  <a:tcPr marL="45950" marR="45950" marT="0" marB="0" anchor="ctr"/>
                </a:tc>
                <a:tc>
                  <a:txBody>
                    <a:bodyPr/>
                    <a:lstStyle/>
                    <a:p>
                      <a:pPr marL="0" marR="0" indent="0" algn="ctr">
                        <a:lnSpc>
                          <a:spcPct val="100000"/>
                        </a:lnSpc>
                        <a:spcBef>
                          <a:spcPts val="0"/>
                        </a:spcBef>
                        <a:spcAft>
                          <a:spcPts val="0"/>
                        </a:spcAft>
                      </a:pPr>
                      <a:r>
                        <a:rPr lang="en-US" sz="2000" dirty="0" smtClean="0"/>
                        <a:t>Y</a:t>
                      </a:r>
                      <a:endParaRPr lang="en-US" sz="2000" dirty="0">
                        <a:latin typeface="+mn-lt"/>
                        <a:ea typeface="Calibri"/>
                        <a:cs typeface="Times New Roman"/>
                      </a:endParaRPr>
                    </a:p>
                  </a:txBody>
                  <a:tcPr marL="45950" marR="45950" marT="0" marB="0" anchor="ctr"/>
                </a:tc>
                <a:tc>
                  <a:txBody>
                    <a:bodyPr/>
                    <a:lstStyle/>
                    <a:p>
                      <a:pPr marL="0" marR="0" indent="0" algn="ctr">
                        <a:lnSpc>
                          <a:spcPct val="100000"/>
                        </a:lnSpc>
                        <a:spcBef>
                          <a:spcPts val="0"/>
                        </a:spcBef>
                        <a:spcAft>
                          <a:spcPts val="0"/>
                        </a:spcAft>
                      </a:pPr>
                      <a:r>
                        <a:rPr lang="en-US" sz="2000" dirty="0" smtClean="0"/>
                        <a:t>Y</a:t>
                      </a:r>
                      <a:endParaRPr lang="en-US" sz="2000" dirty="0">
                        <a:latin typeface="+mn-lt"/>
                        <a:ea typeface="Calibri"/>
                        <a:cs typeface="Times New Roman"/>
                      </a:endParaRPr>
                    </a:p>
                  </a:txBody>
                  <a:tcPr marL="45950" marR="45950" marT="0" marB="0" anchor="ct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686800" cy="1066800"/>
          </a:xfrm>
        </p:spPr>
        <p:txBody>
          <a:bodyPr/>
          <a:lstStyle/>
          <a:p>
            <a:r>
              <a:rPr lang="en-US" sz="2400" dirty="0" smtClean="0"/>
              <a:t>Academic journals function as a multi-sided platform which encourage disclosure from researchers and facilitate access by follow-on researchers</a:t>
            </a:r>
          </a:p>
          <a:p>
            <a:r>
              <a:rPr lang="en-US" sz="2400" dirty="0" smtClean="0"/>
              <a:t>Intellectual property is a separate means by which an “upstream” researcher can influence the ways in which their discoveries are used in subsequent research</a:t>
            </a:r>
          </a:p>
          <a:p>
            <a:endParaRPr lang="en-US" sz="2400" dirty="0" smtClean="0"/>
          </a:p>
          <a:p>
            <a:r>
              <a:rPr lang="en-US" sz="2400" dirty="0" smtClean="0"/>
              <a:t>The impact of IPR within these platforms varies over time and domain</a:t>
            </a:r>
          </a:p>
          <a:p>
            <a:pPr lvl="1"/>
            <a:r>
              <a:rPr lang="en-US" sz="2000" dirty="0" smtClean="0"/>
              <a:t>For two of the most successful knowledge platforms in science, significant “negative” fall-out from patents in early year</a:t>
            </a:r>
          </a:p>
          <a:p>
            <a:pPr lvl="1"/>
            <a:r>
              <a:rPr lang="en-US" sz="2000" b="1" dirty="0" smtClean="0"/>
              <a:t>Rather than a static debate about the role of patents on scientific communities, a process of dynamic adaptation as the research community “learns to live” with formal IPR</a:t>
            </a:r>
          </a:p>
        </p:txBody>
      </p:sp>
      <p:sp>
        <p:nvSpPr>
          <p:cNvPr id="4" name="Title 1"/>
          <p:cNvSpPr txBox="1">
            <a:spLocks/>
          </p:cNvSpPr>
          <p:nvPr/>
        </p:nvSpPr>
        <p:spPr bwMode="auto">
          <a:xfrm>
            <a:off x="498764" y="581891"/>
            <a:ext cx="6459538" cy="679450"/>
          </a:xfrm>
          <a:prstGeom prst="rect">
            <a:avLst/>
          </a:prstGeom>
          <a:noFill/>
          <a:ln w="9525">
            <a:noFill/>
            <a:miter lim="800000"/>
            <a:headEnd/>
            <a:tailEnd/>
          </a:ln>
        </p:spPr>
        <p:txBody>
          <a:bodyPr anchor="b"/>
          <a:lstStyle/>
          <a:p>
            <a:pPr eaLnBrk="0" hangingPunct="0">
              <a:lnSpc>
                <a:spcPct val="90000"/>
              </a:lnSpc>
              <a:defRPr/>
            </a:pPr>
            <a:r>
              <a:rPr lang="en-US" sz="3600" b="1" kern="0" dirty="0" smtClean="0">
                <a:solidFill>
                  <a:srgbClr val="000066"/>
                </a:solidFill>
                <a:latin typeface="+mj-lt"/>
                <a:ea typeface="+mj-ea"/>
                <a:cs typeface="+mj-cs"/>
              </a:rPr>
              <a:t>Patents and Open Knowledge Platforms</a:t>
            </a:r>
            <a:endParaRPr lang="en-US" sz="3600" b="1" kern="0" dirty="0">
              <a:solidFill>
                <a:srgbClr val="000066"/>
              </a:solidFill>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2800" dirty="0" smtClean="0">
                <a:latin typeface="Arial" charset="0"/>
              </a:rPr>
              <a:t>Implications</a:t>
            </a:r>
          </a:p>
        </p:txBody>
      </p:sp>
      <p:sp>
        <p:nvSpPr>
          <p:cNvPr id="23555" name="Rectangle 3"/>
          <p:cNvSpPr>
            <a:spLocks noGrp="1" noChangeArrowheads="1"/>
          </p:cNvSpPr>
          <p:nvPr>
            <p:ph type="body" idx="1"/>
          </p:nvPr>
        </p:nvSpPr>
        <p:spPr>
          <a:xfrm>
            <a:off x="206375" y="1574800"/>
            <a:ext cx="8718550" cy="4627563"/>
          </a:xfrm>
        </p:spPr>
        <p:txBody>
          <a:bodyPr/>
          <a:lstStyle/>
          <a:p>
            <a:pPr marL="228600" indent="-228600" eaLnBrk="1" hangingPunct="1">
              <a:lnSpc>
                <a:spcPct val="95000"/>
              </a:lnSpc>
              <a:spcBef>
                <a:spcPct val="35000"/>
              </a:spcBef>
              <a:buSzPct val="110000"/>
            </a:pPr>
            <a:r>
              <a:rPr lang="en-US" sz="2600" dirty="0" smtClean="0">
                <a:latin typeface="Arial" charset="0"/>
              </a:rPr>
              <a:t>Promoting an effective research environment depends on understanding the motivations and interests of researchers, and designing a research environment that makes it “easy” to participate within an open research community.  By shaping the incentives and norms of the scientific community, policy actually affects overall scientific research productivity.</a:t>
            </a:r>
          </a:p>
          <a:p>
            <a:pPr marL="228600" indent="-228600" eaLnBrk="1" hangingPunct="1">
              <a:lnSpc>
                <a:spcPct val="95000"/>
              </a:lnSpc>
              <a:spcBef>
                <a:spcPct val="35000"/>
              </a:spcBef>
              <a:buSzPct val="110000"/>
            </a:pPr>
            <a:r>
              <a:rPr lang="en-US" sz="2600" dirty="0" smtClean="0">
                <a:latin typeface="Arial" charset="0"/>
              </a:rPr>
              <a:t>Institutions and rules matter, and can shape productive sharing over knowledge and over diverse research areas. Not simply enough to have good will but have to set effective policy, for both individual researchers and the organizations that fund and house their research.</a:t>
            </a:r>
          </a:p>
          <a:p>
            <a:pPr marL="228600" indent="-228600" eaLnBrk="1" hangingPunct="1">
              <a:lnSpc>
                <a:spcPct val="95000"/>
              </a:lnSpc>
              <a:spcBef>
                <a:spcPct val="35000"/>
              </a:spcBef>
              <a:buSzPct val="110000"/>
            </a:pPr>
            <a:endParaRPr lang="en-US" sz="2800" dirty="0" smtClean="0">
              <a:latin typeface="Arial" charset="0"/>
            </a:endParaRPr>
          </a:p>
          <a:p>
            <a:pPr marL="228600" indent="-228600" eaLnBrk="1" hangingPunct="1">
              <a:lnSpc>
                <a:spcPct val="95000"/>
              </a:lnSpc>
              <a:spcBef>
                <a:spcPct val="35000"/>
              </a:spcBef>
              <a:buSzPct val="110000"/>
            </a:pPr>
            <a:endParaRPr lang="en-US" sz="2800" dirty="0" smtClean="0">
              <a:latin typeface="Arial" charset="0"/>
            </a:endParaRPr>
          </a:p>
          <a:p>
            <a:pPr marL="228600" indent="-228600" eaLnBrk="1" hangingPunct="1">
              <a:lnSpc>
                <a:spcPct val="95000"/>
              </a:lnSpc>
              <a:spcBef>
                <a:spcPct val="35000"/>
              </a:spcBef>
              <a:buSzPct val="110000"/>
            </a:pPr>
            <a:endParaRPr lang="en-US" sz="2800" dirty="0" smtClean="0">
              <a:latin typeface="Arial" charset="0"/>
            </a:endParaRPr>
          </a:p>
          <a:p>
            <a:pPr marL="228600" indent="-228600" eaLnBrk="1" hangingPunct="1">
              <a:lnSpc>
                <a:spcPct val="95000"/>
              </a:lnSpc>
              <a:spcBef>
                <a:spcPct val="35000"/>
              </a:spcBef>
              <a:buSzPct val="110000"/>
            </a:pPr>
            <a:endParaRPr lang="en-US" sz="2800" dirty="0" smtClean="0">
              <a:latin typeface="Arial" charset="0"/>
            </a:endParaRPr>
          </a:p>
          <a:p>
            <a:pPr marL="228600" indent="-228600" eaLnBrk="1" hangingPunct="1">
              <a:lnSpc>
                <a:spcPct val="95000"/>
              </a:lnSpc>
              <a:spcBef>
                <a:spcPct val="35000"/>
              </a:spcBef>
              <a:buSzPct val="110000"/>
            </a:pPr>
            <a:endParaRPr lang="en-US" sz="2800" dirty="0" smtClean="0">
              <a:latin typeface="Arial" charset="0"/>
            </a:endParaRPr>
          </a:p>
          <a:p>
            <a:pPr marL="228600" indent="-228600" eaLnBrk="1" hangingPunct="1">
              <a:lnSpc>
                <a:spcPct val="95000"/>
              </a:lnSpc>
              <a:spcBef>
                <a:spcPct val="35000"/>
              </a:spcBef>
              <a:buSzPct val="110000"/>
            </a:pPr>
            <a:endParaRPr lang="en-US" sz="2800" dirty="0" smtClean="0">
              <a:latin typeface="Arial" charset="0"/>
            </a:endParaRPr>
          </a:p>
          <a:p>
            <a:pPr marL="228600" indent="-228600" eaLnBrk="1" hangingPunct="1">
              <a:lnSpc>
                <a:spcPct val="95000"/>
              </a:lnSpc>
              <a:spcBef>
                <a:spcPct val="35000"/>
              </a:spcBef>
              <a:buSzPct val="110000"/>
            </a:pPr>
            <a:r>
              <a:rPr lang="en-US" sz="2800" dirty="0" smtClean="0">
                <a:latin typeface="Arial" charset="0"/>
              </a:rPr>
              <a:t>Policy debate will focus not simply on the </a:t>
            </a:r>
            <a:r>
              <a:rPr lang="en-US" sz="2800" i="1" dirty="0" smtClean="0">
                <a:latin typeface="Arial" charset="0"/>
              </a:rPr>
              <a:t>level </a:t>
            </a:r>
            <a:r>
              <a:rPr lang="en-US" sz="2800" dirty="0" smtClean="0">
                <a:latin typeface="Arial" charset="0"/>
              </a:rPr>
              <a:t>of public investment but on the </a:t>
            </a:r>
            <a:r>
              <a:rPr lang="en-US" sz="2800" i="1" dirty="0" smtClean="0">
                <a:latin typeface="Arial" charset="0"/>
              </a:rPr>
              <a:t>governance and rules</a:t>
            </a:r>
            <a:r>
              <a:rPr lang="en-US" sz="2800" dirty="0" smtClean="0">
                <a:latin typeface="Arial" charset="0"/>
              </a:rPr>
              <a:t> of scientific research and the translation of publicly funded research into commercial products</a:t>
            </a:r>
          </a:p>
          <a:p>
            <a:pPr marL="228600" indent="-228600" eaLnBrk="1" hangingPunct="1">
              <a:lnSpc>
                <a:spcPct val="95000"/>
              </a:lnSpc>
              <a:spcBef>
                <a:spcPct val="35000"/>
              </a:spcBef>
              <a:buSzPct val="110000"/>
            </a:pPr>
            <a:r>
              <a:rPr lang="en-US" sz="2800" dirty="0" smtClean="0">
                <a:latin typeface="Arial" charset="0"/>
              </a:rPr>
              <a:t>An emerging body of evidence highlights the positive rate of return to </a:t>
            </a:r>
            <a:r>
              <a:rPr lang="en-US" sz="2800" i="1" dirty="0" smtClean="0">
                <a:latin typeface="Arial" charset="0"/>
              </a:rPr>
              <a:t>formal </a:t>
            </a:r>
            <a:r>
              <a:rPr lang="en-US" sz="2800" dirty="0" smtClean="0">
                <a:latin typeface="Arial" charset="0"/>
              </a:rPr>
              <a:t>rules encouraging openness and sharing at the earliest stages of the research process…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2800" dirty="0" smtClean="0">
                <a:latin typeface="Arial" charset="0"/>
              </a:rPr>
              <a:t>Some Commons to Think About…</a:t>
            </a:r>
          </a:p>
        </p:txBody>
      </p:sp>
      <p:pic>
        <p:nvPicPr>
          <p:cNvPr id="4098" name="Picture 2" descr="http://creativecommons.org/images/deed/cc-logo.jpg"/>
          <p:cNvPicPr>
            <a:picLocks noChangeAspect="1" noChangeArrowheads="1"/>
          </p:cNvPicPr>
          <p:nvPr/>
        </p:nvPicPr>
        <p:blipFill>
          <a:blip r:embed="rId3" cstate="print"/>
          <a:srcRect/>
          <a:stretch>
            <a:fillRect/>
          </a:stretch>
        </p:blipFill>
        <p:spPr bwMode="auto">
          <a:xfrm>
            <a:off x="6428509" y="1669472"/>
            <a:ext cx="1847561" cy="1847561"/>
          </a:xfrm>
          <a:prstGeom prst="rect">
            <a:avLst/>
          </a:prstGeom>
          <a:noFill/>
        </p:spPr>
      </p:pic>
      <p:pic>
        <p:nvPicPr>
          <p:cNvPr id="4100" name="Picture 4" descr="http://i.crn.com/logos/linux_penguin400.jpg"/>
          <p:cNvPicPr>
            <a:picLocks noChangeAspect="1" noChangeArrowheads="1"/>
          </p:cNvPicPr>
          <p:nvPr/>
        </p:nvPicPr>
        <p:blipFill>
          <a:blip r:embed="rId4" cstate="print"/>
          <a:srcRect/>
          <a:stretch>
            <a:fillRect/>
          </a:stretch>
        </p:blipFill>
        <p:spPr bwMode="auto">
          <a:xfrm>
            <a:off x="1149928" y="3931516"/>
            <a:ext cx="2926484" cy="2926484"/>
          </a:xfrm>
          <a:prstGeom prst="rect">
            <a:avLst/>
          </a:prstGeom>
          <a:noFill/>
        </p:spPr>
      </p:pic>
      <p:pic>
        <p:nvPicPr>
          <p:cNvPr id="4102" name="Picture 6" descr="http://www.blueskyresumes.com/blog/wp-content/uploads/2010/02/Twitter-Logo.png"/>
          <p:cNvPicPr>
            <a:picLocks noChangeAspect="1" noChangeArrowheads="1"/>
          </p:cNvPicPr>
          <p:nvPr/>
        </p:nvPicPr>
        <p:blipFill>
          <a:blip r:embed="rId5" cstate="print"/>
          <a:srcRect/>
          <a:stretch>
            <a:fillRect/>
          </a:stretch>
        </p:blipFill>
        <p:spPr bwMode="auto">
          <a:xfrm>
            <a:off x="3466813" y="2452255"/>
            <a:ext cx="2656897" cy="2656897"/>
          </a:xfrm>
          <a:prstGeom prst="rect">
            <a:avLst/>
          </a:prstGeom>
          <a:noFill/>
        </p:spPr>
      </p:pic>
      <p:pic>
        <p:nvPicPr>
          <p:cNvPr id="84994" name="Picture 2" descr="http://www.iahc.org/Portals/35/Logos/Logo_Medline.jpg"/>
          <p:cNvPicPr>
            <a:picLocks noChangeAspect="1" noChangeArrowheads="1"/>
          </p:cNvPicPr>
          <p:nvPr/>
        </p:nvPicPr>
        <p:blipFill>
          <a:blip r:embed="rId6" cstate="print"/>
          <a:srcRect/>
          <a:stretch>
            <a:fillRect/>
          </a:stretch>
        </p:blipFill>
        <p:spPr bwMode="auto">
          <a:xfrm>
            <a:off x="6291406" y="4267199"/>
            <a:ext cx="2385868" cy="1886239"/>
          </a:xfrm>
          <a:prstGeom prst="rect">
            <a:avLst/>
          </a:prstGeom>
          <a:noFill/>
        </p:spPr>
      </p:pic>
      <p:pic>
        <p:nvPicPr>
          <p:cNvPr id="84996" name="Picture 4" descr="Image:Hgp logo.jpg">
            <a:hlinkClick r:id="rId7"/>
          </p:cNvPr>
          <p:cNvPicPr>
            <a:picLocks noChangeAspect="1" noChangeArrowheads="1"/>
          </p:cNvPicPr>
          <p:nvPr/>
        </p:nvPicPr>
        <p:blipFill>
          <a:blip r:embed="rId8" cstate="print"/>
          <a:srcRect/>
          <a:stretch>
            <a:fillRect/>
          </a:stretch>
        </p:blipFill>
        <p:spPr bwMode="auto">
          <a:xfrm>
            <a:off x="0" y="1579418"/>
            <a:ext cx="3137311" cy="244013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9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04813" y="238125"/>
            <a:ext cx="8397875" cy="1143000"/>
          </a:xfrm>
        </p:spPr>
        <p:txBody>
          <a:bodyPr/>
          <a:lstStyle/>
          <a:p>
            <a:pPr eaLnBrk="1" hangingPunct="1"/>
            <a:r>
              <a:rPr lang="en-US" sz="3600" smtClean="0"/>
              <a:t>How do scientists “stand on the shoulders of giants”?</a:t>
            </a:r>
          </a:p>
        </p:txBody>
      </p:sp>
      <p:sp>
        <p:nvSpPr>
          <p:cNvPr id="615427" name="Rectangle 3"/>
          <p:cNvSpPr>
            <a:spLocks noGrp="1" noChangeArrowheads="1"/>
          </p:cNvSpPr>
          <p:nvPr>
            <p:ph type="body" idx="1"/>
          </p:nvPr>
        </p:nvSpPr>
        <p:spPr>
          <a:xfrm>
            <a:off x="438150" y="1473200"/>
            <a:ext cx="8542338" cy="5067300"/>
          </a:xfrm>
        </p:spPr>
        <p:txBody>
          <a:bodyPr/>
          <a:lstStyle/>
          <a:p>
            <a:pPr marL="225425" lvl="1" indent="-225425" eaLnBrk="1" hangingPunct="1">
              <a:buClr>
                <a:srgbClr val="000066"/>
              </a:buClr>
              <a:buFont typeface="Wingdings" pitchFamily="2" charset="2"/>
              <a:buChar char="§"/>
              <a:defRPr/>
            </a:pPr>
            <a:r>
              <a:rPr lang="en-US" dirty="0" smtClean="0"/>
              <a:t>Long-term economic growth depends on the ability to draw upon an ever-wider body of scientific &amp; technical knowledge </a:t>
            </a:r>
            <a:r>
              <a:rPr lang="en-US" sz="1800" dirty="0" smtClean="0"/>
              <a:t>(Rosenberg, Mokyr, </a:t>
            </a:r>
            <a:r>
              <a:rPr lang="en-US" sz="1800" dirty="0" err="1" smtClean="0"/>
              <a:t>Romer</a:t>
            </a:r>
            <a:r>
              <a:rPr lang="en-US" sz="1800" dirty="0" smtClean="0"/>
              <a:t>, Aghion &amp; </a:t>
            </a:r>
            <a:r>
              <a:rPr lang="en-US" sz="1800" dirty="0" err="1" smtClean="0"/>
              <a:t>Howitt</a:t>
            </a:r>
            <a:r>
              <a:rPr lang="en-US" sz="1800" dirty="0" smtClean="0"/>
              <a:t>, David &amp; Dasgupta)</a:t>
            </a:r>
            <a:endParaRPr lang="en-US" sz="1100" dirty="0" smtClean="0"/>
          </a:p>
          <a:p>
            <a:pPr marL="225425" indent="-225425" eaLnBrk="1" hangingPunct="1">
              <a:spcBef>
                <a:spcPts val="1200"/>
              </a:spcBef>
              <a:defRPr/>
            </a:pPr>
            <a:r>
              <a:rPr lang="en-US" sz="2800" dirty="0" smtClean="0"/>
              <a:t>Economic historians, institutional economists, and sociologists emphasize the role of “institutions”</a:t>
            </a:r>
          </a:p>
          <a:p>
            <a:pPr marL="619125" lvl="1" indent="-225425" eaLnBrk="1" hangingPunct="1">
              <a:spcBef>
                <a:spcPts val="400"/>
              </a:spcBef>
              <a:defRPr/>
            </a:pPr>
            <a:r>
              <a:rPr lang="en-US" sz="2400" dirty="0" smtClean="0"/>
              <a:t>however, the micro-foundations of knowledge accumulation are, by and large, still a “black box”</a:t>
            </a:r>
          </a:p>
          <a:p>
            <a:pPr marL="619125" lvl="1" indent="-225425" eaLnBrk="1" hangingPunct="1">
              <a:spcBef>
                <a:spcPts val="400"/>
              </a:spcBef>
              <a:defRPr/>
            </a:pPr>
            <a:r>
              <a:rPr lang="en-US" sz="2400" dirty="0" smtClean="0"/>
              <a:t>many challenges to assessing impact of institutions</a:t>
            </a:r>
          </a:p>
          <a:p>
            <a:pPr marL="1023938" lvl="2" indent="-225425" eaLnBrk="1" hangingPunct="1">
              <a:spcBef>
                <a:spcPts val="300"/>
              </a:spcBef>
              <a:defRPr/>
            </a:pPr>
            <a:r>
              <a:rPr lang="en-US" sz="2200" dirty="0" smtClean="0"/>
              <a:t>knowledge flows are difficult to track</a:t>
            </a:r>
          </a:p>
          <a:p>
            <a:pPr marL="1023938" lvl="2" indent="-225425" eaLnBrk="1" hangingPunct="1">
              <a:spcBef>
                <a:spcPts val="300"/>
              </a:spcBef>
              <a:defRPr/>
            </a:pPr>
            <a:r>
              <a:rPr lang="en-US" sz="2200" dirty="0" smtClean="0"/>
              <a:t>institutions are difficult to identify &amp; characterize</a:t>
            </a:r>
          </a:p>
          <a:p>
            <a:pPr marL="1023938" lvl="2" indent="-225425" eaLnBrk="1" hangingPunct="1">
              <a:spcBef>
                <a:spcPts val="300"/>
              </a:spcBef>
              <a:defRPr/>
            </a:pPr>
            <a:r>
              <a:rPr lang="en-US" sz="2200" dirty="0" smtClean="0"/>
              <a:t>knowledge is assigned endogenously </a:t>
            </a:r>
          </a:p>
          <a:p>
            <a:pPr marL="1023938" lvl="2" indent="-225425" eaLnBrk="1" hangingPunct="1">
              <a:spcBef>
                <a:spcPts val="0"/>
              </a:spcBef>
              <a:buFont typeface="Tahoma" pitchFamily="34" charset="0"/>
              <a:buNone/>
              <a:defRPr/>
            </a:pPr>
            <a:r>
              <a:rPr lang="en-US" sz="2200" dirty="0" smtClean="0"/>
              <a:t>	(not randomly) to institutional environments </a:t>
            </a:r>
          </a:p>
          <a:p>
            <a:pPr marL="1023938" lvl="2" indent="-225425" eaLnBrk="1" hangingPunct="1">
              <a:spcBef>
                <a:spcPts val="0"/>
              </a:spcBef>
              <a:buFont typeface="Tahoma" pitchFamily="34" charset="0"/>
              <a:buNone/>
              <a:defRPr/>
            </a:pPr>
            <a:r>
              <a:rPr lang="en-US" sz="2200" dirty="0" smtClean="0"/>
              <a:t>	</a:t>
            </a:r>
            <a:endParaRPr lang="en-US" dirty="0" smtClean="0">
              <a:solidFill>
                <a:schemeClr val="bg2">
                  <a:lumMod val="75000"/>
                </a:schemeClr>
              </a:solidFill>
            </a:endParaRPr>
          </a:p>
          <a:p>
            <a:pPr marL="225425" indent="-225425" eaLnBrk="1" hangingPunct="1">
              <a:spcBef>
                <a:spcPct val="40000"/>
              </a:spcBef>
              <a:defRPr/>
            </a:pPr>
            <a:endParaRPr lang="en-US" sz="2400" dirty="0" smtClean="0">
              <a:solidFill>
                <a:schemeClr val="bg2">
                  <a:lumMod val="75000"/>
                </a:schemeClr>
              </a:solidFill>
            </a:endParaRPr>
          </a:p>
        </p:txBody>
      </p:sp>
      <p:pic>
        <p:nvPicPr>
          <p:cNvPr id="5124" name="Picture 8" descr="isaac_newton_hd.jpg"/>
          <p:cNvPicPr>
            <a:picLocks noChangeAspect="1"/>
          </p:cNvPicPr>
          <p:nvPr/>
        </p:nvPicPr>
        <p:blipFill>
          <a:blip r:embed="rId3" cstate="print"/>
          <a:srcRect/>
          <a:stretch>
            <a:fillRect/>
          </a:stretch>
        </p:blipFill>
        <p:spPr bwMode="auto">
          <a:xfrm>
            <a:off x="7466013" y="5075238"/>
            <a:ext cx="1677987" cy="1782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3600" smtClean="0"/>
              <a:t>Overall Research Agenda</a:t>
            </a:r>
          </a:p>
        </p:txBody>
      </p:sp>
      <p:sp>
        <p:nvSpPr>
          <p:cNvPr id="3" name="Content Placeholder 2"/>
          <p:cNvSpPr>
            <a:spLocks noGrp="1"/>
          </p:cNvSpPr>
          <p:nvPr>
            <p:ph idx="1"/>
          </p:nvPr>
        </p:nvSpPr>
        <p:spPr>
          <a:xfrm>
            <a:off x="257175" y="1589088"/>
            <a:ext cx="8655050" cy="4584700"/>
          </a:xfrm>
        </p:spPr>
        <p:txBody>
          <a:bodyPr/>
          <a:lstStyle/>
          <a:p>
            <a:pPr marL="228600" indent="-228600" eaLnBrk="1" hangingPunct="1">
              <a:lnSpc>
                <a:spcPct val="80000"/>
              </a:lnSpc>
              <a:defRPr/>
            </a:pPr>
            <a:r>
              <a:rPr lang="en-US" sz="2600" b="1" dirty="0" smtClean="0"/>
              <a:t>The Micro-Economics of the Scientific Commons</a:t>
            </a:r>
          </a:p>
          <a:p>
            <a:pPr marL="622300" lvl="1" indent="-228600" eaLnBrk="1" hangingPunct="1">
              <a:lnSpc>
                <a:spcPct val="80000"/>
              </a:lnSpc>
              <a:defRPr/>
            </a:pPr>
            <a:r>
              <a:rPr lang="en-US" sz="2400" dirty="0" smtClean="0"/>
              <a:t>How do open access institutions and policies that support a “scientific commons” contribute to the accumulation of knowledge and scientific research productivity?</a:t>
            </a:r>
          </a:p>
          <a:p>
            <a:pPr marL="622300" lvl="1" indent="-228600" eaLnBrk="1" hangingPunct="1">
              <a:lnSpc>
                <a:spcPct val="80000"/>
              </a:lnSpc>
              <a:defRPr/>
            </a:pPr>
            <a:r>
              <a:rPr lang="en-US" sz="2400" dirty="0" smtClean="0"/>
              <a:t>Under what conditions do researchers (and their funders) have appropriate incentives to contribute to an open-access scientific commons, and what role do institutions and policy play in that process?</a:t>
            </a:r>
          </a:p>
          <a:p>
            <a:pPr marL="1757363" lvl="4" indent="-228600" eaLnBrk="1" hangingPunct="1">
              <a:spcBef>
                <a:spcPts val="300"/>
              </a:spcBef>
              <a:defRPr/>
            </a:pPr>
            <a:endParaRPr lang="en-US" sz="1600" dirty="0" smtClean="0"/>
          </a:p>
          <a:p>
            <a:pPr marL="228600" indent="-228600" eaLnBrk="1" hangingPunct="1">
              <a:spcBef>
                <a:spcPts val="300"/>
              </a:spcBef>
              <a:defRPr/>
            </a:pPr>
            <a:r>
              <a:rPr lang="en-US" sz="2600" b="1" dirty="0" smtClean="0"/>
              <a:t>A Natural Experiments Approach</a:t>
            </a:r>
          </a:p>
          <a:p>
            <a:pPr marL="622300" lvl="1" indent="-228600" eaLnBrk="1" hangingPunct="1">
              <a:lnSpc>
                <a:spcPct val="100000"/>
              </a:lnSpc>
              <a:spcBef>
                <a:spcPts val="300"/>
              </a:spcBef>
              <a:defRPr/>
            </a:pPr>
            <a:r>
              <a:rPr lang="en-US" sz="2400" dirty="0" smtClean="0"/>
              <a:t>Exploit </a:t>
            </a:r>
            <a:r>
              <a:rPr lang="en-US" sz="2400" dirty="0" smtClean="0">
                <a:solidFill>
                  <a:schemeClr val="accent4">
                    <a:lumMod val="65000"/>
                    <a:lumOff val="35000"/>
                  </a:schemeClr>
                </a:solidFill>
              </a:rPr>
              <a:t>(exogenous)</a:t>
            </a:r>
            <a:r>
              <a:rPr lang="en-US" sz="2400" dirty="0" smtClean="0"/>
              <a:t> changes in institutions governing knowledge generation and diffusion </a:t>
            </a:r>
          </a:p>
          <a:p>
            <a:pPr marL="622300" lvl="1" indent="-228600" eaLnBrk="1" hangingPunct="1">
              <a:lnSpc>
                <a:spcPct val="100000"/>
              </a:lnSpc>
              <a:spcBef>
                <a:spcPts val="300"/>
              </a:spcBef>
              <a:defRPr/>
            </a:pPr>
            <a:r>
              <a:rPr lang="en-US" sz="2400" dirty="0" smtClean="0"/>
              <a:t>Helps address the “identification problem”</a:t>
            </a:r>
          </a:p>
          <a:p>
            <a:pPr marL="622300" lvl="1" indent="-228600" eaLnBrk="1" hangingPunct="1">
              <a:lnSpc>
                <a:spcPct val="100000"/>
              </a:lnSpc>
              <a:spcBef>
                <a:spcPts val="300"/>
              </a:spcBef>
              <a:defRPr/>
            </a:pPr>
            <a:r>
              <a:rPr lang="en-US" sz="2400" dirty="0" smtClean="0"/>
              <a:t>Allows us to evaluate the role of institutions on the overall use and nature of follow-on research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3850" y="44450"/>
            <a:ext cx="8810625" cy="1316038"/>
          </a:xfrm>
        </p:spPr>
        <p:txBody>
          <a:bodyPr/>
          <a:lstStyle/>
          <a:p>
            <a:pPr eaLnBrk="1" hangingPunct="1"/>
            <a:r>
              <a:rPr lang="en-US" sz="2800" smtClean="0"/>
              <a:t>The Economics of “Standing on Shoulders”</a:t>
            </a:r>
          </a:p>
        </p:txBody>
      </p:sp>
      <p:sp>
        <p:nvSpPr>
          <p:cNvPr id="7171" name="Rectangle 3"/>
          <p:cNvSpPr>
            <a:spLocks noGrp="1" noChangeArrowheads="1"/>
          </p:cNvSpPr>
          <p:nvPr>
            <p:ph type="body" idx="1"/>
          </p:nvPr>
        </p:nvSpPr>
        <p:spPr>
          <a:xfrm>
            <a:off x="422275" y="1579563"/>
            <a:ext cx="8528050" cy="5073650"/>
          </a:xfrm>
        </p:spPr>
        <p:txBody>
          <a:bodyPr/>
          <a:lstStyle/>
          <a:p>
            <a:pPr marL="228600" indent="-228600" eaLnBrk="1" hangingPunct="1">
              <a:spcBef>
                <a:spcPct val="30000"/>
              </a:spcBef>
            </a:pPr>
            <a:r>
              <a:rPr lang="en-US" sz="2400" i="1" smtClean="0"/>
              <a:t>Standing on Shoulders</a:t>
            </a:r>
            <a:r>
              <a:rPr lang="en-US" sz="2400" smtClean="0"/>
              <a:t> is a key requirement for sustained research productivity, and scientific and technical progress</a:t>
            </a:r>
          </a:p>
          <a:p>
            <a:pPr marL="571500" lvl="1" indent="-228600" eaLnBrk="1" hangingPunct="1">
              <a:spcBef>
                <a:spcPct val="25000"/>
              </a:spcBef>
            </a:pPr>
            <a:r>
              <a:rPr lang="en-US" sz="2000" smtClean="0"/>
              <a:t>If the knowledge stock does not expand or cannot be accessed, diminishing returns will eventually arise</a:t>
            </a:r>
          </a:p>
          <a:p>
            <a:pPr marL="228600" indent="-228600" eaLnBrk="1" hangingPunct="1">
              <a:spcBef>
                <a:spcPct val="40000"/>
              </a:spcBef>
            </a:pPr>
            <a:r>
              <a:rPr lang="en-US" sz="2400" smtClean="0"/>
              <a:t>The production of knowledge does </a:t>
            </a:r>
            <a:r>
              <a:rPr lang="en-US" sz="2400" i="1" smtClean="0"/>
              <a:t>not </a:t>
            </a:r>
            <a:r>
              <a:rPr lang="en-US" sz="2400" smtClean="0"/>
              <a:t>guarantee its accessibility</a:t>
            </a:r>
          </a:p>
          <a:p>
            <a:pPr marL="571500" lvl="1" indent="-228600" eaLnBrk="1" hangingPunct="1">
              <a:spcBef>
                <a:spcPct val="25000"/>
              </a:spcBef>
            </a:pPr>
            <a:r>
              <a:rPr lang="en-US" sz="2000" smtClean="0"/>
              <a:t>Knowledge transfer is usually costly (e.g., tacitness, stickiness)</a:t>
            </a:r>
          </a:p>
          <a:p>
            <a:pPr marL="571500" lvl="1" indent="-228600" eaLnBrk="1" hangingPunct="1">
              <a:spcBef>
                <a:spcPct val="25000"/>
              </a:spcBef>
            </a:pPr>
            <a:r>
              <a:rPr lang="en-US" sz="2000" smtClean="0"/>
              <a:t>Strategic secrecy further limits the available knowledge pool </a:t>
            </a:r>
          </a:p>
          <a:p>
            <a:pPr marL="571500" lvl="1" indent="-228600" eaLnBrk="1" hangingPunct="1">
              <a:spcBef>
                <a:spcPct val="25000"/>
              </a:spcBef>
            </a:pPr>
            <a:r>
              <a:rPr lang="en-US" sz="2000" smtClean="0"/>
              <a:t>Even if available in principle, relevant calculation is the cost of drawing from the knowledge stock versus “reinventing the wheel”</a:t>
            </a:r>
          </a:p>
          <a:p>
            <a:pPr marL="228600" indent="-228600" eaLnBrk="1" hangingPunct="1">
              <a:spcBef>
                <a:spcPct val="30000"/>
              </a:spcBef>
            </a:pPr>
            <a:r>
              <a:rPr lang="en-US" sz="2400" smtClean="0"/>
              <a:t>Individual incentives to contribute to institutions supporting cumulative knowledge production are limited</a:t>
            </a:r>
          </a:p>
          <a:p>
            <a:pPr marL="571500" lvl="1" indent="-228600" eaLnBrk="1" hangingPunct="1">
              <a:spcBef>
                <a:spcPct val="30000"/>
              </a:spcBef>
            </a:pPr>
            <a:r>
              <a:rPr lang="en-US" sz="2000" smtClean="0"/>
              <a:t>Direct control rights over a material can allow researchers (or IP rights holders) to hold-up future scientific progress, particularly when downstream applications arise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69888"/>
            <a:ext cx="8686800" cy="965200"/>
          </a:xfrm>
        </p:spPr>
        <p:txBody>
          <a:bodyPr/>
          <a:lstStyle/>
          <a:p>
            <a:pPr eaLnBrk="1" hangingPunct="1"/>
            <a:r>
              <a:rPr lang="en-US" sz="2800" smtClean="0"/>
              <a:t>Getting the Incentives Right</a:t>
            </a:r>
          </a:p>
        </p:txBody>
      </p:sp>
      <p:sp>
        <p:nvSpPr>
          <p:cNvPr id="8195" name="Rectangle 3"/>
          <p:cNvSpPr>
            <a:spLocks noGrp="1" noChangeArrowheads="1"/>
          </p:cNvSpPr>
          <p:nvPr>
            <p:ph type="body" idx="1"/>
          </p:nvPr>
        </p:nvSpPr>
        <p:spPr>
          <a:xfrm>
            <a:off x="428625" y="1487488"/>
            <a:ext cx="8467725" cy="4686300"/>
          </a:xfrm>
        </p:spPr>
        <p:txBody>
          <a:bodyPr/>
          <a:lstStyle/>
          <a:p>
            <a:pPr marL="228600" indent="-228600" eaLnBrk="1" hangingPunct="1">
              <a:lnSpc>
                <a:spcPct val="80000"/>
              </a:lnSpc>
            </a:pPr>
            <a:endParaRPr lang="en-US" sz="2400" dirty="0" smtClean="0"/>
          </a:p>
          <a:p>
            <a:pPr marL="228600" indent="-228600" eaLnBrk="1" hangingPunct="1">
              <a:lnSpc>
                <a:spcPct val="80000"/>
              </a:lnSpc>
            </a:pPr>
            <a:r>
              <a:rPr lang="en-US" sz="2400" dirty="0" smtClean="0"/>
              <a:t>Establishing a knowledge hub (a scientific commons) within a technical community involves a collection action problem</a:t>
            </a:r>
          </a:p>
          <a:p>
            <a:pPr marL="571500" lvl="1" indent="-228600" eaLnBrk="1" hangingPunct="1">
              <a:lnSpc>
                <a:spcPct val="80000"/>
              </a:lnSpc>
            </a:pPr>
            <a:r>
              <a:rPr lang="en-US" sz="2000" dirty="0" smtClean="0"/>
              <a:t>Private incentives are </a:t>
            </a:r>
            <a:r>
              <a:rPr lang="en-US" sz="2000" i="1" dirty="0" smtClean="0"/>
              <a:t>too low</a:t>
            </a:r>
            <a:endParaRPr lang="en-US" sz="2000" dirty="0" smtClean="0"/>
          </a:p>
          <a:p>
            <a:pPr marL="571500" lvl="1" indent="-228600" eaLnBrk="1" hangingPunct="1">
              <a:lnSpc>
                <a:spcPct val="80000"/>
              </a:lnSpc>
            </a:pPr>
            <a:r>
              <a:rPr lang="en-US" sz="2000" dirty="0" smtClean="0"/>
              <a:t>Role for public funding / cooperation among competitors</a:t>
            </a:r>
          </a:p>
          <a:p>
            <a:pPr marL="571500" lvl="1" indent="-228600" eaLnBrk="1" hangingPunct="1">
              <a:lnSpc>
                <a:spcPct val="80000"/>
              </a:lnSpc>
            </a:pPr>
            <a:endParaRPr lang="en-US" sz="2000" dirty="0" smtClean="0"/>
          </a:p>
          <a:p>
            <a:pPr marL="228600" indent="-228600" eaLnBrk="1" hangingPunct="1">
              <a:lnSpc>
                <a:spcPct val="80000"/>
              </a:lnSpc>
              <a:spcBef>
                <a:spcPct val="45000"/>
              </a:spcBef>
            </a:pPr>
            <a:r>
              <a:rPr lang="en-US" sz="2400" dirty="0" smtClean="0"/>
              <a:t>Even if funded, the incentives to participate as a depositor may be too low without explicit norms (or policy!)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69888"/>
            <a:ext cx="6858000" cy="965200"/>
          </a:xfrm>
        </p:spPr>
        <p:txBody>
          <a:bodyPr/>
          <a:lstStyle/>
          <a:p>
            <a:pPr eaLnBrk="1" hangingPunct="1"/>
            <a:r>
              <a:rPr lang="en-US" sz="2800" dirty="0" smtClean="0"/>
              <a:t>The Impact of Biological Resource Centers (with J. Furman), </a:t>
            </a:r>
            <a:r>
              <a:rPr lang="en-US" sz="2800" i="1" dirty="0" smtClean="0"/>
              <a:t>AER</a:t>
            </a:r>
            <a:endParaRPr lang="en-US" sz="2800" dirty="0" smtClean="0"/>
          </a:p>
        </p:txBody>
      </p:sp>
      <p:grpSp>
        <p:nvGrpSpPr>
          <p:cNvPr id="2" name="Group 14"/>
          <p:cNvGrpSpPr>
            <a:grpSpLocks/>
          </p:cNvGrpSpPr>
          <p:nvPr/>
        </p:nvGrpSpPr>
        <p:grpSpPr bwMode="auto">
          <a:xfrm>
            <a:off x="528638" y="1503363"/>
            <a:ext cx="3078162" cy="2746375"/>
            <a:chOff x="457200" y="1752600"/>
            <a:chExt cx="2524125" cy="2276475"/>
          </a:xfrm>
        </p:grpSpPr>
        <p:pic>
          <p:nvPicPr>
            <p:cNvPr id="7177" name="Picture 6" descr="MGC_lab.jpg"/>
            <p:cNvPicPr>
              <a:picLocks noChangeAspect="1"/>
            </p:cNvPicPr>
            <p:nvPr/>
          </p:nvPicPr>
          <p:blipFill>
            <a:blip r:embed="rId3" cstate="print"/>
            <a:srcRect/>
            <a:stretch>
              <a:fillRect/>
            </a:stretch>
          </p:blipFill>
          <p:spPr bwMode="auto">
            <a:xfrm>
              <a:off x="457200" y="1752600"/>
              <a:ext cx="2524125" cy="1438275"/>
            </a:xfrm>
            <a:prstGeom prst="rect">
              <a:avLst/>
            </a:prstGeom>
            <a:noFill/>
            <a:ln w="9525">
              <a:noFill/>
              <a:miter lim="800000"/>
              <a:headEnd/>
              <a:tailEnd/>
            </a:ln>
          </p:spPr>
        </p:pic>
        <p:pic>
          <p:nvPicPr>
            <p:cNvPr id="7178" name="Picture 8" descr="ATCClogo.gif"/>
            <p:cNvPicPr>
              <a:picLocks noChangeAspect="1"/>
            </p:cNvPicPr>
            <p:nvPr/>
          </p:nvPicPr>
          <p:blipFill>
            <a:blip r:embed="rId4" cstate="print"/>
            <a:srcRect/>
            <a:stretch>
              <a:fillRect/>
            </a:stretch>
          </p:blipFill>
          <p:spPr bwMode="auto">
            <a:xfrm>
              <a:off x="533400" y="3124200"/>
              <a:ext cx="2019300" cy="904875"/>
            </a:xfrm>
            <a:prstGeom prst="rect">
              <a:avLst/>
            </a:prstGeom>
            <a:noFill/>
            <a:ln w="9525">
              <a:noFill/>
              <a:miter lim="800000"/>
              <a:headEnd/>
              <a:tailEnd/>
            </a:ln>
          </p:spPr>
        </p:pic>
      </p:grpSp>
      <p:pic>
        <p:nvPicPr>
          <p:cNvPr id="7172" name="Picture 2"/>
          <p:cNvPicPr>
            <a:picLocks noChangeAspect="1" noChangeArrowheads="1"/>
          </p:cNvPicPr>
          <p:nvPr/>
        </p:nvPicPr>
        <p:blipFill>
          <a:blip r:embed="rId5" cstate="print"/>
          <a:srcRect/>
          <a:stretch>
            <a:fillRect/>
          </a:stretch>
        </p:blipFill>
        <p:spPr bwMode="auto">
          <a:xfrm>
            <a:off x="3781425" y="1724025"/>
            <a:ext cx="5362575" cy="1428750"/>
          </a:xfrm>
          <a:prstGeom prst="rect">
            <a:avLst/>
          </a:prstGeom>
          <a:noFill/>
          <a:ln w="9525">
            <a:noFill/>
            <a:miter lim="800000"/>
            <a:headEnd/>
            <a:tailEnd/>
          </a:ln>
        </p:spPr>
      </p:pic>
      <p:pic>
        <p:nvPicPr>
          <p:cNvPr id="7173" name="Picture 3"/>
          <p:cNvPicPr>
            <a:picLocks noChangeAspect="1" noChangeArrowheads="1"/>
          </p:cNvPicPr>
          <p:nvPr/>
        </p:nvPicPr>
        <p:blipFill>
          <a:blip r:embed="rId6" cstate="print"/>
          <a:srcRect/>
          <a:stretch>
            <a:fillRect/>
          </a:stretch>
        </p:blipFill>
        <p:spPr bwMode="auto">
          <a:xfrm>
            <a:off x="5192713" y="5437188"/>
            <a:ext cx="3633787" cy="1082675"/>
          </a:xfrm>
          <a:prstGeom prst="rect">
            <a:avLst/>
          </a:prstGeom>
          <a:noFill/>
          <a:ln w="9525">
            <a:noFill/>
            <a:miter lim="800000"/>
            <a:headEnd/>
            <a:tailEnd/>
          </a:ln>
        </p:spPr>
      </p:pic>
      <p:pic>
        <p:nvPicPr>
          <p:cNvPr id="7174" name="Picture 9"/>
          <p:cNvPicPr>
            <a:picLocks noChangeAspect="1" noChangeArrowheads="1"/>
          </p:cNvPicPr>
          <p:nvPr/>
        </p:nvPicPr>
        <p:blipFill>
          <a:blip r:embed="rId7" cstate="print"/>
          <a:srcRect/>
          <a:stretch>
            <a:fillRect/>
          </a:stretch>
        </p:blipFill>
        <p:spPr bwMode="auto">
          <a:xfrm>
            <a:off x="0" y="4483100"/>
            <a:ext cx="5035550" cy="1144588"/>
          </a:xfrm>
          <a:prstGeom prst="rect">
            <a:avLst/>
          </a:prstGeom>
          <a:noFill/>
          <a:ln w="9525">
            <a:noFill/>
            <a:miter lim="800000"/>
            <a:headEnd/>
            <a:tailEnd/>
          </a:ln>
        </p:spPr>
      </p:pic>
      <p:pic>
        <p:nvPicPr>
          <p:cNvPr id="7175" name="Picture 3"/>
          <p:cNvPicPr>
            <a:picLocks noChangeAspect="1" noChangeArrowheads="1"/>
          </p:cNvPicPr>
          <p:nvPr/>
        </p:nvPicPr>
        <p:blipFill>
          <a:blip r:embed="rId8" cstate="print"/>
          <a:srcRect/>
          <a:stretch>
            <a:fillRect/>
          </a:stretch>
        </p:blipFill>
        <p:spPr bwMode="auto">
          <a:xfrm>
            <a:off x="6127750" y="3567113"/>
            <a:ext cx="1935163" cy="1347787"/>
          </a:xfrm>
          <a:prstGeom prst="rect">
            <a:avLst/>
          </a:prstGeom>
          <a:noFill/>
          <a:ln w="9525">
            <a:noFill/>
            <a:miter lim="800000"/>
            <a:headEnd/>
            <a:tailEnd/>
          </a:ln>
        </p:spPr>
      </p:pic>
      <p:pic>
        <p:nvPicPr>
          <p:cNvPr id="7176" name="Picture 11"/>
          <p:cNvPicPr>
            <a:picLocks noChangeAspect="1" noChangeArrowheads="1"/>
          </p:cNvPicPr>
          <p:nvPr/>
        </p:nvPicPr>
        <p:blipFill>
          <a:blip r:embed="rId9" cstate="print"/>
          <a:srcRect/>
          <a:stretch>
            <a:fillRect/>
          </a:stretch>
        </p:blipFill>
        <p:spPr bwMode="auto">
          <a:xfrm>
            <a:off x="7340600" y="0"/>
            <a:ext cx="1803400" cy="1339850"/>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369888"/>
            <a:ext cx="8455025" cy="965200"/>
          </a:xfrm>
        </p:spPr>
        <p:txBody>
          <a:bodyPr/>
          <a:lstStyle/>
          <a:p>
            <a:r>
              <a:rPr lang="en-US" smtClean="0"/>
              <a:t>BRCs as Economic Institutions</a:t>
            </a:r>
          </a:p>
        </p:txBody>
      </p:sp>
      <p:sp>
        <p:nvSpPr>
          <p:cNvPr id="8195" name="Content Placeholder 2"/>
          <p:cNvSpPr>
            <a:spLocks noGrp="1"/>
          </p:cNvSpPr>
          <p:nvPr>
            <p:ph idx="1"/>
          </p:nvPr>
        </p:nvSpPr>
        <p:spPr>
          <a:xfrm>
            <a:off x="457200" y="1535113"/>
            <a:ext cx="6780213" cy="4686300"/>
          </a:xfrm>
        </p:spPr>
        <p:txBody>
          <a:bodyPr/>
          <a:lstStyle/>
          <a:p>
            <a:r>
              <a:rPr lang="en-US" sz="2400" b="1" smtClean="0"/>
              <a:t>Authentication -- </a:t>
            </a:r>
            <a:r>
              <a:rPr lang="en-US" sz="2400" smtClean="0"/>
              <a:t>The fidelity of discovered knowledge cannot be guaranteed by the initial discoverer but must be able to be replicated</a:t>
            </a:r>
          </a:p>
          <a:p>
            <a:pPr lvl="1"/>
            <a:r>
              <a:rPr lang="en-US" sz="2000" b="1" smtClean="0">
                <a:solidFill>
                  <a:srgbClr val="800000"/>
                </a:solidFill>
              </a:rPr>
              <a:t>The HeLa Scandals</a:t>
            </a:r>
          </a:p>
          <a:p>
            <a:r>
              <a:rPr lang="en-US" sz="2400" b="1" smtClean="0"/>
              <a:t>Long-Term Preservation -- </a:t>
            </a:r>
            <a:r>
              <a:rPr lang="en-US" sz="2400" smtClean="0"/>
              <a:t>The importance of a given piece of knowledge (and physical materials exploit that knowledge) are often only recognized long after initial discovery</a:t>
            </a:r>
          </a:p>
          <a:p>
            <a:pPr lvl="1"/>
            <a:r>
              <a:rPr lang="en-US" sz="2000" b="1" smtClean="0">
                <a:solidFill>
                  <a:srgbClr val="800000"/>
                </a:solidFill>
              </a:rPr>
              <a:t>Brock’s Unlikely Bacteria (Taq)</a:t>
            </a:r>
            <a:endParaRPr lang="en-US" sz="2000" smtClean="0"/>
          </a:p>
          <a:p>
            <a:r>
              <a:rPr lang="en-US" sz="2400" b="1" smtClean="0"/>
              <a:t>Independent Access -- </a:t>
            </a:r>
            <a:r>
              <a:rPr lang="en-US" sz="2400" smtClean="0"/>
              <a:t>Substantial gap between private and social benefits of providing independent access to data and materials</a:t>
            </a:r>
          </a:p>
          <a:p>
            <a:pPr lvl="1"/>
            <a:r>
              <a:rPr lang="en-US" sz="2000" b="1" smtClean="0">
                <a:solidFill>
                  <a:srgbClr val="800000"/>
                </a:solidFill>
              </a:rPr>
              <a:t>Gallo and the HIV Virus</a:t>
            </a:r>
            <a:endParaRPr lang="en-US" sz="2400" smtClean="0"/>
          </a:p>
        </p:txBody>
      </p:sp>
      <p:pic>
        <p:nvPicPr>
          <p:cNvPr id="8196" name="Picture 4"/>
          <p:cNvPicPr>
            <a:picLocks noChangeAspect="1" noChangeArrowheads="1"/>
          </p:cNvPicPr>
          <p:nvPr/>
        </p:nvPicPr>
        <p:blipFill>
          <a:blip r:embed="rId2" cstate="print"/>
          <a:srcRect/>
          <a:stretch>
            <a:fillRect/>
          </a:stretch>
        </p:blipFill>
        <p:spPr bwMode="auto">
          <a:xfrm>
            <a:off x="7637463" y="1652588"/>
            <a:ext cx="1006475" cy="1419225"/>
          </a:xfrm>
          <a:prstGeom prst="rect">
            <a:avLst/>
          </a:prstGeom>
          <a:noFill/>
          <a:ln w="9525">
            <a:solidFill>
              <a:srgbClr val="000000"/>
            </a:solidFill>
            <a:miter lim="800000"/>
            <a:headEnd/>
            <a:tailEnd/>
          </a:ln>
        </p:spPr>
      </p:pic>
      <p:pic>
        <p:nvPicPr>
          <p:cNvPr id="8197" name="Picture 4" descr="taquaticus"/>
          <p:cNvPicPr>
            <a:picLocks noChangeAspect="1" noChangeArrowheads="1"/>
          </p:cNvPicPr>
          <p:nvPr/>
        </p:nvPicPr>
        <p:blipFill>
          <a:blip r:embed="rId3" cstate="print"/>
          <a:srcRect/>
          <a:stretch>
            <a:fillRect/>
          </a:stretch>
        </p:blipFill>
        <p:spPr bwMode="auto">
          <a:xfrm>
            <a:off x="7607300" y="3435350"/>
            <a:ext cx="1141413" cy="1214438"/>
          </a:xfrm>
          <a:prstGeom prst="rect">
            <a:avLst/>
          </a:prstGeom>
          <a:noFill/>
          <a:ln w="9525">
            <a:noFill/>
            <a:miter lim="800000"/>
            <a:headEnd/>
            <a:tailEnd/>
          </a:ln>
        </p:spPr>
      </p:pic>
      <p:pic>
        <p:nvPicPr>
          <p:cNvPr id="8198" name="Picture 4"/>
          <p:cNvPicPr>
            <a:picLocks noChangeAspect="1" noChangeArrowheads="1"/>
          </p:cNvPicPr>
          <p:nvPr/>
        </p:nvPicPr>
        <p:blipFill>
          <a:blip r:embed="rId4" cstate="print"/>
          <a:srcRect/>
          <a:stretch>
            <a:fillRect/>
          </a:stretch>
        </p:blipFill>
        <p:spPr bwMode="auto">
          <a:xfrm>
            <a:off x="7323138" y="4778375"/>
            <a:ext cx="1503362" cy="146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93713" y="404813"/>
            <a:ext cx="8467725" cy="965200"/>
          </a:xfrm>
        </p:spPr>
        <p:txBody>
          <a:bodyPr/>
          <a:lstStyle/>
          <a:p>
            <a:pPr eaLnBrk="1" hangingPunct="1">
              <a:lnSpc>
                <a:spcPct val="85000"/>
              </a:lnSpc>
            </a:pPr>
            <a:r>
              <a:rPr lang="en-US" sz="3200" smtClean="0"/>
              <a:t>BRCs as Economic Institutions</a:t>
            </a:r>
          </a:p>
        </p:txBody>
      </p:sp>
      <p:sp>
        <p:nvSpPr>
          <p:cNvPr id="9219" name="Rectangle 3"/>
          <p:cNvSpPr>
            <a:spLocks noGrp="1" noChangeArrowheads="1"/>
          </p:cNvSpPr>
          <p:nvPr>
            <p:ph type="body" idx="1"/>
          </p:nvPr>
        </p:nvSpPr>
        <p:spPr>
          <a:xfrm>
            <a:off x="528638" y="1679575"/>
            <a:ext cx="8202612" cy="5143500"/>
          </a:xfrm>
        </p:spPr>
        <p:txBody>
          <a:bodyPr/>
          <a:lstStyle/>
          <a:p>
            <a:pPr eaLnBrk="1" hangingPunct="1">
              <a:spcBef>
                <a:spcPct val="35000"/>
              </a:spcBef>
            </a:pPr>
            <a:r>
              <a:rPr lang="en-US" sz="2800" smtClean="0"/>
              <a:t>From an economic perspective, the establishment of BRCs is subject to an important public goods problem, and effective biomaterials policy requires appropriate incentives and policies to ensure independent and low-cost access to follow-on researchers</a:t>
            </a:r>
          </a:p>
          <a:p>
            <a:pPr eaLnBrk="1" hangingPunct="1">
              <a:spcBef>
                <a:spcPct val="35000"/>
              </a:spcBef>
            </a:pPr>
            <a:r>
              <a:rPr lang="en-US" sz="2800" smtClean="0"/>
              <a:t>BRCs appear to possess characteristics that suppport the acceleration of knowledge generation and diffusion relative to alternative institutions</a:t>
            </a:r>
          </a:p>
          <a:p>
            <a:pPr eaLnBrk="1" hangingPunct="1">
              <a:spcBef>
                <a:spcPts val="1800"/>
              </a:spcBef>
              <a:buClr>
                <a:srgbClr val="800000"/>
              </a:buClr>
              <a:buFont typeface="Wingdings" pitchFamily="2" charset="2"/>
              <a:buChar char="µ"/>
            </a:pPr>
            <a:r>
              <a:rPr lang="en-US" sz="2800" b="1" i="1" smtClean="0">
                <a:solidFill>
                  <a:srgbClr val="800000"/>
                </a:solidFill>
                <a:sym typeface="Wingdings" pitchFamily="2" charset="2"/>
              </a:rPr>
              <a:t>But, do BRCs actually enhance the diffusion of scientific knowledge? How?</a:t>
            </a:r>
          </a:p>
          <a:p>
            <a:pPr lvl="1" eaLnBrk="1" hangingPunct="1">
              <a:spcBef>
                <a:spcPct val="35000"/>
              </a:spcBef>
            </a:pPr>
            <a:endParaRPr lang="en-US" sz="2400" b="1" i="1" smtClean="0">
              <a:solidFill>
                <a:srgbClr val="8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17312</TotalTime>
  <Words>2844</Words>
  <Application>Microsoft Office PowerPoint</Application>
  <PresentationFormat>On-screen Show (4:3)</PresentationFormat>
  <Paragraphs>336</Paragraphs>
  <Slides>28</Slides>
  <Notes>19</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The Impact of Open Access Institutions and Policy on Life Sciences Research</vt:lpstr>
      <vt:lpstr>Do Open Access Institutions Matter? YES!</vt:lpstr>
      <vt:lpstr>How do scientists “stand on the shoulders of giants”?</vt:lpstr>
      <vt:lpstr>Overall Research Agenda</vt:lpstr>
      <vt:lpstr>The Economics of “Standing on Shoulders”</vt:lpstr>
      <vt:lpstr>Getting the Incentives Right</vt:lpstr>
      <vt:lpstr>The Impact of Biological Resource Centers (with J. Furman), AER</vt:lpstr>
      <vt:lpstr>BRCs as Economic Institutions</vt:lpstr>
      <vt:lpstr>BRCs as Economic Institutions</vt:lpstr>
      <vt:lpstr>Empirical Approach: A “Natural Experiments” Approach to Scientific Knowledge Diffusion </vt:lpstr>
      <vt:lpstr>Empirical Framework: Diffs-in-diffs analysis of citations received</vt:lpstr>
      <vt:lpstr>Slide 12</vt:lpstr>
      <vt:lpstr>Does BRC deposit matter for follow-on scientific research?</vt:lpstr>
      <vt:lpstr>Impact of Deposit Grows Over Time and Does Not Exist Prior to Deposit </vt:lpstr>
      <vt:lpstr>How do BRCs enhance research impact?</vt:lpstr>
      <vt:lpstr>Slide 16</vt:lpstr>
      <vt:lpstr>Slide 17</vt:lpstr>
      <vt:lpstr>The Experiment:  Treatment and Control Groups</vt:lpstr>
      <vt:lpstr>EMPIRICAL APPROACH Estimating Annual Forward Citations to each Mouse-Article</vt:lpstr>
      <vt:lpstr>Analysis: Effectiveness of Formal Institutions for Changing Access to Research Mice</vt:lpstr>
      <vt:lpstr>Slide 21</vt:lpstr>
      <vt:lpstr>Journal as Platforms:  Governance</vt:lpstr>
      <vt:lpstr>Empirical Strategy Compare and contrast of two journals from the date of founding – Nature Materials &amp; Nature Biotechnology</vt:lpstr>
      <vt:lpstr>The Incidence of Patent Paper Pairs, by Journal and Over Time</vt:lpstr>
      <vt:lpstr>Differences-in-Differences:  Impact of Patent Grant by Journal, By Same Journal versus Other Journal Citations</vt:lpstr>
      <vt:lpstr>Slide 26</vt:lpstr>
      <vt:lpstr>Implications</vt:lpstr>
      <vt:lpstr>Some Commons to Think About…</vt:lpstr>
    </vt:vector>
  </TitlesOfParts>
  <Company>Harvard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Science &amp; Industrial Research, 1920-1975</dc:title>
  <dc:creator>Megan MacGarvie</dc:creator>
  <cp:lastModifiedBy>amann</cp:lastModifiedBy>
  <cp:revision>234</cp:revision>
  <dcterms:created xsi:type="dcterms:W3CDTF">2003-10-14T22:32:38Z</dcterms:created>
  <dcterms:modified xsi:type="dcterms:W3CDTF">2012-09-19T18:35:49Z</dcterms:modified>
</cp:coreProperties>
</file>