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98" r:id="rId3"/>
    <p:sldId id="301" r:id="rId4"/>
    <p:sldId id="299" r:id="rId5"/>
    <p:sldId id="340" r:id="rId6"/>
    <p:sldId id="292" r:id="rId7"/>
    <p:sldId id="293" r:id="rId8"/>
    <p:sldId id="302" r:id="rId9"/>
    <p:sldId id="303" r:id="rId10"/>
    <p:sldId id="305" r:id="rId11"/>
    <p:sldId id="341" r:id="rId12"/>
    <p:sldId id="306" r:id="rId13"/>
    <p:sldId id="344" r:id="rId14"/>
    <p:sldId id="304" r:id="rId15"/>
    <p:sldId id="296" r:id="rId16"/>
    <p:sldId id="343" r:id="rId17"/>
    <p:sldId id="345" r:id="rId18"/>
    <p:sldId id="342" r:id="rId19"/>
    <p:sldId id="312" r:id="rId20"/>
    <p:sldId id="319" r:id="rId21"/>
    <p:sldId id="349" r:id="rId22"/>
    <p:sldId id="346" r:id="rId23"/>
    <p:sldId id="348" r:id="rId24"/>
    <p:sldId id="29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89870" autoAdjust="0"/>
  </p:normalViewPr>
  <p:slideViewPr>
    <p:cSldViewPr>
      <p:cViewPr>
        <p:scale>
          <a:sx n="60" d="100"/>
          <a:sy n="60" d="100"/>
        </p:scale>
        <p:origin x="-144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3264A-400F-4437-AF99-2E775E9EE18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F0E48-8226-41BE-A310-CD6C5D260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704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67208-C611-4143-89A9-4DA79505938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67208-C611-4143-89A9-4DA7950593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E67208-C611-4143-89A9-4DA79505938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C11ED9-07D3-4E44-8BB3-0812ABEF8328}" type="datetime1">
              <a:rPr lang="en-US"/>
              <a:pPr/>
              <a:t>9/21/2012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21B47-FCCA-4FF0-80C0-C5E696821DC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BF9F-C7F1-4D15-9B36-448F249AFA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 descr="http://ts1.mm.bing.net/th?id=I4985645968589740&amp;pid=1.8&amp;w=190&amp;h=71&amp;c=7&amp;rs=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0"/>
            <a:ext cx="1809750" cy="676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es.rice.edu/ES/humsoc/Galileo/Images/Astro/Instruments/hevelius_telescope.gif" TargetMode="External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Data, Science Metrics and the Role of Science Policy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Julia Lane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Science metrics</a:t>
            </a:r>
          </a:p>
          <a:p>
            <a:r>
              <a:rPr lang="en-US" dirty="0" smtClean="0"/>
              <a:t>Big data </a:t>
            </a:r>
          </a:p>
          <a:p>
            <a:r>
              <a:rPr lang="en-US" dirty="0" smtClean="0"/>
              <a:t>The role of science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it Right Matters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61885"/>
            <a:ext cx="4257675" cy="561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6556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getting it right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599"/>
          </a:xfrm>
        </p:spPr>
        <p:txBody>
          <a:bodyPr>
            <a:normAutofit/>
          </a:bodyPr>
          <a:lstStyle/>
          <a:p>
            <a:r>
              <a:rPr lang="en-US" dirty="0" smtClean="0"/>
              <a:t>Theoretical framework</a:t>
            </a:r>
          </a:p>
          <a:p>
            <a:pPr lvl="1"/>
            <a:r>
              <a:rPr lang="en-US" dirty="0" smtClean="0"/>
              <a:t>Important role for </a:t>
            </a:r>
            <a:r>
              <a:rPr lang="en-US" dirty="0" err="1" smtClean="0"/>
              <a:t>SciSIP</a:t>
            </a:r>
            <a:r>
              <a:rPr lang="en-US" dirty="0" smtClean="0"/>
              <a:t> research</a:t>
            </a:r>
          </a:p>
          <a:p>
            <a:pPr lvl="1">
              <a:buNone/>
            </a:pPr>
            <a:r>
              <a:rPr lang="en-US" dirty="0" smtClean="0"/>
              <a:t>Psychology, Anthropology, Sociology, Economics, Political Science…</a:t>
            </a:r>
          </a:p>
          <a:p>
            <a:pPr lvl="1">
              <a:buNone/>
            </a:pPr>
            <a:r>
              <a:rPr lang="en-US" dirty="0" smtClean="0"/>
              <a:t>AND Domain scientists</a:t>
            </a:r>
          </a:p>
          <a:p>
            <a:pPr lvl="1">
              <a:buNone/>
            </a:pPr>
            <a:endParaRPr lang="en-US" dirty="0" smtClean="0"/>
          </a:p>
          <a:p>
            <a:pPr lvl="1">
              <a:buFontTx/>
              <a:buChar char="-"/>
            </a:pPr>
            <a:endParaRPr lang="en-US" dirty="0" smtClean="0"/>
          </a:p>
        </p:txBody>
      </p:sp>
      <p:pic>
        <p:nvPicPr>
          <p:cNvPr id="11" name="Picture 10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3478" y="4191000"/>
            <a:ext cx="3308522" cy="254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getting it right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Empirical Framework</a:t>
            </a:r>
          </a:p>
          <a:p>
            <a:pPr lvl="1"/>
            <a:r>
              <a:rPr lang="en-US" dirty="0" smtClean="0"/>
              <a:t>Timely</a:t>
            </a:r>
          </a:p>
          <a:p>
            <a:pPr lvl="1"/>
            <a:r>
              <a:rPr lang="en-US" dirty="0" err="1" smtClean="0"/>
              <a:t>Generalizable</a:t>
            </a:r>
            <a:r>
              <a:rPr lang="en-US" dirty="0" smtClean="0"/>
              <a:t> and replicable</a:t>
            </a:r>
          </a:p>
          <a:p>
            <a:pPr lvl="1"/>
            <a:r>
              <a:rPr lang="en-US" dirty="0" smtClean="0"/>
              <a:t>Low cost, high quality</a:t>
            </a:r>
          </a:p>
          <a:p>
            <a:pPr lvl="1">
              <a:buNone/>
            </a:pPr>
            <a:r>
              <a:rPr lang="en-US" dirty="0" smtClean="0"/>
              <a:t>Big Data (in this context)</a:t>
            </a:r>
          </a:p>
          <a:p>
            <a:pPr lvl="1">
              <a:buNone/>
            </a:pPr>
            <a:r>
              <a:rPr lang="en-US" dirty="0" smtClean="0"/>
              <a:t>-  Disambiguated data on individuals</a:t>
            </a:r>
          </a:p>
          <a:p>
            <a:pPr lvl="1"/>
            <a:r>
              <a:rPr lang="en-US" dirty="0" smtClean="0"/>
              <a:t>Automatic data creation</a:t>
            </a:r>
          </a:p>
          <a:p>
            <a:pPr lvl="1"/>
            <a:r>
              <a:rPr lang="en-US" dirty="0" smtClean="0"/>
              <a:t>New text mining approaches….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419600"/>
            <a:ext cx="209036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c.allpostersimages.com/images/P-473-488-90/60/6065/AXAD100Z/posters/bernard-schoenbaum-oh-if-only-it-were-so-simple-new-yorker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199"/>
            <a:ext cx="8020749" cy="6019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6506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0"/>
            <a:ext cx="8001000" cy="1524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Conceptual Framework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7415"/>
            <a:ext cx="6419850" cy="50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993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Science metrics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Big data</a:t>
            </a:r>
          </a:p>
          <a:p>
            <a:r>
              <a:rPr lang="en-US" dirty="0" smtClean="0"/>
              <a:t>Role of Science Policy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6477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</a:rPr>
              <a:t>The Evolution of Science - the 4th Paradigm</a:t>
            </a:r>
            <a:endParaRPr lang="en-US" sz="4000" b="1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64770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Observational Science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Scientist gathers data by direct observation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Scientist analyzes data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Analytical Science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Scientist builds analytical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Makes predictions.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Computational Science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Simulate analytical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Validate model and makes predictions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Data Exploration Science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smtClean="0"/>
              <a:t>Data-driven science </a:t>
            </a:r>
            <a:br>
              <a:rPr lang="en-US" sz="1600" b="1" smtClean="0"/>
            </a:br>
            <a:r>
              <a:rPr lang="en-US" sz="1600" smtClean="0"/>
              <a:t>Data captured by instrumentsror from the web,</a:t>
            </a:r>
            <a:br>
              <a:rPr lang="en-US" sz="1600" smtClean="0"/>
            </a:br>
            <a:r>
              <a:rPr lang="en-US" sz="1600" smtClean="0"/>
              <a:t>or data generated by simulation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Information extraction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Processed by software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Placed in a database / 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Scientist(s)/scholar(s) analyze(s) database / files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i="1" u="sng" smtClean="0"/>
              <a:t>Access crucial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400" smtClean="0"/>
          </a:p>
        </p:txBody>
      </p:sp>
      <p:pic>
        <p:nvPicPr>
          <p:cNvPr id="29700" name="Picture 4" descr="hevelius_telescope-t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23038" y="304800"/>
            <a:ext cx="2620962" cy="3048000"/>
          </a:xfr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35513" y="2832100"/>
            <a:ext cx="2122487" cy="2349500"/>
            <a:chOff x="3388" y="2064"/>
            <a:chExt cx="2372" cy="2256"/>
          </a:xfrm>
        </p:grpSpPr>
        <p:pic>
          <p:nvPicPr>
            <p:cNvPr id="29704" name="Picture 6" descr="FermiLa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2705"/>
              <a:ext cx="2112" cy="1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5" name="Picture 7" descr="The Telescop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88" y="2064"/>
              <a:ext cx="1017" cy="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Picture 8" descr="j019538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9" y="3737"/>
              <a:ext cx="571" cy="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4648200" y="914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chemeClr val="accent2"/>
                </a:solidFill>
              </a:rPr>
              <a:t>Jim Gray’s paradigm</a:t>
            </a:r>
            <a:endParaRPr lang="en-US" sz="1400"/>
          </a:p>
        </p:txBody>
      </p:sp>
      <p:pic>
        <p:nvPicPr>
          <p:cNvPr id="29703" name="Picture 10" descr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1725" y="5181600"/>
            <a:ext cx="423227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pPr>
              <a:buNone/>
            </a:pPr>
            <a:r>
              <a:rPr lang="en-US" sz="4800" dirty="0" smtClean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The Role of Big data</a:t>
            </a:r>
            <a:endParaRPr lang="en-US" sz="28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770382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0" y="601979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Ian Foster University of Chicago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231345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6407" y="3276600"/>
            <a:ext cx="132759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2667"/>
            <a:ext cx="2667000" cy="200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5032" y="5486400"/>
            <a:ext cx="1777531" cy="134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Hom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2057400"/>
            <a:ext cx="1423035" cy="342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60802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Describe Science Investments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FE33-7CC4-FA4C-BF26-2AD52AA43E2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116" t="6235" r="24351" b="12612"/>
          <a:stretch/>
        </p:blipFill>
        <p:spPr bwMode="auto">
          <a:xfrm>
            <a:off x="1676400" y="1676400"/>
            <a:ext cx="5778972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4745" y="2291500"/>
            <a:ext cx="2913321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1000 topics learned from 200k submitted NSF proposals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Topics ideal for research portfolio analysis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Measure relationship between research investment and research outcomes (publications, patents)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Topic model unifies research categories across funding agencies and document genre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0741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Science metrics</a:t>
            </a:r>
          </a:p>
          <a:p>
            <a:r>
              <a:rPr lang="en-US" dirty="0" smtClean="0"/>
              <a:t>Big data </a:t>
            </a:r>
          </a:p>
          <a:p>
            <a:r>
              <a:rPr lang="en-US" dirty="0" smtClean="0"/>
              <a:t>Science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04800"/>
            <a:ext cx="7391400" cy="1066800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chemeClr val="tx2"/>
                </a:solidFill>
              </a:rPr>
              <a:t>Link to Policy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7415"/>
            <a:ext cx="6419850" cy="50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895600" y="601979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Ian Foster University of Chicago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1219200"/>
            <a:ext cx="228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Investment in angiogenesis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531" y="5657671"/>
            <a:ext cx="2286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Identify </a:t>
            </a:r>
            <a:r>
              <a:rPr lang="en-US" dirty="0" err="1" smtClean="0"/>
              <a:t>Pis</a:t>
            </a:r>
            <a:r>
              <a:rPr lang="en-US" dirty="0" smtClean="0"/>
              <a:t> and graduate students working in angiogenesis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0" y="5257800"/>
            <a:ext cx="228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Publications in angiogenesis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69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Science metrics</a:t>
            </a:r>
          </a:p>
          <a:p>
            <a:r>
              <a:rPr lang="en-US" dirty="0" smtClean="0"/>
              <a:t>Big data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Science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9296400" cy="982662"/>
          </a:xfrm>
        </p:spPr>
        <p:txBody>
          <a:bodyPr/>
          <a:lstStyle/>
          <a:p>
            <a:pPr algn="ctr"/>
            <a:r>
              <a:rPr lang="en-US" dirty="0" smtClean="0"/>
              <a:t>Engage </a:t>
            </a:r>
            <a:r>
              <a:rPr lang="en-US" dirty="0" err="1" smtClean="0"/>
              <a:t>SciSIP</a:t>
            </a:r>
            <a:r>
              <a:rPr lang="en-US" dirty="0" smtClean="0"/>
              <a:t> community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653463" cy="4525963"/>
          </a:xfrm>
        </p:spPr>
        <p:txBody>
          <a:bodyPr>
            <a:normAutofit fontScale="85000" lnSpcReduction="10000"/>
          </a:bodyPr>
          <a:lstStyle/>
          <a:p>
            <a:pPr marL="571500" indent="-457200"/>
            <a:r>
              <a:rPr lang="en-US" dirty="0" smtClean="0"/>
              <a:t>Patent </a:t>
            </a:r>
            <a:r>
              <a:rPr lang="en-US" dirty="0"/>
              <a:t>Network </a:t>
            </a:r>
            <a:r>
              <a:rPr lang="en-US" dirty="0" err="1" smtClean="0"/>
              <a:t>Dataverse</a:t>
            </a:r>
            <a:r>
              <a:rPr lang="en-US" dirty="0"/>
              <a:t> </a:t>
            </a:r>
            <a:r>
              <a:rPr lang="en-US" dirty="0" smtClean="0"/>
              <a:t>Lee Fleming Harvard</a:t>
            </a:r>
            <a:endParaRPr lang="en-US" dirty="0"/>
          </a:p>
          <a:p>
            <a:pPr marL="571500" indent="-457200"/>
            <a:r>
              <a:rPr lang="en-US" dirty="0" smtClean="0"/>
              <a:t>COMETS (</a:t>
            </a:r>
            <a:r>
              <a:rPr lang="en-US" dirty="0"/>
              <a:t>Connecting Outcome Measures in </a:t>
            </a:r>
            <a:r>
              <a:rPr lang="en-US" dirty="0" smtClean="0"/>
              <a:t>Entrepreneurship </a:t>
            </a:r>
            <a:r>
              <a:rPr lang="en-US" dirty="0"/>
              <a:t>Technology and </a:t>
            </a:r>
            <a:r>
              <a:rPr lang="en-US" dirty="0" smtClean="0"/>
              <a:t>Science): Lynne </a:t>
            </a:r>
            <a:r>
              <a:rPr lang="en-US" dirty="0" err="1" smtClean="0"/>
              <a:t>Zucker</a:t>
            </a:r>
            <a:r>
              <a:rPr lang="en-US" dirty="0" smtClean="0"/>
              <a:t> and Michael Darby UCLA </a:t>
            </a:r>
          </a:p>
          <a:p>
            <a:pPr marL="571500" indent="-457200"/>
            <a:r>
              <a:rPr lang="en-US" dirty="0" smtClean="0"/>
              <a:t>Randomized Controlled Trials John </a:t>
            </a:r>
            <a:r>
              <a:rPr lang="en-US" dirty="0" err="1" smtClean="0"/>
              <a:t>Willinsky</a:t>
            </a:r>
            <a:r>
              <a:rPr lang="en-US" dirty="0" smtClean="0"/>
              <a:t>, Stanford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>
              <a:defRPr/>
            </a:pPr>
            <a:fld id="{0E73B92D-6EFD-401D-B1CB-81C31531BFB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28881"/>
            <a:ext cx="2667000" cy="2348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21" y="4157177"/>
            <a:ext cx="2968177" cy="2218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30273"/>
            <a:ext cx="2959267" cy="224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23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86600" y="6629400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E73B92D-6EFD-401D-B1CB-81C31531BFB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12589"/>
            <a:ext cx="3867150" cy="2656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76400" y="304800"/>
            <a:ext cx="716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smtClean="0">
                <a:effectLst/>
              </a:rPr>
              <a:t>And a reminder of why!</a:t>
            </a:r>
            <a:endParaRPr lang="en-US" sz="4800" dirty="0">
              <a:effectLst/>
            </a:endParaRPr>
          </a:p>
        </p:txBody>
      </p:sp>
      <p:pic>
        <p:nvPicPr>
          <p:cNvPr id="7" name="Picture 5" descr="https://encrypted-tbn1.gstatic.com/images?q=tbn:ANd9GcS8ieYuAHdyWzYPbQVxyIfdS3OrEYR02sTDwl2vRkzdovgAPbQ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81475"/>
            <a:ext cx="1714500" cy="2676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5591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Julia Lane</a:t>
            </a:r>
          </a:p>
          <a:p>
            <a:r>
              <a:rPr lang="en-US" dirty="0" smtClean="0"/>
              <a:t>202 374 9901</a:t>
            </a:r>
          </a:p>
          <a:p>
            <a:r>
              <a:rPr lang="en-US" dirty="0" smtClean="0"/>
              <a:t>jlane@air.org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Background and Motivation</a:t>
            </a:r>
          </a:p>
          <a:p>
            <a:r>
              <a:rPr lang="en-US" dirty="0" smtClean="0"/>
              <a:t>Science metrics</a:t>
            </a:r>
          </a:p>
          <a:p>
            <a:r>
              <a:rPr lang="en-US" dirty="0" smtClean="0"/>
              <a:t>Big data</a:t>
            </a:r>
          </a:p>
          <a:p>
            <a:r>
              <a:rPr lang="en-US" dirty="0" smtClean="0"/>
              <a:t>Science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evidence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makers: </a:t>
            </a:r>
            <a:r>
              <a:rPr lang="en-US" dirty="0" err="1" smtClean="0"/>
              <a:t>Marburger’s</a:t>
            </a:r>
            <a:r>
              <a:rPr lang="en-US" dirty="0" smtClean="0"/>
              <a:t> speech; Joel </a:t>
            </a:r>
            <a:r>
              <a:rPr lang="en-US" dirty="0" err="1" smtClean="0"/>
              <a:t>Scheraga</a:t>
            </a:r>
            <a:r>
              <a:rPr lang="en-US" dirty="0" smtClean="0"/>
              <a:t> yesterday</a:t>
            </a:r>
          </a:p>
          <a:p>
            <a:r>
              <a:rPr lang="en-US" dirty="0" smtClean="0"/>
              <a:t>University Administrators: APLU and AAU</a:t>
            </a:r>
          </a:p>
          <a:p>
            <a:r>
              <a:rPr lang="en-US" dirty="0" smtClean="0"/>
              <a:t>Academia: Establishment of </a:t>
            </a:r>
            <a:r>
              <a:rPr lang="en-US" dirty="0" err="1" smtClean="0"/>
              <a:t>SciSIP</a:t>
            </a:r>
            <a:r>
              <a:rPr lang="en-US" dirty="0" smtClean="0"/>
              <a:t> and SOSP </a:t>
            </a:r>
          </a:p>
          <a:p>
            <a:endParaRPr lang="en-US" dirty="0"/>
          </a:p>
        </p:txBody>
      </p:sp>
      <p:pic>
        <p:nvPicPr>
          <p:cNvPr id="3077" name="Picture 5" descr="https://encrypted-tbn1.gstatic.com/images?q=tbn:ANd9GcS8ieYuAHdyWzYPbQVxyIfdS3OrEYR02sTDwl2vRkzdovgAPbQ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1714500" cy="2676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83" name="Picture 11" descr="http://www.nature.com/news/specials/metrics/images/4658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91000"/>
            <a:ext cx="2362200" cy="23622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Branstetter</a:t>
            </a:r>
            <a:r>
              <a:rPr lang="en-US" dirty="0" smtClean="0"/>
              <a:t> &amp; Higgins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61481"/>
            <a:ext cx="7158038" cy="539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2488"/>
            <a:ext cx="8229600" cy="511057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Agencies should demonstrate the use of evidence throughout their Fiscal Year (FY) 2014 budget submissions. Budget submissions also should include a separate section on agencies' most innovative uses of evidence and evaluation, addressing some or all of the issues below….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990600"/>
            <a:ext cx="2841609" cy="128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3084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705600" cy="1066800"/>
          </a:xfrm>
        </p:spPr>
        <p:txBody>
          <a:bodyPr/>
          <a:lstStyle/>
          <a:p>
            <a:r>
              <a:rPr lang="en-US" sz="4800" dirty="0" smtClean="0"/>
              <a:t>Motivation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24800" cy="43735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Office of Science and Technology Policy has created a "community of practice" for agency personnel involved in designing and managing incentive prizes and has organized a Science of Science Policy working group that is developing tools aimed at establishing a more scientific, empirical evidence basis for science and technology policymaking.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830" y="838200"/>
            <a:ext cx="2421169" cy="1098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865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12589"/>
            <a:ext cx="7734300" cy="531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990600"/>
          </a:xfrm>
        </p:spPr>
        <p:txBody>
          <a:bodyPr/>
          <a:lstStyle/>
          <a:p>
            <a:r>
              <a:rPr lang="en-US" sz="4800" dirty="0" smtClean="0"/>
              <a:t>The data don’t exist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94" y="1601112"/>
            <a:ext cx="91440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28600" y="4495800"/>
            <a:ext cx="1377976" cy="2041525"/>
            <a:chOff x="3904" y="1536"/>
            <a:chExt cx="1616" cy="206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790661">
              <a:off x="3904" y="1536"/>
              <a:ext cx="1584" cy="2064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CC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440717">
              <a:off x="3904" y="1536"/>
              <a:ext cx="1584" cy="2064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rgbClr val="00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" y="1536"/>
              <a:ext cx="1616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5760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459</Words>
  <Application>Microsoft Office PowerPoint</Application>
  <PresentationFormat>On-screen Show (4:3)</PresentationFormat>
  <Paragraphs>109</Paragraphs>
  <Slides>24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Big Data, Science Metrics and the Role of Science Policy</vt:lpstr>
      <vt:lpstr>Overview</vt:lpstr>
      <vt:lpstr>Overview</vt:lpstr>
      <vt:lpstr>Clear evidence of interest</vt:lpstr>
      <vt:lpstr>Example: Branstetter &amp; Higgins</vt:lpstr>
      <vt:lpstr>Motivation</vt:lpstr>
      <vt:lpstr>Motivation</vt:lpstr>
      <vt:lpstr>Motivation</vt:lpstr>
      <vt:lpstr>The data don’t exist</vt:lpstr>
      <vt:lpstr>Overview</vt:lpstr>
      <vt:lpstr>Getting it Right Matters</vt:lpstr>
      <vt:lpstr>What does getting it right mean?</vt:lpstr>
      <vt:lpstr>What does getting it right mean?</vt:lpstr>
      <vt:lpstr>Slide 14</vt:lpstr>
      <vt:lpstr>Conceptual Framework</vt:lpstr>
      <vt:lpstr>Overview</vt:lpstr>
      <vt:lpstr>The Evolution of Science - the 4th Paradigm</vt:lpstr>
      <vt:lpstr>Slide 18</vt:lpstr>
      <vt:lpstr>Example: Describe Science Investments </vt:lpstr>
      <vt:lpstr>Slide 20</vt:lpstr>
      <vt:lpstr>Overview</vt:lpstr>
      <vt:lpstr>Engage SciSIP community</vt:lpstr>
      <vt:lpstr>Slide 23</vt:lpstr>
      <vt:lpstr>Contact Information</vt:lpstr>
    </vt:vector>
  </TitlesOfParts>
  <Company>American Institutes for Research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ARL S&amp;T</dc:title>
  <dc:creator>JLane</dc:creator>
  <cp:lastModifiedBy>The National Academies</cp:lastModifiedBy>
  <cp:revision>84</cp:revision>
  <dcterms:created xsi:type="dcterms:W3CDTF">2012-08-30T12:03:35Z</dcterms:created>
  <dcterms:modified xsi:type="dcterms:W3CDTF">2012-09-21T12:37:34Z</dcterms:modified>
</cp:coreProperties>
</file>