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68" r:id="rId3"/>
  </p:sldMasterIdLst>
  <p:notesMasterIdLst>
    <p:notesMasterId r:id="rId109"/>
  </p:notesMasterIdLst>
  <p:handoutMasterIdLst>
    <p:handoutMasterId r:id="rId110"/>
  </p:handoutMasterIdLst>
  <p:sldIdLst>
    <p:sldId id="256" r:id="rId4"/>
    <p:sldId id="257" r:id="rId5"/>
    <p:sldId id="260" r:id="rId6"/>
    <p:sldId id="455" r:id="rId7"/>
    <p:sldId id="258" r:id="rId8"/>
    <p:sldId id="262" r:id="rId9"/>
    <p:sldId id="261" r:id="rId10"/>
    <p:sldId id="272" r:id="rId11"/>
    <p:sldId id="265" r:id="rId12"/>
    <p:sldId id="264" r:id="rId13"/>
    <p:sldId id="271" r:id="rId14"/>
    <p:sldId id="267" r:id="rId15"/>
    <p:sldId id="319" r:id="rId16"/>
    <p:sldId id="323" r:id="rId17"/>
    <p:sldId id="330" r:id="rId18"/>
    <p:sldId id="339" r:id="rId19"/>
    <p:sldId id="268" r:id="rId20"/>
    <p:sldId id="275" r:id="rId21"/>
    <p:sldId id="274" r:id="rId22"/>
    <p:sldId id="276" r:id="rId23"/>
    <p:sldId id="292" r:id="rId24"/>
    <p:sldId id="273" r:id="rId25"/>
    <p:sldId id="280" r:id="rId26"/>
    <p:sldId id="281" r:id="rId27"/>
    <p:sldId id="311" r:id="rId28"/>
    <p:sldId id="461" r:id="rId29"/>
    <p:sldId id="343" r:id="rId30"/>
    <p:sldId id="344" r:id="rId31"/>
    <p:sldId id="464" r:id="rId32"/>
    <p:sldId id="495" r:id="rId33"/>
    <p:sldId id="459" r:id="rId34"/>
    <p:sldId id="465" r:id="rId35"/>
    <p:sldId id="471" r:id="rId36"/>
    <p:sldId id="353" r:id="rId37"/>
    <p:sldId id="352" r:id="rId38"/>
    <p:sldId id="454" r:id="rId39"/>
    <p:sldId id="427" r:id="rId40"/>
    <p:sldId id="428" r:id="rId41"/>
    <p:sldId id="429" r:id="rId42"/>
    <p:sldId id="430" r:id="rId43"/>
    <p:sldId id="431" r:id="rId44"/>
    <p:sldId id="432" r:id="rId45"/>
    <p:sldId id="434" r:id="rId46"/>
    <p:sldId id="433" r:id="rId47"/>
    <p:sldId id="435" r:id="rId48"/>
    <p:sldId id="436" r:id="rId49"/>
    <p:sldId id="438" r:id="rId50"/>
    <p:sldId id="437" r:id="rId51"/>
    <p:sldId id="484" r:id="rId52"/>
    <p:sldId id="470" r:id="rId53"/>
    <p:sldId id="300" r:id="rId54"/>
    <p:sldId id="404" r:id="rId55"/>
    <p:sldId id="295" r:id="rId56"/>
    <p:sldId id="321" r:id="rId57"/>
    <p:sldId id="369" r:id="rId58"/>
    <p:sldId id="503" r:id="rId59"/>
    <p:sldId id="368" r:id="rId60"/>
    <p:sldId id="351" r:id="rId61"/>
    <p:sldId id="354" r:id="rId62"/>
    <p:sldId id="355" r:id="rId63"/>
    <p:sldId id="439" r:id="rId64"/>
    <p:sldId id="496" r:id="rId65"/>
    <p:sldId id="331" r:id="rId66"/>
    <p:sldId id="335" r:id="rId67"/>
    <p:sldId id="347" r:id="rId68"/>
    <p:sldId id="348" r:id="rId69"/>
    <p:sldId id="307" r:id="rId70"/>
    <p:sldId id="309" r:id="rId71"/>
    <p:sldId id="480" r:id="rId72"/>
    <p:sldId id="367" r:id="rId73"/>
    <p:sldId id="481" r:id="rId74"/>
    <p:sldId id="482" r:id="rId75"/>
    <p:sldId id="479" r:id="rId76"/>
    <p:sldId id="285" r:id="rId77"/>
    <p:sldId id="475" r:id="rId78"/>
    <p:sldId id="372" r:id="rId79"/>
    <p:sldId id="449" r:id="rId80"/>
    <p:sldId id="450" r:id="rId81"/>
    <p:sldId id="490" r:id="rId82"/>
    <p:sldId id="476" r:id="rId83"/>
    <p:sldId id="306" r:id="rId84"/>
    <p:sldId id="303" r:id="rId85"/>
    <p:sldId id="478" r:id="rId86"/>
    <p:sldId id="446" r:id="rId87"/>
    <p:sldId id="452" r:id="rId88"/>
    <p:sldId id="453" r:id="rId89"/>
    <p:sldId id="451" r:id="rId90"/>
    <p:sldId id="489" r:id="rId91"/>
    <p:sldId id="421" r:id="rId92"/>
    <p:sldId id="499" r:id="rId93"/>
    <p:sldId id="364" r:id="rId94"/>
    <p:sldId id="422" r:id="rId95"/>
    <p:sldId id="500" r:id="rId96"/>
    <p:sldId id="423" r:id="rId97"/>
    <p:sldId id="469" r:id="rId98"/>
    <p:sldId id="473" r:id="rId99"/>
    <p:sldId id="502" r:id="rId100"/>
    <p:sldId id="399" r:id="rId101"/>
    <p:sldId id="324" r:id="rId102"/>
    <p:sldId id="325" r:id="rId103"/>
    <p:sldId id="494" r:id="rId104"/>
    <p:sldId id="334" r:id="rId105"/>
    <p:sldId id="317" r:id="rId106"/>
    <p:sldId id="318" r:id="rId107"/>
    <p:sldId id="501"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2238" y="-9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notesMaster" Target="notesMasters/notes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66666666666717"/>
          <c:y val="0.17182958837462389"/>
          <c:w val="0.53461089238845461"/>
          <c:h val="0.78235740349529481"/>
        </c:manualLayout>
      </c:layout>
      <c:pieChart>
        <c:varyColors val="1"/>
        <c:ser>
          <c:idx val="0"/>
          <c:order val="0"/>
          <c:tx>
            <c:strRef>
              <c:f>Sheet1!$B$1</c:f>
              <c:strCache>
                <c:ptCount val="1"/>
                <c:pt idx="0">
                  <c:v>Sales</c:v>
                </c:pt>
              </c:strCache>
            </c:strRef>
          </c:tx>
          <c:explosion val="11"/>
          <c:cat>
            <c:strRef>
              <c:f>Sheet1!$A$2:$A$3</c:f>
              <c:strCache>
                <c:ptCount val="2"/>
                <c:pt idx="0">
                  <c:v>IRB and other pre-initiation </c:v>
                </c:pt>
                <c:pt idx="1">
                  <c:v>Other research activities</c:v>
                </c:pt>
              </c:strCache>
            </c:strRef>
          </c:cat>
          <c:val>
            <c:numRef>
              <c:f>Sheet1!$B$2:$B$3</c:f>
              <c:numCache>
                <c:formatCode>General</c:formatCode>
                <c:ptCount val="2"/>
                <c:pt idx="0">
                  <c:v>2.9</c:v>
                </c:pt>
                <c:pt idx="1">
                  <c:v>97.1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173712901271952"/>
          <c:y val="0.28393923037846081"/>
          <c:w val="0.27133979406420466"/>
          <c:h val="0.57472250444500894"/>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641060855765117E-2"/>
          <c:y val="3.5877017444642847E-2"/>
          <c:w val="0.56460599401819556"/>
          <c:h val="0.84561012746334885"/>
        </c:manualLayout>
      </c:layout>
      <c:barChart>
        <c:barDir val="col"/>
        <c:grouping val="stacked"/>
        <c:varyColors val="0"/>
        <c:ser>
          <c:idx val="0"/>
          <c:order val="0"/>
          <c:tx>
            <c:strRef>
              <c:f>Sheet1!$B$1</c:f>
              <c:strCache>
                <c:ptCount val="1"/>
                <c:pt idx="0">
                  <c:v>Expedited review</c:v>
                </c:pt>
              </c:strCache>
            </c:strRef>
          </c:tx>
          <c:invertIfNegative val="0"/>
          <c:cat>
            <c:strRef>
              <c:f>Sheet1!$A$2:$A$6</c:f>
              <c:strCache>
                <c:ptCount val="4"/>
                <c:pt idx="0">
                  <c:v>Expedited</c:v>
                </c:pt>
                <c:pt idx="3">
                  <c:v>Full IRB</c:v>
                </c:pt>
              </c:strCache>
            </c:strRef>
          </c:cat>
          <c:val>
            <c:numRef>
              <c:f>Sheet1!$B$2:$B$6</c:f>
              <c:numCache>
                <c:formatCode>General</c:formatCode>
                <c:ptCount val="5"/>
                <c:pt idx="0">
                  <c:v>14.8</c:v>
                </c:pt>
              </c:numCache>
            </c:numRef>
          </c:val>
        </c:ser>
        <c:ser>
          <c:idx val="1"/>
          <c:order val="1"/>
          <c:tx>
            <c:strRef>
              <c:f>Sheet1!$C$1</c:f>
              <c:strCache>
                <c:ptCount val="1"/>
                <c:pt idx="0">
                  <c:v>Expedited approval</c:v>
                </c:pt>
              </c:strCache>
            </c:strRef>
          </c:tx>
          <c:invertIfNegative val="0"/>
          <c:cat>
            <c:strRef>
              <c:f>Sheet1!$A$2:$A$6</c:f>
              <c:strCache>
                <c:ptCount val="4"/>
                <c:pt idx="0">
                  <c:v>Expedited</c:v>
                </c:pt>
                <c:pt idx="3">
                  <c:v>Full IRB</c:v>
                </c:pt>
              </c:strCache>
            </c:strRef>
          </c:cat>
          <c:val>
            <c:numRef>
              <c:f>Sheet1!$C$2:$C$6</c:f>
              <c:numCache>
                <c:formatCode>General</c:formatCode>
                <c:ptCount val="5"/>
                <c:pt idx="1">
                  <c:v>27.6</c:v>
                </c:pt>
              </c:numCache>
            </c:numRef>
          </c:val>
        </c:ser>
        <c:ser>
          <c:idx val="2"/>
          <c:order val="2"/>
          <c:tx>
            <c:strRef>
              <c:f>Sheet1!$D$1</c:f>
              <c:strCache>
                <c:ptCount val="1"/>
                <c:pt idx="0">
                  <c:v>Full IRB Review</c:v>
                </c:pt>
              </c:strCache>
            </c:strRef>
          </c:tx>
          <c:invertIfNegative val="0"/>
          <c:cat>
            <c:strRef>
              <c:f>Sheet1!$A$2:$A$6</c:f>
              <c:strCache>
                <c:ptCount val="4"/>
                <c:pt idx="0">
                  <c:v>Expedited</c:v>
                </c:pt>
                <c:pt idx="3">
                  <c:v>Full IRB</c:v>
                </c:pt>
              </c:strCache>
            </c:strRef>
          </c:cat>
          <c:val>
            <c:numRef>
              <c:f>Sheet1!$D$2:$D$6</c:f>
              <c:numCache>
                <c:formatCode>General</c:formatCode>
                <c:ptCount val="5"/>
                <c:pt idx="3">
                  <c:v>23.3</c:v>
                </c:pt>
              </c:numCache>
            </c:numRef>
          </c:val>
        </c:ser>
        <c:ser>
          <c:idx val="3"/>
          <c:order val="3"/>
          <c:tx>
            <c:strRef>
              <c:f>Sheet1!$E$1</c:f>
              <c:strCache>
                <c:ptCount val="1"/>
                <c:pt idx="0">
                  <c:v>Full IRB Approval</c:v>
                </c:pt>
              </c:strCache>
            </c:strRef>
          </c:tx>
          <c:invertIfNegative val="0"/>
          <c:cat>
            <c:strRef>
              <c:f>Sheet1!$A$2:$A$6</c:f>
              <c:strCache>
                <c:ptCount val="4"/>
                <c:pt idx="0">
                  <c:v>Expedited</c:v>
                </c:pt>
                <c:pt idx="3">
                  <c:v>Full IRB</c:v>
                </c:pt>
              </c:strCache>
            </c:strRef>
          </c:cat>
          <c:val>
            <c:numRef>
              <c:f>Sheet1!$E$2:$E$6</c:f>
              <c:numCache>
                <c:formatCode>General</c:formatCode>
                <c:ptCount val="5"/>
                <c:pt idx="4">
                  <c:v>48.1</c:v>
                </c:pt>
              </c:numCache>
            </c:numRef>
          </c:val>
        </c:ser>
        <c:dLbls>
          <c:showLegendKey val="0"/>
          <c:showVal val="0"/>
          <c:showCatName val="0"/>
          <c:showSerName val="0"/>
          <c:showPercent val="0"/>
          <c:showBubbleSize val="0"/>
        </c:dLbls>
        <c:gapWidth val="4"/>
        <c:overlap val="100"/>
        <c:axId val="37756928"/>
        <c:axId val="37758464"/>
      </c:barChart>
      <c:catAx>
        <c:axId val="37756928"/>
        <c:scaling>
          <c:orientation val="minMax"/>
        </c:scaling>
        <c:delete val="0"/>
        <c:axPos val="b"/>
        <c:majorTickMark val="out"/>
        <c:minorTickMark val="none"/>
        <c:tickLblPos val="nextTo"/>
        <c:crossAx val="37758464"/>
        <c:crosses val="autoZero"/>
        <c:auto val="1"/>
        <c:lblAlgn val="ctr"/>
        <c:lblOffset val="100"/>
        <c:noMultiLvlLbl val="0"/>
      </c:catAx>
      <c:valAx>
        <c:axId val="37758464"/>
        <c:scaling>
          <c:orientation val="minMax"/>
          <c:max val="60"/>
        </c:scaling>
        <c:delete val="0"/>
        <c:axPos val="l"/>
        <c:majorGridlines/>
        <c:numFmt formatCode="General" sourceLinked="1"/>
        <c:majorTickMark val="out"/>
        <c:minorTickMark val="none"/>
        <c:tickLblPos val="nextTo"/>
        <c:crossAx val="377569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3C2A10-E27C-4958-B8E3-DDDFB7329D16}" type="datetimeFigureOut">
              <a:rPr lang="en-US" smtClean="0"/>
              <a:pPr/>
              <a:t>3/19/2013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1101DA-196B-466D-9D0C-89497052413E}" type="slidenum">
              <a:rPr lang="en-US" smtClean="0"/>
              <a:pPr/>
              <a:t>‹#›</a:t>
            </a:fld>
            <a:endParaRPr lang="en-US" dirty="0"/>
          </a:p>
        </p:txBody>
      </p:sp>
    </p:spTree>
    <p:extLst>
      <p:ext uri="{BB962C8B-B14F-4D97-AF65-F5344CB8AC3E}">
        <p14:creationId xmlns:p14="http://schemas.microsoft.com/office/powerpoint/2010/main" val="406344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6AE341-B631-4A2A-AEC9-E2D1C1998B5C}" type="datetimeFigureOut">
              <a:rPr lang="en-US" smtClean="0"/>
              <a:pPr/>
              <a:t>3/19/2013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CFAA50-2DE9-452C-B622-4848ECA87D6B}" type="slidenum">
              <a:rPr lang="en-US" smtClean="0"/>
              <a:pPr/>
              <a:t>‹#›</a:t>
            </a:fld>
            <a:endParaRPr lang="en-US" dirty="0"/>
          </a:p>
        </p:txBody>
      </p:sp>
    </p:spTree>
    <p:extLst>
      <p:ext uri="{BB962C8B-B14F-4D97-AF65-F5344CB8AC3E}">
        <p14:creationId xmlns:p14="http://schemas.microsoft.com/office/powerpoint/2010/main" val="82259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google.com/imgres?imgurl=http://3.bp.blogspot.com/-A0lrXPqC58Y/UPBOTw7elJI/AAAAAAAAA8A/5uhO6Rr0Ey4/s1600/iceberg.jpg&amp;imgrefurl=http://terronjames.blogspot.com/2013/01/the-iceberg-effect.html&amp;h=820&amp;w=600&amp;sz=137&amp;tbnid=G9gbGCC2zljvLM:&amp;tbnh=100&amp;tbnw=73&amp;prev=/search?q=iceberg&amp;tbm=isch&amp;tbo=u&amp;zoom=1&amp;q=iceberg&amp;usg=__5uJ251uGO0bQ7HjQWUMdfoDkelc=&amp;docid=qDD-y9WNHGqeHM&amp;hl=en&amp;sa=X&amp;ei=CvZFUbH0L_e94AP_mYHADQ&amp;ved=0CEsQ9QEwAw&amp;dur=6703"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Ngawang_Chophel"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hrmusic.com/misc/choephel.html"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sciencemag.org/search?author1=John+Bohannon&amp;sortspec=date&amp;submit=Submit"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en.wikiquote.org/w/index.php?title=1947-11-11&amp;action=edit&amp;redlink=1"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Source: Jeffery Rodamar,</a:t>
            </a:r>
            <a:r>
              <a:rPr lang="en-US" baseline="0" dirty="0" smtClean="0"/>
              <a:t> “IRBs: tales and tails” working paper </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University of Michigan</a:t>
            </a:r>
            <a:r>
              <a:rPr lang="en-US" baseline="0" dirty="0" smtClean="0"/>
              <a:t> experience is particularly interesting as it has a pre/post repeated panel survey of UM researchers (both biomedical and SBR).  There were substantial increases in satisfaction with the IRB system following introduction of an electronic system for research review.</a:t>
            </a:r>
            <a:endParaRPr lang="en-US" dirty="0" smtClean="0"/>
          </a:p>
          <a:p>
            <a:r>
              <a:rPr lang="en-US" dirty="0" smtClean="0"/>
              <a:t>Sources: IRB Advisor, Nov. 1, 2009 (http://www.highbeam.com/doc/1G1-21455292.html;  Ronald</a:t>
            </a:r>
            <a:r>
              <a:rPr lang="en-US" baseline="0" dirty="0" smtClean="0"/>
              <a:t> Rosenberg (April 25, 2011) “Streamlining IRB approval process yields dramatic results in turnaround time for University of Maryland”, Center Watch: News Online./;  And University of Nebraska at Lincoln research website: http://research.unl.edu/orr/irbfaq.shtml.</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r>
              <a:rPr lang="en-US" dirty="0" smtClean="0"/>
              <a:t>Hard to know</a:t>
            </a:r>
            <a:r>
              <a:rPr lang="en-US" baseline="0" dirty="0" smtClean="0"/>
              <a:t> what selection/response biases may be involved—plausible arguments that dissatisfied would be more /less likely to participate.  If nonresponse is random relative to IRB attitudes and experiences, it may not be a grave problem (cf Groves, etc.).</a:t>
            </a:r>
          </a:p>
          <a:p>
            <a:endParaRPr lang="en-US" dirty="0" smtClean="0"/>
          </a:p>
          <a:p>
            <a:r>
              <a:rPr lang="en-US" dirty="0" smtClean="0"/>
              <a:t>Figure from Jeffery Rodamar,</a:t>
            </a:r>
            <a:r>
              <a:rPr lang="en-US" baseline="0" dirty="0" smtClean="0"/>
              <a:t> “</a:t>
            </a:r>
            <a:r>
              <a:rPr lang="en-US" sz="1200" b="1" kern="1200" dirty="0" smtClean="0">
                <a:solidFill>
                  <a:schemeClr val="tx1"/>
                </a:solidFill>
                <a:latin typeface="+mn-lt"/>
                <a:ea typeface="+mn-ea"/>
                <a:cs typeface="+mn-cs"/>
              </a:rPr>
              <a:t>What Do Researchers Think About IRBs?</a:t>
            </a:r>
            <a:r>
              <a:rPr lang="en-US" sz="1200" b="0"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Surveys of Researchers’ Attitudes Toward IRB Review” </a:t>
            </a:r>
            <a:r>
              <a:rPr lang="en-US" sz="1200" b="0" kern="1200" dirty="0" smtClean="0">
                <a:solidFill>
                  <a:schemeClr val="tx1"/>
                </a:solidFill>
                <a:latin typeface="+mn-lt"/>
                <a:ea typeface="+mn-ea"/>
                <a:cs typeface="+mn-cs"/>
              </a:rPr>
              <a:t>working paper 2013.</a:t>
            </a:r>
            <a:endParaRPr lang="en-US" b="0" dirty="0" smtClean="0"/>
          </a:p>
        </p:txBody>
      </p:sp>
      <p:sp>
        <p:nvSpPr>
          <p:cNvPr id="4" name="Slide Number Placeholder 3"/>
          <p:cNvSpPr>
            <a:spLocks noGrp="1"/>
          </p:cNvSpPr>
          <p:nvPr>
            <p:ph type="sldNum" sz="quarter" idx="10"/>
          </p:nvPr>
        </p:nvSpPr>
        <p:spPr/>
        <p:txBody>
          <a:bodyPr/>
          <a:lstStyle/>
          <a:p>
            <a:fld id="{75CFAA50-2DE9-452C-B622-4848ECA87D6B}"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the difference?  Both ideal</a:t>
            </a:r>
            <a:r>
              <a:rPr lang="en-US" baseline="0" dirty="0" smtClean="0"/>
              <a:t> and “our” IRBs are rated quite high, and gap between the two doesn’t exceed one point on a 7 point scale. (443/8=.554 is average difference on these 8 items)</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Pennell,</a:t>
            </a:r>
            <a:r>
              <a:rPr lang="en-US" baseline="0" dirty="0" smtClean="0"/>
              <a:t> Steven and James Lepkowski (Dec 2010) Survey Research Center, Institute for Social Research, University of Michigan, 2009 Follow-Up Survey of Investigator Experiences in Human Research. (http://ur.umich.edu/1011/June20_11/2437-report-on-investigator accessed Aug 30, 2012.</a:t>
            </a:r>
          </a:p>
          <a:p>
            <a:r>
              <a:rPr lang="en-US" baseline="0" dirty="0" smtClean="0"/>
              <a:t>(There is an average difference of 3% on these items; med were slightly more positive, on 6 items, tied on two.)</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National Commission for the Protection of Human Subjects of Biomedical and Behavioral Research./</a:t>
            </a:r>
          </a:p>
          <a:p>
            <a:pPr eaLnBrk="1" hangingPunct="1">
              <a:spcBef>
                <a:spcPct val="0"/>
              </a:spcBef>
            </a:pPr>
            <a:r>
              <a:rPr lang="en-US" b="1" dirty="0" smtClean="0"/>
              <a:t>Biomedical as “normal educational practice”.</a:t>
            </a:r>
            <a:r>
              <a:rPr lang="en-US" dirty="0" smtClean="0"/>
              <a:t>   Is an evaluation of school physical education (“gym”) programs exempt from the Common Rule as “normal educational practice”?  Even if the purpose of the study is to assess the program’s impacts on DNA expression?    </a:t>
            </a:r>
            <a:r>
              <a:rPr lang="en-US" u="sng" dirty="0" smtClean="0"/>
              <a:t>Nature</a:t>
            </a:r>
            <a:r>
              <a:rPr lang="en-US" dirty="0" smtClean="0"/>
              <a:t>, 8 March 2012 “A trip to the gym alters DNA.  A bout of exercise sees methyl groups removed from metabolic genes”  “It is not just pounds you stand to lose when you hit the gym—your DNA also loses chemical modifications in the form of methyl groups according to a paper published online today in Cell Metabolism. …The presence (or absence) of methyl groups at certain positions on DNA can affect gene expression….The findings will come as a surprise to many researchers in the field. …   These rapidly advancing frontiers that examine the interaction of “biomedical” and “social and behavioral” factors would make any regulatory effort to excuse one category of studies as exempt slippery, at best.</a:t>
            </a:r>
          </a:p>
          <a:p>
            <a:pPr eaLnBrk="1" hangingPunct="1">
              <a:spcBef>
                <a:spcPct val="0"/>
              </a:spcBef>
            </a:pPr>
            <a:endParaRPr lang="en-US" dirty="0" smtClean="0"/>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29057" indent="-280406">
              <a:defRPr>
                <a:solidFill>
                  <a:schemeClr val="tx1"/>
                </a:solidFill>
                <a:latin typeface="Book Antiqua" pitchFamily="18" charset="0"/>
              </a:defRPr>
            </a:lvl2pPr>
            <a:lvl3pPr marL="1121626" indent="-224325">
              <a:defRPr>
                <a:solidFill>
                  <a:schemeClr val="tx1"/>
                </a:solidFill>
                <a:latin typeface="Book Antiqua" pitchFamily="18" charset="0"/>
              </a:defRPr>
            </a:lvl3pPr>
            <a:lvl4pPr marL="1570276" indent="-224325">
              <a:defRPr>
                <a:solidFill>
                  <a:schemeClr val="tx1"/>
                </a:solidFill>
                <a:latin typeface="Book Antiqua" pitchFamily="18" charset="0"/>
              </a:defRPr>
            </a:lvl4pPr>
            <a:lvl5pPr marL="2018927" indent="-224325">
              <a:defRPr>
                <a:solidFill>
                  <a:schemeClr val="tx1"/>
                </a:solidFill>
                <a:latin typeface="Book Antiqua" pitchFamily="18" charset="0"/>
              </a:defRPr>
            </a:lvl5pPr>
            <a:lvl6pPr marL="2467577" indent="-224325" fontAlgn="base">
              <a:spcBef>
                <a:spcPct val="0"/>
              </a:spcBef>
              <a:spcAft>
                <a:spcPct val="0"/>
              </a:spcAft>
              <a:defRPr>
                <a:solidFill>
                  <a:schemeClr val="tx1"/>
                </a:solidFill>
                <a:latin typeface="Book Antiqua" pitchFamily="18" charset="0"/>
              </a:defRPr>
            </a:lvl6pPr>
            <a:lvl7pPr marL="2916227" indent="-224325" fontAlgn="base">
              <a:spcBef>
                <a:spcPct val="0"/>
              </a:spcBef>
              <a:spcAft>
                <a:spcPct val="0"/>
              </a:spcAft>
              <a:defRPr>
                <a:solidFill>
                  <a:schemeClr val="tx1"/>
                </a:solidFill>
                <a:latin typeface="Book Antiqua" pitchFamily="18" charset="0"/>
              </a:defRPr>
            </a:lvl7pPr>
            <a:lvl8pPr marL="3364878" indent="-224325" fontAlgn="base">
              <a:spcBef>
                <a:spcPct val="0"/>
              </a:spcBef>
              <a:spcAft>
                <a:spcPct val="0"/>
              </a:spcAft>
              <a:defRPr>
                <a:solidFill>
                  <a:schemeClr val="tx1"/>
                </a:solidFill>
                <a:latin typeface="Book Antiqua" pitchFamily="18" charset="0"/>
              </a:defRPr>
            </a:lvl8pPr>
            <a:lvl9pPr marL="3813528" indent="-224325" fontAlgn="base">
              <a:spcBef>
                <a:spcPct val="0"/>
              </a:spcBef>
              <a:spcAft>
                <a:spcPct val="0"/>
              </a:spcAft>
              <a:defRPr>
                <a:solidFill>
                  <a:schemeClr val="tx1"/>
                </a:solidFill>
                <a:latin typeface="Book Antiqua" pitchFamily="18" charset="0"/>
              </a:defRPr>
            </a:lvl9pPr>
          </a:lstStyle>
          <a:p>
            <a:pPr fontAlgn="base">
              <a:spcBef>
                <a:spcPct val="0"/>
              </a:spcBef>
              <a:spcAft>
                <a:spcPct val="0"/>
              </a:spcAft>
              <a:defRPr/>
            </a:pPr>
            <a:fld id="{1C95444F-7A1E-4A86-B2AF-113691924ABD}" type="slidenum">
              <a:rPr lang="en-US" smtClean="0">
                <a:latin typeface="Calibri" pitchFamily="34" charset="0"/>
              </a:rPr>
              <a:pPr fontAlgn="base">
                <a:spcBef>
                  <a:spcPct val="0"/>
                </a:spcBef>
                <a:spcAft>
                  <a:spcPct val="0"/>
                </a:spcAft>
                <a:defRPr/>
              </a:pPr>
              <a:t>26</a:t>
            </a:fld>
            <a:endParaRPr lang="en-US" dirty="0"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http://www.hrpp.umich.edu/education/OHRP2009/presentations/minimal-risk.pdf.  Cf S.Y.H. Kim, PA Ubel, RD</a:t>
            </a:r>
            <a:r>
              <a:rPr lang="en-US" baseline="0" dirty="0" smtClean="0"/>
              <a:t> De Vries, “Pruning the Regulatory Tree”,</a:t>
            </a:r>
            <a:r>
              <a:rPr lang="en-US" u="sng" baseline="0" dirty="0" smtClean="0"/>
              <a:t> Nature </a:t>
            </a:r>
            <a:r>
              <a:rPr lang="en-US" baseline="0" dirty="0" smtClean="0"/>
              <a:t>(2009) 457:534-535.</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27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Scott</a:t>
            </a:r>
            <a:r>
              <a:rPr lang="en-US" baseline="0" dirty="0" smtClean="0"/>
              <a:t> Kim, presentation “IRB Oversight of Minimal Risk Research: Are we seeing the big picture?”  Presentation at the Office of Human Research Protections Community Forum on “Reducing Regulatory Burden : Real Strategies for Real Change. Ann Arbor, Michigan, May 14, 2009.  </a:t>
            </a:r>
          </a:p>
          <a:p>
            <a:endParaRPr lang="en-US" baseline="0" dirty="0" smtClean="0"/>
          </a:p>
          <a:p>
            <a:r>
              <a:rPr lang="en-US" baseline="0" dirty="0" smtClean="0"/>
              <a:t>The figures may be similar for other large public universities.  For example,  “Supporting the Needs of Human Subjects in Research” 2008 presentation by Carol Johnston (Chair, Bioscience IRB) and Mark </a:t>
            </a:r>
            <a:r>
              <a:rPr lang="en-US" baseline="0" dirty="0" err="1" smtClean="0"/>
              <a:t>Roosa</a:t>
            </a:r>
            <a:r>
              <a:rPr lang="en-US" baseline="0" dirty="0" smtClean="0"/>
              <a:t>, Chair SBR IRB) at Arizona State University.  They report that of 1,450 SBR studies reviewed by the IRB, 3.4% went to full board IRB review, 62% of the studies were exempt. https://docs.google.com/viewer?a=v&amp;q=cache:_dqSLnbSQxoJ:researchintegrity.asu.edu/sites/default/files/RCR/RoleofIRBs-2008.ppt+%22Supporting+the+Needs+of+Human+Subjects+in+Research%22+Johnston+Roosa&amp;hl=en&amp;gl=us&amp;pid=bl&amp;srcid=ADGEESjKgUaEfxro2rLH4CbvR0woZU_7ItBBf1XKW3ooVjkcI9ebKzWb6dB8aTQwTYVPB6PmRVvLOCNw3ISnp3dXvl2_QjY2RqlClGGMxEpvCMFaNHqA8GZFJWRdiXlPGD04lQYES6Sw&amp;sig=AHIEtbRUnpGUQBoOnfdBslWnl6Me0MsQwQ</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28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Studies “gone bad” are typically the triggers and catalysts for new restrictions on research.</a:t>
            </a:r>
          </a:p>
          <a:p>
            <a:endParaRPr lang="en-US" dirty="0" smtClean="0"/>
          </a:p>
          <a:p>
            <a:r>
              <a:rPr lang="en-US" dirty="0" smtClean="0"/>
              <a:t>GAO, “Human Subjects Research: Undercover Tests Show the Institutional Review Board System is Vulnerable to Unethical Manipulation” Statement of Gregory D. Kutz, Managing Director , Forensic Audits and Special Investigations,</a:t>
            </a:r>
            <a:r>
              <a:rPr lang="en-US" baseline="0" dirty="0" smtClean="0"/>
              <a:t> GAO 09 448T. </a:t>
            </a:r>
            <a:r>
              <a:rPr lang="en-US" dirty="0" smtClean="0"/>
              <a:t>http://www.gao.gov/new.items/d09448t.pdf</a:t>
            </a:r>
          </a:p>
          <a:p>
            <a:r>
              <a:rPr lang="en-US" dirty="0" smtClean="0"/>
              <a:t>  / “Board Meeting” icon: http://www.google.com/imgres?q=surfer+board+meeting&amp;um=1&amp;hl=en&amp;biw=1209&amp;bih=702&amp;tbm=isch&amp;tbnid=3CEr5tAaSpNsTM:&amp;imgrefurl=http://delpradocabana.com/2010/09/&amp;docid=oPzs6sYH5wlsGM&amp;imgurl=http://delpradocabana.files.wordpress.com/2010/09/surf_board_meeting.jpg&amp;w=400&amp;h=400&amp;ei=Cr0yUd68Co-q8ASi2oHIDQ&amp;zoom=1&amp;iact=hc&amp;sig=103382452585080944457&amp;page=1&amp;tbnh=148&amp;tbnw=148&amp;start=0&amp;ndsp=27&amp;ved=1t:429,r:2,s:0,i:85&amp;tx=145&amp;ty=101&amp;vpx=259&amp;vpy=49&amp;dur=109&amp;hovh=225&amp;hovw=225</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29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 Borror presentation, “When the Feds come a-knockin”, OHRP</a:t>
            </a:r>
            <a:r>
              <a:rPr lang="en-US" baseline="0" dirty="0" smtClean="0"/>
              <a:t> </a:t>
            </a:r>
            <a:r>
              <a:rPr lang="en-US" sz="1200" kern="1200" dirty="0" smtClean="0">
                <a:solidFill>
                  <a:schemeClr val="tx1"/>
                </a:solidFill>
                <a:latin typeface="+mn-lt"/>
                <a:ea typeface="+mn-ea"/>
                <a:cs typeface="+mn-cs"/>
              </a:rPr>
              <a:t>webinar </a:t>
            </a:r>
            <a:r>
              <a:rPr lang="en-US" sz="1200" b="1" kern="1200" dirty="0" smtClean="0">
                <a:solidFill>
                  <a:schemeClr val="tx1"/>
                </a:solidFill>
                <a:latin typeface="+mn-lt"/>
                <a:ea typeface="+mn-ea"/>
                <a:cs typeface="+mn-cs"/>
              </a:rPr>
              <a:t>February 23, 2012.</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30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r>
              <a:rPr lang="en-US" sz="1200" b="1" i="1"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CFAA50-2DE9-452C-B622-4848ECA87D6B}"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 </a:t>
            </a:r>
            <a:r>
              <a:rPr lang="en-US" dirty="0" smtClean="0"/>
              <a:t>Source: Kristina C. Borror, “When the Feds Come A-knockin’:</a:t>
            </a:r>
            <a:r>
              <a:rPr lang="en-US" baseline="0" dirty="0" smtClean="0"/>
              <a:t> How to prepare for an OHRP Evaluation of your program”  OHRP webinar.</a:t>
            </a:r>
            <a:endParaRPr lang="en-US" dirty="0" smtClean="0"/>
          </a:p>
          <a:p>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31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Government</a:t>
            </a:r>
            <a:r>
              <a:rPr lang="en-US" baseline="0" dirty="0" smtClean="0"/>
              <a:t> Accountability Office, (March 26, 2009) “Human Subjects Research: Undercover Tests Show the Institutional Review Board System is Vulnerable to Unethical Manipulation”, Testimony Before the Subcommittee on the Oversight and Investigations, Committee on Energy and Commerce, House of Representatives (GAO-09-448T).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Cf</a:t>
            </a:r>
            <a:r>
              <a:rPr lang="en-US" dirty="0" smtClean="0"/>
              <a:t> FDA post mkt reporting</a:t>
            </a:r>
          </a:p>
          <a:p>
            <a:r>
              <a:rPr lang="en-US" dirty="0" smtClean="0"/>
              <a:t>Quotes from “IRB Registration, Conduct Face</a:t>
            </a:r>
            <a:r>
              <a:rPr lang="en-US" baseline="0" dirty="0" smtClean="0"/>
              <a:t> Scrutiny at Oversight Hearing”, </a:t>
            </a:r>
            <a:r>
              <a:rPr lang="en-US" u="sng" baseline="0" dirty="0" smtClean="0"/>
              <a:t>The Gray Sheet</a:t>
            </a:r>
            <a:r>
              <a:rPr lang="en-US" baseline="0" dirty="0" smtClean="0"/>
              <a:t>, March 30, 2009.</a:t>
            </a:r>
          </a:p>
          <a:p>
            <a:pPr rtl="0"/>
            <a:r>
              <a:rPr lang="en-US" baseline="0" dirty="0" smtClean="0"/>
              <a:t>; Iceberg image: </a:t>
            </a:r>
            <a:r>
              <a:rPr lang="en-US" sz="1200" kern="1200" dirty="0" smtClean="0">
                <a:solidFill>
                  <a:schemeClr val="tx1"/>
                </a:solidFill>
                <a:latin typeface="+mn-lt"/>
                <a:ea typeface="+mn-ea"/>
                <a:cs typeface="+mn-cs"/>
                <a:hlinkClick r:id="rId3"/>
              </a:rPr>
              <a:t>iceberg.jpg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terronjames.blogspot.com  Accessed</a:t>
            </a:r>
            <a:r>
              <a:rPr lang="en-US" sz="1200" kern="1200" baseline="0" dirty="0" smtClean="0">
                <a:solidFill>
                  <a:schemeClr val="tx1"/>
                </a:solidFill>
                <a:latin typeface="+mn-lt"/>
                <a:ea typeface="+mn-ea"/>
                <a:cs typeface="+mn-cs"/>
              </a:rPr>
              <a:t> March 18, 2013</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32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Elder scam info from:  Sid Kirchheimer, “Their mission: Protection”. </a:t>
            </a:r>
            <a:r>
              <a:rPr lang="en-US" sz="1200" u="sng" dirty="0" smtClean="0"/>
              <a:t>AARP Bulletin</a:t>
            </a:r>
            <a:r>
              <a:rPr lang="en-US" sz="1200" dirty="0" smtClean="0"/>
              <a:t>, March 2013 p. 30.</a:t>
            </a:r>
          </a:p>
          <a:p>
            <a:r>
              <a:rPr lang="en-US" sz="1200" dirty="0" smtClean="0"/>
              <a:t> </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33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points regarding cost of</a:t>
            </a:r>
            <a:r>
              <a:rPr lang="en-US" baseline="0" dirty="0" smtClean="0"/>
              <a:t> expedited review are </a:t>
            </a:r>
            <a:r>
              <a:rPr lang="en-US" dirty="0" smtClean="0"/>
              <a:t>made by Scott</a:t>
            </a:r>
            <a:r>
              <a:rPr lang="en-US" baseline="0" dirty="0" smtClean="0"/>
              <a:t> Kim (2009)</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34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These points regarding cost of</a:t>
            </a:r>
            <a:r>
              <a:rPr lang="en-US" baseline="0" dirty="0" smtClean="0"/>
              <a:t> expedited review are </a:t>
            </a:r>
            <a:r>
              <a:rPr lang="en-US" dirty="0" smtClean="0"/>
              <a:t>made by Scott</a:t>
            </a:r>
            <a:r>
              <a:rPr lang="en-US" baseline="0" dirty="0" smtClean="0"/>
              <a:t> Kim (2009)</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35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ABC coverage: http://www.google.com/imgres?imgurl=http://a.abcnews.com/images/Blotter/schaick_bug_080208_ms.jpg&amp;imgrefurl=http://www.ajarnforum.net/vb/the-soap-box/28875-us-peace-corps-vounteers-asked-to-spy.html&amp;usg=__BjJo6u8OhZ6ngT2cnhojdmZI4XU=&amp;h=310&amp;w=413&amp;sz=29&amp;hl=en&amp;start=1&amp;zoom=1&amp;tbnid=9V59v-hholvD2M:&amp;tbnh=94&amp;tbnw=125&amp;ei=MaCET4TkO_Sr0AGb6t3xBw&amp;prev=/search%3Fq%3DJohn%2BAlexander%2Bvan%2BShaick%26hl%3Den%26gbv%3D2%26tbm%3Disch&amp;itbs=1</a:t>
            </a:r>
          </a:p>
          <a:p>
            <a:pPr eaLnBrk="1" hangingPunct="1"/>
            <a:endParaRPr lang="en-US" b="1" dirty="0" smtClean="0"/>
          </a:p>
          <a:p>
            <a:pPr eaLnBrk="1" hangingPunct="1"/>
            <a:r>
              <a:rPr lang="en-US" b="1" dirty="0" smtClean="0"/>
              <a:t>The CIA on Campus: Essays on Academic Freedom and the National Security State</a:t>
            </a:r>
          </a:p>
          <a:p>
            <a:pPr eaLnBrk="1" hangingPunct="1"/>
            <a:r>
              <a:rPr lang="en-US" dirty="0" smtClean="0"/>
              <a:t> By Philip Zwerling .  Cf Linsay Moran, “Blowing my cover: My Life as a CIA Spy” which details how sh was recruited and cleared to work for the CIA as a Fulbright fellow (scholar?)</a:t>
            </a:r>
          </a:p>
          <a:p>
            <a:pPr eaLnBrk="1" hangingPunct="1"/>
            <a:r>
              <a:rPr lang="en-US" dirty="0" smtClean="0"/>
              <a:t>Operation Condor http://en.wikipedia.org/wiki/Operation_Condor </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6FDFB9E-7135-4C0D-8059-C2A3A564F888}" type="slidenum">
              <a:rPr lang="en-US" smtClean="0"/>
              <a:pPr>
                <a:defRPr/>
              </a:pPr>
              <a:t>38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u="sng" dirty="0" smtClean="0">
                <a:hlinkClick r:id="rId3"/>
              </a:rPr>
              <a:t>http://en.wikipedia.org/wiki/Ngawang_Chophel</a:t>
            </a:r>
            <a:r>
              <a:rPr lang="en-US" dirty="0" smtClean="0"/>
              <a:t>   Accessed March 8, 2012.</a:t>
            </a:r>
          </a:p>
          <a:p>
            <a:r>
              <a:rPr lang="en-US" dirty="0" smtClean="0"/>
              <a:t> </a:t>
            </a:r>
            <a:r>
              <a:rPr lang="en-US" u="sng" dirty="0" smtClean="0">
                <a:hlinkClick r:id="rId4"/>
              </a:rPr>
              <a:t>http://www.hrmusic.com/misc/choephel.html</a:t>
            </a:r>
            <a:r>
              <a:rPr lang="en-US" dirty="0" smtClean="0"/>
              <a:t>  Accessed March 8, 2012.</a:t>
            </a:r>
          </a:p>
        </p:txBody>
      </p:sp>
      <p:sp>
        <p:nvSpPr>
          <p:cNvPr id="4" name="Slide Number Placeholder 3"/>
          <p:cNvSpPr>
            <a:spLocks noGrp="1"/>
          </p:cNvSpPr>
          <p:nvPr>
            <p:ph type="sldNum" sz="quarter" idx="5"/>
          </p:nvPr>
        </p:nvSpPr>
        <p:spPr/>
        <p:txBody>
          <a:bodyPr/>
          <a:lstStyle/>
          <a:p>
            <a:pPr>
              <a:defRPr/>
            </a:pPr>
            <a:fld id="{73805C60-6500-46C6-AAE9-849E6017D960}" type="slidenum">
              <a:rPr lang="en-US" smtClean="0"/>
              <a:pPr>
                <a:defRPr/>
              </a:pPr>
              <a:t>39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As with the MKULTRA, recordings of the interrogations were destroyed by the government.</a:t>
            </a:r>
          </a:p>
          <a:p>
            <a:pPr eaLnBrk="1" hangingPunct="1"/>
            <a:r>
              <a:rPr lang="en-US" dirty="0" smtClean="0"/>
              <a:t>White Paper</a:t>
            </a:r>
            <a:r>
              <a:rPr lang="en-US" baseline="0" dirty="0" smtClean="0"/>
              <a:t>  cover image from:  </a:t>
            </a:r>
            <a:r>
              <a:rPr lang="en-US" dirty="0" smtClean="0"/>
              <a:t>http://physiciansforhumanrights.org/library/reports/?author=234425256</a:t>
            </a:r>
          </a:p>
        </p:txBody>
      </p:sp>
      <p:sp>
        <p:nvSpPr>
          <p:cNvPr id="4" name="Slide Number Placeholder 3"/>
          <p:cNvSpPr>
            <a:spLocks noGrp="1"/>
          </p:cNvSpPr>
          <p:nvPr>
            <p:ph type="sldNum" sz="quarter" idx="5"/>
          </p:nvPr>
        </p:nvSpPr>
        <p:spPr/>
        <p:txBody>
          <a:bodyPr/>
          <a:lstStyle/>
          <a:p>
            <a:pPr>
              <a:defRPr/>
            </a:pPr>
            <a:fld id="{4F355CD9-B580-47ED-A536-4C51561DFADD}" type="slidenum">
              <a:rPr lang="en-US" smtClean="0"/>
              <a:pPr>
                <a:defRPr/>
              </a:pPr>
              <a:t>41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a:t>
            </a:r>
            <a:r>
              <a:rPr lang="en-US" u="sng" dirty="0" smtClean="0"/>
              <a:t>Journal of Conflict Resolution  (</a:t>
            </a:r>
            <a:r>
              <a:rPr lang="en-US" dirty="0" smtClean="0"/>
              <a:t>2010).   http://jcr.sagepub.com/content/54/3/408.abstract</a:t>
            </a:r>
          </a:p>
          <a:p>
            <a:pPr eaLnBrk="1" hangingPunct="1"/>
            <a:r>
              <a:rPr lang="en-US" dirty="0" smtClean="0"/>
              <a:t>Image: http://www.google.com/imgres?q=Rwanda+genocide&amp;hl=en&amp;biw=1209&amp;bih=730&amp;tbm=isch&amp;tbnid=eqFp4pLv8dlxdM:&amp;imgrefurl=http://www.historywiz.com/rwanda.htm&amp;docid=CNbZ8-CUaRdZpM&amp;imgurl=http://www.historywiz.com/images/africa/rwanda-bones-bbc.jpg&amp;w=300&amp;h=180&amp;ei=xQQ6UZCWJ4Xx0wGDnoC4DQ&amp;zoom=1&amp;iact=rc&amp;dur=1969&amp;page=1&amp;tbnh=134&amp;tbnw=223&amp;start=0&amp;ndsp=24&amp;ved=1t:429,r:3,s:0,i:154&amp;tx=74&amp;ty=90 (accessed March</a:t>
            </a:r>
            <a:r>
              <a:rPr lang="en-US" baseline="0" dirty="0" smtClean="0"/>
              <a:t> 8, 2013)</a:t>
            </a:r>
            <a:endParaRPr lang="en-US" dirty="0" smtClean="0"/>
          </a:p>
        </p:txBody>
      </p:sp>
      <p:sp>
        <p:nvSpPr>
          <p:cNvPr id="4" name="Slide Number Placeholder 3"/>
          <p:cNvSpPr>
            <a:spLocks noGrp="1"/>
          </p:cNvSpPr>
          <p:nvPr>
            <p:ph type="sldNum" sz="quarter" idx="5"/>
          </p:nvPr>
        </p:nvSpPr>
        <p:spPr/>
        <p:txBody>
          <a:bodyPr/>
          <a:lstStyle/>
          <a:p>
            <a:pPr>
              <a:defRPr/>
            </a:pPr>
            <a:fld id="{80120064-6CA6-49FB-84B8-F52D4FC0F63A}" type="slidenum">
              <a:rPr lang="en-US" smtClean="0"/>
              <a:pPr>
                <a:defRPr/>
              </a:pPr>
              <a:t>42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http://www.tandfonline.com/doi/abs/10.1080/10781919.2011.599736#preview</a:t>
            </a:r>
          </a:p>
        </p:txBody>
      </p:sp>
      <p:sp>
        <p:nvSpPr>
          <p:cNvPr id="4" name="Slide Number Placeholder 3"/>
          <p:cNvSpPr>
            <a:spLocks noGrp="1"/>
          </p:cNvSpPr>
          <p:nvPr>
            <p:ph type="sldNum" sz="quarter" idx="5"/>
          </p:nvPr>
        </p:nvSpPr>
        <p:spPr/>
        <p:txBody>
          <a:bodyPr/>
          <a:lstStyle/>
          <a:p>
            <a:pPr>
              <a:defRPr/>
            </a:pPr>
            <a:fld id="{E5CB8D16-CA1E-4E44-9117-BDF7C3D42181}" type="slidenum">
              <a:rPr lang="en-US" smtClean="0"/>
              <a:pPr>
                <a:defRPr/>
              </a:pPr>
              <a:t>43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Image from: http://www.amazon-indians.org/yanomami.html, accessed Feb. 21, 2012.    ABA cite from  Robert Borofsk (ed) </a:t>
            </a:r>
            <a:r>
              <a:rPr lang="en-US" u="sng" dirty="0" smtClean="0"/>
              <a:t>Yanomami: The Fierce Controversy and What we Can learning from It</a:t>
            </a:r>
            <a:r>
              <a:rPr lang="en-US" dirty="0" smtClean="0"/>
              <a:t>, (2005)p. 35</a:t>
            </a:r>
          </a:p>
          <a:p>
            <a:endParaRPr lang="en-US" dirty="0" smtClean="0"/>
          </a:p>
        </p:txBody>
      </p:sp>
      <p:sp>
        <p:nvSpPr>
          <p:cNvPr id="4" name="Slide Number Placeholder 3"/>
          <p:cNvSpPr>
            <a:spLocks noGrp="1"/>
          </p:cNvSpPr>
          <p:nvPr>
            <p:ph type="sldNum" sz="quarter" idx="5"/>
          </p:nvPr>
        </p:nvSpPr>
        <p:spPr/>
        <p:txBody>
          <a:bodyPr/>
          <a:lstStyle/>
          <a:p>
            <a:pPr>
              <a:defRPr/>
            </a:pPr>
            <a:fld id="{20148188-0995-48AE-AE78-0B129807E038}" type="slidenum">
              <a:rPr lang="en-US" smtClean="0"/>
              <a:pPr>
                <a:defRPr/>
              </a:pPr>
              <a:t>44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http://www.csmonitor.com/USA/Society/2011/0326/How-to-fix-America-s-worst-schools</a:t>
            </a:r>
            <a:endParaRPr lang="en-US" dirty="0"/>
          </a:p>
        </p:txBody>
      </p:sp>
      <p:sp>
        <p:nvSpPr>
          <p:cNvPr id="4" name="Slide Number Placeholder 3"/>
          <p:cNvSpPr>
            <a:spLocks noGrp="1"/>
          </p:cNvSpPr>
          <p:nvPr>
            <p:ph type="sldNum" sz="quarter" idx="10"/>
          </p:nvPr>
        </p:nvSpPr>
        <p:spPr/>
        <p:txBody>
          <a:bodyPr/>
          <a:lstStyle/>
          <a:p>
            <a:fld id="{3837FC6B-D917-4112-8562-FE273A589704}" type="slidenum">
              <a:rPr lang="en-US" smtClean="0"/>
              <a:pPr/>
              <a:t>45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 As one colleague put it, it is the sort of policy that sounds good at Happy Hour—not so good the morning after.   </a:t>
            </a:r>
          </a:p>
        </p:txBody>
      </p:sp>
      <p:sp>
        <p:nvSpPr>
          <p:cNvPr id="4" name="Slide Number Placeholder 3"/>
          <p:cNvSpPr>
            <a:spLocks noGrp="1"/>
          </p:cNvSpPr>
          <p:nvPr>
            <p:ph type="sldNum" sz="quarter" idx="5"/>
          </p:nvPr>
        </p:nvSpPr>
        <p:spPr/>
        <p:txBody>
          <a:bodyPr/>
          <a:lstStyle/>
          <a:p>
            <a:pPr>
              <a:defRPr/>
            </a:pPr>
            <a:fld id="{E239B817-6D35-40E1-B682-30355B8A4547}" type="slidenum">
              <a:rPr lang="en-US" smtClean="0"/>
              <a:pPr>
                <a:defRPr/>
              </a:pPr>
              <a:t>46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oogle.com/search?num=10&amp;hl=en&amp;site=imghp&amp;tbm=isch&amp;source=hp&amp;biw=1209&amp;bih=730&amp;q=pill+antidepressant&amp;oq=pill+antidepressant&amp;gs_l=img.3...1844.6344.0.6547.19.13.0.4.0.1.562.2185.0j2j2j1j1j1.7.0...0.0...1ac.1.3aZouXgDxSY#hl=en&amp;tbo=d&amp;site=imghp&amp;tbm=isch&amp;sa=1&amp;q=pill+aderal&amp;oq=pill+aderal&amp;gs_l=img.3...242156.250610.0.252281.19.14.1.0.0.1.391.2455.0j3j2j4.9.0...0.0...1c.1.HnZXyP6LJk0&amp;bav=on.2,or.r_gc.r_pw.r_qf.&amp;fp=ed672dda6e946b9&amp;bpcl=39314241&amp;biw=1209&amp;bih=730</a:t>
            </a:r>
          </a:p>
          <a:p>
            <a:r>
              <a:rPr lang="en-US" dirty="0" smtClean="0"/>
              <a:t>http://www.google.com/imgres?q=pill+adderall&amp;hl=en&amp;tbo=d&amp;biw=1209&amp;bih=730&amp;tbm=isch&amp;tbnid=j1VQeD87DEntXM:&amp;imgrefurl=http://article.wn.com/view/2012/07/20/New_Sleeping_Pill_Thwarts_Brain_s_UpAllNight_Neurons/&amp;docid=Ab9iJl93F7QqWM&amp;imgurl=http://i.ytimg.com/vi/MG30evTes9I/0.jpg&amp;w=480&amp;h=360&amp;ei=XKS6ULDMDPS30AGw04GIDQ&amp;zoom=1&amp;iact=hc&amp;vpx=551&amp;vpy=362&amp;dur=2312&amp;hovh=194&amp;hovw=259&amp;tx=48&amp;ty=152&amp;sig=103382452585080944457&amp;page=3&amp;tbnh=169&amp;tbnw=202&amp;start=42&amp;ndsp=22&amp;ved=1t:429,r:8,s:42,i:250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37FC6B-D917-4112-8562-FE273A589704}" type="slidenum">
              <a:rPr lang="en-US" smtClean="0"/>
              <a:pPr/>
              <a:t>47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 </a:t>
            </a:r>
            <a:endParaRPr lang="en-US" dirty="0" smtClean="0"/>
          </a:p>
        </p:txBody>
      </p:sp>
      <p:sp>
        <p:nvSpPr>
          <p:cNvPr id="4" name="Slide Number Placeholder 3"/>
          <p:cNvSpPr>
            <a:spLocks noGrp="1"/>
          </p:cNvSpPr>
          <p:nvPr>
            <p:ph type="sldNum" sz="quarter" idx="5"/>
          </p:nvPr>
        </p:nvSpPr>
        <p:spPr/>
        <p:txBody>
          <a:bodyPr/>
          <a:lstStyle/>
          <a:p>
            <a:pPr>
              <a:defRPr/>
            </a:pPr>
            <a:fld id="{48E7C80C-6A5D-4D13-8D4F-FBBFCA923AD9}" type="slidenum">
              <a:rPr lang="en-US" smtClean="0"/>
              <a:pPr>
                <a:defRPr/>
              </a:pPr>
              <a:t>49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And Project Greenlight prison education that increased likelihood of re-arrest.</a:t>
            </a:r>
          </a:p>
        </p:txBody>
      </p:sp>
      <p:sp>
        <p:nvSpPr>
          <p:cNvPr id="4" name="Slide Number Placeholder 3"/>
          <p:cNvSpPr>
            <a:spLocks noGrp="1"/>
          </p:cNvSpPr>
          <p:nvPr>
            <p:ph type="sldNum" sz="quarter" idx="5"/>
          </p:nvPr>
        </p:nvSpPr>
        <p:spPr/>
        <p:txBody>
          <a:bodyPr/>
          <a:lstStyle/>
          <a:p>
            <a:pPr>
              <a:defRPr/>
            </a:pPr>
            <a:fld id="{542C62F9-46F2-43CA-8CB0-CC0CC8A90F68}" type="slidenum">
              <a:rPr lang="en-US" smtClean="0"/>
              <a:pPr>
                <a:defRPr/>
              </a:pPr>
              <a:t>50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CNN:</a:t>
            </a:r>
            <a:r>
              <a:rPr lang="en-US" baseline="0" dirty="0" smtClean="0"/>
              <a:t> 3:57 PM EDT Aug 2, 2002</a:t>
            </a:r>
            <a:endParaRPr lang="en-US" dirty="0"/>
          </a:p>
        </p:txBody>
      </p:sp>
      <p:sp>
        <p:nvSpPr>
          <p:cNvPr id="4" name="Slide Number Placeholder 3"/>
          <p:cNvSpPr>
            <a:spLocks noGrp="1"/>
          </p:cNvSpPr>
          <p:nvPr>
            <p:ph type="sldNum" sz="quarter" idx="10"/>
          </p:nvPr>
        </p:nvSpPr>
        <p:spPr/>
        <p:txBody>
          <a:bodyPr/>
          <a:lstStyle/>
          <a:p>
            <a:fld id="{3837FC6B-D917-4112-8562-FE273A589704}" type="slidenum">
              <a:rPr lang="en-US" smtClean="0"/>
              <a:pPr/>
              <a:t>51</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D4BA9-DF63-4439-B7D6-75C0500B047C}" type="slidenum">
              <a:rPr lang="en-US"/>
              <a:pPr fontAlgn="base">
                <a:spcBef>
                  <a:spcPct val="0"/>
                </a:spcBef>
                <a:spcAft>
                  <a:spcPct val="0"/>
                </a:spcAft>
              </a:pPr>
              <a:t>52</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“With a name, address and birth date in hand, they can illicitly purchase the person’s Social Security number on the Internet for as little as $10” Sid Krrchheimer “Dead Ringers: Protecting the Deceased from identity</a:t>
            </a:r>
            <a:r>
              <a:rPr lang="en-US" baseline="0" dirty="0" smtClean="0"/>
              <a:t> theft”,  AAHRP Bulletin, March 2013 p. 26.// “Scam artist steal a documented #3 billion a year from this population (older Americans), a mere fraction of the actual amount considering that only an estimated 4% of retirement age victims—just one in 25 according to various studies—ever report the crime”,  Sid Kirchheimer, “Their mission: Protection” AARP Bulletin, March 2013 p. 30.</a:t>
            </a:r>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C7AEA2-2D8A-4462-B2DA-50B99AD88CE0}" type="slidenum">
              <a:rPr lang="en-US" smtClean="0"/>
              <a:pPr fontAlgn="base">
                <a:spcBef>
                  <a:spcPct val="0"/>
                </a:spcBef>
                <a:spcAft>
                  <a:spcPct val="0"/>
                </a:spcAft>
                <a:defRPr/>
              </a:pPr>
              <a:t>53</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Science 18 January 2013: Vol. 339 no. 6117 p. 262 </a:t>
            </a:r>
            <a:br>
              <a:rPr lang="en-US" i="1" dirty="0" smtClean="0"/>
            </a:br>
            <a:r>
              <a:rPr lang="en-US" i="1" dirty="0" smtClean="0"/>
              <a:t>DOI: 10.1126/science.339.6117.262 </a:t>
            </a:r>
            <a:endParaRPr lang="en-US" dirty="0" smtClean="0"/>
          </a:p>
          <a:p>
            <a:r>
              <a:rPr lang="en-US" dirty="0" smtClean="0"/>
              <a:t>News &amp; Analysis</a:t>
            </a:r>
          </a:p>
          <a:p>
            <a:r>
              <a:rPr lang="en-US" dirty="0" smtClean="0"/>
              <a:t>Genetics </a:t>
            </a:r>
            <a:r>
              <a:rPr lang="en-US" b="1" dirty="0" smtClean="0"/>
              <a:t>Genealogy Databases Enable Naming of Anonymous DNA Donors</a:t>
            </a:r>
            <a:r>
              <a:rPr lang="en-US" b="1" baseline="0" dirty="0" smtClean="0"/>
              <a:t> </a:t>
            </a:r>
            <a:r>
              <a:rPr lang="en-US" dirty="0" smtClean="0">
                <a:hlinkClick r:id="rId3" action="ppaction://hlinkfile"/>
              </a:rPr>
              <a:t>John Bohannon</a:t>
            </a:r>
            <a:endParaRPr lang="en-US" dirty="0" smtClean="0"/>
          </a:p>
          <a:p>
            <a:r>
              <a:rPr lang="en-US" b="1" dirty="0" smtClean="0"/>
              <a:t>Summary</a:t>
            </a:r>
          </a:p>
          <a:p>
            <a:r>
              <a:rPr lang="en-US" dirty="0" smtClean="0"/>
              <a:t>By applying an algorithm to anonymized genomes from a research database and doing some online sleuthing with popular genealogy Web sites, researchers were able to guess the true identities of DNA donors</a:t>
            </a:r>
          </a:p>
          <a:p>
            <a:endParaRPr lang="en-US" dirty="0" smtClean="0"/>
          </a:p>
          <a:p>
            <a:r>
              <a:rPr lang="en-US" dirty="0" smtClean="0"/>
              <a:t>See Erin</a:t>
            </a:r>
            <a:r>
              <a:rPr lang="en-US" baseline="0" dirty="0" smtClean="0"/>
              <a:t> Murphy (2013) “The Government Wants Your DNA: Cops can collect DNA when making an arrest, sometimes before charging a person with a crime. This practice poses a threat to the civil liberties of innocent people” Scientific American, March 2013 pp 72-77.</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54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leads to calls to deregulate, to “trim</a:t>
            </a:r>
            <a:r>
              <a:rPr lang="en-US" baseline="0" dirty="0" smtClean="0"/>
              <a:t> the regulatory garden”.    But as with ENRON, LTCM, AIG etc., policy-making is often a lagging indictor.   As the T-shirt’s at ASA say, “Show me the data”.  </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“Who’s watching you?”  </a:t>
            </a:r>
          </a:p>
          <a:p>
            <a:r>
              <a:rPr lang="en-US" b="1" dirty="0" smtClean="0"/>
              <a:t>Q. and A. With Viviane Reding</a:t>
            </a:r>
            <a:r>
              <a:rPr lang="en-US" b="1" baseline="0" dirty="0" smtClean="0"/>
              <a:t>   </a:t>
            </a:r>
            <a:r>
              <a:rPr lang="en-US" b="1" dirty="0" smtClean="0"/>
              <a:t>Published: February 2, 2013 </a:t>
            </a:r>
          </a:p>
          <a:p>
            <a:r>
              <a:rPr lang="en-US" dirty="0" smtClean="0"/>
              <a:t>http://www.nytimes.com/2013/02/03/business/q-and-a-with-viviane-reding.html accessed March 3, 2013</a:t>
            </a:r>
          </a:p>
          <a:p>
            <a:endParaRPr lang="en-US" dirty="0" smtClean="0"/>
          </a:p>
          <a:p>
            <a:r>
              <a:rPr lang="en-US" dirty="0" smtClean="0"/>
              <a:t>A 2012 national survey by Forester Research found that one in three consumers were concerned about companies having access to their behavioral data.  More than 40% said they had stopped short of completing a transaction on internet web site because of something they read in a privacy policy. ( Somini Sengupy “”Web privacy becomes a business imperative”, </a:t>
            </a:r>
            <a:r>
              <a:rPr lang="en-US" u="sng" dirty="0" smtClean="0"/>
              <a:t>NYT</a:t>
            </a:r>
            <a:r>
              <a:rPr lang="en-US" dirty="0" smtClean="0"/>
              <a:t> March 4,</a:t>
            </a:r>
            <a:r>
              <a:rPr lang="en-US" baseline="0" dirty="0" smtClean="0"/>
              <a:t> 2013.</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55</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57</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58</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59</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Heuristic figure</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60</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largest factor in nonparticipation in the four major Federal surveys studied by Brick and Williams is not noncontact, etc, but actual rejection of participation.  </a:t>
            </a:r>
          </a:p>
          <a:p>
            <a:endParaRPr lang="en-US" dirty="0" smtClean="0"/>
          </a:p>
          <a:p>
            <a:r>
              <a:rPr lang="en-US" dirty="0" smtClean="0"/>
              <a:t>60% to 65% of nonresponse in 4 major federal surveys was due to refusals. </a:t>
            </a:r>
          </a:p>
          <a:p>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61</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oogle.com/imgres?q=survey+participation+%22response+rate%22+trend&amp;hl=en&amp;tbo=d&amp;biw=1209&amp;bih=730&amp;tbm=isch&amp;tbnid=2yXXpXgrZnQT3M:&amp;imgrefurl=http://www.marketingcharts.com/wp/direct/telephone-survey-response-rates-dropping-accuracy-remains-high-22107/&amp;docid=Nr3MDJ5m31e6gM&amp;imgurl=http://www.marketingcharts.com/wp/wp-content/uploads/2012/05/pew-telephone-survey-response-rate-1997-2012-may2012.thumbnail.jpg&amp;w=256&amp;h=166&amp;ei=t6C6UP3YCI7W0gGKh4DADA&amp;zoom=1&amp;iact=hc&amp;vpx=257&amp;vpy=220&amp;dur=2344&amp;hovh=132&amp;hovw=204&amp;tx=134&amp;ty=47&amp;sig=103382452585080944457&amp;page=2&amp;tbnh=132&amp;tbnw=204&amp;start=30&amp;ndsp=22&amp;ved=1t:429,r:7,s:30,i:205</a:t>
            </a:r>
          </a:p>
          <a:p>
            <a:r>
              <a:rPr lang="en-US" dirty="0" smtClean="0"/>
              <a:t> </a:t>
            </a:r>
            <a:endParaRPr lang="en-US" dirty="0"/>
          </a:p>
        </p:txBody>
      </p:sp>
      <p:sp>
        <p:nvSpPr>
          <p:cNvPr id="4" name="Slide Number Placeholder 3"/>
          <p:cNvSpPr>
            <a:spLocks noGrp="1"/>
          </p:cNvSpPr>
          <p:nvPr>
            <p:ph type="sldNum" sz="quarter" idx="10"/>
          </p:nvPr>
        </p:nvSpPr>
        <p:spPr/>
        <p:txBody>
          <a:bodyPr/>
          <a:lstStyle/>
          <a:p>
            <a:fld id="{3837FC6B-D917-4112-8562-FE273A589704}" type="slidenum">
              <a:rPr lang="en-US" smtClean="0"/>
              <a:pPr/>
              <a:t>62</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63</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a:t>
            </a:r>
            <a:r>
              <a:rPr lang="en-US" baseline="0" dirty="0" smtClean="0"/>
              <a:t> line quote from Dr Ian Smith “Welcome to the recruitment Revolution” p. 20-21, </a:t>
            </a:r>
          </a:p>
          <a:p>
            <a:r>
              <a:rPr lang="en-US" baseline="0" dirty="0" smtClean="0"/>
              <a:t>Most of points from </a:t>
            </a:r>
            <a:r>
              <a:rPr lang="en-US" dirty="0" smtClean="0"/>
              <a:t>K. Getz, (2008) “Public Confidence and Trust Today, A review of public opinion polls”, CISCRP.</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64</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Linda Marsa (Dec. 2, 2002) ”Clinical</a:t>
            </a:r>
            <a:r>
              <a:rPr lang="en-US" baseline="0" dirty="0" smtClean="0"/>
              <a:t> trials are suffering: Suspicious of medical research, volunteers spurn”, Dec. 2, 2002.  </a:t>
            </a:r>
            <a:r>
              <a:rPr lang="en-US" u="sng" baseline="0" dirty="0" smtClean="0"/>
              <a:t>L.A. Times</a:t>
            </a:r>
            <a:r>
              <a:rPr lang="en-US" u="sng" dirty="0" smtClean="0"/>
              <a:t>   </a:t>
            </a:r>
            <a:r>
              <a:rPr lang="en-US" dirty="0" smtClean="0"/>
              <a:t>http://articles.latimes.com/2002/dec/02/health/he-trials2</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65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as it ever was”</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7</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Studies “gone bad” are typically the triggers and catalysts for new restrictions on research.</a:t>
            </a:r>
          </a:p>
          <a:p>
            <a:endParaRPr lang="en-US" dirty="0" smtClean="0"/>
          </a:p>
          <a:p>
            <a:r>
              <a:rPr lang="en-US" dirty="0" smtClean="0"/>
              <a:t>GAO, “Human Subjects Research: Undercover Tests Show the Institutional Review Board System is Vulnerable to Unethical Manipulation” Statement of Gregory D. Kutz, Managing Director , Forensic Audits and Special Investigations,</a:t>
            </a:r>
            <a:r>
              <a:rPr lang="en-US" baseline="0" dirty="0" smtClean="0"/>
              <a:t> GAO 09 448T. </a:t>
            </a:r>
            <a:r>
              <a:rPr lang="en-US" dirty="0" smtClean="0"/>
              <a:t>http://www.gao.gov/new.items/d09448t.pdf</a:t>
            </a:r>
          </a:p>
          <a:p>
            <a:r>
              <a:rPr lang="en-US" dirty="0" smtClean="0"/>
              <a:t>  / “Board Meeting” icon: http://www.google.com/imgres?q=surfer+board+meeting&amp;um=1&amp;hl=en&amp;biw=1209&amp;bih=702&amp;tbm=isch&amp;tbnid=3CEr5tAaSpNsTM:&amp;imgrefurl=http://delpradocabana.com/2010/09/&amp;docid=oPzs6sYH5wlsGM&amp;imgurl=http://delpradocabana.files.wordpress.com/2010/09/surf_board_meeting.jpg&amp;w=400&amp;h=400&amp;ei=Cr0yUd68Co-q8ASi2oHIDQ&amp;zoom=1&amp;iact=hc&amp;sig=103382452585080944457&amp;page=1&amp;tbnh=148&amp;tbnw=148&amp;start=0&amp;ndsp=27&amp;ved=1t:429,r:2,s:0,i:85&amp;tx=145&amp;ty=101&amp;vpx=259&amp;vpy=49&amp;dur=109&amp;hovh=225&amp;hovw=225</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67</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Savvy research design, good field procedures and effective community outreach can boost study recruitment (Wendler et al., Dillman, Treweek et al.).   For example, incentives have been regularly found to boost study participation (Singer and Ye).  “Combating declining response rates usually requires greater resources” (p 100, Peytchev in Annals)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Even then, savvy recruitment efforts face serious limits.  For example, Singer and Ye’s review of the effects of incentives for participation in surveys reports that “The increases in response attributable to incentives are quite small; Göritz (2006b) notes they average 2.8 percentage points in response (opening the survey) and 4.4 percentage points in retention (completing the survey). [IS THIS JUST WEB??]</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Similarly, Brick and Williams find that in four repeated cross sectional household surveys conducted by Federal agencies “</a:t>
            </a:r>
            <a:r>
              <a:rPr lang="en-US" sz="1200" b="1" kern="1200" dirty="0" smtClean="0">
                <a:solidFill>
                  <a:schemeClr val="tx1"/>
                </a:solidFill>
                <a:latin typeface="+mn-lt"/>
                <a:ea typeface="+mn-ea"/>
                <a:cs typeface="+mn-cs"/>
              </a:rPr>
              <a:t>none of the enhanced data collection measures had any clear influence on response rates.</a:t>
            </a:r>
            <a:r>
              <a:rPr lang="en-US" sz="1200" kern="1200" dirty="0" smtClean="0">
                <a:solidFill>
                  <a:schemeClr val="tx1"/>
                </a:solidFill>
                <a:latin typeface="+mn-lt"/>
                <a:ea typeface="+mn-ea"/>
                <a:cs typeface="+mn-cs"/>
              </a:rPr>
              <a:t>”  Despite enhanced recruitment efforts, both noncontacts and refusals to participate grew between 1996 and 2006 in those major Federal surveys.  The National Household Education Survey experienced an annual increase of 1.7% per year during that period (increasing to 3.3% average if 2007 data is included).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Methods matter. Brick and Williams analysis of four major federal survey series finds that there is clear and convincing evidence that nonresponse rates continue to increase in US household surveys, with nothing to suggest that the trend is leveling off. However, the absolute percentage point increase for random digit dial (RDD) surveys is roughly three times that of face to face surveys.  Similarly, summarizing prior work, Singer and Ye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assess the factors involved and possible adjustments, since 1997 Pew has run three iterations of a study that involves two parallel versions of a survey—with the “high effort” version involving advance letters that explained the survey and offered incentives to participate, up to 25 efforts to contact, and staff particularly skilled at persuading reluctant individuals who initially refused to participate contacting them.  Despite all the effort—which greatly exceeds that in typical surveys-- the high effort survey obtained a response rate of just 22%--less than half the rate received nine years before.</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Similarly, in medical research, the Cochrane Collaboration for evidence-based practice in health care found in a  meta-analysis of 25  rigorous research studies on recruitment methods that in the limited rigorous research on the topic the average odds ratio effect size for recruitment methods is 1.20 (median 1.09)  (Treweek et al).  </a:t>
            </a:r>
          </a:p>
          <a:p>
            <a:r>
              <a:rPr lang="en-US" sz="1200" kern="1200" dirty="0" smtClean="0">
                <a:solidFill>
                  <a:schemeClr val="tx1"/>
                </a:solidFill>
                <a:latin typeface="+mn-lt"/>
                <a:ea typeface="+mn-ea"/>
                <a:cs typeface="+mn-cs"/>
              </a:rPr>
              <a:t>The Pew Research Center found that in just 15 years typical response rates obtained by the Pew Research center fell from 36% in 1997 to 15% in 2009 to just 9% in 2012.  Some of this reflects inclusion of cell phone numbers in samples, but Pew Research response rates have also fallen from 25% in 2007 to 20% in 2012 . Since 1997 Pew has run three iterations of a study that involves two parallel surveys, one using the standard five day field period and methodology used by Pew research Center; the second makes a great greater effort to obtain the highest possible response rate. The “high effort” survey called households up to 25 times for landline phones and up to 15 times for cell phones over a period of two and a half months. They also send advance letters that explained the survey and offered incentives to participate (ranging from 10 to 20 dollars.  For households where potential respondents initially refused to participate, an interviewer “particularly skilled at persuading reluctant respondents” made follow-up calls. Despite all that additional effort, far more than in a typical media survey, the high effort survey obtained a response rate of just 22%--less than half the rate received nine years before (50%). (</a:t>
            </a:r>
            <a:r>
              <a:rPr lang="en-US" sz="1200" i="1" kern="1200" dirty="0" smtClean="0">
                <a:solidFill>
                  <a:schemeClr val="tx1"/>
                </a:solidFill>
                <a:latin typeface="+mn-lt"/>
                <a:ea typeface="+mn-ea"/>
                <a:cs typeface="+mn-cs"/>
              </a:rPr>
              <a:t>Huffpost</a:t>
            </a:r>
            <a:r>
              <a:rPr lang="en-US" sz="1200" kern="1200" dirty="0" smtClean="0">
                <a:solidFill>
                  <a:schemeClr val="tx1"/>
                </a:solidFill>
                <a:latin typeface="+mn-lt"/>
                <a:ea typeface="+mn-ea"/>
                <a:cs typeface="+mn-cs"/>
              </a:rPr>
              <a:t>, 5/15/2012)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Unit level response rates are also declining.  For example, the National Center for Education Statistics at the US Department of Education has conducted longitudinal studies of students, following them from secondary school into postsecondary education and/or the workplace.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Similarly, Gert Helgesson, Mats G. Hansson, Johnny Ludvigsson and Ulrica Swartling (2009) “Practical matters rather than a lack of trust motivate non-participation in a long-term cohort trial” Pediatric Diabetes, 10(6) 408-412. Questionnaire of participating parents, former participants and nonparticipants questionnaire to 2500 families in the All Babies in Southeast Sweden (ABIS) for children born between 1997 and 1999 find that for the great majority of respondents who did not participate in the study or decided late lack of trust was not a central factor—but 4/5 of those who did participate state that trust in the researchers was an important factor in their initial decision to participate.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 125 in Annals)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68</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1% figure from Milgram </a:t>
            </a:r>
            <a:r>
              <a:rPr lang="en-US" u="sng" dirty="0" smtClean="0"/>
              <a:t>Obedience to Authority, an experimental view </a:t>
            </a:r>
            <a:r>
              <a:rPr lang="en-US" dirty="0" smtClean="0"/>
              <a:t>p. 195</a:t>
            </a:r>
          </a:p>
        </p:txBody>
      </p:sp>
      <p:sp>
        <p:nvSpPr>
          <p:cNvPr id="4" name="Slide Number Placeholder 3"/>
          <p:cNvSpPr>
            <a:spLocks noGrp="1"/>
          </p:cNvSpPr>
          <p:nvPr>
            <p:ph type="sldNum" sz="quarter" idx="5"/>
          </p:nvPr>
        </p:nvSpPr>
        <p:spPr/>
        <p:txBody>
          <a:bodyPr/>
          <a:lstStyle/>
          <a:p>
            <a:pPr>
              <a:defRPr/>
            </a:pPr>
            <a:fld id="{D22DB813-055F-4E8A-954E-D8B3E2306A88}" type="slidenum">
              <a:rPr lang="en-US" smtClean="0"/>
              <a:pPr>
                <a:defRPr/>
              </a:pPr>
              <a:t>71</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Image is of “Unabomber” cabin in Montana. The 1.4 acres with the </a:t>
            </a:r>
            <a:r>
              <a:rPr lang="en-US" b="1" dirty="0" smtClean="0"/>
              <a:t>cabin…</a:t>
            </a:r>
            <a:r>
              <a:rPr lang="en-US" b="0" baseline="0" dirty="0" smtClean="0"/>
              <a:t>   </a:t>
            </a:r>
            <a:r>
              <a:rPr lang="en-US" dirty="0" smtClean="0"/>
              <a:t>298 × 201 - 17k - jpg</a:t>
            </a:r>
            <a:r>
              <a:rPr lang="en-US" baseline="0" dirty="0" smtClean="0"/>
              <a:t>  </a:t>
            </a:r>
            <a:r>
              <a:rPr lang="en-US" i="1" dirty="0" smtClean="0"/>
              <a:t>nodeju.com</a:t>
            </a:r>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29057" indent="-280406">
              <a:defRPr>
                <a:solidFill>
                  <a:schemeClr val="tx1"/>
                </a:solidFill>
                <a:latin typeface="Book Antiqua" pitchFamily="18" charset="0"/>
              </a:defRPr>
            </a:lvl2pPr>
            <a:lvl3pPr marL="1121626" indent="-224325">
              <a:defRPr>
                <a:solidFill>
                  <a:schemeClr val="tx1"/>
                </a:solidFill>
                <a:latin typeface="Book Antiqua" pitchFamily="18" charset="0"/>
              </a:defRPr>
            </a:lvl3pPr>
            <a:lvl4pPr marL="1570276" indent="-224325">
              <a:defRPr>
                <a:solidFill>
                  <a:schemeClr val="tx1"/>
                </a:solidFill>
                <a:latin typeface="Book Antiqua" pitchFamily="18" charset="0"/>
              </a:defRPr>
            </a:lvl4pPr>
            <a:lvl5pPr marL="2018927" indent="-224325">
              <a:defRPr>
                <a:solidFill>
                  <a:schemeClr val="tx1"/>
                </a:solidFill>
                <a:latin typeface="Book Antiqua" pitchFamily="18" charset="0"/>
              </a:defRPr>
            </a:lvl5pPr>
            <a:lvl6pPr marL="2467577" indent="-224325" fontAlgn="base">
              <a:spcBef>
                <a:spcPct val="0"/>
              </a:spcBef>
              <a:spcAft>
                <a:spcPct val="0"/>
              </a:spcAft>
              <a:defRPr>
                <a:solidFill>
                  <a:schemeClr val="tx1"/>
                </a:solidFill>
                <a:latin typeface="Book Antiqua" pitchFamily="18" charset="0"/>
              </a:defRPr>
            </a:lvl6pPr>
            <a:lvl7pPr marL="2916227" indent="-224325" fontAlgn="base">
              <a:spcBef>
                <a:spcPct val="0"/>
              </a:spcBef>
              <a:spcAft>
                <a:spcPct val="0"/>
              </a:spcAft>
              <a:defRPr>
                <a:solidFill>
                  <a:schemeClr val="tx1"/>
                </a:solidFill>
                <a:latin typeface="Book Antiqua" pitchFamily="18" charset="0"/>
              </a:defRPr>
            </a:lvl7pPr>
            <a:lvl8pPr marL="3364878" indent="-224325" fontAlgn="base">
              <a:spcBef>
                <a:spcPct val="0"/>
              </a:spcBef>
              <a:spcAft>
                <a:spcPct val="0"/>
              </a:spcAft>
              <a:defRPr>
                <a:solidFill>
                  <a:schemeClr val="tx1"/>
                </a:solidFill>
                <a:latin typeface="Book Antiqua" pitchFamily="18" charset="0"/>
              </a:defRPr>
            </a:lvl8pPr>
            <a:lvl9pPr marL="3813528" indent="-224325" fontAlgn="base">
              <a:spcBef>
                <a:spcPct val="0"/>
              </a:spcBef>
              <a:spcAft>
                <a:spcPct val="0"/>
              </a:spcAft>
              <a:defRPr>
                <a:solidFill>
                  <a:schemeClr val="tx1"/>
                </a:solidFill>
                <a:latin typeface="Book Antiqua" pitchFamily="18" charset="0"/>
              </a:defRPr>
            </a:lvl9pPr>
          </a:lstStyle>
          <a:p>
            <a:pPr fontAlgn="base">
              <a:spcBef>
                <a:spcPct val="0"/>
              </a:spcBef>
              <a:spcAft>
                <a:spcPct val="0"/>
              </a:spcAft>
              <a:defRPr/>
            </a:pPr>
            <a:fld id="{98E61112-B340-45B8-9432-66A34347742A}" type="slidenum">
              <a:rPr lang="en-US" smtClean="0">
                <a:latin typeface="Calibri" pitchFamily="34" charset="0"/>
              </a:rPr>
              <a:pPr fontAlgn="base">
                <a:spcBef>
                  <a:spcPct val="0"/>
                </a:spcBef>
                <a:spcAft>
                  <a:spcPct val="0"/>
                </a:spcAft>
                <a:defRPr/>
              </a:pPr>
              <a:t>73</a:t>
            </a:fld>
            <a:endParaRPr lang="en-US" dirty="0" smtClean="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Robert M. Groves,</a:t>
            </a:r>
            <a:r>
              <a:rPr lang="en-US" baseline="0" dirty="0" smtClean="0"/>
              <a:t> Eleanor Singer, Amy Corning (2000) “Leverage-Salience Theory of Survey Participation”, </a:t>
            </a:r>
            <a:r>
              <a:rPr lang="en-US" i="1" baseline="0" dirty="0" smtClean="0"/>
              <a:t>Public Opinion Quarterly </a:t>
            </a:r>
            <a:r>
              <a:rPr lang="en-US" baseline="0" dirty="0" smtClean="0"/>
              <a:t>64:299-308.//Ryan Goodstein, Paul </a:t>
            </a:r>
            <a:r>
              <a:rPr lang="en-US" baseline="0" dirty="0" err="1" smtClean="0"/>
              <a:t>Hanouna</a:t>
            </a:r>
            <a:r>
              <a:rPr lang="en-US" baseline="0" dirty="0" smtClean="0"/>
              <a:t>, Carlos D. Ramirez, </a:t>
            </a:r>
            <a:r>
              <a:rPr lang="en-US" baseline="0" dirty="0" err="1" smtClean="0"/>
              <a:t>Christof</a:t>
            </a:r>
            <a:r>
              <a:rPr lang="en-US" baseline="0" dirty="0" smtClean="0"/>
              <a:t> W. </a:t>
            </a:r>
            <a:r>
              <a:rPr lang="en-US" baseline="0" dirty="0" err="1" smtClean="0"/>
              <a:t>Stahel</a:t>
            </a:r>
            <a:r>
              <a:rPr lang="en-US" baseline="0" dirty="0" smtClean="0"/>
              <a:t> (2013) “Contagion Effects in Strategic Mortgage Defaults”, George Mason University, Department of Economics, Working Paper No. 13-07.  (Available via SSRN.)</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74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http://www.guardian.co.uk/world/2012/jan/29/us-pakistan-doctor-osama-bin-laden</a:t>
            </a:r>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29057" indent="-280406">
              <a:defRPr>
                <a:solidFill>
                  <a:schemeClr val="tx1"/>
                </a:solidFill>
                <a:latin typeface="Book Antiqua" pitchFamily="18" charset="0"/>
              </a:defRPr>
            </a:lvl2pPr>
            <a:lvl3pPr marL="1121626" indent="-224325">
              <a:defRPr>
                <a:solidFill>
                  <a:schemeClr val="tx1"/>
                </a:solidFill>
                <a:latin typeface="Book Antiqua" pitchFamily="18" charset="0"/>
              </a:defRPr>
            </a:lvl3pPr>
            <a:lvl4pPr marL="1570276" indent="-224325">
              <a:defRPr>
                <a:solidFill>
                  <a:schemeClr val="tx1"/>
                </a:solidFill>
                <a:latin typeface="Book Antiqua" pitchFamily="18" charset="0"/>
              </a:defRPr>
            </a:lvl4pPr>
            <a:lvl5pPr marL="2018927" indent="-224325">
              <a:defRPr>
                <a:solidFill>
                  <a:schemeClr val="tx1"/>
                </a:solidFill>
                <a:latin typeface="Book Antiqua" pitchFamily="18" charset="0"/>
              </a:defRPr>
            </a:lvl5pPr>
            <a:lvl6pPr marL="2467577" indent="-224325" fontAlgn="base">
              <a:spcBef>
                <a:spcPct val="0"/>
              </a:spcBef>
              <a:spcAft>
                <a:spcPct val="0"/>
              </a:spcAft>
              <a:defRPr>
                <a:solidFill>
                  <a:schemeClr val="tx1"/>
                </a:solidFill>
                <a:latin typeface="Book Antiqua" pitchFamily="18" charset="0"/>
              </a:defRPr>
            </a:lvl6pPr>
            <a:lvl7pPr marL="2916227" indent="-224325" fontAlgn="base">
              <a:spcBef>
                <a:spcPct val="0"/>
              </a:spcBef>
              <a:spcAft>
                <a:spcPct val="0"/>
              </a:spcAft>
              <a:defRPr>
                <a:solidFill>
                  <a:schemeClr val="tx1"/>
                </a:solidFill>
                <a:latin typeface="Book Antiqua" pitchFamily="18" charset="0"/>
              </a:defRPr>
            </a:lvl7pPr>
            <a:lvl8pPr marL="3364878" indent="-224325" fontAlgn="base">
              <a:spcBef>
                <a:spcPct val="0"/>
              </a:spcBef>
              <a:spcAft>
                <a:spcPct val="0"/>
              </a:spcAft>
              <a:defRPr>
                <a:solidFill>
                  <a:schemeClr val="tx1"/>
                </a:solidFill>
                <a:latin typeface="Book Antiqua" pitchFamily="18" charset="0"/>
              </a:defRPr>
            </a:lvl8pPr>
            <a:lvl9pPr marL="3813528" indent="-224325" fontAlgn="base">
              <a:spcBef>
                <a:spcPct val="0"/>
              </a:spcBef>
              <a:spcAft>
                <a:spcPct val="0"/>
              </a:spcAft>
              <a:defRPr>
                <a:solidFill>
                  <a:schemeClr val="tx1"/>
                </a:solidFill>
                <a:latin typeface="Book Antiqua" pitchFamily="18" charset="0"/>
              </a:defRPr>
            </a:lvl9pPr>
          </a:lstStyle>
          <a:p>
            <a:pPr fontAlgn="base">
              <a:spcBef>
                <a:spcPct val="0"/>
              </a:spcBef>
              <a:spcAft>
                <a:spcPct val="0"/>
              </a:spcAft>
              <a:defRPr/>
            </a:pPr>
            <a:fld id="{FBE068A7-ECA0-485A-BFC3-BEEAFCD1F21D}" type="slidenum">
              <a:rPr lang="en-US" smtClean="0">
                <a:latin typeface="Calibri" pitchFamily="34" charset="0"/>
              </a:rPr>
              <a:pPr fontAlgn="base">
                <a:spcBef>
                  <a:spcPct val="0"/>
                </a:spcBef>
                <a:spcAft>
                  <a:spcPct val="0"/>
                </a:spcAft>
                <a:defRPr/>
              </a:pPr>
              <a:t>75</a:t>
            </a:fld>
            <a:endParaRPr lang="en-US" dirty="0" smtClean="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history of repeated</a:t>
            </a:r>
            <a:r>
              <a:rPr lang="en-US" baseline="0" dirty="0" smtClean="0"/>
              <a:t> Presidential commissions, Replacement of OPRR by OHRP etc. suggests the system is fragile</a:t>
            </a:r>
            <a:endParaRPr lang="en-US" dirty="0" smtClean="0"/>
          </a:p>
          <a:p>
            <a:r>
              <a:rPr lang="en-US" dirty="0" smtClean="0"/>
              <a:t>Sources:</a:t>
            </a:r>
            <a:r>
              <a:rPr lang="en-US" baseline="0" dirty="0" smtClean="0"/>
              <a:t> </a:t>
            </a:r>
            <a:r>
              <a:rPr lang="en-US" dirty="0" smtClean="0"/>
              <a:t>Joe Sharkey, “Improving security checks to help the disabled” NYT, March 5, 2013.  And Speech by Sarah</a:t>
            </a:r>
            <a:r>
              <a:rPr lang="en-US" baseline="0" dirty="0" smtClean="0"/>
              <a:t> Bloom Raskin, Board of Governors, Federal Reserve System, Feb. 28, 2013.</a:t>
            </a:r>
            <a:endParaRPr lang="en-US" dirty="0" smtClean="0"/>
          </a:p>
        </p:txBody>
      </p:sp>
      <p:sp>
        <p:nvSpPr>
          <p:cNvPr id="4" name="Slide Number Placeholder 3"/>
          <p:cNvSpPr>
            <a:spLocks noGrp="1"/>
          </p:cNvSpPr>
          <p:nvPr>
            <p:ph type="sldNum" sz="quarter" idx="10"/>
          </p:nvPr>
        </p:nvSpPr>
        <p:spPr/>
        <p:txBody>
          <a:bodyPr/>
          <a:lstStyle/>
          <a:p>
            <a:fld id="{75CFAA50-2DE9-452C-B622-4848ECA87D6B}" type="slidenum">
              <a:rPr lang="en-US" smtClean="0"/>
              <a:pPr/>
              <a:t>76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Statisticians and researchers and IRBs usually focus on</a:t>
            </a:r>
            <a:r>
              <a:rPr lang="en-US" baseline="0" dirty="0" smtClean="0"/>
              <a:t> this: </a:t>
            </a:r>
          </a:p>
          <a:p>
            <a:pPr>
              <a:spcBef>
                <a:spcPct val="0"/>
              </a:spcBef>
            </a:pPr>
            <a:endParaRPr lang="en-US" dirty="0" smtClean="0"/>
          </a:p>
          <a:p>
            <a:pPr>
              <a:spcBef>
                <a:spcPct val="0"/>
              </a:spcBef>
            </a:pPr>
            <a:r>
              <a:rPr lang="en-US" dirty="0" smtClean="0"/>
              <a:t>http://www.robertniles.com/stats/stdev.shtmlhttp://www.google.com/imgres?q=bell+jar&amp;hl=en&amp;biw=1680&amp;bih=848&amp;tbm=isch&amp;tbnid=peM7YlXwT1yFLM:&amp;imgrefurl=http://itti.deviantart.com/art/Bell-Jar-17552597&amp;docid=IrYK2qK5AguJ3M&amp;imgurl=http://www.deviantart.com/download/17552597/Bell_Jar_by_Itti.jpg&amp;w=3532&amp;h=4732&amp;ei=w9o4UZCwDcLo2QWT7oEw&amp;zoom=1&amp;iact=hc&amp;vpx=1439&amp;vpy=129&amp;dur=1903&amp;hovh=260&amp;hovw=194&amp;tx=142&amp;ty=116&amp;page=1&amp;tbnh=142&amp;tbnw=105&amp;start=0&amp;ndsp=65&amp;ved=1t:429,r:12,s:0,i:184 </a:t>
            </a:r>
          </a:p>
          <a:p>
            <a:pPr>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03F250-DCBE-4A05-B66F-9E0226FAB154}" type="slidenum">
              <a:rPr lang="en-US"/>
              <a:pPr fontAlgn="base">
                <a:spcBef>
                  <a:spcPct val="0"/>
                </a:spcBef>
                <a:spcAft>
                  <a:spcPct val="0"/>
                </a:spcAft>
              </a:pPr>
              <a:t>77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media, blogs and public often focus on this.</a:t>
            </a:r>
          </a:p>
          <a:p>
            <a:pPr>
              <a:spcBef>
                <a:spcPct val="0"/>
              </a:spcBef>
            </a:pPr>
            <a:endParaRPr lang="en-US" dirty="0" smtClean="0"/>
          </a:p>
          <a:p>
            <a:pPr>
              <a:spcBef>
                <a:spcPct val="0"/>
              </a:spcBef>
            </a:pPr>
            <a:r>
              <a:rPr lang="en-US" dirty="0" smtClean="0"/>
              <a:t>http://www.robertniles.com/stats/stdev.shtmlhttp://www.google.com/imgres?q=bell+jar&amp;hl=en&amp;biw=1680&amp;bih=848&amp;tbm=isch&amp;tbnid=peM7YlXwT1yFLM:&amp;imgrefurl=http://itti.deviantart.com/art/Bell-Jar-17552597&amp;docid=IrYK2qK5AguJ3M&amp;imgurl=http://www.deviantart.com/download/17552597/Bell_Jar_by_Itti.jpg&amp;w=3532&amp;h=4732&amp;ei=w9o4UZCwDcLo2QWT7oEw&amp;zoom=1&amp;iact=hc&amp;vpx=1439&amp;vpy=129&amp;dur=1903&amp;hovh=260&amp;hovw=194&amp;tx=142&amp;ty=116&amp;page=1&amp;tbnh=142&amp;tbnw=105&amp;start=0&amp;ndsp=65&amp;ved=1t:429,r:12,s:0,i:184 </a:t>
            </a:r>
          </a:p>
          <a:p>
            <a:pPr>
              <a:spcBef>
                <a:spcPct val="0"/>
              </a:spcBef>
            </a:pP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8D7714-C4AD-4BC4-AEE9-045726EE45BA}" type="slidenum">
              <a:rPr lang="en-US"/>
              <a:pPr fontAlgn="base">
                <a:spcBef>
                  <a:spcPct val="0"/>
                </a:spcBef>
                <a:spcAft>
                  <a:spcPct val="0"/>
                </a:spcAft>
              </a:pPr>
              <a:t>78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For information on SERR, see A. Rid,  Ezekiel</a:t>
            </a:r>
            <a:r>
              <a:rPr lang="en-US" b="1" baseline="0" dirty="0" smtClean="0"/>
              <a:t> J. Emanuel, and David Wendler, (2010) “Evaluating the Risks of Clinical Research” </a:t>
            </a:r>
            <a:endParaRPr lang="en-US" b="1" dirty="0" smtClean="0"/>
          </a:p>
          <a:p>
            <a:r>
              <a:rPr lang="en-US" dirty="0" smtClean="0">
                <a:hlinkClick r:id="" action="ppaction://hlinkfile" tooltip="JAMA : the journal of the American Medical Association."/>
              </a:rPr>
              <a:t>JAMA.</a:t>
            </a:r>
            <a:r>
              <a:rPr lang="en-US" dirty="0" smtClean="0"/>
              <a:t> 2010 Oct 6;304(13):1472-9. </a:t>
            </a:r>
            <a:r>
              <a:rPr lang="en-US" dirty="0" err="1" smtClean="0"/>
              <a:t>doi</a:t>
            </a:r>
            <a:r>
              <a:rPr lang="en-US" dirty="0" smtClean="0"/>
              <a:t>: 10.1001/jama.2010.1414.</a:t>
            </a:r>
            <a:r>
              <a:rPr lang="en-US" baseline="0" dirty="0" smtClean="0"/>
              <a:t>   Cf. </a:t>
            </a:r>
            <a:r>
              <a:rPr lang="en-US" b="1" dirty="0" smtClean="0"/>
              <a:t>S. Shaw &amp; G. Barrett </a:t>
            </a:r>
            <a:r>
              <a:rPr lang="en-US" baseline="0" dirty="0" smtClean="0"/>
              <a:t>  (Jan 99)  “Research governance” Regulating risk and reducing harm?  </a:t>
            </a:r>
            <a:r>
              <a:rPr lang="en-US" dirty="0" smtClean="0">
                <a:hlinkClick r:id="" action="ppaction://hlinkfile" tooltip="Journal of the Royal Society of Medicine."/>
              </a:rPr>
              <a:t>J R </a:t>
            </a:r>
            <a:r>
              <a:rPr lang="en-US" dirty="0" err="1" smtClean="0">
                <a:hlinkClick r:id="" action="ppaction://hlinkfile" tooltip="Journal of the Royal Society of Medicine."/>
              </a:rPr>
              <a:t>Soc</a:t>
            </a:r>
            <a:r>
              <a:rPr lang="en-US" dirty="0" smtClean="0">
                <a:hlinkClick r:id="" action="ppaction://hlinkfile" tooltip="Journal of the Royal Society of Medicine."/>
              </a:rPr>
              <a:t> Med.</a:t>
            </a:r>
            <a:r>
              <a:rPr lang="en-US" dirty="0" smtClean="0"/>
              <a:t> 2006 Jan;99(1):14-9.</a:t>
            </a:r>
          </a:p>
          <a:p>
            <a:r>
              <a:rPr lang="en-US" b="1" dirty="0" smtClean="0"/>
              <a:t>Research governance: regulating risk and reducing harm?  </a:t>
            </a:r>
          </a:p>
          <a:p>
            <a:r>
              <a:rPr lang="en-US" u="none" dirty="0" smtClean="0"/>
              <a:t> </a:t>
            </a:r>
          </a:p>
          <a:p>
            <a:endParaRPr lang="en-US" dirty="0" smtClean="0"/>
          </a:p>
          <a:p>
            <a:r>
              <a:rPr lang="en-US" b="1" dirty="0" smtClean="0"/>
              <a:t> </a:t>
            </a:r>
            <a:endParaRPr lang="en-US" dirty="0" smtClean="0"/>
          </a:p>
          <a:p>
            <a:endParaRPr lang="en-US" dirty="0" smtClean="0"/>
          </a:p>
          <a:p>
            <a:endParaRPr lang="en-US" dirty="0" smtClean="0"/>
          </a:p>
          <a:p>
            <a:r>
              <a:rPr lang="en-US" dirty="0" smtClean="0"/>
              <a:t>Not to be confused with NIH’s SEER: The Surveillance, Epidemiology, and End Results (SEER) Program of the National Cancer Institute </a:t>
            </a:r>
            <a:r>
              <a:rPr lang="en-US" baseline="0" dirty="0" smtClean="0"/>
              <a:t>  </a:t>
            </a:r>
            <a:r>
              <a:rPr lang="en-US" dirty="0" smtClean="0"/>
              <a:t>  http://seer.cancer.gov/about/   </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80</a:t>
            </a:fld>
            <a:endParaRPr lang="en-US" dirty="0"/>
          </a:p>
        </p:txBody>
      </p:sp>
    </p:spTree>
    <p:extLst>
      <p:ext uri="{BB962C8B-B14F-4D97-AF65-F5344CB8AC3E}">
        <p14:creationId xmlns:p14="http://schemas.microsoft.com/office/powerpoint/2010/main" val="52962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“Got data”?  Or “Don’t bother me with the facts”?   The Common</a:t>
            </a:r>
            <a:r>
              <a:rPr lang="en-US" baseline="0" dirty="0" smtClean="0"/>
              <a:t> Rule debate is too often nearly an evidence-free zone.// Follow the data—but be aware of its limits, and be ready for surprises.  And while the following slides include the best data that I have found to date, if you know of supplemental or better data, please let me know.</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8</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Or from  “Excused” to “No Excuses” in research?</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81</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Cf “blue sky” projections</a:t>
            </a:r>
            <a:r>
              <a:rPr lang="en-US" baseline="0" dirty="0" smtClean="0"/>
              <a:t> for “big data” transforming research.</a:t>
            </a:r>
            <a:endParaRPr lang="en-US" dirty="0" smtClean="0"/>
          </a:p>
          <a:p>
            <a:r>
              <a:rPr lang="en-US" dirty="0" smtClean="0"/>
              <a:t>PCSBI,</a:t>
            </a:r>
            <a:r>
              <a:rPr lang="en-US" baseline="0" dirty="0" smtClean="0"/>
              <a:t> “Privacy and Progress in Whole Genome Sequencing, Oct 2012 , p61.  Only 1 was not enacted in an even-numbered year; 37% were enacted in a presidential election year.  [PCSBI GRAPHIC: http://www.google.com/imgres?q=%22President%27s+Commission+for+the+Study+of+bioethical+issues%22+%22moral+science%22&amp;um=1&amp;hl=en&amp;sa=N&amp;biw=1209&amp;bih=730&amp;tbm=isch&amp;tbnid=G-8hLfyUH-DYtM:&amp;imgrefurl=http://creationrevolution.com/2011/12/good-science-requires-good-ethics/&amp;docid=JvBFuRrJSk4yzM&amp;itg=1&amp;imgurl=http://creationrevolution.com/wp-content/uploads/2011/12/PrezBioethics_591.gif&amp;w=591&amp;h=400&amp;ei=mZszUaXAFuWy0AGS3YCYBA&amp;zoom=1&amp;iact=hc&amp;vpx=485&amp;vpy=125&amp;dur=2000&amp;hovh=185&amp;hovw=273&amp;tx=106&amp;ty=207&amp;sig=103382452585080944457&amp;page=1&amp;tbnh=131&amp;tbnw=193&amp;start=0&amp;ndsp=8&amp;ved=1t:429,r:2,s:0,i:88</a:t>
            </a:r>
            <a:endParaRPr lang="en-US" dirty="0"/>
          </a:p>
        </p:txBody>
      </p:sp>
      <p:sp>
        <p:nvSpPr>
          <p:cNvPr id="4" name="Slide Number Placeholder 3"/>
          <p:cNvSpPr>
            <a:spLocks noGrp="1"/>
          </p:cNvSpPr>
          <p:nvPr>
            <p:ph type="sldNum" sz="quarter" idx="10"/>
          </p:nvPr>
        </p:nvSpPr>
        <p:spPr/>
        <p:txBody>
          <a:bodyPr/>
          <a:lstStyle/>
          <a:p>
            <a:fld id="{3837FC6B-D917-4112-8562-FE273A589704}" type="slidenum">
              <a:rPr lang="en-US" smtClean="0"/>
              <a:pPr/>
              <a:t>82</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Many</a:t>
            </a:r>
            <a:r>
              <a:rPr lang="en-US" baseline="0" dirty="0" smtClean="0"/>
              <a:t> of the “icons” of “unethical research” in social and behavioral research are studies that challenged the social system in fundamental ways, e.g. “Tearoom trade”, “Obedience study”, “Stanford prison</a:t>
            </a:r>
            <a:r>
              <a:rPr lang="en-US" baseline="0" dirty="0" smtClean="0"/>
              <a:t>”…</a:t>
            </a:r>
          </a:p>
          <a:p>
            <a:pPr>
              <a:spcBef>
                <a:spcPct val="0"/>
              </a:spcBef>
            </a:pPr>
            <a:endParaRPr lang="en-US" baseline="0" dirty="0" smtClean="0"/>
          </a:p>
          <a:p>
            <a:r>
              <a:rPr lang="en-US" baseline="0" dirty="0" smtClean="0"/>
              <a:t>See for example, Jack Katz, “Toward a Natural History of Ethical Censorship” http://www.sscnet.ucla.edu/soc/faculty/katz/pubs/Ethical_Censorship_draft.pdf; and </a:t>
            </a:r>
            <a:r>
              <a:rPr lang="en-US" sz="1200" b="1" i="0" u="none" strike="noStrike" kern="1200" baseline="0" dirty="0" smtClean="0">
                <a:solidFill>
                  <a:schemeClr val="tx1"/>
                </a:solidFill>
                <a:latin typeface="+mn-lt"/>
                <a:ea typeface="+mn-ea"/>
                <a:cs typeface="+mn-cs"/>
              </a:rPr>
              <a:t>Ethical Escape Routes for Underground Ethnographers  http://www.sscnet.ucla.edu/soc/faculty/katz/pubs/UndergroundEthnographersDraft.pdf ; </a:t>
            </a:r>
            <a:r>
              <a:rPr lang="en-US" sz="1200" b="0" i="0" u="none" strike="noStrike" kern="1200" baseline="0" dirty="0" err="1" smtClean="0">
                <a:solidFill>
                  <a:schemeClr val="tx1"/>
                </a:solidFill>
                <a:latin typeface="+mn-lt"/>
                <a:ea typeface="+mn-ea"/>
                <a:cs typeface="+mn-cs"/>
              </a:rPr>
              <a:t>Ceci</a:t>
            </a:r>
            <a:r>
              <a:rPr lang="en-US" sz="1200" b="0" i="0" u="none" strike="noStrike" kern="1200" baseline="0" dirty="0" smtClean="0">
                <a:solidFill>
                  <a:schemeClr val="tx1"/>
                </a:solidFill>
                <a:latin typeface="+mn-lt"/>
                <a:ea typeface="+mn-ea"/>
                <a:cs typeface="+mn-cs"/>
              </a:rPr>
              <a:t>, Stephen J., Peters, Douglas, </a:t>
            </a:r>
            <a:r>
              <a:rPr lang="en-US" sz="1200" b="0" i="0" u="none" strike="noStrike" kern="1200" baseline="0" dirty="0" err="1" smtClean="0">
                <a:solidFill>
                  <a:schemeClr val="tx1"/>
                </a:solidFill>
                <a:latin typeface="+mn-lt"/>
                <a:ea typeface="+mn-ea"/>
                <a:cs typeface="+mn-cs"/>
              </a:rPr>
              <a:t>Plotkin</a:t>
            </a:r>
            <a:r>
              <a:rPr lang="en-US" sz="1200" b="0" i="0" u="none" strike="noStrike" kern="1200" baseline="0" dirty="0" smtClean="0">
                <a:solidFill>
                  <a:schemeClr val="tx1"/>
                </a:solidFill>
                <a:latin typeface="+mn-lt"/>
                <a:ea typeface="+mn-ea"/>
                <a:cs typeface="+mn-cs"/>
              </a:rPr>
              <a:t>, Jonathan. "Human subjects review, personal values, and the regulation of social science research." </a:t>
            </a:r>
            <a:r>
              <a:rPr lang="en-US" sz="1200" b="0" i="1" u="none" strike="noStrike" kern="1200" baseline="0" dirty="0" smtClean="0">
                <a:solidFill>
                  <a:schemeClr val="tx1"/>
                </a:solidFill>
                <a:latin typeface="+mn-lt"/>
                <a:ea typeface="+mn-ea"/>
                <a:cs typeface="+mn-cs"/>
              </a:rPr>
              <a:t>American Psychologist 40.9 </a:t>
            </a:r>
            <a:r>
              <a:rPr lang="en-US" sz="1200" b="0" i="0" u="none" strike="noStrike" kern="1200" baseline="0" dirty="0" smtClean="0">
                <a:solidFill>
                  <a:schemeClr val="tx1"/>
                </a:solidFill>
                <a:latin typeface="+mn-lt"/>
                <a:ea typeface="+mn-ea"/>
                <a:cs typeface="+mn-cs"/>
              </a:rPr>
              <a:t>(1985): 994-1002.  ; </a:t>
            </a:r>
            <a:r>
              <a:rPr lang="en-US" b="1" dirty="0" smtClean="0"/>
              <a:t> </a:t>
            </a:r>
            <a:endParaRPr lang="en-US" dirty="0" smtClean="0">
              <a:effectLst/>
            </a:endParaRPr>
          </a:p>
          <a:p>
            <a:endParaRPr lang="en-US" dirty="0" smtClean="0"/>
          </a:p>
          <a:p>
            <a:r>
              <a:rPr lang="en-US" b="1" dirty="0" smtClean="0"/>
              <a:t>A.A. </a:t>
            </a:r>
            <a:r>
              <a:rPr lang="en-US" b="1" dirty="0" err="1" smtClean="0"/>
              <a:t>Hyder</a:t>
            </a:r>
            <a:r>
              <a:rPr lang="en-US" b="1" dirty="0" smtClean="0"/>
              <a:t>, S.A. </a:t>
            </a:r>
            <a:r>
              <a:rPr lang="en-US" b="1" dirty="0" err="1" smtClean="0"/>
              <a:t>Wali</a:t>
            </a:r>
            <a:r>
              <a:rPr lang="en-US" b="1" dirty="0" smtClean="0"/>
              <a:t>, A.N. Khan, N.B. </a:t>
            </a:r>
            <a:r>
              <a:rPr lang="en-US" b="1" dirty="0" err="1" smtClean="0"/>
              <a:t>Teoh</a:t>
            </a:r>
            <a:r>
              <a:rPr lang="en-US" b="1" dirty="0" smtClean="0"/>
              <a:t>, N.E. </a:t>
            </a:r>
            <a:r>
              <a:rPr lang="en-US" b="1" dirty="0" err="1" smtClean="0"/>
              <a:t>Kass</a:t>
            </a:r>
            <a:r>
              <a:rPr lang="en-US" b="1" dirty="0" smtClean="0"/>
              <a:t> , L. Dawson</a:t>
            </a:r>
            <a:r>
              <a:rPr lang="en-US" b="1" baseline="0" dirty="0" smtClean="0"/>
              <a:t> </a:t>
            </a:r>
            <a:r>
              <a:rPr lang="en-US" b="1" dirty="0" smtClean="0"/>
              <a:t>(Feb. 2004) Ethical review of health research: a perspective from developing country researchers.” Journal</a:t>
            </a:r>
            <a:r>
              <a:rPr lang="en-US" b="1" baseline="0" dirty="0" smtClean="0"/>
              <a:t> of Medical Ethics 30(1):68-72.</a:t>
            </a:r>
            <a:endParaRPr lang="en-US" dirty="0" smtClean="0"/>
          </a:p>
          <a:p>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M.</a:t>
            </a:r>
            <a:r>
              <a:rPr lang="en-US" baseline="0" dirty="0" smtClean="0"/>
              <a:t> Levine, “</a:t>
            </a:r>
            <a:r>
              <a:rPr lang="en-US" sz="1200" kern="1200" dirty="0" smtClean="0">
                <a:solidFill>
                  <a:schemeClr val="tx1"/>
                </a:solidFill>
                <a:effectLst/>
                <a:latin typeface="+mn-lt"/>
                <a:ea typeface="+mn-ea"/>
                <a:cs typeface="+mn-cs"/>
              </a:rPr>
              <a:t>IRB Review as a "cooling out" device,</a:t>
            </a:r>
            <a:r>
              <a:rPr lang="en-US" sz="1200" u="sng" kern="1200" dirty="0" smtClean="0">
                <a:solidFill>
                  <a:schemeClr val="tx1"/>
                </a:solidFill>
                <a:effectLst/>
                <a:latin typeface="+mn-lt"/>
                <a:ea typeface="+mn-ea"/>
                <a:cs typeface="+mn-cs"/>
              </a:rPr>
              <a:t> IRB: A Review of Human Subjects Research</a:t>
            </a:r>
            <a:r>
              <a:rPr lang="en-US" sz="1200" kern="1200" dirty="0" smtClean="0">
                <a:solidFill>
                  <a:schemeClr val="tx1"/>
                </a:solidFill>
                <a:effectLst/>
                <a:latin typeface="+mn-lt"/>
                <a:ea typeface="+mn-ea"/>
                <a:cs typeface="+mn-cs"/>
              </a:rPr>
              <a:t>, 5(4): 8-9, July/August 1983.</a:t>
            </a:r>
          </a:p>
          <a:p>
            <a:pPr>
              <a:spcBef>
                <a:spcPct val="0"/>
              </a:spcBef>
            </a:pP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556868-3B65-4757-9F3D-08579ED7803A}" type="slidenum">
              <a:rPr lang="en-US"/>
              <a:pPr fontAlgn="base">
                <a:spcBef>
                  <a:spcPct val="0"/>
                </a:spcBef>
                <a:spcAft>
                  <a:spcPct val="0"/>
                </a:spcAft>
              </a:pPr>
              <a:t>85</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Replication?</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86</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Cf. M. Levine “IRB Review as a ‘cooling out device”, IRB 594: 8-9 (July-August 1983).</a:t>
            </a:r>
            <a:r>
              <a:rPr lang="en-US" baseline="0" dirty="0" smtClean="0"/>
              <a:t>  See also </a:t>
            </a:r>
            <a:r>
              <a:rPr lang="en-US" dirty="0" smtClean="0"/>
              <a:t> Council et al. </a:t>
            </a:r>
            <a:r>
              <a:rPr lang="en-US" sz="1200" dirty="0" smtClean="0"/>
              <a:t>(p. 189)</a:t>
            </a:r>
            <a:endParaRPr lang="en-US" dirty="0" smtClean="0"/>
          </a:p>
          <a:p>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87</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113FE0-BCC1-47A4-A582-D0E5E5EBB4A8}" type="slidenum">
              <a:rPr lang="en-US"/>
              <a:pPr fontAlgn="base">
                <a:spcBef>
                  <a:spcPct val="0"/>
                </a:spcBef>
                <a:spcAft>
                  <a:spcPct val="0"/>
                </a:spcAft>
              </a:pPr>
              <a:t>89</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After FDR—Don</a:t>
            </a:r>
            <a:r>
              <a:rPr lang="en-US" baseline="0" dirty="0" smtClean="0"/>
              <a:t> Campbell “The Experimenting Society”, and Alice Rivlin “Systematic Thinking for Social Action”</a:t>
            </a: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113FE0-BCC1-47A4-A582-D0E5E5EBB4A8}" type="slidenum">
              <a:rPr lang="en-US"/>
              <a:pPr fontAlgn="base">
                <a:spcBef>
                  <a:spcPct val="0"/>
                </a:spcBef>
                <a:spcAft>
                  <a:spcPct val="0"/>
                </a:spcAft>
              </a:pPr>
              <a:t>90</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Building Rigorous Evidence to Drive Policy</a:t>
            </a:r>
          </a:p>
          <a:p>
            <a:r>
              <a:rPr lang="en-US" dirty="0" smtClean="0"/>
              <a:t>Posted by Peter Orzag, Director on June 08, 2009 http://www.whitehouse.gov/omb/blog/09/06/08/BuildingRigorousEvidencetoDrivePolicy</a:t>
            </a:r>
          </a:p>
          <a:p>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91</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787097-5E4E-4B49-98B5-A684ADC909E2}" type="slidenum">
              <a:rPr lang="en-US"/>
              <a:pPr fontAlgn="base">
                <a:spcBef>
                  <a:spcPct val="0"/>
                </a:spcBef>
                <a:spcAft>
                  <a:spcPct val="0"/>
                </a:spcAft>
              </a:pPr>
              <a:t>92</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Michael Greenstone “Toward</a:t>
            </a:r>
            <a:r>
              <a:rPr lang="en-US" baseline="0" dirty="0" smtClean="0"/>
              <a:t> a Culture of Persistent Regulatory Experimentation and Evaluation” Chapter 5,  (2009) Cambridge, MA: The Tobin Project.  </a:t>
            </a:r>
          </a:p>
          <a:p>
            <a:pPr>
              <a:spcBef>
                <a:spcPct val="0"/>
              </a:spcBef>
            </a:pPr>
            <a:r>
              <a:rPr lang="en-US" baseline="0" dirty="0" smtClean="0"/>
              <a:t>Executive Office of the President, Council of Economic Advisers, (March 10, 2012) “Smarter Regulations Through Retrospective Review”.  Washington, DC.</a:t>
            </a:r>
          </a:p>
          <a:p>
            <a:pPr>
              <a:spcBef>
                <a:spcPct val="0"/>
              </a:spcBef>
            </a:pPr>
            <a:endParaRPr lang="en-US" baseline="0" dirty="0" smtClean="0"/>
          </a:p>
          <a:p>
            <a:pPr>
              <a:spcBef>
                <a:spcPct val="0"/>
              </a:spcBef>
            </a:pPr>
            <a:r>
              <a:rPr lang="en-US" baseline="0" dirty="0" smtClean="0"/>
              <a:t>Cass R. </a:t>
            </a:r>
            <a:r>
              <a:rPr lang="en-US" baseline="0" dirty="0" err="1" smtClean="0"/>
              <a:t>Sunstein</a:t>
            </a:r>
            <a:r>
              <a:rPr lang="en-US" baseline="0" dirty="0" smtClean="0"/>
              <a:t> (2013) “Empirically Informed Regulation” , Harvard Law School, Public Law &amp; Legal Theory Working Paper Series, Paper No. 13-3. (available through SSRN)</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787097-5E4E-4B49-98B5-A684ADC909E2}" type="slidenum">
              <a:rPr lang="en-US"/>
              <a:pPr fontAlgn="base">
                <a:spcBef>
                  <a:spcPct val="0"/>
                </a:spcBef>
                <a:spcAft>
                  <a:spcPct val="0"/>
                </a:spcAft>
              </a:pPr>
              <a:t>93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FDP “Faculty Workload Survey” (2012) web survey, 6295 participants, (26% response rate).</a:t>
            </a:r>
            <a:endParaRPr lang="en-US" smtClean="0"/>
          </a:p>
          <a:p>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9</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EOP/Executive </a:t>
            </a:r>
            <a:r>
              <a:rPr lang="en-US" dirty="0" smtClean="0"/>
              <a:t>Office of the President, Council of Economic Advisers, “Smarter Regulations Through Retrospective Review” </a:t>
            </a:r>
            <a:r>
              <a:rPr lang="en-US" dirty="0" smtClean="0"/>
              <a:t>(May </a:t>
            </a:r>
            <a:r>
              <a:rPr lang="en-US" dirty="0" smtClean="0"/>
              <a:t>10, </a:t>
            </a:r>
            <a:r>
              <a:rPr lang="en-US" dirty="0" smtClean="0"/>
              <a:t>1012), p. 4.</a:t>
            </a:r>
            <a:endParaRPr lang="en-US" dirty="0" smtClean="0"/>
          </a:p>
          <a:p>
            <a:pPr>
              <a:spcBef>
                <a:spcPct val="0"/>
              </a:spcBef>
            </a:pPr>
            <a:r>
              <a:rPr lang="en-US" dirty="0" smtClean="0"/>
              <a:t>Cf. Knowns, unknowns, and unknown unknowns</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07A32F-0DB5-4FB6-9248-92D56E88B40F}" type="slidenum">
              <a:rPr lang="en-US"/>
              <a:pPr fontAlgn="base">
                <a:spcBef>
                  <a:spcPct val="0"/>
                </a:spcBef>
                <a:spcAft>
                  <a:spcPct val="0"/>
                </a:spcAft>
              </a:pPr>
              <a:t>94</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Quote is from “Regulating research with Human Subjects—Is the System Broken?” Alan R Fleischman, Trans Am Clinical Climatological Association 2005, 116:91-102.</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96</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 Tufte,</a:t>
            </a:r>
            <a:r>
              <a:rPr lang="en-US" baseline="0" dirty="0" smtClean="0"/>
              <a:t> “in Need of Further Empirical Research”; we are in a “Bayesian” situation—better data is preferred, but something beats nothing and can be improved on.</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99</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http://en.wikipedia.org/wiki/Bulldog /  http://en.wikipedia.org/wiki/The_Sorcerer's_Apprentice  ; </a:t>
            </a:r>
            <a:r>
              <a:rPr lang="en-US" b="1" dirty="0" smtClean="0"/>
              <a:t>Many forms of Government have been tried and will be tried in this world of sin and woe. No one pretends that democracy is perfect or all-wise. Indeed, it has been said that democracy is the worst form of government except all those other forms that have been tried from time to time.</a:t>
            </a:r>
            <a:r>
              <a:rPr lang="en-US" dirty="0" smtClean="0"/>
              <a:t> </a:t>
            </a:r>
          </a:p>
          <a:p>
            <a:pPr lvl="1" rtl="0"/>
            <a:r>
              <a:rPr lang="en-US" dirty="0" smtClean="0"/>
              <a:t>Speech in the House of Commons (</a:t>
            </a:r>
            <a:r>
              <a:rPr lang="en-US" dirty="0" smtClean="0">
                <a:hlinkClick r:id="rId3" action="ppaction://hlinkfile" tooltip="1947-11-11 (page does not exist)"/>
              </a:rPr>
              <a:t>1947-11-11</a:t>
            </a:r>
            <a:r>
              <a:rPr lang="en-US" dirty="0" smtClean="0"/>
              <a:t>) http://en.wikiquote.org/wiki/Winston_Churchill</a:t>
            </a:r>
          </a:p>
          <a:p>
            <a:pPr>
              <a:buNone/>
            </a:pPr>
            <a:r>
              <a:rPr lang="en-US" dirty="0" smtClean="0"/>
              <a:t>//</a:t>
            </a:r>
            <a:endParaRPr lang="en-US" i="1" dirty="0" smtClean="0"/>
          </a:p>
          <a:p>
            <a:pPr>
              <a:buNone/>
            </a:pPr>
            <a:r>
              <a:rPr lang="en-US" i="1" dirty="0" smtClean="0"/>
              <a:t>Experimenting society, not rupture (New Brunswick statement; </a:t>
            </a:r>
            <a:r>
              <a:rPr lang="en-US" i="1" baseline="0" dirty="0" smtClean="0"/>
              <a:t> </a:t>
            </a:r>
            <a:r>
              <a:rPr lang="en-US" i="1" dirty="0" smtClean="0"/>
              <a:t>No review, post-hoc review poses all the hazards of the Soccerer’s Apprentice </a:t>
            </a:r>
          </a:p>
          <a:p>
            <a:pPr lvl="1" rtl="0"/>
            <a:endParaRPr lang="en-US" dirty="0" smtClean="0"/>
          </a:p>
          <a:p>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102</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F7E649A6-4CEB-4BA7-8F91-0EF20CE924BD}" type="slidenum">
              <a:rPr lang="en-US" smtClean="0"/>
              <a:pPr>
                <a:defRPr/>
              </a:pPr>
              <a:t>103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Ezekiel J. Emanuel, Lowell E. Schnipper, Deborah Y. Kamin, Jenifer Levinson, and Allen S. Lichter (Nov 15, 2003) “The Costs of Conducting Clinical Research”, </a:t>
            </a:r>
            <a:r>
              <a:rPr lang="en-US" i="1" baseline="0" dirty="0" smtClean="0"/>
              <a:t>Journal of Clinical Oncology </a:t>
            </a:r>
            <a:r>
              <a:rPr lang="en-US" baseline="0" dirty="0" smtClean="0"/>
              <a:t>21(22): 4145-4150.  / “To our knowledge, there is no published accounting of the time and costs incurred in conducting a clinical research trial.” p 4145.</a:t>
            </a:r>
          </a:p>
          <a:p>
            <a:r>
              <a:rPr lang="en-US" baseline="0" dirty="0" smtClean="0"/>
              <a:t>Several studies have been conducted of the cost to a university or other entity of operating an IRB.  Jeremy Sugarman and colleagues 2005 published a survey of 121 US medical schools (63 responded) in the NEJM.  At those academic centers they spent an average of $750k (range from $400k to $1.15 mn), at a cost of $400 for study review at high volume medical centers to $600 at low volume centers.   </a:t>
            </a:r>
            <a:endParaRPr lang="en-US" dirty="0"/>
          </a:p>
        </p:txBody>
      </p:sp>
      <p:sp>
        <p:nvSpPr>
          <p:cNvPr id="4" name="Slide Number Placeholder 3"/>
          <p:cNvSpPr>
            <a:spLocks noGrp="1"/>
          </p:cNvSpPr>
          <p:nvPr>
            <p:ph type="sldNum" sz="quarter" idx="10"/>
          </p:nvPr>
        </p:nvSpPr>
        <p:spPr/>
        <p:txBody>
          <a:bodyPr/>
          <a:lstStyle/>
          <a:p>
            <a:fld id="{75CFAA50-2DE9-452C-B622-4848ECA87D6B}"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75CFAA50-2DE9-452C-B622-4848ECA87D6B}"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E411513-4ED1-4AED-8511-D62D6151926E}" type="datetime1">
              <a:rPr lang="en-US" smtClean="0"/>
              <a:pPr/>
              <a:t>3/19/2013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6E6DF0-5F89-4ABB-8A3B-CDA7427891AB}" type="datetime1">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4560B2-CD94-4183-A9E6-6AA0A7EC2F03}" type="datetime1">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E411513-4ED1-4AED-8511-D62D6151926E}" type="datetime1">
              <a:rPr lang="en-US" smtClean="0"/>
              <a:pPr/>
              <a:t>3/19/2013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ADD7745-DCEA-4256-B0A1-681EC926F49C}"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534E648-FFB6-43B4-B5AA-EC63F2FF97BF}" type="datetime1">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AADD7745-DCEA-4256-B0A1-681EC926F49C}"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27BF2913-8983-45E1-99C9-6666E709D8BD}" type="datetime1">
              <a:rPr lang="en-US" smtClean="0"/>
              <a:pPr/>
              <a:t>3/19/2013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ADD7745-DCEA-4256-B0A1-681EC926F49C}"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1AAE4E1-9F4F-48F4-97F1-4A402E5DC40A}" type="datetime1">
              <a:rPr lang="en-US" smtClean="0"/>
              <a:pPr/>
              <a:t>3/19/2013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DD7745-DCEA-4256-B0A1-681EC926F49C}"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BDBBF7D-58C4-48D5-BCCD-C66D4F349127}" type="datetime1">
              <a:rPr lang="en-US" smtClean="0"/>
              <a:pPr/>
              <a:t>3/19/2013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ADD7745-DCEA-4256-B0A1-681EC926F49C}"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692874-47F3-44AE-B5A8-0D1DF587BEED}" type="datetime1">
              <a:rPr lang="en-US" smtClean="0"/>
              <a:pPr/>
              <a:t>3/19/2013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AADD7745-DCEA-4256-B0A1-681EC926F49C}"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D8E781E-1042-4273-9101-E47B0A9B1464}" type="datetime1">
              <a:rPr lang="en-US" smtClean="0"/>
              <a:pPr/>
              <a:t>3/19/2013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ADD7745-DCEA-4256-B0A1-681EC926F49C}"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ADD7745-DCEA-4256-B0A1-681EC926F49C}"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3169D160-EA4D-4D2B-931D-F4BA5704A185}" type="datetime1">
              <a:rPr lang="en-US" smtClean="0"/>
              <a:pPr/>
              <a:t>3/19/2013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34E648-FFB6-43B4-B5AA-EC63F2FF97BF}" type="datetime1">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AADD7745-DCEA-4256-B0A1-681EC926F49C}"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848494DF-FBCD-46F5-B21E-A440299C7E69}" type="datetime1">
              <a:rPr lang="en-US" smtClean="0"/>
              <a:pPr/>
              <a:t>3/19/2013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6E6DF0-5F89-4ABB-8A3B-CDA7427891AB}" type="datetime1">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AADD7745-DCEA-4256-B0A1-681EC926F49C}"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4560B2-CD94-4183-A9E6-6AA0A7EC2F03}" type="datetime1">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411513-4ED1-4AED-8511-D62D6151926E}" type="datetime1">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4E648-FFB6-43B4-B5AA-EC63F2FF97BF}" type="datetime1">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BF2913-8983-45E1-99C9-6666E709D8BD}" type="datetime1">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AAE4E1-9F4F-48F4-97F1-4A402E5DC40A}" type="datetime1">
              <a:rPr lang="en-US" smtClean="0"/>
              <a:pPr/>
              <a:t>3/19/2013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DBBF7D-58C4-48D5-BCCD-C66D4F349127}" type="datetime1">
              <a:rPr lang="en-US" smtClean="0"/>
              <a:pPr/>
              <a:t>3/19/2013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692874-47F3-44AE-B5A8-0D1DF587BEED}" type="datetime1">
              <a:rPr lang="en-US" smtClean="0"/>
              <a:pPr/>
              <a:t>3/19/2013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E781E-1042-4273-9101-E47B0A9B1464}" type="datetime1">
              <a:rPr lang="en-US" smtClean="0"/>
              <a:pPr/>
              <a:t>3/19/2013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BF2913-8983-45E1-99C9-6666E709D8BD}" type="datetime1">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9D160-EA4D-4D2B-931D-F4BA5704A185}" type="datetime1">
              <a:rPr lang="en-US" smtClean="0"/>
              <a:pPr/>
              <a:t>3/19/2013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494DF-FBCD-46F5-B21E-A440299C7E69}" type="datetime1">
              <a:rPr lang="en-US" smtClean="0"/>
              <a:pPr/>
              <a:t>3/19/2013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E6DF0-5F89-4ABB-8A3B-CDA7427891AB}" type="datetime1">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560B2-CD94-4183-A9E6-6AA0A7EC2F03}" type="datetime1">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AAE4E1-9F4F-48F4-97F1-4A402E5DC40A}" type="datetime1">
              <a:rPr lang="en-US" smtClean="0"/>
              <a:pPr/>
              <a:t>3/19/2013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BDBBF7D-58C4-48D5-BCCD-C66D4F349127}" type="datetime1">
              <a:rPr lang="en-US" smtClean="0"/>
              <a:pPr/>
              <a:t>3/19/2013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692874-47F3-44AE-B5A8-0D1DF587BEED}" type="datetime1">
              <a:rPr lang="en-US" smtClean="0"/>
              <a:pPr/>
              <a:t>3/19/2013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E781E-1042-4273-9101-E47B0A9B1464}" type="datetime1">
              <a:rPr lang="en-US" smtClean="0"/>
              <a:pPr/>
              <a:t>3/19/2013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69D160-EA4D-4D2B-931D-F4BA5704A185}" type="datetime1">
              <a:rPr lang="en-US" smtClean="0"/>
              <a:pPr/>
              <a:t>3/19/2013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DD7745-DCEA-4256-B0A1-681EC926F49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8494DF-FBCD-46F5-B21E-A440299C7E69}" type="datetime1">
              <a:rPr lang="en-US" smtClean="0"/>
              <a:pPr/>
              <a:t>3/19/2013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ADD7745-DCEA-4256-B0A1-681EC926F49C}"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782BBDA-48D7-494A-A991-CD48EE9ADEEF}" type="datetime1">
              <a:rPr lang="en-US" smtClean="0"/>
              <a:pPr/>
              <a:t>3/19/2013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ADD7745-DCEA-4256-B0A1-681EC926F49C}"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82BBDA-48D7-494A-A991-CD48EE9ADEEF}" type="datetime1">
              <a:rPr lang="en-US" smtClean="0"/>
              <a:pPr/>
              <a:t>3/19/2013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ADD7745-DCEA-4256-B0A1-681EC926F49C}"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2BBDA-48D7-494A-A991-CD48EE9ADEEF}" type="datetime1">
              <a:rPr lang="en-US" smtClean="0"/>
              <a:pPr/>
              <a:t>3/19/2013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D7745-DCEA-4256-B0A1-681EC926F49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hyperlink" Target="http://en.wikipedia.org/wiki/File:Philip_Reinagle_-_Bulldog.jpg" TargetMode="External"/><Relationship Id="rId2" Type="http://schemas.openxmlformats.org/officeDocument/2006/relationships/notesSlide" Target="../notesSlides/notesSlide73.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hyperlink" Target="http://en.wikipedia.org/wiki/File:Tovenaarsleerling_S_Barth.png" TargetMode="External"/><Relationship Id="rId4" Type="http://schemas.openxmlformats.org/officeDocument/2006/relationships/image" Target="../media/image32.jpeg"/></Relationships>
</file>

<file path=ppt/slides/_rels/slide10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hyperlink" Target="mailto:jeffery.rodamar@ed.gov" TargetMode="Externa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physiciansforhumanrights.org/library/reports/experiments-in-torture-2010.html" TargetMode="External"/><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hyperlink" Target="http://jcr.sagepub.com/search?author1=Karen+Broun%C3%A9us&amp;sortspec=date&amp;submit=Submit"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hyperlink" Target="mailto:karen.brouneus@otago.ac.nz"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hyperlink" Target="http://www.google.com/imgres?imgurl=http://tunedit.files.wordpress.com/2010/06/data-scientist.jpg&amp;imgrefurl=http://blog.tunedit.org/&amp;usg=__Cc6iVRNUQjAoYy_NGOskibXiFRU=&amp;h=850&amp;w=440&amp;sz=82&amp;hl=en&amp;start=313&amp;zoom=1&amp;itbs=1&amp;tbnid=MpvNtlfLbBzF-M:&amp;tbnh=145&amp;tbnw=75&amp;prev=/images?q=%22data+mining%22&amp;start=300&amp;hl=en&amp;sa=N&amp;gbv=2&amp;ndsp=20&amp;tbs=isch:1" TargetMode="External"/><Relationship Id="rId2" Type="http://schemas.openxmlformats.org/officeDocument/2006/relationships/notesSlide" Target="../notesSlides/notesSlide37.xml"/><Relationship Id="rId1" Type="http://schemas.openxmlformats.org/officeDocument/2006/relationships/slideLayout" Target="../slideLayouts/slideLayout23.xml"/><Relationship Id="rId6" Type="http://schemas.openxmlformats.org/officeDocument/2006/relationships/image" Target="../media/image22.jpeg"/><Relationship Id="rId5" Type="http://schemas.openxmlformats.org/officeDocument/2006/relationships/hyperlink" Target="http://www.google.com/imgres?imgurl=http://ecx.images-amazon.com/images/I/5138BHEGZ0L.jpg&amp;imgrefurl=http://www.bookrags.com/Mining&amp;usg=__jsUrs-jx7T1WxKo6YvJyDxK_ukU=&amp;h=500&amp;w=405&amp;sz=61&amp;hl=en&amp;start=172&amp;zoom=1&amp;itbs=1&amp;tbnid=_A6UdqeUj2lBhM:&amp;tbnh=130&amp;tbnw=105&amp;prev=/images?q=%22data+mining%22&amp;start=160&amp;hl=en&amp;sa=N&amp;gbv=2&amp;ndsp=20&amp;tbs=isch:1" TargetMode="External"/><Relationship Id="rId4" Type="http://schemas.openxmlformats.org/officeDocument/2006/relationships/image" Target="../media/image21.jpeg"/></Relationships>
</file>

<file path=ppt/slides/_rels/slide53.xml.rels><?xml version="1.0" encoding="UTF-8" standalone="yes"?>
<Relationships xmlns="http://schemas.openxmlformats.org/package/2006/relationships"><Relationship Id="rId3" Type="http://schemas.openxmlformats.org/officeDocument/2006/relationships/hyperlink" Target="http://www.google.com/imgres?imgurl=http://www.identityblog.com/wp-content/images/2007/08/sweeney.jpg&amp;imgrefurl=http://www.identityblog.com/?p=850&amp;usg=__mNi2uPwHdTD2jEK2iTU1woAhDzU=&amp;h=278&amp;w=207&amp;sz=19&amp;hl=en&amp;start=2&amp;zoom=1&amp;tbnid=hTqnQVMTLJFc-M:&amp;tbnh=114&amp;tbnw=85&amp;ei=KyCGTv72FILHgAf16rX5Cg&amp;prev=/images?q=Latanya+Sweeney&amp;hl=en&amp;sa=N&amp;tbm=isch&amp;itbs=1" TargetMode="External"/><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23.jpeg"/></Relationships>
</file>

<file path=ppt/slides/_rels/slide54.xml.rels><?xml version="1.0" encoding="UTF-8" standalone="yes"?>
<Relationships xmlns="http://schemas.openxmlformats.org/package/2006/relationships"><Relationship Id="rId3" Type="http://schemas.openxmlformats.org/officeDocument/2006/relationships/hyperlink" Target="http://www.google.com/imgres?imgurl=http://ecx.images-amazon.com/images/I/5138BHEGZ0L.jpg&amp;imgrefurl=http://www.bookrags.com/Mining&amp;usg=__jsUrs-jx7T1WxKo6YvJyDxK_ukU=&amp;h=500&amp;w=405&amp;sz=61&amp;hl=en&amp;start=172&amp;zoom=1&amp;itbs=1&amp;tbnid=_A6UdqeUj2lBhM:&amp;tbnh=130&amp;tbnw=105&amp;prev=/images?q=%22data+mining%22&amp;start=160&amp;hl=en&amp;sa=N&amp;gbv=2&amp;ndsp=20&amp;tbs=isch:1" TargetMode="External"/><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oleObject" Target="../embeddings/Microsoft_Excel_97-2003_Worksheet1.xls"/><Relationship Id="rId4" Type="http://schemas.openxmlformats.org/officeDocument/2006/relationships/image" Target="../media/image26.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7.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7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8.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IRB gripes?</a:t>
            </a:r>
            <a:br>
              <a:rPr lang="en-US" dirty="0" smtClean="0"/>
            </a:br>
            <a:r>
              <a:rPr lang="en-US" dirty="0" smtClean="0"/>
              <a:t>Show the data.</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Jeffery W. Rodamar</a:t>
            </a:r>
          </a:p>
          <a:p>
            <a:endParaRPr lang="en-US" dirty="0" smtClean="0"/>
          </a:p>
          <a:p>
            <a:r>
              <a:rPr lang="en-US" dirty="0" smtClean="0"/>
              <a:t>Workshop on Revisions to the Common Rule</a:t>
            </a:r>
          </a:p>
          <a:p>
            <a:r>
              <a:rPr lang="en-US" dirty="0" smtClean="0"/>
              <a:t>In Relation to Behavioral and Social Sciences  </a:t>
            </a:r>
          </a:p>
          <a:p>
            <a:r>
              <a:rPr lang="en-US" dirty="0" smtClean="0"/>
              <a:t>National Research Council</a:t>
            </a:r>
          </a:p>
          <a:p>
            <a:r>
              <a:rPr lang="en-US" dirty="0" smtClean="0"/>
              <a:t>March 21-22, 2013</a:t>
            </a:r>
          </a:p>
          <a:p>
            <a:r>
              <a:rPr lang="en-US" dirty="0" smtClean="0"/>
              <a:t> </a:t>
            </a:r>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1401762"/>
          </a:xfrm>
        </p:spPr>
        <p:txBody>
          <a:bodyPr>
            <a:normAutofit fontScale="90000"/>
          </a:bodyPr>
          <a:lstStyle/>
          <a:p>
            <a:pPr algn="l"/>
            <a:r>
              <a:rPr lang="en-US" sz="2700" b="1" u="sng" dirty="0" smtClean="0">
                <a:solidFill>
                  <a:srgbClr val="FF0000"/>
                </a:solidFill>
              </a:rPr>
              <a:t>Critic 2 :</a:t>
            </a:r>
            <a:r>
              <a:rPr lang="en-US" b="1" dirty="0" smtClean="0">
                <a:solidFill>
                  <a:srgbClr val="FF0000"/>
                </a:solidFill>
              </a:rPr>
              <a:t/>
            </a:r>
            <a:br>
              <a:rPr lang="en-US" b="1" dirty="0" smtClean="0">
                <a:solidFill>
                  <a:srgbClr val="FF0000"/>
                </a:solidFill>
              </a:rPr>
            </a:br>
            <a:r>
              <a:rPr lang="en-US" b="1" i="1" dirty="0" smtClean="0">
                <a:solidFill>
                  <a:srgbClr val="FF0000"/>
                </a:solidFill>
              </a:rPr>
              <a:t>“ IRB review is too costly to researchers”?</a:t>
            </a:r>
            <a:endParaRPr lang="en-US" b="1" i="1" dirty="0">
              <a:solidFill>
                <a:srgbClr val="FF0000"/>
              </a:solidFill>
            </a:endParaRPr>
          </a:p>
        </p:txBody>
      </p:sp>
      <p:sp>
        <p:nvSpPr>
          <p:cNvPr id="3" name="Content Placeholder 2"/>
          <p:cNvSpPr>
            <a:spLocks noGrp="1"/>
          </p:cNvSpPr>
          <p:nvPr>
            <p:ph idx="1"/>
          </p:nvPr>
        </p:nvSpPr>
        <p:spPr>
          <a:xfrm>
            <a:off x="304800" y="1905000"/>
            <a:ext cx="4953000" cy="4525963"/>
          </a:xfrm>
        </p:spPr>
        <p:txBody>
          <a:bodyPr>
            <a:normAutofit fontScale="47500" lnSpcReduction="20000"/>
          </a:bodyPr>
          <a:lstStyle/>
          <a:p>
            <a:pPr>
              <a:buNone/>
            </a:pPr>
            <a:r>
              <a:rPr lang="en-US" u="sng" dirty="0" smtClean="0"/>
              <a:t>Really?   </a:t>
            </a:r>
          </a:p>
          <a:p>
            <a:r>
              <a:rPr lang="en-US" dirty="0"/>
              <a:t>D</a:t>
            </a:r>
            <a:r>
              <a:rPr lang="en-US" dirty="0" smtClean="0"/>
              <a:t>ata on the cost of IRB review as part of total research costs is scarce .  (Most cost analyses focus on costs to institutions.) </a:t>
            </a:r>
          </a:p>
          <a:p>
            <a:pPr>
              <a:buNone/>
            </a:pPr>
            <a:endParaRPr lang="en-US" dirty="0" smtClean="0"/>
          </a:p>
          <a:p>
            <a:r>
              <a:rPr lang="en-US" dirty="0" smtClean="0"/>
              <a:t>As first approximation consider:</a:t>
            </a:r>
          </a:p>
          <a:p>
            <a:pPr>
              <a:buNone/>
            </a:pPr>
            <a:r>
              <a:rPr lang="en-US" dirty="0" smtClean="0"/>
              <a:t>	Emanuel et al (2003).  In a scenario for a high risk study of an experimental cancer treatment, </a:t>
            </a:r>
            <a:r>
              <a:rPr lang="en-US" u="sng" dirty="0" smtClean="0"/>
              <a:t>all activities prior to initiation of human subjects research account for between 1.4% and 2.9% of total research time.   (And 2.3%-4.7% of study costs.)</a:t>
            </a:r>
            <a:endParaRPr lang="en-US" u="sng" dirty="0" smtClean="0">
              <a:solidFill>
                <a:srgbClr val="C00000"/>
              </a:solidFill>
            </a:endParaRPr>
          </a:p>
          <a:p>
            <a:pPr>
              <a:buNone/>
            </a:pPr>
            <a:endParaRPr lang="en-US" u="sng" dirty="0" smtClean="0"/>
          </a:p>
          <a:p>
            <a:r>
              <a:rPr lang="en-US" sz="3600" b="1" u="sng" dirty="0" smtClean="0">
                <a:solidFill>
                  <a:srgbClr val="C00000"/>
                </a:solidFill>
              </a:rPr>
              <a:t>Study recruitment is often far more costly, time consuming—and threatening to the ability to conduct research—than IRB review.  </a:t>
            </a:r>
          </a:p>
          <a:p>
            <a:pPr>
              <a:buNone/>
            </a:pPr>
            <a:r>
              <a:rPr lang="en-US" sz="3600" b="1" dirty="0" smtClean="0">
                <a:solidFill>
                  <a:srgbClr val="C00000"/>
                </a:solidFill>
              </a:rPr>
              <a:t>      </a:t>
            </a:r>
            <a:r>
              <a:rPr lang="en-US" sz="3600" b="1" u="sng" dirty="0" smtClean="0">
                <a:solidFill>
                  <a:srgbClr val="C00000"/>
                </a:solidFill>
              </a:rPr>
              <a:t> </a:t>
            </a:r>
            <a:endParaRPr lang="en-US" u="sng" dirty="0" smtClean="0">
              <a:solidFill>
                <a:srgbClr val="92D050"/>
              </a:solidFill>
            </a:endParaRPr>
          </a:p>
        </p:txBody>
      </p:sp>
      <p:sp>
        <p:nvSpPr>
          <p:cNvPr id="4" name="Slide Number Placeholder 3"/>
          <p:cNvSpPr>
            <a:spLocks noGrp="1"/>
          </p:cNvSpPr>
          <p:nvPr>
            <p:ph type="sldNum" sz="quarter" idx="12"/>
          </p:nvPr>
        </p:nvSpPr>
        <p:spPr/>
        <p:txBody>
          <a:bodyPr/>
          <a:lstStyle/>
          <a:p>
            <a:fld id="{AADD7745-DCEA-4256-B0A1-681EC926F49C}" type="slidenum">
              <a:rPr lang="en-US" smtClean="0"/>
              <a:pPr/>
              <a:t>10</a:t>
            </a:fld>
            <a:endParaRPr lang="en-US" dirty="0"/>
          </a:p>
        </p:txBody>
      </p:sp>
      <p:graphicFrame>
        <p:nvGraphicFramePr>
          <p:cNvPr id="5" name="Chart 4"/>
          <p:cNvGraphicFramePr/>
          <p:nvPr/>
        </p:nvGraphicFramePr>
        <p:xfrm>
          <a:off x="4800600" y="2743200"/>
          <a:ext cx="39624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477000" y="2743200"/>
            <a:ext cx="1143000" cy="646331"/>
          </a:xfrm>
          <a:prstGeom prst="rect">
            <a:avLst/>
          </a:prstGeom>
          <a:noFill/>
        </p:spPr>
        <p:txBody>
          <a:bodyPr wrap="square" rtlCol="0">
            <a:spAutoFit/>
          </a:bodyPr>
          <a:lstStyle/>
          <a:p>
            <a:r>
              <a:rPr lang="en-US" sz="1200" dirty="0" smtClean="0"/>
              <a:t>1.4 % NIH studies; </a:t>
            </a:r>
          </a:p>
          <a:p>
            <a:r>
              <a:rPr lang="en-US" sz="1200" dirty="0" smtClean="0"/>
              <a:t>(2.9% industry)</a:t>
            </a:r>
            <a:endParaRPr lang="en-US" sz="1200" dirty="0"/>
          </a:p>
        </p:txBody>
      </p:sp>
      <p:sp>
        <p:nvSpPr>
          <p:cNvPr id="7" name="TextBox 6"/>
          <p:cNvSpPr txBox="1"/>
          <p:nvPr/>
        </p:nvSpPr>
        <p:spPr>
          <a:xfrm>
            <a:off x="5486400" y="2362200"/>
            <a:ext cx="2819400" cy="338554"/>
          </a:xfrm>
          <a:prstGeom prst="rect">
            <a:avLst/>
          </a:prstGeom>
          <a:noFill/>
        </p:spPr>
        <p:txBody>
          <a:bodyPr wrap="square" rtlCol="0">
            <a:spAutoFit/>
          </a:bodyPr>
          <a:lstStyle/>
          <a:p>
            <a:r>
              <a:rPr lang="en-US" sz="1600" b="1" dirty="0" smtClean="0">
                <a:solidFill>
                  <a:srgbClr val="FF0000"/>
                </a:solidFill>
              </a:rPr>
              <a:t>Time required for IRB review</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38912"/>
          </a:xfrm>
        </p:spPr>
        <p:txBody>
          <a:bodyPr>
            <a:normAutofit/>
          </a:bodyPr>
          <a:lstStyle/>
          <a:p>
            <a:pPr algn="l"/>
            <a:r>
              <a:rPr lang="en-US" sz="1800" dirty="0" smtClean="0">
                <a:solidFill>
                  <a:srgbClr val="FFFF00"/>
                </a:solidFill>
              </a:rPr>
              <a:t>So What? (continued)</a:t>
            </a:r>
            <a:endParaRPr lang="en-US" sz="1800" dirty="0">
              <a:solidFill>
                <a:srgbClr val="FFFF00"/>
              </a:solidFill>
            </a:endParaRPr>
          </a:p>
        </p:txBody>
      </p:sp>
      <p:sp>
        <p:nvSpPr>
          <p:cNvPr id="3" name="Content Placeholder 2"/>
          <p:cNvSpPr>
            <a:spLocks noGrp="1"/>
          </p:cNvSpPr>
          <p:nvPr>
            <p:ph idx="1"/>
          </p:nvPr>
        </p:nvSpPr>
        <p:spPr>
          <a:xfrm>
            <a:off x="457200" y="914400"/>
            <a:ext cx="8229600" cy="5410200"/>
          </a:xfrm>
        </p:spPr>
        <p:txBody>
          <a:bodyPr>
            <a:normAutofit fontScale="70000" lnSpcReduction="20000"/>
          </a:bodyPr>
          <a:lstStyle/>
          <a:p>
            <a:pPr>
              <a:buNone/>
            </a:pPr>
            <a:r>
              <a:rPr lang="en-US" b="1" dirty="0" smtClean="0"/>
              <a:t>Some areas of concern—</a:t>
            </a:r>
          </a:p>
          <a:p>
            <a:pPr>
              <a:buNone/>
            </a:pPr>
            <a:endParaRPr lang="en-US" b="1" dirty="0" smtClean="0"/>
          </a:p>
          <a:p>
            <a:pPr>
              <a:buNone/>
            </a:pPr>
            <a:r>
              <a:rPr lang="en-US" b="1" dirty="0"/>
              <a:t>4</a:t>
            </a:r>
            <a:r>
              <a:rPr lang="en-US" b="1" dirty="0" smtClean="0"/>
              <a:t>. Careful what you wish for: </a:t>
            </a:r>
            <a:r>
              <a:rPr lang="en-US" dirty="0" smtClean="0"/>
              <a:t>Elimination of ethics review would likely lead to proliferation of other laws and regs—likely issue specific.  This makes things worse.</a:t>
            </a:r>
          </a:p>
          <a:p>
            <a:pPr lvl="1">
              <a:buNone/>
            </a:pPr>
            <a:endParaRPr lang="en-US" dirty="0" smtClean="0"/>
          </a:p>
          <a:p>
            <a:pPr>
              <a:buNone/>
            </a:pPr>
            <a:r>
              <a:rPr lang="en-US" dirty="0"/>
              <a:t>5</a:t>
            </a:r>
            <a:r>
              <a:rPr lang="en-US" dirty="0" smtClean="0"/>
              <a:t>. “</a:t>
            </a:r>
            <a:r>
              <a:rPr lang="en-US" b="1" dirty="0" smtClean="0"/>
              <a:t>Politically correct” science:  </a:t>
            </a:r>
            <a:r>
              <a:rPr lang="en-US" dirty="0" smtClean="0"/>
              <a:t>Concern about use to control: normal science vs studies of contentious issues and paradigm changing science.  </a:t>
            </a:r>
          </a:p>
          <a:p>
            <a:pPr>
              <a:buNone/>
            </a:pPr>
            <a:r>
              <a:rPr lang="en-US" dirty="0" smtClean="0">
                <a:sym typeface="Wingdings" pitchFamily="2" charset="2"/>
              </a:rPr>
              <a:t>	</a:t>
            </a:r>
            <a:r>
              <a:rPr lang="en-US" dirty="0" smtClean="0"/>
              <a:t>Need research and monitoring by professional organizations (as well as OHRP).  </a:t>
            </a:r>
            <a:endParaRPr lang="en-US" dirty="0" smtClean="0">
              <a:sym typeface="Wingdings" pitchFamily="2" charset="2"/>
            </a:endParaRPr>
          </a:p>
          <a:p>
            <a:pPr>
              <a:buNone/>
            </a:pPr>
            <a:endParaRPr lang="en-US" dirty="0" smtClean="0"/>
          </a:p>
          <a:p>
            <a:pPr>
              <a:buNone/>
            </a:pPr>
            <a:r>
              <a:rPr lang="en-US" b="1" dirty="0"/>
              <a:t>6</a:t>
            </a:r>
            <a:r>
              <a:rPr lang="en-US" b="1" dirty="0" smtClean="0"/>
              <a:t>. Risk to trust (and ability to conduct research) </a:t>
            </a:r>
            <a:r>
              <a:rPr lang="en-US" dirty="0" smtClean="0"/>
              <a:t>—even marginal impacts on willingness to fund, participate, provide access to information is </a:t>
            </a:r>
            <a:r>
              <a:rPr lang="en-US" dirty="0" smtClean="0"/>
              <a:t>damaging</a:t>
            </a:r>
            <a:r>
              <a:rPr lang="en-US" dirty="0" smtClean="0"/>
              <a:t>.  Protecting not just the average person in the average study—as extremes matter.</a:t>
            </a:r>
          </a:p>
          <a:p>
            <a:pPr>
              <a:buNone/>
            </a:pPr>
            <a:r>
              <a:rPr lang="en-US" dirty="0" smtClean="0">
                <a:sym typeface="Wingdings" pitchFamily="2" charset="2"/>
              </a:rPr>
              <a:t> Vital to assess, manage and minimize </a:t>
            </a:r>
            <a:r>
              <a:rPr lang="en-US" dirty="0" smtClean="0">
                <a:sym typeface="Wingdings" pitchFamily="2" charset="2"/>
              </a:rPr>
              <a:t> risks to trust </a:t>
            </a:r>
            <a:r>
              <a:rPr lang="en-US" dirty="0" smtClean="0">
                <a:sym typeface="Wingdings" pitchFamily="2" charset="2"/>
              </a:rPr>
              <a:t>in any changes.</a:t>
            </a:r>
            <a:endParaRPr lang="en-US" dirty="0" smtClean="0"/>
          </a:p>
        </p:txBody>
      </p:sp>
      <p:sp>
        <p:nvSpPr>
          <p:cNvPr id="4" name="Slide Number Placeholder 3"/>
          <p:cNvSpPr>
            <a:spLocks noGrp="1"/>
          </p:cNvSpPr>
          <p:nvPr>
            <p:ph type="sldNum" sz="quarter" idx="12"/>
          </p:nvPr>
        </p:nvSpPr>
        <p:spPr/>
        <p:txBody>
          <a:bodyPr/>
          <a:lstStyle/>
          <a:p>
            <a:fld id="{AADD7745-DCEA-4256-B0A1-681EC926F49C}" type="slidenum">
              <a:rPr lang="en-US" smtClean="0"/>
              <a:pPr/>
              <a:t>100</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pPr eaLnBrk="1" fontAlgn="auto" hangingPunct="1">
              <a:spcAft>
                <a:spcPts val="0"/>
              </a:spcAft>
              <a:defRPr/>
            </a:pPr>
            <a:r>
              <a:rPr lang="en-US" dirty="0" smtClean="0">
                <a:solidFill>
                  <a:schemeClr val="tx2"/>
                </a:solidFill>
              </a:rPr>
              <a:t> It’s not just about protecting </a:t>
            </a:r>
            <a:br>
              <a:rPr lang="en-US" dirty="0" smtClean="0">
                <a:solidFill>
                  <a:schemeClr val="tx2"/>
                </a:solidFill>
              </a:rPr>
            </a:br>
            <a:r>
              <a:rPr lang="en-US" dirty="0" smtClean="0">
                <a:solidFill>
                  <a:schemeClr val="tx2"/>
                </a:solidFill>
              </a:rPr>
              <a:t>the average participant </a:t>
            </a:r>
            <a:br>
              <a:rPr lang="en-US" dirty="0" smtClean="0">
                <a:solidFill>
                  <a:schemeClr val="tx2"/>
                </a:solidFill>
              </a:rPr>
            </a:br>
            <a:r>
              <a:rPr lang="en-US" dirty="0" smtClean="0">
                <a:solidFill>
                  <a:schemeClr val="tx2"/>
                </a:solidFill>
              </a:rPr>
              <a:t>in the average study</a:t>
            </a:r>
            <a:endParaRPr lang="en-US" dirty="0">
              <a:solidFill>
                <a:schemeClr val="tx2"/>
              </a:solidFill>
            </a:endParaRPr>
          </a:p>
        </p:txBody>
      </p:sp>
      <p:sp>
        <p:nvSpPr>
          <p:cNvPr id="3" name="Content Placeholder 2"/>
          <p:cNvSpPr>
            <a:spLocks noGrp="1"/>
          </p:cNvSpPr>
          <p:nvPr>
            <p:ph idx="1"/>
          </p:nvPr>
        </p:nvSpPr>
        <p:spPr/>
        <p:txBody>
          <a:bodyPr>
            <a:normAutofit fontScale="92500"/>
          </a:bodyPr>
          <a:lstStyle/>
          <a:p>
            <a:pPr marL="137160" indent="0" eaLnBrk="1" fontAlgn="auto" hangingPunct="1">
              <a:spcAft>
                <a:spcPts val="0"/>
              </a:spcAft>
              <a:buClr>
                <a:schemeClr val="tx1">
                  <a:shade val="95000"/>
                </a:schemeClr>
              </a:buClr>
              <a:buFont typeface="Wingdings 2"/>
              <a:buNone/>
              <a:defRPr/>
            </a:pPr>
            <a:endParaRPr lang="en-US" dirty="0" smtClean="0"/>
          </a:p>
          <a:p>
            <a:pPr marL="137160" indent="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 </a:t>
            </a:r>
            <a:r>
              <a:rPr lang="en-US" sz="3200" b="1" dirty="0" smtClean="0"/>
              <a:t>What thresholds in social and behavioral research warrant a closer look in order to identify low probability, high impact risks? </a:t>
            </a:r>
            <a:r>
              <a:rPr lang="en-US" dirty="0"/>
              <a:t> </a:t>
            </a:r>
            <a:r>
              <a:rPr lang="en-US" dirty="0" smtClean="0"/>
              <a:t>E.g.</a:t>
            </a:r>
          </a:p>
          <a:p>
            <a:pPr marL="868680" lvl="1" indent="-283464" eaLnBrk="1" fontAlgn="auto" hangingPunct="1">
              <a:spcAft>
                <a:spcPts val="0"/>
              </a:spcAft>
              <a:buFont typeface="Wingdings 2"/>
              <a:buChar char=""/>
              <a:defRPr/>
            </a:pPr>
            <a:r>
              <a:rPr lang="en-US" dirty="0"/>
              <a:t>R</a:t>
            </a:r>
            <a:r>
              <a:rPr lang="en-US" dirty="0" smtClean="0"/>
              <a:t>esearch conducted in a war zone</a:t>
            </a:r>
          </a:p>
          <a:p>
            <a:pPr marL="868680" lvl="1" indent="-283464" eaLnBrk="1" fontAlgn="auto" hangingPunct="1">
              <a:spcAft>
                <a:spcPts val="0"/>
              </a:spcAft>
              <a:buFont typeface="Wingdings 2"/>
              <a:buChar char=""/>
              <a:defRPr/>
            </a:pPr>
            <a:r>
              <a:rPr lang="en-US" dirty="0" smtClean="0"/>
              <a:t>Research with a particularly vulnerable population, </a:t>
            </a:r>
          </a:p>
          <a:p>
            <a:pPr marL="868680" lvl="1" indent="-283464" eaLnBrk="1" fontAlgn="auto" hangingPunct="1">
              <a:spcAft>
                <a:spcPts val="0"/>
              </a:spcAft>
              <a:buFont typeface="Wingdings 2"/>
              <a:buChar char=""/>
              <a:defRPr/>
            </a:pPr>
            <a:r>
              <a:rPr lang="en-US" dirty="0" smtClean="0"/>
              <a:t>And …</a:t>
            </a:r>
          </a:p>
          <a:p>
            <a:pPr marL="548640" indent="-411480" eaLnBrk="1" fontAlgn="auto" hangingPunct="1">
              <a:spcAft>
                <a:spcPts val="0"/>
              </a:spcAft>
              <a:buClr>
                <a:schemeClr val="tx1">
                  <a:shade val="95000"/>
                </a:schemeClr>
              </a:buClr>
              <a:buFont typeface="Wingdings 2"/>
              <a:buChar char=""/>
              <a:defRPr/>
            </a:pPr>
            <a:endParaRPr lang="en-US" dirty="0"/>
          </a:p>
        </p:txBody>
      </p:sp>
      <p:sp>
        <p:nvSpPr>
          <p:cNvPr id="5" name="Footer Placeholder 4"/>
          <p:cNvSpPr>
            <a:spLocks noGrp="1"/>
          </p:cNvSpPr>
          <p:nvPr>
            <p:ph type="ftr" sz="quarter" idx="11"/>
          </p:nvPr>
        </p:nvSpPr>
        <p:spPr/>
        <p:txBody>
          <a:bodyPr/>
          <a:lstStyle/>
          <a:p>
            <a:pPr>
              <a:defRPr/>
            </a:pPr>
            <a:r>
              <a:rPr lang="en-US" dirty="0"/>
              <a:t>DRAFT: Discussion purposes only</a:t>
            </a:r>
          </a:p>
        </p:txBody>
      </p:sp>
      <p:sp>
        <p:nvSpPr>
          <p:cNvPr id="4" name="Slide Number Placeholder 3"/>
          <p:cNvSpPr>
            <a:spLocks noGrp="1"/>
          </p:cNvSpPr>
          <p:nvPr>
            <p:ph type="sldNum" sz="quarter" idx="12"/>
          </p:nvPr>
        </p:nvSpPr>
        <p:spPr/>
        <p:txBody>
          <a:bodyPr/>
          <a:lstStyle/>
          <a:p>
            <a:pPr>
              <a:defRPr/>
            </a:pPr>
            <a:fld id="{676BCC75-7BFD-4F58-B227-D2663B5B8391}" type="slidenum">
              <a:rPr lang="en-US"/>
              <a:pPr>
                <a:defRPr/>
              </a:pPr>
              <a:t>101</a:t>
            </a:fld>
            <a:endParaRPr lang="en-US"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0"/>
            <a:ext cx="5410200" cy="3505200"/>
          </a:xfrm>
        </p:spPr>
        <p:txBody>
          <a:bodyPr>
            <a:normAutofit fontScale="90000"/>
          </a:bodyPr>
          <a:lstStyle/>
          <a:p>
            <a:r>
              <a:rPr lang="en-US" sz="3200" i="1" dirty="0" smtClean="0"/>
              <a:t>No one pretends that IRBs are perfect or all-wise. Indeed, it has been said that IRBs are the worst form of governing research except for all those other forms that have been tried from time to time. </a:t>
            </a:r>
            <a:r>
              <a:rPr lang="en-US" sz="1800" dirty="0" smtClean="0"/>
              <a:t/>
            </a:r>
            <a:br>
              <a:rPr lang="en-US" sz="1800" dirty="0" smtClean="0"/>
            </a:br>
            <a:r>
              <a:rPr lang="en-US" sz="1800" dirty="0" smtClean="0"/>
              <a:t>--apologies to  Goethe and Churchill.</a:t>
            </a:r>
            <a:endParaRPr lang="en-US" sz="1800"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102</a:t>
            </a:fld>
            <a:endParaRPr lang="en-US" dirty="0"/>
          </a:p>
        </p:txBody>
      </p:sp>
      <p:pic>
        <p:nvPicPr>
          <p:cNvPr id="133122" name="Picture 2" descr="http://upload.wikimedia.org/wikipedia/commons/thumb/2/2f/Philip_Reinagle_-_Bulldog.jpg/220px-Philip_Reinagle_-_Bulldog.jpg">
            <a:hlinkClick r:id="rId3"/>
          </p:cNvPr>
          <p:cNvPicPr>
            <a:picLocks noChangeAspect="1" noChangeArrowheads="1"/>
          </p:cNvPicPr>
          <p:nvPr/>
        </p:nvPicPr>
        <p:blipFill>
          <a:blip r:embed="rId4" cstate="print"/>
          <a:srcRect/>
          <a:stretch>
            <a:fillRect/>
          </a:stretch>
        </p:blipFill>
        <p:spPr bwMode="auto">
          <a:xfrm>
            <a:off x="0" y="0"/>
            <a:ext cx="2095500" cy="1581151"/>
          </a:xfrm>
          <a:prstGeom prst="rect">
            <a:avLst/>
          </a:prstGeom>
          <a:noFill/>
        </p:spPr>
      </p:pic>
      <p:pic>
        <p:nvPicPr>
          <p:cNvPr id="133124" name="Picture 4" descr="http://upload.wikimedia.org/wikipedia/commons/thumb/0/05/Tovenaarsleerling_S_Barth.png/350px-Tovenaarsleerling_S_Barth.png">
            <a:hlinkClick r:id="rId5"/>
          </p:cNvPr>
          <p:cNvPicPr>
            <a:picLocks noChangeAspect="1" noChangeArrowheads="1"/>
          </p:cNvPicPr>
          <p:nvPr/>
        </p:nvPicPr>
        <p:blipFill>
          <a:blip r:embed="rId6" cstate="print"/>
          <a:srcRect/>
          <a:stretch>
            <a:fillRect/>
          </a:stretch>
        </p:blipFill>
        <p:spPr bwMode="auto">
          <a:xfrm>
            <a:off x="6096000" y="-152400"/>
            <a:ext cx="3048000" cy="3361509"/>
          </a:xfrm>
          <a:prstGeom prst="rect">
            <a:avLst/>
          </a:prstGeom>
          <a:noFill/>
        </p:spPr>
      </p:pic>
      <p:sp>
        <p:nvSpPr>
          <p:cNvPr id="7" name="TextBox 6"/>
          <p:cNvSpPr txBox="1"/>
          <p:nvPr/>
        </p:nvSpPr>
        <p:spPr>
          <a:xfrm>
            <a:off x="1752600" y="228600"/>
            <a:ext cx="4572000" cy="1815882"/>
          </a:xfrm>
          <a:prstGeom prst="rect">
            <a:avLst/>
          </a:prstGeom>
          <a:noFill/>
        </p:spPr>
        <p:txBody>
          <a:bodyPr wrap="square" rtlCol="0">
            <a:spAutoFit/>
          </a:bodyPr>
          <a:lstStyle/>
          <a:p>
            <a:pPr algn="ctr"/>
            <a:r>
              <a:rPr lang="en-US" sz="2400" dirty="0" smtClean="0">
                <a:solidFill>
                  <a:srgbClr val="FFFF00"/>
                </a:solidFill>
              </a:rPr>
              <a:t>IN SUM:</a:t>
            </a:r>
          </a:p>
          <a:p>
            <a:pPr algn="ctr"/>
            <a:r>
              <a:rPr lang="en-US" sz="4400" dirty="0" smtClean="0">
                <a:solidFill>
                  <a:srgbClr val="FFFF00"/>
                </a:solidFill>
              </a:rPr>
              <a:t>CAREFUL WHAT YOU WISH FOR.</a:t>
            </a:r>
            <a:endParaRPr lang="en-US" sz="4400" dirty="0">
              <a:solidFill>
                <a:srgbClr val="FFFF00"/>
              </a:solidFill>
            </a:endParaRPr>
          </a:p>
        </p:txBody>
      </p:sp>
      <p:sp>
        <p:nvSpPr>
          <p:cNvPr id="8" name="Content Placeholder 7"/>
          <p:cNvSpPr>
            <a:spLocks noGrp="1"/>
          </p:cNvSpPr>
          <p:nvPr>
            <p:ph idx="1"/>
          </p:nvPr>
        </p:nvSpPr>
        <p:spPr>
          <a:xfrm flipV="1">
            <a:off x="457200" y="6400800"/>
            <a:ext cx="8229600" cy="152400"/>
          </a:xfrm>
        </p:spPr>
        <p:txBody>
          <a:bodyPr>
            <a:normAutofit fontScale="25000" lnSpcReduction="20000"/>
          </a:bodyPr>
          <a:lstStyle/>
          <a:p>
            <a:pPr>
              <a:buNone/>
            </a:pPr>
            <a:r>
              <a:rPr lang="en-US" dirty="0" smtClean="0"/>
              <a:t>   </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45058" name="Title 1"/>
          <p:cNvSpPr>
            <a:spLocks noGrp="1"/>
          </p:cNvSpPr>
          <p:nvPr>
            <p:ph type="title"/>
          </p:nvPr>
        </p:nvSpPr>
        <p:spPr>
          <a:xfrm>
            <a:off x="3276600" y="533400"/>
            <a:ext cx="4648200" cy="1143000"/>
          </a:xfrm>
        </p:spPr>
        <p:txBody>
          <a:bodyPr>
            <a:normAutofit/>
          </a:bodyPr>
          <a:lstStyle/>
          <a:p>
            <a:pPr eaLnBrk="1" hangingPunct="1"/>
            <a:r>
              <a:rPr lang="en-US" sz="6600" dirty="0" smtClean="0">
                <a:solidFill>
                  <a:srgbClr val="FFFF00"/>
                </a:solidFill>
              </a:rPr>
              <a:t>Discussion</a:t>
            </a:r>
          </a:p>
        </p:txBody>
      </p:sp>
      <p:sp>
        <p:nvSpPr>
          <p:cNvPr id="45059" name="Content Placeholder 2"/>
          <p:cNvSpPr>
            <a:spLocks noGrp="1"/>
          </p:cNvSpPr>
          <p:nvPr>
            <p:ph idx="1"/>
          </p:nvPr>
        </p:nvSpPr>
        <p:spPr>
          <a:xfrm>
            <a:off x="228600" y="2971800"/>
            <a:ext cx="8229600" cy="3306763"/>
          </a:xfrm>
        </p:spPr>
        <p:txBody>
          <a:bodyPr/>
          <a:lstStyle/>
          <a:p>
            <a:pPr eaLnBrk="1" hangingPunct="1">
              <a:buFont typeface="Arial" pitchFamily="34" charset="0"/>
              <a:buNone/>
            </a:pPr>
            <a:r>
              <a:rPr lang="en-US" dirty="0" smtClean="0"/>
              <a:t>Questions?  </a:t>
            </a:r>
          </a:p>
          <a:p>
            <a:pPr eaLnBrk="1" hangingPunct="1">
              <a:buFont typeface="Arial" pitchFamily="34" charset="0"/>
              <a:buNone/>
            </a:pPr>
            <a:r>
              <a:rPr lang="en-US" dirty="0" smtClean="0"/>
              <a:t>                       Comments?  </a:t>
            </a:r>
          </a:p>
          <a:p>
            <a:pPr eaLnBrk="1" hangingPunct="1">
              <a:buFont typeface="Arial" pitchFamily="34" charset="0"/>
              <a:buNone/>
            </a:pPr>
            <a:r>
              <a:rPr lang="en-US" dirty="0" smtClean="0"/>
              <a:t>                                                    Suggestions? </a:t>
            </a:r>
          </a:p>
        </p:txBody>
      </p:sp>
      <p:sp>
        <p:nvSpPr>
          <p:cNvPr id="5" name="Slide Number Placeholder 4"/>
          <p:cNvSpPr>
            <a:spLocks noGrp="1"/>
          </p:cNvSpPr>
          <p:nvPr>
            <p:ph type="sldNum" sz="quarter" idx="12"/>
          </p:nvPr>
        </p:nvSpPr>
        <p:spPr/>
        <p:txBody>
          <a:bodyPr/>
          <a:lstStyle/>
          <a:p>
            <a:pPr>
              <a:defRPr/>
            </a:pPr>
            <a:fld id="{C42F8194-464E-47E5-AE0C-BC7653637E5B}" type="slidenum">
              <a:rPr lang="en-US" smtClean="0"/>
              <a:pPr>
                <a:defRPr/>
              </a:pPr>
              <a:t>103</a:t>
            </a:fld>
            <a:endParaRPr lang="en-US" dirty="0"/>
          </a:p>
        </p:txBody>
      </p:sp>
      <p:pic>
        <p:nvPicPr>
          <p:cNvPr id="45060" name="Picture 4" descr="PE02097_"/>
          <p:cNvPicPr>
            <a:picLocks noChangeAspect="1" noChangeArrowheads="1"/>
          </p:cNvPicPr>
          <p:nvPr/>
        </p:nvPicPr>
        <p:blipFill>
          <a:blip r:embed="rId3" cstate="print"/>
          <a:srcRect/>
          <a:stretch>
            <a:fillRect/>
          </a:stretch>
        </p:blipFill>
        <p:spPr bwMode="auto">
          <a:xfrm>
            <a:off x="0" y="152400"/>
            <a:ext cx="2808288" cy="2700338"/>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6600" dirty="0" smtClean="0">
                <a:solidFill>
                  <a:srgbClr val="FFFF00"/>
                </a:solidFill>
              </a:rPr>
              <a:t>Thanks!</a:t>
            </a:r>
          </a:p>
        </p:txBody>
      </p:sp>
      <p:sp>
        <p:nvSpPr>
          <p:cNvPr id="69635" name="Rectangle 3"/>
          <p:cNvSpPr>
            <a:spLocks noGrp="1" noChangeArrowheads="1"/>
          </p:cNvSpPr>
          <p:nvPr>
            <p:ph idx="1"/>
          </p:nvPr>
        </p:nvSpPr>
        <p:spPr>
          <a:xfrm>
            <a:off x="2590800" y="1981200"/>
            <a:ext cx="6248400" cy="4495800"/>
          </a:xfrm>
        </p:spPr>
        <p:txBody>
          <a:bodyPr rtlCol="0">
            <a:normAutofit fontScale="92500" lnSpcReduction="10000"/>
          </a:bodyPr>
          <a:lstStyle/>
          <a:p>
            <a:pPr eaLnBrk="1" fontAlgn="auto" hangingPunct="1">
              <a:spcAft>
                <a:spcPts val="0"/>
              </a:spcAft>
              <a:buFont typeface="Wingdings" pitchFamily="2" charset="2"/>
              <a:buNone/>
              <a:defRPr/>
            </a:pPr>
            <a:r>
              <a:rPr lang="en-US" dirty="0" smtClean="0"/>
              <a:t>    We look forward to working with you for effective protection of human subjects, rigorous research, and better policy and practice.</a:t>
            </a:r>
          </a:p>
          <a:p>
            <a:pPr eaLnBrk="1" fontAlgn="auto" hangingPunct="1">
              <a:spcAft>
                <a:spcPts val="0"/>
              </a:spcAft>
              <a:buFont typeface="Wingdings" pitchFamily="2" charset="2"/>
              <a:buNone/>
              <a:defRPr/>
            </a:pPr>
            <a:endParaRPr lang="en-US" dirty="0" smtClean="0"/>
          </a:p>
          <a:p>
            <a:pPr eaLnBrk="1" fontAlgn="auto" hangingPunct="1">
              <a:spcAft>
                <a:spcPts val="0"/>
              </a:spcAft>
              <a:buFont typeface="Wingdings" pitchFamily="2" charset="2"/>
              <a:buNone/>
              <a:defRPr/>
            </a:pPr>
            <a:r>
              <a:rPr lang="en-US" dirty="0" smtClean="0"/>
              <a:t>    </a:t>
            </a:r>
          </a:p>
          <a:p>
            <a:pPr eaLnBrk="1" fontAlgn="auto" hangingPunct="1">
              <a:spcAft>
                <a:spcPts val="0"/>
              </a:spcAft>
              <a:buFont typeface="Arial" pitchFamily="34" charset="0"/>
              <a:buNone/>
              <a:defRPr/>
            </a:pPr>
            <a:r>
              <a:rPr lang="en-US" sz="1800" dirty="0" smtClean="0"/>
              <a:t>      Contact:  </a:t>
            </a:r>
          </a:p>
          <a:p>
            <a:pPr eaLnBrk="1" fontAlgn="auto" hangingPunct="1">
              <a:spcAft>
                <a:spcPts val="0"/>
              </a:spcAft>
              <a:buFont typeface="Arial" pitchFamily="34" charset="0"/>
              <a:buNone/>
              <a:defRPr/>
            </a:pPr>
            <a:r>
              <a:rPr lang="en-US" sz="1800" dirty="0" smtClean="0"/>
              <a:t>       </a:t>
            </a:r>
          </a:p>
          <a:p>
            <a:pPr eaLnBrk="1" fontAlgn="auto" hangingPunct="1">
              <a:spcAft>
                <a:spcPts val="0"/>
              </a:spcAft>
              <a:buFont typeface="Arial" pitchFamily="34" charset="0"/>
              <a:buNone/>
              <a:defRPr/>
            </a:pPr>
            <a:r>
              <a:rPr lang="en-US" sz="1800" dirty="0" smtClean="0"/>
              <a:t>      Jeffery Rodamar, Protection of Human Subjects Coordinator  </a:t>
            </a:r>
          </a:p>
          <a:p>
            <a:pPr eaLnBrk="1" fontAlgn="auto" hangingPunct="1">
              <a:spcAft>
                <a:spcPts val="0"/>
              </a:spcAft>
              <a:buFont typeface="Arial" pitchFamily="34" charset="0"/>
              <a:buNone/>
              <a:defRPr/>
            </a:pPr>
            <a:r>
              <a:rPr lang="en-US" sz="1800" dirty="0" smtClean="0"/>
              <a:t>        US Dept. of Education, Tel: 202-245-8090; </a:t>
            </a:r>
          </a:p>
          <a:p>
            <a:pPr eaLnBrk="1" fontAlgn="auto" hangingPunct="1">
              <a:spcAft>
                <a:spcPts val="0"/>
              </a:spcAft>
              <a:buFont typeface="Arial" pitchFamily="34" charset="0"/>
              <a:buNone/>
              <a:defRPr/>
            </a:pPr>
            <a:r>
              <a:rPr lang="en-US" sz="1800" dirty="0" smtClean="0"/>
              <a:t>        E-mail</a:t>
            </a:r>
            <a:r>
              <a:rPr lang="en-US" sz="1800" dirty="0" smtClean="0">
                <a:solidFill>
                  <a:srgbClr val="FFFF00"/>
                </a:solidFill>
              </a:rPr>
              <a:t>:  </a:t>
            </a:r>
            <a:r>
              <a:rPr lang="en-US" sz="1800" dirty="0" smtClean="0"/>
              <a:t> </a:t>
            </a:r>
            <a:r>
              <a:rPr lang="en-US" sz="1800" dirty="0" smtClean="0">
                <a:solidFill>
                  <a:schemeClr val="accent1">
                    <a:lumMod val="20000"/>
                    <a:lumOff val="80000"/>
                  </a:schemeClr>
                </a:solidFill>
                <a:hlinkClick r:id="rId2"/>
              </a:rPr>
              <a:t>jeffery.rodamar@ed.gov</a:t>
            </a:r>
            <a:r>
              <a:rPr lang="en-US" sz="1800" dirty="0" smtClean="0">
                <a:solidFill>
                  <a:schemeClr val="accent1">
                    <a:lumMod val="20000"/>
                    <a:lumOff val="80000"/>
                  </a:schemeClr>
                </a:solidFill>
              </a:rPr>
              <a:t> </a:t>
            </a:r>
          </a:p>
        </p:txBody>
      </p:sp>
      <p:sp>
        <p:nvSpPr>
          <p:cNvPr id="69637" name="Slide Number Placeholder 4"/>
          <p:cNvSpPr>
            <a:spLocks noGrp="1"/>
          </p:cNvSpPr>
          <p:nvPr>
            <p:ph type="sldNum" sz="quarter" idx="12"/>
          </p:nvPr>
        </p:nvSpPr>
        <p:spPr/>
        <p:txBody>
          <a:bodyPr/>
          <a:lstStyle/>
          <a:p>
            <a:pPr>
              <a:defRPr/>
            </a:pPr>
            <a:fld id="{BED86583-353A-4034-990B-22EA95629D7D}" type="slidenum">
              <a:rPr lang="en-US"/>
              <a:pPr>
                <a:defRPr/>
              </a:pPr>
              <a:t>104</a:t>
            </a:fld>
            <a:endParaRPr lang="en-US" dirty="0"/>
          </a:p>
        </p:txBody>
      </p:sp>
      <p:pic>
        <p:nvPicPr>
          <p:cNvPr id="46085" name="Picture 4" descr="BD07270_"/>
          <p:cNvPicPr>
            <a:picLocks noChangeAspect="1" noChangeArrowheads="1"/>
          </p:cNvPicPr>
          <p:nvPr/>
        </p:nvPicPr>
        <p:blipFill>
          <a:blip r:embed="rId3" cstate="print"/>
          <a:srcRect/>
          <a:stretch>
            <a:fillRect/>
          </a:stretch>
        </p:blipFill>
        <p:spPr bwMode="auto">
          <a:xfrm>
            <a:off x="0" y="0"/>
            <a:ext cx="2438400" cy="68580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Additional References</a:t>
            </a:r>
            <a:endParaRPr lang="en-US"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pPr>
              <a:buNone/>
            </a:pPr>
            <a:r>
              <a:rPr lang="en-US" dirty="0" smtClean="0"/>
              <a:t>This presentation is based in large part on three papers that are in preparation by the author:</a:t>
            </a:r>
          </a:p>
          <a:p>
            <a:pPr>
              <a:buFont typeface="Arial" charset="0"/>
              <a:buChar char="•"/>
            </a:pPr>
            <a:endParaRPr lang="en-US" dirty="0" smtClean="0"/>
          </a:p>
          <a:p>
            <a:pPr>
              <a:buFont typeface="Arial" charset="0"/>
              <a:buChar char="•"/>
            </a:pPr>
            <a:r>
              <a:rPr lang="en-US" b="1" i="1" dirty="0" smtClean="0"/>
              <a:t>“IRBs: Tales and Long Tails” </a:t>
            </a:r>
            <a:r>
              <a:rPr lang="en-US" dirty="0" smtClean="0"/>
              <a:t>(on IRB operations)</a:t>
            </a:r>
          </a:p>
          <a:p>
            <a:pPr>
              <a:buNone/>
            </a:pPr>
            <a:endParaRPr lang="en-US" i="1" dirty="0" smtClean="0"/>
          </a:p>
          <a:p>
            <a:r>
              <a:rPr lang="en-US" b="1" i="1" dirty="0" smtClean="0"/>
              <a:t>“What Do Researchers Think About IRBs? Surveys of Researchers’ Attitudes Toward IRB Review”</a:t>
            </a:r>
            <a:endParaRPr lang="en-US" i="1" dirty="0" smtClean="0"/>
          </a:p>
          <a:p>
            <a:pPr>
              <a:buFont typeface="Arial" charset="0"/>
              <a:buChar char="•"/>
            </a:pPr>
            <a:endParaRPr lang="en-US" i="1" dirty="0" smtClean="0"/>
          </a:p>
          <a:p>
            <a:r>
              <a:rPr lang="en-US" b="1" i="1" dirty="0" smtClean="0"/>
              <a:t>“Risks real but rare:</a:t>
            </a:r>
            <a:r>
              <a:rPr lang="en-US" i="1" dirty="0" smtClean="0"/>
              <a:t> </a:t>
            </a:r>
            <a:r>
              <a:rPr lang="en-US" b="1" i="1" dirty="0" smtClean="0"/>
              <a:t>Low probability, high magnitude risks in ethics review of proposed research”</a:t>
            </a:r>
            <a:endParaRPr lang="en-US" i="1" dirty="0" smtClean="0"/>
          </a:p>
          <a:p>
            <a:pPr>
              <a:buFont typeface="Arial" charset="0"/>
              <a:buChar char="•"/>
            </a:pPr>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105</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04800"/>
            <a:ext cx="7772400" cy="1470025"/>
          </a:xfrm>
        </p:spPr>
        <p:txBody>
          <a:bodyPr>
            <a:normAutofit fontScale="90000"/>
          </a:bodyPr>
          <a:lstStyle/>
          <a:p>
            <a:pPr algn="l"/>
            <a:r>
              <a:rPr lang="en-US" sz="1600" dirty="0" smtClean="0"/>
              <a:t>Critic 3: “</a:t>
            </a:r>
            <a:r>
              <a:rPr lang="en-US" sz="1600" i="1" dirty="0" smtClean="0"/>
              <a:t>IRB review takes too long.”  </a:t>
            </a:r>
            <a:r>
              <a:rPr lang="en-US" sz="2800" i="1" dirty="0" smtClean="0"/>
              <a:t>  </a:t>
            </a:r>
            <a:r>
              <a:rPr lang="en-US" i="1" dirty="0" smtClean="0"/>
              <a:t/>
            </a:r>
            <a:br>
              <a:rPr lang="en-US" i="1" dirty="0" smtClean="0"/>
            </a:br>
            <a:r>
              <a:rPr lang="en-US" i="1" dirty="0" smtClean="0"/>
              <a:t>            How long does it take?</a:t>
            </a:r>
            <a:r>
              <a:rPr lang="en-US" sz="2200" dirty="0" smtClean="0"/>
              <a:t/>
            </a:r>
            <a:br>
              <a:rPr lang="en-US" sz="2200" dirty="0" smtClean="0"/>
            </a:br>
            <a:r>
              <a:rPr lang="en-US" sz="2200" dirty="0" smtClean="0"/>
              <a:t>          Mean number of calendar days to complete IRB approval</a:t>
            </a:r>
            <a:endParaRPr lang="en-US" sz="2200" dirty="0"/>
          </a:p>
        </p:txBody>
      </p:sp>
      <p:sp>
        <p:nvSpPr>
          <p:cNvPr id="3" name="Subtitle 2"/>
          <p:cNvSpPr>
            <a:spLocks noGrp="1"/>
          </p:cNvSpPr>
          <p:nvPr>
            <p:ph type="subTitle" idx="4294967295"/>
          </p:nvPr>
        </p:nvSpPr>
        <p:spPr>
          <a:xfrm>
            <a:off x="0" y="3228975"/>
            <a:ext cx="7854950" cy="1752600"/>
          </a:xfrm>
        </p:spPr>
        <p:txBody>
          <a:bodyPr/>
          <a:lstStyle/>
          <a:p>
            <a:pPr>
              <a:buNone/>
            </a:pPr>
            <a:r>
              <a:rPr lang="en-US" dirty="0" smtClean="0"/>
              <a:t>  </a:t>
            </a:r>
            <a:endParaRPr lang="en-US" dirty="0"/>
          </a:p>
        </p:txBody>
      </p:sp>
      <p:graphicFrame>
        <p:nvGraphicFramePr>
          <p:cNvPr id="4" name="Chart 3"/>
          <p:cNvGraphicFramePr/>
          <p:nvPr/>
        </p:nvGraphicFramePr>
        <p:xfrm>
          <a:off x="1828800" y="1600200"/>
          <a:ext cx="6553200" cy="4597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3400" y="3581400"/>
            <a:ext cx="1371600" cy="369332"/>
          </a:xfrm>
          <a:prstGeom prst="rect">
            <a:avLst/>
          </a:prstGeom>
          <a:noFill/>
        </p:spPr>
        <p:txBody>
          <a:bodyPr wrap="square" rtlCol="0">
            <a:spAutoFit/>
          </a:bodyPr>
          <a:lstStyle/>
          <a:p>
            <a:r>
              <a:rPr lang="en-US" dirty="0" smtClean="0"/>
              <a:t>One month</a:t>
            </a:r>
            <a:endParaRPr lang="en-US" dirty="0"/>
          </a:p>
        </p:txBody>
      </p:sp>
      <p:sp>
        <p:nvSpPr>
          <p:cNvPr id="6" name="TextBox 5"/>
          <p:cNvSpPr txBox="1"/>
          <p:nvPr/>
        </p:nvSpPr>
        <p:spPr>
          <a:xfrm>
            <a:off x="533400" y="4495800"/>
            <a:ext cx="1219200" cy="369332"/>
          </a:xfrm>
          <a:prstGeom prst="rect">
            <a:avLst/>
          </a:prstGeom>
          <a:noFill/>
        </p:spPr>
        <p:txBody>
          <a:bodyPr wrap="square" rtlCol="0">
            <a:spAutoFit/>
          </a:bodyPr>
          <a:lstStyle/>
          <a:p>
            <a:r>
              <a:rPr lang="en-US" dirty="0" smtClean="0"/>
              <a:t>Two weeks</a:t>
            </a:r>
            <a:endParaRPr lang="en-US" dirty="0"/>
          </a:p>
        </p:txBody>
      </p:sp>
      <p:sp>
        <p:nvSpPr>
          <p:cNvPr id="7" name="TextBox 6"/>
          <p:cNvSpPr txBox="1"/>
          <p:nvPr/>
        </p:nvSpPr>
        <p:spPr>
          <a:xfrm>
            <a:off x="1295400" y="6211669"/>
            <a:ext cx="7391400" cy="584775"/>
          </a:xfrm>
          <a:prstGeom prst="rect">
            <a:avLst/>
          </a:prstGeom>
          <a:noFill/>
        </p:spPr>
        <p:txBody>
          <a:bodyPr wrap="square" rtlCol="0">
            <a:spAutoFit/>
          </a:bodyPr>
          <a:lstStyle/>
          <a:p>
            <a:r>
              <a:rPr lang="en-US" sz="1600" dirty="0" smtClean="0"/>
              <a:t>Most IRBs meet monthly, some more frequently, others less frequently.</a:t>
            </a:r>
          </a:p>
          <a:p>
            <a:r>
              <a:rPr lang="en-US" sz="1600" dirty="0" smtClean="0"/>
              <a:t>Source: Average of 2010 data for AAHRPP metrics and IRBNet  Benchmark report</a:t>
            </a:r>
            <a:endParaRPr lang="en-US" sz="1600" dirty="0"/>
          </a:p>
        </p:txBody>
      </p:sp>
      <p:sp>
        <p:nvSpPr>
          <p:cNvPr id="8" name="TextBox 7"/>
          <p:cNvSpPr txBox="1"/>
          <p:nvPr/>
        </p:nvSpPr>
        <p:spPr>
          <a:xfrm flipH="1">
            <a:off x="2514600" y="4419600"/>
            <a:ext cx="457200" cy="276999"/>
          </a:xfrm>
          <a:prstGeom prst="rect">
            <a:avLst/>
          </a:prstGeom>
          <a:noFill/>
        </p:spPr>
        <p:txBody>
          <a:bodyPr wrap="square" rtlCol="0">
            <a:spAutoFit/>
          </a:bodyPr>
          <a:lstStyle/>
          <a:p>
            <a:r>
              <a:rPr lang="en-US" sz="1200" dirty="0" smtClean="0"/>
              <a:t>14.8</a:t>
            </a:r>
            <a:endParaRPr lang="en-US" sz="1200" dirty="0"/>
          </a:p>
        </p:txBody>
      </p:sp>
      <p:sp>
        <p:nvSpPr>
          <p:cNvPr id="9" name="TextBox 8"/>
          <p:cNvSpPr txBox="1"/>
          <p:nvPr/>
        </p:nvSpPr>
        <p:spPr>
          <a:xfrm flipH="1">
            <a:off x="4648200" y="3810000"/>
            <a:ext cx="457200" cy="276999"/>
          </a:xfrm>
          <a:prstGeom prst="rect">
            <a:avLst/>
          </a:prstGeom>
          <a:noFill/>
        </p:spPr>
        <p:txBody>
          <a:bodyPr wrap="square" rtlCol="0">
            <a:spAutoFit/>
          </a:bodyPr>
          <a:lstStyle/>
          <a:p>
            <a:r>
              <a:rPr lang="en-US" sz="1200" dirty="0" smtClean="0"/>
              <a:t>23.3</a:t>
            </a:r>
            <a:endParaRPr lang="en-US" sz="1200" dirty="0"/>
          </a:p>
        </p:txBody>
      </p:sp>
      <p:sp>
        <p:nvSpPr>
          <p:cNvPr id="10" name="TextBox 9"/>
          <p:cNvSpPr txBox="1"/>
          <p:nvPr/>
        </p:nvSpPr>
        <p:spPr>
          <a:xfrm flipH="1">
            <a:off x="3200400" y="3505200"/>
            <a:ext cx="457200" cy="276999"/>
          </a:xfrm>
          <a:prstGeom prst="rect">
            <a:avLst/>
          </a:prstGeom>
          <a:noFill/>
        </p:spPr>
        <p:txBody>
          <a:bodyPr wrap="square" rtlCol="0">
            <a:spAutoFit/>
          </a:bodyPr>
          <a:lstStyle/>
          <a:p>
            <a:r>
              <a:rPr lang="en-US" sz="1200" dirty="0" smtClean="0"/>
              <a:t>27.6</a:t>
            </a:r>
            <a:endParaRPr lang="en-US" sz="1200" dirty="0"/>
          </a:p>
        </p:txBody>
      </p:sp>
      <p:sp>
        <p:nvSpPr>
          <p:cNvPr id="11" name="TextBox 10"/>
          <p:cNvSpPr txBox="1"/>
          <p:nvPr/>
        </p:nvSpPr>
        <p:spPr>
          <a:xfrm flipH="1">
            <a:off x="5410200" y="2209800"/>
            <a:ext cx="457200" cy="276999"/>
          </a:xfrm>
          <a:prstGeom prst="rect">
            <a:avLst/>
          </a:prstGeom>
          <a:noFill/>
        </p:spPr>
        <p:txBody>
          <a:bodyPr wrap="square" rtlCol="0">
            <a:spAutoFit/>
          </a:bodyPr>
          <a:lstStyle/>
          <a:p>
            <a:r>
              <a:rPr lang="en-US" sz="1200" dirty="0" smtClean="0"/>
              <a:t>48.1</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057400"/>
          </a:xfrm>
        </p:spPr>
        <p:txBody>
          <a:bodyPr>
            <a:normAutofit fontScale="90000"/>
          </a:bodyPr>
          <a:lstStyle/>
          <a:p>
            <a:pPr algn="l"/>
            <a:r>
              <a:rPr lang="en-US" sz="2200" dirty="0" smtClean="0">
                <a:solidFill>
                  <a:srgbClr val="FFFF00"/>
                </a:solidFill>
              </a:rPr>
              <a:t>Critic 3 Continued:                                        </a:t>
            </a:r>
            <a:r>
              <a:rPr lang="en-US" dirty="0" smtClean="0">
                <a:solidFill>
                  <a:srgbClr val="FFFF00"/>
                </a:solidFill>
              </a:rPr>
              <a:t/>
            </a:r>
            <a:br>
              <a:rPr lang="en-US" dirty="0" smtClean="0">
                <a:solidFill>
                  <a:srgbClr val="FFFF00"/>
                </a:solidFill>
              </a:rPr>
            </a:br>
            <a:r>
              <a:rPr lang="en-US" dirty="0" smtClean="0">
                <a:solidFill>
                  <a:srgbClr val="FFFF00"/>
                </a:solidFill>
              </a:rPr>
              <a:t>                        “Tail-risks”?</a:t>
            </a:r>
            <a:br>
              <a:rPr lang="en-US" dirty="0" smtClean="0">
                <a:solidFill>
                  <a:srgbClr val="FFFF00"/>
                </a:solidFill>
              </a:rPr>
            </a:br>
            <a:r>
              <a:rPr lang="en-US" dirty="0" smtClean="0">
                <a:solidFill>
                  <a:srgbClr val="FFFF00"/>
                </a:solidFill>
              </a:rPr>
              <a:t>    </a:t>
            </a:r>
            <a:r>
              <a:rPr lang="en-US" sz="3600" dirty="0" smtClean="0">
                <a:solidFill>
                  <a:srgbClr val="FFFF00"/>
                </a:solidFill>
              </a:rPr>
              <a:t>Some studies encounter extreme delays---</a:t>
            </a:r>
            <a:br>
              <a:rPr lang="en-US" sz="3600" dirty="0" smtClean="0">
                <a:solidFill>
                  <a:srgbClr val="FFFF00"/>
                </a:solidFill>
              </a:rPr>
            </a:br>
            <a:r>
              <a:rPr lang="en-US" sz="3600" dirty="0" smtClean="0">
                <a:solidFill>
                  <a:srgbClr val="FFFF00"/>
                </a:solidFill>
              </a:rPr>
              <a:t>                                but why?</a:t>
            </a:r>
            <a:endParaRPr lang="en-US" sz="3600" dirty="0">
              <a:solidFill>
                <a:srgbClr val="FFFF00"/>
              </a:solidFill>
            </a:endParaRPr>
          </a:p>
        </p:txBody>
      </p:sp>
      <p:sp>
        <p:nvSpPr>
          <p:cNvPr id="3" name="Content Placeholder 2"/>
          <p:cNvSpPr>
            <a:spLocks noGrp="1"/>
          </p:cNvSpPr>
          <p:nvPr>
            <p:ph idx="1"/>
          </p:nvPr>
        </p:nvSpPr>
        <p:spPr>
          <a:xfrm>
            <a:off x="457200" y="2332037"/>
            <a:ext cx="8229600" cy="4525963"/>
          </a:xfrm>
        </p:spPr>
        <p:txBody>
          <a:bodyPr>
            <a:normAutofit fontScale="55000" lnSpcReduction="20000"/>
          </a:bodyPr>
          <a:lstStyle/>
          <a:p>
            <a:r>
              <a:rPr lang="en-US" dirty="0" smtClean="0"/>
              <a:t>Journal articles and blogs tell of studies that took much longer to clear—142 days, 252 days, 303 days, 966 days….</a:t>
            </a:r>
          </a:p>
          <a:p>
            <a:pPr>
              <a:buNone/>
            </a:pPr>
            <a:endParaRPr lang="en-US" dirty="0" smtClean="0"/>
          </a:p>
          <a:p>
            <a:r>
              <a:rPr lang="en-US" dirty="0" smtClean="0"/>
              <a:t> </a:t>
            </a:r>
            <a:r>
              <a:rPr lang="en-US" sz="4400" dirty="0" smtClean="0">
                <a:solidFill>
                  <a:srgbClr val="FFFF00"/>
                </a:solidFill>
              </a:rPr>
              <a:t>Data on review time—from both published articles and performance metrics --suggests that they are “black swans”, </a:t>
            </a:r>
            <a:r>
              <a:rPr lang="en-US" dirty="0" smtClean="0"/>
              <a:t>rare but important events.  Averages (48 days from submission to approval by full IRB) can obscure big problems in the functioning of the Common Rule system.   </a:t>
            </a:r>
            <a:endParaRPr lang="en-US" dirty="0" smtClean="0">
              <a:solidFill>
                <a:srgbClr val="FF0000"/>
              </a:solidFill>
            </a:endParaRPr>
          </a:p>
          <a:p>
            <a:pPr>
              <a:buNone/>
            </a:pPr>
            <a:endParaRPr lang="en-US" dirty="0" smtClean="0"/>
          </a:p>
          <a:p>
            <a:r>
              <a:rPr lang="en-US" dirty="0" smtClean="0">
                <a:solidFill>
                  <a:srgbClr val="FFFF00"/>
                </a:solidFill>
              </a:rPr>
              <a:t>They are important, but not what usually happens</a:t>
            </a:r>
            <a:r>
              <a:rPr lang="en-US" dirty="0" smtClean="0"/>
              <a:t>—raising </a:t>
            </a:r>
            <a:r>
              <a:rPr lang="en-US" dirty="0" smtClean="0">
                <a:solidFill>
                  <a:srgbClr val="FFFF00"/>
                </a:solidFill>
              </a:rPr>
              <a:t> </a:t>
            </a:r>
            <a:r>
              <a:rPr lang="en-US" dirty="0" smtClean="0"/>
              <a:t>the question “Why?” </a:t>
            </a:r>
          </a:p>
          <a:p>
            <a:pPr lvl="1"/>
            <a:r>
              <a:rPr lang="en-US" dirty="0" smtClean="0">
                <a:solidFill>
                  <a:srgbClr val="FFFF00"/>
                </a:solidFill>
              </a:rPr>
              <a:t>Little is currently known about these “black swans”. </a:t>
            </a:r>
            <a:r>
              <a:rPr lang="en-US" dirty="0" smtClean="0"/>
              <a:t>Slow IRBs? Inept researchers?  Risky studies? …</a:t>
            </a:r>
            <a:endParaRPr lang="en-US" dirty="0" smtClean="0">
              <a:solidFill>
                <a:srgbClr val="FFFF00"/>
              </a:solidFill>
            </a:endParaRPr>
          </a:p>
          <a:p>
            <a:pPr lvl="1"/>
            <a:r>
              <a:rPr lang="en-US" dirty="0" smtClean="0">
                <a:solidFill>
                  <a:srgbClr val="FFFF00"/>
                </a:solidFill>
              </a:rPr>
              <a:t> </a:t>
            </a:r>
            <a:r>
              <a:rPr lang="en-US" dirty="0" smtClean="0"/>
              <a:t>In extreme event analysis, the forces at work often differ from the central tendency—in reworking regulations it is important to know what is happening here.  </a:t>
            </a:r>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12</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Not approved?</a:t>
            </a:r>
            <a:endParaRPr lang="en-US" sz="5400" b="1" dirty="0">
              <a:solidFill>
                <a:srgbClr val="FFFF00"/>
              </a:solidFill>
            </a:endParaRPr>
          </a:p>
        </p:txBody>
      </p:sp>
      <p:sp>
        <p:nvSpPr>
          <p:cNvPr id="3" name="Content Placeholder 2"/>
          <p:cNvSpPr>
            <a:spLocks noGrp="1"/>
          </p:cNvSpPr>
          <p:nvPr>
            <p:ph idx="1"/>
          </p:nvPr>
        </p:nvSpPr>
        <p:spPr/>
        <p:txBody>
          <a:bodyPr>
            <a:normAutofit fontScale="62500" lnSpcReduction="20000"/>
          </a:bodyPr>
          <a:lstStyle/>
          <a:p>
            <a:pPr>
              <a:buNone/>
            </a:pPr>
            <a:r>
              <a:rPr lang="en-US" sz="5200" dirty="0" smtClean="0"/>
              <a:t>Few studies are not eventually approved </a:t>
            </a:r>
          </a:p>
          <a:p>
            <a:pPr>
              <a:buNone/>
            </a:pPr>
            <a:r>
              <a:rPr lang="en-US" sz="5200" dirty="0" smtClean="0"/>
              <a:t>by an IRB.  </a:t>
            </a:r>
          </a:p>
          <a:p>
            <a:pPr>
              <a:buNone/>
            </a:pPr>
            <a:endParaRPr lang="en-US" dirty="0" smtClean="0"/>
          </a:p>
          <a:p>
            <a:r>
              <a:rPr lang="en-US" dirty="0" smtClean="0"/>
              <a:t>AAHRPP Metrics report that </a:t>
            </a:r>
            <a:r>
              <a:rPr lang="en-US" b="1" u="sng" dirty="0" smtClean="0"/>
              <a:t>60% of those IRBs had not disapproved a single study in 2011 and about another 20% had disapproved a single study.</a:t>
            </a:r>
            <a:r>
              <a:rPr lang="en-US" b="1" dirty="0" smtClean="0"/>
              <a:t>  Fewer than one-in-ten of those IRBs had disapproved more than two studies that year. </a:t>
            </a:r>
            <a:r>
              <a:rPr lang="en-US" dirty="0" smtClean="0"/>
              <a:t>The average AAHRPP-affiliated IRB had 297 active protocols in 2011. </a:t>
            </a:r>
            <a:endParaRPr lang="en-US" b="1" dirty="0" smtClean="0"/>
          </a:p>
          <a:p>
            <a:pPr>
              <a:buNone/>
            </a:pPr>
            <a:endParaRPr lang="en-US" b="1" dirty="0" smtClean="0">
              <a:solidFill>
                <a:srgbClr val="FFFF00"/>
              </a:solidFill>
            </a:endParaRPr>
          </a:p>
          <a:p>
            <a:pPr lvl="1"/>
            <a:r>
              <a:rPr lang="en-US" b="1" dirty="0" smtClean="0"/>
              <a:t>Disapproved studies are routinely resubmitted.</a:t>
            </a:r>
          </a:p>
          <a:p>
            <a:pPr lvl="1">
              <a:buNone/>
            </a:pPr>
            <a:endParaRPr lang="en-US" b="1" dirty="0" smtClean="0"/>
          </a:p>
          <a:p>
            <a:pPr lvl="1"/>
            <a:r>
              <a:rPr lang="en-US" dirty="0" smtClean="0"/>
              <a:t>Abbott and Grady’s systematic review of empirical work on IRBs found a publication that reported that over a 12 year period one IRB rejected no study proposals.</a:t>
            </a:r>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13</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DD7745-DCEA-4256-B0A1-681EC926F49C}" type="slidenum">
              <a:rPr lang="en-US" smtClean="0"/>
              <a:pPr/>
              <a:t>14</a:t>
            </a:fld>
            <a:endParaRPr lang="en-US" dirty="0"/>
          </a:p>
        </p:txBody>
      </p:sp>
      <p:sp>
        <p:nvSpPr>
          <p:cNvPr id="3" name="TextBox 2"/>
          <p:cNvSpPr txBox="1"/>
          <p:nvPr/>
        </p:nvSpPr>
        <p:spPr>
          <a:xfrm>
            <a:off x="838200" y="990600"/>
            <a:ext cx="7924800" cy="5632311"/>
          </a:xfrm>
          <a:prstGeom prst="rect">
            <a:avLst/>
          </a:prstGeom>
          <a:noFill/>
        </p:spPr>
        <p:txBody>
          <a:bodyPr wrap="square" rtlCol="0">
            <a:spAutoFit/>
          </a:bodyPr>
          <a:lstStyle/>
          <a:p>
            <a:r>
              <a:rPr lang="en-US" dirty="0" smtClean="0"/>
              <a:t> </a:t>
            </a:r>
            <a:r>
              <a:rPr lang="en-US" b="1" dirty="0" smtClean="0">
                <a:solidFill>
                  <a:srgbClr val="FFFF00"/>
                </a:solidFill>
              </a:rPr>
              <a:t>At Yale University </a:t>
            </a:r>
            <a:r>
              <a:rPr lang="en-US" dirty="0" smtClean="0"/>
              <a:t>research facilitation office the time from intake through development to IRB submission and approval averaged </a:t>
            </a:r>
            <a:r>
              <a:rPr lang="en-US" dirty="0" smtClean="0">
                <a:solidFill>
                  <a:srgbClr val="FFFF00"/>
                </a:solidFill>
              </a:rPr>
              <a:t>80 days</a:t>
            </a:r>
            <a:r>
              <a:rPr lang="en-US" dirty="0" smtClean="0"/>
              <a:t> in 2007. Now the same process takes </a:t>
            </a:r>
            <a:r>
              <a:rPr lang="en-US" dirty="0" smtClean="0">
                <a:solidFill>
                  <a:srgbClr val="FFFF00"/>
                </a:solidFill>
              </a:rPr>
              <a:t>45 days. </a:t>
            </a:r>
            <a:r>
              <a:rPr lang="en-US" dirty="0" smtClean="0"/>
              <a:t>The IRB and research office cut 35 days from that timeline through efficiencies in both the office and IRB processes. </a:t>
            </a:r>
          </a:p>
          <a:p>
            <a:endParaRPr lang="en-US" dirty="0" smtClean="0"/>
          </a:p>
          <a:p>
            <a:r>
              <a:rPr lang="en-US" b="1" dirty="0" smtClean="0">
                <a:solidFill>
                  <a:srgbClr val="FFFF00"/>
                </a:solidFill>
              </a:rPr>
              <a:t>University of Maryland School of Medicine</a:t>
            </a:r>
            <a:r>
              <a:rPr lang="en-US" dirty="0" smtClean="0"/>
              <a:t>: In March of 2010 it took </a:t>
            </a:r>
            <a:r>
              <a:rPr lang="en-US" dirty="0" smtClean="0">
                <a:solidFill>
                  <a:srgbClr val="FFFF00"/>
                </a:solidFill>
              </a:rPr>
              <a:t>35 days </a:t>
            </a:r>
            <a:r>
              <a:rPr lang="en-US" dirty="0" smtClean="0"/>
              <a:t>for full IRB approval for a clinical trial from the U of MD’s School of Medicine which reviews more than 1,000 applications annually.   After reorganizing IRB operations, in March 2010 that had dropped to </a:t>
            </a:r>
            <a:r>
              <a:rPr lang="en-US" dirty="0" smtClean="0">
                <a:solidFill>
                  <a:srgbClr val="FFFF00"/>
                </a:solidFill>
              </a:rPr>
              <a:t>21 days (and was 13 days in February.</a:t>
            </a:r>
            <a:r>
              <a:rPr lang="en-US" dirty="0" smtClean="0"/>
              <a:t>) </a:t>
            </a:r>
          </a:p>
          <a:p>
            <a:pPr>
              <a:buFont typeface="Arial" charset="0"/>
              <a:buChar char="•"/>
            </a:pPr>
            <a:endParaRPr lang="en-US" dirty="0" smtClean="0"/>
          </a:p>
          <a:p>
            <a:pPr>
              <a:buFont typeface="Arial" charset="0"/>
              <a:buChar char="•"/>
            </a:pPr>
            <a:r>
              <a:rPr lang="en-US" dirty="0" smtClean="0">
                <a:solidFill>
                  <a:srgbClr val="FFFF00"/>
                </a:solidFill>
              </a:rPr>
              <a:t>University of Nebraska:</a:t>
            </a:r>
          </a:p>
          <a:p>
            <a:pPr>
              <a:buFont typeface="Arial" charset="0"/>
              <a:buChar char="•"/>
            </a:pPr>
            <a:r>
              <a:rPr lang="en-US" dirty="0" smtClean="0">
                <a:solidFill>
                  <a:srgbClr val="FFFF00"/>
                </a:solidFill>
              </a:rPr>
              <a:t>“Q: How long does it take to review an application for IRB approval?</a:t>
            </a:r>
          </a:p>
          <a:p>
            <a:pPr>
              <a:buFont typeface="Arial" charset="0"/>
              <a:buChar char="•"/>
            </a:pPr>
            <a:r>
              <a:rPr lang="en-US" dirty="0" smtClean="0">
                <a:solidFill>
                  <a:srgbClr val="FFFF00"/>
                </a:solidFill>
              </a:rPr>
              <a:t>  A. It varies. The length of time depends both on the IRB and the investigator.  </a:t>
            </a:r>
            <a:r>
              <a:rPr lang="en-US" dirty="0" smtClean="0"/>
              <a:t>In 2007, the IRB reviewed 539 protocols.  At certain times of the year, a large volume of protocols appear in the reviewing queue. More complex protocols often take more time.  So far in 2008, the mean length of time from submission to approval for simpler protocols was 18-24 days, and for more complex protocols, 63 days.  Sometimes , the investigator needs to make modifications to the research and to the protocol as a result of review.  The faster you make these changes, the less time it will take for approval”.</a:t>
            </a:r>
            <a:endParaRPr lang="en-US" dirty="0"/>
          </a:p>
        </p:txBody>
      </p:sp>
      <p:sp>
        <p:nvSpPr>
          <p:cNvPr id="4" name="TextBox 3"/>
          <p:cNvSpPr txBox="1"/>
          <p:nvPr/>
        </p:nvSpPr>
        <p:spPr>
          <a:xfrm>
            <a:off x="304800" y="0"/>
            <a:ext cx="8839200" cy="1354217"/>
          </a:xfrm>
          <a:prstGeom prst="rect">
            <a:avLst/>
          </a:prstGeom>
          <a:noFill/>
        </p:spPr>
        <p:txBody>
          <a:bodyPr wrap="square" rtlCol="0">
            <a:spAutoFit/>
          </a:bodyPr>
          <a:lstStyle/>
          <a:p>
            <a:pPr algn="ctr"/>
            <a:r>
              <a:rPr lang="en-US" sz="3200" dirty="0" smtClean="0">
                <a:solidFill>
                  <a:srgbClr val="FFFF00"/>
                </a:solidFill>
              </a:rPr>
              <a:t>Big time-savings from modest changes </a:t>
            </a:r>
          </a:p>
          <a:p>
            <a:pPr algn="ctr"/>
            <a:r>
              <a:rPr lang="en-US" sz="3200" dirty="0" smtClean="0">
                <a:solidFill>
                  <a:srgbClr val="FFFF00"/>
                </a:solidFill>
              </a:rPr>
              <a:t>in IRB operations.</a:t>
            </a:r>
          </a:p>
          <a:p>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1219200"/>
          </a:xfrm>
        </p:spPr>
        <p:txBody>
          <a:bodyPr>
            <a:noAutofit/>
          </a:bodyPr>
          <a:lstStyle/>
          <a:p>
            <a:r>
              <a:rPr lang="en-US" dirty="0" smtClean="0">
                <a:solidFill>
                  <a:srgbClr val="FFFF00"/>
                </a:solidFill>
              </a:rPr>
              <a:t/>
            </a:r>
            <a:br>
              <a:rPr lang="en-US" dirty="0" smtClean="0">
                <a:solidFill>
                  <a:srgbClr val="FFFF00"/>
                </a:solidFill>
              </a:rPr>
            </a:br>
            <a:r>
              <a:rPr lang="en-US" sz="6600" dirty="0" smtClean="0">
                <a:solidFill>
                  <a:srgbClr val="FFFF00"/>
                </a:solidFill>
              </a:rPr>
              <a:t> Delay?   </a:t>
            </a:r>
            <a:endParaRPr lang="en-US" sz="6600" dirty="0">
              <a:solidFill>
                <a:srgbClr val="FFFF00"/>
              </a:solidFill>
            </a:endParaRPr>
          </a:p>
        </p:txBody>
      </p:sp>
      <p:sp>
        <p:nvSpPr>
          <p:cNvPr id="3" name="Content Placeholder 2"/>
          <p:cNvSpPr>
            <a:spLocks noGrp="1"/>
          </p:cNvSpPr>
          <p:nvPr>
            <p:ph idx="1"/>
          </p:nvPr>
        </p:nvSpPr>
        <p:spPr>
          <a:xfrm>
            <a:off x="381000" y="2057400"/>
            <a:ext cx="8229600" cy="4525963"/>
          </a:xfrm>
        </p:spPr>
        <p:txBody>
          <a:bodyPr>
            <a:normAutofit fontScale="92500" lnSpcReduction="20000"/>
          </a:bodyPr>
          <a:lstStyle/>
          <a:p>
            <a:pPr lvl="1"/>
            <a:r>
              <a:rPr lang="en-US" dirty="0" smtClean="0">
                <a:solidFill>
                  <a:srgbClr val="FFFF00"/>
                </a:solidFill>
              </a:rPr>
              <a:t>A </a:t>
            </a:r>
            <a:r>
              <a:rPr lang="en-US" b="1" u="sng" dirty="0" smtClean="0">
                <a:solidFill>
                  <a:srgbClr val="FFFF00"/>
                </a:solidFill>
              </a:rPr>
              <a:t>third </a:t>
            </a:r>
            <a:r>
              <a:rPr lang="en-US" u="sng" dirty="0" smtClean="0">
                <a:solidFill>
                  <a:srgbClr val="FFFF00"/>
                </a:solidFill>
              </a:rPr>
              <a:t>of the time </a:t>
            </a:r>
            <a:r>
              <a:rPr lang="en-US" dirty="0" smtClean="0">
                <a:solidFill>
                  <a:srgbClr val="FFFF00"/>
                </a:solidFill>
              </a:rPr>
              <a:t>required for IRB approval is due to researchers’ omissions and errors </a:t>
            </a:r>
            <a:r>
              <a:rPr lang="en-US" dirty="0" smtClean="0"/>
              <a:t>in providing information needed for review and responding to IRB comments at IRBNet institutions.  When delays occur, they are often caused by investigators’ failing to provide necessary information or tardiness in responding to IRB comments.  </a:t>
            </a:r>
          </a:p>
          <a:p>
            <a:pPr lvl="1">
              <a:buNone/>
            </a:pPr>
            <a:endParaRPr lang="en-US" dirty="0" smtClean="0"/>
          </a:p>
          <a:p>
            <a:pPr lvl="1"/>
            <a:r>
              <a:rPr lang="en-US" dirty="0" smtClean="0"/>
              <a:t>A major determinant of how long IRB approval takes is how often IRBs meet.  (The mode is monthly, sometimes less frequently during holiday season, summer, etc.)</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15</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dirty="0" smtClean="0">
                <a:solidFill>
                  <a:srgbClr val="FFFF00"/>
                </a:solidFill>
              </a:rPr>
              <a:t>In sum:</a:t>
            </a:r>
            <a:endParaRPr lang="en-US" dirty="0">
              <a:solidFill>
                <a:srgbClr val="FFFF00"/>
              </a:solidFill>
            </a:endParaRPr>
          </a:p>
        </p:txBody>
      </p:sp>
      <p:sp>
        <p:nvSpPr>
          <p:cNvPr id="3" name="Content Placeholder 2"/>
          <p:cNvSpPr>
            <a:spLocks noGrp="1"/>
          </p:cNvSpPr>
          <p:nvPr>
            <p:ph idx="1"/>
          </p:nvPr>
        </p:nvSpPr>
        <p:spPr>
          <a:xfrm>
            <a:off x="457200" y="914400"/>
            <a:ext cx="8229600" cy="5943600"/>
          </a:xfrm>
        </p:spPr>
        <p:txBody>
          <a:bodyPr>
            <a:noAutofit/>
          </a:bodyPr>
          <a:lstStyle/>
          <a:p>
            <a:r>
              <a:rPr lang="en-US" sz="2400" b="1" dirty="0" smtClean="0">
                <a:solidFill>
                  <a:srgbClr val="FFFF00"/>
                </a:solidFill>
              </a:rPr>
              <a:t>1. Researchers rate IRB review about as burdensome as other basic grant-related activities</a:t>
            </a:r>
            <a:r>
              <a:rPr lang="en-US" sz="2000" b="1" dirty="0" smtClean="0">
                <a:solidFill>
                  <a:srgbClr val="FFFF00"/>
                </a:solidFill>
              </a:rPr>
              <a:t>, </a:t>
            </a:r>
            <a:r>
              <a:rPr lang="en-US" sz="2000" dirty="0" smtClean="0"/>
              <a:t>such as writing an annual performance report for the grant.</a:t>
            </a:r>
          </a:p>
          <a:p>
            <a:endParaRPr lang="en-US" sz="1100" dirty="0" smtClean="0"/>
          </a:p>
          <a:p>
            <a:r>
              <a:rPr lang="en-US" sz="2400" b="1" dirty="0" smtClean="0">
                <a:solidFill>
                  <a:srgbClr val="FFFF00"/>
                </a:solidFill>
              </a:rPr>
              <a:t>2. IRB review takes roughly 1.4% to 2.9% of total time </a:t>
            </a:r>
            <a:r>
              <a:rPr lang="en-US" sz="2000" b="1" dirty="0" smtClean="0"/>
              <a:t>devoted to the study.  </a:t>
            </a:r>
            <a:r>
              <a:rPr lang="en-US" sz="2000" dirty="0" smtClean="0"/>
              <a:t> This estimate lumps IRB review with all other activities prior to study initiation. </a:t>
            </a:r>
          </a:p>
          <a:p>
            <a:endParaRPr lang="en-US" sz="1100" dirty="0" smtClean="0"/>
          </a:p>
          <a:p>
            <a:r>
              <a:rPr lang="en-US" sz="2400" b="1" dirty="0" smtClean="0">
                <a:solidFill>
                  <a:srgbClr val="FFFF00"/>
                </a:solidFill>
              </a:rPr>
              <a:t>3.  The vast majority of studies are approved</a:t>
            </a:r>
            <a:r>
              <a:rPr lang="en-US" sz="2400" b="1" dirty="0" smtClean="0"/>
              <a:t>—commonly </a:t>
            </a:r>
            <a:r>
              <a:rPr lang="en-US" sz="2000" b="1" dirty="0" smtClean="0"/>
              <a:t>on first submission.</a:t>
            </a:r>
          </a:p>
          <a:p>
            <a:endParaRPr lang="en-US" sz="1100" dirty="0" smtClean="0"/>
          </a:p>
          <a:p>
            <a:r>
              <a:rPr lang="en-US" sz="2400" b="1" dirty="0" smtClean="0">
                <a:solidFill>
                  <a:srgbClr val="FFFF00"/>
                </a:solidFill>
              </a:rPr>
              <a:t>4. Most reviews are timely.  </a:t>
            </a:r>
            <a:r>
              <a:rPr lang="en-US" sz="2000" b="1" dirty="0" smtClean="0"/>
              <a:t>From protocol submission to approval, expedited review is completed on average in less than 28 days; full-IRB review in about 48 days</a:t>
            </a:r>
            <a:r>
              <a:rPr lang="en-US" sz="2000" dirty="0" smtClean="0"/>
              <a:t>. (Most IRBs meet monthly. )</a:t>
            </a:r>
          </a:p>
          <a:p>
            <a:pPr>
              <a:buNone/>
            </a:pPr>
            <a:endParaRPr lang="en-US" sz="1100" dirty="0" smtClean="0"/>
          </a:p>
          <a:p>
            <a:r>
              <a:rPr lang="en-US" sz="2400" dirty="0" smtClean="0">
                <a:solidFill>
                  <a:srgbClr val="FFFF00"/>
                </a:solidFill>
              </a:rPr>
              <a:t>5. </a:t>
            </a:r>
            <a:r>
              <a:rPr lang="en-US" sz="2400" b="1" dirty="0" smtClean="0">
                <a:solidFill>
                  <a:srgbClr val="FFFF00"/>
                </a:solidFill>
              </a:rPr>
              <a:t>Extreme delays are statistically uncommon</a:t>
            </a:r>
            <a:r>
              <a:rPr lang="en-US" sz="2400" dirty="0" smtClean="0"/>
              <a:t>—and</a:t>
            </a:r>
            <a:r>
              <a:rPr lang="en-US" sz="2400" dirty="0" smtClean="0">
                <a:solidFill>
                  <a:srgbClr val="FFFF00"/>
                </a:solidFill>
              </a:rPr>
              <a:t> </a:t>
            </a:r>
            <a:r>
              <a:rPr lang="en-US" sz="2000" dirty="0" smtClean="0"/>
              <a:t>the causes are largely unstudied (e.g. risky studies, lagging researchers, “IRB ping-pong”, ….).</a:t>
            </a:r>
          </a:p>
        </p:txBody>
      </p:sp>
      <p:sp>
        <p:nvSpPr>
          <p:cNvPr id="4" name="Slide Number Placeholder 3"/>
          <p:cNvSpPr>
            <a:spLocks noGrp="1"/>
          </p:cNvSpPr>
          <p:nvPr>
            <p:ph type="sldNum" sz="quarter" idx="12"/>
          </p:nvPr>
        </p:nvSpPr>
        <p:spPr/>
        <p:txBody>
          <a:bodyPr/>
          <a:lstStyle/>
          <a:p>
            <a:fld id="{AADD7745-DCEA-4256-B0A1-681EC926F49C}" type="slidenum">
              <a:rPr lang="en-US" smtClean="0"/>
              <a:pPr/>
              <a:t>16</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dirty="0" smtClean="0">
                <a:solidFill>
                  <a:srgbClr val="FFFF00"/>
                </a:solidFill>
              </a:rPr>
              <a:t>Critic 4: </a:t>
            </a:r>
            <a:r>
              <a:rPr lang="en-US" i="1" dirty="0" smtClean="0">
                <a:solidFill>
                  <a:srgbClr val="FFFF00"/>
                </a:solidFill>
              </a:rPr>
              <a:t>“Social and behavioral researchers hate IRBs.”</a:t>
            </a:r>
            <a:endParaRPr lang="en-US" i="1" dirty="0">
              <a:solidFill>
                <a:srgbClr val="FFFF00"/>
              </a:solidFill>
            </a:endParaRPr>
          </a:p>
        </p:txBody>
      </p:sp>
      <p:sp>
        <p:nvSpPr>
          <p:cNvPr id="3" name="Content Placeholder 2"/>
          <p:cNvSpPr>
            <a:spLocks noGrp="1"/>
          </p:cNvSpPr>
          <p:nvPr>
            <p:ph idx="1"/>
          </p:nvPr>
        </p:nvSpPr>
        <p:spPr>
          <a:xfrm>
            <a:off x="457200" y="3505200"/>
            <a:ext cx="8229600" cy="2819400"/>
          </a:xfrm>
        </p:spPr>
        <p:txBody>
          <a:bodyPr>
            <a:normAutofit/>
          </a:bodyPr>
          <a:lstStyle/>
          <a:p>
            <a:r>
              <a:rPr lang="en-US" sz="4400" dirty="0" smtClean="0"/>
              <a:t> 	Really?</a:t>
            </a:r>
            <a:endParaRPr lang="en-US" sz="4400"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17</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04800"/>
          </a:xfrm>
        </p:spPr>
        <p:txBody>
          <a:bodyPr>
            <a:normAutofit/>
          </a:bodyPr>
          <a:lstStyle/>
          <a:p>
            <a:pPr algn="l"/>
            <a:r>
              <a:rPr lang="en-US" sz="1000" dirty="0" smtClean="0"/>
              <a:t>What do researchers think? (continued)</a:t>
            </a:r>
            <a:endParaRPr lang="en-US" sz="1000" dirty="0"/>
          </a:p>
        </p:txBody>
      </p:sp>
      <p:sp>
        <p:nvSpPr>
          <p:cNvPr id="3" name="Content Placeholder 2"/>
          <p:cNvSpPr>
            <a:spLocks noGrp="1"/>
          </p:cNvSpPr>
          <p:nvPr>
            <p:ph idx="1"/>
          </p:nvPr>
        </p:nvSpPr>
        <p:spPr/>
        <p:txBody>
          <a:bodyPr>
            <a:normAutofit fontScale="92500" lnSpcReduction="10000"/>
          </a:bodyPr>
          <a:lstStyle/>
          <a:p>
            <a:r>
              <a:rPr lang="en-US" sz="5400" i="1" dirty="0" smtClean="0">
                <a:solidFill>
                  <a:srgbClr val="FFFF00"/>
                </a:solidFill>
              </a:rPr>
              <a:t>What did </a:t>
            </a:r>
            <a:r>
              <a:rPr lang="en-US" sz="5400" i="1" u="sng" dirty="0" smtClean="0">
                <a:solidFill>
                  <a:srgbClr val="FFFF00"/>
                </a:solidFill>
              </a:rPr>
              <a:t>you</a:t>
            </a:r>
            <a:r>
              <a:rPr lang="en-US" sz="5400" i="1" dirty="0" smtClean="0">
                <a:solidFill>
                  <a:srgbClr val="FFFF00"/>
                </a:solidFill>
              </a:rPr>
              <a:t> say?</a:t>
            </a:r>
          </a:p>
          <a:p>
            <a:pPr>
              <a:buNone/>
            </a:pPr>
            <a:r>
              <a:rPr lang="en-US" dirty="0" smtClean="0"/>
              <a:t>    </a:t>
            </a:r>
          </a:p>
          <a:p>
            <a:pPr>
              <a:buNone/>
            </a:pPr>
            <a:r>
              <a:rPr lang="en-US" dirty="0" smtClean="0"/>
              <a:t>   Researchers and IRB members are notorious in the research ethics community for their low response rates in surveys on research ethics.*</a:t>
            </a:r>
          </a:p>
          <a:p>
            <a:pPr>
              <a:buNone/>
            </a:pPr>
            <a:endParaRPr lang="en-US" dirty="0" smtClean="0"/>
          </a:p>
          <a:p>
            <a:pPr>
              <a:buNone/>
            </a:pPr>
            <a:endParaRPr lang="en-US" dirty="0" smtClean="0"/>
          </a:p>
          <a:p>
            <a:pPr>
              <a:buNone/>
            </a:pPr>
            <a:r>
              <a:rPr lang="en-US" sz="2000" i="1" dirty="0" smtClean="0"/>
              <a:t>         * (In 15  studies of researchers’ attitudes  toward and/or experiences</a:t>
            </a:r>
          </a:p>
          <a:p>
            <a:pPr>
              <a:buNone/>
            </a:pPr>
            <a:r>
              <a:rPr lang="en-US" sz="2000" i="1" dirty="0" smtClean="0"/>
              <a:t>            with IRBs there was an average response rate of 35%.)</a:t>
            </a:r>
            <a:endParaRPr lang="en-US" sz="2000" i="1"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18</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a:bodyPr>
          <a:lstStyle/>
          <a:p>
            <a:pPr algn="l"/>
            <a:r>
              <a:rPr lang="en-US" sz="1400" dirty="0" smtClean="0"/>
              <a:t>What do researchers think?</a:t>
            </a:r>
            <a:endParaRPr lang="en-US" sz="1400"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dirty="0" smtClean="0">
                <a:solidFill>
                  <a:srgbClr val="FFFF00"/>
                </a:solidFill>
              </a:rPr>
              <a:t>The following findings are based on surveys of researchers’ experiences with and attitudes toward research ethics review from:</a:t>
            </a:r>
          </a:p>
          <a:p>
            <a:pPr>
              <a:buNone/>
            </a:pPr>
            <a:endParaRPr lang="en-US" dirty="0" smtClean="0"/>
          </a:p>
          <a:p>
            <a:pPr lvl="1"/>
            <a:r>
              <a:rPr lang="en-US" sz="2400" dirty="0" smtClean="0"/>
              <a:t> 25 surveys of human subjects researchers (19 of US researchers,  and 6 that include researchers outside the US).  </a:t>
            </a:r>
          </a:p>
          <a:p>
            <a:pPr lvl="1">
              <a:buNone/>
            </a:pPr>
            <a:endParaRPr lang="en-US" sz="2400" dirty="0" smtClean="0"/>
          </a:p>
          <a:p>
            <a:pPr lvl="1"/>
            <a:r>
              <a:rPr lang="en-US" sz="2400" dirty="0" smtClean="0"/>
              <a:t>Together these surveys draw on the responses of over 16,500 researchers in widely varied research fields and span more than three and a half decades. </a:t>
            </a:r>
            <a:endParaRPr lang="en-US" sz="2400"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19</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 </a:t>
            </a:r>
            <a:endParaRPr lang="en-US" dirty="0"/>
          </a:p>
        </p:txBody>
      </p:sp>
      <p:sp>
        <p:nvSpPr>
          <p:cNvPr id="3" name="Content Placeholder 2"/>
          <p:cNvSpPr>
            <a:spLocks noGrp="1"/>
          </p:cNvSpPr>
          <p:nvPr>
            <p:ph idx="1"/>
          </p:nvPr>
        </p:nvSpPr>
        <p:spPr/>
        <p:txBody>
          <a:bodyPr/>
          <a:lstStyle/>
          <a:p>
            <a:pPr>
              <a:buNone/>
            </a:pPr>
            <a:r>
              <a:rPr lang="en-US" dirty="0" smtClean="0"/>
              <a:t>   This presentation is intended to promote the exchange of ideas among researchers and policy makers. The views expressed in it are those of the author as part of ongoing research and analysis and do not necessarily reflect the position of the US Department of Education or any other Common Rule department or agency.  </a:t>
            </a:r>
          </a:p>
          <a:p>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219200"/>
          </a:xfrm>
        </p:spPr>
        <p:txBody>
          <a:bodyPr>
            <a:normAutofit fontScale="90000"/>
          </a:bodyPr>
          <a:lstStyle/>
          <a:p>
            <a:r>
              <a:rPr lang="en-US" sz="4000" dirty="0" smtClean="0">
                <a:solidFill>
                  <a:srgbClr val="FFFF00"/>
                </a:solidFill>
              </a:rPr>
              <a:t>Some surveys of researchers’ attitudes and experiences with IRBs</a:t>
            </a:r>
            <a:endParaRPr lang="en-US" sz="4000" dirty="0">
              <a:solidFill>
                <a:srgbClr val="FFFF00"/>
              </a:solidFill>
            </a:endParaRPr>
          </a:p>
        </p:txBody>
      </p:sp>
      <p:sp>
        <p:nvSpPr>
          <p:cNvPr id="3" name="Content Placeholder 2"/>
          <p:cNvSpPr>
            <a:spLocks noGrp="1"/>
          </p:cNvSpPr>
          <p:nvPr>
            <p:ph idx="1"/>
          </p:nvPr>
        </p:nvSpPr>
        <p:spPr>
          <a:xfrm>
            <a:off x="457200" y="1935480"/>
            <a:ext cx="8229600" cy="4693920"/>
          </a:xfrm>
        </p:spPr>
        <p:txBody>
          <a:bodyPr>
            <a:normAutofit fontScale="55000" lnSpcReduction="20000"/>
          </a:bodyPr>
          <a:lstStyle/>
          <a:p>
            <a:pPr>
              <a:buNone/>
            </a:pPr>
            <a:endParaRPr lang="en-US" dirty="0" smtClean="0"/>
          </a:p>
          <a:p>
            <a:r>
              <a:rPr lang="en-US" dirty="0" smtClean="0"/>
              <a:t>FDP “Faculty Workload Survey” (2012) web survey, 6295 participants, (26% response rate).</a:t>
            </a:r>
          </a:p>
          <a:p>
            <a:r>
              <a:rPr lang="en-US" dirty="0" smtClean="0"/>
              <a:t>Keith-Speigel et al (2006) “What scientists want…” 886 experienced biomed and SBR researchers,  (39% response rate)</a:t>
            </a:r>
          </a:p>
          <a:p>
            <a:r>
              <a:rPr lang="en-US" dirty="0" smtClean="0"/>
              <a:t>Reeser et al (2008) medical center; 115 respondents, (33% response rate.</a:t>
            </a:r>
          </a:p>
          <a:p>
            <a:r>
              <a:rPr lang="en-US" dirty="0" smtClean="0"/>
              <a:t>Wisner et al (2011) Psychiatric researcher 125 respondents (35% response)</a:t>
            </a:r>
          </a:p>
          <a:p>
            <a:r>
              <a:rPr lang="en-US" dirty="0" smtClean="0"/>
              <a:t>Liddle &amp; Brazelton (1996) psychology faculty at 10 public research institutions (25% response rate)</a:t>
            </a:r>
          </a:p>
          <a:p>
            <a:r>
              <a:rPr lang="en-US" dirty="0" smtClean="0"/>
              <a:t>DeVries &amp; Anderson &amp; Martinson (2006) 1,768 mid-career scientists who received NIH funding (response rates: 52% for midcareer; 43% for early career)</a:t>
            </a:r>
          </a:p>
          <a:p>
            <a:r>
              <a:rPr lang="en-US" dirty="0" smtClean="0"/>
              <a:t>Dyrbye et al (2008) medical education researchers 83 (76% response rate)</a:t>
            </a:r>
          </a:p>
          <a:p>
            <a:r>
              <a:rPr lang="en-US" dirty="0" smtClean="0"/>
              <a:t>Irvine (2011) online survey of 155  sexuality researchers  (40% response rate</a:t>
            </a:r>
          </a:p>
          <a:p>
            <a:r>
              <a:rPr lang="en-US" dirty="0" smtClean="0"/>
              <a:t>Pennell &amp; Lepkowski (2009) 542 U Mich researchers (34% response rate)</a:t>
            </a:r>
          </a:p>
          <a:p>
            <a:r>
              <a:rPr lang="en-US" dirty="0" smtClean="0"/>
              <a:t>Ferraro et al (1993) views of the IRB at U ND 112 faculty</a:t>
            </a:r>
          </a:p>
          <a:p>
            <a:r>
              <a:rPr lang="en-US" dirty="0" smtClean="0"/>
              <a:t>“The Bell Study” (1998) over 2,000 respondents (including 491 IRBs).</a:t>
            </a:r>
          </a:p>
          <a:p>
            <a:r>
              <a:rPr lang="en-US" dirty="0" smtClean="0"/>
              <a:t>And …</a:t>
            </a:r>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20</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648712"/>
          </a:xfrm>
        </p:spPr>
        <p:txBody>
          <a:bodyPr>
            <a:normAutofit/>
          </a:bodyPr>
          <a:lstStyle/>
          <a:p>
            <a:r>
              <a:rPr lang="en-US" sz="4000" dirty="0" smtClean="0">
                <a:solidFill>
                  <a:srgbClr val="FFFF00"/>
                </a:solidFill>
              </a:rPr>
              <a:t>While it is often alleged that social and behavioral researchers view IRB review as unnecessary, burdensome and harmful to research….</a:t>
            </a:r>
            <a:endParaRPr lang="en-US" sz="4000" dirty="0">
              <a:solidFill>
                <a:srgbClr val="FFFF00"/>
              </a:solidFill>
            </a:endParaRPr>
          </a:p>
        </p:txBody>
      </p:sp>
      <p:sp>
        <p:nvSpPr>
          <p:cNvPr id="3" name="Content Placeholder 2"/>
          <p:cNvSpPr>
            <a:spLocks noGrp="1"/>
          </p:cNvSpPr>
          <p:nvPr>
            <p:ph idx="1"/>
          </p:nvPr>
        </p:nvSpPr>
        <p:spPr>
          <a:xfrm>
            <a:off x="457200" y="4114800"/>
            <a:ext cx="8229600" cy="2209800"/>
          </a:xfrm>
        </p:spPr>
        <p:txBody>
          <a:bodyPr>
            <a:normAutofit lnSpcReduction="10000"/>
          </a:bodyPr>
          <a:lstStyle/>
          <a:p>
            <a:r>
              <a:rPr lang="en-US" i="1" dirty="0" smtClean="0"/>
              <a:t>“Don’t talk to the people”</a:t>
            </a:r>
          </a:p>
          <a:p>
            <a:r>
              <a:rPr lang="en-US" i="1" dirty="0" smtClean="0"/>
              <a:t>“Nanny state”</a:t>
            </a:r>
          </a:p>
          <a:p>
            <a:r>
              <a:rPr lang="en-US" i="1" dirty="0" smtClean="0"/>
              <a:t>“Ethical imperialism”</a:t>
            </a:r>
          </a:p>
          <a:p>
            <a:r>
              <a:rPr lang="en-US" i="1" dirty="0" smtClean="0"/>
              <a:t>And …</a:t>
            </a:r>
            <a:endParaRPr lang="en-US" i="1"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21</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What do researchers really think?</a:t>
            </a:r>
            <a:endParaRPr lang="en-US" dirty="0">
              <a:solidFill>
                <a:srgbClr val="FFFF00"/>
              </a:solidFill>
            </a:endParaRPr>
          </a:p>
        </p:txBody>
      </p:sp>
      <p:sp>
        <p:nvSpPr>
          <p:cNvPr id="3" name="Content Placeholder 2"/>
          <p:cNvSpPr>
            <a:spLocks noGrp="1"/>
          </p:cNvSpPr>
          <p:nvPr>
            <p:ph idx="1"/>
          </p:nvPr>
        </p:nvSpPr>
        <p:spPr/>
        <p:txBody>
          <a:bodyPr>
            <a:normAutofit fontScale="40000" lnSpcReduction="20000"/>
          </a:bodyPr>
          <a:lstStyle/>
          <a:p>
            <a:pPr>
              <a:buNone/>
            </a:pPr>
            <a:endParaRPr lang="en-US" dirty="0" smtClean="0"/>
          </a:p>
          <a:p>
            <a:pPr lvl="0"/>
            <a:r>
              <a:rPr lang="en-US" sz="6000" b="1" dirty="0" smtClean="0">
                <a:solidFill>
                  <a:srgbClr val="FFFF00"/>
                </a:solidFill>
              </a:rPr>
              <a:t>The data does not support the conventional wisdom</a:t>
            </a:r>
            <a:r>
              <a:rPr lang="en-US" sz="6000" dirty="0" smtClean="0">
                <a:solidFill>
                  <a:srgbClr val="FFFF00"/>
                </a:solidFill>
              </a:rPr>
              <a:t>.  </a:t>
            </a:r>
            <a:r>
              <a:rPr lang="en-US" sz="4200" dirty="0" smtClean="0"/>
              <a:t>Researchers report that while there is considerable room for improvement, they report strong support for protection of human subjects principles embodied in the Common Rule, report  that the review process tends to protect study subjects and improve studies and report that IRB review is generally timely and appropriate.   </a:t>
            </a:r>
          </a:p>
          <a:p>
            <a:pPr lvl="1"/>
            <a:r>
              <a:rPr lang="en-US" dirty="0" smtClean="0"/>
              <a:t>In  89% of the 18 studies that ask researchers about their experiences and attitudes toward IRB review the majority of the researchers-- including in the largest and best designed studies--report positive  experiences with their IRBs and positive attitudes toward the broader protection of human subjects system.  </a:t>
            </a:r>
          </a:p>
          <a:p>
            <a:pPr lvl="0">
              <a:buNone/>
            </a:pPr>
            <a:r>
              <a:rPr lang="en-US" dirty="0" smtClean="0"/>
              <a:t> </a:t>
            </a:r>
          </a:p>
          <a:p>
            <a:pPr lvl="0"/>
            <a:r>
              <a:rPr lang="en-US" sz="6000" b="1" dirty="0" smtClean="0">
                <a:solidFill>
                  <a:srgbClr val="FFFF00"/>
                </a:solidFill>
              </a:rPr>
              <a:t>Biomedical and social and behavioral researchers </a:t>
            </a:r>
          </a:p>
          <a:p>
            <a:pPr lvl="0">
              <a:buNone/>
            </a:pPr>
            <a:r>
              <a:rPr lang="en-US" sz="6000" b="1" dirty="0" smtClean="0">
                <a:solidFill>
                  <a:srgbClr val="FFFF00"/>
                </a:solidFill>
              </a:rPr>
              <a:t>	largely agree on this.</a:t>
            </a:r>
            <a:r>
              <a:rPr lang="en-US" sz="6000" dirty="0" smtClean="0">
                <a:solidFill>
                  <a:srgbClr val="FFFF00"/>
                </a:solidFill>
              </a:rPr>
              <a:t>  </a:t>
            </a:r>
          </a:p>
          <a:p>
            <a:pPr lvl="1"/>
            <a:r>
              <a:rPr lang="en-US" sz="4200" dirty="0" smtClean="0"/>
              <a:t>None of the studies report large differences between social and behavioral and biomedical researchers in their experiences and attitudes toward IRBs and the protection of human subjects in research.  Social and behavioral researchers have often been highly visible critics of the Common Rule system, including arguments that the regulation imposes a biomedical model of science on social and behavioral studies where, arguably, that model does not fit.  However, study after study reports little or no difference in how biomedical and social and behavioral researchers view the IRB system, including in levels of satisfaction. </a:t>
            </a:r>
          </a:p>
          <a:p>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22</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rmAutofit/>
          </a:bodyPr>
          <a:lstStyle/>
          <a:p>
            <a:r>
              <a:rPr lang="en-US" sz="3600" dirty="0" smtClean="0">
                <a:solidFill>
                  <a:srgbClr val="FFFF00"/>
                </a:solidFill>
              </a:rPr>
              <a:t>Researchers’ perspectives:</a:t>
            </a:r>
            <a:r>
              <a:rPr lang="en-US" dirty="0" smtClean="0">
                <a:solidFill>
                  <a:srgbClr val="FFFF00"/>
                </a:solidFill>
              </a:rPr>
              <a:t/>
            </a:r>
            <a:br>
              <a:rPr lang="en-US" dirty="0" smtClean="0">
                <a:solidFill>
                  <a:srgbClr val="FFFF00"/>
                </a:solidFill>
              </a:rPr>
            </a:br>
            <a:r>
              <a:rPr lang="en-US" dirty="0" smtClean="0">
                <a:solidFill>
                  <a:srgbClr val="FFFF00"/>
                </a:solidFill>
              </a:rPr>
              <a:t>Ideal IRBs --and Our IRB </a:t>
            </a:r>
            <a:endParaRPr lang="en-US" dirty="0">
              <a:solidFill>
                <a:srgbClr val="FFFF00"/>
              </a:solidFill>
            </a:endParaRPr>
          </a:p>
        </p:txBody>
      </p:sp>
      <p:graphicFrame>
        <p:nvGraphicFramePr>
          <p:cNvPr id="6" name="Content Placeholder 5"/>
          <p:cNvGraphicFramePr>
            <a:graphicFrameLocks noGrp="1"/>
          </p:cNvGraphicFramePr>
          <p:nvPr>
            <p:ph idx="1"/>
          </p:nvPr>
        </p:nvGraphicFramePr>
        <p:xfrm>
          <a:off x="457200" y="1524000"/>
          <a:ext cx="7696200" cy="4844831"/>
        </p:xfrm>
        <a:graphic>
          <a:graphicData uri="http://schemas.openxmlformats.org/drawingml/2006/table">
            <a:tbl>
              <a:tblPr/>
              <a:tblGrid>
                <a:gridCol w="4786660"/>
                <a:gridCol w="938561"/>
                <a:gridCol w="703921"/>
                <a:gridCol w="1267058"/>
              </a:tblGrid>
              <a:tr h="1040234">
                <a:tc>
                  <a:txBody>
                    <a:bodyPr/>
                    <a:lstStyle/>
                    <a:p>
                      <a:pPr algn="ctr">
                        <a:lnSpc>
                          <a:spcPct val="100000"/>
                        </a:lnSpc>
                      </a:pPr>
                      <a:r>
                        <a:rPr lang="en-US" sz="1800" b="1" i="1" dirty="0" smtClean="0">
                          <a:solidFill>
                            <a:schemeClr val="bg1"/>
                          </a:solidFill>
                          <a:latin typeface="Times New Roman"/>
                        </a:rPr>
                        <a:t>Importance of Elements </a:t>
                      </a:r>
                      <a:r>
                        <a:rPr lang="en-US" sz="1800" b="1" i="1" dirty="0">
                          <a:solidFill>
                            <a:schemeClr val="bg1"/>
                          </a:solidFill>
                          <a:latin typeface="Times New Roman"/>
                        </a:rPr>
                        <a:t>in IRB </a:t>
                      </a:r>
                      <a:r>
                        <a:rPr lang="en-US" sz="1800" b="1" i="1" dirty="0" smtClean="0">
                          <a:solidFill>
                            <a:schemeClr val="bg1"/>
                          </a:solidFill>
                          <a:latin typeface="Times New Roman"/>
                        </a:rPr>
                        <a:t>performance</a:t>
                      </a:r>
                    </a:p>
                    <a:p>
                      <a:pPr algn="ctr">
                        <a:lnSpc>
                          <a:spcPct val="100000"/>
                        </a:lnSpc>
                      </a:pPr>
                      <a:r>
                        <a:rPr lang="en-US" sz="1800" b="1" i="1" dirty="0" smtClean="0">
                          <a:solidFill>
                            <a:schemeClr val="bg1"/>
                          </a:solidFill>
                          <a:latin typeface="Times New Roman"/>
                        </a:rPr>
                        <a:t>(on a 7 point scale)</a:t>
                      </a:r>
                      <a:endParaRPr lang="en-US" sz="1800" dirty="0">
                        <a:solidFill>
                          <a:schemeClr val="bg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00000"/>
                        </a:lnSpc>
                      </a:pPr>
                      <a:r>
                        <a:rPr lang="en-US" sz="1800" b="1" i="1" dirty="0">
                          <a:solidFill>
                            <a:schemeClr val="bg1"/>
                          </a:solidFill>
                          <a:latin typeface="Times New Roman"/>
                        </a:rPr>
                        <a:t>“Ideal IRB”</a:t>
                      </a:r>
                      <a:endParaRPr lang="en-US" sz="1800" dirty="0">
                        <a:solidFill>
                          <a:schemeClr val="bg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00000"/>
                        </a:lnSpc>
                      </a:pPr>
                      <a:r>
                        <a:rPr lang="en-US" sz="1800" b="1" i="1" dirty="0">
                          <a:solidFill>
                            <a:schemeClr val="bg1"/>
                          </a:solidFill>
                          <a:latin typeface="Times New Roman"/>
                        </a:rPr>
                        <a:t>“Our IRB”</a:t>
                      </a:r>
                      <a:endParaRPr lang="en-US" sz="1800" dirty="0">
                        <a:solidFill>
                          <a:schemeClr val="bg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00000"/>
                        </a:lnSpc>
                      </a:pPr>
                      <a:r>
                        <a:rPr lang="en-US" sz="1800" b="1" i="1" dirty="0">
                          <a:solidFill>
                            <a:schemeClr val="bg1"/>
                          </a:solidFill>
                          <a:latin typeface="Times New Roman"/>
                        </a:rPr>
                        <a:t>Gap: ideal vs our IRB</a:t>
                      </a:r>
                      <a:endParaRPr lang="en-US" sz="1800" dirty="0">
                        <a:solidFill>
                          <a:schemeClr val="bg1"/>
                        </a:solidFill>
                        <a:latin typeface="Calibri"/>
                      </a:endParaRPr>
                    </a:p>
                    <a:p>
                      <a:pPr algn="ctr">
                        <a:lnSpc>
                          <a:spcPct val="100000"/>
                        </a:lnSpc>
                      </a:pPr>
                      <a:r>
                        <a:rPr lang="en-US" sz="1800" b="1" i="1" dirty="0">
                          <a:solidFill>
                            <a:schemeClr val="bg1"/>
                          </a:solidFill>
                          <a:latin typeface="Times New Roman"/>
                        </a:rPr>
                        <a:t>on a 7 point scale</a:t>
                      </a:r>
                      <a:endParaRPr lang="en-US" sz="1800" dirty="0">
                        <a:solidFill>
                          <a:schemeClr val="bg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88954">
                <a:tc>
                  <a:txBody>
                    <a:bodyPr/>
                    <a:lstStyle/>
                    <a:p>
                      <a:pPr>
                        <a:lnSpc>
                          <a:spcPct val="100000"/>
                        </a:lnSpc>
                      </a:pPr>
                      <a:r>
                        <a:rPr lang="en-US" sz="1400" i="1" dirty="0">
                          <a:latin typeface="Times New Roman"/>
                        </a:rPr>
                        <a:t>Timely review</a:t>
                      </a:r>
                      <a:endParaRPr lang="en-US" sz="14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6.52</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6.43</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0.10</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54">
                <a:tc>
                  <a:txBody>
                    <a:bodyPr/>
                    <a:lstStyle/>
                    <a:p>
                      <a:pPr>
                        <a:lnSpc>
                          <a:spcPct val="100000"/>
                        </a:lnSpc>
                      </a:pPr>
                      <a:r>
                        <a:rPr lang="en-US" sz="1400" i="1" dirty="0">
                          <a:latin typeface="Times New Roman"/>
                        </a:rPr>
                        <a:t>Conscientious review of submitted protocols</a:t>
                      </a:r>
                      <a:endParaRPr lang="en-US" sz="14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6.53</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5.86</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0.67</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670">
                <a:tc>
                  <a:txBody>
                    <a:bodyPr/>
                    <a:lstStyle/>
                    <a:p>
                      <a:pPr>
                        <a:lnSpc>
                          <a:spcPct val="100000"/>
                        </a:lnSpc>
                      </a:pPr>
                      <a:r>
                        <a:rPr lang="en-US" sz="1400" i="1" dirty="0">
                          <a:latin typeface="Times New Roman"/>
                        </a:rPr>
                        <a:t>Competency in distinguishing exempt from nonexempt research</a:t>
                      </a:r>
                      <a:endParaRPr lang="en-US" sz="14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6.29</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5.48</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0.81</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670">
                <a:tc>
                  <a:txBody>
                    <a:bodyPr/>
                    <a:lstStyle/>
                    <a:p>
                      <a:pPr>
                        <a:lnSpc>
                          <a:spcPct val="100000"/>
                        </a:lnSpc>
                      </a:pPr>
                      <a:r>
                        <a:rPr lang="en-US" sz="1400" i="1" dirty="0">
                          <a:latin typeface="Times New Roman"/>
                        </a:rPr>
                        <a:t>IRB members don’t allow personal biases to affect their evaluations of the protocol</a:t>
                      </a:r>
                      <a:endParaRPr lang="en-US" sz="14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6.44</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6.17</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0.27</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54">
                <a:tc>
                  <a:txBody>
                    <a:bodyPr/>
                    <a:lstStyle/>
                    <a:p>
                      <a:pPr>
                        <a:lnSpc>
                          <a:spcPct val="100000"/>
                        </a:lnSpc>
                      </a:pPr>
                      <a:r>
                        <a:rPr lang="en-US" sz="1400" i="1" dirty="0">
                          <a:latin typeface="Times New Roman"/>
                        </a:rPr>
                        <a:t>No preconceived biases against particular research topics</a:t>
                      </a:r>
                      <a:endParaRPr lang="en-US" sz="14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6.14</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5.45</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0.69</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670">
                <a:tc>
                  <a:txBody>
                    <a:bodyPr/>
                    <a:lstStyle/>
                    <a:p>
                      <a:pPr>
                        <a:lnSpc>
                          <a:spcPct val="100000"/>
                        </a:lnSpc>
                      </a:pPr>
                      <a:r>
                        <a:rPr lang="en-US" sz="1400" i="1" dirty="0">
                          <a:latin typeface="Times New Roman"/>
                        </a:rPr>
                        <a:t>No preconceived biases against particular research techniques</a:t>
                      </a:r>
                      <a:endParaRPr lang="en-US" sz="14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6.17</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5.43</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0.74</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54">
                <a:tc>
                  <a:txBody>
                    <a:bodyPr/>
                    <a:lstStyle/>
                    <a:p>
                      <a:pPr>
                        <a:lnSpc>
                          <a:spcPct val="100000"/>
                        </a:lnSpc>
                      </a:pPr>
                      <a:r>
                        <a:rPr lang="en-US" sz="1400" i="1" dirty="0">
                          <a:latin typeface="Times New Roman"/>
                        </a:rPr>
                        <a:t>Open to innovative approaches to conducting research</a:t>
                      </a:r>
                      <a:endParaRPr lang="en-US" sz="14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6.18</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5.28</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0.90</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341">
                <a:tc>
                  <a:txBody>
                    <a:bodyPr/>
                    <a:lstStyle/>
                    <a:p>
                      <a:pPr>
                        <a:lnSpc>
                          <a:spcPct val="100000"/>
                        </a:lnSpc>
                      </a:pPr>
                      <a:r>
                        <a:rPr lang="en-US" sz="1400" i="1" dirty="0">
                          <a:latin typeface="Times New Roman"/>
                        </a:rPr>
                        <a:t>Does not use its power to suppress research that is otherwise methodologically sound and in compliance with federal policy whenever it perceives criticism outside the scientific community</a:t>
                      </a:r>
                      <a:endParaRPr lang="en-US" sz="14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6.33</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6.08</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000" i="1" dirty="0">
                          <a:latin typeface="Times New Roman"/>
                        </a:rPr>
                        <a:t>0.25</a:t>
                      </a:r>
                      <a:endParaRPr lang="en-U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AADD7745-DCEA-4256-B0A1-681EC926F49C}" type="slidenum">
              <a:rPr lang="en-US" smtClean="0"/>
              <a:pPr/>
              <a:t>23</a:t>
            </a:fld>
            <a:endParaRPr lang="en-US" dirty="0"/>
          </a:p>
        </p:txBody>
      </p:sp>
      <p:sp>
        <p:nvSpPr>
          <p:cNvPr id="8" name="TextBox 7"/>
          <p:cNvSpPr txBox="1"/>
          <p:nvPr/>
        </p:nvSpPr>
        <p:spPr>
          <a:xfrm>
            <a:off x="0" y="6553199"/>
            <a:ext cx="8763000" cy="307777"/>
          </a:xfrm>
          <a:prstGeom prst="rect">
            <a:avLst/>
          </a:prstGeom>
          <a:noFill/>
        </p:spPr>
        <p:txBody>
          <a:bodyPr wrap="square" rtlCol="0">
            <a:spAutoFit/>
          </a:bodyPr>
          <a:lstStyle/>
          <a:p>
            <a:r>
              <a:rPr lang="en-US" sz="1400" dirty="0" smtClean="0"/>
              <a:t>    C</a:t>
            </a:r>
            <a:r>
              <a:rPr lang="en-US" sz="1400" i="1" dirty="0" smtClean="0"/>
              <a:t>ited </a:t>
            </a:r>
            <a:r>
              <a:rPr lang="en-US" sz="1400" i="1" dirty="0"/>
              <a:t>from the Keith-Speigel et </a:t>
            </a:r>
            <a:r>
              <a:rPr lang="en-US" sz="1400" i="1" dirty="0" smtClean="0"/>
              <a:t>al. in Reeser et al. (The Ideal/our IRB gap doesn’t exceed 1 pt, averaging half a pt.)</a:t>
            </a:r>
            <a:endParaRPr lang="en-US" sz="1400"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DD7745-DCEA-4256-B0A1-681EC926F49C}" type="slidenum">
              <a:rPr lang="en-US" smtClean="0"/>
              <a:pPr/>
              <a:t>24</a:t>
            </a:fld>
            <a:endParaRPr lang="en-US" dirty="0"/>
          </a:p>
        </p:txBody>
      </p:sp>
      <p:graphicFrame>
        <p:nvGraphicFramePr>
          <p:cNvPr id="4" name="Table 3"/>
          <p:cNvGraphicFramePr>
            <a:graphicFrameLocks noGrp="1"/>
          </p:cNvGraphicFramePr>
          <p:nvPr/>
        </p:nvGraphicFramePr>
        <p:xfrm>
          <a:off x="914400" y="1371598"/>
          <a:ext cx="7391399" cy="5015289"/>
        </p:xfrm>
        <a:graphic>
          <a:graphicData uri="http://schemas.openxmlformats.org/drawingml/2006/table">
            <a:tbl>
              <a:tblPr/>
              <a:tblGrid>
                <a:gridCol w="5420162"/>
                <a:gridCol w="979189"/>
                <a:gridCol w="992048"/>
              </a:tblGrid>
              <a:tr h="425839">
                <a:tc>
                  <a:txBody>
                    <a:bodyPr/>
                    <a:lstStyle/>
                    <a:p>
                      <a:pPr algn="ctr">
                        <a:lnSpc>
                          <a:spcPct val="115000"/>
                        </a:lnSpc>
                      </a:pPr>
                      <a:endParaRPr lang="en-US" sz="1100" dirty="0">
                        <a:solidFill>
                          <a:schemeClr val="tx1"/>
                        </a:solidFill>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pPr>
                      <a:r>
                        <a:rPr lang="en-US" sz="2000" b="1" dirty="0">
                          <a:solidFill>
                            <a:schemeClr val="bg1"/>
                          </a:solidFill>
                          <a:latin typeface="Times New Roman"/>
                        </a:rPr>
                        <a:t>Med</a:t>
                      </a:r>
                      <a:endParaRPr lang="en-US" sz="2000" b="1" dirty="0">
                        <a:solidFill>
                          <a:schemeClr val="bg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pPr>
                      <a:r>
                        <a:rPr lang="en-US" sz="2000" b="1" dirty="0">
                          <a:solidFill>
                            <a:schemeClr val="bg1"/>
                          </a:solidFill>
                          <a:latin typeface="Times New Roman"/>
                        </a:rPr>
                        <a:t>SBR</a:t>
                      </a:r>
                      <a:endParaRPr lang="en-US" sz="2000" b="1" dirty="0">
                        <a:solidFill>
                          <a:schemeClr val="bg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425839">
                <a:tc>
                  <a:txBody>
                    <a:bodyPr/>
                    <a:lstStyle/>
                    <a:p>
                      <a:pPr>
                        <a:lnSpc>
                          <a:spcPct val="115000"/>
                        </a:lnSpc>
                      </a:pPr>
                      <a:r>
                        <a:rPr lang="en-US" sz="2000" dirty="0">
                          <a:solidFill>
                            <a:schemeClr val="tx1"/>
                          </a:solidFill>
                          <a:latin typeface="Times New Roman"/>
                        </a:rPr>
                        <a:t>IRB serves a useful purpose</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smtClean="0">
                          <a:solidFill>
                            <a:schemeClr val="tx1"/>
                          </a:solidFill>
                          <a:latin typeface="Times New Roman"/>
                        </a:rPr>
                        <a:t>88%</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smtClean="0">
                          <a:solidFill>
                            <a:schemeClr val="tx1"/>
                          </a:solidFill>
                          <a:latin typeface="Times New Roman"/>
                        </a:rPr>
                        <a:t>83%</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839">
                <a:tc>
                  <a:txBody>
                    <a:bodyPr/>
                    <a:lstStyle/>
                    <a:p>
                      <a:pPr>
                        <a:lnSpc>
                          <a:spcPct val="115000"/>
                        </a:lnSpc>
                      </a:pPr>
                      <a:r>
                        <a:rPr lang="en-US" sz="2000" dirty="0">
                          <a:solidFill>
                            <a:schemeClr val="tx1"/>
                          </a:solidFill>
                          <a:latin typeface="Times New Roman"/>
                        </a:rPr>
                        <a:t>IRB review adds protection</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smtClean="0">
                          <a:solidFill>
                            <a:schemeClr val="tx1"/>
                          </a:solidFill>
                          <a:latin typeface="Times New Roman"/>
                        </a:rPr>
                        <a:t>90  </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a:solidFill>
                            <a:schemeClr val="tx1"/>
                          </a:solidFill>
                          <a:latin typeface="Times New Roman"/>
                        </a:rPr>
                        <a:t>88</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839">
                <a:tc>
                  <a:txBody>
                    <a:bodyPr/>
                    <a:lstStyle/>
                    <a:p>
                      <a:pPr>
                        <a:lnSpc>
                          <a:spcPct val="115000"/>
                        </a:lnSpc>
                      </a:pPr>
                      <a:r>
                        <a:rPr lang="en-US" sz="2000" dirty="0">
                          <a:solidFill>
                            <a:schemeClr val="tx1"/>
                          </a:solidFill>
                          <a:latin typeface="Times New Roman"/>
                        </a:rPr>
                        <a:t>IRB is an ally in my research</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a:solidFill>
                            <a:schemeClr val="tx1"/>
                          </a:solidFill>
                          <a:latin typeface="Times New Roman"/>
                        </a:rPr>
                        <a:t>71</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a:solidFill>
                            <a:schemeClr val="tx1"/>
                          </a:solidFill>
                          <a:latin typeface="Times New Roman"/>
                        </a:rPr>
                        <a:t>64</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839">
                <a:tc>
                  <a:txBody>
                    <a:bodyPr/>
                    <a:lstStyle/>
                    <a:p>
                      <a:pPr>
                        <a:lnSpc>
                          <a:spcPct val="115000"/>
                        </a:lnSpc>
                      </a:pPr>
                      <a:r>
                        <a:rPr lang="en-US" sz="2000" dirty="0">
                          <a:solidFill>
                            <a:schemeClr val="tx1"/>
                          </a:solidFill>
                          <a:latin typeface="Times New Roman"/>
                        </a:rPr>
                        <a:t>The IRB required changes were reasonable</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a:solidFill>
                            <a:schemeClr val="tx1"/>
                          </a:solidFill>
                          <a:latin typeface="Times New Roman"/>
                        </a:rPr>
                        <a:t>72</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a:solidFill>
                            <a:schemeClr val="tx1"/>
                          </a:solidFill>
                          <a:latin typeface="Times New Roman"/>
                        </a:rPr>
                        <a:t>72</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839">
                <a:tc>
                  <a:txBody>
                    <a:bodyPr/>
                    <a:lstStyle/>
                    <a:p>
                      <a:pPr>
                        <a:lnSpc>
                          <a:spcPct val="115000"/>
                        </a:lnSpc>
                      </a:pPr>
                      <a:endParaRPr lang="en-US" sz="2000" dirty="0">
                        <a:solidFill>
                          <a:schemeClr val="tx1"/>
                        </a:solidFill>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2000" dirty="0">
                        <a:solidFill>
                          <a:schemeClr val="tx1"/>
                        </a:solidFill>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2000" dirty="0">
                        <a:solidFill>
                          <a:schemeClr val="tx1"/>
                        </a:solidFill>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839">
                <a:tc>
                  <a:txBody>
                    <a:bodyPr/>
                    <a:lstStyle/>
                    <a:p>
                      <a:pPr>
                        <a:lnSpc>
                          <a:spcPct val="115000"/>
                        </a:lnSpc>
                      </a:pPr>
                      <a:r>
                        <a:rPr lang="en-US" sz="2000" dirty="0">
                          <a:solidFill>
                            <a:schemeClr val="tx1"/>
                          </a:solidFill>
                          <a:latin typeface="Times New Roman"/>
                        </a:rPr>
                        <a:t>IRB interprets regulations too strictly</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a:solidFill>
                            <a:schemeClr val="tx1"/>
                          </a:solidFill>
                          <a:latin typeface="Times New Roman"/>
                        </a:rPr>
                        <a:t>63</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a:solidFill>
                            <a:schemeClr val="tx1"/>
                          </a:solidFill>
                          <a:latin typeface="Times New Roman"/>
                        </a:rPr>
                        <a:t>59</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899">
                <a:tc>
                  <a:txBody>
                    <a:bodyPr/>
                    <a:lstStyle/>
                    <a:p>
                      <a:pPr>
                        <a:lnSpc>
                          <a:spcPct val="115000"/>
                        </a:lnSpc>
                      </a:pPr>
                      <a:r>
                        <a:rPr lang="en-US" sz="2000" dirty="0">
                          <a:solidFill>
                            <a:schemeClr val="tx1"/>
                          </a:solidFill>
                          <a:latin typeface="Times New Roman"/>
                        </a:rPr>
                        <a:t>IRB required changes made it harder to achieve goals</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a:solidFill>
                            <a:schemeClr val="tx1"/>
                          </a:solidFill>
                          <a:latin typeface="Times New Roman"/>
                        </a:rPr>
                        <a:t>33</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a:solidFill>
                            <a:schemeClr val="tx1"/>
                          </a:solidFill>
                          <a:latin typeface="Times New Roman"/>
                        </a:rPr>
                        <a:t>36</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678">
                <a:tc>
                  <a:txBody>
                    <a:bodyPr/>
                    <a:lstStyle/>
                    <a:p>
                      <a:pPr>
                        <a:lnSpc>
                          <a:spcPct val="115000"/>
                        </a:lnSpc>
                      </a:pPr>
                      <a:r>
                        <a:rPr lang="en-US" sz="2000" dirty="0">
                          <a:solidFill>
                            <a:schemeClr val="tx1"/>
                          </a:solidFill>
                          <a:latin typeface="Times New Roman"/>
                        </a:rPr>
                        <a:t>IRB required changes improved protections of human subjects</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a:solidFill>
                            <a:schemeClr val="tx1"/>
                          </a:solidFill>
                          <a:latin typeface="Times New Roman"/>
                        </a:rPr>
                        <a:t>44</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a:solidFill>
                            <a:schemeClr val="tx1"/>
                          </a:solidFill>
                          <a:latin typeface="Times New Roman"/>
                        </a:rPr>
                        <a:t>44</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839">
                <a:tc>
                  <a:txBody>
                    <a:bodyPr/>
                    <a:lstStyle/>
                    <a:p>
                      <a:pPr>
                        <a:lnSpc>
                          <a:spcPct val="115000"/>
                        </a:lnSpc>
                      </a:pPr>
                      <a:r>
                        <a:rPr lang="en-US" sz="2000" dirty="0">
                          <a:solidFill>
                            <a:schemeClr val="tx1"/>
                          </a:solidFill>
                          <a:latin typeface="Times New Roman"/>
                        </a:rPr>
                        <a:t>The IRB understands its mission</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a:solidFill>
                            <a:schemeClr val="tx1"/>
                          </a:solidFill>
                          <a:latin typeface="Times New Roman"/>
                        </a:rPr>
                        <a:t>88</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000" dirty="0">
                          <a:solidFill>
                            <a:schemeClr val="tx1"/>
                          </a:solidFill>
                          <a:latin typeface="Times New Roman"/>
                        </a:rPr>
                        <a:t>84</a:t>
                      </a:r>
                      <a:endParaRPr lang="en-US" sz="2000" dirty="0">
                        <a:solidFill>
                          <a:schemeClr val="tx1"/>
                        </a:solidFill>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5297" name="Rectangle 1"/>
          <p:cNvSpPr>
            <a:spLocks noChangeArrowheads="1"/>
          </p:cNvSpPr>
          <p:nvPr/>
        </p:nvSpPr>
        <p:spPr bwMode="auto">
          <a:xfrm>
            <a:off x="152400" y="395852"/>
            <a:ext cx="89916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cs typeface="Times New Roman" pitchFamily="18" charset="0"/>
              </a:rPr>
              <a:t>Medical and Social and Behavioral Researchers’ Attitudes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cs typeface="Times New Roman" pitchFamily="18" charset="0"/>
              </a:rPr>
              <a:t>toward IRB review at the University of Michigan, 2009</a:t>
            </a:r>
            <a:endParaRPr kumimoji="0" lang="en-US" sz="2800" b="0" i="0" u="none" strike="noStrike" cap="none" normalizeH="0" baseline="0" dirty="0" smtClean="0">
              <a:ln>
                <a:noFill/>
              </a:ln>
              <a:solidFill>
                <a:srgbClr val="FFFF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5334000" y="6488668"/>
            <a:ext cx="2971800" cy="369332"/>
          </a:xfrm>
          <a:prstGeom prst="rect">
            <a:avLst/>
          </a:prstGeom>
          <a:noFill/>
        </p:spPr>
        <p:txBody>
          <a:bodyPr wrap="square" rtlCol="0">
            <a:spAutoFit/>
          </a:bodyPr>
          <a:lstStyle/>
          <a:p>
            <a:r>
              <a:rPr lang="en-US" i="1" dirty="0" smtClean="0">
                <a:solidFill>
                  <a:srgbClr val="FFFF00"/>
                </a:solidFill>
              </a:rPr>
              <a:t>Average Med/SBR gap of 3%</a:t>
            </a:r>
            <a:endParaRPr lang="en-US" i="1" dirty="0">
              <a:solidFill>
                <a:srgbClr val="FFFF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DD7745-DCEA-4256-B0A1-681EC926F49C}" type="slidenum">
              <a:rPr lang="en-US" smtClean="0"/>
              <a:pPr/>
              <a:t>25</a:t>
            </a:fld>
            <a:endParaRPr lang="en-US" dirty="0"/>
          </a:p>
        </p:txBody>
      </p:sp>
      <p:sp>
        <p:nvSpPr>
          <p:cNvPr id="3" name="TextBox 2"/>
          <p:cNvSpPr txBox="1"/>
          <p:nvPr/>
        </p:nvSpPr>
        <p:spPr>
          <a:xfrm>
            <a:off x="838200" y="609600"/>
            <a:ext cx="7239000" cy="6186309"/>
          </a:xfrm>
          <a:prstGeom prst="rect">
            <a:avLst/>
          </a:prstGeom>
          <a:noFill/>
        </p:spPr>
        <p:txBody>
          <a:bodyPr wrap="square" rtlCol="0">
            <a:spAutoFit/>
          </a:bodyPr>
          <a:lstStyle/>
          <a:p>
            <a:r>
              <a:rPr lang="en-US" sz="3600" dirty="0" smtClean="0">
                <a:solidFill>
                  <a:srgbClr val="FFFF00"/>
                </a:solidFill>
              </a:rPr>
              <a:t>In sum:</a:t>
            </a:r>
          </a:p>
          <a:p>
            <a:endParaRPr lang="en-US" sz="2800" dirty="0" smtClean="0"/>
          </a:p>
          <a:p>
            <a:pPr>
              <a:buFont typeface="Arial" pitchFamily="34" charset="0"/>
              <a:buChar char="•"/>
            </a:pPr>
            <a:r>
              <a:rPr lang="en-US" sz="2800" dirty="0" smtClean="0"/>
              <a:t>  </a:t>
            </a:r>
            <a:r>
              <a:rPr lang="en-US" sz="2800" dirty="0" smtClean="0">
                <a:solidFill>
                  <a:srgbClr val="FFFF00"/>
                </a:solidFill>
              </a:rPr>
              <a:t>Researchers generally approve of the IRB   </a:t>
            </a:r>
          </a:p>
          <a:p>
            <a:r>
              <a:rPr lang="en-US" sz="2800" dirty="0" smtClean="0">
                <a:solidFill>
                  <a:srgbClr val="FFFF00"/>
                </a:solidFill>
              </a:rPr>
              <a:t>    system </a:t>
            </a:r>
            <a:r>
              <a:rPr lang="en-US" sz="2800" dirty="0" smtClean="0"/>
              <a:t>—albeit with desire for faster review, </a:t>
            </a:r>
          </a:p>
          <a:p>
            <a:r>
              <a:rPr lang="en-US" sz="2800" dirty="0" smtClean="0"/>
              <a:t>    more responsive IRB staff, etc.   </a:t>
            </a:r>
          </a:p>
          <a:p>
            <a:endParaRPr lang="en-US" sz="2800" dirty="0" smtClean="0"/>
          </a:p>
          <a:p>
            <a:pPr>
              <a:buFont typeface="Arial" pitchFamily="34" charset="0"/>
              <a:buChar char="•"/>
            </a:pPr>
            <a:r>
              <a:rPr lang="en-US" sz="2800" dirty="0" smtClean="0"/>
              <a:t>  </a:t>
            </a:r>
            <a:r>
              <a:rPr lang="en-US" sz="2800" dirty="0" smtClean="0">
                <a:solidFill>
                  <a:srgbClr val="FFFF00"/>
                </a:solidFill>
              </a:rPr>
              <a:t>Biomedical and social and behavioral  </a:t>
            </a:r>
          </a:p>
          <a:p>
            <a:r>
              <a:rPr lang="en-US" sz="2800" dirty="0" smtClean="0">
                <a:solidFill>
                  <a:srgbClr val="FFFF00"/>
                </a:solidFill>
              </a:rPr>
              <a:t>    researchers have very similar views of </a:t>
            </a:r>
          </a:p>
          <a:p>
            <a:r>
              <a:rPr lang="en-US" sz="2800" dirty="0" smtClean="0">
                <a:solidFill>
                  <a:srgbClr val="FFFF00"/>
                </a:solidFill>
              </a:rPr>
              <a:t>    the IRB system</a:t>
            </a:r>
            <a:r>
              <a:rPr lang="en-US" sz="2800" dirty="0" smtClean="0"/>
              <a:t>—and both are interested in </a:t>
            </a:r>
          </a:p>
          <a:p>
            <a:r>
              <a:rPr lang="en-US" sz="2800" dirty="0" smtClean="0"/>
              <a:t>    process improvements.</a:t>
            </a:r>
          </a:p>
          <a:p>
            <a:endParaRPr lang="en-US" sz="2800" dirty="0" smtClean="0"/>
          </a:p>
          <a:p>
            <a:pPr>
              <a:buFont typeface="Arial" pitchFamily="34" charset="0"/>
              <a:buChar char="•"/>
            </a:pPr>
            <a:r>
              <a:rPr lang="en-US" sz="2800" dirty="0" smtClean="0">
                <a:solidFill>
                  <a:srgbClr val="FFFF00"/>
                </a:solidFill>
              </a:rPr>
              <a:t>  </a:t>
            </a:r>
            <a:r>
              <a:rPr lang="en-US" sz="2800" u="sng" dirty="0" smtClean="0">
                <a:solidFill>
                  <a:srgbClr val="FFFF00"/>
                </a:solidFill>
              </a:rPr>
              <a:t>There is no bright line </a:t>
            </a:r>
            <a:r>
              <a:rPr lang="en-US" sz="2800" dirty="0" smtClean="0">
                <a:solidFill>
                  <a:srgbClr val="FFFF00"/>
                </a:solidFill>
              </a:rPr>
              <a:t>between Med and SBR   </a:t>
            </a:r>
          </a:p>
          <a:p>
            <a:r>
              <a:rPr lang="en-US" sz="2400" dirty="0" smtClean="0"/>
              <a:t>research, as noted by R. Levine for National Commission.</a:t>
            </a:r>
          </a:p>
          <a:p>
            <a:r>
              <a:rPr lang="en-US" sz="2800" dirty="0" smtClean="0"/>
              <a:t> </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229600" cy="1828800"/>
          </a:xfrm>
        </p:spPr>
        <p:txBody>
          <a:bodyPr>
            <a:normAutofit fontScale="90000"/>
          </a:bodyPr>
          <a:lstStyle/>
          <a:p>
            <a:pPr eaLnBrk="1" fontAlgn="auto" hangingPunct="1">
              <a:spcAft>
                <a:spcPts val="0"/>
              </a:spcAft>
              <a:defRPr/>
            </a:pPr>
            <a:r>
              <a:rPr lang="en-US" dirty="0" smtClean="0">
                <a:solidFill>
                  <a:srgbClr val="FFFF00"/>
                </a:solidFill>
              </a:rPr>
              <a:t>The blurring border of Biomedical and Social-and-Behavioral Research</a:t>
            </a:r>
            <a:endParaRPr lang="en-US" dirty="0">
              <a:solidFill>
                <a:srgbClr val="FFFF00"/>
              </a:solidFill>
            </a:endParaRPr>
          </a:p>
        </p:txBody>
      </p:sp>
      <p:sp>
        <p:nvSpPr>
          <p:cNvPr id="3" name="Subtitle 2"/>
          <p:cNvSpPr>
            <a:spLocks noGrp="1"/>
          </p:cNvSpPr>
          <p:nvPr>
            <p:ph type="subTitle" idx="1"/>
          </p:nvPr>
        </p:nvSpPr>
        <p:spPr>
          <a:xfrm>
            <a:off x="1371600" y="2819400"/>
            <a:ext cx="6400800" cy="3505200"/>
          </a:xfrm>
        </p:spPr>
        <p:txBody>
          <a:bodyPr>
            <a:normAutofit fontScale="62500" lnSpcReduction="20000"/>
          </a:bodyPr>
          <a:lstStyle/>
          <a:p>
            <a:pPr algn="l" eaLnBrk="1" fontAlgn="auto" hangingPunct="1">
              <a:spcAft>
                <a:spcPts val="0"/>
              </a:spcAft>
              <a:buClr>
                <a:schemeClr val="tx1">
                  <a:shade val="95000"/>
                </a:schemeClr>
              </a:buClr>
              <a:buFont typeface="Wingdings 2"/>
              <a:buNone/>
              <a:defRPr/>
            </a:pPr>
            <a:r>
              <a:rPr lang="en-US" dirty="0" smtClean="0"/>
              <a:t>A bio-med/social behavioral regulatory dichotomy is not practicable conceptually or empirically:</a:t>
            </a:r>
          </a:p>
          <a:p>
            <a:pPr algn="l" eaLnBrk="1" fontAlgn="auto" hangingPunct="1">
              <a:spcAft>
                <a:spcPts val="0"/>
              </a:spcAft>
              <a:buClr>
                <a:schemeClr val="tx1">
                  <a:shade val="95000"/>
                </a:schemeClr>
              </a:buClr>
              <a:buFont typeface="Wingdings 2"/>
              <a:buNone/>
              <a:defRPr/>
            </a:pPr>
            <a:endParaRPr lang="en-US" dirty="0" smtClean="0"/>
          </a:p>
          <a:p>
            <a:pPr marL="457200" indent="-457200" algn="l" eaLnBrk="1" fontAlgn="auto" hangingPunct="1">
              <a:spcAft>
                <a:spcPts val="0"/>
              </a:spcAft>
              <a:buClr>
                <a:schemeClr val="tx1">
                  <a:shade val="95000"/>
                </a:schemeClr>
              </a:buClr>
              <a:buFont typeface="Arial" charset="0"/>
              <a:buChar char="•"/>
              <a:defRPr/>
            </a:pPr>
            <a:r>
              <a:rPr lang="en-US" dirty="0" smtClean="0"/>
              <a:t>It has always been blurred (e.g., Dr. Robert Levine, National Commission, studies of stress etc.).</a:t>
            </a:r>
          </a:p>
          <a:p>
            <a:pPr algn="l" eaLnBrk="1" fontAlgn="auto" hangingPunct="1">
              <a:spcAft>
                <a:spcPts val="0"/>
              </a:spcAft>
              <a:buClr>
                <a:schemeClr val="tx1">
                  <a:shade val="95000"/>
                </a:schemeClr>
              </a:buClr>
              <a:buFont typeface="Wingdings 2"/>
              <a:buNone/>
              <a:defRPr/>
            </a:pPr>
            <a:endParaRPr lang="en-US" dirty="0" smtClean="0"/>
          </a:p>
          <a:p>
            <a:pPr marL="457200" indent="-457200" algn="l" eaLnBrk="1" fontAlgn="auto" hangingPunct="1">
              <a:spcAft>
                <a:spcPts val="0"/>
              </a:spcAft>
              <a:buClr>
                <a:schemeClr val="tx1">
                  <a:shade val="95000"/>
                </a:schemeClr>
              </a:buClr>
              <a:buFont typeface="Arial" charset="0"/>
              <a:buChar char="•"/>
              <a:defRPr/>
            </a:pPr>
            <a:r>
              <a:rPr lang="en-US" dirty="0"/>
              <a:t>S</a:t>
            </a:r>
            <a:r>
              <a:rPr lang="en-US" dirty="0" smtClean="0"/>
              <a:t>tudies commonly include both biomed and SBR elements—both as a study topic and as information collection.</a:t>
            </a:r>
          </a:p>
          <a:p>
            <a:pPr algn="l" eaLnBrk="1" fontAlgn="auto" hangingPunct="1">
              <a:spcAft>
                <a:spcPts val="0"/>
              </a:spcAft>
              <a:buClr>
                <a:schemeClr val="tx1">
                  <a:shade val="95000"/>
                </a:schemeClr>
              </a:buClr>
              <a:buFont typeface="Wingdings 2"/>
              <a:buNone/>
              <a:defRPr/>
            </a:pPr>
            <a:endParaRPr lang="en-US" dirty="0" smtClean="0"/>
          </a:p>
          <a:p>
            <a:pPr marL="457200" indent="-457200" algn="l" eaLnBrk="1" fontAlgn="auto" hangingPunct="1">
              <a:spcAft>
                <a:spcPts val="0"/>
              </a:spcAft>
              <a:buClr>
                <a:schemeClr val="tx1">
                  <a:shade val="95000"/>
                </a:schemeClr>
              </a:buClr>
              <a:buFont typeface="Arial" charset="0"/>
              <a:buChar char="•"/>
              <a:defRPr/>
            </a:pPr>
            <a:r>
              <a:rPr lang="en-US" dirty="0" smtClean="0"/>
              <a:t>Risks are changing with increased scope of data, etc.</a:t>
            </a:r>
          </a:p>
          <a:p>
            <a:pPr marL="457200" indent="-457200" eaLnBrk="1" fontAlgn="auto" hangingPunct="1">
              <a:spcAft>
                <a:spcPts val="0"/>
              </a:spcAft>
              <a:buClr>
                <a:schemeClr val="tx1">
                  <a:shade val="95000"/>
                </a:schemeClr>
              </a:buClr>
              <a:buFont typeface="Arial" charset="0"/>
              <a:buChar char="•"/>
              <a:defRPr/>
            </a:pPr>
            <a:endParaRPr lang="en-US" dirty="0"/>
          </a:p>
        </p:txBody>
      </p:sp>
      <p:sp>
        <p:nvSpPr>
          <p:cNvPr id="4" name="Slide Number Placeholder 3"/>
          <p:cNvSpPr>
            <a:spLocks noGrp="1"/>
          </p:cNvSpPr>
          <p:nvPr>
            <p:ph type="sldNum" sz="quarter" idx="12"/>
          </p:nvPr>
        </p:nvSpPr>
        <p:spPr/>
        <p:txBody>
          <a:bodyPr/>
          <a:lstStyle/>
          <a:p>
            <a:pPr>
              <a:defRPr/>
            </a:pPr>
            <a:fld id="{A2221612-ED23-4DC6-AB30-244627FB96F9}" type="slidenum">
              <a:rPr lang="en-US"/>
              <a:pPr>
                <a:defRPr/>
              </a:pPr>
              <a:t>26</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536575"/>
          </a:xfrm>
        </p:spPr>
        <p:txBody>
          <a:bodyPr>
            <a:normAutofit fontScale="90000"/>
          </a:bodyPr>
          <a:lstStyle/>
          <a:p>
            <a:r>
              <a:rPr lang="en-US" dirty="0" smtClean="0"/>
              <a:t>So…</a:t>
            </a:r>
            <a:endParaRPr lang="en-US" dirty="0"/>
          </a:p>
        </p:txBody>
      </p:sp>
      <p:sp>
        <p:nvSpPr>
          <p:cNvPr id="3" name="Subtitle 2"/>
          <p:cNvSpPr>
            <a:spLocks noGrp="1"/>
          </p:cNvSpPr>
          <p:nvPr>
            <p:ph type="subTitle" idx="1"/>
          </p:nvPr>
        </p:nvSpPr>
        <p:spPr>
          <a:xfrm>
            <a:off x="1371600" y="1447800"/>
            <a:ext cx="6400800" cy="4800600"/>
          </a:xfrm>
        </p:spPr>
        <p:txBody>
          <a:bodyPr>
            <a:normAutofit fontScale="32500" lnSpcReduction="20000"/>
          </a:bodyPr>
          <a:lstStyle/>
          <a:p>
            <a:r>
              <a:rPr lang="en-US" sz="12000" dirty="0" smtClean="0">
                <a:solidFill>
                  <a:srgbClr val="FFFF00"/>
                </a:solidFill>
              </a:rPr>
              <a:t>“</a:t>
            </a:r>
            <a:r>
              <a:rPr lang="en-US" sz="12000" b="1" dirty="0" smtClean="0">
                <a:solidFill>
                  <a:srgbClr val="FFFF00"/>
                </a:solidFill>
              </a:rPr>
              <a:t>Why must we closely regulate activities that have minimal probability of causing minimal harm, especially when the current regulations add so little protection at significant cost and burden?”</a:t>
            </a:r>
          </a:p>
          <a:p>
            <a:r>
              <a:rPr lang="en-US" dirty="0" smtClean="0"/>
              <a:t>--Scott Kim, (2009) </a:t>
            </a:r>
          </a:p>
          <a:p>
            <a:r>
              <a:rPr lang="en-US" dirty="0" smtClean="0"/>
              <a:t>“IRB Oversight of Minimal Risk Research: Are we seeing the Big Picture?” presentation</a:t>
            </a:r>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27</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239000" cy="2438400"/>
          </a:xfrm>
        </p:spPr>
        <p:txBody>
          <a:bodyPr>
            <a:normAutofit fontScale="90000"/>
          </a:bodyPr>
          <a:lstStyle/>
          <a:p>
            <a:pPr algn="l"/>
            <a:r>
              <a:rPr lang="en-US" sz="4000" b="1" dirty="0" smtClean="0"/>
              <a:t>                 </a:t>
            </a:r>
            <a:r>
              <a:rPr lang="en-US" sz="5400" b="1" dirty="0" smtClean="0">
                <a:solidFill>
                  <a:srgbClr val="FFFF00"/>
                </a:solidFill>
              </a:rPr>
              <a:t>Say what?  </a:t>
            </a:r>
            <a:r>
              <a:rPr lang="en-US" sz="4000" dirty="0" smtClean="0"/>
              <a:t/>
            </a:r>
            <a:br>
              <a:rPr lang="en-US" sz="4000" dirty="0" smtClean="0"/>
            </a:br>
            <a:r>
              <a:rPr lang="en-US" sz="3600" dirty="0" smtClean="0"/>
              <a:t>“Closely regulate”?  </a:t>
            </a:r>
            <a:r>
              <a:rPr lang="en-US" sz="3600" u="sng" dirty="0" smtClean="0"/>
              <a:t>Today</a:t>
            </a:r>
            <a:r>
              <a:rPr lang="en-US" sz="3600" dirty="0" smtClean="0"/>
              <a:t>  </a:t>
            </a:r>
            <a:r>
              <a:rPr lang="en-US" sz="3600" dirty="0" smtClean="0"/>
              <a:t>most SBR</a:t>
            </a:r>
            <a:br>
              <a:rPr lang="en-US" sz="3600" dirty="0" smtClean="0"/>
            </a:br>
            <a:r>
              <a:rPr lang="en-US" sz="3600" dirty="0" smtClean="0"/>
              <a:t>  does </a:t>
            </a:r>
            <a:r>
              <a:rPr lang="en-US" sz="3600" u="sng" dirty="0" smtClean="0"/>
              <a:t>not require any </a:t>
            </a:r>
            <a:r>
              <a:rPr lang="en-US" sz="3600" dirty="0" smtClean="0"/>
              <a:t>IRB review under </a:t>
            </a:r>
            <a:br>
              <a:rPr lang="en-US" sz="3600" dirty="0" smtClean="0"/>
            </a:br>
            <a:r>
              <a:rPr lang="en-US" sz="3600" dirty="0" smtClean="0"/>
              <a:t>   the Common Rule because:</a:t>
            </a:r>
            <a:endParaRPr lang="en-US" sz="3600" dirty="0"/>
          </a:p>
        </p:txBody>
      </p:sp>
      <p:sp>
        <p:nvSpPr>
          <p:cNvPr id="3" name="Subtitle 2"/>
          <p:cNvSpPr>
            <a:spLocks noGrp="1"/>
          </p:cNvSpPr>
          <p:nvPr>
            <p:ph type="subTitle" idx="1"/>
          </p:nvPr>
        </p:nvSpPr>
        <p:spPr>
          <a:xfrm>
            <a:off x="1219200" y="2819400"/>
            <a:ext cx="6629400" cy="3733800"/>
          </a:xfrm>
        </p:spPr>
        <p:txBody>
          <a:bodyPr>
            <a:normAutofit fontScale="40000" lnSpcReduction="20000"/>
          </a:bodyPr>
          <a:lstStyle/>
          <a:p>
            <a:r>
              <a:rPr lang="en-US" dirty="0" smtClean="0"/>
              <a:t> </a:t>
            </a:r>
          </a:p>
          <a:p>
            <a:pPr algn="l"/>
            <a:r>
              <a:rPr lang="en-US" sz="4400" dirty="0" smtClean="0"/>
              <a:t>1. It is “not human subjects research” as defined by the reg,</a:t>
            </a:r>
          </a:p>
          <a:p>
            <a:pPr algn="l"/>
            <a:r>
              <a:rPr lang="en-US" sz="4400" dirty="0" smtClean="0"/>
              <a:t>2. It is not funded by a covered source, and/or</a:t>
            </a:r>
          </a:p>
          <a:p>
            <a:pPr algn="l"/>
            <a:r>
              <a:rPr lang="en-US" sz="4400" dirty="0" smtClean="0"/>
              <a:t>3. It falls under one or more of the exemptions. </a:t>
            </a:r>
          </a:p>
          <a:p>
            <a:pPr lvl="1" algn="l">
              <a:buFont typeface="Arial" charset="0"/>
              <a:buChar char="•"/>
            </a:pPr>
            <a:r>
              <a:rPr lang="en-US" dirty="0" smtClean="0"/>
              <a:t>For example, surveys are exempt unless the private information collected is both sensitive (affecting employment, etc.) AND identifiable.  </a:t>
            </a:r>
          </a:p>
          <a:p>
            <a:pPr lvl="1" algn="l">
              <a:buFont typeface="Arial" charset="0"/>
              <a:buChar char="•"/>
            </a:pPr>
            <a:r>
              <a:rPr lang="en-US" dirty="0" smtClean="0"/>
              <a:t>  Many sensitive studies, such as the Belfast Project study of N. Ireland “Time of Troubles” are not reviewed by an IRB.</a:t>
            </a:r>
          </a:p>
          <a:p>
            <a:pPr lvl="1" algn="l"/>
            <a:endParaRPr lang="en-US" dirty="0" smtClean="0"/>
          </a:p>
          <a:p>
            <a:pPr algn="l"/>
            <a:endParaRPr lang="en-US" sz="5000" dirty="0" smtClean="0"/>
          </a:p>
          <a:p>
            <a:pPr algn="l">
              <a:buFont typeface="Arial" charset="0"/>
              <a:buChar char="•"/>
            </a:pPr>
            <a:r>
              <a:rPr lang="en-US" sz="5000" dirty="0" smtClean="0">
                <a:solidFill>
                  <a:srgbClr val="FFFF00"/>
                </a:solidFill>
              </a:rPr>
              <a:t> At the University of Michigan only about 4% of SBR studies </a:t>
            </a:r>
          </a:p>
          <a:p>
            <a:pPr algn="l"/>
            <a:r>
              <a:rPr lang="en-US" sz="5000" dirty="0" smtClean="0">
                <a:solidFill>
                  <a:srgbClr val="FFFF00"/>
                </a:solidFill>
              </a:rPr>
              <a:t>  go to full IRB</a:t>
            </a:r>
            <a:r>
              <a:rPr lang="en-US" sz="5000" dirty="0" smtClean="0"/>
              <a:t>.  For SBR studies </a:t>
            </a:r>
            <a:r>
              <a:rPr lang="en-US" sz="5000" u="sng" dirty="0" smtClean="0"/>
              <a:t>that go to the UM IRB</a:t>
            </a:r>
            <a:r>
              <a:rPr lang="en-US" sz="5000" dirty="0" smtClean="0"/>
              <a:t>, 35% are </a:t>
            </a:r>
          </a:p>
          <a:p>
            <a:pPr algn="l"/>
            <a:r>
              <a:rPr lang="en-US" sz="5000" dirty="0" smtClean="0"/>
              <a:t>  deemed exempt and another  61% are expedited. </a:t>
            </a:r>
          </a:p>
          <a:p>
            <a:pPr algn="l"/>
            <a:r>
              <a:rPr lang="en-US" sz="5000" dirty="0" smtClean="0"/>
              <a:t>                                                          --Scott Kim, 2009</a:t>
            </a:r>
          </a:p>
        </p:txBody>
      </p:sp>
      <p:sp>
        <p:nvSpPr>
          <p:cNvPr id="4" name="Slide Number Placeholder 3"/>
          <p:cNvSpPr>
            <a:spLocks noGrp="1"/>
          </p:cNvSpPr>
          <p:nvPr>
            <p:ph type="sldNum" sz="quarter" idx="12"/>
          </p:nvPr>
        </p:nvSpPr>
        <p:spPr/>
        <p:txBody>
          <a:bodyPr/>
          <a:lstStyle/>
          <a:p>
            <a:fld id="{AADD7745-DCEA-4256-B0A1-681EC926F49C}" type="slidenum">
              <a:rPr lang="en-US" smtClean="0"/>
              <a:pPr/>
              <a:t>28</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DD7745-DCEA-4256-B0A1-681EC926F49C}" type="slidenum">
              <a:rPr lang="en-US" smtClean="0"/>
              <a:pPr/>
              <a:t>29</a:t>
            </a:fld>
            <a:endParaRPr lang="en-US" dirty="0"/>
          </a:p>
        </p:txBody>
      </p:sp>
      <p:sp>
        <p:nvSpPr>
          <p:cNvPr id="3" name="TextBox 2"/>
          <p:cNvSpPr txBox="1"/>
          <p:nvPr/>
        </p:nvSpPr>
        <p:spPr>
          <a:xfrm>
            <a:off x="2057400" y="914400"/>
            <a:ext cx="4114800" cy="1138773"/>
          </a:xfrm>
          <a:prstGeom prst="rect">
            <a:avLst/>
          </a:prstGeom>
          <a:noFill/>
        </p:spPr>
        <p:txBody>
          <a:bodyPr wrap="square" rtlCol="0">
            <a:spAutoFit/>
          </a:bodyPr>
          <a:lstStyle/>
          <a:p>
            <a:r>
              <a:rPr lang="en-US" sz="2800" dirty="0" smtClean="0"/>
              <a:t>Coast-on-by at Colorado’s </a:t>
            </a:r>
          </a:p>
          <a:p>
            <a:r>
              <a:rPr lang="en-US" sz="4000" dirty="0" smtClean="0"/>
              <a:t>Coast IRB?</a:t>
            </a:r>
            <a:endParaRPr lang="en-US" sz="4000" dirty="0"/>
          </a:p>
        </p:txBody>
      </p:sp>
      <p:sp>
        <p:nvSpPr>
          <p:cNvPr id="4" name="TextBox 3"/>
          <p:cNvSpPr txBox="1"/>
          <p:nvPr/>
        </p:nvSpPr>
        <p:spPr>
          <a:xfrm>
            <a:off x="1600200" y="2209800"/>
            <a:ext cx="4953000" cy="923330"/>
          </a:xfrm>
          <a:prstGeom prst="rect">
            <a:avLst/>
          </a:prstGeom>
          <a:noFill/>
        </p:spPr>
        <p:txBody>
          <a:bodyPr wrap="square" rtlCol="0">
            <a:spAutoFit/>
          </a:bodyPr>
          <a:lstStyle/>
          <a:p>
            <a:r>
              <a:rPr lang="en-US" dirty="0" smtClean="0"/>
              <a:t>Little data on whether IRB matters  </a:t>
            </a:r>
          </a:p>
          <a:p>
            <a:endParaRPr lang="en-US" dirty="0" smtClean="0"/>
          </a:p>
          <a:p>
            <a:endParaRPr lang="en-US" dirty="0" smtClean="0"/>
          </a:p>
        </p:txBody>
      </p:sp>
      <p:sp>
        <p:nvSpPr>
          <p:cNvPr id="156674" name="AutoShape 2" descr="data:image/jpeg;base64,/9j/4AAQSkZJRgABAQAAAQABAAD/2wCEAAkGBhQSERUUExQUFRUVGBUVFhQVFBUVFhgXFRQVFBUXFRUXHCYeFxkkGRQUHy8gIycpLCwsFR4xNTAqNSYrLCkBCQoKDgwOGg8PGikdHCQsKSwpKSwsKSkpKSwsLCwpLCwsKSwsLCkpLCwsLCksKSwsLCwsLCwsLCksLCksLCwpLP/AABEIAMIBAwMBIgACEQEDEQH/xAAcAAADAAMBAQEAAAAAAAAAAAACAwQAAQUGCAf/xAA6EAABAwIEAwYFAgYCAgMAAAABAAIRAyEEEjFBUWFxBSKBkaHwEzKxwdEG4RRCUmJy8QeSgqIVIzP/xAAaAQADAQEBAQAAAAAAAAAAAAABAgMABAUG/8QAJxEAAgICAgIBAwUBAAAAAAAAAAECEQMhEjFBUQRhcZEiMrHB0RP/2gAMAwEAAhEDEQA/AP2EUhwHkExlIH+UeSxrU9jVRs4McLYTaY4DyCXXogi4B9PNOBSq7iI08VM7JVxOQ/DiHCPmNoA8tELmjRwbAIJMfXror3ON3EDKOGpQtpS2Rqdp0BOp4qlnmvG30BSw7XWAF5vwE8NkNTAi+fKMs/DPDgSdyq6DNRAER15rkdt9rQIY2wNyRNzGgnmsrb0PJRhDlI5WIqtruaMxbkLiBI7wFiTazSfHgn4hgBi0anqdd0nDtJJOu5Pv6c06ubcPH7rqinezy272TObyHvilVI4DrHoiqOG9lHXeTx8LW6eCrZFi8TimjcDhN/RQVsQSbW5xHRV1MrRJgbxr9Llc5+IBcGgF1xcjx2+6RsBhpTUjhc/SZHUJNTCNuLTJnj7Eq6nhHCoSS0NiAAL6zr4a81utTbxEbAQb+P2RpVsTdnIqHI0ZQSTro0cpzBT1CdyPoOG2q61XDTs46mYcfoQoK+EE6Ef5Md+Ska9Dp+yQ5WgmB1AeT+FzH9qHNMk/5Rz0MLo4mjaIHURw8/Ncl9A2EfT7pXY8aDFQZ+7LTeWuuD4cPLXZOcwHa55zA/tnRTU6ALxANug5EftzXUZh509d9lkmGUkcgYM97cXPht6ylsdEnibdL/uPBd34No4e49VDWw4mYsg0wqVmg+Be/Pw1SaomORlMdIsRolvKBl2Jc1LcmPKW8GCdhYnrP4PkgOSYmuNFC56prsU7mJkVjQIKFxRlyXKI6NrEBC0sGj61ATmoAEbVyM9eCoJR4sHMOEGQrFFWLhNiZ6RqsgZv20FQEiecwturA/figo1D0v6KLtvtBrGtkn5vla2S4j+XpKKVshzUYWS9sdrZJYIDnaneNgBqVz8MHPp56gu5xc0aW0k+RNlmGoQ91R5l7r3juze/j5wra1xMG2+ovEgEbfWOi6kuOjypTlkbfjwBQYGgwbidNwfoEiuzQ+g11hY5xJJmJmSOeoSqj4G87ewnS8knJVQqtTEybeOniudiMZNmf9o+ipqwbuPgpn4cERoNgqU/BFsiOGc8ug+ZMTF7BMo4OD9ANOduatpsyiNAhdU8UeItkz8NOw8ST91r4JGhjxj6I6mII/dR1sSZu4DkPevitSBYdWk2+mvO/moX4dszA8HEH8ppxE6gkeM+aS8hxgZhrYwR0MTC2gWTva11ifB155zH2Sa/Z19iOpi/Ax14oq9GOFtje/LMCAEtuLyGHU8o/wApHKAUuhlYhmHyvn1+k8ZVjRlJgdQmAg8p4SR16fRLxFG58yNenvki1QO+wPii/H6qKuU6oSLHz5JGIbIKmxo9kj3BKq7EafiJ+oW3OHVLqG1uu8i5t74qRegXH8IMpIMTAuY4AxJ8T6rRWg+LTrb/AGikMSVCo3PVdUqKsIRKwAJWpWpWiULK0FK0hlYhYaPr0IkKJcp7KNFTZSDrPAT6wnV9ImJ34JLx3hOgHrxnoiiWQnxuKFNhnUkgDc24/Urzrqjqjw6Q4suDADG2PHU/hXdoU89R+Y91sBoDpkx/681BWwxDgGmAec62MGeq6caSR5HyJuUvoi1sEiOQPXcn35JVWbtkATNtTwlGGQPQA/jglVDZUiQkxbqkfYKasOSY4oHuA3Vkc7EUxx+iw1uHuVt5lK/h+iYQWXniR/tLdTn7mVY3D21j6nolvgDT1j91hCI0ORSalQcD4aKipVn9kgvHA9YQMA5odqPfgosRhABIIEbzl+xjwIVNR43BJ5mEpjwNxfePqEAnOog3aXE/+RkdHAyoMbTczWHNO8fWV2cR2Y1wltiPehUPwyZbcEfyk5gY4b6eP3RxHTJqNf4bpN2OIAgaSDd17RxV9dxMRM6eW1uNvZUrGjaCHRY7fy2OkgozmiDqCQeB3bHSfqNkt+AvYmtVmeiXUHd5QtVapJ018BJ19R6rVR0CEoaOdUFzwn3fwSpW69ieaTmSF0E96XUfMm2vQeAQOfJWzomCTVT9lFVfdV1Dx4fVRPWZaAIQuRwhSlUYAsWi5YgNs+wFkpBxXey+qeFzHqqSl0Iq1TIAi+6jxtaxZBJ32m0wOKqkZiZ0XMxbwTMw4x0HCD4J4rZxZ51FuyKrTDRazYmfmvrpznop8PcDW3HzEDZN7UrFjJFjPS59U7C0XOY17wGk7bf2x4Qum6R5S29GoU1W6fVEdVK6oJIm8W6yLdYnyTxFkLe6NOY80jKd1Rk9/lLdUtMqyOds0xm6Zh6LnGQLcTp5myPB0c13ENvaQL+CpxOPaBlaA6I100SuT6QYxVWybE4c3LeYkaGbA6Ln4rs114IEHe3Dcp9ftVzbmB1kesrkP7YdMNOvHSZO58UNrsVqLHP7OcROdg6d478By9UFTs8AA5jO949L8vNAz4zzANNs6SANAbZoPhdcr9YfqWpg6dIta17XlzXOZdrXCC0FpAN+9Bn+QhJLIoq2UxYXklxiOxuGIALe90IO17qBzf8AW4/K69BrajG1RBa7K/uXi0i22unLwS+0MC8EvsQBJERI/qGk6m/9qN+RKrRx24lze8bgbjce/VPxGFBh7SYsefEIhTEEjQ3WYWuPl2i37eqRsIirRE5hH9wjUHUx6xyPEoarrc9D9Wm/UjwWVauU2PDy3CU+oJMaa+f2/KWxiUP7xO156gpVV+6J8AnqftdKImyFjURYnUxOu+vipHap5dvxUrnXRKo3KNyW1EXLBJMWf3+ylKpxN7cUgMWLR6NFCicUCDHQMLFkrEBz6yo05jiFTVbI9CtU2b+SViMTlHP7qHZ2xqENkteuAYboNToLcFysXi/6RJnXQfum/Bn5vLQfusgExoIsByjVdEYpHkZMjn9CXs5zjUzvBeQDlmwBPW19F1cZjQRFha44eJC5eLeB3ffj72SHuPFUePlsnHM4RcQsVUJ/PHdQiqc4i/eAjmm1qugSKQ5cvfvdVUdHPKdstr4gREAuve3G2ikuefFMFGdfVOFInQe+SdJIRuwQQAo8RjIOUXcdG79b6DmqfigOAAzHXkIM3tfT1Q4h5Al3eOmwmDYTwCVv0Czk47Ad0Gs+/wDS0COk/dKweGqVDlosygXk3tprP0XZ7L7FNdwfU+UGctoI4ei9KKbabcrAAAPeqjKVPRfHiclyekeYb+mXBsvqATE73BnT0QYr9I0sTRdSqHM1w27rgdQ4HjMrr1nST0Nl5T9Ufq/+FpvLAM4AuWzBIsMs3dBBvsQbyAkySjGNyL4MMp5EsfZ5v/kTst+Bwoo0azm03AAMGZziGB5cGuEuDNJBsOMLyf8Ax7+oKrcSKTS7I5ji5mYluZjZDwD8pMRbj0jkYv8AUlSpi31a1R1Q1Gmm5zg2Q0iIAAgRwA4ro/oClVd2pSdhmOyNe0VSLtFKMtQvOkEBxvvEXXHjdSS3Xg9zLhSwyurffjddnu/ilpI2nTgdfuFum2XRzHrp9/Vep7R7IpVScr4dpDgWgkf0l2vhwXmqlAseAdWuynoDIPqfNdbPnaIMTr1v9j6j1S2/b6qnHN/+2OJP1MKatYGN7Dwhv2KxiSoLn/I/YfYJDqliOIj1H4TsQfqoX1EB0hVcqZrUyq+UJRKJGgFpxWStEohoQ5pS3BPqOSHlEdCnIInwTHNtdKcfJIyqBLuSxbWkBj62oVZBMx72C5+KqX316SjZiyXlrcpygS8z9hAGu+ylqGATAN4JmSZSRWzZp/pSAeZJ1j7cuS1OTXU3AN9YhHhGEzuG3PTh4k+hSHvuSVdejifVsTUI1N5U1SodPNOqPnTwSci6Ec0voJFOVTTogLbGKrCYIvPLc8kXKtsWMW3S2xLKBeYAkDyHVFi6vwpazvOcACdIBvYeitr4lrO6yRsbeq1h8D8NvxHy46gG/moSnffR0xxU9d+X6JcJ2aKbZebm8E6zxPBFTwnxSSQIteAPAHZAKj6tWXGRNmggDa2nVdV+LyCGjx9N0G5IMIQf2X5YJHw2wNI36KY1xrM+vAfhLxFcEet9LFc/EVctgNSNjx+6CQZS8Loj/UPb9PC0nVahtYAayZ5cJC/Be2P1XVquql9/imQeAk6fnkv0z/k+m44B1ibhx6Ej0lpX5V2x2FjQ6a1KuS1rBmLXOAYGgMAcJAAECJsuHM1LJxk/sj3PgpY8SlHt3b/o5/ZvZz8RWZSpxnqODRJAF93E6ACSTwC+iv0Z2PhsDQGHpVqT6jjmqObUYXPfEGGgzlAsBw6lfN1IgOGYWGoVbqzHOJggWyjhb8plPj4Gy4Xm1dI/c/1ljYqNYDoS6DOvyab6qDDV87A922Zv/Vzmj0ELzf6Sp4ivhc7/AIlUhzqdAHvd1gYSM0SRLjF9iuzhavcY0SBlBNv7nOJ8j6qqlZ4uXHwbRSxkvznWbDn7+6l7WpZBYSKcHq55c1onz9F1mNjaSLge/eq43bmPaym8iHGe6dswBadNQMx8XJ2yMVbONiKlss3EA+XsqSqUVGpIk+yhed1kUqhQasKILRKYIpxQuKypqh1WGoU66W4azY7Wn12VDamW4ieYn0UrroMojVV080ooyhcgMgIWLFiA59R13tb3WN7u5j5j+P3U/wAPM6ff+yhqG4A1KdSbJjdMtHLKTkzTwQBzvPH9goatQqzHMIcRqYE8NPopTThWh1ZDJp0A1iJjFtoVNGkqWRNUcNK69MimMu52H5S8EyL6cFvPEm3I7f75rmyScnR34ILHHn5ZC3Bd7NxNp26DjzWds1IGUacOe/1VTGgidtZOlkqs68x66/hZdiSpRdeSfCMyU7wDzN+Wn4UuLxvMdSn1a/FQYukCZVEr7IOVKkJq4t3Gf2v9kqg7O4B1hMi5AnX9lj2Ftx7hXUWgXHC2u8HbkmrQqezyn66xefCVAQQA0tHKNrjWJ57rk4r/AJAz9l4ekaFWnLGMfXEAdwFmZtrBxaO9IiSvaVewKdRlRtUZ2OgFuZzYJtOYaQHkyDvsup2extHCOyNADGOa1sd2KbDlEcBG9zeV5+fCpybl46PX+Ln4QUUt3s+fOzP0vRrdoUsO51TK/MXOEZjlY58NJBscoE81R29+n8M3tNmEA/h6NMsY+q93ec3L8RzyTaTJaDEWHRei/wCKWir2piC8S4UHFrjFialPMeRIP1X6H25+lMI8Oq4inneYylziIgTIymQBBtMKPNwxp9nofuzuO1ono9vYCjh8mEq0HfBpltNrHhxaDYnzIE7kuOy8dhMOXFo43PQxlHjBK8z21hGUnONFhJc6wJl2X+VvEWBJ3vyXY/T/AOpqbjDgQ60iL5oa3KOU6dCVaGtvs875WLdR6R3MZiAwxJBI6wJAkRvw8V5LtI/ELhoxpObYNaz5WtO5Gp5xru/tLtb4uIcGOLQx0OeLtbAgjmRc66nkocZWLqjWsYRTB7oJBc8zbNe5OsbeSe7IRg4s3TcHaTAtp6dVt4ULK7s+VpnvQ4g2AbctYP6BF3Wk8he+oPXdUTsSceLEkpdSoU8NF5mdh+Uj4esphSfPJsJ+iJswmOMDRBPFYNiXBKqI6tTglQViiBKEoihc5YZAwsWStIDH0rrcn3srsDWDO9Gth4X12vClc2APeg4In/KPp1vPXbwT1ejkjJxfJCq1UkkkySTy3Q7rAJMI2Mk8lZaIStu2Mo0+KqptQMKqpsi7vyklKhoQ5PQb3FoyjXikkWEiWzfn71Wq9WXTsNP38lp1SdFJI6ZyXjx0afU8uA0U1SpKc9iEUrq0aRxybkyOoxLqUDrC6JASag4J0ybRzXU5srKeHkAAwBpyjmt06As48fc8kb6lo0tbnI5JJy9FYQ8sHEujK3Umzo4QRc7/AGhMc4OBbsQQeh1+qhFeLmNfcI6b7339+CjJHTF2zwf/ABXgG0cXjy75m/DaP8S+rPqxq6P6x7dkGIvNrAZR3ovoDEnkAou1XsbXf8NlYOBPxKxllOHFz4c7+cQIAAOi8d2xiXVgaZcSASXu0+Y5hRaP6nGLXgAToV5eCbm9rrr/AE+sy444MbyN7f5brr7e/wAeTn4XtQ1a86tbmOY8rl/084QdvsyFpEtqOu7dwDrtJ/vN4HiV2f052GxjS+scosYO8XByjXiB08efi8c2o81sogTlDtp1c8/zPNrC+gsLLs7PDc6lfYnC0srA50UqTbtbMmbDMf6nk7m17JWFe6u4hh+HTBjNGZxHAc3b8hwmYcTiTXdlJOukXMGbDQACfK5Xc7OY7+RogCA4iWDne73eTeqb6E5XH9T7/gVh8Cyha45GC48C4jU8Gi299RSS4/2jnr5bKluEay93POr3anpw8FostMJ0qOSc+TJSAlVCmVagCle+U4iMc5C94yxF+K1CB7Vh0JelElUfDRNpLFESimtPCpe1T1EB0JWkRWIDH0ozvOvePsiJkpLTY+X4RQrI4WbaE+my0JbBAT6TY9ITWIx4ZFt9UYNlpjUYSDL6C/gzqsFKE0lCSsjOgShlY5yS56YQJxQmAOqMEDU39+SQ+ptw9/lLd9FFHjtguracevH91M+px14+/d1t9RS1qoaJKOkDbCnc2t7hBWq91zhZrRd0E3OgaB8zjwC5L+03VKgYzTd23E+ACT2p2vna2nStTaCA4QZn5iz+ond/yjQSubLK1xR3fF4wl/0l0v5OR2ti/iDKzutEGo4xOYjfYvj5W3AEHT5oGdikjMR8NjR3WnUjUudO5O5ubruYXs8NhzgIF2g6Nm5cZuXHibqbtOsHt1ho3O5HLf6BLHFSob5HzZZpW/HS9f6/bPL9q1S45R8vMd0ABc1vZWcZ3Tl/lc4WtYilTHznme7zXZrYadC7mTAny0HJCbCZk8TwHBZa0JydWcjs/sYNcXZSSeOg/K7RaYHqhp4yRa/0S6tYlUikQySlJ7N1X7pGIxpLctgEuq4lRvpklN2KlQFR4SzJTjRhayrDpAsYjyogtFCx6AyoXOW3uSXuRCBVqKZ7k1wSyxYcXCxHlWLBPoWk+VbQZYkz00nz8EulTi2nH3tKray9vCOJ0+6c4/IOW19vY+6Y2opqtW8cJC0HqqjojJ+i34sLDigosywlHiLbLfjIPiqcOWZlqBY1z0II8ksuSy5K1Y6ddB1Knu/1SXPSsTi2tEk/lcXGdouf3W+XDm47dClbrodK+y7HdqNZzPK54LiV3vqS4mGzYT+EVCgGh2chxF3OdDWi25+6jxPaLnmKAzRY1SIY3/AHU8/JTYW/QFaoxhyu70/LQaMoPOpqXcYNuRK6NOjAzPAJtA4Rpc8FDgcK2kZbL6h+Z7tST9lW6iXGXnw2RURJTIcZXqPs0BxG2jQefFBhexbZ67i93DRo5ABdGpiWsEBRV8WTZZpATZJ2jBs3QaAaLk18KTquqZU1SVPiiymznnDgCyTlVb6JKWcNCJuyMhC5qpcAkVHBaxkJNNLK2+qlFyBVBlLc5C5yU4ohNuKWVqUJRDRspZKIoCsMaWLFiwT6Oa7Tcn3bz9FQa8CeFgOZ38PwoRWW3VrQq0cSZgCIFBnRscnsnQTnIcyZlCzKEeQOIAcszoKtUNvNlycZ28BZgLnaQAT6IORlA61XEBoJJAHE2XD7Q/UEWpguJMWu6f8AHbqfJSVX1HuhzwCL5Bd0T/1b4yhc9tKzWwXfyiS53E3252HVTbbGVIZ8Jxku1tafPM7rsl4yoWgNpMD6huG3DROrnex1Rsq8pdw2HXiU1jY1NzrG/U7oUZsgPY5dBr1HVHa/Db3aYP8Ai37qj+HHQeQHQJhrj/Snr4ibIWkCm+xxqsaLC6grYklaeUIpoNtmpIQ8ko6bOKa5A1iAbNPhSvhVOpqSqxK2PGIl6gxFRWVlz6tNAokS1KimqPVFRqnLViiQohahMIQFMYEtQOajJSyVggQhK2VoojgkIHIyluKwUjSxazLEBqP3sYhYay5gxCL+OaN1VM886tNye2tG64P/AMywfzt6AiVo417zDBJtxgA7mP26o8jUdyr2gBuuZiO3ZOVl3cB3nX5DTxQM7PaIdWdO+UanwG3RM/ibRTAptP8A2PvjqhbN0Quw9WoT8RxYNcoILvGLN8CSmUWtpiKYHhcnm5xsPFNp4Ofmkzx08k8Ny3EenpwWVIV2xLMM6JJyzyknrPzHqIHApT6LWzqSdSTLj1OsclQ8qdxWbBQoHYWWjbUrKzwBwSqLw5TsYB90QpBG4wsbTJRFFFb+Cqm4eEToCxuiI0ED4CbWqqCtWQbClZlSsoMRXW69VRVHpGy8Y0bNWULkolLdUQKA1gpKibVqKZ7kTIxxS3FYShJRGBcllZWqhokpDsa3n5dfwVrHjBvpDChKU7GN4+hQHFt5+S1ofhL0NJQOKV/FtP8ApC7Ej2OcIWNxfoZKxAHLSwp+svcYK5uIPeA2Oo81pYnZwI5Fc94DYNsP/IhfpeMaGYdmQZbM+W2w4LFi0BpEuNNus+gsh7P/APzB3jXfzWLFQkWs0WFYsSjvoTUUdVYsWYhDjSmdmLFiRdjy6KqmqpoiyxYnRIx6lrlYsWYEc6qVDVKxYosvEjqJBWLECoFRS1FixMgk7klyxYsEAoCsWLDC3IHLFiKGQBS3rFizGQJQFYsQCCsWLExj/9k="/>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6676" name="AutoShape 4" descr="data:image/jpeg;base64,/9j/4AAQSkZJRgABAQAAAQABAAD/2wCEAAkGBhQSERUUExQUFRUVGBUVFhQVFBUVFhgXFRQVFBUXFRUXHCYeFxkkGRQUHy8gIycpLCwsFR4xNTAqNSYrLCkBCQoKDgwOGg8PGikdHCQsKSwpKSwsKSkpKSwsLCwpLCwsKSwsLCkpLCwsLCksKSwsLCwsLCwsLCksLCksLCwpLP/AABEIAMIBAwMBIgACEQEDEQH/xAAcAAADAAMBAQEAAAAAAAAAAAACAwQAAQUGCAf/xAA6EAABAwIEAwYFAgYCAgMAAAABAAIRAyEEEjFBUWFxBSKBkaHwEzKxwdEG4RRCUmJy8QeSgqIVIzP/xAAaAQADAQEBAQAAAAAAAAAAAAABAgMABAUG/8QAJxEAAgICAgIBAwUBAAAAAAAAAAECEQMhEjFBUQRhcZEiMrHB0RP/2gAMAwEAAhEDEQA/AP2EUhwHkExlIH+UeSxrU9jVRs4McLYTaY4DyCXXogi4B9PNOBSq7iI08VM7JVxOQ/DiHCPmNoA8tELmjRwbAIJMfXror3ON3EDKOGpQtpS2Rqdp0BOp4qlnmvG30BSw7XWAF5vwE8NkNTAi+fKMs/DPDgSdyq6DNRAER15rkdt9rQIY2wNyRNzGgnmsrb0PJRhDlI5WIqtruaMxbkLiBI7wFiTazSfHgn4hgBi0anqdd0nDtJJOu5Pv6c06ubcPH7rqinezy272TObyHvilVI4DrHoiqOG9lHXeTx8LW6eCrZFi8TimjcDhN/RQVsQSbW5xHRV1MrRJgbxr9Llc5+IBcGgF1xcjx2+6RsBhpTUjhc/SZHUJNTCNuLTJnj7Eq6nhHCoSS0NiAAL6zr4a81utTbxEbAQb+P2RpVsTdnIqHI0ZQSTro0cpzBT1CdyPoOG2q61XDTs46mYcfoQoK+EE6Ef5Md+Ska9Dp+yQ5WgmB1AeT+FzH9qHNMk/5Rz0MLo4mjaIHURw8/Ncl9A2EfT7pXY8aDFQZ+7LTeWuuD4cPLXZOcwHa55zA/tnRTU6ALxANug5EftzXUZh509d9lkmGUkcgYM97cXPht6ylsdEnibdL/uPBd34No4e49VDWw4mYsg0wqVmg+Be/Pw1SaomORlMdIsRolvKBl2Jc1LcmPKW8GCdhYnrP4PkgOSYmuNFC56prsU7mJkVjQIKFxRlyXKI6NrEBC0sGj61ATmoAEbVyM9eCoJR4sHMOEGQrFFWLhNiZ6RqsgZv20FQEiecwturA/figo1D0v6KLtvtBrGtkn5vla2S4j+XpKKVshzUYWS9sdrZJYIDnaneNgBqVz8MHPp56gu5xc0aW0k+RNlmGoQ91R5l7r3juze/j5wra1xMG2+ovEgEbfWOi6kuOjypTlkbfjwBQYGgwbidNwfoEiuzQ+g11hY5xJJmJmSOeoSqj4G87ewnS8knJVQqtTEybeOniudiMZNmf9o+ipqwbuPgpn4cERoNgqU/BFsiOGc8ug+ZMTF7BMo4OD9ANOduatpsyiNAhdU8UeItkz8NOw8ST91r4JGhjxj6I6mII/dR1sSZu4DkPevitSBYdWk2+mvO/moX4dszA8HEH8ppxE6gkeM+aS8hxgZhrYwR0MTC2gWTva11ifB155zH2Sa/Z19iOpi/Ax14oq9GOFtje/LMCAEtuLyGHU8o/wApHKAUuhlYhmHyvn1+k8ZVjRlJgdQmAg8p4SR16fRLxFG58yNenvki1QO+wPii/H6qKuU6oSLHz5JGIbIKmxo9kj3BKq7EafiJ+oW3OHVLqG1uu8i5t74qRegXH8IMpIMTAuY4AxJ8T6rRWg+LTrb/AGikMSVCo3PVdUqKsIRKwAJWpWpWiULK0FK0hlYhYaPr0IkKJcp7KNFTZSDrPAT6wnV9ImJ34JLx3hOgHrxnoiiWQnxuKFNhnUkgDc24/Urzrqjqjw6Q4suDADG2PHU/hXdoU89R+Y91sBoDpkx/681BWwxDgGmAec62MGeq6caSR5HyJuUvoi1sEiOQPXcn35JVWbtkATNtTwlGGQPQA/jglVDZUiQkxbqkfYKasOSY4oHuA3Vkc7EUxx+iw1uHuVt5lK/h+iYQWXniR/tLdTn7mVY3D21j6nolvgDT1j91hCI0ORSalQcD4aKipVn9kgvHA9YQMA5odqPfgosRhABIIEbzl+xjwIVNR43BJ5mEpjwNxfePqEAnOog3aXE/+RkdHAyoMbTczWHNO8fWV2cR2Y1wltiPehUPwyZbcEfyk5gY4b6eP3RxHTJqNf4bpN2OIAgaSDd17RxV9dxMRM6eW1uNvZUrGjaCHRY7fy2OkgozmiDqCQeB3bHSfqNkt+AvYmtVmeiXUHd5QtVapJ018BJ19R6rVR0CEoaOdUFzwn3fwSpW69ieaTmSF0E96XUfMm2vQeAQOfJWzomCTVT9lFVfdV1Dx4fVRPWZaAIQuRwhSlUYAsWi5YgNs+wFkpBxXey+qeFzHqqSl0Iq1TIAi+6jxtaxZBJ32m0wOKqkZiZ0XMxbwTMw4x0HCD4J4rZxZ51FuyKrTDRazYmfmvrpznop8PcDW3HzEDZN7UrFjJFjPS59U7C0XOY17wGk7bf2x4Qum6R5S29GoU1W6fVEdVK6oJIm8W6yLdYnyTxFkLe6NOY80jKd1Rk9/lLdUtMqyOds0xm6Zh6LnGQLcTp5myPB0c13ENvaQL+CpxOPaBlaA6I100SuT6QYxVWybE4c3LeYkaGbA6Ln4rs114IEHe3Dcp9ftVzbmB1kesrkP7YdMNOvHSZO58UNrsVqLHP7OcROdg6d478By9UFTs8AA5jO949L8vNAz4zzANNs6SANAbZoPhdcr9YfqWpg6dIta17XlzXOZdrXCC0FpAN+9Bn+QhJLIoq2UxYXklxiOxuGIALe90IO17qBzf8AW4/K69BrajG1RBa7K/uXi0i22unLwS+0MC8EvsQBJERI/qGk6m/9qN+RKrRx24lze8bgbjce/VPxGFBh7SYsefEIhTEEjQ3WYWuPl2i37eqRsIirRE5hH9wjUHUx6xyPEoarrc9D9Wm/UjwWVauU2PDy3CU+oJMaa+f2/KWxiUP7xO156gpVV+6J8AnqftdKImyFjURYnUxOu+vipHap5dvxUrnXRKo3KNyW1EXLBJMWf3+ylKpxN7cUgMWLR6NFCicUCDHQMLFkrEBz6yo05jiFTVbI9CtU2b+SViMTlHP7qHZ2xqENkteuAYboNToLcFysXi/6RJnXQfum/Bn5vLQfusgExoIsByjVdEYpHkZMjn9CXs5zjUzvBeQDlmwBPW19F1cZjQRFha44eJC5eLeB3ffj72SHuPFUePlsnHM4RcQsVUJ/PHdQiqc4i/eAjmm1qugSKQ5cvfvdVUdHPKdstr4gREAuve3G2ikuefFMFGdfVOFInQe+SdJIRuwQQAo8RjIOUXcdG79b6DmqfigOAAzHXkIM3tfT1Q4h5Al3eOmwmDYTwCVv0Czk47Ad0Gs+/wDS0COk/dKweGqVDlosygXk3tprP0XZ7L7FNdwfU+UGctoI4ei9KKbabcrAAAPeqjKVPRfHiclyekeYb+mXBsvqATE73BnT0QYr9I0sTRdSqHM1w27rgdQ4HjMrr1nST0Nl5T9Ufq/+FpvLAM4AuWzBIsMs3dBBvsQbyAkySjGNyL4MMp5EsfZ5v/kTst+Bwoo0azm03AAMGZziGB5cGuEuDNJBsOMLyf8Ax7+oKrcSKTS7I5ji5mYluZjZDwD8pMRbj0jkYv8AUlSpi31a1R1Q1Gmm5zg2Q0iIAAgRwA4ro/oClVd2pSdhmOyNe0VSLtFKMtQvOkEBxvvEXXHjdSS3Xg9zLhSwyurffjddnu/ilpI2nTgdfuFum2XRzHrp9/Vep7R7IpVScr4dpDgWgkf0l2vhwXmqlAseAdWuynoDIPqfNdbPnaIMTr1v9j6j1S2/b6qnHN/+2OJP1MKatYGN7Dwhv2KxiSoLn/I/YfYJDqliOIj1H4TsQfqoX1EB0hVcqZrUyq+UJRKJGgFpxWStEohoQ5pS3BPqOSHlEdCnIInwTHNtdKcfJIyqBLuSxbWkBj62oVZBMx72C5+KqX316SjZiyXlrcpygS8z9hAGu+ylqGATAN4JmSZSRWzZp/pSAeZJ1j7cuS1OTXU3AN9YhHhGEzuG3PTh4k+hSHvuSVdejifVsTUI1N5U1SodPNOqPnTwSci6Ec0voJFOVTTogLbGKrCYIvPLc8kXKtsWMW3S2xLKBeYAkDyHVFi6vwpazvOcACdIBvYeitr4lrO6yRsbeq1h8D8NvxHy46gG/moSnffR0xxU9d+X6JcJ2aKbZebm8E6zxPBFTwnxSSQIteAPAHZAKj6tWXGRNmggDa2nVdV+LyCGjx9N0G5IMIQf2X5YJHw2wNI36KY1xrM+vAfhLxFcEet9LFc/EVctgNSNjx+6CQZS8Loj/UPb9PC0nVahtYAayZ5cJC/Be2P1XVquql9/imQeAk6fnkv0z/k+m44B1ibhx6Ej0lpX5V2x2FjQ6a1KuS1rBmLXOAYGgMAcJAAECJsuHM1LJxk/sj3PgpY8SlHt3b/o5/ZvZz8RWZSpxnqODRJAF93E6ACSTwC+iv0Z2PhsDQGHpVqT6jjmqObUYXPfEGGgzlAsBw6lfN1IgOGYWGoVbqzHOJggWyjhb8plPj4Gy4Xm1dI/c/1ljYqNYDoS6DOvyab6qDDV87A922Zv/Vzmj0ELzf6Sp4ivhc7/AIlUhzqdAHvd1gYSM0SRLjF9iuzhavcY0SBlBNv7nOJ8j6qqlZ4uXHwbRSxkvznWbDn7+6l7WpZBYSKcHq55c1onz9F1mNjaSLge/eq43bmPaym8iHGe6dswBadNQMx8XJ2yMVbONiKlss3EA+XsqSqUVGpIk+yhed1kUqhQasKILRKYIpxQuKypqh1WGoU66W4azY7Wn12VDamW4ieYn0UrroMojVV080ooyhcgMgIWLFiA59R13tb3WN7u5j5j+P3U/wAPM6ff+yhqG4A1KdSbJjdMtHLKTkzTwQBzvPH9goatQqzHMIcRqYE8NPopTThWh1ZDJp0A1iJjFtoVNGkqWRNUcNK69MimMu52H5S8EyL6cFvPEm3I7f75rmyScnR34ILHHn5ZC3Bd7NxNp26DjzWds1IGUacOe/1VTGgidtZOlkqs68x66/hZdiSpRdeSfCMyU7wDzN+Wn4UuLxvMdSn1a/FQYukCZVEr7IOVKkJq4t3Gf2v9kqg7O4B1hMi5AnX9lj2Ftx7hXUWgXHC2u8HbkmrQqezyn66xefCVAQQA0tHKNrjWJ57rk4r/AJAz9l4ekaFWnLGMfXEAdwFmZtrBxaO9IiSvaVewKdRlRtUZ2OgFuZzYJtOYaQHkyDvsup2extHCOyNADGOa1sd2KbDlEcBG9zeV5+fCpybl46PX+Ln4QUUt3s+fOzP0vRrdoUsO51TK/MXOEZjlY58NJBscoE81R29+n8M3tNmEA/h6NMsY+q93ec3L8RzyTaTJaDEWHRei/wCKWir2piC8S4UHFrjFialPMeRIP1X6H25+lMI8Oq4inneYylziIgTIymQBBtMKPNwxp9nofuzuO1ono9vYCjh8mEq0HfBpltNrHhxaDYnzIE7kuOy8dhMOXFo43PQxlHjBK8z21hGUnONFhJc6wJl2X+VvEWBJ3vyXY/T/AOpqbjDgQ60iL5oa3KOU6dCVaGtvs875WLdR6R3MZiAwxJBI6wJAkRvw8V5LtI/ELhoxpObYNaz5WtO5Gp5xru/tLtb4uIcGOLQx0OeLtbAgjmRc66nkocZWLqjWsYRTB7oJBc8zbNe5OsbeSe7IRg4s3TcHaTAtp6dVt4ULK7s+VpnvQ4g2AbctYP6BF3Wk8he+oPXdUTsSceLEkpdSoU8NF5mdh+Uj4esphSfPJsJ+iJswmOMDRBPFYNiXBKqI6tTglQViiBKEoihc5YZAwsWStIDH0rrcn3srsDWDO9Gth4X12vClc2APeg4In/KPp1vPXbwT1ejkjJxfJCq1UkkkySTy3Q7rAJMI2Mk8lZaIStu2Mo0+KqptQMKqpsi7vyklKhoQ5PQb3FoyjXikkWEiWzfn71Wq9WXTsNP38lp1SdFJI6ZyXjx0afU8uA0U1SpKc9iEUrq0aRxybkyOoxLqUDrC6JASag4J0ybRzXU5srKeHkAAwBpyjmt06As48fc8kb6lo0tbnI5JJy9FYQ8sHEujK3Umzo4QRc7/AGhMc4OBbsQQeh1+qhFeLmNfcI6b7339+CjJHTF2zwf/ABXgG0cXjy75m/DaP8S+rPqxq6P6x7dkGIvNrAZR3ovoDEnkAou1XsbXf8NlYOBPxKxllOHFz4c7+cQIAAOi8d2xiXVgaZcSASXu0+Y5hRaP6nGLXgAToV5eCbm9rrr/AE+sy444MbyN7f5brr7e/wAeTn4XtQ1a86tbmOY8rl/084QdvsyFpEtqOu7dwDrtJ/vN4HiV2f052GxjS+scosYO8XByjXiB08efi8c2o81sogTlDtp1c8/zPNrC+gsLLs7PDc6lfYnC0srA50UqTbtbMmbDMf6nk7m17JWFe6u4hh+HTBjNGZxHAc3b8hwmYcTiTXdlJOukXMGbDQACfK5Xc7OY7+RogCA4iWDne73eTeqb6E5XH9T7/gVh8Cyha45GC48C4jU8Gi299RSS4/2jnr5bKluEay93POr3anpw8FostMJ0qOSc+TJSAlVCmVagCle+U4iMc5C94yxF+K1CB7Vh0JelElUfDRNpLFESimtPCpe1T1EB0JWkRWIDH0ozvOvePsiJkpLTY+X4RQrI4WbaE+my0JbBAT6TY9ITWIx4ZFt9UYNlpjUYSDL6C/gzqsFKE0lCSsjOgShlY5yS56YQJxQmAOqMEDU39+SQ+ptw9/lLd9FFHjtguracevH91M+px14+/d1t9RS1qoaJKOkDbCnc2t7hBWq91zhZrRd0E3OgaB8zjwC5L+03VKgYzTd23E+ACT2p2vna2nStTaCA4QZn5iz+ond/yjQSubLK1xR3fF4wl/0l0v5OR2ti/iDKzutEGo4xOYjfYvj5W3AEHT5oGdikjMR8NjR3WnUjUudO5O5ubruYXs8NhzgIF2g6Nm5cZuXHibqbtOsHt1ho3O5HLf6BLHFSob5HzZZpW/HS9f6/bPL9q1S45R8vMd0ABc1vZWcZ3Tl/lc4WtYilTHznme7zXZrYadC7mTAny0HJCbCZk8TwHBZa0JydWcjs/sYNcXZSSeOg/K7RaYHqhp4yRa/0S6tYlUikQySlJ7N1X7pGIxpLctgEuq4lRvpklN2KlQFR4SzJTjRhayrDpAsYjyogtFCx6AyoXOW3uSXuRCBVqKZ7k1wSyxYcXCxHlWLBPoWk+VbQZYkz00nz8EulTi2nH3tKray9vCOJ0+6c4/IOW19vY+6Y2opqtW8cJC0HqqjojJ+i34sLDigosywlHiLbLfjIPiqcOWZlqBY1z0II8ksuSy5K1Y6ddB1Knu/1SXPSsTi2tEk/lcXGdouf3W+XDm47dClbrodK+y7HdqNZzPK54LiV3vqS4mGzYT+EVCgGh2chxF3OdDWi25+6jxPaLnmKAzRY1SIY3/AHU8/JTYW/QFaoxhyu70/LQaMoPOpqXcYNuRK6NOjAzPAJtA4Rpc8FDgcK2kZbL6h+Z7tST9lW6iXGXnw2RURJTIcZXqPs0BxG2jQefFBhexbZ67i93DRo5ABdGpiWsEBRV8WTZZpATZJ2jBs3QaAaLk18KTquqZU1SVPiiymznnDgCyTlVb6JKWcNCJuyMhC5qpcAkVHBaxkJNNLK2+qlFyBVBlLc5C5yU4ohNuKWVqUJRDRspZKIoCsMaWLFiwT6Oa7Tcn3bz9FQa8CeFgOZ38PwoRWW3VrQq0cSZgCIFBnRscnsnQTnIcyZlCzKEeQOIAcszoKtUNvNlycZ28BZgLnaQAT6IORlA61XEBoJJAHE2XD7Q/UEWpguJMWu6f8AHbqfJSVX1HuhzwCL5Bd0T/1b4yhc9tKzWwXfyiS53E3252HVTbbGVIZ8Jxku1tafPM7rsl4yoWgNpMD6huG3DROrnex1Rsq8pdw2HXiU1jY1NzrG/U7oUZsgPY5dBr1HVHa/Db3aYP8Ai37qj+HHQeQHQJhrj/Snr4ibIWkCm+xxqsaLC6grYklaeUIpoNtmpIQ8ko6bOKa5A1iAbNPhSvhVOpqSqxK2PGIl6gxFRWVlz6tNAokS1KimqPVFRqnLViiQohahMIQFMYEtQOajJSyVggQhK2VoojgkIHIyluKwUjSxazLEBqP3sYhYay5gxCL+OaN1VM886tNye2tG64P/AMywfzt6AiVo417zDBJtxgA7mP26o8jUdyr2gBuuZiO3ZOVl3cB3nX5DTxQM7PaIdWdO+UanwG3RM/ibRTAptP8A2PvjqhbN0Quw9WoT8RxYNcoILvGLN8CSmUWtpiKYHhcnm5xsPFNp4Ofmkzx08k8Ny3EenpwWVIV2xLMM6JJyzyknrPzHqIHApT6LWzqSdSTLj1OsclQ8qdxWbBQoHYWWjbUrKzwBwSqLw5TsYB90QpBG4wsbTJRFFFb+Cqm4eEToCxuiI0ED4CbWqqCtWQbClZlSsoMRXW69VRVHpGy8Y0bNWULkolLdUQKA1gpKibVqKZ7kTIxxS3FYShJRGBcllZWqhokpDsa3n5dfwVrHjBvpDChKU7GN4+hQHFt5+S1ofhL0NJQOKV/FtP8ApC7Ej2OcIWNxfoZKxAHLSwp+svcYK5uIPeA2Oo81pYnZwI5Fc94DYNsP/IhfpeMaGYdmQZbM+W2w4LFi0BpEuNNus+gsh7P/APzB3jXfzWLFQkWs0WFYsSjvoTUUdVYsWYhDjSmdmLFiRdjy6KqmqpoiyxYnRIx6lrlYsWYEc6qVDVKxYosvEjqJBWLECoFRS1FixMgk7klyxYsEAoCsWLDC3IHLFiKGQBS3rFizGQJQFYsQCCsWLExj/9k="/>
          <p:cNvSpPr>
            <a:spLocks noChangeAspect="1" noChangeArrowheads="1"/>
          </p:cNvSpPr>
          <p:nvPr/>
        </p:nvSpPr>
        <p:spPr bwMode="auto">
          <a:xfrm>
            <a:off x="228600" y="0"/>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6678" name="AutoShape 6" descr="data:image/jpeg;base64,/9j/4AAQSkZJRgABAQAAAQABAAD/2wCEAAkGBhQREBIQEBQQEA8SFhIVFBAYEhcSFhAQFxAYFhUVFRQXHCYeGBolGRISIC8gIycqLCwsFyAxNTAqNScrLCkBCQoKDgwOGg8PGjUlHiQ0LzI1LCw1NSwyLCowKywtNTEpLCwxLSwtNS8sLC0qLCkuLy8vKSwvLSksKS0uLCksLP/AABEIAOEA4QMBIgACEQEDEQH/xAAcAAEAAgMBAQEAAAAAAAAAAAAABAUBAwYCBwj/xABGEAACAgEBBAYEDAUCBQQDAAABAgADEQQFEiExBhNBUXGRFCJSYRUjMjM0U4GCobKz0QdCcrHBosIkQ2JzkhZjo8MldIP/xAAbAQEAAwEBAQEAAAAAAAAAAAAAAwQFAgEGB//EADIRAAICAQIDBgUDBAMAAAAAAAABAhEDBCESMUEFE1FhcfAUIoGh0TKR8TOxweEjQmL/2gAMAwEAAhEDEQA/APuMREAREQBERAEREAREQBERAEREAREQBERAEREAREQBERAEREAREQBERAERMZgGYmMxmAZiYzGYBmJjMZgGYmMxmAZiYzGYBmJjMZgGYmMxmAZiYzGYBmJjMZgGYmMxmAZiYzGYBmJjMZgGYjMQBERANdlmJEfaKjgWXPiJq2jfgTbsV96kHvL/AJzAPHwovtL5iPhRfaXzEsogFb8KL7S+Yj4UX2l8xLKIBW/Ci+0vmI+FF9pfMSyiAVvwovtL5iPhRfaXzEsogFb8KL7S+Yj4UX2l8xIul6UodVbpbVal0s6ut2I3NQxqSzCN2Pu2A7h4kZIzhsQdXt62vV3Wk50FDJRamBmstUtrane57q9bWrDkF3m/lOeHOK5sFx8KL7S+Yj4UX2l8xPO2turp0UjFltmRVVvBesIGSxY8FrUeszngB3kgGFsPpARpUv19umpNxZqyT1Cmkt8XgWNnJXDcePrchynVq6BP+FF9pfMR8KL7S+Yk+m5XUMhDKwBVgQQwPIgjgRPc9BW/Ci+0vmI+FF9pfMSyiAVvwovtL5iPhRfaXzEsogFb8KL7S+Yj4UX2l8xLKIBW/Ci+0vmI+FF9pfMSyiAVvwovtL5iZG1F9pfMSxiAQ6tep4BlyezeElqZF2o+7Ux7ih/1ibNO+RAN8TEQCj2weBkro59GTxf9RpE2zyMl9G/oyeL/AKjQCziIgCIiAIiIAmMzXqqiyMqs1bMCBYoUshI+UoYFcj3gj3Tjr+j+oTJ1Zt2rTzwLOqYDnhtIu7TaBgdue5ZzOTirSsG7aF+ne6+4NRfpOrC61SN9FasM1bq26UdxxVkByPUPDAB16ZtSKsaSjSaSoAlKLAzM5Jz8Z1RC1EnnjrDx45PCbdsaiqzQdZp8GiqyhmRVK7lVOqRrkNeAVKit8oQCN0jEs0cEAgggjIIOQQeRB7p8R212jlxNOCq/HfkWccE+Zy+q0FKVW136W3SU2KFs1FF3XLXQH3jX6w36qc5yETdAJzjnJ+tu02kdEoWl9dqRmu2194sv1luosJYqM8FBJbko5kXTEAZOABzJ5Ae+c/sDbOm9DSi0iwetigUvfu0s7NQprVWx8S1XqkciJ12V2hl1l95G6rle/wDfwE4KPI6zYmyxpqUpBL7u8WbAXed3Lu26OCgs7HA4DOJPlB0T0zILt1LKdKXB09LgqyLuDf3UPGustxCHGOPAAgS/n2sHcU6KwiInQEREAREQBERAEREAibVGamHfuj/WJ42e+VB7wP7TO2GxS57t0/6xNOzD6uO7I8jj/EAsYjMxAKTbPIyX0b+jJ4v+o0ibZ5GS+jf0ZPF/1GgFnERAEREAREQBOa6R3atn6mqmz0Qj4y+q6sXuO2utXZOrzxBcMWx8kAkMOlmMzxq1QOY0m1FqRaqtHrKwvBal0+APvBtz7d6QtlaBmrFulc6NC9qnSWot9dbpc1ZCbjgplkPqq5XjwEvOlW2G09Gakd77CK6gtT27rn/mMqKTuqMt78AczKbR9Dzdpwt+9VuJu6WokM2mcD1dTYVOG1BbDEjguSBnLM2Vn7Ox5FwVd873JFNokPsCy3hq7ken+amuo1Lb7rWZ2Yp3qN0HkcjIk3Yo3dXra/5W9GuHi9TVHh2fRRKhdWu0DptNYqtjes1tB9YI1WU6mwdxvIIB+UKieUuOjuwH0z3M9nXBuqrqJzvLpq1bcWwn5ThrLBvdoAJ45nPZ+k7jeKpb7CcrLyIibBGIiIAiIgCJ87/iz03OmqOj0zbuquQ7zjnRSQRkHsdjwXuAY9gz2fRy0Po9M6/JamkjwNS4niaboklilGCm1s+X0LGIiekYiIgEHbQ+IfwH5hIuy34fj5gH/Ml7Y+Zf7v5xK/Zbf2H+V/2wC5zE85iAU+2eRkvo39GTxf8AUaRNs8jJfRv6Mni/6jQCziIgCIiAIiDAKPpRryqppq3Nd+p6xUcfKRVrLOw7j8lQewuDPnPR3V26a5W0is+8fjNMG4ahcZb5RwLQASH7SME4PC01+1jZtJNVn4pLRTV3dVXbu2P96w2cfZRJp2fR1Wpv/wDYTVHw3UZB+LCUcuR8ap8i1GFR3Ppez9oJfUl1R3q7FDKeXA947CORHYQRJM4joXrTXedOfm9QhvrHYty7ovUf1B0fHeLD2zt5ci+JWQ5MbxycWeEoUFmCqGbBYgAFiBgZPbw4T3EwzYGTwA7e4TojGZmcdbYdofGM1iaL/k1q7VNfjlqHZSGAzxRcjsY8SAtlsHajiw6TUNv2hS9V2APSaQQDvAcBYhZQ2OB3lYYyQvTg0rK8dRCU3Bcy/iInJYErtv7aTSaa3U2/IqUnHa7clQe9mIA8ZYz5Z/E7aQ1Ou0uyw2KlZbdQQe0glR4rWHfxZD2TmUuFWT6fF3uRQ911OEs0F+rdtZqLKKn1DsVa20Vi1uW7UDk7i4CgnAGAM859a/hPrWbQej2Arbo7LKGU81AO+gPgrhfuzhtPqXtSu1Uq9GuW4XuxQJRUN+qnTlm4qqIEfdXixbPE4l1/C/bgs2lr0TPV3JXYmeBIpbqt4jvK2ITK2JpS9Tc7QjKeCqpQ+29V79T6nERLZ84IiIBD2v8AMt9384lXs84I+38Dn/dLXavzTfd/OJU6bgR4/wB1z/tgFxmJr3ogFdtnkZL6N/Rk8X/UaRNs8jJfRv6Mni/6jQCziIgCIiAJUdK9pNRpLXr4WkCur/vWMK6z9jOD4Ay3nIdNbt6/SUdi9bqG8UUVV/jex+5OZOlZJihxzUTltqaUV01Knya8IvgFwPyyftAYt2g/fXXj/wDq9TH/ADNG3B8V94f2M37T+b1R769n/igP+Jmvm/fRmnqlWT35Hmm3q20V31d1AP8ARaPR2/C7P2T6UJ8s2l9CcjmtO+PFE3x+KifUq3yARyPEeBl3A/lINfGpRfij1KDpfbvJXpBnOqfcfHMaZVL3eGVUV5/90S/nL6l+t2hYea6apKhw5W3N1tn+hNN5yzBWzI1GTu8bkL0t6xOrI6nILLwTdC4G6GxxBznHuxnBmrb1ZFfX1jNumbrk723Qd9Pv1mxPve6WS85or1qm007pDAE8SvHAU4UA8R6w4kAHjjkZK+GDp9fz4/UxsMcmT5of9f5L7T3h0V0IZHAZWHapGQfIibJR9DGxo0rP/Ia6j7tNzVpn7ip5y8kBvp2rNWp1C1ozuQqIrMx7lUZJ8gZ+bG6Q2PrG1/DrHta3dPEbp4CsjuFeE8BPs38WdqdTsy1QcNqGSgeDnNn/AMaWT4RKeplVJH0/YWnUuPJJeX5LK7Zpt3rdNTYtGcBWdXIbdyyqeBcDjjhnHOXP8NbjTtbTBuHWrYnir0GxT9prSVOi2/ZVV1YVGUZwWDZXJJwCrD2n9/E9kbC2gRtDSXMRkajTZwAAqdYteABwACkjErY3U0zX1cJS0+SL5JP7H6TEzMCZmqfBCIiARNp/NN4r+cSqUY81/vj/AHS22l82fFfziVbDgfDPlx/xAJm9E15mYBG2zyMl9G/oyeL/AKjSJtnkZL6N/Rk8X/UaAWcREAREQBOD2xZv7Q1B7Kq9PSPHda5v1q/ITuzPnYs3tRrH9rU2D7K0Sn/6pFl/SXtBG83oRttfMnxH95u2p8zqP6NnfpGaNtn4r7w/zN+1Pmb/AOjZ36RlGXX30Za1n9Re+pqdN7SlfapYedZE77YFu/pNM3tU0nzqUzhtIM0p/QPyzseh7Z2doj36bTfoLLeDkR9ocoP30LV2wMngBzPcJxuybXOmbVLjrL2fUkMu9vI/GtDgggioVL92XfTC8rodRjgz1mtT3PaRUp87BNdSBQFXgFAAA7ABgfhLkIcSZ85q8/duO1rwNej39wdbvdZl853eIzwICkgDBHDPDjzm/e+zv9/DEwBI2n2hXY27W2+QpY4U4UBgMMTjDZPLGeEnjjSVPoZsp5MspZIKl1o29FeDa1PZ1OcdwfS0v/dml/Oc6OcNXrR3+jN51Ff/AK50TsACTwA5nuErS/Uzb07vFF+R8h/jbtINbpdOpBCLba2D/MzCtfwW2cCmzDuhnaulW4rvk5Yd4RQWx78Ylx0t1Au2q5sI3N6hCeI9RgLGzn/vN+wxiRNXuWE9c61WLbb1oKEuRkBQmBggBcBSQBKMoqUm2fW6bNPT4ceONq7baXE63ql9N3Tq142atEr1XJUSHruKAqDvJbW5wCPfxODwIIlda3VuSDwrfeDd4R8g/wCmW+ou6s9aRuWboTT0n5VVe7gWP78Ekd5OeQEodQPUb+lvymR5KjUfMu6TizqeVrnGn/6lvv8ARUr6u1ySP1YDMyJsm7fopf2q6280B/zJc0D4sREQCJtVwKmJ4AbpJ92+JU16xG4Ak5BHyW7Rjulpthc0uO/dH+sSDoNCBiAasv7MzLbqIgFVtnkZL6N/Rk8X/UaRNs8jJfRv6Mni/wCo0As4iIAiJXbU24lG6pDWXPnq9OgDWWY5kAkAKOGWYhR2meNpK2CxnzbQNkWt7V+sbz1luPwxOqW7XP63/B0DsqK2XnwawOgB8FP2zj9hE+jqWxvb1u9jON7r3zjPZnMqyzQyKouzS7PVZHfgY24Pih/UP7GSNqfMXf0bO/SaaNt/NfaP8zftX5i7+jZ36LSvLr76Mm1f9Re+o0Z+JT+kf2nYdDx/+O0X/wCtpv0FnIaDjVX/AEiWnRTbOoGg0ippGfFFKhzfUiMorADcywyADjdljFOMF8zo416uMPfgW3TBviaU9vU6QfYuoWw/pzJOBkkAcs+/u8ZUbZv1L26IXrpq0OpzuI72NldLcw9dlUY9X2ZMv2dvWLYpCFcHON71w2eAz6uRwJ45Eu4svFDihyPldbGMsiUvAmETSNIgsNuPjDn1iTwyqqQByxhRzzxjW3lELqjWkY9QHBx2nkeX+ZDo2m1ltQrTdpcMzO4wX3ThlTjzBwPfz5CWHkrbqRafR55wc4NKLve/Df1/JJ2D9O1n/a0Z/HUftLnathWmwjAYI2CcYzjhz4c+/hOY0uovTXanqK6bM0aQkvc1W78ZqQMbtT57e6S9pa/WCmw2U6QoEYsE1VisFAycF6cHgO3Eo5c+OM3Fvc09Km8MfQ+EbY1PW6nUWe3dcezl1hA5cOQE9rtq0Y4qWAAFhrQuAOWHIz9ucyupJKqTxJAJ95IyfxM9zOc5KTaZ+lQ0uKeKEckU6S5+hNq2ZfcDYtdlgJPrYLF27cdrHvxmV+oGFfPc39jLjY20VV8XHA3QiWGtbupAs3yAjAjB9ccBkb2ePHPjpdrq7XZqvW9Rwz4I3jlt35XrNhSq7x4nHbzKk1d7h5Jxk8bj8tPdcvwfojYS40unHdTT+msnzVpat1FX2VUeQx/ibZqn54IiIBF2n80fFfziY0o4CZ2l82fFPziZ0vIQDfiJmIBRbZ5GS+jf0ZPF/wBRpE2zyMl9G/oyeL/qNALOIiAJU7L2J1RsscizUWszWXYwWG8dxBnOEVcKF5cCeZJNtEjyYo5Fwy5HqdHP7R25hzRpQuo1Q4FQfi6P+q9xnc/o+UewYyRW7N6D6dF+OVdVYS7FrF30Uu5dhXU2VRcse895M66rTqowqqoJJwAACxOSeHaSScz3iZuXs+Utsc+Fe/M7WSj550l6IMib+hQ7gObNIpwrD26QThGGeKjAYe8DOh6jezVXOui07rpQxsda9RYaq90rVWx9RSxI32GeHAcd6dvtLZL3vhr7K9PgZqr+LZ2zx37gd8LjHBN088kzGm6M6etd1KaFB5/FrlvexIyx95nj02bHDhi7fj/LOu8b5nPavoKhqK6S3UadypAbrH1CHIxkpazd/NSp9827I6QZrXTafTs11GKXRX+Ip3AFH/EkYZcYwFDP7Sgg4tG6F6biBWFQ86ld66m8aUYIftXjJl2lNNWNPUjbuAtIIqULnjg4wMDJxiQ/C5VGncvWvyHkb5s5zV23vrNKl6UIqjU2g13PYSVRKsENWmOGoPHj9kuJCt2BqdRal1tiaTcSxAlPxzlXKM29bam6DmpeSd/Gbv8A0eP5r9ax7/SnX8EwPwmrps3w+JRlF35GTqtJLPk4k1RIU8RK6vYqZ3rSbLOsawPllwSQcAZx2DM3N0YtTjRqbww/lt3dRWR3Eeq/2hx9vKBsHUn5eq3fdVpkUfb1psJ/CTS1mJq5J+lM5w4NVguOKSV9Txo7MbQsz/zNNUR7+r1Fm9+uvnIHSbpVS63aGm2k3vW9bO1yVV6frKyAzux9Y4Od1Ax78c5r2psC1b6b9SlW0NNUtyuvowNyq+4d8V5K2YNY+SFbBOFblOn0GipapGoSg0sAVKooUqe4ATJ1KWXK8kE2aGmjLHjUZc0cLsD+EulRVfUO2sOBgA9XT9iocsPFiPdNvS/+GNV6K+iWnTXoMbgUV1WpnOG3BwYZOGwe49mOss6J1ZL0htLYedlDdTk55sg9Sz76tA0uuTgtuluHfZSyP9rVvun7EErR02aUuJza8mtvsX/i8vGsnFuup8Yf+G+0Qcejqw9pdRUQfsYqZpv6Aa1WpS2palvtWkMbazuFsnLYJAGFbHHJOAASRPuWg9KFu7qFoeplJFlaFOqdSPUcO7FwwbIYYxuEEcQZYanZ9diNXYiWIwwyMAysO4g8DLkcGdtNVX1Rbl2xqHFxb+yKOuyzT6qhHvtup1HW1kW9X6typv17hRFwSEtGOOeGMY49IJU09F6FR6iGsocL8RY7XIm6cgoLCSvZyOBgYxLPT0BEVFzuqAoySxwBgZJJJ5czL+GM4xqbtmQzZERJjwi7S+bPin5xM6XkJjaXzZ8U/OJnS8hAJEREAots8jJfRv6Mni/6jSJtnkZL6N/Rk8X/AFGgFnERAErdvbQeilrUCtukZDZ5E44Y8ZZSl6Yn/g7PeUH+sTmbqLJ9PFSyxi+TaPOxukJtdqrU6q1F3jxypXhx93Agyj2L0/t1GoDej7uzrLTRXqc+sbv5Sy5+Sx4cuBI49k1VF67NTXYN7U26ezcsB4fMEqAMf9I8pw2yNRqDp9GtZsXT79ShRvbrW+mqw4fJLbxP/UN1eQ51nlao2o6HFLiaS3r03Ttr6ra/M+wdJdqWaag3Vqj7pG8GJHqkgZGPeRIw6QWHZ41gRN/d3imTu4DkHB58hmU+2ulCXpdpyjbhepQVyzuvWqWwuOZXJGDPGy9ZnY1y9tYtrx28WyM/+Ym78Nw4U5R34l+zR87F3Ki62N0gse4UahER3rFtbIxIZD2HPb+0najaLq7IFU7o3uJPFcTlOjzU6fUE3PY1gSkVEnICWVByMdmOI8OydLqD/wAQ39Bz/wCJmL2q3i4e7dW0WoRXE9uhZ6a8OoYdv4Humja2qaql7KwGZBvbpzggc+XuzNWw/mvvH+wlLtzb7iy6oAdUqOrH3mrP+78PfIceovTxyS5tfcinDhm0h/6vsNdDiuvN1jV43jwwVAI/8jLDa+1rqrq6qq6363O6SxHrDmD9k5ain1+pI9XT1vev9TVVN+BB850PSLLajSIj9W5NhDgA4BUccGeYck5RfE/D/ZPpoxeSmtqfP0voY2xt++jTV3GpC5bcsQkjcYsQpHeDjv7RIW2el+o0mmZ7qKxqGsFdSb+K2G5vF2sJwAMNniOzlPXSs7mzxWz77iytC/e4feJOfcJt1vREamp9Pqr3uff63fwAwRk3N0rxAHqtjHcDNiUV8KmkuJ369Pp1I8bxrP8A8n6b9+ZSbD6f667UdRZpKwqW1VX2KzHqd9sAkZPceOSJ29eoJa0L6zLyUjAz3ZnJ9AQo121kXkt1YA7lUOv+J1el+eu+5/aZDlJOG/Nv+z/Bc1ixrI1CNUk/3p9fUpq+lVj02utaCylhvIST6h4ZHLiCJL230hajq60VXvdSxBbdStAMszHu4HyMoNpDqWNyca7zfVZ7mF7YPkB5GT7Kls2ndXZxV9OFQe71ScZ+3yl7TfNJ8XRHmqxQilKC2d/alX72X2xdom+oOyhXBIYA7wyOOVbtBBBHjJ85/onrt8XVhOrSltzBILF+O9ndAUYwoAAxOgneSPDJozpKmIiJweEXaXzZ8U/OJnS8hMbS+bPin5xM6XkIBIiIgFJtdeBkro6P+HTxf9Rp61un3hKk13IN2t2VeOAMdpz2j3wDponK9bqfrX8l/aOt1P1r+S/tAOqkDbOyhqauqLFBkHIAOcdnGUnW6n61/Jf2jrdT9a/kv7Txq1TOoScJKUeaLDZvRoVW9c9jXWYwCQAAMY5eHCU2y/4Z1Uaz0lbbDUrtbXpSPUrtII3s544yccM8uJxJPW6n61/Jf2jrdT9a/kv7Tnu4+BY+Mzb/ADc1X0Nml6Hbmq6/rM1qXaurd+Q7A8zniBvHH2TzV0I3arquvsIvZWf1V+UG3s49/wDieet1P1r+S/tHW6n61/Jf2lt6rK+b8PsVEq3RtToSm/W5sdtxUVhur64QYXj/ACndwOHYJaXbH3mLb7De58OzulN1up+tfyX9o63U/Wv5L+0qajHHUpLLvXvoSrJKO6Z01FARQo5CU21Oii33daXdVbd6yscrN3l28OHjIXW6n61/Jf2jrdT9a/kv7Tl4oOKi1sji3dk+3ourWW277hrUavGFwqlQvAe4ATXr+inWtWxucGtEUEKP5f5ufAkyJ1up+tfyX9o63U/Wv5L+0LFBdCTHlnjfFB0zbr+hQtoroN1gVGdyd0Euzdpz3ZPnJmwuj3oos+Nstazd9Z+JG6CB485XdbqfrX8l/aOt1P1r+S/tLSzTWPur+XwI5Nyk5PmzPRboP6Ffdf6RZc1+d8Mirl9/e3sjtyW85e1aAqzuGOXz2cj2H7JQ9bqfrX8l/aOt1P1r+S/tKrwwdOuW6JcmfJkk5Se7/wAEtOiY6hqGtZlZg4O6AUbtx4z3tPost3VMLLK7qlCi5cbxXHb+PmZB63U/Wv5L+0dbqfrX8l/aSw+R3ETz5J/qZcbE2IulV0RmYO28S3PO6AePbxBP2yynK9bqfrX8l/aOs1P1r+S/tPZScnbIm7Oqict12o+tfyX9p6W3UfWP5D9p4eF7tL5s+KfnEzpuQlbQrtwd2YcOHZwOeyW1ScIBsiMRAMMs1HTib4gEb0YR6MJIxGIBH9GEejCSMRiAR/RhHowkjEYgEf0YR6MJIxGIBH9GEejCSMRiAR/RhHowkjEYgEf0YR6MJIxGIBH9GEejCSMRiAR/RhHowkjEYgEf0YR6MJIxGIBH9GE8tpxJWJ5I4wCP6MB4wKRJJM84gHhaptSOyYWAe4iIAiIgCIiAIiIAiIgCIiAIiIAiIgCIiAIiIAiIgCIiAJ5YT1EA8RuiZKzG7ABmUEBJ6gCIiAIiIAiIgCIiAIiIAiIgCIiAIiIAiIgCIiAIiIAiIgCIiAIiIAiIgCIiAf/Z"/>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56680" name="Picture 8" descr="http://delpradocabana.files.wordpress.com/2010/09/surf_board_meeting.jpg"/>
          <p:cNvPicPr>
            <a:picLocks noChangeAspect="1" noChangeArrowheads="1"/>
          </p:cNvPicPr>
          <p:nvPr/>
        </p:nvPicPr>
        <p:blipFill>
          <a:blip r:embed="rId3" cstate="print"/>
          <a:srcRect/>
          <a:stretch>
            <a:fillRect/>
          </a:stretch>
        </p:blipFill>
        <p:spPr bwMode="auto">
          <a:xfrm>
            <a:off x="5638800" y="3657600"/>
            <a:ext cx="3200400" cy="3200400"/>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pPr algn="l"/>
            <a:r>
              <a:rPr lang="en-US" sz="1600" dirty="0" smtClean="0"/>
              <a:t>Disclaimer (continued)  </a:t>
            </a:r>
            <a:endParaRPr lang="en-US" sz="1600" dirty="0"/>
          </a:p>
        </p:txBody>
      </p:sp>
      <p:sp>
        <p:nvSpPr>
          <p:cNvPr id="3" name="Content Placeholder 2"/>
          <p:cNvSpPr>
            <a:spLocks noGrp="1"/>
          </p:cNvSpPr>
          <p:nvPr>
            <p:ph idx="1"/>
          </p:nvPr>
        </p:nvSpPr>
        <p:spPr>
          <a:xfrm>
            <a:off x="457200" y="838200"/>
            <a:ext cx="8229600" cy="5791200"/>
          </a:xfrm>
        </p:spPr>
        <p:txBody>
          <a:bodyPr>
            <a:normAutofit fontScale="47500" lnSpcReduction="20000"/>
          </a:bodyPr>
          <a:lstStyle/>
          <a:p>
            <a:pPr>
              <a:buNone/>
            </a:pPr>
            <a:r>
              <a:rPr lang="en-US" sz="5800" dirty="0" smtClean="0"/>
              <a:t>My perspectives:  </a:t>
            </a:r>
          </a:p>
          <a:p>
            <a:pPr>
              <a:buNone/>
            </a:pPr>
            <a:endParaRPr lang="en-US" sz="3400" b="1" dirty="0" smtClean="0"/>
          </a:p>
          <a:p>
            <a:r>
              <a:rPr lang="en-US" sz="3400" b="1" dirty="0" smtClean="0"/>
              <a:t>Regulator:   </a:t>
            </a:r>
            <a:r>
              <a:rPr lang="en-US" sz="3400" dirty="0" smtClean="0"/>
              <a:t>“That C.Rule guy”—working every day with regulators, researchers, IRBs, program staff and study subjects.</a:t>
            </a:r>
          </a:p>
          <a:p>
            <a:pPr>
              <a:buNone/>
            </a:pPr>
            <a:endParaRPr lang="en-US" sz="3400" b="1" dirty="0" smtClean="0"/>
          </a:p>
          <a:p>
            <a:r>
              <a:rPr lang="en-US" sz="3400" b="1" dirty="0" smtClean="0"/>
              <a:t>Interagency:  </a:t>
            </a:r>
            <a:r>
              <a:rPr lang="en-US" sz="3400" dirty="0" smtClean="0"/>
              <a:t>Chair, Social and Behavioral Research Working Group; member of HSRIG, CDAC, Committee on Science’s Social Behavioral and Economic Subcommittee; SACHRP Ex Officio; ED liaison with Federal Demonstration Partnership (FDP) and the President’s Commission for the Study of Bioethical Issues.</a:t>
            </a:r>
          </a:p>
          <a:p>
            <a:endParaRPr lang="en-US" sz="3400" b="1" dirty="0" smtClean="0"/>
          </a:p>
          <a:p>
            <a:r>
              <a:rPr lang="en-US" sz="3400" b="1" dirty="0" smtClean="0"/>
              <a:t>Planning and Evaluation Service, </a:t>
            </a:r>
            <a:r>
              <a:rPr lang="en-US" sz="3400" dirty="0" smtClean="0"/>
              <a:t>US Department of Education. </a:t>
            </a:r>
          </a:p>
          <a:p>
            <a:endParaRPr lang="en-US" sz="3400" b="1" dirty="0" smtClean="0"/>
          </a:p>
          <a:p>
            <a:r>
              <a:rPr lang="en-US" sz="3400" b="1" dirty="0" smtClean="0"/>
              <a:t>Legislation:  </a:t>
            </a:r>
            <a:r>
              <a:rPr lang="en-US" sz="3400" dirty="0" smtClean="0"/>
              <a:t>Senior legislative staffer for member of Congress, Education and Labor Committee.</a:t>
            </a:r>
            <a:endParaRPr lang="en-US" sz="3400" b="1" dirty="0" smtClean="0"/>
          </a:p>
          <a:p>
            <a:endParaRPr lang="en-US" sz="3400" b="1" dirty="0" smtClean="0"/>
          </a:p>
          <a:p>
            <a:r>
              <a:rPr lang="en-US" sz="3400" b="1" dirty="0" smtClean="0"/>
              <a:t>Researcher</a:t>
            </a:r>
            <a:r>
              <a:rPr lang="en-US" sz="3400" dirty="0" smtClean="0"/>
              <a:t>:  College faculty member and social and behavioral researcher.</a:t>
            </a:r>
            <a:endParaRPr lang="en-US" sz="3400" b="1" dirty="0" smtClean="0"/>
          </a:p>
          <a:p>
            <a:pPr>
              <a:buNone/>
            </a:pPr>
            <a:endParaRPr lang="en-US" sz="3400" b="1" dirty="0" smtClean="0"/>
          </a:p>
          <a:p>
            <a:r>
              <a:rPr lang="en-US" sz="3400" b="1" dirty="0" smtClean="0"/>
              <a:t>Research consumer. </a:t>
            </a:r>
            <a:r>
              <a:rPr lang="en-US" sz="3400" dirty="0" smtClean="0"/>
              <a:t>Nonprofit policy advocacy group use of research data.</a:t>
            </a:r>
          </a:p>
          <a:p>
            <a:pPr>
              <a:buNone/>
            </a:pPr>
            <a:endParaRPr lang="en-US" sz="3400" b="1" dirty="0" smtClean="0"/>
          </a:p>
          <a:p>
            <a:r>
              <a:rPr lang="en-US" sz="3400" b="1" dirty="0" smtClean="0"/>
              <a:t>Advocate of evidence-based practice</a:t>
            </a:r>
            <a:r>
              <a:rPr lang="en-US" sz="3400" dirty="0" smtClean="0"/>
              <a:t>:  JERHRE board, Campbell Collaboration participant, member of AERA, American Statistical Association and PRIM&amp;R, etc.</a:t>
            </a:r>
          </a:p>
          <a:p>
            <a:pPr>
              <a:buNone/>
            </a:pPr>
            <a:endParaRPr lang="en-US" sz="3400" dirty="0" smtClean="0"/>
          </a:p>
          <a:p>
            <a:r>
              <a:rPr lang="en-US" sz="3400" b="1" dirty="0" smtClean="0"/>
              <a:t>Long time critic of IRBs and regulations </a:t>
            </a:r>
            <a:r>
              <a:rPr lang="en-US" sz="3400" dirty="0" smtClean="0"/>
              <a:t>that needlessly hinder rigorous research.</a:t>
            </a:r>
            <a:endParaRPr lang="en-US" sz="3400"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685800"/>
            <a:ext cx="9144000" cy="1143000"/>
          </a:xfrm>
        </p:spPr>
        <p:txBody>
          <a:bodyPr>
            <a:normAutofit fontScale="90000"/>
          </a:bodyPr>
          <a:lstStyle/>
          <a:p>
            <a:r>
              <a:rPr lang="en-US" sz="4000" b="1" dirty="0"/>
              <a:t>OHRP Compliance </a:t>
            </a:r>
            <a:r>
              <a:rPr lang="en-US" sz="4000" b="1" dirty="0" smtClean="0"/>
              <a:t>Oversight </a:t>
            </a:r>
            <a:r>
              <a:rPr lang="en-US" sz="4000" b="1" dirty="0"/>
              <a:t/>
            </a:r>
            <a:br>
              <a:rPr lang="en-US" sz="4000" b="1" dirty="0"/>
            </a:br>
            <a:r>
              <a:rPr lang="en-US" sz="3600" b="1" dirty="0"/>
              <a:t>New Cases Initiated – </a:t>
            </a:r>
            <a:r>
              <a:rPr lang="en-US" sz="3600" b="1" dirty="0" smtClean="0"/>
              <a:t>1990-2011</a:t>
            </a:r>
            <a:endParaRPr lang="en-US" sz="4800" b="1" dirty="0">
              <a:solidFill>
                <a:schemeClr val="bg1"/>
              </a:solidFill>
            </a:endParaRPr>
          </a:p>
        </p:txBody>
      </p:sp>
      <p:sp>
        <p:nvSpPr>
          <p:cNvPr id="3075" name="Line 3"/>
          <p:cNvSpPr>
            <a:spLocks noChangeShapeType="1"/>
          </p:cNvSpPr>
          <p:nvPr/>
        </p:nvSpPr>
        <p:spPr bwMode="auto">
          <a:xfrm>
            <a:off x="0" y="1905000"/>
            <a:ext cx="9144000" cy="0"/>
          </a:xfrm>
          <a:prstGeom prst="line">
            <a:avLst/>
          </a:prstGeom>
          <a:noFill/>
          <a:ln w="76200">
            <a:solidFill>
              <a:schemeClr val="tx2"/>
            </a:solidFill>
            <a:round/>
            <a:headEnd/>
            <a:tailEnd/>
          </a:ln>
          <a:effectLst/>
        </p:spPr>
        <p:txBody>
          <a:bodyPr wrap="none" anchor="ctr"/>
          <a:lstStyle/>
          <a:p>
            <a:endParaRPr lang="en-US" dirty="0"/>
          </a:p>
        </p:txBody>
      </p:sp>
      <p:graphicFrame>
        <p:nvGraphicFramePr>
          <p:cNvPr id="3076" name="Object 4"/>
          <p:cNvGraphicFramePr>
            <a:graphicFrameLocks noChangeAspect="1"/>
          </p:cNvGraphicFramePr>
          <p:nvPr/>
        </p:nvGraphicFramePr>
        <p:xfrm>
          <a:off x="1219200" y="2130425"/>
          <a:ext cx="7086600" cy="4727575"/>
        </p:xfrm>
        <a:graphic>
          <a:graphicData uri="http://schemas.openxmlformats.org/presentationml/2006/ole">
            <mc:AlternateContent xmlns:mc="http://schemas.openxmlformats.org/markup-compatibility/2006">
              <mc:Choice xmlns:v="urn:schemas-microsoft-com:vml" Requires="v">
                <p:oleObj spid="_x0000_s389131" name="Chart" r:id="rId4" imgW="6096000" imgH="4067251" progId="MSGraph.Chart.8">
                  <p:embed followColorScheme="full"/>
                </p:oleObj>
              </mc:Choice>
              <mc:Fallback>
                <p:oleObj name="Chart" r:id="rId4" imgW="6096000" imgH="4067251"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130425"/>
                        <a:ext cx="7086600"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Rectangle 5"/>
          <p:cNvSpPr>
            <a:spLocks noChangeArrowheads="1"/>
          </p:cNvSpPr>
          <p:nvPr/>
        </p:nvSpPr>
        <p:spPr bwMode="auto">
          <a:xfrm>
            <a:off x="3657600" y="6400800"/>
            <a:ext cx="827088" cy="457200"/>
          </a:xfrm>
          <a:prstGeom prst="rect">
            <a:avLst/>
          </a:prstGeom>
          <a:noFill/>
          <a:ln w="9525">
            <a:noFill/>
            <a:miter lim="800000"/>
            <a:headEnd/>
            <a:tailEnd/>
          </a:ln>
          <a:effectLst/>
        </p:spPr>
        <p:txBody>
          <a:bodyPr wrap="none">
            <a:spAutoFit/>
          </a:bodyPr>
          <a:lstStyle/>
          <a:p>
            <a:pPr eaLnBrk="0" hangingPunct="0"/>
            <a:r>
              <a:rPr lang="en-US" sz="2400" b="1" dirty="0">
                <a:solidFill>
                  <a:schemeClr val="tx2"/>
                </a:solidFill>
                <a:latin typeface="Times New Roman" pitchFamily="18" charset="0"/>
              </a:rPr>
              <a:t>Year</a:t>
            </a:r>
          </a:p>
        </p:txBody>
      </p:sp>
      <p:sp>
        <p:nvSpPr>
          <p:cNvPr id="389123" name="Rectangle 3"/>
          <p:cNvSpPr>
            <a:spLocks noChangeArrowheads="1"/>
          </p:cNvSpPr>
          <p:nvPr/>
        </p:nvSpPr>
        <p:spPr bwMode="auto">
          <a:xfrm>
            <a:off x="-320040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rPr>
              <a:t>webinar was </a:t>
            </a:r>
            <a:r>
              <a:rPr kumimoji="0" lang="en-US" sz="1800" b="1" i="0" u="none" strike="noStrike" cap="none" normalizeH="0" baseline="0" dirty="0" smtClean="0">
                <a:ln>
                  <a:noFill/>
                </a:ln>
                <a:solidFill>
                  <a:srgbClr val="0000FF"/>
                </a:solidFill>
                <a:effectLst/>
                <a:latin typeface="Arial" pitchFamily="34" charset="0"/>
              </a:rPr>
              <a:t>February 23, 2012.</a:t>
            </a:r>
            <a:r>
              <a:rPr kumimoji="0" lang="en-US" sz="18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DD7745-DCEA-4256-B0A1-681EC926F49C}" type="slidenum">
              <a:rPr lang="en-US" smtClean="0"/>
              <a:pPr/>
              <a:t>31</a:t>
            </a:fld>
            <a:endParaRPr lang="en-US" dirty="0"/>
          </a:p>
        </p:txBody>
      </p:sp>
      <p:sp>
        <p:nvSpPr>
          <p:cNvPr id="4" name="TextBox 3"/>
          <p:cNvSpPr txBox="1"/>
          <p:nvPr/>
        </p:nvSpPr>
        <p:spPr>
          <a:xfrm>
            <a:off x="685800" y="1447800"/>
            <a:ext cx="7848600" cy="5570756"/>
          </a:xfrm>
          <a:prstGeom prst="rect">
            <a:avLst/>
          </a:prstGeom>
          <a:noFill/>
        </p:spPr>
        <p:txBody>
          <a:bodyPr wrap="square" rtlCol="0">
            <a:spAutoFit/>
          </a:bodyPr>
          <a:lstStyle/>
          <a:p>
            <a:pPr>
              <a:buFont typeface="Arial" pitchFamily="34" charset="0"/>
              <a:buChar char="•"/>
            </a:pPr>
            <a:r>
              <a:rPr lang="en-US" sz="2800" dirty="0" smtClean="0">
                <a:solidFill>
                  <a:srgbClr val="FFFF00"/>
                </a:solidFill>
              </a:rPr>
              <a:t>New cases initiated from 2008-11 </a:t>
            </a:r>
            <a:r>
              <a:rPr lang="en-US" sz="2800" u="sng" dirty="0" smtClean="0">
                <a:solidFill>
                  <a:srgbClr val="FFFF00"/>
                </a:solidFill>
              </a:rPr>
              <a:t>never exceeded  </a:t>
            </a:r>
          </a:p>
          <a:p>
            <a:r>
              <a:rPr lang="en-US" sz="2800" dirty="0" smtClean="0">
                <a:solidFill>
                  <a:srgbClr val="FFFF00"/>
                </a:solidFill>
              </a:rPr>
              <a:t>    </a:t>
            </a:r>
            <a:r>
              <a:rPr lang="en-US" sz="2800" u="sng" dirty="0" smtClean="0">
                <a:solidFill>
                  <a:srgbClr val="FFFF00"/>
                </a:solidFill>
              </a:rPr>
              <a:t>8 in any one year. </a:t>
            </a:r>
            <a:r>
              <a:rPr lang="en-US" u="sng" dirty="0" smtClean="0"/>
              <a:t>        </a:t>
            </a:r>
          </a:p>
          <a:p>
            <a:pPr lvl="1">
              <a:buFont typeface="Arial" pitchFamily="34" charset="0"/>
              <a:buChar char="•"/>
            </a:pPr>
            <a:r>
              <a:rPr lang="en-US" dirty="0" smtClean="0"/>
              <a:t>New cases peaked at 91 in 2001 (about the time OPRR was eliminated).  Since 2001 the annual number of new cases never exceeded 42.</a:t>
            </a:r>
          </a:p>
          <a:p>
            <a:r>
              <a:rPr lang="en-US" dirty="0" smtClean="0"/>
              <a:t> </a:t>
            </a:r>
          </a:p>
          <a:p>
            <a:pPr>
              <a:buFont typeface="Arial" charset="0"/>
              <a:buChar char="•"/>
            </a:pPr>
            <a:r>
              <a:rPr lang="en-US" sz="2400" dirty="0" smtClean="0">
                <a:solidFill>
                  <a:srgbClr val="FFFF00"/>
                </a:solidFill>
              </a:rPr>
              <a:t>  The annual number of investigational visits never exceeded </a:t>
            </a:r>
          </a:p>
          <a:p>
            <a:r>
              <a:rPr lang="en-US" sz="2400" dirty="0" smtClean="0">
                <a:solidFill>
                  <a:srgbClr val="FFFF00"/>
                </a:solidFill>
              </a:rPr>
              <a:t>   6 from 1990-2001; the </a:t>
            </a:r>
            <a:r>
              <a:rPr lang="en-US" sz="2400" u="sng" dirty="0" smtClean="0">
                <a:solidFill>
                  <a:srgbClr val="FFFF00"/>
                </a:solidFill>
              </a:rPr>
              <a:t>annual average was 3.3.  </a:t>
            </a:r>
            <a:endParaRPr lang="en-US" u="sng" dirty="0" smtClean="0">
              <a:solidFill>
                <a:srgbClr val="FFFF00"/>
              </a:solidFill>
            </a:endParaRPr>
          </a:p>
          <a:p>
            <a:endParaRPr lang="en-US" dirty="0" smtClean="0"/>
          </a:p>
          <a:p>
            <a:pPr>
              <a:buFont typeface="Arial" charset="0"/>
              <a:buChar char="•"/>
            </a:pPr>
            <a:r>
              <a:rPr lang="en-US" dirty="0" smtClean="0"/>
              <a:t> Most cases are handled  via phone calls, emails and letters. OHRP reviews most commonly focus on informed consent forms, IRB meeting minutes and other procedural issues.  Little is known about the effectiveness IRBs in protecting research subjects.</a:t>
            </a:r>
          </a:p>
          <a:p>
            <a:pPr>
              <a:buFont typeface="Arial" charset="0"/>
              <a:buChar char="•"/>
            </a:pPr>
            <a:endParaRPr lang="en-US" dirty="0" smtClean="0"/>
          </a:p>
          <a:p>
            <a:pPr>
              <a:buFont typeface="Arial" charset="0"/>
              <a:buChar char="•"/>
            </a:pPr>
            <a:r>
              <a:rPr lang="en-US" dirty="0" smtClean="0">
                <a:solidFill>
                  <a:srgbClr val="FFFF00"/>
                </a:solidFill>
              </a:rPr>
              <a:t> From 1990-2011, a total of 12 Assurances were suspended (i.e. an average of </a:t>
            </a:r>
            <a:r>
              <a:rPr lang="en-US" u="sng" dirty="0" smtClean="0">
                <a:solidFill>
                  <a:srgbClr val="FFFF00"/>
                </a:solidFill>
              </a:rPr>
              <a:t>about one every other year</a:t>
            </a:r>
            <a:r>
              <a:rPr lang="en-US" dirty="0" smtClean="0">
                <a:solidFill>
                  <a:srgbClr val="FFFF00"/>
                </a:solidFill>
              </a:rPr>
              <a:t>) and 36 restricted  (an average of 3 a year).</a:t>
            </a:r>
          </a:p>
          <a:p>
            <a:pPr>
              <a:buFont typeface="Arial" charset="0"/>
              <a:buChar char="•"/>
            </a:pPr>
            <a:endParaRPr lang="en-US" dirty="0" smtClean="0"/>
          </a:p>
          <a:p>
            <a:pPr>
              <a:buFont typeface="Arial" charset="0"/>
              <a:buChar char="•"/>
            </a:pPr>
            <a:endParaRPr lang="en-US" dirty="0" smtClean="0"/>
          </a:p>
          <a:p>
            <a:pPr>
              <a:buFont typeface="Arial" charset="0"/>
              <a:buChar char="•"/>
            </a:pPr>
            <a:endParaRPr lang="en-US" dirty="0" smtClean="0"/>
          </a:p>
        </p:txBody>
      </p:sp>
      <p:sp>
        <p:nvSpPr>
          <p:cNvPr id="5" name="TextBox 4"/>
          <p:cNvSpPr txBox="1"/>
          <p:nvPr/>
        </p:nvSpPr>
        <p:spPr>
          <a:xfrm>
            <a:off x="685800" y="152400"/>
            <a:ext cx="8001000" cy="1354217"/>
          </a:xfrm>
          <a:prstGeom prst="rect">
            <a:avLst/>
          </a:prstGeom>
          <a:noFill/>
        </p:spPr>
        <p:txBody>
          <a:bodyPr wrap="square" rtlCol="0">
            <a:spAutoFit/>
          </a:bodyPr>
          <a:lstStyle/>
          <a:p>
            <a:pPr algn="ctr"/>
            <a:r>
              <a:rPr lang="en-US" sz="3600" dirty="0" smtClean="0">
                <a:solidFill>
                  <a:srgbClr val="FFFF00"/>
                </a:solidFill>
              </a:rPr>
              <a:t>“When the Feds come knocking”: </a:t>
            </a:r>
          </a:p>
          <a:p>
            <a:pPr algn="ctr"/>
            <a:r>
              <a:rPr lang="en-US" sz="2800" dirty="0" smtClean="0">
                <a:solidFill>
                  <a:srgbClr val="FFFF00"/>
                </a:solidFill>
              </a:rPr>
              <a:t>OHRP compliance reviews and enforcement </a:t>
            </a:r>
            <a:r>
              <a:rPr lang="en-US" sz="2000" dirty="0" smtClean="0">
                <a:solidFill>
                  <a:srgbClr val="FFFF00"/>
                </a:solidFill>
              </a:rPr>
              <a:t>1990-2011</a:t>
            </a:r>
          </a:p>
          <a:p>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normAutofit fontScale="90000"/>
          </a:bodyPr>
          <a:lstStyle/>
          <a:p>
            <a:r>
              <a:rPr lang="en-US" dirty="0" smtClean="0">
                <a:solidFill>
                  <a:srgbClr val="FFFF00"/>
                </a:solidFill>
              </a:rPr>
              <a:t>“The Iceberg”</a:t>
            </a:r>
            <a:r>
              <a:rPr lang="en-US" dirty="0" smtClean="0"/>
              <a:t/>
            </a:r>
            <a:br>
              <a:rPr lang="en-US" dirty="0" smtClean="0"/>
            </a:br>
            <a:r>
              <a:rPr lang="en-US" dirty="0" smtClean="0"/>
              <a:t>No problems—or no reporting?</a:t>
            </a:r>
            <a:endParaRPr lang="en-US" dirty="0"/>
          </a:p>
        </p:txBody>
      </p:sp>
      <p:sp>
        <p:nvSpPr>
          <p:cNvPr id="3" name="Content Placeholder 2"/>
          <p:cNvSpPr>
            <a:spLocks noGrp="1"/>
          </p:cNvSpPr>
          <p:nvPr>
            <p:ph idx="1"/>
          </p:nvPr>
        </p:nvSpPr>
        <p:spPr>
          <a:xfrm>
            <a:off x="457200" y="1295400"/>
            <a:ext cx="8229600" cy="5410200"/>
          </a:xfrm>
        </p:spPr>
        <p:txBody>
          <a:bodyPr>
            <a:normAutofit lnSpcReduction="10000"/>
          </a:bodyPr>
          <a:lstStyle/>
          <a:p>
            <a:pPr>
              <a:buNone/>
            </a:pPr>
            <a:r>
              <a:rPr lang="en-US" sz="1400" b="1" i="1" dirty="0" smtClean="0"/>
              <a:t>Is the answer “It’s not my job”?</a:t>
            </a:r>
          </a:p>
          <a:p>
            <a:pPr>
              <a:buNone/>
            </a:pPr>
            <a:endParaRPr lang="en-US" sz="1400" b="1" i="1" dirty="0" smtClean="0"/>
          </a:p>
          <a:p>
            <a:r>
              <a:rPr lang="en-US" sz="1400" b="1" i="1" dirty="0" smtClean="0"/>
              <a:t>“I can’t tell you whether our two undercover successful tests are isolated cases or the tip of the iceberg. What I can tell you is that given the history of human subjects testing, it’s hard to believe that anybody could be comfortable with the integrity of the current system.” </a:t>
            </a:r>
            <a:r>
              <a:rPr lang="en-US" sz="1400" b="1" dirty="0" smtClean="0"/>
              <a:t>–Gregory Kurtz, GAO Managing Director Forensic Audits and Special Investigations, testimony to the House Subcommittee on Oversight and Investigations 2009.</a:t>
            </a:r>
          </a:p>
          <a:p>
            <a:pPr>
              <a:buNone/>
            </a:pPr>
            <a:endParaRPr lang="en-US" sz="1400" b="1" dirty="0" smtClean="0"/>
          </a:p>
          <a:p>
            <a:r>
              <a:rPr lang="en-US" sz="1400" b="1" dirty="0" smtClean="0"/>
              <a:t>“’What in the devil is going on in your agency that allows you to think you can ignore the law and regulations governing the adequacy of IRBs and simply enter whatever is emailed your way and put the US government stamp of approval on an IRB?  Nobody picked up on names like ‘Phake Medical Devices,’ ‘April Phuls’, Timothy Wittless’ and Alan Ruse? Or the town of “Chetesville, Arizona?”  </a:t>
            </a:r>
          </a:p>
          <a:p>
            <a:pPr>
              <a:buNone/>
            </a:pPr>
            <a:r>
              <a:rPr lang="en-US" sz="1400" b="1" dirty="0" smtClean="0"/>
              <a:t>                          --Hon. Greg Walden, R-Oregon, ranking member, Subcommittee on Oversight and investigations..</a:t>
            </a:r>
          </a:p>
          <a:p>
            <a:pPr>
              <a:buNone/>
            </a:pPr>
            <a:endParaRPr lang="en-US" sz="1400" b="1" dirty="0" smtClean="0"/>
          </a:p>
          <a:p>
            <a:r>
              <a:rPr lang="en-US" sz="1400" b="1" dirty="0" smtClean="0"/>
              <a:t>“Many political scientists—especially those in the senior ranks—</a:t>
            </a:r>
          </a:p>
          <a:p>
            <a:pPr>
              <a:buNone/>
            </a:pPr>
            <a:r>
              <a:rPr lang="en-US" sz="1400" b="1" dirty="0" smtClean="0"/>
              <a:t>          are either oblivious to the existence of IRBs or actively decide to sidestep </a:t>
            </a:r>
          </a:p>
          <a:p>
            <a:pPr>
              <a:buNone/>
            </a:pPr>
            <a:r>
              <a:rPr lang="en-US" sz="1400" b="1" dirty="0" smtClean="0"/>
              <a:t>          them by not submitting their proposals for review”  --Dvora Yanow and </a:t>
            </a:r>
          </a:p>
          <a:p>
            <a:pPr>
              <a:buNone/>
            </a:pPr>
            <a:r>
              <a:rPr lang="en-US" sz="1400" b="1" dirty="0" smtClean="0"/>
              <a:t>          Peregrine Schwartz-Shea, </a:t>
            </a:r>
            <a:r>
              <a:rPr lang="en-US" sz="1400" b="1" i="1" dirty="0" smtClean="0"/>
              <a:t>PS: Political Science &amp; Politics, PSOnline </a:t>
            </a:r>
            <a:r>
              <a:rPr lang="en-US" sz="1400" b="1" dirty="0" smtClean="0"/>
              <a:t>(July 2008)494.  pp 483-494 .</a:t>
            </a:r>
          </a:p>
          <a:p>
            <a:pPr>
              <a:buNone/>
            </a:pPr>
            <a:endParaRPr lang="en-US" sz="1400" b="1" dirty="0" smtClean="0"/>
          </a:p>
          <a:p>
            <a:r>
              <a:rPr lang="en-US" sz="1400" b="1" dirty="0" smtClean="0"/>
              <a:t>In ED nearly every report of noncompliance or unanticipated risk </a:t>
            </a:r>
          </a:p>
          <a:p>
            <a:pPr>
              <a:buNone/>
            </a:pPr>
            <a:r>
              <a:rPr lang="en-US" sz="1400" b="1" dirty="0" smtClean="0"/>
              <a:t>         comes from parents or teachers familiar with the Common Rule due to </a:t>
            </a:r>
          </a:p>
          <a:p>
            <a:pPr>
              <a:buNone/>
            </a:pPr>
            <a:r>
              <a:rPr lang="en-US" sz="1400" b="1" dirty="0" smtClean="0"/>
              <a:t>         medical contacts—or hearing about the “IRB” on TV’s medical dramas.</a:t>
            </a:r>
          </a:p>
        </p:txBody>
      </p:sp>
      <p:sp>
        <p:nvSpPr>
          <p:cNvPr id="4" name="Slide Number Placeholder 3"/>
          <p:cNvSpPr>
            <a:spLocks noGrp="1"/>
          </p:cNvSpPr>
          <p:nvPr>
            <p:ph type="sldNum" sz="quarter" idx="12"/>
          </p:nvPr>
        </p:nvSpPr>
        <p:spPr/>
        <p:txBody>
          <a:bodyPr/>
          <a:lstStyle/>
          <a:p>
            <a:fld id="{AADD7745-DCEA-4256-B0A1-681EC926F49C}" type="slidenum">
              <a:rPr lang="en-US" smtClean="0"/>
              <a:pPr/>
              <a:t>32</a:t>
            </a:fld>
            <a:endParaRPr lang="en-US" dirty="0"/>
          </a:p>
        </p:txBody>
      </p:sp>
      <p:pic>
        <p:nvPicPr>
          <p:cNvPr id="591874" name="Picture 2" descr="http://t3.gstatic.com/images?q=tbn:ANd9GcR3UBt_35ZKXJBamb_WlKcYLurLn4R8JhFgYE-maJPcoyIuCE4auw"/>
          <p:cNvPicPr>
            <a:picLocks noChangeAspect="1" noChangeArrowheads="1"/>
          </p:cNvPicPr>
          <p:nvPr/>
        </p:nvPicPr>
        <p:blipFill>
          <a:blip r:embed="rId3" cstate="print"/>
          <a:srcRect/>
          <a:stretch>
            <a:fillRect/>
          </a:stretch>
        </p:blipFill>
        <p:spPr bwMode="auto">
          <a:xfrm>
            <a:off x="7543800" y="1"/>
            <a:ext cx="1600200" cy="1600200"/>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7239000" cy="1066800"/>
          </a:xfrm>
        </p:spPr>
        <p:txBody>
          <a:bodyPr>
            <a:noAutofit/>
          </a:bodyPr>
          <a:lstStyle/>
          <a:p>
            <a:pPr>
              <a:defRPr/>
            </a:pPr>
            <a:r>
              <a:rPr lang="en-US" sz="3600" dirty="0" smtClean="0">
                <a:solidFill>
                  <a:srgbClr val="FFFF00"/>
                </a:solidFill>
              </a:rPr>
              <a:t>It’s likely that SBR is like other fields—</a:t>
            </a:r>
            <a:br>
              <a:rPr lang="en-US" sz="3600" dirty="0" smtClean="0">
                <a:solidFill>
                  <a:srgbClr val="FFFF00"/>
                </a:solidFill>
              </a:rPr>
            </a:br>
            <a:r>
              <a:rPr lang="en-US" sz="3600" dirty="0" smtClean="0">
                <a:solidFill>
                  <a:srgbClr val="FFFF00"/>
                </a:solidFill>
              </a:rPr>
              <a:t>with most problems never reported.</a:t>
            </a:r>
            <a:endParaRPr lang="en-US" sz="3600" dirty="0">
              <a:solidFill>
                <a:srgbClr val="FFFF00"/>
              </a:solidFill>
            </a:endParaRPr>
          </a:p>
        </p:txBody>
      </p:sp>
      <p:sp>
        <p:nvSpPr>
          <p:cNvPr id="3" name="Subtitle 2"/>
          <p:cNvSpPr>
            <a:spLocks noGrp="1"/>
          </p:cNvSpPr>
          <p:nvPr>
            <p:ph type="subTitle" idx="1"/>
          </p:nvPr>
        </p:nvSpPr>
        <p:spPr>
          <a:xfrm>
            <a:off x="457200" y="1447800"/>
            <a:ext cx="7620000" cy="5410200"/>
          </a:xfrm>
        </p:spPr>
        <p:txBody>
          <a:bodyPr>
            <a:normAutofit fontScale="92500" lnSpcReduction="20000"/>
          </a:bodyPr>
          <a:lstStyle/>
          <a:p>
            <a:pPr marL="457200" indent="-457200" algn="l">
              <a:buFont typeface="Arial" pitchFamily="34" charset="0"/>
              <a:buChar char="•"/>
              <a:defRPr/>
            </a:pPr>
            <a:r>
              <a:rPr lang="en-US" sz="2000" dirty="0" smtClean="0"/>
              <a:t>“Scam artist steal a documented $3 billion a year from [older Americans], a mere fraction of the actual amount considering that only </a:t>
            </a:r>
            <a:r>
              <a:rPr lang="en-US" sz="2000" b="1" u="sng" dirty="0" smtClean="0"/>
              <a:t>an estimated 4% of retirement age victims—just one in 25 according to various studies—ever report the crime</a:t>
            </a:r>
            <a:r>
              <a:rPr lang="en-US" sz="2000" dirty="0" smtClean="0"/>
              <a:t>”  --AARP Bulletin.  </a:t>
            </a:r>
          </a:p>
          <a:p>
            <a:pPr marL="457200" indent="-457200" algn="l">
              <a:buFont typeface="Arial" pitchFamily="34" charset="0"/>
              <a:buChar char="•"/>
              <a:defRPr/>
            </a:pPr>
            <a:endParaRPr lang="en-US" sz="2000" b="1" u="sng" dirty="0" smtClean="0"/>
          </a:p>
          <a:p>
            <a:pPr marL="457200" indent="-457200" algn="l">
              <a:buFont typeface="Arial" pitchFamily="34" charset="0"/>
              <a:buChar char="•"/>
              <a:defRPr/>
            </a:pPr>
            <a:r>
              <a:rPr lang="en-US" sz="2000" b="1" u="sng" dirty="0" smtClean="0"/>
              <a:t>Most rapes are never reported</a:t>
            </a:r>
            <a:r>
              <a:rPr lang="en-US" sz="2000" b="1" dirty="0" smtClean="0"/>
              <a:t>. </a:t>
            </a:r>
            <a:r>
              <a:rPr lang="en-US" sz="1600" dirty="0" smtClean="0"/>
              <a:t>DOJ reports that 36%of rapes </a:t>
            </a:r>
            <a:r>
              <a:rPr lang="en-US" sz="1600" dirty="0"/>
              <a:t>a</a:t>
            </a:r>
            <a:r>
              <a:rPr lang="en-US" sz="1600" dirty="0" smtClean="0"/>
              <a:t>nd 34% of attempted rapes were reported to police in 1992-2000.</a:t>
            </a:r>
          </a:p>
          <a:p>
            <a:pPr algn="l">
              <a:defRPr/>
            </a:pPr>
            <a:endParaRPr lang="en-US" sz="800" dirty="0" smtClean="0"/>
          </a:p>
          <a:p>
            <a:pPr marL="457200" indent="-457200" algn="l">
              <a:buFont typeface="Arial" pitchFamily="34" charset="0"/>
              <a:buChar char="•"/>
              <a:defRPr/>
            </a:pPr>
            <a:r>
              <a:rPr lang="en-US" sz="2000" b="1" u="sng" dirty="0" smtClean="0"/>
              <a:t>Only 1-out-of-7 errors, accidents and other events that harm hospitalized Medicare patients are reported</a:t>
            </a:r>
            <a:r>
              <a:rPr lang="en-US" sz="2000" u="sng" dirty="0" smtClean="0"/>
              <a:t>. </a:t>
            </a:r>
            <a:r>
              <a:rPr lang="en-US" sz="1600" dirty="0" smtClean="0"/>
              <a:t>To be paid under Medicare, hospitals are supposed to track medical errors and adverse patient reactions, analyze their causes and improve care as a result. HHS estimated in 2012 that more than 130,000 Medicare patients experienced one or more adverse events in a single month. </a:t>
            </a:r>
          </a:p>
          <a:p>
            <a:pPr algn="l">
              <a:defRPr/>
            </a:pPr>
            <a:endParaRPr lang="en-US" sz="800" b="1" dirty="0" smtClean="0"/>
          </a:p>
          <a:p>
            <a:pPr marL="457200" indent="-457200" algn="l">
              <a:buFont typeface="Arial" pitchFamily="34" charset="0"/>
              <a:buChar char="•"/>
              <a:defRPr/>
            </a:pPr>
            <a:r>
              <a:rPr lang="en-US" sz="2000" b="1" u="sng" dirty="0" smtClean="0"/>
              <a:t>Airline controller errors rose dramatically, jumping 50% </a:t>
            </a:r>
            <a:r>
              <a:rPr lang="en-US" sz="1600" dirty="0" smtClean="0"/>
              <a:t>from 2009-2010 when changes in FAA reporting resulted in more voluntary reports from controllers.  The Aviation Safety Action Programs encourages controllers to self-report errors in exchange for immunity from punishment.</a:t>
            </a:r>
          </a:p>
          <a:p>
            <a:pPr marL="457200" indent="-457200" algn="l">
              <a:buFont typeface="Arial" pitchFamily="34" charset="0"/>
              <a:buChar char="•"/>
              <a:defRPr/>
            </a:pPr>
            <a:endParaRPr lang="en-US" sz="800" dirty="0" smtClean="0"/>
          </a:p>
          <a:p>
            <a:pPr marL="457200" indent="-457200" algn="l">
              <a:buFont typeface="Arial" pitchFamily="34" charset="0"/>
              <a:buChar char="•"/>
              <a:defRPr/>
            </a:pPr>
            <a:r>
              <a:rPr lang="en-US" sz="1600" dirty="0" smtClean="0"/>
              <a:t>It has been argued that deaths reported to OHRP seriously underestimate the number of actual research-related deaths (e.g.  Shamoo).</a:t>
            </a:r>
          </a:p>
          <a:p>
            <a:pPr algn="l">
              <a:defRPr/>
            </a:pPr>
            <a:endParaRPr lang="en-US" sz="1600" dirty="0" smtClean="0"/>
          </a:p>
          <a:p>
            <a:pPr marL="457200" indent="-457200" algn="l">
              <a:buFont typeface="Arial" pitchFamily="34" charset="0"/>
              <a:buChar char="•"/>
              <a:defRPr/>
            </a:pPr>
            <a:r>
              <a:rPr lang="en-US" sz="1600" dirty="0" smtClean="0"/>
              <a:t>And so on.</a:t>
            </a:r>
          </a:p>
          <a:p>
            <a:pPr marL="457200" indent="-457200" algn="l">
              <a:buFont typeface="Arial" pitchFamily="34" charset="0"/>
              <a:buChar char="•"/>
              <a:defRPr/>
            </a:pPr>
            <a:endParaRPr lang="en-US" dirty="0"/>
          </a:p>
        </p:txBody>
      </p:sp>
      <p:sp>
        <p:nvSpPr>
          <p:cNvPr id="5" name="Slide Number Placeholder 4"/>
          <p:cNvSpPr>
            <a:spLocks noGrp="1"/>
          </p:cNvSpPr>
          <p:nvPr>
            <p:ph type="sldNum" sz="quarter" idx="12"/>
          </p:nvPr>
        </p:nvSpPr>
        <p:spPr/>
        <p:txBody>
          <a:bodyPr/>
          <a:lstStyle/>
          <a:p>
            <a:pPr>
              <a:defRPr/>
            </a:pPr>
            <a:fld id="{04A76973-9B4D-4851-B788-EB0C972A2F2F}" type="slidenum">
              <a:rPr lang="en-US" smtClean="0"/>
              <a:pPr>
                <a:defRPr/>
              </a:pPr>
              <a:t>33</a:t>
            </a:fld>
            <a:endParaRPr lang="en-US" dirty="0"/>
          </a:p>
        </p:txBody>
      </p:sp>
      <p:pic>
        <p:nvPicPr>
          <p:cNvPr id="6" name="Picture 2" descr="http://t3.gstatic.com/images?q=tbn:ANd9GcR3UBt_35ZKXJBamb_WlKcYLurLn4R8JhFgYE-maJPcoyIuCE4auw"/>
          <p:cNvPicPr>
            <a:picLocks noChangeAspect="1" noChangeArrowheads="1"/>
          </p:cNvPicPr>
          <p:nvPr/>
        </p:nvPicPr>
        <p:blipFill>
          <a:blip r:embed="rId3" cstate="print"/>
          <a:srcRect/>
          <a:stretch>
            <a:fillRect/>
          </a:stretch>
        </p:blipFill>
        <p:spPr bwMode="auto">
          <a:xfrm>
            <a:off x="7543800" y="1"/>
            <a:ext cx="1600200" cy="1600200"/>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smtClean="0">
                <a:solidFill>
                  <a:srgbClr val="FFFF00"/>
                </a:solidFill>
              </a:rPr>
              <a:t>Myth</a:t>
            </a:r>
            <a:br>
              <a:rPr lang="en-US" dirty="0" smtClean="0">
                <a:solidFill>
                  <a:srgbClr val="FFFF00"/>
                </a:solidFill>
              </a:rPr>
            </a:br>
            <a:r>
              <a:rPr lang="en-US" dirty="0" smtClean="0">
                <a:solidFill>
                  <a:srgbClr val="FFFF00"/>
                </a:solidFill>
              </a:rPr>
              <a:t>“IRB review adds no significant protection in SBR.”</a:t>
            </a:r>
            <a:endParaRPr lang="en-US" dirty="0">
              <a:solidFill>
                <a:srgbClr val="FFFF00"/>
              </a:solidFill>
            </a:endParaRPr>
          </a:p>
        </p:txBody>
      </p:sp>
      <p:sp>
        <p:nvSpPr>
          <p:cNvPr id="3" name="Content Placeholder 2"/>
          <p:cNvSpPr>
            <a:spLocks noGrp="1"/>
          </p:cNvSpPr>
          <p:nvPr>
            <p:ph idx="1"/>
          </p:nvPr>
        </p:nvSpPr>
        <p:spPr>
          <a:xfrm>
            <a:off x="457200" y="2286000"/>
            <a:ext cx="8229600" cy="3840163"/>
          </a:xfrm>
        </p:spPr>
        <p:txBody>
          <a:bodyPr>
            <a:normAutofit fontScale="85000" lnSpcReduction="20000"/>
          </a:bodyPr>
          <a:lstStyle/>
          <a:p>
            <a:r>
              <a:rPr lang="en-US" dirty="0" smtClean="0"/>
              <a:t>Most SBR is minimal risk, “</a:t>
            </a:r>
            <a:r>
              <a:rPr lang="en-US" i="1" dirty="0" smtClean="0"/>
              <a:t>thus even when working perfectly, oversight of minimal risk research does not prevent significant harm.”</a:t>
            </a:r>
          </a:p>
          <a:p>
            <a:endParaRPr lang="en-US" i="1" dirty="0" smtClean="0"/>
          </a:p>
          <a:p>
            <a:r>
              <a:rPr lang="en-US" i="1" dirty="0" smtClean="0">
                <a:solidFill>
                  <a:srgbClr val="FFFF00"/>
                </a:solidFill>
                <a:sym typeface="Wingdings" pitchFamily="2" charset="2"/>
              </a:rPr>
              <a:t>But some SBR is quite risky—and </a:t>
            </a:r>
            <a:r>
              <a:rPr lang="en-US" i="1" dirty="0" smtClean="0">
                <a:sym typeface="Wingdings" pitchFamily="2" charset="2"/>
              </a:rPr>
              <a:t>may arise in particular respondent characteristics or context.</a:t>
            </a:r>
          </a:p>
          <a:p>
            <a:endParaRPr lang="en-US" i="1" dirty="0" smtClean="0">
              <a:solidFill>
                <a:srgbClr val="FFFF00"/>
              </a:solidFill>
              <a:sym typeface="Wingdings" pitchFamily="2" charset="2"/>
            </a:endParaRPr>
          </a:p>
          <a:p>
            <a:r>
              <a:rPr lang="en-US" i="1" dirty="0" smtClean="0">
                <a:solidFill>
                  <a:srgbClr val="FFFF00"/>
                </a:solidFill>
                <a:sym typeface="Wingdings" pitchFamily="2" charset="2"/>
              </a:rPr>
              <a:t>It takes just a few studies gone </a:t>
            </a:r>
            <a:r>
              <a:rPr lang="en-US" i="1" dirty="0" smtClean="0">
                <a:sym typeface="Wingdings" pitchFamily="2" charset="2"/>
              </a:rPr>
              <a:t>bad to undercut study participation, confidence in research, funding for research, and use of research.  </a:t>
            </a:r>
            <a:endParaRPr lang="en-US" i="1" dirty="0" smtClean="0"/>
          </a:p>
          <a:p>
            <a:pPr>
              <a:buNone/>
            </a:pPr>
            <a:endParaRPr lang="en-US" i="1" dirty="0" smtClean="0"/>
          </a:p>
        </p:txBody>
      </p:sp>
      <p:sp>
        <p:nvSpPr>
          <p:cNvPr id="4" name="Slide Number Placeholder 3"/>
          <p:cNvSpPr>
            <a:spLocks noGrp="1"/>
          </p:cNvSpPr>
          <p:nvPr>
            <p:ph type="sldNum" sz="quarter" idx="12"/>
          </p:nvPr>
        </p:nvSpPr>
        <p:spPr/>
        <p:txBody>
          <a:bodyPr/>
          <a:lstStyle/>
          <a:p>
            <a:fld id="{AADD7745-DCEA-4256-B0A1-681EC926F49C}" type="slidenum">
              <a:rPr lang="en-US" smtClean="0"/>
              <a:pPr/>
              <a:t>34</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Myth</a:t>
            </a:r>
            <a:endParaRPr lang="en-US" dirty="0">
              <a:solidFill>
                <a:srgbClr val="FFFF00"/>
              </a:solidFill>
            </a:endParaRPr>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i="1" dirty="0" smtClean="0">
                <a:solidFill>
                  <a:srgbClr val="FFFF00"/>
                </a:solidFill>
              </a:rPr>
              <a:t> “Put IRB resources where the risk is.”  </a:t>
            </a:r>
            <a:r>
              <a:rPr lang="en-US" i="1" dirty="0" smtClean="0"/>
              <a:t>Currently there is misallocation of limited IRB resources: “Expedited reviews cost as much as full board IRB reviews </a:t>
            </a:r>
            <a:r>
              <a:rPr lang="en-US" dirty="0" smtClean="0"/>
              <a:t>.“ (S. Kim, 2009)</a:t>
            </a:r>
          </a:p>
          <a:p>
            <a:pPr>
              <a:buNone/>
            </a:pPr>
            <a:endParaRPr lang="en-US" dirty="0" smtClean="0"/>
          </a:p>
          <a:p>
            <a:pPr lvl="1">
              <a:buNone/>
            </a:pPr>
            <a:r>
              <a:rPr lang="en-US" dirty="0" smtClean="0"/>
              <a:t>In fact: </a:t>
            </a:r>
          </a:p>
          <a:p>
            <a:pPr lvl="1"/>
            <a:r>
              <a:rPr lang="en-US" dirty="0" smtClean="0">
                <a:solidFill>
                  <a:srgbClr val="FFFF00"/>
                </a:solidFill>
              </a:rPr>
              <a:t>Most SBR is exempt</a:t>
            </a:r>
            <a:r>
              <a:rPr lang="en-US" dirty="0" smtClean="0"/>
              <a:t>, so those minimum risk studies have little or no impact on IRB resources. </a:t>
            </a:r>
          </a:p>
          <a:p>
            <a:pPr lvl="1">
              <a:buNone/>
            </a:pPr>
            <a:endParaRPr lang="en-US" dirty="0" smtClean="0"/>
          </a:p>
          <a:p>
            <a:pPr lvl="1"/>
            <a:r>
              <a:rPr lang="en-US" dirty="0" smtClean="0">
                <a:solidFill>
                  <a:srgbClr val="FFFF00"/>
                </a:solidFill>
              </a:rPr>
              <a:t>That cost estimate is not generalizable—it </a:t>
            </a:r>
            <a:r>
              <a:rPr lang="en-US" dirty="0" smtClean="0"/>
              <a:t>is a study of biomedical research at academic medical centers.  And  there was wide variation in their costs, even after controlling for number of studies reviewed, etc. (Sugarman et al 2005)</a:t>
            </a:r>
          </a:p>
          <a:p>
            <a:pPr lvl="1">
              <a:buNone/>
            </a:pPr>
            <a:endParaRPr lang="en-US" dirty="0" smtClean="0"/>
          </a:p>
          <a:p>
            <a:pPr lvl="1"/>
            <a:r>
              <a:rPr lang="en-US" dirty="0" smtClean="0">
                <a:solidFill>
                  <a:srgbClr val="FFFF00"/>
                </a:solidFill>
              </a:rPr>
              <a:t>Costs and burdens should not be overstated.  </a:t>
            </a:r>
            <a:r>
              <a:rPr lang="en-US" dirty="0" smtClean="0"/>
              <a:t>In those medical centers, IRB review cost the IRB $400 to $600 per study.  Expedited studies are usually approved in significantly less time than full board IRB reviews --presumably costing both IRBs and researchers less when properly accounted for.</a:t>
            </a:r>
          </a:p>
          <a:p>
            <a:endParaRPr lang="en-US" dirty="0" smtClean="0"/>
          </a:p>
          <a:p>
            <a:endParaRPr lang="en-US" i="1"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35</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8686800" cy="1173162"/>
          </a:xfrm>
        </p:spPr>
        <p:txBody>
          <a:bodyPr>
            <a:normAutofit fontScale="90000"/>
          </a:bodyPr>
          <a:lstStyle/>
          <a:p>
            <a:pPr eaLnBrk="1" fontAlgn="auto" hangingPunct="1">
              <a:spcAft>
                <a:spcPts val="0"/>
              </a:spcAft>
              <a:defRPr/>
            </a:pPr>
            <a:r>
              <a:rPr lang="en-US" dirty="0" smtClean="0">
                <a:solidFill>
                  <a:srgbClr val="FFFF00"/>
                </a:solidFill>
              </a:rPr>
              <a:t> “There are no significant risks in SBR”?</a:t>
            </a:r>
            <a:endParaRPr lang="en-US" dirty="0" smtClean="0"/>
          </a:p>
        </p:txBody>
      </p:sp>
      <p:sp>
        <p:nvSpPr>
          <p:cNvPr id="3075" name="Content Placeholder 2"/>
          <p:cNvSpPr>
            <a:spLocks noGrp="1"/>
          </p:cNvSpPr>
          <p:nvPr>
            <p:ph idx="1"/>
          </p:nvPr>
        </p:nvSpPr>
        <p:spPr>
          <a:xfrm>
            <a:off x="228600" y="1447800"/>
            <a:ext cx="8229600" cy="5410200"/>
          </a:xfrm>
        </p:spPr>
        <p:txBody>
          <a:bodyPr>
            <a:normAutofit lnSpcReduction="10000"/>
          </a:bodyPr>
          <a:lstStyle/>
          <a:p>
            <a:pPr marL="514350" indent="-514350" eaLnBrk="1" fontAlgn="auto" hangingPunct="1">
              <a:spcAft>
                <a:spcPts val="0"/>
              </a:spcAft>
              <a:buClr>
                <a:schemeClr val="tx1">
                  <a:shade val="95000"/>
                </a:schemeClr>
              </a:buClr>
              <a:buFont typeface="+mj-lt"/>
              <a:buAutoNum type="arabicPeriod"/>
              <a:defRPr/>
            </a:pPr>
            <a:r>
              <a:rPr lang="en-US" dirty="0" smtClean="0"/>
              <a:t>Few SBR-related deaths, serious injuries, etc. reported to Common Rule agencies.</a:t>
            </a:r>
          </a:p>
          <a:p>
            <a:pPr marL="514350" indent="-514350" eaLnBrk="1" fontAlgn="auto" hangingPunct="1">
              <a:spcAft>
                <a:spcPts val="0"/>
              </a:spcAft>
              <a:buClr>
                <a:schemeClr val="tx1">
                  <a:shade val="95000"/>
                </a:schemeClr>
              </a:buClr>
              <a:buFont typeface="+mj-lt"/>
              <a:buAutoNum type="arabicPeriod"/>
              <a:defRPr/>
            </a:pPr>
            <a:endParaRPr lang="en-US" dirty="0" smtClean="0"/>
          </a:p>
          <a:p>
            <a:pPr marL="514350" indent="-514350" eaLnBrk="1" fontAlgn="auto" hangingPunct="1">
              <a:spcAft>
                <a:spcPts val="0"/>
              </a:spcAft>
              <a:buClr>
                <a:schemeClr val="tx1">
                  <a:shade val="95000"/>
                </a:schemeClr>
              </a:buClr>
              <a:buFont typeface="+mj-lt"/>
              <a:buAutoNum type="arabicPeriod"/>
              <a:defRPr/>
            </a:pPr>
            <a:r>
              <a:rPr lang="en-US" dirty="0"/>
              <a:t>There is little litigation, or media coverage to suggest that such risks are </a:t>
            </a:r>
            <a:r>
              <a:rPr lang="en-US" dirty="0" smtClean="0"/>
              <a:t>common.</a:t>
            </a:r>
            <a:endParaRPr lang="en-US" dirty="0"/>
          </a:p>
          <a:p>
            <a:pPr marL="514350" indent="-514350" eaLnBrk="1" fontAlgn="auto" hangingPunct="1">
              <a:spcAft>
                <a:spcPts val="0"/>
              </a:spcAft>
              <a:buClr>
                <a:schemeClr val="tx1">
                  <a:shade val="95000"/>
                </a:schemeClr>
              </a:buClr>
              <a:buFont typeface="+mj-lt"/>
              <a:buAutoNum type="arabicPeriod"/>
              <a:defRPr/>
            </a:pPr>
            <a:endParaRPr lang="en-US" dirty="0" smtClean="0"/>
          </a:p>
          <a:p>
            <a:pPr marL="514350" indent="-514350" eaLnBrk="1" fontAlgn="auto" hangingPunct="1">
              <a:spcAft>
                <a:spcPts val="0"/>
              </a:spcAft>
              <a:buClr>
                <a:schemeClr val="tx1">
                  <a:shade val="95000"/>
                </a:schemeClr>
              </a:buClr>
              <a:buFont typeface="+mj-lt"/>
              <a:buAutoNum type="arabicPeriod"/>
              <a:defRPr/>
            </a:pPr>
            <a:r>
              <a:rPr lang="en-US" dirty="0" smtClean="0"/>
              <a:t>Surveys and interviews with subjects in studies of sensitive topics usually report few or no significant harms, and many express relief in being able to talk about what they’ve gone through.</a:t>
            </a:r>
          </a:p>
          <a:p>
            <a:pPr marL="548640" indent="-411480" eaLnBrk="1" fontAlgn="auto" hangingPunct="1">
              <a:spcAft>
                <a:spcPts val="0"/>
              </a:spcAft>
              <a:buClr>
                <a:schemeClr val="tx1">
                  <a:shade val="95000"/>
                </a:schemeClr>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E9F2C378-3046-405E-9804-2B66827D2B10}" type="slidenum">
              <a:rPr lang="en-US"/>
              <a:pPr>
                <a:defRPr/>
              </a:pPr>
              <a:t>36</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191000" y="685800"/>
            <a:ext cx="4572000" cy="5334000"/>
          </a:xfrm>
        </p:spPr>
        <p:txBody>
          <a:bodyPr>
            <a:normAutofit fontScale="40000" lnSpcReduction="20000"/>
          </a:bodyPr>
          <a:lstStyle/>
          <a:p>
            <a:pPr marL="137160" indent="0" eaLnBrk="1" fontAlgn="auto" hangingPunct="1">
              <a:spcAft>
                <a:spcPts val="0"/>
              </a:spcAft>
              <a:buClr>
                <a:schemeClr val="tx1">
                  <a:shade val="95000"/>
                </a:schemeClr>
              </a:buClr>
              <a:buFont typeface="Wingdings 2"/>
              <a:buNone/>
              <a:defRPr/>
            </a:pPr>
            <a:r>
              <a:rPr lang="en-US" dirty="0" smtClean="0"/>
              <a:t>PhD </a:t>
            </a:r>
            <a:r>
              <a:rPr lang="en-US" dirty="0"/>
              <a:t>student </a:t>
            </a:r>
            <a:r>
              <a:rPr lang="en-US" dirty="0" smtClean="0"/>
              <a:t>Sudhir Venkatesh </a:t>
            </a:r>
            <a:r>
              <a:rPr lang="en-US" dirty="0"/>
              <a:t>had gained the confidence of many in the </a:t>
            </a:r>
            <a:r>
              <a:rPr lang="en-US" dirty="0" smtClean="0"/>
              <a:t>public housing </a:t>
            </a:r>
            <a:r>
              <a:rPr lang="en-US" dirty="0"/>
              <a:t>complex, and had gotten individuals to share with him information on how much they were earning in the drug trade, prostitution, car theft, and various other “economic activities”.  The gang leader and an associated housing project leader convinced him to provide information on what information he had gleaned from his interviews.    He saw this as an opportunity to check on the credibility of the information that his study participant had provided.  </a:t>
            </a:r>
          </a:p>
          <a:p>
            <a:pPr marL="137160" indent="0" eaLnBrk="1" fontAlgn="auto" hangingPunct="1">
              <a:spcAft>
                <a:spcPts val="0"/>
              </a:spcAft>
              <a:buClr>
                <a:schemeClr val="tx1">
                  <a:shade val="95000"/>
                </a:schemeClr>
              </a:buClr>
              <a:buFont typeface="Wingdings 2"/>
              <a:buNone/>
              <a:defRPr/>
            </a:pPr>
            <a:r>
              <a:rPr lang="en-US" dirty="0"/>
              <a:t> </a:t>
            </a:r>
          </a:p>
          <a:p>
            <a:pPr marL="137160" indent="0" eaLnBrk="1" fontAlgn="auto" hangingPunct="1">
              <a:spcAft>
                <a:spcPts val="0"/>
              </a:spcAft>
              <a:buClr>
                <a:schemeClr val="tx1">
                  <a:shade val="95000"/>
                </a:schemeClr>
              </a:buClr>
              <a:buFont typeface="Wingdings 2"/>
              <a:buNone/>
              <a:defRPr/>
            </a:pPr>
            <a:r>
              <a:rPr lang="en-US" dirty="0"/>
              <a:t>Soon after his disclosure, he found he was being cold-shouldered and avoided by the residents.  The book describes the interaction when he pressed one resident that he had gathered earnings information from for information on what had happened:</a:t>
            </a:r>
          </a:p>
          <a:p>
            <a:pPr marL="137160" indent="0" eaLnBrk="1" fontAlgn="auto" hangingPunct="1">
              <a:spcAft>
                <a:spcPts val="0"/>
              </a:spcAft>
              <a:buClr>
                <a:schemeClr val="tx1">
                  <a:shade val="95000"/>
                </a:schemeClr>
              </a:buClr>
              <a:buFont typeface="Wingdings 2"/>
              <a:buNone/>
              <a:defRPr/>
            </a:pPr>
            <a:r>
              <a:rPr lang="en-US" dirty="0"/>
              <a:t> </a:t>
            </a:r>
          </a:p>
          <a:p>
            <a:pPr marL="457200" lvl="1" indent="0" eaLnBrk="1" fontAlgn="auto" hangingPunct="1">
              <a:spcAft>
                <a:spcPts val="0"/>
              </a:spcAft>
              <a:buFont typeface="Wingdings 2"/>
              <a:buNone/>
              <a:defRPr/>
            </a:pPr>
            <a:r>
              <a:rPr lang="en-US" dirty="0"/>
              <a:t>  </a:t>
            </a:r>
            <a:br>
              <a:rPr lang="en-US" dirty="0"/>
            </a:br>
            <a:r>
              <a:rPr lang="en-US" i="1" dirty="0"/>
              <a:t>'Don't play with me. All that shit I told you. All them niggers I introduced you to. If you told me you were going to tell JT , they were making that money, I wouldn't have told you nothing.... 'JT is all over these niggers' C-Note said. He looked disgusted and spat on the ground. ..."</a:t>
            </a:r>
            <a:r>
              <a:rPr lang="en-US" i="1" u="sng" dirty="0"/>
              <a:t>He's taxing every one of them now' he added. 'And he beat the shit out of Parnell and his brother because he thought they were hiding what they were doing</a:t>
            </a:r>
            <a:r>
              <a:rPr lang="en-US" i="1" dirty="0"/>
              <a:t>.  They weren't, but you can't convince JT of nothing. When he gets his mind to something, that's it. </a:t>
            </a:r>
            <a:r>
              <a:rPr lang="en-US" i="1" u="sng" dirty="0"/>
              <a:t>And then he tells Jo-Jo and his guys that they can't come around no more because they were hiding things from him.  Jo-Jo's daughter lives up in here. So now he can't see h</a:t>
            </a:r>
            <a:r>
              <a:rPr lang="en-US" i="1" dirty="0"/>
              <a:t>er.' C-Note kept talking, getting angrier and angrier as he listed all the people that JT was cracking down on. 'There's no way he could've found out if you didn't say nothing.</a:t>
            </a:r>
            <a:r>
              <a:rPr lang="en-US" dirty="0"/>
              <a:t>'"  </a:t>
            </a:r>
            <a:r>
              <a:rPr lang="en-US" dirty="0" smtClean="0"/>
              <a:t> </a:t>
            </a:r>
          </a:p>
          <a:p>
            <a:pPr marL="457200" lvl="1" indent="0" eaLnBrk="1" fontAlgn="auto" hangingPunct="1">
              <a:spcAft>
                <a:spcPts val="0"/>
              </a:spcAft>
              <a:buFont typeface="Wingdings 2"/>
              <a:buNone/>
              <a:defRPr/>
            </a:pPr>
            <a:r>
              <a:rPr lang="en-US" dirty="0"/>
              <a:t> </a:t>
            </a:r>
            <a:r>
              <a:rPr lang="en-US" dirty="0" smtClean="0"/>
              <a:t>       Venkatesh</a:t>
            </a:r>
            <a:r>
              <a:rPr lang="en-US" u="sng" dirty="0" smtClean="0"/>
              <a:t>, Gang Leader for a Day, </a:t>
            </a:r>
            <a:r>
              <a:rPr lang="en-US" dirty="0" smtClean="0"/>
              <a:t>p. </a:t>
            </a:r>
            <a:r>
              <a:rPr lang="en-US" dirty="0"/>
              <a:t>203</a:t>
            </a:r>
          </a:p>
          <a:p>
            <a:pPr marL="548640" indent="-411480" eaLnBrk="1" fontAlgn="auto" hangingPunct="1">
              <a:spcAft>
                <a:spcPts val="0"/>
              </a:spcAft>
              <a:buClr>
                <a:schemeClr val="tx1">
                  <a:shade val="95000"/>
                </a:schemeClr>
              </a:buClr>
              <a:buFont typeface="Wingdings 2"/>
              <a:buChar char=""/>
              <a:defRPr/>
            </a:pPr>
            <a:endParaRPr lang="en-US" dirty="0"/>
          </a:p>
        </p:txBody>
      </p:sp>
      <p:sp>
        <p:nvSpPr>
          <p:cNvPr id="5" name="Footer Placeholder 4"/>
          <p:cNvSpPr>
            <a:spLocks noGrp="1"/>
          </p:cNvSpPr>
          <p:nvPr>
            <p:ph type="ftr" sz="quarter" idx="11"/>
          </p:nvPr>
        </p:nvSpPr>
        <p:spPr/>
        <p:txBody>
          <a:bodyPr/>
          <a:lstStyle/>
          <a:p>
            <a:pPr>
              <a:defRPr/>
            </a:pPr>
            <a:r>
              <a:rPr lang="en-US" dirty="0"/>
              <a:t>DRAFT: Discussion purposes only</a:t>
            </a:r>
          </a:p>
        </p:txBody>
      </p:sp>
      <p:sp>
        <p:nvSpPr>
          <p:cNvPr id="4" name="Slide Number Placeholder 3"/>
          <p:cNvSpPr>
            <a:spLocks noGrp="1"/>
          </p:cNvSpPr>
          <p:nvPr>
            <p:ph type="sldNum" sz="quarter" idx="12"/>
          </p:nvPr>
        </p:nvSpPr>
        <p:spPr/>
        <p:txBody>
          <a:bodyPr/>
          <a:lstStyle/>
          <a:p>
            <a:pPr>
              <a:defRPr/>
            </a:pPr>
            <a:fld id="{7A7F3246-0D06-4C5F-AA3E-AEC437A9D5DE}" type="slidenum">
              <a:rPr lang="en-US"/>
              <a:pPr>
                <a:defRPr/>
              </a:pPr>
              <a:t>37</a:t>
            </a:fld>
            <a:endParaRPr lang="en-US" dirty="0"/>
          </a:p>
        </p:txBody>
      </p:sp>
      <p:pic>
        <p:nvPicPr>
          <p:cNvPr id="412674" name="Picture 2" descr="http://t1.gstatic.com/images?q=tbn:ANd9GcTGN_5kJRCePjqm26wmXYn3uvNWLAhBY6W3ytk-e7LlOINJNPV0"/>
          <p:cNvPicPr>
            <a:picLocks noChangeAspect="1" noChangeArrowheads="1"/>
          </p:cNvPicPr>
          <p:nvPr/>
        </p:nvPicPr>
        <p:blipFill>
          <a:blip r:embed="rId2" cstate="print"/>
          <a:srcRect/>
          <a:stretch>
            <a:fillRect/>
          </a:stretch>
        </p:blipFill>
        <p:spPr bwMode="auto">
          <a:xfrm>
            <a:off x="152400" y="609600"/>
            <a:ext cx="3809998" cy="5715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90600"/>
            <a:ext cx="6705600" cy="1470025"/>
          </a:xfrm>
        </p:spPr>
        <p:txBody>
          <a:bodyPr>
            <a:normAutofit/>
          </a:bodyPr>
          <a:lstStyle/>
          <a:p>
            <a:pPr eaLnBrk="1" hangingPunct="1">
              <a:defRPr/>
            </a:pPr>
            <a:r>
              <a:rPr lang="en-US" dirty="0" smtClean="0"/>
              <a:t> “I’m just a Fulbright scholar…”</a:t>
            </a:r>
            <a:endParaRPr lang="en-US" dirty="0"/>
          </a:p>
        </p:txBody>
      </p:sp>
      <p:sp>
        <p:nvSpPr>
          <p:cNvPr id="32771" name="Subtitle 2"/>
          <p:cNvSpPr>
            <a:spLocks noGrp="1"/>
          </p:cNvSpPr>
          <p:nvPr>
            <p:ph type="subTitle" idx="1"/>
          </p:nvPr>
        </p:nvSpPr>
        <p:spPr>
          <a:xfrm>
            <a:off x="1295400" y="3200400"/>
            <a:ext cx="6477000" cy="3276600"/>
          </a:xfrm>
        </p:spPr>
        <p:txBody>
          <a:bodyPr/>
          <a:lstStyle/>
          <a:p>
            <a:pPr algn="l" eaLnBrk="1" hangingPunct="1"/>
            <a:r>
              <a:rPr lang="en-US" sz="1600" b="1" dirty="0" smtClean="0">
                <a:solidFill>
                  <a:schemeClr val="tx2"/>
                </a:solidFill>
              </a:rPr>
              <a:t>In 2008 ABC reported that ‘in apparent violation of US policy, Peace Corps and a Fulbright scholar were asked by a US embassy official in Bolivia to basically spy on Venezuelans and Cubans in the country. The Fulbright scholar John Alexander van Schaick said he was ‘told to provide the names, addresses and activities of any Venezuelan or Cuban doctors or field workers” he encountered while working in Bolivia” Peace Corps Volunteers reported that the same US embassy official had also asked them to gather such intelligence the previous summer.</a:t>
            </a:r>
          </a:p>
          <a:p>
            <a:pPr algn="l" eaLnBrk="1" hangingPunct="1"/>
            <a:r>
              <a:rPr lang="en-US" sz="1600" b="1" dirty="0" smtClean="0">
                <a:solidFill>
                  <a:schemeClr val="tx2"/>
                </a:solidFill>
              </a:rPr>
              <a:t> </a:t>
            </a:r>
          </a:p>
          <a:p>
            <a:pPr algn="l" eaLnBrk="1" hangingPunct="1"/>
            <a:r>
              <a:rPr lang="en-US" sz="1600" b="1" dirty="0" smtClean="0">
                <a:solidFill>
                  <a:schemeClr val="tx2"/>
                </a:solidFill>
              </a:rPr>
              <a:t>(Project Camelot, Operation Condor redux, or ?)</a:t>
            </a:r>
          </a:p>
        </p:txBody>
      </p:sp>
      <p:pic>
        <p:nvPicPr>
          <p:cNvPr id="32772" name="Picture 5" descr="http://a.abcnews.com/images/Blotter/schaick_bug_080208_ms.jpg"/>
          <p:cNvPicPr>
            <a:picLocks noChangeAspect="1" noChangeArrowheads="1"/>
          </p:cNvPicPr>
          <p:nvPr/>
        </p:nvPicPr>
        <p:blipFill>
          <a:blip r:embed="rId3" cstate="print"/>
          <a:srcRect/>
          <a:stretch>
            <a:fillRect/>
          </a:stretch>
        </p:blipFill>
        <p:spPr bwMode="auto">
          <a:xfrm>
            <a:off x="152400" y="304800"/>
            <a:ext cx="263683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0"/>
            <a:ext cx="7239000" cy="914400"/>
          </a:xfrm>
        </p:spPr>
        <p:txBody>
          <a:bodyPr/>
          <a:lstStyle/>
          <a:p>
            <a:pPr>
              <a:defRPr/>
            </a:pPr>
            <a:r>
              <a:rPr lang="en-US" dirty="0" smtClean="0"/>
              <a:t>It’s only music.</a:t>
            </a:r>
            <a:endParaRPr lang="en-US" dirty="0"/>
          </a:p>
        </p:txBody>
      </p:sp>
      <p:sp>
        <p:nvSpPr>
          <p:cNvPr id="34819" name="Subtitle 2"/>
          <p:cNvSpPr>
            <a:spLocks noGrp="1"/>
          </p:cNvSpPr>
          <p:nvPr>
            <p:ph type="subTitle" idx="1"/>
          </p:nvPr>
        </p:nvSpPr>
        <p:spPr>
          <a:xfrm>
            <a:off x="2286000" y="1828800"/>
            <a:ext cx="6400800" cy="4267200"/>
          </a:xfrm>
        </p:spPr>
        <p:txBody>
          <a:bodyPr/>
          <a:lstStyle/>
          <a:p>
            <a:pPr algn="l"/>
            <a:r>
              <a:rPr lang="en-US" dirty="0" smtClean="0"/>
              <a:t>     </a:t>
            </a:r>
            <a:r>
              <a:rPr lang="en-US" b="1" dirty="0" smtClean="0">
                <a:solidFill>
                  <a:schemeClr val="tx1"/>
                </a:solidFill>
              </a:rPr>
              <a:t>“</a:t>
            </a:r>
            <a:r>
              <a:rPr lang="en-US" sz="2400" b="1" dirty="0" smtClean="0">
                <a:solidFill>
                  <a:schemeClr val="tx1"/>
                </a:solidFill>
              </a:rPr>
              <a:t>Ngawan Chophel a Tibetan ethnomusicologist and former Fulbright scholar, was sentenced to 18 years in prison on trumped up spy charges.  China accused Ngawang Choephel of being sent by the ‘Dalai clique with financial support of a certain foreign country,’ an obvious reference to the United States.”  He was released years later by the Chinese, just prior to a visit to Beijing by the U.S. President.</a:t>
            </a:r>
            <a:r>
              <a:rPr lang="en-US" sz="2400" dirty="0" smtClean="0"/>
              <a:t> </a:t>
            </a:r>
            <a:endParaRPr lang="en-US" dirty="0" smtClean="0"/>
          </a:p>
          <a:p>
            <a:pPr algn="l"/>
            <a:endParaRPr lang="en-US" dirty="0" smtClean="0"/>
          </a:p>
        </p:txBody>
      </p:sp>
      <p:sp>
        <p:nvSpPr>
          <p:cNvPr id="5" name="Slide Number Placeholder 4"/>
          <p:cNvSpPr>
            <a:spLocks noGrp="1"/>
          </p:cNvSpPr>
          <p:nvPr>
            <p:ph type="sldNum" sz="quarter" idx="12"/>
          </p:nvPr>
        </p:nvSpPr>
        <p:spPr/>
        <p:txBody>
          <a:bodyPr/>
          <a:lstStyle/>
          <a:p>
            <a:pPr>
              <a:defRPr/>
            </a:pPr>
            <a:fld id="{CED650A3-0DD0-4C8F-A2E2-92F3F80959C8}" type="slidenum">
              <a:rPr lang="en-US" smtClean="0"/>
              <a:pPr>
                <a:defRPr/>
              </a:pPr>
              <a:t>39</a:t>
            </a:fld>
            <a:endParaRPr lang="en-US" dirty="0"/>
          </a:p>
        </p:txBody>
      </p:sp>
      <p:pic>
        <p:nvPicPr>
          <p:cNvPr id="34822" name="Picture 2" descr="http://www.hrmusic.com/images/nc.jpg"/>
          <p:cNvPicPr>
            <a:picLocks noChangeAspect="1" noChangeArrowheads="1"/>
          </p:cNvPicPr>
          <p:nvPr/>
        </p:nvPicPr>
        <p:blipFill>
          <a:blip r:embed="rId3" cstate="print"/>
          <a:srcRect/>
          <a:stretch>
            <a:fillRect/>
          </a:stretch>
        </p:blipFill>
        <p:spPr bwMode="auto">
          <a:xfrm>
            <a:off x="152400" y="381000"/>
            <a:ext cx="1905000" cy="35052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7851648" cy="1066800"/>
          </a:xfrm>
        </p:spPr>
        <p:txBody>
          <a:bodyPr>
            <a:normAutofit fontScale="90000"/>
          </a:bodyPr>
          <a:lstStyle/>
          <a:p>
            <a:pPr algn="ctr"/>
            <a:r>
              <a:rPr lang="en-US" dirty="0" smtClean="0"/>
              <a:t>  Some concerns &amp; </a:t>
            </a:r>
            <a:br>
              <a:rPr lang="en-US" dirty="0" smtClean="0"/>
            </a:br>
            <a:r>
              <a:rPr lang="en-US" dirty="0" smtClean="0"/>
              <a:t>the path ahead</a:t>
            </a:r>
            <a:endParaRPr lang="en-US" dirty="0"/>
          </a:p>
        </p:txBody>
      </p:sp>
      <p:sp>
        <p:nvSpPr>
          <p:cNvPr id="3" name="Subtitle 2"/>
          <p:cNvSpPr>
            <a:spLocks noGrp="1"/>
          </p:cNvSpPr>
          <p:nvPr>
            <p:ph type="subTitle" idx="1"/>
          </p:nvPr>
        </p:nvSpPr>
        <p:spPr>
          <a:xfrm>
            <a:off x="533400" y="2514600"/>
            <a:ext cx="7854696" cy="3886200"/>
          </a:xfrm>
        </p:spPr>
        <p:txBody>
          <a:bodyPr>
            <a:normAutofit fontScale="62500" lnSpcReduction="20000"/>
          </a:bodyPr>
          <a:lstStyle/>
          <a:p>
            <a:pPr marL="514350" indent="-514350" algn="l">
              <a:buAutoNum type="arabicPeriod"/>
            </a:pPr>
            <a:r>
              <a:rPr lang="en-US" sz="5100" b="1" dirty="0" smtClean="0"/>
              <a:t>IRB operations</a:t>
            </a:r>
            <a:endParaRPr lang="en-US" sz="5100" dirty="0" smtClean="0"/>
          </a:p>
          <a:p>
            <a:pPr marL="514350" indent="-514350" algn="l">
              <a:buAutoNum type="arabicPeriod"/>
            </a:pPr>
            <a:endParaRPr lang="en-US" sz="5100" dirty="0" smtClean="0"/>
          </a:p>
          <a:p>
            <a:pPr marL="514350" indent="-514350" algn="l">
              <a:buAutoNum type="arabicPeriod"/>
            </a:pPr>
            <a:r>
              <a:rPr lang="en-US" sz="5100" b="1" dirty="0" smtClean="0"/>
              <a:t>Researcher’s views</a:t>
            </a:r>
            <a:endParaRPr lang="en-US" sz="5100" dirty="0" smtClean="0"/>
          </a:p>
          <a:p>
            <a:pPr marL="514350" indent="-514350" algn="l">
              <a:buAutoNum type="arabicPeriod"/>
            </a:pPr>
            <a:endParaRPr lang="en-US" sz="5100" dirty="0" smtClean="0"/>
          </a:p>
          <a:p>
            <a:pPr marL="514350" indent="-514350" algn="l">
              <a:buAutoNum type="arabicPeriod"/>
            </a:pPr>
            <a:r>
              <a:rPr lang="en-US" sz="5100" b="1" dirty="0" smtClean="0"/>
              <a:t>Why  it matters</a:t>
            </a:r>
            <a:endParaRPr lang="en-US" sz="5100" dirty="0" smtClean="0"/>
          </a:p>
          <a:p>
            <a:pPr marL="514350" indent="-514350" algn="l">
              <a:buAutoNum type="arabicPeriod"/>
            </a:pPr>
            <a:endParaRPr lang="en-US" sz="5100" dirty="0" smtClean="0"/>
          </a:p>
          <a:p>
            <a:pPr marL="514350" indent="-514350" algn="l">
              <a:buAutoNum type="arabicPeriod"/>
            </a:pPr>
            <a:r>
              <a:rPr lang="en-US" sz="5100" dirty="0" smtClean="0"/>
              <a:t> </a:t>
            </a:r>
            <a:r>
              <a:rPr lang="en-US" sz="5100" b="1" dirty="0" smtClean="0"/>
              <a:t>Empirically-informed regulation. </a:t>
            </a:r>
          </a:p>
          <a:p>
            <a:r>
              <a:rPr lang="en-US" dirty="0" smtClean="0"/>
              <a:t> </a:t>
            </a:r>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52148"/>
            <a:ext cx="6781800" cy="1143000"/>
          </a:xfrm>
        </p:spPr>
        <p:txBody>
          <a:bodyPr>
            <a:normAutofit fontScale="90000"/>
          </a:bodyPr>
          <a:lstStyle/>
          <a:p>
            <a:pPr>
              <a:defRPr/>
            </a:pPr>
            <a:r>
              <a:rPr lang="en-US" dirty="0" smtClean="0"/>
              <a:t>Belfast Project</a:t>
            </a:r>
            <a:br>
              <a:rPr lang="en-US" dirty="0" smtClean="0"/>
            </a:br>
            <a:r>
              <a:rPr lang="en-US" dirty="0" smtClean="0"/>
              <a:t>(cf. “It’s  only oral history”)</a:t>
            </a:r>
            <a:endParaRPr lang="en-US" dirty="0"/>
          </a:p>
        </p:txBody>
      </p:sp>
      <p:sp>
        <p:nvSpPr>
          <p:cNvPr id="35843" name="Content Placeholder 2"/>
          <p:cNvSpPr>
            <a:spLocks noGrp="1"/>
          </p:cNvSpPr>
          <p:nvPr>
            <p:ph idx="1"/>
          </p:nvPr>
        </p:nvSpPr>
        <p:spPr/>
        <p:txBody>
          <a:bodyPr/>
          <a:lstStyle/>
          <a:p>
            <a:pPr marL="136525" indent="0">
              <a:buFont typeface="Wingdings 2" pitchFamily="18" charset="2"/>
              <a:buNone/>
            </a:pPr>
            <a:r>
              <a:rPr lang="en-US" dirty="0" smtClean="0"/>
              <a:t> </a:t>
            </a:r>
          </a:p>
        </p:txBody>
      </p:sp>
      <p:sp>
        <p:nvSpPr>
          <p:cNvPr id="5" name="Slide Number Placeholder 4"/>
          <p:cNvSpPr>
            <a:spLocks noGrp="1"/>
          </p:cNvSpPr>
          <p:nvPr>
            <p:ph type="sldNum" sz="quarter" idx="12"/>
          </p:nvPr>
        </p:nvSpPr>
        <p:spPr/>
        <p:txBody>
          <a:bodyPr/>
          <a:lstStyle/>
          <a:p>
            <a:pPr>
              <a:defRPr/>
            </a:pPr>
            <a:fld id="{18A0909D-19EB-4339-A5F1-AB7F704E14BB}" type="slidenum">
              <a:rPr lang="en-US" smtClean="0"/>
              <a:pPr>
                <a:defRPr/>
              </a:pPr>
              <a:t>40</a:t>
            </a:fld>
            <a:endParaRPr lang="en-US" dirty="0"/>
          </a:p>
        </p:txBody>
      </p:sp>
      <p:pic>
        <p:nvPicPr>
          <p:cNvPr id="35846" name="Picture 7" descr="The tapes are being held at Boston College"/>
          <p:cNvPicPr>
            <a:picLocks noChangeAspect="1" noChangeArrowheads="1"/>
          </p:cNvPicPr>
          <p:nvPr/>
        </p:nvPicPr>
        <p:blipFill>
          <a:blip r:embed="rId2" cstate="print"/>
          <a:srcRect/>
          <a:stretch>
            <a:fillRect/>
          </a:stretch>
        </p:blipFill>
        <p:spPr bwMode="auto">
          <a:xfrm>
            <a:off x="0" y="292100"/>
            <a:ext cx="2667000" cy="1628775"/>
          </a:xfrm>
          <a:prstGeom prst="rect">
            <a:avLst/>
          </a:prstGeom>
          <a:noFill/>
          <a:ln w="9525">
            <a:noFill/>
            <a:miter lim="800000"/>
            <a:headEnd/>
            <a:tailEnd/>
          </a:ln>
        </p:spPr>
      </p:pic>
      <p:pic>
        <p:nvPicPr>
          <p:cNvPr id="35847" name="Picture 9" descr="Protesters carry a coffin in west Belfast commemorating the 1971 'Ballymurphy massacre'."/>
          <p:cNvPicPr>
            <a:picLocks noChangeAspect="1" noChangeArrowheads="1"/>
          </p:cNvPicPr>
          <p:nvPr/>
        </p:nvPicPr>
        <p:blipFill>
          <a:blip r:embed="rId3" cstate="print"/>
          <a:srcRect/>
          <a:stretch>
            <a:fillRect/>
          </a:stretch>
        </p:blipFill>
        <p:spPr bwMode="auto">
          <a:xfrm>
            <a:off x="4572000" y="3733800"/>
            <a:ext cx="43815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990600"/>
            <a:ext cx="4648200" cy="1143000"/>
          </a:xfrm>
        </p:spPr>
        <p:txBody>
          <a:bodyPr>
            <a:normAutofit fontScale="90000"/>
          </a:bodyPr>
          <a:lstStyle/>
          <a:p>
            <a:pPr eaLnBrk="1" hangingPunct="1">
              <a:defRPr/>
            </a:pPr>
            <a:r>
              <a:rPr lang="en-US" sz="6700" dirty="0" smtClean="0">
                <a:solidFill>
                  <a:srgbClr val="FFFF00"/>
                </a:solidFill>
              </a:rPr>
              <a:t>“Interrogation  research”</a:t>
            </a:r>
            <a:r>
              <a:rPr lang="en-US" sz="2400" dirty="0" smtClean="0"/>
              <a:t/>
            </a:r>
            <a:br>
              <a:rPr lang="en-US" sz="2400" dirty="0" smtClean="0"/>
            </a:br>
            <a:r>
              <a:rPr lang="en-US" sz="2400" dirty="0" smtClean="0"/>
              <a:t> </a:t>
            </a:r>
            <a:endParaRPr lang="en-US" sz="2400" dirty="0"/>
          </a:p>
        </p:txBody>
      </p:sp>
      <p:sp>
        <p:nvSpPr>
          <p:cNvPr id="3" name="Content Placeholder 2"/>
          <p:cNvSpPr>
            <a:spLocks noGrp="1"/>
          </p:cNvSpPr>
          <p:nvPr>
            <p:ph idx="1"/>
          </p:nvPr>
        </p:nvSpPr>
        <p:spPr>
          <a:xfrm>
            <a:off x="4038600" y="1828800"/>
            <a:ext cx="4648200" cy="4525963"/>
          </a:xfrm>
        </p:spPr>
        <p:txBody>
          <a:bodyPr>
            <a:normAutofit fontScale="92500" lnSpcReduction="10000"/>
          </a:bodyPr>
          <a:lstStyle/>
          <a:p>
            <a:pPr eaLnBrk="1" hangingPunct="1">
              <a:buFont typeface="Wingdings 2" pitchFamily="18" charset="2"/>
              <a:buNone/>
              <a:defRPr/>
            </a:pPr>
            <a:r>
              <a:rPr lang="en-US" sz="4800" b="1" dirty="0" smtClean="0"/>
              <a:t> </a:t>
            </a:r>
            <a:endParaRPr lang="en-US" sz="3300" dirty="0" smtClean="0"/>
          </a:p>
          <a:p>
            <a:pPr eaLnBrk="1" hangingPunct="1">
              <a:buFont typeface="Wingdings 2" pitchFamily="18" charset="2"/>
              <a:buNone/>
              <a:defRPr/>
            </a:pPr>
            <a:endParaRPr lang="en-US" sz="4800" dirty="0" smtClean="0">
              <a:solidFill>
                <a:srgbClr val="FF0000"/>
              </a:solidFill>
            </a:endParaRPr>
          </a:p>
          <a:p>
            <a:pPr eaLnBrk="1" hangingPunct="1">
              <a:buFont typeface="Wingdings 2" pitchFamily="18" charset="2"/>
              <a:buNone/>
              <a:defRPr/>
            </a:pPr>
            <a:r>
              <a:rPr lang="en-US" sz="4800" dirty="0" smtClean="0">
                <a:solidFill>
                  <a:srgbClr val="FF0000"/>
                </a:solidFill>
              </a:rPr>
              <a:t>JAMA</a:t>
            </a:r>
          </a:p>
          <a:p>
            <a:pPr eaLnBrk="1" hangingPunct="1">
              <a:buFont typeface="Wingdings 2" pitchFamily="18" charset="2"/>
              <a:buNone/>
              <a:defRPr/>
            </a:pPr>
            <a:r>
              <a:rPr lang="en-US" sz="2000" dirty="0" smtClean="0"/>
              <a:t>Commentary</a:t>
            </a:r>
          </a:p>
          <a:p>
            <a:pPr eaLnBrk="1" hangingPunct="1">
              <a:buFont typeface="Wingdings 2" pitchFamily="18" charset="2"/>
              <a:buNone/>
              <a:defRPr/>
            </a:pPr>
            <a:r>
              <a:rPr lang="en-US" b="1" dirty="0" smtClean="0"/>
              <a:t>	</a:t>
            </a:r>
            <a:r>
              <a:rPr lang="en-US" sz="2400" b="1" dirty="0" smtClean="0"/>
              <a:t>Roles of CIA Physicians in Enhanced Interrogation and Torture of Detainees</a:t>
            </a:r>
          </a:p>
          <a:p>
            <a:pPr eaLnBrk="1" hangingPunct="1">
              <a:buFont typeface="Wingdings 2" pitchFamily="18" charset="2"/>
              <a:buNone/>
              <a:defRPr/>
            </a:pPr>
            <a:r>
              <a:rPr lang="en-US" sz="2000" dirty="0"/>
              <a:t>	</a:t>
            </a:r>
            <a:r>
              <a:rPr lang="en-US" sz="2000" dirty="0" smtClean="0"/>
              <a:t>Leonard S. Rubenstein, JD  and BG (ret) Stephen N. Xenakis, MD</a:t>
            </a:r>
          </a:p>
          <a:p>
            <a:pPr eaLnBrk="1" hangingPunct="1">
              <a:buFont typeface="Wingdings 2" pitchFamily="18" charset="2"/>
              <a:buNone/>
              <a:defRPr/>
            </a:pPr>
            <a:r>
              <a:rPr lang="en-US" sz="2000" dirty="0"/>
              <a:t>	</a:t>
            </a:r>
            <a:r>
              <a:rPr lang="en-US" sz="2000" dirty="0" smtClean="0"/>
              <a:t>JAMA 2010, 304(5) 569-570.</a:t>
            </a:r>
          </a:p>
          <a:p>
            <a:pPr eaLnBrk="1" hangingPunct="1">
              <a:buFont typeface="Wingdings 2" pitchFamily="18" charset="2"/>
              <a:buNone/>
              <a:defRPr/>
            </a:pPr>
            <a:endParaRPr lang="en-US" sz="2000" dirty="0"/>
          </a:p>
        </p:txBody>
      </p:sp>
      <p:pic>
        <p:nvPicPr>
          <p:cNvPr id="514052" name="Picture 4" descr="Experiments in Torture">
            <a:hlinkClick r:id="rId3"/>
          </p:cNvPr>
          <p:cNvPicPr>
            <a:picLocks noChangeAspect="1" noChangeArrowheads="1"/>
          </p:cNvPicPr>
          <p:nvPr/>
        </p:nvPicPr>
        <p:blipFill>
          <a:blip r:embed="rId4" cstate="print"/>
          <a:srcRect/>
          <a:stretch>
            <a:fillRect/>
          </a:stretch>
        </p:blipFill>
        <p:spPr bwMode="auto">
          <a:xfrm>
            <a:off x="381000" y="289113"/>
            <a:ext cx="3429000" cy="4740088"/>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1219200"/>
            <a:ext cx="6096000" cy="1219200"/>
          </a:xfrm>
        </p:spPr>
        <p:txBody>
          <a:bodyPr>
            <a:noAutofit/>
          </a:bodyPr>
          <a:lstStyle/>
          <a:p>
            <a:pPr eaLnBrk="1" hangingPunct="1">
              <a:defRPr/>
            </a:pPr>
            <a:r>
              <a:rPr lang="en-US" sz="3200" dirty="0" smtClean="0">
                <a:solidFill>
                  <a:srgbClr val="FFFF00"/>
                </a:solidFill>
              </a:rPr>
              <a:t>“The Trauma of Truth Telling: Effects of Witnessing in the Rwandan Gacaca Courts on Psychological Health”</a:t>
            </a:r>
            <a:endParaRPr lang="en-US" sz="3200" dirty="0">
              <a:solidFill>
                <a:srgbClr val="FFFF00"/>
              </a:solidFill>
            </a:endParaRPr>
          </a:p>
        </p:txBody>
      </p:sp>
      <p:sp>
        <p:nvSpPr>
          <p:cNvPr id="3" name="Content Placeholder 2"/>
          <p:cNvSpPr>
            <a:spLocks noGrp="1"/>
          </p:cNvSpPr>
          <p:nvPr>
            <p:ph idx="1"/>
          </p:nvPr>
        </p:nvSpPr>
        <p:spPr>
          <a:xfrm>
            <a:off x="533400" y="2514600"/>
            <a:ext cx="8229600" cy="4525963"/>
          </a:xfrm>
        </p:spPr>
        <p:txBody>
          <a:bodyPr>
            <a:normAutofit fontScale="32500" lnSpcReduction="20000"/>
          </a:bodyPr>
          <a:lstStyle/>
          <a:p>
            <a:pPr eaLnBrk="1" hangingPunct="1">
              <a:buFont typeface="Wingdings 2" pitchFamily="18" charset="2"/>
              <a:buNone/>
              <a:defRPr/>
            </a:pPr>
            <a:r>
              <a:rPr lang="en-US" b="1" dirty="0" smtClean="0"/>
              <a:t> </a:t>
            </a:r>
            <a:endParaRPr lang="en-US" dirty="0"/>
          </a:p>
          <a:p>
            <a:pPr algn="ctr" eaLnBrk="1" hangingPunct="1">
              <a:buFont typeface="Wingdings 2" pitchFamily="18" charset="2"/>
              <a:buNone/>
              <a:defRPr/>
            </a:pPr>
            <a:r>
              <a:rPr lang="en-US" dirty="0">
                <a:hlinkClick r:id="rId3"/>
              </a:rPr>
              <a:t>Karen Brounéus</a:t>
            </a:r>
            <a:r>
              <a:rPr lang="en-US" dirty="0"/>
              <a:t> </a:t>
            </a:r>
          </a:p>
          <a:p>
            <a:pPr eaLnBrk="1" hangingPunct="1">
              <a:buFont typeface="Wingdings 2" pitchFamily="18" charset="2"/>
              <a:buNone/>
              <a:defRPr/>
            </a:pPr>
            <a:r>
              <a:rPr lang="en-US" i="1" dirty="0" smtClean="0"/>
              <a:t>         Department </a:t>
            </a:r>
            <a:r>
              <a:rPr lang="en-US" i="1" dirty="0"/>
              <a:t>of Peace and Conflict Research, Uppsala University, Sweden and National Centre for Peace and Conflict Studies, University of Otago, Dunedin, New Zealand, </a:t>
            </a:r>
            <a:r>
              <a:rPr lang="en-US" i="1" dirty="0" smtClean="0">
                <a:hlinkClick r:id="rId4"/>
              </a:rPr>
              <a:t>karen.brouneus@otago.ac.nz</a:t>
            </a:r>
            <a:r>
              <a:rPr lang="en-US" i="1" dirty="0" smtClean="0"/>
              <a:t> ; </a:t>
            </a:r>
            <a:r>
              <a:rPr lang="en-US" i="1" u="sng" dirty="0" smtClean="0"/>
              <a:t>Journal of Conflict Resolution</a:t>
            </a:r>
            <a:r>
              <a:rPr lang="en-US" i="1" dirty="0" smtClean="0"/>
              <a:t>, 2010. </a:t>
            </a:r>
          </a:p>
          <a:p>
            <a:pPr eaLnBrk="1" hangingPunct="1">
              <a:buFont typeface="Wingdings 2" pitchFamily="18" charset="2"/>
              <a:buNone/>
              <a:defRPr/>
            </a:pPr>
            <a:endParaRPr lang="en-US" i="1" dirty="0"/>
          </a:p>
          <a:p>
            <a:pPr algn="ctr" eaLnBrk="1" hangingPunct="1">
              <a:buFont typeface="Wingdings 2" pitchFamily="18" charset="2"/>
              <a:buNone/>
              <a:defRPr/>
            </a:pPr>
            <a:r>
              <a:rPr lang="en-US" i="1" dirty="0" smtClean="0"/>
              <a:t> </a:t>
            </a:r>
            <a:r>
              <a:rPr lang="en-US" b="1" dirty="0" smtClean="0"/>
              <a:t>Abstract</a:t>
            </a:r>
            <a:endParaRPr lang="en-US" dirty="0" smtClean="0"/>
          </a:p>
          <a:p>
            <a:pPr eaLnBrk="1" hangingPunct="1">
              <a:buFont typeface="Wingdings 2" pitchFamily="18" charset="2"/>
              <a:buNone/>
              <a:defRPr/>
            </a:pPr>
            <a:r>
              <a:rPr lang="en-US" dirty="0"/>
              <a:t> </a:t>
            </a:r>
            <a:r>
              <a:rPr lang="en-US" dirty="0" smtClean="0"/>
              <a:t>         Truth </a:t>
            </a:r>
            <a:r>
              <a:rPr lang="en-US" dirty="0"/>
              <a:t>telling has come to play a pivotal role in postconflict reconciliation processes around the world. A common claim is that truth telling is healing and will lead to reconciliation. The present study applies recent psychological research to this issue by examining whether witnessing in the </a:t>
            </a:r>
            <a:r>
              <a:rPr lang="en-US" i="1" dirty="0"/>
              <a:t>gacaca</a:t>
            </a:r>
            <a:r>
              <a:rPr lang="en-US" dirty="0"/>
              <a:t>, the Rwandan village tribunals for truth and reconciliation after the 1994 genocide, was beneficial for psychological health. </a:t>
            </a:r>
            <a:endParaRPr lang="en-US" dirty="0" smtClean="0"/>
          </a:p>
          <a:p>
            <a:pPr eaLnBrk="1" hangingPunct="1">
              <a:buFont typeface="Wingdings 2" pitchFamily="18" charset="2"/>
              <a:buNone/>
              <a:defRPr/>
            </a:pPr>
            <a:endParaRPr lang="en-US" sz="5100" u="sng" dirty="0"/>
          </a:p>
          <a:p>
            <a:pPr eaLnBrk="1" hangingPunct="1">
              <a:buFont typeface="Wingdings 2" pitchFamily="18" charset="2"/>
              <a:buNone/>
              <a:defRPr/>
            </a:pPr>
            <a:r>
              <a:rPr lang="en-US" sz="6200" dirty="0" smtClean="0"/>
              <a:t>      “The </a:t>
            </a:r>
            <a:r>
              <a:rPr lang="en-US" sz="6200" dirty="0"/>
              <a:t>results from the multistage, stratified cluster random survey of 1,200 Rwandans demonstrate that </a:t>
            </a:r>
            <a:r>
              <a:rPr lang="en-US" sz="6200" u="sng" dirty="0"/>
              <a:t>G</a:t>
            </a:r>
            <a:r>
              <a:rPr lang="en-US" sz="6200" u="sng" dirty="0" smtClean="0"/>
              <a:t>acaca </a:t>
            </a:r>
            <a:r>
              <a:rPr lang="en-US" sz="6200" u="sng" dirty="0"/>
              <a:t>witnesses suffer from higher levels of depression and PTSD than do nonwitnesses, also when controlling for important predictors of psychological ill health. Furthermore, longer exposure to truth telling has not lowered the levels of psychological ill health, nor has the prevalence of depression and PTSD decreased over time. This study strongly challenges the claim that truth telling is healing and presents a novel understanding of the complexity of truth-telling processes in postconflict peace building</a:t>
            </a:r>
            <a:r>
              <a:rPr lang="en-US" sz="6200" dirty="0" smtClean="0"/>
              <a:t>.”</a:t>
            </a:r>
            <a:endParaRPr lang="en-US" sz="6200" dirty="0"/>
          </a:p>
          <a:p>
            <a:pPr eaLnBrk="1" hangingPunct="1">
              <a:defRPr/>
            </a:pPr>
            <a:endParaRPr lang="en-US" dirty="0"/>
          </a:p>
        </p:txBody>
      </p:sp>
      <p:sp>
        <p:nvSpPr>
          <p:cNvPr id="391170" name="AutoShape 2" descr="data:image/jpeg;base64,/9j/4AAQSkZJRgABAQAAAQABAAD/2wCEAAkGBhQSEBUUExQVFBQWGCAYGBgYGBweIBggHyEaHyEfIiAcICYiHCEjIBwcIDMhIycpLSwsIB4xNTEqNScrLCwBCQoKDgwOGg8PGjQkHyQsLCwsLCwpLCksKSwpLCwsLCwsKSwsLCwsLCwsLCwsKSwsLCwsLCksLCwsLCwsLCwsLP/AABEIAJAA8AMBIgACEQEDEQH/xAAbAAADAQEBAQEAAAAAAAAAAAAEBQYDAgEHAP/EAEcQAAICAQMDAgQFAQMGDAcBAAECAxESAAQhBSIxE0EGMlFhFCNCcYFScpGhByQzYrHRFRY0Q2NzdIKUs8HwU4OEkqKj8UT/xAAZAQADAQEBAAAAAAAAAAAAAAAAAQIDBAX/xAAlEQACAgICAgICAwEAAAAAAAAAAQIREiEDMUFRBBMUIjJhgXH/2gAMAwEAAhEDEQA/AKXonw/t22m3Y7fbljBESTDGSSY1yJLLZJ+l6OXoG0Hna7a/+oi/3a46DZ2m2rn8iIV4v8pffRbFj20F+551k+jy+Sc8uweX4d2hH/JtsP8A5EV/36Vb7oMCRuPw8FUDYhisdw96540+ZDXz3X2Ghd3AGUgkklSLvxfjxrGbk4vwOE2pLYm2Hw/t/wASCYICGRhRhj8iiCbULdf01pq3Rdl4/D7a/wDqov8A0U6F257o8qIsEAkWAVo2Pbn66bqP4/u1nxN47Zt8uWMlXoAl6FtSONtAT/2eL/biNK990nbCRF9CBe0lvyUNjJfAw++qRm0q3ifnRklRwwsn+y1D+FOp5GZ8HI80dx9C2xxrbbbkcH0I/J8ex/2anvizoUARAIYVsyDhEW6UEAFUtea5/j31VLL2ir9gPbx++kHxA6tgLshzYI57kC8fexqsqFwzb5Ehxs+jbRkA/D7YNiCbhi+g/wBUaY/8XdoykfhdsCBd/h4v92onZ7yZhxtpSVsB1WxIqcZKSRlxV1405i3G4VfUxY8BjGpBkGRpSU8BW+xP3rTXK12afXyJukP4/hzZ1/yXbf8Ah4v/AEGuNz8M7UI5/C7asW5G3i4oH3xPvoKHeyyeVeNCA4eqzRgca/pY/wBPzfUa66fvC62JMw6tRI5AHAIUeVK2xvkj205c2jXijPK5ITfAfSNtJC4eDbu/qGsoY2JGKeLHj9uPfVUnw1tL/wCSbX/w8WkO06ckRCRsoZ7ti9pKV54bj0wF7gBweVNVptDvco1eJi/dSqvYso9yuXOPlr+l17aUfkNKjafDKUrTDR8MbMi/wm1H/wBPD/u1y3wxsuB+E2tn2/DxX/dV19/GsH6yymQMQAvcpzxJXtzzAU4PGG+U8voOcMJMl9Qul2LGDt8oN2acAkBLwZiOa51a51YfVL2Mv+LOyFE7XagGuTBEP7rGp3pXRNqJ2L7eAL+YKeGIVTCj3CgCLo8A6cQFCHGTmRw0iqWtiQAzlbBwsMooXxVCudKZQ6+kXkLtXqmkHpnEFgCpJChPlMgOZPvrOfLb0XHjrtlAnw5sjx+G2uXHb6EVi/FirFjnmvf6HX7/AIvbGiRtdpQ8kwQ0v7mqH86RLCiQN4VmcvMXy/N4RfI74grNQPJpXFdx1nuk3RdraqiNpSMxYAgsTYT5uL5tnYCypq/yK6F9F9MpE+Fdo3/+Ta19fw8XP+HjXkfwvs28bXa2DXEERH+A1MdL+LZsUMsEkRnIWFSCqtYYsDlyz0v0Hla451ttOsSzOcYr28V5qWAKsAVxYPYBP2FaPyfaD6Wigf4U2vP+Z7UYg+dvFz/hpF8P9D2hd/U223oIh74IuCS31H8aNHVG26j15QkLSkBqplyFrFRyIHlST7/36Hl2FS4pkiKozKkYZE2nBvJh44oXrOXM7uIYNRddjCfpGxRb/CbZuar8NF/u1idjsMcvwe2onEVt4eD9zVD+dKupFiSySKLQH03ulZiQMm8YuQcj7cD3F+9Q2BWNShZmC0yigL+1m0HsCw0fkSORx5g+KDp+WJ2m2F+D+HiI/bxoPr202C7Lcsu3gRhFIFPoRhssHqioNc++lc+aSYdrOf0RHNhfCnmuGPbYsD3rSLr8zfh5bKDta7lUse0jEKCaFk8muVOqhzylKgj9kX+xedBkH4PbD/oIv/KXRpOuvhjpKNsdqxys7eI8Hx+XHpi/Q/dX/gi/8RrrcLVGPJwyb0KHjr+fbWTA1yD4rTVti/ig37Ef+vOhNxtwOGyX6WKr+ffWM+OlaM1xSi1ZNvFZDAgra37EH6m+T+2qB05P7nSTdGgRzeQ5/YjTDf8AVkhUtIwRAeT+/Aoe5v21yQfZ2/JhbX/Ai/7tKuutQR1HKyrzXIyBH83pfN8Zw8hA7H7rQ/3jQu03gnk9SQeoU5xV8Y0B+t90jNXyoC30Gqlsz4Pjzc7oOk6/HHGaLcLWR5XgsPJNlu35QCdKtrG24DPZREIxUtRlcg4s7Alo1HkKAS1fp0922w201sIUlCH01OTjEiyV5B7lJ5l+pw9r13tomLl4xs4yvEbIfUIA4fIhRbc42tkE2Txqcjsj8dRlkKNo0G2STN5Sz/meowwxS8wIkYnEAGmI5I9j41QjqxHpdpxkqvUJMlsbUoG5rg95oAFQAK1irqgkUiKaZWpc8MEMeXfRsoEPJZuWPyi9AdL/AAw3TFJzPunjAedmyiOS5nEHtB7QlMeBpN2bqIdNvcMSUmZWdgkxs2ZAPTJJ5Y88FbA7eavXjITam9uSjyT2g/JjYUBldKyqnyiziTzrLZiPa20kryyPKxzJLEtSr6WS84lo2IVqFqPrrzqXxGqRyiVDLEHUA0QtEhu7n5iy0QOO0cedSPFjgAKY0bFSFv5eYgFGVA2PLBa+ufvzrPfdMP5q4tRUZYNTykDuC38q49o7hY4yXzpefiWSaQKNqQHGTWQvZZ7meSiqqbbss6C3O4RJJY9zlKuS4AK9zgBWI4YI0S+oSY/mkxFjQkUloatvcU8ISRx3ERIIiCWGQJkwxyZuENUCdb7qFlhCjGMgFyhUHvVkNcecMlUfUknSmPrsLSKUVnWXESNQVFVACqgNdWefRDYp+qjwWk2/YNYc4jFrdPnLX8sp7AO0XJ4Wvc6KIxB93uFGLx+qxxJWHuuUKFVYySvIJxfzoT/hgJEX9L0duGYl5JI/nV75OWWcgBFBbqvbXrdf3S5ZlIyZR6XcxBXuK2G+ShXae5q44rQ8XUvOSRqqKjpkDjkDjdVmQgJsp3C/500rDEbbeWZlXInbD1ArB1VyCQGHq37se4YntNXevJGO22/rPYZpVMvqDNgFJAsD52xRUFXRtqtnJ76RukcpIXBSRQMHApihpHA5p1NxkKCHBRweKPkk6RTs8jKoKsZC02RjVTX5cY8Vfcw8ex+YAaoaCN7ShgjW1yZd2dlKDKL5JC32iq0RuYfUWSqpgsqOwtCC3uBwxQEHnXcfUtpGJGK8lzI7BXNs4xJUkdwoAEJyFq9dO6iOysiIECiMFaoMGBFc1QC880eedDSSuygXYtIzOwVFjxdndjRVwCFySicSKkDq3115tnyJJdozGL9NyuRoMG5F2CGSQOLAsXVEa1SZso2JKoozWMUzEi1K5IcKAAUIL9tYdbm24gibujdRlGgCBwtd8bFwcEPCvyL450teyMQXc7GLH/OSTHmqU54WQBk7cgayNc5G7QiqrQnTtsHK+o0ySKoVIjRYel82V36n0ybtJB51hvdw0UTGSOQFOY0a3VWYhUXEko8gJawtAcaP3rRwOEMoZ/SPqHJFxFgKpN3WXZjdcn350nYNAUu3jSUSRYB1cBA3dRUguqey2bIYdt+3OgeqSbKSDclFiWRNvJSKqjGkzomu82/JFYnjR0vxCkUhZRlgAzKiWQp5pcQ9/wBqwL0q63s0kG53CrEh9CWMgnlgI8ssQoCOCWQqLBwBPI1fG6dtClFLsvfhiX/MdqPpt4f/AChpuJTXBrSH4af/ADHbf9nh/wAIl00Wb/HXoZuzhvYeZARyA3+H+OhtwxHF2p4Ifng+effXglNVxribdD5T4PsfB05SpDtvsnepy7eNpA4CMoyKyoxV0+dnjPgmjhx4I5rXy3rnWTudy73StwmQ+VRygq/mPvqy/wAomaRBgSUdijn2tgcSQSefIJXEMRyBr57/AMHgWfVKgdxGIJoAcD78V/OuaHk7uOCkrZ4m4N3ZNeTXvova9TZWVgffwfDD6HHmtL5U57eLJr6a9xY37Gif4GtlFG2P9n1zp8m2mjhlyaAMzM0aSYZt5ez8zEnuNfODz7606xDtdyWjD/h5FKujqxUfUEqpC+LUjm7vSf8Ayb4/hHaRFYmUiPMWGBUBggI9j2kg0L86rNjvY34pRGgAIJXFeaVW4ONckWfbXFKNOkZsx6T0uJJXkkYOGXNWfzQJPeo7OxaClQKHnXXVtispBUxrG7Azil/PTE4BnXwMiD5+XLTCWNJmI+XCvC4k2ATR/UtEEgCjYuhzofqkoT01ErRutvgCgaSMcMCpWmC/b+NPCuxKQFv+mJuQIhGsagq+aKO3E9uJXtagMKPirrjRe7+GIWQBAI0ZrkFkiVW4YODxIzeL8g1oXoXxVEc0BxAlaJM1KEtQZlxPzMOXs+33sa76jt9v6mcoZWjLSi5CArPiPHjkgV9D41DVFPYJ8QdIimTD8XJHWSlc0azQ7TxbBR3GKxd1ob/iQDHCBKkkSriSyNyCVZnFPxYXCvawPbXKLtyzGTFizBwBir2Ls1dhvYt5YAaotjvVkVfTkT0gOcSLFCxYHyqoBb/W960h3Qr3nw0qZJtwjTSkkEnAQB1CMyAWAAB8gF2RzrDefDu528USQy5qjJH6WKRhlumsqGBysFrF8cUaOqPcQSeugXFlHsxAYGh4IFsOffWDblGJMgClW4Q/MGOS5EXYJF43wRzq3P8AoRKdc+FXiynaQSyBCvPaq1jSk0GZRiFzsMABydO9t8KxcTySSidlyMgkYBC4s4Dw1XVuLOmW9jDgo3cCB+kMWClTRU8EWteavLQk/wASrEv51xEk0HYG7tqX+qhzQvWefoCdHwid9IW3AaOMGvVjfJ9ww7M1u8IsO8AH5iSL0z2HwSoeQSBXFKFmFmWVbLkMxsLySCy8t9tH9E3MjqwCRoi5IuDBhx8oUD5e3uKfoBGtgWQW5DriOFtWU2O3tvzp5WBMSKdpN6npyTRmULAyhbtr7KPAC0eTY/nRyztNGS0scZs2IyWUAMHGTtyLIpiikac9WMDJgyo6KQCATasx44XlGomm5s6j9v0mQ7n0wT6Z/MSdyCPTVsTlQpmHC+ma8alxTA13Usk0h25AieN1kWSJwWsNliqADAV7MSGu/bRG6gkI/Lx9JQoGcnzdo81/r3x9Roza7b8Oszgi5iqWEHda44hb8J+41wqNErLuQIieY3q4lJGLC6rngcn3Y+2nr0BOL8VOu49KRHeVPmXAsao148Dng6FmgO5QFI3kKkj1HQSGgtyJ/wBMwA7U/RWqKXKOVg0bW1CMorN6hx7aZeXxrg3Q99eQ7SWZ4UmVtrG4ZTb0XJB7WRPlIbngqWBIJHFtOgboedE6vFt4lSKPGNPIAAIN0WY+SWPnjn2vSj472Eb7CeWJViZFYoBwHDC3LAdhJ+axzxpp1WEjbO5Lq6mu75VNlA6gD5TQYWSFuuL0q690pRtZ1IsrtnD9tBpTEzZDmvuQoIsDnVKbtJmQ0+Hudntf+zxf+Uujlm5r39tIPhveMNrt1N16ERBb+wBX7H2+2nJnFX4I9tdGVM5qQWJaPPkaIaQEc/x9tLIN1marnRAY+fFeR7/xo+zIKQv+J+nevt5o1Cl2QYL/AFMOVHJod3g/6x18c287ViwPIBF/Q/t91cf93X2vchSCCARXg/bxevnHXujqNzIgYowkPOIKqHxJ7QR/7/c6lSUXR1cU6QobbhnZjXByr6Age/0u9M+h9CG8c/Iu3jK+q18nIHFABySx99CSfCu5Y4rFI5J54AGI4s8kDLJaBPtq/wDgbpTwxbiLdIvIFKMbIUYNRQ+QxA5IIJOtJyaWjXIG6hFH64jiuU4ZxqjBEjJ7QfpEBV8E5n5gDWuN5vTtIgyp6khpUjUKrFV473Ri0hYlmFKaGQIvnX7p0G2jLoigxbdMPUVVDGTGzHEV+dm5csPlYKDet2jUuyiFixJVSXsRBcuK+emvGvJfIXzrkcvLEC7PqZlKBEWSaLJSqhkWDwpJf9IypitEsKNc6N6v01t3too5z6RkkABseo0icWDZzVjbBKBK+66x61JJh+G2gpyUjYo2KB0HKqBxGFAJkceLCHk8PNwVUooUGRqwHaMclxeSzzHcZNDzxzeimtoQu2PTGEPosrpt4w0b0xZ3N2WU3x3EkyHuYmlAHGvNv012jwk3MxdCzC0BFszFWxJLOiB8aPg8+2uN/wBSEDxhV9SDbOiuzSYtJIcEU+/qYZBz92T2056rtFed/SSB54IsgHSyS5JXu8oDi/FeT9NUouSsCa6R8JbRH/zphM9GVCmXODU5rzISSL+3Htpju+ntHIsjVHJGzSAKtw1fphwFAospAOV4i7+useodLhkmZkARZoRIrxuoaIiu5FUgsoUgsV4F2bOnbdFKQBEleTOTI5veS4/LkBwGqxY59708aGDdLSY+lKWwzukAGIGPkGzlkAGAIHB55Gsdv6jPKEycoxQSWA0jABgeeXVBIFLXSnKh7a2PTHirIBg1AhT3MByCzMwAZTanH5qAoDSvatu1QyMyv6btGiekVklMmBAbkpGbJrEMpvnjxC7E+h1vOklkT0nlhCsDUQzE1nnLIA1d2QRfOgptjIFRZXieRS7LKSiiNj2hUW7tVPJq+de7fqksG4hioSGUtJMBIXKu57TTAlYge3MAKMlAHF66Gz9FhNGr+oQkY9VyQc3FtkBWY/pA1U2l2SmCOk+2mVPUhmLgyVZEp7QvYg4OKgO0jEFgfF6x6tsp3DhFWTByaLX6hRhiMf8ApPA59jox9wPVGJNLKoltgTJdt4Pd2K6SF/GOPB0JsPVXeybYBSqsJMmJQ0C7qteXQOWXNPcAHi9RrwWT2w9SNf8AOJpRuKsRqqgRxLzTFbBaQHtxJCn73qlgnaQIlnJjl6EK8qmPysb4ZrDF2Ith4151WV3jm/Crg6Yt6LWVaM/MQg7TRsdorj63oHosLO7uIFhhdgpi/MiLEAd7AgeoD+lAdAG0e7TblITvNu7u4HpPH6khy4ICwk4E+5s19tC7PdRO5U7TcwSLY3Co7JEuOQ7jIfTK40eL9/JrXm06WIJZJWDxiPNFjQfmGNiluqjzyWU8WgB0Z19ZtuzLFIZ8ArtFVyxpwuceK8cjIg0x5rVIBbJ8YSRJ6cAWONmBjWTgCMcMCoyzRyw+VgwDBqA41SdO3CzqpLGJ1JuLkhGWlbuKggA1T0RQ99KkjiEYn3UKpuJf9FHgZJHq6kKFWZWIPP2xDcrwU3WVSGPeIzSxx9kpx741sLn2j5UF2n8+dOSAM6F1YyB44xnizI5d6MbXjQWsijeTXF8ADU/8a7iIQTlHRJ1zzDFnVwUZCE5tasGv0kAG70+6/wBOjPdEO6VlYSq+BCseaYcMa/MUfXS49Lhj6TvWRI/VKTLIWYuQVB8k/I5pWK3yxv20oK5Ihn7pVHZ7cHz6MXP0/KXR2xfK0ZsigsE+SPv99D9DhB2m3/6iI/8A6wNFSbUIQ4Cgrzlfj6/bxY1U3cjlDRFVFTZ+g1swJ5U91XR8H99YbeTgFDx5FH6/cef28aIZM7qhIP4D/wC7QIH3DX54r5g3BH3H1X7jUf8AE47fWVAVWw7sUprIwKe/Hk3/ABfnVkUDmwaZe3zyh+lkHEf6hFHU78UxA+l6lRFmCSzLJhx9CB2srGhR8XQvTNIPZP7Tq7JJH6ndGjB/T7lRm9moDvo888ap2qaMD1mRCWMypiZXyNgBkAAsXdjJABiRqFkUqflYWAwDJiQDeIIIFED9+KN86M6P11oJAystUVJYWBYIPjnj+dOmddWWHw5tBIxmjVUih7NshPYHCmzXgFQKL/qe/wCkX7/w2Yc43TFlBylFjxz6ihuH5Y0FF345rQnUeqkRwqjKDRWILlm7MS0jKFqwA0Y55W2LAAHSSbpUgWAkfiGUlkiCK4Vyf9I0gpCnN5EUDRs+NKS8BRR9O6r6axFIcWaMYZBiYk8nIuwBNEHhSSxKsbU6YQfEkPqGR2jV1jZe4jMAsLFWSPr9PpehuobWSbbUkgclST2YqWAJssDikbAnyttww86mNhtA7xtuI1MIRWEkceYDgqqh2VVwC5Xh4YC+b1mlYFDu484drOqNgSz1gWJeWVAgNfKaL99+3PnTrr+49OHdTKQMqjViePYXYIbj9/4Ok2+6xJDGfwjrJDGgzfttCexaKr3ZEAkCyD7c6N3PVnjB/FRKsF0LZCBVGsLHfXBbypI1URG+w6WfRiUxkskbphkoKZlVouvyEIXPH0558sTOyK7G7BkkW15AACJ83y8WePI599fOtp1KaV2EM5iWT1CC9EIhZaGIJMjfMMmrn+/V6nVEaCTKNWjAIVw1I6oaAZm5ja/I5+xOtIySeyGmL3qGIAoZSpzUHKwx4QDu4LnNj9A9njXPQtvIqI0jgOu4eWQRkMAW/wCaBqpK8WKAP9+v226vCyiSVvQkk/NjyKgtYxDDtBBIAFcHCro2NJl3Y3ghiuNIbJdVOPquWpYyeKVj5ogt8vGWsaLGk24WBGkQB5tyyRxq7Ci1tRyAt8VLePZe0jyTU3QNMVDQpCQrXWUqSkYqPa8BTcnn30E0Mj7uMR+nEsERxdlY20xIKxixiwCY2BYHgDQGw6x6MUe2BeV4iSTGOHch3ss1+kqueHPP1GptAFBEVyHcH1ImjKp2ksxZpXH9n0VQfQRi9F9Q6m0JjlksM6qKWiqOQLINXTZEFkFD00v66jt/JNtZZJ0hAdlzV1IkW2buUjwGIe2k/V/TovpW6Z52MCoWKkhYQxIKEkY29Rl8yGshbA88arFS2A7hmGMEsTB1VV5DeoSCSOGv8wBg1xj39N/KAFrvm9cMiMwdGIvjHninogrkeCB3XfNaS7f4kSQh+303if0AWxEgyFZLeK8qAGCg8EHxryHqksUMSAGQIxBZnUlReRJKKuLIB8oVifIvzqJKnQB82+EbC3LiHL1jiQ6Kt0D+pgSPA86y6H1aWY+pgivNnKrYjuWOsRl5k4Yc/p+X30s2Dd0+5kKuWZMMUC50cFYEqCzRgXXgn7a6XomAEsBYzpO0qFwCW+sNZBUy5C+B3E1xeqAbdVnYJns5YgwOMhmPNrfbzyQTYKkha5970vkinlaGeF1gYxtHJCnKEg5Bk7MaLUCSPp51OdJcqZ3lUBEcpGlZZUMXOLi3vhQXVhxwB5NBv+r+jtIAxYGQiJyLtEsHHi/ah/I8eAdAat1KOWNocTGqhcUCsGSm5GLLSx55IVF0gB9tKt71cxJvY1hGU0MsjhGyFtGy5c/KwWmajTEv9Bpv0Xp+Tosi5DN1og8gr2s1nJrAJ/c6T9a6fJHDvZQzYMsoVe0gKEK0Cvgc+Dq+N/sTJDPoP/JIOaqGImx7YfXR0zIGVbDSN/o4z5cgX8rEWKI8kakPh/qUn4eP8o7lvSVY41Yihigth71dfzpruI0kl204kJ3LjCWFJAcnZFD0wB+QDuXgXR9tDjUjJcTG3RusDJoXRo5bcqsmKkhCMqxJUAA3WnJT96u/93+Gvnexj3kW5ViIW9bGNXZxJxy1UgyUviQCou7vjVY/xhAKL5plyFOJbnmuD7eNW1Q5cb8DiRBf1IFA8AgfS/p9jeg+odOXdRGF2JDMtlBi/YcqF/WvOlR+PdsboTEAjuEdg/6oPylh71riT42is1FJJyCLpRxzz5PHni/GhJkKDT2TsMyK27eURz7WKWoZGyK5EcwqHol/Clq40LJ0SURiQFWyXIpTK0YPPhrD0O0cjxo3e9XMvc+HYXYJyQzORiEv5mADdzc8n6DQe/6shZ4po5oxLgwQliWw5xwSyTRHvoafg7VpFz/k86NL6XqSEqhFwriLFii/njPmh72cr4pPuPhreeq0Xqxw7dXJ/tN6Y7gKtkLOwUMT6eDE80defC3xU/aSg9N5UjQluIwbr/uYAee7Mtq76x0VN9t/TZyn6leJqKnu5HsR9QeDqMqeMuzGVp7PlnUdw8G4G1lkcxyKqu8YNBLCN2izigI7msnzph1GEbeFdts2Rk3H5aR3bcgLIxJdWHChgWACmlBBN6ZT/D+46bi8I9eRslebBja2lKQoJVmbE5fKoRtKdu7pupW3coSSUFSMMMghKNRb/m7JcUaOIOr14LXs/dI2kkEgWXP8NGzIxLKI5DGuKgr5Bdgy4mi1GyeNNZ9nDu3b1ZXjVVaOJGxAUouTSFSfHcoCeePsdA9b6ZKaykX1ASWBQYuFALOff1FSkBYn+/nWSdEhEgmVDbPmS+TYigY1UHgOfc88WNZ5oHs6jEMMqIuMhNYFAsb540CHAtGN5UPatbQ7qWWEsWjySQcY2z4cngUWkscLxnzrnaJUwVQqOULg1kwkIsyKvvh72QBrrpbQmOXcKSW+aVrY5OqnFlLUAWNmx49tTL2ADNHvZmUSIPTf80KKkIYm++6xLAhsrJCUPNnRm3WU7VkOIdgUtAMI6YWUIv1DzxdEGj7XryKM7jaRxlWU+otrn3ZP4F+3Pj+7xxrb4b2Mu3kf1vdwwAIYMVUNZZeFZcgpQjmyfbVz/iLo66l8QbZRIklCNVACKe5jRo+ScgSAG8+bvST4VkVyZU8xMsbI69qLwzEcfOKI7ebOmMXQIZvSYbdgUMzyPYLSBO51ahds+IQj9OWi9lJGuylliIHaPTAJZRk6UWujTs1350mlhrsnIy610gy9QcYzyxMkTYRFTioCgOysQK7SOCTkGPihp3t+hSQwhYZFZEhsCckgPkWRxKB217gggceKvRDyAxCYgLgrx04UVbeWH6FUCz9gfroP4d3jvsFFO3efTzSjLGrK1Yn5S/ND6MuiMqQZC4fDiSNKrqrQuhlPcxeRm7/Ukfj01FcAXl7BfGgehbmeGVmmidYp8XXIVyBS2QSFZxVcX9dVPRdiqpMFUAU0S34blGU8eEZnYqB4GkXxJtmj26B3JSFQ5VeGmmIsEnwiRk3l+rx7abVhkZbfq0W2YxSEyYp5rIBLFnEfLeQ5H3qtcQ9IaDcxz7aUHaTH8t+SPB7GDeCvJBY3wRdka/bTbvNLtt0lepC6puVrhkq8l+oALVfzXftovYEw7iZJEaTazEO6/oUYEuwINdrI4YfUAiq1BRtHtxvFUkKskZ9KdB3Nh5IV+DkCuQ44DUbq9Yb7atuyq8BRug4AFEoq2QQPB8D+Bo49BZJZZkceucRGWPY9c+ox/skKf2Giod+s8bqsZsXHKyMF5A8K3uSD2nQgMvh7qZl3rNysStiln5kWNuRftldamv8AKQ0g2CNGSV9SVJFTgc5LbV+x1QfCuyVfXFlljURh6ouOWGIPuEbA/wCvep7/AIU20+z3i2ELQySFDkQZAJGEiE8U7eR/Vl7acXtALOlTo8e2UnKxGXjWQIWCoxCk+9usT19EP7aH+IN80cyutI6SF8I7GLcgntGRBvnxYse+vPgDfRxbqD1ApSRVha1BxzCYsCao5YLfsC2vo3xJ8LsUPoIHJpTGva7LZFCQiyDRvKuNdU407C6PniddEkNK6oFJjbBwHIscqazKMbpTdDi9K+qoksp9EKFFK1saaybOV9n3H6tU+5+Ed3uZmwj/AA6IRRZcRfygAIear9iOfPGlnXvgySFhCYzIayDohxdj9rPj3y0k0uxxkjrc9akiMO3xWSKMqoVgCHVT9VFI30Ou4pUZuy6N9pNlaJ7SfLYg+dGy/D05VYpQRHyztApOZ/T4Frj7X50E3wdJEnqyF4hlceY7xz80oHyAi6vg8A1em3FlZK7Mt5tuP3N//wArm/vrfZ9RG3Id4mKkFFZnLEk+Tke5VH2IrW0UpeR42GZWrlVaDE+BQsKfsOPB99NvhD4b/FPOmVKqghqBwk/SaPDV+pTwwrSjTdDc0INltC8LpArLM7k4se0qWUDhvAQgkBBZAPsdVHwH1p4YhtZZU7iyQyg36Z5pGrjlgSq/pBx8nSze9P3Me4ECLHE8KlyapZV4JKMSSXLZgAcj1ApoKNKYrqdUckLS5sVY5FybrjFlo0au6b21M1ktmDeTKqL/ACl7iOZopkjYIQhrJSW5Hv8AWr5GgfinqMnU5NvH6aIllmp1ZxXmzWVBchgtZZjU/uYLnc36jlwC5NtS0uVn5mcngn3ButVez2yo7OyqzdsSA/pEflxVc/W9Zyj9b0aeDHdlGLXlaqEChsbZrJBI5ZViRGP8a06aw3D4jhPWJtRyAlKtfVcuSftoLfTIIj3BZMirE/pLsLBYeHwoke2topxttlI6iqiaOJQbshccr4+d3Zjf0XWdUrARfDvV3fqU0uOUTBg5riOPIBK/cmjqr2nS/TiZGY90zk03OC/+60h+GOihtiQxKrMacrxaxkdg+zMvLeR5F3p71USkSlFBVUGCkhsmbzwaJC+58nzpcj8AZ/Bm5Z0ncgMPxBkAB8qpxoeykuGIP30w2xK7ncRyFWUyZLjwVxUBsvdy0RUlj9tA9IlXbQwoh9RWQA+6vzZsAeCb/v1tslV5CxJOdDKrDlFxZuPNjtaiRSrV81Td6EGdIldzG7CnQlJkqhlH2t2/rzRkI/smtZ9G+GT6E8DioTuSARQpQY3BU/Qsv8a2mjRJDK7OPUhTOrVQ8HbkTziwD1zQOI0JtPiIOp28at20qEtkXJbEmvPd8wNV+2lfghqjfebdpdluhDZ9b1DH5AKsXQA/uqf3M2mPXeoRwRmsgdsrDAfq4X9A+YCxX0FnQux6uY5hCQyrQETY5qyRhMww/QAWaifm9r0q6115NxL2rJcQUSNiY7yLdy3zVAcj9vfVJWT5oabDrDTFLURpX5jMxJHi1BPBFhQ1+xA9tI+rfEBXqZCxYiWLB8uUkIGQAXwMVtaHz3rrbgyIoMfq2Ap97LVZajxjxZ+4+9ZfEe8hNr6uZhAIcr2g5he2uMkehV+L0Re6NMUM9rFBDE8wBRfTGQJOAUNbFQPGHla51j0rqEckrOrqe0Rg5ERsRzmyeXYKwLA+QT9DU5vNqIY0keSwxPqK3atk91BScSfZfP2Ggk2TGdYNpLIybiIO6mlLAWRXBouoZTXOniUUkcJDKq5+nCG9P0jlV+xHPqqhukHCigPGl42U53ioru8MyAl3DIMl+YYp5J/SNa/HG1kWCIxIUj9QYFAyel70Sv8Aowt0W960y3vRgNk7I/qSYlmAUN6leMWF4vfykcn3A0U/AjaPrmC4SI0RXgFaIFeDWl2/3v4Tp8m3eGRI/QeONytg3G1AnyO5yKrSbpXXZZFleaRgiUED1SmjfqEj5vfE6ddY6/LutlOCoCLGxd+XDEI47T7cgfbke91GLjJFP+JDrtgYk44MaA//AGx/4/T71r6x8I9YebaLIzmWR7Ei++YoNfIABCq3t4Pm9fMtnGfSjBHDRpR+oKxiv8dH9K6m0KzRY5GYAqCCQsnIJIHJOIsAeWCjXbLYSSo+o7bqhdbQBFLUMV5Y+O0NRcj3Iof7dbMyxq1lY/diGGbj3Fr4vUVBvp1mhM59WONTGI8lBXIcM7XlE/a1gixdatNu6GPJFQqVLKShVR9FAUWxH199Qoezllro5O/KgFY2Cm2BvvYfpoHkAi7v/DQ0m2ZmKpaUMpCPHdyFPJLGrHPtevZWcg5ihlSnMMxHl+5OAQ3bfgAE+2joZ4Y4gbGJ5GFsT7dvH5nJrLwbv21moWZ5MSdQhSEwhI2ZRkPTiGF5jmh4Om/Q+q7WCJ8XVCCPUEnY4J4XIHkkgUKu9eSOqK7ykZ8dtghBfAH1JGRJ+o18669IN3vhgCUjAJNDLG+03V5P+k+E8++lg0y4Ntn1ubYQ7pF9RVkS8lsft3KRz/dqdX/Jttl/0ckoUMGokOeK4tlLEWL5PudRifEE0JUbeVkXljkAVCL21i5tcmBYfa9OulfFc24jdNzMNu3Bh3C0mJPjNTa4n78EX71pOUq2jowa2ez/AAL+HJm9USoHDHJcTwDivHBpiWPg8jQzilBBbkYEAAghgSTYBNEj99CdV3f4ymqCWaJThLGArORwwIPaoPkDInm/fQuz69TGJY5vVanCChkVFEM/lQg5LeKI1Dyk9DMYt2qBkIQklnEZN9jcK1kU5x7S3DV7azh6h2iFlDPR7b+ZP0gfbnH68+dAydGmMbTyMFLMzOlGwbfIfxQF6c/B+yCTzOUVj6QWMtyVJLOL+naUH8a1ljjotIP6hujt4IEjrujWMRnjFjSg3/t1xJu5FLR4qxBHddFeaY1ZYDj5hQ+2jut7WKeNS/ZRUXYPcfp9ORelu7+H1DjF2ibIZufmYDyLHm/p41hkvJLEs3U5XkXbiFpC8gpEoZqCO0UeAR7+3vxerbcEMyxhTAitcgUBMFBH5Q5AJ/TaEhrv20limg2MuaJk7ow7iOwDwy/1E/qGmzLH1KDKRci6kIiggwUCA4RiGtrsUKqzrSkopiHnUNxHt4GVYAUfJWRhRdjQxAa/VZiR4+h0g3nTYtvNt4vUMLsjM57c2HbH6YY8fMTzYIC8aYbWTbQRRuhNRuIrmzb03HaaZycQpsFh+3kXrP4twFPKAyOhTuVayXNv1f1qCF/rvT0+hpJizqvXoomaMZyyYIT5N5m8cgCCQa+gAGut900byPbyQyeg8kTSA2TgCIyysByQLFg+91XjSL8A+yKTKj4k4yKHLfMoZBieFNhlJPggaZ/DxmnEksCqsZChmeTE+quRYoQKYgEKfC3X00naX6oTikwzenCcqUSIQIGeSJqzVx3JioyGXB5JoY/fU58T7+AxRywsMlJWlI/MRzTrxVtdNkebA1RSbkqr5B4gBcjYFsL/APiv4u+4gcYldSfRdjFL1CZ4wDAiBy1CmJ/p+xq9Li2nJ+BhXROiGbdpuGZfw6KXwXOwUsrYxAZ/ck/TVhsuhQLuFnhC9lswA7WBF2K+WQZE/wAke+pL4fAjcIZUQ+ozgBSHUMAcRnXqD3y/fVBJtZhKzR7oCKQ5Sl46x+hUKAO6tRyW9F0gjqm5mkSaPbCCSldGzZ0ZiR91IUg8gOe6+K0h6R0zfQvC0wkKqLHplPmAFeomfaR/Vz7a56/1dY1DhblYqENjOQA40w8+4xB8EaLm+M6CIyyhofZRy7jjHJuFyNgj63pxjOCtR/0KNvhOUxrunML+s8hkdSoYEgkCKiaLE1+ZVaI38hh6dOksBh9SLcHD5gmRmdUyBo1dmuOf20u2XWXn3SxwsER7YSFPloBnUKO4m/lDVwTpn8Z7uZYJY0iE6GCQl4yFCgxv8yn3A54+mi5OSsmS0IZuhyPs4nSMsI4Iyz8fL6UbVXJY2z912MTpVBtzkGHDKQQR5UiiCPuODXg+NXvw98R7SHabeJZdsHEEbMrTIBmUUOGtqs3yPbnUluNxFFO4SeCloLU0ZoCyAO6jVkf3a7nxmMORrTKTonxBEvO4WQu3+kJxZSfOdCiCfcVweNHSfGakUql2IK97ABfpSD2/tHUBNuYmJb14cz7mWPn/APLTvo+z27AmTd7VP3nizb7ZFuwfw2s6kukRLjjdlB0j4hbc1GYkRzZJRnYLGOVNj5fFFD54rTfq3UoNsR6z4hhkBVmlqziLKqODj4PGs+m9R6dtlJTdbWxZv8RGSxPJs5c/YV2+2pX4rfa7mYyNu4lQqqYpNEzOosiyWGN8g1fFedDT7fZCiro9638SidXvtjUZxpwGf6FifAJ5CDwK0m2EfBYZOCciQPLGueP6Bar/AEk2POuZt5EXiKSwkxWyK00Z5oAWfcACgPtolYdvuDG3r7aEI49QM8FUe4kAkZMXA8msb/bWbts6aUdIUfmC5MLtyo9lULYA/v41puuq/kWUwYqQSACLBrmxx++jx1yKRyrSwlEJ/wCcjVTYoUC3OKji/fW27n2zKZRuIM0TtT1I74HLcMQXqyByDpUvQ1JWDdKn3LRuUijjjjQAtXErECsfAYj7a12UMuUrJCUdEVX9RcSxsMwUH9TD+ONC7j4rVlVY5UiOIJLOCAKFHtYUW8keASeNOoviZJZ0UywwWgOfrRZKVHGLFsVzJshlv99OpLpF5IUdVwaNINtm8rtcgLtSc8hv0q7SWGFA8fTVDuvh102AVHBnAJLhqDuP9Jm3sCKVfrWprqPUYo3T0ZNvRALDNaBB9gDbFl85Em/BOst58Ss0jyJuUR3XAksrDHgAYmloC/vdG9S+KUtLoMkNur9O9SOJIltZQoZkR8Uy8l1u2I9glc8ng6w6902bbTxRI7T8FgG5JEYGVe6Eiu4WfbmtGb3422yymP1LjKkBlkThaoc1anj2/bWXT/igGDKSTal1JxPqojMn6Qy35H2IvVQXIu0Q2gra7+LcQgfhlIbHLLFVQg2WLD5T+wF+PBOspFi3m5j9NijxLmqlvTYyWcY0PlVTGwBYbIY0LGuV+OEi9T1U280bgdolhYggcXyMh9QQdedQfp4hi9FoA7FeGk4BY22XfWII4rHDij7GYxd7FY3+KoYoumpFE3KOgXO/zMnDMDXNmmPj251MwdJ3G4GKK8uCgDuYqgI80xqgOKGqDp++gHpPuN/BMyIMIi0NJkKNtnbnHtyq/Gufhvq8MUJK72CPl1p5I2umJjOJcHgEA+3HnTSlFdFRkhY8e62qmWQeqoavmUYkgXRTyrCo1uiOfGqLY9LQbO4J/wAxkWNpAFdC9BSfT8RliMieCaQtZ0p6L8YQz0HlhSFCSVkKC28lhGSKt2Y1keAv30L1HqO228izbSbaIsky500bOovu+Y1TebK9tULB01bCTRUSHd5sI1jCgEQM8r/mcUzSIFp1JsjKtTXSTHt1G3lXGSdqLIeGLGjfAAAPy6aL8VRNKiNuYX7zlJnEvCcrlyA39NUBxqK+L+owy7p/zY6+UYspXkhgQVYj6+NQoSk9rQ1JD3rWzji3SPCpd4/zFBbhiooqoPGRUBu3t+16z6v1F5fTgjeZKcyBypXEKMvlJt+W+uNWfIGudlHtPSFbqKORWyVvVjs8AHK2IORHNVXnnxrLrfVIliZo5oM40KoBJGzMPuwpnNknwBQArmxa097Y8kbfA/TcdzPmFYbd1wl4IZmsByx84ryK8F9UXUdxFJFIO1gnNDC81Ga4sPlcFfmHOlW46x0+PYQd0LMzAqiuMkLfOWOQ4J/TRrwNL/inqkcrRx7fcwxxyIwmAaPHtrEqOCrVYy8+NQ05S2GSGsKypt4ZYo2lkUyVmCuYYhgT9SuZQyD5iNDw/FqybTdLIvpztFKGSmJBCOL58LZA55sjXsHxW0aJCku1rFVaYzKLr3K2QH+4IH20N1nc7NNvu5/WikkaBo1CuhYlhVnFiWP3I01B5a9kuSo//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91172" name="AutoShape 4" descr="data:image/jpeg;base64,/9j/4AAQSkZJRgABAQAAAQABAAD/2wCEAAkGBhQSEBUUExQVFBQWGCAYGBgYGBweIBggHyEaHyEfIiAcICYiHCEjIBwcIDMhIycpLSwsIB4xNTEqNScrLCwBCQoKDgwOGg8PGjQkHyQsLCwsLCwpLCksKSwpLCwsLCwsKSwsLCwsLCwsLCwsKSwsLCwsLCksLCwsLCwsLCwsLP/AABEIAJAA8AMBIgACEQEDEQH/xAAbAAADAQEBAQEAAAAAAAAAAAAEBQYDAgEHAP/EAEcQAAICAQMDAgQFAQMGDAcBAAECAxESAAQhBSIxE0EGMlFhFCNCcYFScpGhByQzYrHRFRY0Q2NzdIKUs8HwU4OEkqKj8UT/xAAZAQADAQEBAAAAAAAAAAAAAAAAAQIDBAX/xAAlEQACAgICAgICAwEAAAAAAAAAAQIREiEDMUFRBBMUIjJhgXH/2gAMAwEAAhEDEQA/AKXonw/t22m3Y7fbljBESTDGSSY1yJLLZJ+l6OXoG0Hna7a/+oi/3a46DZ2m2rn8iIV4v8pffRbFj20F+551k+jy+Sc8uweX4d2hH/JtsP8A5EV/36Vb7oMCRuPw8FUDYhisdw96540+ZDXz3X2Ghd3AGUgkklSLvxfjxrGbk4vwOE2pLYm2Hw/t/wASCYICGRhRhj8iiCbULdf01pq3Rdl4/D7a/wDqov8A0U6F257o8qIsEAkWAVo2Pbn66bqP4/u1nxN47Zt8uWMlXoAl6FtSONtAT/2eL/biNK990nbCRF9CBe0lvyUNjJfAw++qRm0q3ifnRklRwwsn+y1D+FOp5GZ8HI80dx9C2xxrbbbkcH0I/J8ex/2anvizoUARAIYVsyDhEW6UEAFUtea5/j31VLL2ir9gPbx++kHxA6tgLshzYI57kC8fexqsqFwzb5Ehxs+jbRkA/D7YNiCbhi+g/wBUaY/8XdoykfhdsCBd/h4v92onZ7yZhxtpSVsB1WxIqcZKSRlxV1405i3G4VfUxY8BjGpBkGRpSU8BW+xP3rTXK12afXyJukP4/hzZ1/yXbf8Ah4v/AEGuNz8M7UI5/C7asW5G3i4oH3xPvoKHeyyeVeNCA4eqzRgca/pY/wBPzfUa66fvC62JMw6tRI5AHAIUeVK2xvkj205c2jXijPK5ITfAfSNtJC4eDbu/qGsoY2JGKeLHj9uPfVUnw1tL/wCSbX/w8WkO06ckRCRsoZ7ti9pKV54bj0wF7gBweVNVptDvco1eJi/dSqvYso9yuXOPlr+l17aUfkNKjafDKUrTDR8MbMi/wm1H/wBPD/u1y3wxsuB+E2tn2/DxX/dV19/GsH6yymQMQAvcpzxJXtzzAU4PGG+U8voOcMJMl9Qul2LGDt8oN2acAkBLwZiOa51a51YfVL2Mv+LOyFE7XagGuTBEP7rGp3pXRNqJ2L7eAL+YKeGIVTCj3CgCLo8A6cQFCHGTmRw0iqWtiQAzlbBwsMooXxVCudKZQ6+kXkLtXqmkHpnEFgCpJChPlMgOZPvrOfLb0XHjrtlAnw5sjx+G2uXHb6EVi/FirFjnmvf6HX7/AIvbGiRtdpQ8kwQ0v7mqH86RLCiQN4VmcvMXy/N4RfI74grNQPJpXFdx1nuk3RdraqiNpSMxYAgsTYT5uL5tnYCypq/yK6F9F9MpE+Fdo3/+Ta19fw8XP+HjXkfwvs28bXa2DXEERH+A1MdL+LZsUMsEkRnIWFSCqtYYsDlyz0v0Hla451ttOsSzOcYr28V5qWAKsAVxYPYBP2FaPyfaD6Wigf4U2vP+Z7UYg+dvFz/hpF8P9D2hd/U223oIh74IuCS31H8aNHVG26j15QkLSkBqplyFrFRyIHlST7/36Hl2FS4pkiKozKkYZE2nBvJh44oXrOXM7uIYNRddjCfpGxRb/CbZuar8NF/u1idjsMcvwe2onEVt4eD9zVD+dKupFiSySKLQH03ulZiQMm8YuQcj7cD3F+9Q2BWNShZmC0yigL+1m0HsCw0fkSORx5g+KDp+WJ2m2F+D+HiI/bxoPr202C7Lcsu3gRhFIFPoRhssHqioNc++lc+aSYdrOf0RHNhfCnmuGPbYsD3rSLr8zfh5bKDta7lUse0jEKCaFk8muVOqhzylKgj9kX+xedBkH4PbD/oIv/KXRpOuvhjpKNsdqxys7eI8Hx+XHpi/Q/dX/gi/8RrrcLVGPJwyb0KHjr+fbWTA1yD4rTVti/ig37Ef+vOhNxtwOGyX6WKr+ffWM+OlaM1xSi1ZNvFZDAgra37EH6m+T+2qB05P7nSTdGgRzeQ5/YjTDf8AVkhUtIwRAeT+/Aoe5v21yQfZ2/JhbX/Ai/7tKuutQR1HKyrzXIyBH83pfN8Zw8hA7H7rQ/3jQu03gnk9SQeoU5xV8Y0B+t90jNXyoC30Gqlsz4Pjzc7oOk6/HHGaLcLWR5XgsPJNlu35QCdKtrG24DPZREIxUtRlcg4s7Alo1HkKAS1fp0922w201sIUlCH01OTjEiyV5B7lJ5l+pw9r13tomLl4xs4yvEbIfUIA4fIhRbc42tkE2Txqcjsj8dRlkKNo0G2STN5Sz/meowwxS8wIkYnEAGmI5I9j41QjqxHpdpxkqvUJMlsbUoG5rg95oAFQAK1irqgkUiKaZWpc8MEMeXfRsoEPJZuWPyi9AdL/AAw3TFJzPunjAedmyiOS5nEHtB7QlMeBpN2bqIdNvcMSUmZWdgkxs2ZAPTJJ5Y88FbA7eavXjITam9uSjyT2g/JjYUBldKyqnyiziTzrLZiPa20kryyPKxzJLEtSr6WS84lo2IVqFqPrrzqXxGqRyiVDLEHUA0QtEhu7n5iy0QOO0cedSPFjgAKY0bFSFv5eYgFGVA2PLBa+ufvzrPfdMP5q4tRUZYNTykDuC38q49o7hY4yXzpefiWSaQKNqQHGTWQvZZ7meSiqqbbss6C3O4RJJY9zlKuS4AK9zgBWI4YI0S+oSY/mkxFjQkUloatvcU8ISRx3ERIIiCWGQJkwxyZuENUCdb7qFlhCjGMgFyhUHvVkNcecMlUfUknSmPrsLSKUVnWXESNQVFVACqgNdWefRDYp+qjwWk2/YNYc4jFrdPnLX8sp7AO0XJ4Wvc6KIxB93uFGLx+qxxJWHuuUKFVYySvIJxfzoT/hgJEX9L0duGYl5JI/nV75OWWcgBFBbqvbXrdf3S5ZlIyZR6XcxBXuK2G+ShXae5q44rQ8XUvOSRqqKjpkDjkDjdVmQgJsp3C/500rDEbbeWZlXInbD1ArB1VyCQGHq37se4YntNXevJGO22/rPYZpVMvqDNgFJAsD52xRUFXRtqtnJ76RukcpIXBSRQMHApihpHA5p1NxkKCHBRweKPkk6RTs8jKoKsZC02RjVTX5cY8Vfcw8ex+YAaoaCN7ShgjW1yZd2dlKDKL5JC32iq0RuYfUWSqpgsqOwtCC3uBwxQEHnXcfUtpGJGK8lzI7BXNs4xJUkdwoAEJyFq9dO6iOysiIECiMFaoMGBFc1QC880eedDSSuygXYtIzOwVFjxdndjRVwCFySicSKkDq3115tnyJJdozGL9NyuRoMG5F2CGSQOLAsXVEa1SZso2JKoozWMUzEi1K5IcKAAUIL9tYdbm24gibujdRlGgCBwtd8bFwcEPCvyL450teyMQXc7GLH/OSTHmqU54WQBk7cgayNc5G7QiqrQnTtsHK+o0ySKoVIjRYel82V36n0ybtJB51hvdw0UTGSOQFOY0a3VWYhUXEko8gJawtAcaP3rRwOEMoZ/SPqHJFxFgKpN3WXZjdcn350nYNAUu3jSUSRYB1cBA3dRUguqey2bIYdt+3OgeqSbKSDclFiWRNvJSKqjGkzomu82/JFYnjR0vxCkUhZRlgAzKiWQp5pcQ9/wBqwL0q63s0kG53CrEh9CWMgnlgI8ssQoCOCWQqLBwBPI1fG6dtClFLsvfhiX/MdqPpt4f/AChpuJTXBrSH4af/ADHbf9nh/wAIl00Wb/HXoZuzhvYeZARyA3+H+OhtwxHF2p4Ifng+effXglNVxribdD5T4PsfB05SpDtvsnepy7eNpA4CMoyKyoxV0+dnjPgmjhx4I5rXy3rnWTudy73StwmQ+VRygq/mPvqy/wAomaRBgSUdijn2tgcSQSefIJXEMRyBr57/AMHgWfVKgdxGIJoAcD78V/OuaHk7uOCkrZ4m4N3ZNeTXvova9TZWVgffwfDD6HHmtL5U57eLJr6a9xY37Gif4GtlFG2P9n1zp8m2mjhlyaAMzM0aSYZt5ez8zEnuNfODz7606xDtdyWjD/h5FKujqxUfUEqpC+LUjm7vSf8Ayb4/hHaRFYmUiPMWGBUBggI9j2kg0L86rNjvY34pRGgAIJXFeaVW4ONckWfbXFKNOkZsx6T0uJJXkkYOGXNWfzQJPeo7OxaClQKHnXXVtispBUxrG7Azil/PTE4BnXwMiD5+XLTCWNJmI+XCvC4k2ATR/UtEEgCjYuhzofqkoT01ErRutvgCgaSMcMCpWmC/b+NPCuxKQFv+mJuQIhGsagq+aKO3E9uJXtagMKPirrjRe7+GIWQBAI0ZrkFkiVW4YODxIzeL8g1oXoXxVEc0BxAlaJM1KEtQZlxPzMOXs+33sa76jt9v6mcoZWjLSi5CArPiPHjkgV9D41DVFPYJ8QdIimTD8XJHWSlc0azQ7TxbBR3GKxd1ob/iQDHCBKkkSriSyNyCVZnFPxYXCvawPbXKLtyzGTFizBwBir2Ls1dhvYt5YAaotjvVkVfTkT0gOcSLFCxYHyqoBb/W960h3Qr3nw0qZJtwjTSkkEnAQB1CMyAWAAB8gF2RzrDefDu528USQy5qjJH6WKRhlumsqGBysFrF8cUaOqPcQSeugXFlHsxAYGh4IFsOffWDblGJMgClW4Q/MGOS5EXYJF43wRzq3P8AoRKdc+FXiynaQSyBCvPaq1jSk0GZRiFzsMABydO9t8KxcTySSidlyMgkYBC4s4Dw1XVuLOmW9jDgo3cCB+kMWClTRU8EWteavLQk/wASrEv51xEk0HYG7tqX+qhzQvWefoCdHwid9IW3AaOMGvVjfJ9ww7M1u8IsO8AH5iSL0z2HwSoeQSBXFKFmFmWVbLkMxsLySCy8t9tH9E3MjqwCRoi5IuDBhx8oUD5e3uKfoBGtgWQW5DriOFtWU2O3tvzp5WBMSKdpN6npyTRmULAyhbtr7KPAC0eTY/nRyztNGS0scZs2IyWUAMHGTtyLIpiikac9WMDJgyo6KQCATasx44XlGomm5s6j9v0mQ7n0wT6Z/MSdyCPTVsTlQpmHC+ma8alxTA13Usk0h25AieN1kWSJwWsNliqADAV7MSGu/bRG6gkI/Lx9JQoGcnzdo81/r3x9Roza7b8Oszgi5iqWEHda44hb8J+41wqNErLuQIieY3q4lJGLC6rngcn3Y+2nr0BOL8VOu49KRHeVPmXAsao148Dng6FmgO5QFI3kKkj1HQSGgtyJ/wBMwA7U/RWqKXKOVg0bW1CMorN6hx7aZeXxrg3Q99eQ7SWZ4UmVtrG4ZTb0XJB7WRPlIbngqWBIJHFtOgboedE6vFt4lSKPGNPIAAIN0WY+SWPnjn2vSj472Eb7CeWJViZFYoBwHDC3LAdhJ+axzxpp1WEjbO5Lq6mu75VNlA6gD5TQYWSFuuL0q690pRtZ1IsrtnD9tBpTEzZDmvuQoIsDnVKbtJmQ0+Hudntf+zxf+Uujlm5r39tIPhveMNrt1N16ERBb+wBX7H2+2nJnFX4I9tdGVM5qQWJaPPkaIaQEc/x9tLIN1marnRAY+fFeR7/xo+zIKQv+J+nevt5o1Cl2QYL/AFMOVHJod3g/6x18c287ViwPIBF/Q/t91cf93X2vchSCCARXg/bxevnHXujqNzIgYowkPOIKqHxJ7QR/7/c6lSUXR1cU6QobbhnZjXByr6Age/0u9M+h9CG8c/Iu3jK+q18nIHFABySx99CSfCu5Y4rFI5J54AGI4s8kDLJaBPtq/wDgbpTwxbiLdIvIFKMbIUYNRQ+QxA5IIJOtJyaWjXIG6hFH64jiuU4ZxqjBEjJ7QfpEBV8E5n5gDWuN5vTtIgyp6khpUjUKrFV473Ri0hYlmFKaGQIvnX7p0G2jLoigxbdMPUVVDGTGzHEV+dm5csPlYKDet2jUuyiFixJVSXsRBcuK+emvGvJfIXzrkcvLEC7PqZlKBEWSaLJSqhkWDwpJf9IypitEsKNc6N6v01t3too5z6RkkABseo0icWDZzVjbBKBK+66x61JJh+G2gpyUjYo2KB0HKqBxGFAJkceLCHk8PNwVUooUGRqwHaMclxeSzzHcZNDzxzeimtoQu2PTGEPosrpt4w0b0xZ3N2WU3x3EkyHuYmlAHGvNv012jwk3MxdCzC0BFszFWxJLOiB8aPg8+2uN/wBSEDxhV9SDbOiuzSYtJIcEU+/qYZBz92T2056rtFed/SSB54IsgHSyS5JXu8oDi/FeT9NUouSsCa6R8JbRH/zphM9GVCmXODU5rzISSL+3Htpju+ntHIsjVHJGzSAKtw1fphwFAospAOV4i7+useodLhkmZkARZoRIrxuoaIiu5FUgsoUgsV4F2bOnbdFKQBEleTOTI5veS4/LkBwGqxY59708aGDdLSY+lKWwzukAGIGPkGzlkAGAIHB55Gsdv6jPKEycoxQSWA0jABgeeXVBIFLXSnKh7a2PTHirIBg1AhT3MByCzMwAZTanH5qAoDSvatu1QyMyv6btGiekVklMmBAbkpGbJrEMpvnjxC7E+h1vOklkT0nlhCsDUQzE1nnLIA1d2QRfOgptjIFRZXieRS7LKSiiNj2hUW7tVPJq+de7fqksG4hioSGUtJMBIXKu57TTAlYge3MAKMlAHF66Gz9FhNGr+oQkY9VyQc3FtkBWY/pA1U2l2SmCOk+2mVPUhmLgyVZEp7QvYg4OKgO0jEFgfF6x6tsp3DhFWTByaLX6hRhiMf8ApPA59jox9wPVGJNLKoltgTJdt4Pd2K6SF/GOPB0JsPVXeybYBSqsJMmJQ0C7qteXQOWXNPcAHi9RrwWT2w9SNf8AOJpRuKsRqqgRxLzTFbBaQHtxJCn73qlgnaQIlnJjl6EK8qmPysb4ZrDF2Ith4151WV3jm/Crg6Yt6LWVaM/MQg7TRsdorj63oHosLO7uIFhhdgpi/MiLEAd7AgeoD+lAdAG0e7TblITvNu7u4HpPH6khy4ICwk4E+5s19tC7PdRO5U7TcwSLY3Co7JEuOQ7jIfTK40eL9/JrXm06WIJZJWDxiPNFjQfmGNiluqjzyWU8WgB0Z19ZtuzLFIZ8ArtFVyxpwuceK8cjIg0x5rVIBbJ8YSRJ6cAWONmBjWTgCMcMCoyzRyw+VgwDBqA41SdO3CzqpLGJ1JuLkhGWlbuKggA1T0RQ99KkjiEYn3UKpuJf9FHgZJHq6kKFWZWIPP2xDcrwU3WVSGPeIzSxx9kpx741sLn2j5UF2n8+dOSAM6F1YyB44xnizI5d6MbXjQWsijeTXF8ADU/8a7iIQTlHRJ1zzDFnVwUZCE5tasGv0kAG70+6/wBOjPdEO6VlYSq+BCseaYcMa/MUfXS49Lhj6TvWRI/VKTLIWYuQVB8k/I5pWK3yxv20oK5Ihn7pVHZ7cHz6MXP0/KXR2xfK0ZsigsE+SPv99D9DhB2m3/6iI/8A6wNFSbUIQ4Cgrzlfj6/bxY1U3cjlDRFVFTZ+g1swJ5U91XR8H99YbeTgFDx5FH6/cef28aIZM7qhIP4D/wC7QIH3DX54r5g3BH3H1X7jUf8AE47fWVAVWw7sUprIwKe/Hk3/ABfnVkUDmwaZe3zyh+lkHEf6hFHU78UxA+l6lRFmCSzLJhx9CB2srGhR8XQvTNIPZP7Tq7JJH6ndGjB/T7lRm9moDvo888ap2qaMD1mRCWMypiZXyNgBkAAsXdjJABiRqFkUqflYWAwDJiQDeIIIFED9+KN86M6P11oJAystUVJYWBYIPjnj+dOmddWWHw5tBIxmjVUih7NshPYHCmzXgFQKL/qe/wCkX7/w2Yc43TFlBylFjxz6ihuH5Y0FF345rQnUeqkRwqjKDRWILlm7MS0jKFqwA0Y55W2LAAHSSbpUgWAkfiGUlkiCK4Vyf9I0gpCnN5EUDRs+NKS8BRR9O6r6axFIcWaMYZBiYk8nIuwBNEHhSSxKsbU6YQfEkPqGR2jV1jZe4jMAsLFWSPr9PpehuobWSbbUkgclST2YqWAJssDikbAnyttww86mNhtA7xtuI1MIRWEkceYDgqqh2VVwC5Xh4YC+b1mlYFDu484drOqNgSz1gWJeWVAgNfKaL99+3PnTrr+49OHdTKQMqjViePYXYIbj9/4Ok2+6xJDGfwjrJDGgzfttCexaKr3ZEAkCyD7c6N3PVnjB/FRKsF0LZCBVGsLHfXBbypI1URG+w6WfRiUxkskbphkoKZlVouvyEIXPH0558sTOyK7G7BkkW15AACJ83y8WePI599fOtp1KaV2EM5iWT1CC9EIhZaGIJMjfMMmrn+/V6nVEaCTKNWjAIVw1I6oaAZm5ja/I5+xOtIySeyGmL3qGIAoZSpzUHKwx4QDu4LnNj9A9njXPQtvIqI0jgOu4eWQRkMAW/wCaBqpK8WKAP9+v226vCyiSVvQkk/NjyKgtYxDDtBBIAFcHCro2NJl3Y3ghiuNIbJdVOPquWpYyeKVj5ogt8vGWsaLGk24WBGkQB5tyyRxq7Ci1tRyAt8VLePZe0jyTU3QNMVDQpCQrXWUqSkYqPa8BTcnn30E0Mj7uMR+nEsERxdlY20xIKxixiwCY2BYHgDQGw6x6MUe2BeV4iSTGOHch3ss1+kqueHPP1GptAFBEVyHcH1ImjKp2ksxZpXH9n0VQfQRi9F9Q6m0JjlksM6qKWiqOQLINXTZEFkFD00v66jt/JNtZZJ0hAdlzV1IkW2buUjwGIe2k/V/TovpW6Z52MCoWKkhYQxIKEkY29Rl8yGshbA88arFS2A7hmGMEsTB1VV5DeoSCSOGv8wBg1xj39N/KAFrvm9cMiMwdGIvjHninogrkeCB3XfNaS7f4kSQh+303if0AWxEgyFZLeK8qAGCg8EHxryHqksUMSAGQIxBZnUlReRJKKuLIB8oVifIvzqJKnQB82+EbC3LiHL1jiQ6Kt0D+pgSPA86y6H1aWY+pgivNnKrYjuWOsRl5k4Yc/p+X30s2Dd0+5kKuWZMMUC50cFYEqCzRgXXgn7a6XomAEsBYzpO0qFwCW+sNZBUy5C+B3E1xeqAbdVnYJns5YgwOMhmPNrfbzyQTYKkha5970vkinlaGeF1gYxtHJCnKEg5Bk7MaLUCSPp51OdJcqZ3lUBEcpGlZZUMXOLi3vhQXVhxwB5NBv+r+jtIAxYGQiJyLtEsHHi/ah/I8eAdAat1KOWNocTGqhcUCsGSm5GLLSx55IVF0gB9tKt71cxJvY1hGU0MsjhGyFtGy5c/KwWmajTEv9Bpv0Xp+Tosi5DN1og8gr2s1nJrAJ/c6T9a6fJHDvZQzYMsoVe0gKEK0Cvgc+Dq+N/sTJDPoP/JIOaqGImx7YfXR0zIGVbDSN/o4z5cgX8rEWKI8kakPh/qUn4eP8o7lvSVY41Yihigth71dfzpruI0kl204kJ3LjCWFJAcnZFD0wB+QDuXgXR9tDjUjJcTG3RusDJoXRo5bcqsmKkhCMqxJUAA3WnJT96u/93+Gvnexj3kW5ViIW9bGNXZxJxy1UgyUviQCou7vjVY/xhAKL5plyFOJbnmuD7eNW1Q5cb8DiRBf1IFA8AgfS/p9jeg+odOXdRGF2JDMtlBi/YcqF/WvOlR+PdsboTEAjuEdg/6oPylh71riT42is1FJJyCLpRxzz5PHni/GhJkKDT2TsMyK27eURz7WKWoZGyK5EcwqHol/Clq40LJ0SURiQFWyXIpTK0YPPhrD0O0cjxo3e9XMvc+HYXYJyQzORiEv5mADdzc8n6DQe/6shZ4po5oxLgwQliWw5xwSyTRHvoafg7VpFz/k86NL6XqSEqhFwriLFii/njPmh72cr4pPuPhreeq0Xqxw7dXJ/tN6Y7gKtkLOwUMT6eDE80defC3xU/aSg9N5UjQluIwbr/uYAee7Mtq76x0VN9t/TZyn6leJqKnu5HsR9QeDqMqeMuzGVp7PlnUdw8G4G1lkcxyKqu8YNBLCN2izigI7msnzph1GEbeFdts2Rk3H5aR3bcgLIxJdWHChgWACmlBBN6ZT/D+46bi8I9eRslebBja2lKQoJVmbE5fKoRtKdu7pupW3coSSUFSMMMghKNRb/m7JcUaOIOr14LXs/dI2kkEgWXP8NGzIxLKI5DGuKgr5Bdgy4mi1GyeNNZ9nDu3b1ZXjVVaOJGxAUouTSFSfHcoCeePsdA9b6ZKaykX1ASWBQYuFALOff1FSkBYn+/nWSdEhEgmVDbPmS+TYigY1UHgOfc88WNZ5oHs6jEMMqIuMhNYFAsb540CHAtGN5UPatbQ7qWWEsWjySQcY2z4cngUWkscLxnzrnaJUwVQqOULg1kwkIsyKvvh72QBrrpbQmOXcKSW+aVrY5OqnFlLUAWNmx49tTL2ADNHvZmUSIPTf80KKkIYm++6xLAhsrJCUPNnRm3WU7VkOIdgUtAMI6YWUIv1DzxdEGj7XryKM7jaRxlWU+otrn3ZP4F+3Pj+7xxrb4b2Mu3kf1vdwwAIYMVUNZZeFZcgpQjmyfbVz/iLo66l8QbZRIklCNVACKe5jRo+ScgSAG8+bvST4VkVyZU8xMsbI69qLwzEcfOKI7ebOmMXQIZvSYbdgUMzyPYLSBO51ahds+IQj9OWi9lJGuylliIHaPTAJZRk6UWujTs1350mlhrsnIy610gy9QcYzyxMkTYRFTioCgOysQK7SOCTkGPihp3t+hSQwhYZFZEhsCckgPkWRxKB217gggceKvRDyAxCYgLgrx04UVbeWH6FUCz9gfroP4d3jvsFFO3efTzSjLGrK1Yn5S/ND6MuiMqQZC4fDiSNKrqrQuhlPcxeRm7/Ukfj01FcAXl7BfGgehbmeGVmmidYp8XXIVyBS2QSFZxVcX9dVPRdiqpMFUAU0S34blGU8eEZnYqB4GkXxJtmj26B3JSFQ5VeGmmIsEnwiRk3l+rx7abVhkZbfq0W2YxSEyYp5rIBLFnEfLeQ5H3qtcQ9IaDcxz7aUHaTH8t+SPB7GDeCvJBY3wRdka/bTbvNLtt0lepC6puVrhkq8l+oALVfzXftovYEw7iZJEaTazEO6/oUYEuwINdrI4YfUAiq1BRtHtxvFUkKskZ9KdB3Nh5IV+DkCuQ44DUbq9Yb7atuyq8BRug4AFEoq2QQPB8D+Bo49BZJZZkceucRGWPY9c+ox/skKf2Giod+s8bqsZsXHKyMF5A8K3uSD2nQgMvh7qZl3rNysStiln5kWNuRftldamv8AKQ0g2CNGSV9SVJFTgc5LbV+x1QfCuyVfXFlljURh6ouOWGIPuEbA/wCvep7/AIU20+z3i2ELQySFDkQZAJGEiE8U7eR/Vl7acXtALOlTo8e2UnKxGXjWQIWCoxCk+9usT19EP7aH+IN80cyutI6SF8I7GLcgntGRBvnxYse+vPgDfRxbqD1ApSRVha1BxzCYsCao5YLfsC2vo3xJ8LsUPoIHJpTGva7LZFCQiyDRvKuNdU407C6PniddEkNK6oFJjbBwHIscqazKMbpTdDi9K+qoksp9EKFFK1saaybOV9n3H6tU+5+Ed3uZmwj/AA6IRRZcRfygAIear9iOfPGlnXvgySFhCYzIayDohxdj9rPj3y0k0uxxkjrc9akiMO3xWSKMqoVgCHVT9VFI30Ou4pUZuy6N9pNlaJ7SfLYg+dGy/D05VYpQRHyztApOZ/T4Frj7X50E3wdJEnqyF4hlceY7xz80oHyAi6vg8A1em3FlZK7Mt5tuP3N//wArm/vrfZ9RG3Id4mKkFFZnLEk+Tke5VH2IrW0UpeR42GZWrlVaDE+BQsKfsOPB99NvhD4b/FPOmVKqghqBwk/SaPDV+pTwwrSjTdDc0INltC8LpArLM7k4se0qWUDhvAQgkBBZAPsdVHwH1p4YhtZZU7iyQyg36Z5pGrjlgSq/pBx8nSze9P3Me4ECLHE8KlyapZV4JKMSSXLZgAcj1ApoKNKYrqdUckLS5sVY5FybrjFlo0au6b21M1ktmDeTKqL/ACl7iOZopkjYIQhrJSW5Hv8AWr5GgfinqMnU5NvH6aIllmp1ZxXmzWVBchgtZZjU/uYLnc36jlwC5NtS0uVn5mcngn3ButVez2yo7OyqzdsSA/pEflxVc/W9Zyj9b0aeDHdlGLXlaqEChsbZrJBI5ZViRGP8a06aw3D4jhPWJtRyAlKtfVcuSftoLfTIIj3BZMirE/pLsLBYeHwoke2topxttlI6iqiaOJQbshccr4+d3Zjf0XWdUrARfDvV3fqU0uOUTBg5riOPIBK/cmjqr2nS/TiZGY90zk03OC/+60h+GOihtiQxKrMacrxaxkdg+zMvLeR5F3p71USkSlFBVUGCkhsmbzwaJC+58nzpcj8AZ/Bm5Z0ncgMPxBkAB8qpxoeykuGIP30w2xK7ncRyFWUyZLjwVxUBsvdy0RUlj9tA9IlXbQwoh9RWQA+6vzZsAeCb/v1tslV5CxJOdDKrDlFxZuPNjtaiRSrV81Td6EGdIldzG7CnQlJkqhlH2t2/rzRkI/smtZ9G+GT6E8DioTuSARQpQY3BU/Qsv8a2mjRJDK7OPUhTOrVQ8HbkTziwD1zQOI0JtPiIOp28at20qEtkXJbEmvPd8wNV+2lfghqjfebdpdluhDZ9b1DH5AKsXQA/uqf3M2mPXeoRwRmsgdsrDAfq4X9A+YCxX0FnQux6uY5hCQyrQETY5qyRhMww/QAWaifm9r0q6115NxL2rJcQUSNiY7yLdy3zVAcj9vfVJWT5oabDrDTFLURpX5jMxJHi1BPBFhQ1+xA9tI+rfEBXqZCxYiWLB8uUkIGQAXwMVtaHz3rrbgyIoMfq2Ap97LVZajxjxZ+4+9ZfEe8hNr6uZhAIcr2g5he2uMkehV+L0Re6NMUM9rFBDE8wBRfTGQJOAUNbFQPGHla51j0rqEckrOrqe0Rg5ERsRzmyeXYKwLA+QT9DU5vNqIY0keSwxPqK3atk91BScSfZfP2Ggk2TGdYNpLIybiIO6mlLAWRXBouoZTXOniUUkcJDKq5+nCG9P0jlV+xHPqqhukHCigPGl42U53ioru8MyAl3DIMl+YYp5J/SNa/HG1kWCIxIUj9QYFAyel70Sv8Aowt0W960y3vRgNk7I/qSYlmAUN6leMWF4vfykcn3A0U/AjaPrmC4SI0RXgFaIFeDWl2/3v4Tp8m3eGRI/QeONytg3G1AnyO5yKrSbpXXZZFleaRgiUED1SmjfqEj5vfE6ddY6/LutlOCoCLGxd+XDEI47T7cgfbke91GLjJFP+JDrtgYk44MaA//AGx/4/T71r6x8I9YebaLIzmWR7Ei++YoNfIABCq3t4Pm9fMtnGfSjBHDRpR+oKxiv8dH9K6m0KzRY5GYAqCCQsnIJIHJOIsAeWCjXbLYSSo+o7bqhdbQBFLUMV5Y+O0NRcj3Iof7dbMyxq1lY/diGGbj3Fr4vUVBvp1mhM59WONTGI8lBXIcM7XlE/a1gixdatNu6GPJFQqVLKShVR9FAUWxH199Qoezllro5O/KgFY2Cm2BvvYfpoHkAi7v/DQ0m2ZmKpaUMpCPHdyFPJLGrHPtevZWcg5ihlSnMMxHl+5OAQ3bfgAE+2joZ4Y4gbGJ5GFsT7dvH5nJrLwbv21moWZ5MSdQhSEwhI2ZRkPTiGF5jmh4Om/Q+q7WCJ8XVCCPUEnY4J4XIHkkgUKu9eSOqK7ykZ8dtghBfAH1JGRJ+o18669IN3vhgCUjAJNDLG+03V5P+k+E8++lg0y4Ntn1ubYQ7pF9RVkS8lsft3KRz/dqdX/Jttl/0ckoUMGokOeK4tlLEWL5PudRifEE0JUbeVkXljkAVCL21i5tcmBYfa9OulfFc24jdNzMNu3Bh3C0mJPjNTa4n78EX71pOUq2jowa2ez/AAL+HJm9USoHDHJcTwDivHBpiWPg8jQzilBBbkYEAAghgSTYBNEj99CdV3f4ymqCWaJThLGArORwwIPaoPkDInm/fQuz69TGJY5vVanCChkVFEM/lQg5LeKI1Dyk9DMYt2qBkIQklnEZN9jcK1kU5x7S3DV7azh6h2iFlDPR7b+ZP0gfbnH68+dAydGmMbTyMFLMzOlGwbfIfxQF6c/B+yCTzOUVj6QWMtyVJLOL+naUH8a1ljjotIP6hujt4IEjrujWMRnjFjSg3/t1xJu5FLR4qxBHddFeaY1ZYDj5hQ+2jut7WKeNS/ZRUXYPcfp9ORelu7+H1DjF2ibIZufmYDyLHm/p41hkvJLEs3U5XkXbiFpC8gpEoZqCO0UeAR7+3vxerbcEMyxhTAitcgUBMFBH5Q5AJ/TaEhrv20limg2MuaJk7ow7iOwDwy/1E/qGmzLH1KDKRci6kIiggwUCA4RiGtrsUKqzrSkopiHnUNxHt4GVYAUfJWRhRdjQxAa/VZiR4+h0g3nTYtvNt4vUMLsjM57c2HbH6YY8fMTzYIC8aYbWTbQRRuhNRuIrmzb03HaaZycQpsFh+3kXrP4twFPKAyOhTuVayXNv1f1qCF/rvT0+hpJizqvXoomaMZyyYIT5N5m8cgCCQa+gAGut900byPbyQyeg8kTSA2TgCIyysByQLFg+91XjSL8A+yKTKj4k4yKHLfMoZBieFNhlJPggaZ/DxmnEksCqsZChmeTE+quRYoQKYgEKfC3X00naX6oTikwzenCcqUSIQIGeSJqzVx3JioyGXB5JoY/fU58T7+AxRywsMlJWlI/MRzTrxVtdNkebA1RSbkqr5B4gBcjYFsL/APiv4u+4gcYldSfRdjFL1CZ4wDAiBy1CmJ/p+xq9Li2nJ+BhXROiGbdpuGZfw6KXwXOwUsrYxAZ/ck/TVhsuhQLuFnhC9lswA7WBF2K+WQZE/wAke+pL4fAjcIZUQ+ozgBSHUMAcRnXqD3y/fVBJtZhKzR7oCKQ5Sl46x+hUKAO6tRyW9F0gjqm5mkSaPbCCSldGzZ0ZiR91IUg8gOe6+K0h6R0zfQvC0wkKqLHplPmAFeomfaR/Vz7a56/1dY1DhblYqENjOQA40w8+4xB8EaLm+M6CIyyhofZRy7jjHJuFyNgj63pxjOCtR/0KNvhOUxrunML+s8hkdSoYEgkCKiaLE1+ZVaI38hh6dOksBh9SLcHD5gmRmdUyBo1dmuOf20u2XWXn3SxwsER7YSFPloBnUKO4m/lDVwTpn8Z7uZYJY0iE6GCQl4yFCgxv8yn3A54+mi5OSsmS0IZuhyPs4nSMsI4Iyz8fL6UbVXJY2z912MTpVBtzkGHDKQQR5UiiCPuODXg+NXvw98R7SHabeJZdsHEEbMrTIBmUUOGtqs3yPbnUluNxFFO4SeCloLU0ZoCyAO6jVkf3a7nxmMORrTKTonxBEvO4WQu3+kJxZSfOdCiCfcVweNHSfGakUql2IK97ABfpSD2/tHUBNuYmJb14cz7mWPn/APLTvo+z27AmTd7VP3nizb7ZFuwfw2s6kukRLjjdlB0j4hbc1GYkRzZJRnYLGOVNj5fFFD54rTfq3UoNsR6z4hhkBVmlqziLKqODj4PGs+m9R6dtlJTdbWxZv8RGSxPJs5c/YV2+2pX4rfa7mYyNu4lQqqYpNEzOosiyWGN8g1fFedDT7fZCiro9638SidXvtjUZxpwGf6FifAJ5CDwK0m2EfBYZOCciQPLGueP6Bar/AEk2POuZt5EXiKSwkxWyK00Z5oAWfcACgPtolYdvuDG3r7aEI49QM8FUe4kAkZMXA8msb/bWbts6aUdIUfmC5MLtyo9lULYA/v41puuq/kWUwYqQSACLBrmxx++jx1yKRyrSwlEJ/wCcjVTYoUC3OKji/fW27n2zKZRuIM0TtT1I74HLcMQXqyByDpUvQ1JWDdKn3LRuUijjjjQAtXErECsfAYj7a12UMuUrJCUdEVX9RcSxsMwUH9TD+ONC7j4rVlVY5UiOIJLOCAKFHtYUW8keASeNOoviZJZ0UywwWgOfrRZKVHGLFsVzJshlv99OpLpF5IUdVwaNINtm8rtcgLtSc8hv0q7SWGFA8fTVDuvh102AVHBnAJLhqDuP9Jm3sCKVfrWprqPUYo3T0ZNvRALDNaBB9gDbFl85Em/BOst58Ss0jyJuUR3XAksrDHgAYmloC/vdG9S+KUtLoMkNur9O9SOJIltZQoZkR8Uy8l1u2I9glc8ng6w6902bbTxRI7T8FgG5JEYGVe6Eiu4WfbmtGb3422yymP1LjKkBlkThaoc1anj2/bWXT/igGDKSTal1JxPqojMn6Qy35H2IvVQXIu0Q2gra7+LcQgfhlIbHLLFVQg2WLD5T+wF+PBOspFi3m5j9NijxLmqlvTYyWcY0PlVTGwBYbIY0LGuV+OEi9T1U280bgdolhYggcXyMh9QQdedQfp4hi9FoA7FeGk4BY22XfWII4rHDij7GYxd7FY3+KoYoumpFE3KOgXO/zMnDMDXNmmPj251MwdJ3G4GKK8uCgDuYqgI80xqgOKGqDp++gHpPuN/BMyIMIi0NJkKNtnbnHtyq/Gufhvq8MUJK72CPl1p5I2umJjOJcHgEA+3HnTSlFdFRkhY8e62qmWQeqoavmUYkgXRTyrCo1uiOfGqLY9LQbO4J/wAxkWNpAFdC9BSfT8RliMieCaQtZ0p6L8YQz0HlhSFCSVkKC28lhGSKt2Y1keAv30L1HqO228izbSbaIsky500bOovu+Y1TebK9tULB01bCTRUSHd5sI1jCgEQM8r/mcUzSIFp1JsjKtTXSTHt1G3lXGSdqLIeGLGjfAAAPy6aL8VRNKiNuYX7zlJnEvCcrlyA39NUBxqK+L+owy7p/zY6+UYspXkhgQVYj6+NQoSk9rQ1JD3rWzji3SPCpd4/zFBbhiooqoPGRUBu3t+16z6v1F5fTgjeZKcyBypXEKMvlJt+W+uNWfIGudlHtPSFbqKORWyVvVjs8AHK2IORHNVXnnxrLrfVIliZo5oM40KoBJGzMPuwpnNknwBQArmxa097Y8kbfA/TcdzPmFYbd1wl4IZmsByx84ryK8F9UXUdxFJFIO1gnNDC81Ga4sPlcFfmHOlW46x0+PYQd0LMzAqiuMkLfOWOQ4J/TRrwNL/inqkcrRx7fcwxxyIwmAaPHtrEqOCrVYy8+NQ05S2GSGsKypt4ZYo2lkUyVmCuYYhgT9SuZQyD5iNDw/FqybTdLIvpztFKGSmJBCOL58LZA55sjXsHxW0aJCku1rFVaYzKLr3K2QH+4IH20N1nc7NNvu5/WikkaBo1CuhYlhVnFiWP3I01B5a9kuSo//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91174" name="AutoShape 6" descr="data:image/jpeg;base64,/9j/4AAQSkZJRgABAQAAAQABAAD/2wCEAAkGBhQSEBUUExQVFBQWGCAYGBgYGBweIBggHyEaHyEfIiAcICYiHCEjIBwcIDMhIycpLSwsIB4xNTEqNScrLCwBCQoKDgwOGg8PGjQkHyQsLCwsLCwpLCksKSwpLCwsLCwsKSwsLCwsLCwsLCwsKSwsLCwsLCksLCwsLCwsLCwsLP/AABEIAJAA8AMBIgACEQEDEQH/xAAbAAADAQEBAQEAAAAAAAAAAAAEBQYDAgEHAP/EAEcQAAICAQMDAgQFAQMGDAcBAAECAxESAAQhBSIxE0EGMlFhFCNCcYFScpGhByQzYrHRFRY0Q2NzdIKUs8HwU4OEkqKj8UT/xAAZAQADAQEBAAAAAAAAAAAAAAAAAQIDBAX/xAAlEQACAgICAgICAwEAAAAAAAAAAQIREiEDMUFRBBMUIjJhgXH/2gAMAwEAAhEDEQA/AKXonw/t22m3Y7fbljBESTDGSSY1yJLLZJ+l6OXoG0Hna7a/+oi/3a46DZ2m2rn8iIV4v8pffRbFj20F+551k+jy+Sc8uweX4d2hH/JtsP8A5EV/36Vb7oMCRuPw8FUDYhisdw96540+ZDXz3X2Ghd3AGUgkklSLvxfjxrGbk4vwOE2pLYm2Hw/t/wASCYICGRhRhj8iiCbULdf01pq3Rdl4/D7a/wDqov8A0U6F257o8qIsEAkWAVo2Pbn66bqP4/u1nxN47Zt8uWMlXoAl6FtSONtAT/2eL/biNK990nbCRF9CBe0lvyUNjJfAw++qRm0q3ifnRklRwwsn+y1D+FOp5GZ8HI80dx9C2xxrbbbkcH0I/J8ex/2anvizoUARAIYVsyDhEW6UEAFUtea5/j31VLL2ir9gPbx++kHxA6tgLshzYI57kC8fexqsqFwzb5Ehxs+jbRkA/D7YNiCbhi+g/wBUaY/8XdoykfhdsCBd/h4v92onZ7yZhxtpSVsB1WxIqcZKSRlxV1405i3G4VfUxY8BjGpBkGRpSU8BW+xP3rTXK12afXyJukP4/hzZ1/yXbf8Ah4v/AEGuNz8M7UI5/C7asW5G3i4oH3xPvoKHeyyeVeNCA4eqzRgca/pY/wBPzfUa66fvC62JMw6tRI5AHAIUeVK2xvkj205c2jXijPK5ITfAfSNtJC4eDbu/qGsoY2JGKeLHj9uPfVUnw1tL/wCSbX/w8WkO06ckRCRsoZ7ti9pKV54bj0wF7gBweVNVptDvco1eJi/dSqvYso9yuXOPlr+l17aUfkNKjafDKUrTDR8MbMi/wm1H/wBPD/u1y3wxsuB+E2tn2/DxX/dV19/GsH6yymQMQAvcpzxJXtzzAU4PGG+U8voOcMJMl9Qul2LGDt8oN2acAkBLwZiOa51a51YfVL2Mv+LOyFE7XagGuTBEP7rGp3pXRNqJ2L7eAL+YKeGIVTCj3CgCLo8A6cQFCHGTmRw0iqWtiQAzlbBwsMooXxVCudKZQ6+kXkLtXqmkHpnEFgCpJChPlMgOZPvrOfLb0XHjrtlAnw5sjx+G2uXHb6EVi/FirFjnmvf6HX7/AIvbGiRtdpQ8kwQ0v7mqH86RLCiQN4VmcvMXy/N4RfI74grNQPJpXFdx1nuk3RdraqiNpSMxYAgsTYT5uL5tnYCypq/yK6F9F9MpE+Fdo3/+Ta19fw8XP+HjXkfwvs28bXa2DXEERH+A1MdL+LZsUMsEkRnIWFSCqtYYsDlyz0v0Hla451ttOsSzOcYr28V5qWAKsAVxYPYBP2FaPyfaD6Wigf4U2vP+Z7UYg+dvFz/hpF8P9D2hd/U223oIh74IuCS31H8aNHVG26j15QkLSkBqplyFrFRyIHlST7/36Hl2FS4pkiKozKkYZE2nBvJh44oXrOXM7uIYNRddjCfpGxRb/CbZuar8NF/u1idjsMcvwe2onEVt4eD9zVD+dKupFiSySKLQH03ulZiQMm8YuQcj7cD3F+9Q2BWNShZmC0yigL+1m0HsCw0fkSORx5g+KDp+WJ2m2F+D+HiI/bxoPr202C7Lcsu3gRhFIFPoRhssHqioNc++lc+aSYdrOf0RHNhfCnmuGPbYsD3rSLr8zfh5bKDta7lUse0jEKCaFk8muVOqhzylKgj9kX+xedBkH4PbD/oIv/KXRpOuvhjpKNsdqxys7eI8Hx+XHpi/Q/dX/gi/8RrrcLVGPJwyb0KHjr+fbWTA1yD4rTVti/ig37Ef+vOhNxtwOGyX6WKr+ffWM+OlaM1xSi1ZNvFZDAgra37EH6m+T+2qB05P7nSTdGgRzeQ5/YjTDf8AVkhUtIwRAeT+/Aoe5v21yQfZ2/JhbX/Ai/7tKuutQR1HKyrzXIyBH83pfN8Zw8hA7H7rQ/3jQu03gnk9SQeoU5xV8Y0B+t90jNXyoC30Gqlsz4Pjzc7oOk6/HHGaLcLWR5XgsPJNlu35QCdKtrG24DPZREIxUtRlcg4s7Alo1HkKAS1fp0922w201sIUlCH01OTjEiyV5B7lJ5l+pw9r13tomLl4xs4yvEbIfUIA4fIhRbc42tkE2Txqcjsj8dRlkKNo0G2STN5Sz/meowwxS8wIkYnEAGmI5I9j41QjqxHpdpxkqvUJMlsbUoG5rg95oAFQAK1irqgkUiKaZWpc8MEMeXfRsoEPJZuWPyi9AdL/AAw3TFJzPunjAedmyiOS5nEHtB7QlMeBpN2bqIdNvcMSUmZWdgkxs2ZAPTJJ5Y88FbA7eavXjITam9uSjyT2g/JjYUBldKyqnyiziTzrLZiPa20kryyPKxzJLEtSr6WS84lo2IVqFqPrrzqXxGqRyiVDLEHUA0QtEhu7n5iy0QOO0cedSPFjgAKY0bFSFv5eYgFGVA2PLBa+ufvzrPfdMP5q4tRUZYNTykDuC38q49o7hY4yXzpefiWSaQKNqQHGTWQvZZ7meSiqqbbss6C3O4RJJY9zlKuS4AK9zgBWI4YI0S+oSY/mkxFjQkUloatvcU8ISRx3ERIIiCWGQJkwxyZuENUCdb7qFlhCjGMgFyhUHvVkNcecMlUfUknSmPrsLSKUVnWXESNQVFVACqgNdWefRDYp+qjwWk2/YNYc4jFrdPnLX8sp7AO0XJ4Wvc6KIxB93uFGLx+qxxJWHuuUKFVYySvIJxfzoT/hgJEX9L0duGYl5JI/nV75OWWcgBFBbqvbXrdf3S5ZlIyZR6XcxBXuK2G+ShXae5q44rQ8XUvOSRqqKjpkDjkDjdVmQgJsp3C/500rDEbbeWZlXInbD1ArB1VyCQGHq37se4YntNXevJGO22/rPYZpVMvqDNgFJAsD52xRUFXRtqtnJ76RukcpIXBSRQMHApihpHA5p1NxkKCHBRweKPkk6RTs8jKoKsZC02RjVTX5cY8Vfcw8ex+YAaoaCN7ShgjW1yZd2dlKDKL5JC32iq0RuYfUWSqpgsqOwtCC3uBwxQEHnXcfUtpGJGK8lzI7BXNs4xJUkdwoAEJyFq9dO6iOysiIECiMFaoMGBFc1QC880eedDSSuygXYtIzOwVFjxdndjRVwCFySicSKkDq3115tnyJJdozGL9NyuRoMG5F2CGSQOLAsXVEa1SZso2JKoozWMUzEi1K5IcKAAUIL9tYdbm24gibujdRlGgCBwtd8bFwcEPCvyL450teyMQXc7GLH/OSTHmqU54WQBk7cgayNc5G7QiqrQnTtsHK+o0ySKoVIjRYel82V36n0ybtJB51hvdw0UTGSOQFOY0a3VWYhUXEko8gJawtAcaP3rRwOEMoZ/SPqHJFxFgKpN3WXZjdcn350nYNAUu3jSUSRYB1cBA3dRUguqey2bIYdt+3OgeqSbKSDclFiWRNvJSKqjGkzomu82/JFYnjR0vxCkUhZRlgAzKiWQp5pcQ9/wBqwL0q63s0kG53CrEh9CWMgnlgI8ssQoCOCWQqLBwBPI1fG6dtClFLsvfhiX/MdqPpt4f/AChpuJTXBrSH4af/ADHbf9nh/wAIl00Wb/HXoZuzhvYeZARyA3+H+OhtwxHF2p4Ifng+effXglNVxribdD5T4PsfB05SpDtvsnepy7eNpA4CMoyKyoxV0+dnjPgmjhx4I5rXy3rnWTudy73StwmQ+VRygq/mPvqy/wAomaRBgSUdijn2tgcSQSefIJXEMRyBr57/AMHgWfVKgdxGIJoAcD78V/OuaHk7uOCkrZ4m4N3ZNeTXvova9TZWVgffwfDD6HHmtL5U57eLJr6a9xY37Gif4GtlFG2P9n1zp8m2mjhlyaAMzM0aSYZt5ez8zEnuNfODz7606xDtdyWjD/h5FKujqxUfUEqpC+LUjm7vSf8Ayb4/hHaRFYmUiPMWGBUBggI9j2kg0L86rNjvY34pRGgAIJXFeaVW4ONckWfbXFKNOkZsx6T0uJJXkkYOGXNWfzQJPeo7OxaClQKHnXXVtispBUxrG7Azil/PTE4BnXwMiD5+XLTCWNJmI+XCvC4k2ATR/UtEEgCjYuhzofqkoT01ErRutvgCgaSMcMCpWmC/b+NPCuxKQFv+mJuQIhGsagq+aKO3E9uJXtagMKPirrjRe7+GIWQBAI0ZrkFkiVW4YODxIzeL8g1oXoXxVEc0BxAlaJM1KEtQZlxPzMOXs+33sa76jt9v6mcoZWjLSi5CArPiPHjkgV9D41DVFPYJ8QdIimTD8XJHWSlc0azQ7TxbBR3GKxd1ob/iQDHCBKkkSriSyNyCVZnFPxYXCvawPbXKLtyzGTFizBwBir2Ls1dhvYt5YAaotjvVkVfTkT0gOcSLFCxYHyqoBb/W960h3Qr3nw0qZJtwjTSkkEnAQB1CMyAWAAB8gF2RzrDefDu528USQy5qjJH6WKRhlumsqGBysFrF8cUaOqPcQSeugXFlHsxAYGh4IFsOffWDblGJMgClW4Q/MGOS5EXYJF43wRzq3P8AoRKdc+FXiynaQSyBCvPaq1jSk0GZRiFzsMABydO9t8KxcTySSidlyMgkYBC4s4Dw1XVuLOmW9jDgo3cCB+kMWClTRU8EWteavLQk/wASrEv51xEk0HYG7tqX+qhzQvWefoCdHwid9IW3AaOMGvVjfJ9ww7M1u8IsO8AH5iSL0z2HwSoeQSBXFKFmFmWVbLkMxsLySCy8t9tH9E3MjqwCRoi5IuDBhx8oUD5e3uKfoBGtgWQW5DriOFtWU2O3tvzp5WBMSKdpN6npyTRmULAyhbtr7KPAC0eTY/nRyztNGS0scZs2IyWUAMHGTtyLIpiikac9WMDJgyo6KQCATasx44XlGomm5s6j9v0mQ7n0wT6Z/MSdyCPTVsTlQpmHC+ma8alxTA13Usk0h25AieN1kWSJwWsNliqADAV7MSGu/bRG6gkI/Lx9JQoGcnzdo81/r3x9Roza7b8Oszgi5iqWEHda44hb8J+41wqNErLuQIieY3q4lJGLC6rngcn3Y+2nr0BOL8VOu49KRHeVPmXAsao148Dng6FmgO5QFI3kKkj1HQSGgtyJ/wBMwA7U/RWqKXKOVg0bW1CMorN6hx7aZeXxrg3Q99eQ7SWZ4UmVtrG4ZTb0XJB7WRPlIbngqWBIJHFtOgboedE6vFt4lSKPGNPIAAIN0WY+SWPnjn2vSj472Eb7CeWJViZFYoBwHDC3LAdhJ+axzxpp1WEjbO5Lq6mu75VNlA6gD5TQYWSFuuL0q690pRtZ1IsrtnD9tBpTEzZDmvuQoIsDnVKbtJmQ0+Hudntf+zxf+Uujlm5r39tIPhveMNrt1N16ERBb+wBX7H2+2nJnFX4I9tdGVM5qQWJaPPkaIaQEc/x9tLIN1marnRAY+fFeR7/xo+zIKQv+J+nevt5o1Cl2QYL/AFMOVHJod3g/6x18c287ViwPIBF/Q/t91cf93X2vchSCCARXg/bxevnHXujqNzIgYowkPOIKqHxJ7QR/7/c6lSUXR1cU6QobbhnZjXByr6Age/0u9M+h9CG8c/Iu3jK+q18nIHFABySx99CSfCu5Y4rFI5J54AGI4s8kDLJaBPtq/wDgbpTwxbiLdIvIFKMbIUYNRQ+QxA5IIJOtJyaWjXIG6hFH64jiuU4ZxqjBEjJ7QfpEBV8E5n5gDWuN5vTtIgyp6khpUjUKrFV473Ri0hYlmFKaGQIvnX7p0G2jLoigxbdMPUVVDGTGzHEV+dm5csPlYKDet2jUuyiFixJVSXsRBcuK+emvGvJfIXzrkcvLEC7PqZlKBEWSaLJSqhkWDwpJf9IypitEsKNc6N6v01t3too5z6RkkABseo0icWDZzVjbBKBK+66x61JJh+G2gpyUjYo2KB0HKqBxGFAJkceLCHk8PNwVUooUGRqwHaMclxeSzzHcZNDzxzeimtoQu2PTGEPosrpt4w0b0xZ3N2WU3x3EkyHuYmlAHGvNv012jwk3MxdCzC0BFszFWxJLOiB8aPg8+2uN/wBSEDxhV9SDbOiuzSYtJIcEU+/qYZBz92T2056rtFed/SSB54IsgHSyS5JXu8oDi/FeT9NUouSsCa6R8JbRH/zphM9GVCmXODU5rzISSL+3Htpju+ntHIsjVHJGzSAKtw1fphwFAospAOV4i7+useodLhkmZkARZoRIrxuoaIiu5FUgsoUgsV4F2bOnbdFKQBEleTOTI5veS4/LkBwGqxY59708aGDdLSY+lKWwzukAGIGPkGzlkAGAIHB55Gsdv6jPKEycoxQSWA0jABgeeXVBIFLXSnKh7a2PTHirIBg1AhT3MByCzMwAZTanH5qAoDSvatu1QyMyv6btGiekVklMmBAbkpGbJrEMpvnjxC7E+h1vOklkT0nlhCsDUQzE1nnLIA1d2QRfOgptjIFRZXieRS7LKSiiNj2hUW7tVPJq+de7fqksG4hioSGUtJMBIXKu57TTAlYge3MAKMlAHF66Gz9FhNGr+oQkY9VyQc3FtkBWY/pA1U2l2SmCOk+2mVPUhmLgyVZEp7QvYg4OKgO0jEFgfF6x6tsp3DhFWTByaLX6hRhiMf8ApPA59jox9wPVGJNLKoltgTJdt4Pd2K6SF/GOPB0JsPVXeybYBSqsJMmJQ0C7qteXQOWXNPcAHi9RrwWT2w9SNf8AOJpRuKsRqqgRxLzTFbBaQHtxJCn73qlgnaQIlnJjl6EK8qmPysb4ZrDF2Ith4151WV3jm/Crg6Yt6LWVaM/MQg7TRsdorj63oHosLO7uIFhhdgpi/MiLEAd7AgeoD+lAdAG0e7TblITvNu7u4HpPH6khy4ICwk4E+5s19tC7PdRO5U7TcwSLY3Co7JEuOQ7jIfTK40eL9/JrXm06WIJZJWDxiPNFjQfmGNiluqjzyWU8WgB0Z19ZtuzLFIZ8ArtFVyxpwuceK8cjIg0x5rVIBbJ8YSRJ6cAWONmBjWTgCMcMCoyzRyw+VgwDBqA41SdO3CzqpLGJ1JuLkhGWlbuKggA1T0RQ99KkjiEYn3UKpuJf9FHgZJHq6kKFWZWIPP2xDcrwU3WVSGPeIzSxx9kpx741sLn2j5UF2n8+dOSAM6F1YyB44xnizI5d6MbXjQWsijeTXF8ADU/8a7iIQTlHRJ1zzDFnVwUZCE5tasGv0kAG70+6/wBOjPdEO6VlYSq+BCseaYcMa/MUfXS49Lhj6TvWRI/VKTLIWYuQVB8k/I5pWK3yxv20oK5Ihn7pVHZ7cHz6MXP0/KXR2xfK0ZsigsE+SPv99D9DhB2m3/6iI/8A6wNFSbUIQ4Cgrzlfj6/bxY1U3cjlDRFVFTZ+g1swJ5U91XR8H99YbeTgFDx5FH6/cef28aIZM7qhIP4D/wC7QIH3DX54r5g3BH3H1X7jUf8AE47fWVAVWw7sUprIwKe/Hk3/ABfnVkUDmwaZe3zyh+lkHEf6hFHU78UxA+l6lRFmCSzLJhx9CB2srGhR8XQvTNIPZP7Tq7JJH6ndGjB/T7lRm9moDvo888ap2qaMD1mRCWMypiZXyNgBkAAsXdjJABiRqFkUqflYWAwDJiQDeIIIFED9+KN86M6P11oJAystUVJYWBYIPjnj+dOmddWWHw5tBIxmjVUih7NshPYHCmzXgFQKL/qe/wCkX7/w2Yc43TFlBylFjxz6ihuH5Y0FF345rQnUeqkRwqjKDRWILlm7MS0jKFqwA0Y55W2LAAHSSbpUgWAkfiGUlkiCK4Vyf9I0gpCnN5EUDRs+NKS8BRR9O6r6axFIcWaMYZBiYk8nIuwBNEHhSSxKsbU6YQfEkPqGR2jV1jZe4jMAsLFWSPr9PpehuobWSbbUkgclST2YqWAJssDikbAnyttww86mNhtA7xtuI1MIRWEkceYDgqqh2VVwC5Xh4YC+b1mlYFDu484drOqNgSz1gWJeWVAgNfKaL99+3PnTrr+49OHdTKQMqjViePYXYIbj9/4Ok2+6xJDGfwjrJDGgzfttCexaKr3ZEAkCyD7c6N3PVnjB/FRKsF0LZCBVGsLHfXBbypI1URG+w6WfRiUxkskbphkoKZlVouvyEIXPH0558sTOyK7G7BkkW15AACJ83y8WePI599fOtp1KaV2EM5iWT1CC9EIhZaGIJMjfMMmrn+/V6nVEaCTKNWjAIVw1I6oaAZm5ja/I5+xOtIySeyGmL3qGIAoZSpzUHKwx4QDu4LnNj9A9njXPQtvIqI0jgOu4eWQRkMAW/wCaBqpK8WKAP9+v226vCyiSVvQkk/NjyKgtYxDDtBBIAFcHCro2NJl3Y3ghiuNIbJdVOPquWpYyeKVj5ogt8vGWsaLGk24WBGkQB5tyyRxq7Ci1tRyAt8VLePZe0jyTU3QNMVDQpCQrXWUqSkYqPa8BTcnn30E0Mj7uMR+nEsERxdlY20xIKxixiwCY2BYHgDQGw6x6MUe2BeV4iSTGOHch3ss1+kqueHPP1GptAFBEVyHcH1ImjKp2ksxZpXH9n0VQfQRi9F9Q6m0JjlksM6qKWiqOQLINXTZEFkFD00v66jt/JNtZZJ0hAdlzV1IkW2buUjwGIe2k/V/TovpW6Z52MCoWKkhYQxIKEkY29Rl8yGshbA88arFS2A7hmGMEsTB1VV5DeoSCSOGv8wBg1xj39N/KAFrvm9cMiMwdGIvjHninogrkeCB3XfNaS7f4kSQh+303if0AWxEgyFZLeK8qAGCg8EHxryHqksUMSAGQIxBZnUlReRJKKuLIB8oVifIvzqJKnQB82+EbC3LiHL1jiQ6Kt0D+pgSPA86y6H1aWY+pgivNnKrYjuWOsRl5k4Yc/p+X30s2Dd0+5kKuWZMMUC50cFYEqCzRgXXgn7a6XomAEsBYzpO0qFwCW+sNZBUy5C+B3E1xeqAbdVnYJns5YgwOMhmPNrfbzyQTYKkha5970vkinlaGeF1gYxtHJCnKEg5Bk7MaLUCSPp51OdJcqZ3lUBEcpGlZZUMXOLi3vhQXVhxwB5NBv+r+jtIAxYGQiJyLtEsHHi/ah/I8eAdAat1KOWNocTGqhcUCsGSm5GLLSx55IVF0gB9tKt71cxJvY1hGU0MsjhGyFtGy5c/KwWmajTEv9Bpv0Xp+Tosi5DN1og8gr2s1nJrAJ/c6T9a6fJHDvZQzYMsoVe0gKEK0Cvgc+Dq+N/sTJDPoP/JIOaqGImx7YfXR0zIGVbDSN/o4z5cgX8rEWKI8kakPh/qUn4eP8o7lvSVY41Yihigth71dfzpruI0kl204kJ3LjCWFJAcnZFD0wB+QDuXgXR9tDjUjJcTG3RusDJoXRo5bcqsmKkhCMqxJUAA3WnJT96u/93+Gvnexj3kW5ViIW9bGNXZxJxy1UgyUviQCou7vjVY/xhAKL5plyFOJbnmuD7eNW1Q5cb8DiRBf1IFA8AgfS/p9jeg+odOXdRGF2JDMtlBi/YcqF/WvOlR+PdsboTEAjuEdg/6oPylh71riT42is1FJJyCLpRxzz5PHni/GhJkKDT2TsMyK27eURz7WKWoZGyK5EcwqHol/Clq40LJ0SURiQFWyXIpTK0YPPhrD0O0cjxo3e9XMvc+HYXYJyQzORiEv5mADdzc8n6DQe/6shZ4po5oxLgwQliWw5xwSyTRHvoafg7VpFz/k86NL6XqSEqhFwriLFii/njPmh72cr4pPuPhreeq0Xqxw7dXJ/tN6Y7gKtkLOwUMT6eDE80defC3xU/aSg9N5UjQluIwbr/uYAee7Mtq76x0VN9t/TZyn6leJqKnu5HsR9QeDqMqeMuzGVp7PlnUdw8G4G1lkcxyKqu8YNBLCN2izigI7msnzph1GEbeFdts2Rk3H5aR3bcgLIxJdWHChgWACmlBBN6ZT/D+46bi8I9eRslebBja2lKQoJVmbE5fKoRtKdu7pupW3coSSUFSMMMghKNRb/m7JcUaOIOr14LXs/dI2kkEgWXP8NGzIxLKI5DGuKgr5Bdgy4mi1GyeNNZ9nDu3b1ZXjVVaOJGxAUouTSFSfHcoCeePsdA9b6ZKaykX1ASWBQYuFALOff1FSkBYn+/nWSdEhEgmVDbPmS+TYigY1UHgOfc88WNZ5oHs6jEMMqIuMhNYFAsb540CHAtGN5UPatbQ7qWWEsWjySQcY2z4cngUWkscLxnzrnaJUwVQqOULg1kwkIsyKvvh72QBrrpbQmOXcKSW+aVrY5OqnFlLUAWNmx49tTL2ADNHvZmUSIPTf80KKkIYm++6xLAhsrJCUPNnRm3WU7VkOIdgUtAMI6YWUIv1DzxdEGj7XryKM7jaRxlWU+otrn3ZP4F+3Pj+7xxrb4b2Mu3kf1vdwwAIYMVUNZZeFZcgpQjmyfbVz/iLo66l8QbZRIklCNVACKe5jRo+ScgSAG8+bvST4VkVyZU8xMsbI69qLwzEcfOKI7ebOmMXQIZvSYbdgUMzyPYLSBO51ahds+IQj9OWi9lJGuylliIHaPTAJZRk6UWujTs1350mlhrsnIy610gy9QcYzyxMkTYRFTioCgOysQK7SOCTkGPihp3t+hSQwhYZFZEhsCckgPkWRxKB217gggceKvRDyAxCYgLgrx04UVbeWH6FUCz9gfroP4d3jvsFFO3efTzSjLGrK1Yn5S/ND6MuiMqQZC4fDiSNKrqrQuhlPcxeRm7/Ukfj01FcAXl7BfGgehbmeGVmmidYp8XXIVyBS2QSFZxVcX9dVPRdiqpMFUAU0S34blGU8eEZnYqB4GkXxJtmj26B3JSFQ5VeGmmIsEnwiRk3l+rx7abVhkZbfq0W2YxSEyYp5rIBLFnEfLeQ5H3qtcQ9IaDcxz7aUHaTH8t+SPB7GDeCvJBY3wRdka/bTbvNLtt0lepC6puVrhkq8l+oALVfzXftovYEw7iZJEaTazEO6/oUYEuwINdrI4YfUAiq1BRtHtxvFUkKskZ9KdB3Nh5IV+DkCuQ44DUbq9Yb7atuyq8BRug4AFEoq2QQPB8D+Bo49BZJZZkceucRGWPY9c+ox/skKf2Giod+s8bqsZsXHKyMF5A8K3uSD2nQgMvh7qZl3rNysStiln5kWNuRftldamv8AKQ0g2CNGSV9SVJFTgc5LbV+x1QfCuyVfXFlljURh6ouOWGIPuEbA/wCvep7/AIU20+z3i2ELQySFDkQZAJGEiE8U7eR/Vl7acXtALOlTo8e2UnKxGXjWQIWCoxCk+9usT19EP7aH+IN80cyutI6SF8I7GLcgntGRBvnxYse+vPgDfRxbqD1ApSRVha1BxzCYsCao5YLfsC2vo3xJ8LsUPoIHJpTGva7LZFCQiyDRvKuNdU407C6PniddEkNK6oFJjbBwHIscqazKMbpTdDi9K+qoksp9EKFFK1saaybOV9n3H6tU+5+Ed3uZmwj/AA6IRRZcRfygAIear9iOfPGlnXvgySFhCYzIayDohxdj9rPj3y0k0uxxkjrc9akiMO3xWSKMqoVgCHVT9VFI30Ou4pUZuy6N9pNlaJ7SfLYg+dGy/D05VYpQRHyztApOZ/T4Frj7X50E3wdJEnqyF4hlceY7xz80oHyAi6vg8A1em3FlZK7Mt5tuP3N//wArm/vrfZ9RG3Id4mKkFFZnLEk+Tke5VH2IrW0UpeR42GZWrlVaDE+BQsKfsOPB99NvhD4b/FPOmVKqghqBwk/SaPDV+pTwwrSjTdDc0INltC8LpArLM7k4se0qWUDhvAQgkBBZAPsdVHwH1p4YhtZZU7iyQyg36Z5pGrjlgSq/pBx8nSze9P3Me4ECLHE8KlyapZV4JKMSSXLZgAcj1ApoKNKYrqdUckLS5sVY5FybrjFlo0au6b21M1ktmDeTKqL/ACl7iOZopkjYIQhrJSW5Hv8AWr5GgfinqMnU5NvH6aIllmp1ZxXmzWVBchgtZZjU/uYLnc36jlwC5NtS0uVn5mcngn3ButVez2yo7OyqzdsSA/pEflxVc/W9Zyj9b0aeDHdlGLXlaqEChsbZrJBI5ZViRGP8a06aw3D4jhPWJtRyAlKtfVcuSftoLfTIIj3BZMirE/pLsLBYeHwoke2topxttlI6iqiaOJQbshccr4+d3Zjf0XWdUrARfDvV3fqU0uOUTBg5riOPIBK/cmjqr2nS/TiZGY90zk03OC/+60h+GOihtiQxKrMacrxaxkdg+zMvLeR5F3p71USkSlFBVUGCkhsmbzwaJC+58nzpcj8AZ/Bm5Z0ncgMPxBkAB8qpxoeykuGIP30w2xK7ncRyFWUyZLjwVxUBsvdy0RUlj9tA9IlXbQwoh9RWQA+6vzZsAeCb/v1tslV5CxJOdDKrDlFxZuPNjtaiRSrV81Td6EGdIldzG7CnQlJkqhlH2t2/rzRkI/smtZ9G+GT6E8DioTuSARQpQY3BU/Qsv8a2mjRJDK7OPUhTOrVQ8HbkTziwD1zQOI0JtPiIOp28at20qEtkXJbEmvPd8wNV+2lfghqjfebdpdluhDZ9b1DH5AKsXQA/uqf3M2mPXeoRwRmsgdsrDAfq4X9A+YCxX0FnQux6uY5hCQyrQETY5qyRhMww/QAWaifm9r0q6115NxL2rJcQUSNiY7yLdy3zVAcj9vfVJWT5oabDrDTFLURpX5jMxJHi1BPBFhQ1+xA9tI+rfEBXqZCxYiWLB8uUkIGQAXwMVtaHz3rrbgyIoMfq2Ap97LVZajxjxZ+4+9ZfEe8hNr6uZhAIcr2g5he2uMkehV+L0Re6NMUM9rFBDE8wBRfTGQJOAUNbFQPGHla51j0rqEckrOrqe0Rg5ERsRzmyeXYKwLA+QT9DU5vNqIY0keSwxPqK3atk91BScSfZfP2Ggk2TGdYNpLIybiIO6mlLAWRXBouoZTXOniUUkcJDKq5+nCG9P0jlV+xHPqqhukHCigPGl42U53ioru8MyAl3DIMl+YYp5J/SNa/HG1kWCIxIUj9QYFAyel70Sv8Aowt0W960y3vRgNk7I/qSYlmAUN6leMWF4vfykcn3A0U/AjaPrmC4SI0RXgFaIFeDWl2/3v4Tp8m3eGRI/QeONytg3G1AnyO5yKrSbpXXZZFleaRgiUED1SmjfqEj5vfE6ddY6/LutlOCoCLGxd+XDEI47T7cgfbke91GLjJFP+JDrtgYk44MaA//AGx/4/T71r6x8I9YebaLIzmWR7Ei++YoNfIABCq3t4Pm9fMtnGfSjBHDRpR+oKxiv8dH9K6m0KzRY5GYAqCCQsnIJIHJOIsAeWCjXbLYSSo+o7bqhdbQBFLUMV5Y+O0NRcj3Iof7dbMyxq1lY/diGGbj3Fr4vUVBvp1mhM59WONTGI8lBXIcM7XlE/a1gixdatNu6GPJFQqVLKShVR9FAUWxH199Qoezllro5O/KgFY2Cm2BvvYfpoHkAi7v/DQ0m2ZmKpaUMpCPHdyFPJLGrHPtevZWcg5ihlSnMMxHl+5OAQ3bfgAE+2joZ4Y4gbGJ5GFsT7dvH5nJrLwbv21moWZ5MSdQhSEwhI2ZRkPTiGF5jmh4Om/Q+q7WCJ8XVCCPUEnY4J4XIHkkgUKu9eSOqK7ykZ8dtghBfAH1JGRJ+o18669IN3vhgCUjAJNDLG+03V5P+k+E8++lg0y4Ntn1ubYQ7pF9RVkS8lsft3KRz/dqdX/Jttl/0ckoUMGokOeK4tlLEWL5PudRifEE0JUbeVkXljkAVCL21i5tcmBYfa9OulfFc24jdNzMNu3Bh3C0mJPjNTa4n78EX71pOUq2jowa2ez/AAL+HJm9USoHDHJcTwDivHBpiWPg8jQzilBBbkYEAAghgSTYBNEj99CdV3f4ymqCWaJThLGArORwwIPaoPkDInm/fQuz69TGJY5vVanCChkVFEM/lQg5LeKI1Dyk9DMYt2qBkIQklnEZN9jcK1kU5x7S3DV7azh6h2iFlDPR7b+ZP0gfbnH68+dAydGmMbTyMFLMzOlGwbfIfxQF6c/B+yCTzOUVj6QWMtyVJLOL+naUH8a1ljjotIP6hujt4IEjrujWMRnjFjSg3/t1xJu5FLR4qxBHddFeaY1ZYDj5hQ+2jut7WKeNS/ZRUXYPcfp9ORelu7+H1DjF2ibIZufmYDyLHm/p41hkvJLEs3U5XkXbiFpC8gpEoZqCO0UeAR7+3vxerbcEMyxhTAitcgUBMFBH5Q5AJ/TaEhrv20limg2MuaJk7ow7iOwDwy/1E/qGmzLH1KDKRci6kIiggwUCA4RiGtrsUKqzrSkopiHnUNxHt4GVYAUfJWRhRdjQxAa/VZiR4+h0g3nTYtvNt4vUMLsjM57c2HbH6YY8fMTzYIC8aYbWTbQRRuhNRuIrmzb03HaaZycQpsFh+3kXrP4twFPKAyOhTuVayXNv1f1qCF/rvT0+hpJizqvXoomaMZyyYIT5N5m8cgCCQa+gAGut900byPbyQyeg8kTSA2TgCIyysByQLFg+91XjSL8A+yKTKj4k4yKHLfMoZBieFNhlJPggaZ/DxmnEksCqsZChmeTE+quRYoQKYgEKfC3X00naX6oTikwzenCcqUSIQIGeSJqzVx3JioyGXB5JoY/fU58T7+AxRywsMlJWlI/MRzTrxVtdNkebA1RSbkqr5B4gBcjYFsL/APiv4u+4gcYldSfRdjFL1CZ4wDAiBy1CmJ/p+xq9Li2nJ+BhXROiGbdpuGZfw6KXwXOwUsrYxAZ/ck/TVhsuhQLuFnhC9lswA7WBF2K+WQZE/wAke+pL4fAjcIZUQ+ozgBSHUMAcRnXqD3y/fVBJtZhKzR7oCKQ5Sl46x+hUKAO6tRyW9F0gjqm5mkSaPbCCSldGzZ0ZiR91IUg8gOe6+K0h6R0zfQvC0wkKqLHplPmAFeomfaR/Vz7a56/1dY1DhblYqENjOQA40w8+4xB8EaLm+M6CIyyhofZRy7jjHJuFyNgj63pxjOCtR/0KNvhOUxrunML+s8hkdSoYEgkCKiaLE1+ZVaI38hh6dOksBh9SLcHD5gmRmdUyBo1dmuOf20u2XWXn3SxwsER7YSFPloBnUKO4m/lDVwTpn8Z7uZYJY0iE6GCQl4yFCgxv8yn3A54+mi5OSsmS0IZuhyPs4nSMsI4Iyz8fL6UbVXJY2z912MTpVBtzkGHDKQQR5UiiCPuODXg+NXvw98R7SHabeJZdsHEEbMrTIBmUUOGtqs3yPbnUluNxFFO4SeCloLU0ZoCyAO6jVkf3a7nxmMORrTKTonxBEvO4WQu3+kJxZSfOdCiCfcVweNHSfGakUql2IK97ABfpSD2/tHUBNuYmJb14cz7mWPn/APLTvo+z27AmTd7VP3nizb7ZFuwfw2s6kukRLjjdlB0j4hbc1GYkRzZJRnYLGOVNj5fFFD54rTfq3UoNsR6z4hhkBVmlqziLKqODj4PGs+m9R6dtlJTdbWxZv8RGSxPJs5c/YV2+2pX4rfa7mYyNu4lQqqYpNEzOosiyWGN8g1fFedDT7fZCiro9638SidXvtjUZxpwGf6FifAJ5CDwK0m2EfBYZOCciQPLGueP6Bar/AEk2POuZt5EXiKSwkxWyK00Z5oAWfcACgPtolYdvuDG3r7aEI49QM8FUe4kAkZMXA8msb/bWbts6aUdIUfmC5MLtyo9lULYA/v41puuq/kWUwYqQSACLBrmxx++jx1yKRyrSwlEJ/wCcjVTYoUC3OKji/fW27n2zKZRuIM0TtT1I74HLcMQXqyByDpUvQ1JWDdKn3LRuUijjjjQAtXErECsfAYj7a12UMuUrJCUdEVX9RcSxsMwUH9TD+ONC7j4rVlVY5UiOIJLOCAKFHtYUW8keASeNOoviZJZ0UywwWgOfrRZKVHGLFsVzJshlv99OpLpF5IUdVwaNINtm8rtcgLtSc8hv0q7SWGFA8fTVDuvh102AVHBnAJLhqDuP9Jm3sCKVfrWprqPUYo3T0ZNvRALDNaBB9gDbFl85Em/BOst58Ss0jyJuUR3XAksrDHgAYmloC/vdG9S+KUtLoMkNur9O9SOJIltZQoZkR8Uy8l1u2I9glc8ng6w6902bbTxRI7T8FgG5JEYGVe6Eiu4WfbmtGb3422yymP1LjKkBlkThaoc1anj2/bWXT/igGDKSTal1JxPqojMn6Qy35H2IvVQXIu0Q2gra7+LcQgfhlIbHLLFVQg2WLD5T+wF+PBOspFi3m5j9NijxLmqlvTYyWcY0PlVTGwBYbIY0LGuV+OEi9T1U280bgdolhYggcXyMh9QQdedQfp4hi9FoA7FeGk4BY22XfWII4rHDij7GYxd7FY3+KoYoumpFE3KOgXO/zMnDMDXNmmPj251MwdJ3G4GKK8uCgDuYqgI80xqgOKGqDp++gHpPuN/BMyIMIi0NJkKNtnbnHtyq/Gufhvq8MUJK72CPl1p5I2umJjOJcHgEA+3HnTSlFdFRkhY8e62qmWQeqoavmUYkgXRTyrCo1uiOfGqLY9LQbO4J/wAxkWNpAFdC9BSfT8RliMieCaQtZ0p6L8YQz0HlhSFCSVkKC28lhGSKt2Y1keAv30L1HqO228izbSbaIsky500bOovu+Y1TebK9tULB01bCTRUSHd5sI1jCgEQM8r/mcUzSIFp1JsjKtTXSTHt1G3lXGSdqLIeGLGjfAAAPy6aL8VRNKiNuYX7zlJnEvCcrlyA39NUBxqK+L+owy7p/zY6+UYspXkhgQVYj6+NQoSk9rQ1JD3rWzji3SPCpd4/zFBbhiooqoPGRUBu3t+16z6v1F5fTgjeZKcyBypXEKMvlJt+W+uNWfIGudlHtPSFbqKORWyVvVjs8AHK2IORHNVXnnxrLrfVIliZo5oM40KoBJGzMPuwpnNknwBQArmxa097Y8kbfA/TcdzPmFYbd1wl4IZmsByx84ryK8F9UXUdxFJFIO1gnNDC81Ga4sPlcFfmHOlW46x0+PYQd0LMzAqiuMkLfOWOQ4J/TRrwNL/inqkcrRx7fcwxxyIwmAaPHtrEqOCrVYy8+NQ05S2GSGsKypt4ZYo2lkUyVmCuYYhgT9SuZQyD5iNDw/FqybTdLIvpztFKGSmJBCOL58LZA55sjXsHxW0aJCku1rFVaYzKLr3K2QH+4IH20N1nc7NNvu5/WikkaBo1CuhYlhVnFiWP3I01B5a9kuSo//9k="/>
          <p:cNvSpPr>
            <a:spLocks noChangeAspect="1" noChangeArrowheads="1"/>
          </p:cNvSpPr>
          <p:nvPr/>
        </p:nvSpPr>
        <p:spPr bwMode="auto">
          <a:xfrm>
            <a:off x="0" y="-655638"/>
            <a:ext cx="2286000" cy="13716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91176" name="Picture 8" descr="http://t1.gstatic.com/images?q=tbn:ANd9GcRtkqu3l-8eleeb1rtyqcripKeSGiqGCUGc-QfUbZeKZ_dnwP2GrDb-lw1g"/>
          <p:cNvPicPr>
            <a:picLocks noChangeAspect="1" noChangeArrowheads="1"/>
          </p:cNvPicPr>
          <p:nvPr/>
        </p:nvPicPr>
        <p:blipFill>
          <a:blip r:embed="rId5" cstate="print"/>
          <a:srcRect/>
          <a:stretch>
            <a:fillRect/>
          </a:stretch>
        </p:blipFill>
        <p:spPr bwMode="auto">
          <a:xfrm>
            <a:off x="152400" y="457200"/>
            <a:ext cx="2590800" cy="2057400"/>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eaLnBrk="1" hangingPunct="1">
              <a:defRPr/>
            </a:pPr>
            <a:r>
              <a:rPr lang="en-US" dirty="0" smtClean="0"/>
              <a:t>“</a:t>
            </a:r>
            <a:r>
              <a:rPr lang="en-US" dirty="0" smtClean="0">
                <a:solidFill>
                  <a:srgbClr val="FFFF00"/>
                </a:solidFill>
              </a:rPr>
              <a:t>Witnesses to Genocide:</a:t>
            </a:r>
            <a:br>
              <a:rPr lang="en-US" dirty="0" smtClean="0">
                <a:solidFill>
                  <a:srgbClr val="FFFF00"/>
                </a:solidFill>
              </a:rPr>
            </a:br>
            <a:r>
              <a:rPr lang="en-US" dirty="0" smtClean="0">
                <a:solidFill>
                  <a:srgbClr val="FFFF00"/>
                </a:solidFill>
              </a:rPr>
              <a:t>Experiences of Witnessing the Rwandan Gacaca courts”</a:t>
            </a:r>
            <a:endParaRPr lang="en-US" dirty="0">
              <a:solidFill>
                <a:srgbClr val="FFFF00"/>
              </a:solidFill>
            </a:endParaRPr>
          </a:p>
        </p:txBody>
      </p:sp>
      <p:sp>
        <p:nvSpPr>
          <p:cNvPr id="29699" name="Content Placeholder 2"/>
          <p:cNvSpPr>
            <a:spLocks noGrp="1"/>
          </p:cNvSpPr>
          <p:nvPr>
            <p:ph idx="1"/>
          </p:nvPr>
        </p:nvSpPr>
        <p:spPr>
          <a:xfrm>
            <a:off x="381000" y="2209800"/>
            <a:ext cx="8229600" cy="4525963"/>
          </a:xfrm>
        </p:spPr>
        <p:txBody>
          <a:bodyPr>
            <a:normAutofit fontScale="92500" lnSpcReduction="10000"/>
          </a:bodyPr>
          <a:lstStyle/>
          <a:p>
            <a:pPr eaLnBrk="1" hangingPunct="1">
              <a:buFont typeface="Wingdings 2" pitchFamily="18" charset="2"/>
              <a:buNone/>
            </a:pPr>
            <a:r>
              <a:rPr lang="en-US" sz="2200" dirty="0" smtClean="0"/>
              <a:t>By Ulrika Funkeson, Emelie Schroder, Jacques Nzabonimpa and Rolf Holmqvist, </a:t>
            </a:r>
            <a:r>
              <a:rPr lang="en-US" sz="2200" u="sng" dirty="0" smtClean="0"/>
              <a:t>Peace and Conflict</a:t>
            </a:r>
            <a:r>
              <a:rPr lang="en-US" sz="2200" dirty="0" smtClean="0"/>
              <a:t> , 2011.</a:t>
            </a:r>
          </a:p>
          <a:p>
            <a:pPr eaLnBrk="1" hangingPunct="1"/>
            <a:r>
              <a:rPr lang="en-US" dirty="0" smtClean="0"/>
              <a:t>Exploratory study, qualitative interviews with 8 women, 3 main findings: </a:t>
            </a:r>
          </a:p>
          <a:p>
            <a:pPr lvl="1" eaLnBrk="1" hangingPunct="1"/>
            <a:r>
              <a:rPr lang="en-US" dirty="0" smtClean="0"/>
              <a:t>(1) </a:t>
            </a:r>
            <a:r>
              <a:rPr lang="en-US" u="sng" dirty="0" smtClean="0"/>
              <a:t>Witnessing can have negative impact on psychological health</a:t>
            </a:r>
            <a:r>
              <a:rPr lang="en-US" dirty="0" smtClean="0"/>
              <a:t>, </a:t>
            </a:r>
          </a:p>
          <a:p>
            <a:pPr lvl="1" eaLnBrk="1" hangingPunct="1"/>
            <a:r>
              <a:rPr lang="en-US" dirty="0" smtClean="0"/>
              <a:t>(2) Revealing truth through gacaca </a:t>
            </a:r>
            <a:r>
              <a:rPr lang="en-US" u="sng" dirty="0" smtClean="0"/>
              <a:t>can be perceived as emotionally distressing but also relieving</a:t>
            </a:r>
            <a:r>
              <a:rPr lang="en-US" dirty="0" smtClean="0"/>
              <a:t>, and </a:t>
            </a:r>
          </a:p>
          <a:p>
            <a:pPr lvl="1" eaLnBrk="1" hangingPunct="1"/>
            <a:r>
              <a:rPr lang="en-US" dirty="0" smtClean="0"/>
              <a:t>(3) Witnessing </a:t>
            </a:r>
            <a:r>
              <a:rPr lang="en-US" u="sng" dirty="0" smtClean="0"/>
              <a:t>can cause increased hostility or reconciliation</a:t>
            </a:r>
            <a:r>
              <a:rPr lang="en-US" dirty="0" smtClean="0"/>
              <a:t> in the relationship between the witness and the perpetrator. </a:t>
            </a: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defRPr/>
            </a:pPr>
            <a:r>
              <a:rPr lang="en-US" dirty="0" smtClean="0"/>
              <a:t>            Yanomami</a:t>
            </a:r>
            <a:endParaRPr lang="en-US" dirty="0"/>
          </a:p>
        </p:txBody>
      </p:sp>
      <p:sp>
        <p:nvSpPr>
          <p:cNvPr id="36869" name="Content Placeholder 5"/>
          <p:cNvSpPr>
            <a:spLocks noGrp="1"/>
          </p:cNvSpPr>
          <p:nvPr>
            <p:ph idx="1"/>
          </p:nvPr>
        </p:nvSpPr>
        <p:spPr>
          <a:xfrm>
            <a:off x="2971800" y="884238"/>
            <a:ext cx="6019800" cy="5943600"/>
          </a:xfrm>
        </p:spPr>
        <p:txBody>
          <a:bodyPr>
            <a:normAutofit fontScale="92500" lnSpcReduction="10000"/>
          </a:bodyPr>
          <a:lstStyle/>
          <a:p>
            <a:pPr marL="136525" indent="0">
              <a:buFont typeface="Wingdings 2" pitchFamily="18" charset="2"/>
              <a:buNone/>
            </a:pPr>
            <a:r>
              <a:rPr lang="en-US" sz="1600" dirty="0" smtClean="0"/>
              <a:t> “The recent appearance  in the Brazilian press of two articles on</a:t>
            </a:r>
          </a:p>
          <a:p>
            <a:pPr marL="136525" indent="0">
              <a:buFont typeface="Wingdings 2" pitchFamily="18" charset="2"/>
              <a:buNone/>
            </a:pPr>
            <a:r>
              <a:rPr lang="en-US" sz="1600" dirty="0" smtClean="0"/>
              <a:t> the Yamomami Indians based on Napoleon Chagon’s latest</a:t>
            </a:r>
          </a:p>
          <a:p>
            <a:pPr marL="136525" indent="0">
              <a:buFont typeface="Wingdings 2" pitchFamily="18" charset="2"/>
              <a:buNone/>
            </a:pPr>
            <a:r>
              <a:rPr lang="en-US" sz="1600" dirty="0" smtClean="0"/>
              <a:t> paper on Yanomami ‘violence’ [the article in</a:t>
            </a:r>
            <a:r>
              <a:rPr lang="en-US" sz="1600" u="sng" dirty="0" smtClean="0"/>
              <a:t> Science</a:t>
            </a:r>
            <a:r>
              <a:rPr lang="en-US" sz="1600" dirty="0" smtClean="0"/>
              <a:t>]… has </a:t>
            </a:r>
          </a:p>
          <a:p>
            <a:pPr marL="136525" indent="0">
              <a:buFont typeface="Wingdings 2" pitchFamily="18" charset="2"/>
              <a:buNone/>
            </a:pPr>
            <a:r>
              <a:rPr lang="en-US" sz="1600" dirty="0" smtClean="0"/>
              <a:t> prompted us to call your attention to the extremely serious</a:t>
            </a:r>
          </a:p>
          <a:p>
            <a:pPr marL="136525" indent="0">
              <a:buFont typeface="Wingdings 2" pitchFamily="18" charset="2"/>
              <a:buNone/>
            </a:pPr>
            <a:r>
              <a:rPr lang="en-US" sz="1600" dirty="0" smtClean="0"/>
              <a:t> consequences that such publicity can have </a:t>
            </a:r>
            <a:r>
              <a:rPr lang="en-US" sz="1600" u="sng" dirty="0" smtClean="0">
                <a:solidFill>
                  <a:srgbClr val="FFFF00"/>
                </a:solidFill>
              </a:rPr>
              <a:t>for the land rights</a:t>
            </a:r>
          </a:p>
          <a:p>
            <a:pPr marL="136525" indent="0">
              <a:buFont typeface="Wingdings 2" pitchFamily="18" charset="2"/>
              <a:buNone/>
            </a:pPr>
            <a:r>
              <a:rPr lang="en-US" sz="1600" u="sng" dirty="0" smtClean="0">
                <a:solidFill>
                  <a:srgbClr val="FFFF00"/>
                </a:solidFill>
              </a:rPr>
              <a:t> and survival </a:t>
            </a:r>
            <a:r>
              <a:rPr lang="en-US" sz="1600" dirty="0" smtClean="0">
                <a:solidFill>
                  <a:srgbClr val="FFFF00"/>
                </a:solidFill>
              </a:rPr>
              <a:t>of the Yanomi in Brazil.” … The Brazilian </a:t>
            </a:r>
          </a:p>
          <a:p>
            <a:pPr marL="136525" indent="0">
              <a:buFont typeface="Wingdings 2" pitchFamily="18" charset="2"/>
              <a:buNone/>
            </a:pPr>
            <a:r>
              <a:rPr lang="en-US" sz="1600" dirty="0" smtClean="0">
                <a:solidFill>
                  <a:srgbClr val="FFFF00"/>
                </a:solidFill>
              </a:rPr>
              <a:t> Anthropological Association (ABA) feels that it is </a:t>
            </a:r>
          </a:p>
          <a:p>
            <a:pPr marL="136525" indent="0">
              <a:buFont typeface="Wingdings 2" pitchFamily="18" charset="2"/>
              <a:buNone/>
            </a:pPr>
            <a:r>
              <a:rPr lang="en-US" sz="1600" dirty="0" smtClean="0">
                <a:solidFill>
                  <a:srgbClr val="FFFF00"/>
                </a:solidFill>
              </a:rPr>
              <a:t> fundamental </a:t>
            </a:r>
            <a:r>
              <a:rPr lang="en-US" sz="2000" b="1" dirty="0" smtClean="0">
                <a:solidFill>
                  <a:srgbClr val="FFFF00"/>
                </a:solidFill>
              </a:rPr>
              <a:t>TO INSIST on the need to bring to </a:t>
            </a:r>
          </a:p>
          <a:p>
            <a:pPr marL="136525" indent="0">
              <a:buFont typeface="Wingdings 2" pitchFamily="18" charset="2"/>
              <a:buNone/>
            </a:pPr>
            <a:r>
              <a:rPr lang="en-US" sz="2000" b="1" dirty="0" smtClean="0">
                <a:solidFill>
                  <a:srgbClr val="FFFF00"/>
                </a:solidFill>
              </a:rPr>
              <a:t> the awareness of North American anthropologists</a:t>
            </a:r>
          </a:p>
          <a:p>
            <a:pPr marL="136525" indent="0">
              <a:buFont typeface="Wingdings 2" pitchFamily="18" charset="2"/>
              <a:buNone/>
            </a:pPr>
            <a:r>
              <a:rPr lang="en-US" sz="2000" b="1" u="sng" dirty="0" smtClean="0">
                <a:solidFill>
                  <a:srgbClr val="FFFF00"/>
                </a:solidFill>
              </a:rPr>
              <a:t>the political consequences of the academic images they build about they people they study.  The case of the Yanomami in Brazil, who have been suffering a brutal process of land expropriation which is justified in discriminatory images based on dubious scientific conclusions</a:t>
            </a:r>
            <a:r>
              <a:rPr lang="en-US" sz="2000" b="1" dirty="0" smtClean="0">
                <a:solidFill>
                  <a:srgbClr val="FFFF00"/>
                </a:solidFill>
              </a:rPr>
              <a:t>, are in this respect a particularly grave and revealing case…</a:t>
            </a:r>
            <a:r>
              <a:rPr lang="en-US" sz="2000" dirty="0" smtClean="0"/>
              <a:t>.We urge the AAA to take the necessary steps to call to the attention of the North American anthropological community the </a:t>
            </a:r>
            <a:r>
              <a:rPr lang="en-US" sz="2000" u="sng" dirty="0" smtClean="0"/>
              <a:t>ethical and moral repercussions of their writings for critical situations such as this</a:t>
            </a:r>
            <a:r>
              <a:rPr lang="en-US" sz="2000" dirty="0" smtClean="0"/>
              <a:t>” </a:t>
            </a:r>
          </a:p>
          <a:p>
            <a:pPr marL="136525" indent="0">
              <a:buFont typeface="Wingdings 2" pitchFamily="18" charset="2"/>
              <a:buNone/>
            </a:pPr>
            <a:r>
              <a:rPr lang="en-US" sz="1100" dirty="0" smtClean="0"/>
              <a:t>              -- Robert Borofsk (ed) </a:t>
            </a:r>
            <a:r>
              <a:rPr lang="en-US" sz="1100" u="sng" dirty="0" smtClean="0"/>
              <a:t>Yanomami: The Fierce Controversy and What we Can learning from It</a:t>
            </a:r>
            <a:r>
              <a:rPr lang="en-US" sz="1100" dirty="0" smtClean="0"/>
              <a:t>, (2005)p. 35</a:t>
            </a:r>
          </a:p>
        </p:txBody>
      </p:sp>
      <p:sp>
        <p:nvSpPr>
          <p:cNvPr id="5" name="Slide Number Placeholder 4"/>
          <p:cNvSpPr>
            <a:spLocks noGrp="1"/>
          </p:cNvSpPr>
          <p:nvPr>
            <p:ph type="sldNum" sz="quarter" idx="12"/>
          </p:nvPr>
        </p:nvSpPr>
        <p:spPr/>
        <p:txBody>
          <a:bodyPr/>
          <a:lstStyle/>
          <a:p>
            <a:pPr>
              <a:defRPr/>
            </a:pPr>
            <a:fld id="{9CC001A5-62BA-4781-83C6-2D7C82695B14}" type="slidenum">
              <a:rPr lang="en-US" smtClean="0"/>
              <a:pPr>
                <a:defRPr/>
              </a:pPr>
              <a:t>44</a:t>
            </a:fld>
            <a:endParaRPr lang="en-US" dirty="0"/>
          </a:p>
        </p:txBody>
      </p:sp>
      <p:pic>
        <p:nvPicPr>
          <p:cNvPr id="36870" name="Picture 2"/>
          <p:cNvPicPr>
            <a:picLocks noChangeAspect="1" noChangeArrowheads="1"/>
          </p:cNvPicPr>
          <p:nvPr/>
        </p:nvPicPr>
        <p:blipFill>
          <a:blip r:embed="rId3" cstate="print"/>
          <a:srcRect/>
          <a:stretch>
            <a:fillRect/>
          </a:stretch>
        </p:blipFill>
        <p:spPr bwMode="auto">
          <a:xfrm>
            <a:off x="152400" y="228600"/>
            <a:ext cx="2770188" cy="3505200"/>
          </a:xfrm>
          <a:prstGeom prst="rect">
            <a:avLst/>
          </a:prstGeom>
          <a:noFill/>
          <a:ln w="9525">
            <a:noFill/>
            <a:miter lim="800000"/>
            <a:headEnd/>
            <a:tailEnd/>
          </a:ln>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5715000" cy="1143000"/>
          </a:xfrm>
        </p:spPr>
        <p:txBody>
          <a:bodyPr>
            <a:normAutofit fontScale="90000"/>
          </a:bodyPr>
          <a:lstStyle/>
          <a:p>
            <a:r>
              <a:rPr lang="en-US" b="1" dirty="0" smtClean="0"/>
              <a:t> </a:t>
            </a:r>
            <a:r>
              <a:rPr lang="en-US" sz="6700" b="1" dirty="0" smtClean="0"/>
              <a:t>Is it on the test?</a:t>
            </a:r>
            <a:r>
              <a:rPr lang="en-US" dirty="0" smtClean="0"/>
              <a:t/>
            </a:r>
            <a:br>
              <a:rPr lang="en-US" dirty="0" smtClean="0"/>
            </a:br>
            <a:r>
              <a:rPr lang="en-US" sz="3600" dirty="0" smtClean="0"/>
              <a:t>Research meets praxis: NCLB etc.</a:t>
            </a:r>
            <a:endParaRPr lang="en-US" sz="3600" dirty="0"/>
          </a:p>
        </p:txBody>
      </p:sp>
      <p:sp>
        <p:nvSpPr>
          <p:cNvPr id="3" name="Content Placeholder 2"/>
          <p:cNvSpPr>
            <a:spLocks noGrp="1"/>
          </p:cNvSpPr>
          <p:nvPr>
            <p:ph idx="1"/>
          </p:nvPr>
        </p:nvSpPr>
        <p:spPr>
          <a:xfrm>
            <a:off x="457200" y="2209800"/>
            <a:ext cx="8686800" cy="3916363"/>
          </a:xfrm>
        </p:spPr>
        <p:txBody>
          <a:bodyPr/>
          <a:lstStyle/>
          <a:p>
            <a:r>
              <a:rPr lang="en-US" dirty="0" smtClean="0"/>
              <a:t>High-stakes test-based accountability--</a:t>
            </a:r>
          </a:p>
          <a:p>
            <a:pPr>
              <a:buNone/>
            </a:pPr>
            <a:r>
              <a:rPr lang="en-US" dirty="0" smtClean="0"/>
              <a:t>    Pass or fail—for students, teachers and schools.</a:t>
            </a:r>
          </a:p>
          <a:p>
            <a:pPr>
              <a:buNone/>
            </a:pPr>
            <a:endParaRPr lang="en-US" dirty="0"/>
          </a:p>
        </p:txBody>
      </p:sp>
      <p:sp>
        <p:nvSpPr>
          <p:cNvPr id="19458" name="AutoShape 2" descr="data:image/jpeg;base64,/9j/4AAQSkZJRgABAQAAAQABAAD/2wBDAAkGBwgHBgkIBwgKCgkLDRYPDQwMDRsUFRAWIB0iIiAdHx8kKDQsJCYxJx8fLT0tMTU3Ojo6Iys/RD84QzQ5Ojf/2wBDAQoKCg0MDRoPDxo3JR8lNzc3Nzc3Nzc3Nzc3Nzc3Nzc3Nzc3Nzc3Nzc3Nzc3Nzc3Nzc3Nzc3Nzc3Nzc3Nzc3Nzf/wAARCACLALoDASIAAhEBAxEB/8QAHAAAAQUBAQEAAAAAAAAAAAAABgIDBAUHAQAI/8QARBAAAgEDAgMGAggEAwQLAAAAAQIDAAQRBSEGEjETIkFRYXGBkQcUIzJCobHBFVJi0ZLh8DNyc4IWFyQlNkNTorLS8f/EABgBAAMBAQAAAAAAAAAAAAAAAAABAgME/8QAIxEAAgICAgIDAAMAAAAAAAAAAAECESExAxIEQRNRYSKBkf/aAAwDAQACEQMRAD8AMK6KTmlA1kUKApajcUgGnF8KQD6iuy7RmuL1r0x+z+NV6AZrlermagqzterma7QFkuIfZr7U4BSI/uL7CnBVEncUDTbzSHwLH9aOT0PtQMd2Y+ZNUhMSBXiKVXsUyBIFdArteFMDwFeIrpr1ACcb1ccNoDdx+iyH4YQfvVQfGr3hpc3APlE35so/an6GghxnrXMUquVJQP5roNCUvHNirEJBM++BuN6uNE1201hG+rsRKn3om2YevtUUMuAadQ71HBp1DuKQEsGkTt3PjXQabuT3c+GetMBvmrnNSOYedcLbVIDnNSg1Ruelo9AFmh7i+wpwGmVPdT/dzS0cMMqQR5iqoQ45xGx8lNAuaOJMtE6jqVIoWbSroH7mf+U/2q0hMg5ruakSWNwvVV/xY/Wmjaz9Ozz7MD+9MkRXq92E/jDJ/hzXTHIv3kce6mgD1er3jiuD4Z8s0wPGiLhle+//AAl/N2/tQ6dutE3DKnlmJ/ljA/8Acf3oBF0aTS65SLPmmQsrnBO2B1q24QuJIuJLIoxPO/Iw/pPWpmpcMSW0jrBMZUQDDMvLt6np+dUYafRr6GWN+W4XvgjBx4UWmNxcdm2K3SnUO4od4Z16PW7dBFHK12q/axRRlsHzGPCiF7e7gVZJLO55fJYyxHuBuKjqwJIYDHlWb8VcbXZvJLbT+RII2KiQblj57/tR1qy3KaZ2nK8S3COAxXvqAuSeXrn/APaxe8t3WR0dSrKxBWqjET+yzsuN9YtnQyTrcIDukiDf4jetC0TW7fWbAXUGQc8rox3VvL+1YzKnK1Gf0cSmNb5WYCM8mATjJ3pSjSBBvqF/HY2ktzKCUjGSAQD+ZFQJ9W1Wa1SfSNKd0O5N0REWH9ILZ38/1qdJFCTHJOiuyHKBtwp8Djz/ANClXVwsMSvK3KCMk7n4UlHFsLAPVtY17ibUv4b2b2gGxtVJAH9Tnx+O1IsLfV+Gb5Z4LmFuRl7SFJD3gWAIIIA8RTtzxKun6tI8mQJIc5C53ydtqb0PUl13X4CsISNZA78xBMrZz+i9PSl/K/w0Sh1t7NmibKjPXxp4GhXinieHh7TRLtJdS7QRk9SOpPoM/Hp7ZTqPGvEN2WD6pPGhP3IT2YA8u7irRmbneavptks5ub23UwRmSRO0BdVHjyg58hjzNZXrn0mahPLImmWlvbw57jyJzyY9c93PwPvUThrhex1KxS+u5ZOeQkBFbGQPD513XuGZZdRVk7G2tuRVVzgAkddh61Kmro0+KTjYT8BcYLrcslhq8NuLvl54ZEQL2gHUEdOYddsbZ8qtuJdattOtilpEnbtkcwb7nTw89+lZVpdnfaXr9rKqk9jJ2nOu4Cg758sjPzoiuhLc9rPJ3effPnVbeCFHNMQeJ79X7Rpi/QAFQfPf2q+0zim2muRDqMKoMAFkTPx39fCgaSJ0ZiMMpG2Gz8a8XdGAlHKG7wIOdvajI6Rsun22maivPaSI4325QKubO1FqrKOXfGwHTAxWR8Ja/LpWoRqXV4S2JOYdF8T6GtiRxIoZdwQMH0ppkNUdrlclkSKNpJXVEQZZmOAB55qgbjXhtWKnVYcg42ViP0pjMpHFOoNpLc9skjd2F5s55zjI2Ht/rNOfR9w2vF3Ekiak8nYoplnKnDNjbHpuR8KueGtLe0hW0t5rftDKDLyKeeQZxy8xPX5eO9anp2nWGhRyXESIl7dIBK43Ppj0zRHdmnIn1VsctLHTuHrL6ppNvHbpnLEHJY+ZJ3JpC6mPr8QDj7XA2Hj/AK/Sqw3XaCaJ8F48P5+ODTOmOr3il2A5DzDLY/11p+zOsFhrE1tNxCLRwDJBbIYs+HMWLH1yFWgriDRNC0+ARSW8nbOxb6wCWfJPj5/Kkcd31xp/GWnanao9xbdmiSmAc+CCwIOP6WqUNb7K5muL1QVij5ozI4RjkbAJ1P5dfA1Ek+2DohTjkzHWNLkt73srZXmVt0Krnm9vOinhzTH0tI4r9I4ZGIlcSkePTHxFXlqoKNcugM9zKACOp896uJ7Jry3zIFEqJyqzLkY64p5MJVeCq1C8SFQDIBzjusD+9MS6rA3Lz4+6AeZgQceVCWuy3NheukKSW8iZ+zA5d9t8VW3HEWtSBUN2RyemT+dOUZVshMLp9M0TVnVprWMTMBhQxjYjPhg+PWpNjo2jaGJXjWRbjlJAkkLcniOn+ZoBTWtUkZUa9l7xxsAAfkKv+KdSe3but35rePf1KDNS42WpUD/EGsS6tfNPI7sFUJHzHJCjp+pPxqldu8QakxB5ZOSIAsRtt096Ib3UkNtHAIYQsaBMvGGY4GPEbVWVoSp7OaNqEmm2dtM9wFhSTLKw+OB6+lWV7xFFevIghdtiikrhcnbfPXbyoVnuC+Mqvplelct7pzcxFznDr+tS4rZpDkaqIW8Hx3WrazeW8108enQrzSu7Z3yAvXYE/t0q/wBTsEsriSESM45/siw3K4zkj4/lVl9GulWlzwrcSlUV5rlxO2BnlXGD8MmrqfSm1fUzenENmo5UP4iB4jy9/wBaEbdVX6ZdqFg0UpVHJjAPNgbnP7dapzagCTJbmU7sfEYraP4Pb2ckkszLMTuCVxtQnxLo9rLc9rCiRtjqKVifE6tARA5ifA33GSDW68O3CXPD1lcdtzkQoHyNwQMH41mOm8G3Nzam5kkRY/wZG7b4JPpR1o8UGg6TNHAWnCZL8u5kbAyFHntgD9q0hFs55Ogb+k7WJLoQaRa83IftJsfi/lHt4/Ks7NvJn7jf4TWmm3uIh9a7aN5ryTtsZyqx4GBtuNt/iKrWv5SxK2rkZ2PaKM1DbTNocSauwXtL28tWD9qwVt+XO48elGWj8YPd2yWt6vM0W3ODkketBDNNcHltwuTscnpTdmwtbvMmCQe+F69aVtCo0W3vit9O/KwVwFweoFWSJ2siFUDgnofLxqls7m6uED29tLIpA7yrtVnD/FQO7bso/wB3el3k9IOkVtkh7G14e0VLexbsftGc4bHMWO+Tj2A9BQvFbNrWuLnl5S+DIcElV67jqCen+dO8RaHxJxDNDHHGy26feGSBn5e/jV5pPDN7p6jAQP2fIOvd/KnCOezJnNNdUQtQvEt9VgiVowqrhcnYE7k+9FujCK7jBDK2di/aZBoN1Xh8z3tvM10O0gkIZVQnmz+HO2+KRE0OmpJ9VQxmfKF1lbLZG5x0YY9OlV8qSJXHJ5ZdcWaPonE0Qa01W3F5EnJHIrdxt/uk9GGfEdN+tZBqNvJbXs8FzEYp4nMcitjCsu1Hradq2oLyW1hO8bjHMU5QB8etMcTcFatqV099bGFpXjRWhZyjZVQufLfHmKmM29hOKjoAraJe15gwJHTFT+KG+trbyorlgkcJXl/EBUxeHL7Tm7S/spoQu3fGQfiMj86rbtlE/OGbPLgDwHrVrNkNEZEW2jCDdjux86ZnOE6k8xzvXZX3HkKZuH7q48OlUIbdvun0prmK4YeBrsh6D1ps9PjSGma99Emrwol5pcrAc8nbxg/iVgAf0HzrQ7h1tbLkiACqMACvm3SdTm066hnhcpNCwdHG49iPI1strxPb6toyXUBUrjEi5JaNvIj9/GoeEdfG02IjfUrqRmidVjjJJZmJDDyK+fqD86F7/imzg1WGC8SSWJZFM6xnomdwPM48Kdv+OtPsLC406zjkmZgR2ijHKc9D51mpdmdi7ZYnc560KN7FzciWIs+kNW1a1/6Lte6VafW5GgBte4OUAjA8eg8vTFU3Dhv/AOEwvfzTPOwLFeyCch64AA9M5rM+DeLJdJmFpezzNpzqV7MHm5D5gHw8/etftU5oxJa3EbxEEKygEHw2INVJOSwc0ZJO2Dt5DE4iit4mFvCSQsAIDc3gfLffb08qitPboxT+C3TcpxzLC2D7UWvBdL/s5S22MZ/vVXJrFzG7IY5sqSD9iKhwa2bLmXozI3coTB5h7DpUclM5OdvEily3JV+UgELtSO1jPNnHTeqZmgq4R1sWd1HHMcREEMffpWn6fdWUqq7ASA9CGHLWDo6hg8bdPDNTE4h1HTJ0a2ZmVxkkNjHoauCi8PDIm5bRv89/aQlD26gY+6sgAHwqPc6xprK0UlwV5gQXDDb2OawDUOMtSeR3VoEcnLYjG1Vo4t1dmJNwpB8OyXH6UmvQJ+zd2t+Gmfm+vyLgkjvklSdic4O5H5Hal2U3DGnp/wBnu1YxjAXvMwHkNs1g8XEepNEY5LuTOchhsd/am21rWJtlmkI818fjmp6pFOcntm56lrcUoCWUvZpnvExEn5bZP5U5a6lGtshZZ5FIx2sgVOb16/pWIaW11eXtrFdTSZlnjjbvHOGcD9Ca1riuQW+oiGMBIljXlVdgoxsBTcWlZHbNHOLOJlsNFmNt3biX7OM5+6T1bp4DPxxWNvMjOeZgaueJtS+t3XJzjs4tlHmfE/68qH5AGJ5I8ny8aaVID0xHh08KjzvlMDrXmDLk7j3piR87eNACy2Sp8qT+E+prg6Uob4A86AO7EV4HlyQSPan7LT727ma2tbSaWdMlo0Q8y465Hhiuz6bfwErNZXMbDqGhb+1IdMig7j3rq7n47VIh0+4dGdo3jUeLqQD86k2Gj3tw7dhA0wXry4/vQ3WRqLboZtYssrMPHOPOrrRuKdT0SY/UJl7AsGeJ1ykh/Udeo/aq/U7K+sMRXULQhx16849DUAADfAz50RebRpyUl0R9HaRfw6rptvfW7o0cyBu6chT0I+ByPhUlgvMe741kf0Xa5dQ6mdKectazI7LE34XAzke4BFag8xDsN+tbppo5admEXknekx/P/r96imQnJBPWvSN3jud96ZD4xWDNR2Odo2zk1LkmZ7clfEc2/hVdmpNok06PHDG0j4JCoMnHtQBWTrkluuetJDU5ID4+dKW2LopiDlz+ELmnsQgEEU4jMpyrYpllaNsOCp9RXgxoAt9G1BItUtnuh9msqksvgQcg/Ota+kWTsmjuY+pgYj4GsPBI6da2njJ1utE0q4bcSxAH4qDVbiS8MyplYMWJ5nOxY+FOKY44ycAKo3PjUmG0jutRe1W6giKnAknyFJ8sgHH6Ve/9XfEE+DDHbSR9eZLhSG+IppWrQ7SBN0PahcbkbbeFIe3iBzIPlRJd8H8RWzLHJpcvN0yCD+eaRLwPxMu/8Gun9Y+V/wBCaVDBcWnNurY9DV7pvAuu6nZJeWUEUkLnCkyhT8j+1OPw3rluMz6PqCL5m1fH6Vr3Cl5Zw6LYWPaiKaGPldJFKHm8euKidrRtwwUrsp9B4KvNNngFs8aQtGBdvM+XkcZ3XG469M4oi1HTIrWyfnk7VmP/AJgB+Q/zq57REhDc6keYYGqLXtTt+xjhkuEw7gYyNic4rKSdHTFJYAbWrq10cDt5o3SZWAU9W8wR8apuEpltY55mdFMz5CE/dAzj9aOjwraa2Bc3cYZyANlyDjxqXFwdZWEPMIYCoOxkjyT6b5o63GmYy5Knf0AfGWoQ3OitHI0ZcOCmCM5zQEqu5wisx8gM1vh06FVAS2gUekS01cotnayzsoCxqWwDjPpVQXVUjPkl3Zimizy2mp293Ds0EgbmOyj3PzFai/GeiF2Jv/HwjbH6UM6/YJc2H8ZvJQZZZezFuUA5OoODn+k9RvtQvzRf1f4a0TaIlFIiuQw9evwpLA5X1NKA5afgi7VScfdFAiIc5wKveFyYdTjdc5UEmqN/9qc1fcPIxug4GwBBNIAi4p0G31W0+t2UcaXnMDzZ5e19D4Z8jQzwVE68RQrKrK6yFeVhgg4P70bWrrNZdk4wMYNK0rR7a6urfUudkvI3xJy4xLy5GT60XVhRO/hFiSxNlbnmJJzEpz+VD3GPDenx6JcXdrBBbTQ4fKLy5GdxtRkQynBG/oai6laC+sbi0fIWeMxkj8OR1+G1Y20y2jD0HeGa1bWbgv8ARxo9zgnkijB+XL+1ZbcQSWtw8EylZI2KsvkwODV4JpJeEwjOxWObABPr/nXVxrsmYTdUyvkUmZpFcgk5Iz40RaHxtqOlz/aMZAOrRtyN8fBviKoYynYxuMtkY2FRbjHOTyMAfM1UZuGglCMtm7cPfSDYakixTlHY9VHdcf8AKevwNFNtJY345rSZObxXxH/L1r5djWRj3F3G/XpWmRXtza3GjwI4+2iQOT1B5Rkg+ddHHCHNfpmHJKfE17RrZhnizyu3L5q1OLcTADMrn3NAWncfG0uPql5KHKnGJjjPs396L7LXNN1AD7TsZD0DkDPsehrKfjzjrJpx+RF7wT3cSDDxxMPHmjU/tTStDC3Mlpbg+axAGvXQW2hed2BjQZJ8hQ9ccVWK/wCzSZz6KFrn0dCd6CX68vjCM+hqFeu1xNnYRr90UMT8WYyY7UAecj1U3fG/IDzXVpH6LhjSbEGphXypqe1t5ImSdUaNhhlcDBFZvdccrIeUajKSf5EIH7VU3XFuWKqkjnwLy9f1oSf0F0HeraFoM0KRSXHYoilVWOboCc4HX1+dUJ4a4byf+8rj5j/60OPrryOpWNVUOPxEk7b7+/pTL64eds2sXXxNV0kgc72D5icjI3PkKsAn1awZm6v0FSJ40jugEUAEjpTWr/gXwx0qbL6lTDE0kmwNF2jRfV0YjZQvj4mq+xjRGYqoGAKtYDi2b1OKBUWFvJyWpYnc7mp2ktIkCFMgh+c+5NUbseWJM90sdqlwyyKQiuQrHcUBQUW96sgcOwx5np1qdiMIGH3SMihiAlp+Rt1GTire2nle7lhZyY0A5V8qiUUCM/8ApJ0wW2qJfRD7G5XDnydRv8xj5GqrT8vw9eIdsNkenSjr6RkVuGZGIBKzRlT5ZOP0JoJ0EAWF38D+Vb+Pl/6ZcypDOm28j2wYKAuSd9qcOnhm77jH9I/eibiSJEksygIJj3wT5D+9U+TmiKsttVojtAqJyooAx0opuBjXdLX+Rc/JTQ+QCR71fz/+I7P/AIbf/E12+Np/0cfkPKBniEF7+dQTud6rrHV9S0tsQTFY/wD027yn4HarPVjm8nJ/mNU9zupzWPJJqbkmawinBJl7N9IOttD9XglWCFlw6L3g3z6fCq9tavZh3ruX2V8Y+VUMnUU5FsRisJTcnbNVFRVIsZJJJyTLI5P9RJNMsu+K7GSRuaVQA0Y80kx8pzjfzqQtJl+63vSoDtm+ZeRjgHf2ojj0CzeNXdH5mALd49aFk+8PSiDncbB2wPWlbBI//9k="/>
          <p:cNvSpPr>
            <a:spLocks noChangeAspect="1" noChangeArrowheads="1"/>
          </p:cNvSpPr>
          <p:nvPr/>
        </p:nvSpPr>
        <p:spPr bwMode="auto">
          <a:xfrm>
            <a:off x="0" y="-635000"/>
            <a:ext cx="1743075" cy="13049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460" name="AutoShape 4" descr="data:image/jpeg;base64,/9j/4AAQSkZJRgABAQAAAQABAAD/2wBDAAkGBwgHBgkIBwgKCgkLDRYPDQwMDRsUFRAWIB0iIiAdHx8kKDQsJCYxJx8fLT0tMTU3Ojo6Iys/RD84QzQ5Ojf/2wBDAQoKCg0MDRoPDxo3JR8lNzc3Nzc3Nzc3Nzc3Nzc3Nzc3Nzc3Nzc3Nzc3Nzc3Nzc3Nzc3Nzc3Nzc3Nzc3Nzc3Nzf/wAARCACLALoDASIAAhEBAxEB/8QAHAAAAQUBAQEAAAAAAAAAAAAABgIDBAUHAQAI/8QARBAAAgEDAgMGAggEAwQLAAAAAQIDAAQRBSEGEjETIkFRYXGBkQcUIzJCobHBFVJi0ZLh8DNyc4IWFyQlNkNTorLS8f/EABgBAAMBAQAAAAAAAAAAAAAAAAABAgME/8QAIxEAAgICAgIDAAMAAAAAAAAAAAECESExAxIEQRNRYSKBkf/aAAwDAQACEQMRAD8AMK6KTmlA1kUKApajcUgGnF8KQD6iuy7RmuL1r0x+z+NV6AZrlermagqzterma7QFkuIfZr7U4BSI/uL7CnBVEncUDTbzSHwLH9aOT0PtQMd2Y+ZNUhMSBXiKVXsUyBIFdArteFMDwFeIrpr1ACcb1ccNoDdx+iyH4YQfvVQfGr3hpc3APlE35so/an6GghxnrXMUquVJQP5roNCUvHNirEJBM++BuN6uNE1201hG+rsRKn3om2YevtUUMuAadQ71HBp1DuKQEsGkTt3PjXQabuT3c+GetMBvmrnNSOYedcLbVIDnNSg1Ruelo9AFmh7i+wpwGmVPdT/dzS0cMMqQR5iqoQ45xGx8lNAuaOJMtE6jqVIoWbSroH7mf+U/2q0hMg5ruakSWNwvVV/xY/Wmjaz9Ozz7MD+9MkRXq92E/jDJ/hzXTHIv3kce6mgD1er3jiuD4Z8s0wPGiLhle+//AAl/N2/tQ6dutE3DKnlmJ/ljA/8Acf3oBF0aTS65SLPmmQsrnBO2B1q24QuJIuJLIoxPO/Iw/pPWpmpcMSW0jrBMZUQDDMvLt6np+dUYafRr6GWN+W4XvgjBx4UWmNxcdm2K3SnUO4od4Z16PW7dBFHK12q/axRRlsHzGPCiF7e7gVZJLO55fJYyxHuBuKjqwJIYDHlWb8VcbXZvJLbT+RII2KiQblj57/tR1qy3KaZ2nK8S3COAxXvqAuSeXrn/APaxe8t3WR0dSrKxBWqjET+yzsuN9YtnQyTrcIDukiDf4jetC0TW7fWbAXUGQc8rox3VvL+1YzKnK1Gf0cSmNb5WYCM8mATjJ3pSjSBBvqF/HY2ktzKCUjGSAQD+ZFQJ9W1Wa1SfSNKd0O5N0REWH9ILZ38/1qdJFCTHJOiuyHKBtwp8Djz/ANClXVwsMSvK3KCMk7n4UlHFsLAPVtY17ibUv4b2b2gGxtVJAH9Tnx+O1IsLfV+Gb5Z4LmFuRl7SFJD3gWAIIIA8RTtzxKun6tI8mQJIc5C53ydtqb0PUl13X4CsISNZA78xBMrZz+i9PSl/K/w0Sh1t7NmibKjPXxp4GhXinieHh7TRLtJdS7QRk9SOpPoM/Hp7ZTqPGvEN2WD6pPGhP3IT2YA8u7irRmbneavptks5ub23UwRmSRO0BdVHjyg58hjzNZXrn0mahPLImmWlvbw57jyJzyY9c93PwPvUThrhex1KxS+u5ZOeQkBFbGQPD513XuGZZdRVk7G2tuRVVzgAkddh61Kmro0+KTjYT8BcYLrcslhq8NuLvl54ZEQL2gHUEdOYddsbZ8qtuJdattOtilpEnbtkcwb7nTw89+lZVpdnfaXr9rKqk9jJ2nOu4Cg758sjPzoiuhLc9rPJ3effPnVbeCFHNMQeJ79X7Rpi/QAFQfPf2q+0zim2muRDqMKoMAFkTPx39fCgaSJ0ZiMMpG2Gz8a8XdGAlHKG7wIOdvajI6Rsun22maivPaSI4325QKubO1FqrKOXfGwHTAxWR8Ja/LpWoRqXV4S2JOYdF8T6GtiRxIoZdwQMH0ppkNUdrlclkSKNpJXVEQZZmOAB55qgbjXhtWKnVYcg42ViP0pjMpHFOoNpLc9skjd2F5s55zjI2Ht/rNOfR9w2vF3Ekiak8nYoplnKnDNjbHpuR8KueGtLe0hW0t5rftDKDLyKeeQZxy8xPX5eO9anp2nWGhRyXESIl7dIBK43Ppj0zRHdmnIn1VsctLHTuHrL6ppNvHbpnLEHJY+ZJ3JpC6mPr8QDj7XA2Hj/AK/Sqw3XaCaJ8F48P5+ODTOmOr3il2A5DzDLY/11p+zOsFhrE1tNxCLRwDJBbIYs+HMWLH1yFWgriDRNC0+ARSW8nbOxb6wCWfJPj5/Kkcd31xp/GWnanao9xbdmiSmAc+CCwIOP6WqUNb7K5muL1QVij5ozI4RjkbAJ1P5dfA1Ek+2DohTjkzHWNLkt73srZXmVt0Krnm9vOinhzTH0tI4r9I4ZGIlcSkePTHxFXlqoKNcugM9zKACOp896uJ7Jry3zIFEqJyqzLkY64p5MJVeCq1C8SFQDIBzjusD+9MS6rA3Lz4+6AeZgQceVCWuy3NheukKSW8iZ+zA5d9t8VW3HEWtSBUN2RyemT+dOUZVshMLp9M0TVnVprWMTMBhQxjYjPhg+PWpNjo2jaGJXjWRbjlJAkkLcniOn+ZoBTWtUkZUa9l7xxsAAfkKv+KdSe3but35rePf1KDNS42WpUD/EGsS6tfNPI7sFUJHzHJCjp+pPxqldu8QakxB5ZOSIAsRtt096Ib3UkNtHAIYQsaBMvGGY4GPEbVWVoSp7OaNqEmm2dtM9wFhSTLKw+OB6+lWV7xFFevIghdtiikrhcnbfPXbyoVnuC+Mqvplelct7pzcxFznDr+tS4rZpDkaqIW8Hx3WrazeW8108enQrzSu7Z3yAvXYE/t0q/wBTsEsriSESM45/siw3K4zkj4/lVl9GulWlzwrcSlUV5rlxO2BnlXGD8MmrqfSm1fUzenENmo5UP4iB4jy9/wBaEbdVX6ZdqFg0UpVHJjAPNgbnP7dapzagCTJbmU7sfEYraP4Pb2ckkszLMTuCVxtQnxLo9rLc9rCiRtjqKVifE6tARA5ifA33GSDW68O3CXPD1lcdtzkQoHyNwQMH41mOm8G3Nzam5kkRY/wZG7b4JPpR1o8UGg6TNHAWnCZL8u5kbAyFHntgD9q0hFs55Ogb+k7WJLoQaRa83IftJsfi/lHt4/Ks7NvJn7jf4TWmm3uIh9a7aN5ryTtsZyqx4GBtuNt/iKrWv5SxK2rkZ2PaKM1DbTNocSauwXtL28tWD9qwVt+XO48elGWj8YPd2yWt6vM0W3ODkketBDNNcHltwuTscnpTdmwtbvMmCQe+F69aVtCo0W3vit9O/KwVwFweoFWSJ2siFUDgnofLxqls7m6uED29tLIpA7yrtVnD/FQO7bso/wB3el3k9IOkVtkh7G14e0VLexbsftGc4bHMWO+Tj2A9BQvFbNrWuLnl5S+DIcElV67jqCen+dO8RaHxJxDNDHHGy26feGSBn5e/jV5pPDN7p6jAQP2fIOvd/KnCOezJnNNdUQtQvEt9VgiVowqrhcnYE7k+9FujCK7jBDK2di/aZBoN1Xh8z3tvM10O0gkIZVQnmz+HO2+KRE0OmpJ9VQxmfKF1lbLZG5x0YY9OlV8qSJXHJ5ZdcWaPonE0Qa01W3F5EnJHIrdxt/uk9GGfEdN+tZBqNvJbXs8FzEYp4nMcitjCsu1Hradq2oLyW1hO8bjHMU5QB8etMcTcFatqV099bGFpXjRWhZyjZVQufLfHmKmM29hOKjoAraJe15gwJHTFT+KG+trbyorlgkcJXl/EBUxeHL7Tm7S/spoQu3fGQfiMj86rbtlE/OGbPLgDwHrVrNkNEZEW2jCDdjux86ZnOE6k8xzvXZX3HkKZuH7q48OlUIbdvun0prmK4YeBrsh6D1ps9PjSGma99Emrwol5pcrAc8nbxg/iVgAf0HzrQ7h1tbLkiACqMACvm3SdTm066hnhcpNCwdHG49iPI1strxPb6toyXUBUrjEi5JaNvIj9/GoeEdfG02IjfUrqRmidVjjJJZmJDDyK+fqD86F7/imzg1WGC8SSWJZFM6xnomdwPM48Kdv+OtPsLC406zjkmZgR2ijHKc9D51mpdmdi7ZYnc560KN7FzciWIs+kNW1a1/6Lte6VafW5GgBte4OUAjA8eg8vTFU3Dhv/AOEwvfzTPOwLFeyCch64AA9M5rM+DeLJdJmFpezzNpzqV7MHm5D5gHw8/etftU5oxJa3EbxEEKygEHw2INVJOSwc0ZJO2Dt5DE4iit4mFvCSQsAIDc3gfLffb08qitPboxT+C3TcpxzLC2D7UWvBdL/s5S22MZ/vVXJrFzG7IY5sqSD9iKhwa2bLmXozI3coTB5h7DpUclM5OdvEily3JV+UgELtSO1jPNnHTeqZmgq4R1sWd1HHMcREEMffpWn6fdWUqq7ASA9CGHLWDo6hg8bdPDNTE4h1HTJ0a2ZmVxkkNjHoauCi8PDIm5bRv89/aQlD26gY+6sgAHwqPc6xprK0UlwV5gQXDDb2OawDUOMtSeR3VoEcnLYjG1Vo4t1dmJNwpB8OyXH6UmvQJ+zd2t+Gmfm+vyLgkjvklSdic4O5H5Hal2U3DGnp/wBnu1YxjAXvMwHkNs1g8XEepNEY5LuTOchhsd/am21rWJtlmkI818fjmp6pFOcntm56lrcUoCWUvZpnvExEn5bZP5U5a6lGtshZZ5FIx2sgVOb16/pWIaW11eXtrFdTSZlnjjbvHOGcD9Ca1riuQW+oiGMBIljXlVdgoxsBTcWlZHbNHOLOJlsNFmNt3biX7OM5+6T1bp4DPxxWNvMjOeZgaueJtS+t3XJzjs4tlHmfE/68qH5AGJ5I8ny8aaVID0xHh08KjzvlMDrXmDLk7j3piR87eNACy2Sp8qT+E+prg6Uob4A86AO7EV4HlyQSPan7LT727ma2tbSaWdMlo0Q8y465Hhiuz6bfwErNZXMbDqGhb+1IdMig7j3rq7n47VIh0+4dGdo3jUeLqQD86k2Gj3tw7dhA0wXry4/vQ3WRqLboZtYssrMPHOPOrrRuKdT0SY/UJl7AsGeJ1ykh/Udeo/aq/U7K+sMRXULQhx16849DUAADfAz50RebRpyUl0R9HaRfw6rptvfW7o0cyBu6chT0I+ByPhUlgvMe741kf0Xa5dQ6mdKectazI7LE34XAzke4BFag8xDsN+tbppo5admEXknekx/P/r96imQnJBPWvSN3jud96ZD4xWDNR2Odo2zk1LkmZ7clfEc2/hVdmpNok06PHDG0j4JCoMnHtQBWTrkluuetJDU5ID4+dKW2LopiDlz+ELmnsQgEEU4jMpyrYpllaNsOCp9RXgxoAt9G1BItUtnuh9msqksvgQcg/Ota+kWTsmjuY+pgYj4GsPBI6da2njJ1utE0q4bcSxAH4qDVbiS8MyplYMWJ5nOxY+FOKY44ycAKo3PjUmG0jutRe1W6giKnAknyFJ8sgHH6Ve/9XfEE+DDHbSR9eZLhSG+IppWrQ7SBN0PahcbkbbeFIe3iBzIPlRJd8H8RWzLHJpcvN0yCD+eaRLwPxMu/8Gun9Y+V/wBCaVDBcWnNurY9DV7pvAuu6nZJeWUEUkLnCkyhT8j+1OPw3rluMz6PqCL5m1fH6Vr3Cl5Zw6LYWPaiKaGPldJFKHm8euKidrRtwwUrsp9B4KvNNngFs8aQtGBdvM+XkcZ3XG469M4oi1HTIrWyfnk7VmP/AJgB+Q/zq57REhDc6keYYGqLXtTt+xjhkuEw7gYyNic4rKSdHTFJYAbWrq10cDt5o3SZWAU9W8wR8apuEpltY55mdFMz5CE/dAzj9aOjwraa2Bc3cYZyANlyDjxqXFwdZWEPMIYCoOxkjyT6b5o63GmYy5Knf0AfGWoQ3OitHI0ZcOCmCM5zQEqu5wisx8gM1vh06FVAS2gUekS01cotnayzsoCxqWwDjPpVQXVUjPkl3Zimizy2mp293Ds0EgbmOyj3PzFai/GeiF2Jv/HwjbH6UM6/YJc2H8ZvJQZZZezFuUA5OoODn+k9RvtQvzRf1f4a0TaIlFIiuQw9evwpLA5X1NKA5afgi7VScfdFAiIc5wKveFyYdTjdc5UEmqN/9qc1fcPIxug4GwBBNIAi4p0G31W0+t2UcaXnMDzZ5e19D4Z8jQzwVE68RQrKrK6yFeVhgg4P70bWrrNZdk4wMYNK0rR7a6urfUudkvI3xJy4xLy5GT60XVhRO/hFiSxNlbnmJJzEpz+VD3GPDenx6JcXdrBBbTQ4fKLy5GdxtRkQynBG/oai6laC+sbi0fIWeMxkj8OR1+G1Y20y2jD0HeGa1bWbgv8ARxo9zgnkijB+XL+1ZbcQSWtw8EylZI2KsvkwODV4JpJeEwjOxWObABPr/nXVxrsmYTdUyvkUmZpFcgk5Iz40RaHxtqOlz/aMZAOrRtyN8fBviKoYynYxuMtkY2FRbjHOTyMAfM1UZuGglCMtm7cPfSDYakixTlHY9VHdcf8AKevwNFNtJY345rSZObxXxH/L1r5djWRj3F3G/XpWmRXtza3GjwI4+2iQOT1B5Rkg+ddHHCHNfpmHJKfE17RrZhnizyu3L5q1OLcTADMrn3NAWncfG0uPql5KHKnGJjjPs396L7LXNN1AD7TsZD0DkDPsehrKfjzjrJpx+RF7wT3cSDDxxMPHmjU/tTStDC3Mlpbg+axAGvXQW2hed2BjQZJ8hQ9ccVWK/wCzSZz6KFrn0dCd6CX68vjCM+hqFeu1xNnYRr90UMT8WYyY7UAecj1U3fG/IDzXVpH6LhjSbEGphXypqe1t5ImSdUaNhhlcDBFZvdccrIeUajKSf5EIH7VU3XFuWKqkjnwLy9f1oSf0F0HeraFoM0KRSXHYoilVWOboCc4HX1+dUJ4a4byf+8rj5j/60OPrryOpWNVUOPxEk7b7+/pTL64eds2sXXxNV0kgc72D5icjI3PkKsAn1awZm6v0FSJ40jugEUAEjpTWr/gXwx0qbL6lTDE0kmwNF2jRfV0YjZQvj4mq+xjRGYqoGAKtYDi2b1OKBUWFvJyWpYnc7mp2ktIkCFMgh+c+5NUbseWJM90sdqlwyyKQiuQrHcUBQUW96sgcOwx5np1qdiMIGH3SMihiAlp+Rt1GTire2nle7lhZyY0A5V8qiUUCM/8ApJ0wW2qJfRD7G5XDnydRv8xj5GqrT8vw9eIdsNkenSjr6RkVuGZGIBKzRlT5ZOP0JoJ0EAWF38D+Vb+Pl/6ZcypDOm28j2wYKAuSd9qcOnhm77jH9I/eibiSJEksygIJj3wT5D+9U+TmiKsttVojtAqJyooAx0opuBjXdLX+Rc/JTQ+QCR71fz/+I7P/AIbf/E12+Np/0cfkPKBniEF7+dQTud6rrHV9S0tsQTFY/wD027yn4HarPVjm8nJ/mNU9zupzWPJJqbkmawinBJl7N9IOttD9XglWCFlw6L3g3z6fCq9tavZh3ruX2V8Y+VUMnUU5FsRisJTcnbNVFRVIsZJJJyTLI5P9RJNMsu+K7GSRuaVQA0Y80kx8pzjfzqQtJl+63vSoDtm+ZeRjgHf2ojj0CzeNXdH5mALd49aFk+8PSiDncbB2wPWlbBI//9k="/>
          <p:cNvSpPr>
            <a:spLocks noChangeAspect="1" noChangeArrowheads="1"/>
          </p:cNvSpPr>
          <p:nvPr/>
        </p:nvSpPr>
        <p:spPr bwMode="auto">
          <a:xfrm>
            <a:off x="0" y="-635000"/>
            <a:ext cx="1743075" cy="13049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9462" name="Picture 6" descr="http://t2.gstatic.com/images?q=tbn:ANd9GcQagF9EwK0wGAYDY9lzRZ7sHBBFw-YVu7OHlCKCIGcLEP2Ikt6w"/>
          <p:cNvPicPr>
            <a:picLocks noChangeAspect="1" noChangeArrowheads="1"/>
          </p:cNvPicPr>
          <p:nvPr/>
        </p:nvPicPr>
        <p:blipFill>
          <a:blip r:embed="rId3" cstate="print"/>
          <a:srcRect/>
          <a:stretch>
            <a:fillRect/>
          </a:stretch>
        </p:blipFill>
        <p:spPr bwMode="auto">
          <a:xfrm>
            <a:off x="228600" y="304800"/>
            <a:ext cx="2590800" cy="1762126"/>
          </a:xfrm>
          <a:prstGeom prst="rect">
            <a:avLst/>
          </a:prstGeom>
          <a:noFill/>
        </p:spPr>
      </p:pic>
      <p:pic>
        <p:nvPicPr>
          <p:cNvPr id="19464" name="Picture 8" descr="http://t2.gstatic.com/images?q=tbn:ANd9GcTmPCjA5izEn9AYa6HPnF5cdn7LRe_qCdWYAKEVvuvAn9Jn5ngwhg"/>
          <p:cNvPicPr>
            <a:picLocks noChangeAspect="1" noChangeArrowheads="1"/>
          </p:cNvPicPr>
          <p:nvPr/>
        </p:nvPicPr>
        <p:blipFill>
          <a:blip r:embed="rId4" cstate="print"/>
          <a:srcRect/>
          <a:stretch>
            <a:fillRect/>
          </a:stretch>
        </p:blipFill>
        <p:spPr bwMode="auto">
          <a:xfrm>
            <a:off x="2209800" y="3505200"/>
            <a:ext cx="6134100" cy="3048000"/>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229600" cy="1295400"/>
          </a:xfrm>
        </p:spPr>
        <p:txBody>
          <a:bodyPr>
            <a:normAutofit fontScale="90000"/>
          </a:bodyPr>
          <a:lstStyle/>
          <a:p>
            <a:pPr>
              <a:defRPr/>
            </a:pPr>
            <a:r>
              <a:rPr lang="en-US" dirty="0" smtClean="0">
                <a:solidFill>
                  <a:srgbClr val="FFFF00"/>
                </a:solidFill>
              </a:rPr>
              <a:t>Opportunity-to-learn risks in education research</a:t>
            </a:r>
            <a:endParaRPr lang="en-US" dirty="0">
              <a:solidFill>
                <a:srgbClr val="FFFF00"/>
              </a:solidFill>
            </a:endParaRPr>
          </a:p>
        </p:txBody>
      </p:sp>
      <p:sp>
        <p:nvSpPr>
          <p:cNvPr id="28675" name="Subtitle 2"/>
          <p:cNvSpPr>
            <a:spLocks noGrp="1"/>
          </p:cNvSpPr>
          <p:nvPr>
            <p:ph type="subTitle" idx="1"/>
          </p:nvPr>
        </p:nvSpPr>
        <p:spPr>
          <a:xfrm>
            <a:off x="1066800" y="1752600"/>
            <a:ext cx="7467600" cy="4724400"/>
          </a:xfrm>
        </p:spPr>
        <p:txBody>
          <a:bodyPr/>
          <a:lstStyle/>
          <a:p>
            <a:r>
              <a:rPr lang="en-US" dirty="0" smtClean="0"/>
              <a:t>“Bills Prod Schools to Hold Back Third Graders” </a:t>
            </a:r>
            <a:r>
              <a:rPr lang="en-US" u="sng" dirty="0" smtClean="0"/>
              <a:t>Wall Street Journal</a:t>
            </a:r>
            <a:r>
              <a:rPr lang="en-US" dirty="0" smtClean="0"/>
              <a:t>, Feb. 13, 2012</a:t>
            </a:r>
          </a:p>
          <a:p>
            <a:pPr algn="l"/>
            <a:endParaRPr lang="en-US" sz="1800" dirty="0" smtClean="0"/>
          </a:p>
          <a:p>
            <a:pPr algn="l"/>
            <a:r>
              <a:rPr lang="en-US" sz="1800" dirty="0" smtClean="0"/>
              <a:t>A child’s ability to read at the end of third grade is a strong predictor of subsequent performance in school.</a:t>
            </a:r>
          </a:p>
          <a:p>
            <a:pPr algn="l"/>
            <a:endParaRPr lang="en-US" sz="1800" dirty="0" smtClean="0"/>
          </a:p>
          <a:p>
            <a:pPr algn="l"/>
            <a:r>
              <a:rPr lang="en-US" sz="1800" dirty="0" smtClean="0"/>
              <a:t>Legislators in Colorado, New Mexico, Iowa proposed requiring students to repeat 3</a:t>
            </a:r>
            <a:r>
              <a:rPr lang="en-US" sz="1800" baseline="30000" dirty="0" smtClean="0"/>
              <a:t>rd</a:t>
            </a:r>
            <a:r>
              <a:rPr lang="en-US" sz="1800" dirty="0" smtClean="0"/>
              <a:t> grade if they do not pass a reading test.</a:t>
            </a:r>
          </a:p>
          <a:p>
            <a:pPr algn="l"/>
            <a:endParaRPr lang="en-US" sz="1800" dirty="0" smtClean="0"/>
          </a:p>
          <a:p>
            <a:pPr algn="l"/>
            <a:r>
              <a:rPr lang="en-US" sz="1800" dirty="0" smtClean="0"/>
              <a:t>When tried in Chicago in the late 1990s a series of studies by the Consortium on Chicago School Research at University of Chicago  found that, in general, </a:t>
            </a:r>
            <a:r>
              <a:rPr lang="en-US" sz="1800" b="1" u="sng" dirty="0" smtClean="0"/>
              <a:t>retained students did no better in later years than students who had been promoted—but were more likely to drop out of school.</a:t>
            </a:r>
          </a:p>
        </p:txBody>
      </p:sp>
      <p:sp>
        <p:nvSpPr>
          <p:cNvPr id="5" name="Slide Number Placeholder 4"/>
          <p:cNvSpPr>
            <a:spLocks noGrp="1"/>
          </p:cNvSpPr>
          <p:nvPr>
            <p:ph type="sldNum" sz="quarter" idx="12"/>
          </p:nvPr>
        </p:nvSpPr>
        <p:spPr/>
        <p:txBody>
          <a:bodyPr/>
          <a:lstStyle/>
          <a:p>
            <a:pPr>
              <a:defRPr/>
            </a:pPr>
            <a:fld id="{C8360C68-8B6F-490A-91A6-75E520FBA8C5}" type="slidenum">
              <a:rPr lang="en-US" smtClean="0"/>
              <a:pPr>
                <a:defRPr/>
              </a:pPr>
              <a:t>46</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54162"/>
          </a:xfrm>
        </p:spPr>
        <p:txBody>
          <a:bodyPr>
            <a:normAutofit fontScale="90000"/>
          </a:bodyPr>
          <a:lstStyle/>
          <a:p>
            <a:r>
              <a:rPr lang="en-US" dirty="0" smtClean="0">
                <a:solidFill>
                  <a:srgbClr val="FFFF00"/>
                </a:solidFill>
              </a:rPr>
              <a:t>“Brain-enhancing Drugs Stir Safety, Ethics Debates” </a:t>
            </a:r>
            <a:br>
              <a:rPr lang="en-US" dirty="0" smtClean="0">
                <a:solidFill>
                  <a:srgbClr val="FFFF00"/>
                </a:solidFill>
              </a:rPr>
            </a:br>
            <a:r>
              <a:rPr lang="en-US" sz="3100" u="sng" dirty="0" smtClean="0">
                <a:solidFill>
                  <a:srgbClr val="FFFF00"/>
                </a:solidFill>
              </a:rPr>
              <a:t>Education Week</a:t>
            </a:r>
            <a:r>
              <a:rPr lang="en-US" sz="3100" dirty="0" smtClean="0">
                <a:solidFill>
                  <a:srgbClr val="FFFF00"/>
                </a:solidFill>
              </a:rPr>
              <a:t>, (Oct. 25, 2012)</a:t>
            </a:r>
            <a:endParaRPr lang="en-US" sz="3100" dirty="0">
              <a:solidFill>
                <a:srgbClr val="FFFF00"/>
              </a:solidFill>
            </a:endParaRPr>
          </a:p>
        </p:txBody>
      </p:sp>
      <p:sp>
        <p:nvSpPr>
          <p:cNvPr id="3" name="Content Placeholder 2"/>
          <p:cNvSpPr>
            <a:spLocks noGrp="1"/>
          </p:cNvSpPr>
          <p:nvPr>
            <p:ph idx="1"/>
          </p:nvPr>
        </p:nvSpPr>
        <p:spPr/>
        <p:txBody>
          <a:bodyPr>
            <a:normAutofit fontScale="55000" lnSpcReduction="20000"/>
          </a:bodyPr>
          <a:lstStyle/>
          <a:p>
            <a:endParaRPr lang="en-US" dirty="0" smtClean="0"/>
          </a:p>
          <a:p>
            <a:endParaRPr lang="en-US" dirty="0"/>
          </a:p>
          <a:p>
            <a:endParaRPr lang="en-US" dirty="0" smtClean="0"/>
          </a:p>
          <a:p>
            <a:endParaRPr lang="en-US" dirty="0"/>
          </a:p>
          <a:p>
            <a:pPr>
              <a:buNone/>
            </a:pPr>
            <a:r>
              <a:rPr lang="en-US" sz="4000" dirty="0" smtClean="0"/>
              <a:t>     “While less than 3% of secondary students reported ever using a prescription painkiller, tranquilizer or stimulant for fun,</a:t>
            </a:r>
          </a:p>
          <a:p>
            <a:pPr>
              <a:buNone/>
            </a:pPr>
            <a:r>
              <a:rPr lang="en-US" sz="4000" dirty="0" smtClean="0"/>
              <a:t>      62% reported they had used a prescription stimulant in order to be more focused at school, and 44% said they had used the drugs to be more focused for a job, sports or extracurricular activities. </a:t>
            </a:r>
          </a:p>
          <a:p>
            <a:pPr>
              <a:buNone/>
            </a:pPr>
            <a:endParaRPr lang="en-US" sz="4000" dirty="0" smtClean="0"/>
          </a:p>
          <a:p>
            <a:pPr>
              <a:buNone/>
            </a:pPr>
            <a:r>
              <a:rPr lang="en-US" sz="4000" dirty="0" smtClean="0"/>
              <a:t>      Nearly 13% said they had friends who regularly used prescription stimulants to study and focus at school or work”</a:t>
            </a:r>
          </a:p>
          <a:p>
            <a:endParaRPr lang="en-US" sz="4000" dirty="0" smtClean="0"/>
          </a:p>
          <a:p>
            <a:r>
              <a:rPr lang="en-US" sz="2000" dirty="0" smtClean="0"/>
              <a:t>--National Center on Addition and Substance Abuse, Columbia University, 2009: “Adolescent Substance Abuse: American’s #1 Public Health Problem”</a:t>
            </a:r>
            <a:endParaRPr lang="en-US" sz="2000" dirty="0"/>
          </a:p>
        </p:txBody>
      </p:sp>
      <p:pic>
        <p:nvPicPr>
          <p:cNvPr id="4098" name="Picture 2" descr="http://t0.gstatic.com/images?q=tbn:ANd9GcTfxz4O7cEjk5OhWkHEtGbcrKGj1T7juFkBoFu61OYhUrwNv0FeLQ"/>
          <p:cNvPicPr>
            <a:picLocks noChangeAspect="1" noChangeArrowheads="1"/>
          </p:cNvPicPr>
          <p:nvPr/>
        </p:nvPicPr>
        <p:blipFill>
          <a:blip r:embed="rId3" cstate="print"/>
          <a:srcRect/>
          <a:stretch>
            <a:fillRect/>
          </a:stretch>
        </p:blipFill>
        <p:spPr bwMode="auto">
          <a:xfrm>
            <a:off x="304800" y="762000"/>
            <a:ext cx="1752600" cy="1639285"/>
          </a:xfrm>
          <a:prstGeom prst="rect">
            <a:avLst/>
          </a:prstGeom>
          <a:noFill/>
        </p:spPr>
      </p:pic>
      <p:sp>
        <p:nvSpPr>
          <p:cNvPr id="4100" name="AutoShape 4" descr="data:image/jpeg;base64,/9j/4AAQSkZJRgABAQAAAQABAAD/2wCEAAkGBhQSERQUEhQWFBUWGSEZFxgWFxsXGRwYHBgaHhkYICAYHCYgGB4kGiAYIC8gIycqLCwsGB4xNTAqNSYrLCkBCQoKDgwOGg8PGjQkHyUsKiktNC4sKSksLywsKSwpLCksLywsLCwsLCosLCwsLCwsLCwpLCwpKSwsKSwsLCwsKf/AABEIAKAAoAMBIgACEQEDEQH/xAAbAAACAgMBAAAAAAAAAAAAAAAFBgMEAQIHAP/EAD0QAAECBAQEAwYFAgUFAQAAAAECEQADITEEBRJBBiJRYRNxgTJCkaGxwSNSYtHwFPEzcoKS4RUWstLiov/EABoBAAIDAQEAAAAAAAAAAAAAAAMEAQIFAAb/xAAuEQACAgEEAQMDAgYDAAAAAAABAgADEQQSITFBEyJRBRSBI6EyM2FxkfBCscH/2gAMAwEAAhEDEQA/AOtRgRlo80TmdMKUAHJYdf5aEzMuOVKJThhQUMxQv/lT9z8Iq8QZ6cUsy5ZaQksSKeIRf/QC7DeBmInolCrDoAK+kee131MhvSp7+ZtabRADdYOfib4pcyYQZi1L66lH6AtGwwyRZKfgP2gSvPySyEt3NYuZniVICQksTf0aMN/VYjef3mn6bDgcS2uSD/YRHJQuWdUtRQf0kj4ix9YES8xmA+0/mHi2cwXoBpcg06AR221DkGWNbDg8xryfjMgBOK9JoFO2pIt5inlDWmYCAQQQbEFw3V945dJxiVUUG+kX8q4gXgzpbVJJqndL7p7HpaNzRfUznZd/mZep0APur4PxOhvGCYjkYhK0pUkulQcHqNo3j0QIIyJiEYOJh4wYzGCItImHjzx5oxHSJ548I9GYidMx6MRmOkyzCjx/mxSlEhCiCuqmLHTsPWG6Oa8UpUcwXqsEgpq/K1PLeM36haa6SRNDQVh7efHMiwUpkgWgVnifxPQQak+zATOC8z0H0jx9BzYTPR1/xSnhZTrSO4+sGM9DhPr9oH5cn8QecXcyLgfzpBnP6ghH/mCCgO8X0/4QP6vsIqplxbKfw27v8os5hGHUiAifW4CVb0BiBESTU8vlWKGQVzGrgHMzz4dR9jmT5PUeVj8YcY55wXiGxhH55R+IIMdCBj1305y1AzPK/UUC3nHnmeaPGMtHo0JnTWPNGY80dOmGj0ZaPRE6YaPNGwjBjpMsExzvjBLY5/zS0t6Eg/SOgqMIPHxUMRKUw0BLO3VVft8YyvqIzQRNP6d/O/BleWOQQFzFP4kF5auRPlFKfKGoqMePqO1jPRIcHMrYNDF4sT0hi8SYXBrmeyNKepH2gpL4dQwcqPr+1v5UxdnUHLGcx92YClpDbRsRSGEcPyhs/qfsYp4nIGrLPoS/zvFfVrPmStmTiBtMSAOCO0bTEFJZQYx5NIJmMGe4cxejGy6O4Kf9wvHTZMx45hwrI14jXshz9h8zDJO40kp1oSolQoCByva/3j1P09hXV7vmea+pqXuwo6EcDNABqKVNaxTGaVqkhJ3/AOGgDi5pMpKkuxqpQqyTc2d6uG/KY3wmPXLCROAZVlD2T18i8am7zMz0/EaELBDguI2EI2M4hmJmlWE0rQlwuWaqV1ZrgWdNQ1RDHlHEcrFS1eGdKwmqVGopfoUvv8Wii3qxxJfTuoyZemY9ALFXyMbonA+yQfIvCbN4ulywzp1J2Ulwo2YEF/mYj4hzeVMw4bSCpYAMqb0DvUPejOL3F4qdQoXMsNMxYLHkGKs7MkpJDEgXIb9453Iz+fKrLxC1AbTEhT081fIwzZJjguRrUQL6i9AX7wOvVrYcCEs0bV8mNioD8U5V4+HUB7Q5k/ceopBlQjVUtwR1ibFDqVMFUxRgwnJ8JiigeHMBS3skhrbV3EWcJI8RWpXsiw6/8QbzzBJUlQWHZ/MEdIXMBmJlio1J7e0PsY8nq9P6ZOzueppt9UZ8xklkt0jK5pEVsLj0LNFehofgYmnKjEZSDyITHzJpU14saIoSpjRmfm8tA5ljyFT8ogIWOBKsvxPY7BBaWIhTnBSlGUmre0odIuZhn65vJKGkGj+8f/WK+FlhHVyNvO58zTu8bOh0zZw0l7fSTJmZExUhCih/9PSr+QYXMLuGQpSigAlQJDAVLG7eUGMTnZlOlKQoqD1NGtteoMS8J5k89RIAK7tSo+jj6GPR7EZRXnqY4axS1hHcml5xiJMsSCDLKRcgFRGzXAa3eMzeLpqsMJCiTzKUpTOSAzJ7V1Et0HdynFGXGk4OQkVAGz1I9Lj9I6mAErAHEH8FIZNVmrNQE3NewgVotV9qnuEqNVibmGJnKcvmTJhTIZwkq0W1MQ+n9QFfSCZyTFTSqZRBqFa6KUNxS3mb79YM5fksrDTELClGalikk6Ul9Q0sPK6utLQbwqwpKtNeY9esFq0o25fv+8FbqyW9n/U56laD+GuQFqB/WFUN+RVa9jDdwrhZBkKopIUsuCsLOwIbSlq7F94v4AuVj8hYDoCAr6mKS5MsYgAo5yzKdrulmeoDP6iDV0bDnP7QFt+8Yxj8zTG8NSEpUQNVXHKE06clCH9a/APxpghLngIDS1IBSl6AhgWHwFIPzcKnxkAk1dg5YkAm3ZoGcXYNkBSQHSdywarj16bx19eUbHc7T2YsXJzOhKEZSI20QPxWNUCQhqdQ7n7QyeIigzwID4oSEKV3r+8JycOA6FHcEHtDRxJjBMMvVRTFKh3oQR2/eFLETgVsTVNH9ax5/XfxZno9CCUmJmHYOOv9olTJmEAOoA9B+0ekzn0Dd/qYzj8qlpKiCtLEqLAKqaliQT6PC+npSzO5sfiE1N7VYwMzSdl6qalLIIe5/g9YpTNKVcxHkDqPkwt8o8cPLvqWpnLaEk/+Jre1Y2VLTpGlL0prLsKXFulwYcGlpXtifxiKff2EcACSSVjQFy2CVD2l0YeVz8ogA8QsHZ7quo9TbvTYDyjKw9VkqV8A7EgDzZn8qRZlOkF2fb9KGGonpa25G+zSKEHAwP3ijOznLHMq53lv4cuaLOpB9DQ/X+GN+Gcv8SfoRfTqcigUGavQmj/KD2T4MzMODMDgiiTYJq3Z2asUl4sISqThkplVImLSWUpvdB90MztUkfHmUJ+ox4h1sNg9MDmMuExKpilSiUhUtnZQU1e3Q370o8WsQhKEMsuSa0Aqdm+XpCNlKZgnIGHBVMFm6bjsCP5SHXOMuMnDrmzFp8UjlBIGmz6XNVNv3MHpvLoWIi91ARwoPckwgCkpKwULQCljdj1G4IAMJWcl5sxIUSkKcDYE3bZnesRS8ToUlba0u5SSQFDcEjr16wx5zgfHEvEYRAVLUkI0sHSoHcHetXeFmtOorO3sGMpUNPYC3Ri/lHEEyQFoQ1WU6qtRqC23zixl/GLr/HTqUH06Q1QRfb4RBi8jXIVrmWIYtUJYkhz3c/KBy8C5C0hkBTE9zUetICHtrODGGSmzkRkXxonxEKVLUCCWAUCHKSLsG+BilnfFPip0mXpDhiFOxfuA8BsRIOtI6Fy3rE+gBaGIPMk//oEjvT79Ij7ix8AnuQNPUnuA6/rOwYzGHVpSWo9O/wDBAkzVImHXUK36K29D9RCLlOcrkzAQ5Sfd6g9O9YNZ9xKFJ8OUAXDKKhZ7pYhna72eHRrFZNx4iX2TKwUcypxRnSZhaSHKT/iP06NcedO28LkiYCC9D94mwKmOhZpsTuOldx84KZdw+nEKmMSkJDhXUueWjhyK9qdYyW33vibabNOmDPYHBghJDbFyWtWCGLJ0nTU7efW9hfyBgYMBMlzUpIZGoMdtL/wfxoJ4gkOyy79HMGpIqGGHmZ+r9xBBgnwZhUHCgCzuCaUJB5mD2F2pePf0iiCCE3ofgw0jv1VVuhpIuaoCs5JD7ISOXqNSmYAEv29YpTpoWACoqehAOoA2ejJIAe4NdqQ36mIiEzJJqkpcpZSnLnYFw7t5DvQRqnDFUuZMuhLOXYLW7BA7C/ofMl8n4WmzyFLT4ctrdQdv5SCHFKZaZMqTKKdOpzpUD7IoCxu9fSKtuKljGKwN4WDcHxONIQtGnYFJcOaChrdq1vF/MeFkqAUFGWWGrSPaG5L+93DQAy5UpOIR4iuVJ1WNWtRqh2MOePxaZ0oiTMSSrlSQaAmlu1S27RfTP6qbbOZ2oT0nBr4iuc3/AKZZThFAIB9tgozKVJJFQelqRQzDNlYmYpcx9RDgVbSKcr3Dv6k9YJZlwhMlodCkr7WPa9/jDHmnCsteHlJDCZJSGb2tLDU4v3gfo3WBgePiXN1NZUjnwYncNYZCp+iceX3R1V+U9vrDrmEhUvSqSHS4BQAwLOxHQh29R0iTC5XLEppaQKVPvHuT8YqjOChKkTEqUU+8lJIKatYcpZ3Jax6mG9PV6Kc/mJ6m71nyJcwWNlYuWdiOVSFABST+VQ+9oF4bH4VajgpiQkOyFBOkFX5X62AVZVq0dYx+eLJJljw3BCiPaIJ38rUaIpc9M1GmckoUBRWnZth7ySNtnpuCJ9UP+IyIVNIcZYzo2VcKSJOpgV6gxK2NNxSgjneNmeHiJi5I0hykA83LZjq63+EWv+7J5lCVrI03mAkLKdkvelS9/ZgICozUpqSss5PvdyfrAb7lbC1jBjGnpZSTYe4/5Lw9Lw5rzKV/hq/QQ4bu12+kVOI8ir4ssOoe0B7w6+YH3g9lc1E7AyjMJcBgfe1p6N5fCIMVjFtpTLKlM7+75k7XtDrU1lNuODEFvsV8nsRMwmETiJkoJRqllQ1EvpZ6knajjaOgSMvRh1KloSEoJ1J9WfziuJIlygOgActVhf8At+zAZnG34aUeHqKXZWpqPSjGjUgSJXpl9xhnezUn2iM2pEskTQkylVOr3V/mD9begNKuMxvDUpYJSCk3ASpQA7MD/HhJx2ZrxJJWovsNkkGwH8eGXhTP2l+HOLFIfUeguD1Ip8RAxfXadpHEI2nsqXIMtjg7DrbSVFxzA6Q1aDlSNwYsSckwcm6paVAPVTqYVe70+UA8XxWTNBl8kt2Km1KbckPbdr/FoaMPwolRTMVNCjfUhAS4IFalT7V22g9IrcnYIvcbawN5xmI/EXhJnrC1zVsotrVZ6sCoqLN+kRSy7Dy50+UgUSpQBZTEDzYMbBrw7cUYHD4dBWmT4s38y3UlD2J7WAHk8c/mzRvcnYXJ6N9oQvXZYM8/0mjp7N9fHHj8w3xJlkuTPMuSDyJBWTU6jU12ADBjQesb8H4Qqn6nokW2J6HuKGLeL4XnKRLV4gM1SBrSp3BsFf7WBNHY9TBnLMnVJlJSVB08zgM5N73HwtaD16djaXxx4gLNQBSEzkyzmTlkjcivZ3PyEb4oaQ4uKgi7/wA+sLmZZrMlKQoTNamUSnSAkDUw8yWVWlOxizlmf/1KxLUllDmLVSwPeo5mhv7hd5TPMTOnfZuA4hdWIEtSix8Mh/I3LC5D1inipSsQmYJalSwoaSSkh6g2JBbZ+5ixm04IQXLOwfuSB8iY2xqT4auZtV1b9/VnD7QUgHiBBxzEHEZJMTM0EOL6kFxoCgFKHqWY1ciG/NsnlmW60k6RRiQWHugvy0p0rFyXhBKwi5kzoLBmQFOAALQFzHi+UZawy00NSA1j0JMLiuujg+Yz6ll+CB18QRm2bIUgSpMlIlgugknxCTuTatKNSlYvZJwqmbLTMWq4dKUlqGzn7D52gOrJZ7A+Etg22zXu8PGDw/8ATiWBRC0gpewVpGpPreF6UNjbnHUY1FgrTbWe5S4MSoyHPs6iUj0AJ71B/hitxLnKpcxIlkPUlwDS1u9fgYB/9bnJK1pWU6iWS7pAJfSBYABhttGuJUtahMngp1p1JpdIoGtu79HMUOo/SKp4lxR+rvfo8y8OLFzB4U3SNXvijDckeXTpFLN8NKTNCcOsTEGiQHJBYctQ56hu/SK8jKlrSuaG0oFjc1qU1qwvFfB4pcuclaQSQXRR+xFOvxvAGZmULYP65jCqiMWT/EKr4SnS0mawBN0OxbqSSySB8oMZJw6rXMVipZOpJGlw7mrlzQ2hgweKE6WCxDixDEHcF2ZrRDgsWZaihQKkgPqd2BJAB7Dbsw2eNFNNWpDCZtmpsbKmJuJwIlTFIU4RdJIYkfQkb177wzcF5tM8FcsVCSAgvVL3T6Ubpqi7xBLlKkKKgFPQJNHV7oB90/YFoB5LniRpl6ESJg5SDyoVSjk+wrbmp32gKVLTblT3/uIVrDdVyvUMZlnCJZCGcH21KBYOCWtUkP2r1IEI+FwZ8ZS5TIY8hWwMsP8Aqo7judr3J8R4idLxDKUEqSygE1AfeoqYhyHIZ2M1qE1IAVzan1OqpIADFztSIuc2vsQciXoQVIXY8GS5RmyZE4HUZms6VqU7F9wDVR/Ur4QzYnETJoBSdKTdTczdhT5n0gVhUYSTOElJ1Gypqqut6oBskUFe7OGLncZignlTUmgSLk9P+YY0y7QQTn/yLakgkECJOYaPEm1LJLJe5DCpdqM5+XeBSAQdQJqHFdtvkB8Y6B/0SVOQCtCSsDpUF3I9Dv2hUziQtM6YChyuqdKaMzFhsqlvhcQldp2XLjzHKNQrYQ+PmUxxBOS6SvUALq5iHpR7mu7tBThzMpkyYJa1qKWcDYtd97RhXB8xSUJ5Uq06laiRUqLCgL8oEQYLVgsQ81BU6SxSQRQpc9olRYhBfqS5rsBCdxg4n/Dw69J06mBbd1AQoTMNVL2J692PlDQnMJWPmJkELS9S7WAJuCa2hUxiQicoBXiISpgfZcA3oX6tsaFotqsOVcHjqU0uUVkI57nRZpHhiK+GmCZJ11LJbvy0ZvSBUzixpSApJGpOoMQQQ5D96gj0j3/c8mSPwwVpVVIHK1goF7F+xvuDD3rKB3M/0XJ4ECYLB+MtCNOlIuW2ckk9CbQ25phk+G0xImy0JoktQAbEBwzD4Qx43Gy0hSCCSaK0i3c9fIPALF5tKRLdamuAGckihAHw8nilVK0A5PEJZe1xGB1PSESpsopQBpFGFmKQRS9j82inkmXysO4IdeptZuEqJCCOg91xcwGwfFkuXrCZanNUg0cFRJ1N0UTT9Yiph89mKxCTMI0mmlgEsoih6hwm/R4G19WRCLp7tp8COGIkqRMdCglxzOHBLcu9Ds/k4pS/g8KtJKkEEq9oEAuBs2w8oA5/mhTKPIse7VJDE0uQzwLk8UT5bKWjUk2JBD2oFVB8oK+oRG5gl072LkQhxbgwEeJWWUlmFUEqamm6bDr94VV5klSClYBUKA9OjG5T+k03DUEHs4z+ZipadKFqQl9RKRMAJFGYvQE26wEUlCnIGltgaA9GNRT6xn6pwXys0dMhVNr+JZyzh+fiE6yQB7KSsl9IDJsHbp29Gmw+JnYRMzDg6VTCCVg+4zMKOHLudgO8MvDOOVNk6luS5DszgUB+ERYrKZU4zNeoLZIQU33e7hvMQyNP7dyHkxY6o79jjj/eYh46dpZKQ5NB0pc9gP2u8F8FxBNlhOhXMAxWoOS3QH2B2uXL9mnC8NyUSilQ16hVSvaPRjs2zf3V5XDkyZOWhBGhKmK6G9RTdVfTvaFzRbUBt7MZW+q3O7oRjyXOFLQZq+UamWqydQAOodARe1QYq4njFMuehctDywdK1GhKdwB6PW7bXgpJyVEuQZRJKSKhRJ1Pd9rwmqwnhKUlYIlqcJJuoA8qh+oHyf1hm57KlBH5ilKVWMcj+06AicJk1awXSQliOmkfysJvEywvEBPvJQ/oo/8AyTEWR56uRLmAFOlLMlTgqUQXCWBtyvsNQO8C8xxSpyitTJVtp2/TW4HQ0il94erB7MJRQUtz4EI5IhfjTBKI1KlqSlTlg6k8wIH5dTHq0UcwyadKISpPtMEkVHTavpfzhr4Wy9KUeInUdYDlV6CrdAFam7M8XZqwuYBsnm7P7vzr6RZNMDWAx6lG1RWw7f3nPMw1oukpoyQoNygADsWuW3eDK8gUnAy56qEqc091QCR8WB/1QyZoUzEKQQCCdIcG/WvS7+frMcGkIZQCqMXAsBbsAKNZouNKBnPkSh1ZOMDE2ybMxPST1NR0ckt8XD7tC9xbgAhYmAgA8pr/ALSPm8EJ+Xf0ctS5AKlAV1F3FHLWcM7UdmhPxy1T3WtRWWqTXlPTo1PlAtTZhNjjkwulr3WF0PAmMbhRRTs9wLjrTfYivSojbFoCApK/bT6edGqDs3zhg4dySTNSlRUpZAGpBPsrcvapFiP828acU4wKJQoBSkr9thqAKVMkkXHTcFJgH2x9LeT1GBqAbQkYcRi0TcrQrEKPsiqOZRWPZZixPWvwjn6MxnS18j81HSQH/wAyTynyr++EKVqSlJbUoBieV7AnuCb7PF7EYNRX4akFEx20/TT1+PkdhWy02YYL1xL11CrKk95MdOH8bLMhKVhOu6mGg6t3DM/pHs3yuSoaylKiKuUim9xt2LRDIwCpEpImo/qABUWUKWQaFg1vpRqnFCJYw6FSVrUlS2IJNOUli9RUC8ah9lWT8TIX3W7QezCud4jwJKZydICwBoLipAolhXc7WgFknEzzCFpUSqo0jUzDoA/neFTF5isJ0aiUkjlKiwNah/ZP1B8okyPFqlTpMyroUNV7OyiWvR4ROpLOCvAmj9oEQhuTGXNs/WtRlygQbWIV3DG3Wu0CMBnP9KvWC70WNiOg6qHX9zDDxLw5N8VcyUykzS5BUxfcd07s23lA/F8FHwvE1PMTUjZtwkdenWOsrvLlvidVZQqBT5mcZxalUwOlSpQNQk6VEP5fJx5iHHMcHKxEiWEoCwpIKNikEOCwrbbvXvzLLsvXiJnhyknueg3JMPqs6/okIQtSZhSkJTMSAo02Lbj0g9FrOCbOotqK1RgK+5piuFkeDo8MpADhWmqT+Z/qIX8HwZOMwiakhKXcoq7KIZxYUNYv4bj9JUpUwFaW06UpTcAirqGxUGtWsHBxOieSpMxIQpIAchKg+sEVLgso/K8ENdNhB+IMPfUCPmUDImyHlS0pYJUrSo6QAKn0gfl2MmomzErkTHKmUQCsBaQ1GADU77xpxFn89E1CgoJUdYBS1JezdDUV2eKWS8Rz14iUKEBalskM4ZSiGBZiSdt7tFXsAcIDJrrYpvIlzNZ2JTOHhy1BkuAUajUs5/KaGneLOFzBc9OlctUs7kpOkjqH8iG+DwGmcVT1IUFL5jejMXWSXBBd1FhW46CGTAYyYoEYlQ1vqDAJbVdNNxWm1YrXZuckEy1ibUAYCf/Z"/>
          <p:cNvSpPr>
            <a:spLocks noChangeAspect="1" noChangeArrowheads="1"/>
          </p:cNvSpPr>
          <p:nvPr/>
        </p:nvSpPr>
        <p:spPr bwMode="auto">
          <a:xfrm>
            <a:off x="0" y="-731838"/>
            <a:ext cx="1524000" cy="1524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02" name="AutoShape 6" descr="data:image/jpeg;base64,/9j/4AAQSkZJRgABAQAAAQABAAD/2wCEAAkGBhQSERQUEhQWFBUWGSEZFxgWFxsXGRwYHBgaHhkYICAYHCYgGB4kGiAYIC8gIycqLCwsGB4xNTAqNSYrLCkBCQoKDgwOGg8PGjQkHyUsKiktNC4sKSksLywsKSwpLCksLywsLCwsLCosLCwsLCwsLCwpLCwpKSwsKSwsLCwsKf/AABEIAKAAoAMBIgACEQEDEQH/xAAbAAACAgMBAAAAAAAAAAAAAAAFBgMEAQIHAP/EAD0QAAECBAQEAwYFAgUFAQAAAAECEQADITEEBRJBBiJRYRNxgTJCkaGxwSNSYtHwFPEzcoKS4RUWstLiov/EABoBAAIDAQEAAAAAAAAAAAAAAAMEAQIFAAb/xAAuEQACAgEEAQMDAgYDAAAAAAABAgADEQQSITFBEyJRBRSBI6EyM2FxkfBCscH/2gAMAwEAAhEDEQA/AOtRgRlo80TmdMKUAHJYdf5aEzMuOVKJThhQUMxQv/lT9z8Iq8QZ6cUsy5ZaQksSKeIRf/QC7DeBmInolCrDoAK+kee131MhvSp7+ZtabRADdYOfib4pcyYQZi1L66lH6AtGwwyRZKfgP2gSvPySyEt3NYuZniVICQksTf0aMN/VYjef3mn6bDgcS2uSD/YRHJQuWdUtRQf0kj4ix9YES8xmA+0/mHi2cwXoBpcg06AR221DkGWNbDg8xryfjMgBOK9JoFO2pIt5inlDWmYCAQQQbEFw3V945dJxiVUUG+kX8q4gXgzpbVJJqndL7p7HpaNzRfUznZd/mZep0APur4PxOhvGCYjkYhK0pUkulQcHqNo3j0QIIyJiEYOJh4wYzGCItImHjzx5oxHSJ548I9GYidMx6MRmOkyzCjx/mxSlEhCiCuqmLHTsPWG6Oa8UpUcwXqsEgpq/K1PLeM36haa6SRNDQVh7efHMiwUpkgWgVnifxPQQak+zATOC8z0H0jx9BzYTPR1/xSnhZTrSO4+sGM9DhPr9oH5cn8QecXcyLgfzpBnP6ghH/mCCgO8X0/4QP6vsIqplxbKfw27v8os5hGHUiAifW4CVb0BiBESTU8vlWKGQVzGrgHMzz4dR9jmT5PUeVj8YcY55wXiGxhH55R+IIMdCBj1305y1AzPK/UUC3nHnmeaPGMtHo0JnTWPNGY80dOmGj0ZaPRE6YaPNGwjBjpMsExzvjBLY5/zS0t6Eg/SOgqMIPHxUMRKUw0BLO3VVft8YyvqIzQRNP6d/O/BleWOQQFzFP4kF5auRPlFKfKGoqMePqO1jPRIcHMrYNDF4sT0hi8SYXBrmeyNKepH2gpL4dQwcqPr+1v5UxdnUHLGcx92YClpDbRsRSGEcPyhs/qfsYp4nIGrLPoS/zvFfVrPmStmTiBtMSAOCO0bTEFJZQYx5NIJmMGe4cxejGy6O4Kf9wvHTZMx45hwrI14jXshz9h8zDJO40kp1oSolQoCByva/3j1P09hXV7vmea+pqXuwo6EcDNABqKVNaxTGaVqkhJ3/AOGgDi5pMpKkuxqpQqyTc2d6uG/KY3wmPXLCROAZVlD2T18i8am7zMz0/EaELBDguI2EI2M4hmJmlWE0rQlwuWaqV1ZrgWdNQ1RDHlHEcrFS1eGdKwmqVGopfoUvv8Wii3qxxJfTuoyZemY9ALFXyMbonA+yQfIvCbN4ulywzp1J2Ulwo2YEF/mYj4hzeVMw4bSCpYAMqb0DvUPejOL3F4qdQoXMsNMxYLHkGKs7MkpJDEgXIb9453Iz+fKrLxC1AbTEhT081fIwzZJjguRrUQL6i9AX7wOvVrYcCEs0bV8mNioD8U5V4+HUB7Q5k/ceopBlQjVUtwR1ibFDqVMFUxRgwnJ8JiigeHMBS3skhrbV3EWcJI8RWpXsiw6/8QbzzBJUlQWHZ/MEdIXMBmJlio1J7e0PsY8nq9P6ZOzueppt9UZ8xklkt0jK5pEVsLj0LNFehofgYmnKjEZSDyITHzJpU14saIoSpjRmfm8tA5ljyFT8ogIWOBKsvxPY7BBaWIhTnBSlGUmre0odIuZhn65vJKGkGj+8f/WK+FlhHVyNvO58zTu8bOh0zZw0l7fSTJmZExUhCih/9PSr+QYXMLuGQpSigAlQJDAVLG7eUGMTnZlOlKQoqD1NGtteoMS8J5k89RIAK7tSo+jj6GPR7EZRXnqY4axS1hHcml5xiJMsSCDLKRcgFRGzXAa3eMzeLpqsMJCiTzKUpTOSAzJ7V1Et0HdynFGXGk4OQkVAGz1I9Lj9I6mAErAHEH8FIZNVmrNQE3NewgVotV9qnuEqNVibmGJnKcvmTJhTIZwkq0W1MQ+n9QFfSCZyTFTSqZRBqFa6KUNxS3mb79YM5fksrDTELClGalikk6Ul9Q0sPK6utLQbwqwpKtNeY9esFq0o25fv+8FbqyW9n/U56laD+GuQFqB/WFUN+RVa9jDdwrhZBkKopIUsuCsLOwIbSlq7F94v4AuVj8hYDoCAr6mKS5MsYgAo5yzKdrulmeoDP6iDV0bDnP7QFt+8Yxj8zTG8NSEpUQNVXHKE06clCH9a/APxpghLngIDS1IBSl6AhgWHwFIPzcKnxkAk1dg5YkAm3ZoGcXYNkBSQHSdywarj16bx19eUbHc7T2YsXJzOhKEZSI20QPxWNUCQhqdQ7n7QyeIigzwID4oSEKV3r+8JycOA6FHcEHtDRxJjBMMvVRTFKh3oQR2/eFLETgVsTVNH9ax5/XfxZno9CCUmJmHYOOv9olTJmEAOoA9B+0ekzn0Dd/qYzj8qlpKiCtLEqLAKqaliQT6PC+npSzO5sfiE1N7VYwMzSdl6qalLIIe5/g9YpTNKVcxHkDqPkwt8o8cPLvqWpnLaEk/+Jre1Y2VLTpGlL0prLsKXFulwYcGlpXtifxiKff2EcACSSVjQFy2CVD2l0YeVz8ogA8QsHZ7quo9TbvTYDyjKw9VkqV8A7EgDzZn8qRZlOkF2fb9KGGonpa25G+zSKEHAwP3ijOznLHMq53lv4cuaLOpB9DQ/X+GN+Gcv8SfoRfTqcigUGavQmj/KD2T4MzMODMDgiiTYJq3Z2asUl4sISqThkplVImLSWUpvdB90MztUkfHmUJ+ox4h1sNg9MDmMuExKpilSiUhUtnZQU1e3Q370o8WsQhKEMsuSa0Aqdm+XpCNlKZgnIGHBVMFm6bjsCP5SHXOMuMnDrmzFp8UjlBIGmz6XNVNv3MHpvLoWIi91ARwoPckwgCkpKwULQCljdj1G4IAMJWcl5sxIUSkKcDYE3bZnesRS8ToUlba0u5SSQFDcEjr16wx5zgfHEvEYRAVLUkI0sHSoHcHetXeFmtOorO3sGMpUNPYC3Ri/lHEEyQFoQ1WU6qtRqC23zixl/GLr/HTqUH06Q1QRfb4RBi8jXIVrmWIYtUJYkhz3c/KBy8C5C0hkBTE9zUetICHtrODGGSmzkRkXxonxEKVLUCCWAUCHKSLsG+BilnfFPip0mXpDhiFOxfuA8BsRIOtI6Fy3rE+gBaGIPMk//oEjvT79Ij7ix8AnuQNPUnuA6/rOwYzGHVpSWo9O/wDBAkzVImHXUK36K29D9RCLlOcrkzAQ5Sfd6g9O9YNZ9xKFJ8OUAXDKKhZ7pYhna72eHRrFZNx4iX2TKwUcypxRnSZhaSHKT/iP06NcedO28LkiYCC9D94mwKmOhZpsTuOldx84KZdw+nEKmMSkJDhXUueWjhyK9qdYyW33vibabNOmDPYHBghJDbFyWtWCGLJ0nTU7efW9hfyBgYMBMlzUpIZGoMdtL/wfxoJ4gkOyy79HMGpIqGGHmZ+r9xBBgnwZhUHCgCzuCaUJB5mD2F2pePf0iiCCE3ofgw0jv1VVuhpIuaoCs5JD7ISOXqNSmYAEv29YpTpoWACoqehAOoA2ejJIAe4NdqQ36mIiEzJJqkpcpZSnLnYFw7t5DvQRqnDFUuZMuhLOXYLW7BA7C/ofMl8n4WmzyFLT4ctrdQdv5SCHFKZaZMqTKKdOpzpUD7IoCxu9fSKtuKljGKwN4WDcHxONIQtGnYFJcOaChrdq1vF/MeFkqAUFGWWGrSPaG5L+93DQAy5UpOIR4iuVJ1WNWtRqh2MOePxaZ0oiTMSSrlSQaAmlu1S27RfTP6qbbOZ2oT0nBr4iuc3/AKZZThFAIB9tgozKVJJFQelqRQzDNlYmYpcx9RDgVbSKcr3Dv6k9YJZlwhMlodCkr7WPa9/jDHmnCsteHlJDCZJSGb2tLDU4v3gfo3WBgePiXN1NZUjnwYncNYZCp+iceX3R1V+U9vrDrmEhUvSqSHS4BQAwLOxHQh29R0iTC5XLEppaQKVPvHuT8YqjOChKkTEqUU+8lJIKatYcpZ3Jax6mG9PV6Kc/mJ6m71nyJcwWNlYuWdiOVSFABST+VQ+9oF4bH4VajgpiQkOyFBOkFX5X62AVZVq0dYx+eLJJljw3BCiPaIJ38rUaIpc9M1GmckoUBRWnZth7ySNtnpuCJ9UP+IyIVNIcZYzo2VcKSJOpgV6gxK2NNxSgjneNmeHiJi5I0hykA83LZjq63+EWv+7J5lCVrI03mAkLKdkvelS9/ZgICozUpqSss5PvdyfrAb7lbC1jBjGnpZSTYe4/5Lw9Lw5rzKV/hq/QQ4bu12+kVOI8ir4ssOoe0B7w6+YH3g9lc1E7AyjMJcBgfe1p6N5fCIMVjFtpTLKlM7+75k7XtDrU1lNuODEFvsV8nsRMwmETiJkoJRqllQ1EvpZ6knajjaOgSMvRh1KloSEoJ1J9WfziuJIlygOgActVhf8At+zAZnG34aUeHqKXZWpqPSjGjUgSJXpl9xhnezUn2iM2pEskTQkylVOr3V/mD9begNKuMxvDUpYJSCk3ASpQA7MD/HhJx2ZrxJJWovsNkkGwH8eGXhTP2l+HOLFIfUeguD1Ip8RAxfXadpHEI2nsqXIMtjg7DrbSVFxzA6Q1aDlSNwYsSckwcm6paVAPVTqYVe70+UA8XxWTNBl8kt2Km1KbckPbdr/FoaMPwolRTMVNCjfUhAS4IFalT7V22g9IrcnYIvcbawN5xmI/EXhJnrC1zVsotrVZ6sCoqLN+kRSy7Dy50+UgUSpQBZTEDzYMbBrw7cUYHD4dBWmT4s38y3UlD2J7WAHk8c/mzRvcnYXJ6N9oQvXZYM8/0mjp7N9fHHj8w3xJlkuTPMuSDyJBWTU6jU12ADBjQesb8H4Qqn6nokW2J6HuKGLeL4XnKRLV4gM1SBrSp3BsFf7WBNHY9TBnLMnVJlJSVB08zgM5N73HwtaD16djaXxx4gLNQBSEzkyzmTlkjcivZ3PyEb4oaQ4uKgi7/wA+sLmZZrMlKQoTNamUSnSAkDUw8yWVWlOxizlmf/1KxLUllDmLVSwPeo5mhv7hd5TPMTOnfZuA4hdWIEtSix8Mh/I3LC5D1inipSsQmYJalSwoaSSkh6g2JBbZ+5ixm04IQXLOwfuSB8iY2xqT4auZtV1b9/VnD7QUgHiBBxzEHEZJMTM0EOL6kFxoCgFKHqWY1ciG/NsnlmW60k6RRiQWHugvy0p0rFyXhBKwi5kzoLBmQFOAALQFzHi+UZawy00NSA1j0JMLiuujg+Yz6ll+CB18QRm2bIUgSpMlIlgugknxCTuTatKNSlYvZJwqmbLTMWq4dKUlqGzn7D52gOrJZ7A+Etg22zXu8PGDw/8ATiWBRC0gpewVpGpPreF6UNjbnHUY1FgrTbWe5S4MSoyHPs6iUj0AJ71B/hitxLnKpcxIlkPUlwDS1u9fgYB/9bnJK1pWU6iWS7pAJfSBYABhttGuJUtahMngp1p1JpdIoGtu79HMUOo/SKp4lxR+rvfo8y8OLFzB4U3SNXvijDckeXTpFLN8NKTNCcOsTEGiQHJBYctQ56hu/SK8jKlrSuaG0oFjc1qU1qwvFfB4pcuclaQSQXRR+xFOvxvAGZmULYP65jCqiMWT/EKr4SnS0mawBN0OxbqSSySB8oMZJw6rXMVipZOpJGlw7mrlzQ2hgweKE6WCxDixDEHcF2ZrRDgsWZaihQKkgPqd2BJAB7Dbsw2eNFNNWpDCZtmpsbKmJuJwIlTFIU4RdJIYkfQkb177wzcF5tM8FcsVCSAgvVL3T6Ubpqi7xBLlKkKKgFPQJNHV7oB90/YFoB5LniRpl6ESJg5SDyoVSjk+wrbmp32gKVLTblT3/uIVrDdVyvUMZlnCJZCGcH21KBYOCWtUkP2r1IEI+FwZ8ZS5TIY8hWwMsP8Aqo7judr3J8R4idLxDKUEqSygE1AfeoqYhyHIZ2M1qE1IAVzan1OqpIADFztSIuc2vsQciXoQVIXY8GS5RmyZE4HUZms6VqU7F9wDVR/Ur4QzYnETJoBSdKTdTczdhT5n0gVhUYSTOElJ1Gypqqut6oBskUFe7OGLncZignlTUmgSLk9P+YY0y7QQTn/yLakgkECJOYaPEm1LJLJe5DCpdqM5+XeBSAQdQJqHFdtvkB8Y6B/0SVOQCtCSsDpUF3I9Dv2hUziQtM6YChyuqdKaMzFhsqlvhcQldp2XLjzHKNQrYQ+PmUxxBOS6SvUALq5iHpR7mu7tBThzMpkyYJa1qKWcDYtd97RhXB8xSUJ5Uq06laiRUqLCgL8oEQYLVgsQ81BU6SxSQRQpc9olRYhBfqS5rsBCdxg4n/Dw69J06mBbd1AQoTMNVL2J692PlDQnMJWPmJkELS9S7WAJuCa2hUxiQicoBXiISpgfZcA3oX6tsaFotqsOVcHjqU0uUVkI57nRZpHhiK+GmCZJ11LJbvy0ZvSBUzixpSApJGpOoMQQQ5D96gj0j3/c8mSPwwVpVVIHK1goF7F+xvuDD3rKB3M/0XJ4ECYLB+MtCNOlIuW2ckk9CbQ25phk+G0xImy0JoktQAbEBwzD4Qx43Gy0hSCCSaK0i3c9fIPALF5tKRLdamuAGckihAHw8nilVK0A5PEJZe1xGB1PSESpsopQBpFGFmKQRS9j82inkmXysO4IdeptZuEqJCCOg91xcwGwfFkuXrCZanNUg0cFRJ1N0UTT9Yiph89mKxCTMI0mmlgEsoih6hwm/R4G19WRCLp7tp8COGIkqRMdCglxzOHBLcu9Ds/k4pS/g8KtJKkEEq9oEAuBs2w8oA5/mhTKPIse7VJDE0uQzwLk8UT5bKWjUk2JBD2oFVB8oK+oRG5gl072LkQhxbgwEeJWWUlmFUEqamm6bDr94VV5klSClYBUKA9OjG5T+k03DUEHs4z+ZipadKFqQl9RKRMAJFGYvQE26wEUlCnIGltgaA9GNRT6xn6pwXys0dMhVNr+JZyzh+fiE6yQB7KSsl9IDJsHbp29Gmw+JnYRMzDg6VTCCVg+4zMKOHLudgO8MvDOOVNk6luS5DszgUB+ERYrKZU4zNeoLZIQU33e7hvMQyNP7dyHkxY6o79jjj/eYh46dpZKQ5NB0pc9gP2u8F8FxBNlhOhXMAxWoOS3QH2B2uXL9mnC8NyUSilQ16hVSvaPRjs2zf3V5XDkyZOWhBGhKmK6G9RTdVfTvaFzRbUBt7MZW+q3O7oRjyXOFLQZq+UamWqydQAOodARe1QYq4njFMuehctDywdK1GhKdwB6PW7bXgpJyVEuQZRJKSKhRJ1Pd9rwmqwnhKUlYIlqcJJuoA8qh+oHyf1hm57KlBH5ilKVWMcj+06AicJk1awXSQliOmkfysJvEywvEBPvJQ/oo/8AyTEWR56uRLmAFOlLMlTgqUQXCWBtyvsNQO8C8xxSpyitTJVtp2/TW4HQ0il94erB7MJRQUtz4EI5IhfjTBKI1KlqSlTlg6k8wIH5dTHq0UcwyadKISpPtMEkVHTavpfzhr4Wy9KUeInUdYDlV6CrdAFam7M8XZqwuYBsnm7P7vzr6RZNMDWAx6lG1RWw7f3nPMw1oukpoyQoNygADsWuW3eDK8gUnAy56qEqc091QCR8WB/1QyZoUzEKQQCCdIcG/WvS7+frMcGkIZQCqMXAsBbsAKNZouNKBnPkSh1ZOMDE2ybMxPST1NR0ckt8XD7tC9xbgAhYmAgA8pr/ALSPm8EJ+Xf0ctS5AKlAV1F3FHLWcM7UdmhPxy1T3WtRWWqTXlPTo1PlAtTZhNjjkwulr3WF0PAmMbhRRTs9wLjrTfYivSojbFoCApK/bT6edGqDs3zhg4dySTNSlRUpZAGpBPsrcvapFiP828acU4wKJQoBSkr9thqAKVMkkXHTcFJgH2x9LeT1GBqAbQkYcRi0TcrQrEKPsiqOZRWPZZixPWvwjn6MxnS18j81HSQH/wAyTynyr++EKVqSlJbUoBieV7AnuCb7PF7EYNRX4akFEx20/TT1+PkdhWy02YYL1xL11CrKk95MdOH8bLMhKVhOu6mGg6t3DM/pHs3yuSoaylKiKuUim9xt2LRDIwCpEpImo/qABUWUKWQaFg1vpRqnFCJYw6FSVrUlS2IJNOUli9RUC8ah9lWT8TIX3W7QezCud4jwJKZydICwBoLipAolhXc7WgFknEzzCFpUSqo0jUzDoA/neFTF5isJ0aiUkjlKiwNah/ZP1B8okyPFqlTpMyroUNV7OyiWvR4ROpLOCvAmj9oEQhuTGXNs/WtRlygQbWIV3DG3Wu0CMBnP9KvWC70WNiOg6qHX9zDDxLw5N8VcyUykzS5BUxfcd07s23lA/F8FHwvE1PMTUjZtwkdenWOsrvLlvidVZQqBT5mcZxalUwOlSpQNQk6VEP5fJx5iHHMcHKxEiWEoCwpIKNikEOCwrbbvXvzLLsvXiJnhyknueg3JMPqs6/okIQtSZhSkJTMSAo02Lbj0g9FrOCbOotqK1RgK+5piuFkeDo8MpADhWmqT+Z/qIX8HwZOMwiakhKXcoq7KIZxYUNYv4bj9JUpUwFaW06UpTcAirqGxUGtWsHBxOieSpMxIQpIAchKg+sEVLgso/K8ENdNhB+IMPfUCPmUDImyHlS0pYJUrSo6QAKn0gfl2MmomzErkTHKmUQCsBaQ1GADU77xpxFn89E1CgoJUdYBS1JezdDUV2eKWS8Rz14iUKEBalskM4ZSiGBZiSdt7tFXsAcIDJrrYpvIlzNZ2JTOHhy1BkuAUajUs5/KaGneLOFzBc9OlctUs7kpOkjqH8iG+DwGmcVT1IUFL5jejMXWSXBBd1FhW46CGTAYyYoEYlQ1vqDAJbVdNNxWm1YrXZuckEy1ibUAYCf/Z"/>
          <p:cNvSpPr>
            <a:spLocks noChangeAspect="1" noChangeArrowheads="1"/>
          </p:cNvSpPr>
          <p:nvPr/>
        </p:nvSpPr>
        <p:spPr bwMode="auto">
          <a:xfrm>
            <a:off x="0" y="-731838"/>
            <a:ext cx="1524000" cy="1524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04" name="AutoShape 8" descr="data:image/jpeg;base64,/9j/4AAQSkZJRgABAQAAAQABAAD/2wCEAAkGBhQSERQUEhQWFBUWGSEZFxgWFxsXGRwYHBgaHhkYICAYHCYgGB4kGiAYIC8gIycqLCwsGB4xNTAqNSYrLCkBCQoKDgwOGg8PGjQkHyUsKiktNC4sKSksLywsKSwpLCksLywsLCwsLCosLCwsLCwsLCwpLCwpKSwsKSwsLCwsKf/AABEIAKAAoAMBIgACEQEDEQH/xAAbAAACAgMBAAAAAAAAAAAAAAAFBgMEAQIHAP/EAD0QAAECBAQEAwYFAgUFAQAAAAECEQADITEEBRJBBiJRYRNxgTJCkaGxwSNSYtHwFPEzcoKS4RUWstLiov/EABoBAAIDAQEAAAAAAAAAAAAAAAMEAQIFAAb/xAAuEQACAgEEAQMDAgYDAAAAAAABAgADEQQSITFBEyJRBRSBI6EyM2FxkfBCscH/2gAMAwEAAhEDEQA/AOtRgRlo80TmdMKUAHJYdf5aEzMuOVKJThhQUMxQv/lT9z8Iq8QZ6cUsy5ZaQksSKeIRf/QC7DeBmInolCrDoAK+kee131MhvSp7+ZtabRADdYOfib4pcyYQZi1L66lH6AtGwwyRZKfgP2gSvPySyEt3NYuZniVICQksTf0aMN/VYjef3mn6bDgcS2uSD/YRHJQuWdUtRQf0kj4ix9YES8xmA+0/mHi2cwXoBpcg06AR221DkGWNbDg8xryfjMgBOK9JoFO2pIt5inlDWmYCAQQQbEFw3V945dJxiVUUG+kX8q4gXgzpbVJJqndL7p7HpaNzRfUznZd/mZep0APur4PxOhvGCYjkYhK0pUkulQcHqNo3j0QIIyJiEYOJh4wYzGCItImHjzx5oxHSJ548I9GYidMx6MRmOkyzCjx/mxSlEhCiCuqmLHTsPWG6Oa8UpUcwXqsEgpq/K1PLeM36haa6SRNDQVh7efHMiwUpkgWgVnifxPQQak+zATOC8z0H0jx9BzYTPR1/xSnhZTrSO4+sGM9DhPr9oH5cn8QecXcyLgfzpBnP6ghH/mCCgO8X0/4QP6vsIqplxbKfw27v8os5hGHUiAifW4CVb0BiBESTU8vlWKGQVzGrgHMzz4dR9jmT5PUeVj8YcY55wXiGxhH55R+IIMdCBj1305y1AzPK/UUC3nHnmeaPGMtHo0JnTWPNGY80dOmGj0ZaPRE6YaPNGwjBjpMsExzvjBLY5/zS0t6Eg/SOgqMIPHxUMRKUw0BLO3VVft8YyvqIzQRNP6d/O/BleWOQQFzFP4kF5auRPlFKfKGoqMePqO1jPRIcHMrYNDF4sT0hi8SYXBrmeyNKepH2gpL4dQwcqPr+1v5UxdnUHLGcx92YClpDbRsRSGEcPyhs/qfsYp4nIGrLPoS/zvFfVrPmStmTiBtMSAOCO0bTEFJZQYx5NIJmMGe4cxejGy6O4Kf9wvHTZMx45hwrI14jXshz9h8zDJO40kp1oSolQoCByva/3j1P09hXV7vmea+pqXuwo6EcDNABqKVNaxTGaVqkhJ3/AOGgDi5pMpKkuxqpQqyTc2d6uG/KY3wmPXLCROAZVlD2T18i8am7zMz0/EaELBDguI2EI2M4hmJmlWE0rQlwuWaqV1ZrgWdNQ1RDHlHEcrFS1eGdKwmqVGopfoUvv8Wii3qxxJfTuoyZemY9ALFXyMbonA+yQfIvCbN4ulywzp1J2Ulwo2YEF/mYj4hzeVMw4bSCpYAMqb0DvUPejOL3F4qdQoXMsNMxYLHkGKs7MkpJDEgXIb9453Iz+fKrLxC1AbTEhT081fIwzZJjguRrUQL6i9AX7wOvVrYcCEs0bV8mNioD8U5V4+HUB7Q5k/ceopBlQjVUtwR1ibFDqVMFUxRgwnJ8JiigeHMBS3skhrbV3EWcJI8RWpXsiw6/8QbzzBJUlQWHZ/MEdIXMBmJlio1J7e0PsY8nq9P6ZOzueppt9UZ8xklkt0jK5pEVsLj0LNFehofgYmnKjEZSDyITHzJpU14saIoSpjRmfm8tA5ljyFT8ogIWOBKsvxPY7BBaWIhTnBSlGUmre0odIuZhn65vJKGkGj+8f/WK+FlhHVyNvO58zTu8bOh0zZw0l7fSTJmZExUhCih/9PSr+QYXMLuGQpSigAlQJDAVLG7eUGMTnZlOlKQoqD1NGtteoMS8J5k89RIAK7tSo+jj6GPR7EZRXnqY4axS1hHcml5xiJMsSCDLKRcgFRGzXAa3eMzeLpqsMJCiTzKUpTOSAzJ7V1Et0HdynFGXGk4OQkVAGz1I9Lj9I6mAErAHEH8FIZNVmrNQE3NewgVotV9qnuEqNVibmGJnKcvmTJhTIZwkq0W1MQ+n9QFfSCZyTFTSqZRBqFa6KUNxS3mb79YM5fksrDTELClGalikk6Ul9Q0sPK6utLQbwqwpKtNeY9esFq0o25fv+8FbqyW9n/U56laD+GuQFqB/WFUN+RVa9jDdwrhZBkKopIUsuCsLOwIbSlq7F94v4AuVj8hYDoCAr6mKS5MsYgAo5yzKdrulmeoDP6iDV0bDnP7QFt+8Yxj8zTG8NSEpUQNVXHKE06clCH9a/APxpghLngIDS1IBSl6AhgWHwFIPzcKnxkAk1dg5YkAm3ZoGcXYNkBSQHSdywarj16bx19eUbHc7T2YsXJzOhKEZSI20QPxWNUCQhqdQ7n7QyeIigzwID4oSEKV3r+8JycOA6FHcEHtDRxJjBMMvVRTFKh3oQR2/eFLETgVsTVNH9ax5/XfxZno9CCUmJmHYOOv9olTJmEAOoA9B+0ekzn0Dd/qYzj8qlpKiCtLEqLAKqaliQT6PC+npSzO5sfiE1N7VYwMzSdl6qalLIIe5/g9YpTNKVcxHkDqPkwt8o8cPLvqWpnLaEk/+Jre1Y2VLTpGlL0prLsKXFulwYcGlpXtifxiKff2EcACSSVjQFy2CVD2l0YeVz8ogA8QsHZ7quo9TbvTYDyjKw9VkqV8A7EgDzZn8qRZlOkF2fb9KGGonpa25G+zSKEHAwP3ijOznLHMq53lv4cuaLOpB9DQ/X+GN+Gcv8SfoRfTqcigUGavQmj/KD2T4MzMODMDgiiTYJq3Z2asUl4sISqThkplVImLSWUpvdB90MztUkfHmUJ+ox4h1sNg9MDmMuExKpilSiUhUtnZQU1e3Q370o8WsQhKEMsuSa0Aqdm+XpCNlKZgnIGHBVMFm6bjsCP5SHXOMuMnDrmzFp8UjlBIGmz6XNVNv3MHpvLoWIi91ARwoPckwgCkpKwULQCljdj1G4IAMJWcl5sxIUSkKcDYE3bZnesRS8ToUlba0u5SSQFDcEjr16wx5zgfHEvEYRAVLUkI0sHSoHcHetXeFmtOorO3sGMpUNPYC3Ri/lHEEyQFoQ1WU6qtRqC23zixl/GLr/HTqUH06Q1QRfb4RBi8jXIVrmWIYtUJYkhz3c/KBy8C5C0hkBTE9zUetICHtrODGGSmzkRkXxonxEKVLUCCWAUCHKSLsG+BilnfFPip0mXpDhiFOxfuA8BsRIOtI6Fy3rE+gBaGIPMk//oEjvT79Ij7ix8AnuQNPUnuA6/rOwYzGHVpSWo9O/wDBAkzVImHXUK36K29D9RCLlOcrkzAQ5Sfd6g9O9YNZ9xKFJ8OUAXDKKhZ7pYhna72eHRrFZNx4iX2TKwUcypxRnSZhaSHKT/iP06NcedO28LkiYCC9D94mwKmOhZpsTuOldx84KZdw+nEKmMSkJDhXUueWjhyK9qdYyW33vibabNOmDPYHBghJDbFyWtWCGLJ0nTU7efW9hfyBgYMBMlzUpIZGoMdtL/wfxoJ4gkOyy79HMGpIqGGHmZ+r9xBBgnwZhUHCgCzuCaUJB5mD2F2pePf0iiCCE3ofgw0jv1VVuhpIuaoCs5JD7ISOXqNSmYAEv29YpTpoWACoqehAOoA2ejJIAe4NdqQ36mIiEzJJqkpcpZSnLnYFw7t5DvQRqnDFUuZMuhLOXYLW7BA7C/ofMl8n4WmzyFLT4ctrdQdv5SCHFKZaZMqTKKdOpzpUD7IoCxu9fSKtuKljGKwN4WDcHxONIQtGnYFJcOaChrdq1vF/MeFkqAUFGWWGrSPaG5L+93DQAy5UpOIR4iuVJ1WNWtRqh2MOePxaZ0oiTMSSrlSQaAmlu1S27RfTP6qbbOZ2oT0nBr4iuc3/AKZZThFAIB9tgozKVJJFQelqRQzDNlYmYpcx9RDgVbSKcr3Dv6k9YJZlwhMlodCkr7WPa9/jDHmnCsteHlJDCZJSGb2tLDU4v3gfo3WBgePiXN1NZUjnwYncNYZCp+iceX3R1V+U9vrDrmEhUvSqSHS4BQAwLOxHQh29R0iTC5XLEppaQKVPvHuT8YqjOChKkTEqUU+8lJIKatYcpZ3Jax6mG9PV6Kc/mJ6m71nyJcwWNlYuWdiOVSFABST+VQ+9oF4bH4VajgpiQkOyFBOkFX5X62AVZVq0dYx+eLJJljw3BCiPaIJ38rUaIpc9M1GmckoUBRWnZth7ySNtnpuCJ9UP+IyIVNIcZYzo2VcKSJOpgV6gxK2NNxSgjneNmeHiJi5I0hykA83LZjq63+EWv+7J5lCVrI03mAkLKdkvelS9/ZgICozUpqSss5PvdyfrAb7lbC1jBjGnpZSTYe4/5Lw9Lw5rzKV/hq/QQ4bu12+kVOI8ir4ssOoe0B7w6+YH3g9lc1E7AyjMJcBgfe1p6N5fCIMVjFtpTLKlM7+75k7XtDrU1lNuODEFvsV8nsRMwmETiJkoJRqllQ1EvpZ6knajjaOgSMvRh1KloSEoJ1J9WfziuJIlygOgActVhf8At+zAZnG34aUeHqKXZWpqPSjGjUgSJXpl9xhnezUn2iM2pEskTQkylVOr3V/mD9begNKuMxvDUpYJSCk3ASpQA7MD/HhJx2ZrxJJWovsNkkGwH8eGXhTP2l+HOLFIfUeguD1Ip8RAxfXadpHEI2nsqXIMtjg7DrbSVFxzA6Q1aDlSNwYsSckwcm6paVAPVTqYVe70+UA8XxWTNBl8kt2Km1KbckPbdr/FoaMPwolRTMVNCjfUhAS4IFalT7V22g9IrcnYIvcbawN5xmI/EXhJnrC1zVsotrVZ6sCoqLN+kRSy7Dy50+UgUSpQBZTEDzYMbBrw7cUYHD4dBWmT4s38y3UlD2J7WAHk8c/mzRvcnYXJ6N9oQvXZYM8/0mjp7N9fHHj8w3xJlkuTPMuSDyJBWTU6jU12ADBjQesb8H4Qqn6nokW2J6HuKGLeL4XnKRLV4gM1SBrSp3BsFf7WBNHY9TBnLMnVJlJSVB08zgM5N73HwtaD16djaXxx4gLNQBSEzkyzmTlkjcivZ3PyEb4oaQ4uKgi7/wA+sLmZZrMlKQoTNamUSnSAkDUw8yWVWlOxizlmf/1KxLUllDmLVSwPeo5mhv7hd5TPMTOnfZuA4hdWIEtSix8Mh/I3LC5D1inipSsQmYJalSwoaSSkh6g2JBbZ+5ixm04IQXLOwfuSB8iY2xqT4auZtV1b9/VnD7QUgHiBBxzEHEZJMTM0EOL6kFxoCgFKHqWY1ciG/NsnlmW60k6RRiQWHugvy0p0rFyXhBKwi5kzoLBmQFOAALQFzHi+UZawy00NSA1j0JMLiuujg+Yz6ll+CB18QRm2bIUgSpMlIlgugknxCTuTatKNSlYvZJwqmbLTMWq4dKUlqGzn7D52gOrJZ7A+Etg22zXu8PGDw/8ATiWBRC0gpewVpGpPreF6UNjbnHUY1FgrTbWe5S4MSoyHPs6iUj0AJ71B/hitxLnKpcxIlkPUlwDS1u9fgYB/9bnJK1pWU6iWS7pAJfSBYABhttGuJUtahMngp1p1JpdIoGtu79HMUOo/SKp4lxR+rvfo8y8OLFzB4U3SNXvijDckeXTpFLN8NKTNCcOsTEGiQHJBYctQ56hu/SK8jKlrSuaG0oFjc1qU1qwvFfB4pcuclaQSQXRR+xFOvxvAGZmULYP65jCqiMWT/EKr4SnS0mawBN0OxbqSSySB8oMZJw6rXMVipZOpJGlw7mrlzQ2hgweKE6WCxDixDEHcF2ZrRDgsWZaihQKkgPqd2BJAB7Dbsw2eNFNNWpDCZtmpsbKmJuJwIlTFIU4RdJIYkfQkb177wzcF5tM8FcsVCSAgvVL3T6Ubpqi7xBLlKkKKgFPQJNHV7oB90/YFoB5LniRpl6ESJg5SDyoVSjk+wrbmp32gKVLTblT3/uIVrDdVyvUMZlnCJZCGcH21KBYOCWtUkP2r1IEI+FwZ8ZS5TIY8hWwMsP8Aqo7judr3J8R4idLxDKUEqSygE1AfeoqYhyHIZ2M1qE1IAVzan1OqpIADFztSIuc2vsQciXoQVIXY8GS5RmyZE4HUZms6VqU7F9wDVR/Ur4QzYnETJoBSdKTdTczdhT5n0gVhUYSTOElJ1Gypqqut6oBskUFe7OGLncZignlTUmgSLk9P+YY0y7QQTn/yLakgkECJOYaPEm1LJLJe5DCpdqM5+XeBSAQdQJqHFdtvkB8Y6B/0SVOQCtCSsDpUF3I9Dv2hUziQtM6YChyuqdKaMzFhsqlvhcQldp2XLjzHKNQrYQ+PmUxxBOS6SvUALq5iHpR7mu7tBThzMpkyYJa1qKWcDYtd97RhXB8xSUJ5Uq06laiRUqLCgL8oEQYLVgsQ81BU6SxSQRQpc9olRYhBfqS5rsBCdxg4n/Dw69J06mBbd1AQoTMNVL2J692PlDQnMJWPmJkELS9S7WAJuCa2hUxiQicoBXiISpgfZcA3oX6tsaFotqsOVcHjqU0uUVkI57nRZpHhiK+GmCZJ11LJbvy0ZvSBUzixpSApJGpOoMQQQ5D96gj0j3/c8mSPwwVpVVIHK1goF7F+xvuDD3rKB3M/0XJ4ECYLB+MtCNOlIuW2ckk9CbQ25phk+G0xImy0JoktQAbEBwzD4Qx43Gy0hSCCSaK0i3c9fIPALF5tKRLdamuAGckihAHw8nilVK0A5PEJZe1xGB1PSESpsopQBpFGFmKQRS9j82inkmXysO4IdeptZuEqJCCOg91xcwGwfFkuXrCZanNUg0cFRJ1N0UTT9Yiph89mKxCTMI0mmlgEsoih6hwm/R4G19WRCLp7tp8COGIkqRMdCglxzOHBLcu9Ds/k4pS/g8KtJKkEEq9oEAuBs2w8oA5/mhTKPIse7VJDE0uQzwLk8UT5bKWjUk2JBD2oFVB8oK+oRG5gl072LkQhxbgwEeJWWUlmFUEqamm6bDr94VV5klSClYBUKA9OjG5T+k03DUEHs4z+ZipadKFqQl9RKRMAJFGYvQE26wEUlCnIGltgaA9GNRT6xn6pwXys0dMhVNr+JZyzh+fiE6yQB7KSsl9IDJsHbp29Gmw+JnYRMzDg6VTCCVg+4zMKOHLudgO8MvDOOVNk6luS5DszgUB+ERYrKZU4zNeoLZIQU33e7hvMQyNP7dyHkxY6o79jjj/eYh46dpZKQ5NB0pc9gP2u8F8FxBNlhOhXMAxWoOS3QH2B2uXL9mnC8NyUSilQ16hVSvaPRjs2zf3V5XDkyZOWhBGhKmK6G9RTdVfTvaFzRbUBt7MZW+q3O7oRjyXOFLQZq+UamWqydQAOodARe1QYq4njFMuehctDywdK1GhKdwB6PW7bXgpJyVEuQZRJKSKhRJ1Pd9rwmqwnhKUlYIlqcJJuoA8qh+oHyf1hm57KlBH5ilKVWMcj+06AicJk1awXSQliOmkfysJvEywvEBPvJQ/oo/8AyTEWR56uRLmAFOlLMlTgqUQXCWBtyvsNQO8C8xxSpyitTJVtp2/TW4HQ0il94erB7MJRQUtz4EI5IhfjTBKI1KlqSlTlg6k8wIH5dTHq0UcwyadKISpPtMEkVHTavpfzhr4Wy9KUeInUdYDlV6CrdAFam7M8XZqwuYBsnm7P7vzr6RZNMDWAx6lG1RWw7f3nPMw1oukpoyQoNygADsWuW3eDK8gUnAy56qEqc091QCR8WB/1QyZoUzEKQQCCdIcG/WvS7+frMcGkIZQCqMXAsBbsAKNZouNKBnPkSh1ZOMDE2ybMxPST1NR0ckt8XD7tC9xbgAhYmAgA8pr/ALSPm8EJ+Xf0ctS5AKlAV1F3FHLWcM7UdmhPxy1T3WtRWWqTXlPTo1PlAtTZhNjjkwulr3WF0PAmMbhRRTs9wLjrTfYivSojbFoCApK/bT6edGqDs3zhg4dySTNSlRUpZAGpBPsrcvapFiP828acU4wKJQoBSkr9thqAKVMkkXHTcFJgH2x9LeT1GBqAbQkYcRi0TcrQrEKPsiqOZRWPZZixPWvwjn6MxnS18j81HSQH/wAyTynyr++EKVqSlJbUoBieV7AnuCb7PF7EYNRX4akFEx20/TT1+PkdhWy02YYL1xL11CrKk95MdOH8bLMhKVhOu6mGg6t3DM/pHs3yuSoaylKiKuUim9xt2LRDIwCpEpImo/qABUWUKWQaFg1vpRqnFCJYw6FSVrUlS2IJNOUli9RUC8ah9lWT8TIX3W7QezCud4jwJKZydICwBoLipAolhXc7WgFknEzzCFpUSqo0jUzDoA/neFTF5isJ0aiUkjlKiwNah/ZP1B8okyPFqlTpMyroUNV7OyiWvR4ROpLOCvAmj9oEQhuTGXNs/WtRlygQbWIV3DG3Wu0CMBnP9KvWC70WNiOg6qHX9zDDxLw5N8VcyUykzS5BUxfcd07s23lA/F8FHwvE1PMTUjZtwkdenWOsrvLlvidVZQqBT5mcZxalUwOlSpQNQk6VEP5fJx5iHHMcHKxEiWEoCwpIKNikEOCwrbbvXvzLLsvXiJnhyknueg3JMPqs6/okIQtSZhSkJTMSAo02Lbj0g9FrOCbOotqK1RgK+5piuFkeDo8MpADhWmqT+Z/qIX8HwZOMwiakhKXcoq7KIZxYUNYv4bj9JUpUwFaW06UpTcAirqGxUGtWsHBxOieSpMxIQpIAchKg+sEVLgso/K8ENdNhB+IMPfUCPmUDImyHlS0pYJUrSo6QAKn0gfl2MmomzErkTHKmUQCsBaQ1GADU77xpxFn89E1CgoJUdYBS1JezdDUV2eKWS8Rz14iUKEBalskM4ZSiGBZiSdt7tFXsAcIDJrrYpvIlzNZ2JTOHhy1BkuAUajUs5/KaGneLOFzBc9OlctUs7kpOkjqH8iG+DwGmcVT1IUFL5jejMXWSXBBd1FhW46CGTAYyYoEYlQ1vqDAJbVdNNxWm1YrXZuckEy1ibUAYCf/Z"/>
          <p:cNvSpPr>
            <a:spLocks noChangeAspect="1" noChangeArrowheads="1"/>
          </p:cNvSpPr>
          <p:nvPr/>
        </p:nvSpPr>
        <p:spPr bwMode="auto">
          <a:xfrm>
            <a:off x="0" y="-731838"/>
            <a:ext cx="1524000" cy="1524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106" name="Picture 10" descr="http://t3.gstatic.com/images?q=tbn:ANd9GcSoim24Z8NDxjAXdWTjtp9Ps6NAvC6259a105yBK49u3PsOM3PUBg"/>
          <p:cNvPicPr>
            <a:picLocks noChangeAspect="1" noChangeArrowheads="1"/>
          </p:cNvPicPr>
          <p:nvPr/>
        </p:nvPicPr>
        <p:blipFill>
          <a:blip r:embed="rId4" cstate="print"/>
          <a:srcRect/>
          <a:stretch>
            <a:fillRect/>
          </a:stretch>
        </p:blipFill>
        <p:spPr bwMode="auto">
          <a:xfrm>
            <a:off x="7010400" y="762000"/>
            <a:ext cx="1873747" cy="1752600"/>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build a better learner”</a:t>
            </a:r>
            <a:br>
              <a:rPr lang="en-US" dirty="0" smtClean="0"/>
            </a:br>
            <a:r>
              <a:rPr lang="en-US" dirty="0" smtClean="0"/>
              <a:t>--</a:t>
            </a:r>
            <a:r>
              <a:rPr lang="en-US" i="1" dirty="0" smtClean="0"/>
              <a:t>Scientific American </a:t>
            </a:r>
            <a:r>
              <a:rPr lang="en-US" sz="2700" dirty="0" smtClean="0"/>
              <a:t>(July 2011)</a:t>
            </a:r>
            <a:endParaRPr lang="en-US" sz="2700" dirty="0"/>
          </a:p>
        </p:txBody>
      </p:sp>
      <p:sp>
        <p:nvSpPr>
          <p:cNvPr id="3" name="Content Placeholder 2"/>
          <p:cNvSpPr>
            <a:spLocks noGrp="1"/>
          </p:cNvSpPr>
          <p:nvPr>
            <p:ph idx="1"/>
          </p:nvPr>
        </p:nvSpPr>
        <p:spPr/>
        <p:txBody>
          <a:bodyPr/>
          <a:lstStyle/>
          <a:p>
            <a:r>
              <a:rPr lang="en-US" dirty="0" smtClean="0"/>
              <a:t> </a:t>
            </a:r>
            <a:endParaRPr lang="en-US" dirty="0"/>
          </a:p>
        </p:txBody>
      </p:sp>
      <p:sp>
        <p:nvSpPr>
          <p:cNvPr id="22530" name="AutoShape 2" descr="data:image/jpeg;base64,/9j/4AAQSkZJRgABAQAAAQABAAD/2wBDAAkGBwgHBgkIBwgKCgkLDRYPDQwMDRsUFRAWIB0iIiAdHx8kKDQsJCYxJx8fLT0tMTU3Ojo6Iys/RD84QzQ5Ojf/2wBDAQoKCg0MDRoPDxo3JR8lNzc3Nzc3Nzc3Nzc3Nzc3Nzc3Nzc3Nzc3Nzc3Nzc3Nzc3Nzc3Nzc3Nzc3Nzc3Nzc3Nzf/wAARCACMAIwDASIAAhEBAxEB/8QAGwAAAgMBAQEAAAAAAAAAAAAABAUCAwYBAAf/xAA6EAACAQMCAwYDBgUDBQAAAAABAgMABBESIQUxQQYTIlFhcYGRoRQjMrHR8DNCUsHxBxWiJHKSwuH/xAAZAQADAQEBAAAAAAAAAAAAAAABAgMABAX/xAAjEQACAgIDAAICAwAAAAAAAAAAAQIRAyESMUEEIjJRYXHB/9oADAMBAAIRAxEAPwD6YBtXcVLFdxTAIYr2mrNNexWMV4rmKsxXRGW5Y+NYxSRUcA5xuRU3dRIqA+LfIA3O+P0oC4vGBkihj/6jJ0Rt4SR5j5DB+eKRzSClYUMOcKQT71EofI0Na3LvHquozGc/hBzj15D+1EKyyOyLGNYOVPPWPyz+dDmGmR0HHKokHFEwqS2lmG+4CtjPzH0FeMBzuSR1yuDj0xsaKkCgNhUCKKeJMZVts4znkfI+VUtGcnTuR060y2YHIqJG1WkVBhRAVkV6umuVgmjQLKmuFgwI6VzB6iu/ZlDFkGhic7V3Mg/ipqX+pef7/eaACOK9irMDGc4HrtXQgPNh7Z3rWYq0nGTtUGm7t40C+FmGpjyXy+ZxV7kK4Uglz06D94PyrO3t+4czW8gddMjDHI6QQMfHPypZSpDInGCL6OJbd3ildphOoyqsCDg+WRy9RXuMW009mmziePdSPxMBzGfXn/mu2UnfWiP3Qt7mRgx1HI/fXHrR99IiTqrZ0zjIbmoOOXzqXa2Fldir/Ys3TIzsoHeEHljkTnf3pcLzTI1rK0oLNhGEWyk9fbf+4pypM3hJWVgMn9dqWtbrfSyRyIYo1xofqhPT2/Ws31Q0Un2H24XXomwZAvhcgePHn09c1wq7kMZjHg5VmX5qai0MsQCRyiVlx3ZbbV5j9/3ouMExo0RUgDDAsceX0ooUh3kZQucYGx0gjVVTW5MRKknG6HGPXb9POrFAyWGGGfwk7GqVkkMjxKjAr4lA5E56fD8qa6BQNKuVD4Azs2PP/wC/rVDL6U0uIsa8RkFgGA88dPegSuKonYAciuYq4rUdNExodahtsfKoyPIfCAxB5sQVHzzXsB9JUBEHM7EkVF01SbrMwHLIyp9qUx1ZRnSrqxzgspwPbP6Zqm8uxboFhBaR+S7gYxu3t71azxRZIAD48IJxudhy96VcSnMccjmQZkfSm3JQB08v1NK9GLJp2lt5ZYs6dXdofRiBn5A/OlXEYO4tXwSY4o2jzjHNlwP+TfKqbjia2tonfFypm1Er0bTncddmXrRnDng4zwuVhKZNalZAgOxDAjng5HPept3opFVsQ2XGI7aci6LGDQFGdwCOtbS5sVvbfunlwwyVZWxzH+PlWTHZWSW2LtcRPr8IjwQdz1zuPaj7Pi81jLFbXTRwwouI3kOMhcbE1KLrUiskpO4DGxSe0hCTT5VRpyq7sB5mh24tGlyIxHlTnUTTOaW2uUVrdgUYagRyIPKoW1lCH1FRn1o0/AqmraK5c3lurWs4EwIKshyEI3q6O2uVZ9DrGHwykE4DeRHlzB9Kv+0RCQw7L0A5Z26VNbhI4ysmVIOxbfV7U1X2yd1pIXTW9xE7FInC5BUhuZ8j7fWrtT284OrVgaicYxijBcCQd9FKugDDChDcRifQyNrbcE7ZHxpkqA5Wi6NjPK0LZyN0cnl5Gh7iPTIRjHXA6V2S+L3Sx4QkYJYDGfQ1ZKM6t8lDpPqOhqkWTaoDZahpohhUCKoANt42gchsaCNi5I0ny36V0z4ACyKcjYhsj2G1DXI5AmSOTlqxnbpuRj971OzaOUd3I471RkOgwGHQ+fnmkMWpGyszyOveFGAC8xtnY9enSld28JeOAhTqCg4bbcnJ+tNLmQRQOVxGoRjI2+cAf4pMyq0veugM0WpVJOO9ULkEDrvn3yKWYUJO1FxE/BC6Iola6Yc/RST8qD4NxaS1mi4fAiIsxZQ/VmYEL/y008uXt5uHeKFW03SsqR8gSrD/ANTWQ4latFxCZoYJUMeCDg+Hrkelc8rTtHTCmuLGknbKOAqBBI8hkVWZvD4Tzb3HlU7mb/cLkxyD7mIlRqGC5zufbYUFecPhvJP9wRQVk3mUckk/RjuPiOlM7O1knkiCgksBnAzy2P79aVtvQ8Uls0HCCjQpa6gip+AgcvMU0mheGNnTdR1J6edZ3igXhc1vcwFtUe7x6vxDrv50w4dxBLu302yPhuav0p4tfixWm/sugW/iknmDoSD/AC4/Ou3Uco4f97Mda7lqPciE+PageKTo9uyqw3BzQpFLboMspR3EBtZkLx7OJSfF5n3oO7aebi4uEmja320qF3zjnmlXBITbytIZWxjAjJyB/em0WEhllYEpGSSBzxz/ACprtURjj4St+kouGrDCJlYvKxLbE7LzH79acacI+ck92uffag14jaBPuCsik6VY77UUZMxDJGX32PQdKtjrwjK/SpqrPOptVZ51UUaFQy5UgDHMb0BeQTpGHiRHdTnkRn61CSWJG8IeNv5sE4A+VVycQIDFbtGAG+B9d6RtABWvzN3sbFfEjJhs7ZHLfkaAmvULQMqK8ESjWc4ZAAMgfIk1Txi8WXEytL3i82YAhh5YFJ3vViMobJD7MQBgA/5z8anKQ0VZo7K9W34k9uVVmdWRFcAkldxk8zyIHvQ11xW2kjldYGli04MixkqSdsZ6e523pBdQzuU4lZzETQ6CRn8LpuD8QM/BqbiK4tb9LnhTaobv71rFzyDbkp6DqOhHlioOT6R0wxxatgHCy1tMgjk3KaWHMMNtjnmPeno4tZcN0GeEojtziZsfLc/KhG4OzSyzse7TpGo5fvyoGO3+2zd3IdSg7bUtyiOlGQ44rxXhl7PGlq/eqniZzkBfT1oG87X8L4RC0SHU43KQoWI98cvjimvD+z9giBGj1AnfJprH2e4QkUiJYQqJRh8LjUPWqRTk7YG1FUj5rD21j4rfGCKO5TJwGOCM+WxOD6U7tA8rE5JAO+fOtUOzvDLd+8hsogxfKhhnxZzn6Z+FGx2NtEBlFBO+epPnWljV2jLM6owXFL4cLjMkzLGBzJobgvbXh8srxNPIC7BfEpA1eXL0reXHCrKdpFnhVxICpzzAIxtSJuwnA0lDC1wrNnCnGG3Odvj86ygqv0Mslta0W2djbraSXsasrO+YxnYLz2996f6DGojJJ07b0AxCtDa6NMUWiPVnOQNvyNMJW1MzeZzV8aXhyzbbZUxqsnepsaqJ3qohEyO8bZtipP8AKzg/lt9aoHD57k+KOOBMYBA3+uaaqFXkMHzqeql4gFSdm7HH3/eTZ5hiAD8t/rQ0/BLA2rQC0TeTGUQayQTlc9cruPPlT/Vmhbz7qOSULrDABoz/ADHkD75I/YrOKoKZkeFQiwldJdMo/CWwcSJnbKnlTC749BDYTLwsiadP4UOoBsZAPPkB+QNLu0EMRkSWK4KNpYMyD7yTO/iGefPyNC8HsrSK3W4iDvdxsQWkQKMHpgbcjj4muaVxei8aa2EJ2pubiH7M8UqPnBEp5frV/DEWOUAZPmTzJqy44Rw+SAXlqskbOhbxsSFPp8aC4fPqVXOzHnv1qVP0vBRfRrbd9ON6aRSroGWrMw3WKt+1NM6QAnx7tg8l6/Pl8apGRpY9Dp7lSTMN1xhMdR5/GkF92he2lfRw26uJlOAkcefjnlTZPG6YA0KOXlilPHu23BeDsyyTLLcLsY4vER7+VGSv02ONaSsDPay8a6hifh10veNgZjIHtnatIbnVb62GCpDfIisjwr/UfhXEL9LRoGiLEYYgbE1pr0gwuFPhcEZ96WKr0fJHpNUdMKSXpc5I07j1ohjSbgV2bo5JyREuT6/vNNGaunH+NnHmVSPOarJrzGqyd6oSGFdFcruKwpMVyWNZY2jkGVYYIqINSzWMCXlrLLbuouHfAyoZFJz03xWXvOyl7cGZbS4MdufwiQlTIPUDlWsvbyGzhMs7YG+FAyW9AKxPH+P8YmC28UYtYpGyTA/3oXoCem/UVOfH06MOPJP8SmO4ntJZOD3lx38dvJpWSBsFduR/qHQg9eoriM0EpjfRg7oV5EfrWdVZ7e41AhC52GvLA+3WirmSUwq7uQV3VgcqfY/2Nckjvhj4umaI3axoXZgAoySelH8LY47yTZ5MHH9I6D99SayttDxGWBLy5tGa0TxCRB+LHUjrj09fKi14rpUFGBU8iDS212UUFPp9G1KC8ie2MrIjKdZU4IHlnpQHBez/AA+LgN1FHZxGGXUdDrq1b9c8+VBWnEB9idw3jYVpuAoY+DKJCPwZznO1Ui7ZCdwTMla9n+DTXSGOyhRkOoGNcMp89qZXfEHVDAQWkXZFA3Y9K0XDILdS00USpr32G+K9NDFd3oZY0LQnCyFdwcb4PxoqOrsWee29dCbgPD24dw5EmINw/ilI6HHL4frR7VdcRGJsMc+VDtXVGq0cEm27ZFjVZNSaqyaYA0rtQzU15VgHaTdpO0dj2etO+vGLO38OFCNT0dxS8Swspbh/5RhR5seQrB9lOHPxrisnaDjH3z6yttGw8K4JBYD6D29qSUqL4sSa5y6G1nLxfjSNNNwe4ghlXIMl0qs3kNJ5D0r09p3DpDMs8IkfUI0TTp9FwN/M4Na9DsMVKSKOaIxyoro3NWGQai7Z1w+VKGq0fP8AiESSXohuUZ1m/gyFyC3XGr0xkHHmKEuOGXEE6yW7FoJRlpFDEP64O3vWi47wY26O5YyWTtqZzkyWzdHU9d8bn45ByI8JnaRDBO8rOGCaoz4RIBlXU+TDHP2pWrdM7oyjkx8o7Mk0vGrUTWvC2imtyfFHpx3bHrjoDz8qz/2niPCpn+22veIzZbDdT1HSvqZ4aTc95CksJlUoTlW0uP5d/p70HosruNIp+67+WM6k04DMpwdv7UriyEo8PtHow1txVblHez1rp/Gj7Yr6f2auLmThsK3Q0aowcHmc+dYS67L2S38Uio6KHGpVbwsPKtzaz6UXoKRKmSyTclQ9tZSpcEABTgH0q2HQqnu6VwT4xRyN4SVO5q0TlkLFt+JXvGmlnxBZQ+GJebSnqx8h777URciOFgmrxE4ANWXl59lgZnO/TA50vjV2bvrnDTY+Cegp4aehZtNWyxzVZauuapLb1cgNVephxQgJqeTigAy/+ol0zWsFin4bhtIfQDhyQFx6/iphwZI7eCKCLZIlCKPIAYrPdpWM3a21RzlY1VlHkdL054Uxxzrnm/sdr1CMf4NPC+QKJWl9sTgUdGTTIizsqgoQyhlIwVIyDWMERtuJC1WYxQumiJh/5Jn1BBX4its3Ksr2hjVeJcPdRuLgfXFJI6fhTqfH9l6vDcQhgJZDOpVmBPhlTcGk3G2Y31vJaxE7h8NsMuPP/u/OnMly8XELqGMKES5iZRjqxANJeKXMhaKM6dL2zKdvJjj5YFZ/o9GKu/6/wztjxe7e+t7S7QEMzDWxOoY6fQVtYY9UYwKWdmOCWM0k97PGZZknITWxIXKgk489+tapYI1GFUAeVTa2cXyJLlSQFGGUijEn0Lk7V0IuOQoK+JSIkU60cr2Qkl+3X6R81iBc79en1P0q8HIpR2claU3jMBq73Tn0HL86bryPuapiYmZdEHahmber5KFbnViJ/9k="/>
          <p:cNvSpPr>
            <a:spLocks noChangeAspect="1" noChangeArrowheads="1"/>
          </p:cNvSpPr>
          <p:nvPr/>
        </p:nvSpPr>
        <p:spPr bwMode="auto">
          <a:xfrm>
            <a:off x="0" y="-571500"/>
            <a:ext cx="1200150" cy="12001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data:image/jpeg;base64,/9j/4AAQSkZJRgABAQAAAQABAAD/2wBDAAkGBwgHBgkIBwgKCgkLDRYPDQwMDRsUFRAWIB0iIiAdHx8kKDQsJCYxJx8fLT0tMTU3Ojo6Iys/RD84QzQ5Ojf/2wBDAQoKCg0MDRoPDxo3JR8lNzc3Nzc3Nzc3Nzc3Nzc3Nzc3Nzc3Nzc3Nzc3Nzc3Nzc3Nzc3Nzc3Nzc3Nzc3Nzc3Nzf/wAARCACMAIwDASIAAhEBAxEB/8QAGwAAAgMBAQEAAAAAAAAAAAAABAUCAwYBAAf/xAA6EAACAQMCAwYDBgUDBQAAAAABAgMABBESIQUxQQYTIlFhcYGRoRQjMrHR8DNCUsHxBxWiJHKSwuH/xAAZAQADAQEBAAAAAAAAAAAAAAABAgMABAX/xAAjEQACAgIDAAICAwAAAAAAAAAAAQIRAyESMUEEIjJRYXHB/9oADAMBAAIRAxEAPwD6YBtXcVLFdxTAIYr2mrNNexWMV4rmKsxXRGW5Y+NYxSRUcA5xuRU3dRIqA+LfIA3O+P0oC4vGBkihj/6jJ0Rt4SR5j5DB+eKRzSClYUMOcKQT71EofI0Na3LvHquozGc/hBzj15D+1EKyyOyLGNYOVPPWPyz+dDmGmR0HHKokHFEwqS2lmG+4CtjPzH0FeMBzuSR1yuDj0xsaKkCgNhUCKKeJMZVts4znkfI+VUtGcnTuR060y2YHIqJG1WkVBhRAVkV6umuVgmjQLKmuFgwI6VzB6iu/ZlDFkGhic7V3Mg/ipqX+pef7/eaACOK9irMDGc4HrtXQgPNh7Z3rWYq0nGTtUGm7t40C+FmGpjyXy+ZxV7kK4Uglz06D94PyrO3t+4czW8gddMjDHI6QQMfHPypZSpDInGCL6OJbd3ildphOoyqsCDg+WRy9RXuMW009mmziePdSPxMBzGfXn/mu2UnfWiP3Qt7mRgx1HI/fXHrR99IiTqrZ0zjIbmoOOXzqXa2Fldir/Ys3TIzsoHeEHljkTnf3pcLzTI1rK0oLNhGEWyk9fbf+4pypM3hJWVgMn9dqWtbrfSyRyIYo1xofqhPT2/Ws31Q0Un2H24XXomwZAvhcgePHn09c1wq7kMZjHg5VmX5qai0MsQCRyiVlx3ZbbV5j9/3ouMExo0RUgDDAsceX0ooUh3kZQucYGx0gjVVTW5MRKknG6HGPXb9POrFAyWGGGfwk7GqVkkMjxKjAr4lA5E56fD8qa6BQNKuVD4Azs2PP/wC/rVDL6U0uIsa8RkFgGA88dPegSuKonYAciuYq4rUdNExodahtsfKoyPIfCAxB5sQVHzzXsB9JUBEHM7EkVF01SbrMwHLIyp9qUx1ZRnSrqxzgspwPbP6Zqm8uxboFhBaR+S7gYxu3t71azxRZIAD48IJxudhy96VcSnMccjmQZkfSm3JQB08v1NK9GLJp2lt5ZYs6dXdofRiBn5A/OlXEYO4tXwSY4o2jzjHNlwP+TfKqbjia2tonfFypm1Er0bTncddmXrRnDng4zwuVhKZNalZAgOxDAjng5HPept3opFVsQ2XGI7aci6LGDQFGdwCOtbS5sVvbfunlwwyVZWxzH+PlWTHZWSW2LtcRPr8IjwQdz1zuPaj7Pi81jLFbXTRwwouI3kOMhcbE1KLrUiskpO4DGxSe0hCTT5VRpyq7sB5mh24tGlyIxHlTnUTTOaW2uUVrdgUYagRyIPKoW1lCH1FRn1o0/AqmraK5c3lurWs4EwIKshyEI3q6O2uVZ9DrGHwykE4DeRHlzB9Kv+0RCQw7L0A5Z26VNbhI4ysmVIOxbfV7U1X2yd1pIXTW9xE7FInC5BUhuZ8j7fWrtT284OrVgaicYxijBcCQd9FKugDDChDcRifQyNrbcE7ZHxpkqA5Wi6NjPK0LZyN0cnl5Gh7iPTIRjHXA6V2S+L3Sx4QkYJYDGfQ1ZKM6t8lDpPqOhqkWTaoDZahpohhUCKoANt42gchsaCNi5I0ny36V0z4ACyKcjYhsj2G1DXI5AmSOTlqxnbpuRj971OzaOUd3I471RkOgwGHQ+fnmkMWpGyszyOveFGAC8xtnY9enSld28JeOAhTqCg4bbcnJ+tNLmQRQOVxGoRjI2+cAf4pMyq0veugM0WpVJOO9ULkEDrvn3yKWYUJO1FxE/BC6Iola6Yc/RST8qD4NxaS1mi4fAiIsxZQ/VmYEL/y008uXt5uHeKFW03SsqR8gSrD/ANTWQ4latFxCZoYJUMeCDg+Hrkelc8rTtHTCmuLGknbKOAqBBI8hkVWZvD4Tzb3HlU7mb/cLkxyD7mIlRqGC5zufbYUFecPhvJP9wRQVk3mUckk/RjuPiOlM7O1knkiCgksBnAzy2P79aVtvQ8Uls0HCCjQpa6gip+AgcvMU0mheGNnTdR1J6edZ3igXhc1vcwFtUe7x6vxDrv50w4dxBLu302yPhuav0p4tfixWm/sugW/iknmDoSD/AC4/Ou3Uco4f97Mda7lqPciE+PageKTo9uyqw3BzQpFLboMspR3EBtZkLx7OJSfF5n3oO7aebi4uEmja320qF3zjnmlXBITbytIZWxjAjJyB/em0WEhllYEpGSSBzxz/ACprtURjj4St+kouGrDCJlYvKxLbE7LzH79acacI+ck92uffag14jaBPuCsik6VY77UUZMxDJGX32PQdKtjrwjK/SpqrPOptVZ51UUaFQy5UgDHMb0BeQTpGHiRHdTnkRn61CSWJG8IeNv5sE4A+VVycQIDFbtGAG+B9d6RtABWvzN3sbFfEjJhs7ZHLfkaAmvULQMqK8ESjWc4ZAAMgfIk1Txi8WXEytL3i82YAhh5YFJ3vViMobJD7MQBgA/5z8anKQ0VZo7K9W34k9uVVmdWRFcAkldxk8zyIHvQ11xW2kjldYGli04MixkqSdsZ6e523pBdQzuU4lZzETQ6CRn8LpuD8QM/BqbiK4tb9LnhTaobv71rFzyDbkp6DqOhHlioOT6R0wxxatgHCy1tMgjk3KaWHMMNtjnmPeno4tZcN0GeEojtziZsfLc/KhG4OzSyzse7TpGo5fvyoGO3+2zd3IdSg7bUtyiOlGQ44rxXhl7PGlq/eqniZzkBfT1oG87X8L4RC0SHU43KQoWI98cvjimvD+z9giBGj1AnfJprH2e4QkUiJYQqJRh8LjUPWqRTk7YG1FUj5rD21j4rfGCKO5TJwGOCM+WxOD6U7tA8rE5JAO+fOtUOzvDLd+8hsogxfKhhnxZzn6Z+FGx2NtEBlFBO+epPnWljV2jLM6owXFL4cLjMkzLGBzJobgvbXh8srxNPIC7BfEpA1eXL0reXHCrKdpFnhVxICpzzAIxtSJuwnA0lDC1wrNnCnGG3Odvj86ygqv0Mslta0W2djbraSXsasrO+YxnYLz2996f6DGojJJ07b0AxCtDa6NMUWiPVnOQNvyNMJW1MzeZzV8aXhyzbbZUxqsnepsaqJ3qohEyO8bZtipP8AKzg/lt9aoHD57k+KOOBMYBA3+uaaqFXkMHzqeql4gFSdm7HH3/eTZ5hiAD8t/rQ0/BLA2rQC0TeTGUQayQTlc9cruPPlT/Vmhbz7qOSULrDABoz/ADHkD75I/YrOKoKZkeFQiwldJdMo/CWwcSJnbKnlTC749BDYTLwsiadP4UOoBsZAPPkB+QNLu0EMRkSWK4KNpYMyD7yTO/iGefPyNC8HsrSK3W4iDvdxsQWkQKMHpgbcjj4muaVxei8aa2EJ2pubiH7M8UqPnBEp5frV/DEWOUAZPmTzJqy44Rw+SAXlqskbOhbxsSFPp8aC4fPqVXOzHnv1qVP0vBRfRrbd9ON6aRSroGWrMw3WKt+1NM6QAnx7tg8l6/Pl8apGRpY9Dp7lSTMN1xhMdR5/GkF92he2lfRw26uJlOAkcefjnlTZPG6YA0KOXlilPHu23BeDsyyTLLcLsY4vER7+VGSv02ONaSsDPay8a6hifh10veNgZjIHtnatIbnVb62GCpDfIisjwr/UfhXEL9LRoGiLEYYgbE1pr0gwuFPhcEZ96WKr0fJHpNUdMKSXpc5I07j1ohjSbgV2bo5JyREuT6/vNNGaunH+NnHmVSPOarJrzGqyd6oSGFdFcruKwpMVyWNZY2jkGVYYIqINSzWMCXlrLLbuouHfAyoZFJz03xWXvOyl7cGZbS4MdufwiQlTIPUDlWsvbyGzhMs7YG+FAyW9AKxPH+P8YmC28UYtYpGyTA/3oXoCem/UVOfH06MOPJP8SmO4ntJZOD3lx38dvJpWSBsFduR/qHQg9eoriM0EpjfRg7oV5EfrWdVZ7e41AhC52GvLA+3WirmSUwq7uQV3VgcqfY/2Nckjvhj4umaI3axoXZgAoySelH8LY47yTZ5MHH9I6D99SayttDxGWBLy5tGa0TxCRB+LHUjrj09fKi14rpUFGBU8iDS212UUFPp9G1KC8ie2MrIjKdZU4IHlnpQHBez/AA+LgN1FHZxGGXUdDrq1b9c8+VBWnEB9idw3jYVpuAoY+DKJCPwZznO1Ui7ZCdwTMla9n+DTXSGOyhRkOoGNcMp89qZXfEHVDAQWkXZFA3Y9K0XDILdS00USpr32G+K9NDFd3oZY0LQnCyFdwcb4PxoqOrsWee29dCbgPD24dw5EmINw/ilI6HHL4frR7VdcRGJsMc+VDtXVGq0cEm27ZFjVZNSaqyaYA0rtQzU15VgHaTdpO0dj2etO+vGLO38OFCNT0dxS8Swspbh/5RhR5seQrB9lOHPxrisnaDjH3z6yttGw8K4JBYD6D29qSUqL4sSa5y6G1nLxfjSNNNwe4ghlXIMl0qs3kNJ5D0r09p3DpDMs8IkfUI0TTp9FwN/M4Na9DsMVKSKOaIxyoro3NWGQai7Z1w+VKGq0fP8AiESSXohuUZ1m/gyFyC3XGr0xkHHmKEuOGXEE6yW7FoJRlpFDEP64O3vWi47wY26O5YyWTtqZzkyWzdHU9d8bn45ByI8JnaRDBO8rOGCaoz4RIBlXU+TDHP2pWrdM7oyjkx8o7Mk0vGrUTWvC2imtyfFHpx3bHrjoDz8qz/2niPCpn+22veIzZbDdT1HSvqZ4aTc95CksJlUoTlW0uP5d/p70HosruNIp+67+WM6k04DMpwdv7UriyEo8PtHow1txVblHez1rp/Gj7Yr6f2auLmThsK3Q0aowcHmc+dYS67L2S38Uio6KHGpVbwsPKtzaz6UXoKRKmSyTclQ9tZSpcEABTgH0q2HQqnu6VwT4xRyN4SVO5q0TlkLFt+JXvGmlnxBZQ+GJebSnqx8h777URciOFgmrxE4ANWXl59lgZnO/TA50vjV2bvrnDTY+Cegp4aehZtNWyxzVZauuapLb1cgNVephxQgJqeTigAy/+ol0zWsFin4bhtIfQDhyQFx6/iphwZI7eCKCLZIlCKPIAYrPdpWM3a21RzlY1VlHkdL054Uxxzrnm/sdr1CMf4NPC+QKJWl9sTgUdGTTIizsqgoQyhlIwVIyDWMERtuJC1WYxQumiJh/5Jn1BBX4its3Ksr2hjVeJcPdRuLgfXFJI6fhTqfH9l6vDcQhgJZDOpVmBPhlTcGk3G2Y31vJaxE7h8NsMuPP/u/OnMly8XELqGMKES5iZRjqxANJeKXMhaKM6dL2zKdvJjj5YFZ/o9GKu/6/wztjxe7e+t7S7QEMzDWxOoY6fQVtYY9UYwKWdmOCWM0k97PGZZknITWxIXKgk489+tapYI1GFUAeVTa2cXyJLlSQFGGUijEn0Lk7V0IuOQoK+JSIkU60cr2Qkl+3X6R81iBc79en1P0q8HIpR2claU3jMBq73Tn0HL86bryPuapiYmZdEHahmber5KFbnViJ/9k="/>
          <p:cNvSpPr>
            <a:spLocks noChangeAspect="1" noChangeArrowheads="1"/>
          </p:cNvSpPr>
          <p:nvPr/>
        </p:nvSpPr>
        <p:spPr bwMode="auto">
          <a:xfrm>
            <a:off x="0" y="-571500"/>
            <a:ext cx="1200150" cy="12001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data:image/jpeg;base64,/9j/4AAQSkZJRgABAQAAAQABAAD/2wCEAAkGBhQRERQTExMVFRQVGBoVFxcYFRgZFhgdGhgYHxkeFhcaHDIgHx8jGhUXHzAiLycpLSwsFh4xNTAqNyYrLC4BCQoKDgwOGg8PGikkHiQsLC8sKiopKSksLCwpKSwpKSkpKSkpKSkpKSwpLSkpKSkpKSkpKSkpKTIpKSksLCkpKf/AABEIAFkAWQMBIgACEQEDEQH/xAAbAAACAwEBAQAAAAAAAAAAAAAEBQIDBgEHAP/EADoQAAECBAMFBQYDCQEAAAAAAAECEQADEiEEMUEFUWFx8AYTIoHRMpGhscHhUnLxFCMzNGJzkrLCQv/EABkBAAMBAQEAAAAAAAAAAAAAAAIDBAEABf/EACARAAICAgMAAwEAAAAAAAAAAAABAhEDIRIxQSMyUQT/2gAMAwEAAhEDEQA/APUDn1uHCOdZD0i4pBuLjh5RGmCMKz1Yekc6yHpFtEVzplII1Y30DJOcY3R1WVq+2npFSZlWRfk3pAxQqZLUWUFB2JsxDDzSr5ENEMPKpkVU0qzoGRfNgNTC+bCoLbTXkPSIKB6H2juBnhbEWS7AsXtop/gYJCr3sMg2fx0jVM1qheonofaKlE9fpDKZId2u0AzJfqINMEHJ66EEOev0ikpgho04erlB9xtcchEAXfXR2jtQNwXcDcdB5eUQLBnd9L+luMAcdmzQm3/rd8ozu2MWokqBKWsCNwKQ97aqtF+JxhTMBZ28Rtnw8gwhfh5ycZh5gSSClhcNcM18i7kEcIVOXgyC9G2CxHey1KQASQClhbwuGp0t9N0Sk4nvEK9pKsmUMt7k/CEuCkrwNSwoTEKpqZwEsbqAN7VNDtc6XiEBSSaVX1HAs983hfJtDFFWcCEBBULlvEpJcniRk9ifKL1YsU62sdzA582Y+cVy5UqQkaPZybDygr9vQGSWc23jhGpnSVMoRMqUCCQDa41Bsxj7FSgbi4+/zESxExKSkKDA5NZPE9b4hhcamYFBLUvp8w+mXvhsXuhTXqBFS4voiS0RbRDgCUycxYAMWJLuxbUPboxNSaQSbli7FzlpoI7PoVqAdahwG+E+0MWpAKFEFJBSCC+YtrY+kAzjlaisGoCpXhzuKVD4E3zyjFSSuTMTL7wMpLFQLgFbsSNWUAeTw+xW1wAqZZnCk56Frje9N+ERx+KTPCky5aPYSoMwVSfEFITqBccwRpEk2U4lehThDPUVCctRIUDSeFmto7H3GNZgMX3BSmYEgLS6STZ3YjgWeEWB2glCKiAspsHsSNz66QVitsJxBCxhppCQ1NNRJ3ACBT99HJXqtD7GS0zD/Tp+sLdpYjuTLMtAUUuAOYhJjtvY5cxMtOBmoQWu4cAtoLPfLhB6NnzaSpQVbf8ASDlf4akmqsZrSFqQSAKBZyfDVm5fe0NJEtINmyAYZAAj0jAI7SzpU5UqbhZ1JASTT4SCeGkbLZuB7qzqcIFTl7km3K0HC76J8iSVIMmF4nFSzFjxUIA8TOUfZKiTpQ+g0VcQDiNiT5zgqSgHQ3P+Ih7U3XARIKgeKMsxGK2MuSpCqq0KYKBGT7g9xkH4g74Jmfs0mUkqNfdnwpT7aay928QAcvoxSdzO9r4StJQwpUDm4AJO9mFnPAuReMYiZKwylGanxlWZqJUktUDYW4iJ8kKdlGOV6GM7FS5y0GUGQODPytGq2csBoyGK7pEwdy1Cg4Z2N3BSTnYwyk7UpGeUJWnsqULia3ETBk/O+Q++UJcV2tkoJSSr8oQos28tblrH2Fn+F1P+JWp4Adb4RbW7VY6lK8Pgk0KJH7xYC7aqRoPMmDlJszHi8NLg9qS50sTE5aOCCz3z4PHMKgip9T0YVSdqKmYWuagSplJqRuN7jhrBmy5xVJSpVioVeRyhmPbE5o8UFzFROuBlqidUUkoWrPrcI6FREm/W4RGdNCUlSiyQCSdwGZjTEWmY13bjGS252kKXRh5NRUSO8ICsn9lBObksTbhEcDi5+0VlaV9xhAWR4UmbOY3V4rJTYgWvDLE9nmuhltcpIAJ3Ut4XHIc4TKV9F2HFjT+R7MFhMUsIoYODbUuNzfTz0MGYfFzClM1aCmU7A2KVKB94AO+DUbMTNKpanCn8K2ZVtFuzKBLHmDkTAmP7KKWVpM2YhKmYJLoUTYFQuxcNEso+noyjxWuh1s3tCCTcCkPfUxoZWEC8NJCnBN7bze8eU4rZOLw6gk/vUZBQYLD2DndHp2yDRKQgqKiAA/kHb4xkSbI13ENxexJa1ISKiwuHsQMgoR9NDFt0GInu54ZwsEpElJFSpkyYSp1G5J+AAyHKKIOmRTXLtnJhiyqKFqidUUE4Z3t+uEZ7tvjT3CZSSxnLSh3uLgk+Vo0KPT6Rlu2X8bB/mmf6iAk9DcP3G+xVJShKU2SkBIG4AMIdS4SbF9lPIfKNFh4THYczM9qMOEkTmFj43yIyfmxI5K4RympLGo6EgBLkEedzQoecNe1X8tN/IfrACvaPNHyRGXto9HBJuCsxOM2pMlrlylJCkqLBy6g6zl5KFo12HllhnC3YH83L/tH/AJjXqhVbA/pai6SAZWKoF4FkzayqZ+IlI5Dd5v7oM2l7B61gLYn8CXy+phsXsiatMlNVHO8giblEYq7JT//Z"/>
          <p:cNvSpPr>
            <a:spLocks noChangeAspect="1" noChangeArrowheads="1"/>
          </p:cNvSpPr>
          <p:nvPr/>
        </p:nvSpPr>
        <p:spPr bwMode="auto">
          <a:xfrm>
            <a:off x="0" y="-403225"/>
            <a:ext cx="847725" cy="8477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6" name="AutoShape 8" descr="data:image/jpeg;base64,/9j/4AAQSkZJRgABAQAAAQABAAD/2wBDAAkGBwgHBgkIBwgKCgkLDRYPDQwMDRsUFRAWIB0iIiAdHx8kKDQsJCYxJx8fLT0tMTU3Ojo6Iys/RD84QzQ5Ojf/2wBDAQoKCg0MDRoPDxo3JR8lNzc3Nzc3Nzc3Nzc3Nzc3Nzc3Nzc3Nzc3Nzc3Nzc3Nzc3Nzc3Nzc3Nzc3Nzc3Nzc3Nzf/wAARCACEAMUDASIAAhEBAxEB/8QAGwAAAgMBAQEAAAAAAAAAAAAAAgMABAUBBgf/xAA5EAACAQMCAwUHAwQBBAMAAAABAgMABBESIQUxQRMiUWFxBhSBkaGxwTJC8CNS0eEVM2KS8SRyov/EABkBAAMBAQEAAAAAAAAAAAAAAAABAwIEBf/EACURAAICAgIBAwUBAAAAAAAAAAABAhEhMQMSQTJRcQQTIiPBYf/aAAwDAQACEQMRAD8A9bdxB4ZYs6VkIyfDO2fhkH4UqJ5TbLKe7Omkso/u/cPiQfjmrk8euMqTgHcnw6Z/PwqnG+m41E6ThopFPRh3gfofkaJCNWACS3HZEHAyh/7fD4fY0FwG0pdKcMDpkX6fmgsm7IBMggljGAeXiv3x8KvdmrJjvMhGk/j5UgFMe3GsagwA1HrjmD655+uatRNqXvcxzxy9PSkxgwykDcAA7fuX/Rp4AYkxb430jqPL+dK0B0rg+Hr0qYrqyLqCMwBbZXPJvI+BphQjoRjmD0pgLxXcUWK7igAMVMUeKhFMBemuFegpoUk4HhS7l44lKNIA2M/DP83pN0ABAzigOCxUHcdKVd3fu7AtGVWRQI2OCrMfP8Uq1e6Vj72g3/ToYkOPHfn0qf3Fo1RZ0Hw29aAqd9qJWV5CAi4P6JD9j4fz4NiXEml2GegGV38OtPuKisRtQNy5GrzwDUMknb9Jxq+lJeJCmpCdP9w5D18KaYFIigIqzJEVzjfHMY3FJNaAViuGjNDigAaldqUAWdOTg8iMVlKwF0ruAEkQo+OYcb/z1NbQWs6W3HvEkZwA7h0PgwpMQywUdmts2A0ZKZz1HI/+JA+XnV2KWRJWUJ/UX9aY2ceI8/56V4IFd1LZjl5Jv1G2PUZOPI1oY7ZFZ+664BPLFZQDFQEBwNSFsqw3I8ahTQ2RyY5BHKortA2CuAeYA5+eKsQyRzjRgZwSVI6eI/yKYAsiSodQBB23H3FKVntmCz5eDo/Mr6+Iq0seN0bIotI56SAfiKYAdmrjVEwZcZ2ocZ6UwwD9UZKsORHSu4ctpcIzcyVP8+1FgK01NOacVAOG1D5VHKourPoD9/z8KLQCJGMaFogC2MLqOAT036CsniTP2iS28aSzaFBSU6NSH9WD8T8qLjVzrWSMBtUUOonHdUsQAPXBz8KqWN1ILm7ErRuNZRBjvr05/D6VKcjcViy/c2jSWkkJbMcgXSQd9hgMPl/M0HBreWys9MpyCNlAyF36HrmnTMsfD4pIz2gjwrazglSenxyKOzlS5wIJGKnJ1H9IpWrFTZlS3EltMyNHKYZDgOJAuBnc8vv+a17YrH3Cda6P6cmeg6Z8PtiqrQ9vdyC5VXhxuq9T0I8Dz5U17eKNkjhlePUQI8ndSP8APL5eFZVlGl4GLGch2aYaDqXSclfEHntTHkDR6nQlicHGBjzo0kR0EiOEKggrj5j+fikxyxkZilCsRjfGTVEzFHJ4NMSvGwLLuMb7f4/2KpzIA3dGAdxV2zjmZu8FXQxzk7Ff/f3obmEjbqv1HjW4syZrLQkVZK+VAVrQCMVKbpqUAW1FV7231vHIBnQ2fpg/erQopB3AfAikxFW2HKOVwGB06iNjttn7fKrOcEiYsrjPfHXHQ/DrVaWMlp4gTqKhlPyI+xq7BIs0CuQpyOZ+x+tIA7dn7PS6g6TjGNvUdRTNKsSy5jYHcHf6ilqUidSoK/tBxtjnjP8AOVN0hXV1ZcNuO7vj1FABrKMkyGJ1HXIyPzRJPE//AE3B8kfV9qWX097XkPsPXwoDeaCNLBYzszKp2oAsayVIOB4Fn04pQfYtkzHOBpyEHz5/KmKy6MrhC/7nA+3WoWES5LqzHwXBPz6UACZeytzIyAqdtOcaj4AeJO29ZySyzXKQXDqTIx1bgj9P6f54+VWbmQyFDKjYADlc8gAflvn5Vgqs/vDS6P6hLHUPQsT9B86nJjRbKRXWWLqzTs2XPgWBHXYbCvK3l3LHfmSPAdZWfSRzOTzq97P8Vmm4m0NzAGjCHMnLTpPPHLPpitm4seGSX9xNcxCWQsQCpOx8WHLPn/7Mmu1NF4vpaZa4BeQ8S4Wk8i415SVDyBBP+jXRYRWcsnZo4XUWC6u7k+VYN8n/ABZWa1cmONlDQhsas7n471t8P4o/EOHJJJB2QU6SrHLDwPxH2o7J4ezSjWVoqyXd61yqxJ3FO4ArRa2a7tAlzEyZ3LMw1Z6HblTYTGDkDc0m44okFyEkPcYjBHJRSSrY5Z9KLUdihZmDudRDZ/tYdf50JFKbhribV2ilQ+SuMFVxyz+aVLxZLeAYbUjHuPjG3wq1FKLlQyKEmZQSpbp0raUXok3KOxMEbmVkjHdfKrk7etWIVJiKXBIkU7DxzzFZp4iI2uEkYskQJ7g54PrXOG3vvMrli+plbRqyfMU4SRlxe2OZTvmlFatzAkK39w39aQwroMCSKlGRUoAaKYMEDPLNIU06I748aBCyQro7c0LI3wP+N6kaBDJHqwGPaRt08/qM/GjuDoKy4ypwGHp/quKhhl7I5xjUh8vKsgPSUsmlkBP9uORHh+KZbhQuNY0nlq2/hpYBQZABQ1yVFddtW4+v+aYDpYWB1odIxliBkN6j81xUjA37xO26n5GggkCnDEhgOnJh6U501bkDyZTuKAK0dxEjLAi5YE4DSHOPTNGkfak9ohcg7LqOD68gfrSriJwcvIrN020kHy9KOO9yuJWAkTZipzml8gL4lIUQrGNUyxbIvQauQ28M/Ks2395aS3bSQHV86m5khtsc+i067kDS6wUVUjWUNkbtltifWqgmMV1b3GkIFZcgk6dmIbSfTff51KZuJ4e6hurOBjMsoNwSTpO51cwascU4jxJIYbi0mKJcxEN2Y37QABxn1AYf/YV6PivAppEjRrsNJGxLFTkHmOvWsaCNbKWbh1yC0OtWVgMlTthx9iOvwFc7TTOlNNA2huJoLR7uTV2aBSrf3AkZPicY+tejsLlbSSEyqRHKQO8Njn8VXseFO2RlZI9WoPHuD47cweXPFaXHraRbCOJYjp1A5PMeGKai/UNyV9TXeWGaKTClHXZeWPpWVNaCd8uBuKVwdLlbfF/cFkHLJ3NcvOK28D4jzmtOSatjhBp0icUWO2sgFQNoIIXxqcP4vFfI0gizLAviVz4Ais+44h76pRR65rlpcx2yaSAoP2rKlTsJcPfDNC1tIO3lkjiH9fvOAP1Z55rZWDTPFKRoRdlHkBisaO6kWxSayOZYs90j9Q3GM+n4o7G8uLh4nnikVGACgj9Q8fSqQa0T5E3TNeTaNF6hcn40hqbIcsTSW511HMAalC3OpQBEamo2+RVRGpytQIvRgSqyE4LDcfmuRoGHu8uVdDhCdyPL+eNIjcg5BxVoMs4USLhwNm6H1ooDhEictj1X8iuCRDuwMZ+hotcqbOCy9CDv8KLtIyoypLddvxSADaTZgrY5EbYolMiLlGD4/YeYoJMAAxE58h/ulS5bOpCH5DVgH+fGkBYa6QgrPGU0nfIBGazOIRW8xMlszCUjOkISG/x60M0kiDEd0ikjvaiG3+tZ1wb26Om3jeQ4/ZkD6n8UmxlS4v2xoAGf+m8bdefP4EjNVb677G0kW3RmETgqAeStsTj1A/8AKrMnAOIu+ZXhhSQgZJyQBzzjlz8azvdrvh3EhBOA6uWC6mIEijZhk8uWfLn0qMkysKHvxUy2lndzNKlo2Y53iG6Socd7yIAOeW9BeQtDMjRze9LKQyygbt648sVucP4WsEVwFkxHcNqXKAgEDDKynY5x9BXbSXg8OtLdiFiBUMrAjbnvz5+JqPVvbLuUViJi3NzKIezh1JP0OMEU62bj9+kaXJ1pD+lcBQx8TihGJuIM47yZwD4jy8q9PZkALjA26Uops28LR5u99nvaq/SVY72K0j0HQISCxPTJPL4Vk8N9ieP2/ETNecSLJq3V5SRo28Sd+Zr6nC2VBpUxUvp20ru3n4Cr0upJyl2tHnLTgE8a99gx5+dYvtB7PcWuIXbhkiI6HABAy3oTyr2zX0aucyIkY8+tJXiVpJNpjmDE9KmuqZT9lHzr2c4Z7VQXUUXED2lux0ytkd3Jxkcjj/FfQo1X3tFU5WCIgf8A6UfcVYkCltsd9Cu3z/Jqhw9WVn7gRR3CPGqwqyE7az4Lj+ApTUbNSmNdBEAnepQMd6lAFeM09TSEFNWgyPRqar753yOVV1pqmgC0kzdR9cUayZY5Jx0x/uqwogSKAHSMSDjWfU1TNlFI2Xt4sk82UE/mrAau5ooABaxHGpQ2nlnkKsLpVQFAAHIAUsGiFAHJwWQFFDOp2U/u2wR8QawOOxardpIGDdmMjWCct0Ujo2BjPpmvRVQuLPXLK2HYS8zHIEYbDbfY8qUlaNJ0eKil4zd3RWxzarGmrU5BUb9PP4UU3s2Zf/mWEcKR5xIAcENnJ2+x8PjVi/4fPYXi3NvbM5LGPGrUzMBjH88KXw3i9zaPNHxK0aFp8mOR1YKCu2D1674+Vccoe51RnJrAdm+lwmMNGSrDPIjnW/bXAwBmvMNIyXsnaA65MPtup9D1q/Hcbc8is60dKjaPS/8AImNMLux2AHU03eQJEz5Lbu3LPjXnrCft5zJ+xO6uep6n8fOteSWcwOLTQbgqdBcd0HxPj6VtOzDgV+I+zfBpNUvEHfstWrS0xCqfIVWsOA8Ca+W4sJ+0mQbqJi3ocE1hXPsncca4TJc8V4vcyXWvusmBGBnGAnLFVfZz2Vn4LxQXltxCWVU3dXXGrbG2KzS9iyi+r/I9ve3Btoo38HAPocj80yzmEkBZRgajWN7Q3oeyPYqzMxVUUcyxIwK1OHwNa2ccUhzIBlz/ANx51bi2cfNSj/pZZqUzV1jSmNdByglt6lATUpAEq01V2oFIpgNAggKNRQijBpgGK7QAijDUAFiuiuAipQAeK7QA0WaACBruaDNeY4j7XcP97PDrSeWe4B7620DSnHgMfek2kb4+OXI6RocZ9obHhTSF45JZlUlzEmdPhqbpXgONccvuKXcU9wO4g7scSNpjB678yevpXopYclteQGbUySBoyc8sDAYn4mqF9Zwx21uknZ4fYNENGCDyPl0zzB586hNuSo9Xi+jhFKtme99LNCFACMvfX/I8aWnFjOViAaJmOGfHdUeNNurKezijfHbRMc95RggfuO+Q3jj1qLxS54FFNbiwNzbzbkKwYoSPHHI89x41Bx9zcrgtGtb8QjtkVF/SoAXHhWva8QPuss4YFiukeVfL4uMdhO6XsEsEROVUIe4OmPKtaDjSiA+6yrPF109DWcrINQksH1bhUYk4AqTd1Sm5x08a7wrhVukTEuXDdTttVTgl6b7hUaaSqvGvlkEVq20qvAyqNOcgHwqsadHDO1ZmxcJt0vWngR20ghQxyqnqR505wQcGrystrbkryCnJFYvCprviKy3c0DQQu2YVkGGK+JHTNVhLrglOLnch7UpjTZMAkAg4pLGrLJBqhZNShJ3qUAMDUQelZqZ3pCLCvR66raqIPTAsh6MNtVUNRB6ALIajDbVWD0xXFOwHg0fSkq9deUIhZs4UEnFAVeDyHtzxW+eeHgfCGCXF1lHlye6MZI5csbk5rZ9l+CWfA7FYbVO+28kzDvyN1JP46V5XgTe98bvuJSqFYnswmD3W5vzJ35CvcWjjSMVzuVs7eSPT8V4Lskcc0TRSxo8bDBRxkH4GvP8AG+Dslu7QRm4tSv8AVts4bHip57fP1G1eij3phzjzptWjEOWXHK0eH4TIseba6lVo2AbtggLMvJXz/cOR8xnkRVmXhai9SaFVV2PZODDhQTuOXQ8x8q5xWFbDiSyxBY4JZCXOB3M4Dj0Ozeqmr0LqyiO4uJHkDe7SmPYAndG2+9JZR6zn3ipryYs/C7LiUOi5ji7ZgymMnO6nBx165rzDeyq23EU93uZEgdgJU6keGa9PxoqJrOWCJmkJWR8jB1fpO/qB86wrPjU8/EIbO7iw5d/6hIB26EVKSrRCXC45jo91bTgINJxtjar0M4PdO4rHhQmNcE1bgJB60ROOWTZVyEAUZHgaqX3EHiCxwgGVzgKTzoTdCKPc1m27e8Sy3JzpzoXPzP1xVPNE9JssIgQEk6nY5ZvE/wCKF2rrGkytXRSWEQbt2Az71Kru+9SgRernWpUpCCrmalSgAgTUyalSmAYY0asalSgBiscVS49K8XBb6RDhlt2IPgcVKlJ6KcXrR5H2cUR2UWn97u58yWO9eysmOkVKlc/k6OTbNSFjgVY5gVKlbIs877WwpJw5ycgkg5Hjmhu52glk7JVGu0WQ7fuB2NSpWVtnpfSv9aXz/DN4zcubhIyF0uZ0O3TJNI9l+DWdzPLe3CPLMsxC6nOFygJOPHfrUqUnovzYivj+nq+wjUaVUACuNGoGQKlSktHlGRxmVooWK9FJo+EsTwmE9ezBPmTv+alSjyN+kttyFVpqlSuo5SlIe9UqVKBn/9k="/>
          <p:cNvSpPr>
            <a:spLocks noChangeAspect="1" noChangeArrowheads="1"/>
          </p:cNvSpPr>
          <p:nvPr/>
        </p:nvSpPr>
        <p:spPr bwMode="auto">
          <a:xfrm>
            <a:off x="0" y="-541338"/>
            <a:ext cx="1695450" cy="11334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2538" name="Picture 10" descr="http://t0.gstatic.com/images?q=tbn:ANd9GcSIPxbaIj-cNqbtfjDkiC993h_APVvs4HLimnFfOy66DU-QPxkF"/>
          <p:cNvPicPr>
            <a:picLocks noChangeAspect="1" noChangeArrowheads="1"/>
          </p:cNvPicPr>
          <p:nvPr/>
        </p:nvPicPr>
        <p:blipFill>
          <a:blip r:embed="rId2" cstate="print"/>
          <a:srcRect/>
          <a:stretch>
            <a:fillRect/>
          </a:stretch>
        </p:blipFill>
        <p:spPr bwMode="auto">
          <a:xfrm>
            <a:off x="1676400" y="1752600"/>
            <a:ext cx="5257800" cy="4724400"/>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The new world of education research</a:t>
            </a:r>
            <a:endParaRPr lang="en-US" dirty="0"/>
          </a:p>
        </p:txBody>
      </p:sp>
      <p:sp>
        <p:nvSpPr>
          <p:cNvPr id="3" name="Content Placeholder 2"/>
          <p:cNvSpPr>
            <a:spLocks noGrp="1"/>
          </p:cNvSpPr>
          <p:nvPr>
            <p:ph idx="1"/>
          </p:nvPr>
        </p:nvSpPr>
        <p:spPr/>
        <p:txBody>
          <a:bodyPr>
            <a:normAutofit fontScale="62500" lnSpcReduction="20000"/>
          </a:bodyPr>
          <a:lstStyle/>
          <a:p>
            <a:pPr eaLnBrk="1" hangingPunct="1">
              <a:buFont typeface="Wingdings 2" pitchFamily="18" charset="2"/>
              <a:buNone/>
              <a:defRPr/>
            </a:pPr>
            <a:r>
              <a:rPr lang="en-US" dirty="0" smtClean="0"/>
              <a:t>With a changing world, risks in education research, including to “opportunity to learn” have changed:</a:t>
            </a:r>
          </a:p>
          <a:p>
            <a:pPr eaLnBrk="1" hangingPunct="1">
              <a:buFont typeface="Wingdings 2" pitchFamily="18" charset="2"/>
              <a:buNone/>
              <a:defRPr/>
            </a:pPr>
            <a:endParaRPr lang="en-US" dirty="0" smtClean="0"/>
          </a:p>
          <a:p>
            <a:pPr eaLnBrk="1" hangingPunct="1">
              <a:defRPr/>
            </a:pPr>
            <a:r>
              <a:rPr lang="en-US" dirty="0" smtClean="0"/>
              <a:t>Emergence of </a:t>
            </a:r>
            <a:r>
              <a:rPr lang="en-US" b="1" dirty="0" smtClean="0"/>
              <a:t>high-stakes test-based accountability </a:t>
            </a:r>
            <a:r>
              <a:rPr lang="en-US" dirty="0" smtClean="0"/>
              <a:t>for students, teachers and schools.  (“Is it on the test?”)</a:t>
            </a:r>
          </a:p>
          <a:p>
            <a:pPr eaLnBrk="1" hangingPunct="1">
              <a:buFont typeface="Wingdings 2" pitchFamily="18" charset="2"/>
              <a:buNone/>
              <a:defRPr/>
            </a:pPr>
            <a:endParaRPr lang="en-US" dirty="0" smtClean="0"/>
          </a:p>
          <a:p>
            <a:pPr eaLnBrk="1" hangingPunct="1">
              <a:defRPr/>
            </a:pPr>
            <a:r>
              <a:rPr lang="en-US" dirty="0" smtClean="0"/>
              <a:t>Emergence of </a:t>
            </a:r>
            <a:r>
              <a:rPr lang="en-US" b="1" dirty="0" smtClean="0"/>
              <a:t>“Zero Tolerance” policies </a:t>
            </a:r>
            <a:r>
              <a:rPr lang="en-US" dirty="0" smtClean="0"/>
              <a:t>for school discipline.</a:t>
            </a:r>
          </a:p>
          <a:p>
            <a:pPr eaLnBrk="1" hangingPunct="1">
              <a:buFont typeface="Wingdings 2" pitchFamily="18" charset="2"/>
              <a:buNone/>
              <a:defRPr/>
            </a:pPr>
            <a:endParaRPr lang="en-US" dirty="0" smtClean="0"/>
          </a:p>
          <a:p>
            <a:pPr eaLnBrk="1" hangingPunct="1">
              <a:defRPr/>
            </a:pPr>
            <a:r>
              <a:rPr lang="en-US" b="1" dirty="0" smtClean="0"/>
              <a:t>Vulnerable population</a:t>
            </a:r>
            <a:r>
              <a:rPr lang="en-US" dirty="0" smtClean="0"/>
              <a:t>: 20% of children live in households with income below the poverty line.  34% of children are in single parent households; An estimated 5.5 mn children of illegal immigrants (about 4 mn. of those children were born in US and are US citizens), ….</a:t>
            </a:r>
          </a:p>
          <a:p>
            <a:pPr eaLnBrk="1" hangingPunct="1">
              <a:buFont typeface="Wingdings 2" pitchFamily="18" charset="2"/>
              <a:buNone/>
              <a:defRPr/>
            </a:pPr>
            <a:endParaRPr lang="en-US" dirty="0" smtClean="0"/>
          </a:p>
          <a:p>
            <a:pPr eaLnBrk="1" hangingPunct="1">
              <a:defRPr/>
            </a:pPr>
            <a:r>
              <a:rPr lang="en-US" dirty="0" smtClean="0"/>
              <a:t>And …</a:t>
            </a:r>
          </a:p>
          <a:p>
            <a:pPr eaLnBrk="1" hangingPunct="1">
              <a:defRPr/>
            </a:pP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Common Complaints about IRBs</a:t>
            </a:r>
            <a:endParaRPr lang="en-US" dirty="0">
              <a:solidFill>
                <a:srgbClr val="FFFF00"/>
              </a:solidFill>
            </a:endParaRPr>
          </a:p>
        </p:txBody>
      </p:sp>
      <p:sp>
        <p:nvSpPr>
          <p:cNvPr id="3" name="Content Placeholder 2"/>
          <p:cNvSpPr>
            <a:spLocks noGrp="1"/>
          </p:cNvSpPr>
          <p:nvPr>
            <p:ph idx="1"/>
          </p:nvPr>
        </p:nvSpPr>
        <p:spPr>
          <a:xfrm>
            <a:off x="457200" y="1219200"/>
            <a:ext cx="8229600" cy="5410200"/>
          </a:xfrm>
        </p:spPr>
        <p:txBody>
          <a:bodyPr>
            <a:normAutofit fontScale="25000" lnSpcReduction="20000"/>
          </a:bodyPr>
          <a:lstStyle/>
          <a:p>
            <a:endParaRPr lang="en-US" sz="9600" b="1" dirty="0" smtClean="0"/>
          </a:p>
          <a:p>
            <a:r>
              <a:rPr lang="en-US" sz="9600" b="1" dirty="0" smtClean="0"/>
              <a:t>Takes too long</a:t>
            </a:r>
            <a:r>
              <a:rPr lang="en-US" sz="9600" dirty="0" smtClean="0"/>
              <a:t>– the delays harm studies.</a:t>
            </a:r>
          </a:p>
          <a:p>
            <a:pPr>
              <a:buNone/>
            </a:pPr>
            <a:endParaRPr lang="en-US" sz="6200" dirty="0" smtClean="0"/>
          </a:p>
          <a:p>
            <a:r>
              <a:rPr lang="en-US" sz="9600" b="1" dirty="0" smtClean="0"/>
              <a:t>Costs too much.  </a:t>
            </a:r>
          </a:p>
          <a:p>
            <a:endParaRPr lang="en-US" sz="6200" dirty="0" smtClean="0"/>
          </a:p>
          <a:p>
            <a:r>
              <a:rPr lang="en-US" sz="9600" b="1" dirty="0" smtClean="0"/>
              <a:t>Flawed review:  </a:t>
            </a:r>
            <a:r>
              <a:rPr lang="en-US" sz="6200" dirty="0" smtClean="0"/>
              <a:t>IRBs Don’t understand the research (e.g. qualitative research).</a:t>
            </a:r>
          </a:p>
          <a:p>
            <a:pPr>
              <a:buNone/>
            </a:pPr>
            <a:endParaRPr lang="en-US" sz="6200" dirty="0" smtClean="0"/>
          </a:p>
          <a:p>
            <a:r>
              <a:rPr lang="en-US" sz="9600" b="1" dirty="0" smtClean="0"/>
              <a:t>Undermines research </a:t>
            </a:r>
            <a:r>
              <a:rPr lang="en-US" sz="6200" dirty="0" smtClean="0"/>
              <a:t>with requirements for informed consent, etc. “Don’t talk to the humans”.</a:t>
            </a:r>
          </a:p>
          <a:p>
            <a:pPr>
              <a:buNone/>
            </a:pPr>
            <a:endParaRPr lang="en-US" sz="6200" dirty="0" smtClean="0"/>
          </a:p>
          <a:p>
            <a:r>
              <a:rPr lang="en-US" sz="9600" b="1" dirty="0" smtClean="0"/>
              <a:t>The “Nanny State”, “Ethical Imperialism”, and “Censorship”</a:t>
            </a:r>
            <a:r>
              <a:rPr lang="en-US" sz="6200" dirty="0" smtClean="0"/>
              <a:t>, that make it impossible to do vital research.</a:t>
            </a:r>
          </a:p>
          <a:p>
            <a:pPr>
              <a:buNone/>
            </a:pPr>
            <a:endParaRPr lang="en-US" sz="6200" b="1" dirty="0" smtClean="0"/>
          </a:p>
          <a:p>
            <a:r>
              <a:rPr lang="en-US" sz="9600" b="1" dirty="0" smtClean="0"/>
              <a:t>Moral hazard, </a:t>
            </a:r>
            <a:r>
              <a:rPr lang="en-US" sz="6200" dirty="0" smtClean="0"/>
              <a:t>making research impossible, biasing what research is conducted, driving research abroad.</a:t>
            </a:r>
          </a:p>
          <a:p>
            <a:pPr>
              <a:buNone/>
            </a:pPr>
            <a:endParaRPr lang="en-US" sz="6200" dirty="0" smtClean="0"/>
          </a:p>
          <a:p>
            <a:r>
              <a:rPr lang="en-US" sz="6200" dirty="0" smtClean="0"/>
              <a:t>“</a:t>
            </a:r>
            <a:r>
              <a:rPr lang="en-US" sz="11200" i="1" dirty="0" smtClean="0">
                <a:solidFill>
                  <a:srgbClr val="FFFF00"/>
                </a:solidFill>
              </a:rPr>
              <a:t>And besides</a:t>
            </a:r>
            <a:r>
              <a:rPr lang="en-US" sz="6200" i="1" dirty="0" smtClean="0">
                <a:solidFill>
                  <a:srgbClr val="FFFF00"/>
                </a:solidFill>
              </a:rPr>
              <a:t>, </a:t>
            </a:r>
            <a:r>
              <a:rPr lang="en-US" sz="11200" i="1" dirty="0" smtClean="0">
                <a:solidFill>
                  <a:srgbClr val="FFFF00"/>
                </a:solidFill>
              </a:rPr>
              <a:t>there is no significant risk in social and behavioral research.</a:t>
            </a:r>
            <a:r>
              <a:rPr lang="en-US" sz="6200" i="1" dirty="0" smtClean="0">
                <a:solidFill>
                  <a:srgbClr val="FFFF00"/>
                </a:solidFill>
              </a:rPr>
              <a:t>”</a:t>
            </a:r>
          </a:p>
          <a:p>
            <a:pPr>
              <a:buNone/>
            </a:pPr>
            <a:endParaRPr lang="en-US" sz="6200" dirty="0" smtClean="0"/>
          </a:p>
          <a:p>
            <a:endParaRPr lang="en-US" sz="6200" dirty="0" smtClean="0"/>
          </a:p>
          <a:p>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5</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325562"/>
          </a:xfrm>
        </p:spPr>
        <p:txBody>
          <a:bodyPr>
            <a:normAutofit fontScale="90000"/>
          </a:bodyPr>
          <a:lstStyle/>
          <a:p>
            <a:pPr eaLnBrk="1" fontAlgn="auto" hangingPunct="1">
              <a:spcAft>
                <a:spcPts val="0"/>
              </a:spcAft>
              <a:defRPr/>
            </a:pPr>
            <a:r>
              <a:rPr lang="en-US" dirty="0" smtClean="0">
                <a:solidFill>
                  <a:srgbClr val="FFFF00"/>
                </a:solidFill>
              </a:rPr>
              <a:t>It’s not just disclosure risks</a:t>
            </a:r>
            <a:r>
              <a:rPr lang="en-US" dirty="0" smtClean="0"/>
              <a:t/>
            </a:r>
            <a:br>
              <a:rPr lang="en-US" dirty="0" smtClean="0"/>
            </a:br>
            <a:r>
              <a:rPr lang="en-US" sz="3600" dirty="0" smtClean="0"/>
              <a:t>Ethical researchers do not use interventions known to be iatrogenic</a:t>
            </a:r>
            <a:endParaRPr lang="en-US" sz="3600" dirty="0"/>
          </a:p>
        </p:txBody>
      </p:sp>
      <p:sp>
        <p:nvSpPr>
          <p:cNvPr id="3" name="Content Placeholder 2"/>
          <p:cNvSpPr>
            <a:spLocks noGrp="1"/>
          </p:cNvSpPr>
          <p:nvPr>
            <p:ph idx="1"/>
          </p:nvPr>
        </p:nvSpPr>
        <p:spPr>
          <a:xfrm>
            <a:off x="381000" y="1981200"/>
            <a:ext cx="8229600" cy="4708525"/>
          </a:xfrm>
        </p:spPr>
        <p:txBody>
          <a:bodyPr>
            <a:normAutofit fontScale="62500" lnSpcReduction="20000"/>
          </a:bodyPr>
          <a:lstStyle/>
          <a:p>
            <a:pPr marL="548640" indent="-411480" eaLnBrk="1" fontAlgn="auto" hangingPunct="1">
              <a:spcAft>
                <a:spcPts val="0"/>
              </a:spcAft>
              <a:buClr>
                <a:schemeClr val="tx1">
                  <a:shade val="95000"/>
                </a:schemeClr>
              </a:buClr>
              <a:buFont typeface="Wingdings 2"/>
              <a:buChar char=""/>
              <a:defRPr/>
            </a:pPr>
            <a:r>
              <a:rPr lang="en-US" dirty="0"/>
              <a:t>“</a:t>
            </a:r>
            <a:r>
              <a:rPr lang="en-US" u="sng" dirty="0"/>
              <a:t>Scared Straight” </a:t>
            </a:r>
            <a:r>
              <a:rPr lang="en-US" dirty="0"/>
              <a:t>“a 2002 meta-analysis of relevant research on nine such programs, found that ‘not only does it fail to deter crime, but it actually leads to more offending behavior</a:t>
            </a:r>
            <a:r>
              <a:rPr lang="en-US" dirty="0" smtClean="0"/>
              <a:t>.’“</a:t>
            </a:r>
          </a:p>
          <a:p>
            <a:pPr marL="137160" indent="0" eaLnBrk="1" fontAlgn="auto" hangingPunct="1">
              <a:spcAft>
                <a:spcPts val="0"/>
              </a:spcAft>
              <a:buClr>
                <a:schemeClr val="tx1">
                  <a:shade val="95000"/>
                </a:schemeClr>
              </a:buClr>
              <a:buFont typeface="Wingdings 2"/>
              <a:buNone/>
              <a:defRPr/>
            </a:pPr>
            <a:endParaRPr lang="en-US" dirty="0"/>
          </a:p>
          <a:p>
            <a:pPr marL="548640" indent="-411480" eaLnBrk="1" fontAlgn="auto" hangingPunct="1">
              <a:spcAft>
                <a:spcPts val="0"/>
              </a:spcAft>
              <a:buClr>
                <a:schemeClr val="tx1">
                  <a:shade val="95000"/>
                </a:schemeClr>
              </a:buClr>
              <a:buFont typeface="Wingdings 2"/>
              <a:buChar char=""/>
              <a:defRPr/>
            </a:pPr>
            <a:r>
              <a:rPr lang="en-US" u="sng" dirty="0"/>
              <a:t>D.A.R.E. </a:t>
            </a:r>
            <a:r>
              <a:rPr lang="en-US" dirty="0"/>
              <a:t>A meta-analysis of 20 rigorous studies found that  the D.A.R.E. program had a less than small effect on reducing drug use (Cohen’s </a:t>
            </a:r>
            <a:r>
              <a:rPr lang="en-US" i="1" dirty="0"/>
              <a:t>d</a:t>
            </a:r>
            <a:r>
              <a:rPr lang="en-US" dirty="0"/>
              <a:t> = 0.05);  the school-based drug intervention program also had </a:t>
            </a:r>
            <a:r>
              <a:rPr lang="en-US" dirty="0" smtClean="0"/>
              <a:t>a </a:t>
            </a:r>
            <a:r>
              <a:rPr lang="en-US" dirty="0"/>
              <a:t>small effect on improving psychosocial behavior (Cohen’s </a:t>
            </a:r>
            <a:r>
              <a:rPr lang="en-US" i="1" dirty="0"/>
              <a:t>d</a:t>
            </a:r>
            <a:r>
              <a:rPr lang="en-US" dirty="0"/>
              <a:t> = 0.10</a:t>
            </a:r>
            <a:r>
              <a:rPr lang="en-US" dirty="0" smtClean="0"/>
              <a:t>).  Some evidence suggests that D.A.R.E. may increase risk of substance abuse for some types of students.</a:t>
            </a:r>
            <a:endParaRPr lang="en-US" dirty="0"/>
          </a:p>
          <a:p>
            <a:pPr marL="0" indent="0" eaLnBrk="1" fontAlgn="auto" hangingPunct="1">
              <a:spcAft>
                <a:spcPts val="0"/>
              </a:spcAft>
              <a:buClr>
                <a:schemeClr val="tx1">
                  <a:shade val="95000"/>
                </a:schemeClr>
              </a:buClr>
              <a:buFont typeface="Arial" charset="0"/>
              <a:buNone/>
              <a:defRPr/>
            </a:pPr>
            <a:endParaRPr lang="en-US" dirty="0"/>
          </a:p>
          <a:p>
            <a:pPr marL="548640" indent="-411480" eaLnBrk="1" fontAlgn="auto" hangingPunct="1">
              <a:spcAft>
                <a:spcPts val="0"/>
              </a:spcAft>
              <a:buClr>
                <a:schemeClr val="tx1">
                  <a:shade val="95000"/>
                </a:schemeClr>
              </a:buClr>
              <a:buFont typeface="Wingdings 2"/>
              <a:buChar char=""/>
              <a:defRPr/>
            </a:pPr>
            <a:r>
              <a:rPr lang="en-US" dirty="0"/>
              <a:t>Many educational interventions have no measureable effect, or are worse than normal educational practice  </a:t>
            </a:r>
            <a:r>
              <a:rPr lang="en-US" dirty="0" smtClean="0"/>
              <a:t>--and can pose serious risks to student “opportunity-to-learn” the tested curriculum.</a:t>
            </a:r>
            <a:endParaRPr lang="en-US" dirty="0"/>
          </a:p>
          <a:p>
            <a:pPr marL="0" indent="0" eaLnBrk="1" fontAlgn="auto" hangingPunct="1">
              <a:spcAft>
                <a:spcPts val="0"/>
              </a:spcAft>
              <a:buClr>
                <a:schemeClr val="tx1">
                  <a:shade val="95000"/>
                </a:schemeClr>
              </a:buClr>
              <a:buFont typeface="Arial" charset="0"/>
              <a:buNone/>
              <a:defRPr/>
            </a:pPr>
            <a:endParaRPr lang="en-US" dirty="0"/>
          </a:p>
          <a:p>
            <a:pPr marL="548640" indent="-411480" eaLnBrk="1" fontAlgn="auto" hangingPunct="1">
              <a:spcAft>
                <a:spcPts val="0"/>
              </a:spcAft>
              <a:buClr>
                <a:schemeClr val="tx1">
                  <a:shade val="95000"/>
                </a:schemeClr>
              </a:buClr>
              <a:buFont typeface="Wingdings 2"/>
              <a:buChar char=""/>
              <a:defRPr/>
            </a:pPr>
            <a:r>
              <a:rPr lang="en-US" dirty="0"/>
              <a:t>And … </a:t>
            </a:r>
          </a:p>
          <a:p>
            <a:pPr marL="548640" indent="-411480" eaLnBrk="1" fontAlgn="auto" hangingPunct="1">
              <a:spcAft>
                <a:spcPts val="0"/>
              </a:spcAft>
              <a:buClr>
                <a:schemeClr val="tx1">
                  <a:shade val="95000"/>
                </a:schemeClr>
              </a:buClr>
              <a:buFont typeface="Wingdings 2"/>
              <a:buChar char=""/>
              <a:defRPr/>
            </a:pPr>
            <a:endParaRPr lang="en-US" dirty="0"/>
          </a:p>
        </p:txBody>
      </p:sp>
      <p:sp>
        <p:nvSpPr>
          <p:cNvPr id="5" name="Footer Placeholder 4"/>
          <p:cNvSpPr>
            <a:spLocks noGrp="1"/>
          </p:cNvSpPr>
          <p:nvPr>
            <p:ph type="ftr" sz="quarter" idx="11"/>
          </p:nvPr>
        </p:nvSpPr>
        <p:spPr/>
        <p:txBody>
          <a:bodyPr/>
          <a:lstStyle/>
          <a:p>
            <a:pPr>
              <a:defRPr/>
            </a:pPr>
            <a:r>
              <a:rPr lang="en-US" dirty="0"/>
              <a:t>DRAFT: Discussion purposes only</a:t>
            </a:r>
          </a:p>
        </p:txBody>
      </p:sp>
      <p:sp>
        <p:nvSpPr>
          <p:cNvPr id="4" name="Slide Number Placeholder 3"/>
          <p:cNvSpPr>
            <a:spLocks noGrp="1"/>
          </p:cNvSpPr>
          <p:nvPr>
            <p:ph type="sldNum" sz="quarter" idx="12"/>
          </p:nvPr>
        </p:nvSpPr>
        <p:spPr/>
        <p:txBody>
          <a:bodyPr/>
          <a:lstStyle/>
          <a:p>
            <a:pPr>
              <a:defRPr/>
            </a:pPr>
            <a:fld id="{B0218680-4B24-4331-B244-2A614F07A59C}" type="slidenum">
              <a:rPr lang="en-US"/>
              <a:pPr>
                <a:defRPr/>
              </a:pPr>
              <a:t>50</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smtClean="0">
                <a:solidFill>
                  <a:srgbClr val="FFFF00"/>
                </a:solidFill>
              </a:rPr>
              <a:t> Characteristics and Context matter</a:t>
            </a:r>
            <a:r>
              <a:rPr lang="en-US" dirty="0" smtClean="0"/>
              <a:t>:</a:t>
            </a:r>
            <a:endParaRPr lang="en-US" dirty="0"/>
          </a:p>
        </p:txBody>
      </p:sp>
      <p:sp>
        <p:nvSpPr>
          <p:cNvPr id="3" name="Content Placeholder 2"/>
          <p:cNvSpPr>
            <a:spLocks noGrp="1"/>
          </p:cNvSpPr>
          <p:nvPr>
            <p:ph idx="1"/>
          </p:nvPr>
        </p:nvSpPr>
        <p:spPr>
          <a:xfrm>
            <a:off x="457200" y="3200400"/>
            <a:ext cx="8229600" cy="2925763"/>
          </a:xfrm>
        </p:spPr>
        <p:txBody>
          <a:bodyPr/>
          <a:lstStyle/>
          <a:p>
            <a:pPr algn="ctr">
              <a:buNone/>
            </a:pPr>
            <a:r>
              <a:rPr lang="en-US" dirty="0" smtClean="0"/>
              <a:t>    </a:t>
            </a:r>
            <a:r>
              <a:rPr lang="en-US" sz="2800" dirty="0" smtClean="0"/>
              <a:t>For example, research on the education of women is usually exempt as </a:t>
            </a:r>
          </a:p>
          <a:p>
            <a:pPr algn="ctr">
              <a:buNone/>
            </a:pPr>
            <a:r>
              <a:rPr lang="en-US" sz="2800" dirty="0" smtClean="0"/>
              <a:t>“normal educational </a:t>
            </a:r>
            <a:r>
              <a:rPr lang="en-US" dirty="0" smtClean="0"/>
              <a:t>practice”.</a:t>
            </a:r>
            <a:endParaRPr lang="en-US" dirty="0"/>
          </a:p>
        </p:txBody>
      </p:sp>
      <p:sp>
        <p:nvSpPr>
          <p:cNvPr id="4" name="Rectangle 3"/>
          <p:cNvSpPr/>
          <p:nvPr/>
        </p:nvSpPr>
        <p:spPr>
          <a:xfrm>
            <a:off x="762000" y="4826675"/>
            <a:ext cx="7924800" cy="2031325"/>
          </a:xfrm>
          <a:prstGeom prst="rect">
            <a:avLst/>
          </a:prstGeom>
        </p:spPr>
        <p:txBody>
          <a:bodyPr wrap="square">
            <a:spAutoFit/>
          </a:bodyPr>
          <a:lstStyle/>
          <a:p>
            <a:r>
              <a:rPr lang="en-US" b="1" dirty="0" smtClean="0"/>
              <a:t>             “</a:t>
            </a:r>
            <a:r>
              <a:rPr lang="en-US" b="1" dirty="0" smtClean="0">
                <a:solidFill>
                  <a:srgbClr val="FFFF00"/>
                </a:solidFill>
              </a:rPr>
              <a:t>Acid attacks, poison: What Afghan girls risk by going to school”</a:t>
            </a:r>
          </a:p>
          <a:p>
            <a:r>
              <a:rPr lang="en-US" dirty="0" smtClean="0">
                <a:solidFill>
                  <a:srgbClr val="FFFF00"/>
                </a:solidFill>
              </a:rPr>
              <a:t>                                             --By </a:t>
            </a:r>
            <a:r>
              <a:rPr lang="en-US" b="1" dirty="0" smtClean="0">
                <a:solidFill>
                  <a:srgbClr val="FFFF00"/>
                </a:solidFill>
              </a:rPr>
              <a:t>Allie Torgan</a:t>
            </a:r>
            <a:r>
              <a:rPr lang="en-US" dirty="0" smtClean="0">
                <a:solidFill>
                  <a:srgbClr val="FFFF00"/>
                </a:solidFill>
              </a:rPr>
              <a:t>, CNN</a:t>
            </a:r>
            <a:endParaRPr lang="en-US" dirty="0" smtClean="0"/>
          </a:p>
          <a:p>
            <a:r>
              <a:rPr lang="en-US" dirty="0" smtClean="0"/>
              <a:t>"Every day, you hear that somebody's thrown acid </a:t>
            </a:r>
            <a:r>
              <a:rPr lang="en-US" dirty="0" smtClean="0">
                <a:solidFill>
                  <a:srgbClr val="FFFF00"/>
                </a:solidFill>
              </a:rPr>
              <a:t> </a:t>
            </a:r>
            <a:r>
              <a:rPr lang="en-US" dirty="0" smtClean="0"/>
              <a:t>at a girl's face ... or they poison their water.“  … There were at least 185 documented attacks  on schools and hospitals in Afghanistan last year, according to the United Nations. The majority were attributed to armed groups opposed to girls' education.</a:t>
            </a:r>
          </a:p>
          <a:p>
            <a:endParaRPr lang="en-US" dirty="0"/>
          </a:p>
        </p:txBody>
      </p:sp>
      <p:pic>
        <p:nvPicPr>
          <p:cNvPr id="37890" name="Picture 2" descr="Pupils watching as girl writes on blackboard"/>
          <p:cNvPicPr>
            <a:picLocks noChangeAspect="1" noChangeArrowheads="1"/>
          </p:cNvPicPr>
          <p:nvPr/>
        </p:nvPicPr>
        <p:blipFill>
          <a:blip r:embed="rId3" cstate="print"/>
          <a:srcRect/>
          <a:stretch>
            <a:fillRect/>
          </a:stretch>
        </p:blipFill>
        <p:spPr bwMode="auto">
          <a:xfrm>
            <a:off x="2133600" y="762000"/>
            <a:ext cx="4419600" cy="2486025"/>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122" name="Title 1"/>
          <p:cNvSpPr>
            <a:spLocks noGrp="1"/>
          </p:cNvSpPr>
          <p:nvPr>
            <p:ph type="ctrTitle"/>
          </p:nvPr>
        </p:nvSpPr>
        <p:spPr>
          <a:xfrm>
            <a:off x="762000" y="2438400"/>
            <a:ext cx="7772400" cy="1470025"/>
          </a:xfrm>
        </p:spPr>
        <p:txBody>
          <a:bodyPr>
            <a:noAutofit/>
          </a:bodyPr>
          <a:lstStyle/>
          <a:p>
            <a:r>
              <a:rPr lang="en-US" sz="6600" dirty="0" smtClean="0">
                <a:solidFill>
                  <a:srgbClr val="FFFF00"/>
                </a:solidFill>
              </a:rPr>
              <a:t>Big data challenge: </a:t>
            </a:r>
            <a:br>
              <a:rPr lang="en-US" sz="6600" dirty="0" smtClean="0">
                <a:solidFill>
                  <a:srgbClr val="FFFF00"/>
                </a:solidFill>
              </a:rPr>
            </a:br>
            <a:r>
              <a:rPr lang="en-US" sz="6600" dirty="0" smtClean="0">
                <a:solidFill>
                  <a:srgbClr val="FFFF00"/>
                </a:solidFill>
              </a:rPr>
              <a:t>checks-and-balances</a:t>
            </a:r>
          </a:p>
        </p:txBody>
      </p:sp>
      <p:sp>
        <p:nvSpPr>
          <p:cNvPr id="3" name="Subtitle 2"/>
          <p:cNvSpPr>
            <a:spLocks noGrp="1"/>
          </p:cNvSpPr>
          <p:nvPr>
            <p:ph type="subTitle" idx="1"/>
          </p:nvPr>
        </p:nvSpPr>
        <p:spPr>
          <a:xfrm>
            <a:off x="762000" y="3962400"/>
            <a:ext cx="7010400" cy="1752600"/>
          </a:xfrm>
        </p:spPr>
        <p:txBody>
          <a:bodyPr rtlCol="0">
            <a:normAutofit/>
          </a:bodyPr>
          <a:lstStyle/>
          <a:p>
            <a:pPr fontAlgn="auto">
              <a:spcAft>
                <a:spcPts val="0"/>
              </a:spcAft>
              <a:buFont typeface="Arial" pitchFamily="34" charset="0"/>
              <a:buNone/>
              <a:defRPr/>
            </a:pPr>
            <a:r>
              <a:rPr lang="en-US" dirty="0" smtClean="0"/>
              <a:t>Beyond the </a:t>
            </a:r>
          </a:p>
          <a:p>
            <a:pPr fontAlgn="auto">
              <a:spcAft>
                <a:spcPts val="0"/>
              </a:spcAft>
              <a:buFont typeface="Arial" pitchFamily="34" charset="0"/>
              <a:buNone/>
              <a:defRPr/>
            </a:pPr>
            <a:r>
              <a:rPr lang="en-US" dirty="0" smtClean="0"/>
              <a:t>“You have no privacy, get over it” world.</a:t>
            </a:r>
          </a:p>
          <a:p>
            <a:pPr fontAlgn="auto">
              <a:spcAft>
                <a:spcPts val="0"/>
              </a:spcAft>
              <a:buFont typeface="Arial" pitchFamily="34" charset="0"/>
              <a:buNone/>
              <a:defRPr/>
            </a:pPr>
            <a:r>
              <a:rPr lang="en-US" sz="1400" dirty="0" smtClean="0"/>
              <a:t>Cf Scott McNealy, SunMicrosystems</a:t>
            </a:r>
          </a:p>
        </p:txBody>
      </p:sp>
      <p:sp>
        <p:nvSpPr>
          <p:cNvPr id="4" name="TextBox 3"/>
          <p:cNvSpPr txBox="1"/>
          <p:nvPr/>
        </p:nvSpPr>
        <p:spPr>
          <a:xfrm>
            <a:off x="2057400" y="533400"/>
            <a:ext cx="4953000" cy="646331"/>
          </a:xfrm>
          <a:prstGeom prst="rect">
            <a:avLst/>
          </a:prstGeom>
          <a:noFill/>
        </p:spPr>
        <p:txBody>
          <a:bodyPr wrap="square" rtlCol="0">
            <a:spAutoFit/>
          </a:bodyPr>
          <a:lstStyle/>
          <a:p>
            <a:r>
              <a:rPr lang="en-US" dirty="0" smtClean="0"/>
              <a:t>SBR often includes directly and/or indirectly identifiable data.  </a:t>
            </a:r>
            <a:endParaRPr lang="en-US" dirty="0"/>
          </a:p>
        </p:txBody>
      </p:sp>
      <p:pic>
        <p:nvPicPr>
          <p:cNvPr id="5" name="Picture 10" descr="http://t1.gstatic.com/images?q=tbn:MpvNtlfLbBzF-M:http://tunedit.files.wordpress.com/2010/06/data-scientist.jpg">
            <a:hlinkClick r:id="rId3"/>
          </p:cNvPr>
          <p:cNvPicPr>
            <a:picLocks noChangeAspect="1" noChangeArrowheads="1"/>
          </p:cNvPicPr>
          <p:nvPr/>
        </p:nvPicPr>
        <p:blipFill>
          <a:blip r:embed="rId4" cstate="print"/>
          <a:srcRect/>
          <a:stretch>
            <a:fillRect/>
          </a:stretch>
        </p:blipFill>
        <p:spPr bwMode="auto">
          <a:xfrm>
            <a:off x="0" y="0"/>
            <a:ext cx="1524000" cy="2176463"/>
          </a:xfrm>
          <a:prstGeom prst="rect">
            <a:avLst/>
          </a:prstGeom>
          <a:noFill/>
          <a:ln w="9525">
            <a:noFill/>
            <a:miter lim="800000"/>
            <a:headEnd/>
            <a:tailEnd/>
          </a:ln>
        </p:spPr>
      </p:pic>
      <p:pic>
        <p:nvPicPr>
          <p:cNvPr id="6" name="Picture 8" descr="http://t0.gstatic.com/images?q=tbn:_A6UdqeUj2lBhM:http://ecx.images-amazon.com/images/I/5138BHEGZ0L.jpg">
            <a:hlinkClick r:id="rId5"/>
          </p:cNvPr>
          <p:cNvPicPr>
            <a:picLocks noChangeAspect="1" noChangeArrowheads="1"/>
          </p:cNvPicPr>
          <p:nvPr/>
        </p:nvPicPr>
        <p:blipFill>
          <a:blip r:embed="rId6" cstate="print"/>
          <a:srcRect/>
          <a:stretch>
            <a:fillRect/>
          </a:stretch>
        </p:blipFill>
        <p:spPr bwMode="auto">
          <a:xfrm>
            <a:off x="7162800" y="0"/>
            <a:ext cx="1981200" cy="22860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76400" y="381000"/>
            <a:ext cx="6705600" cy="1143000"/>
          </a:xfrm>
        </p:spPr>
        <p:txBody>
          <a:bodyPr>
            <a:normAutofit fontScale="90000"/>
          </a:bodyPr>
          <a:lstStyle/>
          <a:p>
            <a:pPr eaLnBrk="1" hangingPunct="1"/>
            <a:r>
              <a:rPr lang="en-US" sz="5400" dirty="0" smtClean="0">
                <a:solidFill>
                  <a:srgbClr val="FFFF00"/>
                </a:solidFill>
              </a:rPr>
              <a:t>If you have three variables…</a:t>
            </a:r>
          </a:p>
        </p:txBody>
      </p:sp>
      <p:sp>
        <p:nvSpPr>
          <p:cNvPr id="29699" name="Rectangle 3"/>
          <p:cNvSpPr>
            <a:spLocks noGrp="1" noChangeArrowheads="1"/>
          </p:cNvSpPr>
          <p:nvPr>
            <p:ph idx="1"/>
          </p:nvPr>
        </p:nvSpPr>
        <p:spPr>
          <a:xfrm>
            <a:off x="685800" y="2362200"/>
            <a:ext cx="7848600" cy="4343400"/>
          </a:xfrm>
        </p:spPr>
        <p:txBody>
          <a:bodyPr>
            <a:normAutofit/>
          </a:bodyPr>
          <a:lstStyle/>
          <a:p>
            <a:pPr eaLnBrk="1" hangingPunct="1">
              <a:lnSpc>
                <a:spcPct val="80000"/>
              </a:lnSpc>
            </a:pPr>
            <a:r>
              <a:rPr lang="en-US" sz="2800" dirty="0" smtClean="0"/>
              <a:t>Birthdate, sex, and ZIP code (5 digit)--alone uniquely identify 87% of the US population.</a:t>
            </a:r>
          </a:p>
          <a:p>
            <a:pPr eaLnBrk="1" hangingPunct="1">
              <a:lnSpc>
                <a:spcPct val="80000"/>
              </a:lnSpc>
              <a:buFontTx/>
              <a:buNone/>
            </a:pPr>
            <a:r>
              <a:rPr lang="en-US" sz="2800" dirty="0" smtClean="0"/>
              <a:t>			--</a:t>
            </a:r>
            <a:r>
              <a:rPr lang="en-US" sz="1400" dirty="0" smtClean="0"/>
              <a:t>Sweeney et al. “Confidentiality and Privacy </a:t>
            </a:r>
          </a:p>
          <a:p>
            <a:pPr eaLnBrk="1" hangingPunct="1">
              <a:lnSpc>
                <a:spcPct val="80000"/>
              </a:lnSpc>
              <a:buFontTx/>
              <a:buNone/>
            </a:pPr>
            <a:r>
              <a:rPr lang="en-US" sz="1400" dirty="0" smtClean="0"/>
              <a:t>                                             of Electronic Medical Records”  </a:t>
            </a:r>
          </a:p>
          <a:p>
            <a:pPr eaLnBrk="1" hangingPunct="1">
              <a:lnSpc>
                <a:spcPct val="80000"/>
              </a:lnSpc>
              <a:buFontTx/>
              <a:buNone/>
            </a:pPr>
            <a:endParaRPr lang="en-US" sz="2800" dirty="0" smtClean="0"/>
          </a:p>
          <a:p>
            <a:pPr eaLnBrk="1" hangingPunct="1">
              <a:lnSpc>
                <a:spcPct val="80000"/>
              </a:lnSpc>
            </a:pPr>
            <a:r>
              <a:rPr lang="en-US" sz="2800" dirty="0" smtClean="0"/>
              <a:t>Education research often involves small samples, with longitudinal data, of students in classrooms in schools that may be linkable to external data sources to reidentify subjects.</a:t>
            </a:r>
          </a:p>
          <a:p>
            <a:pPr eaLnBrk="1" hangingPunct="1">
              <a:lnSpc>
                <a:spcPct val="80000"/>
              </a:lnSpc>
              <a:buFontTx/>
              <a:buNone/>
            </a:pPr>
            <a:endParaRPr lang="en-US" sz="2800" dirty="0" smtClean="0"/>
          </a:p>
          <a:p>
            <a:pPr eaLnBrk="1" hangingPunct="1">
              <a:lnSpc>
                <a:spcPct val="80000"/>
              </a:lnSpc>
            </a:pPr>
            <a:r>
              <a:rPr lang="en-US" sz="2800" dirty="0" smtClean="0"/>
              <a:t>And …</a:t>
            </a:r>
          </a:p>
          <a:p>
            <a:pPr eaLnBrk="1" hangingPunct="1">
              <a:lnSpc>
                <a:spcPct val="80000"/>
              </a:lnSpc>
              <a:buFontTx/>
              <a:buNone/>
            </a:pPr>
            <a:endParaRPr lang="en-US" sz="2800" dirty="0" smtClean="0"/>
          </a:p>
          <a:p>
            <a:pPr eaLnBrk="1" hangingPunct="1">
              <a:lnSpc>
                <a:spcPct val="80000"/>
              </a:lnSpc>
              <a:buFontTx/>
              <a:buNone/>
            </a:pPr>
            <a:endParaRPr lang="en-US" sz="1200" dirty="0" smtClean="0"/>
          </a:p>
          <a:p>
            <a:pPr eaLnBrk="1" hangingPunct="1">
              <a:lnSpc>
                <a:spcPct val="80000"/>
              </a:lnSpc>
              <a:buFontTx/>
              <a:buNone/>
            </a:pPr>
            <a:endParaRPr lang="en-US" sz="1200" dirty="0" smtClean="0"/>
          </a:p>
          <a:p>
            <a:pPr eaLnBrk="1" hangingPunct="1">
              <a:lnSpc>
                <a:spcPct val="80000"/>
              </a:lnSpc>
              <a:buFontTx/>
              <a:buNone/>
            </a:pPr>
            <a:endParaRPr lang="en-US" sz="1200" dirty="0" smtClean="0"/>
          </a:p>
        </p:txBody>
      </p:sp>
      <p:sp>
        <p:nvSpPr>
          <p:cNvPr id="47106" name="Slide Number Placeholder 5"/>
          <p:cNvSpPr>
            <a:spLocks noGrp="1"/>
          </p:cNvSpPr>
          <p:nvPr>
            <p:ph type="sldNum" sz="quarter" idx="12"/>
          </p:nvPr>
        </p:nvSpPr>
        <p:spPr/>
        <p:txBody>
          <a:bodyPr/>
          <a:lstStyle/>
          <a:p>
            <a:pPr>
              <a:defRPr/>
            </a:pPr>
            <a:fld id="{D927EBE1-560A-4AE5-A795-56286DA842F6}" type="slidenum">
              <a:rPr lang="en-US"/>
              <a:pPr>
                <a:defRPr/>
              </a:pPr>
              <a:t>53</a:t>
            </a:fld>
            <a:endParaRPr lang="en-US" dirty="0"/>
          </a:p>
        </p:txBody>
      </p:sp>
      <p:pic>
        <p:nvPicPr>
          <p:cNvPr id="29701" name="Picture 2" descr="http://t3.gstatic.com/images?q=tbn:ANd9GcTXRHqJfGmqCi2ua8ngmCR6I30c2oh8LHAo4DOWutv993OWX5muIqOIxBQ">
            <a:hlinkClick r:id="rId3"/>
          </p:cNvPr>
          <p:cNvPicPr>
            <a:picLocks noChangeAspect="1" noChangeArrowheads="1"/>
          </p:cNvPicPr>
          <p:nvPr/>
        </p:nvPicPr>
        <p:blipFill>
          <a:blip r:embed="rId4" cstate="print"/>
          <a:srcRect/>
          <a:stretch>
            <a:fillRect/>
          </a:stretch>
        </p:blipFill>
        <p:spPr bwMode="auto">
          <a:xfrm>
            <a:off x="304800" y="381000"/>
            <a:ext cx="1447800" cy="1941513"/>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629400" cy="2209800"/>
          </a:xfrm>
        </p:spPr>
        <p:txBody>
          <a:bodyPr>
            <a:normAutofit/>
          </a:bodyPr>
          <a:lstStyle/>
          <a:p>
            <a:r>
              <a:rPr lang="en-US" sz="3100" dirty="0" smtClean="0">
                <a:solidFill>
                  <a:srgbClr val="FFFF00"/>
                </a:solidFill>
              </a:rPr>
              <a:t>Proliferation of linkable data sets and evolution of data reidentification makes good data practices (and research ethics) increasingly important.</a:t>
            </a:r>
            <a:endParaRPr lang="en-US" dirty="0">
              <a:solidFill>
                <a:srgbClr val="FFFF00"/>
              </a:solidFill>
            </a:endParaRPr>
          </a:p>
        </p:txBody>
      </p:sp>
      <p:sp>
        <p:nvSpPr>
          <p:cNvPr id="3" name="Content Placeholder 2"/>
          <p:cNvSpPr>
            <a:spLocks noGrp="1"/>
          </p:cNvSpPr>
          <p:nvPr>
            <p:ph idx="1"/>
          </p:nvPr>
        </p:nvSpPr>
        <p:spPr>
          <a:xfrm>
            <a:off x="457200" y="2667000"/>
            <a:ext cx="8229600" cy="3459163"/>
          </a:xfrm>
        </p:spPr>
        <p:txBody>
          <a:bodyPr>
            <a:normAutofit fontScale="70000" lnSpcReduction="20000"/>
          </a:bodyPr>
          <a:lstStyle/>
          <a:p>
            <a:endParaRPr lang="en-US" dirty="0" smtClean="0"/>
          </a:p>
          <a:p>
            <a:pPr>
              <a:buNone/>
            </a:pPr>
            <a:r>
              <a:rPr lang="en-US" i="1" dirty="0" smtClean="0"/>
              <a:t>“Genetics Genealogy Databases Enable Naming of Anonymous DNA Donors”,</a:t>
            </a:r>
            <a:r>
              <a:rPr lang="en-US" i="1" u="sng" dirty="0" smtClean="0"/>
              <a:t> Science (</a:t>
            </a:r>
            <a:r>
              <a:rPr lang="en-US" i="1" dirty="0" smtClean="0"/>
              <a:t>18 January 2013) </a:t>
            </a:r>
            <a:br>
              <a:rPr lang="en-US" i="1" dirty="0" smtClean="0"/>
            </a:br>
            <a:r>
              <a:rPr lang="en-US" sz="2600" i="1" dirty="0" smtClean="0"/>
              <a:t> </a:t>
            </a:r>
            <a:endParaRPr lang="en-US" sz="2600" b="1" dirty="0" smtClean="0"/>
          </a:p>
          <a:p>
            <a:pPr>
              <a:buNone/>
            </a:pPr>
            <a:r>
              <a:rPr lang="en-US" sz="2600" dirty="0" smtClean="0"/>
              <a:t>	“By applying an algorithm to anonymized genomes from a research database and doing some online sleuthing with popular genealogy Web sites, researchers were able to guess the true identities of DNA donors”</a:t>
            </a:r>
          </a:p>
          <a:p>
            <a:pPr>
              <a:buNone/>
            </a:pPr>
            <a:endParaRPr lang="en-US" sz="2600" dirty="0" smtClean="0"/>
          </a:p>
          <a:p>
            <a:pPr>
              <a:buNone/>
            </a:pPr>
            <a:r>
              <a:rPr lang="en-US" sz="2600" dirty="0" smtClean="0"/>
              <a:t>*  </a:t>
            </a:r>
            <a:r>
              <a:rPr lang="en-US" sz="2600" dirty="0" smtClean="0">
                <a:solidFill>
                  <a:srgbClr val="FFFF00"/>
                </a:solidFill>
              </a:rPr>
              <a:t>There are an increasing number of linkable data sets </a:t>
            </a:r>
            <a:r>
              <a:rPr lang="en-US" sz="2600" dirty="0" smtClean="0"/>
              <a:t>to re-ID genetic and other data.  For example, the FBI’s rapidly growing CODIS system has DNA SNPs for over 10 million people, and 450,000 unidentified people, readily searched if have access.</a:t>
            </a:r>
          </a:p>
          <a:p>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54</a:t>
            </a:fld>
            <a:endParaRPr lang="en-US" dirty="0"/>
          </a:p>
        </p:txBody>
      </p:sp>
      <p:pic>
        <p:nvPicPr>
          <p:cNvPr id="5" name="Picture 8" descr="http://t0.gstatic.com/images?q=tbn:_A6UdqeUj2lBhM:http://ecx.images-amazon.com/images/I/5138BHEGZ0L.jpg">
            <a:hlinkClick r:id="rId3"/>
          </p:cNvPr>
          <p:cNvPicPr>
            <a:picLocks noChangeAspect="1" noChangeArrowheads="1"/>
          </p:cNvPicPr>
          <p:nvPr/>
        </p:nvPicPr>
        <p:blipFill>
          <a:blip r:embed="rId4" cstate="print"/>
          <a:srcRect/>
          <a:stretch>
            <a:fillRect/>
          </a:stretch>
        </p:blipFill>
        <p:spPr bwMode="auto">
          <a:xfrm>
            <a:off x="7162800" y="0"/>
            <a:ext cx="1981200" cy="22860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smtClean="0">
                <a:solidFill>
                  <a:srgbClr val="FFFF00"/>
                </a:solidFill>
              </a:rPr>
              <a:t>Who cares?</a:t>
            </a:r>
            <a:br>
              <a:rPr lang="en-US" dirty="0" smtClean="0">
                <a:solidFill>
                  <a:srgbClr val="FFFF00"/>
                </a:solidFill>
              </a:rPr>
            </a:br>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381000" y="762000"/>
            <a:ext cx="8229600" cy="6477000"/>
          </a:xfrm>
        </p:spPr>
        <p:txBody>
          <a:bodyPr>
            <a:normAutofit fontScale="47500" lnSpcReduction="20000"/>
          </a:bodyPr>
          <a:lstStyle/>
          <a:p>
            <a:pPr>
              <a:buNone/>
            </a:pPr>
            <a:endParaRPr lang="en-US" dirty="0" smtClean="0"/>
          </a:p>
          <a:p>
            <a:r>
              <a:rPr lang="en-US" sz="4200" dirty="0">
                <a:solidFill>
                  <a:srgbClr val="FFFF00"/>
                </a:solidFill>
              </a:rPr>
              <a:t>W</a:t>
            </a:r>
            <a:r>
              <a:rPr lang="en-US" sz="4200" dirty="0" smtClean="0">
                <a:solidFill>
                  <a:srgbClr val="FFFF00"/>
                </a:solidFill>
              </a:rPr>
              <a:t>hen risks of disclosure are included in informed consent , e.g. for record linkage), people are less willing to participate. </a:t>
            </a:r>
            <a:r>
              <a:rPr lang="en-US" sz="4200" dirty="0">
                <a:solidFill>
                  <a:srgbClr val="FFFF00"/>
                </a:solidFill>
              </a:rPr>
              <a:t> </a:t>
            </a:r>
            <a:r>
              <a:rPr lang="en-US" sz="4200" dirty="0" smtClean="0"/>
              <a:t>(Eleanor Singer et al.) </a:t>
            </a:r>
          </a:p>
          <a:p>
            <a:endParaRPr lang="en-US" sz="4200" dirty="0" smtClean="0"/>
          </a:p>
          <a:p>
            <a:r>
              <a:rPr lang="en-US" sz="4200" dirty="0" smtClean="0"/>
              <a:t>A 2012 national survey by Forester Research found that </a:t>
            </a:r>
            <a:r>
              <a:rPr lang="en-US" sz="4200" dirty="0" smtClean="0">
                <a:solidFill>
                  <a:srgbClr val="FFFF00"/>
                </a:solidFill>
              </a:rPr>
              <a:t>one-in-three consumers were concerned about companies having </a:t>
            </a:r>
            <a:r>
              <a:rPr lang="en-US" sz="4200" b="1" dirty="0" smtClean="0">
                <a:solidFill>
                  <a:srgbClr val="FFFF00"/>
                </a:solidFill>
              </a:rPr>
              <a:t>access to their behavioral data </a:t>
            </a:r>
            <a:r>
              <a:rPr lang="en-US" sz="4200" dirty="0" smtClean="0"/>
              <a:t>from the internet.  </a:t>
            </a:r>
            <a:r>
              <a:rPr lang="en-US" sz="4200" b="1" dirty="0" smtClean="0">
                <a:solidFill>
                  <a:srgbClr val="FFFF00"/>
                </a:solidFill>
              </a:rPr>
              <a:t>More than 40% said they had stopped short of completing a transaction </a:t>
            </a:r>
            <a:r>
              <a:rPr lang="en-US" sz="4200" dirty="0" smtClean="0"/>
              <a:t>on internet web site because of something they read in a privacy policy.  (N.Y.T.)</a:t>
            </a:r>
          </a:p>
          <a:p>
            <a:pPr>
              <a:buNone/>
            </a:pPr>
            <a:endParaRPr lang="en-US" sz="4200" dirty="0" smtClean="0"/>
          </a:p>
          <a:p>
            <a:r>
              <a:rPr lang="en-US" sz="4200" dirty="0" smtClean="0"/>
              <a:t>“A new US survey has just shown that</a:t>
            </a:r>
            <a:r>
              <a:rPr lang="en-US" sz="4200" dirty="0" smtClean="0">
                <a:solidFill>
                  <a:srgbClr val="FF0000"/>
                </a:solidFill>
              </a:rPr>
              <a:t> </a:t>
            </a:r>
            <a:r>
              <a:rPr lang="en-US" sz="4200" b="1" dirty="0" smtClean="0">
                <a:solidFill>
                  <a:srgbClr val="FFFF00"/>
                </a:solidFill>
              </a:rPr>
              <a:t>nearly half (45%) of US citizens feel that they have little or no control over the personal information </a:t>
            </a:r>
            <a:r>
              <a:rPr lang="en-US" sz="4200" dirty="0" smtClean="0"/>
              <a:t>companies gather while they are browsing the Web or using online services such as photo sharing, travel or gaming. </a:t>
            </a:r>
            <a:r>
              <a:rPr lang="en-US" sz="4200" dirty="0" smtClean="0">
                <a:solidFill>
                  <a:srgbClr val="FFFF00"/>
                </a:solidFill>
              </a:rPr>
              <a:t> Twenty-one percent of citizens have even stopped using these online services because of data protection concerns.  </a:t>
            </a:r>
            <a:r>
              <a:rPr lang="en-US" sz="4200" dirty="0" smtClean="0"/>
              <a:t>I believe that policy makers need to provide a solution. It is important both for consumers and for business….”</a:t>
            </a:r>
          </a:p>
          <a:p>
            <a:pPr>
              <a:buNone/>
            </a:pPr>
            <a:r>
              <a:rPr lang="en-US" sz="4200" dirty="0"/>
              <a:t> </a:t>
            </a:r>
            <a:r>
              <a:rPr lang="en-US" sz="4200" dirty="0" smtClean="0"/>
              <a:t>           “Seventy-two percent of Europeans have told us in surveys that they are concerned about how companies use their personal data. They are especially worried about online privacy </a:t>
            </a:r>
            <a:r>
              <a:rPr lang="en-US" sz="4200" b="1" dirty="0" smtClean="0">
                <a:solidFill>
                  <a:srgbClr val="FFFF00"/>
                </a:solidFill>
              </a:rPr>
              <a:t>and this is one of the most frequent reasons why people don’t buy goods and services online</a:t>
            </a:r>
            <a:r>
              <a:rPr lang="en-US" sz="4200" dirty="0" smtClean="0"/>
              <a:t>….”</a:t>
            </a:r>
          </a:p>
          <a:p>
            <a:r>
              <a:rPr lang="en-US" sz="2300" dirty="0" smtClean="0"/>
              <a:t>--Viviane Reding, Vice President of the European Commission and Justice Commissioner of the European Union, “Q&amp;A with Viviane Reding”, </a:t>
            </a:r>
            <a:r>
              <a:rPr lang="en-US" sz="2300" i="1" dirty="0" smtClean="0"/>
              <a:t>New York Times</a:t>
            </a:r>
            <a:r>
              <a:rPr lang="en-US" sz="2300" dirty="0" smtClean="0"/>
              <a:t>, (Feb 2, 2013).</a:t>
            </a:r>
            <a:endParaRPr lang="en-US" sz="2300"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55</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Idiosyncratic outlier--</a:t>
            </a:r>
            <a:br>
              <a:rPr lang="en-US" b="1" dirty="0" smtClean="0">
                <a:solidFill>
                  <a:srgbClr val="FFFF00"/>
                </a:solidFill>
              </a:rPr>
            </a:br>
            <a:r>
              <a:rPr lang="en-US" b="1" dirty="0">
                <a:solidFill>
                  <a:srgbClr val="FFFF00"/>
                </a:solidFill>
              </a:rPr>
              <a:t>o</a:t>
            </a:r>
            <a:r>
              <a:rPr lang="en-US" b="1" dirty="0" smtClean="0">
                <a:solidFill>
                  <a:srgbClr val="FFFF00"/>
                </a:solidFill>
              </a:rPr>
              <a:t>r symptomatic of a bigger problem?</a:t>
            </a:r>
            <a:endParaRPr lang="en-US" b="1" dirty="0">
              <a:solidFill>
                <a:srgbClr val="FFFF00"/>
              </a:solidFill>
            </a:endParaRPr>
          </a:p>
        </p:txBody>
      </p:sp>
      <p:sp>
        <p:nvSpPr>
          <p:cNvPr id="3" name="Content Placeholder 2"/>
          <p:cNvSpPr>
            <a:spLocks noGrp="1"/>
          </p:cNvSpPr>
          <p:nvPr>
            <p:ph idx="1"/>
          </p:nvPr>
        </p:nvSpPr>
        <p:spPr>
          <a:xfrm>
            <a:off x="457200" y="2025748"/>
            <a:ext cx="8229600" cy="4800600"/>
          </a:xfrm>
        </p:spPr>
        <p:txBody>
          <a:bodyPr>
            <a:normAutofit/>
          </a:bodyPr>
          <a:lstStyle/>
          <a:p>
            <a:r>
              <a:rPr lang="en-US" dirty="0" smtClean="0"/>
              <a:t>When “a study goes bad”, the challenge for the public, politicians, and regulators is to determine whether it is a “local” problem involving a particular study, researcher or institution—</a:t>
            </a:r>
          </a:p>
          <a:p>
            <a:pPr marL="457200" lvl="1" indent="0">
              <a:buNone/>
            </a:pPr>
            <a:r>
              <a:rPr lang="en-US" dirty="0" smtClean="0"/>
              <a:t>Or whether it is evidence of a bigger problem that must be corrected with more enforcement, and/or new laws and regulations-- and/or avoiding research participation.</a:t>
            </a:r>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AADD7745-DCEA-4256-B0A1-681EC926F49C}" type="slidenum">
              <a:rPr lang="en-US" smtClean="0"/>
              <a:pPr/>
              <a:t>56</a:t>
            </a:fld>
            <a:endParaRPr lang="en-US" dirty="0"/>
          </a:p>
        </p:txBody>
      </p:sp>
    </p:spTree>
    <p:extLst>
      <p:ext uri="{BB962C8B-B14F-4D97-AF65-F5344CB8AC3E}">
        <p14:creationId xmlns:p14="http://schemas.microsoft.com/office/powerpoint/2010/main" val="4941502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Critics often misspecify the role of IRBs and the Common Rule</a:t>
            </a:r>
            <a:endParaRPr lang="en-US" dirty="0"/>
          </a:p>
        </p:txBody>
      </p:sp>
      <p:sp>
        <p:nvSpPr>
          <p:cNvPr id="3" name="Slide Number Placeholder 2"/>
          <p:cNvSpPr>
            <a:spLocks noGrp="1"/>
          </p:cNvSpPr>
          <p:nvPr>
            <p:ph type="sldNum" sz="quarter" idx="12"/>
          </p:nvPr>
        </p:nvSpPr>
        <p:spPr/>
        <p:txBody>
          <a:bodyPr/>
          <a:lstStyle/>
          <a:p>
            <a:fld id="{AADD7745-DCEA-4256-B0A1-681EC926F49C}" type="slidenum">
              <a:rPr lang="en-US" smtClean="0"/>
              <a:pPr/>
              <a:t>57</a:t>
            </a:fld>
            <a:endParaRPr lang="en-US" dirty="0"/>
          </a:p>
        </p:txBody>
      </p:sp>
      <p:sp>
        <p:nvSpPr>
          <p:cNvPr id="4" name="Content Placeholder 3"/>
          <p:cNvSpPr>
            <a:spLocks noGrp="1"/>
          </p:cNvSpPr>
          <p:nvPr>
            <p:ph sz="quarter" idx="1"/>
          </p:nvPr>
        </p:nvSpPr>
        <p:spPr/>
        <p:txBody>
          <a:bodyPr>
            <a:normAutofit fontScale="85000" lnSpcReduction="20000"/>
          </a:bodyPr>
          <a:lstStyle/>
          <a:p>
            <a:pPr>
              <a:buNone/>
            </a:pPr>
            <a:endParaRPr lang="en-US" dirty="0" smtClean="0"/>
          </a:p>
          <a:p>
            <a:r>
              <a:rPr lang="en-US" dirty="0" smtClean="0"/>
              <a:t>Critics emphasize the cost, time, burden, required informed consent procedures involved in IRB review as negatively impacting research.  They also emphasize that most SBR is minimal risk.  </a:t>
            </a:r>
          </a:p>
          <a:p>
            <a:pPr lvl="1"/>
            <a:r>
              <a:rPr lang="en-US" dirty="0" smtClean="0"/>
              <a:t>This leads to a hypothesis that minimizing or eliminating IRB review eliminates those problems.</a:t>
            </a:r>
          </a:p>
          <a:p>
            <a:endParaRPr lang="en-US" dirty="0" smtClean="0"/>
          </a:p>
          <a:p>
            <a:r>
              <a:rPr lang="en-US" dirty="0" smtClean="0"/>
              <a:t> However, in addition to such direct effects, IRB review and the broader Common Rule system builds and protects the generalized and specific trust that research depends on.  This includes isolating “studies gone bad” as idiosyncratic local events, not something most people have to worry about in deciding whether to participate in research.</a:t>
            </a:r>
            <a:endParaRPr lang="en-US" dirty="0" smtClean="0">
              <a:sym typeface="Wingdings" pitchFamily="2" charset="2"/>
            </a:endParaRPr>
          </a:p>
          <a:p>
            <a:pPr>
              <a:buNone/>
            </a:pPr>
            <a:r>
              <a:rPr lang="en-US" dirty="0" smtClean="0">
                <a:sym typeface="Wingdings" pitchFamily="2" charset="2"/>
              </a:rPr>
              <a:t> </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143000"/>
          </a:xfrm>
        </p:spPr>
        <p:txBody>
          <a:bodyPr>
            <a:normAutofit fontScale="90000"/>
          </a:bodyPr>
          <a:lstStyle/>
          <a:p>
            <a:r>
              <a:rPr lang="en-US" b="1" dirty="0" smtClean="0">
                <a:solidFill>
                  <a:schemeClr val="bg2"/>
                </a:solidFill>
              </a:rPr>
              <a:t/>
            </a:r>
            <a:br>
              <a:rPr lang="en-US" b="1" dirty="0" smtClean="0">
                <a:solidFill>
                  <a:schemeClr val="bg2"/>
                </a:solidFill>
              </a:rPr>
            </a:br>
            <a:r>
              <a:rPr lang="en-US" b="1" dirty="0" smtClean="0">
                <a:solidFill>
                  <a:schemeClr val="bg2"/>
                </a:solidFill>
              </a:rPr>
              <a:t>“</a:t>
            </a:r>
            <a:r>
              <a:rPr lang="en-US" b="1" dirty="0" smtClean="0">
                <a:solidFill>
                  <a:schemeClr val="bg2"/>
                </a:solidFill>
              </a:rPr>
              <a:t>The model”:</a:t>
            </a:r>
            <a:br>
              <a:rPr lang="en-US" b="1" dirty="0" smtClean="0">
                <a:solidFill>
                  <a:schemeClr val="bg2"/>
                </a:solidFill>
              </a:rPr>
            </a:br>
            <a:r>
              <a:rPr lang="en-US" b="1" dirty="0" smtClean="0">
                <a:solidFill>
                  <a:schemeClr val="bg2"/>
                </a:solidFill>
              </a:rPr>
              <a:t>Trust—and study recruitment</a:t>
            </a:r>
            <a:endParaRPr lang="en-US" b="1" dirty="0">
              <a:solidFill>
                <a:schemeClr val="bg2"/>
              </a:solidFill>
            </a:endParaRPr>
          </a:p>
        </p:txBody>
      </p:sp>
      <p:sp>
        <p:nvSpPr>
          <p:cNvPr id="4" name="Slide Number Placeholder 3"/>
          <p:cNvSpPr>
            <a:spLocks noGrp="1"/>
          </p:cNvSpPr>
          <p:nvPr>
            <p:ph type="sldNum" sz="quarter" idx="12"/>
          </p:nvPr>
        </p:nvSpPr>
        <p:spPr/>
        <p:txBody>
          <a:bodyPr/>
          <a:lstStyle/>
          <a:p>
            <a:fld id="{AADD7745-DCEA-4256-B0A1-681EC926F49C}" type="slidenum">
              <a:rPr lang="en-US" smtClean="0"/>
              <a:pPr/>
              <a:t>58</a:t>
            </a:fld>
            <a:endParaRPr lang="en-US" dirty="0"/>
          </a:p>
        </p:txBody>
      </p:sp>
      <p:sp>
        <p:nvSpPr>
          <p:cNvPr id="3" name="Content Placeholder 2"/>
          <p:cNvSpPr>
            <a:spLocks noGrp="1"/>
          </p:cNvSpPr>
          <p:nvPr>
            <p:ph sz="quarter" idx="1"/>
          </p:nvPr>
        </p:nvSpPr>
        <p:spPr>
          <a:xfrm>
            <a:off x="301752" y="1527048"/>
            <a:ext cx="8503920" cy="4797552"/>
          </a:xfrm>
        </p:spPr>
        <p:txBody>
          <a:bodyPr>
            <a:normAutofit fontScale="77500" lnSpcReduction="20000"/>
          </a:bodyPr>
          <a:lstStyle/>
          <a:p>
            <a:pPr>
              <a:buNone/>
            </a:pPr>
            <a:r>
              <a:rPr lang="en-US" dirty="0" smtClean="0"/>
              <a:t> </a:t>
            </a:r>
            <a:r>
              <a:rPr lang="en-US" sz="3800" b="1" dirty="0" smtClean="0"/>
              <a:t>Personal and general information on risks affect trust in research—and willingness to participate</a:t>
            </a:r>
            <a:r>
              <a:rPr lang="en-US" dirty="0" smtClean="0"/>
              <a:t>.</a:t>
            </a:r>
            <a:endParaRPr lang="en-US" dirty="0"/>
          </a:p>
          <a:p>
            <a:pPr lvl="1">
              <a:buNone/>
            </a:pPr>
            <a:endParaRPr lang="en-US" dirty="0" smtClean="0">
              <a:solidFill>
                <a:schemeClr val="tx1"/>
              </a:solidFill>
              <a:sym typeface="Wingdings" pitchFamily="2" charset="2"/>
            </a:endParaRPr>
          </a:p>
          <a:p>
            <a:pPr lvl="1">
              <a:buNone/>
            </a:pPr>
            <a:r>
              <a:rPr lang="en-US" dirty="0" smtClean="0">
                <a:solidFill>
                  <a:schemeClr val="tx1"/>
                </a:solidFill>
                <a:sym typeface="Wingdings" pitchFamily="2" charset="2"/>
              </a:rPr>
              <a:t></a:t>
            </a:r>
            <a:r>
              <a:rPr lang="en-US" b="1" dirty="0" smtClean="0">
                <a:solidFill>
                  <a:schemeClr val="tx1"/>
                </a:solidFill>
              </a:rPr>
              <a:t>Positive experience build this social capital; </a:t>
            </a:r>
            <a:r>
              <a:rPr lang="en-US" dirty="0" smtClean="0">
                <a:solidFill>
                  <a:schemeClr val="tx1"/>
                </a:solidFill>
              </a:rPr>
              <a:t>negative diminish it (Putnam, …).  Sponsorship, neighborhood effects etc. affect trust and participation (Groves, etc.)</a:t>
            </a:r>
          </a:p>
          <a:p>
            <a:pPr lvl="1">
              <a:buNone/>
            </a:pPr>
            <a:endParaRPr lang="en-US" dirty="0" smtClean="0">
              <a:solidFill>
                <a:schemeClr val="tx1"/>
              </a:solidFill>
            </a:endParaRPr>
          </a:p>
          <a:p>
            <a:pPr lvl="1">
              <a:buNone/>
            </a:pPr>
            <a:r>
              <a:rPr lang="en-US" dirty="0" smtClean="0">
                <a:solidFill>
                  <a:schemeClr val="tx1"/>
                </a:solidFill>
                <a:sym typeface="Wingdings" pitchFamily="2" charset="2"/>
              </a:rPr>
              <a:t></a:t>
            </a:r>
            <a:r>
              <a:rPr lang="en-US" b="1" dirty="0" smtClean="0">
                <a:solidFill>
                  <a:schemeClr val="tx1"/>
                </a:solidFill>
                <a:sym typeface="Wingdings" pitchFamily="2" charset="2"/>
              </a:rPr>
              <a:t>Mediating factors:  </a:t>
            </a:r>
            <a:r>
              <a:rPr lang="en-US" dirty="0" smtClean="0">
                <a:solidFill>
                  <a:schemeClr val="tx1"/>
                </a:solidFill>
                <a:sym typeface="Wingdings" pitchFamily="2" charset="2"/>
              </a:rPr>
              <a:t>Study design and field procedures matter but are costly and their effects bounded (Groves, Dillman, E. Singer, Wendler et al, etc.).</a:t>
            </a:r>
            <a:endParaRPr lang="en-US" dirty="0" smtClean="0">
              <a:solidFill>
                <a:schemeClr val="tx1"/>
              </a:solidFill>
            </a:endParaRPr>
          </a:p>
          <a:p>
            <a:pPr lvl="1">
              <a:buNone/>
            </a:pPr>
            <a:endParaRPr lang="en-US" dirty="0" smtClean="0">
              <a:solidFill>
                <a:schemeClr val="tx1"/>
              </a:solidFill>
              <a:sym typeface="Wingdings" pitchFamily="2" charset="2"/>
            </a:endParaRPr>
          </a:p>
          <a:p>
            <a:pPr lvl="1">
              <a:buNone/>
            </a:pPr>
            <a:r>
              <a:rPr lang="en-US" dirty="0" smtClean="0">
                <a:solidFill>
                  <a:schemeClr val="tx1"/>
                </a:solidFill>
                <a:sym typeface="Wingdings" pitchFamily="2" charset="2"/>
              </a:rPr>
              <a:t></a:t>
            </a:r>
            <a:r>
              <a:rPr lang="en-US" dirty="0" smtClean="0">
                <a:solidFill>
                  <a:schemeClr val="tx1"/>
                </a:solidFill>
              </a:rPr>
              <a:t>Increasingly information about the value of research and its risks comes from social networks and media—which tend to emphasize the unusual, the negative.  Researchers increasingly lose control of the narrative.</a:t>
            </a:r>
          </a:p>
          <a:p>
            <a:pPr lvl="1">
              <a:buNone/>
            </a:pPr>
            <a:endParaRPr lang="en-US" dirty="0" smtClean="0">
              <a:solidFill>
                <a:schemeClr val="tx1"/>
              </a:solidFill>
              <a:sym typeface="Wingdings" pitchFamily="2" charset="2"/>
            </a:endParaRPr>
          </a:p>
          <a:p>
            <a:pPr lvl="1">
              <a:buNone/>
            </a:pPr>
            <a:r>
              <a:rPr lang="en-US" dirty="0" smtClean="0">
                <a:solidFill>
                  <a:schemeClr val="tx1"/>
                </a:solidFill>
                <a:sym typeface="Wingdings" pitchFamily="2" charset="2"/>
              </a:rPr>
              <a:t></a:t>
            </a:r>
            <a:r>
              <a:rPr lang="en-US" dirty="0" smtClean="0">
                <a:solidFill>
                  <a:schemeClr val="tx1"/>
                </a:solidFill>
              </a:rPr>
              <a:t>Consequently even a few “studies gone bad” can have important negative impacts on study recruitment (and more broadly on trust in research results, funding, etc.)</a:t>
            </a:r>
          </a:p>
          <a:p>
            <a:pPr>
              <a:buFont typeface="Arial" charset="0"/>
              <a:buChar char="•"/>
            </a:pPr>
            <a:endParaRPr lang="en-US" dirty="0" smtClean="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normAutofit fontScale="90000"/>
          </a:bodyPr>
          <a:lstStyle/>
          <a:p>
            <a:r>
              <a:rPr lang="en-US" sz="2700" dirty="0" smtClean="0">
                <a:solidFill>
                  <a:schemeClr val="bg2"/>
                </a:solidFill>
              </a:rPr>
              <a:t>“The model”: continued</a:t>
            </a:r>
            <a:r>
              <a:rPr lang="en-US" dirty="0" smtClean="0">
                <a:solidFill>
                  <a:schemeClr val="bg2"/>
                </a:solidFill>
              </a:rPr>
              <a:t/>
            </a:r>
            <a:br>
              <a:rPr lang="en-US" dirty="0" smtClean="0">
                <a:solidFill>
                  <a:schemeClr val="bg2"/>
                </a:solidFill>
              </a:rPr>
            </a:br>
            <a:r>
              <a:rPr lang="en-US" dirty="0" smtClean="0">
                <a:solidFill>
                  <a:schemeClr val="bg2"/>
                </a:solidFill>
              </a:rPr>
              <a:t>Small changes, big impacts</a:t>
            </a:r>
            <a:endParaRPr lang="en-US" dirty="0">
              <a:solidFill>
                <a:schemeClr val="bg2"/>
              </a:solidFill>
            </a:endParaRPr>
          </a:p>
        </p:txBody>
      </p:sp>
      <p:sp>
        <p:nvSpPr>
          <p:cNvPr id="4" name="Slide Number Placeholder 3"/>
          <p:cNvSpPr>
            <a:spLocks noGrp="1"/>
          </p:cNvSpPr>
          <p:nvPr>
            <p:ph type="sldNum" sz="quarter" idx="12"/>
          </p:nvPr>
        </p:nvSpPr>
        <p:spPr/>
        <p:txBody>
          <a:bodyPr/>
          <a:lstStyle/>
          <a:p>
            <a:fld id="{AADD7745-DCEA-4256-B0A1-681EC926F49C}" type="slidenum">
              <a:rPr lang="en-US" smtClean="0"/>
              <a:pPr/>
              <a:t>59</a:t>
            </a:fld>
            <a:endParaRPr lang="en-US" dirty="0"/>
          </a:p>
        </p:txBody>
      </p:sp>
      <p:sp>
        <p:nvSpPr>
          <p:cNvPr id="3" name="Content Placeholder 2"/>
          <p:cNvSpPr>
            <a:spLocks noGrp="1"/>
          </p:cNvSpPr>
          <p:nvPr>
            <p:ph sz="quarter" idx="1"/>
          </p:nvPr>
        </p:nvSpPr>
        <p:spPr/>
        <p:txBody>
          <a:bodyPr>
            <a:normAutofit/>
          </a:bodyPr>
          <a:lstStyle/>
          <a:p>
            <a:pPr>
              <a:buNone/>
            </a:pPr>
            <a:r>
              <a:rPr lang="en-US" dirty="0" smtClean="0"/>
              <a:t> Personal and general information on risks affect trust in research—and willingness to participate (including responses to recruitment incentives, etc).</a:t>
            </a:r>
            <a:endParaRPr lang="en-US" dirty="0"/>
          </a:p>
          <a:p>
            <a:pPr lvl="1">
              <a:buFont typeface="Wingdings"/>
              <a:buChar char="à"/>
            </a:pPr>
            <a:r>
              <a:rPr lang="en-US" dirty="0" smtClean="0"/>
              <a:t>If the risk is seen as outdated, not relevant to a particular study, as an idiosyncratic breakdown, it has little enduring impact.</a:t>
            </a:r>
          </a:p>
          <a:p>
            <a:pPr lvl="1">
              <a:buFont typeface="Wingdings"/>
              <a:buChar char="à"/>
            </a:pPr>
            <a:r>
              <a:rPr lang="en-US" dirty="0" smtClean="0"/>
              <a:t>If the risk is relevant, iconic of broader system problems, it can have serious ongoing impacts on the ability to conduct research.</a:t>
            </a:r>
          </a:p>
          <a:p>
            <a:pPr lvl="1">
              <a:buFont typeface="Wingdings"/>
              <a:buChar char="à"/>
            </a:pPr>
            <a:r>
              <a:rPr lang="en-US" dirty="0" smtClean="0"/>
              <a:t>A growing volume of requests to participate in research  and other trends make even marginal impacts on recruitment critical for research.  </a:t>
            </a:r>
          </a:p>
          <a:p>
            <a:pPr>
              <a:buFont typeface="Arial" charset="0"/>
              <a:buChar char="•"/>
            </a:pPr>
            <a:endParaRPr lang="en-US" dirty="0" smtClean="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Some problems with </a:t>
            </a:r>
            <a:br>
              <a:rPr lang="en-US" dirty="0" smtClean="0">
                <a:solidFill>
                  <a:srgbClr val="FFFF00"/>
                </a:solidFill>
              </a:rPr>
            </a:br>
            <a:r>
              <a:rPr lang="en-US" dirty="0" smtClean="0">
                <a:solidFill>
                  <a:srgbClr val="FFFF00"/>
                </a:solidFill>
              </a:rPr>
              <a:t>today’s Common Rule system</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US" b="1" dirty="0" smtClean="0"/>
              <a:t>Science has changed—the </a:t>
            </a:r>
            <a:r>
              <a:rPr lang="en-US" dirty="0" smtClean="0"/>
              <a:t>Common Rule hasn’t.  Multisite, multidisciplinary studies, big data, etc. Modernize.</a:t>
            </a:r>
          </a:p>
          <a:p>
            <a:pPr marL="514350" indent="-514350">
              <a:buNone/>
            </a:pPr>
            <a:endParaRPr lang="en-US" dirty="0" smtClean="0"/>
          </a:p>
          <a:p>
            <a:pPr>
              <a:buNone/>
            </a:pPr>
            <a:r>
              <a:rPr lang="en-US" dirty="0" smtClean="0"/>
              <a:t>2. </a:t>
            </a:r>
            <a:r>
              <a:rPr lang="en-US" b="1" dirty="0" smtClean="0"/>
              <a:t>Operational issues</a:t>
            </a:r>
            <a:r>
              <a:rPr lang="en-US" dirty="0" smtClean="0"/>
              <a:t>: reviews that too often:</a:t>
            </a:r>
          </a:p>
          <a:p>
            <a:pPr lvl="1"/>
            <a:r>
              <a:rPr lang="en-US" dirty="0" smtClean="0"/>
              <a:t>Fail to reflect real risks.</a:t>
            </a:r>
          </a:p>
          <a:p>
            <a:pPr lvl="1"/>
            <a:r>
              <a:rPr lang="en-US" dirty="0" smtClean="0"/>
              <a:t>Inconsistent (unequal protections, slowing research, …)</a:t>
            </a:r>
          </a:p>
          <a:p>
            <a:pPr lvl="1"/>
            <a:r>
              <a:rPr lang="en-US" dirty="0" smtClean="0"/>
              <a:t>Lack coordination among IRBs in multisite studies.</a:t>
            </a:r>
          </a:p>
          <a:p>
            <a:pPr lvl="1"/>
            <a:r>
              <a:rPr lang="en-US" dirty="0" smtClean="0"/>
              <a:t>Lack transparency and accountability.  When IRBs get it wrong there is often no appeal.</a:t>
            </a:r>
          </a:p>
          <a:p>
            <a:pPr lvl="1">
              <a:buNone/>
            </a:pPr>
            <a:endParaRPr lang="en-US" dirty="0" smtClean="0"/>
          </a:p>
          <a:p>
            <a:pPr>
              <a:buNone/>
            </a:pPr>
            <a:r>
              <a:rPr lang="en-US" dirty="0" smtClean="0"/>
              <a:t>3. </a:t>
            </a:r>
            <a:r>
              <a:rPr lang="en-US" b="1" dirty="0" smtClean="0"/>
              <a:t>Is it working?   </a:t>
            </a:r>
            <a:r>
              <a:rPr lang="en-US" dirty="0" smtClean="0"/>
              <a:t>Largely an “evidence-free zone”.</a:t>
            </a:r>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6</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057400" y="457200"/>
            <a:ext cx="5029200" cy="338554"/>
          </a:xfrm>
          <a:prstGeom prst="rect">
            <a:avLst/>
          </a:prstGeom>
          <a:solidFill>
            <a:schemeClr val="accent3">
              <a:lumMod val="40000"/>
              <a:lumOff val="60000"/>
            </a:schemeClr>
          </a:solidFill>
          <a:ln>
            <a:solidFill>
              <a:schemeClr val="accent1"/>
            </a:solidFill>
          </a:ln>
        </p:spPr>
        <p:txBody>
          <a:bodyPr wrap="square" rtlCol="0">
            <a:spAutoFit/>
          </a:bodyPr>
          <a:lstStyle/>
          <a:p>
            <a:r>
              <a:rPr lang="en-US" sz="1600" dirty="0" smtClean="0"/>
              <a:t>Individual receives opportunity to participate in research? </a:t>
            </a:r>
            <a:endParaRPr lang="en-US" sz="1600" dirty="0"/>
          </a:p>
        </p:txBody>
      </p:sp>
      <p:sp>
        <p:nvSpPr>
          <p:cNvPr id="5" name="TextBox 4"/>
          <p:cNvSpPr txBox="1"/>
          <p:nvPr/>
        </p:nvSpPr>
        <p:spPr>
          <a:xfrm>
            <a:off x="2286000" y="1295400"/>
            <a:ext cx="1676400" cy="584775"/>
          </a:xfrm>
          <a:prstGeom prst="rect">
            <a:avLst/>
          </a:prstGeom>
          <a:noFill/>
          <a:ln>
            <a:solidFill>
              <a:schemeClr val="accent1"/>
            </a:solidFill>
          </a:ln>
        </p:spPr>
        <p:txBody>
          <a:bodyPr wrap="square" rtlCol="0">
            <a:spAutoFit/>
          </a:bodyPr>
          <a:lstStyle/>
          <a:p>
            <a:r>
              <a:rPr lang="en-US" sz="1600" dirty="0" smtClean="0"/>
              <a:t>No participation in research</a:t>
            </a:r>
            <a:endParaRPr lang="en-US" sz="1600" dirty="0"/>
          </a:p>
        </p:txBody>
      </p:sp>
      <p:cxnSp>
        <p:nvCxnSpPr>
          <p:cNvPr id="9" name="Straight Arrow Connector 8"/>
          <p:cNvCxnSpPr/>
          <p:nvPr/>
        </p:nvCxnSpPr>
        <p:spPr>
          <a:xfrm flipH="1">
            <a:off x="3505200" y="8382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81600" y="1143000"/>
            <a:ext cx="1447800" cy="830997"/>
          </a:xfrm>
          <a:prstGeom prst="rect">
            <a:avLst/>
          </a:prstGeom>
          <a:solidFill>
            <a:schemeClr val="accent3">
              <a:lumMod val="40000"/>
              <a:lumOff val="60000"/>
            </a:schemeClr>
          </a:solidFill>
          <a:ln>
            <a:solidFill>
              <a:schemeClr val="accent1"/>
            </a:solidFill>
          </a:ln>
        </p:spPr>
        <p:txBody>
          <a:bodyPr wrap="square" rtlCol="0">
            <a:spAutoFit/>
          </a:bodyPr>
          <a:lstStyle/>
          <a:p>
            <a:r>
              <a:rPr lang="en-US" sz="1600" b="1" dirty="0" smtClean="0"/>
              <a:t>Invitation to participate </a:t>
            </a:r>
            <a:r>
              <a:rPr lang="en-US" sz="1600" dirty="0" smtClean="0"/>
              <a:t>in research</a:t>
            </a:r>
            <a:endParaRPr lang="en-US" sz="1600" dirty="0"/>
          </a:p>
        </p:txBody>
      </p:sp>
      <p:sp>
        <p:nvSpPr>
          <p:cNvPr id="13" name="TextBox 12"/>
          <p:cNvSpPr txBox="1"/>
          <p:nvPr/>
        </p:nvSpPr>
        <p:spPr>
          <a:xfrm>
            <a:off x="4038600" y="2209800"/>
            <a:ext cx="1295400" cy="584775"/>
          </a:xfrm>
          <a:prstGeom prst="rect">
            <a:avLst/>
          </a:prstGeom>
          <a:noFill/>
          <a:ln>
            <a:solidFill>
              <a:schemeClr val="accent1"/>
            </a:solidFill>
          </a:ln>
        </p:spPr>
        <p:txBody>
          <a:bodyPr wrap="square" rtlCol="0">
            <a:spAutoFit/>
          </a:bodyPr>
          <a:lstStyle/>
          <a:p>
            <a:r>
              <a:rPr lang="en-US" sz="1600" dirty="0" smtClean="0"/>
              <a:t>Reject participation</a:t>
            </a:r>
            <a:endParaRPr lang="en-US" sz="1600" dirty="0"/>
          </a:p>
        </p:txBody>
      </p:sp>
      <p:cxnSp>
        <p:nvCxnSpPr>
          <p:cNvPr id="15" name="Straight Arrow Connector 14"/>
          <p:cNvCxnSpPr/>
          <p:nvPr/>
        </p:nvCxnSpPr>
        <p:spPr>
          <a:xfrm>
            <a:off x="4953000" y="914400"/>
            <a:ext cx="274320" cy="1524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48400" y="2209800"/>
            <a:ext cx="1752600" cy="584775"/>
          </a:xfrm>
          <a:prstGeom prst="rect">
            <a:avLst/>
          </a:prstGeom>
          <a:solidFill>
            <a:schemeClr val="accent3">
              <a:lumMod val="40000"/>
              <a:lumOff val="60000"/>
            </a:schemeClr>
          </a:solidFill>
          <a:ln>
            <a:solidFill>
              <a:schemeClr val="accent1"/>
            </a:solidFill>
          </a:ln>
        </p:spPr>
        <p:txBody>
          <a:bodyPr wrap="square" rtlCol="0">
            <a:spAutoFit/>
          </a:bodyPr>
          <a:lstStyle/>
          <a:p>
            <a:r>
              <a:rPr lang="en-US" sz="1600" dirty="0" smtClean="0"/>
              <a:t> </a:t>
            </a:r>
            <a:r>
              <a:rPr lang="en-US" sz="1600" b="1" dirty="0" smtClean="0"/>
              <a:t>Informed consent </a:t>
            </a:r>
            <a:r>
              <a:rPr lang="en-US" sz="1600" dirty="0" smtClean="0"/>
              <a:t>(or waived)</a:t>
            </a:r>
            <a:endParaRPr lang="en-US" sz="1600" dirty="0"/>
          </a:p>
        </p:txBody>
      </p:sp>
      <p:cxnSp>
        <p:nvCxnSpPr>
          <p:cNvPr id="20" name="Straight Arrow Connector 19"/>
          <p:cNvCxnSpPr/>
          <p:nvPr/>
        </p:nvCxnSpPr>
        <p:spPr>
          <a:xfrm flipH="1">
            <a:off x="4953000" y="2057400"/>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867400" y="1973996"/>
            <a:ext cx="457200" cy="2358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48000" y="838200"/>
            <a:ext cx="609600" cy="307777"/>
          </a:xfrm>
          <a:prstGeom prst="rect">
            <a:avLst/>
          </a:prstGeom>
          <a:noFill/>
        </p:spPr>
        <p:txBody>
          <a:bodyPr wrap="square" rtlCol="0">
            <a:spAutoFit/>
          </a:bodyPr>
          <a:lstStyle/>
          <a:p>
            <a:r>
              <a:rPr lang="en-US" sz="1400" dirty="0" smtClean="0"/>
              <a:t>No</a:t>
            </a:r>
            <a:endParaRPr lang="en-US" sz="1400" dirty="0"/>
          </a:p>
        </p:txBody>
      </p:sp>
      <p:sp>
        <p:nvSpPr>
          <p:cNvPr id="25" name="TextBox 24"/>
          <p:cNvSpPr txBox="1"/>
          <p:nvPr/>
        </p:nvSpPr>
        <p:spPr>
          <a:xfrm>
            <a:off x="5181600" y="838200"/>
            <a:ext cx="685800" cy="338554"/>
          </a:xfrm>
          <a:prstGeom prst="rect">
            <a:avLst/>
          </a:prstGeom>
          <a:noFill/>
        </p:spPr>
        <p:txBody>
          <a:bodyPr wrap="square" rtlCol="0">
            <a:spAutoFit/>
          </a:bodyPr>
          <a:lstStyle/>
          <a:p>
            <a:r>
              <a:rPr lang="en-US" sz="1600" dirty="0" smtClean="0"/>
              <a:t>Yes</a:t>
            </a:r>
            <a:endParaRPr lang="en-US" sz="1600" dirty="0"/>
          </a:p>
        </p:txBody>
      </p:sp>
      <p:sp>
        <p:nvSpPr>
          <p:cNvPr id="27" name="TextBox 26"/>
          <p:cNvSpPr txBox="1"/>
          <p:nvPr/>
        </p:nvSpPr>
        <p:spPr>
          <a:xfrm>
            <a:off x="2667000" y="3352800"/>
            <a:ext cx="1752600" cy="830997"/>
          </a:xfrm>
          <a:prstGeom prst="rect">
            <a:avLst/>
          </a:prstGeom>
          <a:noFill/>
          <a:ln>
            <a:solidFill>
              <a:schemeClr val="accent1"/>
            </a:solidFill>
          </a:ln>
        </p:spPr>
        <p:txBody>
          <a:bodyPr wrap="square" rtlCol="0">
            <a:spAutoFit/>
          </a:bodyPr>
          <a:lstStyle/>
          <a:p>
            <a:r>
              <a:rPr lang="en-US" sz="1600" dirty="0" smtClean="0"/>
              <a:t>Underpowered or invalid research, or  no research</a:t>
            </a:r>
            <a:endParaRPr lang="en-US" sz="1600" dirty="0"/>
          </a:p>
        </p:txBody>
      </p:sp>
      <p:cxnSp>
        <p:nvCxnSpPr>
          <p:cNvPr id="29" name="Straight Arrow Connector 28"/>
          <p:cNvCxnSpPr/>
          <p:nvPr/>
        </p:nvCxnSpPr>
        <p:spPr>
          <a:xfrm flipH="1">
            <a:off x="4114800" y="2819400"/>
            <a:ext cx="381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2971800"/>
            <a:ext cx="1676400" cy="1323439"/>
          </a:xfrm>
          <a:prstGeom prst="rect">
            <a:avLst/>
          </a:prstGeom>
          <a:solidFill>
            <a:schemeClr val="accent3">
              <a:lumMod val="40000"/>
              <a:lumOff val="60000"/>
            </a:schemeClr>
          </a:solidFill>
          <a:ln>
            <a:solidFill>
              <a:schemeClr val="accent3">
                <a:lumMod val="40000"/>
                <a:lumOff val="60000"/>
              </a:schemeClr>
            </a:solidFill>
          </a:ln>
        </p:spPr>
        <p:txBody>
          <a:bodyPr wrap="square" rtlCol="0">
            <a:spAutoFit/>
          </a:bodyPr>
          <a:lstStyle/>
          <a:p>
            <a:r>
              <a:rPr lang="en-US" sz="1600" b="1" dirty="0" smtClean="0"/>
              <a:t>Ethical research</a:t>
            </a:r>
            <a:r>
              <a:rPr lang="en-US" sz="1600" dirty="0" smtClean="0"/>
              <a:t>: fair treatment, minimal or no unanticipated risks</a:t>
            </a:r>
            <a:endParaRPr lang="en-US" sz="1600" dirty="0"/>
          </a:p>
        </p:txBody>
      </p:sp>
      <p:sp>
        <p:nvSpPr>
          <p:cNvPr id="31" name="TextBox 30"/>
          <p:cNvSpPr txBox="1"/>
          <p:nvPr/>
        </p:nvSpPr>
        <p:spPr>
          <a:xfrm>
            <a:off x="4953000" y="2971801"/>
            <a:ext cx="1600200" cy="1371599"/>
          </a:xfrm>
          <a:prstGeom prst="rect">
            <a:avLst/>
          </a:prstGeom>
          <a:noFill/>
          <a:ln>
            <a:solidFill>
              <a:schemeClr val="accent1"/>
            </a:solidFill>
          </a:ln>
        </p:spPr>
        <p:txBody>
          <a:bodyPr wrap="square" rtlCol="0">
            <a:spAutoFit/>
          </a:bodyPr>
          <a:lstStyle/>
          <a:p>
            <a:r>
              <a:rPr lang="en-US" sz="1600" b="1" dirty="0" smtClean="0"/>
              <a:t>Unethical research: </a:t>
            </a:r>
            <a:r>
              <a:rPr lang="en-US" sz="1600" dirty="0" smtClean="0"/>
              <a:t>unfair treatment , lack of scientific integrity, etc.</a:t>
            </a:r>
            <a:endParaRPr lang="en-US" sz="1600" dirty="0"/>
          </a:p>
        </p:txBody>
      </p:sp>
      <p:cxnSp>
        <p:nvCxnSpPr>
          <p:cNvPr id="33" name="Straight Arrow Connector 32"/>
          <p:cNvCxnSpPr>
            <a:stCxn id="17" idx="2"/>
            <a:endCxn id="31" idx="0"/>
          </p:cNvCxnSpPr>
          <p:nvPr/>
        </p:nvCxnSpPr>
        <p:spPr>
          <a:xfrm flipH="1">
            <a:off x="5753100" y="2794575"/>
            <a:ext cx="1371600" cy="177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2"/>
          </p:cNvCxnSpPr>
          <p:nvPr/>
        </p:nvCxnSpPr>
        <p:spPr>
          <a:xfrm>
            <a:off x="7124700" y="2794575"/>
            <a:ext cx="342900" cy="177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85800" y="4648200"/>
            <a:ext cx="1524000" cy="830997"/>
          </a:xfrm>
          <a:prstGeom prst="rect">
            <a:avLst/>
          </a:prstGeom>
          <a:solidFill>
            <a:schemeClr val="accent2">
              <a:lumMod val="40000"/>
              <a:lumOff val="60000"/>
            </a:schemeClr>
          </a:solidFill>
          <a:ln>
            <a:solidFill>
              <a:schemeClr val="tx1"/>
            </a:solidFill>
          </a:ln>
        </p:spPr>
        <p:txBody>
          <a:bodyPr wrap="square" rtlCol="0">
            <a:spAutoFit/>
          </a:bodyPr>
          <a:lstStyle/>
          <a:p>
            <a:r>
              <a:rPr lang="en-US" sz="1600" dirty="0" smtClean="0"/>
              <a:t>T+1:</a:t>
            </a:r>
          </a:p>
          <a:p>
            <a:r>
              <a:rPr lang="en-US" sz="1600" b="1" dirty="0" smtClean="0"/>
              <a:t>No new  knowledge</a:t>
            </a:r>
            <a:endParaRPr lang="en-US" sz="1600" b="1" dirty="0">
              <a:solidFill>
                <a:schemeClr val="accent1"/>
              </a:solidFill>
            </a:endParaRPr>
          </a:p>
        </p:txBody>
      </p:sp>
      <p:cxnSp>
        <p:nvCxnSpPr>
          <p:cNvPr id="39" name="Straight Arrow Connector 38"/>
          <p:cNvCxnSpPr>
            <a:stCxn id="5" idx="2"/>
          </p:cNvCxnSpPr>
          <p:nvPr/>
        </p:nvCxnSpPr>
        <p:spPr>
          <a:xfrm flipH="1">
            <a:off x="1219200" y="1880175"/>
            <a:ext cx="1905000" cy="2691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276600" y="4267200"/>
            <a:ext cx="228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438400" y="4648200"/>
            <a:ext cx="3124200" cy="1323439"/>
          </a:xfrm>
          <a:prstGeom prst="rect">
            <a:avLst/>
          </a:prstGeom>
          <a:solidFill>
            <a:schemeClr val="accent2">
              <a:lumMod val="40000"/>
              <a:lumOff val="60000"/>
            </a:schemeClr>
          </a:solidFill>
          <a:ln>
            <a:solidFill>
              <a:schemeClr val="tx1"/>
            </a:solidFill>
          </a:ln>
        </p:spPr>
        <p:txBody>
          <a:bodyPr wrap="square" rtlCol="0">
            <a:spAutoFit/>
          </a:bodyPr>
          <a:lstStyle/>
          <a:p>
            <a:r>
              <a:rPr lang="en-US" sz="1600" dirty="0" smtClean="0"/>
              <a:t>T+1: Individual and their networks  less likely to  consent to future studies.  </a:t>
            </a:r>
          </a:p>
          <a:p>
            <a:r>
              <a:rPr lang="en-US" sz="1600" b="1" dirty="0" smtClean="0"/>
              <a:t>Results in less or no new knowledge</a:t>
            </a:r>
            <a:endParaRPr lang="en-US" sz="1600" b="1" dirty="0">
              <a:solidFill>
                <a:schemeClr val="accent1"/>
              </a:solidFill>
            </a:endParaRPr>
          </a:p>
        </p:txBody>
      </p:sp>
      <p:cxnSp>
        <p:nvCxnSpPr>
          <p:cNvPr id="44" name="Straight Arrow Connector 43"/>
          <p:cNvCxnSpPr/>
          <p:nvPr/>
        </p:nvCxnSpPr>
        <p:spPr>
          <a:xfrm flipH="1">
            <a:off x="4572000" y="44196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943600" y="4648200"/>
            <a:ext cx="2819400" cy="1908215"/>
          </a:xfrm>
          <a:prstGeom prst="rect">
            <a:avLst/>
          </a:prstGeom>
          <a:solidFill>
            <a:schemeClr val="accent3">
              <a:lumMod val="60000"/>
              <a:lumOff val="40000"/>
            </a:schemeClr>
          </a:solidFill>
          <a:ln>
            <a:solidFill>
              <a:schemeClr val="tx1"/>
            </a:solidFill>
          </a:ln>
        </p:spPr>
        <p:txBody>
          <a:bodyPr wrap="square" rtlCol="0">
            <a:spAutoFit/>
          </a:bodyPr>
          <a:lstStyle/>
          <a:p>
            <a:r>
              <a:rPr lang="en-US" sz="1600" dirty="0" smtClean="0"/>
              <a:t>T+1:  Valid completed study + Individual and networks  more likely to participate in future studies.  </a:t>
            </a:r>
          </a:p>
          <a:p>
            <a:r>
              <a:rPr lang="en-US" b="1" dirty="0" smtClean="0"/>
              <a:t>Enables sustainable production of  new knowledge</a:t>
            </a:r>
            <a:endParaRPr lang="en-US" b="1" dirty="0">
              <a:solidFill>
                <a:schemeClr val="accent1"/>
              </a:solidFill>
            </a:endParaRPr>
          </a:p>
        </p:txBody>
      </p:sp>
      <p:cxnSp>
        <p:nvCxnSpPr>
          <p:cNvPr id="47" name="Straight Arrow Connector 46"/>
          <p:cNvCxnSpPr>
            <a:stCxn id="30" idx="2"/>
          </p:cNvCxnSpPr>
          <p:nvPr/>
        </p:nvCxnSpPr>
        <p:spPr>
          <a:xfrm flipH="1">
            <a:off x="7467600" y="4295239"/>
            <a:ext cx="457200" cy="4291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0"/>
            <a:ext cx="2286000" cy="369332"/>
          </a:xfrm>
          <a:prstGeom prst="rect">
            <a:avLst/>
          </a:prstGeom>
          <a:noFill/>
        </p:spPr>
        <p:txBody>
          <a:bodyPr wrap="square" rtlCol="0">
            <a:spAutoFit/>
          </a:bodyPr>
          <a:lstStyle/>
          <a:p>
            <a:r>
              <a:rPr lang="en-US" i="1" u="sng" dirty="0" smtClean="0"/>
              <a:t>Heuristic figure</a:t>
            </a:r>
            <a:endParaRPr lang="en-US" i="1" u="sng"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DD7745-DCEA-4256-B0A1-681EC926F49C}" type="slidenum">
              <a:rPr lang="en-US" smtClean="0"/>
              <a:pPr/>
              <a:t>61</a:t>
            </a:fld>
            <a:endParaRPr lang="en-US" dirty="0"/>
          </a:p>
        </p:txBody>
      </p:sp>
      <p:sp>
        <p:nvSpPr>
          <p:cNvPr id="3" name="TextBox 2"/>
          <p:cNvSpPr txBox="1"/>
          <p:nvPr/>
        </p:nvSpPr>
        <p:spPr>
          <a:xfrm>
            <a:off x="990600" y="2667000"/>
            <a:ext cx="7772400" cy="1323439"/>
          </a:xfrm>
          <a:prstGeom prst="rect">
            <a:avLst/>
          </a:prstGeom>
          <a:noFill/>
        </p:spPr>
        <p:txBody>
          <a:bodyPr wrap="square" rtlCol="0">
            <a:spAutoFit/>
          </a:bodyPr>
          <a:lstStyle/>
          <a:p>
            <a:r>
              <a:rPr lang="en-US" sz="4000" dirty="0" smtClean="0">
                <a:solidFill>
                  <a:srgbClr val="FFFF00"/>
                </a:solidFill>
              </a:rPr>
              <a:t>IRB review is a moderating variable in study recruitment and retention</a:t>
            </a:r>
            <a:endParaRPr lang="en-US" sz="4000" dirty="0">
              <a:solidFill>
                <a:srgbClr val="FFFF00"/>
              </a:solidFill>
            </a:endParaRPr>
          </a:p>
        </p:txBody>
      </p:sp>
      <p:sp>
        <p:nvSpPr>
          <p:cNvPr id="4" name="TextBox 3"/>
          <p:cNvSpPr txBox="1"/>
          <p:nvPr/>
        </p:nvSpPr>
        <p:spPr>
          <a:xfrm>
            <a:off x="1828800" y="3962400"/>
            <a:ext cx="5715000" cy="2862322"/>
          </a:xfrm>
          <a:prstGeom prst="rect">
            <a:avLst/>
          </a:prstGeom>
          <a:noFill/>
        </p:spPr>
        <p:txBody>
          <a:bodyPr wrap="square" rtlCol="0">
            <a:spAutoFit/>
          </a:bodyPr>
          <a:lstStyle/>
          <a:p>
            <a:r>
              <a:rPr lang="en-US" dirty="0" smtClean="0"/>
              <a:t>Relatively  few people participate in either SBR or Biomed research—and recruitment rates continue to fall, with outright rejections by contacted participants being a the largest component  in the decline (e.g. Brick &amp; Williams)</a:t>
            </a:r>
          </a:p>
          <a:p>
            <a:endParaRPr lang="en-US" dirty="0" smtClean="0"/>
          </a:p>
          <a:p>
            <a:endParaRPr lang="en-US" dirty="0" smtClean="0"/>
          </a:p>
          <a:p>
            <a:endParaRPr lang="en-US" dirty="0" smtClean="0"/>
          </a:p>
          <a:p>
            <a:endParaRPr lang="en-US" dirty="0" smtClean="0"/>
          </a:p>
          <a:p>
            <a:r>
              <a:rPr lang="en-US" dirty="0" smtClean="0"/>
              <a:t>  </a:t>
            </a:r>
          </a:p>
          <a:p>
            <a:endParaRPr lang="en-US" dirty="0"/>
          </a:p>
        </p:txBody>
      </p:sp>
      <p:pic>
        <p:nvPicPr>
          <p:cNvPr id="5" name="Picture 2" descr="http://t0.gstatic.com/images?q=tbn:ANd9GcQFZ392V_Qv-veEpfKFr3lU5Rp7Rb76ZK1KV-L6gtqJiywKCHo5NQ"/>
          <p:cNvPicPr>
            <a:picLocks noChangeAspect="1" noChangeArrowheads="1"/>
          </p:cNvPicPr>
          <p:nvPr/>
        </p:nvPicPr>
        <p:blipFill>
          <a:blip r:embed="rId3" cstate="print"/>
          <a:srcRect/>
          <a:stretch>
            <a:fillRect/>
          </a:stretch>
        </p:blipFill>
        <p:spPr bwMode="auto">
          <a:xfrm>
            <a:off x="0" y="685800"/>
            <a:ext cx="2720338" cy="1828800"/>
          </a:xfrm>
          <a:prstGeom prst="rect">
            <a:avLst/>
          </a:prstGeom>
          <a:noFill/>
        </p:spPr>
      </p:pic>
      <p:sp>
        <p:nvSpPr>
          <p:cNvPr id="6" name="Rectangle 5"/>
          <p:cNvSpPr/>
          <p:nvPr/>
        </p:nvSpPr>
        <p:spPr>
          <a:xfrm>
            <a:off x="3048000" y="381000"/>
            <a:ext cx="5486400" cy="1477328"/>
          </a:xfrm>
          <a:prstGeom prst="rect">
            <a:avLst/>
          </a:prstGeom>
        </p:spPr>
        <p:txBody>
          <a:bodyPr wrap="square">
            <a:spAutoFit/>
          </a:bodyPr>
          <a:lstStyle/>
          <a:p>
            <a:r>
              <a:rPr lang="en-US" sz="3600" dirty="0" smtClean="0"/>
              <a:t>Reflections on reputation and its consequences: </a:t>
            </a:r>
          </a:p>
          <a:p>
            <a:r>
              <a:rPr lang="en-US" dirty="0" smtClean="0"/>
              <a:t>From “excused research” to “no excuses research”?</a:t>
            </a:r>
            <a:endParaRPr lang="en-US" dirty="0"/>
          </a:p>
        </p:txBody>
      </p:sp>
      <p:sp>
        <p:nvSpPr>
          <p:cNvPr id="7" name="Rectangle 6"/>
          <p:cNvSpPr/>
          <p:nvPr/>
        </p:nvSpPr>
        <p:spPr>
          <a:xfrm>
            <a:off x="1905000" y="5380672"/>
            <a:ext cx="5334000" cy="1200329"/>
          </a:xfrm>
          <a:prstGeom prst="rect">
            <a:avLst/>
          </a:prstGeom>
        </p:spPr>
        <p:txBody>
          <a:bodyPr wrap="square">
            <a:spAutoFit/>
          </a:bodyPr>
          <a:lstStyle/>
          <a:p>
            <a:r>
              <a:rPr lang="en-US" dirty="0" smtClean="0"/>
              <a:t>In SBR and other research recruitment,  trust (generalized and specific) matters, sponsorship matters, dramatic recent events, etc. affect research participation (e.g. R. Groves).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772400" cy="1851025"/>
          </a:xfrm>
        </p:spPr>
        <p:txBody>
          <a:bodyPr>
            <a:normAutofit fontScale="90000"/>
          </a:bodyPr>
          <a:lstStyle/>
          <a:p>
            <a:r>
              <a:rPr lang="en-US" dirty="0" smtClean="0"/>
              <a:t> You have a survey?  </a:t>
            </a:r>
            <a:br>
              <a:rPr lang="en-US" dirty="0" smtClean="0"/>
            </a:br>
            <a:r>
              <a:rPr lang="en-US" dirty="0" smtClean="0"/>
              <a:t>Why bother?</a:t>
            </a:r>
            <a:br>
              <a:rPr lang="en-US" dirty="0" smtClean="0"/>
            </a:br>
            <a:r>
              <a:rPr lang="en-US" sz="2700" dirty="0" smtClean="0"/>
              <a:t>Secular declines in participation/response rates </a:t>
            </a:r>
            <a:br>
              <a:rPr lang="en-US" sz="2700" dirty="0" smtClean="0"/>
            </a:br>
            <a:r>
              <a:rPr lang="en-US" sz="2700" dirty="0" smtClean="0"/>
              <a:t>for survey research </a:t>
            </a:r>
            <a:endParaRPr lang="en-US" sz="2700" dirty="0"/>
          </a:p>
        </p:txBody>
      </p:sp>
      <p:pic>
        <p:nvPicPr>
          <p:cNvPr id="1028" name="Picture 4" descr="http://www.marketingcharts.com/wp/wp-content/uploads/2012/05/pew-telephone-survey-response-rate-1997-2012-may2012.thumbnail.jpg"/>
          <p:cNvPicPr>
            <a:picLocks noChangeAspect="1" noChangeArrowheads="1"/>
          </p:cNvPicPr>
          <p:nvPr/>
        </p:nvPicPr>
        <p:blipFill>
          <a:blip r:embed="rId4" cstate="print"/>
          <a:srcRect/>
          <a:stretch>
            <a:fillRect/>
          </a:stretch>
        </p:blipFill>
        <p:spPr bwMode="auto">
          <a:xfrm>
            <a:off x="381000" y="3048000"/>
            <a:ext cx="3126828" cy="2895600"/>
          </a:xfrm>
          <a:prstGeom prst="rect">
            <a:avLst/>
          </a:prstGeom>
          <a:noFill/>
        </p:spPr>
      </p:pic>
      <p:graphicFrame>
        <p:nvGraphicFramePr>
          <p:cNvPr id="536578" name="Chart 3"/>
          <p:cNvGraphicFramePr>
            <a:graphicFrameLocks/>
          </p:cNvGraphicFramePr>
          <p:nvPr/>
        </p:nvGraphicFramePr>
        <p:xfrm>
          <a:off x="4267200" y="2971800"/>
          <a:ext cx="3962400" cy="2971800"/>
        </p:xfrm>
        <a:graphic>
          <a:graphicData uri="http://schemas.openxmlformats.org/presentationml/2006/ole">
            <mc:AlternateContent xmlns:mc="http://schemas.openxmlformats.org/markup-compatibility/2006">
              <mc:Choice xmlns:v="urn:schemas-microsoft-com:vml" Requires="v">
                <p:oleObj spid="_x0000_s536587" r:id="rId5" imgW="5998984" imgH="3962743" progId="Excel.Sheet.8">
                  <p:embed/>
                </p:oleObj>
              </mc:Choice>
              <mc:Fallback>
                <p:oleObj r:id="rId5" imgW="5998984" imgH="3962743" progId="Excel.Sheet.8">
                  <p:embed/>
                  <p:pic>
                    <p:nvPicPr>
                      <p:cNvPr id="0" name="Char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971800"/>
                        <a:ext cx="3962400" cy="297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6629400" y="3048000"/>
            <a:ext cx="1447800" cy="1107996"/>
          </a:xfrm>
          <a:prstGeom prst="rect">
            <a:avLst/>
          </a:prstGeom>
        </p:spPr>
        <p:txBody>
          <a:bodyPr wrap="square">
            <a:spAutoFit/>
          </a:bodyPr>
          <a:lstStyle/>
          <a:p>
            <a:r>
              <a:rPr lang="en-US" sz="1100" dirty="0" smtClean="0"/>
              <a:t>Participation of schools selected in the initial sample that agreed to participate in the NCES longitudinal study</a:t>
            </a:r>
            <a:endParaRPr lang="en-US" sz="11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Biomedical research recruitment</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a:t>
            </a:r>
            <a:r>
              <a:rPr lang="en-US" b="1" i="1" dirty="0" smtClean="0">
                <a:solidFill>
                  <a:srgbClr val="FFFF00"/>
                </a:solidFill>
              </a:rPr>
              <a:t>Participant recruitment is considered the most difficult aspect of the research process.  </a:t>
            </a:r>
            <a:r>
              <a:rPr lang="en-US" i="1" dirty="0" smtClean="0"/>
              <a:t>Recent estimates indicate that 85% of trials do not conclude on schedule due to low participation accrual, 60% to 80% of clinical trials in the United States do not meet their temporal endpoint because of challenges in recruitment and 30% of trial sites fail to recruit even a single participant.… Despite its importance to successful research efforts, there is a dearth of literature reporting details of the recruitment process,” </a:t>
            </a:r>
            <a:r>
              <a:rPr lang="en-US" dirty="0" smtClean="0"/>
              <a:t> (Blanton et al).</a:t>
            </a:r>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63</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620000" cy="1828800"/>
          </a:xfrm>
        </p:spPr>
        <p:txBody>
          <a:bodyPr>
            <a:normAutofit fontScale="90000"/>
          </a:bodyPr>
          <a:lstStyle/>
          <a:p>
            <a:r>
              <a:rPr lang="en-US" dirty="0" smtClean="0">
                <a:solidFill>
                  <a:srgbClr val="FFFF00"/>
                </a:solidFill>
              </a:rPr>
              <a:t>“Patient recruitment and retention has become a major bottleneck within drug development”</a:t>
            </a:r>
            <a:endParaRPr lang="en-US" dirty="0">
              <a:solidFill>
                <a:srgbClr val="FFFF00"/>
              </a:solidFill>
            </a:endParaRPr>
          </a:p>
        </p:txBody>
      </p:sp>
      <p:sp>
        <p:nvSpPr>
          <p:cNvPr id="3" name="Subtitle 2"/>
          <p:cNvSpPr>
            <a:spLocks noGrp="1"/>
          </p:cNvSpPr>
          <p:nvPr>
            <p:ph type="subTitle" idx="1"/>
          </p:nvPr>
        </p:nvSpPr>
        <p:spPr>
          <a:xfrm>
            <a:off x="1371600" y="2057400"/>
            <a:ext cx="6400800" cy="4800600"/>
          </a:xfrm>
        </p:spPr>
        <p:txBody>
          <a:bodyPr>
            <a:normAutofit fontScale="47500" lnSpcReduction="20000"/>
          </a:bodyPr>
          <a:lstStyle/>
          <a:p>
            <a:pPr algn="l">
              <a:buFont typeface="Arial" charset="0"/>
              <a:buChar char="•"/>
            </a:pPr>
            <a:r>
              <a:rPr lang="en-US" dirty="0" smtClean="0"/>
              <a:t> Enrollment rates in medical clinical trails have dropped from </a:t>
            </a:r>
            <a:r>
              <a:rPr lang="en-US" b="1" dirty="0" smtClean="0">
                <a:solidFill>
                  <a:srgbClr val="FFFF00"/>
                </a:solidFill>
              </a:rPr>
              <a:t>75% in 2000 to  </a:t>
            </a:r>
          </a:p>
          <a:p>
            <a:pPr algn="l"/>
            <a:r>
              <a:rPr lang="en-US" b="1" dirty="0" smtClean="0">
                <a:solidFill>
                  <a:srgbClr val="FFFF00"/>
                </a:solidFill>
              </a:rPr>
              <a:t>   59% in 2006</a:t>
            </a:r>
            <a:r>
              <a:rPr lang="en-US" dirty="0" smtClean="0"/>
              <a:t>. Retention rates have fallen from 69% to 48% during the same </a:t>
            </a:r>
          </a:p>
          <a:p>
            <a:pPr algn="l"/>
            <a:r>
              <a:rPr lang="en-US" dirty="0" smtClean="0"/>
              <a:t>   period.</a:t>
            </a:r>
          </a:p>
          <a:p>
            <a:pPr algn="l">
              <a:buFont typeface="Arial" charset="0"/>
              <a:buChar char="•"/>
            </a:pPr>
            <a:endParaRPr lang="en-US" dirty="0" smtClean="0"/>
          </a:p>
          <a:p>
            <a:pPr algn="l">
              <a:buFont typeface="Arial" charset="0"/>
              <a:buChar char="•"/>
            </a:pPr>
            <a:r>
              <a:rPr lang="en-US" dirty="0" smtClean="0"/>
              <a:t>  94% of US respondents believe in the importance of clinical research to </a:t>
            </a:r>
          </a:p>
          <a:p>
            <a:pPr algn="l"/>
            <a:r>
              <a:rPr lang="en-US" dirty="0" smtClean="0"/>
              <a:t>   advance medical knowledge --but </a:t>
            </a:r>
            <a:r>
              <a:rPr lang="en-US" dirty="0" smtClean="0">
                <a:solidFill>
                  <a:srgbClr val="FFFF00"/>
                </a:solidFill>
              </a:rPr>
              <a:t>only 21% feel they have a basic </a:t>
            </a:r>
          </a:p>
          <a:p>
            <a:pPr algn="l"/>
            <a:r>
              <a:rPr lang="en-US" dirty="0" smtClean="0">
                <a:solidFill>
                  <a:srgbClr val="FFFF00"/>
                </a:solidFill>
              </a:rPr>
              <a:t>    understanding of why and how clinical research is conducted</a:t>
            </a:r>
            <a:r>
              <a:rPr lang="en-US" dirty="0" smtClean="0"/>
              <a:t>.</a:t>
            </a:r>
          </a:p>
          <a:p>
            <a:pPr algn="l"/>
            <a:endParaRPr lang="en-US" dirty="0" smtClean="0"/>
          </a:p>
          <a:p>
            <a:pPr algn="l">
              <a:buFont typeface="Arial" charset="0"/>
              <a:buChar char="•"/>
            </a:pPr>
            <a:r>
              <a:rPr lang="en-US" dirty="0" smtClean="0"/>
              <a:t>  </a:t>
            </a:r>
            <a:r>
              <a:rPr lang="en-US" dirty="0" smtClean="0">
                <a:solidFill>
                  <a:srgbClr val="FFFF00"/>
                </a:solidFill>
              </a:rPr>
              <a:t>28% of the public claimed to distrust information received from clinical  </a:t>
            </a:r>
          </a:p>
          <a:p>
            <a:pPr algn="l"/>
            <a:r>
              <a:rPr lang="en-US" dirty="0" smtClean="0">
                <a:solidFill>
                  <a:srgbClr val="FFFF00"/>
                </a:solidFill>
              </a:rPr>
              <a:t>   research professionals in 1997—by 2003 the percentage had increased to 75%.  </a:t>
            </a:r>
          </a:p>
          <a:p>
            <a:pPr algn="l"/>
            <a:r>
              <a:rPr lang="en-US" dirty="0" smtClean="0">
                <a:solidFill>
                  <a:srgbClr val="FFFF00"/>
                </a:solidFill>
              </a:rPr>
              <a:t>   </a:t>
            </a:r>
            <a:r>
              <a:rPr lang="en-US" dirty="0" smtClean="0"/>
              <a:t>Many believe that media portrayal of the industry had an impact.</a:t>
            </a:r>
          </a:p>
          <a:p>
            <a:pPr algn="l">
              <a:buFont typeface="Arial" charset="0"/>
              <a:buChar char="•"/>
            </a:pPr>
            <a:endParaRPr lang="en-US" dirty="0" smtClean="0"/>
          </a:p>
          <a:p>
            <a:pPr algn="l">
              <a:buFont typeface="Arial" charset="0"/>
              <a:buChar char="•"/>
            </a:pPr>
            <a:r>
              <a:rPr lang="en-US" dirty="0" smtClean="0"/>
              <a:t>  Center Watch claims that more than 80% of clinical trials  in 2005 were </a:t>
            </a:r>
            <a:r>
              <a:rPr lang="en-US" u="sng" dirty="0" smtClean="0"/>
              <a:t>delayed by at least one month </a:t>
            </a:r>
            <a:r>
              <a:rPr lang="en-US" dirty="0" smtClean="0"/>
              <a:t>in large part because of a lack of study participation—yet the US clinical research industry spends more than US $ 400 mn each year on recruitment promotions.  </a:t>
            </a:r>
          </a:p>
          <a:p>
            <a:pPr algn="l">
              <a:buFont typeface="Arial" charset="0"/>
              <a:buChar char="•"/>
            </a:pPr>
            <a:endParaRPr lang="en-US" dirty="0" smtClean="0"/>
          </a:p>
          <a:p>
            <a:pPr algn="l">
              <a:buFont typeface="Arial" charset="0"/>
              <a:buChar char="•"/>
            </a:pPr>
            <a:r>
              <a:rPr lang="en-US" dirty="0" smtClean="0">
                <a:solidFill>
                  <a:srgbClr val="FFFF00"/>
                </a:solidFill>
              </a:rPr>
              <a:t>Recruitment challenges are becoming more important as regulators increasingly demand both larger and longer trials</a:t>
            </a:r>
            <a:r>
              <a:rPr lang="en-US" dirty="0" smtClean="0"/>
              <a:t>, it will contribute to the importance of recruitment  </a:t>
            </a:r>
          </a:p>
          <a:p>
            <a:pPr algn="l"/>
            <a:r>
              <a:rPr lang="en-US" dirty="0" smtClean="0"/>
              <a:t/>
            </a:r>
            <a:br>
              <a:rPr lang="en-US" dirty="0" smtClean="0"/>
            </a:br>
            <a:r>
              <a:rPr lang="en-US" dirty="0" smtClean="0"/>
              <a:t>IRB review lends credibility, hopefully enhances recruitment in ways sustainable.</a:t>
            </a:r>
          </a:p>
        </p:txBody>
      </p:sp>
      <p:sp>
        <p:nvSpPr>
          <p:cNvPr id="4" name="Slide Number Placeholder 3"/>
          <p:cNvSpPr>
            <a:spLocks noGrp="1"/>
          </p:cNvSpPr>
          <p:nvPr>
            <p:ph type="sldNum" sz="quarter" idx="12"/>
          </p:nvPr>
        </p:nvSpPr>
        <p:spPr/>
        <p:txBody>
          <a:bodyPr/>
          <a:lstStyle/>
          <a:p>
            <a:fld id="{AADD7745-DCEA-4256-B0A1-681EC926F49C}" type="slidenum">
              <a:rPr lang="en-US" smtClean="0"/>
              <a:pPr/>
              <a:t>64</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Participation rates in medical clinical trials appear to be declining.</a:t>
            </a:r>
            <a:endParaRPr lang="en-US" dirty="0">
              <a:solidFill>
                <a:srgbClr val="FFFF00"/>
              </a:solidFill>
            </a:endParaRPr>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 86% of clinical trials </a:t>
            </a:r>
            <a:r>
              <a:rPr lang="en-US" u="sng" dirty="0" smtClean="0"/>
              <a:t>failed to meet enrollment goals</a:t>
            </a:r>
            <a:r>
              <a:rPr lang="en-US" dirty="0" smtClean="0"/>
              <a:t> in 2001.  In 1999 the figure had been 80% .</a:t>
            </a:r>
          </a:p>
          <a:p>
            <a:pPr>
              <a:buNone/>
            </a:pPr>
            <a:endParaRPr lang="en-US" dirty="0" smtClean="0"/>
          </a:p>
          <a:p>
            <a:r>
              <a:rPr lang="en-US" dirty="0" smtClean="0">
                <a:solidFill>
                  <a:srgbClr val="FFFF00"/>
                </a:solidFill>
              </a:rPr>
              <a:t>Almost four-out-of-five African Americans and more than half of whites believe that people could be used as "guinea pigs" for research without their consent. </a:t>
            </a:r>
          </a:p>
          <a:p>
            <a:endParaRPr lang="en-US" dirty="0" smtClean="0">
              <a:solidFill>
                <a:srgbClr val="FFFF00"/>
              </a:solidFill>
            </a:endParaRPr>
          </a:p>
          <a:p>
            <a:r>
              <a:rPr lang="en-US" dirty="0" smtClean="0">
                <a:solidFill>
                  <a:srgbClr val="FFFF00"/>
                </a:solidFill>
              </a:rPr>
              <a:t>Many respondents -- 63% of African Americans and 38% of whites -- believed their doctors often prescribe medication as a way of experimenting on people without their knowledge or consent, and almost half of African Americans and more than a third of whites felt their doctors sometimes exposed them to unnecessary risks when deciding their treatments.</a:t>
            </a:r>
          </a:p>
          <a:p>
            <a:endParaRPr lang="en-US" dirty="0" smtClean="0"/>
          </a:p>
          <a:p>
            <a:r>
              <a:rPr lang="en-US" dirty="0" smtClean="0"/>
              <a:t>"We expected to see differences, but we didn't expect to see such high levels of distrust across the board," said Corbie-Smith, an assistant professor of medicine at the University of North Carolina, Chapel Hill.</a:t>
            </a:r>
          </a:p>
          <a:p>
            <a:pPr lvl="1"/>
            <a:r>
              <a:rPr lang="en-US" dirty="0" smtClean="0"/>
              <a:t>   Source: “Clinical trials are suffering: Suspicious of medical research, volunteers spurn”,  </a:t>
            </a:r>
            <a:r>
              <a:rPr lang="en-US" u="sng" dirty="0" smtClean="0"/>
              <a:t>LA </a:t>
            </a:r>
            <a:r>
              <a:rPr lang="en-US" dirty="0" smtClean="0"/>
              <a:t>	</a:t>
            </a:r>
            <a:r>
              <a:rPr lang="en-US" u="sng" dirty="0" smtClean="0"/>
              <a:t>Times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65</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533400"/>
          </a:xfrm>
        </p:spPr>
        <p:txBody>
          <a:bodyPr>
            <a:normAutofit fontScale="90000"/>
          </a:bodyPr>
          <a:lstStyle/>
          <a:p>
            <a:r>
              <a:rPr lang="en-US" dirty="0" smtClean="0"/>
              <a:t>Why?  Overload?</a:t>
            </a:r>
            <a:endParaRPr lang="en-US" dirty="0"/>
          </a:p>
        </p:txBody>
      </p:sp>
      <p:sp>
        <p:nvSpPr>
          <p:cNvPr id="3" name="Subtitle 2"/>
          <p:cNvSpPr>
            <a:spLocks noGrp="1"/>
          </p:cNvSpPr>
          <p:nvPr>
            <p:ph type="subTitle" idx="1"/>
          </p:nvPr>
        </p:nvSpPr>
        <p:spPr>
          <a:xfrm>
            <a:off x="381000" y="1600200"/>
            <a:ext cx="7854696" cy="5257800"/>
          </a:xfrm>
        </p:spPr>
        <p:txBody>
          <a:bodyPr>
            <a:normAutofit fontScale="25000" lnSpcReduction="20000"/>
          </a:bodyPr>
          <a:lstStyle/>
          <a:p>
            <a:pPr algn="l"/>
            <a:r>
              <a:rPr lang="en-US" sz="11200" b="1" dirty="0" smtClean="0">
                <a:solidFill>
                  <a:srgbClr val="FFFF00"/>
                </a:solidFill>
              </a:rPr>
              <a:t>Research fatigue may be one factor:</a:t>
            </a:r>
          </a:p>
          <a:p>
            <a:pPr algn="l"/>
            <a:r>
              <a:rPr lang="en-US" sz="8000" dirty="0" smtClean="0"/>
              <a:t>Presser and McCulloch (2011) report that the number of respondents to government surveys alone increased from about 2.6 million in 1984 to 10.2 million in 2004.  At the respondent level, the biennial Industry Image Studies reports that  “</a:t>
            </a:r>
            <a:r>
              <a:rPr lang="en-US" sz="8000" dirty="0" smtClean="0">
                <a:solidFill>
                  <a:srgbClr val="FFFF00"/>
                </a:solidFill>
              </a:rPr>
              <a:t>the proportion of respondents who reported participating in at least one survey of any mode in the preceding year grew from 19% in 1978 to 82% in 2003. </a:t>
            </a:r>
            <a:r>
              <a:rPr lang="en-US" sz="8000" dirty="0" smtClean="0"/>
              <a:t>At the same time, the refusal rate to the survey, which had fluctuated between 42% and 49% from 1978 to 1988 increased from 53% in 1990 to 79% in 2003.”  </a:t>
            </a:r>
          </a:p>
          <a:p>
            <a:pPr algn="l"/>
            <a:r>
              <a:rPr lang="en-US" sz="5500" dirty="0" smtClean="0"/>
              <a:t> </a:t>
            </a:r>
          </a:p>
          <a:p>
            <a:pPr algn="l"/>
            <a:r>
              <a:rPr lang="en-US" sz="8000" dirty="0" smtClean="0"/>
              <a:t>Participation in biomedical research is dependent on a relatively small number of volunteers.  Analysis of studies registered with ClinicialTrials.gov finds that recruitment is a challenge for many studies (Califf et al.) Analysis of the National Cancer Institute Clinical Trial Cooperative Group in 2000 through 2002 found a </a:t>
            </a:r>
            <a:r>
              <a:rPr lang="en-US" sz="8000" dirty="0" smtClean="0">
                <a:solidFill>
                  <a:srgbClr val="FFFF00"/>
                </a:solidFill>
              </a:rPr>
              <a:t>1.8% enrollment rate among white patients, 1.3% for Hispanics and 1.3% for Blacks.  While the number of study participants had grown, the proportion of study participants who were minorities had fallen</a:t>
            </a:r>
            <a:r>
              <a:rPr lang="en-US" sz="8000" dirty="0" smtClean="0"/>
              <a:t> since 1996-8 period even as their proportion of the total population had grown (Murthy, Krumholz and Gross).  </a:t>
            </a:r>
          </a:p>
          <a:p>
            <a:pPr algn="l"/>
            <a:r>
              <a:rPr lang="en-US" sz="8000" dirty="0" smtClean="0"/>
              <a:t>  </a:t>
            </a:r>
          </a:p>
          <a:p>
            <a:pPr algn="l"/>
            <a:endParaRPr lang="en-US" sz="8600"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66</a:t>
            </a:fld>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DD7745-DCEA-4256-B0A1-681EC926F49C}" type="slidenum">
              <a:rPr lang="en-US" smtClean="0"/>
              <a:pPr/>
              <a:t>67</a:t>
            </a:fld>
            <a:endParaRPr lang="en-US" dirty="0"/>
          </a:p>
        </p:txBody>
      </p:sp>
      <p:sp>
        <p:nvSpPr>
          <p:cNvPr id="3" name="TextBox 2"/>
          <p:cNvSpPr txBox="1"/>
          <p:nvPr/>
        </p:nvSpPr>
        <p:spPr>
          <a:xfrm>
            <a:off x="2057400" y="914400"/>
            <a:ext cx="4114800" cy="1138773"/>
          </a:xfrm>
          <a:prstGeom prst="rect">
            <a:avLst/>
          </a:prstGeom>
          <a:noFill/>
        </p:spPr>
        <p:txBody>
          <a:bodyPr wrap="square" rtlCol="0">
            <a:spAutoFit/>
          </a:bodyPr>
          <a:lstStyle/>
          <a:p>
            <a:r>
              <a:rPr lang="en-US" sz="2800" dirty="0" smtClean="0"/>
              <a:t>Coast-on-by at Colorado’s </a:t>
            </a:r>
          </a:p>
          <a:p>
            <a:r>
              <a:rPr lang="en-US" sz="4000" dirty="0" smtClean="0"/>
              <a:t>Coast IRB?</a:t>
            </a:r>
            <a:endParaRPr lang="en-US" sz="4000" dirty="0"/>
          </a:p>
        </p:txBody>
      </p:sp>
      <p:sp>
        <p:nvSpPr>
          <p:cNvPr id="4" name="TextBox 3"/>
          <p:cNvSpPr txBox="1"/>
          <p:nvPr/>
        </p:nvSpPr>
        <p:spPr>
          <a:xfrm>
            <a:off x="1600200" y="2209800"/>
            <a:ext cx="4953000" cy="923330"/>
          </a:xfrm>
          <a:prstGeom prst="rect">
            <a:avLst/>
          </a:prstGeom>
          <a:noFill/>
        </p:spPr>
        <p:txBody>
          <a:bodyPr wrap="square" rtlCol="0">
            <a:spAutoFit/>
          </a:bodyPr>
          <a:lstStyle/>
          <a:p>
            <a:r>
              <a:rPr lang="en-US" dirty="0" smtClean="0"/>
              <a:t>Almost no data on whether IRB matters  </a:t>
            </a:r>
          </a:p>
          <a:p>
            <a:endParaRPr lang="en-US" dirty="0" smtClean="0"/>
          </a:p>
          <a:p>
            <a:endParaRPr lang="en-US" dirty="0" smtClean="0"/>
          </a:p>
        </p:txBody>
      </p:sp>
      <p:sp>
        <p:nvSpPr>
          <p:cNvPr id="156674" name="AutoShape 2" descr="data:image/jpeg;base64,/9j/4AAQSkZJRgABAQAAAQABAAD/2wCEAAkGBhQSERUUExQUFRUVGBUVFhQVFBUVFhgXFRQVFBUXFRUXHCYeFxkkGRQUHy8gIycpLCwsFR4xNTAqNSYrLCkBCQoKDgwOGg8PGikdHCQsKSwpKSwsKSkpKSwsLCwpLCwsKSwsLCkpLCwsLCksKSwsLCwsLCwsLCksLCksLCwpLP/AABEIAMIBAwMBIgACEQEDEQH/xAAcAAADAAMBAQEAAAAAAAAAAAACAwQAAQUGCAf/xAA6EAABAwIEAwYFAgYCAgMAAAABAAIRAyEEEjFBUWFxBSKBkaHwEzKxwdEG4RRCUmJy8QeSgqIVIzP/xAAaAQADAQEBAQAAAAAAAAAAAAABAgMABAUG/8QAJxEAAgICAgIBAwUBAAAAAAAAAAECEQMhEjFBUQRhcZEiMrHB0RP/2gAMAwEAAhEDEQA/AP2EUhwHkExlIH+UeSxrU9jVRs4McLYTaY4DyCXXogi4B9PNOBSq7iI08VM7JVxOQ/DiHCPmNoA8tELmjRwbAIJMfXror3ON3EDKOGpQtpS2Rqdp0BOp4qlnmvG30BSw7XWAF5vwE8NkNTAi+fKMs/DPDgSdyq6DNRAER15rkdt9rQIY2wNyRNzGgnmsrb0PJRhDlI5WIqtruaMxbkLiBI7wFiTazSfHgn4hgBi0anqdd0nDtJJOu5Pv6c06ubcPH7rqinezy272TObyHvilVI4DrHoiqOG9lHXeTx8LW6eCrZFi8TimjcDhN/RQVsQSbW5xHRV1MrRJgbxr9Llc5+IBcGgF1xcjx2+6RsBhpTUjhc/SZHUJNTCNuLTJnj7Eq6nhHCoSS0NiAAL6zr4a81utTbxEbAQb+P2RpVsTdnIqHI0ZQSTro0cpzBT1CdyPoOG2q61XDTs46mYcfoQoK+EE6Ef5Md+Ska9Dp+yQ5WgmB1AeT+FzH9qHNMk/5Rz0MLo4mjaIHURw8/Ncl9A2EfT7pXY8aDFQZ+7LTeWuuD4cPLXZOcwHa55zA/tnRTU6ALxANug5EftzXUZh509d9lkmGUkcgYM97cXPht6ylsdEnibdL/uPBd34No4e49VDWw4mYsg0wqVmg+Be/Pw1SaomORlMdIsRolvKBl2Jc1LcmPKW8GCdhYnrP4PkgOSYmuNFC56prsU7mJkVjQIKFxRlyXKI6NrEBC0sGj61ATmoAEbVyM9eCoJR4sHMOEGQrFFWLhNiZ6RqsgZv20FQEiecwturA/figo1D0v6KLtvtBrGtkn5vla2S4j+XpKKVshzUYWS9sdrZJYIDnaneNgBqVz8MHPp56gu5xc0aW0k+RNlmGoQ91R5l7r3juze/j5wra1xMG2+ovEgEbfWOi6kuOjypTlkbfjwBQYGgwbidNwfoEiuzQ+g11hY5xJJmJmSOeoSqj4G87ewnS8knJVQqtTEybeOniudiMZNmf9o+ipqwbuPgpn4cERoNgqU/BFsiOGc8ug+ZMTF7BMo4OD9ANOduatpsyiNAhdU8UeItkz8NOw8ST91r4JGhjxj6I6mII/dR1sSZu4DkPevitSBYdWk2+mvO/moX4dszA8HEH8ppxE6gkeM+aS8hxgZhrYwR0MTC2gWTva11ifB155zH2Sa/Z19iOpi/Ax14oq9GOFtje/LMCAEtuLyGHU8o/wApHKAUuhlYhmHyvn1+k8ZVjRlJgdQmAg8p4SR16fRLxFG58yNenvki1QO+wPii/H6qKuU6oSLHz5JGIbIKmxo9kj3BKq7EafiJ+oW3OHVLqG1uu8i5t74qRegXH8IMpIMTAuY4AxJ8T6rRWg+LTrb/AGikMSVCo3PVdUqKsIRKwAJWpWpWiULK0FK0hlYhYaPr0IkKJcp7KNFTZSDrPAT6wnV9ImJ34JLx3hOgHrxnoiiWQnxuKFNhnUkgDc24/Urzrqjqjw6Q4suDADG2PHU/hXdoU89R+Y91sBoDpkx/681BWwxDgGmAec62MGeq6caSR5HyJuUvoi1sEiOQPXcn35JVWbtkATNtTwlGGQPQA/jglVDZUiQkxbqkfYKasOSY4oHuA3Vkc7EUxx+iw1uHuVt5lK/h+iYQWXniR/tLdTn7mVY3D21j6nolvgDT1j91hCI0ORSalQcD4aKipVn9kgvHA9YQMA5odqPfgosRhABIIEbzl+xjwIVNR43BJ5mEpjwNxfePqEAnOog3aXE/+RkdHAyoMbTczWHNO8fWV2cR2Y1wltiPehUPwyZbcEfyk5gY4b6eP3RxHTJqNf4bpN2OIAgaSDd17RxV9dxMRM6eW1uNvZUrGjaCHRY7fy2OkgozmiDqCQeB3bHSfqNkt+AvYmtVmeiXUHd5QtVapJ018BJ19R6rVR0CEoaOdUFzwn3fwSpW69ieaTmSF0E96XUfMm2vQeAQOfJWzomCTVT9lFVfdV1Dx4fVRPWZaAIQuRwhSlUYAsWi5YgNs+wFkpBxXey+qeFzHqqSl0Iq1TIAi+6jxtaxZBJ32m0wOKqkZiZ0XMxbwTMw4x0HCD4J4rZxZ51FuyKrTDRazYmfmvrpznop8PcDW3HzEDZN7UrFjJFjPS59U7C0XOY17wGk7bf2x4Qum6R5S29GoU1W6fVEdVK6oJIm8W6yLdYnyTxFkLe6NOY80jKd1Rk9/lLdUtMqyOds0xm6Zh6LnGQLcTp5myPB0c13ENvaQL+CpxOPaBlaA6I100SuT6QYxVWybE4c3LeYkaGbA6Ln4rs114IEHe3Dcp9ftVzbmB1kesrkP7YdMNOvHSZO58UNrsVqLHP7OcROdg6d478By9UFTs8AA5jO949L8vNAz4zzANNs6SANAbZoPhdcr9YfqWpg6dIta17XlzXOZdrXCC0FpAN+9Bn+QhJLIoq2UxYXklxiOxuGIALe90IO17qBzf8AW4/K69BrajG1RBa7K/uXi0i22unLwS+0MC8EvsQBJERI/qGk6m/9qN+RKrRx24lze8bgbjce/VPxGFBh7SYsefEIhTEEjQ3WYWuPl2i37eqRsIirRE5hH9wjUHUx6xyPEoarrc9D9Wm/UjwWVauU2PDy3CU+oJMaa+f2/KWxiUP7xO156gpVV+6J8AnqftdKImyFjURYnUxOu+vipHap5dvxUrnXRKo3KNyW1EXLBJMWf3+ylKpxN7cUgMWLR6NFCicUCDHQMLFkrEBz6yo05jiFTVbI9CtU2b+SViMTlHP7qHZ2xqENkteuAYboNToLcFysXi/6RJnXQfum/Bn5vLQfusgExoIsByjVdEYpHkZMjn9CXs5zjUzvBeQDlmwBPW19F1cZjQRFha44eJC5eLeB3ffj72SHuPFUePlsnHM4RcQsVUJ/PHdQiqc4i/eAjmm1qugSKQ5cvfvdVUdHPKdstr4gREAuve3G2ikuefFMFGdfVOFInQe+SdJIRuwQQAo8RjIOUXcdG79b6DmqfigOAAzHXkIM3tfT1Q4h5Al3eOmwmDYTwCVv0Czk47Ad0Gs+/wDS0COk/dKweGqVDlosygXk3tprP0XZ7L7FNdwfU+UGctoI4ei9KKbabcrAAAPeqjKVPRfHiclyekeYb+mXBsvqATE73BnT0QYr9I0sTRdSqHM1w27rgdQ4HjMrr1nST0Nl5T9Ufq/+FpvLAM4AuWzBIsMs3dBBvsQbyAkySjGNyL4MMp5EsfZ5v/kTst+Bwoo0azm03AAMGZziGB5cGuEuDNJBsOMLyf8Ax7+oKrcSKTS7I5ji5mYluZjZDwD8pMRbj0jkYv8AUlSpi31a1R1Q1Gmm5zg2Q0iIAAgRwA4ro/oClVd2pSdhmOyNe0VSLtFKMtQvOkEBxvvEXXHjdSS3Xg9zLhSwyurffjddnu/ilpI2nTgdfuFum2XRzHrp9/Vep7R7IpVScr4dpDgWgkf0l2vhwXmqlAseAdWuynoDIPqfNdbPnaIMTr1v9j6j1S2/b6qnHN/+2OJP1MKatYGN7Dwhv2KxiSoLn/I/YfYJDqliOIj1H4TsQfqoX1EB0hVcqZrUyq+UJRKJGgFpxWStEohoQ5pS3BPqOSHlEdCnIInwTHNtdKcfJIyqBLuSxbWkBj62oVZBMx72C5+KqX316SjZiyXlrcpygS8z9hAGu+ylqGATAN4JmSZSRWzZp/pSAeZJ1j7cuS1OTXU3AN9YhHhGEzuG3PTh4k+hSHvuSVdejifVsTUI1N5U1SodPNOqPnTwSci6Ec0voJFOVTTogLbGKrCYIvPLc8kXKtsWMW3S2xLKBeYAkDyHVFi6vwpazvOcACdIBvYeitr4lrO6yRsbeq1h8D8NvxHy46gG/moSnffR0xxU9d+X6JcJ2aKbZebm8E6zxPBFTwnxSSQIteAPAHZAKj6tWXGRNmggDa2nVdV+LyCGjx9N0G5IMIQf2X5YJHw2wNI36KY1xrM+vAfhLxFcEet9LFc/EVctgNSNjx+6CQZS8Loj/UPb9PC0nVahtYAayZ5cJC/Be2P1XVquql9/imQeAk6fnkv0z/k+m44B1ibhx6Ej0lpX5V2x2FjQ6a1KuS1rBmLXOAYGgMAcJAAECJsuHM1LJxk/sj3PgpY8SlHt3b/o5/ZvZz8RWZSpxnqODRJAF93E6ACSTwC+iv0Z2PhsDQGHpVqT6jjmqObUYXPfEGGgzlAsBw6lfN1IgOGYWGoVbqzHOJggWyjhb8plPj4Gy4Xm1dI/c/1ljYqNYDoS6DOvyab6qDDV87A922Zv/Vzmj0ELzf6Sp4ivhc7/AIlUhzqdAHvd1gYSM0SRLjF9iuzhavcY0SBlBNv7nOJ8j6qqlZ4uXHwbRSxkvznWbDn7+6l7WpZBYSKcHq55c1onz9F1mNjaSLge/eq43bmPaym8iHGe6dswBadNQMx8XJ2yMVbONiKlss3EA+XsqSqUVGpIk+yhed1kUqhQasKILRKYIpxQuKypqh1WGoU66W4azY7Wn12VDamW4ieYn0UrroMojVV080ooyhcgMgIWLFiA59R13tb3WN7u5j5j+P3U/wAPM6ff+yhqG4A1KdSbJjdMtHLKTkzTwQBzvPH9goatQqzHMIcRqYE8NPopTThWh1ZDJp0A1iJjFtoVNGkqWRNUcNK69MimMu52H5S8EyL6cFvPEm3I7f75rmyScnR34ILHHn5ZC3Bd7NxNp26DjzWds1IGUacOe/1VTGgidtZOlkqs68x66/hZdiSpRdeSfCMyU7wDzN+Wn4UuLxvMdSn1a/FQYukCZVEr7IOVKkJq4t3Gf2v9kqg7O4B1hMi5AnX9lj2Ftx7hXUWgXHC2u8HbkmrQqezyn66xefCVAQQA0tHKNrjWJ57rk4r/AJAz9l4ekaFWnLGMfXEAdwFmZtrBxaO9IiSvaVewKdRlRtUZ2OgFuZzYJtOYaQHkyDvsup2extHCOyNADGOa1sd2KbDlEcBG9zeV5+fCpybl46PX+Ln4QUUt3s+fOzP0vRrdoUsO51TK/MXOEZjlY58NJBscoE81R29+n8M3tNmEA/h6NMsY+q93ec3L8RzyTaTJaDEWHRei/wCKWir2piC8S4UHFrjFialPMeRIP1X6H25+lMI8Oq4inneYylziIgTIymQBBtMKPNwxp9nofuzuO1ono9vYCjh8mEq0HfBpltNrHhxaDYnzIE7kuOy8dhMOXFo43PQxlHjBK8z21hGUnONFhJc6wJl2X+VvEWBJ3vyXY/T/AOpqbjDgQ60iL5oa3KOU6dCVaGtvs875WLdR6R3MZiAwxJBI6wJAkRvw8V5LtI/ELhoxpObYNaz5WtO5Gp5xru/tLtb4uIcGOLQx0OeLtbAgjmRc66nkocZWLqjWsYRTB7oJBc8zbNe5OsbeSe7IRg4s3TcHaTAtp6dVt4ULK7s+VpnvQ4g2AbctYP6BF3Wk8he+oPXdUTsSceLEkpdSoU8NF5mdh+Uj4esphSfPJsJ+iJswmOMDRBPFYNiXBKqI6tTglQViiBKEoihc5YZAwsWStIDH0rrcn3srsDWDO9Gth4X12vClc2APeg4In/KPp1vPXbwT1ejkjJxfJCq1UkkkySTy3Q7rAJMI2Mk8lZaIStu2Mo0+KqptQMKqpsi7vyklKhoQ5PQb3FoyjXikkWEiWzfn71Wq9WXTsNP38lp1SdFJI6ZyXjx0afU8uA0U1SpKc9iEUrq0aRxybkyOoxLqUDrC6JASag4J0ybRzXU5srKeHkAAwBpyjmt06As48fc8kb6lo0tbnI5JJy9FYQ8sHEujK3Umzo4QRc7/AGhMc4OBbsQQeh1+qhFeLmNfcI6b7339+CjJHTF2zwf/ABXgG0cXjy75m/DaP8S+rPqxq6P6x7dkGIvNrAZR3ovoDEnkAou1XsbXf8NlYOBPxKxllOHFz4c7+cQIAAOi8d2xiXVgaZcSASXu0+Y5hRaP6nGLXgAToV5eCbm9rrr/AE+sy444MbyN7f5brr7e/wAeTn4XtQ1a86tbmOY8rl/084QdvsyFpEtqOu7dwDrtJ/vN4HiV2f052GxjS+scosYO8XByjXiB08efi8c2o81sogTlDtp1c8/zPNrC+gsLLs7PDc6lfYnC0srA50UqTbtbMmbDMf6nk7m17JWFe6u4hh+HTBjNGZxHAc3b8hwmYcTiTXdlJOukXMGbDQACfK5Xc7OY7+RogCA4iWDne73eTeqb6E5XH9T7/gVh8Cyha45GC48C4jU8Gi299RSS4/2jnr5bKluEay93POr3anpw8FostMJ0qOSc+TJSAlVCmVagCle+U4iMc5C94yxF+K1CB7Vh0JelElUfDRNpLFESimtPCpe1T1EB0JWkRWIDH0ozvOvePsiJkpLTY+X4RQrI4WbaE+my0JbBAT6TY9ITWIx4ZFt9UYNlpjUYSDL6C/gzqsFKE0lCSsjOgShlY5yS56YQJxQmAOqMEDU39+SQ+ptw9/lLd9FFHjtguracevH91M+px14+/d1t9RS1qoaJKOkDbCnc2t7hBWq91zhZrRd0E3OgaB8zjwC5L+03VKgYzTd23E+ACT2p2vna2nStTaCA4QZn5iz+ond/yjQSubLK1xR3fF4wl/0l0v5OR2ti/iDKzutEGo4xOYjfYvj5W3AEHT5oGdikjMR8NjR3WnUjUudO5O5ubruYXs8NhzgIF2g6Nm5cZuXHibqbtOsHt1ho3O5HLf6BLHFSob5HzZZpW/HS9f6/bPL9q1S45R8vMd0ABc1vZWcZ3Tl/lc4WtYilTHznme7zXZrYadC7mTAny0HJCbCZk8TwHBZa0JydWcjs/sYNcXZSSeOg/K7RaYHqhp4yRa/0S6tYlUikQySlJ7N1X7pGIxpLctgEuq4lRvpklN2KlQFR4SzJTjRhayrDpAsYjyogtFCx6AyoXOW3uSXuRCBVqKZ7k1wSyxYcXCxHlWLBPoWk+VbQZYkz00nz8EulTi2nH3tKray9vCOJ0+6c4/IOW19vY+6Y2opqtW8cJC0HqqjojJ+i34sLDigosywlHiLbLfjIPiqcOWZlqBY1z0II8ksuSy5K1Y6ddB1Knu/1SXPSsTi2tEk/lcXGdouf3W+XDm47dClbrodK+y7HdqNZzPK54LiV3vqS4mGzYT+EVCgGh2chxF3OdDWi25+6jxPaLnmKAzRY1SIY3/AHU8/JTYW/QFaoxhyu70/LQaMoPOpqXcYNuRK6NOjAzPAJtA4Rpc8FDgcK2kZbL6h+Z7tST9lW6iXGXnw2RURJTIcZXqPs0BxG2jQefFBhexbZ67i93DRo5ABdGpiWsEBRV8WTZZpATZJ2jBs3QaAaLk18KTquqZU1SVPiiymznnDgCyTlVb6JKWcNCJuyMhC5qpcAkVHBaxkJNNLK2+qlFyBVBlLc5C5yU4ohNuKWVqUJRDRspZKIoCsMaWLFiwT6Oa7Tcn3bz9FQa8CeFgOZ38PwoRWW3VrQq0cSZgCIFBnRscnsnQTnIcyZlCzKEeQOIAcszoKtUNvNlycZ28BZgLnaQAT6IORlA61XEBoJJAHE2XD7Q/UEWpguJMWu6f8AHbqfJSVX1HuhzwCL5Bd0T/1b4yhc9tKzWwXfyiS53E3252HVTbbGVIZ8Jxku1tafPM7rsl4yoWgNpMD6huG3DROrnex1Rsq8pdw2HXiU1jY1NzrG/U7oUZsgPY5dBr1HVHa/Db3aYP8Ai37qj+HHQeQHQJhrj/Snr4ibIWkCm+xxqsaLC6grYklaeUIpoNtmpIQ8ko6bOKa5A1iAbNPhSvhVOpqSqxK2PGIl6gxFRWVlz6tNAokS1KimqPVFRqnLViiQohahMIQFMYEtQOajJSyVggQhK2VoojgkIHIyluKwUjSxazLEBqP3sYhYay5gxCL+OaN1VM886tNye2tG64P/AMywfzt6AiVo417zDBJtxgA7mP26o8jUdyr2gBuuZiO3ZOVl3cB3nX5DTxQM7PaIdWdO+UanwG3RM/ibRTAptP8A2PvjqhbN0Quw9WoT8RxYNcoILvGLN8CSmUWtpiKYHhcnm5xsPFNp4Ofmkzx08k8Ny3EenpwWVIV2xLMM6JJyzyknrPzHqIHApT6LWzqSdSTLj1OsclQ8qdxWbBQoHYWWjbUrKzwBwSqLw5TsYB90QpBG4wsbTJRFFFb+Cqm4eEToCxuiI0ED4CbWqqCtWQbClZlSsoMRXW69VRVHpGy8Y0bNWULkolLdUQKA1gpKibVqKZ7kTIxxS3FYShJRGBcllZWqhokpDsa3n5dfwVrHjBvpDChKU7GN4+hQHFt5+S1ofhL0NJQOKV/FtP8ApC7Ej2OcIWNxfoZKxAHLSwp+svcYK5uIPeA2Oo81pYnZwI5Fc94DYNsP/IhfpeMaGYdmQZbM+W2w4LFi0BpEuNNus+gsh7P/APzB3jXfzWLFQkWs0WFYsSjvoTUUdVYsWYhDjSmdmLFiRdjy6KqmqpoiyxYnRIx6lrlYsWYEc6qVDVKxYosvEjqJBWLECoFRS1FixMgk7klyxYsEAoCsWLDC3IHLFiKGQBS3rFizGQJQFYsQCCsWLExj/9k="/>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6676" name="AutoShape 4" descr="data:image/jpeg;base64,/9j/4AAQSkZJRgABAQAAAQABAAD/2wCEAAkGBhQSERUUExQUFRUVGBUVFhQVFBUVFhgXFRQVFBUXFRUXHCYeFxkkGRQUHy8gIycpLCwsFR4xNTAqNSYrLCkBCQoKDgwOGg8PGikdHCQsKSwpKSwsKSkpKSwsLCwpLCwsKSwsLCkpLCwsLCksKSwsLCwsLCwsLCksLCksLCwpLP/AABEIAMIBAwMBIgACEQEDEQH/xAAcAAADAAMBAQEAAAAAAAAAAAACAwQAAQUGCAf/xAA6EAABAwIEAwYFAgYCAgMAAAABAAIRAyEEEjFBUWFxBSKBkaHwEzKxwdEG4RRCUmJy8QeSgqIVIzP/xAAaAQADAQEBAQAAAAAAAAAAAAABAgMABAUG/8QAJxEAAgICAgIBAwUBAAAAAAAAAAECEQMhEjFBUQRhcZEiMrHB0RP/2gAMAwEAAhEDEQA/AP2EUhwHkExlIH+UeSxrU9jVRs4McLYTaY4DyCXXogi4B9PNOBSq7iI08VM7JVxOQ/DiHCPmNoA8tELmjRwbAIJMfXror3ON3EDKOGpQtpS2Rqdp0BOp4qlnmvG30BSw7XWAF5vwE8NkNTAi+fKMs/DPDgSdyq6DNRAER15rkdt9rQIY2wNyRNzGgnmsrb0PJRhDlI5WIqtruaMxbkLiBI7wFiTazSfHgn4hgBi0anqdd0nDtJJOu5Pv6c06ubcPH7rqinezy272TObyHvilVI4DrHoiqOG9lHXeTx8LW6eCrZFi8TimjcDhN/RQVsQSbW5xHRV1MrRJgbxr9Llc5+IBcGgF1xcjx2+6RsBhpTUjhc/SZHUJNTCNuLTJnj7Eq6nhHCoSS0NiAAL6zr4a81utTbxEbAQb+P2RpVsTdnIqHI0ZQSTro0cpzBT1CdyPoOG2q61XDTs46mYcfoQoK+EE6Ef5Md+Ska9Dp+yQ5WgmB1AeT+FzH9qHNMk/5Rz0MLo4mjaIHURw8/Ncl9A2EfT7pXY8aDFQZ+7LTeWuuD4cPLXZOcwHa55zA/tnRTU6ALxANug5EftzXUZh509d9lkmGUkcgYM97cXPht6ylsdEnibdL/uPBd34No4e49VDWw4mYsg0wqVmg+Be/Pw1SaomORlMdIsRolvKBl2Jc1LcmPKW8GCdhYnrP4PkgOSYmuNFC56prsU7mJkVjQIKFxRlyXKI6NrEBC0sGj61ATmoAEbVyM9eCoJR4sHMOEGQrFFWLhNiZ6RqsgZv20FQEiecwturA/figo1D0v6KLtvtBrGtkn5vla2S4j+XpKKVshzUYWS9sdrZJYIDnaneNgBqVz8MHPp56gu5xc0aW0k+RNlmGoQ91R5l7r3juze/j5wra1xMG2+ovEgEbfWOi6kuOjypTlkbfjwBQYGgwbidNwfoEiuzQ+g11hY5xJJmJmSOeoSqj4G87ewnS8knJVQqtTEybeOniudiMZNmf9o+ipqwbuPgpn4cERoNgqU/BFsiOGc8ug+ZMTF7BMo4OD9ANOduatpsyiNAhdU8UeItkz8NOw8ST91r4JGhjxj6I6mII/dR1sSZu4DkPevitSBYdWk2+mvO/moX4dszA8HEH8ppxE6gkeM+aS8hxgZhrYwR0MTC2gWTva11ifB155zH2Sa/Z19iOpi/Ax14oq9GOFtje/LMCAEtuLyGHU8o/wApHKAUuhlYhmHyvn1+k8ZVjRlJgdQmAg8p4SR16fRLxFG58yNenvki1QO+wPii/H6qKuU6oSLHz5JGIbIKmxo9kj3BKq7EafiJ+oW3OHVLqG1uu8i5t74qRegXH8IMpIMTAuY4AxJ8T6rRWg+LTrb/AGikMSVCo3PVdUqKsIRKwAJWpWpWiULK0FK0hlYhYaPr0IkKJcp7KNFTZSDrPAT6wnV9ImJ34JLx3hOgHrxnoiiWQnxuKFNhnUkgDc24/Urzrqjqjw6Q4suDADG2PHU/hXdoU89R+Y91sBoDpkx/681BWwxDgGmAec62MGeq6caSR5HyJuUvoi1sEiOQPXcn35JVWbtkATNtTwlGGQPQA/jglVDZUiQkxbqkfYKasOSY4oHuA3Vkc7EUxx+iw1uHuVt5lK/h+iYQWXniR/tLdTn7mVY3D21j6nolvgDT1j91hCI0ORSalQcD4aKipVn9kgvHA9YQMA5odqPfgosRhABIIEbzl+xjwIVNR43BJ5mEpjwNxfePqEAnOog3aXE/+RkdHAyoMbTczWHNO8fWV2cR2Y1wltiPehUPwyZbcEfyk5gY4b6eP3RxHTJqNf4bpN2OIAgaSDd17RxV9dxMRM6eW1uNvZUrGjaCHRY7fy2OkgozmiDqCQeB3bHSfqNkt+AvYmtVmeiXUHd5QtVapJ018BJ19R6rVR0CEoaOdUFzwn3fwSpW69ieaTmSF0E96XUfMm2vQeAQOfJWzomCTVT9lFVfdV1Dx4fVRPWZaAIQuRwhSlUYAsWi5YgNs+wFkpBxXey+qeFzHqqSl0Iq1TIAi+6jxtaxZBJ32m0wOKqkZiZ0XMxbwTMw4x0HCD4J4rZxZ51FuyKrTDRazYmfmvrpznop8PcDW3HzEDZN7UrFjJFjPS59U7C0XOY17wGk7bf2x4Qum6R5S29GoU1W6fVEdVK6oJIm8W6yLdYnyTxFkLe6NOY80jKd1Rk9/lLdUtMqyOds0xm6Zh6LnGQLcTp5myPB0c13ENvaQL+CpxOPaBlaA6I100SuT6QYxVWybE4c3LeYkaGbA6Ln4rs114IEHe3Dcp9ftVzbmB1kesrkP7YdMNOvHSZO58UNrsVqLHP7OcROdg6d478By9UFTs8AA5jO949L8vNAz4zzANNs6SANAbZoPhdcr9YfqWpg6dIta17XlzXOZdrXCC0FpAN+9Bn+QhJLIoq2UxYXklxiOxuGIALe90IO17qBzf8AW4/K69BrajG1RBa7K/uXi0i22unLwS+0MC8EvsQBJERI/qGk6m/9qN+RKrRx24lze8bgbjce/VPxGFBh7SYsefEIhTEEjQ3WYWuPl2i37eqRsIirRE5hH9wjUHUx6xyPEoarrc9D9Wm/UjwWVauU2PDy3CU+oJMaa+f2/KWxiUP7xO156gpVV+6J8AnqftdKImyFjURYnUxOu+vipHap5dvxUrnXRKo3KNyW1EXLBJMWf3+ylKpxN7cUgMWLR6NFCicUCDHQMLFkrEBz6yo05jiFTVbI9CtU2b+SViMTlHP7qHZ2xqENkteuAYboNToLcFysXi/6RJnXQfum/Bn5vLQfusgExoIsByjVdEYpHkZMjn9CXs5zjUzvBeQDlmwBPW19F1cZjQRFha44eJC5eLeB3ffj72SHuPFUePlsnHM4RcQsVUJ/PHdQiqc4i/eAjmm1qugSKQ5cvfvdVUdHPKdstr4gREAuve3G2ikuefFMFGdfVOFInQe+SdJIRuwQQAo8RjIOUXcdG79b6DmqfigOAAzHXkIM3tfT1Q4h5Al3eOmwmDYTwCVv0Czk47Ad0Gs+/wDS0COk/dKweGqVDlosygXk3tprP0XZ7L7FNdwfU+UGctoI4ei9KKbabcrAAAPeqjKVPRfHiclyekeYb+mXBsvqATE73BnT0QYr9I0sTRdSqHM1w27rgdQ4HjMrr1nST0Nl5T9Ufq/+FpvLAM4AuWzBIsMs3dBBvsQbyAkySjGNyL4MMp5EsfZ5v/kTst+Bwoo0azm03AAMGZziGB5cGuEuDNJBsOMLyf8Ax7+oKrcSKTS7I5ji5mYluZjZDwD8pMRbj0jkYv8AUlSpi31a1R1Q1Gmm5zg2Q0iIAAgRwA4ro/oClVd2pSdhmOyNe0VSLtFKMtQvOkEBxvvEXXHjdSS3Xg9zLhSwyurffjddnu/ilpI2nTgdfuFum2XRzHrp9/Vep7R7IpVScr4dpDgWgkf0l2vhwXmqlAseAdWuynoDIPqfNdbPnaIMTr1v9j6j1S2/b6qnHN/+2OJP1MKatYGN7Dwhv2KxiSoLn/I/YfYJDqliOIj1H4TsQfqoX1EB0hVcqZrUyq+UJRKJGgFpxWStEohoQ5pS3BPqOSHlEdCnIInwTHNtdKcfJIyqBLuSxbWkBj62oVZBMx72C5+KqX316SjZiyXlrcpygS8z9hAGu+ylqGATAN4JmSZSRWzZp/pSAeZJ1j7cuS1OTXU3AN9YhHhGEzuG3PTh4k+hSHvuSVdejifVsTUI1N5U1SodPNOqPnTwSci6Ec0voJFOVTTogLbGKrCYIvPLc8kXKtsWMW3S2xLKBeYAkDyHVFi6vwpazvOcACdIBvYeitr4lrO6yRsbeq1h8D8NvxHy46gG/moSnffR0xxU9d+X6JcJ2aKbZebm8E6zxPBFTwnxSSQIteAPAHZAKj6tWXGRNmggDa2nVdV+LyCGjx9N0G5IMIQf2X5YJHw2wNI36KY1xrM+vAfhLxFcEet9LFc/EVctgNSNjx+6CQZS8Loj/UPb9PC0nVahtYAayZ5cJC/Be2P1XVquql9/imQeAk6fnkv0z/k+m44B1ibhx6Ej0lpX5V2x2FjQ6a1KuS1rBmLXOAYGgMAcJAAECJsuHM1LJxk/sj3PgpY8SlHt3b/o5/ZvZz8RWZSpxnqODRJAF93E6ACSTwC+iv0Z2PhsDQGHpVqT6jjmqObUYXPfEGGgzlAsBw6lfN1IgOGYWGoVbqzHOJggWyjhb8plPj4Gy4Xm1dI/c/1ljYqNYDoS6DOvyab6qDDV87A922Zv/Vzmj0ELzf6Sp4ivhc7/AIlUhzqdAHvd1gYSM0SRLjF9iuzhavcY0SBlBNv7nOJ8j6qqlZ4uXHwbRSxkvznWbDn7+6l7WpZBYSKcHq55c1onz9F1mNjaSLge/eq43bmPaym8iHGe6dswBadNQMx8XJ2yMVbONiKlss3EA+XsqSqUVGpIk+yhed1kUqhQasKILRKYIpxQuKypqh1WGoU66W4azY7Wn12VDamW4ieYn0UrroMojVV080ooyhcgMgIWLFiA59R13tb3WN7u5j5j+P3U/wAPM6ff+yhqG4A1KdSbJjdMtHLKTkzTwQBzvPH9goatQqzHMIcRqYE8NPopTThWh1ZDJp0A1iJjFtoVNGkqWRNUcNK69MimMu52H5S8EyL6cFvPEm3I7f75rmyScnR34ILHHn5ZC3Bd7NxNp26DjzWds1IGUacOe/1VTGgidtZOlkqs68x66/hZdiSpRdeSfCMyU7wDzN+Wn4UuLxvMdSn1a/FQYukCZVEr7IOVKkJq4t3Gf2v9kqg7O4B1hMi5AnX9lj2Ftx7hXUWgXHC2u8HbkmrQqezyn66xefCVAQQA0tHKNrjWJ57rk4r/AJAz9l4ekaFWnLGMfXEAdwFmZtrBxaO9IiSvaVewKdRlRtUZ2OgFuZzYJtOYaQHkyDvsup2extHCOyNADGOa1sd2KbDlEcBG9zeV5+fCpybl46PX+Ln4QUUt3s+fOzP0vRrdoUsO51TK/MXOEZjlY58NJBscoE81R29+n8M3tNmEA/h6NMsY+q93ec3L8RzyTaTJaDEWHRei/wCKWir2piC8S4UHFrjFialPMeRIP1X6H25+lMI8Oq4inneYylziIgTIymQBBtMKPNwxp9nofuzuO1ono9vYCjh8mEq0HfBpltNrHhxaDYnzIE7kuOy8dhMOXFo43PQxlHjBK8z21hGUnONFhJc6wJl2X+VvEWBJ3vyXY/T/AOpqbjDgQ60iL5oa3KOU6dCVaGtvs875WLdR6R3MZiAwxJBI6wJAkRvw8V5LtI/ELhoxpObYNaz5WtO5Gp5xru/tLtb4uIcGOLQx0OeLtbAgjmRc66nkocZWLqjWsYRTB7oJBc8zbNe5OsbeSe7IRg4s3TcHaTAtp6dVt4ULK7s+VpnvQ4g2AbctYP6BF3Wk8he+oPXdUTsSceLEkpdSoU8NF5mdh+Uj4esphSfPJsJ+iJswmOMDRBPFYNiXBKqI6tTglQViiBKEoihc5YZAwsWStIDH0rrcn3srsDWDO9Gth4X12vClc2APeg4In/KPp1vPXbwT1ejkjJxfJCq1UkkkySTy3Q7rAJMI2Mk8lZaIStu2Mo0+KqptQMKqpsi7vyklKhoQ5PQb3FoyjXikkWEiWzfn71Wq9WXTsNP38lp1SdFJI6ZyXjx0afU8uA0U1SpKc9iEUrq0aRxybkyOoxLqUDrC6JASag4J0ybRzXU5srKeHkAAwBpyjmt06As48fc8kb6lo0tbnI5JJy9FYQ8sHEujK3Umzo4QRc7/AGhMc4OBbsQQeh1+qhFeLmNfcI6b7339+CjJHTF2zwf/ABXgG0cXjy75m/DaP8S+rPqxq6P6x7dkGIvNrAZR3ovoDEnkAou1XsbXf8NlYOBPxKxllOHFz4c7+cQIAAOi8d2xiXVgaZcSASXu0+Y5hRaP6nGLXgAToV5eCbm9rrr/AE+sy444MbyN7f5brr7e/wAeTn4XtQ1a86tbmOY8rl/084QdvsyFpEtqOu7dwDrtJ/vN4HiV2f052GxjS+scosYO8XByjXiB08efi8c2o81sogTlDtp1c8/zPNrC+gsLLs7PDc6lfYnC0srA50UqTbtbMmbDMf6nk7m17JWFe6u4hh+HTBjNGZxHAc3b8hwmYcTiTXdlJOukXMGbDQACfK5Xc7OY7+RogCA4iWDne73eTeqb6E5XH9T7/gVh8Cyha45GC48C4jU8Gi299RSS4/2jnr5bKluEay93POr3anpw8FostMJ0qOSc+TJSAlVCmVagCle+U4iMc5C94yxF+K1CB7Vh0JelElUfDRNpLFESimtPCpe1T1EB0JWkRWIDH0ozvOvePsiJkpLTY+X4RQrI4WbaE+my0JbBAT6TY9ITWIx4ZFt9UYNlpjUYSDL6C/gzqsFKE0lCSsjOgShlY5yS56YQJxQmAOqMEDU39+SQ+ptw9/lLd9FFHjtguracevH91M+px14+/d1t9RS1qoaJKOkDbCnc2t7hBWq91zhZrRd0E3OgaB8zjwC5L+03VKgYzTd23E+ACT2p2vna2nStTaCA4QZn5iz+ond/yjQSubLK1xR3fF4wl/0l0v5OR2ti/iDKzutEGo4xOYjfYvj5W3AEHT5oGdikjMR8NjR3WnUjUudO5O5ubruYXs8NhzgIF2g6Nm5cZuXHibqbtOsHt1ho3O5HLf6BLHFSob5HzZZpW/HS9f6/bPL9q1S45R8vMd0ABc1vZWcZ3Tl/lc4WtYilTHznme7zXZrYadC7mTAny0HJCbCZk8TwHBZa0JydWcjs/sYNcXZSSeOg/K7RaYHqhp4yRa/0S6tYlUikQySlJ7N1X7pGIxpLctgEuq4lRvpklN2KlQFR4SzJTjRhayrDpAsYjyogtFCx6AyoXOW3uSXuRCBVqKZ7k1wSyxYcXCxHlWLBPoWk+VbQZYkz00nz8EulTi2nH3tKray9vCOJ0+6c4/IOW19vY+6Y2opqtW8cJC0HqqjojJ+i34sLDigosywlHiLbLfjIPiqcOWZlqBY1z0II8ksuSy5K1Y6ddB1Knu/1SXPSsTi2tEk/lcXGdouf3W+XDm47dClbrodK+y7HdqNZzPK54LiV3vqS4mGzYT+EVCgGh2chxF3OdDWi25+6jxPaLnmKAzRY1SIY3/AHU8/JTYW/QFaoxhyu70/LQaMoPOpqXcYNuRK6NOjAzPAJtA4Rpc8FDgcK2kZbL6h+Z7tST9lW6iXGXnw2RURJTIcZXqPs0BxG2jQefFBhexbZ67i93DRo5ABdGpiWsEBRV8WTZZpATZJ2jBs3QaAaLk18KTquqZU1SVPiiymznnDgCyTlVb6JKWcNCJuyMhC5qpcAkVHBaxkJNNLK2+qlFyBVBlLc5C5yU4ohNuKWVqUJRDRspZKIoCsMaWLFiwT6Oa7Tcn3bz9FQa8CeFgOZ38PwoRWW3VrQq0cSZgCIFBnRscnsnQTnIcyZlCzKEeQOIAcszoKtUNvNlycZ28BZgLnaQAT6IORlA61XEBoJJAHE2XD7Q/UEWpguJMWu6f8AHbqfJSVX1HuhzwCL5Bd0T/1b4yhc9tKzWwXfyiS53E3252HVTbbGVIZ8Jxku1tafPM7rsl4yoWgNpMD6huG3DROrnex1Rsq8pdw2HXiU1jY1NzrG/U7oUZsgPY5dBr1HVHa/Db3aYP8Ai37qj+HHQeQHQJhrj/Snr4ibIWkCm+xxqsaLC6grYklaeUIpoNtmpIQ8ko6bOKa5A1iAbNPhSvhVOpqSqxK2PGIl6gxFRWVlz6tNAokS1KimqPVFRqnLViiQohahMIQFMYEtQOajJSyVggQhK2VoojgkIHIyluKwUjSxazLEBqP3sYhYay5gxCL+OaN1VM886tNye2tG64P/AMywfzt6AiVo417zDBJtxgA7mP26o8jUdyr2gBuuZiO3ZOVl3cB3nX5DTxQM7PaIdWdO+UanwG3RM/ibRTAptP8A2PvjqhbN0Quw9WoT8RxYNcoILvGLN8CSmUWtpiKYHhcnm5xsPFNp4Ofmkzx08k8Ny3EenpwWVIV2xLMM6JJyzyknrPzHqIHApT6LWzqSdSTLj1OsclQ8qdxWbBQoHYWWjbUrKzwBwSqLw5TsYB90QpBG4wsbTJRFFFb+Cqm4eEToCxuiI0ED4CbWqqCtWQbClZlSsoMRXW69VRVHpGy8Y0bNWULkolLdUQKA1gpKibVqKZ7kTIxxS3FYShJRGBcllZWqhokpDsa3n5dfwVrHjBvpDChKU7GN4+hQHFt5+S1ofhL0NJQOKV/FtP8ApC7Ej2OcIWNxfoZKxAHLSwp+svcYK5uIPeA2Oo81pYnZwI5Fc94DYNsP/IhfpeMaGYdmQZbM+W2w4LFi0BpEuNNus+gsh7P/APzB3jXfzWLFQkWs0WFYsSjvoTUUdVYsWYhDjSmdmLFiRdjy6KqmqpoiyxYnRIx6lrlYsWYEc6qVDVKxYosvEjqJBWLECoFRS1FixMgk7klyxYsEAoCsWLDC3IHLFiKGQBS3rFizGQJQFYsQCCsWLExj/9k="/>
          <p:cNvSpPr>
            <a:spLocks noChangeAspect="1" noChangeArrowheads="1"/>
          </p:cNvSpPr>
          <p:nvPr/>
        </p:nvSpPr>
        <p:spPr bwMode="auto">
          <a:xfrm>
            <a:off x="228600" y="0"/>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6678" name="AutoShape 6" descr="data:image/jpeg;base64,/9j/4AAQSkZJRgABAQAAAQABAAD/2wCEAAkGBhQREBIQEBQQEA8SFhIVFBAYEhcSFhAQFxAYFhUVFRQXHCYeGBolGRISIC8gIycqLCwsFyAxNTAqNScrLCkBCQoKDgwOGg8PGjUlHiQ0LzI1LCw1NSwyLCowKywtNTEpLCwxLSwtNS8sLC0qLCkuLy8vKSwvLSksKS0uLCksLP/AABEIAOEA4QMBIgACEQEDEQH/xAAcAAEAAgMBAQEAAAAAAAAAAAAABAUBAwYCBwj/xABGEAACAgEBBAYEDAUCBQQDAAABAgADEQQFEiExBhNBUXGRFCJSYRUjMjM0U4GCobKz0QdCcrHBosIkQ2JzkhZjo8MldIP/xAAbAQEAAwEBAQEAAAAAAAAAAAAAAwQFAgEGB//EADIRAAICAQIDBgUDBAMAAAAAAAABAhEDBCESMUEFE1FhcfAUIoGh0TKR8TOxweEjQmL/2gAMAwEAAhEDEQA/APuMREAREQBERAEREAREQBERAEREAREQBERAEREAREQBERAEREAREQBERAERMZgGYmMxmAZiYzGYBmJjMZgGYmMxmAZiYzGYBmJjMZgGYmMxmAZiYzGYBmJjMZgGYmMxmAZiYzGYBmJjMZgGYjMQBERANdlmJEfaKjgWXPiJq2jfgTbsV96kHvL/AJzAPHwovtL5iPhRfaXzEsogFb8KL7S+Yj4UX2l8xLKIBW/Ci+0vmI+FF9pfMSyiAVvwovtL5iPhRfaXzEsogFb8KL7S+Yj4UX2l8xIul6UodVbpbVal0s6ut2I3NQxqSzCN2Pu2A7h4kZIzhsQdXt62vV3Wk50FDJRamBmstUtrane57q9bWrDkF3m/lOeHOK5sFx8KL7S+Yj4UX2l8xPO2turp0UjFltmRVVvBesIGSxY8FrUeszngB3kgGFsPpARpUv19umpNxZqyT1Cmkt8XgWNnJXDcePrchynVq6BP+FF9pfMR8KL7S+Yk+m5XUMhDKwBVgQQwPIgjgRPc9BW/Ci+0vmI+FF9pfMSyiAVvwovtL5iPhRfaXzEsogFb8KL7S+Yj4UX2l8xLKIBW/Ci+0vmI+FF9pfMSyiAVvwovtL5iZG1F9pfMSxiAQ6tep4BlyezeElqZF2o+7Ux7ih/1ibNO+RAN8TEQCj2weBkro59GTxf9RpE2zyMl9G/oyeL/AKjQCziIgCIiAIiIAmMzXqqiyMqs1bMCBYoUshI+UoYFcj3gj3Tjr+j+oTJ1Zt2rTzwLOqYDnhtIu7TaBgdue5ZzOTirSsG7aF+ne6+4NRfpOrC61SN9FasM1bq26UdxxVkByPUPDAB16ZtSKsaSjSaSoAlKLAzM5Jz8Z1RC1EnnjrDx45PCbdsaiqzQdZp8GiqyhmRVK7lVOqRrkNeAVKit8oQCN0jEs0cEAgggjIIOQQeRB7p8R212jlxNOCq/HfkWccE+Zy+q0FKVW136W3SU2KFs1FF3XLXQH3jX6w36qc5yETdAJzjnJ+tu02kdEoWl9dqRmu2194sv1luosJYqM8FBJbko5kXTEAZOABzJ5Ae+c/sDbOm9DSi0iwetigUvfu0s7NQprVWx8S1XqkciJ12V2hl1l95G6rle/wDfwE4KPI6zYmyxpqUpBL7u8WbAXed3Lu26OCgs7HA4DOJPlB0T0zILt1LKdKXB09LgqyLuDf3UPGustxCHGOPAAgS/n2sHcU6KwiInQEREAREQBERAEREAibVGamHfuj/WJ42e+VB7wP7TO2GxS57t0/6xNOzD6uO7I8jj/EAsYjMxAKTbPIyX0b+jJ4v+o0ibZ5GS+jf0ZPF/1GgFnERAEREAREQBOa6R3atn6mqmz0Qj4y+q6sXuO2utXZOrzxBcMWx8kAkMOlmMzxq1QOY0m1FqRaqtHrKwvBal0+APvBtz7d6QtlaBmrFulc6NC9qnSWot9dbpc1ZCbjgplkPqq5XjwEvOlW2G09Gakd77CK6gtT27rn/mMqKTuqMt78AczKbR9Dzdpwt+9VuJu6WokM2mcD1dTYVOG1BbDEjguSBnLM2Vn7Ox5FwVd873JFNokPsCy3hq7ken+amuo1Lb7rWZ2Yp3qN0HkcjIk3Yo3dXra/5W9GuHi9TVHh2fRRKhdWu0DptNYqtjes1tB9YI1WU6mwdxvIIB+UKieUuOjuwH0z3M9nXBuqrqJzvLpq1bcWwn5ThrLBvdoAJ45nPZ+k7jeKpb7CcrLyIibBGIiIAiIgCJ87/iz03OmqOj0zbuquQ7zjnRSQRkHsdjwXuAY9gz2fRy0Po9M6/JamkjwNS4niaboklilGCm1s+X0LGIiekYiIgEHbQ+IfwH5hIuy34fj5gH/Ml7Y+Zf7v5xK/Zbf2H+V/2wC5zE85iAU+2eRkvo39GTxf8AUaRNs8jJfRv6Mni/6jQCziIgCIiAIiDAKPpRryqppq3Nd+p6xUcfKRVrLOw7j8lQewuDPnPR3V26a5W0is+8fjNMG4ahcZb5RwLQASH7SME4PC01+1jZtJNVn4pLRTV3dVXbu2P96w2cfZRJp2fR1Wpv/wDYTVHw3UZB+LCUcuR8ap8i1GFR3Ppez9oJfUl1R3q7FDKeXA947CORHYQRJM4joXrTXedOfm9QhvrHYty7ovUf1B0fHeLD2zt5ci+JWQ5MbxycWeEoUFmCqGbBYgAFiBgZPbw4T3EwzYGTwA7e4TojGZmcdbYdofGM1iaL/k1q7VNfjlqHZSGAzxRcjsY8SAtlsHajiw6TUNv2hS9V2APSaQQDvAcBYhZQ2OB3lYYyQvTg0rK8dRCU3Bcy/iInJYErtv7aTSaa3U2/IqUnHa7clQe9mIA8ZYz5Z/E7aQ1Ou0uyw2KlZbdQQe0glR4rWHfxZD2TmUuFWT6fF3uRQ911OEs0F+rdtZqLKKn1DsVa20Vi1uW7UDk7i4CgnAGAM859a/hPrWbQej2Arbo7LKGU81AO+gPgrhfuzhtPqXtSu1Uq9GuW4XuxQJRUN+qnTlm4qqIEfdXixbPE4l1/C/bgs2lr0TPV3JXYmeBIpbqt4jvK2ITK2JpS9Tc7QjKeCqpQ+29V79T6nERLZ84IiIBD2v8AMt9384lXs84I+38Dn/dLXavzTfd/OJU6bgR4/wB1z/tgFxmJr3ogFdtnkZL6N/Rk8X/UaRNs8jJfRv6Mni/6jQCziIgCIiAJUdK9pNRpLXr4WkCur/vWMK6z9jOD4Ay3nIdNbt6/SUdi9bqG8UUVV/jex+5OZOlZJihxzUTltqaUV01Knya8IvgFwPyyftAYt2g/fXXj/wDq9TH/ADNG3B8V94f2M37T+b1R769n/igP+Jmvm/fRmnqlWT35Hmm3q20V31d1AP8ARaPR2/C7P2T6UJ8s2l9CcjmtO+PFE3x+KifUq3yARyPEeBl3A/lINfGpRfij1KDpfbvJXpBnOqfcfHMaZVL3eGVUV5/90S/nL6l+t2hYea6apKhw5W3N1tn+hNN5yzBWzI1GTu8bkL0t6xOrI6nILLwTdC4G6GxxBznHuxnBmrb1ZFfX1jNumbrk723Qd9Pv1mxPve6WS85or1qm007pDAE8SvHAU4UA8R6w4kAHjjkZK+GDp9fz4/UxsMcmT5of9f5L7T3h0V0IZHAZWHapGQfIibJR9DGxo0rP/Ia6j7tNzVpn7ip5y8kBvp2rNWp1C1ozuQqIrMx7lUZJ8gZ+bG6Q2PrG1/DrHta3dPEbp4CsjuFeE8BPs38WdqdTsy1QcNqGSgeDnNn/AMaWT4RKeplVJH0/YWnUuPJJeX5LK7Zpt3rdNTYtGcBWdXIbdyyqeBcDjjhnHOXP8NbjTtbTBuHWrYnir0GxT9prSVOi2/ZVV1YVGUZwWDZXJJwCrD2n9/E9kbC2gRtDSXMRkajTZwAAqdYteABwACkjErY3U0zX1cJS0+SL5JP7H6TEzMCZmqfBCIiARNp/NN4r+cSqUY81/vj/AHS22l82fFfziVbDgfDPlx/xAJm9E15mYBG2zyMl9G/oyeL/AKjSJtnkZL6N/Rk8X/UaAWcREAREQBOD2xZv7Q1B7Kq9PSPHda5v1q/ITuzPnYs3tRrH9rU2D7K0Sn/6pFl/SXtBG83oRttfMnxH95u2p8zqP6NnfpGaNtn4r7w/zN+1Pmb/AOjZ36RlGXX30Za1n9Re+pqdN7SlfapYedZE77YFu/pNM3tU0nzqUzhtIM0p/QPyzseh7Z2doj36bTfoLLeDkR9ocoP30LV2wMngBzPcJxuybXOmbVLjrL2fUkMu9vI/GtDgggioVL92XfTC8rodRjgz1mtT3PaRUp87BNdSBQFXgFAAA7ABgfhLkIcSZ85q8/duO1rwNej39wdbvdZl853eIzwICkgDBHDPDjzm/e+zv9/DEwBI2n2hXY27W2+QpY4U4UBgMMTjDZPLGeEnjjSVPoZsp5MspZIKl1o29FeDa1PZ1OcdwfS0v/dml/Oc6OcNXrR3+jN51Ff/AK50TsACTwA5nuErS/Uzb07vFF+R8h/jbtINbpdOpBCLba2D/MzCtfwW2cCmzDuhnaulW4rvk5Yd4RQWx78Ylx0t1Au2q5sI3N6hCeI9RgLGzn/vN+wxiRNXuWE9c61WLbb1oKEuRkBQmBggBcBSQBKMoqUm2fW6bNPT4ceONq7baXE63ql9N3Tq142atEr1XJUSHruKAqDvJbW5wCPfxODwIIlda3VuSDwrfeDd4R8g/wCmW+ou6s9aRuWboTT0n5VVe7gWP78Ekd5OeQEodQPUb+lvymR5KjUfMu6TizqeVrnGn/6lvv8ARUr6u1ySP1YDMyJsm7fopf2q6280B/zJc0D4sREQCJtVwKmJ4AbpJ92+JU16xG4Ak5BHyW7Rjulpthc0uO/dH+sSDoNCBiAasv7MzLbqIgFVtnkZL6N/Rk8X/UaRNs8jJfRv6Mni/wCo0As4iIAiJXbU24lG6pDWXPnq9OgDWWY5kAkAKOGWYhR2meNpK2CxnzbQNkWt7V+sbz1luPwxOqW7XP63/B0DsqK2XnwawOgB8FP2zj9hE+jqWxvb1u9jON7r3zjPZnMqyzQyKouzS7PVZHfgY24Pih/UP7GSNqfMXf0bO/SaaNt/NfaP8zftX5i7+jZ36LSvLr76Mm1f9Re+o0Z+JT+kf2nYdDx/+O0X/wCtpv0FnIaDjVX/AEiWnRTbOoGg0ippGfFFKhzfUiMorADcywyADjdljFOMF8zo416uMPfgW3TBviaU9vU6QfYuoWw/pzJOBkkAcs+/u8ZUbZv1L26IXrpq0OpzuI72NldLcw9dlUY9X2ZMv2dvWLYpCFcHON71w2eAz6uRwJ45Eu4svFDihyPldbGMsiUvAmETSNIgsNuPjDn1iTwyqqQByxhRzzxjW3lELqjWkY9QHBx2nkeX+ZDo2m1ltQrTdpcMzO4wX3ThlTjzBwPfz5CWHkrbqRafR55wc4NKLve/Df1/JJ2D9O1n/a0Z/HUftLnathWmwjAYI2CcYzjhz4c+/hOY0uovTXanqK6bM0aQkvc1W78ZqQMbtT57e6S9pa/WCmw2U6QoEYsE1VisFAycF6cHgO3Eo5c+OM3Fvc09Km8MfQ+EbY1PW6nUWe3dcezl1hA5cOQE9rtq0Y4qWAAFhrQuAOWHIz9ucyupJKqTxJAJ95IyfxM9zOc5KTaZ+lQ0uKeKEckU6S5+hNq2ZfcDYtdlgJPrYLF27cdrHvxmV+oGFfPc39jLjY20VV8XHA3QiWGtbupAs3yAjAjB9ccBkb2ePHPjpdrq7XZqvW9Rwz4I3jlt35XrNhSq7x4nHbzKk1d7h5Jxk8bj8tPdcvwfojYS40unHdTT+msnzVpat1FX2VUeQx/ibZqn54IiIBF2n80fFfziY0o4CZ2l82fFPziZ0vIQDfiJmIBRbZ5GS+jf0ZPF/wBRpE2zyMl9G/oyeL/qNALOIiAJU7L2J1RsscizUWszWXYwWG8dxBnOEVcKF5cCeZJNtEjyYo5Fwy5HqdHP7R25hzRpQuo1Q4FQfi6P+q9xnc/o+UewYyRW7N6D6dF+OVdVYS7FrF30Uu5dhXU2VRcse895M66rTqowqqoJJwAACxOSeHaSScz3iZuXs+Utsc+Fe/M7WSj550l6IMib+hQ7gObNIpwrD26QThGGeKjAYe8DOh6jezVXOui07rpQxsda9RYaq90rVWx9RSxI32GeHAcd6dvtLZL3vhr7K9PgZqr+LZ2zx37gd8LjHBN088kzGm6M6etd1KaFB5/FrlvexIyx95nj02bHDhi7fj/LOu8b5nPavoKhqK6S3UadypAbrH1CHIxkpazd/NSp9827I6QZrXTafTs11GKXRX+Ip3AFH/EkYZcYwFDP7Sgg4tG6F6biBWFQ86ld66m8aUYIftXjJl2lNNWNPUjbuAtIIqULnjg4wMDJxiQ/C5VGncvWvyHkb5s5zV23vrNKl6UIqjU2g13PYSVRKsENWmOGoPHj9kuJCt2BqdRal1tiaTcSxAlPxzlXKM29bam6DmpeSd/Gbv8A0eP5r9ax7/SnX8EwPwmrps3w+JRlF35GTqtJLPk4k1RIU8RK6vYqZ3rSbLOsawPllwSQcAZx2DM3N0YtTjRqbww/lt3dRWR3Eeq/2hx9vKBsHUn5eq3fdVpkUfb1psJ/CTS1mJq5J+lM5w4NVguOKSV9Txo7MbQsz/zNNUR7+r1Fm9+uvnIHSbpVS63aGm2k3vW9bO1yVV6frKyAzux9Y4Od1Ax78c5r2psC1b6b9SlW0NNUtyuvowNyq+4d8V5K2YNY+SFbBOFblOn0GipapGoSg0sAVKooUqe4ATJ1KWXK8kE2aGmjLHjUZc0cLsD+EulRVfUO2sOBgA9XT9iocsPFiPdNvS/+GNV6K+iWnTXoMbgUV1WpnOG3BwYZOGwe49mOss6J1ZL0htLYedlDdTk55sg9Sz76tA0uuTgtuluHfZSyP9rVvun7EErR02aUuJza8mtvsX/i8vGsnFuup8Yf+G+0Qcejqw9pdRUQfsYqZpv6Aa1WpS2palvtWkMbazuFsnLYJAGFbHHJOAASRPuWg9KFu7qFoeplJFlaFOqdSPUcO7FwwbIYYxuEEcQZYanZ9diNXYiWIwwyMAysO4g8DLkcGdtNVX1Rbl2xqHFxb+yKOuyzT6qhHvtup1HW1kW9X6typv17hRFwSEtGOOeGMY49IJU09F6FR6iGsocL8RY7XIm6cgoLCSvZyOBgYxLPT0BEVFzuqAoySxwBgZJJJ5czL+GM4xqbtmQzZERJjwi7S+bPin5xM6XkJjaXzZ8U/OJnS8hAJEREAots8jJfRv6Mni/6jSJtnkZL6N/Rk8X/AFGgFnERAErdvbQeilrUCtukZDZ5E44Y8ZZSl6Yn/g7PeUH+sTmbqLJ9PFSyxi+TaPOxukJtdqrU6q1F3jxypXhx93Agyj2L0/t1GoDej7uzrLTRXqc+sbv5Sy5+Sx4cuBI49k1VF67NTXYN7U26ezcsB4fMEqAMf9I8pw2yNRqDp9GtZsXT79ShRvbrW+mqw4fJLbxP/UN1eQ51nlao2o6HFLiaS3r03Ttr6ra/M+wdJdqWaag3Vqj7pG8GJHqkgZGPeRIw6QWHZ41gRN/d3imTu4DkHB58hmU+2ulCXpdpyjbhepQVyzuvWqWwuOZXJGDPGy9ZnY1y9tYtrx28WyM/+Ym78Nw4U5R34l+zR87F3Ki62N0gse4UahER3rFtbIxIZD2HPb+0najaLq7IFU7o3uJPFcTlOjzU6fUE3PY1gSkVEnICWVByMdmOI8OydLqD/wAQ39Bz/wCJmL2q3i4e7dW0WoRXE9uhZ6a8OoYdv4Humja2qaql7KwGZBvbpzggc+XuzNWw/mvvH+wlLtzb7iy6oAdUqOrH3mrP+78PfIceovTxyS5tfcinDhm0h/6vsNdDiuvN1jV43jwwVAI/8jLDa+1rqrq6qq6363O6SxHrDmD9k5ain1+pI9XT1vev9TVVN+BB850PSLLajSIj9W5NhDgA4BUccGeYck5RfE/D/ZPpoxeSmtqfP0voY2xt++jTV3GpC5bcsQkjcYsQpHeDjv7RIW2el+o0mmZ7qKxqGsFdSb+K2G5vF2sJwAMNniOzlPXSs7mzxWz77iytC/e4feJOfcJt1vREamp9Pqr3uff63fwAwRk3N0rxAHqtjHcDNiUV8KmkuJ369Pp1I8bxrP8A8n6b9+ZSbD6f667UdRZpKwqW1VX2KzHqd9sAkZPceOSJ29eoJa0L6zLyUjAz3ZnJ9AQo121kXkt1YA7lUOv+J1el+eu+5/aZDlJOG/Nv+z/Bc1ixrI1CNUk/3p9fUpq+lVj02utaCylhvIST6h4ZHLiCJL230hajq60VXvdSxBbdStAMszHu4HyMoNpDqWNyca7zfVZ7mF7YPkB5GT7Kls2ndXZxV9OFQe71ScZ+3yl7TfNJ8XRHmqxQilKC2d/alX72X2xdom+oOyhXBIYA7wyOOVbtBBBHjJ85/onrt8XVhOrSltzBILF+O9ndAUYwoAAxOgneSPDJozpKmIiJweEXaXzZ8U/OJnS8hMbS+bPin5xM6XkIBIiIgFJtdeBkro6P+HTxf9Rp61un3hKk13IN2t2VeOAMdpz2j3wDponK9bqfrX8l/aOt1P1r+S/tAOqkDbOyhqauqLFBkHIAOcdnGUnW6n61/Jf2jrdT9a/kv7Txq1TOoScJKUeaLDZvRoVW9c9jXWYwCQAAMY5eHCU2y/4Z1Uaz0lbbDUrtbXpSPUrtII3s544yccM8uJxJPW6n61/Jf2jrdT9a/kv7Tnu4+BY+Mzb/ADc1X0Nml6Hbmq6/rM1qXaurd+Q7A8zniBvHH2TzV0I3arquvsIvZWf1V+UG3s49/wDieet1P1r+S/tHW6n61/Jf2lt6rK+b8PsVEq3RtToSm/W5sdtxUVhur64QYXj/ACndwOHYJaXbH3mLb7De58OzulN1up+tfyX9o63U/Wv5L+0qajHHUpLLvXvoSrJKO6Z01FARQo5CU21Oii33daXdVbd6yscrN3l28OHjIXW6n61/Jf2jrdT9a/kv7Tl4oOKi1sji3dk+3ourWW277hrUavGFwqlQvAe4ATXr+inWtWxucGtEUEKP5f5ufAkyJ1up+tfyX9o63U/Wv5L+0LFBdCTHlnjfFB0zbr+hQtoroN1gVGdyd0Euzdpz3ZPnJmwuj3oos+Nstazd9Z+JG6CB485XdbqfrX8l/aOt1P1r+S/tLSzTWPur+XwI5Nyk5PmzPRboP6Ffdf6RZc1+d8Mirl9/e3sjtyW85e1aAqzuGOXz2cj2H7JQ9bqfrX8l/aOt1P1r+S/tKrwwdOuW6JcmfJkk5Se7/wAEtOiY6hqGtZlZg4O6AUbtx4z3tPost3VMLLK7qlCi5cbxXHb+PmZB63U/Wv5L+0dbqfrX8l/aSw+R3ETz5J/qZcbE2IulV0RmYO28S3PO6AePbxBP2yynK9bqfrX8l/aOs1P1r+S/tPZScnbIm7Oqict12o+tfyX9p6W3UfWP5D9p4eF7tL5s+KfnEzpuQlbQrtwd2YcOHZwOeyW1ScIBsiMRAMMs1HTib4gEb0YR6MJIxGIBH9GEejCSMRiAR/RhHowkjEYgEf0YR6MJIxGIBH9GEejCSMRiAR/RhHowkjEYgEf0YR6MJIxGIBH9GEejCSMRiAR/RhHowkjEYgEf0YR6MJIxGIBH9GE8tpxJWJ5I4wCP6MB4wKRJJM84gHhaptSOyYWAe4iIAiIgCIiAIiIAiIgCIiAIiIAiIgCIiAIiIAiIgCIiAJ5YT1EA8RuiZKzG7ABmUEBJ6gCIiAIiIAiIgCIiAIiIAiIgCIiAIiIAiIgCIiAIiIAiIgCIiAIiIAiIgCIiAf/Z"/>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56680" name="Picture 8" descr="http://delpradocabana.files.wordpress.com/2010/09/surf_board_meeting.jpg"/>
          <p:cNvPicPr>
            <a:picLocks noChangeAspect="1" noChangeArrowheads="1"/>
          </p:cNvPicPr>
          <p:nvPr/>
        </p:nvPicPr>
        <p:blipFill>
          <a:blip r:embed="rId3" cstate="print"/>
          <a:srcRect/>
          <a:stretch>
            <a:fillRect/>
          </a:stretch>
        </p:blipFill>
        <p:spPr bwMode="auto">
          <a:xfrm>
            <a:off x="5638800" y="3657600"/>
            <a:ext cx="3200400" cy="3200400"/>
          </a:xfrm>
          <a:prstGeom prst="rect">
            <a:avLst/>
          </a:prstGeom>
          <a:noFill/>
        </p:spPr>
      </p:pic>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Recruitment, IRBs and Trust</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US" b="1" dirty="0" smtClean="0">
                <a:solidFill>
                  <a:srgbClr val="FFFF00"/>
                </a:solidFill>
              </a:rPr>
              <a:t>Design and field procedures matter</a:t>
            </a:r>
            <a:r>
              <a:rPr lang="en-US" b="1" dirty="0" smtClean="0"/>
              <a:t>.  </a:t>
            </a:r>
            <a:r>
              <a:rPr lang="en-US" dirty="0" smtClean="0"/>
              <a:t>Much of difference in participation of minorities is due to lack of  access (Wendler et al).  General distrust doesn’t necessarily determine participation in specific studies (Dillman, E. Singer, etc.).</a:t>
            </a:r>
          </a:p>
          <a:p>
            <a:pPr>
              <a:buNone/>
            </a:pPr>
            <a:endParaRPr lang="en-US" dirty="0" smtClean="0"/>
          </a:p>
          <a:p>
            <a:r>
              <a:rPr lang="en-US" dirty="0" smtClean="0">
                <a:solidFill>
                  <a:srgbClr val="FFFF00"/>
                </a:solidFill>
              </a:rPr>
              <a:t>P</a:t>
            </a:r>
            <a:r>
              <a:rPr lang="en-US" b="1" dirty="0" smtClean="0">
                <a:solidFill>
                  <a:srgbClr val="FFFF00"/>
                </a:solidFill>
              </a:rPr>
              <a:t>rocedures  to boost recruitment face serious limits. </a:t>
            </a:r>
            <a:r>
              <a:rPr lang="en-US" dirty="0" smtClean="0"/>
              <a:t> For example, while incentive payments boost recruitment, the effects are relatively small (E. Singer &amp; Ye; Pew “high effort” surveys, etc.). In biomedical research, the Cochrane Collaboration reports a mean odds ratio effect size of 1.20 (median 1.09) (Treweek et al.) </a:t>
            </a:r>
            <a:endParaRPr lang="en-US" dirty="0" smtClean="0">
              <a:solidFill>
                <a:srgbClr val="C00000"/>
              </a:solidFill>
            </a:endParaRPr>
          </a:p>
          <a:p>
            <a:endParaRPr lang="en-US" dirty="0" smtClean="0"/>
          </a:p>
        </p:txBody>
      </p:sp>
      <p:sp>
        <p:nvSpPr>
          <p:cNvPr id="4" name="Slide Number Placeholder 3"/>
          <p:cNvSpPr>
            <a:spLocks noGrp="1"/>
          </p:cNvSpPr>
          <p:nvPr>
            <p:ph type="sldNum" sz="quarter" idx="12"/>
          </p:nvPr>
        </p:nvSpPr>
        <p:spPr/>
        <p:txBody>
          <a:bodyPr/>
          <a:lstStyle/>
          <a:p>
            <a:fld id="{AADD7745-DCEA-4256-B0A1-681EC926F49C}" type="slidenum">
              <a:rPr lang="en-US" smtClean="0"/>
              <a:pPr/>
              <a:t>68</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1143000"/>
          </a:xfrm>
        </p:spPr>
        <p:txBody>
          <a:bodyPr>
            <a:normAutofit fontScale="90000"/>
          </a:bodyPr>
          <a:lstStyle/>
          <a:p>
            <a:pPr eaLnBrk="1" hangingPunct="1">
              <a:defRPr/>
            </a:pPr>
            <a:r>
              <a:rPr lang="en-US" dirty="0" smtClean="0"/>
              <a:t>Are there sustained effects </a:t>
            </a:r>
            <a:br>
              <a:rPr lang="en-US" dirty="0" smtClean="0"/>
            </a:br>
            <a:r>
              <a:rPr lang="en-US" dirty="0" smtClean="0"/>
              <a:t>of participation in SBR?</a:t>
            </a:r>
            <a:endParaRPr lang="en-US" dirty="0"/>
          </a:p>
        </p:txBody>
      </p:sp>
      <p:sp>
        <p:nvSpPr>
          <p:cNvPr id="22531" name="Content Placeholder 2"/>
          <p:cNvSpPr>
            <a:spLocks noGrp="1"/>
          </p:cNvSpPr>
          <p:nvPr>
            <p:ph idx="1"/>
          </p:nvPr>
        </p:nvSpPr>
        <p:spPr>
          <a:xfrm>
            <a:off x="457200" y="3429000"/>
            <a:ext cx="8229600" cy="2697163"/>
          </a:xfrm>
        </p:spPr>
        <p:txBody>
          <a:bodyPr/>
          <a:lstStyle/>
          <a:p>
            <a:pPr eaLnBrk="1" hangingPunct="1">
              <a:buFont typeface="Wingdings 2" pitchFamily="18" charset="2"/>
              <a:buNone/>
            </a:pPr>
            <a:r>
              <a:rPr lang="en-US" dirty="0" smtClean="0"/>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381000"/>
          </a:xfrm>
        </p:spPr>
        <p:txBody>
          <a:bodyPr>
            <a:normAutofit fontScale="90000"/>
          </a:bodyPr>
          <a:lstStyle/>
          <a:p>
            <a:r>
              <a:rPr lang="en-US" sz="2400" b="1" i="1" dirty="0" smtClean="0"/>
              <a:t> </a:t>
            </a:r>
            <a:br>
              <a:rPr lang="en-US" sz="2400" b="1" i="1" dirty="0" smtClean="0"/>
            </a:br>
            <a:r>
              <a:rPr lang="en-US" i="1" dirty="0"/>
              <a:t/>
            </a:r>
            <a:br>
              <a:rPr lang="en-US" i="1" dirty="0"/>
            </a:br>
            <a:r>
              <a:rPr lang="en-US" sz="1800" b="1" i="1" dirty="0" smtClean="0"/>
              <a:t> from the dawn of modern scientific method:</a:t>
            </a:r>
            <a:endParaRPr lang="en-US" sz="1800" dirty="0"/>
          </a:p>
        </p:txBody>
      </p:sp>
      <p:sp>
        <p:nvSpPr>
          <p:cNvPr id="3" name="Content Placeholder 2"/>
          <p:cNvSpPr>
            <a:spLocks noGrp="1"/>
          </p:cNvSpPr>
          <p:nvPr>
            <p:ph idx="1"/>
          </p:nvPr>
        </p:nvSpPr>
        <p:spPr>
          <a:xfrm>
            <a:off x="457200" y="1447800"/>
            <a:ext cx="8229600" cy="4983163"/>
          </a:xfrm>
        </p:spPr>
        <p:txBody>
          <a:bodyPr>
            <a:normAutofit fontScale="92500"/>
          </a:bodyPr>
          <a:lstStyle/>
          <a:p>
            <a:pPr>
              <a:buNone/>
            </a:pPr>
            <a:r>
              <a:rPr lang="en-US" sz="6600" b="1" i="1" dirty="0" smtClean="0">
                <a:solidFill>
                  <a:srgbClr val="FFFF00"/>
                </a:solidFill>
              </a:rPr>
              <a:t>“Nothing is so firmly believed as that which </a:t>
            </a:r>
            <a:br>
              <a:rPr lang="en-US" sz="6600" b="1" i="1" dirty="0" smtClean="0">
                <a:solidFill>
                  <a:srgbClr val="FFFF00"/>
                </a:solidFill>
              </a:rPr>
            </a:br>
            <a:r>
              <a:rPr lang="en-US" sz="6600" b="1" i="1" dirty="0" smtClean="0">
                <a:solidFill>
                  <a:srgbClr val="FFFF00"/>
                </a:solidFill>
              </a:rPr>
              <a:t>is least known."  </a:t>
            </a:r>
            <a:br>
              <a:rPr lang="en-US" sz="6600" b="1" i="1"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                                    </a:t>
            </a:r>
            <a:r>
              <a:rPr lang="en-US" sz="3500" b="1" i="1" dirty="0" smtClean="0">
                <a:solidFill>
                  <a:srgbClr val="FFFF00"/>
                </a:solidFill>
              </a:rPr>
              <a:t>--Michel de Montaigne </a:t>
            </a:r>
            <a:r>
              <a:rPr lang="en-US" b="1" i="1" dirty="0" smtClean="0"/>
              <a:t/>
            </a:r>
            <a:br>
              <a:rPr lang="en-US" b="1" i="1" dirty="0" smtClean="0"/>
            </a:br>
            <a:r>
              <a:rPr lang="en-US" sz="1900" b="1" i="1" dirty="0" smtClean="0"/>
              <a:t>                                                                 </a:t>
            </a:r>
            <a:r>
              <a:rPr lang="en-US" sz="1900" i="1" dirty="0" smtClean="0"/>
              <a:t>(1533 – 1592)</a:t>
            </a:r>
            <a:br>
              <a:rPr lang="en-US" sz="1900" i="1" dirty="0" smtClean="0"/>
            </a:br>
            <a:r>
              <a:rPr lang="en-US" sz="1900" i="1" dirty="0" smtClean="0"/>
              <a:t>                                                                 Les</a:t>
            </a:r>
            <a:r>
              <a:rPr lang="en-US" sz="1900" b="1" i="1" dirty="0" smtClean="0"/>
              <a:t> </a:t>
            </a:r>
            <a:r>
              <a:rPr lang="en-US" sz="1900" i="1" dirty="0" smtClean="0"/>
              <a:t>Essais, (bk. 1, ch. 32)</a:t>
            </a:r>
            <a:r>
              <a:rPr lang="en-US" sz="1900" dirty="0" smtClean="0"/>
              <a:t> </a:t>
            </a:r>
          </a:p>
          <a:p>
            <a:pPr>
              <a:buNone/>
            </a:pPr>
            <a:endParaRPr lang="en-US" sz="1200"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7</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RISKY SURVEYS</a:t>
            </a:r>
            <a:endParaRPr lang="en-US" dirty="0"/>
          </a:p>
        </p:txBody>
      </p:sp>
      <p:sp>
        <p:nvSpPr>
          <p:cNvPr id="3" name="Content Placeholder 2"/>
          <p:cNvSpPr>
            <a:spLocks noGrp="1"/>
          </p:cNvSpPr>
          <p:nvPr>
            <p:ph idx="1"/>
          </p:nvPr>
        </p:nvSpPr>
        <p:spPr/>
        <p:txBody>
          <a:bodyPr>
            <a:normAutofit/>
          </a:bodyPr>
          <a:lstStyle/>
          <a:p>
            <a:pPr lvl="1">
              <a:buNone/>
            </a:pPr>
            <a:r>
              <a:rPr lang="en-US" dirty="0" smtClean="0"/>
              <a:t>Ever since the Milgram “obedience study”, follow-up surveys and interviews with study participants in studies of spousal abuse, death of a loved one, experience with cancer etc. report that most respondents say they experienced no significance adverse effects.</a:t>
            </a:r>
          </a:p>
          <a:p>
            <a:pPr lvl="1">
              <a:buNone/>
            </a:pPr>
            <a:r>
              <a:rPr lang="en-US" dirty="0" smtClean="0"/>
              <a:t>However, …</a:t>
            </a:r>
          </a:p>
          <a:p>
            <a:pPr>
              <a:buNone/>
            </a:pPr>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70</a:t>
            </a:fld>
            <a:endParaRPr 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524000"/>
          </a:xfrm>
        </p:spPr>
        <p:txBody>
          <a:bodyPr>
            <a:normAutofit fontScale="90000"/>
          </a:bodyPr>
          <a:lstStyle/>
          <a:p>
            <a:pPr eaLnBrk="1" hangingPunct="1">
              <a:defRPr/>
            </a:pPr>
            <a:r>
              <a:rPr lang="en-US" sz="4000" dirty="0" smtClean="0"/>
              <a:t>Stanley Milgram</a:t>
            </a:r>
            <a:r>
              <a:rPr lang="en-US" sz="4000" dirty="0"/>
              <a:t> </a:t>
            </a:r>
            <a:r>
              <a:rPr lang="en-US" sz="4000" dirty="0" smtClean="0"/>
              <a:t>pioneered </a:t>
            </a:r>
            <a:br>
              <a:rPr lang="en-US" sz="4000" dirty="0" smtClean="0"/>
            </a:br>
            <a:r>
              <a:rPr lang="en-US" sz="4000" dirty="0" smtClean="0"/>
              <a:t>in subject follow-up in SBR—</a:t>
            </a:r>
            <a:r>
              <a:rPr lang="en-US" dirty="0" smtClean="0"/>
              <a:t/>
            </a:r>
            <a:br>
              <a:rPr lang="en-US" dirty="0" smtClean="0"/>
            </a:br>
            <a:r>
              <a:rPr lang="en-US" sz="2000" dirty="0" smtClean="0"/>
              <a:t> </a:t>
            </a:r>
            <a:endParaRPr lang="en-US" sz="2000" dirty="0"/>
          </a:p>
        </p:txBody>
      </p:sp>
      <p:sp>
        <p:nvSpPr>
          <p:cNvPr id="23555" name="Subtitle 2"/>
          <p:cNvSpPr>
            <a:spLocks noGrp="1"/>
          </p:cNvSpPr>
          <p:nvPr>
            <p:ph type="subTitle" idx="1"/>
          </p:nvPr>
        </p:nvSpPr>
        <p:spPr>
          <a:xfrm>
            <a:off x="381000" y="1676400"/>
            <a:ext cx="7543800" cy="5181600"/>
          </a:xfrm>
        </p:spPr>
        <p:txBody>
          <a:bodyPr/>
          <a:lstStyle/>
          <a:p>
            <a:pPr algn="l" eaLnBrk="1" hangingPunct="1"/>
            <a:r>
              <a:rPr lang="en-US" sz="2000" dirty="0">
                <a:solidFill>
                  <a:schemeClr val="tx1"/>
                </a:solidFill>
              </a:rPr>
              <a:t>I</a:t>
            </a:r>
            <a:r>
              <a:rPr lang="en-US" sz="2000" dirty="0" smtClean="0">
                <a:solidFill>
                  <a:schemeClr val="tx1"/>
                </a:solidFill>
              </a:rPr>
              <a:t>n </a:t>
            </a:r>
            <a:r>
              <a:rPr lang="en-US" sz="2000" dirty="0" smtClean="0">
                <a:solidFill>
                  <a:schemeClr val="tx1"/>
                </a:solidFill>
              </a:rPr>
              <a:t>a survey of participants in the Yale “Obedience” study:</a:t>
            </a:r>
          </a:p>
          <a:p>
            <a:pPr algn="l" eaLnBrk="1" hangingPunct="1"/>
            <a:endParaRPr lang="en-US" sz="2000" dirty="0" smtClean="0">
              <a:solidFill>
                <a:schemeClr val="tx1"/>
              </a:solidFill>
            </a:endParaRPr>
          </a:p>
          <a:p>
            <a:pPr algn="l" eaLnBrk="1" hangingPunct="1">
              <a:buFont typeface="Arial" charset="0"/>
              <a:buChar char="•"/>
            </a:pPr>
            <a:r>
              <a:rPr lang="en-US" sz="2000" b="1" dirty="0" smtClean="0">
                <a:solidFill>
                  <a:schemeClr val="tx1"/>
                </a:solidFill>
              </a:rPr>
              <a:t>  Only 1% said they regretted participating </a:t>
            </a:r>
            <a:r>
              <a:rPr lang="en-US" sz="2000" dirty="0" smtClean="0">
                <a:solidFill>
                  <a:schemeClr val="tx1"/>
                </a:solidFill>
              </a:rPr>
              <a:t>– </a:t>
            </a:r>
          </a:p>
          <a:p>
            <a:pPr algn="l" eaLnBrk="1" hangingPunct="1"/>
            <a:r>
              <a:rPr lang="en-US" sz="2000" dirty="0">
                <a:solidFill>
                  <a:schemeClr val="tx1"/>
                </a:solidFill>
              </a:rPr>
              <a:t> </a:t>
            </a:r>
            <a:r>
              <a:rPr lang="en-US" sz="2000" dirty="0" smtClean="0">
                <a:solidFill>
                  <a:schemeClr val="tx1"/>
                </a:solidFill>
              </a:rPr>
              <a:t>   </a:t>
            </a:r>
            <a:r>
              <a:rPr lang="en-US" sz="2000" dirty="0" smtClean="0">
                <a:solidFill>
                  <a:schemeClr val="tx1"/>
                </a:solidFill>
              </a:rPr>
              <a:t>and </a:t>
            </a:r>
            <a:r>
              <a:rPr lang="en-US" sz="2000" dirty="0" smtClean="0">
                <a:solidFill>
                  <a:schemeClr val="tx1"/>
                </a:solidFill>
              </a:rPr>
              <a:t>84% said they were glad or very glad to have participated</a:t>
            </a:r>
          </a:p>
          <a:p>
            <a:pPr lvl="1" algn="l" eaLnBrk="1" hangingPunct="1">
              <a:buFont typeface="Arial" charset="0"/>
              <a:buChar char="•"/>
            </a:pPr>
            <a:r>
              <a:rPr lang="en-US" sz="2000" dirty="0" smtClean="0">
                <a:solidFill>
                  <a:schemeClr val="tx1"/>
                </a:solidFill>
              </a:rPr>
              <a:t> Follow-up with 40 subjects judged most likely to suffer consequences from participation by another Yale [psychiatrist] selected by Milgram found no evidence of harm.</a:t>
            </a:r>
          </a:p>
          <a:p>
            <a:pPr algn="l" eaLnBrk="1" hangingPunct="1"/>
            <a:endParaRPr lang="en-US" sz="2000" dirty="0" smtClean="0">
              <a:solidFill>
                <a:schemeClr val="tx1"/>
              </a:solidFill>
            </a:endParaRPr>
          </a:p>
          <a:p>
            <a:pPr algn="l" eaLnBrk="1" hangingPunct="1">
              <a:buFont typeface="Arial" charset="0"/>
              <a:buChar char="•"/>
            </a:pPr>
            <a:r>
              <a:rPr lang="en-US" sz="2000" dirty="0" smtClean="0">
                <a:solidFill>
                  <a:schemeClr val="tx1"/>
                </a:solidFill>
              </a:rPr>
              <a:t> </a:t>
            </a:r>
            <a:r>
              <a:rPr lang="en-US" sz="2000" b="1" dirty="0" smtClean="0">
                <a:solidFill>
                  <a:schemeClr val="tx1"/>
                </a:solidFill>
              </a:rPr>
              <a:t> However, 10% of subjects said they had been extremely upset </a:t>
            </a:r>
            <a:r>
              <a:rPr lang="en-US" sz="2000" dirty="0" smtClean="0">
                <a:solidFill>
                  <a:schemeClr val="tx1"/>
                </a:solidFill>
              </a:rPr>
              <a:t>during </a:t>
            </a:r>
            <a:r>
              <a:rPr lang="en-US" sz="2000" dirty="0" smtClean="0">
                <a:solidFill>
                  <a:schemeClr val="tx1"/>
                </a:solidFill>
              </a:rPr>
              <a:t> the </a:t>
            </a:r>
            <a:r>
              <a:rPr lang="en-US" sz="2000" dirty="0" smtClean="0">
                <a:solidFill>
                  <a:schemeClr val="tx1"/>
                </a:solidFill>
              </a:rPr>
              <a:t>experiment and 50% said they had been somewhat nervous during the </a:t>
            </a:r>
            <a:r>
              <a:rPr lang="en-US" sz="2000" dirty="0" smtClean="0">
                <a:solidFill>
                  <a:schemeClr val="tx1"/>
                </a:solidFill>
              </a:rPr>
              <a:t>experiment</a:t>
            </a:r>
            <a:r>
              <a:rPr lang="en-US" sz="2000" dirty="0" smtClean="0"/>
              <a:t>.</a:t>
            </a:r>
          </a:p>
          <a:p>
            <a:pPr algn="l" eaLnBrk="1" hangingPunct="1">
              <a:buFont typeface="Arial" charset="0"/>
              <a:buChar char="•"/>
            </a:pPr>
            <a:endParaRPr lang="en-US" sz="2000" dirty="0" smtClean="0"/>
          </a:p>
          <a:p>
            <a:pPr algn="l" eaLnBrk="1" hangingPunct="1">
              <a:buFont typeface="Arial" charset="0"/>
              <a:buChar char="•"/>
            </a:pPr>
            <a:r>
              <a:rPr lang="en-US" sz="2000" dirty="0" smtClean="0">
                <a:solidFill>
                  <a:schemeClr val="tx1"/>
                </a:solidFill>
              </a:rPr>
              <a:t>And …</a:t>
            </a:r>
            <a:endParaRPr lang="en-US"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001000" cy="2133600"/>
          </a:xfrm>
        </p:spPr>
        <p:txBody>
          <a:bodyPr/>
          <a:lstStyle/>
          <a:p>
            <a:pPr eaLnBrk="1" hangingPunct="1">
              <a:defRPr/>
            </a:pPr>
            <a:r>
              <a:rPr lang="en-US" sz="3600" dirty="0" smtClean="0"/>
              <a:t>Milgram’s follow-up survey</a:t>
            </a:r>
            <a:br>
              <a:rPr lang="en-US" sz="3600" dirty="0" smtClean="0"/>
            </a:br>
            <a:r>
              <a:rPr lang="en-US" sz="3600" dirty="0" smtClean="0"/>
              <a:t>of participants in Yale </a:t>
            </a:r>
            <a:r>
              <a:rPr lang="en-US" dirty="0" smtClean="0"/>
              <a:t>Obedience Study</a:t>
            </a:r>
            <a:endParaRPr lang="en-US" dirty="0"/>
          </a:p>
        </p:txBody>
      </p:sp>
      <p:sp>
        <p:nvSpPr>
          <p:cNvPr id="3" name="Subtitle 2"/>
          <p:cNvSpPr>
            <a:spLocks noGrp="1"/>
          </p:cNvSpPr>
          <p:nvPr>
            <p:ph type="subTitle" idx="1"/>
          </p:nvPr>
        </p:nvSpPr>
        <p:spPr>
          <a:xfrm>
            <a:off x="533400" y="4343400"/>
            <a:ext cx="7543800" cy="2667000"/>
          </a:xfrm>
        </p:spPr>
        <p:txBody>
          <a:bodyPr>
            <a:normAutofit fontScale="25000" lnSpcReduction="20000"/>
          </a:bodyPr>
          <a:lstStyle/>
          <a:p>
            <a:pPr algn="l" eaLnBrk="1" hangingPunct="1">
              <a:buFont typeface="Arial" pitchFamily="34" charset="0"/>
              <a:buChar char="•"/>
              <a:defRPr/>
            </a:pPr>
            <a:r>
              <a:rPr lang="en-US" sz="6200" dirty="0" smtClean="0">
                <a:solidFill>
                  <a:schemeClr val="tx1"/>
                </a:solidFill>
              </a:rPr>
              <a:t>  </a:t>
            </a:r>
            <a:r>
              <a:rPr lang="en-US" sz="8000" b="1" u="sng" dirty="0" smtClean="0">
                <a:solidFill>
                  <a:schemeClr val="tx1"/>
                </a:solidFill>
              </a:rPr>
              <a:t>More than one-out-of-three </a:t>
            </a:r>
            <a:r>
              <a:rPr lang="en-US" sz="8000" dirty="0" smtClean="0">
                <a:solidFill>
                  <a:schemeClr val="tx1"/>
                </a:solidFill>
              </a:rPr>
              <a:t>of subjects reported when recontacted</a:t>
            </a:r>
            <a:r>
              <a:rPr lang="en-US" sz="8000" u="sng" dirty="0" smtClean="0">
                <a:solidFill>
                  <a:schemeClr val="tx1"/>
                </a:solidFill>
              </a:rPr>
              <a:t> after the experiment </a:t>
            </a:r>
            <a:r>
              <a:rPr lang="en-US" sz="8000" dirty="0" smtClean="0">
                <a:solidFill>
                  <a:schemeClr val="tx1"/>
                </a:solidFill>
              </a:rPr>
              <a:t>that the experience bothered them some.    </a:t>
            </a:r>
          </a:p>
          <a:p>
            <a:pPr lvl="1" algn="l" eaLnBrk="1" hangingPunct="1">
              <a:buFont typeface="Arial" pitchFamily="34" charset="0"/>
              <a:buChar char="•"/>
              <a:defRPr/>
            </a:pPr>
            <a:r>
              <a:rPr lang="en-US" sz="7600" dirty="0" smtClean="0">
                <a:solidFill>
                  <a:schemeClr val="tx1"/>
                </a:solidFill>
              </a:rPr>
              <a:t>7% of those subjects said it bothered them “quite a bit”.</a:t>
            </a:r>
          </a:p>
          <a:p>
            <a:pPr algn="l" eaLnBrk="1" hangingPunct="1">
              <a:defRPr/>
            </a:pPr>
            <a:endParaRPr lang="en-US" sz="3200" dirty="0" smtClean="0">
              <a:solidFill>
                <a:schemeClr val="tx1"/>
              </a:solidFill>
            </a:endParaRPr>
          </a:p>
          <a:p>
            <a:pPr algn="l" eaLnBrk="1" hangingPunct="1">
              <a:buFont typeface="Arial" charset="0"/>
              <a:buChar char="•"/>
              <a:defRPr/>
            </a:pPr>
            <a:r>
              <a:rPr lang="en-US" sz="8000" b="1" dirty="0" smtClean="0">
                <a:solidFill>
                  <a:schemeClr val="tx1"/>
                </a:solidFill>
              </a:rPr>
              <a:t>  One subject complained to the President of Yale University</a:t>
            </a:r>
          </a:p>
          <a:p>
            <a:pPr algn="l" eaLnBrk="1" hangingPunct="1">
              <a:buFont typeface="Arial" charset="0"/>
              <a:buChar char="•"/>
              <a:defRPr/>
            </a:pPr>
            <a:endParaRPr lang="en-US" sz="3200" b="1" dirty="0" smtClean="0">
              <a:solidFill>
                <a:schemeClr val="tx1"/>
              </a:solidFill>
            </a:endParaRPr>
          </a:p>
          <a:p>
            <a:pPr algn="l" eaLnBrk="1" hangingPunct="1">
              <a:buFont typeface="Arial" charset="0"/>
              <a:buChar char="•"/>
              <a:defRPr/>
            </a:pPr>
            <a:r>
              <a:rPr lang="en-US" sz="8000" b="1" dirty="0" smtClean="0">
                <a:solidFill>
                  <a:schemeClr val="tx1"/>
                </a:solidFill>
              </a:rPr>
              <a:t>  One subject, a food wholesaler, was so upset by the experiment that he consulted with a lawyer friend about it.</a:t>
            </a:r>
            <a:endParaRPr lang="en-US" sz="8000" b="1" dirty="0">
              <a:solidFill>
                <a:schemeClr val="tx1"/>
              </a:solidFill>
            </a:endParaRPr>
          </a:p>
          <a:p>
            <a:pPr algn="l" eaLnBrk="1" hangingPunct="1">
              <a:defRPr/>
            </a:pPr>
            <a:endParaRPr lang="en-US" dirty="0" smtClean="0"/>
          </a:p>
          <a:p>
            <a:pPr algn="l" eaLnBrk="1" hangingPunct="1">
              <a:defRPr/>
            </a:pPr>
            <a:r>
              <a:rPr lang="en-US" dirty="0"/>
              <a:t> </a:t>
            </a:r>
            <a:r>
              <a:rPr lang="en-US" dirty="0" smtClean="0"/>
              <a:t>                                                                                                                                                                                       Source: Blass pp 44, 124-126.</a:t>
            </a:r>
            <a:endParaRPr lang="en-US" dirty="0"/>
          </a:p>
        </p:txBody>
      </p:sp>
      <p:graphicFrame>
        <p:nvGraphicFramePr>
          <p:cNvPr id="4" name="Table 3"/>
          <p:cNvGraphicFramePr>
            <a:graphicFrameLocks noGrp="1"/>
          </p:cNvGraphicFramePr>
          <p:nvPr/>
        </p:nvGraphicFramePr>
        <p:xfrm>
          <a:off x="685800" y="2362200"/>
          <a:ext cx="7467600" cy="1752600"/>
        </p:xfrm>
        <a:graphic>
          <a:graphicData uri="http://schemas.openxmlformats.org/drawingml/2006/table">
            <a:tbl>
              <a:tblPr firstRow="1" bandRow="1">
                <a:tableStyleId>{5C22544A-7EE6-4342-B048-85BDC9FD1C3A}</a:tableStyleId>
              </a:tblPr>
              <a:tblGrid>
                <a:gridCol w="4038600"/>
                <a:gridCol w="1095375"/>
                <a:gridCol w="1400175"/>
                <a:gridCol w="933450"/>
              </a:tblGrid>
              <a:tr h="370840">
                <a:tc>
                  <a:txBody>
                    <a:bodyPr/>
                    <a:lstStyle/>
                    <a:p>
                      <a:r>
                        <a:rPr lang="en-US" dirty="0" smtClean="0"/>
                        <a:t>Experience</a:t>
                      </a:r>
                      <a:endParaRPr lang="en-US" dirty="0"/>
                    </a:p>
                  </a:txBody>
                  <a:tcPr/>
                </a:tc>
                <a:tc>
                  <a:txBody>
                    <a:bodyPr/>
                    <a:lstStyle/>
                    <a:p>
                      <a:r>
                        <a:rPr lang="en-US" dirty="0" smtClean="0"/>
                        <a:t>Defiant</a:t>
                      </a:r>
                      <a:r>
                        <a:rPr lang="en-US" baseline="0" dirty="0" smtClean="0"/>
                        <a:t> subjects</a:t>
                      </a:r>
                      <a:endParaRPr lang="en-US" dirty="0"/>
                    </a:p>
                  </a:txBody>
                  <a:tcPr/>
                </a:tc>
                <a:tc>
                  <a:txBody>
                    <a:bodyPr/>
                    <a:lstStyle/>
                    <a:p>
                      <a:r>
                        <a:rPr lang="en-US" dirty="0" smtClean="0"/>
                        <a:t>Obedient</a:t>
                      </a:r>
                      <a:r>
                        <a:rPr lang="en-US" baseline="0" dirty="0" smtClean="0"/>
                        <a:t> subjects</a:t>
                      </a:r>
                      <a:endParaRPr lang="en-US" dirty="0"/>
                    </a:p>
                  </a:txBody>
                  <a:tcPr/>
                </a:tc>
                <a:tc>
                  <a:txBody>
                    <a:bodyPr/>
                    <a:lstStyle/>
                    <a:p>
                      <a:r>
                        <a:rPr lang="en-US" dirty="0" smtClean="0"/>
                        <a:t>Total</a:t>
                      </a:r>
                      <a:endParaRPr lang="en-US" dirty="0"/>
                    </a:p>
                  </a:txBody>
                  <a:tcPr/>
                </a:tc>
              </a:tr>
              <a:tr h="370840">
                <a:tc>
                  <a:txBody>
                    <a:bodyPr/>
                    <a:lstStyle/>
                    <a:p>
                      <a:r>
                        <a:rPr lang="en-US" dirty="0" smtClean="0"/>
                        <a:t>I</a:t>
                      </a:r>
                      <a:r>
                        <a:rPr lang="en-US" baseline="0" dirty="0" smtClean="0"/>
                        <a:t> have been b</a:t>
                      </a:r>
                      <a:r>
                        <a:rPr lang="en-US" dirty="0" smtClean="0"/>
                        <a:t>othered by it</a:t>
                      </a:r>
                      <a:r>
                        <a:rPr lang="en-US" baseline="0" dirty="0" smtClean="0"/>
                        <a:t> quite a bit</a:t>
                      </a:r>
                      <a:endParaRPr lang="en-US" dirty="0"/>
                    </a:p>
                  </a:txBody>
                  <a:tcPr/>
                </a:tc>
                <a:tc>
                  <a:txBody>
                    <a:bodyPr/>
                    <a:lstStyle/>
                    <a:p>
                      <a:r>
                        <a:rPr lang="en-US" dirty="0" smtClean="0"/>
                        <a:t>8%</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r>
              <a:tr h="370840">
                <a:tc>
                  <a:txBody>
                    <a:bodyPr/>
                    <a:lstStyle/>
                    <a:p>
                      <a:r>
                        <a:rPr lang="en-US" dirty="0" smtClean="0"/>
                        <a:t>It has bothered me a little</a:t>
                      </a:r>
                      <a:endParaRPr lang="en-US" dirty="0"/>
                    </a:p>
                  </a:txBody>
                  <a:tcPr/>
                </a:tc>
                <a:tc>
                  <a:txBody>
                    <a:bodyPr/>
                    <a:lstStyle/>
                    <a:p>
                      <a:r>
                        <a:rPr lang="en-US" dirty="0" smtClean="0"/>
                        <a:t>30%</a:t>
                      </a:r>
                      <a:endParaRPr lang="en-US" dirty="0"/>
                    </a:p>
                  </a:txBody>
                  <a:tcPr/>
                </a:tc>
                <a:tc>
                  <a:txBody>
                    <a:bodyPr/>
                    <a:lstStyle/>
                    <a:p>
                      <a:r>
                        <a:rPr lang="en-US" dirty="0" smtClean="0"/>
                        <a:t>29%</a:t>
                      </a:r>
                      <a:endParaRPr lang="en-US" dirty="0"/>
                    </a:p>
                  </a:txBody>
                  <a:tcPr/>
                </a:tc>
                <a:tc>
                  <a:txBody>
                    <a:bodyPr/>
                    <a:lstStyle/>
                    <a:p>
                      <a:r>
                        <a:rPr lang="en-US" dirty="0" smtClean="0"/>
                        <a:t>29%</a:t>
                      </a:r>
                      <a:endParaRPr lang="en-US" dirty="0"/>
                    </a:p>
                  </a:txBody>
                  <a:tcPr/>
                </a:tc>
              </a:tr>
              <a:tr h="370840">
                <a:tc>
                  <a:txBody>
                    <a:bodyPr/>
                    <a:lstStyle/>
                    <a:p>
                      <a:r>
                        <a:rPr lang="en-US" dirty="0" smtClean="0"/>
                        <a:t>It has not bothered me at all</a:t>
                      </a:r>
                      <a:endParaRPr lang="en-US" dirty="0"/>
                    </a:p>
                  </a:txBody>
                  <a:tcPr/>
                </a:tc>
                <a:tc>
                  <a:txBody>
                    <a:bodyPr/>
                    <a:lstStyle/>
                    <a:p>
                      <a:r>
                        <a:rPr lang="en-US" dirty="0" smtClean="0"/>
                        <a:t>63%</a:t>
                      </a:r>
                      <a:endParaRPr lang="en-US" dirty="0"/>
                    </a:p>
                  </a:txBody>
                  <a:tcPr/>
                </a:tc>
                <a:tc>
                  <a:txBody>
                    <a:bodyPr/>
                    <a:lstStyle/>
                    <a:p>
                      <a:r>
                        <a:rPr lang="en-US" dirty="0" smtClean="0"/>
                        <a:t>65%</a:t>
                      </a:r>
                      <a:endParaRPr lang="en-US" dirty="0"/>
                    </a:p>
                  </a:txBody>
                  <a:tcPr/>
                </a:tc>
                <a:tc>
                  <a:txBody>
                    <a:bodyPr/>
                    <a:lstStyle/>
                    <a:p>
                      <a:r>
                        <a:rPr lang="en-US" dirty="0" smtClean="0"/>
                        <a:t>64%</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90600" y="762000"/>
            <a:ext cx="7772400" cy="2155825"/>
          </a:xfrm>
        </p:spPr>
        <p:txBody>
          <a:bodyPr>
            <a:normAutofit/>
          </a:bodyPr>
          <a:lstStyle/>
          <a:p>
            <a:pPr eaLnBrk="1" fontAlgn="auto" hangingPunct="1">
              <a:spcAft>
                <a:spcPts val="0"/>
              </a:spcAft>
              <a:defRPr/>
            </a:pPr>
            <a:r>
              <a:rPr lang="en-US" dirty="0" smtClean="0"/>
              <a:t>Risks </a:t>
            </a:r>
            <a:br>
              <a:rPr lang="en-US" dirty="0" smtClean="0"/>
            </a:br>
            <a:r>
              <a:rPr lang="en-US" dirty="0" smtClean="0"/>
              <a:t>in social and behavioral research</a:t>
            </a:r>
          </a:p>
        </p:txBody>
      </p:sp>
      <p:sp>
        <p:nvSpPr>
          <p:cNvPr id="3" name="Subtitle 2"/>
          <p:cNvSpPr>
            <a:spLocks noGrp="1"/>
          </p:cNvSpPr>
          <p:nvPr>
            <p:ph type="subTitle" idx="1"/>
          </p:nvPr>
        </p:nvSpPr>
        <p:spPr>
          <a:xfrm>
            <a:off x="1219200" y="3505200"/>
            <a:ext cx="7315200" cy="3200400"/>
          </a:xfrm>
        </p:spPr>
        <p:txBody>
          <a:bodyPr rtlCol="0">
            <a:noAutofit/>
          </a:bodyPr>
          <a:lstStyle/>
          <a:p>
            <a:pPr algn="l" eaLnBrk="1" fontAlgn="auto" hangingPunct="1">
              <a:spcAft>
                <a:spcPts val="0"/>
              </a:spcAft>
              <a:buClr>
                <a:schemeClr val="tx1">
                  <a:shade val="95000"/>
                </a:schemeClr>
              </a:buClr>
              <a:buFont typeface="Wingdings 2"/>
              <a:buNone/>
              <a:defRPr/>
            </a:pPr>
            <a:r>
              <a:rPr lang="en-US" sz="2400" dirty="0" smtClean="0">
                <a:solidFill>
                  <a:schemeClr val="tx1"/>
                </a:solidFill>
              </a:rPr>
              <a:t>Are too significant to ignore (or to rely on post-hoc patch-up):</a:t>
            </a:r>
          </a:p>
          <a:p>
            <a:pPr algn="l" eaLnBrk="1" fontAlgn="auto" hangingPunct="1">
              <a:spcAft>
                <a:spcPts val="0"/>
              </a:spcAft>
              <a:buClr>
                <a:schemeClr val="tx1">
                  <a:shade val="95000"/>
                </a:schemeClr>
              </a:buClr>
              <a:buFont typeface="Wingdings 2"/>
              <a:buNone/>
              <a:defRPr/>
            </a:pPr>
            <a:endParaRPr lang="en-US" sz="800" dirty="0" smtClean="0">
              <a:solidFill>
                <a:schemeClr val="tx1"/>
              </a:solidFill>
            </a:endParaRPr>
          </a:p>
          <a:p>
            <a:pPr marL="457200" indent="-457200" algn="l" eaLnBrk="1" fontAlgn="auto" hangingPunct="1">
              <a:spcAft>
                <a:spcPts val="0"/>
              </a:spcAft>
              <a:buClr>
                <a:schemeClr val="tx1">
                  <a:shade val="95000"/>
                </a:schemeClr>
              </a:buClr>
              <a:buFont typeface="Arial" charset="0"/>
              <a:buChar char="•"/>
              <a:defRPr/>
            </a:pPr>
            <a:r>
              <a:rPr lang="en-US" sz="2400" dirty="0">
                <a:solidFill>
                  <a:schemeClr val="tx1"/>
                </a:solidFill>
              </a:rPr>
              <a:t>C</a:t>
            </a:r>
            <a:r>
              <a:rPr lang="en-US" sz="2400" dirty="0" smtClean="0">
                <a:solidFill>
                  <a:schemeClr val="tx1"/>
                </a:solidFill>
              </a:rPr>
              <a:t>an be very serious</a:t>
            </a:r>
          </a:p>
          <a:p>
            <a:pPr algn="l" eaLnBrk="1" fontAlgn="auto" hangingPunct="1">
              <a:spcAft>
                <a:spcPts val="0"/>
              </a:spcAft>
              <a:buClr>
                <a:schemeClr val="tx1">
                  <a:shade val="95000"/>
                </a:schemeClr>
              </a:buClr>
              <a:buFont typeface="Wingdings 2"/>
              <a:buNone/>
              <a:defRPr/>
            </a:pPr>
            <a:r>
              <a:rPr lang="en-US" sz="800" dirty="0" smtClean="0">
                <a:solidFill>
                  <a:schemeClr val="tx1"/>
                </a:solidFill>
              </a:rPr>
              <a:t> </a:t>
            </a:r>
          </a:p>
          <a:p>
            <a:pPr marL="457200" indent="-457200" algn="l" eaLnBrk="1" fontAlgn="auto" hangingPunct="1">
              <a:spcAft>
                <a:spcPts val="0"/>
              </a:spcAft>
              <a:buClr>
                <a:schemeClr val="tx1">
                  <a:shade val="95000"/>
                </a:schemeClr>
              </a:buClr>
              <a:buFont typeface="Arial" charset="0"/>
              <a:buChar char="•"/>
              <a:defRPr/>
            </a:pPr>
            <a:r>
              <a:rPr lang="en-US" sz="2400" dirty="0" smtClean="0">
                <a:solidFill>
                  <a:schemeClr val="tx1"/>
                </a:solidFill>
              </a:rPr>
              <a:t>Impact on public and site trust and participation</a:t>
            </a:r>
          </a:p>
          <a:p>
            <a:pPr algn="l" eaLnBrk="1" fontAlgn="auto" hangingPunct="1">
              <a:spcAft>
                <a:spcPts val="0"/>
              </a:spcAft>
              <a:buClr>
                <a:schemeClr val="tx1">
                  <a:shade val="95000"/>
                </a:schemeClr>
              </a:buClr>
              <a:buFont typeface="Wingdings 2"/>
              <a:buNone/>
              <a:defRPr/>
            </a:pPr>
            <a:r>
              <a:rPr lang="en-US" sz="800" dirty="0" smtClean="0">
                <a:solidFill>
                  <a:schemeClr val="tx1"/>
                </a:solidFill>
              </a:rPr>
              <a:t> </a:t>
            </a:r>
          </a:p>
          <a:p>
            <a:pPr marL="457200" indent="-457200" algn="l" eaLnBrk="1" fontAlgn="auto" hangingPunct="1">
              <a:spcAft>
                <a:spcPts val="0"/>
              </a:spcAft>
              <a:buClr>
                <a:schemeClr val="tx1">
                  <a:shade val="95000"/>
                </a:schemeClr>
              </a:buClr>
              <a:buFont typeface="Arial" charset="0"/>
              <a:buChar char="•"/>
              <a:defRPr/>
            </a:pPr>
            <a:r>
              <a:rPr lang="en-US" sz="2400" dirty="0" smtClean="0">
                <a:solidFill>
                  <a:schemeClr val="tx1"/>
                </a:solidFill>
              </a:rPr>
              <a:t>Create systemic risk to the protection of human subjects system itself .</a:t>
            </a:r>
          </a:p>
        </p:txBody>
      </p:sp>
      <p:sp>
        <p:nvSpPr>
          <p:cNvPr id="2" name="Slide Number Placeholder 1"/>
          <p:cNvSpPr>
            <a:spLocks noGrp="1"/>
          </p:cNvSpPr>
          <p:nvPr>
            <p:ph type="sldNum" sz="quarter" idx="12"/>
          </p:nvPr>
        </p:nvSpPr>
        <p:spPr/>
        <p:txBody>
          <a:bodyPr/>
          <a:lstStyle/>
          <a:p>
            <a:pPr>
              <a:defRPr/>
            </a:pPr>
            <a:fld id="{61482AE8-C712-4482-B5A1-93A619C085BE}" type="slidenum">
              <a:rPr lang="en-US"/>
              <a:pPr>
                <a:defRPr/>
              </a:pPr>
              <a:t>73</a:t>
            </a:fld>
            <a:endParaRPr lang="en-US" dirty="0"/>
          </a:p>
        </p:txBody>
      </p:sp>
      <p:pic>
        <p:nvPicPr>
          <p:cNvPr id="41988" name="Picture 4"/>
          <p:cNvPicPr>
            <a:picLocks noChangeAspect="1" noChangeArrowheads="1"/>
          </p:cNvPicPr>
          <p:nvPr/>
        </p:nvPicPr>
        <p:blipFill>
          <a:blip r:embed="rId3" cstate="print"/>
          <a:srcRect/>
          <a:stretch>
            <a:fillRect/>
          </a:stretch>
        </p:blipFill>
        <p:spPr bwMode="auto">
          <a:xfrm>
            <a:off x="1143000" y="304800"/>
            <a:ext cx="2011363" cy="1371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a:bodyPr>
          <a:lstStyle/>
          <a:p>
            <a:r>
              <a:rPr lang="en-US" dirty="0" smtClean="0">
                <a:solidFill>
                  <a:srgbClr val="FFFF00"/>
                </a:solidFill>
              </a:rPr>
              <a:t>Trust and participation</a:t>
            </a:r>
            <a:br>
              <a:rPr lang="en-US" dirty="0" smtClean="0">
                <a:solidFill>
                  <a:srgbClr val="FFFF00"/>
                </a:solidFill>
              </a:rPr>
            </a:br>
            <a:r>
              <a:rPr lang="en-US" sz="2200" dirty="0" err="1" smtClean="0">
                <a:solidFill>
                  <a:srgbClr val="FFFF00"/>
                </a:solidFill>
              </a:rPr>
              <a:t>cf</a:t>
            </a:r>
            <a:r>
              <a:rPr lang="en-US" sz="2200" dirty="0" smtClean="0">
                <a:solidFill>
                  <a:srgbClr val="FFFF00"/>
                </a:solidFill>
              </a:rPr>
              <a:t> .“Leverage-Salience Theory of Survey Participation”</a:t>
            </a:r>
            <a:br>
              <a:rPr lang="en-US" sz="2200" dirty="0" smtClean="0">
                <a:solidFill>
                  <a:srgbClr val="FFFF00"/>
                </a:solidFill>
              </a:rPr>
            </a:br>
            <a:r>
              <a:rPr lang="en-US" sz="2200" dirty="0" smtClean="0">
                <a:solidFill>
                  <a:srgbClr val="FFFF00"/>
                </a:solidFill>
              </a:rPr>
              <a:t>by  R. Groves, E. Singer, A. Corning</a:t>
            </a:r>
            <a:endParaRPr lang="en-US" dirty="0">
              <a:solidFill>
                <a:srgbClr val="FFFF00"/>
              </a:solidFill>
            </a:endParaRPr>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b="1" u="sng" dirty="0" smtClean="0">
                <a:solidFill>
                  <a:srgbClr val="FFFF00"/>
                </a:solidFill>
              </a:rPr>
              <a:t>Contagion:  </a:t>
            </a:r>
            <a:r>
              <a:rPr lang="en-US" b="1" dirty="0" smtClean="0">
                <a:solidFill>
                  <a:srgbClr val="FFFF00"/>
                </a:solidFill>
              </a:rPr>
              <a:t>A few studies gone bad can fuel narratives that hinder or block future research. </a:t>
            </a:r>
            <a:r>
              <a:rPr lang="en-US" dirty="0" smtClean="0"/>
              <a:t>(For example, a 1% increase in the mortgage delinquency rate increases the probability of a strategic default by up to 16.5%.  Cf. vaccination fears;  posing as public health campaign to kill Bin Laden</a:t>
            </a:r>
            <a:r>
              <a:rPr lang="en-US" dirty="0" smtClean="0">
                <a:solidFill>
                  <a:srgbClr val="FFFF00"/>
                </a:solidFill>
              </a:rPr>
              <a:t> </a:t>
            </a:r>
            <a:r>
              <a:rPr lang="en-US" dirty="0" smtClean="0"/>
              <a:t>that puts effort to eradicate polio at risk). </a:t>
            </a:r>
          </a:p>
          <a:p>
            <a:endParaRPr lang="en-US" dirty="0" smtClean="0"/>
          </a:p>
          <a:p>
            <a:r>
              <a:rPr lang="en-US" dirty="0" smtClean="0"/>
              <a:t>Subjects are more willing to participate in studies conducted or sponsored by entities they know and trust (“sponsor effects”, “neighborhood effects”,  etc.  ) Recruitment strategies emphasize building trust.</a:t>
            </a:r>
          </a:p>
          <a:p>
            <a:pPr>
              <a:buNone/>
            </a:pPr>
            <a:endParaRPr lang="en-US" dirty="0" smtClean="0"/>
          </a:p>
          <a:p>
            <a:r>
              <a:rPr lang="en-US" dirty="0" smtClean="0"/>
              <a:t>Some people willing to participate in survey won’t if have to sign informed consent.  Learning more of risks of record linkage decreases consent for record linkage (Eleanor Singer).</a:t>
            </a:r>
          </a:p>
          <a:p>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74</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pPr eaLnBrk="1" fontAlgn="auto" hangingPunct="1">
              <a:spcAft>
                <a:spcPts val="0"/>
              </a:spcAft>
              <a:defRPr/>
            </a:pPr>
            <a:r>
              <a:rPr lang="en-US" sz="3600" dirty="0" smtClean="0">
                <a:solidFill>
                  <a:srgbClr val="FFFF00"/>
                </a:solidFill>
              </a:rPr>
              <a:t>Trust is fragile</a:t>
            </a:r>
            <a:r>
              <a:rPr lang="en-US" sz="3600" dirty="0" smtClean="0"/>
              <a:t>:</a:t>
            </a:r>
            <a:br>
              <a:rPr lang="en-US" sz="3600" dirty="0" smtClean="0"/>
            </a:br>
            <a:r>
              <a:rPr lang="en-US" sz="2800" dirty="0" smtClean="0">
                <a:solidFill>
                  <a:srgbClr val="FFFF00"/>
                </a:solidFill>
              </a:rPr>
              <a:t>Rare events can have large impacts on trust and regulation—</a:t>
            </a:r>
            <a:br>
              <a:rPr lang="en-US" sz="2800" dirty="0" smtClean="0">
                <a:solidFill>
                  <a:srgbClr val="FFFF00"/>
                </a:solidFill>
              </a:rPr>
            </a:br>
            <a:r>
              <a:rPr lang="en-US" sz="2800" dirty="0" smtClean="0">
                <a:solidFill>
                  <a:srgbClr val="FFFF00"/>
                </a:solidFill>
              </a:rPr>
              <a:t>affecting the ability to conduct research</a:t>
            </a:r>
            <a:endParaRPr lang="en-US" sz="2800" dirty="0">
              <a:solidFill>
                <a:srgbClr val="FFFF00"/>
              </a:solidFill>
            </a:endParaRPr>
          </a:p>
        </p:txBody>
      </p:sp>
      <p:sp>
        <p:nvSpPr>
          <p:cNvPr id="3" name="Content Placeholder 2"/>
          <p:cNvSpPr>
            <a:spLocks noGrp="1"/>
          </p:cNvSpPr>
          <p:nvPr>
            <p:ph idx="1"/>
          </p:nvPr>
        </p:nvSpPr>
        <p:spPr>
          <a:xfrm>
            <a:off x="533400" y="2286000"/>
            <a:ext cx="8229600" cy="4710113"/>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Char char=""/>
              <a:defRPr/>
            </a:pPr>
            <a:r>
              <a:rPr lang="en-US" dirty="0" smtClean="0"/>
              <a:t>Human Subjects protections:  </a:t>
            </a:r>
          </a:p>
          <a:p>
            <a:pPr marL="868680" lvl="1" indent="-283464" eaLnBrk="1" fontAlgn="auto" hangingPunct="1">
              <a:spcAft>
                <a:spcPts val="0"/>
              </a:spcAft>
              <a:buFont typeface="Wingdings 2"/>
              <a:buChar char=""/>
              <a:defRPr/>
            </a:pPr>
            <a:r>
              <a:rPr lang="en-US" dirty="0" smtClean="0"/>
              <a:t>USPHS “Tuskegee” and “Guatemala”, MK Ultra, Gelsinger,  etc.</a:t>
            </a:r>
          </a:p>
          <a:p>
            <a:pPr marL="548640" indent="-411480" eaLnBrk="1" fontAlgn="auto" hangingPunct="1">
              <a:spcAft>
                <a:spcPts val="0"/>
              </a:spcAft>
              <a:buClr>
                <a:schemeClr val="tx1">
                  <a:shade val="95000"/>
                </a:schemeClr>
              </a:buClr>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Nuclear regulation: </a:t>
            </a:r>
          </a:p>
          <a:p>
            <a:pPr marL="868680" lvl="1" indent="-283464" eaLnBrk="1" fontAlgn="auto" hangingPunct="1">
              <a:spcAft>
                <a:spcPts val="0"/>
              </a:spcAft>
              <a:buFont typeface="Wingdings 2"/>
              <a:buChar char=""/>
              <a:defRPr/>
            </a:pPr>
            <a:r>
              <a:rPr lang="en-US" dirty="0" smtClean="0"/>
              <a:t>TMI, Chernobyl, Fukushima</a:t>
            </a:r>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Financial markets:  </a:t>
            </a:r>
          </a:p>
          <a:p>
            <a:pPr marL="868680" lvl="1" indent="-283464" eaLnBrk="1" fontAlgn="auto" hangingPunct="1">
              <a:spcAft>
                <a:spcPts val="0"/>
              </a:spcAft>
              <a:buFont typeface="Wingdings 2"/>
              <a:buChar char=""/>
              <a:defRPr/>
            </a:pPr>
            <a:r>
              <a:rPr lang="en-US" dirty="0" smtClean="0"/>
              <a:t>MF Global, LTCM, Lehman, etc.</a:t>
            </a:r>
          </a:p>
          <a:p>
            <a:pPr marL="137160" indent="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b="1" dirty="0" smtClean="0"/>
              <a:t>Public health campaigns: </a:t>
            </a:r>
          </a:p>
          <a:p>
            <a:pPr marL="868680" lvl="1" indent="-283464" eaLnBrk="1" fontAlgn="auto" hangingPunct="1">
              <a:spcAft>
                <a:spcPts val="0"/>
              </a:spcAft>
              <a:buFont typeface="Wingdings 2"/>
              <a:buChar char=""/>
              <a:defRPr/>
            </a:pPr>
            <a:r>
              <a:rPr lang="en-US" dirty="0" smtClean="0"/>
              <a:t>Dr</a:t>
            </a:r>
            <a:r>
              <a:rPr lang="en-US" dirty="0"/>
              <a:t>. Shakeel </a:t>
            </a:r>
            <a:r>
              <a:rPr lang="en-US" dirty="0" smtClean="0"/>
              <a:t>Afridi: Bin Laden and the global elimination of polio</a:t>
            </a:r>
            <a:endParaRPr lang="en-US" dirty="0"/>
          </a:p>
        </p:txBody>
      </p:sp>
      <p:sp>
        <p:nvSpPr>
          <p:cNvPr id="4" name="Slide Number Placeholder 3"/>
          <p:cNvSpPr>
            <a:spLocks noGrp="1"/>
          </p:cNvSpPr>
          <p:nvPr>
            <p:ph type="sldNum" sz="quarter" idx="12"/>
          </p:nvPr>
        </p:nvSpPr>
        <p:spPr/>
        <p:txBody>
          <a:bodyPr/>
          <a:lstStyle/>
          <a:p>
            <a:pPr>
              <a:defRPr/>
            </a:pPr>
            <a:fld id="{DBB6D946-3BDE-486E-A809-38DEC001637F}" type="slidenum">
              <a:rPr lang="en-US"/>
              <a:pPr>
                <a:defRPr/>
              </a:pPr>
              <a:t>75</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DD7745-DCEA-4256-B0A1-681EC926F49C}" type="slidenum">
              <a:rPr lang="en-US" smtClean="0"/>
              <a:pPr/>
              <a:t>76</a:t>
            </a:fld>
            <a:endParaRPr lang="en-US" dirty="0"/>
          </a:p>
        </p:txBody>
      </p:sp>
      <p:sp>
        <p:nvSpPr>
          <p:cNvPr id="3" name="TextBox 2"/>
          <p:cNvSpPr txBox="1"/>
          <p:nvPr/>
        </p:nvSpPr>
        <p:spPr>
          <a:xfrm>
            <a:off x="3581400" y="533400"/>
            <a:ext cx="4800600" cy="1446550"/>
          </a:xfrm>
          <a:prstGeom prst="rect">
            <a:avLst/>
          </a:prstGeom>
          <a:noFill/>
        </p:spPr>
        <p:txBody>
          <a:bodyPr wrap="square" rtlCol="0">
            <a:spAutoFit/>
          </a:bodyPr>
          <a:lstStyle/>
          <a:p>
            <a:r>
              <a:rPr lang="en-US" sz="4000" dirty="0" smtClean="0">
                <a:solidFill>
                  <a:srgbClr val="FFFF00"/>
                </a:solidFill>
              </a:rPr>
              <a:t>Flash mobs</a:t>
            </a:r>
            <a:r>
              <a:rPr lang="en-US" sz="2400" dirty="0" smtClean="0">
                <a:solidFill>
                  <a:srgbClr val="FFFF00"/>
                </a:solidFill>
              </a:rPr>
              <a:t>—</a:t>
            </a:r>
          </a:p>
          <a:p>
            <a:r>
              <a:rPr lang="en-US" sz="2400" dirty="0" smtClean="0">
                <a:solidFill>
                  <a:srgbClr val="FFFF00"/>
                </a:solidFill>
              </a:rPr>
              <a:t>the new world of human subjects protection?</a:t>
            </a:r>
            <a:endParaRPr lang="en-US" sz="2400" dirty="0">
              <a:solidFill>
                <a:srgbClr val="FFFF00"/>
              </a:solidFill>
            </a:endParaRPr>
          </a:p>
        </p:txBody>
      </p:sp>
      <p:sp>
        <p:nvSpPr>
          <p:cNvPr id="4" name="TextBox 3"/>
          <p:cNvSpPr txBox="1"/>
          <p:nvPr/>
        </p:nvSpPr>
        <p:spPr>
          <a:xfrm>
            <a:off x="1371600" y="2133600"/>
            <a:ext cx="6400800" cy="2246769"/>
          </a:xfrm>
          <a:prstGeom prst="rect">
            <a:avLst/>
          </a:prstGeom>
          <a:noFill/>
        </p:spPr>
        <p:txBody>
          <a:bodyPr wrap="square" rtlCol="0">
            <a:spAutoFit/>
          </a:bodyPr>
          <a:lstStyle/>
          <a:p>
            <a:r>
              <a:rPr lang="en-US" b="1" dirty="0" smtClean="0"/>
              <a:t>                    </a:t>
            </a:r>
            <a:r>
              <a:rPr lang="en-US" sz="2400" b="1" dirty="0" smtClean="0">
                <a:solidFill>
                  <a:srgbClr val="FFFF00"/>
                </a:solidFill>
              </a:rPr>
              <a:t>TSA vs mom with a smartphone camera</a:t>
            </a:r>
          </a:p>
          <a:p>
            <a:r>
              <a:rPr lang="en-US" sz="1400" dirty="0" smtClean="0"/>
              <a:t>Disabled child crying in her wheelchair vs Airport security</a:t>
            </a:r>
          </a:p>
          <a:p>
            <a:r>
              <a:rPr lang="en-US" sz="1400" dirty="0" smtClean="0"/>
              <a:t>A three year old girl in a wheelchair and her upset parents as security agents take away the crying child’s beloved stuffed doll. The mother records it all on her smart phone.  When posted on the internet, the five-and-a-half minute video goes viral, triggering wide media coverage.  The Transportation Security  Administration  apologizes to the family for the “unfortunate incident”, and changed staff training and other procedures.   (NYT, March 5, 2013)</a:t>
            </a:r>
          </a:p>
          <a:p>
            <a:endParaRPr lang="en-US" dirty="0" smtClean="0"/>
          </a:p>
        </p:txBody>
      </p:sp>
      <p:sp>
        <p:nvSpPr>
          <p:cNvPr id="5" name="TextBox 4"/>
          <p:cNvSpPr txBox="1"/>
          <p:nvPr/>
        </p:nvSpPr>
        <p:spPr>
          <a:xfrm>
            <a:off x="838200" y="4038600"/>
            <a:ext cx="7543800" cy="2831544"/>
          </a:xfrm>
          <a:prstGeom prst="rect">
            <a:avLst/>
          </a:prstGeom>
          <a:noFill/>
        </p:spPr>
        <p:txBody>
          <a:bodyPr wrap="square" rtlCol="0">
            <a:spAutoFit/>
          </a:bodyPr>
          <a:lstStyle/>
          <a:p>
            <a:r>
              <a:rPr lang="en-US" sz="2400" b="1" dirty="0" smtClean="0">
                <a:solidFill>
                  <a:srgbClr val="FFFF00"/>
                </a:solidFill>
              </a:rPr>
              <a:t>Confronted by a woman with a Facebook account, big bank backs down. </a:t>
            </a:r>
          </a:p>
          <a:p>
            <a:r>
              <a:rPr lang="en-US" dirty="0" smtClean="0"/>
              <a:t>“</a:t>
            </a:r>
            <a:r>
              <a:rPr lang="en-US" sz="1400" dirty="0" smtClean="0"/>
              <a:t>In the internet age, the impact of consumer distrust is amplified: anyo9ne can organize and participate in a protest. Participants do not need to gather physically;</a:t>
            </a:r>
          </a:p>
          <a:p>
            <a:r>
              <a:rPr lang="en-US" sz="1400" dirty="0" smtClean="0">
                <a:solidFill>
                  <a:srgbClr val="FFFF00"/>
                </a:solidFill>
              </a:rPr>
              <a:t>60% of US adults use social media such as Facebook—and 66% of those users use it to encourage other people to take action</a:t>
            </a:r>
            <a:r>
              <a:rPr lang="en-US" sz="1400" dirty="0" smtClean="0"/>
              <a:t>….When a major bank attempted to charge a $5 monthly fee for its debit card, a California woman created a Facebook event, dubbed “Bank Transfer Day” and invited her followers to transfer their accounts from large banks to credit unions that day. In the five weeks leading up to that day there was massive media coverage—and billions of dollars in deposits were reportedly transferred. Faced with the Facebook protest, the bank reversed its policy.</a:t>
            </a:r>
          </a:p>
          <a:p>
            <a:r>
              <a:rPr lang="en-US" sz="1400" dirty="0" smtClean="0"/>
              <a:t>                             —Sarah Bloom Raskin, Board of Governors, Federal Reserve System, Feb 28, 2013.</a:t>
            </a:r>
            <a:endParaRPr lang="en-US" sz="1400" dirty="0"/>
          </a:p>
        </p:txBody>
      </p:sp>
      <p:sp>
        <p:nvSpPr>
          <p:cNvPr id="431110" name="AutoShape 6" descr="data:image/jpeg;base64,/9j/4AAQSkZJRgABAQAAAQABAAD/2wCEAAkGBhQSEBUUExQWFRUWGBsaGBgYGBodIBseIB8gIR4iHR4ZHSYeHB0jIBwgIi8gJCgqLSwsIR4xNTAqNSgrLCkBCQoKDgwOGg8PGjQkHyQsLCwsLCwsLCwsLCwsLCwsLCwsLCwsLCwsLCwsLCwsLCwsLCwsLCwsLCwsLCksLCwsLP/AABEIALABHwMBIgACEQEDEQH/xAAbAAADAQEBAQEAAAAAAAAAAAAEBQYDAgEHAP/EAEQQAAIBAwMCBAQEBQIDBgUFAAECEQMSIQAEMQVBEyJRYQYycYEUkaGxI0JSwdFi8AcV4SQzcoLC0kNTg7LxFiVzk6L/xAAYAQADAQEAAAAAAAAAAAAAAAAAAQIDBP/EACcRAAICAQQBBQACAwAAAAAAAAABAhEhAxIxQVEEEyJhcaHRQrHB/9oADAMBAAIRAxEAPwBnuetJTUs+FHf/APGdJ+s/FIpoImGFw7SDMc9saJpbuhukrBVUqAoWlJmqDklTPGIBEnDTGNEPUX8JSsFigLCBpgAwB+XfWGpBzjtbBpMlNj8WEuflyRJBOPSTwdMt911vDkPcvce394PbTmm/qf1+upPq/SqjV3WkCZjyqCT24C9tcM/Sba2t/hG3wZj4wqAryZ5z+wPt+WqrdVvF24wxLAHCsfT0HP8AfSPbf8PK34AbzxEFubI80AgMcjn2/XMac7LqDWqnhCOxhOxngqT+uujT0tvPDRSQyXpdArAp0zjOD/fv76H+HQybUhwq1Gnygj6DknsBo01Cxm1laIwAfT1YenGtqRaMhz/9Ol/7tdKS6KIfY/CNbxK7Oqpe0o03clp+SfUc/wCdUnSOkNRulw8+isp4IzcMnOm5JjIq/wD9VP8A92uatHGPEB//AI6c/wD+mjU+3Hdu7E/Ig3nw2z1LxUj2tH/u032PTTt6RUPFWsJn+kDiPc59ddLtj61CO4/hD/0nWr0PGqM38WCYIFQQIxGAMDjSjpQTcuya+jTpvRWBvqOGVcxEXHsJGPrj99PtjTYuXJAUYUcwe35D9tT5dCFSzcBUm0pLgk8mbhM/4Gi13lIBVs3IVZOU5OJJ8/8Asa6ItRCn4G3/AC01Kh8Q3LzmQf09Tqd+Il3J3e326VUprWwW5IzOR8sgKLcc4kd6Lp3UKDeVVrXTMkAHiP6j20JuvhFqrCqxN6/L/pj5YniOfrrj9V6mOksJtvx4OrQ0k3c8Eb8d9Ar0XR61QbnbBgC1RcrJxcEIJgsSCsHtInWvwT04Ueqb1EsKjBgEAgMeAeAfYn66seo7ZK+0ajWFW9lKkhcFwDBGRImDHGoP/hhuETcVxXvv8OnIgkyDmRzjAzrWE4uSa4eRSg1F30XPxZUantavy5ALH/TcuP8AOvKe38ImohBaoYpz/Kp5nEyOPpof4l3VKsnhfxIc5YgA+sQwIjHOk3X/AIxSlQCN4yuvh2shX5QyqZJFqliQD5e5PtroclZy7WO+rtVZL0PmUENOM4BCiJjv65OdIG6Ydxs2kjxBVqXREMfEcieeZxBxBnVVtjSqbTxkqXFwGgtMEHIxg5ntpZ0eiiVPDNtOm1zufUwSSS3qdJ02NJkPX2btVvZg7UaFJSRPyl2ABn0Jj8tfRK222n/LzUEEhJOc3AZnvjn6aW9N2O3bqW4Va19M7Wk2IM3VKgI47Wg/cacHpVFWEGoYBxYuRn1WDzri1PSe423n/n4di9SopJYr+T49t3FY7jaOJ8WWo+oqgYHEQwx9QukXRKlPxEpVSBSrK1NmI+Ukgq2ci1gp/PX2Nvh+kHuUVJBDA+GgI9Mhe39tKB0rbu7pCkqTgpTJHrICgiO+NbLTcaRlL1EXuxyfIfwrUhUDY8pH3BIP1gjXO0byEepHf+3pjX2D4++KalTbVFG3VxQZASyyAGXJ4BX0wZyDoXomxp1KKv4VMG0SDRQkGBPK/r3Gm4ZF79JM+W77YxnA++t+hdLNVjxYhW/Jkgn219UbooJOFwf/AJNH+9PtrnZ7BMGnZFQDIpUlkcj5VH5H20bX2Q9ZdCv4k+ExQosyVGMcL4aAcgRN0x2xpX0z4TrVa6ruAvhEGQhEzyMheJ9I1a9U6a1amUNbn+pR6g9hPbX6ncTKsZHcU1wf/Kv76PbSfBO7FkX8S/ClKm72KwtS8Q05icyOMcDSjefB9Z7HUqwsXGQftgg4+mvpO42VwbxmPmWJIRIHeCVngxOsqFFSttOrSVUEZemZHb+U+naNG3Ja1HR82T4U3IDeQTPlhhiDPrznWO7+GN0zTZJ4y6z++vp1RUXmvTJ/0qrf+ganfi7rBpUVFGXZmgk01EAZkWGZ4HHE6W2ivcbxQH0/oW4ajtDSUK5W2WZQIDMTMmQQARB9ffVpsNk1O5WNMKDI/iAkYE8YjGvybAd45/3311UpDgsY7Tj8saaZLNT1KmoMtn1WTjPpOuHZCoXLLVbheMZ7RCjWbbIAQATz6yf3GpH4u2hWptiWKQ0+hMRxj1GTPposEkU2760lKqtLxDARv4YfvK24J5iYz66I3dZmqBLoMAm5jPPAHZoz9J189+Munbhnaq1MqpE8jIAAJ5nuNEdJuFajRNM2si3HzXXOhb175/XQ3Y0Xm2yWklbTb5ywuMGQojMY83BnnGtq25pqCVapJZZzdHyyIxGJPprDpmxehRfy1UQD+fPcAQSTgAXAdvTXe52VWxv4JM1AZuGMj3zMDSbfRcUqyHvVRVDFwBjJPqccn3GgKlQlhawK3EtcuQpwLScYb1nGgaXwIGSoKyf944qMpqqAGj/S4GJOYnRFDpbq9RFVLbQlt4A+U954zz66ct2CYqOQ0baMgBj2AFPJ/wB++ua9RKjXuB/XLiCMHLFZ/c4jS/afC+5Sur301oLTINNahYByZJUBYIPv64jXS9AR3Wr4tIMFGcyJBkADsJ0pXwVGlkN2b07FpqaYeDakZPpA/wBxxolN0J5CnMKUIb2wCedSPVvgxbKlV90WdUckLSfMKYF3txdrf4Doo20d6rVfEuYEqCWYWjljOYxprGCe7Kj/AJ8gCsHUwZxjiR/V/uNXGy6xTeiKlwAjM+uvh246fXFHw1ony5EZabiYBAEzIyVyBH0uenU52aqtJ1q+GB5uA0AHGD/vvrn+am2jqcdNwS+w3eb2nV3Bq02IYGCsk3RAHHAk59RqVTcqnVN0wVnJSn8q5OBJjnPOedPOnberSVvGoJVYkQfMsCAINwg5E+mTpD0jqlReqbxqdNCTbIPCgQMQRqYaVTUn9/zX9BOacWl9FDuXLWEK3MxacYPOo34x6LXrA+HTeCkE2H/5it+fl1cv1TcsPlpqf9+50F+Jru1r1FUgTCsZA7GBGNdbo5EB/C/TdwKFKUUBZBWwhuT3J/XXfXOnV2K2CmAPm8Rl/bRNTp7sPNVDf+IFteU+kQIFUD6Bh+5gaYiY6VtdweoVB/2W/wDD0yYm2LniM8z/AG1SjYbru21xz8/9idI9t00r1OsFef8As1MyWX+tp7ffT4FG8i+KtTJM2MLcQcKImcaRVWIOgdbr7mrU8NKZWnIDsXVXEnKSMjH66F6Z02sOq7l4S4opgVPKVYfSSZX278zOqxelkCB/9vf7HSra/B/hVL1PIIaVMsSZkmZJH+40ZFgT9X2dZhuduEW6u9JM1SQpZLpJPYBZ9sAemmW03FZtujGnYyg03DOQMCDAMAiRIIJ/KdBnf0Nvu6yVaqIT4QEjuFPPMESOTpy1C+nerXK4FmCBnuZ9BPppZoEleTdNzUCA2zAGBUPpmT24nj/OknwmNy21YU1qVfO8MHKgcEgAjgSZPrMax+Jup+FTtW2D5bmgAXIQCTIt5zojoHTnp02SnUUpJsKtMqVHENgTI+50RdjkqdCXYbvqdVFtrLYQrB2WS0kiLmuMiM8a22m83LUnq+Glqh8XNLlcSoHby8HOnyVSqBFVAVwBlV+gtU8D7n9dD0dwyeUU1HM2tjucSonTJJzd0t8tBnqNR8JhkBQDaxAzKe/qD7nTjofw8aVM3VSpY3EU0B7Du4nt6d9Oqlj01V1wwwHWLo9Aw80e062Cjj6do06AXjpCnmrVb6g/+iNAda+FqVajYrEG4G4isx47SSP01SKudaqg0qC6PUpoMgKPrB/fRFMTwVH1ZR/caVdSrGyFdlJIMqYgAickd9GUNwCBk8dz++NNNXQU6sONAD/4ifYk/sNIfiHpC1qlPLMtlZWttBFyi2Jbm6Py0yNb6n/f01y1UesfUx76bSEKesbHxqFKi4C1Hpujlm4a1ZwvuDral0geOlYlFZVQQpxKqyiJAPDfoNc9Q3g8bbiRlmGHH9J49fXRj1QgLOwCjBLMsT94z7aVAF1wHUqTJbvIP99emmIIP05/xrijUDLK5B7gj/OvadMkwB6nJHYT3Oih2bFZ9ccaHpqhZlBlhBKyZE8Ej3j9Nc0WAmGZhM+YcT2+399csQGLxGBcbRFoOJPsSe86VpqytuaKTbVqSUwuTjPlfJP20ko7cIsAGJJ/m/xoapvKYFzMgWJme3PbtrajUkBlClSJBB5B+i6t5IRxv6SvSemcB1ZSc/zCJ+2gNnsm21GotI06jl7wGNq5iRKk+mm/4pRy35E/41w1STAuz9f8aQzPabppiqacQItbvmRDHIGIP1xrPq1F6tMLSqtSM5ZVVsZx82PrrbwRdbi6LiLhMcTF0x768r1wgkrAAzx+ZltJqxptGXS/Fo0rWrs7CfOaZnnvkg4xkf41IdG66F6luSTaa+ATTDQbsSD8uT+uqteqUjTapcioshiwtiDBknjPf6alfhwz1Dd2lORkgkFb82x3yCO2pfRXkrtlv7VcsfGgMeClsAkjyk/rwBoA/EdV2GUWkCrWGSQrCTDGCTmZ/QzpTV6XVpbms9FwqsoyWY3EnB8x5BBE9vTW282z1GWqSzEUh4kEBTnkgCS2ImfzOolJmkYqw3cbmtvEb8FWCeE5WoYDN2jGSF/1Wxrmhst2hINaVwcqZ94JGB9NB1On7WlWWray1CT8iM9x7khQfzxojZbxqtdwHqUjSDL4TUlALZ8xYsZAjgQeMjOrMu6Qt3pq1OoVFWp4Tfh6fmEEkB2PeBJ7xH0016dUekQKlUOXJRXKhS7AsSO4JHAj+luTICrp1X/91rhnapNFVAb/AMRhZU5HvPfRPUmso1RQHn28eQjCkiRdxiDIbj9tKytpRU6lScjH/hP9hrzc7th/MR9AdL+n701aKYVKkea4hhdwZUAQMdydAbttxFIeP4NyuXNPImRCgNOYmIJn7zqm6JUW3wb7iitRplzcyX/LbChgFyODOZngemjKKEswti0gSVJ5Eg49j30o6ruWCMwmozFbQuCJ8rZGSRdxnMRo6lWbxFX5z4YPuebiVukRA+xGsk8mrjSCHQ8Ej6ZX9z/bSo9IFElqVO/JgIRwYOSxEgknt9u5dpUe4qyMq2zcCcZjIK/rOl1Tqiioii5mq1AgUwLBbIm8gRAJkdjq+yKxbCtsXNAFl8MmSVyY+/Ed9AbiwgpdkoSIcXDsCvcd+PTTTbdNqMLltRjyQwUA/QE6H6nsalUFBURKlk+Ie0HAJIIb3ETznQ7ElyJN31mratKvVdhPkLiWktHzSD9R7A40Bu+khyKsu5FqC1wAOSO+T7kHjvrvrHw5VFVKjsgWnJFWnkSc4AJcQccRo+vVd6VOpTsqRDQWYBiJw1yrbPBN2M9hOoadFVkJodbqUgg3NLw1CZqFwS0dygEoxx5THro/pnWUroGQmMGGEESJEj6Ge41NbP4jpeJ4e4oyXaPI2A5EkEEtfmBIMDB4062KU1udUFzhZAJU9+QAZOTkn0Hpq1J9icV0O930qqaZHhPmBx6mO3GvnPW+p1qe5qKatWnBELe4AlQflBj7a+gssz/lv8a+b9f26Nuaha83MLbYg4GSWGB7xokuyVLBa/DhrHYis61HADEtBYmCfueI1Mdf6pvNwnhptqqsKkAKlS8eUjkYzdH7626D0CpVplvxFSkLmC2kyBOc4Ak84/eNVVOolBIDMXYd3JuIyYBB7ZgQNMRN9Q6wKdfZ0qlOoHo2khUJJNkQvY578Y7c6A3fSd1vN1e223BpGL0HkExA+c2A/wDmJwR21bdQUPTu8WwCDcG9DwGUifTH2zrGh8RbcALUrgkYlltEgAwb1MNBByc6qhdjPpnSnSiBTolQB8sC6R2Mtk4iZj30hZ9+le80Kg29QNgol1M2wsiQQLoPmOQTxp2m7RxKVQQVkABCSO2LZzpBvOvU6lGystpeJRrPL5sGQokyv56UmkioJvgpdhQqMXDU4Fota4TeSSwZSfpn66Hrn+MtJxTPiBlZSRLDmQCYgRycajRv2qOxaqwWCAqAFgoDSrAwFGPmPbvqg2NRCtL+bcAH/vJWM5kqvNvpgyNZ708GvttZOusfD202oLipJkF/NaFzjBObuIA/LTRNz4a04CKrEgi8AJ9QF4n/AD30ipncGZpoZBuRAYAzmCbruDz3ERnWVAKwFBEDWLfyRPmPiKC3AjGCPvnSc8ugWnhJjTq1Y3uhBQAIRUV2hsyRMDgDMeo+mi9juEqvcpwQoM3QPQwQDm4alqbV2qNUVWHiMj4LNaP5QCbgAQILdpGsi9ZglM1CSglypKqZJzkA3n7D9tJzzY1p4oqNzW8PckqSzOPDRSo8ySWuYAAhhGIjAE+okN38U7muaNNfBosarG64AOqiQCJLCZ7xIKxpm9EBGJq0nCkKhqzJBi6QTbBa7gzmJ7DCj0lFRCwpsUF+IFrQexwTbEL3Mcxo3sftoA6JuKpaqt1ysTcApK4YiPKcmcfSNK+kbeo+7ZAtlQ+UqBaQZEhVUAi3PlH7ardj1PwKaKKRNTwmPiMMKLvKHAIg2hQIHcDBJ1M9A6zbu61crJYFgSbbZPmY5x5T6/npLgqTuSY92Fwc06jM1RD52DK3lJJUEVFIkY7EcjPGjNtQsrDxaikeZbgBin/qMAcnnnnQdPqFFqjXMlOVBD0wZVicXYMAg+mTGfTxNiiAVVrFndbQRlI4IaBgHEx6/WZspqwer1hq1ZilR3o02VXp0wXRlDESRzB/qYe4iNNNnTyqnchX8Nx4dQg3c5DAHPEZnH5ZbnfjZI1RKINRlVWNNozcSTEyAZjGMDjnQO+R69Omdut6Bh6BnCiSpAkqAcjgkEc86e4jZQP0vppfqNVWcIDRU+U5IJxM4LXQxntnW9fpNJSNyarO6N5yCxvUKAGIAxHqAO0dtK+lIDu3aipVxSpsyhwbmFRbgSQZDYkRGfTT+h11alew0vAaohDPSKzIliHBALAYg9gT24YI6rbTb09yaqVXValFpDHCyQVIBHETM8FeRnQfT99TFQXGUogsxBlXZiGABkkmCveJkcTrqlulWuHKKzOAVJghw1yr5QccAyLQRMZwAt3SW+oFQIzBf4agBJnzG3gMSpkSOcDUtlIc0d3UNValJ3NEsZDqCacA3BQD5ZAzxEA8a/bGuRfu1gus2hjTBvggqgLXEw1uRycE6TrQbbiuLqxawZWmINotIUeZSTdFx5g/bPc9DrGspRhURgShYWoMTEH5sFjByDBkdxMGhzU3tUhq9QVzSYCoZUkrdggDvH3+o17s91fQrGtUIFG5SEIl2BPlMKSvl/lU3T3EkAWhsnVKqGsTEHy4gGByeY9jHPvon/ly0B+JDUmNhjxAx8wUrgDGSZMmD7TGix0EbYGmWdmdqR5c2BVBMCGcAI0ESecEc6A3XWHUIoqfxDIezJAJxbm4Hg8cT7HXbJS8AKbCy2xTQqLh/NAqEgm4kDvjvnXPT3DuC0Cp5gqimGKkcRI8sgEgjHY86E2gcUw2nUqMXe9CwvCUmgKwgSXJPIbAAI78nXRAgkkKVtLhKgAmMgXHnny84zjS/c9TZdrWDi5S/hsKkFlBwSLcYkEQbZ9cjWF9M0wy1J85JsA8gFtuSsfMuPSWAnT3Oidis1RqVOub0qG8sUdaiwWgBrcgkQQJz+2td3bSdam1pVQslasBXmAApUBgeQZ5jGt9ztXelUF4p1VZ6oLeYqGIJKx2gYI+x765ao21UNRK1YRATLEzwxM2gAkjJaSdG4Niqhp8AU52NBaxQqwYlgom0kmCYMkcY0l610xRVosBbcJKkzbBgyTmIAP0+mieil0dqLAjboVYAHMnEKT5gvBgf6vXXG03dN9y6FHBomwliTcH7wvAAxHec603pmT03wOPh/oZoo7VK1GotRg1IL/KDzEgTJI+n6aF+L+kMKa1xTWykThTFR/ZcYkiByfbQ21rmsty1P4aEgAxOVJnAmIMgTk50N0bc1fwy3qxCIFi+ALpAKyMjMk595Ohzi0EYNM3/FVKXgja0LhVcu9wVfc5wBABzIkx9NHdar0qitTCowkCrFsrMWgSIJYwMTGdK63XgWG3pgxALLd5m/8AAqjORn3HGZA4NKnWcVKbG0FsrbLOYiVgmABkzkgYgajdijTbbsadRo+GPFJ8HwFVajKykMhOBwZKlQPLyR76T7Zk3SzuXMBrVABFsEkg/b07zphuPEalTJAdLyFLfL/pAgfMDx2B0TU21Ck70nIYMuVwhY4MEiDBtnkEkzqeS+Dzb9FAypg1JLVLSLYIBQr7iSMDMjjWe8epQY01QutW2yoRaqFZOe2fT1zryrUKogSjF1TDFsv6xkloOMaz3W/rLtUP/eAkgCSAfNAmIjHOdDGgnY7QHceI5a5ULiMKwOPWQJB98YjS/rvUaO33VN1qFTUBvhCxBuiLsiAZ94A0FsncMaUgE/xSoqTAPH8xgT2P5aF+ItqLw5Xy+abhUBJOTaw4InE8Y40kxNeAuvvWoM24etIW5BaOGkwB6ADB9edEfCXVtxSVqlYX0yDK+GJMkGmVeOCfUYA40fs6NJKSMlMn5QhZibSeWE+s/TPGv3UNw1op+IC5eF7qvp2JwcdsDvougqwnp+021Sn4lrQ5MgMoIIYj68AGYHY99aJ0HbIKflqgJxdUU+uTPzEZ76WlHp0/MRloJOTBiPlA5PEDvozbKjBkAVqmJBBxgGckjk+/PeNaxnHwZTjJvk3qU6AV6aF/PliKi3H1HBxqR+FtnSNauHDhWDCcAQHAImZyBGfXXVf4krU6lS2jTNKm+SszEZUS0DP8wE/tqcTflvFqGFJBK4AmX74zk8x+Wm+MIlYeWV+2GzoVKt7UzQAB4N/9MAgSygn0Bkz76b0qbmldQsqIgDICIMmTcCAZFpAg5kTqa/5VTGzDMniNMmswYFif5ZP8mQI7k6I6D8TeB4YMhbQJBMAlrc4iOD9AdZ4ujbpMD3O13G53HgVL6dBHLlWUGGYByihLi2RC4ImJAmNd9E3wSqEqHyU6lSSGI8wCgRCjB7jOSeNUOy6zTpoCaimoKlTzPEg3DIaCCpEAd9LKuyU06lZXpml48kgAXtIHaMZyYk8HJnSbwNJWcbOq56pVO2hQKALCQYhhgXYJEjGfvojwXqbpqdYmoyUmJQEFXmAC7FcYkE54H3nthuCu7ao5VGIYWGRiZB8oi3kYOq7adJar4ZZwVcm6moi4EGZLfy47e+eNDBLsC2tSoqOSFqVKdRPnOAhuBhl8rAduCefTWtDZbV2VQaiOK7eWXgz3kqTyPcDI0Qmzr0qa/hqdgIBKhTA8xAm0/nI7dhptvumjxWqvIKKTURCSbgBaADCm7LEnH2JGkmOhJvus1aJqU6w8rsy07BMgH+b0IxHAOg6lOuzUQVLyZVQIAHsRgg9gZnPAjTOg5hKdRxc3nudULqcMFkwQMZP5SNbU9xDIjuhZCWycuzACBbwMziIH10ryPaqFo3NRWYIKdowyhAHNpkgkLlsSuf6ZI0t/CeIEZ2dGViq3EG65pJtAtGG+s/UQT1KiRvlY1RaZqKFUjvBUkcAHJu8vpnlr1urTCsg3DncyHkKIUxOAVLMYj157ZhiZ1Q6UgXw5ZnSUBBZYXJF0yWgGQPfjSnqO+ahTatTQr4TWBJkRPcnMiT3xnRSdZZGaqzkqky0jLDvjuB9e+v3UdrVrbkUxUWBLw3DAwSJgiTPf00rGLtxSqijTjx2es5ZQCingNi1T9IgkczwNa06RuNqVlYWGoXEZ/mumAGZjgAY599DJtq1FahZQz0LXBFQqJLA4PY4xwMew03oo7bipWVb6VRQGKuSS2T5WQWlpIwxmI08UKndi3q9F6lUE1UYgBCAzAFbQOYny4Jn9dEUOtVKNNleHmIWSVgHu0GTx30f0fb0URUq3VmpmSxkZZisYgyCOfeJOkm56eabBfCRS1SpNzYKgkr5SIU/lPOlY6+hpT+G6rWkN5VJnxPMSSIkY7HifeNeD4P3G1FR1qU6jNLlzcYWe4Iy2eJIxzorcO9JixLv4YgrAmfUAxo+l1gsEYMSrJJLf0wCs+4B1a4dmb5RLfFqbgUqS0UKEyXCLbJiZWDIWATB9tJfhvdVqdQ0Ha6mbQVm4RyLcxGe2rY2Vld2di10CwjgqORk4yPTJ+3e56JtXRWUU6JT5jIBIOPM2GI7gSeNF9BtzZl0jo+12lZ2NUg1C1mOBB9QY+/6a1rzHiKzu+SyXSDTMj+YTPHHOfTWHhrXBdarFVcqGuEW9yI5iLc55xobddbSnWD3201EhMEkGVII9CPv7aVlUFdLorU21P+IyqhMgAGACTInEz+2vdn8OU0qh69WrUIHlqO0AgzII4u7c6Vbnq1Sk1JEtArFsHGQVMcASQSOO+NapSr19x4rU3pUVQVJGSPKRJI8sSTA5499AuTje9CWqxej4r+HFloJtUFmwIz2n1B0KorbcGkovDu18AwAeAbyDMmcY76d7/wCH68bcioE8SsrVPOy4KgCCcN3Md+2tPw9ItUl3JZ+4Fp8kZmJOPQcR76b4BLIgq0yBUqyC1qoQMWgev003pp+KNJWc04EqVJHmAwx9uJ+3ro+hTo/h/CcKDTDG4AGHOZznE/toSv02pSVwqtUttKIBzGWhQDE4kD251K5RT7OTT/DpcwYwrhVHmlzABCj/AMxH10HT27tTLBlNrOyySpiJUNMQCcHXm86VWq7epMpLYKqSWCkSQs4MEgAkTHOjNh0Wiivty71L1hKlSk6iVg5gmGyRBPAOq24slSp0J+oGolBWepliWwTBClR34ALcDnGNMfhjZbh2ZFpVXYMGYIRmZ5YwoEYyQZU+2jKm9WkECqDSpEQ8IwwIEM+UDGDcG5HHo6b4l3dPwhRUIDVBfFyvcR5bgPLaAZPMmeNVGMeyJSfR8c+KOmnb7qpT8NqWRKNys8g+omSOcRzo74HVPGcPZbZJvEjHsRmDnXHxv05dv1DcICXDEsCTkX+bJjJ/tpz/AMKUptV3S1bbGoRLCbTcII9CDxq2rwQnWSnZqpp0hTKJTDBWtHKzAhTIjjJ9++pbrfQfw24BN/g3Myu4i4WioRwFbJK4EEHEHRe46oKihSSrVGNvPAJUggEQe4HpPGqfafD+83m3psaoejCCyq3yqCVJgqQAQDAkk/lqY20VNpNCjY0mqtQwPM7MAIGfVge05MwIGiOoV0KfhqNOkK3BVpMtdyQDHzSRP37aB2nX6/Td4aSvfQUjxm5wq5EZIIyYGSSTr1euNWZR4RNVheCtzAgmRazXOzCVuBM/XScVFDU3JkftvxG53a0FCtWZvDUQoEyZ9AO519Bbo9faoKNQSyslNWVpGRdFw4iSOPTUsekAs5h1LVAtNrFR2PJtLJhjkSCP11V0d54CtScvTNNVzcGCSMzaGzgkzPJOh7WgjuTyebJayVKiGadRkJVA0sApEmWMeWcATM9xrzpu9rBqdN2uLStRlKkTbm7PIAlhgjONCUun1F3I3FWoSEMFhHysJ8sAXDjOiOo9Uobem1Pw/FFe58+XyWDE8XWjGM5mI1GDRsHPSlNVJcu6A1L1ZYMfKozxmJOMe2uuk1TSplqyBKtQjJKkIi+ZYGTmDweRr3bb+juNq1KkQ7KBZyJmTbiPDgDn1GkPw1tKru9KqvmKGqHcklBkeW2eSfaOe+SgsqW3tHc0lYlgajOPEAtDZEghgckiBETzk632FalTpxUplmQGmFkXPTB+chmyYwWP9PtqV2m1pUxUWvXimGQUyolWJY3FgVkEH6DnT2puKNfc+KpcCnerFwVNzqQCsxKkPgEaB3Yv23SjVZwqtZULEMplTIMiQckEAknykT30SbaVJa6hqlUUnJp0wSQSSqsQZNo5gmAZjGhfh7oGDRSpUNtQm1jYBBkiVM5A54OeO3Ww3tFUNOtXtqhgvmDExcWKsYBIi0BpPHsNCQmzJ+osWrLVrGy1VbxFkv3EFBkqJaDHONHJ0YLSom/w6SFnZkMyZwAP6jGPynRPV9xTq+HVamTZ847FgIXvHB7+ka9OyFYVLGUMht8JgRGVJZe0RBGBnSrwO8ZPa9c1qRao7XopKovDK0jMi7ykzg4GdIepN4jQb1FodrjBF3Mzx5jHHpp9vqtJagio/mUD+GcAAEn5hlSRwNTXWenpUSoqVWqVHqZUBcqsgAxwQP29tLD5HbXBQfENCvFcim0tUAZhAteD5iQYCnEc55mdZ7LfpU2ysW8O5EmBIFq+Y5I59B6aZdf271q1Mio9qghwrAAz7dz2/LS34e2SPWse5aVM/wAsLdBjzTIA79zpt5Eo4ANvXpMFq1Vw7r4j02gLmFtWDMSCeI9CdN97t9vUA218VGEseL/bGAYyD+mlC9OXb7p1qVqdWpkqlQTcCSRAgrMYyw4ODp2yUHppUIL1JbyArM2kekjyk4P9tIZs3TQCWpMBSEmoW7yCMADuRI+86H6V0miIe8m9iWUheIMZiZ7+ntoZ6lRksprUYBwCqsQTA4IWGiTOPTWpoVk271FXBcgoz5AwAPNJYTMRP99CyFUMKO32y1EpyAUWQzgMTcMET5Q2Rn9Nc190aNNEFRe14skLc3IIIEZ4gaVp0hNxTVqlJkq08PRqQQDHMRIlRPOu699V/wDs9GXtS5ZFpAYYIItyMyY4/OrFRw3VaVdQ1erZbVQLKtbhiDJANpPYyOfyM658TIWCUwbXIdlA8zeYISMDIOeJIEe+kXxFs6TtWMVrJHiQynzF+yxwvpJwe0HRm+6r+Hdae2qqKlpYFkVjb2GQeT2gTB0WDRruNwiuyXRKGSfUQI+0/rpJ1b4k3dNWbbeIioyq7WEhG7As0iXmY9I76f8AWupeLQpL4Sq1UeK5CyVYA8gqIWRkzOjuoV6VGgEqgqpfxWIBFpkT9uIJ40KkxO2gNRuztQ1Zx4rrdT+VWtcAiQMSIx68GdE02KpRqOl1RE/iNcIeVg4n1JwI5740IOn19zXqPWe5Ab6awBmfLaewt9TOedKN5vG2yIKhZizeIc5sB4IMQfMCOZ0N5wFVHPId1LYvXZDSCSJL0y5ACkifmmQCfc50z2m5rICCQAahAicOxmPN8ok8HsO3Gsuj9QoBkrm5FCMtRCpaLrWBJUNZiPaQJOiqfUTuGI2zAHxWDgkr6SWgEEH19uM6QAPVdz07cUGpblht9xbKsykkfNkFRDgkGVkfnGoH4N6maNeVTxC4CWzgXdyIzH21513dbijWr0qjBrjBJVTKg4taJAxwpjRHwdtfEYk1I8Nb0QHNwYdpET65z21pFbYnJp6W1tLi/wBLT4h3VapUWFUAgywRib1iO+VyB7Sc632PxzWG3ajUpt4x817EhQi4CTF1wMwCODzjXu/r1KQXwXZi3yKEJuBYmoBALEyYhTj00NveoPfWSntVeo1OW+ZwXU90YYYEyOQIidKM2uDplBSqz57u9y53lznzO2SMSH5HfBkjX0x+hE+G9MqJVXJBHZVMRxkCcY1OdZao5YsFkVBSFQ0VVmV1VXPlUAkEyIyNVFHYgL4qXgIHQBhcoAJAtBHzWiI5IJ7nQ3aFFbWAb6pVO9orUZKa58OqzGMwpWLYuaSJjB741n1DqxL1qIp4cmsalMznAMg4ECB7zjW3W+k7fdU1IJBawi8HI/mKlvMJM+vpr9s+pUtoopbd0HmYuWBg+2JMCYx/kalvo0S7M+n/AAlWrU6VSrYQQK5CkghLQVpk8+8KYH1nRlOmytSr1grJYAq8QTAAg/0icx9OdCdP63WqZmzNxAMwstP+mMR21y/h7guHriQJEkHywQZVcxB/TSbQJHHSNvR2lQCiSlRmNpJ5lWAGcYBP3I130Pc1tuP40mpUqWMWi4IScrabVYAkwQZ9BrLcbKn4ApipUqLF0E2kWklWAAycTHA9Tpg3VV/iLStqxUDU25JLKs8icNcM9o7aLCkLK28pf90FePGHiyqgkvm7yTjAmffjvrvGRqvg7fJLq1zsJEwsARkEdsY9DrXcb2my2IqqxIZmUkSePKVgMszJyv6a82W326VqzEDyopDCAZYkzkGMrxJwRn0AoN25amq1alG0q1Q3BhlTm2BxAXnkyBoDqHS6dUgrQZfHFQ3+ZjbmVUEnuRDZIkxpr1PpVUlT4g8MoJu9+FwM9s+2l+62Z3e3sDqAjKAIIIEkAgjOAPb9NCYNGnQOqmjtwlQF7iWYROBbbJA7R+Z1x1DfjclxSHndTLiQfJACllOAZP3gZ7DfEHUF2xWm1W8grHY29xOZyJxk+gPKXadYamSKQLUw4rOe4yOIGQOYPp20/oSNNjRdaypuagCxIwJOfOCwHYyMxJaeNY0N3Tpbqq95oF2YJUwygqxntkxie4adU3xE+3KA01PjMkzLQLckgSQboJ/xpD1Db/iGpCxqgLOWAzkCJDFVF3yzPrpXTCsD1+kVhVZE8tRptF1yECD5QcDn1+2ltet4NdqbmxXC+X5W5y8mcN/+ONPt1vGpUgtKqSoTyswk+pz8uNJ92o3NSx1tqKi35BZkPdSB2MzjBnnGpL+hR1HeVzua7VKRCkGyRlbcCbZaCGMz6626fUbboyyrjcKHpqCxCwJOGgGboAGfWONVGy6FXqqKALMKKgCKiknjJjAIHPGta/RVinYgQo4Di4NcvzfMpIIxx2k6p2Sq8ks+9ajuBUpVP4QDK/GIWP8AzEnn/GdOdr1sVYklqb4GFjPfHuNc/EfUqrxRo0vIAywFjuIK9gCCZA7HWOySkqIoJDKVDLxaE8zY44BnA1L8Fpdj7r1NKVGo995UE+hKgAx9+3/XSbcdRJIsDL4oBZxEx7kdzHHpGqfc7Oi+wLBUat4UwILRMgSODz/uNQW3rVhSapWpVaNNAqBihAJmDzgmO/B/PVTiTGQ33PRam8FIhYuIe+0gFQRcCCPPMccSV0ybpZ8W9/4lhuVrQDjtjnPbQvT+ugkUkuZ7fLTAIJUckE4tEEyDED11+3tR/CNalRFNXcqVWFBNsyZiJg59QPXSTwOuz91DrPmesyTYLDC5CmZ47YnvoemfxGzdG87lCqGoSLvN5QSYxDA+wHbTf4X3OyfaGrVILFiGvxBH8nMScmPcTOl9Xe0xVCIlu3NrEKcgCIVATIBOJ4HGMaeULDMelfFNR6HlVDUpKabU28uFEKc9yMZOTog7vb7mn41XbmatNRDXWgnBOT2Pf6aL2/WNq22YU0nLBrwQyZgg95AAz9DOstv1cbgGnTtwDYIAkKJ74/PnReaBLBM7rdptvDVEuWowDsYImLQCGyf2wI996fQKm3Aq0yQ5nDEYM8YyViM/tzp7sPh+mKfi1KV7M7OEIBIJiAB6Yn27c6T7is7V1KkkNhQv8pPEQMEGRnUF9k3veo1KuzqShEVCCgNS1cksbS8BrvbW3/Dzqq061XxELJ4RNqgEzcpxcwHbue2qPqnRBVFWLqV72LSRSWLdySXhyRMu3Y9o0F0D4YO3eoHDKXpsFD+UmIaVdC1zCPl8v5TrdXTMNSenuio4ff75KKn8SncU2rUzaihggYQVaBAK8CSCDnvzoHoe+3NQ1K3hAVQPOTaBaGtk/niP20L07dLRrgUqVO2orSQx5gAs4YGCcgRHMHT+t1ovSekEAJWy0QzlXDKpEAGA7DvAmdTGpPLHJtLAprf8Lt1t/FqtVp1FZy7BSTGfma9QZUmZX01l1LobbqlTtLYYAPcblHN1ogeYScyZPYaY7r4l3VWnuEcKKtIiUbAKNhsD57ckczifXXPQN3aviPPIu/1cGYHsRj7aqdcxJheVITbrdUjW8JUAtKqCCTMnBycTxwM6933QbqNRUUq5os3mA83m7EiFH09NMvibd0ElqVMB0F5YLBJHYGMgTPMflrv4brP+IoU7ifOATGYzI5551iuTboX/AAiK9aqlOBTcLLXyAEUeXifmunjOToncfBL090m4ZkzcaiK5UAWnnjF0HHvj1b7v4fG0qeMtV2AVVKRgoLoyMk57aH/5wtrm1qgqKwUHnKxy3ExyeIJ1phEUJtnsw1K0/NUR7WIAKgMoxjgxmex99DruKdARRCsyqysexJiYiCDBOffSD4j+JKe4o01FDwalFgIuJkZzkDII/XXGxlwCnmlvce0H0nScaDdZY7Tp0EVmEP5TTVRKj+Y/NMgnAk8aG6lvwyshKPWrOZbBgKMWsRj6f20duNxF1JjD0bJ5IWR2k5PMfSfQaUUQCqLFxBL3EfKC5AmBzA0V0Frky3vWdzTDisK429ylQYZpPa4mcEdzjRZ6qrEW02AFNWaLoDnIPlMxnv3nQPU+uNUeoDUiIVRcQIJ5JnMemZnWNSoUoVkhpe2CRPyzx6gc6clREJX+BO76UKtOi8MX8QgEBsZBIMiJIEgz+esOi/DO4FKrUiooa5F8oJwYlgRwMjze8af9K6s1KlbUIuny5Jnsf2kesjTjoPXz4cv5jn5hBkc5E44x2EfTUp9Gj8k1sOkVBt6tfzK8LCsG8j5BJVkMKCY4giM653Xw7vV2m3ZKji1Z8OmSCpbJ55A4wYGqTZ9QdqjgqDeCzCeFnygyPr9iNZ1+vcXyGBYciIxHsY407QtpP9G2W583iUqr4cBC2AhXEQ2O8xkgn66oaXwwioDRd7yoBcMpYIkkATgnI+uNIum9E3KklC6UHW0hmi0g4gGCCeffOdPNhv2WOC0FGn2wC1p5PMTgfXU2XVGVbd1aB8O8w9O6qAJLkgAHnymcWzgSZOsvBO2DuajMvlsjkXd+CMXZwRzxpfTqu+4dqtVUcAkMJFpkBVjuMxojc9at3NRbQCpLCYZLkODBixpzjiDGkPo32XxLUoA+O3i1LgxdrQxBWU8uSD2B9I9dJupdcerXeoh8zgSO8EW5PqVx9tLOq7xjvw1QZemoeJAMgEATwyyBj006O8o+CqSgdCfMxF0RMHMkSSASNNkxeGNNpu3ppTalTvUglwhEyJJMYJIX3jHGu6tc7uiarMfwxWTkAkXAwMGGBxPaNDbLbmntyS9SmBbDgwACDxKMJJXk+unPSN9T29CjScorIillKwJc882gSe4EHTxwwWQDpfQhVs3KMaQo3KgYBrhHBiOc5+pjXL7o1iKbVPIXUj+Um0Hyr9Swk+g063HWKKldvNncCBDNnGMgn19++ozbvVoALVSoCCxAZYgLICrMAzMzwZGTpPwh2HdO2aU61SjTaULeISXwJH8tok59xrjb2HevTYOLVPmBAgCCpWefXPcQdF/gaP4olpP8NS4ViOTAyO2exn30W+02iuaiJc1ouN5MyYAKg+Y/bI5kaQfhPbmjUTckUFBpGWe8xnuWKx3I9+2u6fSatPdrVjw0RbswQS4IUiXkq3piI4013e+SnsXPhKvBCkWmCZMTBxGv3w58QruaAuVYdbLeTIER9I7450LyDrgz2fU6tdkWoypKt8omI+Ugd+I+59tZ1OkikKTK8utS91jGREiIPzAH3zpx12mPww8NQCoBVsBonI9Y9vvpDQ3Rkv2AYRJ9uSx9eI/zoqirTQ02W+esw3BspyHpoSJCsT5GYAj5oiAcSB6x+r7Uoro8eK9dqghmYWhSC4uMqCJEYyY0z3jUKdElGW1uVRoBA+YhQRIJnMR31EfCnUtwtQrUo+HSqKQHNK2Z+UXsIMiePrrojJbThnpPd+j1t/KGoKcFlCybQLQOP+mlG4+I0Xe0qikKopMGJyZwe/OV+g1tsNmrNULgEIikFhmbiIkjtH7aRb+iGvZVNWxg0r3UGTcD6ZGOQeNZR5OqbwUHxbRqq/4lqQDTTQ+YSfNiYEDJjvEjQnTeqWo7NKwS1vPYDJGDwpH0jR/x3u1Tam0TfVVuewdSAPbGktXamqhCqR4gAAiDJ4z21VYM23uocdV3wFOle1MNUDMQBgLBt+smPpOlfUetCjTVw2VVVAgkNJJJMkf25OuN/QLVmlpElVj29PaNb1fhkV0sZmpNKlcGGgGcE/NkH2z66hJVZTk7pB+262262lR0FRWtAIIlYE4SWgAwZ7iIzJ0N0bdUg6eO0U0pwQ0kdu354GMnRQ2lKmjX7hFZcKpdFiOxU5/b/M2Otj8SESKgZgAAbVPp5iJGe/vp1YXRv8fNtmsegigX+ZwCC3/T9fpqnPTNtRF1JMMA5YzKkG8DPbHbnvqN+J934iUjUQ0pJZeHJ7QYIgjV71a2jSsLJAtEgRmO/OJ0f4oLW5klveqtUdyQVuIY8EwOOSBgep986W7LdFKiOCQykQTHH+ydNNx4agFWuyywIz6HBJj6x299K65yGeCQFAwFwuB8oyYAzE6pIzkzTeVE/Eq4hGPccXBueD3HtrdXeSzhX8+SRhjB5gjjHH/TQyreRML+eQck+8k/poqtRMzgkce35/20JYFKVPAX1TdhaKOLb2qEkiOMCFPaAp4/PTbo3Vv+wvBix2CEfn+/OpncbIGvQpTGCWAECSCftz9/2abTbACrRkhVcNgSLW575M+331Ndmt5ob7fdn8NuaognyQIgExMYzHm0k6rvQaiqCwjJz3Ik5MY4/LRS0Y8RQw8E1EP2xI9iPz0Bvul3VahV4ZSIPaDIgjvooNw+6tuqjXrJiwkWjAjOT7/750p21e2iKtOPFvAOQFgf6YJkjvjkaI3m/A2t7CXZfMBJIUkSc9gBn6nTXoPUKHh0qopKpOSwGbj6n7CPTWdGt9Ge4KyTAmoQWZx5faec4/PRW1NF2ucU3NY2uZGfSAf35zrvqu6o1VZQqLVq2m4DKxB4EASBn66VU+g0g9MqPEdRLCAQSBzH7j6afAclH1X4X2ZFQvKqR5YMlYIPlk5yoJHoI18/PSz4K0yygI5c1PNBz6TIJBg47DnXS9N3FBnQeIKNSTTZibQx/lP9MmPTjv3L+HektWqmgaillyTJtCj08st6Zjg6qX0TGuwrpm8VaLUmZTLfxAx7yIm7iAo59tMq1VNw/wCENyuyC5SoUGnwSDOfMeDHrpF8R/C1VajbhijZVbBycwGyexI+gHtpztegOpd2qIrWlZC4Mx3OeZGec/XS4dsOsE/1bpTNvAyMjrErggAgQJEkkYBwfXTOjX3e6R9vXsYIfK4AEggnC+xUenfnU5R3E11pu5CtVAeGglbswe2O+voVB6NIlKYVvEJIUnCxn6x9e2iwol9ylSioo+ThDUdCxbGBJmVEcDjnudN+qqhpqQfDZ1JUzzAxIP5ffS/f7ZjUQkSWEkjj/YOuTuTU3D02U21k8JCDBC5BHsSM/WNNxsmMssYfDmwpVATuvMjUyAah8p80nOADiJ541n+JpoHfb0kpCnJYII9AMccTJ761b4ffa06FFoqIZAsbhmaYIIwBJ/I5nXG6CpWZAQRb5uAP986TxgpOxoenoa3iPVYpYIMeYMQLoHEc/mdStSiQppBiQzsSY5DHHIxj9vbRe2HiWgJkpMe3PrGhBQI/mIZB2OCJgq3tP76FyJvAx+Id4gc0QbSigHPKnAtMcaN3W+pvtqYZwCtJTHcQAsnHadTfVd0pViwIMhg0TgDIPnDR3gDnuI0t6Z1x6jpRaozUwIRJYhYyIF0Ac88DWkF8X9mWpL5L6H7bssCDlXAMjsRkGPyP10pamTesYqHzSDPMwIMZ74nRFehfxyvOMev9iPoT9dEUKdq5zHtqIP5OJvqwXsrU7CPwV/hg3MgE4USsDsW7EjIjGst91AoVIXyqeDBM9mkRMHMcaL2dSo4wzATnECP6QABjuffWO8QA9p/PWq4OWTymDruXcBF5nLYX14KgZOiejbRqZpmWJq1HQNJYjAUeY+bludMOjbFWVpzPlBjEkE/bjWmwNopSAQKjMD7iP3I1m3do1jGqf6fP/iDpVRmasBJBIeAMRw2AOwyfUaE2Xwpuq0WUWhjgtAGeDJPB/q4PrqypUSorJcW8SoQgJJgR2/PVp0rpqFEJXzIqjPGAI8o5bW2lnBjqung+SfFZItSCLCRkzn+aPUTxqmNQ1klrrp9IM/Q+2gvjbpagGqxLEMwg1GgAknBac+wA1VbOnlfJiQSfoPT1jUONUWp3dk3Q6Q84Y/cH+wjWw+Hqh7k/lq2XaU/Qfl/s63G3X+mf01ptRjbI3adAqQA9Ulf6QMfnrfdfDwCG35ucnH39tVDbUdgB9zrF9oB7n3z++ntQrb5IR+jX1PEqi5yZJWYn1HEf20aqWBpXFlqheSfUlm++n272snIBx76U9Uc0kDgAQw5BI+4Pb6azZaebMaG3IpOFRzJBBiAO54ySTiFB99C7jcsplaVUggBiaZHAwQI+3mIPtrL/APXjTDU6XP8AWc/mPTW1L41U/wDwPvesfqPtk6e1eQbkC7hqTLLXsrKAAIAI9CSf0t0z6TTelt6SqfI5a0EicEDJ4P20kWtIB+UWghWHIM9uJHrozc7sulALM0zJjsMyfbHfWNYOi/kFVNyFrWCnN4BLcQYjB5tNuiOn9Tsr0xBKgEGPc4H317sStRl9L0un+kBye301zsCK25cqQfmYj6GAPuf21NGt+Rx8Q9TApnEBSkggckz98jSvolArVNVGKtUBxziWznAkyPovvrbr7I1BoZSALhE5YEH9hb9ydTu36uxqgjCkdhEACMDgx/c6ZJRdXao97EgqqhVxkkkW/WTGumqtDT5rhCj/AFAyfrEc6GG6ZRTR4diFZiP6nI7/ADCAYkH11mtdRXdKlsLAEExb9O301LKJSjRVt2qd7bcAGWJzA9SSeeNVG63cklAJVT5zkiB6CAfzOkXwhUT8RUZ8Olxz7AqOfSfzg/Qqi/g1LwPLUNwM3CfSDx39QcaqSITKJ1wpE2pCgmYuPyieJJ/vrOn05wyssOUIMIGcz72ggfnoZqPiKKZBuBlQYKkn+n0b2Ofy1x09DUrLTDEBjDQTwMt+gOtksHO27KPcbry2mGqqxYD0HaewieNRVKtetQ1LQxe1nni7AJJxAEn8+dU2331MvWS2LCQB/pPH+J1JbqulgQqJPzGcYOMT29dRVmrdDet1kqKhptezwoc+g5j6mfsBoODhYNwxkxyPf699CUqRJW1Qcxn6cf30x3TGozPgMeYEe3ck8DRFZJm8IG6ltwUcAhyqEEqQQDGQTxI76i6W4NN7lwe3B/fVNvVqCm4gxae3tqUUEn3/AMa0iqRDdsoqfUKo8MkqJzgAEEPH+dX3WqM1DA5C+g/lHpxr5wXFlMj0ZQP/ADn8sa+s7UrUhpkkDvEYHrjRF5aK1I/FV9/7F2w2jhYbt+muqnQw7evtp8lID+X9j/fWyVO1p+0H++qqkZXbA9n0vw1AEACTHuRE/ljQNcBqbgIyMikreAMnuBJkYGnhDH+UqPcH+2gN1CtJItjJJA/fWbRqpMm69FwKNeml4pLLrPoSSR64P6ar9g6gMwM+JbnmR2j0H+dB9CFMp2KyYnuPvonabFPDHmLRiSSOMCRx276vTaTJmrRDf8SHTwIkCak8nMTPA9+2qnb7cACBAgak/wDjD8u3/wDqH9F1e0aXlH0GmlZDwc0qAjIH5aIs1yqf7GuiPrqyD8U+uvLPc/p/jX5oHJ/XWTVvSfvH+NAHRp/XU58Z0/8As4Ayb1x+enjk9yftj/rpL13eBYUT68R7Y7nSfA1gmtv8AKUJqbi1jJhVkD2JLZ47DWdT/hvUOadan7XBlP3ABjH/AF0zpb0kieBo5epEaWAtn//Z"/>
          <p:cNvSpPr>
            <a:spLocks noChangeAspect="1" noChangeArrowheads="1"/>
          </p:cNvSpPr>
          <p:nvPr/>
        </p:nvSpPr>
        <p:spPr bwMode="auto">
          <a:xfrm>
            <a:off x="0" y="-809625"/>
            <a:ext cx="2733675" cy="16764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31112" name="AutoShape 8" descr="data:image/jpeg;base64,/9j/4AAQSkZJRgABAQAAAQABAAD/2wCEAAkGBhQSEBUUExQWFRUWGBsaGBgYGBodIBseIB8gIR4iHR4ZHSYeHB0jIBwgIi8gJCgqLSwsIR4xNTAqNSgrLCkBCQoKDgwOGg8PGjQkHyQsLCwsLCwsLCwsLCwsLCwsLCwsLCwsLCwsLCwsLCwsLCwsLCwsLCwsLCwsLCksLCwsLP/AABEIALABHwMBIgACEQEDEQH/xAAbAAADAQEBAQEAAAAAAAAAAAAEBQYDAgEHAP/EAEQQAAIBAwMCBAQEBQIDBgUFAAECEQMSIQAEMQVBEyJRYQYycYEUkaGxI0JSwdFi8AcV4SQzcoLC0kNTg7LxFiVzk6L/xAAYAQADAQEAAAAAAAAAAAAAAAAAAQIDBP/EACcRAAICAQQBBQACAwAAAAAAAAABAhEhAxIxQVEEEyJhcaHRQrHB/9oADAMBAAIRAxEAPwBnuetJTUs+FHf/APGdJ+s/FIpoImGFw7SDMc9saJpbuhukrBVUqAoWlJmqDklTPGIBEnDTGNEPUX8JSsFigLCBpgAwB+XfWGpBzjtbBpMlNj8WEuflyRJBOPSTwdMt911vDkPcvce394PbTmm/qf1+upPq/SqjV3WkCZjyqCT24C9tcM/Sba2t/hG3wZj4wqAryZ5z+wPt+WqrdVvF24wxLAHCsfT0HP8AfSPbf8PK34AbzxEFubI80AgMcjn2/XMac7LqDWqnhCOxhOxngqT+uujT0tvPDRSQyXpdArAp0zjOD/fv76H+HQybUhwq1Gnygj6DknsBo01Cxm1laIwAfT1YenGtqRaMhz/9Ol/7tdKS6KIfY/CNbxK7Oqpe0o03clp+SfUc/wCdUnSOkNRulw8+isp4IzcMnOm5JjIq/wD9VP8A92uatHGPEB//AI6c/wD+mjU+3Hdu7E/Ig3nw2z1LxUj2tH/u032PTTt6RUPFWsJn+kDiPc59ddLtj61CO4/hD/0nWr0PGqM38WCYIFQQIxGAMDjSjpQTcuya+jTpvRWBvqOGVcxEXHsJGPrj99PtjTYuXJAUYUcwe35D9tT5dCFSzcBUm0pLgk8mbhM/4Gi13lIBVs3IVZOU5OJJ8/8Asa6ItRCn4G3/AC01Kh8Q3LzmQf09Tqd+Il3J3e326VUprWwW5IzOR8sgKLcc4kd6Lp3UKDeVVrXTMkAHiP6j20JuvhFqrCqxN6/L/pj5YniOfrrj9V6mOksJtvx4OrQ0k3c8Eb8d9Ar0XR61QbnbBgC1RcrJxcEIJgsSCsHtInWvwT04Ueqb1EsKjBgEAgMeAeAfYn66seo7ZK+0ajWFW9lKkhcFwDBGRImDHGoP/hhuETcVxXvv8OnIgkyDmRzjAzrWE4uSa4eRSg1F30XPxZUantavy5ALH/TcuP8AOvKe38ImohBaoYpz/Kp5nEyOPpof4l3VKsnhfxIc5YgA+sQwIjHOk3X/AIxSlQCN4yuvh2shX5QyqZJFqliQD5e5PtroclZy7WO+rtVZL0PmUENOM4BCiJjv65OdIG6Ydxs2kjxBVqXREMfEcieeZxBxBnVVtjSqbTxkqXFwGgtMEHIxg5ntpZ0eiiVPDNtOm1zufUwSSS3qdJ02NJkPX2btVvZg7UaFJSRPyl2ABn0Jj8tfRK222n/LzUEEhJOc3AZnvjn6aW9N2O3bqW4Va19M7Wk2IM3VKgI47Wg/cacHpVFWEGoYBxYuRn1WDzri1PSe423n/n4di9SopJYr+T49t3FY7jaOJ8WWo+oqgYHEQwx9QukXRKlPxEpVSBSrK1NmI+Ukgq2ci1gp/PX2Nvh+kHuUVJBDA+GgI9Mhe39tKB0rbu7pCkqTgpTJHrICgiO+NbLTcaRlL1EXuxyfIfwrUhUDY8pH3BIP1gjXO0byEepHf+3pjX2D4++KalTbVFG3VxQZASyyAGXJ4BX0wZyDoXomxp1KKv4VMG0SDRQkGBPK/r3Gm4ZF79JM+W77YxnA++t+hdLNVjxYhW/Jkgn219UbooJOFwf/AJNH+9PtrnZ7BMGnZFQDIpUlkcj5VH5H20bX2Q9ZdCv4k+ExQosyVGMcL4aAcgRN0x2xpX0z4TrVa6ruAvhEGQhEzyMheJ9I1a9U6a1amUNbn+pR6g9hPbX6ncTKsZHcU1wf/Kv76PbSfBO7FkX8S/ClKm72KwtS8Q05icyOMcDSjefB9Z7HUqwsXGQftgg4+mvpO42VwbxmPmWJIRIHeCVngxOsqFFSttOrSVUEZemZHb+U+naNG3Ja1HR82T4U3IDeQTPlhhiDPrznWO7+GN0zTZJ4y6z++vp1RUXmvTJ/0qrf+ganfi7rBpUVFGXZmgk01EAZkWGZ4HHE6W2ivcbxQH0/oW4ajtDSUK5W2WZQIDMTMmQQARB9ffVpsNk1O5WNMKDI/iAkYE8YjGvybAd45/3311UpDgsY7Tj8saaZLNT1KmoMtn1WTjPpOuHZCoXLLVbheMZ7RCjWbbIAQATz6yf3GpH4u2hWptiWKQ0+hMRxj1GTPposEkU2760lKqtLxDARv4YfvK24J5iYz66I3dZmqBLoMAm5jPPAHZoz9J189+Munbhnaq1MqpE8jIAAJ5nuNEdJuFajRNM2si3HzXXOhb175/XQ3Y0Xm2yWklbTb5ywuMGQojMY83BnnGtq25pqCVapJZZzdHyyIxGJPprDpmxehRfy1UQD+fPcAQSTgAXAdvTXe52VWxv4JM1AZuGMj3zMDSbfRcUqyHvVRVDFwBjJPqccn3GgKlQlhawK3EtcuQpwLScYb1nGgaXwIGSoKyf944qMpqqAGj/S4GJOYnRFDpbq9RFVLbQlt4A+U954zz66ct2CYqOQ0baMgBj2AFPJ/wB++ua9RKjXuB/XLiCMHLFZ/c4jS/afC+5Sur301oLTINNahYByZJUBYIPv64jXS9AR3Wr4tIMFGcyJBkADsJ0pXwVGlkN2b07FpqaYeDakZPpA/wBxxolN0J5CnMKUIb2wCedSPVvgxbKlV90WdUckLSfMKYF3txdrf4Doo20d6rVfEuYEqCWYWjljOYxprGCe7Kj/AJ8gCsHUwZxjiR/V/uNXGy6xTeiKlwAjM+uvh246fXFHw1ony5EZabiYBAEzIyVyBH0uenU52aqtJ1q+GB5uA0AHGD/vvrn+am2jqcdNwS+w3eb2nV3Bq02IYGCsk3RAHHAk59RqVTcqnVN0wVnJSn8q5OBJjnPOedPOnberSVvGoJVYkQfMsCAINwg5E+mTpD0jqlReqbxqdNCTbIPCgQMQRqYaVTUn9/zX9BOacWl9FDuXLWEK3MxacYPOo34x6LXrA+HTeCkE2H/5it+fl1cv1TcsPlpqf9+50F+Jru1r1FUgTCsZA7GBGNdbo5EB/C/TdwKFKUUBZBWwhuT3J/XXfXOnV2K2CmAPm8Rl/bRNTp7sPNVDf+IFteU+kQIFUD6Bh+5gaYiY6VtdweoVB/2W/wDD0yYm2LniM8z/AG1SjYbru21xz8/9idI9t00r1OsFef8As1MyWX+tp7ffT4FG8i+KtTJM2MLcQcKImcaRVWIOgdbr7mrU8NKZWnIDsXVXEnKSMjH66F6Z02sOq7l4S4opgVPKVYfSSZX278zOqxelkCB/9vf7HSra/B/hVL1PIIaVMsSZkmZJH+40ZFgT9X2dZhuduEW6u9JM1SQpZLpJPYBZ9sAemmW03FZtujGnYyg03DOQMCDAMAiRIIJ/KdBnf0Nvu6yVaqIT4QEjuFPPMESOTpy1C+nerXK4FmCBnuZ9BPppZoEleTdNzUCA2zAGBUPpmT24nj/OknwmNy21YU1qVfO8MHKgcEgAjgSZPrMax+Jup+FTtW2D5bmgAXIQCTIt5zojoHTnp02SnUUpJsKtMqVHENgTI+50RdjkqdCXYbvqdVFtrLYQrB2WS0kiLmuMiM8a22m83LUnq+Glqh8XNLlcSoHby8HOnyVSqBFVAVwBlV+gtU8D7n9dD0dwyeUU1HM2tjucSonTJJzd0t8tBnqNR8JhkBQDaxAzKe/qD7nTjofw8aVM3VSpY3EU0B7Du4nt6d9Oqlj01V1wwwHWLo9Aw80e062Cjj6do06AXjpCnmrVb6g/+iNAda+FqVajYrEG4G4isx47SSP01SKudaqg0qC6PUpoMgKPrB/fRFMTwVH1ZR/caVdSrGyFdlJIMqYgAickd9GUNwCBk8dz++NNNXQU6sONAD/4ifYk/sNIfiHpC1qlPLMtlZWttBFyi2Jbm6Py0yNb6n/f01y1UesfUx76bSEKesbHxqFKi4C1Hpujlm4a1ZwvuDral0geOlYlFZVQQpxKqyiJAPDfoNc9Q3g8bbiRlmGHH9J49fXRj1QgLOwCjBLMsT94z7aVAF1wHUqTJbvIP99emmIIP05/xrijUDLK5B7gj/OvadMkwB6nJHYT3Oih2bFZ9ccaHpqhZlBlhBKyZE8Ej3j9Nc0WAmGZhM+YcT2+399csQGLxGBcbRFoOJPsSe86VpqytuaKTbVqSUwuTjPlfJP20ko7cIsAGJJ/m/xoapvKYFzMgWJme3PbtrajUkBlClSJBB5B+i6t5IRxv6SvSemcB1ZSc/zCJ+2gNnsm21GotI06jl7wGNq5iRKk+mm/4pRy35E/41w1STAuz9f8aQzPabppiqacQItbvmRDHIGIP1xrPq1F6tMLSqtSM5ZVVsZx82PrrbwRdbi6LiLhMcTF0x768r1wgkrAAzx+ZltJqxptGXS/Fo0rWrs7CfOaZnnvkg4xkf41IdG66F6luSTaa+ATTDQbsSD8uT+uqteqUjTapcioshiwtiDBknjPf6alfhwz1Dd2lORkgkFb82x3yCO2pfRXkrtlv7VcsfGgMeClsAkjyk/rwBoA/EdV2GUWkCrWGSQrCTDGCTmZ/QzpTV6XVpbms9FwqsoyWY3EnB8x5BBE9vTW282z1GWqSzEUh4kEBTnkgCS2ImfzOolJmkYqw3cbmtvEb8FWCeE5WoYDN2jGSF/1Wxrmhst2hINaVwcqZ94JGB9NB1On7WlWWray1CT8iM9x7khQfzxojZbxqtdwHqUjSDL4TUlALZ8xYsZAjgQeMjOrMu6Qt3pq1OoVFWp4Tfh6fmEEkB2PeBJ7xH0016dUekQKlUOXJRXKhS7AsSO4JHAj+luTICrp1X/91rhnapNFVAb/AMRhZU5HvPfRPUmso1RQHn28eQjCkiRdxiDIbj9tKytpRU6lScjH/hP9hrzc7th/MR9AdL+n701aKYVKkea4hhdwZUAQMdydAbttxFIeP4NyuXNPImRCgNOYmIJn7zqm6JUW3wb7iitRplzcyX/LbChgFyODOZngemjKKEswti0gSVJ5Eg49j30o6ruWCMwmozFbQuCJ8rZGSRdxnMRo6lWbxFX5z4YPuebiVukRA+xGsk8mrjSCHQ8Ej6ZX9z/bSo9IFElqVO/JgIRwYOSxEgknt9u5dpUe4qyMq2zcCcZjIK/rOl1Tqiioii5mq1AgUwLBbIm8gRAJkdjq+yKxbCtsXNAFl8MmSVyY+/Ed9AbiwgpdkoSIcXDsCvcd+PTTTbdNqMLltRjyQwUA/QE6H6nsalUFBURKlk+Ie0HAJIIb3ETznQ7ElyJN31mratKvVdhPkLiWktHzSD9R7A40Bu+khyKsu5FqC1wAOSO+T7kHjvrvrHw5VFVKjsgWnJFWnkSc4AJcQccRo+vVd6VOpTsqRDQWYBiJw1yrbPBN2M9hOoadFVkJodbqUgg3NLw1CZqFwS0dygEoxx5THro/pnWUroGQmMGGEESJEj6Ge41NbP4jpeJ4e4oyXaPI2A5EkEEtfmBIMDB4062KU1udUFzhZAJU9+QAZOTkn0Hpq1J9icV0O930qqaZHhPmBx6mO3GvnPW+p1qe5qKatWnBELe4AlQflBj7a+gssz/lv8a+b9f26Nuaha83MLbYg4GSWGB7xokuyVLBa/DhrHYis61HADEtBYmCfueI1Mdf6pvNwnhptqqsKkAKlS8eUjkYzdH7626D0CpVplvxFSkLmC2kyBOc4Ak84/eNVVOolBIDMXYd3JuIyYBB7ZgQNMRN9Q6wKdfZ0qlOoHo2khUJJNkQvY578Y7c6A3fSd1vN1e223BpGL0HkExA+c2A/wDmJwR21bdQUPTu8WwCDcG9DwGUifTH2zrGh8RbcALUrgkYlltEgAwb1MNBByc6qhdjPpnSnSiBTolQB8sC6R2Mtk4iZj30hZ9+le80Kg29QNgol1M2wsiQQLoPmOQTxp2m7RxKVQQVkABCSO2LZzpBvOvU6lGystpeJRrPL5sGQokyv56UmkioJvgpdhQqMXDU4Fota4TeSSwZSfpn66Hrn+MtJxTPiBlZSRLDmQCYgRycajRv2qOxaqwWCAqAFgoDSrAwFGPmPbvqg2NRCtL+bcAH/vJWM5kqvNvpgyNZ708GvttZOusfD202oLipJkF/NaFzjBObuIA/LTRNz4a04CKrEgi8AJ9QF4n/AD30ipncGZpoZBuRAYAzmCbruDz3ERnWVAKwFBEDWLfyRPmPiKC3AjGCPvnSc8ugWnhJjTq1Y3uhBQAIRUV2hsyRMDgDMeo+mi9juEqvcpwQoM3QPQwQDm4alqbV2qNUVWHiMj4LNaP5QCbgAQILdpGsi9ZglM1CSglypKqZJzkA3n7D9tJzzY1p4oqNzW8PckqSzOPDRSo8ySWuYAAhhGIjAE+okN38U7muaNNfBosarG64AOqiQCJLCZ7xIKxpm9EBGJq0nCkKhqzJBi6QTbBa7gzmJ7DCj0lFRCwpsUF+IFrQexwTbEL3Mcxo3sftoA6JuKpaqt1ysTcApK4YiPKcmcfSNK+kbeo+7ZAtlQ+UqBaQZEhVUAi3PlH7ardj1PwKaKKRNTwmPiMMKLvKHAIg2hQIHcDBJ1M9A6zbu61crJYFgSbbZPmY5x5T6/npLgqTuSY92Fwc06jM1RD52DK3lJJUEVFIkY7EcjPGjNtQsrDxaikeZbgBin/qMAcnnnnQdPqFFqjXMlOVBD0wZVicXYMAg+mTGfTxNiiAVVrFndbQRlI4IaBgHEx6/WZspqwer1hq1ZilR3o02VXp0wXRlDESRzB/qYe4iNNNnTyqnchX8Nx4dQg3c5DAHPEZnH5ZbnfjZI1RKINRlVWNNozcSTEyAZjGMDjnQO+R69Omdut6Bh6BnCiSpAkqAcjgkEc86e4jZQP0vppfqNVWcIDRU+U5IJxM4LXQxntnW9fpNJSNyarO6N5yCxvUKAGIAxHqAO0dtK+lIDu3aipVxSpsyhwbmFRbgSQZDYkRGfTT+h11alew0vAaohDPSKzIliHBALAYg9gT24YI6rbTb09yaqVXValFpDHCyQVIBHETM8FeRnQfT99TFQXGUogsxBlXZiGABkkmCveJkcTrqlulWuHKKzOAVJghw1yr5QccAyLQRMZwAt3SW+oFQIzBf4agBJnzG3gMSpkSOcDUtlIc0d3UNValJ3NEsZDqCacA3BQD5ZAzxEA8a/bGuRfu1gus2hjTBvggqgLXEw1uRycE6TrQbbiuLqxawZWmINotIUeZSTdFx5g/bPc9DrGspRhURgShYWoMTEH5sFjByDBkdxMGhzU3tUhq9QVzSYCoZUkrdggDvH3+o17s91fQrGtUIFG5SEIl2BPlMKSvl/lU3T3EkAWhsnVKqGsTEHy4gGByeY9jHPvon/ly0B+JDUmNhjxAx8wUrgDGSZMmD7TGix0EbYGmWdmdqR5c2BVBMCGcAI0ESecEc6A3XWHUIoqfxDIezJAJxbm4Hg8cT7HXbJS8AKbCy2xTQqLh/NAqEgm4kDvjvnXPT3DuC0Cp5gqimGKkcRI8sgEgjHY86E2gcUw2nUqMXe9CwvCUmgKwgSXJPIbAAI78nXRAgkkKVtLhKgAmMgXHnny84zjS/c9TZdrWDi5S/hsKkFlBwSLcYkEQbZ9cjWF9M0wy1J85JsA8gFtuSsfMuPSWAnT3Oidis1RqVOub0qG8sUdaiwWgBrcgkQQJz+2td3bSdam1pVQslasBXmAApUBgeQZ5jGt9ztXelUF4p1VZ6oLeYqGIJKx2gYI+x765ao21UNRK1YRATLEzwxM2gAkjJaSdG4Niqhp8AU52NBaxQqwYlgom0kmCYMkcY0l610xRVosBbcJKkzbBgyTmIAP0+mieil0dqLAjboVYAHMnEKT5gvBgf6vXXG03dN9y6FHBomwliTcH7wvAAxHec603pmT03wOPh/oZoo7VK1GotRg1IL/KDzEgTJI+n6aF+L+kMKa1xTWykThTFR/ZcYkiByfbQ21rmsty1P4aEgAxOVJnAmIMgTk50N0bc1fwy3qxCIFi+ALpAKyMjMk595Ohzi0EYNM3/FVKXgja0LhVcu9wVfc5wBABzIkx9NHdar0qitTCowkCrFsrMWgSIJYwMTGdK63XgWG3pgxALLd5m/8AAqjORn3HGZA4NKnWcVKbG0FsrbLOYiVgmABkzkgYgajdijTbbsadRo+GPFJ8HwFVajKykMhOBwZKlQPLyR76T7Zk3SzuXMBrVABFsEkg/b07zphuPEalTJAdLyFLfL/pAgfMDx2B0TU21Ck70nIYMuVwhY4MEiDBtnkEkzqeS+Dzb9FAypg1JLVLSLYIBQr7iSMDMjjWe8epQY01QutW2yoRaqFZOe2fT1zryrUKogSjF1TDFsv6xkloOMaz3W/rLtUP/eAkgCSAfNAmIjHOdDGgnY7QHceI5a5ULiMKwOPWQJB98YjS/rvUaO33VN1qFTUBvhCxBuiLsiAZ94A0FsncMaUgE/xSoqTAPH8xgT2P5aF+ItqLw5Xy+abhUBJOTaw4InE8Y40kxNeAuvvWoM24etIW5BaOGkwB6ADB9edEfCXVtxSVqlYX0yDK+GJMkGmVeOCfUYA40fs6NJKSMlMn5QhZibSeWE+s/TPGv3UNw1op+IC5eF7qvp2JwcdsDvougqwnp+021Sn4lrQ5MgMoIIYj68AGYHY99aJ0HbIKflqgJxdUU+uTPzEZ76WlHp0/MRloJOTBiPlA5PEDvozbKjBkAVqmJBBxgGckjk+/PeNaxnHwZTjJvk3qU6AV6aF/PliKi3H1HBxqR+FtnSNauHDhWDCcAQHAImZyBGfXXVf4krU6lS2jTNKm+SszEZUS0DP8wE/tqcTflvFqGFJBK4AmX74zk8x+Wm+MIlYeWV+2GzoVKt7UzQAB4N/9MAgSygn0Bkz76b0qbmldQsqIgDICIMmTcCAZFpAg5kTqa/5VTGzDMniNMmswYFif5ZP8mQI7k6I6D8TeB4YMhbQJBMAlrc4iOD9AdZ4ujbpMD3O13G53HgVL6dBHLlWUGGYByihLi2RC4ImJAmNd9E3wSqEqHyU6lSSGI8wCgRCjB7jOSeNUOy6zTpoCaimoKlTzPEg3DIaCCpEAd9LKuyU06lZXpml48kgAXtIHaMZyYk8HJnSbwNJWcbOq56pVO2hQKALCQYhhgXYJEjGfvojwXqbpqdYmoyUmJQEFXmAC7FcYkE54H3nthuCu7ao5VGIYWGRiZB8oi3kYOq7adJar4ZZwVcm6moi4EGZLfy47e+eNDBLsC2tSoqOSFqVKdRPnOAhuBhl8rAduCefTWtDZbV2VQaiOK7eWXgz3kqTyPcDI0Qmzr0qa/hqdgIBKhTA8xAm0/nI7dhptvumjxWqvIKKTURCSbgBaADCm7LEnH2JGkmOhJvus1aJqU6w8rsy07BMgH+b0IxHAOg6lOuzUQVLyZVQIAHsRgg9gZnPAjTOg5hKdRxc3nudULqcMFkwQMZP5SNbU9xDIjuhZCWycuzACBbwMziIH10ryPaqFo3NRWYIKdowyhAHNpkgkLlsSuf6ZI0t/CeIEZ2dGViq3EG65pJtAtGG+s/UQT1KiRvlY1RaZqKFUjvBUkcAHJu8vpnlr1urTCsg3DncyHkKIUxOAVLMYj157ZhiZ1Q6UgXw5ZnSUBBZYXJF0yWgGQPfjSnqO+ahTatTQr4TWBJkRPcnMiT3xnRSdZZGaqzkqky0jLDvjuB9e+v3UdrVrbkUxUWBLw3DAwSJgiTPf00rGLtxSqijTjx2es5ZQCingNi1T9IgkczwNa06RuNqVlYWGoXEZ/mumAGZjgAY599DJtq1FahZQz0LXBFQqJLA4PY4xwMew03oo7bipWVb6VRQGKuSS2T5WQWlpIwxmI08UKndi3q9F6lUE1UYgBCAzAFbQOYny4Jn9dEUOtVKNNleHmIWSVgHu0GTx30f0fb0URUq3VmpmSxkZZisYgyCOfeJOkm56eabBfCRS1SpNzYKgkr5SIU/lPOlY6+hpT+G6rWkN5VJnxPMSSIkY7HifeNeD4P3G1FR1qU6jNLlzcYWe4Iy2eJIxzorcO9JixLv4YgrAmfUAxo+l1gsEYMSrJJLf0wCs+4B1a4dmb5RLfFqbgUqS0UKEyXCLbJiZWDIWATB9tJfhvdVqdQ0Ha6mbQVm4RyLcxGe2rY2Vld2di10CwjgqORk4yPTJ+3e56JtXRWUU6JT5jIBIOPM2GI7gSeNF9BtzZl0jo+12lZ2NUg1C1mOBB9QY+/6a1rzHiKzu+SyXSDTMj+YTPHHOfTWHhrXBdarFVcqGuEW9yI5iLc55xobddbSnWD3201EhMEkGVII9CPv7aVlUFdLorU21P+IyqhMgAGACTInEz+2vdn8OU0qh69WrUIHlqO0AgzII4u7c6Vbnq1Sk1JEtArFsHGQVMcASQSOO+NapSr19x4rU3pUVQVJGSPKRJI8sSTA5499AuTje9CWqxej4r+HFloJtUFmwIz2n1B0KorbcGkovDu18AwAeAbyDMmcY76d7/wCH68bcioE8SsrVPOy4KgCCcN3Md+2tPw9ItUl3JZ+4Fp8kZmJOPQcR76b4BLIgq0yBUqyC1qoQMWgev003pp+KNJWc04EqVJHmAwx9uJ+3ro+hTo/h/CcKDTDG4AGHOZznE/toSv02pSVwqtUttKIBzGWhQDE4kD251K5RT7OTT/DpcwYwrhVHmlzABCj/AMxH10HT27tTLBlNrOyySpiJUNMQCcHXm86VWq7epMpLYKqSWCkSQs4MEgAkTHOjNh0Wiivty71L1hKlSk6iVg5gmGyRBPAOq24slSp0J+oGolBWepliWwTBClR34ALcDnGNMfhjZbh2ZFpVXYMGYIRmZ5YwoEYyQZU+2jKm9WkECqDSpEQ8IwwIEM+UDGDcG5HHo6b4l3dPwhRUIDVBfFyvcR5bgPLaAZPMmeNVGMeyJSfR8c+KOmnb7qpT8NqWRKNys8g+omSOcRzo74HVPGcPZbZJvEjHsRmDnXHxv05dv1DcICXDEsCTkX+bJjJ/tpz/AMKUptV3S1bbGoRLCbTcII9CDxq2rwQnWSnZqpp0hTKJTDBWtHKzAhTIjjJ9++pbrfQfw24BN/g3Myu4i4WioRwFbJK4EEHEHRe46oKihSSrVGNvPAJUggEQe4HpPGqfafD+83m3psaoejCCyq3yqCVJgqQAQDAkk/lqY20VNpNCjY0mqtQwPM7MAIGfVge05MwIGiOoV0KfhqNOkK3BVpMtdyQDHzSRP37aB2nX6/Td4aSvfQUjxm5wq5EZIIyYGSSTr1euNWZR4RNVheCtzAgmRazXOzCVuBM/XScVFDU3JkftvxG53a0FCtWZvDUQoEyZ9AO519Bbo9faoKNQSyslNWVpGRdFw4iSOPTUsekAs5h1LVAtNrFR2PJtLJhjkSCP11V0d54CtScvTNNVzcGCSMzaGzgkzPJOh7WgjuTyebJayVKiGadRkJVA0sApEmWMeWcATM9xrzpu9rBqdN2uLStRlKkTbm7PIAlhgjONCUun1F3I3FWoSEMFhHysJ8sAXDjOiOo9Uobem1Pw/FFe58+XyWDE8XWjGM5mI1GDRsHPSlNVJcu6A1L1ZYMfKozxmJOMe2uuk1TSplqyBKtQjJKkIi+ZYGTmDweRr3bb+juNq1KkQ7KBZyJmTbiPDgDn1GkPw1tKru9KqvmKGqHcklBkeW2eSfaOe+SgsqW3tHc0lYlgajOPEAtDZEghgckiBETzk632FalTpxUplmQGmFkXPTB+chmyYwWP9PtqV2m1pUxUWvXimGQUyolWJY3FgVkEH6DnT2puKNfc+KpcCnerFwVNzqQCsxKkPgEaB3Yv23SjVZwqtZULEMplTIMiQckEAknykT30SbaVJa6hqlUUnJp0wSQSSqsQZNo5gmAZjGhfh7oGDRSpUNtQm1jYBBkiVM5A54OeO3Ww3tFUNOtXtqhgvmDExcWKsYBIi0BpPHsNCQmzJ+osWrLVrGy1VbxFkv3EFBkqJaDHONHJ0YLSom/w6SFnZkMyZwAP6jGPynRPV9xTq+HVamTZ847FgIXvHB7+ka9OyFYVLGUMht8JgRGVJZe0RBGBnSrwO8ZPa9c1qRao7XopKovDK0jMi7ykzg4GdIepN4jQb1FodrjBF3Mzx5jHHpp9vqtJagio/mUD+GcAAEn5hlSRwNTXWenpUSoqVWqVHqZUBcqsgAxwQP29tLD5HbXBQfENCvFcim0tUAZhAteD5iQYCnEc55mdZ7LfpU2ysW8O5EmBIFq+Y5I59B6aZdf271q1Mio9qghwrAAz7dz2/LS34e2SPWse5aVM/wAsLdBjzTIA79zpt5Eo4ANvXpMFq1Vw7r4j02gLmFtWDMSCeI9CdN97t9vUA218VGEseL/bGAYyD+mlC9OXb7p1qVqdWpkqlQTcCSRAgrMYyw4ODp2yUHppUIL1JbyArM2kekjyk4P9tIZs3TQCWpMBSEmoW7yCMADuRI+86H6V0miIe8m9iWUheIMZiZ7+ntoZ6lRksprUYBwCqsQTA4IWGiTOPTWpoVk271FXBcgoz5AwAPNJYTMRP99CyFUMKO32y1EpyAUWQzgMTcMET5Q2Rn9Nc190aNNEFRe14skLc3IIIEZ4gaVp0hNxTVqlJkq08PRqQQDHMRIlRPOu699V/wDs9GXtS5ZFpAYYIItyMyY4/OrFRw3VaVdQ1erZbVQLKtbhiDJANpPYyOfyM658TIWCUwbXIdlA8zeYISMDIOeJIEe+kXxFs6TtWMVrJHiQynzF+yxwvpJwe0HRm+6r+Hdae2qqKlpYFkVjb2GQeT2gTB0WDRruNwiuyXRKGSfUQI+0/rpJ1b4k3dNWbbeIioyq7WEhG7As0iXmY9I76f8AWupeLQpL4Sq1UeK5CyVYA8gqIWRkzOjuoV6VGgEqgqpfxWIBFpkT9uIJ40KkxO2gNRuztQ1Zx4rrdT+VWtcAiQMSIx68GdE02KpRqOl1RE/iNcIeVg4n1JwI5740IOn19zXqPWe5Ab6awBmfLaewt9TOedKN5vG2yIKhZizeIc5sB4IMQfMCOZ0N5wFVHPId1LYvXZDSCSJL0y5ACkifmmQCfc50z2m5rICCQAahAicOxmPN8ok8HsO3Gsuj9QoBkrm5FCMtRCpaLrWBJUNZiPaQJOiqfUTuGI2zAHxWDgkr6SWgEEH19uM6QAPVdz07cUGpblht9xbKsykkfNkFRDgkGVkfnGoH4N6maNeVTxC4CWzgXdyIzH21513dbijWr0qjBrjBJVTKg4taJAxwpjRHwdtfEYk1I8Nb0QHNwYdpET65z21pFbYnJp6W1tLi/wBLT4h3VapUWFUAgywRib1iO+VyB7Sc632PxzWG3ajUpt4x817EhQi4CTF1wMwCODzjXu/r1KQXwXZi3yKEJuBYmoBALEyYhTj00NveoPfWSntVeo1OW+ZwXU90YYYEyOQIidKM2uDplBSqz57u9y53lznzO2SMSH5HfBkjX0x+hE+G9MqJVXJBHZVMRxkCcY1OdZao5YsFkVBSFQ0VVmV1VXPlUAkEyIyNVFHYgL4qXgIHQBhcoAJAtBHzWiI5IJ7nQ3aFFbWAb6pVO9orUZKa58OqzGMwpWLYuaSJjB741n1DqxL1qIp4cmsalMznAMg4ECB7zjW3W+k7fdU1IJBawi8HI/mKlvMJM+vpr9s+pUtoopbd0HmYuWBg+2JMCYx/kalvo0S7M+n/AAlWrU6VSrYQQK5CkghLQVpk8+8KYH1nRlOmytSr1grJYAq8QTAAg/0icx9OdCdP63WqZmzNxAMwstP+mMR21y/h7guHriQJEkHywQZVcxB/TSbQJHHSNvR2lQCiSlRmNpJ5lWAGcYBP3I130Pc1tuP40mpUqWMWi4IScrabVYAkwQZ9BrLcbKn4ApipUqLF0E2kWklWAAycTHA9Tpg3VV/iLStqxUDU25JLKs8icNcM9o7aLCkLK28pf90FePGHiyqgkvm7yTjAmffjvrvGRqvg7fJLq1zsJEwsARkEdsY9DrXcb2my2IqqxIZmUkSePKVgMszJyv6a82W326VqzEDyopDCAZYkzkGMrxJwRn0AoN25amq1alG0q1Q3BhlTm2BxAXnkyBoDqHS6dUgrQZfHFQ3+ZjbmVUEnuRDZIkxpr1PpVUlT4g8MoJu9+FwM9s+2l+62Z3e3sDqAjKAIIIEkAgjOAPb9NCYNGnQOqmjtwlQF7iWYROBbbJA7R+Z1x1DfjclxSHndTLiQfJACllOAZP3gZ7DfEHUF2xWm1W8grHY29xOZyJxk+gPKXadYamSKQLUw4rOe4yOIGQOYPp20/oSNNjRdaypuagCxIwJOfOCwHYyMxJaeNY0N3Tpbqq95oF2YJUwygqxntkxie4adU3xE+3KA01PjMkzLQLckgSQboJ/xpD1Db/iGpCxqgLOWAzkCJDFVF3yzPrpXTCsD1+kVhVZE8tRptF1yECD5QcDn1+2ltet4NdqbmxXC+X5W5y8mcN/+ONPt1vGpUgtKqSoTyswk+pz8uNJ92o3NSx1tqKi35BZkPdSB2MzjBnnGpL+hR1HeVzua7VKRCkGyRlbcCbZaCGMz6626fUbboyyrjcKHpqCxCwJOGgGboAGfWONVGy6FXqqKALMKKgCKiknjJjAIHPGta/RVinYgQo4Di4NcvzfMpIIxx2k6p2Sq8ks+9ajuBUpVP4QDK/GIWP8AzEnn/GdOdr1sVYklqb4GFjPfHuNc/EfUqrxRo0vIAywFjuIK9gCCZA7HWOySkqIoJDKVDLxaE8zY44BnA1L8Fpdj7r1NKVGo995UE+hKgAx9+3/XSbcdRJIsDL4oBZxEx7kdzHHpGqfc7Oi+wLBUat4UwILRMgSODz/uNQW3rVhSapWpVaNNAqBihAJmDzgmO/B/PVTiTGQ33PRam8FIhYuIe+0gFQRcCCPPMccSV0ybpZ8W9/4lhuVrQDjtjnPbQvT+ugkUkuZ7fLTAIJUckE4tEEyDED11+3tR/CNalRFNXcqVWFBNsyZiJg59QPXSTwOuz91DrPmesyTYLDC5CmZ47YnvoemfxGzdG87lCqGoSLvN5QSYxDA+wHbTf4X3OyfaGrVILFiGvxBH8nMScmPcTOl9Xe0xVCIlu3NrEKcgCIVATIBOJ4HGMaeULDMelfFNR6HlVDUpKabU28uFEKc9yMZOTog7vb7mn41XbmatNRDXWgnBOT2Pf6aL2/WNq22YU0nLBrwQyZgg95AAz9DOstv1cbgGnTtwDYIAkKJ74/PnReaBLBM7rdptvDVEuWowDsYImLQCGyf2wI996fQKm3Aq0yQ5nDEYM8YyViM/tzp7sPh+mKfi1KV7M7OEIBIJiAB6Yn27c6T7is7V1KkkNhQv8pPEQMEGRnUF9k3veo1KuzqShEVCCgNS1cksbS8BrvbW3/Dzqq061XxELJ4RNqgEzcpxcwHbue2qPqnRBVFWLqV72LSRSWLdySXhyRMu3Y9o0F0D4YO3eoHDKXpsFD+UmIaVdC1zCPl8v5TrdXTMNSenuio4ff75KKn8SncU2rUzaihggYQVaBAK8CSCDnvzoHoe+3NQ1K3hAVQPOTaBaGtk/niP20L07dLRrgUqVO2orSQx5gAs4YGCcgRHMHT+t1ovSekEAJWy0QzlXDKpEAGA7DvAmdTGpPLHJtLAprf8Lt1t/FqtVp1FZy7BSTGfma9QZUmZX01l1LobbqlTtLYYAPcblHN1ogeYScyZPYaY7r4l3VWnuEcKKtIiUbAKNhsD57ckczifXXPQN3aviPPIu/1cGYHsRj7aqdcxJheVITbrdUjW8JUAtKqCCTMnBycTxwM6933QbqNRUUq5os3mA83m7EiFH09NMvibd0ElqVMB0F5YLBJHYGMgTPMflrv4brP+IoU7ifOATGYzI5551iuTboX/AAiK9aqlOBTcLLXyAEUeXifmunjOToncfBL090m4ZkzcaiK5UAWnnjF0HHvj1b7v4fG0qeMtV2AVVKRgoLoyMk57aH/5wtrm1qgqKwUHnKxy3ExyeIJ1phEUJtnsw1K0/NUR7WIAKgMoxjgxmex99DruKdARRCsyqysexJiYiCDBOffSD4j+JKe4o01FDwalFgIuJkZzkDII/XXGxlwCnmlvce0H0nScaDdZY7Tp0EVmEP5TTVRKj+Y/NMgnAk8aG6lvwyshKPWrOZbBgKMWsRj6f20duNxF1JjD0bJ5IWR2k5PMfSfQaUUQCqLFxBL3EfKC5AmBzA0V0Frky3vWdzTDisK429ylQYZpPa4mcEdzjRZ6qrEW02AFNWaLoDnIPlMxnv3nQPU+uNUeoDUiIVRcQIJ5JnMemZnWNSoUoVkhpe2CRPyzx6gc6clREJX+BO76UKtOi8MX8QgEBsZBIMiJIEgz+esOi/DO4FKrUiooa5F8oJwYlgRwMjze8af9K6s1KlbUIuny5Jnsf2kesjTjoPXz4cv5jn5hBkc5E44x2EfTUp9Gj8k1sOkVBt6tfzK8LCsG8j5BJVkMKCY4giM653Xw7vV2m3ZKji1Z8OmSCpbJ55A4wYGqTZ9QdqjgqDeCzCeFnygyPr9iNZ1+vcXyGBYciIxHsY407QtpP9G2W583iUqr4cBC2AhXEQ2O8xkgn66oaXwwioDRd7yoBcMpYIkkATgnI+uNIum9E3KklC6UHW0hmi0g4gGCCeffOdPNhv2WOC0FGn2wC1p5PMTgfXU2XVGVbd1aB8O8w9O6qAJLkgAHnymcWzgSZOsvBO2DuajMvlsjkXd+CMXZwRzxpfTqu+4dqtVUcAkMJFpkBVjuMxojc9at3NRbQCpLCYZLkODBixpzjiDGkPo32XxLUoA+O3i1LgxdrQxBWU8uSD2B9I9dJupdcerXeoh8zgSO8EW5PqVx9tLOq7xjvw1QZemoeJAMgEATwyyBj006O8o+CqSgdCfMxF0RMHMkSSASNNkxeGNNpu3ppTalTvUglwhEyJJMYJIX3jHGu6tc7uiarMfwxWTkAkXAwMGGBxPaNDbLbmntyS9SmBbDgwACDxKMJJXk+unPSN9T29CjScorIillKwJc882gSe4EHTxwwWQDpfQhVs3KMaQo3KgYBrhHBiOc5+pjXL7o1iKbVPIXUj+Um0Hyr9Swk+g063HWKKldvNncCBDNnGMgn19++ozbvVoALVSoCCxAZYgLICrMAzMzwZGTpPwh2HdO2aU61SjTaULeISXwJH8tok59xrjb2HevTYOLVPmBAgCCpWefXPcQdF/gaP4olpP8NS4ViOTAyO2exn30W+02iuaiJc1ouN5MyYAKg+Y/bI5kaQfhPbmjUTckUFBpGWe8xnuWKx3I9+2u6fSatPdrVjw0RbswQS4IUiXkq3piI4013e+SnsXPhKvBCkWmCZMTBxGv3w58QruaAuVYdbLeTIER9I7450LyDrgz2fU6tdkWoypKt8omI+Ugd+I+59tZ1OkikKTK8utS91jGREiIPzAH3zpx12mPww8NQCoBVsBonI9Y9vvpDQ3Rkv2AYRJ9uSx9eI/zoqirTQ02W+esw3BspyHpoSJCsT5GYAj5oiAcSB6x+r7Uoro8eK9dqghmYWhSC4uMqCJEYyY0z3jUKdElGW1uVRoBA+YhQRIJnMR31EfCnUtwtQrUo+HSqKQHNK2Z+UXsIMiePrrojJbThnpPd+j1t/KGoKcFlCybQLQOP+mlG4+I0Xe0qikKopMGJyZwe/OV+g1tsNmrNULgEIikFhmbiIkjtH7aRb+iGvZVNWxg0r3UGTcD6ZGOQeNZR5OqbwUHxbRqq/4lqQDTTQ+YSfNiYEDJjvEjQnTeqWo7NKwS1vPYDJGDwpH0jR/x3u1Tam0TfVVuewdSAPbGktXamqhCqR4gAAiDJ4z21VYM23uocdV3wFOle1MNUDMQBgLBt+smPpOlfUetCjTVw2VVVAgkNJJJMkf25OuN/QLVmlpElVj29PaNb1fhkV0sZmpNKlcGGgGcE/NkH2z66hJVZTk7pB+262262lR0FRWtAIIlYE4SWgAwZ7iIzJ0N0bdUg6eO0U0pwQ0kdu354GMnRQ2lKmjX7hFZcKpdFiOxU5/b/M2Otj8SESKgZgAAbVPp5iJGe/vp1YXRv8fNtmsegigX+ZwCC3/T9fpqnPTNtRF1JMMA5YzKkG8DPbHbnvqN+J934iUjUQ0pJZeHJ7QYIgjV71a2jSsLJAtEgRmO/OJ0f4oLW5klveqtUdyQVuIY8EwOOSBgep986W7LdFKiOCQykQTHH+ydNNx4agFWuyywIz6HBJj6x299K65yGeCQFAwFwuB8oyYAzE6pIzkzTeVE/Eq4hGPccXBueD3HtrdXeSzhX8+SRhjB5gjjHH/TQyreRML+eQck+8k/poqtRMzgkce35/20JYFKVPAX1TdhaKOLb2qEkiOMCFPaAp4/PTbo3Vv+wvBix2CEfn+/OpncbIGvQpTGCWAECSCftz9/2abTbACrRkhVcNgSLW575M+331Ndmt5ob7fdn8NuaognyQIgExMYzHm0k6rvQaiqCwjJz3Ik5MY4/LRS0Y8RQw8E1EP2xI9iPz0Bvul3VahV4ZSIPaDIgjvooNw+6tuqjXrJiwkWjAjOT7/750p21e2iKtOPFvAOQFgf6YJkjvjkaI3m/A2t7CXZfMBJIUkSc9gBn6nTXoPUKHh0qopKpOSwGbj6n7CPTWdGt9Ge4KyTAmoQWZx5faec4/PRW1NF2ucU3NY2uZGfSAf35zrvqu6o1VZQqLVq2m4DKxB4EASBn66VU+g0g9MqPEdRLCAQSBzH7j6afAclH1X4X2ZFQvKqR5YMlYIPlk5yoJHoI18/PSz4K0yygI5c1PNBz6TIJBg47DnXS9N3FBnQeIKNSTTZibQx/lP9MmPTjv3L+HektWqmgaillyTJtCj08st6Zjg6qX0TGuwrpm8VaLUmZTLfxAx7yIm7iAo59tMq1VNw/wCENyuyC5SoUGnwSDOfMeDHrpF8R/C1VajbhijZVbBycwGyexI+gHtpztegOpd2qIrWlZC4Mx3OeZGec/XS4dsOsE/1bpTNvAyMjrErggAgQJEkkYBwfXTOjX3e6R9vXsYIfK4AEggnC+xUenfnU5R3E11pu5CtVAeGglbswe2O+voVB6NIlKYVvEJIUnCxn6x9e2iwol9ylSioo+ThDUdCxbGBJmVEcDjnudN+qqhpqQfDZ1JUzzAxIP5ffS/f7ZjUQkSWEkjj/YOuTuTU3D02U21k8JCDBC5BHsSM/WNNxsmMssYfDmwpVATuvMjUyAah8p80nOADiJ541n+JpoHfb0kpCnJYII9AMccTJ761b4ffa06FFoqIZAsbhmaYIIwBJ/I5nXG6CpWZAQRb5uAP986TxgpOxoenoa3iPVYpYIMeYMQLoHEc/mdStSiQppBiQzsSY5DHHIxj9vbRe2HiWgJkpMe3PrGhBQI/mIZB2OCJgq3tP76FyJvAx+Id4gc0QbSigHPKnAtMcaN3W+pvtqYZwCtJTHcQAsnHadTfVd0pViwIMhg0TgDIPnDR3gDnuI0t6Z1x6jpRaozUwIRJYhYyIF0Ac88DWkF8X9mWpL5L6H7bssCDlXAMjsRkGPyP10pamTesYqHzSDPMwIMZ74nRFehfxyvOMev9iPoT9dEUKdq5zHtqIP5OJvqwXsrU7CPwV/hg3MgE4USsDsW7EjIjGst91AoVIXyqeDBM9mkRMHMcaL2dSo4wzATnECP6QABjuffWO8QA9p/PWq4OWTymDruXcBF5nLYX14KgZOiejbRqZpmWJq1HQNJYjAUeY+bludMOjbFWVpzPlBjEkE/bjWmwNopSAQKjMD7iP3I1m3do1jGqf6fP/iDpVRmasBJBIeAMRw2AOwyfUaE2Xwpuq0WUWhjgtAGeDJPB/q4PrqypUSorJcW8SoQgJJgR2/PVp0rpqFEJXzIqjPGAI8o5bW2lnBjqung+SfFZItSCLCRkzn+aPUTxqmNQ1klrrp9IM/Q+2gvjbpagGqxLEMwg1GgAknBac+wA1VbOnlfJiQSfoPT1jUONUWp3dk3Q6Q84Y/cH+wjWw+Hqh7k/lq2XaU/Qfl/s63G3X+mf01ptRjbI3adAqQA9Ulf6QMfnrfdfDwCG35ucnH39tVDbUdgB9zrF9oB7n3z++ntQrb5IR+jX1PEqi5yZJWYn1HEf20aqWBpXFlqheSfUlm++n272snIBx76U9Uc0kDgAQw5BI+4Pb6azZaebMaG3IpOFRzJBBiAO54ySTiFB99C7jcsplaVUggBiaZHAwQI+3mIPtrL/APXjTDU6XP8AWc/mPTW1L41U/wDwPvesfqPtk6e1eQbkC7hqTLLXsrKAAIAI9CSf0t0z6TTelt6SqfI5a0EicEDJ4P20kWtIB+UWghWHIM9uJHrozc7sulALM0zJjsMyfbHfWNYOi/kFVNyFrWCnN4BLcQYjB5tNuiOn9Tsr0xBKgEGPc4H317sStRl9L0un+kBye301zsCK25cqQfmYj6GAPuf21NGt+Rx8Q9TApnEBSkggckz98jSvolArVNVGKtUBxziWznAkyPovvrbr7I1BoZSALhE5YEH9hb9ydTu36uxqgjCkdhEACMDgx/c6ZJRdXao97EgqqhVxkkkW/WTGumqtDT5rhCj/AFAyfrEc6GG6ZRTR4diFZiP6nI7/ADCAYkH11mtdRXdKlsLAEExb9O301LKJSjRVt2qd7bcAGWJzA9SSeeNVG63cklAJVT5zkiB6CAfzOkXwhUT8RUZ8Olxz7AqOfSfzg/Qqi/g1LwPLUNwM3CfSDx39QcaqSITKJ1wpE2pCgmYuPyieJJ/vrOn05wyssOUIMIGcz72ggfnoZqPiKKZBuBlQYKkn+n0b2Ofy1x09DUrLTDEBjDQTwMt+gOtksHO27KPcbry2mGqqxYD0HaewieNRVKtetQ1LQxe1nni7AJJxAEn8+dU2331MvWS2LCQB/pPH+J1JbqulgQqJPzGcYOMT29dRVmrdDet1kqKhptezwoc+g5j6mfsBoODhYNwxkxyPf699CUqRJW1Qcxn6cf30x3TGozPgMeYEe3ck8DRFZJm8IG6ltwUcAhyqEEqQQDGQTxI76i6W4NN7lwe3B/fVNvVqCm4gxae3tqUUEn3/AMa0iqRDdsoqfUKo8MkqJzgAEEPH+dX3WqM1DA5C+g/lHpxr5wXFlMj0ZQP/ADn8sa+s7UrUhpkkDvEYHrjRF5aK1I/FV9/7F2w2jhYbt+muqnQw7evtp8lID+X9j/fWyVO1p+0H++qqkZXbA9n0vw1AEACTHuRE/ljQNcBqbgIyMikreAMnuBJkYGnhDH+UqPcH+2gN1CtJItjJJA/fWbRqpMm69FwKNeml4pLLrPoSSR64P6ar9g6gMwM+JbnmR2j0H+dB9CFMp2KyYnuPvonabFPDHmLRiSSOMCRx276vTaTJmrRDf8SHTwIkCak8nMTPA9+2qnb7cACBAgak/wDjD8u3/wDqH9F1e0aXlH0GmlZDwc0qAjIH5aIs1yqf7GuiPrqyD8U+uvLPc/p/jX5oHJ/XWTVvSfvH+NAHRp/XU58Z0/8As4Ayb1x+enjk9yftj/rpL13eBYUT68R7Y7nSfA1gmtv8AKUJqbi1jJhVkD2JLZ47DWdT/hvUOadan7XBlP3ABjH/AF0zpb0kieBo5epEaWAtn//Z"/>
          <p:cNvSpPr>
            <a:spLocks noChangeAspect="1" noChangeArrowheads="1"/>
          </p:cNvSpPr>
          <p:nvPr/>
        </p:nvSpPr>
        <p:spPr bwMode="auto">
          <a:xfrm>
            <a:off x="0" y="-809625"/>
            <a:ext cx="2733675" cy="16764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31114" name="Picture 10" descr="http://t0.gstatic.com/images?q=tbn:ANd9GcSpAT0NlhkhxtfwtDZnJaPCuoxgkzvbLveHWb5VC4FkX54XbqBS9w"/>
          <p:cNvPicPr>
            <a:picLocks noChangeAspect="1" noChangeArrowheads="1"/>
          </p:cNvPicPr>
          <p:nvPr/>
        </p:nvPicPr>
        <p:blipFill>
          <a:blip r:embed="rId3" cstate="print"/>
          <a:srcRect/>
          <a:stretch>
            <a:fillRect/>
          </a:stretch>
        </p:blipFill>
        <p:spPr bwMode="auto">
          <a:xfrm>
            <a:off x="152401" y="381000"/>
            <a:ext cx="2362200" cy="1715515"/>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3.gstatic.com/images?q=tbn:ANd9GcQAixc7waMPZUT9nZD7KnbpJwzj0q9Qj3JwR_1ZiFJok9qK0N_0zA"/>
          <p:cNvPicPr>
            <a:picLocks noChangeAspect="1" noChangeArrowheads="1"/>
          </p:cNvPicPr>
          <p:nvPr/>
        </p:nvPicPr>
        <p:blipFill>
          <a:blip r:embed="rId3" cstate="print"/>
          <a:srcRect/>
          <a:stretch>
            <a:fillRect/>
          </a:stretch>
        </p:blipFill>
        <p:spPr bwMode="auto">
          <a:xfrm>
            <a:off x="3200400" y="2286000"/>
            <a:ext cx="1847850" cy="2476500"/>
          </a:xfrm>
          <a:prstGeom prst="rect">
            <a:avLst/>
          </a:prstGeom>
          <a:noFill/>
          <a:ln w="9525">
            <a:noFill/>
            <a:miter lim="800000"/>
            <a:headEnd/>
            <a:tailEnd/>
          </a:ln>
        </p:spPr>
      </p:pic>
      <p:sp>
        <p:nvSpPr>
          <p:cNvPr id="8195" name="AutoShape 4" descr="data:image/jpeg;base64,/9j/4AAQSkZJRgABAQAAAQABAAD/2wCEAAkGBhAOERIUEBMQEhMQDxIQEBQQDxcREg8QFRUVFBQQEhIYIiYfGxkjGRISHzsgIycqNDgsFR4yNTwqOSYrLSkBCQoKBQUFDQUFDSkYEhgpKSkpKSkpKSkpKSkpKSkpKSkpKSkpKSkpKSkpKSkpKSkpKSkpKSkpKSkpKSkpKSkpKf/AABEIAJoA/AMBIgACEQEDEQH/xAAbAAEBAQEBAQEBAAAAAAAAAAAABgUEAwECB//EAEIQAAICAQIDAwgHBAgHAAAAAAECAAMRBBIFITEGE0EXIiNRVXGV0hQyNkJhdbQzUmKCBxYkQ4GDkZIVJlNyobLR/8QAFAEBAAAAAAAAAAAAAAAAAAAAAP/EABQRAQAAAAAAAAAAAAAAAAAAAAD/2gAMAwEAAhEDEQA/AP7jOWzitCsVa2oMrVqym1QytacVKQTkFiDgePhmdUh27NPfxiy41MumVNNbY1nTUayjv0qFa7sbFS4Pkj6yLjB5wLiJnjjlP0r6Jlu+GmGqxtO3ujYas7umdwPKaEBERAREQEREBERAREQEREBERAREQEREBERAREQEREBERAREQERECMX7RN+RJ+seWcjF+0TfkSfrHlnAREQEREBERAREQERPPU6hKkZ7GCoilmZjgKo5kkwPScOn43prbWprvoe1N2+tLkaxNpAbdWDkYJA5icQ0dmt8+43U0n9nSjmp3U9X1BXmMj7gIwOvM4Xu1PBaLK1qZB3aY7sKSnd7RgbGUgryJHIjkSOhMDtiYh0Vmi8+k3XVD9pS7m10UdH05bmcD7hPMdOYw2vptQlqK6MGR1DKynIZTzBBgekREBERAREQEREBERAREQEREBERAjF+0TfkSfrHlnIxftE35En6x5ZwEREBERAREQEREBMOv+33K/XTadg9R+7qdQNwNmPGtORU9C3nD6ik+3aHVuEWmk4u1TGqo/8ASGM2XkepEyfDLbFyNwM0NHpFprStBha1CKOuABgc/H3wPaIiAmHj6DeoHLT6qx8+qjV2MXznwW1i/X+8Kgc7MTcnPxDQrqK2rfOHGMj6ynqrofBlIBB8CAYHREzOBa93U13cr9Ptrvx0dioYXJnmUYHIPrDDqpmnAREQEREBERAREQEREBERAREQIxftE35En6x5ZyMX7RN+RJ+seWcBERAREQEREBETh4zqSlRCc7LStNQ/jc7Q2BzIUEucfdRj4QOXh1RvvfUtjYqmjTDr5gPpbv53AA6+bUpB88gbE8dJphUiIucIoUZ6kAYyceM9oCIiAiIgYvEUOmvXUKMpbso1Q6bFy3dagf8Aaz7Tn7rlsjYQ21PHV6cWo6N0dSpx1wRjIz4zn4NqS9QD8rKi1No/jQ7d2DzAYAOM/ddT4wO6IiAiIgIiICIiAiIgIiICIiBGL9om/Ik/WPLORi/aJvyJP1jyzgIiICIiAiIgJmW+l1ar93T1d7/m2FkQ/jhVt/3fjNF3ABJ6AEn3CZ/AEzWbT9bUub29zBVrA91aVjPLO3J5kwNKIiAiIgIiICZlfotWy/d1FXe/5tW1HP4ZVqv9v4TTmbx6vFYtH1tM/fr/AChlcH31vYueeN2RzAgaUT8o4YAjoQCPxBn6gIiICIiAiIgIiICIiAiIgRi/aJvyJP1jyzkYv2ib8iT9Y8s4CIiAiIgIiIGZxpi4SlSQdQ+1scsULhrufUEplARzBcEdMjSRQAAMAAYAHIAeoTM4f6e17z9Vc00c85UH0lv8zDA6+bWCD5xA1ICIiAiIgIiICfHUEEHBBGCDzBHqM+xAzOCsUD0sSTp32r45obLU8+pITCEnmTWSeuTpzL4h6C1Lx9U4pv54wpPo7f5WOD082wknzQDqQEREBERAREQEREBERAREQIxftE35En6x5ZyMX7RN+RJ+seWcBERAREQEz+K6huVVRxZcGAbr3KAedcR44JUAeJZfDJHRrtdXp0Z7DhVx0BYsxIVURRzZmYqoUZJLADJInPwnTsQbbQRbdhip/uUwNtI9WOp/iZj6gA7NNp1rRUQYVFCqM5wByHM9ffPSIgIiICIiAiIgIiIHnqNOtiMjjKupVhnGQeR5jpOPhmoYZptObKlXzunfJ0FoHgcjmPAzQnDxfRNYmatourO+ktyG8c9jEc9jY2nHgfwgd0Ti4TxIaisNtKOvmXVMctRcAC1TY6kZHMciCGGQwJ7YCIiAiIgIiICIiAiIgRi/aJvyJP1jyzkYp/5ib8iT9Y8sswPsTwu11VZw9laHGcO4U49eD7pmv2s0pJWlm1LgldukrbUbX6BLHQFK8nkDYyjkTkAEgNmcHEuLrSVRR3l1g9FSrAM46F2/drHi55e8kA8mNdqOR26Ov1oVv1BHUYLA1p4Z5P0IHUMO7h/CatMD3SkFyC7MzPZYRyBexiWY+8wOXT8LtsdbNW4Yqd1dNYxTS3gxJ86ywZI3EgdCFUjJ1oiAiIgIiICIiAiIgIiICIiBl63hbhzdpm2WHBsrOO51OOQFnIlWxkB1IP1d28KFnrw3i63FkYd3dWM20swLIOgdT96s+Djl7iCB3zj4jwmrUgd6uShJRlZksrJ5EpYpDKfcYHZExca7T8ht1lfrcrTqAOpyVArfxxyTqAehY+n9Z9MmwXsdO7gYXUqaSWyVKK7eY5BHPYzDmp6MpIa0Txo1ddmdjo+MZ2MGxnpnHuM9cwPsREBERATj4nxnTaQBtTdTSGJCm6xawxAycbj4AZnZIf8ApH4BqtS1T6ao3bdFxPSsqWVowfVUolbHvGUbQyHODnmOR8AzO1ma+Lre2n4nfQ3CkqV+GrdnvfpFj7Well5beeCT1E+f8b0h5WcM7RXDqF1Gn1OoUH94LbawB68x6zLzs/oG0+l01T7d1OmpqbbzXclaqdpwOWQfCd+0QP51T2h0KDC8E4pjOefB93/kk+qaSf0jKoAHDONgAYAHDGAAHQAbuUs9ojaIEd5SR7N438Mb5o8pI9m8b+GN80scCNogR3lJHs3jfwxvmjykj2bxv4Y3zSx2iMCBHeUkezeN/DG+aPKSPZvG/hjfNLHaI2iBHeUkezeN/DG+aPKSPZvG/hjfNLHaI2iBHeUkezeN/DG+aPKSPZvG/hjfNLHaI2iBHeUkezeN/DG+aPKSPZvG/hjfNLHaI2iBHeUkezeN/DG+aPKSPZvG/hjfNLHaI2iBHeUkezeN/DG+aPKSPZvG/hjfNLHaI2iBHeUkezeN/DG+aPKSPZvG/hjfNLHaI2iBHeUkezeN/DG+afl/6RlYEHhnGyCMEHhjEEHqCN0s9ojaIH85v4/obMbuCcU5dMcH2/8AqRPL/jekHKvhnaKkdSun0+p06k/vFarVBPTmfUJ/S9ojaIENoe3iUJsXh3aBhknNuiuubn/HY7N/hmU3AOO/TUZ+41en2vs26yg0O3IHcqknK88Z9YM09okV2yfVnUINJ9OREr2a6yhSyfR7Wx/ZqTnfqFI3b6wSq5zuJVYFtE/FNQRVUbiFUKCzF2IAx5zMSSeXUkmfuBN9suI30LV3bvUhL95Yla2FWGzYu1vA5c+H1Rz8DnaDjF7XKL776331Lp6V06Y1lJ27r3G3Pi2drLt25xzwbQxAg2/pC1ArVjTUCwY7fSHzxT3p0gwP2wb0Z/EjlnlOx+1erZrKxSqGmyymxvOJ3rVbf6PkR+yGmIJyM2n93nU20qXRiAWXdtJAJXIwdp8Mz5oqFQNtVV3WOzbVA3MWOWOOpPrgR1va7VWXU0192pa3B3By4VGrUm3AxtYWFvNx0H4z3bj+rs02vfISxNJVbp1RcNWz0BiQWByO83AEg9OkotHo60vuZURWbbuZUAZs8zlhzOSAf8JoQIRe0et0YtW4F2F7BFubvCEFQdK0sqrUMbSGC5XkQw5kYH2rtpqa623IlhW1lLnKij01yhdQeQB21pgg4873broz5AltF2g1Vuo04da6qrLtRUy7WZmNdYZPPOOedx6cwpmbbx/XVOiubGWy7UvW6oB6NbCncOdpAK5Ug45q3rUk3kQIbT9stWilTUjMlActaxRnyiObdoH1AWdPAZrOSPDU1faCyzht9tfmahdDZcqqMsj7bBW2znyLVnHUHBxmUkAcyfHA5/6//TAiNX2q1i3AE01orlHBrYhwmpNRdWPQFTUPe34idWg7WX6ihmApV2Staim4h7bkTFa7h1SyxQTgjBHTnKywZBB5gggg+In501YVFCgKFVVUAYCgAAAAdBAj7e1+qoO3uHuFgNtTBSD3VjvVSjAD62/uAfwsY8sT4e22sXcG0ue5DtcU3sGTT4Gq7r1nc6hB97a34S1iBJ0drNS1blqUS1dTp9MFYsQzvfVVdao6mtUvqYH8TnpM7XdtdWCh2V1hbH7zIsKqRVqsaa3AyHzVURjxcDny3Xs+QJCztlqe9atdOikWadALGbegtt01e91HhjUWHw/ZePPbx09sNbtYMtb7C1bvWrK4sK6psAEFRt+j1rzB+t/reT5AiKe2GrTKd2rkLe4a1ihcCzU7doUElUFNYOB0bPLx0E7XOdIluK1sNm19+e7qr7x0F7bC2UOzGQSMnrKeIEl/W/Um01rTXktWvPvM1b7dPWGtBAOHW+xhyHKk58ceC9rdYyAmutWWldUQN4Rqu7w1bMwyGFj1n3A5xzMtYgQGr7e6qpLLQiMO5SyusoV+qmoZyHBIIZqAAQWzuGN2efSO2moqvdLVR6+/sHmI3epWqhlQJy3ebhtw3fW5hRgy1zECJPajWI3cv3Yep9L3tgUuCjWUrbu6BSe9bGQBhSQWwcc2m7dasszd3Wwc1YUlkSljUHOmLMB6UsxXx5oeXhP6BPmYE0O1N3d6kmutX0zd2A5KiyxWJsZT+4K2qYH1sQSAMzHt7V6016ixAu1k9FuqYtVYNG9xdQMhk3V+JOd/IkYzfRAjdT2p1mGKpSUw2GQWFiBYaQyZ5c+Tj8B45zKvh1jNVUzc2apC2Rg7ioJ5e+e8+wP/2Q=="/>
          <p:cNvSpPr>
            <a:spLocks noChangeAspect="1" noChangeArrowheads="1"/>
          </p:cNvSpPr>
          <p:nvPr/>
        </p:nvSpPr>
        <p:spPr bwMode="auto">
          <a:xfrm>
            <a:off x="0" y="-700088"/>
            <a:ext cx="2400300" cy="1466851"/>
          </a:xfrm>
          <a:prstGeom prst="rect">
            <a:avLst/>
          </a:prstGeom>
          <a:noFill/>
          <a:ln w="9525">
            <a:noFill/>
            <a:miter lim="800000"/>
            <a:headEnd/>
            <a:tailEnd/>
          </a:ln>
        </p:spPr>
        <p:txBody>
          <a:bodyPr/>
          <a:lstStyle/>
          <a:p>
            <a:endParaRPr lang="en-US" dirty="0"/>
          </a:p>
        </p:txBody>
      </p:sp>
      <p:sp>
        <p:nvSpPr>
          <p:cNvPr id="8196" name="AutoShape 6" descr="data:image/jpeg;base64,/9j/4AAQSkZJRgABAQAAAQABAAD/2wCEAAkGBhAOERIUEBMQEhMQDxIQEBQQDxcREg8QFRUVFBQQEhIYIiYfGxkjGRISHzsgIycqNDgsFR4yNTwqOSYrLSkBCQoKBQUFDQUFDSkYEhgpKSkpKSkpKSkpKSkpKSkpKSkpKSkpKSkpKSkpKSkpKSkpKSkpKSkpKSkpKSkpKSkpKf/AABEIAJoA/AMBIgACEQEDEQH/xAAbAAEBAQEBAQEBAAAAAAAAAAAABgUEAwECB//EAEIQAAICAQIDAwgHBAgHAAAAAAECAAMRBBIFITEGE0EXIiNRVXGV0hQyNkJhdbQzUmKCBxYkQ4GDkZIVJlNyobLR/8QAFAEBAAAAAAAAAAAAAAAAAAAAAP/EABQRAQAAAAAAAAAAAAAAAAAAAAD/2gAMAwEAAhEDEQA/AP7jOWzitCsVa2oMrVqym1QytacVKQTkFiDgePhmdUh27NPfxiy41MumVNNbY1nTUayjv0qFa7sbFS4Pkj6yLjB5wLiJnjjlP0r6Jlu+GmGqxtO3ujYas7umdwPKaEBERAREQEREBERAREQEREBERAREQEREBERAREQEREBERAREQERECMX7RN+RJ+seWcjF+0TfkSfrHlnAREQEREBERAREQERPPU6hKkZ7GCoilmZjgKo5kkwPScOn43prbWprvoe1N2+tLkaxNpAbdWDkYJA5icQ0dmt8+43U0n9nSjmp3U9X1BXmMj7gIwOvM4Xu1PBaLK1qZB3aY7sKSnd7RgbGUgryJHIjkSOhMDtiYh0Vmi8+k3XVD9pS7m10UdH05bmcD7hPMdOYw2vptQlqK6MGR1DKynIZTzBBgekREBERAREQEREBERAREQEREBERAjF+0TfkSfrHlnIxftE35En6x5ZwEREBERAREQEREBMOv+33K/XTadg9R+7qdQNwNmPGtORU9C3nD6ik+3aHVuEWmk4u1TGqo/8ASGM2XkepEyfDLbFyNwM0NHpFprStBha1CKOuABgc/H3wPaIiAmHj6DeoHLT6qx8+qjV2MXznwW1i/X+8Kgc7MTcnPxDQrqK2rfOHGMj6ynqrofBlIBB8CAYHREzOBa93U13cr9Ptrvx0dioYXJnmUYHIPrDDqpmnAREQEREBERAREQEREBERAREQIxftE35En6x5ZyMX7RN+RJ+seWcBERAREQEREBETh4zqSlRCc7LStNQ/jc7Q2BzIUEucfdRj4QOXh1RvvfUtjYqmjTDr5gPpbv53AA6+bUpB88gbE8dJphUiIucIoUZ6kAYyceM9oCIiAiIgYvEUOmvXUKMpbso1Q6bFy3dagf8Aaz7Tn7rlsjYQ21PHV6cWo6N0dSpx1wRjIz4zn4NqS9QD8rKi1No/jQ7d2DzAYAOM/ddT4wO6IiAiIgIiICIiAiIgIiICIiBGL9om/Ik/WPLORi/aJvyJP1jyzgIiICIiAiIgJmW+l1ar93T1d7/m2FkQ/jhVt/3fjNF3ABJ6AEn3CZ/AEzWbT9bUub29zBVrA91aVjPLO3J5kwNKIiAiIgIiICZlfotWy/d1FXe/5tW1HP4ZVqv9v4TTmbx6vFYtH1tM/fr/AChlcH31vYueeN2RzAgaUT8o4YAjoQCPxBn6gIiICIiAiIgIiICIiAiIgRi/aJvyJP1jyzkYv2ib8iT9Y8s4CIiAiIgIiIGZxpi4SlSQdQ+1scsULhrufUEplARzBcEdMjSRQAAMAAYAHIAeoTM4f6e17z9Vc00c85UH0lv8zDA6+bWCD5xA1ICIiAiIgIiICfHUEEHBBGCDzBHqM+xAzOCsUD0sSTp32r45obLU8+pITCEnmTWSeuTpzL4h6C1Lx9U4pv54wpPo7f5WOD082wknzQDqQEREBERAREQEREBERAREQIxftE35En6x5ZyMX7RN+RJ+seWcBERAREQEz+K6huVVRxZcGAbr3KAedcR44JUAeJZfDJHRrtdXp0Z7DhVx0BYsxIVURRzZmYqoUZJLADJInPwnTsQbbQRbdhip/uUwNtI9WOp/iZj6gA7NNp1rRUQYVFCqM5wByHM9ffPSIgIiICIiAiIgIiIHnqNOtiMjjKupVhnGQeR5jpOPhmoYZptObKlXzunfJ0FoHgcjmPAzQnDxfRNYmatourO+ktyG8c9jEc9jY2nHgfwgd0Ti4TxIaisNtKOvmXVMctRcAC1TY6kZHMciCGGQwJ7YCIiAiIgIiICIiAiIgRi/aJvyJP1jyzkYp/5ib8iT9Y8sswPsTwu11VZw9laHGcO4U49eD7pmv2s0pJWlm1LgldukrbUbX6BLHQFK8nkDYyjkTkAEgNmcHEuLrSVRR3l1g9FSrAM46F2/drHi55e8kA8mNdqOR26Ov1oVv1BHUYLA1p4Z5P0IHUMO7h/CatMD3SkFyC7MzPZYRyBexiWY+8wOXT8LtsdbNW4Yqd1dNYxTS3gxJ86ywZI3EgdCFUjJ1oiAiIgIiICIiAiIgIiICIiBl63hbhzdpm2WHBsrOO51OOQFnIlWxkB1IP1d28KFnrw3i63FkYd3dWM20swLIOgdT96s+Djl7iCB3zj4jwmrUgd6uShJRlZksrJ5EpYpDKfcYHZExca7T8ht1lfrcrTqAOpyVArfxxyTqAehY+n9Z9MmwXsdO7gYXUqaSWyVKK7eY5BHPYzDmp6MpIa0Txo1ddmdjo+MZ2MGxnpnHuM9cwPsREBERATj4nxnTaQBtTdTSGJCm6xawxAycbj4AZnZIf8ApH4BqtS1T6ao3bdFxPSsqWVowfVUolbHvGUbQyHODnmOR8AzO1ma+Lre2n4nfQ3CkqV+GrdnvfpFj7Well5beeCT1E+f8b0h5WcM7RXDqF1Gn1OoUH94LbawB68x6zLzs/oG0+l01T7d1OmpqbbzXclaqdpwOWQfCd+0QP51T2h0KDC8E4pjOefB93/kk+qaSf0jKoAHDONgAYAHDGAAHQAbuUs9ojaIEd5SR7N438Mb5o8pI9m8b+GN80scCNogR3lJHs3jfwxvmjykj2bxv4Y3zSx2iMCBHeUkezeN/DG+aPKSPZvG/hjfNLHaI2iBHeUkezeN/DG+aPKSPZvG/hjfNLHaI2iBHeUkezeN/DG+aPKSPZvG/hjfNLHaI2iBHeUkezeN/DG+aPKSPZvG/hjfNLHaI2iBHeUkezeN/DG+aPKSPZvG/hjfNLHaI2iBHeUkezeN/DG+aPKSPZvG/hjfNLHaI2iBHeUkezeN/DG+aPKSPZvG/hjfNLHaI2iBHeUkezeN/DG+afl/6RlYEHhnGyCMEHhjEEHqCN0s9ojaIH85v4/obMbuCcU5dMcH2/8AqRPL/jekHKvhnaKkdSun0+p06k/vFarVBPTmfUJ/S9ojaIENoe3iUJsXh3aBhknNuiuubn/HY7N/hmU3AOO/TUZ+41en2vs26yg0O3IHcqknK88Z9YM09okV2yfVnUINJ9OREr2a6yhSyfR7Wx/ZqTnfqFI3b6wSq5zuJVYFtE/FNQRVUbiFUKCzF2IAx5zMSSeXUkmfuBN9suI30LV3bvUhL95Yla2FWGzYu1vA5c+H1Rz8DnaDjF7XKL776331Lp6V06Y1lJ27r3G3Pi2drLt25xzwbQxAg2/pC1ArVjTUCwY7fSHzxT3p0gwP2wb0Z/EjlnlOx+1erZrKxSqGmyymxvOJ3rVbf6PkR+yGmIJyM2n93nU20qXRiAWXdtJAJXIwdp8Mz5oqFQNtVV3WOzbVA3MWOWOOpPrgR1va7VWXU0192pa3B3By4VGrUm3AxtYWFvNx0H4z3bj+rs02vfISxNJVbp1RcNWz0BiQWByO83AEg9OkotHo60vuZURWbbuZUAZs8zlhzOSAf8JoQIRe0et0YtW4F2F7BFubvCEFQdK0sqrUMbSGC5XkQw5kYH2rtpqa623IlhW1lLnKij01yhdQeQB21pgg4873broz5AltF2g1Vuo04da6qrLtRUy7WZmNdYZPPOOedx6cwpmbbx/XVOiubGWy7UvW6oB6NbCncOdpAK5Ug45q3rUk3kQIbT9stWilTUjMlActaxRnyiObdoH1AWdPAZrOSPDU1faCyzht9tfmahdDZcqqMsj7bBW2znyLVnHUHBxmUkAcyfHA5/6//TAiNX2q1i3AE01orlHBrYhwmpNRdWPQFTUPe34idWg7WX6ihmApV2Staim4h7bkTFa7h1SyxQTgjBHTnKywZBB5gggg+In501YVFCgKFVVUAYCgAAAAdBAj7e1+qoO3uHuFgNtTBSD3VjvVSjAD62/uAfwsY8sT4e22sXcG0ue5DtcU3sGTT4Gq7r1nc6hB97a34S1iBJ0drNS1blqUS1dTp9MFYsQzvfVVdao6mtUvqYH8TnpM7XdtdWCh2V1hbH7zIsKqRVqsaa3AyHzVURjxcDny3Xs+QJCztlqe9atdOikWadALGbegtt01e91HhjUWHw/ZePPbx09sNbtYMtb7C1bvWrK4sK6psAEFRt+j1rzB+t/reT5AiKe2GrTKd2rkLe4a1ihcCzU7doUElUFNYOB0bPLx0E7XOdIluK1sNm19+e7qr7x0F7bC2UOzGQSMnrKeIEl/W/Um01rTXktWvPvM1b7dPWGtBAOHW+xhyHKk58ceC9rdYyAmutWWldUQN4Rqu7w1bMwyGFj1n3A5xzMtYgQGr7e6qpLLQiMO5SyusoV+qmoZyHBIIZqAAQWzuGN2efSO2moqvdLVR6+/sHmI3epWqhlQJy3ebhtw3fW5hRgy1zECJPajWI3cv3Yep9L3tgUuCjWUrbu6BSe9bGQBhSQWwcc2m7dasszd3Wwc1YUlkSljUHOmLMB6UsxXx5oeXhP6BPmYE0O1N3d6kmutX0zd2A5KiyxWJsZT+4K2qYH1sQSAMzHt7V6016ixAu1k9FuqYtVYNG9xdQMhk3V+JOd/IkYzfRAjdT2p1mGKpSUw2GQWFiBYaQyZ5c+Tj8B45zKvh1jNVUzc2apC2Rg7ioJ5e+e8+wP/2Q=="/>
          <p:cNvSpPr>
            <a:spLocks noChangeAspect="1" noChangeArrowheads="1"/>
          </p:cNvSpPr>
          <p:nvPr/>
        </p:nvSpPr>
        <p:spPr bwMode="auto">
          <a:xfrm>
            <a:off x="152400" y="-547688"/>
            <a:ext cx="2400300" cy="1466851"/>
          </a:xfrm>
          <a:prstGeom prst="rect">
            <a:avLst/>
          </a:prstGeom>
          <a:noFill/>
          <a:ln w="9525">
            <a:noFill/>
            <a:miter lim="800000"/>
            <a:headEnd/>
            <a:tailEnd/>
          </a:ln>
        </p:spPr>
        <p:txBody>
          <a:bodyPr/>
          <a:lstStyle/>
          <a:p>
            <a:endParaRPr lang="en-US" dirty="0"/>
          </a:p>
        </p:txBody>
      </p:sp>
      <p:sp>
        <p:nvSpPr>
          <p:cNvPr id="8197" name="AutoShape 8" descr="data:image/jpeg;base64,/9j/4AAQSkZJRgABAQAAAQABAAD/2wCEAAkGBhAOERIUEBMQEhMQDxIQEBQQDxcREg8QFRUVFBQQEhIYIiYfGxkjGRISHzsgIycqNDgsFR4yNTwqOSYrLSkBCQoKBQUFDQUFDSkYEhgpKSkpKSkpKSkpKSkpKSkpKSkpKSkpKSkpKSkpKSkpKSkpKSkpKSkpKSkpKSkpKSkpKf/AABEIAJoA/AMBIgACEQEDEQH/xAAbAAEBAQEBAQEBAAAAAAAAAAAABgUEAwECB//EAEIQAAICAQIDAwgHBAgHAAAAAAECAAMRBBIFITEGE0EXIiNRVXGV0hQyNkJhdbQzUmKCBxYkQ4GDkZIVJlNyobLR/8QAFAEBAAAAAAAAAAAAAAAAAAAAAP/EABQRAQAAAAAAAAAAAAAAAAAAAAD/2gAMAwEAAhEDEQA/AP7jOWzitCsVa2oMrVqym1QytacVKQTkFiDgePhmdUh27NPfxiy41MumVNNbY1nTUayjv0qFa7sbFS4Pkj6yLjB5wLiJnjjlP0r6Jlu+GmGqxtO3ujYas7umdwPKaEBERAREQEREBERAREQEREBERAREQEREBERAREQEREBERAREQERECMX7RN+RJ+seWcjF+0TfkSfrHlnAREQEREBERAREQERPPU6hKkZ7GCoilmZjgKo5kkwPScOn43prbWprvoe1N2+tLkaxNpAbdWDkYJA5icQ0dmt8+43U0n9nSjmp3U9X1BXmMj7gIwOvM4Xu1PBaLK1qZB3aY7sKSnd7RgbGUgryJHIjkSOhMDtiYh0Vmi8+k3XVD9pS7m10UdH05bmcD7hPMdOYw2vptQlqK6MGR1DKynIZTzBBgekREBERAREQEREBERAREQEREBERAjF+0TfkSfrHlnIxftE35En6x5ZwEREBERAREQEREBMOv+33K/XTadg9R+7qdQNwNmPGtORU9C3nD6ik+3aHVuEWmk4u1TGqo/8ASGM2XkepEyfDLbFyNwM0NHpFprStBha1CKOuABgc/H3wPaIiAmHj6DeoHLT6qx8+qjV2MXznwW1i/X+8Kgc7MTcnPxDQrqK2rfOHGMj6ynqrofBlIBB8CAYHREzOBa93U13cr9Ptrvx0dioYXJnmUYHIPrDDqpmnAREQEREBERAREQEREBERAREQIxftE35En6x5ZyMX7RN+RJ+seWcBERAREQEREBETh4zqSlRCc7LStNQ/jc7Q2BzIUEucfdRj4QOXh1RvvfUtjYqmjTDr5gPpbv53AA6+bUpB88gbE8dJphUiIucIoUZ6kAYyceM9oCIiAiIgYvEUOmvXUKMpbso1Q6bFy3dagf8Aaz7Tn7rlsjYQ21PHV6cWo6N0dSpx1wRjIz4zn4NqS9QD8rKi1No/jQ7d2DzAYAOM/ddT4wO6IiAiIgIiICIiAiIgIiICIiBGL9om/Ik/WPLORi/aJvyJP1jyzgIiICIiAiIgJmW+l1ar93T1d7/m2FkQ/jhVt/3fjNF3ABJ6AEn3CZ/AEzWbT9bUub29zBVrA91aVjPLO3J5kwNKIiAiIgIiICZlfotWy/d1FXe/5tW1HP4ZVqv9v4TTmbx6vFYtH1tM/fr/AChlcH31vYueeN2RzAgaUT8o4YAjoQCPxBn6gIiICIiAiIgIiICIiAiIgRi/aJvyJP1jyzkYv2ib8iT9Y8s4CIiAiIgIiIGZxpi4SlSQdQ+1scsULhrufUEplARzBcEdMjSRQAAMAAYAHIAeoTM4f6e17z9Vc00c85UH0lv8zDA6+bWCD5xA1ICIiAiIgIiICfHUEEHBBGCDzBHqM+xAzOCsUD0sSTp32r45obLU8+pITCEnmTWSeuTpzL4h6C1Lx9U4pv54wpPo7f5WOD082wknzQDqQEREBERAREQEREBERAREQIxftE35En6x5ZyMX7RN+RJ+seWcBERAREQEz+K6huVVRxZcGAbr3KAedcR44JUAeJZfDJHRrtdXp0Z7DhVx0BYsxIVURRzZmYqoUZJLADJInPwnTsQbbQRbdhip/uUwNtI9WOp/iZj6gA7NNp1rRUQYVFCqM5wByHM9ffPSIgIiICIiAiIgIiIHnqNOtiMjjKupVhnGQeR5jpOPhmoYZptObKlXzunfJ0FoHgcjmPAzQnDxfRNYmatourO+ktyG8c9jEc9jY2nHgfwgd0Ti4TxIaisNtKOvmXVMctRcAC1TY6kZHMciCGGQwJ7YCIiAiIgIiICIiAiIgRi/aJvyJP1jyzkYp/5ib8iT9Y8sswPsTwu11VZw9laHGcO4U49eD7pmv2s0pJWlm1LgldukrbUbX6BLHQFK8nkDYyjkTkAEgNmcHEuLrSVRR3l1g9FSrAM46F2/drHi55e8kA8mNdqOR26Ov1oVv1BHUYLA1p4Z5P0IHUMO7h/CatMD3SkFyC7MzPZYRyBexiWY+8wOXT8LtsdbNW4Yqd1dNYxTS3gxJ86ywZI3EgdCFUjJ1oiAiIgIiICIiAiIgIiICIiBl63hbhzdpm2WHBsrOO51OOQFnIlWxkB1IP1d28KFnrw3i63FkYd3dWM20swLIOgdT96s+Djl7iCB3zj4jwmrUgd6uShJRlZksrJ5EpYpDKfcYHZExca7T8ht1lfrcrTqAOpyVArfxxyTqAehY+n9Z9MmwXsdO7gYXUqaSWyVKK7eY5BHPYzDmp6MpIa0Txo1ddmdjo+MZ2MGxnpnHuM9cwPsREBERATj4nxnTaQBtTdTSGJCm6xawxAycbj4AZnZIf8ApH4BqtS1T6ao3bdFxPSsqWVowfVUolbHvGUbQyHODnmOR8AzO1ma+Lre2n4nfQ3CkqV+GrdnvfpFj7Well5beeCT1E+f8b0h5WcM7RXDqF1Gn1OoUH94LbawB68x6zLzs/oG0+l01T7d1OmpqbbzXclaqdpwOWQfCd+0QP51T2h0KDC8E4pjOefB93/kk+qaSf0jKoAHDONgAYAHDGAAHQAbuUs9ojaIEd5SR7N438Mb5o8pI9m8b+GN80scCNogR3lJHs3jfwxvmjykj2bxv4Y3zSx2iMCBHeUkezeN/DG+aPKSPZvG/hjfNLHaI2iBHeUkezeN/DG+aPKSPZvG/hjfNLHaI2iBHeUkezeN/DG+aPKSPZvG/hjfNLHaI2iBHeUkezeN/DG+aPKSPZvG/hjfNLHaI2iBHeUkezeN/DG+aPKSPZvG/hjfNLHaI2iBHeUkezeN/DG+aPKSPZvG/hjfNLHaI2iBHeUkezeN/DG+aPKSPZvG/hjfNLHaI2iBHeUkezeN/DG+afl/6RlYEHhnGyCMEHhjEEHqCN0s9ojaIH85v4/obMbuCcU5dMcH2/8AqRPL/jekHKvhnaKkdSun0+p06k/vFarVBPTmfUJ/S9ojaIENoe3iUJsXh3aBhknNuiuubn/HY7N/hmU3AOO/TUZ+41en2vs26yg0O3IHcqknK88Z9YM09okV2yfVnUINJ9OREr2a6yhSyfR7Wx/ZqTnfqFI3b6wSq5zuJVYFtE/FNQRVUbiFUKCzF2IAx5zMSSeXUkmfuBN9suI30LV3bvUhL95Yla2FWGzYu1vA5c+H1Rz8DnaDjF7XKL776331Lp6V06Y1lJ27r3G3Pi2drLt25xzwbQxAg2/pC1ArVjTUCwY7fSHzxT3p0gwP2wb0Z/EjlnlOx+1erZrKxSqGmyymxvOJ3rVbf6PkR+yGmIJyM2n93nU20qXRiAWXdtJAJXIwdp8Mz5oqFQNtVV3WOzbVA3MWOWOOpPrgR1va7VWXU0192pa3B3By4VGrUm3AxtYWFvNx0H4z3bj+rs02vfISxNJVbp1RcNWz0BiQWByO83AEg9OkotHo60vuZURWbbuZUAZs8zlhzOSAf8JoQIRe0et0YtW4F2F7BFubvCEFQdK0sqrUMbSGC5XkQw5kYH2rtpqa623IlhW1lLnKij01yhdQeQB21pgg4873broz5AltF2g1Vuo04da6qrLtRUy7WZmNdYZPPOOedx6cwpmbbx/XVOiubGWy7UvW6oB6NbCncOdpAK5Ug45q3rUk3kQIbT9stWilTUjMlActaxRnyiObdoH1AWdPAZrOSPDU1faCyzht9tfmahdDZcqqMsj7bBW2znyLVnHUHBxmUkAcyfHA5/6//TAiNX2q1i3AE01orlHBrYhwmpNRdWPQFTUPe34idWg7WX6ihmApV2Staim4h7bkTFa7h1SyxQTgjBHTnKywZBB5gggg+In501YVFCgKFVVUAYCgAAAAdBAj7e1+qoO3uHuFgNtTBSD3VjvVSjAD62/uAfwsY8sT4e22sXcG0ue5DtcU3sGTT4Gq7r1nc6hB97a34S1iBJ0drNS1blqUS1dTp9MFYsQzvfVVdao6mtUvqYH8TnpM7XdtdWCh2V1hbH7zIsKqRVqsaa3AyHzVURjxcDny3Xs+QJCztlqe9atdOikWadALGbegtt01e91HhjUWHw/ZePPbx09sNbtYMtb7C1bvWrK4sK6psAEFRt+j1rzB+t/reT5AiKe2GrTKd2rkLe4a1ihcCzU7doUElUFNYOB0bPLx0E7XOdIluK1sNm19+e7qr7x0F7bC2UOzGQSMnrKeIEl/W/Um01rTXktWvPvM1b7dPWGtBAOHW+xhyHKk58ceC9rdYyAmutWWldUQN4Rqu7w1bMwyGFj1n3A5xzMtYgQGr7e6qpLLQiMO5SyusoV+qmoZyHBIIZqAAQWzuGN2efSO2moqvdLVR6+/sHmI3epWqhlQJy3ebhtw3fW5hRgy1zECJPajWI3cv3Yep9L3tgUuCjWUrbu6BSe9bGQBhSQWwcc2m7dasszd3Wwc1YUlkSljUHOmLMB6UsxXx5oeXhP6BPmYE0O1N3d6kmutX0zd2A5KiyxWJsZT+4K2qYH1sQSAMzHt7V6016ixAu1k9FuqYtVYNG9xdQMhk3V+JOd/IkYzfRAjdT2p1mGKpSUw2GQWFiBYaQyZ5c+Tj8B45zKvh1jNVUzc2apC2Rg7ioJ5e+e8+wP/2Q=="/>
          <p:cNvSpPr>
            <a:spLocks noChangeAspect="1" noChangeArrowheads="1"/>
          </p:cNvSpPr>
          <p:nvPr/>
        </p:nvSpPr>
        <p:spPr bwMode="auto">
          <a:xfrm>
            <a:off x="304800" y="-395288"/>
            <a:ext cx="2400300" cy="1466851"/>
          </a:xfrm>
          <a:prstGeom prst="rect">
            <a:avLst/>
          </a:prstGeom>
          <a:noFill/>
          <a:ln w="9525">
            <a:noFill/>
            <a:miter lim="800000"/>
            <a:headEnd/>
            <a:tailEnd/>
          </a:ln>
        </p:spPr>
        <p:txBody>
          <a:bodyPr/>
          <a:lstStyle/>
          <a:p>
            <a:endParaRPr lang="en-US" dirty="0"/>
          </a:p>
        </p:txBody>
      </p:sp>
      <p:pic>
        <p:nvPicPr>
          <p:cNvPr id="8198" name="Picture 10" descr="http://www.robertniles.com/stats/graphics/normal.gif"/>
          <p:cNvPicPr>
            <a:picLocks noChangeAspect="1" noChangeArrowheads="1"/>
          </p:cNvPicPr>
          <p:nvPr/>
        </p:nvPicPr>
        <p:blipFill>
          <a:blip r:embed="rId4" cstate="print"/>
          <a:srcRect/>
          <a:stretch>
            <a:fillRect/>
          </a:stretch>
        </p:blipFill>
        <p:spPr bwMode="auto">
          <a:xfrm>
            <a:off x="609600" y="1371600"/>
            <a:ext cx="7105650" cy="3938587"/>
          </a:xfrm>
          <a:prstGeom prst="rect">
            <a:avLst/>
          </a:prstGeom>
          <a:noFill/>
          <a:ln w="9525">
            <a:noFill/>
            <a:miter lim="800000"/>
            <a:headEnd/>
            <a:tailEnd/>
          </a:ln>
        </p:spPr>
      </p:pic>
      <p:sp>
        <p:nvSpPr>
          <p:cNvPr id="8199" name="TextBox 4"/>
          <p:cNvSpPr txBox="1">
            <a:spLocks noChangeArrowheads="1"/>
          </p:cNvSpPr>
          <p:nvPr/>
        </p:nvSpPr>
        <p:spPr bwMode="auto">
          <a:xfrm>
            <a:off x="762000" y="5562600"/>
            <a:ext cx="7181850" cy="984250"/>
          </a:xfrm>
          <a:prstGeom prst="rect">
            <a:avLst/>
          </a:prstGeom>
          <a:noFill/>
          <a:ln w="9525">
            <a:noFill/>
            <a:miter lim="800000"/>
            <a:headEnd/>
            <a:tailEnd/>
          </a:ln>
        </p:spPr>
        <p:txBody>
          <a:bodyPr>
            <a:spAutoFit/>
          </a:bodyPr>
          <a:lstStyle/>
          <a:p>
            <a:r>
              <a:rPr lang="en-US" sz="4000" dirty="0"/>
              <a:t>The bell curve and the bell jar</a:t>
            </a:r>
            <a:r>
              <a:rPr lang="en-US" dirty="0"/>
              <a:t>—</a:t>
            </a:r>
          </a:p>
          <a:p>
            <a:endParaRPr lang="en-US" dirty="0"/>
          </a:p>
        </p:txBody>
      </p:sp>
      <p:sp>
        <p:nvSpPr>
          <p:cNvPr id="6" name="Rectangle 5"/>
          <p:cNvSpPr/>
          <p:nvPr/>
        </p:nvSpPr>
        <p:spPr>
          <a:xfrm>
            <a:off x="685800" y="5105400"/>
            <a:ext cx="702945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838200" y="533400"/>
            <a:ext cx="4572000" cy="369332"/>
          </a:xfrm>
          <a:prstGeom prst="rect">
            <a:avLst/>
          </a:prstGeom>
          <a:noFill/>
        </p:spPr>
        <p:txBody>
          <a:bodyPr wrap="square" rtlCol="0">
            <a:spAutoFit/>
          </a:bodyPr>
          <a:lstStyle/>
          <a:p>
            <a:r>
              <a:rPr lang="en-US" dirty="0" smtClean="0"/>
              <a:t>Regulators and IRBs typically focus on this:</a:t>
            </a:r>
            <a:endParaRPr lang="en-US" dirty="0"/>
          </a:p>
        </p:txBody>
      </p:sp>
      <p:sp>
        <p:nvSpPr>
          <p:cNvPr id="10" name="TextBox 9"/>
          <p:cNvSpPr txBox="1"/>
          <p:nvPr/>
        </p:nvSpPr>
        <p:spPr>
          <a:xfrm>
            <a:off x="3886200" y="4724400"/>
            <a:ext cx="304800" cy="461665"/>
          </a:xfrm>
          <a:prstGeom prst="rect">
            <a:avLst/>
          </a:prstGeom>
          <a:noFill/>
        </p:spPr>
        <p:txBody>
          <a:bodyPr wrap="square" rtlCol="0">
            <a:spAutoFit/>
          </a:bodyPr>
          <a:lstStyle/>
          <a:p>
            <a:r>
              <a:rPr lang="en-US" baseline="30000" dirty="0" smtClean="0"/>
              <a:t>_</a:t>
            </a:r>
          </a:p>
          <a:p>
            <a:r>
              <a:rPr lang="en-US" baseline="30000" dirty="0" smtClean="0"/>
              <a:t>X</a:t>
            </a:r>
            <a:endParaRPr lang="en-US" baseline="30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3.gstatic.com/images?q=tbn:ANd9GcQAixc7waMPZUT9nZD7KnbpJwzj0q9Qj3JwR_1ZiFJok9qK0N_0zA"/>
          <p:cNvPicPr>
            <a:picLocks noChangeAspect="1" noChangeArrowheads="1"/>
          </p:cNvPicPr>
          <p:nvPr/>
        </p:nvPicPr>
        <p:blipFill>
          <a:blip r:embed="rId3" cstate="print"/>
          <a:srcRect/>
          <a:stretch>
            <a:fillRect/>
          </a:stretch>
        </p:blipFill>
        <p:spPr bwMode="auto">
          <a:xfrm>
            <a:off x="5808663" y="798513"/>
            <a:ext cx="1792287" cy="2401887"/>
          </a:xfrm>
          <a:prstGeom prst="rect">
            <a:avLst/>
          </a:prstGeom>
          <a:noFill/>
          <a:ln w="9525">
            <a:noFill/>
            <a:miter lim="800000"/>
            <a:headEnd/>
            <a:tailEnd/>
          </a:ln>
        </p:spPr>
      </p:pic>
      <p:sp>
        <p:nvSpPr>
          <p:cNvPr id="9219" name="AutoShape 4" descr="data:image/jpeg;base64,/9j/4AAQSkZJRgABAQAAAQABAAD/2wCEAAkGBhAOERIUEBMQEhMQDxIQEBQQDxcREg8QFRUVFBQQEhIYIiYfGxkjGRISHzsgIycqNDgsFR4yNTwqOSYrLSkBCQoKBQUFDQUFDSkYEhgpKSkpKSkpKSkpKSkpKSkpKSkpKSkpKSkpKSkpKSkpKSkpKSkpKSkpKSkpKSkpKSkpKf/AABEIAJoA/AMBIgACEQEDEQH/xAAbAAEBAQEBAQEBAAAAAAAAAAAABgUEAwECB//EAEIQAAICAQIDAwgHBAgHAAAAAAECAAMRBBIFITEGE0EXIiNRVXGV0hQyNkJhdbQzUmKCBxYkQ4GDkZIVJlNyobLR/8QAFAEBAAAAAAAAAAAAAAAAAAAAAP/EABQRAQAAAAAAAAAAAAAAAAAAAAD/2gAMAwEAAhEDEQA/AP7jOWzitCsVa2oMrVqym1QytacVKQTkFiDgePhmdUh27NPfxiy41MumVNNbY1nTUayjv0qFa7sbFS4Pkj6yLjB5wLiJnjjlP0r6Jlu+GmGqxtO3ujYas7umdwPKaEBERAREQEREBERAREQEREBERAREQEREBERAREQEREBERAREQERECMX7RN+RJ+seWcjF+0TfkSfrHlnAREQEREBERAREQERPPU6hKkZ7GCoilmZjgKo5kkwPScOn43prbWprvoe1N2+tLkaxNpAbdWDkYJA5icQ0dmt8+43U0n9nSjmp3U9X1BXmMj7gIwOvM4Xu1PBaLK1qZB3aY7sKSnd7RgbGUgryJHIjkSOhMDtiYh0Vmi8+k3XVD9pS7m10UdH05bmcD7hPMdOYw2vptQlqK6MGR1DKynIZTzBBgekREBERAREQEREBERAREQEREBERAjF+0TfkSfrHlnIxftE35En6x5ZwEREBERAREQEREBMOv+33K/XTadg9R+7qdQNwNmPGtORU9C3nD6ik+3aHVuEWmk4u1TGqo/8ASGM2XkepEyfDLbFyNwM0NHpFprStBha1CKOuABgc/H3wPaIiAmHj6DeoHLT6qx8+qjV2MXznwW1i/X+8Kgc7MTcnPxDQrqK2rfOHGMj6ynqrofBlIBB8CAYHREzOBa93U13cr9Ptrvx0dioYXJnmUYHIPrDDqpmnAREQEREBERAREQEREBERAREQIxftE35En6x5ZyMX7RN+RJ+seWcBERAREQEREBETh4zqSlRCc7LStNQ/jc7Q2BzIUEucfdRj4QOXh1RvvfUtjYqmjTDr5gPpbv53AA6+bUpB88gbE8dJphUiIucIoUZ6kAYyceM9oCIiAiIgYvEUOmvXUKMpbso1Q6bFy3dagf8Aaz7Tn7rlsjYQ21PHV6cWo6N0dSpx1wRjIz4zn4NqS9QD8rKi1No/jQ7d2DzAYAOM/ddT4wO6IiAiIgIiICIiAiIgIiICIiBGL9om/Ik/WPLORi/aJvyJP1jyzgIiICIiAiIgJmW+l1ar93T1d7/m2FkQ/jhVt/3fjNF3ABJ6AEn3CZ/AEzWbT9bUub29zBVrA91aVjPLO3J5kwNKIiAiIgIiICZlfotWy/d1FXe/5tW1HP4ZVqv9v4TTmbx6vFYtH1tM/fr/AChlcH31vYueeN2RzAgaUT8o4YAjoQCPxBn6gIiICIiAiIgIiICIiAiIgRi/aJvyJP1jyzkYv2ib8iT9Y8s4CIiAiIgIiIGZxpi4SlSQdQ+1scsULhrufUEplARzBcEdMjSRQAAMAAYAHIAeoTM4f6e17z9Vc00c85UH0lv8zDA6+bWCD5xA1ICIiAiIgIiICfHUEEHBBGCDzBHqM+xAzOCsUD0sSTp32r45obLU8+pITCEnmTWSeuTpzL4h6C1Lx9U4pv54wpPo7f5WOD082wknzQDqQEREBERAREQEREBERAREQIxftE35En6x5ZyMX7RN+RJ+seWcBERAREQEz+K6huVVRxZcGAbr3KAedcR44JUAeJZfDJHRrtdXp0Z7DhVx0BYsxIVURRzZmYqoUZJLADJInPwnTsQbbQRbdhip/uUwNtI9WOp/iZj6gA7NNp1rRUQYVFCqM5wByHM9ffPSIgIiICIiAiIgIiIHnqNOtiMjjKupVhnGQeR5jpOPhmoYZptObKlXzunfJ0FoHgcjmPAzQnDxfRNYmatourO+ktyG8c9jEc9jY2nHgfwgd0Ti4TxIaisNtKOvmXVMctRcAC1TY6kZHMciCGGQwJ7YCIiAiIgIiICIiAiIgRi/aJvyJP1jyzkYp/5ib8iT9Y8sswPsTwu11VZw9laHGcO4U49eD7pmv2s0pJWlm1LgldukrbUbX6BLHQFK8nkDYyjkTkAEgNmcHEuLrSVRR3l1g9FSrAM46F2/drHi55e8kA8mNdqOR26Ov1oVv1BHUYLA1p4Z5P0IHUMO7h/CatMD3SkFyC7MzPZYRyBexiWY+8wOXT8LtsdbNW4Yqd1dNYxTS3gxJ86ywZI3EgdCFUjJ1oiAiIgIiICIiAiIgIiICIiBl63hbhzdpm2WHBsrOO51OOQFnIlWxkB1IP1d28KFnrw3i63FkYd3dWM20swLIOgdT96s+Djl7iCB3zj4jwmrUgd6uShJRlZksrJ5EpYpDKfcYHZExca7T8ht1lfrcrTqAOpyVArfxxyTqAehY+n9Z9MmwXsdO7gYXUqaSWyVKK7eY5BHPYzDmp6MpIa0Txo1ddmdjo+MZ2MGxnpnHuM9cwPsREBERATj4nxnTaQBtTdTSGJCm6xawxAycbj4AZnZIf8ApH4BqtS1T6ao3bdFxPSsqWVowfVUolbHvGUbQyHODnmOR8AzO1ma+Lre2n4nfQ3CkqV+GrdnvfpFj7Well5beeCT1E+f8b0h5WcM7RXDqF1Gn1OoUH94LbawB68x6zLzs/oG0+l01T7d1OmpqbbzXclaqdpwOWQfCd+0QP51T2h0KDC8E4pjOefB93/kk+qaSf0jKoAHDONgAYAHDGAAHQAbuUs9ojaIEd5SR7N438Mb5o8pI9m8b+GN80scCNogR3lJHs3jfwxvmjykj2bxv4Y3zSx2iMCBHeUkezeN/DG+aPKSPZvG/hjfNLHaI2iBHeUkezeN/DG+aPKSPZvG/hjfNLHaI2iBHeUkezeN/DG+aPKSPZvG/hjfNLHaI2iBHeUkezeN/DG+aPKSPZvG/hjfNLHaI2iBHeUkezeN/DG+aPKSPZvG/hjfNLHaI2iBHeUkezeN/DG+aPKSPZvG/hjfNLHaI2iBHeUkezeN/DG+aPKSPZvG/hjfNLHaI2iBHeUkezeN/DG+afl/6RlYEHhnGyCMEHhjEEHqCN0s9ojaIH85v4/obMbuCcU5dMcH2/8AqRPL/jekHKvhnaKkdSun0+p06k/vFarVBPTmfUJ/S9ojaIENoe3iUJsXh3aBhknNuiuubn/HY7N/hmU3AOO/TUZ+41en2vs26yg0O3IHcqknK88Z9YM09okV2yfVnUINJ9OREr2a6yhSyfR7Wx/ZqTnfqFI3b6wSq5zuJVYFtE/FNQRVUbiFUKCzF2IAx5zMSSeXUkmfuBN9suI30LV3bvUhL95Yla2FWGzYu1vA5c+H1Rz8DnaDjF7XKL776331Lp6V06Y1lJ27r3G3Pi2drLt25xzwbQxAg2/pC1ArVjTUCwY7fSHzxT3p0gwP2wb0Z/EjlnlOx+1erZrKxSqGmyymxvOJ3rVbf6PkR+yGmIJyM2n93nU20qXRiAWXdtJAJXIwdp8Mz5oqFQNtVV3WOzbVA3MWOWOOpPrgR1va7VWXU0192pa3B3By4VGrUm3AxtYWFvNx0H4z3bj+rs02vfISxNJVbp1RcNWz0BiQWByO83AEg9OkotHo60vuZURWbbuZUAZs8zlhzOSAf8JoQIRe0et0YtW4F2F7BFubvCEFQdK0sqrUMbSGC5XkQw5kYH2rtpqa623IlhW1lLnKij01yhdQeQB21pgg4873broz5AltF2g1Vuo04da6qrLtRUy7WZmNdYZPPOOedx6cwpmbbx/XVOiubGWy7UvW6oB6NbCncOdpAK5Ug45q3rUk3kQIbT9stWilTUjMlActaxRnyiObdoH1AWdPAZrOSPDU1faCyzht9tfmahdDZcqqMsj7bBW2znyLVnHUHBxmUkAcyfHA5/6//TAiNX2q1i3AE01orlHBrYhwmpNRdWPQFTUPe34idWg7WX6ihmApV2Staim4h7bkTFa7h1SyxQTgjBHTnKywZBB5gggg+In501YVFCgKFVVUAYCgAAAAdBAj7e1+qoO3uHuFgNtTBSD3VjvVSjAD62/uAfwsY8sT4e22sXcG0ue5DtcU3sGTT4Gq7r1nc6hB97a34S1iBJ0drNS1blqUS1dTp9MFYsQzvfVVdao6mtUvqYH8TnpM7XdtdWCh2V1hbH7zIsKqRVqsaa3AyHzVURjxcDny3Xs+QJCztlqe9atdOikWadALGbegtt01e91HhjUWHw/ZePPbx09sNbtYMtb7C1bvWrK4sK6psAEFRt+j1rzB+t/reT5AiKe2GrTKd2rkLe4a1ihcCzU7doUElUFNYOB0bPLx0E7XOdIluK1sNm19+e7qr7x0F7bC2UOzGQSMnrKeIEl/W/Um01rTXktWvPvM1b7dPWGtBAOHW+xhyHKk58ceC9rdYyAmutWWldUQN4Rqu7w1bMwyGFj1n3A5xzMtYgQGr7e6qpLLQiMO5SyusoV+qmoZyHBIIZqAAQWzuGN2efSO2moqvdLVR6+/sHmI3epWqhlQJy3ebhtw3fW5hRgy1zECJPajWI3cv3Yep9L3tgUuCjWUrbu6BSe9bGQBhSQWwcc2m7dasszd3Wwc1YUlkSljUHOmLMB6UsxXx5oeXhP6BPmYE0O1N3d6kmutX0zd2A5KiyxWJsZT+4K2qYH1sQSAMzHt7V6016ixAu1k9FuqYtVYNG9xdQMhk3V+JOd/IkYzfRAjdT2p1mGKpSUw2GQWFiBYaQyZ5c+Tj8B45zKvh1jNVUzc2apC2Rg7ioJ5e+e8+wP/2Q=="/>
          <p:cNvSpPr>
            <a:spLocks noChangeAspect="1" noChangeArrowheads="1"/>
          </p:cNvSpPr>
          <p:nvPr/>
        </p:nvSpPr>
        <p:spPr bwMode="auto">
          <a:xfrm>
            <a:off x="0" y="-700088"/>
            <a:ext cx="2400300" cy="1466851"/>
          </a:xfrm>
          <a:prstGeom prst="rect">
            <a:avLst/>
          </a:prstGeom>
          <a:noFill/>
          <a:ln w="9525">
            <a:noFill/>
            <a:miter lim="800000"/>
            <a:headEnd/>
            <a:tailEnd/>
          </a:ln>
        </p:spPr>
        <p:txBody>
          <a:bodyPr/>
          <a:lstStyle/>
          <a:p>
            <a:endParaRPr lang="en-US" dirty="0"/>
          </a:p>
        </p:txBody>
      </p:sp>
      <p:sp>
        <p:nvSpPr>
          <p:cNvPr id="9220" name="AutoShape 6" descr="data:image/jpeg;base64,/9j/4AAQSkZJRgABAQAAAQABAAD/2wCEAAkGBhAOERIUEBMQEhMQDxIQEBQQDxcREg8QFRUVFBQQEhIYIiYfGxkjGRISHzsgIycqNDgsFR4yNTwqOSYrLSkBCQoKBQUFDQUFDSkYEhgpKSkpKSkpKSkpKSkpKSkpKSkpKSkpKSkpKSkpKSkpKSkpKSkpKSkpKSkpKSkpKSkpKf/AABEIAJoA/AMBIgACEQEDEQH/xAAbAAEBAQEBAQEBAAAAAAAAAAAABgUEAwECB//EAEIQAAICAQIDAwgHBAgHAAAAAAECAAMRBBIFITEGE0EXIiNRVXGV0hQyNkJhdbQzUmKCBxYkQ4GDkZIVJlNyobLR/8QAFAEBAAAAAAAAAAAAAAAAAAAAAP/EABQRAQAAAAAAAAAAAAAAAAAAAAD/2gAMAwEAAhEDEQA/AP7jOWzitCsVa2oMrVqym1QytacVKQTkFiDgePhmdUh27NPfxiy41MumVNNbY1nTUayjv0qFa7sbFS4Pkj6yLjB5wLiJnjjlP0r6Jlu+GmGqxtO3ujYas7umdwPKaEBERAREQEREBERAREQEREBERAREQEREBERAREQEREBERAREQERECMX7RN+RJ+seWcjF+0TfkSfrHlnAREQEREBERAREQERPPU6hKkZ7GCoilmZjgKo5kkwPScOn43prbWprvoe1N2+tLkaxNpAbdWDkYJA5icQ0dmt8+43U0n9nSjmp3U9X1BXmMj7gIwOvM4Xu1PBaLK1qZB3aY7sKSnd7RgbGUgryJHIjkSOhMDtiYh0Vmi8+k3XVD9pS7m10UdH05bmcD7hPMdOYw2vptQlqK6MGR1DKynIZTzBBgekREBERAREQEREBERAREQEREBERAjF+0TfkSfrHlnIxftE35En6x5ZwEREBERAREQEREBMOv+33K/XTadg9R+7qdQNwNmPGtORU9C3nD6ik+3aHVuEWmk4u1TGqo/8ASGM2XkepEyfDLbFyNwM0NHpFprStBha1CKOuABgc/H3wPaIiAmHj6DeoHLT6qx8+qjV2MXznwW1i/X+8Kgc7MTcnPxDQrqK2rfOHGMj6ynqrofBlIBB8CAYHREzOBa93U13cr9Ptrvx0dioYXJnmUYHIPrDDqpmnAREQEREBERAREQEREBERAREQIxftE35En6x5ZyMX7RN+RJ+seWcBERAREQEREBETh4zqSlRCc7LStNQ/jc7Q2BzIUEucfdRj4QOXh1RvvfUtjYqmjTDr5gPpbv53AA6+bUpB88gbE8dJphUiIucIoUZ6kAYyceM9oCIiAiIgYvEUOmvXUKMpbso1Q6bFy3dagf8Aaz7Tn7rlsjYQ21PHV6cWo6N0dSpx1wRjIz4zn4NqS9QD8rKi1No/jQ7d2DzAYAOM/ddT4wO6IiAiIgIiICIiAiIgIiICIiBGL9om/Ik/WPLORi/aJvyJP1jyzgIiICIiAiIgJmW+l1ar93T1d7/m2FkQ/jhVt/3fjNF3ABJ6AEn3CZ/AEzWbT9bUub29zBVrA91aVjPLO3J5kwNKIiAiIgIiICZlfotWy/d1FXe/5tW1HP4ZVqv9v4TTmbx6vFYtH1tM/fr/AChlcH31vYueeN2RzAgaUT8o4YAjoQCPxBn6gIiICIiAiIgIiICIiAiIgRi/aJvyJP1jyzkYv2ib8iT9Y8s4CIiAiIgIiIGZxpi4SlSQdQ+1scsULhrufUEplARzBcEdMjSRQAAMAAYAHIAeoTM4f6e17z9Vc00c85UH0lv8zDA6+bWCD5xA1ICIiAiIgIiICfHUEEHBBGCDzBHqM+xAzOCsUD0sSTp32r45obLU8+pITCEnmTWSeuTpzL4h6C1Lx9U4pv54wpPo7f5WOD082wknzQDqQEREBERAREQEREBERAREQIxftE35En6x5ZyMX7RN+RJ+seWcBERAREQEz+K6huVVRxZcGAbr3KAedcR44JUAeJZfDJHRrtdXp0Z7DhVx0BYsxIVURRzZmYqoUZJLADJInPwnTsQbbQRbdhip/uUwNtI9WOp/iZj6gA7NNp1rRUQYVFCqM5wByHM9ffPSIgIiICIiAiIgIiIHnqNOtiMjjKupVhnGQeR5jpOPhmoYZptObKlXzunfJ0FoHgcjmPAzQnDxfRNYmatourO+ktyG8c9jEc9jY2nHgfwgd0Ti4TxIaisNtKOvmXVMctRcAC1TY6kZHMciCGGQwJ7YCIiAiIgIiICIiAiIgRi/aJvyJP1jyzkYp/5ib8iT9Y8sswPsTwu11VZw9laHGcO4U49eD7pmv2s0pJWlm1LgldukrbUbX6BLHQFK8nkDYyjkTkAEgNmcHEuLrSVRR3l1g9FSrAM46F2/drHi55e8kA8mNdqOR26Ov1oVv1BHUYLA1p4Z5P0IHUMO7h/CatMD3SkFyC7MzPZYRyBexiWY+8wOXT8LtsdbNW4Yqd1dNYxTS3gxJ86ywZI3EgdCFUjJ1oiAiIgIiICIiAiIgIiICIiBl63hbhzdpm2WHBsrOO51OOQFnIlWxkB1IP1d28KFnrw3i63FkYd3dWM20swLIOgdT96s+Djl7iCB3zj4jwmrUgd6uShJRlZksrJ5EpYpDKfcYHZExca7T8ht1lfrcrTqAOpyVArfxxyTqAehY+n9Z9MmwXsdO7gYXUqaSWyVKK7eY5BHPYzDmp6MpIa0Txo1ddmdjo+MZ2MGxnpnHuM9cwPsREBERATj4nxnTaQBtTdTSGJCm6xawxAycbj4AZnZIf8ApH4BqtS1T6ao3bdFxPSsqWVowfVUolbHvGUbQyHODnmOR8AzO1ma+Lre2n4nfQ3CkqV+GrdnvfpFj7Well5beeCT1E+f8b0h5WcM7RXDqF1Gn1OoUH94LbawB68x6zLzs/oG0+l01T7d1OmpqbbzXclaqdpwOWQfCd+0QP51T2h0KDC8E4pjOefB93/kk+qaSf0jKoAHDONgAYAHDGAAHQAbuUs9ojaIEd5SR7N438Mb5o8pI9m8b+GN80scCNogR3lJHs3jfwxvmjykj2bxv4Y3zSx2iMCBHeUkezeN/DG+aPKSPZvG/hjfNLHaI2iBHeUkezeN/DG+aPKSPZvG/hjfNLHaI2iBHeUkezeN/DG+aPKSPZvG/hjfNLHaI2iBHeUkezeN/DG+aPKSPZvG/hjfNLHaI2iBHeUkezeN/DG+aPKSPZvG/hjfNLHaI2iBHeUkezeN/DG+aPKSPZvG/hjfNLHaI2iBHeUkezeN/DG+aPKSPZvG/hjfNLHaI2iBHeUkezeN/DG+afl/6RlYEHhnGyCMEHhjEEHqCN0s9ojaIH85v4/obMbuCcU5dMcH2/8AqRPL/jekHKvhnaKkdSun0+p06k/vFarVBPTmfUJ/S9ojaIENoe3iUJsXh3aBhknNuiuubn/HY7N/hmU3AOO/TUZ+41en2vs26yg0O3IHcqknK88Z9YM09okV2yfVnUINJ9OREr2a6yhSyfR7Wx/ZqTnfqFI3b6wSq5zuJVYFtE/FNQRVUbiFUKCzF2IAx5zMSSeXUkmfuBN9suI30LV3bvUhL95Yla2FWGzYu1vA5c+H1Rz8DnaDjF7XKL776331Lp6V06Y1lJ27r3G3Pi2drLt25xzwbQxAg2/pC1ArVjTUCwY7fSHzxT3p0gwP2wb0Z/EjlnlOx+1erZrKxSqGmyymxvOJ3rVbf6PkR+yGmIJyM2n93nU20qXRiAWXdtJAJXIwdp8Mz5oqFQNtVV3WOzbVA3MWOWOOpPrgR1va7VWXU0192pa3B3By4VGrUm3AxtYWFvNx0H4z3bj+rs02vfISxNJVbp1RcNWz0BiQWByO83AEg9OkotHo60vuZURWbbuZUAZs8zlhzOSAf8JoQIRe0et0YtW4F2F7BFubvCEFQdK0sqrUMbSGC5XkQw5kYH2rtpqa623IlhW1lLnKij01yhdQeQB21pgg4873broz5AltF2g1Vuo04da6qrLtRUy7WZmNdYZPPOOedx6cwpmbbx/XVOiubGWy7UvW6oB6NbCncOdpAK5Ug45q3rUk3kQIbT9stWilTUjMlActaxRnyiObdoH1AWdPAZrOSPDU1faCyzht9tfmahdDZcqqMsj7bBW2znyLVnHUHBxmUkAcyfHA5/6//TAiNX2q1i3AE01orlHBrYhwmpNRdWPQFTUPe34idWg7WX6ihmApV2Staim4h7bkTFa7h1SyxQTgjBHTnKywZBB5gggg+In501YVFCgKFVVUAYCgAAAAdBAj7e1+qoO3uHuFgNtTBSD3VjvVSjAD62/uAfwsY8sT4e22sXcG0ue5DtcU3sGTT4Gq7r1nc6hB97a34S1iBJ0drNS1blqUS1dTp9MFYsQzvfVVdao6mtUvqYH8TnpM7XdtdWCh2V1hbH7zIsKqRVqsaa3AyHzVURjxcDny3Xs+QJCztlqe9atdOikWadALGbegtt01e91HhjUWHw/ZePPbx09sNbtYMtb7C1bvWrK4sK6psAEFRt+j1rzB+t/reT5AiKe2GrTKd2rkLe4a1ihcCzU7doUElUFNYOB0bPLx0E7XOdIluK1sNm19+e7qr7x0F7bC2UOzGQSMnrKeIEl/W/Um01rTXktWvPvM1b7dPWGtBAOHW+xhyHKk58ceC9rdYyAmutWWldUQN4Rqu7w1bMwyGFj1n3A5xzMtYgQGr7e6qpLLQiMO5SyusoV+qmoZyHBIIZqAAQWzuGN2efSO2moqvdLVR6+/sHmI3epWqhlQJy3ebhtw3fW5hRgy1zECJPajWI3cv3Yep9L3tgUuCjWUrbu6BSe9bGQBhSQWwcc2m7dasszd3Wwc1YUlkSljUHOmLMB6UsxXx5oeXhP6BPmYE0O1N3d6kmutX0zd2A5KiyxWJsZT+4K2qYH1sQSAMzHt7V6016ixAu1k9FuqYtVYNG9xdQMhk3V+JOd/IkYzfRAjdT2p1mGKpSUw2GQWFiBYaQyZ5c+Tj8B45zKvh1jNVUzc2apC2Rg7ioJ5e+e8+wP/2Q=="/>
          <p:cNvSpPr>
            <a:spLocks noChangeAspect="1" noChangeArrowheads="1"/>
          </p:cNvSpPr>
          <p:nvPr/>
        </p:nvSpPr>
        <p:spPr bwMode="auto">
          <a:xfrm>
            <a:off x="152400" y="-547688"/>
            <a:ext cx="2400300" cy="1466851"/>
          </a:xfrm>
          <a:prstGeom prst="rect">
            <a:avLst/>
          </a:prstGeom>
          <a:noFill/>
          <a:ln w="9525">
            <a:noFill/>
            <a:miter lim="800000"/>
            <a:headEnd/>
            <a:tailEnd/>
          </a:ln>
        </p:spPr>
        <p:txBody>
          <a:bodyPr/>
          <a:lstStyle/>
          <a:p>
            <a:endParaRPr lang="en-US" dirty="0"/>
          </a:p>
        </p:txBody>
      </p:sp>
      <p:sp>
        <p:nvSpPr>
          <p:cNvPr id="9221" name="AutoShape 8" descr="data:image/jpeg;base64,/9j/4AAQSkZJRgABAQAAAQABAAD/2wCEAAkGBhAOERIUEBMQEhMQDxIQEBQQDxcREg8QFRUVFBQQEhIYIiYfGxkjGRISHzsgIycqNDgsFR4yNTwqOSYrLSkBCQoKBQUFDQUFDSkYEhgpKSkpKSkpKSkpKSkpKSkpKSkpKSkpKSkpKSkpKSkpKSkpKSkpKSkpKSkpKSkpKSkpKf/AABEIAJoA/AMBIgACEQEDEQH/xAAbAAEBAQEBAQEBAAAAAAAAAAAABgUEAwECB//EAEIQAAICAQIDAwgHBAgHAAAAAAECAAMRBBIFITEGE0EXIiNRVXGV0hQyNkJhdbQzUmKCBxYkQ4GDkZIVJlNyobLR/8QAFAEBAAAAAAAAAAAAAAAAAAAAAP/EABQRAQAAAAAAAAAAAAAAAAAAAAD/2gAMAwEAAhEDEQA/AP7jOWzitCsVa2oMrVqym1QytacVKQTkFiDgePhmdUh27NPfxiy41MumVNNbY1nTUayjv0qFa7sbFS4Pkj6yLjB5wLiJnjjlP0r6Jlu+GmGqxtO3ujYas7umdwPKaEBERAREQEREBERAREQEREBERAREQEREBERAREQEREBERAREQERECMX7RN+RJ+seWcjF+0TfkSfrHlnAREQEREBERAREQERPPU6hKkZ7GCoilmZjgKo5kkwPScOn43prbWprvoe1N2+tLkaxNpAbdWDkYJA5icQ0dmt8+43U0n9nSjmp3U9X1BXmMj7gIwOvM4Xu1PBaLK1qZB3aY7sKSnd7RgbGUgryJHIjkSOhMDtiYh0Vmi8+k3XVD9pS7m10UdH05bmcD7hPMdOYw2vptQlqK6MGR1DKynIZTzBBgekREBERAREQEREBERAREQEREBERAjF+0TfkSfrHlnIxftE35En6x5ZwEREBERAREQEREBMOv+33K/XTadg9R+7qdQNwNmPGtORU9C3nD6ik+3aHVuEWmk4u1TGqo/8ASGM2XkepEyfDLbFyNwM0NHpFprStBha1CKOuABgc/H3wPaIiAmHj6DeoHLT6qx8+qjV2MXznwW1i/X+8Kgc7MTcnPxDQrqK2rfOHGMj6ynqrofBlIBB8CAYHREzOBa93U13cr9Ptrvx0dioYXJnmUYHIPrDDqpmnAREQEREBERAREQEREBERAREQIxftE35En6x5ZyMX7RN+RJ+seWcBERAREQEREBETh4zqSlRCc7LStNQ/jc7Q2BzIUEucfdRj4QOXh1RvvfUtjYqmjTDr5gPpbv53AA6+bUpB88gbE8dJphUiIucIoUZ6kAYyceM9oCIiAiIgYvEUOmvXUKMpbso1Q6bFy3dagf8Aaz7Tn7rlsjYQ21PHV6cWo6N0dSpx1wRjIz4zn4NqS9QD8rKi1No/jQ7d2DzAYAOM/ddT4wO6IiAiIgIiICIiAiIgIiICIiBGL9om/Ik/WPLORi/aJvyJP1jyzgIiICIiAiIgJmW+l1ar93T1d7/m2FkQ/jhVt/3fjNF3ABJ6AEn3CZ/AEzWbT9bUub29zBVrA91aVjPLO3J5kwNKIiAiIgIiICZlfotWy/d1FXe/5tW1HP4ZVqv9v4TTmbx6vFYtH1tM/fr/AChlcH31vYueeN2RzAgaUT8o4YAjoQCPxBn6gIiICIiAiIgIiICIiAiIgRi/aJvyJP1jyzkYv2ib8iT9Y8s4CIiAiIgIiIGZxpi4SlSQdQ+1scsULhrufUEplARzBcEdMjSRQAAMAAYAHIAeoTM4f6e17z9Vc00c85UH0lv8zDA6+bWCD5xA1ICIiAiIgIiICfHUEEHBBGCDzBHqM+xAzOCsUD0sSTp32r45obLU8+pITCEnmTWSeuTpzL4h6C1Lx9U4pv54wpPo7f5WOD082wknzQDqQEREBERAREQEREBERAREQIxftE35En6x5ZyMX7RN+RJ+seWcBERAREQEz+K6huVVRxZcGAbr3KAedcR44JUAeJZfDJHRrtdXp0Z7DhVx0BYsxIVURRzZmYqoUZJLADJInPwnTsQbbQRbdhip/uUwNtI9WOp/iZj6gA7NNp1rRUQYVFCqM5wByHM9ffPSIgIiICIiAiIgIiIHnqNOtiMjjKupVhnGQeR5jpOPhmoYZptObKlXzunfJ0FoHgcjmPAzQnDxfRNYmatourO+ktyG8c9jEc9jY2nHgfwgd0Ti4TxIaisNtKOvmXVMctRcAC1TY6kZHMciCGGQwJ7YCIiAiIgIiICIiAiIgRi/aJvyJP1jyzkYp/5ib8iT9Y8sswPsTwu11VZw9laHGcO4U49eD7pmv2s0pJWlm1LgldukrbUbX6BLHQFK8nkDYyjkTkAEgNmcHEuLrSVRR3l1g9FSrAM46F2/drHi55e8kA8mNdqOR26Ov1oVv1BHUYLA1p4Z5P0IHUMO7h/CatMD3SkFyC7MzPZYRyBexiWY+8wOXT8LtsdbNW4Yqd1dNYxTS3gxJ86ywZI3EgdCFUjJ1oiAiIgIiICIiAiIgIiICIiBl63hbhzdpm2WHBsrOO51OOQFnIlWxkB1IP1d28KFnrw3i63FkYd3dWM20swLIOgdT96s+Djl7iCB3zj4jwmrUgd6uShJRlZksrJ5EpYpDKfcYHZExca7T8ht1lfrcrTqAOpyVArfxxyTqAehY+n9Z9MmwXsdO7gYXUqaSWyVKK7eY5BHPYzDmp6MpIa0Txo1ddmdjo+MZ2MGxnpnHuM9cwPsREBERATj4nxnTaQBtTdTSGJCm6xawxAycbj4AZnZIf8ApH4BqtS1T6ao3bdFxPSsqWVowfVUolbHvGUbQyHODnmOR8AzO1ma+Lre2n4nfQ3CkqV+GrdnvfpFj7Well5beeCT1E+f8b0h5WcM7RXDqF1Gn1OoUH94LbawB68x6zLzs/oG0+l01T7d1OmpqbbzXclaqdpwOWQfCd+0QP51T2h0KDC8E4pjOefB93/kk+qaSf0jKoAHDONgAYAHDGAAHQAbuUs9ojaIEd5SR7N438Mb5o8pI9m8b+GN80scCNogR3lJHs3jfwxvmjykj2bxv4Y3zSx2iMCBHeUkezeN/DG+aPKSPZvG/hjfNLHaI2iBHeUkezeN/DG+aPKSPZvG/hjfNLHaI2iBHeUkezeN/DG+aPKSPZvG/hjfNLHaI2iBHeUkezeN/DG+aPKSPZvG/hjfNLHaI2iBHeUkezeN/DG+aPKSPZvG/hjfNLHaI2iBHeUkezeN/DG+aPKSPZvG/hjfNLHaI2iBHeUkezeN/DG+aPKSPZvG/hjfNLHaI2iBHeUkezeN/DG+afl/6RlYEHhnGyCMEHhjEEHqCN0s9ojaIH85v4/obMbuCcU5dMcH2/8AqRPL/jekHKvhnaKkdSun0+p06k/vFarVBPTmfUJ/S9ojaIENoe3iUJsXh3aBhknNuiuubn/HY7N/hmU3AOO/TUZ+41en2vs26yg0O3IHcqknK88Z9YM09okV2yfVnUINJ9OREr2a6yhSyfR7Wx/ZqTnfqFI3b6wSq5zuJVYFtE/FNQRVUbiFUKCzF2IAx5zMSSeXUkmfuBN9suI30LV3bvUhL95Yla2FWGzYu1vA5c+H1Rz8DnaDjF7XKL776331Lp6V06Y1lJ27r3G3Pi2drLt25xzwbQxAg2/pC1ArVjTUCwY7fSHzxT3p0gwP2wb0Z/EjlnlOx+1erZrKxSqGmyymxvOJ3rVbf6PkR+yGmIJyM2n93nU20qXRiAWXdtJAJXIwdp8Mz5oqFQNtVV3WOzbVA3MWOWOOpPrgR1va7VWXU0192pa3B3By4VGrUm3AxtYWFvNx0H4z3bj+rs02vfISxNJVbp1RcNWz0BiQWByO83AEg9OkotHo60vuZURWbbuZUAZs8zlhzOSAf8JoQIRe0et0YtW4F2F7BFubvCEFQdK0sqrUMbSGC5XkQw5kYH2rtpqa623IlhW1lLnKij01yhdQeQB21pgg4873broz5AltF2g1Vuo04da6qrLtRUy7WZmNdYZPPOOedx6cwpmbbx/XVOiubGWy7UvW6oB6NbCncOdpAK5Ug45q3rUk3kQIbT9stWilTUjMlActaxRnyiObdoH1AWdPAZrOSPDU1faCyzht9tfmahdDZcqqMsj7bBW2znyLVnHUHBxmUkAcyfHA5/6//TAiNX2q1i3AE01orlHBrYhwmpNRdWPQFTUPe34idWg7WX6ihmApV2Staim4h7bkTFa7h1SyxQTgjBHTnKywZBB5gggg+In501YVFCgKFVVUAYCgAAAAdBAj7e1+qoO3uHuFgNtTBSD3VjvVSjAD62/uAfwsY8sT4e22sXcG0ue5DtcU3sGTT4Gq7r1nc6hB97a34S1iBJ0drNS1blqUS1dTp9MFYsQzvfVVdao6mtUvqYH8TnpM7XdtdWCh2V1hbH7zIsKqRVqsaa3AyHzVURjxcDny3Xs+QJCztlqe9atdOikWadALGbegtt01e91HhjUWHw/ZePPbx09sNbtYMtb7C1bvWrK4sK6psAEFRt+j1rzB+t/reT5AiKe2GrTKd2rkLe4a1ihcCzU7doUElUFNYOB0bPLx0E7XOdIluK1sNm19+e7qr7x0F7bC2UOzGQSMnrKeIEl/W/Um01rTXktWvPvM1b7dPWGtBAOHW+xhyHKk58ceC9rdYyAmutWWldUQN4Rqu7w1bMwyGFj1n3A5xzMtYgQGr7e6qpLLQiMO5SyusoV+qmoZyHBIIZqAAQWzuGN2efSO2moqvdLVR6+/sHmI3epWqhlQJy3ebhtw3fW5hRgy1zECJPajWI3cv3Yep9L3tgUuCjWUrbu6BSe9bGQBhSQWwcc2m7dasszd3Wwc1YUlkSljUHOmLMB6UsxXx5oeXhP6BPmYE0O1N3d6kmutX0zd2A5KiyxWJsZT+4K2qYH1sQSAMzHt7V6016ixAu1k9FuqYtVYNG9xdQMhk3V+JOd/IkYzfRAjdT2p1mGKpSUw2GQWFiBYaQyZ5c+Tj8B45zKvh1jNVUzc2apC2Rg7ioJ5e+e8+wP/2Q=="/>
          <p:cNvSpPr>
            <a:spLocks noChangeAspect="1" noChangeArrowheads="1"/>
          </p:cNvSpPr>
          <p:nvPr/>
        </p:nvSpPr>
        <p:spPr bwMode="auto">
          <a:xfrm>
            <a:off x="304800" y="-395288"/>
            <a:ext cx="2400300" cy="1466851"/>
          </a:xfrm>
          <a:prstGeom prst="rect">
            <a:avLst/>
          </a:prstGeom>
          <a:noFill/>
          <a:ln w="9525">
            <a:noFill/>
            <a:miter lim="800000"/>
            <a:headEnd/>
            <a:tailEnd/>
          </a:ln>
        </p:spPr>
        <p:txBody>
          <a:bodyPr/>
          <a:lstStyle/>
          <a:p>
            <a:endParaRPr lang="en-US" dirty="0"/>
          </a:p>
        </p:txBody>
      </p:sp>
      <p:pic>
        <p:nvPicPr>
          <p:cNvPr id="9222" name="Picture 10" descr="http://www.robertniles.com/stats/graphics/normal.gif"/>
          <p:cNvPicPr>
            <a:picLocks noChangeAspect="1" noChangeArrowheads="1"/>
          </p:cNvPicPr>
          <p:nvPr/>
        </p:nvPicPr>
        <p:blipFill>
          <a:blip r:embed="rId4" cstate="print"/>
          <a:srcRect/>
          <a:stretch>
            <a:fillRect/>
          </a:stretch>
        </p:blipFill>
        <p:spPr bwMode="auto">
          <a:xfrm>
            <a:off x="1600200" y="746125"/>
            <a:ext cx="6094413" cy="3378200"/>
          </a:xfrm>
          <a:prstGeom prst="rect">
            <a:avLst/>
          </a:prstGeom>
          <a:noFill/>
          <a:ln w="9525">
            <a:noFill/>
            <a:miter lim="800000"/>
            <a:headEnd/>
            <a:tailEnd/>
          </a:ln>
        </p:spPr>
      </p:pic>
      <p:sp>
        <p:nvSpPr>
          <p:cNvPr id="9223" name="TextBox 4"/>
          <p:cNvSpPr txBox="1">
            <a:spLocks noChangeArrowheads="1"/>
          </p:cNvSpPr>
          <p:nvPr/>
        </p:nvSpPr>
        <p:spPr bwMode="auto">
          <a:xfrm>
            <a:off x="773112" y="4365625"/>
            <a:ext cx="7532687" cy="1877437"/>
          </a:xfrm>
          <a:prstGeom prst="rect">
            <a:avLst/>
          </a:prstGeom>
          <a:noFill/>
          <a:ln w="9525">
            <a:noFill/>
            <a:miter lim="800000"/>
            <a:headEnd/>
            <a:tailEnd/>
          </a:ln>
        </p:spPr>
        <p:txBody>
          <a:bodyPr wrap="square">
            <a:spAutoFit/>
          </a:bodyPr>
          <a:lstStyle/>
          <a:p>
            <a:r>
              <a:rPr lang="en-US" sz="4000" dirty="0"/>
              <a:t>Long tails in SBR research—</a:t>
            </a:r>
          </a:p>
          <a:p>
            <a:r>
              <a:rPr lang="en-US" sz="4000" dirty="0" smtClean="0"/>
              <a:t> meet blogs, media and flash mobs</a:t>
            </a:r>
            <a:endParaRPr lang="en-US" dirty="0"/>
          </a:p>
          <a:p>
            <a:endParaRPr lang="en-US" dirty="0"/>
          </a:p>
          <a:p>
            <a:endParaRPr lang="en-US" dirty="0"/>
          </a:p>
        </p:txBody>
      </p:sp>
      <p:sp>
        <p:nvSpPr>
          <p:cNvPr id="6" name="Rectangle 5"/>
          <p:cNvSpPr/>
          <p:nvPr/>
        </p:nvSpPr>
        <p:spPr>
          <a:xfrm>
            <a:off x="571500" y="3886200"/>
            <a:ext cx="702945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RISK </a:t>
            </a:r>
          </a:p>
        </p:txBody>
      </p:sp>
      <p:sp>
        <p:nvSpPr>
          <p:cNvPr id="9225" name="TextBox 6"/>
          <p:cNvSpPr txBox="1">
            <a:spLocks noChangeArrowheads="1"/>
          </p:cNvSpPr>
          <p:nvPr/>
        </p:nvSpPr>
        <p:spPr bwMode="auto">
          <a:xfrm>
            <a:off x="3886200" y="1463675"/>
            <a:ext cx="1133475" cy="2124075"/>
          </a:xfrm>
          <a:prstGeom prst="rect">
            <a:avLst/>
          </a:prstGeom>
          <a:noFill/>
          <a:ln w="9525">
            <a:noFill/>
            <a:miter lim="800000"/>
            <a:headEnd/>
            <a:tailEnd/>
          </a:ln>
        </p:spPr>
        <p:txBody>
          <a:bodyPr>
            <a:spAutoFit/>
          </a:bodyPr>
          <a:lstStyle/>
          <a:p>
            <a:r>
              <a:rPr lang="en-US" sz="6600" dirty="0"/>
              <a:t> _</a:t>
            </a:r>
          </a:p>
          <a:p>
            <a:r>
              <a:rPr lang="en-US" sz="6600" dirty="0"/>
              <a:t> x</a:t>
            </a:r>
          </a:p>
        </p:txBody>
      </p:sp>
      <p:sp>
        <p:nvSpPr>
          <p:cNvPr id="9226" name="TextBox 7"/>
          <p:cNvSpPr txBox="1">
            <a:spLocks noChangeArrowheads="1"/>
          </p:cNvSpPr>
          <p:nvPr/>
        </p:nvSpPr>
        <p:spPr bwMode="auto">
          <a:xfrm>
            <a:off x="6096000" y="338138"/>
            <a:ext cx="2057400" cy="584200"/>
          </a:xfrm>
          <a:prstGeom prst="rect">
            <a:avLst/>
          </a:prstGeom>
          <a:noFill/>
          <a:ln w="9525">
            <a:noFill/>
            <a:miter lim="800000"/>
            <a:headEnd/>
            <a:tailEnd/>
          </a:ln>
        </p:spPr>
        <p:txBody>
          <a:bodyPr>
            <a:spAutoFit/>
          </a:bodyPr>
          <a:lstStyle/>
          <a:p>
            <a:r>
              <a:rPr lang="en-US" sz="1400" dirty="0"/>
              <a:t>Public perception:</a:t>
            </a:r>
          </a:p>
          <a:p>
            <a:r>
              <a:rPr lang="en-US" sz="1400" dirty="0"/>
              <a:t>“flash mob, media, etc</a:t>
            </a:r>
            <a:r>
              <a:rPr lang="en-US" dirty="0"/>
              <a:t>.</a:t>
            </a:r>
          </a:p>
        </p:txBody>
      </p:sp>
      <p:sp>
        <p:nvSpPr>
          <p:cNvPr id="11" name="TextBox 10"/>
          <p:cNvSpPr txBox="1"/>
          <p:nvPr/>
        </p:nvSpPr>
        <p:spPr>
          <a:xfrm>
            <a:off x="304800" y="304800"/>
            <a:ext cx="4343400" cy="369332"/>
          </a:xfrm>
          <a:prstGeom prst="rect">
            <a:avLst/>
          </a:prstGeom>
          <a:noFill/>
        </p:spPr>
        <p:txBody>
          <a:bodyPr wrap="square" rtlCol="0">
            <a:spAutoFit/>
          </a:bodyPr>
          <a:lstStyle/>
          <a:p>
            <a:r>
              <a:rPr lang="en-US" dirty="0" smtClean="0"/>
              <a:t>The public and media often focus on this: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pPr eaLnBrk="1" fontAlgn="auto" hangingPunct="1">
              <a:spcAft>
                <a:spcPts val="0"/>
              </a:spcAft>
              <a:defRPr/>
            </a:pPr>
            <a:r>
              <a:rPr lang="en-US" dirty="0" smtClean="0"/>
              <a:t>Low probability, high magnitude?</a:t>
            </a:r>
            <a:endParaRPr lang="en-US" dirty="0"/>
          </a:p>
        </p:txBody>
      </p:sp>
      <p:sp>
        <p:nvSpPr>
          <p:cNvPr id="15363" name="Content Placeholder 2"/>
          <p:cNvSpPr>
            <a:spLocks noGrp="1"/>
          </p:cNvSpPr>
          <p:nvPr>
            <p:ph idx="1"/>
          </p:nvPr>
        </p:nvSpPr>
        <p:spPr/>
        <p:txBody>
          <a:bodyPr/>
          <a:lstStyle/>
          <a:p>
            <a:pPr marL="136525" indent="0" eaLnBrk="1" hangingPunct="1">
              <a:buFont typeface="Wingdings 2" pitchFamily="18" charset="2"/>
              <a:buNone/>
            </a:pPr>
            <a:r>
              <a:rPr lang="en-US" dirty="0" smtClean="0"/>
              <a:t> </a:t>
            </a:r>
          </a:p>
        </p:txBody>
      </p:sp>
      <p:sp>
        <p:nvSpPr>
          <p:cNvPr id="6" name="Footer Placeholder 5"/>
          <p:cNvSpPr>
            <a:spLocks noGrp="1"/>
          </p:cNvSpPr>
          <p:nvPr>
            <p:ph type="ftr" sz="quarter" idx="11"/>
          </p:nvPr>
        </p:nvSpPr>
        <p:spPr/>
        <p:txBody>
          <a:bodyPr/>
          <a:lstStyle/>
          <a:p>
            <a:pPr>
              <a:defRPr/>
            </a:pPr>
            <a:r>
              <a:rPr lang="en-US" dirty="0"/>
              <a:t>DRAFT: Discussion purposes only</a:t>
            </a:r>
          </a:p>
        </p:txBody>
      </p:sp>
      <p:sp>
        <p:nvSpPr>
          <p:cNvPr id="4" name="Slide Number Placeholder 3"/>
          <p:cNvSpPr>
            <a:spLocks noGrp="1"/>
          </p:cNvSpPr>
          <p:nvPr>
            <p:ph type="sldNum" sz="quarter" idx="12"/>
          </p:nvPr>
        </p:nvSpPr>
        <p:spPr/>
        <p:txBody>
          <a:bodyPr/>
          <a:lstStyle/>
          <a:p>
            <a:pPr>
              <a:defRPr/>
            </a:pPr>
            <a:fld id="{2C42FD62-4AB5-45EC-9EA3-175D61A81B07}" type="slidenum">
              <a:rPr lang="en-US"/>
              <a:pPr>
                <a:defRPr/>
              </a:pPr>
              <a:t>79</a:t>
            </a:fld>
            <a:endParaRPr lang="en-US" dirty="0"/>
          </a:p>
        </p:txBody>
      </p:sp>
      <p:sp>
        <p:nvSpPr>
          <p:cNvPr id="15365" name="TextBox 4"/>
          <p:cNvSpPr txBox="1">
            <a:spLocks noChangeArrowheads="1"/>
          </p:cNvSpPr>
          <p:nvPr/>
        </p:nvSpPr>
        <p:spPr bwMode="auto">
          <a:xfrm>
            <a:off x="914400" y="2438400"/>
            <a:ext cx="5562600" cy="1477328"/>
          </a:xfrm>
          <a:prstGeom prst="rect">
            <a:avLst/>
          </a:prstGeom>
          <a:noFill/>
          <a:ln w="9525">
            <a:noFill/>
            <a:miter lim="800000"/>
            <a:headEnd/>
            <a:tailEnd/>
          </a:ln>
        </p:spPr>
        <p:txBody>
          <a:bodyPr wrap="square">
            <a:spAutoFit/>
          </a:bodyPr>
          <a:lstStyle/>
          <a:p>
            <a:r>
              <a:rPr lang="en-US" dirty="0" smtClean="0"/>
              <a:t>The Common Rule protects all study subjects—</a:t>
            </a:r>
          </a:p>
          <a:p>
            <a:r>
              <a:rPr lang="en-US" dirty="0" smtClean="0"/>
              <a:t>Not just the average person in the average study.</a:t>
            </a:r>
          </a:p>
          <a:p>
            <a:endParaRPr lang="en-US" dirty="0" smtClean="0"/>
          </a:p>
          <a:p>
            <a:r>
              <a:rPr lang="en-US" dirty="0" smtClean="0"/>
              <a:t>How </a:t>
            </a:r>
            <a:r>
              <a:rPr lang="en-US" dirty="0"/>
              <a:t>should the Common Rule deal with study risks that are infrequently encountered but high impact?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r>
              <a:rPr lang="en-US" i="1" dirty="0" smtClean="0"/>
              <a:t>“Perhaps the greatest irony of the entire IRB debate is how little of it is informed by actual, reliable research about the facts of the problem… examination reveals that virtually no scientific evidence is brought to bear on any aspect of the debate about how IRBs function.”</a:t>
            </a:r>
            <a:r>
              <a:rPr lang="en-US" dirty="0" smtClean="0"/>
              <a:t> </a:t>
            </a:r>
          </a:p>
          <a:p>
            <a:pPr>
              <a:buNone/>
            </a:pPr>
            <a:r>
              <a:rPr lang="en-US" dirty="0" smtClean="0"/>
              <a:t>                             </a:t>
            </a:r>
            <a:r>
              <a:rPr lang="en-US" sz="2800" dirty="0" smtClean="0"/>
              <a:t>--Illinois White Paper, 2005, p. 18</a:t>
            </a:r>
            <a:endParaRPr lang="en-US" sz="2800"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8</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09800"/>
          </a:xfrm>
        </p:spPr>
        <p:txBody>
          <a:bodyPr>
            <a:normAutofit fontScale="90000"/>
          </a:bodyPr>
          <a:lstStyle/>
          <a:p>
            <a:pPr eaLnBrk="1" fontAlgn="auto" hangingPunct="1">
              <a:spcAft>
                <a:spcPts val="0"/>
              </a:spcAft>
              <a:defRPr/>
            </a:pPr>
            <a:r>
              <a:rPr lang="en-US" dirty="0" smtClean="0">
                <a:solidFill>
                  <a:srgbClr val="FFFF00"/>
                </a:solidFill>
              </a:rPr>
              <a:t>“Mean risks”</a:t>
            </a:r>
            <a:r>
              <a:rPr lang="en-US" dirty="0" smtClean="0"/>
              <a:t/>
            </a:r>
            <a:br>
              <a:rPr lang="en-US" dirty="0" smtClean="0"/>
            </a:br>
            <a:r>
              <a:rPr lang="en-US" dirty="0" smtClean="0"/>
              <a:t>(and the long tail)</a:t>
            </a:r>
            <a:br>
              <a:rPr lang="en-US" dirty="0" smtClean="0"/>
            </a:br>
            <a:r>
              <a:rPr lang="en-US" dirty="0" smtClean="0"/>
              <a:t> NOT JUST THE AVERAGE PERSON IN THE AVERAGE STUDY </a:t>
            </a:r>
            <a:endParaRPr lang="en-US" dirty="0"/>
          </a:p>
        </p:txBody>
      </p:sp>
      <p:sp>
        <p:nvSpPr>
          <p:cNvPr id="3" name="Content Placeholder 2"/>
          <p:cNvSpPr>
            <a:spLocks noGrp="1"/>
          </p:cNvSpPr>
          <p:nvPr>
            <p:ph idx="1"/>
          </p:nvPr>
        </p:nvSpPr>
        <p:spPr>
          <a:xfrm>
            <a:off x="457200" y="2590800"/>
            <a:ext cx="8229600" cy="3687763"/>
          </a:xfrm>
        </p:spPr>
        <p:txBody>
          <a:bodyPr>
            <a:normAutofit fontScale="70000" lnSpcReduction="20000"/>
          </a:bodyPr>
          <a:lstStyle/>
          <a:p>
            <a:pPr marL="548640" indent="-411480" eaLnBrk="1" fontAlgn="auto" hangingPunct="1">
              <a:spcAft>
                <a:spcPts val="0"/>
              </a:spcAft>
              <a:buClr>
                <a:schemeClr val="tx1">
                  <a:shade val="95000"/>
                </a:schemeClr>
              </a:buClr>
              <a:buFont typeface="Wingdings 2"/>
              <a:buChar char=""/>
              <a:defRPr/>
            </a:pPr>
            <a:r>
              <a:rPr lang="en-US" dirty="0" smtClean="0"/>
              <a:t>Assessing the probability of rare and extreme events is an important issue in the management of risks in human subjects in research.</a:t>
            </a:r>
          </a:p>
          <a:p>
            <a:pPr marL="137160" indent="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Consideration of “mean” risks is vital (cf. project </a:t>
            </a:r>
            <a:r>
              <a:rPr lang="en-US" dirty="0" smtClean="0"/>
              <a:t>SERR</a:t>
            </a:r>
            <a:r>
              <a:rPr lang="en-US" dirty="0" smtClean="0"/>
              <a:t>)—but inadequate.  Low probability/high magnitude risks must also be considered --in ways that minimize regulatory burden but that realistically assess risks.</a:t>
            </a:r>
          </a:p>
          <a:p>
            <a:pPr marL="137160" indent="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“Extreme value analysis” is routinely used in modern science, including most risk management fields, such as engineering, insurance, and financial management.</a:t>
            </a:r>
            <a:endParaRPr lang="en-US" dirty="0"/>
          </a:p>
        </p:txBody>
      </p:sp>
      <p:sp>
        <p:nvSpPr>
          <p:cNvPr id="4" name="Slide Number Placeholder 3"/>
          <p:cNvSpPr>
            <a:spLocks noGrp="1"/>
          </p:cNvSpPr>
          <p:nvPr>
            <p:ph type="sldNum" sz="quarter" idx="12"/>
          </p:nvPr>
        </p:nvSpPr>
        <p:spPr/>
        <p:txBody>
          <a:bodyPr/>
          <a:lstStyle/>
          <a:p>
            <a:pPr>
              <a:defRPr/>
            </a:pPr>
            <a:fld id="{AE7CE507-5DF2-4DD9-818E-EEFDD14A4F0A}" type="slidenum">
              <a:rPr lang="en-US"/>
              <a:pPr>
                <a:defRPr/>
              </a:pPr>
              <a:t>80</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DD7745-DCEA-4256-B0A1-681EC926F49C}" type="slidenum">
              <a:rPr lang="en-US" smtClean="0"/>
              <a:pPr/>
              <a:t>81</a:t>
            </a:fld>
            <a:endParaRPr lang="en-US" dirty="0"/>
          </a:p>
        </p:txBody>
      </p:sp>
      <p:sp>
        <p:nvSpPr>
          <p:cNvPr id="3" name="TextBox 2"/>
          <p:cNvSpPr txBox="1"/>
          <p:nvPr/>
        </p:nvSpPr>
        <p:spPr>
          <a:xfrm>
            <a:off x="381000" y="152400"/>
            <a:ext cx="8610600" cy="1938992"/>
          </a:xfrm>
          <a:prstGeom prst="rect">
            <a:avLst/>
          </a:prstGeom>
          <a:noFill/>
        </p:spPr>
        <p:txBody>
          <a:bodyPr wrap="square" rtlCol="0">
            <a:spAutoFit/>
          </a:bodyPr>
          <a:lstStyle/>
          <a:p>
            <a:r>
              <a:rPr lang="en-US" sz="4000" dirty="0" smtClean="0"/>
              <a:t>FROM “BIG DATA” TO “NO DATA”?</a:t>
            </a:r>
          </a:p>
          <a:p>
            <a:r>
              <a:rPr lang="en-US" sz="3200" dirty="0" smtClean="0"/>
              <a:t> </a:t>
            </a:r>
            <a:r>
              <a:rPr lang="en-US" sz="4000" dirty="0" smtClean="0">
                <a:solidFill>
                  <a:srgbClr val="FFFF00"/>
                </a:solidFill>
              </a:rPr>
              <a:t>Sometimes it just takes one study-</a:t>
            </a:r>
          </a:p>
          <a:p>
            <a:r>
              <a:rPr lang="en-US" sz="4000" dirty="0" smtClean="0">
                <a:solidFill>
                  <a:srgbClr val="FFFF00"/>
                </a:solidFill>
              </a:rPr>
              <a:t>gone-bad to change laws and regs</a:t>
            </a:r>
          </a:p>
        </p:txBody>
      </p:sp>
      <p:sp>
        <p:nvSpPr>
          <p:cNvPr id="4" name="TextBox 3"/>
          <p:cNvSpPr txBox="1"/>
          <p:nvPr/>
        </p:nvSpPr>
        <p:spPr>
          <a:xfrm>
            <a:off x="381000" y="2057400"/>
            <a:ext cx="8305800" cy="4524315"/>
          </a:xfrm>
          <a:prstGeom prst="rect">
            <a:avLst/>
          </a:prstGeom>
          <a:noFill/>
        </p:spPr>
        <p:txBody>
          <a:bodyPr wrap="square" rtlCol="0">
            <a:spAutoFit/>
          </a:bodyPr>
          <a:lstStyle/>
          <a:p>
            <a:pPr marL="342900" indent="-342900"/>
            <a:r>
              <a:rPr lang="en-US" dirty="0" smtClean="0"/>
              <a:t>Even a few studies gone bad can trigger serious barriers to future research:</a:t>
            </a:r>
          </a:p>
          <a:p>
            <a:pPr marL="342900" indent="-342900">
              <a:buFont typeface="+mj-lt"/>
              <a:buAutoNum type="arabicPeriod"/>
            </a:pPr>
            <a:r>
              <a:rPr lang="en-US" b="1" dirty="0" smtClean="0"/>
              <a:t>American jury study </a:t>
            </a:r>
            <a:r>
              <a:rPr lang="en-US" dirty="0" smtClean="0"/>
              <a:t>(Wichita jury component) </a:t>
            </a:r>
            <a:r>
              <a:rPr lang="en-US" dirty="0" smtClean="0">
                <a:sym typeface="Wingdings" pitchFamily="2" charset="2"/>
              </a:rPr>
              <a:t> Congress banned recording jury proceedings (1953).</a:t>
            </a:r>
          </a:p>
          <a:p>
            <a:pPr marL="342900" indent="-342900">
              <a:buFont typeface="+mj-lt"/>
              <a:buAutoNum type="arabicPeriod"/>
            </a:pPr>
            <a:r>
              <a:rPr lang="en-US" b="1" dirty="0" smtClean="0">
                <a:sym typeface="Wingdings" pitchFamily="2" charset="2"/>
              </a:rPr>
              <a:t> USPHS “Tuskegee” and Common </a:t>
            </a:r>
            <a:r>
              <a:rPr lang="en-US" dirty="0" smtClean="0">
                <a:sym typeface="Wingdings" pitchFamily="2" charset="2"/>
              </a:rPr>
              <a:t>Rule </a:t>
            </a:r>
            <a:r>
              <a:rPr lang="en-US" dirty="0" smtClean="0">
                <a:sym typeface="Wingdings" pitchFamily="2" charset="2"/>
              </a:rPr>
              <a:t>(long </a:t>
            </a:r>
            <a:r>
              <a:rPr lang="en-US" dirty="0" smtClean="0">
                <a:sym typeface="Wingdings" pitchFamily="2" charset="2"/>
              </a:rPr>
              <a:t>shadows of Guatemala, MKUltra, etc.)</a:t>
            </a:r>
          </a:p>
          <a:p>
            <a:pPr marL="342900" indent="-342900">
              <a:buFont typeface="+mj-lt"/>
              <a:buAutoNum type="arabicPeriod"/>
            </a:pPr>
            <a:r>
              <a:rPr lang="en-US" b="1" dirty="0" smtClean="0">
                <a:sym typeface="Wingdings" pitchFamily="2" charset="2"/>
              </a:rPr>
              <a:t>J. Hopkins education surveys</a:t>
            </a:r>
            <a:r>
              <a:rPr lang="en-US" dirty="0" smtClean="0">
                <a:sym typeface="Wingdings" pitchFamily="2" charset="2"/>
              </a:rPr>
              <a:t> Cited in creation of Family Education Privacy Act (FERPA) regulating student records and PPRA regulating surveys of students</a:t>
            </a:r>
            <a:r>
              <a:rPr lang="en-US" dirty="0" smtClean="0">
                <a:sym typeface="Wingdings" pitchFamily="2" charset="2"/>
              </a:rPr>
              <a:t>.</a:t>
            </a:r>
            <a:endParaRPr lang="en-US" dirty="0" smtClean="0">
              <a:sym typeface="Wingdings" pitchFamily="2" charset="2"/>
            </a:endParaRPr>
          </a:p>
          <a:p>
            <a:pPr marL="342900" indent="-342900">
              <a:buFont typeface="+mj-lt"/>
              <a:buAutoNum type="arabicPeriod"/>
            </a:pPr>
            <a:r>
              <a:rPr lang="en-US" b="1" dirty="0" smtClean="0">
                <a:sym typeface="Wingdings" pitchFamily="2" charset="2"/>
              </a:rPr>
              <a:t>CHEERS</a:t>
            </a:r>
            <a:r>
              <a:rPr lang="en-US" dirty="0" smtClean="0">
                <a:sym typeface="Wingdings" pitchFamily="2" charset="2"/>
              </a:rPr>
              <a:t> (EPA observational study of pesticide exposure in children new EPA protection regulation (2006)</a:t>
            </a:r>
          </a:p>
          <a:p>
            <a:pPr marL="342900" indent="-342900">
              <a:buFont typeface="+mj-lt"/>
              <a:buAutoNum type="arabicPeriod"/>
            </a:pPr>
            <a:r>
              <a:rPr lang="en-US" b="1" dirty="0" smtClean="0">
                <a:sym typeface="Wingdings" pitchFamily="2" charset="2"/>
              </a:rPr>
              <a:t>“Regulatory reign of terror” </a:t>
            </a:r>
            <a:r>
              <a:rPr lang="en-US" dirty="0" smtClean="0">
                <a:sym typeface="Wingdings" pitchFamily="2" charset="2"/>
              </a:rPr>
              <a:t> after Jesse Gelsinger, Ellen Roche deaths etc. (VCU survey) (Abolition of Office for Protection from Research Risks (OPRR) and creation of OHRP. ) (2000)</a:t>
            </a:r>
          </a:p>
          <a:p>
            <a:pPr marL="342900" indent="-342900">
              <a:buFont typeface="+mj-lt"/>
              <a:buAutoNum type="arabicPeriod"/>
            </a:pPr>
            <a:r>
              <a:rPr lang="en-US" dirty="0" smtClean="0">
                <a:sym typeface="Wingdings" pitchFamily="2" charset="2"/>
              </a:rPr>
              <a:t>GAO sting of Coast IRB etc. led to FDA requiring its IRBs to register  (2009)</a:t>
            </a:r>
          </a:p>
          <a:p>
            <a:pPr marL="342900" indent="-342900">
              <a:buFont typeface="+mj-lt"/>
              <a:buAutoNum type="arabicPeriod"/>
            </a:pPr>
            <a:r>
              <a:rPr lang="en-US" dirty="0" smtClean="0">
                <a:sym typeface="Wingdings" pitchFamily="2" charset="2"/>
              </a:rPr>
              <a:t>Vaccinations: public trust (autism, Bin Laden, etc.)</a:t>
            </a:r>
          </a:p>
          <a:p>
            <a:pPr marL="342900" indent="-342900">
              <a:buFont typeface="+mj-lt"/>
              <a:buAutoNum type="arabicPeriod"/>
            </a:pPr>
            <a:r>
              <a:rPr lang="en-US" dirty="0" smtClean="0">
                <a:sym typeface="Wingdings" pitchFamily="2" charset="2"/>
              </a:rPr>
              <a:t>Studying civil strife and genocide after Belfast Project? </a:t>
            </a:r>
          </a:p>
          <a:p>
            <a:pPr marL="342900" indent="-342900">
              <a:buFont typeface="+mj-lt"/>
              <a:buAutoNum type="arabicPeriod"/>
            </a:pPr>
            <a:r>
              <a:rPr lang="en-US" dirty="0" smtClean="0">
                <a:sym typeface="Wingdings" pitchFamily="2" charset="2"/>
              </a:rPr>
              <a:t>Risks in low income housing after Kennedy Krieger?</a:t>
            </a:r>
          </a:p>
          <a:p>
            <a:pPr marL="342900" indent="-342900">
              <a:buFont typeface="+mj-lt"/>
              <a:buAutoNum type="arabicPeriod"/>
            </a:pPr>
            <a:r>
              <a:rPr lang="en-US" dirty="0" smtClean="0">
                <a:sym typeface="Wingdings" pitchFamily="2" charset="2"/>
              </a:rPr>
              <a:t>And…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371600"/>
          </a:xfrm>
        </p:spPr>
        <p:txBody>
          <a:bodyPr>
            <a:normAutofit fontScale="90000"/>
          </a:bodyPr>
          <a:lstStyle/>
          <a:p>
            <a:r>
              <a:rPr lang="en-US" sz="5400" dirty="0" smtClean="0">
                <a:solidFill>
                  <a:srgbClr val="FFFF00"/>
                </a:solidFill>
              </a:rPr>
              <a:t>A new privacy statute enacted, on average, each 3 ½ years. </a:t>
            </a:r>
            <a:r>
              <a:rPr lang="en-US" sz="6000" dirty="0" smtClean="0">
                <a:solidFill>
                  <a:srgbClr val="FFFF00"/>
                </a:solidFill>
              </a:rPr>
              <a:t> </a:t>
            </a:r>
            <a:endParaRPr lang="en-US" sz="2700" dirty="0">
              <a:solidFill>
                <a:srgbClr val="FFFF00"/>
              </a:solidFill>
            </a:endParaRPr>
          </a:p>
        </p:txBody>
      </p:sp>
      <p:sp>
        <p:nvSpPr>
          <p:cNvPr id="3" name="Content Placeholder 2"/>
          <p:cNvSpPr>
            <a:spLocks noGrp="1"/>
          </p:cNvSpPr>
          <p:nvPr>
            <p:ph idx="1"/>
          </p:nvPr>
        </p:nvSpPr>
        <p:spPr>
          <a:xfrm>
            <a:off x="533400" y="3810000"/>
            <a:ext cx="8229600" cy="1630363"/>
          </a:xfrm>
        </p:spPr>
        <p:txBody>
          <a:bodyPr>
            <a:normAutofit fontScale="85000" lnSpcReduction="20000"/>
          </a:bodyPr>
          <a:lstStyle/>
          <a:p>
            <a:pPr>
              <a:buNone/>
            </a:pPr>
            <a:endParaRPr lang="en-US" dirty="0" smtClean="0"/>
          </a:p>
          <a:p>
            <a:pPr>
              <a:buNone/>
            </a:pPr>
            <a:r>
              <a:rPr lang="en-US" dirty="0" smtClean="0"/>
              <a:t>   The Presidential Commission for the Study of Bioethical Issues identified 11 separate privacy statutes enacted by Congress from 1970-2009.</a:t>
            </a:r>
          </a:p>
          <a:p>
            <a:endParaRPr lang="en-US" dirty="0"/>
          </a:p>
        </p:txBody>
      </p:sp>
      <p:sp>
        <p:nvSpPr>
          <p:cNvPr id="101378" name="AutoShape 2" descr="data:image/jpeg;base64,/9j/4AAQSkZJRgABAQAAAQABAAD/2wCEAAkGBhQSEBUUEhQWFRUVGBUXGBgYGBgcHRoXGBsaGBwYHhccHSgfGBkjHhgYHy8gIycpLSwsHCAxNTAsNScrLCkBCQoKDgwOGg8PGiwlHyQvLywsMiosLCwsLCwsKSwsLCwsLCwsLCwsLCwsLCwsKSwsLCksLCwsLCwsLCwsLCwsLP/AABEIALkBEQMBIgACEQEDEQH/xAAcAAEAAgMBAQEAAAAAAAAAAAAABgcEBQgDAQL/xABKEAACAQMCAwUEBgcGBAQHAQABAgMABBESIQUxQQYHEyJRMmFxgRQjQlJykWKCkqGxssEzNkNTosIkJbPRNIPh8CY1Y3N0tPEX/8QAGgEAAwEBAQEAAAAAAAAAAAAAAAMEAgUBBv/EADARAAICAQMCAwYFBQAAAAAAAAABAhEDEiExMkEEIlETFEJhcbEjgaHB8AVykdHh/9oADAMBAAIRAxEAPwC8aUpQApSlAClKUAKUpQApSlAClantF2ot7KLxLiQKDnSvNmI6KvM/wHUiqY7V98lzcEpbf8NF6g/WMPe/2Pgu/vNbhjlLgXPJGPJcfH+2VpZ/+ImVG5hB5nPwRcn58qrvjXf0NxaW5P6cxx/oXf8A1CqgZyxJJJJO5JySfUnrW5tezDNcRQMwDSvAAQNSaZxqVg+dzp3Axvg77VSsMY8k7zSlwbXiPezxGXP1/hg9IkVf9RBb99R+67R3UhzJczsffLIf921ZHDrGOZbgAGN4o3mjJOQRGQWjcEYyVyQRjcYwc7bzj1iGhk8JIyWFrcBFUK0UTQgu0YA+sjLvhgPZ0g43yN+VOkhfme7ZFhxGf/Nm/bf/AL18biU45yyj/wAx/wDvWz7NXDH6QC+ALS4VctgZOCFGTzJzgDnvX6s5v+X3Bcsdc1qgwwzpRJjyOSVHkH5DNe2eV8zEs+1V3F/Z3U6+4Svj8icVIuG98XEYsapEmHpIg/mTSa85rRfpHnUaIOHo7a121tAulmGN28WZN+eVqOLbLJcJErIqlxH4m4UguR4pBOwwQcbbD415UZco980eGW7wTv3hbAuoXiP3kOtfiRsw+WqrC4N2ht7tNVvKkg66TuPivNfmBXMF9woxOyMdDoWDJINLAggAdRuDkb4wDvyz5gzWsufrIZUJ38yMpHPfY0t4Yvgas0l1HWlKpPsl32yR4jvl8VOXioAHHvZdg/xGD8auDhXF4rmISwSLIjcmU/uI5gj0O4qeUHHkojNS4MylKVg2KUpQApSlAClKUAKUpQApSlAClKUAKUpQApSlAClK+ZoA+k1A+8DvQjsQYYcSXJ6fZjz1fHM+ic/XHXD7z+8v6IDbWzA3DDzN/lA/xkI5DpzPSqORGkYkncnLM7Y3J5sx6k+tUYsV7yJ8mWvKj34lxOa6mMkztJI3U+nPAHJVHoMAVmWHBgAsk6u0Lkxq8EkZ0y4yFbZgGPRW059cb1m8Ft4NCzKHdFSSG6QYaRBKGRbhMbFPMBjoy4J84NaxrsRJNFHIJUl8PcKyj6ttYbDAEN064BbeqL7Imqt2e3ErKMwh4rhJVQhQrAxyqrEnBjOQQGJ3Rm9rfGK/F1xwtBboGkDw5GQ2FIDl4yADnWmphq9CB0rBVJJ5cKpeSQ+yi7kn0VR/AVYXZzuQuZcNdOLdT9kYeT+OlfzPwobUeo9SlLpIBdcUkkLsxGqT2yqqurcNvpAG5AJ9SMnevDzSHHmc8urH4dTXRXB+6nh9vj6nxWH2pjr/ANPsf6aksaQwKAoSJSVUAAKNTHSowMDJJAFJedLhDlgk+WcuRdnLpvZtp2+EMh/gtfmfgFynt286/iikH8VrqC641EiTMSSLcZkAByPIJMDPM6SDt61kC9TxDHnzhQ5G+yklQc8uan8qz7w/Q17t8zk+O5dMgMy5GCASMj0I6j3Gv0L05JbDZXQcgeyMYxjkRpG/x9TXVE9pb3KKXSKZGAKllVwVIyCMg7Eb1E+M9zthPkxo0DesTbfsNlfyxW1nT5Rh4JLhlM2XGUkuopbjAWCNAinLazCp8NGbH2mCgsdsbbACvnDnzHcXFx9YoJARicSXMwbDHByAqh5CQQchRnet/wBpe528tgXixcxj7gw4Hvj3J/VJqEx3DIGXoSNSsMjK5xkHkwyd+e59TTVUl5RTuL8x7Q8OaTQsYZ5GDnQBvpUFsg532DHHoM75rL7OdqLixm8SByvLUh3VwOjL1+PMdDXrYXi+C6RkC4nOiR5GRFWHA8qMSAAx2bOMKoUDBNZPFOGQtHI8RaQxm2gV1BxLLodpXwRnR5QAefsnqaG+zCu6Lx7EdvoeIx+XyTKPrIidx+kp+0mevTripTmuTLS7ltZw8bFJY22ZSDgj3jIYH5giuhO73t8nEYsNhJ4wPEQcj01r10k/kdj0JlyYtO64KcWXVs+SX0pSkjxSlKAFKUoAUpSgBSlKAFKUoAUpSgBSlKAFQ/vI7cDh9t5MGeXIiU749ZCPurkfE4HrUo4hfJDE8sjaUjUsx9ABk/8A8rl/tX2ke+unnk21HCLn2Ix7K/1PvJPWm4oanvwJy5NK25Nc5eVnc6nbzSOxyTz3dj8TzPrUmsrQQ7xXNnllOlGBmMoHmUsjIY4pB0DFTnY9ScXgEOUR7Wcx3QZlMbFQkoPsqrHykkZHhyDDbgE7CsPjF8udMcXgsf7ZBgqJASpEeRqjQjGV1HfbkBVb32JVsrZ94r2gklbPiam0vGZFQRl42IOghQPKMcj0JHIAVsexXd/PxF8r9XCDh5WG34VH22/cOp9czu57vW4hJrlytshwzDYu33FPT3t0+J26DsrFIY1jjVURBhVUYAA6AUqeRQ8sRmPG5eaRqezHY22sI9MCeYjzSNu7fFvT9EYHurLuuOIgBHmHjLAxH2HY6Rq/WKD9YU7QwM1u5R9DpiRGJIUNGdYDY+wcYb3E1UHbPvB1oZLAuiSyATFgu8karoxnJUMvU4J8IctJqKcq3Z08GD2jpE/4z2rEXiCWZEkt5hIUDDMlrhc+QEnOmQgA4yyDlUE4t3nD6JIbeIqZbouplwdBURy5ABwW16WGdtzzrT2vZu5ubozJGZYL1pBrLKmVclju24ePTnABzo2ytbvg3dxEYWSSV5Fmhe4h0oEKtEVU5yWw/n0ldx8SBhdyZ0I48OLqdsjPaLtndsVTxmUtHE8rJ5DI7xqwLaMbKrKgHLy53Jr04T28vEglImJdFj87gOxi16DEWYElcyhh19oZ3GJFxLu8geDUJpAYLOK4DlVYvG/ikRlcqMoEADZ5HB5CveXuzhiimhMshMc1qrsukGQylQq4IOhV8TV1yefIYzUh3tsGlRr9D04X3pQx/QpJomXTDJCfD3RfPGpbBOogLEu2/tHniprwDj5YxReNHK0cTvdMHDFHGnC88gZZt8YwnvqA8b7tI3l+qlbwopFtY4iBqZ9IkIEmcAMzOWcqSCGOCABUZls7q0ea8mUw6/HiXBBDSOGQoMEjSm5OfuY3Na1SXIh4cWVeR0/T7Iv7h3GUljhY+UzJ4iI2NRXAOcD3MpPpmtH2w7uLbiALEeFNjaVRv7tY5OPjv6EVCey3btmjj8dj9MnRre3kYDQE1jS7AciztjIGG8FeW5q3LK2EcaoCxCKq5Y5Y6RjJJ5nbc02Eu6Odnw6HUjl/tP2UnsJfDnXGc6HG6uB1U/xB3HX34dzxV3ijiJASPVhVAAJY5LMB7T7AajvgAdK6h49wCG8haGdAyN+anoyn7LD1/ptXOXbTsdLw64Mb+aNsmOTGzqPX0YbAj58iKux5FPZ8nNyY3HdcHhxDhEMWiMys87BCwVR4cZcAhC2rU7DIyQMA7b4rF4VxSWzuFliJSSJj+7ZlYdVO4IrY9mr367UscJnALLLPIQkekZMpTk7KBq67jOkmvDjVpCoAiYswXW0rEDxtZHsx+0mMkgP5iNRIGwrd9mLrujozsl2njv7VJ49s7OnVHGMqfzyD1BBrdVzf3Z9sTYXg1n6ibCSjoPuyfqk7+4n3V0eDUeSGhluOetH2lKUsYKUpQApSlAClKUAKUpQApSlAClK/MjgAk7ADJPoBQBU/fn2n0pHZId3xLLj7oPkX5sC36o9aq3gNvqkJWZIZEAeJnzgupG2rBCEDJBIxtzHOv12o42by8mnOcSOdPuQeVB+yBW2gtJILdXksoSikBpiXdlZjt4gimBi3OBlRjYYJq6K0Rogk9crPPjnEblUK3SgO4XSTFC2tc51pcKNWAQvsswJPTBFYfY/su9/drCmy+1I/3IxzPx3wB6kVreIThpGwFVQW0hNWgAkk6QxJCkknB9av/uo7J/Q7IO4xNcASP6hceRPkDk+9jXk5aI/M9hHXL5Es4XwyO3hSGJQsaAKoHp/UnmT1JJrLrRdtuBvd2MsMbaZGAZDkjzowcDI5AlcZ6ZqsOyXe3Nav9G4irsEOguR9bGRthx/iAevtfiqVQclaKnNRdMmXedw6/lEBsclVZjJGGVdXs6dQYgPH7QK568vTT8O7BpaFkVSJ54A8YL6o/FiYSPb6SN1PkALFiVL+hJsjh/EI541kidZEbcMpyD/6+7pWj7d8IuZ7cfQ3CTRusiHG+QCuFbkp0sw5HOcbZzSXHuW48zpQ4X85I7ecfhQkq4529/bpnzBQuJ4go9nEaSHG39ofSsTh/GJnmZIovBaC4uYo2kwwP0pZZVXAwpXxI0GQ/wBpa+RWtvG0VzIEwvhS+Ix0gwXIdJozkjLpKzvpOWwQu/KtSe3tpGFHiPIyraDKRnBa0lLK+XKe3GdJ9/risX6lUYXtGN/z/X3Pc2ty3DmV5dEgsnU6cY8K2m0GM4G+UJGdtz+e0vbO91KkUgd/ptukrMoOpobe3k19NgyOcbZ2GR10EveFaOkiZlTXFfRgtGMD6VKJVzpcnCkEHA3zX77S8ctbuJjFcHxDdPKqrKIToZEUMfFUKxBQbZB3OD6lqjeiereNc9jbR9p3jmhzCzqqXV8HB2ZpvF8PIIAGFYrgFidS45EVmW15G0bRxOkxgijtUU4Ie7uGBkdkPMKwViSNvrPQ1or7t2qeeS2uAP8AhRssfhlbYmQIHVioDSHUcZ22xXh2fuBcxSPZRPBcB2ZGJ1eJPM6rrD45RRs4K4ICuWOTzLMvFtbVG14x2DErz3NmrPNAY449cg0ySRKFeQAgYKEAAatJdGyMbGYd3VldxWSpeszS6mI1NqZU2wrNk5OcnmcAgdK2PZfhj29pFFKwZ1QBiBgFjuep1HJOW6nfAzXtxnjkNpEZbiRY0G2TzJ9FA3Y+4UyMdyLJnco6Hwu5sa0vazsvHf2zQy7Z3Rsbo45MP4EdQSKqrtN3q3F/ILXhyPGJDoDf4r56AjaNepwc46jere7P8Oa3tIYXcu0caIWOdyBgnfemuLhv3JFJTtHLnFeGSW07wyjS8bFWH9QeoIwQfQ1ncK4GjqryzKquSqxoNczsvNQmypzHmcgbjGrlVod+HZTXEt7GPNHhJcdYyfK36rHHwb3VVfZ6+KSFfFWFWVwZGiEhXynJTYsrkZUFcHcb9RXGeqNoklDTKmeHGrLwpmXSUBwwQsGKBxqCMRzYAjNXt3Qdp/pViI3OZbbEZ9SmPq2/IFfitU5xPggW1Dw2tx4eQ30iXA1LgjaJRhIznOdTch5ulbHum499G4lGCcJP9S3xb2D+0AP1jXk1qh9DUHomdG0pSoi0UpSgBSlKAFKUoAUpSgBSlKAFRTvQ4t9H4XcMDhnURL8ZDpP5KWPyqV1VPf7fYgtovvyO5/8ALUKP+pW8auSRjI6i2U/w5cyqdJYKQzAEA6VOTueRx++tjc2UUCl4LkSrIrIAI5UYqwwQ4ZdAxzwGbcDHqMLhfglik7MiMNnVdRRgQQSmRqXmCAc8iM4wf3xNI0Ajim8YZ1FgjooOMAAP5ifU4HIDernuyFbI2PYLgP0ziEMTDKatcn4E8xHz2X9aunRVOdwfCwWubg9AkS/Pzt/BKuSpM0rlRVgjUbFU1372CK8MggIZgQZwRpOOUbLjdsbhsjbI3xtctQfviiJ4VKQ5QK0ZI051jUFCH7oyQcj0rON1JG8iuLKV7Kdsrjh8uuFsqT542zof4jo36Q3+I2q9+B94EN5ZyTwqS8SMzwZGsFQSAPUHGA39ciua6zeDcZltZlmgco69ehHVSPtKeoqrJiU91yS48rg9+DZcT4rc8Rm9nIzI6xJtHGGJd232UZJLO3zOK2lv3aSkhZJokJbSQA7EN4qQkHygbPImcE7MCMjeplw20gfhst9aOYHk8QtFojcfSCNHggMuooxYhUH+ZnB2AjPaDiN3Fbw5CrNKCzaANSqqhfZGRho0gOocmhPJg2OYsb1aWfTPxn4erHtH9TCk7vvJqW5X2PEw0bDy+EZj7JY5AVhy5qR76wrrsDdoSFVJMEjySLzBkU+VirHeGXp9hj0rCNzmc/T/AB86MAoVDrqGtcKw0lDrJwMbPkehyuznHpfGWJpCY5SUbWdWlXWVGYMTkFVnmb0yxOM05+F2tEkP6rLVpa/z+/BhGwu7Y58OeE+oWRP9Q5/nWTwPiF415E8BlknVgEyWfnzU55IQTnkMZqx7W8csCg87MGCZIBkZ/ECHHQzyxo36FnJ6VKe1HaNOEWCc5ZceHHqO7yYyXY5zp+0fiAOdIhj1OkV5vGqEXqijx7fd4q8PjCKFe5dcqm+lR99uunPIcz7udUNxrjs93KZLiRpG6Z5KPRVGyj3CvDiF+88ryysXdyWZj1J/gOmOgAFY9dXHjUF8z5jJkc2Xd3HcBQWz3JiIkdiiyMQdUYxnQMeVc7E75I54GKtGtD2ETHDbX6wyfVIQxXTkEZA09AAQo9wFb6opu5NlkFUUjG4lYpNDJFIMpIrIw9zDB+dcp8T4e0E8kL+1E7I3vKnH5Hn8661Nc+d9PC/C4mXHKeNJP1hmM/yA/OnYHvQrPHazRiJJHN1cXcZGdWjLmZscoghXSo+znVpA5Z5Vo1LIwO6upBHuYbg/ng1uuHdpXgiQIUGBIuUVFlyTqVjMYy+kasABh7P56ziczO4kYlmdVZmZtRZvZYk885U7HeqY2iZ1R1NwPiQuLaKYcpY0f9oAkfI7VnVCO5y/8ThMQ6xNJH+TFh+5hU3rnyVNovi7SYpSleGhSlKAFKUoAUpSgBSlKAFUf39z5vLdPuws37Tkf7KvCqH79z/zGP8A/HT/AKktOw9YnP0EJsODiVNXjwRnJGmWQoTjG42xjcjcjka/HFrTw2RCYiQgJaJlZTksQdS7FsYB+G++ayODLa4zP4jPqwE1LGmn1MmGY/hwv4qxeLSlpMmJYfKmETVgDAwcsSTnnkk5zVe9kbWxeXcjbaeF6v8AMmlb8tKf7asGoX3QD/lEHxmz8fFf+mKmlQT6mX4+lCtX2mty9pOqxxykxthJThGOOTHoOvT4jmNpX4lQFSGAIIIIPIg8xismzkWUYY8uZ5HI+Rycj35Pxr81su0tmIry4jAUBJZFATOkAMcKM77Db5VrCK6a3RzC4uzvY++g4day2uhphM1yYnOBpkiEajcgaguTzBGv3U4vY+EGW5aPW3mkEQwqaw48NBgaSqyuBuf7dnOG8MNJpO3sacFW8i0sypGmg9JtkKMBuMHf4DI51XfbrvJW/tYkjhaNwxMjHfTtgKjDmG3JyAfKPiOXPebt0zu+HU/ZpxjaXpyRXtTxITTZAGRnJHyAQHqqKqqPnWssnCyIWGQGUkZxkZGRnpkZFfhUycAZPQCvmmqY5caWiybJ4LxMn7bT347l8d3fDfFkM7eZY9lP3pGBy/7Ls/xuZB0rH78eAPLax3Cbi3La1/RkKLqHwKjPuPuqPcE73RacOihWAtOurJJwhBYtrJ9pmOdx653qYd43auIcGLZ3vI1ESnmRIAxPwVSd/XA60jE6kkhnioTrXNUnxZz9W07LWHjXsEelH1yICrtpVhncE5HTOw3PIZzitWalnddw15uKQFFRvCPisHPJFwCwHMuNQIx1wTsK6M3UWzkRVtHSEUQUAKAAAAANgANgAOgr90pXNOkKp/v/ALb/AMJJ/wDeQ/6GH9auCqr7/B/wtt6+M35eGf8A0pmLrQrKvIypOHcRSJW1W8UxJXBl8TC7NkYR1znbnn2fjTil54oRtEUeNS6YkKLgYIz6t5jvknGM9Kyuzc8qGQw3SW2yaizsmsZOwKqScbnFfvtRPI5UyXa3Q1SadLu+geU4OtQRnbYbeU1b3I/hLS7hLjNpcJ92YH9pFH+2rQqpe4A/V3f44f5Xq2qiy9bLcXQhSlKWMFKUoAUpSgBSlKAFKUoAVR3f1Fi9gb1gx+y7H/dV41Uvf9Y5jtZcey0kZP4wrD+Q03C6mhWboZV1hNAkWqW3MrF2APjFBgBTjQoJOM88gb49axeI3KSMGjiES6QNIZmGQTk6m3OayeFcRaNH0JEzalI8SFZSNmB06lKg8s55/KvvGZriRY5LgbHUsZ0IgIU5YBVAGAW9OtWLkjfBdvcncauFAfcllX8yH/31PqqHuC4ntcwE8ikqj4go38E/OreqLIqky3E7gjWN2ghF19FLYm8PxdJ6pkrnPLIxy9CDXtw3i0NwpaCRZFVihZTkahgkZ5HmOVVp3icJ8aeS4srmEzLBJDNCJAZCi51aVGTqxlSpA5c68+77ja2ktpw+JlkM+q4mkGcAvDrSNM45KqEkj3euEat6L/d08eqL39Pv/wAPnfV2NZil3AmcArKqR748zeKzDcgAaSTy23qna66urdZEZHAZHUqwPIqwwR8CCa5+7y+702Eniwgm2c8zjEbMWIi55IAAwxHu587cOT4WcnNj+JEMgZyGVdRU4LKucHHIlRzxk8/WprwHtJaJwyW2ktg9w+og+ESCU/szJ5s6gWcAqMDbPM1l9xUwHEZFPNoGx+q8Z/hms/us/wDnt3+G6/66VN4hfifU6/gcifhnFrp35In2C4xFaXZkuITIFUlQE1OsinylRkBTzyT6etYPG7qN753ghVYg+Uj0MBpHRkznJ+1g+uMbVPOxX95rr8V5/OK+dn/71zfjuP5DU1WjqPIlOUq+G+TQ9vuP2t0IUs4PDaIGM5j0toQDwwuCfJgscEathUOu7h2IEjMdChFDEnSo5KAfZHuFWjan/wCLm/G//wCsah3eZMH4vdkffVfmiIp/epqvwq87ZyP6lNLFDGl6Pn1vYjAGTgVfvdD2Re1tmknQLLKSQrRgSRqPKQX9rDYDaenzqH92Pdj9I0XV0CIgQyRkAiVdOzZDZChsbY3x6VaPG+030e5hiKNoZJ5ZZMHSkcS5zn1LYHzHVhTc2RdKOd4fC27JADX2oL2GmuBPLHIGZTmWaVyCRPIIituMbDw057c+QGN51Uydlc46XQqoe/8AuPLaJ6mZ/wAgij+Jq3qoLvv4l4nEhGOUMSqfxOS5/cUp2FXMnzOoEZ7NRZ16ktSp05a6dkUEZ2UowYsc74zgDfFeXaNQrqngQwkAtmF3kSRWxpYOzvkbEbH1yAQaxFhBhyvmYEscE5VdhuunzA45g7Y3514TyAhQucAdccycnlyGTVlb2Rt7UXR3Bw4tblvWZR+ygP8Auq0qgncvZeHwpGP+LJK/yzoH8lTuocjuTLcaqKFKUrAwUpSgBSlKAFKUoAUpSgBUN72uFePwqbAy0WmYfqHzf6C1TKvK5gV0ZGGVYFWHqCMEflXqdOzyStUco8KwZVR5DFG/lkYZPkBDHYe0fKMDlnFZnE7tbl2K+UIgEMYwFSNDkINRy5xqPIFmJON6xuN8Ka1upYG5xOVyRzA9lsdQRg/OpHwto3UtHEkhQiWSW5dYoI3kHsYTDzbghQWOcHCYzV8n3IIq9jG7s+O/ReJQsxwkhMT/AAkwAfgG0n5V0qK5GuodDEbEdCpyCOhDdR/72ro/u37VC+sUdjmWPEcvrqUbN+sMN8cjpSM8fiH4JfCRHvKg4YLsfSkuoZmCnx4VGlvQnVszDG5UZ9+1RTguiKSYcMaS4umZY7d9PswMpLvhgAsikeGScABgRzq7e076bWRhb/SWVcrFpDam5AYwfXJ25ZqurDspxDiKM12FtRGG+jxrEqDU2zKwX6wRFRpIJyc+7eGUdzuYM34dSey9X+3P1+RN+xt/GtvHA93HPcKPrcTK7eISWYc8nBOPgKkUkYYYIBHod6qGw7Q8N4bBJJHbKt8jeG0LOXKuDpbRKdWIuZyN+h3qf9mO2Ed1ZR3LlIderKs42KsVO5xkbZ5U1Rlpujn5ZQ1tRf8APyNF/wD5zHa8QjvbV44Iox9ZGwbSVOoO3iFjp2bOCMZUcukT7qmzxy7I5Fbn/rJUY7fdvZb+dwrsLZW+rj5Agba2H2mPPflnA652ncndonEiHYKXhdVyfabUh0j1OFJx7qZkxTpSZ54bPjipw9Vt9Tbdiv7zXX4rz+evnZ/+9c347j+Q197Ff3muvxXn84r52f8A71zfjuP5DUi7fU68uZf2H4Fwqdq3ZmVVDvksQoH/AA+Bljy3IHzqYdlu7COGZrm6YT3Dv4oIyFR21FgN/rASx3YdBsKqDvEvEl4ndPGwdS4wwOQdKqpweu4I+Vbzuv7fy21xHbzSFraQhAG38Nm2UqfsrnAI5YOelVwxSUGzkeK8RjnOKXZJfmX7GgAAAwBsAOnyqtu2vFwb1ogV1aYkOv2VSPNxIz+keWty3qqOOZFe3bDvdFld+AsHihQpdvEC+0M4UaTnAxuSN9vfWi7H3Npc8SkuLidNc8pNvAck4DZQucaQ2ykITzAJ3C4XKEqWxvBOCcnJ8fcmPZjgEniRzs8qxIrCOF9izPu1zKP81yXOkg6Qw5HIExr4BX2vEqMSk5O2eV1cLGjO5wqAsx9FUZJ/IVypxzijXV1LOQcyuzAe4nyr8hgfKrm76+1Pg2otUP1lx7XuiB3/AGiNPwDVTPCrCZy0kMZk8HS7DSW2z1UbkevuBNV4I0tTIs8rekkD29xDGPBtrWZECgzRItx5l+051MEYEnmq1FJpS7lsDUxJwqgDJ6BVAA+AFIbhkOpCVOCMgkbEEEZ9MHFSXuy4F9K4lCpGUjPjP6aY8ED5tpHzp3Sm2J6mkjoPszwv6NZwQf5caKfxADUfzzWzr4K+1zzoIUpSg9FKUoAUpSgBSlKAFKUoAUpSgCme/Tszh47xBs2IpcfeHsMfiMr+qvrVccLni0sk/iFFPiKkZUF32XBYg6Bp31YOADtvt09xzhCXVvJBKMpIpU+o9GHvBwR7xXMPFeGzWN00bkrLC4IYbct1dT6HZhVeGWqOkjzR0y1Gw47aMYVaVIbXSB4MA1eIyMdRZskt+kGkILZOkYr07v8AtgeH3Yc5ML4SVR93owH3lO492R1ryseIKttdv4pEsyRANr+saTxQ0oGPMEKZJJ54AJOcVrb60zqkjVwgK6wVxoL5KgkbYYAkHb0xyJYlapi26epHVdvcLIiuhDKwDKwOQQRkEHqCK/ZFUT3Xd5P0Qi2uW/4dj5HP+Ex9f/pk8/Q78iavaOQMAQcg7gjqPXPpUc4ODplsJqSsp7tx3NytLLcWjBw5klaNtm1E6tKEDDZJOAcY23NRrsp3fB5o14hHPAkzOkRwqEyINWlg6kjUM6T1KkV0RWu45wKO6hMUoOCQQVOGRl3V1b7LA7g177WdUgjihquXBWt53CIZcxXTJEfssgZh8GDKCOXMVFO1z2dhqtLFTJMDia5c5ZSCD4ceMBDkDLKNuWSc4vGHh0y2pia4Ly6HVZigBychWKg4JXI+OM9a5bvYdEjrq1aXddW/m0kjVvvvzp2Jub8zEZoqHSSzu87UpBxP6RducOsgaTBPnfByQBncg5IFantHx7xL65nt2ZVmaTB9lijjSR6jIyPhWjpTPYQTuj1+MytaW+1fl6Fk8Es7HjOI3H0S9C41RgaJgoxnQft4G4BB65PIbaw7hQGb6Rckpjy+Guk59+rUAKrHs5EzXluqP4bNNEFfnpYuAGx13xXUl/YLNE0cgyjY1DJGRnOk4OdJ5EdRkHY0rK3B1FhijGe8kc28b7IGOXTas08ZZVV9IXUWyFIGTlTg4bqBnADKWm/d93RyiYT3oaIwyK0cYKHWUOrUWBOFyBjG535dZenY+QXEbMQ6rIjM+wLHeV30fZBeO1jVRnSkeOVTUCle2m1TKJ4MSacT7Wv47xuK0t3mmOEQZ95PIKPVidgKyOIcQjgjaWVgiIMsx5Af++nWudu8Pt6/EZsLlbeMnw0PMnl4jD7x6DoNupyY4ObMZMigjSdoOOSXt088m7SHZRvpXkqD3Abe85PWtjacLWNFd7hISnmHhBnufE6qEVlAUbHUWC4wQSSRWLwHhet1IaJpOa27l1MqsCCquBpVyD5RqBO2N8A/riPFE8PRHBHblThQA/jKwO7PM2C2RqXTsP0RjJsfoiNerMTjfEXlk+sZXKal8QIqmTBPnbABZiMDJydhkmrn7lezPgWZuHGHuSCuekS50/tElvhpqqewfZRr+8WLfwlw8rDpGDyz0LeyPmeldNQxBVCqAAAAAOQA2AHupOaVLSh2GNvUz90pSpSoUpSgBSlKAFKUoAUpSgBSlKAFKUoAVAO9bsH9Nh8aEf8AEQg4A5yR8yn4huV9+R1qf18Ir2Lp2jMoqSpnI9tNoY5GxGlh1xkZxkbNt/32yKl1tdG5kjZiqWQm8MRs7F5m0c3x5ppSCgLHGNShcbCpd3q92ZcteWi5bdpogOfrIo6t1YdeY3zmqeG8XkgJaIgEqwU43UsNOtD9l8bBhvVqamrRE04OmfeK8LNu4jZlLhRrVTkxv9qNjy1DrgkA7cwRUu7Ad6UljiGbMtt0H2o/wZ5r+gfljrq3mtYlaeONSTmKCNmL5OgCSadSSMjV5UAAJOcFV3jBNarWqZ5bg7R1hwfjkN1EJbeRZEPUHkfQjmre471n1ydwfjk9rJ4lvI0beqnYj0ZTsw9xFWp2c79l2W9iIP8AmRbj4mMnI+RPwqaeGS4KYZk+S3apjvN7sn8WW6tUjSFYjI6jIYyBmZyEAI3BB5jkas/g/a+0useBcRuT9nVhv2Gw37q29LjJwYyUVNHI0to6qjsrBZMlGIOGCnBIPUA7bV7WvC5HaEBGxO4SM4OGOoKQp6kE71072h7LW97GI7iPUqnK4JUqeWzDcZG2OVZdjwmKGOOONFVIhhBj2fgTvk5OTzOTT/eNuBHu+/JCuwPdeLGWV5mjnJKeEdG6hSTr8w8rnI9n051YIr5mo9xrvAsbXPi3Cah9hDrb4aVzj54qdtzZQkookNaXtL2vt7CPXcPgn2UG7v8AhX+pwB1NVf2l785HyllH4Q5eJJhn+IQeVfmW+FVle30kzmSV2kdubMSSfmadDA3yJnnS6SQdte38/EX83khU5SIHYfpMftP7+Q6DnnX8I4aviReOkjLISqomA52wHAYYYAnYbaipGRzrWW02h1bAbSytg8jgg4PuOMVuL26tWiJjgaNiSVZrjxG16lypj0KNBGfMRnYbncVTWlUia7ds8+KcIMOBI2pCuYZoxlJl6AHbHoc+ZcEEHasTM13OB55ZpCqjJyzHYAZPuA+AFeLM0rgKu5OERQTuTsqjJJJPxJNXx3Y93AsU8ecA3LjlzESn7IPVj9o/IbZzmUlBb8moxc3twbvsF2OXh1qI9mlfDSuOr+g/RXkPmepqS0pULdu2XJUqQpSleHopSlAClKUAKUpQApSlAClKUAKUpQApSlAHwiqu7xO6QTlriyAWU5LxclkPVl6K/u5H3HnaVK1GTi7RmUVJUzkS4t2RijqVZThlYEEEdCDuDXnXTHa/u/tuIL9YuiUDCypjUPQHo6+4/IiqR7V9213YksyeLEP8WMEjH6S80+e3vNWQyqXPJHPE4kVpSt12NmRb6EymIRavrPGAKeHg6gQeZxyxvqxTW6VikrNQ8DAKxUgNkqSNjg4JB64II+IrY2Xam7hGIrmdB6CR8fs5x+6rB71uI8PktbY26ByVdYXiYIkaKV1KyY33Ps4BG+461VWYvUraNSWl0mSiLvP4kvK7f5rGf4oa/M3eZxJud3J+qEX+VRWx7suxcV9NmSVcRHU8GG1OnQhuWnVgHG/5itP207MLYXJhWdZiNyACCgO6hjyLFSDt/Ws+TVVGvPWqzX3/AB+4n/tp5pB6PI7D8icVh+A2nVpOnOnONtWM4zyzjfFfiro7F8V4WvCgJUSJWmIK3BEuqdUU6+XsgFd9K45dd/Zy0LZGYx1umyl6V7XzkyuSVJLNkpjTnJ9nTtp9MbYxXiBTDIrL4XwmW5lWKBGkduSr/EnkFHqdqmHZLuiurvDzA28J3yw87D9GM8vi2Pgauvs32Ut7GPRbx6c41Md3cjqzdfhyHQCkTzKPA6GFy5I93fd2UdgBLLiS5I9r7MYPNUz19W5n3DnOgKUqOUnJ2yyMVFUhSlK8PRSlKAFKUoAUpSgBSlKAFKUoAUpSgBSlKAFKUoAUpSgBXwivtKAId2i7q7G7Jbw/BkP24sLk+9MaW/LPvqu+M9xl1Hk28kc6+h+rf8jlT+0KvWvhpkcko8MXLFGXJyzxLsfewZ8W2mUDroLL+0uV/fWnbbY7GuvV61A+8fkPhTo529mhEsCXDKO4Rx+e11/R5DGZAFZlxq0g5wG5rv6YO1eXFuLyXMplnbVIQoLYAJ0gKCcYGcAb9a9eLe18z/Ssrs97Q+J/pVFJbiLfSaaNSxwo1H0G5/IVvuG9gr+fHh2suPvOugfm+B+VXv2E/sak551NLO1wiiOBPllLcF7iJmwbqdYx1WMa2+Go4UH4Bqsfs53fWdlgxRAyD/EfzP8AInZf1QKka19pMskpcsdHHGPB8Ar7SlYGClKUAKUpQApSlAClKUAKUpQApSlAH//Z"/>
          <p:cNvSpPr>
            <a:spLocks noChangeAspect="1" noChangeArrowheads="1"/>
          </p:cNvSpPr>
          <p:nvPr/>
        </p:nvSpPr>
        <p:spPr bwMode="auto">
          <a:xfrm>
            <a:off x="0" y="-855663"/>
            <a:ext cx="2600325" cy="17621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1380" name="AutoShape 4" descr="data:image/jpeg;base64,/9j/4AAQSkZJRgABAQAAAQABAAD/2wCEAAkGBxQTEhUUExMTFhUXGSAYFxQYGBgcHBgdHR4XHRUdHxgaHSokGBsnHBwaIT0hJSosOi8uGR8zODMsOSgtLysBCgoKDg0OGxAQGywkICQsMC0sMCwsLC8sLDcsMCwsLCwvLCwsNCwsLCw0NCwsLTQsLDQsLCwsLCwsLC8sLCwsLP/AABEIAGUBPAMBIgACEQEDEQH/xAAcAAEAAgIDAQAAAAAAAAAAAAAABAUGBwECAwj/xAA+EAACAQMCBQIEBAQDBwUBAAABAgMAERIEIQUGEyIxQVEUMmFxB0KBkSNSobEkM8EWNENicpLRdIWys/AV/8QAGQEBAQEBAQEAAAAAAAAAAAAAAAECBAMF/8QAKxEAAgIBAwIEBgMBAAAAAAAAAAECEQMSIVExYQQTQfAiI4Gh0eFxkcEF/9oADAMBAAIRAxEAPwDeNKUoBSlKAUpVXxHmPSQG02phQj8pdb/9t70qxdFpSsZH4gcNvb4yL+v/AIq14bx3TT/5OohkPsrqT/23vV0tehNSLGlKVCilKUApSlAKUpQClKUApSlAKUpQClKUApSlAKUpQClKUApSlAKUpQClKUApSlAKUpQClKUArHOcec9Pw9LynKRh2QqRk31P8q/U/wBa5555qTh+mMrWMjdsUZ/M398R5J/81obVTEs+p1haSaTwCbX8gjwdhsCoxK/Q1648erdnlkyadkWvMPOGv1YylcwQX3hiOLY3FzvZn2PnwfpWPQfCoxGLS+mw9e659iPlItY+f02Byx+G76hRqOIlo4ycl0ydpORJ7v5LlvA33O4rITzRoNGRFo4ELXxxiQFrm4AJ97i299yAd9q9JZYw2RnH4fJldo1FpI8QhfRyso2YmFhkMr3v743H3qLhAx9VZUFvykv63J2X71tPT/iZrDKQdE+OKkKA+Vz7Epvck7WG6+fNWsfGuG8S/h6iBC7GyhlxkN7hcSNyTix2Pi31theJi2e2T/n5YowfgfPet0RA6nxcG/a98sVJFw25F9yL32Fbj5W5o0+vi6kD7j54zYOh+o/18GtUc08hS6JfidEzT6bZmQ7ui3DXFhZl9b2+4IrFOEcRnhlGs0llYE3jVWK43+Rt+66i5A9BfavRwjNWjmU5QdM+nKVU8r8fj1unSeI7Nsy33Rh8yn/97VbVzNUdKdilRp9fEhxeWNW9mZQf2Jr3RwRcEEe4qGqO1KUoQUri9R9Zr44seo6pmwRATYsx2AA9T9qBKyTSlKAUpXF6A5pUXiPEIoEMk0iRoNsmNhc+B9T9KlULQpUTUcUhjJDzRIR5DOoI/c1IhmV1DIysp8MpBB+xHmgpnelKUIKUpQClcXrmgFK4vXNAKUpQClQpOKwrKsRcdRjYKATuBexIFgbb2JqbQrTQpSlCClKreYtd0dNLL6ojMPuASP60BpLnXi3x3EZWNzBpgUXa6ix72N1K2LD1tew3q5/Crl74uZ9fOuUcZxgUgAMw8tb2UW/Un2rWkUwWBtu71JW53/Mrn5dtjbzX0zyhwwabRaeEC2MYy/6iLt/UmurI9MaRy41qlbKqHjEPE4n06SyaeYECaFgBKoB71sfQi4yXxesT1h+DLIqw6ZVbHrS+WJazFRe5yUB73NsfByqi/GWN9PxKOeJmRnjDK6mxBUkG3t6V4w6tdep1c6iXUD+H0nYhTggJaNfDElkunpufArny4/hUkd/hMy1vHIvhx2Jl7dffddv4d7ZyA2jC3JCuD2+g+levDEXiLiOREk37poldDGSGLkhrFdrKN2tt4ytWvm1ERmWKbTQqSSHCAoF8YWZW7vr43FZJxZF4RBFLpxKup1SOqMWJWKIYXNj5c5C1/F7+m/msU9SXJ0yz4VjlON2tunqbOm5hi0Yh0jytqdU1kCKq5tc2yZRsige/oDWr/wASuWV0OrWSPNNNqScghAwYblbkEAH5gPo3tU78CNGX1Gp1D5MVVVDk3uzklrk7k2UfvWf/AIocME/DZxa5Reov3Tf+1xXSvgnR8uV5I6ma6/DDinwfEDpzcQ6kXQG9gwBxIJ87XFwTfbc1vCvlp9VgsE6KQ8TK9y0fcb3JxUBvKqLtf0F6+oNLKHQMPBF6mZbpjC9mjGeYXReJaBnxA6ep3I/9Pb/Wo0GpbStxDWCJxpgqtHFbAuyBurIFa2Cm4HjfEm3i93xHg7yaqHULKq9FXVUMeQIkwzucx/ILW8fWpXHeHfEaeWDLASKULWvYHY2FxvXPR2qcaSf1/uyDJzFguU0RhzcJDm6DqXXK9wTgAA3n2rxPNQEcZeJo2eQxDq3SPIAkESlbMrflIG9/cEVK4nwRpkh/ihZoGDxyqm17FSCjMbqVJBF641nCJZFUPMjizCSN4QY3DY27MgRjiSNz8xpuReX6/wCnk+tVtVpFk09pXikdXJBMVhF1U28m7KL/AEqt5k4iZodM6IDA+pgKy5bkdVMSFt4P39asNHyyY30pExZdNE0QDrkzh8MyWyFj2LbbbfzUVeUpFgTTpqj0opEeFWjBKhHDqjMCC4FrbYn6mm5qLgmnfT+eX+iZreZ0SRkRGl6bhJAl2dSQpusSgs4UMCSPf1rprOZHU6oLpmYaYBmOajJSpYlfrYHY2r1h4FJHLK8WoKJMweVMATniFZkYnsuANiG8VxLwFydYesP8UuNun8naVG+XdsT+v7U3M/L932/YfjkjahIoog6vB18i2JILKFFrbef7U4brlMmrMenIdZ1jexF5DhGQ5J2ChWH7Gmn4FIkkMizKGjh6Djp3DrcEEd3a23ncfSvJ+XJD17ajHrTLMbIdioRcD39yFUAI2O539A3Hwe75IPMXE+votUrJi0UqxOL5Am8TXBtuLMPT3q1524g8Gg1EsfzpGSp9j4v+nmoMnKTmOeMTqFnlEptELqQEBAswGPYPT33NZJNpw8ZSQK4ZcXFrBgRY7XNh+tNw5RVVz+CJwHh8cOnjRACMQWbyXJHczE/MSd7n3rx66wFNLAgZ8C6x5YqqA23axsMjYC3ofavLQcK1ECCKKdGjUWTrIWdB+VcldcwPG4v7k1w3AXDxTJOevGhjd2XJZVYhjkgItZtxYi1/WhNrds8RzWCkTLBIWeYwOl0BicXyDXO/jyPPmus3M0irqD8KxfTbyKJFsUtkCrepxvsQPFez8udsYSSzLOdQzFb5ub3FgwxG9vWwArvLwFidWeqP8SmNsPkspQG+XdsT6eabl+X7vkajj560UUcLOZomlRyyqthhsfUfMPT19ajR81kpHIYGCNN8PISy3jkz6XgfMvU2vUnTcCdZdPIZVJghaGwQ2YNhc3y2PYv9f0inlh/h+j1lJ+I+JDmM/N1esVK57jPbyNv3puVeX7vv+jtLxaOKfWuYGzghjZ3XuaVT1iihfpi3716ycyqkPWcIELqiSLIGjIYCzmS3atyQb+1dn4HL1tRMs4RpkjTaO+HSLFCLvvfNrgjfbx6+On5aMeZSRFMkgeSMR/wWAUqV6Zba98ib+QPam5Pg9e3J21uvBbR9bTgtJMQpyBEbhJSGBHzAoGsfrXOs5nVI2nEZbTxuUklBF1xbF2CfmVWuDv6bA146flUxrpkSUBdPK0wBS4JYSDEDIYRhXYAb2su5tv3blYYTQdU/DTOzvFj3DM5SKsgOysbncEi5sRtZuX5fu+T21HHn600McBdoo0kvmoDB87Aed+01ZcM16zwxzIDjIgdQfO4uAahDg7DUTziVf4saxhCny4Z4m+W+7m+3t4r24Dw1tPpo4MwxjXBXxI2Gy3F/P6/tVVmJaK27fsx/lXirR6YtKnz6h1Sz3Lu8rjG1tgPf2FWOo5m6XxCyQsJII+tgrAiSPfuVjbwRYg+PrXSPlb/DdBpjdZetHKqYlHyL3sWYMMidtttq9tVy8ZRMZZQZZYehmqWVE7icULE3JN7lvQfrNzbeNtt89ydwjXvMCzwNEvaULMpzBUEmyk42O29WFR9BCyRqjMGKgDIKVBtsNiT6fWpFaPGVXsKxf8SCfgJwPVD/AGrKKpebtN1NNIvupH7iqnTMtWj5r1n+5gfr/wAQ3FmAvcYLYnwPN/pX1NLrI0j6rMFjADFj4APg39q+YNLp2eGSLFi0ZN+42S1z8uQDEm48G1j77bs5X4gdfwYBO6RY+k6gRm7IAMSJO3uW3n38iujP0s8fD1qplP8AjTwr4rTRauArIIC6uUIbtJUE3H8rLv8Ac1hvJ3NUiaYaJRFGhkYyal0LKqyKRuAQQ2Xg+tgKzH8NOJmISaeaxgNzkcGRRsti6t0wgC2sCxLFr29a7mvhOj4c8kEEpDapoWGnILFMJQwOf5VsWADb/tXip6sTR1+SsfiVfTp/ZgkHAwekxns7ztG4KMTGF3zI9fUkem3vVtz7zhJq4o4JUS8cruJkUqjrusfTBJOFrm9zey1lMH+8/wDuOt/+iunInDdBrlhlnmVjpIEQ6dhiq2LEsxbaRbn0296zim9Vy3o9fGY4LHUEk3X+mUfg7wVtNobyAq87dXAgAhbKF28+AD+tZPzW4XRaknx0ZP8A4m1UnB421GtfUL/kxOyI5JIbYBwljsLqvuO0eviH+MvGhBoDED/E1B6ar64ixkP7WH3YVpNzkcs4rHGuxpGdh8Go7b3/AOTLztcBcgNiRc772vavpblkn4aK/kIB/QV82NCsrwwoQ1yFcgne3uMQBa7WIJuPWvprg0eMSj6V6530PDAupNqHw3iSThymVkdozkCO5TZtjva9Vj63UHXtCjRCNYUezKSTk7BtwfNl2+/rVIOJTabTazURiJli1ErsjZXZQ3cAQbKfrvXLZ2rHf87fczquk0qopZiFVRcsTYADyST4FUHFuOS9WWDSx9SWJFkKkGzZlsUzuFTZT3MfUbHep/GdCup0rwy3jEyYHcXUt6X8E3/erZnRVWcx8dhLxpeQGT5LxSqrbX2dkC+N/NWVYpFxLUwSQxa6OKRXcJHqov57HHOJt0JF91JH2uBXOl4tqulq5mMJELTBVxb/AIY7RcHxt/X0qWaePgyqoXFuJpp0DyZWLKgxUtuxAW9vAufJqtTjEvU0SkR46iMs9r3DBFbbfxv61U8x6+TUaRJozGIWmjsCGLFRMoByvYE2vaxqtiOPdX0M1pWOazjMyT6mLGPtiWTTixvIWLLid/Rwo9PnHtVjxXifwuleeYZGJCzhPUgeBfxv70szoe3csqrxxZTIERJHGRQyKoKKy+QTe/0uBa+171BPFJo9TFDMIys6tgyBux0AJVrk5AgmzC3ynaovICyiBszGVMspGIIOXVfMkkm9zSy6Kjb99S1l4/Asjxl2zQXdRHIcQfBNl2U+/jY1J/8A6MXTWXqx9N8Qr5DFsiAlm8G5IA+9Y1Esp4prOk0an4eHd1Lb3mxNgR432qFwfX9DRRRRxqDDqk0sqyHPcyKrMpFgb5ZDYW9tqlm3iXp2+5nlKxzWcblZdS2nWMjSsVZXveQqiu4BB7NmABIO9eM/MzyHDSR5ydBJ8WU2PUv00vcBCQD3E7bbGraMLFIymofC+JJOhePKwdozkCDdGKtsdxuD5qn0vEdTJrXi/hoiRROY2GTAu0mYyU2LWS3t96qNJxKbTaTUTxiJkj1U5dWyyZeu4axBsp/epZVi277fczX4pOp0816mOeFxlje2Vva+169qxzinHvh9RN1FTpRaXr5AHM9xGN/bbx9RU1JNUA0hOnKlAVj7lxbb5pLkFbeyirZlwdWTOJ65YInlfLBAWbFSxsPOwrvFqQ0YkAbEqGAsSbEX+UXJP0FYrxHirS6biUbGNulGcXS4DBo2O4JO4+9ZRw3/ACY/+hf7CiZZQ0rc8uFcXi1ILQsWUGxbB1FwSCAWUXIIIIHip1YVy3rnh4dJIkbSFdRNdVFyF675MFG7WW5xHm1TJeZWXTpMGjkRpCrTxo7LGndizRA5AggKR6E71LNSxPU0uaMppWPaXjUrT6aO8DLNA8hdCSCyGMdpvuhzv+leEPM7CFTIq9V9S+mQIrkXRpBlYXPyoTaraM+XL39fwZRSsX1XHdTDCrzw4fxCjShS6qliVlMSMWAJsCCdr38VfcL1BkhjctGxZQS0Zuh+qn+WlklBpWSq8dXFkhHuK9qVTB85c2aD4TWliOx7387fsd/t97g+DM5P5mPDdU0hu2kmI6uIuFa18hYWJBJGw3Gw8AVsj8ROWBqIywG9aV6jQ5QzglCMQ1gWUXBsMvG4H28/bpxyUlpZzZIuL1I3xzJyppeJ6eMK+KgExPERjZsb9vhgbDb6VhHO3KMWk0r6popJtQjBBK8zMrXPZKULXuLgYeL+lqwjlTnfU6Bj0TlCTcwOSV/Q+VP1Hn1BrZ2l/Fbh2pjMerjeMMLOrIZEP07ATb9KmicHtujSnCad9TUn+00/TVQ3eszzmXyzNIqowIIsQQDf3yNbA4dyJFqOHDUQQSxzTLYxiVsQATfFSe5WsDixNtqabh3Lscgl+JLKLERN1GFwd7rjdgfFjVzxT8X9HEuGlieXEWXt6aADZfmFwPpjVlfSCoKW95HdfUyTgXCdPwfRuXmbAdzyOSd7WAVfT2sBvWnePcwNxDVNqpLpFELQpcXVb+bDwSdy1rXsPNr1XMPNk+ulVtUxMYO0KdqqPoPU/U/0rqkb6uRURewbBrAMR6A222vb7fpbShp+KR5ynr2iZB+HXCzqdWZitlB7RYf6eT9fXevoCJLACsW5F5eGmiG1jasrrmnLU7OmEdKorpuEI2oGoDSK+IQhWsrqCWUMLehJ8EeahvyvGYJoGkmKTsWkuUuS272ITtB9h4ttar2lYo9FOSKjU8vo8omEkyS4hHdHxMijcBwBbYk7gAi53qVxDhiSwmEl1XaxViGGJBUhjve481NpShqZWDgylo2kkllMRyjzK2VrEZWRVyNiRdr2vXWHgMamYZSFJixeIt23cWci24v9/tarWlKGtlHp+WI1aBurqGMAIjLSX2OIsRaxFha/n614ycnwFXRXnRGcSCNZDij5ZXVSCAC2+JuPYCsipSkXzJcmPyaRZddHcMTpYjdzcZGUgIPADECNmPsWHvV1rNKksbRyKGRwVZT4IOxFe1KURybrsVWi4EkZU5yu0alImdgTGrWuBt3HYdzZHbz5r24NwpdMhRGkZci3eQSCTdtwB5JJ/Wp9KUHJspX5dUzyTrNqEkkAVsWW2K3xABU2tc7+dzvSblmEwpChkjRHEvY27OGyDMzhixy7rk7nzerqlKRdcuSn1HLsTPIwaVOsLTojWWXbHfa6nHbJCpItvtXOq5eiaRZUaSF1QR3ibHJBuqsLEED0Pke9W9KUia5clWvA4xOJlaVWwWNgHNnVSSmV7kkEne+9ze9RW5WjOnk05lmMcrF33S5LEs+4TYFjfbx6WG1X1KUhrlyVGo5fjkkaSRpHzi6LKSuLJvcEKo3uSbg+T+leR5XjMDQPLqHQqEGUlygBBFiBuRYbtc+nirylKRdcuSim5WiYTgyT21ChZRmDcAW2uvbcbbW+lqtYdLjGIw77DEP25C3j8tr/AKVIpSiOTfUpNJy0kcRiSWcLn1QclyV8i7EHHcFjuDcelq7R8uotikkqPmzs6lLuzgByylSp2A2x2tVzSlIuuXJRx8rQoNOIzJH8OpSMo++LY5q175AlQf02tXX/AGTg6Riymt1TMrdQ5RyFmYsr+b3Y+b3vver6lKQ8yXJVHgg7CJ9QHW56mYJbIAG4ZStrAbAAetSuFcOj08KQxCyIMVFydvufNS6Uojk2qFKUqmTq6AixrAOdORVmBZAL+1bBoaA+XeLcsywkjE1xxbiXU02ng+GjjMOV5VHdJfHc2tvtve/5d9t/pLX8GilHcorGNb+HcLeABXqs0l1PJ4Y+hpHUajTHRRxrp3GqDkvNc4spvta//Km1trt77+kHET8E2lGljLNJmNRbvX5dgTfzYg2ttattj8Mkv5qz0H4fQJuQDWnm7GVhXJpfgnKkszDtNbm5O5LTTgMwF6yjQ8KjiFlUCp1eUpuXU9YwUehwBauaUrJoUpSgFKUoBSlKAUpSgFKUoBSlKAUpSgFKUoBSlKAUpSgFKUoBSlKAUpSgFKUoBSlKAUpSgFKUoBSlKAUpSgFKUoBSlKAUpSgFKUoBSlKAUpSgFKUoBSlKAUpSgFKUoBSlKAUpSgFKUoBSlKAUpSgP/9k="/>
          <p:cNvSpPr>
            <a:spLocks noChangeAspect="1" noChangeArrowheads="1"/>
          </p:cNvSpPr>
          <p:nvPr/>
        </p:nvSpPr>
        <p:spPr bwMode="auto">
          <a:xfrm>
            <a:off x="0" y="-466725"/>
            <a:ext cx="3009900" cy="9620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1382" name="Picture 6" descr="http://creationrevolution.com/wp-content/uploads/2011/12/PrezBioethics_591.gif"/>
          <p:cNvPicPr>
            <a:picLocks noChangeAspect="1" noChangeArrowheads="1"/>
          </p:cNvPicPr>
          <p:nvPr/>
        </p:nvPicPr>
        <p:blipFill>
          <a:blip r:embed="rId3" cstate="print"/>
          <a:srcRect/>
          <a:stretch>
            <a:fillRect/>
          </a:stretch>
        </p:blipFill>
        <p:spPr bwMode="auto">
          <a:xfrm>
            <a:off x="381000" y="304800"/>
            <a:ext cx="3152394" cy="2133600"/>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 sum</a:t>
            </a:r>
            <a:endParaRPr lang="en-US" dirty="0">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smtClean="0"/>
              <a:t>The Common Rule created a system of decentralized regulation—so that politicians and bureaucrats inside the Beltway do not determine what scientific research is conducted. </a:t>
            </a:r>
          </a:p>
          <a:p>
            <a:pPr>
              <a:buNone/>
            </a:pPr>
            <a:endParaRPr lang="en-US" dirty="0" smtClean="0"/>
          </a:p>
          <a:p>
            <a:r>
              <a:rPr lang="en-US" dirty="0" smtClean="0"/>
              <a:t>Arguably, the Common Rule is a notable success story—including in SBR.  Since it was adopted nearly a quarter of a century ago: </a:t>
            </a:r>
          </a:p>
          <a:p>
            <a:pPr lvl="1"/>
            <a:r>
              <a:rPr lang="en-US" dirty="0" smtClean="0"/>
              <a:t>The quantity and quality of research have continued to grow.</a:t>
            </a:r>
          </a:p>
          <a:p>
            <a:pPr lvl="1"/>
            <a:r>
              <a:rPr lang="en-US" dirty="0" smtClean="0"/>
              <a:t>Few reports of serious  problems/unethical research in the US</a:t>
            </a:r>
          </a:p>
          <a:p>
            <a:pPr lvl="1"/>
            <a:r>
              <a:rPr lang="en-US" dirty="0" smtClean="0"/>
              <a:t>Unlike many other statutes and regulations, it has been robust—largely stable since 1991.</a:t>
            </a:r>
          </a:p>
          <a:p>
            <a:pPr lvl="1"/>
            <a:r>
              <a:rPr lang="en-US" dirty="0" smtClean="0"/>
              <a:t>And the policy model has been adopted around much of the planet.</a:t>
            </a:r>
          </a:p>
          <a:p>
            <a:pPr>
              <a:buNone/>
            </a:pPr>
            <a:endParaRPr lang="en-US" i="1"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83</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DD7745-DCEA-4256-B0A1-681EC926F49C}" type="slidenum">
              <a:rPr lang="en-US" smtClean="0"/>
              <a:pPr/>
              <a:t>84</a:t>
            </a:fld>
            <a:endParaRPr lang="en-US" dirty="0"/>
          </a:p>
        </p:txBody>
      </p:sp>
      <p:sp>
        <p:nvSpPr>
          <p:cNvPr id="3" name="TextBox 2"/>
          <p:cNvSpPr txBox="1"/>
          <p:nvPr/>
        </p:nvSpPr>
        <p:spPr>
          <a:xfrm>
            <a:off x="1524000" y="1143000"/>
            <a:ext cx="5791200" cy="3139321"/>
          </a:xfrm>
          <a:prstGeom prst="rect">
            <a:avLst/>
          </a:prstGeom>
          <a:noFill/>
        </p:spPr>
        <p:txBody>
          <a:bodyPr wrap="square" rtlCol="0">
            <a:spAutoFit/>
          </a:bodyPr>
          <a:lstStyle/>
          <a:p>
            <a:r>
              <a:rPr lang="en-US" sz="6600" dirty="0" smtClean="0"/>
              <a:t>Some concerns—and the path ahead</a:t>
            </a:r>
            <a:endParaRPr lang="en-US" sz="6600"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077200" cy="2438400"/>
          </a:xfrm>
        </p:spPr>
        <p:txBody>
          <a:bodyPr rtlCol="0">
            <a:normAutofit/>
          </a:bodyPr>
          <a:lstStyle/>
          <a:p>
            <a:pPr fontAlgn="auto">
              <a:spcAft>
                <a:spcPts val="0"/>
              </a:spcAft>
              <a:defRPr/>
            </a:pPr>
            <a:r>
              <a:rPr lang="en-US" dirty="0" smtClean="0">
                <a:solidFill>
                  <a:srgbClr val="FFFF00"/>
                </a:solidFill>
              </a:rPr>
              <a:t>“</a:t>
            </a:r>
            <a:r>
              <a:rPr lang="en-US" b="1" dirty="0" smtClean="0">
                <a:solidFill>
                  <a:srgbClr val="FFFF00"/>
                </a:solidFill>
              </a:rPr>
              <a:t>The Galileo Problem”</a:t>
            </a:r>
            <a:r>
              <a:rPr lang="en-US" dirty="0" smtClean="0"/>
              <a:t/>
            </a:r>
            <a:br>
              <a:rPr lang="en-US" dirty="0" smtClean="0"/>
            </a:br>
            <a:r>
              <a:rPr lang="en-US" sz="3600" dirty="0" smtClean="0"/>
              <a:t>“Agenda-setting, </a:t>
            </a:r>
            <a:r>
              <a:rPr lang="en-US" sz="3600" dirty="0" smtClean="0"/>
              <a:t>self-censorship, …</a:t>
            </a:r>
            <a:r>
              <a:rPr lang="en-US" sz="3600" dirty="0" smtClean="0"/>
              <a:t>:</a:t>
            </a:r>
            <a:r>
              <a:rPr lang="en-US" sz="3600" dirty="0" smtClean="0"/>
              <a:t> </a:t>
            </a:r>
            <a:br>
              <a:rPr lang="en-US" sz="3600" dirty="0" smtClean="0"/>
            </a:br>
            <a:r>
              <a:rPr lang="en-US" sz="3600" dirty="0" smtClean="0"/>
              <a:t>IRBs’ secret function?” </a:t>
            </a:r>
            <a:endParaRPr lang="en-US" sz="4000" dirty="0" smtClean="0"/>
          </a:p>
        </p:txBody>
      </p:sp>
      <p:sp>
        <p:nvSpPr>
          <p:cNvPr id="3" name="Subtitle 2"/>
          <p:cNvSpPr>
            <a:spLocks noGrp="1"/>
          </p:cNvSpPr>
          <p:nvPr>
            <p:ph type="subTitle" idx="1"/>
          </p:nvPr>
        </p:nvSpPr>
        <p:spPr>
          <a:xfrm>
            <a:off x="1219200" y="3200400"/>
            <a:ext cx="6553200" cy="3276600"/>
          </a:xfrm>
        </p:spPr>
        <p:txBody>
          <a:bodyPr rtlCol="0">
            <a:normAutofit fontScale="32500" lnSpcReduction="20000"/>
          </a:bodyPr>
          <a:lstStyle/>
          <a:p>
            <a:pPr marL="457200" indent="-457200" algn="l">
              <a:defRPr/>
            </a:pPr>
            <a:r>
              <a:rPr lang="en-US" sz="7400" dirty="0" smtClean="0">
                <a:solidFill>
                  <a:srgbClr val="FFFF00"/>
                </a:solidFill>
              </a:rPr>
              <a:t>Cf. “Normal science” vs. </a:t>
            </a:r>
            <a:r>
              <a:rPr lang="en-US" sz="7400" dirty="0" smtClean="0">
                <a:solidFill>
                  <a:srgbClr val="FFFF00"/>
                </a:solidFill>
              </a:rPr>
              <a:t>“paradigm </a:t>
            </a:r>
            <a:r>
              <a:rPr lang="en-US" sz="7400" dirty="0" smtClean="0">
                <a:solidFill>
                  <a:srgbClr val="FFFF00"/>
                </a:solidFill>
              </a:rPr>
              <a:t>challenging” science (Kuhn)</a:t>
            </a:r>
          </a:p>
          <a:p>
            <a:pPr marL="457200" indent="-457200" algn="l">
              <a:defRPr/>
            </a:pPr>
            <a:endParaRPr lang="en-US" sz="5400" dirty="0" smtClean="0"/>
          </a:p>
          <a:p>
            <a:pPr marL="457200" indent="-457200" algn="l">
              <a:defRPr/>
            </a:pPr>
            <a:r>
              <a:rPr lang="en-US" sz="5400" dirty="0" smtClean="0"/>
              <a:t>Little systematic data, but enough information to require a closer look, e.g.:</a:t>
            </a:r>
            <a:endParaRPr lang="en-US" sz="5100" dirty="0" smtClean="0"/>
          </a:p>
          <a:p>
            <a:pPr marL="457200" indent="-457200" algn="l">
              <a:buFont typeface="Arial" charset="0"/>
              <a:buChar char="•"/>
              <a:defRPr/>
            </a:pPr>
            <a:r>
              <a:rPr lang="en-US" sz="5100" dirty="0" smtClean="0"/>
              <a:t>Jack Katz (</a:t>
            </a:r>
            <a:r>
              <a:rPr lang="en-US" sz="5100" i="1" dirty="0" smtClean="0"/>
              <a:t>The Seductions of Crime</a:t>
            </a:r>
            <a:r>
              <a:rPr lang="en-US" sz="5100" dirty="0" smtClean="0"/>
              <a:t>, etc.)</a:t>
            </a:r>
          </a:p>
          <a:p>
            <a:pPr marL="457200" indent="-457200" algn="l" fontAlgn="auto">
              <a:spcAft>
                <a:spcPts val="0"/>
              </a:spcAft>
              <a:buFont typeface="Arial" charset="0"/>
              <a:buChar char="•"/>
              <a:defRPr/>
            </a:pPr>
            <a:r>
              <a:rPr lang="en-US" sz="5100" dirty="0" smtClean="0"/>
              <a:t>Ceci et al: IRBs and sensitive topics</a:t>
            </a:r>
          </a:p>
          <a:p>
            <a:pPr marL="457200" indent="-457200" algn="l" fontAlgn="auto">
              <a:spcAft>
                <a:spcPts val="0"/>
              </a:spcAft>
              <a:buFont typeface="Arial" charset="0"/>
              <a:buChar char="•"/>
              <a:defRPr/>
            </a:pPr>
            <a:r>
              <a:rPr lang="en-US" sz="5100" dirty="0" smtClean="0"/>
              <a:t>Irvine: Sociologists studying sexual behaviors </a:t>
            </a:r>
          </a:p>
          <a:p>
            <a:pPr marL="457200" indent="-457200" algn="l" fontAlgn="auto">
              <a:spcAft>
                <a:spcPts val="0"/>
              </a:spcAft>
              <a:buFont typeface="Arial" charset="0"/>
              <a:buChar char="•"/>
              <a:defRPr/>
            </a:pPr>
            <a:r>
              <a:rPr lang="en-US" sz="5100" dirty="0" smtClean="0"/>
              <a:t>Hyder et al: foreign researchers’ view of politicization in US IRB review</a:t>
            </a:r>
          </a:p>
          <a:p>
            <a:pPr marL="457200" indent="-457200" algn="l" fontAlgn="auto">
              <a:spcAft>
                <a:spcPts val="0"/>
              </a:spcAft>
              <a:buFont typeface="Arial" charset="0"/>
              <a:buChar char="•"/>
              <a:defRPr/>
            </a:pPr>
            <a:r>
              <a:rPr lang="en-US" sz="5100" dirty="0" smtClean="0"/>
              <a:t>M. Levine: “</a:t>
            </a:r>
            <a:r>
              <a:rPr lang="en-US" sz="5100" dirty="0" smtClean="0"/>
              <a:t>IRB Review  as a </a:t>
            </a:r>
            <a:r>
              <a:rPr lang="en-US" sz="5100" dirty="0" smtClean="0"/>
              <a:t>cooling </a:t>
            </a:r>
            <a:r>
              <a:rPr lang="en-US" sz="5100" dirty="0" smtClean="0"/>
              <a:t>out </a:t>
            </a:r>
            <a:r>
              <a:rPr lang="en-US" sz="5100" dirty="0" smtClean="0"/>
              <a:t>mechanism”…</a:t>
            </a:r>
          </a:p>
          <a:p>
            <a:pPr marL="457200" indent="-457200" algn="l" fontAlgn="auto">
              <a:spcAft>
                <a:spcPts val="0"/>
              </a:spcAft>
              <a:buFont typeface="Arial" charset="0"/>
              <a:buChar char="•"/>
              <a:defRPr/>
            </a:pPr>
            <a:r>
              <a:rPr lang="en-US" sz="5100" dirty="0" smtClean="0"/>
              <a:t>And ….</a:t>
            </a:r>
          </a:p>
          <a:p>
            <a:pPr marL="457200" indent="-457200" fontAlgn="auto">
              <a:spcAft>
                <a:spcPts val="0"/>
              </a:spcAft>
              <a:buFont typeface="Arial" charset="0"/>
              <a:buChar char="•"/>
              <a:defRPr/>
            </a:pPr>
            <a:endParaRPr lang="en-US" dirty="0" smtClean="0"/>
          </a:p>
        </p:txBody>
      </p:sp>
      <p:sp>
        <p:nvSpPr>
          <p:cNvPr id="4" name="TextBox 3"/>
          <p:cNvSpPr txBox="1"/>
          <p:nvPr/>
        </p:nvSpPr>
        <p:spPr>
          <a:xfrm>
            <a:off x="609600" y="304800"/>
            <a:ext cx="1346907" cy="369332"/>
          </a:xfrm>
          <a:prstGeom prst="rect">
            <a:avLst/>
          </a:prstGeom>
          <a:noFill/>
        </p:spPr>
        <p:txBody>
          <a:bodyPr wrap="none" rtlCol="0">
            <a:spAutoFit/>
          </a:bodyPr>
          <a:lstStyle/>
          <a:p>
            <a:r>
              <a:rPr lang="en-US" dirty="0" smtClean="0">
                <a:solidFill>
                  <a:srgbClr val="FFFF00"/>
                </a:solidFill>
              </a:rPr>
              <a:t>Review bias:</a:t>
            </a:r>
            <a:endParaRPr lang="en-US" dirty="0">
              <a:solidFill>
                <a:srgbClr val="FFFF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dirty="0" smtClean="0"/>
              <a:t/>
            </a:r>
            <a:br>
              <a:rPr lang="en-US" dirty="0" smtClean="0"/>
            </a:br>
            <a:r>
              <a:rPr lang="en-US" dirty="0" smtClean="0"/>
              <a:t> </a:t>
            </a:r>
            <a:r>
              <a:rPr lang="en-US" sz="3100" dirty="0" smtClean="0"/>
              <a:t>“Human subjects review, personal values and the regulation of social science research”,</a:t>
            </a:r>
            <a:endParaRPr lang="en-US" sz="3100" dirty="0"/>
          </a:p>
        </p:txBody>
      </p:sp>
      <p:sp>
        <p:nvSpPr>
          <p:cNvPr id="3" name="Content Placeholder 2"/>
          <p:cNvSpPr>
            <a:spLocks noGrp="1"/>
          </p:cNvSpPr>
          <p:nvPr>
            <p:ph idx="1"/>
          </p:nvPr>
        </p:nvSpPr>
        <p:spPr>
          <a:xfrm>
            <a:off x="533400" y="2438400"/>
            <a:ext cx="8229600" cy="4144963"/>
          </a:xfrm>
        </p:spPr>
        <p:txBody>
          <a:bodyPr>
            <a:normAutofit fontScale="70000" lnSpcReduction="20000"/>
          </a:bodyPr>
          <a:lstStyle/>
          <a:p>
            <a:r>
              <a:rPr lang="en-US" dirty="0" smtClean="0"/>
              <a:t>In a study by S. Ceci and others, 157 university IRBs reviewed 9 hypothetical proposals that were identical in treatment of human subjects but differed in sociopolitical sensitivity and in ethical concerns (e.g. the presence or absence of deception and debriefing”).  All aspects of the proposals were otherwise identical.</a:t>
            </a:r>
          </a:p>
          <a:p>
            <a:pPr>
              <a:buNone/>
            </a:pPr>
            <a:endParaRPr lang="en-US" dirty="0" smtClean="0"/>
          </a:p>
          <a:p>
            <a:pPr>
              <a:buNone/>
            </a:pPr>
            <a:endParaRPr lang="en-US" dirty="0" smtClean="0"/>
          </a:p>
          <a:p>
            <a:r>
              <a:rPr lang="en-US" dirty="0" smtClean="0"/>
              <a:t>Sensitive proposals were twice as likely to be rejected by IRBs. Reasons for nonapproval varied.   Nonsensitive proposals that did not involve ethical problems were approved 95% of the time vs 40-50% for comparable sensitive ones. </a:t>
            </a:r>
          </a:p>
          <a:p>
            <a:endParaRPr lang="en-US" dirty="0" smtClean="0"/>
          </a:p>
        </p:txBody>
      </p:sp>
      <p:sp>
        <p:nvSpPr>
          <p:cNvPr id="4" name="Slide Number Placeholder 3"/>
          <p:cNvSpPr>
            <a:spLocks noGrp="1"/>
          </p:cNvSpPr>
          <p:nvPr>
            <p:ph type="sldNum" sz="quarter" idx="12"/>
          </p:nvPr>
        </p:nvSpPr>
        <p:spPr/>
        <p:txBody>
          <a:bodyPr/>
          <a:lstStyle/>
          <a:p>
            <a:fld id="{AADD7745-DCEA-4256-B0A1-681EC926F49C}" type="slidenum">
              <a:rPr lang="en-US" smtClean="0"/>
              <a:pPr/>
              <a:t>86</a:t>
            </a:fld>
            <a:endParaRPr lang="en-US" dirty="0"/>
          </a:p>
        </p:txBody>
      </p:sp>
      <p:sp>
        <p:nvSpPr>
          <p:cNvPr id="5" name="TextBox 4"/>
          <p:cNvSpPr txBox="1"/>
          <p:nvPr/>
        </p:nvSpPr>
        <p:spPr>
          <a:xfrm>
            <a:off x="616634" y="304800"/>
            <a:ext cx="2818657" cy="369332"/>
          </a:xfrm>
          <a:prstGeom prst="rect">
            <a:avLst/>
          </a:prstGeom>
          <a:noFill/>
        </p:spPr>
        <p:txBody>
          <a:bodyPr wrap="none" rtlCol="0">
            <a:spAutoFit/>
          </a:bodyPr>
          <a:lstStyle/>
          <a:p>
            <a:r>
              <a:rPr lang="en-US" dirty="0" smtClean="0"/>
              <a:t>Galileo </a:t>
            </a:r>
            <a:r>
              <a:rPr lang="en-US" dirty="0" smtClean="0"/>
              <a:t>problem (continued</a:t>
            </a:r>
            <a:r>
              <a:rPr lang="en-US" dirty="0"/>
              <a:t>)</a:t>
            </a: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153400" cy="609600"/>
          </a:xfrm>
        </p:spPr>
        <p:txBody>
          <a:bodyPr>
            <a:normAutofit fontScale="90000"/>
          </a:bodyPr>
          <a:lstStyle/>
          <a:p>
            <a:pPr algn="l"/>
            <a:r>
              <a:rPr lang="en-US" sz="2000" dirty="0" smtClean="0"/>
              <a:t> </a:t>
            </a:r>
            <a:r>
              <a:rPr lang="en-US" dirty="0" smtClean="0"/>
              <a:t/>
            </a:r>
            <a:br>
              <a:rPr lang="en-US" dirty="0" smtClean="0"/>
            </a:br>
            <a:r>
              <a:rPr lang="en-US" dirty="0" smtClean="0"/>
              <a:t>“IRB Review as a ‘cooling out device”,  </a:t>
            </a:r>
            <a:br>
              <a:rPr lang="en-US" dirty="0" smtClean="0"/>
            </a:br>
            <a:endParaRPr lang="en-US" dirty="0"/>
          </a:p>
        </p:txBody>
      </p:sp>
      <p:sp>
        <p:nvSpPr>
          <p:cNvPr id="3" name="Subtitle 2"/>
          <p:cNvSpPr>
            <a:spLocks noGrp="1"/>
          </p:cNvSpPr>
          <p:nvPr>
            <p:ph type="subTitle" idx="1"/>
          </p:nvPr>
        </p:nvSpPr>
        <p:spPr>
          <a:xfrm>
            <a:off x="609600" y="914400"/>
            <a:ext cx="8001000" cy="5867400"/>
          </a:xfrm>
        </p:spPr>
        <p:txBody>
          <a:bodyPr>
            <a:noAutofit/>
          </a:bodyPr>
          <a:lstStyle/>
          <a:p>
            <a:pPr algn="l"/>
            <a:r>
              <a:rPr lang="en-US" sz="1400" b="1" dirty="0" smtClean="0">
                <a:solidFill>
                  <a:schemeClr val="tx1"/>
                </a:solidFill>
              </a:rPr>
              <a:t> Council et al.  </a:t>
            </a:r>
            <a:r>
              <a:rPr lang="en-US" sz="1400" dirty="0" smtClean="0">
                <a:solidFill>
                  <a:schemeClr val="tx1"/>
                </a:solidFill>
              </a:rPr>
              <a:t>(1999)  report that in a survey of researchers conducting more than minimal risk studies of sex, hypnosis, psychotherapy and related areas that while the researchers felt that the reviewing IRB did not always have a firm grasp on the types of research they proposed and that their studies received closer scrutiny than those of colleagues in other fields, the study “</a:t>
            </a:r>
            <a:r>
              <a:rPr lang="en-US" sz="1400" i="1" dirty="0" smtClean="0">
                <a:solidFill>
                  <a:schemeClr val="tx1"/>
                </a:solidFill>
              </a:rPr>
              <a:t>findings can be summarized to indicate that investigators who conduct research involving more than minimal risk with department subjects pools are fairly well-satisfied with their IRBs“</a:t>
            </a:r>
            <a:r>
              <a:rPr lang="en-US" sz="1400" dirty="0" smtClean="0">
                <a:solidFill>
                  <a:schemeClr val="tx1"/>
                </a:solidFill>
              </a:rPr>
              <a:t> .   Council et al report that for that sample of risky research PIs, 66% were either very or somewhat satisfied with their IRB experiences; 19% were very or somewhat dissatisfied</a:t>
            </a:r>
          </a:p>
          <a:p>
            <a:pPr algn="l"/>
            <a:r>
              <a:rPr lang="en-US" sz="1400" dirty="0" smtClean="0">
                <a:solidFill>
                  <a:schemeClr val="tx1"/>
                </a:solidFill>
              </a:rPr>
              <a:t> </a:t>
            </a:r>
          </a:p>
          <a:p>
            <a:pPr algn="l"/>
            <a:r>
              <a:rPr lang="en-US" sz="1400" b="1" dirty="0" smtClean="0">
                <a:solidFill>
                  <a:schemeClr val="tx1"/>
                </a:solidFill>
              </a:rPr>
              <a:t>Irvine </a:t>
            </a:r>
            <a:r>
              <a:rPr lang="en-US" sz="1400" dirty="0" smtClean="0">
                <a:solidFill>
                  <a:schemeClr val="tx1"/>
                </a:solidFill>
              </a:rPr>
              <a:t>reported that for 26% of faculty reported that students had trouble getting IRB approval for sexuality studies, such as a student who wanted to use letters written by queer prisoners.   Says that the only student in her department to have his proposal rejected by her department was to explore policy don’t ask, don’t tell impact on daily lives of service persons—when disclosure could entail end of their careers in the military.</a:t>
            </a:r>
          </a:p>
          <a:p>
            <a:pPr algn="l"/>
            <a:r>
              <a:rPr lang="en-US" sz="1400" dirty="0" smtClean="0">
                <a:solidFill>
                  <a:schemeClr val="tx1"/>
                </a:solidFill>
              </a:rPr>
              <a:t> </a:t>
            </a:r>
          </a:p>
          <a:p>
            <a:pPr algn="l"/>
            <a:r>
              <a:rPr lang="en-US" sz="1400" b="1" dirty="0" smtClean="0">
                <a:solidFill>
                  <a:schemeClr val="tx1"/>
                </a:solidFill>
              </a:rPr>
              <a:t>In “Can’t ask, Can’t tell: How Institutional Review Boards Keep Sex in the Closet”</a:t>
            </a:r>
            <a:r>
              <a:rPr lang="en-US" sz="1400" dirty="0" smtClean="0">
                <a:solidFill>
                  <a:schemeClr val="tx1"/>
                </a:solidFill>
              </a:rPr>
              <a:t> Irvine reports the first survey to examine the career experiences of sociologists who study sexuality.  The 2011 on-line survey of members of the American Sociological Association’s section on sexualities included 155 respondents, for a response rate approaching 40%.  About 45% of the sociologists researching sexualities indicated that they had experienced difficulties in IRB review, and 41% reported that other sexuality researchers at their university had experienced IRB difficulties.  The article notes that the problems include factors such as delays in approval, required changes in the consent forms, or affecting the nature of the research itself.  26% indicated that their students had encountered problems in IRB approval of sexuality studies.  The studies included a study of homosexual military personnel under the “Don’t Ask, Don’t Tell” regulations, and letters written by homosexual prisoners.  Irvine discusses how IRB review can bias research agendas and study design, noting, “</a:t>
            </a:r>
            <a:r>
              <a:rPr lang="en-US" sz="1400" i="1" dirty="0" smtClean="0">
                <a:solidFill>
                  <a:schemeClr val="tx1"/>
                </a:solidFill>
              </a:rPr>
              <a:t>Under the guise of protection, IRBs exclude sexual minorities from research and deny them a voice which, as my respondents note, actually reinforces.</a:t>
            </a:r>
            <a:endParaRPr lang="en-US" sz="1400" dirty="0">
              <a:solidFill>
                <a:schemeClr val="tx1"/>
              </a:solidFill>
            </a:endParaRPr>
          </a:p>
        </p:txBody>
      </p:sp>
      <p:sp>
        <p:nvSpPr>
          <p:cNvPr id="4" name="Slide Number Placeholder 3"/>
          <p:cNvSpPr>
            <a:spLocks noGrp="1"/>
          </p:cNvSpPr>
          <p:nvPr>
            <p:ph type="sldNum" sz="quarter" idx="12"/>
          </p:nvPr>
        </p:nvSpPr>
        <p:spPr/>
        <p:txBody>
          <a:bodyPr/>
          <a:lstStyle/>
          <a:p>
            <a:fld id="{AADD7745-DCEA-4256-B0A1-681EC926F49C}" type="slidenum">
              <a:rPr lang="en-US" smtClean="0"/>
              <a:pPr/>
              <a:t>87</a:t>
            </a:fld>
            <a:endParaRPr lang="en-US" dirty="0"/>
          </a:p>
        </p:txBody>
      </p:sp>
      <p:sp>
        <p:nvSpPr>
          <p:cNvPr id="5" name="TextBox 4"/>
          <p:cNvSpPr txBox="1"/>
          <p:nvPr/>
        </p:nvSpPr>
        <p:spPr>
          <a:xfrm>
            <a:off x="228600" y="0"/>
            <a:ext cx="2916439" cy="369332"/>
          </a:xfrm>
          <a:prstGeom prst="rect">
            <a:avLst/>
          </a:prstGeom>
          <a:noFill/>
        </p:spPr>
        <p:txBody>
          <a:bodyPr wrap="none" rtlCol="0">
            <a:spAutoFit/>
          </a:bodyPr>
          <a:lstStyle/>
          <a:p>
            <a:r>
              <a:rPr lang="en-US" dirty="0" smtClean="0">
                <a:solidFill>
                  <a:srgbClr val="FFFF00"/>
                </a:solidFill>
              </a:rPr>
              <a:t>Galileao problem, continued:</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a:bodyPr>
          <a:lstStyle/>
          <a:p>
            <a:r>
              <a:rPr lang="en-US" sz="4800" dirty="0" smtClean="0"/>
              <a:t>Empirically-informed regulation</a:t>
            </a:r>
            <a:endParaRPr lang="en-US" sz="4800" dirty="0"/>
          </a:p>
        </p:txBody>
      </p:sp>
      <p:sp>
        <p:nvSpPr>
          <p:cNvPr id="3" name="Content Placeholder 2"/>
          <p:cNvSpPr>
            <a:spLocks noGrp="1"/>
          </p:cNvSpPr>
          <p:nvPr>
            <p:ph idx="1"/>
          </p:nvPr>
        </p:nvSpPr>
        <p:spPr>
          <a:xfrm>
            <a:off x="457200" y="4114800"/>
            <a:ext cx="8229600" cy="2011363"/>
          </a:xfrm>
        </p:spPr>
        <p:txBody>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88</a:t>
            </a:fld>
            <a:endParaRPr lang="en-US"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609600" y="4038600"/>
            <a:ext cx="8686800" cy="2215991"/>
          </a:xfrm>
          <a:prstGeom prst="rect">
            <a:avLst/>
          </a:prstGeom>
          <a:noFill/>
          <a:ln w="9525">
            <a:noFill/>
            <a:miter lim="800000"/>
            <a:headEnd/>
            <a:tailEnd/>
          </a:ln>
        </p:spPr>
        <p:txBody>
          <a:bodyPr wrap="square">
            <a:spAutoFit/>
          </a:bodyPr>
          <a:lstStyle/>
          <a:p>
            <a:r>
              <a:rPr lang="en-US" sz="2400" i="1" dirty="0">
                <a:solidFill>
                  <a:srgbClr val="FF0000"/>
                </a:solidFill>
              </a:rPr>
              <a:t>“Our regulatory </a:t>
            </a:r>
            <a:r>
              <a:rPr lang="en-US" sz="2400" i="1" u="sng" dirty="0">
                <a:solidFill>
                  <a:srgbClr val="FF0000"/>
                </a:solidFill>
              </a:rPr>
              <a:t>system…must measure and seek to improve the actual results of regulatory requirements</a:t>
            </a:r>
            <a:r>
              <a:rPr lang="en-US" sz="2400" i="1" dirty="0">
                <a:solidFill>
                  <a:srgbClr val="FF0000"/>
                </a:solidFill>
              </a:rPr>
              <a:t>….. [E]ach agency shall identify and consider regulatory approaches that reduce burdens and maintain flexibility and freedom of choice for the pubic</a:t>
            </a:r>
            <a:r>
              <a:rPr lang="en-US" sz="2400" i="1" dirty="0" smtClean="0">
                <a:solidFill>
                  <a:srgbClr val="FF0000"/>
                </a:solidFill>
              </a:rPr>
              <a:t>. </a:t>
            </a:r>
          </a:p>
          <a:p>
            <a:r>
              <a:rPr lang="en-US" sz="2400" b="1" i="1" dirty="0" smtClean="0">
                <a:solidFill>
                  <a:srgbClr val="FF0000"/>
                </a:solidFill>
              </a:rPr>
              <a:t>                          </a:t>
            </a:r>
            <a:r>
              <a:rPr lang="en-US" b="1" dirty="0" smtClean="0"/>
              <a:t>–</a:t>
            </a:r>
            <a:r>
              <a:rPr lang="en-US" b="1" dirty="0"/>
              <a:t>Executive Order 113563 (2011)</a:t>
            </a:r>
          </a:p>
          <a:p>
            <a:r>
              <a:rPr lang="en-US" dirty="0"/>
              <a:t>  		</a:t>
            </a:r>
            <a:r>
              <a:rPr lang="en-US" sz="1600" dirty="0"/>
              <a:t>cited by Cass R. Sunstein, in “</a:t>
            </a:r>
            <a:r>
              <a:rPr lang="en-US" sz="1600" i="1" dirty="0"/>
              <a:t>Empirically Informed Regulation”.</a:t>
            </a:r>
          </a:p>
        </p:txBody>
      </p:sp>
      <p:sp>
        <p:nvSpPr>
          <p:cNvPr id="11267" name="TextBox 2"/>
          <p:cNvSpPr txBox="1">
            <a:spLocks noChangeArrowheads="1"/>
          </p:cNvSpPr>
          <p:nvPr/>
        </p:nvSpPr>
        <p:spPr bwMode="auto">
          <a:xfrm>
            <a:off x="609600" y="1066800"/>
            <a:ext cx="8229600" cy="2831544"/>
          </a:xfrm>
          <a:prstGeom prst="rect">
            <a:avLst/>
          </a:prstGeom>
          <a:noFill/>
          <a:ln w="9525">
            <a:noFill/>
            <a:miter lim="800000"/>
            <a:headEnd/>
            <a:tailEnd/>
          </a:ln>
        </p:spPr>
        <p:txBody>
          <a:bodyPr wrap="square">
            <a:spAutoFit/>
          </a:bodyPr>
          <a:lstStyle/>
          <a:p>
            <a:r>
              <a:rPr lang="en-US" sz="2400" i="1" dirty="0" smtClean="0"/>
              <a:t>“</a:t>
            </a:r>
            <a:r>
              <a:rPr lang="en-US" sz="2400" i="1" dirty="0"/>
              <a:t>The current system for making these [regulatory ] choices is broken.  </a:t>
            </a:r>
            <a:r>
              <a:rPr lang="en-US" sz="2400" i="1" dirty="0" smtClean="0"/>
              <a:t>  It </a:t>
            </a:r>
            <a:r>
              <a:rPr lang="en-US" sz="2400" i="1" dirty="0"/>
              <a:t>is largely based on faith rather than on evidence”…  The result is that our regulatory system all too frequently takes shots in the dark and we all to infrequently fail to find out if we have hit anything—or even worse, we only found out when things have gone horribly wrong.”</a:t>
            </a:r>
          </a:p>
          <a:p>
            <a:r>
              <a:rPr lang="en-US" dirty="0"/>
              <a:t>	-- Michael Greenstone </a:t>
            </a:r>
            <a:r>
              <a:rPr lang="en-US" sz="1600" dirty="0"/>
              <a:t>(2009)“</a:t>
            </a:r>
            <a:r>
              <a:rPr lang="en-US" sz="1600" i="1" dirty="0"/>
              <a:t>Toward a Culture of Persistent </a:t>
            </a:r>
            <a:r>
              <a:rPr lang="en-US" sz="1600" i="1" dirty="0" smtClean="0"/>
              <a:t>Regulatory </a:t>
            </a:r>
          </a:p>
          <a:p>
            <a:r>
              <a:rPr lang="en-US" sz="1600" i="1" dirty="0" smtClean="0"/>
              <a:t>                        Experimentation </a:t>
            </a:r>
            <a:r>
              <a:rPr lang="en-US" sz="1600" i="1" dirty="0"/>
              <a:t>and Evaluation</a:t>
            </a:r>
            <a:r>
              <a:rPr lang="en-US" sz="1600" dirty="0"/>
              <a:t>”, Tobin Project.</a:t>
            </a:r>
          </a:p>
        </p:txBody>
      </p:sp>
      <p:sp>
        <p:nvSpPr>
          <p:cNvPr id="11268" name="TextBox 3"/>
          <p:cNvSpPr txBox="1">
            <a:spLocks noChangeArrowheads="1"/>
          </p:cNvSpPr>
          <p:nvPr/>
        </p:nvSpPr>
        <p:spPr bwMode="auto">
          <a:xfrm>
            <a:off x="1371600" y="0"/>
            <a:ext cx="6934200" cy="1354217"/>
          </a:xfrm>
          <a:prstGeom prst="rect">
            <a:avLst/>
          </a:prstGeom>
          <a:noFill/>
          <a:ln w="9525">
            <a:noFill/>
            <a:miter lim="800000"/>
            <a:headEnd/>
            <a:tailEnd/>
          </a:ln>
        </p:spPr>
        <p:txBody>
          <a:bodyPr wrap="square">
            <a:spAutoFit/>
          </a:bodyPr>
          <a:lstStyle/>
          <a:p>
            <a:r>
              <a:rPr lang="en-US" sz="3200" b="1" dirty="0">
                <a:solidFill>
                  <a:srgbClr val="FFFF00"/>
                </a:solidFill>
              </a:rPr>
              <a:t>A new era in regulatory </a:t>
            </a:r>
            <a:r>
              <a:rPr lang="en-US" sz="3200" b="1" dirty="0" smtClean="0">
                <a:solidFill>
                  <a:srgbClr val="FFFF00"/>
                </a:solidFill>
              </a:rPr>
              <a:t>reform</a:t>
            </a:r>
            <a:r>
              <a:rPr lang="en-US" sz="3200" b="1" dirty="0">
                <a:solidFill>
                  <a:srgbClr val="FFFF00"/>
                </a:solidFill>
              </a:rPr>
              <a:t>: experimentation and evaluation</a:t>
            </a:r>
          </a:p>
          <a:p>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1066800"/>
          </a:xfrm>
        </p:spPr>
        <p:txBody>
          <a:bodyPr>
            <a:normAutofit/>
          </a:bodyPr>
          <a:lstStyle/>
          <a:p>
            <a:pPr algn="l"/>
            <a:r>
              <a:rPr lang="en-US" sz="2700" u="sng" dirty="0" smtClean="0"/>
              <a:t>Critic 1:</a:t>
            </a:r>
            <a:r>
              <a:rPr lang="en-US" dirty="0" smtClean="0"/>
              <a:t/>
            </a:r>
            <a:br>
              <a:rPr lang="en-US" dirty="0" smtClean="0"/>
            </a:br>
            <a:r>
              <a:rPr lang="en-US" sz="3200" i="1" dirty="0" smtClean="0"/>
              <a:t>“IRB review creates big burdens for researchers</a:t>
            </a:r>
            <a:r>
              <a:rPr lang="en-US" sz="3200" dirty="0" smtClean="0"/>
              <a:t>”? </a:t>
            </a:r>
            <a:endParaRPr lang="en-US" sz="3200" dirty="0"/>
          </a:p>
        </p:txBody>
      </p:sp>
      <p:sp>
        <p:nvSpPr>
          <p:cNvPr id="3" name="Content Placeholder 2"/>
          <p:cNvSpPr>
            <a:spLocks noGrp="1"/>
          </p:cNvSpPr>
          <p:nvPr>
            <p:ph idx="1"/>
          </p:nvPr>
        </p:nvSpPr>
        <p:spPr>
          <a:xfrm>
            <a:off x="457200" y="1295400"/>
            <a:ext cx="8229600" cy="5287963"/>
          </a:xfrm>
        </p:spPr>
        <p:txBody>
          <a:bodyPr>
            <a:normAutofit fontScale="25000" lnSpcReduction="20000"/>
          </a:bodyPr>
          <a:lstStyle/>
          <a:p>
            <a:pPr>
              <a:buNone/>
            </a:pPr>
            <a:r>
              <a:rPr lang="en-US" sz="9600" b="1" dirty="0" smtClean="0">
                <a:solidFill>
                  <a:srgbClr val="FF0000"/>
                </a:solidFill>
              </a:rPr>
              <a:t> </a:t>
            </a:r>
            <a:r>
              <a:rPr lang="en-US" sz="14400" b="1" dirty="0" smtClean="0">
                <a:solidFill>
                  <a:srgbClr val="FFFF00"/>
                </a:solidFill>
              </a:rPr>
              <a:t>Principal investigators on federal grants report that they spend about 42% of their time on “administrative burden”.  IRB-related burdens rank </a:t>
            </a:r>
            <a:r>
              <a:rPr lang="en-US" sz="14400" b="1" u="sng" dirty="0" smtClean="0">
                <a:solidFill>
                  <a:srgbClr val="FFFF00"/>
                </a:solidFill>
              </a:rPr>
              <a:t>highest.</a:t>
            </a:r>
            <a:r>
              <a:rPr lang="en-US" sz="14400" b="1" dirty="0" smtClean="0">
                <a:solidFill>
                  <a:srgbClr val="FFFF00"/>
                </a:solidFill>
              </a:rPr>
              <a:t> </a:t>
            </a:r>
            <a:r>
              <a:rPr lang="en-US" sz="14400" dirty="0" smtClean="0">
                <a:solidFill>
                  <a:srgbClr val="FF0000"/>
                </a:solidFill>
              </a:rPr>
              <a:t>	      </a:t>
            </a:r>
            <a:r>
              <a:rPr lang="en-US" sz="4200" dirty="0" smtClean="0"/>
              <a:t>of 24 measured burdens. (Federal Demonstration Partnership (FDP)  “Burden Survey”)</a:t>
            </a:r>
          </a:p>
          <a:p>
            <a:pPr>
              <a:buNone/>
            </a:pPr>
            <a:endParaRPr lang="en-US" dirty="0"/>
          </a:p>
          <a:p>
            <a:pPr>
              <a:buNone/>
            </a:pPr>
            <a:r>
              <a:rPr lang="en-US" sz="1600" b="1" dirty="0" smtClean="0">
                <a:solidFill>
                  <a:srgbClr val="FFFF00"/>
                </a:solidFill>
              </a:rPr>
              <a:t>%</a:t>
            </a:r>
          </a:p>
          <a:p>
            <a:pPr>
              <a:buNone/>
            </a:pPr>
            <a:r>
              <a:rPr lang="en-US" sz="9600" b="1" u="sng" dirty="0" smtClean="0">
                <a:solidFill>
                  <a:srgbClr val="FFFF00"/>
                </a:solidFill>
              </a:rPr>
              <a:t>Caveats: </a:t>
            </a:r>
            <a:r>
              <a:rPr lang="en-US" sz="7200" dirty="0" smtClean="0"/>
              <a:t>While the online survey had 6,295 respondents, note that:  </a:t>
            </a:r>
          </a:p>
          <a:p>
            <a:pPr>
              <a:buNone/>
            </a:pPr>
            <a:endParaRPr lang="en-US" sz="9600" u="sng" dirty="0" smtClean="0">
              <a:solidFill>
                <a:srgbClr val="FFFF00"/>
              </a:solidFill>
            </a:endParaRPr>
          </a:p>
          <a:p>
            <a:pPr marL="514350" indent="-514350">
              <a:buFont typeface="+mj-lt"/>
              <a:buAutoNum type="arabicPeriod"/>
            </a:pPr>
            <a:r>
              <a:rPr lang="en-US" sz="9600" b="1" dirty="0" smtClean="0">
                <a:solidFill>
                  <a:srgbClr val="FFFF00"/>
                </a:solidFill>
              </a:rPr>
              <a:t>Plenty of room for selection bias</a:t>
            </a:r>
            <a:r>
              <a:rPr lang="en-US" sz="9600" dirty="0" smtClean="0">
                <a:solidFill>
                  <a:srgbClr val="FFFF00"/>
                </a:solidFill>
              </a:rPr>
              <a:t>: </a:t>
            </a:r>
            <a:r>
              <a:rPr lang="en-US" sz="9600" dirty="0" smtClean="0"/>
              <a:t>26% response rate.  </a:t>
            </a:r>
          </a:p>
          <a:p>
            <a:pPr marL="514350" indent="-514350">
              <a:buNone/>
            </a:pPr>
            <a:endParaRPr lang="en-US" dirty="0" smtClean="0"/>
          </a:p>
          <a:p>
            <a:pPr marL="514350" indent="-514350">
              <a:buAutoNum type="arabicPeriod" startAt="2"/>
            </a:pPr>
            <a:r>
              <a:rPr lang="en-US" sz="8600" b="1" dirty="0" smtClean="0">
                <a:solidFill>
                  <a:srgbClr val="FFFF00"/>
                </a:solidFill>
              </a:rPr>
              <a:t>Precision of measurement</a:t>
            </a:r>
            <a:r>
              <a:rPr lang="en-US" sz="5100" b="1" dirty="0" smtClean="0">
                <a:solidFill>
                  <a:srgbClr val="FFFF00"/>
                </a:solidFill>
              </a:rPr>
              <a:t>:  </a:t>
            </a:r>
            <a:r>
              <a:rPr lang="en-US" sz="6200" dirty="0" smtClean="0"/>
              <a:t>IRB burden measures at 3.5 on a 5 point scale. (3 is “some burden”, 4 is “quite a bit”). </a:t>
            </a:r>
            <a:r>
              <a:rPr lang="en-US" sz="6200" dirty="0"/>
              <a:t> </a:t>
            </a:r>
            <a:r>
              <a:rPr lang="en-US" sz="6200" dirty="0" smtClean="0"/>
              <a:t>In survey research it is common for respondents with no opinion or who are uncertain to select the middle point on a scale.</a:t>
            </a:r>
          </a:p>
          <a:p>
            <a:pPr marL="514350" indent="-514350">
              <a:buNone/>
            </a:pPr>
            <a:endParaRPr lang="en-US" dirty="0" smtClean="0"/>
          </a:p>
          <a:p>
            <a:pPr marL="514350" indent="-514350">
              <a:buNone/>
            </a:pPr>
            <a:r>
              <a:rPr lang="en-US" sz="8600" dirty="0" smtClean="0">
                <a:solidFill>
                  <a:srgbClr val="FFFF00"/>
                </a:solidFill>
              </a:rPr>
              <a:t>3. 	“</a:t>
            </a:r>
            <a:r>
              <a:rPr lang="en-US" sz="8600" b="1" dirty="0" smtClean="0">
                <a:solidFill>
                  <a:srgbClr val="FFFF00"/>
                </a:solidFill>
              </a:rPr>
              <a:t>IRB burden” has a measured burden similar to those for many other  grant-related tasks </a:t>
            </a:r>
            <a:r>
              <a:rPr lang="en-US" sz="6400" dirty="0" smtClean="0"/>
              <a:t>such as applying for grants, hiring and training staff, and providing performance reports to funders.</a:t>
            </a:r>
          </a:p>
          <a:p>
            <a:pPr marL="514350" indent="-514350">
              <a:buNone/>
            </a:pPr>
            <a:endParaRPr lang="en-US" dirty="0" smtClean="0"/>
          </a:p>
          <a:p>
            <a:pPr marL="514350" indent="-514350">
              <a:buNone/>
            </a:pPr>
            <a:r>
              <a:rPr lang="en-US" dirty="0" smtClean="0"/>
              <a:t>In sum, the “IRB burden” finding is important, but means less than it appears to at first blush. </a:t>
            </a:r>
          </a:p>
        </p:txBody>
      </p:sp>
      <p:sp>
        <p:nvSpPr>
          <p:cNvPr id="4" name="Slide Number Placeholder 3"/>
          <p:cNvSpPr>
            <a:spLocks noGrp="1"/>
          </p:cNvSpPr>
          <p:nvPr>
            <p:ph type="sldNum" sz="quarter" idx="12"/>
          </p:nvPr>
        </p:nvSpPr>
        <p:spPr/>
        <p:txBody>
          <a:bodyPr/>
          <a:lstStyle/>
          <a:p>
            <a:fld id="{AADD7745-DCEA-4256-B0A1-681EC926F49C}" type="slidenum">
              <a:rPr lang="en-US" smtClean="0"/>
              <a:pPr/>
              <a:t>9</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838200" y="5257562"/>
            <a:ext cx="8001000" cy="1600438"/>
          </a:xfrm>
          <a:prstGeom prst="rect">
            <a:avLst/>
          </a:prstGeom>
          <a:noFill/>
          <a:ln w="9525">
            <a:noFill/>
            <a:miter lim="800000"/>
            <a:headEnd/>
            <a:tailEnd/>
          </a:ln>
        </p:spPr>
        <p:txBody>
          <a:bodyPr wrap="square">
            <a:spAutoFit/>
          </a:bodyPr>
          <a:lstStyle/>
          <a:p>
            <a:r>
              <a:rPr lang="en-US" sz="2000" i="1" dirty="0"/>
              <a:t>“</a:t>
            </a:r>
            <a:r>
              <a:rPr lang="en-US" sz="2000" i="1" dirty="0">
                <a:solidFill>
                  <a:srgbClr val="FF0000"/>
                </a:solidFill>
              </a:rPr>
              <a:t>Our regulatory system…must measure and seek to improve the actual results of regulatory requirements….. [E]ach agency shall identify and consider regulatory approaches that reduce burdens and maintain flexibility and freedom of choice for the pubic</a:t>
            </a:r>
            <a:r>
              <a:rPr lang="en-US" sz="2000" i="1" dirty="0" smtClean="0">
                <a:solidFill>
                  <a:srgbClr val="FF0000"/>
                </a:solidFill>
              </a:rPr>
              <a:t>. </a:t>
            </a:r>
            <a:r>
              <a:rPr lang="en-US" b="1" dirty="0" smtClean="0"/>
              <a:t>–</a:t>
            </a:r>
            <a:r>
              <a:rPr lang="en-US" b="1" dirty="0"/>
              <a:t>Executive Order 113563 (2011)</a:t>
            </a:r>
          </a:p>
          <a:p>
            <a:r>
              <a:rPr lang="en-US" dirty="0"/>
              <a:t>  		</a:t>
            </a:r>
            <a:r>
              <a:rPr lang="en-US" sz="1600" dirty="0"/>
              <a:t>cited by Cass R. Sunstein, in “</a:t>
            </a:r>
            <a:r>
              <a:rPr lang="en-US" sz="1600" i="1" dirty="0"/>
              <a:t>Empirically Informed Regulation”.</a:t>
            </a:r>
          </a:p>
        </p:txBody>
      </p:sp>
      <p:sp>
        <p:nvSpPr>
          <p:cNvPr id="11267" name="TextBox 2"/>
          <p:cNvSpPr txBox="1">
            <a:spLocks noChangeArrowheads="1"/>
          </p:cNvSpPr>
          <p:nvPr/>
        </p:nvSpPr>
        <p:spPr bwMode="auto">
          <a:xfrm>
            <a:off x="609600" y="1066800"/>
            <a:ext cx="8229600" cy="4216539"/>
          </a:xfrm>
          <a:prstGeom prst="rect">
            <a:avLst/>
          </a:prstGeom>
          <a:noFill/>
          <a:ln w="9525">
            <a:noFill/>
            <a:miter lim="800000"/>
            <a:headEnd/>
            <a:tailEnd/>
          </a:ln>
        </p:spPr>
        <p:txBody>
          <a:bodyPr wrap="square">
            <a:spAutoFit/>
          </a:bodyPr>
          <a:lstStyle/>
          <a:p>
            <a:r>
              <a:rPr lang="en-US" i="1" dirty="0"/>
              <a:t>“The country needs and, unless I mistake its temper, the country demands bold, persistent experimentation.  It is common sense to take a method and try it: If it fails, admit it frankly and try another. But above all, try something</a:t>
            </a:r>
            <a:r>
              <a:rPr lang="en-US" dirty="0"/>
              <a:t>” </a:t>
            </a:r>
          </a:p>
          <a:p>
            <a:r>
              <a:rPr lang="en-US" dirty="0"/>
              <a:t>	--Franklin D. Roosevelt, </a:t>
            </a:r>
            <a:r>
              <a:rPr lang="en-US" dirty="0" smtClean="0"/>
              <a:t>1932</a:t>
            </a:r>
          </a:p>
          <a:p>
            <a:endParaRPr lang="en-US" dirty="0" smtClean="0"/>
          </a:p>
          <a:p>
            <a:r>
              <a:rPr lang="en-US" b="1" dirty="0" smtClean="0"/>
              <a:t>“The Experimenting Society</a:t>
            </a:r>
            <a:r>
              <a:rPr lang="en-US" dirty="0" smtClean="0"/>
              <a:t>” Don Campbell (1969); Alice Rivlin, </a:t>
            </a:r>
            <a:r>
              <a:rPr lang="en-US" i="1" dirty="0" smtClean="0"/>
              <a:t>Systematic Thinking for Social Action</a:t>
            </a:r>
            <a:r>
              <a:rPr lang="en-US" dirty="0" smtClean="0"/>
              <a:t> (1971).</a:t>
            </a:r>
            <a:endParaRPr lang="en-US" dirty="0"/>
          </a:p>
          <a:p>
            <a:endParaRPr lang="en-US" dirty="0"/>
          </a:p>
          <a:p>
            <a:r>
              <a:rPr lang="en-US" i="1" dirty="0"/>
              <a:t>“The current system for making these [regulatory ] choices is broken.  </a:t>
            </a:r>
          </a:p>
          <a:p>
            <a:r>
              <a:rPr lang="en-US" i="1" dirty="0"/>
              <a:t>It is largely based on faith rather than on evidence”…  The result is that our regulatory system all too frequently takes shots in the dark and we all to infrequently fail to find out if we have hit anything—or even worse, we only found out when things have gone horribly wrong.”</a:t>
            </a:r>
          </a:p>
          <a:p>
            <a:r>
              <a:rPr lang="en-US" dirty="0"/>
              <a:t>	-- Michael Greenstone </a:t>
            </a:r>
            <a:r>
              <a:rPr lang="en-US" sz="1600" dirty="0"/>
              <a:t>(2009)“</a:t>
            </a:r>
            <a:r>
              <a:rPr lang="en-US" sz="1600" i="1" dirty="0"/>
              <a:t>Toward a Culture of Persistent </a:t>
            </a:r>
            <a:r>
              <a:rPr lang="en-US" sz="1600" i="1" dirty="0" smtClean="0"/>
              <a:t>Regulatory </a:t>
            </a:r>
          </a:p>
          <a:p>
            <a:r>
              <a:rPr lang="en-US" sz="1600" i="1" dirty="0" smtClean="0"/>
              <a:t>                        Experimentation </a:t>
            </a:r>
            <a:r>
              <a:rPr lang="en-US" sz="1600" i="1" dirty="0"/>
              <a:t>and Evaluation</a:t>
            </a:r>
            <a:r>
              <a:rPr lang="en-US" sz="1600" dirty="0"/>
              <a:t>”, Tobin Project.</a:t>
            </a:r>
          </a:p>
        </p:txBody>
      </p:sp>
      <p:sp>
        <p:nvSpPr>
          <p:cNvPr id="11268" name="TextBox 3"/>
          <p:cNvSpPr txBox="1">
            <a:spLocks noChangeArrowheads="1"/>
          </p:cNvSpPr>
          <p:nvPr/>
        </p:nvSpPr>
        <p:spPr bwMode="auto">
          <a:xfrm>
            <a:off x="1371600" y="0"/>
            <a:ext cx="6934200" cy="1354217"/>
          </a:xfrm>
          <a:prstGeom prst="rect">
            <a:avLst/>
          </a:prstGeom>
          <a:noFill/>
          <a:ln w="9525">
            <a:noFill/>
            <a:miter lim="800000"/>
            <a:headEnd/>
            <a:tailEnd/>
          </a:ln>
        </p:spPr>
        <p:txBody>
          <a:bodyPr wrap="square">
            <a:spAutoFit/>
          </a:bodyPr>
          <a:lstStyle/>
          <a:p>
            <a:r>
              <a:rPr lang="en-US" sz="3200" b="1" dirty="0">
                <a:solidFill>
                  <a:srgbClr val="FFFF00"/>
                </a:solidFill>
              </a:rPr>
              <a:t>A new era in regulatory </a:t>
            </a:r>
            <a:r>
              <a:rPr lang="en-US" sz="3200" b="1" dirty="0" smtClean="0">
                <a:solidFill>
                  <a:srgbClr val="FFFF00"/>
                </a:solidFill>
              </a:rPr>
              <a:t>reform</a:t>
            </a:r>
            <a:r>
              <a:rPr lang="en-US" sz="3200" b="1" dirty="0">
                <a:solidFill>
                  <a:srgbClr val="FFFF00"/>
                </a:solidFill>
              </a:rPr>
              <a:t>: experimentation and evaluation</a:t>
            </a:r>
          </a:p>
          <a:p>
            <a:endParaRPr lang="en-US"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Evidence-based practice</a:t>
            </a:r>
            <a:endParaRPr lang="en-US" dirty="0">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a:buNone/>
            </a:pPr>
            <a:r>
              <a:rPr lang="en-US" dirty="0" smtClean="0"/>
              <a:t>     </a:t>
            </a:r>
            <a:r>
              <a:rPr lang="en-US" i="1" dirty="0" smtClean="0"/>
              <a:t>“But, in making new investments, the emphasis has to be on “smarter”.  Many programs were founded on good intentions and supported by compelling anecdotes, but don’t deliver results.  …</a:t>
            </a:r>
            <a:br>
              <a:rPr lang="en-US" i="1" dirty="0" smtClean="0"/>
            </a:br>
            <a:r>
              <a:rPr lang="en-US" i="1" dirty="0" smtClean="0"/>
              <a:t/>
            </a:r>
            <a:br>
              <a:rPr lang="en-US" i="1" dirty="0" smtClean="0"/>
            </a:br>
            <a:r>
              <a:rPr lang="en-US" i="1" dirty="0" smtClean="0"/>
              <a:t>“Rigorous ways to evaluate whether programs are working exist.  But too often such evaluations don’t happen.  They are typically an afterthought when programs are designed — and once programs have been in place for awhile, evaluating them rigorously becomes difficult from a political economy perspective.</a:t>
            </a:r>
            <a:br>
              <a:rPr lang="en-US" i="1" dirty="0" smtClean="0"/>
            </a:br>
            <a:r>
              <a:rPr lang="en-US" i="1" dirty="0" smtClean="0"/>
              <a:t/>
            </a:r>
            <a:br>
              <a:rPr lang="en-US" i="1" dirty="0" smtClean="0"/>
            </a:br>
            <a:r>
              <a:rPr lang="en-US" i="1" dirty="0" smtClean="0"/>
              <a:t>“This has to change, and I am trying to put much more emphasis on evidence-based policy decisions here at OMB.  Wherever possible, we should design new initiatives to build rigorous data about what works and then act on evidence that emerges — expanding the approaches that work best, fine-tuning the ones that get mixed results, and shutting down those that are failing “</a:t>
            </a:r>
          </a:p>
          <a:p>
            <a:pPr>
              <a:buNone/>
            </a:pPr>
            <a:r>
              <a:rPr lang="en-US" dirty="0" smtClean="0"/>
              <a:t>                                                                            –Peter Orzag, OMB director</a:t>
            </a:r>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91</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7772400" cy="1470025"/>
          </a:xfrm>
        </p:spPr>
        <p:txBody>
          <a:bodyPr rtlCol="0">
            <a:normAutofit/>
          </a:bodyPr>
          <a:lstStyle/>
          <a:p>
            <a:pPr fontAlgn="auto">
              <a:spcAft>
                <a:spcPts val="0"/>
              </a:spcAft>
              <a:defRPr/>
            </a:pPr>
            <a:r>
              <a:rPr lang="en-US" sz="3200" dirty="0" smtClean="0">
                <a:solidFill>
                  <a:srgbClr val="FFFF00"/>
                </a:solidFill>
              </a:rPr>
              <a:t>Empirically-Informed Regulation:</a:t>
            </a:r>
            <a:br>
              <a:rPr lang="en-US" sz="3200" dirty="0" smtClean="0">
                <a:solidFill>
                  <a:srgbClr val="FFFF00"/>
                </a:solidFill>
              </a:rPr>
            </a:br>
            <a:r>
              <a:rPr lang="en-US" sz="2200" dirty="0" smtClean="0">
                <a:solidFill>
                  <a:srgbClr val="FFFF00"/>
                </a:solidFill>
              </a:rPr>
              <a:t>“Toward a culture of persistent regulatory experimentation and evaluation”</a:t>
            </a:r>
          </a:p>
        </p:txBody>
      </p:sp>
      <p:sp>
        <p:nvSpPr>
          <p:cNvPr id="3" name="Subtitle 2"/>
          <p:cNvSpPr>
            <a:spLocks noGrp="1"/>
          </p:cNvSpPr>
          <p:nvPr>
            <p:ph type="subTitle" idx="1"/>
          </p:nvPr>
        </p:nvSpPr>
        <p:spPr>
          <a:xfrm>
            <a:off x="1371600" y="1676400"/>
            <a:ext cx="7010400" cy="5486400"/>
          </a:xfrm>
        </p:spPr>
        <p:txBody>
          <a:bodyPr rtlCol="0">
            <a:noAutofit/>
          </a:bodyPr>
          <a:lstStyle/>
          <a:p>
            <a:pPr algn="l" fontAlgn="auto">
              <a:spcAft>
                <a:spcPts val="0"/>
              </a:spcAft>
              <a:buFont typeface="Arial" pitchFamily="34" charset="0"/>
              <a:buNone/>
              <a:defRPr/>
            </a:pPr>
            <a:r>
              <a:rPr lang="en-US" sz="2000" i="1" dirty="0" smtClean="0"/>
              <a:t>“The first step toward a culture of regulatory experimentation and evaluation is to </a:t>
            </a:r>
            <a:r>
              <a:rPr lang="en-US" sz="2000" i="1" u="sng" dirty="0" smtClean="0"/>
              <a:t>write the statutes governing regulatory programs so that the regulations are implemented in ways that they lend themselves to experimental or quasi-experimental evaluation</a:t>
            </a:r>
            <a:r>
              <a:rPr lang="en-US" sz="2000" i="1" dirty="0" smtClean="0"/>
              <a:t>….</a:t>
            </a:r>
          </a:p>
          <a:p>
            <a:pPr algn="l" fontAlgn="auto">
              <a:spcAft>
                <a:spcPts val="0"/>
              </a:spcAft>
              <a:buFont typeface="Arial" pitchFamily="34" charset="0"/>
              <a:buNone/>
              <a:defRPr/>
            </a:pPr>
            <a:endParaRPr lang="en-US" sz="2000" i="1" dirty="0" smtClean="0"/>
          </a:p>
          <a:p>
            <a:pPr algn="l" fontAlgn="auto">
              <a:spcAft>
                <a:spcPts val="0"/>
              </a:spcAft>
              <a:buFont typeface="Arial" pitchFamily="34" charset="0"/>
              <a:buNone/>
              <a:defRPr/>
            </a:pPr>
            <a:r>
              <a:rPr lang="en-US" sz="2000" i="1" dirty="0" smtClean="0"/>
              <a:t>“Clearly it is not sufficient to merely devise regulations in such a way that they are intrinsically testable; we have to fund the evaluations of new regulations. An easy way to achieve this would be for the president to sign an executive order mandating </a:t>
            </a:r>
            <a:r>
              <a:rPr lang="en-US" sz="2000" i="1" u="sng" dirty="0" smtClean="0"/>
              <a:t>that all new regulations must include provisions for collecting data that allow for evaluations of their effectiveness</a:t>
            </a:r>
            <a:r>
              <a:rPr lang="en-US" sz="2000" i="1" dirty="0" smtClean="0"/>
              <a:t>.  </a:t>
            </a:r>
            <a:r>
              <a:rPr lang="en-US" sz="2000" i="1" dirty="0"/>
              <a:t>.</a:t>
            </a:r>
            <a:r>
              <a:rPr lang="en-US" sz="2000" i="1" dirty="0" smtClean="0"/>
              <a:t>…The funds…should be used for evaluations by independent research groups. “ …  </a:t>
            </a:r>
          </a:p>
          <a:p>
            <a:pPr algn="l" fontAlgn="auto">
              <a:spcAft>
                <a:spcPts val="0"/>
              </a:spcAft>
              <a:buFont typeface="Arial" pitchFamily="34" charset="0"/>
              <a:buNone/>
              <a:defRPr/>
            </a:pPr>
            <a:r>
              <a:rPr lang="en-US" sz="2000" dirty="0" smtClean="0"/>
              <a:t>                                            --Greenstone, (pp. 118-119)</a:t>
            </a:r>
          </a:p>
          <a:p>
            <a:pPr fontAlgn="auto">
              <a:spcAft>
                <a:spcPts val="0"/>
              </a:spcAft>
              <a:buFont typeface="Arial" pitchFamily="34" charset="0"/>
              <a:buNone/>
              <a:defRPr/>
            </a:pPr>
            <a:endParaRPr lang="en-US" sz="2000" dirty="0" smtClean="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7772400" cy="1219200"/>
          </a:xfrm>
        </p:spPr>
        <p:txBody>
          <a:bodyPr rtlCol="0">
            <a:normAutofit fontScale="90000"/>
          </a:bodyPr>
          <a:lstStyle/>
          <a:p>
            <a:pPr fontAlgn="auto">
              <a:spcAft>
                <a:spcPts val="0"/>
              </a:spcAft>
              <a:defRPr/>
            </a:pPr>
            <a:r>
              <a:rPr lang="en-US" sz="3200" dirty="0" smtClean="0">
                <a:solidFill>
                  <a:srgbClr val="FFFF00"/>
                </a:solidFill>
              </a:rPr>
              <a:t>Empirically-Informed Regulation:</a:t>
            </a:r>
            <a:br>
              <a:rPr lang="en-US" sz="3200" dirty="0" smtClean="0">
                <a:solidFill>
                  <a:srgbClr val="FFFF00"/>
                </a:solidFill>
              </a:rPr>
            </a:br>
            <a:r>
              <a:rPr lang="en-US" sz="2200" dirty="0" smtClean="0">
                <a:solidFill>
                  <a:srgbClr val="FFFF00"/>
                </a:solidFill>
              </a:rPr>
              <a:t>“Toward a culture of persistent regulatory experimentation and evaluation”</a:t>
            </a:r>
          </a:p>
        </p:txBody>
      </p:sp>
      <p:sp>
        <p:nvSpPr>
          <p:cNvPr id="3" name="Subtitle 2"/>
          <p:cNvSpPr>
            <a:spLocks noGrp="1"/>
          </p:cNvSpPr>
          <p:nvPr>
            <p:ph type="subTitle" idx="1"/>
          </p:nvPr>
        </p:nvSpPr>
        <p:spPr>
          <a:xfrm>
            <a:off x="914400" y="2971800"/>
            <a:ext cx="7391400" cy="3429000"/>
          </a:xfrm>
        </p:spPr>
        <p:txBody>
          <a:bodyPr rtlCol="0">
            <a:noAutofit/>
          </a:bodyPr>
          <a:lstStyle/>
          <a:p>
            <a:pPr algn="l" fontAlgn="auto">
              <a:spcAft>
                <a:spcPts val="0"/>
              </a:spcAft>
              <a:buFont typeface="Arial" pitchFamily="34" charset="0"/>
              <a:buNone/>
              <a:defRPr/>
            </a:pPr>
            <a:r>
              <a:rPr lang="en-US" sz="2000" i="1" dirty="0" smtClean="0"/>
              <a:t>“</a:t>
            </a:r>
            <a:r>
              <a:rPr lang="en-US" sz="1600" i="1" dirty="0" smtClean="0"/>
              <a:t>The first step toward a culture of regulatory experimentation and evaluation is to </a:t>
            </a:r>
            <a:r>
              <a:rPr lang="en-US" sz="1600" i="1" u="sng" dirty="0" smtClean="0"/>
              <a:t>write the statutes governing regulatory programs so that the regulations are implemented in ways that they lend themselves to experimental or quasi-experimental evaluation</a:t>
            </a:r>
            <a:r>
              <a:rPr lang="en-US" sz="1600" i="1" dirty="0" smtClean="0"/>
              <a:t>….</a:t>
            </a:r>
          </a:p>
          <a:p>
            <a:pPr algn="l" fontAlgn="auto">
              <a:spcAft>
                <a:spcPts val="0"/>
              </a:spcAft>
              <a:buFont typeface="Arial" pitchFamily="34" charset="0"/>
              <a:buNone/>
              <a:defRPr/>
            </a:pPr>
            <a:endParaRPr lang="en-US" sz="1600" i="1" dirty="0" smtClean="0"/>
          </a:p>
          <a:p>
            <a:pPr algn="l" fontAlgn="auto">
              <a:spcAft>
                <a:spcPts val="0"/>
              </a:spcAft>
              <a:buFont typeface="Arial" pitchFamily="34" charset="0"/>
              <a:buNone/>
              <a:defRPr/>
            </a:pPr>
            <a:r>
              <a:rPr lang="en-US" sz="1600" i="1" dirty="0" smtClean="0"/>
              <a:t>“Clearly it is not sufficient to merely devise regulations in such a way that they are intrinsically testable; we have to fund the evaluations of new regulations. An easy way to achieve this would be for the president to sign an executive order mandating </a:t>
            </a:r>
            <a:r>
              <a:rPr lang="en-US" sz="1600" i="1" u="sng" dirty="0" smtClean="0"/>
              <a:t>that all new regulations must include provisions for collecting data that allow for evaluations of their effectiveness</a:t>
            </a:r>
            <a:r>
              <a:rPr lang="en-US" sz="1600" i="1" dirty="0" smtClean="0"/>
              <a:t>.  </a:t>
            </a:r>
            <a:r>
              <a:rPr lang="en-US" sz="1600" i="1" dirty="0"/>
              <a:t>.</a:t>
            </a:r>
            <a:r>
              <a:rPr lang="en-US" sz="1600" i="1" dirty="0" smtClean="0"/>
              <a:t>…The funds…should be used for evaluations by independent research groups. “ …  </a:t>
            </a:r>
          </a:p>
          <a:p>
            <a:pPr algn="l" fontAlgn="auto">
              <a:spcAft>
                <a:spcPts val="0"/>
              </a:spcAft>
              <a:buFont typeface="Arial" pitchFamily="34" charset="0"/>
              <a:buNone/>
              <a:defRPr/>
            </a:pPr>
            <a:r>
              <a:rPr lang="en-US" sz="1600" dirty="0" smtClean="0"/>
              <a:t>                                            --Greenstone, (pp. 118-119)</a:t>
            </a:r>
          </a:p>
        </p:txBody>
      </p:sp>
      <p:sp>
        <p:nvSpPr>
          <p:cNvPr id="4" name="TextBox 3"/>
          <p:cNvSpPr txBox="1"/>
          <p:nvPr/>
        </p:nvSpPr>
        <p:spPr>
          <a:xfrm>
            <a:off x="838200" y="1143000"/>
            <a:ext cx="7772400" cy="1477328"/>
          </a:xfrm>
          <a:prstGeom prst="rect">
            <a:avLst/>
          </a:prstGeom>
          <a:noFill/>
        </p:spPr>
        <p:txBody>
          <a:bodyPr wrap="square" rtlCol="0">
            <a:spAutoFit/>
          </a:bodyPr>
          <a:lstStyle/>
          <a:p>
            <a:r>
              <a:rPr lang="en-US" i="1" dirty="0" smtClean="0"/>
              <a:t>“Our regulatory </a:t>
            </a:r>
            <a:r>
              <a:rPr lang="en-US" i="1" u="sng" dirty="0" smtClean="0"/>
              <a:t>system…must measure and seek to improve the actual results of regulatory requirements</a:t>
            </a:r>
            <a:r>
              <a:rPr lang="en-US" i="1" dirty="0" smtClean="0"/>
              <a:t>….. [E]ach agency shall identify and consider regulatory approaches that reduce burdens and maintain flexibility and freedom of choice for the pubic. </a:t>
            </a:r>
            <a:r>
              <a:rPr lang="en-US" b="1" i="1" dirty="0" smtClean="0"/>
              <a:t> </a:t>
            </a:r>
            <a:r>
              <a:rPr lang="en-US" b="1" dirty="0" smtClean="0"/>
              <a:t>–Executive Order 13563 (2011)</a:t>
            </a:r>
          </a:p>
          <a:p>
            <a:r>
              <a:rPr lang="en-US" dirty="0" smtClean="0"/>
              <a:t>  		</a:t>
            </a:r>
            <a:r>
              <a:rPr lang="en-US" sz="1200" dirty="0" smtClean="0"/>
              <a:t>cited by Cass R. </a:t>
            </a:r>
            <a:r>
              <a:rPr lang="en-US" sz="1200" dirty="0" err="1" smtClean="0"/>
              <a:t>Sunstein</a:t>
            </a:r>
            <a:r>
              <a:rPr lang="en-US" sz="1200" dirty="0" smtClean="0"/>
              <a:t>, in “</a:t>
            </a:r>
            <a:r>
              <a:rPr lang="en-US" sz="1200" i="1" dirty="0" smtClean="0"/>
              <a:t>Empirically Informed Regulation”.</a:t>
            </a:r>
            <a:endParaRPr lang="en-US" sz="1200" i="1"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76400"/>
          </a:xfrm>
        </p:spPr>
        <p:txBody>
          <a:bodyPr rtlCol="0">
            <a:noAutofit/>
          </a:bodyPr>
          <a:lstStyle/>
          <a:p>
            <a:pPr fontAlgn="auto">
              <a:spcAft>
                <a:spcPts val="0"/>
              </a:spcAft>
              <a:defRPr/>
            </a:pPr>
            <a:r>
              <a:rPr lang="en-US" sz="4800" b="1" dirty="0" smtClean="0">
                <a:solidFill>
                  <a:srgbClr val="FFFF00"/>
                </a:solidFill>
              </a:rPr>
              <a:t>Smarter regulation through retrospective review:</a:t>
            </a:r>
            <a:endParaRPr lang="en-US" sz="3200" b="1" dirty="0" smtClean="0">
              <a:solidFill>
                <a:srgbClr val="FFFF00"/>
              </a:solidFill>
            </a:endParaRPr>
          </a:p>
        </p:txBody>
      </p:sp>
      <p:sp>
        <p:nvSpPr>
          <p:cNvPr id="3" name="Content Placeholder 2"/>
          <p:cNvSpPr>
            <a:spLocks noGrp="1"/>
          </p:cNvSpPr>
          <p:nvPr>
            <p:ph idx="1"/>
          </p:nvPr>
        </p:nvSpPr>
        <p:spPr>
          <a:xfrm>
            <a:off x="381000" y="1981200"/>
            <a:ext cx="8229600" cy="4876800"/>
          </a:xfrm>
        </p:spPr>
        <p:txBody>
          <a:bodyPr rtlCol="0">
            <a:normAutofit fontScale="62500" lnSpcReduction="20000"/>
          </a:bodyPr>
          <a:lstStyle/>
          <a:p>
            <a:pPr fontAlgn="auto">
              <a:spcAft>
                <a:spcPts val="0"/>
              </a:spcAft>
              <a:buNone/>
              <a:defRPr/>
            </a:pPr>
            <a:r>
              <a:rPr lang="en-US" sz="5100" dirty="0" smtClean="0"/>
              <a:t>   </a:t>
            </a:r>
            <a:r>
              <a:rPr lang="en-US" sz="5100" dirty="0" smtClean="0"/>
              <a:t>A</a:t>
            </a:r>
            <a:r>
              <a:rPr lang="en-US" sz="5100" dirty="0" smtClean="0"/>
              <a:t>gencies’ </a:t>
            </a:r>
            <a:r>
              <a:rPr lang="en-US" sz="5100" dirty="0" smtClean="0"/>
              <a:t>and </a:t>
            </a:r>
            <a:r>
              <a:rPr lang="en-US" sz="5100" dirty="0" smtClean="0"/>
              <a:t>OMB’s </a:t>
            </a:r>
            <a:r>
              <a:rPr lang="en-US" sz="5100" dirty="0" smtClean="0"/>
              <a:t>predictions of the impact of regulatory changes are at best “an inexact science”, </a:t>
            </a:r>
            <a:r>
              <a:rPr lang="en-US" sz="5100" dirty="0" smtClean="0">
                <a:solidFill>
                  <a:srgbClr val="FFFF00"/>
                </a:solidFill>
              </a:rPr>
              <a:t>getting it right in perhaps 1 out of 4 regs.</a:t>
            </a:r>
          </a:p>
          <a:p>
            <a:pPr fontAlgn="auto">
              <a:spcAft>
                <a:spcPts val="0"/>
              </a:spcAft>
              <a:buNone/>
              <a:defRPr/>
            </a:pPr>
            <a:endParaRPr lang="en-US" dirty="0" smtClean="0"/>
          </a:p>
          <a:p>
            <a:pPr fontAlgn="auto">
              <a:spcAft>
                <a:spcPts val="0"/>
              </a:spcAft>
              <a:buFont typeface="Arial" pitchFamily="34" charset="0"/>
              <a:buChar char="•"/>
              <a:defRPr/>
            </a:pPr>
            <a:r>
              <a:rPr lang="en-US" sz="2600" dirty="0" smtClean="0"/>
              <a:t>OMB/OIRA examined research on costs and benefits of Federal Regulations in 2005 and 2011.  The 2005 study presented a metaanalysis based on examination of 47 case studies. </a:t>
            </a:r>
            <a:r>
              <a:rPr lang="en-US" sz="2600" u="sng" dirty="0" smtClean="0"/>
              <a:t>It found agencies had a tendency to overestimate both benefits and costs</a:t>
            </a:r>
            <a:r>
              <a:rPr lang="en-US" sz="2600" dirty="0" smtClean="0"/>
              <a:t>.</a:t>
            </a:r>
          </a:p>
          <a:p>
            <a:pPr marL="0" indent="0" fontAlgn="auto">
              <a:spcAft>
                <a:spcPts val="0"/>
              </a:spcAft>
              <a:buFont typeface="Arial" pitchFamily="34" charset="0"/>
              <a:buNone/>
              <a:defRPr/>
            </a:pPr>
            <a:endParaRPr lang="en-US" sz="2600" dirty="0" smtClean="0"/>
          </a:p>
          <a:p>
            <a:pPr fontAlgn="auto">
              <a:spcAft>
                <a:spcPts val="0"/>
              </a:spcAft>
              <a:buFont typeface="Arial" pitchFamily="34" charset="0"/>
              <a:buChar char="•"/>
              <a:defRPr/>
            </a:pPr>
            <a:r>
              <a:rPr lang="en-US" sz="2600" dirty="0" smtClean="0"/>
              <a:t>Herrington (2006) compared predicted and actual benefits and costs of 61 regulations, and found that both benefits and costs were overestimated with roughly equal frequency. </a:t>
            </a:r>
          </a:p>
          <a:p>
            <a:pPr lvl="1" fontAlgn="auto">
              <a:spcAft>
                <a:spcPts val="0"/>
              </a:spcAft>
              <a:buFont typeface="Arial" pitchFamily="34" charset="0"/>
              <a:buChar char="–"/>
              <a:defRPr/>
            </a:pPr>
            <a:r>
              <a:rPr lang="en-US" sz="2600" dirty="0" smtClean="0">
                <a:solidFill>
                  <a:srgbClr val="FFFF00"/>
                </a:solidFill>
              </a:rPr>
              <a:t>(24 had higher benefits than predicted; 21 had lower, and in 16 the ratio was roughly equal to the predicted</a:t>
            </a:r>
            <a:r>
              <a:rPr lang="en-US" sz="2600" dirty="0" smtClean="0"/>
              <a:t>.)</a:t>
            </a:r>
          </a:p>
          <a:p>
            <a:pPr lvl="1" fontAlgn="auto">
              <a:spcAft>
                <a:spcPts val="0"/>
              </a:spcAft>
              <a:buFont typeface="Arial" pitchFamily="34" charset="0"/>
              <a:buChar char="–"/>
              <a:defRPr/>
            </a:pPr>
            <a:endParaRPr lang="en-US" sz="2600" dirty="0" smtClean="0"/>
          </a:p>
          <a:p>
            <a:pPr lvl="6">
              <a:defRPr/>
            </a:pPr>
            <a:r>
              <a:rPr lang="en-US" dirty="0" smtClean="0"/>
              <a:t>Source: EOP/Council of Economic Advisers</a:t>
            </a: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Next?</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95</a:t>
            </a:fld>
            <a:endParaRPr 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“Is the system broken?”  </a:t>
            </a:r>
            <a:br>
              <a:rPr lang="en-US" b="1" dirty="0" smtClean="0">
                <a:solidFill>
                  <a:srgbClr val="FFFF00"/>
                </a:solidFill>
              </a:rPr>
            </a:br>
            <a:r>
              <a:rPr lang="en-US" b="1" dirty="0" smtClean="0">
                <a:solidFill>
                  <a:srgbClr val="FFFF00"/>
                </a:solidFill>
              </a:rPr>
              <a:t>Evidence-free policy?</a:t>
            </a:r>
            <a:endParaRPr lang="en-US" b="1"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pPr>
              <a:buNone/>
            </a:pPr>
            <a:r>
              <a:rPr lang="en-US" sz="2100" dirty="0" smtClean="0"/>
              <a:t>       </a:t>
            </a:r>
          </a:p>
          <a:p>
            <a:r>
              <a:rPr lang="en-US" i="1" dirty="0" smtClean="0"/>
              <a:t>“There is a paucity of data documenting the breadth and depth of clinical [or SBR] research in the United States. There are few data on the number and types of research studies being conducted, how many subjects are being enrolled, how many serious and unexpected adverse events occur, and how many participants die from research-related causes.  There is also no systematic data that quantify the problems with the current system. </a:t>
            </a:r>
            <a:r>
              <a:rPr lang="en-US" dirty="0" smtClean="0"/>
              <a:t>“</a:t>
            </a:r>
          </a:p>
          <a:p>
            <a:pPr>
              <a:buNone/>
            </a:pPr>
            <a:endParaRPr lang="en-US" dirty="0" smtClean="0"/>
          </a:p>
          <a:p>
            <a:r>
              <a:rPr lang="en-US" dirty="0" smtClean="0"/>
              <a:t>This general point has been made for over two decades by the National Academy of Sciences, Presidential Commissions, the interagency Social and Behavioral Research Working Group, and others.  It is time to move on.</a:t>
            </a:r>
          </a:p>
          <a:p>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96</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Performance measures can be built into regulations and monitoring</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For example: “Using Quality Indictors to Assess Human Research Protection Programs at the Department of Veterans Affairs</a:t>
            </a:r>
            <a:r>
              <a:rPr lang="en-US" sz="1800" dirty="0" smtClean="0"/>
              <a:t>” by Min-Fu </a:t>
            </a:r>
            <a:r>
              <a:rPr lang="en-US" sz="1800" dirty="0" err="1" smtClean="0"/>
              <a:t>Tsan</a:t>
            </a:r>
            <a:r>
              <a:rPr lang="en-US" sz="1800" dirty="0" smtClean="0"/>
              <a:t>, Yen Nguyen and Robert Brooks, </a:t>
            </a:r>
            <a:r>
              <a:rPr lang="en-US" sz="1800" i="1" dirty="0" err="1" smtClean="0"/>
              <a:t>IRB:Ethics</a:t>
            </a:r>
            <a:r>
              <a:rPr lang="en-US" sz="1800" i="1" dirty="0" smtClean="0"/>
              <a:t> and Human Research,</a:t>
            </a:r>
            <a:r>
              <a:rPr lang="en-US" sz="1800" dirty="0" smtClean="0"/>
              <a:t>  (Jan-Feb. 2013 ) pp 10-13.</a:t>
            </a:r>
          </a:p>
          <a:p>
            <a:endParaRPr lang="en-US" sz="1800" dirty="0" smtClean="0"/>
          </a:p>
          <a:p>
            <a:r>
              <a:rPr lang="en-US" dirty="0" smtClean="0"/>
              <a:t>Of 2,102 protocols, one study was conducted without IRB approval and research under two protocols was conducted prior to IRB approval.  </a:t>
            </a:r>
          </a:p>
          <a:p>
            <a:endParaRPr lang="en-US" dirty="0" smtClean="0"/>
          </a:p>
          <a:p>
            <a:r>
              <a:rPr lang="en-US" dirty="0" smtClean="0"/>
              <a:t>2.8% of studies were suspended or terminated for cause—0.8% for human subjects safety concerns.</a:t>
            </a:r>
          </a:p>
          <a:p>
            <a:endParaRPr lang="en-US" dirty="0" smtClean="0"/>
          </a:p>
          <a:p>
            <a:r>
              <a:rPr lang="en-US" dirty="0" smtClean="0"/>
              <a:t>“[N]o </a:t>
            </a:r>
            <a:r>
              <a:rPr lang="en-US" dirty="0" smtClean="0"/>
              <a:t>similar data for comparison from other institutions are available”</a:t>
            </a:r>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97</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381000" y="533400"/>
            <a:ext cx="8229600" cy="5943600"/>
          </a:xfrm>
        </p:spPr>
        <p:txBody>
          <a:bodyPr>
            <a:normAutofit fontScale="25000" lnSpcReduction="20000"/>
          </a:bodyPr>
          <a:lstStyle/>
          <a:p>
            <a:pPr>
              <a:buNone/>
            </a:pPr>
            <a:r>
              <a:rPr lang="en-US" sz="4800" b="1" dirty="0" smtClean="0"/>
              <a:t> </a:t>
            </a:r>
            <a:endParaRPr lang="en-US" sz="4800" dirty="0" smtClean="0"/>
          </a:p>
          <a:p>
            <a:pPr algn="ctr">
              <a:buNone/>
            </a:pPr>
            <a:r>
              <a:rPr lang="en-US" sz="4800" b="1" dirty="0" smtClean="0"/>
              <a:t> </a:t>
            </a:r>
            <a:endParaRPr lang="en-US" sz="4800" dirty="0" smtClean="0"/>
          </a:p>
          <a:p>
            <a:pPr algn="ctr">
              <a:buNone/>
            </a:pPr>
            <a:r>
              <a:rPr lang="en-US" sz="7200" b="1" dirty="0" smtClean="0"/>
              <a:t>Achieving </a:t>
            </a:r>
          </a:p>
          <a:p>
            <a:pPr algn="ctr">
              <a:buNone/>
            </a:pPr>
            <a:r>
              <a:rPr lang="en-US" sz="7200" b="1" dirty="0" smtClean="0"/>
              <a:t> </a:t>
            </a:r>
          </a:p>
          <a:p>
            <a:pPr algn="ctr">
              <a:buNone/>
            </a:pPr>
            <a:r>
              <a:rPr lang="en-US" sz="7200" b="1" dirty="0" smtClean="0"/>
              <a:t>Effective Human Subjects Protections</a:t>
            </a:r>
          </a:p>
          <a:p>
            <a:pPr algn="ctr">
              <a:buNone/>
            </a:pPr>
            <a:r>
              <a:rPr lang="en-US" sz="7200" b="1" dirty="0" smtClean="0"/>
              <a:t> </a:t>
            </a:r>
          </a:p>
          <a:p>
            <a:pPr algn="ctr">
              <a:buNone/>
            </a:pPr>
            <a:r>
              <a:rPr lang="en-US" sz="7200" b="1" dirty="0" smtClean="0"/>
              <a:t> And </a:t>
            </a:r>
          </a:p>
          <a:p>
            <a:pPr algn="ctr">
              <a:buNone/>
            </a:pPr>
            <a:r>
              <a:rPr lang="en-US" sz="7200" b="1" dirty="0" smtClean="0"/>
              <a:t> </a:t>
            </a:r>
          </a:p>
          <a:p>
            <a:pPr algn="ctr">
              <a:buNone/>
            </a:pPr>
            <a:r>
              <a:rPr lang="en-US" sz="7200" b="1" dirty="0" smtClean="0"/>
              <a:t>Rigorous Social and Behavioral Research</a:t>
            </a:r>
          </a:p>
          <a:p>
            <a:pPr algn="ctr">
              <a:buNone/>
            </a:pPr>
            <a:r>
              <a:rPr lang="en-US" sz="7200" b="1" dirty="0" smtClean="0"/>
              <a:t> </a:t>
            </a:r>
          </a:p>
          <a:p>
            <a:pPr algn="ctr">
              <a:buNone/>
            </a:pPr>
            <a:r>
              <a:rPr lang="en-US" sz="7200" b="1" dirty="0" smtClean="0"/>
              <a:t>Recommendations to </a:t>
            </a:r>
          </a:p>
          <a:p>
            <a:pPr algn="ctr">
              <a:buNone/>
            </a:pPr>
            <a:r>
              <a:rPr lang="en-US" sz="4800" dirty="0" smtClean="0"/>
              <a:t> </a:t>
            </a:r>
          </a:p>
          <a:p>
            <a:pPr algn="ctr">
              <a:buNone/>
            </a:pPr>
            <a:r>
              <a:rPr lang="en-US" sz="4800" dirty="0" smtClean="0"/>
              <a:t>The Human Subjects Research Subcommittee,</a:t>
            </a:r>
          </a:p>
          <a:p>
            <a:pPr algn="ctr">
              <a:buNone/>
            </a:pPr>
            <a:r>
              <a:rPr lang="en-US" sz="4800" dirty="0" smtClean="0"/>
              <a:t>Committee on Science, </a:t>
            </a:r>
            <a:endParaRPr lang="en-US" sz="4800" b="1" dirty="0" smtClean="0"/>
          </a:p>
          <a:p>
            <a:pPr algn="ctr">
              <a:buNone/>
            </a:pPr>
            <a:r>
              <a:rPr lang="en-US" sz="4800" dirty="0" smtClean="0"/>
              <a:t>National Science and Technology Council</a:t>
            </a:r>
            <a:endParaRPr lang="en-US" sz="4800" b="1" dirty="0" smtClean="0"/>
          </a:p>
          <a:p>
            <a:pPr algn="ctr">
              <a:buNone/>
            </a:pPr>
            <a:endParaRPr lang="en-US" sz="4800" dirty="0" smtClean="0"/>
          </a:p>
          <a:p>
            <a:pPr algn="ctr">
              <a:buNone/>
            </a:pPr>
            <a:r>
              <a:rPr lang="en-US" sz="4800" dirty="0" smtClean="0"/>
              <a:t>By </a:t>
            </a:r>
            <a:endParaRPr lang="en-US" sz="4800" b="1" dirty="0" smtClean="0"/>
          </a:p>
          <a:p>
            <a:pPr algn="ctr">
              <a:buNone/>
            </a:pPr>
            <a:r>
              <a:rPr lang="en-US" sz="4800" dirty="0" smtClean="0"/>
              <a:t> </a:t>
            </a:r>
          </a:p>
          <a:p>
            <a:pPr algn="ctr">
              <a:buNone/>
            </a:pPr>
            <a:r>
              <a:rPr lang="en-US" sz="4800" dirty="0" smtClean="0"/>
              <a:t>The Social and Behavioral Research Working Group</a:t>
            </a:r>
            <a:endParaRPr lang="en-US" sz="4800" b="1" dirty="0" smtClean="0"/>
          </a:p>
          <a:p>
            <a:pPr algn="ctr">
              <a:buNone/>
            </a:pPr>
            <a:r>
              <a:rPr lang="en-US" sz="4800" dirty="0" smtClean="0"/>
              <a:t> </a:t>
            </a:r>
          </a:p>
          <a:p>
            <a:pPr algn="ctr">
              <a:buNone/>
            </a:pPr>
            <a:r>
              <a:rPr lang="en-US" sz="4800" dirty="0" smtClean="0"/>
              <a:t>February 8, 2005  </a:t>
            </a:r>
            <a:endParaRPr lang="en-US" sz="4800" b="1" dirty="0" smtClean="0"/>
          </a:p>
          <a:p>
            <a:pPr algn="ctr">
              <a:buNone/>
            </a:pPr>
            <a:r>
              <a:rPr lang="en-US" sz="4800" dirty="0" smtClean="0"/>
              <a:t> </a:t>
            </a:r>
          </a:p>
          <a:p>
            <a:pPr algn="ctr">
              <a:buNone/>
            </a:pPr>
            <a:r>
              <a:rPr lang="en-US" sz="4800" b="1" dirty="0" smtClean="0"/>
              <a:t> </a:t>
            </a:r>
            <a:endParaRPr lang="en-US" dirty="0" smtClean="0"/>
          </a:p>
        </p:txBody>
      </p:sp>
      <p:sp>
        <p:nvSpPr>
          <p:cNvPr id="4" name="Slide Number Placeholder 3"/>
          <p:cNvSpPr>
            <a:spLocks noGrp="1"/>
          </p:cNvSpPr>
          <p:nvPr>
            <p:ph type="sldNum" sz="quarter" idx="12"/>
          </p:nvPr>
        </p:nvSpPr>
        <p:spPr/>
        <p:txBody>
          <a:bodyPr/>
          <a:lstStyle/>
          <a:p>
            <a:fld id="{AADD7745-DCEA-4256-B0A1-681EC926F49C}" type="slidenum">
              <a:rPr lang="en-US" smtClean="0"/>
              <a:pPr/>
              <a:t>98</a:t>
            </a:fld>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67512"/>
          </a:xfrm>
        </p:spPr>
        <p:txBody>
          <a:bodyPr>
            <a:normAutofit fontScale="90000"/>
          </a:bodyPr>
          <a:lstStyle/>
          <a:p>
            <a:r>
              <a:rPr lang="en-US" dirty="0" smtClean="0"/>
              <a:t>Due</a:t>
            </a:r>
            <a:r>
              <a:rPr lang="en-US" dirty="0" smtClean="0">
                <a:solidFill>
                  <a:srgbClr val="FFFF00"/>
                </a:solidFill>
              </a:rPr>
              <a:t> diligence</a:t>
            </a:r>
            <a:r>
              <a:rPr lang="en-US" dirty="0" smtClean="0"/>
              <a:t> in regulatory change</a:t>
            </a:r>
            <a:endParaRPr lang="en-US" dirty="0"/>
          </a:p>
        </p:txBody>
      </p:sp>
      <p:sp>
        <p:nvSpPr>
          <p:cNvPr id="3" name="Content Placeholder 2"/>
          <p:cNvSpPr>
            <a:spLocks noGrp="1"/>
          </p:cNvSpPr>
          <p:nvPr>
            <p:ph idx="1"/>
          </p:nvPr>
        </p:nvSpPr>
        <p:spPr>
          <a:xfrm>
            <a:off x="457200" y="1219200"/>
            <a:ext cx="8229600" cy="5638800"/>
          </a:xfrm>
        </p:spPr>
        <p:txBody>
          <a:bodyPr>
            <a:normAutofit fontScale="62500" lnSpcReduction="20000"/>
          </a:bodyPr>
          <a:lstStyle/>
          <a:p>
            <a:pPr marL="514350" indent="-514350">
              <a:buFont typeface="+mj-lt"/>
              <a:buAutoNum type="arabicPeriod"/>
            </a:pPr>
            <a:r>
              <a:rPr lang="en-US" b="1" dirty="0" smtClean="0"/>
              <a:t>I.N.F.E.R.:  </a:t>
            </a:r>
            <a:r>
              <a:rPr lang="en-US" dirty="0" smtClean="0"/>
              <a:t>Research to date is quite limited, </a:t>
            </a:r>
          </a:p>
          <a:p>
            <a:pPr marL="850392" lvl="1" indent="-457200">
              <a:buNone/>
            </a:pPr>
            <a:r>
              <a:rPr lang="en-US" dirty="0" smtClean="0"/>
              <a:t>1.1  Studies are often small, may (or may not) involve substantial selection and response biases.</a:t>
            </a:r>
          </a:p>
          <a:p>
            <a:pPr marL="850392" lvl="1" indent="-457200">
              <a:buFont typeface="Wingdings"/>
              <a:buChar char="à"/>
            </a:pPr>
            <a:r>
              <a:rPr lang="en-US" dirty="0" smtClean="0">
                <a:sym typeface="Wingdings" pitchFamily="2" charset="2"/>
              </a:rPr>
              <a:t>Get better data to inform regulatory change and implementation.</a:t>
            </a:r>
          </a:p>
          <a:p>
            <a:pPr marL="850392" lvl="1" indent="-457200">
              <a:buFont typeface="Wingdings"/>
              <a:buChar char="à"/>
            </a:pPr>
            <a:r>
              <a:rPr lang="en-US" dirty="0" smtClean="0">
                <a:sym typeface="Wingdings" pitchFamily="2" charset="2"/>
              </a:rPr>
              <a:t>Retrospective monitoring of regulatory impacts.</a:t>
            </a:r>
            <a:endParaRPr lang="en-US" dirty="0" smtClean="0"/>
          </a:p>
          <a:p>
            <a:pPr marL="850392" lvl="1" indent="-457200">
              <a:buNone/>
            </a:pPr>
            <a:endParaRPr lang="en-US" dirty="0" smtClean="0"/>
          </a:p>
          <a:p>
            <a:pPr marL="514350" indent="-514350">
              <a:buFont typeface="+mj-lt"/>
              <a:buAutoNum type="arabicPeriod"/>
            </a:pPr>
            <a:r>
              <a:rPr lang="en-US" b="1" dirty="0" smtClean="0"/>
              <a:t>What’s the big deal? </a:t>
            </a:r>
            <a:r>
              <a:rPr lang="en-US" dirty="0" smtClean="0"/>
              <a:t>Much SRB is already “not research” or exempt—most of the rest is eligible for expedited review.  Would lack of a common federal base line make problems of quality, consistency etc. worse?</a:t>
            </a:r>
          </a:p>
          <a:p>
            <a:pPr marL="514350" indent="-514350">
              <a:buNone/>
            </a:pPr>
            <a:r>
              <a:rPr lang="en-US" dirty="0" smtClean="0"/>
              <a:t>	</a:t>
            </a:r>
            <a:r>
              <a:rPr lang="en-US" dirty="0" smtClean="0">
                <a:sym typeface="Wingdings" pitchFamily="2" charset="2"/>
              </a:rPr>
              <a:t>Consider direct and indirect impacts of regulatory change.</a:t>
            </a:r>
          </a:p>
          <a:p>
            <a:pPr marL="514350" indent="-514350">
              <a:buNone/>
            </a:pPr>
            <a:r>
              <a:rPr lang="en-US" dirty="0" smtClean="0">
                <a:sym typeface="Wingdings" pitchFamily="2" charset="2"/>
              </a:rPr>
              <a:t>	Use data to improve IRB operations: turnaround, consistency, etc.</a:t>
            </a:r>
            <a:endParaRPr lang="en-US" dirty="0" smtClean="0"/>
          </a:p>
          <a:p>
            <a:pPr marL="514350" indent="-514350">
              <a:buNone/>
            </a:pPr>
            <a:endParaRPr lang="en-US" dirty="0" smtClean="0"/>
          </a:p>
          <a:p>
            <a:pPr marL="514350" indent="-514350">
              <a:buNone/>
            </a:pPr>
            <a:r>
              <a:rPr lang="en-US" b="1" dirty="0" smtClean="0"/>
              <a:t>3.     Many entities would still review, even if there were no federal requirement </a:t>
            </a:r>
            <a:r>
              <a:rPr lang="en-US" dirty="0" smtClean="0"/>
              <a:t>—</a:t>
            </a:r>
          </a:p>
          <a:p>
            <a:pPr marL="850392" lvl="1" indent="-457200">
              <a:buNone/>
            </a:pPr>
            <a:r>
              <a:rPr lang="en-US" dirty="0" smtClean="0"/>
              <a:t>3.1  Elimination of C.Rule review would end common baseline, likely increasing barriers to research.</a:t>
            </a:r>
          </a:p>
          <a:p>
            <a:pPr marL="850392" lvl="1" indent="-457200">
              <a:buNone/>
            </a:pPr>
            <a:r>
              <a:rPr lang="en-US" dirty="0" smtClean="0"/>
              <a:t>3.2  Ethics review predates the Common Rule at many institutions—and would likely endure its abolition or major changes.</a:t>
            </a:r>
          </a:p>
          <a:p>
            <a:pPr marL="850392" lvl="1" indent="-457200">
              <a:buNone/>
            </a:pPr>
            <a:r>
              <a:rPr lang="en-US" dirty="0" smtClean="0"/>
              <a:t>3.3  Many institutions that have “unchecked the box” on the FWA still require IRB review for non-Federally funded studies.</a:t>
            </a:r>
          </a:p>
          <a:p>
            <a:endParaRPr lang="en-US" dirty="0"/>
          </a:p>
        </p:txBody>
      </p:sp>
      <p:sp>
        <p:nvSpPr>
          <p:cNvPr id="4" name="Slide Number Placeholder 3"/>
          <p:cNvSpPr>
            <a:spLocks noGrp="1"/>
          </p:cNvSpPr>
          <p:nvPr>
            <p:ph type="sldNum" sz="quarter" idx="12"/>
          </p:nvPr>
        </p:nvSpPr>
        <p:spPr/>
        <p:txBody>
          <a:bodyPr/>
          <a:lstStyle/>
          <a:p>
            <a:fld id="{AADD7745-DCEA-4256-B0A1-681EC926F49C}" type="slidenum">
              <a:rPr lang="en-US" smtClean="0"/>
              <a:pPr/>
              <a:t>99</a:t>
            </a:fld>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7048</TotalTime>
  <Words>12600</Words>
  <Application>Microsoft Office PowerPoint</Application>
  <PresentationFormat>On-screen Show (4:3)</PresentationFormat>
  <Paragraphs>1191</Paragraphs>
  <Slides>105</Slides>
  <Notes>74</Notes>
  <HiddenSlides>41</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105</vt:i4>
      </vt:variant>
    </vt:vector>
  </HeadingPairs>
  <TitlesOfParts>
    <vt:vector size="110" baseType="lpstr">
      <vt:lpstr>Flow</vt:lpstr>
      <vt:lpstr>Civic</vt:lpstr>
      <vt:lpstr>Office Theme</vt:lpstr>
      <vt:lpstr>Chart</vt:lpstr>
      <vt:lpstr>Microsoft Excel 97-2003 Worksheet</vt:lpstr>
      <vt:lpstr>IRB gripes? Show the data.</vt:lpstr>
      <vt:lpstr>Disclaimer </vt:lpstr>
      <vt:lpstr>Disclaimer (continued)  </vt:lpstr>
      <vt:lpstr>  Some concerns &amp;  the path ahead</vt:lpstr>
      <vt:lpstr>Common Complaints about IRBs</vt:lpstr>
      <vt:lpstr>Some problems with  today’s Common Rule system</vt:lpstr>
      <vt:lpstr>    from the dawn of modern scientific method:</vt:lpstr>
      <vt:lpstr> </vt:lpstr>
      <vt:lpstr>Critic 1: “IRB review creates big burdens for researchers”? </vt:lpstr>
      <vt:lpstr>Critic 2 : “ IRB review is too costly to researchers”?</vt:lpstr>
      <vt:lpstr>Critic 3: “IRB review takes too long.”                 How long does it take?           Mean number of calendar days to complete IRB approval</vt:lpstr>
      <vt:lpstr>Critic 3 Continued:                                                                 “Tail-risks”?     Some studies encounter extreme delays---                                 but why?</vt:lpstr>
      <vt:lpstr>Not approved?</vt:lpstr>
      <vt:lpstr>PowerPoint Presentation</vt:lpstr>
      <vt:lpstr>  Delay?   </vt:lpstr>
      <vt:lpstr>In sum:</vt:lpstr>
      <vt:lpstr>Critic 4: “Social and behavioral researchers hate IRBs.”</vt:lpstr>
      <vt:lpstr>What do researchers think? (continued)</vt:lpstr>
      <vt:lpstr>What do researchers think?</vt:lpstr>
      <vt:lpstr>Some surveys of researchers’ attitudes and experiences with IRBs</vt:lpstr>
      <vt:lpstr>While it is often alleged that social and behavioral researchers view IRB review as unnecessary, burdensome and harmful to research….</vt:lpstr>
      <vt:lpstr>What do researchers really think?</vt:lpstr>
      <vt:lpstr>Researchers’ perspectives: Ideal IRBs --and Our IRB </vt:lpstr>
      <vt:lpstr>PowerPoint Presentation</vt:lpstr>
      <vt:lpstr>PowerPoint Presentation</vt:lpstr>
      <vt:lpstr>The blurring border of Biomedical and Social-and-Behavioral Research</vt:lpstr>
      <vt:lpstr>So…</vt:lpstr>
      <vt:lpstr>                 Say what?   “Closely regulate”?  Today  most SBR   does not require any IRB review under     the Common Rule because:</vt:lpstr>
      <vt:lpstr>PowerPoint Presentation</vt:lpstr>
      <vt:lpstr>OHRP Compliance Oversight  New Cases Initiated – 1990-2011</vt:lpstr>
      <vt:lpstr>PowerPoint Presentation</vt:lpstr>
      <vt:lpstr>“The Iceberg” No problems—or no reporting?</vt:lpstr>
      <vt:lpstr>It’s likely that SBR is like other fields— with most problems never reported.</vt:lpstr>
      <vt:lpstr>Myth “IRB review adds no significant protection in SBR.”</vt:lpstr>
      <vt:lpstr>Myth</vt:lpstr>
      <vt:lpstr> “There are no significant risks in SBR”?</vt:lpstr>
      <vt:lpstr> </vt:lpstr>
      <vt:lpstr> “I’m just a Fulbright scholar…”</vt:lpstr>
      <vt:lpstr>It’s only music.</vt:lpstr>
      <vt:lpstr>Belfast Project (cf. “It’s  only oral history”)</vt:lpstr>
      <vt:lpstr>“Interrogation  research”  </vt:lpstr>
      <vt:lpstr>“The Trauma of Truth Telling: Effects of Witnessing in the Rwandan Gacaca Courts on Psychological Health”</vt:lpstr>
      <vt:lpstr>“Witnesses to Genocide: Experiences of Witnessing the Rwandan Gacaca courts”</vt:lpstr>
      <vt:lpstr>            Yanomami</vt:lpstr>
      <vt:lpstr> Is it on the test? Research meets praxis: NCLB etc.</vt:lpstr>
      <vt:lpstr>Opportunity-to-learn risks in education research</vt:lpstr>
      <vt:lpstr>“Brain-enhancing Drugs Stir Safety, Ethics Debates”  Education Week, (Oct. 25, 2012)</vt:lpstr>
      <vt:lpstr>“How to build a better learner” --Scientific American (July 2011)</vt:lpstr>
      <vt:lpstr>The new world of education research</vt:lpstr>
      <vt:lpstr>It’s not just disclosure risks Ethical researchers do not use interventions known to be iatrogenic</vt:lpstr>
      <vt:lpstr> Characteristics and Context matter:</vt:lpstr>
      <vt:lpstr>Big data challenge:  checks-and-balances</vt:lpstr>
      <vt:lpstr>If you have three variables…</vt:lpstr>
      <vt:lpstr>Proliferation of linkable data sets and evolution of data reidentification makes good data practices (and research ethics) increasingly important.</vt:lpstr>
      <vt:lpstr>Who cares?  </vt:lpstr>
      <vt:lpstr>Idiosyncratic outlier-- or symptomatic of a bigger problem?</vt:lpstr>
      <vt:lpstr>Critics often misspecify the role of IRBs and the Common Rule</vt:lpstr>
      <vt:lpstr> “The model”: Trust—and study recruitment</vt:lpstr>
      <vt:lpstr>“The model”: continued Small changes, big impacts</vt:lpstr>
      <vt:lpstr>PowerPoint Presentation</vt:lpstr>
      <vt:lpstr>PowerPoint Presentation</vt:lpstr>
      <vt:lpstr> You have a survey?   Why bother? Secular declines in participation/response rates  for survey research </vt:lpstr>
      <vt:lpstr>Biomedical research recruitment</vt:lpstr>
      <vt:lpstr>“Patient recruitment and retention has become a major bottleneck within drug development”</vt:lpstr>
      <vt:lpstr>Participation rates in medical clinical trials appear to be declining.</vt:lpstr>
      <vt:lpstr>Why?  Overload?</vt:lpstr>
      <vt:lpstr>PowerPoint Presentation</vt:lpstr>
      <vt:lpstr>Recruitment, IRBs and Trust</vt:lpstr>
      <vt:lpstr>Are there sustained effects  of participation in SBR?</vt:lpstr>
      <vt:lpstr>ON RISKY SURVEYS</vt:lpstr>
      <vt:lpstr>Stanley Milgram pioneered  in subject follow-up in SBR—  </vt:lpstr>
      <vt:lpstr>Milgram’s follow-up survey of participants in Yale Obedience Study</vt:lpstr>
      <vt:lpstr>Risks  in social and behavioral research</vt:lpstr>
      <vt:lpstr>Trust and participation cf .“Leverage-Salience Theory of Survey Participation” by  R. Groves, E. Singer, A. Corning</vt:lpstr>
      <vt:lpstr>Trust is fragile: Rare events can have large impacts on trust and regulation— affecting the ability to conduct research</vt:lpstr>
      <vt:lpstr>PowerPoint Presentation</vt:lpstr>
      <vt:lpstr>PowerPoint Presentation</vt:lpstr>
      <vt:lpstr>PowerPoint Presentation</vt:lpstr>
      <vt:lpstr>Low probability, high magnitude?</vt:lpstr>
      <vt:lpstr>“Mean risks” (and the long tail)  NOT JUST THE AVERAGE PERSON IN THE AVERAGE STUDY </vt:lpstr>
      <vt:lpstr>PowerPoint Presentation</vt:lpstr>
      <vt:lpstr>A new privacy statute enacted, on average, each 3 ½ years.  </vt:lpstr>
      <vt:lpstr>In sum</vt:lpstr>
      <vt:lpstr>PowerPoint Presentation</vt:lpstr>
      <vt:lpstr>“The Galileo Problem” “Agenda-setting, self-censorship, …:  IRBs’ secret function?” </vt:lpstr>
      <vt:lpstr>  “Human subjects review, personal values and the regulation of social science research”,</vt:lpstr>
      <vt:lpstr>  “IRB Review as a ‘cooling out device”,   </vt:lpstr>
      <vt:lpstr>Empirically-informed regulation</vt:lpstr>
      <vt:lpstr>PowerPoint Presentation</vt:lpstr>
      <vt:lpstr>PowerPoint Presentation</vt:lpstr>
      <vt:lpstr>Evidence-based practice</vt:lpstr>
      <vt:lpstr>Empirically-Informed Regulation: “Toward a culture of persistent regulatory experimentation and evaluation”</vt:lpstr>
      <vt:lpstr>Empirically-Informed Regulation: “Toward a culture of persistent regulatory experimentation and evaluation”</vt:lpstr>
      <vt:lpstr>Smarter regulation through retrospective review:</vt:lpstr>
      <vt:lpstr>Next?</vt:lpstr>
      <vt:lpstr>“Is the system broken?”   Evidence-free policy?</vt:lpstr>
      <vt:lpstr>Performance measures can be built into regulations and monitoring</vt:lpstr>
      <vt:lpstr>  </vt:lpstr>
      <vt:lpstr>Due diligence in regulatory change</vt:lpstr>
      <vt:lpstr>So What? (continued)</vt:lpstr>
      <vt:lpstr> It’s not just about protecting  the average participant  in the average study</vt:lpstr>
      <vt:lpstr>No one pretends that IRBs are perfect or all-wise. Indeed, it has been said that IRBs are the worst form of governing research except for all those other forms that have been tried from time to time.  --apologies to  Goethe and Churchill.</vt:lpstr>
      <vt:lpstr>Discussion</vt:lpstr>
      <vt:lpstr>Thanks!</vt:lpstr>
      <vt:lpstr>Additional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 a gripe about IRBs? Show me the data.</dc:title>
  <dc:creator>Danièle Rodamar</dc:creator>
  <cp:lastModifiedBy>Authorised User</cp:lastModifiedBy>
  <cp:revision>210</cp:revision>
  <dcterms:created xsi:type="dcterms:W3CDTF">2013-02-22T11:19:58Z</dcterms:created>
  <dcterms:modified xsi:type="dcterms:W3CDTF">2013-03-19T13:34:21Z</dcterms:modified>
</cp:coreProperties>
</file>