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56" r:id="rId3"/>
    <p:sldId id="257" r:id="rId4"/>
    <p:sldId id="265" r:id="rId5"/>
    <p:sldId id="258" r:id="rId6"/>
    <p:sldId id="262" r:id="rId7"/>
    <p:sldId id="263" r:id="rId8"/>
    <p:sldId id="261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42DC6-A094-4759-9F5F-3173FEBD4F8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FC17E-3CF9-4E30-90E0-CB1F6D72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1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F7B5AF-7B82-402B-8023-C49A5454F268}" type="slidenum">
              <a:rPr lang="en-US"/>
              <a:pPr/>
              <a:t>17</a:t>
            </a:fld>
            <a:endParaRPr lang="en-US"/>
          </a:p>
        </p:txBody>
      </p:sp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A64ACA1-DB40-492C-BA0D-FE68109B4339}" type="slidenum">
              <a:rPr lang="en-US" sz="1200" b="0">
                <a:latin typeface="Calibri" pitchFamily="34" charset="0"/>
              </a:rPr>
              <a:pPr algn="r"/>
              <a:t>17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5A54-B355-45C8-9EAC-8888830C65A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6F84-4501-451A-A9BD-E37694602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745" y="568035"/>
            <a:ext cx="7924800" cy="470898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Workshop on Proposed Revisions to the Common Rule in Relation to the Behavioral and Social Sciences</a:t>
            </a:r>
          </a:p>
          <a:p>
            <a:endParaRPr lang="en-US" sz="3600" b="1" dirty="0"/>
          </a:p>
          <a:p>
            <a:pPr algn="ctr"/>
            <a:r>
              <a:rPr lang="en-US" sz="3200" b="1" dirty="0" smtClean="0"/>
              <a:t>Risks and Harm:</a:t>
            </a:r>
          </a:p>
          <a:p>
            <a:pPr algn="ctr"/>
            <a:r>
              <a:rPr lang="en-US" sz="3200" b="1" dirty="0" smtClean="0"/>
              <a:t> Possible Extensions of Exempt/Excused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An Example from Economics, Political Science, Game Theory,  Judgment and Decision</a:t>
            </a:r>
          </a:p>
          <a:p>
            <a:endParaRPr lang="en-US" sz="36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805054" y="5943599"/>
            <a:ext cx="2770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March 21-22, 2013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2763" y="5486400"/>
            <a:ext cx="1814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Charles R. Plott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2" y="1357745"/>
            <a:ext cx="865908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If no evidence of risk or harm exist then </a:t>
            </a:r>
            <a:r>
              <a:rPr lang="en-US" sz="3200" b="1" dirty="0" smtClean="0"/>
              <a:t>the appropriate techniques</a:t>
            </a:r>
            <a:r>
              <a:rPr lang="en-US" sz="3200" b="1" dirty="0" smtClean="0"/>
              <a:t>, methods, areas and fields of the social sciences should be identified and exempted (excused).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Understanding risk and harm means recognizing when they do not exist.    </a:t>
            </a:r>
          </a:p>
          <a:p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42654" y="2105891"/>
            <a:ext cx="44611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Staccato222 BT" pitchFamily="66" charset="0"/>
              </a:rPr>
              <a:t>Thank You</a:t>
            </a:r>
            <a:endParaRPr lang="en-US" sz="6600" b="1" dirty="0">
              <a:latin typeface="Staccato222 B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9093" y="2895600"/>
            <a:ext cx="7232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An example of an economics experiment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09600"/>
            <a:ext cx="8153400" cy="4416426"/>
            <a:chOff x="240" y="384"/>
            <a:chExt cx="5136" cy="2782"/>
          </a:xfrm>
        </p:grpSpPr>
        <p:sp>
          <p:nvSpPr>
            <p:cNvPr id="8195" name="Text Box 3"/>
            <p:cNvSpPr txBox="1">
              <a:spLocks noChangeArrowheads="1"/>
            </p:cNvSpPr>
            <p:nvPr/>
          </p:nvSpPr>
          <p:spPr bwMode="auto">
            <a:xfrm>
              <a:off x="240" y="384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8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7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6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4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4896" y="432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9.00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09600"/>
            <a:ext cx="8153400" cy="4416426"/>
            <a:chOff x="240" y="384"/>
            <a:chExt cx="5136" cy="2782"/>
          </a:xfrm>
        </p:grpSpPr>
        <p:sp>
          <p:nvSpPr>
            <p:cNvPr id="9219" name="Text Box 3"/>
            <p:cNvSpPr txBox="1">
              <a:spLocks noChangeArrowheads="1"/>
            </p:cNvSpPr>
            <p:nvPr/>
          </p:nvSpPr>
          <p:spPr bwMode="auto">
            <a:xfrm>
              <a:off x="240" y="384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8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7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6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4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9220" name="Line 4"/>
            <p:cNvSpPr>
              <a:spLocks noChangeShapeType="1"/>
            </p:cNvSpPr>
            <p:nvPr/>
          </p:nvSpPr>
          <p:spPr bwMode="auto">
            <a:xfrm flipH="1">
              <a:off x="1248" y="384"/>
              <a:ext cx="0" cy="24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 flipV="1">
              <a:off x="1248" y="672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flipV="1">
              <a:off x="1680" y="672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 flipV="1">
              <a:off x="2112" y="1104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 flipV="1">
              <a:off x="4272" y="2448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V="1">
              <a:off x="3840" y="2448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 flipV="1">
              <a:off x="3408" y="2016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Line 11"/>
            <p:cNvSpPr>
              <a:spLocks noChangeShapeType="1"/>
            </p:cNvSpPr>
            <p:nvPr/>
          </p:nvSpPr>
          <p:spPr bwMode="auto">
            <a:xfrm flipV="1">
              <a:off x="2976" y="1584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V="1">
              <a:off x="2544" y="1344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1296" y="38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10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 flipV="1">
              <a:off x="1248" y="2880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2112" y="672"/>
              <a:ext cx="0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3840" y="2016"/>
              <a:ext cx="0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3408" y="1584"/>
              <a:ext cx="0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4704" y="2448"/>
              <a:ext cx="0" cy="43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2544" y="1104"/>
              <a:ext cx="0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2976" y="1344"/>
              <a:ext cx="0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Text Box 21"/>
            <p:cNvSpPr txBox="1">
              <a:spLocks noChangeArrowheads="1"/>
            </p:cNvSpPr>
            <p:nvPr/>
          </p:nvSpPr>
          <p:spPr bwMode="auto">
            <a:xfrm>
              <a:off x="4896" y="432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9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</a:p>
          </p:txBody>
        </p:sp>
        <p:sp>
          <p:nvSpPr>
            <p:cNvPr id="9238" name="Text Box 22"/>
            <p:cNvSpPr txBox="1">
              <a:spLocks noChangeArrowheads="1"/>
            </p:cNvSpPr>
            <p:nvPr/>
          </p:nvSpPr>
          <p:spPr bwMode="auto">
            <a:xfrm>
              <a:off x="1776" y="38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10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39" name="Text Box 23"/>
            <p:cNvSpPr txBox="1">
              <a:spLocks noChangeArrowheads="1"/>
            </p:cNvSpPr>
            <p:nvPr/>
          </p:nvSpPr>
          <p:spPr bwMode="auto">
            <a:xfrm>
              <a:off x="2112" y="81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8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40" name="Text Box 24"/>
            <p:cNvSpPr txBox="1">
              <a:spLocks noChangeArrowheads="1"/>
            </p:cNvSpPr>
            <p:nvPr/>
          </p:nvSpPr>
          <p:spPr bwMode="auto">
            <a:xfrm>
              <a:off x="2592" y="115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7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41" name="Text Box 25"/>
            <p:cNvSpPr txBox="1">
              <a:spLocks noChangeArrowheads="1"/>
            </p:cNvSpPr>
            <p:nvPr/>
          </p:nvSpPr>
          <p:spPr bwMode="auto">
            <a:xfrm>
              <a:off x="3024" y="134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6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3504" y="177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4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43" name="Text Box 27"/>
            <p:cNvSpPr txBox="1">
              <a:spLocks noChangeArrowheads="1"/>
            </p:cNvSpPr>
            <p:nvPr/>
          </p:nvSpPr>
          <p:spPr bwMode="auto">
            <a:xfrm>
              <a:off x="3888" y="220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2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9244" name="Text Box 28"/>
            <p:cNvSpPr txBox="1">
              <a:spLocks noChangeArrowheads="1"/>
            </p:cNvSpPr>
            <p:nvPr/>
          </p:nvSpPr>
          <p:spPr bwMode="auto">
            <a:xfrm>
              <a:off x="4368" y="220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accent2"/>
                  </a:solidFill>
                  <a:latin typeface="Times New Roman" pitchFamily="18" charset="0"/>
                </a:rPr>
                <a:t>2</a:t>
              </a:r>
              <a:endParaRPr lang="en-US" sz="2400" b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09600"/>
            <a:ext cx="8153400" cy="4367213"/>
            <a:chOff x="240" y="384"/>
            <a:chExt cx="5136" cy="2751"/>
          </a:xfrm>
        </p:grpSpPr>
        <p:sp>
          <p:nvSpPr>
            <p:cNvPr id="10243" name="Text Box 3"/>
            <p:cNvSpPr txBox="1">
              <a:spLocks noChangeArrowheads="1"/>
            </p:cNvSpPr>
            <p:nvPr/>
          </p:nvSpPr>
          <p:spPr bwMode="auto">
            <a:xfrm>
              <a:off x="240" y="384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8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7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6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4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 flipH="1">
              <a:off x="1248" y="384"/>
              <a:ext cx="0" cy="24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 flipV="1">
              <a:off x="1248" y="2880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 flipV="1">
              <a:off x="2976" y="1536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2544" y="1776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V="1">
              <a:off x="2112" y="206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 flipV="1">
              <a:off x="1680" y="230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1248" y="254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680" y="2304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2112" y="2064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544" y="1776"/>
              <a:ext cx="0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2976" y="1536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 flipV="1">
              <a:off x="4272" y="912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 flipV="1">
              <a:off x="3840" y="1200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 flipV="1">
              <a:off x="3408" y="1392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3408" y="1392"/>
              <a:ext cx="0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3840" y="1200"/>
              <a:ext cx="0" cy="192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4272" y="912"/>
              <a:ext cx="0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Text Box 21"/>
            <p:cNvSpPr txBox="1">
              <a:spLocks noChangeArrowheads="1"/>
            </p:cNvSpPr>
            <p:nvPr/>
          </p:nvSpPr>
          <p:spPr bwMode="auto">
            <a:xfrm>
              <a:off x="4896" y="432"/>
              <a:ext cx="480" cy="2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9.00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  <a:endParaRPr lang="en-US" sz="2400" b="0">
                <a:solidFill>
                  <a:srgbClr val="FF3300"/>
                </a:solidFill>
                <a:latin typeface="Times New Roman" pitchFamily="18" charset="0"/>
              </a:endParaRPr>
            </a:p>
          </p:txBody>
        </p: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2976" y="129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</p:txBody>
        </p:sp>
        <p:sp>
          <p:nvSpPr>
            <p:cNvPr id="10263" name="Text Box 23"/>
            <p:cNvSpPr txBox="1">
              <a:spLocks noChangeArrowheads="1"/>
            </p:cNvSpPr>
            <p:nvPr/>
          </p:nvSpPr>
          <p:spPr bwMode="auto">
            <a:xfrm>
              <a:off x="1248" y="230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</a:p>
          </p:txBody>
        </p:sp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1728" y="206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</p:txBody>
        </p:sp>
        <p:sp>
          <p:nvSpPr>
            <p:cNvPr id="10265" name="Text Box 25"/>
            <p:cNvSpPr txBox="1">
              <a:spLocks noChangeArrowheads="1"/>
            </p:cNvSpPr>
            <p:nvPr/>
          </p:nvSpPr>
          <p:spPr bwMode="auto">
            <a:xfrm>
              <a:off x="2160" y="182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</p:txBody>
        </p:sp>
        <p:sp>
          <p:nvSpPr>
            <p:cNvPr id="10266" name="Text Box 26"/>
            <p:cNvSpPr txBox="1">
              <a:spLocks noChangeArrowheads="1"/>
            </p:cNvSpPr>
            <p:nvPr/>
          </p:nvSpPr>
          <p:spPr bwMode="auto">
            <a:xfrm>
              <a:off x="2544" y="153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</p:txBody>
        </p:sp>
        <p:sp>
          <p:nvSpPr>
            <p:cNvPr id="10267" name="Text Box 27"/>
            <p:cNvSpPr txBox="1">
              <a:spLocks noChangeArrowheads="1"/>
            </p:cNvSpPr>
            <p:nvPr/>
          </p:nvSpPr>
          <p:spPr bwMode="auto">
            <a:xfrm>
              <a:off x="4416" y="67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10268" name="Text Box 28"/>
            <p:cNvSpPr txBox="1">
              <a:spLocks noChangeArrowheads="1"/>
            </p:cNvSpPr>
            <p:nvPr/>
          </p:nvSpPr>
          <p:spPr bwMode="auto">
            <a:xfrm>
              <a:off x="3408" y="115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</p:txBody>
        </p:sp>
        <p:sp>
          <p:nvSpPr>
            <p:cNvPr id="10269" name="Text Box 29"/>
            <p:cNvSpPr txBox="1">
              <a:spLocks noChangeArrowheads="1"/>
            </p:cNvSpPr>
            <p:nvPr/>
          </p:nvSpPr>
          <p:spPr bwMode="auto">
            <a:xfrm>
              <a:off x="3840" y="91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609600"/>
            <a:ext cx="8153400" cy="4416426"/>
            <a:chOff x="240" y="384"/>
            <a:chExt cx="5136" cy="2782"/>
          </a:xfrm>
        </p:grpSpPr>
        <p:sp>
          <p:nvSpPr>
            <p:cNvPr id="11267" name="Text Box 3"/>
            <p:cNvSpPr txBox="1">
              <a:spLocks noChangeArrowheads="1"/>
            </p:cNvSpPr>
            <p:nvPr/>
          </p:nvSpPr>
          <p:spPr bwMode="auto">
            <a:xfrm>
              <a:off x="240" y="384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10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8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7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6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4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2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chemeClr val="tx2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 flipH="1">
              <a:off x="1248" y="384"/>
              <a:ext cx="0" cy="24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 flipV="1">
              <a:off x="1248" y="672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 flipV="1">
              <a:off x="1680" y="672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2112" y="1104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V="1">
              <a:off x="4272" y="2448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V="1">
              <a:off x="3840" y="2448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 flipV="1">
              <a:off x="3408" y="2016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 flipV="1">
              <a:off x="2976" y="1584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 flipV="1">
              <a:off x="2544" y="1344"/>
              <a:ext cx="43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1296" y="38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chemeClr val="tx2"/>
                  </a:solidFill>
                  <a:latin typeface="Times New Roman" pitchFamily="18" charset="0"/>
                </a:rPr>
                <a:t>10</a:t>
              </a:r>
              <a:endParaRPr lang="en-US" sz="2400" b="1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 flipV="1">
              <a:off x="1248" y="2880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2112" y="672"/>
              <a:ext cx="0" cy="43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3840" y="2016"/>
              <a:ext cx="0" cy="43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3408" y="1584"/>
              <a:ext cx="0" cy="43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>
              <a:off x="4704" y="2448"/>
              <a:ext cx="0" cy="43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2544" y="1104"/>
              <a:ext cx="0" cy="24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>
              <a:off x="2976" y="1344"/>
              <a:ext cx="0" cy="24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 flipV="1">
              <a:off x="2976" y="1536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V="1">
              <a:off x="2544" y="1776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 flipV="1">
              <a:off x="2112" y="206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 flipV="1">
              <a:off x="1680" y="230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Line 25"/>
            <p:cNvSpPr>
              <a:spLocks noChangeShapeType="1"/>
            </p:cNvSpPr>
            <p:nvPr/>
          </p:nvSpPr>
          <p:spPr bwMode="auto">
            <a:xfrm flipV="1">
              <a:off x="1248" y="2544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Line 26"/>
            <p:cNvSpPr>
              <a:spLocks noChangeShapeType="1"/>
            </p:cNvSpPr>
            <p:nvPr/>
          </p:nvSpPr>
          <p:spPr bwMode="auto">
            <a:xfrm>
              <a:off x="1680" y="2304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>
              <a:off x="2112" y="2064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>
              <a:off x="2544" y="1776"/>
              <a:ext cx="0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>
              <a:off x="2976" y="1536"/>
              <a:ext cx="0" cy="24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 flipV="1">
              <a:off x="4272" y="912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 flipV="1">
              <a:off x="3840" y="1200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flipV="1">
              <a:off x="3408" y="1392"/>
              <a:ext cx="43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>
              <a:off x="3408" y="1392"/>
              <a:ext cx="0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>
              <a:off x="3840" y="1200"/>
              <a:ext cx="0" cy="192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>
              <a:off x="4272" y="912"/>
              <a:ext cx="0" cy="28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Text Box 36"/>
            <p:cNvSpPr txBox="1">
              <a:spLocks noChangeArrowheads="1"/>
            </p:cNvSpPr>
            <p:nvPr/>
          </p:nvSpPr>
          <p:spPr bwMode="auto">
            <a:xfrm>
              <a:off x="4896" y="432"/>
              <a:ext cx="480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9.00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</a:p>
          </p:txBody>
        </p:sp>
        <p:sp>
          <p:nvSpPr>
            <p:cNvPr id="11301" name="Text Box 37"/>
            <p:cNvSpPr txBox="1">
              <a:spLocks noChangeArrowheads="1"/>
            </p:cNvSpPr>
            <p:nvPr/>
          </p:nvSpPr>
          <p:spPr bwMode="auto">
            <a:xfrm>
              <a:off x="1776" y="38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10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2" name="Text Box 38"/>
            <p:cNvSpPr txBox="1">
              <a:spLocks noChangeArrowheads="1"/>
            </p:cNvSpPr>
            <p:nvPr/>
          </p:nvSpPr>
          <p:spPr bwMode="auto">
            <a:xfrm>
              <a:off x="2112" y="81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8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3" name="Text Box 39"/>
            <p:cNvSpPr txBox="1">
              <a:spLocks noChangeArrowheads="1"/>
            </p:cNvSpPr>
            <p:nvPr/>
          </p:nvSpPr>
          <p:spPr bwMode="auto">
            <a:xfrm>
              <a:off x="2592" y="115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chemeClr val="tx2"/>
                  </a:solidFill>
                  <a:latin typeface="Times New Roman" pitchFamily="18" charset="0"/>
                </a:rPr>
                <a:t>7</a:t>
              </a:r>
              <a:endParaRPr lang="en-US" sz="2400" b="1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4" name="Text Box 40"/>
            <p:cNvSpPr txBox="1">
              <a:spLocks noChangeArrowheads="1"/>
            </p:cNvSpPr>
            <p:nvPr/>
          </p:nvSpPr>
          <p:spPr bwMode="auto">
            <a:xfrm>
              <a:off x="3408" y="148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6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5" name="Text Box 41"/>
            <p:cNvSpPr txBox="1">
              <a:spLocks noChangeArrowheads="1"/>
            </p:cNvSpPr>
            <p:nvPr/>
          </p:nvSpPr>
          <p:spPr bwMode="auto">
            <a:xfrm>
              <a:off x="3504" y="177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4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6" name="Text Box 42"/>
            <p:cNvSpPr txBox="1">
              <a:spLocks noChangeArrowheads="1"/>
            </p:cNvSpPr>
            <p:nvPr/>
          </p:nvSpPr>
          <p:spPr bwMode="auto">
            <a:xfrm>
              <a:off x="3888" y="220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2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7" name="Text Box 43"/>
            <p:cNvSpPr txBox="1">
              <a:spLocks noChangeArrowheads="1"/>
            </p:cNvSpPr>
            <p:nvPr/>
          </p:nvSpPr>
          <p:spPr bwMode="auto">
            <a:xfrm>
              <a:off x="4368" y="220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2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308" name="Text Box 44"/>
            <p:cNvSpPr txBox="1">
              <a:spLocks noChangeArrowheads="1"/>
            </p:cNvSpPr>
            <p:nvPr/>
          </p:nvSpPr>
          <p:spPr bwMode="auto">
            <a:xfrm>
              <a:off x="2993" y="129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3300"/>
                  </a:solidFill>
                  <a:latin typeface="Times New Roman" pitchFamily="18" charset="0"/>
                </a:rPr>
                <a:t>6.30</a:t>
              </a:r>
            </a:p>
          </p:txBody>
        </p:sp>
        <p:sp>
          <p:nvSpPr>
            <p:cNvPr id="11309" name="Text Box 45"/>
            <p:cNvSpPr txBox="1">
              <a:spLocks noChangeArrowheads="1"/>
            </p:cNvSpPr>
            <p:nvPr/>
          </p:nvSpPr>
          <p:spPr bwMode="auto">
            <a:xfrm>
              <a:off x="1248" y="230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3300"/>
                  </a:solidFill>
                  <a:latin typeface="Times New Roman" pitchFamily="18" charset="0"/>
                </a:rPr>
                <a:t>1.60</a:t>
              </a:r>
            </a:p>
          </p:txBody>
        </p:sp>
        <p:sp>
          <p:nvSpPr>
            <p:cNvPr id="11310" name="Text Box 46"/>
            <p:cNvSpPr txBox="1">
              <a:spLocks noChangeArrowheads="1"/>
            </p:cNvSpPr>
            <p:nvPr/>
          </p:nvSpPr>
          <p:spPr bwMode="auto">
            <a:xfrm>
              <a:off x="1728" y="206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>
                  <a:solidFill>
                    <a:srgbClr val="FF3300"/>
                  </a:solidFill>
                  <a:latin typeface="Times New Roman" pitchFamily="18" charset="0"/>
                </a:rPr>
                <a:t>2.60</a:t>
              </a:r>
            </a:p>
          </p:txBody>
        </p:sp>
        <p:sp>
          <p:nvSpPr>
            <p:cNvPr id="11311" name="Text Box 47"/>
            <p:cNvSpPr txBox="1">
              <a:spLocks noChangeArrowheads="1"/>
            </p:cNvSpPr>
            <p:nvPr/>
          </p:nvSpPr>
          <p:spPr bwMode="auto">
            <a:xfrm>
              <a:off x="2160" y="182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3300"/>
                  </a:solidFill>
                  <a:latin typeface="Times New Roman" pitchFamily="18" charset="0"/>
                </a:rPr>
                <a:t>3.80</a:t>
              </a:r>
            </a:p>
          </p:txBody>
        </p:sp>
        <p:sp>
          <p:nvSpPr>
            <p:cNvPr id="11312" name="Text Box 48"/>
            <p:cNvSpPr txBox="1">
              <a:spLocks noChangeArrowheads="1"/>
            </p:cNvSpPr>
            <p:nvPr/>
          </p:nvSpPr>
          <p:spPr bwMode="auto">
            <a:xfrm>
              <a:off x="2544" y="153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3300"/>
                  </a:solidFill>
                  <a:latin typeface="Times New Roman" pitchFamily="18" charset="0"/>
                </a:rPr>
                <a:t>5.30</a:t>
              </a:r>
            </a:p>
          </p:txBody>
        </p:sp>
        <p:sp>
          <p:nvSpPr>
            <p:cNvPr id="11313" name="Text Box 49"/>
            <p:cNvSpPr txBox="1">
              <a:spLocks noChangeArrowheads="1"/>
            </p:cNvSpPr>
            <p:nvPr/>
          </p:nvSpPr>
          <p:spPr bwMode="auto">
            <a:xfrm>
              <a:off x="4416" y="67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33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11314" name="Text Box 50"/>
            <p:cNvSpPr txBox="1">
              <a:spLocks noChangeArrowheads="1"/>
            </p:cNvSpPr>
            <p:nvPr/>
          </p:nvSpPr>
          <p:spPr bwMode="auto">
            <a:xfrm>
              <a:off x="3408" y="115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3300"/>
                  </a:solidFill>
                  <a:latin typeface="Times New Roman" pitchFamily="18" charset="0"/>
                </a:rPr>
                <a:t>6.70</a:t>
              </a:r>
            </a:p>
          </p:txBody>
        </p:sp>
        <p:sp>
          <p:nvSpPr>
            <p:cNvPr id="11315" name="Text Box 51"/>
            <p:cNvSpPr txBox="1">
              <a:spLocks noChangeArrowheads="1"/>
            </p:cNvSpPr>
            <p:nvPr/>
          </p:nvSpPr>
          <p:spPr bwMode="auto">
            <a:xfrm>
              <a:off x="3840" y="912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FF3300"/>
                  </a:solidFill>
                  <a:latin typeface="Times New Roman" pitchFamily="18" charset="0"/>
                </a:rPr>
                <a:t>7.50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90488" y="214313"/>
          <a:ext cx="8963025" cy="642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orel PHOTO-PAINT 10.0 Image" r:id="rId4" imgW="11949206" imgH="8571429" progId="CorelPhotoPaint.Image.10">
                  <p:embed/>
                </p:oleObj>
              </mc:Choice>
              <mc:Fallback>
                <p:oleObj name="Corel PHOTO-PAINT 10.0 Image" r:id="rId4" imgW="11949206" imgH="8571429" progId="CorelPhotoPaint.Image.1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8" y="214313"/>
                        <a:ext cx="8963025" cy="642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14400" y="990600"/>
            <a:ext cx="7620000" cy="4879975"/>
            <a:chOff x="1440" y="5052"/>
            <a:chExt cx="8208" cy="3445"/>
          </a:xfrm>
        </p:grpSpPr>
        <p:pic>
          <p:nvPicPr>
            <p:cNvPr id="12291" name="Picture 3" descr="trades_97100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40" y="5052"/>
              <a:ext cx="5358" cy="3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2" name="Line 4"/>
            <p:cNvSpPr>
              <a:spLocks noChangeShapeType="1"/>
            </p:cNvSpPr>
            <p:nvPr/>
          </p:nvSpPr>
          <p:spPr bwMode="auto">
            <a:xfrm flipH="1">
              <a:off x="2160" y="6348"/>
              <a:ext cx="21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>
              <a:off x="4320" y="5628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5760" y="6348"/>
              <a:ext cx="8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4320" y="5628"/>
              <a:ext cx="1" cy="244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5760" y="5628"/>
              <a:ext cx="1" cy="259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2880" y="7056"/>
              <a:ext cx="216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00" b="0">
                  <a:latin typeface="Times New Roman" pitchFamily="18" charset="0"/>
                </a:rPr>
                <a:t>Price time series</a:t>
              </a:r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 flipH="1" flipV="1">
              <a:off x="2592" y="7056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7056" y="6768"/>
              <a:ext cx="2592" cy="12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00" b="0">
                  <a:latin typeface="Times New Roman" pitchFamily="18" charset="0"/>
                </a:rPr>
                <a:t>equilibrium prices predicted by model</a:t>
              </a:r>
            </a:p>
            <a:p>
              <a:pPr eaLnBrk="0" hangingPunct="0"/>
              <a:r>
                <a:rPr lang="en-US" sz="1000" b="0">
                  <a:latin typeface="Times New Roman" pitchFamily="18" charset="0"/>
                </a:rPr>
                <a:t>(solid lines)</a:t>
              </a:r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H="1" flipV="1">
              <a:off x="6048" y="6480"/>
              <a:ext cx="100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6" y="473517"/>
            <a:ext cx="78693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Experimental works in the fields have major impacts on society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55963" y="2050472"/>
            <a:ext cx="5306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Airline access to major airports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2109" y="2632363"/>
            <a:ext cx="5832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Cell phone licenses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69819" y="3172691"/>
            <a:ext cx="5902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Kyoto protocols 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69817" y="3671453"/>
            <a:ext cx="5167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Kidney exchange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42111" y="4170218"/>
            <a:ext cx="6650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Medicare Equipment procurement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69820" y="4696690"/>
            <a:ext cx="651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Pollution permit markets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55963" y="5181600"/>
            <a:ext cx="7509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Network access processes (power grid, phones)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55964" y="5694218"/>
            <a:ext cx="6470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Financial bailout (toxic asset auctions)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68036"/>
            <a:ext cx="870065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Economics, Political Science, Game Theory, Decision and Judgment are among the most removed from the biomedical sciences</a:t>
            </a:r>
          </a:p>
          <a:p>
            <a:endParaRPr lang="en-US" sz="2800" b="1" dirty="0" smtClean="0"/>
          </a:p>
          <a:p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52944" y="2009518"/>
            <a:ext cx="71350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potential subject risks and harm </a:t>
            </a:r>
            <a:r>
              <a:rPr lang="en-US" sz="2800" b="1" dirty="0" smtClean="0"/>
              <a:t>exist </a:t>
            </a:r>
            <a:r>
              <a:rPr lang="en-US" sz="2800" b="1" dirty="0" smtClean="0"/>
              <a:t>in these sciences?  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What do </a:t>
            </a:r>
            <a:r>
              <a:rPr lang="en-US" sz="2800" b="1" dirty="0" smtClean="0"/>
              <a:t>the experiences </a:t>
            </a:r>
            <a:r>
              <a:rPr lang="en-US" sz="2800" b="1" dirty="0" smtClean="0"/>
              <a:t>of the scientific community reveal?  Are </a:t>
            </a:r>
            <a:r>
              <a:rPr lang="en-US" sz="2800" b="1" dirty="0" smtClean="0"/>
              <a:t>other </a:t>
            </a:r>
            <a:r>
              <a:rPr lang="en-US" sz="2800" b="1" dirty="0" smtClean="0"/>
              <a:t>sciences similarly situated?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799" y="4821383"/>
            <a:ext cx="7051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The questions were put to major researchers and laboratories.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08" y="720437"/>
            <a:ext cx="86036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results suggest: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there are no risks in those areas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the language is easily misconstrued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0219" y="4668980"/>
            <a:ext cx="834043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Issues of exemption (excused) should be pursued.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32509" y="3297381"/>
            <a:ext cx="85205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Other social sciences might be similarly situated.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32510" y="166254"/>
          <a:ext cx="8700655" cy="6003761"/>
        </p:xfrm>
        <a:graphic>
          <a:graphicData uri="http://schemas.openxmlformats.org/drawingml/2006/table">
            <a:tbl>
              <a:tblPr/>
              <a:tblGrid>
                <a:gridCol w="2715490"/>
                <a:gridCol w="2428764"/>
                <a:gridCol w="3556401"/>
              </a:tblGrid>
              <a:tr h="8421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Economics</a:t>
                      </a:r>
                    </a:p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Political Science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Society for Judgment and Decision Making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Respondents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Subjects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104,000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680,000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769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Subjects</a:t>
                      </a:r>
                      <a:r>
                        <a:rPr lang="en-US" sz="28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Median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8,000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8,000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90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Adverse Incidents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Reports </a:t>
                      </a: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Harm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Nature of Risk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Physical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Psychological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Social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Informational 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504218" y="2729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246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32510" y="166254"/>
          <a:ext cx="8700655" cy="2896338"/>
        </p:xfrm>
        <a:graphic>
          <a:graphicData uri="http://schemas.openxmlformats.org/drawingml/2006/table">
            <a:tbl>
              <a:tblPr/>
              <a:tblGrid>
                <a:gridCol w="2715490"/>
                <a:gridCol w="2428764"/>
                <a:gridCol w="3556401"/>
              </a:tblGrid>
              <a:tr h="8421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Economics</a:t>
                      </a:r>
                    </a:p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Political Science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Society for Judgment and Decision Making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Respondents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Subjects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104,000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680,000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612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Adverse Incidents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Reports </a:t>
                      </a: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Harm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504218" y="2729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246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4908" y="4031673"/>
            <a:ext cx="7994073" cy="156966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Subject went bankrupt and had to leave the experiment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Disappointment due to failure to earn more.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35529" y="0"/>
          <a:ext cx="8700655" cy="2593840"/>
        </p:xfrm>
        <a:graphic>
          <a:graphicData uri="http://schemas.openxmlformats.org/drawingml/2006/table">
            <a:tbl>
              <a:tblPr/>
              <a:tblGrid>
                <a:gridCol w="2715490"/>
                <a:gridCol w="2428764"/>
                <a:gridCol w="3556401"/>
              </a:tblGrid>
              <a:tr h="831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Economics</a:t>
                      </a:r>
                    </a:p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Political Science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Society for Judgment and Decision Making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2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Respondents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897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Subjects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104,000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680,000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75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Adverse Incidents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02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Reports </a:t>
                      </a: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Harm</a:t>
                      </a:r>
                    </a:p>
                  </a:txBody>
                  <a:tcPr marL="6704" marR="6704" marT="6704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704" marR="6704" marT="670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73*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04" marR="6704" marT="6704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504218" y="2729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246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526" y="2653552"/>
            <a:ext cx="8700656" cy="39703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* 60 (from one respondent) stress due to negative feedback about personal performance 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frustrated: did not understand lotteries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</a:t>
            </a:r>
            <a:r>
              <a:rPr lang="en-US" sz="2800" b="1" dirty="0" err="1" smtClean="0"/>
              <a:t>IAPS</a:t>
            </a:r>
            <a:r>
              <a:rPr lang="en-US" sz="2800" b="1" dirty="0" smtClean="0"/>
              <a:t> photographs complaint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guilt feeling after a prisoner's dilemma defection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equipment did not work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payment dissatisfaction (due to an error)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(irritated) was asked about the value of a life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  mix-up on mailing revealed address to another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4" y="1343890"/>
            <a:ext cx="867294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</a:t>
            </a:r>
            <a:r>
              <a:rPr lang="en-US" sz="3200" b="1" u="sng" dirty="0" smtClean="0"/>
              <a:t>research topics </a:t>
            </a:r>
            <a:r>
              <a:rPr lang="en-US" sz="3200" b="1" dirty="0" smtClean="0"/>
              <a:t>are those of daily life and carry no potential for harm</a:t>
            </a:r>
          </a:p>
          <a:p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markets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committees and voting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games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processes focus (as opposed to individuals)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decisions</a:t>
            </a:r>
          </a:p>
          <a:p>
            <a:endParaRPr lang="en-US" dirty="0" smtClean="0"/>
          </a:p>
          <a:p>
            <a:r>
              <a:rPr lang="en-US" dirty="0" smtClean="0"/>
              <a:t>    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46364" y="387927"/>
            <a:ext cx="7855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Why is there no risk or harm?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6364" y="387927"/>
            <a:ext cx="7855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Why is there no risk or harm?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0946" y="1233054"/>
            <a:ext cx="865908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</a:t>
            </a:r>
            <a:r>
              <a:rPr lang="en-US" sz="3200" b="1" u="sng" dirty="0" smtClean="0"/>
              <a:t>research methods </a:t>
            </a:r>
            <a:r>
              <a:rPr lang="en-US" sz="3200" b="1" dirty="0" smtClean="0"/>
              <a:t>and technologies involve no risk (</a:t>
            </a:r>
            <a:r>
              <a:rPr lang="en-US" sz="3200" b="1" dirty="0" err="1" smtClean="0"/>
              <a:t>fmri</a:t>
            </a:r>
            <a:r>
              <a:rPr lang="en-US" sz="3200" b="1" dirty="0" smtClean="0"/>
              <a:t> possibly excepted).</a:t>
            </a:r>
          </a:p>
          <a:p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 questionnaires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 computer and internet games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 abstract consequences- aside from money earned have no effect on subjects.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 subjects trained and tested on the rules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    no confidential data collected (beyond needs for accounting)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625</Words>
  <Application>Microsoft Office PowerPoint</Application>
  <PresentationFormat>On-screen Show (4:3)</PresentationFormat>
  <Paragraphs>218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Corel PHOTO-PAINT 10.0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R. Plott</dc:creator>
  <cp:lastModifiedBy>cplott</cp:lastModifiedBy>
  <cp:revision>64</cp:revision>
  <dcterms:created xsi:type="dcterms:W3CDTF">2013-03-19T06:06:33Z</dcterms:created>
  <dcterms:modified xsi:type="dcterms:W3CDTF">2013-03-20T20:48:47Z</dcterms:modified>
</cp:coreProperties>
</file>