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7"/>
  </p:notesMasterIdLst>
  <p:sldIdLst>
    <p:sldId id="263" r:id="rId2"/>
    <p:sldId id="330" r:id="rId3"/>
    <p:sldId id="331" r:id="rId4"/>
    <p:sldId id="332" r:id="rId5"/>
    <p:sldId id="391" r:id="rId6"/>
    <p:sldId id="392" r:id="rId7"/>
    <p:sldId id="369" r:id="rId8"/>
    <p:sldId id="393" r:id="rId9"/>
    <p:sldId id="394" r:id="rId10"/>
    <p:sldId id="371" r:id="rId11"/>
    <p:sldId id="398" r:id="rId12"/>
    <p:sldId id="399" r:id="rId13"/>
    <p:sldId id="373" r:id="rId14"/>
    <p:sldId id="374" r:id="rId15"/>
    <p:sldId id="379" r:id="rId16"/>
    <p:sldId id="397" r:id="rId17"/>
    <p:sldId id="375" r:id="rId18"/>
    <p:sldId id="376" r:id="rId19"/>
    <p:sldId id="377" r:id="rId20"/>
    <p:sldId id="396" r:id="rId21"/>
    <p:sldId id="378" r:id="rId22"/>
    <p:sldId id="404" r:id="rId23"/>
    <p:sldId id="405" r:id="rId24"/>
    <p:sldId id="406" r:id="rId25"/>
    <p:sldId id="300"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960E0E"/>
    <a:srgbClr val="F72121"/>
    <a:srgbClr val="9105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3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AA2F4-A2D2-47DC-8D88-AFAD0A1A427B}" type="datetimeFigureOut">
              <a:rPr lang="en-US" smtClean="0"/>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B0FBB-4AAE-44BF-8601-E326BDB72A7F}" type="slidenum">
              <a:rPr lang="en-US" smtClean="0"/>
              <a:t>‹#›</a:t>
            </a:fld>
            <a:endParaRPr lang="en-US"/>
          </a:p>
        </p:txBody>
      </p:sp>
    </p:spTree>
    <p:extLst>
      <p:ext uri="{BB962C8B-B14F-4D97-AF65-F5344CB8AC3E}">
        <p14:creationId xmlns:p14="http://schemas.microsoft.com/office/powerpoint/2010/main" val="215786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0FBB-4AAE-44BF-8601-E326BDB72A7F}" type="slidenum">
              <a:rPr lang="en-US" smtClean="0"/>
              <a:t>9</a:t>
            </a:fld>
            <a:endParaRPr lang="en-US"/>
          </a:p>
        </p:txBody>
      </p:sp>
    </p:spTree>
    <p:extLst>
      <p:ext uri="{BB962C8B-B14F-4D97-AF65-F5344CB8AC3E}">
        <p14:creationId xmlns:p14="http://schemas.microsoft.com/office/powerpoint/2010/main" val="231744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2E598-DC34-4628-8ABF-6C7CD6783F49}" type="slidenum">
              <a:rPr lang="en-US" smtClean="0"/>
              <a:t>13</a:t>
            </a:fld>
            <a:endParaRPr lang="en-US"/>
          </a:p>
        </p:txBody>
      </p:sp>
    </p:spTree>
    <p:extLst>
      <p:ext uri="{BB962C8B-B14F-4D97-AF65-F5344CB8AC3E}">
        <p14:creationId xmlns:p14="http://schemas.microsoft.com/office/powerpoint/2010/main" val="160977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C9166B-5B31-401C-AB96-14F6CB5077DD}" type="slidenum">
              <a:rPr lang="en-US" smtClean="0"/>
              <a:pPr>
                <a:defRPr/>
              </a:pPr>
              <a:t>20</a:t>
            </a:fld>
            <a:endParaRPr lang="en-US"/>
          </a:p>
        </p:txBody>
      </p:sp>
    </p:spTree>
    <p:extLst>
      <p:ext uri="{BB962C8B-B14F-4D97-AF65-F5344CB8AC3E}">
        <p14:creationId xmlns:p14="http://schemas.microsoft.com/office/powerpoint/2010/main" val="416728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15584B7-A141-422E-9070-D0FA36F04F9B}" type="slidenum">
              <a:rPr lang="en-US" sz="1200" smtClean="0"/>
              <a:pPr/>
              <a:t>21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5181600" cy="2209800"/>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6188" y="4419600"/>
            <a:ext cx="5413612" cy="1676400"/>
          </a:xfrm>
        </p:spPr>
        <p:txBody>
          <a:bodyPr/>
          <a:lstStyle>
            <a:lvl1pPr marL="0" indent="0" algn="l">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51271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8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887"/>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04887"/>
            <a:ext cx="5111750" cy="5319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66938"/>
            <a:ext cx="3008313" cy="415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131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8245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91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543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213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350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47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no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85800" y="2286000"/>
            <a:ext cx="77724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873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gradient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006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no black bar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85800" y="2362200"/>
            <a:ext cx="777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02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9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07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02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90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30512"/>
            <a:ext cx="4040188" cy="3494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90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30512"/>
            <a:ext cx="4041775" cy="3494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86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730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2286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4" r:id="rId15"/>
  </p:sldLayoutIdLst>
  <p:txStyles>
    <p:title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Verdana" charset="0"/>
        </a:defRPr>
      </a:lvl6pPr>
      <a:lvl7pPr marL="914400" algn="l" rtl="0" eaLnBrk="1" fontAlgn="base" hangingPunct="1">
        <a:spcBef>
          <a:spcPct val="0"/>
        </a:spcBef>
        <a:spcAft>
          <a:spcPct val="0"/>
        </a:spcAft>
        <a:defRPr sz="3600" b="1">
          <a:solidFill>
            <a:schemeClr val="tx2"/>
          </a:solidFill>
          <a:latin typeface="Verdana" charset="0"/>
        </a:defRPr>
      </a:lvl7pPr>
      <a:lvl8pPr marL="1371600" algn="l" rtl="0" eaLnBrk="1" fontAlgn="base" hangingPunct="1">
        <a:spcBef>
          <a:spcPct val="0"/>
        </a:spcBef>
        <a:spcAft>
          <a:spcPct val="0"/>
        </a:spcAft>
        <a:defRPr sz="3600" b="1">
          <a:solidFill>
            <a:schemeClr val="tx2"/>
          </a:solidFill>
          <a:latin typeface="Verdana" charset="0"/>
        </a:defRPr>
      </a:lvl8pPr>
      <a:lvl9pPr marL="1828800" algn="l" rtl="0" eaLnBrk="1" fontAlgn="base" hangingPunct="1">
        <a:spcBef>
          <a:spcPct val="0"/>
        </a:spcBef>
        <a:spcAft>
          <a:spcPct val="0"/>
        </a:spcAft>
        <a:defRPr sz="3600" b="1">
          <a:solidFill>
            <a:schemeClr val="tx2"/>
          </a:solidFill>
          <a:latin typeface="Verdana"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altergc@umich.ed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676400"/>
            <a:ext cx="5029200" cy="1143000"/>
          </a:xfrm>
        </p:spPr>
        <p:txBody>
          <a:bodyPr/>
          <a:lstStyle/>
          <a:p>
            <a:pPr algn="ctr"/>
            <a:r>
              <a:rPr lang="en-US" dirty="0" smtClean="0"/>
              <a:t>Archiving and Sharing Confidential Data in the  Social Sciences</a:t>
            </a:r>
            <a:endParaRPr lang="en-US" dirty="0" smtClean="0">
              <a:solidFill>
                <a:schemeClr val="bg1"/>
              </a:solidFill>
              <a:ea typeface="ＭＳ Ｐゴシック" pitchFamily="29" charset="-128"/>
            </a:endParaRPr>
          </a:p>
        </p:txBody>
      </p:sp>
      <p:sp>
        <p:nvSpPr>
          <p:cNvPr id="13315" name="Rectangle 3"/>
          <p:cNvSpPr>
            <a:spLocks noGrp="1" noChangeArrowheads="1"/>
          </p:cNvSpPr>
          <p:nvPr>
            <p:ph type="subTitle" idx="1"/>
          </p:nvPr>
        </p:nvSpPr>
        <p:spPr>
          <a:xfrm>
            <a:off x="609600" y="3657600"/>
            <a:ext cx="5486400" cy="1752600"/>
          </a:xfrm>
        </p:spPr>
        <p:txBody>
          <a:bodyPr/>
          <a:lstStyle/>
          <a:p>
            <a:pPr algn="l" eaLnBrk="1" hangingPunct="1"/>
            <a:r>
              <a:rPr lang="en-US" dirty="0" smtClean="0">
                <a:solidFill>
                  <a:schemeClr val="bg1"/>
                </a:solidFill>
                <a:ea typeface="ＭＳ Ｐゴシック" pitchFamily="29" charset="-128"/>
              </a:rPr>
              <a:t>George Alter</a:t>
            </a:r>
          </a:p>
          <a:p>
            <a:pPr algn="l" eaLnBrk="1" hangingPunct="1"/>
            <a:r>
              <a:rPr lang="en-US" dirty="0" smtClean="0">
                <a:solidFill>
                  <a:schemeClr val="bg1"/>
                </a:solidFill>
                <a:ea typeface="ＭＳ Ｐゴシック" pitchFamily="29" charset="-128"/>
              </a:rPr>
              <a:t>Director, ICPSR</a:t>
            </a:r>
          </a:p>
        </p:txBody>
      </p:sp>
    </p:spTree>
    <p:extLst>
      <p:ext uri="{BB962C8B-B14F-4D97-AF65-F5344CB8AC3E}">
        <p14:creationId xmlns:p14="http://schemas.microsoft.com/office/powerpoint/2010/main" val="280107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14400"/>
            <a:ext cx="7772400" cy="1143000"/>
          </a:xfrm>
        </p:spPr>
        <p:txBody>
          <a:bodyPr/>
          <a:lstStyle/>
          <a:p>
            <a:r>
              <a:rPr lang="en-US" dirty="0" smtClean="0"/>
              <a:t>Safe places</a:t>
            </a:r>
            <a:endParaRPr lang="en-US" dirty="0"/>
          </a:p>
        </p:txBody>
      </p:sp>
      <p:sp>
        <p:nvSpPr>
          <p:cNvPr id="5" name="Content Placeholder 4"/>
          <p:cNvSpPr>
            <a:spLocks noGrp="1"/>
          </p:cNvSpPr>
          <p:nvPr>
            <p:ph idx="1"/>
          </p:nvPr>
        </p:nvSpPr>
        <p:spPr>
          <a:xfrm>
            <a:off x="609600" y="1905000"/>
            <a:ext cx="7772400" cy="4114800"/>
          </a:xfrm>
        </p:spPr>
        <p:txBody>
          <a:bodyPr/>
          <a:lstStyle/>
          <a:p>
            <a:r>
              <a:rPr lang="en-US" dirty="0" smtClean="0"/>
              <a:t>Data protection plans</a:t>
            </a:r>
          </a:p>
          <a:p>
            <a:r>
              <a:rPr lang="en-US" dirty="0" smtClean="0"/>
              <a:t>Remote submission and execution</a:t>
            </a:r>
          </a:p>
          <a:p>
            <a:r>
              <a:rPr lang="en-US" dirty="0" smtClean="0"/>
              <a:t>Virtual data enclave</a:t>
            </a:r>
          </a:p>
          <a:p>
            <a:r>
              <a:rPr lang="en-US" dirty="0" smtClean="0"/>
              <a:t>Physical enclave</a:t>
            </a:r>
          </a:p>
          <a:p>
            <a:endParaRPr lang="en-US" dirty="0"/>
          </a:p>
        </p:txBody>
      </p:sp>
    </p:spTree>
    <p:extLst>
      <p:ext uri="{BB962C8B-B14F-4D97-AF65-F5344CB8AC3E}">
        <p14:creationId xmlns:p14="http://schemas.microsoft.com/office/powerpoint/2010/main" val="117738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dirty="0" smtClean="0"/>
              <a:t>Data Protection Plans should address risks:</a:t>
            </a:r>
            <a:endParaRPr lang="en-US" dirty="0"/>
          </a:p>
        </p:txBody>
      </p:sp>
      <p:sp>
        <p:nvSpPr>
          <p:cNvPr id="3" name="Content Placeholder 2"/>
          <p:cNvSpPr>
            <a:spLocks noGrp="1"/>
          </p:cNvSpPr>
          <p:nvPr>
            <p:ph idx="1"/>
          </p:nvPr>
        </p:nvSpPr>
        <p:spPr>
          <a:xfrm>
            <a:off x="685800" y="1981200"/>
            <a:ext cx="7772400" cy="4114800"/>
          </a:xfrm>
        </p:spPr>
        <p:txBody>
          <a:bodyPr/>
          <a:lstStyle/>
          <a:p>
            <a:pPr lvl="0"/>
            <a:r>
              <a:rPr lang="en-US" sz="2400" b="1" dirty="0"/>
              <a:t>unauthorized use</a:t>
            </a:r>
            <a:r>
              <a:rPr lang="en-US" sz="2400" dirty="0"/>
              <a:t> of  account on computer</a:t>
            </a:r>
          </a:p>
          <a:p>
            <a:pPr lvl="0"/>
            <a:r>
              <a:rPr lang="en-US" sz="2400" b="1" dirty="0"/>
              <a:t>computer break-in</a:t>
            </a:r>
            <a:r>
              <a:rPr lang="en-US" sz="2400" dirty="0"/>
              <a:t> by exploiting vulnerability</a:t>
            </a:r>
          </a:p>
          <a:p>
            <a:pPr lvl="0"/>
            <a:r>
              <a:rPr lang="en-US" sz="2400" b="1" dirty="0"/>
              <a:t>hijacking</a:t>
            </a:r>
            <a:r>
              <a:rPr lang="en-US" sz="2400" dirty="0"/>
              <a:t> of computer by malware or </a:t>
            </a:r>
            <a:r>
              <a:rPr lang="en-US" sz="2400" dirty="0" err="1"/>
              <a:t>botware</a:t>
            </a:r>
            <a:endParaRPr lang="en-US" sz="2400" dirty="0"/>
          </a:p>
          <a:p>
            <a:pPr lvl="0"/>
            <a:r>
              <a:rPr lang="en-US" sz="2400" b="1" dirty="0"/>
              <a:t>interception </a:t>
            </a:r>
            <a:r>
              <a:rPr lang="en-US" sz="2400" dirty="0"/>
              <a:t>of network traffic between computers</a:t>
            </a:r>
          </a:p>
          <a:p>
            <a:pPr lvl="0"/>
            <a:r>
              <a:rPr lang="en-US" sz="2400" b="1" dirty="0"/>
              <a:t>loss</a:t>
            </a:r>
            <a:r>
              <a:rPr lang="en-US" sz="2400" dirty="0"/>
              <a:t> of computer or media</a:t>
            </a:r>
          </a:p>
          <a:p>
            <a:pPr lvl="0"/>
            <a:r>
              <a:rPr lang="en-US" sz="2400" b="1" dirty="0"/>
              <a:t>theft</a:t>
            </a:r>
            <a:r>
              <a:rPr lang="en-US" sz="2400" dirty="0"/>
              <a:t> of computer or media</a:t>
            </a:r>
          </a:p>
          <a:p>
            <a:pPr lvl="0"/>
            <a:r>
              <a:rPr lang="en-US" sz="2400" b="1" dirty="0"/>
              <a:t>eavesdropping</a:t>
            </a:r>
            <a:r>
              <a:rPr lang="en-US" sz="2400" dirty="0"/>
              <a:t> of electronic output on computer screen</a:t>
            </a:r>
          </a:p>
          <a:p>
            <a:r>
              <a:rPr lang="en-US" sz="2400" b="1" dirty="0"/>
              <a:t>unauthorized viewing</a:t>
            </a:r>
            <a:r>
              <a:rPr lang="en-US" sz="2400" dirty="0"/>
              <a:t> of paper </a:t>
            </a:r>
            <a:r>
              <a:rPr lang="en-US" sz="2400" dirty="0" smtClean="0"/>
              <a:t>output</a:t>
            </a:r>
          </a:p>
          <a:p>
            <a:pPr marL="0" indent="0">
              <a:buNone/>
            </a:pPr>
            <a:r>
              <a:rPr lang="en-US" sz="2800" b="1" dirty="0" smtClean="0"/>
              <a:t>We often focus too much on technology and not enough on risk.</a:t>
            </a:r>
            <a:endParaRPr lang="en-US" sz="2800" b="1" dirty="0"/>
          </a:p>
        </p:txBody>
      </p:sp>
    </p:spTree>
    <p:extLst>
      <p:ext uri="{BB962C8B-B14F-4D97-AF65-F5344CB8AC3E}">
        <p14:creationId xmlns:p14="http://schemas.microsoft.com/office/powerpoint/2010/main" val="113159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14400"/>
            <a:ext cx="7772400" cy="1143000"/>
          </a:xfrm>
        </p:spPr>
        <p:txBody>
          <a:bodyPr/>
          <a:lstStyle/>
          <a:p>
            <a:r>
              <a:rPr lang="en-US" dirty="0" smtClean="0"/>
              <a:t>Controlled environments allow review of outputs</a:t>
            </a:r>
            <a:endParaRPr lang="en-US" dirty="0"/>
          </a:p>
        </p:txBody>
      </p:sp>
      <p:sp>
        <p:nvSpPr>
          <p:cNvPr id="5" name="Content Placeholder 4"/>
          <p:cNvSpPr>
            <a:spLocks noGrp="1"/>
          </p:cNvSpPr>
          <p:nvPr>
            <p:ph idx="1"/>
          </p:nvPr>
        </p:nvSpPr>
        <p:spPr>
          <a:xfrm>
            <a:off x="609600" y="1905000"/>
            <a:ext cx="7772400" cy="4114800"/>
          </a:xfrm>
        </p:spPr>
        <p:txBody>
          <a:bodyPr/>
          <a:lstStyle/>
          <a:p>
            <a:r>
              <a:rPr lang="en-US" b="1" dirty="0" smtClean="0"/>
              <a:t>Remote submission and execution</a:t>
            </a:r>
          </a:p>
          <a:p>
            <a:pPr lvl="1"/>
            <a:r>
              <a:rPr lang="en-US" dirty="0" smtClean="0"/>
              <a:t>User submits program code or scripts, which are executed in a controlled environment</a:t>
            </a:r>
          </a:p>
          <a:p>
            <a:r>
              <a:rPr lang="en-US" b="1" dirty="0" smtClean="0"/>
              <a:t>Virtual data enclave</a:t>
            </a:r>
          </a:p>
          <a:p>
            <a:pPr lvl="1"/>
            <a:r>
              <a:rPr lang="en-US" dirty="0" smtClean="0"/>
              <a:t>Remote desktop technology prevents moving data to user’s local computer</a:t>
            </a:r>
          </a:p>
          <a:p>
            <a:pPr lvl="1"/>
            <a:r>
              <a:rPr lang="en-US" dirty="0" smtClean="0"/>
              <a:t>Requires a data use agreement</a:t>
            </a:r>
          </a:p>
          <a:p>
            <a:r>
              <a:rPr lang="en-US" b="1" dirty="0" smtClean="0"/>
              <a:t>Physical enclave</a:t>
            </a:r>
          </a:p>
          <a:p>
            <a:pPr lvl="1"/>
            <a:r>
              <a:rPr lang="en-US" dirty="0" smtClean="0"/>
              <a:t>Users must travel to the data</a:t>
            </a:r>
          </a:p>
          <a:p>
            <a:endParaRPr lang="en-US" dirty="0"/>
          </a:p>
        </p:txBody>
      </p:sp>
    </p:spTree>
    <p:extLst>
      <p:ext uri="{BB962C8B-B14F-4D97-AF65-F5344CB8AC3E}">
        <p14:creationId xmlns:p14="http://schemas.microsoft.com/office/powerpoint/2010/main" val="535548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76301"/>
            <a:ext cx="8507013" cy="571500"/>
          </a:xfrm>
        </p:spPr>
        <p:txBody>
          <a:bodyPr>
            <a:noAutofit/>
          </a:bodyPr>
          <a:lstStyle/>
          <a:p>
            <a:r>
              <a:rPr lang="en-US" sz="2800" dirty="0" smtClean="0"/>
              <a:t>Virtual </a:t>
            </a:r>
            <a:r>
              <a:rPr lang="en-US" sz="2800" dirty="0"/>
              <a:t>Data </a:t>
            </a:r>
            <a:r>
              <a:rPr lang="en-US" sz="2800" dirty="0" smtClean="0"/>
              <a:t>Enclave</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1"/>
            <a:ext cx="8659414"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10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dirty="0" smtClean="0"/>
              <a:t>Safe people</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Data use agreements</a:t>
            </a:r>
          </a:p>
          <a:p>
            <a:r>
              <a:rPr lang="en-US" dirty="0" smtClean="0"/>
              <a:t>Training</a:t>
            </a:r>
            <a:endParaRPr lang="en-US" dirty="0"/>
          </a:p>
        </p:txBody>
      </p:sp>
    </p:spTree>
    <p:extLst>
      <p:ext uri="{BB962C8B-B14F-4D97-AF65-F5344CB8AC3E}">
        <p14:creationId xmlns:p14="http://schemas.microsoft.com/office/powerpoint/2010/main" val="3341340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9"/>
          <p:cNvGrpSpPr>
            <a:grpSpLocks/>
          </p:cNvGrpSpPr>
          <p:nvPr/>
        </p:nvGrpSpPr>
        <p:grpSpPr bwMode="auto">
          <a:xfrm>
            <a:off x="3019492" y="1255954"/>
            <a:ext cx="2324100" cy="2324100"/>
            <a:chOff x="3317875" y="2266507"/>
            <a:chExt cx="2324100" cy="2324100"/>
          </a:xfrm>
        </p:grpSpPr>
        <p:pic>
          <p:nvPicPr>
            <p:cNvPr id="33814"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75" y="22665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24189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25713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7" name="Picture 3" descr="D:\Users\altergc\AppData\Local\Microsoft\Windows\Temporary Internet Files\Content.IE5\HN80ZGNN\MC9004348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28761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5" name="Down Arrow 40"/>
          <p:cNvSpPr>
            <a:spLocks noChangeArrowheads="1"/>
          </p:cNvSpPr>
          <p:nvPr/>
        </p:nvSpPr>
        <p:spPr bwMode="auto">
          <a:xfrm rot="7951749">
            <a:off x="5867049" y="2357897"/>
            <a:ext cx="685800" cy="3376612"/>
          </a:xfrm>
          <a:prstGeom prst="downArrow">
            <a:avLst>
              <a:gd name="adj1" fmla="val 50000"/>
              <a:gd name="adj2" fmla="val 49988"/>
            </a:avLst>
          </a:prstGeom>
          <a:solidFill>
            <a:schemeClr val="bg1"/>
          </a:solidFill>
          <a:ln w="31750" algn="ctr">
            <a:solidFill>
              <a:schemeClr val="tx1"/>
            </a:solidFill>
            <a:round/>
            <a:headEnd/>
            <a:tailEnd/>
          </a:ln>
        </p:spPr>
        <p:txBody>
          <a:bodyPr/>
          <a:lstStyle/>
          <a:p>
            <a:endParaRPr lang="en-US"/>
          </a:p>
        </p:txBody>
      </p:sp>
      <p:sp>
        <p:nvSpPr>
          <p:cNvPr id="33796" name="Down Arrow 15"/>
          <p:cNvSpPr>
            <a:spLocks noChangeArrowheads="1"/>
          </p:cNvSpPr>
          <p:nvPr/>
        </p:nvSpPr>
        <p:spPr bwMode="auto">
          <a:xfrm rot="10800000">
            <a:off x="1119808" y="2657136"/>
            <a:ext cx="685800" cy="2378595"/>
          </a:xfrm>
          <a:prstGeom prst="downArrow">
            <a:avLst>
              <a:gd name="adj1" fmla="val 50000"/>
              <a:gd name="adj2" fmla="val 49997"/>
            </a:avLst>
          </a:prstGeom>
          <a:solidFill>
            <a:schemeClr val="bg1"/>
          </a:solidFill>
          <a:ln w="31750" algn="ctr">
            <a:solidFill>
              <a:schemeClr val="tx1"/>
            </a:solidFill>
            <a:round/>
            <a:headEnd/>
            <a:tailEnd/>
          </a:ln>
        </p:spPr>
        <p:txBody>
          <a:bodyPr/>
          <a:lstStyle/>
          <a:p>
            <a:endParaRPr lang="en-US"/>
          </a:p>
        </p:txBody>
      </p:sp>
      <p:pic>
        <p:nvPicPr>
          <p:cNvPr id="33797" name="Picture 2" descr="C:\Program Files\Microsoft Office\MEDIA\CAGCAT10\j019538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188" y="4572000"/>
            <a:ext cx="1795462"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descr="D:\Users\altergc\AppData\Local\Microsoft\Windows\Temporary Internet Files\Content.IE5\MU9X0YYK\MC90005611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48" y="1099798"/>
            <a:ext cx="1776413"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descr="D:\Users\altergc\AppData\Local\Microsoft\Windows\Temporary Internet Files\Content.IE5\MU9X0YYK\MC90043699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19" y="5126344"/>
            <a:ext cx="18224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Down Arrow 39"/>
          <p:cNvSpPr>
            <a:spLocks noChangeArrowheads="1"/>
          </p:cNvSpPr>
          <p:nvPr/>
        </p:nvSpPr>
        <p:spPr bwMode="auto">
          <a:xfrm rot="2455160">
            <a:off x="2489478" y="2743647"/>
            <a:ext cx="685800" cy="2533818"/>
          </a:xfrm>
          <a:prstGeom prst="downArrow">
            <a:avLst>
              <a:gd name="adj1" fmla="val 50000"/>
              <a:gd name="adj2" fmla="val 49975"/>
            </a:avLst>
          </a:prstGeom>
          <a:solidFill>
            <a:schemeClr val="bg1"/>
          </a:solidFill>
          <a:ln w="31750" algn="ctr">
            <a:solidFill>
              <a:schemeClr val="tx1"/>
            </a:solidFill>
            <a:round/>
            <a:headEnd/>
            <a:tailEnd/>
          </a:ln>
        </p:spPr>
        <p:txBody>
          <a:bodyPr/>
          <a:lstStyle/>
          <a:p>
            <a:endParaRPr lang="en-US"/>
          </a:p>
        </p:txBody>
      </p:sp>
      <p:sp>
        <p:nvSpPr>
          <p:cNvPr id="33801" name="Folded Corner 18"/>
          <p:cNvSpPr>
            <a:spLocks noChangeArrowheads="1"/>
          </p:cNvSpPr>
          <p:nvPr/>
        </p:nvSpPr>
        <p:spPr bwMode="auto">
          <a:xfrm>
            <a:off x="876298" y="3167393"/>
            <a:ext cx="1122363" cy="1250950"/>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a:t>Informed Consent</a:t>
            </a:r>
          </a:p>
        </p:txBody>
      </p:sp>
      <p:sp>
        <p:nvSpPr>
          <p:cNvPr id="33804" name="TextBox 20"/>
          <p:cNvSpPr txBox="1">
            <a:spLocks noChangeArrowheads="1"/>
          </p:cNvSpPr>
          <p:nvPr/>
        </p:nvSpPr>
        <p:spPr bwMode="auto">
          <a:xfrm>
            <a:off x="876298" y="869610"/>
            <a:ext cx="2006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Interview</a:t>
            </a:r>
          </a:p>
        </p:txBody>
      </p:sp>
      <p:sp>
        <p:nvSpPr>
          <p:cNvPr id="33805" name="TextBox 50"/>
          <p:cNvSpPr txBox="1">
            <a:spLocks noChangeArrowheads="1"/>
          </p:cNvSpPr>
          <p:nvPr/>
        </p:nvSpPr>
        <p:spPr bwMode="auto">
          <a:xfrm>
            <a:off x="2071755" y="5504809"/>
            <a:ext cx="210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Data producer</a:t>
            </a:r>
          </a:p>
        </p:txBody>
      </p:sp>
      <p:sp>
        <p:nvSpPr>
          <p:cNvPr id="33806" name="TextBox 51"/>
          <p:cNvSpPr txBox="1">
            <a:spLocks noChangeArrowheads="1"/>
          </p:cNvSpPr>
          <p:nvPr/>
        </p:nvSpPr>
        <p:spPr bwMode="auto">
          <a:xfrm>
            <a:off x="3126648" y="868021"/>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Data archive</a:t>
            </a:r>
          </a:p>
        </p:txBody>
      </p:sp>
      <p:sp>
        <p:nvSpPr>
          <p:cNvPr id="33807" name="TextBox 52"/>
          <p:cNvSpPr txBox="1">
            <a:spLocks noChangeArrowheads="1"/>
          </p:cNvSpPr>
          <p:nvPr/>
        </p:nvSpPr>
        <p:spPr bwMode="auto">
          <a:xfrm>
            <a:off x="7150612" y="4051526"/>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a:t>Researcher</a:t>
            </a:r>
          </a:p>
        </p:txBody>
      </p:sp>
      <p:pic>
        <p:nvPicPr>
          <p:cNvPr id="27" name="Picture 26" descr="D:\Users\altergc\AppData\Local\Microsoft\Windows\Temporary Internet Files\Content.IE5\3N8YR5XM\MC900056794[1].wmf"/>
          <p:cNvPicPr/>
          <p:nvPr/>
        </p:nvPicPr>
        <p:blipFill>
          <a:blip r:embed="rId6">
            <a:extLst>
              <a:ext uri="{28A0092B-C50C-407E-A947-70E740481C1C}">
                <a14:useLocalDpi xmlns:a14="http://schemas.microsoft.com/office/drawing/2010/main" val="0"/>
              </a:ext>
            </a:extLst>
          </a:blip>
          <a:srcRect/>
          <a:stretch>
            <a:fillRect/>
          </a:stretch>
        </p:blipFill>
        <p:spPr bwMode="auto">
          <a:xfrm>
            <a:off x="7243635" y="1136556"/>
            <a:ext cx="1878965" cy="920115"/>
          </a:xfrm>
          <a:prstGeom prst="rect">
            <a:avLst/>
          </a:prstGeom>
          <a:noFill/>
          <a:ln>
            <a:noFill/>
          </a:ln>
        </p:spPr>
      </p:pic>
      <p:sp>
        <p:nvSpPr>
          <p:cNvPr id="31" name="Down Arrow 39"/>
          <p:cNvSpPr>
            <a:spLocks noChangeArrowheads="1"/>
          </p:cNvSpPr>
          <p:nvPr/>
        </p:nvSpPr>
        <p:spPr bwMode="auto">
          <a:xfrm rot="4583833">
            <a:off x="5740165" y="839918"/>
            <a:ext cx="685800" cy="2296471"/>
          </a:xfrm>
          <a:prstGeom prst="downArrow">
            <a:avLst>
              <a:gd name="adj1" fmla="val 50000"/>
              <a:gd name="adj2" fmla="val 49975"/>
            </a:avLst>
          </a:prstGeom>
          <a:solidFill>
            <a:schemeClr val="bg1"/>
          </a:solidFill>
          <a:ln w="31750" algn="ctr">
            <a:solidFill>
              <a:schemeClr val="tx1"/>
            </a:solidFill>
            <a:round/>
            <a:headEnd/>
            <a:tailEnd/>
          </a:ln>
        </p:spPr>
        <p:txBody>
          <a:bodyPr/>
          <a:lstStyle/>
          <a:p>
            <a:endParaRPr lang="en-US"/>
          </a:p>
        </p:txBody>
      </p:sp>
      <p:sp>
        <p:nvSpPr>
          <p:cNvPr id="29" name="Folded Corner 46"/>
          <p:cNvSpPr>
            <a:spLocks noChangeArrowheads="1"/>
          </p:cNvSpPr>
          <p:nvPr/>
        </p:nvSpPr>
        <p:spPr bwMode="auto">
          <a:xfrm>
            <a:off x="5649456" y="1444350"/>
            <a:ext cx="1428421" cy="868233"/>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smtClean="0"/>
              <a:t>Data </a:t>
            </a:r>
            <a:r>
              <a:rPr lang="en-US" sz="1800" dirty="0"/>
              <a:t>Use Agreement</a:t>
            </a:r>
          </a:p>
        </p:txBody>
      </p:sp>
      <p:sp>
        <p:nvSpPr>
          <p:cNvPr id="32" name="TextBox 51"/>
          <p:cNvSpPr txBox="1">
            <a:spLocks noChangeArrowheads="1"/>
          </p:cNvSpPr>
          <p:nvPr/>
        </p:nvSpPr>
        <p:spPr bwMode="auto">
          <a:xfrm>
            <a:off x="7159711" y="2129525"/>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b="1" dirty="0" smtClean="0"/>
              <a:t>Institution</a:t>
            </a:r>
            <a:endParaRPr lang="en-US" b="1" dirty="0"/>
          </a:p>
        </p:txBody>
      </p:sp>
      <p:cxnSp>
        <p:nvCxnSpPr>
          <p:cNvPr id="3" name="Straight Arrow Connector 2"/>
          <p:cNvCxnSpPr/>
          <p:nvPr/>
        </p:nvCxnSpPr>
        <p:spPr bwMode="auto">
          <a:xfrm flipV="1">
            <a:off x="2426063" y="3580054"/>
            <a:ext cx="1817109" cy="1924755"/>
          </a:xfrm>
          <a:prstGeom prst="straightConnector1">
            <a:avLst/>
          </a:prstGeom>
          <a:solidFill>
            <a:schemeClr val="accent1"/>
          </a:solidFill>
          <a:ln w="63500" cap="flat" cmpd="sng" algn="ctr">
            <a:solidFill>
              <a:schemeClr val="bg1">
                <a:lumMod val="50000"/>
              </a:schemeClr>
            </a:solidFill>
            <a:prstDash val="solid"/>
            <a:round/>
            <a:headEnd type="none" w="med" len="med"/>
            <a:tailEnd type="arrow"/>
          </a:ln>
          <a:effectLst/>
        </p:spPr>
      </p:cxnSp>
      <p:sp>
        <p:nvSpPr>
          <p:cNvPr id="4" name="TextBox 3"/>
          <p:cNvSpPr txBox="1"/>
          <p:nvPr/>
        </p:nvSpPr>
        <p:spPr>
          <a:xfrm rot="18746112">
            <a:off x="2648923" y="4439340"/>
            <a:ext cx="1960336" cy="473073"/>
          </a:xfrm>
          <a:prstGeom prst="rect">
            <a:avLst/>
          </a:prstGeom>
          <a:noFill/>
        </p:spPr>
        <p:txBody>
          <a:bodyPr wrap="square" rtlCol="0">
            <a:spAutoFit/>
          </a:bodyPr>
          <a:lstStyle/>
          <a:p>
            <a:pPr algn="ctr"/>
            <a:r>
              <a:rPr lang="en-US" b="1" dirty="0" smtClean="0">
                <a:solidFill>
                  <a:schemeClr val="bg1">
                    <a:lumMod val="50000"/>
                  </a:schemeClr>
                </a:solidFill>
                <a:latin typeface="+mn-lt"/>
              </a:rPr>
              <a:t>Data flow</a:t>
            </a:r>
            <a:endParaRPr lang="en-US" b="1" dirty="0">
              <a:solidFill>
                <a:schemeClr val="bg1">
                  <a:lumMod val="50000"/>
                </a:schemeClr>
              </a:solidFill>
              <a:latin typeface="+mn-lt"/>
            </a:endParaRPr>
          </a:p>
        </p:txBody>
      </p:sp>
      <p:cxnSp>
        <p:nvCxnSpPr>
          <p:cNvPr id="30" name="Straight Arrow Connector 29"/>
          <p:cNvCxnSpPr/>
          <p:nvPr/>
        </p:nvCxnSpPr>
        <p:spPr bwMode="auto">
          <a:xfrm>
            <a:off x="685800" y="2875204"/>
            <a:ext cx="0" cy="2312927"/>
          </a:xfrm>
          <a:prstGeom prst="straightConnector1">
            <a:avLst/>
          </a:prstGeom>
          <a:solidFill>
            <a:schemeClr val="accent1"/>
          </a:solidFill>
          <a:ln w="63500" cap="flat" cmpd="sng" algn="ctr">
            <a:solidFill>
              <a:schemeClr val="bg1">
                <a:lumMod val="50000"/>
              </a:schemeClr>
            </a:solidFill>
            <a:prstDash val="solid"/>
            <a:round/>
            <a:headEnd type="none" w="med" len="med"/>
            <a:tailEnd type="arrow"/>
          </a:ln>
          <a:effectLst/>
        </p:spPr>
      </p:cxnSp>
      <p:sp>
        <p:nvSpPr>
          <p:cNvPr id="33" name="TextBox 32"/>
          <p:cNvSpPr txBox="1"/>
          <p:nvPr/>
        </p:nvSpPr>
        <p:spPr>
          <a:xfrm rot="16200000">
            <a:off x="-576230" y="3675570"/>
            <a:ext cx="2062398" cy="461665"/>
          </a:xfrm>
          <a:prstGeom prst="rect">
            <a:avLst/>
          </a:prstGeom>
          <a:noFill/>
        </p:spPr>
        <p:txBody>
          <a:bodyPr wrap="square" rtlCol="0">
            <a:spAutoFit/>
          </a:bodyPr>
          <a:lstStyle/>
          <a:p>
            <a:pPr algn="ctr"/>
            <a:r>
              <a:rPr lang="en-US" b="1" dirty="0" smtClean="0">
                <a:solidFill>
                  <a:schemeClr val="bg1">
                    <a:lumMod val="50000"/>
                  </a:schemeClr>
                </a:solidFill>
                <a:latin typeface="+mn-lt"/>
              </a:rPr>
              <a:t>Data flow</a:t>
            </a:r>
            <a:endParaRPr lang="en-US" b="1" dirty="0">
              <a:solidFill>
                <a:schemeClr val="bg1">
                  <a:lumMod val="50000"/>
                </a:schemeClr>
              </a:solidFill>
              <a:latin typeface="+mn-lt"/>
            </a:endParaRPr>
          </a:p>
        </p:txBody>
      </p:sp>
      <p:sp>
        <p:nvSpPr>
          <p:cNvPr id="33802" name="Folded Corner 44"/>
          <p:cNvSpPr>
            <a:spLocks noChangeArrowheads="1"/>
          </p:cNvSpPr>
          <p:nvPr/>
        </p:nvSpPr>
        <p:spPr bwMode="auto">
          <a:xfrm>
            <a:off x="2228917" y="3349771"/>
            <a:ext cx="1581150" cy="1016000"/>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a:t>Data Dissemination Agreement</a:t>
            </a:r>
          </a:p>
        </p:txBody>
      </p:sp>
      <p:cxnSp>
        <p:nvCxnSpPr>
          <p:cNvPr id="35" name="Straight Arrow Connector 34"/>
          <p:cNvCxnSpPr/>
          <p:nvPr/>
        </p:nvCxnSpPr>
        <p:spPr bwMode="auto">
          <a:xfrm>
            <a:off x="4733991" y="3420538"/>
            <a:ext cx="2608197" cy="2293181"/>
          </a:xfrm>
          <a:prstGeom prst="straightConnector1">
            <a:avLst/>
          </a:prstGeom>
          <a:solidFill>
            <a:schemeClr val="accent1"/>
          </a:solidFill>
          <a:ln w="63500" cap="flat" cmpd="sng" algn="ctr">
            <a:solidFill>
              <a:schemeClr val="bg1">
                <a:lumMod val="50000"/>
              </a:schemeClr>
            </a:solidFill>
            <a:prstDash val="solid"/>
            <a:round/>
            <a:headEnd type="none" w="med" len="med"/>
            <a:tailEnd type="arrow"/>
          </a:ln>
          <a:effectLst/>
        </p:spPr>
      </p:cxnSp>
      <p:sp>
        <p:nvSpPr>
          <p:cNvPr id="36" name="TextBox 35"/>
          <p:cNvSpPr txBox="1"/>
          <p:nvPr/>
        </p:nvSpPr>
        <p:spPr>
          <a:xfrm rot="2383278">
            <a:off x="4363424" y="4045970"/>
            <a:ext cx="1960336" cy="473073"/>
          </a:xfrm>
          <a:prstGeom prst="rect">
            <a:avLst/>
          </a:prstGeom>
          <a:noFill/>
        </p:spPr>
        <p:txBody>
          <a:bodyPr wrap="square" rtlCol="0">
            <a:spAutoFit/>
          </a:bodyPr>
          <a:lstStyle/>
          <a:p>
            <a:pPr algn="ctr"/>
            <a:r>
              <a:rPr lang="en-US" b="1" dirty="0" smtClean="0">
                <a:solidFill>
                  <a:schemeClr val="bg1">
                    <a:lumMod val="50000"/>
                  </a:schemeClr>
                </a:solidFill>
                <a:latin typeface="+mn-lt"/>
              </a:rPr>
              <a:t>Data flow</a:t>
            </a:r>
            <a:endParaRPr lang="en-US" b="1" dirty="0">
              <a:solidFill>
                <a:schemeClr val="bg1">
                  <a:lumMod val="50000"/>
                </a:schemeClr>
              </a:solidFill>
              <a:latin typeface="+mn-lt"/>
            </a:endParaRPr>
          </a:p>
        </p:txBody>
      </p:sp>
      <p:grpSp>
        <p:nvGrpSpPr>
          <p:cNvPr id="33803" name="Group 21"/>
          <p:cNvGrpSpPr>
            <a:grpSpLocks/>
          </p:cNvGrpSpPr>
          <p:nvPr/>
        </p:nvGrpSpPr>
        <p:grpSpPr bwMode="auto">
          <a:xfrm>
            <a:off x="5805360" y="2816199"/>
            <a:ext cx="1438275" cy="2525713"/>
            <a:chOff x="6801574" y="1577361"/>
            <a:chExt cx="1437709" cy="2524720"/>
          </a:xfrm>
        </p:grpSpPr>
        <p:sp>
          <p:nvSpPr>
            <p:cNvPr id="33811" name="Folded Corner 45"/>
            <p:cNvSpPr>
              <a:spLocks noChangeArrowheads="1"/>
            </p:cNvSpPr>
            <p:nvPr/>
          </p:nvSpPr>
          <p:spPr bwMode="auto">
            <a:xfrm>
              <a:off x="6810433" y="2491761"/>
              <a:ext cx="1428850" cy="740794"/>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a:t>Research Plan</a:t>
              </a:r>
            </a:p>
          </p:txBody>
        </p:sp>
        <p:sp>
          <p:nvSpPr>
            <p:cNvPr id="33812" name="Folded Corner 46"/>
            <p:cNvSpPr>
              <a:spLocks noChangeArrowheads="1"/>
            </p:cNvSpPr>
            <p:nvPr/>
          </p:nvSpPr>
          <p:spPr bwMode="auto">
            <a:xfrm>
              <a:off x="6811424" y="3234189"/>
              <a:ext cx="1427859" cy="867892"/>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smtClean="0"/>
                <a:t>IRB Approval</a:t>
              </a:r>
              <a:endParaRPr lang="en-US" sz="1800" dirty="0"/>
            </a:p>
          </p:txBody>
        </p:sp>
        <p:sp>
          <p:nvSpPr>
            <p:cNvPr id="33813" name="Folded Corner 47"/>
            <p:cNvSpPr>
              <a:spLocks noChangeArrowheads="1"/>
            </p:cNvSpPr>
            <p:nvPr/>
          </p:nvSpPr>
          <p:spPr bwMode="auto">
            <a:xfrm>
              <a:off x="6801574" y="1577361"/>
              <a:ext cx="1428849" cy="914400"/>
            </a:xfrm>
            <a:prstGeom prst="foldedCorner">
              <a:avLst>
                <a:gd name="adj" fmla="val 16667"/>
              </a:avLst>
            </a:prstGeom>
            <a:solidFill>
              <a:schemeClr val="bg1"/>
            </a:solidFill>
            <a:ln w="31750" algn="ctr">
              <a:solidFill>
                <a:schemeClr val="tx1"/>
              </a:solidFill>
              <a:round/>
              <a:headEnd/>
              <a:tailEnd/>
            </a:ln>
          </p:spPr>
          <p:txBody>
            <a:bodyPr/>
            <a:lstStyle/>
            <a:p>
              <a:pPr algn="ctr"/>
              <a:r>
                <a:rPr lang="en-US" sz="1800" dirty="0"/>
                <a:t>Data Protection Plan</a:t>
              </a:r>
            </a:p>
          </p:txBody>
        </p:sp>
      </p:grpSp>
    </p:spTree>
    <p:extLst>
      <p:ext uri="{BB962C8B-B14F-4D97-AF65-F5344CB8AC3E}">
        <p14:creationId xmlns:p14="http://schemas.microsoft.com/office/powerpoint/2010/main" val="423645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dirty="0" smtClean="0"/>
              <a:t>Safe people</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Parts of a data use agreement at ICPSR</a:t>
            </a:r>
          </a:p>
          <a:p>
            <a:pPr lvl="1"/>
            <a:r>
              <a:rPr lang="en-US" dirty="0" smtClean="0"/>
              <a:t>Research plan</a:t>
            </a:r>
          </a:p>
          <a:p>
            <a:pPr lvl="1"/>
            <a:r>
              <a:rPr lang="en-US" dirty="0" smtClean="0"/>
              <a:t>IRB approval</a:t>
            </a:r>
          </a:p>
          <a:p>
            <a:pPr lvl="1"/>
            <a:r>
              <a:rPr lang="en-US" dirty="0" smtClean="0"/>
              <a:t>Data protection plan</a:t>
            </a:r>
          </a:p>
          <a:p>
            <a:pPr lvl="1"/>
            <a:r>
              <a:rPr lang="en-US" dirty="0" smtClean="0"/>
              <a:t>Behavior rules</a:t>
            </a:r>
          </a:p>
          <a:p>
            <a:pPr lvl="1"/>
            <a:r>
              <a:rPr lang="en-US" dirty="0"/>
              <a:t>Security </a:t>
            </a:r>
            <a:r>
              <a:rPr lang="en-US" dirty="0" smtClean="0"/>
              <a:t>pledge</a:t>
            </a:r>
          </a:p>
          <a:p>
            <a:pPr lvl="1"/>
            <a:r>
              <a:rPr lang="en-US" dirty="0" smtClean="0"/>
              <a:t>Institutional signature</a:t>
            </a:r>
          </a:p>
        </p:txBody>
      </p:sp>
    </p:spTree>
    <p:extLst>
      <p:ext uri="{BB962C8B-B14F-4D97-AF65-F5344CB8AC3E}">
        <p14:creationId xmlns:p14="http://schemas.microsoft.com/office/powerpoint/2010/main" val="394566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2875"/>
            <a:ext cx="7772400" cy="759725"/>
          </a:xfrm>
        </p:spPr>
        <p:txBody>
          <a:bodyPr/>
          <a:lstStyle/>
          <a:p>
            <a:r>
              <a:rPr lang="en-US" dirty="0" smtClean="0"/>
              <a:t>Data Use Agreement: Behavior rules </a:t>
            </a:r>
            <a:endParaRPr lang="en-US" dirty="0"/>
          </a:p>
        </p:txBody>
      </p:sp>
      <p:sp>
        <p:nvSpPr>
          <p:cNvPr id="4" name="TextBox 3"/>
          <p:cNvSpPr txBox="1"/>
          <p:nvPr/>
        </p:nvSpPr>
        <p:spPr>
          <a:xfrm>
            <a:off x="13648" y="1981200"/>
            <a:ext cx="9144000" cy="4093428"/>
          </a:xfrm>
          <a:prstGeom prst="rect">
            <a:avLst/>
          </a:prstGeom>
          <a:noFill/>
        </p:spPr>
        <p:txBody>
          <a:bodyPr wrap="square" rtlCol="0">
            <a:spAutoFit/>
          </a:bodyPr>
          <a:lstStyle/>
          <a:p>
            <a:r>
              <a:rPr lang="en-US" sz="2000" dirty="0"/>
              <a:t>To avoid inadvertent disclosure of persons, families, households</a:t>
            </a:r>
            <a:r>
              <a:rPr lang="en-US" sz="2000" dirty="0" smtClean="0"/>
              <a:t>, neighborhoods</a:t>
            </a:r>
            <a:r>
              <a:rPr lang="en-US" sz="2000" dirty="0"/>
              <a:t>, schools or health services by using the following</a:t>
            </a:r>
          </a:p>
          <a:p>
            <a:r>
              <a:rPr lang="en-US" sz="2000" dirty="0"/>
              <a:t>guidelines in the release of statistics derived from the dataset.</a:t>
            </a:r>
          </a:p>
          <a:p>
            <a:pPr lvl="1"/>
            <a:r>
              <a:rPr lang="en-US" sz="2000" dirty="0"/>
              <a:t>1. In no table should all cases in any row or column be found in a</a:t>
            </a:r>
          </a:p>
          <a:p>
            <a:pPr lvl="1"/>
            <a:r>
              <a:rPr lang="en-US" sz="2000" dirty="0"/>
              <a:t>single cell.</a:t>
            </a:r>
          </a:p>
          <a:p>
            <a:pPr lvl="1"/>
            <a:r>
              <a:rPr lang="en-US" sz="2000" dirty="0"/>
              <a:t>2. In no case should the total for a row or column of a </a:t>
            </a:r>
            <a:r>
              <a:rPr lang="en-US" sz="2000" dirty="0" smtClean="0"/>
              <a:t>cross-tabulation be </a:t>
            </a:r>
            <a:r>
              <a:rPr lang="en-US" sz="2000" dirty="0"/>
              <a:t>fewer than ten.</a:t>
            </a:r>
          </a:p>
          <a:p>
            <a:pPr lvl="1"/>
            <a:r>
              <a:rPr lang="en-US" sz="2000" dirty="0"/>
              <a:t>3. In no case should a quantity figure be based on fewer than ten cases.</a:t>
            </a:r>
          </a:p>
          <a:p>
            <a:pPr lvl="1"/>
            <a:r>
              <a:rPr lang="en-US" sz="2000" dirty="0"/>
              <a:t>4. In no case should a quantity figure be published if one case</a:t>
            </a:r>
          </a:p>
          <a:p>
            <a:pPr lvl="1"/>
            <a:r>
              <a:rPr lang="en-US" sz="2000" dirty="0"/>
              <a:t>contributes more than 60 percent of the amount.</a:t>
            </a:r>
          </a:p>
          <a:p>
            <a:pPr lvl="1"/>
            <a:r>
              <a:rPr lang="en-US" sz="2000" dirty="0"/>
              <a:t>5. In no case should data on an identifiable case, or any of the kinds</a:t>
            </a:r>
          </a:p>
          <a:p>
            <a:pPr lvl="1"/>
            <a:r>
              <a:rPr lang="en-US" sz="2000" dirty="0"/>
              <a:t>of data listed in preceding items 1-3, be derivable through subtraction</a:t>
            </a:r>
          </a:p>
          <a:p>
            <a:pPr lvl="1"/>
            <a:r>
              <a:rPr lang="en-US" sz="2000" dirty="0"/>
              <a:t>or other calculation from the combination of tables released.</a:t>
            </a:r>
          </a:p>
        </p:txBody>
      </p:sp>
    </p:spTree>
    <p:extLst>
      <p:ext uri="{BB962C8B-B14F-4D97-AF65-F5344CB8AC3E}">
        <p14:creationId xmlns:p14="http://schemas.microsoft.com/office/powerpoint/2010/main" val="4019566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1143000"/>
          </a:xfrm>
        </p:spPr>
        <p:txBody>
          <a:bodyPr/>
          <a:lstStyle/>
          <a:p>
            <a:r>
              <a:rPr lang="en-US" dirty="0" smtClean="0"/>
              <a:t>Data Use Agreement: Institutional Commitment</a:t>
            </a:r>
            <a:endParaRPr lang="en-US" dirty="0"/>
          </a:p>
        </p:txBody>
      </p:sp>
      <p:sp>
        <p:nvSpPr>
          <p:cNvPr id="4" name="TextBox 3"/>
          <p:cNvSpPr txBox="1"/>
          <p:nvPr/>
        </p:nvSpPr>
        <p:spPr>
          <a:xfrm>
            <a:off x="337782" y="2209800"/>
            <a:ext cx="8382000" cy="3539430"/>
          </a:xfrm>
          <a:prstGeom prst="rect">
            <a:avLst/>
          </a:prstGeom>
          <a:noFill/>
        </p:spPr>
        <p:txBody>
          <a:bodyPr wrap="square" rtlCol="0">
            <a:spAutoFit/>
          </a:bodyPr>
          <a:lstStyle/>
          <a:p>
            <a:pPr marL="0" marR="0">
              <a:spcBef>
                <a:spcPts val="0"/>
              </a:spcBef>
              <a:spcAft>
                <a:spcPts val="0"/>
              </a:spcAft>
            </a:pPr>
            <a:r>
              <a:rPr lang="en-US" sz="2800" dirty="0">
                <a:latin typeface="Georgia"/>
                <a:ea typeface="Georgia"/>
                <a:cs typeface="Times New Roman"/>
              </a:rPr>
              <a:t>The Recipient Institution will treat allegations, by NAHDAP/ICPSR or other parties, of violations of this agreement as allegations of </a:t>
            </a:r>
            <a:r>
              <a:rPr lang="en-US" sz="2800" dirty="0">
                <a:highlight>
                  <a:srgbClr val="FFFF00"/>
                </a:highlight>
                <a:latin typeface="Georgia"/>
                <a:ea typeface="Georgia"/>
                <a:cs typeface="Times New Roman"/>
              </a:rPr>
              <a:t>violations of its policies and procedures on scientific integrity and misconduct</a:t>
            </a:r>
            <a:r>
              <a:rPr lang="en-US" sz="2800" dirty="0">
                <a:latin typeface="Georgia"/>
                <a:ea typeface="Georgia"/>
                <a:cs typeface="Times New Roman"/>
              </a:rPr>
              <a:t>. If the allegations are confirmed, the Recipient Institution will treat the violations as it would violations of the explicit terms of its policies on scientific integrity and misconduct</a:t>
            </a:r>
            <a:r>
              <a:rPr lang="en-US" sz="2800" dirty="0" smtClean="0">
                <a:latin typeface="Georgia"/>
                <a:ea typeface="Georgia"/>
                <a:cs typeface="Times New Roman"/>
              </a:rPr>
              <a:t>.</a:t>
            </a:r>
            <a:endParaRPr lang="en-US" sz="2800" dirty="0">
              <a:latin typeface="Georgia"/>
              <a:ea typeface="Georgia"/>
              <a:cs typeface="Times New Roman"/>
            </a:endParaRPr>
          </a:p>
        </p:txBody>
      </p:sp>
    </p:spTree>
    <p:extLst>
      <p:ext uri="{BB962C8B-B14F-4D97-AF65-F5344CB8AC3E}">
        <p14:creationId xmlns:p14="http://schemas.microsoft.com/office/powerpoint/2010/main" val="1259720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2" y="914400"/>
            <a:ext cx="9144000" cy="5693866"/>
          </a:xfrm>
          <a:prstGeom prst="rect">
            <a:avLst/>
          </a:prstGeom>
          <a:noFill/>
        </p:spPr>
        <p:txBody>
          <a:bodyPr wrap="square" rtlCol="0">
            <a:spAutoFit/>
          </a:bodyPr>
          <a:lstStyle/>
          <a:p>
            <a:pPr marL="0" marR="0">
              <a:spcBef>
                <a:spcPts val="0"/>
              </a:spcBef>
              <a:spcAft>
                <a:spcPts val="0"/>
              </a:spcAft>
            </a:pPr>
            <a:r>
              <a:rPr lang="en-US" sz="2000" b="1" dirty="0">
                <a:latin typeface="Times New Roman"/>
                <a:ea typeface="Times New Roman"/>
              </a:rPr>
              <a:t>What are the consequences of violating the terms of use agreement for ICPSR data</a:t>
            </a:r>
            <a:r>
              <a:rPr lang="en-US" sz="2000" b="1" dirty="0" smtClean="0">
                <a:latin typeface="Times New Roman"/>
                <a:ea typeface="Times New Roman"/>
              </a:rPr>
              <a:t>?</a:t>
            </a:r>
            <a:r>
              <a:rPr lang="en-US" sz="1800" dirty="0">
                <a:latin typeface="Times New Roman"/>
                <a:ea typeface="Times New Roman"/>
              </a:rPr>
              <a:t> </a:t>
            </a:r>
          </a:p>
          <a:p>
            <a:pPr marL="0" marR="0">
              <a:spcBef>
                <a:spcPts val="0"/>
              </a:spcBef>
              <a:spcAft>
                <a:spcPts val="0"/>
              </a:spcAft>
            </a:pPr>
            <a:r>
              <a:rPr lang="en-US" sz="1800" dirty="0">
                <a:latin typeface="Times New Roman"/>
                <a:ea typeface="Times New Roman"/>
              </a:rPr>
              <a:t>Subjects who participate in surveys and other research instruments distributed by ICPSR expect their responses to remain confidential.  The data distributed by ICPSR are for statistical analysis, and they may not be used to identify specific individuals or organizations.  Although ICPSR takes steps to assure that subjects cannot be identified, users are also obligated to act responsibly and not to violate the privacy of subjects intentionally or unintentionally.  </a:t>
            </a:r>
          </a:p>
          <a:p>
            <a:pPr marL="0" marR="0">
              <a:spcBef>
                <a:spcPts val="0"/>
              </a:spcBef>
              <a:spcAft>
                <a:spcPts val="0"/>
              </a:spcAft>
            </a:pPr>
            <a:r>
              <a:rPr lang="en-US" sz="1800" dirty="0">
                <a:latin typeface="Times New Roman"/>
                <a:ea typeface="Times New Roman"/>
              </a:rPr>
              <a:t>If ICPSR determines that the terms of use agreement has been violated, one or more of the steps will be taken which may include: </a:t>
            </a:r>
          </a:p>
          <a:p>
            <a:pPr marL="1143000" marR="0" lvl="2" indent="-228600">
              <a:spcBef>
                <a:spcPts val="0"/>
              </a:spcBef>
              <a:spcAft>
                <a:spcPts val="0"/>
              </a:spcAft>
              <a:buFont typeface="Symbol"/>
              <a:buChar char=""/>
              <a:tabLst>
                <a:tab pos="457200" algn="l"/>
              </a:tabLst>
            </a:pPr>
            <a:r>
              <a:rPr lang="en-US" sz="1800" dirty="0">
                <a:latin typeface="Times New Roman"/>
                <a:ea typeface="Times New Roman"/>
              </a:rPr>
              <a:t>ICPSR may revoke the existing agreement, demand the return of the data in question, and deny all future access to ICPSR data. </a:t>
            </a:r>
          </a:p>
          <a:p>
            <a:pPr marL="1143000" marR="0" lvl="2" indent="-228600">
              <a:spcBef>
                <a:spcPts val="0"/>
              </a:spcBef>
              <a:spcAft>
                <a:spcPts val="0"/>
              </a:spcAft>
              <a:buFont typeface="Symbol"/>
              <a:buChar char=""/>
              <a:tabLst>
                <a:tab pos="457200" algn="l"/>
              </a:tabLst>
            </a:pPr>
            <a:r>
              <a:rPr lang="en-US" sz="1800" dirty="0">
                <a:latin typeface="Times New Roman"/>
                <a:ea typeface="Times New Roman"/>
              </a:rPr>
              <a:t>The violation may be reported to the Research Integrity Officer, Institutional Review Board, or Human Subjects Review Committee of the user’s institution.  A range of sanctions are available to institutions including revocation of tenure and termination.</a:t>
            </a:r>
          </a:p>
          <a:p>
            <a:pPr marL="1143000" marR="0" lvl="2" indent="-228600">
              <a:spcBef>
                <a:spcPts val="0"/>
              </a:spcBef>
              <a:spcAft>
                <a:spcPts val="0"/>
              </a:spcAft>
              <a:buFont typeface="Symbol"/>
              <a:buChar char=""/>
              <a:tabLst>
                <a:tab pos="457200" algn="l"/>
              </a:tabLst>
            </a:pPr>
            <a:r>
              <a:rPr lang="en-US" sz="1800" dirty="0">
                <a:latin typeface="Times New Roman"/>
                <a:ea typeface="Times New Roman"/>
              </a:rPr>
              <a:t>If the confidentiality of human subjects has been violated, the case may be reported to the Federal Office for Human Research Protections.  This may result in an investigation of the user’s institution, which can result in institution-wide sanctions including the suspension of all research grants. </a:t>
            </a:r>
          </a:p>
          <a:p>
            <a:pPr marL="1143000" marR="0" lvl="2" indent="-228600">
              <a:spcBef>
                <a:spcPts val="0"/>
              </a:spcBef>
              <a:spcAft>
                <a:spcPts val="0"/>
              </a:spcAft>
              <a:buFont typeface="Symbol"/>
              <a:buChar char=""/>
              <a:tabLst>
                <a:tab pos="457200" algn="l"/>
              </a:tabLst>
            </a:pPr>
            <a:r>
              <a:rPr lang="en-US" sz="1800" dirty="0">
                <a:latin typeface="Times New Roman"/>
                <a:ea typeface="Times New Roman"/>
              </a:rPr>
              <a:t>A court may award the payment of damages to any individual harmed by the breach of the agreement</a:t>
            </a:r>
            <a:r>
              <a:rPr lang="en-US" sz="1800" dirty="0" smtClean="0">
                <a:latin typeface="Times New Roman"/>
                <a:ea typeface="Times New Roman"/>
              </a:rPr>
              <a:t>.</a:t>
            </a:r>
            <a:endParaRPr lang="en-US" sz="1800" dirty="0"/>
          </a:p>
        </p:txBody>
      </p:sp>
    </p:spTree>
    <p:extLst>
      <p:ext uri="{BB962C8B-B14F-4D97-AF65-F5344CB8AC3E}">
        <p14:creationId xmlns:p14="http://schemas.microsoft.com/office/powerpoint/2010/main" val="358102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143000" y="1066800"/>
            <a:ext cx="5257800" cy="762000"/>
          </a:xfrm>
        </p:spPr>
        <p:txBody>
          <a:bodyPr/>
          <a:lstStyle/>
          <a:p>
            <a:pPr algn="ctr"/>
            <a:r>
              <a:rPr lang="en-US" dirty="0" smtClean="0"/>
              <a:t>About ICPSR</a:t>
            </a:r>
            <a:endParaRPr lang="en-US" dirty="0"/>
          </a:p>
        </p:txBody>
      </p:sp>
      <p:sp>
        <p:nvSpPr>
          <p:cNvPr id="128003" name="Rectangle 3"/>
          <p:cNvSpPr>
            <a:spLocks noGrp="1" noChangeArrowheads="1"/>
          </p:cNvSpPr>
          <p:nvPr>
            <p:ph sz="quarter" idx="4294967295"/>
          </p:nvPr>
        </p:nvSpPr>
        <p:spPr>
          <a:xfrm>
            <a:off x="533400" y="1905000"/>
            <a:ext cx="8153400" cy="2438400"/>
          </a:xfrm>
        </p:spPr>
        <p:txBody>
          <a:bodyPr/>
          <a:lstStyle/>
          <a:p>
            <a:pPr>
              <a:spcBef>
                <a:spcPts val="0"/>
              </a:spcBef>
              <a:spcAft>
                <a:spcPts val="1200"/>
              </a:spcAft>
            </a:pPr>
            <a:r>
              <a:rPr lang="en-US" sz="2800" dirty="0"/>
              <a:t>Established in 1962 </a:t>
            </a:r>
            <a:r>
              <a:rPr lang="en-US" sz="2800" dirty="0" smtClean="0"/>
              <a:t>to share the American National Election Studies </a:t>
            </a:r>
          </a:p>
          <a:p>
            <a:pPr lvl="1">
              <a:spcBef>
                <a:spcPts val="0"/>
              </a:spcBef>
              <a:spcAft>
                <a:spcPts val="600"/>
              </a:spcAft>
            </a:pPr>
            <a:r>
              <a:rPr lang="en-US" dirty="0" smtClean="0"/>
              <a:t>Partnership of 21 universities</a:t>
            </a:r>
          </a:p>
          <a:p>
            <a:r>
              <a:rPr lang="en-US" sz="2800" dirty="0" smtClean="0"/>
              <a:t>Today: More </a:t>
            </a:r>
            <a:r>
              <a:rPr lang="en-US" sz="2800" dirty="0"/>
              <a:t>than 700 members </a:t>
            </a:r>
          </a:p>
          <a:p>
            <a:pPr lvl="1"/>
            <a:r>
              <a:rPr lang="en-US" dirty="0" smtClean="0"/>
              <a:t>~400 </a:t>
            </a:r>
            <a:r>
              <a:rPr lang="en-US" dirty="0"/>
              <a:t>U.S. institutions</a:t>
            </a:r>
          </a:p>
          <a:p>
            <a:pPr lvl="1"/>
            <a:r>
              <a:rPr lang="en-US" dirty="0"/>
              <a:t> 46 national memberships</a:t>
            </a:r>
          </a:p>
          <a:p>
            <a:r>
              <a:rPr lang="en-US" sz="2800" dirty="0"/>
              <a:t>8,000 data </a:t>
            </a:r>
            <a:r>
              <a:rPr lang="en-US" sz="2800" dirty="0" smtClean="0"/>
              <a:t>collections</a:t>
            </a:r>
            <a:endParaRPr lang="en-US" sz="2800" dirty="0"/>
          </a:p>
          <a:p>
            <a:r>
              <a:rPr lang="en-US" sz="2800" dirty="0" smtClean="0"/>
              <a:t>Data </a:t>
            </a:r>
            <a:r>
              <a:rPr lang="en-US" sz="2800" dirty="0"/>
              <a:t>available </a:t>
            </a:r>
            <a:r>
              <a:rPr lang="en-US" sz="2800" dirty="0" smtClean="0"/>
              <a:t>24/7 for download and online analysis</a:t>
            </a:r>
            <a:endParaRPr lang="en-US" sz="2800" dirty="0"/>
          </a:p>
        </p:txBody>
      </p:sp>
    </p:spTree>
    <p:extLst>
      <p:ext uri="{BB962C8B-B14F-4D97-AF65-F5344CB8AC3E}">
        <p14:creationId xmlns:p14="http://schemas.microsoft.com/office/powerpoint/2010/main" val="2319062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1435074"/>
            <a:ext cx="8461991" cy="5384846"/>
          </a:xfrm>
          <a:prstGeom prst="rect">
            <a:avLst/>
          </a:prstGeom>
          <a:solidFill>
            <a:srgbClr val="F8F8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3" name="Group 2"/>
          <p:cNvGrpSpPr/>
          <p:nvPr/>
        </p:nvGrpSpPr>
        <p:grpSpPr>
          <a:xfrm>
            <a:off x="240329" y="1435074"/>
            <a:ext cx="8602662" cy="5384846"/>
            <a:chOff x="240329" y="1435074"/>
            <a:chExt cx="8602662" cy="5384846"/>
          </a:xfrm>
        </p:grpSpPr>
        <p:sp>
          <p:nvSpPr>
            <p:cNvPr id="7" name="Rectangle 6"/>
            <p:cNvSpPr/>
            <p:nvPr/>
          </p:nvSpPr>
          <p:spPr>
            <a:xfrm>
              <a:off x="240329" y="1435074"/>
              <a:ext cx="8223250" cy="1076325"/>
            </a:xfrm>
            <a:prstGeom prst="rect">
              <a:avLst/>
            </a:prstGeom>
          </p:spPr>
          <p:txBody>
            <a:bodyPr>
              <a:spAutoFit/>
            </a:bodyPr>
            <a:lstStyle/>
            <a:p>
              <a:pPr algn="ctr"/>
              <a:endParaRPr lang="en-US" sz="3200" b="1">
                <a:solidFill>
                  <a:srgbClr val="77933C"/>
                </a:solidFill>
                <a:latin typeface="Calibri" pitchFamily="34" charset="0"/>
                <a:ea typeface="Calibri" pitchFamily="34" charset="0"/>
                <a:cs typeface="Calibri" pitchFamily="34" charset="0"/>
              </a:endParaRPr>
            </a:p>
            <a:p>
              <a:pPr algn="ctr"/>
              <a:endParaRPr lang="en-US" sz="3200" b="1">
                <a:solidFill>
                  <a:srgbClr val="77933C"/>
                </a:solidFill>
                <a:latin typeface="Calibri" pitchFamily="34" charset="0"/>
                <a:ea typeface="Calibri" pitchFamily="34" charset="0"/>
                <a:cs typeface="Calibri" pitchFamily="34" charset="0"/>
              </a:endParaRPr>
            </a:p>
          </p:txBody>
        </p:sp>
        <p:sp>
          <p:nvSpPr>
            <p:cNvPr id="5" name="Rectangle 4"/>
            <p:cNvSpPr/>
            <p:nvPr/>
          </p:nvSpPr>
          <p:spPr>
            <a:xfrm>
              <a:off x="240329" y="1435074"/>
              <a:ext cx="8229600" cy="400110"/>
            </a:xfrm>
            <a:prstGeom prst="rect">
              <a:avLst/>
            </a:prstGeom>
          </p:spPr>
          <p:txBody>
            <a:bodyPr>
              <a:spAutoFit/>
            </a:bodyPr>
            <a:lstStyle/>
            <a:p>
              <a:pPr algn="ctr" fontAlgn="auto">
                <a:spcBef>
                  <a:spcPts val="0"/>
                </a:spcBef>
                <a:spcAft>
                  <a:spcPts val="0"/>
                </a:spcAft>
                <a:defRPr/>
              </a:pPr>
              <a:r>
                <a:rPr lang="en-US" sz="2000" b="1" dirty="0" smtClean="0">
                  <a:solidFill>
                    <a:srgbClr val="0C44E2"/>
                  </a:solidFill>
                  <a:latin typeface="Verdana" pitchFamily="34" charset="0"/>
                  <a:ea typeface="Verdana" pitchFamily="34" charset="0"/>
                  <a:cs typeface="Verdana" pitchFamily="34" charset="0"/>
                </a:rPr>
                <a:t>Disclosure: Graph with extreme values example</a:t>
              </a:r>
              <a:endParaRPr lang="en-US" sz="2000" b="1" dirty="0">
                <a:solidFill>
                  <a:srgbClr val="0C44E2"/>
                </a:solidFill>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91" y="3458158"/>
              <a:ext cx="4200525" cy="3361762"/>
            </a:xfrm>
            <a:prstGeom prst="rect">
              <a:avLst/>
            </a:prstGeom>
          </p:spPr>
        </p:pic>
        <p:sp>
          <p:nvSpPr>
            <p:cNvPr id="9" name="TextBox 8"/>
            <p:cNvSpPr txBox="1"/>
            <p:nvPr/>
          </p:nvSpPr>
          <p:spPr>
            <a:xfrm>
              <a:off x="6951831" y="3662664"/>
              <a:ext cx="341760" cy="261610"/>
            </a:xfrm>
            <a:prstGeom prst="rect">
              <a:avLst/>
            </a:prstGeom>
            <a:solidFill>
              <a:schemeClr val="bg1"/>
            </a:solidFill>
          </p:spPr>
          <p:txBody>
            <a:bodyPr wrap="none" rtlCol="0">
              <a:spAutoFit/>
            </a:bodyPr>
            <a:lstStyle/>
            <a:p>
              <a:r>
                <a:rPr lang="en-US" sz="1100" dirty="0" smtClean="0"/>
                <a:t>no</a:t>
              </a:r>
              <a:endParaRPr lang="en-US" sz="1100" dirty="0"/>
            </a:p>
          </p:txBody>
        </p:sp>
        <p:sp>
          <p:nvSpPr>
            <p:cNvPr id="13" name="TextBox 12"/>
            <p:cNvSpPr txBox="1"/>
            <p:nvPr/>
          </p:nvSpPr>
          <p:spPr>
            <a:xfrm>
              <a:off x="5409833" y="3434064"/>
              <a:ext cx="1561646" cy="261610"/>
            </a:xfrm>
            <a:prstGeom prst="rect">
              <a:avLst/>
            </a:prstGeom>
            <a:solidFill>
              <a:schemeClr val="bg1"/>
            </a:solidFill>
          </p:spPr>
          <p:txBody>
            <a:bodyPr wrap="none" rtlCol="0">
              <a:spAutoFit/>
            </a:bodyPr>
            <a:lstStyle/>
            <a:p>
              <a:r>
                <a:rPr lang="en-US" sz="1100" dirty="0" smtClean="0"/>
                <a:t>Arrested in last year?</a:t>
              </a:r>
              <a:endParaRPr lang="en-US" sz="1100" dirty="0"/>
            </a:p>
          </p:txBody>
        </p:sp>
        <p:sp>
          <p:nvSpPr>
            <p:cNvPr id="14" name="TextBox 13"/>
            <p:cNvSpPr txBox="1"/>
            <p:nvPr/>
          </p:nvSpPr>
          <p:spPr>
            <a:xfrm>
              <a:off x="4931391" y="3666645"/>
              <a:ext cx="404278" cy="261610"/>
            </a:xfrm>
            <a:prstGeom prst="rect">
              <a:avLst/>
            </a:prstGeom>
            <a:solidFill>
              <a:schemeClr val="bg1"/>
            </a:solidFill>
          </p:spPr>
          <p:txBody>
            <a:bodyPr wrap="none" rtlCol="0">
              <a:spAutoFit/>
            </a:bodyPr>
            <a:lstStyle/>
            <a:p>
              <a:r>
                <a:rPr lang="en-US" sz="1100" dirty="0" smtClean="0"/>
                <a:t>yes</a:t>
              </a:r>
              <a:endParaRPr lang="en-US" sz="1100" dirty="0"/>
            </a:p>
          </p:txBody>
        </p:sp>
        <p:sp>
          <p:nvSpPr>
            <p:cNvPr id="15" name="Rectangle 14"/>
            <p:cNvSpPr/>
            <p:nvPr/>
          </p:nvSpPr>
          <p:spPr>
            <a:xfrm>
              <a:off x="511791" y="2003567"/>
              <a:ext cx="8331200" cy="1569660"/>
            </a:xfrm>
            <a:prstGeom prst="rect">
              <a:avLst/>
            </a:prstGeom>
          </p:spPr>
          <p:txBody>
            <a:bodyPr wrap="square">
              <a:spAutoFit/>
            </a:bodyPr>
            <a:lstStyle/>
            <a:p>
              <a:r>
                <a:rPr lang="en-US" sz="1200" dirty="0" smtClean="0">
                  <a:latin typeface="Arial" pitchFamily="34" charset="0"/>
                  <a:ea typeface="Calibri" pitchFamily="34" charset="0"/>
                  <a:cs typeface="Arial" pitchFamily="34" charset="0"/>
                </a:rPr>
                <a:t>Data were collected for a sample of 104 people in a county. </a:t>
              </a:r>
            </a:p>
            <a:p>
              <a:r>
                <a:rPr lang="en-US" sz="1200" dirty="0" smtClean="0">
                  <a:latin typeface="Arial" pitchFamily="34" charset="0"/>
                  <a:ea typeface="Calibri" pitchFamily="34" charset="0"/>
                  <a:cs typeface="Arial" pitchFamily="34" charset="0"/>
                </a:rPr>
                <a:t>Among the variables collected were age, gender, and whether the person was arrested within the last year.  Box plots below show the distribution of age, one plot for those arrested and one for those who were not.  The number labels are case number in the dataset. </a:t>
              </a:r>
            </a:p>
            <a:p>
              <a:r>
                <a:rPr lang="en-US" sz="1200" dirty="0" smtClean="0">
                  <a:latin typeface="Arial" pitchFamily="34" charset="0"/>
                  <a:ea typeface="Calibri" pitchFamily="34" charset="0"/>
                  <a:cs typeface="Arial" pitchFamily="34" charset="0"/>
                </a:rPr>
                <a:t>The potential </a:t>
              </a:r>
              <a:r>
                <a:rPr lang="en-US" sz="1200" dirty="0" err="1" smtClean="0">
                  <a:latin typeface="Arial" pitchFamily="34" charset="0"/>
                  <a:ea typeface="Calibri" pitchFamily="34" charset="0"/>
                  <a:cs typeface="Arial" pitchFamily="34" charset="0"/>
                </a:rPr>
                <a:t>identifiability</a:t>
              </a:r>
              <a:r>
                <a:rPr lang="en-US" sz="1200" dirty="0" smtClean="0">
                  <a:latin typeface="Arial" pitchFamily="34" charset="0"/>
                  <a:ea typeface="Calibri" pitchFamily="34" charset="0"/>
                  <a:cs typeface="Arial" pitchFamily="34" charset="0"/>
                </a:rPr>
                <a:t> represented by outlying values is compounded here by an unusual combination that could probably be identified using public records for a county in the U.S. --someone approximately 90 years old was arrested in the sample. </a:t>
              </a:r>
              <a:r>
                <a:rPr lang="en-US" sz="1200" dirty="0">
                  <a:latin typeface="Arial" pitchFamily="34" charset="0"/>
                  <a:ea typeface="Calibri" pitchFamily="34" charset="0"/>
                  <a:cs typeface="Arial" pitchFamily="34" charset="0"/>
                </a:rPr>
                <a:t> </a:t>
              </a:r>
              <a:r>
                <a:rPr lang="en-US" sz="1200" dirty="0" smtClean="0">
                  <a:latin typeface="Arial" pitchFamily="34" charset="0"/>
                  <a:ea typeface="Calibri" pitchFamily="34" charset="0"/>
                  <a:cs typeface="Arial" pitchFamily="34" charset="0"/>
                </a:rPr>
                <a:t>Including extreme values </a:t>
              </a:r>
              <a:r>
                <a:rPr lang="en-US" sz="1200" dirty="0">
                  <a:latin typeface="Arial" pitchFamily="34" charset="0"/>
                  <a:ea typeface="Calibri" pitchFamily="34" charset="0"/>
                  <a:cs typeface="Arial" pitchFamily="34" charset="0"/>
                </a:rPr>
                <a:t> </a:t>
              </a:r>
              <a:r>
                <a:rPr lang="en-US" sz="1200" dirty="0" smtClean="0">
                  <a:latin typeface="Arial" pitchFamily="34" charset="0"/>
                  <a:ea typeface="Calibri" pitchFamily="34" charset="0"/>
                  <a:cs typeface="Arial" pitchFamily="34" charset="0"/>
                </a:rPr>
                <a:t>is a disclosure risk for </a:t>
              </a:r>
              <a:r>
                <a:rPr lang="en-US" sz="1200" dirty="0" err="1" smtClean="0">
                  <a:latin typeface="Arial" pitchFamily="34" charset="0"/>
                  <a:ea typeface="Calibri" pitchFamily="34" charset="0"/>
                  <a:cs typeface="Arial" pitchFamily="34" charset="0"/>
                </a:rPr>
                <a:t>identifiability</a:t>
              </a:r>
              <a:r>
                <a:rPr lang="en-US" sz="1200" dirty="0" smtClean="0">
                  <a:latin typeface="Arial" pitchFamily="34" charset="0"/>
                  <a:ea typeface="Calibri" pitchFamily="34" charset="0"/>
                  <a:cs typeface="Arial" pitchFamily="34" charset="0"/>
                </a:rPr>
                <a:t> when combined with other  variables in the dataset. </a:t>
              </a:r>
              <a:endParaRPr lang="en-US" sz="1200" dirty="0">
                <a:latin typeface="Arial" pitchFamily="34" charset="0"/>
                <a:cs typeface="Arial" pitchFamily="34" charset="0"/>
              </a:endParaRPr>
            </a:p>
          </p:txBody>
        </p:sp>
      </p:grpSp>
      <p:graphicFrame>
        <p:nvGraphicFramePr>
          <p:cNvPr id="16" name="Table 15"/>
          <p:cNvGraphicFramePr>
            <a:graphicFrameLocks noGrp="1"/>
          </p:cNvGraphicFramePr>
          <p:nvPr>
            <p:extLst>
              <p:ext uri="{D42A27DB-BD31-4B8C-83A1-F6EECF244321}">
                <p14:modId xmlns:p14="http://schemas.microsoft.com/office/powerpoint/2010/main" val="3842188630"/>
              </p:ext>
            </p:extLst>
          </p:nvPr>
        </p:nvGraphicFramePr>
        <p:xfrm>
          <a:off x="1197591" y="3924274"/>
          <a:ext cx="1333500" cy="1333500"/>
        </p:xfrm>
        <a:graphic>
          <a:graphicData uri="http://schemas.openxmlformats.org/drawingml/2006/table">
            <a:tbl>
              <a:tblPr>
                <a:tableStyleId>{5C22544A-7EE6-4342-B048-85BDC9FD1C3A}</a:tableStyleId>
              </a:tblPr>
              <a:tblGrid>
                <a:gridCol w="723900"/>
                <a:gridCol w="609600"/>
              </a:tblGrid>
              <a:tr h="190500">
                <a:tc>
                  <a:txBody>
                    <a:bodyPr/>
                    <a:lstStyle/>
                    <a:p>
                      <a:pPr algn="l" fontAlgn="b"/>
                      <a:r>
                        <a:rPr lang="en-US" sz="1100" u="none" strike="noStrike">
                          <a:effectLst/>
                        </a:rPr>
                        <a:t>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104</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min age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max age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mean age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std dev</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 female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5.2</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 arrested</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5.8</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12" name="Title 1"/>
          <p:cNvSpPr txBox="1">
            <a:spLocks/>
          </p:cNvSpPr>
          <p:nvPr/>
        </p:nvSpPr>
        <p:spPr>
          <a:xfrm>
            <a:off x="533400" y="863574"/>
            <a:ext cx="7772400" cy="431826"/>
          </a:xfrm>
          <a:prstGeom prst="rect">
            <a:avLst/>
          </a:prstGeom>
        </p:spPr>
        <p:txBody>
          <a:bodyPr/>
          <a:lst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Verdana" charset="0"/>
              </a:defRPr>
            </a:lvl6pPr>
            <a:lvl7pPr marL="914400" algn="l" rtl="0" eaLnBrk="1" fontAlgn="base" hangingPunct="1">
              <a:spcBef>
                <a:spcPct val="0"/>
              </a:spcBef>
              <a:spcAft>
                <a:spcPct val="0"/>
              </a:spcAft>
              <a:defRPr sz="3600" b="1">
                <a:solidFill>
                  <a:schemeClr val="tx2"/>
                </a:solidFill>
                <a:latin typeface="Verdana" charset="0"/>
              </a:defRPr>
            </a:lvl7pPr>
            <a:lvl8pPr marL="1371600" algn="l" rtl="0" eaLnBrk="1" fontAlgn="base" hangingPunct="1">
              <a:spcBef>
                <a:spcPct val="0"/>
              </a:spcBef>
              <a:spcAft>
                <a:spcPct val="0"/>
              </a:spcAft>
              <a:defRPr sz="3600" b="1">
                <a:solidFill>
                  <a:schemeClr val="tx2"/>
                </a:solidFill>
                <a:latin typeface="Verdana" charset="0"/>
              </a:defRPr>
            </a:lvl8pPr>
            <a:lvl9pPr marL="1828800" algn="l" rtl="0" eaLnBrk="1" fontAlgn="base" hangingPunct="1">
              <a:spcBef>
                <a:spcPct val="0"/>
              </a:spcBef>
              <a:spcAft>
                <a:spcPct val="0"/>
              </a:spcAft>
              <a:defRPr sz="3600" b="1">
                <a:solidFill>
                  <a:schemeClr val="tx2"/>
                </a:solidFill>
                <a:latin typeface="Verdana" charset="0"/>
              </a:defRPr>
            </a:lvl9pPr>
          </a:lstStyle>
          <a:p>
            <a:r>
              <a:rPr lang="en-US" dirty="0"/>
              <a:t>Training: Disclosure risk online tutorial</a:t>
            </a:r>
          </a:p>
          <a:p>
            <a:endParaRPr lang="en-US" kern="0" dirty="0"/>
          </a:p>
        </p:txBody>
      </p:sp>
    </p:spTree>
    <p:extLst>
      <p:ext uri="{BB962C8B-B14F-4D97-AF65-F5344CB8AC3E}">
        <p14:creationId xmlns:p14="http://schemas.microsoft.com/office/powerpoint/2010/main" val="1995915493"/>
      </p:ext>
    </p:extLst>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658019" y="914400"/>
            <a:ext cx="7772400" cy="762000"/>
          </a:xfrm>
        </p:spPr>
        <p:txBody>
          <a:bodyPr/>
          <a:lstStyle/>
          <a:p>
            <a:pPr eaLnBrk="1" hangingPunct="1"/>
            <a:r>
              <a:rPr lang="en-US" dirty="0" smtClean="0">
                <a:ea typeface="ＭＳ Ｐゴシック" pitchFamily="34" charset="-128"/>
              </a:rPr>
              <a:t>The Gradient of Risk &amp; Restriction</a:t>
            </a:r>
          </a:p>
        </p:txBody>
      </p:sp>
      <p:cxnSp>
        <p:nvCxnSpPr>
          <p:cNvPr id="29699" name="Straight Arrow Connector 5"/>
          <p:cNvCxnSpPr>
            <a:cxnSpLocks noChangeShapeType="1"/>
          </p:cNvCxnSpPr>
          <p:nvPr/>
        </p:nvCxnSpPr>
        <p:spPr bwMode="auto">
          <a:xfrm>
            <a:off x="1143000" y="6019800"/>
            <a:ext cx="6858000" cy="1588"/>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00" name="Straight Arrow Connector 9"/>
          <p:cNvCxnSpPr>
            <a:cxnSpLocks noChangeShapeType="1"/>
          </p:cNvCxnSpPr>
          <p:nvPr/>
        </p:nvCxnSpPr>
        <p:spPr bwMode="auto">
          <a:xfrm rot="5400000" flipH="1" flipV="1">
            <a:off x="-990600" y="3810000"/>
            <a:ext cx="4343400" cy="76200"/>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10"/>
          <p:cNvSpPr txBox="1"/>
          <p:nvPr/>
        </p:nvSpPr>
        <p:spPr>
          <a:xfrm rot="10800000">
            <a:off x="381020" y="2518607"/>
            <a:ext cx="553998" cy="3013004"/>
          </a:xfrm>
          <a:prstGeom prst="rect">
            <a:avLst/>
          </a:prstGeom>
          <a:noFill/>
        </p:spPr>
        <p:txBody>
          <a:bodyPr vert="eaVert" wrap="none">
            <a:spAutoFit/>
          </a:bodyPr>
          <a:lstStyle/>
          <a:p>
            <a:pPr>
              <a:defRPr/>
            </a:pPr>
            <a:r>
              <a:rPr lang="en-US" b="1" dirty="0" smtClean="0">
                <a:latin typeface="+mn-lt"/>
                <a:ea typeface="ＭＳ Ｐゴシック" charset="-128"/>
              </a:rPr>
              <a:t>Severity of Harm</a:t>
            </a:r>
            <a:endParaRPr lang="en-US" b="1" dirty="0">
              <a:latin typeface="+mn-lt"/>
              <a:ea typeface="ＭＳ Ｐゴシック" charset="-128"/>
            </a:endParaRPr>
          </a:p>
        </p:txBody>
      </p:sp>
      <p:sp>
        <p:nvSpPr>
          <p:cNvPr id="29702" name="TextBox 11"/>
          <p:cNvSpPr txBox="1">
            <a:spLocks noChangeArrowheads="1"/>
          </p:cNvSpPr>
          <p:nvPr/>
        </p:nvSpPr>
        <p:spPr bwMode="auto">
          <a:xfrm>
            <a:off x="2718179" y="6019800"/>
            <a:ext cx="3275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b="1" dirty="0">
                <a:latin typeface="Verdana" pitchFamily="34" charset="0"/>
              </a:rPr>
              <a:t>Risk of Disclosure</a:t>
            </a:r>
          </a:p>
        </p:txBody>
      </p:sp>
      <p:sp>
        <p:nvSpPr>
          <p:cNvPr id="13" name="TextBox 12"/>
          <p:cNvSpPr txBox="1"/>
          <p:nvPr/>
        </p:nvSpPr>
        <p:spPr>
          <a:xfrm>
            <a:off x="1371600" y="4953000"/>
            <a:ext cx="1371600" cy="923925"/>
          </a:xfrm>
          <a:prstGeom prst="rect">
            <a:avLst/>
          </a:prstGeom>
          <a:solidFill>
            <a:schemeClr val="accent3">
              <a:lumMod val="85000"/>
            </a:schemeClr>
          </a:solidFill>
          <a:ln w="19050">
            <a:solidFill>
              <a:schemeClr val="tx1"/>
            </a:solidFill>
          </a:ln>
        </p:spPr>
        <p:txBody>
          <a:bodyPr>
            <a:spAutoFit/>
          </a:bodyPr>
          <a:lstStyle/>
          <a:p>
            <a:pPr algn="ctr">
              <a:defRPr/>
            </a:pPr>
            <a:r>
              <a:rPr lang="en-US" sz="1800" b="1" u="sng" dirty="0">
                <a:latin typeface="Verdana" pitchFamily="34" charset="0"/>
                <a:ea typeface="ＭＳ Ｐゴシック" charset="-128"/>
              </a:rPr>
              <a:t>Tiny Risk</a:t>
            </a:r>
          </a:p>
          <a:p>
            <a:pPr algn="ctr">
              <a:defRPr/>
            </a:pPr>
            <a:r>
              <a:rPr lang="en-US" sz="1800" b="1" dirty="0">
                <a:latin typeface="Verdana" pitchFamily="34" charset="0"/>
                <a:ea typeface="ＭＳ Ｐゴシック" charset="-128"/>
              </a:rPr>
              <a:t>Web Access</a:t>
            </a:r>
          </a:p>
        </p:txBody>
      </p:sp>
      <p:sp>
        <p:nvSpPr>
          <p:cNvPr id="14" name="TextBox 13"/>
          <p:cNvSpPr txBox="1"/>
          <p:nvPr/>
        </p:nvSpPr>
        <p:spPr>
          <a:xfrm>
            <a:off x="2819400" y="4038600"/>
            <a:ext cx="1676400" cy="923925"/>
          </a:xfrm>
          <a:prstGeom prst="rect">
            <a:avLst/>
          </a:prstGeom>
          <a:solidFill>
            <a:schemeClr val="accent3">
              <a:lumMod val="75000"/>
            </a:schemeClr>
          </a:solidFill>
          <a:ln w="19050">
            <a:solidFill>
              <a:schemeClr val="tx1"/>
            </a:solidFill>
          </a:ln>
        </p:spPr>
        <p:txBody>
          <a:bodyPr>
            <a:spAutoFit/>
          </a:bodyPr>
          <a:lstStyle/>
          <a:p>
            <a:pPr algn="ctr">
              <a:defRPr/>
            </a:pPr>
            <a:r>
              <a:rPr lang="en-US" sz="1800" b="1" u="sng" dirty="0">
                <a:latin typeface="Verdana" pitchFamily="34" charset="0"/>
                <a:ea typeface="ＭＳ Ｐゴシック" charset="-128"/>
              </a:rPr>
              <a:t>Some Risk </a:t>
            </a:r>
            <a:r>
              <a:rPr lang="en-US" sz="1800" b="1" dirty="0">
                <a:latin typeface="Verdana" pitchFamily="34" charset="0"/>
                <a:ea typeface="ＭＳ Ｐゴシック" charset="-128"/>
              </a:rPr>
              <a:t>Data Use Agreement</a:t>
            </a:r>
          </a:p>
        </p:txBody>
      </p:sp>
      <p:sp>
        <p:nvSpPr>
          <p:cNvPr id="15" name="TextBox 14"/>
          <p:cNvSpPr txBox="1"/>
          <p:nvPr/>
        </p:nvSpPr>
        <p:spPr>
          <a:xfrm>
            <a:off x="4572000" y="2819400"/>
            <a:ext cx="2133600" cy="1200150"/>
          </a:xfrm>
          <a:prstGeom prst="rect">
            <a:avLst/>
          </a:prstGeom>
          <a:solidFill>
            <a:schemeClr val="accent3">
              <a:lumMod val="50000"/>
            </a:schemeClr>
          </a:solidFill>
          <a:ln w="19050">
            <a:solidFill>
              <a:schemeClr val="tx1"/>
            </a:solidFill>
          </a:ln>
        </p:spPr>
        <p:txBody>
          <a:bodyPr>
            <a:spAutoFit/>
          </a:bodyPr>
          <a:lstStyle/>
          <a:p>
            <a:pPr algn="ctr">
              <a:defRPr/>
            </a:pPr>
            <a:r>
              <a:rPr lang="en-US" sz="1800" b="1" u="sng" dirty="0">
                <a:solidFill>
                  <a:srgbClr val="F8F8F8"/>
                </a:solidFill>
                <a:latin typeface="Verdana" pitchFamily="34" charset="0"/>
                <a:ea typeface="ＭＳ Ｐゴシック" charset="-128"/>
              </a:rPr>
              <a:t>Moderate Risk</a:t>
            </a:r>
          </a:p>
          <a:p>
            <a:pPr algn="ctr">
              <a:defRPr/>
            </a:pPr>
            <a:r>
              <a:rPr lang="en-US" sz="1800" b="1" dirty="0">
                <a:solidFill>
                  <a:srgbClr val="F8F8F8"/>
                </a:solidFill>
                <a:latin typeface="Verdana" pitchFamily="34" charset="0"/>
                <a:ea typeface="ＭＳ Ｐゴシック" charset="-128"/>
              </a:rPr>
              <a:t>- Strong DUA &amp; Technology Rules</a:t>
            </a:r>
          </a:p>
        </p:txBody>
      </p:sp>
      <p:sp>
        <p:nvSpPr>
          <p:cNvPr id="16" name="TextBox 15"/>
          <p:cNvSpPr txBox="1">
            <a:spLocks noChangeArrowheads="1"/>
          </p:cNvSpPr>
          <p:nvPr/>
        </p:nvSpPr>
        <p:spPr bwMode="auto">
          <a:xfrm>
            <a:off x="6324600" y="1743075"/>
            <a:ext cx="2362200"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sz="1800" b="1" u="sng" dirty="0">
                <a:solidFill>
                  <a:schemeClr val="bg1"/>
                </a:solidFill>
                <a:latin typeface="Verdana" pitchFamily="34" charset="0"/>
              </a:rPr>
              <a:t>High Risk </a:t>
            </a:r>
            <a:r>
              <a:rPr lang="en-US" sz="1800" b="1" dirty="0">
                <a:solidFill>
                  <a:schemeClr val="bg1"/>
                </a:solidFill>
                <a:latin typeface="Verdana" pitchFamily="34" charset="0"/>
              </a:rPr>
              <a:t>Enclosed Data Center</a:t>
            </a:r>
          </a:p>
        </p:txBody>
      </p:sp>
      <p:sp>
        <p:nvSpPr>
          <p:cNvPr id="18" name="Cloud 17"/>
          <p:cNvSpPr/>
          <p:nvPr/>
        </p:nvSpPr>
        <p:spPr bwMode="auto">
          <a:xfrm>
            <a:off x="1219200" y="4572000"/>
            <a:ext cx="2590800" cy="1447800"/>
          </a:xfrm>
          <a:prstGeom prst="cloud">
            <a:avLst/>
          </a:prstGeom>
          <a:solidFill>
            <a:srgbClr val="3399FF"/>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solidFill>
                  <a:schemeClr val="bg1"/>
                </a:solidFill>
                <a:latin typeface="Verdana" pitchFamily="34" charset="0"/>
                <a:ea typeface="ＭＳ Ｐゴシック" charset="-128"/>
              </a:rPr>
              <a:t>Simple Data, little risk</a:t>
            </a:r>
          </a:p>
          <a:p>
            <a:pPr algn="ctr">
              <a:defRPr/>
            </a:pPr>
            <a:r>
              <a:rPr lang="en-US" sz="1600" b="1" dirty="0">
                <a:solidFill>
                  <a:schemeClr val="bg1"/>
                </a:solidFill>
                <a:latin typeface="Verdana" pitchFamily="34" charset="0"/>
                <a:ea typeface="ＭＳ Ｐゴシック" charset="-128"/>
              </a:rPr>
              <a:t>of &amp; from disclosure</a:t>
            </a:r>
          </a:p>
        </p:txBody>
      </p:sp>
      <p:grpSp>
        <p:nvGrpSpPr>
          <p:cNvPr id="2" name="Group 22"/>
          <p:cNvGrpSpPr>
            <a:grpSpLocks/>
          </p:cNvGrpSpPr>
          <p:nvPr/>
        </p:nvGrpSpPr>
        <p:grpSpPr bwMode="auto">
          <a:xfrm>
            <a:off x="2133600" y="3429000"/>
            <a:ext cx="3657600" cy="1828800"/>
            <a:chOff x="990600" y="838200"/>
            <a:chExt cx="3657600" cy="1828800"/>
          </a:xfrm>
        </p:grpSpPr>
        <p:sp>
          <p:nvSpPr>
            <p:cNvPr id="19" name="Cloud 18"/>
            <p:cNvSpPr/>
            <p:nvPr/>
          </p:nvSpPr>
          <p:spPr bwMode="auto">
            <a:xfrm>
              <a:off x="990600" y="838200"/>
              <a:ext cx="3657600" cy="1828800"/>
            </a:xfrm>
            <a:prstGeom prst="cloud">
              <a:avLst/>
            </a:prstGeom>
            <a:solidFill>
              <a:srgbClr val="0066FF"/>
            </a:solidFill>
            <a:ln w="9525" cap="flat" cmpd="sng" algn="ctr">
              <a:solidFill>
                <a:schemeClr val="tx1"/>
              </a:solidFill>
              <a:prstDash val="solid"/>
              <a:round/>
              <a:headEnd type="none" w="med" len="med"/>
              <a:tailEnd type="none" w="med" len="med"/>
            </a:ln>
            <a:effectLst/>
          </p:spPr>
          <p:txBody>
            <a:bodyPr/>
            <a:lstStyle/>
            <a:p>
              <a:pPr>
                <a:defRPr/>
              </a:pPr>
              <a:endParaRPr lang="en-US" sz="1600" b="1" dirty="0">
                <a:solidFill>
                  <a:schemeClr val="bg1"/>
                </a:solidFill>
                <a:latin typeface="Verdana" pitchFamily="34" charset="0"/>
                <a:ea typeface="ＭＳ Ｐゴシック" charset="-128"/>
              </a:endParaRPr>
            </a:p>
          </p:txBody>
        </p:sp>
        <p:sp>
          <p:nvSpPr>
            <p:cNvPr id="21" name="TextBox 20"/>
            <p:cNvSpPr txBox="1"/>
            <p:nvPr/>
          </p:nvSpPr>
          <p:spPr>
            <a:xfrm>
              <a:off x="1371600" y="1371600"/>
              <a:ext cx="2895600" cy="830263"/>
            </a:xfrm>
            <a:prstGeom prst="rect">
              <a:avLst/>
            </a:prstGeom>
            <a:noFill/>
          </p:spPr>
          <p:txBody>
            <a:bodyPr>
              <a:spAutoFit/>
            </a:bodyPr>
            <a:lstStyle/>
            <a:p>
              <a:pPr>
                <a:defRPr/>
              </a:pPr>
              <a:r>
                <a:rPr lang="en-US" sz="1600" b="1" dirty="0">
                  <a:solidFill>
                    <a:schemeClr val="bg1"/>
                  </a:solidFill>
                  <a:latin typeface="+mn-lt"/>
                  <a:ea typeface="ＭＳ Ｐゴシック" charset="-128"/>
                </a:rPr>
                <a:t>Complex Data, little risk of disclosure, some risk of harm</a:t>
              </a:r>
            </a:p>
          </p:txBody>
        </p:sp>
      </p:grpSp>
      <p:grpSp>
        <p:nvGrpSpPr>
          <p:cNvPr id="3" name="Group 27"/>
          <p:cNvGrpSpPr>
            <a:grpSpLocks/>
          </p:cNvGrpSpPr>
          <p:nvPr/>
        </p:nvGrpSpPr>
        <p:grpSpPr bwMode="auto">
          <a:xfrm>
            <a:off x="3903828" y="2329458"/>
            <a:ext cx="4419600" cy="2362200"/>
            <a:chOff x="3810000" y="2514600"/>
            <a:chExt cx="3657600" cy="1828800"/>
          </a:xfrm>
          <a:solidFill>
            <a:srgbClr val="0000FF"/>
          </a:solidFill>
        </p:grpSpPr>
        <p:sp>
          <p:nvSpPr>
            <p:cNvPr id="25" name="Cloud 24"/>
            <p:cNvSpPr/>
            <p:nvPr/>
          </p:nvSpPr>
          <p:spPr bwMode="auto">
            <a:xfrm>
              <a:off x="3810000" y="2514600"/>
              <a:ext cx="3657600" cy="1828800"/>
            </a:xfrm>
            <a:prstGeom prst="cloud">
              <a:avLst/>
            </a:prstGeom>
            <a:grpFill/>
            <a:ln w="9525" cap="flat" cmpd="sng" algn="ctr">
              <a:solidFill>
                <a:schemeClr val="tx1"/>
              </a:solidFill>
              <a:prstDash val="solid"/>
              <a:round/>
              <a:headEnd type="none" w="med" len="med"/>
              <a:tailEnd type="none" w="med" len="med"/>
            </a:ln>
            <a:effectLst/>
          </p:spPr>
          <p:txBody>
            <a:bodyPr/>
            <a:lstStyle/>
            <a:p>
              <a:pPr>
                <a:defRPr/>
              </a:pPr>
              <a:endParaRPr lang="en-US" sz="1600" b="1" dirty="0">
                <a:solidFill>
                  <a:schemeClr val="bg1"/>
                </a:solidFill>
                <a:latin typeface="Verdana" pitchFamily="34" charset="0"/>
                <a:ea typeface="ＭＳ Ｐゴシック" charset="-128"/>
              </a:endParaRPr>
            </a:p>
          </p:txBody>
        </p:sp>
        <p:sp>
          <p:nvSpPr>
            <p:cNvPr id="26" name="TextBox 25"/>
            <p:cNvSpPr txBox="1"/>
            <p:nvPr/>
          </p:nvSpPr>
          <p:spPr>
            <a:xfrm>
              <a:off x="4343400" y="3169106"/>
              <a:ext cx="2895600" cy="643353"/>
            </a:xfrm>
            <a:prstGeom prst="rect">
              <a:avLst/>
            </a:prstGeom>
            <a:grpFill/>
          </p:spPr>
          <p:txBody>
            <a:bodyPr anchor="ctr">
              <a:spAutoFit/>
            </a:bodyPr>
            <a:lstStyle/>
            <a:p>
              <a:pPr algn="ctr">
                <a:defRPr/>
              </a:pPr>
              <a:r>
                <a:rPr lang="en-US" sz="1600" b="1" dirty="0">
                  <a:solidFill>
                    <a:schemeClr val="bg1"/>
                  </a:solidFill>
                  <a:latin typeface="+mn-lt"/>
                  <a:ea typeface="ＭＳ Ｐゴシック" charset="-128"/>
                </a:rPr>
                <a:t>Complex Data, Some risk of disclosure &amp; some risk of harm</a:t>
              </a:r>
            </a:p>
          </p:txBody>
        </p:sp>
      </p:grpSp>
      <p:sp>
        <p:nvSpPr>
          <p:cNvPr id="33" name="Cloud 32"/>
          <p:cNvSpPr/>
          <p:nvPr/>
        </p:nvSpPr>
        <p:spPr bwMode="auto">
          <a:xfrm>
            <a:off x="5077535" y="956507"/>
            <a:ext cx="4495800" cy="3124200"/>
          </a:xfrm>
          <a:prstGeom prst="cloud">
            <a:avLst/>
          </a:prstGeom>
          <a:solidFill>
            <a:srgbClr val="0000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solidFill>
                  <a:schemeClr val="bg1"/>
                </a:solidFill>
                <a:latin typeface="Verdana" pitchFamily="34" charset="0"/>
                <a:ea typeface="ＭＳ Ｐゴシック" charset="-128"/>
              </a:rPr>
              <a:t>High risk of disclosure, high risk of harm</a:t>
            </a:r>
          </a:p>
        </p:txBody>
      </p:sp>
    </p:spTree>
    <p:extLst>
      <p:ext uri="{BB962C8B-B14F-4D97-AF65-F5344CB8AC3E}">
        <p14:creationId xmlns:p14="http://schemas.microsoft.com/office/powerpoint/2010/main" val="3384020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nodeType="click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xit" presetSubtype="0" fill="hold" grpId="0" nodeType="clickEffect">
                                  <p:stCondLst>
                                    <p:cond delay="0"/>
                                  </p:stCondLst>
                                  <p:childTnLst>
                                    <p:animEffect transition="out" filter="dissolv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The IRB of the data producer should establish a data dissemination </a:t>
            </a:r>
            <a:r>
              <a:rPr lang="en-US" dirty="0" smtClean="0"/>
              <a:t>plan,</a:t>
            </a:r>
            <a:endParaRPr lang="en-US" dirty="0"/>
          </a:p>
        </p:txBody>
      </p:sp>
      <p:sp>
        <p:nvSpPr>
          <p:cNvPr id="3" name="Content Placeholder 2"/>
          <p:cNvSpPr>
            <a:spLocks noGrp="1"/>
          </p:cNvSpPr>
          <p:nvPr>
            <p:ph idx="1"/>
          </p:nvPr>
        </p:nvSpPr>
        <p:spPr/>
        <p:txBody>
          <a:bodyPr/>
          <a:lstStyle/>
          <a:p>
            <a:pPr marL="0" indent="0">
              <a:buNone/>
            </a:pPr>
            <a:r>
              <a:rPr lang="en-US" sz="3600" b="1" dirty="0" smtClean="0"/>
              <a:t>But</a:t>
            </a:r>
          </a:p>
          <a:p>
            <a:r>
              <a:rPr lang="en-US" dirty="0" smtClean="0"/>
              <a:t>Many IRBs lack expertise in disclosure risk</a:t>
            </a:r>
          </a:p>
          <a:p>
            <a:r>
              <a:rPr lang="en-US" smtClean="0"/>
              <a:t>Data </a:t>
            </a:r>
            <a:r>
              <a:rPr lang="en-US" dirty="0" smtClean="0"/>
              <a:t>persist much longer than membership of the IRB </a:t>
            </a:r>
          </a:p>
          <a:p>
            <a:r>
              <a:rPr lang="en-US" dirty="0" smtClean="0"/>
              <a:t>Centers of expertise in disclosure risk should be available to advise and succeed IRBs</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45547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repositories offer secure dissemination services</a:t>
            </a:r>
            <a:endParaRPr lang="en-US" dirty="0"/>
          </a:p>
        </p:txBody>
      </p:sp>
      <p:sp>
        <p:nvSpPr>
          <p:cNvPr id="3" name="Content Placeholder 2"/>
          <p:cNvSpPr>
            <a:spLocks noGrp="1"/>
          </p:cNvSpPr>
          <p:nvPr>
            <p:ph idx="1"/>
          </p:nvPr>
        </p:nvSpPr>
        <p:spPr/>
        <p:txBody>
          <a:bodyPr/>
          <a:lstStyle/>
          <a:p>
            <a:r>
              <a:rPr lang="en-US" dirty="0" smtClean="0"/>
              <a:t>Dissemination of confidential data is too burdensome for most projects</a:t>
            </a:r>
          </a:p>
          <a:p>
            <a:r>
              <a:rPr lang="en-US" dirty="0"/>
              <a:t>Data security technology is </a:t>
            </a:r>
            <a:r>
              <a:rPr lang="en-US" dirty="0" smtClean="0"/>
              <a:t>changing rapidly</a:t>
            </a:r>
            <a:endParaRPr lang="en-US" dirty="0"/>
          </a:p>
          <a:p>
            <a:r>
              <a:rPr lang="en-US" dirty="0" smtClean="0"/>
              <a:t>Repositories are long-lived institutions</a:t>
            </a:r>
            <a:endParaRPr lang="en-US" dirty="0"/>
          </a:p>
        </p:txBody>
      </p:sp>
    </p:spTree>
    <p:extLst>
      <p:ext uri="{BB962C8B-B14F-4D97-AF65-F5344CB8AC3E}">
        <p14:creationId xmlns:p14="http://schemas.microsoft.com/office/powerpoint/2010/main" val="2691627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that receive data are responsible for security and behavior</a:t>
            </a:r>
            <a:endParaRPr lang="en-US" dirty="0"/>
          </a:p>
        </p:txBody>
      </p:sp>
      <p:sp>
        <p:nvSpPr>
          <p:cNvPr id="3" name="Content Placeholder 2"/>
          <p:cNvSpPr>
            <a:spLocks noGrp="1"/>
          </p:cNvSpPr>
          <p:nvPr>
            <p:ph idx="1"/>
          </p:nvPr>
        </p:nvSpPr>
        <p:spPr/>
        <p:txBody>
          <a:bodyPr/>
          <a:lstStyle/>
          <a:p>
            <a:r>
              <a:rPr lang="en-US" dirty="0" smtClean="0"/>
              <a:t>IRBs of data recipients should defer to protocols established by previous IRBs</a:t>
            </a:r>
          </a:p>
          <a:p>
            <a:r>
              <a:rPr lang="en-US" dirty="0" smtClean="0"/>
              <a:t>Institutions are responsible for compliance</a:t>
            </a:r>
          </a:p>
          <a:p>
            <a:r>
              <a:rPr lang="en-US" dirty="0" smtClean="0"/>
              <a:t>IT security </a:t>
            </a:r>
            <a:r>
              <a:rPr lang="en-US" dirty="0" smtClean="0"/>
              <a:t>is necessary but </a:t>
            </a:r>
            <a:r>
              <a:rPr lang="en-US" dirty="0" smtClean="0"/>
              <a:t>not sufficient </a:t>
            </a:r>
          </a:p>
          <a:p>
            <a:r>
              <a:rPr lang="en-US" dirty="0" smtClean="0"/>
              <a:t>Data users must understand disclosure risks and behave safely</a:t>
            </a:r>
          </a:p>
          <a:p>
            <a:r>
              <a:rPr lang="en-US" dirty="0" smtClean="0"/>
              <a:t>Data users should pay the costs of access to confidential data</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691627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133600"/>
            <a:ext cx="4267200" cy="707886"/>
          </a:xfrm>
          <a:prstGeom prst="rect">
            <a:avLst/>
          </a:prstGeom>
          <a:noFill/>
        </p:spPr>
        <p:txBody>
          <a:bodyPr wrap="square" rtlCol="0">
            <a:spAutoFit/>
          </a:bodyPr>
          <a:lstStyle/>
          <a:p>
            <a:pPr algn="ctr"/>
            <a:r>
              <a:rPr lang="en-US" sz="4000" b="1" dirty="0" smtClean="0">
                <a:latin typeface="+mj-lt"/>
              </a:rPr>
              <a:t>Thank you!</a:t>
            </a:r>
            <a:endParaRPr lang="en-US" sz="4000" b="1" dirty="0">
              <a:latin typeface="+mj-lt"/>
            </a:endParaRPr>
          </a:p>
        </p:txBody>
      </p:sp>
      <p:sp>
        <p:nvSpPr>
          <p:cNvPr id="3" name="TextBox 2"/>
          <p:cNvSpPr txBox="1"/>
          <p:nvPr/>
        </p:nvSpPr>
        <p:spPr>
          <a:xfrm>
            <a:off x="2590800" y="3581400"/>
            <a:ext cx="4267200" cy="1384995"/>
          </a:xfrm>
          <a:prstGeom prst="rect">
            <a:avLst/>
          </a:prstGeom>
          <a:noFill/>
        </p:spPr>
        <p:txBody>
          <a:bodyPr wrap="square" rtlCol="0">
            <a:spAutoFit/>
          </a:bodyPr>
          <a:lstStyle/>
          <a:p>
            <a:pPr algn="ctr"/>
            <a:r>
              <a:rPr lang="en-US" sz="2800" dirty="0" smtClean="0">
                <a:latin typeface="+mn-lt"/>
              </a:rPr>
              <a:t>George Alter</a:t>
            </a:r>
          </a:p>
          <a:p>
            <a:pPr algn="ctr"/>
            <a:r>
              <a:rPr lang="en-US" sz="2800" dirty="0" smtClean="0">
                <a:latin typeface="+mn-lt"/>
                <a:hlinkClick r:id="rId2"/>
              </a:rPr>
              <a:t>altergc@umich.edu</a:t>
            </a:r>
            <a:endParaRPr lang="en-US" sz="2800" dirty="0" smtClean="0">
              <a:latin typeface="+mn-lt"/>
            </a:endParaRPr>
          </a:p>
          <a:p>
            <a:pPr algn="ctr"/>
            <a:r>
              <a:rPr lang="en-US" sz="2800" dirty="0" smtClean="0">
                <a:latin typeface="+mn-lt"/>
              </a:rPr>
              <a:t>www.icpsr.org</a:t>
            </a:r>
            <a:endParaRPr lang="en-US" sz="2800" dirty="0">
              <a:latin typeface="+mn-lt"/>
            </a:endParaRPr>
          </a:p>
        </p:txBody>
      </p:sp>
    </p:spTree>
    <p:extLst>
      <p:ext uri="{BB962C8B-B14F-4D97-AF65-F5344CB8AC3E}">
        <p14:creationId xmlns:p14="http://schemas.microsoft.com/office/powerpoint/2010/main" val="329256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90800"/>
            <a:ext cx="7772400" cy="1143000"/>
          </a:xfrm>
        </p:spPr>
        <p:txBody>
          <a:bodyPr/>
          <a:lstStyle/>
          <a:p>
            <a:r>
              <a:rPr lang="en-US" dirty="0" smtClean="0"/>
              <a:t>What we do</a:t>
            </a:r>
            <a:endParaRPr lang="en-US" dirty="0"/>
          </a:p>
        </p:txBody>
      </p:sp>
      <p:sp>
        <p:nvSpPr>
          <p:cNvPr id="3" name="Content Placeholder 2"/>
          <p:cNvSpPr>
            <a:spLocks noGrp="1"/>
          </p:cNvSpPr>
          <p:nvPr>
            <p:ph sz="quarter" idx="4294967295"/>
          </p:nvPr>
        </p:nvSpPr>
        <p:spPr>
          <a:xfrm>
            <a:off x="0" y="3429000"/>
            <a:ext cx="7772400" cy="2819400"/>
          </a:xfrm>
        </p:spPr>
        <p:txBody>
          <a:bodyPr/>
          <a:lstStyle/>
          <a:p>
            <a:pPr>
              <a:spcBef>
                <a:spcPts val="0"/>
              </a:spcBef>
              <a:spcAft>
                <a:spcPts val="1200"/>
              </a:spcAft>
            </a:pPr>
            <a:r>
              <a:rPr lang="en-US" dirty="0" smtClean="0"/>
              <a:t>Acquire and archive social science data</a:t>
            </a:r>
          </a:p>
          <a:p>
            <a:pPr>
              <a:spcBef>
                <a:spcPts val="0"/>
              </a:spcBef>
              <a:spcAft>
                <a:spcPts val="1200"/>
              </a:spcAft>
            </a:pPr>
            <a:r>
              <a:rPr lang="en-US" dirty="0" smtClean="0"/>
              <a:t>Distribute data to researchers</a:t>
            </a:r>
          </a:p>
          <a:p>
            <a:pPr>
              <a:spcBef>
                <a:spcPts val="0"/>
              </a:spcBef>
              <a:spcAft>
                <a:spcPts val="1200"/>
              </a:spcAft>
            </a:pPr>
            <a:r>
              <a:rPr lang="en-US" dirty="0" smtClean="0"/>
              <a:t>Preserve data for future generations</a:t>
            </a:r>
          </a:p>
          <a:p>
            <a:pPr>
              <a:spcBef>
                <a:spcPts val="0"/>
              </a:spcBef>
              <a:spcAft>
                <a:spcPts val="1200"/>
              </a:spcAft>
            </a:pPr>
            <a:r>
              <a:rPr lang="en-US" dirty="0" smtClean="0"/>
              <a:t>Provide training in quantitative methods</a:t>
            </a:r>
            <a:endParaRPr lang="en-US" dirty="0"/>
          </a:p>
        </p:txBody>
      </p:sp>
      <p:sp>
        <p:nvSpPr>
          <p:cNvPr id="4" name="Title 1"/>
          <p:cNvSpPr txBox="1">
            <a:spLocks/>
          </p:cNvSpPr>
          <p:nvPr/>
        </p:nvSpPr>
        <p:spPr>
          <a:xfrm>
            <a:off x="200167" y="1219200"/>
            <a:ext cx="8610600" cy="1357312"/>
          </a:xfrm>
          <a:prstGeom prst="rect">
            <a:avLst/>
          </a:prstGeom>
        </p:spPr>
        <p:txBody>
          <a:bodyPr/>
          <a:lstStyle>
            <a:lvl1pPr algn="l" rtl="0" eaLnBrk="0" fontAlgn="base" hangingPunct="0">
              <a:spcBef>
                <a:spcPct val="0"/>
              </a:spcBef>
              <a:spcAft>
                <a:spcPct val="0"/>
              </a:spcAft>
              <a:defRPr sz="3600" b="1">
                <a:solidFill>
                  <a:schemeClr val="tx2"/>
                </a:solidFill>
                <a:latin typeface="+mj-lt"/>
                <a:ea typeface="ＭＳ Ｐゴシック" charset="-128"/>
                <a:cs typeface="+mj-cs"/>
              </a:defRPr>
            </a:lvl1pPr>
            <a:lvl2pPr algn="l" rtl="0" eaLnBrk="0" fontAlgn="base" hangingPunct="0">
              <a:spcBef>
                <a:spcPct val="0"/>
              </a:spcBef>
              <a:spcAft>
                <a:spcPct val="0"/>
              </a:spcAft>
              <a:defRPr sz="3600" b="1">
                <a:solidFill>
                  <a:schemeClr val="tx2"/>
                </a:solidFill>
                <a:latin typeface="Verdana" charset="0"/>
                <a:ea typeface="ＭＳ Ｐゴシック" charset="-128"/>
              </a:defRPr>
            </a:lvl2pPr>
            <a:lvl3pPr algn="l" rtl="0" eaLnBrk="0" fontAlgn="base" hangingPunct="0">
              <a:spcBef>
                <a:spcPct val="0"/>
              </a:spcBef>
              <a:spcAft>
                <a:spcPct val="0"/>
              </a:spcAft>
              <a:defRPr sz="3600" b="1">
                <a:solidFill>
                  <a:schemeClr val="tx2"/>
                </a:solidFill>
                <a:latin typeface="Verdana" charset="0"/>
                <a:ea typeface="ＭＳ Ｐゴシック" charset="-128"/>
              </a:defRPr>
            </a:lvl3pPr>
            <a:lvl4pPr algn="l" rtl="0" eaLnBrk="0" fontAlgn="base" hangingPunct="0">
              <a:spcBef>
                <a:spcPct val="0"/>
              </a:spcBef>
              <a:spcAft>
                <a:spcPct val="0"/>
              </a:spcAft>
              <a:defRPr sz="3600" b="1">
                <a:solidFill>
                  <a:schemeClr val="tx2"/>
                </a:solidFill>
                <a:latin typeface="Verdana" charset="0"/>
                <a:ea typeface="ＭＳ Ｐゴシック" charset="-128"/>
              </a:defRPr>
            </a:lvl4pPr>
            <a:lvl5pPr algn="l" rtl="0" eaLnBrk="0" fontAlgn="base" hangingPunct="0">
              <a:spcBef>
                <a:spcPct val="0"/>
              </a:spcBef>
              <a:spcAft>
                <a:spcPct val="0"/>
              </a:spcAft>
              <a:defRPr sz="3600" b="1">
                <a:solidFill>
                  <a:schemeClr val="tx2"/>
                </a:solidFill>
                <a:latin typeface="Verdana" charset="0"/>
                <a:ea typeface="ＭＳ Ｐゴシック" charset="-128"/>
              </a:defRPr>
            </a:lvl5pPr>
            <a:lvl6pPr marL="457200" algn="l" rtl="0" fontAlgn="base">
              <a:spcBef>
                <a:spcPct val="0"/>
              </a:spcBef>
              <a:spcAft>
                <a:spcPct val="0"/>
              </a:spcAft>
              <a:defRPr sz="3600" b="1">
                <a:solidFill>
                  <a:schemeClr val="tx2"/>
                </a:solidFill>
                <a:latin typeface="Verdana" charset="0"/>
              </a:defRPr>
            </a:lvl6pPr>
            <a:lvl7pPr marL="914400" algn="l" rtl="0" fontAlgn="base">
              <a:spcBef>
                <a:spcPct val="0"/>
              </a:spcBef>
              <a:spcAft>
                <a:spcPct val="0"/>
              </a:spcAft>
              <a:defRPr sz="3600" b="1">
                <a:solidFill>
                  <a:schemeClr val="tx2"/>
                </a:solidFill>
                <a:latin typeface="Verdana" charset="0"/>
              </a:defRPr>
            </a:lvl7pPr>
            <a:lvl8pPr marL="1371600" algn="l" rtl="0" fontAlgn="base">
              <a:spcBef>
                <a:spcPct val="0"/>
              </a:spcBef>
              <a:spcAft>
                <a:spcPct val="0"/>
              </a:spcAft>
              <a:defRPr sz="3600" b="1">
                <a:solidFill>
                  <a:schemeClr val="tx2"/>
                </a:solidFill>
                <a:latin typeface="Verdana" charset="0"/>
              </a:defRPr>
            </a:lvl8pPr>
            <a:lvl9pPr marL="1828800" algn="l" rtl="0" fontAlgn="base">
              <a:spcBef>
                <a:spcPct val="0"/>
              </a:spcBef>
              <a:spcAft>
                <a:spcPct val="0"/>
              </a:spcAft>
              <a:defRPr sz="3600" b="1">
                <a:solidFill>
                  <a:schemeClr val="tx2"/>
                </a:solidFill>
                <a:latin typeface="Verdana" charset="0"/>
              </a:defRPr>
            </a:lvl9pPr>
          </a:lstStyle>
          <a:p>
            <a:pPr>
              <a:spcBef>
                <a:spcPts val="0"/>
              </a:spcBef>
              <a:defRPr/>
            </a:pPr>
            <a:r>
              <a:rPr lang="en-US" dirty="0" smtClean="0">
                <a:latin typeface="+mn-lt"/>
              </a:rPr>
              <a:t>Mission: </a:t>
            </a:r>
            <a:r>
              <a:rPr lang="en-US" sz="2400" b="0" dirty="0" smtClean="0">
                <a:solidFill>
                  <a:srgbClr val="000000"/>
                </a:solidFill>
                <a:latin typeface="+mn-lt"/>
                <a:cs typeface="+mn-cs"/>
              </a:rPr>
              <a:t>ICPSR provides leadership and training in data access, </a:t>
            </a:r>
            <a:r>
              <a:rPr lang="en-US" sz="2400" b="0" dirty="0" err="1" smtClean="0">
                <a:solidFill>
                  <a:srgbClr val="000000"/>
                </a:solidFill>
                <a:latin typeface="+mn-lt"/>
                <a:cs typeface="+mn-cs"/>
              </a:rPr>
              <a:t>curation</a:t>
            </a:r>
            <a:r>
              <a:rPr lang="en-US" sz="2400" b="0" dirty="0" smtClean="0">
                <a:solidFill>
                  <a:srgbClr val="000000"/>
                </a:solidFill>
                <a:latin typeface="+mn-lt"/>
                <a:cs typeface="+mn-cs"/>
              </a:rPr>
              <a:t>, and methods of analysis for a diverse and expanding social science research community.</a:t>
            </a:r>
          </a:p>
          <a:p>
            <a:pPr>
              <a:defRPr/>
            </a:pPr>
            <a:endParaRPr lang="en-US" dirty="0" smtClean="0">
              <a:latin typeface="+mn-lt"/>
            </a:endParaRPr>
          </a:p>
        </p:txBody>
      </p:sp>
    </p:spTree>
    <p:extLst>
      <p:ext uri="{BB962C8B-B14F-4D97-AF65-F5344CB8AC3E}">
        <p14:creationId xmlns:p14="http://schemas.microsoft.com/office/powerpoint/2010/main" val="2805601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1066800"/>
            <a:ext cx="7772400" cy="685800"/>
          </a:xfrm>
        </p:spPr>
        <p:txBody>
          <a:bodyPr/>
          <a:lstStyle/>
          <a:p>
            <a:pPr eaLnBrk="1" hangingPunct="1"/>
            <a:r>
              <a:rPr lang="en-US" dirty="0" smtClean="0"/>
              <a:t>Sponsored Archives</a:t>
            </a:r>
          </a:p>
        </p:txBody>
      </p:sp>
      <p:sp>
        <p:nvSpPr>
          <p:cNvPr id="3" name="Content Placeholder 2"/>
          <p:cNvSpPr>
            <a:spLocks noGrp="1"/>
          </p:cNvSpPr>
          <p:nvPr>
            <p:ph sz="quarter" idx="4294967295"/>
          </p:nvPr>
        </p:nvSpPr>
        <p:spPr>
          <a:xfrm>
            <a:off x="0" y="1752600"/>
            <a:ext cx="7772400" cy="4267200"/>
          </a:xfrm>
        </p:spPr>
        <p:txBody>
          <a:bodyPr rtlCol="0">
            <a:noAutofit/>
          </a:bodyPr>
          <a:lstStyle/>
          <a:p>
            <a:pPr eaLnBrk="1" fontAlgn="auto" hangingPunct="1">
              <a:spcBef>
                <a:spcPts val="0"/>
              </a:spcBef>
              <a:spcAft>
                <a:spcPts val="600"/>
              </a:spcAft>
              <a:defRPr/>
            </a:pPr>
            <a:r>
              <a:rPr lang="en-US" sz="2400" dirty="0" smtClean="0"/>
              <a:t>Child Care and Early Education Research Connections</a:t>
            </a:r>
          </a:p>
          <a:p>
            <a:pPr eaLnBrk="1" fontAlgn="auto" hangingPunct="1">
              <a:spcBef>
                <a:spcPts val="0"/>
              </a:spcBef>
              <a:spcAft>
                <a:spcPts val="600"/>
              </a:spcAft>
              <a:defRPr/>
            </a:pPr>
            <a:r>
              <a:rPr lang="en-US" sz="2400" dirty="0" smtClean="0"/>
              <a:t>Data Sharing for Demographic Research</a:t>
            </a:r>
          </a:p>
          <a:p>
            <a:pPr eaLnBrk="1" fontAlgn="auto" hangingPunct="1">
              <a:spcBef>
                <a:spcPts val="0"/>
              </a:spcBef>
              <a:spcAft>
                <a:spcPts val="600"/>
              </a:spcAft>
              <a:defRPr/>
            </a:pPr>
            <a:r>
              <a:rPr lang="en-US" sz="2400" dirty="0" smtClean="0"/>
              <a:t>Health and Medical Care Archive </a:t>
            </a:r>
          </a:p>
          <a:p>
            <a:pPr fontAlgn="auto">
              <a:spcBef>
                <a:spcPts val="0"/>
              </a:spcBef>
              <a:spcAft>
                <a:spcPts val="600"/>
              </a:spcAft>
              <a:defRPr/>
            </a:pPr>
            <a:r>
              <a:rPr lang="en-US" sz="2400" dirty="0"/>
              <a:t>Measures of Effective Teaching Longitudinal Database</a:t>
            </a:r>
          </a:p>
          <a:p>
            <a:pPr fontAlgn="auto">
              <a:spcBef>
                <a:spcPts val="0"/>
              </a:spcBef>
              <a:spcAft>
                <a:spcPts val="600"/>
              </a:spcAft>
              <a:defRPr/>
            </a:pPr>
            <a:r>
              <a:rPr lang="en-US" sz="2400" dirty="0"/>
              <a:t>National Addiction &amp; HIV Data Archive Program</a:t>
            </a:r>
          </a:p>
          <a:p>
            <a:pPr eaLnBrk="1" fontAlgn="auto" hangingPunct="1">
              <a:spcBef>
                <a:spcPts val="0"/>
              </a:spcBef>
              <a:spcAft>
                <a:spcPts val="600"/>
              </a:spcAft>
              <a:defRPr/>
            </a:pPr>
            <a:r>
              <a:rPr lang="en-US" sz="2400" dirty="0" smtClean="0"/>
              <a:t>National Archive of Computerized Data on Aging</a:t>
            </a:r>
          </a:p>
          <a:p>
            <a:pPr eaLnBrk="1" fontAlgn="auto" hangingPunct="1">
              <a:spcBef>
                <a:spcPts val="0"/>
              </a:spcBef>
              <a:spcAft>
                <a:spcPts val="600"/>
              </a:spcAft>
              <a:defRPr/>
            </a:pPr>
            <a:r>
              <a:rPr lang="en-US" sz="2400" dirty="0" smtClean="0"/>
              <a:t>National Archive of Criminal Justice Data</a:t>
            </a:r>
          </a:p>
          <a:p>
            <a:pPr eaLnBrk="1" fontAlgn="auto" hangingPunct="1">
              <a:spcBef>
                <a:spcPts val="0"/>
              </a:spcBef>
              <a:spcAft>
                <a:spcPts val="600"/>
              </a:spcAft>
              <a:defRPr/>
            </a:pPr>
            <a:r>
              <a:rPr lang="en-US" sz="2400" dirty="0" smtClean="0"/>
              <a:t>Resource Center for Minority Data</a:t>
            </a:r>
          </a:p>
          <a:p>
            <a:pPr eaLnBrk="1" fontAlgn="auto" hangingPunct="1">
              <a:spcBef>
                <a:spcPts val="0"/>
              </a:spcBef>
              <a:spcAft>
                <a:spcPts val="600"/>
              </a:spcAft>
              <a:defRPr/>
            </a:pPr>
            <a:r>
              <a:rPr lang="en-US" sz="2400" dirty="0" smtClean="0"/>
              <a:t>Substance Abuse &amp; Mental Health Data Archive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0" y="-43218"/>
            <a:ext cx="8618517" cy="6211773"/>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922"/>
            <a:ext cx="615315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972" y="565822"/>
            <a:ext cx="7127028" cy="644457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524000"/>
            <a:ext cx="75057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5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Sharing Confidential Data</a:t>
            </a:r>
            <a:endParaRPr lang="en-US" dirty="0"/>
          </a:p>
        </p:txBody>
      </p:sp>
      <p:sp>
        <p:nvSpPr>
          <p:cNvPr id="3" name="Content Placeholder 2"/>
          <p:cNvSpPr>
            <a:spLocks noGrp="1"/>
          </p:cNvSpPr>
          <p:nvPr>
            <p:ph idx="1"/>
          </p:nvPr>
        </p:nvSpPr>
        <p:spPr/>
        <p:txBody>
          <a:bodyPr/>
          <a:lstStyle/>
          <a:p>
            <a:r>
              <a:rPr lang="en-US" dirty="0" smtClean="0"/>
              <a:t>Disclosure risks in social science data</a:t>
            </a:r>
          </a:p>
          <a:p>
            <a:r>
              <a:rPr lang="en-US" dirty="0" smtClean="0"/>
              <a:t>Protecting confidential data</a:t>
            </a:r>
          </a:p>
          <a:p>
            <a:pPr lvl="1"/>
            <a:r>
              <a:rPr lang="en-US" dirty="0" smtClean="0"/>
              <a:t>Safe data</a:t>
            </a:r>
          </a:p>
          <a:p>
            <a:pPr lvl="1"/>
            <a:r>
              <a:rPr lang="en-US" dirty="0" smtClean="0"/>
              <a:t>Safe places</a:t>
            </a:r>
          </a:p>
          <a:p>
            <a:pPr lvl="1"/>
            <a:r>
              <a:rPr lang="en-US" dirty="0" smtClean="0"/>
              <a:t>Safe people</a:t>
            </a:r>
          </a:p>
          <a:p>
            <a:pPr lvl="1"/>
            <a:r>
              <a:rPr lang="en-US" dirty="0" smtClean="0"/>
              <a:t>Safe outputs</a:t>
            </a:r>
          </a:p>
        </p:txBody>
      </p:sp>
    </p:spTree>
    <p:extLst>
      <p:ext uri="{BB962C8B-B14F-4D97-AF65-F5344CB8AC3E}">
        <p14:creationId xmlns:p14="http://schemas.microsoft.com/office/powerpoint/2010/main" val="32784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533400"/>
          </a:xfrm>
        </p:spPr>
        <p:txBody>
          <a:bodyPr/>
          <a:lstStyle/>
          <a:p>
            <a:r>
              <a:rPr lang="en-US" dirty="0" smtClean="0"/>
              <a:t>Disclosure risks in social science data</a:t>
            </a:r>
            <a:endParaRPr lang="en-US" dirty="0"/>
          </a:p>
        </p:txBody>
      </p:sp>
      <p:sp>
        <p:nvSpPr>
          <p:cNvPr id="4" name="Rectangle 3"/>
          <p:cNvSpPr>
            <a:spLocks noGrp="1" noChangeArrowheads="1"/>
          </p:cNvSpPr>
          <p:nvPr>
            <p:ph idx="1"/>
          </p:nvPr>
        </p:nvSpPr>
        <p:spPr>
          <a:xfrm>
            <a:off x="609600" y="1752600"/>
            <a:ext cx="7772400" cy="4114800"/>
          </a:xfrm>
        </p:spPr>
        <p:txBody>
          <a:bodyPr/>
          <a:lstStyle/>
          <a:p>
            <a:pPr marL="0" indent="0" eaLnBrk="1" hangingPunct="1">
              <a:buFontTx/>
              <a:buNone/>
            </a:pPr>
            <a:r>
              <a:rPr lang="en-US" sz="2800" b="1" dirty="0" smtClean="0">
                <a:ea typeface="ＭＳ Ｐゴシック" pitchFamily="34" charset="-128"/>
              </a:rPr>
              <a:t>Research designs can increase disclosure risk :</a:t>
            </a:r>
          </a:p>
          <a:p>
            <a:pPr eaLnBrk="1" hangingPunct="1"/>
            <a:r>
              <a:rPr lang="en-US" sz="2800" dirty="0" smtClean="0">
                <a:ea typeface="ＭＳ Ｐゴシック" pitchFamily="34" charset="-128"/>
              </a:rPr>
              <a:t>Geographically referenced data</a:t>
            </a:r>
          </a:p>
          <a:p>
            <a:pPr eaLnBrk="1" hangingPunct="1"/>
            <a:r>
              <a:rPr lang="en-US" sz="2800" dirty="0" smtClean="0">
                <a:ea typeface="ＭＳ Ｐゴシック" pitchFamily="34" charset="-128"/>
              </a:rPr>
              <a:t>Longitudinal data</a:t>
            </a:r>
          </a:p>
          <a:p>
            <a:pPr eaLnBrk="1" hangingPunct="1"/>
            <a:r>
              <a:rPr lang="en-US" sz="2800" dirty="0" smtClean="0">
                <a:ea typeface="ＭＳ Ｐゴシック" pitchFamily="34" charset="-128"/>
              </a:rPr>
              <a:t>Multi-level data: </a:t>
            </a:r>
          </a:p>
          <a:p>
            <a:pPr lvl="1" eaLnBrk="1" hangingPunct="1"/>
            <a:r>
              <a:rPr lang="en-US" sz="2600" dirty="0" smtClean="0">
                <a:ea typeface="ＭＳ Ｐゴシック" pitchFamily="34" charset="-128"/>
              </a:rPr>
              <a:t>Student, teacher, school, school district</a:t>
            </a:r>
          </a:p>
          <a:p>
            <a:pPr lvl="1" eaLnBrk="1" hangingPunct="1"/>
            <a:r>
              <a:rPr lang="en-US" sz="2600" dirty="0" smtClean="0">
                <a:ea typeface="ＭＳ Ｐゴシック" pitchFamily="34" charset="-128"/>
              </a:rPr>
              <a:t>Patient, clinic, community</a:t>
            </a:r>
          </a:p>
          <a:p>
            <a:pPr marL="0" lvl="0" indent="0">
              <a:lnSpc>
                <a:spcPct val="90000"/>
              </a:lnSpc>
              <a:spcBef>
                <a:spcPts val="1200"/>
              </a:spcBef>
              <a:buNone/>
            </a:pPr>
            <a:endParaRPr lang="en-US" sz="3200" b="1" dirty="0">
              <a:solidFill>
                <a:srgbClr val="0C266C"/>
              </a:solidFill>
              <a:ea typeface="ＭＳ Ｐゴシック" pitchFamily="34" charset="-128"/>
            </a:endParaRPr>
          </a:p>
          <a:p>
            <a:pPr lvl="1" eaLnBrk="1" hangingPunct="1"/>
            <a:endParaRPr lang="en-US" sz="2600" dirty="0" smtClean="0">
              <a:ea typeface="ＭＳ Ｐゴシック" pitchFamily="34" charset="-128"/>
            </a:endParaRPr>
          </a:p>
        </p:txBody>
      </p:sp>
    </p:spTree>
    <p:extLst>
      <p:ext uri="{BB962C8B-B14F-4D97-AF65-F5344CB8AC3E}">
        <p14:creationId xmlns:p14="http://schemas.microsoft.com/office/powerpoint/2010/main" val="175597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dirty="0" smtClean="0"/>
              <a:t>Protecting Confidential Data</a:t>
            </a:r>
            <a:endParaRPr lang="en-US" dirty="0"/>
          </a:p>
        </p:txBody>
      </p:sp>
      <p:sp>
        <p:nvSpPr>
          <p:cNvPr id="3" name="Content Placeholder 2"/>
          <p:cNvSpPr>
            <a:spLocks noGrp="1"/>
          </p:cNvSpPr>
          <p:nvPr>
            <p:ph idx="1"/>
          </p:nvPr>
        </p:nvSpPr>
        <p:spPr>
          <a:xfrm>
            <a:off x="609600" y="1752600"/>
            <a:ext cx="7772400" cy="4114800"/>
          </a:xfrm>
        </p:spPr>
        <p:txBody>
          <a:bodyPr/>
          <a:lstStyle/>
          <a:p>
            <a:pPr>
              <a:spcBef>
                <a:spcPts val="1800"/>
              </a:spcBef>
            </a:pPr>
            <a:r>
              <a:rPr lang="en-US" b="1" dirty="0" smtClean="0"/>
              <a:t>Safe data</a:t>
            </a:r>
            <a:r>
              <a:rPr lang="en-US" dirty="0" smtClean="0"/>
              <a:t>: Modify the data to reduce the risk of re-identification</a:t>
            </a:r>
          </a:p>
          <a:p>
            <a:pPr>
              <a:spcBef>
                <a:spcPts val="1800"/>
              </a:spcBef>
            </a:pPr>
            <a:r>
              <a:rPr lang="en-US" b="1" dirty="0" smtClean="0"/>
              <a:t>Safe places</a:t>
            </a:r>
            <a:r>
              <a:rPr lang="en-US" dirty="0" smtClean="0"/>
              <a:t>: Physical isolation and secure technologies</a:t>
            </a:r>
          </a:p>
          <a:p>
            <a:pPr>
              <a:spcBef>
                <a:spcPts val="1800"/>
              </a:spcBef>
            </a:pPr>
            <a:r>
              <a:rPr lang="en-US" b="1" dirty="0" smtClean="0"/>
              <a:t>Safe people</a:t>
            </a:r>
            <a:r>
              <a:rPr lang="en-US" dirty="0" smtClean="0"/>
              <a:t>: Training and Data use agreements</a:t>
            </a:r>
          </a:p>
          <a:p>
            <a:pPr>
              <a:spcBef>
                <a:spcPts val="1800"/>
              </a:spcBef>
            </a:pPr>
            <a:r>
              <a:rPr lang="en-US" b="1" dirty="0" smtClean="0"/>
              <a:t>Safe outputs</a:t>
            </a:r>
            <a:r>
              <a:rPr lang="en-US" dirty="0" smtClean="0"/>
              <a:t>: Results are reviewed before being released to researchers</a:t>
            </a:r>
            <a:endParaRPr lang="en-US" b="1" dirty="0"/>
          </a:p>
        </p:txBody>
      </p:sp>
    </p:spTree>
    <p:extLst>
      <p:ext uri="{BB962C8B-B14F-4D97-AF65-F5344CB8AC3E}">
        <p14:creationId xmlns:p14="http://schemas.microsoft.com/office/powerpoint/2010/main" val="407597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dirty="0" smtClean="0"/>
              <a:t>Safe data</a:t>
            </a:r>
            <a:endParaRPr lang="en-US" dirty="0"/>
          </a:p>
        </p:txBody>
      </p:sp>
      <p:sp>
        <p:nvSpPr>
          <p:cNvPr id="3" name="Content Placeholder 2"/>
          <p:cNvSpPr>
            <a:spLocks noGrp="1"/>
          </p:cNvSpPr>
          <p:nvPr>
            <p:ph idx="1"/>
          </p:nvPr>
        </p:nvSpPr>
        <p:spPr>
          <a:xfrm>
            <a:off x="685800" y="2209800"/>
            <a:ext cx="7772400" cy="4114800"/>
          </a:xfrm>
        </p:spPr>
        <p:txBody>
          <a:bodyPr/>
          <a:lstStyle/>
          <a:p>
            <a:pPr marL="0" indent="0">
              <a:buNone/>
            </a:pPr>
            <a:r>
              <a:rPr lang="en-US" b="1" dirty="0" smtClean="0"/>
              <a:t>Disclosure risks can be reduced by design:</a:t>
            </a:r>
          </a:p>
          <a:p>
            <a:r>
              <a:rPr lang="en-US" dirty="0" smtClean="0"/>
              <a:t>Multiple sites rather than single locations</a:t>
            </a:r>
          </a:p>
          <a:p>
            <a:r>
              <a:rPr lang="en-US" dirty="0" smtClean="0"/>
              <a:t>Keeping sampling locations secret</a:t>
            </a:r>
          </a:p>
          <a:p>
            <a:pPr lvl="1"/>
            <a:r>
              <a:rPr lang="en-US" dirty="0" smtClean="0"/>
              <a:t>Releasing characteristics of contexts without providing locations</a:t>
            </a:r>
          </a:p>
          <a:p>
            <a:r>
              <a:rPr lang="en-US" dirty="0" smtClean="0"/>
              <a:t>Responsive sampling procedures</a:t>
            </a:r>
          </a:p>
          <a:p>
            <a:endParaRPr lang="en-US" dirty="0"/>
          </a:p>
        </p:txBody>
      </p:sp>
    </p:spTree>
    <p:extLst>
      <p:ext uri="{BB962C8B-B14F-4D97-AF65-F5344CB8AC3E}">
        <p14:creationId xmlns:p14="http://schemas.microsoft.com/office/powerpoint/2010/main" val="2699684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7772400" cy="1143000"/>
          </a:xfrm>
        </p:spPr>
        <p:txBody>
          <a:bodyPr/>
          <a:lstStyle/>
          <a:p>
            <a:r>
              <a:rPr lang="en-US" dirty="0" smtClean="0"/>
              <a:t>Safe data</a:t>
            </a:r>
            <a:endParaRPr lang="en-US" dirty="0"/>
          </a:p>
        </p:txBody>
      </p:sp>
      <p:sp>
        <p:nvSpPr>
          <p:cNvPr id="6" name="Content Placeholder 2"/>
          <p:cNvSpPr txBox="1">
            <a:spLocks/>
          </p:cNvSpPr>
          <p:nvPr/>
        </p:nvSpPr>
        <p:spPr bwMode="auto">
          <a:xfrm>
            <a:off x="609600" y="17526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pPr marL="0" indent="0">
              <a:spcBef>
                <a:spcPts val="0"/>
              </a:spcBef>
              <a:buNone/>
            </a:pPr>
            <a:r>
              <a:rPr lang="en-US" b="1" kern="0" dirty="0" smtClean="0"/>
              <a:t>Data masking</a:t>
            </a:r>
          </a:p>
          <a:p>
            <a:pPr>
              <a:spcBef>
                <a:spcPts val="0"/>
              </a:spcBef>
            </a:pPr>
            <a:r>
              <a:rPr lang="en-US" kern="0" dirty="0" smtClean="0"/>
              <a:t>Grouping values</a:t>
            </a:r>
          </a:p>
          <a:p>
            <a:pPr>
              <a:spcBef>
                <a:spcPts val="0"/>
              </a:spcBef>
            </a:pPr>
            <a:r>
              <a:rPr lang="en-US" kern="0" dirty="0" smtClean="0"/>
              <a:t>Top-coding</a:t>
            </a:r>
          </a:p>
          <a:p>
            <a:pPr>
              <a:spcBef>
                <a:spcPts val="0"/>
              </a:spcBef>
            </a:pPr>
            <a:r>
              <a:rPr lang="en-US" kern="0" dirty="0" smtClean="0"/>
              <a:t>Aggregating geographic areas</a:t>
            </a:r>
          </a:p>
          <a:p>
            <a:pPr>
              <a:spcBef>
                <a:spcPts val="0"/>
              </a:spcBef>
            </a:pPr>
            <a:r>
              <a:rPr lang="en-US" kern="0" dirty="0" smtClean="0"/>
              <a:t>Swapping values</a:t>
            </a:r>
          </a:p>
          <a:p>
            <a:pPr>
              <a:spcBef>
                <a:spcPts val="0"/>
              </a:spcBef>
            </a:pPr>
            <a:r>
              <a:rPr lang="en-US" kern="0" dirty="0" smtClean="0"/>
              <a:t>Suppressing unique cases</a:t>
            </a:r>
          </a:p>
          <a:p>
            <a:pPr>
              <a:spcBef>
                <a:spcPts val="0"/>
              </a:spcBef>
            </a:pPr>
            <a:r>
              <a:rPr lang="en-US" kern="0" dirty="0" smtClean="0">
                <a:ea typeface="ＭＳ Ｐゴシック" pitchFamily="34" charset="-128"/>
              </a:rPr>
              <a:t>Sampling within a larger data collection</a:t>
            </a:r>
          </a:p>
          <a:p>
            <a:pPr>
              <a:spcBef>
                <a:spcPts val="0"/>
              </a:spcBef>
            </a:pPr>
            <a:r>
              <a:rPr lang="en-US" kern="0" dirty="0" smtClean="0">
                <a:ea typeface="ＭＳ Ｐゴシック" pitchFamily="34" charset="-128"/>
              </a:rPr>
              <a:t>Adding “noise”</a:t>
            </a:r>
          </a:p>
          <a:p>
            <a:pPr>
              <a:spcBef>
                <a:spcPts val="0"/>
              </a:spcBef>
            </a:pPr>
            <a:r>
              <a:rPr lang="en-US" kern="0" dirty="0" smtClean="0"/>
              <a:t>Replacing real data with synthetic data</a:t>
            </a:r>
          </a:p>
          <a:p>
            <a:pPr marL="0" indent="0">
              <a:spcBef>
                <a:spcPts val="0"/>
              </a:spcBef>
              <a:buFontTx/>
              <a:buNone/>
            </a:pPr>
            <a:endParaRPr lang="en-US" kern="0" dirty="0" smtClean="0"/>
          </a:p>
          <a:p>
            <a:pPr lvl="1">
              <a:spcBef>
                <a:spcPts val="0"/>
              </a:spcBef>
            </a:pPr>
            <a:endParaRPr lang="en-US" kern="0" dirty="0" smtClean="0"/>
          </a:p>
        </p:txBody>
      </p:sp>
    </p:spTree>
    <p:extLst>
      <p:ext uri="{BB962C8B-B14F-4D97-AF65-F5344CB8AC3E}">
        <p14:creationId xmlns:p14="http://schemas.microsoft.com/office/powerpoint/2010/main" val="804572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ICPSR-blackbar-presentation (1)">
  <a:themeElements>
    <a:clrScheme name="icpsr-bright">
      <a:dk1>
        <a:srgbClr val="0C266C"/>
      </a:dk1>
      <a:lt1>
        <a:srgbClr val="E7EFFF"/>
      </a:lt1>
      <a:dk2>
        <a:srgbClr val="0C266C"/>
      </a:dk2>
      <a:lt2>
        <a:srgbClr val="A5B3CA"/>
      </a:lt2>
      <a:accent1>
        <a:srgbClr val="405379"/>
      </a:accent1>
      <a:accent2>
        <a:srgbClr val="F76108"/>
      </a:accent2>
      <a:accent3>
        <a:srgbClr val="A50859"/>
      </a:accent3>
      <a:accent4>
        <a:srgbClr val="60246D"/>
      </a:accent4>
      <a:accent5>
        <a:srgbClr val="23636E"/>
      </a:accent5>
      <a:accent6>
        <a:srgbClr val="F99509"/>
      </a:accent6>
      <a:hlink>
        <a:srgbClr val="1654FE"/>
      </a:hlink>
      <a:folHlink>
        <a:srgbClr val="7ABC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ICPSR_blue_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PSR_blue_tex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PSR_blue_tex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PSR_blue_tex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PSR_blue_tex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PSR_blue_tex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PSR_blue_tex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PSR_blue_tex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PSR_blue_tex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PSR_blue_tex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PSR_blue_tex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PSR_blue_tex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ICPSR-blackbar-presentation (1)</Template>
  <TotalTime>1092</TotalTime>
  <Words>1127</Words>
  <Application>Microsoft Office PowerPoint</Application>
  <PresentationFormat>On-screen Show (4:3)</PresentationFormat>
  <Paragraphs>192</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ICPSR-blackbar-presentation (1)</vt:lpstr>
      <vt:lpstr>Archiving and Sharing Confidential Data in the  Social Sciences</vt:lpstr>
      <vt:lpstr>About ICPSR</vt:lpstr>
      <vt:lpstr>What we do</vt:lpstr>
      <vt:lpstr>Sponsored Archives</vt:lpstr>
      <vt:lpstr>Sharing Confidential Data</vt:lpstr>
      <vt:lpstr>Disclosure risks in social science data</vt:lpstr>
      <vt:lpstr>Protecting Confidential Data</vt:lpstr>
      <vt:lpstr>Safe data</vt:lpstr>
      <vt:lpstr>Safe data</vt:lpstr>
      <vt:lpstr>Safe places</vt:lpstr>
      <vt:lpstr>Data Protection Plans should address risks:</vt:lpstr>
      <vt:lpstr>Controlled environments allow review of outputs</vt:lpstr>
      <vt:lpstr>Virtual Data Enclave</vt:lpstr>
      <vt:lpstr>Safe people</vt:lpstr>
      <vt:lpstr>PowerPoint Presentation</vt:lpstr>
      <vt:lpstr>Safe people</vt:lpstr>
      <vt:lpstr>Data Use Agreement: Behavior rules </vt:lpstr>
      <vt:lpstr>Data Use Agreement: Institutional Commitment</vt:lpstr>
      <vt:lpstr>PowerPoint Presentation</vt:lpstr>
      <vt:lpstr>PowerPoint Presentation</vt:lpstr>
      <vt:lpstr>The Gradient of Risk &amp; Restriction</vt:lpstr>
      <vt:lpstr>The IRB of the data producer should establish a data dissemination plan,</vt:lpstr>
      <vt:lpstr>Data repositories offer secure dissemination services</vt:lpstr>
      <vt:lpstr>Institutions that receive data are responsible for security and behavior</vt:lpstr>
      <vt:lpstr>PowerPoint Presentation</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George Alter</cp:lastModifiedBy>
  <cp:revision>65</cp:revision>
  <dcterms:created xsi:type="dcterms:W3CDTF">2012-09-10T13:21:12Z</dcterms:created>
  <dcterms:modified xsi:type="dcterms:W3CDTF">2013-03-20T02:23:06Z</dcterms:modified>
</cp:coreProperties>
</file>