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441" r:id="rId2"/>
    <p:sldId id="333" r:id="rId3"/>
    <p:sldId id="257" r:id="rId4"/>
    <p:sldId id="562" r:id="rId5"/>
    <p:sldId id="563" r:id="rId6"/>
    <p:sldId id="564" r:id="rId7"/>
    <p:sldId id="444" r:id="rId8"/>
    <p:sldId id="448" r:id="rId9"/>
    <p:sldId id="565" r:id="rId10"/>
    <p:sldId id="324" r:id="rId11"/>
    <p:sldId id="268" r:id="rId12"/>
    <p:sldId id="279" r:id="rId13"/>
    <p:sldId id="566" r:id="rId14"/>
    <p:sldId id="450" r:id="rId15"/>
    <p:sldId id="451" r:id="rId16"/>
    <p:sldId id="452" r:id="rId17"/>
    <p:sldId id="567" r:id="rId18"/>
    <p:sldId id="454" r:id="rId19"/>
    <p:sldId id="446" r:id="rId20"/>
    <p:sldId id="447" r:id="rId21"/>
    <p:sldId id="568" r:id="rId22"/>
    <p:sldId id="424" r:id="rId23"/>
    <p:sldId id="579" r:id="rId24"/>
    <p:sldId id="580" r:id="rId25"/>
    <p:sldId id="581" r:id="rId26"/>
    <p:sldId id="582" r:id="rId27"/>
    <p:sldId id="570" r:id="rId28"/>
    <p:sldId id="465" r:id="rId29"/>
    <p:sldId id="534" r:id="rId30"/>
    <p:sldId id="532" r:id="rId31"/>
    <p:sldId id="584" r:id="rId32"/>
    <p:sldId id="494" r:id="rId33"/>
    <p:sldId id="545" r:id="rId34"/>
    <p:sldId id="549" r:id="rId35"/>
    <p:sldId id="526" r:id="rId36"/>
    <p:sldId id="548" r:id="rId37"/>
    <p:sldId id="586" r:id="rId38"/>
    <p:sldId id="552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EF7"/>
    <a:srgbClr val="CCFFFF"/>
    <a:srgbClr val="3333FF"/>
    <a:srgbClr val="7575FF"/>
    <a:srgbClr val="00FFFF"/>
    <a:srgbClr val="00CC99"/>
    <a:srgbClr val="41A7C3"/>
    <a:srgbClr val="33CCCC"/>
    <a:srgbClr val="0099CC"/>
    <a:srgbClr val="4F81B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946B2-3550-48BB-9C9E-8BB5084B1EA8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895A5-B482-4D08-99F8-84EB4B9C2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7817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895A5-B482-4D08-99F8-84EB4B9C257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895A5-B482-4D08-99F8-84EB4B9C257F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CAAFA-D288-4C05-860A-4FBD4DE8199F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915AC-1209-4DB5-B8AF-81BB6DB36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8E4B7-C727-46A7-9A5E-D4F6F4B83BDC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7F759-0064-4385-A094-501F5A1CC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47B33-2E8F-47B6-93D1-85D183404A4F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15F3-8DFE-4599-93C5-0A786C831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3F2B2-BDB2-453C-A727-AC83ED6C92DC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790DA-FB04-40D5-AB61-E05931A74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961C8-C246-456B-B58D-32059A697301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7F84C-66BA-41D7-91C7-FA3238AEBB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E19BE-EB8E-44AC-A610-EF897D58FDF5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F6E03-4FC2-4FEC-BC30-9529B5164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39EAA-5F4A-4BD1-B94E-909D65FD8F4F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6A042-C19D-48FB-BA2B-73B7AAEC4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83F7D-A8F3-49C9-AF01-D65484818255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DD8D4-E7EA-4E1C-9021-5547F6825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5461B-8B03-492F-AE65-53F51F5174AC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8C7D4-2E39-478D-BE84-9B651BA41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F2A31-89BF-458C-A355-27004E02BD4B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9B865-55D1-4958-9C72-C6503983C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76525-0AFC-4C92-9B61-896DD20A31A8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4F375-6904-4365-A744-4433C1895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994DAE-5EA9-4846-92D4-FEA97A884669}" type="datetimeFigureOut">
              <a:rPr lang="en-US"/>
              <a:pPr>
                <a:defRPr/>
              </a:pPr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BDBEB86-4314-4760-9F50-621811CCF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0"/>
            <a:ext cx="7772400" cy="1470025"/>
          </a:xfrm>
        </p:spPr>
        <p:txBody>
          <a:bodyPr/>
          <a:lstStyle/>
          <a:p>
            <a:r>
              <a:rPr lang="en-US" sz="6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ANPRM</a:t>
            </a:r>
            <a:br>
              <a:rPr lang="en-US" sz="60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</a:br>
            <a:r>
              <a:rPr lang="en-US" sz="4800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Single IRB Review mandated for multi-site domestic research</a:t>
            </a:r>
            <a:endParaRPr lang="en-US" sz="1400" dirty="0" smtClean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P. Pearl O’Rourke, M.D.</a:t>
            </a:r>
          </a:p>
          <a:p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Partners Health Care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4038600"/>
            <a:ext cx="7391400" cy="0"/>
          </a:xfrm>
          <a:prstGeom prst="line">
            <a:avLst/>
          </a:prstGeom>
          <a:ln w="539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hlink"/>
                </a:solidFill>
                <a:latin typeface="Arial" charset="0"/>
              </a:rPr>
              <a:t>Models of Central IRBs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28800"/>
            <a:ext cx="83820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Non-share model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Central IRB fulfills </a:t>
            </a:r>
            <a:r>
              <a:rPr lang="en-US" u="sng" dirty="0" smtClean="0">
                <a:latin typeface="Arial" charset="0"/>
              </a:rPr>
              <a:t>all</a:t>
            </a:r>
            <a:r>
              <a:rPr lang="en-US" dirty="0" smtClean="0">
                <a:latin typeface="Arial" charset="0"/>
              </a:rPr>
              <a:t> IRB-review requirements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Initial, continuing, adverse events amendments, etc.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Share model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Central IRB and local IRB share review responsibilities</a:t>
            </a:r>
          </a:p>
          <a:p>
            <a:pPr lvl="2" eaLnBrk="1" hangingPunct="1"/>
            <a:r>
              <a:rPr lang="en-US" dirty="0" smtClean="0">
                <a:latin typeface="Arial" charset="0"/>
              </a:rPr>
              <a:t>Most frequently re: amendments and adverse events</a:t>
            </a: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7630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hlink"/>
                </a:solidFill>
                <a:latin typeface="Arial" charset="0"/>
              </a:rPr>
              <a:t>Proposed taxonomy of Central IRBs</a:t>
            </a:r>
          </a:p>
        </p:txBody>
      </p:sp>
      <p:sp>
        <p:nvSpPr>
          <p:cNvPr id="29698" name="Rectangle 5"/>
          <p:cNvSpPr>
            <a:spLocks noChangeArrowheads="1"/>
          </p:cNvSpPr>
          <p:nvPr/>
        </p:nvSpPr>
        <p:spPr bwMode="auto">
          <a:xfrm>
            <a:off x="533400" y="2438400"/>
            <a:ext cx="7772400" cy="914400"/>
          </a:xfrm>
          <a:prstGeom prst="rect">
            <a:avLst/>
          </a:prstGeom>
          <a:gradFill rotWithShape="1">
            <a:gsLst>
              <a:gs pos="0">
                <a:srgbClr val="6600FF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33400" y="1752600"/>
            <a:ext cx="769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Local </a:t>
            </a:r>
            <a:r>
              <a:rPr lang="en-US" dirty="0" smtClean="0"/>
              <a:t>IRBs alone </a:t>
            </a:r>
            <a:r>
              <a:rPr lang="en-US" dirty="0"/>
              <a:t>		  Non-share model</a:t>
            </a:r>
          </a:p>
        </p:txBody>
      </p:sp>
      <p:sp>
        <p:nvSpPr>
          <p:cNvPr id="29700" name="AutoShape 10"/>
          <p:cNvSpPr>
            <a:spLocks noChangeArrowheads="1"/>
          </p:cNvSpPr>
          <p:nvPr/>
        </p:nvSpPr>
        <p:spPr bwMode="auto">
          <a:xfrm>
            <a:off x="3733800" y="3581400"/>
            <a:ext cx="228600" cy="685800"/>
          </a:xfrm>
          <a:prstGeom prst="upArrow">
            <a:avLst>
              <a:gd name="adj1" fmla="val 50000"/>
              <a:gd name="adj2" fmla="val 75000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Text Box 12"/>
          <p:cNvSpPr txBox="1">
            <a:spLocks noChangeArrowheads="1"/>
          </p:cNvSpPr>
          <p:nvPr/>
        </p:nvSpPr>
        <p:spPr bwMode="auto">
          <a:xfrm>
            <a:off x="1981200" y="4343400"/>
            <a:ext cx="434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Share models</a:t>
            </a:r>
          </a:p>
        </p:txBody>
      </p:sp>
      <p:sp>
        <p:nvSpPr>
          <p:cNvPr id="29702" name="AutoShape 10"/>
          <p:cNvSpPr>
            <a:spLocks noChangeArrowheads="1"/>
          </p:cNvSpPr>
          <p:nvPr/>
        </p:nvSpPr>
        <p:spPr bwMode="auto">
          <a:xfrm>
            <a:off x="4343400" y="3581400"/>
            <a:ext cx="228600" cy="685800"/>
          </a:xfrm>
          <a:prstGeom prst="upArrow">
            <a:avLst>
              <a:gd name="adj1" fmla="val 50000"/>
              <a:gd name="adj2" fmla="val 75000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AutoShape 10"/>
          <p:cNvSpPr>
            <a:spLocks noChangeArrowheads="1"/>
          </p:cNvSpPr>
          <p:nvPr/>
        </p:nvSpPr>
        <p:spPr bwMode="auto">
          <a:xfrm>
            <a:off x="3124200" y="3581400"/>
            <a:ext cx="228600" cy="685800"/>
          </a:xfrm>
          <a:prstGeom prst="upArrow">
            <a:avLst>
              <a:gd name="adj1" fmla="val 50000"/>
              <a:gd name="adj2" fmla="val 75000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AutoShape 10"/>
          <p:cNvSpPr>
            <a:spLocks noChangeArrowheads="1"/>
          </p:cNvSpPr>
          <p:nvPr/>
        </p:nvSpPr>
        <p:spPr bwMode="auto">
          <a:xfrm>
            <a:off x="4953000" y="3581400"/>
            <a:ext cx="228600" cy="685800"/>
          </a:xfrm>
          <a:prstGeom prst="upArrow">
            <a:avLst>
              <a:gd name="adj1" fmla="val 50000"/>
              <a:gd name="adj2" fmla="val 75000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AutoShape 10"/>
          <p:cNvSpPr>
            <a:spLocks noChangeArrowheads="1"/>
          </p:cNvSpPr>
          <p:nvPr/>
        </p:nvSpPr>
        <p:spPr bwMode="auto">
          <a:xfrm>
            <a:off x="762000" y="2209800"/>
            <a:ext cx="457200" cy="152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AutoShape 11"/>
          <p:cNvSpPr>
            <a:spLocks noChangeArrowheads="1"/>
          </p:cNvSpPr>
          <p:nvPr/>
        </p:nvSpPr>
        <p:spPr bwMode="auto">
          <a:xfrm>
            <a:off x="7543800" y="2209800"/>
            <a:ext cx="457200" cy="152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hlink"/>
                </a:solidFill>
                <a:latin typeface="Arial" charset="0"/>
              </a:rPr>
              <a:t>Proposed taxonomy of Central IRBs</a:t>
            </a:r>
          </a:p>
        </p:txBody>
      </p:sp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533400" y="2438400"/>
            <a:ext cx="7772400" cy="914400"/>
          </a:xfrm>
          <a:prstGeom prst="rect">
            <a:avLst/>
          </a:prstGeom>
          <a:gradFill rotWithShape="1">
            <a:gsLst>
              <a:gs pos="0">
                <a:srgbClr val="6600FF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533400" y="17526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Local </a:t>
            </a:r>
            <a:r>
              <a:rPr lang="en-US" dirty="0" smtClean="0"/>
              <a:t>IRBs</a:t>
            </a:r>
            <a:r>
              <a:rPr lang="en-US" dirty="0"/>
              <a:t>				  Non-share model</a:t>
            </a:r>
          </a:p>
        </p:txBody>
      </p:sp>
      <p:sp>
        <p:nvSpPr>
          <p:cNvPr id="30724" name="Text Box 7"/>
          <p:cNvSpPr txBox="1">
            <a:spLocks noChangeArrowheads="1"/>
          </p:cNvSpPr>
          <p:nvPr/>
        </p:nvSpPr>
        <p:spPr bwMode="auto">
          <a:xfrm rot="2700000">
            <a:off x="6584157" y="4236243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Commercial</a:t>
            </a:r>
          </a:p>
        </p:txBody>
      </p:sp>
      <p:sp>
        <p:nvSpPr>
          <p:cNvPr id="30725" name="Text Box 8"/>
          <p:cNvSpPr txBox="1">
            <a:spLocks noChangeArrowheads="1"/>
          </p:cNvSpPr>
          <p:nvPr/>
        </p:nvSpPr>
        <p:spPr bwMode="auto">
          <a:xfrm rot="2848087">
            <a:off x="335757" y="4617243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Status quo</a:t>
            </a:r>
          </a:p>
        </p:txBody>
      </p:sp>
      <p:sp>
        <p:nvSpPr>
          <p:cNvPr id="30726" name="Text Box 9"/>
          <p:cNvSpPr txBox="1">
            <a:spLocks noChangeArrowheads="1"/>
          </p:cNvSpPr>
          <p:nvPr/>
        </p:nvSpPr>
        <p:spPr bwMode="auto">
          <a:xfrm rot="2522344">
            <a:off x="1905000" y="45720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IRBShare</a:t>
            </a:r>
          </a:p>
        </p:txBody>
      </p:sp>
      <p:sp>
        <p:nvSpPr>
          <p:cNvPr id="30727" name="Text Box 10"/>
          <p:cNvSpPr txBox="1">
            <a:spLocks noChangeArrowheads="1"/>
          </p:cNvSpPr>
          <p:nvPr/>
        </p:nvSpPr>
        <p:spPr bwMode="auto">
          <a:xfrm rot="2463289">
            <a:off x="3303380" y="4766477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NCI </a:t>
            </a:r>
            <a:r>
              <a:rPr lang="en-US" dirty="0" smtClean="0"/>
              <a:t>CIRB (original)</a:t>
            </a:r>
            <a:endParaRPr lang="en-US" dirty="0"/>
          </a:p>
        </p:txBody>
      </p:sp>
      <p:sp>
        <p:nvSpPr>
          <p:cNvPr id="30728" name="Text Box 12"/>
          <p:cNvSpPr txBox="1">
            <a:spLocks noChangeArrowheads="1"/>
          </p:cNvSpPr>
          <p:nvPr/>
        </p:nvSpPr>
        <p:spPr bwMode="auto">
          <a:xfrm rot="2640734">
            <a:off x="5859090" y="4388536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VA CIRB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Points to be made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Proposed benefits of central IRB review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Reminder of ‘review’ requirements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Types of ‘central’ IRBs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IRB versus institutional responsibilities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Details of relying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Experience with NeuroNEXT model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Challenges that must be addressed</a:t>
            </a:r>
          </a:p>
          <a:p>
            <a:pPr eaLnBrk="1" hangingPunct="1"/>
            <a:endParaRPr lang="en-US" dirty="0" smtClean="0">
              <a:solidFill>
                <a:srgbClr val="DDDEF7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5257800" y="612775"/>
            <a:ext cx="1325563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323C285-A5B7-4E2E-8525-7303537DE991}" type="slidenum">
              <a:rPr lang="en-US" sz="800" smtClean="0">
                <a:solidFill>
                  <a:schemeClr val="accent2"/>
                </a:solidFill>
              </a:rPr>
              <a:pPr/>
              <a:t>14</a:t>
            </a:fld>
            <a:endParaRPr lang="en-US" sz="800" smtClean="0">
              <a:solidFill>
                <a:schemeClr val="accent2"/>
              </a:solidFill>
            </a:endParaRP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ja-JP" sz="4000" dirty="0" smtClean="0">
              <a:ea typeface="ＭＳ Ｐゴシック"/>
              <a:cs typeface="ＭＳ Ｐゴシック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ja-JP" sz="4000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2209800" y="3124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2458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IRB vs. Institution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2057400"/>
            <a:ext cx="6781800" cy="3046988"/>
          </a:xfrm>
          <a:prstGeom prst="rect">
            <a:avLst/>
          </a:prstGeom>
          <a:solidFill>
            <a:srgbClr val="33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Institutional Responsibilities</a:t>
            </a:r>
          </a:p>
          <a:p>
            <a:pPr algn="ctr"/>
            <a:r>
              <a:rPr lang="en-US" sz="2400" dirty="0" smtClean="0"/>
              <a:t>(including Federal Wide-Assurance details)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5257800" y="612775"/>
            <a:ext cx="1325563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323C285-A5B7-4E2E-8525-7303537DE991}" type="slidenum">
              <a:rPr lang="en-US" sz="800" smtClean="0">
                <a:solidFill>
                  <a:schemeClr val="accent2"/>
                </a:solidFill>
              </a:rPr>
              <a:pPr/>
              <a:t>15</a:t>
            </a:fld>
            <a:endParaRPr lang="en-US" sz="800" smtClean="0">
              <a:solidFill>
                <a:schemeClr val="accent2"/>
              </a:solidFill>
            </a:endParaRP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ja-JP" sz="4000" dirty="0" smtClean="0">
              <a:ea typeface="ＭＳ Ｐゴシック"/>
              <a:cs typeface="ＭＳ Ｐゴシック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ja-JP" sz="4000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2209800" y="3124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2458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IRB vs. Institution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2057400"/>
            <a:ext cx="6781800" cy="3046988"/>
          </a:xfrm>
          <a:prstGeom prst="rect">
            <a:avLst/>
          </a:prstGeom>
          <a:solidFill>
            <a:srgbClr val="33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Institutional Responsibilities</a:t>
            </a:r>
          </a:p>
          <a:p>
            <a:pPr algn="ctr"/>
            <a:r>
              <a:rPr lang="en-US" sz="2400" dirty="0" smtClean="0"/>
              <a:t>(including Federal Wide-Assurance details)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3886200"/>
            <a:ext cx="1905000" cy="1261884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IRB Review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5257800" y="612775"/>
            <a:ext cx="1325563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323C285-A5B7-4E2E-8525-7303537DE991}" type="slidenum">
              <a:rPr lang="en-US" sz="800" smtClean="0">
                <a:solidFill>
                  <a:schemeClr val="accent2"/>
                </a:solidFill>
              </a:rPr>
              <a:pPr/>
              <a:t>16</a:t>
            </a:fld>
            <a:endParaRPr lang="en-US" sz="800" smtClean="0">
              <a:solidFill>
                <a:schemeClr val="accent2"/>
              </a:solidFill>
            </a:endParaRP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ja-JP" sz="4000" dirty="0" smtClean="0">
              <a:ea typeface="ＭＳ Ｐゴシック"/>
              <a:cs typeface="ＭＳ Ｐゴシック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ja-JP" sz="4000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2209800" y="3124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2458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IRB vs. Institution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2057400"/>
            <a:ext cx="6781800" cy="3046988"/>
          </a:xfrm>
          <a:prstGeom prst="rect">
            <a:avLst/>
          </a:prstGeom>
          <a:solidFill>
            <a:srgbClr val="33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Institutional Responsibilities</a:t>
            </a:r>
          </a:p>
          <a:p>
            <a:pPr algn="ctr"/>
            <a:r>
              <a:rPr lang="en-US" sz="2400" dirty="0" smtClean="0"/>
              <a:t>(including Federal Wide-Assurance details)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3124200"/>
            <a:ext cx="5638800" cy="2000548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IRB Office Responsibilities</a:t>
            </a:r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3886200"/>
            <a:ext cx="1905000" cy="1261884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IRB Review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5257800" y="612775"/>
            <a:ext cx="1325563" cy="4572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323C285-A5B7-4E2E-8525-7303537DE991}" type="slidenum">
              <a:rPr lang="en-US" sz="800" smtClean="0">
                <a:solidFill>
                  <a:schemeClr val="accent2"/>
                </a:solidFill>
              </a:rPr>
              <a:pPr/>
              <a:t>17</a:t>
            </a:fld>
            <a:endParaRPr lang="en-US" sz="800" smtClean="0">
              <a:solidFill>
                <a:schemeClr val="accent2"/>
              </a:solidFill>
            </a:endParaRP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ja-JP" sz="4000" dirty="0" smtClean="0">
              <a:ea typeface="ＭＳ Ｐゴシック"/>
              <a:cs typeface="ＭＳ Ｐゴシック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ja-JP" sz="4000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2209800" y="3124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2458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IRB vs. Institution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2057400"/>
            <a:ext cx="6781800" cy="3046988"/>
          </a:xfrm>
          <a:prstGeom prst="rect">
            <a:avLst/>
          </a:prstGeom>
          <a:solidFill>
            <a:srgbClr val="33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Institutional Responsibilities</a:t>
            </a:r>
          </a:p>
          <a:p>
            <a:pPr algn="ctr"/>
            <a:r>
              <a:rPr lang="en-US" sz="2400" dirty="0" smtClean="0"/>
              <a:t>(including Federal Wide-Assurance details)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3124200"/>
            <a:ext cx="5638800" cy="2000548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IRB Office Responsibilities</a:t>
            </a:r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3886200"/>
            <a:ext cx="1905000" cy="1261884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IRB Review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Up Arrow 9"/>
          <p:cNvSpPr/>
          <p:nvPr/>
        </p:nvSpPr>
        <p:spPr>
          <a:xfrm>
            <a:off x="1905000" y="5029200"/>
            <a:ext cx="457200" cy="8382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43000" y="59436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Scope of CIRB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Non-Share CIRB model</a:t>
            </a:r>
          </a:p>
        </p:txBody>
      </p:sp>
      <p:sp>
        <p:nvSpPr>
          <p:cNvPr id="48130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57200" y="1524000"/>
            <a:ext cx="4038600" cy="4525963"/>
          </a:xfrm>
        </p:spPr>
        <p:txBody>
          <a:bodyPr/>
          <a:lstStyle/>
          <a:p>
            <a:r>
              <a:rPr lang="en-US" sz="2800" dirty="0" smtClean="0">
                <a:latin typeface="Arial" charset="0"/>
              </a:rPr>
              <a:t>CIRB responsibility	</a:t>
            </a:r>
          </a:p>
          <a:p>
            <a:pPr lvl="1"/>
            <a:r>
              <a:rPr lang="en-US" sz="2400" b="1" dirty="0" smtClean="0">
                <a:latin typeface="Arial" charset="0"/>
              </a:rPr>
              <a:t>All IRB review tasks</a:t>
            </a:r>
          </a:p>
          <a:p>
            <a:pPr lvl="2"/>
            <a:r>
              <a:rPr lang="en-US" sz="2000" dirty="0" smtClean="0">
                <a:latin typeface="Arial" charset="0"/>
              </a:rPr>
              <a:t>Initial review</a:t>
            </a:r>
          </a:p>
          <a:p>
            <a:pPr lvl="2"/>
            <a:r>
              <a:rPr lang="en-US" sz="2000" dirty="0" smtClean="0">
                <a:latin typeface="Arial" charset="0"/>
              </a:rPr>
              <a:t>Continuing review</a:t>
            </a:r>
          </a:p>
          <a:p>
            <a:pPr lvl="2"/>
            <a:r>
              <a:rPr lang="en-US" sz="2000" dirty="0" smtClean="0">
                <a:latin typeface="Arial" charset="0"/>
              </a:rPr>
              <a:t>Amendments, deviations, AEs</a:t>
            </a:r>
          </a:p>
          <a:p>
            <a:pPr lvl="1"/>
            <a:r>
              <a:rPr lang="en-US" sz="2400" i="1" dirty="0" smtClean="0">
                <a:latin typeface="Arial" charset="0"/>
              </a:rPr>
              <a:t>Possibly HIPAA determination</a:t>
            </a:r>
          </a:p>
          <a:p>
            <a:pPr lvl="2"/>
            <a:r>
              <a:rPr lang="en-US" sz="2000" i="1" dirty="0" smtClean="0">
                <a:latin typeface="Arial" charset="0"/>
              </a:rPr>
              <a:t>Authorization</a:t>
            </a:r>
          </a:p>
          <a:p>
            <a:pPr lvl="2"/>
            <a:r>
              <a:rPr lang="en-US" sz="2000" i="1" dirty="0" smtClean="0">
                <a:latin typeface="Arial" charset="0"/>
              </a:rPr>
              <a:t>Waiver</a:t>
            </a:r>
          </a:p>
        </p:txBody>
      </p:sp>
      <p:sp>
        <p:nvSpPr>
          <p:cNvPr id="48131" name="Rectangle 6"/>
          <p:cNvSpPr>
            <a:spLocks noGrp="1"/>
          </p:cNvSpPr>
          <p:nvPr>
            <p:ph type="body" sz="half" idx="4294967295"/>
          </p:nvPr>
        </p:nvSpPr>
        <p:spPr>
          <a:xfrm>
            <a:off x="4419600" y="1600200"/>
            <a:ext cx="4495800" cy="365760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Local Site responsibility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</a:rPr>
              <a:t>*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Site-specific context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E.g., Local laws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Ancillary review/s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E.g., Nursing, </a:t>
            </a:r>
            <a:r>
              <a:rPr lang="en-US" sz="2000" dirty="0" err="1" smtClean="0">
                <a:latin typeface="Arial" charset="0"/>
              </a:rPr>
              <a:t>Rad’n</a:t>
            </a:r>
            <a:r>
              <a:rPr lang="en-US" sz="2000" dirty="0" smtClean="0">
                <a:latin typeface="Arial" charset="0"/>
              </a:rPr>
              <a:t> safety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HIPAA implementation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Oversight of conduct of research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Required reporting </a:t>
            </a:r>
          </a:p>
        </p:txBody>
      </p:sp>
      <p:sp>
        <p:nvSpPr>
          <p:cNvPr id="48132" name="Text Box 5"/>
          <p:cNvSpPr txBox="1">
            <a:spLocks noChangeArrowheads="1"/>
          </p:cNvSpPr>
          <p:nvPr/>
        </p:nvSpPr>
        <p:spPr bwMode="auto">
          <a:xfrm>
            <a:off x="1295400" y="5943600"/>
            <a:ext cx="6629400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</a:t>
            </a:r>
            <a:r>
              <a:rPr lang="en-US" sz="2400" b="1" i="1" dirty="0"/>
              <a:t>Institutional NOT IRB </a:t>
            </a:r>
            <a:r>
              <a:rPr lang="en-US" sz="2400" b="1" i="1" dirty="0" smtClean="0"/>
              <a:t>review responsibility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pPr algn="l"/>
            <a:r>
              <a:rPr lang="en-US" sz="3600" u="sng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The result:</a:t>
            </a:r>
            <a:r>
              <a:rPr lang="en-US" sz="3600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New </a:t>
            </a:r>
            <a:r>
              <a:rPr lang="en-US" sz="3600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system/s needed for local processes</a:t>
            </a:r>
            <a:endParaRPr lang="en-US" sz="3600" dirty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Institutional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Local protocol review to determine CIRB </a:t>
            </a:r>
            <a:r>
              <a:rPr lang="en-US" dirty="0">
                <a:latin typeface="Arial" pitchFamily="34" charset="0"/>
                <a:cs typeface="Arial" pitchFamily="34" charset="0"/>
              </a:rPr>
              <a:t>submission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eligibility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Varying levels of formality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Process for ‘following’ the protocol in the local system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the non-IRB review responsibilities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Capturing local context and policies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Dealing with site-specific adverse events, noncompliance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Determining Federal reporting responsibilities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Investigator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Local requirements for using a central IRB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Understanding processes for: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Completing ancillary committee reviews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Completing sponsored research office sign-off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6567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Life would be grand!</a:t>
            </a:r>
            <a:br>
              <a:rPr lang="en-US" dirty="0" smtClean="0">
                <a:solidFill>
                  <a:schemeClr val="hlink"/>
                </a:solidFill>
                <a:latin typeface="Arial" charset="0"/>
              </a:rPr>
            </a:b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If I only had a </a:t>
            </a: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single </a:t>
            </a:r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IRB!</a:t>
            </a:r>
          </a:p>
        </p:txBody>
      </p:sp>
      <p:pic>
        <p:nvPicPr>
          <p:cNvPr id="20482" name="Picture 13" descr="ANd9GcSJnAzyUix08tKsbrRsW4QfB4TgcrwZWsft0XbtRRGGZj9npGVa3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057400"/>
            <a:ext cx="5619750" cy="453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1143000"/>
          </a:xfrm>
        </p:spPr>
        <p:txBody>
          <a:bodyPr/>
          <a:lstStyle/>
          <a:p>
            <a:pPr algn="l"/>
            <a:r>
              <a:rPr lang="en-US" sz="3600" u="sng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The result:</a:t>
            </a:r>
            <a:br>
              <a:rPr lang="en-US" sz="3600" u="sng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New </a:t>
            </a:r>
            <a:r>
              <a:rPr lang="en-US" sz="3600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system/s needed for local processes</a:t>
            </a:r>
            <a:endParaRPr lang="en-US" sz="3600" dirty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Resources needed: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IT system integration – esp. important in terms of ancillary committees and contracts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</a:rPr>
              <a:t>Many institutions jerry-rig existing systems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Researcher training for use of a CIRB – and how it differs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</a:rPr>
              <a:t>Some have formal courses and designated educator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Initial negotiations - require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much effort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and time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</a:rPr>
              <a:t>But the more specific, the easier in the long run – need to specify </a:t>
            </a:r>
          </a:p>
          <a:p>
            <a:pPr lvl="3"/>
            <a:r>
              <a:rPr lang="en-US" sz="1800" dirty="0">
                <a:latin typeface="Arial" pitchFamily="34" charset="0"/>
                <a:cs typeface="Arial" pitchFamily="34" charset="0"/>
              </a:rPr>
              <a:t>W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ho does what</a:t>
            </a:r>
          </a:p>
          <a:p>
            <a:pPr lvl="3"/>
            <a:r>
              <a:rPr lang="en-US" sz="1800" dirty="0" smtClean="0">
                <a:latin typeface="Arial" pitchFamily="34" charset="0"/>
                <a:cs typeface="Arial" pitchFamily="34" charset="0"/>
              </a:rPr>
              <a:t>How local policies will be respected and incorporated into the CIRB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502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Points to be made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Proposed benefits of central IRB review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Reminder of ‘review’ requirements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Types of ‘central’ IRBs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IRB versus institutional responsibilities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Details of relying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Experience with NeuroNEXT model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Challenges that must be addressed</a:t>
            </a:r>
          </a:p>
          <a:p>
            <a:pPr eaLnBrk="1" hangingPunct="1"/>
            <a:endParaRPr lang="en-US" dirty="0" smtClean="0">
              <a:solidFill>
                <a:srgbClr val="DDDEF7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FF"/>
                </a:solidFill>
                <a:latin typeface="Arial" charset="0"/>
                <a:cs typeface="Arial" charset="0"/>
              </a:rPr>
              <a:t>Importance of the Reliance Agreement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800" dirty="0" smtClean="0">
                <a:latin typeface="Arial" charset="0"/>
                <a:cs typeface="Arial" charset="0"/>
              </a:rPr>
              <a:t>Delineates</a:t>
            </a:r>
          </a:p>
          <a:p>
            <a:pPr lvl="1"/>
            <a:r>
              <a:rPr lang="en-US" sz="2400" dirty="0" smtClean="0">
                <a:latin typeface="Arial" charset="0"/>
                <a:cs typeface="Arial" charset="0"/>
              </a:rPr>
              <a:t>Who is responsible for regulatory review/s</a:t>
            </a:r>
          </a:p>
          <a:p>
            <a:pPr lvl="1"/>
            <a:r>
              <a:rPr lang="en-US" sz="2400" dirty="0" smtClean="0">
                <a:latin typeface="Arial" charset="0"/>
                <a:cs typeface="Arial" charset="0"/>
              </a:rPr>
              <a:t>Assignation of legal, regulatory and contractual responsibilities</a:t>
            </a:r>
          </a:p>
          <a:p>
            <a:pPr lvl="1"/>
            <a:r>
              <a:rPr lang="en-US" sz="2400" dirty="0" smtClean="0">
                <a:latin typeface="Arial" charset="0"/>
                <a:cs typeface="Arial" charset="0"/>
              </a:rPr>
              <a:t>This is where the rubber meets the road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Reliance Agreement with whom?</a:t>
            </a:r>
            <a:br>
              <a:rPr lang="en-US" dirty="0" smtClean="0"/>
            </a:br>
            <a:r>
              <a:rPr lang="en-US" sz="3600" dirty="0" smtClean="0"/>
              <a:t>Organizational Complexity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1752600"/>
            <a:ext cx="3657600" cy="1384995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Primary Site</a:t>
            </a:r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3429000"/>
            <a:ext cx="1600200" cy="954107"/>
          </a:xfrm>
          <a:prstGeom prst="rect">
            <a:avLst/>
          </a:prstGeom>
          <a:solidFill>
            <a:srgbClr val="33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Affiliate</a:t>
            </a:r>
          </a:p>
          <a:p>
            <a:pPr algn="ctr"/>
            <a:r>
              <a:rPr lang="en-US" dirty="0" smtClean="0"/>
              <a:t> 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3429000"/>
            <a:ext cx="1600200" cy="954107"/>
          </a:xfrm>
          <a:prstGeom prst="rect">
            <a:avLst/>
          </a:prstGeom>
          <a:solidFill>
            <a:srgbClr val="00CC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Affiliate</a:t>
            </a:r>
          </a:p>
          <a:p>
            <a:pPr algn="ctr"/>
            <a:r>
              <a:rPr lang="en-US" dirty="0" smtClean="0"/>
              <a:t> </a:t>
            </a:r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3429000"/>
            <a:ext cx="1600200" cy="954107"/>
          </a:xfrm>
          <a:prstGeom prst="rect">
            <a:avLst/>
          </a:prstGeom>
          <a:solidFill>
            <a:srgbClr val="41A7C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Affiliate </a:t>
            </a:r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13293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Reliance Agreement with whom?</a:t>
            </a:r>
            <a:br>
              <a:rPr lang="en-US" dirty="0" smtClean="0"/>
            </a:br>
            <a:r>
              <a:rPr lang="en-US" sz="3600" dirty="0" smtClean="0"/>
              <a:t>Organizational Complexity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1752600"/>
            <a:ext cx="3657600" cy="1384995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Primary site</a:t>
            </a:r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3429000"/>
            <a:ext cx="1600200" cy="954107"/>
          </a:xfrm>
          <a:prstGeom prst="rect">
            <a:avLst/>
          </a:prstGeom>
          <a:solidFill>
            <a:srgbClr val="33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Affiliate 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3429000"/>
            <a:ext cx="1600200" cy="954107"/>
          </a:xfrm>
          <a:prstGeom prst="rect">
            <a:avLst/>
          </a:prstGeom>
          <a:solidFill>
            <a:srgbClr val="00CC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Affiliate </a:t>
            </a:r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3429000"/>
            <a:ext cx="1600200" cy="954107"/>
          </a:xfrm>
          <a:prstGeom prst="rect">
            <a:avLst/>
          </a:prstGeom>
          <a:solidFill>
            <a:srgbClr val="41A7C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Affiliate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76400" y="4648200"/>
            <a:ext cx="6324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Questions: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 What is the relationship between all entities?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 What is the HRPP structure?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How is/are IRB/s organized?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 What is the FWA status?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56259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dirty="0" smtClean="0"/>
              <a:t>Organizational Complexity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1143000"/>
            <a:ext cx="1600200" cy="584775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Primary Site</a:t>
            </a:r>
          </a:p>
          <a:p>
            <a:pPr algn="ctr"/>
            <a:endParaRPr lang="en-US" sz="1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743200" y="1905000"/>
            <a:ext cx="914400" cy="523220"/>
          </a:xfrm>
          <a:prstGeom prst="rect">
            <a:avLst/>
          </a:prstGeom>
          <a:solidFill>
            <a:srgbClr val="33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Affiliate</a:t>
            </a:r>
          </a:p>
          <a:p>
            <a:pPr algn="ctr"/>
            <a:r>
              <a:rPr lang="en-US" sz="1400" dirty="0" smtClean="0"/>
              <a:t>A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1905000"/>
            <a:ext cx="914400" cy="523220"/>
          </a:xfrm>
          <a:prstGeom prst="rect">
            <a:avLst/>
          </a:prstGeom>
          <a:solidFill>
            <a:srgbClr val="00CC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Affiliate </a:t>
            </a:r>
            <a:r>
              <a:rPr lang="en-US" sz="1400" dirty="0" smtClean="0"/>
              <a:t>B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876800" y="1905000"/>
            <a:ext cx="914400" cy="523220"/>
          </a:xfrm>
          <a:prstGeom prst="rect">
            <a:avLst/>
          </a:prstGeom>
          <a:solidFill>
            <a:srgbClr val="41A7C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Affiliate </a:t>
            </a:r>
            <a:r>
              <a:rPr lang="en-US" sz="1400" dirty="0" smtClean="0"/>
              <a:t>C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2971800"/>
            <a:ext cx="67818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Straightforward scenarios: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 </a:t>
            </a:r>
            <a:r>
              <a:rPr lang="en-US" sz="1800" dirty="0" smtClean="0"/>
              <a:t>Affiliates </a:t>
            </a:r>
            <a:r>
              <a:rPr lang="en-US" sz="1800" dirty="0" smtClean="0"/>
              <a:t>A, B and C all in same city/complex as Primary site 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Same HRPP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Same IRB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One FWA</a:t>
            </a:r>
          </a:p>
          <a:p>
            <a:pPr lvl="1"/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 Affiliates </a:t>
            </a:r>
            <a:r>
              <a:rPr lang="en-US" sz="1800" dirty="0" smtClean="0"/>
              <a:t>A, B and C and Primary site all in different cities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Separate HRPPs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Separate IRBs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Separate FWAs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31775628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dirty="0" smtClean="0"/>
              <a:t>Organizational Complexity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1143000"/>
            <a:ext cx="1600200" cy="584775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Primary Site</a:t>
            </a:r>
          </a:p>
          <a:p>
            <a:pPr algn="ctr"/>
            <a:endParaRPr lang="en-US" sz="1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743200" y="1905000"/>
            <a:ext cx="914400" cy="523220"/>
          </a:xfrm>
          <a:prstGeom prst="rect">
            <a:avLst/>
          </a:prstGeom>
          <a:solidFill>
            <a:srgbClr val="33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Affiliate </a:t>
            </a:r>
            <a:r>
              <a:rPr lang="en-US" sz="1400" dirty="0" smtClean="0"/>
              <a:t>A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1905000"/>
            <a:ext cx="914400" cy="523220"/>
          </a:xfrm>
          <a:prstGeom prst="rect">
            <a:avLst/>
          </a:prstGeom>
          <a:solidFill>
            <a:srgbClr val="00CC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Affiliate </a:t>
            </a:r>
            <a:r>
              <a:rPr lang="en-US" sz="1400" dirty="0" smtClean="0"/>
              <a:t>B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876800" y="1905000"/>
            <a:ext cx="914400" cy="523220"/>
          </a:xfrm>
          <a:prstGeom prst="rect">
            <a:avLst/>
          </a:prstGeom>
          <a:solidFill>
            <a:srgbClr val="41A7C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Affiliate </a:t>
            </a:r>
            <a:r>
              <a:rPr lang="en-US" sz="1400" dirty="0" smtClean="0"/>
              <a:t>C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1371600" y="2971800"/>
            <a:ext cx="80772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Less straightforward scenarios: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 </a:t>
            </a:r>
            <a:r>
              <a:rPr lang="en-US" sz="1800" dirty="0" smtClean="0"/>
              <a:t>Affiliates </a:t>
            </a:r>
            <a:r>
              <a:rPr lang="en-US" sz="1800" dirty="0" smtClean="0"/>
              <a:t>A, B and C and Primary site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Same HRPP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Same IRB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Separate FWAs</a:t>
            </a:r>
          </a:p>
          <a:p>
            <a:pPr lvl="1"/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Affiliates </a:t>
            </a:r>
            <a:r>
              <a:rPr lang="en-US" sz="1800" dirty="0" smtClean="0"/>
              <a:t>A, B and C and Primary site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Same HRPP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Separate IRBs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Separate FWAs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3230814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Points to be made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Proposed benefits of central IRB review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Reminder of ‘review’ requirements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Types of ‘central’ IRBs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IRB versus institutional responsibilities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Details of relying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Experience with NeuroNEXT model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Challenges that must be addressed</a:t>
            </a:r>
          </a:p>
          <a:p>
            <a:pPr eaLnBrk="1" hangingPunct="1"/>
            <a:endParaRPr lang="en-US" dirty="0" smtClean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NeuroNEXT CIRB</a:t>
            </a:r>
            <a:endParaRPr lang="en-US" dirty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NINDS Network of 25 Academic Medical Centers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CIRB situated at clinical coordinating site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CIRB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Non-share model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CIRB conducts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all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IRB-reviews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FF"/>
                </a:solidFill>
                <a:latin typeface="Arial" charset="0"/>
                <a:cs typeface="Arial" charset="0"/>
              </a:rPr>
              <a:t>Reliance Agreements</a:t>
            </a:r>
          </a:p>
        </p:txBody>
      </p:sp>
      <p:sp>
        <p:nvSpPr>
          <p:cNvPr id="67586" name="Rectangle 3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382000" cy="4525963"/>
          </a:xfrm>
        </p:spPr>
        <p:txBody>
          <a:bodyPr/>
          <a:lstStyle/>
          <a:p>
            <a:r>
              <a:rPr lang="en-US" sz="2400" dirty="0" smtClean="0">
                <a:latin typeface="Arial" charset="0"/>
                <a:cs typeface="Arial" charset="0"/>
              </a:rPr>
              <a:t>Prior to any protocol, all network sites had to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cs typeface="Arial" charset="0"/>
              </a:rPr>
              <a:t>sign a reliance agreement with the CIRB</a:t>
            </a:r>
          </a:p>
          <a:p>
            <a:pPr lvl="1"/>
            <a:r>
              <a:rPr lang="en-US" sz="2000" dirty="0" smtClean="0">
                <a:latin typeface="Arial" charset="0"/>
                <a:cs typeface="Arial" charset="0"/>
              </a:rPr>
              <a:t>RA covers all NeuroNEXT studies</a:t>
            </a:r>
          </a:p>
          <a:p>
            <a:pPr lvl="2"/>
            <a:r>
              <a:rPr lang="en-US" sz="1800" dirty="0" smtClean="0">
                <a:latin typeface="Arial" charset="0"/>
                <a:cs typeface="Arial" charset="0"/>
              </a:rPr>
              <a:t>Process of CIRB review</a:t>
            </a:r>
          </a:p>
          <a:p>
            <a:pPr lvl="2"/>
            <a:r>
              <a:rPr lang="en-US" sz="1800" dirty="0" smtClean="0">
                <a:latin typeface="Arial" charset="0"/>
                <a:cs typeface="Arial" charset="0"/>
              </a:rPr>
              <a:t>Assignation of legal, regulatory and contractual responsibilities</a:t>
            </a:r>
          </a:p>
          <a:p>
            <a:pPr lvl="1">
              <a:buNone/>
            </a:pPr>
            <a:endParaRPr lang="en-US" sz="2000" dirty="0" smtClean="0">
              <a:latin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cs typeface="Arial" charset="0"/>
              </a:rPr>
              <a:t>Non-member sites engaged in NN-research must sign a </a:t>
            </a:r>
            <a:r>
              <a:rPr lang="en-US" sz="2400" dirty="0" smtClean="0">
                <a:latin typeface="Arial" charset="0"/>
                <a:cs typeface="Arial" charset="0"/>
              </a:rPr>
              <a:t>reliance </a:t>
            </a:r>
            <a:r>
              <a:rPr lang="en-US" sz="2400" dirty="0" smtClean="0">
                <a:latin typeface="Arial" charset="0"/>
                <a:cs typeface="Arial" charset="0"/>
              </a:rPr>
              <a:t>a</a:t>
            </a:r>
            <a:r>
              <a:rPr lang="en-US" sz="2400" dirty="0" smtClean="0">
                <a:latin typeface="Arial" charset="0"/>
                <a:cs typeface="Arial" charset="0"/>
              </a:rPr>
              <a:t>greement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lvl="2"/>
            <a:r>
              <a:rPr lang="en-US" sz="1800" dirty="0" smtClean="0">
                <a:latin typeface="Arial" charset="0"/>
                <a:cs typeface="Arial" charset="0"/>
              </a:rPr>
              <a:t>The scope of the reliance agreement </a:t>
            </a:r>
            <a:r>
              <a:rPr lang="en-US" sz="1800" dirty="0" smtClean="0">
                <a:latin typeface="Arial" charset="0"/>
                <a:cs typeface="Arial" charset="0"/>
              </a:rPr>
              <a:t>is limited to a single protocol</a:t>
            </a:r>
          </a:p>
          <a:p>
            <a:pPr>
              <a:buNone/>
            </a:pPr>
            <a:endParaRPr lang="en-US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235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Points to be made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Proposed benefits of </a:t>
            </a:r>
            <a:r>
              <a:rPr lang="en-US" dirty="0" smtClean="0">
                <a:latin typeface="Arial" charset="0"/>
              </a:rPr>
              <a:t>single/central </a:t>
            </a:r>
            <a:r>
              <a:rPr lang="en-US" dirty="0" smtClean="0">
                <a:latin typeface="Arial" charset="0"/>
              </a:rPr>
              <a:t>IRB review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Reminder of ‘review’ requirements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Types of ‘central’ IRBs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IRB versus institutional responsibilities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Details of relying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Experience with NeuroNEXT model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Challenges that must be addressed</a:t>
            </a:r>
          </a:p>
          <a:p>
            <a:pPr eaLnBrk="1" hangingPunct="1"/>
            <a:endParaRPr lang="en-US" dirty="0" smtClean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4"/>
          <p:cNvSpPr txBox="1">
            <a:spLocks noChangeArrowheads="1"/>
          </p:cNvSpPr>
          <p:nvPr/>
        </p:nvSpPr>
        <p:spPr bwMode="auto">
          <a:xfrm>
            <a:off x="228600" y="609600"/>
            <a:ext cx="1524000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Protocol submitted via CCC</a:t>
            </a:r>
          </a:p>
        </p:txBody>
      </p:sp>
      <p:sp>
        <p:nvSpPr>
          <p:cNvPr id="53250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1524000" cy="19780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cIRB </a:t>
            </a:r>
          </a:p>
          <a:p>
            <a:pPr algn="ctr">
              <a:spcBef>
                <a:spcPct val="50000"/>
              </a:spcBef>
            </a:pPr>
            <a:r>
              <a:rPr lang="en-US" sz="1800"/>
              <a:t>Initial assessment to determine ‘IRB readiness’</a:t>
            </a:r>
          </a:p>
        </p:txBody>
      </p:sp>
      <p:sp>
        <p:nvSpPr>
          <p:cNvPr id="53251" name="Text Box 8"/>
          <p:cNvSpPr txBox="1">
            <a:spLocks noChangeArrowheads="1"/>
          </p:cNvSpPr>
          <p:nvPr/>
        </p:nvSpPr>
        <p:spPr bwMode="auto">
          <a:xfrm>
            <a:off x="1905000" y="2362200"/>
            <a:ext cx="1524000" cy="2538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Sites</a:t>
            </a:r>
          </a:p>
          <a:p>
            <a:pPr algn="ctr">
              <a:spcBef>
                <a:spcPct val="50000"/>
              </a:spcBef>
            </a:pPr>
            <a:r>
              <a:rPr lang="en-US" sz="1800"/>
              <a:t>‘IRB ready’ protocol sent to sites to identify ‘substantive’ and/or local issues</a:t>
            </a:r>
          </a:p>
        </p:txBody>
      </p:sp>
      <p:sp>
        <p:nvSpPr>
          <p:cNvPr id="53252" name="Text Box 10"/>
          <p:cNvSpPr txBox="1">
            <a:spLocks noChangeArrowheads="1"/>
          </p:cNvSpPr>
          <p:nvPr/>
        </p:nvSpPr>
        <p:spPr bwMode="auto">
          <a:xfrm>
            <a:off x="3657600" y="2667000"/>
            <a:ext cx="1828800" cy="29400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cIRB</a:t>
            </a:r>
            <a:r>
              <a:rPr lang="en-US" sz="1800"/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1800"/>
              <a:t>receives ‘substantive’ and/or local  issues from each site </a:t>
            </a:r>
          </a:p>
          <a:p>
            <a:pPr algn="ctr">
              <a:spcBef>
                <a:spcPct val="50000"/>
              </a:spcBef>
            </a:pPr>
            <a:r>
              <a:rPr lang="en-US" sz="1800"/>
              <a:t>AND then reviews protocol</a:t>
            </a:r>
          </a:p>
        </p:txBody>
      </p:sp>
      <p:sp>
        <p:nvSpPr>
          <p:cNvPr id="53253" name="Text Box 11"/>
          <p:cNvSpPr txBox="1">
            <a:spLocks noChangeArrowheads="1"/>
          </p:cNvSpPr>
          <p:nvPr/>
        </p:nvSpPr>
        <p:spPr bwMode="auto">
          <a:xfrm>
            <a:off x="5715000" y="2971800"/>
            <a:ext cx="1295400" cy="19780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cIRB </a:t>
            </a:r>
          </a:p>
          <a:p>
            <a:pPr algn="ctr">
              <a:spcBef>
                <a:spcPct val="50000"/>
              </a:spcBef>
            </a:pPr>
            <a:r>
              <a:rPr lang="en-US" sz="1800"/>
              <a:t>CCC sends approved protocol to sites</a:t>
            </a:r>
          </a:p>
        </p:txBody>
      </p:sp>
      <p:sp>
        <p:nvSpPr>
          <p:cNvPr id="53254" name="Text Box 12"/>
          <p:cNvSpPr txBox="1">
            <a:spLocks noChangeArrowheads="1"/>
          </p:cNvSpPr>
          <p:nvPr/>
        </p:nvSpPr>
        <p:spPr bwMode="auto">
          <a:xfrm>
            <a:off x="7162800" y="3048000"/>
            <a:ext cx="1676400" cy="3489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Sites </a:t>
            </a:r>
          </a:p>
          <a:p>
            <a:pPr algn="ctr">
              <a:spcBef>
                <a:spcPct val="50000"/>
              </a:spcBef>
            </a:pPr>
            <a:r>
              <a:rPr lang="en-US" sz="1800"/>
              <a:t>communicate decision to participate</a:t>
            </a:r>
          </a:p>
          <a:p>
            <a:pPr algn="ctr">
              <a:spcBef>
                <a:spcPct val="50000"/>
              </a:spcBef>
            </a:pPr>
            <a:r>
              <a:rPr lang="en-US" sz="1800"/>
              <a:t>Sites participating submit as an amendment to the cIRB approved protocol </a:t>
            </a:r>
          </a:p>
        </p:txBody>
      </p:sp>
      <p:sp>
        <p:nvSpPr>
          <p:cNvPr id="53255" name="Text Box 13"/>
          <p:cNvSpPr txBox="1">
            <a:spLocks noChangeArrowheads="1"/>
          </p:cNvSpPr>
          <p:nvPr/>
        </p:nvSpPr>
        <p:spPr bwMode="auto">
          <a:xfrm>
            <a:off x="2743200" y="381000"/>
            <a:ext cx="541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</a:rPr>
              <a:t>The Basic Model</a:t>
            </a:r>
          </a:p>
        </p:txBody>
      </p:sp>
      <p:sp>
        <p:nvSpPr>
          <p:cNvPr id="53256" name="AutoShape 14"/>
          <p:cNvSpPr>
            <a:spLocks noChangeArrowheads="1"/>
          </p:cNvSpPr>
          <p:nvPr/>
        </p:nvSpPr>
        <p:spPr bwMode="auto">
          <a:xfrm>
            <a:off x="838200" y="16002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3257" name="AutoShape 15"/>
          <p:cNvSpPr>
            <a:spLocks noChangeArrowheads="1"/>
          </p:cNvSpPr>
          <p:nvPr/>
        </p:nvSpPr>
        <p:spPr bwMode="auto">
          <a:xfrm>
            <a:off x="1676400" y="1905000"/>
            <a:ext cx="838200" cy="457200"/>
          </a:xfrm>
          <a:prstGeom prst="curvedDownArrow">
            <a:avLst>
              <a:gd name="adj1" fmla="val 36667"/>
              <a:gd name="adj2" fmla="val 7333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3258" name="AutoShape 16"/>
          <p:cNvSpPr>
            <a:spLocks noChangeArrowheads="1"/>
          </p:cNvSpPr>
          <p:nvPr/>
        </p:nvSpPr>
        <p:spPr bwMode="auto">
          <a:xfrm>
            <a:off x="3276600" y="2209800"/>
            <a:ext cx="838200" cy="457200"/>
          </a:xfrm>
          <a:prstGeom prst="curvedDownArrow">
            <a:avLst>
              <a:gd name="adj1" fmla="val 36667"/>
              <a:gd name="adj2" fmla="val 7333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3259" name="AutoShape 17"/>
          <p:cNvSpPr>
            <a:spLocks noChangeArrowheads="1"/>
          </p:cNvSpPr>
          <p:nvPr/>
        </p:nvSpPr>
        <p:spPr bwMode="auto">
          <a:xfrm>
            <a:off x="5334000" y="2438400"/>
            <a:ext cx="838200" cy="457200"/>
          </a:xfrm>
          <a:prstGeom prst="curvedDownArrow">
            <a:avLst>
              <a:gd name="adj1" fmla="val 36667"/>
              <a:gd name="adj2" fmla="val 7333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3260" name="AutoShape 18"/>
          <p:cNvSpPr>
            <a:spLocks noChangeArrowheads="1"/>
          </p:cNvSpPr>
          <p:nvPr/>
        </p:nvSpPr>
        <p:spPr bwMode="auto">
          <a:xfrm>
            <a:off x="6934200" y="2590800"/>
            <a:ext cx="838200" cy="457200"/>
          </a:xfrm>
          <a:prstGeom prst="curvedDownArrow">
            <a:avLst>
              <a:gd name="adj1" fmla="val 36667"/>
              <a:gd name="adj2" fmla="val 7333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3261" name="Text Box 19"/>
          <p:cNvSpPr txBox="1">
            <a:spLocks noChangeArrowheads="1"/>
          </p:cNvSpPr>
          <p:nvPr/>
        </p:nvSpPr>
        <p:spPr bwMode="auto">
          <a:xfrm>
            <a:off x="4038600" y="5867400"/>
            <a:ext cx="1600200" cy="4667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cIRB</a:t>
            </a:r>
          </a:p>
        </p:txBody>
      </p:sp>
      <p:sp>
        <p:nvSpPr>
          <p:cNvPr id="53262" name="AutoShape 20"/>
          <p:cNvSpPr>
            <a:spLocks noChangeArrowheads="1"/>
          </p:cNvSpPr>
          <p:nvPr/>
        </p:nvSpPr>
        <p:spPr bwMode="auto">
          <a:xfrm>
            <a:off x="5638800" y="5943600"/>
            <a:ext cx="1447800" cy="304800"/>
          </a:xfrm>
          <a:prstGeom prst="leftArrow">
            <a:avLst>
              <a:gd name="adj1" fmla="val 50000"/>
              <a:gd name="adj2" fmla="val 118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3263" name="Text Box 17"/>
          <p:cNvSpPr txBox="1">
            <a:spLocks noChangeArrowheads="1"/>
          </p:cNvSpPr>
          <p:nvPr/>
        </p:nvSpPr>
        <p:spPr bwMode="auto">
          <a:xfrm>
            <a:off x="4724400" y="1524000"/>
            <a:ext cx="1219200" cy="64135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Ancillary Reviews</a:t>
            </a:r>
          </a:p>
        </p:txBody>
      </p:sp>
      <p:sp>
        <p:nvSpPr>
          <p:cNvPr id="53264" name="Text Box 18"/>
          <p:cNvSpPr txBox="1">
            <a:spLocks noChangeArrowheads="1"/>
          </p:cNvSpPr>
          <p:nvPr/>
        </p:nvSpPr>
        <p:spPr bwMode="auto">
          <a:xfrm>
            <a:off x="5867400" y="5257800"/>
            <a:ext cx="1219200" cy="64135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Ancillary Reviews</a:t>
            </a:r>
          </a:p>
        </p:txBody>
      </p:sp>
    </p:spTree>
    <p:extLst>
      <p:ext uri="{BB962C8B-B14F-4D97-AF65-F5344CB8AC3E}">
        <p14:creationId xmlns:p14="http://schemas.microsoft.com/office/powerpoint/2010/main" xmlns="" val="352994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Points to be made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Proposed benefits of central IRB review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Reminder of ‘review’ requirements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Types of ‘central’ IRBs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IRB versus institutional responsibilities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Details of relying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Experience with NeuroNEXT model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Challenges that must be addressed</a:t>
            </a:r>
          </a:p>
          <a:p>
            <a:pPr eaLnBrk="1" hangingPunct="1"/>
            <a:endParaRPr lang="en-US" dirty="0" smtClean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3333FF"/>
                </a:solidFill>
                <a:latin typeface="Arial" charset="0"/>
              </a:rPr>
              <a:t>Anticipated Challenges</a:t>
            </a:r>
          </a:p>
        </p:txBody>
      </p:sp>
      <p:sp>
        <p:nvSpPr>
          <p:cNvPr id="747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>
                <a:latin typeface="Arial" charset="0"/>
              </a:rPr>
              <a:t>Differentiating between institutional and IRB tasks</a:t>
            </a:r>
          </a:p>
          <a:p>
            <a:r>
              <a:rPr lang="en-US" sz="2800" dirty="0" smtClean="0">
                <a:latin typeface="Arial" charset="0"/>
              </a:rPr>
              <a:t>Obtaining and addressing local context</a:t>
            </a:r>
          </a:p>
          <a:p>
            <a:r>
              <a:rPr lang="en-US" sz="2800" dirty="0" smtClean="0">
                <a:latin typeface="Arial" charset="0"/>
              </a:rPr>
              <a:t>Simple logistics of communication</a:t>
            </a:r>
          </a:p>
          <a:p>
            <a:r>
              <a:rPr lang="en-US" sz="2800" dirty="0" smtClean="0">
                <a:latin typeface="Arial" charset="0"/>
              </a:rPr>
              <a:t>Developing trust</a:t>
            </a:r>
          </a:p>
          <a:p>
            <a:r>
              <a:rPr lang="en-US" sz="2800" dirty="0" smtClean="0">
                <a:latin typeface="Arial" charset="0"/>
              </a:rPr>
              <a:t>…..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solidFill>
                  <a:srgbClr val="3333FF"/>
                </a:solidFill>
                <a:latin typeface="Arial" pitchFamily="34" charset="0"/>
                <a:ea typeface="ＭＳ Ｐゴシック"/>
                <a:cs typeface="Arial" pitchFamily="34" charset="0"/>
              </a:rPr>
              <a:t>Unanticipated Challenges</a:t>
            </a:r>
            <a:endParaRPr lang="en-US" dirty="0" smtClean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The complexity of member sites</a:t>
            </a:r>
          </a:p>
          <a:p>
            <a:pPr lvl="1" eaLnBrk="1" hangingPunct="1"/>
            <a:r>
              <a:rPr lang="en-US" altLang="ja-JP" sz="2000" dirty="0" smtClean="0">
                <a:latin typeface="Arial" pitchFamily="34" charset="0"/>
                <a:ea typeface="ＭＳ Ｐゴシック"/>
                <a:cs typeface="Arial" pitchFamily="34" charset="0"/>
              </a:rPr>
              <a:t>Multiple subsites at which research would be conducted</a:t>
            </a:r>
          </a:p>
          <a:p>
            <a:pPr lvl="1" eaLnBrk="1" hangingPunct="1"/>
            <a:r>
              <a:rPr lang="en-US" altLang="ja-JP" sz="2000" dirty="0" smtClean="0">
                <a:latin typeface="Arial" pitchFamily="34" charset="0"/>
                <a:ea typeface="ＭＳ Ｐゴシック"/>
                <a:cs typeface="Arial" pitchFamily="34" charset="0"/>
              </a:rPr>
              <a:t>Myriad organizational structures</a:t>
            </a:r>
          </a:p>
          <a:p>
            <a:pPr lvl="1" eaLnBrk="1" hangingPunct="1">
              <a:buNone/>
            </a:pPr>
            <a:endParaRPr lang="en-US" altLang="ja-JP" sz="2000" dirty="0" smtClean="0">
              <a:latin typeface="Arial" pitchFamily="34" charset="0"/>
              <a:ea typeface="ＭＳ Ｐゴシック"/>
              <a:cs typeface="Arial" pitchFamily="34" charset="0"/>
            </a:endParaRPr>
          </a:p>
          <a:p>
            <a:pPr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Confusion of authority</a:t>
            </a:r>
          </a:p>
          <a:p>
            <a:pPr lvl="1" eaLnBrk="1" hangingPunct="1"/>
            <a:r>
              <a:rPr lang="en-US" altLang="ja-JP" sz="2000" dirty="0" smtClean="0">
                <a:latin typeface="Arial" pitchFamily="34" charset="0"/>
                <a:ea typeface="ＭＳ Ｐゴシック"/>
                <a:cs typeface="Arial" pitchFamily="34" charset="0"/>
              </a:rPr>
              <a:t>Logos</a:t>
            </a:r>
          </a:p>
          <a:p>
            <a:pPr lvl="1" eaLnBrk="1" hangingPunct="1"/>
            <a:r>
              <a:rPr lang="en-US" altLang="ja-JP" sz="2000" dirty="0" smtClean="0">
                <a:latin typeface="Arial" pitchFamily="34" charset="0"/>
                <a:ea typeface="ＭＳ Ｐゴシック"/>
                <a:cs typeface="Arial" pitchFamily="34" charset="0"/>
              </a:rPr>
              <a:t>Local IRB ‘stamps’ of approval</a:t>
            </a:r>
          </a:p>
          <a:p>
            <a:pPr lvl="1" eaLnBrk="1" hangingPunct="1">
              <a:buNone/>
            </a:pPr>
            <a:endParaRPr lang="en-US" altLang="ja-JP" sz="2000" dirty="0" smtClean="0">
              <a:latin typeface="Arial" pitchFamily="34" charset="0"/>
              <a:ea typeface="ＭＳ Ｐゴシック"/>
              <a:cs typeface="Arial" pitchFamily="34" charset="0"/>
            </a:endParaRPr>
          </a:p>
          <a:p>
            <a:pPr eaLnBrk="1" hangingPunct="1"/>
            <a:r>
              <a:rPr lang="en-US" altLang="ja-JP" sz="2400" dirty="0" smtClean="0">
                <a:latin typeface="Arial" pitchFamily="34" charset="0"/>
                <a:cs typeface="Arial" pitchFamily="34" charset="0"/>
              </a:rPr>
              <a:t>Lack of consensus on some basic issues</a:t>
            </a:r>
          </a:p>
          <a:p>
            <a:pPr lvl="1" eaLnBrk="1" hangingPunct="1"/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E.g., Engagement in research</a:t>
            </a:r>
          </a:p>
          <a:p>
            <a:pPr lvl="1" eaLnBrk="1" hangingPunct="1"/>
            <a:endParaRPr lang="en-US" altLang="ja-JP" sz="2000" dirty="0" smtClean="0">
              <a:latin typeface="Arial" pitchFamily="34" charset="0"/>
              <a:ea typeface="ＭＳ Ｐゴシック"/>
              <a:cs typeface="Arial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ja-JP" sz="2400" dirty="0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478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ja-JP" sz="3600" dirty="0" smtClean="0">
                <a:solidFill>
                  <a:srgbClr val="3333FF"/>
                </a:solidFill>
                <a:latin typeface="Arial" pitchFamily="34" charset="0"/>
                <a:ea typeface="ＭＳ Ｐゴシック"/>
                <a:cs typeface="Arial" pitchFamily="34" charset="0"/>
              </a:rPr>
              <a:t>Challenges for the relying sites</a:t>
            </a:r>
            <a:endParaRPr lang="en-US" sz="3600" dirty="0" smtClean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If and how to provide institutional review</a:t>
            </a:r>
          </a:p>
          <a:p>
            <a:pPr lvl="1" eaLnBrk="1" hangingPunct="1"/>
            <a:r>
              <a:rPr lang="en-US" altLang="ja-JP" sz="2000" dirty="0" smtClean="0">
                <a:latin typeface="Arial" pitchFamily="34" charset="0"/>
                <a:ea typeface="ＭＳ Ｐゴシック"/>
                <a:cs typeface="Arial" pitchFamily="34" charset="0"/>
              </a:rPr>
              <a:t>Who should be involved?</a:t>
            </a:r>
          </a:p>
          <a:p>
            <a:pPr lvl="2" eaLnBrk="1" hangingPunct="1"/>
            <a:r>
              <a:rPr lang="en-US" altLang="ja-JP" sz="1800" dirty="0" smtClean="0">
                <a:latin typeface="Arial" pitchFamily="34" charset="0"/>
                <a:ea typeface="ＭＳ Ｐゴシック"/>
                <a:cs typeface="Arial" pitchFamily="34" charset="0"/>
              </a:rPr>
              <a:t>The local IRB? The PI? Institutional Officials? Other?</a:t>
            </a:r>
          </a:p>
          <a:p>
            <a:pPr lvl="1" eaLnBrk="1" hangingPunct="1"/>
            <a:r>
              <a:rPr lang="en-US" altLang="ja-JP" sz="2000" dirty="0" smtClean="0">
                <a:latin typeface="Arial" pitchFamily="34" charset="0"/>
                <a:ea typeface="ＭＳ Ｐゴシック"/>
                <a:cs typeface="Arial" pitchFamily="34" charset="0"/>
              </a:rPr>
              <a:t>What should that review include?</a:t>
            </a:r>
          </a:p>
          <a:p>
            <a:pPr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Determining </a:t>
            </a:r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appropriate ongoing institutional oversight of the research.</a:t>
            </a:r>
          </a:p>
          <a:p>
            <a:pPr lvl="1" eaLnBrk="1" hangingPunct="1"/>
            <a:r>
              <a:rPr lang="en-US" altLang="ja-JP" sz="2000" dirty="0" smtClean="0">
                <a:latin typeface="Arial" pitchFamily="34" charset="0"/>
                <a:ea typeface="ＭＳ Ｐゴシック"/>
                <a:cs typeface="Arial" pitchFamily="34" charset="0"/>
              </a:rPr>
              <a:t>Once the study is underway – what is their role?</a:t>
            </a:r>
          </a:p>
          <a:p>
            <a:pPr lvl="1" eaLnBrk="1" hangingPunct="1"/>
            <a:r>
              <a:rPr lang="en-US" altLang="ja-JP" sz="2000" dirty="0" smtClean="0">
                <a:latin typeface="Arial" pitchFamily="34" charset="0"/>
                <a:ea typeface="ＭＳ Ｐゴシック"/>
                <a:cs typeface="Arial" pitchFamily="34" charset="0"/>
              </a:rPr>
              <a:t>Need to maintain HRPP responsibilities</a:t>
            </a:r>
          </a:p>
          <a:p>
            <a:pPr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Supporting </a:t>
            </a:r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researchers’ compliance with the </a:t>
            </a:r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CIRB</a:t>
            </a:r>
          </a:p>
          <a:p>
            <a:pPr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Confusion for those sites already using other single/central IRB models</a:t>
            </a:r>
            <a:endParaRPr lang="en-US" altLang="ja-JP" sz="2400" dirty="0" smtClean="0">
              <a:latin typeface="Arial" pitchFamily="34" charset="0"/>
              <a:ea typeface="ＭＳ Ｐゴシック"/>
              <a:cs typeface="Arial" pitchFamily="34" charset="0"/>
            </a:endParaRPr>
          </a:p>
          <a:p>
            <a:pPr eaLnBrk="1" hangingPunct="1"/>
            <a:endParaRPr lang="en-US" altLang="ja-JP" sz="2800" dirty="0" smtClean="0">
              <a:latin typeface="Arial" pitchFamily="34" charset="0"/>
              <a:ea typeface="ＭＳ Ｐゴシック"/>
              <a:cs typeface="Arial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ABCC01D-ADF2-4961-8D43-8DCF3C4CBE14}" type="slidenum">
              <a:rPr lang="en-US" smtClean="0"/>
              <a:pPr/>
              <a:t>34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06971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3333FF"/>
                </a:solidFill>
                <a:latin typeface="Arial" pitchFamily="34" charset="0"/>
                <a:ea typeface="ＭＳ Ｐゴシック"/>
                <a:cs typeface="Arial" pitchFamily="34" charset="0"/>
              </a:rPr>
              <a:t>General Concerns</a:t>
            </a:r>
            <a:endParaRPr lang="en-US" sz="3600" dirty="0" smtClean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ja-JP" sz="2800" dirty="0" smtClean="0">
                <a:latin typeface="Arial" pitchFamily="34" charset="0"/>
                <a:ea typeface="ＭＳ Ｐゴシック"/>
                <a:cs typeface="Arial" pitchFamily="34" charset="0"/>
              </a:rPr>
              <a:t>Requests/mandates for single IRB review do not adequately address the complexities involved and the resources </a:t>
            </a:r>
            <a:r>
              <a:rPr lang="en-US" altLang="ja-JP" sz="2800" dirty="0" smtClean="0">
                <a:latin typeface="Arial" pitchFamily="34" charset="0"/>
                <a:ea typeface="ＭＳ Ｐゴシック"/>
                <a:cs typeface="Arial" pitchFamily="34" charset="0"/>
              </a:rPr>
              <a:t>required for:</a:t>
            </a:r>
          </a:p>
          <a:p>
            <a:pPr lvl="1"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Being the single/central IRB</a:t>
            </a:r>
          </a:p>
          <a:p>
            <a:pPr lvl="1"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Relying on a single/central IRB</a:t>
            </a:r>
            <a:endParaRPr lang="en-US" altLang="ja-JP" sz="2400" dirty="0" smtClean="0">
              <a:latin typeface="Arial" pitchFamily="34" charset="0"/>
              <a:ea typeface="ＭＳ Ｐゴシック"/>
              <a:cs typeface="Arial" pitchFamily="34" charset="0"/>
            </a:endParaRPr>
          </a:p>
          <a:p>
            <a:pPr eaLnBrk="1" hangingPunct="1"/>
            <a:r>
              <a:rPr lang="en-US" altLang="ja-JP" sz="2800" dirty="0" smtClean="0">
                <a:latin typeface="Arial" pitchFamily="34" charset="0"/>
                <a:ea typeface="ＭＳ Ｐゴシック"/>
                <a:cs typeface="Arial" pitchFamily="34" charset="0"/>
              </a:rPr>
              <a:t>The many ‘models’ of single IRB review add confusion</a:t>
            </a:r>
          </a:p>
          <a:p>
            <a:pPr lvl="1"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For the institution</a:t>
            </a:r>
          </a:p>
          <a:p>
            <a:pPr lvl="2" eaLnBrk="1" hangingPunct="1"/>
            <a:r>
              <a:rPr lang="en-US" altLang="ja-JP" sz="2000" dirty="0" smtClean="0">
                <a:latin typeface="Arial" pitchFamily="34" charset="0"/>
                <a:ea typeface="ＭＳ Ｐゴシック"/>
                <a:cs typeface="Arial" pitchFamily="34" charset="0"/>
              </a:rPr>
              <a:t>Local roles and responsibilities vary by model</a:t>
            </a:r>
          </a:p>
          <a:p>
            <a:pPr lvl="1"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For the investigators and their staffs</a:t>
            </a:r>
          </a:p>
          <a:p>
            <a:pPr lvl="2" eaLnBrk="1" hangingPunct="1">
              <a:buNone/>
            </a:pPr>
            <a:endParaRPr lang="en-US" altLang="ja-JP" sz="2000" dirty="0" smtClean="0">
              <a:latin typeface="Arial" pitchFamily="34" charset="0"/>
              <a:ea typeface="ＭＳ Ｐゴシック"/>
              <a:cs typeface="Arial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ABCC01D-ADF2-4961-8D43-8DCF3C4CBE14}" type="slidenum">
              <a:rPr lang="en-US" smtClean="0"/>
              <a:pPr/>
              <a:t>35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solidFill>
                  <a:srgbClr val="3333FF"/>
                </a:solidFill>
                <a:latin typeface="Arial" pitchFamily="34" charset="0"/>
                <a:ea typeface="ＭＳ Ｐゴシック"/>
                <a:cs typeface="Arial" pitchFamily="34" charset="0"/>
              </a:rPr>
              <a:t>Being the central IRB</a:t>
            </a:r>
            <a:endParaRPr lang="en-US" dirty="0" smtClean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ja-JP" sz="2800" dirty="0" smtClean="0">
                <a:latin typeface="Arial" pitchFamily="34" charset="0"/>
                <a:ea typeface="ＭＳ Ｐゴシック"/>
                <a:cs typeface="Arial" pitchFamily="34" charset="0"/>
              </a:rPr>
              <a:t>Don’t under-estimate: </a:t>
            </a:r>
          </a:p>
          <a:p>
            <a:pPr lvl="1"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The time required for development</a:t>
            </a:r>
          </a:p>
          <a:p>
            <a:pPr lvl="1"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Start-up and long term costs of Central IRB infrastructure</a:t>
            </a:r>
          </a:p>
          <a:p>
            <a:pPr lvl="1"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The confusion resulting from </a:t>
            </a:r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institution-specific </a:t>
            </a:r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assignation of </a:t>
            </a:r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institutional responsibility </a:t>
            </a:r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and IRB-review responsibility</a:t>
            </a:r>
          </a:p>
          <a:p>
            <a:pPr lvl="1"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The critical role that trust and familiarity play in development and negotiation of IRB reliance relationships </a:t>
            </a:r>
            <a:endParaRPr lang="en-US" altLang="ja-JP" dirty="0" smtClean="0">
              <a:latin typeface="Arial" pitchFamily="34" charset="0"/>
              <a:ea typeface="ＭＳ Ｐゴシック"/>
              <a:cs typeface="Arial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ABCC01D-ADF2-4961-8D43-8DCF3C4CBE14}" type="slidenum">
              <a:rPr lang="en-US" smtClean="0"/>
              <a:pPr/>
              <a:t>36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45061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solidFill>
                  <a:srgbClr val="3333FF"/>
                </a:solidFill>
                <a:latin typeface="Arial" pitchFamily="34" charset="0"/>
                <a:ea typeface="ＭＳ Ｐゴシック"/>
                <a:cs typeface="Arial" pitchFamily="34" charset="0"/>
              </a:rPr>
              <a:t>Final slide</a:t>
            </a:r>
            <a:endParaRPr lang="en-US" dirty="0" smtClean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Single IRB review may improve review of multi-site research – AND – increase the efficiency of many research protocols</a:t>
            </a:r>
          </a:p>
          <a:p>
            <a:pPr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Single IRB review is not simple ‘out-sourcing’ of a task </a:t>
            </a:r>
          </a:p>
          <a:p>
            <a:pPr lvl="1"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It is a different way of completing that task that requires:</a:t>
            </a:r>
          </a:p>
          <a:p>
            <a:pPr lvl="2" eaLnBrk="1" hangingPunct="1"/>
            <a:r>
              <a:rPr lang="en-US" altLang="ja-JP" sz="1800" dirty="0" smtClean="0">
                <a:latin typeface="Arial" pitchFamily="34" charset="0"/>
                <a:ea typeface="ＭＳ Ｐゴシック"/>
                <a:cs typeface="Arial" pitchFamily="34" charset="0"/>
              </a:rPr>
              <a:t>Investment in creation of a central IRB AND</a:t>
            </a:r>
          </a:p>
          <a:p>
            <a:pPr lvl="2" eaLnBrk="1" hangingPunct="1"/>
            <a:r>
              <a:rPr lang="en-US" altLang="ja-JP" sz="1800" dirty="0" smtClean="0">
                <a:latin typeface="Arial" pitchFamily="34" charset="0"/>
                <a:ea typeface="ＭＳ Ｐゴシック"/>
                <a:cs typeface="Arial" pitchFamily="34" charset="0"/>
              </a:rPr>
              <a:t>Development of new ‘local site’ systems for meeting all other responsibilities for research oversight</a:t>
            </a:r>
          </a:p>
          <a:p>
            <a:pPr eaLnBrk="1" hangingPunct="1"/>
            <a:r>
              <a:rPr lang="en-US" altLang="ja-JP" sz="2400" dirty="0" smtClean="0">
                <a:latin typeface="Arial" pitchFamily="34" charset="0"/>
                <a:ea typeface="ＭＳ Ｐゴシック"/>
                <a:cs typeface="Arial" pitchFamily="34" charset="0"/>
              </a:rPr>
              <a:t>Development and use of a central/single IRB -- easier said than done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ja-JP" dirty="0" smtClean="0">
              <a:ea typeface="ＭＳ Ｐゴシック"/>
              <a:cs typeface="ＭＳ Ｐゴシック"/>
            </a:endParaRP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ABCC01D-ADF2-4961-8D43-8DCF3C4CBE14}" type="slidenum">
              <a:rPr lang="en-US" smtClean="0"/>
              <a:pPr/>
              <a:t>37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75877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Questions?</a:t>
            </a:r>
            <a:endParaRPr lang="en-US" sz="5400" dirty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0447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Proposed benefits</a:t>
            </a:r>
            <a:br>
              <a:rPr lang="en-US" dirty="0" smtClean="0">
                <a:solidFill>
                  <a:schemeClr val="hlink"/>
                </a:solidFill>
                <a:latin typeface="Arial" charset="0"/>
              </a:rPr>
            </a:br>
            <a:r>
              <a:rPr lang="en-US" sz="2800" dirty="0" smtClean="0">
                <a:solidFill>
                  <a:schemeClr val="hlink"/>
                </a:solidFill>
                <a:latin typeface="Arial" charset="0"/>
              </a:rPr>
              <a:t>Specific to multi-site research</a:t>
            </a:r>
            <a:endParaRPr lang="en-US" dirty="0" smtClean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lvl="1" eaLnBrk="1" hangingPunct="1"/>
            <a:r>
              <a:rPr lang="en-US" dirty="0" smtClean="0">
                <a:latin typeface="Arial" charset="0"/>
              </a:rPr>
              <a:t>More efficient IRB review</a:t>
            </a:r>
          </a:p>
          <a:p>
            <a:pPr lvl="2" eaLnBrk="1" hangingPunct="1"/>
            <a:r>
              <a:rPr lang="en-US" dirty="0" smtClean="0">
                <a:latin typeface="Arial" charset="0"/>
              </a:rPr>
              <a:t>Multiple sites approved more quickly</a:t>
            </a:r>
          </a:p>
          <a:p>
            <a:pPr lvl="2" eaLnBrk="1" hangingPunct="1"/>
            <a:r>
              <a:rPr lang="en-US" dirty="0" smtClean="0">
                <a:latin typeface="Arial" charset="0"/>
              </a:rPr>
              <a:t>Continuing review, amendments, changes to ICF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Less duplication of review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Potentially better IRB review</a:t>
            </a:r>
          </a:p>
          <a:p>
            <a:pPr lvl="2" eaLnBrk="1" hangingPunct="1"/>
            <a:r>
              <a:rPr lang="en-US" dirty="0" smtClean="0">
                <a:latin typeface="Arial" charset="0"/>
              </a:rPr>
              <a:t>E.g., review of adverse events across the entire study</a:t>
            </a:r>
          </a:p>
          <a:p>
            <a:pPr lvl="2" eaLnBrk="1" hangingPunct="1"/>
            <a:r>
              <a:rPr lang="en-US" dirty="0" smtClean="0">
                <a:latin typeface="Arial" charset="0"/>
              </a:rPr>
              <a:t>More consistent review</a:t>
            </a:r>
          </a:p>
          <a:p>
            <a:pPr eaLnBrk="1" hangingPunct="1">
              <a:buNone/>
            </a:pPr>
            <a:endParaRPr lang="en-US" dirty="0" smtClean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Proposed benefits</a:t>
            </a:r>
            <a:br>
              <a:rPr lang="en-US" dirty="0" smtClean="0">
                <a:solidFill>
                  <a:schemeClr val="hlink"/>
                </a:solidFill>
                <a:latin typeface="Arial" charset="0"/>
              </a:rPr>
            </a:br>
            <a:r>
              <a:rPr lang="en-US" sz="2800" dirty="0" smtClean="0">
                <a:solidFill>
                  <a:schemeClr val="hlink"/>
                </a:solidFill>
                <a:latin typeface="Arial" charset="0"/>
              </a:rPr>
              <a:t>Specific to multi-site research</a:t>
            </a:r>
            <a:endParaRPr lang="en-US" dirty="0" smtClean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lvl="1" eaLnBrk="1" hangingPunct="1"/>
            <a:r>
              <a:rPr lang="en-US" dirty="0" smtClean="0">
                <a:latin typeface="Arial" charset="0"/>
              </a:rPr>
              <a:t>More efficient IRB review</a:t>
            </a:r>
          </a:p>
          <a:p>
            <a:pPr lvl="2" eaLnBrk="1" hangingPunct="1"/>
            <a:r>
              <a:rPr lang="en-US" dirty="0" smtClean="0">
                <a:latin typeface="Arial" charset="0"/>
              </a:rPr>
              <a:t>Multiple sites approved more quickly</a:t>
            </a:r>
          </a:p>
          <a:p>
            <a:pPr lvl="2" eaLnBrk="1" hangingPunct="1"/>
            <a:r>
              <a:rPr lang="en-US" dirty="0" smtClean="0">
                <a:latin typeface="Arial" charset="0"/>
              </a:rPr>
              <a:t>Continuing review, amendments, changes to ICF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Less duplication of review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Potentially better IRB review</a:t>
            </a:r>
          </a:p>
          <a:p>
            <a:pPr lvl="2" eaLnBrk="1" hangingPunct="1"/>
            <a:r>
              <a:rPr lang="en-US" dirty="0" smtClean="0">
                <a:latin typeface="Arial" charset="0"/>
              </a:rPr>
              <a:t>E.g., review of adverse events across the entire study</a:t>
            </a:r>
          </a:p>
          <a:p>
            <a:pPr lvl="2" eaLnBrk="1" hangingPunct="1"/>
            <a:r>
              <a:rPr lang="en-US" dirty="0" smtClean="0">
                <a:latin typeface="Arial" charset="0"/>
              </a:rPr>
              <a:t>More consistent review</a:t>
            </a:r>
          </a:p>
          <a:p>
            <a:pPr eaLnBrk="1" hangingPunct="1">
              <a:buNone/>
            </a:pPr>
            <a:endParaRPr lang="en-US" dirty="0" smtClean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5715000"/>
            <a:ext cx="8001000" cy="954107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May result in more successful study enrollment and completion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Points to be made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Proposed benefits of central IRB review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Reminder of ‘review’ requirements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Types of ‘central’ IRBs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IRB versus institutional responsibilities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Details of relying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Experience with NeuroNEXT model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Challenges that must be addressed</a:t>
            </a:r>
          </a:p>
          <a:p>
            <a:pPr eaLnBrk="1" hangingPunct="1"/>
            <a:endParaRPr lang="en-US" dirty="0" smtClean="0">
              <a:solidFill>
                <a:srgbClr val="DDDEF7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Reminder of the Review Requirements</a:t>
            </a:r>
            <a:endParaRPr lang="en-US" sz="4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Protocols require: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IRB review 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</a:rPr>
              <a:t>Initial review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</a:rPr>
              <a:t>Continuing review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</a:rPr>
              <a:t>Amendments, adverse events, unanticipated problems, deviations…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Ancillary committee reviews </a:t>
            </a:r>
          </a:p>
          <a:p>
            <a:pPr lvl="2"/>
            <a:r>
              <a:rPr lang="en-US" sz="1800" dirty="0" smtClean="0">
                <a:latin typeface="Arial" pitchFamily="34" charset="0"/>
                <a:cs typeface="Arial" pitchFamily="34" charset="0"/>
              </a:rPr>
              <a:t>E.g., COI, Radiation safety, IBC, 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Grants and contracts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Institutional sign-off and responsibility for the local conduct of the research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133600"/>
            <a:ext cx="7543800" cy="1828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Reminder of the Review Requirements</a:t>
            </a:r>
            <a:endParaRPr lang="en-US" sz="4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Protocols require: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IRB review 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</a:rPr>
              <a:t>Initial review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</a:rPr>
              <a:t>Continuing review</a:t>
            </a:r>
          </a:p>
          <a:p>
            <a:pPr lvl="2"/>
            <a:r>
              <a:rPr lang="en-US" sz="2000" dirty="0" smtClean="0">
                <a:latin typeface="Arial" pitchFamily="34" charset="0"/>
                <a:cs typeface="Arial" pitchFamily="34" charset="0"/>
              </a:rPr>
              <a:t>Amendments, adverse events, unanticipated problems, deviations…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Ancillary committee reviews </a:t>
            </a:r>
          </a:p>
          <a:p>
            <a:pPr lvl="2"/>
            <a:r>
              <a:rPr lang="en-US" sz="1800" dirty="0" smtClean="0">
                <a:latin typeface="Arial" pitchFamily="34" charset="0"/>
                <a:cs typeface="Arial" pitchFamily="34" charset="0"/>
              </a:rPr>
              <a:t>E.g., COI, Radiation safety, IBC, 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Grants and contracts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Institutional sign-off and responsibility for the local conduct of the research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hlink"/>
                </a:solidFill>
                <a:latin typeface="Arial" charset="0"/>
              </a:rPr>
              <a:t>Points to be made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Proposed benefits of central IRB review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Reminder of ‘review’ requirements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Types of ‘central’ IRBs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IRB versus institutional responsibilities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Details of relying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Experience with NeuroNEXT model</a:t>
            </a:r>
          </a:p>
          <a:p>
            <a:pPr eaLnBrk="1" hangingPunct="1"/>
            <a:r>
              <a:rPr lang="en-US" dirty="0" smtClean="0">
                <a:solidFill>
                  <a:srgbClr val="DDDEF7"/>
                </a:solidFill>
                <a:latin typeface="Arial" charset="0"/>
              </a:rPr>
              <a:t>Challenges that must be addressed</a:t>
            </a:r>
          </a:p>
          <a:p>
            <a:pPr eaLnBrk="1" hangingPunct="1"/>
            <a:endParaRPr lang="en-US" dirty="0" smtClean="0">
              <a:solidFill>
                <a:srgbClr val="DDDEF7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4418</TotalTime>
  <Words>1483</Words>
  <Application>Microsoft Office PowerPoint</Application>
  <PresentationFormat>On-screen Show (4:3)</PresentationFormat>
  <Paragraphs>357</Paragraphs>
  <Slides>38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ANPRM Single IRB Review mandated for multi-site domestic research</vt:lpstr>
      <vt:lpstr>Life would be grand! If I only had a single IRB!</vt:lpstr>
      <vt:lpstr>Points to be made</vt:lpstr>
      <vt:lpstr>Proposed benefits Specific to multi-site research</vt:lpstr>
      <vt:lpstr>Proposed benefits Specific to multi-site research</vt:lpstr>
      <vt:lpstr>Points to be made</vt:lpstr>
      <vt:lpstr>Reminder of the Review Requirements</vt:lpstr>
      <vt:lpstr>Reminder of the Review Requirements</vt:lpstr>
      <vt:lpstr>Points to be made</vt:lpstr>
      <vt:lpstr>Models of Central IRBs</vt:lpstr>
      <vt:lpstr>Proposed taxonomy of Central IRBs</vt:lpstr>
      <vt:lpstr>Proposed taxonomy of Central IRBs</vt:lpstr>
      <vt:lpstr>Points to be made</vt:lpstr>
      <vt:lpstr>IRB vs. Institution</vt:lpstr>
      <vt:lpstr>IRB vs. Institution</vt:lpstr>
      <vt:lpstr>IRB vs. Institution</vt:lpstr>
      <vt:lpstr>IRB vs. Institution</vt:lpstr>
      <vt:lpstr>Non-Share CIRB model</vt:lpstr>
      <vt:lpstr>The result: New system/s needed for local processes</vt:lpstr>
      <vt:lpstr>The result: New system/s needed for local processes</vt:lpstr>
      <vt:lpstr>Points to be made</vt:lpstr>
      <vt:lpstr>Importance of the Reliance Agreement</vt:lpstr>
      <vt:lpstr>Reliance Agreement with whom? Organizational Complexity</vt:lpstr>
      <vt:lpstr>Reliance Agreement with whom? Organizational Complexity</vt:lpstr>
      <vt:lpstr>Organizational Complexity</vt:lpstr>
      <vt:lpstr>Organizational Complexity</vt:lpstr>
      <vt:lpstr>Points to be made</vt:lpstr>
      <vt:lpstr>NeuroNEXT CIRB</vt:lpstr>
      <vt:lpstr>Reliance Agreements</vt:lpstr>
      <vt:lpstr>Slide 30</vt:lpstr>
      <vt:lpstr>Points to be made</vt:lpstr>
      <vt:lpstr>Anticipated Challenges</vt:lpstr>
      <vt:lpstr>Unanticipated Challenges</vt:lpstr>
      <vt:lpstr>Challenges for the relying sites</vt:lpstr>
      <vt:lpstr>General Concerns</vt:lpstr>
      <vt:lpstr>Being the central IRB</vt:lpstr>
      <vt:lpstr>Final slide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Costs and Benefits of the NCI CIRB</dc:title>
  <dc:creator>pearl</dc:creator>
  <cp:lastModifiedBy>Partners Information Systems</cp:lastModifiedBy>
  <cp:revision>168</cp:revision>
  <dcterms:created xsi:type="dcterms:W3CDTF">2012-03-31T14:17:22Z</dcterms:created>
  <dcterms:modified xsi:type="dcterms:W3CDTF">2013-03-20T11:45:47Z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1116205746</vt:i4>
  </property>
  <property fmtid="{D5CDD505-2E9C-101B-9397-08002B2CF9AE}" pid="3" name="_NewReviewCycle">
    <vt:lpwstr/>
  </property>
  <property fmtid="{D5CDD505-2E9C-101B-9397-08002B2CF9AE}" pid="4" name="_EmailSubject">
    <vt:lpwstr>REMINDER: Conf Call to plan Common Rule Workshop Session on Multidisciplinary and Multi-site Studies - Tuesday March 19 at 3:30 Eastern</vt:lpwstr>
  </property>
  <property fmtid="{D5CDD505-2E9C-101B-9397-08002B2CF9AE}" pid="5" name="_AuthorEmail">
    <vt:lpwstr>POROURKE@PARTNERS.ORG</vt:lpwstr>
  </property>
  <property fmtid="{D5CDD505-2E9C-101B-9397-08002B2CF9AE}" pid="6" name="_AuthorEmailDisplayName">
    <vt:lpwstr>O'Rourke, Patricia Pearl,M.D.</vt:lpwstr>
  </property>
  <property fmtid="{D5CDD505-2E9C-101B-9397-08002B2CF9AE}" pid="7" name="_PreviousAdHocReviewCycleID">
    <vt:i4>1341925370</vt:i4>
  </property>
</Properties>
</file>