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9" r:id="rId3"/>
    <p:sldId id="258" r:id="rId4"/>
    <p:sldId id="267" r:id="rId5"/>
    <p:sldId id="270" r:id="rId6"/>
    <p:sldId id="263" r:id="rId7"/>
    <p:sldId id="275" r:id="rId8"/>
    <p:sldId id="276" r:id="rId9"/>
    <p:sldId id="277" r:id="rId10"/>
    <p:sldId id="26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1" d="100"/>
          <a:sy n="91" d="100"/>
        </p:scale>
        <p:origin x="-272"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1BBE22-06F2-0A4E-A498-0403BF4F96CB}" type="datetimeFigureOut">
              <a:rPr lang="en-US" smtClean="0"/>
              <a:t>3/19/13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805BDC-6934-4046-990C-CEDF560ACDD2}" type="slidenum">
              <a:rPr lang="en-US" smtClean="0"/>
              <a:t>‹#›</a:t>
            </a:fld>
            <a:endParaRPr lang="en-US"/>
          </a:p>
        </p:txBody>
      </p:sp>
    </p:spTree>
    <p:extLst>
      <p:ext uri="{BB962C8B-B14F-4D97-AF65-F5344CB8AC3E}">
        <p14:creationId xmlns:p14="http://schemas.microsoft.com/office/powerpoint/2010/main" val="396470715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805BDC-6934-4046-990C-CEDF560ACDD2}" type="slidenum">
              <a:rPr lang="en-US" smtClean="0"/>
              <a:t>9</a:t>
            </a:fld>
            <a:endParaRPr lang="en-US"/>
          </a:p>
        </p:txBody>
      </p:sp>
    </p:spTree>
    <p:extLst>
      <p:ext uri="{BB962C8B-B14F-4D97-AF65-F5344CB8AC3E}">
        <p14:creationId xmlns:p14="http://schemas.microsoft.com/office/powerpoint/2010/main" val="2885894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3/19/13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3/19/13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3/19/13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3/19/13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FECD78-3C8E-49F2-8FAB-59489D168ABB}" type="datetimeFigureOut">
              <a:rPr lang="en-US" smtClean="0"/>
              <a:t>3/19/13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FECD78-3C8E-49F2-8FAB-59489D168ABB}" type="datetimeFigureOut">
              <a:rPr lang="en-US" smtClean="0"/>
              <a:t>3/19/13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FECD78-3C8E-49F2-8FAB-59489D168ABB}" type="datetimeFigureOut">
              <a:rPr lang="en-US" smtClean="0"/>
              <a:t>3/19/13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FECD78-3C8E-49F2-8FAB-59489D168ABB}" type="datetimeFigureOut">
              <a:rPr lang="en-US" smtClean="0"/>
              <a:t>3/19/13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ECD78-3C8E-49F2-8FAB-59489D168ABB}" type="datetimeFigureOut">
              <a:rPr lang="en-US" smtClean="0"/>
              <a:t>3/19/13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3/19/13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3/19/13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Professor Laura Stark 	</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err="1" smtClean="0"/>
              <a:t>www.laura-stark.com</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Vanderbilt University</a:t>
            </a:r>
            <a:endParaRPr lang="en-US" dirty="0"/>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Managing local precedents</a:t>
            </a:r>
            <a:br>
              <a:rPr lang="en-US" dirty="0" smtClean="0"/>
            </a:br>
            <a:r>
              <a:rPr lang="en-US" dirty="0" smtClean="0"/>
              <a:t>Three models </a:t>
            </a:r>
            <a:endParaRPr lang="en-US" dirty="0"/>
          </a:p>
        </p:txBody>
      </p:sp>
      <p:sp>
        <p:nvSpPr>
          <p:cNvPr id="3" name="Content Placeholder 2"/>
          <p:cNvSpPr>
            <a:spLocks noGrp="1"/>
          </p:cNvSpPr>
          <p:nvPr>
            <p:ph idx="1"/>
          </p:nvPr>
        </p:nvSpPr>
        <p:spPr>
          <a:xfrm>
            <a:off x="1590868" y="1744594"/>
            <a:ext cx="6237875" cy="4968605"/>
          </a:xfrm>
        </p:spPr>
        <p:txBody>
          <a:bodyPr>
            <a:normAutofit fontScale="77500" lnSpcReduction="20000"/>
          </a:bodyPr>
          <a:lstStyle/>
          <a:p>
            <a:pPr marL="0" indent="0" algn="ctr">
              <a:buNone/>
            </a:pPr>
            <a:r>
              <a:rPr lang="en-US" dirty="0" smtClean="0"/>
              <a:t>Challenges of multisite, multidisciplinary studies</a:t>
            </a:r>
          </a:p>
          <a:p>
            <a:pPr marL="0" indent="0" algn="ctr">
              <a:buNone/>
            </a:pPr>
            <a:r>
              <a:rPr lang="en-US" dirty="0" smtClean="0"/>
              <a:t>National Academies of Science </a:t>
            </a:r>
          </a:p>
          <a:p>
            <a:pPr marL="0" indent="0" algn="ctr">
              <a:buNone/>
            </a:pPr>
            <a:r>
              <a:rPr lang="en-US" dirty="0" smtClean="0"/>
              <a:t>22 March 2013</a:t>
            </a:r>
          </a:p>
          <a:p>
            <a:pPr marL="0" indent="0" algn="ctr">
              <a:buNone/>
            </a:pPr>
            <a:endParaRPr lang="en-US" dirty="0" smtClean="0"/>
          </a:p>
          <a:p>
            <a:pPr marL="0" indent="0" algn="ctr">
              <a:buNone/>
            </a:pPr>
            <a:endParaRPr lang="en-US" dirty="0" smtClean="0"/>
          </a:p>
          <a:p>
            <a:pPr marL="0" indent="0" algn="ctr">
              <a:buNone/>
            </a:pPr>
            <a:endParaRPr lang="en-US" dirty="0"/>
          </a:p>
          <a:p>
            <a:pPr marL="0" indent="0" algn="ctr">
              <a:buNone/>
            </a:pPr>
            <a:r>
              <a:rPr lang="en-US" dirty="0" smtClean="0"/>
              <a:t>Professor Laura Stark</a:t>
            </a:r>
          </a:p>
          <a:p>
            <a:pPr marL="0" indent="0" algn="ctr">
              <a:buNone/>
            </a:pPr>
            <a:endParaRPr lang="en-US" dirty="0" smtClean="0"/>
          </a:p>
          <a:p>
            <a:pPr marL="0" indent="0" algn="ctr">
              <a:buNone/>
            </a:pPr>
            <a:r>
              <a:rPr lang="en-US" dirty="0" smtClean="0"/>
              <a:t>Center for Medicine, Health &amp; Society</a:t>
            </a:r>
          </a:p>
          <a:p>
            <a:pPr marL="0" indent="0" algn="ctr">
              <a:buNone/>
            </a:pPr>
            <a:r>
              <a:rPr lang="en-US" dirty="0" smtClean="0"/>
              <a:t>Vanderbilt University </a:t>
            </a:r>
          </a:p>
          <a:p>
            <a:pPr marL="0" indent="0" algn="ctr">
              <a:buNone/>
            </a:pPr>
            <a:r>
              <a:rPr lang="en-US" dirty="0" err="1"/>
              <a:t>l</a:t>
            </a:r>
            <a:r>
              <a:rPr lang="en-US" dirty="0" err="1" smtClean="0"/>
              <a:t>aura-stark.com</a:t>
            </a:r>
            <a:endParaRPr lang="en-US" dirty="0" smtClean="0"/>
          </a:p>
          <a:p>
            <a:pPr marL="0" indent="0" algn="ctr">
              <a:buNone/>
            </a:pPr>
            <a:r>
              <a:rPr lang="en-US" dirty="0" err="1" smtClean="0"/>
              <a:t>laura.stark@vanderbilt.edu</a:t>
            </a:r>
            <a:r>
              <a:rPr lang="en-US" dirty="0" smtClean="0"/>
              <a:t> </a:t>
            </a:r>
            <a:endParaRPr lang="en-US" dirty="0"/>
          </a:p>
        </p:txBody>
      </p:sp>
    </p:spTree>
    <p:extLst>
      <p:ext uri="{BB962C8B-B14F-4D97-AF65-F5344CB8AC3E}">
        <p14:creationId xmlns:p14="http://schemas.microsoft.com/office/powerpoint/2010/main" val="1454678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Managing local precedents</a:t>
            </a:r>
            <a:br>
              <a:rPr lang="en-US" dirty="0" smtClean="0"/>
            </a:br>
            <a:r>
              <a:rPr lang="en-US" dirty="0" smtClean="0"/>
              <a:t>Three models </a:t>
            </a:r>
            <a:endParaRPr lang="en-US" dirty="0"/>
          </a:p>
        </p:txBody>
      </p:sp>
      <p:sp>
        <p:nvSpPr>
          <p:cNvPr id="3" name="Content Placeholder 2"/>
          <p:cNvSpPr>
            <a:spLocks noGrp="1"/>
          </p:cNvSpPr>
          <p:nvPr>
            <p:ph idx="1"/>
          </p:nvPr>
        </p:nvSpPr>
        <p:spPr>
          <a:xfrm>
            <a:off x="1590868" y="1744594"/>
            <a:ext cx="6237875" cy="4968605"/>
          </a:xfrm>
        </p:spPr>
        <p:txBody>
          <a:bodyPr>
            <a:normAutofit fontScale="77500" lnSpcReduction="20000"/>
          </a:bodyPr>
          <a:lstStyle/>
          <a:p>
            <a:pPr marL="0" indent="0" algn="ctr">
              <a:buNone/>
            </a:pPr>
            <a:r>
              <a:rPr lang="en-US" dirty="0" smtClean="0"/>
              <a:t>Challenges of multisite, multidisciplinary studies</a:t>
            </a:r>
          </a:p>
          <a:p>
            <a:pPr marL="0" indent="0" algn="ctr">
              <a:buNone/>
            </a:pPr>
            <a:r>
              <a:rPr lang="en-US" dirty="0" smtClean="0"/>
              <a:t>National Academies of Science </a:t>
            </a:r>
          </a:p>
          <a:p>
            <a:pPr marL="0" indent="0" algn="ctr">
              <a:buNone/>
            </a:pPr>
            <a:r>
              <a:rPr lang="en-US" dirty="0" smtClean="0"/>
              <a:t>22 March 2013</a:t>
            </a:r>
          </a:p>
          <a:p>
            <a:pPr marL="0" indent="0" algn="ctr">
              <a:buNone/>
            </a:pPr>
            <a:endParaRPr lang="en-US" dirty="0" smtClean="0"/>
          </a:p>
          <a:p>
            <a:pPr marL="0" indent="0" algn="ctr">
              <a:buNone/>
            </a:pPr>
            <a:endParaRPr lang="en-US" dirty="0" smtClean="0"/>
          </a:p>
          <a:p>
            <a:pPr marL="0" indent="0" algn="ctr">
              <a:buNone/>
            </a:pPr>
            <a:endParaRPr lang="en-US" dirty="0"/>
          </a:p>
          <a:p>
            <a:pPr marL="0" indent="0" algn="ctr">
              <a:buNone/>
            </a:pPr>
            <a:r>
              <a:rPr lang="en-US" dirty="0" smtClean="0"/>
              <a:t>Professor Laura Stark</a:t>
            </a:r>
          </a:p>
          <a:p>
            <a:pPr marL="0" indent="0" algn="ctr">
              <a:buNone/>
            </a:pPr>
            <a:endParaRPr lang="en-US" dirty="0" smtClean="0"/>
          </a:p>
          <a:p>
            <a:pPr marL="0" indent="0" algn="ctr">
              <a:buNone/>
            </a:pPr>
            <a:r>
              <a:rPr lang="en-US" dirty="0" smtClean="0"/>
              <a:t>Center for Medicine, Health &amp; Society</a:t>
            </a:r>
          </a:p>
          <a:p>
            <a:pPr marL="0" indent="0" algn="ctr">
              <a:buNone/>
            </a:pPr>
            <a:r>
              <a:rPr lang="en-US" dirty="0" smtClean="0"/>
              <a:t>Vanderbilt University </a:t>
            </a:r>
          </a:p>
          <a:p>
            <a:pPr marL="0" indent="0" algn="ctr">
              <a:buNone/>
            </a:pPr>
            <a:r>
              <a:rPr lang="en-US" dirty="0" err="1"/>
              <a:t>l</a:t>
            </a:r>
            <a:r>
              <a:rPr lang="en-US" dirty="0" err="1" smtClean="0"/>
              <a:t>aura-stark.com</a:t>
            </a:r>
            <a:endParaRPr lang="en-US" dirty="0" smtClean="0"/>
          </a:p>
          <a:p>
            <a:pPr marL="0" indent="0" algn="ctr">
              <a:buNone/>
            </a:pPr>
            <a:r>
              <a:rPr lang="en-US" dirty="0" err="1" smtClean="0"/>
              <a:t>laura.stark@vanderbilt.edu</a:t>
            </a:r>
            <a:r>
              <a:rPr lang="en-US" dirty="0" smtClean="0"/>
              <a:t> </a:t>
            </a:r>
            <a:endParaRPr lang="en-US" dirty="0"/>
          </a:p>
        </p:txBody>
      </p:sp>
    </p:spTree>
    <p:extLst>
      <p:ext uri="{BB962C8B-B14F-4D97-AF65-F5344CB8AC3E}">
        <p14:creationId xmlns:p14="http://schemas.microsoft.com/office/powerpoint/2010/main" val="4037093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local precedents</a:t>
            </a:r>
            <a:endParaRPr lang="en-US" dirty="0"/>
          </a:p>
        </p:txBody>
      </p:sp>
      <p:sp>
        <p:nvSpPr>
          <p:cNvPr id="3" name="Content Placeholder 2"/>
          <p:cNvSpPr>
            <a:spLocks noGrp="1"/>
          </p:cNvSpPr>
          <p:nvPr>
            <p:ph idx="1"/>
          </p:nvPr>
        </p:nvSpPr>
        <p:spPr>
          <a:xfrm>
            <a:off x="1521093" y="1600200"/>
            <a:ext cx="7479867" cy="5257800"/>
          </a:xfrm>
        </p:spPr>
        <p:txBody>
          <a:bodyPr>
            <a:normAutofit/>
          </a:bodyPr>
          <a:lstStyle/>
          <a:p>
            <a:pPr marL="0" indent="0">
              <a:buNone/>
            </a:pPr>
            <a:r>
              <a:rPr lang="en-US" dirty="0" smtClean="0"/>
              <a:t>Issue</a:t>
            </a:r>
            <a:endParaRPr lang="en-US" dirty="0" smtClean="0"/>
          </a:p>
          <a:p>
            <a:pPr marL="400050" lvl="1" indent="0">
              <a:buNone/>
            </a:pPr>
            <a:r>
              <a:rPr lang="en-US" dirty="0" smtClean="0"/>
              <a:t>Local </a:t>
            </a:r>
            <a:r>
              <a:rPr lang="en-US" dirty="0" smtClean="0"/>
              <a:t>precedents</a:t>
            </a:r>
          </a:p>
          <a:p>
            <a:pPr marL="0" indent="0">
              <a:buNone/>
            </a:pPr>
            <a:endParaRPr lang="en-US" dirty="0"/>
          </a:p>
          <a:p>
            <a:pPr marL="0" indent="0">
              <a:buNone/>
            </a:pPr>
            <a:r>
              <a:rPr lang="en-US" dirty="0" smtClean="0"/>
              <a:t>Approaches</a:t>
            </a:r>
          </a:p>
          <a:p>
            <a:pPr marL="400050" lvl="1" indent="0">
              <a:buNone/>
            </a:pPr>
            <a:r>
              <a:rPr lang="en-US" dirty="0" smtClean="0"/>
              <a:t>Three models</a:t>
            </a:r>
          </a:p>
          <a:p>
            <a:pPr marL="0" indent="0">
              <a:buNone/>
            </a:pPr>
            <a:endParaRPr lang="en-US" dirty="0" smtClean="0"/>
          </a:p>
          <a:p>
            <a:pPr marL="0" indent="0">
              <a:buNone/>
            </a:pPr>
            <a:r>
              <a:rPr lang="en-US" dirty="0" smtClean="0"/>
              <a:t>Questions</a:t>
            </a:r>
          </a:p>
          <a:p>
            <a:pPr marL="400050" lvl="1" indent="0">
              <a:buNone/>
            </a:pPr>
            <a:r>
              <a:rPr lang="en-US" dirty="0" smtClean="0"/>
              <a:t>Merits of models; priorities in revising regulations</a:t>
            </a:r>
            <a:endParaRPr lang="en-US" dirty="0" smtClean="0"/>
          </a:p>
        </p:txBody>
      </p:sp>
    </p:spTree>
    <p:extLst>
      <p:ext uri="{BB962C8B-B14F-4D97-AF65-F5344CB8AC3E}">
        <p14:creationId xmlns:p14="http://schemas.microsoft.com/office/powerpoint/2010/main" val="2033351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issue</a:t>
            </a:r>
            <a:endParaRPr lang="en-US" dirty="0"/>
          </a:p>
        </p:txBody>
      </p:sp>
      <p:sp>
        <p:nvSpPr>
          <p:cNvPr id="3" name="Content Placeholder 2"/>
          <p:cNvSpPr>
            <a:spLocks noGrp="1"/>
          </p:cNvSpPr>
          <p:nvPr>
            <p:ph idx="1"/>
          </p:nvPr>
        </p:nvSpPr>
        <p:spPr>
          <a:xfrm>
            <a:off x="457200" y="1228194"/>
            <a:ext cx="8229600" cy="5629806"/>
          </a:xfrm>
        </p:spPr>
        <p:txBody>
          <a:bodyPr>
            <a:normAutofit fontScale="85000" lnSpcReduction="10000"/>
          </a:bodyPr>
          <a:lstStyle/>
          <a:p>
            <a:pPr marL="0" indent="0">
              <a:buNone/>
            </a:pPr>
            <a:r>
              <a:rPr lang="en-US" dirty="0" smtClean="0"/>
              <a:t>ANPRM</a:t>
            </a:r>
          </a:p>
          <a:p>
            <a:pPr marL="0" indent="0">
              <a:buNone/>
            </a:pPr>
            <a:endParaRPr lang="en-US" dirty="0" smtClean="0"/>
          </a:p>
          <a:p>
            <a:pPr marL="0" indent="0">
              <a:buNone/>
            </a:pPr>
            <a:r>
              <a:rPr lang="en-US" dirty="0" smtClean="0"/>
              <a:t>“In </a:t>
            </a:r>
            <a:r>
              <a:rPr lang="en-US" dirty="0"/>
              <a:t>many cases, a local IRB for each institution does independently review the research protocol, informed consent documents and other materials, sometimes resulting in hundreds of reviews for one study. When any one of these IRBs requires changes to the research protocol that are adopted for the entire study, investigators must resubmit the revised protocol to all of the reviewing IRBs. This process can take many months and can significantly delay the initiation of research projects. Separately, there are reports showing that there can be widely differing outcomes regarding the level of review required from IRB to IRB, even for identical studies</a:t>
            </a:r>
            <a:r>
              <a:rPr lang="en-US" dirty="0" smtClean="0"/>
              <a:t>.” 		</a:t>
            </a:r>
            <a:r>
              <a:rPr lang="en-US" dirty="0"/>
              <a:t>HHS, 2011</a:t>
            </a:r>
          </a:p>
          <a:p>
            <a:pPr marL="0" indent="0">
              <a:buNone/>
            </a:pPr>
            <a:endParaRPr lang="en-US" dirty="0" smtClean="0"/>
          </a:p>
          <a:p>
            <a:pPr marL="0" indent="0">
              <a:buNone/>
            </a:pPr>
            <a:endParaRPr lang="en-US" dirty="0" smtClean="0"/>
          </a:p>
        </p:txBody>
      </p:sp>
    </p:spTree>
    <p:extLst>
      <p:ext uri="{BB962C8B-B14F-4D97-AF65-F5344CB8AC3E}">
        <p14:creationId xmlns:p14="http://schemas.microsoft.com/office/powerpoint/2010/main" val="177443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issue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Local precedents 			</a:t>
            </a:r>
          </a:p>
          <a:p>
            <a:pPr marL="400050" lvl="1" indent="0">
              <a:buNone/>
            </a:pPr>
            <a:r>
              <a:rPr lang="en-US" dirty="0" smtClean="0"/>
              <a:t>Definition</a:t>
            </a:r>
          </a:p>
          <a:p>
            <a:pPr marL="1257300" lvl="2" indent="-457200"/>
            <a:r>
              <a:rPr lang="en-US" dirty="0" smtClean="0"/>
              <a:t>Past </a:t>
            </a:r>
            <a:r>
              <a:rPr lang="en-US" dirty="0"/>
              <a:t>decisions that guide board members’ evaluations of subsequent </a:t>
            </a:r>
            <a:r>
              <a:rPr lang="en-US" dirty="0" smtClean="0"/>
              <a:t>research (Stark 2012) </a:t>
            </a:r>
          </a:p>
          <a:p>
            <a:pPr marL="400050" lvl="1" indent="0">
              <a:buNone/>
            </a:pPr>
            <a:endParaRPr lang="en-US" dirty="0" smtClean="0"/>
          </a:p>
          <a:p>
            <a:pPr marL="400050" lvl="1" indent="0">
              <a:buNone/>
            </a:pPr>
            <a:r>
              <a:rPr lang="en-US" dirty="0" smtClean="0"/>
              <a:t>Consequences </a:t>
            </a:r>
          </a:p>
          <a:p>
            <a:pPr marL="1257300" lvl="2" indent="-457200"/>
            <a:r>
              <a:rPr lang="en-US" dirty="0" smtClean="0"/>
              <a:t>Faster decisions, internal consistency</a:t>
            </a:r>
          </a:p>
          <a:p>
            <a:pPr marL="1257300" lvl="2" indent="-457200"/>
            <a:r>
              <a:rPr lang="en-US" dirty="0" smtClean="0"/>
              <a:t>Board-specific </a:t>
            </a:r>
            <a:r>
              <a:rPr lang="en-US" dirty="0" err="1" smtClean="0"/>
              <a:t>idiosyncracies</a:t>
            </a:r>
            <a:endParaRPr lang="en-US" dirty="0" smtClean="0"/>
          </a:p>
          <a:p>
            <a:pPr marL="800100" lvl="2" indent="0">
              <a:buNone/>
            </a:pPr>
            <a:endParaRPr lang="en-US" dirty="0"/>
          </a:p>
        </p:txBody>
      </p:sp>
    </p:spTree>
    <p:extLst>
      <p:ext uri="{BB962C8B-B14F-4D97-AF65-F5344CB8AC3E}">
        <p14:creationId xmlns:p14="http://schemas.microsoft.com/office/powerpoint/2010/main" val="4018689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local precedents</a:t>
            </a:r>
            <a:endParaRPr lang="en-US" dirty="0"/>
          </a:p>
        </p:txBody>
      </p:sp>
      <p:sp>
        <p:nvSpPr>
          <p:cNvPr id="3" name="Content Placeholder 2"/>
          <p:cNvSpPr>
            <a:spLocks noGrp="1"/>
          </p:cNvSpPr>
          <p:nvPr>
            <p:ph idx="1"/>
          </p:nvPr>
        </p:nvSpPr>
        <p:spPr>
          <a:xfrm>
            <a:off x="1660642" y="1600200"/>
            <a:ext cx="7228680" cy="5257800"/>
          </a:xfrm>
        </p:spPr>
        <p:txBody>
          <a:bodyPr>
            <a:normAutofit/>
          </a:bodyPr>
          <a:lstStyle/>
          <a:p>
            <a:pPr marL="0" indent="0">
              <a:buNone/>
            </a:pPr>
            <a:r>
              <a:rPr lang="en-US" dirty="0" smtClean="0"/>
              <a:t>Issue</a:t>
            </a:r>
            <a:endParaRPr lang="en-US" dirty="0" smtClean="0"/>
          </a:p>
          <a:p>
            <a:pPr marL="400050" lvl="1" indent="0">
              <a:buNone/>
            </a:pPr>
            <a:r>
              <a:rPr lang="en-US" dirty="0" smtClean="0"/>
              <a:t>Local </a:t>
            </a:r>
            <a:r>
              <a:rPr lang="en-US" dirty="0" smtClean="0"/>
              <a:t>precedents</a:t>
            </a:r>
          </a:p>
          <a:p>
            <a:pPr marL="0" indent="0">
              <a:buNone/>
            </a:pPr>
            <a:endParaRPr lang="en-US" dirty="0"/>
          </a:p>
          <a:p>
            <a:pPr marL="0" indent="0">
              <a:buNone/>
            </a:pPr>
            <a:r>
              <a:rPr lang="en-US" dirty="0" smtClean="0"/>
              <a:t>Approaches</a:t>
            </a:r>
          </a:p>
          <a:p>
            <a:pPr marL="400050" lvl="1" indent="0">
              <a:buNone/>
            </a:pPr>
            <a:r>
              <a:rPr lang="en-US" dirty="0" smtClean="0"/>
              <a:t>Three models</a:t>
            </a:r>
          </a:p>
        </p:txBody>
      </p:sp>
    </p:spTree>
    <p:extLst>
      <p:ext uri="{BB962C8B-B14F-4D97-AF65-F5344CB8AC3E}">
        <p14:creationId xmlns:p14="http://schemas.microsoft.com/office/powerpoint/2010/main" val="2125962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Approaches</a:t>
            </a:r>
            <a:endParaRPr lang="en-US" dirty="0"/>
          </a:p>
        </p:txBody>
      </p:sp>
      <p:sp>
        <p:nvSpPr>
          <p:cNvPr id="3" name="Content Placeholder 2"/>
          <p:cNvSpPr>
            <a:spLocks noGrp="1"/>
          </p:cNvSpPr>
          <p:nvPr>
            <p:ph idx="1"/>
          </p:nvPr>
        </p:nvSpPr>
        <p:spPr>
          <a:xfrm>
            <a:off x="1660642" y="1600200"/>
            <a:ext cx="7228680" cy="5257800"/>
          </a:xfrm>
        </p:spPr>
        <p:txBody>
          <a:bodyPr>
            <a:normAutofit/>
          </a:bodyPr>
          <a:lstStyle/>
          <a:p>
            <a:pPr marL="400050" lvl="1" indent="0">
              <a:buNone/>
            </a:pPr>
            <a:r>
              <a:rPr lang="en-US" dirty="0" smtClean="0"/>
              <a:t>Three models</a:t>
            </a:r>
          </a:p>
          <a:p>
            <a:pPr marL="1257300" lvl="2" indent="-457200"/>
            <a:r>
              <a:rPr lang="en-US" dirty="0" smtClean="0"/>
              <a:t>Study networks </a:t>
            </a:r>
          </a:p>
          <a:p>
            <a:pPr marL="1257300" lvl="2" indent="-457200"/>
            <a:endParaRPr lang="en-US" dirty="0"/>
          </a:p>
          <a:p>
            <a:pPr marL="0" indent="0">
              <a:buNone/>
            </a:pPr>
            <a:endParaRPr lang="en-US" dirty="0" smtClean="0"/>
          </a:p>
        </p:txBody>
      </p:sp>
    </p:spTree>
    <p:extLst>
      <p:ext uri="{BB962C8B-B14F-4D97-AF65-F5344CB8AC3E}">
        <p14:creationId xmlns:p14="http://schemas.microsoft.com/office/powerpoint/2010/main" val="2699696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Approaches</a:t>
            </a:r>
            <a:endParaRPr lang="en-US" dirty="0"/>
          </a:p>
        </p:txBody>
      </p:sp>
      <p:sp>
        <p:nvSpPr>
          <p:cNvPr id="3" name="Content Placeholder 2"/>
          <p:cNvSpPr>
            <a:spLocks noGrp="1"/>
          </p:cNvSpPr>
          <p:nvPr>
            <p:ph idx="1"/>
          </p:nvPr>
        </p:nvSpPr>
        <p:spPr>
          <a:xfrm>
            <a:off x="1660642" y="1600200"/>
            <a:ext cx="7228680" cy="5257800"/>
          </a:xfrm>
        </p:spPr>
        <p:txBody>
          <a:bodyPr>
            <a:normAutofit/>
          </a:bodyPr>
          <a:lstStyle/>
          <a:p>
            <a:pPr marL="400050" lvl="1" indent="0">
              <a:buNone/>
            </a:pPr>
            <a:r>
              <a:rPr lang="en-US" dirty="0" smtClean="0"/>
              <a:t>Three models</a:t>
            </a:r>
          </a:p>
          <a:p>
            <a:pPr marL="1257300" lvl="2" indent="-457200"/>
            <a:r>
              <a:rPr lang="en-US" dirty="0" smtClean="0"/>
              <a:t>Study networks </a:t>
            </a:r>
          </a:p>
          <a:p>
            <a:pPr marL="1257300" lvl="2" indent="-457200"/>
            <a:endParaRPr lang="en-US" dirty="0"/>
          </a:p>
          <a:p>
            <a:pPr marL="1257300" lvl="2" indent="-457200"/>
            <a:r>
              <a:rPr lang="en-US" dirty="0" smtClean="0"/>
              <a:t>Collegial review</a:t>
            </a:r>
          </a:p>
          <a:p>
            <a:pPr marL="1257300" lvl="2" indent="-457200"/>
            <a:endParaRPr lang="en-US" dirty="0" smtClean="0"/>
          </a:p>
          <a:p>
            <a:pPr marL="0" indent="0">
              <a:buNone/>
            </a:pPr>
            <a:endParaRPr lang="en-US" dirty="0" smtClean="0"/>
          </a:p>
        </p:txBody>
      </p:sp>
    </p:spTree>
    <p:extLst>
      <p:ext uri="{BB962C8B-B14F-4D97-AF65-F5344CB8AC3E}">
        <p14:creationId xmlns:p14="http://schemas.microsoft.com/office/powerpoint/2010/main" val="4147561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Approaches</a:t>
            </a:r>
            <a:endParaRPr lang="en-US" dirty="0"/>
          </a:p>
        </p:txBody>
      </p:sp>
      <p:sp>
        <p:nvSpPr>
          <p:cNvPr id="3" name="Content Placeholder 2"/>
          <p:cNvSpPr>
            <a:spLocks noGrp="1"/>
          </p:cNvSpPr>
          <p:nvPr>
            <p:ph idx="1"/>
          </p:nvPr>
        </p:nvSpPr>
        <p:spPr>
          <a:xfrm>
            <a:off x="1660642" y="1600200"/>
            <a:ext cx="7228680" cy="5257800"/>
          </a:xfrm>
        </p:spPr>
        <p:txBody>
          <a:bodyPr>
            <a:normAutofit/>
          </a:bodyPr>
          <a:lstStyle/>
          <a:p>
            <a:pPr marL="400050" lvl="1" indent="0">
              <a:buNone/>
            </a:pPr>
            <a:r>
              <a:rPr lang="en-US" dirty="0" smtClean="0"/>
              <a:t>Three models</a:t>
            </a:r>
          </a:p>
          <a:p>
            <a:pPr marL="1257300" lvl="2" indent="-457200"/>
            <a:r>
              <a:rPr lang="en-US" dirty="0" smtClean="0"/>
              <a:t>Study networks </a:t>
            </a:r>
          </a:p>
          <a:p>
            <a:pPr marL="1257300" lvl="2" indent="-457200"/>
            <a:endParaRPr lang="en-US" dirty="0"/>
          </a:p>
          <a:p>
            <a:pPr marL="1257300" lvl="2" indent="-457200"/>
            <a:r>
              <a:rPr lang="en-US" dirty="0" smtClean="0"/>
              <a:t>Collegial review</a:t>
            </a:r>
          </a:p>
          <a:p>
            <a:pPr marL="1257300" lvl="2" indent="-457200"/>
            <a:endParaRPr lang="en-US" dirty="0" smtClean="0"/>
          </a:p>
          <a:p>
            <a:pPr marL="1257300" lvl="2" indent="-457200"/>
            <a:r>
              <a:rPr lang="en-US" dirty="0" smtClean="0"/>
              <a:t>Decision repositories</a:t>
            </a:r>
            <a:endParaRPr lang="en-US" dirty="0" smtClean="0"/>
          </a:p>
          <a:p>
            <a:pPr marL="0" indent="0">
              <a:buNone/>
            </a:pPr>
            <a:endParaRPr lang="en-US" dirty="0" smtClean="0"/>
          </a:p>
        </p:txBody>
      </p:sp>
    </p:spTree>
    <p:extLst>
      <p:ext uri="{BB962C8B-B14F-4D97-AF65-F5344CB8AC3E}">
        <p14:creationId xmlns:p14="http://schemas.microsoft.com/office/powerpoint/2010/main" val="4147561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local precedents</a:t>
            </a:r>
            <a:endParaRPr lang="en-US" dirty="0"/>
          </a:p>
        </p:txBody>
      </p:sp>
      <p:sp>
        <p:nvSpPr>
          <p:cNvPr id="3" name="Content Placeholder 2"/>
          <p:cNvSpPr>
            <a:spLocks noGrp="1"/>
          </p:cNvSpPr>
          <p:nvPr>
            <p:ph idx="1"/>
          </p:nvPr>
        </p:nvSpPr>
        <p:spPr>
          <a:xfrm>
            <a:off x="1660642" y="1600200"/>
            <a:ext cx="7228680" cy="5257800"/>
          </a:xfrm>
        </p:spPr>
        <p:txBody>
          <a:bodyPr>
            <a:normAutofit fontScale="92500" lnSpcReduction="20000"/>
          </a:bodyPr>
          <a:lstStyle/>
          <a:p>
            <a:pPr marL="0" indent="0">
              <a:buNone/>
            </a:pPr>
            <a:r>
              <a:rPr lang="en-US" dirty="0" smtClean="0"/>
              <a:t>Issue</a:t>
            </a:r>
            <a:endParaRPr lang="en-US" dirty="0" smtClean="0"/>
          </a:p>
          <a:p>
            <a:pPr marL="400050" lvl="1" indent="0">
              <a:buNone/>
            </a:pPr>
            <a:r>
              <a:rPr lang="en-US" dirty="0" smtClean="0"/>
              <a:t>Local </a:t>
            </a:r>
            <a:r>
              <a:rPr lang="en-US" dirty="0" smtClean="0"/>
              <a:t>precedents</a:t>
            </a:r>
          </a:p>
          <a:p>
            <a:pPr marL="0" indent="0">
              <a:buNone/>
            </a:pPr>
            <a:endParaRPr lang="en-US" dirty="0"/>
          </a:p>
          <a:p>
            <a:pPr marL="0" indent="0">
              <a:buNone/>
            </a:pPr>
            <a:r>
              <a:rPr lang="en-US" dirty="0" smtClean="0"/>
              <a:t>Approaches</a:t>
            </a:r>
          </a:p>
          <a:p>
            <a:pPr marL="400050" lvl="1" indent="0">
              <a:buNone/>
            </a:pPr>
            <a:r>
              <a:rPr lang="en-US" dirty="0" smtClean="0"/>
              <a:t>Three models</a:t>
            </a:r>
          </a:p>
          <a:p>
            <a:pPr marL="1257300" lvl="2" indent="-457200"/>
            <a:r>
              <a:rPr lang="en-US" dirty="0" smtClean="0"/>
              <a:t>Study networks </a:t>
            </a:r>
            <a:endParaRPr lang="en-US" dirty="0"/>
          </a:p>
          <a:p>
            <a:pPr marL="1257300" lvl="2" indent="-457200"/>
            <a:r>
              <a:rPr lang="en-US" dirty="0" smtClean="0"/>
              <a:t>Collegial review</a:t>
            </a:r>
          </a:p>
          <a:p>
            <a:pPr marL="1257300" lvl="2" indent="-457200"/>
            <a:r>
              <a:rPr lang="en-US" dirty="0" smtClean="0"/>
              <a:t>Decision repositories</a:t>
            </a:r>
            <a:endParaRPr lang="en-US" dirty="0" smtClean="0"/>
          </a:p>
          <a:p>
            <a:pPr marL="0" indent="0">
              <a:buNone/>
            </a:pPr>
            <a:endParaRPr lang="en-US" dirty="0" smtClean="0"/>
          </a:p>
          <a:p>
            <a:pPr marL="0" indent="0">
              <a:buNone/>
            </a:pPr>
            <a:r>
              <a:rPr lang="en-US" dirty="0" smtClean="0"/>
              <a:t>Questions</a:t>
            </a:r>
            <a:endParaRPr lang="en-US" dirty="0" smtClean="0"/>
          </a:p>
          <a:p>
            <a:pPr marL="400050" lvl="1" indent="0">
              <a:buNone/>
            </a:pPr>
            <a:r>
              <a:rPr lang="en-US" dirty="0" smtClean="0"/>
              <a:t>What </a:t>
            </a:r>
            <a:r>
              <a:rPr lang="en-US" dirty="0" smtClean="0"/>
              <a:t>are the relative m</a:t>
            </a:r>
            <a:r>
              <a:rPr lang="en-US" dirty="0" smtClean="0"/>
              <a:t>erits </a:t>
            </a:r>
            <a:r>
              <a:rPr lang="en-US" dirty="0" smtClean="0"/>
              <a:t>of the three </a:t>
            </a:r>
            <a:r>
              <a:rPr lang="en-US" dirty="0" smtClean="0"/>
              <a:t>models?</a:t>
            </a:r>
            <a:endParaRPr lang="en-US" dirty="0" smtClean="0"/>
          </a:p>
          <a:p>
            <a:pPr marL="400050" lvl="1" indent="0">
              <a:buNone/>
            </a:pPr>
            <a:r>
              <a:rPr lang="en-US" dirty="0" smtClean="0"/>
              <a:t>What </a:t>
            </a:r>
            <a:r>
              <a:rPr lang="en-US" dirty="0" smtClean="0"/>
              <a:t>are highest priorities in </a:t>
            </a:r>
            <a:r>
              <a:rPr lang="en-US" dirty="0" smtClean="0"/>
              <a:t>revising </a:t>
            </a:r>
            <a:r>
              <a:rPr lang="en-US" dirty="0" smtClean="0"/>
              <a:t>in </a:t>
            </a:r>
            <a:r>
              <a:rPr lang="en-US" dirty="0" smtClean="0"/>
              <a:t>45CFR46? </a:t>
            </a:r>
            <a:endParaRPr lang="en-US" dirty="0"/>
          </a:p>
        </p:txBody>
      </p:sp>
    </p:spTree>
    <p:extLst>
      <p:ext uri="{BB962C8B-B14F-4D97-AF65-F5344CB8AC3E}">
        <p14:creationId xmlns:p14="http://schemas.microsoft.com/office/powerpoint/2010/main" val="937782215"/>
      </p:ext>
    </p:extLst>
  </p:cSld>
  <p:clrMapOvr>
    <a:masterClrMapping/>
  </p:clrMapOvr>
</p:sld>
</file>

<file path=ppt/theme/theme1.xml><?xml version="1.0" encoding="utf-8"?>
<a:theme xmlns:a="http://schemas.openxmlformats.org/drawingml/2006/main" name="Black">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55</TotalTime>
  <Words>273</Words>
  <Application>Microsoft Macintosh PowerPoint</Application>
  <PresentationFormat>On-screen Show (4:3)</PresentationFormat>
  <Paragraphs>82</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Black</vt:lpstr>
      <vt:lpstr>Managing local precedents Three models </vt:lpstr>
      <vt:lpstr>Managing local precedents</vt:lpstr>
      <vt:lpstr>The issue</vt:lpstr>
      <vt:lpstr>The issue</vt:lpstr>
      <vt:lpstr>Managing local precedents</vt:lpstr>
      <vt:lpstr>Approaches</vt:lpstr>
      <vt:lpstr>Approaches</vt:lpstr>
      <vt:lpstr>Approaches</vt:lpstr>
      <vt:lpstr>Managing local precedents</vt:lpstr>
      <vt:lpstr>Managing local precedents Three models </vt:lpstr>
    </vt:vector>
  </TitlesOfParts>
  <Company>Vanderbilt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Stark</dc:creator>
  <cp:lastModifiedBy>Laura Stark</cp:lastModifiedBy>
  <cp:revision>11</cp:revision>
  <dcterms:created xsi:type="dcterms:W3CDTF">2013-03-18T22:11:16Z</dcterms:created>
  <dcterms:modified xsi:type="dcterms:W3CDTF">2013-03-19T23:52:10Z</dcterms:modified>
</cp:coreProperties>
</file>