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2"/>
  </p:notesMasterIdLst>
  <p:sldIdLst>
    <p:sldId id="256" r:id="rId2"/>
    <p:sldId id="311" r:id="rId3"/>
    <p:sldId id="312" r:id="rId4"/>
    <p:sldId id="284"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7" r:id="rId25"/>
    <p:sldId id="338" r:id="rId26"/>
    <p:sldId id="339" r:id="rId27"/>
    <p:sldId id="333" r:id="rId28"/>
    <p:sldId id="340" r:id="rId29"/>
    <p:sldId id="342" r:id="rId30"/>
    <p:sldId id="341" r:id="rId31"/>
    <p:sldId id="343" r:id="rId32"/>
    <p:sldId id="344" r:id="rId33"/>
    <p:sldId id="345" r:id="rId34"/>
    <p:sldId id="346" r:id="rId35"/>
    <p:sldId id="347" r:id="rId36"/>
    <p:sldId id="348" r:id="rId37"/>
    <p:sldId id="349" r:id="rId38"/>
    <p:sldId id="350" r:id="rId39"/>
    <p:sldId id="336" r:id="rId40"/>
    <p:sldId id="351" r:id="rId41"/>
  </p:sldIdLst>
  <p:sldSz cx="9144000" cy="5143500" type="screen16x9"/>
  <p:notesSz cx="6858000" cy="9144000"/>
  <p:embeddedFontLst>
    <p:embeddedFont>
      <p:font typeface="Raleway Light"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Raleway ExtraBold" panose="020B0604020202020204" charset="0"/>
      <p:bold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el, Sheila" initials="PS" lastIdx="1" clrIdx="0">
    <p:extLst>
      <p:ext uri="{19B8F6BF-5375-455C-9EA6-DF929625EA0E}">
        <p15:presenceInfo xmlns:p15="http://schemas.microsoft.com/office/powerpoint/2012/main" userId="S-1-5-21-2101533902-423532799-1776743176-80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232323"/>
    <a:srgbClr val="6D6D6D"/>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D5DD370-841F-409B-B3F9-DC8653395A55}">
  <a:tblStyle styleId="{FD5DD370-841F-409B-B3F9-DC8653395A5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7" autoAdjust="0"/>
  </p:normalViewPr>
  <p:slideViewPr>
    <p:cSldViewPr snapToGrid="0">
      <p:cViewPr varScale="1">
        <p:scale>
          <a:sx n="144" d="100"/>
          <a:sy n="144" d="100"/>
        </p:scale>
        <p:origin x="654" y="114"/>
      </p:cViewPr>
      <p:guideLst>
        <p:guide orient="horz" pos="1644"/>
        <p:guide pos="2928"/>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file:///\\VHAANNHSRD7\Austin\TLC%20Evaluation\10_Presentations%20and%20Papers\Papers\JGIM%20Special%20Issue\Table%20Constructs%202014Feb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aura\Documents\Work\TLC\ARM2014\Table%20Constructs%202014Feb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lineChart>
        <c:grouping val="standard"/>
        <c:varyColors val="0"/>
        <c:ser>
          <c:idx val="0"/>
          <c:order val="0"/>
          <c:spPr>
            <a:ln w="28575" cap="rnd" cmpd="sng" algn="ctr">
              <a:solidFill>
                <a:schemeClr val="accent5">
                  <a:shade val="95000"/>
                  <a:satMod val="105000"/>
                </a:schemeClr>
              </a:solidFill>
              <a:prstDash val="solid"/>
              <a:round/>
            </a:ln>
            <a:effectLst/>
          </c:spPr>
          <c:marker>
            <c:symbol val="none"/>
          </c:marker>
          <c:cat>
            <c:strRef>
              <c:f>'[Table Constructs 2014Feb17.xlsx]Distinguishing ONLY'!$B$1:$L$1</c:f>
              <c:strCache>
                <c:ptCount val="11"/>
                <c:pt idx="0">
                  <c:v>V03-3</c:v>
                </c:pt>
                <c:pt idx="1">
                  <c:v>V02-6</c:v>
                </c:pt>
                <c:pt idx="2">
                  <c:v>V03-4</c:v>
                </c:pt>
                <c:pt idx="3">
                  <c:v>V05-1</c:v>
                </c:pt>
                <c:pt idx="4">
                  <c:v>V01-2</c:v>
                </c:pt>
                <c:pt idx="5">
                  <c:v>V03-1</c:v>
                </c:pt>
                <c:pt idx="6">
                  <c:v>V01-4</c:v>
                </c:pt>
                <c:pt idx="7">
                  <c:v>V01-3 </c:v>
                </c:pt>
                <c:pt idx="8">
                  <c:v>V02-2</c:v>
                </c:pt>
                <c:pt idx="9">
                  <c:v>V01-6</c:v>
                </c:pt>
                <c:pt idx="10">
                  <c:v>V02-3</c:v>
                </c:pt>
              </c:strCache>
            </c:strRef>
          </c:cat>
          <c:val>
            <c:numRef>
              <c:f>'[Table Constructs 2014Feb17.xlsx]Distinguishing ONLY'!$B$2:$L$2</c:f>
              <c:numCache>
                <c:formatCode>General</c:formatCode>
                <c:ptCount val="11"/>
                <c:pt idx="0">
                  <c:v>2.0093999999999999</c:v>
                </c:pt>
                <c:pt idx="1">
                  <c:v>2.3235999999999999</c:v>
                </c:pt>
                <c:pt idx="2">
                  <c:v>2.5855000000000001</c:v>
                </c:pt>
                <c:pt idx="3">
                  <c:v>5.9953000000000003</c:v>
                </c:pt>
                <c:pt idx="4">
                  <c:v>6.0434000000000001</c:v>
                </c:pt>
                <c:pt idx="5">
                  <c:v>6.8834</c:v>
                </c:pt>
                <c:pt idx="6">
                  <c:v>7.7226999999999997</c:v>
                </c:pt>
                <c:pt idx="7">
                  <c:v>10.235900000000001</c:v>
                </c:pt>
                <c:pt idx="8">
                  <c:v>10.492900000000001</c:v>
                </c:pt>
                <c:pt idx="9">
                  <c:v>12.7301</c:v>
                </c:pt>
                <c:pt idx="10">
                  <c:v>14.5311</c:v>
                </c:pt>
              </c:numCache>
            </c:numRef>
          </c:val>
          <c:smooth val="0"/>
          <c:extLst>
            <c:ext xmlns:c16="http://schemas.microsoft.com/office/drawing/2014/chart" uri="{C3380CC4-5D6E-409C-BE32-E72D297353CC}">
              <c16:uniqueId val="{00000000-731E-4503-8782-BAA5A36E12B3}"/>
            </c:ext>
          </c:extLst>
        </c:ser>
        <c:dLbls>
          <c:showLegendKey val="0"/>
          <c:showVal val="0"/>
          <c:showCatName val="0"/>
          <c:showSerName val="0"/>
          <c:showPercent val="0"/>
          <c:showBubbleSize val="0"/>
        </c:dLbls>
        <c:smooth val="0"/>
        <c:axId val="72714880"/>
        <c:axId val="77944704"/>
      </c:lineChart>
      <c:catAx>
        <c:axId val="7271488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7944704"/>
        <c:crosses val="autoZero"/>
        <c:auto val="1"/>
        <c:lblAlgn val="ctr"/>
        <c:lblOffset val="100"/>
        <c:noMultiLvlLbl val="0"/>
      </c:catAx>
      <c:valAx>
        <c:axId val="77944704"/>
        <c:scaling>
          <c:orientation val="minMax"/>
          <c:max val="15"/>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a:t>Referred/1000</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271488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05074365704281E-2"/>
          <c:y val="0.18091462525517643"/>
          <c:w val="0.9132209085485109"/>
          <c:h val="0.75379593175853021"/>
        </c:manualLayout>
      </c:layout>
      <c:barChart>
        <c:barDir val="col"/>
        <c:grouping val="clustered"/>
        <c:varyColors val="0"/>
        <c:ser>
          <c:idx val="0"/>
          <c:order val="0"/>
          <c:spPr>
            <a:solidFill>
              <a:schemeClr val="tx1"/>
            </a:solidFill>
          </c:spPr>
          <c:invertIfNegative val="0"/>
          <c:val>
            <c:numRef>
              <c:f>'[Table Constructs 2014Feb17.xlsx]Distinguishing ONLY'!$B$5:$L$5</c:f>
              <c:numCache>
                <c:formatCode>General</c:formatCode>
                <c:ptCount val="11"/>
                <c:pt idx="0">
                  <c:v>1</c:v>
                </c:pt>
                <c:pt idx="1">
                  <c:v>-1</c:v>
                </c:pt>
                <c:pt idx="2">
                  <c:v>1</c:v>
                </c:pt>
                <c:pt idx="3">
                  <c:v>1</c:v>
                </c:pt>
                <c:pt idx="4">
                  <c:v>-1</c:v>
                </c:pt>
                <c:pt idx="5">
                  <c:v>1</c:v>
                </c:pt>
                <c:pt idx="6">
                  <c:v>-1</c:v>
                </c:pt>
                <c:pt idx="7">
                  <c:v>1</c:v>
                </c:pt>
                <c:pt idx="8">
                  <c:v>2</c:v>
                </c:pt>
                <c:pt idx="9">
                  <c:v>2</c:v>
                </c:pt>
                <c:pt idx="10">
                  <c:v>2</c:v>
                </c:pt>
              </c:numCache>
            </c:numRef>
          </c:val>
          <c:extLst>
            <c:ext xmlns:c16="http://schemas.microsoft.com/office/drawing/2014/chart" uri="{C3380CC4-5D6E-409C-BE32-E72D297353CC}">
              <c16:uniqueId val="{00000000-57FE-46ED-8F06-8DFDB0AF9D40}"/>
            </c:ext>
          </c:extLst>
        </c:ser>
        <c:dLbls>
          <c:showLegendKey val="0"/>
          <c:showVal val="0"/>
          <c:showCatName val="0"/>
          <c:showSerName val="0"/>
          <c:showPercent val="0"/>
          <c:showBubbleSize val="0"/>
        </c:dLbls>
        <c:gapWidth val="150"/>
        <c:axId val="89405696"/>
        <c:axId val="89448832"/>
      </c:barChart>
      <c:catAx>
        <c:axId val="89405696"/>
        <c:scaling>
          <c:orientation val="minMax"/>
        </c:scaling>
        <c:delete val="0"/>
        <c:axPos val="b"/>
        <c:majorTickMark val="none"/>
        <c:minorTickMark val="none"/>
        <c:tickLblPos val="none"/>
        <c:spPr>
          <a:ln w="38100" cmpd="sng">
            <a:solidFill>
              <a:schemeClr val="tx1"/>
            </a:solidFill>
          </a:ln>
        </c:spPr>
        <c:crossAx val="89448832"/>
        <c:crosses val="autoZero"/>
        <c:auto val="1"/>
        <c:lblAlgn val="ctr"/>
        <c:lblOffset val="100"/>
        <c:noMultiLvlLbl val="0"/>
      </c:catAx>
      <c:valAx>
        <c:axId val="89448832"/>
        <c:scaling>
          <c:orientation val="minMax"/>
          <c:max val="2"/>
          <c:min val="-2"/>
        </c:scaling>
        <c:delete val="0"/>
        <c:axPos val="l"/>
        <c:majorGridlines>
          <c:spPr>
            <a:ln w="28575"/>
          </c:spPr>
        </c:majorGridlines>
        <c:numFmt formatCode="General" sourceLinked="1"/>
        <c:majorTickMark val="out"/>
        <c:minorTickMark val="none"/>
        <c:tickLblPos val="nextTo"/>
        <c:txPr>
          <a:bodyPr/>
          <a:lstStyle/>
          <a:p>
            <a:pPr>
              <a:defRPr sz="1400" b="1"/>
            </a:pPr>
            <a:endParaRPr lang="en-US"/>
          </a:p>
        </c:txPr>
        <c:crossAx val="89405696"/>
        <c:crosses val="autoZero"/>
        <c:crossBetween val="between"/>
        <c:majorUnit val="1"/>
      </c:valAx>
      <c:spPr>
        <a:ln w="28575"/>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cmt.ca/registry/view/eng/210.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General notes from planning call:</a:t>
            </a:r>
          </a:p>
          <a:p>
            <a:pPr marL="0" lvl="0" indent="0">
              <a:spcBef>
                <a:spcPts val="0"/>
              </a:spcBef>
              <a:spcAft>
                <a:spcPts val="0"/>
              </a:spcAft>
              <a:buNone/>
            </a:pPr>
            <a:r>
              <a:rPr lang="en-US" dirty="0"/>
              <a:t>interested in hearing from you about barriers and facilitators to effective implementation of strategies to foster healthy mental, emotional, and behavioral development. </a:t>
            </a:r>
          </a:p>
          <a:p>
            <a:pPr marL="0" lvl="0" indent="0">
              <a:spcBef>
                <a:spcPts val="0"/>
              </a:spcBef>
              <a:spcAft>
                <a:spcPts val="0"/>
              </a:spcAft>
              <a:buNone/>
            </a:pPr>
            <a:r>
              <a:rPr lang="en-US" dirty="0"/>
              <a:t>The committee member leading this content area is Will Aldridge from UNC at Chapel Hill. </a:t>
            </a:r>
          </a:p>
          <a:p>
            <a:pPr marL="0" lvl="0" indent="0">
              <a:spcBef>
                <a:spcPts val="0"/>
              </a:spcBef>
              <a:spcAft>
                <a:spcPts val="0"/>
              </a:spcAft>
              <a:buNone/>
            </a:pPr>
            <a:endParaRPr lang="en-US" dirty="0"/>
          </a:p>
          <a:p>
            <a:pPr marL="0" lvl="0" indent="0">
              <a:spcBef>
                <a:spcPts val="0"/>
              </a:spcBef>
              <a:spcAft>
                <a:spcPts val="0"/>
              </a:spcAft>
              <a:buNone/>
            </a:pPr>
            <a:r>
              <a:rPr lang="en-US" dirty="0"/>
              <a:t>Notes from 2/22 call: </a:t>
            </a:r>
          </a:p>
          <a:p>
            <a:pPr marL="0" lvl="0" indent="0">
              <a:spcBef>
                <a:spcPts val="0"/>
              </a:spcBef>
              <a:spcAft>
                <a:spcPts val="0"/>
              </a:spcAft>
              <a:buNone/>
            </a:pPr>
            <a:r>
              <a:rPr lang="en-US" dirty="0"/>
              <a:t>Advancement of IS in last 10 years</a:t>
            </a:r>
          </a:p>
          <a:p>
            <a:pPr marL="0" lvl="0" indent="0">
              <a:spcBef>
                <a:spcPts val="0"/>
              </a:spcBef>
              <a:spcAft>
                <a:spcPts val="0"/>
              </a:spcAft>
              <a:buNone/>
            </a:pPr>
            <a:r>
              <a:rPr lang="en-US" dirty="0"/>
              <a:t>*ERIC strategies and CFIR</a:t>
            </a:r>
          </a:p>
          <a:p>
            <a:pPr marL="0" lvl="0" indent="0">
              <a:spcBef>
                <a:spcPts val="0"/>
              </a:spcBef>
              <a:spcAft>
                <a:spcPts val="0"/>
              </a:spcAft>
              <a:buNone/>
            </a:pPr>
            <a:r>
              <a:rPr lang="en-US" dirty="0"/>
              <a:t>	Why CFIR/ERIC – why are they important</a:t>
            </a:r>
          </a:p>
          <a:p>
            <a:pPr marL="0" lvl="0" indent="0">
              <a:spcBef>
                <a:spcPts val="0"/>
              </a:spcBef>
              <a:spcAft>
                <a:spcPts val="0"/>
              </a:spcAft>
              <a:buNone/>
            </a:pPr>
            <a:r>
              <a:rPr lang="en-US" dirty="0"/>
              <a:t>	Status of research for each</a:t>
            </a:r>
          </a:p>
          <a:p>
            <a:pPr marL="0" lvl="0" indent="0">
              <a:spcBef>
                <a:spcPts val="0"/>
              </a:spcBef>
              <a:spcAft>
                <a:spcPts val="0"/>
              </a:spcAft>
              <a:buNone/>
            </a:pPr>
            <a:r>
              <a:rPr lang="en-US" dirty="0"/>
              <a:t>		What is status of CFIR research…state of the science and findings/processes</a:t>
            </a:r>
          </a:p>
          <a:p>
            <a:pPr marL="0" lvl="0" indent="0">
              <a:spcBef>
                <a:spcPts val="0"/>
              </a:spcBef>
              <a:spcAft>
                <a:spcPts val="0"/>
              </a:spcAft>
              <a:buNone/>
            </a:pPr>
            <a:r>
              <a:rPr lang="en-US" dirty="0"/>
              <a:t>		Ok that it’s still exploratory – five key themes? (revisit Ostrom questions)</a:t>
            </a:r>
          </a:p>
          <a:p>
            <a:pPr marL="0" lvl="0" indent="0">
              <a:spcBef>
                <a:spcPts val="0"/>
              </a:spcBef>
              <a:spcAft>
                <a:spcPts val="0"/>
              </a:spcAft>
              <a:buNone/>
            </a:pPr>
            <a:r>
              <a:rPr lang="en-US" dirty="0"/>
              <a:t>*Interaction between CFIR and ERIC</a:t>
            </a:r>
          </a:p>
          <a:p>
            <a:pPr marL="0" lvl="0" indent="0">
              <a:spcBef>
                <a:spcPts val="0"/>
              </a:spcBef>
              <a:spcAft>
                <a:spcPts val="0"/>
              </a:spcAft>
              <a:buNone/>
            </a:pPr>
            <a:r>
              <a:rPr lang="en-US" dirty="0"/>
              <a:t>*Are there any findings pointing to recommendations?</a:t>
            </a:r>
          </a:p>
          <a:p>
            <a:pPr marL="0" lvl="0" indent="0">
              <a:spcBef>
                <a:spcPts val="0"/>
              </a:spcBef>
              <a:spcAft>
                <a:spcPts val="0"/>
              </a:spcAft>
              <a:buNone/>
            </a:pPr>
            <a:r>
              <a:rPr lang="en-US" dirty="0"/>
              <a:t>	Implementation capacity/infrastructure available</a:t>
            </a:r>
          </a:p>
          <a:p>
            <a:pPr marL="0" lvl="0" indent="0">
              <a:spcBef>
                <a:spcPts val="0"/>
              </a:spcBef>
              <a:spcAft>
                <a:spcPts val="0"/>
              </a:spcAft>
              <a:buNone/>
            </a:pPr>
            <a:r>
              <a:rPr lang="en-US" dirty="0"/>
              <a:t> </a:t>
            </a:r>
          </a:p>
          <a:p>
            <a:pPr marL="0" lvl="0" indent="0">
              <a:spcBef>
                <a:spcPts val="0"/>
              </a:spcBef>
              <a:spcAft>
                <a:spcPts val="0"/>
              </a:spcAft>
              <a:buNone/>
            </a:pPr>
            <a:r>
              <a:rPr lang="en-US" dirty="0"/>
              <a:t> Memo: written presentation </a:t>
            </a:r>
          </a:p>
          <a:p>
            <a:pPr marL="0" lvl="0" indent="0">
              <a:spcBef>
                <a:spcPts val="0"/>
              </a:spcBef>
              <a:spcAft>
                <a:spcPts val="0"/>
              </a:spcAft>
              <a:buNone/>
            </a:pPr>
            <a:r>
              <a:rPr lang="en-US" dirty="0"/>
              <a:t>CDC, SAMSA, NIH (see statement of task document)  build infrastructure and IS for MH children/youth</a:t>
            </a:r>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450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596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Comprehensive taxonomy</a:t>
            </a:r>
          </a:p>
          <a:p>
            <a:r>
              <a:rPr lang="en-US" dirty="0"/>
              <a:t>Promote consistent use of constructs, terminology, and definitions</a:t>
            </a:r>
          </a:p>
          <a:p>
            <a:pPr lvl="1"/>
            <a:r>
              <a:rPr lang="en-US" dirty="0"/>
              <a:t>Consolidate existing models and frameworks</a:t>
            </a:r>
          </a:p>
          <a:p>
            <a:pPr lvl="1"/>
            <a:r>
              <a:rPr lang="en-US" dirty="0"/>
              <a:t>Comprehensive in scope</a:t>
            </a:r>
          </a:p>
          <a:p>
            <a:pPr lvl="1"/>
            <a:r>
              <a:rPr lang="en-US" dirty="0"/>
              <a:t>Tailor use to the setting</a:t>
            </a:r>
          </a:p>
          <a:p>
            <a:r>
              <a:rPr lang="en-US" sz="2900" b="1" dirty="0"/>
              <a:t>Intervention</a:t>
            </a:r>
          </a:p>
          <a:p>
            <a:pPr lvl="1"/>
            <a:r>
              <a:rPr lang="en-US" sz="2400" dirty="0"/>
              <a:t>8 Constructs </a:t>
            </a:r>
            <a:r>
              <a:rPr lang="en-US" sz="1800" dirty="0"/>
              <a:t>(e.g., evidence strength &amp; quality, complexity)</a:t>
            </a:r>
          </a:p>
          <a:p>
            <a:r>
              <a:rPr lang="en-US" sz="2900" b="1" dirty="0"/>
              <a:t>Outer Setting</a:t>
            </a:r>
          </a:p>
          <a:p>
            <a:pPr lvl="1"/>
            <a:r>
              <a:rPr lang="en-US" sz="2400" dirty="0"/>
              <a:t>4 Constructs </a:t>
            </a:r>
            <a:r>
              <a:rPr lang="en-US" sz="1800" dirty="0"/>
              <a:t>(e.g., patient needs &amp; resources)</a:t>
            </a:r>
          </a:p>
          <a:p>
            <a:r>
              <a:rPr lang="en-US" sz="2900" b="1" dirty="0"/>
              <a:t>Inner Setting</a:t>
            </a:r>
          </a:p>
          <a:p>
            <a:pPr lvl="1"/>
            <a:r>
              <a:rPr lang="en-US" sz="2400" dirty="0"/>
              <a:t>14 constructs </a:t>
            </a:r>
            <a:r>
              <a:rPr lang="en-US" sz="1800" dirty="0"/>
              <a:t>(e.g., leadership engagement, available resources)</a:t>
            </a:r>
          </a:p>
          <a:p>
            <a:r>
              <a:rPr lang="en-US" sz="2900" b="1" dirty="0"/>
              <a:t>Individuals Involved</a:t>
            </a:r>
          </a:p>
          <a:p>
            <a:pPr lvl="1"/>
            <a:r>
              <a:rPr lang="en-US" sz="2400" dirty="0"/>
              <a:t>5 Constructs </a:t>
            </a:r>
            <a:r>
              <a:rPr lang="en-US" sz="1800" dirty="0"/>
              <a:t>(e.g., knowledge, self-efficacy)</a:t>
            </a:r>
          </a:p>
          <a:p>
            <a:r>
              <a:rPr lang="en-US" sz="2900" b="1" dirty="0"/>
              <a:t>Process</a:t>
            </a:r>
          </a:p>
          <a:p>
            <a:pPr lvl="1"/>
            <a:r>
              <a:rPr lang="en-US" sz="2400" dirty="0"/>
              <a:t>8 Constructs </a:t>
            </a:r>
            <a:r>
              <a:rPr lang="en-US" sz="1800" dirty="0"/>
              <a:t>(e.g., plan, engage, champions)</a:t>
            </a:r>
          </a:p>
          <a:p>
            <a:endParaRPr lang="en-US" dirty="0"/>
          </a:p>
          <a:p>
            <a:endParaRPr lang="en-US" dirty="0"/>
          </a:p>
          <a:p>
            <a:endParaRPr lang="en-US" dirty="0"/>
          </a:p>
        </p:txBody>
      </p:sp>
    </p:spTree>
    <p:extLst>
      <p:ext uri="{BB962C8B-B14F-4D97-AF65-F5344CB8AC3E}">
        <p14:creationId xmlns:p14="http://schemas.microsoft.com/office/powerpoint/2010/main" val="95515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175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307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Comprehensive taxonomy</a:t>
            </a:r>
          </a:p>
          <a:p>
            <a:r>
              <a:rPr lang="en-US" dirty="0"/>
              <a:t>Promote consistent use of constructs, terminology, and definitions</a:t>
            </a:r>
          </a:p>
          <a:p>
            <a:pPr lvl="1"/>
            <a:r>
              <a:rPr lang="en-US" dirty="0"/>
              <a:t>Consolidate existing models and frameworks</a:t>
            </a:r>
          </a:p>
          <a:p>
            <a:pPr lvl="1"/>
            <a:r>
              <a:rPr lang="en-US" dirty="0"/>
              <a:t>Comprehensive in scope</a:t>
            </a:r>
          </a:p>
          <a:p>
            <a:pPr lvl="1"/>
            <a:r>
              <a:rPr lang="en-US" dirty="0"/>
              <a:t>Tailor use to the setting</a:t>
            </a:r>
          </a:p>
          <a:p>
            <a:r>
              <a:rPr lang="en-US" sz="2900" b="1" dirty="0"/>
              <a:t>Intervention</a:t>
            </a:r>
          </a:p>
          <a:p>
            <a:pPr lvl="1"/>
            <a:r>
              <a:rPr lang="en-US" sz="2400" dirty="0"/>
              <a:t>8 Constructs </a:t>
            </a:r>
            <a:r>
              <a:rPr lang="en-US" sz="1800" dirty="0"/>
              <a:t>(e.g., evidence strength &amp; quality, complexity)</a:t>
            </a:r>
          </a:p>
          <a:p>
            <a:r>
              <a:rPr lang="en-US" sz="2900" b="1" dirty="0"/>
              <a:t>Outer Setting</a:t>
            </a:r>
          </a:p>
          <a:p>
            <a:pPr lvl="1"/>
            <a:r>
              <a:rPr lang="en-US" sz="2400" dirty="0"/>
              <a:t>4 Constructs </a:t>
            </a:r>
            <a:r>
              <a:rPr lang="en-US" sz="1800" dirty="0"/>
              <a:t>(e.g., patient needs &amp; resources)</a:t>
            </a:r>
          </a:p>
          <a:p>
            <a:r>
              <a:rPr lang="en-US" sz="2900" b="1" dirty="0"/>
              <a:t>Inner Setting</a:t>
            </a:r>
          </a:p>
          <a:p>
            <a:pPr lvl="1"/>
            <a:r>
              <a:rPr lang="en-US" sz="2400" dirty="0"/>
              <a:t>14 constructs </a:t>
            </a:r>
            <a:r>
              <a:rPr lang="en-US" sz="1800" dirty="0"/>
              <a:t>(e.g., leadership engagement, available resources)</a:t>
            </a:r>
          </a:p>
          <a:p>
            <a:r>
              <a:rPr lang="en-US" sz="2900" b="1" dirty="0"/>
              <a:t>Individuals Involved</a:t>
            </a:r>
          </a:p>
          <a:p>
            <a:pPr lvl="1"/>
            <a:r>
              <a:rPr lang="en-US" sz="2400" dirty="0"/>
              <a:t>5 Constructs </a:t>
            </a:r>
            <a:r>
              <a:rPr lang="en-US" sz="1800" dirty="0"/>
              <a:t>(e.g., knowledge, self-efficacy)</a:t>
            </a:r>
          </a:p>
          <a:p>
            <a:r>
              <a:rPr lang="en-US" sz="2900" b="1" dirty="0"/>
              <a:t>Process</a:t>
            </a:r>
          </a:p>
          <a:p>
            <a:pPr lvl="1"/>
            <a:r>
              <a:rPr lang="en-US" sz="2400" dirty="0"/>
              <a:t>8 Constructs </a:t>
            </a:r>
            <a:r>
              <a:rPr lang="en-US" sz="1800" dirty="0"/>
              <a:t>(e.g., plan, engage, champions)</a:t>
            </a:r>
          </a:p>
          <a:p>
            <a:endParaRPr lang="en-US" dirty="0"/>
          </a:p>
          <a:p>
            <a:endParaRPr lang="en-US" dirty="0"/>
          </a:p>
        </p:txBody>
      </p:sp>
    </p:spTree>
    <p:extLst>
      <p:ext uri="{BB962C8B-B14F-4D97-AF65-F5344CB8AC3E}">
        <p14:creationId xmlns:p14="http://schemas.microsoft.com/office/powerpoint/2010/main" val="231331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99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779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Comprehensive taxonomy</a:t>
            </a:r>
          </a:p>
          <a:p>
            <a:r>
              <a:rPr lang="en-US" dirty="0"/>
              <a:t>Promote consistent use of constructs, terminology, and definitions</a:t>
            </a:r>
          </a:p>
          <a:p>
            <a:pPr lvl="1"/>
            <a:r>
              <a:rPr lang="en-US" dirty="0"/>
              <a:t>Consolidate existing models and frameworks</a:t>
            </a:r>
          </a:p>
          <a:p>
            <a:pPr lvl="1"/>
            <a:r>
              <a:rPr lang="en-US" dirty="0"/>
              <a:t>Comprehensive in scope</a:t>
            </a:r>
          </a:p>
          <a:p>
            <a:pPr lvl="1"/>
            <a:r>
              <a:rPr lang="en-US" dirty="0"/>
              <a:t>Tailor use to the setting</a:t>
            </a:r>
          </a:p>
          <a:p>
            <a:r>
              <a:rPr lang="en-US" sz="2900" b="1" dirty="0"/>
              <a:t>Intervention</a:t>
            </a:r>
          </a:p>
          <a:p>
            <a:pPr lvl="1"/>
            <a:r>
              <a:rPr lang="en-US" sz="2400" dirty="0"/>
              <a:t>8 Constructs </a:t>
            </a:r>
            <a:r>
              <a:rPr lang="en-US" sz="1800" dirty="0"/>
              <a:t>(e.g., evidence strength &amp; quality, complexity)</a:t>
            </a:r>
          </a:p>
          <a:p>
            <a:r>
              <a:rPr lang="en-US" sz="2900" b="1" dirty="0"/>
              <a:t>Outer Setting</a:t>
            </a:r>
          </a:p>
          <a:p>
            <a:pPr lvl="1"/>
            <a:r>
              <a:rPr lang="en-US" sz="2400" dirty="0"/>
              <a:t>4 Constructs </a:t>
            </a:r>
            <a:r>
              <a:rPr lang="en-US" sz="1800" dirty="0"/>
              <a:t>(e.g., patient needs &amp; resources)</a:t>
            </a:r>
          </a:p>
          <a:p>
            <a:r>
              <a:rPr lang="en-US" sz="2900" b="1" dirty="0"/>
              <a:t>Inner Setting</a:t>
            </a:r>
          </a:p>
          <a:p>
            <a:pPr lvl="1"/>
            <a:r>
              <a:rPr lang="en-US" sz="2400" dirty="0"/>
              <a:t>14 constructs </a:t>
            </a:r>
            <a:r>
              <a:rPr lang="en-US" sz="1800" dirty="0"/>
              <a:t>(e.g., leadership engagement, available resources)</a:t>
            </a:r>
          </a:p>
          <a:p>
            <a:r>
              <a:rPr lang="en-US" sz="2900" b="1" dirty="0"/>
              <a:t>Individuals Involved</a:t>
            </a:r>
          </a:p>
          <a:p>
            <a:pPr lvl="1"/>
            <a:r>
              <a:rPr lang="en-US" sz="2400" dirty="0"/>
              <a:t>5 Constructs </a:t>
            </a:r>
            <a:r>
              <a:rPr lang="en-US" sz="1800" dirty="0"/>
              <a:t>(e.g., knowledge, self-efficacy)</a:t>
            </a:r>
          </a:p>
          <a:p>
            <a:r>
              <a:rPr lang="en-US" sz="2900" b="1" dirty="0"/>
              <a:t>Process</a:t>
            </a:r>
          </a:p>
          <a:p>
            <a:pPr lvl="1"/>
            <a:r>
              <a:rPr lang="en-US" sz="2400" dirty="0"/>
              <a:t>8 Constructs </a:t>
            </a:r>
            <a:r>
              <a:rPr lang="en-US" sz="1800" dirty="0"/>
              <a:t>(e.g., plan, engage, champions)</a:t>
            </a:r>
          </a:p>
          <a:p>
            <a:endParaRPr lang="en-US" dirty="0"/>
          </a:p>
          <a:p>
            <a:endParaRPr lang="en-US" dirty="0"/>
          </a:p>
        </p:txBody>
      </p:sp>
    </p:spTree>
    <p:extLst>
      <p:ext uri="{BB962C8B-B14F-4D97-AF65-F5344CB8AC3E}">
        <p14:creationId xmlns:p14="http://schemas.microsoft.com/office/powerpoint/2010/main" val="234311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723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kern="1200" cap="none" dirty="0">
                <a:solidFill>
                  <a:schemeClr val="tx1"/>
                </a:solidFill>
                <a:effectLst/>
                <a:latin typeface="Arial"/>
                <a:ea typeface="Arial"/>
                <a:cs typeface="Arial"/>
                <a:sym typeface="Arial"/>
              </a:rPr>
              <a:t>As part of this focus, NCCMT has developed an online, searchable registry of methods and tools for knowledge translation in public health and provides summary statements of these methods and tools to help busy practitioners use evidence in their practice. Among the methods and tools in the registry is the</a:t>
            </a:r>
            <a:r>
              <a:rPr lang="en-US" sz="1100" b="0" i="1" u="none" strike="noStrike" kern="1200" cap="none" dirty="0">
                <a:solidFill>
                  <a:schemeClr val="tx1"/>
                </a:solidFill>
                <a:effectLst/>
                <a:latin typeface="Arial"/>
                <a:ea typeface="Arial"/>
                <a:cs typeface="Arial"/>
                <a:sym typeface="Arial"/>
              </a:rPr>
              <a:t> Consolidated Framework for Implementation Research (CFIR) </a:t>
            </a:r>
            <a:r>
              <a:rPr lang="en-US" sz="1100" b="0" i="0" u="none" strike="noStrike" kern="1200" cap="none" dirty="0">
                <a:solidFill>
                  <a:schemeClr val="tx1"/>
                </a:solidFill>
                <a:effectLst/>
                <a:latin typeface="Arial"/>
                <a:ea typeface="Arial"/>
                <a:cs typeface="Arial"/>
                <a:sym typeface="Arial"/>
              </a:rPr>
              <a:t>– and the summary statement for the tool has been highly accessed by NCCMT users (</a:t>
            </a:r>
            <a:r>
              <a:rPr lang="en-US" sz="1100" b="0" i="0" u="none" strike="noStrike" kern="1200" cap="none" dirty="0">
                <a:solidFill>
                  <a:schemeClr val="tx1"/>
                </a:solidFill>
                <a:effectLst/>
                <a:latin typeface="Arial"/>
                <a:ea typeface="Arial"/>
                <a:cs typeface="Arial"/>
                <a:sym typeface="Arial"/>
                <a:hlinkClick r:id="rId3"/>
              </a:rPr>
              <a:t>http://www.nccmt.ca/registry/view/eng/210.html</a:t>
            </a:r>
            <a:r>
              <a:rPr lang="en-US" sz="1100" b="0" i="0" u="none" strike="noStrike" kern="1200" cap="none" dirty="0">
                <a:solidFill>
                  <a:schemeClr val="tx1"/>
                </a:solidFill>
                <a:effectLst/>
                <a:latin typeface="Arial"/>
                <a:ea typeface="Arial"/>
                <a:cs typeface="Arial"/>
                <a:sym typeface="Arial"/>
              </a:rPr>
              <a:t>).   </a:t>
            </a:r>
          </a:p>
          <a:p>
            <a:pPr marL="139700" indent="0">
              <a:buNone/>
            </a:pPr>
            <a:endParaRPr lang="en-US" dirty="0"/>
          </a:p>
        </p:txBody>
      </p:sp>
    </p:spTree>
    <p:extLst>
      <p:ext uri="{BB962C8B-B14F-4D97-AF65-F5344CB8AC3E}">
        <p14:creationId xmlns:p14="http://schemas.microsoft.com/office/powerpoint/2010/main" val="25406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416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Comprehensive taxonomy</a:t>
            </a:r>
          </a:p>
          <a:p>
            <a:r>
              <a:rPr lang="en-US" dirty="0"/>
              <a:t>Promote consistent use of constructs, terminology, and definitions</a:t>
            </a:r>
          </a:p>
          <a:p>
            <a:pPr lvl="1"/>
            <a:r>
              <a:rPr lang="en-US" dirty="0"/>
              <a:t>Consolidate existing models and frameworks</a:t>
            </a:r>
          </a:p>
          <a:p>
            <a:pPr lvl="1"/>
            <a:r>
              <a:rPr lang="en-US" dirty="0"/>
              <a:t>Comprehensive in scope</a:t>
            </a:r>
          </a:p>
          <a:p>
            <a:pPr lvl="1"/>
            <a:r>
              <a:rPr lang="en-US" dirty="0"/>
              <a:t>Tailor use to the setting</a:t>
            </a:r>
          </a:p>
          <a:p>
            <a:r>
              <a:rPr lang="en-US" sz="2900" b="1" dirty="0"/>
              <a:t>Intervention</a:t>
            </a:r>
          </a:p>
          <a:p>
            <a:pPr lvl="1"/>
            <a:r>
              <a:rPr lang="en-US" sz="2400" dirty="0"/>
              <a:t>8 Constructs </a:t>
            </a:r>
            <a:r>
              <a:rPr lang="en-US" sz="1800" dirty="0"/>
              <a:t>(e.g., evidence strength &amp; quality, complexity)</a:t>
            </a:r>
          </a:p>
          <a:p>
            <a:r>
              <a:rPr lang="en-US" sz="2900" b="1" dirty="0"/>
              <a:t>Outer Setting</a:t>
            </a:r>
          </a:p>
          <a:p>
            <a:pPr lvl="1"/>
            <a:r>
              <a:rPr lang="en-US" sz="2400" dirty="0"/>
              <a:t>4 Constructs </a:t>
            </a:r>
            <a:r>
              <a:rPr lang="en-US" sz="1800" dirty="0"/>
              <a:t>(e.g., patient needs &amp; resources)</a:t>
            </a:r>
          </a:p>
          <a:p>
            <a:r>
              <a:rPr lang="en-US" sz="2900" b="1" dirty="0"/>
              <a:t>Inner Setting</a:t>
            </a:r>
          </a:p>
          <a:p>
            <a:pPr lvl="1"/>
            <a:r>
              <a:rPr lang="en-US" sz="2400" dirty="0"/>
              <a:t>14 constructs </a:t>
            </a:r>
            <a:r>
              <a:rPr lang="en-US" sz="1800" dirty="0"/>
              <a:t>(e.g., leadership engagement, available resources)</a:t>
            </a:r>
          </a:p>
          <a:p>
            <a:r>
              <a:rPr lang="en-US" sz="2900" b="1" dirty="0"/>
              <a:t>Individuals Involved</a:t>
            </a:r>
          </a:p>
          <a:p>
            <a:pPr lvl="1"/>
            <a:r>
              <a:rPr lang="en-US" sz="2400" dirty="0"/>
              <a:t>5 Constructs </a:t>
            </a:r>
            <a:r>
              <a:rPr lang="en-US" sz="1800" dirty="0"/>
              <a:t>(e.g., knowledge, self-efficacy)</a:t>
            </a:r>
          </a:p>
          <a:p>
            <a:r>
              <a:rPr lang="en-US" sz="2900" b="1" dirty="0"/>
              <a:t>Process</a:t>
            </a:r>
          </a:p>
          <a:p>
            <a:pPr lvl="1"/>
            <a:r>
              <a:rPr lang="en-US" sz="2400" dirty="0"/>
              <a:t>8 Constructs </a:t>
            </a:r>
            <a:r>
              <a:rPr lang="en-US" sz="1800" dirty="0"/>
              <a:t>(e.g., plan, engage, champions)</a:t>
            </a:r>
          </a:p>
          <a:p>
            <a:endParaRPr lang="en-US" dirty="0"/>
          </a:p>
          <a:p>
            <a:endParaRPr lang="en-US" dirty="0"/>
          </a:p>
        </p:txBody>
      </p:sp>
    </p:spTree>
    <p:extLst>
      <p:ext uri="{BB962C8B-B14F-4D97-AF65-F5344CB8AC3E}">
        <p14:creationId xmlns:p14="http://schemas.microsoft.com/office/powerpoint/2010/main" val="3268894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763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4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November</a:t>
            </a:r>
            <a:r>
              <a:rPr lang="en-US" baseline="0" dirty="0"/>
              <a:t> 2011 – May 2013</a:t>
            </a:r>
          </a:p>
          <a:p>
            <a:pPr lvl="1"/>
            <a:r>
              <a:rPr lang="en-US" dirty="0">
                <a:solidFill>
                  <a:schemeClr val="tx1">
                    <a:lumMod val="100000"/>
                  </a:schemeClr>
                </a:solidFill>
                <a:latin typeface="Calibri" panose="020F0502020204030204" pitchFamily="34" charset="0"/>
              </a:rPr>
              <a:t>57% enrolled (n=5321)</a:t>
            </a:r>
          </a:p>
          <a:p>
            <a:pPr lvl="1"/>
            <a:r>
              <a:rPr lang="en-US" dirty="0">
                <a:solidFill>
                  <a:schemeClr val="tx1">
                    <a:lumMod val="100000"/>
                  </a:schemeClr>
                </a:solidFill>
                <a:latin typeface="Calibri" panose="020F0502020204030204" pitchFamily="34" charset="0"/>
              </a:rPr>
              <a:t>43% completed 7+ coaching sessions (n=2299)</a:t>
            </a:r>
            <a:endParaRPr lang="en-US" dirty="0"/>
          </a:p>
          <a:p>
            <a:endParaRPr lang="en-US"/>
          </a:p>
          <a:p>
            <a:endParaRPr lang="en-US" dirty="0"/>
          </a:p>
        </p:txBody>
      </p:sp>
    </p:spTree>
    <p:extLst>
      <p:ext uri="{BB962C8B-B14F-4D97-AF65-F5344CB8AC3E}">
        <p14:creationId xmlns:p14="http://schemas.microsoft.com/office/powerpoint/2010/main" val="376143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1214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5771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dirty="0"/>
              <a:t>This is teeing you up, Bryon if you want to use this. It’s your choice.</a:t>
            </a:r>
          </a:p>
          <a:p>
            <a:endParaRPr lang="en-US" dirty="0"/>
          </a:p>
        </p:txBody>
      </p:sp>
    </p:spTree>
    <p:extLst>
      <p:ext uri="{BB962C8B-B14F-4D97-AF65-F5344CB8AC3E}">
        <p14:creationId xmlns:p14="http://schemas.microsoft.com/office/powerpoint/2010/main" val="147241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4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567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Set the stage for the role of implementation and its study – focus on </a:t>
            </a:r>
            <a:r>
              <a:rPr lang="en-US" i="1" dirty="0"/>
              <a:t>context</a:t>
            </a:r>
            <a:r>
              <a:rPr lang="en-US" i="0" dirty="0"/>
              <a:t> and </a:t>
            </a:r>
            <a:r>
              <a:rPr lang="en-US" i="1" dirty="0"/>
              <a:t>strategies </a:t>
            </a:r>
            <a:r>
              <a:rPr lang="en-US" i="0" dirty="0"/>
              <a:t>in this presentation</a:t>
            </a:r>
          </a:p>
          <a:p>
            <a:r>
              <a:rPr lang="en-US" i="0" dirty="0"/>
              <a:t>Main point: need both effective clinical innovation PLUS implementation success to achieve expected benefits. Avoid Type 3 error: failure to produce benefit attributed to clinical innovation, when it may not have been effectively implemented</a:t>
            </a:r>
            <a:endParaRPr lang="en-US" dirty="0"/>
          </a:p>
          <a:p>
            <a:pPr marL="139700" indent="0">
              <a:buNone/>
            </a:pPr>
            <a:endParaRPr lang="en-US" dirty="0"/>
          </a:p>
        </p:txBody>
      </p:sp>
    </p:spTree>
    <p:extLst>
      <p:ext uri="{BB962C8B-B14F-4D97-AF65-F5344CB8AC3E}">
        <p14:creationId xmlns:p14="http://schemas.microsoft.com/office/powerpoint/2010/main" val="2263579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1499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951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4645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2950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0554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9109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5863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206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dirty="0"/>
              <a:t>This is teeing you up, Bryon if you want to use this. It’s your choice.</a:t>
            </a:r>
          </a:p>
          <a:p>
            <a:endParaRPr lang="en-US" dirty="0"/>
          </a:p>
        </p:txBody>
      </p:sp>
    </p:spTree>
    <p:extLst>
      <p:ext uri="{BB962C8B-B14F-4D97-AF65-F5344CB8AC3E}">
        <p14:creationId xmlns:p14="http://schemas.microsoft.com/office/powerpoint/2010/main" val="3993039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don’t have to use this … just a placeholder for a last slide.</a:t>
            </a:r>
          </a:p>
          <a:p>
            <a:endParaRPr lang="en-US" dirty="0"/>
          </a:p>
        </p:txBody>
      </p:sp>
    </p:spTree>
    <p:extLst>
      <p:ext uri="{BB962C8B-B14F-4D97-AF65-F5344CB8AC3E}">
        <p14:creationId xmlns:p14="http://schemas.microsoft.com/office/powerpoint/2010/main" val="84709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Establish role of theory – important foundation for why CFIR/ERIC ‘frameworks’ are important and their value</a:t>
            </a:r>
          </a:p>
          <a:p>
            <a:endParaRPr lang="en-US" dirty="0"/>
          </a:p>
        </p:txBody>
      </p:sp>
    </p:spTree>
    <p:extLst>
      <p:ext uri="{BB962C8B-B14F-4D97-AF65-F5344CB8AC3E}">
        <p14:creationId xmlns:p14="http://schemas.microsoft.com/office/powerpoint/2010/main" val="87881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My focus will be on CFIR, which has been cited over 2000 times in Google Scholar, which is one of the most widely used frameworks within health services research - and is used in applications outside of medical/health domain including education, natural resources, community innovations and more…</a:t>
            </a:r>
          </a:p>
          <a:p>
            <a:endParaRPr lang="en-US" dirty="0"/>
          </a:p>
        </p:txBody>
      </p:sp>
    </p:spTree>
    <p:extLst>
      <p:ext uri="{BB962C8B-B14F-4D97-AF65-F5344CB8AC3E}">
        <p14:creationId xmlns:p14="http://schemas.microsoft.com/office/powerpoint/2010/main" val="359179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the time of CFIR (leading into 2009)… plethora of frameworks</a:t>
            </a:r>
          </a:p>
        </p:txBody>
      </p:sp>
    </p:spTree>
    <p:extLst>
      <p:ext uri="{BB962C8B-B14F-4D97-AF65-F5344CB8AC3E}">
        <p14:creationId xmlns:p14="http://schemas.microsoft.com/office/powerpoint/2010/main" val="358007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Even with </a:t>
            </a:r>
            <a:r>
              <a:rPr lang="en-US" dirty="0" err="1"/>
              <a:t>Taback</a:t>
            </a:r>
            <a:r>
              <a:rPr lang="en-US" dirty="0"/>
              <a:t> review in 2012….</a:t>
            </a:r>
            <a:r>
              <a:rPr lang="en-US" dirty="0" err="1"/>
              <a:t>Taback</a:t>
            </a:r>
            <a:r>
              <a:rPr lang="en-US" dirty="0"/>
              <a:t> gave CFIR one of the highest scores for operationalization – CFIR was developed to address construct identification/definition mess… </a:t>
            </a:r>
          </a:p>
        </p:txBody>
      </p:sp>
    </p:spTree>
    <p:extLst>
      <p:ext uri="{BB962C8B-B14F-4D97-AF65-F5344CB8AC3E}">
        <p14:creationId xmlns:p14="http://schemas.microsoft.com/office/powerpoint/2010/main" val="165325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Slides 8-22 quickly walk through the CFIR. These 15 slides count as about 5 slides – I can get through these in about 5 minutes. I’ll be within my allocated ~20 minutes.</a:t>
            </a:r>
          </a:p>
          <a:p>
            <a:endParaRPr lang="en-US" dirty="0"/>
          </a:p>
        </p:txBody>
      </p:sp>
    </p:spTree>
    <p:extLst>
      <p:ext uri="{BB962C8B-B14F-4D97-AF65-F5344CB8AC3E}">
        <p14:creationId xmlns:p14="http://schemas.microsoft.com/office/powerpoint/2010/main" val="279954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Comprehensive taxonomy</a:t>
            </a:r>
          </a:p>
          <a:p>
            <a:r>
              <a:rPr lang="en-US" dirty="0"/>
              <a:t>Promote consistent use of constructs, terminology, and definitions</a:t>
            </a:r>
          </a:p>
          <a:p>
            <a:pPr lvl="1"/>
            <a:r>
              <a:rPr lang="en-US" dirty="0"/>
              <a:t>Consolidate existing models and frameworks</a:t>
            </a:r>
          </a:p>
          <a:p>
            <a:pPr lvl="1"/>
            <a:r>
              <a:rPr lang="en-US" dirty="0"/>
              <a:t>Comprehensive in scope</a:t>
            </a:r>
          </a:p>
          <a:p>
            <a:pPr lvl="1"/>
            <a:r>
              <a:rPr lang="en-US" dirty="0"/>
              <a:t>Tailor use to the setting</a:t>
            </a:r>
          </a:p>
          <a:p>
            <a:r>
              <a:rPr lang="en-US" sz="2900" b="1" dirty="0"/>
              <a:t>Intervention</a:t>
            </a:r>
          </a:p>
          <a:p>
            <a:pPr lvl="1"/>
            <a:r>
              <a:rPr lang="en-US" sz="2400" dirty="0"/>
              <a:t>8 Constructs </a:t>
            </a:r>
            <a:r>
              <a:rPr lang="en-US" sz="1800" dirty="0"/>
              <a:t>(e.g., evidence strength &amp; quality, complexity)</a:t>
            </a:r>
          </a:p>
          <a:p>
            <a:r>
              <a:rPr lang="en-US" sz="2900" b="1" dirty="0"/>
              <a:t>Outer Setting</a:t>
            </a:r>
          </a:p>
          <a:p>
            <a:pPr lvl="1"/>
            <a:r>
              <a:rPr lang="en-US" sz="2400" dirty="0"/>
              <a:t>4 Constructs </a:t>
            </a:r>
            <a:r>
              <a:rPr lang="en-US" sz="1800" dirty="0"/>
              <a:t>(e.g., patient needs &amp; resources)</a:t>
            </a:r>
          </a:p>
          <a:p>
            <a:r>
              <a:rPr lang="en-US" sz="2900" b="1" dirty="0"/>
              <a:t>Inner Setting</a:t>
            </a:r>
          </a:p>
          <a:p>
            <a:pPr lvl="1"/>
            <a:r>
              <a:rPr lang="en-US" sz="2400" dirty="0"/>
              <a:t>14 constructs </a:t>
            </a:r>
            <a:r>
              <a:rPr lang="en-US" sz="1800" dirty="0"/>
              <a:t>(e.g., leadership engagement, available resources)</a:t>
            </a:r>
          </a:p>
          <a:p>
            <a:r>
              <a:rPr lang="en-US" sz="2900" b="1" dirty="0"/>
              <a:t>Individuals Involved</a:t>
            </a:r>
          </a:p>
          <a:p>
            <a:pPr lvl="1"/>
            <a:r>
              <a:rPr lang="en-US" sz="2400" dirty="0"/>
              <a:t>5 Constructs </a:t>
            </a:r>
            <a:r>
              <a:rPr lang="en-US" sz="1800" dirty="0"/>
              <a:t>(e.g., knowledge, self-efficacy)</a:t>
            </a:r>
          </a:p>
          <a:p>
            <a:r>
              <a:rPr lang="en-US" sz="2900" b="1" dirty="0"/>
              <a:t>Process</a:t>
            </a:r>
          </a:p>
          <a:p>
            <a:pPr lvl="1"/>
            <a:r>
              <a:rPr lang="en-US" sz="2400" dirty="0"/>
              <a:t>8 Constructs </a:t>
            </a:r>
            <a:r>
              <a:rPr lang="en-US" sz="1800" dirty="0"/>
              <a:t>(e.g., plan, engage, champions)</a:t>
            </a:r>
          </a:p>
          <a:p>
            <a:endParaRPr lang="en-US" dirty="0"/>
          </a:p>
          <a:p>
            <a:endParaRPr lang="en-US" dirty="0"/>
          </a:p>
          <a:p>
            <a:endParaRPr lang="en-US" dirty="0"/>
          </a:p>
        </p:txBody>
      </p:sp>
    </p:spTree>
    <p:extLst>
      <p:ext uri="{BB962C8B-B14F-4D97-AF65-F5344CB8AC3E}">
        <p14:creationId xmlns:p14="http://schemas.microsoft.com/office/powerpoint/2010/main" val="93135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lumMod val="75000"/>
          </a:schemeClr>
        </a:solidFill>
        <a:effectLst/>
      </p:bgPr>
    </p:bg>
    <p:spTree>
      <p:nvGrpSpPr>
        <p:cNvPr id="1" name="Shape 9"/>
        <p:cNvGrpSpPr/>
        <p:nvPr/>
      </p:nvGrpSpPr>
      <p:grpSpPr>
        <a:xfrm>
          <a:off x="0" y="0"/>
          <a:ext cx="0" cy="0"/>
          <a:chOff x="0" y="0"/>
          <a:chExt cx="0" cy="0"/>
        </a:xfrm>
      </p:grpSpPr>
      <p:sp>
        <p:nvSpPr>
          <p:cNvPr id="10" name="Shape 10"/>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Shape 2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5">
                <a:lumMod val="75000"/>
              </a:schemeClr>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Shape 24"/>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lstStyle>
            <a:lvl1pPr marL="457200" lvl="0" indent="-342900">
              <a:spcBef>
                <a:spcPts val="600"/>
              </a:spcBef>
              <a:spcAft>
                <a:spcPts val="0"/>
              </a:spcAft>
              <a:buClr>
                <a:schemeClr val="accent5">
                  <a:lumMod val="75000"/>
                </a:schemeClr>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
        <p:nvSpPr>
          <p:cNvPr id="25" name="Shape 2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spcBef>
                <a:spcPts val="0"/>
              </a:spcBef>
              <a:buNone/>
              <a:defRPr>
                <a:solidFill>
                  <a:schemeClr val="accent5">
                    <a:lumMod val="75000"/>
                  </a:schemeClr>
                </a:solidFill>
              </a:defRPr>
            </a:lvl1pPr>
            <a:lvl2pPr lvl="1">
              <a:spcBef>
                <a:spcPts val="0"/>
              </a:spcBef>
              <a:buNone/>
              <a:defRPr>
                <a:solidFill>
                  <a:srgbClr val="FFB600"/>
                </a:solidFill>
              </a:defRPr>
            </a:lvl2pPr>
            <a:lvl3pPr lvl="2">
              <a:spcBef>
                <a:spcPts val="0"/>
              </a:spcBef>
              <a:buNone/>
              <a:defRPr>
                <a:solidFill>
                  <a:srgbClr val="FFB600"/>
                </a:solidFill>
              </a:defRPr>
            </a:lvl3pPr>
            <a:lvl4pPr lvl="3">
              <a:spcBef>
                <a:spcPts val="0"/>
              </a:spcBef>
              <a:buNone/>
              <a:defRPr>
                <a:solidFill>
                  <a:srgbClr val="FFB600"/>
                </a:solidFill>
              </a:defRPr>
            </a:lvl4pPr>
            <a:lvl5pPr lvl="4">
              <a:spcBef>
                <a:spcPts val="0"/>
              </a:spcBef>
              <a:buNone/>
              <a:defRPr>
                <a:solidFill>
                  <a:srgbClr val="FFB600"/>
                </a:solidFill>
              </a:defRPr>
            </a:lvl5pPr>
            <a:lvl6pPr lvl="5">
              <a:spcBef>
                <a:spcPts val="0"/>
              </a:spcBef>
              <a:buNone/>
              <a:defRPr>
                <a:solidFill>
                  <a:srgbClr val="FFB600"/>
                </a:solidFill>
              </a:defRPr>
            </a:lvl6pPr>
            <a:lvl7pPr lvl="6">
              <a:spcBef>
                <a:spcPts val="0"/>
              </a:spcBef>
              <a:buNone/>
              <a:defRPr>
                <a:solidFill>
                  <a:srgbClr val="FFB600"/>
                </a:solidFill>
              </a:defRPr>
            </a:lvl7pPr>
            <a:lvl8pPr lvl="7">
              <a:spcBef>
                <a:spcPts val="0"/>
              </a:spcBef>
              <a:buNone/>
              <a:defRPr>
                <a:solidFill>
                  <a:srgbClr val="FFB600"/>
                </a:solidFill>
              </a:defRPr>
            </a:lvl8pPr>
            <a:lvl9pPr lvl="8">
              <a:spcBef>
                <a:spcPts val="0"/>
              </a:spcBef>
              <a:buNone/>
              <a:defRPr>
                <a:solidFill>
                  <a:srgbClr val="FFB600"/>
                </a:solidFill>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5">
                <a:lumMod val="75000"/>
              </a:schemeClr>
            </a:solidFill>
            <a:prstDash val="dot"/>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dirty="0"/>
          </a:p>
        </p:txBody>
      </p:sp>
      <p:sp>
        <p:nvSpPr>
          <p:cNvPr id="7" name="Shape 7"/>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lstStyle/>
          <a:p>
            <a:pPr marL="457200" lvl="0" indent="-342900">
              <a:spcBef>
                <a:spcPts val="600"/>
              </a:spcBef>
              <a:buSzPts val="1800"/>
              <a:buFont typeface="Raleway Light"/>
              <a:buChar char="●"/>
            </a:pPr>
            <a:endParaRPr dirty="0"/>
          </a:p>
        </p:txBody>
      </p:sp>
      <p:sp>
        <p:nvSpPr>
          <p:cNvPr id="8" name="Shape 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300">
                <a:solidFill>
                  <a:schemeClr val="accent5">
                    <a:lumMod val="75000"/>
                  </a:schemeClr>
                </a:solidFill>
                <a:latin typeface="Raleway ExtraBold"/>
                <a:ea typeface="Raleway ExtraBold"/>
                <a:cs typeface="Raleway ExtraBold"/>
                <a:sym typeface="Raleway ExtraBold"/>
              </a:defRPr>
            </a:lvl1pPr>
            <a:lvl2pPr lvl="1" algn="ctr">
              <a:spcBef>
                <a:spcPts val="0"/>
              </a:spcBef>
              <a:buNone/>
              <a:defRPr sz="1300">
                <a:solidFill>
                  <a:srgbClr val="FFB600"/>
                </a:solidFill>
                <a:latin typeface="Raleway ExtraBold"/>
                <a:ea typeface="Raleway ExtraBold"/>
                <a:cs typeface="Raleway ExtraBold"/>
                <a:sym typeface="Raleway ExtraBold"/>
              </a:defRPr>
            </a:lvl2pPr>
            <a:lvl3pPr lvl="2" algn="ctr">
              <a:spcBef>
                <a:spcPts val="0"/>
              </a:spcBef>
              <a:buNone/>
              <a:defRPr sz="1300">
                <a:solidFill>
                  <a:srgbClr val="FFB600"/>
                </a:solidFill>
                <a:latin typeface="Raleway ExtraBold"/>
                <a:ea typeface="Raleway ExtraBold"/>
                <a:cs typeface="Raleway ExtraBold"/>
                <a:sym typeface="Raleway ExtraBold"/>
              </a:defRPr>
            </a:lvl3pPr>
            <a:lvl4pPr lvl="3" algn="ctr">
              <a:spcBef>
                <a:spcPts val="0"/>
              </a:spcBef>
              <a:buNone/>
              <a:defRPr sz="1300">
                <a:solidFill>
                  <a:srgbClr val="FFB600"/>
                </a:solidFill>
                <a:latin typeface="Raleway ExtraBold"/>
                <a:ea typeface="Raleway ExtraBold"/>
                <a:cs typeface="Raleway ExtraBold"/>
                <a:sym typeface="Raleway ExtraBold"/>
              </a:defRPr>
            </a:lvl4pPr>
            <a:lvl5pPr lvl="4" algn="ctr">
              <a:spcBef>
                <a:spcPts val="0"/>
              </a:spcBef>
              <a:buNone/>
              <a:defRPr sz="1300">
                <a:solidFill>
                  <a:srgbClr val="FFB600"/>
                </a:solidFill>
                <a:latin typeface="Raleway ExtraBold"/>
                <a:ea typeface="Raleway ExtraBold"/>
                <a:cs typeface="Raleway ExtraBold"/>
                <a:sym typeface="Raleway ExtraBold"/>
              </a:defRPr>
            </a:lvl5pPr>
            <a:lvl6pPr lvl="5" algn="ctr">
              <a:spcBef>
                <a:spcPts val="0"/>
              </a:spcBef>
              <a:buNone/>
              <a:defRPr sz="1300">
                <a:solidFill>
                  <a:srgbClr val="FFB600"/>
                </a:solidFill>
                <a:latin typeface="Raleway ExtraBold"/>
                <a:ea typeface="Raleway ExtraBold"/>
                <a:cs typeface="Raleway ExtraBold"/>
                <a:sym typeface="Raleway ExtraBold"/>
              </a:defRPr>
            </a:lvl6pPr>
            <a:lvl7pPr lvl="6" algn="ctr">
              <a:spcBef>
                <a:spcPts val="0"/>
              </a:spcBef>
              <a:buNone/>
              <a:defRPr sz="1300">
                <a:solidFill>
                  <a:srgbClr val="FFB600"/>
                </a:solidFill>
                <a:latin typeface="Raleway ExtraBold"/>
                <a:ea typeface="Raleway ExtraBold"/>
                <a:cs typeface="Raleway ExtraBold"/>
                <a:sym typeface="Raleway ExtraBold"/>
              </a:defRPr>
            </a:lvl7pPr>
            <a:lvl8pPr lvl="7" algn="ctr">
              <a:spcBef>
                <a:spcPts val="0"/>
              </a:spcBef>
              <a:buNone/>
              <a:defRPr sz="1300">
                <a:solidFill>
                  <a:srgbClr val="FFB600"/>
                </a:solidFill>
                <a:latin typeface="Raleway ExtraBold"/>
                <a:ea typeface="Raleway ExtraBold"/>
                <a:cs typeface="Raleway ExtraBold"/>
                <a:sym typeface="Raleway ExtraBold"/>
              </a:defRPr>
            </a:lvl8pPr>
            <a:lvl9pPr lvl="8" algn="ctr">
              <a:spcBef>
                <a:spcPts val="0"/>
              </a:spcBef>
              <a:buNone/>
              <a:defRPr sz="1300">
                <a:solidFill>
                  <a:srgbClr val="FFB600"/>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lumMod val="75000"/>
          </a:schemeClr>
        </a:buClr>
        <a:buFont typeface="Arial"/>
        <a:defRPr sz="1800" b="0" i="0" u="none" strike="noStrike" cap="none" dirty="0">
          <a:solidFill>
            <a:srgbClr val="666666"/>
          </a:solidFill>
          <a:latin typeface="Raleway Light"/>
          <a:ea typeface="Raleway Light"/>
          <a:cs typeface="Arial"/>
          <a:sym typeface="Raleway Light"/>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3287213"/>
            <a:ext cx="7772400" cy="1440062"/>
          </a:xfrm>
          <a:prstGeom prst="rect">
            <a:avLst/>
          </a:prstGeom>
        </p:spPr>
        <p:txBody>
          <a:bodyPr spcFirstLastPara="1" wrap="square" lIns="91425" tIns="91425" rIns="91425" bIns="91425" anchor="b" anchorCtr="0">
            <a:noAutofit/>
          </a:bodyPr>
          <a:lstStyle/>
          <a:p>
            <a:r>
              <a:rPr lang="en-US" sz="4400" b="1" dirty="0"/>
              <a:t>State of the Science for Implementation Research:</a:t>
            </a:r>
            <a:br>
              <a:rPr lang="en-US" sz="4400" b="1" dirty="0"/>
            </a:br>
            <a:r>
              <a:rPr lang="en-US" sz="3600" b="1" dirty="0"/>
              <a:t>The role of context and strategies</a:t>
            </a:r>
            <a:br>
              <a:rPr lang="en-US" sz="3600" b="1" dirty="0"/>
            </a:br>
            <a:r>
              <a:rPr lang="en-US" sz="1000" b="1" dirty="0"/>
              <a:t> </a:t>
            </a:r>
            <a:r>
              <a:rPr lang="en-US" sz="4400" b="1" dirty="0"/>
              <a:t/>
            </a:r>
            <a:br>
              <a:rPr lang="en-US" sz="4400" b="1" dirty="0"/>
            </a:br>
            <a:r>
              <a:rPr lang="en-US" sz="2000" b="1" dirty="0"/>
              <a:t>Laura J. </a:t>
            </a:r>
            <a:r>
              <a:rPr lang="en-US" sz="2000" b="1" dirty="0" err="1"/>
              <a:t>Damschroder</a:t>
            </a:r>
            <a:r>
              <a:rPr lang="en-US" sz="2000" b="1" dirty="0"/>
              <a:t>, MS, MPH	</a:t>
            </a:r>
            <a:br>
              <a:rPr lang="en-US" sz="2000" b="1" dirty="0"/>
            </a:br>
            <a:r>
              <a:rPr lang="en-US" sz="1000" b="1" dirty="0"/>
              <a:t/>
            </a:r>
            <a:br>
              <a:rPr lang="en-US" sz="1000" b="1" dirty="0"/>
            </a:br>
            <a:r>
              <a:rPr lang="en-US" sz="1000" b="1" dirty="0"/>
              <a:t/>
            </a:r>
            <a:br>
              <a:rPr lang="en-US" sz="1000" b="1" dirty="0"/>
            </a:br>
            <a:r>
              <a:rPr lang="en-US" sz="2000" b="1" dirty="0"/>
              <a:t/>
            </a:r>
            <a:br>
              <a:rPr lang="en-US" sz="2000" b="1" dirty="0"/>
            </a:br>
            <a:r>
              <a:rPr lang="en-US" sz="2000" b="1" dirty="0"/>
              <a:t/>
            </a:r>
            <a:br>
              <a:rPr lang="en-US" sz="2000" b="1" dirty="0"/>
            </a:br>
            <a:r>
              <a:rPr lang="en-US" sz="1000" b="1" dirty="0"/>
              <a:t> </a:t>
            </a:r>
            <a:br>
              <a:rPr lang="en-US" sz="1000" b="1" dirty="0"/>
            </a:br>
            <a:r>
              <a:rPr lang="en-US" sz="2000" b="1" dirty="0"/>
              <a:t>March 6, 2018</a:t>
            </a:r>
            <a:br>
              <a:rPr lang="en-US" sz="2000" b="1" dirty="0"/>
            </a:br>
            <a:r>
              <a:rPr lang="en-US" sz="1000" i="1" dirty="0">
                <a:solidFill>
                  <a:schemeClr val="bg1">
                    <a:lumMod val="75000"/>
                  </a:schemeClr>
                </a:solidFill>
              </a:rPr>
              <a:t>Prepared for the Committee on Fostering Healthy Mental, Emotional, and Behavioral (MEB) Development.</a:t>
            </a:r>
            <a:br>
              <a:rPr lang="en-US" sz="1000" i="1" dirty="0">
                <a:solidFill>
                  <a:schemeClr val="bg1">
                    <a:lumMod val="75000"/>
                  </a:schemeClr>
                </a:solidFill>
              </a:rPr>
            </a:br>
            <a:r>
              <a:rPr lang="en-US" sz="1000" i="1" dirty="0">
                <a:solidFill>
                  <a:schemeClr val="bg1">
                    <a:lumMod val="75000"/>
                  </a:schemeClr>
                </a:solidFill>
              </a:rPr>
              <a:t>The views expressed in this presentation are our own and do not reflect the position or policy of our respective institutions listed above.</a:t>
            </a:r>
            <a:endParaRPr sz="2000" i="1" dirty="0">
              <a:solidFill>
                <a:schemeClr val="bg1">
                  <a:lumMod val="75000"/>
                </a:schemeClr>
              </a:solidFill>
            </a:endParaRPr>
          </a:p>
        </p:txBody>
      </p:sp>
      <p:sp>
        <p:nvSpPr>
          <p:cNvPr id="2" name="Rectangle: Rounded Corners 1">
            <a:extLst>
              <a:ext uri="{FF2B5EF4-FFF2-40B4-BE49-F238E27FC236}">
                <a16:creationId xmlns:a16="http://schemas.microsoft.com/office/drawing/2014/main" id="{A2E4E2CB-31DD-43BC-AEF3-AB29A1501982}"/>
              </a:ext>
            </a:extLst>
          </p:cNvPr>
          <p:cNvSpPr/>
          <p:nvPr/>
        </p:nvSpPr>
        <p:spPr>
          <a:xfrm>
            <a:off x="782664" y="2866856"/>
            <a:ext cx="4246536" cy="968975"/>
          </a:xfrm>
          <a:prstGeom prst="roundRect">
            <a:avLst/>
          </a:prstGeom>
          <a:solidFill>
            <a:schemeClr val="accent5">
              <a:lumMod val="40000"/>
              <a:lumOff val="6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097F891-B34C-439B-992A-63194B227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866" y="2866856"/>
            <a:ext cx="2140491" cy="416906"/>
          </a:xfrm>
          <a:prstGeom prst="rect">
            <a:avLst/>
          </a:prstGeom>
          <a:effectLst>
            <a:outerShdw dir="2700000" algn="tl" rotWithShape="0">
              <a:prstClr val="black"/>
            </a:outerShdw>
          </a:effectLst>
        </p:spPr>
      </p:pic>
      <p:grpSp>
        <p:nvGrpSpPr>
          <p:cNvPr id="12" name="Group 11">
            <a:extLst>
              <a:ext uri="{FF2B5EF4-FFF2-40B4-BE49-F238E27FC236}">
                <a16:creationId xmlns:a16="http://schemas.microsoft.com/office/drawing/2014/main" id="{023A8A15-0D20-45D6-968A-D77D61CBFB1E}"/>
              </a:ext>
            </a:extLst>
          </p:cNvPr>
          <p:cNvGrpSpPr/>
          <p:nvPr/>
        </p:nvGrpSpPr>
        <p:grpSpPr>
          <a:xfrm>
            <a:off x="917866" y="3283762"/>
            <a:ext cx="3136659" cy="494260"/>
            <a:chOff x="643054" y="3747539"/>
            <a:chExt cx="3554927" cy="494260"/>
          </a:xfrm>
        </p:grpSpPr>
        <p:pic>
          <p:nvPicPr>
            <p:cNvPr id="13" name="Picture 12">
              <a:extLst>
                <a:ext uri="{FF2B5EF4-FFF2-40B4-BE49-F238E27FC236}">
                  <a16:creationId xmlns:a16="http://schemas.microsoft.com/office/drawing/2014/main" id="{F3E89DF1-8DFE-42FE-AD2F-A46D906179AB}"/>
                </a:ext>
              </a:extLst>
            </p:cNvPr>
            <p:cNvPicPr>
              <a:picLocks noChangeAspect="1"/>
            </p:cNvPicPr>
            <p:nvPr/>
          </p:nvPicPr>
          <p:blipFill>
            <a:blip r:embed="rId4"/>
            <a:stretch>
              <a:fillRect/>
            </a:stretch>
          </p:blipFill>
          <p:spPr>
            <a:xfrm>
              <a:off x="643054" y="3747539"/>
              <a:ext cx="449873" cy="494260"/>
            </a:xfrm>
            <a:prstGeom prst="rect">
              <a:avLst/>
            </a:prstGeom>
          </p:spPr>
        </p:pic>
        <p:pic>
          <p:nvPicPr>
            <p:cNvPr id="14" name="Picture 13" descr="VACCMRnamechange">
              <a:extLst>
                <a:ext uri="{FF2B5EF4-FFF2-40B4-BE49-F238E27FC236}">
                  <a16:creationId xmlns:a16="http://schemas.microsoft.com/office/drawing/2014/main" id="{088711C1-DBF0-4B08-8869-C1A6D3C00F64}"/>
                </a:ext>
              </a:extLst>
            </p:cNvPr>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5385"/>
            <a:stretch/>
          </p:blipFill>
          <p:spPr bwMode="auto">
            <a:xfrm>
              <a:off x="1085612" y="3861036"/>
              <a:ext cx="3112369" cy="368134"/>
            </a:xfrm>
            <a:prstGeom prst="rect">
              <a:avLst/>
            </a:prstGeom>
            <a:noFill/>
            <a:ln>
              <a:noFill/>
            </a:ln>
            <a:extLst>
              <a:ext uri="{53640926-AAD7-44D8-BBD7-CCE9431645EC}">
                <a14:shadowObscured xmlns:a14="http://schemas.microsoft.com/office/drawing/2010/main"/>
              </a:ext>
            </a:extLst>
          </p:spPr>
        </p:pic>
      </p:grpSp>
      <p:grpSp>
        <p:nvGrpSpPr>
          <p:cNvPr id="15" name="Shape 480">
            <a:extLst>
              <a:ext uri="{FF2B5EF4-FFF2-40B4-BE49-F238E27FC236}">
                <a16:creationId xmlns:a16="http://schemas.microsoft.com/office/drawing/2014/main" id="{DBA8D305-7AEA-43FD-8D67-FA4FCCC828F9}"/>
              </a:ext>
            </a:extLst>
          </p:cNvPr>
          <p:cNvGrpSpPr/>
          <p:nvPr/>
        </p:nvGrpSpPr>
        <p:grpSpPr>
          <a:xfrm>
            <a:off x="8284144" y="339129"/>
            <a:ext cx="644595" cy="656268"/>
            <a:chOff x="2594325" y="1627175"/>
            <a:chExt cx="440850" cy="440850"/>
          </a:xfrm>
          <a:solidFill>
            <a:schemeClr val="bg1"/>
          </a:solidFill>
        </p:grpSpPr>
        <p:sp>
          <p:nvSpPr>
            <p:cNvPr id="16" name="Shape 481">
              <a:extLst>
                <a:ext uri="{FF2B5EF4-FFF2-40B4-BE49-F238E27FC236}">
                  <a16:creationId xmlns:a16="http://schemas.microsoft.com/office/drawing/2014/main" id="{B14E70B7-ABB1-4177-9057-F142E529B4E9}"/>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482">
              <a:extLst>
                <a:ext uri="{FF2B5EF4-FFF2-40B4-BE49-F238E27FC236}">
                  <a16:creationId xmlns:a16="http://schemas.microsoft.com/office/drawing/2014/main" id="{C217DEE7-C62E-43D5-BDAE-0F6DA8B153BF}"/>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483">
              <a:extLst>
                <a:ext uri="{FF2B5EF4-FFF2-40B4-BE49-F238E27FC236}">
                  <a16:creationId xmlns:a16="http://schemas.microsoft.com/office/drawing/2014/main" id="{7769210A-F216-4B30-A459-EAA861E6EAB6}"/>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10</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8197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8" name="Oval Callout 45" descr=" 11">
            <a:extLst>
              <a:ext uri="{FF2B5EF4-FFF2-40B4-BE49-F238E27FC236}">
                <a16:creationId xmlns:a16="http://schemas.microsoft.com/office/drawing/2014/main" id="{8376EAC7-FED6-422A-8A42-619A647BB65E}"/>
              </a:ext>
            </a:extLst>
          </p:cNvPr>
          <p:cNvSpPr/>
          <p:nvPr/>
        </p:nvSpPr>
        <p:spPr>
          <a:xfrm>
            <a:off x="3304389" y="1533679"/>
            <a:ext cx="2931311" cy="1658301"/>
          </a:xfrm>
          <a:prstGeom prst="wedgeEllipseCallout">
            <a:avLst>
              <a:gd name="adj1" fmla="val -90156"/>
              <a:gd name="adj2" fmla="val -32184"/>
            </a:avLst>
          </a:prstGeom>
          <a:solidFill>
            <a:schemeClr val="accent5">
              <a:lumMod val="60000"/>
              <a:lumOff val="40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666666"/>
                </a:solidFill>
              </a:rPr>
              <a:t> </a:t>
            </a:r>
            <a:r>
              <a:rPr lang="en-US" i="1" dirty="0">
                <a:solidFill>
                  <a:srgbClr val="666666"/>
                </a:solidFill>
              </a:rPr>
              <a:t>“…I was impressed with the evidence and I know from our own patients who have been successful with a similar program”</a:t>
            </a:r>
          </a:p>
        </p:txBody>
      </p:sp>
      <p:sp>
        <p:nvSpPr>
          <p:cNvPr id="15" name="Text Box 139" descr=" 10">
            <a:extLst>
              <a:ext uri="{FF2B5EF4-FFF2-40B4-BE49-F238E27FC236}">
                <a16:creationId xmlns:a16="http://schemas.microsoft.com/office/drawing/2014/main" id="{45DB3E45-D574-4A12-873E-62C74ACC3BBB}"/>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16" name="Shape 484">
            <a:extLst>
              <a:ext uri="{FF2B5EF4-FFF2-40B4-BE49-F238E27FC236}">
                <a16:creationId xmlns:a16="http://schemas.microsoft.com/office/drawing/2014/main" id="{06321E7D-5104-4CF0-889C-BFF35E29A605}"/>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558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11</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Shape 484">
            <a:extLst>
              <a:ext uri="{FF2B5EF4-FFF2-40B4-BE49-F238E27FC236}">
                <a16:creationId xmlns:a16="http://schemas.microsoft.com/office/drawing/2014/main" id="{79EA423B-D6CF-42D5-A421-1C7D094D1334}"/>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734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457431" y="288817"/>
            <a:ext cx="8240190" cy="857400"/>
          </a:xfrm>
        </p:spPr>
        <p:txBody>
          <a:bodyPr/>
          <a:lstStyle/>
          <a:p>
            <a:r>
              <a:rPr lang="en-US" sz="3000" dirty="0">
                <a:latin typeface="Raleway ExtraBold" panose="020B0604020202020204" charset="0"/>
              </a:rPr>
              <a:t>CFIR: Characteristics of individuals </a:t>
            </a:r>
            <a:br>
              <a:rPr lang="en-US" sz="3000" dirty="0">
                <a:latin typeface="Raleway ExtraBold" panose="020B0604020202020204" charset="0"/>
              </a:rPr>
            </a:br>
            <a:r>
              <a:rPr lang="en-US" sz="1200" dirty="0">
                <a:latin typeface="Raleway Light" panose="020B0604020202020204" charset="0"/>
              </a:rPr>
              <a:t>(5 constructs)</a:t>
            </a:r>
            <a:endParaRPr lang="en-US" sz="3000" dirty="0">
              <a:latin typeface="Raleway ExtraBold" panose="020B0604020202020204" charset="0"/>
            </a:endParaRP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12</a:t>
            </a:fld>
            <a:endParaRPr lang="en" dirty="0">
              <a:latin typeface="Raleway Light" panose="020B0604020202020204" charset="0"/>
            </a:endParaRPr>
          </a:p>
        </p:txBody>
      </p:sp>
      <p:sp>
        <p:nvSpPr>
          <p:cNvPr id="8" name="Rectangle 7">
            <a:extLst>
              <a:ext uri="{FF2B5EF4-FFF2-40B4-BE49-F238E27FC236}">
                <a16:creationId xmlns:a16="http://schemas.microsoft.com/office/drawing/2014/main" id="{28154369-87C3-4083-8FB9-6641D93A9354}"/>
              </a:ext>
            </a:extLst>
          </p:cNvPr>
          <p:cNvSpPr/>
          <p:nvPr/>
        </p:nvSpPr>
        <p:spPr>
          <a:xfrm>
            <a:off x="280803" y="4809195"/>
            <a:ext cx="8593447" cy="169277"/>
          </a:xfrm>
          <a:prstGeom prst="rect">
            <a:avLst/>
          </a:prstGeom>
        </p:spPr>
        <p:txBody>
          <a:bodyPr wrap="square">
            <a:spAutoFit/>
          </a:bodyPr>
          <a:lstStyle/>
          <a:p>
            <a:r>
              <a:rPr lang="en-US" sz="500" dirty="0" err="1">
                <a:solidFill>
                  <a:schemeClr val="tx1"/>
                </a:solidFill>
                <a:latin typeface="Raleway Light" panose="020B0604020202020204" charset="0"/>
              </a:rPr>
              <a:t>Damschroder</a:t>
            </a:r>
            <a:r>
              <a:rPr lang="en-US" sz="500" dirty="0">
                <a:solidFill>
                  <a:schemeClr val="tx1"/>
                </a:solidFill>
                <a:latin typeface="Raleway Light" panose="020B0604020202020204" charset="0"/>
              </a:rPr>
              <a:t>, L. J., D. C. Aron, R. E. Keith, S. R. </a:t>
            </a:r>
            <a:r>
              <a:rPr lang="en-US" sz="500" dirty="0" err="1">
                <a:solidFill>
                  <a:schemeClr val="tx1"/>
                </a:solidFill>
                <a:latin typeface="Raleway Light" panose="020B0604020202020204" charset="0"/>
              </a:rPr>
              <a:t>Kirsh</a:t>
            </a:r>
            <a:r>
              <a:rPr lang="en-US" sz="500" dirty="0">
                <a:solidFill>
                  <a:schemeClr val="tx1"/>
                </a:solidFill>
                <a:latin typeface="Raleway Light" panose="020B0604020202020204" charset="0"/>
              </a:rPr>
              <a:t>, J. A. Alexander, and J. C. Lowery. 2009. “Fostering implementation of health services research findings into practice: a consolidated framework for advancing implementation science.” Implement Sci 4..</a:t>
            </a:r>
          </a:p>
        </p:txBody>
      </p:sp>
      <p:grpSp>
        <p:nvGrpSpPr>
          <p:cNvPr id="9" name="Group 8" descr=" 8">
            <a:extLst>
              <a:ext uri="{FF2B5EF4-FFF2-40B4-BE49-F238E27FC236}">
                <a16:creationId xmlns:a16="http://schemas.microsoft.com/office/drawing/2014/main" id="{80B4481A-901C-4C96-9523-A2013EB78A58}"/>
              </a:ext>
            </a:extLst>
          </p:cNvPr>
          <p:cNvGrpSpPr/>
          <p:nvPr/>
        </p:nvGrpSpPr>
        <p:grpSpPr>
          <a:xfrm>
            <a:off x="1127897" y="1146217"/>
            <a:ext cx="7040606" cy="3444083"/>
            <a:chOff x="862012" y="1712965"/>
            <a:chExt cx="10467975" cy="3867150"/>
          </a:xfrm>
        </p:grpSpPr>
        <p:pic>
          <p:nvPicPr>
            <p:cNvPr id="14" name="Picture 13">
              <a:extLst>
                <a:ext uri="{FF2B5EF4-FFF2-40B4-BE49-F238E27FC236}">
                  <a16:creationId xmlns:a16="http://schemas.microsoft.com/office/drawing/2014/main" id="{0C8F4B3F-D718-4740-B80C-EBE3BEB27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 y="1712965"/>
              <a:ext cx="10467975" cy="38671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5" name="Oval 14">
              <a:extLst>
                <a:ext uri="{FF2B5EF4-FFF2-40B4-BE49-F238E27FC236}">
                  <a16:creationId xmlns:a16="http://schemas.microsoft.com/office/drawing/2014/main" id="{D87F9BAA-E938-4CF5-8B0C-E9A366AD1635}"/>
                </a:ext>
              </a:extLst>
            </p:cNvPr>
            <p:cNvSpPr/>
            <p:nvPr/>
          </p:nvSpPr>
          <p:spPr>
            <a:xfrm>
              <a:off x="1092173" y="2252367"/>
              <a:ext cx="9643691" cy="736905"/>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BDFFCEB-8677-4AC6-A669-893C5A01F04B}"/>
              </a:ext>
            </a:extLst>
          </p:cNvPr>
          <p:cNvGrpSpPr/>
          <p:nvPr/>
        </p:nvGrpSpPr>
        <p:grpSpPr>
          <a:xfrm>
            <a:off x="800267" y="1626608"/>
            <a:ext cx="7451070" cy="2606083"/>
            <a:chOff x="947737" y="1996113"/>
            <a:chExt cx="10382250" cy="2733675"/>
          </a:xfrm>
        </p:grpSpPr>
        <p:pic>
          <p:nvPicPr>
            <p:cNvPr id="11" name="Picture 10">
              <a:extLst>
                <a:ext uri="{FF2B5EF4-FFF2-40B4-BE49-F238E27FC236}">
                  <a16:creationId xmlns:a16="http://schemas.microsoft.com/office/drawing/2014/main" id="{A53B39C4-4DEE-40EB-8A0B-EB7ABC80F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37" y="1996113"/>
              <a:ext cx="10382250" cy="2733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2" name="Oval 11">
              <a:extLst>
                <a:ext uri="{FF2B5EF4-FFF2-40B4-BE49-F238E27FC236}">
                  <a16:creationId xmlns:a16="http://schemas.microsoft.com/office/drawing/2014/main" id="{2260D979-58B6-487F-BEF0-A8E41732C4E0}"/>
                </a:ext>
              </a:extLst>
            </p:cNvPr>
            <p:cNvSpPr/>
            <p:nvPr/>
          </p:nvSpPr>
          <p:spPr>
            <a:xfrm>
              <a:off x="947737" y="2540496"/>
              <a:ext cx="9279731" cy="54160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hape 484">
            <a:extLst>
              <a:ext uri="{FF2B5EF4-FFF2-40B4-BE49-F238E27FC236}">
                <a16:creationId xmlns:a16="http://schemas.microsoft.com/office/drawing/2014/main" id="{611CA050-E5EE-4449-BB0C-F0DCFB7D38D2}"/>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202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13</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Oval Callout 74" descr=" 19">
            <a:extLst>
              <a:ext uri="{FF2B5EF4-FFF2-40B4-BE49-F238E27FC236}">
                <a16:creationId xmlns:a16="http://schemas.microsoft.com/office/drawing/2014/main" id="{630765B8-E1B8-4ADE-9F15-09ED524A5C9C}"/>
              </a:ext>
            </a:extLst>
          </p:cNvPr>
          <p:cNvSpPr/>
          <p:nvPr/>
        </p:nvSpPr>
        <p:spPr>
          <a:xfrm>
            <a:off x="1278496" y="3664626"/>
            <a:ext cx="2729502" cy="1212284"/>
          </a:xfrm>
          <a:prstGeom prst="wedgeEllipseCallout">
            <a:avLst>
              <a:gd name="adj1" fmla="val 65241"/>
              <a:gd name="adj2" fmla="val -75682"/>
            </a:avLst>
          </a:prstGeom>
          <a:solidFill>
            <a:schemeClr val="accent5">
              <a:lumMod val="60000"/>
              <a:lumOff val="40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i="1" dirty="0">
                <a:solidFill>
                  <a:srgbClr val="666666"/>
                </a:solidFill>
              </a:rPr>
              <a:t>“I’ve heard one physician…say, ‘Aw it doesn’t work, they re-gain the weight anyway’”</a:t>
            </a:r>
          </a:p>
        </p:txBody>
      </p:sp>
      <p:sp>
        <p:nvSpPr>
          <p:cNvPr id="23" name="Shape 484">
            <a:extLst>
              <a:ext uri="{FF2B5EF4-FFF2-40B4-BE49-F238E27FC236}">
                <a16:creationId xmlns:a16="http://schemas.microsoft.com/office/drawing/2014/main" id="{047CC292-319E-4D01-82EA-32BFE93ED2A2}"/>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5261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14</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Text Box 152" descr=" 13">
            <a:extLst>
              <a:ext uri="{FF2B5EF4-FFF2-40B4-BE49-F238E27FC236}">
                <a16:creationId xmlns:a16="http://schemas.microsoft.com/office/drawing/2014/main" id="{5A0EE1CA-5AF8-486D-9BCE-7DD741CED0BB}"/>
              </a:ext>
            </a:extLst>
          </p:cNvPr>
          <p:cNvSpPr txBox="1">
            <a:spLocks noChangeArrowheads="1"/>
          </p:cNvSpPr>
          <p:nvPr/>
        </p:nvSpPr>
        <p:spPr bwMode="auto">
          <a:xfrm>
            <a:off x="4572000" y="1507231"/>
            <a:ext cx="1297150"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Outer setting</a:t>
            </a:r>
          </a:p>
        </p:txBody>
      </p:sp>
      <p:sp>
        <p:nvSpPr>
          <p:cNvPr id="23" name="Shape 484">
            <a:extLst>
              <a:ext uri="{FF2B5EF4-FFF2-40B4-BE49-F238E27FC236}">
                <a16:creationId xmlns:a16="http://schemas.microsoft.com/office/drawing/2014/main" id="{2A6FC4C0-AFEB-40A6-9DE5-3E87A571B5F5}"/>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9856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435087" y="306142"/>
            <a:ext cx="8049473" cy="857400"/>
          </a:xfrm>
        </p:spPr>
        <p:txBody>
          <a:bodyPr/>
          <a:lstStyle/>
          <a:p>
            <a:r>
              <a:rPr lang="en-US" sz="3000" dirty="0">
                <a:latin typeface="Raleway ExtraBold" panose="020B0604020202020204" charset="0"/>
              </a:rPr>
              <a:t>CFIR: Outer setting</a:t>
            </a:r>
            <a:br>
              <a:rPr lang="en-US" sz="3000" dirty="0">
                <a:latin typeface="Raleway ExtraBold" panose="020B0604020202020204" charset="0"/>
              </a:rPr>
            </a:br>
            <a:r>
              <a:rPr lang="en-US" sz="1200" dirty="0">
                <a:latin typeface="Raleway Light" panose="020B0604020202020204" charset="0"/>
              </a:rPr>
              <a:t>(4 constructs)</a:t>
            </a:r>
            <a:endParaRPr lang="en-US" sz="1200" dirty="0">
              <a:latin typeface="Raleway ExtraBold" panose="020B0604020202020204" charset="0"/>
            </a:endParaRP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15</a:t>
            </a:fld>
            <a:endParaRPr lang="en" dirty="0">
              <a:latin typeface="Raleway Light" panose="020B0604020202020204" charset="0"/>
            </a:endParaRPr>
          </a:p>
        </p:txBody>
      </p:sp>
      <p:sp>
        <p:nvSpPr>
          <p:cNvPr id="8" name="Rectangle 7">
            <a:extLst>
              <a:ext uri="{FF2B5EF4-FFF2-40B4-BE49-F238E27FC236}">
                <a16:creationId xmlns:a16="http://schemas.microsoft.com/office/drawing/2014/main" id="{28154369-87C3-4083-8FB9-6641D93A9354}"/>
              </a:ext>
            </a:extLst>
          </p:cNvPr>
          <p:cNvSpPr/>
          <p:nvPr/>
        </p:nvSpPr>
        <p:spPr>
          <a:xfrm>
            <a:off x="280803" y="4809195"/>
            <a:ext cx="8593447" cy="169277"/>
          </a:xfrm>
          <a:prstGeom prst="rect">
            <a:avLst/>
          </a:prstGeom>
        </p:spPr>
        <p:txBody>
          <a:bodyPr wrap="square">
            <a:spAutoFit/>
          </a:bodyPr>
          <a:lstStyle/>
          <a:p>
            <a:r>
              <a:rPr lang="en-US" sz="500" dirty="0" err="1">
                <a:solidFill>
                  <a:schemeClr val="tx1"/>
                </a:solidFill>
                <a:latin typeface="Raleway Light" panose="020B0604020202020204" charset="0"/>
              </a:rPr>
              <a:t>Damschroder</a:t>
            </a:r>
            <a:r>
              <a:rPr lang="en-US" sz="500" dirty="0">
                <a:solidFill>
                  <a:schemeClr val="tx1"/>
                </a:solidFill>
                <a:latin typeface="Raleway Light" panose="020B0604020202020204" charset="0"/>
              </a:rPr>
              <a:t>, L. J., D. C. Aron, R. E. Keith, S. R. </a:t>
            </a:r>
            <a:r>
              <a:rPr lang="en-US" sz="500" dirty="0" err="1">
                <a:solidFill>
                  <a:schemeClr val="tx1"/>
                </a:solidFill>
                <a:latin typeface="Raleway Light" panose="020B0604020202020204" charset="0"/>
              </a:rPr>
              <a:t>Kirsh</a:t>
            </a:r>
            <a:r>
              <a:rPr lang="en-US" sz="500" dirty="0">
                <a:solidFill>
                  <a:schemeClr val="tx1"/>
                </a:solidFill>
                <a:latin typeface="Raleway Light" panose="020B0604020202020204" charset="0"/>
              </a:rPr>
              <a:t>, J. A. Alexander, and J. C. Lowery. 2009. “Fostering implementation of health services research findings into practice: a consolidated framework for advancing implementation science.” Implement Sci 4..</a:t>
            </a:r>
          </a:p>
        </p:txBody>
      </p:sp>
      <p:grpSp>
        <p:nvGrpSpPr>
          <p:cNvPr id="9" name="Group 8" descr=" 8">
            <a:extLst>
              <a:ext uri="{FF2B5EF4-FFF2-40B4-BE49-F238E27FC236}">
                <a16:creationId xmlns:a16="http://schemas.microsoft.com/office/drawing/2014/main" id="{80B4481A-901C-4C96-9523-A2013EB78A58}"/>
              </a:ext>
            </a:extLst>
          </p:cNvPr>
          <p:cNvGrpSpPr/>
          <p:nvPr/>
        </p:nvGrpSpPr>
        <p:grpSpPr>
          <a:xfrm>
            <a:off x="1127897" y="1146217"/>
            <a:ext cx="7040606" cy="3444083"/>
            <a:chOff x="862012" y="1712965"/>
            <a:chExt cx="10467975" cy="3867150"/>
          </a:xfrm>
        </p:grpSpPr>
        <p:pic>
          <p:nvPicPr>
            <p:cNvPr id="14" name="Picture 13">
              <a:extLst>
                <a:ext uri="{FF2B5EF4-FFF2-40B4-BE49-F238E27FC236}">
                  <a16:creationId xmlns:a16="http://schemas.microsoft.com/office/drawing/2014/main" id="{0C8F4B3F-D718-4740-B80C-EBE3BEB27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 y="1712965"/>
              <a:ext cx="10467975" cy="38671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5" name="Oval 14">
              <a:extLst>
                <a:ext uri="{FF2B5EF4-FFF2-40B4-BE49-F238E27FC236}">
                  <a16:creationId xmlns:a16="http://schemas.microsoft.com/office/drawing/2014/main" id="{D87F9BAA-E938-4CF5-8B0C-E9A366AD1635}"/>
                </a:ext>
              </a:extLst>
            </p:cNvPr>
            <p:cNvSpPr/>
            <p:nvPr/>
          </p:nvSpPr>
          <p:spPr>
            <a:xfrm>
              <a:off x="1092173" y="2252367"/>
              <a:ext cx="9643691" cy="736905"/>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BDFFCEB-8677-4AC6-A669-893C5A01F04B}"/>
              </a:ext>
            </a:extLst>
          </p:cNvPr>
          <p:cNvGrpSpPr/>
          <p:nvPr/>
        </p:nvGrpSpPr>
        <p:grpSpPr>
          <a:xfrm>
            <a:off x="800267" y="1626608"/>
            <a:ext cx="7451070" cy="2606083"/>
            <a:chOff x="947737" y="1996113"/>
            <a:chExt cx="10382250" cy="2733675"/>
          </a:xfrm>
        </p:grpSpPr>
        <p:pic>
          <p:nvPicPr>
            <p:cNvPr id="11" name="Picture 10">
              <a:extLst>
                <a:ext uri="{FF2B5EF4-FFF2-40B4-BE49-F238E27FC236}">
                  <a16:creationId xmlns:a16="http://schemas.microsoft.com/office/drawing/2014/main" id="{A53B39C4-4DEE-40EB-8A0B-EB7ABC80F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37" y="1996113"/>
              <a:ext cx="10382250" cy="2733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2" name="Oval 11">
              <a:extLst>
                <a:ext uri="{FF2B5EF4-FFF2-40B4-BE49-F238E27FC236}">
                  <a16:creationId xmlns:a16="http://schemas.microsoft.com/office/drawing/2014/main" id="{2260D979-58B6-487F-BEF0-A8E41732C4E0}"/>
                </a:ext>
              </a:extLst>
            </p:cNvPr>
            <p:cNvSpPr/>
            <p:nvPr/>
          </p:nvSpPr>
          <p:spPr>
            <a:xfrm>
              <a:off x="947737" y="2540496"/>
              <a:ext cx="9279731" cy="54160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46E74B2-B5DD-462F-A996-9DE0C5DF7A3F}"/>
              </a:ext>
            </a:extLst>
          </p:cNvPr>
          <p:cNvGrpSpPr/>
          <p:nvPr/>
        </p:nvGrpSpPr>
        <p:grpSpPr>
          <a:xfrm>
            <a:off x="435087" y="2181276"/>
            <a:ext cx="8169313" cy="2365941"/>
            <a:chOff x="947737" y="1791862"/>
            <a:chExt cx="10558012" cy="2486025"/>
          </a:xfrm>
        </p:grpSpPr>
        <p:pic>
          <p:nvPicPr>
            <p:cNvPr id="16" name="Picture 15">
              <a:extLst>
                <a:ext uri="{FF2B5EF4-FFF2-40B4-BE49-F238E27FC236}">
                  <a16:creationId xmlns:a16="http://schemas.microsoft.com/office/drawing/2014/main" id="{57E1959F-F1C9-42BE-AF1F-69A4E85E7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99" y="1791862"/>
              <a:ext cx="10458450" cy="24860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7" name="Oval 16">
              <a:extLst>
                <a:ext uri="{FF2B5EF4-FFF2-40B4-BE49-F238E27FC236}">
                  <a16:creationId xmlns:a16="http://schemas.microsoft.com/office/drawing/2014/main" id="{AF32189B-26E3-42DD-9764-AB013CF5767A}"/>
                </a:ext>
              </a:extLst>
            </p:cNvPr>
            <p:cNvSpPr/>
            <p:nvPr/>
          </p:nvSpPr>
          <p:spPr>
            <a:xfrm>
              <a:off x="947737" y="3395741"/>
              <a:ext cx="10558012" cy="69741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hape 484">
            <a:extLst>
              <a:ext uri="{FF2B5EF4-FFF2-40B4-BE49-F238E27FC236}">
                <a16:creationId xmlns:a16="http://schemas.microsoft.com/office/drawing/2014/main" id="{9686E814-0EF9-4662-9CFC-3C98A45A7708}"/>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5034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16</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Text Box 152" descr=" 13">
            <a:extLst>
              <a:ext uri="{FF2B5EF4-FFF2-40B4-BE49-F238E27FC236}">
                <a16:creationId xmlns:a16="http://schemas.microsoft.com/office/drawing/2014/main" id="{5A0EE1CA-5AF8-486D-9BCE-7DD741CED0BB}"/>
              </a:ext>
            </a:extLst>
          </p:cNvPr>
          <p:cNvSpPr txBox="1">
            <a:spLocks noChangeArrowheads="1"/>
          </p:cNvSpPr>
          <p:nvPr/>
        </p:nvSpPr>
        <p:spPr bwMode="auto">
          <a:xfrm>
            <a:off x="4572000" y="1507231"/>
            <a:ext cx="1297150"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Outer setting</a:t>
            </a:r>
          </a:p>
        </p:txBody>
      </p:sp>
      <p:sp>
        <p:nvSpPr>
          <p:cNvPr id="23" name="Oval Callout 74" descr=" 20">
            <a:extLst>
              <a:ext uri="{FF2B5EF4-FFF2-40B4-BE49-F238E27FC236}">
                <a16:creationId xmlns:a16="http://schemas.microsoft.com/office/drawing/2014/main" id="{835BEF36-436E-4C37-B94A-175426405AC5}"/>
              </a:ext>
            </a:extLst>
          </p:cNvPr>
          <p:cNvSpPr/>
          <p:nvPr/>
        </p:nvSpPr>
        <p:spPr>
          <a:xfrm>
            <a:off x="3327385" y="2884688"/>
            <a:ext cx="2673192" cy="996254"/>
          </a:xfrm>
          <a:prstGeom prst="wedgeEllipseCallout">
            <a:avLst>
              <a:gd name="adj1" fmla="val 23855"/>
              <a:gd name="adj2" fmla="val -158819"/>
            </a:avLst>
          </a:prstGeom>
          <a:solidFill>
            <a:schemeClr val="accent5">
              <a:lumMod val="60000"/>
              <a:lumOff val="40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i="1" dirty="0">
                <a:solidFill>
                  <a:srgbClr val="666666"/>
                </a:solidFill>
              </a:rPr>
              <a:t>“It will help us meet national performance measures…”</a:t>
            </a:r>
          </a:p>
        </p:txBody>
      </p:sp>
      <p:sp>
        <p:nvSpPr>
          <p:cNvPr id="24" name="Shape 484">
            <a:extLst>
              <a:ext uri="{FF2B5EF4-FFF2-40B4-BE49-F238E27FC236}">
                <a16:creationId xmlns:a16="http://schemas.microsoft.com/office/drawing/2014/main" id="{988C9C4C-8842-4095-8AC3-D3C8AE68841E}"/>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5123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17</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Text Box 152" descr=" 13">
            <a:extLst>
              <a:ext uri="{FF2B5EF4-FFF2-40B4-BE49-F238E27FC236}">
                <a16:creationId xmlns:a16="http://schemas.microsoft.com/office/drawing/2014/main" id="{5A0EE1CA-5AF8-486D-9BCE-7DD741CED0BB}"/>
              </a:ext>
            </a:extLst>
          </p:cNvPr>
          <p:cNvSpPr txBox="1">
            <a:spLocks noChangeArrowheads="1"/>
          </p:cNvSpPr>
          <p:nvPr/>
        </p:nvSpPr>
        <p:spPr bwMode="auto">
          <a:xfrm>
            <a:off x="4572000" y="1507231"/>
            <a:ext cx="1297150"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Outer setting</a:t>
            </a:r>
          </a:p>
        </p:txBody>
      </p:sp>
      <p:sp>
        <p:nvSpPr>
          <p:cNvPr id="23" name="Text Box 152" descr=" 13">
            <a:extLst>
              <a:ext uri="{FF2B5EF4-FFF2-40B4-BE49-F238E27FC236}">
                <a16:creationId xmlns:a16="http://schemas.microsoft.com/office/drawing/2014/main" id="{39D180F4-2368-4585-BDDE-BA14E5E64D72}"/>
              </a:ext>
            </a:extLst>
          </p:cNvPr>
          <p:cNvSpPr txBox="1">
            <a:spLocks noChangeArrowheads="1"/>
          </p:cNvSpPr>
          <p:nvPr/>
        </p:nvSpPr>
        <p:spPr bwMode="auto">
          <a:xfrm>
            <a:off x="3084856" y="3550979"/>
            <a:ext cx="1257075"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Inner setting</a:t>
            </a:r>
          </a:p>
        </p:txBody>
      </p:sp>
      <p:sp>
        <p:nvSpPr>
          <p:cNvPr id="24" name="Shape 484">
            <a:extLst>
              <a:ext uri="{FF2B5EF4-FFF2-40B4-BE49-F238E27FC236}">
                <a16:creationId xmlns:a16="http://schemas.microsoft.com/office/drawing/2014/main" id="{9037E980-5AB9-4EB1-BBF1-6DA7F843960E}"/>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0585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435087" y="305630"/>
            <a:ext cx="8049473" cy="857400"/>
          </a:xfrm>
        </p:spPr>
        <p:txBody>
          <a:bodyPr/>
          <a:lstStyle/>
          <a:p>
            <a:r>
              <a:rPr lang="en-US" sz="3000" dirty="0">
                <a:latin typeface="Raleway ExtraBold" panose="020B0604020202020204" charset="0"/>
              </a:rPr>
              <a:t>CFIR: Inner setting</a:t>
            </a:r>
            <a:br>
              <a:rPr lang="en-US" sz="3000" dirty="0">
                <a:latin typeface="Raleway ExtraBold" panose="020B0604020202020204" charset="0"/>
              </a:rPr>
            </a:br>
            <a:r>
              <a:rPr lang="en-US" sz="1200" dirty="0">
                <a:latin typeface="Raleway Light" panose="020B0604020202020204" charset="0"/>
              </a:rPr>
              <a:t>(14 sub/constructs)</a:t>
            </a:r>
            <a:endParaRPr lang="en-US" sz="1200" dirty="0">
              <a:latin typeface="Raleway ExtraBold" panose="020B0604020202020204" charset="0"/>
            </a:endParaRP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18</a:t>
            </a:fld>
            <a:endParaRPr lang="en" dirty="0">
              <a:latin typeface="Raleway Light" panose="020B0604020202020204" charset="0"/>
            </a:endParaRPr>
          </a:p>
        </p:txBody>
      </p:sp>
      <p:sp>
        <p:nvSpPr>
          <p:cNvPr id="8" name="Rectangle 7">
            <a:extLst>
              <a:ext uri="{FF2B5EF4-FFF2-40B4-BE49-F238E27FC236}">
                <a16:creationId xmlns:a16="http://schemas.microsoft.com/office/drawing/2014/main" id="{28154369-87C3-4083-8FB9-6641D93A9354}"/>
              </a:ext>
            </a:extLst>
          </p:cNvPr>
          <p:cNvSpPr/>
          <p:nvPr/>
        </p:nvSpPr>
        <p:spPr>
          <a:xfrm>
            <a:off x="280803" y="4809195"/>
            <a:ext cx="8593447" cy="169277"/>
          </a:xfrm>
          <a:prstGeom prst="rect">
            <a:avLst/>
          </a:prstGeom>
        </p:spPr>
        <p:txBody>
          <a:bodyPr wrap="square">
            <a:spAutoFit/>
          </a:bodyPr>
          <a:lstStyle/>
          <a:p>
            <a:r>
              <a:rPr lang="en-US" sz="500" dirty="0" err="1">
                <a:solidFill>
                  <a:schemeClr val="tx1"/>
                </a:solidFill>
                <a:latin typeface="Raleway Light" panose="020B0604020202020204" charset="0"/>
              </a:rPr>
              <a:t>Damschroder</a:t>
            </a:r>
            <a:r>
              <a:rPr lang="en-US" sz="500" dirty="0">
                <a:solidFill>
                  <a:schemeClr val="tx1"/>
                </a:solidFill>
                <a:latin typeface="Raleway Light" panose="020B0604020202020204" charset="0"/>
              </a:rPr>
              <a:t>, L. J., D. C. Aron, R. E. Keith, S. R. </a:t>
            </a:r>
            <a:r>
              <a:rPr lang="en-US" sz="500" dirty="0" err="1">
                <a:solidFill>
                  <a:schemeClr val="tx1"/>
                </a:solidFill>
                <a:latin typeface="Raleway Light" panose="020B0604020202020204" charset="0"/>
              </a:rPr>
              <a:t>Kirsh</a:t>
            </a:r>
            <a:r>
              <a:rPr lang="en-US" sz="500" dirty="0">
                <a:solidFill>
                  <a:schemeClr val="tx1"/>
                </a:solidFill>
                <a:latin typeface="Raleway Light" panose="020B0604020202020204" charset="0"/>
              </a:rPr>
              <a:t>, J. A. Alexander, and J. C. Lowery. 2009. “Fostering implementation of health services research findings into practice: a consolidated framework for advancing implementation science.” Implement Sci 4..</a:t>
            </a:r>
          </a:p>
        </p:txBody>
      </p:sp>
      <p:grpSp>
        <p:nvGrpSpPr>
          <p:cNvPr id="9" name="Group 8" descr=" 8">
            <a:extLst>
              <a:ext uri="{FF2B5EF4-FFF2-40B4-BE49-F238E27FC236}">
                <a16:creationId xmlns:a16="http://schemas.microsoft.com/office/drawing/2014/main" id="{80B4481A-901C-4C96-9523-A2013EB78A58}"/>
              </a:ext>
            </a:extLst>
          </p:cNvPr>
          <p:cNvGrpSpPr/>
          <p:nvPr/>
        </p:nvGrpSpPr>
        <p:grpSpPr>
          <a:xfrm>
            <a:off x="1127897" y="1146217"/>
            <a:ext cx="7040606" cy="3444083"/>
            <a:chOff x="862012" y="1712965"/>
            <a:chExt cx="10467975" cy="3867150"/>
          </a:xfrm>
        </p:grpSpPr>
        <p:pic>
          <p:nvPicPr>
            <p:cNvPr id="14" name="Picture 13">
              <a:extLst>
                <a:ext uri="{FF2B5EF4-FFF2-40B4-BE49-F238E27FC236}">
                  <a16:creationId xmlns:a16="http://schemas.microsoft.com/office/drawing/2014/main" id="{0C8F4B3F-D718-4740-B80C-EBE3BEB27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 y="1712965"/>
              <a:ext cx="10467975" cy="38671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5" name="Oval 14">
              <a:extLst>
                <a:ext uri="{FF2B5EF4-FFF2-40B4-BE49-F238E27FC236}">
                  <a16:creationId xmlns:a16="http://schemas.microsoft.com/office/drawing/2014/main" id="{D87F9BAA-E938-4CF5-8B0C-E9A366AD1635}"/>
                </a:ext>
              </a:extLst>
            </p:cNvPr>
            <p:cNvSpPr/>
            <p:nvPr/>
          </p:nvSpPr>
          <p:spPr>
            <a:xfrm>
              <a:off x="1092173" y="2252367"/>
              <a:ext cx="9643691" cy="736905"/>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BDFFCEB-8677-4AC6-A669-893C5A01F04B}"/>
              </a:ext>
            </a:extLst>
          </p:cNvPr>
          <p:cNvGrpSpPr/>
          <p:nvPr/>
        </p:nvGrpSpPr>
        <p:grpSpPr>
          <a:xfrm>
            <a:off x="800267" y="1626608"/>
            <a:ext cx="7451070" cy="2606083"/>
            <a:chOff x="947737" y="1996113"/>
            <a:chExt cx="10382250" cy="2733675"/>
          </a:xfrm>
        </p:grpSpPr>
        <p:pic>
          <p:nvPicPr>
            <p:cNvPr id="11" name="Picture 10">
              <a:extLst>
                <a:ext uri="{FF2B5EF4-FFF2-40B4-BE49-F238E27FC236}">
                  <a16:creationId xmlns:a16="http://schemas.microsoft.com/office/drawing/2014/main" id="{A53B39C4-4DEE-40EB-8A0B-EB7ABC80F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37" y="1996113"/>
              <a:ext cx="10382250" cy="2733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2" name="Oval 11">
              <a:extLst>
                <a:ext uri="{FF2B5EF4-FFF2-40B4-BE49-F238E27FC236}">
                  <a16:creationId xmlns:a16="http://schemas.microsoft.com/office/drawing/2014/main" id="{2260D979-58B6-487F-BEF0-A8E41732C4E0}"/>
                </a:ext>
              </a:extLst>
            </p:cNvPr>
            <p:cNvSpPr/>
            <p:nvPr/>
          </p:nvSpPr>
          <p:spPr>
            <a:xfrm>
              <a:off x="947737" y="2540496"/>
              <a:ext cx="9279731" cy="54160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46E74B2-B5DD-462F-A996-9DE0C5DF7A3F}"/>
              </a:ext>
            </a:extLst>
          </p:cNvPr>
          <p:cNvGrpSpPr/>
          <p:nvPr/>
        </p:nvGrpSpPr>
        <p:grpSpPr>
          <a:xfrm>
            <a:off x="435087" y="2181276"/>
            <a:ext cx="8169313" cy="2365941"/>
            <a:chOff x="947737" y="1791862"/>
            <a:chExt cx="10558012" cy="2486025"/>
          </a:xfrm>
        </p:grpSpPr>
        <p:pic>
          <p:nvPicPr>
            <p:cNvPr id="16" name="Picture 15">
              <a:extLst>
                <a:ext uri="{FF2B5EF4-FFF2-40B4-BE49-F238E27FC236}">
                  <a16:creationId xmlns:a16="http://schemas.microsoft.com/office/drawing/2014/main" id="{57E1959F-F1C9-42BE-AF1F-69A4E85E7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99" y="1791862"/>
              <a:ext cx="10458450" cy="24860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7" name="Oval 16">
              <a:extLst>
                <a:ext uri="{FF2B5EF4-FFF2-40B4-BE49-F238E27FC236}">
                  <a16:creationId xmlns:a16="http://schemas.microsoft.com/office/drawing/2014/main" id="{AF32189B-26E3-42DD-9764-AB013CF5767A}"/>
                </a:ext>
              </a:extLst>
            </p:cNvPr>
            <p:cNvSpPr/>
            <p:nvPr/>
          </p:nvSpPr>
          <p:spPr>
            <a:xfrm>
              <a:off x="947737" y="3395741"/>
              <a:ext cx="10558012" cy="69741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A85E3D0-C731-47A7-A4E4-A833EEDACD76}"/>
              </a:ext>
            </a:extLst>
          </p:cNvPr>
          <p:cNvGrpSpPr/>
          <p:nvPr/>
        </p:nvGrpSpPr>
        <p:grpSpPr>
          <a:xfrm>
            <a:off x="511826" y="1234534"/>
            <a:ext cx="8015834" cy="3267447"/>
            <a:chOff x="954654" y="-439249"/>
            <a:chExt cx="10282689" cy="5084652"/>
          </a:xfrm>
        </p:grpSpPr>
        <p:pic>
          <p:nvPicPr>
            <p:cNvPr id="19" name="Picture 18">
              <a:extLst>
                <a:ext uri="{FF2B5EF4-FFF2-40B4-BE49-F238E27FC236}">
                  <a16:creationId xmlns:a16="http://schemas.microsoft.com/office/drawing/2014/main" id="{10B71391-CF16-4117-98E6-BC463FD765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68855" y="-439249"/>
              <a:ext cx="9643887" cy="50846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20" name="Oval 19">
              <a:extLst>
                <a:ext uri="{FF2B5EF4-FFF2-40B4-BE49-F238E27FC236}">
                  <a16:creationId xmlns:a16="http://schemas.microsoft.com/office/drawing/2014/main" id="{5B99A6EE-1CE6-4737-8111-4572726B6D68}"/>
                </a:ext>
              </a:extLst>
            </p:cNvPr>
            <p:cNvSpPr/>
            <p:nvPr/>
          </p:nvSpPr>
          <p:spPr>
            <a:xfrm>
              <a:off x="954654" y="1787469"/>
              <a:ext cx="10282689" cy="1032073"/>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hape 484">
            <a:extLst>
              <a:ext uri="{FF2B5EF4-FFF2-40B4-BE49-F238E27FC236}">
                <a16:creationId xmlns:a16="http://schemas.microsoft.com/office/drawing/2014/main" id="{CDDA78A4-0BB6-4F98-99B3-E2A1E4179F84}"/>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9765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19</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Text Box 152" descr=" 13">
            <a:extLst>
              <a:ext uri="{FF2B5EF4-FFF2-40B4-BE49-F238E27FC236}">
                <a16:creationId xmlns:a16="http://schemas.microsoft.com/office/drawing/2014/main" id="{5A0EE1CA-5AF8-486D-9BCE-7DD741CED0BB}"/>
              </a:ext>
            </a:extLst>
          </p:cNvPr>
          <p:cNvSpPr txBox="1">
            <a:spLocks noChangeArrowheads="1"/>
          </p:cNvSpPr>
          <p:nvPr/>
        </p:nvSpPr>
        <p:spPr bwMode="auto">
          <a:xfrm>
            <a:off x="4572000" y="1507231"/>
            <a:ext cx="1297150"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Outer setting</a:t>
            </a:r>
          </a:p>
        </p:txBody>
      </p:sp>
      <p:sp>
        <p:nvSpPr>
          <p:cNvPr id="23" name="Text Box 152" descr=" 13">
            <a:extLst>
              <a:ext uri="{FF2B5EF4-FFF2-40B4-BE49-F238E27FC236}">
                <a16:creationId xmlns:a16="http://schemas.microsoft.com/office/drawing/2014/main" id="{39D180F4-2368-4585-BDDE-BA14E5E64D72}"/>
              </a:ext>
            </a:extLst>
          </p:cNvPr>
          <p:cNvSpPr txBox="1">
            <a:spLocks noChangeArrowheads="1"/>
          </p:cNvSpPr>
          <p:nvPr/>
        </p:nvSpPr>
        <p:spPr bwMode="auto">
          <a:xfrm>
            <a:off x="3084856" y="3550979"/>
            <a:ext cx="1257075"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Inner setting</a:t>
            </a:r>
          </a:p>
        </p:txBody>
      </p:sp>
      <p:sp>
        <p:nvSpPr>
          <p:cNvPr id="31" name="Oval Callout 74" descr=" 20">
            <a:extLst>
              <a:ext uri="{FF2B5EF4-FFF2-40B4-BE49-F238E27FC236}">
                <a16:creationId xmlns:a16="http://schemas.microsoft.com/office/drawing/2014/main" id="{94F256D5-EAE3-4EFC-8419-97ACF11C9DA9}"/>
              </a:ext>
            </a:extLst>
          </p:cNvPr>
          <p:cNvSpPr/>
          <p:nvPr/>
        </p:nvSpPr>
        <p:spPr>
          <a:xfrm>
            <a:off x="3883388" y="1752459"/>
            <a:ext cx="2997215" cy="1653929"/>
          </a:xfrm>
          <a:prstGeom prst="wedgeEllipseCallout">
            <a:avLst>
              <a:gd name="adj1" fmla="val -56358"/>
              <a:gd name="adj2" fmla="val 58796"/>
            </a:avLst>
          </a:prstGeom>
          <a:solidFill>
            <a:schemeClr val="accent5">
              <a:lumMod val="60000"/>
              <a:lumOff val="40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i="1" dirty="0">
                <a:solidFill>
                  <a:srgbClr val="666666"/>
                </a:solidFill>
              </a:rPr>
              <a:t>“…the health coaching just fits right in with our disease prevention and health promotion programs, and it's such a complement…”</a:t>
            </a:r>
          </a:p>
        </p:txBody>
      </p:sp>
      <p:sp>
        <p:nvSpPr>
          <p:cNvPr id="32" name="Shape 484">
            <a:extLst>
              <a:ext uri="{FF2B5EF4-FFF2-40B4-BE49-F238E27FC236}">
                <a16:creationId xmlns:a16="http://schemas.microsoft.com/office/drawing/2014/main" id="{4556523A-6F2B-4E78-8D2D-5D8840CE6669}"/>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4058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7100-F01D-4B45-8AA8-DAA9493CD52C}"/>
              </a:ext>
            </a:extLst>
          </p:cNvPr>
          <p:cNvSpPr>
            <a:spLocks noGrp="1"/>
          </p:cNvSpPr>
          <p:nvPr>
            <p:ph type="title"/>
          </p:nvPr>
        </p:nvSpPr>
        <p:spPr>
          <a:xfrm>
            <a:off x="559692" y="514938"/>
            <a:ext cx="6866100" cy="857400"/>
          </a:xfrm>
        </p:spPr>
        <p:txBody>
          <a:bodyPr/>
          <a:lstStyle/>
          <a:p>
            <a:r>
              <a:rPr lang="en-US" sz="3000" dirty="0"/>
              <a:t>Outline</a:t>
            </a:r>
          </a:p>
        </p:txBody>
      </p:sp>
      <p:sp>
        <p:nvSpPr>
          <p:cNvPr id="3" name="Text Placeholder 2">
            <a:extLst>
              <a:ext uri="{FF2B5EF4-FFF2-40B4-BE49-F238E27FC236}">
                <a16:creationId xmlns:a16="http://schemas.microsoft.com/office/drawing/2014/main" id="{06033CE9-7E36-404D-943C-B9A892E564D3}"/>
              </a:ext>
            </a:extLst>
          </p:cNvPr>
          <p:cNvSpPr>
            <a:spLocks noGrp="1"/>
          </p:cNvSpPr>
          <p:nvPr>
            <p:ph type="body" idx="1"/>
          </p:nvPr>
        </p:nvSpPr>
        <p:spPr>
          <a:xfrm>
            <a:off x="922000" y="1372338"/>
            <a:ext cx="6866100" cy="2366100"/>
          </a:xfrm>
        </p:spPr>
        <p:txBody>
          <a:bodyPr/>
          <a:lstStyle/>
          <a:p>
            <a:pPr>
              <a:buClr>
                <a:srgbClr val="666666"/>
              </a:buClr>
            </a:pPr>
            <a:r>
              <a:rPr lang="en-US" sz="2400" dirty="0"/>
              <a:t>Role of theory</a:t>
            </a:r>
          </a:p>
          <a:p>
            <a:pPr>
              <a:buClr>
                <a:srgbClr val="666666"/>
              </a:buClr>
            </a:pPr>
            <a:r>
              <a:rPr lang="en-US" sz="2400" dirty="0"/>
              <a:t>Role of context in implementation</a:t>
            </a:r>
          </a:p>
        </p:txBody>
      </p:sp>
      <p:sp>
        <p:nvSpPr>
          <p:cNvPr id="4" name="Slide Number Placeholder 3">
            <a:extLst>
              <a:ext uri="{FF2B5EF4-FFF2-40B4-BE49-F238E27FC236}">
                <a16:creationId xmlns:a16="http://schemas.microsoft.com/office/drawing/2014/main" id="{FE3D4134-54FC-4B20-9F47-A3D5A8C30214}"/>
              </a:ext>
            </a:extLst>
          </p:cNvPr>
          <p:cNvSpPr>
            <a:spLocks noGrp="1"/>
          </p:cNvSpPr>
          <p:nvPr>
            <p:ph type="sldNum" idx="12"/>
          </p:nvPr>
        </p:nvSpPr>
        <p:spPr/>
        <p:txBody>
          <a:bodyPr/>
          <a:lstStyle/>
          <a:p>
            <a:fld id="{00000000-1234-1234-1234-123412341234}" type="slidenum">
              <a:rPr lang="en" smtClean="0"/>
              <a:pPr/>
              <a:t>2</a:t>
            </a:fld>
            <a:endParaRPr lang="en" dirty="0"/>
          </a:p>
        </p:txBody>
      </p:sp>
      <p:grpSp>
        <p:nvGrpSpPr>
          <p:cNvPr id="9" name="Shape 413">
            <a:extLst>
              <a:ext uri="{FF2B5EF4-FFF2-40B4-BE49-F238E27FC236}">
                <a16:creationId xmlns:a16="http://schemas.microsoft.com/office/drawing/2014/main" id="{68DF4D4E-509D-4CF2-9C87-0246AFF8C308}"/>
              </a:ext>
            </a:extLst>
          </p:cNvPr>
          <p:cNvGrpSpPr/>
          <p:nvPr/>
        </p:nvGrpSpPr>
        <p:grpSpPr>
          <a:xfrm>
            <a:off x="8039100" y="351672"/>
            <a:ext cx="806914" cy="740528"/>
            <a:chOff x="4636075" y="261925"/>
            <a:chExt cx="401800" cy="475050"/>
          </a:xfrm>
          <a:solidFill>
            <a:schemeClr val="accent5">
              <a:lumMod val="75000"/>
            </a:schemeClr>
          </a:solidFill>
        </p:grpSpPr>
        <p:sp>
          <p:nvSpPr>
            <p:cNvPr id="10" name="Shape 414">
              <a:extLst>
                <a:ext uri="{FF2B5EF4-FFF2-40B4-BE49-F238E27FC236}">
                  <a16:creationId xmlns:a16="http://schemas.microsoft.com/office/drawing/2014/main" id="{8DEEB5B3-C112-48C3-BFAC-FB98FDE82F59}"/>
                </a:ext>
              </a:extLst>
            </p:cNvPr>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15">
              <a:extLst>
                <a:ext uri="{FF2B5EF4-FFF2-40B4-BE49-F238E27FC236}">
                  <a16:creationId xmlns:a16="http://schemas.microsoft.com/office/drawing/2014/main" id="{B0B8E085-D601-4F5E-BB77-57C9EC99E016}"/>
                </a:ext>
              </a:extLst>
            </p:cNvPr>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16">
              <a:extLst>
                <a:ext uri="{FF2B5EF4-FFF2-40B4-BE49-F238E27FC236}">
                  <a16:creationId xmlns:a16="http://schemas.microsoft.com/office/drawing/2014/main" id="{93C7586F-AEDC-4D84-869B-BEB9B7726D47}"/>
                </a:ext>
              </a:extLst>
            </p:cNvPr>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417">
              <a:extLst>
                <a:ext uri="{FF2B5EF4-FFF2-40B4-BE49-F238E27FC236}">
                  <a16:creationId xmlns:a16="http://schemas.microsoft.com/office/drawing/2014/main" id="{CE486618-2BDE-4CB8-939F-6D2CF3CF315E}"/>
                </a:ext>
              </a:extLst>
            </p:cNvPr>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102898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20</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Text Box 152" descr=" 13">
            <a:extLst>
              <a:ext uri="{FF2B5EF4-FFF2-40B4-BE49-F238E27FC236}">
                <a16:creationId xmlns:a16="http://schemas.microsoft.com/office/drawing/2014/main" id="{5A0EE1CA-5AF8-486D-9BCE-7DD741CED0BB}"/>
              </a:ext>
            </a:extLst>
          </p:cNvPr>
          <p:cNvSpPr txBox="1">
            <a:spLocks noChangeArrowheads="1"/>
          </p:cNvSpPr>
          <p:nvPr/>
        </p:nvSpPr>
        <p:spPr bwMode="auto">
          <a:xfrm>
            <a:off x="4572000" y="1507231"/>
            <a:ext cx="1297150"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Outer setting</a:t>
            </a:r>
          </a:p>
        </p:txBody>
      </p:sp>
      <p:sp>
        <p:nvSpPr>
          <p:cNvPr id="23" name="Text Box 152" descr=" 13">
            <a:extLst>
              <a:ext uri="{FF2B5EF4-FFF2-40B4-BE49-F238E27FC236}">
                <a16:creationId xmlns:a16="http://schemas.microsoft.com/office/drawing/2014/main" id="{39D180F4-2368-4585-BDDE-BA14E5E64D72}"/>
              </a:ext>
            </a:extLst>
          </p:cNvPr>
          <p:cNvSpPr txBox="1">
            <a:spLocks noChangeArrowheads="1"/>
          </p:cNvSpPr>
          <p:nvPr/>
        </p:nvSpPr>
        <p:spPr bwMode="auto">
          <a:xfrm>
            <a:off x="3084856" y="3550979"/>
            <a:ext cx="1257075"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Inner setting</a:t>
            </a:r>
          </a:p>
        </p:txBody>
      </p:sp>
      <p:sp>
        <p:nvSpPr>
          <p:cNvPr id="24" name="AutoShape 42" descr=" 19">
            <a:extLst>
              <a:ext uri="{FF2B5EF4-FFF2-40B4-BE49-F238E27FC236}">
                <a16:creationId xmlns:a16="http://schemas.microsoft.com/office/drawing/2014/main" id="{E2B870F2-AE84-49FB-A229-66FA8A1A09A5}"/>
              </a:ext>
            </a:extLst>
          </p:cNvPr>
          <p:cNvSpPr>
            <a:spLocks noChangeArrowheads="1"/>
          </p:cNvSpPr>
          <p:nvPr/>
        </p:nvSpPr>
        <p:spPr bwMode="auto">
          <a:xfrm>
            <a:off x="2022936" y="4073637"/>
            <a:ext cx="6581464" cy="366920"/>
          </a:xfrm>
          <a:prstGeom prst="rightArrow">
            <a:avLst>
              <a:gd name="adj1" fmla="val 50000"/>
              <a:gd name="adj2" fmla="val 310156"/>
            </a:avLst>
          </a:prstGeom>
          <a:solidFill>
            <a:schemeClr val="accent5">
              <a:lumMod val="75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nvGrpSpPr>
          <p:cNvPr id="25" name="Group 58" descr=" 20">
            <a:extLst>
              <a:ext uri="{FF2B5EF4-FFF2-40B4-BE49-F238E27FC236}">
                <a16:creationId xmlns:a16="http://schemas.microsoft.com/office/drawing/2014/main" id="{8B52A8E4-E78B-4394-AB64-537F6114A393}"/>
              </a:ext>
            </a:extLst>
          </p:cNvPr>
          <p:cNvGrpSpPr>
            <a:grpSpLocks/>
          </p:cNvGrpSpPr>
          <p:nvPr/>
        </p:nvGrpSpPr>
        <p:grpSpPr bwMode="auto">
          <a:xfrm>
            <a:off x="2081950" y="3875993"/>
            <a:ext cx="528050" cy="464344"/>
            <a:chOff x="1536" y="3552"/>
            <a:chExt cx="360" cy="390"/>
          </a:xfrm>
          <a:solidFill>
            <a:schemeClr val="accent5">
              <a:lumMod val="60000"/>
              <a:lumOff val="40000"/>
            </a:schemeClr>
          </a:solidFill>
        </p:grpSpPr>
        <p:sp>
          <p:nvSpPr>
            <p:cNvPr id="26" name="AutoShape 57">
              <a:extLst>
                <a:ext uri="{FF2B5EF4-FFF2-40B4-BE49-F238E27FC236}">
                  <a16:creationId xmlns:a16="http://schemas.microsoft.com/office/drawing/2014/main" id="{30957089-8CB6-412E-8CC7-DA1A376489B2}"/>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27" name="AutoShape 56">
              <a:extLst>
                <a:ext uri="{FF2B5EF4-FFF2-40B4-BE49-F238E27FC236}">
                  <a16:creationId xmlns:a16="http://schemas.microsoft.com/office/drawing/2014/main" id="{54B1B1CD-208D-43A8-A81F-9A58A7B45E4E}"/>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28" name="Group 59" descr=" 23">
            <a:extLst>
              <a:ext uri="{FF2B5EF4-FFF2-40B4-BE49-F238E27FC236}">
                <a16:creationId xmlns:a16="http://schemas.microsoft.com/office/drawing/2014/main" id="{E8D9C0DF-2329-4A62-B634-A81AFB7FE65B}"/>
              </a:ext>
            </a:extLst>
          </p:cNvPr>
          <p:cNvGrpSpPr>
            <a:grpSpLocks/>
          </p:cNvGrpSpPr>
          <p:nvPr/>
        </p:nvGrpSpPr>
        <p:grpSpPr bwMode="auto">
          <a:xfrm>
            <a:off x="2720125" y="3875993"/>
            <a:ext cx="528050" cy="464344"/>
            <a:chOff x="1536" y="3552"/>
            <a:chExt cx="360" cy="390"/>
          </a:xfrm>
          <a:solidFill>
            <a:schemeClr val="accent5">
              <a:lumMod val="60000"/>
              <a:lumOff val="40000"/>
            </a:schemeClr>
          </a:solidFill>
        </p:grpSpPr>
        <p:sp>
          <p:nvSpPr>
            <p:cNvPr id="29" name="AutoShape 60">
              <a:extLst>
                <a:ext uri="{FF2B5EF4-FFF2-40B4-BE49-F238E27FC236}">
                  <a16:creationId xmlns:a16="http://schemas.microsoft.com/office/drawing/2014/main" id="{A0ADC7B8-5BD6-4E40-9A77-8F41AD7275E6}"/>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0" name="AutoShape 61">
              <a:extLst>
                <a:ext uri="{FF2B5EF4-FFF2-40B4-BE49-F238E27FC236}">
                  <a16:creationId xmlns:a16="http://schemas.microsoft.com/office/drawing/2014/main" id="{18E883C8-6F43-4507-86D5-CFCFE48D504E}"/>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31" name="Group 62" descr=" 26">
            <a:extLst>
              <a:ext uri="{FF2B5EF4-FFF2-40B4-BE49-F238E27FC236}">
                <a16:creationId xmlns:a16="http://schemas.microsoft.com/office/drawing/2014/main" id="{5883D4B7-5128-41D4-9248-A755BC8B7417}"/>
              </a:ext>
            </a:extLst>
          </p:cNvPr>
          <p:cNvGrpSpPr>
            <a:grpSpLocks/>
          </p:cNvGrpSpPr>
          <p:nvPr/>
        </p:nvGrpSpPr>
        <p:grpSpPr bwMode="auto">
          <a:xfrm>
            <a:off x="3371000" y="3875993"/>
            <a:ext cx="528050" cy="464344"/>
            <a:chOff x="1536" y="3552"/>
            <a:chExt cx="360" cy="390"/>
          </a:xfrm>
          <a:solidFill>
            <a:schemeClr val="accent5">
              <a:lumMod val="60000"/>
              <a:lumOff val="40000"/>
            </a:schemeClr>
          </a:solidFill>
        </p:grpSpPr>
        <p:sp>
          <p:nvSpPr>
            <p:cNvPr id="32" name="AutoShape 63">
              <a:extLst>
                <a:ext uri="{FF2B5EF4-FFF2-40B4-BE49-F238E27FC236}">
                  <a16:creationId xmlns:a16="http://schemas.microsoft.com/office/drawing/2014/main" id="{30568946-7C55-4A94-BE54-E46E67B8F42A}"/>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3" name="AutoShape 64">
              <a:extLst>
                <a:ext uri="{FF2B5EF4-FFF2-40B4-BE49-F238E27FC236}">
                  <a16:creationId xmlns:a16="http://schemas.microsoft.com/office/drawing/2014/main" id="{B7529648-8C33-4E8C-9AAF-D20DA769DD61}"/>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34" name="Group 65" descr=" 29">
            <a:extLst>
              <a:ext uri="{FF2B5EF4-FFF2-40B4-BE49-F238E27FC236}">
                <a16:creationId xmlns:a16="http://schemas.microsoft.com/office/drawing/2014/main" id="{5942B5B2-443D-40A2-9A8A-EE694B7C712D}"/>
              </a:ext>
            </a:extLst>
          </p:cNvPr>
          <p:cNvGrpSpPr>
            <a:grpSpLocks/>
          </p:cNvGrpSpPr>
          <p:nvPr/>
        </p:nvGrpSpPr>
        <p:grpSpPr bwMode="auto">
          <a:xfrm>
            <a:off x="4032988" y="3875993"/>
            <a:ext cx="528050" cy="464344"/>
            <a:chOff x="1536" y="3552"/>
            <a:chExt cx="360" cy="390"/>
          </a:xfrm>
          <a:solidFill>
            <a:schemeClr val="accent5">
              <a:lumMod val="60000"/>
              <a:lumOff val="40000"/>
            </a:schemeClr>
          </a:solidFill>
        </p:grpSpPr>
        <p:sp>
          <p:nvSpPr>
            <p:cNvPr id="35" name="AutoShape 66">
              <a:extLst>
                <a:ext uri="{FF2B5EF4-FFF2-40B4-BE49-F238E27FC236}">
                  <a16:creationId xmlns:a16="http://schemas.microsoft.com/office/drawing/2014/main" id="{6A4B6B51-B10D-45BA-81F3-A80FB69E47D8}"/>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6" name="AutoShape 67">
              <a:extLst>
                <a:ext uri="{FF2B5EF4-FFF2-40B4-BE49-F238E27FC236}">
                  <a16:creationId xmlns:a16="http://schemas.microsoft.com/office/drawing/2014/main" id="{85BEE4D5-97CB-4072-B673-076293CB3ABF}"/>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37" name="Group 68" descr=" 32">
            <a:extLst>
              <a:ext uri="{FF2B5EF4-FFF2-40B4-BE49-F238E27FC236}">
                <a16:creationId xmlns:a16="http://schemas.microsoft.com/office/drawing/2014/main" id="{592EC4CF-4B1F-41E4-9AF1-2B8B60869B0F}"/>
              </a:ext>
            </a:extLst>
          </p:cNvPr>
          <p:cNvGrpSpPr>
            <a:grpSpLocks/>
          </p:cNvGrpSpPr>
          <p:nvPr/>
        </p:nvGrpSpPr>
        <p:grpSpPr bwMode="auto">
          <a:xfrm>
            <a:off x="4683863" y="3875993"/>
            <a:ext cx="528050" cy="464344"/>
            <a:chOff x="1536" y="3552"/>
            <a:chExt cx="360" cy="390"/>
          </a:xfrm>
          <a:solidFill>
            <a:schemeClr val="accent5">
              <a:lumMod val="60000"/>
              <a:lumOff val="40000"/>
            </a:schemeClr>
          </a:solidFill>
        </p:grpSpPr>
        <p:sp>
          <p:nvSpPr>
            <p:cNvPr id="38" name="AutoShape 69">
              <a:extLst>
                <a:ext uri="{FF2B5EF4-FFF2-40B4-BE49-F238E27FC236}">
                  <a16:creationId xmlns:a16="http://schemas.microsoft.com/office/drawing/2014/main" id="{FA297B63-A789-4640-82BF-9BB68D9A77CD}"/>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9" name="AutoShape 70">
              <a:extLst>
                <a:ext uri="{FF2B5EF4-FFF2-40B4-BE49-F238E27FC236}">
                  <a16:creationId xmlns:a16="http://schemas.microsoft.com/office/drawing/2014/main" id="{DD8AE29D-9F2F-445E-92E6-9AFCED62666F}"/>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40" name="Group 71" descr=" 35">
            <a:extLst>
              <a:ext uri="{FF2B5EF4-FFF2-40B4-BE49-F238E27FC236}">
                <a16:creationId xmlns:a16="http://schemas.microsoft.com/office/drawing/2014/main" id="{0196BB2B-28E0-4A61-88AF-903C9732CA7B}"/>
              </a:ext>
            </a:extLst>
          </p:cNvPr>
          <p:cNvGrpSpPr>
            <a:grpSpLocks/>
          </p:cNvGrpSpPr>
          <p:nvPr/>
        </p:nvGrpSpPr>
        <p:grpSpPr bwMode="auto">
          <a:xfrm>
            <a:off x="5322038" y="3875993"/>
            <a:ext cx="528050" cy="464344"/>
            <a:chOff x="1536" y="3552"/>
            <a:chExt cx="360" cy="390"/>
          </a:xfrm>
          <a:solidFill>
            <a:schemeClr val="accent5">
              <a:lumMod val="60000"/>
              <a:lumOff val="40000"/>
            </a:schemeClr>
          </a:solidFill>
        </p:grpSpPr>
        <p:sp>
          <p:nvSpPr>
            <p:cNvPr id="41" name="AutoShape 72">
              <a:extLst>
                <a:ext uri="{FF2B5EF4-FFF2-40B4-BE49-F238E27FC236}">
                  <a16:creationId xmlns:a16="http://schemas.microsoft.com/office/drawing/2014/main" id="{02044784-EB22-44BB-900F-4A9D055C260A}"/>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42" name="AutoShape 73">
              <a:extLst>
                <a:ext uri="{FF2B5EF4-FFF2-40B4-BE49-F238E27FC236}">
                  <a16:creationId xmlns:a16="http://schemas.microsoft.com/office/drawing/2014/main" id="{3B698E98-F7A7-42FA-B27E-0CC00AB94D55}"/>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43" name="Group 74" descr=" 38">
            <a:extLst>
              <a:ext uri="{FF2B5EF4-FFF2-40B4-BE49-F238E27FC236}">
                <a16:creationId xmlns:a16="http://schemas.microsoft.com/office/drawing/2014/main" id="{24D0394A-9568-402A-88B1-9FBAD5AC1833}"/>
              </a:ext>
            </a:extLst>
          </p:cNvPr>
          <p:cNvGrpSpPr>
            <a:grpSpLocks/>
          </p:cNvGrpSpPr>
          <p:nvPr/>
        </p:nvGrpSpPr>
        <p:grpSpPr bwMode="auto">
          <a:xfrm>
            <a:off x="5984025" y="3875993"/>
            <a:ext cx="528050" cy="464344"/>
            <a:chOff x="1536" y="3552"/>
            <a:chExt cx="360" cy="390"/>
          </a:xfrm>
          <a:solidFill>
            <a:schemeClr val="accent5">
              <a:lumMod val="60000"/>
              <a:lumOff val="40000"/>
            </a:schemeClr>
          </a:solidFill>
        </p:grpSpPr>
        <p:sp>
          <p:nvSpPr>
            <p:cNvPr id="44" name="AutoShape 75">
              <a:extLst>
                <a:ext uri="{FF2B5EF4-FFF2-40B4-BE49-F238E27FC236}">
                  <a16:creationId xmlns:a16="http://schemas.microsoft.com/office/drawing/2014/main" id="{071D208E-DC5B-4406-905C-762C100C4074}"/>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45" name="AutoShape 76">
              <a:extLst>
                <a:ext uri="{FF2B5EF4-FFF2-40B4-BE49-F238E27FC236}">
                  <a16:creationId xmlns:a16="http://schemas.microsoft.com/office/drawing/2014/main" id="{08EF17E0-7DEA-477D-8F6A-003F60462D07}"/>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46" name="Group 77" descr=" 41">
            <a:extLst>
              <a:ext uri="{FF2B5EF4-FFF2-40B4-BE49-F238E27FC236}">
                <a16:creationId xmlns:a16="http://schemas.microsoft.com/office/drawing/2014/main" id="{EDF4C32F-C079-4BE1-A2F3-1053BB192953}"/>
              </a:ext>
            </a:extLst>
          </p:cNvPr>
          <p:cNvGrpSpPr>
            <a:grpSpLocks/>
          </p:cNvGrpSpPr>
          <p:nvPr/>
        </p:nvGrpSpPr>
        <p:grpSpPr bwMode="auto">
          <a:xfrm>
            <a:off x="6622200" y="3875993"/>
            <a:ext cx="528050" cy="464344"/>
            <a:chOff x="1536" y="3552"/>
            <a:chExt cx="360" cy="390"/>
          </a:xfrm>
          <a:solidFill>
            <a:schemeClr val="accent5">
              <a:lumMod val="60000"/>
              <a:lumOff val="40000"/>
            </a:schemeClr>
          </a:solidFill>
        </p:grpSpPr>
        <p:sp>
          <p:nvSpPr>
            <p:cNvPr id="47" name="AutoShape 78">
              <a:extLst>
                <a:ext uri="{FF2B5EF4-FFF2-40B4-BE49-F238E27FC236}">
                  <a16:creationId xmlns:a16="http://schemas.microsoft.com/office/drawing/2014/main" id="{2EBB3646-C61C-4CD5-86A3-C9D9F0F80C45}"/>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48" name="AutoShape 79">
              <a:extLst>
                <a:ext uri="{FF2B5EF4-FFF2-40B4-BE49-F238E27FC236}">
                  <a16:creationId xmlns:a16="http://schemas.microsoft.com/office/drawing/2014/main" id="{5232B36F-8DE8-480F-94FF-DC329B57A787}"/>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120" name="Group 154" descr=" 44">
            <a:extLst>
              <a:ext uri="{FF2B5EF4-FFF2-40B4-BE49-F238E27FC236}">
                <a16:creationId xmlns:a16="http://schemas.microsoft.com/office/drawing/2014/main" id="{37394D6A-6C62-4F98-98D8-CDF71D57F4AF}"/>
              </a:ext>
            </a:extLst>
          </p:cNvPr>
          <p:cNvGrpSpPr>
            <a:grpSpLocks/>
          </p:cNvGrpSpPr>
          <p:nvPr/>
        </p:nvGrpSpPr>
        <p:grpSpPr bwMode="auto">
          <a:xfrm>
            <a:off x="4084771" y="3706689"/>
            <a:ext cx="904875" cy="665559"/>
            <a:chOff x="2694" y="1729"/>
            <a:chExt cx="570" cy="559"/>
          </a:xfrm>
        </p:grpSpPr>
        <p:pic>
          <p:nvPicPr>
            <p:cNvPr id="121" name="Picture 155" descr="person_icon">
              <a:extLst>
                <a:ext uri="{FF2B5EF4-FFF2-40B4-BE49-F238E27FC236}">
                  <a16:creationId xmlns:a16="http://schemas.microsoft.com/office/drawing/2014/main" id="{D26546D2-1D17-40DE-B8AA-A676E7117D8F}"/>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22" name="Picture 156" descr="person_icon">
              <a:extLst>
                <a:ext uri="{FF2B5EF4-FFF2-40B4-BE49-F238E27FC236}">
                  <a16:creationId xmlns:a16="http://schemas.microsoft.com/office/drawing/2014/main" id="{8F344C81-1B0D-4A45-86B9-EF9CE62D0BE3}"/>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123" name="Picture 157" descr="person_icon">
              <a:extLst>
                <a:ext uri="{FF2B5EF4-FFF2-40B4-BE49-F238E27FC236}">
                  <a16:creationId xmlns:a16="http://schemas.microsoft.com/office/drawing/2014/main" id="{D9D5959B-6B23-4439-B987-89207854755C}"/>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124" name="Picture 158" descr="person_icon">
              <a:extLst>
                <a:ext uri="{FF2B5EF4-FFF2-40B4-BE49-F238E27FC236}">
                  <a16:creationId xmlns:a16="http://schemas.microsoft.com/office/drawing/2014/main" id="{787F3A52-2216-426A-8729-831CF4122A3B}"/>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49" name="AutoShape 109" descr=" 49">
            <a:extLst>
              <a:ext uri="{FF2B5EF4-FFF2-40B4-BE49-F238E27FC236}">
                <a16:creationId xmlns:a16="http://schemas.microsoft.com/office/drawing/2014/main" id="{BAFEA2AC-07D9-4327-936E-9377C32117A1}"/>
              </a:ext>
            </a:extLst>
          </p:cNvPr>
          <p:cNvSpPr>
            <a:spLocks noChangeArrowheads="1"/>
          </p:cNvSpPr>
          <p:nvPr/>
        </p:nvSpPr>
        <p:spPr bwMode="auto">
          <a:xfrm>
            <a:off x="1152986" y="4407012"/>
            <a:ext cx="6581464" cy="366920"/>
          </a:xfrm>
          <a:prstGeom prst="rightArrow">
            <a:avLst>
              <a:gd name="adj1" fmla="val 50000"/>
              <a:gd name="adj2" fmla="val 310156"/>
            </a:avLst>
          </a:prstGeom>
          <a:solidFill>
            <a:schemeClr val="accent5">
              <a:lumMod val="75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nvGrpSpPr>
          <p:cNvPr id="50" name="Group 110" descr=" 50">
            <a:extLst>
              <a:ext uri="{FF2B5EF4-FFF2-40B4-BE49-F238E27FC236}">
                <a16:creationId xmlns:a16="http://schemas.microsoft.com/office/drawing/2014/main" id="{CEB3E91A-F315-4D5A-92BA-32569F24FF54}"/>
              </a:ext>
            </a:extLst>
          </p:cNvPr>
          <p:cNvGrpSpPr>
            <a:grpSpLocks/>
          </p:cNvGrpSpPr>
          <p:nvPr/>
        </p:nvGrpSpPr>
        <p:grpSpPr bwMode="auto">
          <a:xfrm>
            <a:off x="1212000" y="4209368"/>
            <a:ext cx="528050" cy="464344"/>
            <a:chOff x="1536" y="3552"/>
            <a:chExt cx="360" cy="390"/>
          </a:xfrm>
          <a:solidFill>
            <a:schemeClr val="accent5">
              <a:lumMod val="60000"/>
              <a:lumOff val="40000"/>
            </a:schemeClr>
          </a:solidFill>
        </p:grpSpPr>
        <p:sp>
          <p:nvSpPr>
            <p:cNvPr id="51" name="AutoShape 111">
              <a:extLst>
                <a:ext uri="{FF2B5EF4-FFF2-40B4-BE49-F238E27FC236}">
                  <a16:creationId xmlns:a16="http://schemas.microsoft.com/office/drawing/2014/main" id="{E1B6CCB3-181E-4BB6-A1E3-B26222AE57AF}"/>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52" name="AutoShape 112">
              <a:extLst>
                <a:ext uri="{FF2B5EF4-FFF2-40B4-BE49-F238E27FC236}">
                  <a16:creationId xmlns:a16="http://schemas.microsoft.com/office/drawing/2014/main" id="{7F77C32F-5679-4BE2-9A1C-E2B1F66FC732}"/>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53" name="Group 113" descr=" 53">
            <a:extLst>
              <a:ext uri="{FF2B5EF4-FFF2-40B4-BE49-F238E27FC236}">
                <a16:creationId xmlns:a16="http://schemas.microsoft.com/office/drawing/2014/main" id="{B8A507F5-55B4-4870-A18B-2F6F569B8999}"/>
              </a:ext>
            </a:extLst>
          </p:cNvPr>
          <p:cNvGrpSpPr>
            <a:grpSpLocks/>
          </p:cNvGrpSpPr>
          <p:nvPr/>
        </p:nvGrpSpPr>
        <p:grpSpPr bwMode="auto">
          <a:xfrm>
            <a:off x="1850175" y="4209368"/>
            <a:ext cx="528050" cy="464344"/>
            <a:chOff x="1536" y="3552"/>
            <a:chExt cx="360" cy="390"/>
          </a:xfrm>
          <a:solidFill>
            <a:schemeClr val="accent5">
              <a:lumMod val="60000"/>
              <a:lumOff val="40000"/>
            </a:schemeClr>
          </a:solidFill>
        </p:grpSpPr>
        <p:sp>
          <p:nvSpPr>
            <p:cNvPr id="54" name="AutoShape 114">
              <a:extLst>
                <a:ext uri="{FF2B5EF4-FFF2-40B4-BE49-F238E27FC236}">
                  <a16:creationId xmlns:a16="http://schemas.microsoft.com/office/drawing/2014/main" id="{4B0C4098-44E5-4940-907C-7880478F4C2F}"/>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55" name="AutoShape 115">
              <a:extLst>
                <a:ext uri="{FF2B5EF4-FFF2-40B4-BE49-F238E27FC236}">
                  <a16:creationId xmlns:a16="http://schemas.microsoft.com/office/drawing/2014/main" id="{963A2937-C90C-47E2-A29E-7D0A370E339B}"/>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56" name="Group 116" descr=" 56">
            <a:extLst>
              <a:ext uri="{FF2B5EF4-FFF2-40B4-BE49-F238E27FC236}">
                <a16:creationId xmlns:a16="http://schemas.microsoft.com/office/drawing/2014/main" id="{FF89C8FA-E3B7-4317-ACE2-8CA64AA7AEB8}"/>
              </a:ext>
            </a:extLst>
          </p:cNvPr>
          <p:cNvGrpSpPr>
            <a:grpSpLocks/>
          </p:cNvGrpSpPr>
          <p:nvPr/>
        </p:nvGrpSpPr>
        <p:grpSpPr bwMode="auto">
          <a:xfrm>
            <a:off x="2501050" y="4209368"/>
            <a:ext cx="528050" cy="464344"/>
            <a:chOff x="1536" y="3552"/>
            <a:chExt cx="360" cy="390"/>
          </a:xfrm>
          <a:solidFill>
            <a:schemeClr val="accent5">
              <a:lumMod val="60000"/>
              <a:lumOff val="40000"/>
            </a:schemeClr>
          </a:solidFill>
        </p:grpSpPr>
        <p:sp>
          <p:nvSpPr>
            <p:cNvPr id="57" name="AutoShape 117">
              <a:extLst>
                <a:ext uri="{FF2B5EF4-FFF2-40B4-BE49-F238E27FC236}">
                  <a16:creationId xmlns:a16="http://schemas.microsoft.com/office/drawing/2014/main" id="{022C9CCF-3040-4E09-8576-1071AFA354B4}"/>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58" name="AutoShape 118">
              <a:extLst>
                <a:ext uri="{FF2B5EF4-FFF2-40B4-BE49-F238E27FC236}">
                  <a16:creationId xmlns:a16="http://schemas.microsoft.com/office/drawing/2014/main" id="{4B26B4E3-C64B-48D8-AAEE-09C7C7D8A149}"/>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59" name="Group 119" descr=" 59">
            <a:extLst>
              <a:ext uri="{FF2B5EF4-FFF2-40B4-BE49-F238E27FC236}">
                <a16:creationId xmlns:a16="http://schemas.microsoft.com/office/drawing/2014/main" id="{2FC247BF-BC44-404A-A1FE-63B67E2B025F}"/>
              </a:ext>
            </a:extLst>
          </p:cNvPr>
          <p:cNvGrpSpPr>
            <a:grpSpLocks/>
          </p:cNvGrpSpPr>
          <p:nvPr/>
        </p:nvGrpSpPr>
        <p:grpSpPr bwMode="auto">
          <a:xfrm>
            <a:off x="3163038" y="4209368"/>
            <a:ext cx="528050" cy="464344"/>
            <a:chOff x="1536" y="3552"/>
            <a:chExt cx="360" cy="390"/>
          </a:xfrm>
          <a:solidFill>
            <a:schemeClr val="accent5">
              <a:lumMod val="60000"/>
              <a:lumOff val="40000"/>
            </a:schemeClr>
          </a:solidFill>
        </p:grpSpPr>
        <p:sp>
          <p:nvSpPr>
            <p:cNvPr id="60" name="AutoShape 120">
              <a:extLst>
                <a:ext uri="{FF2B5EF4-FFF2-40B4-BE49-F238E27FC236}">
                  <a16:creationId xmlns:a16="http://schemas.microsoft.com/office/drawing/2014/main" id="{5BB7C425-466D-44C3-B62C-02E9D382152F}"/>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61" name="AutoShape 121">
              <a:extLst>
                <a:ext uri="{FF2B5EF4-FFF2-40B4-BE49-F238E27FC236}">
                  <a16:creationId xmlns:a16="http://schemas.microsoft.com/office/drawing/2014/main" id="{BAF0CEDD-B522-43EE-8815-36F55369B899}"/>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62" name="Group 122" descr=" 62">
            <a:extLst>
              <a:ext uri="{FF2B5EF4-FFF2-40B4-BE49-F238E27FC236}">
                <a16:creationId xmlns:a16="http://schemas.microsoft.com/office/drawing/2014/main" id="{35ED62A8-DDD2-4E4D-8F81-C2473C0B81FE}"/>
              </a:ext>
            </a:extLst>
          </p:cNvPr>
          <p:cNvGrpSpPr>
            <a:grpSpLocks/>
          </p:cNvGrpSpPr>
          <p:nvPr/>
        </p:nvGrpSpPr>
        <p:grpSpPr bwMode="auto">
          <a:xfrm>
            <a:off x="3813913" y="4209368"/>
            <a:ext cx="528050" cy="464344"/>
            <a:chOff x="1536" y="3552"/>
            <a:chExt cx="360" cy="390"/>
          </a:xfrm>
          <a:solidFill>
            <a:schemeClr val="accent5">
              <a:lumMod val="60000"/>
              <a:lumOff val="40000"/>
            </a:schemeClr>
          </a:solidFill>
        </p:grpSpPr>
        <p:sp>
          <p:nvSpPr>
            <p:cNvPr id="63" name="AutoShape 123">
              <a:extLst>
                <a:ext uri="{FF2B5EF4-FFF2-40B4-BE49-F238E27FC236}">
                  <a16:creationId xmlns:a16="http://schemas.microsoft.com/office/drawing/2014/main" id="{7B615CC7-3753-473A-A69C-031033AD9714}"/>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64" name="AutoShape 124">
              <a:extLst>
                <a:ext uri="{FF2B5EF4-FFF2-40B4-BE49-F238E27FC236}">
                  <a16:creationId xmlns:a16="http://schemas.microsoft.com/office/drawing/2014/main" id="{B007A321-30E7-48DA-8ED1-B56F2A158064}"/>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65" name="Group 125" descr=" 65">
            <a:extLst>
              <a:ext uri="{FF2B5EF4-FFF2-40B4-BE49-F238E27FC236}">
                <a16:creationId xmlns:a16="http://schemas.microsoft.com/office/drawing/2014/main" id="{2B110F9C-79C3-4362-96DF-0DC40D8F3753}"/>
              </a:ext>
            </a:extLst>
          </p:cNvPr>
          <p:cNvGrpSpPr>
            <a:grpSpLocks/>
          </p:cNvGrpSpPr>
          <p:nvPr/>
        </p:nvGrpSpPr>
        <p:grpSpPr bwMode="auto">
          <a:xfrm>
            <a:off x="4452088" y="4209368"/>
            <a:ext cx="528050" cy="464344"/>
            <a:chOff x="1536" y="3552"/>
            <a:chExt cx="360" cy="390"/>
          </a:xfrm>
          <a:solidFill>
            <a:schemeClr val="accent5">
              <a:lumMod val="60000"/>
              <a:lumOff val="40000"/>
            </a:schemeClr>
          </a:solidFill>
        </p:grpSpPr>
        <p:sp>
          <p:nvSpPr>
            <p:cNvPr id="66" name="AutoShape 126">
              <a:extLst>
                <a:ext uri="{FF2B5EF4-FFF2-40B4-BE49-F238E27FC236}">
                  <a16:creationId xmlns:a16="http://schemas.microsoft.com/office/drawing/2014/main" id="{8E89EB42-9492-44FA-8A7F-491243030CF6}"/>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67" name="AutoShape 127">
              <a:extLst>
                <a:ext uri="{FF2B5EF4-FFF2-40B4-BE49-F238E27FC236}">
                  <a16:creationId xmlns:a16="http://schemas.microsoft.com/office/drawing/2014/main" id="{A80BA933-EA98-4E6E-8958-9A211407B640}"/>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68" name="Group 131" descr=" 71">
            <a:extLst>
              <a:ext uri="{FF2B5EF4-FFF2-40B4-BE49-F238E27FC236}">
                <a16:creationId xmlns:a16="http://schemas.microsoft.com/office/drawing/2014/main" id="{D4526EB3-AC23-40F7-BE43-BEFB42EA78DD}"/>
              </a:ext>
            </a:extLst>
          </p:cNvPr>
          <p:cNvGrpSpPr>
            <a:grpSpLocks/>
          </p:cNvGrpSpPr>
          <p:nvPr/>
        </p:nvGrpSpPr>
        <p:grpSpPr bwMode="auto">
          <a:xfrm>
            <a:off x="5752250" y="4209368"/>
            <a:ext cx="528050" cy="464344"/>
            <a:chOff x="1536" y="3552"/>
            <a:chExt cx="360" cy="390"/>
          </a:xfrm>
          <a:solidFill>
            <a:schemeClr val="accent5">
              <a:lumMod val="60000"/>
              <a:lumOff val="40000"/>
            </a:schemeClr>
          </a:solidFill>
        </p:grpSpPr>
        <p:sp>
          <p:nvSpPr>
            <p:cNvPr id="69" name="AutoShape 132">
              <a:extLst>
                <a:ext uri="{FF2B5EF4-FFF2-40B4-BE49-F238E27FC236}">
                  <a16:creationId xmlns:a16="http://schemas.microsoft.com/office/drawing/2014/main" id="{7A9F8256-B7B1-450A-A7B0-9C9B7F7F7B1B}"/>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70" name="AutoShape 133">
              <a:extLst>
                <a:ext uri="{FF2B5EF4-FFF2-40B4-BE49-F238E27FC236}">
                  <a16:creationId xmlns:a16="http://schemas.microsoft.com/office/drawing/2014/main" id="{A63E408D-92EC-426E-9C20-93735B23EFDA}"/>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sp>
        <p:nvSpPr>
          <p:cNvPr id="71" name="Text Box 142" descr=" 74">
            <a:extLst>
              <a:ext uri="{FF2B5EF4-FFF2-40B4-BE49-F238E27FC236}">
                <a16:creationId xmlns:a16="http://schemas.microsoft.com/office/drawing/2014/main" id="{AD79EB89-2183-4D68-ABC2-59497DC29FA3}"/>
              </a:ext>
            </a:extLst>
          </p:cNvPr>
          <p:cNvSpPr txBox="1">
            <a:spLocks noChangeArrowheads="1"/>
          </p:cNvSpPr>
          <p:nvPr/>
        </p:nvSpPr>
        <p:spPr bwMode="auto">
          <a:xfrm>
            <a:off x="4742672" y="4292483"/>
            <a:ext cx="1317282" cy="276999"/>
          </a:xfrm>
          <a:prstGeom prst="rect">
            <a:avLst/>
          </a:prstGeom>
          <a:solidFill>
            <a:schemeClr val="accent6">
              <a:lumMod val="40000"/>
              <a:lumOff val="60000"/>
            </a:schemeClr>
          </a:solidFill>
          <a:ln w="9525">
            <a:noFill/>
            <a:miter lim="800000"/>
            <a:headEnd/>
            <a:tailEnd/>
          </a:ln>
        </p:spPr>
        <p:txBody>
          <a:bodyPr wrap="square">
            <a:spAutoFit/>
          </a:bodyPr>
          <a:lstStyle/>
          <a:p>
            <a:pPr algn="ctr" defTabSz="457200"/>
            <a:r>
              <a:rPr lang="en-US" sz="1200" b="1" dirty="0">
                <a:solidFill>
                  <a:schemeClr val="accent5">
                    <a:lumMod val="75000"/>
                  </a:schemeClr>
                </a:solidFill>
                <a:latin typeface="Arial" pitchFamily="34" charset="0"/>
              </a:rPr>
              <a:t>Process</a:t>
            </a:r>
          </a:p>
        </p:txBody>
      </p:sp>
      <p:sp>
        <p:nvSpPr>
          <p:cNvPr id="125" name="Shape 484">
            <a:extLst>
              <a:ext uri="{FF2B5EF4-FFF2-40B4-BE49-F238E27FC236}">
                <a16:creationId xmlns:a16="http://schemas.microsoft.com/office/drawing/2014/main" id="{6A8C127E-7C37-4F55-8CC0-835186A21E93}"/>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5622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478187" y="328284"/>
            <a:ext cx="8049473" cy="857400"/>
          </a:xfrm>
        </p:spPr>
        <p:txBody>
          <a:bodyPr/>
          <a:lstStyle/>
          <a:p>
            <a:r>
              <a:rPr lang="en-US" sz="3000" dirty="0">
                <a:latin typeface="Raleway ExtraBold" panose="020B0604020202020204" charset="0"/>
              </a:rPr>
              <a:t>CFIR: Process</a:t>
            </a:r>
            <a:br>
              <a:rPr lang="en-US" sz="3000" dirty="0">
                <a:latin typeface="Raleway ExtraBold" panose="020B0604020202020204" charset="0"/>
              </a:rPr>
            </a:br>
            <a:r>
              <a:rPr lang="en-US" sz="1200" dirty="0">
                <a:latin typeface="Raleway Light" panose="020B0604020202020204" charset="0"/>
              </a:rPr>
              <a:t>(8 sub/constructs)</a:t>
            </a:r>
            <a:endParaRPr lang="en-US" sz="1200" dirty="0">
              <a:latin typeface="Raleway ExtraBold" panose="020B0604020202020204" charset="0"/>
            </a:endParaRP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21</a:t>
            </a:fld>
            <a:endParaRPr lang="en" dirty="0">
              <a:latin typeface="Raleway Light" panose="020B0604020202020204" charset="0"/>
            </a:endParaRPr>
          </a:p>
        </p:txBody>
      </p:sp>
      <p:sp>
        <p:nvSpPr>
          <p:cNvPr id="8" name="Rectangle 7">
            <a:extLst>
              <a:ext uri="{FF2B5EF4-FFF2-40B4-BE49-F238E27FC236}">
                <a16:creationId xmlns:a16="http://schemas.microsoft.com/office/drawing/2014/main" id="{28154369-87C3-4083-8FB9-6641D93A9354}"/>
              </a:ext>
            </a:extLst>
          </p:cNvPr>
          <p:cNvSpPr/>
          <p:nvPr/>
        </p:nvSpPr>
        <p:spPr>
          <a:xfrm>
            <a:off x="280803" y="4809195"/>
            <a:ext cx="8593447" cy="169277"/>
          </a:xfrm>
          <a:prstGeom prst="rect">
            <a:avLst/>
          </a:prstGeom>
        </p:spPr>
        <p:txBody>
          <a:bodyPr wrap="square">
            <a:spAutoFit/>
          </a:bodyPr>
          <a:lstStyle/>
          <a:p>
            <a:r>
              <a:rPr lang="en-US" sz="500" dirty="0" err="1">
                <a:solidFill>
                  <a:schemeClr val="tx1"/>
                </a:solidFill>
                <a:latin typeface="Raleway Light" panose="020B0604020202020204" charset="0"/>
              </a:rPr>
              <a:t>Damschroder</a:t>
            </a:r>
            <a:r>
              <a:rPr lang="en-US" sz="500" dirty="0">
                <a:solidFill>
                  <a:schemeClr val="tx1"/>
                </a:solidFill>
                <a:latin typeface="Raleway Light" panose="020B0604020202020204" charset="0"/>
              </a:rPr>
              <a:t>, L. J., D. C. Aron, R. E. Keith, S. R. </a:t>
            </a:r>
            <a:r>
              <a:rPr lang="en-US" sz="500" dirty="0" err="1">
                <a:solidFill>
                  <a:schemeClr val="tx1"/>
                </a:solidFill>
                <a:latin typeface="Raleway Light" panose="020B0604020202020204" charset="0"/>
              </a:rPr>
              <a:t>Kirsh</a:t>
            </a:r>
            <a:r>
              <a:rPr lang="en-US" sz="500" dirty="0">
                <a:solidFill>
                  <a:schemeClr val="tx1"/>
                </a:solidFill>
                <a:latin typeface="Raleway Light" panose="020B0604020202020204" charset="0"/>
              </a:rPr>
              <a:t>, J. A. Alexander, and J. C. Lowery. 2009. “Fostering implementation of health services research findings into practice: a consolidated framework for advancing implementation science.” Implement Sci 4..</a:t>
            </a:r>
          </a:p>
        </p:txBody>
      </p:sp>
      <p:grpSp>
        <p:nvGrpSpPr>
          <p:cNvPr id="9" name="Group 8" descr=" 8">
            <a:extLst>
              <a:ext uri="{FF2B5EF4-FFF2-40B4-BE49-F238E27FC236}">
                <a16:creationId xmlns:a16="http://schemas.microsoft.com/office/drawing/2014/main" id="{80B4481A-901C-4C96-9523-A2013EB78A58}"/>
              </a:ext>
            </a:extLst>
          </p:cNvPr>
          <p:cNvGrpSpPr/>
          <p:nvPr/>
        </p:nvGrpSpPr>
        <p:grpSpPr>
          <a:xfrm>
            <a:off x="1127897" y="1146217"/>
            <a:ext cx="7040606" cy="3444083"/>
            <a:chOff x="862012" y="1712965"/>
            <a:chExt cx="10467975" cy="3867150"/>
          </a:xfrm>
        </p:grpSpPr>
        <p:pic>
          <p:nvPicPr>
            <p:cNvPr id="14" name="Picture 13">
              <a:extLst>
                <a:ext uri="{FF2B5EF4-FFF2-40B4-BE49-F238E27FC236}">
                  <a16:creationId xmlns:a16="http://schemas.microsoft.com/office/drawing/2014/main" id="{0C8F4B3F-D718-4740-B80C-EBE3BEB27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 y="1712965"/>
              <a:ext cx="10467975" cy="38671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5" name="Oval 14">
              <a:extLst>
                <a:ext uri="{FF2B5EF4-FFF2-40B4-BE49-F238E27FC236}">
                  <a16:creationId xmlns:a16="http://schemas.microsoft.com/office/drawing/2014/main" id="{D87F9BAA-E938-4CF5-8B0C-E9A366AD1635}"/>
                </a:ext>
              </a:extLst>
            </p:cNvPr>
            <p:cNvSpPr/>
            <p:nvPr/>
          </p:nvSpPr>
          <p:spPr>
            <a:xfrm>
              <a:off x="1092173" y="2252367"/>
              <a:ext cx="9643691" cy="736905"/>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BDFFCEB-8677-4AC6-A669-893C5A01F04B}"/>
              </a:ext>
            </a:extLst>
          </p:cNvPr>
          <p:cNvGrpSpPr/>
          <p:nvPr/>
        </p:nvGrpSpPr>
        <p:grpSpPr>
          <a:xfrm>
            <a:off x="800267" y="1626608"/>
            <a:ext cx="7451070" cy="2606083"/>
            <a:chOff x="947737" y="1996113"/>
            <a:chExt cx="10382250" cy="2733675"/>
          </a:xfrm>
        </p:grpSpPr>
        <p:pic>
          <p:nvPicPr>
            <p:cNvPr id="11" name="Picture 10">
              <a:extLst>
                <a:ext uri="{FF2B5EF4-FFF2-40B4-BE49-F238E27FC236}">
                  <a16:creationId xmlns:a16="http://schemas.microsoft.com/office/drawing/2014/main" id="{A53B39C4-4DEE-40EB-8A0B-EB7ABC80F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37" y="1996113"/>
              <a:ext cx="10382250" cy="2733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2" name="Oval 11">
              <a:extLst>
                <a:ext uri="{FF2B5EF4-FFF2-40B4-BE49-F238E27FC236}">
                  <a16:creationId xmlns:a16="http://schemas.microsoft.com/office/drawing/2014/main" id="{2260D979-58B6-487F-BEF0-A8E41732C4E0}"/>
                </a:ext>
              </a:extLst>
            </p:cNvPr>
            <p:cNvSpPr/>
            <p:nvPr/>
          </p:nvSpPr>
          <p:spPr>
            <a:xfrm>
              <a:off x="947737" y="2540496"/>
              <a:ext cx="9279731" cy="54160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46E74B2-B5DD-462F-A996-9DE0C5DF7A3F}"/>
              </a:ext>
            </a:extLst>
          </p:cNvPr>
          <p:cNvGrpSpPr/>
          <p:nvPr/>
        </p:nvGrpSpPr>
        <p:grpSpPr>
          <a:xfrm>
            <a:off x="435087" y="2181276"/>
            <a:ext cx="8169313" cy="2365941"/>
            <a:chOff x="947737" y="1791862"/>
            <a:chExt cx="10558012" cy="2486025"/>
          </a:xfrm>
        </p:grpSpPr>
        <p:pic>
          <p:nvPicPr>
            <p:cNvPr id="16" name="Picture 15">
              <a:extLst>
                <a:ext uri="{FF2B5EF4-FFF2-40B4-BE49-F238E27FC236}">
                  <a16:creationId xmlns:a16="http://schemas.microsoft.com/office/drawing/2014/main" id="{57E1959F-F1C9-42BE-AF1F-69A4E85E7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99" y="1791862"/>
              <a:ext cx="10458450" cy="24860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7" name="Oval 16">
              <a:extLst>
                <a:ext uri="{FF2B5EF4-FFF2-40B4-BE49-F238E27FC236}">
                  <a16:creationId xmlns:a16="http://schemas.microsoft.com/office/drawing/2014/main" id="{AF32189B-26E3-42DD-9764-AB013CF5767A}"/>
                </a:ext>
              </a:extLst>
            </p:cNvPr>
            <p:cNvSpPr/>
            <p:nvPr/>
          </p:nvSpPr>
          <p:spPr>
            <a:xfrm>
              <a:off x="947737" y="3395741"/>
              <a:ext cx="10558012" cy="69741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A85E3D0-C731-47A7-A4E4-A833EEDACD76}"/>
              </a:ext>
            </a:extLst>
          </p:cNvPr>
          <p:cNvGrpSpPr/>
          <p:nvPr/>
        </p:nvGrpSpPr>
        <p:grpSpPr>
          <a:xfrm>
            <a:off x="511826" y="1234534"/>
            <a:ext cx="8015834" cy="3267447"/>
            <a:chOff x="954654" y="-439249"/>
            <a:chExt cx="10282689" cy="5084652"/>
          </a:xfrm>
        </p:grpSpPr>
        <p:pic>
          <p:nvPicPr>
            <p:cNvPr id="19" name="Picture 18">
              <a:extLst>
                <a:ext uri="{FF2B5EF4-FFF2-40B4-BE49-F238E27FC236}">
                  <a16:creationId xmlns:a16="http://schemas.microsoft.com/office/drawing/2014/main" id="{10B71391-CF16-4117-98E6-BC463FD765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68855" y="-439249"/>
              <a:ext cx="9643887" cy="50846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20" name="Oval 19">
              <a:extLst>
                <a:ext uri="{FF2B5EF4-FFF2-40B4-BE49-F238E27FC236}">
                  <a16:creationId xmlns:a16="http://schemas.microsoft.com/office/drawing/2014/main" id="{5B99A6EE-1CE6-4737-8111-4572726B6D68}"/>
                </a:ext>
              </a:extLst>
            </p:cNvPr>
            <p:cNvSpPr/>
            <p:nvPr/>
          </p:nvSpPr>
          <p:spPr>
            <a:xfrm>
              <a:off x="954654" y="1787469"/>
              <a:ext cx="10282689" cy="1032073"/>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83956A9-7655-4B39-B5AA-F81BDF1DF9BF}"/>
              </a:ext>
            </a:extLst>
          </p:cNvPr>
          <p:cNvGrpSpPr/>
          <p:nvPr/>
        </p:nvGrpSpPr>
        <p:grpSpPr>
          <a:xfrm>
            <a:off x="548494" y="1225150"/>
            <a:ext cx="8199411" cy="3365150"/>
            <a:chOff x="761727" y="-314864"/>
            <a:chExt cx="11023171" cy="4562475"/>
          </a:xfrm>
        </p:grpSpPr>
        <p:pic>
          <p:nvPicPr>
            <p:cNvPr id="22" name="Picture 21">
              <a:extLst>
                <a:ext uri="{FF2B5EF4-FFF2-40B4-BE49-F238E27FC236}">
                  <a16:creationId xmlns:a16="http://schemas.microsoft.com/office/drawing/2014/main" id="{51E584B5-DE90-4EE4-AFF3-CCF85EF9B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949" y="-314864"/>
              <a:ext cx="10506075" cy="45624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23" name="Oval 22">
              <a:extLst>
                <a:ext uri="{FF2B5EF4-FFF2-40B4-BE49-F238E27FC236}">
                  <a16:creationId xmlns:a16="http://schemas.microsoft.com/office/drawing/2014/main" id="{7C1F0F1D-4D41-46D3-AD24-DD516F870E56}"/>
                </a:ext>
              </a:extLst>
            </p:cNvPr>
            <p:cNvSpPr/>
            <p:nvPr/>
          </p:nvSpPr>
          <p:spPr>
            <a:xfrm>
              <a:off x="761727" y="277730"/>
              <a:ext cx="11023171" cy="65081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Shape 484">
            <a:extLst>
              <a:ext uri="{FF2B5EF4-FFF2-40B4-BE49-F238E27FC236}">
                <a16:creationId xmlns:a16="http://schemas.microsoft.com/office/drawing/2014/main" id="{BB2F0437-6207-458C-B55D-FD5E5D264B2F}"/>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1869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22</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7816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3" name="Text Box 139" descr=" 10">
            <a:extLst>
              <a:ext uri="{FF2B5EF4-FFF2-40B4-BE49-F238E27FC236}">
                <a16:creationId xmlns:a16="http://schemas.microsoft.com/office/drawing/2014/main" id="{3A6B7A37-8C86-49B1-AAE6-2F3D5F0AA043}"/>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9" name="Rectangle 12" descr=" 8">
            <a:extLst>
              <a:ext uri="{FF2B5EF4-FFF2-40B4-BE49-F238E27FC236}">
                <a16:creationId xmlns:a16="http://schemas.microsoft.com/office/drawing/2014/main" id="{ECCF1128-2E52-459A-978D-833C4571F98A}"/>
              </a:ext>
            </a:extLst>
          </p:cNvPr>
          <p:cNvSpPr>
            <a:spLocks noChangeArrowheads="1"/>
          </p:cNvSpPr>
          <p:nvPr/>
        </p:nvSpPr>
        <p:spPr bwMode="auto">
          <a:xfrm rot="5400000" flipH="1">
            <a:off x="6863684" y="2753127"/>
            <a:ext cx="1965121"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14" name="Rectangle 13" descr=" 9">
            <a:extLst>
              <a:ext uri="{FF2B5EF4-FFF2-40B4-BE49-F238E27FC236}">
                <a16:creationId xmlns:a16="http://schemas.microsoft.com/office/drawing/2014/main" id="{96A7BE35-4D9E-4D7E-B308-BF9393788E5C}"/>
              </a:ext>
            </a:extLst>
          </p:cNvPr>
          <p:cNvSpPr>
            <a:spLocks noChangeArrowheads="1"/>
          </p:cNvSpPr>
          <p:nvPr/>
        </p:nvSpPr>
        <p:spPr bwMode="auto">
          <a:xfrm rot="5400000" flipH="1">
            <a:off x="6495911" y="2883624"/>
            <a:ext cx="2034328"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5" name="Text Box 139" descr=" 10">
            <a:extLst>
              <a:ext uri="{FF2B5EF4-FFF2-40B4-BE49-F238E27FC236}">
                <a16:creationId xmlns:a16="http://schemas.microsoft.com/office/drawing/2014/main" id="{97FCDEDD-81C9-4987-A6BF-327921476874}"/>
              </a:ext>
            </a:extLst>
          </p:cNvPr>
          <p:cNvSpPr txBox="1">
            <a:spLocks noChangeArrowheads="1"/>
          </p:cNvSpPr>
          <p:nvPr/>
        </p:nvSpPr>
        <p:spPr bwMode="auto">
          <a:xfrm>
            <a:off x="6591207"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(adapted)</a:t>
            </a:r>
          </a:p>
        </p:txBody>
      </p:sp>
      <p:sp>
        <p:nvSpPr>
          <p:cNvPr id="16" name="Text Box 152" descr=" 13">
            <a:extLst>
              <a:ext uri="{FF2B5EF4-FFF2-40B4-BE49-F238E27FC236}">
                <a16:creationId xmlns:a16="http://schemas.microsoft.com/office/drawing/2014/main" id="{468FB57B-7984-488A-83D8-714EA5201C83}"/>
              </a:ext>
            </a:extLst>
          </p:cNvPr>
          <p:cNvSpPr txBox="1">
            <a:spLocks noChangeArrowheads="1"/>
          </p:cNvSpPr>
          <p:nvPr/>
        </p:nvSpPr>
        <p:spPr bwMode="auto">
          <a:xfrm>
            <a:off x="4387966" y="3027759"/>
            <a:ext cx="1117614" cy="523220"/>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Individuals</a:t>
            </a:r>
          </a:p>
          <a:p>
            <a:pPr algn="ctr" defTabSz="457200"/>
            <a:r>
              <a:rPr lang="en-US" b="1" dirty="0">
                <a:solidFill>
                  <a:schemeClr val="accent5">
                    <a:lumMod val="75000"/>
                  </a:schemeClr>
                </a:solidFill>
                <a:latin typeface="Arial" pitchFamily="34" charset="0"/>
              </a:rPr>
              <a:t>Involved</a:t>
            </a:r>
          </a:p>
        </p:txBody>
      </p:sp>
      <p:grpSp>
        <p:nvGrpSpPr>
          <p:cNvPr id="17" name="Group 153" descr=" 14">
            <a:extLst>
              <a:ext uri="{FF2B5EF4-FFF2-40B4-BE49-F238E27FC236}">
                <a16:creationId xmlns:a16="http://schemas.microsoft.com/office/drawing/2014/main" id="{CF8D2119-C0F6-42C9-847E-E1F058A97AD0}"/>
              </a:ext>
            </a:extLst>
          </p:cNvPr>
          <p:cNvGrpSpPr>
            <a:grpSpLocks/>
          </p:cNvGrpSpPr>
          <p:nvPr/>
        </p:nvGrpSpPr>
        <p:grpSpPr bwMode="auto">
          <a:xfrm>
            <a:off x="3737093" y="2609850"/>
            <a:ext cx="904875" cy="665559"/>
            <a:chOff x="2694" y="1729"/>
            <a:chExt cx="570" cy="559"/>
          </a:xfrm>
        </p:grpSpPr>
        <p:pic>
          <p:nvPicPr>
            <p:cNvPr id="18" name="Picture 148" descr="person_icon">
              <a:extLst>
                <a:ext uri="{FF2B5EF4-FFF2-40B4-BE49-F238E27FC236}">
                  <a16:creationId xmlns:a16="http://schemas.microsoft.com/office/drawing/2014/main" id="{FA03FCCA-F16A-44BD-AF0A-49C679FA479D}"/>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9" name="Picture 149" descr="person_icon">
              <a:extLst>
                <a:ext uri="{FF2B5EF4-FFF2-40B4-BE49-F238E27FC236}">
                  <a16:creationId xmlns:a16="http://schemas.microsoft.com/office/drawing/2014/main" id="{ED95E001-FCC0-4E94-9917-AEA1CBEACA4B}"/>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20" name="Picture 150" descr="person_icon">
              <a:extLst>
                <a:ext uri="{FF2B5EF4-FFF2-40B4-BE49-F238E27FC236}">
                  <a16:creationId xmlns:a16="http://schemas.microsoft.com/office/drawing/2014/main" id="{9E368E78-93E3-4DD0-8424-C0321FCA8BF4}"/>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21" name="Picture 151" descr="person_icon">
              <a:extLst>
                <a:ext uri="{FF2B5EF4-FFF2-40B4-BE49-F238E27FC236}">
                  <a16:creationId xmlns:a16="http://schemas.microsoft.com/office/drawing/2014/main" id="{8DA85CC1-7185-47FA-B907-F8DF773F0C0C}"/>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22" name="Text Box 152" descr=" 13">
            <a:extLst>
              <a:ext uri="{FF2B5EF4-FFF2-40B4-BE49-F238E27FC236}">
                <a16:creationId xmlns:a16="http://schemas.microsoft.com/office/drawing/2014/main" id="{5A0EE1CA-5AF8-486D-9BCE-7DD741CED0BB}"/>
              </a:ext>
            </a:extLst>
          </p:cNvPr>
          <p:cNvSpPr txBox="1">
            <a:spLocks noChangeArrowheads="1"/>
          </p:cNvSpPr>
          <p:nvPr/>
        </p:nvSpPr>
        <p:spPr bwMode="auto">
          <a:xfrm>
            <a:off x="4572000" y="1507231"/>
            <a:ext cx="1297150"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Outer setting</a:t>
            </a:r>
          </a:p>
        </p:txBody>
      </p:sp>
      <p:sp>
        <p:nvSpPr>
          <p:cNvPr id="23" name="Text Box 152" descr=" 13">
            <a:extLst>
              <a:ext uri="{FF2B5EF4-FFF2-40B4-BE49-F238E27FC236}">
                <a16:creationId xmlns:a16="http://schemas.microsoft.com/office/drawing/2014/main" id="{39D180F4-2368-4585-BDDE-BA14E5E64D72}"/>
              </a:ext>
            </a:extLst>
          </p:cNvPr>
          <p:cNvSpPr txBox="1">
            <a:spLocks noChangeArrowheads="1"/>
          </p:cNvSpPr>
          <p:nvPr/>
        </p:nvSpPr>
        <p:spPr bwMode="auto">
          <a:xfrm>
            <a:off x="3084856" y="3550979"/>
            <a:ext cx="1257075" cy="307777"/>
          </a:xfrm>
          <a:prstGeom prst="rect">
            <a:avLst/>
          </a:prstGeom>
          <a:noFill/>
          <a:ln w="9525">
            <a:noFill/>
            <a:miter lim="800000"/>
            <a:headEnd/>
            <a:tailEnd/>
          </a:ln>
        </p:spPr>
        <p:txBody>
          <a:bodyPr wrap="none">
            <a:spAutoFit/>
          </a:bodyPr>
          <a:lstStyle/>
          <a:p>
            <a:pPr algn="ctr" defTabSz="457200"/>
            <a:r>
              <a:rPr lang="en-US" b="1" dirty="0">
                <a:solidFill>
                  <a:schemeClr val="accent5">
                    <a:lumMod val="75000"/>
                  </a:schemeClr>
                </a:solidFill>
                <a:latin typeface="Arial" pitchFamily="34" charset="0"/>
              </a:rPr>
              <a:t>Inner setting</a:t>
            </a:r>
          </a:p>
        </p:txBody>
      </p:sp>
      <p:sp>
        <p:nvSpPr>
          <p:cNvPr id="24" name="AutoShape 42" descr=" 19">
            <a:extLst>
              <a:ext uri="{FF2B5EF4-FFF2-40B4-BE49-F238E27FC236}">
                <a16:creationId xmlns:a16="http://schemas.microsoft.com/office/drawing/2014/main" id="{E2B870F2-AE84-49FB-A229-66FA8A1A09A5}"/>
              </a:ext>
            </a:extLst>
          </p:cNvPr>
          <p:cNvSpPr>
            <a:spLocks noChangeArrowheads="1"/>
          </p:cNvSpPr>
          <p:nvPr/>
        </p:nvSpPr>
        <p:spPr bwMode="auto">
          <a:xfrm>
            <a:off x="2022936" y="4073637"/>
            <a:ext cx="6581464" cy="366920"/>
          </a:xfrm>
          <a:prstGeom prst="rightArrow">
            <a:avLst>
              <a:gd name="adj1" fmla="val 50000"/>
              <a:gd name="adj2" fmla="val 310156"/>
            </a:avLst>
          </a:prstGeom>
          <a:solidFill>
            <a:schemeClr val="accent5">
              <a:lumMod val="75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nvGrpSpPr>
          <p:cNvPr id="25" name="Group 58" descr=" 20">
            <a:extLst>
              <a:ext uri="{FF2B5EF4-FFF2-40B4-BE49-F238E27FC236}">
                <a16:creationId xmlns:a16="http://schemas.microsoft.com/office/drawing/2014/main" id="{8B52A8E4-E78B-4394-AB64-537F6114A393}"/>
              </a:ext>
            </a:extLst>
          </p:cNvPr>
          <p:cNvGrpSpPr>
            <a:grpSpLocks/>
          </p:cNvGrpSpPr>
          <p:nvPr/>
        </p:nvGrpSpPr>
        <p:grpSpPr bwMode="auto">
          <a:xfrm>
            <a:off x="2081950" y="3875993"/>
            <a:ext cx="528050" cy="464344"/>
            <a:chOff x="1536" y="3552"/>
            <a:chExt cx="360" cy="390"/>
          </a:xfrm>
          <a:solidFill>
            <a:schemeClr val="accent5">
              <a:lumMod val="60000"/>
              <a:lumOff val="40000"/>
            </a:schemeClr>
          </a:solidFill>
        </p:grpSpPr>
        <p:sp>
          <p:nvSpPr>
            <p:cNvPr id="26" name="AutoShape 57">
              <a:extLst>
                <a:ext uri="{FF2B5EF4-FFF2-40B4-BE49-F238E27FC236}">
                  <a16:creationId xmlns:a16="http://schemas.microsoft.com/office/drawing/2014/main" id="{30957089-8CB6-412E-8CC7-DA1A376489B2}"/>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27" name="AutoShape 56">
              <a:extLst>
                <a:ext uri="{FF2B5EF4-FFF2-40B4-BE49-F238E27FC236}">
                  <a16:creationId xmlns:a16="http://schemas.microsoft.com/office/drawing/2014/main" id="{54B1B1CD-208D-43A8-A81F-9A58A7B45E4E}"/>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28" name="Group 59" descr=" 23">
            <a:extLst>
              <a:ext uri="{FF2B5EF4-FFF2-40B4-BE49-F238E27FC236}">
                <a16:creationId xmlns:a16="http://schemas.microsoft.com/office/drawing/2014/main" id="{E8D9C0DF-2329-4A62-B634-A81AFB7FE65B}"/>
              </a:ext>
            </a:extLst>
          </p:cNvPr>
          <p:cNvGrpSpPr>
            <a:grpSpLocks/>
          </p:cNvGrpSpPr>
          <p:nvPr/>
        </p:nvGrpSpPr>
        <p:grpSpPr bwMode="auto">
          <a:xfrm>
            <a:off x="2720125" y="3875993"/>
            <a:ext cx="528050" cy="464344"/>
            <a:chOff x="1536" y="3552"/>
            <a:chExt cx="360" cy="390"/>
          </a:xfrm>
          <a:solidFill>
            <a:schemeClr val="accent5">
              <a:lumMod val="60000"/>
              <a:lumOff val="40000"/>
            </a:schemeClr>
          </a:solidFill>
        </p:grpSpPr>
        <p:sp>
          <p:nvSpPr>
            <p:cNvPr id="29" name="AutoShape 60">
              <a:extLst>
                <a:ext uri="{FF2B5EF4-FFF2-40B4-BE49-F238E27FC236}">
                  <a16:creationId xmlns:a16="http://schemas.microsoft.com/office/drawing/2014/main" id="{A0ADC7B8-5BD6-4E40-9A77-8F41AD7275E6}"/>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0" name="AutoShape 61">
              <a:extLst>
                <a:ext uri="{FF2B5EF4-FFF2-40B4-BE49-F238E27FC236}">
                  <a16:creationId xmlns:a16="http://schemas.microsoft.com/office/drawing/2014/main" id="{18E883C8-6F43-4507-86D5-CFCFE48D504E}"/>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31" name="Group 62" descr=" 26">
            <a:extLst>
              <a:ext uri="{FF2B5EF4-FFF2-40B4-BE49-F238E27FC236}">
                <a16:creationId xmlns:a16="http://schemas.microsoft.com/office/drawing/2014/main" id="{5883D4B7-5128-41D4-9248-A755BC8B7417}"/>
              </a:ext>
            </a:extLst>
          </p:cNvPr>
          <p:cNvGrpSpPr>
            <a:grpSpLocks/>
          </p:cNvGrpSpPr>
          <p:nvPr/>
        </p:nvGrpSpPr>
        <p:grpSpPr bwMode="auto">
          <a:xfrm>
            <a:off x="3371000" y="3875993"/>
            <a:ext cx="528050" cy="464344"/>
            <a:chOff x="1536" y="3552"/>
            <a:chExt cx="360" cy="390"/>
          </a:xfrm>
          <a:solidFill>
            <a:schemeClr val="accent5">
              <a:lumMod val="60000"/>
              <a:lumOff val="40000"/>
            </a:schemeClr>
          </a:solidFill>
        </p:grpSpPr>
        <p:sp>
          <p:nvSpPr>
            <p:cNvPr id="32" name="AutoShape 63">
              <a:extLst>
                <a:ext uri="{FF2B5EF4-FFF2-40B4-BE49-F238E27FC236}">
                  <a16:creationId xmlns:a16="http://schemas.microsoft.com/office/drawing/2014/main" id="{30568946-7C55-4A94-BE54-E46E67B8F42A}"/>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3" name="AutoShape 64">
              <a:extLst>
                <a:ext uri="{FF2B5EF4-FFF2-40B4-BE49-F238E27FC236}">
                  <a16:creationId xmlns:a16="http://schemas.microsoft.com/office/drawing/2014/main" id="{B7529648-8C33-4E8C-9AAF-D20DA769DD61}"/>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34" name="Group 65" descr=" 29">
            <a:extLst>
              <a:ext uri="{FF2B5EF4-FFF2-40B4-BE49-F238E27FC236}">
                <a16:creationId xmlns:a16="http://schemas.microsoft.com/office/drawing/2014/main" id="{5942B5B2-443D-40A2-9A8A-EE694B7C712D}"/>
              </a:ext>
            </a:extLst>
          </p:cNvPr>
          <p:cNvGrpSpPr>
            <a:grpSpLocks/>
          </p:cNvGrpSpPr>
          <p:nvPr/>
        </p:nvGrpSpPr>
        <p:grpSpPr bwMode="auto">
          <a:xfrm>
            <a:off x="4032988" y="3875993"/>
            <a:ext cx="528050" cy="464344"/>
            <a:chOff x="1536" y="3552"/>
            <a:chExt cx="360" cy="390"/>
          </a:xfrm>
          <a:solidFill>
            <a:schemeClr val="accent5">
              <a:lumMod val="60000"/>
              <a:lumOff val="40000"/>
            </a:schemeClr>
          </a:solidFill>
        </p:grpSpPr>
        <p:sp>
          <p:nvSpPr>
            <p:cNvPr id="35" name="AutoShape 66">
              <a:extLst>
                <a:ext uri="{FF2B5EF4-FFF2-40B4-BE49-F238E27FC236}">
                  <a16:creationId xmlns:a16="http://schemas.microsoft.com/office/drawing/2014/main" id="{6A4B6B51-B10D-45BA-81F3-A80FB69E47D8}"/>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6" name="AutoShape 67">
              <a:extLst>
                <a:ext uri="{FF2B5EF4-FFF2-40B4-BE49-F238E27FC236}">
                  <a16:creationId xmlns:a16="http://schemas.microsoft.com/office/drawing/2014/main" id="{85BEE4D5-97CB-4072-B673-076293CB3ABF}"/>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37" name="Group 68" descr=" 32">
            <a:extLst>
              <a:ext uri="{FF2B5EF4-FFF2-40B4-BE49-F238E27FC236}">
                <a16:creationId xmlns:a16="http://schemas.microsoft.com/office/drawing/2014/main" id="{592EC4CF-4B1F-41E4-9AF1-2B8B60869B0F}"/>
              </a:ext>
            </a:extLst>
          </p:cNvPr>
          <p:cNvGrpSpPr>
            <a:grpSpLocks/>
          </p:cNvGrpSpPr>
          <p:nvPr/>
        </p:nvGrpSpPr>
        <p:grpSpPr bwMode="auto">
          <a:xfrm>
            <a:off x="4683863" y="3875993"/>
            <a:ext cx="528050" cy="464344"/>
            <a:chOff x="1536" y="3552"/>
            <a:chExt cx="360" cy="390"/>
          </a:xfrm>
          <a:solidFill>
            <a:schemeClr val="accent5">
              <a:lumMod val="60000"/>
              <a:lumOff val="40000"/>
            </a:schemeClr>
          </a:solidFill>
        </p:grpSpPr>
        <p:sp>
          <p:nvSpPr>
            <p:cNvPr id="38" name="AutoShape 69">
              <a:extLst>
                <a:ext uri="{FF2B5EF4-FFF2-40B4-BE49-F238E27FC236}">
                  <a16:creationId xmlns:a16="http://schemas.microsoft.com/office/drawing/2014/main" id="{FA297B63-A789-4640-82BF-9BB68D9A77CD}"/>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39" name="AutoShape 70">
              <a:extLst>
                <a:ext uri="{FF2B5EF4-FFF2-40B4-BE49-F238E27FC236}">
                  <a16:creationId xmlns:a16="http://schemas.microsoft.com/office/drawing/2014/main" id="{DD8AE29D-9F2F-445E-92E6-9AFCED62666F}"/>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40" name="Group 71" descr=" 35">
            <a:extLst>
              <a:ext uri="{FF2B5EF4-FFF2-40B4-BE49-F238E27FC236}">
                <a16:creationId xmlns:a16="http://schemas.microsoft.com/office/drawing/2014/main" id="{0196BB2B-28E0-4A61-88AF-903C9732CA7B}"/>
              </a:ext>
            </a:extLst>
          </p:cNvPr>
          <p:cNvGrpSpPr>
            <a:grpSpLocks/>
          </p:cNvGrpSpPr>
          <p:nvPr/>
        </p:nvGrpSpPr>
        <p:grpSpPr bwMode="auto">
          <a:xfrm>
            <a:off x="5322038" y="3875993"/>
            <a:ext cx="528050" cy="464344"/>
            <a:chOff x="1536" y="3552"/>
            <a:chExt cx="360" cy="390"/>
          </a:xfrm>
          <a:solidFill>
            <a:schemeClr val="accent5">
              <a:lumMod val="60000"/>
              <a:lumOff val="40000"/>
            </a:schemeClr>
          </a:solidFill>
        </p:grpSpPr>
        <p:sp>
          <p:nvSpPr>
            <p:cNvPr id="41" name="AutoShape 72">
              <a:extLst>
                <a:ext uri="{FF2B5EF4-FFF2-40B4-BE49-F238E27FC236}">
                  <a16:creationId xmlns:a16="http://schemas.microsoft.com/office/drawing/2014/main" id="{02044784-EB22-44BB-900F-4A9D055C260A}"/>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42" name="AutoShape 73">
              <a:extLst>
                <a:ext uri="{FF2B5EF4-FFF2-40B4-BE49-F238E27FC236}">
                  <a16:creationId xmlns:a16="http://schemas.microsoft.com/office/drawing/2014/main" id="{3B698E98-F7A7-42FA-B27E-0CC00AB94D55}"/>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43" name="Group 74" descr=" 38">
            <a:extLst>
              <a:ext uri="{FF2B5EF4-FFF2-40B4-BE49-F238E27FC236}">
                <a16:creationId xmlns:a16="http://schemas.microsoft.com/office/drawing/2014/main" id="{24D0394A-9568-402A-88B1-9FBAD5AC1833}"/>
              </a:ext>
            </a:extLst>
          </p:cNvPr>
          <p:cNvGrpSpPr>
            <a:grpSpLocks/>
          </p:cNvGrpSpPr>
          <p:nvPr/>
        </p:nvGrpSpPr>
        <p:grpSpPr bwMode="auto">
          <a:xfrm>
            <a:off x="5984025" y="3875993"/>
            <a:ext cx="528050" cy="464344"/>
            <a:chOff x="1536" y="3552"/>
            <a:chExt cx="360" cy="390"/>
          </a:xfrm>
          <a:solidFill>
            <a:schemeClr val="accent5">
              <a:lumMod val="60000"/>
              <a:lumOff val="40000"/>
            </a:schemeClr>
          </a:solidFill>
        </p:grpSpPr>
        <p:sp>
          <p:nvSpPr>
            <p:cNvPr id="44" name="AutoShape 75">
              <a:extLst>
                <a:ext uri="{FF2B5EF4-FFF2-40B4-BE49-F238E27FC236}">
                  <a16:creationId xmlns:a16="http://schemas.microsoft.com/office/drawing/2014/main" id="{071D208E-DC5B-4406-905C-762C100C4074}"/>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45" name="AutoShape 76">
              <a:extLst>
                <a:ext uri="{FF2B5EF4-FFF2-40B4-BE49-F238E27FC236}">
                  <a16:creationId xmlns:a16="http://schemas.microsoft.com/office/drawing/2014/main" id="{08EF17E0-7DEA-477D-8F6A-003F60462D07}"/>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46" name="Group 77" descr=" 41">
            <a:extLst>
              <a:ext uri="{FF2B5EF4-FFF2-40B4-BE49-F238E27FC236}">
                <a16:creationId xmlns:a16="http://schemas.microsoft.com/office/drawing/2014/main" id="{EDF4C32F-C079-4BE1-A2F3-1053BB192953}"/>
              </a:ext>
            </a:extLst>
          </p:cNvPr>
          <p:cNvGrpSpPr>
            <a:grpSpLocks/>
          </p:cNvGrpSpPr>
          <p:nvPr/>
        </p:nvGrpSpPr>
        <p:grpSpPr bwMode="auto">
          <a:xfrm>
            <a:off x="6622200" y="3875993"/>
            <a:ext cx="528050" cy="464344"/>
            <a:chOff x="1536" y="3552"/>
            <a:chExt cx="360" cy="390"/>
          </a:xfrm>
          <a:solidFill>
            <a:schemeClr val="accent5">
              <a:lumMod val="60000"/>
              <a:lumOff val="40000"/>
            </a:schemeClr>
          </a:solidFill>
        </p:grpSpPr>
        <p:sp>
          <p:nvSpPr>
            <p:cNvPr id="47" name="AutoShape 78">
              <a:extLst>
                <a:ext uri="{FF2B5EF4-FFF2-40B4-BE49-F238E27FC236}">
                  <a16:creationId xmlns:a16="http://schemas.microsoft.com/office/drawing/2014/main" id="{2EBB3646-C61C-4CD5-86A3-C9D9F0F80C45}"/>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48" name="AutoShape 79">
              <a:extLst>
                <a:ext uri="{FF2B5EF4-FFF2-40B4-BE49-F238E27FC236}">
                  <a16:creationId xmlns:a16="http://schemas.microsoft.com/office/drawing/2014/main" id="{5232B36F-8DE8-480F-94FF-DC329B57A787}"/>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120" name="Group 154" descr=" 44">
            <a:extLst>
              <a:ext uri="{FF2B5EF4-FFF2-40B4-BE49-F238E27FC236}">
                <a16:creationId xmlns:a16="http://schemas.microsoft.com/office/drawing/2014/main" id="{37394D6A-6C62-4F98-98D8-CDF71D57F4AF}"/>
              </a:ext>
            </a:extLst>
          </p:cNvPr>
          <p:cNvGrpSpPr>
            <a:grpSpLocks/>
          </p:cNvGrpSpPr>
          <p:nvPr/>
        </p:nvGrpSpPr>
        <p:grpSpPr bwMode="auto">
          <a:xfrm>
            <a:off x="4084771" y="3706689"/>
            <a:ext cx="904875" cy="665559"/>
            <a:chOff x="2694" y="1729"/>
            <a:chExt cx="570" cy="559"/>
          </a:xfrm>
        </p:grpSpPr>
        <p:pic>
          <p:nvPicPr>
            <p:cNvPr id="121" name="Picture 155" descr="person_icon">
              <a:extLst>
                <a:ext uri="{FF2B5EF4-FFF2-40B4-BE49-F238E27FC236}">
                  <a16:creationId xmlns:a16="http://schemas.microsoft.com/office/drawing/2014/main" id="{D26546D2-1D17-40DE-B8AA-A676E7117D8F}"/>
                </a:ext>
              </a:extLst>
            </p:cNvPr>
            <p:cNvPicPr>
              <a:picLocks noChangeAspect="1" noChangeArrowheads="1"/>
            </p:cNvPicPr>
            <p:nvPr/>
          </p:nvPicPr>
          <p:blipFill>
            <a:blip r:embed="rId4" cstate="print"/>
            <a:srcRect/>
            <a:stretch>
              <a:fillRect/>
            </a:stretch>
          </p:blipFill>
          <p:spPr bwMode="auto">
            <a:xfrm>
              <a:off x="2694" y="1879"/>
              <a:ext cx="240" cy="240"/>
            </a:xfrm>
            <a:prstGeom prst="rect">
              <a:avLst/>
            </a:prstGeom>
            <a:noFill/>
            <a:ln w="9525">
              <a:noFill/>
              <a:miter lim="800000"/>
              <a:headEnd/>
              <a:tailEnd/>
            </a:ln>
          </p:spPr>
        </p:pic>
        <p:pic>
          <p:nvPicPr>
            <p:cNvPr id="122" name="Picture 156" descr="person_icon">
              <a:extLst>
                <a:ext uri="{FF2B5EF4-FFF2-40B4-BE49-F238E27FC236}">
                  <a16:creationId xmlns:a16="http://schemas.microsoft.com/office/drawing/2014/main" id="{8F344C81-1B0D-4A45-86B9-EF9CE62D0BE3}"/>
                </a:ext>
              </a:extLst>
            </p:cNvPr>
            <p:cNvPicPr>
              <a:picLocks noChangeAspect="1" noChangeArrowheads="1"/>
            </p:cNvPicPr>
            <p:nvPr/>
          </p:nvPicPr>
          <p:blipFill>
            <a:blip r:embed="rId4" cstate="print"/>
            <a:srcRect/>
            <a:stretch>
              <a:fillRect/>
            </a:stretch>
          </p:blipFill>
          <p:spPr bwMode="auto">
            <a:xfrm>
              <a:off x="2835" y="2048"/>
              <a:ext cx="240" cy="240"/>
            </a:xfrm>
            <a:prstGeom prst="rect">
              <a:avLst/>
            </a:prstGeom>
            <a:noFill/>
            <a:ln w="9525">
              <a:noFill/>
              <a:miter lim="800000"/>
              <a:headEnd/>
              <a:tailEnd/>
            </a:ln>
          </p:spPr>
        </p:pic>
        <p:pic>
          <p:nvPicPr>
            <p:cNvPr id="123" name="Picture 157" descr="person_icon">
              <a:extLst>
                <a:ext uri="{FF2B5EF4-FFF2-40B4-BE49-F238E27FC236}">
                  <a16:creationId xmlns:a16="http://schemas.microsoft.com/office/drawing/2014/main" id="{D9D5959B-6B23-4439-B987-89207854755C}"/>
                </a:ext>
              </a:extLst>
            </p:cNvPr>
            <p:cNvPicPr>
              <a:picLocks noChangeAspect="1" noChangeArrowheads="1"/>
            </p:cNvPicPr>
            <p:nvPr/>
          </p:nvPicPr>
          <p:blipFill>
            <a:blip r:embed="rId4" cstate="print"/>
            <a:srcRect/>
            <a:stretch>
              <a:fillRect/>
            </a:stretch>
          </p:blipFill>
          <p:spPr bwMode="auto">
            <a:xfrm>
              <a:off x="3024" y="1889"/>
              <a:ext cx="240" cy="240"/>
            </a:xfrm>
            <a:prstGeom prst="rect">
              <a:avLst/>
            </a:prstGeom>
            <a:noFill/>
            <a:ln w="9525">
              <a:noFill/>
              <a:miter lim="800000"/>
              <a:headEnd/>
              <a:tailEnd/>
            </a:ln>
          </p:spPr>
        </p:pic>
        <p:pic>
          <p:nvPicPr>
            <p:cNvPr id="124" name="Picture 158" descr="person_icon">
              <a:extLst>
                <a:ext uri="{FF2B5EF4-FFF2-40B4-BE49-F238E27FC236}">
                  <a16:creationId xmlns:a16="http://schemas.microsoft.com/office/drawing/2014/main" id="{787F3A52-2216-426A-8729-831CF4122A3B}"/>
                </a:ext>
              </a:extLst>
            </p:cNvPr>
            <p:cNvPicPr>
              <a:picLocks noChangeAspect="1" noChangeArrowheads="1"/>
            </p:cNvPicPr>
            <p:nvPr/>
          </p:nvPicPr>
          <p:blipFill>
            <a:blip r:embed="rId4" cstate="print"/>
            <a:srcRect/>
            <a:stretch>
              <a:fillRect/>
            </a:stretch>
          </p:blipFill>
          <p:spPr bwMode="auto">
            <a:xfrm>
              <a:off x="2850" y="1729"/>
              <a:ext cx="240" cy="240"/>
            </a:xfrm>
            <a:prstGeom prst="rect">
              <a:avLst/>
            </a:prstGeom>
            <a:noFill/>
            <a:ln w="9525">
              <a:noFill/>
              <a:miter lim="800000"/>
              <a:headEnd/>
              <a:tailEnd/>
            </a:ln>
          </p:spPr>
        </p:pic>
      </p:grpSp>
      <p:sp>
        <p:nvSpPr>
          <p:cNvPr id="49" name="AutoShape 109" descr=" 49">
            <a:extLst>
              <a:ext uri="{FF2B5EF4-FFF2-40B4-BE49-F238E27FC236}">
                <a16:creationId xmlns:a16="http://schemas.microsoft.com/office/drawing/2014/main" id="{BAFEA2AC-07D9-4327-936E-9377C32117A1}"/>
              </a:ext>
            </a:extLst>
          </p:cNvPr>
          <p:cNvSpPr>
            <a:spLocks noChangeArrowheads="1"/>
          </p:cNvSpPr>
          <p:nvPr/>
        </p:nvSpPr>
        <p:spPr bwMode="auto">
          <a:xfrm>
            <a:off x="1152986" y="4407012"/>
            <a:ext cx="6581464" cy="366920"/>
          </a:xfrm>
          <a:prstGeom prst="rightArrow">
            <a:avLst>
              <a:gd name="adj1" fmla="val 50000"/>
              <a:gd name="adj2" fmla="val 310156"/>
            </a:avLst>
          </a:prstGeom>
          <a:solidFill>
            <a:schemeClr val="accent5">
              <a:lumMod val="75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nvGrpSpPr>
          <p:cNvPr id="50" name="Group 110" descr=" 50">
            <a:extLst>
              <a:ext uri="{FF2B5EF4-FFF2-40B4-BE49-F238E27FC236}">
                <a16:creationId xmlns:a16="http://schemas.microsoft.com/office/drawing/2014/main" id="{CEB3E91A-F315-4D5A-92BA-32569F24FF54}"/>
              </a:ext>
            </a:extLst>
          </p:cNvPr>
          <p:cNvGrpSpPr>
            <a:grpSpLocks/>
          </p:cNvGrpSpPr>
          <p:nvPr/>
        </p:nvGrpSpPr>
        <p:grpSpPr bwMode="auto">
          <a:xfrm>
            <a:off x="1212000" y="4209368"/>
            <a:ext cx="528050" cy="464344"/>
            <a:chOff x="1536" y="3552"/>
            <a:chExt cx="360" cy="390"/>
          </a:xfrm>
          <a:solidFill>
            <a:schemeClr val="accent5">
              <a:lumMod val="60000"/>
              <a:lumOff val="40000"/>
            </a:schemeClr>
          </a:solidFill>
        </p:grpSpPr>
        <p:sp>
          <p:nvSpPr>
            <p:cNvPr id="51" name="AutoShape 111">
              <a:extLst>
                <a:ext uri="{FF2B5EF4-FFF2-40B4-BE49-F238E27FC236}">
                  <a16:creationId xmlns:a16="http://schemas.microsoft.com/office/drawing/2014/main" id="{E1B6CCB3-181E-4BB6-A1E3-B26222AE57AF}"/>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52" name="AutoShape 112">
              <a:extLst>
                <a:ext uri="{FF2B5EF4-FFF2-40B4-BE49-F238E27FC236}">
                  <a16:creationId xmlns:a16="http://schemas.microsoft.com/office/drawing/2014/main" id="{7F77C32F-5679-4BE2-9A1C-E2B1F66FC732}"/>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53" name="Group 113" descr=" 53">
            <a:extLst>
              <a:ext uri="{FF2B5EF4-FFF2-40B4-BE49-F238E27FC236}">
                <a16:creationId xmlns:a16="http://schemas.microsoft.com/office/drawing/2014/main" id="{B8A507F5-55B4-4870-A18B-2F6F569B8999}"/>
              </a:ext>
            </a:extLst>
          </p:cNvPr>
          <p:cNvGrpSpPr>
            <a:grpSpLocks/>
          </p:cNvGrpSpPr>
          <p:nvPr/>
        </p:nvGrpSpPr>
        <p:grpSpPr bwMode="auto">
          <a:xfrm>
            <a:off x="1850175" y="4209368"/>
            <a:ext cx="528050" cy="464344"/>
            <a:chOff x="1536" y="3552"/>
            <a:chExt cx="360" cy="390"/>
          </a:xfrm>
          <a:solidFill>
            <a:schemeClr val="accent5">
              <a:lumMod val="60000"/>
              <a:lumOff val="40000"/>
            </a:schemeClr>
          </a:solidFill>
        </p:grpSpPr>
        <p:sp>
          <p:nvSpPr>
            <p:cNvPr id="54" name="AutoShape 114">
              <a:extLst>
                <a:ext uri="{FF2B5EF4-FFF2-40B4-BE49-F238E27FC236}">
                  <a16:creationId xmlns:a16="http://schemas.microsoft.com/office/drawing/2014/main" id="{4B0C4098-44E5-4940-907C-7880478F4C2F}"/>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55" name="AutoShape 115">
              <a:extLst>
                <a:ext uri="{FF2B5EF4-FFF2-40B4-BE49-F238E27FC236}">
                  <a16:creationId xmlns:a16="http://schemas.microsoft.com/office/drawing/2014/main" id="{963A2937-C90C-47E2-A29E-7D0A370E339B}"/>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56" name="Group 116" descr=" 56">
            <a:extLst>
              <a:ext uri="{FF2B5EF4-FFF2-40B4-BE49-F238E27FC236}">
                <a16:creationId xmlns:a16="http://schemas.microsoft.com/office/drawing/2014/main" id="{FF89C8FA-E3B7-4317-ACE2-8CA64AA7AEB8}"/>
              </a:ext>
            </a:extLst>
          </p:cNvPr>
          <p:cNvGrpSpPr>
            <a:grpSpLocks/>
          </p:cNvGrpSpPr>
          <p:nvPr/>
        </p:nvGrpSpPr>
        <p:grpSpPr bwMode="auto">
          <a:xfrm>
            <a:off x="2501050" y="4209368"/>
            <a:ext cx="528050" cy="464344"/>
            <a:chOff x="1536" y="3552"/>
            <a:chExt cx="360" cy="390"/>
          </a:xfrm>
          <a:solidFill>
            <a:schemeClr val="accent5">
              <a:lumMod val="60000"/>
              <a:lumOff val="40000"/>
            </a:schemeClr>
          </a:solidFill>
        </p:grpSpPr>
        <p:sp>
          <p:nvSpPr>
            <p:cNvPr id="57" name="AutoShape 117">
              <a:extLst>
                <a:ext uri="{FF2B5EF4-FFF2-40B4-BE49-F238E27FC236}">
                  <a16:creationId xmlns:a16="http://schemas.microsoft.com/office/drawing/2014/main" id="{022C9CCF-3040-4E09-8576-1071AFA354B4}"/>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58" name="AutoShape 118">
              <a:extLst>
                <a:ext uri="{FF2B5EF4-FFF2-40B4-BE49-F238E27FC236}">
                  <a16:creationId xmlns:a16="http://schemas.microsoft.com/office/drawing/2014/main" id="{4B26B4E3-C64B-48D8-AAEE-09C7C7D8A149}"/>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59" name="Group 119" descr=" 59">
            <a:extLst>
              <a:ext uri="{FF2B5EF4-FFF2-40B4-BE49-F238E27FC236}">
                <a16:creationId xmlns:a16="http://schemas.microsoft.com/office/drawing/2014/main" id="{2FC247BF-BC44-404A-A1FE-63B67E2B025F}"/>
              </a:ext>
            </a:extLst>
          </p:cNvPr>
          <p:cNvGrpSpPr>
            <a:grpSpLocks/>
          </p:cNvGrpSpPr>
          <p:nvPr/>
        </p:nvGrpSpPr>
        <p:grpSpPr bwMode="auto">
          <a:xfrm>
            <a:off x="3163038" y="4209368"/>
            <a:ext cx="528050" cy="464344"/>
            <a:chOff x="1536" y="3552"/>
            <a:chExt cx="360" cy="390"/>
          </a:xfrm>
          <a:solidFill>
            <a:schemeClr val="accent5">
              <a:lumMod val="60000"/>
              <a:lumOff val="40000"/>
            </a:schemeClr>
          </a:solidFill>
        </p:grpSpPr>
        <p:sp>
          <p:nvSpPr>
            <p:cNvPr id="60" name="AutoShape 120">
              <a:extLst>
                <a:ext uri="{FF2B5EF4-FFF2-40B4-BE49-F238E27FC236}">
                  <a16:creationId xmlns:a16="http://schemas.microsoft.com/office/drawing/2014/main" id="{5BB7C425-466D-44C3-B62C-02E9D382152F}"/>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61" name="AutoShape 121">
              <a:extLst>
                <a:ext uri="{FF2B5EF4-FFF2-40B4-BE49-F238E27FC236}">
                  <a16:creationId xmlns:a16="http://schemas.microsoft.com/office/drawing/2014/main" id="{BAF0CEDD-B522-43EE-8815-36F55369B899}"/>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62" name="Group 122" descr=" 62">
            <a:extLst>
              <a:ext uri="{FF2B5EF4-FFF2-40B4-BE49-F238E27FC236}">
                <a16:creationId xmlns:a16="http://schemas.microsoft.com/office/drawing/2014/main" id="{35ED62A8-DDD2-4E4D-8F81-C2473C0B81FE}"/>
              </a:ext>
            </a:extLst>
          </p:cNvPr>
          <p:cNvGrpSpPr>
            <a:grpSpLocks/>
          </p:cNvGrpSpPr>
          <p:nvPr/>
        </p:nvGrpSpPr>
        <p:grpSpPr bwMode="auto">
          <a:xfrm>
            <a:off x="3813913" y="4209368"/>
            <a:ext cx="528050" cy="464344"/>
            <a:chOff x="1536" y="3552"/>
            <a:chExt cx="360" cy="390"/>
          </a:xfrm>
          <a:solidFill>
            <a:schemeClr val="accent5">
              <a:lumMod val="60000"/>
              <a:lumOff val="40000"/>
            </a:schemeClr>
          </a:solidFill>
        </p:grpSpPr>
        <p:sp>
          <p:nvSpPr>
            <p:cNvPr id="63" name="AutoShape 123">
              <a:extLst>
                <a:ext uri="{FF2B5EF4-FFF2-40B4-BE49-F238E27FC236}">
                  <a16:creationId xmlns:a16="http://schemas.microsoft.com/office/drawing/2014/main" id="{7B615CC7-3753-473A-A69C-031033AD9714}"/>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64" name="AutoShape 124">
              <a:extLst>
                <a:ext uri="{FF2B5EF4-FFF2-40B4-BE49-F238E27FC236}">
                  <a16:creationId xmlns:a16="http://schemas.microsoft.com/office/drawing/2014/main" id="{B007A321-30E7-48DA-8ED1-B56F2A158064}"/>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65" name="Group 125" descr=" 65">
            <a:extLst>
              <a:ext uri="{FF2B5EF4-FFF2-40B4-BE49-F238E27FC236}">
                <a16:creationId xmlns:a16="http://schemas.microsoft.com/office/drawing/2014/main" id="{2B110F9C-79C3-4362-96DF-0DC40D8F3753}"/>
              </a:ext>
            </a:extLst>
          </p:cNvPr>
          <p:cNvGrpSpPr>
            <a:grpSpLocks/>
          </p:cNvGrpSpPr>
          <p:nvPr/>
        </p:nvGrpSpPr>
        <p:grpSpPr bwMode="auto">
          <a:xfrm>
            <a:off x="4452088" y="4209368"/>
            <a:ext cx="528050" cy="464344"/>
            <a:chOff x="1536" y="3552"/>
            <a:chExt cx="360" cy="390"/>
          </a:xfrm>
          <a:solidFill>
            <a:schemeClr val="accent5">
              <a:lumMod val="60000"/>
              <a:lumOff val="40000"/>
            </a:schemeClr>
          </a:solidFill>
        </p:grpSpPr>
        <p:sp>
          <p:nvSpPr>
            <p:cNvPr id="66" name="AutoShape 126">
              <a:extLst>
                <a:ext uri="{FF2B5EF4-FFF2-40B4-BE49-F238E27FC236}">
                  <a16:creationId xmlns:a16="http://schemas.microsoft.com/office/drawing/2014/main" id="{8E89EB42-9492-44FA-8A7F-491243030CF6}"/>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67" name="AutoShape 127">
              <a:extLst>
                <a:ext uri="{FF2B5EF4-FFF2-40B4-BE49-F238E27FC236}">
                  <a16:creationId xmlns:a16="http://schemas.microsoft.com/office/drawing/2014/main" id="{A80BA933-EA98-4E6E-8958-9A211407B640}"/>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grpSp>
        <p:nvGrpSpPr>
          <p:cNvPr id="68" name="Group 131" descr=" 71">
            <a:extLst>
              <a:ext uri="{FF2B5EF4-FFF2-40B4-BE49-F238E27FC236}">
                <a16:creationId xmlns:a16="http://schemas.microsoft.com/office/drawing/2014/main" id="{D4526EB3-AC23-40F7-BE43-BEFB42EA78DD}"/>
              </a:ext>
            </a:extLst>
          </p:cNvPr>
          <p:cNvGrpSpPr>
            <a:grpSpLocks/>
          </p:cNvGrpSpPr>
          <p:nvPr/>
        </p:nvGrpSpPr>
        <p:grpSpPr bwMode="auto">
          <a:xfrm>
            <a:off x="5752250" y="4209368"/>
            <a:ext cx="528050" cy="464344"/>
            <a:chOff x="1536" y="3552"/>
            <a:chExt cx="360" cy="390"/>
          </a:xfrm>
          <a:solidFill>
            <a:schemeClr val="accent5">
              <a:lumMod val="60000"/>
              <a:lumOff val="40000"/>
            </a:schemeClr>
          </a:solidFill>
        </p:grpSpPr>
        <p:sp>
          <p:nvSpPr>
            <p:cNvPr id="69" name="AutoShape 132">
              <a:extLst>
                <a:ext uri="{FF2B5EF4-FFF2-40B4-BE49-F238E27FC236}">
                  <a16:creationId xmlns:a16="http://schemas.microsoft.com/office/drawing/2014/main" id="{7A9F8256-B7B1-450A-A7B0-9C9B7F7F7B1B}"/>
                </a:ext>
              </a:extLst>
            </p:cNvPr>
            <p:cNvSpPr>
              <a:spLocks noChangeArrowheads="1"/>
            </p:cNvSpPr>
            <p:nvPr/>
          </p:nvSpPr>
          <p:spPr bwMode="auto">
            <a:xfrm rot="-296353">
              <a:off x="1536" y="3552"/>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sp>
          <p:nvSpPr>
            <p:cNvPr id="70" name="AutoShape 133">
              <a:extLst>
                <a:ext uri="{FF2B5EF4-FFF2-40B4-BE49-F238E27FC236}">
                  <a16:creationId xmlns:a16="http://schemas.microsoft.com/office/drawing/2014/main" id="{A63E408D-92EC-426E-9C20-93735B23EFDA}"/>
                </a:ext>
              </a:extLst>
            </p:cNvPr>
            <p:cNvSpPr>
              <a:spLocks noChangeArrowheads="1"/>
            </p:cNvSpPr>
            <p:nvPr/>
          </p:nvSpPr>
          <p:spPr bwMode="auto">
            <a:xfrm rot="10800000">
              <a:off x="1542" y="3618"/>
              <a:ext cx="354" cy="32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defTabSz="457200">
                <a:defRPr/>
              </a:pPr>
              <a:endParaRPr lang="en-US">
                <a:solidFill>
                  <a:prstClr val="black"/>
                </a:solidFill>
              </a:endParaRPr>
            </a:p>
          </p:txBody>
        </p:sp>
      </p:grpSp>
      <p:sp>
        <p:nvSpPr>
          <p:cNvPr id="71" name="Text Box 142" descr=" 74">
            <a:extLst>
              <a:ext uri="{FF2B5EF4-FFF2-40B4-BE49-F238E27FC236}">
                <a16:creationId xmlns:a16="http://schemas.microsoft.com/office/drawing/2014/main" id="{AD79EB89-2183-4D68-ABC2-59497DC29FA3}"/>
              </a:ext>
            </a:extLst>
          </p:cNvPr>
          <p:cNvSpPr txBox="1">
            <a:spLocks noChangeArrowheads="1"/>
          </p:cNvSpPr>
          <p:nvPr/>
        </p:nvSpPr>
        <p:spPr bwMode="auto">
          <a:xfrm>
            <a:off x="4742672" y="4292483"/>
            <a:ext cx="1317282" cy="276999"/>
          </a:xfrm>
          <a:prstGeom prst="rect">
            <a:avLst/>
          </a:prstGeom>
          <a:solidFill>
            <a:schemeClr val="accent6">
              <a:lumMod val="40000"/>
              <a:lumOff val="60000"/>
            </a:schemeClr>
          </a:solidFill>
          <a:ln w="9525">
            <a:noFill/>
            <a:miter lim="800000"/>
            <a:headEnd/>
            <a:tailEnd/>
          </a:ln>
        </p:spPr>
        <p:txBody>
          <a:bodyPr wrap="square">
            <a:spAutoFit/>
          </a:bodyPr>
          <a:lstStyle/>
          <a:p>
            <a:pPr algn="ctr" defTabSz="457200"/>
            <a:r>
              <a:rPr lang="en-US" sz="1200" b="1" dirty="0">
                <a:solidFill>
                  <a:schemeClr val="accent5">
                    <a:lumMod val="75000"/>
                  </a:schemeClr>
                </a:solidFill>
                <a:latin typeface="Arial" pitchFamily="34" charset="0"/>
              </a:rPr>
              <a:t>Process</a:t>
            </a:r>
          </a:p>
        </p:txBody>
      </p:sp>
      <p:sp>
        <p:nvSpPr>
          <p:cNvPr id="72" name="Oval Callout 74" descr=" 75">
            <a:extLst>
              <a:ext uri="{FF2B5EF4-FFF2-40B4-BE49-F238E27FC236}">
                <a16:creationId xmlns:a16="http://schemas.microsoft.com/office/drawing/2014/main" id="{20E46319-4BC4-4312-95ED-1A83D1C419EF}"/>
              </a:ext>
            </a:extLst>
          </p:cNvPr>
          <p:cNvSpPr/>
          <p:nvPr/>
        </p:nvSpPr>
        <p:spPr>
          <a:xfrm>
            <a:off x="1689824" y="1927558"/>
            <a:ext cx="3021888" cy="1073542"/>
          </a:xfrm>
          <a:prstGeom prst="wedgeEllipseCallout">
            <a:avLst>
              <a:gd name="adj1" fmla="val 72914"/>
              <a:gd name="adj2" fmla="val 174737"/>
            </a:avLst>
          </a:prstGeom>
          <a:solidFill>
            <a:schemeClr val="accent5">
              <a:lumMod val="60000"/>
              <a:lumOff val="40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i="1" dirty="0">
                <a:solidFill>
                  <a:srgbClr val="666666"/>
                </a:solidFill>
              </a:rPr>
              <a:t>“… I didn't even know that was available to my patients.”</a:t>
            </a:r>
          </a:p>
        </p:txBody>
      </p:sp>
      <p:sp>
        <p:nvSpPr>
          <p:cNvPr id="74" name="Shape 484">
            <a:extLst>
              <a:ext uri="{FF2B5EF4-FFF2-40B4-BE49-F238E27FC236}">
                <a16:creationId xmlns:a16="http://schemas.microsoft.com/office/drawing/2014/main" id="{3E25AC58-C0D3-441F-B228-F4F179172A20}"/>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5021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8037198" cy="857400"/>
          </a:xfrm>
        </p:spPr>
        <p:txBody>
          <a:bodyPr/>
          <a:lstStyle/>
          <a:p>
            <a:r>
              <a:rPr lang="en-US" sz="3000" dirty="0"/>
              <a:t>Use of theory to guide implementation</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23</a:t>
            </a:fld>
            <a:endParaRPr lang="en" dirty="0">
              <a:solidFill>
                <a:schemeClr val="accent4">
                  <a:lumMod val="75000"/>
                </a:schemeClr>
              </a:solidFill>
            </a:endParaRPr>
          </a:p>
        </p:txBody>
      </p:sp>
      <p:sp>
        <p:nvSpPr>
          <p:cNvPr id="12" name="Rectangle 11">
            <a:extLst>
              <a:ext uri="{FF2B5EF4-FFF2-40B4-BE49-F238E27FC236}">
                <a16:creationId xmlns:a16="http://schemas.microsoft.com/office/drawing/2014/main" id="{DC74DE4B-A813-4334-BA46-17A65BB74467}"/>
              </a:ext>
            </a:extLst>
          </p:cNvPr>
          <p:cNvSpPr/>
          <p:nvPr/>
        </p:nvSpPr>
        <p:spPr>
          <a:xfrm>
            <a:off x="280803" y="4809195"/>
            <a:ext cx="8593447" cy="246221"/>
          </a:xfrm>
          <a:prstGeom prst="rect">
            <a:avLst/>
          </a:prstGeom>
        </p:spPr>
        <p:txBody>
          <a:bodyPr wrap="square">
            <a:spAutoFit/>
          </a:bodyPr>
          <a:lstStyle/>
          <a:p>
            <a:r>
              <a:rPr lang="en-US" sz="500" dirty="0">
                <a:solidFill>
                  <a:schemeClr val="tx1"/>
                </a:solidFill>
                <a:latin typeface="Raleway Light" panose="020B0604020202020204" charset="0"/>
              </a:rPr>
              <a:t>Sales A, Smith J, Curran G, </a:t>
            </a:r>
            <a:r>
              <a:rPr lang="en-US" sz="500" dirty="0" err="1">
                <a:solidFill>
                  <a:schemeClr val="tx1"/>
                </a:solidFill>
                <a:latin typeface="Raleway Light" panose="020B0604020202020204" charset="0"/>
              </a:rPr>
              <a:t>Kochevar</a:t>
            </a:r>
            <a:r>
              <a:rPr lang="en-US" sz="500" dirty="0">
                <a:solidFill>
                  <a:schemeClr val="tx1"/>
                </a:solidFill>
                <a:latin typeface="Raleway Light" panose="020B0604020202020204" charset="0"/>
              </a:rPr>
              <a:t> L. Models, strategies, and tools. Theory in implementing evidence-based findings into health care practice. J. Gen. Intern. Med. Feb 2006;21 </a:t>
            </a:r>
            <a:r>
              <a:rPr lang="en-US" sz="500" dirty="0" err="1">
                <a:solidFill>
                  <a:schemeClr val="tx1"/>
                </a:solidFill>
                <a:latin typeface="Raleway Light" panose="020B0604020202020204" charset="0"/>
              </a:rPr>
              <a:t>Suppl</a:t>
            </a:r>
            <a:r>
              <a:rPr lang="en-US" sz="500" dirty="0">
                <a:solidFill>
                  <a:schemeClr val="tx1"/>
                </a:solidFill>
                <a:latin typeface="Raleway Light" panose="020B0604020202020204" charset="0"/>
              </a:rPr>
              <a:t> 2:S43-49.</a:t>
            </a:r>
          </a:p>
          <a:p>
            <a:r>
              <a:rPr lang="en-US" sz="500" dirty="0">
                <a:solidFill>
                  <a:schemeClr val="tx1"/>
                </a:solidFill>
                <a:latin typeface="Raleway Light" panose="020B0604020202020204" charset="0"/>
              </a:rPr>
              <a:t>Bartholomew, L. K., Parcel, G. S., &amp; </a:t>
            </a:r>
            <a:r>
              <a:rPr lang="en-US" sz="500" dirty="0" err="1">
                <a:solidFill>
                  <a:schemeClr val="tx1"/>
                </a:solidFill>
                <a:latin typeface="Raleway Light" panose="020B0604020202020204" charset="0"/>
              </a:rPr>
              <a:t>Kok</a:t>
            </a:r>
            <a:r>
              <a:rPr lang="en-US" sz="500" dirty="0">
                <a:solidFill>
                  <a:schemeClr val="tx1"/>
                </a:solidFill>
                <a:latin typeface="Raleway Light" panose="020B0604020202020204" charset="0"/>
              </a:rPr>
              <a:t>, G. (1998). Intervention mapping: a process for developing theory- and evidence-based health education programs. Health </a:t>
            </a:r>
            <a:r>
              <a:rPr lang="en-US" sz="500" dirty="0" err="1">
                <a:solidFill>
                  <a:schemeClr val="tx1"/>
                </a:solidFill>
                <a:latin typeface="Raleway Light" panose="020B0604020202020204" charset="0"/>
              </a:rPr>
              <a:t>Educ</a:t>
            </a:r>
            <a:r>
              <a:rPr lang="en-US" sz="500" dirty="0">
                <a:solidFill>
                  <a:schemeClr val="tx1"/>
                </a:solidFill>
                <a:latin typeface="Raleway Light" panose="020B0604020202020204" charset="0"/>
              </a:rPr>
              <a:t> </a:t>
            </a:r>
            <a:r>
              <a:rPr lang="en-US" sz="500" dirty="0" err="1">
                <a:solidFill>
                  <a:schemeClr val="tx1"/>
                </a:solidFill>
                <a:latin typeface="Raleway Light" panose="020B0604020202020204" charset="0"/>
              </a:rPr>
              <a:t>Behav</a:t>
            </a:r>
            <a:r>
              <a:rPr lang="en-US" sz="500" dirty="0">
                <a:solidFill>
                  <a:schemeClr val="tx1"/>
                </a:solidFill>
                <a:latin typeface="Raleway Light" panose="020B0604020202020204" charset="0"/>
              </a:rPr>
              <a:t>, 25(5), 545-563. </a:t>
            </a:r>
          </a:p>
        </p:txBody>
      </p:sp>
      <p:grpSp>
        <p:nvGrpSpPr>
          <p:cNvPr id="17" name="Shape 409">
            <a:extLst>
              <a:ext uri="{FF2B5EF4-FFF2-40B4-BE49-F238E27FC236}">
                <a16:creationId xmlns:a16="http://schemas.microsoft.com/office/drawing/2014/main" id="{2C6D79F5-9E52-4609-A635-33650BB1072A}"/>
              </a:ext>
            </a:extLst>
          </p:cNvPr>
          <p:cNvGrpSpPr/>
          <p:nvPr/>
        </p:nvGrpSpPr>
        <p:grpSpPr>
          <a:xfrm>
            <a:off x="7987661" y="342901"/>
            <a:ext cx="941078" cy="661308"/>
            <a:chOff x="3918650" y="293075"/>
            <a:chExt cx="488500" cy="412775"/>
          </a:xfrm>
          <a:solidFill>
            <a:schemeClr val="accent5">
              <a:lumMod val="75000"/>
            </a:schemeClr>
          </a:solidFill>
        </p:grpSpPr>
        <p:sp>
          <p:nvSpPr>
            <p:cNvPr id="18" name="Shape 410">
              <a:extLst>
                <a:ext uri="{FF2B5EF4-FFF2-40B4-BE49-F238E27FC236}">
                  <a16:creationId xmlns:a16="http://schemas.microsoft.com/office/drawing/2014/main" id="{5A499442-413E-4A6E-897F-5D77A604E7C0}"/>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411">
              <a:extLst>
                <a:ext uri="{FF2B5EF4-FFF2-40B4-BE49-F238E27FC236}">
                  <a16:creationId xmlns:a16="http://schemas.microsoft.com/office/drawing/2014/main" id="{ED2632C1-2681-47A2-9D5D-64662D4BAB26}"/>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12">
              <a:extLst>
                <a:ext uri="{FF2B5EF4-FFF2-40B4-BE49-F238E27FC236}">
                  <a16:creationId xmlns:a16="http://schemas.microsoft.com/office/drawing/2014/main" id="{C89C0C76-1E58-4F23-A67F-A7E19F69B3A1}"/>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TextBox 3">
            <a:extLst>
              <a:ext uri="{FF2B5EF4-FFF2-40B4-BE49-F238E27FC236}">
                <a16:creationId xmlns:a16="http://schemas.microsoft.com/office/drawing/2014/main" id="{36B9C453-5D87-4593-A797-F92D8952B6F5}"/>
              </a:ext>
            </a:extLst>
          </p:cNvPr>
          <p:cNvSpPr txBox="1"/>
          <p:nvPr/>
        </p:nvSpPr>
        <p:spPr>
          <a:xfrm>
            <a:off x="914400" y="1434852"/>
            <a:ext cx="2730500" cy="584775"/>
          </a:xfrm>
          <a:prstGeom prst="rect">
            <a:avLst/>
          </a:prstGeom>
          <a:solidFill>
            <a:schemeClr val="accent5">
              <a:lumMod val="20000"/>
              <a:lumOff val="80000"/>
            </a:schemeClr>
          </a:solidFill>
          <a:ln w="19050">
            <a:solidFill>
              <a:schemeClr val="accent5">
                <a:lumMod val="75000"/>
              </a:schemeClr>
            </a:solidFill>
          </a:ln>
        </p:spPr>
        <p:txBody>
          <a:bodyPr wrap="square" rtlCol="0" anchor="ctr">
            <a:spAutoFit/>
          </a:bodyPr>
          <a:lstStyle/>
          <a:p>
            <a:pPr algn="ctr"/>
            <a:r>
              <a:rPr lang="en-US" sz="1600" b="1" dirty="0">
                <a:solidFill>
                  <a:srgbClr val="666666"/>
                </a:solidFill>
                <a:latin typeface="Raleway Light" panose="020B0604020202020204" charset="0"/>
              </a:rPr>
              <a:t>Assess targeted EBP change and context</a:t>
            </a:r>
          </a:p>
        </p:txBody>
      </p:sp>
      <p:sp>
        <p:nvSpPr>
          <p:cNvPr id="41" name="TextBox 40">
            <a:extLst>
              <a:ext uri="{FF2B5EF4-FFF2-40B4-BE49-F238E27FC236}">
                <a16:creationId xmlns:a16="http://schemas.microsoft.com/office/drawing/2014/main" id="{CDC3B9D4-E2CB-446D-BBB0-03D51AEC5677}"/>
              </a:ext>
            </a:extLst>
          </p:cNvPr>
          <p:cNvSpPr txBox="1"/>
          <p:nvPr/>
        </p:nvSpPr>
        <p:spPr>
          <a:xfrm>
            <a:off x="553700" y="1069093"/>
            <a:ext cx="386644" cy="584775"/>
          </a:xfrm>
          <a:prstGeom prst="rect">
            <a:avLst/>
          </a:prstGeom>
          <a:noFill/>
        </p:spPr>
        <p:txBody>
          <a:bodyPr wrap="none" rtlCol="0">
            <a:spAutoFit/>
          </a:bodyPr>
          <a:lstStyle/>
          <a:p>
            <a:r>
              <a:rPr lang="en-US" sz="3200" dirty="0">
                <a:solidFill>
                  <a:srgbClr val="666666"/>
                </a:solidFill>
                <a:latin typeface="Raleway ExtraBold" panose="020B0604020202020204" charset="0"/>
              </a:rPr>
              <a:t>1</a:t>
            </a:r>
            <a:endParaRPr lang="en-US" dirty="0">
              <a:solidFill>
                <a:srgbClr val="666666"/>
              </a:solidFill>
              <a:latin typeface="Raleway ExtraBold" panose="020B0604020202020204" charset="0"/>
            </a:endParaRPr>
          </a:p>
        </p:txBody>
      </p:sp>
      <p:sp>
        <p:nvSpPr>
          <p:cNvPr id="43" name="Rounded Rectangular Callout 6" descr=" 7">
            <a:extLst>
              <a:ext uri="{FF2B5EF4-FFF2-40B4-BE49-F238E27FC236}">
                <a16:creationId xmlns:a16="http://schemas.microsoft.com/office/drawing/2014/main" id="{27A84B0B-B4D4-4EAE-84F8-D7B45AD230BF}"/>
              </a:ext>
            </a:extLst>
          </p:cNvPr>
          <p:cNvSpPr/>
          <p:nvPr/>
        </p:nvSpPr>
        <p:spPr>
          <a:xfrm>
            <a:off x="2594769" y="2609850"/>
            <a:ext cx="2100262" cy="610362"/>
          </a:xfrm>
          <a:prstGeom prst="wedgeRoundRectCallout">
            <a:avLst>
              <a:gd name="adj1" fmla="val -29797"/>
              <a:gd name="adj2" fmla="val -132143"/>
              <a:gd name="adj3" fmla="val 16667"/>
            </a:avLst>
          </a:prstGeom>
          <a:solidFill>
            <a:schemeClr val="accent5">
              <a:lumMod val="60000"/>
              <a:lumOff val="40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lnSpc>
                <a:spcPts val="1700"/>
              </a:lnSpc>
              <a:spcBef>
                <a:spcPct val="0"/>
              </a:spcBef>
              <a:spcAft>
                <a:spcPct val="0"/>
              </a:spcAft>
              <a:defRPr/>
            </a:pPr>
            <a:r>
              <a:rPr lang="en-US" sz="1600" b="1" dirty="0">
                <a:solidFill>
                  <a:srgbClr val="666666"/>
                </a:solidFill>
                <a:latin typeface="Raleway Light" panose="020B0604020202020204" charset="0"/>
              </a:rPr>
              <a:t>Use theory to guide assessment</a:t>
            </a:r>
          </a:p>
        </p:txBody>
      </p:sp>
    </p:spTree>
    <p:extLst>
      <p:ext uri="{BB962C8B-B14F-4D97-AF65-F5344CB8AC3E}">
        <p14:creationId xmlns:p14="http://schemas.microsoft.com/office/powerpoint/2010/main" val="172339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699" y="504081"/>
            <a:ext cx="8044163" cy="857400"/>
          </a:xfrm>
        </p:spPr>
        <p:txBody>
          <a:bodyPr/>
          <a:lstStyle/>
          <a:p>
            <a:r>
              <a:rPr lang="en-US" sz="3000" dirty="0"/>
              <a:t>Telephone lifestyle coaching program</a:t>
            </a:r>
          </a:p>
        </p:txBody>
      </p:sp>
      <p:sp>
        <p:nvSpPr>
          <p:cNvPr id="3" name="Text Placeholder 2">
            <a:extLst>
              <a:ext uri="{FF2B5EF4-FFF2-40B4-BE49-F238E27FC236}">
                <a16:creationId xmlns:a16="http://schemas.microsoft.com/office/drawing/2014/main" id="{C378184F-4F1E-4534-9512-AD8D7C7C5CBC}"/>
              </a:ext>
            </a:extLst>
          </p:cNvPr>
          <p:cNvSpPr>
            <a:spLocks noGrp="1"/>
          </p:cNvSpPr>
          <p:nvPr>
            <p:ph type="body" idx="1"/>
          </p:nvPr>
        </p:nvSpPr>
        <p:spPr>
          <a:xfrm>
            <a:off x="945621" y="1159826"/>
            <a:ext cx="7645277" cy="2366100"/>
          </a:xfrm>
        </p:spPr>
        <p:txBody>
          <a:bodyPr/>
          <a:lstStyle/>
          <a:p>
            <a:pPr>
              <a:buClr>
                <a:srgbClr val="666666"/>
              </a:buClr>
              <a:defRPr/>
            </a:pPr>
            <a:r>
              <a:rPr lang="en-US" sz="2400" dirty="0">
                <a:latin typeface="Raleway Light" panose="020B0604020202020204" charset="0"/>
              </a:rPr>
              <a:t>Coaching to support lifestyle change for Veterans</a:t>
            </a:r>
          </a:p>
          <a:p>
            <a:pPr lvl="1">
              <a:buClr>
                <a:srgbClr val="666666"/>
              </a:buClr>
              <a:buFont typeface="Wingdings" panose="05000000000000000000" pitchFamily="2" charset="2"/>
              <a:buChar char="§"/>
              <a:defRPr/>
            </a:pPr>
            <a:r>
              <a:rPr lang="en-GB" sz="1800" dirty="0">
                <a:latin typeface="Raleway Light" panose="020B0604020202020204" charset="0"/>
              </a:rPr>
              <a:t>Eat wisely</a:t>
            </a:r>
          </a:p>
          <a:p>
            <a:pPr lvl="1">
              <a:buClr>
                <a:srgbClr val="666666"/>
              </a:buClr>
              <a:buFont typeface="Wingdings" panose="05000000000000000000" pitchFamily="2" charset="2"/>
              <a:buChar char="§"/>
              <a:defRPr/>
            </a:pPr>
            <a:r>
              <a:rPr lang="en-GB" sz="1800" dirty="0">
                <a:latin typeface="Raleway Light" panose="020B0604020202020204" charset="0"/>
              </a:rPr>
              <a:t>Be physically active</a:t>
            </a:r>
          </a:p>
          <a:p>
            <a:pPr lvl="1">
              <a:buClr>
                <a:srgbClr val="666666"/>
              </a:buClr>
              <a:buFont typeface="Wingdings" panose="05000000000000000000" pitchFamily="2" charset="2"/>
              <a:buChar char="§"/>
              <a:defRPr/>
            </a:pPr>
            <a:r>
              <a:rPr lang="en-GB" sz="1800" dirty="0">
                <a:latin typeface="Raleway Light" panose="020B0604020202020204" charset="0"/>
              </a:rPr>
              <a:t>Be tobacco free</a:t>
            </a:r>
          </a:p>
          <a:p>
            <a:pPr lvl="1">
              <a:buClr>
                <a:srgbClr val="666666"/>
              </a:buClr>
              <a:buFont typeface="Wingdings" panose="05000000000000000000" pitchFamily="2" charset="2"/>
              <a:buChar char="§"/>
              <a:defRPr/>
            </a:pPr>
            <a:r>
              <a:rPr lang="en-GB" sz="1800" dirty="0">
                <a:latin typeface="Raleway Light" panose="020B0604020202020204" charset="0"/>
              </a:rPr>
              <a:t>Strive for a healthy weight</a:t>
            </a:r>
          </a:p>
          <a:p>
            <a:pPr lvl="1">
              <a:buClr>
                <a:srgbClr val="666666"/>
              </a:buClr>
              <a:buFont typeface="Wingdings" panose="05000000000000000000" pitchFamily="2" charset="2"/>
              <a:buChar char="§"/>
              <a:defRPr/>
            </a:pPr>
            <a:r>
              <a:rPr lang="en-GB" sz="1800" dirty="0">
                <a:latin typeface="Raleway Light" panose="020B0604020202020204" charset="0"/>
              </a:rPr>
              <a:t>Manage stress</a:t>
            </a:r>
          </a:p>
          <a:p>
            <a:pPr lvl="1">
              <a:buClr>
                <a:srgbClr val="666666"/>
              </a:buClr>
              <a:buFont typeface="Wingdings" panose="05000000000000000000" pitchFamily="2" charset="2"/>
              <a:buChar char="§"/>
              <a:defRPr/>
            </a:pPr>
            <a:r>
              <a:rPr lang="en-GB" sz="1800" dirty="0">
                <a:latin typeface="Raleway Light" panose="020B0604020202020204" charset="0"/>
              </a:rPr>
              <a:t>Limit alcohol</a:t>
            </a:r>
          </a:p>
          <a:p>
            <a:pPr>
              <a:buClr>
                <a:srgbClr val="666666"/>
              </a:buClr>
              <a:defRPr/>
            </a:pPr>
            <a:r>
              <a:rPr lang="en-GB" sz="2400" dirty="0">
                <a:latin typeface="Raleway Light" panose="020B0604020202020204" charset="0"/>
              </a:rPr>
              <a:t>Strong evidence-base</a:t>
            </a:r>
          </a:p>
          <a:p>
            <a:pPr lvl="1">
              <a:buClr>
                <a:srgbClr val="666666"/>
              </a:buClr>
              <a:buFont typeface="Wingdings" panose="05000000000000000000" pitchFamily="2" charset="2"/>
              <a:buChar char="§"/>
              <a:defRPr/>
            </a:pPr>
            <a:r>
              <a:rPr lang="en-US" sz="1800" dirty="0">
                <a:latin typeface="Raleway Light" panose="020B0604020202020204" charset="0"/>
              </a:rPr>
              <a:t>Clinically relevant benefits at 6 months after baseline</a:t>
            </a:r>
          </a:p>
          <a:p>
            <a:pPr>
              <a:buClr>
                <a:srgbClr val="666666"/>
              </a:buClr>
              <a:defRPr/>
            </a:pPr>
            <a:r>
              <a:rPr lang="en-US" sz="2400" dirty="0">
                <a:latin typeface="Raleway Light" panose="020B0604020202020204" charset="0"/>
              </a:rPr>
              <a:t>9,357 Veterans referred over 19 month period</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24</a:t>
            </a:fld>
            <a:endParaRPr lang="en" dirty="0">
              <a:solidFill>
                <a:schemeClr val="accent4">
                  <a:lumMod val="75000"/>
                </a:schemeClr>
              </a:solidFill>
            </a:endParaRPr>
          </a:p>
        </p:txBody>
      </p:sp>
      <p:sp>
        <p:nvSpPr>
          <p:cNvPr id="12" name="Shape 458">
            <a:extLst>
              <a:ext uri="{FF2B5EF4-FFF2-40B4-BE49-F238E27FC236}">
                <a16:creationId xmlns:a16="http://schemas.microsoft.com/office/drawing/2014/main" id="{03E6C082-1FCC-44E5-A62A-9B45C514F432}"/>
              </a:ext>
            </a:extLst>
          </p:cNvPr>
          <p:cNvSpPr/>
          <p:nvPr/>
        </p:nvSpPr>
        <p:spPr>
          <a:xfrm>
            <a:off x="8131277" y="307926"/>
            <a:ext cx="692338" cy="669429"/>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1717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699" y="504081"/>
            <a:ext cx="8044163" cy="857400"/>
          </a:xfrm>
        </p:spPr>
        <p:txBody>
          <a:bodyPr/>
          <a:lstStyle/>
          <a:p>
            <a:r>
              <a:rPr lang="en-US" sz="3000" dirty="0"/>
              <a:t>Variable referral rates</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25</a:t>
            </a:fld>
            <a:endParaRPr lang="en" dirty="0">
              <a:solidFill>
                <a:schemeClr val="accent4">
                  <a:lumMod val="75000"/>
                </a:schemeClr>
              </a:solidFill>
            </a:endParaRPr>
          </a:p>
        </p:txBody>
      </p:sp>
      <p:pic>
        <p:nvPicPr>
          <p:cNvPr id="31" name="Picture 2" descr=" 10">
            <a:extLst>
              <a:ext uri="{FF2B5EF4-FFF2-40B4-BE49-F238E27FC236}">
                <a16:creationId xmlns:a16="http://schemas.microsoft.com/office/drawing/2014/main" id="{6D6FE2D3-8706-434C-80F8-88CE9D895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82" y="1491664"/>
            <a:ext cx="7588718" cy="321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descr=" 11">
            <a:extLst>
              <a:ext uri="{FF2B5EF4-FFF2-40B4-BE49-F238E27FC236}">
                <a16:creationId xmlns:a16="http://schemas.microsoft.com/office/drawing/2014/main" id="{AD3F7700-D833-4767-8CAB-7B3F5136033D}"/>
              </a:ext>
            </a:extLst>
          </p:cNvPr>
          <p:cNvPicPr>
            <a:picLocks noChangeAspect="1"/>
          </p:cNvPicPr>
          <p:nvPr/>
        </p:nvPicPr>
        <p:blipFill rotWithShape="1">
          <a:blip r:embed="rId4" cstate="print">
            <a:clrChange>
              <a:clrFrom>
                <a:srgbClr val="F8FBFC"/>
              </a:clrFrom>
              <a:clrTo>
                <a:srgbClr val="F8FBFC">
                  <a:alpha val="0"/>
                </a:srgbClr>
              </a:clrTo>
            </a:clrChange>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75975"/>
          <a:stretch/>
        </p:blipFill>
        <p:spPr bwMode="auto">
          <a:xfrm>
            <a:off x="767247" y="733731"/>
            <a:ext cx="7267020" cy="918915"/>
          </a:xfrm>
          <a:prstGeom prst="rect">
            <a:avLst/>
          </a:prstGeom>
          <a:ln>
            <a:noFill/>
          </a:ln>
          <a:effectLst/>
        </p:spPr>
      </p:pic>
      <p:sp>
        <p:nvSpPr>
          <p:cNvPr id="33" name="Rectangle 32" descr=" 12">
            <a:extLst>
              <a:ext uri="{FF2B5EF4-FFF2-40B4-BE49-F238E27FC236}">
                <a16:creationId xmlns:a16="http://schemas.microsoft.com/office/drawing/2014/main" id="{4A6A8BFC-F7A6-43F5-9D05-04948347C9ED}"/>
              </a:ext>
            </a:extLst>
          </p:cNvPr>
          <p:cNvSpPr/>
          <p:nvPr/>
        </p:nvSpPr>
        <p:spPr>
          <a:xfrm>
            <a:off x="1587500" y="1738304"/>
            <a:ext cx="3556000" cy="256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a:p>
            <a:pPr algn="ctr"/>
            <a:endParaRPr lang="en-US" dirty="0"/>
          </a:p>
        </p:txBody>
      </p:sp>
      <p:sp>
        <p:nvSpPr>
          <p:cNvPr id="34" name="Oval 33" descr=" 13">
            <a:extLst>
              <a:ext uri="{FF2B5EF4-FFF2-40B4-BE49-F238E27FC236}">
                <a16:creationId xmlns:a16="http://schemas.microsoft.com/office/drawing/2014/main" id="{52140866-0C2D-4791-B697-BD716CDFE5D9}"/>
              </a:ext>
            </a:extLst>
          </p:cNvPr>
          <p:cNvSpPr/>
          <p:nvPr/>
        </p:nvSpPr>
        <p:spPr>
          <a:xfrm>
            <a:off x="7550149" y="1781182"/>
            <a:ext cx="260351" cy="312671"/>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descr=" 15">
            <a:extLst>
              <a:ext uri="{FF2B5EF4-FFF2-40B4-BE49-F238E27FC236}">
                <a16:creationId xmlns:a16="http://schemas.microsoft.com/office/drawing/2014/main" id="{3016FD9F-9E58-4B73-9DD5-E654180F12BF}"/>
              </a:ext>
            </a:extLst>
          </p:cNvPr>
          <p:cNvCxnSpPr>
            <a:cxnSpLocks/>
          </p:cNvCxnSpPr>
          <p:nvPr/>
        </p:nvCxnSpPr>
        <p:spPr>
          <a:xfrm flipH="1">
            <a:off x="7977262" y="1361481"/>
            <a:ext cx="942976" cy="47214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 16">
            <a:extLst>
              <a:ext uri="{FF2B5EF4-FFF2-40B4-BE49-F238E27FC236}">
                <a16:creationId xmlns:a16="http://schemas.microsoft.com/office/drawing/2014/main" id="{C5A96D33-AEE1-41ED-998B-9E5C6180F608}"/>
              </a:ext>
            </a:extLst>
          </p:cNvPr>
          <p:cNvCxnSpPr>
            <a:cxnSpLocks/>
          </p:cNvCxnSpPr>
          <p:nvPr/>
        </p:nvCxnSpPr>
        <p:spPr>
          <a:xfrm flipH="1">
            <a:off x="7980475" y="3098551"/>
            <a:ext cx="942976" cy="47214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descr=" 17">
            <a:extLst>
              <a:ext uri="{FF2B5EF4-FFF2-40B4-BE49-F238E27FC236}">
                <a16:creationId xmlns:a16="http://schemas.microsoft.com/office/drawing/2014/main" id="{670DD3E7-2AF8-424A-9A47-9D3A3CE99A56}"/>
              </a:ext>
            </a:extLst>
          </p:cNvPr>
          <p:cNvSpPr/>
          <p:nvPr/>
        </p:nvSpPr>
        <p:spPr>
          <a:xfrm rot="16200000">
            <a:off x="-461536" y="2973064"/>
            <a:ext cx="2937655" cy="296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aleway ExtraBold" panose="020B0604020202020204" charset="0"/>
              </a:rPr>
              <a:t>Referral Rate</a:t>
            </a:r>
          </a:p>
        </p:txBody>
      </p:sp>
      <p:sp>
        <p:nvSpPr>
          <p:cNvPr id="45" name="Oval 44" descr=" 13">
            <a:extLst>
              <a:ext uri="{FF2B5EF4-FFF2-40B4-BE49-F238E27FC236}">
                <a16:creationId xmlns:a16="http://schemas.microsoft.com/office/drawing/2014/main" id="{63769E6E-8CF3-4721-BC32-ECD897EA6655}"/>
              </a:ext>
            </a:extLst>
          </p:cNvPr>
          <p:cNvSpPr/>
          <p:nvPr/>
        </p:nvSpPr>
        <p:spPr>
          <a:xfrm>
            <a:off x="7550223" y="3546482"/>
            <a:ext cx="260351" cy="312671"/>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descr=" 17">
            <a:extLst>
              <a:ext uri="{FF2B5EF4-FFF2-40B4-BE49-F238E27FC236}">
                <a16:creationId xmlns:a16="http://schemas.microsoft.com/office/drawing/2014/main" id="{3235CCCE-6166-4040-B41C-DD8D88EB0E92}"/>
              </a:ext>
            </a:extLst>
          </p:cNvPr>
          <p:cNvSpPr/>
          <p:nvPr/>
        </p:nvSpPr>
        <p:spPr>
          <a:xfrm>
            <a:off x="2931929" y="4293482"/>
            <a:ext cx="2937655" cy="296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aleway ExtraBold" panose="020B0604020202020204" charset="0"/>
              </a:rPr>
              <a:t>Time (months) since launch</a:t>
            </a:r>
          </a:p>
        </p:txBody>
      </p:sp>
      <p:grpSp>
        <p:nvGrpSpPr>
          <p:cNvPr id="47" name="Shape 585">
            <a:extLst>
              <a:ext uri="{FF2B5EF4-FFF2-40B4-BE49-F238E27FC236}">
                <a16:creationId xmlns:a16="http://schemas.microsoft.com/office/drawing/2014/main" id="{97C1A912-060C-4397-810B-867879CF4E56}"/>
              </a:ext>
            </a:extLst>
          </p:cNvPr>
          <p:cNvGrpSpPr/>
          <p:nvPr/>
        </p:nvGrpSpPr>
        <p:grpSpPr>
          <a:xfrm>
            <a:off x="8097132" y="345638"/>
            <a:ext cx="718223" cy="834861"/>
            <a:chOff x="5300400" y="3670175"/>
            <a:chExt cx="421300" cy="399325"/>
          </a:xfrm>
          <a:solidFill>
            <a:schemeClr val="accent5">
              <a:lumMod val="75000"/>
            </a:schemeClr>
          </a:solidFill>
        </p:grpSpPr>
        <p:sp>
          <p:nvSpPr>
            <p:cNvPr id="48" name="Shape 586">
              <a:extLst>
                <a:ext uri="{FF2B5EF4-FFF2-40B4-BE49-F238E27FC236}">
                  <a16:creationId xmlns:a16="http://schemas.microsoft.com/office/drawing/2014/main" id="{A5B04BBB-1A88-44C9-B6AC-09B561AA67CF}"/>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587">
              <a:extLst>
                <a:ext uri="{FF2B5EF4-FFF2-40B4-BE49-F238E27FC236}">
                  <a16:creationId xmlns:a16="http://schemas.microsoft.com/office/drawing/2014/main" id="{B46FBC33-4617-4A05-9810-1FE1F8B9E73B}"/>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88">
              <a:extLst>
                <a:ext uri="{FF2B5EF4-FFF2-40B4-BE49-F238E27FC236}">
                  <a16:creationId xmlns:a16="http://schemas.microsoft.com/office/drawing/2014/main" id="{17605FA7-9250-44E7-8709-C266AD98988E}"/>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89">
              <a:extLst>
                <a:ext uri="{FF2B5EF4-FFF2-40B4-BE49-F238E27FC236}">
                  <a16:creationId xmlns:a16="http://schemas.microsoft.com/office/drawing/2014/main" id="{E9D140F7-6501-48AF-AE26-8217EFD98395}"/>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90">
              <a:extLst>
                <a:ext uri="{FF2B5EF4-FFF2-40B4-BE49-F238E27FC236}">
                  <a16:creationId xmlns:a16="http://schemas.microsoft.com/office/drawing/2014/main" id="{FA5E78CB-FA95-4B13-8535-36C35A7FF91F}"/>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75356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699" y="504081"/>
            <a:ext cx="8044163" cy="857400"/>
          </a:xfrm>
        </p:spPr>
        <p:txBody>
          <a:bodyPr/>
          <a:lstStyle/>
          <a:p>
            <a:r>
              <a:rPr lang="en-US" sz="3000" dirty="0"/>
              <a:t>Outcomes</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26</a:t>
            </a:fld>
            <a:endParaRPr lang="en" dirty="0">
              <a:solidFill>
                <a:schemeClr val="accent4">
                  <a:lumMod val="75000"/>
                </a:schemeClr>
              </a:solidFill>
            </a:endParaRPr>
          </a:p>
        </p:txBody>
      </p:sp>
      <p:pic>
        <p:nvPicPr>
          <p:cNvPr id="13" name="Picture 2" descr=" 4098">
            <a:extLst>
              <a:ext uri="{FF2B5EF4-FFF2-40B4-BE49-F238E27FC236}">
                <a16:creationId xmlns:a16="http://schemas.microsoft.com/office/drawing/2014/main" id="{CB6FD841-53AB-4CD1-8409-CF6CCE3CB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42" y="1187104"/>
            <a:ext cx="6013516" cy="339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descr=" 8">
            <a:extLst>
              <a:ext uri="{FF2B5EF4-FFF2-40B4-BE49-F238E27FC236}">
                <a16:creationId xmlns:a16="http://schemas.microsoft.com/office/drawing/2014/main" id="{74DE8A4D-C91A-4700-9DBE-4C9769CCECD8}"/>
              </a:ext>
            </a:extLst>
          </p:cNvPr>
          <p:cNvSpPr/>
          <p:nvPr/>
        </p:nvSpPr>
        <p:spPr>
          <a:xfrm>
            <a:off x="1840127" y="3487856"/>
            <a:ext cx="1639708" cy="25085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74" descr=" 75">
            <a:extLst>
              <a:ext uri="{FF2B5EF4-FFF2-40B4-BE49-F238E27FC236}">
                <a16:creationId xmlns:a16="http://schemas.microsoft.com/office/drawing/2014/main" id="{AA22C581-F792-4F03-91DA-A92DDE48166C}"/>
              </a:ext>
            </a:extLst>
          </p:cNvPr>
          <p:cNvSpPr/>
          <p:nvPr/>
        </p:nvSpPr>
        <p:spPr>
          <a:xfrm>
            <a:off x="4328299" y="2044504"/>
            <a:ext cx="2301617" cy="1015745"/>
          </a:xfrm>
          <a:prstGeom prst="wedgeEllipseCallout">
            <a:avLst>
              <a:gd name="adj1" fmla="val -72988"/>
              <a:gd name="adj2" fmla="val 86342"/>
            </a:avLst>
          </a:prstGeom>
          <a:solidFill>
            <a:schemeClr val="accent5">
              <a:lumMod val="60000"/>
              <a:lumOff val="40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666666"/>
                </a:solidFill>
                <a:latin typeface="Raleway ExtraBold" panose="020B0604020202020204" charset="0"/>
              </a:rPr>
              <a:t>Rate of enrollment X Medical Center</a:t>
            </a:r>
          </a:p>
        </p:txBody>
      </p:sp>
      <p:sp>
        <p:nvSpPr>
          <p:cNvPr id="16" name="Rectangle 15">
            <a:extLst>
              <a:ext uri="{FF2B5EF4-FFF2-40B4-BE49-F238E27FC236}">
                <a16:creationId xmlns:a16="http://schemas.microsoft.com/office/drawing/2014/main" id="{A199591F-B70D-4B2A-9DEF-6F0ACDEEF10A}"/>
              </a:ext>
            </a:extLst>
          </p:cNvPr>
          <p:cNvSpPr/>
          <p:nvPr/>
        </p:nvSpPr>
        <p:spPr>
          <a:xfrm>
            <a:off x="280803" y="4809195"/>
            <a:ext cx="8593447" cy="169277"/>
          </a:xfrm>
          <a:prstGeom prst="rect">
            <a:avLst/>
          </a:prstGeom>
        </p:spPr>
        <p:txBody>
          <a:bodyPr wrap="square">
            <a:spAutoFit/>
          </a:bodyPr>
          <a:lstStyle/>
          <a:p>
            <a:r>
              <a:rPr lang="en-US" sz="500" dirty="0">
                <a:solidFill>
                  <a:schemeClr val="tx1"/>
                </a:solidFill>
                <a:latin typeface="Raleway Light" panose="020B0604020202020204" charset="0"/>
              </a:rPr>
              <a:t>Proctor, E., H. </a:t>
            </a:r>
            <a:r>
              <a:rPr lang="en-US" sz="500" dirty="0" err="1">
                <a:solidFill>
                  <a:schemeClr val="tx1"/>
                </a:solidFill>
                <a:latin typeface="Raleway Light" panose="020B0604020202020204" charset="0"/>
              </a:rPr>
              <a:t>Silmere</a:t>
            </a:r>
            <a:r>
              <a:rPr lang="en-US" sz="500" dirty="0">
                <a:solidFill>
                  <a:schemeClr val="tx1"/>
                </a:solidFill>
                <a:latin typeface="Raleway Light" panose="020B0604020202020204" charset="0"/>
              </a:rPr>
              <a:t>, R. Raghavan, P. </a:t>
            </a:r>
            <a:r>
              <a:rPr lang="en-US" sz="500" dirty="0" err="1">
                <a:solidFill>
                  <a:schemeClr val="tx1"/>
                </a:solidFill>
                <a:latin typeface="Raleway Light" panose="020B0604020202020204" charset="0"/>
              </a:rPr>
              <a:t>Hovmand</a:t>
            </a:r>
            <a:r>
              <a:rPr lang="en-US" sz="500" dirty="0">
                <a:solidFill>
                  <a:schemeClr val="tx1"/>
                </a:solidFill>
                <a:latin typeface="Raleway Light" panose="020B0604020202020204" charset="0"/>
              </a:rPr>
              <a:t>, G. Aarons, A. Bunger, R. Griffey, and M. Hensley, Outcomes for implementation research: conceptual distinctions, measurement challenges, and research agenda. Administration and Policy in Mental Health, 2011. 38(2): p. 65-76.</a:t>
            </a:r>
          </a:p>
        </p:txBody>
      </p:sp>
      <p:grpSp>
        <p:nvGrpSpPr>
          <p:cNvPr id="27" name="Shape 497">
            <a:extLst>
              <a:ext uri="{FF2B5EF4-FFF2-40B4-BE49-F238E27FC236}">
                <a16:creationId xmlns:a16="http://schemas.microsoft.com/office/drawing/2014/main" id="{217D1A40-8FE1-4774-A51C-EC58B4B0F100}"/>
              </a:ext>
            </a:extLst>
          </p:cNvPr>
          <p:cNvGrpSpPr/>
          <p:nvPr/>
        </p:nvGrpSpPr>
        <p:grpSpPr>
          <a:xfrm>
            <a:off x="8149389" y="371193"/>
            <a:ext cx="724861" cy="815906"/>
            <a:chOff x="5970800" y="1619250"/>
            <a:chExt cx="428650" cy="456725"/>
          </a:xfrm>
          <a:solidFill>
            <a:schemeClr val="accent5">
              <a:lumMod val="75000"/>
            </a:schemeClr>
          </a:solidFill>
        </p:grpSpPr>
        <p:sp>
          <p:nvSpPr>
            <p:cNvPr id="28" name="Shape 498">
              <a:extLst>
                <a:ext uri="{FF2B5EF4-FFF2-40B4-BE49-F238E27FC236}">
                  <a16:creationId xmlns:a16="http://schemas.microsoft.com/office/drawing/2014/main" id="{A515CA8E-C302-42F7-9FFB-EE724DEC0F05}"/>
                </a:ext>
              </a:extLst>
            </p:cNvPr>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499">
              <a:extLst>
                <a:ext uri="{FF2B5EF4-FFF2-40B4-BE49-F238E27FC236}">
                  <a16:creationId xmlns:a16="http://schemas.microsoft.com/office/drawing/2014/main" id="{815B6141-6897-49FA-85EA-268F0FF81021}"/>
                </a:ext>
              </a:extLst>
            </p:cNvPr>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500">
              <a:extLst>
                <a:ext uri="{FF2B5EF4-FFF2-40B4-BE49-F238E27FC236}">
                  <a16:creationId xmlns:a16="http://schemas.microsoft.com/office/drawing/2014/main" id="{E407E763-D576-477F-9204-926DA36EC889}"/>
                </a:ext>
              </a:extLst>
            </p:cNvPr>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501">
              <a:extLst>
                <a:ext uri="{FF2B5EF4-FFF2-40B4-BE49-F238E27FC236}">
                  <a16:creationId xmlns:a16="http://schemas.microsoft.com/office/drawing/2014/main" id="{97D03DFF-D5BB-49C1-A606-9AE018D4B351}"/>
                </a:ext>
              </a:extLst>
            </p:cNvPr>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502">
              <a:extLst>
                <a:ext uri="{FF2B5EF4-FFF2-40B4-BE49-F238E27FC236}">
                  <a16:creationId xmlns:a16="http://schemas.microsoft.com/office/drawing/2014/main" id="{91B299CF-5A95-4D6C-A656-4EA2EE181999}"/>
                </a:ext>
              </a:extLst>
            </p:cNvPr>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085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8037198" cy="857400"/>
          </a:xfrm>
        </p:spPr>
        <p:txBody>
          <a:bodyPr/>
          <a:lstStyle/>
          <a:p>
            <a:r>
              <a:rPr lang="en-US" sz="3000" dirty="0"/>
              <a:t>Use of theory to guide implementation</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27</a:t>
            </a:fld>
            <a:endParaRPr lang="en" dirty="0">
              <a:solidFill>
                <a:schemeClr val="accent4">
                  <a:lumMod val="75000"/>
                </a:schemeClr>
              </a:solidFill>
            </a:endParaRPr>
          </a:p>
        </p:txBody>
      </p:sp>
      <p:sp>
        <p:nvSpPr>
          <p:cNvPr id="12" name="Rectangle 11">
            <a:extLst>
              <a:ext uri="{FF2B5EF4-FFF2-40B4-BE49-F238E27FC236}">
                <a16:creationId xmlns:a16="http://schemas.microsoft.com/office/drawing/2014/main" id="{DC74DE4B-A813-4334-BA46-17A65BB74467}"/>
              </a:ext>
            </a:extLst>
          </p:cNvPr>
          <p:cNvSpPr/>
          <p:nvPr/>
        </p:nvSpPr>
        <p:spPr>
          <a:xfrm>
            <a:off x="280803" y="4809195"/>
            <a:ext cx="8593447" cy="246221"/>
          </a:xfrm>
          <a:prstGeom prst="rect">
            <a:avLst/>
          </a:prstGeom>
        </p:spPr>
        <p:txBody>
          <a:bodyPr wrap="square">
            <a:spAutoFit/>
          </a:bodyPr>
          <a:lstStyle/>
          <a:p>
            <a:r>
              <a:rPr lang="en-US" sz="500" dirty="0">
                <a:solidFill>
                  <a:schemeClr val="tx1"/>
                </a:solidFill>
                <a:latin typeface="Raleway Light" panose="020B0604020202020204" charset="0"/>
              </a:rPr>
              <a:t>Sales A, Smith J, Curran G, </a:t>
            </a:r>
            <a:r>
              <a:rPr lang="en-US" sz="500" dirty="0" err="1">
                <a:solidFill>
                  <a:schemeClr val="tx1"/>
                </a:solidFill>
                <a:latin typeface="Raleway Light" panose="020B0604020202020204" charset="0"/>
              </a:rPr>
              <a:t>Kochevar</a:t>
            </a:r>
            <a:r>
              <a:rPr lang="en-US" sz="500" dirty="0">
                <a:solidFill>
                  <a:schemeClr val="tx1"/>
                </a:solidFill>
                <a:latin typeface="Raleway Light" panose="020B0604020202020204" charset="0"/>
              </a:rPr>
              <a:t> L. Models, strategies, and tools. Theory in implementing evidence-based findings into health care practice. J. Gen. Intern. Med. Feb 2006;21 </a:t>
            </a:r>
            <a:r>
              <a:rPr lang="en-US" sz="500" dirty="0" err="1">
                <a:solidFill>
                  <a:schemeClr val="tx1"/>
                </a:solidFill>
                <a:latin typeface="Raleway Light" panose="020B0604020202020204" charset="0"/>
              </a:rPr>
              <a:t>Suppl</a:t>
            </a:r>
            <a:r>
              <a:rPr lang="en-US" sz="500" dirty="0">
                <a:solidFill>
                  <a:schemeClr val="tx1"/>
                </a:solidFill>
                <a:latin typeface="Raleway Light" panose="020B0604020202020204" charset="0"/>
              </a:rPr>
              <a:t> 2:S43-49.</a:t>
            </a:r>
          </a:p>
          <a:p>
            <a:r>
              <a:rPr lang="en-US" sz="500" dirty="0">
                <a:solidFill>
                  <a:schemeClr val="tx1"/>
                </a:solidFill>
                <a:latin typeface="Raleway Light" panose="020B0604020202020204" charset="0"/>
              </a:rPr>
              <a:t>Bartholomew, L. K., Parcel, G. S., &amp; </a:t>
            </a:r>
            <a:r>
              <a:rPr lang="en-US" sz="500" dirty="0" err="1">
                <a:solidFill>
                  <a:schemeClr val="tx1"/>
                </a:solidFill>
                <a:latin typeface="Raleway Light" panose="020B0604020202020204" charset="0"/>
              </a:rPr>
              <a:t>Kok</a:t>
            </a:r>
            <a:r>
              <a:rPr lang="en-US" sz="500" dirty="0">
                <a:solidFill>
                  <a:schemeClr val="tx1"/>
                </a:solidFill>
                <a:latin typeface="Raleway Light" panose="020B0604020202020204" charset="0"/>
              </a:rPr>
              <a:t>, G. (1998). Intervention mapping: a process for developing theory- and evidence-based health education programs. Health </a:t>
            </a:r>
            <a:r>
              <a:rPr lang="en-US" sz="500" dirty="0" err="1">
                <a:solidFill>
                  <a:schemeClr val="tx1"/>
                </a:solidFill>
                <a:latin typeface="Raleway Light" panose="020B0604020202020204" charset="0"/>
              </a:rPr>
              <a:t>Educ</a:t>
            </a:r>
            <a:r>
              <a:rPr lang="en-US" sz="500" dirty="0">
                <a:solidFill>
                  <a:schemeClr val="tx1"/>
                </a:solidFill>
                <a:latin typeface="Raleway Light" panose="020B0604020202020204" charset="0"/>
              </a:rPr>
              <a:t> </a:t>
            </a:r>
            <a:r>
              <a:rPr lang="en-US" sz="500" dirty="0" err="1">
                <a:solidFill>
                  <a:schemeClr val="tx1"/>
                </a:solidFill>
                <a:latin typeface="Raleway Light" panose="020B0604020202020204" charset="0"/>
              </a:rPr>
              <a:t>Behav</a:t>
            </a:r>
            <a:r>
              <a:rPr lang="en-US" sz="500" dirty="0">
                <a:solidFill>
                  <a:schemeClr val="tx1"/>
                </a:solidFill>
                <a:latin typeface="Raleway Light" panose="020B0604020202020204" charset="0"/>
              </a:rPr>
              <a:t>, 25(5), 545-563. </a:t>
            </a:r>
          </a:p>
        </p:txBody>
      </p:sp>
      <p:grpSp>
        <p:nvGrpSpPr>
          <p:cNvPr id="17" name="Shape 409">
            <a:extLst>
              <a:ext uri="{FF2B5EF4-FFF2-40B4-BE49-F238E27FC236}">
                <a16:creationId xmlns:a16="http://schemas.microsoft.com/office/drawing/2014/main" id="{2C6D79F5-9E52-4609-A635-33650BB1072A}"/>
              </a:ext>
            </a:extLst>
          </p:cNvPr>
          <p:cNvGrpSpPr/>
          <p:nvPr/>
        </p:nvGrpSpPr>
        <p:grpSpPr>
          <a:xfrm>
            <a:off x="7987661" y="342901"/>
            <a:ext cx="941078" cy="661308"/>
            <a:chOff x="3918650" y="293075"/>
            <a:chExt cx="488500" cy="412775"/>
          </a:xfrm>
          <a:solidFill>
            <a:schemeClr val="accent5">
              <a:lumMod val="75000"/>
            </a:schemeClr>
          </a:solidFill>
        </p:grpSpPr>
        <p:sp>
          <p:nvSpPr>
            <p:cNvPr id="18" name="Shape 410">
              <a:extLst>
                <a:ext uri="{FF2B5EF4-FFF2-40B4-BE49-F238E27FC236}">
                  <a16:creationId xmlns:a16="http://schemas.microsoft.com/office/drawing/2014/main" id="{5A499442-413E-4A6E-897F-5D77A604E7C0}"/>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411">
              <a:extLst>
                <a:ext uri="{FF2B5EF4-FFF2-40B4-BE49-F238E27FC236}">
                  <a16:creationId xmlns:a16="http://schemas.microsoft.com/office/drawing/2014/main" id="{ED2632C1-2681-47A2-9D5D-64662D4BAB26}"/>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12">
              <a:extLst>
                <a:ext uri="{FF2B5EF4-FFF2-40B4-BE49-F238E27FC236}">
                  <a16:creationId xmlns:a16="http://schemas.microsoft.com/office/drawing/2014/main" id="{C89C0C76-1E58-4F23-A67F-A7E19F69B3A1}"/>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TextBox 3">
            <a:extLst>
              <a:ext uri="{FF2B5EF4-FFF2-40B4-BE49-F238E27FC236}">
                <a16:creationId xmlns:a16="http://schemas.microsoft.com/office/drawing/2014/main" id="{36B9C453-5D87-4593-A797-F92D8952B6F5}"/>
              </a:ext>
            </a:extLst>
          </p:cNvPr>
          <p:cNvSpPr txBox="1"/>
          <p:nvPr/>
        </p:nvSpPr>
        <p:spPr>
          <a:xfrm>
            <a:off x="914400" y="1434852"/>
            <a:ext cx="2730500" cy="584775"/>
          </a:xfrm>
          <a:prstGeom prst="rect">
            <a:avLst/>
          </a:prstGeom>
          <a:solidFill>
            <a:schemeClr val="accent5">
              <a:lumMod val="20000"/>
              <a:lumOff val="80000"/>
            </a:schemeClr>
          </a:solidFill>
          <a:ln w="19050">
            <a:solidFill>
              <a:schemeClr val="accent5">
                <a:lumMod val="75000"/>
              </a:schemeClr>
            </a:solidFill>
          </a:ln>
        </p:spPr>
        <p:txBody>
          <a:bodyPr wrap="square" rtlCol="0" anchor="ctr">
            <a:spAutoFit/>
          </a:bodyPr>
          <a:lstStyle/>
          <a:p>
            <a:pPr algn="ctr"/>
            <a:r>
              <a:rPr lang="en-US" sz="1600" b="1" dirty="0">
                <a:solidFill>
                  <a:srgbClr val="666666"/>
                </a:solidFill>
                <a:latin typeface="Raleway Light" panose="020B0604020202020204" charset="0"/>
              </a:rPr>
              <a:t>Assess targeted EBP change and context</a:t>
            </a:r>
          </a:p>
        </p:txBody>
      </p:sp>
      <p:cxnSp>
        <p:nvCxnSpPr>
          <p:cNvPr id="35" name="Straight Arrow Connector 34">
            <a:extLst>
              <a:ext uri="{FF2B5EF4-FFF2-40B4-BE49-F238E27FC236}">
                <a16:creationId xmlns:a16="http://schemas.microsoft.com/office/drawing/2014/main" id="{9099B266-EABC-41BA-A661-4421DA749E50}"/>
              </a:ext>
            </a:extLst>
          </p:cNvPr>
          <p:cNvCxnSpPr>
            <a:stCxn id="4" idx="2"/>
          </p:cNvCxnSpPr>
          <p:nvPr/>
        </p:nvCxnSpPr>
        <p:spPr>
          <a:xfrm>
            <a:off x="2279650" y="2019627"/>
            <a:ext cx="0" cy="39337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6831765-7712-4D6F-B5E6-A5A8BD99B18B}"/>
              </a:ext>
            </a:extLst>
          </p:cNvPr>
          <p:cNvSpPr txBox="1"/>
          <p:nvPr/>
        </p:nvSpPr>
        <p:spPr>
          <a:xfrm>
            <a:off x="914400" y="2413000"/>
            <a:ext cx="2730500" cy="584775"/>
          </a:xfrm>
          <a:prstGeom prst="rect">
            <a:avLst/>
          </a:prstGeom>
          <a:solidFill>
            <a:schemeClr val="accent5">
              <a:lumMod val="75000"/>
            </a:schemeClr>
          </a:solidFill>
          <a:ln w="19050">
            <a:solidFill>
              <a:schemeClr val="accent5">
                <a:lumMod val="75000"/>
              </a:schemeClr>
            </a:solidFill>
          </a:ln>
        </p:spPr>
        <p:txBody>
          <a:bodyPr wrap="square" rtlCol="0" anchor="ctr">
            <a:spAutoFit/>
          </a:bodyPr>
          <a:lstStyle/>
          <a:p>
            <a:pPr algn="ctr"/>
            <a:r>
              <a:rPr lang="en-US" sz="1600" b="1" dirty="0">
                <a:solidFill>
                  <a:schemeClr val="bg1"/>
                </a:solidFill>
                <a:latin typeface="Raleway Light" panose="020B0604020202020204" charset="0"/>
              </a:rPr>
              <a:t>Who needs to do what differently?</a:t>
            </a:r>
          </a:p>
        </p:txBody>
      </p:sp>
      <p:cxnSp>
        <p:nvCxnSpPr>
          <p:cNvPr id="37" name="Straight Arrow Connector 36">
            <a:extLst>
              <a:ext uri="{FF2B5EF4-FFF2-40B4-BE49-F238E27FC236}">
                <a16:creationId xmlns:a16="http://schemas.microsoft.com/office/drawing/2014/main" id="{9E12D63C-8479-4728-A61A-63A688E691FA}"/>
              </a:ext>
            </a:extLst>
          </p:cNvPr>
          <p:cNvCxnSpPr/>
          <p:nvPr/>
        </p:nvCxnSpPr>
        <p:spPr>
          <a:xfrm>
            <a:off x="2279650" y="2997775"/>
            <a:ext cx="0" cy="39337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8E017EF-EB03-4DF9-8C94-B41C2DACBF9F}"/>
              </a:ext>
            </a:extLst>
          </p:cNvPr>
          <p:cNvSpPr txBox="1"/>
          <p:nvPr/>
        </p:nvSpPr>
        <p:spPr>
          <a:xfrm>
            <a:off x="914400" y="3268037"/>
            <a:ext cx="2730500" cy="830997"/>
          </a:xfrm>
          <a:prstGeom prst="rect">
            <a:avLst/>
          </a:prstGeom>
          <a:solidFill>
            <a:schemeClr val="accent5">
              <a:lumMod val="75000"/>
            </a:schemeClr>
          </a:solidFill>
          <a:ln w="19050">
            <a:solidFill>
              <a:schemeClr val="accent5">
                <a:lumMod val="75000"/>
              </a:schemeClr>
            </a:solidFill>
          </a:ln>
        </p:spPr>
        <p:txBody>
          <a:bodyPr wrap="square" rtlCol="0" anchor="ctr">
            <a:spAutoFit/>
          </a:bodyPr>
          <a:lstStyle/>
          <a:p>
            <a:pPr algn="ctr"/>
            <a:r>
              <a:rPr lang="en-US" sz="1600" b="1" dirty="0">
                <a:solidFill>
                  <a:schemeClr val="bg1"/>
                </a:solidFill>
                <a:latin typeface="Raleway Light" panose="020B0604020202020204" charset="0"/>
              </a:rPr>
              <a:t>Which barriers/ facilitators need to be addressed?</a:t>
            </a:r>
          </a:p>
        </p:txBody>
      </p:sp>
      <p:sp>
        <p:nvSpPr>
          <p:cNvPr id="41" name="TextBox 40">
            <a:extLst>
              <a:ext uri="{FF2B5EF4-FFF2-40B4-BE49-F238E27FC236}">
                <a16:creationId xmlns:a16="http://schemas.microsoft.com/office/drawing/2014/main" id="{CDC3B9D4-E2CB-446D-BBB0-03D51AEC5677}"/>
              </a:ext>
            </a:extLst>
          </p:cNvPr>
          <p:cNvSpPr txBox="1"/>
          <p:nvPr/>
        </p:nvSpPr>
        <p:spPr>
          <a:xfrm>
            <a:off x="553700" y="1069093"/>
            <a:ext cx="386644" cy="584775"/>
          </a:xfrm>
          <a:prstGeom prst="rect">
            <a:avLst/>
          </a:prstGeom>
          <a:noFill/>
        </p:spPr>
        <p:txBody>
          <a:bodyPr wrap="none" rtlCol="0">
            <a:spAutoFit/>
          </a:bodyPr>
          <a:lstStyle/>
          <a:p>
            <a:r>
              <a:rPr lang="en-US" sz="3200" dirty="0">
                <a:solidFill>
                  <a:srgbClr val="666666"/>
                </a:solidFill>
                <a:latin typeface="Raleway ExtraBold" panose="020B0604020202020204" charset="0"/>
              </a:rPr>
              <a:t>1</a:t>
            </a:r>
            <a:endParaRPr lang="en-US" dirty="0">
              <a:solidFill>
                <a:srgbClr val="666666"/>
              </a:solidFill>
              <a:latin typeface="Raleway ExtraBold" panose="020B0604020202020204" charset="0"/>
            </a:endParaRPr>
          </a:p>
        </p:txBody>
      </p:sp>
    </p:spTree>
    <p:extLst>
      <p:ext uri="{BB962C8B-B14F-4D97-AF65-F5344CB8AC3E}">
        <p14:creationId xmlns:p14="http://schemas.microsoft.com/office/powerpoint/2010/main" val="73414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4D2C71B-B673-418C-8BFF-77B4E950B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29"/>
          <a:stretch/>
        </p:blipFill>
        <p:spPr bwMode="auto">
          <a:xfrm>
            <a:off x="0" y="10026"/>
            <a:ext cx="9144000" cy="733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D186BF70-FE27-4C31-96C3-C4A6AC891C1A}"/>
              </a:ext>
            </a:extLst>
          </p:cNvPr>
          <p:cNvSpPr>
            <a:spLocks noGrp="1"/>
          </p:cNvSpPr>
          <p:nvPr>
            <p:ph type="sldNum" idx="12"/>
          </p:nvPr>
        </p:nvSpPr>
        <p:spPr/>
        <p:txBody>
          <a:bodyPr/>
          <a:lstStyle/>
          <a:p>
            <a:fld id="{00000000-1234-1234-1234-123412341234}" type="slidenum">
              <a:rPr lang="en" smtClean="0"/>
              <a:pPr/>
              <a:t>28</a:t>
            </a:fld>
            <a:endParaRPr lang="en" dirty="0"/>
          </a:p>
        </p:txBody>
      </p:sp>
      <p:sp>
        <p:nvSpPr>
          <p:cNvPr id="5" name="TextBox 4">
            <a:extLst>
              <a:ext uri="{FF2B5EF4-FFF2-40B4-BE49-F238E27FC236}">
                <a16:creationId xmlns:a16="http://schemas.microsoft.com/office/drawing/2014/main" id="{E973C95E-0EAA-419A-BF91-57DCEBD3B4AD}"/>
              </a:ext>
            </a:extLst>
          </p:cNvPr>
          <p:cNvSpPr txBox="1"/>
          <p:nvPr/>
        </p:nvSpPr>
        <p:spPr>
          <a:xfrm>
            <a:off x="1759371" y="2225129"/>
            <a:ext cx="5625258" cy="769441"/>
          </a:xfrm>
          <a:prstGeom prst="rect">
            <a:avLst/>
          </a:prstGeom>
          <a:solidFill>
            <a:schemeClr val="accent5">
              <a:lumMod val="60000"/>
              <a:lumOff val="40000"/>
            </a:schemeClr>
          </a:solidFill>
          <a:ln w="19050">
            <a:solidFill>
              <a:schemeClr val="accent6">
                <a:lumMod val="75000"/>
              </a:schemeClr>
            </a:solidFill>
          </a:ln>
        </p:spPr>
        <p:txBody>
          <a:bodyPr wrap="none" rtlCol="0">
            <a:spAutoFit/>
          </a:bodyPr>
          <a:lstStyle/>
          <a:p>
            <a:r>
              <a:rPr lang="en-US" sz="4400" b="1" dirty="0">
                <a:solidFill>
                  <a:schemeClr val="accent5">
                    <a:lumMod val="50000"/>
                  </a:schemeClr>
                </a:solidFill>
                <a:latin typeface="Raleway Light" panose="020B0604020202020204" charset="0"/>
              </a:rPr>
              <a:t>www.CFIRGuide.org</a:t>
            </a:r>
            <a:endParaRPr lang="en-US" sz="4400" dirty="0">
              <a:solidFill>
                <a:schemeClr val="accent5">
                  <a:lumMod val="50000"/>
                </a:schemeClr>
              </a:solidFill>
              <a:latin typeface="Raleway Light" panose="020B0604020202020204" charset="0"/>
            </a:endParaRPr>
          </a:p>
        </p:txBody>
      </p:sp>
    </p:spTree>
    <p:extLst>
      <p:ext uri="{BB962C8B-B14F-4D97-AF65-F5344CB8AC3E}">
        <p14:creationId xmlns:p14="http://schemas.microsoft.com/office/powerpoint/2010/main" val="72697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descr=" 2">
            <a:extLst>
              <a:ext uri="{FF2B5EF4-FFF2-40B4-BE49-F238E27FC236}">
                <a16:creationId xmlns:a16="http://schemas.microsoft.com/office/drawing/2014/main" id="{6B32781B-B0FE-404A-B17D-24563C31B2E7}"/>
              </a:ext>
            </a:extLst>
          </p:cNvPr>
          <p:cNvSpPr txBox="1">
            <a:spLocks/>
          </p:cNvSpPr>
          <p:nvPr/>
        </p:nvSpPr>
        <p:spPr>
          <a:xfrm>
            <a:off x="7213600" y="6356351"/>
            <a:ext cx="28448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chemeClr val="accent5">
                    <a:lumMod val="75000"/>
                  </a:schemeClr>
                </a:solidFill>
                <a:latin typeface="Raleway ExtraBold"/>
                <a:ea typeface="Raleway ExtraBold"/>
                <a:cs typeface="Raleway ExtraBold"/>
                <a:sym typeface="Raleway ExtraBold"/>
              </a:defRPr>
            </a:lvl1pPr>
            <a:lvl2pPr marR="0" lvl="1"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2pPr>
            <a:lvl3pPr marR="0" lvl="2"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3pPr>
            <a:lvl4pPr marR="0" lvl="3"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4pPr>
            <a:lvl5pPr marR="0" lvl="4"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5pPr>
            <a:lvl6pPr marR="0" lvl="5"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6pPr>
            <a:lvl7pPr marR="0" lvl="6"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7pPr>
            <a:lvl8pPr marR="0" lvl="7"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8pPr>
            <a:lvl9pPr marR="0" lvl="8"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9pPr>
          </a:lstStyle>
          <a:p>
            <a:fld id="{6E1A7E60-DB1C-49BF-B927-34E5E5F9AE9E}" type="slidenum">
              <a:rPr lang="en-US" smtClean="0"/>
              <a:pPr/>
              <a:t>29</a:t>
            </a:fld>
            <a:endParaRPr lang="en-US" dirty="0"/>
          </a:p>
        </p:txBody>
      </p:sp>
      <p:pic>
        <p:nvPicPr>
          <p:cNvPr id="7" name="Picture 2" descr=" 6146">
            <a:extLst>
              <a:ext uri="{FF2B5EF4-FFF2-40B4-BE49-F238E27FC236}">
                <a16:creationId xmlns:a16="http://schemas.microsoft.com/office/drawing/2014/main" id="{93AD0C46-B0DF-4344-AA6F-993C4232C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3225"/>
            <a:ext cx="13431023" cy="966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descr=" 12">
            <a:extLst>
              <a:ext uri="{FF2B5EF4-FFF2-40B4-BE49-F238E27FC236}">
                <a16:creationId xmlns:a16="http://schemas.microsoft.com/office/drawing/2014/main" id="{CEA875AC-42E0-4826-88D0-8FF9120F1DA8}"/>
              </a:ext>
            </a:extLst>
          </p:cNvPr>
          <p:cNvGrpSpPr/>
          <p:nvPr/>
        </p:nvGrpSpPr>
        <p:grpSpPr>
          <a:xfrm>
            <a:off x="697139" y="3003551"/>
            <a:ext cx="319768" cy="406401"/>
            <a:chOff x="5747657" y="819150"/>
            <a:chExt cx="319768" cy="406401"/>
          </a:xfrm>
        </p:grpSpPr>
        <p:cxnSp>
          <p:nvCxnSpPr>
            <p:cNvPr id="9" name="Straight Connector 8">
              <a:extLst>
                <a:ext uri="{FF2B5EF4-FFF2-40B4-BE49-F238E27FC236}">
                  <a16:creationId xmlns:a16="http://schemas.microsoft.com/office/drawing/2014/main" id="{D559FEBE-48A7-4809-A3E7-4F424CDE4EA7}"/>
                </a:ext>
              </a:extLst>
            </p:cNvPr>
            <p:cNvCxnSpPr/>
            <p:nvPr/>
          </p:nvCxnSpPr>
          <p:spPr>
            <a:xfrm>
              <a:off x="5747657" y="1088571"/>
              <a:ext cx="159657" cy="130629"/>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9A7D2-3CE7-4360-A93C-B666ED915F29}"/>
                </a:ext>
              </a:extLst>
            </p:cNvPr>
            <p:cNvCxnSpPr/>
            <p:nvPr/>
          </p:nvCxnSpPr>
          <p:spPr>
            <a:xfrm flipV="1">
              <a:off x="5878739" y="819150"/>
              <a:ext cx="188686" cy="406401"/>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descr=" 15">
            <a:extLst>
              <a:ext uri="{FF2B5EF4-FFF2-40B4-BE49-F238E27FC236}">
                <a16:creationId xmlns:a16="http://schemas.microsoft.com/office/drawing/2014/main" id="{C57A240C-D9B4-4188-B840-EE8E2C06E5CB}"/>
              </a:ext>
            </a:extLst>
          </p:cNvPr>
          <p:cNvGrpSpPr/>
          <p:nvPr/>
        </p:nvGrpSpPr>
        <p:grpSpPr>
          <a:xfrm>
            <a:off x="697139" y="3433537"/>
            <a:ext cx="319768" cy="406401"/>
            <a:chOff x="5747657" y="819150"/>
            <a:chExt cx="319768" cy="406401"/>
          </a:xfrm>
        </p:grpSpPr>
        <p:cxnSp>
          <p:nvCxnSpPr>
            <p:cNvPr id="12" name="Straight Connector 11">
              <a:extLst>
                <a:ext uri="{FF2B5EF4-FFF2-40B4-BE49-F238E27FC236}">
                  <a16:creationId xmlns:a16="http://schemas.microsoft.com/office/drawing/2014/main" id="{E21C8B0E-2181-4EF9-A771-81F71031EF67}"/>
                </a:ext>
              </a:extLst>
            </p:cNvPr>
            <p:cNvCxnSpPr/>
            <p:nvPr/>
          </p:nvCxnSpPr>
          <p:spPr>
            <a:xfrm>
              <a:off x="5747657" y="1088571"/>
              <a:ext cx="159657" cy="130629"/>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60312-7010-4536-B116-4111181A4698}"/>
                </a:ext>
              </a:extLst>
            </p:cNvPr>
            <p:cNvCxnSpPr/>
            <p:nvPr/>
          </p:nvCxnSpPr>
          <p:spPr>
            <a:xfrm flipV="1">
              <a:off x="5878739" y="819150"/>
              <a:ext cx="188686" cy="406401"/>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descr=" 18">
            <a:extLst>
              <a:ext uri="{FF2B5EF4-FFF2-40B4-BE49-F238E27FC236}">
                <a16:creationId xmlns:a16="http://schemas.microsoft.com/office/drawing/2014/main" id="{9FD6ACFC-5423-43D3-AC99-4B7DA5D9AAAF}"/>
              </a:ext>
            </a:extLst>
          </p:cNvPr>
          <p:cNvGrpSpPr/>
          <p:nvPr/>
        </p:nvGrpSpPr>
        <p:grpSpPr>
          <a:xfrm>
            <a:off x="697139" y="3863523"/>
            <a:ext cx="319768" cy="406401"/>
            <a:chOff x="5747657" y="819150"/>
            <a:chExt cx="319768" cy="406401"/>
          </a:xfrm>
        </p:grpSpPr>
        <p:cxnSp>
          <p:nvCxnSpPr>
            <p:cNvPr id="15" name="Straight Connector 14">
              <a:extLst>
                <a:ext uri="{FF2B5EF4-FFF2-40B4-BE49-F238E27FC236}">
                  <a16:creationId xmlns:a16="http://schemas.microsoft.com/office/drawing/2014/main" id="{D2D6F356-5AC1-46C2-84AC-86904E67CEC9}"/>
                </a:ext>
              </a:extLst>
            </p:cNvPr>
            <p:cNvCxnSpPr/>
            <p:nvPr/>
          </p:nvCxnSpPr>
          <p:spPr>
            <a:xfrm>
              <a:off x="5747657" y="1088571"/>
              <a:ext cx="159657" cy="130629"/>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0A04B4-E15A-400E-B5D9-9D60F687486B}"/>
                </a:ext>
              </a:extLst>
            </p:cNvPr>
            <p:cNvCxnSpPr/>
            <p:nvPr/>
          </p:nvCxnSpPr>
          <p:spPr>
            <a:xfrm flipV="1">
              <a:off x="5878739" y="819150"/>
              <a:ext cx="188686" cy="406401"/>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D186BF70-FE27-4C31-96C3-C4A6AC891C1A}"/>
              </a:ext>
            </a:extLst>
          </p:cNvPr>
          <p:cNvSpPr>
            <a:spLocks noGrp="1"/>
          </p:cNvSpPr>
          <p:nvPr>
            <p:ph type="sldNum" idx="12"/>
          </p:nvPr>
        </p:nvSpPr>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358515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15" name="Shape 409">
            <a:extLst>
              <a:ext uri="{FF2B5EF4-FFF2-40B4-BE49-F238E27FC236}">
                <a16:creationId xmlns:a16="http://schemas.microsoft.com/office/drawing/2014/main" id="{96E67C67-D324-4FAE-B0B4-6CC05D16F3C2}"/>
              </a:ext>
            </a:extLst>
          </p:cNvPr>
          <p:cNvGrpSpPr/>
          <p:nvPr/>
        </p:nvGrpSpPr>
        <p:grpSpPr>
          <a:xfrm>
            <a:off x="8216730" y="319615"/>
            <a:ext cx="775339" cy="571499"/>
            <a:chOff x="3918650" y="293075"/>
            <a:chExt cx="488500" cy="412775"/>
          </a:xfrm>
          <a:solidFill>
            <a:schemeClr val="accent5">
              <a:lumMod val="75000"/>
            </a:schemeClr>
          </a:solidFill>
        </p:grpSpPr>
        <p:sp>
          <p:nvSpPr>
            <p:cNvPr id="16" name="Shape 410">
              <a:extLst>
                <a:ext uri="{FF2B5EF4-FFF2-40B4-BE49-F238E27FC236}">
                  <a16:creationId xmlns:a16="http://schemas.microsoft.com/office/drawing/2014/main" id="{22C97AB5-9A97-4EA8-861B-3CDD49AA3A46}"/>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411">
              <a:extLst>
                <a:ext uri="{FF2B5EF4-FFF2-40B4-BE49-F238E27FC236}">
                  <a16:creationId xmlns:a16="http://schemas.microsoft.com/office/drawing/2014/main" id="{36F9F14E-D846-4C94-AD44-D2C4A0267FF6}"/>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412">
              <a:extLst>
                <a:ext uri="{FF2B5EF4-FFF2-40B4-BE49-F238E27FC236}">
                  <a16:creationId xmlns:a16="http://schemas.microsoft.com/office/drawing/2014/main" id="{D04B1956-DDF4-4FA9-BC67-75DAEDDC9DC3}"/>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Preparing for, explaining implementation</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3</a:t>
            </a:fld>
            <a:endParaRPr lang="en" dirty="0">
              <a:latin typeface="Raleway Light" panose="020B0604020202020204" charset="0"/>
            </a:endParaRPr>
          </a:p>
        </p:txBody>
      </p:sp>
      <p:sp>
        <p:nvSpPr>
          <p:cNvPr id="62" name="Rectangle 61">
            <a:extLst>
              <a:ext uri="{FF2B5EF4-FFF2-40B4-BE49-F238E27FC236}">
                <a16:creationId xmlns:a16="http://schemas.microsoft.com/office/drawing/2014/main" id="{1B33B23B-8910-4ACB-B1D5-D74376F00F19}"/>
              </a:ext>
            </a:extLst>
          </p:cNvPr>
          <p:cNvSpPr/>
          <p:nvPr/>
        </p:nvSpPr>
        <p:spPr>
          <a:xfrm>
            <a:off x="914400" y="1518249"/>
            <a:ext cx="2743200" cy="268480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Raleway Light" panose="020B0604020202020204" charset="0"/>
            </a:endParaRPr>
          </a:p>
        </p:txBody>
      </p:sp>
      <p:sp>
        <p:nvSpPr>
          <p:cNvPr id="64" name="TextBox 63">
            <a:extLst>
              <a:ext uri="{FF2B5EF4-FFF2-40B4-BE49-F238E27FC236}">
                <a16:creationId xmlns:a16="http://schemas.microsoft.com/office/drawing/2014/main" id="{5922199A-8C0C-4072-808A-43CD74BB2970}"/>
              </a:ext>
            </a:extLst>
          </p:cNvPr>
          <p:cNvSpPr txBox="1"/>
          <p:nvPr/>
        </p:nvSpPr>
        <p:spPr>
          <a:xfrm>
            <a:off x="7228937" y="2585107"/>
            <a:ext cx="1017916" cy="52322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US" b="1" dirty="0">
                <a:solidFill>
                  <a:schemeClr val="bg1"/>
                </a:solidFill>
                <a:latin typeface="Raleway Light" panose="020B0604020202020204" charset="0"/>
              </a:rPr>
              <a:t>Program</a:t>
            </a:r>
          </a:p>
          <a:p>
            <a:pPr algn="ctr"/>
            <a:r>
              <a:rPr lang="en-US" b="1" dirty="0">
                <a:solidFill>
                  <a:schemeClr val="bg1"/>
                </a:solidFill>
                <a:latin typeface="Raleway Light" panose="020B0604020202020204" charset="0"/>
              </a:rPr>
              <a:t>Benefits</a:t>
            </a:r>
          </a:p>
        </p:txBody>
      </p:sp>
      <p:cxnSp>
        <p:nvCxnSpPr>
          <p:cNvPr id="66" name="Straight Arrow Connector 65">
            <a:extLst>
              <a:ext uri="{FF2B5EF4-FFF2-40B4-BE49-F238E27FC236}">
                <a16:creationId xmlns:a16="http://schemas.microsoft.com/office/drawing/2014/main" id="{DDD3E07C-D391-4C09-9311-BE6E634B720F}"/>
              </a:ext>
            </a:extLst>
          </p:cNvPr>
          <p:cNvCxnSpPr>
            <a:cxnSpLocks/>
            <a:stCxn id="62" idx="3"/>
            <a:endCxn id="64" idx="1"/>
          </p:cNvCxnSpPr>
          <p:nvPr/>
        </p:nvCxnSpPr>
        <p:spPr>
          <a:xfrm flipV="1">
            <a:off x="3657600" y="2846717"/>
            <a:ext cx="3571337" cy="13934"/>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2E38961-90F3-44D0-93E9-79F0FF1792E1}"/>
              </a:ext>
            </a:extLst>
          </p:cNvPr>
          <p:cNvSpPr txBox="1"/>
          <p:nvPr/>
        </p:nvSpPr>
        <p:spPr>
          <a:xfrm>
            <a:off x="914400" y="1038991"/>
            <a:ext cx="2743200" cy="523220"/>
          </a:xfrm>
          <a:prstGeom prst="rect">
            <a:avLst/>
          </a:prstGeom>
          <a:noFill/>
        </p:spPr>
        <p:txBody>
          <a:bodyPr wrap="square" rtlCol="0">
            <a:spAutoFit/>
          </a:bodyPr>
          <a:lstStyle/>
          <a:p>
            <a:pPr algn="ctr"/>
            <a:r>
              <a:rPr lang="en-US" dirty="0">
                <a:solidFill>
                  <a:schemeClr val="accent5">
                    <a:lumMod val="50000"/>
                  </a:schemeClr>
                </a:solidFill>
                <a:latin typeface="Raleway Light" panose="020B0604020202020204" charset="0"/>
              </a:rPr>
              <a:t>Theory underlying implementation</a:t>
            </a:r>
          </a:p>
        </p:txBody>
      </p:sp>
      <p:sp>
        <p:nvSpPr>
          <p:cNvPr id="68" name="TextBox 67">
            <a:extLst>
              <a:ext uri="{FF2B5EF4-FFF2-40B4-BE49-F238E27FC236}">
                <a16:creationId xmlns:a16="http://schemas.microsoft.com/office/drawing/2014/main" id="{F2EBDAD7-F553-4638-9FF1-B622B44911D2}"/>
              </a:ext>
            </a:extLst>
          </p:cNvPr>
          <p:cNvSpPr txBox="1"/>
          <p:nvPr/>
        </p:nvSpPr>
        <p:spPr>
          <a:xfrm>
            <a:off x="914400" y="4203053"/>
            <a:ext cx="2743200" cy="523220"/>
          </a:xfrm>
          <a:prstGeom prst="rect">
            <a:avLst/>
          </a:prstGeom>
          <a:noFill/>
        </p:spPr>
        <p:txBody>
          <a:bodyPr wrap="square" rtlCol="0">
            <a:spAutoFit/>
          </a:bodyPr>
          <a:lstStyle/>
          <a:p>
            <a:pPr algn="ctr"/>
            <a:r>
              <a:rPr lang="en-US" dirty="0">
                <a:solidFill>
                  <a:schemeClr val="accent5">
                    <a:lumMod val="50000"/>
                  </a:schemeClr>
                </a:solidFill>
                <a:latin typeface="Raleway Light" panose="020B0604020202020204" charset="0"/>
              </a:rPr>
              <a:t>Theory underlying </a:t>
            </a:r>
          </a:p>
          <a:p>
            <a:pPr algn="ctr"/>
            <a:r>
              <a:rPr lang="en-US" dirty="0">
                <a:solidFill>
                  <a:schemeClr val="accent5">
                    <a:lumMod val="50000"/>
                  </a:schemeClr>
                </a:solidFill>
                <a:latin typeface="Raleway Light" panose="020B0604020202020204" charset="0"/>
              </a:rPr>
              <a:t>clinical innovation</a:t>
            </a:r>
          </a:p>
        </p:txBody>
      </p:sp>
      <p:sp>
        <p:nvSpPr>
          <p:cNvPr id="69" name="TextBox 68">
            <a:extLst>
              <a:ext uri="{FF2B5EF4-FFF2-40B4-BE49-F238E27FC236}">
                <a16:creationId xmlns:a16="http://schemas.microsoft.com/office/drawing/2014/main" id="{8D1181E5-8C58-4467-9943-0C9F66D047ED}"/>
              </a:ext>
            </a:extLst>
          </p:cNvPr>
          <p:cNvSpPr txBox="1"/>
          <p:nvPr/>
        </p:nvSpPr>
        <p:spPr>
          <a:xfrm>
            <a:off x="4295956" y="2061887"/>
            <a:ext cx="2932981" cy="523220"/>
          </a:xfrm>
          <a:prstGeom prst="rect">
            <a:avLst/>
          </a:prstGeom>
          <a:noFill/>
        </p:spPr>
        <p:txBody>
          <a:bodyPr wrap="square" rtlCol="0">
            <a:spAutoFit/>
          </a:bodyPr>
          <a:lstStyle/>
          <a:p>
            <a:pPr marL="285750" indent="-285750">
              <a:buClr>
                <a:schemeClr val="accent5">
                  <a:lumMod val="75000"/>
                </a:schemeClr>
              </a:buClr>
              <a:buFont typeface="Arial" panose="020B0604020202020204" pitchFamily="34" charset="0"/>
              <a:buChar char="•"/>
            </a:pPr>
            <a:r>
              <a:rPr lang="en-US" dirty="0">
                <a:solidFill>
                  <a:schemeClr val="accent5">
                    <a:lumMod val="50000"/>
                  </a:schemeClr>
                </a:solidFill>
                <a:latin typeface="Raleway Light" panose="020B0604020202020204" charset="0"/>
              </a:rPr>
              <a:t>Barriers and facilitators</a:t>
            </a:r>
          </a:p>
          <a:p>
            <a:pPr marL="285750" indent="-285750">
              <a:buClr>
                <a:schemeClr val="accent5">
                  <a:lumMod val="75000"/>
                </a:schemeClr>
              </a:buClr>
              <a:buFont typeface="Arial" panose="020B0604020202020204" pitchFamily="34" charset="0"/>
              <a:buChar char="•"/>
            </a:pPr>
            <a:r>
              <a:rPr lang="en-US" u="sng" dirty="0">
                <a:solidFill>
                  <a:schemeClr val="accent5">
                    <a:lumMod val="50000"/>
                  </a:schemeClr>
                </a:solidFill>
                <a:latin typeface="Raleway Light" panose="020B0604020202020204" charset="0"/>
              </a:rPr>
              <a:t>Why</a:t>
            </a:r>
            <a:r>
              <a:rPr lang="en-US" dirty="0">
                <a:solidFill>
                  <a:schemeClr val="accent5">
                    <a:lumMod val="50000"/>
                  </a:schemeClr>
                </a:solidFill>
                <a:latin typeface="Raleway Light" panose="020B0604020202020204" charset="0"/>
              </a:rPr>
              <a:t> did/will it work?</a:t>
            </a:r>
            <a:endParaRPr lang="en-US" u="sng" dirty="0">
              <a:solidFill>
                <a:schemeClr val="accent5">
                  <a:lumMod val="50000"/>
                </a:schemeClr>
              </a:solidFill>
              <a:latin typeface="Raleway Light" panose="020B0604020202020204" charset="0"/>
            </a:endParaRPr>
          </a:p>
        </p:txBody>
      </p:sp>
      <p:sp>
        <p:nvSpPr>
          <p:cNvPr id="71" name="TextBox 70">
            <a:extLst>
              <a:ext uri="{FF2B5EF4-FFF2-40B4-BE49-F238E27FC236}">
                <a16:creationId xmlns:a16="http://schemas.microsoft.com/office/drawing/2014/main" id="{FCC2D493-9A2B-400D-8DC0-F0A955BE54A9}"/>
              </a:ext>
            </a:extLst>
          </p:cNvPr>
          <p:cNvSpPr txBox="1"/>
          <p:nvPr/>
        </p:nvSpPr>
        <p:spPr>
          <a:xfrm>
            <a:off x="4295956" y="3015771"/>
            <a:ext cx="2294626" cy="954107"/>
          </a:xfrm>
          <a:prstGeom prst="rect">
            <a:avLst/>
          </a:prstGeom>
          <a:noFill/>
        </p:spPr>
        <p:txBody>
          <a:bodyPr wrap="square" rtlCol="0">
            <a:spAutoFit/>
          </a:bodyPr>
          <a:lstStyle/>
          <a:p>
            <a:pPr algn="ctr"/>
            <a:r>
              <a:rPr lang="en-US" i="1" dirty="0">
                <a:solidFill>
                  <a:schemeClr val="accent5">
                    <a:lumMod val="50000"/>
                  </a:schemeClr>
                </a:solidFill>
                <a:latin typeface="Raleway Light" panose="020B0604020202020204" charset="0"/>
              </a:rPr>
              <a:t>Establishing “</a:t>
            </a:r>
            <a:r>
              <a:rPr lang="en-US" b="1" i="1" dirty="0">
                <a:solidFill>
                  <a:schemeClr val="accent5">
                    <a:lumMod val="50000"/>
                  </a:schemeClr>
                </a:solidFill>
                <a:latin typeface="Raleway Light" panose="020B0604020202020204" charset="0"/>
              </a:rPr>
              <a:t>external validity</a:t>
            </a:r>
            <a:r>
              <a:rPr lang="en-US" i="1" dirty="0">
                <a:solidFill>
                  <a:schemeClr val="accent5">
                    <a:lumMod val="50000"/>
                  </a:schemeClr>
                </a:solidFill>
                <a:latin typeface="Raleway Light" panose="020B0604020202020204" charset="0"/>
              </a:rPr>
              <a:t>” as a priority, without compromising internal validity</a:t>
            </a:r>
          </a:p>
        </p:txBody>
      </p:sp>
      <p:sp>
        <p:nvSpPr>
          <p:cNvPr id="73" name="TextBox 72">
            <a:extLst>
              <a:ext uri="{FF2B5EF4-FFF2-40B4-BE49-F238E27FC236}">
                <a16:creationId xmlns:a16="http://schemas.microsoft.com/office/drawing/2014/main" id="{D2ED8808-8994-4D1C-9F5F-AC446C56D0CE}"/>
              </a:ext>
            </a:extLst>
          </p:cNvPr>
          <p:cNvSpPr txBox="1"/>
          <p:nvPr/>
        </p:nvSpPr>
        <p:spPr>
          <a:xfrm>
            <a:off x="6311900" y="3940351"/>
            <a:ext cx="2124734" cy="52322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US" dirty="0">
                <a:solidFill>
                  <a:schemeClr val="bg1"/>
                </a:solidFill>
                <a:latin typeface="Raleway Light" panose="020B0604020202020204" charset="0"/>
              </a:rPr>
              <a:t>Embrace and understand </a:t>
            </a:r>
            <a:r>
              <a:rPr lang="en-US" b="1" dirty="0">
                <a:solidFill>
                  <a:schemeClr val="bg1"/>
                </a:solidFill>
                <a:latin typeface="Raleway Light" panose="020B0604020202020204" charset="0"/>
              </a:rPr>
              <a:t>CONTEXT</a:t>
            </a:r>
          </a:p>
        </p:txBody>
      </p:sp>
      <p:pic>
        <p:nvPicPr>
          <p:cNvPr id="74" name="Picture 3" descr=" 1027">
            <a:extLst>
              <a:ext uri="{FF2B5EF4-FFF2-40B4-BE49-F238E27FC236}">
                <a16:creationId xmlns:a16="http://schemas.microsoft.com/office/drawing/2014/main" id="{75177696-8D5E-4816-B793-0DBA69A660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419" y="1639783"/>
            <a:ext cx="2273780" cy="936763"/>
          </a:xfrm>
          <a:prstGeom prst="rect">
            <a:avLst/>
          </a:prstGeom>
          <a:noFill/>
          <a:ln w="1905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descr=" 1028">
            <a:extLst>
              <a:ext uri="{FF2B5EF4-FFF2-40B4-BE49-F238E27FC236}">
                <a16:creationId xmlns:a16="http://schemas.microsoft.com/office/drawing/2014/main" id="{1611CE64-4501-4B24-97EA-840B6CC7D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36" y="2846717"/>
            <a:ext cx="2265163" cy="1264134"/>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a:extLst>
              <a:ext uri="{FF2B5EF4-FFF2-40B4-BE49-F238E27FC236}">
                <a16:creationId xmlns:a16="http://schemas.microsoft.com/office/drawing/2014/main" id="{50F10F20-38FA-4C3E-B7BC-6E5554DBE22E}"/>
              </a:ext>
            </a:extLst>
          </p:cNvPr>
          <p:cNvSpPr txBox="1"/>
          <p:nvPr/>
        </p:nvSpPr>
        <p:spPr>
          <a:xfrm>
            <a:off x="1777042" y="2518281"/>
            <a:ext cx="1017916" cy="400110"/>
          </a:xfrm>
          <a:prstGeom prst="rect">
            <a:avLst/>
          </a:prstGeom>
          <a:noFill/>
          <a:ln>
            <a:noFill/>
          </a:ln>
        </p:spPr>
        <p:txBody>
          <a:bodyPr wrap="square" rtlCol="0">
            <a:spAutoFit/>
          </a:bodyPr>
          <a:lstStyle/>
          <a:p>
            <a:pPr algn="ctr"/>
            <a:r>
              <a:rPr lang="en-US" sz="2000" b="1" dirty="0">
                <a:solidFill>
                  <a:schemeClr val="bg1"/>
                </a:solidFill>
                <a:latin typeface="Raleway Light" panose="020B0604020202020204" charset="0"/>
              </a:rPr>
              <a:t>+</a:t>
            </a:r>
          </a:p>
        </p:txBody>
      </p:sp>
    </p:spTree>
    <p:extLst>
      <p:ext uri="{BB962C8B-B14F-4D97-AF65-F5344CB8AC3E}">
        <p14:creationId xmlns:p14="http://schemas.microsoft.com/office/powerpoint/2010/main" val="29825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7" grpId="0"/>
      <p:bldP spid="68" grpId="0"/>
      <p:bldP spid="69" grpId="0"/>
      <p:bldP spid="71" grpId="0"/>
      <p:bldP spid="73" grpId="0" animBg="1"/>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07B3D22B-6015-46B3-8B9F-4F1AA8D916E3}"/>
              </a:ext>
            </a:extLst>
          </p:cNvPr>
          <p:cNvSpPr txBox="1">
            <a:spLocks/>
          </p:cNvSpPr>
          <p:nvPr/>
        </p:nvSpPr>
        <p:spPr>
          <a:xfrm>
            <a:off x="7213600" y="6340308"/>
            <a:ext cx="28448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chemeClr val="accent5">
                    <a:lumMod val="75000"/>
                  </a:schemeClr>
                </a:solidFill>
                <a:latin typeface="Raleway ExtraBold"/>
                <a:ea typeface="Raleway ExtraBold"/>
                <a:cs typeface="Raleway ExtraBold"/>
                <a:sym typeface="Raleway ExtraBold"/>
              </a:defRPr>
            </a:lvl1pPr>
            <a:lvl2pPr marR="0" lvl="1"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2pPr>
            <a:lvl3pPr marR="0" lvl="2"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3pPr>
            <a:lvl4pPr marR="0" lvl="3"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4pPr>
            <a:lvl5pPr marR="0" lvl="4"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5pPr>
            <a:lvl6pPr marR="0" lvl="5"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6pPr>
            <a:lvl7pPr marR="0" lvl="6"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7pPr>
            <a:lvl8pPr marR="0" lvl="7"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8pPr>
            <a:lvl9pPr marR="0" lvl="8"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9pPr>
          </a:lstStyle>
          <a:p>
            <a:fld id="{6E1A7E60-DB1C-49BF-B927-34E5E5F9AE9E}" type="slidenum">
              <a:rPr lang="en-US" smtClean="0"/>
              <a:pPr/>
              <a:t>30</a:t>
            </a:fld>
            <a:endParaRPr lang="en-US" dirty="0"/>
          </a:p>
        </p:txBody>
      </p:sp>
      <p:pic>
        <p:nvPicPr>
          <p:cNvPr id="7" name="Picture 2">
            <a:extLst>
              <a:ext uri="{FF2B5EF4-FFF2-40B4-BE49-F238E27FC236}">
                <a16:creationId xmlns:a16="http://schemas.microsoft.com/office/drawing/2014/main" id="{B1981ABA-4373-416B-86A1-09134676F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949"/>
            <a:ext cx="10796337" cy="776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D186BF70-FE27-4C31-96C3-C4A6AC891C1A}"/>
              </a:ext>
            </a:extLst>
          </p:cNvPr>
          <p:cNvSpPr>
            <a:spLocks noGrp="1"/>
          </p:cNvSpPr>
          <p:nvPr>
            <p:ph type="sldNum" idx="12"/>
          </p:nvPr>
        </p:nvSpPr>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810608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699" y="504081"/>
            <a:ext cx="8044163" cy="857400"/>
          </a:xfrm>
        </p:spPr>
        <p:txBody>
          <a:bodyPr/>
          <a:lstStyle/>
          <a:p>
            <a:r>
              <a:rPr lang="en-US" sz="3000" dirty="0"/>
              <a:t>Coding and rating: compatibility</a:t>
            </a:r>
          </a:p>
        </p:txBody>
      </p:sp>
      <p:sp>
        <p:nvSpPr>
          <p:cNvPr id="3" name="Text Placeholder 2">
            <a:extLst>
              <a:ext uri="{FF2B5EF4-FFF2-40B4-BE49-F238E27FC236}">
                <a16:creationId xmlns:a16="http://schemas.microsoft.com/office/drawing/2014/main" id="{C378184F-4F1E-4534-9512-AD8D7C7C5CBC}"/>
              </a:ext>
            </a:extLst>
          </p:cNvPr>
          <p:cNvSpPr>
            <a:spLocks noGrp="1"/>
          </p:cNvSpPr>
          <p:nvPr>
            <p:ph type="body" idx="1"/>
          </p:nvPr>
        </p:nvSpPr>
        <p:spPr>
          <a:xfrm>
            <a:off x="945620" y="1361481"/>
            <a:ext cx="7645277" cy="2366100"/>
          </a:xfrm>
        </p:spPr>
        <p:txBody>
          <a:bodyPr/>
          <a:lstStyle/>
          <a:p>
            <a:pPr>
              <a:buClr>
                <a:srgbClr val="666666"/>
              </a:buClr>
              <a:defRPr/>
            </a:pPr>
            <a:r>
              <a:rPr lang="en-US" sz="2400" dirty="0">
                <a:latin typeface="Raleway Light" panose="020B0604020202020204" charset="0"/>
              </a:rPr>
              <a:t>Negative Rating – e.g., </a:t>
            </a:r>
          </a:p>
          <a:p>
            <a:pPr lvl="1">
              <a:buClr>
                <a:srgbClr val="666666"/>
              </a:buClr>
              <a:buFont typeface="Wingdings" panose="05000000000000000000" pitchFamily="2" charset="2"/>
              <a:buChar char="§"/>
              <a:defRPr/>
            </a:pPr>
            <a:r>
              <a:rPr lang="en-US" sz="1800" dirty="0">
                <a:latin typeface="Raleway Light" panose="020B0604020202020204" charset="0"/>
              </a:rPr>
              <a:t>Only providers could refer to TLC in some sites</a:t>
            </a:r>
          </a:p>
          <a:p>
            <a:pPr lvl="1">
              <a:buClr>
                <a:srgbClr val="666666"/>
              </a:buClr>
              <a:buFont typeface="Wingdings" panose="05000000000000000000" pitchFamily="2" charset="2"/>
              <a:buChar char="§"/>
              <a:defRPr/>
            </a:pPr>
            <a:endParaRPr lang="en-US" sz="1800" i="1" dirty="0">
              <a:latin typeface="Raleway Light" panose="020B0604020202020204" charset="0"/>
            </a:endParaRPr>
          </a:p>
          <a:p>
            <a:pPr marL="571500" lvl="1" indent="0" algn="ctr">
              <a:buClr>
                <a:srgbClr val="666666"/>
              </a:buClr>
              <a:buNone/>
              <a:defRPr/>
            </a:pPr>
            <a:r>
              <a:rPr lang="en-US" sz="1800" i="1" dirty="0">
                <a:solidFill>
                  <a:srgbClr val="232323"/>
                </a:solidFill>
                <a:latin typeface="Raleway Light" panose="020B0604020202020204" charset="0"/>
              </a:rPr>
              <a:t>“Our nurses are specifically forbidden to write orders …everything that gets written has to be written by a physician[…] this has formed a really labor intensive situation for practitioners.”</a:t>
            </a:r>
          </a:p>
          <a:p>
            <a:pPr marL="571500" lvl="1" indent="0" algn="ctr">
              <a:buClr>
                <a:srgbClr val="666666"/>
              </a:buClr>
              <a:buNone/>
              <a:defRPr/>
            </a:pPr>
            <a:endParaRPr lang="en-US" sz="1600" i="1" dirty="0">
              <a:latin typeface="Raleway Light" panose="020B0604020202020204" charset="0"/>
            </a:endParaRP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31</a:t>
            </a:fld>
            <a:endParaRPr lang="en" dirty="0">
              <a:solidFill>
                <a:schemeClr val="accent4">
                  <a:lumMod val="75000"/>
                </a:schemeClr>
              </a:solidFill>
            </a:endParaRPr>
          </a:p>
        </p:txBody>
      </p:sp>
      <p:grpSp>
        <p:nvGrpSpPr>
          <p:cNvPr id="12" name="Shape 527">
            <a:extLst>
              <a:ext uri="{FF2B5EF4-FFF2-40B4-BE49-F238E27FC236}">
                <a16:creationId xmlns:a16="http://schemas.microsoft.com/office/drawing/2014/main" id="{4E07C1B6-096B-4128-BD77-2CAB91C2DEAA}"/>
              </a:ext>
            </a:extLst>
          </p:cNvPr>
          <p:cNvGrpSpPr/>
          <p:nvPr/>
        </p:nvGrpSpPr>
        <p:grpSpPr>
          <a:xfrm flipV="1">
            <a:off x="8235175" y="307928"/>
            <a:ext cx="639075" cy="720771"/>
            <a:chOff x="5975075" y="2327500"/>
            <a:chExt cx="420100" cy="388350"/>
          </a:xfrm>
          <a:solidFill>
            <a:schemeClr val="accent5">
              <a:lumMod val="75000"/>
            </a:schemeClr>
          </a:solidFill>
        </p:grpSpPr>
        <p:sp>
          <p:nvSpPr>
            <p:cNvPr id="13" name="Shape 528">
              <a:extLst>
                <a:ext uri="{FF2B5EF4-FFF2-40B4-BE49-F238E27FC236}">
                  <a16:creationId xmlns:a16="http://schemas.microsoft.com/office/drawing/2014/main" id="{2070A6B5-4C9D-4D15-BBB8-5560768A26CC}"/>
                </a:ext>
              </a:extLst>
            </p:cNvPr>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529">
              <a:extLst>
                <a:ext uri="{FF2B5EF4-FFF2-40B4-BE49-F238E27FC236}">
                  <a16:creationId xmlns:a16="http://schemas.microsoft.com/office/drawing/2014/main" id="{29C5A3FE-65C8-47B8-B320-401E935FCF0C}"/>
                </a:ext>
              </a:extLst>
            </p:cNvPr>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TextBox 14">
            <a:extLst>
              <a:ext uri="{FF2B5EF4-FFF2-40B4-BE49-F238E27FC236}">
                <a16:creationId xmlns:a16="http://schemas.microsoft.com/office/drawing/2014/main" id="{9CA695C9-9E0C-414D-8DAB-212AF3872135}"/>
              </a:ext>
            </a:extLst>
          </p:cNvPr>
          <p:cNvSpPr txBox="1"/>
          <p:nvPr/>
        </p:nvSpPr>
        <p:spPr>
          <a:xfrm>
            <a:off x="4122821" y="3560304"/>
            <a:ext cx="786063" cy="553998"/>
          </a:xfrm>
          <a:prstGeom prst="rect">
            <a:avLst/>
          </a:prstGeom>
          <a:noFill/>
          <a:ln w="28575">
            <a:solidFill>
              <a:schemeClr val="accent5">
                <a:lumMod val="75000"/>
              </a:schemeClr>
            </a:solidFill>
          </a:ln>
        </p:spPr>
        <p:txBody>
          <a:bodyPr wrap="square" rtlCol="0">
            <a:spAutoFit/>
          </a:bodyPr>
          <a:lstStyle/>
          <a:p>
            <a:pPr algn="ctr"/>
            <a:r>
              <a:rPr lang="en-US" sz="3000" dirty="0">
                <a:solidFill>
                  <a:srgbClr val="666666"/>
                </a:solidFill>
                <a:latin typeface="Raleway ExtraBold" panose="020B0604020202020204" charset="0"/>
              </a:rPr>
              <a:t>-2</a:t>
            </a:r>
          </a:p>
        </p:txBody>
      </p:sp>
    </p:spTree>
    <p:extLst>
      <p:ext uri="{BB962C8B-B14F-4D97-AF65-F5344CB8AC3E}">
        <p14:creationId xmlns:p14="http://schemas.microsoft.com/office/powerpoint/2010/main" val="236734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699" y="504081"/>
            <a:ext cx="8044163" cy="857400"/>
          </a:xfrm>
        </p:spPr>
        <p:txBody>
          <a:bodyPr/>
          <a:lstStyle/>
          <a:p>
            <a:r>
              <a:rPr lang="en-US" sz="3000" dirty="0"/>
              <a:t>Coding and rating: compatibility</a:t>
            </a:r>
          </a:p>
        </p:txBody>
      </p:sp>
      <p:sp>
        <p:nvSpPr>
          <p:cNvPr id="3" name="Text Placeholder 2">
            <a:extLst>
              <a:ext uri="{FF2B5EF4-FFF2-40B4-BE49-F238E27FC236}">
                <a16:creationId xmlns:a16="http://schemas.microsoft.com/office/drawing/2014/main" id="{C378184F-4F1E-4534-9512-AD8D7C7C5CBC}"/>
              </a:ext>
            </a:extLst>
          </p:cNvPr>
          <p:cNvSpPr>
            <a:spLocks noGrp="1"/>
          </p:cNvSpPr>
          <p:nvPr>
            <p:ph type="body" idx="1"/>
          </p:nvPr>
        </p:nvSpPr>
        <p:spPr>
          <a:xfrm>
            <a:off x="945620" y="1361481"/>
            <a:ext cx="7645277" cy="2366100"/>
          </a:xfrm>
        </p:spPr>
        <p:txBody>
          <a:bodyPr/>
          <a:lstStyle/>
          <a:p>
            <a:pPr>
              <a:buClr>
                <a:srgbClr val="666666"/>
              </a:buClr>
              <a:defRPr/>
            </a:pPr>
            <a:r>
              <a:rPr lang="en-US" sz="2400" dirty="0">
                <a:latin typeface="Raleway Light" panose="020B0604020202020204" charset="0"/>
              </a:rPr>
              <a:t>Positive Rating – e.g., </a:t>
            </a:r>
          </a:p>
          <a:p>
            <a:pPr lvl="1">
              <a:buClr>
                <a:srgbClr val="666666"/>
              </a:buClr>
              <a:buFont typeface="Wingdings" panose="05000000000000000000" pitchFamily="2" charset="2"/>
              <a:buChar char="§"/>
              <a:defRPr/>
            </a:pPr>
            <a:r>
              <a:rPr lang="en-US" sz="1800" dirty="0">
                <a:latin typeface="Raleway Light" panose="020B0604020202020204" charset="0"/>
              </a:rPr>
              <a:t>Perceived compatibility with clinical initiatives</a:t>
            </a:r>
          </a:p>
          <a:p>
            <a:pPr lvl="1">
              <a:buClr>
                <a:srgbClr val="666666"/>
              </a:buClr>
              <a:buFont typeface="Wingdings" panose="05000000000000000000" pitchFamily="2" charset="2"/>
              <a:buChar char="§"/>
              <a:defRPr/>
            </a:pPr>
            <a:endParaRPr lang="en-US" sz="1800" i="1" dirty="0">
              <a:latin typeface="Raleway Light" panose="020B0604020202020204" charset="0"/>
            </a:endParaRPr>
          </a:p>
          <a:p>
            <a:pPr marL="571500" lvl="1" indent="0" algn="ctr">
              <a:buClr>
                <a:srgbClr val="666666"/>
              </a:buClr>
              <a:buNone/>
              <a:defRPr/>
            </a:pPr>
            <a:r>
              <a:rPr lang="en-US" sz="1800" i="1" dirty="0">
                <a:solidFill>
                  <a:srgbClr val="232323"/>
                </a:solidFill>
                <a:latin typeface="Raleway Light" panose="020B0604020202020204" charset="0"/>
              </a:rPr>
              <a:t>“…this …really helps the patient to have ownership for their processes and their living, and it definitely blends very nicely with the health coaching.”</a:t>
            </a:r>
          </a:p>
          <a:p>
            <a:pPr marL="571500" lvl="1" indent="0" algn="ctr">
              <a:buClr>
                <a:srgbClr val="666666"/>
              </a:buClr>
              <a:buNone/>
              <a:defRPr/>
            </a:pPr>
            <a:endParaRPr lang="en-US" sz="1800" i="1" dirty="0">
              <a:latin typeface="Raleway Light" panose="020B0604020202020204" charset="0"/>
            </a:endParaRPr>
          </a:p>
          <a:p>
            <a:pPr marL="571500" lvl="1" indent="0" algn="ctr">
              <a:buClr>
                <a:srgbClr val="666666"/>
              </a:buClr>
              <a:buNone/>
              <a:defRPr/>
            </a:pPr>
            <a:endParaRPr lang="en-US" sz="1600" i="1" dirty="0">
              <a:latin typeface="Raleway Light" panose="020B0604020202020204" charset="0"/>
            </a:endParaRPr>
          </a:p>
          <a:p>
            <a:pPr marL="571500" lvl="1" indent="0" algn="ctr">
              <a:buClr>
                <a:srgbClr val="666666"/>
              </a:buClr>
              <a:buNone/>
              <a:defRPr/>
            </a:pPr>
            <a:endParaRPr lang="en-US" sz="1600" i="1" dirty="0">
              <a:latin typeface="Raleway Light" panose="020B0604020202020204" charset="0"/>
            </a:endParaRP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32</a:t>
            </a:fld>
            <a:endParaRPr lang="en" dirty="0">
              <a:solidFill>
                <a:schemeClr val="accent4">
                  <a:lumMod val="75000"/>
                </a:schemeClr>
              </a:solidFill>
            </a:endParaRPr>
          </a:p>
        </p:txBody>
      </p:sp>
      <p:grpSp>
        <p:nvGrpSpPr>
          <p:cNvPr id="12" name="Shape 527">
            <a:extLst>
              <a:ext uri="{FF2B5EF4-FFF2-40B4-BE49-F238E27FC236}">
                <a16:creationId xmlns:a16="http://schemas.microsoft.com/office/drawing/2014/main" id="{4E07C1B6-096B-4128-BD77-2CAB91C2DEAA}"/>
              </a:ext>
            </a:extLst>
          </p:cNvPr>
          <p:cNvGrpSpPr/>
          <p:nvPr/>
        </p:nvGrpSpPr>
        <p:grpSpPr>
          <a:xfrm>
            <a:off x="8200125" y="307928"/>
            <a:ext cx="639075" cy="720771"/>
            <a:chOff x="5975075" y="2327500"/>
            <a:chExt cx="420100" cy="388350"/>
          </a:xfrm>
          <a:solidFill>
            <a:schemeClr val="accent5">
              <a:lumMod val="75000"/>
            </a:schemeClr>
          </a:solidFill>
        </p:grpSpPr>
        <p:sp>
          <p:nvSpPr>
            <p:cNvPr id="13" name="Shape 528">
              <a:extLst>
                <a:ext uri="{FF2B5EF4-FFF2-40B4-BE49-F238E27FC236}">
                  <a16:creationId xmlns:a16="http://schemas.microsoft.com/office/drawing/2014/main" id="{2070A6B5-4C9D-4D15-BBB8-5560768A26CC}"/>
                </a:ext>
              </a:extLst>
            </p:cNvPr>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529">
              <a:extLst>
                <a:ext uri="{FF2B5EF4-FFF2-40B4-BE49-F238E27FC236}">
                  <a16:creationId xmlns:a16="http://schemas.microsoft.com/office/drawing/2014/main" id="{29C5A3FE-65C8-47B8-B320-401E935FCF0C}"/>
                </a:ext>
              </a:extLst>
            </p:cNvPr>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 name="TextBox 8">
            <a:extLst>
              <a:ext uri="{FF2B5EF4-FFF2-40B4-BE49-F238E27FC236}">
                <a16:creationId xmlns:a16="http://schemas.microsoft.com/office/drawing/2014/main" id="{D889F78F-7F8B-408F-ABE1-209554CCE392}"/>
              </a:ext>
            </a:extLst>
          </p:cNvPr>
          <p:cNvSpPr txBox="1"/>
          <p:nvPr/>
        </p:nvSpPr>
        <p:spPr>
          <a:xfrm>
            <a:off x="4122821" y="3560304"/>
            <a:ext cx="786063" cy="553998"/>
          </a:xfrm>
          <a:prstGeom prst="rect">
            <a:avLst/>
          </a:prstGeom>
          <a:noFill/>
          <a:ln w="28575">
            <a:solidFill>
              <a:schemeClr val="accent5">
                <a:lumMod val="75000"/>
              </a:schemeClr>
            </a:solidFill>
          </a:ln>
        </p:spPr>
        <p:txBody>
          <a:bodyPr wrap="square" rtlCol="0">
            <a:spAutoFit/>
          </a:bodyPr>
          <a:lstStyle/>
          <a:p>
            <a:pPr algn="ctr"/>
            <a:r>
              <a:rPr lang="en-US" sz="3000" dirty="0">
                <a:solidFill>
                  <a:srgbClr val="666666"/>
                </a:solidFill>
                <a:latin typeface="Raleway ExtraBold" panose="020B0604020202020204" charset="0"/>
              </a:rPr>
              <a:t>+2</a:t>
            </a:r>
          </a:p>
        </p:txBody>
      </p:sp>
    </p:spTree>
    <p:extLst>
      <p:ext uri="{BB962C8B-B14F-4D97-AF65-F5344CB8AC3E}">
        <p14:creationId xmlns:p14="http://schemas.microsoft.com/office/powerpoint/2010/main" val="36133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699" y="504081"/>
            <a:ext cx="8044163" cy="857400"/>
          </a:xfrm>
        </p:spPr>
        <p:txBody>
          <a:bodyPr/>
          <a:lstStyle/>
          <a:p>
            <a:r>
              <a:rPr lang="en-US" sz="3000" dirty="0"/>
              <a:t>Analysis: compatibility</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33</a:t>
            </a:fld>
            <a:endParaRPr lang="en" dirty="0">
              <a:solidFill>
                <a:schemeClr val="accent4">
                  <a:lumMod val="75000"/>
                </a:schemeClr>
              </a:solidFill>
            </a:endParaRPr>
          </a:p>
        </p:txBody>
      </p:sp>
      <p:grpSp>
        <p:nvGrpSpPr>
          <p:cNvPr id="9" name="Shape 585">
            <a:extLst>
              <a:ext uri="{FF2B5EF4-FFF2-40B4-BE49-F238E27FC236}">
                <a16:creationId xmlns:a16="http://schemas.microsoft.com/office/drawing/2014/main" id="{2B1DF7AC-2DBB-4644-9860-B25E6D6CE737}"/>
              </a:ext>
            </a:extLst>
          </p:cNvPr>
          <p:cNvGrpSpPr/>
          <p:nvPr/>
        </p:nvGrpSpPr>
        <p:grpSpPr>
          <a:xfrm>
            <a:off x="8097132" y="345638"/>
            <a:ext cx="718223" cy="834861"/>
            <a:chOff x="5300400" y="3670175"/>
            <a:chExt cx="421300" cy="399325"/>
          </a:xfrm>
          <a:solidFill>
            <a:schemeClr val="accent5">
              <a:lumMod val="75000"/>
            </a:schemeClr>
          </a:solidFill>
        </p:grpSpPr>
        <p:sp>
          <p:nvSpPr>
            <p:cNvPr id="10" name="Shape 586">
              <a:extLst>
                <a:ext uri="{FF2B5EF4-FFF2-40B4-BE49-F238E27FC236}">
                  <a16:creationId xmlns:a16="http://schemas.microsoft.com/office/drawing/2014/main" id="{CE2285D8-E9C3-4E8D-AE75-5FC744ACCC3B}"/>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587">
              <a:extLst>
                <a:ext uri="{FF2B5EF4-FFF2-40B4-BE49-F238E27FC236}">
                  <a16:creationId xmlns:a16="http://schemas.microsoft.com/office/drawing/2014/main" id="{E1D86387-CD56-4F9D-A7B4-EF22CCF0824E}"/>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588">
              <a:extLst>
                <a:ext uri="{FF2B5EF4-FFF2-40B4-BE49-F238E27FC236}">
                  <a16:creationId xmlns:a16="http://schemas.microsoft.com/office/drawing/2014/main" id="{C5A50186-BC96-482E-824C-1E5BD0E33CB5}"/>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589">
              <a:extLst>
                <a:ext uri="{FF2B5EF4-FFF2-40B4-BE49-F238E27FC236}">
                  <a16:creationId xmlns:a16="http://schemas.microsoft.com/office/drawing/2014/main" id="{D1E84AB1-04CD-4B52-8AFA-86DCE688A454}"/>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590">
              <a:extLst>
                <a:ext uri="{FF2B5EF4-FFF2-40B4-BE49-F238E27FC236}">
                  <a16:creationId xmlns:a16="http://schemas.microsoft.com/office/drawing/2014/main" id="{339DCA78-C55F-4F09-AB20-2241A68D74AE}"/>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18" name="Chart 17">
            <a:extLst>
              <a:ext uri="{FF2B5EF4-FFF2-40B4-BE49-F238E27FC236}">
                <a16:creationId xmlns:a16="http://schemas.microsoft.com/office/drawing/2014/main" id="{E29D94D1-B14D-49D7-8274-51DA2C02E5F0}"/>
              </a:ext>
            </a:extLst>
          </p:cNvPr>
          <p:cNvGraphicFramePr>
            <a:graphicFrameLocks/>
          </p:cNvGraphicFramePr>
          <p:nvPr>
            <p:extLst>
              <p:ext uri="{D42A27DB-BD31-4B8C-83A1-F6EECF244321}">
                <p14:modId xmlns:p14="http://schemas.microsoft.com/office/powerpoint/2010/main" val="35196888"/>
              </p:ext>
            </p:extLst>
          </p:nvPr>
        </p:nvGraphicFramePr>
        <p:xfrm>
          <a:off x="667288" y="1148415"/>
          <a:ext cx="7391400" cy="1252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4FE96D63-516A-47E2-A602-21B11517A907}"/>
              </a:ext>
            </a:extLst>
          </p:cNvPr>
          <p:cNvGraphicFramePr>
            <a:graphicFrameLocks/>
          </p:cNvGraphicFramePr>
          <p:nvPr>
            <p:extLst>
              <p:ext uri="{D42A27DB-BD31-4B8C-83A1-F6EECF244321}">
                <p14:modId xmlns:p14="http://schemas.microsoft.com/office/powerpoint/2010/main" val="3887275476"/>
              </p:ext>
            </p:extLst>
          </p:nvPr>
        </p:nvGraphicFramePr>
        <p:xfrm>
          <a:off x="895888" y="2367616"/>
          <a:ext cx="7029450" cy="198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1309EBB-6112-41C0-A2B4-AA2D1757CB8F}"/>
              </a:ext>
            </a:extLst>
          </p:cNvPr>
          <p:cNvSpPr txBox="1"/>
          <p:nvPr/>
        </p:nvSpPr>
        <p:spPr>
          <a:xfrm>
            <a:off x="3265966" y="4350257"/>
            <a:ext cx="2619628" cy="338554"/>
          </a:xfrm>
          <a:prstGeom prst="rect">
            <a:avLst/>
          </a:prstGeom>
          <a:noFill/>
        </p:spPr>
        <p:txBody>
          <a:bodyPr wrap="none" rtlCol="0">
            <a:spAutoFit/>
          </a:bodyPr>
          <a:lstStyle/>
          <a:p>
            <a:r>
              <a:rPr lang="en-US" sz="1600" dirty="0">
                <a:solidFill>
                  <a:srgbClr val="666666"/>
                </a:solidFill>
                <a:latin typeface="Raleway ExtraBold" panose="020B0604020202020204" charset="0"/>
              </a:rPr>
              <a:t>Correlation: 0.55 (p=0.08)</a:t>
            </a:r>
          </a:p>
        </p:txBody>
      </p:sp>
    </p:spTree>
    <p:extLst>
      <p:ext uri="{BB962C8B-B14F-4D97-AF65-F5344CB8AC3E}">
        <p14:creationId xmlns:p14="http://schemas.microsoft.com/office/powerpoint/2010/main" val="36386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4"/>
          <p:cNvPicPr>
            <a:picLocks noChangeAspect="1"/>
          </p:cNvPicPr>
          <p:nvPr/>
        </p:nvPicPr>
        <p:blipFill>
          <a:blip r:embed="rId2"/>
          <a:stretch>
            <a:fillRect/>
          </a:stretch>
        </p:blipFill>
        <p:spPr>
          <a:xfrm>
            <a:off x="1867522" y="48126"/>
            <a:ext cx="5561356" cy="5533465"/>
          </a:xfrm>
          <a:prstGeom prst="rect">
            <a:avLst/>
          </a:prstGeom>
          <a:effectLst>
            <a:outerShdw blurRad="50800" dist="38100" dir="2700000" algn="tl" rotWithShape="0">
              <a:prstClr val="black">
                <a:alpha val="40000"/>
              </a:prstClr>
            </a:outerShdw>
          </a:effectLst>
        </p:spPr>
      </p:pic>
      <p:cxnSp>
        <p:nvCxnSpPr>
          <p:cNvPr id="3" name="Straight Arrow Connector 2" descr=" 5">
            <a:extLst>
              <a:ext uri="{FF2B5EF4-FFF2-40B4-BE49-F238E27FC236}">
                <a16:creationId xmlns:a16="http://schemas.microsoft.com/office/drawing/2014/main" id="{EF37BBDE-7AA9-42A5-8E51-24A253010F43}"/>
              </a:ext>
            </a:extLst>
          </p:cNvPr>
          <p:cNvCxnSpPr/>
          <p:nvPr/>
        </p:nvCxnSpPr>
        <p:spPr>
          <a:xfrm flipH="1">
            <a:off x="7328470" y="2270586"/>
            <a:ext cx="32575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descr=" 6">
            <a:extLst>
              <a:ext uri="{FF2B5EF4-FFF2-40B4-BE49-F238E27FC236}">
                <a16:creationId xmlns:a16="http://schemas.microsoft.com/office/drawing/2014/main" id="{E760DDDD-76F4-4EB6-B353-3716F94E2475}"/>
              </a:ext>
            </a:extLst>
          </p:cNvPr>
          <p:cNvCxnSpPr/>
          <p:nvPr/>
        </p:nvCxnSpPr>
        <p:spPr>
          <a:xfrm flipH="1">
            <a:off x="7328470" y="2384886"/>
            <a:ext cx="32575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descr=" 7">
            <a:extLst>
              <a:ext uri="{FF2B5EF4-FFF2-40B4-BE49-F238E27FC236}">
                <a16:creationId xmlns:a16="http://schemas.microsoft.com/office/drawing/2014/main" id="{11F12F18-3007-4ADA-974E-526CA35EEF83}"/>
              </a:ext>
            </a:extLst>
          </p:cNvPr>
          <p:cNvCxnSpPr/>
          <p:nvPr/>
        </p:nvCxnSpPr>
        <p:spPr>
          <a:xfrm flipH="1">
            <a:off x="7328470" y="3023624"/>
            <a:ext cx="32575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descr=" 8">
            <a:extLst>
              <a:ext uri="{FF2B5EF4-FFF2-40B4-BE49-F238E27FC236}">
                <a16:creationId xmlns:a16="http://schemas.microsoft.com/office/drawing/2014/main" id="{FDE22730-79F7-4AD7-A46C-B110BD6E920D}"/>
              </a:ext>
            </a:extLst>
          </p:cNvPr>
          <p:cNvCxnSpPr/>
          <p:nvPr/>
        </p:nvCxnSpPr>
        <p:spPr>
          <a:xfrm flipH="1">
            <a:off x="7328470" y="3160784"/>
            <a:ext cx="32575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descr=" 9">
            <a:extLst>
              <a:ext uri="{FF2B5EF4-FFF2-40B4-BE49-F238E27FC236}">
                <a16:creationId xmlns:a16="http://schemas.microsoft.com/office/drawing/2014/main" id="{BD5081F1-9C98-46C5-B3DF-7A3DB44011F1}"/>
              </a:ext>
            </a:extLst>
          </p:cNvPr>
          <p:cNvCxnSpPr/>
          <p:nvPr/>
        </p:nvCxnSpPr>
        <p:spPr>
          <a:xfrm flipH="1">
            <a:off x="7328470" y="4512209"/>
            <a:ext cx="32575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 10">
            <a:extLst>
              <a:ext uri="{FF2B5EF4-FFF2-40B4-BE49-F238E27FC236}">
                <a16:creationId xmlns:a16="http://schemas.microsoft.com/office/drawing/2014/main" id="{7559FE74-69FC-452F-8D58-D722C37BEE45}"/>
              </a:ext>
            </a:extLst>
          </p:cNvPr>
          <p:cNvCxnSpPr/>
          <p:nvPr/>
        </p:nvCxnSpPr>
        <p:spPr>
          <a:xfrm flipH="1">
            <a:off x="7328470" y="4757954"/>
            <a:ext cx="32575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 11">
            <a:extLst>
              <a:ext uri="{FF2B5EF4-FFF2-40B4-BE49-F238E27FC236}">
                <a16:creationId xmlns:a16="http://schemas.microsoft.com/office/drawing/2014/main" id="{0D6E639C-BFC9-4C73-A21F-018EF6833F16}"/>
              </a:ext>
            </a:extLst>
          </p:cNvPr>
          <p:cNvCxnSpPr/>
          <p:nvPr/>
        </p:nvCxnSpPr>
        <p:spPr>
          <a:xfrm flipH="1">
            <a:off x="7328470" y="4237889"/>
            <a:ext cx="32575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3334A82-F545-44FD-9554-95A3613D4F90}"/>
              </a:ext>
            </a:extLst>
          </p:cNvPr>
          <p:cNvSpPr/>
          <p:nvPr/>
        </p:nvSpPr>
        <p:spPr>
          <a:xfrm>
            <a:off x="1614487" y="2854375"/>
            <a:ext cx="6067425" cy="344021"/>
          </a:xfrm>
          <a:prstGeom prst="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2" name="Table 1">
            <a:extLst>
              <a:ext uri="{FF2B5EF4-FFF2-40B4-BE49-F238E27FC236}">
                <a16:creationId xmlns:a16="http://schemas.microsoft.com/office/drawing/2014/main" id="{737FC4BD-F897-4769-A205-707BEAF1FF34}"/>
              </a:ext>
            </a:extLst>
          </p:cNvPr>
          <p:cNvGraphicFramePr>
            <a:graphicFrameLocks noGrp="1"/>
          </p:cNvGraphicFramePr>
          <p:nvPr>
            <p:extLst>
              <p:ext uri="{D42A27DB-BD31-4B8C-83A1-F6EECF244321}">
                <p14:modId xmlns:p14="http://schemas.microsoft.com/office/powerpoint/2010/main" val="4172486362"/>
              </p:ext>
            </p:extLst>
          </p:nvPr>
        </p:nvGraphicFramePr>
        <p:xfrm>
          <a:off x="1636545" y="2880750"/>
          <a:ext cx="6029325" cy="27813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135281">
                  <a:extLst>
                    <a:ext uri="{9D8B030D-6E8A-4147-A177-3AD203B41FA5}">
                      <a16:colId xmlns:a16="http://schemas.microsoft.com/office/drawing/2014/main" val="3453201073"/>
                    </a:ext>
                  </a:extLst>
                </a:gridCol>
                <a:gridCol w="372067">
                  <a:extLst>
                    <a:ext uri="{9D8B030D-6E8A-4147-A177-3AD203B41FA5}">
                      <a16:colId xmlns:a16="http://schemas.microsoft.com/office/drawing/2014/main" val="2099556950"/>
                    </a:ext>
                  </a:extLst>
                </a:gridCol>
                <a:gridCol w="352987">
                  <a:extLst>
                    <a:ext uri="{9D8B030D-6E8A-4147-A177-3AD203B41FA5}">
                      <a16:colId xmlns:a16="http://schemas.microsoft.com/office/drawing/2014/main" val="1407337629"/>
                    </a:ext>
                  </a:extLst>
                </a:gridCol>
                <a:gridCol w="314825">
                  <a:extLst>
                    <a:ext uri="{9D8B030D-6E8A-4147-A177-3AD203B41FA5}">
                      <a16:colId xmlns:a16="http://schemas.microsoft.com/office/drawing/2014/main" val="2943528649"/>
                    </a:ext>
                  </a:extLst>
                </a:gridCol>
                <a:gridCol w="343446">
                  <a:extLst>
                    <a:ext uri="{9D8B030D-6E8A-4147-A177-3AD203B41FA5}">
                      <a16:colId xmlns:a16="http://schemas.microsoft.com/office/drawing/2014/main" val="4108983030"/>
                    </a:ext>
                  </a:extLst>
                </a:gridCol>
                <a:gridCol w="305285">
                  <a:extLst>
                    <a:ext uri="{9D8B030D-6E8A-4147-A177-3AD203B41FA5}">
                      <a16:colId xmlns:a16="http://schemas.microsoft.com/office/drawing/2014/main" val="4078990554"/>
                    </a:ext>
                  </a:extLst>
                </a:gridCol>
                <a:gridCol w="333905">
                  <a:extLst>
                    <a:ext uri="{9D8B030D-6E8A-4147-A177-3AD203B41FA5}">
                      <a16:colId xmlns:a16="http://schemas.microsoft.com/office/drawing/2014/main" val="890356888"/>
                    </a:ext>
                  </a:extLst>
                </a:gridCol>
                <a:gridCol w="295745">
                  <a:extLst>
                    <a:ext uri="{9D8B030D-6E8A-4147-A177-3AD203B41FA5}">
                      <a16:colId xmlns:a16="http://schemas.microsoft.com/office/drawing/2014/main" val="551846048"/>
                    </a:ext>
                  </a:extLst>
                </a:gridCol>
                <a:gridCol w="343446">
                  <a:extLst>
                    <a:ext uri="{9D8B030D-6E8A-4147-A177-3AD203B41FA5}">
                      <a16:colId xmlns:a16="http://schemas.microsoft.com/office/drawing/2014/main" val="3330368363"/>
                    </a:ext>
                  </a:extLst>
                </a:gridCol>
                <a:gridCol w="324366">
                  <a:extLst>
                    <a:ext uri="{9D8B030D-6E8A-4147-A177-3AD203B41FA5}">
                      <a16:colId xmlns:a16="http://schemas.microsoft.com/office/drawing/2014/main" val="3390623128"/>
                    </a:ext>
                  </a:extLst>
                </a:gridCol>
                <a:gridCol w="324366">
                  <a:extLst>
                    <a:ext uri="{9D8B030D-6E8A-4147-A177-3AD203B41FA5}">
                      <a16:colId xmlns:a16="http://schemas.microsoft.com/office/drawing/2014/main" val="597723347"/>
                    </a:ext>
                  </a:extLst>
                </a:gridCol>
                <a:gridCol w="314825">
                  <a:extLst>
                    <a:ext uri="{9D8B030D-6E8A-4147-A177-3AD203B41FA5}">
                      <a16:colId xmlns:a16="http://schemas.microsoft.com/office/drawing/2014/main" val="3438161178"/>
                    </a:ext>
                  </a:extLst>
                </a:gridCol>
                <a:gridCol w="639191">
                  <a:extLst>
                    <a:ext uri="{9D8B030D-6E8A-4147-A177-3AD203B41FA5}">
                      <a16:colId xmlns:a16="http://schemas.microsoft.com/office/drawing/2014/main" val="164347392"/>
                    </a:ext>
                  </a:extLst>
                </a:gridCol>
                <a:gridCol w="629590">
                  <a:extLst>
                    <a:ext uri="{9D8B030D-6E8A-4147-A177-3AD203B41FA5}">
                      <a16:colId xmlns:a16="http://schemas.microsoft.com/office/drawing/2014/main" val="2031627408"/>
                    </a:ext>
                  </a:extLst>
                </a:gridCol>
              </a:tblGrid>
              <a:tr h="278130">
                <a:tc>
                  <a:txBody>
                    <a:bodyPr/>
                    <a:lstStyle/>
                    <a:p>
                      <a:r>
                        <a:rPr lang="en-US" sz="1100" dirty="0"/>
                        <a:t>Compatibility</a:t>
                      </a:r>
                    </a:p>
                  </a:txBody>
                  <a:tcPr marL="68580" marR="68580" marT="34290" marB="34290">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+1</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+2</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+2</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+2</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*0.552</a:t>
                      </a:r>
                    </a:p>
                  </a:txBody>
                  <a:tcPr marL="68580" marR="68580" marT="34290" marB="34290">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r>
                        <a:rPr lang="en-US" sz="1100" dirty="0"/>
                        <a:t>0.0783</a:t>
                      </a:r>
                    </a:p>
                  </a:txBody>
                  <a:tcPr marL="68580" marR="68580" marT="34290" marB="34290">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8798881"/>
                  </a:ext>
                </a:extLst>
              </a:tr>
            </a:tbl>
          </a:graphicData>
        </a:graphic>
      </p:graphicFrame>
      <p:grpSp>
        <p:nvGrpSpPr>
          <p:cNvPr id="15" name="Shape 585">
            <a:extLst>
              <a:ext uri="{FF2B5EF4-FFF2-40B4-BE49-F238E27FC236}">
                <a16:creationId xmlns:a16="http://schemas.microsoft.com/office/drawing/2014/main" id="{CF67BB23-02B6-4E6C-9FA9-7199875024AF}"/>
              </a:ext>
            </a:extLst>
          </p:cNvPr>
          <p:cNvGrpSpPr/>
          <p:nvPr/>
        </p:nvGrpSpPr>
        <p:grpSpPr>
          <a:xfrm>
            <a:off x="8097132" y="345638"/>
            <a:ext cx="718223" cy="834861"/>
            <a:chOff x="5300400" y="3670175"/>
            <a:chExt cx="421300" cy="399325"/>
          </a:xfrm>
          <a:solidFill>
            <a:schemeClr val="accent5">
              <a:lumMod val="75000"/>
            </a:schemeClr>
          </a:solidFill>
        </p:grpSpPr>
        <p:sp>
          <p:nvSpPr>
            <p:cNvPr id="16" name="Shape 586">
              <a:extLst>
                <a:ext uri="{FF2B5EF4-FFF2-40B4-BE49-F238E27FC236}">
                  <a16:creationId xmlns:a16="http://schemas.microsoft.com/office/drawing/2014/main" id="{19CD71A1-C6C1-407B-9026-FD157F8B266A}"/>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587">
              <a:extLst>
                <a:ext uri="{FF2B5EF4-FFF2-40B4-BE49-F238E27FC236}">
                  <a16:creationId xmlns:a16="http://schemas.microsoft.com/office/drawing/2014/main" id="{04029E96-00FF-4C07-9307-1D4F1365AA1B}"/>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588">
              <a:extLst>
                <a:ext uri="{FF2B5EF4-FFF2-40B4-BE49-F238E27FC236}">
                  <a16:creationId xmlns:a16="http://schemas.microsoft.com/office/drawing/2014/main" id="{F8A72C36-855F-4A1E-AD01-1C047AA7F774}"/>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589">
              <a:extLst>
                <a:ext uri="{FF2B5EF4-FFF2-40B4-BE49-F238E27FC236}">
                  <a16:creationId xmlns:a16="http://schemas.microsoft.com/office/drawing/2014/main" id="{F43E67F3-2005-4163-89FC-269F59B17503}"/>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590">
              <a:extLst>
                <a:ext uri="{FF2B5EF4-FFF2-40B4-BE49-F238E27FC236}">
                  <a16:creationId xmlns:a16="http://schemas.microsoft.com/office/drawing/2014/main" id="{B039D39F-BA2D-466F-ACBA-9863ED77A886}"/>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1926483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699" y="504081"/>
            <a:ext cx="8044163" cy="857400"/>
          </a:xfrm>
        </p:spPr>
        <p:txBody>
          <a:bodyPr/>
          <a:lstStyle/>
          <a:p>
            <a:r>
              <a:rPr lang="en-US" sz="3000" dirty="0"/>
              <a:t>Explaining variation in referral rates</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35</a:t>
            </a:fld>
            <a:endParaRPr lang="en" dirty="0">
              <a:solidFill>
                <a:schemeClr val="accent4">
                  <a:lumMod val="75000"/>
                </a:schemeClr>
              </a:solidFill>
            </a:endParaRPr>
          </a:p>
        </p:txBody>
      </p:sp>
      <p:pic>
        <p:nvPicPr>
          <p:cNvPr id="31" name="Picture 2" descr=" 10">
            <a:extLst>
              <a:ext uri="{FF2B5EF4-FFF2-40B4-BE49-F238E27FC236}">
                <a16:creationId xmlns:a16="http://schemas.microsoft.com/office/drawing/2014/main" id="{6D6FE2D3-8706-434C-80F8-88CE9D895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82" y="1716252"/>
            <a:ext cx="7588718" cy="321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descr=" 11">
            <a:extLst>
              <a:ext uri="{FF2B5EF4-FFF2-40B4-BE49-F238E27FC236}">
                <a16:creationId xmlns:a16="http://schemas.microsoft.com/office/drawing/2014/main" id="{AD3F7700-D833-4767-8CAB-7B3F5136033D}"/>
              </a:ext>
            </a:extLst>
          </p:cNvPr>
          <p:cNvPicPr>
            <a:picLocks noChangeAspect="1"/>
          </p:cNvPicPr>
          <p:nvPr/>
        </p:nvPicPr>
        <p:blipFill rotWithShape="1">
          <a:blip r:embed="rId4" cstate="print">
            <a:clrChange>
              <a:clrFrom>
                <a:srgbClr val="F8FBFC"/>
              </a:clrFrom>
              <a:clrTo>
                <a:srgbClr val="F8FBFC">
                  <a:alpha val="0"/>
                </a:srgbClr>
              </a:clrTo>
            </a:clrChange>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75975"/>
          <a:stretch/>
        </p:blipFill>
        <p:spPr bwMode="auto">
          <a:xfrm>
            <a:off x="767247" y="958319"/>
            <a:ext cx="7267020" cy="918915"/>
          </a:xfrm>
          <a:prstGeom prst="rect">
            <a:avLst/>
          </a:prstGeom>
          <a:ln>
            <a:noFill/>
          </a:ln>
          <a:effectLst/>
        </p:spPr>
      </p:pic>
      <p:sp>
        <p:nvSpPr>
          <p:cNvPr id="33" name="Rectangle 32" descr=" 12">
            <a:extLst>
              <a:ext uri="{FF2B5EF4-FFF2-40B4-BE49-F238E27FC236}">
                <a16:creationId xmlns:a16="http://schemas.microsoft.com/office/drawing/2014/main" id="{4A6A8BFC-F7A6-43F5-9D05-04948347C9ED}"/>
              </a:ext>
            </a:extLst>
          </p:cNvPr>
          <p:cNvSpPr/>
          <p:nvPr/>
        </p:nvSpPr>
        <p:spPr>
          <a:xfrm>
            <a:off x="1587500" y="1962892"/>
            <a:ext cx="3556000" cy="256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a:p>
            <a:pPr algn="ctr"/>
            <a:endParaRPr lang="en-US" dirty="0"/>
          </a:p>
        </p:txBody>
      </p:sp>
      <p:sp>
        <p:nvSpPr>
          <p:cNvPr id="34" name="Oval 33" descr=" 13">
            <a:extLst>
              <a:ext uri="{FF2B5EF4-FFF2-40B4-BE49-F238E27FC236}">
                <a16:creationId xmlns:a16="http://schemas.microsoft.com/office/drawing/2014/main" id="{52140866-0C2D-4791-B697-BD716CDFE5D9}"/>
              </a:ext>
            </a:extLst>
          </p:cNvPr>
          <p:cNvSpPr/>
          <p:nvPr/>
        </p:nvSpPr>
        <p:spPr>
          <a:xfrm>
            <a:off x="7550149" y="2005770"/>
            <a:ext cx="260351" cy="312671"/>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descr=" 15">
            <a:extLst>
              <a:ext uri="{FF2B5EF4-FFF2-40B4-BE49-F238E27FC236}">
                <a16:creationId xmlns:a16="http://schemas.microsoft.com/office/drawing/2014/main" id="{3016FD9F-9E58-4B73-9DD5-E654180F12BF}"/>
              </a:ext>
            </a:extLst>
          </p:cNvPr>
          <p:cNvCxnSpPr>
            <a:cxnSpLocks/>
          </p:cNvCxnSpPr>
          <p:nvPr/>
        </p:nvCxnSpPr>
        <p:spPr>
          <a:xfrm flipH="1">
            <a:off x="7977262" y="1586069"/>
            <a:ext cx="942976" cy="47214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 16">
            <a:extLst>
              <a:ext uri="{FF2B5EF4-FFF2-40B4-BE49-F238E27FC236}">
                <a16:creationId xmlns:a16="http://schemas.microsoft.com/office/drawing/2014/main" id="{C5A96D33-AEE1-41ED-998B-9E5C6180F608}"/>
              </a:ext>
            </a:extLst>
          </p:cNvPr>
          <p:cNvCxnSpPr>
            <a:cxnSpLocks/>
          </p:cNvCxnSpPr>
          <p:nvPr/>
        </p:nvCxnSpPr>
        <p:spPr>
          <a:xfrm flipH="1">
            <a:off x="7980475" y="3323139"/>
            <a:ext cx="942976" cy="47214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descr=" 17">
            <a:extLst>
              <a:ext uri="{FF2B5EF4-FFF2-40B4-BE49-F238E27FC236}">
                <a16:creationId xmlns:a16="http://schemas.microsoft.com/office/drawing/2014/main" id="{670DD3E7-2AF8-424A-9A47-9D3A3CE99A56}"/>
              </a:ext>
            </a:extLst>
          </p:cNvPr>
          <p:cNvSpPr/>
          <p:nvPr/>
        </p:nvSpPr>
        <p:spPr>
          <a:xfrm rot="16200000">
            <a:off x="-461536" y="3197652"/>
            <a:ext cx="2937655" cy="296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aleway ExtraBold" panose="020B0604020202020204" charset="0"/>
              </a:rPr>
              <a:t>Referral Rate</a:t>
            </a:r>
          </a:p>
        </p:txBody>
      </p:sp>
      <p:sp>
        <p:nvSpPr>
          <p:cNvPr id="45" name="Oval 44" descr=" 13">
            <a:extLst>
              <a:ext uri="{FF2B5EF4-FFF2-40B4-BE49-F238E27FC236}">
                <a16:creationId xmlns:a16="http://schemas.microsoft.com/office/drawing/2014/main" id="{63769E6E-8CF3-4721-BC32-ECD897EA6655}"/>
              </a:ext>
            </a:extLst>
          </p:cNvPr>
          <p:cNvSpPr/>
          <p:nvPr/>
        </p:nvSpPr>
        <p:spPr>
          <a:xfrm>
            <a:off x="7550223" y="3771070"/>
            <a:ext cx="260351" cy="312671"/>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descr=" 17">
            <a:extLst>
              <a:ext uri="{FF2B5EF4-FFF2-40B4-BE49-F238E27FC236}">
                <a16:creationId xmlns:a16="http://schemas.microsoft.com/office/drawing/2014/main" id="{3235CCCE-6166-4040-B41C-DD8D88EB0E92}"/>
              </a:ext>
            </a:extLst>
          </p:cNvPr>
          <p:cNvSpPr/>
          <p:nvPr/>
        </p:nvSpPr>
        <p:spPr>
          <a:xfrm>
            <a:off x="2931929" y="4518070"/>
            <a:ext cx="2937655" cy="296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aleway ExtraBold" panose="020B0604020202020204" charset="0"/>
              </a:rPr>
              <a:t>Time (months) since launch</a:t>
            </a:r>
          </a:p>
        </p:txBody>
      </p:sp>
      <p:grpSp>
        <p:nvGrpSpPr>
          <p:cNvPr id="47" name="Shape 585">
            <a:extLst>
              <a:ext uri="{FF2B5EF4-FFF2-40B4-BE49-F238E27FC236}">
                <a16:creationId xmlns:a16="http://schemas.microsoft.com/office/drawing/2014/main" id="{97C1A912-060C-4397-810B-867879CF4E56}"/>
              </a:ext>
            </a:extLst>
          </p:cNvPr>
          <p:cNvGrpSpPr/>
          <p:nvPr/>
        </p:nvGrpSpPr>
        <p:grpSpPr>
          <a:xfrm>
            <a:off x="8097132" y="345638"/>
            <a:ext cx="718223" cy="834861"/>
            <a:chOff x="5300400" y="3670175"/>
            <a:chExt cx="421300" cy="399325"/>
          </a:xfrm>
          <a:solidFill>
            <a:schemeClr val="accent5">
              <a:lumMod val="75000"/>
            </a:schemeClr>
          </a:solidFill>
        </p:grpSpPr>
        <p:sp>
          <p:nvSpPr>
            <p:cNvPr id="48" name="Shape 586">
              <a:extLst>
                <a:ext uri="{FF2B5EF4-FFF2-40B4-BE49-F238E27FC236}">
                  <a16:creationId xmlns:a16="http://schemas.microsoft.com/office/drawing/2014/main" id="{A5B04BBB-1A88-44C9-B6AC-09B561AA67CF}"/>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587">
              <a:extLst>
                <a:ext uri="{FF2B5EF4-FFF2-40B4-BE49-F238E27FC236}">
                  <a16:creationId xmlns:a16="http://schemas.microsoft.com/office/drawing/2014/main" id="{B46FBC33-4617-4A05-9810-1FE1F8B9E73B}"/>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88">
              <a:extLst>
                <a:ext uri="{FF2B5EF4-FFF2-40B4-BE49-F238E27FC236}">
                  <a16:creationId xmlns:a16="http://schemas.microsoft.com/office/drawing/2014/main" id="{17605FA7-9250-44E7-8709-C266AD98988E}"/>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89">
              <a:extLst>
                <a:ext uri="{FF2B5EF4-FFF2-40B4-BE49-F238E27FC236}">
                  <a16:creationId xmlns:a16="http://schemas.microsoft.com/office/drawing/2014/main" id="{E9D140F7-6501-48AF-AE26-8217EFD98395}"/>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90">
              <a:extLst>
                <a:ext uri="{FF2B5EF4-FFF2-40B4-BE49-F238E27FC236}">
                  <a16:creationId xmlns:a16="http://schemas.microsoft.com/office/drawing/2014/main" id="{FA5E78CB-FA95-4B13-8535-36C35A7FF91F}"/>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828169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6866100" cy="857400"/>
          </a:xfrm>
        </p:spPr>
        <p:txBody>
          <a:bodyPr/>
          <a:lstStyle/>
          <a:p>
            <a:r>
              <a:rPr lang="en-US" sz="3000" dirty="0"/>
              <a:t>State of science: use of theory</a:t>
            </a:r>
          </a:p>
        </p:txBody>
      </p:sp>
      <p:sp>
        <p:nvSpPr>
          <p:cNvPr id="3" name="Text Placeholder 2">
            <a:extLst>
              <a:ext uri="{FF2B5EF4-FFF2-40B4-BE49-F238E27FC236}">
                <a16:creationId xmlns:a16="http://schemas.microsoft.com/office/drawing/2014/main" id="{C378184F-4F1E-4534-9512-AD8D7C7C5CBC}"/>
              </a:ext>
            </a:extLst>
          </p:cNvPr>
          <p:cNvSpPr>
            <a:spLocks noGrp="1"/>
          </p:cNvSpPr>
          <p:nvPr>
            <p:ph type="body" idx="1"/>
          </p:nvPr>
        </p:nvSpPr>
        <p:spPr>
          <a:xfrm>
            <a:off x="984172" y="1173588"/>
            <a:ext cx="7456456" cy="2366100"/>
          </a:xfrm>
        </p:spPr>
        <p:txBody>
          <a:bodyPr/>
          <a:lstStyle/>
          <a:p>
            <a:pPr>
              <a:buClr>
                <a:srgbClr val="666666"/>
              </a:buClr>
              <a:defRPr/>
            </a:pPr>
            <a:r>
              <a:rPr lang="en-US" sz="2400" dirty="0">
                <a:latin typeface="Raleway Light" panose="020B0604020202020204" charset="0"/>
              </a:rPr>
              <a:t>Little reporting of methods or logic for selecting theory or its components</a:t>
            </a:r>
          </a:p>
          <a:p>
            <a:pPr>
              <a:buClr>
                <a:srgbClr val="666666"/>
              </a:buClr>
              <a:defRPr/>
            </a:pPr>
            <a:r>
              <a:rPr lang="en-US" sz="2400" dirty="0">
                <a:latin typeface="Raleway Light" panose="020B0604020202020204" charset="0"/>
              </a:rPr>
              <a:t>Most studies use theory superficially</a:t>
            </a:r>
            <a:endParaRPr lang="en-GB" sz="2400" u="sng" dirty="0">
              <a:latin typeface="Raleway Light" panose="020B0604020202020204" charset="0"/>
            </a:endParaRPr>
          </a:p>
          <a:p>
            <a:pPr lvl="1">
              <a:buClr>
                <a:srgbClr val="666666"/>
              </a:buClr>
              <a:buFont typeface="Wingdings" panose="05000000000000000000" pitchFamily="2" charset="2"/>
              <a:buChar char="§"/>
              <a:defRPr/>
            </a:pPr>
            <a:r>
              <a:rPr lang="en-GB" sz="1800" dirty="0">
                <a:latin typeface="Raleway Light" panose="020B0604020202020204" charset="0"/>
              </a:rPr>
              <a:t>In background/discussion sections</a:t>
            </a:r>
          </a:p>
          <a:p>
            <a:pPr>
              <a:buClr>
                <a:srgbClr val="666666"/>
              </a:buClr>
              <a:defRPr/>
            </a:pPr>
            <a:r>
              <a:rPr lang="en-US" sz="2400" dirty="0">
                <a:latin typeface="Raleway Light" panose="020B0604020202020204" charset="0"/>
              </a:rPr>
              <a:t>Few studies clearly define and assess outcomes and link outcomes to implementation process</a:t>
            </a:r>
          </a:p>
          <a:p>
            <a:pPr marL="114300" indent="0" algn="ctr">
              <a:buClr>
                <a:srgbClr val="666666"/>
              </a:buClr>
              <a:buNone/>
              <a:defRPr/>
            </a:pPr>
            <a:r>
              <a:rPr lang="en-US" i="1" dirty="0">
                <a:solidFill>
                  <a:srgbClr val="232323"/>
                </a:solidFill>
              </a:rPr>
              <a:t>“…the single greatest need for … implementation models is rigorous, prospective use of the framework to guide implementation projects.”</a:t>
            </a:r>
            <a:r>
              <a:rPr lang="en-US" i="1" baseline="30000" dirty="0">
                <a:solidFill>
                  <a:srgbClr val="232323"/>
                </a:solidFill>
              </a:rPr>
              <a:t>2</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36</a:t>
            </a:fld>
            <a:endParaRPr lang="en" dirty="0">
              <a:solidFill>
                <a:schemeClr val="accent4">
                  <a:lumMod val="75000"/>
                </a:schemeClr>
              </a:solidFill>
            </a:endParaRPr>
          </a:p>
        </p:txBody>
      </p:sp>
      <p:sp>
        <p:nvSpPr>
          <p:cNvPr id="12" name="Rectangle 11">
            <a:extLst>
              <a:ext uri="{FF2B5EF4-FFF2-40B4-BE49-F238E27FC236}">
                <a16:creationId xmlns:a16="http://schemas.microsoft.com/office/drawing/2014/main" id="{DC74DE4B-A813-4334-BA46-17A65BB74467}"/>
              </a:ext>
            </a:extLst>
          </p:cNvPr>
          <p:cNvSpPr/>
          <p:nvPr/>
        </p:nvSpPr>
        <p:spPr>
          <a:xfrm>
            <a:off x="280802" y="4809195"/>
            <a:ext cx="8863197" cy="323165"/>
          </a:xfrm>
          <a:prstGeom prst="rect">
            <a:avLst/>
          </a:prstGeom>
        </p:spPr>
        <p:txBody>
          <a:bodyPr wrap="square">
            <a:spAutoFit/>
          </a:bodyPr>
          <a:lstStyle/>
          <a:p>
            <a:r>
              <a:rPr lang="en-US" sz="500" dirty="0">
                <a:solidFill>
                  <a:schemeClr val="tx1"/>
                </a:solidFill>
                <a:latin typeface="Raleway Light" panose="020B0604020202020204" charset="0"/>
              </a:rPr>
              <a:t>For example:</a:t>
            </a:r>
          </a:p>
          <a:p>
            <a:r>
              <a:rPr lang="en-US" sz="500" dirty="0">
                <a:solidFill>
                  <a:schemeClr val="tx1"/>
                </a:solidFill>
                <a:latin typeface="Raleway Light" panose="020B0604020202020204" charset="0"/>
              </a:rPr>
              <a:t>1. </a:t>
            </a:r>
            <a:r>
              <a:rPr lang="en-US" sz="500" dirty="0" err="1">
                <a:solidFill>
                  <a:schemeClr val="tx1"/>
                </a:solidFill>
                <a:latin typeface="Raleway Light" panose="020B0604020202020204" charset="0"/>
              </a:rPr>
              <a:t>Damschroder</a:t>
            </a:r>
            <a:r>
              <a:rPr lang="en-US" sz="500" dirty="0">
                <a:solidFill>
                  <a:schemeClr val="tx1"/>
                </a:solidFill>
                <a:latin typeface="Raleway Light" panose="020B0604020202020204" charset="0"/>
              </a:rPr>
              <a:t>, L., D. Aron, R. Keith, S. </a:t>
            </a:r>
            <a:r>
              <a:rPr lang="en-US" sz="500" dirty="0" err="1">
                <a:solidFill>
                  <a:schemeClr val="tx1"/>
                </a:solidFill>
                <a:latin typeface="Raleway Light" panose="020B0604020202020204" charset="0"/>
              </a:rPr>
              <a:t>Kirsh</a:t>
            </a:r>
            <a:r>
              <a:rPr lang="en-US" sz="500" dirty="0">
                <a:solidFill>
                  <a:schemeClr val="tx1"/>
                </a:solidFill>
                <a:latin typeface="Raleway Light" panose="020B0604020202020204" charset="0"/>
              </a:rPr>
              <a:t>, J. Alexander, and J. Lowery. 2009. “Fostering implementation of health services research findings into practice: a consolidated framework for advancing implementation science.” Implement Sci 4(1): 50.</a:t>
            </a:r>
          </a:p>
          <a:p>
            <a:r>
              <a:rPr lang="en-US" sz="500" dirty="0">
                <a:solidFill>
                  <a:schemeClr val="tx1"/>
                </a:solidFill>
                <a:latin typeface="Raleway Light" panose="020B0604020202020204" charset="0"/>
              </a:rPr>
              <a:t>2. Helfrich, C. D., L. J. </a:t>
            </a:r>
            <a:r>
              <a:rPr lang="en-US" sz="500" dirty="0" err="1">
                <a:solidFill>
                  <a:schemeClr val="tx1"/>
                </a:solidFill>
                <a:latin typeface="Raleway Light" panose="020B0604020202020204" charset="0"/>
              </a:rPr>
              <a:t>Damschroder</a:t>
            </a:r>
            <a:r>
              <a:rPr lang="en-US" sz="500" dirty="0">
                <a:solidFill>
                  <a:schemeClr val="tx1"/>
                </a:solidFill>
                <a:latin typeface="Raleway Light" panose="020B0604020202020204" charset="0"/>
              </a:rPr>
              <a:t>, H. J. Hagedorn, G. S. Daggett, A. Sahay, M. Ritchie, T. </a:t>
            </a:r>
            <a:r>
              <a:rPr lang="en-US" sz="500" dirty="0" err="1">
                <a:solidFill>
                  <a:schemeClr val="tx1"/>
                </a:solidFill>
                <a:latin typeface="Raleway Light" panose="020B0604020202020204" charset="0"/>
              </a:rPr>
              <a:t>Damush</a:t>
            </a:r>
            <a:r>
              <a:rPr lang="en-US" sz="500" dirty="0">
                <a:solidFill>
                  <a:schemeClr val="tx1"/>
                </a:solidFill>
                <a:latin typeface="Raleway Light" panose="020B0604020202020204" charset="0"/>
              </a:rPr>
              <a:t>, M. </a:t>
            </a:r>
            <a:r>
              <a:rPr lang="en-US" sz="500" dirty="0" err="1">
                <a:solidFill>
                  <a:schemeClr val="tx1"/>
                </a:solidFill>
                <a:latin typeface="Raleway Light" panose="020B0604020202020204" charset="0"/>
              </a:rPr>
              <a:t>Guihan</a:t>
            </a:r>
            <a:r>
              <a:rPr lang="en-US" sz="500" dirty="0">
                <a:solidFill>
                  <a:schemeClr val="tx1"/>
                </a:solidFill>
                <a:latin typeface="Raleway Light" panose="020B0604020202020204" charset="0"/>
              </a:rPr>
              <a:t>, P. M. Ullrich, and C. B. </a:t>
            </a:r>
            <a:r>
              <a:rPr lang="en-US" sz="500" dirty="0" err="1">
                <a:solidFill>
                  <a:schemeClr val="tx1"/>
                </a:solidFill>
                <a:latin typeface="Raleway Light" panose="020B0604020202020204" charset="0"/>
              </a:rPr>
              <a:t>Stetler</a:t>
            </a:r>
            <a:r>
              <a:rPr lang="en-US" sz="500" dirty="0">
                <a:solidFill>
                  <a:schemeClr val="tx1"/>
                </a:solidFill>
                <a:latin typeface="Raleway Light" panose="020B0604020202020204" charset="0"/>
              </a:rPr>
              <a:t>. 2010. “A critical synthesis of literature on the promoting action on research implementation in health services (PARIHS) framework.” Implement Sci 5(1): 82.</a:t>
            </a:r>
          </a:p>
        </p:txBody>
      </p:sp>
      <p:grpSp>
        <p:nvGrpSpPr>
          <p:cNvPr id="13" name="Shape 480">
            <a:extLst>
              <a:ext uri="{FF2B5EF4-FFF2-40B4-BE49-F238E27FC236}">
                <a16:creationId xmlns:a16="http://schemas.microsoft.com/office/drawing/2014/main" id="{B337F889-118C-48BE-B216-164DA9C11D27}"/>
              </a:ext>
            </a:extLst>
          </p:cNvPr>
          <p:cNvGrpSpPr/>
          <p:nvPr/>
        </p:nvGrpSpPr>
        <p:grpSpPr>
          <a:xfrm>
            <a:off x="8284144" y="339129"/>
            <a:ext cx="644595" cy="656268"/>
            <a:chOff x="2594325" y="1627175"/>
            <a:chExt cx="440850" cy="440850"/>
          </a:xfrm>
          <a:solidFill>
            <a:schemeClr val="accent5">
              <a:lumMod val="75000"/>
            </a:schemeClr>
          </a:solidFill>
        </p:grpSpPr>
        <p:sp>
          <p:nvSpPr>
            <p:cNvPr id="14" name="Shape 481">
              <a:extLst>
                <a:ext uri="{FF2B5EF4-FFF2-40B4-BE49-F238E27FC236}">
                  <a16:creationId xmlns:a16="http://schemas.microsoft.com/office/drawing/2014/main" id="{5B9C5B76-3D31-473C-B009-F6B7BD11A747}"/>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482">
              <a:extLst>
                <a:ext uri="{FF2B5EF4-FFF2-40B4-BE49-F238E27FC236}">
                  <a16:creationId xmlns:a16="http://schemas.microsoft.com/office/drawing/2014/main" id="{758E66FC-DC75-4351-80E5-673D51E86FCE}"/>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483">
              <a:extLst>
                <a:ext uri="{FF2B5EF4-FFF2-40B4-BE49-F238E27FC236}">
                  <a16:creationId xmlns:a16="http://schemas.microsoft.com/office/drawing/2014/main" id="{EBE4C0B6-B84C-4F8D-847F-877415EBE4BE}"/>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752458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6866100" cy="857400"/>
          </a:xfrm>
        </p:spPr>
        <p:txBody>
          <a:bodyPr/>
          <a:lstStyle/>
          <a:p>
            <a:r>
              <a:rPr lang="en-US" sz="3000" dirty="0"/>
              <a:t>Assessment of CFIR’s value</a:t>
            </a:r>
          </a:p>
        </p:txBody>
      </p:sp>
      <p:sp>
        <p:nvSpPr>
          <p:cNvPr id="3" name="Text Placeholder 2">
            <a:extLst>
              <a:ext uri="{FF2B5EF4-FFF2-40B4-BE49-F238E27FC236}">
                <a16:creationId xmlns:a16="http://schemas.microsoft.com/office/drawing/2014/main" id="{C378184F-4F1E-4534-9512-AD8D7C7C5CBC}"/>
              </a:ext>
            </a:extLst>
          </p:cNvPr>
          <p:cNvSpPr>
            <a:spLocks noGrp="1"/>
          </p:cNvSpPr>
          <p:nvPr>
            <p:ph type="body" idx="1"/>
          </p:nvPr>
        </p:nvSpPr>
        <p:spPr>
          <a:xfrm>
            <a:off x="957144" y="1173588"/>
            <a:ext cx="7456456" cy="2366100"/>
          </a:xfrm>
        </p:spPr>
        <p:txBody>
          <a:bodyPr/>
          <a:lstStyle/>
          <a:p>
            <a:pPr>
              <a:buClr>
                <a:srgbClr val="666666"/>
              </a:buClr>
              <a:defRPr/>
            </a:pPr>
            <a:r>
              <a:rPr lang="en-US" sz="2400" dirty="0">
                <a:latin typeface="Raleway Light" panose="020B0604020202020204" charset="0"/>
              </a:rPr>
              <a:t>Is terminology and language coherent?</a:t>
            </a:r>
          </a:p>
          <a:p>
            <a:pPr lvl="1">
              <a:buClr>
                <a:srgbClr val="666666"/>
              </a:buClr>
              <a:buFont typeface="Wingdings" panose="05000000000000000000" pitchFamily="2" charset="2"/>
              <a:buChar char="§"/>
              <a:defRPr/>
            </a:pPr>
            <a:r>
              <a:rPr lang="en-US" sz="1800" dirty="0">
                <a:latin typeface="Raleway Light" panose="020B0604020202020204" charset="0"/>
              </a:rPr>
              <a:t>Terminology and language of constructs appear to be coherent</a:t>
            </a:r>
          </a:p>
          <a:p>
            <a:pPr>
              <a:buClr>
                <a:srgbClr val="666666"/>
              </a:buClr>
              <a:defRPr/>
            </a:pPr>
            <a:r>
              <a:rPr lang="en-US" sz="2400" dirty="0">
                <a:latin typeface="Raleway Light" panose="020B0604020202020204" charset="0"/>
              </a:rPr>
              <a:t>Does CFIR promote comparison of results across contexts and studies over time?</a:t>
            </a:r>
          </a:p>
          <a:p>
            <a:pPr lvl="1">
              <a:buClr>
                <a:srgbClr val="666666"/>
              </a:buClr>
              <a:buFont typeface="Wingdings" panose="05000000000000000000" pitchFamily="2" charset="2"/>
              <a:buChar char="§"/>
              <a:defRPr/>
            </a:pPr>
            <a:r>
              <a:rPr lang="en-US" sz="1800" dirty="0">
                <a:latin typeface="Raleway Light" panose="020B0604020202020204" charset="0"/>
              </a:rPr>
              <a:t>Too early to tell but progressing in the right direction</a:t>
            </a:r>
          </a:p>
          <a:p>
            <a:pPr>
              <a:buClr>
                <a:srgbClr val="666666"/>
              </a:buClr>
              <a:defRPr/>
            </a:pPr>
            <a:r>
              <a:rPr lang="en-US" sz="2400" dirty="0">
                <a:latin typeface="Raleway Light" panose="020B0604020202020204" charset="0"/>
              </a:rPr>
              <a:t>Does the CFIR stimulate new theoretical developments?</a:t>
            </a:r>
          </a:p>
          <a:p>
            <a:pPr lvl="1">
              <a:buClr>
                <a:srgbClr val="666666"/>
              </a:buClr>
              <a:buFont typeface="Wingdings" panose="05000000000000000000" pitchFamily="2" charset="2"/>
              <a:buChar char="§"/>
              <a:defRPr/>
            </a:pPr>
            <a:r>
              <a:rPr lang="en-US" sz="1800" dirty="0">
                <a:latin typeface="Raleway Light" panose="020B0604020202020204" charset="0"/>
              </a:rPr>
              <a:t>Generally poor integration of the CFIR into empirical studies stymies progress</a:t>
            </a:r>
          </a:p>
          <a:p>
            <a:pPr lvl="1">
              <a:buClr>
                <a:srgbClr val="666666"/>
              </a:buClr>
              <a:buFont typeface="Wingdings" panose="05000000000000000000" pitchFamily="2" charset="2"/>
              <a:buChar char="§"/>
              <a:defRPr/>
            </a:pPr>
            <a:endParaRPr lang="en-US" sz="1800" dirty="0">
              <a:latin typeface="Raleway Light" panose="020B0604020202020204" charset="0"/>
            </a:endParaRP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37</a:t>
            </a:fld>
            <a:endParaRPr lang="en" dirty="0">
              <a:solidFill>
                <a:schemeClr val="accent4">
                  <a:lumMod val="75000"/>
                </a:schemeClr>
              </a:solidFill>
            </a:endParaRPr>
          </a:p>
        </p:txBody>
      </p:sp>
      <p:grpSp>
        <p:nvGrpSpPr>
          <p:cNvPr id="10" name="Shape 494">
            <a:extLst>
              <a:ext uri="{FF2B5EF4-FFF2-40B4-BE49-F238E27FC236}">
                <a16:creationId xmlns:a16="http://schemas.microsoft.com/office/drawing/2014/main" id="{0CF3F84C-8E7F-4506-B3F9-2907D6F58D7D}"/>
              </a:ext>
            </a:extLst>
          </p:cNvPr>
          <p:cNvGrpSpPr/>
          <p:nvPr/>
        </p:nvGrpSpPr>
        <p:grpSpPr>
          <a:xfrm>
            <a:off x="8165432" y="281785"/>
            <a:ext cx="763307" cy="713612"/>
            <a:chOff x="5297950" y="1632050"/>
            <a:chExt cx="426200" cy="431100"/>
          </a:xfrm>
          <a:solidFill>
            <a:schemeClr val="accent5">
              <a:lumMod val="75000"/>
            </a:schemeClr>
          </a:solidFill>
        </p:grpSpPr>
        <p:sp>
          <p:nvSpPr>
            <p:cNvPr id="11" name="Shape 495">
              <a:extLst>
                <a:ext uri="{FF2B5EF4-FFF2-40B4-BE49-F238E27FC236}">
                  <a16:creationId xmlns:a16="http://schemas.microsoft.com/office/drawing/2014/main" id="{06B48383-7838-441B-9CBE-996205C34FE4}"/>
                </a:ext>
              </a:extLst>
            </p:cNvPr>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496">
              <a:extLst>
                <a:ext uri="{FF2B5EF4-FFF2-40B4-BE49-F238E27FC236}">
                  <a16:creationId xmlns:a16="http://schemas.microsoft.com/office/drawing/2014/main" id="{1F23CA57-863F-4D09-8D41-A7AD208958E1}"/>
                </a:ext>
              </a:extLst>
            </p:cNvPr>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883776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6866100" cy="857400"/>
          </a:xfrm>
        </p:spPr>
        <p:txBody>
          <a:bodyPr/>
          <a:lstStyle/>
          <a:p>
            <a:r>
              <a:rPr lang="en-US" sz="3000" dirty="0"/>
              <a:t>Recommendations</a:t>
            </a:r>
          </a:p>
        </p:txBody>
      </p:sp>
      <p:sp>
        <p:nvSpPr>
          <p:cNvPr id="3" name="Text Placeholder 2">
            <a:extLst>
              <a:ext uri="{FF2B5EF4-FFF2-40B4-BE49-F238E27FC236}">
                <a16:creationId xmlns:a16="http://schemas.microsoft.com/office/drawing/2014/main" id="{C378184F-4F1E-4534-9512-AD8D7C7C5CBC}"/>
              </a:ext>
            </a:extLst>
          </p:cNvPr>
          <p:cNvSpPr>
            <a:spLocks noGrp="1"/>
          </p:cNvSpPr>
          <p:nvPr>
            <p:ph type="body" idx="1"/>
          </p:nvPr>
        </p:nvSpPr>
        <p:spPr>
          <a:xfrm>
            <a:off x="957143" y="1173588"/>
            <a:ext cx="7399653" cy="2366100"/>
          </a:xfrm>
        </p:spPr>
        <p:txBody>
          <a:bodyPr/>
          <a:lstStyle/>
          <a:p>
            <a:pPr>
              <a:buClr>
                <a:srgbClr val="666666"/>
              </a:buClr>
              <a:defRPr/>
            </a:pPr>
            <a:r>
              <a:rPr lang="en-US" sz="2000" dirty="0">
                <a:latin typeface="Raleway Light" panose="020B0604020202020204" charset="0"/>
              </a:rPr>
              <a:t>Consider how to use most meaningfully across different phases of implementation</a:t>
            </a:r>
          </a:p>
          <a:p>
            <a:pPr>
              <a:buClr>
                <a:srgbClr val="666666"/>
              </a:buClr>
              <a:defRPr/>
            </a:pPr>
            <a:r>
              <a:rPr lang="en-US" sz="2000" dirty="0">
                <a:latin typeface="Raleway Light" panose="020B0604020202020204" charset="0"/>
              </a:rPr>
              <a:t>Use prospectively to develop implementation approaches and monitor progress, as well as retrospective explanation</a:t>
            </a:r>
          </a:p>
          <a:p>
            <a:pPr>
              <a:buClr>
                <a:srgbClr val="666666"/>
              </a:buClr>
              <a:defRPr/>
            </a:pPr>
            <a:r>
              <a:rPr lang="en-US" sz="2000" dirty="0">
                <a:latin typeface="Raleway Light" panose="020B0604020202020204" charset="0"/>
              </a:rPr>
              <a:t>Integrate CFIR into all phases of research e.g., data collection</a:t>
            </a:r>
          </a:p>
          <a:p>
            <a:pPr>
              <a:buClr>
                <a:srgbClr val="666666"/>
              </a:buClr>
              <a:defRPr/>
            </a:pPr>
            <a:r>
              <a:rPr lang="en-US" sz="2000" dirty="0">
                <a:latin typeface="Raleway Light" panose="020B0604020202020204" charset="0"/>
              </a:rPr>
              <a:t>Report how CFIR constructs were selected and assessed</a:t>
            </a:r>
          </a:p>
          <a:p>
            <a:pPr>
              <a:buClr>
                <a:srgbClr val="666666"/>
              </a:buClr>
              <a:defRPr/>
            </a:pPr>
            <a:r>
              <a:rPr lang="en-US" sz="2000" dirty="0">
                <a:latin typeface="Raleway Light" panose="020B0604020202020204" charset="0"/>
              </a:rPr>
              <a:t>Link constructs with proximal implementation outcomes</a:t>
            </a:r>
          </a:p>
          <a:p>
            <a:pPr>
              <a:buClr>
                <a:srgbClr val="666666"/>
              </a:buClr>
              <a:defRPr/>
            </a:pPr>
            <a:endParaRPr lang="en-US" sz="2000" dirty="0">
              <a:latin typeface="Raleway Light" panose="020B0604020202020204" charset="0"/>
            </a:endParaRP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38</a:t>
            </a:fld>
            <a:endParaRPr lang="en" dirty="0">
              <a:solidFill>
                <a:schemeClr val="accent4">
                  <a:lumMod val="75000"/>
                </a:schemeClr>
              </a:solidFill>
            </a:endParaRPr>
          </a:p>
        </p:txBody>
      </p:sp>
      <p:grpSp>
        <p:nvGrpSpPr>
          <p:cNvPr id="10" name="Shape 494">
            <a:extLst>
              <a:ext uri="{FF2B5EF4-FFF2-40B4-BE49-F238E27FC236}">
                <a16:creationId xmlns:a16="http://schemas.microsoft.com/office/drawing/2014/main" id="{0CF3F84C-8E7F-4506-B3F9-2907D6F58D7D}"/>
              </a:ext>
            </a:extLst>
          </p:cNvPr>
          <p:cNvGrpSpPr/>
          <p:nvPr/>
        </p:nvGrpSpPr>
        <p:grpSpPr>
          <a:xfrm>
            <a:off x="8165432" y="281785"/>
            <a:ext cx="763307" cy="713612"/>
            <a:chOff x="5297950" y="1632050"/>
            <a:chExt cx="426200" cy="431100"/>
          </a:xfrm>
          <a:solidFill>
            <a:schemeClr val="accent5">
              <a:lumMod val="75000"/>
            </a:schemeClr>
          </a:solidFill>
        </p:grpSpPr>
        <p:sp>
          <p:nvSpPr>
            <p:cNvPr id="11" name="Shape 495">
              <a:extLst>
                <a:ext uri="{FF2B5EF4-FFF2-40B4-BE49-F238E27FC236}">
                  <a16:creationId xmlns:a16="http://schemas.microsoft.com/office/drawing/2014/main" id="{06B48383-7838-441B-9CBE-996205C34FE4}"/>
                </a:ext>
              </a:extLst>
            </p:cNvPr>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496">
              <a:extLst>
                <a:ext uri="{FF2B5EF4-FFF2-40B4-BE49-F238E27FC236}">
                  <a16:creationId xmlns:a16="http://schemas.microsoft.com/office/drawing/2014/main" id="{1F23CA57-863F-4D09-8D41-A7AD208958E1}"/>
                </a:ext>
              </a:extLst>
            </p:cNvPr>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43150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8037198" cy="857400"/>
          </a:xfrm>
        </p:spPr>
        <p:txBody>
          <a:bodyPr/>
          <a:lstStyle/>
          <a:p>
            <a:r>
              <a:rPr lang="en-US" sz="3000" dirty="0"/>
              <a:t>Use of theory to guide implementation</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39</a:t>
            </a:fld>
            <a:endParaRPr lang="en" dirty="0">
              <a:solidFill>
                <a:schemeClr val="accent4">
                  <a:lumMod val="75000"/>
                </a:schemeClr>
              </a:solidFill>
            </a:endParaRPr>
          </a:p>
        </p:txBody>
      </p:sp>
      <p:sp>
        <p:nvSpPr>
          <p:cNvPr id="12" name="Rectangle 11">
            <a:extLst>
              <a:ext uri="{FF2B5EF4-FFF2-40B4-BE49-F238E27FC236}">
                <a16:creationId xmlns:a16="http://schemas.microsoft.com/office/drawing/2014/main" id="{DC74DE4B-A813-4334-BA46-17A65BB74467}"/>
              </a:ext>
            </a:extLst>
          </p:cNvPr>
          <p:cNvSpPr/>
          <p:nvPr/>
        </p:nvSpPr>
        <p:spPr>
          <a:xfrm>
            <a:off x="280803" y="4809195"/>
            <a:ext cx="8593447" cy="246221"/>
          </a:xfrm>
          <a:prstGeom prst="rect">
            <a:avLst/>
          </a:prstGeom>
        </p:spPr>
        <p:txBody>
          <a:bodyPr wrap="square">
            <a:spAutoFit/>
          </a:bodyPr>
          <a:lstStyle/>
          <a:p>
            <a:r>
              <a:rPr lang="en-US" sz="500" dirty="0">
                <a:solidFill>
                  <a:schemeClr val="tx1"/>
                </a:solidFill>
                <a:latin typeface="Raleway Light" panose="020B0604020202020204" charset="0"/>
              </a:rPr>
              <a:t>Sales A, Smith J, Curran G, </a:t>
            </a:r>
            <a:r>
              <a:rPr lang="en-US" sz="500" dirty="0" err="1">
                <a:solidFill>
                  <a:schemeClr val="tx1"/>
                </a:solidFill>
                <a:latin typeface="Raleway Light" panose="020B0604020202020204" charset="0"/>
              </a:rPr>
              <a:t>Kochevar</a:t>
            </a:r>
            <a:r>
              <a:rPr lang="en-US" sz="500" dirty="0">
                <a:solidFill>
                  <a:schemeClr val="tx1"/>
                </a:solidFill>
                <a:latin typeface="Raleway Light" panose="020B0604020202020204" charset="0"/>
              </a:rPr>
              <a:t> L. Models, strategies, and tools. Theory in implementing evidence-based findings into health care practice. J. Gen. Intern. Med. Feb 2006;21 </a:t>
            </a:r>
            <a:r>
              <a:rPr lang="en-US" sz="500" dirty="0" err="1">
                <a:solidFill>
                  <a:schemeClr val="tx1"/>
                </a:solidFill>
                <a:latin typeface="Raleway Light" panose="020B0604020202020204" charset="0"/>
              </a:rPr>
              <a:t>Suppl</a:t>
            </a:r>
            <a:r>
              <a:rPr lang="en-US" sz="500" dirty="0">
                <a:solidFill>
                  <a:schemeClr val="tx1"/>
                </a:solidFill>
                <a:latin typeface="Raleway Light" panose="020B0604020202020204" charset="0"/>
              </a:rPr>
              <a:t> 2:S43-49.</a:t>
            </a:r>
          </a:p>
          <a:p>
            <a:r>
              <a:rPr lang="en-US" sz="500" dirty="0">
                <a:solidFill>
                  <a:schemeClr val="tx1"/>
                </a:solidFill>
                <a:latin typeface="Raleway Light" panose="020B0604020202020204" charset="0"/>
              </a:rPr>
              <a:t>Bartholomew, L. K., Parcel, G. S., &amp; </a:t>
            </a:r>
            <a:r>
              <a:rPr lang="en-US" sz="500" dirty="0" err="1">
                <a:solidFill>
                  <a:schemeClr val="tx1"/>
                </a:solidFill>
                <a:latin typeface="Raleway Light" panose="020B0604020202020204" charset="0"/>
              </a:rPr>
              <a:t>Kok</a:t>
            </a:r>
            <a:r>
              <a:rPr lang="en-US" sz="500" dirty="0">
                <a:solidFill>
                  <a:schemeClr val="tx1"/>
                </a:solidFill>
                <a:latin typeface="Raleway Light" panose="020B0604020202020204" charset="0"/>
              </a:rPr>
              <a:t>, G. (1998). Intervention mapping: a process for developing theory- and evidence-based health education programs. Health </a:t>
            </a:r>
            <a:r>
              <a:rPr lang="en-US" sz="500" dirty="0" err="1">
                <a:solidFill>
                  <a:schemeClr val="tx1"/>
                </a:solidFill>
                <a:latin typeface="Raleway Light" panose="020B0604020202020204" charset="0"/>
              </a:rPr>
              <a:t>Educ</a:t>
            </a:r>
            <a:r>
              <a:rPr lang="en-US" sz="500" dirty="0">
                <a:solidFill>
                  <a:schemeClr val="tx1"/>
                </a:solidFill>
                <a:latin typeface="Raleway Light" panose="020B0604020202020204" charset="0"/>
              </a:rPr>
              <a:t> </a:t>
            </a:r>
            <a:r>
              <a:rPr lang="en-US" sz="500" dirty="0" err="1">
                <a:solidFill>
                  <a:schemeClr val="tx1"/>
                </a:solidFill>
                <a:latin typeface="Raleway Light" panose="020B0604020202020204" charset="0"/>
              </a:rPr>
              <a:t>Behav</a:t>
            </a:r>
            <a:r>
              <a:rPr lang="en-US" sz="500" dirty="0">
                <a:solidFill>
                  <a:schemeClr val="tx1"/>
                </a:solidFill>
                <a:latin typeface="Raleway Light" panose="020B0604020202020204" charset="0"/>
              </a:rPr>
              <a:t>, 25(5), 545-563. </a:t>
            </a:r>
          </a:p>
        </p:txBody>
      </p:sp>
      <p:grpSp>
        <p:nvGrpSpPr>
          <p:cNvPr id="17" name="Shape 409">
            <a:extLst>
              <a:ext uri="{FF2B5EF4-FFF2-40B4-BE49-F238E27FC236}">
                <a16:creationId xmlns:a16="http://schemas.microsoft.com/office/drawing/2014/main" id="{2C6D79F5-9E52-4609-A635-33650BB1072A}"/>
              </a:ext>
            </a:extLst>
          </p:cNvPr>
          <p:cNvGrpSpPr/>
          <p:nvPr/>
        </p:nvGrpSpPr>
        <p:grpSpPr>
          <a:xfrm>
            <a:off x="7987661" y="342901"/>
            <a:ext cx="941078" cy="661308"/>
            <a:chOff x="3918650" y="293075"/>
            <a:chExt cx="488500" cy="412775"/>
          </a:xfrm>
          <a:solidFill>
            <a:schemeClr val="accent5">
              <a:lumMod val="75000"/>
            </a:schemeClr>
          </a:solidFill>
        </p:grpSpPr>
        <p:sp>
          <p:nvSpPr>
            <p:cNvPr id="18" name="Shape 410">
              <a:extLst>
                <a:ext uri="{FF2B5EF4-FFF2-40B4-BE49-F238E27FC236}">
                  <a16:creationId xmlns:a16="http://schemas.microsoft.com/office/drawing/2014/main" id="{5A499442-413E-4A6E-897F-5D77A604E7C0}"/>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411">
              <a:extLst>
                <a:ext uri="{FF2B5EF4-FFF2-40B4-BE49-F238E27FC236}">
                  <a16:creationId xmlns:a16="http://schemas.microsoft.com/office/drawing/2014/main" id="{ED2632C1-2681-47A2-9D5D-64662D4BAB26}"/>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12">
              <a:extLst>
                <a:ext uri="{FF2B5EF4-FFF2-40B4-BE49-F238E27FC236}">
                  <a16:creationId xmlns:a16="http://schemas.microsoft.com/office/drawing/2014/main" id="{C89C0C76-1E58-4F23-A67F-A7E19F69B3A1}"/>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TextBox 3">
            <a:extLst>
              <a:ext uri="{FF2B5EF4-FFF2-40B4-BE49-F238E27FC236}">
                <a16:creationId xmlns:a16="http://schemas.microsoft.com/office/drawing/2014/main" id="{36B9C453-5D87-4593-A797-F92D8952B6F5}"/>
              </a:ext>
            </a:extLst>
          </p:cNvPr>
          <p:cNvSpPr txBox="1"/>
          <p:nvPr/>
        </p:nvSpPr>
        <p:spPr>
          <a:xfrm>
            <a:off x="914400" y="1434852"/>
            <a:ext cx="2730500" cy="584775"/>
          </a:xfrm>
          <a:prstGeom prst="rect">
            <a:avLst/>
          </a:prstGeom>
          <a:solidFill>
            <a:schemeClr val="accent5">
              <a:lumMod val="20000"/>
              <a:lumOff val="80000"/>
            </a:schemeClr>
          </a:solidFill>
          <a:ln w="19050">
            <a:solidFill>
              <a:schemeClr val="accent5">
                <a:lumMod val="75000"/>
              </a:schemeClr>
            </a:solidFill>
          </a:ln>
        </p:spPr>
        <p:txBody>
          <a:bodyPr wrap="square" rtlCol="0" anchor="ctr">
            <a:spAutoFit/>
          </a:bodyPr>
          <a:lstStyle/>
          <a:p>
            <a:pPr algn="ctr"/>
            <a:r>
              <a:rPr lang="en-US" sz="1600" b="1" dirty="0">
                <a:solidFill>
                  <a:srgbClr val="666666"/>
                </a:solidFill>
                <a:latin typeface="Raleway Light" panose="020B0604020202020204" charset="0"/>
              </a:rPr>
              <a:t>Assess targeted EBP change and context</a:t>
            </a:r>
          </a:p>
        </p:txBody>
      </p:sp>
      <p:sp>
        <p:nvSpPr>
          <p:cNvPr id="31" name="TextBox 30">
            <a:extLst>
              <a:ext uri="{FF2B5EF4-FFF2-40B4-BE49-F238E27FC236}">
                <a16:creationId xmlns:a16="http://schemas.microsoft.com/office/drawing/2014/main" id="{D8074DB5-8522-4DD1-979F-A4E1EE1E1487}"/>
              </a:ext>
            </a:extLst>
          </p:cNvPr>
          <p:cNvSpPr txBox="1"/>
          <p:nvPr/>
        </p:nvSpPr>
        <p:spPr>
          <a:xfrm>
            <a:off x="5528244" y="1434852"/>
            <a:ext cx="2730500" cy="584775"/>
          </a:xfrm>
          <a:prstGeom prst="rect">
            <a:avLst/>
          </a:prstGeom>
          <a:solidFill>
            <a:schemeClr val="accent5">
              <a:lumMod val="20000"/>
              <a:lumOff val="80000"/>
            </a:schemeClr>
          </a:solidFill>
          <a:ln w="19050">
            <a:solidFill>
              <a:schemeClr val="accent5">
                <a:lumMod val="75000"/>
              </a:schemeClr>
            </a:solidFill>
          </a:ln>
        </p:spPr>
        <p:txBody>
          <a:bodyPr wrap="square" rtlCol="0" anchor="ctr">
            <a:spAutoFit/>
          </a:bodyPr>
          <a:lstStyle/>
          <a:p>
            <a:pPr algn="ctr"/>
            <a:r>
              <a:rPr lang="en-US" sz="1600" b="1" dirty="0">
                <a:solidFill>
                  <a:srgbClr val="666666"/>
                </a:solidFill>
                <a:latin typeface="Raleway Light" panose="020B0604020202020204" charset="0"/>
              </a:rPr>
              <a:t>Develop tailored implementation strategy</a:t>
            </a:r>
          </a:p>
        </p:txBody>
      </p:sp>
      <p:cxnSp>
        <p:nvCxnSpPr>
          <p:cNvPr id="33" name="Straight Arrow Connector 32">
            <a:extLst>
              <a:ext uri="{FF2B5EF4-FFF2-40B4-BE49-F238E27FC236}">
                <a16:creationId xmlns:a16="http://schemas.microsoft.com/office/drawing/2014/main" id="{46DCAA6B-235F-4B6D-9E6B-760F230FC240}"/>
              </a:ext>
            </a:extLst>
          </p:cNvPr>
          <p:cNvCxnSpPr>
            <a:stCxn id="4" idx="3"/>
            <a:endCxn id="31" idx="1"/>
          </p:cNvCxnSpPr>
          <p:nvPr/>
        </p:nvCxnSpPr>
        <p:spPr>
          <a:xfrm>
            <a:off x="3644900" y="1727240"/>
            <a:ext cx="1883344"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099B266-EABC-41BA-A661-4421DA749E50}"/>
              </a:ext>
            </a:extLst>
          </p:cNvPr>
          <p:cNvCxnSpPr>
            <a:stCxn id="4" idx="2"/>
          </p:cNvCxnSpPr>
          <p:nvPr/>
        </p:nvCxnSpPr>
        <p:spPr>
          <a:xfrm>
            <a:off x="2279650" y="2019627"/>
            <a:ext cx="0" cy="39337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6831765-7712-4D6F-B5E6-A5A8BD99B18B}"/>
              </a:ext>
            </a:extLst>
          </p:cNvPr>
          <p:cNvSpPr txBox="1"/>
          <p:nvPr/>
        </p:nvSpPr>
        <p:spPr>
          <a:xfrm>
            <a:off x="914400" y="2413000"/>
            <a:ext cx="2730500" cy="584775"/>
          </a:xfrm>
          <a:prstGeom prst="rect">
            <a:avLst/>
          </a:prstGeom>
          <a:solidFill>
            <a:schemeClr val="accent5">
              <a:lumMod val="75000"/>
            </a:schemeClr>
          </a:solidFill>
          <a:ln w="19050">
            <a:solidFill>
              <a:schemeClr val="accent5">
                <a:lumMod val="75000"/>
              </a:schemeClr>
            </a:solidFill>
          </a:ln>
        </p:spPr>
        <p:txBody>
          <a:bodyPr wrap="square" rtlCol="0" anchor="ctr">
            <a:spAutoFit/>
          </a:bodyPr>
          <a:lstStyle/>
          <a:p>
            <a:pPr algn="ctr"/>
            <a:r>
              <a:rPr lang="en-US" sz="1600" b="1" dirty="0">
                <a:solidFill>
                  <a:schemeClr val="bg1"/>
                </a:solidFill>
                <a:latin typeface="Raleway Light" panose="020B0604020202020204" charset="0"/>
              </a:rPr>
              <a:t>Who needs to do what differently?</a:t>
            </a:r>
          </a:p>
        </p:txBody>
      </p:sp>
      <p:cxnSp>
        <p:nvCxnSpPr>
          <p:cNvPr id="37" name="Straight Arrow Connector 36">
            <a:extLst>
              <a:ext uri="{FF2B5EF4-FFF2-40B4-BE49-F238E27FC236}">
                <a16:creationId xmlns:a16="http://schemas.microsoft.com/office/drawing/2014/main" id="{9E12D63C-8479-4728-A61A-63A688E691FA}"/>
              </a:ext>
            </a:extLst>
          </p:cNvPr>
          <p:cNvCxnSpPr/>
          <p:nvPr/>
        </p:nvCxnSpPr>
        <p:spPr>
          <a:xfrm>
            <a:off x="2279650" y="2997775"/>
            <a:ext cx="0" cy="39337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8E017EF-EB03-4DF9-8C94-B41C2DACBF9F}"/>
              </a:ext>
            </a:extLst>
          </p:cNvPr>
          <p:cNvSpPr txBox="1"/>
          <p:nvPr/>
        </p:nvSpPr>
        <p:spPr>
          <a:xfrm>
            <a:off x="914400" y="3268037"/>
            <a:ext cx="2730500" cy="830997"/>
          </a:xfrm>
          <a:prstGeom prst="rect">
            <a:avLst/>
          </a:prstGeom>
          <a:solidFill>
            <a:schemeClr val="accent5">
              <a:lumMod val="75000"/>
            </a:schemeClr>
          </a:solidFill>
          <a:ln w="19050">
            <a:solidFill>
              <a:schemeClr val="accent5">
                <a:lumMod val="75000"/>
              </a:schemeClr>
            </a:solidFill>
          </a:ln>
        </p:spPr>
        <p:txBody>
          <a:bodyPr wrap="square" rtlCol="0" anchor="ctr">
            <a:spAutoFit/>
          </a:bodyPr>
          <a:lstStyle/>
          <a:p>
            <a:pPr algn="ctr"/>
            <a:r>
              <a:rPr lang="en-US" sz="1600" b="1" dirty="0">
                <a:solidFill>
                  <a:schemeClr val="bg1"/>
                </a:solidFill>
                <a:latin typeface="Raleway Light" panose="020B0604020202020204" charset="0"/>
              </a:rPr>
              <a:t>Which barriers/ facilitators need to be addressed?</a:t>
            </a:r>
          </a:p>
        </p:txBody>
      </p:sp>
      <p:cxnSp>
        <p:nvCxnSpPr>
          <p:cNvPr id="39" name="Straight Arrow Connector 38">
            <a:extLst>
              <a:ext uri="{FF2B5EF4-FFF2-40B4-BE49-F238E27FC236}">
                <a16:creationId xmlns:a16="http://schemas.microsoft.com/office/drawing/2014/main" id="{F400FD53-2AB5-40CB-B167-1AF8CCC540A1}"/>
              </a:ext>
            </a:extLst>
          </p:cNvPr>
          <p:cNvCxnSpPr/>
          <p:nvPr/>
        </p:nvCxnSpPr>
        <p:spPr>
          <a:xfrm>
            <a:off x="3644900" y="3683040"/>
            <a:ext cx="1883344"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39DB8F1-A0D9-45BF-87F8-097C6E38FCC3}"/>
              </a:ext>
            </a:extLst>
          </p:cNvPr>
          <p:cNvSpPr txBox="1"/>
          <p:nvPr/>
        </p:nvSpPr>
        <p:spPr>
          <a:xfrm>
            <a:off x="5528244" y="3268037"/>
            <a:ext cx="2730500" cy="830997"/>
          </a:xfrm>
          <a:prstGeom prst="rect">
            <a:avLst/>
          </a:prstGeom>
          <a:solidFill>
            <a:schemeClr val="accent5">
              <a:lumMod val="75000"/>
            </a:schemeClr>
          </a:solidFill>
          <a:ln w="19050">
            <a:solidFill>
              <a:schemeClr val="accent5">
                <a:lumMod val="75000"/>
              </a:schemeClr>
            </a:solidFill>
          </a:ln>
        </p:spPr>
        <p:txBody>
          <a:bodyPr wrap="square" rtlCol="0" anchor="ctr">
            <a:spAutoFit/>
          </a:bodyPr>
          <a:lstStyle/>
          <a:p>
            <a:pPr algn="ctr"/>
            <a:r>
              <a:rPr lang="en-US" sz="1600" b="1" dirty="0">
                <a:solidFill>
                  <a:schemeClr val="bg1"/>
                </a:solidFill>
                <a:latin typeface="Raleway Light" panose="020B0604020202020204" charset="0"/>
              </a:rPr>
              <a:t>What strategies can be used to address barriers &amp; facilitators?</a:t>
            </a:r>
          </a:p>
        </p:txBody>
      </p:sp>
      <p:sp>
        <p:nvSpPr>
          <p:cNvPr id="41" name="TextBox 40">
            <a:extLst>
              <a:ext uri="{FF2B5EF4-FFF2-40B4-BE49-F238E27FC236}">
                <a16:creationId xmlns:a16="http://schemas.microsoft.com/office/drawing/2014/main" id="{CDC3B9D4-E2CB-446D-BBB0-03D51AEC5677}"/>
              </a:ext>
            </a:extLst>
          </p:cNvPr>
          <p:cNvSpPr txBox="1"/>
          <p:nvPr/>
        </p:nvSpPr>
        <p:spPr>
          <a:xfrm>
            <a:off x="553700" y="1069093"/>
            <a:ext cx="386644" cy="584775"/>
          </a:xfrm>
          <a:prstGeom prst="rect">
            <a:avLst/>
          </a:prstGeom>
          <a:noFill/>
        </p:spPr>
        <p:txBody>
          <a:bodyPr wrap="none" rtlCol="0">
            <a:spAutoFit/>
          </a:bodyPr>
          <a:lstStyle/>
          <a:p>
            <a:r>
              <a:rPr lang="en-US" sz="3200" dirty="0">
                <a:solidFill>
                  <a:srgbClr val="666666"/>
                </a:solidFill>
                <a:latin typeface="Raleway ExtraBold" panose="020B0604020202020204" charset="0"/>
              </a:rPr>
              <a:t>1</a:t>
            </a:r>
            <a:endParaRPr lang="en-US" dirty="0">
              <a:solidFill>
                <a:srgbClr val="666666"/>
              </a:solidFill>
              <a:latin typeface="Raleway ExtraBold" panose="020B0604020202020204" charset="0"/>
            </a:endParaRPr>
          </a:p>
        </p:txBody>
      </p:sp>
      <p:sp>
        <p:nvSpPr>
          <p:cNvPr id="42" name="TextBox 41">
            <a:extLst>
              <a:ext uri="{FF2B5EF4-FFF2-40B4-BE49-F238E27FC236}">
                <a16:creationId xmlns:a16="http://schemas.microsoft.com/office/drawing/2014/main" id="{BDA603C1-B126-4454-9B53-711EF1CC094D}"/>
              </a:ext>
            </a:extLst>
          </p:cNvPr>
          <p:cNvSpPr txBox="1"/>
          <p:nvPr/>
        </p:nvSpPr>
        <p:spPr>
          <a:xfrm>
            <a:off x="5112746" y="1069093"/>
            <a:ext cx="415498" cy="584775"/>
          </a:xfrm>
          <a:prstGeom prst="rect">
            <a:avLst/>
          </a:prstGeom>
          <a:noFill/>
        </p:spPr>
        <p:txBody>
          <a:bodyPr wrap="none" rtlCol="0">
            <a:spAutoFit/>
          </a:bodyPr>
          <a:lstStyle/>
          <a:p>
            <a:r>
              <a:rPr lang="en-US" sz="3200" dirty="0">
                <a:solidFill>
                  <a:srgbClr val="666666"/>
                </a:solidFill>
                <a:latin typeface="Raleway ExtraBold" panose="020B0604020202020204" charset="0"/>
              </a:rPr>
              <a:t>2</a:t>
            </a:r>
            <a:endParaRPr lang="en-US" dirty="0">
              <a:solidFill>
                <a:srgbClr val="666666"/>
              </a:solidFill>
              <a:latin typeface="Raleway ExtraBold" panose="020B0604020202020204" charset="0"/>
            </a:endParaRPr>
          </a:p>
        </p:txBody>
      </p:sp>
    </p:spTree>
    <p:extLst>
      <p:ext uri="{BB962C8B-B14F-4D97-AF65-F5344CB8AC3E}">
        <p14:creationId xmlns:p14="http://schemas.microsoft.com/office/powerpoint/2010/main" val="229426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6866100" cy="857400"/>
          </a:xfrm>
        </p:spPr>
        <p:txBody>
          <a:bodyPr/>
          <a:lstStyle/>
          <a:p>
            <a:r>
              <a:rPr lang="en-US" sz="3000" dirty="0"/>
              <a:t>Importance of theory</a:t>
            </a:r>
          </a:p>
        </p:txBody>
      </p:sp>
      <p:sp>
        <p:nvSpPr>
          <p:cNvPr id="3" name="Text Placeholder 2">
            <a:extLst>
              <a:ext uri="{FF2B5EF4-FFF2-40B4-BE49-F238E27FC236}">
                <a16:creationId xmlns:a16="http://schemas.microsoft.com/office/drawing/2014/main" id="{C378184F-4F1E-4534-9512-AD8D7C7C5CBC}"/>
              </a:ext>
            </a:extLst>
          </p:cNvPr>
          <p:cNvSpPr>
            <a:spLocks noGrp="1"/>
          </p:cNvSpPr>
          <p:nvPr>
            <p:ph type="body" idx="1"/>
          </p:nvPr>
        </p:nvSpPr>
        <p:spPr>
          <a:xfrm>
            <a:off x="945620" y="1361481"/>
            <a:ext cx="7658779" cy="2366100"/>
          </a:xfrm>
        </p:spPr>
        <p:txBody>
          <a:bodyPr/>
          <a:lstStyle/>
          <a:p>
            <a:pPr>
              <a:buClr>
                <a:srgbClr val="666666"/>
              </a:buClr>
              <a:defRPr/>
            </a:pPr>
            <a:r>
              <a:rPr lang="en-GB" sz="2400" dirty="0">
                <a:latin typeface="Raleway Light" panose="020B0604020202020204" charset="0"/>
              </a:rPr>
              <a:t>Provides common </a:t>
            </a:r>
            <a:r>
              <a:rPr lang="en-GB" sz="2400" u="sng" dirty="0">
                <a:latin typeface="Raleway Light" panose="020B0604020202020204" charset="0"/>
              </a:rPr>
              <a:t>terms &amp; definitions</a:t>
            </a:r>
          </a:p>
          <a:p>
            <a:pPr lvl="1">
              <a:buClr>
                <a:srgbClr val="666666"/>
              </a:buClr>
              <a:buFont typeface="Wingdings" panose="05000000000000000000" pitchFamily="2" charset="2"/>
              <a:buChar char="§"/>
              <a:defRPr/>
            </a:pPr>
            <a:r>
              <a:rPr lang="en-GB" dirty="0">
                <a:latin typeface="Raleway Light" panose="020B0604020202020204" charset="0"/>
              </a:rPr>
              <a:t>Basic building block: theoretical constructs</a:t>
            </a:r>
          </a:p>
          <a:p>
            <a:pPr>
              <a:buClr>
                <a:srgbClr val="666666"/>
              </a:buClr>
              <a:defRPr/>
            </a:pPr>
            <a:r>
              <a:rPr lang="en-GB" sz="2400" dirty="0">
                <a:latin typeface="Raleway Light" panose="020B0604020202020204" charset="0"/>
              </a:rPr>
              <a:t>Provides </a:t>
            </a:r>
            <a:r>
              <a:rPr lang="en-GB" sz="2400" u="sng" dirty="0">
                <a:latin typeface="Raleway Light" panose="020B0604020202020204" charset="0"/>
              </a:rPr>
              <a:t>organizing</a:t>
            </a:r>
            <a:r>
              <a:rPr lang="en-GB" sz="2400" dirty="0">
                <a:latin typeface="Raleway Light" panose="020B0604020202020204" charset="0"/>
              </a:rPr>
              <a:t> framework to guide research</a:t>
            </a:r>
          </a:p>
          <a:p>
            <a:pPr>
              <a:buClr>
                <a:srgbClr val="666666"/>
              </a:buClr>
              <a:defRPr/>
            </a:pPr>
            <a:r>
              <a:rPr lang="en-GB" sz="2400" u="sng" dirty="0">
                <a:latin typeface="Raleway Light" panose="020B0604020202020204" charset="0"/>
              </a:rPr>
              <a:t>Systematically</a:t>
            </a:r>
            <a:r>
              <a:rPr lang="en-GB" sz="2400" dirty="0">
                <a:latin typeface="Raleway Light" panose="020B0604020202020204" charset="0"/>
              </a:rPr>
              <a:t> build scientific knowledge base</a:t>
            </a:r>
          </a:p>
          <a:p>
            <a:pPr lvl="1">
              <a:buClr>
                <a:srgbClr val="666666"/>
              </a:buClr>
              <a:buFont typeface="Wingdings" panose="05000000000000000000" pitchFamily="2" charset="2"/>
              <a:buChar char="§"/>
              <a:defRPr/>
            </a:pPr>
            <a:r>
              <a:rPr lang="en-GB" dirty="0">
                <a:latin typeface="Raleway Light" panose="020B0604020202020204" charset="0"/>
              </a:rPr>
              <a:t>Context</a:t>
            </a:r>
          </a:p>
          <a:p>
            <a:pPr lvl="1">
              <a:buClr>
                <a:srgbClr val="666666"/>
              </a:buClr>
              <a:buFont typeface="Wingdings" panose="05000000000000000000" pitchFamily="2" charset="2"/>
              <a:buChar char="§"/>
              <a:defRPr/>
            </a:pPr>
            <a:r>
              <a:rPr lang="en-GB" dirty="0">
                <a:latin typeface="Raleway Light" panose="020B0604020202020204" charset="0"/>
              </a:rPr>
              <a:t>Mechanisms of action</a:t>
            </a:r>
          </a:p>
          <a:p>
            <a:pPr lvl="1">
              <a:buClr>
                <a:srgbClr val="666666"/>
              </a:buClr>
              <a:buFont typeface="Wingdings" panose="05000000000000000000" pitchFamily="2" charset="2"/>
              <a:buChar char="§"/>
              <a:defRPr/>
            </a:pPr>
            <a:r>
              <a:rPr lang="en-GB" dirty="0">
                <a:latin typeface="Raleway Light" panose="020B0604020202020204" charset="0"/>
              </a:rPr>
              <a:t>Relationships </a:t>
            </a:r>
          </a:p>
          <a:p>
            <a:pPr>
              <a:buClr>
                <a:srgbClr val="666666"/>
              </a:buClr>
              <a:defRPr/>
            </a:pPr>
            <a:r>
              <a:rPr lang="en-GB" sz="2400" u="sng" dirty="0">
                <a:latin typeface="Raleway Light" panose="020B0604020202020204" charset="0"/>
              </a:rPr>
              <a:t>Efficiently</a:t>
            </a:r>
            <a:r>
              <a:rPr lang="en-GB" sz="2400" dirty="0">
                <a:latin typeface="Raleway Light" panose="020B0604020202020204" charset="0"/>
              </a:rPr>
              <a:t> build collective knowledge</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4</a:t>
            </a:fld>
            <a:endParaRPr lang="en" dirty="0">
              <a:solidFill>
                <a:schemeClr val="accent4">
                  <a:lumMod val="75000"/>
                </a:schemeClr>
              </a:solidFill>
            </a:endParaRPr>
          </a:p>
        </p:txBody>
      </p:sp>
      <p:grpSp>
        <p:nvGrpSpPr>
          <p:cNvPr id="5" name="Shape 530">
            <a:extLst>
              <a:ext uri="{FF2B5EF4-FFF2-40B4-BE49-F238E27FC236}">
                <a16:creationId xmlns:a16="http://schemas.microsoft.com/office/drawing/2014/main" id="{7D608735-5BED-40A6-8DCE-B98861C7F1A2}"/>
              </a:ext>
            </a:extLst>
          </p:cNvPr>
          <p:cNvGrpSpPr/>
          <p:nvPr/>
        </p:nvGrpSpPr>
        <p:grpSpPr>
          <a:xfrm>
            <a:off x="8254093" y="307928"/>
            <a:ext cx="491755" cy="720771"/>
            <a:chOff x="6730350" y="2315900"/>
            <a:chExt cx="257700" cy="420100"/>
          </a:xfrm>
          <a:solidFill>
            <a:schemeClr val="accent5">
              <a:lumMod val="75000"/>
            </a:schemeClr>
          </a:solidFill>
        </p:grpSpPr>
        <p:sp>
          <p:nvSpPr>
            <p:cNvPr id="7" name="Shape 531">
              <a:extLst>
                <a:ext uri="{FF2B5EF4-FFF2-40B4-BE49-F238E27FC236}">
                  <a16:creationId xmlns:a16="http://schemas.microsoft.com/office/drawing/2014/main" id="{DCDF395E-CEEF-4E3F-94C0-37339CBEF73E}"/>
                </a:ext>
              </a:extLst>
            </p:cNvPr>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532">
              <a:extLst>
                <a:ext uri="{FF2B5EF4-FFF2-40B4-BE49-F238E27FC236}">
                  <a16:creationId xmlns:a16="http://schemas.microsoft.com/office/drawing/2014/main" id="{F339D01C-DA73-4118-8430-C8047D8AA71C}"/>
                </a:ext>
              </a:extLst>
            </p:cNvPr>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533">
              <a:extLst>
                <a:ext uri="{FF2B5EF4-FFF2-40B4-BE49-F238E27FC236}">
                  <a16:creationId xmlns:a16="http://schemas.microsoft.com/office/drawing/2014/main" id="{C2C576F9-46F2-4A17-A54B-F684EC87A8D8}"/>
                </a:ext>
              </a:extLst>
            </p:cNvPr>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534">
              <a:extLst>
                <a:ext uri="{FF2B5EF4-FFF2-40B4-BE49-F238E27FC236}">
                  <a16:creationId xmlns:a16="http://schemas.microsoft.com/office/drawing/2014/main" id="{07B7B6D6-2B48-4696-9C15-A1BFB74EC2F5}"/>
                </a:ext>
              </a:extLst>
            </p:cNvPr>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535">
              <a:extLst>
                <a:ext uri="{FF2B5EF4-FFF2-40B4-BE49-F238E27FC236}">
                  <a16:creationId xmlns:a16="http://schemas.microsoft.com/office/drawing/2014/main" id="{90908D37-6A10-4F8A-9484-BB4EF7884686}"/>
                </a:ext>
              </a:extLst>
            </p:cNvPr>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 name="Rectangle 11">
            <a:extLst>
              <a:ext uri="{FF2B5EF4-FFF2-40B4-BE49-F238E27FC236}">
                <a16:creationId xmlns:a16="http://schemas.microsoft.com/office/drawing/2014/main" id="{DC74DE4B-A813-4334-BA46-17A65BB74467}"/>
              </a:ext>
            </a:extLst>
          </p:cNvPr>
          <p:cNvSpPr/>
          <p:nvPr/>
        </p:nvSpPr>
        <p:spPr>
          <a:xfrm>
            <a:off x="280803" y="4809195"/>
            <a:ext cx="8593447" cy="246221"/>
          </a:xfrm>
          <a:prstGeom prst="rect">
            <a:avLst/>
          </a:prstGeom>
        </p:spPr>
        <p:txBody>
          <a:bodyPr wrap="square">
            <a:spAutoFit/>
          </a:bodyPr>
          <a:lstStyle/>
          <a:p>
            <a:r>
              <a:rPr lang="en-US" sz="500" dirty="0">
                <a:solidFill>
                  <a:schemeClr val="tx1"/>
                </a:solidFill>
                <a:latin typeface="Raleway Light" panose="020B0604020202020204" charset="0"/>
              </a:rPr>
              <a:t>Colquhoun, H., </a:t>
            </a:r>
            <a:r>
              <a:rPr lang="en-US" sz="500" dirty="0" err="1">
                <a:solidFill>
                  <a:schemeClr val="tx1"/>
                </a:solidFill>
                <a:latin typeface="Raleway Light" panose="020B0604020202020204" charset="0"/>
              </a:rPr>
              <a:t>Leeman</a:t>
            </a:r>
            <a:r>
              <a:rPr lang="en-US" sz="500" dirty="0">
                <a:solidFill>
                  <a:schemeClr val="tx1"/>
                </a:solidFill>
                <a:latin typeface="Raleway Light" panose="020B0604020202020204" charset="0"/>
              </a:rPr>
              <a:t>, J., </a:t>
            </a:r>
            <a:r>
              <a:rPr lang="en-US" sz="500" dirty="0" err="1">
                <a:solidFill>
                  <a:schemeClr val="tx1"/>
                </a:solidFill>
                <a:latin typeface="Raleway Light" panose="020B0604020202020204" charset="0"/>
              </a:rPr>
              <a:t>Michie</a:t>
            </a:r>
            <a:r>
              <a:rPr lang="en-US" sz="500" dirty="0">
                <a:solidFill>
                  <a:schemeClr val="tx1"/>
                </a:solidFill>
                <a:latin typeface="Raleway Light" panose="020B0604020202020204" charset="0"/>
              </a:rPr>
              <a:t>, S., </a:t>
            </a:r>
            <a:r>
              <a:rPr lang="en-US" sz="500" dirty="0" err="1">
                <a:solidFill>
                  <a:schemeClr val="tx1"/>
                </a:solidFill>
                <a:latin typeface="Raleway Light" panose="020B0604020202020204" charset="0"/>
              </a:rPr>
              <a:t>Lokker</a:t>
            </a:r>
            <a:r>
              <a:rPr lang="en-US" sz="500" dirty="0">
                <a:solidFill>
                  <a:schemeClr val="tx1"/>
                </a:solidFill>
                <a:latin typeface="Raleway Light" panose="020B0604020202020204" charset="0"/>
              </a:rPr>
              <a:t>, C., </a:t>
            </a:r>
            <a:r>
              <a:rPr lang="en-US" sz="500" dirty="0" err="1">
                <a:solidFill>
                  <a:schemeClr val="tx1"/>
                </a:solidFill>
                <a:latin typeface="Raleway Light" panose="020B0604020202020204" charset="0"/>
              </a:rPr>
              <a:t>Bragge</a:t>
            </a:r>
            <a:r>
              <a:rPr lang="en-US" sz="500" dirty="0">
                <a:solidFill>
                  <a:schemeClr val="tx1"/>
                </a:solidFill>
                <a:latin typeface="Raleway Light" panose="020B0604020202020204" charset="0"/>
              </a:rPr>
              <a:t>, P., </a:t>
            </a:r>
            <a:r>
              <a:rPr lang="en-US" sz="500" dirty="0" err="1">
                <a:solidFill>
                  <a:schemeClr val="tx1"/>
                </a:solidFill>
                <a:latin typeface="Raleway Light" panose="020B0604020202020204" charset="0"/>
              </a:rPr>
              <a:t>Hempel</a:t>
            </a:r>
            <a:r>
              <a:rPr lang="en-US" sz="500" dirty="0">
                <a:solidFill>
                  <a:schemeClr val="tx1"/>
                </a:solidFill>
                <a:latin typeface="Raleway Light" panose="020B0604020202020204" charset="0"/>
              </a:rPr>
              <a:t>, S., … </a:t>
            </a:r>
            <a:r>
              <a:rPr lang="en-US" sz="500" dirty="0" err="1">
                <a:solidFill>
                  <a:schemeClr val="tx1"/>
                </a:solidFill>
                <a:latin typeface="Raleway Light" panose="020B0604020202020204" charset="0"/>
              </a:rPr>
              <a:t>Grimshaw</a:t>
            </a:r>
            <a:r>
              <a:rPr lang="en-US" sz="500" dirty="0">
                <a:solidFill>
                  <a:schemeClr val="tx1"/>
                </a:solidFill>
                <a:latin typeface="Raleway Light" panose="020B0604020202020204" charset="0"/>
              </a:rPr>
              <a:t>, J. (2014). Towards a common terminology: a simplified framework of interventions to promote and integrate evidence into health practices, systems, and policies. Implementation Science, 9, 51.</a:t>
            </a:r>
          </a:p>
          <a:p>
            <a:r>
              <a:rPr lang="en-US" sz="500" dirty="0">
                <a:solidFill>
                  <a:schemeClr val="tx1"/>
                </a:solidFill>
                <a:latin typeface="Raleway Light" panose="020B0604020202020204" charset="0"/>
              </a:rPr>
              <a:t>Foy R, </a:t>
            </a:r>
            <a:r>
              <a:rPr lang="en-US" sz="500" dirty="0" err="1">
                <a:solidFill>
                  <a:schemeClr val="tx1"/>
                </a:solidFill>
                <a:latin typeface="Raleway Light" panose="020B0604020202020204" charset="0"/>
              </a:rPr>
              <a:t>Ovretveit</a:t>
            </a:r>
            <a:r>
              <a:rPr lang="en-US" sz="500" dirty="0">
                <a:solidFill>
                  <a:schemeClr val="tx1"/>
                </a:solidFill>
                <a:latin typeface="Raleway Light" panose="020B0604020202020204" charset="0"/>
              </a:rPr>
              <a:t> J, </a:t>
            </a:r>
            <a:r>
              <a:rPr lang="en-US" sz="500" dirty="0" err="1">
                <a:solidFill>
                  <a:schemeClr val="tx1"/>
                </a:solidFill>
                <a:latin typeface="Raleway Light" panose="020B0604020202020204" charset="0"/>
              </a:rPr>
              <a:t>Shekelle</a:t>
            </a:r>
            <a:r>
              <a:rPr lang="en-US" sz="500" dirty="0">
                <a:solidFill>
                  <a:schemeClr val="tx1"/>
                </a:solidFill>
                <a:latin typeface="Raleway Light" panose="020B0604020202020204" charset="0"/>
              </a:rPr>
              <a:t> PG, et al. The role of theory in research to develop and evaluate the implementation of patient safety practices. Quality &amp; safety in health care. Feb 11 2011.</a:t>
            </a:r>
          </a:p>
        </p:txBody>
      </p:sp>
    </p:spTree>
    <p:extLst>
      <p:ext uri="{BB962C8B-B14F-4D97-AF65-F5344CB8AC3E}">
        <p14:creationId xmlns:p14="http://schemas.microsoft.com/office/powerpoint/2010/main" val="1986792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F62-FE4B-4DD3-88E5-CE2DCC95F1D2}"/>
              </a:ext>
            </a:extLst>
          </p:cNvPr>
          <p:cNvSpPr>
            <a:spLocks noGrp="1"/>
          </p:cNvSpPr>
          <p:nvPr>
            <p:ph type="title"/>
          </p:nvPr>
        </p:nvSpPr>
        <p:spPr>
          <a:xfrm>
            <a:off x="553700" y="504081"/>
            <a:ext cx="8037198" cy="857400"/>
          </a:xfrm>
        </p:spPr>
        <p:txBody>
          <a:bodyPr/>
          <a:lstStyle/>
          <a:p>
            <a:r>
              <a:rPr lang="en-US" sz="3000" dirty="0"/>
              <a:t>What works where and why?</a:t>
            </a:r>
          </a:p>
        </p:txBody>
      </p:sp>
      <p:sp>
        <p:nvSpPr>
          <p:cNvPr id="6" name="Slide Number Placeholder 5">
            <a:extLst>
              <a:ext uri="{FF2B5EF4-FFF2-40B4-BE49-F238E27FC236}">
                <a16:creationId xmlns:a16="http://schemas.microsoft.com/office/drawing/2014/main" id="{47D8A637-3725-4B47-90FC-79F505618C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chemeClr val="accent4">
                    <a:lumMod val="75000"/>
                  </a:schemeClr>
                </a:solidFill>
              </a:rPr>
              <a:t>40</a:t>
            </a:fld>
            <a:endParaRPr lang="en" dirty="0">
              <a:solidFill>
                <a:schemeClr val="accent4">
                  <a:lumMod val="75000"/>
                </a:schemeClr>
              </a:solidFill>
            </a:endParaRPr>
          </a:p>
        </p:txBody>
      </p:sp>
      <p:grpSp>
        <p:nvGrpSpPr>
          <p:cNvPr id="21" name="Shape 413">
            <a:extLst>
              <a:ext uri="{FF2B5EF4-FFF2-40B4-BE49-F238E27FC236}">
                <a16:creationId xmlns:a16="http://schemas.microsoft.com/office/drawing/2014/main" id="{25CAB3AB-F0EC-4D3A-AB46-E54FEBFE26A3}"/>
              </a:ext>
            </a:extLst>
          </p:cNvPr>
          <p:cNvGrpSpPr/>
          <p:nvPr/>
        </p:nvGrpSpPr>
        <p:grpSpPr>
          <a:xfrm>
            <a:off x="8039100" y="351672"/>
            <a:ext cx="806914" cy="740528"/>
            <a:chOff x="4636075" y="261925"/>
            <a:chExt cx="401800" cy="475050"/>
          </a:xfrm>
          <a:solidFill>
            <a:schemeClr val="accent5">
              <a:lumMod val="75000"/>
            </a:schemeClr>
          </a:solidFill>
        </p:grpSpPr>
        <p:sp>
          <p:nvSpPr>
            <p:cNvPr id="22" name="Shape 414">
              <a:extLst>
                <a:ext uri="{FF2B5EF4-FFF2-40B4-BE49-F238E27FC236}">
                  <a16:creationId xmlns:a16="http://schemas.microsoft.com/office/drawing/2014/main" id="{6EB78A19-7C90-4215-9637-24ED6B800FD6}"/>
                </a:ext>
              </a:extLst>
            </p:cNvPr>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415">
              <a:extLst>
                <a:ext uri="{FF2B5EF4-FFF2-40B4-BE49-F238E27FC236}">
                  <a16:creationId xmlns:a16="http://schemas.microsoft.com/office/drawing/2014/main" id="{69047289-2CBD-420A-B53C-E3D7D812B0F5}"/>
                </a:ext>
              </a:extLst>
            </p:cNvPr>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416">
              <a:extLst>
                <a:ext uri="{FF2B5EF4-FFF2-40B4-BE49-F238E27FC236}">
                  <a16:creationId xmlns:a16="http://schemas.microsoft.com/office/drawing/2014/main" id="{A283EB80-17A7-4351-88E2-04014FB38D0C}"/>
                </a:ext>
              </a:extLst>
            </p:cNvPr>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417">
              <a:extLst>
                <a:ext uri="{FF2B5EF4-FFF2-40B4-BE49-F238E27FC236}">
                  <a16:creationId xmlns:a16="http://schemas.microsoft.com/office/drawing/2014/main" id="{7B2B2C43-F3FA-4EED-BDDF-D74473935314}"/>
                </a:ext>
              </a:extLst>
            </p:cNvPr>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6" name="Picture 25" descr=" 5">
            <a:extLst>
              <a:ext uri="{FF2B5EF4-FFF2-40B4-BE49-F238E27FC236}">
                <a16:creationId xmlns:a16="http://schemas.microsoft.com/office/drawing/2014/main" id="{7F87A268-070D-4011-BB61-C5DFC434FB89}"/>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3737426" y="1059447"/>
            <a:ext cx="4705131" cy="4084053"/>
          </a:xfrm>
          <a:prstGeom prst="rect">
            <a:avLst/>
          </a:prstGeom>
        </p:spPr>
      </p:pic>
      <p:sp>
        <p:nvSpPr>
          <p:cNvPr id="27" name="TextBox 26">
            <a:extLst>
              <a:ext uri="{FF2B5EF4-FFF2-40B4-BE49-F238E27FC236}">
                <a16:creationId xmlns:a16="http://schemas.microsoft.com/office/drawing/2014/main" id="{4AB3E740-A499-4377-B9A0-441E28A2C231}"/>
              </a:ext>
            </a:extLst>
          </p:cNvPr>
          <p:cNvSpPr txBox="1"/>
          <p:nvPr/>
        </p:nvSpPr>
        <p:spPr>
          <a:xfrm>
            <a:off x="922753" y="3648662"/>
            <a:ext cx="2927352" cy="584775"/>
          </a:xfrm>
          <a:prstGeom prst="rect">
            <a:avLst/>
          </a:prstGeom>
          <a:solidFill>
            <a:schemeClr val="accent5">
              <a:lumMod val="60000"/>
              <a:lumOff val="40000"/>
            </a:schemeClr>
          </a:solidFill>
          <a:ln w="19050">
            <a:solidFill>
              <a:schemeClr val="accent5">
                <a:lumMod val="75000"/>
              </a:schemeClr>
            </a:solidFill>
          </a:ln>
        </p:spPr>
        <p:txBody>
          <a:bodyPr wrap="square" rtlCol="0" anchor="ctr">
            <a:spAutoFit/>
          </a:bodyPr>
          <a:lstStyle/>
          <a:p>
            <a:pPr algn="ctr"/>
            <a:r>
              <a:rPr lang="en-US" sz="1600" b="1" dirty="0">
                <a:solidFill>
                  <a:schemeClr val="accent5">
                    <a:lumMod val="75000"/>
                  </a:schemeClr>
                </a:solidFill>
                <a:latin typeface="Raleway Light" panose="020B0604020202020204" charset="0"/>
              </a:rPr>
              <a:t>Contact:</a:t>
            </a:r>
          </a:p>
          <a:p>
            <a:pPr algn="ctr"/>
            <a:r>
              <a:rPr lang="en-US" sz="1600" b="1" dirty="0">
                <a:solidFill>
                  <a:schemeClr val="accent5">
                    <a:lumMod val="75000"/>
                  </a:schemeClr>
                </a:solidFill>
                <a:latin typeface="Raleway Light" panose="020B0604020202020204" charset="0"/>
              </a:rPr>
              <a:t>Laura.Damschroder@va.gov </a:t>
            </a:r>
          </a:p>
        </p:txBody>
      </p:sp>
      <p:sp>
        <p:nvSpPr>
          <p:cNvPr id="28" name="TextBox 27">
            <a:extLst>
              <a:ext uri="{FF2B5EF4-FFF2-40B4-BE49-F238E27FC236}">
                <a16:creationId xmlns:a16="http://schemas.microsoft.com/office/drawing/2014/main" id="{53E00FBB-02F1-463F-B8E6-6093A6481C95}"/>
              </a:ext>
            </a:extLst>
          </p:cNvPr>
          <p:cNvSpPr txBox="1"/>
          <p:nvPr/>
        </p:nvSpPr>
        <p:spPr>
          <a:xfrm>
            <a:off x="922754" y="1955732"/>
            <a:ext cx="2927352" cy="561325"/>
          </a:xfrm>
          <a:prstGeom prst="rect">
            <a:avLst/>
          </a:prstGeom>
          <a:solidFill>
            <a:schemeClr val="accent5">
              <a:lumMod val="60000"/>
              <a:lumOff val="40000"/>
            </a:schemeClr>
          </a:solidFill>
          <a:ln w="19050">
            <a:solidFill>
              <a:srgbClr val="666666"/>
            </a:solidFill>
          </a:ln>
        </p:spPr>
        <p:txBody>
          <a:bodyPr wrap="square" rtlCol="0">
            <a:spAutoFit/>
          </a:bodyPr>
          <a:lstStyle/>
          <a:p>
            <a:pPr algn="ctr"/>
            <a:r>
              <a:rPr lang="en-US" sz="3000" b="1" dirty="0">
                <a:solidFill>
                  <a:schemeClr val="accent5">
                    <a:lumMod val="75000"/>
                  </a:schemeClr>
                </a:solidFill>
                <a:latin typeface="Raleway Light" panose="020B0604020202020204" charset="0"/>
              </a:rPr>
              <a:t>Questions?</a:t>
            </a:r>
            <a:endParaRPr lang="en-US" sz="3000" dirty="0">
              <a:solidFill>
                <a:schemeClr val="accent5">
                  <a:lumMod val="75000"/>
                </a:schemeClr>
              </a:solidFill>
              <a:latin typeface="Raleway Light" panose="020B0604020202020204" charset="0"/>
            </a:endParaRPr>
          </a:p>
        </p:txBody>
      </p:sp>
    </p:spTree>
    <p:extLst>
      <p:ext uri="{BB962C8B-B14F-4D97-AF65-F5344CB8AC3E}">
        <p14:creationId xmlns:p14="http://schemas.microsoft.com/office/powerpoint/2010/main" val="208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1C97DE-92A3-427D-B85C-363D6779E00B}"/>
              </a:ext>
            </a:extLst>
          </p:cNvPr>
          <p:cNvPicPr>
            <a:picLocks noChangeAspect="1"/>
          </p:cNvPicPr>
          <p:nvPr/>
        </p:nvPicPr>
        <p:blipFill>
          <a:blip r:embed="rId3"/>
          <a:stretch>
            <a:fillRect/>
          </a:stretch>
        </p:blipFill>
        <p:spPr>
          <a:xfrm>
            <a:off x="0" y="0"/>
            <a:ext cx="9144000" cy="5151489"/>
          </a:xfrm>
          <a:prstGeom prst="rect">
            <a:avLst/>
          </a:prstGeom>
        </p:spPr>
      </p:pic>
      <p:sp>
        <p:nvSpPr>
          <p:cNvPr id="2" name="Slide Number Placeholder 1">
            <a:extLst>
              <a:ext uri="{FF2B5EF4-FFF2-40B4-BE49-F238E27FC236}">
                <a16:creationId xmlns:a16="http://schemas.microsoft.com/office/drawing/2014/main" id="{D186BF70-FE27-4C31-96C3-C4A6AC891C1A}"/>
              </a:ext>
            </a:extLst>
          </p:cNvPr>
          <p:cNvSpPr>
            <a:spLocks noGrp="1"/>
          </p:cNvSpPr>
          <p:nvPr>
            <p:ph type="sldNum" idx="12"/>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341082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So many models, frameworks, theories…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6</a:t>
            </a:fld>
            <a:endParaRPr lang="en" dirty="0">
              <a:latin typeface="Raleway Light" panose="020B0604020202020204" charset="0"/>
            </a:endParaRPr>
          </a:p>
        </p:txBody>
      </p:sp>
      <p:pic>
        <p:nvPicPr>
          <p:cNvPr id="15" name="Picture 3">
            <a:extLst>
              <a:ext uri="{FF2B5EF4-FFF2-40B4-BE49-F238E27FC236}">
                <a16:creationId xmlns:a16="http://schemas.microsoft.com/office/drawing/2014/main" id="{3D07FD74-FAB6-43F4-98AC-0422965B66AD}"/>
              </a:ext>
            </a:extLst>
          </p:cNvPr>
          <p:cNvPicPr>
            <a:picLocks noChangeAspect="1" noChangeArrowheads="1"/>
          </p:cNvPicPr>
          <p:nvPr/>
        </p:nvPicPr>
        <p:blipFill>
          <a:blip r:embed="rId3" cstate="print"/>
          <a:srcRect l="32735" t="14220" r="17804" b="917"/>
          <a:stretch>
            <a:fillRect/>
          </a:stretch>
        </p:blipFill>
        <p:spPr bwMode="auto">
          <a:xfrm rot="5400000">
            <a:off x="2665917" y="987071"/>
            <a:ext cx="1821229" cy="2586314"/>
          </a:xfrm>
          <a:prstGeom prst="rect">
            <a:avLst/>
          </a:prstGeom>
          <a:noFill/>
          <a:ln w="19050">
            <a:solidFill>
              <a:schemeClr val="accent6">
                <a:lumMod val="75000"/>
              </a:schemeClr>
            </a:solidFill>
            <a:miter lim="800000"/>
            <a:headEnd/>
            <a:tailEnd/>
          </a:ln>
        </p:spPr>
      </p:pic>
      <p:pic>
        <p:nvPicPr>
          <p:cNvPr id="16" name="Picture 2">
            <a:extLst>
              <a:ext uri="{FF2B5EF4-FFF2-40B4-BE49-F238E27FC236}">
                <a16:creationId xmlns:a16="http://schemas.microsoft.com/office/drawing/2014/main" id="{7FBC154B-8B61-44E6-99A1-19C309AAE028}"/>
              </a:ext>
            </a:extLst>
          </p:cNvPr>
          <p:cNvPicPr>
            <a:picLocks noChangeAspect="1" noChangeArrowheads="1"/>
          </p:cNvPicPr>
          <p:nvPr/>
        </p:nvPicPr>
        <p:blipFill>
          <a:blip r:embed="rId4" cstate="print"/>
          <a:srcRect l="35556" t="11133" r="7619" b="5545"/>
          <a:stretch>
            <a:fillRect/>
          </a:stretch>
        </p:blipFill>
        <p:spPr bwMode="auto">
          <a:xfrm rot="791758">
            <a:off x="4377081" y="1501796"/>
            <a:ext cx="2070974" cy="1702733"/>
          </a:xfrm>
          <a:prstGeom prst="rect">
            <a:avLst/>
          </a:prstGeom>
          <a:noFill/>
          <a:ln w="19050">
            <a:solidFill>
              <a:schemeClr val="accent6">
                <a:lumMod val="75000"/>
              </a:schemeClr>
            </a:solidFill>
            <a:miter lim="800000"/>
            <a:headEnd/>
            <a:tailEnd/>
          </a:ln>
        </p:spPr>
      </p:pic>
      <p:pic>
        <p:nvPicPr>
          <p:cNvPr id="17" name="Picture 16">
            <a:extLst>
              <a:ext uri="{FF2B5EF4-FFF2-40B4-BE49-F238E27FC236}">
                <a16:creationId xmlns:a16="http://schemas.microsoft.com/office/drawing/2014/main" id="{BCC87E42-C7BB-46AC-8B22-B33CE4380BE9}"/>
              </a:ext>
            </a:extLst>
          </p:cNvPr>
          <p:cNvPicPr>
            <a:picLocks noChangeAspect="1"/>
          </p:cNvPicPr>
          <p:nvPr/>
        </p:nvPicPr>
        <p:blipFill>
          <a:blip r:embed="rId5"/>
          <a:stretch>
            <a:fillRect/>
          </a:stretch>
        </p:blipFill>
        <p:spPr>
          <a:xfrm rot="20215060">
            <a:off x="4212681" y="2221894"/>
            <a:ext cx="3574416" cy="870620"/>
          </a:xfrm>
          <a:prstGeom prst="rect">
            <a:avLst/>
          </a:prstGeom>
          <a:ln w="19050">
            <a:solidFill>
              <a:schemeClr val="accent6">
                <a:lumMod val="75000"/>
              </a:schemeClr>
            </a:solidFill>
          </a:ln>
        </p:spPr>
      </p:pic>
      <p:pic>
        <p:nvPicPr>
          <p:cNvPr id="18" name="Picture 4">
            <a:extLst>
              <a:ext uri="{FF2B5EF4-FFF2-40B4-BE49-F238E27FC236}">
                <a16:creationId xmlns:a16="http://schemas.microsoft.com/office/drawing/2014/main" id="{55905922-3E4C-4AEE-9CD9-79E9FEA5C165}"/>
              </a:ext>
            </a:extLst>
          </p:cNvPr>
          <p:cNvPicPr>
            <a:picLocks noChangeAspect="1" noChangeArrowheads="1"/>
          </p:cNvPicPr>
          <p:nvPr/>
        </p:nvPicPr>
        <p:blipFill>
          <a:blip r:embed="rId6" cstate="print"/>
          <a:srcRect l="9216" t="37615" r="16010" b="14526"/>
          <a:stretch>
            <a:fillRect/>
          </a:stretch>
        </p:blipFill>
        <p:spPr bwMode="auto">
          <a:xfrm rot="1570296">
            <a:off x="4321755" y="2851233"/>
            <a:ext cx="2678823" cy="1205704"/>
          </a:xfrm>
          <a:prstGeom prst="rect">
            <a:avLst/>
          </a:prstGeom>
          <a:noFill/>
          <a:ln w="19050">
            <a:solidFill>
              <a:schemeClr val="accent6">
                <a:lumMod val="75000"/>
              </a:schemeClr>
            </a:solidFill>
            <a:miter lim="800000"/>
            <a:headEnd/>
            <a:tailEnd/>
          </a:ln>
        </p:spPr>
      </p:pic>
      <p:pic>
        <p:nvPicPr>
          <p:cNvPr id="19" name="Picture 18">
            <a:extLst>
              <a:ext uri="{FF2B5EF4-FFF2-40B4-BE49-F238E27FC236}">
                <a16:creationId xmlns:a16="http://schemas.microsoft.com/office/drawing/2014/main" id="{F1418C3B-5433-45F6-8795-E25D9401DB8B}"/>
              </a:ext>
            </a:extLst>
          </p:cNvPr>
          <p:cNvPicPr>
            <a:picLocks noChangeAspect="1"/>
          </p:cNvPicPr>
          <p:nvPr/>
        </p:nvPicPr>
        <p:blipFill>
          <a:blip r:embed="rId7"/>
          <a:stretch>
            <a:fillRect/>
          </a:stretch>
        </p:blipFill>
        <p:spPr>
          <a:xfrm rot="2216575">
            <a:off x="1356903" y="2187342"/>
            <a:ext cx="3113025" cy="1656298"/>
          </a:xfrm>
          <a:prstGeom prst="rect">
            <a:avLst/>
          </a:prstGeom>
          <a:ln w="19050">
            <a:solidFill>
              <a:schemeClr val="accent6">
                <a:lumMod val="75000"/>
              </a:schemeClr>
            </a:solidFill>
          </a:ln>
        </p:spPr>
      </p:pic>
      <p:grpSp>
        <p:nvGrpSpPr>
          <p:cNvPr id="9" name="Shape 551">
            <a:extLst>
              <a:ext uri="{FF2B5EF4-FFF2-40B4-BE49-F238E27FC236}">
                <a16:creationId xmlns:a16="http://schemas.microsoft.com/office/drawing/2014/main" id="{A3286521-8035-4734-894E-4FA597CCF049}"/>
              </a:ext>
            </a:extLst>
          </p:cNvPr>
          <p:cNvGrpSpPr/>
          <p:nvPr/>
        </p:nvGrpSpPr>
        <p:grpSpPr>
          <a:xfrm>
            <a:off x="8071583" y="356165"/>
            <a:ext cx="772077" cy="642550"/>
            <a:chOff x="3955900" y="2984500"/>
            <a:chExt cx="414000" cy="422525"/>
          </a:xfrm>
          <a:solidFill>
            <a:schemeClr val="accent5">
              <a:lumMod val="75000"/>
            </a:schemeClr>
          </a:solidFill>
        </p:grpSpPr>
        <p:sp>
          <p:nvSpPr>
            <p:cNvPr id="10" name="Shape 552">
              <a:extLst>
                <a:ext uri="{FF2B5EF4-FFF2-40B4-BE49-F238E27FC236}">
                  <a16:creationId xmlns:a16="http://schemas.microsoft.com/office/drawing/2014/main" id="{5305531F-20E4-4718-89C3-2B51EEF8FF4C}"/>
                </a:ext>
              </a:extLst>
            </p:cNvPr>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553">
              <a:extLst>
                <a:ext uri="{FF2B5EF4-FFF2-40B4-BE49-F238E27FC236}">
                  <a16:creationId xmlns:a16="http://schemas.microsoft.com/office/drawing/2014/main" id="{7D5209A9-12EA-4F51-A38D-3D326FDDABD4}"/>
                </a:ext>
              </a:extLst>
            </p:cNvPr>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554">
              <a:extLst>
                <a:ext uri="{FF2B5EF4-FFF2-40B4-BE49-F238E27FC236}">
                  <a16:creationId xmlns:a16="http://schemas.microsoft.com/office/drawing/2014/main" id="{8965F897-DF79-4886-9B9F-CD9E80B84909}"/>
                </a:ext>
              </a:extLst>
            </p:cNvPr>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1145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8E713-B2AD-4047-B5C5-B6727117F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17557" cy="5177661"/>
          </a:xfrm>
          <a:prstGeom prst="rect">
            <a:avLst/>
          </a:prstGeom>
        </p:spPr>
      </p:pic>
      <p:pic>
        <p:nvPicPr>
          <p:cNvPr id="7" name="Picture 6">
            <a:extLst>
              <a:ext uri="{FF2B5EF4-FFF2-40B4-BE49-F238E27FC236}">
                <a16:creationId xmlns:a16="http://schemas.microsoft.com/office/drawing/2014/main" id="{DA911B3F-266D-4E29-9E25-313DC91C7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1" y="1054100"/>
            <a:ext cx="9204856" cy="5806700"/>
          </a:xfrm>
          <a:prstGeom prst="rect">
            <a:avLst/>
          </a:prstGeom>
          <a:effectLst>
            <a:outerShdw blurRad="50800" dist="38100" dir="13500000" algn="br" rotWithShape="0">
              <a:prstClr val="black">
                <a:alpha val="40000"/>
              </a:prstClr>
            </a:outerShdw>
          </a:effectLst>
        </p:spPr>
      </p:pic>
      <p:pic>
        <p:nvPicPr>
          <p:cNvPr id="8" name="Picture 7">
            <a:extLst>
              <a:ext uri="{FF2B5EF4-FFF2-40B4-BE49-F238E27FC236}">
                <a16:creationId xmlns:a16="http://schemas.microsoft.com/office/drawing/2014/main" id="{54BF3581-B006-47CF-8805-32161890F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7" y="1054100"/>
            <a:ext cx="8965143" cy="4737100"/>
          </a:xfrm>
          <a:prstGeom prst="rect">
            <a:avLst/>
          </a:prstGeom>
          <a:effectLst>
            <a:outerShdw blurRad="50800" dist="38100" dir="13500000" algn="br" rotWithShape="0">
              <a:prstClr val="black">
                <a:alpha val="40000"/>
              </a:prstClr>
            </a:outerShdw>
          </a:effectLst>
        </p:spPr>
      </p:pic>
      <p:pic>
        <p:nvPicPr>
          <p:cNvPr id="11" name="Picture 10">
            <a:extLst>
              <a:ext uri="{FF2B5EF4-FFF2-40B4-BE49-F238E27FC236}">
                <a16:creationId xmlns:a16="http://schemas.microsoft.com/office/drawing/2014/main" id="{974569A7-CF6A-4BC8-85E2-C87E76BFE7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6" y="1054100"/>
            <a:ext cx="8953235" cy="5540000"/>
          </a:xfrm>
          <a:prstGeom prst="rect">
            <a:avLst/>
          </a:prstGeom>
          <a:effectLst>
            <a:outerShdw blurRad="50800" dist="38100" dir="13500000" algn="br" rotWithShape="0">
              <a:prstClr val="black">
                <a:alpha val="40000"/>
              </a:prstClr>
            </a:outerShdw>
          </a:effectLst>
        </p:spPr>
      </p:pic>
      <p:sp>
        <p:nvSpPr>
          <p:cNvPr id="2" name="Slide Number Placeholder 1">
            <a:extLst>
              <a:ext uri="{FF2B5EF4-FFF2-40B4-BE49-F238E27FC236}">
                <a16:creationId xmlns:a16="http://schemas.microsoft.com/office/drawing/2014/main" id="{D186BF70-FE27-4C31-96C3-C4A6AC891C1A}"/>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6" name="TextBox 5">
            <a:extLst>
              <a:ext uri="{FF2B5EF4-FFF2-40B4-BE49-F238E27FC236}">
                <a16:creationId xmlns:a16="http://schemas.microsoft.com/office/drawing/2014/main" id="{F2E96056-1B76-4F25-A712-95732AC46DFD}"/>
              </a:ext>
            </a:extLst>
          </p:cNvPr>
          <p:cNvSpPr txBox="1"/>
          <p:nvPr/>
        </p:nvSpPr>
        <p:spPr>
          <a:xfrm>
            <a:off x="1250417" y="2204109"/>
            <a:ext cx="6643165" cy="769441"/>
          </a:xfrm>
          <a:prstGeom prst="rect">
            <a:avLst/>
          </a:prstGeom>
          <a:solidFill>
            <a:schemeClr val="accent5">
              <a:lumMod val="60000"/>
              <a:lumOff val="40000"/>
            </a:schemeClr>
          </a:solidFill>
          <a:ln w="19050">
            <a:solidFill>
              <a:schemeClr val="accent6">
                <a:lumMod val="75000"/>
              </a:schemeClr>
            </a:solidFill>
          </a:ln>
        </p:spPr>
        <p:txBody>
          <a:bodyPr wrap="none" rtlCol="0">
            <a:spAutoFit/>
          </a:bodyPr>
          <a:lstStyle/>
          <a:p>
            <a:r>
              <a:rPr lang="en-US" sz="4400" b="1" dirty="0">
                <a:solidFill>
                  <a:schemeClr val="accent5">
                    <a:lumMod val="50000"/>
                  </a:schemeClr>
                </a:solidFill>
                <a:latin typeface="Raleway Light" panose="020B0604020202020204" charset="0"/>
              </a:rPr>
              <a:t>61</a:t>
            </a:r>
            <a:r>
              <a:rPr lang="en-US" sz="4400" dirty="0">
                <a:solidFill>
                  <a:schemeClr val="accent5">
                    <a:lumMod val="50000"/>
                  </a:schemeClr>
                </a:solidFill>
                <a:latin typeface="Raleway Light" panose="020B0604020202020204" charset="0"/>
              </a:rPr>
              <a:t> frameworks identified</a:t>
            </a:r>
          </a:p>
        </p:txBody>
      </p:sp>
      <p:sp>
        <p:nvSpPr>
          <p:cNvPr id="12" name="Rectangle 11">
            <a:extLst>
              <a:ext uri="{FF2B5EF4-FFF2-40B4-BE49-F238E27FC236}">
                <a16:creationId xmlns:a16="http://schemas.microsoft.com/office/drawing/2014/main" id="{9006A4EA-9BF5-4A82-8FBB-3B2E45E97198}"/>
              </a:ext>
            </a:extLst>
          </p:cNvPr>
          <p:cNvSpPr/>
          <p:nvPr/>
        </p:nvSpPr>
        <p:spPr>
          <a:xfrm>
            <a:off x="1360303" y="2804273"/>
            <a:ext cx="8593447" cy="169277"/>
          </a:xfrm>
          <a:prstGeom prst="rect">
            <a:avLst/>
          </a:prstGeom>
        </p:spPr>
        <p:txBody>
          <a:bodyPr wrap="square">
            <a:spAutoFit/>
          </a:bodyPr>
          <a:lstStyle/>
          <a:p>
            <a:r>
              <a:rPr lang="en-US" sz="500" dirty="0" err="1">
                <a:solidFill>
                  <a:schemeClr val="tx1"/>
                </a:solidFill>
                <a:latin typeface="Raleway Light" panose="020B0604020202020204" charset="0"/>
              </a:rPr>
              <a:t>Tabak</a:t>
            </a:r>
            <a:r>
              <a:rPr lang="en-US" sz="500" dirty="0">
                <a:solidFill>
                  <a:schemeClr val="tx1"/>
                </a:solidFill>
                <a:latin typeface="Raleway Light" panose="020B0604020202020204" charset="0"/>
              </a:rPr>
              <a:t>, R. G., E. C. </a:t>
            </a:r>
            <a:r>
              <a:rPr lang="en-US" sz="500" dirty="0" err="1">
                <a:solidFill>
                  <a:schemeClr val="tx1"/>
                </a:solidFill>
                <a:latin typeface="Raleway Light" panose="020B0604020202020204" charset="0"/>
              </a:rPr>
              <a:t>Khoong</a:t>
            </a:r>
            <a:r>
              <a:rPr lang="en-US" sz="500" dirty="0">
                <a:solidFill>
                  <a:schemeClr val="tx1"/>
                </a:solidFill>
                <a:latin typeface="Raleway Light" panose="020B0604020202020204" charset="0"/>
              </a:rPr>
              <a:t>, D. A. Chambers, and R. C. Brownson. 2012. “Bridging research and practice: models for dissemination and implementation research.” American Journal of Preventive Medicine 43(3): 337-50.</a:t>
            </a:r>
          </a:p>
        </p:txBody>
      </p:sp>
    </p:spTree>
    <p:extLst>
      <p:ext uri="{BB962C8B-B14F-4D97-AF65-F5344CB8AC3E}">
        <p14:creationId xmlns:p14="http://schemas.microsoft.com/office/powerpoint/2010/main" val="24286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54927" y="512213"/>
            <a:ext cx="8049473" cy="857400"/>
          </a:xfrm>
        </p:spPr>
        <p:txBody>
          <a:bodyPr/>
          <a:lstStyle/>
          <a:p>
            <a:r>
              <a:rPr lang="en-US" sz="3000" dirty="0">
                <a:latin typeface="Raleway ExtraBold" panose="020B0604020202020204" charset="0"/>
              </a:rPr>
              <a:t>CFIR: 5 domains</a:t>
            </a: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8</a:t>
            </a:fld>
            <a:endParaRPr lang="en" dirty="0">
              <a:latin typeface="Raleway Light" panose="020B0604020202020204" charset="0"/>
            </a:endParaRPr>
          </a:p>
        </p:txBody>
      </p:sp>
      <p:pic>
        <p:nvPicPr>
          <p:cNvPr id="10" name="Picture 2" descr=" 7">
            <a:extLst>
              <a:ext uri="{FF2B5EF4-FFF2-40B4-BE49-F238E27FC236}">
                <a16:creationId xmlns:a16="http://schemas.microsoft.com/office/drawing/2014/main" id="{94C3E91B-F6C2-42C8-90B1-EEF4E1C40501}"/>
              </a:ext>
            </a:extLst>
          </p:cNvPr>
          <p:cNvPicPr>
            <a:picLocks noChangeAspect="1" noChangeArrowheads="1"/>
          </p:cNvPicPr>
          <p:nvPr/>
        </p:nvPicPr>
        <p:blipFill>
          <a:blip r:embed="rId3" cstate="print"/>
          <a:srcRect/>
          <a:stretch>
            <a:fillRect/>
          </a:stretch>
        </p:blipFill>
        <p:spPr bwMode="auto">
          <a:xfrm>
            <a:off x="989980" y="1369613"/>
            <a:ext cx="7164040" cy="2865017"/>
          </a:xfrm>
          <a:prstGeom prst="rect">
            <a:avLst/>
          </a:prstGeom>
          <a:noFill/>
          <a:ln w="9525">
            <a:noFill/>
            <a:miter lim="800000"/>
            <a:headEnd/>
            <a:tailEnd/>
          </a:ln>
        </p:spPr>
      </p:pic>
      <p:sp>
        <p:nvSpPr>
          <p:cNvPr id="11" name="Rectangle 12" descr=" 8">
            <a:extLst>
              <a:ext uri="{FF2B5EF4-FFF2-40B4-BE49-F238E27FC236}">
                <a16:creationId xmlns:a16="http://schemas.microsoft.com/office/drawing/2014/main" id="{D395AFA6-8F3B-4487-9B76-4B8B5961EE45}"/>
              </a:ext>
            </a:extLst>
          </p:cNvPr>
          <p:cNvSpPr>
            <a:spLocks noChangeArrowheads="1"/>
          </p:cNvSpPr>
          <p:nvPr/>
        </p:nvSpPr>
        <p:spPr bwMode="auto">
          <a:xfrm rot="-5400000">
            <a:off x="819743" y="2845523"/>
            <a:ext cx="1895913" cy="307777"/>
          </a:xfrm>
          <a:prstGeom prst="rect">
            <a:avLst/>
          </a:prstGeom>
          <a:noFill/>
          <a:ln w="9525">
            <a:noFill/>
            <a:miter lim="800000"/>
            <a:headEnd/>
            <a:tailEnd/>
          </a:ln>
        </p:spPr>
        <p:txBody>
          <a:bodyPr wrap="square">
            <a:spAutoFit/>
          </a:bodyPr>
          <a:lstStyle/>
          <a:p>
            <a:pPr defTabSz="457200">
              <a:spcBef>
                <a:spcPct val="50000"/>
              </a:spcBef>
            </a:pPr>
            <a:r>
              <a:rPr lang="en-US" b="1" u="sng" dirty="0">
                <a:solidFill>
                  <a:schemeClr val="accent5">
                    <a:lumMod val="75000"/>
                  </a:schemeClr>
                </a:solidFill>
                <a:latin typeface="Arial" pitchFamily="34" charset="0"/>
              </a:rPr>
              <a:t>Core</a:t>
            </a:r>
            <a:r>
              <a:rPr lang="en-US" b="1" dirty="0">
                <a:solidFill>
                  <a:schemeClr val="accent5">
                    <a:lumMod val="75000"/>
                  </a:schemeClr>
                </a:solidFill>
                <a:latin typeface="Arial" pitchFamily="34" charset="0"/>
              </a:rPr>
              <a:t> Components</a:t>
            </a:r>
          </a:p>
        </p:txBody>
      </p:sp>
      <p:sp>
        <p:nvSpPr>
          <p:cNvPr id="12" name="Rectangle 13" descr=" 9">
            <a:extLst>
              <a:ext uri="{FF2B5EF4-FFF2-40B4-BE49-F238E27FC236}">
                <a16:creationId xmlns:a16="http://schemas.microsoft.com/office/drawing/2014/main" id="{7D64F0DA-684F-46E1-B180-59EC5D0B6FCA}"/>
              </a:ext>
            </a:extLst>
          </p:cNvPr>
          <p:cNvSpPr>
            <a:spLocks noChangeArrowheads="1"/>
          </p:cNvSpPr>
          <p:nvPr/>
        </p:nvSpPr>
        <p:spPr bwMode="auto">
          <a:xfrm rot="-5400000">
            <a:off x="391966" y="2845524"/>
            <a:ext cx="2034328" cy="307777"/>
          </a:xfrm>
          <a:prstGeom prst="rect">
            <a:avLst/>
          </a:prstGeom>
          <a:noFill/>
          <a:ln w="9525">
            <a:noFill/>
            <a:miter lim="800000"/>
            <a:headEnd/>
            <a:tailEnd/>
          </a:ln>
        </p:spPr>
        <p:txBody>
          <a:bodyPr wrap="square">
            <a:spAutoFit/>
          </a:bodyPr>
          <a:lstStyle/>
          <a:p>
            <a:pPr defTabSz="457200">
              <a:spcBef>
                <a:spcPct val="50000"/>
              </a:spcBef>
            </a:pPr>
            <a:r>
              <a:rPr lang="en-US" b="1" dirty="0">
                <a:solidFill>
                  <a:schemeClr val="accent5">
                    <a:lumMod val="75000"/>
                  </a:schemeClr>
                </a:solidFill>
                <a:latin typeface="Arial" pitchFamily="34" charset="0"/>
              </a:rPr>
              <a:t>Adaptable </a:t>
            </a:r>
            <a:r>
              <a:rPr lang="en-US" b="1" u="sng" dirty="0">
                <a:solidFill>
                  <a:schemeClr val="accent5">
                    <a:lumMod val="75000"/>
                  </a:schemeClr>
                </a:solidFill>
                <a:latin typeface="Arial" pitchFamily="34" charset="0"/>
              </a:rPr>
              <a:t>Periphery</a:t>
            </a:r>
          </a:p>
        </p:txBody>
      </p:sp>
      <p:sp>
        <p:nvSpPr>
          <p:cNvPr id="24" name="Text Box 139" descr=" 10">
            <a:extLst>
              <a:ext uri="{FF2B5EF4-FFF2-40B4-BE49-F238E27FC236}">
                <a16:creationId xmlns:a16="http://schemas.microsoft.com/office/drawing/2014/main" id="{D5F6C427-D24F-4874-8562-A0778A2EA4EF}"/>
              </a:ext>
            </a:extLst>
          </p:cNvPr>
          <p:cNvSpPr txBox="1">
            <a:spLocks noChangeArrowheads="1"/>
          </p:cNvSpPr>
          <p:nvPr/>
        </p:nvSpPr>
        <p:spPr bwMode="auto">
          <a:xfrm>
            <a:off x="981168" y="1231995"/>
            <a:ext cx="1530692" cy="523220"/>
          </a:xfrm>
          <a:prstGeom prst="rect">
            <a:avLst/>
          </a:prstGeom>
          <a:noFill/>
          <a:ln w="9525">
            <a:noFill/>
            <a:miter lim="800000"/>
            <a:headEnd/>
            <a:tailEnd/>
          </a:ln>
        </p:spPr>
        <p:txBody>
          <a:bodyPr wrap="square">
            <a:spAutoFit/>
          </a:bodyPr>
          <a:lstStyle/>
          <a:p>
            <a:pPr algn="ctr" defTabSz="457200"/>
            <a:r>
              <a:rPr lang="en-US" b="1" dirty="0">
                <a:solidFill>
                  <a:schemeClr val="accent5">
                    <a:lumMod val="75000"/>
                  </a:schemeClr>
                </a:solidFill>
                <a:latin typeface="Arial" pitchFamily="34" charset="0"/>
              </a:rPr>
              <a:t>Intervention</a:t>
            </a:r>
          </a:p>
          <a:p>
            <a:pPr algn="ctr" defTabSz="457200"/>
            <a:r>
              <a:rPr lang="en-US" dirty="0">
                <a:solidFill>
                  <a:schemeClr val="accent5">
                    <a:lumMod val="75000"/>
                  </a:schemeClr>
                </a:solidFill>
                <a:latin typeface="Arial" pitchFamily="34" charset="0"/>
              </a:rPr>
              <a:t>(</a:t>
            </a:r>
            <a:r>
              <a:rPr lang="en-US" dirty="0" err="1">
                <a:solidFill>
                  <a:schemeClr val="accent5">
                    <a:lumMod val="75000"/>
                  </a:schemeClr>
                </a:solidFill>
                <a:latin typeface="Arial" pitchFamily="34" charset="0"/>
              </a:rPr>
              <a:t>unadapted</a:t>
            </a:r>
            <a:r>
              <a:rPr lang="en-US" dirty="0">
                <a:solidFill>
                  <a:schemeClr val="accent5">
                    <a:lumMod val="75000"/>
                  </a:schemeClr>
                </a:solidFill>
                <a:latin typeface="Arial" pitchFamily="34" charset="0"/>
              </a:rPr>
              <a:t>)</a:t>
            </a:r>
          </a:p>
        </p:txBody>
      </p:sp>
      <p:sp>
        <p:nvSpPr>
          <p:cNvPr id="25" name="Shape 484">
            <a:extLst>
              <a:ext uri="{FF2B5EF4-FFF2-40B4-BE49-F238E27FC236}">
                <a16:creationId xmlns:a16="http://schemas.microsoft.com/office/drawing/2014/main" id="{DA6EABC9-DFEA-4040-8FE4-5565F66B62BA}"/>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1639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F322-6DE6-48B0-820B-814C78E33CDA}"/>
              </a:ext>
            </a:extLst>
          </p:cNvPr>
          <p:cNvSpPr>
            <a:spLocks noGrp="1"/>
          </p:cNvSpPr>
          <p:nvPr>
            <p:ph type="title"/>
          </p:nvPr>
        </p:nvSpPr>
        <p:spPr>
          <a:xfrm>
            <a:off x="501065" y="288817"/>
            <a:ext cx="8049473" cy="857400"/>
          </a:xfrm>
        </p:spPr>
        <p:txBody>
          <a:bodyPr/>
          <a:lstStyle/>
          <a:p>
            <a:r>
              <a:rPr lang="en-US" sz="3000" dirty="0">
                <a:latin typeface="Raleway ExtraBold" panose="020B0604020202020204" charset="0"/>
              </a:rPr>
              <a:t>CFIR: Intervention characteristics</a:t>
            </a:r>
            <a:r>
              <a:rPr lang="en-US" sz="1200" dirty="0">
                <a:latin typeface="Raleway Light" panose="020B0604020202020204" charset="0"/>
              </a:rPr>
              <a:t/>
            </a:r>
            <a:br>
              <a:rPr lang="en-US" sz="1200" dirty="0">
                <a:latin typeface="Raleway Light" panose="020B0604020202020204" charset="0"/>
              </a:rPr>
            </a:br>
            <a:r>
              <a:rPr lang="en-US" sz="1200" dirty="0">
                <a:latin typeface="Raleway Light" panose="020B0604020202020204" charset="0"/>
              </a:rPr>
              <a:t>(8 constructs)</a:t>
            </a:r>
            <a:endParaRPr lang="en-US" sz="3000" dirty="0">
              <a:latin typeface="Raleway Light" panose="020B0604020202020204" charset="0"/>
            </a:endParaRPr>
          </a:p>
        </p:txBody>
      </p:sp>
      <p:sp>
        <p:nvSpPr>
          <p:cNvPr id="2" name="Slide Number Placeholder 1">
            <a:extLst>
              <a:ext uri="{FF2B5EF4-FFF2-40B4-BE49-F238E27FC236}">
                <a16:creationId xmlns:a16="http://schemas.microsoft.com/office/drawing/2014/main" id="{6257CABE-FA5D-40E1-A8C1-B74E35553CFA}"/>
              </a:ext>
            </a:extLst>
          </p:cNvPr>
          <p:cNvSpPr>
            <a:spLocks noGrp="1"/>
          </p:cNvSpPr>
          <p:nvPr>
            <p:ph type="sldNum" idx="12"/>
          </p:nvPr>
        </p:nvSpPr>
        <p:spPr/>
        <p:txBody>
          <a:bodyPr/>
          <a:lstStyle/>
          <a:p>
            <a:fld id="{00000000-1234-1234-1234-123412341234}" type="slidenum">
              <a:rPr lang="en" smtClean="0">
                <a:latin typeface="Raleway Light" panose="020B0604020202020204" charset="0"/>
              </a:rPr>
              <a:pPr/>
              <a:t>9</a:t>
            </a:fld>
            <a:endParaRPr lang="en" dirty="0">
              <a:latin typeface="Raleway Light" panose="020B0604020202020204" charset="0"/>
            </a:endParaRPr>
          </a:p>
        </p:txBody>
      </p:sp>
      <p:sp>
        <p:nvSpPr>
          <p:cNvPr id="8" name="Rectangle 7">
            <a:extLst>
              <a:ext uri="{FF2B5EF4-FFF2-40B4-BE49-F238E27FC236}">
                <a16:creationId xmlns:a16="http://schemas.microsoft.com/office/drawing/2014/main" id="{28154369-87C3-4083-8FB9-6641D93A9354}"/>
              </a:ext>
            </a:extLst>
          </p:cNvPr>
          <p:cNvSpPr/>
          <p:nvPr/>
        </p:nvSpPr>
        <p:spPr>
          <a:xfrm>
            <a:off x="280803" y="4809195"/>
            <a:ext cx="8593447" cy="169277"/>
          </a:xfrm>
          <a:prstGeom prst="rect">
            <a:avLst/>
          </a:prstGeom>
        </p:spPr>
        <p:txBody>
          <a:bodyPr wrap="square">
            <a:spAutoFit/>
          </a:bodyPr>
          <a:lstStyle/>
          <a:p>
            <a:r>
              <a:rPr lang="en-US" sz="500" dirty="0" err="1">
                <a:solidFill>
                  <a:schemeClr val="tx1"/>
                </a:solidFill>
                <a:latin typeface="Raleway Light" panose="020B0604020202020204" charset="0"/>
              </a:rPr>
              <a:t>Damschroder</a:t>
            </a:r>
            <a:r>
              <a:rPr lang="en-US" sz="500" dirty="0">
                <a:solidFill>
                  <a:schemeClr val="tx1"/>
                </a:solidFill>
                <a:latin typeface="Raleway Light" panose="020B0604020202020204" charset="0"/>
              </a:rPr>
              <a:t>, L. J., D. C. Aron, R. E. Keith, S. R. </a:t>
            </a:r>
            <a:r>
              <a:rPr lang="en-US" sz="500" dirty="0" err="1">
                <a:solidFill>
                  <a:schemeClr val="tx1"/>
                </a:solidFill>
                <a:latin typeface="Raleway Light" panose="020B0604020202020204" charset="0"/>
              </a:rPr>
              <a:t>Kirsh</a:t>
            </a:r>
            <a:r>
              <a:rPr lang="en-US" sz="500" dirty="0">
                <a:solidFill>
                  <a:schemeClr val="tx1"/>
                </a:solidFill>
                <a:latin typeface="Raleway Light" panose="020B0604020202020204" charset="0"/>
              </a:rPr>
              <a:t>, J. A. Alexander, and J. C. Lowery. 2009. “Fostering implementation of health services research findings into practice: a consolidated framework for advancing implementation science.” Implement Sci 4..</a:t>
            </a:r>
          </a:p>
        </p:txBody>
      </p:sp>
      <p:grpSp>
        <p:nvGrpSpPr>
          <p:cNvPr id="9" name="Group 8" descr=" 8">
            <a:extLst>
              <a:ext uri="{FF2B5EF4-FFF2-40B4-BE49-F238E27FC236}">
                <a16:creationId xmlns:a16="http://schemas.microsoft.com/office/drawing/2014/main" id="{80B4481A-901C-4C96-9523-A2013EB78A58}"/>
              </a:ext>
            </a:extLst>
          </p:cNvPr>
          <p:cNvGrpSpPr/>
          <p:nvPr/>
        </p:nvGrpSpPr>
        <p:grpSpPr>
          <a:xfrm>
            <a:off x="1127897" y="1146217"/>
            <a:ext cx="7040606" cy="3444083"/>
            <a:chOff x="862012" y="1712965"/>
            <a:chExt cx="10467975" cy="3867150"/>
          </a:xfrm>
        </p:grpSpPr>
        <p:pic>
          <p:nvPicPr>
            <p:cNvPr id="14" name="Picture 13">
              <a:extLst>
                <a:ext uri="{FF2B5EF4-FFF2-40B4-BE49-F238E27FC236}">
                  <a16:creationId xmlns:a16="http://schemas.microsoft.com/office/drawing/2014/main" id="{0C8F4B3F-D718-4740-B80C-EBE3BEB27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 y="1712965"/>
              <a:ext cx="10467975" cy="38671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p:spPr>
        </p:pic>
        <p:sp>
          <p:nvSpPr>
            <p:cNvPr id="15" name="Oval 14">
              <a:extLst>
                <a:ext uri="{FF2B5EF4-FFF2-40B4-BE49-F238E27FC236}">
                  <a16:creationId xmlns:a16="http://schemas.microsoft.com/office/drawing/2014/main" id="{D87F9BAA-E938-4CF5-8B0C-E9A366AD1635}"/>
                </a:ext>
              </a:extLst>
            </p:cNvPr>
            <p:cNvSpPr/>
            <p:nvPr/>
          </p:nvSpPr>
          <p:spPr>
            <a:xfrm>
              <a:off x="1092173" y="2252367"/>
              <a:ext cx="9643691" cy="736905"/>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hape 484">
            <a:extLst>
              <a:ext uri="{FF2B5EF4-FFF2-40B4-BE49-F238E27FC236}">
                <a16:creationId xmlns:a16="http://schemas.microsoft.com/office/drawing/2014/main" id="{4D00D63D-FC43-4DE6-A6FF-D4D3C78D7432}"/>
              </a:ext>
            </a:extLst>
          </p:cNvPr>
          <p:cNvSpPr/>
          <p:nvPr/>
        </p:nvSpPr>
        <p:spPr>
          <a:xfrm>
            <a:off x="7987661" y="342901"/>
            <a:ext cx="886589" cy="66030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09354615"/>
      </p:ext>
    </p:extLst>
  </p:cSld>
  <p:clrMapOvr>
    <a:masterClrMapping/>
  </p:clrMapOvr>
</p:sld>
</file>

<file path=ppt/theme/theme1.xml><?xml version="1.0" encoding="utf-8"?>
<a:theme xmlns:a="http://schemas.openxmlformats.org/drawingml/2006/main" name="Olivia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2707</Words>
  <Application>Microsoft Office PowerPoint</Application>
  <PresentationFormat>On-screen Show (16:9)</PresentationFormat>
  <Paragraphs>405</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Raleway Light</vt:lpstr>
      <vt:lpstr>Calibri</vt:lpstr>
      <vt:lpstr>Arial</vt:lpstr>
      <vt:lpstr>Wingdings</vt:lpstr>
      <vt:lpstr>Raleway ExtraBold</vt:lpstr>
      <vt:lpstr>Olivia template</vt:lpstr>
      <vt:lpstr>State of the Science for Implementation Research: The role of context and strategies   Laura J. Damschroder, MS, MPH        March 6, 2018 Prepared for the Committee on Fostering Healthy Mental, Emotional, and Behavioral (MEB) Development. The views expressed in this presentation are our own and do not reflect the position or policy of our respective institutions listed above.</vt:lpstr>
      <vt:lpstr>Outline</vt:lpstr>
      <vt:lpstr>Preparing for, explaining implementation</vt:lpstr>
      <vt:lpstr>Importance of theory</vt:lpstr>
      <vt:lpstr>PowerPoint Presentation</vt:lpstr>
      <vt:lpstr>So many models, frameworks, theories…</vt:lpstr>
      <vt:lpstr>PowerPoint Presentation</vt:lpstr>
      <vt:lpstr>CFIR: 5 domains</vt:lpstr>
      <vt:lpstr>CFIR: Intervention characteristics (8 constructs)</vt:lpstr>
      <vt:lpstr>CFIR: 5 domains</vt:lpstr>
      <vt:lpstr>CFIR: 5 domains</vt:lpstr>
      <vt:lpstr>CFIR: Characteristics of individuals  (5 constructs)</vt:lpstr>
      <vt:lpstr>CFIR: 5 domains</vt:lpstr>
      <vt:lpstr>CFIR: 5 domains</vt:lpstr>
      <vt:lpstr>CFIR: Outer setting (4 constructs)</vt:lpstr>
      <vt:lpstr>CFIR: 5 domains</vt:lpstr>
      <vt:lpstr>CFIR: 5 domains</vt:lpstr>
      <vt:lpstr>CFIR: Inner setting (14 sub/constructs)</vt:lpstr>
      <vt:lpstr>CFIR: 5 domains</vt:lpstr>
      <vt:lpstr>CFIR: 5 domains</vt:lpstr>
      <vt:lpstr>CFIR: Process (8 sub/constructs)</vt:lpstr>
      <vt:lpstr>CFIR: 5 domains</vt:lpstr>
      <vt:lpstr>Use of theory to guide implementation</vt:lpstr>
      <vt:lpstr>Telephone lifestyle coaching program</vt:lpstr>
      <vt:lpstr>Variable referral rates</vt:lpstr>
      <vt:lpstr>Outcomes</vt:lpstr>
      <vt:lpstr>Use of theory to guide implementation</vt:lpstr>
      <vt:lpstr>PowerPoint Presentation</vt:lpstr>
      <vt:lpstr>PowerPoint Presentation</vt:lpstr>
      <vt:lpstr>PowerPoint Presentation</vt:lpstr>
      <vt:lpstr>Coding and rating: compatibility</vt:lpstr>
      <vt:lpstr>Coding and rating: compatibility</vt:lpstr>
      <vt:lpstr>Analysis: compatibility</vt:lpstr>
      <vt:lpstr>PowerPoint Presentation</vt:lpstr>
      <vt:lpstr>Explaining variation in referral rates</vt:lpstr>
      <vt:lpstr>State of science: use of theory</vt:lpstr>
      <vt:lpstr>Assessment of CFIR’s value</vt:lpstr>
      <vt:lpstr>Recommendations</vt:lpstr>
      <vt:lpstr>Use of theory to guide implementation</vt:lpstr>
      <vt:lpstr>What works where and why?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Organizational Approach to Selecting and Tailoring Implementation Strategies (COAST-IS)</dc:title>
  <dc:creator>Patel, Sheila</dc:creator>
  <cp:lastModifiedBy>MKelly</cp:lastModifiedBy>
  <cp:revision>74</cp:revision>
  <dcterms:modified xsi:type="dcterms:W3CDTF">2018-03-16T16:41:31Z</dcterms:modified>
</cp:coreProperties>
</file>