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5"/>
  </p:notesMasterIdLst>
  <p:sldIdLst>
    <p:sldId id="380" r:id="rId2"/>
    <p:sldId id="384" r:id="rId3"/>
    <p:sldId id="284" r:id="rId4"/>
    <p:sldId id="349" r:id="rId5"/>
    <p:sldId id="305" r:id="rId6"/>
    <p:sldId id="304" r:id="rId7"/>
    <p:sldId id="306" r:id="rId8"/>
    <p:sldId id="307" r:id="rId9"/>
    <p:sldId id="310" r:id="rId10"/>
    <p:sldId id="326" r:id="rId11"/>
    <p:sldId id="311" r:id="rId12"/>
    <p:sldId id="312" r:id="rId13"/>
    <p:sldId id="314" r:id="rId14"/>
    <p:sldId id="315" r:id="rId15"/>
    <p:sldId id="316" r:id="rId16"/>
    <p:sldId id="317" r:id="rId17"/>
    <p:sldId id="318" r:id="rId18"/>
    <p:sldId id="320" r:id="rId19"/>
    <p:sldId id="323" r:id="rId20"/>
    <p:sldId id="385" r:id="rId21"/>
    <p:sldId id="355" r:id="rId22"/>
    <p:sldId id="356" r:id="rId23"/>
    <p:sldId id="361" r:id="rId24"/>
    <p:sldId id="383" r:id="rId25"/>
    <p:sldId id="372" r:id="rId26"/>
    <p:sldId id="359" r:id="rId27"/>
    <p:sldId id="373" r:id="rId28"/>
    <p:sldId id="374" r:id="rId29"/>
    <p:sldId id="375" r:id="rId30"/>
    <p:sldId id="352" r:id="rId31"/>
    <p:sldId id="327" r:id="rId32"/>
    <p:sldId id="328" r:id="rId33"/>
    <p:sldId id="364" r:id="rId34"/>
    <p:sldId id="365" r:id="rId35"/>
    <p:sldId id="329" r:id="rId36"/>
    <p:sldId id="353" r:id="rId37"/>
    <p:sldId id="331" r:id="rId38"/>
    <p:sldId id="333" r:id="rId39"/>
    <p:sldId id="330" r:id="rId40"/>
    <p:sldId id="336" r:id="rId41"/>
    <p:sldId id="338" r:id="rId42"/>
    <p:sldId id="339" r:id="rId43"/>
    <p:sldId id="340" r:id="rId44"/>
  </p:sldIdLst>
  <p:sldSz cx="9144000" cy="5143500" type="screen16x9"/>
  <p:notesSz cx="6858000" cy="9144000"/>
  <p:embeddedFontLst>
    <p:embeddedFont>
      <p:font typeface="Raleway Light" panose="020B0604020202020204" charset="0"/>
      <p:regular r:id="rId46"/>
      <p:bold r:id="rId47"/>
      <p:italic r:id="rId48"/>
      <p:boldItalic r:id="rId49"/>
    </p:embeddedFont>
    <p:embeddedFont>
      <p:font typeface="Raleway ExtraBold" panose="020B0604020202020204" charset="0"/>
      <p:bold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4B9CD3"/>
    <a:srgbClr val="002654"/>
    <a:srgbClr val="666666"/>
    <a:srgbClr val="6D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5DD370-841F-409B-B3F9-DC8653395A55}">
  <a:tblStyle styleId="{FD5DD370-841F-409B-B3F9-DC8653395A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13"/>
    <p:restoredTop sz="95500"/>
  </p:normalViewPr>
  <p:slideViewPr>
    <p:cSldViewPr snapToGrid="0">
      <p:cViewPr varScale="1">
        <p:scale>
          <a:sx n="149" d="100"/>
          <a:sy n="149" d="100"/>
        </p:scale>
        <p:origin x="12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AAF1F-7C9E-4C2F-9187-B131414991BD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5EF780B-3EA3-461B-9203-CB884853C76B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Plan strategies</a:t>
          </a:r>
        </a:p>
      </dgm:t>
    </dgm:pt>
    <dgm:pt modelId="{DA0ECFAF-9D6B-481D-850D-4918C40E7B13}" type="parTrans" cxnId="{F1E53F47-DC35-4E81-93A1-77AD5CF6CBB8}">
      <dgm:prSet/>
      <dgm:spPr/>
      <dgm:t>
        <a:bodyPr/>
        <a:lstStyle/>
        <a:p>
          <a:endParaRPr lang="en-US"/>
        </a:p>
      </dgm:t>
    </dgm:pt>
    <dgm:pt modelId="{F6A8C9D5-D4B2-4947-8273-D521D80573E2}" type="sibTrans" cxnId="{F1E53F47-DC35-4E81-93A1-77AD5CF6CBB8}">
      <dgm:prSet/>
      <dgm:spPr/>
      <dgm:t>
        <a:bodyPr/>
        <a:lstStyle/>
        <a:p>
          <a:endParaRPr lang="en-US"/>
        </a:p>
      </dgm:t>
    </dgm:pt>
    <dgm:pt modelId="{430B9205-C07A-4BB9-A7E7-F0C946E0A46C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Assess readiness</a:t>
          </a:r>
        </a:p>
      </dgm:t>
    </dgm:pt>
    <dgm:pt modelId="{339A80E3-7B71-40C8-9276-D3DB9AC37002}" type="parTrans" cxnId="{3067FB24-D4FD-4D87-BCE9-83B3854FB74B}">
      <dgm:prSet/>
      <dgm:spPr/>
      <dgm:t>
        <a:bodyPr/>
        <a:lstStyle/>
        <a:p>
          <a:endParaRPr lang="en-US"/>
        </a:p>
      </dgm:t>
    </dgm:pt>
    <dgm:pt modelId="{8E2FB677-826F-4EA7-9DF6-7ACA6B23919B}" type="sibTrans" cxnId="{3067FB24-D4FD-4D87-BCE9-83B3854FB74B}">
      <dgm:prSet/>
      <dgm:spPr/>
      <dgm:t>
        <a:bodyPr/>
        <a:lstStyle/>
        <a:p>
          <a:endParaRPr lang="en-US"/>
        </a:p>
      </dgm:t>
    </dgm:pt>
    <dgm:pt modelId="{4E6B98C8-2C5D-4123-935A-9A6CC43191DE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Identify champions</a:t>
          </a:r>
        </a:p>
      </dgm:t>
    </dgm:pt>
    <dgm:pt modelId="{79991837-7474-4B05-BD74-B18A53BCF525}" type="parTrans" cxnId="{D55AB5B7-50AC-46EC-B93F-B44EBB717961}">
      <dgm:prSet/>
      <dgm:spPr/>
      <dgm:t>
        <a:bodyPr/>
        <a:lstStyle/>
        <a:p>
          <a:endParaRPr lang="en-US"/>
        </a:p>
      </dgm:t>
    </dgm:pt>
    <dgm:pt modelId="{08FC4BD5-F36F-417F-9EAC-2D10621E6DAA}" type="sibTrans" cxnId="{D55AB5B7-50AC-46EC-B93F-B44EBB717961}">
      <dgm:prSet/>
      <dgm:spPr/>
      <dgm:t>
        <a:bodyPr/>
        <a:lstStyle/>
        <a:p>
          <a:endParaRPr lang="en-US"/>
        </a:p>
      </dgm:t>
    </dgm:pt>
    <dgm:pt modelId="{6A6B25DB-2C88-4758-9612-99A91AF12FA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Educate strategies</a:t>
          </a:r>
        </a:p>
      </dgm:t>
    </dgm:pt>
    <dgm:pt modelId="{E2CEDF82-D08F-40B9-8EBC-C8BA9B1680F0}" type="parTrans" cxnId="{50BE989C-BE2D-4A27-B528-98ABCE06ABE2}">
      <dgm:prSet/>
      <dgm:spPr/>
      <dgm:t>
        <a:bodyPr/>
        <a:lstStyle/>
        <a:p>
          <a:endParaRPr lang="en-US"/>
        </a:p>
      </dgm:t>
    </dgm:pt>
    <dgm:pt modelId="{009F449E-2ED4-4DDF-A896-B139FE3E651C}" type="sibTrans" cxnId="{50BE989C-BE2D-4A27-B528-98ABCE06ABE2}">
      <dgm:prSet/>
      <dgm:spPr/>
      <dgm:t>
        <a:bodyPr/>
        <a:lstStyle/>
        <a:p>
          <a:endParaRPr lang="en-US"/>
        </a:p>
      </dgm:t>
    </dgm:pt>
    <dgm:pt modelId="{90B97EBF-4CB7-4E4D-8FDF-34BB8E2B799D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Educational meetings</a:t>
          </a:r>
        </a:p>
      </dgm:t>
    </dgm:pt>
    <dgm:pt modelId="{B54A3169-F3EC-49AD-AF92-2C41D6B5A25A}" type="parTrans" cxnId="{FB8D488C-734E-4BED-B063-4442606D0EAA}">
      <dgm:prSet/>
      <dgm:spPr/>
      <dgm:t>
        <a:bodyPr/>
        <a:lstStyle/>
        <a:p>
          <a:endParaRPr lang="en-US"/>
        </a:p>
      </dgm:t>
    </dgm:pt>
    <dgm:pt modelId="{2EC55DCE-39AF-4DAD-8D2E-03A0E10083E7}" type="sibTrans" cxnId="{FB8D488C-734E-4BED-B063-4442606D0EAA}">
      <dgm:prSet/>
      <dgm:spPr/>
      <dgm:t>
        <a:bodyPr/>
        <a:lstStyle/>
        <a:p>
          <a:endParaRPr lang="en-US"/>
        </a:p>
      </dgm:t>
    </dgm:pt>
    <dgm:pt modelId="{F6978A4A-6441-4C11-86A0-C3ED2AC12A6B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Shadow clinicians</a:t>
          </a:r>
        </a:p>
      </dgm:t>
    </dgm:pt>
    <dgm:pt modelId="{96E87039-5973-4B79-A864-C90374434F50}" type="parTrans" cxnId="{993F80B4-2E66-4EEE-89C0-21E846288CC3}">
      <dgm:prSet/>
      <dgm:spPr/>
      <dgm:t>
        <a:bodyPr/>
        <a:lstStyle/>
        <a:p>
          <a:endParaRPr lang="en-US"/>
        </a:p>
      </dgm:t>
    </dgm:pt>
    <dgm:pt modelId="{1FC8B6D1-CA58-45F9-99A2-699C24051687}" type="sibTrans" cxnId="{993F80B4-2E66-4EEE-89C0-21E846288CC3}">
      <dgm:prSet/>
      <dgm:spPr/>
      <dgm:t>
        <a:bodyPr/>
        <a:lstStyle/>
        <a:p>
          <a:endParaRPr lang="en-US"/>
        </a:p>
      </dgm:t>
    </dgm:pt>
    <dgm:pt modelId="{B2D6ADD2-0C60-4D2D-8528-A44A831CF3A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Finance strategies</a:t>
          </a:r>
        </a:p>
      </dgm:t>
    </dgm:pt>
    <dgm:pt modelId="{32B82C6A-671E-4AE3-935E-3B338E5DDE0F}" type="parTrans" cxnId="{F40B785E-D262-442F-9FAB-0753345287C6}">
      <dgm:prSet/>
      <dgm:spPr/>
      <dgm:t>
        <a:bodyPr/>
        <a:lstStyle/>
        <a:p>
          <a:endParaRPr lang="en-US"/>
        </a:p>
      </dgm:t>
    </dgm:pt>
    <dgm:pt modelId="{0595B52D-251E-4CBE-946A-9D0D3D761665}" type="sibTrans" cxnId="{F40B785E-D262-442F-9FAB-0753345287C6}">
      <dgm:prSet/>
      <dgm:spPr/>
      <dgm:t>
        <a:bodyPr/>
        <a:lstStyle/>
        <a:p>
          <a:endParaRPr lang="en-US"/>
        </a:p>
      </dgm:t>
    </dgm:pt>
    <dgm:pt modelId="{BB0ED69A-10C4-42E7-B0B2-4C9308E582BA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Alter incentives</a:t>
          </a:r>
        </a:p>
      </dgm:t>
    </dgm:pt>
    <dgm:pt modelId="{F2F765BB-4037-4AEF-A52E-2356453C44D7}" type="parTrans" cxnId="{B3BD09AF-C897-4FCB-AA64-7492DFB73DFB}">
      <dgm:prSet/>
      <dgm:spPr/>
      <dgm:t>
        <a:bodyPr/>
        <a:lstStyle/>
        <a:p>
          <a:endParaRPr lang="en-US"/>
        </a:p>
      </dgm:t>
    </dgm:pt>
    <dgm:pt modelId="{1F21E5F3-AA67-4479-ABC1-567F76F42774}" type="sibTrans" cxnId="{B3BD09AF-C897-4FCB-AA64-7492DFB73DFB}">
      <dgm:prSet/>
      <dgm:spPr/>
      <dgm:t>
        <a:bodyPr/>
        <a:lstStyle/>
        <a:p>
          <a:endParaRPr lang="en-US"/>
        </a:p>
      </dgm:t>
    </dgm:pt>
    <dgm:pt modelId="{CC6DA5C8-257A-9742-901E-D91E1BEEEBA9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sz="1500" dirty="0"/>
            <a:t>Place on formulary</a:t>
          </a:r>
        </a:p>
      </dgm:t>
    </dgm:pt>
    <dgm:pt modelId="{4B0B991F-7EA5-D24C-854C-A1963E2CA70E}" type="parTrans" cxnId="{467E65CA-8499-0F45-9095-3672974BEAC4}">
      <dgm:prSet/>
      <dgm:spPr/>
      <dgm:t>
        <a:bodyPr/>
        <a:lstStyle/>
        <a:p>
          <a:endParaRPr lang="en-US"/>
        </a:p>
      </dgm:t>
    </dgm:pt>
    <dgm:pt modelId="{5DF86EDB-5EB2-EC49-9BD7-309C3F2A647B}" type="sibTrans" cxnId="{467E65CA-8499-0F45-9095-3672974BEAC4}">
      <dgm:prSet/>
      <dgm:spPr/>
      <dgm:t>
        <a:bodyPr/>
        <a:lstStyle/>
        <a:p>
          <a:endParaRPr lang="en-US"/>
        </a:p>
      </dgm:t>
    </dgm:pt>
    <dgm:pt modelId="{C1943ACC-4D0F-46BC-B15A-F990A278D9CD}" type="pres">
      <dgm:prSet presAssocID="{4DCAAF1F-7C9E-4C2F-9187-B131414991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00C001-30FC-48C1-85AD-85A2713833C8}" type="pres">
      <dgm:prSet presAssocID="{05EF780B-3EA3-461B-9203-CB884853C76B}" presName="linNode" presStyleCnt="0"/>
      <dgm:spPr/>
    </dgm:pt>
    <dgm:pt modelId="{7998AA0F-B201-4E96-B5BC-9745B5B34CA0}" type="pres">
      <dgm:prSet presAssocID="{05EF780B-3EA3-461B-9203-CB884853C76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75D78-44CB-4BDA-BD54-784097439218}" type="pres">
      <dgm:prSet presAssocID="{05EF780B-3EA3-461B-9203-CB884853C76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24DCF-CAD1-4CAC-98F3-4C5E59C1B8B9}" type="pres">
      <dgm:prSet presAssocID="{F6A8C9D5-D4B2-4947-8273-D521D80573E2}" presName="sp" presStyleCnt="0"/>
      <dgm:spPr/>
    </dgm:pt>
    <dgm:pt modelId="{D8F3463F-FD5C-42CA-9193-6571211F072D}" type="pres">
      <dgm:prSet presAssocID="{6A6B25DB-2C88-4758-9612-99A91AF12FAC}" presName="linNode" presStyleCnt="0"/>
      <dgm:spPr/>
    </dgm:pt>
    <dgm:pt modelId="{570EC787-7A63-45D5-9A84-E3EAFD74DDBA}" type="pres">
      <dgm:prSet presAssocID="{6A6B25DB-2C88-4758-9612-99A91AF12FA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9E0EC-D596-41AE-8DB4-9CD4BBEC0884}" type="pres">
      <dgm:prSet presAssocID="{6A6B25DB-2C88-4758-9612-99A91AF12FA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F0D88-CF02-43D5-A5DF-9D211F33F461}" type="pres">
      <dgm:prSet presAssocID="{009F449E-2ED4-4DDF-A896-B139FE3E651C}" presName="sp" presStyleCnt="0"/>
      <dgm:spPr/>
    </dgm:pt>
    <dgm:pt modelId="{86541A4E-D264-4D03-9501-F04BC46B8224}" type="pres">
      <dgm:prSet presAssocID="{B2D6ADD2-0C60-4D2D-8528-A44A831CF3A7}" presName="linNode" presStyleCnt="0"/>
      <dgm:spPr/>
    </dgm:pt>
    <dgm:pt modelId="{4A9F53D3-BB8E-46F0-AD6A-B15A859C9093}" type="pres">
      <dgm:prSet presAssocID="{B2D6ADD2-0C60-4D2D-8528-A44A831CF3A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C3043-45C3-4706-A099-4FB51A0F54F3}" type="pres">
      <dgm:prSet presAssocID="{B2D6ADD2-0C60-4D2D-8528-A44A831CF3A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CD5642-C80C-4B12-B276-5B14764F6198}" type="presOf" srcId="{BB0ED69A-10C4-42E7-B0B2-4C9308E582BA}" destId="{E83C3043-45C3-4706-A099-4FB51A0F54F3}" srcOrd="0" destOrd="0" presId="urn:microsoft.com/office/officeart/2005/8/layout/vList5"/>
    <dgm:cxn modelId="{F1E53F47-DC35-4E81-93A1-77AD5CF6CBB8}" srcId="{4DCAAF1F-7C9E-4C2F-9187-B131414991BD}" destId="{05EF780B-3EA3-461B-9203-CB884853C76B}" srcOrd="0" destOrd="0" parTransId="{DA0ECFAF-9D6B-481D-850D-4918C40E7B13}" sibTransId="{F6A8C9D5-D4B2-4947-8273-D521D80573E2}"/>
    <dgm:cxn modelId="{C0B4F71C-BE54-4BB5-8500-16129CDB079C}" type="presOf" srcId="{05EF780B-3EA3-461B-9203-CB884853C76B}" destId="{7998AA0F-B201-4E96-B5BC-9745B5B34CA0}" srcOrd="0" destOrd="0" presId="urn:microsoft.com/office/officeart/2005/8/layout/vList5"/>
    <dgm:cxn modelId="{F40B785E-D262-442F-9FAB-0753345287C6}" srcId="{4DCAAF1F-7C9E-4C2F-9187-B131414991BD}" destId="{B2D6ADD2-0C60-4D2D-8528-A44A831CF3A7}" srcOrd="2" destOrd="0" parTransId="{32B82C6A-671E-4AE3-935E-3B338E5DDE0F}" sibTransId="{0595B52D-251E-4CBE-946A-9D0D3D761665}"/>
    <dgm:cxn modelId="{FB8D488C-734E-4BED-B063-4442606D0EAA}" srcId="{6A6B25DB-2C88-4758-9612-99A91AF12FAC}" destId="{90B97EBF-4CB7-4E4D-8FDF-34BB8E2B799D}" srcOrd="0" destOrd="0" parTransId="{B54A3169-F3EC-49AD-AF92-2C41D6B5A25A}" sibTransId="{2EC55DCE-39AF-4DAD-8D2E-03A0E10083E7}"/>
    <dgm:cxn modelId="{50BE989C-BE2D-4A27-B528-98ABCE06ABE2}" srcId="{4DCAAF1F-7C9E-4C2F-9187-B131414991BD}" destId="{6A6B25DB-2C88-4758-9612-99A91AF12FAC}" srcOrd="1" destOrd="0" parTransId="{E2CEDF82-D08F-40B9-8EBC-C8BA9B1680F0}" sibTransId="{009F449E-2ED4-4DDF-A896-B139FE3E651C}"/>
    <dgm:cxn modelId="{49311B1D-F478-4703-A0CC-415E4DD4E40A}" type="presOf" srcId="{6A6B25DB-2C88-4758-9612-99A91AF12FAC}" destId="{570EC787-7A63-45D5-9A84-E3EAFD74DDBA}" srcOrd="0" destOrd="0" presId="urn:microsoft.com/office/officeart/2005/8/layout/vList5"/>
    <dgm:cxn modelId="{775C9F96-3A76-4029-983D-868A170646CF}" type="presOf" srcId="{4E6B98C8-2C5D-4123-935A-9A6CC43191DE}" destId="{69E75D78-44CB-4BDA-BD54-784097439218}" srcOrd="0" destOrd="1" presId="urn:microsoft.com/office/officeart/2005/8/layout/vList5"/>
    <dgm:cxn modelId="{D55AB5B7-50AC-46EC-B93F-B44EBB717961}" srcId="{05EF780B-3EA3-461B-9203-CB884853C76B}" destId="{4E6B98C8-2C5D-4123-935A-9A6CC43191DE}" srcOrd="1" destOrd="0" parTransId="{79991837-7474-4B05-BD74-B18A53BCF525}" sibTransId="{08FC4BD5-F36F-417F-9EAC-2D10621E6DAA}"/>
    <dgm:cxn modelId="{993F80B4-2E66-4EEE-89C0-21E846288CC3}" srcId="{6A6B25DB-2C88-4758-9612-99A91AF12FAC}" destId="{F6978A4A-6441-4C11-86A0-C3ED2AC12A6B}" srcOrd="1" destOrd="0" parTransId="{96E87039-5973-4B79-A864-C90374434F50}" sibTransId="{1FC8B6D1-CA58-45F9-99A2-699C24051687}"/>
    <dgm:cxn modelId="{10D0D763-4A9B-2144-BEE4-5E7226AE4496}" type="presOf" srcId="{CC6DA5C8-257A-9742-901E-D91E1BEEEBA9}" destId="{E83C3043-45C3-4706-A099-4FB51A0F54F3}" srcOrd="0" destOrd="1" presId="urn:microsoft.com/office/officeart/2005/8/layout/vList5"/>
    <dgm:cxn modelId="{467E65CA-8499-0F45-9095-3672974BEAC4}" srcId="{B2D6ADD2-0C60-4D2D-8528-A44A831CF3A7}" destId="{CC6DA5C8-257A-9742-901E-D91E1BEEEBA9}" srcOrd="1" destOrd="0" parTransId="{4B0B991F-7EA5-D24C-854C-A1963E2CA70E}" sibTransId="{5DF86EDB-5EB2-EC49-9BD7-309C3F2A647B}"/>
    <dgm:cxn modelId="{5C1B03EA-9353-4DF8-A138-A558D527201E}" type="presOf" srcId="{4DCAAF1F-7C9E-4C2F-9187-B131414991BD}" destId="{C1943ACC-4D0F-46BC-B15A-F990A278D9CD}" srcOrd="0" destOrd="0" presId="urn:microsoft.com/office/officeart/2005/8/layout/vList5"/>
    <dgm:cxn modelId="{3067FB24-D4FD-4D87-BCE9-83B3854FB74B}" srcId="{05EF780B-3EA3-461B-9203-CB884853C76B}" destId="{430B9205-C07A-4BB9-A7E7-F0C946E0A46C}" srcOrd="0" destOrd="0" parTransId="{339A80E3-7B71-40C8-9276-D3DB9AC37002}" sibTransId="{8E2FB677-826F-4EA7-9DF6-7ACA6B23919B}"/>
    <dgm:cxn modelId="{D939F73C-5729-45A4-9217-009CA7893F64}" type="presOf" srcId="{F6978A4A-6441-4C11-86A0-C3ED2AC12A6B}" destId="{02D9E0EC-D596-41AE-8DB4-9CD4BBEC0884}" srcOrd="0" destOrd="1" presId="urn:microsoft.com/office/officeart/2005/8/layout/vList5"/>
    <dgm:cxn modelId="{9C4F8A28-3143-43D5-925C-1DA78A34BF78}" type="presOf" srcId="{90B97EBF-4CB7-4E4D-8FDF-34BB8E2B799D}" destId="{02D9E0EC-D596-41AE-8DB4-9CD4BBEC0884}" srcOrd="0" destOrd="0" presId="urn:microsoft.com/office/officeart/2005/8/layout/vList5"/>
    <dgm:cxn modelId="{B6435238-3200-4988-ACAA-00167C9569D5}" type="presOf" srcId="{430B9205-C07A-4BB9-A7E7-F0C946E0A46C}" destId="{69E75D78-44CB-4BDA-BD54-784097439218}" srcOrd="0" destOrd="0" presId="urn:microsoft.com/office/officeart/2005/8/layout/vList5"/>
    <dgm:cxn modelId="{49B095D8-E334-4A62-A405-5DB2493BC209}" type="presOf" srcId="{B2D6ADD2-0C60-4D2D-8528-A44A831CF3A7}" destId="{4A9F53D3-BB8E-46F0-AD6A-B15A859C9093}" srcOrd="0" destOrd="0" presId="urn:microsoft.com/office/officeart/2005/8/layout/vList5"/>
    <dgm:cxn modelId="{B3BD09AF-C897-4FCB-AA64-7492DFB73DFB}" srcId="{B2D6ADD2-0C60-4D2D-8528-A44A831CF3A7}" destId="{BB0ED69A-10C4-42E7-B0B2-4C9308E582BA}" srcOrd="0" destOrd="0" parTransId="{F2F765BB-4037-4AEF-A52E-2356453C44D7}" sibTransId="{1F21E5F3-AA67-4479-ABC1-567F76F42774}"/>
    <dgm:cxn modelId="{847164B8-C95D-4C26-97C0-FD56E37A84B7}" type="presParOf" srcId="{C1943ACC-4D0F-46BC-B15A-F990A278D9CD}" destId="{A400C001-30FC-48C1-85AD-85A2713833C8}" srcOrd="0" destOrd="0" presId="urn:microsoft.com/office/officeart/2005/8/layout/vList5"/>
    <dgm:cxn modelId="{562D71CD-3CFA-4A7A-8689-A0CEF9735A5A}" type="presParOf" srcId="{A400C001-30FC-48C1-85AD-85A2713833C8}" destId="{7998AA0F-B201-4E96-B5BC-9745B5B34CA0}" srcOrd="0" destOrd="0" presId="urn:microsoft.com/office/officeart/2005/8/layout/vList5"/>
    <dgm:cxn modelId="{9A61A610-A130-45C2-B87F-09F3086ECF98}" type="presParOf" srcId="{A400C001-30FC-48C1-85AD-85A2713833C8}" destId="{69E75D78-44CB-4BDA-BD54-784097439218}" srcOrd="1" destOrd="0" presId="urn:microsoft.com/office/officeart/2005/8/layout/vList5"/>
    <dgm:cxn modelId="{772D7A6E-6C25-43F3-A0D5-9620236883FB}" type="presParOf" srcId="{C1943ACC-4D0F-46BC-B15A-F990A278D9CD}" destId="{B9D24DCF-CAD1-4CAC-98F3-4C5E59C1B8B9}" srcOrd="1" destOrd="0" presId="urn:microsoft.com/office/officeart/2005/8/layout/vList5"/>
    <dgm:cxn modelId="{EFAA6F7F-5C17-45E3-BE76-C591D43C91AA}" type="presParOf" srcId="{C1943ACC-4D0F-46BC-B15A-F990A278D9CD}" destId="{D8F3463F-FD5C-42CA-9193-6571211F072D}" srcOrd="2" destOrd="0" presId="urn:microsoft.com/office/officeart/2005/8/layout/vList5"/>
    <dgm:cxn modelId="{7BEDF5B8-409E-4CF3-AC0E-8344B331B96E}" type="presParOf" srcId="{D8F3463F-FD5C-42CA-9193-6571211F072D}" destId="{570EC787-7A63-45D5-9A84-E3EAFD74DDBA}" srcOrd="0" destOrd="0" presId="urn:microsoft.com/office/officeart/2005/8/layout/vList5"/>
    <dgm:cxn modelId="{F8713D78-667F-4638-94F0-DFA8C417928B}" type="presParOf" srcId="{D8F3463F-FD5C-42CA-9193-6571211F072D}" destId="{02D9E0EC-D596-41AE-8DB4-9CD4BBEC0884}" srcOrd="1" destOrd="0" presId="urn:microsoft.com/office/officeart/2005/8/layout/vList5"/>
    <dgm:cxn modelId="{C3ED66D2-2E81-4B41-A618-2923C0A42EC8}" type="presParOf" srcId="{C1943ACC-4D0F-46BC-B15A-F990A278D9CD}" destId="{E93F0D88-CF02-43D5-A5DF-9D211F33F461}" srcOrd="3" destOrd="0" presId="urn:microsoft.com/office/officeart/2005/8/layout/vList5"/>
    <dgm:cxn modelId="{A4C66648-E017-4323-AFBF-4C3D8CAF6CAF}" type="presParOf" srcId="{C1943ACC-4D0F-46BC-B15A-F990A278D9CD}" destId="{86541A4E-D264-4D03-9501-F04BC46B8224}" srcOrd="4" destOrd="0" presId="urn:microsoft.com/office/officeart/2005/8/layout/vList5"/>
    <dgm:cxn modelId="{0775E65E-5E21-4154-A06C-38966E8111F2}" type="presParOf" srcId="{86541A4E-D264-4D03-9501-F04BC46B8224}" destId="{4A9F53D3-BB8E-46F0-AD6A-B15A859C9093}" srcOrd="0" destOrd="0" presId="urn:microsoft.com/office/officeart/2005/8/layout/vList5"/>
    <dgm:cxn modelId="{1DA9C484-A935-40B9-BA79-B46A20F52AF0}" type="presParOf" srcId="{86541A4E-D264-4D03-9501-F04BC46B8224}" destId="{E83C3043-45C3-4706-A099-4FB51A0F54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AAF1F-7C9E-4C2F-9187-B131414991BD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5EF780B-3EA3-461B-9203-CB884853C76B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Restructure strategies</a:t>
          </a:r>
        </a:p>
      </dgm:t>
    </dgm:pt>
    <dgm:pt modelId="{DA0ECFAF-9D6B-481D-850D-4918C40E7B13}" type="parTrans" cxnId="{F1E53F47-DC35-4E81-93A1-77AD5CF6CBB8}">
      <dgm:prSet/>
      <dgm:spPr/>
      <dgm:t>
        <a:bodyPr/>
        <a:lstStyle/>
        <a:p>
          <a:endParaRPr lang="en-US"/>
        </a:p>
      </dgm:t>
    </dgm:pt>
    <dgm:pt modelId="{F6A8C9D5-D4B2-4947-8273-D521D80573E2}" type="sibTrans" cxnId="{F1E53F47-DC35-4E81-93A1-77AD5CF6CBB8}">
      <dgm:prSet/>
      <dgm:spPr/>
      <dgm:t>
        <a:bodyPr/>
        <a:lstStyle/>
        <a:p>
          <a:endParaRPr lang="en-US"/>
        </a:p>
      </dgm:t>
    </dgm:pt>
    <dgm:pt modelId="{430B9205-C07A-4BB9-A7E7-F0C946E0A46C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500" dirty="0"/>
            <a:t>Change systems</a:t>
          </a:r>
        </a:p>
      </dgm:t>
    </dgm:pt>
    <dgm:pt modelId="{339A80E3-7B71-40C8-9276-D3DB9AC37002}" type="parTrans" cxnId="{3067FB24-D4FD-4D87-BCE9-83B3854FB74B}">
      <dgm:prSet/>
      <dgm:spPr/>
      <dgm:t>
        <a:bodyPr/>
        <a:lstStyle/>
        <a:p>
          <a:endParaRPr lang="en-US"/>
        </a:p>
      </dgm:t>
    </dgm:pt>
    <dgm:pt modelId="{8E2FB677-826F-4EA7-9DF6-7ACA6B23919B}" type="sibTrans" cxnId="{3067FB24-D4FD-4D87-BCE9-83B3854FB74B}">
      <dgm:prSet/>
      <dgm:spPr/>
      <dgm:t>
        <a:bodyPr/>
        <a:lstStyle/>
        <a:p>
          <a:endParaRPr lang="en-US"/>
        </a:p>
      </dgm:t>
    </dgm:pt>
    <dgm:pt modelId="{4E6B98C8-2C5D-4123-935A-9A6CC43191DE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500" dirty="0"/>
            <a:t>Revise roles</a:t>
          </a:r>
        </a:p>
      </dgm:t>
    </dgm:pt>
    <dgm:pt modelId="{79991837-7474-4B05-BD74-B18A53BCF525}" type="parTrans" cxnId="{D55AB5B7-50AC-46EC-B93F-B44EBB717961}">
      <dgm:prSet/>
      <dgm:spPr/>
      <dgm:t>
        <a:bodyPr/>
        <a:lstStyle/>
        <a:p>
          <a:endParaRPr lang="en-US"/>
        </a:p>
      </dgm:t>
    </dgm:pt>
    <dgm:pt modelId="{08FC4BD5-F36F-417F-9EAC-2D10621E6DAA}" type="sibTrans" cxnId="{D55AB5B7-50AC-46EC-B93F-B44EBB717961}">
      <dgm:prSet/>
      <dgm:spPr/>
      <dgm:t>
        <a:bodyPr/>
        <a:lstStyle/>
        <a:p>
          <a:endParaRPr lang="en-US"/>
        </a:p>
      </dgm:t>
    </dgm:pt>
    <dgm:pt modelId="{6A6B25DB-2C88-4758-9612-99A91AF12FA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Quality mgmt. strategies</a:t>
          </a:r>
        </a:p>
      </dgm:t>
    </dgm:pt>
    <dgm:pt modelId="{E2CEDF82-D08F-40B9-8EBC-C8BA9B1680F0}" type="parTrans" cxnId="{50BE989C-BE2D-4A27-B528-98ABCE06ABE2}">
      <dgm:prSet/>
      <dgm:spPr/>
      <dgm:t>
        <a:bodyPr/>
        <a:lstStyle/>
        <a:p>
          <a:endParaRPr lang="en-US"/>
        </a:p>
      </dgm:t>
    </dgm:pt>
    <dgm:pt modelId="{009F449E-2ED4-4DDF-A896-B139FE3E651C}" type="sibTrans" cxnId="{50BE989C-BE2D-4A27-B528-98ABCE06ABE2}">
      <dgm:prSet/>
      <dgm:spPr/>
      <dgm:t>
        <a:bodyPr/>
        <a:lstStyle/>
        <a:p>
          <a:endParaRPr lang="en-US"/>
        </a:p>
      </dgm:t>
    </dgm:pt>
    <dgm:pt modelId="{90B97EBF-4CB7-4E4D-8FDF-34BB8E2B799D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Audit and feedback</a:t>
          </a:r>
        </a:p>
      </dgm:t>
    </dgm:pt>
    <dgm:pt modelId="{B54A3169-F3EC-49AD-AF92-2C41D6B5A25A}" type="parTrans" cxnId="{FB8D488C-734E-4BED-B063-4442606D0EAA}">
      <dgm:prSet/>
      <dgm:spPr/>
      <dgm:t>
        <a:bodyPr/>
        <a:lstStyle/>
        <a:p>
          <a:endParaRPr lang="en-US"/>
        </a:p>
      </dgm:t>
    </dgm:pt>
    <dgm:pt modelId="{2EC55DCE-39AF-4DAD-8D2E-03A0E10083E7}" type="sibTrans" cxnId="{FB8D488C-734E-4BED-B063-4442606D0EAA}">
      <dgm:prSet/>
      <dgm:spPr/>
      <dgm:t>
        <a:bodyPr/>
        <a:lstStyle/>
        <a:p>
          <a:endParaRPr lang="en-US"/>
        </a:p>
      </dgm:t>
    </dgm:pt>
    <dgm:pt modelId="{F6978A4A-6441-4C11-86A0-C3ED2AC12A6B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Clinical supervision</a:t>
          </a:r>
        </a:p>
      </dgm:t>
    </dgm:pt>
    <dgm:pt modelId="{96E87039-5973-4B79-A864-C90374434F50}" type="parTrans" cxnId="{993F80B4-2E66-4EEE-89C0-21E846288CC3}">
      <dgm:prSet/>
      <dgm:spPr/>
      <dgm:t>
        <a:bodyPr/>
        <a:lstStyle/>
        <a:p>
          <a:endParaRPr lang="en-US"/>
        </a:p>
      </dgm:t>
    </dgm:pt>
    <dgm:pt modelId="{1FC8B6D1-CA58-45F9-99A2-699C24051687}" type="sibTrans" cxnId="{993F80B4-2E66-4EEE-89C0-21E846288CC3}">
      <dgm:prSet/>
      <dgm:spPr/>
      <dgm:t>
        <a:bodyPr/>
        <a:lstStyle/>
        <a:p>
          <a:endParaRPr lang="en-US"/>
        </a:p>
      </dgm:t>
    </dgm:pt>
    <dgm:pt modelId="{B2D6ADD2-0C60-4D2D-8528-A44A831CF3A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/>
            <a:t>Policy context strategies</a:t>
          </a:r>
        </a:p>
      </dgm:t>
    </dgm:pt>
    <dgm:pt modelId="{32B82C6A-671E-4AE3-935E-3B338E5DDE0F}" type="parTrans" cxnId="{F40B785E-D262-442F-9FAB-0753345287C6}">
      <dgm:prSet/>
      <dgm:spPr/>
      <dgm:t>
        <a:bodyPr/>
        <a:lstStyle/>
        <a:p>
          <a:endParaRPr lang="en-US"/>
        </a:p>
      </dgm:t>
    </dgm:pt>
    <dgm:pt modelId="{0595B52D-251E-4CBE-946A-9D0D3D761665}" type="sibTrans" cxnId="{F40B785E-D262-442F-9FAB-0753345287C6}">
      <dgm:prSet/>
      <dgm:spPr/>
      <dgm:t>
        <a:bodyPr/>
        <a:lstStyle/>
        <a:p>
          <a:endParaRPr lang="en-US"/>
        </a:p>
      </dgm:t>
    </dgm:pt>
    <dgm:pt modelId="{BB0ED69A-10C4-42E7-B0B2-4C9308E582BA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Change requirements    </a:t>
          </a:r>
        </a:p>
      </dgm:t>
    </dgm:pt>
    <dgm:pt modelId="{F2F765BB-4037-4AEF-A52E-2356453C44D7}" type="parTrans" cxnId="{B3BD09AF-C897-4FCB-AA64-7492DFB73DFB}">
      <dgm:prSet/>
      <dgm:spPr/>
      <dgm:t>
        <a:bodyPr/>
        <a:lstStyle/>
        <a:p>
          <a:endParaRPr lang="en-US"/>
        </a:p>
      </dgm:t>
    </dgm:pt>
    <dgm:pt modelId="{1F21E5F3-AA67-4479-ABC1-567F76F42774}" type="sibTrans" cxnId="{B3BD09AF-C897-4FCB-AA64-7492DFB73DFB}">
      <dgm:prSet/>
      <dgm:spPr/>
      <dgm:t>
        <a:bodyPr/>
        <a:lstStyle/>
        <a:p>
          <a:endParaRPr lang="en-US"/>
        </a:p>
      </dgm:t>
    </dgm:pt>
    <dgm:pt modelId="{8FB6A432-20AB-4867-B67C-B9FFB15EEC8C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Change liability laws</a:t>
          </a:r>
        </a:p>
      </dgm:t>
    </dgm:pt>
    <dgm:pt modelId="{345BAB64-6DEE-4B1F-9F46-F79981EF3F9D}" type="parTrans" cxnId="{18AB5347-3E57-499E-BD3B-C8F1460E9916}">
      <dgm:prSet/>
      <dgm:spPr/>
      <dgm:t>
        <a:bodyPr/>
        <a:lstStyle/>
        <a:p>
          <a:endParaRPr lang="en-US"/>
        </a:p>
      </dgm:t>
    </dgm:pt>
    <dgm:pt modelId="{6D8D29B1-C208-4584-BCFB-24774DEDF548}" type="sibTrans" cxnId="{18AB5347-3E57-499E-BD3B-C8F1460E9916}">
      <dgm:prSet/>
      <dgm:spPr/>
      <dgm:t>
        <a:bodyPr/>
        <a:lstStyle/>
        <a:p>
          <a:endParaRPr lang="en-US"/>
        </a:p>
      </dgm:t>
    </dgm:pt>
    <dgm:pt modelId="{C1943ACC-4D0F-46BC-B15A-F990A278D9CD}" type="pres">
      <dgm:prSet presAssocID="{4DCAAF1F-7C9E-4C2F-9187-B131414991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00C001-30FC-48C1-85AD-85A2713833C8}" type="pres">
      <dgm:prSet presAssocID="{05EF780B-3EA3-461B-9203-CB884853C76B}" presName="linNode" presStyleCnt="0"/>
      <dgm:spPr/>
    </dgm:pt>
    <dgm:pt modelId="{7998AA0F-B201-4E96-B5BC-9745B5B34CA0}" type="pres">
      <dgm:prSet presAssocID="{05EF780B-3EA3-461B-9203-CB884853C76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75D78-44CB-4BDA-BD54-784097439218}" type="pres">
      <dgm:prSet presAssocID="{05EF780B-3EA3-461B-9203-CB884853C76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24DCF-CAD1-4CAC-98F3-4C5E59C1B8B9}" type="pres">
      <dgm:prSet presAssocID="{F6A8C9D5-D4B2-4947-8273-D521D80573E2}" presName="sp" presStyleCnt="0"/>
      <dgm:spPr/>
    </dgm:pt>
    <dgm:pt modelId="{D8F3463F-FD5C-42CA-9193-6571211F072D}" type="pres">
      <dgm:prSet presAssocID="{6A6B25DB-2C88-4758-9612-99A91AF12FAC}" presName="linNode" presStyleCnt="0"/>
      <dgm:spPr/>
    </dgm:pt>
    <dgm:pt modelId="{570EC787-7A63-45D5-9A84-E3EAFD74DDBA}" type="pres">
      <dgm:prSet presAssocID="{6A6B25DB-2C88-4758-9612-99A91AF12FA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9E0EC-D596-41AE-8DB4-9CD4BBEC0884}" type="pres">
      <dgm:prSet presAssocID="{6A6B25DB-2C88-4758-9612-99A91AF12FA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F0D88-CF02-43D5-A5DF-9D211F33F461}" type="pres">
      <dgm:prSet presAssocID="{009F449E-2ED4-4DDF-A896-B139FE3E651C}" presName="sp" presStyleCnt="0"/>
      <dgm:spPr/>
    </dgm:pt>
    <dgm:pt modelId="{86541A4E-D264-4D03-9501-F04BC46B8224}" type="pres">
      <dgm:prSet presAssocID="{B2D6ADD2-0C60-4D2D-8528-A44A831CF3A7}" presName="linNode" presStyleCnt="0"/>
      <dgm:spPr/>
    </dgm:pt>
    <dgm:pt modelId="{4A9F53D3-BB8E-46F0-AD6A-B15A859C9093}" type="pres">
      <dgm:prSet presAssocID="{B2D6ADD2-0C60-4D2D-8528-A44A831CF3A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C3043-45C3-4706-A099-4FB51A0F54F3}" type="pres">
      <dgm:prSet presAssocID="{B2D6ADD2-0C60-4D2D-8528-A44A831CF3A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D07A1E-8422-4C0A-B9DA-D7C6A10CDE6D}" type="presOf" srcId="{F6978A4A-6441-4C11-86A0-C3ED2AC12A6B}" destId="{02D9E0EC-D596-41AE-8DB4-9CD4BBEC0884}" srcOrd="0" destOrd="1" presId="urn:microsoft.com/office/officeart/2005/8/layout/vList5"/>
    <dgm:cxn modelId="{F1E53F47-DC35-4E81-93A1-77AD5CF6CBB8}" srcId="{4DCAAF1F-7C9E-4C2F-9187-B131414991BD}" destId="{05EF780B-3EA3-461B-9203-CB884853C76B}" srcOrd="0" destOrd="0" parTransId="{DA0ECFAF-9D6B-481D-850D-4918C40E7B13}" sibTransId="{F6A8C9D5-D4B2-4947-8273-D521D80573E2}"/>
    <dgm:cxn modelId="{877F33A6-E4B8-4B0B-963E-19EC38E3EB45}" type="presOf" srcId="{B2D6ADD2-0C60-4D2D-8528-A44A831CF3A7}" destId="{4A9F53D3-BB8E-46F0-AD6A-B15A859C9093}" srcOrd="0" destOrd="0" presId="urn:microsoft.com/office/officeart/2005/8/layout/vList5"/>
    <dgm:cxn modelId="{18AB5347-3E57-499E-BD3B-C8F1460E9916}" srcId="{B2D6ADD2-0C60-4D2D-8528-A44A831CF3A7}" destId="{8FB6A432-20AB-4867-B67C-B9FFB15EEC8C}" srcOrd="1" destOrd="0" parTransId="{345BAB64-6DEE-4B1F-9F46-F79981EF3F9D}" sibTransId="{6D8D29B1-C208-4584-BCFB-24774DEDF548}"/>
    <dgm:cxn modelId="{EB2F6F76-C7DE-4E90-95A5-79132B12A228}" type="presOf" srcId="{4DCAAF1F-7C9E-4C2F-9187-B131414991BD}" destId="{C1943ACC-4D0F-46BC-B15A-F990A278D9CD}" srcOrd="0" destOrd="0" presId="urn:microsoft.com/office/officeart/2005/8/layout/vList5"/>
    <dgm:cxn modelId="{F40B785E-D262-442F-9FAB-0753345287C6}" srcId="{4DCAAF1F-7C9E-4C2F-9187-B131414991BD}" destId="{B2D6ADD2-0C60-4D2D-8528-A44A831CF3A7}" srcOrd="2" destOrd="0" parTransId="{32B82C6A-671E-4AE3-935E-3B338E5DDE0F}" sibTransId="{0595B52D-251E-4CBE-946A-9D0D3D761665}"/>
    <dgm:cxn modelId="{83B40053-2040-4546-B9FB-D8BB8367F278}" type="presOf" srcId="{430B9205-C07A-4BB9-A7E7-F0C946E0A46C}" destId="{69E75D78-44CB-4BDA-BD54-784097439218}" srcOrd="0" destOrd="0" presId="urn:microsoft.com/office/officeart/2005/8/layout/vList5"/>
    <dgm:cxn modelId="{FB8D488C-734E-4BED-B063-4442606D0EAA}" srcId="{6A6B25DB-2C88-4758-9612-99A91AF12FAC}" destId="{90B97EBF-4CB7-4E4D-8FDF-34BB8E2B799D}" srcOrd="0" destOrd="0" parTransId="{B54A3169-F3EC-49AD-AF92-2C41D6B5A25A}" sibTransId="{2EC55DCE-39AF-4DAD-8D2E-03A0E10083E7}"/>
    <dgm:cxn modelId="{50BE989C-BE2D-4A27-B528-98ABCE06ABE2}" srcId="{4DCAAF1F-7C9E-4C2F-9187-B131414991BD}" destId="{6A6B25DB-2C88-4758-9612-99A91AF12FAC}" srcOrd="1" destOrd="0" parTransId="{E2CEDF82-D08F-40B9-8EBC-C8BA9B1680F0}" sibTransId="{009F449E-2ED4-4DDF-A896-B139FE3E651C}"/>
    <dgm:cxn modelId="{8AF776EF-14FF-48AF-B034-51FFFDDDFBB6}" type="presOf" srcId="{8FB6A432-20AB-4867-B67C-B9FFB15EEC8C}" destId="{E83C3043-45C3-4706-A099-4FB51A0F54F3}" srcOrd="0" destOrd="1" presId="urn:microsoft.com/office/officeart/2005/8/layout/vList5"/>
    <dgm:cxn modelId="{B8143008-FA07-4401-8271-4A1CC34AEA72}" type="presOf" srcId="{05EF780B-3EA3-461B-9203-CB884853C76B}" destId="{7998AA0F-B201-4E96-B5BC-9745B5B34CA0}" srcOrd="0" destOrd="0" presId="urn:microsoft.com/office/officeart/2005/8/layout/vList5"/>
    <dgm:cxn modelId="{D55AB5B7-50AC-46EC-B93F-B44EBB717961}" srcId="{05EF780B-3EA3-461B-9203-CB884853C76B}" destId="{4E6B98C8-2C5D-4123-935A-9A6CC43191DE}" srcOrd="1" destOrd="0" parTransId="{79991837-7474-4B05-BD74-B18A53BCF525}" sibTransId="{08FC4BD5-F36F-417F-9EAC-2D10621E6DAA}"/>
    <dgm:cxn modelId="{993F80B4-2E66-4EEE-89C0-21E846288CC3}" srcId="{6A6B25DB-2C88-4758-9612-99A91AF12FAC}" destId="{F6978A4A-6441-4C11-86A0-C3ED2AC12A6B}" srcOrd="1" destOrd="0" parTransId="{96E87039-5973-4B79-A864-C90374434F50}" sibTransId="{1FC8B6D1-CA58-45F9-99A2-699C24051687}"/>
    <dgm:cxn modelId="{0DC154B0-E63F-4C4C-B22F-2144655374F0}" type="presOf" srcId="{4E6B98C8-2C5D-4123-935A-9A6CC43191DE}" destId="{69E75D78-44CB-4BDA-BD54-784097439218}" srcOrd="0" destOrd="1" presId="urn:microsoft.com/office/officeart/2005/8/layout/vList5"/>
    <dgm:cxn modelId="{3067FB24-D4FD-4D87-BCE9-83B3854FB74B}" srcId="{05EF780B-3EA3-461B-9203-CB884853C76B}" destId="{430B9205-C07A-4BB9-A7E7-F0C946E0A46C}" srcOrd="0" destOrd="0" parTransId="{339A80E3-7B71-40C8-9276-D3DB9AC37002}" sibTransId="{8E2FB677-826F-4EA7-9DF6-7ACA6B23919B}"/>
    <dgm:cxn modelId="{4C47C94C-8903-44E3-AE01-1AC01970056E}" type="presOf" srcId="{6A6B25DB-2C88-4758-9612-99A91AF12FAC}" destId="{570EC787-7A63-45D5-9A84-E3EAFD74DDBA}" srcOrd="0" destOrd="0" presId="urn:microsoft.com/office/officeart/2005/8/layout/vList5"/>
    <dgm:cxn modelId="{B3BD09AF-C897-4FCB-AA64-7492DFB73DFB}" srcId="{B2D6ADD2-0C60-4D2D-8528-A44A831CF3A7}" destId="{BB0ED69A-10C4-42E7-B0B2-4C9308E582BA}" srcOrd="0" destOrd="0" parTransId="{F2F765BB-4037-4AEF-A52E-2356453C44D7}" sibTransId="{1F21E5F3-AA67-4479-ABC1-567F76F42774}"/>
    <dgm:cxn modelId="{453C2E90-2C05-4AE0-84F8-4F590A3FF678}" type="presOf" srcId="{BB0ED69A-10C4-42E7-B0B2-4C9308E582BA}" destId="{E83C3043-45C3-4706-A099-4FB51A0F54F3}" srcOrd="0" destOrd="0" presId="urn:microsoft.com/office/officeart/2005/8/layout/vList5"/>
    <dgm:cxn modelId="{A49FED9F-58C0-4478-B964-0EF7971C8E0B}" type="presOf" srcId="{90B97EBF-4CB7-4E4D-8FDF-34BB8E2B799D}" destId="{02D9E0EC-D596-41AE-8DB4-9CD4BBEC0884}" srcOrd="0" destOrd="0" presId="urn:microsoft.com/office/officeart/2005/8/layout/vList5"/>
    <dgm:cxn modelId="{52214199-A272-43A2-87A4-BD0F254459E2}" type="presParOf" srcId="{C1943ACC-4D0F-46BC-B15A-F990A278D9CD}" destId="{A400C001-30FC-48C1-85AD-85A2713833C8}" srcOrd="0" destOrd="0" presId="urn:microsoft.com/office/officeart/2005/8/layout/vList5"/>
    <dgm:cxn modelId="{173E10A9-432D-449C-8035-7AB0FAB96B92}" type="presParOf" srcId="{A400C001-30FC-48C1-85AD-85A2713833C8}" destId="{7998AA0F-B201-4E96-B5BC-9745B5B34CA0}" srcOrd="0" destOrd="0" presId="urn:microsoft.com/office/officeart/2005/8/layout/vList5"/>
    <dgm:cxn modelId="{7F68C7DD-5E69-408F-84B0-266E7C59FA45}" type="presParOf" srcId="{A400C001-30FC-48C1-85AD-85A2713833C8}" destId="{69E75D78-44CB-4BDA-BD54-784097439218}" srcOrd="1" destOrd="0" presId="urn:microsoft.com/office/officeart/2005/8/layout/vList5"/>
    <dgm:cxn modelId="{30CB4870-5382-4BD5-90F3-C113C4155DC6}" type="presParOf" srcId="{C1943ACC-4D0F-46BC-B15A-F990A278D9CD}" destId="{B9D24DCF-CAD1-4CAC-98F3-4C5E59C1B8B9}" srcOrd="1" destOrd="0" presId="urn:microsoft.com/office/officeart/2005/8/layout/vList5"/>
    <dgm:cxn modelId="{4D6ECF78-5EA1-4B16-92EB-96816A863A85}" type="presParOf" srcId="{C1943ACC-4D0F-46BC-B15A-F990A278D9CD}" destId="{D8F3463F-FD5C-42CA-9193-6571211F072D}" srcOrd="2" destOrd="0" presId="urn:microsoft.com/office/officeart/2005/8/layout/vList5"/>
    <dgm:cxn modelId="{A8DCBA6B-75B5-4216-AA69-C2E969637BF2}" type="presParOf" srcId="{D8F3463F-FD5C-42CA-9193-6571211F072D}" destId="{570EC787-7A63-45D5-9A84-E3EAFD74DDBA}" srcOrd="0" destOrd="0" presId="urn:microsoft.com/office/officeart/2005/8/layout/vList5"/>
    <dgm:cxn modelId="{A9744030-D6F8-46F8-9654-130EC4C0CAFF}" type="presParOf" srcId="{D8F3463F-FD5C-42CA-9193-6571211F072D}" destId="{02D9E0EC-D596-41AE-8DB4-9CD4BBEC0884}" srcOrd="1" destOrd="0" presId="urn:microsoft.com/office/officeart/2005/8/layout/vList5"/>
    <dgm:cxn modelId="{2E2BA9BD-7258-424C-8A4C-6368A53A2A6F}" type="presParOf" srcId="{C1943ACC-4D0F-46BC-B15A-F990A278D9CD}" destId="{E93F0D88-CF02-43D5-A5DF-9D211F33F461}" srcOrd="3" destOrd="0" presId="urn:microsoft.com/office/officeart/2005/8/layout/vList5"/>
    <dgm:cxn modelId="{DCBB92E5-57EE-49B4-AEA4-5FDB58AFDB4E}" type="presParOf" srcId="{C1943ACC-4D0F-46BC-B15A-F990A278D9CD}" destId="{86541A4E-D264-4D03-9501-F04BC46B8224}" srcOrd="4" destOrd="0" presId="urn:microsoft.com/office/officeart/2005/8/layout/vList5"/>
    <dgm:cxn modelId="{148CDDC7-607C-4E88-8FC5-D5B5EEAD46FB}" type="presParOf" srcId="{86541A4E-D264-4D03-9501-F04BC46B8224}" destId="{4A9F53D3-BB8E-46F0-AD6A-B15A859C9093}" srcOrd="0" destOrd="0" presId="urn:microsoft.com/office/officeart/2005/8/layout/vList5"/>
    <dgm:cxn modelId="{6373AB72-EEAA-4C9A-A330-9C76B370F00A}" type="presParOf" srcId="{86541A4E-D264-4D03-9501-F04BC46B8224}" destId="{E83C3043-45C3-4706-A099-4FB51A0F54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9E2D0C-C2E7-4C7B-A716-A9C6B9101339}" type="doc">
      <dgm:prSet loTypeId="urn:microsoft.com/office/officeart/2009/3/layout/StepUp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EE4C983-7B92-47EC-82C1-105F07AA7FFD}">
      <dgm:prSet phldrT="[Text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Participation</a:t>
          </a:r>
        </a:p>
      </dgm:t>
    </dgm:pt>
    <dgm:pt modelId="{79646614-0850-4A06-8388-7DA1574EF98F}" type="parTrans" cxnId="{7A319476-185D-4F2C-8ADF-B7ACA7F75667}">
      <dgm:prSet/>
      <dgm:spPr/>
      <dgm:t>
        <a:bodyPr/>
        <a:lstStyle/>
        <a:p>
          <a:endParaRPr lang="en-US"/>
        </a:p>
      </dgm:t>
    </dgm:pt>
    <dgm:pt modelId="{A800AEA8-23FA-45AC-B214-C2A89E2A3DAA}" type="sibTrans" cxnId="{7A319476-185D-4F2C-8ADF-B7ACA7F75667}">
      <dgm:prSet/>
      <dgm:spPr/>
      <dgm:t>
        <a:bodyPr/>
        <a:lstStyle/>
        <a:p>
          <a:endParaRPr lang="en-US"/>
        </a:p>
      </dgm:t>
    </dgm:pt>
    <dgm:pt modelId="{BF7F465A-97E5-4A7A-8AC9-188A5CCF079C}">
      <dgm:prSet phldrT="[Text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Evidence</a:t>
          </a:r>
        </a:p>
      </dgm:t>
    </dgm:pt>
    <dgm:pt modelId="{2F2467F4-2AA1-4252-8B68-F185A5B0A86A}" type="parTrans" cxnId="{4084E9D9-1E2A-4C03-B392-ADE37649FF93}">
      <dgm:prSet/>
      <dgm:spPr/>
      <dgm:t>
        <a:bodyPr/>
        <a:lstStyle/>
        <a:p>
          <a:endParaRPr lang="en-US"/>
        </a:p>
      </dgm:t>
    </dgm:pt>
    <dgm:pt modelId="{E955415F-8EE6-48B4-A7E0-EE999FF7D267}" type="sibTrans" cxnId="{4084E9D9-1E2A-4C03-B392-ADE37649FF93}">
      <dgm:prSet/>
      <dgm:spPr/>
      <dgm:t>
        <a:bodyPr/>
        <a:lstStyle/>
        <a:p>
          <a:endParaRPr lang="en-US"/>
        </a:p>
      </dgm:t>
    </dgm:pt>
    <dgm:pt modelId="{1906EC77-00BC-4CD5-B9F1-B91A41ECD570}">
      <dgm:prSet phldrT="[Text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Context</a:t>
          </a:r>
        </a:p>
      </dgm:t>
    </dgm:pt>
    <dgm:pt modelId="{60B2FE34-24A0-4A24-9EAD-6674AA697E4C}" type="parTrans" cxnId="{F2591CCE-8A89-4A77-9419-EF0CFE65BBC8}">
      <dgm:prSet/>
      <dgm:spPr/>
      <dgm:t>
        <a:bodyPr/>
        <a:lstStyle/>
        <a:p>
          <a:endParaRPr lang="en-US"/>
        </a:p>
      </dgm:t>
    </dgm:pt>
    <dgm:pt modelId="{E5E130F0-87E5-4E4D-9DE9-9BF9A20F9D96}" type="sibTrans" cxnId="{F2591CCE-8A89-4A77-9419-EF0CFE65BBC8}">
      <dgm:prSet/>
      <dgm:spPr/>
      <dgm:t>
        <a:bodyPr/>
        <a:lstStyle/>
        <a:p>
          <a:endParaRPr lang="en-US"/>
        </a:p>
      </dgm:t>
    </dgm:pt>
    <dgm:pt modelId="{7FCA1561-B89D-4AE4-B5CC-9AAA27B42644}">
      <dgm:prSet phldrT="[Text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Theory</a:t>
          </a:r>
        </a:p>
      </dgm:t>
    </dgm:pt>
    <dgm:pt modelId="{CEBFB22A-E141-40A6-B939-F5A94BDF6F1B}" type="parTrans" cxnId="{3C8BF406-0DA3-49CF-968C-72DC8A286832}">
      <dgm:prSet/>
      <dgm:spPr/>
      <dgm:t>
        <a:bodyPr/>
        <a:lstStyle/>
        <a:p>
          <a:endParaRPr lang="en-US"/>
        </a:p>
      </dgm:t>
    </dgm:pt>
    <dgm:pt modelId="{DAA8B93A-C35C-49D3-8E69-6CB80744641D}" type="sibTrans" cxnId="{3C8BF406-0DA3-49CF-968C-72DC8A286832}">
      <dgm:prSet/>
      <dgm:spPr/>
      <dgm:t>
        <a:bodyPr/>
        <a:lstStyle/>
        <a:p>
          <a:endParaRPr lang="en-US"/>
        </a:p>
      </dgm:t>
    </dgm:pt>
    <dgm:pt modelId="{3936D177-77DD-48E0-8E9F-B55BD73C830C}" type="pres">
      <dgm:prSet presAssocID="{549E2D0C-C2E7-4C7B-A716-A9C6B910133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B1D2BFB-F8B3-4853-94D6-31C38B8C6D98}" type="pres">
      <dgm:prSet presAssocID="{CEE4C983-7B92-47EC-82C1-105F07AA7FFD}" presName="composite" presStyleCnt="0"/>
      <dgm:spPr/>
    </dgm:pt>
    <dgm:pt modelId="{4353EB78-5DCD-41C3-9A4F-28DBD6DAD727}" type="pres">
      <dgm:prSet presAssocID="{CEE4C983-7B92-47EC-82C1-105F07AA7FFD}" presName="LShape" presStyleLbl="alignNode1" presStyleIdx="0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BE800A02-5FDF-4893-8E0B-3A07A42B5458}" type="pres">
      <dgm:prSet presAssocID="{CEE4C983-7B92-47EC-82C1-105F07AA7FF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3B348-3E4C-4A44-A172-159546F06B19}" type="pres">
      <dgm:prSet presAssocID="{CEE4C983-7B92-47EC-82C1-105F07AA7FFD}" presName="Triangle" presStyleLbl="alignNode1" presStyleIdx="1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FA05AB2D-180B-4F29-A4D0-4DEDA76ED1AA}" type="pres">
      <dgm:prSet presAssocID="{A800AEA8-23FA-45AC-B214-C2A89E2A3DAA}" presName="sibTrans" presStyleCnt="0"/>
      <dgm:spPr/>
    </dgm:pt>
    <dgm:pt modelId="{11E153B9-60CB-4D5B-AFE6-808018A14F1C}" type="pres">
      <dgm:prSet presAssocID="{A800AEA8-23FA-45AC-B214-C2A89E2A3DAA}" presName="space" presStyleCnt="0"/>
      <dgm:spPr/>
    </dgm:pt>
    <dgm:pt modelId="{70D124BF-90C8-48C6-9824-847B941B69AB}" type="pres">
      <dgm:prSet presAssocID="{1906EC77-00BC-4CD5-B9F1-B91A41ECD570}" presName="composite" presStyleCnt="0"/>
      <dgm:spPr/>
    </dgm:pt>
    <dgm:pt modelId="{8B8401D4-9BB8-4F6C-AF93-E4B846BAE111}" type="pres">
      <dgm:prSet presAssocID="{1906EC77-00BC-4CD5-B9F1-B91A41ECD570}" presName="LShape" presStyleLbl="alignNode1" presStyleIdx="2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47B516CD-5CB0-468D-9EEE-F620CDB647FC}" type="pres">
      <dgm:prSet presAssocID="{1906EC77-00BC-4CD5-B9F1-B91A41ECD57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E7CDB-E65E-4D71-9396-B4657435F0BD}" type="pres">
      <dgm:prSet presAssocID="{1906EC77-00BC-4CD5-B9F1-B91A41ECD570}" presName="Triangle" presStyleLbl="alignNode1" presStyleIdx="3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CFF75CA4-C597-4A06-905A-8A7B8F13CA89}" type="pres">
      <dgm:prSet presAssocID="{E5E130F0-87E5-4E4D-9DE9-9BF9A20F9D96}" presName="sibTrans" presStyleCnt="0"/>
      <dgm:spPr/>
    </dgm:pt>
    <dgm:pt modelId="{44DFB40D-CBB5-49B3-8C67-F8F419018209}" type="pres">
      <dgm:prSet presAssocID="{E5E130F0-87E5-4E4D-9DE9-9BF9A20F9D96}" presName="space" presStyleCnt="0"/>
      <dgm:spPr/>
    </dgm:pt>
    <dgm:pt modelId="{3ED5C9C8-7F20-4E14-AF60-3987A980707B}" type="pres">
      <dgm:prSet presAssocID="{7FCA1561-B89D-4AE4-B5CC-9AAA27B42644}" presName="composite" presStyleCnt="0"/>
      <dgm:spPr/>
    </dgm:pt>
    <dgm:pt modelId="{0F4952E4-A92D-4DB2-A872-B2441E5887D5}" type="pres">
      <dgm:prSet presAssocID="{7FCA1561-B89D-4AE4-B5CC-9AAA27B42644}" presName="LShape" presStyleLbl="alignNode1" presStyleIdx="4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BC1D8D8A-7577-441F-8F82-A2729F4E90D5}" type="pres">
      <dgm:prSet presAssocID="{7FCA1561-B89D-4AE4-B5CC-9AAA27B4264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AE348-F950-4C79-9BAB-3C774398BB79}" type="pres">
      <dgm:prSet presAssocID="{7FCA1561-B89D-4AE4-B5CC-9AAA27B42644}" presName="Triangle" presStyleLbl="alignNode1" presStyleIdx="5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C8DE13C3-16D9-4490-BB5D-6253D75D3ADF}" type="pres">
      <dgm:prSet presAssocID="{DAA8B93A-C35C-49D3-8E69-6CB80744641D}" presName="sibTrans" presStyleCnt="0"/>
      <dgm:spPr/>
    </dgm:pt>
    <dgm:pt modelId="{E5A8BA9E-2D26-41B7-81EA-A5FB076DE181}" type="pres">
      <dgm:prSet presAssocID="{DAA8B93A-C35C-49D3-8E69-6CB80744641D}" presName="space" presStyleCnt="0"/>
      <dgm:spPr/>
    </dgm:pt>
    <dgm:pt modelId="{D168F260-75B1-4F09-A3BC-DE585E643B31}" type="pres">
      <dgm:prSet presAssocID="{BF7F465A-97E5-4A7A-8AC9-188A5CCF079C}" presName="composite" presStyleCnt="0"/>
      <dgm:spPr/>
    </dgm:pt>
    <dgm:pt modelId="{CC7A5384-12EE-497B-ABB4-0F883FA5AF49}" type="pres">
      <dgm:prSet presAssocID="{BF7F465A-97E5-4A7A-8AC9-188A5CCF079C}" presName="LShape" presStyleLbl="alignNode1" presStyleIdx="6" presStyleCnt="7"/>
      <dgm:spPr>
        <a:solidFill>
          <a:schemeClr val="accent5">
            <a:lumMod val="75000"/>
          </a:schemeClr>
        </a:solidFill>
        <a:ln>
          <a:noFill/>
        </a:ln>
      </dgm:spPr>
    </dgm:pt>
    <dgm:pt modelId="{38E17833-A6E8-46BC-A8C3-0D8EC3863713}" type="pres">
      <dgm:prSet presAssocID="{BF7F465A-97E5-4A7A-8AC9-188A5CCF079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BE8CED-FD80-4B1C-AFF8-A27ECE4BA8F6}" type="presOf" srcId="{CEE4C983-7B92-47EC-82C1-105F07AA7FFD}" destId="{BE800A02-5FDF-4893-8E0B-3A07A42B5458}" srcOrd="0" destOrd="0" presId="urn:microsoft.com/office/officeart/2009/3/layout/StepUpProcess"/>
    <dgm:cxn modelId="{73A7D485-819F-4E55-B0D7-FF28965645B9}" type="presOf" srcId="{BF7F465A-97E5-4A7A-8AC9-188A5CCF079C}" destId="{38E17833-A6E8-46BC-A8C3-0D8EC3863713}" srcOrd="0" destOrd="0" presId="urn:microsoft.com/office/officeart/2009/3/layout/StepUpProcess"/>
    <dgm:cxn modelId="{3C8BF406-0DA3-49CF-968C-72DC8A286832}" srcId="{549E2D0C-C2E7-4C7B-A716-A9C6B9101339}" destId="{7FCA1561-B89D-4AE4-B5CC-9AAA27B42644}" srcOrd="2" destOrd="0" parTransId="{CEBFB22A-E141-40A6-B939-F5A94BDF6F1B}" sibTransId="{DAA8B93A-C35C-49D3-8E69-6CB80744641D}"/>
    <dgm:cxn modelId="{4084E9D9-1E2A-4C03-B392-ADE37649FF93}" srcId="{549E2D0C-C2E7-4C7B-A716-A9C6B9101339}" destId="{BF7F465A-97E5-4A7A-8AC9-188A5CCF079C}" srcOrd="3" destOrd="0" parTransId="{2F2467F4-2AA1-4252-8B68-F185A5B0A86A}" sibTransId="{E955415F-8EE6-48B4-A7E0-EE999FF7D267}"/>
    <dgm:cxn modelId="{DFC22374-ADC5-4C08-B8BF-F6A4DD8C9000}" type="presOf" srcId="{1906EC77-00BC-4CD5-B9F1-B91A41ECD570}" destId="{47B516CD-5CB0-468D-9EEE-F620CDB647FC}" srcOrd="0" destOrd="0" presId="urn:microsoft.com/office/officeart/2009/3/layout/StepUpProcess"/>
    <dgm:cxn modelId="{7A319476-185D-4F2C-8ADF-B7ACA7F75667}" srcId="{549E2D0C-C2E7-4C7B-A716-A9C6B9101339}" destId="{CEE4C983-7B92-47EC-82C1-105F07AA7FFD}" srcOrd="0" destOrd="0" parTransId="{79646614-0850-4A06-8388-7DA1574EF98F}" sibTransId="{A800AEA8-23FA-45AC-B214-C2A89E2A3DAA}"/>
    <dgm:cxn modelId="{F2591CCE-8A89-4A77-9419-EF0CFE65BBC8}" srcId="{549E2D0C-C2E7-4C7B-A716-A9C6B9101339}" destId="{1906EC77-00BC-4CD5-B9F1-B91A41ECD570}" srcOrd="1" destOrd="0" parTransId="{60B2FE34-24A0-4A24-9EAD-6674AA697E4C}" sibTransId="{E5E130F0-87E5-4E4D-9DE9-9BF9A20F9D96}"/>
    <dgm:cxn modelId="{347685F6-090C-4B9A-B094-0BF5497018D8}" type="presOf" srcId="{549E2D0C-C2E7-4C7B-A716-A9C6B9101339}" destId="{3936D177-77DD-48E0-8E9F-B55BD73C830C}" srcOrd="0" destOrd="0" presId="urn:microsoft.com/office/officeart/2009/3/layout/StepUpProcess"/>
    <dgm:cxn modelId="{98C124FB-6722-4FF9-A68C-642F0A581D6D}" type="presOf" srcId="{7FCA1561-B89D-4AE4-B5CC-9AAA27B42644}" destId="{BC1D8D8A-7577-441F-8F82-A2729F4E90D5}" srcOrd="0" destOrd="0" presId="urn:microsoft.com/office/officeart/2009/3/layout/StepUpProcess"/>
    <dgm:cxn modelId="{4867CCF8-6D3A-4C7D-B024-F2C468CABD76}" type="presParOf" srcId="{3936D177-77DD-48E0-8E9F-B55BD73C830C}" destId="{4B1D2BFB-F8B3-4853-94D6-31C38B8C6D98}" srcOrd="0" destOrd="0" presId="urn:microsoft.com/office/officeart/2009/3/layout/StepUpProcess"/>
    <dgm:cxn modelId="{240ACB60-F3B0-4E54-B421-51F6DB3E0A1F}" type="presParOf" srcId="{4B1D2BFB-F8B3-4853-94D6-31C38B8C6D98}" destId="{4353EB78-5DCD-41C3-9A4F-28DBD6DAD727}" srcOrd="0" destOrd="0" presId="urn:microsoft.com/office/officeart/2009/3/layout/StepUpProcess"/>
    <dgm:cxn modelId="{00CDA754-3A4D-4E06-A853-3F9623515B9D}" type="presParOf" srcId="{4B1D2BFB-F8B3-4853-94D6-31C38B8C6D98}" destId="{BE800A02-5FDF-4893-8E0B-3A07A42B5458}" srcOrd="1" destOrd="0" presId="urn:microsoft.com/office/officeart/2009/3/layout/StepUpProcess"/>
    <dgm:cxn modelId="{BC763B95-EC48-449C-AD63-D3440CB6874C}" type="presParOf" srcId="{4B1D2BFB-F8B3-4853-94D6-31C38B8C6D98}" destId="{4883B348-3E4C-4A44-A172-159546F06B19}" srcOrd="2" destOrd="0" presId="urn:microsoft.com/office/officeart/2009/3/layout/StepUpProcess"/>
    <dgm:cxn modelId="{857269EB-F2DE-4C8F-9DBE-157C0C03A422}" type="presParOf" srcId="{3936D177-77DD-48E0-8E9F-B55BD73C830C}" destId="{FA05AB2D-180B-4F29-A4D0-4DEDA76ED1AA}" srcOrd="1" destOrd="0" presId="urn:microsoft.com/office/officeart/2009/3/layout/StepUpProcess"/>
    <dgm:cxn modelId="{BDE0DB57-9431-49E6-A75A-AEEEA8A2B8C9}" type="presParOf" srcId="{FA05AB2D-180B-4F29-A4D0-4DEDA76ED1AA}" destId="{11E153B9-60CB-4D5B-AFE6-808018A14F1C}" srcOrd="0" destOrd="0" presId="urn:microsoft.com/office/officeart/2009/3/layout/StepUpProcess"/>
    <dgm:cxn modelId="{AF264131-7ECE-419C-81AB-458DF0827556}" type="presParOf" srcId="{3936D177-77DD-48E0-8E9F-B55BD73C830C}" destId="{70D124BF-90C8-48C6-9824-847B941B69AB}" srcOrd="2" destOrd="0" presId="urn:microsoft.com/office/officeart/2009/3/layout/StepUpProcess"/>
    <dgm:cxn modelId="{B3A3723A-9E3F-49EF-B246-5CB36F9F1746}" type="presParOf" srcId="{70D124BF-90C8-48C6-9824-847B941B69AB}" destId="{8B8401D4-9BB8-4F6C-AF93-E4B846BAE111}" srcOrd="0" destOrd="0" presId="urn:microsoft.com/office/officeart/2009/3/layout/StepUpProcess"/>
    <dgm:cxn modelId="{EEB5A51F-E371-4277-A7EF-E3D5AED42095}" type="presParOf" srcId="{70D124BF-90C8-48C6-9824-847B941B69AB}" destId="{47B516CD-5CB0-468D-9EEE-F620CDB647FC}" srcOrd="1" destOrd="0" presId="urn:microsoft.com/office/officeart/2009/3/layout/StepUpProcess"/>
    <dgm:cxn modelId="{17B251A0-5985-43CF-85FB-3E89382957AD}" type="presParOf" srcId="{70D124BF-90C8-48C6-9824-847B941B69AB}" destId="{E1DE7CDB-E65E-4D71-9396-B4657435F0BD}" srcOrd="2" destOrd="0" presId="urn:microsoft.com/office/officeart/2009/3/layout/StepUpProcess"/>
    <dgm:cxn modelId="{9151B9A2-E58F-4F04-A71D-0CE73F67F32F}" type="presParOf" srcId="{3936D177-77DD-48E0-8E9F-B55BD73C830C}" destId="{CFF75CA4-C597-4A06-905A-8A7B8F13CA89}" srcOrd="3" destOrd="0" presId="urn:microsoft.com/office/officeart/2009/3/layout/StepUpProcess"/>
    <dgm:cxn modelId="{C105FCD2-F7DC-489E-B33C-FC44DAC17C30}" type="presParOf" srcId="{CFF75CA4-C597-4A06-905A-8A7B8F13CA89}" destId="{44DFB40D-CBB5-49B3-8C67-F8F419018209}" srcOrd="0" destOrd="0" presId="urn:microsoft.com/office/officeart/2009/3/layout/StepUpProcess"/>
    <dgm:cxn modelId="{D1B7A844-52AF-401E-9A3F-89C33618D5CE}" type="presParOf" srcId="{3936D177-77DD-48E0-8E9F-B55BD73C830C}" destId="{3ED5C9C8-7F20-4E14-AF60-3987A980707B}" srcOrd="4" destOrd="0" presId="urn:microsoft.com/office/officeart/2009/3/layout/StepUpProcess"/>
    <dgm:cxn modelId="{04859946-2635-4BE5-909A-5C1AFF01790D}" type="presParOf" srcId="{3ED5C9C8-7F20-4E14-AF60-3987A980707B}" destId="{0F4952E4-A92D-4DB2-A872-B2441E5887D5}" srcOrd="0" destOrd="0" presId="urn:microsoft.com/office/officeart/2009/3/layout/StepUpProcess"/>
    <dgm:cxn modelId="{1022DE04-79BD-43D6-8127-D9B132EF99AA}" type="presParOf" srcId="{3ED5C9C8-7F20-4E14-AF60-3987A980707B}" destId="{BC1D8D8A-7577-441F-8F82-A2729F4E90D5}" srcOrd="1" destOrd="0" presId="urn:microsoft.com/office/officeart/2009/3/layout/StepUpProcess"/>
    <dgm:cxn modelId="{692A48CB-615C-4BFB-8369-FC18A6CC9550}" type="presParOf" srcId="{3ED5C9C8-7F20-4E14-AF60-3987A980707B}" destId="{EB2AE348-F950-4C79-9BAB-3C774398BB79}" srcOrd="2" destOrd="0" presId="urn:microsoft.com/office/officeart/2009/3/layout/StepUpProcess"/>
    <dgm:cxn modelId="{4BE370C4-72A7-4350-AD6F-5B2BFB0AE07F}" type="presParOf" srcId="{3936D177-77DD-48E0-8E9F-B55BD73C830C}" destId="{C8DE13C3-16D9-4490-BB5D-6253D75D3ADF}" srcOrd="5" destOrd="0" presId="urn:microsoft.com/office/officeart/2009/3/layout/StepUpProcess"/>
    <dgm:cxn modelId="{933AD1FE-CEA0-4DDA-9053-9131D39D53DB}" type="presParOf" srcId="{C8DE13C3-16D9-4490-BB5D-6253D75D3ADF}" destId="{E5A8BA9E-2D26-41B7-81EA-A5FB076DE181}" srcOrd="0" destOrd="0" presId="urn:microsoft.com/office/officeart/2009/3/layout/StepUpProcess"/>
    <dgm:cxn modelId="{374069A1-37FE-498E-A031-EAC2F57668EF}" type="presParOf" srcId="{3936D177-77DD-48E0-8E9F-B55BD73C830C}" destId="{D168F260-75B1-4F09-A3BC-DE585E643B31}" srcOrd="6" destOrd="0" presId="urn:microsoft.com/office/officeart/2009/3/layout/StepUpProcess"/>
    <dgm:cxn modelId="{0DD73280-5E7B-41A8-AEBF-E224C93633B0}" type="presParOf" srcId="{D168F260-75B1-4F09-A3BC-DE585E643B31}" destId="{CC7A5384-12EE-497B-ABB4-0F883FA5AF49}" srcOrd="0" destOrd="0" presId="urn:microsoft.com/office/officeart/2009/3/layout/StepUpProcess"/>
    <dgm:cxn modelId="{F6ABF46B-C0A3-481D-9A8C-E4836649BC0E}" type="presParOf" srcId="{D168F260-75B1-4F09-A3BC-DE585E643B31}" destId="{38E17833-A6E8-46BC-A8C3-0D8EC3863713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75D78-44CB-4BDA-BD54-784097439218}">
      <dsp:nvSpPr>
        <dsp:cNvPr id="0" name=""/>
        <dsp:cNvSpPr/>
      </dsp:nvSpPr>
      <dsp:spPr>
        <a:xfrm rot="5400000">
          <a:off x="2143508" y="-734482"/>
          <a:ext cx="700273" cy="2346960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Assess readiness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Identify champions</a:t>
          </a:r>
        </a:p>
      </dsp:txBody>
      <dsp:txXfrm rot="-5400000">
        <a:off x="1320165" y="123046"/>
        <a:ext cx="2312775" cy="631903"/>
      </dsp:txXfrm>
    </dsp:sp>
    <dsp:sp modelId="{7998AA0F-B201-4E96-B5BC-9745B5B34CA0}">
      <dsp:nvSpPr>
        <dsp:cNvPr id="0" name=""/>
        <dsp:cNvSpPr/>
      </dsp:nvSpPr>
      <dsp:spPr>
        <a:xfrm>
          <a:off x="0" y="1326"/>
          <a:ext cx="1320165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Plan strategies</a:t>
          </a:r>
        </a:p>
      </dsp:txBody>
      <dsp:txXfrm>
        <a:off x="42731" y="44057"/>
        <a:ext cx="1234703" cy="789879"/>
      </dsp:txXfrm>
    </dsp:sp>
    <dsp:sp modelId="{02D9E0EC-D596-41AE-8DB4-9CD4BBEC0884}">
      <dsp:nvSpPr>
        <dsp:cNvPr id="0" name=""/>
        <dsp:cNvSpPr/>
      </dsp:nvSpPr>
      <dsp:spPr>
        <a:xfrm rot="5400000">
          <a:off x="2143508" y="184625"/>
          <a:ext cx="700273" cy="2346960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Educational meetings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Shadow clinicians</a:t>
          </a:r>
        </a:p>
      </dsp:txBody>
      <dsp:txXfrm rot="-5400000">
        <a:off x="1320165" y="1042154"/>
        <a:ext cx="2312775" cy="631903"/>
      </dsp:txXfrm>
    </dsp:sp>
    <dsp:sp modelId="{570EC787-7A63-45D5-9A84-E3EAFD74DDBA}">
      <dsp:nvSpPr>
        <dsp:cNvPr id="0" name=""/>
        <dsp:cNvSpPr/>
      </dsp:nvSpPr>
      <dsp:spPr>
        <a:xfrm>
          <a:off x="0" y="920435"/>
          <a:ext cx="1320165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Educate strategies</a:t>
          </a:r>
        </a:p>
      </dsp:txBody>
      <dsp:txXfrm>
        <a:off x="42731" y="963166"/>
        <a:ext cx="1234703" cy="789879"/>
      </dsp:txXfrm>
    </dsp:sp>
    <dsp:sp modelId="{E83C3043-45C3-4706-A099-4FB51A0F54F3}">
      <dsp:nvSpPr>
        <dsp:cNvPr id="0" name=""/>
        <dsp:cNvSpPr/>
      </dsp:nvSpPr>
      <dsp:spPr>
        <a:xfrm rot="5400000">
          <a:off x="2143508" y="1103734"/>
          <a:ext cx="700273" cy="2346960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Alter incentives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Place on formulary</a:t>
          </a:r>
        </a:p>
      </dsp:txBody>
      <dsp:txXfrm rot="-5400000">
        <a:off x="1320165" y="1961263"/>
        <a:ext cx="2312775" cy="631903"/>
      </dsp:txXfrm>
    </dsp:sp>
    <dsp:sp modelId="{4A9F53D3-BB8E-46F0-AD6A-B15A859C9093}">
      <dsp:nvSpPr>
        <dsp:cNvPr id="0" name=""/>
        <dsp:cNvSpPr/>
      </dsp:nvSpPr>
      <dsp:spPr>
        <a:xfrm>
          <a:off x="0" y="1839543"/>
          <a:ext cx="1320165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Finance strategies</a:t>
          </a:r>
        </a:p>
      </dsp:txBody>
      <dsp:txXfrm>
        <a:off x="42731" y="1882274"/>
        <a:ext cx="1234703" cy="789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75D78-44CB-4BDA-BD54-784097439218}">
      <dsp:nvSpPr>
        <dsp:cNvPr id="0" name=""/>
        <dsp:cNvSpPr/>
      </dsp:nvSpPr>
      <dsp:spPr>
        <a:xfrm rot="5400000">
          <a:off x="2033399" y="-682666"/>
          <a:ext cx="700273" cy="2243328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Change systems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Revise roles</a:t>
          </a:r>
        </a:p>
      </dsp:txBody>
      <dsp:txXfrm rot="-5400000">
        <a:off x="1261872" y="123046"/>
        <a:ext cx="2209143" cy="631903"/>
      </dsp:txXfrm>
    </dsp:sp>
    <dsp:sp modelId="{7998AA0F-B201-4E96-B5BC-9745B5B34CA0}">
      <dsp:nvSpPr>
        <dsp:cNvPr id="0" name=""/>
        <dsp:cNvSpPr/>
      </dsp:nvSpPr>
      <dsp:spPr>
        <a:xfrm>
          <a:off x="0" y="1326"/>
          <a:ext cx="1261872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Restructure strategies</a:t>
          </a:r>
        </a:p>
      </dsp:txBody>
      <dsp:txXfrm>
        <a:off x="42731" y="44057"/>
        <a:ext cx="1176410" cy="789879"/>
      </dsp:txXfrm>
    </dsp:sp>
    <dsp:sp modelId="{02D9E0EC-D596-41AE-8DB4-9CD4BBEC0884}">
      <dsp:nvSpPr>
        <dsp:cNvPr id="0" name=""/>
        <dsp:cNvSpPr/>
      </dsp:nvSpPr>
      <dsp:spPr>
        <a:xfrm rot="5400000">
          <a:off x="2033399" y="236441"/>
          <a:ext cx="700273" cy="2243328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Audit and feedback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Clinical supervision</a:t>
          </a:r>
        </a:p>
      </dsp:txBody>
      <dsp:txXfrm rot="-5400000">
        <a:off x="1261872" y="1042154"/>
        <a:ext cx="2209143" cy="631903"/>
      </dsp:txXfrm>
    </dsp:sp>
    <dsp:sp modelId="{570EC787-7A63-45D5-9A84-E3EAFD74DDBA}">
      <dsp:nvSpPr>
        <dsp:cNvPr id="0" name=""/>
        <dsp:cNvSpPr/>
      </dsp:nvSpPr>
      <dsp:spPr>
        <a:xfrm>
          <a:off x="0" y="920435"/>
          <a:ext cx="1261872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Quality mgmt. strategies</a:t>
          </a:r>
        </a:p>
      </dsp:txBody>
      <dsp:txXfrm>
        <a:off x="42731" y="963166"/>
        <a:ext cx="1176410" cy="789879"/>
      </dsp:txXfrm>
    </dsp:sp>
    <dsp:sp modelId="{E83C3043-45C3-4706-A099-4FB51A0F54F3}">
      <dsp:nvSpPr>
        <dsp:cNvPr id="0" name=""/>
        <dsp:cNvSpPr/>
      </dsp:nvSpPr>
      <dsp:spPr>
        <a:xfrm rot="5400000">
          <a:off x="2033399" y="1155550"/>
          <a:ext cx="700273" cy="2243328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Change requirements  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Change liability laws</a:t>
          </a:r>
        </a:p>
      </dsp:txBody>
      <dsp:txXfrm rot="-5400000">
        <a:off x="1261872" y="1961263"/>
        <a:ext cx="2209143" cy="631903"/>
      </dsp:txXfrm>
    </dsp:sp>
    <dsp:sp modelId="{4A9F53D3-BB8E-46F0-AD6A-B15A859C9093}">
      <dsp:nvSpPr>
        <dsp:cNvPr id="0" name=""/>
        <dsp:cNvSpPr/>
      </dsp:nvSpPr>
      <dsp:spPr>
        <a:xfrm>
          <a:off x="0" y="1839543"/>
          <a:ext cx="1261872" cy="875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Policy context strategies</a:t>
          </a:r>
        </a:p>
      </dsp:txBody>
      <dsp:txXfrm>
        <a:off x="42731" y="1882274"/>
        <a:ext cx="1176410" cy="789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3EB78-5DCD-41C3-9A4F-28DBD6DAD727}">
      <dsp:nvSpPr>
        <dsp:cNvPr id="0" name=""/>
        <dsp:cNvSpPr/>
      </dsp:nvSpPr>
      <dsp:spPr>
        <a:xfrm rot="5400000">
          <a:off x="325534" y="1186494"/>
          <a:ext cx="977373" cy="162632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00A02-5FDF-4893-8E0B-3A07A42B5458}">
      <dsp:nvSpPr>
        <dsp:cNvPr id="0" name=""/>
        <dsp:cNvSpPr/>
      </dsp:nvSpPr>
      <dsp:spPr>
        <a:xfrm>
          <a:off x="162386" y="1672416"/>
          <a:ext cx="1468258" cy="1287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accent4">
                  <a:lumMod val="50000"/>
                </a:schemeClr>
              </a:solidFill>
            </a:rPr>
            <a:t>Participation</a:t>
          </a:r>
        </a:p>
      </dsp:txBody>
      <dsp:txXfrm>
        <a:off x="162386" y="1672416"/>
        <a:ext cx="1468258" cy="1287014"/>
      </dsp:txXfrm>
    </dsp:sp>
    <dsp:sp modelId="{4883B348-3E4C-4A44-A172-159546F06B19}">
      <dsp:nvSpPr>
        <dsp:cNvPr id="0" name=""/>
        <dsp:cNvSpPr/>
      </dsp:nvSpPr>
      <dsp:spPr>
        <a:xfrm>
          <a:off x="1353615" y="1066762"/>
          <a:ext cx="277029" cy="277029"/>
        </a:xfrm>
        <a:prstGeom prst="triangle">
          <a:avLst>
            <a:gd name="adj" fmla="val 10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401D4-9BB8-4F6C-AF93-E4B846BAE111}">
      <dsp:nvSpPr>
        <dsp:cNvPr id="0" name=""/>
        <dsp:cNvSpPr/>
      </dsp:nvSpPr>
      <dsp:spPr>
        <a:xfrm rot="5400000">
          <a:off x="2122969" y="741717"/>
          <a:ext cx="977373" cy="162632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516CD-5CB0-468D-9EEE-F620CDB647FC}">
      <dsp:nvSpPr>
        <dsp:cNvPr id="0" name=""/>
        <dsp:cNvSpPr/>
      </dsp:nvSpPr>
      <dsp:spPr>
        <a:xfrm>
          <a:off x="1959821" y="1227639"/>
          <a:ext cx="1468258" cy="1287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accent4">
                  <a:lumMod val="50000"/>
                </a:schemeClr>
              </a:solidFill>
            </a:rPr>
            <a:t>Context</a:t>
          </a:r>
        </a:p>
      </dsp:txBody>
      <dsp:txXfrm>
        <a:off x="1959821" y="1227639"/>
        <a:ext cx="1468258" cy="1287014"/>
      </dsp:txXfrm>
    </dsp:sp>
    <dsp:sp modelId="{E1DE7CDB-E65E-4D71-9396-B4657435F0BD}">
      <dsp:nvSpPr>
        <dsp:cNvPr id="0" name=""/>
        <dsp:cNvSpPr/>
      </dsp:nvSpPr>
      <dsp:spPr>
        <a:xfrm>
          <a:off x="3151050" y="621985"/>
          <a:ext cx="277029" cy="277029"/>
        </a:xfrm>
        <a:prstGeom prst="triangle">
          <a:avLst>
            <a:gd name="adj" fmla="val 10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952E4-A92D-4DB2-A872-B2441E5887D5}">
      <dsp:nvSpPr>
        <dsp:cNvPr id="0" name=""/>
        <dsp:cNvSpPr/>
      </dsp:nvSpPr>
      <dsp:spPr>
        <a:xfrm rot="5400000">
          <a:off x="3920404" y="296940"/>
          <a:ext cx="977373" cy="162632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D8D8A-7577-441F-8F82-A2729F4E90D5}">
      <dsp:nvSpPr>
        <dsp:cNvPr id="0" name=""/>
        <dsp:cNvSpPr/>
      </dsp:nvSpPr>
      <dsp:spPr>
        <a:xfrm>
          <a:off x="3757256" y="782862"/>
          <a:ext cx="1468258" cy="1287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accent4">
                  <a:lumMod val="50000"/>
                </a:schemeClr>
              </a:solidFill>
            </a:rPr>
            <a:t>Theory</a:t>
          </a:r>
        </a:p>
      </dsp:txBody>
      <dsp:txXfrm>
        <a:off x="3757256" y="782862"/>
        <a:ext cx="1468258" cy="1287014"/>
      </dsp:txXfrm>
    </dsp:sp>
    <dsp:sp modelId="{EB2AE348-F950-4C79-9BAB-3C774398BB79}">
      <dsp:nvSpPr>
        <dsp:cNvPr id="0" name=""/>
        <dsp:cNvSpPr/>
      </dsp:nvSpPr>
      <dsp:spPr>
        <a:xfrm>
          <a:off x="4948485" y="177208"/>
          <a:ext cx="277029" cy="277029"/>
        </a:xfrm>
        <a:prstGeom prst="triangle">
          <a:avLst>
            <a:gd name="adj" fmla="val 10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A5384-12EE-497B-ABB4-0F883FA5AF49}">
      <dsp:nvSpPr>
        <dsp:cNvPr id="0" name=""/>
        <dsp:cNvSpPr/>
      </dsp:nvSpPr>
      <dsp:spPr>
        <a:xfrm rot="5400000">
          <a:off x="5717839" y="-147836"/>
          <a:ext cx="977373" cy="162632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17833-A6E8-46BC-A8C3-0D8EC3863713}">
      <dsp:nvSpPr>
        <dsp:cNvPr id="0" name=""/>
        <dsp:cNvSpPr/>
      </dsp:nvSpPr>
      <dsp:spPr>
        <a:xfrm>
          <a:off x="5554691" y="338085"/>
          <a:ext cx="1468258" cy="1287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accent4">
                  <a:lumMod val="50000"/>
                </a:schemeClr>
              </a:solidFill>
            </a:rPr>
            <a:t>Evidence</a:t>
          </a:r>
        </a:p>
      </dsp:txBody>
      <dsp:txXfrm>
        <a:off x="5554691" y="338085"/>
        <a:ext cx="1468258" cy="1287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40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93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68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7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8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5">
                <a:lumMod val="75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rgbClr val="FFB6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5">
                <a:lumMod val="750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 flipH="1"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2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26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 marL="457200" lvl="0" indent="-342900">
              <a:spcBef>
                <a:spcPts val="600"/>
              </a:spcBef>
              <a:buSzPts val="1800"/>
              <a:buFont typeface="Raleway Light"/>
              <a:buChar char="●"/>
            </a:pPr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buNone/>
              <a:defRPr sz="130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spcBef>
                <a:spcPts val="0"/>
              </a:spcBef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9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5">
            <a:lumMod val="75000"/>
          </a:schemeClr>
        </a:buClr>
        <a:buFont typeface="Arial"/>
        <a:defRPr sz="1800" b="0" i="0" u="none" strike="noStrike" cap="none" dirty="0">
          <a:solidFill>
            <a:srgbClr val="666666"/>
          </a:solidFill>
          <a:latin typeface="Raleway Light"/>
          <a:ea typeface="Raleway Light"/>
          <a:cs typeface="Arial"/>
          <a:sym typeface="Raleway Light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221" y="3812544"/>
            <a:ext cx="808170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b="1" dirty="0"/>
              <a:t>Leveraging Implementation Strategies to Promote Healthy Mental, Emotional, and Behavioral Development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2000" b="1" dirty="0"/>
              <a:t> 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2000" dirty="0">
                <a:solidFill>
                  <a:srgbClr val="D9D9D9"/>
                </a:solidFill>
              </a:rPr>
              <a:t>Byron J. Powell, PhD, LCSW</a:t>
            </a:r>
            <a:br>
              <a:rPr lang="en-US" sz="2000" dirty="0">
                <a:solidFill>
                  <a:srgbClr val="D9D9D9"/>
                </a:solidFill>
              </a:rPr>
            </a:br>
            <a:r>
              <a:rPr lang="en-US" sz="2000" dirty="0">
                <a:solidFill>
                  <a:srgbClr val="D9D9D9"/>
                </a:solidFill>
              </a:rPr>
              <a:t>University of North Carolina at Chapel Hill</a:t>
            </a:r>
            <a:br>
              <a:rPr lang="en-US" sz="2000" dirty="0">
                <a:solidFill>
                  <a:srgbClr val="D9D9D9"/>
                </a:solidFill>
              </a:rPr>
            </a:br>
            <a:r>
              <a:rPr lang="en-US" sz="2000" dirty="0">
                <a:solidFill>
                  <a:srgbClr val="D9D9D9"/>
                </a:solidFill>
              </a:rPr>
              <a:t/>
            </a:r>
            <a:br>
              <a:rPr lang="en-US" sz="2000" dirty="0">
                <a:solidFill>
                  <a:srgbClr val="D9D9D9"/>
                </a:solidFill>
              </a:rPr>
            </a:br>
            <a:r>
              <a:rPr lang="en-US" sz="1600" dirty="0">
                <a:solidFill>
                  <a:srgbClr val="D9D9D9"/>
                </a:solidFill>
              </a:rPr>
              <a:t>March 6, 2018 | National Academies of Sciences, Engineering, and Medicine</a:t>
            </a:r>
            <a:br>
              <a:rPr lang="en-US" sz="1600" dirty="0">
                <a:solidFill>
                  <a:srgbClr val="D9D9D9"/>
                </a:solidFill>
              </a:rPr>
            </a:br>
            <a:r>
              <a:rPr lang="en-US" sz="1600" dirty="0">
                <a:solidFill>
                  <a:srgbClr val="D9D9D9"/>
                </a:solidFill>
              </a:rPr>
              <a:t/>
            </a:r>
            <a:br>
              <a:rPr lang="en-US" sz="1600" dirty="0">
                <a:solidFill>
                  <a:srgbClr val="D9D9D9"/>
                </a:solidFill>
              </a:rPr>
            </a:br>
            <a:r>
              <a:rPr lang="en-US" sz="1600" dirty="0">
                <a:solidFill>
                  <a:srgbClr val="D9D9D9"/>
                </a:solidFill>
              </a:rPr>
              <a:t>Presented to the Committee on Fostering Healthy Mental, Emotional, and Behavioral Development Among Children and Youth</a:t>
            </a:r>
            <a:br>
              <a:rPr lang="en-US" sz="1600" dirty="0">
                <a:solidFill>
                  <a:srgbClr val="D9D9D9"/>
                </a:solidFill>
              </a:rPr>
            </a:br>
            <a:endParaRPr sz="1600" dirty="0">
              <a:solidFill>
                <a:srgbClr val="D9D9D9"/>
              </a:solidFill>
            </a:endParaRPr>
          </a:p>
        </p:txBody>
      </p:sp>
      <p:grpSp>
        <p:nvGrpSpPr>
          <p:cNvPr id="8" name="Shape 409">
            <a:extLst>
              <a:ext uri="{FF2B5EF4-FFF2-40B4-BE49-F238E27FC236}">
                <a16:creationId xmlns:a16="http://schemas.microsoft.com/office/drawing/2014/main" id="{6574856E-B8C5-4375-9313-EEBDC090BAAD}"/>
              </a:ext>
            </a:extLst>
          </p:cNvPr>
          <p:cNvGrpSpPr/>
          <p:nvPr/>
        </p:nvGrpSpPr>
        <p:grpSpPr>
          <a:xfrm>
            <a:off x="7987661" y="342901"/>
            <a:ext cx="941078" cy="661308"/>
            <a:chOff x="3918650" y="293075"/>
            <a:chExt cx="488500" cy="412775"/>
          </a:xfrm>
          <a:solidFill>
            <a:schemeClr val="bg1"/>
          </a:solidFill>
        </p:grpSpPr>
        <p:sp>
          <p:nvSpPr>
            <p:cNvPr id="9" name="Shape 410">
              <a:extLst>
                <a:ext uri="{FF2B5EF4-FFF2-40B4-BE49-F238E27FC236}">
                  <a16:creationId xmlns:a16="http://schemas.microsoft.com/office/drawing/2014/main" id="{4A315EBA-9BAC-456E-98A9-55142E94DCF7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11">
              <a:extLst>
                <a:ext uri="{FF2B5EF4-FFF2-40B4-BE49-F238E27FC236}">
                  <a16:creationId xmlns:a16="http://schemas.microsoft.com/office/drawing/2014/main" id="{BC3B2D40-188C-4814-8A37-209F26C29BA5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412">
              <a:extLst>
                <a:ext uri="{FF2B5EF4-FFF2-40B4-BE49-F238E27FC236}">
                  <a16:creationId xmlns:a16="http://schemas.microsoft.com/office/drawing/2014/main" id="{2D701684-8548-48AD-8A19-6B5DDCCEC992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221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EB8D5A15-30EC-4C73-A063-ED144F39FC82}"/>
              </a:ext>
            </a:extLst>
          </p:cNvPr>
          <p:cNvSpPr txBox="1"/>
          <p:nvPr/>
        </p:nvSpPr>
        <p:spPr>
          <a:xfrm>
            <a:off x="8101011" y="11003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D814E7D-B83F-1A49-B57F-8C1032B13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3920920"/>
              </p:ext>
            </p:extLst>
          </p:nvPr>
        </p:nvGraphicFramePr>
        <p:xfrm>
          <a:off x="719143" y="1714493"/>
          <a:ext cx="3667125" cy="271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6D5828E-3703-2341-9FDE-028427E43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174142"/>
              </p:ext>
            </p:extLst>
          </p:nvPr>
        </p:nvGraphicFramePr>
        <p:xfrm>
          <a:off x="4910143" y="1714493"/>
          <a:ext cx="3505200" cy="271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B50D72B0-D256-0145-8060-37791960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179013" cy="857400"/>
          </a:xfrm>
        </p:spPr>
        <p:txBody>
          <a:bodyPr/>
          <a:lstStyle/>
          <a:p>
            <a:r>
              <a:rPr lang="en-US" sz="4000" dirty="0"/>
              <a:t>Initial Compilation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95478-FE10-C448-AC58-104245825C45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Powell et al., 2012</a:t>
            </a:r>
          </a:p>
        </p:txBody>
      </p:sp>
      <p:grpSp>
        <p:nvGrpSpPr>
          <p:cNvPr id="8" name="Shape 394">
            <a:extLst>
              <a:ext uri="{FF2B5EF4-FFF2-40B4-BE49-F238E27FC236}">
                <a16:creationId xmlns:a16="http://schemas.microsoft.com/office/drawing/2014/main" id="{6FC7565E-1789-A34D-9848-20FA3607CAE7}"/>
              </a:ext>
            </a:extLst>
          </p:cNvPr>
          <p:cNvGrpSpPr/>
          <p:nvPr/>
        </p:nvGrpSpPr>
        <p:grpSpPr>
          <a:xfrm>
            <a:off x="8115470" y="264884"/>
            <a:ext cx="658798" cy="784870"/>
            <a:chOff x="584925" y="238125"/>
            <a:chExt cx="415200" cy="525100"/>
          </a:xfrm>
          <a:solidFill>
            <a:schemeClr val="accent5">
              <a:lumMod val="75000"/>
            </a:schemeClr>
          </a:solidFill>
        </p:grpSpPr>
        <p:sp>
          <p:nvSpPr>
            <p:cNvPr id="9" name="Shape 395">
              <a:extLst>
                <a:ext uri="{FF2B5EF4-FFF2-40B4-BE49-F238E27FC236}">
                  <a16:creationId xmlns:a16="http://schemas.microsoft.com/office/drawing/2014/main" id="{6CD8382D-8893-0C46-BAA1-089A16751CC3}"/>
                </a:ext>
              </a:extLst>
            </p:cNvPr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396">
              <a:extLst>
                <a:ext uri="{FF2B5EF4-FFF2-40B4-BE49-F238E27FC236}">
                  <a16:creationId xmlns:a16="http://schemas.microsoft.com/office/drawing/2014/main" id="{260E6115-0184-6645-9919-D8BC49D05294}"/>
                </a:ext>
              </a:extLst>
            </p:cNvPr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397">
              <a:extLst>
                <a:ext uri="{FF2B5EF4-FFF2-40B4-BE49-F238E27FC236}">
                  <a16:creationId xmlns:a16="http://schemas.microsoft.com/office/drawing/2014/main" id="{991D24BA-4548-D349-B784-2B396A72D900}"/>
                </a:ext>
              </a:extLst>
            </p:cNvPr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398">
              <a:extLst>
                <a:ext uri="{FF2B5EF4-FFF2-40B4-BE49-F238E27FC236}">
                  <a16:creationId xmlns:a16="http://schemas.microsoft.com/office/drawing/2014/main" id="{70BFC14A-5E15-8642-A60C-7C444A3BF6AD}"/>
                </a:ext>
              </a:extLst>
            </p:cNvPr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399">
              <a:extLst>
                <a:ext uri="{FF2B5EF4-FFF2-40B4-BE49-F238E27FC236}">
                  <a16:creationId xmlns:a16="http://schemas.microsoft.com/office/drawing/2014/main" id="{C3688CEA-EC2E-9A4B-BCCB-D14BB599803B}"/>
                </a:ext>
              </a:extLst>
            </p:cNvPr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400">
              <a:extLst>
                <a:ext uri="{FF2B5EF4-FFF2-40B4-BE49-F238E27FC236}">
                  <a16:creationId xmlns:a16="http://schemas.microsoft.com/office/drawing/2014/main" id="{21F3238D-BDC6-AE43-898E-147F44792E2E}"/>
                </a:ext>
              </a:extLst>
            </p:cNvPr>
            <p:cNvSpPr/>
            <p:nvPr/>
          </p:nvSpPr>
          <p:spPr>
            <a:xfrm>
              <a:off x="584925" y="261326"/>
              <a:ext cx="378576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0EAF9E-47D5-C743-B920-DF53AD69E9DF}"/>
              </a:ext>
            </a:extLst>
          </p:cNvPr>
          <p:cNvSpPr txBox="1"/>
          <p:nvPr/>
        </p:nvSpPr>
        <p:spPr>
          <a:xfrm>
            <a:off x="1400537" y="479191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1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751837" cy="857400"/>
          </a:xfrm>
        </p:spPr>
        <p:txBody>
          <a:bodyPr/>
          <a:lstStyle/>
          <a:p>
            <a:r>
              <a:rPr lang="en-US" sz="4000" dirty="0"/>
              <a:t>Establishing Consensus &amp; Ratings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C3C46-6724-E14A-A030-7E1E8AD1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17" y="2293430"/>
            <a:ext cx="5267554" cy="2217349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grpSp>
        <p:nvGrpSpPr>
          <p:cNvPr id="6" name="Shape 527">
            <a:extLst>
              <a:ext uri="{FF2B5EF4-FFF2-40B4-BE49-F238E27FC236}">
                <a16:creationId xmlns:a16="http://schemas.microsoft.com/office/drawing/2014/main" id="{333B7B32-1236-F341-912D-8477536560F0}"/>
              </a:ext>
            </a:extLst>
          </p:cNvPr>
          <p:cNvGrpSpPr/>
          <p:nvPr/>
        </p:nvGrpSpPr>
        <p:grpSpPr>
          <a:xfrm>
            <a:off x="8135183" y="270156"/>
            <a:ext cx="739067" cy="783037"/>
            <a:chOff x="5975075" y="2327499"/>
            <a:chExt cx="420100" cy="388350"/>
          </a:xfrm>
          <a:solidFill>
            <a:schemeClr val="accent4">
              <a:lumMod val="75000"/>
            </a:schemeClr>
          </a:solidFill>
        </p:grpSpPr>
        <p:sp>
          <p:nvSpPr>
            <p:cNvPr id="7" name="Shape 528">
              <a:extLst>
                <a:ext uri="{FF2B5EF4-FFF2-40B4-BE49-F238E27FC236}">
                  <a16:creationId xmlns:a16="http://schemas.microsoft.com/office/drawing/2014/main" id="{8D9C3902-4950-3449-867A-240CCABAC08F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Shape 529">
              <a:extLst>
                <a:ext uri="{FF2B5EF4-FFF2-40B4-BE49-F238E27FC236}">
                  <a16:creationId xmlns:a16="http://schemas.microsoft.com/office/drawing/2014/main" id="{D79B9845-7D9D-4B4C-9B9A-C77E981A95D4}"/>
                </a:ext>
              </a:extLst>
            </p:cNvPr>
            <p:cNvSpPr/>
            <p:nvPr/>
          </p:nvSpPr>
          <p:spPr>
            <a:xfrm>
              <a:off x="6088024" y="2327499"/>
              <a:ext cx="307151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9424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179013" cy="857400"/>
          </a:xfrm>
        </p:spPr>
        <p:txBody>
          <a:bodyPr/>
          <a:lstStyle/>
          <a:p>
            <a:r>
              <a:rPr lang="en-US" sz="4000" dirty="0"/>
              <a:t>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670999"/>
            <a:ext cx="7979114" cy="2366100"/>
          </a:xfrm>
        </p:spPr>
        <p:txBody>
          <a:bodyPr/>
          <a:lstStyle/>
          <a:p>
            <a:pPr marL="114300" indent="0">
              <a:buNone/>
            </a:pPr>
            <a:r>
              <a:rPr lang="en-US" sz="2200" b="1" dirty="0"/>
              <a:t>Expert Panel: </a:t>
            </a:r>
          </a:p>
          <a:p>
            <a:pPr marL="635000" indent="-354013"/>
            <a:r>
              <a:rPr lang="en-US" dirty="0"/>
              <a:t>71 experts in implementation science </a:t>
            </a:r>
            <a:r>
              <a:rPr lang="en-US" i="1" dirty="0"/>
              <a:t>and </a:t>
            </a:r>
            <a:r>
              <a:rPr lang="en-US" dirty="0"/>
              <a:t>practice</a:t>
            </a:r>
          </a:p>
          <a:p>
            <a:pPr marL="114300" indent="0">
              <a:buNone/>
            </a:pPr>
            <a:r>
              <a:rPr lang="en-US" sz="2200" b="1" dirty="0"/>
              <a:t>3 Round Delphi: </a:t>
            </a:r>
          </a:p>
          <a:p>
            <a:pPr marL="635000" indent="-325438"/>
            <a:r>
              <a:rPr lang="en-US" dirty="0"/>
              <a:t>Rounds 1 &amp; 2 (n = 57 &amp; 43): survey to refine original compilation</a:t>
            </a:r>
          </a:p>
          <a:p>
            <a:pPr marL="635000" indent="-325438"/>
            <a:r>
              <a:rPr lang="en-US" dirty="0"/>
              <a:t>Round 3 (n = 40): live polling and consensus process</a:t>
            </a:r>
          </a:p>
          <a:p>
            <a:pPr marL="153988" indent="0">
              <a:buNone/>
            </a:pPr>
            <a:r>
              <a:rPr lang="en-US" sz="2200" b="1" dirty="0"/>
              <a:t>Concept Mapping: </a:t>
            </a:r>
          </a:p>
          <a:p>
            <a:pPr marL="635000" indent="-339725"/>
            <a:r>
              <a:rPr lang="en-US" dirty="0"/>
              <a:t>35 participants sorted &amp; rated strategies</a:t>
            </a:r>
          </a:p>
          <a:p>
            <a:pPr marL="635000" indent="-339725"/>
            <a:r>
              <a:rPr lang="en-US" dirty="0"/>
              <a:t>Analysis: multidimensional scaling &amp; hierarchical cluster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 dirty="0"/>
          </a:p>
        </p:txBody>
      </p:sp>
      <p:grpSp>
        <p:nvGrpSpPr>
          <p:cNvPr id="6" name="Shape 274">
            <a:extLst>
              <a:ext uri="{FF2B5EF4-FFF2-40B4-BE49-F238E27FC236}">
                <a16:creationId xmlns:a16="http://schemas.microsoft.com/office/drawing/2014/main" id="{C3970470-4548-9B44-AD6B-C712D250D11F}"/>
              </a:ext>
            </a:extLst>
          </p:cNvPr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  <a:solidFill>
            <a:schemeClr val="accent5">
              <a:lumMod val="75000"/>
            </a:schemeClr>
          </a:solidFill>
        </p:grpSpPr>
        <p:sp>
          <p:nvSpPr>
            <p:cNvPr id="7" name="Shape 275">
              <a:extLst>
                <a:ext uri="{FF2B5EF4-FFF2-40B4-BE49-F238E27FC236}">
                  <a16:creationId xmlns:a16="http://schemas.microsoft.com/office/drawing/2014/main" id="{631CF7CA-C1C3-7345-AF02-93081B82E183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276">
              <a:extLst>
                <a:ext uri="{FF2B5EF4-FFF2-40B4-BE49-F238E27FC236}">
                  <a16:creationId xmlns:a16="http://schemas.microsoft.com/office/drawing/2014/main" id="{3D4D56B6-04D7-A549-B448-60CB6DDBE3C3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978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8" y="891775"/>
            <a:ext cx="7998977" cy="857400"/>
          </a:xfrm>
        </p:spPr>
        <p:txBody>
          <a:bodyPr/>
          <a:lstStyle/>
          <a:p>
            <a:r>
              <a:rPr lang="en-US" sz="4000" dirty="0"/>
              <a:t>Updated Strategies Compilation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7A326F-F708-5340-BA44-8D5BBF04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79" y="2160071"/>
            <a:ext cx="5170620" cy="2172212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grpSp>
        <p:nvGrpSpPr>
          <p:cNvPr id="6" name="Shape 447">
            <a:extLst>
              <a:ext uri="{FF2B5EF4-FFF2-40B4-BE49-F238E27FC236}">
                <a16:creationId xmlns:a16="http://schemas.microsoft.com/office/drawing/2014/main" id="{D27D19FC-9D8A-D342-8476-EA065E963CEA}"/>
              </a:ext>
            </a:extLst>
          </p:cNvPr>
          <p:cNvGrpSpPr/>
          <p:nvPr/>
        </p:nvGrpSpPr>
        <p:grpSpPr>
          <a:xfrm>
            <a:off x="8171535" y="288373"/>
            <a:ext cx="659056" cy="784894"/>
            <a:chOff x="1246775" y="910975"/>
            <a:chExt cx="439650" cy="523900"/>
          </a:xfrm>
          <a:solidFill>
            <a:schemeClr val="accent5">
              <a:lumMod val="75000"/>
            </a:schemeClr>
          </a:solidFill>
        </p:grpSpPr>
        <p:sp>
          <p:nvSpPr>
            <p:cNvPr id="7" name="Shape 448">
              <a:extLst>
                <a:ext uri="{FF2B5EF4-FFF2-40B4-BE49-F238E27FC236}">
                  <a16:creationId xmlns:a16="http://schemas.microsoft.com/office/drawing/2014/main" id="{8ABA300C-3ED9-E04A-9D28-15500ADC9FC1}"/>
                </a:ext>
              </a:extLst>
            </p:cNvPr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449">
              <a:extLst>
                <a:ext uri="{FF2B5EF4-FFF2-40B4-BE49-F238E27FC236}">
                  <a16:creationId xmlns:a16="http://schemas.microsoft.com/office/drawing/2014/main" id="{D56790E5-B944-8046-A44F-316E87953A24}"/>
                </a:ext>
              </a:extLst>
            </p:cNvPr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50">
              <a:extLst>
                <a:ext uri="{FF2B5EF4-FFF2-40B4-BE49-F238E27FC236}">
                  <a16:creationId xmlns:a16="http://schemas.microsoft.com/office/drawing/2014/main" id="{AF4A5AD5-568F-DA43-A1BE-AE5E05E4AFCE}"/>
                </a:ext>
              </a:extLst>
            </p:cNvPr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E86D0C-C244-2C4C-AB4A-39F8D32F5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197" y="4230309"/>
            <a:ext cx="8127203" cy="51287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*See Additional File 6 for most comprehensive version of the compilation</a:t>
            </a:r>
          </a:p>
        </p:txBody>
      </p:sp>
    </p:spTree>
    <p:extLst>
      <p:ext uri="{BB962C8B-B14F-4D97-AF65-F5344CB8AC3E}">
        <p14:creationId xmlns:p14="http://schemas.microsoft.com/office/powerpoint/2010/main" val="208100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 dirty="0"/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5F635201-AE7E-A243-8E42-F54A5A61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27" y="499524"/>
            <a:ext cx="7324148" cy="3952276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8DC19CFE-7474-4940-AAC8-7354E525687F}"/>
              </a:ext>
            </a:extLst>
          </p:cNvPr>
          <p:cNvSpPr txBox="1"/>
          <p:nvPr/>
        </p:nvSpPr>
        <p:spPr>
          <a:xfrm>
            <a:off x="3974032" y="4451800"/>
            <a:ext cx="172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Waltz et al., 2015</a:t>
            </a:r>
          </a:p>
        </p:txBody>
      </p:sp>
      <p:sp>
        <p:nvSpPr>
          <p:cNvPr id="6" name="Shape 484">
            <a:extLst>
              <a:ext uri="{FF2B5EF4-FFF2-40B4-BE49-F238E27FC236}">
                <a16:creationId xmlns:a16="http://schemas.microsoft.com/office/drawing/2014/main" id="{E1A0897F-85CE-BB4C-974B-9923D2E57044}"/>
              </a:ext>
            </a:extLst>
          </p:cNvPr>
          <p:cNvSpPr/>
          <p:nvPr/>
        </p:nvSpPr>
        <p:spPr>
          <a:xfrm>
            <a:off x="8115301" y="318407"/>
            <a:ext cx="767442" cy="734786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723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EFD2E3-F26F-A34A-8287-3633F217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60" y="480938"/>
            <a:ext cx="6623765" cy="3974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F2C356-EA30-E644-8468-6A010673AD74}"/>
              </a:ext>
            </a:extLst>
          </p:cNvPr>
          <p:cNvSpPr txBox="1"/>
          <p:nvPr/>
        </p:nvSpPr>
        <p:spPr>
          <a:xfrm>
            <a:off x="3974032" y="4451800"/>
            <a:ext cx="172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Waltz et al., 2015</a:t>
            </a:r>
          </a:p>
        </p:txBody>
      </p:sp>
      <p:grpSp>
        <p:nvGrpSpPr>
          <p:cNvPr id="7" name="Shape 582">
            <a:extLst>
              <a:ext uri="{FF2B5EF4-FFF2-40B4-BE49-F238E27FC236}">
                <a16:creationId xmlns:a16="http://schemas.microsoft.com/office/drawing/2014/main" id="{E8E84CA6-DD85-BA46-83FF-66A106EECEA9}"/>
              </a:ext>
            </a:extLst>
          </p:cNvPr>
          <p:cNvGrpSpPr/>
          <p:nvPr/>
        </p:nvGrpSpPr>
        <p:grpSpPr>
          <a:xfrm>
            <a:off x="8079250" y="256479"/>
            <a:ext cx="795000" cy="637654"/>
            <a:chOff x="4610450" y="3703750"/>
            <a:chExt cx="453050" cy="332175"/>
          </a:xfrm>
          <a:solidFill>
            <a:schemeClr val="accent5">
              <a:lumMod val="75000"/>
            </a:schemeClr>
          </a:solidFill>
        </p:grpSpPr>
        <p:sp>
          <p:nvSpPr>
            <p:cNvPr id="8" name="Shape 583">
              <a:extLst>
                <a:ext uri="{FF2B5EF4-FFF2-40B4-BE49-F238E27FC236}">
                  <a16:creationId xmlns:a16="http://schemas.microsoft.com/office/drawing/2014/main" id="{A08BB024-728C-7A40-A2C8-AEBBFA9EB8E2}"/>
                </a:ext>
              </a:extLst>
            </p:cNvPr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84">
              <a:extLst>
                <a:ext uri="{FF2B5EF4-FFF2-40B4-BE49-F238E27FC236}">
                  <a16:creationId xmlns:a16="http://schemas.microsoft.com/office/drawing/2014/main" id="{E2E4B5FA-B6E5-4A43-88F3-10FDB4ABE963}"/>
                </a:ext>
              </a:extLst>
            </p:cNvPr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149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215E4B-01EA-264A-9F5D-4A123E9D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462936"/>
            <a:ext cx="7485950" cy="39888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BEA06E-5D88-3445-8B46-FAA9E1B0B7D2}"/>
              </a:ext>
            </a:extLst>
          </p:cNvPr>
          <p:cNvSpPr txBox="1"/>
          <p:nvPr/>
        </p:nvSpPr>
        <p:spPr>
          <a:xfrm>
            <a:off x="3974032" y="4451800"/>
            <a:ext cx="172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Waltz et al., 2015</a:t>
            </a:r>
          </a:p>
        </p:txBody>
      </p:sp>
      <p:grpSp>
        <p:nvGrpSpPr>
          <p:cNvPr id="8" name="Shape 582">
            <a:extLst>
              <a:ext uri="{FF2B5EF4-FFF2-40B4-BE49-F238E27FC236}">
                <a16:creationId xmlns:a16="http://schemas.microsoft.com/office/drawing/2014/main" id="{48FCCC26-4320-DB45-B106-6F8CDAEFB555}"/>
              </a:ext>
            </a:extLst>
          </p:cNvPr>
          <p:cNvGrpSpPr/>
          <p:nvPr/>
        </p:nvGrpSpPr>
        <p:grpSpPr>
          <a:xfrm>
            <a:off x="8079250" y="256479"/>
            <a:ext cx="795000" cy="637654"/>
            <a:chOff x="4610450" y="3703750"/>
            <a:chExt cx="453050" cy="332175"/>
          </a:xfrm>
          <a:solidFill>
            <a:schemeClr val="accent5">
              <a:lumMod val="75000"/>
            </a:schemeClr>
          </a:solidFill>
        </p:grpSpPr>
        <p:sp>
          <p:nvSpPr>
            <p:cNvPr id="9" name="Shape 583">
              <a:extLst>
                <a:ext uri="{FF2B5EF4-FFF2-40B4-BE49-F238E27FC236}">
                  <a16:creationId xmlns:a16="http://schemas.microsoft.com/office/drawing/2014/main" id="{0C6433A0-5EE0-D047-B5C3-79195F49C554}"/>
                </a:ext>
              </a:extLst>
            </p:cNvPr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84">
              <a:extLst>
                <a:ext uri="{FF2B5EF4-FFF2-40B4-BE49-F238E27FC236}">
                  <a16:creationId xmlns:a16="http://schemas.microsoft.com/office/drawing/2014/main" id="{A5EB2602-5AA7-F141-834E-D95D4DC3BE14}"/>
                </a:ext>
              </a:extLst>
            </p:cNvPr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995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8515C1-7469-B14C-B31F-142165BBA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32" y="1884979"/>
            <a:ext cx="4462068" cy="2595438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A9A886-72C5-1E45-ABFB-2DF59A8B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Concept Mapping Findings</a:t>
            </a:r>
          </a:p>
        </p:txBody>
      </p:sp>
      <p:sp>
        <p:nvSpPr>
          <p:cNvPr id="6" name="Shape 484">
            <a:extLst>
              <a:ext uri="{FF2B5EF4-FFF2-40B4-BE49-F238E27FC236}">
                <a16:creationId xmlns:a16="http://schemas.microsoft.com/office/drawing/2014/main" id="{0B0E1A1F-AFAB-3A46-8DC0-3367F4AAABA1}"/>
              </a:ext>
            </a:extLst>
          </p:cNvPr>
          <p:cNvSpPr/>
          <p:nvPr/>
        </p:nvSpPr>
        <p:spPr>
          <a:xfrm>
            <a:off x="8115301" y="318407"/>
            <a:ext cx="767442" cy="734786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63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Utility of Compilation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615363"/>
            <a:ext cx="7682400" cy="2366100"/>
          </a:xfrm>
        </p:spPr>
        <p:txBody>
          <a:bodyPr/>
          <a:lstStyle/>
          <a:p>
            <a:r>
              <a:rPr lang="en-US" sz="2000" dirty="0"/>
              <a:t>Identifying “building blocks” of multi-level, multi-faceted strategies for research </a:t>
            </a:r>
            <a:r>
              <a:rPr lang="en-US" sz="2000" i="1" dirty="0"/>
              <a:t>and </a:t>
            </a:r>
            <a:r>
              <a:rPr lang="en-US" sz="2000" dirty="0"/>
              <a:t>practice</a:t>
            </a:r>
          </a:p>
          <a:p>
            <a:r>
              <a:rPr lang="en-US" sz="2000" dirty="0"/>
              <a:t>Specifying “active ingredients” of strategies</a:t>
            </a:r>
          </a:p>
          <a:p>
            <a:r>
              <a:rPr lang="en-US" sz="2000" dirty="0"/>
              <a:t>Tracking strategy use</a:t>
            </a:r>
          </a:p>
          <a:p>
            <a:r>
              <a:rPr lang="en-US" sz="2000" dirty="0"/>
              <a:t>Assessing fidelity to strategies</a:t>
            </a:r>
          </a:p>
          <a:p>
            <a:r>
              <a:rPr lang="en-US" sz="2000" dirty="0"/>
              <a:t>Improving reporting of implementation strategy use</a:t>
            </a:r>
          </a:p>
          <a:p>
            <a:r>
              <a:rPr lang="en-US" sz="2000" dirty="0"/>
              <a:t>Promoting a common language for strategies</a:t>
            </a:r>
          </a:p>
          <a:p>
            <a:r>
              <a:rPr lang="en-US" sz="2000" dirty="0"/>
              <a:t>Highlighting under-researched strategies</a:t>
            </a:r>
          </a:p>
          <a:p>
            <a:pPr marL="11430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9049A9B1-81C0-544B-8982-C92DF6A6BBE7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FA5A1BC0-6CBD-344D-B514-6B120145FEFC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FCEFC440-115C-AA44-9451-A107609B6040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75FBFE6F-2603-114D-83D7-9B42C0B365E8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10F021E8-C099-7D4F-85A4-78E7F39A4000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91B2A3BF-78B6-ED4C-AE73-3D6F9BD9AC3C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70E95B50-71D7-2446-9244-718B5106C497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805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Visibility and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DBFE0-C874-CC48-AF9A-5DEE68359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/>
          <a:stretch/>
        </p:blipFill>
        <p:spPr>
          <a:xfrm>
            <a:off x="437381" y="3597683"/>
            <a:ext cx="3474357" cy="1032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98E7F-5A95-354E-83F1-7DD447C2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28" y="2952436"/>
            <a:ext cx="2182813" cy="1653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60C10-7B26-B74D-B56D-F40983EE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628" y="1687062"/>
            <a:ext cx="292608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062BF-35EA-5B4A-B430-E448B45DB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28" y="1687062"/>
            <a:ext cx="49530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69A336-2765-2F40-896C-DC8233180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260" y="2741792"/>
            <a:ext cx="3742309" cy="1001878"/>
          </a:xfrm>
          <a:prstGeom prst="rect">
            <a:avLst/>
          </a:prstGeom>
        </p:spPr>
      </p:pic>
      <p:grpSp>
        <p:nvGrpSpPr>
          <p:cNvPr id="10" name="Shape 651">
            <a:extLst>
              <a:ext uri="{FF2B5EF4-FFF2-40B4-BE49-F238E27FC236}">
                <a16:creationId xmlns:a16="http://schemas.microsoft.com/office/drawing/2014/main" id="{994E473F-A10E-D04E-9B6C-EA0128CAC47B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11" name="Shape 652">
              <a:extLst>
                <a:ext uri="{FF2B5EF4-FFF2-40B4-BE49-F238E27FC236}">
                  <a16:creationId xmlns:a16="http://schemas.microsoft.com/office/drawing/2014/main" id="{F637FBE1-9260-A14C-AD20-E4A08BEC07E5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3">
              <a:extLst>
                <a:ext uri="{FF2B5EF4-FFF2-40B4-BE49-F238E27FC236}">
                  <a16:creationId xmlns:a16="http://schemas.microsoft.com/office/drawing/2014/main" id="{8B3BB640-F022-3345-A65E-2DC7F8DF29BD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654">
              <a:extLst>
                <a:ext uri="{FF2B5EF4-FFF2-40B4-BE49-F238E27FC236}">
                  <a16:creationId xmlns:a16="http://schemas.microsoft.com/office/drawing/2014/main" id="{8C26B9D1-7EBF-0F4D-86DB-3F8E7B7F9B87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655">
              <a:extLst>
                <a:ext uri="{FF2B5EF4-FFF2-40B4-BE49-F238E27FC236}">
                  <a16:creationId xmlns:a16="http://schemas.microsoft.com/office/drawing/2014/main" id="{29431AC0-EE99-B34B-81CB-BA1477BC819A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656">
              <a:extLst>
                <a:ext uri="{FF2B5EF4-FFF2-40B4-BE49-F238E27FC236}">
                  <a16:creationId xmlns:a16="http://schemas.microsoft.com/office/drawing/2014/main" id="{FE65668C-819B-6C49-9BD1-E5CCD2507117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657">
              <a:extLst>
                <a:ext uri="{FF2B5EF4-FFF2-40B4-BE49-F238E27FC236}">
                  <a16:creationId xmlns:a16="http://schemas.microsoft.com/office/drawing/2014/main" id="{B1EBB91F-24F6-0B44-82B7-04AAECEDCBA8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048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Each aspect of the implementation context that the CFIR highlights is potentially amenable to the application of targeted and tailored implementation strategies.</a:t>
            </a:r>
            <a:endParaRPr dirty="0"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67008-18D4-8D48-B592-CF8F4DD3E1A4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Powell et al., 2012</a:t>
            </a:r>
          </a:p>
        </p:txBody>
      </p:sp>
    </p:spTree>
    <p:extLst>
      <p:ext uri="{BB962C8B-B14F-4D97-AF65-F5344CB8AC3E}">
        <p14:creationId xmlns:p14="http://schemas.microsoft.com/office/powerpoint/2010/main" val="276049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Helpful Extensions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749175"/>
            <a:ext cx="7682400" cy="2366100"/>
          </a:xfrm>
        </p:spPr>
        <p:txBody>
          <a:bodyPr/>
          <a:lstStyle/>
          <a:p>
            <a:r>
              <a:rPr lang="en-US" sz="2200" dirty="0"/>
              <a:t>Adapted for school mental health settings (Cook et al., Under Review; Lyon et al., Under Review)</a:t>
            </a:r>
          </a:p>
          <a:p>
            <a:r>
              <a:rPr lang="en-US" sz="2200" dirty="0"/>
              <a:t>Planned adaptation for child maltreatment prevention programs in LMICs (Martin, In Prep)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DA499678-F522-B44E-A910-07D7B2318DF8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29EC8196-44BE-4047-9394-789F450D2F54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06EC4805-5B0F-3441-93C8-E96B52F8000E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249B2566-0518-BC49-9634-E30C0C7E2AEF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19CDE101-D9F8-9D44-9917-3D4B5AF0798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EED9B63F-83C2-D343-A935-FF2F7F6B5470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1A4617F5-5786-3949-8642-70129F3C77DF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157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Now what?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25D63E8A-F3F2-2349-89CB-12FE585DA99A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06291781-672D-BD43-A1CB-AF9712D668B5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892B45E1-48A0-D54C-9CFD-ABD09CB1A75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E321A0B9-B15A-C34B-B007-2106D6AA00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B8EBC6D4-811F-9242-8440-985E6975A167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0D998D17-77AA-404C-BBE8-DC425FFBAA6F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63794352-FA64-4F4B-A914-500E640FF6E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FEAC1E0-E2AD-C64F-9040-B812D5AA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25" y="1320475"/>
            <a:ext cx="3674321" cy="3060710"/>
          </a:xfrm>
          <a:prstGeom prst="rect">
            <a:avLst/>
          </a:prstGeom>
          <a:ln w="19050" cmpd="sng">
            <a:solidFill>
              <a:srgbClr val="002654"/>
            </a:solidFill>
          </a:ln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5A3504-6F60-AA49-ACE8-67471ED28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74" y="2392245"/>
            <a:ext cx="3429175" cy="917170"/>
          </a:xfrm>
        </p:spPr>
        <p:txBody>
          <a:bodyPr/>
          <a:lstStyle/>
          <a:p>
            <a:pPr marL="114300" indent="0">
              <a:buNone/>
            </a:pPr>
            <a:r>
              <a:rPr lang="en-US" sz="2200" dirty="0"/>
              <a:t>How do we select and tailor strategies?</a:t>
            </a:r>
          </a:p>
        </p:txBody>
      </p:sp>
    </p:spTree>
    <p:extLst>
      <p:ext uri="{BB962C8B-B14F-4D97-AF65-F5344CB8AC3E}">
        <p14:creationId xmlns:p14="http://schemas.microsoft.com/office/powerpoint/2010/main" val="183170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Status Quo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 dirty="0"/>
          </a:p>
        </p:txBody>
      </p:sp>
      <p:pic>
        <p:nvPicPr>
          <p:cNvPr id="13" name="Picture 2" descr="http://www.iceberg-grebeci.ohri.ca/images/researchers/eccles.jpg">
            <a:extLst>
              <a:ext uri="{FF2B5EF4-FFF2-40B4-BE49-F238E27FC236}">
                <a16:creationId xmlns:a16="http://schemas.microsoft.com/office/drawing/2014/main" id="{EF5C84E2-B7F7-AE4A-8840-A2674F7C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171" y="1846617"/>
            <a:ext cx="1209328" cy="1532477"/>
          </a:xfrm>
          <a:prstGeom prst="rect">
            <a:avLst/>
          </a:prstGeom>
          <a:noFill/>
          <a:ln w="12700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BB3DBDA7-1B13-4340-A7C6-800C1A53F399}"/>
              </a:ext>
            </a:extLst>
          </p:cNvPr>
          <p:cNvSpPr/>
          <p:nvPr/>
        </p:nvSpPr>
        <p:spPr>
          <a:xfrm>
            <a:off x="2337219" y="1906576"/>
            <a:ext cx="2848098" cy="1472518"/>
          </a:xfrm>
          <a:prstGeom prst="wedgeEllipseCallout">
            <a:avLst>
              <a:gd name="adj1" fmla="val -63760"/>
              <a:gd name="adj2" fmla="val -3442"/>
            </a:avLst>
          </a:prstGeom>
          <a:noFill/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2654"/>
                </a:solidFill>
              </a:ln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3A29D6E-6C2D-BF4B-9B24-410A4A8A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7219" y="1928878"/>
            <a:ext cx="2752735" cy="1225908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200" dirty="0"/>
              <a:t>Most frequently used model of change: </a:t>
            </a: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</a:rPr>
              <a:t>ISLAGIATT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55CC92F-D9B2-654B-8E8D-F1229CB61417}"/>
              </a:ext>
            </a:extLst>
          </p:cNvPr>
          <p:cNvSpPr txBox="1">
            <a:spLocks/>
          </p:cNvSpPr>
          <p:nvPr/>
        </p:nvSpPr>
        <p:spPr>
          <a:xfrm>
            <a:off x="390293" y="3846286"/>
            <a:ext cx="4699661" cy="72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dirty="0"/>
              <a:t>“It seemed like a good idea at the time!”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7345897-3D03-3949-A023-AD13FCDDFC8F}"/>
              </a:ext>
            </a:extLst>
          </p:cNvPr>
          <p:cNvSpPr txBox="1">
            <a:spLocks/>
          </p:cNvSpPr>
          <p:nvPr/>
        </p:nvSpPr>
        <p:spPr>
          <a:xfrm>
            <a:off x="240424" y="3340820"/>
            <a:ext cx="1789006" cy="50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Martin Eccles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D89B5B-D31B-0F4F-9B7C-D5B8C42DE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888" y="1749171"/>
            <a:ext cx="2840420" cy="2823944"/>
          </a:xfrm>
          <a:prstGeom prst="rect">
            <a:avLst/>
          </a:prstGeom>
        </p:spPr>
      </p:pic>
      <p:sp>
        <p:nvSpPr>
          <p:cNvPr id="23" name="Shape 610">
            <a:extLst>
              <a:ext uri="{FF2B5EF4-FFF2-40B4-BE49-F238E27FC236}">
                <a16:creationId xmlns:a16="http://schemas.microsoft.com/office/drawing/2014/main" id="{A93DC222-848A-984A-9A03-C7BA9446458B}"/>
              </a:ext>
            </a:extLst>
          </p:cNvPr>
          <p:cNvSpPr/>
          <p:nvPr/>
        </p:nvSpPr>
        <p:spPr>
          <a:xfrm>
            <a:off x="8039147" y="300178"/>
            <a:ext cx="827312" cy="685800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5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/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ECA2EA-7C2D-4A2E-8B40-B1CC8F572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22686"/>
              </p:ext>
            </p:extLst>
          </p:nvPr>
        </p:nvGraphicFramePr>
        <p:xfrm>
          <a:off x="1197530" y="1730831"/>
          <a:ext cx="7024008" cy="313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1F2060F-09DE-44D9-A0A5-C53291662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Ideal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5BF9E-728C-41E9-B320-7889AAD5BA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 dirty="0"/>
          </a:p>
        </p:txBody>
      </p:sp>
      <p:grpSp>
        <p:nvGrpSpPr>
          <p:cNvPr id="7" name="Shape 274">
            <a:extLst>
              <a:ext uri="{FF2B5EF4-FFF2-40B4-BE49-F238E27FC236}">
                <a16:creationId xmlns:a16="http://schemas.microsoft.com/office/drawing/2014/main" id="{F764706B-8203-4B76-8BF0-AE11BC3C2D5C}"/>
              </a:ext>
            </a:extLst>
          </p:cNvPr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  <a:solidFill>
            <a:schemeClr val="accent5">
              <a:lumMod val="75000"/>
            </a:schemeClr>
          </a:solidFill>
        </p:grpSpPr>
        <p:sp>
          <p:nvSpPr>
            <p:cNvPr id="8" name="Shape 275">
              <a:extLst>
                <a:ext uri="{FF2B5EF4-FFF2-40B4-BE49-F238E27FC236}">
                  <a16:creationId xmlns:a16="http://schemas.microsoft.com/office/drawing/2014/main" id="{7BFEBA68-0071-40EF-8CF6-2423457B451C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276">
              <a:extLst>
                <a:ext uri="{FF2B5EF4-FFF2-40B4-BE49-F238E27FC236}">
                  <a16:creationId xmlns:a16="http://schemas.microsoft.com/office/drawing/2014/main" id="{91B8DABF-1B79-4DBC-8D77-2143C042BC36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40074C-2B1B-684C-AC28-AC2BDCF55E08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Colquhoun et al., 2017; Powell et al., 2017</a:t>
            </a:r>
          </a:p>
        </p:txBody>
      </p:sp>
    </p:spTree>
    <p:extLst>
      <p:ext uri="{BB962C8B-B14F-4D97-AF65-F5344CB8AC3E}">
        <p14:creationId xmlns:p14="http://schemas.microsoft.com/office/powerpoint/2010/main" val="3580973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F2060F-09DE-44D9-A0A5-C5329166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865865" cy="857400"/>
          </a:xfrm>
        </p:spPr>
        <p:txBody>
          <a:bodyPr/>
          <a:lstStyle/>
          <a:p>
            <a:r>
              <a:rPr lang="en-US" sz="4000" dirty="0"/>
              <a:t>Methods for Selecting &amp; Tailoring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5BF9E-728C-41E9-B320-7889AAD5BA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 dirty="0"/>
          </a:p>
        </p:txBody>
      </p:sp>
      <p:grpSp>
        <p:nvGrpSpPr>
          <p:cNvPr id="7" name="Shape 274">
            <a:extLst>
              <a:ext uri="{FF2B5EF4-FFF2-40B4-BE49-F238E27FC236}">
                <a16:creationId xmlns:a16="http://schemas.microsoft.com/office/drawing/2014/main" id="{F764706B-8203-4B76-8BF0-AE11BC3C2D5C}"/>
              </a:ext>
            </a:extLst>
          </p:cNvPr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  <a:solidFill>
            <a:schemeClr val="accent5">
              <a:lumMod val="75000"/>
            </a:schemeClr>
          </a:solidFill>
        </p:grpSpPr>
        <p:sp>
          <p:nvSpPr>
            <p:cNvPr id="8" name="Shape 275">
              <a:extLst>
                <a:ext uri="{FF2B5EF4-FFF2-40B4-BE49-F238E27FC236}">
                  <a16:creationId xmlns:a16="http://schemas.microsoft.com/office/drawing/2014/main" id="{7BFEBA68-0071-40EF-8CF6-2423457B451C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276">
              <a:extLst>
                <a:ext uri="{FF2B5EF4-FFF2-40B4-BE49-F238E27FC236}">
                  <a16:creationId xmlns:a16="http://schemas.microsoft.com/office/drawing/2014/main" id="{91B8DABF-1B79-4DBC-8D77-2143C042BC36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38D0D-904B-1741-9E93-CCC6BB9C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2" y="1852990"/>
            <a:ext cx="3621192" cy="1605624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8AC90-D196-374A-9787-292D034C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92" y="2812338"/>
            <a:ext cx="4115290" cy="1629319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4AF095-4D1E-5149-A878-7AF9F1DD008A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Colquhoun et al., 2017; Powell et al., 2017</a:t>
            </a:r>
          </a:p>
        </p:txBody>
      </p:sp>
    </p:spTree>
    <p:extLst>
      <p:ext uri="{BB962C8B-B14F-4D97-AF65-F5344CB8AC3E}">
        <p14:creationId xmlns:p14="http://schemas.microsoft.com/office/powerpoint/2010/main" val="75148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14E0-3780-4789-9F78-0F7A0132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00" y="891775"/>
            <a:ext cx="7599246" cy="857400"/>
          </a:xfrm>
        </p:spPr>
        <p:txBody>
          <a:bodyPr/>
          <a:lstStyle/>
          <a:p>
            <a:r>
              <a:rPr lang="en-US" sz="4000" dirty="0"/>
              <a:t>Strong Barrier-Strategy Linkages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D6C7-69B9-4CBB-92B4-AB5D35FD00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57CF8B-E1D5-4942-B561-A33669838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50970"/>
              </p:ext>
            </p:extLst>
          </p:nvPr>
        </p:nvGraphicFramePr>
        <p:xfrm>
          <a:off x="916200" y="1749175"/>
          <a:ext cx="7321150" cy="261982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660575">
                  <a:extLst>
                    <a:ext uri="{9D8B030D-6E8A-4147-A177-3AD203B41FA5}">
                      <a16:colId xmlns:a16="http://schemas.microsoft.com/office/drawing/2014/main" val="3824016276"/>
                    </a:ext>
                  </a:extLst>
                </a:gridCol>
                <a:gridCol w="3660575">
                  <a:extLst>
                    <a:ext uri="{9D8B030D-6E8A-4147-A177-3AD203B41FA5}">
                      <a16:colId xmlns:a16="http://schemas.microsoft.com/office/drawing/2014/main" val="4230316033"/>
                    </a:ext>
                  </a:extLst>
                </a:gridCol>
              </a:tblGrid>
              <a:tr h="436638">
                <a:tc>
                  <a:txBody>
                    <a:bodyPr/>
                    <a:lstStyle/>
                    <a:p>
                      <a:r>
                        <a:rPr lang="en-US" sz="1600" dirty="0"/>
                        <a:t>Identified barrier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Relevant implementation strategies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45146"/>
                  </a:ext>
                </a:extLst>
              </a:tr>
              <a:tr h="4366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Lack of knowledge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Interactive education sessions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231307"/>
                  </a:ext>
                </a:extLst>
              </a:tr>
              <a:tr h="4366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Perception/reality mismatch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Audit and feedback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102547"/>
                  </a:ext>
                </a:extLst>
              </a:tr>
              <a:tr h="4366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Lack of motivation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Incentives/sanctions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011963"/>
                  </a:ext>
                </a:extLst>
              </a:tr>
              <a:tr h="4366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Beliefs/attitudes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Peer influence/opinion leaders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558490"/>
                  </a:ext>
                </a:extLst>
              </a:tr>
              <a:tr h="4366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Systems of care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Process redesign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175189"/>
                  </a:ext>
                </a:extLst>
              </a:tr>
            </a:tbl>
          </a:graphicData>
        </a:graphic>
      </p:graphicFrame>
      <p:grpSp>
        <p:nvGrpSpPr>
          <p:cNvPr id="8" name="Shape 497">
            <a:extLst>
              <a:ext uri="{FF2B5EF4-FFF2-40B4-BE49-F238E27FC236}">
                <a16:creationId xmlns:a16="http://schemas.microsoft.com/office/drawing/2014/main" id="{D141F88B-15B4-4BEE-BB64-5C81CCE7BCF7}"/>
              </a:ext>
            </a:extLst>
          </p:cNvPr>
          <p:cNvGrpSpPr/>
          <p:nvPr/>
        </p:nvGrpSpPr>
        <p:grpSpPr>
          <a:xfrm>
            <a:off x="8082643" y="236764"/>
            <a:ext cx="775607" cy="775607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9" name="Shape 498">
              <a:extLst>
                <a:ext uri="{FF2B5EF4-FFF2-40B4-BE49-F238E27FC236}">
                  <a16:creationId xmlns:a16="http://schemas.microsoft.com/office/drawing/2014/main" id="{094BC97C-AA33-400E-9954-9D0150AE8AF0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99">
              <a:extLst>
                <a:ext uri="{FF2B5EF4-FFF2-40B4-BE49-F238E27FC236}">
                  <a16:creationId xmlns:a16="http://schemas.microsoft.com/office/drawing/2014/main" id="{8E54834B-8951-448C-BDDD-BF0138C8EA18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00">
              <a:extLst>
                <a:ext uri="{FF2B5EF4-FFF2-40B4-BE49-F238E27FC236}">
                  <a16:creationId xmlns:a16="http://schemas.microsoft.com/office/drawing/2014/main" id="{9778A25E-F07D-48F3-BFE7-BB658A5378D5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01">
              <a:extLst>
                <a:ext uri="{FF2B5EF4-FFF2-40B4-BE49-F238E27FC236}">
                  <a16:creationId xmlns:a16="http://schemas.microsoft.com/office/drawing/2014/main" id="{6E025357-8A57-400B-8C84-290D1BDD3BEB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502">
              <a:extLst>
                <a:ext uri="{FF2B5EF4-FFF2-40B4-BE49-F238E27FC236}">
                  <a16:creationId xmlns:a16="http://schemas.microsoft.com/office/drawing/2014/main" id="{4FB96A8D-C071-478F-A598-8BC7C08C27AC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8104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14E0-3780-4789-9F78-0F7A0132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Elucidating Causal Pathways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D6C7-69B9-4CBB-92B4-AB5D35FD00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 dirty="0"/>
          </a:p>
        </p:txBody>
      </p:sp>
      <p:grpSp>
        <p:nvGrpSpPr>
          <p:cNvPr id="8" name="Shape 497">
            <a:extLst>
              <a:ext uri="{FF2B5EF4-FFF2-40B4-BE49-F238E27FC236}">
                <a16:creationId xmlns:a16="http://schemas.microsoft.com/office/drawing/2014/main" id="{D141F88B-15B4-4BEE-BB64-5C81CCE7BCF7}"/>
              </a:ext>
            </a:extLst>
          </p:cNvPr>
          <p:cNvGrpSpPr/>
          <p:nvPr/>
        </p:nvGrpSpPr>
        <p:grpSpPr>
          <a:xfrm>
            <a:off x="8082643" y="236764"/>
            <a:ext cx="775607" cy="775607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9" name="Shape 498">
              <a:extLst>
                <a:ext uri="{FF2B5EF4-FFF2-40B4-BE49-F238E27FC236}">
                  <a16:creationId xmlns:a16="http://schemas.microsoft.com/office/drawing/2014/main" id="{094BC97C-AA33-400E-9954-9D0150AE8AF0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99">
              <a:extLst>
                <a:ext uri="{FF2B5EF4-FFF2-40B4-BE49-F238E27FC236}">
                  <a16:creationId xmlns:a16="http://schemas.microsoft.com/office/drawing/2014/main" id="{8E54834B-8951-448C-BDDD-BF0138C8EA18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00">
              <a:extLst>
                <a:ext uri="{FF2B5EF4-FFF2-40B4-BE49-F238E27FC236}">
                  <a16:creationId xmlns:a16="http://schemas.microsoft.com/office/drawing/2014/main" id="{9778A25E-F07D-48F3-BFE7-BB658A5378D5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01">
              <a:extLst>
                <a:ext uri="{FF2B5EF4-FFF2-40B4-BE49-F238E27FC236}">
                  <a16:creationId xmlns:a16="http://schemas.microsoft.com/office/drawing/2014/main" id="{6E025357-8A57-400B-8C84-290D1BDD3BEB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502">
              <a:extLst>
                <a:ext uri="{FF2B5EF4-FFF2-40B4-BE49-F238E27FC236}">
                  <a16:creationId xmlns:a16="http://schemas.microsoft.com/office/drawing/2014/main" id="{4FB96A8D-C071-478F-A598-8BC7C08C27AC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8D73572-2716-6D41-A386-E2B661C46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" y="202725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7">
            <a:extLst>
              <a:ext uri="{FF2B5EF4-FFF2-40B4-BE49-F238E27FC236}">
                <a16:creationId xmlns:a16="http://schemas.microsoft.com/office/drawing/2014/main" id="{BD067C17-BF68-0F42-9AD6-A64704DE2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29314" r="17599" b="36366"/>
          <a:stretch/>
        </p:blipFill>
        <p:spPr bwMode="auto">
          <a:xfrm>
            <a:off x="1463040" y="1624836"/>
            <a:ext cx="6203852" cy="2847194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14BDC0-30BD-3D47-A7DE-6EF8975C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" y="463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77D79-041E-A840-BEB6-715041C61C1C}"/>
              </a:ext>
            </a:extLst>
          </p:cNvPr>
          <p:cNvSpPr txBox="1"/>
          <p:nvPr/>
        </p:nvSpPr>
        <p:spPr>
          <a:xfrm>
            <a:off x="3192982" y="4472030"/>
            <a:ext cx="30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Lewis et al., Under Review</a:t>
            </a:r>
          </a:p>
        </p:txBody>
      </p:sp>
    </p:spTree>
    <p:extLst>
      <p:ext uri="{BB962C8B-B14F-4D97-AF65-F5344CB8AC3E}">
        <p14:creationId xmlns:p14="http://schemas.microsoft.com/office/powerpoint/2010/main" val="1827819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8" y="404077"/>
            <a:ext cx="7579064" cy="857400"/>
          </a:xfrm>
        </p:spPr>
        <p:txBody>
          <a:bodyPr/>
          <a:lstStyle/>
          <a:p>
            <a:r>
              <a:rPr lang="en-US" sz="4000" dirty="0"/>
              <a:t>Name it, Define it, Specify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5E5F01-BA64-0044-9634-0124FCC2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4"/>
          <a:stretch/>
        </p:blipFill>
        <p:spPr>
          <a:xfrm>
            <a:off x="1471565" y="1114426"/>
            <a:ext cx="6479929" cy="3278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1A3CD-A53C-BF42-BCDD-4CF85B945082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Proctor, Powell, &amp; McMillen, 2013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46A05B-3E57-4846-BEBA-EBFB5581787C}"/>
              </a:ext>
            </a:extLst>
          </p:cNvPr>
          <p:cNvSpPr/>
          <p:nvPr/>
        </p:nvSpPr>
        <p:spPr bwMode="auto">
          <a:xfrm>
            <a:off x="1347057" y="1103276"/>
            <a:ext cx="1067533" cy="327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89611" tIns="44806" rIns="89611" bIns="44806" numCol="1" rtlCol="0" anchor="ctr" anchorCtr="0" compatLnSpc="1">
            <a:prstTxWarp prst="textNoShape">
              <a:avLst/>
            </a:prstTxWarp>
          </a:bodyPr>
          <a:lstStyle/>
          <a:p>
            <a:pPr algn="ctr" defTabSz="896112"/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11" name="Shape 497">
            <a:extLst>
              <a:ext uri="{FF2B5EF4-FFF2-40B4-BE49-F238E27FC236}">
                <a16:creationId xmlns:a16="http://schemas.microsoft.com/office/drawing/2014/main" id="{632B5818-E81F-B546-A442-75E1E847928F}"/>
              </a:ext>
            </a:extLst>
          </p:cNvPr>
          <p:cNvGrpSpPr/>
          <p:nvPr/>
        </p:nvGrpSpPr>
        <p:grpSpPr>
          <a:xfrm>
            <a:off x="8082643" y="236764"/>
            <a:ext cx="775607" cy="775607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12" name="Shape 498">
              <a:extLst>
                <a:ext uri="{FF2B5EF4-FFF2-40B4-BE49-F238E27FC236}">
                  <a16:creationId xmlns:a16="http://schemas.microsoft.com/office/drawing/2014/main" id="{7D2EBCC8-526A-734A-BC50-DD5506BDDAFF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499">
              <a:extLst>
                <a:ext uri="{FF2B5EF4-FFF2-40B4-BE49-F238E27FC236}">
                  <a16:creationId xmlns:a16="http://schemas.microsoft.com/office/drawing/2014/main" id="{DF24DFAD-565A-1641-8979-7D6251FB4CC1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500">
              <a:extLst>
                <a:ext uri="{FF2B5EF4-FFF2-40B4-BE49-F238E27FC236}">
                  <a16:creationId xmlns:a16="http://schemas.microsoft.com/office/drawing/2014/main" id="{71AF15B8-0734-2149-9D50-06FD7FBCF76A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501">
              <a:extLst>
                <a:ext uri="{FF2B5EF4-FFF2-40B4-BE49-F238E27FC236}">
                  <a16:creationId xmlns:a16="http://schemas.microsoft.com/office/drawing/2014/main" id="{3255B9D3-6D92-5145-A683-AC566CD3F7CC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502">
              <a:extLst>
                <a:ext uri="{FF2B5EF4-FFF2-40B4-BE49-F238E27FC236}">
                  <a16:creationId xmlns:a16="http://schemas.microsoft.com/office/drawing/2014/main" id="{220AF36D-AD7B-8B48-A88D-242A00077F10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059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1A3CD-A53C-BF42-BCDD-4CF85B945082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Bunger et al., 2014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FA48B0-3327-3645-9656-716489CA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Applied Example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3C12087-B1E4-6943-A1B2-1459C52C2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549143"/>
            <a:ext cx="7682400" cy="685718"/>
          </a:xfrm>
        </p:spPr>
        <p:txBody>
          <a:bodyPr/>
          <a:lstStyle/>
          <a:p>
            <a:pPr marL="114300" indent="0">
              <a:buNone/>
            </a:pPr>
            <a:r>
              <a:rPr lang="en-US" sz="2200" b="1" i="1" dirty="0"/>
              <a:t>TF-CBT Learning Collaborative (11 component strategies*)</a:t>
            </a:r>
          </a:p>
          <a:p>
            <a:pPr marL="114300" indent="0">
              <a:buNone/>
            </a:pPr>
            <a:endParaRPr lang="en-US" sz="22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92C23F-CC4A-7E45-9759-A1385114F9C1}"/>
              </a:ext>
            </a:extLst>
          </p:cNvPr>
          <p:cNvSpPr txBox="1">
            <a:spLocks/>
          </p:cNvSpPr>
          <p:nvPr/>
        </p:nvSpPr>
        <p:spPr>
          <a:xfrm>
            <a:off x="1191850" y="1969959"/>
            <a:ext cx="7682400" cy="143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Prepare change package</a:t>
            </a:r>
          </a:p>
          <a:p>
            <a:r>
              <a:rPr lang="en-US" sz="1600" dirty="0"/>
              <a:t>Commitment</a:t>
            </a:r>
          </a:p>
          <a:p>
            <a:r>
              <a:rPr lang="en-US" sz="1600" dirty="0"/>
              <a:t>Learning sessions</a:t>
            </a:r>
          </a:p>
          <a:p>
            <a:r>
              <a:rPr lang="en-US" sz="1600" dirty="0"/>
              <a:t>PDSA cycles</a:t>
            </a:r>
          </a:p>
          <a:p>
            <a:r>
              <a:rPr lang="en-US" sz="1600" dirty="0"/>
              <a:t>Conference calls</a:t>
            </a:r>
          </a:p>
          <a:p>
            <a:r>
              <a:rPr lang="en-US" sz="1600" dirty="0"/>
              <a:t>Web support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/>
              <a:t>Quality improvement technique training</a:t>
            </a:r>
          </a:p>
          <a:p>
            <a:r>
              <a:rPr lang="en-US" sz="1600" dirty="0"/>
              <a:t>Metrics reporting</a:t>
            </a:r>
          </a:p>
          <a:p>
            <a:r>
              <a:rPr lang="en-US" sz="1600" dirty="0"/>
              <a:t>Coaching calls</a:t>
            </a:r>
          </a:p>
          <a:p>
            <a:r>
              <a:rPr lang="en-US" sz="1600" dirty="0"/>
              <a:t>Onsite visits</a:t>
            </a:r>
          </a:p>
          <a:p>
            <a:r>
              <a:rPr lang="en-US" sz="1600" dirty="0"/>
              <a:t>Rostering</a:t>
            </a:r>
          </a:p>
          <a:p>
            <a:endParaRPr lang="en-US" sz="220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3B3E5C7-B808-924F-B6FA-076AFC99FA80}"/>
              </a:ext>
            </a:extLst>
          </p:cNvPr>
          <p:cNvSpPr txBox="1">
            <a:spLocks/>
          </p:cNvSpPr>
          <p:nvPr/>
        </p:nvSpPr>
        <p:spPr>
          <a:xfrm>
            <a:off x="921999" y="3946412"/>
            <a:ext cx="7682400" cy="68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000" i="1" dirty="0"/>
              <a:t>*Each specified according to Proctor et al. (2013) standards</a:t>
            </a:r>
          </a:p>
          <a:p>
            <a:pPr marL="114300" indent="0">
              <a:buFont typeface="Arial"/>
              <a:buNone/>
            </a:pPr>
            <a:endParaRPr lang="en-US" sz="2200" dirty="0"/>
          </a:p>
        </p:txBody>
      </p:sp>
      <p:grpSp>
        <p:nvGrpSpPr>
          <p:cNvPr id="11" name="Shape 497">
            <a:extLst>
              <a:ext uri="{FF2B5EF4-FFF2-40B4-BE49-F238E27FC236}">
                <a16:creationId xmlns:a16="http://schemas.microsoft.com/office/drawing/2014/main" id="{D3E4CA81-D1B9-FE48-980A-D95114FB5002}"/>
              </a:ext>
            </a:extLst>
          </p:cNvPr>
          <p:cNvGrpSpPr/>
          <p:nvPr/>
        </p:nvGrpSpPr>
        <p:grpSpPr>
          <a:xfrm>
            <a:off x="8082643" y="236764"/>
            <a:ext cx="775607" cy="775607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12" name="Shape 498">
              <a:extLst>
                <a:ext uri="{FF2B5EF4-FFF2-40B4-BE49-F238E27FC236}">
                  <a16:creationId xmlns:a16="http://schemas.microsoft.com/office/drawing/2014/main" id="{ADD99096-CF47-A943-A432-B314AFD8B136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499">
              <a:extLst>
                <a:ext uri="{FF2B5EF4-FFF2-40B4-BE49-F238E27FC236}">
                  <a16:creationId xmlns:a16="http://schemas.microsoft.com/office/drawing/2014/main" id="{8BAD9BE8-EEB9-0A48-9F01-D5095C850C9A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500">
              <a:extLst>
                <a:ext uri="{FF2B5EF4-FFF2-40B4-BE49-F238E27FC236}">
                  <a16:creationId xmlns:a16="http://schemas.microsoft.com/office/drawing/2014/main" id="{AC79A67A-F6EA-1E44-A41B-AB0FEBB87614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501">
              <a:extLst>
                <a:ext uri="{FF2B5EF4-FFF2-40B4-BE49-F238E27FC236}">
                  <a16:creationId xmlns:a16="http://schemas.microsoft.com/office/drawing/2014/main" id="{78C1CE45-5E98-444C-9268-AA776E132583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502">
              <a:extLst>
                <a:ext uri="{FF2B5EF4-FFF2-40B4-BE49-F238E27FC236}">
                  <a16:creationId xmlns:a16="http://schemas.microsoft.com/office/drawing/2014/main" id="{BA1EB0FF-BECF-8544-9F30-F90AF2AC63C7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571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1A3CD-A53C-BF42-BCDD-4CF85B945082}"/>
              </a:ext>
            </a:extLst>
          </p:cNvPr>
          <p:cNvSpPr txBox="1"/>
          <p:nvPr/>
        </p:nvSpPr>
        <p:spPr>
          <a:xfrm>
            <a:off x="493537" y="4408431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Bunger et al.,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58D3F-B656-9748-ADE5-EC6939BCA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68" y="527539"/>
            <a:ext cx="7189105" cy="4200862"/>
          </a:xfrm>
          <a:prstGeom prst="rect">
            <a:avLst/>
          </a:prstGeom>
        </p:spPr>
      </p:pic>
      <p:grpSp>
        <p:nvGrpSpPr>
          <p:cNvPr id="10" name="Shape 497">
            <a:extLst>
              <a:ext uri="{FF2B5EF4-FFF2-40B4-BE49-F238E27FC236}">
                <a16:creationId xmlns:a16="http://schemas.microsoft.com/office/drawing/2014/main" id="{0BAF1B29-6EF0-0346-ACBE-32AB518C3C9B}"/>
              </a:ext>
            </a:extLst>
          </p:cNvPr>
          <p:cNvGrpSpPr/>
          <p:nvPr/>
        </p:nvGrpSpPr>
        <p:grpSpPr>
          <a:xfrm>
            <a:off x="8082643" y="236764"/>
            <a:ext cx="775607" cy="775607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11" name="Shape 498">
              <a:extLst>
                <a:ext uri="{FF2B5EF4-FFF2-40B4-BE49-F238E27FC236}">
                  <a16:creationId xmlns:a16="http://schemas.microsoft.com/office/drawing/2014/main" id="{914BA017-3F68-8B43-91A4-E0E54B502F13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499">
              <a:extLst>
                <a:ext uri="{FF2B5EF4-FFF2-40B4-BE49-F238E27FC236}">
                  <a16:creationId xmlns:a16="http://schemas.microsoft.com/office/drawing/2014/main" id="{4C104443-04A8-4343-AB83-11D8F8598A5C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500">
              <a:extLst>
                <a:ext uri="{FF2B5EF4-FFF2-40B4-BE49-F238E27FC236}">
                  <a16:creationId xmlns:a16="http://schemas.microsoft.com/office/drawing/2014/main" id="{360BFFB0-75A6-8A46-ACC2-F3C36100FD13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501">
              <a:extLst>
                <a:ext uri="{FF2B5EF4-FFF2-40B4-BE49-F238E27FC236}">
                  <a16:creationId xmlns:a16="http://schemas.microsoft.com/office/drawing/2014/main" id="{80D001D6-28AB-0648-9477-87D97E427B4B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502">
              <a:extLst>
                <a:ext uri="{FF2B5EF4-FFF2-40B4-BE49-F238E27FC236}">
                  <a16:creationId xmlns:a16="http://schemas.microsoft.com/office/drawing/2014/main" id="{1B9DAB2A-C73C-1B47-8FD9-42BCAB22CABE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409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FF62-FE4B-4DD3-88E5-CE2DCC95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</p:spPr>
        <p:txBody>
          <a:bodyPr/>
          <a:lstStyle/>
          <a:p>
            <a:r>
              <a:rPr lang="en-US" sz="4000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8184F-4F1E-4534-9512-AD8D7C7C5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000" y="1885951"/>
            <a:ext cx="7820556" cy="23661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200" dirty="0">
                <a:solidFill>
                  <a:schemeClr val="accent4">
                    <a:lumMod val="50000"/>
                  </a:schemeClr>
                </a:solidFill>
              </a:rPr>
              <a:t>Identifying and Selecting Implementation Strategies</a:t>
            </a:r>
          </a:p>
          <a:p>
            <a:pPr>
              <a:buFont typeface="+mj-lt"/>
              <a:buAutoNum type="arabicPeriod"/>
            </a:pPr>
            <a:r>
              <a:rPr lang="en-US" sz="2200" dirty="0">
                <a:solidFill>
                  <a:schemeClr val="accent4">
                    <a:lumMod val="50000"/>
                  </a:schemeClr>
                </a:solidFill>
              </a:rPr>
              <a:t>Assessing the Evidence</a:t>
            </a:r>
          </a:p>
          <a:p>
            <a:pPr>
              <a:buFont typeface="+mj-lt"/>
              <a:buAutoNum type="arabicPeriod"/>
            </a:pPr>
            <a:r>
              <a:rPr lang="en-US" sz="2200" dirty="0">
                <a:solidFill>
                  <a:schemeClr val="accent4">
                    <a:lumMod val="50000"/>
                  </a:schemeClr>
                </a:solidFill>
              </a:rPr>
              <a:t>Priorities and Recommendations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8A637-3725-4B47-90FC-79F505618C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accent4">
                    <a:lumMod val="75000"/>
                  </a:schemeClr>
                </a:solidFill>
              </a:rPr>
              <a:t>3</a:t>
            </a:fld>
            <a:endParaRPr lang="en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6" name="Shape 409">
            <a:extLst>
              <a:ext uri="{FF2B5EF4-FFF2-40B4-BE49-F238E27FC236}">
                <a16:creationId xmlns:a16="http://schemas.microsoft.com/office/drawing/2014/main" id="{270060C8-C80C-8C4E-AD69-5FF67D518CCE}"/>
              </a:ext>
            </a:extLst>
          </p:cNvPr>
          <p:cNvGrpSpPr/>
          <p:nvPr/>
        </p:nvGrpSpPr>
        <p:grpSpPr>
          <a:xfrm>
            <a:off x="7987661" y="342901"/>
            <a:ext cx="941078" cy="661308"/>
            <a:chOff x="3918650" y="293075"/>
            <a:chExt cx="488500" cy="412775"/>
          </a:xfrm>
          <a:solidFill>
            <a:schemeClr val="accent5">
              <a:lumMod val="75000"/>
            </a:schemeClr>
          </a:solidFill>
        </p:grpSpPr>
        <p:sp>
          <p:nvSpPr>
            <p:cNvPr id="17" name="Shape 410">
              <a:extLst>
                <a:ext uri="{FF2B5EF4-FFF2-40B4-BE49-F238E27FC236}">
                  <a16:creationId xmlns:a16="http://schemas.microsoft.com/office/drawing/2014/main" id="{2E503924-311C-BC4F-8728-1B7D4E83828C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411">
              <a:extLst>
                <a:ext uri="{FF2B5EF4-FFF2-40B4-BE49-F238E27FC236}">
                  <a16:creationId xmlns:a16="http://schemas.microsoft.com/office/drawing/2014/main" id="{19A90BAC-467C-4348-B285-32B1BEC3B8DC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412">
              <a:extLst>
                <a:ext uri="{FF2B5EF4-FFF2-40B4-BE49-F238E27FC236}">
                  <a16:creationId xmlns:a16="http://schemas.microsoft.com/office/drawing/2014/main" id="{C90EA3A4-4273-714F-86E6-A03C4A4C8319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679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05C0-A207-419F-9F5B-882ED9664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Leveraging Implementation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99585-219C-468D-9EC8-38C701859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Assessing the Evidence</a:t>
            </a:r>
          </a:p>
        </p:txBody>
      </p:sp>
      <p:sp>
        <p:nvSpPr>
          <p:cNvPr id="15" name="Shape 255">
            <a:extLst>
              <a:ext uri="{FF2B5EF4-FFF2-40B4-BE49-F238E27FC236}">
                <a16:creationId xmlns:a16="http://schemas.microsoft.com/office/drawing/2014/main" id="{72C07709-C4CE-42E9-AE47-9200ED7614F8}"/>
              </a:ext>
            </a:extLst>
          </p:cNvPr>
          <p:cNvSpPr/>
          <p:nvPr/>
        </p:nvSpPr>
        <p:spPr>
          <a:xfrm>
            <a:off x="2966451" y="1294171"/>
            <a:ext cx="594300" cy="369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6" name="Shape 256">
            <a:extLst>
              <a:ext uri="{FF2B5EF4-FFF2-40B4-BE49-F238E27FC236}">
                <a16:creationId xmlns:a16="http://schemas.microsoft.com/office/drawing/2014/main" id="{C671ADFF-EC7A-4DE4-BB72-C45DB7D49543}"/>
              </a:ext>
            </a:extLst>
          </p:cNvPr>
          <p:cNvSpPr/>
          <p:nvPr/>
        </p:nvSpPr>
        <p:spPr>
          <a:xfrm>
            <a:off x="1953374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" name="Shape 257">
            <a:extLst>
              <a:ext uri="{FF2B5EF4-FFF2-40B4-BE49-F238E27FC236}">
                <a16:creationId xmlns:a16="http://schemas.microsoft.com/office/drawing/2014/main" id="{89F8AF49-8102-4885-A805-B56328497C62}"/>
              </a:ext>
            </a:extLst>
          </p:cNvPr>
          <p:cNvSpPr txBox="1"/>
          <p:nvPr/>
        </p:nvSpPr>
        <p:spPr>
          <a:xfrm>
            <a:off x="2032124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" name="Shape 260">
            <a:extLst>
              <a:ext uri="{FF2B5EF4-FFF2-40B4-BE49-F238E27FC236}">
                <a16:creationId xmlns:a16="http://schemas.microsoft.com/office/drawing/2014/main" id="{C30054C2-08ED-457A-8413-4ACA5756321B}"/>
              </a:ext>
            </a:extLst>
          </p:cNvPr>
          <p:cNvSpPr/>
          <p:nvPr/>
        </p:nvSpPr>
        <p:spPr>
          <a:xfrm>
            <a:off x="4058311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0" name="Shape 264">
            <a:extLst>
              <a:ext uri="{FF2B5EF4-FFF2-40B4-BE49-F238E27FC236}">
                <a16:creationId xmlns:a16="http://schemas.microsoft.com/office/drawing/2014/main" id="{624BE3FF-AC67-41F6-B91C-BD8062B4242C}"/>
              </a:ext>
            </a:extLst>
          </p:cNvPr>
          <p:cNvSpPr/>
          <p:nvPr/>
        </p:nvSpPr>
        <p:spPr>
          <a:xfrm>
            <a:off x="6140296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4" name="Shape 272">
            <a:extLst>
              <a:ext uri="{FF2B5EF4-FFF2-40B4-BE49-F238E27FC236}">
                <a16:creationId xmlns:a16="http://schemas.microsoft.com/office/drawing/2014/main" id="{B7D50A92-F13F-4A7C-9D03-E20768A92C5A}"/>
              </a:ext>
            </a:extLst>
          </p:cNvPr>
          <p:cNvSpPr/>
          <p:nvPr/>
        </p:nvSpPr>
        <p:spPr>
          <a:xfrm>
            <a:off x="5138663" y="1294171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" name="Shape 257">
            <a:extLst>
              <a:ext uri="{FF2B5EF4-FFF2-40B4-BE49-F238E27FC236}">
                <a16:creationId xmlns:a16="http://schemas.microsoft.com/office/drawing/2014/main" id="{4743C4D7-49DD-4505-BDF7-8C87692373EE}"/>
              </a:ext>
            </a:extLst>
          </p:cNvPr>
          <p:cNvSpPr txBox="1"/>
          <p:nvPr/>
        </p:nvSpPr>
        <p:spPr>
          <a:xfrm>
            <a:off x="4137061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8" name="Shape 257">
            <a:extLst>
              <a:ext uri="{FF2B5EF4-FFF2-40B4-BE49-F238E27FC236}">
                <a16:creationId xmlns:a16="http://schemas.microsoft.com/office/drawing/2014/main" id="{E0F44332-1E50-436D-805E-6001FDE38254}"/>
              </a:ext>
            </a:extLst>
          </p:cNvPr>
          <p:cNvSpPr txBox="1"/>
          <p:nvPr/>
        </p:nvSpPr>
        <p:spPr>
          <a:xfrm>
            <a:off x="6219046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19" name="Shape 409">
            <a:extLst>
              <a:ext uri="{FF2B5EF4-FFF2-40B4-BE49-F238E27FC236}">
                <a16:creationId xmlns:a16="http://schemas.microsoft.com/office/drawing/2014/main" id="{81ACE23B-3DBC-2945-8640-6F6D871E4674}"/>
              </a:ext>
            </a:extLst>
          </p:cNvPr>
          <p:cNvGrpSpPr/>
          <p:nvPr/>
        </p:nvGrpSpPr>
        <p:grpSpPr>
          <a:xfrm>
            <a:off x="7987661" y="342901"/>
            <a:ext cx="941078" cy="661308"/>
            <a:chOff x="3918650" y="293075"/>
            <a:chExt cx="488500" cy="412775"/>
          </a:xfrm>
          <a:solidFill>
            <a:schemeClr val="accent5">
              <a:lumMod val="75000"/>
            </a:schemeClr>
          </a:solidFill>
        </p:grpSpPr>
        <p:sp>
          <p:nvSpPr>
            <p:cNvPr id="21" name="Shape 410">
              <a:extLst>
                <a:ext uri="{FF2B5EF4-FFF2-40B4-BE49-F238E27FC236}">
                  <a16:creationId xmlns:a16="http://schemas.microsoft.com/office/drawing/2014/main" id="{453763D1-A535-7345-AF6C-3554CA4EFCFC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411">
              <a:extLst>
                <a:ext uri="{FF2B5EF4-FFF2-40B4-BE49-F238E27FC236}">
                  <a16:creationId xmlns:a16="http://schemas.microsoft.com/office/drawing/2014/main" id="{683C9E5A-B9AD-6B4B-8463-9537503E40E7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412">
              <a:extLst>
                <a:ext uri="{FF2B5EF4-FFF2-40B4-BE49-F238E27FC236}">
                  <a16:creationId xmlns:a16="http://schemas.microsoft.com/office/drawing/2014/main" id="{B48374A4-6624-B040-968E-EE513BDEFD27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5757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Evidence-Base for ERIC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749175"/>
            <a:ext cx="7682400" cy="2366100"/>
          </a:xfrm>
        </p:spPr>
        <p:txBody>
          <a:bodyPr/>
          <a:lstStyle/>
          <a:p>
            <a:r>
              <a:rPr lang="en-US" sz="2200" dirty="0"/>
              <a:t>Some ERIC strategies have systematic reviews assessing their effectiveness (e.g., audit and feedback, opinion leaders, facilitation), whereas others are unlikely to be tested as stand-alone strategies (e.g., obtain formal commitments, shadowing clinicians)</a:t>
            </a:r>
          </a:p>
          <a:p>
            <a:r>
              <a:rPr lang="en-US" sz="2200" dirty="0"/>
              <a:t>Increasingly, focus is not on whether or not they work, but how does it work? Why Where? For whom? How can we enhance effectiveness?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25D63E8A-F3F2-2349-89CB-12FE585DA99A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06291781-672D-BD43-A1CB-AF9712D668B5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892B45E1-48A0-D54C-9CFD-ABD09CB1A75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E321A0B9-B15A-C34B-B007-2106D6AA00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B8EBC6D4-811F-9242-8440-985E6975A167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0D998D17-77AA-404C-BBE8-DC425FFBAA6F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63794352-FA64-4F4B-A914-500E640FF6E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5880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B6DC65-87A4-9248-90CA-73EFF289E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511756"/>
              </p:ext>
            </p:extLst>
          </p:nvPr>
        </p:nvGraphicFramePr>
        <p:xfrm>
          <a:off x="599776" y="597772"/>
          <a:ext cx="7915576" cy="38163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3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0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201">
                <a:tc>
                  <a:txBody>
                    <a:bodyPr/>
                    <a:lstStyle/>
                    <a:p>
                      <a:r>
                        <a:rPr lang="en-US" sz="1400" dirty="0"/>
                        <a:t>Strategy Review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Number of Trials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Effect Sizes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2">
                <a:tc>
                  <a:txBody>
                    <a:bodyPr/>
                    <a:lstStyle/>
                    <a:p>
                      <a:r>
                        <a:rPr lang="en-US" sz="1200" dirty="0"/>
                        <a:t>Printed</a:t>
                      </a:r>
                      <a:r>
                        <a:rPr lang="en-US" sz="1200" baseline="0" dirty="0"/>
                        <a:t> Educational Materials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 Randomized</a:t>
                      </a:r>
                      <a:r>
                        <a:rPr lang="en-US" sz="1200" baseline="0" dirty="0"/>
                        <a:t> Trials</a:t>
                      </a:r>
                    </a:p>
                    <a:p>
                      <a:r>
                        <a:rPr lang="en-US" sz="1200" baseline="0" dirty="0"/>
                        <a:t>31 ITS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</a:t>
                      </a:r>
                      <a:r>
                        <a:rPr lang="en-US" sz="1200" baseline="0" dirty="0"/>
                        <a:t> improvement 2.0% (range 0% to 11%)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02">
                <a:tc>
                  <a:txBody>
                    <a:bodyPr/>
                    <a:lstStyle/>
                    <a:p>
                      <a:r>
                        <a:rPr lang="en-US" sz="1200" dirty="0"/>
                        <a:t>Educational Meetings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81 Randomized Trials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 improvement 6% (IQR</a:t>
                      </a:r>
                      <a:r>
                        <a:rPr lang="en-US" sz="1200" baseline="0" dirty="0"/>
                        <a:t> 1.8% to 15.3%)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922">
                <a:tc>
                  <a:txBody>
                    <a:bodyPr/>
                    <a:lstStyle/>
                    <a:p>
                      <a:r>
                        <a:rPr lang="en-US" sz="1200" dirty="0"/>
                        <a:t>Educational Outreach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69 Randomized Trials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 improvement in prescribing behaviors 4.8% (IQR 3% to 6.6%), other behaviors 6% (IQR</a:t>
                      </a:r>
                      <a:r>
                        <a:rPr lang="en-US" sz="1200" baseline="0" dirty="0"/>
                        <a:t> 3.6% to 16%)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342">
                <a:tc>
                  <a:txBody>
                    <a:bodyPr/>
                    <a:lstStyle/>
                    <a:p>
                      <a:r>
                        <a:rPr lang="en-US" sz="1200" dirty="0"/>
                        <a:t>Local Opinion Leaders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 Randomized Trials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 improvement 12% (6% to 14.5%)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02">
                <a:tc>
                  <a:txBody>
                    <a:bodyPr/>
                    <a:lstStyle/>
                    <a:p>
                      <a:r>
                        <a:rPr lang="en-US" sz="1200" dirty="0"/>
                        <a:t>Audit</a:t>
                      </a:r>
                      <a:r>
                        <a:rPr lang="en-US" sz="1200" baseline="0" dirty="0"/>
                        <a:t> and Feedback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140 Randomized</a:t>
                      </a:r>
                      <a:r>
                        <a:rPr lang="en-US" sz="1200" baseline="0" dirty="0"/>
                        <a:t> Trials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 improvement 4.3% (IQR .5 to 16%)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02">
                <a:tc>
                  <a:txBody>
                    <a:bodyPr/>
                    <a:lstStyle/>
                    <a:p>
                      <a:r>
                        <a:rPr lang="en-US" sz="1200" dirty="0"/>
                        <a:t>Computerized Reminders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</a:t>
                      </a:r>
                      <a:r>
                        <a:rPr lang="en-US" sz="1200" baseline="0" dirty="0"/>
                        <a:t> Randomized Trials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 absolute improvement</a:t>
                      </a:r>
                      <a:r>
                        <a:rPr lang="en-US" sz="1200" baseline="0" dirty="0"/>
                        <a:t> 4.2% (IQR .8 to 18.8%)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364">
                <a:tc>
                  <a:txBody>
                    <a:bodyPr/>
                    <a:lstStyle/>
                    <a:p>
                      <a:r>
                        <a:rPr lang="en-US" sz="1200" dirty="0"/>
                        <a:t>Tailored Interventions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</a:t>
                      </a:r>
                      <a:r>
                        <a:rPr lang="en-US" sz="1200" baseline="0" dirty="0"/>
                        <a:t> Randomized Trials</a:t>
                      </a:r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Meta-Regression</a:t>
                      </a:r>
                      <a:r>
                        <a:rPr lang="en-US" sz="1200" baseline="0" dirty="0"/>
                        <a:t> using 15 trials. Pooled odds ratio of 1.56 (95% CI, 1.27 to 1.93, p &lt; .001)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70F578D-AD7B-0B40-9AEC-187337AA3791}"/>
              </a:ext>
            </a:extLst>
          </p:cNvPr>
          <p:cNvSpPr txBox="1"/>
          <p:nvPr/>
        </p:nvSpPr>
        <p:spPr>
          <a:xfrm>
            <a:off x="1028700" y="4451800"/>
            <a:ext cx="665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Examples of Cochrane EPOC reviews updated from </a:t>
            </a:r>
            <a:r>
              <a:rPr lang="en-US" sz="1200" dirty="0" err="1"/>
              <a:t>Grimshaw</a:t>
            </a:r>
            <a:r>
              <a:rPr lang="en-US" sz="1200" dirty="0"/>
              <a:t> et al., 2012</a:t>
            </a:r>
          </a:p>
        </p:txBody>
      </p:sp>
    </p:spTree>
    <p:extLst>
      <p:ext uri="{BB962C8B-B14F-4D97-AF65-F5344CB8AC3E}">
        <p14:creationId xmlns:p14="http://schemas.microsoft.com/office/powerpoint/2010/main" val="1770749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Multi-faceted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749175"/>
            <a:ext cx="7682400" cy="2366100"/>
          </a:xfrm>
        </p:spPr>
        <p:txBody>
          <a:bodyPr/>
          <a:lstStyle/>
          <a:p>
            <a:r>
              <a:rPr lang="en-US" sz="2200" dirty="0"/>
              <a:t>Mixed evidence regarding the effectiveness of multifaceted strategies. Two plausible explanations:</a:t>
            </a:r>
          </a:p>
          <a:p>
            <a:pPr marL="920750" indent="-334963"/>
            <a:r>
              <a:rPr lang="en-US" dirty="0"/>
              <a:t>Lack of a priori rationale for selection of components (could be “kitchen sink” approach)</a:t>
            </a:r>
          </a:p>
          <a:p>
            <a:pPr marL="920750" indent="-334963"/>
            <a:r>
              <a:rPr lang="en-US" dirty="0"/>
              <a:t>Some multifaceted strategies may focus on only one type of barrier; some single component strategies may address multiple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25D63E8A-F3F2-2349-89CB-12FE585DA99A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06291781-672D-BD43-A1CB-AF9712D668B5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892B45E1-48A0-D54C-9CFD-ABD09CB1A75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E321A0B9-B15A-C34B-B007-2106D6AA00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B8EBC6D4-811F-9242-8440-985E6975A167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0D998D17-77AA-404C-BBE8-DC425FFBAA6F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63794352-FA64-4F4B-A914-500E640FF6E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7529DB-5BEB-9642-9FA1-D6B34627DBF7}"/>
              </a:ext>
            </a:extLst>
          </p:cNvPr>
          <p:cNvSpPr txBox="1"/>
          <p:nvPr/>
        </p:nvSpPr>
        <p:spPr>
          <a:xfrm>
            <a:off x="1028700" y="4451800"/>
            <a:ext cx="665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Grimshaw</a:t>
            </a:r>
            <a:r>
              <a:rPr lang="en-US" sz="1200" dirty="0"/>
              <a:t> et al., 2012; Lau et al., 2015; Squires et al., 2014; </a:t>
            </a:r>
            <a:r>
              <a:rPr lang="en-US" sz="1200" dirty="0" err="1"/>
              <a:t>Wensing</a:t>
            </a:r>
            <a:r>
              <a:rPr lang="en-US" sz="1200" dirty="0"/>
              <a:t> et al., 2017</a:t>
            </a:r>
          </a:p>
        </p:txBody>
      </p:sp>
    </p:spTree>
    <p:extLst>
      <p:ext uri="{BB962C8B-B14F-4D97-AF65-F5344CB8AC3E}">
        <p14:creationId xmlns:p14="http://schemas.microsoft.com/office/powerpoint/2010/main" val="2807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Tailored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552222"/>
            <a:ext cx="7682400" cy="2702625"/>
          </a:xfrm>
        </p:spPr>
        <p:txBody>
          <a:bodyPr/>
          <a:lstStyle/>
          <a:p>
            <a:r>
              <a:rPr lang="en-US" sz="2200" dirty="0"/>
              <a:t>Some evidence that supports effectiveness</a:t>
            </a:r>
          </a:p>
          <a:p>
            <a:pPr marL="920750" indent="-334963"/>
            <a:r>
              <a:rPr lang="en-US" dirty="0"/>
              <a:t>Need to get better at identifying and prioritizing barriers</a:t>
            </a:r>
          </a:p>
          <a:p>
            <a:pPr marL="920750" indent="-334963"/>
            <a:r>
              <a:rPr lang="en-US" dirty="0"/>
              <a:t>Often a mismatch between barriers and strategies</a:t>
            </a:r>
          </a:p>
          <a:p>
            <a:pPr marL="920750" indent="-334963"/>
            <a:r>
              <a:rPr lang="en-US" dirty="0"/>
              <a:t>May require ongoing tailoring throughout implementation process, which can pose threats to trials</a:t>
            </a:r>
          </a:p>
          <a:p>
            <a:pPr marL="920750" indent="-334963"/>
            <a:r>
              <a:rPr lang="en-US" dirty="0"/>
              <a:t>Need systematic methods for tailoring and more head-to-head comparisons of tailored vs. non-tailored strategies</a:t>
            </a:r>
          </a:p>
          <a:p>
            <a:pPr marL="920750" indent="-334963"/>
            <a:r>
              <a:rPr lang="en-US" dirty="0"/>
              <a:t>Little evidence on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 dirty="0"/>
          </a:p>
        </p:txBody>
      </p:sp>
      <p:grpSp>
        <p:nvGrpSpPr>
          <p:cNvPr id="6" name="Shape 651">
            <a:extLst>
              <a:ext uri="{FF2B5EF4-FFF2-40B4-BE49-F238E27FC236}">
                <a16:creationId xmlns:a16="http://schemas.microsoft.com/office/drawing/2014/main" id="{25D63E8A-F3F2-2349-89CB-12FE585DA99A}"/>
              </a:ext>
            </a:extLst>
          </p:cNvPr>
          <p:cNvGrpSpPr/>
          <p:nvPr/>
        </p:nvGrpSpPr>
        <p:grpSpPr>
          <a:xfrm>
            <a:off x="7960397" y="278780"/>
            <a:ext cx="913853" cy="913462"/>
            <a:chOff x="5241175" y="4959100"/>
            <a:chExt cx="539775" cy="517775"/>
          </a:xfrm>
          <a:solidFill>
            <a:schemeClr val="accent5">
              <a:lumMod val="75000"/>
            </a:schemeClr>
          </a:solidFill>
        </p:grpSpPr>
        <p:sp>
          <p:nvSpPr>
            <p:cNvPr id="7" name="Shape 652">
              <a:extLst>
                <a:ext uri="{FF2B5EF4-FFF2-40B4-BE49-F238E27FC236}">
                  <a16:creationId xmlns:a16="http://schemas.microsoft.com/office/drawing/2014/main" id="{06291781-672D-BD43-A1CB-AF9712D668B5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653">
              <a:extLst>
                <a:ext uri="{FF2B5EF4-FFF2-40B4-BE49-F238E27FC236}">
                  <a16:creationId xmlns:a16="http://schemas.microsoft.com/office/drawing/2014/main" id="{892B45E1-48A0-D54C-9CFD-ABD09CB1A75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54">
              <a:extLst>
                <a:ext uri="{FF2B5EF4-FFF2-40B4-BE49-F238E27FC236}">
                  <a16:creationId xmlns:a16="http://schemas.microsoft.com/office/drawing/2014/main" id="{E321A0B9-B15A-C34B-B007-2106D6AA00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5">
              <a:extLst>
                <a:ext uri="{FF2B5EF4-FFF2-40B4-BE49-F238E27FC236}">
                  <a16:creationId xmlns:a16="http://schemas.microsoft.com/office/drawing/2014/main" id="{B8EBC6D4-811F-9242-8440-985E6975A167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6">
              <a:extLst>
                <a:ext uri="{FF2B5EF4-FFF2-40B4-BE49-F238E27FC236}">
                  <a16:creationId xmlns:a16="http://schemas.microsoft.com/office/drawing/2014/main" id="{0D998D17-77AA-404C-BBE8-DC425FFBAA6F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7">
              <a:extLst>
                <a:ext uri="{FF2B5EF4-FFF2-40B4-BE49-F238E27FC236}">
                  <a16:creationId xmlns:a16="http://schemas.microsoft.com/office/drawing/2014/main" id="{63794352-FA64-4F4B-A914-500E640FF6E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E7CD37-4910-DC43-AFAC-94A56236E91B}"/>
              </a:ext>
            </a:extLst>
          </p:cNvPr>
          <p:cNvSpPr txBox="1"/>
          <p:nvPr/>
        </p:nvSpPr>
        <p:spPr>
          <a:xfrm>
            <a:off x="1028700" y="4451800"/>
            <a:ext cx="665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Baker et al., 2015; Bosch et al., 2007; </a:t>
            </a:r>
            <a:r>
              <a:rPr lang="en-US" sz="1200" dirty="0" err="1"/>
              <a:t>Wensing</a:t>
            </a:r>
            <a:r>
              <a:rPr lang="en-US" sz="1200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5605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Resources to Assess Evidence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8" y="1749175"/>
            <a:ext cx="8077035" cy="1436938"/>
          </a:xfrm>
        </p:spPr>
        <p:txBody>
          <a:bodyPr/>
          <a:lstStyle/>
          <a:p>
            <a:r>
              <a:rPr lang="en-US" sz="2200" dirty="0"/>
              <a:t>Cochrane EPOC (</a:t>
            </a:r>
            <a:r>
              <a:rPr lang="en-US" sz="2200" dirty="0" err="1"/>
              <a:t>epoc.cochrane.org</a:t>
            </a:r>
            <a:r>
              <a:rPr lang="en-US" sz="2200" dirty="0"/>
              <a:t>)</a:t>
            </a:r>
          </a:p>
          <a:p>
            <a:r>
              <a:rPr lang="en-US" sz="2200" dirty="0"/>
              <a:t>Campbell Collaboration (</a:t>
            </a:r>
            <a:r>
              <a:rPr lang="en-US" sz="2200" dirty="0" err="1"/>
              <a:t>campbellcollaboration.org</a:t>
            </a:r>
            <a:r>
              <a:rPr lang="en-US" sz="2200" dirty="0"/>
              <a:t>) </a:t>
            </a:r>
          </a:p>
          <a:p>
            <a:r>
              <a:rPr lang="en-US" sz="2200" dirty="0"/>
              <a:t>Health Systems Evidence (</a:t>
            </a:r>
            <a:r>
              <a:rPr lang="en-US" sz="2200" dirty="0" err="1"/>
              <a:t>healthsystemsevidence.org</a:t>
            </a:r>
            <a:r>
              <a:rPr lang="en-US" sz="22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6B0F2-8F58-E44F-AB31-CB8A57A7C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34"/>
          <a:stretch/>
        </p:blipFill>
        <p:spPr>
          <a:xfrm>
            <a:off x="2989877" y="3174476"/>
            <a:ext cx="3353773" cy="1514561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grpSp>
        <p:nvGrpSpPr>
          <p:cNvPr id="7" name="Shape 541">
            <a:extLst>
              <a:ext uri="{FF2B5EF4-FFF2-40B4-BE49-F238E27FC236}">
                <a16:creationId xmlns:a16="http://schemas.microsoft.com/office/drawing/2014/main" id="{9B2533F3-D4A7-F94D-9F3C-96C4CF63316A}"/>
              </a:ext>
            </a:extLst>
          </p:cNvPr>
          <p:cNvGrpSpPr/>
          <p:nvPr/>
        </p:nvGrpSpPr>
        <p:grpSpPr>
          <a:xfrm>
            <a:off x="8099673" y="246251"/>
            <a:ext cx="802779" cy="745970"/>
            <a:chOff x="2583325" y="2972875"/>
            <a:chExt cx="462850" cy="445750"/>
          </a:xfrm>
          <a:solidFill>
            <a:schemeClr val="accent5">
              <a:lumMod val="75000"/>
            </a:schemeClr>
          </a:solidFill>
        </p:grpSpPr>
        <p:sp>
          <p:nvSpPr>
            <p:cNvPr id="8" name="Shape 542">
              <a:extLst>
                <a:ext uri="{FF2B5EF4-FFF2-40B4-BE49-F238E27FC236}">
                  <a16:creationId xmlns:a16="http://schemas.microsoft.com/office/drawing/2014/main" id="{3322A265-1F65-A747-820C-9E4FE945BA88}"/>
                </a:ext>
              </a:extLst>
            </p:cNvPr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0" t="0" r="0" b="0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43">
              <a:extLst>
                <a:ext uri="{FF2B5EF4-FFF2-40B4-BE49-F238E27FC236}">
                  <a16:creationId xmlns:a16="http://schemas.microsoft.com/office/drawing/2014/main" id="{DF5C5604-04BE-8A4C-A7B9-20D0A52EA986}"/>
                </a:ext>
              </a:extLst>
            </p:cNvPr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0" t="0" r="0" b="0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03714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05C0-A207-419F-9F5B-882ED9664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Leveraging Implementation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99585-219C-468D-9EC8-38C701859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Priorities and Recommendations</a:t>
            </a:r>
          </a:p>
        </p:txBody>
      </p:sp>
      <p:sp>
        <p:nvSpPr>
          <p:cNvPr id="15" name="Shape 255">
            <a:extLst>
              <a:ext uri="{FF2B5EF4-FFF2-40B4-BE49-F238E27FC236}">
                <a16:creationId xmlns:a16="http://schemas.microsoft.com/office/drawing/2014/main" id="{72C07709-C4CE-42E9-AE47-9200ED7614F8}"/>
              </a:ext>
            </a:extLst>
          </p:cNvPr>
          <p:cNvSpPr/>
          <p:nvPr/>
        </p:nvSpPr>
        <p:spPr>
          <a:xfrm>
            <a:off x="2966451" y="1294171"/>
            <a:ext cx="594300" cy="369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6" name="Shape 256">
            <a:extLst>
              <a:ext uri="{FF2B5EF4-FFF2-40B4-BE49-F238E27FC236}">
                <a16:creationId xmlns:a16="http://schemas.microsoft.com/office/drawing/2014/main" id="{C671ADFF-EC7A-4DE4-BB72-C45DB7D49543}"/>
              </a:ext>
            </a:extLst>
          </p:cNvPr>
          <p:cNvSpPr/>
          <p:nvPr/>
        </p:nvSpPr>
        <p:spPr>
          <a:xfrm>
            <a:off x="1953374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" name="Shape 257">
            <a:extLst>
              <a:ext uri="{FF2B5EF4-FFF2-40B4-BE49-F238E27FC236}">
                <a16:creationId xmlns:a16="http://schemas.microsoft.com/office/drawing/2014/main" id="{89F8AF49-8102-4885-A805-B56328497C62}"/>
              </a:ext>
            </a:extLst>
          </p:cNvPr>
          <p:cNvSpPr txBox="1"/>
          <p:nvPr/>
        </p:nvSpPr>
        <p:spPr>
          <a:xfrm>
            <a:off x="2032124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" name="Shape 260">
            <a:extLst>
              <a:ext uri="{FF2B5EF4-FFF2-40B4-BE49-F238E27FC236}">
                <a16:creationId xmlns:a16="http://schemas.microsoft.com/office/drawing/2014/main" id="{C30054C2-08ED-457A-8413-4ACA5756321B}"/>
              </a:ext>
            </a:extLst>
          </p:cNvPr>
          <p:cNvSpPr/>
          <p:nvPr/>
        </p:nvSpPr>
        <p:spPr>
          <a:xfrm>
            <a:off x="4058311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0" name="Shape 264">
            <a:extLst>
              <a:ext uri="{FF2B5EF4-FFF2-40B4-BE49-F238E27FC236}">
                <a16:creationId xmlns:a16="http://schemas.microsoft.com/office/drawing/2014/main" id="{624BE3FF-AC67-41F6-B91C-BD8062B4242C}"/>
              </a:ext>
            </a:extLst>
          </p:cNvPr>
          <p:cNvSpPr/>
          <p:nvPr/>
        </p:nvSpPr>
        <p:spPr>
          <a:xfrm>
            <a:off x="6140296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4" name="Shape 272">
            <a:extLst>
              <a:ext uri="{FF2B5EF4-FFF2-40B4-BE49-F238E27FC236}">
                <a16:creationId xmlns:a16="http://schemas.microsoft.com/office/drawing/2014/main" id="{B7D50A92-F13F-4A7C-9D03-E20768A92C5A}"/>
              </a:ext>
            </a:extLst>
          </p:cNvPr>
          <p:cNvSpPr/>
          <p:nvPr/>
        </p:nvSpPr>
        <p:spPr>
          <a:xfrm>
            <a:off x="5138663" y="1294171"/>
            <a:ext cx="594300" cy="369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" name="Shape 257">
            <a:extLst>
              <a:ext uri="{FF2B5EF4-FFF2-40B4-BE49-F238E27FC236}">
                <a16:creationId xmlns:a16="http://schemas.microsoft.com/office/drawing/2014/main" id="{4743C4D7-49DD-4505-BDF7-8C87692373EE}"/>
              </a:ext>
            </a:extLst>
          </p:cNvPr>
          <p:cNvSpPr txBox="1"/>
          <p:nvPr/>
        </p:nvSpPr>
        <p:spPr>
          <a:xfrm>
            <a:off x="4137061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8" name="Shape 257">
            <a:extLst>
              <a:ext uri="{FF2B5EF4-FFF2-40B4-BE49-F238E27FC236}">
                <a16:creationId xmlns:a16="http://schemas.microsoft.com/office/drawing/2014/main" id="{E0F44332-1E50-436D-805E-6001FDE38254}"/>
              </a:ext>
            </a:extLst>
          </p:cNvPr>
          <p:cNvSpPr txBox="1"/>
          <p:nvPr/>
        </p:nvSpPr>
        <p:spPr>
          <a:xfrm>
            <a:off x="6219046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19" name="Shape 409">
            <a:extLst>
              <a:ext uri="{FF2B5EF4-FFF2-40B4-BE49-F238E27FC236}">
                <a16:creationId xmlns:a16="http://schemas.microsoft.com/office/drawing/2014/main" id="{81ACE23B-3DBC-2945-8640-6F6D871E4674}"/>
              </a:ext>
            </a:extLst>
          </p:cNvPr>
          <p:cNvGrpSpPr/>
          <p:nvPr/>
        </p:nvGrpSpPr>
        <p:grpSpPr>
          <a:xfrm>
            <a:off x="7987661" y="342901"/>
            <a:ext cx="941078" cy="661308"/>
            <a:chOff x="3918650" y="293075"/>
            <a:chExt cx="488500" cy="412775"/>
          </a:xfrm>
          <a:solidFill>
            <a:schemeClr val="accent5">
              <a:lumMod val="75000"/>
            </a:schemeClr>
          </a:solidFill>
        </p:grpSpPr>
        <p:sp>
          <p:nvSpPr>
            <p:cNvPr id="21" name="Shape 410">
              <a:extLst>
                <a:ext uri="{FF2B5EF4-FFF2-40B4-BE49-F238E27FC236}">
                  <a16:creationId xmlns:a16="http://schemas.microsoft.com/office/drawing/2014/main" id="{453763D1-A535-7345-AF6C-3554CA4EFCFC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411">
              <a:extLst>
                <a:ext uri="{FF2B5EF4-FFF2-40B4-BE49-F238E27FC236}">
                  <a16:creationId xmlns:a16="http://schemas.microsoft.com/office/drawing/2014/main" id="{683C9E5A-B9AD-6B4B-8463-9537503E40E7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412">
              <a:extLst>
                <a:ext uri="{FF2B5EF4-FFF2-40B4-BE49-F238E27FC236}">
                  <a16:creationId xmlns:a16="http://schemas.microsoft.com/office/drawing/2014/main" id="{B48374A4-6624-B040-968E-EE513BDEFD27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5090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Enhance Methods for Designing and Tailoring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 dirty="0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EB8D5A15-30EC-4C73-A063-ED144F39FC82}"/>
              </a:ext>
            </a:extLst>
          </p:cNvPr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1</a:t>
            </a: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4F30DA1-4000-F643-A63E-1EDF02311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2282275"/>
            <a:ext cx="7682400" cy="2366100"/>
          </a:xfrm>
        </p:spPr>
        <p:txBody>
          <a:bodyPr/>
          <a:lstStyle/>
          <a:p>
            <a:r>
              <a:rPr lang="en-US" sz="2200" dirty="0"/>
              <a:t>Need “systematic and rigorous methods…to enhance the linkage between identified barriers and strategies”</a:t>
            </a:r>
          </a:p>
          <a:p>
            <a:r>
              <a:rPr lang="en-US" sz="2200" dirty="0"/>
              <a:t>Numerous candidate methods have been identified, though few have been evaluated formally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76291-E92E-E549-A39F-103C26453DC4}"/>
              </a:ext>
            </a:extLst>
          </p:cNvPr>
          <p:cNvSpPr txBox="1"/>
          <p:nvPr/>
        </p:nvSpPr>
        <p:spPr>
          <a:xfrm>
            <a:off x="367990" y="4451800"/>
            <a:ext cx="84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Baker et al., 2015; Bosch et al., 2007; Colquhoun et al., 2017; </a:t>
            </a:r>
            <a:r>
              <a:rPr lang="en-US" sz="1200" dirty="0" err="1"/>
              <a:t>Grol</a:t>
            </a:r>
            <a:r>
              <a:rPr lang="en-US" sz="1200" dirty="0"/>
              <a:t> et al., 2013; Powell et al., 2017</a:t>
            </a:r>
          </a:p>
        </p:txBody>
      </p:sp>
    </p:spTree>
    <p:extLst>
      <p:ext uri="{BB962C8B-B14F-4D97-AF65-F5344CB8AC3E}">
        <p14:creationId xmlns:p14="http://schemas.microsoft.com/office/powerpoint/2010/main" val="22059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850226" cy="857400"/>
          </a:xfrm>
        </p:spPr>
        <p:txBody>
          <a:bodyPr/>
          <a:lstStyle/>
          <a:p>
            <a:r>
              <a:rPr lang="en-US" sz="4000" dirty="0"/>
              <a:t>Specify Mechanisms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 dirty="0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EB8D5A15-30EC-4C73-A063-ED144F39FC82}"/>
              </a:ext>
            </a:extLst>
          </p:cNvPr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644220-0C0D-964B-8C9E-A7F5ADBF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1628012"/>
            <a:ext cx="7682400" cy="2366100"/>
          </a:xfrm>
        </p:spPr>
        <p:txBody>
          <a:bodyPr/>
          <a:lstStyle/>
          <a:p>
            <a:r>
              <a:rPr lang="en-US" sz="2200" dirty="0"/>
              <a:t>Focus on establishing mechanisms of change</a:t>
            </a:r>
          </a:p>
          <a:p>
            <a:r>
              <a:rPr lang="en-US" sz="2200" dirty="0"/>
              <a:t>Identify mediators, moderators, and pre-conditions</a:t>
            </a:r>
          </a:p>
          <a:p>
            <a:r>
              <a:rPr lang="en-US" sz="2200" dirty="0"/>
              <a:t>Increase use of causal theory and model proposed causal pathways</a:t>
            </a:r>
          </a:p>
          <a:p>
            <a:r>
              <a:rPr lang="en-US" sz="2200" dirty="0"/>
              <a:t>Improve design and analysis of multilevel mediation models in trials</a:t>
            </a:r>
          </a:p>
          <a:p>
            <a:pPr marL="114300" indent="0">
              <a:buNone/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DDF59-BEA5-8D41-A3EE-A23D18E009FC}"/>
              </a:ext>
            </a:extLst>
          </p:cNvPr>
          <p:cNvSpPr txBox="1"/>
          <p:nvPr/>
        </p:nvSpPr>
        <p:spPr>
          <a:xfrm>
            <a:off x="367990" y="4451800"/>
            <a:ext cx="84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Lewis et al., Under Review; National Institutes of Health, 2016; Weiner et al., 2012; Williams et al., 2016</a:t>
            </a:r>
          </a:p>
        </p:txBody>
      </p:sp>
    </p:spTree>
    <p:extLst>
      <p:ext uri="{BB962C8B-B14F-4D97-AF65-F5344CB8AC3E}">
        <p14:creationId xmlns:p14="http://schemas.microsoft.com/office/powerpoint/2010/main" val="4367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Conduct more comparative effectiveness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2282275"/>
            <a:ext cx="7682400" cy="2366100"/>
          </a:xfrm>
        </p:spPr>
        <p:txBody>
          <a:bodyPr/>
          <a:lstStyle/>
          <a:p>
            <a:r>
              <a:rPr lang="en-US" sz="2200" dirty="0"/>
              <a:t>Diversify the strategies tested</a:t>
            </a:r>
          </a:p>
          <a:p>
            <a:r>
              <a:rPr lang="en-US" sz="2200" dirty="0"/>
              <a:t>Need for more comparative studies of discrete, multifaceted, and tailored strategies</a:t>
            </a:r>
          </a:p>
          <a:p>
            <a:r>
              <a:rPr lang="en-US" sz="2200" dirty="0"/>
              <a:t>Utilize a wider range of designs and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 dirty="0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EB8D5A15-30EC-4C73-A063-ED144F39FC82}"/>
              </a:ext>
            </a:extLst>
          </p:cNvPr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3</a:t>
            </a: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9126C-FF13-3B49-8349-3AF18493DB9B}"/>
              </a:ext>
            </a:extLst>
          </p:cNvPr>
          <p:cNvSpPr txBox="1"/>
          <p:nvPr/>
        </p:nvSpPr>
        <p:spPr>
          <a:xfrm>
            <a:off x="367990" y="4451800"/>
            <a:ext cx="84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Brown et al., 2017; Institute of Medicine, 2009; Lau et al., 2015; </a:t>
            </a:r>
            <a:r>
              <a:rPr lang="en-US" sz="1200" dirty="0" err="1"/>
              <a:t>Mazucca</a:t>
            </a:r>
            <a:r>
              <a:rPr lang="en-US" sz="1200" dirty="0"/>
              <a:t> et al., 2018; Powell et al., 2014;  </a:t>
            </a:r>
          </a:p>
        </p:txBody>
      </p:sp>
    </p:spTree>
    <p:extLst>
      <p:ext uri="{BB962C8B-B14F-4D97-AF65-F5344CB8AC3E}">
        <p14:creationId xmlns:p14="http://schemas.microsoft.com/office/powerpoint/2010/main" val="13685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05C0-A207-419F-9F5B-882ED9664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Leveraging Implementation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99585-219C-468D-9EC8-38C701859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Identifying and Selecting Implementation Strategies</a:t>
            </a:r>
          </a:p>
        </p:txBody>
      </p:sp>
      <p:sp>
        <p:nvSpPr>
          <p:cNvPr id="15" name="Shape 255">
            <a:extLst>
              <a:ext uri="{FF2B5EF4-FFF2-40B4-BE49-F238E27FC236}">
                <a16:creationId xmlns:a16="http://schemas.microsoft.com/office/drawing/2014/main" id="{72C07709-C4CE-42E9-AE47-9200ED7614F8}"/>
              </a:ext>
            </a:extLst>
          </p:cNvPr>
          <p:cNvSpPr/>
          <p:nvPr/>
        </p:nvSpPr>
        <p:spPr>
          <a:xfrm>
            <a:off x="2966451" y="1294171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6" name="Shape 256">
            <a:extLst>
              <a:ext uri="{FF2B5EF4-FFF2-40B4-BE49-F238E27FC236}">
                <a16:creationId xmlns:a16="http://schemas.microsoft.com/office/drawing/2014/main" id="{C671ADFF-EC7A-4DE4-BB72-C45DB7D49543}"/>
              </a:ext>
            </a:extLst>
          </p:cNvPr>
          <p:cNvSpPr/>
          <p:nvPr/>
        </p:nvSpPr>
        <p:spPr>
          <a:xfrm>
            <a:off x="1953374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" name="Shape 257">
            <a:extLst>
              <a:ext uri="{FF2B5EF4-FFF2-40B4-BE49-F238E27FC236}">
                <a16:creationId xmlns:a16="http://schemas.microsoft.com/office/drawing/2014/main" id="{89F8AF49-8102-4885-A805-B56328497C62}"/>
              </a:ext>
            </a:extLst>
          </p:cNvPr>
          <p:cNvSpPr txBox="1"/>
          <p:nvPr/>
        </p:nvSpPr>
        <p:spPr>
          <a:xfrm>
            <a:off x="2032124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" name="Shape 260">
            <a:extLst>
              <a:ext uri="{FF2B5EF4-FFF2-40B4-BE49-F238E27FC236}">
                <a16:creationId xmlns:a16="http://schemas.microsoft.com/office/drawing/2014/main" id="{C30054C2-08ED-457A-8413-4ACA5756321B}"/>
              </a:ext>
            </a:extLst>
          </p:cNvPr>
          <p:cNvSpPr/>
          <p:nvPr/>
        </p:nvSpPr>
        <p:spPr>
          <a:xfrm>
            <a:off x="4058311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0" name="Shape 264">
            <a:extLst>
              <a:ext uri="{FF2B5EF4-FFF2-40B4-BE49-F238E27FC236}">
                <a16:creationId xmlns:a16="http://schemas.microsoft.com/office/drawing/2014/main" id="{624BE3FF-AC67-41F6-B91C-BD8062B4242C}"/>
              </a:ext>
            </a:extLst>
          </p:cNvPr>
          <p:cNvSpPr/>
          <p:nvPr/>
        </p:nvSpPr>
        <p:spPr>
          <a:xfrm>
            <a:off x="6140296" y="1003208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4" name="Shape 272">
            <a:extLst>
              <a:ext uri="{FF2B5EF4-FFF2-40B4-BE49-F238E27FC236}">
                <a16:creationId xmlns:a16="http://schemas.microsoft.com/office/drawing/2014/main" id="{B7D50A92-F13F-4A7C-9D03-E20768A92C5A}"/>
              </a:ext>
            </a:extLst>
          </p:cNvPr>
          <p:cNvSpPr/>
          <p:nvPr/>
        </p:nvSpPr>
        <p:spPr>
          <a:xfrm>
            <a:off x="5138663" y="1294171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" name="Shape 257">
            <a:extLst>
              <a:ext uri="{FF2B5EF4-FFF2-40B4-BE49-F238E27FC236}">
                <a16:creationId xmlns:a16="http://schemas.microsoft.com/office/drawing/2014/main" id="{4743C4D7-49DD-4505-BDF7-8C87692373EE}"/>
              </a:ext>
            </a:extLst>
          </p:cNvPr>
          <p:cNvSpPr txBox="1"/>
          <p:nvPr/>
        </p:nvSpPr>
        <p:spPr>
          <a:xfrm>
            <a:off x="4137061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8" name="Shape 257">
            <a:extLst>
              <a:ext uri="{FF2B5EF4-FFF2-40B4-BE49-F238E27FC236}">
                <a16:creationId xmlns:a16="http://schemas.microsoft.com/office/drawing/2014/main" id="{E0F44332-1E50-436D-805E-6001FDE38254}"/>
              </a:ext>
            </a:extLst>
          </p:cNvPr>
          <p:cNvSpPr txBox="1"/>
          <p:nvPr/>
        </p:nvSpPr>
        <p:spPr>
          <a:xfrm>
            <a:off x="6219046" y="1044028"/>
            <a:ext cx="4368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1100"/>
              <a:buNone/>
            </a:pPr>
            <a:r>
              <a:rPr lang="en" sz="2000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800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19" name="Shape 409">
            <a:extLst>
              <a:ext uri="{FF2B5EF4-FFF2-40B4-BE49-F238E27FC236}">
                <a16:creationId xmlns:a16="http://schemas.microsoft.com/office/drawing/2014/main" id="{81ACE23B-3DBC-2945-8640-6F6D871E4674}"/>
              </a:ext>
            </a:extLst>
          </p:cNvPr>
          <p:cNvGrpSpPr/>
          <p:nvPr/>
        </p:nvGrpSpPr>
        <p:grpSpPr>
          <a:xfrm>
            <a:off x="7987661" y="342901"/>
            <a:ext cx="941078" cy="661308"/>
            <a:chOff x="3918650" y="293075"/>
            <a:chExt cx="488500" cy="412775"/>
          </a:xfrm>
          <a:solidFill>
            <a:schemeClr val="accent5">
              <a:lumMod val="75000"/>
            </a:schemeClr>
          </a:solidFill>
        </p:grpSpPr>
        <p:sp>
          <p:nvSpPr>
            <p:cNvPr id="21" name="Shape 410">
              <a:extLst>
                <a:ext uri="{FF2B5EF4-FFF2-40B4-BE49-F238E27FC236}">
                  <a16:creationId xmlns:a16="http://schemas.microsoft.com/office/drawing/2014/main" id="{453763D1-A535-7345-AF6C-3554CA4EFCFC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411">
              <a:extLst>
                <a:ext uri="{FF2B5EF4-FFF2-40B4-BE49-F238E27FC236}">
                  <a16:creationId xmlns:a16="http://schemas.microsoft.com/office/drawing/2014/main" id="{683C9E5A-B9AD-6B4B-8463-9537503E40E7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412">
              <a:extLst>
                <a:ext uri="{FF2B5EF4-FFF2-40B4-BE49-F238E27FC236}">
                  <a16:creationId xmlns:a16="http://schemas.microsoft.com/office/drawing/2014/main" id="{B48374A4-6624-B040-968E-EE513BDEFD27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0014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850226" cy="857400"/>
          </a:xfrm>
        </p:spPr>
        <p:txBody>
          <a:bodyPr/>
          <a:lstStyle/>
          <a:p>
            <a:r>
              <a:rPr lang="en-US" sz="4000" dirty="0"/>
              <a:t>Increase Economic Evaluations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734A9-F8CF-E446-9C57-524C7647D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292" y="1838676"/>
            <a:ext cx="7978933" cy="2366100"/>
          </a:xfrm>
        </p:spPr>
        <p:txBody>
          <a:bodyPr/>
          <a:lstStyle/>
          <a:p>
            <a:r>
              <a:rPr lang="en-US" sz="2200" dirty="0"/>
              <a:t>In a review of 235 implementation studies, only 10% provided information about implementation costs</a:t>
            </a:r>
          </a:p>
          <a:p>
            <a:r>
              <a:rPr lang="en-US" sz="2200" dirty="0"/>
              <a:t>Severely inhibits decision making regarding strategies</a:t>
            </a:r>
          </a:p>
          <a:p>
            <a:r>
              <a:rPr lang="en-US" sz="2200" dirty="0"/>
              <a:t>Practical tools have been developed (e.g., COINS)</a:t>
            </a:r>
          </a:p>
          <a:p>
            <a:r>
              <a:rPr lang="en-US" sz="2200" dirty="0"/>
              <a:t>Common framework facilitating comparability is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6945B-078E-2748-9EAE-4F08B0087E35}"/>
              </a:ext>
            </a:extLst>
          </p:cNvPr>
          <p:cNvSpPr txBox="1"/>
          <p:nvPr/>
        </p:nvSpPr>
        <p:spPr>
          <a:xfrm>
            <a:off x="367990" y="4451800"/>
            <a:ext cx="84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Raghavan</a:t>
            </a:r>
            <a:r>
              <a:rPr lang="en-US" sz="1200" dirty="0"/>
              <a:t> et al., 2018; Saldana et al., 2014; Vale et al., 2007 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F17026AE-FEFE-A645-9B3E-AC6262AF2B6E}"/>
              </a:ext>
            </a:extLst>
          </p:cNvPr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</a:t>
            </a: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5624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579064" cy="857400"/>
          </a:xfrm>
        </p:spPr>
        <p:txBody>
          <a:bodyPr/>
          <a:lstStyle/>
          <a:p>
            <a:r>
              <a:rPr lang="en-US" sz="4000" dirty="0"/>
              <a:t>Improve Description, Tracking, and Reporting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 dirty="0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EB8D5A15-30EC-4C73-A063-ED144F39FC82}"/>
              </a:ext>
            </a:extLst>
          </p:cNvPr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>
                    <a:lumMod val="75000"/>
                  </a:schemeClr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5</a:t>
            </a:r>
            <a:endParaRPr sz="8800" dirty="0">
              <a:solidFill>
                <a:schemeClr val="accent5">
                  <a:lumMod val="75000"/>
                </a:schemeClr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8CC2A7-25E6-444F-A138-2A6791E43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99" y="2282275"/>
            <a:ext cx="7850226" cy="2366100"/>
          </a:xfrm>
        </p:spPr>
        <p:txBody>
          <a:bodyPr/>
          <a:lstStyle/>
          <a:p>
            <a:r>
              <a:rPr lang="en-US" sz="2200" dirty="0"/>
              <a:t>Poor description, tracking, and reporting:</a:t>
            </a:r>
          </a:p>
          <a:p>
            <a:pPr marL="914400"/>
            <a:r>
              <a:rPr lang="en-US" sz="2000" dirty="0"/>
              <a:t>Limits replication in science and practice</a:t>
            </a:r>
          </a:p>
          <a:p>
            <a:pPr marL="914400"/>
            <a:r>
              <a:rPr lang="en-US" sz="2000" dirty="0"/>
              <a:t>Precludes answers to how and why strategies work</a:t>
            </a:r>
          </a:p>
          <a:p>
            <a:r>
              <a:rPr lang="en-US" sz="2000" dirty="0"/>
              <a:t>Numerous reporting guidelines exist</a:t>
            </a:r>
          </a:p>
          <a:p>
            <a:r>
              <a:rPr lang="en-US" sz="2000" dirty="0"/>
              <a:t>Need pragmatic approaches for tracking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5D722-D0DC-5F42-81D1-AA0B58305AA3}"/>
              </a:ext>
            </a:extLst>
          </p:cNvPr>
          <p:cNvSpPr txBox="1"/>
          <p:nvPr/>
        </p:nvSpPr>
        <p:spPr>
          <a:xfrm>
            <a:off x="405114" y="4451800"/>
            <a:ext cx="8367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Albrecht et al., 2013; Boyd et al., 2018; Bunger et al., 2017; Hoffman et al., 2014; Proctor et al., 2013</a:t>
            </a:r>
          </a:p>
        </p:txBody>
      </p:sp>
    </p:spTree>
    <p:extLst>
      <p:ext uri="{BB962C8B-B14F-4D97-AF65-F5344CB8AC3E}">
        <p14:creationId xmlns:p14="http://schemas.microsoft.com/office/powerpoint/2010/main" val="30202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D9EC-D460-409B-86A7-B66331E8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Acknowledgments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1A18D-8BCF-4499-8FED-82FB5C5EC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239" y="1664352"/>
            <a:ext cx="3782076" cy="3027600"/>
          </a:xfrm>
        </p:spPr>
        <p:txBody>
          <a:bodyPr/>
          <a:lstStyle/>
          <a:p>
            <a:pPr marL="114300" indent="0">
              <a:buNone/>
            </a:pPr>
            <a:r>
              <a:rPr lang="en-US" sz="1600" b="1" dirty="0"/>
              <a:t>National Institutes of Health</a:t>
            </a:r>
          </a:p>
          <a:p>
            <a:pPr indent="-217488"/>
            <a:r>
              <a:rPr lang="en-US" sz="1600" dirty="0"/>
              <a:t>NIMH K01MH113806 (Powell, PI)</a:t>
            </a:r>
          </a:p>
          <a:p>
            <a:pPr indent="-217488"/>
            <a:r>
              <a:rPr lang="en-US" sz="1600" dirty="0"/>
              <a:t>NIMH LRP (Powell, PI)</a:t>
            </a:r>
          </a:p>
          <a:p>
            <a:pPr indent="-217488"/>
            <a:r>
              <a:rPr lang="en-US" sz="1600" dirty="0"/>
              <a:t>NIMH R25MH080916 (Proctor, PI)</a:t>
            </a:r>
          </a:p>
          <a:p>
            <a:pPr indent="-217488"/>
            <a:r>
              <a:rPr lang="en-US" sz="1600" dirty="0"/>
              <a:t>NIMH R01MH106510 (Lewis, PI)</a:t>
            </a:r>
          </a:p>
          <a:p>
            <a:pPr indent="-217488"/>
            <a:r>
              <a:rPr lang="en-US" sz="1600" dirty="0"/>
              <a:t>NIMH R01MH103310 (Lewis, PI)</a:t>
            </a:r>
          </a:p>
          <a:p>
            <a:pPr indent="-217488"/>
            <a:r>
              <a:rPr lang="en-US" sz="1600" dirty="0"/>
              <a:t>NIH UL1TR001111 (</a:t>
            </a:r>
            <a:r>
              <a:rPr lang="en-US" sz="1600" dirty="0" err="1"/>
              <a:t>Buse</a:t>
            </a:r>
            <a:r>
              <a:rPr lang="en-US" sz="1600" dirty="0"/>
              <a:t>, PI)</a:t>
            </a:r>
          </a:p>
          <a:p>
            <a:pPr indent="-217488"/>
            <a:r>
              <a:rPr lang="en-US" sz="1600" dirty="0"/>
              <a:t>NIAID P30A1050410 (</a:t>
            </a:r>
            <a:r>
              <a:rPr lang="en-US" sz="1600" dirty="0" err="1"/>
              <a:t>Golin</a:t>
            </a:r>
            <a:r>
              <a:rPr lang="en-US" sz="1600" dirty="0"/>
              <a:t>, PI)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73CF5-29E0-46F7-ADBF-9B2761854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47996" y="1664352"/>
            <a:ext cx="4281291" cy="3027600"/>
          </a:xfrm>
        </p:spPr>
        <p:txBody>
          <a:bodyPr/>
          <a:lstStyle/>
          <a:p>
            <a:pPr marL="114300" indent="0">
              <a:buNone/>
            </a:pPr>
            <a:r>
              <a:rPr lang="en-US" sz="1600" b="1" dirty="0"/>
              <a:t>Department of Veterans Affairs</a:t>
            </a:r>
          </a:p>
          <a:p>
            <a:pPr indent="-217488"/>
            <a:r>
              <a:rPr lang="en-US" sz="1600" dirty="0"/>
              <a:t>Mental Health QUERI QLP 55-025</a:t>
            </a:r>
          </a:p>
          <a:p>
            <a:pPr marL="114300" indent="0">
              <a:buNone/>
            </a:pPr>
            <a:r>
              <a:rPr lang="en-US" sz="1600" b="1" dirty="0"/>
              <a:t>Expert Recommendations for Implementing Change Team</a:t>
            </a:r>
          </a:p>
          <a:p>
            <a:pPr marL="114300" indent="0">
              <a:buNone/>
            </a:pPr>
            <a:r>
              <a:rPr lang="en-US" sz="1600" b="1" dirty="0"/>
              <a:t>National Child Traumatic Stress Network</a:t>
            </a:r>
          </a:p>
          <a:p>
            <a:pPr marL="114300" indent="0">
              <a:buNone/>
            </a:pPr>
            <a:r>
              <a:rPr lang="en-US" sz="1600" b="1" dirty="0"/>
              <a:t>North Carolina Child Treatment Program</a:t>
            </a:r>
          </a:p>
          <a:p>
            <a:pPr marL="114300" indent="0">
              <a:buNone/>
            </a:pPr>
            <a:r>
              <a:rPr lang="en-US" sz="1600" b="1" dirty="0"/>
              <a:t>Society for Implementation Research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3E494-7094-465E-B47C-E6BFD83FD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 dirty="0"/>
          </a:p>
        </p:txBody>
      </p:sp>
      <p:grpSp>
        <p:nvGrpSpPr>
          <p:cNvPr id="10" name="Shape 527">
            <a:extLst>
              <a:ext uri="{FF2B5EF4-FFF2-40B4-BE49-F238E27FC236}">
                <a16:creationId xmlns:a16="http://schemas.microsoft.com/office/drawing/2014/main" id="{D660F5F4-3B48-114F-972F-387D6C49549C}"/>
              </a:ext>
            </a:extLst>
          </p:cNvPr>
          <p:cNvGrpSpPr/>
          <p:nvPr/>
        </p:nvGrpSpPr>
        <p:grpSpPr>
          <a:xfrm>
            <a:off x="8135183" y="270156"/>
            <a:ext cx="739067" cy="783037"/>
            <a:chOff x="5975075" y="2327499"/>
            <a:chExt cx="420100" cy="388350"/>
          </a:xfrm>
          <a:solidFill>
            <a:schemeClr val="accent4">
              <a:lumMod val="75000"/>
            </a:schemeClr>
          </a:solidFill>
        </p:grpSpPr>
        <p:sp>
          <p:nvSpPr>
            <p:cNvPr id="11" name="Shape 528">
              <a:extLst>
                <a:ext uri="{FF2B5EF4-FFF2-40B4-BE49-F238E27FC236}">
                  <a16:creationId xmlns:a16="http://schemas.microsoft.com/office/drawing/2014/main" id="{7BC23CFD-A62A-8540-937A-3E60836A29D6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Shape 529">
              <a:extLst>
                <a:ext uri="{FF2B5EF4-FFF2-40B4-BE49-F238E27FC236}">
                  <a16:creationId xmlns:a16="http://schemas.microsoft.com/office/drawing/2014/main" id="{201A1853-6E0C-4C4E-B27D-0601DB320A17}"/>
                </a:ext>
              </a:extLst>
            </p:cNvPr>
            <p:cNvSpPr/>
            <p:nvPr/>
          </p:nvSpPr>
          <p:spPr>
            <a:xfrm>
              <a:off x="6088024" y="2327499"/>
              <a:ext cx="307151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74023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D9EC-D460-409B-86A7-B66331E8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1A18D-8BCF-4499-8FED-82FB5C5EC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663" y="2077060"/>
            <a:ext cx="8751587" cy="2366353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200" b="1" dirty="0"/>
              <a:t>Byron J. Powell, PhD, LCSW</a:t>
            </a:r>
          </a:p>
          <a:p>
            <a:pPr marL="114300" indent="0" algn="ctr">
              <a:buNone/>
            </a:pPr>
            <a:r>
              <a:rPr lang="en-US" sz="1600" dirty="0"/>
              <a:t>Department of Health Policy and Management | </a:t>
            </a:r>
            <a:r>
              <a:rPr lang="en-US" sz="1600" dirty="0" err="1"/>
              <a:t>Gillings</a:t>
            </a:r>
            <a:r>
              <a:rPr lang="en-US" sz="1600" dirty="0"/>
              <a:t> School of Global Public Health</a:t>
            </a:r>
          </a:p>
          <a:p>
            <a:pPr marL="114300" indent="0" algn="ctr">
              <a:buNone/>
            </a:pPr>
            <a:r>
              <a:rPr lang="en-US" sz="1600" dirty="0"/>
              <a:t>Cecil G. </a:t>
            </a:r>
            <a:r>
              <a:rPr lang="en-US" sz="1600" dirty="0" err="1"/>
              <a:t>Sheps</a:t>
            </a:r>
            <a:r>
              <a:rPr lang="en-US" sz="1600" dirty="0"/>
              <a:t> Center for Health Services Research</a:t>
            </a:r>
          </a:p>
          <a:p>
            <a:pPr marL="114300" indent="0" algn="ctr">
              <a:buNone/>
            </a:pPr>
            <a:r>
              <a:rPr lang="en-US" sz="1600" dirty="0"/>
              <a:t>Frank Porter Graham Child Development Institute</a:t>
            </a:r>
          </a:p>
          <a:p>
            <a:pPr marL="114300" indent="0" algn="ctr">
              <a:buNone/>
            </a:pPr>
            <a:r>
              <a:rPr lang="en-US" sz="1600" dirty="0"/>
              <a:t>University of North Carolina at Chapel Hill</a:t>
            </a:r>
          </a:p>
          <a:p>
            <a:pPr marL="114300" indent="0" algn="ctr">
              <a:buNone/>
            </a:pPr>
            <a:r>
              <a:rPr lang="en-US" sz="1600" dirty="0" err="1"/>
              <a:t>bjpowell@unc.edu</a:t>
            </a:r>
            <a:r>
              <a:rPr lang="en-US" sz="1600" dirty="0"/>
              <a:t> | 919-843-2576 | http://</a:t>
            </a:r>
            <a:r>
              <a:rPr lang="en-US" sz="1600" dirty="0" err="1"/>
              <a:t>sph.unc.edu</a:t>
            </a:r>
            <a:r>
              <a:rPr lang="en-US" sz="1600" dirty="0"/>
              <a:t>/</a:t>
            </a:r>
            <a:r>
              <a:rPr lang="en-US" sz="1600" dirty="0" err="1"/>
              <a:t>adv_profile</a:t>
            </a:r>
            <a:r>
              <a:rPr lang="en-US" sz="1600" dirty="0"/>
              <a:t>/</a:t>
            </a:r>
            <a:r>
              <a:rPr lang="en-US" sz="1600" dirty="0" err="1"/>
              <a:t>byron-powell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3E494-7094-465E-B47C-E6BFD83FD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 dirty="0"/>
          </a:p>
        </p:txBody>
      </p:sp>
      <p:grpSp>
        <p:nvGrpSpPr>
          <p:cNvPr id="9" name="Shape 469">
            <a:extLst>
              <a:ext uri="{FF2B5EF4-FFF2-40B4-BE49-F238E27FC236}">
                <a16:creationId xmlns:a16="http://schemas.microsoft.com/office/drawing/2014/main" id="{C0B63075-F876-B847-BE5C-921E1C8EDCD9}"/>
              </a:ext>
            </a:extLst>
          </p:cNvPr>
          <p:cNvGrpSpPr/>
          <p:nvPr/>
        </p:nvGrpSpPr>
        <p:grpSpPr>
          <a:xfrm>
            <a:off x="8021183" y="256924"/>
            <a:ext cx="853067" cy="634957"/>
            <a:chOff x="559275" y="1683950"/>
            <a:chExt cx="466500" cy="327300"/>
          </a:xfrm>
          <a:solidFill>
            <a:schemeClr val="accent4">
              <a:lumMod val="75000"/>
            </a:schemeClr>
          </a:solidFill>
        </p:grpSpPr>
        <p:sp>
          <p:nvSpPr>
            <p:cNvPr id="13" name="Shape 470">
              <a:extLst>
                <a:ext uri="{FF2B5EF4-FFF2-40B4-BE49-F238E27FC236}">
                  <a16:creationId xmlns:a16="http://schemas.microsoft.com/office/drawing/2014/main" id="{79939BE0-5396-564D-ACFC-6C64ECA491EA}"/>
                </a:ext>
              </a:extLst>
            </p:cNvPr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0" t="0" r="0" b="0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471">
              <a:extLst>
                <a:ext uri="{FF2B5EF4-FFF2-40B4-BE49-F238E27FC236}">
                  <a16:creationId xmlns:a16="http://schemas.microsoft.com/office/drawing/2014/main" id="{22684BE3-90ED-6C48-B12F-84E53974CBA0}"/>
                </a:ext>
              </a:extLst>
            </p:cNvPr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0" t="0" r="0" b="0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9036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Methods or techniques used to enhance the adoption, implementation, sustainment, and scale-up of a program or practice.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9CE15-90BA-A44D-898A-B9F13B27EEC3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Proctor, Powell, &amp; McMillen, 2013; Powell, Garcia, &amp; Fernandez, In Press</a:t>
            </a:r>
          </a:p>
        </p:txBody>
      </p:sp>
    </p:spTree>
    <p:extLst>
      <p:ext uri="{BB962C8B-B14F-4D97-AF65-F5344CB8AC3E}">
        <p14:creationId xmlns:p14="http://schemas.microsoft.com/office/powerpoint/2010/main" val="259321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00" y="891775"/>
            <a:ext cx="6956536" cy="857400"/>
          </a:xfrm>
        </p:spPr>
        <p:txBody>
          <a:bodyPr/>
          <a:lstStyle/>
          <a:p>
            <a:r>
              <a:rPr lang="en-US" sz="4000" dirty="0"/>
              <a:t>Types of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000" y="1670999"/>
            <a:ext cx="7346789" cy="2366100"/>
          </a:xfrm>
        </p:spPr>
        <p:txBody>
          <a:bodyPr/>
          <a:lstStyle/>
          <a:p>
            <a:r>
              <a:rPr lang="en-US" sz="2200" b="1" dirty="0"/>
              <a:t>Discrete </a:t>
            </a:r>
            <a:r>
              <a:rPr lang="en-US" sz="2200" dirty="0"/>
              <a:t>– Single action or process (e.g., reminders, audit and feedback, supervision)</a:t>
            </a:r>
          </a:p>
          <a:p>
            <a:r>
              <a:rPr lang="en-US" sz="2200" b="1" dirty="0"/>
              <a:t>Multifaceted</a:t>
            </a:r>
            <a:r>
              <a:rPr lang="en-US" sz="2200" dirty="0"/>
              <a:t> – Combination of multiple discrete strategies (e.g., training + consultation)</a:t>
            </a:r>
          </a:p>
          <a:p>
            <a:r>
              <a:rPr lang="en-US" sz="2200" b="1" dirty="0"/>
              <a:t>Blended</a:t>
            </a:r>
            <a:r>
              <a:rPr lang="en-US" sz="2200" dirty="0"/>
              <a:t> – Multifaceted strategies that have been </a:t>
            </a:r>
            <a:r>
              <a:rPr lang="en-US" sz="2200" dirty="0" err="1"/>
              <a:t>protocolized</a:t>
            </a:r>
            <a:r>
              <a:rPr lang="en-US" sz="2200" dirty="0"/>
              <a:t> and (often) branded (e.g., Glisson’s ARC, Aarons’ LOCI)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A353F-62CD-D943-BDCD-992E5ABAD04A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Powell et al., 2012</a:t>
            </a:r>
          </a:p>
        </p:txBody>
      </p:sp>
      <p:sp>
        <p:nvSpPr>
          <p:cNvPr id="8" name="Shape 456">
            <a:extLst>
              <a:ext uri="{FF2B5EF4-FFF2-40B4-BE49-F238E27FC236}">
                <a16:creationId xmlns:a16="http://schemas.microsoft.com/office/drawing/2014/main" id="{4B9CA557-94EF-CA4F-A807-CFC155C222E7}"/>
              </a:ext>
            </a:extLst>
          </p:cNvPr>
          <p:cNvSpPr/>
          <p:nvPr/>
        </p:nvSpPr>
        <p:spPr>
          <a:xfrm>
            <a:off x="8022784" y="312235"/>
            <a:ext cx="786679" cy="757720"/>
          </a:xfrm>
          <a:custGeom>
            <a:avLst/>
            <a:gdLst/>
            <a:ahLst/>
            <a:cxnLst/>
            <a:rect l="0" t="0" r="0" b="0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44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00" y="891775"/>
            <a:ext cx="6956536" cy="857400"/>
          </a:xfrm>
        </p:spPr>
        <p:txBody>
          <a:bodyPr/>
          <a:lstStyle/>
          <a:p>
            <a:r>
              <a:rPr lang="en-US" sz="4000" dirty="0"/>
              <a:t>Initial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000" y="2320216"/>
            <a:ext cx="7346789" cy="918947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200" i="1" dirty="0"/>
              <a:t>What strategies can be used to implement effective programs and practices?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A353F-62CD-D943-BDCD-992E5ABAD04A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Powell et al., 2012</a:t>
            </a:r>
          </a:p>
        </p:txBody>
      </p:sp>
      <p:grpSp>
        <p:nvGrpSpPr>
          <p:cNvPr id="8" name="Shape 551">
            <a:extLst>
              <a:ext uri="{FF2B5EF4-FFF2-40B4-BE49-F238E27FC236}">
                <a16:creationId xmlns:a16="http://schemas.microsoft.com/office/drawing/2014/main" id="{40C5B6EA-475F-FB40-B3DA-6F54B15F6226}"/>
              </a:ext>
            </a:extLst>
          </p:cNvPr>
          <p:cNvGrpSpPr/>
          <p:nvPr/>
        </p:nvGrpSpPr>
        <p:grpSpPr>
          <a:xfrm>
            <a:off x="8113829" y="274304"/>
            <a:ext cx="667512" cy="685800"/>
            <a:chOff x="3955900" y="2984500"/>
            <a:chExt cx="414000" cy="422525"/>
          </a:xfrm>
          <a:solidFill>
            <a:schemeClr val="accent5">
              <a:lumMod val="75000"/>
            </a:schemeClr>
          </a:solidFill>
        </p:grpSpPr>
        <p:sp>
          <p:nvSpPr>
            <p:cNvPr id="9" name="Shape 552">
              <a:extLst>
                <a:ext uri="{FF2B5EF4-FFF2-40B4-BE49-F238E27FC236}">
                  <a16:creationId xmlns:a16="http://schemas.microsoft.com/office/drawing/2014/main" id="{01B320E8-8A39-7644-A6EA-4AC6BEC0D8E3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53">
              <a:extLst>
                <a:ext uri="{FF2B5EF4-FFF2-40B4-BE49-F238E27FC236}">
                  <a16:creationId xmlns:a16="http://schemas.microsoft.com/office/drawing/2014/main" id="{96EE59AF-8349-4B47-AA17-2CBC701BFB93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54">
              <a:extLst>
                <a:ext uri="{FF2B5EF4-FFF2-40B4-BE49-F238E27FC236}">
                  <a16:creationId xmlns:a16="http://schemas.microsoft.com/office/drawing/2014/main" id="{3734EEDE-C1EB-BC4E-AFBB-C8B214B02395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58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00" y="891775"/>
            <a:ext cx="7682400" cy="857400"/>
          </a:xfrm>
        </p:spPr>
        <p:txBody>
          <a:bodyPr/>
          <a:lstStyle/>
          <a:p>
            <a:r>
              <a:rPr lang="en-US" sz="4000" dirty="0"/>
              <a:t>Literature Reveals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35E50B-23F7-394D-AAE7-4EB01627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46" y="2064459"/>
            <a:ext cx="2680806" cy="1297715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CFE0C-70E7-1445-B4BB-42D1ABF9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13" y="2064459"/>
            <a:ext cx="1764956" cy="1419025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97DF3A-E4DF-7841-A84F-41FE8DA4A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998" y="3376241"/>
            <a:ext cx="2666179" cy="562276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200" b="1" dirty="0"/>
              <a:t>“Tower of Babel”</a:t>
            </a:r>
            <a:endParaRPr lang="en-US" sz="22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01EBCF-1A0D-6B4F-BB06-FB9ABD717DAC}"/>
              </a:ext>
            </a:extLst>
          </p:cNvPr>
          <p:cNvSpPr txBox="1">
            <a:spLocks/>
          </p:cNvSpPr>
          <p:nvPr/>
        </p:nvSpPr>
        <p:spPr>
          <a:xfrm>
            <a:off x="6222584" y="3489283"/>
            <a:ext cx="2459014" cy="56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2200" b="1" dirty="0"/>
              <a:t>Limited “Menu”</a:t>
            </a:r>
            <a:endParaRPr lang="en-US" sz="2200" dirty="0"/>
          </a:p>
        </p:txBody>
      </p:sp>
      <p:sp>
        <p:nvSpPr>
          <p:cNvPr id="13" name="Shape 610">
            <a:extLst>
              <a:ext uri="{FF2B5EF4-FFF2-40B4-BE49-F238E27FC236}">
                <a16:creationId xmlns:a16="http://schemas.microsoft.com/office/drawing/2014/main" id="{17859695-329E-0D42-A534-B34DFECAF701}"/>
              </a:ext>
            </a:extLst>
          </p:cNvPr>
          <p:cNvSpPr/>
          <p:nvPr/>
        </p:nvSpPr>
        <p:spPr>
          <a:xfrm>
            <a:off x="8039147" y="300178"/>
            <a:ext cx="827312" cy="685800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32A58-4F61-6743-8F69-1C99CD0C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63" y="1590317"/>
            <a:ext cx="1947185" cy="246124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9CDCD4-5498-0F41-B6C6-EBCF3748BE69}"/>
              </a:ext>
            </a:extLst>
          </p:cNvPr>
          <p:cNvSpPr txBox="1">
            <a:spLocks/>
          </p:cNvSpPr>
          <p:nvPr/>
        </p:nvSpPr>
        <p:spPr>
          <a:xfrm>
            <a:off x="3600375" y="3938517"/>
            <a:ext cx="2666179" cy="56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Arial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2200" b="1" dirty="0"/>
              <a:t>Poor Reporting</a:t>
            </a:r>
            <a:endParaRPr lang="en-US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2B1107-701E-3D43-A769-78CB325493C1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McKibbon</a:t>
            </a:r>
            <a:r>
              <a:rPr lang="en-US" sz="1200" dirty="0"/>
              <a:t> et al., 2010; </a:t>
            </a:r>
            <a:r>
              <a:rPr lang="en-US" sz="1200" dirty="0" err="1"/>
              <a:t>Michie</a:t>
            </a:r>
            <a:r>
              <a:rPr lang="en-US" sz="1200" dirty="0"/>
              <a:t> et al., 2009; Powell et al., 2012; Proctor et al., 2013</a:t>
            </a:r>
          </a:p>
        </p:txBody>
      </p:sp>
    </p:spTree>
    <p:extLst>
      <p:ext uri="{BB962C8B-B14F-4D97-AF65-F5344CB8AC3E}">
        <p14:creationId xmlns:p14="http://schemas.microsoft.com/office/powerpoint/2010/main" val="3445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628-BADE-4157-81EA-7282F852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99" y="891775"/>
            <a:ext cx="7794158" cy="857400"/>
          </a:xfrm>
        </p:spPr>
        <p:txBody>
          <a:bodyPr/>
          <a:lstStyle/>
          <a:p>
            <a:r>
              <a:rPr lang="en-US" sz="4000" dirty="0"/>
              <a:t>Developing Initial Compilation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BCB6-105B-4174-ACB7-1E560712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50" y="2035749"/>
            <a:ext cx="4340435" cy="2129476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 dirty="0"/>
              <a:t>Structured Review</a:t>
            </a:r>
          </a:p>
          <a:p>
            <a:pPr marL="577850" indent="-381000">
              <a:buFont typeface="+mj-lt"/>
              <a:buAutoNum type="arabicPeriod"/>
            </a:pPr>
            <a:r>
              <a:rPr lang="en-US" sz="2000" dirty="0"/>
              <a:t>Taxonomies &amp; reviews (n = 41)</a:t>
            </a:r>
          </a:p>
          <a:p>
            <a:pPr marL="577850" indent="-381000">
              <a:buFont typeface="+mj-lt"/>
              <a:buAutoNum type="arabicPeriod"/>
            </a:pPr>
            <a:r>
              <a:rPr lang="en-US" sz="2000" dirty="0"/>
              <a:t>Blended strategies (n = 15)</a:t>
            </a:r>
          </a:p>
          <a:p>
            <a:pPr marL="577850" indent="-381000">
              <a:buFont typeface="+mj-lt"/>
              <a:buAutoNum type="arabicPeriod"/>
            </a:pPr>
            <a:r>
              <a:rPr lang="en-US" sz="2000" dirty="0"/>
              <a:t>Empirical, descriptive, &amp; conceptual articles (n = 149)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EEF0-1251-405E-9BE7-19C7D3A4F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C0DF4A-6DFE-5446-9F75-DF84F93E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85" y="2219949"/>
            <a:ext cx="3627715" cy="1866282"/>
          </a:xfrm>
          <a:prstGeom prst="rect">
            <a:avLst/>
          </a:prstGeom>
          <a:ln w="12700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24517D-3B38-E24A-8CD4-0B77B85A56E4}"/>
              </a:ext>
            </a:extLst>
          </p:cNvPr>
          <p:cNvSpPr txBox="1"/>
          <p:nvPr/>
        </p:nvSpPr>
        <p:spPr>
          <a:xfrm>
            <a:off x="470363" y="4451800"/>
            <a:ext cx="8203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Powell et al., 2012</a:t>
            </a:r>
          </a:p>
        </p:txBody>
      </p:sp>
      <p:grpSp>
        <p:nvGrpSpPr>
          <p:cNvPr id="10" name="Shape 394">
            <a:extLst>
              <a:ext uri="{FF2B5EF4-FFF2-40B4-BE49-F238E27FC236}">
                <a16:creationId xmlns:a16="http://schemas.microsoft.com/office/drawing/2014/main" id="{89A69119-B04B-BD47-A949-A060D42E7EB7}"/>
              </a:ext>
            </a:extLst>
          </p:cNvPr>
          <p:cNvGrpSpPr/>
          <p:nvPr/>
        </p:nvGrpSpPr>
        <p:grpSpPr>
          <a:xfrm>
            <a:off x="8115470" y="264884"/>
            <a:ext cx="658798" cy="784870"/>
            <a:chOff x="584925" y="238125"/>
            <a:chExt cx="415200" cy="525100"/>
          </a:xfrm>
          <a:solidFill>
            <a:schemeClr val="accent5">
              <a:lumMod val="75000"/>
            </a:schemeClr>
          </a:solidFill>
        </p:grpSpPr>
        <p:sp>
          <p:nvSpPr>
            <p:cNvPr id="11" name="Shape 395">
              <a:extLst>
                <a:ext uri="{FF2B5EF4-FFF2-40B4-BE49-F238E27FC236}">
                  <a16:creationId xmlns:a16="http://schemas.microsoft.com/office/drawing/2014/main" id="{1A3D6F10-59AF-2443-8B54-FC237D0716D6}"/>
                </a:ext>
              </a:extLst>
            </p:cNvPr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396">
              <a:extLst>
                <a:ext uri="{FF2B5EF4-FFF2-40B4-BE49-F238E27FC236}">
                  <a16:creationId xmlns:a16="http://schemas.microsoft.com/office/drawing/2014/main" id="{483AACFC-49F4-004E-A0C1-7DBDB849FAAB}"/>
                </a:ext>
              </a:extLst>
            </p:cNvPr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397">
              <a:extLst>
                <a:ext uri="{FF2B5EF4-FFF2-40B4-BE49-F238E27FC236}">
                  <a16:creationId xmlns:a16="http://schemas.microsoft.com/office/drawing/2014/main" id="{037AB633-E04C-CC4D-8BD6-E4BEAE29FA89}"/>
                </a:ext>
              </a:extLst>
            </p:cNvPr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98">
              <a:extLst>
                <a:ext uri="{FF2B5EF4-FFF2-40B4-BE49-F238E27FC236}">
                  <a16:creationId xmlns:a16="http://schemas.microsoft.com/office/drawing/2014/main" id="{9DE9F977-4CB5-924C-8181-C3D39795CE26}"/>
                </a:ext>
              </a:extLst>
            </p:cNvPr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399">
              <a:extLst>
                <a:ext uri="{FF2B5EF4-FFF2-40B4-BE49-F238E27FC236}">
                  <a16:creationId xmlns:a16="http://schemas.microsoft.com/office/drawing/2014/main" id="{F5071F42-DF5F-0643-9C57-656A45564E89}"/>
                </a:ext>
              </a:extLst>
            </p:cNvPr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400">
              <a:extLst>
                <a:ext uri="{FF2B5EF4-FFF2-40B4-BE49-F238E27FC236}">
                  <a16:creationId xmlns:a16="http://schemas.microsoft.com/office/drawing/2014/main" id="{5411C692-B272-4B40-B76B-8B8B926F3C76}"/>
                </a:ext>
              </a:extLst>
            </p:cNvPr>
            <p:cNvSpPr/>
            <p:nvPr/>
          </p:nvSpPr>
          <p:spPr>
            <a:xfrm>
              <a:off x="584925" y="261326"/>
              <a:ext cx="378576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12332694"/>
      </p:ext>
    </p:extLst>
  </p:cSld>
  <p:clrMapOvr>
    <a:masterClrMapping/>
  </p:clrMapOvr>
</p:sld>
</file>

<file path=ppt/theme/theme1.xml><?xml version="1.0" encoding="utf-8"?>
<a:theme xmlns:a="http://schemas.openxmlformats.org/drawingml/2006/main" name="Olivi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7237</TotalTime>
  <Words>1589</Words>
  <Application>Microsoft Office PowerPoint</Application>
  <PresentationFormat>On-screen Show (16:9)</PresentationFormat>
  <Paragraphs>279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Raleway Light</vt:lpstr>
      <vt:lpstr>Raleway ExtraBold</vt:lpstr>
      <vt:lpstr>Raleway</vt:lpstr>
      <vt:lpstr>Arial</vt:lpstr>
      <vt:lpstr>Olivia template</vt:lpstr>
      <vt:lpstr>Leveraging Implementation Strategies to Promote Healthy Mental, Emotional, and Behavioral Development   Byron J. Powell, PhD, LCSW University of North Carolina at Chapel Hill  March 6, 2018 | National Academies of Sciences, Engineering, and Medicine  Presented to the Committee on Fostering Healthy Mental, Emotional, and Behavioral Development Among Children and Youth </vt:lpstr>
      <vt:lpstr>PowerPoint Presentation</vt:lpstr>
      <vt:lpstr>Overview</vt:lpstr>
      <vt:lpstr>Leveraging Implementation Strategies</vt:lpstr>
      <vt:lpstr>PowerPoint Presentation</vt:lpstr>
      <vt:lpstr>Types of Strategies</vt:lpstr>
      <vt:lpstr>Initial Question</vt:lpstr>
      <vt:lpstr>Literature Reveals Problems</vt:lpstr>
      <vt:lpstr>Developing Initial Compilation</vt:lpstr>
      <vt:lpstr>Initial Compilation</vt:lpstr>
      <vt:lpstr>Establishing Consensus &amp; Ratings </vt:lpstr>
      <vt:lpstr>Methods</vt:lpstr>
      <vt:lpstr>Updated Strategies Compilation</vt:lpstr>
      <vt:lpstr>PowerPoint Presentation</vt:lpstr>
      <vt:lpstr>PowerPoint Presentation</vt:lpstr>
      <vt:lpstr>PowerPoint Presentation</vt:lpstr>
      <vt:lpstr>Concept Mapping Findings</vt:lpstr>
      <vt:lpstr>Utility of Compilation</vt:lpstr>
      <vt:lpstr>Visibility and Application</vt:lpstr>
      <vt:lpstr>Helpful Extensions</vt:lpstr>
      <vt:lpstr>Now what?</vt:lpstr>
      <vt:lpstr>The Status Quo</vt:lpstr>
      <vt:lpstr>The Ideal</vt:lpstr>
      <vt:lpstr>Methods for Selecting &amp; Tailoring</vt:lpstr>
      <vt:lpstr>Strong Barrier-Strategy Linkages</vt:lpstr>
      <vt:lpstr>Elucidating Causal Pathways</vt:lpstr>
      <vt:lpstr>Name it, Define it, Specify it!</vt:lpstr>
      <vt:lpstr>Applied Example</vt:lpstr>
      <vt:lpstr>PowerPoint Presentation</vt:lpstr>
      <vt:lpstr>Leveraging Implementation Strategies</vt:lpstr>
      <vt:lpstr>Evidence-Base for ERIC</vt:lpstr>
      <vt:lpstr>PowerPoint Presentation</vt:lpstr>
      <vt:lpstr>Multi-faceted Strategies</vt:lpstr>
      <vt:lpstr>Tailored Strategies</vt:lpstr>
      <vt:lpstr>Resources to Assess Evidence</vt:lpstr>
      <vt:lpstr>Leveraging Implementation Strategies</vt:lpstr>
      <vt:lpstr>Enhance Methods for Designing and Tailoring</vt:lpstr>
      <vt:lpstr>Specify Mechanisms  </vt:lpstr>
      <vt:lpstr>Conduct more comparative effectiveness research</vt:lpstr>
      <vt:lpstr>Increase Economic Evaluations  </vt:lpstr>
      <vt:lpstr>Improve Description, Tracking, and Reporting  </vt:lpstr>
      <vt:lpstr>Acknowledgments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Organizational Approach to Selecting and Tailoring Implementation Strategies (COAST-IS)</dc:title>
  <dc:creator>Patel, Sheila</dc:creator>
  <cp:lastModifiedBy>MKelly</cp:lastModifiedBy>
  <cp:revision>176</cp:revision>
  <cp:lastPrinted>2018-03-04T01:13:51Z</cp:lastPrinted>
  <dcterms:modified xsi:type="dcterms:W3CDTF">2018-03-16T16:45:41Z</dcterms:modified>
</cp:coreProperties>
</file>