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notesMasterIdLst>
    <p:notesMasterId r:id="rId11"/>
  </p:notesMasterIdLst>
  <p:sldIdLst>
    <p:sldId id="256" r:id="rId2"/>
    <p:sldId id="260" r:id="rId3"/>
    <p:sldId id="263" r:id="rId4"/>
    <p:sldId id="265" r:id="rId5"/>
    <p:sldId id="262" r:id="rId6"/>
    <p:sldId id="258" r:id="rId7"/>
    <p:sldId id="257" r:id="rId8"/>
    <p:sldId id="264" r:id="rId9"/>
    <p:sldId id="259"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4660"/>
  </p:normalViewPr>
  <p:slideViewPr>
    <p:cSldViewPr snapToGrid="0">
      <p:cViewPr varScale="1">
        <p:scale>
          <a:sx n="109" d="100"/>
          <a:sy n="109" d="100"/>
        </p:scale>
        <p:origin x="612"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BA673F6-F69F-4E7F-A823-27B9A714340E}" type="datetimeFigureOut">
              <a:rPr lang="en-US" smtClean="0"/>
              <a:t>9/19/2018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E62D746-64D6-4DA7-884F-9071DE7B0A2F}" type="slidenum">
              <a:rPr lang="en-US" smtClean="0"/>
              <a:t>‹#›</a:t>
            </a:fld>
            <a:endParaRPr lang="en-US"/>
          </a:p>
        </p:txBody>
      </p:sp>
    </p:spTree>
    <p:extLst>
      <p:ext uri="{BB962C8B-B14F-4D97-AF65-F5344CB8AC3E}">
        <p14:creationId xmlns:p14="http://schemas.microsoft.com/office/powerpoint/2010/main" val="20630415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Lack of philanthropic</a:t>
            </a:r>
            <a:r>
              <a:rPr lang="en-US" baseline="0" dirty="0" smtClean="0"/>
              <a:t> investment.  At best, less than 5% of major philanthropic funding comes to rural.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smtClean="0"/>
              <a:t>Over 60% of rural residents live in communities with no or limited public transportation </a:t>
            </a:r>
            <a:endParaRPr lang="en-US"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Farms</a:t>
            </a:r>
            <a:r>
              <a:rPr lang="en-US" baseline="0" dirty="0" smtClean="0"/>
              <a:t> with sales less than $10,000 account for 50% of all farms but only 1% of production.  These farms typically rely on off farm sources of income </a:t>
            </a:r>
            <a:endParaRPr lang="en-US" dirty="0" smtClean="0"/>
          </a:p>
          <a:p>
            <a:endParaRPr lang="en-US" dirty="0"/>
          </a:p>
        </p:txBody>
      </p:sp>
      <p:sp>
        <p:nvSpPr>
          <p:cNvPr id="4" name="Slide Number Placeholder 3"/>
          <p:cNvSpPr>
            <a:spLocks noGrp="1"/>
          </p:cNvSpPr>
          <p:nvPr>
            <p:ph type="sldNum" sz="quarter" idx="10"/>
          </p:nvPr>
        </p:nvSpPr>
        <p:spPr/>
        <p:txBody>
          <a:bodyPr/>
          <a:lstStyle/>
          <a:p>
            <a:fld id="{6E62D746-64D6-4DA7-884F-9071DE7B0A2F}" type="slidenum">
              <a:rPr lang="en-US" smtClean="0"/>
              <a:t>2</a:t>
            </a:fld>
            <a:endParaRPr lang="en-US"/>
          </a:p>
        </p:txBody>
      </p:sp>
    </p:spTree>
    <p:extLst>
      <p:ext uri="{BB962C8B-B14F-4D97-AF65-F5344CB8AC3E}">
        <p14:creationId xmlns:p14="http://schemas.microsoft.com/office/powerpoint/2010/main" val="18578093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46% of Female headed, no spouse households</a:t>
            </a:r>
            <a:r>
              <a:rPr lang="en-US" baseline="0" dirty="0" smtClean="0"/>
              <a:t> with kids are live in poverty in </a:t>
            </a:r>
            <a:r>
              <a:rPr lang="en-US" baseline="0" dirty="0" err="1" smtClean="0"/>
              <a:t>nonmetro</a:t>
            </a:r>
            <a:r>
              <a:rPr lang="en-US" baseline="0" dirty="0" smtClean="0"/>
              <a:t> areas and 26% of children under five and 23% of children under 18 live in poverty in </a:t>
            </a:r>
            <a:r>
              <a:rPr lang="en-US" baseline="0" dirty="0" err="1" smtClean="0"/>
              <a:t>nonmetro</a:t>
            </a:r>
            <a:r>
              <a:rPr lang="en-US" baseline="0" dirty="0" smtClean="0"/>
              <a:t>.  These are both the highest levels across these demographic measurements </a:t>
            </a:r>
            <a:endParaRPr lang="en-US" dirty="0"/>
          </a:p>
        </p:txBody>
      </p:sp>
      <p:sp>
        <p:nvSpPr>
          <p:cNvPr id="4" name="Slide Number Placeholder 3"/>
          <p:cNvSpPr>
            <a:spLocks noGrp="1"/>
          </p:cNvSpPr>
          <p:nvPr>
            <p:ph type="sldNum" sz="quarter" idx="10"/>
          </p:nvPr>
        </p:nvSpPr>
        <p:spPr/>
        <p:txBody>
          <a:bodyPr/>
          <a:lstStyle/>
          <a:p>
            <a:fld id="{6E62D746-64D6-4DA7-884F-9071DE7B0A2F}" type="slidenum">
              <a:rPr lang="en-US" smtClean="0"/>
              <a:t>3</a:t>
            </a:fld>
            <a:endParaRPr lang="en-US"/>
          </a:p>
        </p:txBody>
      </p:sp>
    </p:spTree>
    <p:extLst>
      <p:ext uri="{BB962C8B-B14F-4D97-AF65-F5344CB8AC3E}">
        <p14:creationId xmlns:p14="http://schemas.microsoft.com/office/powerpoint/2010/main" val="37367293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All with at least 50%</a:t>
            </a:r>
            <a:r>
              <a:rPr lang="en-US" baseline="0" dirty="0" smtClean="0"/>
              <a:t> F&amp;RM</a:t>
            </a:r>
          </a:p>
          <a:p>
            <a:endParaRPr lang="en-US" dirty="0"/>
          </a:p>
        </p:txBody>
      </p:sp>
      <p:sp>
        <p:nvSpPr>
          <p:cNvPr id="4" name="Slide Number Placeholder 3"/>
          <p:cNvSpPr>
            <a:spLocks noGrp="1"/>
          </p:cNvSpPr>
          <p:nvPr>
            <p:ph type="sldNum" sz="quarter" idx="10"/>
          </p:nvPr>
        </p:nvSpPr>
        <p:spPr/>
        <p:txBody>
          <a:bodyPr/>
          <a:lstStyle/>
          <a:p>
            <a:fld id="{6E62D746-64D6-4DA7-884F-9071DE7B0A2F}" type="slidenum">
              <a:rPr lang="en-US" smtClean="0"/>
              <a:t>4</a:t>
            </a:fld>
            <a:endParaRPr lang="en-US"/>
          </a:p>
        </p:txBody>
      </p:sp>
    </p:spTree>
    <p:extLst>
      <p:ext uri="{BB962C8B-B14F-4D97-AF65-F5344CB8AC3E}">
        <p14:creationId xmlns:p14="http://schemas.microsoft.com/office/powerpoint/2010/main" val="4695607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rural areas,</a:t>
            </a:r>
            <a:r>
              <a:rPr lang="en-US" baseline="0" dirty="0" smtClean="0"/>
              <a:t> summer feeding programs cannot stand alone; to be effective, they must be paired with educational or recreational summer programming. </a:t>
            </a:r>
          </a:p>
          <a:p>
            <a:endParaRPr lang="en-US" baseline="0" dirty="0" smtClean="0"/>
          </a:p>
          <a:p>
            <a:r>
              <a:rPr lang="en-US" baseline="0" dirty="0" smtClean="0"/>
              <a:t>Rural Jefferson County Indiana – 400 volunteers, adopt a week by local groups, use local women’s correctional institution to make the meals, as an example of community collaboration and flexibility,  volunteers provide enrichment activities.  </a:t>
            </a:r>
          </a:p>
          <a:p>
            <a:endParaRPr lang="en-US" dirty="0"/>
          </a:p>
        </p:txBody>
      </p:sp>
      <p:sp>
        <p:nvSpPr>
          <p:cNvPr id="4" name="Slide Number Placeholder 3"/>
          <p:cNvSpPr>
            <a:spLocks noGrp="1"/>
          </p:cNvSpPr>
          <p:nvPr>
            <p:ph type="sldNum" sz="quarter" idx="10"/>
          </p:nvPr>
        </p:nvSpPr>
        <p:spPr/>
        <p:txBody>
          <a:bodyPr/>
          <a:lstStyle/>
          <a:p>
            <a:fld id="{6E62D746-64D6-4DA7-884F-9071DE7B0A2F}" type="slidenum">
              <a:rPr lang="en-US" smtClean="0"/>
              <a:t>5</a:t>
            </a:fld>
            <a:endParaRPr lang="en-US"/>
          </a:p>
        </p:txBody>
      </p:sp>
    </p:spTree>
    <p:extLst>
      <p:ext uri="{BB962C8B-B14F-4D97-AF65-F5344CB8AC3E}">
        <p14:creationId xmlns:p14="http://schemas.microsoft.com/office/powerpoint/2010/main" val="5213864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School consolidation </a:t>
            </a:r>
            <a:endParaRPr lang="en-US" dirty="0"/>
          </a:p>
        </p:txBody>
      </p:sp>
      <p:sp>
        <p:nvSpPr>
          <p:cNvPr id="4" name="Slide Number Placeholder 3"/>
          <p:cNvSpPr>
            <a:spLocks noGrp="1"/>
          </p:cNvSpPr>
          <p:nvPr>
            <p:ph type="sldNum" sz="quarter" idx="10"/>
          </p:nvPr>
        </p:nvSpPr>
        <p:spPr/>
        <p:txBody>
          <a:bodyPr/>
          <a:lstStyle/>
          <a:p>
            <a:fld id="{6E62D746-64D6-4DA7-884F-9071DE7B0A2F}" type="slidenum">
              <a:rPr lang="en-US" smtClean="0"/>
              <a:t>6</a:t>
            </a:fld>
            <a:endParaRPr lang="en-US"/>
          </a:p>
        </p:txBody>
      </p:sp>
    </p:spTree>
    <p:extLst>
      <p:ext uri="{BB962C8B-B14F-4D97-AF65-F5344CB8AC3E}">
        <p14:creationId xmlns:p14="http://schemas.microsoft.com/office/powerpoint/2010/main" val="2526629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Americorps</a:t>
            </a:r>
            <a:r>
              <a:rPr lang="en-US" dirty="0" smtClean="0"/>
              <a:t>,</a:t>
            </a:r>
            <a:r>
              <a:rPr lang="en-US" baseline="0" dirty="0" smtClean="0"/>
              <a:t> </a:t>
            </a:r>
          </a:p>
          <a:p>
            <a:r>
              <a:rPr lang="en-US" baseline="0" dirty="0" smtClean="0"/>
              <a:t>Children seeing positive role models of college children </a:t>
            </a:r>
          </a:p>
          <a:p>
            <a:r>
              <a:rPr lang="en-US" baseline="0" dirty="0" smtClean="0"/>
              <a:t>Opportunities for teens to volunteer with tutoring </a:t>
            </a:r>
            <a:endParaRPr lang="en-US" dirty="0"/>
          </a:p>
        </p:txBody>
      </p:sp>
      <p:sp>
        <p:nvSpPr>
          <p:cNvPr id="4" name="Slide Number Placeholder 3"/>
          <p:cNvSpPr>
            <a:spLocks noGrp="1"/>
          </p:cNvSpPr>
          <p:nvPr>
            <p:ph type="sldNum" sz="quarter" idx="10"/>
          </p:nvPr>
        </p:nvSpPr>
        <p:spPr/>
        <p:txBody>
          <a:bodyPr/>
          <a:lstStyle/>
          <a:p>
            <a:fld id="{6E62D746-64D6-4DA7-884F-9071DE7B0A2F}" type="slidenum">
              <a:rPr lang="en-US" smtClean="0"/>
              <a:t>9</a:t>
            </a:fld>
            <a:endParaRPr lang="en-US"/>
          </a:p>
        </p:txBody>
      </p:sp>
    </p:spTree>
    <p:extLst>
      <p:ext uri="{BB962C8B-B14F-4D97-AF65-F5344CB8AC3E}">
        <p14:creationId xmlns:p14="http://schemas.microsoft.com/office/powerpoint/2010/main" val="3096017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CD54460-938A-402D-BF06-286CDDB81850}" type="datetimeFigureOut">
              <a:rPr lang="en-US" smtClean="0"/>
              <a:t>9/19/2018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8F844D-A49B-4F0F-B4A1-33B67DE3DB93}" type="slidenum">
              <a:rPr lang="en-US" smtClean="0"/>
              <a:t>‹#›</a:t>
            </a:fld>
            <a:endParaRPr lang="en-US"/>
          </a:p>
        </p:txBody>
      </p:sp>
    </p:spTree>
    <p:extLst>
      <p:ext uri="{BB962C8B-B14F-4D97-AF65-F5344CB8AC3E}">
        <p14:creationId xmlns:p14="http://schemas.microsoft.com/office/powerpoint/2010/main" val="38239115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CD54460-938A-402D-BF06-286CDDB81850}" type="datetimeFigureOut">
              <a:rPr lang="en-US" smtClean="0"/>
              <a:t>9/19/2018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8F844D-A49B-4F0F-B4A1-33B67DE3DB93}" type="slidenum">
              <a:rPr lang="en-US" smtClean="0"/>
              <a:t>‹#›</a:t>
            </a:fld>
            <a:endParaRPr lang="en-US"/>
          </a:p>
        </p:txBody>
      </p:sp>
    </p:spTree>
    <p:extLst>
      <p:ext uri="{BB962C8B-B14F-4D97-AF65-F5344CB8AC3E}">
        <p14:creationId xmlns:p14="http://schemas.microsoft.com/office/powerpoint/2010/main" val="17312724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CD54460-938A-402D-BF06-286CDDB81850}" type="datetimeFigureOut">
              <a:rPr lang="en-US" smtClean="0"/>
              <a:t>9/19/2018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8F844D-A49B-4F0F-B4A1-33B67DE3DB93}"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6833192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CD54460-938A-402D-BF06-286CDDB81850}" type="datetimeFigureOut">
              <a:rPr lang="en-US" smtClean="0"/>
              <a:t>9/19/2018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8F844D-A49B-4F0F-B4A1-33B67DE3DB93}" type="slidenum">
              <a:rPr lang="en-US" smtClean="0"/>
              <a:t>‹#›</a:t>
            </a:fld>
            <a:endParaRPr lang="en-US"/>
          </a:p>
        </p:txBody>
      </p:sp>
    </p:spTree>
    <p:extLst>
      <p:ext uri="{BB962C8B-B14F-4D97-AF65-F5344CB8AC3E}">
        <p14:creationId xmlns:p14="http://schemas.microsoft.com/office/powerpoint/2010/main" val="238818877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CD54460-938A-402D-BF06-286CDDB81850}" type="datetimeFigureOut">
              <a:rPr lang="en-US" smtClean="0"/>
              <a:t>9/19/2018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8F844D-A49B-4F0F-B4A1-33B67DE3DB93}"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1261124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CD54460-938A-402D-BF06-286CDDB81850}" type="datetimeFigureOut">
              <a:rPr lang="en-US" smtClean="0"/>
              <a:t>9/19/2018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8F844D-A49B-4F0F-B4A1-33B67DE3DB93}" type="slidenum">
              <a:rPr lang="en-US" smtClean="0"/>
              <a:t>‹#›</a:t>
            </a:fld>
            <a:endParaRPr lang="en-US"/>
          </a:p>
        </p:txBody>
      </p:sp>
    </p:spTree>
    <p:extLst>
      <p:ext uri="{BB962C8B-B14F-4D97-AF65-F5344CB8AC3E}">
        <p14:creationId xmlns:p14="http://schemas.microsoft.com/office/powerpoint/2010/main" val="210292927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CD54460-938A-402D-BF06-286CDDB81850}" type="datetimeFigureOut">
              <a:rPr lang="en-US" smtClean="0"/>
              <a:t>9/19/2018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8F844D-A49B-4F0F-B4A1-33B67DE3DB93}" type="slidenum">
              <a:rPr lang="en-US" smtClean="0"/>
              <a:t>‹#›</a:t>
            </a:fld>
            <a:endParaRPr lang="en-US"/>
          </a:p>
        </p:txBody>
      </p:sp>
    </p:spTree>
    <p:extLst>
      <p:ext uri="{BB962C8B-B14F-4D97-AF65-F5344CB8AC3E}">
        <p14:creationId xmlns:p14="http://schemas.microsoft.com/office/powerpoint/2010/main" val="2314459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CD54460-938A-402D-BF06-286CDDB81850}" type="datetimeFigureOut">
              <a:rPr lang="en-US" smtClean="0"/>
              <a:t>9/19/2018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8F844D-A49B-4F0F-B4A1-33B67DE3DB93}" type="slidenum">
              <a:rPr lang="en-US" smtClean="0"/>
              <a:t>‹#›</a:t>
            </a:fld>
            <a:endParaRPr lang="en-US"/>
          </a:p>
        </p:txBody>
      </p:sp>
    </p:spTree>
    <p:extLst>
      <p:ext uri="{BB962C8B-B14F-4D97-AF65-F5344CB8AC3E}">
        <p14:creationId xmlns:p14="http://schemas.microsoft.com/office/powerpoint/2010/main" val="31498563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CD54460-938A-402D-BF06-286CDDB81850}" type="datetimeFigureOut">
              <a:rPr lang="en-US" smtClean="0"/>
              <a:t>9/19/2018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8F844D-A49B-4F0F-B4A1-33B67DE3DB93}" type="slidenum">
              <a:rPr lang="en-US" smtClean="0"/>
              <a:t>‹#›</a:t>
            </a:fld>
            <a:endParaRPr lang="en-US"/>
          </a:p>
        </p:txBody>
      </p:sp>
    </p:spTree>
    <p:extLst>
      <p:ext uri="{BB962C8B-B14F-4D97-AF65-F5344CB8AC3E}">
        <p14:creationId xmlns:p14="http://schemas.microsoft.com/office/powerpoint/2010/main" val="1244446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CD54460-938A-402D-BF06-286CDDB81850}" type="datetimeFigureOut">
              <a:rPr lang="en-US" smtClean="0"/>
              <a:t>9/19/2018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8F844D-A49B-4F0F-B4A1-33B67DE3DB93}" type="slidenum">
              <a:rPr lang="en-US" smtClean="0"/>
              <a:t>‹#›</a:t>
            </a:fld>
            <a:endParaRPr lang="en-US"/>
          </a:p>
        </p:txBody>
      </p:sp>
    </p:spTree>
    <p:extLst>
      <p:ext uri="{BB962C8B-B14F-4D97-AF65-F5344CB8AC3E}">
        <p14:creationId xmlns:p14="http://schemas.microsoft.com/office/powerpoint/2010/main" val="14261987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CD54460-938A-402D-BF06-286CDDB81850}" type="datetimeFigureOut">
              <a:rPr lang="en-US" smtClean="0"/>
              <a:t>9/19/2018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48F844D-A49B-4F0F-B4A1-33B67DE3DB93}" type="slidenum">
              <a:rPr lang="en-US" smtClean="0"/>
              <a:t>‹#›</a:t>
            </a:fld>
            <a:endParaRPr lang="en-US"/>
          </a:p>
        </p:txBody>
      </p:sp>
    </p:spTree>
    <p:extLst>
      <p:ext uri="{BB962C8B-B14F-4D97-AF65-F5344CB8AC3E}">
        <p14:creationId xmlns:p14="http://schemas.microsoft.com/office/powerpoint/2010/main" val="21545284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CD54460-938A-402D-BF06-286CDDB81850}" type="datetimeFigureOut">
              <a:rPr lang="en-US" smtClean="0"/>
              <a:t>9/19/2018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48F844D-A49B-4F0F-B4A1-33B67DE3DB93}" type="slidenum">
              <a:rPr lang="en-US" smtClean="0"/>
              <a:t>‹#›</a:t>
            </a:fld>
            <a:endParaRPr lang="en-US"/>
          </a:p>
        </p:txBody>
      </p:sp>
    </p:spTree>
    <p:extLst>
      <p:ext uri="{BB962C8B-B14F-4D97-AF65-F5344CB8AC3E}">
        <p14:creationId xmlns:p14="http://schemas.microsoft.com/office/powerpoint/2010/main" val="18360752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CD54460-938A-402D-BF06-286CDDB81850}" type="datetimeFigureOut">
              <a:rPr lang="en-US" smtClean="0"/>
              <a:t>9/19/2018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48F844D-A49B-4F0F-B4A1-33B67DE3DB93}" type="slidenum">
              <a:rPr lang="en-US" smtClean="0"/>
              <a:t>‹#›</a:t>
            </a:fld>
            <a:endParaRPr lang="en-US"/>
          </a:p>
        </p:txBody>
      </p:sp>
    </p:spTree>
    <p:extLst>
      <p:ext uri="{BB962C8B-B14F-4D97-AF65-F5344CB8AC3E}">
        <p14:creationId xmlns:p14="http://schemas.microsoft.com/office/powerpoint/2010/main" val="9566964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CD54460-938A-402D-BF06-286CDDB81850}" type="datetimeFigureOut">
              <a:rPr lang="en-US" smtClean="0"/>
              <a:t>9/19/2018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48F844D-A49B-4F0F-B4A1-33B67DE3DB93}" type="slidenum">
              <a:rPr lang="en-US" smtClean="0"/>
              <a:t>‹#›</a:t>
            </a:fld>
            <a:endParaRPr lang="en-US"/>
          </a:p>
        </p:txBody>
      </p:sp>
    </p:spTree>
    <p:extLst>
      <p:ext uri="{BB962C8B-B14F-4D97-AF65-F5344CB8AC3E}">
        <p14:creationId xmlns:p14="http://schemas.microsoft.com/office/powerpoint/2010/main" val="16293208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CD54460-938A-402D-BF06-286CDDB81850}" type="datetimeFigureOut">
              <a:rPr lang="en-US" smtClean="0"/>
              <a:t>9/19/2018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48F844D-A49B-4F0F-B4A1-33B67DE3DB93}" type="slidenum">
              <a:rPr lang="en-US" smtClean="0"/>
              <a:t>‹#›</a:t>
            </a:fld>
            <a:endParaRPr lang="en-US"/>
          </a:p>
        </p:txBody>
      </p:sp>
    </p:spTree>
    <p:extLst>
      <p:ext uri="{BB962C8B-B14F-4D97-AF65-F5344CB8AC3E}">
        <p14:creationId xmlns:p14="http://schemas.microsoft.com/office/powerpoint/2010/main" val="5471249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48F844D-A49B-4F0F-B4A1-33B67DE3DB93}" type="slidenum">
              <a:rPr lang="en-US" smtClean="0"/>
              <a:t>‹#›</a:t>
            </a:fld>
            <a:endParaRPr lang="en-US"/>
          </a:p>
        </p:txBody>
      </p:sp>
      <p:sp>
        <p:nvSpPr>
          <p:cNvPr id="5" name="Date Placeholder 4"/>
          <p:cNvSpPr>
            <a:spLocks noGrp="1"/>
          </p:cNvSpPr>
          <p:nvPr>
            <p:ph type="dt" sz="half" idx="10"/>
          </p:nvPr>
        </p:nvSpPr>
        <p:spPr/>
        <p:txBody>
          <a:bodyPr/>
          <a:lstStyle/>
          <a:p>
            <a:fld id="{CCD54460-938A-402D-BF06-286CDDB81850}" type="datetimeFigureOut">
              <a:rPr lang="en-US" smtClean="0"/>
              <a:t>9/19/2018</a:t>
            </a:fld>
            <a:endParaRPr lang="en-US"/>
          </a:p>
        </p:txBody>
      </p:sp>
    </p:spTree>
    <p:extLst>
      <p:ext uri="{BB962C8B-B14F-4D97-AF65-F5344CB8AC3E}">
        <p14:creationId xmlns:p14="http://schemas.microsoft.com/office/powerpoint/2010/main" val="36475153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CCD54460-938A-402D-BF06-286CDDB81850}" type="datetimeFigureOut">
              <a:rPr lang="en-US" smtClean="0"/>
              <a:t>9/19/2018</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848F844D-A49B-4F0F-B4A1-33B67DE3DB93}" type="slidenum">
              <a:rPr lang="en-US" smtClean="0"/>
              <a:t>‹#›</a:t>
            </a:fld>
            <a:endParaRPr lang="en-US"/>
          </a:p>
        </p:txBody>
      </p:sp>
    </p:spTree>
    <p:extLst>
      <p:ext uri="{BB962C8B-B14F-4D97-AF65-F5344CB8AC3E}">
        <p14:creationId xmlns:p14="http://schemas.microsoft.com/office/powerpoint/2010/main" val="1459916970"/>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77335" y="609598"/>
            <a:ext cx="8596668" cy="5431763"/>
          </a:xfrm>
        </p:spPr>
        <p:txBody>
          <a:bodyPr>
            <a:normAutofit fontScale="90000"/>
          </a:bodyPr>
          <a:lstStyle/>
          <a:p>
            <a:r>
              <a:rPr lang="en-US" dirty="0"/>
              <a:t>Jocelyn Richgels, </a:t>
            </a:r>
            <a:r>
              <a:rPr lang="en-US" dirty="0" smtClean="0"/>
              <a:t>MPP</a:t>
            </a:r>
            <a:br>
              <a:rPr lang="en-US" dirty="0" smtClean="0"/>
            </a:br>
            <a:r>
              <a:rPr lang="en-US" dirty="0"/>
              <a:t>Rural Policy Research Institute (RUPRI)</a:t>
            </a:r>
            <a:br>
              <a:rPr lang="en-US" dirty="0"/>
            </a:br>
            <a:r>
              <a:rPr lang="en-US" dirty="0"/>
              <a:t>University </a:t>
            </a:r>
            <a:r>
              <a:rPr lang="en-US" dirty="0" smtClean="0"/>
              <a:t>of Iowa, College of Public </a:t>
            </a:r>
            <a:r>
              <a:rPr lang="en-US" dirty="0" smtClean="0"/>
              <a:t>Health</a:t>
            </a:r>
            <a:r>
              <a:rPr lang="en-US" dirty="0" smtClean="0"/>
              <a:t/>
            </a:r>
            <a:br>
              <a:rPr lang="en-US" dirty="0" smtClean="0"/>
            </a:br>
            <a:r>
              <a:rPr lang="en-US" dirty="0" smtClean="0"/>
              <a:t/>
            </a:r>
            <a:br>
              <a:rPr lang="en-US" dirty="0" smtClean="0"/>
            </a:br>
            <a:r>
              <a:rPr lang="en-US" dirty="0" smtClean="0"/>
              <a:t>Keith Mueller, PhD</a:t>
            </a:r>
            <a:br>
              <a:rPr lang="en-US" dirty="0" smtClean="0"/>
            </a:br>
            <a:r>
              <a:rPr lang="en-US" dirty="0" smtClean="0"/>
              <a:t>Natoshia Askelson, PhD </a:t>
            </a:r>
            <a:endParaRPr lang="en-US" dirty="0"/>
          </a:p>
        </p:txBody>
      </p:sp>
      <p:sp>
        <p:nvSpPr>
          <p:cNvPr id="5" name="Text Placeholder 4"/>
          <p:cNvSpPr>
            <a:spLocks noGrp="1"/>
          </p:cNvSpPr>
          <p:nvPr>
            <p:ph type="body" idx="1"/>
          </p:nvPr>
        </p:nvSpPr>
        <p:spPr>
          <a:xfrm flipV="1">
            <a:off x="677335" y="6041362"/>
            <a:ext cx="8596668" cy="210148"/>
          </a:xfrm>
        </p:spPr>
        <p:txBody>
          <a:bodyPr>
            <a:normAutofit fontScale="47500" lnSpcReduction="20000"/>
          </a:bodyPr>
          <a:lstStyle/>
          <a:p>
            <a:endParaRPr lang="en-US" dirty="0"/>
          </a:p>
        </p:txBody>
      </p:sp>
    </p:spTree>
    <p:extLst>
      <p:ext uri="{BB962C8B-B14F-4D97-AF65-F5344CB8AC3E}">
        <p14:creationId xmlns:p14="http://schemas.microsoft.com/office/powerpoint/2010/main" val="36719549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Rural Realities </a:t>
            </a:r>
            <a:endParaRPr lang="en-US" dirty="0"/>
          </a:p>
        </p:txBody>
      </p:sp>
      <p:sp>
        <p:nvSpPr>
          <p:cNvPr id="3" name="Content Placeholder 2"/>
          <p:cNvSpPr>
            <a:spLocks noGrp="1"/>
          </p:cNvSpPr>
          <p:nvPr>
            <p:ph idx="1"/>
          </p:nvPr>
        </p:nvSpPr>
        <p:spPr/>
        <p:txBody>
          <a:bodyPr>
            <a:normAutofit/>
          </a:bodyPr>
          <a:lstStyle/>
          <a:p>
            <a:r>
              <a:rPr lang="en-US" dirty="0" smtClean="0"/>
              <a:t>Lack </a:t>
            </a:r>
            <a:r>
              <a:rPr lang="en-US" dirty="0" smtClean="0"/>
              <a:t>of Resources</a:t>
            </a:r>
          </a:p>
          <a:p>
            <a:r>
              <a:rPr lang="en-US" dirty="0" smtClean="0"/>
              <a:t>Lack of Capacity</a:t>
            </a:r>
          </a:p>
          <a:p>
            <a:r>
              <a:rPr lang="en-US" dirty="0" smtClean="0"/>
              <a:t>Transportation </a:t>
            </a:r>
          </a:p>
          <a:p>
            <a:r>
              <a:rPr lang="en-US" dirty="0" smtClean="0"/>
              <a:t>Dearth of Research and Program Evaluation</a:t>
            </a:r>
          </a:p>
          <a:p>
            <a:r>
              <a:rPr lang="en-US" dirty="0" smtClean="0"/>
              <a:t>“Not a farmer on the farm” </a:t>
            </a:r>
          </a:p>
          <a:p>
            <a:r>
              <a:rPr lang="en-US" dirty="0" smtClean="0"/>
              <a:t>Those with most capitol get jobs elsewhere  </a:t>
            </a:r>
          </a:p>
          <a:p>
            <a:r>
              <a:rPr lang="en-US" dirty="0" smtClean="0"/>
              <a:t>Isolation of Youth </a:t>
            </a:r>
            <a:endParaRPr lang="en-US" dirty="0" smtClean="0"/>
          </a:p>
          <a:p>
            <a:r>
              <a:rPr lang="en-US" dirty="0"/>
              <a:t>Lack of Investment in Children and Youth</a:t>
            </a:r>
            <a:endParaRPr lang="en-US" dirty="0" smtClean="0"/>
          </a:p>
          <a:p>
            <a:pPr marL="0" indent="0">
              <a:buNone/>
            </a:pPr>
            <a:r>
              <a:rPr lang="en-US" dirty="0" smtClean="0"/>
              <a:t> </a:t>
            </a:r>
            <a:endParaRPr lang="en-US" dirty="0"/>
          </a:p>
        </p:txBody>
      </p:sp>
    </p:spTree>
    <p:extLst>
      <p:ext uri="{BB962C8B-B14F-4D97-AF65-F5344CB8AC3E}">
        <p14:creationId xmlns:p14="http://schemas.microsoft.com/office/powerpoint/2010/main" val="3056134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descr="https://www.ers.usda.gov/webdocs/charts/62752/persistentpoverty_350px.png?v=0&amp;width=35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87759" y="970084"/>
            <a:ext cx="6218848" cy="52060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075181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University of Iowa research on Summer Feeding Program in rural 	</a:t>
            </a:r>
            <a:endParaRPr lang="en-US" dirty="0"/>
          </a:p>
        </p:txBody>
      </p:sp>
      <p:sp>
        <p:nvSpPr>
          <p:cNvPr id="3" name="Content Placeholder 2"/>
          <p:cNvSpPr>
            <a:spLocks noGrp="1"/>
          </p:cNvSpPr>
          <p:nvPr>
            <p:ph idx="1"/>
          </p:nvPr>
        </p:nvSpPr>
        <p:spPr/>
        <p:txBody>
          <a:bodyPr/>
          <a:lstStyle/>
          <a:p>
            <a:pPr marL="0" indent="0">
              <a:buNone/>
            </a:pPr>
            <a:r>
              <a:rPr lang="en-US" dirty="0" smtClean="0"/>
              <a:t>To understand the factors related to the lack of participation in the USDA Summer Feeding Program in rural schools with high levels of need. </a:t>
            </a:r>
          </a:p>
          <a:p>
            <a:pPr marL="0" indent="0">
              <a:buNone/>
            </a:pPr>
            <a:r>
              <a:rPr lang="en-US" dirty="0" smtClean="0"/>
              <a:t>Why there was no program in the school district: </a:t>
            </a:r>
          </a:p>
          <a:p>
            <a:pPr lvl="0"/>
            <a:r>
              <a:rPr lang="en-US" dirty="0"/>
              <a:t>Difficult to sustain the program (money or volunteers)</a:t>
            </a:r>
          </a:p>
          <a:p>
            <a:pPr lvl="0"/>
            <a:r>
              <a:rPr lang="en-US" dirty="0"/>
              <a:t>Past programming did not have adequate participation</a:t>
            </a:r>
          </a:p>
          <a:p>
            <a:pPr lvl="0"/>
            <a:r>
              <a:rPr lang="en-US" dirty="0"/>
              <a:t>No one to take on the program (willingness or capacity)</a:t>
            </a:r>
          </a:p>
          <a:p>
            <a:pPr lvl="0"/>
            <a:r>
              <a:rPr lang="en-US" dirty="0"/>
              <a:t>Could not find the staffing</a:t>
            </a:r>
          </a:p>
          <a:p>
            <a:pPr lvl="0"/>
            <a:r>
              <a:rPr lang="en-US" dirty="0"/>
              <a:t>Concerns with participation because of transportation needs</a:t>
            </a:r>
          </a:p>
          <a:p>
            <a:pPr marL="0" indent="0">
              <a:buNone/>
            </a:pPr>
            <a:endParaRPr lang="en-US" dirty="0"/>
          </a:p>
        </p:txBody>
      </p:sp>
    </p:spTree>
    <p:extLst>
      <p:ext uri="{BB962C8B-B14F-4D97-AF65-F5344CB8AC3E}">
        <p14:creationId xmlns:p14="http://schemas.microsoft.com/office/powerpoint/2010/main" val="16552923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Summer Feeding Programs in Rural  </a:t>
            </a:r>
            <a:endParaRPr lang="en-US" dirty="0"/>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2391096" y="2160588"/>
            <a:ext cx="5169846" cy="3881437"/>
          </a:xfrm>
        </p:spPr>
      </p:pic>
    </p:spTree>
    <p:extLst>
      <p:ext uri="{BB962C8B-B14F-4D97-AF65-F5344CB8AC3E}">
        <p14:creationId xmlns:p14="http://schemas.microsoft.com/office/powerpoint/2010/main" val="13556344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Rural Challenges in School Services 	</a:t>
            </a:r>
            <a:endParaRPr lang="en-US" dirty="0"/>
          </a:p>
        </p:txBody>
      </p:sp>
      <p:sp>
        <p:nvSpPr>
          <p:cNvPr id="3" name="Content Placeholder 2"/>
          <p:cNvSpPr>
            <a:spLocks noGrp="1"/>
          </p:cNvSpPr>
          <p:nvPr>
            <p:ph idx="1"/>
          </p:nvPr>
        </p:nvSpPr>
        <p:spPr/>
        <p:txBody>
          <a:bodyPr>
            <a:normAutofit/>
          </a:bodyPr>
          <a:lstStyle/>
          <a:p>
            <a:pPr>
              <a:lnSpc>
                <a:spcPct val="150000"/>
              </a:lnSpc>
            </a:pPr>
            <a:r>
              <a:rPr lang="en-US" dirty="0" smtClean="0"/>
              <a:t>“But School officials in rural districts say there is a shortage of programs in their communities because they struggle to provide transportation, find qualified staff and enroll enough students to generate adequate funding.  And unlike more populated areas, there are often no other organizations to turn to for help.” </a:t>
            </a:r>
          </a:p>
          <a:p>
            <a:pPr>
              <a:lnSpc>
                <a:spcPct val="150000"/>
              </a:lnSpc>
            </a:pPr>
            <a:r>
              <a:rPr lang="en-US" dirty="0" smtClean="0"/>
              <a:t>“If I were at home, I would go to sleep after doing my homework.  Here I do homework with my friends and have fun.” Gilberto, age 8</a:t>
            </a:r>
          </a:p>
          <a:p>
            <a:pPr lvl="1"/>
            <a:r>
              <a:rPr lang="en-US" dirty="0" smtClean="0"/>
              <a:t>“Rural Communities struggles to provide after school programs” Susan Frey, </a:t>
            </a:r>
            <a:r>
              <a:rPr lang="en-US" dirty="0" err="1" smtClean="0"/>
              <a:t>EdSource</a:t>
            </a:r>
            <a:r>
              <a:rPr lang="en-US" dirty="0" smtClean="0"/>
              <a:t>, January 27, 2015.</a:t>
            </a:r>
            <a:endParaRPr lang="en-US" dirty="0"/>
          </a:p>
        </p:txBody>
      </p:sp>
    </p:spTree>
    <p:extLst>
      <p:ext uri="{BB962C8B-B14F-4D97-AF65-F5344CB8AC3E}">
        <p14:creationId xmlns:p14="http://schemas.microsoft.com/office/powerpoint/2010/main" val="17799026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8447" y="157307"/>
            <a:ext cx="10515600" cy="1056351"/>
          </a:xfrm>
        </p:spPr>
        <p:txBody>
          <a:bodyPr/>
          <a:lstStyle/>
          <a:p>
            <a:r>
              <a:rPr lang="en-US" dirty="0" smtClean="0"/>
              <a:t>Full Service Community Schools </a:t>
            </a:r>
            <a:endParaRPr lang="en-US" dirty="0"/>
          </a:p>
        </p:txBody>
      </p:sp>
      <p:sp>
        <p:nvSpPr>
          <p:cNvPr id="3" name="Rectangle 2"/>
          <p:cNvSpPr/>
          <p:nvPr/>
        </p:nvSpPr>
        <p:spPr>
          <a:xfrm>
            <a:off x="1529542" y="1313516"/>
            <a:ext cx="9193875" cy="5632311"/>
          </a:xfrm>
          <a:prstGeom prst="rect">
            <a:avLst/>
          </a:prstGeom>
        </p:spPr>
        <p:txBody>
          <a:bodyPr wrap="square">
            <a:spAutoFit/>
          </a:bodyPr>
          <a:lstStyle/>
          <a:p>
            <a:r>
              <a:rPr lang="en-US" dirty="0" smtClean="0"/>
              <a:t>Full-service community schools are public schools that— </a:t>
            </a:r>
          </a:p>
          <a:p>
            <a:r>
              <a:rPr lang="en-US" dirty="0" smtClean="0"/>
              <a:t>• are open most of the time (before and after school, evenings, vacations, summers); </a:t>
            </a:r>
          </a:p>
          <a:p>
            <a:endParaRPr lang="en-US" dirty="0" smtClean="0"/>
          </a:p>
          <a:p>
            <a:r>
              <a:rPr lang="en-US" dirty="0" smtClean="0"/>
              <a:t>• operate jointly through a partnership between the school and a lead community agency or agencies; </a:t>
            </a:r>
          </a:p>
          <a:p>
            <a:endParaRPr lang="en-US" dirty="0" smtClean="0"/>
          </a:p>
          <a:p>
            <a:r>
              <a:rPr lang="en-US" dirty="0" smtClean="0"/>
              <a:t>• provide access to health, dental, and mental health services on site through the lead agency or other service providers; </a:t>
            </a:r>
          </a:p>
          <a:p>
            <a:endParaRPr lang="en-US" dirty="0" smtClean="0"/>
          </a:p>
          <a:p>
            <a:r>
              <a:rPr lang="en-US" dirty="0" smtClean="0"/>
              <a:t>• include space for a primary health clinic and family resource center; </a:t>
            </a:r>
          </a:p>
          <a:p>
            <a:endParaRPr lang="en-US" dirty="0" smtClean="0"/>
          </a:p>
          <a:p>
            <a:r>
              <a:rPr lang="en-US" dirty="0" smtClean="0"/>
              <a:t>• provide opportunities for parents to be involved in the school; </a:t>
            </a:r>
          </a:p>
          <a:p>
            <a:endParaRPr lang="en-US" dirty="0" smtClean="0"/>
          </a:p>
          <a:p>
            <a:r>
              <a:rPr lang="en-US" dirty="0" smtClean="0"/>
              <a:t>• integrate school curriculum with after-school and summer enrichment programs; </a:t>
            </a:r>
          </a:p>
          <a:p>
            <a:endParaRPr lang="en-US" dirty="0" smtClean="0"/>
          </a:p>
          <a:p>
            <a:r>
              <a:rPr lang="en-US" dirty="0" smtClean="0"/>
              <a:t>• offer social and educational services for families and community members; and </a:t>
            </a:r>
          </a:p>
          <a:p>
            <a:endParaRPr lang="en-US" dirty="0" smtClean="0"/>
          </a:p>
          <a:p>
            <a:r>
              <a:rPr lang="en-US" dirty="0" smtClean="0"/>
              <a:t>• build social capital within the neighborhood.</a:t>
            </a:r>
          </a:p>
          <a:p>
            <a:r>
              <a:rPr lang="en-US" dirty="0" smtClean="0"/>
              <a:t>Source: </a:t>
            </a:r>
            <a:r>
              <a:rPr lang="en-US" sz="1200" i="1" dirty="0" smtClean="0"/>
              <a:t>National Education Association Research Brief: “Community Schools: A Strategy, Not a Program.”  Jane Quinn, The Children’s Aid Society. Spring 2009</a:t>
            </a:r>
            <a:endParaRPr lang="en-US" sz="1200" i="1" dirty="0"/>
          </a:p>
        </p:txBody>
      </p:sp>
    </p:spTree>
    <p:extLst>
      <p:ext uri="{BB962C8B-B14F-4D97-AF65-F5344CB8AC3E}">
        <p14:creationId xmlns:p14="http://schemas.microsoft.com/office/powerpoint/2010/main" val="13992821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This is not an unsolvable problem </a:t>
            </a:r>
            <a:endParaRPr lang="en-US" dirty="0"/>
          </a:p>
        </p:txBody>
      </p:sp>
      <p:sp>
        <p:nvSpPr>
          <p:cNvPr id="3" name="Content Placeholder 2"/>
          <p:cNvSpPr>
            <a:spLocks noGrp="1"/>
          </p:cNvSpPr>
          <p:nvPr>
            <p:ph idx="1"/>
          </p:nvPr>
        </p:nvSpPr>
        <p:spPr/>
        <p:txBody>
          <a:bodyPr/>
          <a:lstStyle/>
          <a:p>
            <a:r>
              <a:rPr lang="en-US" dirty="0" smtClean="0"/>
              <a:t>Flexibility in program implementation = Resources </a:t>
            </a:r>
          </a:p>
          <a:p>
            <a:r>
              <a:rPr lang="en-US" dirty="0" smtClean="0"/>
              <a:t>Ability to leverage local social capital</a:t>
            </a:r>
          </a:p>
          <a:p>
            <a:r>
              <a:rPr lang="en-US" dirty="0" smtClean="0"/>
              <a:t>Collaboration is key: libraries, rotary, CAA, Family Resource Centers, churches  </a:t>
            </a:r>
            <a:endParaRPr lang="en-US" dirty="0"/>
          </a:p>
        </p:txBody>
      </p:sp>
    </p:spTree>
    <p:extLst>
      <p:ext uri="{BB962C8B-B14F-4D97-AF65-F5344CB8AC3E}">
        <p14:creationId xmlns:p14="http://schemas.microsoft.com/office/powerpoint/2010/main" val="15111553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Opportunities </a:t>
            </a:r>
            <a:endParaRPr lang="en-US" dirty="0"/>
          </a:p>
        </p:txBody>
      </p:sp>
      <p:sp>
        <p:nvSpPr>
          <p:cNvPr id="3" name="Content Placeholder 2"/>
          <p:cNvSpPr>
            <a:spLocks noGrp="1"/>
          </p:cNvSpPr>
          <p:nvPr>
            <p:ph idx="1"/>
          </p:nvPr>
        </p:nvSpPr>
        <p:spPr/>
        <p:txBody>
          <a:bodyPr/>
          <a:lstStyle/>
          <a:p>
            <a:r>
              <a:rPr lang="en-US" dirty="0" smtClean="0"/>
              <a:t>Block Grants: Child Care Development Block Grant, Community Services Block Grant</a:t>
            </a:r>
          </a:p>
          <a:p>
            <a:r>
              <a:rPr lang="en-US" dirty="0" smtClean="0"/>
              <a:t>Rural Community Colleges for summer apprenticeships </a:t>
            </a:r>
          </a:p>
          <a:p>
            <a:r>
              <a:rPr lang="en-US" dirty="0" smtClean="0"/>
              <a:t>Local Community Foundations </a:t>
            </a:r>
          </a:p>
          <a:p>
            <a:r>
              <a:rPr lang="en-US" dirty="0" smtClean="0"/>
              <a:t>Creating Opportunities for College youth for Summer enrichment (and community service hours) </a:t>
            </a:r>
          </a:p>
          <a:p>
            <a:r>
              <a:rPr lang="en-US" dirty="0" smtClean="0"/>
              <a:t>Extension programs: Energy Express in WV  </a:t>
            </a:r>
            <a:endParaRPr lang="en-US" dirty="0"/>
          </a:p>
        </p:txBody>
      </p:sp>
    </p:spTree>
    <p:extLst>
      <p:ext uri="{BB962C8B-B14F-4D97-AF65-F5344CB8AC3E}">
        <p14:creationId xmlns:p14="http://schemas.microsoft.com/office/powerpoint/2010/main" val="256901315"/>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1589</TotalTime>
  <Words>692</Words>
  <Application>Microsoft Office PowerPoint</Application>
  <PresentationFormat>Widescreen</PresentationFormat>
  <Paragraphs>70</Paragraphs>
  <Slides>9</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Trebuchet MS</vt:lpstr>
      <vt:lpstr>Wingdings 3</vt:lpstr>
      <vt:lpstr>Facet</vt:lpstr>
      <vt:lpstr>Jocelyn Richgels, MPP Rural Policy Research Institute (RUPRI) University of Iowa, College of Public Health  Keith Mueller, PhD Natoshia Askelson, PhD </vt:lpstr>
      <vt:lpstr>Rural Realities </vt:lpstr>
      <vt:lpstr>PowerPoint Presentation</vt:lpstr>
      <vt:lpstr>University of Iowa research on Summer Feeding Program in rural  </vt:lpstr>
      <vt:lpstr>Summer Feeding Programs in Rural  </vt:lpstr>
      <vt:lpstr>Rural Challenges in School Services  </vt:lpstr>
      <vt:lpstr>Full Service Community Schools </vt:lpstr>
      <vt:lpstr>This is not an unsolvable problem </vt:lpstr>
      <vt:lpstr>Opportunities </vt:lpstr>
    </vt:vector>
  </TitlesOfParts>
  <Company>University of Iowa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Richgels, Jocelyn</dc:creator>
  <cp:lastModifiedBy>Richgels, Jocelyn</cp:lastModifiedBy>
  <cp:revision>43</cp:revision>
  <dcterms:created xsi:type="dcterms:W3CDTF">2018-09-17T18:28:28Z</dcterms:created>
  <dcterms:modified xsi:type="dcterms:W3CDTF">2018-09-19T14:27:25Z</dcterms:modified>
</cp:coreProperties>
</file>