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66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Number of</a:t>
            </a:r>
            <a:r>
              <a:rPr lang="en-US" baseline="0" dirty="0" smtClean="0"/>
              <a:t> “Camp Education” Programs: China</a:t>
            </a:r>
            <a:endParaRPr lang="en-US" dirty="0"/>
          </a:p>
        </c:rich>
      </c:tx>
      <c:layout>
        <c:manualLayout>
          <c:xMode val="edge"/>
          <c:yMode val="edge"/>
          <c:x val="0.147940914252243"/>
          <c:y val="0.0236424058195689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2010.0</c:v>
                </c:pt>
                <c:pt idx="1">
                  <c:v>2011.0</c:v>
                </c:pt>
                <c:pt idx="2">
                  <c:v>2012.0</c:v>
                </c:pt>
                <c:pt idx="3">
                  <c:v>2013.0</c:v>
                </c:pt>
                <c:pt idx="4">
                  <c:v>2014.0</c:v>
                </c:pt>
                <c:pt idx="5">
                  <c:v>2015.0</c:v>
                </c:pt>
                <c:pt idx="6">
                  <c:v>2016.0</c:v>
                </c:pt>
                <c:pt idx="7">
                  <c:v>2017.0</c:v>
                </c:pt>
                <c:pt idx="8">
                  <c:v>2018.0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25.0</c:v>
                </c:pt>
                <c:pt idx="1">
                  <c:v>45.0</c:v>
                </c:pt>
                <c:pt idx="2">
                  <c:v>85.0</c:v>
                </c:pt>
                <c:pt idx="3">
                  <c:v>145.0</c:v>
                </c:pt>
                <c:pt idx="4">
                  <c:v>220.0</c:v>
                </c:pt>
                <c:pt idx="5">
                  <c:v>315.0</c:v>
                </c:pt>
                <c:pt idx="6">
                  <c:v>475.0</c:v>
                </c:pt>
                <c:pt idx="7">
                  <c:v>664.0</c:v>
                </c:pt>
                <c:pt idx="8">
                  <c:v>900.0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41866488"/>
        <c:axId val="-2132297992"/>
      </c:lineChart>
      <c:catAx>
        <c:axId val="2141866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132297992"/>
        <c:crosses val="autoZero"/>
        <c:auto val="1"/>
        <c:lblAlgn val="ctr"/>
        <c:lblOffset val="100"/>
        <c:noMultiLvlLbl val="0"/>
      </c:catAx>
      <c:valAx>
        <c:axId val="-2132297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418664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9/17/18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Camp Education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2686536"/>
          </a:xfrm>
        </p:spPr>
        <p:txBody>
          <a:bodyPr>
            <a:normAutofit/>
          </a:bodyPr>
          <a:lstStyle/>
          <a:p>
            <a:r>
              <a:rPr lang="en-US" dirty="0" smtClean="0"/>
              <a:t>Presentation for the National Academies Committee on Summertime Experiences and Child and Adolescent Education, Health and Safety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Steve </a:t>
            </a:r>
            <a:r>
              <a:rPr lang="en-US" dirty="0"/>
              <a:t>R. </a:t>
            </a:r>
            <a:r>
              <a:rPr lang="en-US" dirty="0" smtClean="0"/>
              <a:t>Baskin</a:t>
            </a:r>
          </a:p>
          <a:p>
            <a:endParaRPr lang="en-US" dirty="0"/>
          </a:p>
          <a:p>
            <a:r>
              <a:rPr lang="en-US" dirty="0" smtClean="0"/>
              <a:t>September 19, 2018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3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7792" y="1481921"/>
            <a:ext cx="276469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chemeClr val="bg2"/>
                </a:solidFill>
              </a:rPr>
              <a:t>Critical Skills: </a:t>
            </a:r>
            <a:r>
              <a:rPr lang="en-US" u="sng" dirty="0" smtClean="0">
                <a:solidFill>
                  <a:schemeClr val="bg2"/>
                </a:solidFill>
              </a:rPr>
              <a:t>P21 </a:t>
            </a:r>
            <a:endParaRPr lang="en-US" u="sng" dirty="0" smtClean="0">
              <a:solidFill>
                <a:schemeClr val="bg2"/>
              </a:solidFill>
            </a:endParaRPr>
          </a:p>
          <a:p>
            <a:endParaRPr lang="en-US" dirty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Communication</a:t>
            </a: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Collaboration/Teamwork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Creativity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chemeClr val="bg2"/>
                </a:solidFill>
              </a:rPr>
              <a:t>Critical Thinking/Problem Solving </a:t>
            </a:r>
            <a:endParaRPr lang="en-US" dirty="0">
              <a:solidFill>
                <a:schemeClr val="bg2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40399" y="1481921"/>
            <a:ext cx="2764696" cy="4801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u="sng" dirty="0" smtClean="0">
                <a:solidFill>
                  <a:srgbClr val="333333"/>
                </a:solidFill>
              </a:rPr>
              <a:t>Summer Camp Outcomes:</a:t>
            </a:r>
          </a:p>
          <a:p>
            <a:pPr algn="ctr"/>
            <a:r>
              <a:rPr lang="en-US" u="sng" dirty="0" smtClean="0">
                <a:solidFill>
                  <a:srgbClr val="333333"/>
                </a:solidFill>
              </a:rPr>
              <a:t>Stanford Study</a:t>
            </a:r>
          </a:p>
          <a:p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>
                <a:solidFill>
                  <a:srgbClr val="333333"/>
                </a:solidFill>
              </a:rPr>
              <a:t>Communication</a:t>
            </a: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Teamwork</a:t>
            </a:r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Empathy</a:t>
            </a:r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Critical Thinking/Problem </a:t>
            </a:r>
            <a:r>
              <a:rPr lang="en-US" dirty="0">
                <a:solidFill>
                  <a:srgbClr val="333333"/>
                </a:solidFill>
              </a:rPr>
              <a:t>S</a:t>
            </a:r>
            <a:r>
              <a:rPr lang="en-US" dirty="0" smtClean="0">
                <a:solidFill>
                  <a:srgbClr val="333333"/>
                </a:solidFill>
              </a:rPr>
              <a:t>olving</a:t>
            </a:r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Personal </a:t>
            </a:r>
            <a:r>
              <a:rPr lang="en-US" dirty="0">
                <a:solidFill>
                  <a:srgbClr val="333333"/>
                </a:solidFill>
              </a:rPr>
              <a:t>R</a:t>
            </a:r>
            <a:r>
              <a:rPr lang="en-US" dirty="0" smtClean="0">
                <a:solidFill>
                  <a:srgbClr val="333333"/>
                </a:solidFill>
              </a:rPr>
              <a:t>esponsibility</a:t>
            </a:r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Self </a:t>
            </a:r>
            <a:r>
              <a:rPr lang="en-US" dirty="0">
                <a:solidFill>
                  <a:srgbClr val="333333"/>
                </a:solidFill>
              </a:rPr>
              <a:t>C</a:t>
            </a:r>
            <a:r>
              <a:rPr lang="en-US" dirty="0" smtClean="0">
                <a:solidFill>
                  <a:srgbClr val="333333"/>
                </a:solidFill>
              </a:rPr>
              <a:t>ontrol </a:t>
            </a:r>
            <a:endParaRPr lang="en-US" dirty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lvl="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Perseverance</a:t>
            </a:r>
            <a:endParaRPr lang="en-US" dirty="0">
              <a:solidFill>
                <a:srgbClr val="333333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9304" y="1481921"/>
            <a:ext cx="2764696" cy="5355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u="sng" dirty="0" smtClean="0">
                <a:solidFill>
                  <a:srgbClr val="333333"/>
                </a:solidFill>
              </a:rPr>
              <a:t>Critical Skills: Google</a:t>
            </a:r>
          </a:p>
          <a:p>
            <a:endParaRPr lang="en-US" dirty="0">
              <a:solidFill>
                <a:srgbClr val="333333"/>
              </a:solidFill>
            </a:endParaRPr>
          </a:p>
          <a:p>
            <a:endParaRPr lang="en-US" dirty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>
                <a:solidFill>
                  <a:srgbClr val="333333"/>
                </a:solidFill>
              </a:rPr>
              <a:t>Communicating and listening well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Being </a:t>
            </a:r>
            <a:r>
              <a:rPr lang="en-US" dirty="0" smtClean="0">
                <a:solidFill>
                  <a:srgbClr val="333333"/>
                </a:solidFill>
              </a:rPr>
              <a:t>good </a:t>
            </a:r>
            <a:r>
              <a:rPr lang="en-US" dirty="0" smtClean="0">
                <a:solidFill>
                  <a:srgbClr val="333333"/>
                </a:solidFill>
              </a:rPr>
              <a:t>coach</a:t>
            </a:r>
            <a:endParaRPr lang="en-US" dirty="0" smtClean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Possessing insights into others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Empathy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Making </a:t>
            </a:r>
            <a:r>
              <a:rPr lang="en-US" dirty="0" smtClean="0">
                <a:solidFill>
                  <a:srgbClr val="333333"/>
                </a:solidFill>
              </a:rPr>
              <a:t>connections across complex </a:t>
            </a:r>
            <a:r>
              <a:rPr lang="en-US" dirty="0" smtClean="0">
                <a:solidFill>
                  <a:srgbClr val="333333"/>
                </a:solidFill>
              </a:rPr>
              <a:t>ideas</a:t>
            </a:r>
          </a:p>
          <a:p>
            <a:pPr marL="285750" indent="-285750">
              <a:buFont typeface="Arial"/>
              <a:buChar char="•"/>
            </a:pPr>
            <a:endParaRPr lang="en-US" dirty="0" smtClean="0">
              <a:solidFill>
                <a:srgbClr val="333333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dirty="0" smtClean="0">
                <a:solidFill>
                  <a:srgbClr val="333333"/>
                </a:solidFill>
              </a:rPr>
              <a:t>Critical </a:t>
            </a:r>
            <a:r>
              <a:rPr lang="en-US" dirty="0">
                <a:solidFill>
                  <a:srgbClr val="333333"/>
                </a:solidFill>
              </a:rPr>
              <a:t>Thinking/Problem Solving </a:t>
            </a:r>
          </a:p>
          <a:p>
            <a:pPr marL="285750" indent="-285750">
              <a:buFont typeface="Arial"/>
              <a:buChar char="•"/>
            </a:pPr>
            <a:endParaRPr lang="en-US" dirty="0">
              <a:solidFill>
                <a:srgbClr val="333333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Teaching Critical Skills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7633462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Camp Education and China</a:t>
            </a:r>
            <a:endParaRPr lang="en-US" sz="3600" dirty="0"/>
          </a:p>
        </p:txBody>
      </p:sp>
      <p:grpSp>
        <p:nvGrpSpPr>
          <p:cNvPr id="7" name="Group 6"/>
          <p:cNvGrpSpPr/>
          <p:nvPr/>
        </p:nvGrpSpPr>
        <p:grpSpPr>
          <a:xfrm>
            <a:off x="779464" y="1974328"/>
            <a:ext cx="7583487" cy="4517124"/>
            <a:chOff x="779464" y="1974328"/>
            <a:chExt cx="7583487" cy="4517124"/>
          </a:xfrm>
        </p:grpSpPr>
        <p:graphicFrame>
          <p:nvGraphicFramePr>
            <p:cNvPr id="4" name="Content Placeholder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861179412"/>
                </p:ext>
              </p:extLst>
            </p:nvPr>
          </p:nvGraphicFramePr>
          <p:xfrm>
            <a:off x="779464" y="1974328"/>
            <a:ext cx="7583487" cy="429736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534472" y="6245231"/>
              <a:ext cx="2595582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 smtClean="0"/>
                <a:t>Source: China Camp Education Association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228990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78505" y="3013502"/>
            <a:ext cx="31869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Thank you!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37010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254</TotalTime>
  <Words>112</Words>
  <Application>Microsoft Macintosh PowerPoint</Application>
  <PresentationFormat>On-screen Show (4:3)</PresentationFormat>
  <Paragraphs>52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Precedent</vt:lpstr>
      <vt:lpstr>Camp Education</vt:lpstr>
      <vt:lpstr>Teaching Critical Skills</vt:lpstr>
      <vt:lpstr>Camp Education and China</vt:lpstr>
      <vt:lpstr>PowerPoint Presentation</vt:lpstr>
    </vt:vector>
  </TitlesOfParts>
  <Company>Camp Champions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 Education</dc:title>
  <dc:creator>Steve Baskin</dc:creator>
  <cp:lastModifiedBy>Steve Baskin</cp:lastModifiedBy>
  <cp:revision>8</cp:revision>
  <dcterms:created xsi:type="dcterms:W3CDTF">2018-09-16T19:58:09Z</dcterms:created>
  <dcterms:modified xsi:type="dcterms:W3CDTF">2018-09-17T20:40:21Z</dcterms:modified>
</cp:coreProperties>
</file>