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7"/>
  </p:notesMasterIdLst>
  <p:handoutMasterIdLst>
    <p:handoutMasterId r:id="rId8"/>
  </p:handoutMasterIdLst>
  <p:sldIdLst>
    <p:sldId id="1342" r:id="rId2"/>
    <p:sldId id="3174" r:id="rId3"/>
    <p:sldId id="3155" r:id="rId4"/>
    <p:sldId id="3203" r:id="rId5"/>
    <p:sldId id="3140" r:id="rId6"/>
  </p:sldIdLst>
  <p:sldSz cx="9144000" cy="6858000" type="screen4x3"/>
  <p:notesSz cx="6921500" cy="9347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5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5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5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5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5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5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5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5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5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51DC00"/>
    <a:srgbClr val="414141"/>
    <a:srgbClr val="FC0128"/>
    <a:srgbClr val="114FFB"/>
    <a:srgbClr val="063DE8"/>
    <a:srgbClr val="000000"/>
    <a:srgbClr val="DDDDDD"/>
    <a:srgbClr val="CC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9739" autoAdjust="0"/>
  </p:normalViewPr>
  <p:slideViewPr>
    <p:cSldViewPr snapToGrid="0">
      <p:cViewPr>
        <p:scale>
          <a:sx n="100" d="100"/>
          <a:sy n="100" d="100"/>
        </p:scale>
        <p:origin x="-216" y="-78"/>
      </p:cViewPr>
      <p:guideLst>
        <p:guide orient="horz" pos="6"/>
        <p:guide pos="2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-1758" y="-90"/>
      </p:cViewPr>
      <p:guideLst>
        <p:guide orient="horz" pos="2946"/>
        <p:guide pos="218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111500" y="8904288"/>
            <a:ext cx="703263" cy="241300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88813" tIns="45211" rIns="88813" bIns="45211">
            <a:spAutoFit/>
          </a:bodyPr>
          <a:lstStyle/>
          <a:p>
            <a:pPr algn="ctr" defTabSz="863600">
              <a:lnSpc>
                <a:spcPct val="90000"/>
              </a:lnSpc>
              <a:defRPr/>
            </a:pPr>
            <a:r>
              <a:rPr lang="en-US" altLang="en-US" sz="1100" b="0"/>
              <a:t>Page </a:t>
            </a:r>
            <a:fld id="{0BD512A1-A009-40EA-814B-3D25DAAA16F6}" type="slidenum">
              <a:rPr lang="en-US" altLang="en-US" sz="1100" b="0"/>
              <a:pPr algn="ctr" defTabSz="863600">
                <a:lnSpc>
                  <a:spcPct val="90000"/>
                </a:lnSpc>
                <a:defRPr/>
              </a:pPr>
              <a:t>‹#›</a:t>
            </a:fld>
            <a:endParaRPr lang="en-US" altLang="en-US" sz="1100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113088" y="8904288"/>
            <a:ext cx="700087" cy="242887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88813" tIns="45211" rIns="88813" bIns="45211">
            <a:spAutoFit/>
          </a:bodyPr>
          <a:lstStyle/>
          <a:p>
            <a:pPr algn="ctr" defTabSz="863600">
              <a:lnSpc>
                <a:spcPct val="90000"/>
              </a:lnSpc>
              <a:defRPr/>
            </a:pPr>
            <a:r>
              <a:rPr lang="en-US" altLang="en-US" sz="1100" b="0"/>
              <a:t>Page </a:t>
            </a:r>
            <a:fld id="{0E99C956-EA54-416F-8A5F-0BCF640E9A97}" type="slidenum">
              <a:rPr lang="en-US" altLang="en-US" sz="1100" b="0"/>
              <a:pPr algn="ctr" defTabSz="863600">
                <a:lnSpc>
                  <a:spcPct val="90000"/>
                </a:lnSpc>
                <a:defRPr/>
              </a:pPr>
              <a:t>‹#›</a:t>
            </a:fld>
            <a:endParaRPr lang="en-US" altLang="en-US" sz="1100" b="0"/>
          </a:p>
        </p:txBody>
      </p:sp>
      <p:sp>
        <p:nvSpPr>
          <p:cNvPr id="34819" name="Rectangle 3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22363" y="703263"/>
            <a:ext cx="4673600" cy="3505200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0750" y="4437063"/>
            <a:ext cx="5080000" cy="4208462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vert="horz" wrap="square" lIns="92041" tIns="46828" rIns="92041" bIns="468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Body Text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03288" rtl="0" eaLnBrk="0" fontAlgn="base" hangingPunct="0">
      <a:lnSpc>
        <a:spcPct val="90000"/>
      </a:lnSpc>
      <a:spcBef>
        <a:spcPct val="4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52438" algn="l" defTabSz="903288" rtl="0" eaLnBrk="0" fontAlgn="base" hangingPunct="0">
      <a:lnSpc>
        <a:spcPct val="90000"/>
      </a:lnSpc>
      <a:spcBef>
        <a:spcPct val="4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903288" algn="l" defTabSz="903288" rtl="0" eaLnBrk="0" fontAlgn="base" hangingPunct="0">
      <a:lnSpc>
        <a:spcPct val="90000"/>
      </a:lnSpc>
      <a:spcBef>
        <a:spcPct val="4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355725" algn="l" defTabSz="903288" rtl="0" eaLnBrk="0" fontAlgn="base" hangingPunct="0">
      <a:lnSpc>
        <a:spcPct val="90000"/>
      </a:lnSpc>
      <a:spcBef>
        <a:spcPct val="4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806575" algn="l" defTabSz="903288" rtl="0" eaLnBrk="0" fontAlgn="base" hangingPunct="0">
      <a:lnSpc>
        <a:spcPct val="90000"/>
      </a:lnSpc>
      <a:spcBef>
        <a:spcPct val="4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C3C8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588" y="4803775"/>
            <a:ext cx="9140825" cy="2054225"/>
            <a:chOff x="1" y="3026"/>
            <a:chExt cx="5758" cy="1294"/>
          </a:xfrm>
        </p:grpSpPr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1" y="3026"/>
              <a:ext cx="5758" cy="288"/>
            </a:xfrm>
            <a:custGeom>
              <a:avLst/>
              <a:gdLst/>
              <a:ahLst/>
              <a:cxnLst>
                <a:cxn ang="0">
                  <a:pos x="0" y="314"/>
                </a:cxn>
                <a:cxn ang="0">
                  <a:pos x="2879" y="0"/>
                </a:cxn>
                <a:cxn ang="0">
                  <a:pos x="5758" y="314"/>
                </a:cxn>
              </a:cxnLst>
              <a:rect l="0" t="0" r="r" b="b"/>
              <a:pathLst>
                <a:path w="5758" h="314">
                  <a:moveTo>
                    <a:pt x="0" y="314"/>
                  </a:moveTo>
                  <a:cubicBezTo>
                    <a:pt x="959" y="157"/>
                    <a:pt x="1919" y="0"/>
                    <a:pt x="2879" y="0"/>
                  </a:cubicBezTo>
                  <a:cubicBezTo>
                    <a:pt x="3839" y="0"/>
                    <a:pt x="4798" y="157"/>
                    <a:pt x="5758" y="314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1" y="3314"/>
              <a:ext cx="5758" cy="1006"/>
            </a:xfrm>
            <a:prstGeom prst="rect">
              <a:avLst/>
            </a:prstGeom>
            <a:solidFill>
              <a:schemeClr val="bg1"/>
            </a:solidFill>
            <a:ln w="12699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7" name="Picture 7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4450" y="5903913"/>
            <a:ext cx="1835150" cy="33972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</p:spPr>
      </p:pic>
      <p:sp>
        <p:nvSpPr>
          <p:cNvPr id="2739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87438"/>
            <a:ext cx="7772400" cy="1905000"/>
          </a:xfrm>
        </p:spPr>
        <p:txBody>
          <a:bodyPr/>
          <a:lstStyle>
            <a:lvl1pPr algn="ctr">
              <a:lnSpc>
                <a:spcPct val="85000"/>
              </a:lnSpc>
              <a:spcBef>
                <a:spcPct val="15000"/>
              </a:spcBef>
              <a:defRPr sz="4400"/>
            </a:lvl1pPr>
          </a:lstStyle>
          <a:p>
            <a:r>
              <a:rPr lang="en-US"/>
              <a:t>Click to edit Master </a:t>
            </a:r>
            <a:br>
              <a:rPr lang="en-US"/>
            </a:br>
            <a:r>
              <a:rPr lang="en-US"/>
              <a:t>title style</a:t>
            </a:r>
          </a:p>
        </p:txBody>
      </p:sp>
      <p:sp>
        <p:nvSpPr>
          <p:cNvPr id="2739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95625"/>
            <a:ext cx="6400800" cy="1436688"/>
          </a:xfrm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rgbClr val="0053A5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2725" y="106363"/>
            <a:ext cx="1998663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3563" y="106363"/>
            <a:ext cx="584676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563" y="106363"/>
            <a:ext cx="7997825" cy="4683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63563" y="992188"/>
            <a:ext cx="7997825" cy="5032375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563" y="106363"/>
            <a:ext cx="7997825" cy="4683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3563" y="992188"/>
            <a:ext cx="3922712" cy="50323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38675" y="992188"/>
            <a:ext cx="3922713" cy="24399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38675" y="3584575"/>
            <a:ext cx="3922713" cy="2439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3563" y="992188"/>
            <a:ext cx="3922712" cy="5032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8675" y="992188"/>
            <a:ext cx="3922713" cy="5032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63563" y="106363"/>
            <a:ext cx="7997825" cy="468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#1 Title – 28 Pt. Arial Bold Title Case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3563" y="992188"/>
            <a:ext cx="7997825" cy="5032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Bullet level – 24 pt. Arial bold sentence case</a:t>
            </a:r>
          </a:p>
          <a:p>
            <a:pPr lvl="1"/>
            <a:r>
              <a:rPr lang="en-US" smtClean="0"/>
              <a:t>Second level – 20 pt. Arial bold sentence case</a:t>
            </a:r>
          </a:p>
          <a:p>
            <a:pPr lvl="2"/>
            <a:r>
              <a:rPr lang="en-US" smtClean="0"/>
              <a:t>Third level – 18 pt. Arial sentence case</a:t>
            </a:r>
          </a:p>
          <a:p>
            <a:pPr lvl="3"/>
            <a:r>
              <a:rPr lang="en-US" smtClean="0"/>
              <a:t>Third level – 16 pt. Arial sentence case</a:t>
            </a:r>
          </a:p>
        </p:txBody>
      </p:sp>
      <p:sp>
        <p:nvSpPr>
          <p:cNvPr id="2738180" name="Rectangle 4"/>
          <p:cNvSpPr>
            <a:spLocks noChangeArrowheads="1"/>
          </p:cNvSpPr>
          <p:nvPr/>
        </p:nvSpPr>
        <p:spPr bwMode="auto">
          <a:xfrm>
            <a:off x="8683625" y="6489700"/>
            <a:ext cx="336550" cy="225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90000"/>
              </a:lnSpc>
              <a:defRPr/>
            </a:pPr>
            <a:fld id="{35CC1A95-59B1-47B2-B9E7-A7477A65F3A3}" type="slidenum">
              <a:rPr lang="en-US" sz="1000" i="1"/>
              <a:pPr>
                <a:lnSpc>
                  <a:spcPct val="90000"/>
                </a:lnSpc>
                <a:defRPr/>
              </a:pPr>
              <a:t>‹#›</a:t>
            </a:fld>
            <a:endParaRPr lang="en-US" sz="1000" i="1"/>
          </a:p>
        </p:txBody>
      </p:sp>
      <p:sp>
        <p:nvSpPr>
          <p:cNvPr id="2738181" name="Rectangle 5"/>
          <p:cNvSpPr>
            <a:spLocks noChangeArrowheads="1"/>
          </p:cNvSpPr>
          <p:nvPr/>
        </p:nvSpPr>
        <p:spPr bwMode="auto">
          <a:xfrm>
            <a:off x="3854450" y="6489700"/>
            <a:ext cx="1419225" cy="225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1000" b="0"/>
              <a:t>Honeywell Proprietary</a:t>
            </a:r>
          </a:p>
        </p:txBody>
      </p:sp>
      <p:grpSp>
        <p:nvGrpSpPr>
          <p:cNvPr id="2054" name="Group 7"/>
          <p:cNvGrpSpPr>
            <a:grpSpLocks/>
          </p:cNvGrpSpPr>
          <p:nvPr/>
        </p:nvGrpSpPr>
        <p:grpSpPr bwMode="auto">
          <a:xfrm>
            <a:off x="280988" y="455613"/>
            <a:ext cx="8574087" cy="204787"/>
            <a:chOff x="183" y="456"/>
            <a:chExt cx="5401" cy="129"/>
          </a:xfrm>
        </p:grpSpPr>
        <p:pic>
          <p:nvPicPr>
            <p:cNvPr id="2056" name="Picture 8"/>
            <p:cNvPicPr>
              <a:picLocks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4990" y="456"/>
              <a:ext cx="594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738185" name="Line 9"/>
            <p:cNvSpPr>
              <a:spLocks noChangeShapeType="1"/>
            </p:cNvSpPr>
            <p:nvPr/>
          </p:nvSpPr>
          <p:spPr bwMode="auto">
            <a:xfrm>
              <a:off x="183" y="585"/>
              <a:ext cx="5401" cy="0"/>
            </a:xfrm>
            <a:prstGeom prst="line">
              <a:avLst/>
            </a:prstGeom>
            <a:noFill/>
            <a:ln w="12700">
              <a:solidFill>
                <a:srgbClr val="DC241F"/>
              </a:solidFill>
              <a:round/>
              <a:headEnd/>
              <a:tailEnd/>
            </a:ln>
            <a:effectLst/>
          </p:spPr>
          <p:txBody>
            <a:bodyPr wrap="none" lIns="90488" tIns="44450" rIns="90488" bIns="44450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738186" name="Text Box 10"/>
          <p:cNvSpPr txBox="1">
            <a:spLocks noChangeArrowheads="1"/>
          </p:cNvSpPr>
          <p:nvPr/>
        </p:nvSpPr>
        <p:spPr bwMode="auto">
          <a:xfrm>
            <a:off x="520700" y="6489700"/>
            <a:ext cx="1027113" cy="225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1000" b="0"/>
              <a:t>August 2, 2007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</p:sldLayoutIdLst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174625" indent="-174625" algn="l" rtl="0" eaLnBrk="0" fontAlgn="base" hangingPunct="0">
        <a:lnSpc>
          <a:spcPct val="85000"/>
        </a:lnSpc>
        <a:spcBef>
          <a:spcPct val="30000"/>
        </a:spcBef>
        <a:spcAft>
          <a:spcPct val="0"/>
        </a:spcAft>
        <a:buClr>
          <a:srgbClr val="DC241F"/>
        </a:buClr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68275" algn="l" rtl="0" eaLnBrk="0" fontAlgn="base" hangingPunct="0">
        <a:lnSpc>
          <a:spcPct val="85000"/>
        </a:lnSpc>
        <a:spcBef>
          <a:spcPct val="30000"/>
        </a:spcBef>
        <a:spcAft>
          <a:spcPct val="0"/>
        </a:spcAft>
        <a:buClr>
          <a:srgbClr val="0053A5"/>
        </a:buClr>
        <a:buSzPct val="120000"/>
        <a:buFont typeface="Arial" charset="0"/>
        <a:buChar char="-"/>
        <a:defRPr sz="2000" b="1">
          <a:solidFill>
            <a:schemeClr val="tx1"/>
          </a:solidFill>
          <a:latin typeface="+mn-lt"/>
        </a:defRPr>
      </a:lvl2pPr>
      <a:lvl3pPr marL="738188" indent="-166688" algn="l" rtl="0" eaLnBrk="0" fontAlgn="base" hangingPunct="0">
        <a:lnSpc>
          <a:spcPct val="85000"/>
        </a:lnSpc>
        <a:spcBef>
          <a:spcPct val="30000"/>
        </a:spcBef>
        <a:spcAft>
          <a:spcPct val="0"/>
        </a:spcAft>
        <a:buClr>
          <a:srgbClr val="317023"/>
        </a:buClr>
        <a:buSzPct val="90000"/>
        <a:buFont typeface="Wingdings" pitchFamily="2" charset="2"/>
        <a:buChar char="w"/>
        <a:defRPr>
          <a:solidFill>
            <a:schemeClr val="tx1"/>
          </a:solidFill>
          <a:latin typeface="+mn-lt"/>
        </a:defRPr>
      </a:lvl3pPr>
      <a:lvl4pPr marL="973138" indent="-12065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2330450" indent="-27146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787650" indent="-27146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3244850" indent="-27146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702050" indent="-27146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4159250" indent="-27146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April </a:t>
            </a:r>
            <a:r>
              <a:rPr lang="en-US" dirty="0" smtClean="0"/>
              <a:t>2011</a:t>
            </a:r>
            <a:endParaRPr lang="en-US" alt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087438"/>
            <a:ext cx="7772400" cy="1814512"/>
          </a:xfrm>
        </p:spPr>
        <p:txBody>
          <a:bodyPr/>
          <a:lstStyle/>
          <a:p>
            <a:r>
              <a:rPr lang="en-US" sz="4000" dirty="0" smtClean="0"/>
              <a:t>Environmental Monitoring, Safety &amp; Emergency</a:t>
            </a:r>
            <a:endParaRPr lang="en-US" altLang="en-US" sz="1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17500" y="723900"/>
            <a:ext cx="81915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2400" dirty="0" smtClean="0"/>
              <a:t>Detection of Fires</a:t>
            </a:r>
            <a:endParaRPr lang="en-US" sz="2400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81000" y="1473200"/>
            <a:ext cx="8140700" cy="3359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spcBef>
                <a:spcPts val="500"/>
              </a:spcBef>
              <a:spcAft>
                <a:spcPts val="500"/>
              </a:spcAft>
              <a:buClr>
                <a:srgbClr val="FC0128"/>
              </a:buClr>
              <a:buFontTx/>
              <a:buChar char="•"/>
            </a:pPr>
            <a:r>
              <a:rPr lang="en-US" sz="1800" i="1" dirty="0" smtClean="0"/>
              <a:t>Electrical Equipment behind panels</a:t>
            </a:r>
            <a:endParaRPr lang="en-US" sz="1800" i="1" dirty="0"/>
          </a:p>
          <a:p>
            <a:pPr marL="228600" indent="-228600">
              <a:spcBef>
                <a:spcPts val="500"/>
              </a:spcBef>
              <a:spcAft>
                <a:spcPts val="500"/>
              </a:spcAft>
              <a:buClr>
                <a:srgbClr val="FC0128"/>
              </a:buClr>
              <a:buFontTx/>
              <a:buChar char="•"/>
            </a:pPr>
            <a:r>
              <a:rPr lang="en-US" sz="1800" i="1" dirty="0" smtClean="0"/>
              <a:t>Cabling Systems</a:t>
            </a:r>
            <a:endParaRPr lang="en-US" sz="1800" i="1" dirty="0"/>
          </a:p>
          <a:p>
            <a:pPr marL="228600" indent="-228600">
              <a:spcBef>
                <a:spcPts val="500"/>
              </a:spcBef>
              <a:spcAft>
                <a:spcPts val="500"/>
              </a:spcAft>
              <a:buClr>
                <a:srgbClr val="FC0128"/>
              </a:buClr>
              <a:buFontTx/>
              <a:buChar char="•"/>
            </a:pPr>
            <a:r>
              <a:rPr lang="en-US" sz="1800" i="1" dirty="0" smtClean="0"/>
              <a:t>Components of thermal </a:t>
            </a:r>
            <a:r>
              <a:rPr lang="en-US" sz="1800" i="1" dirty="0" err="1" smtClean="0"/>
              <a:t>subsytems</a:t>
            </a:r>
            <a:endParaRPr lang="en-US" sz="1800" i="1" dirty="0"/>
          </a:p>
          <a:p>
            <a:pPr marL="228600" indent="-228600">
              <a:spcBef>
                <a:spcPts val="500"/>
              </a:spcBef>
              <a:spcAft>
                <a:spcPts val="500"/>
              </a:spcAft>
              <a:buClr>
                <a:srgbClr val="FC0128"/>
              </a:buClr>
            </a:pPr>
            <a:r>
              <a:rPr lang="en-US" sz="2000" i="1" dirty="0" smtClean="0"/>
              <a:t>Response</a:t>
            </a:r>
            <a:endParaRPr lang="en-US" sz="2000" i="1" dirty="0"/>
          </a:p>
          <a:p>
            <a:pPr marL="228600" indent="-228600">
              <a:spcBef>
                <a:spcPts val="500"/>
              </a:spcBef>
              <a:spcAft>
                <a:spcPts val="500"/>
              </a:spcAft>
              <a:buClr>
                <a:srgbClr val="FC0128"/>
              </a:buClr>
              <a:buFontTx/>
              <a:buChar char="•"/>
            </a:pPr>
            <a:r>
              <a:rPr lang="en-US" sz="2000" i="1" dirty="0" smtClean="0"/>
              <a:t>Rapid detection</a:t>
            </a:r>
          </a:p>
          <a:p>
            <a:pPr marL="228600" indent="-228600">
              <a:spcBef>
                <a:spcPts val="500"/>
              </a:spcBef>
              <a:spcAft>
                <a:spcPts val="500"/>
              </a:spcAft>
              <a:buClr>
                <a:srgbClr val="FC0128"/>
              </a:buClr>
              <a:buFontTx/>
              <a:buChar char="•"/>
            </a:pPr>
            <a:r>
              <a:rPr lang="en-US" sz="2000" i="1" dirty="0"/>
              <a:t> </a:t>
            </a:r>
            <a:r>
              <a:rPr lang="en-US" sz="2000" i="1" dirty="0" smtClean="0"/>
              <a:t>Acceptable correction</a:t>
            </a:r>
          </a:p>
          <a:p>
            <a:pPr marL="228600" indent="-228600">
              <a:spcBef>
                <a:spcPts val="500"/>
              </a:spcBef>
              <a:spcAft>
                <a:spcPts val="500"/>
              </a:spcAft>
              <a:buClr>
                <a:srgbClr val="FC0128"/>
              </a:buClr>
              <a:buFontTx/>
              <a:buChar char="•"/>
            </a:pPr>
            <a:r>
              <a:rPr lang="en-US" sz="2000" i="1" dirty="0"/>
              <a:t> </a:t>
            </a:r>
            <a:r>
              <a:rPr lang="en-US" sz="2000" i="1" dirty="0" smtClean="0"/>
              <a:t>Limit risk</a:t>
            </a:r>
          </a:p>
          <a:p>
            <a:pPr marL="228600" indent="-228600">
              <a:spcBef>
                <a:spcPts val="500"/>
              </a:spcBef>
              <a:spcAft>
                <a:spcPts val="500"/>
              </a:spcAft>
              <a:buClr>
                <a:srgbClr val="FC0128"/>
              </a:buClr>
              <a:buFontTx/>
              <a:buChar char="•"/>
            </a:pPr>
            <a:r>
              <a:rPr lang="en-US" sz="2000" i="1" dirty="0"/>
              <a:t> </a:t>
            </a:r>
            <a:r>
              <a:rPr lang="en-US" sz="2000" i="1" dirty="0" smtClean="0"/>
              <a:t>Fire suppression without damage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322263" y="131763"/>
            <a:ext cx="7997825" cy="468312"/>
          </a:xfrm>
        </p:spPr>
        <p:txBody>
          <a:bodyPr/>
          <a:lstStyle/>
          <a:p>
            <a:r>
              <a:rPr lang="en-US" dirty="0" smtClean="0"/>
              <a:t>Concerns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49225" y="212725"/>
            <a:ext cx="7758113" cy="430213"/>
          </a:xfrm>
          <a:noFill/>
        </p:spPr>
        <p:txBody>
          <a:bodyPr wrap="none"/>
          <a:lstStyle/>
          <a:p>
            <a:r>
              <a:rPr lang="en-US" altLang="en-US" smtClean="0"/>
              <a:t>Smoke Detection (SD)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07975" y="695325"/>
            <a:ext cx="3317875" cy="46640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FC0128"/>
              </a:buClr>
              <a:buFontTx/>
              <a:buChar char="•"/>
            </a:pPr>
            <a:r>
              <a:rPr lang="en-US" sz="2400"/>
              <a:t>Smoke Detectors</a:t>
            </a:r>
          </a:p>
          <a:p>
            <a:pPr lvl="1">
              <a:buClr>
                <a:srgbClr val="FC0128"/>
              </a:buClr>
              <a:buFontTx/>
              <a:buChar char="•"/>
            </a:pPr>
            <a:r>
              <a:rPr lang="en-US" sz="2000"/>
              <a:t>Obscuration and scatter technology</a:t>
            </a:r>
          </a:p>
          <a:p>
            <a:pPr lvl="1">
              <a:buClr>
                <a:srgbClr val="FC0128"/>
              </a:buClr>
              <a:buFontTx/>
              <a:buChar char="•"/>
            </a:pPr>
            <a:r>
              <a:rPr lang="en-US" sz="2000"/>
              <a:t>Power 1.48 W</a:t>
            </a:r>
          </a:p>
          <a:p>
            <a:pPr lvl="1">
              <a:buClr>
                <a:srgbClr val="FC0128"/>
              </a:buClr>
              <a:buFontTx/>
              <a:buChar char="•"/>
            </a:pPr>
            <a:r>
              <a:rPr lang="en-US" sz="2000"/>
              <a:t>Weight 2.76/ 3.66 Max</a:t>
            </a:r>
          </a:p>
          <a:p>
            <a:pPr lvl="1">
              <a:buClr>
                <a:srgbClr val="FC0128"/>
              </a:buClr>
              <a:buFontTx/>
              <a:buChar char="•"/>
            </a:pPr>
            <a:r>
              <a:rPr lang="en-US" sz="2000"/>
              <a:t>Duct or Area detection</a:t>
            </a:r>
          </a:p>
          <a:p>
            <a:pPr lvl="1">
              <a:buClr>
                <a:srgbClr val="FC0128"/>
              </a:buClr>
              <a:buFontTx/>
              <a:buChar char="•"/>
            </a:pPr>
            <a:r>
              <a:rPr lang="en-US" sz="2000"/>
              <a:t>1.9 x10E7 – 15.2 PSIA</a:t>
            </a:r>
          </a:p>
          <a:p>
            <a:pPr lvl="1">
              <a:buClr>
                <a:srgbClr val="FC0128"/>
              </a:buClr>
              <a:buFontTx/>
              <a:buChar char="•"/>
            </a:pPr>
            <a:r>
              <a:rPr lang="en-US" sz="2000"/>
              <a:t>10 -100 ft/min</a:t>
            </a:r>
          </a:p>
          <a:p>
            <a:pPr lvl="1">
              <a:buClr>
                <a:srgbClr val="FC0128"/>
              </a:buClr>
              <a:buFontTx/>
              <a:buChar char="•"/>
            </a:pPr>
            <a:r>
              <a:rPr lang="en-US" sz="2000"/>
              <a:t>0.09cuft max</a:t>
            </a:r>
          </a:p>
          <a:p>
            <a:pPr lvl="1">
              <a:buClr>
                <a:srgbClr val="FC0128"/>
              </a:buClr>
              <a:buFontTx/>
              <a:buChar char="•"/>
            </a:pPr>
            <a:r>
              <a:rPr lang="en-US" sz="2000"/>
              <a:t>36 – 120 F temp</a:t>
            </a:r>
          </a:p>
          <a:p>
            <a:pPr lvl="1">
              <a:buClr>
                <a:srgbClr val="FC0128"/>
              </a:buClr>
              <a:buFontTx/>
              <a:buChar char="•"/>
            </a:pPr>
            <a:r>
              <a:rPr lang="en-US" sz="2000"/>
              <a:t>One on-orbit failure</a:t>
            </a:r>
          </a:p>
          <a:p>
            <a:pPr>
              <a:buClr>
                <a:srgbClr val="FC0128"/>
              </a:buClr>
            </a:pPr>
            <a:r>
              <a:rPr lang="en-US" sz="1600"/>
              <a:t> </a:t>
            </a:r>
          </a:p>
        </p:txBody>
      </p:sp>
      <p:pic>
        <p:nvPicPr>
          <p:cNvPr id="11268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1304925"/>
            <a:ext cx="5240338" cy="4286250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17500" y="723900"/>
            <a:ext cx="81915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2400" dirty="0" smtClean="0"/>
              <a:t>Detection of Safety Concerns</a:t>
            </a:r>
            <a:endParaRPr lang="en-US" sz="2400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81000" y="1473200"/>
            <a:ext cx="8140700" cy="5042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spcBef>
                <a:spcPts val="500"/>
              </a:spcBef>
              <a:spcAft>
                <a:spcPts val="500"/>
              </a:spcAft>
              <a:buClr>
                <a:srgbClr val="FC0128"/>
              </a:buClr>
              <a:buFontTx/>
              <a:buChar char="•"/>
            </a:pPr>
            <a:r>
              <a:rPr lang="en-US" sz="1800" i="1" dirty="0" smtClean="0"/>
              <a:t>Sensors</a:t>
            </a:r>
          </a:p>
          <a:p>
            <a:pPr marL="685800" lvl="1" indent="-228600">
              <a:spcBef>
                <a:spcPts val="500"/>
              </a:spcBef>
              <a:spcAft>
                <a:spcPts val="500"/>
              </a:spcAft>
              <a:buClr>
                <a:srgbClr val="FC0128"/>
              </a:buClr>
              <a:buFontTx/>
              <a:buChar char="•"/>
            </a:pPr>
            <a:r>
              <a:rPr lang="en-US" sz="1800" i="1" dirty="0" smtClean="0"/>
              <a:t>Carbon Dioxide</a:t>
            </a:r>
          </a:p>
          <a:p>
            <a:pPr marL="685800" lvl="1" indent="-228600">
              <a:spcBef>
                <a:spcPts val="500"/>
              </a:spcBef>
              <a:spcAft>
                <a:spcPts val="500"/>
              </a:spcAft>
              <a:buClr>
                <a:srgbClr val="FC0128"/>
              </a:buClr>
              <a:buFontTx/>
              <a:buChar char="•"/>
            </a:pPr>
            <a:r>
              <a:rPr lang="en-US" sz="1800" i="1" dirty="0"/>
              <a:t> </a:t>
            </a:r>
            <a:r>
              <a:rPr lang="en-US" sz="1800" i="1" dirty="0" smtClean="0"/>
              <a:t>Pressure</a:t>
            </a:r>
          </a:p>
          <a:p>
            <a:pPr marL="685800" lvl="1" indent="-228600">
              <a:spcBef>
                <a:spcPts val="500"/>
              </a:spcBef>
              <a:spcAft>
                <a:spcPts val="500"/>
              </a:spcAft>
              <a:buClr>
                <a:srgbClr val="FC0128"/>
              </a:buClr>
              <a:buFontTx/>
              <a:buChar char="•"/>
            </a:pPr>
            <a:r>
              <a:rPr lang="en-US" sz="1800" i="1" dirty="0"/>
              <a:t> </a:t>
            </a:r>
            <a:r>
              <a:rPr lang="en-US" sz="1800" i="1" dirty="0" smtClean="0"/>
              <a:t>Temperature</a:t>
            </a:r>
          </a:p>
          <a:p>
            <a:pPr marL="685800" lvl="1" indent="-228600">
              <a:spcBef>
                <a:spcPts val="500"/>
              </a:spcBef>
              <a:spcAft>
                <a:spcPts val="500"/>
              </a:spcAft>
              <a:buClr>
                <a:srgbClr val="FC0128"/>
              </a:buClr>
              <a:buFontTx/>
              <a:buChar char="•"/>
            </a:pPr>
            <a:r>
              <a:rPr lang="en-US" sz="1800" i="1" dirty="0"/>
              <a:t> </a:t>
            </a:r>
            <a:r>
              <a:rPr lang="en-US" sz="1800" i="1" dirty="0" smtClean="0"/>
              <a:t>Gas Analyzers</a:t>
            </a:r>
            <a:endParaRPr lang="en-US" sz="1800" i="1" dirty="0"/>
          </a:p>
          <a:p>
            <a:pPr marL="228600" indent="-228600">
              <a:spcBef>
                <a:spcPts val="500"/>
              </a:spcBef>
              <a:spcAft>
                <a:spcPts val="500"/>
              </a:spcAft>
              <a:buClr>
                <a:srgbClr val="FC0128"/>
              </a:buClr>
              <a:buFontTx/>
              <a:buChar char="•"/>
            </a:pPr>
            <a:r>
              <a:rPr lang="en-US" sz="2000" i="1" dirty="0" smtClean="0"/>
              <a:t>Characteristics</a:t>
            </a:r>
          </a:p>
          <a:p>
            <a:pPr marL="685800" lvl="1" indent="-228600">
              <a:spcBef>
                <a:spcPts val="500"/>
              </a:spcBef>
              <a:spcAft>
                <a:spcPts val="500"/>
              </a:spcAft>
              <a:buClr>
                <a:srgbClr val="FC0128"/>
              </a:buClr>
              <a:buFontTx/>
              <a:buChar char="•"/>
            </a:pPr>
            <a:r>
              <a:rPr lang="en-US" sz="2000" i="1" dirty="0"/>
              <a:t> </a:t>
            </a:r>
            <a:r>
              <a:rPr lang="en-US" sz="2000" i="1" dirty="0" smtClean="0"/>
              <a:t>Accurate</a:t>
            </a:r>
            <a:endParaRPr lang="en-US" sz="2000" i="1" dirty="0"/>
          </a:p>
          <a:p>
            <a:pPr marL="685800" lvl="1" indent="-228600">
              <a:spcBef>
                <a:spcPts val="500"/>
              </a:spcBef>
              <a:spcAft>
                <a:spcPts val="500"/>
              </a:spcAft>
              <a:buClr>
                <a:srgbClr val="FC0128"/>
              </a:buClr>
              <a:buFontTx/>
              <a:buChar char="•"/>
            </a:pPr>
            <a:r>
              <a:rPr lang="en-US" sz="2000" i="1" dirty="0" smtClean="0"/>
              <a:t> Miniature</a:t>
            </a:r>
          </a:p>
          <a:p>
            <a:pPr marL="685800" lvl="1" indent="-228600">
              <a:spcBef>
                <a:spcPts val="500"/>
              </a:spcBef>
              <a:spcAft>
                <a:spcPts val="500"/>
              </a:spcAft>
              <a:buClr>
                <a:srgbClr val="FC0128"/>
              </a:buClr>
              <a:buFontTx/>
              <a:buChar char="•"/>
            </a:pPr>
            <a:r>
              <a:rPr lang="en-US" sz="2000" i="1" dirty="0"/>
              <a:t> </a:t>
            </a:r>
            <a:r>
              <a:rPr lang="en-US" sz="2000" i="1" dirty="0" smtClean="0"/>
              <a:t>Low Power</a:t>
            </a:r>
          </a:p>
          <a:p>
            <a:pPr marL="685800" lvl="1" indent="-228600">
              <a:spcBef>
                <a:spcPts val="500"/>
              </a:spcBef>
              <a:spcAft>
                <a:spcPts val="500"/>
              </a:spcAft>
              <a:buClr>
                <a:srgbClr val="FC0128"/>
              </a:buClr>
              <a:buFontTx/>
              <a:buChar char="•"/>
            </a:pPr>
            <a:r>
              <a:rPr lang="en-US" sz="2000" i="1" dirty="0"/>
              <a:t> </a:t>
            </a:r>
            <a:r>
              <a:rPr lang="en-US" sz="2000" i="1" dirty="0" smtClean="0"/>
              <a:t>Smart Sensor</a:t>
            </a:r>
          </a:p>
          <a:p>
            <a:pPr marL="685800" lvl="1" indent="-228600">
              <a:spcBef>
                <a:spcPts val="500"/>
              </a:spcBef>
              <a:spcAft>
                <a:spcPts val="500"/>
              </a:spcAft>
              <a:buClr>
                <a:srgbClr val="FC0128"/>
              </a:buClr>
              <a:buFontTx/>
              <a:buChar char="•"/>
            </a:pPr>
            <a:endParaRPr lang="en-US" sz="2000" i="1" dirty="0"/>
          </a:p>
          <a:p>
            <a:pPr marL="685800" lvl="1" indent="-228600">
              <a:spcBef>
                <a:spcPts val="500"/>
              </a:spcBef>
              <a:spcAft>
                <a:spcPts val="500"/>
              </a:spcAft>
              <a:buClr>
                <a:srgbClr val="FC0128"/>
              </a:buClr>
              <a:buFontTx/>
              <a:buChar char="•"/>
            </a:pPr>
            <a:endParaRPr lang="en-US" sz="2000" i="1" dirty="0" smtClean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322263" y="131763"/>
            <a:ext cx="7997825" cy="468312"/>
          </a:xfrm>
        </p:spPr>
        <p:txBody>
          <a:bodyPr/>
          <a:lstStyle/>
          <a:p>
            <a:r>
              <a:rPr lang="en-US" dirty="0" smtClean="0"/>
              <a:t>Other Sensors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ECLSS Challenges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Template 081804">
  <a:themeElements>
    <a:clrScheme name="">
      <a:dk1>
        <a:srgbClr val="000000"/>
      </a:dk1>
      <a:lt1>
        <a:srgbClr val="FFFFFF"/>
      </a:lt1>
      <a:dk2>
        <a:srgbClr val="FFFFFF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Presentation Template 081804.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 Template 081804.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emplate 081804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Template 081804.pp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emplate 081804.pp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emplate 081804.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emplate 081804.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emplate 081804.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Settings\e022047\Desktop\Presentation Template 081804.ppt</Template>
  <TotalTime>52814</TotalTime>
  <Pages>5</Pages>
  <Words>108</Words>
  <Application>Microsoft Office PowerPoint</Application>
  <PresentationFormat>On-screen Show (4:3)</PresentationFormat>
  <Paragraphs>37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Wingdings</vt:lpstr>
      <vt:lpstr>Times New Roman</vt:lpstr>
      <vt:lpstr>Helvetica</vt:lpstr>
      <vt:lpstr>Presentation Template 081804</vt:lpstr>
      <vt:lpstr>Environmental Monitoring, Safety &amp; Emergency</vt:lpstr>
      <vt:lpstr>Concerns</vt:lpstr>
      <vt:lpstr>Smoke Detection (SD)</vt:lpstr>
      <vt:lpstr>Other Sensors</vt:lpstr>
      <vt:lpstr>ECLSS Challenges</vt:lpstr>
    </vt:vector>
  </TitlesOfParts>
  <Company>AlliedSignal Aerospace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Document Title Some Titles Are 2 Lines</dc:title>
  <dc:subject>.ppt template</dc:subject>
  <dc:creator>Art Services</dc:creator>
  <cp:keywords>on screen power point template / Honeywell</cp:keywords>
  <dc:description>Honeywell approved template with minimum user hints and tips</dc:description>
  <cp:lastModifiedBy>Honeywell</cp:lastModifiedBy>
  <cp:revision>1190</cp:revision>
  <cp:lastPrinted>2004-12-02T21:07:04Z</cp:lastPrinted>
  <dcterms:created xsi:type="dcterms:W3CDTF">1999-12-02T18:50:57Z</dcterms:created>
  <dcterms:modified xsi:type="dcterms:W3CDTF">2011-04-26T17:47:21Z</dcterms:modified>
</cp:coreProperties>
</file>