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27"/>
  </p:notesMasterIdLst>
  <p:handoutMasterIdLst>
    <p:handoutMasterId r:id="rId28"/>
  </p:handoutMasterIdLst>
  <p:sldIdLst>
    <p:sldId id="279" r:id="rId6"/>
    <p:sldId id="280" r:id="rId7"/>
    <p:sldId id="270" r:id="rId8"/>
    <p:sldId id="272" r:id="rId9"/>
    <p:sldId id="256" r:id="rId10"/>
    <p:sldId id="258" r:id="rId11"/>
    <p:sldId id="277" r:id="rId12"/>
    <p:sldId id="278" r:id="rId13"/>
    <p:sldId id="259" r:id="rId14"/>
    <p:sldId id="274" r:id="rId15"/>
    <p:sldId id="281" r:id="rId16"/>
    <p:sldId id="276" r:id="rId17"/>
    <p:sldId id="261" r:id="rId18"/>
    <p:sldId id="266" r:id="rId19"/>
    <p:sldId id="262" r:id="rId20"/>
    <p:sldId id="260" r:id="rId21"/>
    <p:sldId id="268" r:id="rId22"/>
    <p:sldId id="283" r:id="rId23"/>
    <p:sldId id="275" r:id="rId24"/>
    <p:sldId id="27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32" Type="http://schemas.openxmlformats.org/officeDocument/2006/relationships/theme" Target="theme/theme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30" Type="http://schemas.openxmlformats.org/officeDocument/2006/relationships/presProps" Target="presProps.xml"/><Relationship Id="rId11" Type="http://schemas.openxmlformats.org/officeDocument/2006/relationships/slide" Target="slides/slide6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3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5A74-3B4A-5549-B7A5-30B9C9F41632}" type="datetimeFigureOut">
              <a:rPr lang="en-US" smtClean="0"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D83C-9138-D446-B375-CB0F53CB6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6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8BDB-BF72-2740-8C32-53837A808F86}" type="datetimeFigureOut">
              <a:rPr lang="en-US" smtClean="0"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4F03-2E96-C347-9076-54A6A9209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6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436B0-1CB4-DA43-BC66-A5A1ED7B3149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436B0-1CB4-DA43-BC66-A5A1ED7B3149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</a:defRPr>
            </a:lvl1pPr>
          </a:lstStyle>
          <a:p>
            <a:pPr>
              <a:defRPr/>
            </a:pPr>
            <a:fld id="{F3420C91-8F13-B44C-8BB1-822D614D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-112" charset="0"/>
                <a:ea typeface="ヒラギノ角ゴ ProN W3" pitchFamily="-112" charset="-128"/>
                <a:cs typeface="ヒラギノ角ゴ ProN W3" pitchFamily="-112" charset="-128"/>
              </a:defRPr>
            </a:lvl1pPr>
          </a:lstStyle>
          <a:p>
            <a:pPr>
              <a:defRPr/>
            </a:pPr>
            <a:fld id="{DFA2C366-BD3C-0843-BCB8-C9AA7740B7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48DF14-A731-164D-A1D5-43B88E67FE93}" type="slidenum">
              <a:rPr lang="en-US">
                <a:latin typeface="Arial"/>
              </a:rPr>
              <a:pPr/>
              <a:t>‹#›</a:t>
            </a:fld>
            <a:endParaRPr lang="en-US" b="0">
              <a:solidFill>
                <a:srgbClr val="000000"/>
              </a:solidFill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40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085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3/29/11 -- C. Martin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NRC Roadmap Panel Workshop -- Photon-counting detectors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B89BB3B0-BA28-EE49-BF58-B94BA3FFA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3246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00"/>
                </a:solidFill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99B9B8-FF8C-1C4A-AF63-B9157699E6E5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65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Arial" pitchFamily="-112" charset="0"/>
                <a:cs typeface="Arial" pitchFamily="-112" charset="0"/>
                <a:sym typeface="Gill Sans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4645E6-CBD9-6141-918F-B01E674E51B9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3246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00"/>
                </a:solidFill>
              </a:defRPr>
            </a:lvl1pPr>
          </a:lstStyle>
          <a:p>
            <a:fld id="{B6BC43F6-2834-6541-AD47-42C2B9292615}" type="slidenum">
              <a:rPr lang="en-US">
                <a:latin typeface="Arial"/>
              </a:rPr>
              <a:pPr/>
              <a:t>‹#›</a:t>
            </a:fld>
            <a:endParaRPr lang="en-US"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0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 Unicode" pitchFamily="-10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xmlns:p14="http://schemas.microsoft.com/office/powerpoint/2010/main"/>
  <p:hf hdr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+mj-lt"/>
          <a:ea typeface="+mj-ea"/>
          <a:cs typeface="+mj-cs"/>
          <a:sym typeface="Gill Sans" pitchFamily="-112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pitchFamily="-112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pitchFamily="-112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pitchFamily="-112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pitchFamily="-112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400">
          <a:solidFill>
            <a:srgbClr val="FFEE29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Gill Sans" pitchFamily="-112" charset="0"/>
        <a:buChar char="•"/>
        <a:defRPr sz="3000">
          <a:solidFill>
            <a:srgbClr val="FFEE29"/>
          </a:solidFill>
          <a:latin typeface="+mn-lt"/>
          <a:ea typeface="+mn-ea"/>
          <a:cs typeface="+mn-cs"/>
          <a:sym typeface="Gill Sans" pitchFamily="-112" charset="0"/>
        </a:defRPr>
      </a:lvl1pPr>
      <a:lvl2pPr marL="7826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Gill Sans" pitchFamily="-112" charset="0"/>
        <a:buChar char="–"/>
        <a:defRPr sz="2600">
          <a:solidFill>
            <a:srgbClr val="FFEE29"/>
          </a:solidFill>
          <a:latin typeface="+mn-lt"/>
          <a:ea typeface="+mn-ea"/>
          <a:cs typeface="+mn-cs"/>
          <a:sym typeface="Gill Sans" pitchFamily="-112" charset="0"/>
        </a:defRPr>
      </a:lvl2pPr>
      <a:lvl3pPr marL="11826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Gill Sans" pitchFamily="-112" charset="0"/>
        <a:buChar char="•"/>
        <a:defRPr sz="2200">
          <a:solidFill>
            <a:srgbClr val="FFEE29"/>
          </a:solidFill>
          <a:latin typeface="+mn-lt"/>
          <a:ea typeface="+mn-ea"/>
          <a:cs typeface="+mn-cs"/>
          <a:sym typeface="Gill Sans" pitchFamily="-112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ill Sans" pitchFamily="-112" charset="0"/>
        <a:buChar char="–"/>
        <a:defRPr>
          <a:solidFill>
            <a:srgbClr val="FFEE29"/>
          </a:solidFill>
          <a:latin typeface="+mn-lt"/>
          <a:ea typeface="+mn-ea"/>
          <a:cs typeface="+mn-cs"/>
          <a:sym typeface="Gill Sans" pitchFamily="-112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ill Sans" pitchFamily="-112" charset="0"/>
        <a:buChar char="»"/>
        <a:defRPr>
          <a:solidFill>
            <a:srgbClr val="FFEE29"/>
          </a:solidFill>
          <a:latin typeface="+mn-lt"/>
          <a:ea typeface="+mn-ea"/>
          <a:cs typeface="+mn-cs"/>
          <a:sym typeface="Gill Sans" pitchFamily="-112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>
          <a:solidFill>
            <a:srgbClr val="FFEE29"/>
          </a:solidFill>
          <a:latin typeface="+mn-lt"/>
          <a:ea typeface="+mn-ea"/>
          <a:cs typeface="+mn-cs"/>
          <a:sym typeface="Gill Sans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>
          <a:solidFill>
            <a:srgbClr val="FFEE29"/>
          </a:solidFill>
          <a:latin typeface="+mn-lt"/>
          <a:ea typeface="+mn-ea"/>
          <a:cs typeface="+mn-cs"/>
          <a:sym typeface="Gill Sans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>
          <a:solidFill>
            <a:srgbClr val="FFEE29"/>
          </a:solidFill>
          <a:latin typeface="+mn-lt"/>
          <a:ea typeface="+mn-ea"/>
          <a:cs typeface="+mn-cs"/>
          <a:sym typeface="Gill Sans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>
          <a:solidFill>
            <a:srgbClr val="FFEE29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file:///\\localhost\Users\cmartin\cmartin\DOCUMENTS\TECHNOLOGY\Macintosh%20HD:Users:cmartin:cmartin:DOCUMENTS:TECHNOLOGY:SAT-Det-Table1.docx!OLE_LINK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file:///\\localhost\Users\cmartin\cmartin\DOCUMENTS\TECHNOLOGY\Macintosh%20HD:Users:cmartin:cmartin:DOCUMENTS:PROJECTS:SAT-Detectors:Summary_SAT_Nikzad_2011_FIXEDUP.docx!OLE_LINK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5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emf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5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9" name="Picture 10" descr="M82_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327802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GC3034_asmooth_bgsub_2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70402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2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Gill Sans"/>
                <a:ea typeface="ヒラギノ角ゴ ProN W3"/>
                <a:cs typeface="Gill Sans"/>
              </a:rPr>
              <a:t>Potential Impacts of UV/Optical Photon-Counting </a:t>
            </a:r>
            <a:r>
              <a:rPr lang="en-US" sz="3200" dirty="0" err="1" smtClean="0">
                <a:solidFill>
                  <a:schemeClr val="bg1"/>
                </a:solidFill>
                <a:latin typeface="Gill Sans"/>
                <a:ea typeface="ヒラギノ角ゴ ProN W3"/>
                <a:cs typeface="Gill Sans"/>
              </a:rPr>
              <a:t>DetectorTechnology</a:t>
            </a:r>
            <a:r>
              <a:rPr lang="en-US" sz="3200" dirty="0" smtClean="0">
                <a:solidFill>
                  <a:schemeClr val="bg1"/>
                </a:solidFill>
                <a:latin typeface="Gill Sans"/>
                <a:ea typeface="ヒラギノ角ゴ ProN W3"/>
                <a:cs typeface="Gill Sans"/>
              </a:rPr>
              <a:t> Developments </a:t>
            </a:r>
            <a:endParaRPr lang="en-US" sz="3200" dirty="0">
              <a:solidFill>
                <a:schemeClr val="bg1"/>
              </a:solidFill>
              <a:latin typeface="Gill Sans"/>
              <a:ea typeface="ヒラギノ角ゴ ProN W3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8045" y="5236742"/>
            <a:ext cx="5080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Christopher Martin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California Institute of Technology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NRC Technology Roadmap Panel Workshop on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Instruments and Sensors, U.C. Irvine, 29 March 2011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21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Lucida Sans Unicode" charset="-52"/>
                <a:cs typeface="Lucida Sans Unicode" charset="-52"/>
              </a:rPr>
              <a:t>UV/Optical Photon-Counting Detector </a:t>
            </a:r>
            <a:r>
              <a:rPr lang="en-US" dirty="0" smtClean="0">
                <a:latin typeface="Gill Sans" charset="0"/>
                <a:ea typeface="Lucida Sans Unicode" charset="-52"/>
                <a:cs typeface="Lucida Sans Unicode" charset="-52"/>
              </a:rPr>
              <a:t/>
            </a:r>
            <a:br>
              <a:rPr lang="en-US" dirty="0" smtClean="0">
                <a:latin typeface="Gill Sans" charset="0"/>
                <a:ea typeface="Lucida Sans Unicode" charset="-52"/>
                <a:cs typeface="Lucida Sans Unicode" charset="-52"/>
              </a:rPr>
            </a:br>
            <a:r>
              <a:rPr lang="en-US" sz="2400" dirty="0" smtClean="0">
                <a:solidFill>
                  <a:srgbClr val="0000FF"/>
                </a:solidFill>
                <a:latin typeface="Gill Sans" charset="0"/>
                <a:ea typeface="Lucida Sans Unicode" charset="-52"/>
                <a:cs typeface="Lucida Sans Unicode" charset="-52"/>
              </a:rPr>
              <a:t>Key </a:t>
            </a:r>
            <a:r>
              <a:rPr lang="en-US" sz="2400" dirty="0" smtClean="0">
                <a:solidFill>
                  <a:srgbClr val="0000FF"/>
                </a:solidFill>
                <a:latin typeface="Gill Sans" charset="0"/>
                <a:ea typeface="Lucida Sans Unicode" charset="-52"/>
                <a:cs typeface="Lucida Sans Unicode" charset="-52"/>
              </a:rPr>
              <a:t>Requirements</a:t>
            </a:r>
            <a:endParaRPr lang="en-US" sz="1800" dirty="0" smtClean="0">
              <a:solidFill>
                <a:srgbClr val="0000FF"/>
              </a:solidFill>
              <a:latin typeface="Gill Sans" charset="0"/>
              <a:ea typeface="Lucida Sans Unicode" charset="-52"/>
              <a:cs typeface="Lucida Sans Unicode" charset="-5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4941"/>
              </p:ext>
            </p:extLst>
          </p:nvPr>
        </p:nvGraphicFramePr>
        <p:xfrm>
          <a:off x="228600" y="1115935"/>
          <a:ext cx="8686800" cy="5223509"/>
        </p:xfrm>
        <a:graphic>
          <a:graphicData uri="http://schemas.openxmlformats.org/drawingml/2006/table">
            <a:tbl>
              <a:tblPr/>
              <a:tblGrid>
                <a:gridCol w="3894529"/>
                <a:gridCol w="479227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Requirement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Detector Requirements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(1) High Sensitivity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High QE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Sky-limited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  <a:sym typeface="Wingdings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  <a:sym typeface="Wingdings"/>
                        </a:rPr>
                        <a:t> Photon-counting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  <a:sym typeface="Wingdings"/>
                        </a:rPr>
                        <a:t>Low internal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  <a:sym typeface="Wingdings"/>
                        </a:rPr>
                        <a:t>background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Arial" pitchFamily="-112" charset="0"/>
                        <a:cs typeface="Gill San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(2) Large formats</a:t>
                      </a: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imaging spectroscopy</a:t>
                      </a: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highly-multiplexed spectroscopy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Arial" pitchFamily="-112" charset="0"/>
                        <a:cs typeface="Gill Sans"/>
                      </a:endParaRP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wide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field imaging</a:t>
                      </a: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large surveys</a:t>
                      </a: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spectral resolution</a:t>
                      </a:r>
                    </a:p>
                    <a:p>
                      <a:pPr marL="460375" marR="0" lvl="0" indent="-2349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spatial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Large formats; Lots of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pixels; scalability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Arial" pitchFamily="-112" charset="0"/>
                        <a:cs typeface="Gill San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(3) Large spectral coverage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ea typeface="Arial" pitchFamily="-112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UV/Optical (0.1-1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μm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Large formats; Lots of pixels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(4) Time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resolution</a:t>
                      </a:r>
                    </a:p>
                    <a:p>
                      <a:pPr marL="458788" marR="0" lvl="0" indent="-2270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variability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(&lt;1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hr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 timescales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)</a:t>
                      </a:r>
                    </a:p>
                    <a:p>
                      <a:pPr marL="458788" marR="0" lvl="0" indent="-2270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jitter reconstruction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Arial" pitchFamily="-112" charset="0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Photon counting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(5)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Dynamic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ea typeface="Arial" pitchFamily="-112" charset="0"/>
                          <a:cs typeface="Gill Sans"/>
                        </a:rPr>
                        <a:t>Photon counting + integrating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28600" y="1219200"/>
            <a:ext cx="8686800" cy="5212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9310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799" y="6393108"/>
            <a:ext cx="4376471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3108"/>
            <a:ext cx="2133600" cy="476250"/>
          </a:xfrm>
        </p:spPr>
        <p:txBody>
          <a:bodyPr/>
          <a:lstStyle/>
          <a:p>
            <a:pPr>
              <a:defRPr/>
            </a:pPr>
            <a:fld id="{DFA2C366-BD3C-0843-BCB8-C9AA7740B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0455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Lucida Sans Unicode" charset="-52"/>
                <a:cs typeface="Lucida Sans Unicode" charset="-52"/>
              </a:rPr>
              <a:t>UV/Optical Photon-Counting Detector </a:t>
            </a:r>
            <a:br>
              <a:rPr lang="en-US" dirty="0" smtClean="0">
                <a:latin typeface="Gill Sans" charset="0"/>
                <a:ea typeface="Lucida Sans Unicode" charset="-52"/>
                <a:cs typeface="Lucida Sans Unicode" charset="-52"/>
              </a:rPr>
            </a:br>
            <a:r>
              <a:rPr lang="en-US" sz="2800" dirty="0" smtClean="0">
                <a:solidFill>
                  <a:srgbClr val="0000FF"/>
                </a:solidFill>
                <a:latin typeface="Gill Sans" charset="0"/>
                <a:ea typeface="Lucida Sans Unicode" charset="-52"/>
                <a:cs typeface="Lucida Sans Unicode" charset="-52"/>
              </a:rPr>
              <a:t>Other Requirements</a:t>
            </a:r>
            <a:endParaRPr lang="en-US" sz="2000" dirty="0" smtClean="0">
              <a:solidFill>
                <a:srgbClr val="0000FF"/>
              </a:solidFill>
              <a:latin typeface="Gill Sans" charset="0"/>
              <a:ea typeface="Lucida Sans Unicode" charset="-52"/>
              <a:cs typeface="Lucida Sans Unicode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Gill Sans"/>
                <a:cs typeface="Gill Sans"/>
              </a:rPr>
              <a:t>Scalability &amp; Modularity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Scalability to </a:t>
            </a:r>
            <a:r>
              <a:rPr lang="en-US" sz="2000" dirty="0" smtClean="0">
                <a:latin typeface="Gill Sans"/>
                <a:cs typeface="Gill Sans"/>
              </a:rPr>
              <a:t>large and unique </a:t>
            </a:r>
            <a:r>
              <a:rPr lang="en-US" sz="2000" dirty="0" smtClean="0">
                <a:latin typeface="Gill Sans"/>
                <a:cs typeface="Gill Sans"/>
              </a:rPr>
              <a:t>formats </a:t>
            </a:r>
          </a:p>
          <a:p>
            <a:pPr lvl="1"/>
            <a:r>
              <a:rPr lang="en-US" sz="2000" dirty="0">
                <a:latin typeface="Gill Sans"/>
                <a:cs typeface="Gill Sans"/>
              </a:rPr>
              <a:t>F</a:t>
            </a:r>
            <a:r>
              <a:rPr lang="en-US" sz="2000" dirty="0" smtClean="0">
                <a:latin typeface="Gill Sans"/>
                <a:cs typeface="Gill Sans"/>
              </a:rPr>
              <a:t>lexibility </a:t>
            </a:r>
            <a:r>
              <a:rPr lang="en-US" sz="2000" dirty="0" smtClean="0">
                <a:latin typeface="Gill Sans"/>
                <a:cs typeface="Gill Sans"/>
              </a:rPr>
              <a:t>to combine different features in new </a:t>
            </a:r>
            <a:r>
              <a:rPr lang="en-US" sz="2000" dirty="0" smtClean="0">
                <a:latin typeface="Gill Sans"/>
                <a:cs typeface="Gill Sans"/>
              </a:rPr>
              <a:t>ways</a:t>
            </a:r>
            <a:endParaRPr lang="en-US" sz="2000" dirty="0" smtClean="0">
              <a:latin typeface="Gill Sans"/>
              <a:cs typeface="Gill Sans"/>
            </a:endParaRPr>
          </a:p>
          <a:p>
            <a:r>
              <a:rPr lang="en-US" sz="2400" dirty="0" smtClean="0">
                <a:latin typeface="Gill Sans"/>
                <a:cs typeface="Gill Sans"/>
              </a:rPr>
              <a:t>Flight implementation</a:t>
            </a:r>
          </a:p>
          <a:p>
            <a:pPr lvl="1"/>
            <a:r>
              <a:rPr lang="en-US" sz="2000" dirty="0">
                <a:latin typeface="Gill Sans"/>
                <a:cs typeface="Gill Sans"/>
              </a:rPr>
              <a:t>S</a:t>
            </a:r>
            <a:r>
              <a:rPr lang="en-US" sz="2000" dirty="0" smtClean="0">
                <a:latin typeface="Gill Sans"/>
                <a:cs typeface="Gill Sans"/>
              </a:rPr>
              <a:t>upport </a:t>
            </a:r>
            <a:r>
              <a:rPr lang="en-US" sz="2000" dirty="0" smtClean="0">
                <a:latin typeface="Gill Sans"/>
                <a:cs typeface="Gill Sans"/>
              </a:rPr>
              <a:t>equipment </a:t>
            </a:r>
            <a:r>
              <a:rPr lang="en-US" sz="2000" dirty="0" smtClean="0">
                <a:latin typeface="Gill Sans"/>
                <a:cs typeface="Gill Sans"/>
              </a:rPr>
              <a:t>requirements (HV, coolers)</a:t>
            </a:r>
            <a:endParaRPr lang="en-US" sz="2000" dirty="0" smtClean="0">
              <a:latin typeface="Gill Sans"/>
              <a:cs typeface="Gill Sans"/>
            </a:endParaRP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Durability/Robustness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Radiation tolerance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Stability, Hysteresis, Linearity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Band isolation – low red leak</a:t>
            </a:r>
          </a:p>
          <a:p>
            <a:pPr lvl="1"/>
            <a:r>
              <a:rPr lang="en-US" sz="2000" dirty="0" smtClean="0">
                <a:latin typeface="Gill Sans"/>
                <a:cs typeface="Gill Sans"/>
              </a:rPr>
              <a:t>Accomplished by detector </a:t>
            </a:r>
            <a:r>
              <a:rPr lang="en-US" sz="2000" dirty="0" err="1" smtClean="0">
                <a:latin typeface="Gill Sans"/>
                <a:cs typeface="Gill Sans"/>
              </a:rPr>
              <a:t>bandpas</a:t>
            </a:r>
            <a:r>
              <a:rPr lang="en-US" sz="2000" dirty="0" err="1" smtClean="0">
                <a:latin typeface="Gill Sans"/>
                <a:cs typeface="Gill Sans"/>
              </a:rPr>
              <a:t>s</a:t>
            </a:r>
            <a:r>
              <a:rPr lang="en-US" sz="2000" dirty="0" smtClean="0">
                <a:latin typeface="Gill Sans"/>
                <a:cs typeface="Gill Sans"/>
              </a:rPr>
              <a:t>, </a:t>
            </a:r>
            <a:r>
              <a:rPr lang="en-US" sz="2000" dirty="0" smtClean="0">
                <a:latin typeface="Gill Sans"/>
                <a:cs typeface="Gill Sans"/>
              </a:rPr>
              <a:t>spectrometer, filters, or coatings</a:t>
            </a:r>
          </a:p>
          <a:p>
            <a:endParaRPr lang="en-US" sz="2400" dirty="0" smtClean="0">
              <a:latin typeface="Gill Sans"/>
              <a:cs typeface="Gill Sans"/>
            </a:endParaRPr>
          </a:p>
          <a:p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2C366-BD3C-0843-BCB8-C9AA7740B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1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9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52961"/>
              </p:ext>
            </p:extLst>
          </p:nvPr>
        </p:nvGraphicFramePr>
        <p:xfrm>
          <a:off x="393700" y="895931"/>
          <a:ext cx="8229600" cy="536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481"/>
                <a:gridCol w="1977319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Criterion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UV photon-counting (high QE, low noise)</a:t>
                      </a:r>
                    </a:p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(0.1-0.3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Visible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(0.3-1.0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Near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IR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(1-5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Benefit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2. NASA Alignment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 non-NASA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aerospace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 Alignment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with National goals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 Technical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risk &amp; reasonableness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6. Sequence &amp; timing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Time &amp;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3700" y="2296517"/>
            <a:ext cx="8229600" cy="5915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19200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rPr>
              <a:t>Applications for UV Photon Counting Detectors</a:t>
            </a:r>
            <a:r>
              <a:rPr lang="en-US" sz="2400" b="0" i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400" b="0" i="1" dirty="0" smtClean="0">
                <a:latin typeface="Gill Sans" charset="0"/>
                <a:ea typeface="Gill Sans" charset="0"/>
                <a:cs typeface="Gill Sans" charset="0"/>
              </a:rPr>
            </a:br>
            <a:endParaRPr lang="en-US" sz="2400" b="0" dirty="0" smtClean="0">
              <a:solidFill>
                <a:srgbClr val="FFFF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7193" y="1597106"/>
            <a:ext cx="3571636" cy="5260302"/>
            <a:chOff x="327193" y="1597106"/>
            <a:chExt cx="3571636" cy="5260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9838" y="2007398"/>
              <a:ext cx="3090956" cy="172883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7193" y="1597106"/>
              <a:ext cx="3571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</a:rPr>
                <a:t>IGM UV absorption spectroscopy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40" y="4752918"/>
              <a:ext cx="2557405" cy="182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9838" y="4094453"/>
              <a:ext cx="3022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Exoplanet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 Emission &amp;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Arial"/>
                </a:rPr>
                <a:t>Transmission spectroscopy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5161" y="6595798"/>
              <a:ext cx="9935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Arial"/>
                </a:rPr>
                <a:t>Allard+ 2004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287" y="3736236"/>
              <a:ext cx="11879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Arial"/>
                </a:rPr>
                <a:t>HST/COS/</a:t>
              </a:r>
              <a:r>
                <a:rPr lang="en-US" sz="1100" dirty="0" err="1">
                  <a:solidFill>
                    <a:srgbClr val="FFFFFF"/>
                  </a:solidFill>
                  <a:latin typeface="Arial"/>
                </a:rPr>
                <a:t>StScI</a:t>
              </a:r>
              <a:endParaRPr lang="en-US" sz="11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92742" y="2051511"/>
            <a:ext cx="2126079" cy="4088305"/>
            <a:chOff x="3892742" y="2051511"/>
            <a:chExt cx="2126079" cy="408830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742" y="2503600"/>
              <a:ext cx="2126079" cy="1085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023" y="3670086"/>
              <a:ext cx="2111798" cy="246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315532" y="2051511"/>
              <a:ext cx="1390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</a:rPr>
                <a:t>UV Imaging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81545" y="1406474"/>
            <a:ext cx="2574002" cy="5074698"/>
            <a:chOff x="6381545" y="1406474"/>
            <a:chExt cx="2574002" cy="5074698"/>
          </a:xfrm>
        </p:grpSpPr>
        <p:pic>
          <p:nvPicPr>
            <p:cNvPr id="120835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122" y="2048970"/>
              <a:ext cx="2378604" cy="214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460596" y="1406474"/>
              <a:ext cx="239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Arial"/>
                </a:rPr>
                <a:t>UV Imaging</a:t>
              </a:r>
            </a:p>
            <a:p>
              <a:pPr algn="ctr"/>
              <a:r>
                <a:rPr lang="en-US" i="1" dirty="0">
                  <a:solidFill>
                    <a:srgbClr val="FF0000"/>
                  </a:solidFill>
                  <a:latin typeface="Arial"/>
                </a:rPr>
                <a:t>Spectroscopy of IGM</a:t>
              </a:r>
            </a:p>
          </p:txBody>
        </p:sp>
        <p:pic>
          <p:nvPicPr>
            <p:cNvPr id="15" name="Picture 14" descr="GAL-FIG-D-3.tif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81545" y="4884022"/>
              <a:ext cx="2574002" cy="15971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50440" y="4200227"/>
              <a:ext cx="1637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Arial"/>
                </a:rPr>
                <a:t>UV Imaging</a:t>
              </a:r>
            </a:p>
            <a:p>
              <a:pPr algn="ctr"/>
              <a:r>
                <a:rPr lang="en-US" i="1" dirty="0">
                  <a:solidFill>
                    <a:srgbClr val="FF0000"/>
                  </a:solidFill>
                  <a:latin typeface="Arial"/>
                </a:rPr>
                <a:t>Spectroscopy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0C91-8F13-B44C-8BB1-822D614D12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700" y="342900"/>
            <a:ext cx="8356600" cy="6007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78747"/>
              </p:ext>
            </p:extLst>
          </p:nvPr>
        </p:nvGraphicFramePr>
        <p:xfrm>
          <a:off x="393700" y="323850"/>
          <a:ext cx="8356600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Document" r:id="rId3" imgW="8356600" imgH="6210300" progId="Word.Document.12">
                  <p:link updateAutomatic="1"/>
                </p:oleObj>
              </mc:Choice>
              <mc:Fallback>
                <p:oleObj name="Document" r:id="rId3" imgW="8356600" imgH="6210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323850"/>
                        <a:ext cx="8356600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65561" y="1461415"/>
            <a:ext cx="7584739" cy="66981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8993" y="6710"/>
            <a:ext cx="74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UV/Optical Photon-Counting Detectors: </a:t>
            </a:r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NASA Astrophysics Applications</a:t>
            </a:r>
            <a:endParaRPr lang="en-US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5561" y="1004890"/>
            <a:ext cx="7584739" cy="228329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0" y="1447800"/>
            <a:ext cx="5497513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22408" y="152400"/>
            <a:ext cx="8526064" cy="1219200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rPr>
              <a:t>Applications for UV Photon Counting Detectors</a:t>
            </a:r>
            <a:r>
              <a:rPr lang="en-US" sz="2400" b="0" i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400" b="0" i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4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Cosmic Web Baryon Mapping: Balloon, Explorer, 4-m UV/optical Mission</a:t>
            </a:r>
            <a:endParaRPr lang="en-US" sz="2400" b="0" dirty="0" smtClean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0835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018" y="1374054"/>
            <a:ext cx="54864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3/29/11 -- C. Martin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NRC Roadmap Panel Workshop -- Photon-counting detectors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0C91-8F13-B44C-8BB1-822D614D12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136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Applications for UV Photon-counting Detectors</a:t>
            </a:r>
            <a:br>
              <a:rPr lang="en-US" sz="32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Example: Cosmic Web Mapping: SNR Calculation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087"/>
            <a:ext cx="8229600" cy="3465871"/>
          </a:xfrm>
        </p:spPr>
        <p:txBody>
          <a:bodyPr>
            <a:noAutofit/>
          </a:bodyPr>
          <a:lstStyle/>
          <a:p>
            <a:r>
              <a:rPr lang="en-US" sz="2800" dirty="0" smtClean="0"/>
              <a:t>SNR </a:t>
            </a:r>
            <a:r>
              <a:rPr lang="en-US" sz="2800" dirty="0" err="1" smtClean="0"/>
              <a:t>w</a:t>
            </a:r>
            <a:r>
              <a:rPr lang="en-US" sz="2800" dirty="0" smtClean="0"/>
              <a:t>/ MCP, 10% QE, 1 ct/cm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/sec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sec, 1600Å,  200LU, 10” </a:t>
            </a:r>
            <a:r>
              <a:rPr lang="en-US" sz="2400" dirty="0" err="1" smtClean="0"/>
              <a:t>x</a:t>
            </a:r>
            <a:r>
              <a:rPr lang="en-US" sz="2400" dirty="0" smtClean="0"/>
              <a:t> 10”, S/N=1.4</a:t>
            </a:r>
          </a:p>
          <a:p>
            <a:r>
              <a:rPr lang="en-US" sz="2800" dirty="0" smtClean="0"/>
              <a:t>SNR </a:t>
            </a:r>
            <a:r>
              <a:rPr lang="en-US" sz="2800" dirty="0" err="1" smtClean="0"/>
              <a:t>w</a:t>
            </a:r>
            <a:r>
              <a:rPr lang="en-US" sz="2800" dirty="0" smtClean="0"/>
              <a:t>/ 2 </a:t>
            </a:r>
            <a:r>
              <a:rPr lang="en-US" sz="2800" dirty="0" err="1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CCD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sec, 1600Å,  200LU, 10” </a:t>
            </a:r>
            <a:r>
              <a:rPr lang="en-US" sz="2400" dirty="0" err="1" smtClean="0"/>
              <a:t>x</a:t>
            </a:r>
            <a:r>
              <a:rPr lang="en-US" sz="2400" dirty="0" smtClean="0"/>
              <a:t> 10”, S/N=0.4</a:t>
            </a:r>
          </a:p>
          <a:p>
            <a:r>
              <a:rPr lang="en-US" sz="2800" dirty="0" smtClean="0"/>
              <a:t>SNR </a:t>
            </a:r>
            <a:r>
              <a:rPr lang="en-US" sz="2800" dirty="0" err="1" smtClean="0"/>
              <a:t>w</a:t>
            </a:r>
            <a:r>
              <a:rPr lang="en-US" sz="2800" dirty="0" smtClean="0"/>
              <a:t>/ photon-counting CCD, 70% QE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sec, 1600Å,  200LU, 10” </a:t>
            </a:r>
            <a:r>
              <a:rPr lang="en-US" sz="2400" dirty="0" err="1" smtClean="0"/>
              <a:t>x</a:t>
            </a:r>
            <a:r>
              <a:rPr lang="en-US" sz="2400" dirty="0" smtClean="0"/>
              <a:t> 10”, S/N=6</a:t>
            </a:r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25081"/>
              </p:ext>
            </p:extLst>
          </p:nvPr>
        </p:nvGraphicFramePr>
        <p:xfrm>
          <a:off x="565356" y="4158385"/>
          <a:ext cx="761180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2773"/>
                <a:gridCol w="1679677"/>
                <a:gridCol w="1679677"/>
                <a:gridCol w="1679677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Gill Sans"/>
                          <a:cs typeface="Gill Sans"/>
                        </a:rPr>
                        <a:t>MCP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UV P</a:t>
                      </a:r>
                      <a:r>
                        <a:rPr lang="en-US" sz="2000" baseline="0" dirty="0" smtClean="0">
                          <a:latin typeface="Gill Sans"/>
                          <a:cs typeface="Gill Sans"/>
                        </a:rPr>
                        <a:t>C-</a:t>
                      </a:r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CCD (2 e-)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UV PC-CCD (0 e-)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Telescope Diameter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2.3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8 </a:t>
                      </a:r>
                      <a:r>
                        <a:rPr lang="en-US" sz="2000" dirty="0" err="1" smtClean="0">
                          <a:latin typeface="Gill Sans"/>
                          <a:cs typeface="Gill Sans"/>
                        </a:rPr>
                        <a:t>m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0.5 </a:t>
                      </a:r>
                      <a:r>
                        <a:rPr lang="en-US" sz="2000" dirty="0" err="1" smtClean="0">
                          <a:latin typeface="Gill Sans"/>
                          <a:cs typeface="Gill Sans"/>
                        </a:rPr>
                        <a:t>m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Mission Cost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1.2B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9B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"/>
                          <a:cs typeface="Gill Sans"/>
                        </a:rPr>
                        <a:t>0.1B</a:t>
                      </a:r>
                      <a:endParaRPr lang="en-US" sz="2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8638" y="5741337"/>
            <a:ext cx="653495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sym typeface="Wingdings"/>
              </a:rPr>
              <a:t> Transformational (Game-changing) Capability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9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700234"/>
              </p:ext>
            </p:extLst>
          </p:nvPr>
        </p:nvGraphicFramePr>
        <p:xfrm>
          <a:off x="393700" y="895931"/>
          <a:ext cx="8229600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Criterion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UV photon-counting (high QE, low noise)</a:t>
                      </a:r>
                    </a:p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(0.1-0.3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Visible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(0.3-1.0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Near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IR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(1-5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Benefit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Game-changing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Minor-Major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 NASA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missions, areas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missions in 1 area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at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least 1 mission (WFIRST?)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3. non-NASA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aerospace alignment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4. Alignment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with National goals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Non-line-of-sight communication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Biomolecule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sensing</a:t>
                      </a:r>
                    </a:p>
                    <a:p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Medical imaging (cancer cell detection)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Biotech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applications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 Technical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risk &amp; reasonableness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6. Sequence &amp; timing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Time &amp;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40561"/>
            <a:ext cx="2133600" cy="365125"/>
          </a:xfrm>
        </p:spPr>
        <p:txBody>
          <a:bodyPr/>
          <a:lstStyle/>
          <a:p>
            <a:r>
              <a:rPr lang="en-US" smtClean="0"/>
              <a:t>3/29/11 -- C. Martin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2012" y="6443340"/>
            <a:ext cx="4444788" cy="365125"/>
          </a:xfrm>
        </p:spPr>
        <p:txBody>
          <a:bodyPr/>
          <a:lstStyle/>
          <a:p>
            <a:r>
              <a:rPr lang="en-US" dirty="0" smtClean="0"/>
              <a:t>NRC Roadmap Panel Workshop -- Photon-counting detectors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3700" y="2879336"/>
            <a:ext cx="8229600" cy="190506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9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14572"/>
              </p:ext>
            </p:extLst>
          </p:nvPr>
        </p:nvGraphicFramePr>
        <p:xfrm>
          <a:off x="393700" y="895931"/>
          <a:ext cx="8229600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Criterion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UV photon-counting (high QE, low noise)</a:t>
                      </a:r>
                    </a:p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(0.1-0.3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Visible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(0.3-1.0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Near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IR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(1-5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Benefit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Game-changing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Minor-Major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 NASA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missions, areas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missions in 1 area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at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least 1 mission (WFIRST?)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 non-NASA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aerospace alignment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situational awareness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 Alignment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with National goals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Non-line-of-sight communication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Biomolecule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sensing</a:t>
                      </a:r>
                    </a:p>
                    <a:p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Medical imaging (cancer cell detection)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Biotech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applications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 Technical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risk &amp; reasonableness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6. Sequence &amp; timing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Time &amp;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40561"/>
            <a:ext cx="2133600" cy="365125"/>
          </a:xfrm>
        </p:spPr>
        <p:txBody>
          <a:bodyPr/>
          <a:lstStyle/>
          <a:p>
            <a:r>
              <a:rPr lang="en-US" smtClean="0"/>
              <a:t>3/29/11 -- C. Martin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2012" y="6443340"/>
            <a:ext cx="4444788" cy="365125"/>
          </a:xfrm>
        </p:spPr>
        <p:txBody>
          <a:bodyPr/>
          <a:lstStyle/>
          <a:p>
            <a:r>
              <a:rPr lang="en-US" dirty="0" smtClean="0"/>
              <a:t>NRC Roadmap Panel Workshop -- Photon-counting detectors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3700" y="4784398"/>
            <a:ext cx="8229600" cy="17198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UV/optical Photon-counting Detectors</a:t>
            </a:r>
            <a:br>
              <a:rPr lang="en-US" sz="36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Potential Implementations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Roadmap Panel Workshop -- Photon-counting detectors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537445"/>
              </p:ext>
            </p:extLst>
          </p:nvPr>
        </p:nvGraphicFramePr>
        <p:xfrm>
          <a:off x="384011" y="1739781"/>
          <a:ext cx="8555781" cy="398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Document" r:id="rId3" imgW="7581900" imgH="3530600" progId="Word.Document.12">
                  <p:link updateAutomatic="1"/>
                </p:oleObj>
              </mc:Choice>
              <mc:Fallback>
                <p:oleObj name="Document" r:id="rId3" imgW="7581900" imgH="3530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011" y="1739781"/>
                        <a:ext cx="8555781" cy="398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93700" y="4392947"/>
            <a:ext cx="8546092" cy="11134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Developer: </a:t>
            </a:r>
            <a:r>
              <a:rPr lang="en-US" dirty="0" smtClean="0"/>
              <a:t>UV Detectors</a:t>
            </a:r>
          </a:p>
          <a:p>
            <a:r>
              <a:rPr lang="en-US" b="1" dirty="0" smtClean="0"/>
              <a:t>User: </a:t>
            </a:r>
            <a:r>
              <a:rPr lang="en-US" dirty="0" smtClean="0"/>
              <a:t>UV experimental astrophysics mission </a:t>
            </a:r>
            <a:r>
              <a:rPr lang="en-US" dirty="0" smtClean="0"/>
              <a:t>builder/user </a:t>
            </a:r>
            <a:r>
              <a:rPr lang="en-US" dirty="0" smtClean="0"/>
              <a:t>(GALEX, FIREBALL, future missions)</a:t>
            </a:r>
          </a:p>
          <a:p>
            <a:r>
              <a:rPr lang="en-US" b="1" dirty="0" smtClean="0"/>
              <a:t>Community Rep: </a:t>
            </a:r>
            <a:r>
              <a:rPr lang="en-US" dirty="0" smtClean="0"/>
              <a:t>Cosmic Origins Program Analysis Group (COPAG), Executive Chair</a:t>
            </a:r>
          </a:p>
          <a:p>
            <a:pPr lvl="1"/>
            <a:r>
              <a:rPr lang="en-US" dirty="0" smtClean="0"/>
              <a:t>Future 4-m class UV/optical mission target</a:t>
            </a:r>
          </a:p>
          <a:p>
            <a:pPr lvl="1"/>
            <a:r>
              <a:rPr lang="en-US" dirty="0" smtClean="0"/>
              <a:t>Future Far IR instruments (SOFIA, Spica)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UV/optical Photon-counting Detectors</a:t>
            </a:r>
            <a:br>
              <a:rPr lang="en-US" sz="36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Potential Implementations</a:t>
            </a:r>
            <a:endParaRPr lang="en-US" sz="2800" i="1" dirty="0"/>
          </a:p>
        </p:txBody>
      </p:sp>
      <p:pic>
        <p:nvPicPr>
          <p:cNvPr id="4" name="Picture 3" descr="::::::private:var:folders:y0:y04DTlk8HwyLhC18HhnZ9E++0ok:TemporaryItems:Figure3_QE_v8.em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6" t="2536" r="4533"/>
          <a:stretch>
            <a:fillRect/>
          </a:stretch>
        </p:blipFill>
        <p:spPr bwMode="auto">
          <a:xfrm>
            <a:off x="1696152" y="1995630"/>
            <a:ext cx="5158042" cy="429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NRC Roadmap Panel Workshop -- Photon-counting detectors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67272" y="4027594"/>
            <a:ext cx="139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Nikzad+2011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6034" y="1607309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Back-Illuminated, Delta-Doped, AR-coated Electron Multiplying CCDs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8610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9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39876"/>
              </p:ext>
            </p:extLst>
          </p:nvPr>
        </p:nvGraphicFramePr>
        <p:xfrm>
          <a:off x="393700" y="895931"/>
          <a:ext cx="8229600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Criterion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UV photon-counting (high QE, low noise)</a:t>
                      </a:r>
                    </a:p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(0.1-0.3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Visible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(0.3-1.0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Near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IR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(1-5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Benefit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Game-changing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Minor-Major improvement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 NASA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missions, areas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multiple 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missions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Impacts at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least 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several missions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 non-NASA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aerospace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sensing/situational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sensing/situational awareness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Remote sensing/situational awareness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 Alignment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with National goals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Non-line-of-sight communication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Biomolecule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sensing</a:t>
                      </a:r>
                    </a:p>
                    <a:p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Medical imaging (cancer cell detection)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Biotech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applications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5. Technical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risk &amp; reasonableness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Moderate-to-high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Good 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Moderate-to-high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Good fit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Moderate-to-high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Good fit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6. Sequence &amp; timing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Clear plan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Joint user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funding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Clear plan</a:t>
                      </a:r>
                    </a:p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Joint user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funding</a:t>
                      </a:r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7.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Time &amp; effort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Minimal to moderate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Minimal to moderate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Moderate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40561"/>
            <a:ext cx="2133600" cy="365125"/>
          </a:xfrm>
        </p:spPr>
        <p:txBody>
          <a:bodyPr/>
          <a:lstStyle/>
          <a:p>
            <a:r>
              <a:rPr lang="en-US" smtClean="0"/>
              <a:t>3/29/11 -- C. Martin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2012" y="6443340"/>
            <a:ext cx="4444788" cy="365125"/>
          </a:xfrm>
        </p:spPr>
        <p:txBody>
          <a:bodyPr/>
          <a:lstStyle/>
          <a:p>
            <a:r>
              <a:rPr lang="en-US" dirty="0" smtClean="0"/>
              <a:t>NRC Roadmap Panel Workshop -- Photon-counting detectors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3700" y="4784398"/>
            <a:ext cx="8229600" cy="17198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9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Criteria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97911"/>
              </p:ext>
            </p:extLst>
          </p:nvPr>
        </p:nvGraphicFramePr>
        <p:xfrm>
          <a:off x="393700" y="895931"/>
          <a:ext cx="8229600" cy="536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481"/>
                <a:gridCol w="1977319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Criterion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UV photon-counting (high QE, low noise)</a:t>
                      </a:r>
                    </a:p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(0.1-0.3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Visible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(0.3-1.0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Near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IR photon-counting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(1-5</a:t>
                      </a:r>
                      <a:r>
                        <a:rPr lang="en-US" sz="1600" b="1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μm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Benefit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 NASA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 non-NASA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aerospace alignment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 Alignment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with National goals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 Technical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risk &amp; reasonableness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6. Sequence &amp; timing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Time &amp; effort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3700" y="1731082"/>
            <a:ext cx="8229600" cy="5915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UV photon-counting detectors</a:t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Quantum Efficiency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 descr="::::::private:var:folders:y0:y04DTlk8HwyLhC18HhnZ9E++0ok:TemporaryItems:Figure3_QE_v8.em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6" t="2536" r="4533"/>
          <a:stretch>
            <a:fillRect/>
          </a:stretch>
        </p:blipFill>
        <p:spPr bwMode="auto">
          <a:xfrm>
            <a:off x="1571154" y="1600200"/>
            <a:ext cx="6074578" cy="5053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18045" y="2026845"/>
            <a:ext cx="5245025" cy="16353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74023" y="1235245"/>
            <a:ext cx="8393779" cy="234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Observatory/Instrument Trends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00885" y="1637618"/>
            <a:ext cx="42612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199" y="1330543"/>
            <a:ext cx="2543685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Imaging: Low Spectral</a:t>
            </a:r>
          </a:p>
          <a:p>
            <a:r>
              <a:rPr lang="en-US" dirty="0" smtClean="0"/>
              <a:t>Resolution 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2086" y="1314452"/>
            <a:ext cx="1424714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Spectral</a:t>
            </a:r>
          </a:p>
          <a:p>
            <a:r>
              <a:rPr lang="en-US" dirty="0" smtClean="0"/>
              <a:t>Resolution 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3"/>
            <a:endCxn id="13" idx="1"/>
          </p:cNvCxnSpPr>
          <p:nvPr/>
        </p:nvCxnSpPr>
        <p:spPr>
          <a:xfrm flipV="1">
            <a:off x="1945145" y="2341582"/>
            <a:ext cx="5253710" cy="27059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045475"/>
            <a:ext cx="148794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 Spatial</a:t>
            </a:r>
          </a:p>
          <a:p>
            <a:r>
              <a:rPr lang="en-US" dirty="0" smtClean="0"/>
              <a:t>Resolution </a:t>
            </a:r>
            <a:r>
              <a:rPr lang="en-US" dirty="0" err="1" smtClean="0"/>
              <a:t>Δθ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8855" y="2018416"/>
            <a:ext cx="148794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Spatial</a:t>
            </a:r>
          </a:p>
          <a:p>
            <a:r>
              <a:rPr lang="en-US" dirty="0" smtClean="0"/>
              <a:t>Resolution </a:t>
            </a:r>
            <a:r>
              <a:rPr lang="en-US" dirty="0" err="1" smtClean="0"/>
              <a:t>Δθ</a:t>
            </a:r>
            <a:endParaRPr lang="en-US" dirty="0" smtClean="0"/>
          </a:p>
        </p:txBody>
      </p:sp>
      <p:cxnSp>
        <p:nvCxnSpPr>
          <p:cNvPr id="14" name="Straight Arrow Connector 13"/>
          <p:cNvCxnSpPr>
            <a:stCxn id="15" idx="3"/>
            <a:endCxn id="16" idx="1"/>
          </p:cNvCxnSpPr>
          <p:nvPr/>
        </p:nvCxnSpPr>
        <p:spPr>
          <a:xfrm>
            <a:off x="1980483" y="3108679"/>
            <a:ext cx="5143983" cy="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092" y="2785513"/>
            <a:ext cx="1519391" cy="646331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 Temporal</a:t>
            </a:r>
          </a:p>
          <a:p>
            <a:r>
              <a:rPr lang="en-US" dirty="0" smtClean="0"/>
              <a:t>Resolution </a:t>
            </a:r>
            <a:r>
              <a:rPr lang="en-US" dirty="0" err="1" smtClean="0"/>
              <a:t>Δt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24466" y="2785513"/>
            <a:ext cx="1562334" cy="646331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Temporal</a:t>
            </a:r>
          </a:p>
          <a:p>
            <a:r>
              <a:rPr lang="en-US" dirty="0" smtClean="0"/>
              <a:t>Resolution </a:t>
            </a:r>
            <a:r>
              <a:rPr lang="en-US" dirty="0" err="1" smtClean="0"/>
              <a:t>Δt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16238" y="5295008"/>
            <a:ext cx="2740779" cy="13849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✓✓Astrophysics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✓</a:t>
            </a:r>
            <a:r>
              <a:rPr lang="en-US" sz="2800" dirty="0" err="1" smtClean="0">
                <a:solidFill>
                  <a:srgbClr val="008000"/>
                </a:solidFill>
              </a:rPr>
              <a:t>Heliophysics</a:t>
            </a:r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✓Planetary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  <a:endCxn id="37" idx="1"/>
          </p:cNvCxnSpPr>
          <p:nvPr/>
        </p:nvCxnSpPr>
        <p:spPr>
          <a:xfrm>
            <a:off x="1521749" y="4035281"/>
            <a:ext cx="6037617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1092" y="3712115"/>
            <a:ext cx="1060657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 Pixel</a:t>
            </a:r>
          </a:p>
          <a:p>
            <a:r>
              <a:rPr lang="en-US" dirty="0" smtClean="0"/>
              <a:t>Count N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59366" y="3712115"/>
            <a:ext cx="1103600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Pixel</a:t>
            </a:r>
          </a:p>
          <a:p>
            <a:r>
              <a:rPr lang="en-US" dirty="0" smtClean="0"/>
              <a:t>Count N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9" idx="3"/>
            <a:endCxn id="40" idx="1"/>
          </p:cNvCxnSpPr>
          <p:nvPr/>
        </p:nvCxnSpPr>
        <p:spPr>
          <a:xfrm>
            <a:off x="1991029" y="4822708"/>
            <a:ext cx="5155367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5626" y="4499542"/>
            <a:ext cx="1525403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 Dynamic</a:t>
            </a:r>
          </a:p>
          <a:p>
            <a:r>
              <a:rPr lang="en-US" dirty="0" smtClean="0"/>
              <a:t>Range I</a:t>
            </a:r>
            <a:r>
              <a:rPr lang="en-US" baseline="-25000" dirty="0" smtClean="0"/>
              <a:t>max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46396" y="4499542"/>
            <a:ext cx="1525403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Dynamic</a:t>
            </a:r>
          </a:p>
          <a:p>
            <a:r>
              <a:rPr lang="en-US" dirty="0" smtClean="0"/>
              <a:t>Range I</a:t>
            </a:r>
            <a:r>
              <a:rPr lang="en-US" baseline="-25000" dirty="0" smtClean="0"/>
              <a:t>max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014183" y="5301081"/>
            <a:ext cx="4239838" cy="954107"/>
            <a:chOff x="457200" y="5295008"/>
            <a:chExt cx="4239838" cy="954107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5295008"/>
              <a:ext cx="4239838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Sky Background     QE * </a:t>
              </a:r>
              <a:r>
                <a:rPr lang="en-US" sz="2800" dirty="0" err="1" smtClean="0"/>
                <a:t>Δt</a:t>
              </a:r>
              <a:endParaRPr lang="en-US" sz="2800" dirty="0" smtClean="0"/>
            </a:p>
            <a:p>
              <a:r>
                <a:rPr lang="en-US" sz="2800" dirty="0" smtClean="0"/>
                <a:t>          Pixel                 R * Δθ</a:t>
              </a:r>
              <a:r>
                <a:rPr lang="en-US" sz="2800" baseline="30000" dirty="0" smtClean="0"/>
                <a:t>2</a:t>
              </a:r>
              <a:endParaRPr lang="en-US" sz="2800" dirty="0" smtClean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58962" y="5802177"/>
              <a:ext cx="22041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79469" y="5797658"/>
              <a:ext cx="122765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901105" y="5508604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~</a:t>
              </a:r>
              <a:endParaRPr lang="en-US" sz="36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5635" y="5301081"/>
            <a:ext cx="1569510" cy="1200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 limited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Sensitivity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Time~D</a:t>
            </a:r>
            <a:r>
              <a:rPr lang="en-US" sz="2400" baseline="30000" dirty="0" smtClean="0">
                <a:solidFill>
                  <a:srgbClr val="FF0000"/>
                </a:solidFill>
              </a:rPr>
              <a:t>-4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42657" y="1761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UV/Optical photon-counting detectors</a:t>
            </a:r>
            <a:br>
              <a:rPr lang="en-US" sz="3600" dirty="0" smtClean="0"/>
            </a:br>
            <a:r>
              <a:rPr lang="en-US" sz="2800" dirty="0" smtClean="0">
                <a:solidFill>
                  <a:srgbClr val="0000FF"/>
                </a:solidFill>
                <a:latin typeface="Gill Sans" charset="0"/>
              </a:rPr>
              <a:t>Need for photon-counting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6384" y="2026879"/>
            <a:ext cx="7241612" cy="4796811"/>
            <a:chOff x="457200" y="1381125"/>
            <a:chExt cx="8021638" cy="5524500"/>
          </a:xfrm>
        </p:grpSpPr>
        <p:pic>
          <p:nvPicPr>
            <p:cNvPr id="18435" name="Picture 3" descr="photon02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81125"/>
              <a:ext cx="8021638" cy="552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 rot="5400000">
              <a:off x="2917300" y="3621946"/>
              <a:ext cx="381740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801066" y="1975436"/>
              <a:ext cx="1069524" cy="74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Space UV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9571" y="2007199"/>
              <a:ext cx="1132399" cy="42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Optical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1"/>
            </p:cNvCxnSpPr>
            <p:nvPr/>
          </p:nvCxnSpPr>
          <p:spPr>
            <a:xfrm rot="10800000" flipV="1">
              <a:off x="3375004" y="2347627"/>
              <a:ext cx="426064" cy="2"/>
            </a:xfrm>
            <a:prstGeom prst="line">
              <a:avLst/>
            </a:prstGeom>
            <a:ln>
              <a:solidFill>
                <a:srgbClr val="66006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53419" y="2246621"/>
              <a:ext cx="439215" cy="1588"/>
            </a:xfrm>
            <a:prstGeom prst="line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061"/>
              </p:ext>
            </p:extLst>
          </p:nvPr>
        </p:nvGraphicFramePr>
        <p:xfrm>
          <a:off x="3904643" y="1224543"/>
          <a:ext cx="4420008" cy="90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4" imgW="2222500" imgH="457200" progId="Equation.3">
                  <p:embed/>
                </p:oleObj>
              </mc:Choice>
              <mc:Fallback>
                <p:oleObj name="Equation" r:id="rId4" imgW="222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643" y="1224543"/>
                        <a:ext cx="4420008" cy="908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2312" y="1460626"/>
            <a:ext cx="333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Photon background [</a:t>
            </a:r>
            <a:r>
              <a:rPr lang="en-US" dirty="0" err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ph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 s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-1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 pixel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-1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UV? Dark UV Sky!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mita-neartail-optical-1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6629"/>
            <a:ext cx="9144000" cy="4644571"/>
          </a:xfrm>
          <a:prstGeom prst="rect">
            <a:avLst/>
          </a:prstGeom>
        </p:spPr>
      </p:pic>
      <p:pic>
        <p:nvPicPr>
          <p:cNvPr id="3" name="Picture 2" descr="mita-neartail-uv-1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6661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8DF14-A731-164D-A1D5-43B88E67FE93}" type="slidenum">
              <a:rPr lang="en-US" smtClean="0">
                <a:latin typeface="Arial"/>
              </a:rPr>
              <a:pPr/>
              <a:t>7</a:t>
            </a:fld>
            <a:endParaRPr lang="en-US" b="0">
              <a:solidFill>
                <a:srgbClr val="000000"/>
              </a:solidFill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x2007-04r_img01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Mira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mita-neartail-uv-1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6661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8DF14-A731-164D-A1D5-43B88E67FE93}" type="slidenum">
              <a:rPr lang="en-US" smtClean="0">
                <a:latin typeface="Arial"/>
              </a:rPr>
              <a:pPr/>
              <a:t>8</a:t>
            </a:fld>
            <a:endParaRPr lang="en-US" b="0">
              <a:solidFill>
                <a:srgbClr val="000000"/>
              </a:solidFill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UV/Optical photon-counting detectors</a:t>
            </a:r>
            <a:br>
              <a:rPr lang="en-US" sz="3600" dirty="0" smtClean="0"/>
            </a:br>
            <a:r>
              <a:rPr lang="en-US" sz="2800" dirty="0" smtClean="0">
                <a:solidFill>
                  <a:srgbClr val="0000FF"/>
                </a:solidFill>
                <a:latin typeface="Gill Sans" charset="0"/>
              </a:rPr>
              <a:t>Need for photon-counting – Sky background in Diffraction-limited spectrally dispersed pixel</a:t>
            </a:r>
            <a:endParaRPr lang="en-US" sz="3600" dirty="0" smtClean="0">
              <a:latin typeface="Gill Sans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16433"/>
              </p:ext>
            </p:extLst>
          </p:nvPr>
        </p:nvGraphicFramePr>
        <p:xfrm>
          <a:off x="1789113" y="2064306"/>
          <a:ext cx="52578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3" imgW="2222500" imgH="457200" progId="Equation.DSMT4">
                  <p:embed/>
                </p:oleObj>
              </mc:Choice>
              <mc:Fallback>
                <p:oleObj name="Equation" r:id="rId3" imgW="222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064306"/>
                        <a:ext cx="52578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79309"/>
              </p:ext>
            </p:extLst>
          </p:nvPr>
        </p:nvGraphicFramePr>
        <p:xfrm>
          <a:off x="1160463" y="3280910"/>
          <a:ext cx="66421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5" imgW="3276600" imgH="1384300" progId="Equation.3">
                  <p:embed/>
                </p:oleObj>
              </mc:Choice>
              <mc:Fallback>
                <p:oleObj name="Equation" r:id="rId5" imgW="3276600" imgH="138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3280910"/>
                        <a:ext cx="66421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74675" y="1588056"/>
            <a:ext cx="333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Photon background [ph s</a:t>
            </a:r>
            <a:r>
              <a:rPr lang="en-US" baseline="3000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-1</a:t>
            </a:r>
            <a:r>
              <a:rPr lang="en-US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 pixel</a:t>
            </a:r>
            <a:r>
              <a:rPr lang="en-US" baseline="3000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-1</a:t>
            </a:r>
            <a:r>
              <a:rPr lang="en-US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3/29/11 -- C. Martin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NRC Roadmap Panel Workshop -- Photon-counting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B3B0-BA28-EE49-BF58-B94BA3FFA8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Lucida Sans Unicod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Lucida Sans Unicod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ter #3 copy 5">
  <a:themeElements>
    <a:clrScheme name="Master #3 copy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1580</Words>
  <Application>Microsoft Macintosh PowerPoint</Application>
  <PresentationFormat>On-screen Show (4:3)</PresentationFormat>
  <Paragraphs>316</Paragraphs>
  <Slides>21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5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Office Theme</vt:lpstr>
      <vt:lpstr>17_Blank Presentation</vt:lpstr>
      <vt:lpstr>2_Default Design</vt:lpstr>
      <vt:lpstr>10_Blank Presentation</vt:lpstr>
      <vt:lpstr>Master #3 copy 5</vt:lpstr>
      <vt:lpstr>\\localhost\Users\cmartin\cmartin\DOCUMENTS\TECHNOLOGY\Macintosh HD:Users:cmartin:cmartin:DOCUMENTS:TECHNOLOGY:SAT-Det-Table1.docx!OLE_LINK2</vt:lpstr>
      <vt:lpstr>\\localhost\Users\cmartin\cmartin\DOCUMENTS\TECHNOLOGY\Macintosh HD:Users:cmartin:cmartin:DOCUMENTS:PROJECTS:SAT-Detectors:Summary_SAT_Nikzad_2011_FIXEDUP.docx!OLE_LINK3</vt:lpstr>
      <vt:lpstr>Equation</vt:lpstr>
      <vt:lpstr>PowerPoint Presentation</vt:lpstr>
      <vt:lpstr>Representing</vt:lpstr>
      <vt:lpstr>Assessment Criteria</vt:lpstr>
      <vt:lpstr>UV photon-counting detectors Quantum Efficiency</vt:lpstr>
      <vt:lpstr>Observatory/Instrument Trends</vt:lpstr>
      <vt:lpstr>UV/Optical photon-counting detectors Need for photon-counting</vt:lpstr>
      <vt:lpstr>Why UV? Dark UV Sky!</vt:lpstr>
      <vt:lpstr>Mira</vt:lpstr>
      <vt:lpstr>UV/Optical photon-counting detectors Need for photon-counting – Sky background in Diffraction-limited spectrally dispersed pixel</vt:lpstr>
      <vt:lpstr>UV/Optical Photon-Counting Detector  Key Requirements</vt:lpstr>
      <vt:lpstr>UV/Optical Photon-Counting Detector  Other Requirements</vt:lpstr>
      <vt:lpstr>Assessment Criteria</vt:lpstr>
      <vt:lpstr>Applications for UV Photon Counting Detectors </vt:lpstr>
      <vt:lpstr>PowerPoint Presentation</vt:lpstr>
      <vt:lpstr>Applications for UV Photon Counting Detectors Cosmic Web Baryon Mapping: Balloon, Explorer, 4-m UV/optical Mission</vt:lpstr>
      <vt:lpstr>Applications for UV Photon-counting Detectors Example: Cosmic Web Mapping: SNR Calculation</vt:lpstr>
      <vt:lpstr>Assessment Criteria</vt:lpstr>
      <vt:lpstr>Assessment Criteria</vt:lpstr>
      <vt:lpstr>UV/optical Photon-counting Detectors Potential Implementations</vt:lpstr>
      <vt:lpstr>UV/optical Photon-counting Detectors Potential Implementations</vt:lpstr>
      <vt:lpstr>Assessment Criteria</vt:lpstr>
    </vt:vector>
  </TitlesOfParts>
  <Manager/>
  <Company>Caltech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Christopher Martin</dc:creator>
  <cp:keywords/>
  <dc:description/>
  <cp:lastModifiedBy>Christopher Martin</cp:lastModifiedBy>
  <cp:revision>55</cp:revision>
  <dcterms:created xsi:type="dcterms:W3CDTF">2011-03-28T14:22:35Z</dcterms:created>
  <dcterms:modified xsi:type="dcterms:W3CDTF">2011-03-29T02:49:59Z</dcterms:modified>
  <cp:category/>
</cp:coreProperties>
</file>