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381" r:id="rId2"/>
    <p:sldId id="370" r:id="rId3"/>
    <p:sldId id="383" r:id="rId4"/>
    <p:sldId id="326" r:id="rId5"/>
    <p:sldId id="365" r:id="rId6"/>
    <p:sldId id="36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rgbClr val="FFFF00"/>
        </a:solidFill>
        <a:latin typeface="Times New Roman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rgbClr val="FFFF00"/>
        </a:solidFill>
        <a:latin typeface="Times New Roman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rgbClr val="FFFF00"/>
        </a:solidFill>
        <a:latin typeface="Times New Roman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rgbClr val="FFFF00"/>
        </a:solidFill>
        <a:latin typeface="Times New Roman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rgbClr val="FFFF00"/>
        </a:solidFill>
        <a:latin typeface="Times New Roman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umimoji="1" sz="2800" b="1" kern="1200">
        <a:solidFill>
          <a:srgbClr val="FFFF00"/>
        </a:solidFill>
        <a:latin typeface="Times New Roman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umimoji="1" sz="2800" b="1" kern="1200">
        <a:solidFill>
          <a:srgbClr val="FFFF00"/>
        </a:solidFill>
        <a:latin typeface="Times New Roman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umimoji="1" sz="2800" b="1" kern="1200">
        <a:solidFill>
          <a:srgbClr val="FFFF00"/>
        </a:solidFill>
        <a:latin typeface="Times New Roman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umimoji="1" sz="2800" b="1" kern="1200">
        <a:solidFill>
          <a:srgbClr val="FFFF00"/>
        </a:solidFill>
        <a:latin typeface="Times New Roman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66FF66"/>
    <a:srgbClr val="66FFFF"/>
    <a:srgbClr val="0000CC"/>
    <a:srgbClr val="0000FF"/>
    <a:srgbClr val="DD463E"/>
    <a:srgbClr val="2F7918"/>
    <a:srgbClr val="FF9999"/>
    <a:srgbClr val="66FF33"/>
    <a:srgbClr val="FFFF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horzBarState="maximized">
    <p:restoredLeft sz="7539" autoAdjust="0"/>
    <p:restoredTop sz="90929"/>
  </p:normalViewPr>
  <p:slideViewPr>
    <p:cSldViewPr>
      <p:cViewPr varScale="1">
        <p:scale>
          <a:sx n="156" d="100"/>
          <a:sy n="156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59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 b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 b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7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 b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7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 b="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1FAE1B0-D98A-4816-AD9B-C660331FE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>
              <a:spcBef>
                <a:spcPct val="20000"/>
              </a:spcBef>
              <a:buFontTx/>
              <a:buChar char="•"/>
            </a:pPr>
            <a:fld id="{A4A26F27-FF62-4445-BE6A-FF223D25D20B}" type="slidenum">
              <a:rPr lang="en-US" sz="1200" b="0">
                <a:latin typeface="Arial" pitchFamily="-72" charset="0"/>
              </a:rPr>
              <a:pPr algn="r" eaLnBrk="0" hangingPunct="0">
                <a:spcBef>
                  <a:spcPct val="20000"/>
                </a:spcBef>
                <a:buFontTx/>
                <a:buChar char="•"/>
              </a:pPr>
              <a:t>1</a:t>
            </a:fld>
            <a:endParaRPr lang="en-US" sz="1200" b="0">
              <a:latin typeface="Arial" pitchFamily="-72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7BD31-52B8-4420-BB79-4762771D6A18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>
              <a:spcBef>
                <a:spcPct val="20000"/>
              </a:spcBef>
              <a:buFontTx/>
              <a:buChar char="•"/>
            </a:pPr>
            <a:fld id="{47352EE9-DED1-48EF-8777-03D5EC8C70A1}" type="slidenum">
              <a:rPr lang="en-US" sz="1200" b="0">
                <a:latin typeface="Arial" pitchFamily="-72" charset="0"/>
              </a:rPr>
              <a:pPr algn="r" eaLnBrk="0" hangingPunct="0">
                <a:spcBef>
                  <a:spcPct val="20000"/>
                </a:spcBef>
                <a:buFontTx/>
                <a:buChar char="•"/>
              </a:pPr>
              <a:t>3</a:t>
            </a:fld>
            <a:endParaRPr lang="en-US" sz="1200" b="0">
              <a:latin typeface="Arial" pitchFamily="-72" charset="0"/>
            </a:endParaRPr>
          </a:p>
        </p:txBody>
      </p:sp>
      <p:sp>
        <p:nvSpPr>
          <p:cNvPr id="5120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1155B-CDEC-46E0-A129-D9AE096FC9B3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4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1038"/>
            <a:ext cx="4545012" cy="3408362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6413"/>
            <a:ext cx="5029200" cy="4167187"/>
          </a:xfrm>
          <a:noFill/>
          <a:ln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BEAAD-A5AD-4C5D-A701-32372AB89DC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5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894B2-A094-47DC-9F05-2991BAC7B248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6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68338"/>
            <a:ext cx="4551363" cy="3413125"/>
          </a:xfrm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038" y="4378325"/>
            <a:ext cx="4987925" cy="40830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spcBef>
                <a:spcPct val="0"/>
              </a:spcBef>
            </a:pPr>
            <a:endParaRPr kumimoji="0" lang="en-US" sz="2400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spcBef>
                <a:spcPct val="0"/>
              </a:spcBef>
            </a:pPr>
            <a:endParaRPr kumimoji="0" lang="en-US" sz="2400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spcBef>
                <a:spcPct val="0"/>
              </a:spcBef>
            </a:pPr>
            <a:endParaRPr kumimoji="0" lang="en-US" sz="2400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spcBef>
                <a:spcPct val="0"/>
              </a:spcBef>
            </a:pPr>
            <a:endParaRPr kumimoji="0" lang="en-US" sz="2400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spcBef>
                <a:spcPct val="0"/>
              </a:spcBef>
            </a:pPr>
            <a:endParaRPr kumimoji="0" lang="en-US" sz="2400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spcBef>
                <a:spcPct val="0"/>
              </a:spcBef>
            </a:pPr>
            <a:r>
              <a:rPr kumimoji="0" lang="en-US" sz="2400"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000">
              <a:srgbClr val="0000CC"/>
            </a:gs>
            <a:gs pos="100000">
              <a:srgbClr val="3366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4798" name="Text Box 14"/>
          <p:cNvSpPr txBox="1">
            <a:spLocks noChangeArrowheads="1"/>
          </p:cNvSpPr>
          <p:nvPr/>
        </p:nvSpPr>
        <p:spPr bwMode="auto">
          <a:xfrm>
            <a:off x="2438400" y="152400"/>
            <a:ext cx="381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kumimoji="0" lang="en-US" sz="1200" b="0" i="1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72" charset="0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72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72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72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72" charset="0"/>
          <a:ea typeface="ＭＳ Ｐゴシック" pitchFamily="84" charset="-128"/>
          <a:cs typeface="ＭＳ Ｐゴシック" pitchFamily="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10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10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10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107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ct val="4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-72" charset="0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-72" charset="0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Arial" pitchFamily="-72" charset="0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Arial" pitchFamily="-72" charset="0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Arial" pitchFamily="-72" charset="0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"/>
            <a:ext cx="8610600" cy="838200"/>
          </a:xfrm>
        </p:spPr>
        <p:txBody>
          <a:bodyPr/>
          <a:lstStyle/>
          <a:p>
            <a:pPr marL="487363" indent="-487363" algn="ctr" defTabSz="1300163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ea typeface="ＭＳ Ｐゴシック" pitchFamily="-72" charset="-128"/>
                <a:cs typeface="ＭＳ Ｐゴシック" pitchFamily="-72" charset="-128"/>
              </a:rPr>
              <a:t>Microchannel</a:t>
            </a:r>
            <a:r>
              <a:rPr lang="en-US" sz="2800" dirty="0" smtClean="0">
                <a:ea typeface="ＭＳ Ｐゴシック" pitchFamily="-72" charset="-128"/>
                <a:cs typeface="ＭＳ Ｐゴシック" pitchFamily="-72" charset="-128"/>
              </a:rPr>
              <a:t> plates </a:t>
            </a:r>
            <a:r>
              <a:rPr lang="en-US" sz="2800" dirty="0">
                <a:ea typeface="ＭＳ Ｐゴシック" pitchFamily="-72" charset="-128"/>
                <a:cs typeface="ＭＳ Ｐゴシック" pitchFamily="-72" charset="-128"/>
              </a:rPr>
              <a:t>have been</a:t>
            </a:r>
            <a:r>
              <a:rPr lang="en-US" sz="2800" dirty="0" smtClean="0">
                <a:ea typeface="ＭＳ Ｐゴシック" pitchFamily="-72" charset="-128"/>
                <a:cs typeface="ＭＳ Ｐゴシック" pitchFamily="-72" charset="-128"/>
              </a:rPr>
              <a:t> a workhorse </a:t>
            </a:r>
            <a:r>
              <a:rPr lang="en-US" sz="2800" dirty="0">
                <a:ea typeface="ＭＳ Ｐゴシック" pitchFamily="-72" charset="-128"/>
                <a:cs typeface="ＭＳ Ｐゴシック" pitchFamily="-72" charset="-128"/>
              </a:rPr>
              <a:t>detector</a:t>
            </a:r>
            <a:r>
              <a:rPr lang="en-US" sz="2800" dirty="0" smtClean="0">
                <a:ea typeface="ＭＳ Ｐゴシック" pitchFamily="-72" charset="-128"/>
                <a:cs typeface="ＭＳ Ｐゴシック" pitchFamily="-72" charset="-128"/>
              </a:rPr>
              <a:t> for NASA (+ESA) </a:t>
            </a:r>
            <a:r>
              <a:rPr lang="en-US" sz="2800" dirty="0">
                <a:ea typeface="ＭＳ Ｐゴシック" pitchFamily="-72" charset="-128"/>
                <a:cs typeface="ＭＳ Ｐゴシック" pitchFamily="-72" charset="-128"/>
              </a:rPr>
              <a:t>space-based</a:t>
            </a:r>
            <a:r>
              <a:rPr lang="en-US" sz="2800" dirty="0" smtClean="0">
                <a:ea typeface="ＭＳ Ｐゴシック" pitchFamily="-72" charset="-128"/>
                <a:cs typeface="ＭＳ Ｐゴシック" pitchFamily="-72" charset="-128"/>
              </a:rPr>
              <a:t> UV missions</a:t>
            </a:r>
            <a:endParaRPr lang="en-US" sz="2800" dirty="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7410" name="Picture 3" descr="EAG.missions.jpg"/>
          <p:cNvPicPr>
            <a:picLocks noChangeAspect="1"/>
          </p:cNvPicPr>
          <p:nvPr/>
        </p:nvPicPr>
        <p:blipFill>
          <a:blip r:embed="rId3"/>
          <a:srcRect t="20015"/>
          <a:stretch>
            <a:fillRect/>
          </a:stretch>
        </p:blipFill>
        <p:spPr bwMode="auto">
          <a:xfrm>
            <a:off x="507625" y="914400"/>
            <a:ext cx="801280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57150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87363" indent="-487363" algn="ctr" defTabSz="1300163" eaLnBrk="0" hangingPunct="0">
              <a:lnSpc>
                <a:spcPct val="90000"/>
              </a:lnSpc>
              <a:spcBef>
                <a:spcPct val="40000"/>
              </a:spcBef>
            </a:pPr>
            <a:r>
              <a:rPr kumimoji="0" lang="en-US" sz="2400" b="0" dirty="0" smtClean="0">
                <a:solidFill>
                  <a:schemeClr val="bg1"/>
                </a:solidFill>
                <a:latin typeface="Arial" pitchFamily="-72" charset="0"/>
              </a:rPr>
              <a:t>   Continue </a:t>
            </a:r>
            <a:r>
              <a:rPr kumimoji="0" lang="en-US" sz="2400" b="0" dirty="0">
                <a:solidFill>
                  <a:schemeClr val="bg1"/>
                </a:solidFill>
                <a:latin typeface="Arial" pitchFamily="-72" charset="0"/>
              </a:rPr>
              <a:t>to be</a:t>
            </a:r>
            <a:r>
              <a:rPr kumimoji="0" lang="en-US" sz="2400" b="0" dirty="0" smtClean="0">
                <a:solidFill>
                  <a:schemeClr val="bg1"/>
                </a:solidFill>
                <a:latin typeface="Arial" pitchFamily="-72" charset="0"/>
              </a:rPr>
              <a:t> proposed </a:t>
            </a:r>
            <a:r>
              <a:rPr kumimoji="0" lang="en-US" sz="2400" b="0" dirty="0">
                <a:solidFill>
                  <a:schemeClr val="bg1"/>
                </a:solidFill>
                <a:latin typeface="Arial" pitchFamily="-72" charset="0"/>
              </a:rPr>
              <a:t>for future Explorer and sounding rocket instruments (</a:t>
            </a:r>
            <a:r>
              <a:rPr kumimoji="0" lang="en-US" sz="2400" b="0" dirty="0" smtClean="0">
                <a:solidFill>
                  <a:schemeClr val="bg1"/>
                </a:solidFill>
                <a:latin typeface="Arial" pitchFamily="-72" charset="0"/>
              </a:rPr>
              <a:t>Astronomy, Solar </a:t>
            </a:r>
            <a:r>
              <a:rPr kumimoji="0" lang="en-US" sz="2400" b="0" dirty="0">
                <a:solidFill>
                  <a:schemeClr val="bg1"/>
                </a:solidFill>
                <a:latin typeface="Arial" pitchFamily="-72" charset="0"/>
              </a:rPr>
              <a:t>and Space physics) </a:t>
            </a:r>
            <a:endParaRPr kumimoji="0" lang="en-US" b="0" dirty="0">
              <a:solidFill>
                <a:srgbClr val="000000"/>
              </a:solidFill>
              <a:latin typeface="Times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3" algn="ctr">
              <a:spcBef>
                <a:spcPct val="20000"/>
              </a:spcBef>
            </a:pPr>
            <a:endParaRPr lang="en-US" sz="4400">
              <a:solidFill>
                <a:srgbClr val="0000FF"/>
              </a:solidFill>
            </a:endParaRPr>
          </a:p>
        </p:txBody>
      </p:sp>
      <p:pic>
        <p:nvPicPr>
          <p:cNvPr id="24578" name="Picture 5" descr="JPEX.d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22098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EMdet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33800"/>
            <a:ext cx="25225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SSULI syste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066800"/>
            <a:ext cx="35814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304800" y="5867400"/>
            <a:ext cx="3361204" cy="75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ts val="136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45 </a:t>
            </a:r>
            <a:r>
              <a:rPr lang="en-US" sz="1800" dirty="0" err="1" smtClean="0">
                <a:solidFill>
                  <a:schemeClr val="bg1"/>
                </a:solidFill>
              </a:rPr>
              <a:t>x</a:t>
            </a:r>
            <a:r>
              <a:rPr lang="en-US" sz="1800" dirty="0" smtClean="0">
                <a:solidFill>
                  <a:schemeClr val="bg1"/>
                </a:solidFill>
              </a:rPr>
              <a:t> 30 mm delay line. </a:t>
            </a:r>
            <a:r>
              <a:rPr lang="en-US" sz="1800" dirty="0" smtClean="0"/>
              <a:t>Pluto </a:t>
            </a:r>
          </a:p>
          <a:p>
            <a:pPr eaLnBrk="0" hangingPunct="0">
              <a:lnSpc>
                <a:spcPts val="1360"/>
              </a:lnSpc>
              <a:spcBef>
                <a:spcPct val="20000"/>
              </a:spcBef>
            </a:pPr>
            <a:r>
              <a:rPr lang="en-US" sz="1800" dirty="0" err="1" smtClean="0"/>
              <a:t>Persi</a:t>
            </a:r>
            <a:r>
              <a:rPr lang="en-US" sz="1800" dirty="0"/>
              <a:t>-ALICE,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FFFF"/>
                </a:solidFill>
              </a:rPr>
              <a:t>LRO-LAMP,  </a:t>
            </a:r>
          </a:p>
          <a:p>
            <a:pPr eaLnBrk="0" hangingPunct="0">
              <a:lnSpc>
                <a:spcPts val="136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66FF66"/>
                </a:solidFill>
              </a:rPr>
              <a:t>JUNO-UVS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FFFF"/>
                </a:solidFill>
              </a:rPr>
              <a:t>ROSETTA-ALICE 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381000" y="3048000"/>
            <a:ext cx="3899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solidFill>
                  <a:srgbClr val="FFFFFF"/>
                </a:solidFill>
              </a:rPr>
              <a:t>JPEX (NRL) 25mm </a:t>
            </a:r>
            <a:r>
              <a:rPr lang="en-US" sz="1800" dirty="0">
                <a:solidFill>
                  <a:srgbClr val="FFFFFF"/>
                </a:solidFill>
              </a:rPr>
              <a:t>cross strip, 2008</a:t>
            </a:r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4800600" y="3048000"/>
            <a:ext cx="368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solidFill>
                  <a:srgbClr val="FFFFFF"/>
                </a:solidFill>
              </a:rPr>
              <a:t>SSULI, 40mm cross delay line, 2009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4586" name="Rectangle 1034"/>
          <p:cNvSpPr>
            <a:spLocks noChangeArrowheads="1"/>
          </p:cNvSpPr>
          <p:nvPr/>
        </p:nvSpPr>
        <p:spPr bwMode="auto">
          <a:xfrm>
            <a:off x="457200" y="152400"/>
            <a:ext cx="8140119" cy="81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ts val="2760"/>
              </a:lnSpc>
            </a:pPr>
            <a:r>
              <a:rPr lang="en-US" sz="2400" dirty="0"/>
              <a:t>MCP</a:t>
            </a:r>
            <a:r>
              <a:rPr lang="en-US" sz="2400" dirty="0" smtClean="0"/>
              <a:t> Detectors Have been Used in a Wide </a:t>
            </a:r>
            <a:r>
              <a:rPr lang="en-US" sz="2400" dirty="0"/>
              <a:t>Range of</a:t>
            </a:r>
            <a:r>
              <a:rPr lang="en-US" sz="2400" dirty="0" smtClean="0"/>
              <a:t> Formats</a:t>
            </a:r>
          </a:p>
          <a:p>
            <a:pPr>
              <a:lnSpc>
                <a:spcPts val="2760"/>
              </a:lnSpc>
            </a:pPr>
            <a:r>
              <a:rPr lang="en-US" sz="2400" dirty="0" smtClean="0"/>
              <a:t>Shapes, Power, Weight, Volume, for Different Applications</a:t>
            </a:r>
            <a:endParaRPr lang="en-US" sz="24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" y="3429000"/>
            <a:ext cx="3877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~1 Kg, 1 Watt (Pluto), </a:t>
            </a:r>
            <a:r>
              <a:rPr lang="en-US" sz="1600" dirty="0" smtClean="0">
                <a:solidFill>
                  <a:srgbClr val="FF6600"/>
                </a:solidFill>
              </a:rPr>
              <a:t>7cm R curved MCP</a:t>
            </a:r>
            <a:endParaRPr lang="en-US" sz="1600" dirty="0">
              <a:solidFill>
                <a:srgbClr val="FF6600"/>
              </a:solidFill>
            </a:endParaRPr>
          </a:p>
        </p:txBody>
      </p:sp>
      <p:pic>
        <p:nvPicPr>
          <p:cNvPr id="13" name="Picture 5" descr="IMG_1375crop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3657600"/>
            <a:ext cx="4724400" cy="203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962400" y="5715000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FORTIS (JHU) 60/40/60 </a:t>
            </a:r>
            <a:r>
              <a:rPr lang="en-US" sz="1600" dirty="0" err="1" smtClean="0">
                <a:solidFill>
                  <a:srgbClr val="FFFFFF"/>
                </a:solidFill>
              </a:rPr>
              <a:t>x</a:t>
            </a:r>
            <a:r>
              <a:rPr lang="en-US" sz="1600" dirty="0" smtClean="0">
                <a:solidFill>
                  <a:srgbClr val="FFFFFF"/>
                </a:solidFill>
              </a:rPr>
              <a:t> 40mm cross delay line, ~2012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5562600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2003-2011</a:t>
            </a:r>
            <a:endParaRPr lang="en-US" sz="1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382000" cy="5715000"/>
          </a:xfrm>
        </p:spPr>
        <p:txBody>
          <a:bodyPr/>
          <a:lstStyle/>
          <a:p>
            <a:pPr marL="449263" lvl="1" indent="-282575">
              <a:spcBef>
                <a:spcPct val="50000"/>
              </a:spcBef>
              <a:buFontTx/>
              <a:buNone/>
              <a:tabLst>
                <a:tab pos="2227263" algn="l"/>
                <a:tab pos="4116388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Laboratory MCP </a:t>
            </a:r>
            <a:r>
              <a:rPr lang="en-US" sz="2400" dirty="0">
                <a:solidFill>
                  <a:srgbClr val="FFFF00"/>
                </a:solidFill>
              </a:rPr>
              <a:t>detector development at Berkeley is</a:t>
            </a:r>
            <a:r>
              <a:rPr lang="en-US" sz="2400" dirty="0" smtClean="0">
                <a:solidFill>
                  <a:srgbClr val="FFFF00"/>
                </a:solidFill>
              </a:rPr>
              <a:t> examining three topics for future application:</a:t>
            </a:r>
            <a:endParaRPr lang="en-US" dirty="0">
              <a:solidFill>
                <a:srgbClr val="FFFF00"/>
              </a:solidFill>
            </a:endParaRPr>
          </a:p>
          <a:p>
            <a:pPr marL="449263" lvl="1" indent="-282575">
              <a:spcBef>
                <a:spcPct val="50000"/>
              </a:spcBef>
              <a:buFontTx/>
              <a:buNone/>
              <a:tabLst>
                <a:tab pos="2227263" algn="l"/>
                <a:tab pos="4116388" algn="l"/>
              </a:tabLst>
            </a:pPr>
            <a:r>
              <a:rPr lang="en-US" sz="2400" dirty="0">
                <a:solidFill>
                  <a:srgbClr val="FFFF00"/>
                </a:solidFill>
              </a:rPr>
              <a:t>Cross strip </a:t>
            </a:r>
            <a:r>
              <a:rPr lang="en-US" sz="2400" dirty="0" smtClean="0">
                <a:solidFill>
                  <a:srgbClr val="FFFF00"/>
                </a:solidFill>
              </a:rPr>
              <a:t>readouts capable of large formats (&gt;4k </a:t>
            </a:r>
            <a:r>
              <a:rPr lang="en-US" sz="2400" dirty="0" err="1" smtClean="0">
                <a:solidFill>
                  <a:srgbClr val="FFFF00"/>
                </a:solidFill>
              </a:rPr>
              <a:t>x</a:t>
            </a:r>
            <a:r>
              <a:rPr lang="en-US" sz="2400" dirty="0" smtClean="0">
                <a:solidFill>
                  <a:srgbClr val="FFFF00"/>
                </a:solidFill>
              </a:rPr>
              <a:t> 4k)</a:t>
            </a:r>
          </a:p>
          <a:p>
            <a:pPr lvl="2">
              <a:spcBef>
                <a:spcPct val="0"/>
              </a:spcBef>
              <a:tabLst>
                <a:tab pos="2227263" algn="l"/>
                <a:tab pos="4116388" algn="l"/>
              </a:tabLst>
            </a:pPr>
            <a:r>
              <a:rPr lang="en-US" dirty="0">
                <a:ea typeface="ＭＳ Ｐゴシック" pitchFamily="-72" charset="-128"/>
              </a:rPr>
              <a:t>Flexible </a:t>
            </a:r>
            <a:r>
              <a:rPr lang="en-US" dirty="0" smtClean="0">
                <a:ea typeface="ＭＳ Ｐゴシック" pitchFamily="-72" charset="-128"/>
              </a:rPr>
              <a:t>formats (from small &lt;20mm to &gt;10cm)</a:t>
            </a:r>
          </a:p>
          <a:p>
            <a:pPr lvl="2">
              <a:spcBef>
                <a:spcPct val="0"/>
              </a:spcBef>
              <a:tabLst>
                <a:tab pos="2227263" algn="l"/>
                <a:tab pos="4116388" algn="l"/>
              </a:tabLst>
            </a:pPr>
            <a:r>
              <a:rPr lang="en-US" dirty="0">
                <a:ea typeface="ＭＳ Ｐゴシック" pitchFamily="-72" charset="-128"/>
              </a:rPr>
              <a:t>High spatial resolution at low gain</a:t>
            </a:r>
            <a:r>
              <a:rPr lang="en-US" dirty="0" smtClean="0">
                <a:ea typeface="ＭＳ Ｐゴシック" pitchFamily="-72" charset="-128"/>
              </a:rPr>
              <a:t> (typical 10</a:t>
            </a:r>
            <a:r>
              <a:rPr lang="en-US" baseline="30000" dirty="0" smtClean="0">
                <a:ea typeface="ＭＳ Ｐゴシック" pitchFamily="-72" charset="-128"/>
              </a:rPr>
              <a:t>6</a:t>
            </a:r>
            <a:r>
              <a:rPr lang="en-US" dirty="0" smtClean="0">
                <a:ea typeface="ＭＳ Ｐゴシック" pitchFamily="-72" charset="-128"/>
              </a:rPr>
              <a:t> gain or less)</a:t>
            </a:r>
          </a:p>
          <a:p>
            <a:pPr lvl="2">
              <a:spcBef>
                <a:spcPct val="0"/>
              </a:spcBef>
              <a:tabLst>
                <a:tab pos="2227263" algn="l"/>
                <a:tab pos="4116388" algn="l"/>
              </a:tabLst>
            </a:pPr>
            <a:r>
              <a:rPr lang="en-US" dirty="0">
                <a:ea typeface="ＭＳ Ｐゴシック" pitchFamily="-72" charset="-128"/>
              </a:rPr>
              <a:t>High dynamic </a:t>
            </a:r>
            <a:r>
              <a:rPr lang="en-US" dirty="0" smtClean="0">
                <a:ea typeface="ＭＳ Ｐゴシック" pitchFamily="-72" charset="-128"/>
              </a:rPr>
              <a:t>range (10 MHz with modern electronics)</a:t>
            </a:r>
          </a:p>
          <a:p>
            <a:pPr lvl="2">
              <a:spcBef>
                <a:spcPct val="0"/>
              </a:spcBef>
              <a:tabLst>
                <a:tab pos="2227263" algn="l"/>
                <a:tab pos="4116388" algn="l"/>
              </a:tabLst>
            </a:pPr>
            <a:r>
              <a:rPr lang="en-US" dirty="0" smtClean="0">
                <a:ea typeface="ＭＳ Ｐゴシック" pitchFamily="-72" charset="-128"/>
              </a:rPr>
              <a:t>Needs implementation of modern ASIC for full performance benefit</a:t>
            </a:r>
            <a:endParaRPr lang="en-US" dirty="0" smtClean="0">
              <a:ea typeface="ＭＳ Ｐゴシック" pitchFamily="-72" charset="-128"/>
            </a:endParaRPr>
          </a:p>
          <a:p>
            <a:pPr marL="449263" lvl="1" indent="-282575">
              <a:spcBef>
                <a:spcPct val="50000"/>
              </a:spcBef>
              <a:buFontTx/>
              <a:buNone/>
              <a:tabLst>
                <a:tab pos="2227263" algn="l"/>
                <a:tab pos="4116388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Improvements </a:t>
            </a:r>
            <a:r>
              <a:rPr lang="en-US" sz="2400" dirty="0">
                <a:solidFill>
                  <a:srgbClr val="FFFF00"/>
                </a:solidFill>
              </a:rPr>
              <a:t>in photocathode </a:t>
            </a:r>
            <a:r>
              <a:rPr lang="en-US" sz="2400" dirty="0" smtClean="0">
                <a:solidFill>
                  <a:srgbClr val="FFFF00"/>
                </a:solidFill>
              </a:rPr>
              <a:t>QE to &gt;50%</a:t>
            </a:r>
          </a:p>
          <a:p>
            <a:pPr lvl="2">
              <a:spcBef>
                <a:spcPct val="0"/>
              </a:spcBef>
              <a:tabLst>
                <a:tab pos="2227263" algn="l"/>
                <a:tab pos="4116388" algn="l"/>
              </a:tabLst>
            </a:pPr>
            <a:r>
              <a:rPr lang="en-US" dirty="0" smtClean="0">
                <a:ea typeface="ＭＳ Ｐゴシック" pitchFamily="-72" charset="-128"/>
              </a:rPr>
              <a:t>III-V and Gallium Nitride FUV </a:t>
            </a:r>
            <a:r>
              <a:rPr lang="en-US" dirty="0" err="1" smtClean="0">
                <a:ea typeface="ＭＳ Ｐゴシック" pitchFamily="-72" charset="-128"/>
              </a:rPr>
              <a:t>photocathodes</a:t>
            </a:r>
            <a:endParaRPr lang="en-US" dirty="0" smtClean="0">
              <a:ea typeface="ＭＳ Ｐゴシック" pitchFamily="-72" charset="-128"/>
            </a:endParaRPr>
          </a:p>
          <a:p>
            <a:pPr lvl="2">
              <a:spcBef>
                <a:spcPct val="0"/>
              </a:spcBef>
              <a:tabLst>
                <a:tab pos="2227263" algn="l"/>
                <a:tab pos="4116388" algn="l"/>
              </a:tabLst>
            </a:pPr>
            <a:r>
              <a:rPr lang="en-US" dirty="0" err="1" smtClean="0">
                <a:solidFill>
                  <a:srgbClr val="FFFFFF"/>
                </a:solidFill>
                <a:ea typeface="ＭＳ Ｐゴシック" pitchFamily="-72" charset="-128"/>
              </a:rPr>
              <a:t>GaAsP</a:t>
            </a:r>
            <a:r>
              <a:rPr lang="en-US" dirty="0" smtClean="0">
                <a:solidFill>
                  <a:srgbClr val="FFFFFF"/>
                </a:solidFill>
                <a:ea typeface="ＭＳ Ｐゴシック" pitchFamily="-72" charset="-128"/>
              </a:rPr>
              <a:t> optical (up to 700nm)</a:t>
            </a:r>
            <a:endParaRPr lang="en-US" dirty="0" smtClean="0">
              <a:solidFill>
                <a:srgbClr val="FFFFFF"/>
              </a:solidFill>
              <a:ea typeface="ＭＳ Ｐゴシック" pitchFamily="-72" charset="-128"/>
            </a:endParaRPr>
          </a:p>
          <a:p>
            <a:pPr marL="449263" lvl="1" indent="-282575">
              <a:spcBef>
                <a:spcPct val="50000"/>
              </a:spcBef>
              <a:buFontTx/>
              <a:buNone/>
              <a:tabLst>
                <a:tab pos="2227263" algn="l"/>
                <a:tab pos="4116388" algn="l"/>
              </a:tabLst>
            </a:pPr>
            <a:r>
              <a:rPr lang="en-US" sz="2400" dirty="0">
                <a:solidFill>
                  <a:srgbClr val="FFFF00"/>
                </a:solidFill>
              </a:rPr>
              <a:t>Borosilicate Glass </a:t>
            </a:r>
            <a:r>
              <a:rPr lang="en-US" sz="2400" dirty="0" err="1" smtClean="0">
                <a:solidFill>
                  <a:srgbClr val="FFFF00"/>
                </a:solidFill>
              </a:rPr>
              <a:t>MCPs</a:t>
            </a:r>
            <a:r>
              <a:rPr lang="en-US" sz="2400" dirty="0" smtClean="0">
                <a:solidFill>
                  <a:srgbClr val="FFFF00"/>
                </a:solidFill>
              </a:rPr>
              <a:t> with large areas</a:t>
            </a:r>
          </a:p>
          <a:p>
            <a:pPr lvl="2">
              <a:spcBef>
                <a:spcPct val="0"/>
              </a:spcBef>
              <a:tabLst>
                <a:tab pos="2227263" algn="l"/>
                <a:tab pos="4116388" algn="l"/>
              </a:tabLst>
            </a:pPr>
            <a:r>
              <a:rPr lang="en-US" dirty="0">
                <a:ea typeface="ＭＳ Ｐゴシック" pitchFamily="-72" charset="-128"/>
              </a:rPr>
              <a:t>Functionalize with</a:t>
            </a:r>
            <a:r>
              <a:rPr lang="en-US" dirty="0" smtClean="0">
                <a:ea typeface="ＭＳ Ｐゴシック" pitchFamily="-72" charset="-128"/>
              </a:rPr>
              <a:t> atomic layer deposited </a:t>
            </a:r>
            <a:r>
              <a:rPr lang="en-US" dirty="0">
                <a:ea typeface="ＭＳ Ｐゴシック" pitchFamily="-72" charset="-128"/>
              </a:rPr>
              <a:t>coatings</a:t>
            </a:r>
          </a:p>
          <a:p>
            <a:pPr lvl="2">
              <a:spcBef>
                <a:spcPct val="0"/>
              </a:spcBef>
              <a:tabLst>
                <a:tab pos="2227263" algn="l"/>
                <a:tab pos="4116388" algn="l"/>
              </a:tabLst>
            </a:pPr>
            <a:r>
              <a:rPr lang="en-US" dirty="0">
                <a:ea typeface="ＭＳ Ｐゴシック" pitchFamily="-72" charset="-128"/>
              </a:rPr>
              <a:t>Long </a:t>
            </a:r>
            <a:r>
              <a:rPr lang="en-US" dirty="0" smtClean="0">
                <a:ea typeface="ＭＳ Ｐゴシック" pitchFamily="-72" charset="-128"/>
              </a:rPr>
              <a:t>lifetime, low </a:t>
            </a:r>
            <a:r>
              <a:rPr lang="en-US" dirty="0" err="1" smtClean="0">
                <a:ea typeface="ＭＳ Ｐゴシック" pitchFamily="-72" charset="-128"/>
              </a:rPr>
              <a:t>outgassing</a:t>
            </a:r>
            <a:endParaRPr lang="en-US" dirty="0" smtClean="0">
              <a:ea typeface="ＭＳ Ｐゴシック" pitchFamily="-72" charset="-128"/>
            </a:endParaRPr>
          </a:p>
          <a:p>
            <a:pPr lvl="2">
              <a:spcBef>
                <a:spcPct val="0"/>
              </a:spcBef>
              <a:tabLst>
                <a:tab pos="2227263" algn="l"/>
                <a:tab pos="4116388" algn="l"/>
              </a:tabLst>
            </a:pPr>
            <a:r>
              <a:rPr lang="en-US" dirty="0">
                <a:ea typeface="ＭＳ Ｐゴシック" pitchFamily="-72" charset="-128"/>
              </a:rPr>
              <a:t>Very low </a:t>
            </a:r>
            <a:r>
              <a:rPr lang="en-US" dirty="0" smtClean="0">
                <a:ea typeface="ＭＳ Ｐゴシック" pitchFamily="-72" charset="-128"/>
              </a:rPr>
              <a:t>background and low cosmic ray cross-section (no lead)</a:t>
            </a:r>
          </a:p>
          <a:p>
            <a:pPr lvl="2">
              <a:spcBef>
                <a:spcPct val="0"/>
              </a:spcBef>
              <a:tabLst>
                <a:tab pos="2227263" algn="l"/>
                <a:tab pos="4116388" algn="l"/>
              </a:tabLst>
            </a:pPr>
            <a:r>
              <a:rPr lang="en-US" dirty="0" smtClean="0">
                <a:ea typeface="ＭＳ Ｐゴシック" pitchFamily="-72" charset="-128"/>
              </a:rPr>
              <a:t>Very affordable</a:t>
            </a:r>
            <a:r>
              <a:rPr lang="en-US" dirty="0">
                <a:ea typeface="ＭＳ Ｐゴシック" pitchFamily="-72" charset="-128"/>
              </a:rPr>
              <a:t>,</a:t>
            </a:r>
            <a:r>
              <a:rPr lang="en-US" dirty="0" smtClean="0">
                <a:ea typeface="ＭＳ Ｐゴシック" pitchFamily="-72" charset="-128"/>
              </a:rPr>
              <a:t> with very large formats (20cm +)</a:t>
            </a:r>
          </a:p>
          <a:p>
            <a:pPr lvl="2">
              <a:spcBef>
                <a:spcPct val="0"/>
              </a:spcBef>
              <a:tabLst>
                <a:tab pos="2227263" algn="l"/>
                <a:tab pos="4116388" algn="l"/>
              </a:tabLst>
            </a:pPr>
            <a:r>
              <a:rPr lang="en-US" dirty="0">
                <a:ea typeface="ＭＳ Ｐゴシック" pitchFamily="-72" charset="-128"/>
              </a:rPr>
              <a:t>High melting point</a:t>
            </a:r>
            <a:r>
              <a:rPr lang="en-US" dirty="0" smtClean="0">
                <a:solidFill>
                  <a:srgbClr val="FFFF00"/>
                </a:solidFill>
                <a:ea typeface="ＭＳ Ｐゴシック" pitchFamily="-72" charset="-128"/>
              </a:rPr>
              <a:t> </a:t>
            </a:r>
            <a:r>
              <a:rPr lang="en-US" dirty="0" smtClean="0">
                <a:ea typeface="ＭＳ Ｐゴシック" pitchFamily="-72" charset="-128"/>
              </a:rPr>
              <a:t>– (</a:t>
            </a:r>
            <a:r>
              <a:rPr lang="en-US" dirty="0" err="1" smtClean="0">
                <a:ea typeface="ＭＳ Ｐゴシック" pitchFamily="-72" charset="-128"/>
              </a:rPr>
              <a:t>GaN</a:t>
            </a:r>
            <a:r>
              <a:rPr lang="en-US" dirty="0" smtClean="0">
                <a:ea typeface="ＭＳ Ｐゴシック" pitchFamily="-72" charset="-128"/>
              </a:rPr>
              <a:t> </a:t>
            </a:r>
            <a:r>
              <a:rPr lang="en-US" dirty="0">
                <a:ea typeface="ＭＳ Ｐゴシック" pitchFamily="-72" charset="-128"/>
              </a:rPr>
              <a:t>opaque </a:t>
            </a:r>
            <a:r>
              <a:rPr lang="en-US" dirty="0" smtClean="0">
                <a:ea typeface="ＭＳ Ｐゴシック" pitchFamily="-72" charset="-128"/>
              </a:rPr>
              <a:t>photocathode depositions)</a:t>
            </a:r>
          </a:p>
          <a:p>
            <a:pPr marL="449263" lvl="1" indent="-282575">
              <a:spcBef>
                <a:spcPct val="50000"/>
              </a:spcBef>
              <a:buFontTx/>
              <a:buNone/>
              <a:tabLst>
                <a:tab pos="2227263" algn="l"/>
                <a:tab pos="4116388" algn="l"/>
              </a:tabLst>
            </a:pP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304800" y="609600"/>
            <a:ext cx="8534400" cy="21513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kumimoji="0"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kumimoji="0" lang="en-US" sz="1800" dirty="0" smtClean="0">
                <a:latin typeface="Arial"/>
                <a:cs typeface="Arial"/>
              </a:rPr>
              <a:t>Standards;</a:t>
            </a:r>
          </a:p>
          <a:p>
            <a:pPr eaLnBrk="0" hangingPunct="0">
              <a:lnSpc>
                <a:spcPct val="120000"/>
              </a:lnSpc>
              <a:buFont typeface="Wingdings" pitchFamily="-72" charset="2"/>
              <a:buChar char="§"/>
            </a:pPr>
            <a:r>
              <a:rPr kumimoji="0" lang="en-US" sz="1800" b="0" dirty="0" err="1" smtClean="0">
                <a:solidFill>
                  <a:schemeClr val="bg1"/>
                </a:solidFill>
                <a:latin typeface="Arial"/>
                <a:cs typeface="Arial"/>
              </a:rPr>
              <a:t>CsI</a:t>
            </a:r>
            <a:r>
              <a:rPr kumimoji="0" lang="en-US" sz="1800" b="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kumimoji="0" lang="en-US" sz="1800" b="0" dirty="0" err="1" smtClean="0">
                <a:solidFill>
                  <a:schemeClr val="bg1"/>
                </a:solidFill>
                <a:latin typeface="Arial"/>
                <a:cs typeface="Arial"/>
              </a:rPr>
              <a:t>KBr</a:t>
            </a:r>
            <a:r>
              <a:rPr kumimoji="0" lang="en-US" sz="1800" b="0" dirty="0" smtClean="0">
                <a:solidFill>
                  <a:schemeClr val="bg1"/>
                </a:solidFill>
                <a:latin typeface="Arial"/>
                <a:cs typeface="Arial"/>
              </a:rPr>
              <a:t>, 40% - 50% up to 130nm. </a:t>
            </a:r>
            <a:r>
              <a:rPr kumimoji="0" lang="en-US" sz="1800" b="0" dirty="0" err="1" smtClean="0">
                <a:solidFill>
                  <a:schemeClr val="bg1"/>
                </a:solidFill>
                <a:latin typeface="Arial"/>
                <a:cs typeface="Arial"/>
              </a:rPr>
              <a:t>CsTe</a:t>
            </a:r>
            <a:r>
              <a:rPr kumimoji="0" lang="en-US" sz="1800" b="0" dirty="0" smtClean="0">
                <a:solidFill>
                  <a:schemeClr val="bg1"/>
                </a:solidFill>
                <a:latin typeface="Arial"/>
                <a:cs typeface="Arial"/>
              </a:rPr>
              <a:t> &lt;300nm, multi-alkali 300 – 900nm</a:t>
            </a:r>
          </a:p>
          <a:p>
            <a:pPr eaLnBrk="0" hangingPunct="0">
              <a:lnSpc>
                <a:spcPct val="120000"/>
              </a:lnSpc>
            </a:pPr>
            <a:r>
              <a:rPr kumimoji="0" lang="en-US" sz="1800" dirty="0" smtClean="0">
                <a:latin typeface="Arial"/>
                <a:cs typeface="Arial"/>
              </a:rPr>
              <a:t> </a:t>
            </a:r>
            <a:r>
              <a:rPr kumimoji="0" lang="en-US" sz="1800" dirty="0" smtClean="0">
                <a:ln>
                  <a:solidFill>
                    <a:srgbClr val="FFFF00"/>
                  </a:solidFill>
                </a:ln>
                <a:latin typeface="Arial"/>
                <a:cs typeface="Arial"/>
              </a:rPr>
              <a:t>Prospects</a:t>
            </a:r>
            <a:r>
              <a:rPr kumimoji="0" lang="en-US" sz="1800" dirty="0" smtClean="0">
                <a:ln>
                  <a:solidFill>
                    <a:srgbClr val="FFFF00"/>
                  </a:solidFill>
                </a:ln>
                <a:solidFill>
                  <a:srgbClr val="FF6600"/>
                </a:solidFill>
                <a:latin typeface="Arial"/>
                <a:cs typeface="Arial"/>
              </a:rPr>
              <a:t>; </a:t>
            </a:r>
            <a:r>
              <a:rPr kumimoji="0" lang="en-US" sz="1800" dirty="0" smtClean="0">
                <a:ln>
                  <a:solidFill>
                    <a:srgbClr val="FFFF00"/>
                  </a:solidFill>
                </a:ln>
                <a:latin typeface="Arial"/>
                <a:cs typeface="Arial"/>
              </a:rPr>
              <a:t>to cover the gaps</a:t>
            </a:r>
            <a:endParaRPr kumimoji="0" lang="en-US" sz="1800" b="0" dirty="0" smtClean="0">
              <a:ln>
                <a:solidFill>
                  <a:srgbClr val="FFFF00"/>
                </a:solidFill>
              </a:ln>
              <a:latin typeface="Arial"/>
              <a:cs typeface="Arial"/>
            </a:endParaRPr>
          </a:p>
          <a:p>
            <a:pPr eaLnBrk="0" hangingPunct="0">
              <a:lnSpc>
                <a:spcPct val="120000"/>
              </a:lnSpc>
              <a:buFont typeface="Wingdings" pitchFamily="-72" charset="2"/>
              <a:buChar char="§"/>
            </a:pPr>
            <a:r>
              <a:rPr kumimoji="0" lang="en-US" sz="1800" b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0" lang="en-US" sz="1800" b="0" dirty="0" err="1" smtClean="0">
                <a:solidFill>
                  <a:schemeClr val="bg1"/>
                </a:solidFill>
                <a:latin typeface="Arial"/>
                <a:cs typeface="Arial"/>
              </a:rPr>
              <a:t>GaN</a:t>
            </a:r>
            <a:r>
              <a:rPr kumimoji="0" lang="en-US" sz="1800" b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kumimoji="0" lang="en-US" sz="2000" b="0" dirty="0" smtClean="0">
                <a:solidFill>
                  <a:schemeClr val="bg1"/>
                </a:solidFill>
                <a:latin typeface="Arial" pitchFamily="-72" charset="0"/>
              </a:rPr>
              <a:t>“Solar blind” cathode for 100nm-400nm, high efficiency, </a:t>
            </a:r>
          </a:p>
          <a:p>
            <a:pPr eaLnBrk="0" hangingPunct="0">
              <a:lnSpc>
                <a:spcPct val="120000"/>
              </a:lnSpc>
              <a:buFont typeface="Wingdings" pitchFamily="-72" charset="2"/>
              <a:buChar char="§"/>
            </a:pPr>
            <a:r>
              <a:rPr kumimoji="0" lang="en-US" sz="2000" b="0" dirty="0" smtClean="0">
                <a:solidFill>
                  <a:schemeClr val="bg1"/>
                </a:solidFill>
                <a:latin typeface="Arial" pitchFamily="-72" charset="0"/>
              </a:rPr>
              <a:t> </a:t>
            </a:r>
            <a:r>
              <a:rPr kumimoji="0" lang="en-US" sz="2000" b="0" dirty="0" err="1" smtClean="0">
                <a:solidFill>
                  <a:schemeClr val="bg1"/>
                </a:solidFill>
                <a:latin typeface="Arial" pitchFamily="-72" charset="0"/>
              </a:rPr>
              <a:t>GaAsP</a:t>
            </a:r>
            <a:r>
              <a:rPr kumimoji="0" lang="en-US" sz="2000" b="0" dirty="0" smtClean="0">
                <a:solidFill>
                  <a:schemeClr val="bg1"/>
                </a:solidFill>
                <a:latin typeface="Arial" pitchFamily="-72" charset="0"/>
              </a:rPr>
              <a:t>, optical band 350 – 700nm, 50% peak QE. </a:t>
            </a:r>
          </a:p>
          <a:p>
            <a:pPr eaLnBrk="0" hangingPunct="0">
              <a:lnSpc>
                <a:spcPct val="120000"/>
              </a:lnSpc>
              <a:buFont typeface="Wingdings" pitchFamily="-72" charset="2"/>
              <a:buChar char="§"/>
            </a:pPr>
            <a:endParaRPr kumimoji="0" lang="en-US" sz="1800" b="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90600" y="228600"/>
            <a:ext cx="756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3200" b="0" dirty="0" err="1">
                <a:latin typeface="Arial" pitchFamily="-72" charset="0"/>
              </a:rPr>
              <a:t>Photocathodes</a:t>
            </a:r>
            <a:r>
              <a:rPr kumimoji="0" lang="en-US" sz="3200" b="0" dirty="0">
                <a:latin typeface="Arial" pitchFamily="-72" charset="0"/>
              </a:rPr>
              <a:t>,</a:t>
            </a:r>
            <a:r>
              <a:rPr kumimoji="0" lang="en-US" sz="3200" b="0" dirty="0" smtClean="0">
                <a:latin typeface="Arial" pitchFamily="-72" charset="0"/>
              </a:rPr>
              <a:t> 30nm </a:t>
            </a:r>
            <a:r>
              <a:rPr kumimoji="0" lang="en-US" sz="3200" b="0" dirty="0">
                <a:latin typeface="Arial" pitchFamily="-72" charset="0"/>
              </a:rPr>
              <a:t>-</a:t>
            </a:r>
            <a:r>
              <a:rPr kumimoji="0" lang="en-US" sz="3200" b="0" dirty="0" smtClean="0">
                <a:latin typeface="Arial" pitchFamily="-72" charset="0"/>
              </a:rPr>
              <a:t> 1000nm</a:t>
            </a:r>
            <a:endParaRPr kumimoji="0" lang="en-US" sz="3200" b="0" dirty="0">
              <a:latin typeface="Times" pitchFamily="-72" charset="0"/>
            </a:endParaRPr>
          </a:p>
        </p:txBody>
      </p:sp>
      <p:pic>
        <p:nvPicPr>
          <p:cNvPr id="7" name="Picture 6" descr="Cathod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alphaModFix/>
                <a:lum bright="29000" contrast="100000"/>
              </a:blip>
              <a:stretch>
                <a:fillRect/>
              </a:stretch>
            </p:blipFill>
          </mc:Choice>
          <mc:Fallback>
            <p:blipFill>
              <a:blip r:embed="rId4">
                <a:alphaModFix/>
                <a:lum bright="29000" contrast="100000"/>
              </a:blip>
              <a:stretch>
                <a:fillRect/>
              </a:stretch>
            </p:blipFill>
          </mc:Fallback>
        </mc:AlternateContent>
        <p:spPr>
          <a:xfrm>
            <a:off x="3352800" y="2438400"/>
            <a:ext cx="5575300" cy="4241800"/>
          </a:xfrm>
          <a:prstGeom prst="rect">
            <a:avLst/>
          </a:prstGeom>
          <a:solidFill>
            <a:schemeClr val="accent3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762000" y="3048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0" dirty="0">
                <a:latin typeface="Arial" pitchFamily="-72" charset="0"/>
              </a:rPr>
              <a:t>Borosilicate </a:t>
            </a:r>
            <a:r>
              <a:rPr lang="en-US" sz="3200" b="0" dirty="0" err="1">
                <a:latin typeface="Arial" pitchFamily="-72" charset="0"/>
              </a:rPr>
              <a:t>MCPs</a:t>
            </a:r>
            <a:r>
              <a:rPr lang="en-US" sz="3200" b="0" dirty="0">
                <a:latin typeface="Arial" pitchFamily="-72" charset="0"/>
              </a:rPr>
              <a:t> –</a:t>
            </a:r>
            <a:r>
              <a:rPr lang="en-US" sz="3200" b="0" dirty="0" smtClean="0">
                <a:latin typeface="Arial" pitchFamily="-72" charset="0"/>
              </a:rPr>
              <a:t> Very Large Areas </a:t>
            </a:r>
            <a:r>
              <a:rPr kumimoji="0" lang="en-US" sz="3600" b="0" dirty="0">
                <a:latin typeface="Times" pitchFamily="-72" charset="0"/>
              </a:rPr>
              <a:t/>
            </a:r>
            <a:br>
              <a:rPr kumimoji="0" lang="en-US" sz="3600" b="0" dirty="0">
                <a:latin typeface="Times" pitchFamily="-72" charset="0"/>
              </a:rPr>
            </a:br>
            <a:endParaRPr kumimoji="0" lang="en-US" sz="3200" b="0" dirty="0">
              <a:latin typeface="Times" pitchFamily="-72" charset="0"/>
            </a:endParaRPr>
          </a:p>
        </p:txBody>
      </p:sp>
      <p:sp>
        <p:nvSpPr>
          <p:cNvPr id="45058" name="Text Box 17"/>
          <p:cNvSpPr txBox="1">
            <a:spLocks noChangeArrowheads="1"/>
          </p:cNvSpPr>
          <p:nvPr/>
        </p:nvSpPr>
        <p:spPr bwMode="auto">
          <a:xfrm>
            <a:off x="381000" y="762000"/>
            <a:ext cx="8610600" cy="150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ts val="1975"/>
              </a:lnSpc>
              <a:spcBef>
                <a:spcPct val="50000"/>
              </a:spcBef>
            </a:pPr>
            <a:r>
              <a:rPr lang="en-US" sz="2400" b="0" dirty="0">
                <a:solidFill>
                  <a:schemeClr val="bg1"/>
                </a:solidFill>
                <a:latin typeface="Arial" pitchFamily="-72" charset="0"/>
              </a:rPr>
              <a:t>Large area (8”x8”) </a:t>
            </a:r>
            <a:r>
              <a:rPr lang="en-US" sz="2400" b="0" dirty="0" err="1">
                <a:solidFill>
                  <a:schemeClr val="bg1"/>
                </a:solidFill>
                <a:latin typeface="Arial" pitchFamily="-72" charset="0"/>
              </a:rPr>
              <a:t>MCP’s</a:t>
            </a:r>
            <a:r>
              <a:rPr lang="en-US" sz="2400" b="0" dirty="0">
                <a:solidFill>
                  <a:schemeClr val="bg1"/>
                </a:solidFill>
                <a:latin typeface="Arial" pitchFamily="-72" charset="0"/>
              </a:rPr>
              <a:t> have been made with 20µm pores</a:t>
            </a:r>
            <a:endParaRPr lang="en-US" sz="2400" b="0" dirty="0" smtClean="0">
              <a:solidFill>
                <a:schemeClr val="bg1"/>
              </a:solidFill>
              <a:latin typeface="Arial" pitchFamily="-72" charset="0"/>
            </a:endParaRPr>
          </a:p>
          <a:p>
            <a:pPr eaLnBrk="0" hangingPunct="0">
              <a:lnSpc>
                <a:spcPts val="1975"/>
              </a:lnSpc>
              <a:spcBef>
                <a:spcPct val="50000"/>
              </a:spcBef>
            </a:pPr>
            <a:r>
              <a:rPr lang="en-US" sz="2400" b="0" dirty="0" smtClean="0">
                <a:solidFill>
                  <a:schemeClr val="bg1"/>
                </a:solidFill>
                <a:latin typeface="Arial" pitchFamily="-72" charset="0"/>
              </a:rPr>
              <a:t>Atomic Layer Deposited </a:t>
            </a:r>
            <a:r>
              <a:rPr lang="en-US" sz="2400" b="0" dirty="0">
                <a:solidFill>
                  <a:schemeClr val="bg1"/>
                </a:solidFill>
                <a:latin typeface="Arial" pitchFamily="-72" charset="0"/>
              </a:rPr>
              <a:t>coatings</a:t>
            </a:r>
            <a:r>
              <a:rPr lang="en-US" sz="2400" b="0" dirty="0" smtClean="0">
                <a:solidFill>
                  <a:schemeClr val="bg1"/>
                </a:solidFill>
                <a:latin typeface="Arial" pitchFamily="-72" charset="0"/>
              </a:rPr>
              <a:t> for resistive/emissive layers</a:t>
            </a:r>
            <a:r>
              <a:rPr lang="en-US" sz="2400" b="0" dirty="0" smtClean="0">
                <a:solidFill>
                  <a:schemeClr val="bg1"/>
                </a:solidFill>
                <a:latin typeface="Arial" pitchFamily="-72" charset="0"/>
              </a:rPr>
              <a:t>.</a:t>
            </a:r>
            <a:endParaRPr lang="en-US" sz="2400" b="0" dirty="0" smtClean="0">
              <a:solidFill>
                <a:schemeClr val="bg1"/>
              </a:solidFill>
              <a:latin typeface="Arial" pitchFamily="-72" charset="0"/>
            </a:endParaRPr>
          </a:p>
          <a:p>
            <a:pPr eaLnBrk="0" hangingPunct="0">
              <a:lnSpc>
                <a:spcPts val="1975"/>
              </a:lnSpc>
              <a:spcBef>
                <a:spcPct val="50000"/>
              </a:spcBef>
            </a:pPr>
            <a:r>
              <a:rPr lang="en-US" sz="2400" b="0" dirty="0" smtClean="0">
                <a:solidFill>
                  <a:schemeClr val="bg1"/>
                </a:solidFill>
                <a:latin typeface="Arial" pitchFamily="-72" charset="0"/>
              </a:rPr>
              <a:t>Still at very early stages, but offer much larger areas than conventional </a:t>
            </a:r>
            <a:r>
              <a:rPr lang="en-US" sz="2400" b="0" dirty="0" err="1" smtClean="0">
                <a:solidFill>
                  <a:schemeClr val="bg1"/>
                </a:solidFill>
                <a:latin typeface="Arial" pitchFamily="-72" charset="0"/>
              </a:rPr>
              <a:t>MCPs</a:t>
            </a:r>
            <a:r>
              <a:rPr lang="en-US" sz="2400" b="0" dirty="0" smtClean="0">
                <a:solidFill>
                  <a:schemeClr val="bg1"/>
                </a:solidFill>
                <a:latin typeface="Arial" pitchFamily="-72" charset="0"/>
              </a:rPr>
              <a:t> at a fraction of the cost (&lt;10%).</a:t>
            </a:r>
            <a:endParaRPr lang="en-US" sz="2400" b="0" dirty="0">
              <a:solidFill>
                <a:schemeClr val="bg1"/>
              </a:solidFill>
              <a:latin typeface="Arial" pitchFamily="-72" charset="0"/>
            </a:endParaRPr>
          </a:p>
        </p:txBody>
      </p:sp>
      <p:pic>
        <p:nvPicPr>
          <p:cNvPr id="45059" name="Picture 18" descr="8x8MC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4165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20cmXDL_04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0"/>
            <a:ext cx="376555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62400" y="6324600"/>
            <a:ext cx="5181600" cy="27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ts val="1263"/>
              </a:lnSpc>
              <a:spcBef>
                <a:spcPct val="50000"/>
              </a:spcBef>
            </a:pPr>
            <a:r>
              <a:rPr lang="en-US" sz="1800" b="0" dirty="0" smtClean="0">
                <a:solidFill>
                  <a:srgbClr val="FFFFFF"/>
                </a:solidFill>
                <a:latin typeface="Arial" pitchFamily="-72" charset="0"/>
              </a:rPr>
              <a:t>20cm” </a:t>
            </a:r>
            <a:r>
              <a:rPr lang="en-US" sz="1800" b="0" dirty="0">
                <a:solidFill>
                  <a:srgbClr val="FFFFFF"/>
                </a:solidFill>
                <a:latin typeface="Arial" pitchFamily="-72" charset="0"/>
              </a:rPr>
              <a:t>square borosilicate MCP with 20µm pores</a:t>
            </a:r>
            <a:endParaRPr kumimoji="0" lang="en-US" sz="2400" b="0" dirty="0">
              <a:solidFill>
                <a:srgbClr val="FFFFFF"/>
              </a:solidFill>
              <a:latin typeface="Times" pitchFamily="-72" charset="0"/>
            </a:endParaRPr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609600" y="6324600"/>
            <a:ext cx="3429000" cy="27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ts val="1263"/>
              </a:lnSpc>
              <a:spcBef>
                <a:spcPct val="50000"/>
              </a:spcBef>
            </a:pPr>
            <a:r>
              <a:rPr lang="en-US" sz="1800" b="0" dirty="0" smtClean="0">
                <a:solidFill>
                  <a:srgbClr val="FFFFFF"/>
                </a:solidFill>
                <a:latin typeface="Arial" pitchFamily="-72" charset="0"/>
              </a:rPr>
              <a:t>20cm </a:t>
            </a:r>
            <a:r>
              <a:rPr lang="en-US" sz="1800" b="0" dirty="0">
                <a:solidFill>
                  <a:srgbClr val="FFFFFF"/>
                </a:solidFill>
                <a:latin typeface="Arial" pitchFamily="-72" charset="0"/>
              </a:rPr>
              <a:t>cross delay line anode</a:t>
            </a:r>
            <a:endParaRPr kumimoji="0" lang="en-US" sz="2400" b="0" dirty="0">
              <a:solidFill>
                <a:srgbClr val="FFFFFF"/>
              </a:solidFill>
              <a:latin typeface="Times" pitchFamily="-7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76200"/>
            <a:ext cx="8153400" cy="6858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ea typeface="ＭＳ Ｐゴシック" pitchFamily="-72" charset="-128"/>
                <a:cs typeface="ＭＳ Ｐゴシック" pitchFamily="-72" charset="-128"/>
              </a:rPr>
              <a:t>Cross Strip Readout Anode Detectors</a:t>
            </a:r>
            <a:endParaRPr lang="en-US" dirty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4267200" y="3657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0" lang="en-US" sz="2400" b="0" dirty="0">
                <a:latin typeface="Times" pitchFamily="-72" charset="0"/>
              </a:rPr>
              <a:t>ASIC amps on</a:t>
            </a:r>
            <a:r>
              <a:rPr kumimoji="0" lang="en-US" sz="2400" b="0" dirty="0" smtClean="0">
                <a:latin typeface="Times" pitchFamily="-72" charset="0"/>
              </a:rPr>
              <a:t> 40mm </a:t>
            </a:r>
            <a:r>
              <a:rPr kumimoji="0" lang="en-US" sz="2400" b="0" dirty="0">
                <a:latin typeface="Times" pitchFamily="-72" charset="0"/>
              </a:rPr>
              <a:t>cross strip</a:t>
            </a:r>
          </a:p>
        </p:txBody>
      </p:sp>
      <p:pic>
        <p:nvPicPr>
          <p:cNvPr id="36867" name="Picture 4" descr="2xRD20Det"/>
          <p:cNvPicPr>
            <a:picLocks noChangeAspect="1" noChangeArrowheads="1"/>
          </p:cNvPicPr>
          <p:nvPr/>
        </p:nvPicPr>
        <p:blipFill>
          <a:blip r:embed="rId3"/>
          <a:srcRect r="5357" b="9525"/>
          <a:stretch>
            <a:fillRect/>
          </a:stretch>
        </p:blipFill>
        <p:spPr bwMode="auto">
          <a:xfrm>
            <a:off x="4572000" y="8382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45mm X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62000"/>
            <a:ext cx="300831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533400" y="3886200"/>
            <a:ext cx="4114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000"/>
              <a:t>50mm square Cross Strip Anode</a:t>
            </a:r>
          </a:p>
          <a:p>
            <a:pPr algn="ctr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2000"/>
              <a:t>with 0.6mm finger period.</a:t>
            </a:r>
            <a:endParaRPr lang="en-US"/>
          </a:p>
        </p:txBody>
      </p:sp>
      <p:pic>
        <p:nvPicPr>
          <p:cNvPr id="7" name="Picture 6" descr="RD20 d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038600"/>
            <a:ext cx="2516265" cy="2417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495800"/>
            <a:ext cx="56349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Spatial resolution of &lt;15</a:t>
            </a:r>
            <a:r>
              <a:rPr lang="en-US" sz="1800" dirty="0" smtClean="0"/>
              <a:t>µm on 50mm format, &gt;3k </a:t>
            </a:r>
            <a:r>
              <a:rPr lang="en-US" sz="1800" dirty="0" err="1" smtClean="0"/>
              <a:t>x</a:t>
            </a:r>
            <a:r>
              <a:rPr lang="en-US" sz="1800" dirty="0" smtClean="0"/>
              <a:t> 3k</a:t>
            </a:r>
          </a:p>
          <a:p>
            <a:endParaRPr lang="en-US" sz="1800" dirty="0" smtClean="0"/>
          </a:p>
          <a:p>
            <a:r>
              <a:rPr lang="en-US" sz="1800" dirty="0" smtClean="0"/>
              <a:t>Lower gain, longer lifetimes, than existing devices</a:t>
            </a:r>
          </a:p>
          <a:p>
            <a:endParaRPr lang="en-US" sz="1800" dirty="0" smtClean="0"/>
          </a:p>
          <a:p>
            <a:r>
              <a:rPr lang="en-US" sz="1800" dirty="0" smtClean="0"/>
              <a:t>Can be extended to large sizes, but needs modern ASIC</a:t>
            </a:r>
          </a:p>
          <a:p>
            <a:r>
              <a:rPr lang="en-US" sz="1800" dirty="0" smtClean="0"/>
              <a:t>electronics to fully implement performance capabilities</a:t>
            </a:r>
          </a:p>
          <a:p>
            <a:r>
              <a:rPr lang="en-US" sz="1800" dirty="0" smtClean="0"/>
              <a:t>with &gt;10MHz rates and large formats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201895" y="6400800"/>
            <a:ext cx="3942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32 Amplifier chip used is 1993 RAL/CERN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8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8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12GB PB:Applications (Mac OS 9):Microsoft Office 98:Templates:Blank Presentation</Template>
  <TotalTime>8630</TotalTime>
  <Words>500</Words>
  <Application>Microsoft Macintosh PowerPoint</Application>
  <PresentationFormat>On-screen Show (4:3)</PresentationFormat>
  <Paragraphs>64</Paragraphs>
  <Slides>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 Presentation</vt:lpstr>
      <vt:lpstr>Slide 1</vt:lpstr>
      <vt:lpstr>Slide 2</vt:lpstr>
      <vt:lpstr>Slide 3</vt:lpstr>
      <vt:lpstr>Slide 4</vt:lpstr>
      <vt:lpstr>Slide 5</vt:lpstr>
      <vt:lpstr>Cross Strip Readout Anode Detectors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EUVE Measurements of Interplanetary Helium</dc:title>
  <dc:creator>J. Vallerga</dc:creator>
  <dc:description>AGU meeting 2002  SH32C-02  Vallerga</dc:description>
  <cp:lastModifiedBy>robertl</cp:lastModifiedBy>
  <cp:revision>608</cp:revision>
  <cp:lastPrinted>2001-06-27T09:15:25Z</cp:lastPrinted>
  <dcterms:created xsi:type="dcterms:W3CDTF">2011-03-29T13:49:07Z</dcterms:created>
  <dcterms:modified xsi:type="dcterms:W3CDTF">2011-03-29T14:15:32Z</dcterms:modified>
</cp:coreProperties>
</file>