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drawings/drawing2.xml" ContentType="application/vnd.openxmlformats-officedocument.drawingml.chartshapes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Default Extension="xls" ContentType="application/vnd.ms-excel"/>
  <Override PartName="/ppt/charts/chart6.xml" ContentType="application/vnd.openxmlformats-officedocument.drawingml.chart+xml"/>
  <Default Extension="gif" ContentType="image/gif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charts/chart7.xml" ContentType="application/vnd.openxmlformats-officedocument.drawingml.chart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65" r:id="rId3"/>
    <p:sldId id="266" r:id="rId4"/>
    <p:sldId id="260" r:id="rId5"/>
    <p:sldId id="261" r:id="rId6"/>
    <p:sldId id="257" r:id="rId7"/>
    <p:sldId id="258" r:id="rId8"/>
    <p:sldId id="259" r:id="rId9"/>
    <p:sldId id="288" r:id="rId10"/>
    <p:sldId id="287" r:id="rId11"/>
    <p:sldId id="275" r:id="rId12"/>
    <p:sldId id="280" r:id="rId13"/>
    <p:sldId id="276" r:id="rId14"/>
    <p:sldId id="262" r:id="rId15"/>
    <p:sldId id="283" r:id="rId16"/>
    <p:sldId id="282" r:id="rId17"/>
    <p:sldId id="267" r:id="rId18"/>
    <p:sldId id="268" r:id="rId19"/>
    <p:sldId id="277" r:id="rId20"/>
    <p:sldId id="273" r:id="rId21"/>
    <p:sldId id="271" r:id="rId22"/>
    <p:sldId id="272" r:id="rId23"/>
    <p:sldId id="270" r:id="rId24"/>
    <p:sldId id="291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vest:Documents:From%20Home:SPEECHES:SPEECHES%2010-11:Cornell%20ADVANCE%202010%20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vest:Documents:From%20Home:SPEECHES:SPEECHES%2010-11:Cornell%20ADVANCE%202010%20DATA.xlsx" TargetMode="External"/><Relationship Id="rId2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vest:Documents:From%20Home:SPEECHES:SPEECHES%2010-11:Engineering%20Deans%20Institute%20Data%20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vest:Documents:From%20Home:SPEECHES:SPEECHES%2010-11:Engineering%20Deans%20Institute%20Data%20201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vest:Documents:From%20Home:SPEECHES:SPEECHES%2010-11:Engineering%20Deans%20Institute%20Data%202011.xlsx" TargetMode="External"/><Relationship Id="rId2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03281391118517"/>
          <c:y val="0.0336842105263158"/>
          <c:w val="0.725912380903922"/>
          <c:h val="0.901642105263158"/>
        </c:manualLayout>
      </c:layout>
      <c:barChart>
        <c:barDir val="bar"/>
        <c:grouping val="clustered"/>
        <c:ser>
          <c:idx val="0"/>
          <c:order val="0"/>
          <c:tx>
            <c:strRef>
              <c:f>Sheet1!$A$92</c:f>
              <c:strCache>
                <c:ptCount val="1"/>
                <c:pt idx="0">
                  <c:v>Graduate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600" b="1">
                    <a:latin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Sheet1!$B$91:$C$91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Sheet1!$B$92:$C$92</c:f>
              <c:numCache>
                <c:formatCode>0.0%</c:formatCode>
                <c:ptCount val="2"/>
                <c:pt idx="0">
                  <c:v>0.148</c:v>
                </c:pt>
                <c:pt idx="1">
                  <c:v>0.0919</c:v>
                </c:pt>
              </c:numCache>
            </c:numRef>
          </c:val>
        </c:ser>
        <c:ser>
          <c:idx val="1"/>
          <c:order val="1"/>
          <c:tx>
            <c:strRef>
              <c:f>Sheet1!$A$93</c:f>
              <c:strCache>
                <c:ptCount val="1"/>
                <c:pt idx="0">
                  <c:v>Intend</c:v>
                </c:pt>
              </c:strCache>
            </c:strRef>
          </c:tx>
          <c:spPr>
            <a:solidFill>
              <a:srgbClr val="3366FF"/>
            </a:solidFill>
          </c:spPr>
          <c:dLbls>
            <c:txPr>
              <a:bodyPr/>
              <a:lstStyle/>
              <a:p>
                <a:pPr>
                  <a:defRPr sz="1600" b="1">
                    <a:latin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Sheet1!$B$91:$C$91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Sheet1!$B$93:$C$93</c:f>
              <c:numCache>
                <c:formatCode>0.0%</c:formatCode>
                <c:ptCount val="2"/>
                <c:pt idx="0">
                  <c:v>0.129</c:v>
                </c:pt>
                <c:pt idx="1">
                  <c:v>0.132</c:v>
                </c:pt>
              </c:numCache>
            </c:numRef>
          </c:val>
        </c:ser>
        <c:dLbls>
          <c:showVal val="1"/>
        </c:dLbls>
        <c:axId val="531425768"/>
        <c:axId val="531345768"/>
      </c:barChart>
      <c:catAx>
        <c:axId val="531425768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="1">
                <a:latin typeface="Arial"/>
                <a:cs typeface="Arial"/>
              </a:defRPr>
            </a:pPr>
            <a:endParaRPr lang="en-US"/>
          </a:p>
        </c:txPr>
        <c:crossAx val="531345768"/>
        <c:crosses val="autoZero"/>
        <c:auto val="1"/>
        <c:lblAlgn val="ctr"/>
        <c:lblOffset val="100"/>
      </c:catAx>
      <c:valAx>
        <c:axId val="531345768"/>
        <c:scaling>
          <c:orientation val="minMax"/>
        </c:scaling>
        <c:axPos val="b"/>
        <c:majorGridlines/>
        <c:numFmt formatCode="0.0%" sourceLinked="1"/>
        <c:tickLblPos val="nextTo"/>
        <c:txPr>
          <a:bodyPr/>
          <a:lstStyle/>
          <a:p>
            <a:pPr>
              <a:defRPr sz="1200" b="1">
                <a:latin typeface="Arial"/>
                <a:cs typeface="Arial"/>
              </a:defRPr>
            </a:pPr>
            <a:endParaRPr lang="en-US"/>
          </a:p>
        </c:txPr>
        <c:crossAx val="5314257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>
              <a:latin typeface="Arial"/>
              <a:cs typeface="Arial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bar"/>
        <c:grouping val="clustered"/>
        <c:ser>
          <c:idx val="0"/>
          <c:order val="0"/>
          <c:tx>
            <c:strRef>
              <c:f>Sheet1!$A$72</c:f>
              <c:strCache>
                <c:ptCount val="1"/>
                <c:pt idx="0">
                  <c:v>Graduate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Val val="1"/>
          </c:dLbls>
          <c:cat>
            <c:strRef>
              <c:f>Sheet1!$B$71:$C$71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Sheet1!$B$72:$C$72</c:f>
              <c:numCache>
                <c:formatCode>0.0%</c:formatCode>
                <c:ptCount val="2"/>
                <c:pt idx="0">
                  <c:v>0.095</c:v>
                </c:pt>
                <c:pt idx="1">
                  <c:v>0.016</c:v>
                </c:pt>
              </c:numCache>
            </c:numRef>
          </c:val>
        </c:ser>
        <c:ser>
          <c:idx val="1"/>
          <c:order val="1"/>
          <c:tx>
            <c:strRef>
              <c:f>Sheet1!$A$73</c:f>
              <c:strCache>
                <c:ptCount val="1"/>
                <c:pt idx="0">
                  <c:v>Intend</c:v>
                </c:pt>
              </c:strCache>
            </c:strRef>
          </c:tx>
          <c:spPr>
            <a:solidFill>
              <a:srgbClr val="3366FF"/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Val val="1"/>
          </c:dLbls>
          <c:cat>
            <c:strRef>
              <c:f>Sheet1!$B$71:$C$71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Sheet1!$B$73:$C$73</c:f>
              <c:numCache>
                <c:formatCode>0.0%</c:formatCode>
                <c:ptCount val="2"/>
                <c:pt idx="0">
                  <c:v>0.17</c:v>
                </c:pt>
                <c:pt idx="1">
                  <c:v>0.031</c:v>
                </c:pt>
              </c:numCache>
            </c:numRef>
          </c:val>
        </c:ser>
        <c:dLbls>
          <c:showVal val="1"/>
        </c:dLbls>
        <c:axId val="517473640"/>
        <c:axId val="531531304"/>
      </c:barChart>
      <c:catAx>
        <c:axId val="517473640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31531304"/>
        <c:crosses val="autoZero"/>
        <c:auto val="1"/>
        <c:lblAlgn val="ctr"/>
        <c:lblOffset val="100"/>
      </c:catAx>
      <c:valAx>
        <c:axId val="531531304"/>
        <c:scaling>
          <c:orientation val="minMax"/>
        </c:scaling>
        <c:axPos val="b"/>
        <c:majorGridlines/>
        <c:numFmt formatCode="0.0%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174736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sz="1600">
                <a:solidFill>
                  <a:srgbClr val="0000FF"/>
                </a:solidFill>
                <a:latin typeface="Arial"/>
                <a:cs typeface="Arial"/>
              </a:defRPr>
            </a:pPr>
            <a:r>
              <a:rPr lang="en-US" sz="1600">
                <a:solidFill>
                  <a:srgbClr val="0000FF"/>
                </a:solidFill>
                <a:latin typeface="Arial"/>
                <a:cs typeface="Arial"/>
              </a:rPr>
              <a:t>U.S. Population Aged 18-23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Sheet1!$B$105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57150" cap="rnd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Sheet1!$A$106:$A$109</c:f>
              <c:numCache>
                <c:formatCode>General</c:formatCode>
                <c:ptCount val="4"/>
                <c:pt idx="0">
                  <c:v>1985.0</c:v>
                </c:pt>
                <c:pt idx="1">
                  <c:v>1995.0</c:v>
                </c:pt>
                <c:pt idx="2">
                  <c:v>2000.0</c:v>
                </c:pt>
                <c:pt idx="3">
                  <c:v>2010.0</c:v>
                </c:pt>
              </c:numCache>
            </c:numRef>
          </c:cat>
          <c:val>
            <c:numRef>
              <c:f>Sheet1!$B$106:$B$109</c:f>
              <c:numCache>
                <c:formatCode>0%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  <c:pt idx="3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Sheet1!$C$105</c:f>
              <c:strCache>
                <c:ptCount val="1"/>
                <c:pt idx="0">
                  <c:v>Black</c:v>
                </c:pt>
              </c:strCache>
            </c:strRef>
          </c:tx>
          <c:spPr>
            <a:ln w="57150" cap="rnd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Sheet1!$A$106:$A$109</c:f>
              <c:numCache>
                <c:formatCode>General</c:formatCode>
                <c:ptCount val="4"/>
                <c:pt idx="0">
                  <c:v>1985.0</c:v>
                </c:pt>
                <c:pt idx="1">
                  <c:v>1995.0</c:v>
                </c:pt>
                <c:pt idx="2">
                  <c:v>2000.0</c:v>
                </c:pt>
                <c:pt idx="3">
                  <c:v>2010.0</c:v>
                </c:pt>
              </c:numCache>
            </c:numRef>
          </c:cat>
          <c:val>
            <c:numRef>
              <c:f>Sheet1!$C$106:$C$109</c:f>
              <c:numCache>
                <c:formatCode>0%</c:formatCode>
                <c:ptCount val="4"/>
                <c:pt idx="0">
                  <c:v>0.13</c:v>
                </c:pt>
                <c:pt idx="1">
                  <c:v>0.14</c:v>
                </c:pt>
                <c:pt idx="2">
                  <c:v>0.14</c:v>
                </c:pt>
                <c:pt idx="3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Sheet1!$D$105</c:f>
              <c:strCache>
                <c:ptCount val="1"/>
                <c:pt idx="0">
                  <c:v>Hispanic</c:v>
                </c:pt>
              </c:strCache>
            </c:strRef>
          </c:tx>
          <c:spPr>
            <a:ln w="57150" cap="rnd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Sheet1!$A$106:$A$109</c:f>
              <c:numCache>
                <c:formatCode>General</c:formatCode>
                <c:ptCount val="4"/>
                <c:pt idx="0">
                  <c:v>1985.0</c:v>
                </c:pt>
                <c:pt idx="1">
                  <c:v>1995.0</c:v>
                </c:pt>
                <c:pt idx="2">
                  <c:v>2000.0</c:v>
                </c:pt>
                <c:pt idx="3">
                  <c:v>2010.0</c:v>
                </c:pt>
              </c:numCache>
            </c:numRef>
          </c:cat>
          <c:val>
            <c:numRef>
              <c:f>Sheet1!$D$106:$D$109</c:f>
              <c:numCache>
                <c:formatCode>0%</c:formatCode>
                <c:ptCount val="4"/>
                <c:pt idx="0">
                  <c:v>0.1</c:v>
                </c:pt>
                <c:pt idx="1">
                  <c:v>0.14</c:v>
                </c:pt>
                <c:pt idx="2">
                  <c:v>0.14</c:v>
                </c:pt>
                <c:pt idx="3">
                  <c:v>0.17</c:v>
                </c:pt>
              </c:numCache>
            </c:numRef>
          </c:val>
        </c:ser>
        <c:ser>
          <c:idx val="3"/>
          <c:order val="3"/>
          <c:tx>
            <c:strRef>
              <c:f>Sheet1!$E$105</c:f>
              <c:strCache>
                <c:ptCount val="1"/>
                <c:pt idx="0">
                  <c:v>American Indian</c:v>
                </c:pt>
              </c:strCache>
            </c:strRef>
          </c:tx>
          <c:spPr>
            <a:ln w="57150" cap="rnd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Sheet1!$A$106:$A$109</c:f>
              <c:numCache>
                <c:formatCode>General</c:formatCode>
                <c:ptCount val="4"/>
                <c:pt idx="0">
                  <c:v>1985.0</c:v>
                </c:pt>
                <c:pt idx="1">
                  <c:v>1995.0</c:v>
                </c:pt>
                <c:pt idx="2">
                  <c:v>2000.0</c:v>
                </c:pt>
                <c:pt idx="3">
                  <c:v>2010.0</c:v>
                </c:pt>
              </c:numCache>
            </c:numRef>
          </c:cat>
          <c:val>
            <c:numRef>
              <c:f>Sheet1!$E$106:$E$109</c:f>
              <c:numCache>
                <c:formatCode>0%</c:formatCode>
                <c:ptCount val="4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</c:numCache>
            </c:numRef>
          </c:val>
        </c:ser>
        <c:marker val="1"/>
        <c:axId val="595730920"/>
        <c:axId val="595734280"/>
      </c:lineChart>
      <c:catAx>
        <c:axId val="5957309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>
                <a:latin typeface="Arial"/>
                <a:cs typeface="Arial"/>
              </a:defRPr>
            </a:pPr>
            <a:endParaRPr lang="en-US"/>
          </a:p>
        </c:txPr>
        <c:crossAx val="595734280"/>
        <c:crosses val="autoZero"/>
        <c:auto val="1"/>
        <c:lblAlgn val="ctr"/>
        <c:lblOffset val="100"/>
      </c:catAx>
      <c:valAx>
        <c:axId val="59573428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400" b="1">
                <a:latin typeface="Arial"/>
                <a:cs typeface="Arial"/>
              </a:defRPr>
            </a:pPr>
            <a:endParaRPr lang="en-US"/>
          </a:p>
        </c:txPr>
        <c:crossAx val="5957309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0">
              <a:latin typeface="Arial"/>
              <a:cs typeface="Arial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sz="1200"/>
            </a:pPr>
            <a:r>
              <a:rPr lang="en-US" sz="1200" dirty="0">
                <a:solidFill>
                  <a:srgbClr val="0000FF"/>
                </a:solidFill>
              </a:rPr>
              <a:t>Share of Engineering Bachelors Degrees by Race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Sheet1!$B$159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57150" cap="rnd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Sheet1!$A$160:$A$171</c:f>
              <c:numCache>
                <c:formatCode>General</c:formatCode>
                <c:ptCount val="1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</c:numCache>
            </c:numRef>
          </c:cat>
          <c:val>
            <c:numRef>
              <c:f>Sheet1!$B$160:$B$171</c:f>
              <c:numCache>
                <c:formatCode>0%</c:formatCode>
                <c:ptCount val="12"/>
                <c:pt idx="0">
                  <c:v>0.12</c:v>
                </c:pt>
                <c:pt idx="1">
                  <c:v>0.12</c:v>
                </c:pt>
                <c:pt idx="2">
                  <c:v>0.12</c:v>
                </c:pt>
                <c:pt idx="3">
                  <c:v>0.12</c:v>
                </c:pt>
                <c:pt idx="4">
                  <c:v>0.12</c:v>
                </c:pt>
                <c:pt idx="5">
                  <c:v>0.12</c:v>
                </c:pt>
                <c:pt idx="6">
                  <c:v>0.13</c:v>
                </c:pt>
                <c:pt idx="7">
                  <c:v>0.13</c:v>
                </c:pt>
                <c:pt idx="8">
                  <c:v>0.12</c:v>
                </c:pt>
                <c:pt idx="9">
                  <c:v>0.13</c:v>
                </c:pt>
                <c:pt idx="10">
                  <c:v>0.13</c:v>
                </c:pt>
                <c:pt idx="11">
                  <c:v>0.13</c:v>
                </c:pt>
              </c:numCache>
            </c:numRef>
          </c:val>
        </c:ser>
        <c:ser>
          <c:idx val="1"/>
          <c:order val="1"/>
          <c:tx>
            <c:strRef>
              <c:f>Sheet1!$C$159</c:f>
              <c:strCache>
                <c:ptCount val="1"/>
                <c:pt idx="0">
                  <c:v>Black</c:v>
                </c:pt>
              </c:strCache>
            </c:strRef>
          </c:tx>
          <c:spPr>
            <a:ln w="57150" cap="rnd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Sheet1!$A$160:$A$171</c:f>
              <c:numCache>
                <c:formatCode>General</c:formatCode>
                <c:ptCount val="1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</c:numCache>
            </c:numRef>
          </c:cat>
          <c:val>
            <c:numRef>
              <c:f>Sheet1!$C$160:$C$171</c:f>
              <c:numCache>
                <c:formatCode>0%</c:formatCode>
                <c:ptCount val="12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0.055</c:v>
                </c:pt>
                <c:pt idx="5">
                  <c:v>0.06</c:v>
                </c:pt>
                <c:pt idx="6">
                  <c:v>0.05</c:v>
                </c:pt>
                <c:pt idx="7">
                  <c:v>0.05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Sheet1!$D$159</c:f>
              <c:strCache>
                <c:ptCount val="1"/>
                <c:pt idx="0">
                  <c:v>Hispanic</c:v>
                </c:pt>
              </c:strCache>
            </c:strRef>
          </c:tx>
          <c:spPr>
            <a:ln w="57150" cap="rnd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Sheet1!$A$160:$A$171</c:f>
              <c:numCache>
                <c:formatCode>General</c:formatCode>
                <c:ptCount val="1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</c:numCache>
            </c:numRef>
          </c:cat>
          <c:val>
            <c:numRef>
              <c:f>Sheet1!$D$160:$D$171</c:f>
              <c:numCache>
                <c:formatCode>0%</c:formatCode>
                <c:ptCount val="12"/>
                <c:pt idx="0">
                  <c:v>0.06</c:v>
                </c:pt>
                <c:pt idx="1">
                  <c:v>0.06</c:v>
                </c:pt>
                <c:pt idx="2">
                  <c:v>0.07</c:v>
                </c:pt>
                <c:pt idx="3">
                  <c:v>0.07</c:v>
                </c:pt>
                <c:pt idx="4">
                  <c:v>0.07</c:v>
                </c:pt>
                <c:pt idx="5">
                  <c:v>0.07</c:v>
                </c:pt>
                <c:pt idx="6">
                  <c:v>0.07</c:v>
                </c:pt>
                <c:pt idx="7">
                  <c:v>0.07</c:v>
                </c:pt>
                <c:pt idx="8">
                  <c:v>0.07</c:v>
                </c:pt>
                <c:pt idx="9">
                  <c:v>0.07</c:v>
                </c:pt>
                <c:pt idx="10">
                  <c:v>0.08</c:v>
                </c:pt>
                <c:pt idx="11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Sheet1!$E$159</c:f>
              <c:strCache>
                <c:ptCount val="1"/>
                <c:pt idx="0">
                  <c:v>American Indian</c:v>
                </c:pt>
              </c:strCache>
            </c:strRef>
          </c:tx>
          <c:spPr>
            <a:ln w="57150" cap="rnd" cmpd="sng" algn="ctr">
              <a:solidFill>
                <a:srgbClr val="8064A2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Ref>
              <c:f>Sheet1!$A$160:$A$171</c:f>
              <c:numCache>
                <c:formatCode>General</c:formatCode>
                <c:ptCount val="1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</c:numCache>
            </c:numRef>
          </c:cat>
          <c:val>
            <c:numRef>
              <c:f>Sheet1!$E$160:$E$171</c:f>
              <c:numCache>
                <c:formatCode>0%</c:formatCode>
                <c:ptCount val="12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0.005</c:v>
                </c:pt>
                <c:pt idx="5">
                  <c:v>0.01</c:v>
                </c:pt>
                <c:pt idx="6">
                  <c:v>0.0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</c:numCache>
            </c:numRef>
          </c:val>
        </c:ser>
        <c:marker val="1"/>
        <c:axId val="595788312"/>
        <c:axId val="595791608"/>
      </c:lineChart>
      <c:catAx>
        <c:axId val="5957883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95791608"/>
        <c:crosses val="autoZero"/>
        <c:auto val="1"/>
        <c:lblAlgn val="ctr"/>
        <c:lblOffset val="100"/>
      </c:catAx>
      <c:valAx>
        <c:axId val="59579160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957883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>
          <a:latin typeface="Arial"/>
          <a:cs typeface="Arial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bar"/>
        <c:grouping val="clustered"/>
        <c:ser>
          <c:idx val="0"/>
          <c:order val="0"/>
          <c:tx>
            <c:strRef>
              <c:f>Sheet1!$B$126</c:f>
              <c:strCache>
                <c:ptCount val="1"/>
                <c:pt idx="0">
                  <c:v>% Population Age 18-23</c:v>
                </c:pt>
              </c:strCache>
            </c:strRef>
          </c:tx>
          <c:spPr>
            <a:solidFill>
              <a:srgbClr val="0000FF"/>
            </a:solidFill>
          </c:spPr>
          <c:cat>
            <c:strRef>
              <c:f>Sheet1!$A$127:$A$130</c:f>
              <c:strCache>
                <c:ptCount val="4"/>
                <c:pt idx="0">
                  <c:v>Asian/Pacific Islander</c:v>
                </c:pt>
                <c:pt idx="1">
                  <c:v>Black</c:v>
                </c:pt>
                <c:pt idx="2">
                  <c:v>Hispanic</c:v>
                </c:pt>
                <c:pt idx="3">
                  <c:v>American Indian</c:v>
                </c:pt>
              </c:strCache>
            </c:strRef>
          </c:cat>
          <c:val>
            <c:numRef>
              <c:f>Sheet1!$B$127:$B$130</c:f>
              <c:numCache>
                <c:formatCode>0%</c:formatCode>
                <c:ptCount val="4"/>
                <c:pt idx="0">
                  <c:v>0.05</c:v>
                </c:pt>
                <c:pt idx="1">
                  <c:v>0.15</c:v>
                </c:pt>
                <c:pt idx="2">
                  <c:v>0.17</c:v>
                </c:pt>
                <c:pt idx="3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Sheet1!$C$126</c:f>
              <c:strCache>
                <c:ptCount val="1"/>
                <c:pt idx="0">
                  <c:v>Share of Engineering Bachelors Degrees</c:v>
                </c:pt>
              </c:strCache>
            </c:strRef>
          </c:tx>
          <c:dPt>
            <c:idx val="0"/>
            <c:spPr>
              <a:solidFill>
                <a:srgbClr val="FF66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8000"/>
              </a:solidFill>
            </c:spPr>
          </c:dPt>
          <c:dPt>
            <c:idx val="3"/>
            <c:spPr>
              <a:solidFill>
                <a:srgbClr val="604A7B"/>
              </a:solidFill>
            </c:spPr>
          </c:dPt>
          <c:cat>
            <c:strRef>
              <c:f>Sheet1!$A$127:$A$130</c:f>
              <c:strCache>
                <c:ptCount val="4"/>
                <c:pt idx="0">
                  <c:v>Asian/Pacific Islander</c:v>
                </c:pt>
                <c:pt idx="1">
                  <c:v>Black</c:v>
                </c:pt>
                <c:pt idx="2">
                  <c:v>Hispanic</c:v>
                </c:pt>
                <c:pt idx="3">
                  <c:v>American Indian</c:v>
                </c:pt>
              </c:strCache>
            </c:strRef>
          </c:cat>
          <c:val>
            <c:numRef>
              <c:f>Sheet1!$C$127:$C$130</c:f>
              <c:numCache>
                <c:formatCode>0%</c:formatCode>
                <c:ptCount val="4"/>
                <c:pt idx="0">
                  <c:v>0.132519370744306</c:v>
                </c:pt>
                <c:pt idx="1">
                  <c:v>0.0495264929169602</c:v>
                </c:pt>
                <c:pt idx="2">
                  <c:v>0.0776708147452453</c:v>
                </c:pt>
                <c:pt idx="3">
                  <c:v>0.00477420364717852</c:v>
                </c:pt>
              </c:numCache>
            </c:numRef>
          </c:val>
        </c:ser>
        <c:axId val="595828952"/>
        <c:axId val="595832312"/>
      </c:barChart>
      <c:catAx>
        <c:axId val="595828952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 b="1">
                <a:latin typeface="Arial"/>
                <a:cs typeface="Arial"/>
              </a:defRPr>
            </a:pPr>
            <a:endParaRPr lang="en-US"/>
          </a:p>
        </c:txPr>
        <c:crossAx val="595832312"/>
        <c:crosses val="autoZero"/>
        <c:auto val="1"/>
        <c:lblAlgn val="ctr"/>
        <c:lblOffset val="100"/>
      </c:catAx>
      <c:valAx>
        <c:axId val="595832312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400" b="1">
                <a:latin typeface="Arial"/>
                <a:cs typeface="Arial"/>
              </a:defRPr>
            </a:pPr>
            <a:endParaRPr lang="en-US"/>
          </a:p>
        </c:txPr>
        <c:crossAx val="595828952"/>
        <c:crosses val="autoZero"/>
        <c:crossBetween val="between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rPr lang="en-US" sz="1400">
                <a:solidFill>
                  <a:srgbClr val="FFFFFF"/>
                </a:solidFill>
              </a:rPr>
              <a:t>U.S. S&amp;E Workforce</a:t>
            </a:r>
          </a:p>
          <a:p>
            <a:pPr>
              <a:defRPr sz="1400">
                <a:solidFill>
                  <a:srgbClr val="FFFFFF"/>
                </a:solidFill>
              </a:defRPr>
            </a:pPr>
            <a:r>
              <a:rPr lang="en-US" sz="1400">
                <a:solidFill>
                  <a:srgbClr val="FFFFFF"/>
                </a:solidFill>
              </a:rPr>
              <a:t>College-Educated</a:t>
            </a:r>
          </a:p>
        </c:rich>
      </c:tx>
      <c:layout/>
    </c:title>
    <c:plotArea>
      <c:layout/>
      <c:pieChart>
        <c:varyColors val="1"/>
        <c:ser>
          <c:idx val="0"/>
          <c:order val="0"/>
          <c:dPt>
            <c:idx val="0"/>
            <c:spPr>
              <a:solidFill>
                <a:srgbClr val="558ED5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LeaderLines val="1"/>
          </c:dLbls>
          <c:cat>
            <c:strRef>
              <c:f>Sheet1!$A$6:$A$7</c:f>
              <c:strCache>
                <c:ptCount val="2"/>
                <c:pt idx="0">
                  <c:v>U.S.Born</c:v>
                </c:pt>
                <c:pt idx="1">
                  <c:v>Foreign Born</c:v>
                </c:pt>
              </c:strCache>
            </c:strRef>
          </c:cat>
          <c:val>
            <c:numRef>
              <c:f>Sheet1!$B$6:$B$7</c:f>
              <c:numCache>
                <c:formatCode>0%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</c:ser>
        <c:dLbls>
          <c:showCatName val="1"/>
        </c:dLbls>
        <c:firstSliceAng val="0"/>
      </c:pie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rPr lang="en-US" sz="1400">
                <a:solidFill>
                  <a:srgbClr val="FFFFFF"/>
                </a:solidFill>
              </a:rPr>
              <a:t>U.S. S&amp;E Workforce</a:t>
            </a:r>
          </a:p>
          <a:p>
            <a:pPr>
              <a:defRPr sz="1400">
                <a:solidFill>
                  <a:srgbClr val="FFFFFF"/>
                </a:solidFill>
              </a:defRPr>
            </a:pPr>
            <a:r>
              <a:rPr lang="en-US" sz="1400">
                <a:solidFill>
                  <a:srgbClr val="FFFFFF"/>
                </a:solidFill>
              </a:rPr>
              <a:t>Ph.D.s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CatName val="1"/>
            <c:showLeaderLines val="1"/>
          </c:dLbls>
          <c:cat>
            <c:strRef>
              <c:f>Sheet1!$A$11:$A$12</c:f>
              <c:strCache>
                <c:ptCount val="2"/>
                <c:pt idx="0">
                  <c:v>U.S. Born</c:v>
                </c:pt>
                <c:pt idx="1">
                  <c:v>Foreign Born</c:v>
                </c:pt>
              </c:strCache>
            </c:strRef>
          </c:cat>
          <c:val>
            <c:numRef>
              <c:f>Sheet1!$B$11:$B$12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</c:ser>
        <c:dLbls>
          <c:showCatName val="1"/>
        </c:dLbls>
        <c:firstSliceAng val="0"/>
      </c:pieChart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0.15898</cdr:x>
      <cdr:y>0.19158</cdr:y>
    </cdr:from>
    <cdr:to>
      <cdr:x>0.27345</cdr:x>
      <cdr:y>0.34316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70000" y="11557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0.37083</cdr:x>
      <cdr:y>0.57734</cdr:y>
    </cdr:from>
    <cdr:to>
      <cdr:x>0.48056</cdr:x>
      <cdr:y>0.74205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90320" y="3205214"/>
          <a:ext cx="914448" cy="9144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chemeClr val="bg1"/>
              </a:solidFill>
              <a:latin typeface="Arial"/>
              <a:cs typeface="Arial"/>
            </a:rPr>
            <a:t>% of Population Aged 18-23</a:t>
          </a:r>
          <a:endParaRPr lang="en-US" sz="1200" b="1" dirty="0">
            <a:solidFill>
              <a:schemeClr val="bg1"/>
            </a:solidFill>
            <a:latin typeface="Arial"/>
            <a:cs typeface="Arial"/>
          </a:endParaRPr>
        </a:p>
      </cdr:txBody>
    </cdr:sp>
  </cdr:relSizeAnchor>
  <cdr:relSizeAnchor xmlns:cdr="http://schemas.openxmlformats.org/drawingml/2006/chartDrawing">
    <cdr:from>
      <cdr:x>0.25254</cdr:x>
      <cdr:y>0.29629</cdr:y>
    </cdr:from>
    <cdr:to>
      <cdr:x>0.36226</cdr:x>
      <cdr:y>0.461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04572" y="1644925"/>
          <a:ext cx="914365" cy="9144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chemeClr val="bg1"/>
              </a:solidFill>
              <a:latin typeface="Arial"/>
              <a:cs typeface="Arial"/>
            </a:rPr>
            <a:t>Share of Engineering BS Degrees</a:t>
          </a:r>
          <a:endParaRPr lang="en-US" sz="1200" b="1" dirty="0">
            <a:solidFill>
              <a:schemeClr val="bg1"/>
            </a:solidFill>
            <a:latin typeface="Arial"/>
            <a:cs typeface="Arial"/>
          </a:endParaRPr>
        </a:p>
      </cdr:txBody>
    </cdr:sp>
  </cdr:relSizeAnchor>
  <cdr:relSizeAnchor xmlns:cdr="http://schemas.openxmlformats.org/drawingml/2006/chartDrawing">
    <cdr:from>
      <cdr:x>0.25399</cdr:x>
      <cdr:y>0.52941</cdr:y>
    </cdr:from>
    <cdr:to>
      <cdr:x>0.36372</cdr:x>
      <cdr:y>0.69412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16667" y="293914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b="1" dirty="0" smtClean="0">
              <a:solidFill>
                <a:schemeClr val="bg1"/>
              </a:solidFill>
            </a:rPr>
            <a:t>Share of Eng. BS </a:t>
          </a:r>
          <a:r>
            <a:rPr lang="en-US" sz="1100" b="1" dirty="0" err="1" smtClean="0">
              <a:solidFill>
                <a:schemeClr val="bg1"/>
              </a:solidFill>
            </a:rPr>
            <a:t>Degs</a:t>
          </a:r>
          <a:r>
            <a:rPr lang="en-US" sz="1100" b="1" dirty="0" smtClean="0">
              <a:solidFill>
                <a:schemeClr val="bg1"/>
              </a:solidFill>
            </a:rPr>
            <a:t>.</a:t>
          </a:r>
          <a:endParaRPr lang="en-US" sz="11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4A221-1F52-7945-9678-9DCB6C00F2C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4A06D-A636-574B-9638-D2E4D8545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44C4A0-9BBB-2640-AA1D-77075D8E3C96}" type="slidenum">
              <a:rPr lang="en-US"/>
              <a:pPr/>
              <a:t>2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87459-1C01-F442-A467-8B50B9A537AF}" type="slidenum">
              <a:rPr lang="en-US"/>
              <a:pPr/>
              <a:t>17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5B4FC4-39A6-C440-9DE3-3634703245A4}" type="slidenum">
              <a:rPr lang="en-US"/>
              <a:pPr/>
              <a:t>18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82D21-D81E-294E-A7FB-FC79BAF46716}" type="datetimeFigureOut">
              <a:rPr lang="en-US" smtClean="0"/>
              <a:pPr/>
              <a:t>7/30/11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E5517-E71B-3644-92D9-625474EF8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Microsoft_Excel_97_-_2004_Worksheet2.xls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cap="small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STEM Workforce Needs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cap="small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U.S. DOD 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cap="small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Defense Industry Base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7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700" dirty="0">
                <a:solidFill>
                  <a:schemeClr val="bg1">
                    <a:alpha val="0"/>
                  </a:schemeClr>
                </a:solidFill>
                <a:latin typeface="Arial"/>
                <a:cs typeface="Arial"/>
              </a:rPr>
              <a:t>We need Political Will </a:t>
            </a:r>
            <a:endParaRPr lang="en-US" sz="3700" dirty="0" smtClean="0">
              <a:solidFill>
                <a:schemeClr val="bg1">
                  <a:alpha val="0"/>
                </a:schemeClr>
              </a:solidFill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Charles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M. Vest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President,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U.S. National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Academy of 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Engineering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NAE/NRC Workshop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cap="all" dirty="0" smtClean="0">
                <a:solidFill>
                  <a:schemeClr val="bg1"/>
                </a:solidFill>
                <a:latin typeface="Arial"/>
                <a:cs typeface="Arial"/>
              </a:rPr>
              <a:t>Arlington, VA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August 1, </a:t>
            </a:r>
            <a:r>
              <a:rPr lang="en-US" sz="2000" dirty="0">
                <a:solidFill>
                  <a:schemeClr val="bg1"/>
                </a:solidFill>
                <a:latin typeface="Arial"/>
                <a:cs typeface="Arial"/>
              </a:rPr>
              <a:t>2011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31311" y="3059231"/>
            <a:ext cx="51848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i="1" dirty="0" smtClean="0">
                <a:solidFill>
                  <a:srgbClr val="FFFFFF"/>
                </a:solidFill>
              </a:rPr>
              <a:t>The Larger Context</a:t>
            </a:r>
            <a:endParaRPr lang="en-US" sz="4400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p_za_ff_img02_elephan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0" y="483810"/>
            <a:ext cx="8925916" cy="5987142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366FF">
              <a:alpha val="8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9766" y="1718181"/>
            <a:ext cx="84176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Review Current and projected STEM workforce demands.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Assess roadblocks.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Review options for busting through these roadblocks.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Identify high-impact S&amp;T fields for national security needs.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Analyze U.S. higher ed. capacity to meet scope and scale </a:t>
            </a:r>
            <a:br>
              <a:rPr lang="en-US" sz="2400" dirty="0" smtClean="0">
                <a:solidFill>
                  <a:srgbClr val="FFFFFF"/>
                </a:solidFill>
              </a:rPr>
            </a:br>
            <a:r>
              <a:rPr lang="en-US" sz="2400" dirty="0" smtClean="0">
                <a:solidFill>
                  <a:srgbClr val="FFFFFF"/>
                </a:solidFill>
              </a:rPr>
              <a:t>of STEM needs.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p_za_ff_img02_elephan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0" y="483810"/>
            <a:ext cx="8925916" cy="5987142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5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p_za_ff_img02_elephan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0" y="483810"/>
            <a:ext cx="8925916" cy="5987142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</p:pic>
      <p:sp>
        <p:nvSpPr>
          <p:cNvPr id="3" name="Rounded Rectangle 2"/>
          <p:cNvSpPr/>
          <p:nvPr/>
        </p:nvSpPr>
        <p:spPr>
          <a:xfrm>
            <a:off x="2725698" y="1136952"/>
            <a:ext cx="4281714" cy="208038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46904" y="1620758"/>
            <a:ext cx="40321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THE ELEPHANTS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IN THE ROOM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p_za_ff_img02_elephan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0" y="483810"/>
            <a:ext cx="8925916" cy="5987142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717025" y="1620758"/>
            <a:ext cx="40321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THE ELEPHANTS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IN THE ROOM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03899" y="3561304"/>
            <a:ext cx="5341652" cy="884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CITIZENSHIP REQUIREMENTS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2203899" y="4706898"/>
            <a:ext cx="5341652" cy="884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GLOBAL FLOWS</a:t>
            </a:r>
            <a:endParaRPr lang="en-US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2203899" y="5808910"/>
            <a:ext cx="5341652" cy="884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EXPORT CONTROL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2725698" y="1136952"/>
            <a:ext cx="4281714" cy="208038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46904" y="1620758"/>
            <a:ext cx="40321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THE ELEPHANTS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IN THE ROOM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o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095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47709" y="169333"/>
            <a:ext cx="5341652" cy="884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CITIZENSHIP REQUIREMENTS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hart 2"/>
          <p:cNvGraphicFramePr/>
          <p:nvPr/>
        </p:nvGraphicFramePr>
        <p:xfrm>
          <a:off x="-387047" y="1898952"/>
          <a:ext cx="5829904" cy="396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3580190" y="1898952"/>
          <a:ext cx="5563810" cy="3990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76600" y="6400800"/>
            <a:ext cx="3297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latin typeface="Calibri" charset="0"/>
              </a:rPr>
              <a:t>Source:  NSF Science and Engineering Indicators 2010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arth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6999" y="2240189"/>
            <a:ext cx="1549095" cy="1574658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59804" y="77925"/>
            <a:ext cx="5341652" cy="884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GLOBAL FLOWS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AutoShape 2"/>
          <p:cNvSpPr>
            <a:spLocks noChangeArrowheads="1"/>
          </p:cNvSpPr>
          <p:nvPr/>
        </p:nvSpPr>
        <p:spPr bwMode="auto">
          <a:xfrm>
            <a:off x="609600" y="1524000"/>
            <a:ext cx="3124200" cy="19050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Brain</a:t>
            </a:r>
          </a:p>
          <a:p>
            <a:pPr algn="ctr"/>
            <a:r>
              <a:rPr lang="en-US" sz="4400" b="1">
                <a:solidFill>
                  <a:srgbClr val="FFFFFF"/>
                </a:solidFill>
              </a:rPr>
              <a:t>Drain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822325" y="962025"/>
            <a:ext cx="91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C06"/>
                </a:solidFill>
              </a:rPr>
              <a:t>Then</a:t>
            </a:r>
            <a:endParaRPr lang="en-US" sz="2400" dirty="0"/>
          </a:p>
        </p:txBody>
      </p:sp>
      <p:pic>
        <p:nvPicPr>
          <p:cNvPr id="4" name="Picture 3" descr="earth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6999" y="2240189"/>
            <a:ext cx="1549095" cy="1574658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AutoShape 2"/>
          <p:cNvSpPr>
            <a:spLocks noChangeArrowheads="1"/>
          </p:cNvSpPr>
          <p:nvPr/>
        </p:nvSpPr>
        <p:spPr bwMode="auto">
          <a:xfrm>
            <a:off x="609600" y="1524000"/>
            <a:ext cx="3124200" cy="19050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Brain</a:t>
            </a:r>
          </a:p>
          <a:p>
            <a:pPr algn="ctr"/>
            <a:r>
              <a:rPr lang="en-US" sz="4400" b="1">
                <a:solidFill>
                  <a:srgbClr val="FFFFFF"/>
                </a:solidFill>
              </a:rPr>
              <a:t>Drain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8547" name="AutoShape 3"/>
          <p:cNvSpPr>
            <a:spLocks noChangeArrowheads="1"/>
          </p:cNvSpPr>
          <p:nvPr/>
        </p:nvSpPr>
        <p:spPr bwMode="auto">
          <a:xfrm>
            <a:off x="5410200" y="1524000"/>
            <a:ext cx="3124200" cy="19050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Brain</a:t>
            </a:r>
          </a:p>
          <a:p>
            <a:pPr algn="ctr"/>
            <a:r>
              <a:rPr lang="en-US" sz="4400" b="1">
                <a:solidFill>
                  <a:srgbClr val="FFFFFF"/>
                </a:solidFill>
              </a:rPr>
              <a:t>Circulation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08548" name="AutoShape 4"/>
          <p:cNvCxnSpPr>
            <a:cxnSpLocks noChangeShapeType="1"/>
            <a:stCxn id="108546" idx="0"/>
            <a:endCxn id="108547" idx="0"/>
          </p:cNvCxnSpPr>
          <p:nvPr/>
        </p:nvCxnSpPr>
        <p:spPr bwMode="auto">
          <a:xfrm rot="5400000" flipV="1">
            <a:off x="4571206" y="-894556"/>
            <a:ext cx="1588" cy="4800600"/>
          </a:xfrm>
          <a:prstGeom prst="curvedConnector3">
            <a:avLst>
              <a:gd name="adj1" fmla="val -66400005"/>
            </a:avLst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822325" y="962025"/>
            <a:ext cx="91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C06"/>
                </a:solidFill>
              </a:rPr>
              <a:t>Then</a:t>
            </a:r>
            <a:endParaRPr lang="en-US" sz="2400" dirty="0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7391400" y="990600"/>
            <a:ext cx="8386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C06"/>
                </a:solidFill>
              </a:rPr>
              <a:t>Now</a:t>
            </a:r>
            <a:endParaRPr lang="en-US" sz="2400" dirty="0"/>
          </a:p>
        </p:txBody>
      </p:sp>
      <p:pic>
        <p:nvPicPr>
          <p:cNvPr id="7" name="Picture 6" descr="earth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6999" y="2240189"/>
            <a:ext cx="1549095" cy="1574658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otolia_4881579_x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679" y="1848916"/>
            <a:ext cx="3098602" cy="2323952"/>
          </a:xfrm>
          <a:prstGeom prst="rect">
            <a:avLst/>
          </a:prstGeom>
          <a:solidFill>
            <a:srgbClr val="558ED5"/>
          </a:solidFill>
        </p:spPr>
      </p:pic>
      <p:sp>
        <p:nvSpPr>
          <p:cNvPr id="4" name="Donut 3"/>
          <p:cNvSpPr/>
          <p:nvPr/>
        </p:nvSpPr>
        <p:spPr>
          <a:xfrm>
            <a:off x="2382765" y="846665"/>
            <a:ext cx="4366379" cy="4354285"/>
          </a:xfrm>
          <a:prstGeom prst="donut">
            <a:avLst>
              <a:gd name="adj" fmla="val 31330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822325" y="962025"/>
            <a:ext cx="91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C06"/>
                </a:solidFill>
              </a:rPr>
              <a:t>Then</a:t>
            </a:r>
            <a:endParaRPr lang="en-US" sz="2400" dirty="0"/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609600" y="1524000"/>
            <a:ext cx="3124200" cy="19050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Brain</a:t>
            </a:r>
          </a:p>
          <a:p>
            <a:pPr algn="ctr"/>
            <a:r>
              <a:rPr lang="en-US" sz="4400" b="1">
                <a:solidFill>
                  <a:srgbClr val="FFFFFF"/>
                </a:solidFill>
              </a:rPr>
              <a:t>Drain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3051630" y="4419600"/>
            <a:ext cx="3124200" cy="19050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Brain</a:t>
            </a:r>
          </a:p>
          <a:p>
            <a:pPr algn="ctr"/>
            <a:r>
              <a:rPr lang="en-US" sz="4400" b="1">
                <a:solidFill>
                  <a:srgbClr val="FFFFFF"/>
                </a:solidFill>
              </a:rPr>
              <a:t>Integration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5410200" y="1524000"/>
            <a:ext cx="3124200" cy="19050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b="1" dirty="0">
                <a:solidFill>
                  <a:srgbClr val="FFFFFF"/>
                </a:solidFill>
              </a:rPr>
              <a:t>Brain</a:t>
            </a:r>
          </a:p>
          <a:p>
            <a:pPr algn="ctr"/>
            <a:r>
              <a:rPr lang="en-US" sz="4400" b="1" dirty="0">
                <a:solidFill>
                  <a:srgbClr val="FFFFFF"/>
                </a:solidFill>
              </a:rPr>
              <a:t>Circulation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9" name="AutoShape 5"/>
          <p:cNvCxnSpPr>
            <a:cxnSpLocks noChangeShapeType="1"/>
            <a:stCxn id="6" idx="0"/>
            <a:endCxn id="8" idx="0"/>
          </p:cNvCxnSpPr>
          <p:nvPr/>
        </p:nvCxnSpPr>
        <p:spPr bwMode="auto">
          <a:xfrm rot="5400000" flipV="1">
            <a:off x="4571206" y="-894556"/>
            <a:ext cx="1588" cy="4800600"/>
          </a:xfrm>
          <a:prstGeom prst="curvedConnector3">
            <a:avLst>
              <a:gd name="adj1" fmla="val -66400005"/>
            </a:avLst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" name="AutoShape 6"/>
          <p:cNvCxnSpPr>
            <a:cxnSpLocks noChangeShapeType="1"/>
            <a:stCxn id="8" idx="2"/>
            <a:endCxn id="7" idx="3"/>
          </p:cNvCxnSpPr>
          <p:nvPr/>
        </p:nvCxnSpPr>
        <p:spPr bwMode="auto">
          <a:xfrm rot="5400000">
            <a:off x="5602515" y="4002315"/>
            <a:ext cx="1943100" cy="796470"/>
          </a:xfrm>
          <a:prstGeom prst="curvedConnector2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146478" y="3857625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solidFill>
                  <a:srgbClr val="FF0C06"/>
                </a:solidFill>
              </a:rPr>
              <a:t>Next</a:t>
            </a:r>
            <a:endParaRPr lang="en-US" sz="24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7391400" y="990600"/>
            <a:ext cx="8386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C06"/>
                </a:solidFill>
              </a:rPr>
              <a:t>Now</a:t>
            </a:r>
            <a:endParaRPr lang="en-US"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-304800" y="914400"/>
          <a:ext cx="9906000" cy="5486400"/>
        </p:xfrm>
        <a:graphic>
          <a:graphicData uri="http://schemas.openxmlformats.org/presentationml/2006/ole">
            <p:oleObj spid="_x0000_s22530" name="Worksheet" r:id="rId4" imgW="5699760" imgH="3773424" progId="Excel.Sheet.8">
              <p:embed/>
            </p:oleObj>
          </a:graphicData>
        </a:graphic>
      </p:graphicFrame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636588" y="457200"/>
            <a:ext cx="7872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ea typeface="Arial" charset="0"/>
                <a:cs typeface="Arial" charset="0"/>
              </a:rPr>
              <a:t>How do we compare with the Rest of the World?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3276600" y="6400800"/>
            <a:ext cx="3297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alibri" charset="0"/>
              </a:rPr>
              <a:t>Source:  NSF Science and Engineering Indicators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7323" y="3011725"/>
            <a:ext cx="4353078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i="1" dirty="0" smtClean="0"/>
              <a:t>EXPORT CONTROL</a:t>
            </a:r>
          </a:p>
          <a:p>
            <a:pPr algn="ctr"/>
            <a:r>
              <a:rPr lang="en-US" sz="3400" i="1" dirty="0"/>
              <a:t>a</a:t>
            </a:r>
            <a:r>
              <a:rPr lang="en-US" sz="3400" i="1" dirty="0" smtClean="0"/>
              <a:t>nd</a:t>
            </a:r>
          </a:p>
          <a:p>
            <a:pPr algn="ctr"/>
            <a:r>
              <a:rPr lang="en-US" sz="3400" i="1" dirty="0" smtClean="0"/>
              <a:t>DEEMED EXPORTS</a:t>
            </a:r>
            <a:endParaRPr lang="en-US" sz="3400" i="1" dirty="0"/>
          </a:p>
        </p:txBody>
      </p:sp>
      <p:sp>
        <p:nvSpPr>
          <p:cNvPr id="3" name="Rounded Rectangle 2"/>
          <p:cNvSpPr/>
          <p:nvPr/>
        </p:nvSpPr>
        <p:spPr>
          <a:xfrm>
            <a:off x="147708" y="145143"/>
            <a:ext cx="5341652" cy="884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EXPORT CONTROL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55623" y="1104295"/>
            <a:ext cx="254471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 smtClean="0">
                <a:solidFill>
                  <a:srgbClr val="0000FF"/>
                </a:solidFill>
              </a:rPr>
              <a:t>Generating new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k</a:t>
            </a:r>
            <a:r>
              <a:rPr lang="en-US" sz="2300" b="1" dirty="0" smtClean="0">
                <a:solidFill>
                  <a:srgbClr val="0000FF"/>
                </a:solidFill>
              </a:rPr>
              <a:t>nowledge and 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t</a:t>
            </a:r>
            <a:r>
              <a:rPr lang="en-US" sz="2300" b="1" dirty="0" smtClean="0">
                <a:solidFill>
                  <a:srgbClr val="0000FF"/>
                </a:solidFill>
              </a:rPr>
              <a:t>echnology is far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m</a:t>
            </a:r>
            <a:r>
              <a:rPr lang="en-US" sz="2300" b="1" dirty="0" smtClean="0">
                <a:solidFill>
                  <a:srgbClr val="0000FF"/>
                </a:solidFill>
              </a:rPr>
              <a:t>ore important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t</a:t>
            </a:r>
            <a:r>
              <a:rPr lang="en-US" sz="2300" b="1" dirty="0" smtClean="0">
                <a:solidFill>
                  <a:srgbClr val="0000FF"/>
                </a:solidFill>
              </a:rPr>
              <a:t>han …</a:t>
            </a:r>
          </a:p>
          <a:p>
            <a:endParaRPr lang="en-US" sz="23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7323" y="3011725"/>
            <a:ext cx="4353078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i="1" dirty="0" smtClean="0">
                <a:solidFill>
                  <a:schemeClr val="bg1">
                    <a:lumMod val="65000"/>
                  </a:schemeClr>
                </a:solidFill>
              </a:rPr>
              <a:t>EXPORT CONTROL</a:t>
            </a:r>
          </a:p>
          <a:p>
            <a:pPr algn="ctr"/>
            <a:r>
              <a:rPr lang="en-US" sz="3400" i="1" dirty="0">
                <a:solidFill>
                  <a:schemeClr val="bg1">
                    <a:lumMod val="65000"/>
                  </a:schemeClr>
                </a:solidFill>
              </a:rPr>
              <a:t>a</a:t>
            </a:r>
            <a:r>
              <a:rPr lang="en-US" sz="3400" i="1" dirty="0" smtClean="0">
                <a:solidFill>
                  <a:schemeClr val="bg1">
                    <a:lumMod val="65000"/>
                  </a:schemeClr>
                </a:solidFill>
              </a:rPr>
              <a:t>nd</a:t>
            </a:r>
          </a:p>
          <a:p>
            <a:pPr algn="ctr"/>
            <a:r>
              <a:rPr lang="en-US" sz="3400" i="1" dirty="0" smtClean="0">
                <a:solidFill>
                  <a:schemeClr val="bg1">
                    <a:lumMod val="65000"/>
                  </a:schemeClr>
                </a:solidFill>
              </a:rPr>
              <a:t>DEEMED EXPORTS</a:t>
            </a:r>
            <a:endParaRPr lang="en-US" sz="34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55623" y="1104295"/>
            <a:ext cx="254471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 smtClean="0">
                <a:solidFill>
                  <a:srgbClr val="0000FF"/>
                </a:solidFill>
              </a:rPr>
              <a:t>Generating new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k</a:t>
            </a:r>
            <a:r>
              <a:rPr lang="en-US" sz="2300" b="1" dirty="0" smtClean="0">
                <a:solidFill>
                  <a:srgbClr val="0000FF"/>
                </a:solidFill>
              </a:rPr>
              <a:t>nowledge and 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t</a:t>
            </a:r>
            <a:r>
              <a:rPr lang="en-US" sz="2300" b="1" dirty="0" smtClean="0">
                <a:solidFill>
                  <a:srgbClr val="0000FF"/>
                </a:solidFill>
              </a:rPr>
              <a:t>echnology is far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m</a:t>
            </a:r>
            <a:r>
              <a:rPr lang="en-US" sz="2300" b="1" dirty="0" smtClean="0">
                <a:solidFill>
                  <a:srgbClr val="0000FF"/>
                </a:solidFill>
              </a:rPr>
              <a:t>ore important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t</a:t>
            </a:r>
            <a:r>
              <a:rPr lang="en-US" sz="2300" b="1" dirty="0" smtClean="0">
                <a:solidFill>
                  <a:srgbClr val="0000FF"/>
                </a:solidFill>
              </a:rPr>
              <a:t>han …</a:t>
            </a:r>
          </a:p>
          <a:p>
            <a:endParaRPr lang="en-US" sz="2300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2762" y="5092091"/>
            <a:ext cx="3217723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Obsessing over leaks</a:t>
            </a:r>
            <a:endParaRPr lang="en-US" sz="23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7323" y="3011725"/>
            <a:ext cx="4353078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i="1" dirty="0" smtClean="0">
                <a:solidFill>
                  <a:srgbClr val="A6A6A6"/>
                </a:solidFill>
              </a:rPr>
              <a:t>EXPORT CONTROL</a:t>
            </a:r>
          </a:p>
          <a:p>
            <a:pPr algn="ctr"/>
            <a:r>
              <a:rPr lang="en-US" sz="3400" i="1" dirty="0">
                <a:solidFill>
                  <a:srgbClr val="A6A6A6"/>
                </a:solidFill>
              </a:rPr>
              <a:t>a</a:t>
            </a:r>
            <a:r>
              <a:rPr lang="en-US" sz="3400" i="1" dirty="0" smtClean="0">
                <a:solidFill>
                  <a:srgbClr val="A6A6A6"/>
                </a:solidFill>
              </a:rPr>
              <a:t>nd</a:t>
            </a:r>
          </a:p>
          <a:p>
            <a:pPr algn="ctr"/>
            <a:r>
              <a:rPr lang="en-US" sz="3400" i="1" dirty="0" smtClean="0">
                <a:solidFill>
                  <a:srgbClr val="A6A6A6"/>
                </a:solidFill>
              </a:rPr>
              <a:t>DEEMED EXPORTS</a:t>
            </a:r>
            <a:endParaRPr lang="en-US" sz="3400" i="1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akybucket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662" y="1104295"/>
            <a:ext cx="3569708" cy="53545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55623" y="1104295"/>
            <a:ext cx="254471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 smtClean="0">
                <a:solidFill>
                  <a:srgbClr val="0000FF"/>
                </a:solidFill>
              </a:rPr>
              <a:t>Generating new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k</a:t>
            </a:r>
            <a:r>
              <a:rPr lang="en-US" sz="2300" b="1" dirty="0" smtClean="0">
                <a:solidFill>
                  <a:srgbClr val="0000FF"/>
                </a:solidFill>
              </a:rPr>
              <a:t>nowledge and 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t</a:t>
            </a:r>
            <a:r>
              <a:rPr lang="en-US" sz="2300" b="1" dirty="0" smtClean="0">
                <a:solidFill>
                  <a:srgbClr val="0000FF"/>
                </a:solidFill>
              </a:rPr>
              <a:t>echnology is far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m</a:t>
            </a:r>
            <a:r>
              <a:rPr lang="en-US" sz="2300" b="1" dirty="0" smtClean="0">
                <a:solidFill>
                  <a:srgbClr val="0000FF"/>
                </a:solidFill>
              </a:rPr>
              <a:t>ore important</a:t>
            </a:r>
          </a:p>
          <a:p>
            <a:r>
              <a:rPr lang="en-US" sz="2300" b="1" dirty="0">
                <a:solidFill>
                  <a:srgbClr val="0000FF"/>
                </a:solidFill>
              </a:rPr>
              <a:t>t</a:t>
            </a:r>
            <a:r>
              <a:rPr lang="en-US" sz="2300" b="1" dirty="0" smtClean="0">
                <a:solidFill>
                  <a:srgbClr val="0000FF"/>
                </a:solidFill>
              </a:rPr>
              <a:t>han …</a:t>
            </a:r>
          </a:p>
          <a:p>
            <a:endParaRPr lang="en-US" sz="2300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2762" y="5092091"/>
            <a:ext cx="3217723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Obsessing over leaks</a:t>
            </a:r>
            <a:endParaRPr lang="en-US" sz="23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p_za_ff_img02_elephan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0" y="483810"/>
            <a:ext cx="8925916" cy="5987142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366FF">
              <a:alpha val="8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9766" y="1718181"/>
            <a:ext cx="84176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Review Current and projected STEM workforce demands.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Assess roadblocks.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Review options for busting through these roadblocks.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Identify high-impact S&amp;T fields for national security needs.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Analyze U.S. higher ed. capacity to meet scope and scale </a:t>
            </a:r>
            <a:br>
              <a:rPr lang="en-US" sz="2400" dirty="0" smtClean="0">
                <a:solidFill>
                  <a:srgbClr val="FFFFFF"/>
                </a:solidFill>
              </a:rPr>
            </a:br>
            <a:r>
              <a:rPr lang="en-US" sz="2400" dirty="0" smtClean="0">
                <a:solidFill>
                  <a:srgbClr val="FFFFFF"/>
                </a:solidFill>
              </a:rPr>
              <a:t>of STEM needs.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1191" y="3023810"/>
            <a:ext cx="69899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Thank you for your service.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-304800" y="914400"/>
          <a:ext cx="9906000" cy="5486400"/>
        </p:xfrm>
        <a:graphic>
          <a:graphicData uri="http://schemas.openxmlformats.org/presentationml/2006/ole">
            <p:oleObj spid="_x0000_s25602" name="Worksheet" r:id="rId3" imgW="5699760" imgH="3773424" progId="Excel.Sheet.8">
              <p:embed/>
            </p:oleObj>
          </a:graphicData>
        </a:graphic>
      </p:graphicFrame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636588" y="457200"/>
            <a:ext cx="7872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ea typeface="Arial" charset="0"/>
                <a:cs typeface="Arial" charset="0"/>
              </a:rPr>
              <a:t>How do we compare with the Rest of the World?</a:t>
            </a: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3276600" y="6400800"/>
            <a:ext cx="3297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latin typeface="Calibri" charset="0"/>
              </a:rPr>
              <a:t>Source:  NSF Science and Engineering Indicators 2010</a:t>
            </a:r>
          </a:p>
        </p:txBody>
      </p:sp>
      <p:sp>
        <p:nvSpPr>
          <p:cNvPr id="43013" name="AutoShape 11"/>
          <p:cNvSpPr>
            <a:spLocks noChangeArrowheads="1"/>
          </p:cNvSpPr>
          <p:nvPr/>
        </p:nvSpPr>
        <p:spPr bwMode="auto">
          <a:xfrm>
            <a:off x="6553200" y="3962400"/>
            <a:ext cx="1524000" cy="1295400"/>
          </a:xfrm>
          <a:prstGeom prst="cloudCallout">
            <a:avLst>
              <a:gd name="adj1" fmla="val -93856"/>
              <a:gd name="adj2" fmla="val 1875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43014" name="Text Box 12"/>
          <p:cNvSpPr txBox="1">
            <a:spLocks noChangeArrowheads="1"/>
          </p:cNvSpPr>
          <p:nvPr/>
        </p:nvSpPr>
        <p:spPr bwMode="auto">
          <a:xfrm>
            <a:off x="6621463" y="4213225"/>
            <a:ext cx="13382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  <a:ea typeface="Arial" charset="0"/>
                <a:cs typeface="Arial" charset="0"/>
              </a:rPr>
              <a:t>A BIG</a:t>
            </a:r>
          </a:p>
          <a:p>
            <a:pPr algn="ctr"/>
            <a:r>
              <a:rPr lang="en-US" b="1">
                <a:solidFill>
                  <a:srgbClr val="FF0000"/>
                </a:solidFill>
                <a:ea typeface="Arial" charset="0"/>
                <a:cs typeface="Arial" charset="0"/>
              </a:rPr>
              <a:t>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84200" y="406400"/>
          <a:ext cx="7861300" cy="603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4755" name="TextBox 2"/>
          <p:cNvSpPr txBox="1">
            <a:spLocks noChangeArrowheads="1"/>
          </p:cNvSpPr>
          <p:nvPr/>
        </p:nvSpPr>
        <p:spPr bwMode="auto">
          <a:xfrm>
            <a:off x="3579813" y="1420885"/>
            <a:ext cx="37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ea typeface="Arial" charset="0"/>
                <a:cs typeface="Arial" charset="0"/>
              </a:rPr>
              <a:t>In</a:t>
            </a:r>
          </a:p>
        </p:txBody>
      </p:sp>
      <p:sp>
        <p:nvSpPr>
          <p:cNvPr id="74756" name="TextBox 3"/>
          <p:cNvSpPr txBox="1">
            <a:spLocks noChangeArrowheads="1"/>
          </p:cNvSpPr>
          <p:nvPr/>
        </p:nvSpPr>
        <p:spPr bwMode="auto">
          <a:xfrm>
            <a:off x="3628571" y="4049713"/>
            <a:ext cx="37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ea typeface="Arial" charset="0"/>
                <a:cs typeface="Arial" charset="0"/>
              </a:rPr>
              <a:t>In</a:t>
            </a:r>
          </a:p>
        </p:txBody>
      </p:sp>
      <p:sp>
        <p:nvSpPr>
          <p:cNvPr id="74757" name="TextBox 4"/>
          <p:cNvSpPr txBox="1">
            <a:spLocks noChangeArrowheads="1"/>
          </p:cNvSpPr>
          <p:nvPr/>
        </p:nvSpPr>
        <p:spPr bwMode="auto">
          <a:xfrm>
            <a:off x="2889928" y="2144712"/>
            <a:ext cx="557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ea typeface="Arial" charset="0"/>
                <a:cs typeface="Arial" charset="0"/>
              </a:rPr>
              <a:t>Out</a:t>
            </a:r>
          </a:p>
        </p:txBody>
      </p:sp>
      <p:sp>
        <p:nvSpPr>
          <p:cNvPr id="74758" name="TextBox 5"/>
          <p:cNvSpPr txBox="1">
            <a:spLocks noChangeArrowheads="1"/>
          </p:cNvSpPr>
          <p:nvPr/>
        </p:nvSpPr>
        <p:spPr bwMode="auto">
          <a:xfrm>
            <a:off x="3957638" y="4849813"/>
            <a:ext cx="557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ea typeface="Arial" charset="0"/>
                <a:cs typeface="Arial" charset="0"/>
              </a:rPr>
              <a:t>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4737" y="2514600"/>
            <a:ext cx="4089929" cy="1323439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3366FF"/>
                </a:solidFill>
                <a:cs typeface="Arial"/>
              </a:rPr>
              <a:t>% of entering freshmen who intend </a:t>
            </a:r>
          </a:p>
          <a:p>
            <a:pPr>
              <a:defRPr/>
            </a:pPr>
            <a:r>
              <a:rPr lang="en-US" sz="1600" b="1" dirty="0">
                <a:solidFill>
                  <a:srgbClr val="3366FF"/>
                </a:solidFill>
                <a:cs typeface="Arial"/>
              </a:rPr>
              <a:t>to major in </a:t>
            </a:r>
            <a:r>
              <a:rPr lang="en-US" sz="1600" b="1" cap="all" dirty="0">
                <a:solidFill>
                  <a:srgbClr val="0000FF"/>
                </a:solidFill>
                <a:cs typeface="Arial"/>
              </a:rPr>
              <a:t>Natural Sciences</a:t>
            </a:r>
            <a:r>
              <a:rPr lang="en-US" sz="1600" b="1" u="sng" cap="all" dirty="0">
                <a:solidFill>
                  <a:srgbClr val="0000FF"/>
                </a:solidFill>
                <a:cs typeface="Arial"/>
              </a:rPr>
              <a:t> </a:t>
            </a:r>
            <a:r>
              <a:rPr lang="en-US" sz="1600" b="1" dirty="0">
                <a:solidFill>
                  <a:srgbClr val="3366FF"/>
                </a:solidFill>
                <a:cs typeface="Arial"/>
              </a:rPr>
              <a:t>(2007)</a:t>
            </a:r>
          </a:p>
          <a:p>
            <a:pPr>
              <a:defRPr/>
            </a:pPr>
            <a:endParaRPr lang="en-US" sz="1600" b="1" dirty="0">
              <a:cs typeface="Arial"/>
            </a:endParaRPr>
          </a:p>
          <a:p>
            <a:pPr>
              <a:defRPr/>
            </a:pPr>
            <a:r>
              <a:rPr lang="en-US" sz="1600" b="1" dirty="0">
                <a:solidFill>
                  <a:srgbClr val="FF0000"/>
                </a:solidFill>
                <a:cs typeface="Arial"/>
              </a:rPr>
              <a:t>% of Bachelors graduates with </a:t>
            </a:r>
          </a:p>
          <a:p>
            <a:pPr>
              <a:defRPr/>
            </a:pPr>
            <a:r>
              <a:rPr lang="en-US" sz="1600" b="1" cap="all" dirty="0">
                <a:solidFill>
                  <a:srgbClr val="FF0000"/>
                </a:solidFill>
                <a:cs typeface="Arial"/>
              </a:rPr>
              <a:t>Natural Science </a:t>
            </a:r>
            <a:r>
              <a:rPr lang="en-US" sz="1600" b="1" dirty="0">
                <a:solidFill>
                  <a:srgbClr val="FF0000"/>
                </a:solidFill>
                <a:cs typeface="Arial"/>
              </a:rPr>
              <a:t>Degrees (2007)</a:t>
            </a:r>
          </a:p>
        </p:txBody>
      </p:sp>
      <p:sp>
        <p:nvSpPr>
          <p:cNvPr id="74760" name="TextBox 8"/>
          <p:cNvSpPr txBox="1">
            <a:spLocks noChangeArrowheads="1"/>
          </p:cNvSpPr>
          <p:nvPr/>
        </p:nvSpPr>
        <p:spPr bwMode="auto">
          <a:xfrm>
            <a:off x="1255713" y="330200"/>
            <a:ext cx="6276929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>
                <a:ea typeface="Arial" charset="0"/>
                <a:cs typeface="Arial" charset="0"/>
              </a:rPr>
              <a:t>U.S. Universities:</a:t>
            </a:r>
            <a:r>
              <a:rPr lang="en-US" b="1" dirty="0" smtClean="0">
                <a:ea typeface="Arial" charset="0"/>
                <a:cs typeface="Arial" charset="0"/>
              </a:rPr>
              <a:t> Undergraduate Education, </a:t>
            </a:r>
            <a:r>
              <a:rPr lang="en-US" b="1" cap="all" dirty="0" smtClean="0">
                <a:ea typeface="Arial" charset="0"/>
                <a:cs typeface="Arial" charset="0"/>
              </a:rPr>
              <a:t>Natural Sciences</a:t>
            </a:r>
            <a:endParaRPr lang="en-US" b="1" cap="all" dirty="0">
              <a:ea typeface="Arial" charset="0"/>
              <a:cs typeface="Arial" charset="0"/>
            </a:endParaRPr>
          </a:p>
        </p:txBody>
      </p:sp>
      <p:sp>
        <p:nvSpPr>
          <p:cNvPr id="74761" name="TextBox 9"/>
          <p:cNvSpPr txBox="1">
            <a:spLocks noChangeArrowheads="1"/>
          </p:cNvSpPr>
          <p:nvPr/>
        </p:nvSpPr>
        <p:spPr bwMode="auto">
          <a:xfrm>
            <a:off x="1612900" y="6362700"/>
            <a:ext cx="56451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source: NSF S&amp;E Indicators 2010 and US Dept. of Education Digest of Educational Statistics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46100" y="368300"/>
          <a:ext cx="7988300" cy="603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5779" name="TextBox 2"/>
          <p:cNvSpPr txBox="1">
            <a:spLocks noChangeArrowheads="1"/>
          </p:cNvSpPr>
          <p:nvPr/>
        </p:nvSpPr>
        <p:spPr bwMode="auto">
          <a:xfrm>
            <a:off x="1612900" y="6362700"/>
            <a:ext cx="56451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source: NSF S&amp;E Indicators 2010 and US Dept. of Education Digest of Educational Statistics 2008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3388" y="1647825"/>
            <a:ext cx="4053945" cy="1323439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3366FF"/>
                </a:solidFill>
              </a:rPr>
              <a:t>% of entering freshmen who intend </a:t>
            </a:r>
          </a:p>
          <a:p>
            <a:pPr>
              <a:defRPr/>
            </a:pPr>
            <a:r>
              <a:rPr lang="en-US" sz="1600" b="1" dirty="0">
                <a:solidFill>
                  <a:srgbClr val="3366FF"/>
                </a:solidFill>
              </a:rPr>
              <a:t>to major in </a:t>
            </a:r>
            <a:r>
              <a:rPr lang="en-US" sz="1600" b="1" cap="all" dirty="0">
                <a:solidFill>
                  <a:srgbClr val="0000FF"/>
                </a:solidFill>
              </a:rPr>
              <a:t>Engineering</a:t>
            </a:r>
            <a:r>
              <a:rPr lang="en-US" sz="1600" b="1" dirty="0">
                <a:solidFill>
                  <a:srgbClr val="0000FF"/>
                </a:solidFill>
              </a:rPr>
              <a:t> </a:t>
            </a:r>
            <a:r>
              <a:rPr lang="en-US" sz="1600" b="1" dirty="0">
                <a:solidFill>
                  <a:srgbClr val="3366FF"/>
                </a:solidFill>
              </a:rPr>
              <a:t>(2007)</a:t>
            </a:r>
          </a:p>
          <a:p>
            <a:pPr>
              <a:defRPr/>
            </a:pPr>
            <a:endParaRPr lang="en-US" sz="1600" b="1" dirty="0"/>
          </a:p>
          <a:p>
            <a:pPr>
              <a:defRPr/>
            </a:pPr>
            <a:r>
              <a:rPr lang="en-US" sz="1600" b="1" dirty="0">
                <a:solidFill>
                  <a:srgbClr val="FF0000"/>
                </a:solidFill>
              </a:rPr>
              <a:t>% of Bachelors graduates with </a:t>
            </a:r>
          </a:p>
          <a:p>
            <a:pPr>
              <a:defRPr/>
            </a:pPr>
            <a:r>
              <a:rPr lang="en-US" sz="1600" b="1" cap="all" dirty="0">
                <a:solidFill>
                  <a:srgbClr val="FF0000"/>
                </a:solidFill>
              </a:rPr>
              <a:t>Engineering </a:t>
            </a:r>
            <a:r>
              <a:rPr lang="en-US" sz="1600" b="1" dirty="0">
                <a:solidFill>
                  <a:srgbClr val="FF0000"/>
                </a:solidFill>
              </a:rPr>
              <a:t>Degrees (2007)</a:t>
            </a:r>
          </a:p>
        </p:txBody>
      </p:sp>
      <p:sp>
        <p:nvSpPr>
          <p:cNvPr id="75781" name="TextBox 4"/>
          <p:cNvSpPr txBox="1">
            <a:spLocks noChangeArrowheads="1"/>
          </p:cNvSpPr>
          <p:nvPr/>
        </p:nvSpPr>
        <p:spPr bwMode="auto">
          <a:xfrm>
            <a:off x="1765300" y="1263650"/>
            <a:ext cx="37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ea typeface="Arial" charset="0"/>
                <a:cs typeface="Arial" charset="0"/>
              </a:rPr>
              <a:t>In</a:t>
            </a:r>
          </a:p>
        </p:txBody>
      </p:sp>
      <p:sp>
        <p:nvSpPr>
          <p:cNvPr id="75782" name="TextBox 5"/>
          <p:cNvSpPr txBox="1">
            <a:spLocks noChangeArrowheads="1"/>
          </p:cNvSpPr>
          <p:nvPr/>
        </p:nvSpPr>
        <p:spPr bwMode="auto">
          <a:xfrm>
            <a:off x="4162425" y="4025900"/>
            <a:ext cx="37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ea typeface="Arial" charset="0"/>
                <a:cs typeface="Arial" charset="0"/>
              </a:rPr>
              <a:t>In</a:t>
            </a:r>
          </a:p>
        </p:txBody>
      </p:sp>
      <p:sp>
        <p:nvSpPr>
          <p:cNvPr id="75783" name="TextBox 7"/>
          <p:cNvSpPr txBox="1">
            <a:spLocks noChangeArrowheads="1"/>
          </p:cNvSpPr>
          <p:nvPr/>
        </p:nvSpPr>
        <p:spPr bwMode="auto">
          <a:xfrm>
            <a:off x="2682875" y="4776788"/>
            <a:ext cx="557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ea typeface="Arial" charset="0"/>
                <a:cs typeface="Arial" charset="0"/>
              </a:rPr>
              <a:t>Out</a:t>
            </a:r>
          </a:p>
        </p:txBody>
      </p:sp>
      <p:sp>
        <p:nvSpPr>
          <p:cNvPr id="75784" name="TextBox 8"/>
          <p:cNvSpPr txBox="1">
            <a:spLocks noChangeArrowheads="1"/>
          </p:cNvSpPr>
          <p:nvPr/>
        </p:nvSpPr>
        <p:spPr bwMode="auto">
          <a:xfrm>
            <a:off x="1398588" y="2082800"/>
            <a:ext cx="557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ea typeface="Arial" charset="0"/>
                <a:cs typeface="Arial" charset="0"/>
              </a:rPr>
              <a:t>Out</a:t>
            </a:r>
          </a:p>
        </p:txBody>
      </p:sp>
      <p:sp>
        <p:nvSpPr>
          <p:cNvPr id="75785" name="TextBox 9"/>
          <p:cNvSpPr txBox="1">
            <a:spLocks noChangeArrowheads="1"/>
          </p:cNvSpPr>
          <p:nvPr/>
        </p:nvSpPr>
        <p:spPr bwMode="auto">
          <a:xfrm>
            <a:off x="1255713" y="330200"/>
            <a:ext cx="5760486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>
                <a:ea typeface="Arial" charset="0"/>
                <a:cs typeface="Arial" charset="0"/>
              </a:rPr>
              <a:t>U.S. Universities: Undergraduate </a:t>
            </a:r>
            <a:r>
              <a:rPr lang="en-US" b="1" dirty="0" smtClean="0">
                <a:ea typeface="Arial" charset="0"/>
                <a:cs typeface="Arial" charset="0"/>
              </a:rPr>
              <a:t>Education, ENGINEERING</a:t>
            </a:r>
            <a:endParaRPr lang="en-US" b="1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41905" y="1294191"/>
          <a:ext cx="8575524" cy="5261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56178" y="592670"/>
            <a:ext cx="711956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dirty="0" smtClean="0">
                <a:latin typeface="Arial"/>
                <a:cs typeface="Arial"/>
              </a:rPr>
              <a:t>Our Minority Population is Growing</a:t>
            </a:r>
            <a:endParaRPr lang="en-US" sz="3500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32870" y="6555619"/>
            <a:ext cx="21782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Source: U.S. Census Bureau, 2011</a:t>
            </a:r>
            <a:endParaRPr lang="en-US" sz="1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338667" y="1185333"/>
          <a:ext cx="8587619" cy="538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93624" y="72585"/>
            <a:ext cx="764467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dirty="0" smtClean="0">
                <a:latin typeface="Arial"/>
                <a:cs typeface="Arial"/>
              </a:rPr>
              <a:t>But the Minority Share of Engineering</a:t>
            </a:r>
          </a:p>
          <a:p>
            <a:pPr algn="ctr"/>
            <a:r>
              <a:rPr lang="en-US" sz="3500" dirty="0" smtClean="0">
                <a:latin typeface="Arial"/>
                <a:cs typeface="Arial"/>
              </a:rPr>
              <a:t>Degrees is Nearly Constant</a:t>
            </a:r>
            <a:endParaRPr lang="en-US" sz="3500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62566" y="6555619"/>
            <a:ext cx="33189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Source: NSF Science and Engineering Indicators, 2010</a:t>
            </a:r>
            <a:endParaRPr lang="en-US" sz="1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20095" y="943429"/>
          <a:ext cx="8333619" cy="5551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89588" y="229820"/>
            <a:ext cx="665275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dirty="0" smtClean="0">
                <a:latin typeface="Arial"/>
                <a:cs typeface="Arial"/>
              </a:rPr>
              <a:t>This is a Workforce Train Wreck.</a:t>
            </a:r>
            <a:endParaRPr lang="en-US" sz="3500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8931" y="6555619"/>
            <a:ext cx="4906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Source: NSF Science and Engineering Indicators, 2010; U.S. Census Bureau, 2011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0667" y="2972191"/>
            <a:ext cx="2205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FF"/>
                </a:solidFill>
              </a:rPr>
              <a:t>% of Population Aged 18-23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36765" y="5086643"/>
            <a:ext cx="2638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FF"/>
                </a:solidFill>
              </a:rPr>
              <a:t>Share of Engineering BS Degrees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36765" y="5406575"/>
            <a:ext cx="17437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FF"/>
                </a:solidFill>
              </a:rPr>
              <a:t>% of Pop. Aged 18-23</a:t>
            </a:r>
            <a:endParaRPr lang="en-US" sz="12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9766" y="1718181"/>
            <a:ext cx="84176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Review Current and projected STEM workforce demands.</a:t>
            </a:r>
            <a:br>
              <a:rPr lang="en-US" sz="2400" dirty="0" smtClean="0">
                <a:solidFill>
                  <a:schemeClr val="bg1"/>
                </a:solidFill>
              </a:rPr>
            </a:b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Assess roadblocks.</a:t>
            </a:r>
            <a:br>
              <a:rPr lang="en-US" sz="2400" dirty="0" smtClean="0">
                <a:solidFill>
                  <a:schemeClr val="bg1"/>
                </a:solidFill>
              </a:rPr>
            </a:b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Review options for busting through these roadblocks.</a:t>
            </a:r>
            <a:br>
              <a:rPr lang="en-US" sz="2400" dirty="0" smtClean="0">
                <a:solidFill>
                  <a:schemeClr val="bg1"/>
                </a:solidFill>
              </a:rPr>
            </a:b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Identify high-impact S&amp;T fields for national security needs.</a:t>
            </a:r>
            <a:br>
              <a:rPr lang="en-US" sz="2400" dirty="0" smtClean="0">
                <a:solidFill>
                  <a:schemeClr val="bg1"/>
                </a:solidFill>
              </a:rPr>
            </a:b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Analyze U.S. higher ed. capacity to meet scope and scale </a:t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of STEM needs.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592</Words>
  <Application>Microsoft Macintosh PowerPoint</Application>
  <PresentationFormat>On-screen Show (4:3)</PresentationFormat>
  <Paragraphs>137</Paragraphs>
  <Slides>25</Slides>
  <Notes>3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Office Theme</vt:lpstr>
      <vt:lpstr>Worksheet</vt:lpstr>
      <vt:lpstr>Microsoft Excel 97 - 2004 Worksheet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Vest, Charles M.</dc:creator>
  <cp:lastModifiedBy>Vest, Charles M.</cp:lastModifiedBy>
  <cp:revision>16</cp:revision>
  <dcterms:created xsi:type="dcterms:W3CDTF">2011-07-30T20:53:47Z</dcterms:created>
  <dcterms:modified xsi:type="dcterms:W3CDTF">2011-07-30T23:29:48Z</dcterms:modified>
</cp:coreProperties>
</file>