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98" r:id="rId2"/>
    <p:sldMasterId id="2147483740" r:id="rId3"/>
    <p:sldMasterId id="2147483767" r:id="rId4"/>
  </p:sldMasterIdLst>
  <p:notesMasterIdLst>
    <p:notesMasterId r:id="rId30"/>
  </p:notesMasterIdLst>
  <p:handoutMasterIdLst>
    <p:handoutMasterId r:id="rId31"/>
  </p:handoutMasterIdLst>
  <p:sldIdLst>
    <p:sldId id="660" r:id="rId5"/>
    <p:sldId id="643" r:id="rId6"/>
    <p:sldId id="624" r:id="rId7"/>
    <p:sldId id="665" r:id="rId8"/>
    <p:sldId id="653" r:id="rId9"/>
    <p:sldId id="614" r:id="rId10"/>
    <p:sldId id="647" r:id="rId11"/>
    <p:sldId id="664" r:id="rId12"/>
    <p:sldId id="644" r:id="rId13"/>
    <p:sldId id="637" r:id="rId14"/>
    <p:sldId id="636" r:id="rId15"/>
    <p:sldId id="655" r:id="rId16"/>
    <p:sldId id="652" r:id="rId17"/>
    <p:sldId id="640" r:id="rId18"/>
    <p:sldId id="666" r:id="rId19"/>
    <p:sldId id="667" r:id="rId20"/>
    <p:sldId id="595" r:id="rId21"/>
    <p:sldId id="642" r:id="rId22"/>
    <p:sldId id="649" r:id="rId23"/>
    <p:sldId id="650" r:id="rId24"/>
    <p:sldId id="656" r:id="rId25"/>
    <p:sldId id="657" r:id="rId26"/>
    <p:sldId id="659" r:id="rId27"/>
    <p:sldId id="654" r:id="rId28"/>
    <p:sldId id="66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8"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8" rtl="0" eaLnBrk="1" latinLnBrk="0" hangingPunct="1">
      <a:defRPr kern="1200">
        <a:solidFill>
          <a:schemeClr val="tx1"/>
        </a:solidFill>
        <a:latin typeface="Arial" charset="0"/>
        <a:ea typeface="+mn-ea"/>
        <a:cs typeface="+mn-cs"/>
      </a:defRPr>
    </a:lvl6pPr>
    <a:lvl7pPr marL="2743132" algn="l" defTabSz="914378" rtl="0" eaLnBrk="1" latinLnBrk="0" hangingPunct="1">
      <a:defRPr kern="1200">
        <a:solidFill>
          <a:schemeClr val="tx1"/>
        </a:solidFill>
        <a:latin typeface="Arial" charset="0"/>
        <a:ea typeface="+mn-ea"/>
        <a:cs typeface="+mn-cs"/>
      </a:defRPr>
    </a:lvl7pPr>
    <a:lvl8pPr marL="3200320" algn="l" defTabSz="914378" rtl="0" eaLnBrk="1" latinLnBrk="0" hangingPunct="1">
      <a:defRPr kern="1200">
        <a:solidFill>
          <a:schemeClr val="tx1"/>
        </a:solidFill>
        <a:latin typeface="Arial" charset="0"/>
        <a:ea typeface="+mn-ea"/>
        <a:cs typeface="+mn-cs"/>
      </a:defRPr>
    </a:lvl8pPr>
    <a:lvl9pPr marL="3657509" algn="l" defTabSz="914378"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28532" initials="m" lastIdx="3" clrIdx="0"/>
  <p:cmAuthor id="1" name="test" initials="t"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3399"/>
    <a:srgbClr val="339933"/>
    <a:srgbClr val="003366"/>
    <a:srgbClr val="00CC00"/>
    <a:srgbClr val="A50021"/>
    <a:srgbClr val="065A3C"/>
    <a:srgbClr val="003300"/>
    <a:srgbClr val="4D4D4D"/>
    <a:srgbClr val="DDDDD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86" autoAdjust="0"/>
    <p:restoredTop sz="96928" autoAdjust="0"/>
  </p:normalViewPr>
  <p:slideViewPr>
    <p:cSldViewPr>
      <p:cViewPr>
        <p:scale>
          <a:sx n="70" d="100"/>
          <a:sy n="70" d="100"/>
        </p:scale>
        <p:origin x="-1122" y="-2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17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CD215C-B308-4B7F-9BEA-FD235E230EDB}" type="datetimeFigureOut">
              <a:rPr lang="en-US" smtClean="0"/>
              <a:pPr/>
              <a:t>11/12/2014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C4211D-1B02-4EBA-A6F5-C4D1CD3E669A}" type="slidenum">
              <a:rPr lang="en-US" smtClean="0"/>
              <a:pPr/>
              <a:t>‹#›</a:t>
            </a:fld>
            <a:endParaRPr lang="en-US"/>
          </a:p>
        </p:txBody>
      </p:sp>
    </p:spTree>
    <p:extLst>
      <p:ext uri="{BB962C8B-B14F-4D97-AF65-F5344CB8AC3E}">
        <p14:creationId xmlns="" xmlns:p14="http://schemas.microsoft.com/office/powerpoint/2010/main" val="5502228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8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8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8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8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8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B1BAE6D-A549-4F2F-B3FE-87A1E5FF76CD}" type="slidenum">
              <a:rPr lang="en-US"/>
              <a:pPr/>
              <a:t>‹#›</a:t>
            </a:fld>
            <a:endParaRPr lang="en-US"/>
          </a:p>
        </p:txBody>
      </p:sp>
    </p:spTree>
    <p:extLst>
      <p:ext uri="{BB962C8B-B14F-4D97-AF65-F5344CB8AC3E}">
        <p14:creationId xmlns="" xmlns:p14="http://schemas.microsoft.com/office/powerpoint/2010/main" val="275149305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189" algn="l" rtl="0" fontAlgn="base">
      <a:spcBef>
        <a:spcPct val="30000"/>
      </a:spcBef>
      <a:spcAft>
        <a:spcPct val="0"/>
      </a:spcAft>
      <a:defRPr sz="1200" kern="1200">
        <a:solidFill>
          <a:schemeClr val="tx1"/>
        </a:solidFill>
        <a:latin typeface="Arial" charset="0"/>
        <a:ea typeface="+mn-ea"/>
        <a:cs typeface="+mn-cs"/>
      </a:defRPr>
    </a:lvl2pPr>
    <a:lvl3pPr marL="914378" algn="l" rtl="0" fontAlgn="base">
      <a:spcBef>
        <a:spcPct val="30000"/>
      </a:spcBef>
      <a:spcAft>
        <a:spcPct val="0"/>
      </a:spcAft>
      <a:defRPr sz="1200" kern="1200">
        <a:solidFill>
          <a:schemeClr val="tx1"/>
        </a:solidFill>
        <a:latin typeface="Arial" charset="0"/>
        <a:ea typeface="+mn-ea"/>
        <a:cs typeface="+mn-cs"/>
      </a:defRPr>
    </a:lvl3pPr>
    <a:lvl4pPr marL="1371566" algn="l" rtl="0" fontAlgn="base">
      <a:spcBef>
        <a:spcPct val="30000"/>
      </a:spcBef>
      <a:spcAft>
        <a:spcPct val="0"/>
      </a:spcAft>
      <a:defRPr sz="1200" kern="1200">
        <a:solidFill>
          <a:schemeClr val="tx1"/>
        </a:solidFill>
        <a:latin typeface="Arial" charset="0"/>
        <a:ea typeface="+mn-ea"/>
        <a:cs typeface="+mn-cs"/>
      </a:defRPr>
    </a:lvl4pPr>
    <a:lvl5pPr marL="1828754" algn="l" rtl="0" fontAlgn="base">
      <a:spcBef>
        <a:spcPct val="30000"/>
      </a:spcBef>
      <a:spcAft>
        <a:spcPct val="0"/>
      </a:spcAft>
      <a:defRPr sz="1200" kern="1200">
        <a:solidFill>
          <a:schemeClr val="tx1"/>
        </a:solidFill>
        <a:latin typeface="Arial" charset="0"/>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E6692C-E89B-4524-BED3-37FCA9B97E7D}" type="slidenum">
              <a:rPr lang="en-US" smtClean="0"/>
              <a:pPr/>
              <a:t>2</a:t>
            </a:fld>
            <a:endParaRPr lang="en-US"/>
          </a:p>
        </p:txBody>
      </p:sp>
    </p:spTree>
    <p:extLst>
      <p:ext uri="{BB962C8B-B14F-4D97-AF65-F5344CB8AC3E}">
        <p14:creationId xmlns="" xmlns:p14="http://schemas.microsoft.com/office/powerpoint/2010/main" val="10765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training is a difficult</a:t>
            </a:r>
            <a:r>
              <a:rPr lang="en-US" baseline="0" dirty="0" smtClean="0"/>
              <a:t> concept to </a:t>
            </a:r>
            <a:r>
              <a:rPr lang="en-US" baseline="0" smtClean="0"/>
              <a:t>get right</a:t>
            </a:r>
            <a:endParaRPr lang="en-US" dirty="0"/>
          </a:p>
        </p:txBody>
      </p:sp>
      <p:sp>
        <p:nvSpPr>
          <p:cNvPr id="4" name="Slide Number Placeholder 3"/>
          <p:cNvSpPr>
            <a:spLocks noGrp="1"/>
          </p:cNvSpPr>
          <p:nvPr>
            <p:ph type="sldNum" sz="quarter" idx="10"/>
          </p:nvPr>
        </p:nvSpPr>
        <p:spPr/>
        <p:txBody>
          <a:bodyPr/>
          <a:lstStyle/>
          <a:p>
            <a:pPr>
              <a:defRPr/>
            </a:pPr>
            <a:fld id="{2297424D-FAC0-4DED-805E-10A93A46BB59}" type="slidenum">
              <a:rPr lang="en-US" smtClean="0"/>
              <a:pPr>
                <a:defRPr/>
              </a:pPr>
              <a:t>4</a:t>
            </a:fld>
            <a:endParaRPr lang="en-US" dirty="0"/>
          </a:p>
        </p:txBody>
      </p:sp>
    </p:spTree>
    <p:extLst>
      <p:ext uri="{BB962C8B-B14F-4D97-AF65-F5344CB8AC3E}">
        <p14:creationId xmlns:p14="http://schemas.microsoft.com/office/powerpoint/2010/main" xmlns="" val="309257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BAE6D-A549-4F2F-B3FE-87A1E5FF76CD}" type="slidenum">
              <a:rPr lang="en-US" smtClean="0"/>
              <a:pPr/>
              <a:t>18</a:t>
            </a:fld>
            <a:endParaRPr lang="en-US"/>
          </a:p>
        </p:txBody>
      </p:sp>
    </p:spTree>
    <p:extLst>
      <p:ext uri="{BB962C8B-B14F-4D97-AF65-F5344CB8AC3E}">
        <p14:creationId xmlns="" xmlns:p14="http://schemas.microsoft.com/office/powerpoint/2010/main" val="348959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our competency</a:t>
            </a:r>
            <a:r>
              <a:rPr lang="en-US" baseline="0" dirty="0" smtClean="0"/>
              <a:t> model or set of core competencies. It is divided into 12 big buckets called competency areas, 43 core competencies and not show here 232 “performances” or granular things you need to know.</a:t>
            </a:r>
          </a:p>
          <a:p>
            <a:endParaRPr lang="en-US" baseline="0" dirty="0" smtClean="0"/>
          </a:p>
          <a:p>
            <a:r>
              <a:rPr lang="en-US" baseline="0" dirty="0" smtClean="0"/>
              <a:t>No one person would need to know all this information, an entire organization should cover these.  Though each organization is different we have divided this into three categories of personnel, facility managers, energy managers and building operators.  Dark blue shows the group should have a deep knowledge, light blue and familiarity, white no requirement.</a:t>
            </a:r>
          </a:p>
          <a:p>
            <a:endParaRPr lang="en-US" baseline="0" dirty="0" smtClean="0"/>
          </a:p>
          <a:p>
            <a:r>
              <a:rPr lang="en-US" baseline="0" dirty="0" smtClean="0"/>
              <a:t>There are a number of competencies in yellow highlight which are federally specific and might not be included in a course intended for a broader audience.  In the case of O&amp;M Best Practices this is content developed by FEMP; in other cases these are federally specific rules and regulations or agency specific policy.</a:t>
            </a:r>
          </a:p>
          <a:p>
            <a:endParaRPr lang="en-US" baseline="0" dirty="0" smtClean="0"/>
          </a:p>
          <a:p>
            <a:r>
              <a:rPr lang="en-US" baseline="0" dirty="0" smtClean="0"/>
              <a:t>Recently a group of 15 facility managers from across government met to prioritize these competencies for early career facility managers. The identified the items in red text as having the most potential impact on cost and quality of operations.  Their work was later validated by a survey of nearly 800 feds.  We are placing a focus on these high-priority competencies.</a:t>
            </a:r>
            <a:endParaRPr lang="en-US" dirty="0"/>
          </a:p>
        </p:txBody>
      </p:sp>
      <p:sp>
        <p:nvSpPr>
          <p:cNvPr id="4" name="Slide Number Placeholder 3"/>
          <p:cNvSpPr>
            <a:spLocks noGrp="1"/>
          </p:cNvSpPr>
          <p:nvPr>
            <p:ph type="sldNum" sz="quarter" idx="10"/>
          </p:nvPr>
        </p:nvSpPr>
        <p:spPr/>
        <p:txBody>
          <a:bodyPr/>
          <a:lstStyle/>
          <a:p>
            <a:pPr>
              <a:defRPr/>
            </a:pPr>
            <a:fld id="{2E7EA0A5-53EC-4190-8E44-655D186DDFD5}"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Tool we have developed is simple, elegant way to understand the requirements of the Act and identify training resources aligned with them.  It does not, however, address two key concerns that agencies have expressed. Cost and complexity.  The competencies provide guidance by do not come with funding to send people to training.  The tool provides options but not a specific path to compliance.  At GSA we have identified a number of courses and structured on the job training tasks we want our property managers to pursue.  </a:t>
            </a:r>
          </a:p>
          <a:p>
            <a:endParaRPr lang="en-US" baseline="0" dirty="0" smtClean="0"/>
          </a:p>
          <a:p>
            <a:r>
              <a:rPr lang="en-US" baseline="0" dirty="0" smtClean="0"/>
              <a:t>In the long term, however we are pursuing a career progression that starts with a free, online certificate issued by GSA that will represent basic compliance with the requirements of the Act.  The certificate will test the competencies identified as high-priority.  If a person passes a test question they get credit, if not, they are routed to free online content.  Our intent is to ensure all facility managers have a basic level of competence.  Over the course of their careers, we expect individuals to seek specialized training and industry-based credentials appropriate to their agency and facility type.  Those who wish to advance will have an incentive to do this and agencies can budget for and select those to send.</a:t>
            </a:r>
            <a:endParaRPr lang="en-US" dirty="0"/>
          </a:p>
        </p:txBody>
      </p:sp>
      <p:sp>
        <p:nvSpPr>
          <p:cNvPr id="4" name="Slide Number Placeholder 3"/>
          <p:cNvSpPr>
            <a:spLocks noGrp="1"/>
          </p:cNvSpPr>
          <p:nvPr>
            <p:ph type="sldNum" sz="quarter" idx="10"/>
          </p:nvPr>
        </p:nvSpPr>
        <p:spPr/>
        <p:txBody>
          <a:bodyPr/>
          <a:lstStyle/>
          <a:p>
            <a:fld id="{405A4B66-1166-4790-808A-D1A81393FE3E}" type="slidenum">
              <a:rPr lang="en-US" smtClean="0"/>
              <a:pPr/>
              <a:t>22</a:t>
            </a:fld>
            <a:endParaRPr lang="en-US" dirty="0"/>
          </a:p>
        </p:txBody>
      </p:sp>
    </p:spTree>
    <p:extLst>
      <p:ext uri="{BB962C8B-B14F-4D97-AF65-F5344CB8AC3E}">
        <p14:creationId xmlns:p14="http://schemas.microsoft.com/office/powerpoint/2010/main" xmlns="" val="401727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2146" name="Rectangle 2"/>
          <p:cNvSpPr>
            <a:spLocks noGrp="1" noChangeArrowheads="1"/>
          </p:cNvSpPr>
          <p:nvPr>
            <p:ph type="ctrTitle"/>
          </p:nvPr>
        </p:nvSpPr>
        <p:spPr>
          <a:xfrm>
            <a:off x="685800" y="966272"/>
            <a:ext cx="7772400" cy="369332"/>
          </a:xfrm>
        </p:spPr>
        <p:txBody>
          <a:bodyPr lIns="0" tIns="0" rIns="0" bIns="0">
            <a:spAutoFit/>
          </a:bodyPr>
          <a:lstStyle>
            <a:lvl1pPr>
              <a:defRPr sz="2400">
                <a:solidFill>
                  <a:schemeClr val="tx1"/>
                </a:solidFill>
              </a:defRPr>
            </a:lvl1pPr>
          </a:lstStyle>
          <a:p>
            <a:r>
              <a:rPr lang="en-US"/>
              <a:t>Click to edit Master title style</a:t>
            </a:r>
          </a:p>
        </p:txBody>
      </p:sp>
      <p:sp>
        <p:nvSpPr>
          <p:cNvPr id="262147" name="Rectangle 3"/>
          <p:cNvSpPr>
            <a:spLocks noGrp="1" noChangeArrowheads="1"/>
          </p:cNvSpPr>
          <p:nvPr>
            <p:ph type="subTitle" idx="1"/>
          </p:nvPr>
        </p:nvSpPr>
        <p:spPr>
          <a:xfrm>
            <a:off x="685800" y="1341439"/>
            <a:ext cx="6400800" cy="184666"/>
          </a:xfrm>
        </p:spPr>
        <p:txBody>
          <a:bodyPr lIns="0" tIns="0" rIns="0" bIns="0">
            <a:spAutoFit/>
          </a:bodyPr>
          <a:lstStyle>
            <a:lvl1pPr marL="0" indent="0">
              <a:buFontTx/>
              <a:buNone/>
              <a:defRPr sz="1200" i="1"/>
            </a:lvl1pPr>
          </a:lstStyle>
          <a:p>
            <a:r>
              <a:rPr lang="en-US"/>
              <a:t>Click to edit Master subtitle style</a:t>
            </a:r>
          </a:p>
        </p:txBody>
      </p:sp>
      <p:sp>
        <p:nvSpPr>
          <p:cNvPr id="14" name="Rectangle 5"/>
          <p:cNvSpPr>
            <a:spLocks noGrp="1" noChangeArrowheads="1"/>
          </p:cNvSpPr>
          <p:nvPr>
            <p:ph type="ftr" sz="quarter" idx="3"/>
          </p:nvPr>
        </p:nvSpPr>
        <p:spPr>
          <a:xfrm>
            <a:off x="3124200" y="6245225"/>
            <a:ext cx="2895600" cy="476251"/>
          </a:xfrm>
          <a:prstGeom prst="rect">
            <a:avLst/>
          </a:prstGeom>
        </p:spPr>
        <p:txBody>
          <a:bodyPr lIns="91438" tIns="45719" rIns="91438" bIns="45719"/>
          <a:lstStyle>
            <a:lvl1pPr algn="ctr">
              <a:defRPr sz="140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
            <a:ext cx="222885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653415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3BFA36A7-8427-4E8F-A711-56BC23E0BD53}" type="datetime1">
              <a:rPr lang="en-US" smtClean="0"/>
              <a:pPr>
                <a:defRPr/>
              </a:pPr>
              <a:t>11/12/2014</a:t>
            </a:fld>
            <a:endParaRPr lang="en-US"/>
          </a:p>
        </p:txBody>
      </p:sp>
      <p:sp>
        <p:nvSpPr>
          <p:cNvPr id="5" name="Footer Placeholder 4"/>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p>
        </p:txBody>
      </p:sp>
      <p:sp>
        <p:nvSpPr>
          <p:cNvPr id="6" name="Slide Number Placeholder 5"/>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62C1894F-ACAB-46FA-BE30-11197B7EA5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1"/>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1"/>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EF0BA1AE-1B42-4306-918A-DE2C8796CF79}" type="datetime1">
              <a:rPr lang="en-US" smtClean="0"/>
              <a:pPr>
                <a:defRPr/>
              </a:pPr>
              <a:t>11/12/2014</a:t>
            </a:fld>
            <a:endParaRPr lang="en-US"/>
          </a:p>
        </p:txBody>
      </p:sp>
      <p:sp>
        <p:nvSpPr>
          <p:cNvPr id="6" name="Footer Placeholder 5"/>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1"/>
          </a:xfrm>
          <a:prstGeom prst="rect">
            <a:avLst/>
          </a:prstGeom>
        </p:spPr>
        <p:txBody>
          <a:bodyPr lIns="91438" tIns="45719" rIns="91438" bIns="45719"/>
          <a:lstStyle>
            <a:lvl1pPr>
              <a:defRPr smtClean="0"/>
            </a:lvl1pPr>
          </a:lstStyle>
          <a:p>
            <a:pPr>
              <a:defRPr/>
            </a:pPr>
            <a:fld id="{1BE90FDC-22AE-4890-BF88-0A3A25C26CD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371602"/>
            <a:ext cx="40005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371602"/>
            <a:ext cx="40005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 y="3709991"/>
            <a:ext cx="81534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FF7A9132-15CC-4C60-958E-887FBF0EF3A9}" type="datetime1">
              <a:rPr lang="en-US" smtClean="0"/>
              <a:pPr>
                <a:defRPr/>
              </a:pPr>
              <a:t>11/12/2014</a:t>
            </a:fld>
            <a:endParaRPr lang="en-US"/>
          </a:p>
        </p:txBody>
      </p:sp>
      <p:sp>
        <p:nvSpPr>
          <p:cNvPr id="7" name="Footer Placeholder 6"/>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1"/>
          </a:xfrm>
          <a:prstGeom prst="rect">
            <a:avLst/>
          </a:prstGeom>
        </p:spPr>
        <p:txBody>
          <a:bodyPr lIns="91438" tIns="45719" rIns="91438" bIns="45719"/>
          <a:lstStyle>
            <a:lvl1pPr>
              <a:defRPr smtClean="0"/>
            </a:lvl1pPr>
          </a:lstStyle>
          <a:p>
            <a:pPr>
              <a:defRPr/>
            </a:pPr>
            <a:fld id="{89459EED-86BE-4630-8A8F-77BC42F8183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1"/>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371601"/>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EF8C39E7-B55C-4090-B509-528244D0C682}" type="datetime1">
              <a:rPr lang="en-US" smtClean="0"/>
              <a:pPr>
                <a:defRPr/>
              </a:pPr>
              <a:t>11/12/2014</a:t>
            </a:fld>
            <a:endParaRPr lang="en-US"/>
          </a:p>
        </p:txBody>
      </p:sp>
      <p:sp>
        <p:nvSpPr>
          <p:cNvPr id="6" name="Footer Placeholder 5"/>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1"/>
          </a:xfrm>
          <a:prstGeom prst="rect">
            <a:avLst/>
          </a:prstGeom>
        </p:spPr>
        <p:txBody>
          <a:bodyPr lIns="91438" tIns="45719" rIns="91438" bIns="45719"/>
          <a:lstStyle>
            <a:lvl1pPr>
              <a:defRPr smtClean="0"/>
            </a:lvl1pPr>
          </a:lstStyle>
          <a:p>
            <a:pPr>
              <a:defRPr/>
            </a:pPr>
            <a:fld id="{388BDFF7-8AFD-4F2A-B6F9-650C4BE5F4C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1"/>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86300" y="1371601"/>
            <a:ext cx="4000500" cy="4525963"/>
          </a:xfrm>
        </p:spPr>
        <p:txBody>
          <a:bodyPr/>
          <a:lstStyle/>
          <a:p>
            <a:endParaRPr lang="en-US"/>
          </a:p>
        </p:txBody>
      </p:sp>
      <p:sp>
        <p:nvSpPr>
          <p:cNvPr id="5" name="Date Placeholder 4"/>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1EC458FA-D2CC-48E6-B26D-9C1234CEA7D7}" type="datetime1">
              <a:rPr lang="en-US" smtClean="0"/>
              <a:pPr>
                <a:defRPr/>
              </a:pPr>
              <a:t>11/12/2014</a:t>
            </a:fld>
            <a:endParaRPr lang="en-US"/>
          </a:p>
        </p:txBody>
      </p:sp>
      <p:sp>
        <p:nvSpPr>
          <p:cNvPr id="6" name="Footer Placeholder 5"/>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1"/>
          </a:xfrm>
          <a:prstGeom prst="rect">
            <a:avLst/>
          </a:prstGeom>
        </p:spPr>
        <p:txBody>
          <a:bodyPr lIns="91438" tIns="45719" rIns="91438" bIns="45719"/>
          <a:lstStyle>
            <a:lvl1pPr>
              <a:defRPr smtClean="0"/>
            </a:lvl1pPr>
          </a:lstStyle>
          <a:p>
            <a:pPr>
              <a:defRPr/>
            </a:pPr>
            <a:fld id="{C2009C3D-AFD8-4732-8878-4B063BF49CB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304278-B75C-4C3B-B558-D09D8EBD677A}" type="datetime1">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D67816-BA27-486D-9086-E17793732E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3E32B-BCE2-48DE-934F-E5A7387275B5}" type="datetime1">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D67816-BA27-486D-9086-E17793732E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7CCE3-E533-4F76-8E38-DEF1A7153D30}" type="datetime1">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D67816-BA27-486D-9086-E17793732E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554BB2-49F4-40E5-A11C-D8D6E80B0194}" type="datetime1">
              <a:rPr lang="en-US" smtClean="0">
                <a:solidFill>
                  <a:prstClr val="black">
                    <a:tint val="75000"/>
                  </a:prstClr>
                </a:solidFill>
              </a:rPr>
              <a:pPr/>
              <a:t>11/12/2014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D67816-BA27-486D-9086-E17793732E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2C5992-A265-48C2-A6D7-43CB4E963016}" type="datetime1">
              <a:rPr lang="en-US" smtClean="0">
                <a:solidFill>
                  <a:prstClr val="black">
                    <a:tint val="75000"/>
                  </a:prstClr>
                </a:solidFill>
              </a:rPr>
              <a:pPr/>
              <a:t>11/12/2014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D67816-BA27-486D-9086-E17793732E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3571DB25-B0C8-46F2-87A1-07EECB1FA69D}" type="datetime1">
              <a:rPr lang="en-US" smtClean="0"/>
              <a:pPr>
                <a:defRPr/>
              </a:pPr>
              <a:t>11/12/2014</a:t>
            </a:fld>
            <a:endParaRPr lang="en-US"/>
          </a:p>
        </p:txBody>
      </p:sp>
      <p:sp>
        <p:nvSpPr>
          <p:cNvPr id="5" name="Footer Placeholder 4"/>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p>
        </p:txBody>
      </p:sp>
      <p:sp>
        <p:nvSpPr>
          <p:cNvPr id="6" name="Slide Number Placeholder 5"/>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9B8852B7-9B25-4E9D-8061-B38E0C0F5C7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920FEF-586C-4FCC-AB34-96DEF6132504}" type="datetime1">
              <a:rPr lang="en-US" smtClean="0">
                <a:solidFill>
                  <a:prstClr val="black">
                    <a:tint val="75000"/>
                  </a:prstClr>
                </a:solidFill>
              </a:rPr>
              <a:pPr/>
              <a:t>11/12/2014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D67816-BA27-486D-9086-E17793732E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41A-D37B-4A75-9C35-A4668A598086}" type="datetime1">
              <a:rPr lang="en-US" smtClean="0">
                <a:solidFill>
                  <a:prstClr val="black">
                    <a:tint val="75000"/>
                  </a:prstClr>
                </a:solidFill>
              </a:rPr>
              <a:pPr/>
              <a:t>11/12/2014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D67816-BA27-486D-9086-E17793732E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CF000-6EEA-455C-AA3B-7A8F128070BA}" type="datetime1">
              <a:rPr lang="en-US" smtClean="0">
                <a:solidFill>
                  <a:prstClr val="black">
                    <a:tint val="75000"/>
                  </a:prstClr>
                </a:solidFill>
              </a:rPr>
              <a:pPr/>
              <a:t>11/12/2014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D67816-BA27-486D-9086-E17793732E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A970F-2053-4C91-AB18-6BAE2A5DF5BC}" type="datetime1">
              <a:rPr lang="en-US" smtClean="0">
                <a:solidFill>
                  <a:prstClr val="black">
                    <a:tint val="75000"/>
                  </a:prstClr>
                </a:solidFill>
              </a:rPr>
              <a:pPr/>
              <a:t>11/12/2014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D67816-BA27-486D-9086-E17793732E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B9A92-9FF2-4D10-928E-B5D881F7BAB2}" type="datetime1">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D67816-BA27-486D-9086-E17793732E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7BFB4-5725-4C71-B36B-37BFA4610548}" type="datetime1">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D67816-BA27-486D-9086-E17793732E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2146" name="Rectangle 2"/>
          <p:cNvSpPr>
            <a:spLocks noGrp="1" noChangeArrowheads="1"/>
          </p:cNvSpPr>
          <p:nvPr>
            <p:ph type="ctrTitle"/>
          </p:nvPr>
        </p:nvSpPr>
        <p:spPr>
          <a:xfrm>
            <a:off x="685800" y="966272"/>
            <a:ext cx="7772400" cy="369332"/>
          </a:xfrm>
        </p:spPr>
        <p:txBody>
          <a:bodyPr lIns="0" tIns="0" rIns="0" bIns="0">
            <a:spAutoFit/>
          </a:bodyPr>
          <a:lstStyle>
            <a:lvl1pPr>
              <a:defRPr sz="2400">
                <a:solidFill>
                  <a:schemeClr val="tx1"/>
                </a:solidFill>
              </a:defRPr>
            </a:lvl1pPr>
          </a:lstStyle>
          <a:p>
            <a:r>
              <a:rPr lang="en-US"/>
              <a:t>Click to edit Master title style</a:t>
            </a:r>
          </a:p>
        </p:txBody>
      </p:sp>
      <p:sp>
        <p:nvSpPr>
          <p:cNvPr id="262147" name="Rectangle 3"/>
          <p:cNvSpPr>
            <a:spLocks noGrp="1" noChangeArrowheads="1"/>
          </p:cNvSpPr>
          <p:nvPr>
            <p:ph type="subTitle" idx="1"/>
          </p:nvPr>
        </p:nvSpPr>
        <p:spPr>
          <a:xfrm>
            <a:off x="685800" y="1341439"/>
            <a:ext cx="6400800" cy="184666"/>
          </a:xfrm>
        </p:spPr>
        <p:txBody>
          <a:bodyPr lIns="0" tIns="0" rIns="0" bIns="0">
            <a:spAutoFit/>
          </a:bodyPr>
          <a:lstStyle>
            <a:lvl1pPr marL="0" indent="0">
              <a:buFontTx/>
              <a:buNone/>
              <a:defRPr sz="1200" i="1"/>
            </a:lvl1pPr>
          </a:lstStyle>
          <a:p>
            <a:r>
              <a:rPr lang="en-US"/>
              <a:t>Click to edit Master subtitle style</a:t>
            </a:r>
          </a:p>
        </p:txBody>
      </p:sp>
      <p:sp>
        <p:nvSpPr>
          <p:cNvPr id="14" name="Rectangle 5"/>
          <p:cNvSpPr>
            <a:spLocks noGrp="1" noChangeArrowheads="1"/>
          </p:cNvSpPr>
          <p:nvPr>
            <p:ph type="ftr" sz="quarter" idx="3"/>
          </p:nvPr>
        </p:nvSpPr>
        <p:spPr>
          <a:xfrm>
            <a:off x="3124200" y="6245225"/>
            <a:ext cx="2895600" cy="476251"/>
          </a:xfrm>
          <a:prstGeom prst="rect">
            <a:avLst/>
          </a:prstGeom>
        </p:spPr>
        <p:txBody>
          <a:bodyPr lIns="91438" tIns="45719" rIns="91438" bIns="45719"/>
          <a:lstStyle>
            <a:lvl1pPr algn="ctr">
              <a:defRPr sz="1400"/>
            </a:lvl1pPr>
          </a:lstStyle>
          <a:p>
            <a:pPr>
              <a:defRPr/>
            </a:pPr>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3571DB25-B0C8-46F2-87A1-07EECB1FA69D}" type="datetime1">
              <a:rPr lang="en-US" smtClean="0">
                <a:solidFill>
                  <a:srgbClr val="000000"/>
                </a:solidFill>
              </a:rPr>
              <a:pPr>
                <a:defRPr/>
              </a:pPr>
              <a:t>11/12/2014</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9B8852B7-9B25-4E9D-8061-B38E0C0F5C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10F5F784-9823-489D-AEB2-A0C1D90DBBF1}" type="datetime1">
              <a:rPr lang="en-US" smtClean="0">
                <a:solidFill>
                  <a:srgbClr val="000000"/>
                </a:solidFill>
              </a:rPr>
              <a:pPr>
                <a:defRPr/>
              </a:pPr>
              <a:t>11/12/2014</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F4D76D18-6881-4584-B5C0-D83C10B2EB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926E11A3-40DA-43EC-ABDB-C0915A86CC4F}" type="datetime1">
              <a:rPr lang="en-US" smtClean="0">
                <a:solidFill>
                  <a:srgbClr val="000000"/>
                </a:solidFill>
              </a:rPr>
              <a:pPr>
                <a:defRPr/>
              </a:pPr>
              <a:t>11/12/2014</a:t>
            </a:fld>
            <a:endParaRPr lang="en-US">
              <a:solidFill>
                <a:srgbClr val="000000"/>
              </a:solidFill>
            </a:endParaRPr>
          </a:p>
        </p:txBody>
      </p:sp>
      <p:sp>
        <p:nvSpPr>
          <p:cNvPr id="8" name="Footer Placeholder 7"/>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46FF4CB7-04DC-43BF-AC8C-F4DA4EA2B9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10F5F784-9823-489D-AEB2-A0C1D90DBBF1}" type="datetime1">
              <a:rPr lang="en-US" smtClean="0"/>
              <a:pPr>
                <a:defRPr/>
              </a:pPr>
              <a:t>11/12/2014</a:t>
            </a:fld>
            <a:endParaRPr lang="en-US"/>
          </a:p>
        </p:txBody>
      </p:sp>
      <p:sp>
        <p:nvSpPr>
          <p:cNvPr id="5" name="Footer Placeholder 4"/>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p>
        </p:txBody>
      </p:sp>
      <p:sp>
        <p:nvSpPr>
          <p:cNvPr id="6" name="Slide Number Placeholder 5"/>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F4D76D18-6881-4584-B5C0-D83C10B2EBD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2753822D-4253-4ED5-AD9A-098C9426BB86}" type="datetime1">
              <a:rPr lang="en-US" smtClean="0">
                <a:solidFill>
                  <a:srgbClr val="000000"/>
                </a:solidFill>
              </a:rPr>
              <a:pPr>
                <a:defRPr/>
              </a:pPr>
              <a:t>11/12/2014</a:t>
            </a:fld>
            <a:endParaRPr lang="en-US">
              <a:solidFill>
                <a:srgbClr val="000000"/>
              </a:solidFill>
            </a:endParaRPr>
          </a:p>
        </p:txBody>
      </p:sp>
      <p:sp>
        <p:nvSpPr>
          <p:cNvPr id="4" name="Footer Placeholder 3"/>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BA162079-044D-41D2-AA94-766B2BA2E81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2008EAB3-D30F-44A4-9994-7D00699665CA}" type="datetime1">
              <a:rPr lang="en-US" smtClean="0">
                <a:solidFill>
                  <a:srgbClr val="000000"/>
                </a:solidFill>
              </a:rPr>
              <a:pPr>
                <a:defRPr/>
              </a:pPr>
              <a:t>11/12/2014</a:t>
            </a:fld>
            <a:endParaRPr lang="en-US">
              <a:solidFill>
                <a:srgbClr val="000000"/>
              </a:solidFill>
            </a:endParaRPr>
          </a:p>
        </p:txBody>
      </p:sp>
      <p:sp>
        <p:nvSpPr>
          <p:cNvPr id="3" name="Footer Placeholder 2"/>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F7C3B25C-B0AB-4A99-B326-058CBE6247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2F1954CF-2B59-48A1-B745-6027C2203D5C}" type="datetime1">
              <a:rPr lang="en-US" smtClean="0">
                <a:solidFill>
                  <a:srgbClr val="000000"/>
                </a:solidFill>
              </a:rPr>
              <a:pPr>
                <a:defRPr/>
              </a:pPr>
              <a:t>11/12/2014</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156B7D76-4F9B-420E-900A-65136480BD8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B88293A7-3D5F-4413-8A96-AE1562866569}" type="datetime1">
              <a:rPr lang="en-US" smtClean="0">
                <a:solidFill>
                  <a:srgbClr val="000000"/>
                </a:solidFill>
              </a:rPr>
              <a:pPr>
                <a:defRPr/>
              </a:pPr>
              <a:t>11/12/2014</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E6FB80E4-53E1-4B12-8CD0-74F584BAC8A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2FAEBBAD-BB6E-4639-87B6-4EAD7392CCE4}" type="datetime1">
              <a:rPr lang="en-US" smtClean="0">
                <a:solidFill>
                  <a:srgbClr val="000000"/>
                </a:solidFill>
              </a:rPr>
              <a:pPr>
                <a:defRPr/>
              </a:pPr>
              <a:t>11/12/2014</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C37C10A4-05F2-4089-9A18-91161D5582C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
            <a:ext cx="222885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653415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3BFA36A7-8427-4E8F-A711-56BC23E0BD53}" type="datetime1">
              <a:rPr lang="en-US" smtClean="0">
                <a:solidFill>
                  <a:srgbClr val="000000"/>
                </a:solidFill>
              </a:rPr>
              <a:pPr>
                <a:defRPr/>
              </a:pPr>
              <a:t>11/12/2014</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62C1894F-ACAB-46FA-BE30-11197B7EA5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1"/>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1"/>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EF0BA1AE-1B42-4306-918A-DE2C8796CF79}" type="datetime1">
              <a:rPr lang="en-US" smtClean="0">
                <a:solidFill>
                  <a:srgbClr val="000000"/>
                </a:solidFill>
              </a:rPr>
              <a:pPr>
                <a:defRPr/>
              </a:pPr>
              <a:t>11/12/2014</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1"/>
          </a:xfrm>
          <a:prstGeom prst="rect">
            <a:avLst/>
          </a:prstGeom>
        </p:spPr>
        <p:txBody>
          <a:bodyPr lIns="91438" tIns="45719" rIns="91438" bIns="45719"/>
          <a:lstStyle>
            <a:lvl1pPr>
              <a:defRPr smtClean="0"/>
            </a:lvl1pPr>
          </a:lstStyle>
          <a:p>
            <a:pPr>
              <a:defRPr/>
            </a:pPr>
            <a:fld id="{1BE90FDC-22AE-4890-BF88-0A3A25C26CD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371602"/>
            <a:ext cx="40005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371602"/>
            <a:ext cx="40005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 y="3709991"/>
            <a:ext cx="81534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FF7A9132-15CC-4C60-958E-887FBF0EF3A9}" type="datetime1">
              <a:rPr lang="en-US" smtClean="0">
                <a:solidFill>
                  <a:srgbClr val="000000"/>
                </a:solidFill>
              </a:rPr>
              <a:pPr>
                <a:defRPr/>
              </a:pPr>
              <a:t>11/12/2014</a:t>
            </a:fld>
            <a:endParaRPr lang="en-US">
              <a:solidFill>
                <a:srgbClr val="000000"/>
              </a:solidFill>
            </a:endParaRPr>
          </a:p>
        </p:txBody>
      </p:sp>
      <p:sp>
        <p:nvSpPr>
          <p:cNvPr id="7" name="Footer Placeholder 6"/>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1"/>
          </a:xfrm>
          <a:prstGeom prst="rect">
            <a:avLst/>
          </a:prstGeom>
        </p:spPr>
        <p:txBody>
          <a:bodyPr lIns="91438" tIns="45719" rIns="91438" bIns="45719"/>
          <a:lstStyle>
            <a:lvl1pPr>
              <a:defRPr smtClean="0"/>
            </a:lvl1pPr>
          </a:lstStyle>
          <a:p>
            <a:pPr>
              <a:defRPr/>
            </a:pPr>
            <a:fld id="{89459EED-86BE-4630-8A8F-77BC42F818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1"/>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371601"/>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EF8C39E7-B55C-4090-B509-528244D0C682}" type="datetime1">
              <a:rPr lang="en-US" smtClean="0">
                <a:solidFill>
                  <a:srgbClr val="000000"/>
                </a:solidFill>
              </a:rPr>
              <a:pPr>
                <a:defRPr/>
              </a:pPr>
              <a:t>11/12/2014</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1"/>
          </a:xfrm>
          <a:prstGeom prst="rect">
            <a:avLst/>
          </a:prstGeom>
        </p:spPr>
        <p:txBody>
          <a:bodyPr lIns="91438" tIns="45719" rIns="91438" bIns="45719"/>
          <a:lstStyle>
            <a:lvl1pPr>
              <a:defRPr smtClean="0"/>
            </a:lvl1pPr>
          </a:lstStyle>
          <a:p>
            <a:pPr>
              <a:defRPr/>
            </a:pPr>
            <a:fld id="{388BDFF7-8AFD-4F2A-B6F9-650C4BE5F4C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1"/>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86300" y="1371601"/>
            <a:ext cx="4000500" cy="4525963"/>
          </a:xfrm>
        </p:spPr>
        <p:txBody>
          <a:bodyPr/>
          <a:lstStyle/>
          <a:p>
            <a:endParaRPr lang="en-US"/>
          </a:p>
        </p:txBody>
      </p:sp>
      <p:sp>
        <p:nvSpPr>
          <p:cNvPr id="5" name="Date Placeholder 4"/>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1EC458FA-D2CC-48E6-B26D-9C1234CEA7D7}" type="datetime1">
              <a:rPr lang="en-US" smtClean="0">
                <a:solidFill>
                  <a:srgbClr val="000000"/>
                </a:solidFill>
              </a:rPr>
              <a:pPr>
                <a:defRPr/>
              </a:pPr>
              <a:t>11/12/2014</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1"/>
          </a:xfrm>
          <a:prstGeom prst="rect">
            <a:avLst/>
          </a:prstGeom>
        </p:spPr>
        <p:txBody>
          <a:bodyPr lIns="91438" tIns="45719" rIns="91438" bIns="45719"/>
          <a:lstStyle>
            <a:lvl1pPr>
              <a:defRPr smtClean="0"/>
            </a:lvl1pPr>
          </a:lstStyle>
          <a:p>
            <a:pPr>
              <a:defRPr/>
            </a:pPr>
            <a:fld id="{C2009C3D-AFD8-4732-8878-4B063BF49C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926E11A3-40DA-43EC-ABDB-C0915A86CC4F}" type="datetime1">
              <a:rPr lang="en-US" smtClean="0"/>
              <a:pPr>
                <a:defRPr/>
              </a:pPr>
              <a:t>11/12/2014</a:t>
            </a:fld>
            <a:endParaRPr lang="en-US"/>
          </a:p>
        </p:txBody>
      </p:sp>
      <p:sp>
        <p:nvSpPr>
          <p:cNvPr id="8" name="Footer Placeholder 7"/>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p>
        </p:txBody>
      </p:sp>
      <p:sp>
        <p:nvSpPr>
          <p:cNvPr id="9" name="Slide Number Placeholder 8"/>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46FF4CB7-04DC-43BF-AC8C-F4DA4EA2B96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50546F-BF26-AE47-B789-99FFEFF6F391}"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59A730-C40E-874B-A184-1E463798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97268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0546F-BF26-AE47-B789-99FFEFF6F391}"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59A730-C40E-874B-A184-1E463798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79961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0546F-BF26-AE47-B789-99FFEFF6F391}"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59A730-C40E-874B-A184-1E463798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63594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50546F-BF26-AE47-B789-99FFEFF6F391}" type="datetimeFigureOut">
              <a:rPr lang="en-US" smtClean="0">
                <a:solidFill>
                  <a:prstClr val="black">
                    <a:tint val="75000"/>
                  </a:prstClr>
                </a:solidFill>
              </a:rPr>
              <a:pPr/>
              <a:t>11/12/2014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59A730-C40E-874B-A184-1E463798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45289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50546F-BF26-AE47-B789-99FFEFF6F391}" type="datetimeFigureOut">
              <a:rPr lang="en-US" smtClean="0">
                <a:solidFill>
                  <a:prstClr val="black">
                    <a:tint val="75000"/>
                  </a:prstClr>
                </a:solidFill>
              </a:rPr>
              <a:pPr/>
              <a:t>11/12/2014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59A730-C40E-874B-A184-1E463798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37459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50546F-BF26-AE47-B789-99FFEFF6F391}" type="datetimeFigureOut">
              <a:rPr lang="en-US" smtClean="0">
                <a:solidFill>
                  <a:prstClr val="black">
                    <a:tint val="75000"/>
                  </a:prstClr>
                </a:solidFill>
              </a:rPr>
              <a:pPr/>
              <a:t>11/12/2014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59A730-C40E-874B-A184-1E463798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637193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0546F-BF26-AE47-B789-99FFEFF6F391}" type="datetimeFigureOut">
              <a:rPr lang="en-US" smtClean="0">
                <a:solidFill>
                  <a:prstClr val="black">
                    <a:tint val="75000"/>
                  </a:prstClr>
                </a:solidFill>
              </a:rPr>
              <a:pPr/>
              <a:t>11/12/2014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59A730-C40E-874B-A184-1E463798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60052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0546F-BF26-AE47-B789-99FFEFF6F391}" type="datetimeFigureOut">
              <a:rPr lang="en-US" smtClean="0">
                <a:solidFill>
                  <a:prstClr val="black">
                    <a:tint val="75000"/>
                  </a:prstClr>
                </a:solidFill>
              </a:rPr>
              <a:pPr/>
              <a:t>11/12/2014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59A730-C40E-874B-A184-1E463798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172391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0546F-BF26-AE47-B789-99FFEFF6F391}" type="datetimeFigureOut">
              <a:rPr lang="en-US" smtClean="0">
                <a:solidFill>
                  <a:prstClr val="black">
                    <a:tint val="75000"/>
                  </a:prstClr>
                </a:solidFill>
              </a:rPr>
              <a:pPr/>
              <a:t>11/12/2014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59A730-C40E-874B-A184-1E463798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59381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0546F-BF26-AE47-B789-99FFEFF6F391}"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59A730-C40E-874B-A184-1E463798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123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2753822D-4253-4ED5-AD9A-098C9426BB86}" type="datetime1">
              <a:rPr lang="en-US" smtClean="0"/>
              <a:pPr>
                <a:defRPr/>
              </a:pPr>
              <a:t>11/12/2014</a:t>
            </a:fld>
            <a:endParaRPr lang="en-US"/>
          </a:p>
        </p:txBody>
      </p:sp>
      <p:sp>
        <p:nvSpPr>
          <p:cNvPr id="4" name="Footer Placeholder 3"/>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p>
        </p:txBody>
      </p:sp>
      <p:sp>
        <p:nvSpPr>
          <p:cNvPr id="5" name="Slide Number Placeholder 4"/>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BA162079-044D-41D2-AA94-766B2BA2E81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0546F-BF26-AE47-B789-99FFEFF6F391}"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59A730-C40E-874B-A184-1E463798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5887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2008EAB3-D30F-44A4-9994-7D00699665CA}" type="datetime1">
              <a:rPr lang="en-US" smtClean="0"/>
              <a:pPr>
                <a:defRPr/>
              </a:pPr>
              <a:t>11/12/2014</a:t>
            </a:fld>
            <a:endParaRPr lang="en-US"/>
          </a:p>
        </p:txBody>
      </p:sp>
      <p:sp>
        <p:nvSpPr>
          <p:cNvPr id="3" name="Footer Placeholder 2"/>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p>
        </p:txBody>
      </p:sp>
      <p:sp>
        <p:nvSpPr>
          <p:cNvPr id="4" name="Slide Number Placeholder 3"/>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F7C3B25C-B0AB-4A99-B326-058CBE6247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2F1954CF-2B59-48A1-B745-6027C2203D5C}" type="datetime1">
              <a:rPr lang="en-US" smtClean="0"/>
              <a:pPr>
                <a:defRPr/>
              </a:pPr>
              <a:t>11/12/2014</a:t>
            </a:fld>
            <a:endParaRPr lang="en-US"/>
          </a:p>
        </p:txBody>
      </p:sp>
      <p:sp>
        <p:nvSpPr>
          <p:cNvPr id="6" name="Footer Placeholder 5"/>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p>
        </p:txBody>
      </p:sp>
      <p:sp>
        <p:nvSpPr>
          <p:cNvPr id="7" name="Slide Number Placeholder 6"/>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156B7D76-4F9B-420E-900A-65136480BD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B88293A7-3D5F-4413-8A96-AE1562866569}" type="datetime1">
              <a:rPr lang="en-US" smtClean="0"/>
              <a:pPr>
                <a:defRPr/>
              </a:pPr>
              <a:t>11/12/2014</a:t>
            </a:fld>
            <a:endParaRPr lang="en-US"/>
          </a:p>
        </p:txBody>
      </p:sp>
      <p:sp>
        <p:nvSpPr>
          <p:cNvPr id="6" name="Footer Placeholder 5"/>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p>
        </p:txBody>
      </p:sp>
      <p:sp>
        <p:nvSpPr>
          <p:cNvPr id="7" name="Slide Number Placeholder 6"/>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E6FB80E4-53E1-4B12-8CD0-74F584BAC8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1"/>
          </a:xfrm>
          <a:prstGeom prst="rect">
            <a:avLst/>
          </a:prstGeom>
        </p:spPr>
        <p:txBody>
          <a:bodyPr lIns="91438" tIns="45719" rIns="91438" bIns="45719"/>
          <a:lstStyle>
            <a:lvl1pPr>
              <a:defRPr/>
            </a:lvl1pPr>
          </a:lstStyle>
          <a:p>
            <a:pPr>
              <a:defRPr/>
            </a:pPr>
            <a:fld id="{2FAEBBAD-BB6E-4639-87B6-4EAD7392CCE4}" type="datetime1">
              <a:rPr lang="en-US" smtClean="0"/>
              <a:pPr>
                <a:defRPr/>
              </a:pPr>
              <a:t>11/12/2014</a:t>
            </a:fld>
            <a:endParaRPr lang="en-US"/>
          </a:p>
        </p:txBody>
      </p:sp>
      <p:sp>
        <p:nvSpPr>
          <p:cNvPr id="5" name="Footer Placeholder 4"/>
          <p:cNvSpPr>
            <a:spLocks noGrp="1"/>
          </p:cNvSpPr>
          <p:nvPr>
            <p:ph type="ftr" sz="quarter" idx="11"/>
          </p:nvPr>
        </p:nvSpPr>
        <p:spPr>
          <a:xfrm>
            <a:off x="3124200" y="6245225"/>
            <a:ext cx="2895600" cy="476251"/>
          </a:xfrm>
          <a:prstGeom prst="rect">
            <a:avLst/>
          </a:prstGeom>
        </p:spPr>
        <p:txBody>
          <a:bodyPr lIns="91438" tIns="45719" rIns="91438" bIns="45719"/>
          <a:lstStyle>
            <a:lvl1pPr>
              <a:defRPr/>
            </a:lvl1pPr>
          </a:lstStyle>
          <a:p>
            <a:pPr>
              <a:defRPr/>
            </a:pPr>
            <a:endParaRPr lang="en-US"/>
          </a:p>
        </p:txBody>
      </p:sp>
      <p:sp>
        <p:nvSpPr>
          <p:cNvPr id="6" name="Slide Number Placeholder 5"/>
          <p:cNvSpPr>
            <a:spLocks noGrp="1"/>
          </p:cNvSpPr>
          <p:nvPr>
            <p:ph type="sldNum" sz="quarter" idx="12"/>
          </p:nvPr>
        </p:nvSpPr>
        <p:spPr>
          <a:xfrm>
            <a:off x="6629400" y="5334001"/>
            <a:ext cx="2133600" cy="476251"/>
          </a:xfrm>
          <a:prstGeom prst="rect">
            <a:avLst/>
          </a:prstGeom>
        </p:spPr>
        <p:txBody>
          <a:bodyPr lIns="91438" tIns="45719" rIns="91438" bIns="45719"/>
          <a:lstStyle>
            <a:lvl1pPr>
              <a:defRPr smtClean="0"/>
            </a:lvl1pPr>
          </a:lstStyle>
          <a:p>
            <a:pPr>
              <a:defRPr/>
            </a:pPr>
            <a:fld id="{C37C10A4-05F2-4089-9A18-91161D5582C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0" y="0"/>
            <a:ext cx="9144000" cy="1143000"/>
          </a:xfrm>
          <a:prstGeom prst="rect">
            <a:avLst/>
          </a:prstGeom>
          <a:gradFill rotWithShape="1">
            <a:gsLst>
              <a:gs pos="0">
                <a:srgbClr val="003300"/>
              </a:gs>
              <a:gs pos="100000">
                <a:srgbClr val="00CC00">
                  <a:alpha val="50000"/>
                </a:srgbClr>
              </a:gs>
            </a:gsLst>
            <a:lin ang="0" scaled="1"/>
          </a:gradFill>
          <a:ln w="9525">
            <a:noFill/>
            <a:miter lim="800000"/>
            <a:headEnd/>
            <a:tailEnd/>
          </a:ln>
        </p:spPr>
        <p:txBody>
          <a:bodyPr wrap="none" lIns="91438" tIns="45719" rIns="91438" bIns="45719" anchor="ctr"/>
          <a:lstStyle/>
          <a:p>
            <a:endParaRPr lang="en-US">
              <a:solidFill>
                <a:srgbClr val="003300"/>
              </a:solidFill>
            </a:endParaRPr>
          </a:p>
        </p:txBody>
      </p:sp>
      <p:sp>
        <p:nvSpPr>
          <p:cNvPr id="261123" name="Rectangle 2"/>
          <p:cNvSpPr>
            <a:spLocks noGrp="1" noChangeArrowheads="1"/>
          </p:cNvSpPr>
          <p:nvPr>
            <p:ph type="title"/>
          </p:nvPr>
        </p:nvSpPr>
        <p:spPr bwMode="auto">
          <a:xfrm>
            <a:off x="0" y="0"/>
            <a:ext cx="8915400" cy="1143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lvl="0"/>
            <a:r>
              <a:rPr lang="en-US" smtClean="0"/>
              <a:t>Click to edit Master title style</a:t>
            </a:r>
          </a:p>
        </p:txBody>
      </p:sp>
      <p:sp>
        <p:nvSpPr>
          <p:cNvPr id="261124" name="Rectangle 3"/>
          <p:cNvSpPr>
            <a:spLocks noGrp="1" noChangeArrowheads="1"/>
          </p:cNvSpPr>
          <p:nvPr>
            <p:ph type="body" idx="1"/>
          </p:nvPr>
        </p:nvSpPr>
        <p:spPr bwMode="auto">
          <a:xfrm>
            <a:off x="533400" y="1371601"/>
            <a:ext cx="8153400" cy="4525963"/>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Rectangle 4"/>
          <p:cNvSpPr>
            <a:spLocks noChangeArrowheads="1"/>
          </p:cNvSpPr>
          <p:nvPr/>
        </p:nvSpPr>
        <p:spPr bwMode="auto">
          <a:xfrm>
            <a:off x="457200" y="6245225"/>
            <a:ext cx="2133600" cy="476251"/>
          </a:xfrm>
          <a:prstGeom prst="rect">
            <a:avLst/>
          </a:prstGeom>
          <a:noFill/>
          <a:ln w="9525">
            <a:noFill/>
            <a:miter lim="800000"/>
            <a:headEnd/>
            <a:tailEnd/>
          </a:ln>
        </p:spPr>
        <p:txBody>
          <a:bodyPr lIns="91438" tIns="45719" rIns="91438" bIns="45719"/>
          <a:lstStyle>
            <a:lvl1pPr>
              <a:defRPr sz="1400"/>
            </a:lvl1pPr>
          </a:lstStyle>
          <a:p>
            <a:pPr>
              <a:defRPr/>
            </a:pPr>
            <a:endParaRPr lang="en-US"/>
          </a:p>
        </p:txBody>
      </p:sp>
      <p:sp>
        <p:nvSpPr>
          <p:cNvPr id="1031" name="Rectangle 7"/>
          <p:cNvSpPr>
            <a:spLocks noChangeArrowheads="1"/>
          </p:cNvSpPr>
          <p:nvPr/>
        </p:nvSpPr>
        <p:spPr bwMode="auto">
          <a:xfrm>
            <a:off x="2055816" y="6400800"/>
            <a:ext cx="7088187" cy="457200"/>
          </a:xfrm>
          <a:prstGeom prst="rect">
            <a:avLst/>
          </a:prstGeom>
          <a:gradFill rotWithShape="1">
            <a:gsLst>
              <a:gs pos="0">
                <a:schemeClr val="tx1"/>
              </a:gs>
              <a:gs pos="100000">
                <a:srgbClr val="DDDDDD">
                  <a:alpha val="50000"/>
                </a:srgbClr>
              </a:gs>
            </a:gsLst>
            <a:lin ang="0" scaled="1"/>
          </a:gradFill>
          <a:ln w="9525">
            <a:noFill/>
            <a:miter lim="800000"/>
            <a:headEnd/>
            <a:tailEnd/>
          </a:ln>
        </p:spPr>
        <p:txBody>
          <a:bodyPr wrap="none" lIns="91438" tIns="45719" rIns="91438" bIns="45719" anchor="ctr"/>
          <a:lstStyle/>
          <a:p>
            <a:pPr algn="r">
              <a:defRPr/>
            </a:pPr>
            <a:endParaRPr lang="en-US" sz="1000" i="1" dirty="0">
              <a:solidFill>
                <a:schemeClr val="bg1"/>
              </a:solidFill>
            </a:endParaRPr>
          </a:p>
        </p:txBody>
      </p:sp>
      <p:sp>
        <p:nvSpPr>
          <p:cNvPr id="1032" name="Rectangle 8"/>
          <p:cNvSpPr>
            <a:spLocks noChangeArrowheads="1"/>
          </p:cNvSpPr>
          <p:nvPr/>
        </p:nvSpPr>
        <p:spPr bwMode="auto">
          <a:xfrm>
            <a:off x="0" y="6400800"/>
            <a:ext cx="1981200" cy="457200"/>
          </a:xfrm>
          <a:prstGeom prst="rect">
            <a:avLst/>
          </a:prstGeom>
          <a:gradFill rotWithShape="1">
            <a:gsLst>
              <a:gs pos="0">
                <a:srgbClr val="003300"/>
              </a:gs>
              <a:gs pos="100000">
                <a:srgbClr val="00CC00">
                  <a:alpha val="50000"/>
                </a:srgbClr>
              </a:gs>
            </a:gsLst>
            <a:lin ang="0" scaled="1"/>
          </a:gradFill>
          <a:ln w="9525">
            <a:noFill/>
            <a:miter lim="800000"/>
            <a:headEnd/>
            <a:tailEnd/>
          </a:ln>
        </p:spPr>
        <p:txBody>
          <a:bodyPr wrap="none" lIns="91438" tIns="45719" rIns="91438" bIns="45719" anchor="ctr"/>
          <a:lstStyle/>
          <a:p>
            <a:pPr>
              <a:defRPr/>
            </a:pPr>
            <a:endParaRPr lang="en-US" sz="1000" dirty="0">
              <a:solidFill>
                <a:schemeClr val="bg1"/>
              </a:solidFill>
            </a:endParaRPr>
          </a:p>
        </p:txBody>
      </p:sp>
      <p:sp>
        <p:nvSpPr>
          <p:cNvPr id="1035" name="Text Box 13"/>
          <p:cNvSpPr txBox="1">
            <a:spLocks noChangeArrowheads="1"/>
          </p:cNvSpPr>
          <p:nvPr/>
        </p:nvSpPr>
        <p:spPr bwMode="auto">
          <a:xfrm>
            <a:off x="7938" y="6410327"/>
            <a:ext cx="381000" cy="276997"/>
          </a:xfrm>
          <a:prstGeom prst="rect">
            <a:avLst/>
          </a:prstGeom>
          <a:noFill/>
          <a:ln w="9525">
            <a:noFill/>
            <a:miter lim="800000"/>
            <a:headEnd/>
            <a:tailEnd/>
          </a:ln>
        </p:spPr>
        <p:txBody>
          <a:bodyPr lIns="91438" tIns="45719" rIns="91438" bIns="45719">
            <a:spAutoFit/>
          </a:bodyPr>
          <a:lstStyle/>
          <a:p>
            <a:pPr>
              <a:spcBef>
                <a:spcPct val="50000"/>
              </a:spcBef>
              <a:defRPr/>
            </a:pPr>
            <a:fld id="{102E7021-2A5B-4A13-BB1B-DB5679751F78}" type="slidenum">
              <a:rPr lang="en-US" sz="1200">
                <a:solidFill>
                  <a:schemeClr val="bg1"/>
                </a:solidFill>
              </a:rPr>
              <a:pPr>
                <a:spcBef>
                  <a:spcPct val="50000"/>
                </a:spcBef>
                <a:defRPr/>
              </a:pPr>
              <a:t>‹#›</a:t>
            </a:fld>
            <a:endParaRPr 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189" algn="l" rtl="0" eaLnBrk="0" fontAlgn="base" hangingPunct="0">
        <a:spcBef>
          <a:spcPct val="0"/>
        </a:spcBef>
        <a:spcAft>
          <a:spcPct val="0"/>
        </a:spcAft>
        <a:defRPr sz="3600">
          <a:solidFill>
            <a:schemeClr val="bg1"/>
          </a:solidFill>
          <a:latin typeface="Arial" charset="0"/>
        </a:defRPr>
      </a:lvl6pPr>
      <a:lvl7pPr marL="914378" algn="l" rtl="0" eaLnBrk="0" fontAlgn="base" hangingPunct="0">
        <a:spcBef>
          <a:spcPct val="0"/>
        </a:spcBef>
        <a:spcAft>
          <a:spcPct val="0"/>
        </a:spcAft>
        <a:defRPr sz="3600">
          <a:solidFill>
            <a:schemeClr val="bg1"/>
          </a:solidFill>
          <a:latin typeface="Arial" charset="0"/>
        </a:defRPr>
      </a:lvl7pPr>
      <a:lvl8pPr marL="1371566" algn="l" rtl="0" eaLnBrk="0" fontAlgn="base" hangingPunct="0">
        <a:spcBef>
          <a:spcPct val="0"/>
        </a:spcBef>
        <a:spcAft>
          <a:spcPct val="0"/>
        </a:spcAft>
        <a:defRPr sz="3600">
          <a:solidFill>
            <a:schemeClr val="bg1"/>
          </a:solidFill>
          <a:latin typeface="Arial" charset="0"/>
        </a:defRPr>
      </a:lvl8pPr>
      <a:lvl9pPr marL="1828754" algn="l" rtl="0" eaLnBrk="0" fontAlgn="base" hangingPunct="0">
        <a:spcBef>
          <a:spcPct val="0"/>
        </a:spcBef>
        <a:spcAft>
          <a:spcPct val="0"/>
        </a:spcAft>
        <a:defRPr sz="3600">
          <a:solidFill>
            <a:schemeClr val="bg1"/>
          </a:solidFill>
          <a:latin typeface="Arial" charset="0"/>
        </a:defRPr>
      </a:lvl9pPr>
    </p:titleStyle>
    <p:bodyStyle>
      <a:lvl1pPr marL="342892" indent="-342892" algn="l" rtl="0" eaLnBrk="0" fontAlgn="base" hangingPunct="0">
        <a:spcBef>
          <a:spcPct val="20000"/>
        </a:spcBef>
        <a:spcAft>
          <a:spcPct val="50000"/>
        </a:spcAft>
        <a:buChar char="•"/>
        <a:defRPr sz="2800">
          <a:solidFill>
            <a:schemeClr val="tx1"/>
          </a:solidFill>
          <a:latin typeface="+mn-lt"/>
          <a:ea typeface="+mn-ea"/>
          <a:cs typeface="+mn-cs"/>
        </a:defRPr>
      </a:lvl1pPr>
      <a:lvl2pPr marL="742931" indent="-285743" algn="l" rtl="0" eaLnBrk="0" fontAlgn="base" hangingPunct="0">
        <a:spcBef>
          <a:spcPct val="20000"/>
        </a:spcBef>
        <a:spcAft>
          <a:spcPct val="50000"/>
        </a:spcAft>
        <a:buClr>
          <a:srgbClr val="339933"/>
        </a:buClr>
        <a:buFont typeface="Arial" charset="0"/>
        <a:buChar char="–"/>
        <a:defRPr sz="2400">
          <a:solidFill>
            <a:schemeClr val="tx1"/>
          </a:solidFill>
          <a:latin typeface="+mn-lt"/>
        </a:defRPr>
      </a:lvl2pPr>
      <a:lvl3pPr marL="1142972" indent="-228594" algn="l" rtl="0" eaLnBrk="0" fontAlgn="base" hangingPunct="0">
        <a:spcBef>
          <a:spcPct val="20000"/>
        </a:spcBef>
        <a:spcAft>
          <a:spcPct val="50000"/>
        </a:spcAft>
        <a:buChar char="•"/>
        <a:defRPr sz="2000">
          <a:solidFill>
            <a:schemeClr val="tx1"/>
          </a:solidFill>
          <a:latin typeface="+mn-lt"/>
        </a:defRPr>
      </a:lvl3pPr>
      <a:lvl4pPr marL="1600160" indent="-228594" algn="l" rtl="0" eaLnBrk="0" fontAlgn="base" hangingPunct="0">
        <a:spcBef>
          <a:spcPct val="20000"/>
        </a:spcBef>
        <a:spcAft>
          <a:spcPct val="50000"/>
        </a:spcAft>
        <a:buClr>
          <a:srgbClr val="339933"/>
        </a:buClr>
        <a:buFont typeface="Arial" charset="0"/>
        <a:buChar char="–"/>
        <a:defRPr>
          <a:solidFill>
            <a:schemeClr val="tx1"/>
          </a:solidFill>
          <a:latin typeface="+mn-lt"/>
        </a:defRPr>
      </a:lvl4pPr>
      <a:lvl5pPr marL="2057348" indent="-228594" algn="l" rtl="0" eaLnBrk="0" fontAlgn="base" hangingPunct="0">
        <a:spcBef>
          <a:spcPct val="20000"/>
        </a:spcBef>
        <a:spcAft>
          <a:spcPct val="50000"/>
        </a:spcAft>
        <a:buChar char="»"/>
        <a:defRPr sz="2000">
          <a:solidFill>
            <a:schemeClr val="tx1"/>
          </a:solidFill>
          <a:latin typeface="+mn-lt"/>
        </a:defRPr>
      </a:lvl5pPr>
      <a:lvl6pPr marL="2514537" indent="-228594" algn="l" rtl="0" eaLnBrk="0" fontAlgn="base" hangingPunct="0">
        <a:spcBef>
          <a:spcPct val="20000"/>
        </a:spcBef>
        <a:spcAft>
          <a:spcPct val="50000"/>
        </a:spcAft>
        <a:buChar char="»"/>
        <a:defRPr sz="2000">
          <a:solidFill>
            <a:schemeClr val="tx1"/>
          </a:solidFill>
          <a:latin typeface="+mn-lt"/>
        </a:defRPr>
      </a:lvl6pPr>
      <a:lvl7pPr marL="2971726" indent="-228594" algn="l" rtl="0" eaLnBrk="0" fontAlgn="base" hangingPunct="0">
        <a:spcBef>
          <a:spcPct val="20000"/>
        </a:spcBef>
        <a:spcAft>
          <a:spcPct val="50000"/>
        </a:spcAft>
        <a:buChar char="»"/>
        <a:defRPr sz="2000">
          <a:solidFill>
            <a:schemeClr val="tx1"/>
          </a:solidFill>
          <a:latin typeface="+mn-lt"/>
        </a:defRPr>
      </a:lvl7pPr>
      <a:lvl8pPr marL="3428915" indent="-228594" algn="l" rtl="0" eaLnBrk="0" fontAlgn="base" hangingPunct="0">
        <a:spcBef>
          <a:spcPct val="20000"/>
        </a:spcBef>
        <a:spcAft>
          <a:spcPct val="50000"/>
        </a:spcAft>
        <a:buChar char="»"/>
        <a:defRPr sz="2000">
          <a:solidFill>
            <a:schemeClr val="tx1"/>
          </a:solidFill>
          <a:latin typeface="+mn-lt"/>
        </a:defRPr>
      </a:lvl8pPr>
      <a:lvl9pPr marL="3886103" indent="-228594" algn="l" rtl="0" eaLnBrk="0" fontAlgn="base" hangingPunct="0">
        <a:spcBef>
          <a:spcPct val="20000"/>
        </a:spcBef>
        <a:spcAft>
          <a:spcPct val="5000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8" tIns="45719" rIns="91438"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38" tIns="45719" rIns="91438" bIns="45719" rtlCol="0" anchor="ctr"/>
          <a:lstStyle>
            <a:lvl1pPr algn="l" fontAlgn="auto">
              <a:spcBef>
                <a:spcPts val="0"/>
              </a:spcBef>
              <a:spcAft>
                <a:spcPts val="0"/>
              </a:spcAft>
              <a:defRPr sz="1200">
                <a:solidFill>
                  <a:schemeClr val="tx1">
                    <a:tint val="75000"/>
                  </a:schemeClr>
                </a:solidFill>
              </a:defRPr>
            </a:lvl1pPr>
          </a:lstStyle>
          <a:p>
            <a:fld id="{29301D5C-02D5-4F73-BE68-EB83D42CEEB9}" type="datetime1">
              <a:rPr lang="en-US" smtClean="0">
                <a:solidFill>
                  <a:prstClr val="black">
                    <a:tint val="75000"/>
                  </a:prstClr>
                </a:solidFill>
                <a:latin typeface="Calibri"/>
              </a:rPr>
              <a:pPr/>
              <a:t>11/12/2014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38" tIns="45719" rIns="91438" bIns="45719" rtlCol="0" anchor="ctr"/>
          <a:lstStyle>
            <a:lvl1pPr algn="ctr" fontAlgn="auto">
              <a:spcBef>
                <a:spcPts val="0"/>
              </a:spcBef>
              <a:spcAft>
                <a:spcPts val="0"/>
              </a:spcAft>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8" tIns="45719" rIns="91438" bIns="45719" rtlCol="0" anchor="ctr"/>
          <a:lstStyle>
            <a:lvl1pPr algn="r" fontAlgn="auto">
              <a:spcBef>
                <a:spcPts val="0"/>
              </a:spcBef>
              <a:spcAft>
                <a:spcPts val="0"/>
              </a:spcAft>
              <a:defRPr sz="1200">
                <a:solidFill>
                  <a:schemeClr val="tx1">
                    <a:tint val="75000"/>
                  </a:schemeClr>
                </a:solidFill>
              </a:defRPr>
            </a:lvl1pPr>
          </a:lstStyle>
          <a:p>
            <a:fld id="{94D67816-BA27-486D-9086-E17793732E6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0" y="0"/>
            <a:ext cx="9144000" cy="1143000"/>
          </a:xfrm>
          <a:prstGeom prst="rect">
            <a:avLst/>
          </a:prstGeom>
          <a:gradFill rotWithShape="1">
            <a:gsLst>
              <a:gs pos="0">
                <a:srgbClr val="003300"/>
              </a:gs>
              <a:gs pos="100000">
                <a:srgbClr val="00CC00">
                  <a:alpha val="50000"/>
                </a:srgbClr>
              </a:gs>
            </a:gsLst>
            <a:lin ang="0" scaled="1"/>
          </a:gradFill>
          <a:ln w="9525">
            <a:noFill/>
            <a:miter lim="800000"/>
            <a:headEnd/>
            <a:tailEnd/>
          </a:ln>
        </p:spPr>
        <p:txBody>
          <a:bodyPr wrap="none" lIns="91438" tIns="45719" rIns="91438" bIns="45719" anchor="ctr"/>
          <a:lstStyle/>
          <a:p>
            <a:endParaRPr lang="en-US">
              <a:solidFill>
                <a:srgbClr val="003300"/>
              </a:solidFill>
            </a:endParaRPr>
          </a:p>
        </p:txBody>
      </p:sp>
      <p:sp>
        <p:nvSpPr>
          <p:cNvPr id="261123" name="Rectangle 2"/>
          <p:cNvSpPr>
            <a:spLocks noGrp="1" noChangeArrowheads="1"/>
          </p:cNvSpPr>
          <p:nvPr>
            <p:ph type="title"/>
          </p:nvPr>
        </p:nvSpPr>
        <p:spPr bwMode="auto">
          <a:xfrm>
            <a:off x="0" y="0"/>
            <a:ext cx="8915400" cy="1143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lvl="0"/>
            <a:r>
              <a:rPr lang="en-US" smtClean="0"/>
              <a:t>Click to edit Master title style</a:t>
            </a:r>
          </a:p>
        </p:txBody>
      </p:sp>
      <p:sp>
        <p:nvSpPr>
          <p:cNvPr id="261124" name="Rectangle 3"/>
          <p:cNvSpPr>
            <a:spLocks noGrp="1" noChangeArrowheads="1"/>
          </p:cNvSpPr>
          <p:nvPr>
            <p:ph type="body" idx="1"/>
          </p:nvPr>
        </p:nvSpPr>
        <p:spPr bwMode="auto">
          <a:xfrm>
            <a:off x="533400" y="1371601"/>
            <a:ext cx="8153400" cy="4525963"/>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Rectangle 4"/>
          <p:cNvSpPr>
            <a:spLocks noChangeArrowheads="1"/>
          </p:cNvSpPr>
          <p:nvPr/>
        </p:nvSpPr>
        <p:spPr bwMode="auto">
          <a:xfrm>
            <a:off x="457200" y="6245225"/>
            <a:ext cx="2133600" cy="476251"/>
          </a:xfrm>
          <a:prstGeom prst="rect">
            <a:avLst/>
          </a:prstGeom>
          <a:noFill/>
          <a:ln w="9525">
            <a:noFill/>
            <a:miter lim="800000"/>
            <a:headEnd/>
            <a:tailEnd/>
          </a:ln>
        </p:spPr>
        <p:txBody>
          <a:bodyPr lIns="91438" tIns="45719" rIns="91438" bIns="45719"/>
          <a:lstStyle>
            <a:lvl1pPr>
              <a:defRPr sz="1400"/>
            </a:lvl1pPr>
          </a:lstStyle>
          <a:p>
            <a:pPr>
              <a:defRPr/>
            </a:pPr>
            <a:endParaRPr lang="en-US">
              <a:solidFill>
                <a:srgbClr val="000000"/>
              </a:solidFill>
            </a:endParaRPr>
          </a:p>
        </p:txBody>
      </p:sp>
      <p:sp>
        <p:nvSpPr>
          <p:cNvPr id="1031" name="Rectangle 7"/>
          <p:cNvSpPr>
            <a:spLocks noChangeArrowheads="1"/>
          </p:cNvSpPr>
          <p:nvPr/>
        </p:nvSpPr>
        <p:spPr bwMode="auto">
          <a:xfrm>
            <a:off x="2055816" y="6400800"/>
            <a:ext cx="7088187" cy="457200"/>
          </a:xfrm>
          <a:prstGeom prst="rect">
            <a:avLst/>
          </a:prstGeom>
          <a:gradFill rotWithShape="1">
            <a:gsLst>
              <a:gs pos="0">
                <a:schemeClr val="tx1"/>
              </a:gs>
              <a:gs pos="100000">
                <a:srgbClr val="DDDDDD">
                  <a:alpha val="50000"/>
                </a:srgbClr>
              </a:gs>
            </a:gsLst>
            <a:lin ang="0" scaled="1"/>
          </a:gradFill>
          <a:ln w="9525">
            <a:noFill/>
            <a:miter lim="800000"/>
            <a:headEnd/>
            <a:tailEnd/>
          </a:ln>
        </p:spPr>
        <p:txBody>
          <a:bodyPr wrap="none" lIns="91438" tIns="45719" rIns="91438" bIns="45719" anchor="ctr"/>
          <a:lstStyle/>
          <a:p>
            <a:pPr algn="r">
              <a:defRPr/>
            </a:pPr>
            <a:endParaRPr lang="en-US" sz="1000" i="1" dirty="0">
              <a:solidFill>
                <a:srgbClr val="FFFFFF"/>
              </a:solidFill>
            </a:endParaRPr>
          </a:p>
        </p:txBody>
      </p:sp>
      <p:sp>
        <p:nvSpPr>
          <p:cNvPr id="1032" name="Rectangle 8"/>
          <p:cNvSpPr>
            <a:spLocks noChangeArrowheads="1"/>
          </p:cNvSpPr>
          <p:nvPr/>
        </p:nvSpPr>
        <p:spPr bwMode="auto">
          <a:xfrm>
            <a:off x="0" y="6400800"/>
            <a:ext cx="1981200" cy="457200"/>
          </a:xfrm>
          <a:prstGeom prst="rect">
            <a:avLst/>
          </a:prstGeom>
          <a:gradFill rotWithShape="1">
            <a:gsLst>
              <a:gs pos="0">
                <a:srgbClr val="003300"/>
              </a:gs>
              <a:gs pos="100000">
                <a:srgbClr val="00CC00">
                  <a:alpha val="50000"/>
                </a:srgbClr>
              </a:gs>
            </a:gsLst>
            <a:lin ang="0" scaled="1"/>
          </a:gradFill>
          <a:ln w="9525">
            <a:noFill/>
            <a:miter lim="800000"/>
            <a:headEnd/>
            <a:tailEnd/>
          </a:ln>
        </p:spPr>
        <p:txBody>
          <a:bodyPr wrap="none" lIns="91438" tIns="45719" rIns="91438" bIns="45719" anchor="ctr"/>
          <a:lstStyle/>
          <a:p>
            <a:pPr>
              <a:defRPr/>
            </a:pPr>
            <a:endParaRPr lang="en-US" sz="1000" dirty="0">
              <a:solidFill>
                <a:srgbClr val="FFFFFF"/>
              </a:solidFill>
            </a:endParaRPr>
          </a:p>
        </p:txBody>
      </p:sp>
      <p:sp>
        <p:nvSpPr>
          <p:cNvPr id="1035" name="Text Box 13"/>
          <p:cNvSpPr txBox="1">
            <a:spLocks noChangeArrowheads="1"/>
          </p:cNvSpPr>
          <p:nvPr/>
        </p:nvSpPr>
        <p:spPr bwMode="auto">
          <a:xfrm>
            <a:off x="7938" y="6410327"/>
            <a:ext cx="381000" cy="276997"/>
          </a:xfrm>
          <a:prstGeom prst="rect">
            <a:avLst/>
          </a:prstGeom>
          <a:noFill/>
          <a:ln w="9525">
            <a:noFill/>
            <a:miter lim="800000"/>
            <a:headEnd/>
            <a:tailEnd/>
          </a:ln>
        </p:spPr>
        <p:txBody>
          <a:bodyPr lIns="91438" tIns="45719" rIns="91438" bIns="45719">
            <a:spAutoFit/>
          </a:bodyPr>
          <a:lstStyle/>
          <a:p>
            <a:pPr>
              <a:spcBef>
                <a:spcPct val="50000"/>
              </a:spcBef>
              <a:defRPr/>
            </a:pPr>
            <a:fld id="{102E7021-2A5B-4A13-BB1B-DB5679751F78}" type="slidenum">
              <a:rPr lang="en-US" sz="1200">
                <a:solidFill>
                  <a:srgbClr val="FFFFFF"/>
                </a:solidFill>
              </a:rPr>
              <a:pPr>
                <a:spcBef>
                  <a:spcPct val="50000"/>
                </a:spcBef>
                <a:defRPr/>
              </a:pPr>
              <a:t>‹#›</a:t>
            </a:fld>
            <a:endParaRPr lang="en-US" sz="12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189" algn="l" rtl="0" eaLnBrk="0" fontAlgn="base" hangingPunct="0">
        <a:spcBef>
          <a:spcPct val="0"/>
        </a:spcBef>
        <a:spcAft>
          <a:spcPct val="0"/>
        </a:spcAft>
        <a:defRPr sz="3600">
          <a:solidFill>
            <a:schemeClr val="bg1"/>
          </a:solidFill>
          <a:latin typeface="Arial" charset="0"/>
        </a:defRPr>
      </a:lvl6pPr>
      <a:lvl7pPr marL="914378" algn="l" rtl="0" eaLnBrk="0" fontAlgn="base" hangingPunct="0">
        <a:spcBef>
          <a:spcPct val="0"/>
        </a:spcBef>
        <a:spcAft>
          <a:spcPct val="0"/>
        </a:spcAft>
        <a:defRPr sz="3600">
          <a:solidFill>
            <a:schemeClr val="bg1"/>
          </a:solidFill>
          <a:latin typeface="Arial" charset="0"/>
        </a:defRPr>
      </a:lvl7pPr>
      <a:lvl8pPr marL="1371566" algn="l" rtl="0" eaLnBrk="0" fontAlgn="base" hangingPunct="0">
        <a:spcBef>
          <a:spcPct val="0"/>
        </a:spcBef>
        <a:spcAft>
          <a:spcPct val="0"/>
        </a:spcAft>
        <a:defRPr sz="3600">
          <a:solidFill>
            <a:schemeClr val="bg1"/>
          </a:solidFill>
          <a:latin typeface="Arial" charset="0"/>
        </a:defRPr>
      </a:lvl8pPr>
      <a:lvl9pPr marL="1828754" algn="l" rtl="0" eaLnBrk="0" fontAlgn="base" hangingPunct="0">
        <a:spcBef>
          <a:spcPct val="0"/>
        </a:spcBef>
        <a:spcAft>
          <a:spcPct val="0"/>
        </a:spcAft>
        <a:defRPr sz="3600">
          <a:solidFill>
            <a:schemeClr val="bg1"/>
          </a:solidFill>
          <a:latin typeface="Arial" charset="0"/>
        </a:defRPr>
      </a:lvl9pPr>
    </p:titleStyle>
    <p:bodyStyle>
      <a:lvl1pPr marL="342892" indent="-342892" algn="l" rtl="0" eaLnBrk="0" fontAlgn="base" hangingPunct="0">
        <a:spcBef>
          <a:spcPct val="20000"/>
        </a:spcBef>
        <a:spcAft>
          <a:spcPct val="50000"/>
        </a:spcAft>
        <a:buChar char="•"/>
        <a:defRPr sz="2800">
          <a:solidFill>
            <a:schemeClr val="tx1"/>
          </a:solidFill>
          <a:latin typeface="+mn-lt"/>
          <a:ea typeface="+mn-ea"/>
          <a:cs typeface="+mn-cs"/>
        </a:defRPr>
      </a:lvl1pPr>
      <a:lvl2pPr marL="742931" indent="-285743" algn="l" rtl="0" eaLnBrk="0" fontAlgn="base" hangingPunct="0">
        <a:spcBef>
          <a:spcPct val="20000"/>
        </a:spcBef>
        <a:spcAft>
          <a:spcPct val="50000"/>
        </a:spcAft>
        <a:buClr>
          <a:srgbClr val="339933"/>
        </a:buClr>
        <a:buFont typeface="Arial" charset="0"/>
        <a:buChar char="–"/>
        <a:defRPr sz="2400">
          <a:solidFill>
            <a:schemeClr val="tx1"/>
          </a:solidFill>
          <a:latin typeface="+mn-lt"/>
        </a:defRPr>
      </a:lvl2pPr>
      <a:lvl3pPr marL="1142972" indent="-228594" algn="l" rtl="0" eaLnBrk="0" fontAlgn="base" hangingPunct="0">
        <a:spcBef>
          <a:spcPct val="20000"/>
        </a:spcBef>
        <a:spcAft>
          <a:spcPct val="50000"/>
        </a:spcAft>
        <a:buChar char="•"/>
        <a:defRPr sz="2000">
          <a:solidFill>
            <a:schemeClr val="tx1"/>
          </a:solidFill>
          <a:latin typeface="+mn-lt"/>
        </a:defRPr>
      </a:lvl3pPr>
      <a:lvl4pPr marL="1600160" indent="-228594" algn="l" rtl="0" eaLnBrk="0" fontAlgn="base" hangingPunct="0">
        <a:spcBef>
          <a:spcPct val="20000"/>
        </a:spcBef>
        <a:spcAft>
          <a:spcPct val="50000"/>
        </a:spcAft>
        <a:buClr>
          <a:srgbClr val="339933"/>
        </a:buClr>
        <a:buFont typeface="Arial" charset="0"/>
        <a:buChar char="–"/>
        <a:defRPr>
          <a:solidFill>
            <a:schemeClr val="tx1"/>
          </a:solidFill>
          <a:latin typeface="+mn-lt"/>
        </a:defRPr>
      </a:lvl4pPr>
      <a:lvl5pPr marL="2057348" indent="-228594" algn="l" rtl="0" eaLnBrk="0" fontAlgn="base" hangingPunct="0">
        <a:spcBef>
          <a:spcPct val="20000"/>
        </a:spcBef>
        <a:spcAft>
          <a:spcPct val="50000"/>
        </a:spcAft>
        <a:buChar char="»"/>
        <a:defRPr sz="2000">
          <a:solidFill>
            <a:schemeClr val="tx1"/>
          </a:solidFill>
          <a:latin typeface="+mn-lt"/>
        </a:defRPr>
      </a:lvl5pPr>
      <a:lvl6pPr marL="2514537" indent="-228594" algn="l" rtl="0" eaLnBrk="0" fontAlgn="base" hangingPunct="0">
        <a:spcBef>
          <a:spcPct val="20000"/>
        </a:spcBef>
        <a:spcAft>
          <a:spcPct val="50000"/>
        </a:spcAft>
        <a:buChar char="»"/>
        <a:defRPr sz="2000">
          <a:solidFill>
            <a:schemeClr val="tx1"/>
          </a:solidFill>
          <a:latin typeface="+mn-lt"/>
        </a:defRPr>
      </a:lvl6pPr>
      <a:lvl7pPr marL="2971726" indent="-228594" algn="l" rtl="0" eaLnBrk="0" fontAlgn="base" hangingPunct="0">
        <a:spcBef>
          <a:spcPct val="20000"/>
        </a:spcBef>
        <a:spcAft>
          <a:spcPct val="50000"/>
        </a:spcAft>
        <a:buChar char="»"/>
        <a:defRPr sz="2000">
          <a:solidFill>
            <a:schemeClr val="tx1"/>
          </a:solidFill>
          <a:latin typeface="+mn-lt"/>
        </a:defRPr>
      </a:lvl7pPr>
      <a:lvl8pPr marL="3428915" indent="-228594" algn="l" rtl="0" eaLnBrk="0" fontAlgn="base" hangingPunct="0">
        <a:spcBef>
          <a:spcPct val="20000"/>
        </a:spcBef>
        <a:spcAft>
          <a:spcPct val="50000"/>
        </a:spcAft>
        <a:buChar char="»"/>
        <a:defRPr sz="2000">
          <a:solidFill>
            <a:schemeClr val="tx1"/>
          </a:solidFill>
          <a:latin typeface="+mn-lt"/>
        </a:defRPr>
      </a:lvl8pPr>
      <a:lvl9pPr marL="3886103" indent="-228594" algn="l" rtl="0" eaLnBrk="0" fontAlgn="base" hangingPunct="0">
        <a:spcBef>
          <a:spcPct val="20000"/>
        </a:spcBef>
        <a:spcAft>
          <a:spcPct val="5000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342900" fontAlgn="auto">
              <a:spcBef>
                <a:spcPts val="0"/>
              </a:spcBef>
              <a:spcAft>
                <a:spcPts val="0"/>
              </a:spcAft>
            </a:pPr>
            <a:fld id="{5E50546F-BF26-AE47-B789-99FFEFF6F391}" type="datetimeFigureOut">
              <a:rPr lang="en-US" smtClean="0">
                <a:solidFill>
                  <a:prstClr val="black">
                    <a:tint val="75000"/>
                  </a:prstClr>
                </a:solidFill>
                <a:latin typeface="Calibri"/>
              </a:rPr>
              <a:pPr defTabSz="342900" fontAlgn="auto">
                <a:spcBef>
                  <a:spcPts val="0"/>
                </a:spcBef>
                <a:spcAft>
                  <a:spcPts val="0"/>
                </a:spcAft>
              </a:pPr>
              <a:t>11/12/2014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3429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342900" fontAlgn="auto">
              <a:spcBef>
                <a:spcPts val="0"/>
              </a:spcBef>
              <a:spcAft>
                <a:spcPts val="0"/>
              </a:spcAft>
            </a:pPr>
            <a:fld id="{CD59A730-C40E-874B-A184-1E4637986B0B}" type="slidenum">
              <a:rPr lang="en-US" smtClean="0">
                <a:solidFill>
                  <a:prstClr val="black">
                    <a:tint val="75000"/>
                  </a:prstClr>
                </a:solidFill>
                <a:latin typeface="Calibri"/>
              </a:rPr>
              <a:pPr defTabSz="3429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242415422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sftool.gov/" TargetMode="External"/><Relationship Id="rId1" Type="http://schemas.openxmlformats.org/officeDocument/2006/relationships/slideLayout" Target="../slideLayouts/slideLayout46.xml"/><Relationship Id="rId6" Type="http://schemas.openxmlformats.org/officeDocument/2006/relationships/image" Target="../media/image3.png"/><Relationship Id="rId5" Type="http://schemas.openxmlformats.org/officeDocument/2006/relationships/hyperlink" Target="http://greenthebuilding.azurewebsites.net/"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sftool.gov" TargetMode="External"/><Relationship Id="rId2" Type="http://schemas.openxmlformats.org/officeDocument/2006/relationships/hyperlink" Target="http://www.google.com/url?q=http://sftool.gov&amp;ust=1358871092321000&amp;usg=AFQjCNHXhFDLRwxTMVJXG3fLKmPE_Zrylg" TargetMode="Externa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hyperlink" Target="http://www.fmi.gov/" TargetMode="External"/><Relationship Id="rId3" Type="http://schemas.openxmlformats.org/officeDocument/2006/relationships/image" Target="../media/image26.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hyperlink" Target="mailto:michael.bloom@gsa.gov" TargetMode="External"/><Relationship Id="rId2" Type="http://schemas.openxmlformats.org/officeDocument/2006/relationships/hyperlink" Target="mailto:brian.gilligan@gsa.gov" TargetMode="External"/><Relationship Id="rId1" Type="http://schemas.openxmlformats.org/officeDocument/2006/relationships/slideLayout" Target="../slideLayouts/slideLayout27.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greenthebuilding.azurewebsites.net" TargetMode="External"/><Relationship Id="rId1" Type="http://schemas.openxmlformats.org/officeDocument/2006/relationships/slideLayout" Target="../slideLayouts/slideLayout21.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docs.google.com/a/gsa.gov/spreadsheet/viewform?formkey=dFI3aEg4a1EyOGR2Uy1NNm1uaDBRU0E6MA" TargetMode="External"/><Relationship Id="rId7" Type="http://schemas.openxmlformats.org/officeDocument/2006/relationships/image" Target="../media/image3.png"/><Relationship Id="rId2" Type="http://schemas.openxmlformats.org/officeDocument/2006/relationships/hyperlink" Target="mailto:Michael.Bloom@gsa.gov" TargetMode="External"/><Relationship Id="rId1" Type="http://schemas.openxmlformats.org/officeDocument/2006/relationships/slideLayout" Target="../slideLayouts/slideLayout21.xml"/><Relationship Id="rId6" Type="http://schemas.openxmlformats.org/officeDocument/2006/relationships/hyperlink" Target="http://greenthebuilding.azurewebsites.net/" TargetMode="External"/><Relationship Id="rId5" Type="http://schemas.openxmlformats.org/officeDocument/2006/relationships/image" Target="../media/image25.png"/><Relationship Id="rId4" Type="http://schemas.openxmlformats.org/officeDocument/2006/relationships/hyperlink" Target="https://sftool.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sftool.gov/learn/about/426/plug-loads" TargetMode="External"/><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_text_lowres.jpg">
            <a:hlinkClick r:id="rId2"/>
          </p:cNvPr>
          <p:cNvPicPr>
            <a:picLocks noChangeAspect="1"/>
          </p:cNvPicPr>
          <p:nvPr/>
        </p:nvPicPr>
        <p:blipFill>
          <a:blip r:embed="rId3" cstate="print"/>
          <a:stretch>
            <a:fillRect/>
          </a:stretch>
        </p:blipFill>
        <p:spPr>
          <a:xfrm>
            <a:off x="304800" y="1193800"/>
            <a:ext cx="6835588" cy="1549400"/>
          </a:xfrm>
          <a:prstGeom prst="rect">
            <a:avLst/>
          </a:prstGeom>
        </p:spPr>
      </p:pic>
      <p:sp>
        <p:nvSpPr>
          <p:cNvPr id="3" name="Rectangle 12"/>
          <p:cNvSpPr txBox="1">
            <a:spLocks noChangeArrowheads="1"/>
          </p:cNvSpPr>
          <p:nvPr/>
        </p:nvSpPr>
        <p:spPr bwMode="auto">
          <a:xfrm>
            <a:off x="1066800" y="1701800"/>
            <a:ext cx="5715000" cy="1193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378" eaLnBrk="0" hangingPunct="0">
              <a:defRPr/>
            </a:pPr>
            <a:r>
              <a:rPr lang="en-US" sz="1500" i="1" kern="0" dirty="0" smtClean="0">
                <a:solidFill>
                  <a:srgbClr val="339933"/>
                </a:solidFill>
                <a:latin typeface="+mj-lt"/>
                <a:ea typeface="+mj-ea"/>
                <a:cs typeface="+mj-cs"/>
              </a:rPr>
              <a:t>B               Building sustainable practices one decision at a time</a:t>
            </a:r>
            <a:endParaRPr lang="en-US" sz="1500" b="1" i="1" kern="0" dirty="0">
              <a:solidFill>
                <a:srgbClr val="339933"/>
              </a:solidFill>
              <a:latin typeface="+mj-lt"/>
              <a:ea typeface="+mj-ea"/>
              <a:cs typeface="+mj-cs"/>
            </a:endParaRPr>
          </a:p>
        </p:txBody>
      </p:sp>
      <p:sp>
        <p:nvSpPr>
          <p:cNvPr id="4" name="TextBox 3"/>
          <p:cNvSpPr txBox="1"/>
          <p:nvPr/>
        </p:nvSpPr>
        <p:spPr>
          <a:xfrm>
            <a:off x="1" y="3"/>
            <a:ext cx="9144000" cy="6857997"/>
          </a:xfrm>
          <a:prstGeom prst="rect">
            <a:avLst/>
          </a:prstGeom>
          <a:noFill/>
        </p:spPr>
        <p:txBody>
          <a:bodyPr wrap="square" lIns="68579" tIns="34289" rIns="68579" bIns="34289" rtlCol="0" anchor="ctr">
            <a:noAutofit/>
          </a:bodyPr>
          <a:lstStyle/>
          <a:p>
            <a:pPr defTabSz="342892" fontAlgn="auto">
              <a:spcBef>
                <a:spcPts val="0"/>
              </a:spcBef>
              <a:spcAft>
                <a:spcPts val="0"/>
              </a:spcAft>
            </a:pPr>
            <a:endParaRPr lang="en-US" sz="1400" b="1" dirty="0">
              <a:solidFill>
                <a:srgbClr val="B5008F"/>
              </a:solidFill>
              <a:latin typeface="Arial"/>
              <a:cs typeface="Arial"/>
            </a:endParaRPr>
          </a:p>
          <a:p>
            <a:pPr defTabSz="342892" fontAlgn="auto">
              <a:lnSpc>
                <a:spcPct val="150000"/>
              </a:lnSpc>
              <a:spcBef>
                <a:spcPts val="0"/>
              </a:spcBef>
              <a:spcAft>
                <a:spcPts val="0"/>
              </a:spcAft>
            </a:pPr>
            <a:endParaRPr lang="en-US" sz="1400" b="1" dirty="0" smtClean="0">
              <a:solidFill>
                <a:srgbClr val="B5008F"/>
              </a:solidFill>
              <a:latin typeface="Arial"/>
              <a:cs typeface="Arial"/>
            </a:endParaRPr>
          </a:p>
          <a:p>
            <a:pPr defTabSz="342892" fontAlgn="auto">
              <a:lnSpc>
                <a:spcPct val="150000"/>
              </a:lnSpc>
              <a:spcBef>
                <a:spcPts val="0"/>
              </a:spcBef>
              <a:spcAft>
                <a:spcPts val="0"/>
              </a:spcAft>
            </a:pPr>
            <a:endParaRPr lang="en-US" sz="1400" b="1" dirty="0" smtClean="0">
              <a:solidFill>
                <a:srgbClr val="B5008F"/>
              </a:solidFill>
              <a:latin typeface="Arial"/>
              <a:cs typeface="Arial"/>
            </a:endParaRPr>
          </a:p>
          <a:p>
            <a:pPr defTabSz="342892" fontAlgn="auto">
              <a:lnSpc>
                <a:spcPct val="150000"/>
              </a:lnSpc>
              <a:spcBef>
                <a:spcPts val="0"/>
              </a:spcBef>
              <a:spcAft>
                <a:spcPts val="0"/>
              </a:spcAft>
            </a:pPr>
            <a:endParaRPr lang="en-US" sz="1400" b="1" dirty="0" smtClean="0">
              <a:solidFill>
                <a:srgbClr val="B5008F"/>
              </a:solidFill>
              <a:latin typeface="Arial"/>
              <a:cs typeface="Arial"/>
            </a:endParaRPr>
          </a:p>
          <a:p>
            <a:pPr defTabSz="342892" fontAlgn="auto">
              <a:lnSpc>
                <a:spcPct val="150000"/>
              </a:lnSpc>
              <a:spcBef>
                <a:spcPts val="0"/>
              </a:spcBef>
              <a:spcAft>
                <a:spcPts val="0"/>
              </a:spcAft>
            </a:pPr>
            <a:endParaRPr lang="en-US" sz="1400" b="1" dirty="0" smtClean="0">
              <a:solidFill>
                <a:srgbClr val="B5008F"/>
              </a:solidFill>
              <a:latin typeface="Arial"/>
              <a:cs typeface="Arial"/>
            </a:endParaRPr>
          </a:p>
          <a:p>
            <a:pPr defTabSz="342892" fontAlgn="auto">
              <a:lnSpc>
                <a:spcPct val="150000"/>
              </a:lnSpc>
              <a:spcBef>
                <a:spcPts val="0"/>
              </a:spcBef>
              <a:spcAft>
                <a:spcPts val="0"/>
              </a:spcAft>
            </a:pPr>
            <a:endParaRPr lang="en-US" sz="1400" b="1" dirty="0" smtClean="0">
              <a:solidFill>
                <a:srgbClr val="00B0F0"/>
              </a:solidFill>
              <a:latin typeface="Arial"/>
              <a:cs typeface="Arial"/>
            </a:endParaRPr>
          </a:p>
          <a:p>
            <a:pPr defTabSz="342892" fontAlgn="auto">
              <a:lnSpc>
                <a:spcPct val="150000"/>
              </a:lnSpc>
              <a:spcBef>
                <a:spcPts val="0"/>
              </a:spcBef>
              <a:spcAft>
                <a:spcPts val="0"/>
              </a:spcAft>
            </a:pPr>
            <a:endParaRPr lang="en-US" sz="1400" b="1" dirty="0" smtClean="0">
              <a:solidFill>
                <a:srgbClr val="00B0F0"/>
              </a:solidFill>
              <a:latin typeface="Arial"/>
              <a:cs typeface="Arial"/>
            </a:endParaRPr>
          </a:p>
          <a:p>
            <a:pPr defTabSz="342892" fontAlgn="auto">
              <a:lnSpc>
                <a:spcPct val="150000"/>
              </a:lnSpc>
              <a:spcBef>
                <a:spcPts val="0"/>
              </a:spcBef>
              <a:spcAft>
                <a:spcPts val="0"/>
              </a:spcAft>
            </a:pPr>
            <a:endParaRPr lang="en-US" sz="1400" b="1" dirty="0" smtClean="0">
              <a:solidFill>
                <a:srgbClr val="00B0F0"/>
              </a:solidFill>
              <a:latin typeface="Arial"/>
              <a:cs typeface="Arial"/>
            </a:endParaRPr>
          </a:p>
          <a:p>
            <a:pPr defTabSz="342892" fontAlgn="auto">
              <a:lnSpc>
                <a:spcPct val="150000"/>
              </a:lnSpc>
              <a:spcBef>
                <a:spcPts val="0"/>
              </a:spcBef>
              <a:spcAft>
                <a:spcPts val="0"/>
              </a:spcAft>
            </a:pPr>
            <a:endParaRPr lang="en-US" sz="1400" b="1" dirty="0" smtClean="0">
              <a:solidFill>
                <a:srgbClr val="00B0F0"/>
              </a:solidFill>
              <a:latin typeface="Arial"/>
              <a:cs typeface="Arial"/>
            </a:endParaRPr>
          </a:p>
          <a:p>
            <a:pPr defTabSz="342892" fontAlgn="auto">
              <a:lnSpc>
                <a:spcPct val="150000"/>
              </a:lnSpc>
              <a:spcBef>
                <a:spcPts val="0"/>
              </a:spcBef>
              <a:spcAft>
                <a:spcPts val="0"/>
              </a:spcAft>
            </a:pPr>
            <a:endParaRPr lang="en-US" sz="2400" b="1" dirty="0" smtClean="0">
              <a:solidFill>
                <a:srgbClr val="00B0F0"/>
              </a:solidFill>
              <a:latin typeface="Arial"/>
              <a:cs typeface="Arial"/>
            </a:endParaRPr>
          </a:p>
          <a:p>
            <a:pPr algn="ctr" defTabSz="342892" fontAlgn="auto">
              <a:lnSpc>
                <a:spcPct val="150000"/>
              </a:lnSpc>
              <a:spcBef>
                <a:spcPts val="0"/>
              </a:spcBef>
              <a:spcAft>
                <a:spcPts val="0"/>
              </a:spcAft>
            </a:pPr>
            <a:r>
              <a:rPr lang="en-US" sz="2400" b="1" dirty="0" smtClean="0">
                <a:solidFill>
                  <a:srgbClr val="00B0F0"/>
                </a:solidFill>
                <a:latin typeface="Arial"/>
                <a:cs typeface="Arial"/>
              </a:rPr>
              <a:t>Michael </a:t>
            </a:r>
            <a:r>
              <a:rPr lang="en-US" sz="2400" b="1" dirty="0" smtClean="0">
                <a:solidFill>
                  <a:srgbClr val="00B0F0"/>
                </a:solidFill>
                <a:latin typeface="Arial"/>
                <a:cs typeface="Arial"/>
              </a:rPr>
              <a:t>F. Bloom </a:t>
            </a:r>
            <a:r>
              <a:rPr lang="en-US" sz="2400" b="1" dirty="0">
                <a:solidFill>
                  <a:srgbClr val="00B0F0"/>
                </a:solidFill>
                <a:latin typeface="Arial"/>
                <a:cs typeface="Arial"/>
              </a:rPr>
              <a:t>| </a:t>
            </a:r>
            <a:r>
              <a:rPr lang="en-US" sz="2400" b="1" dirty="0" smtClean="0">
                <a:solidFill>
                  <a:srgbClr val="00B0F0"/>
                </a:solidFill>
                <a:latin typeface="Arial"/>
                <a:cs typeface="Arial"/>
              </a:rPr>
              <a:t>U.S. GSA</a:t>
            </a:r>
          </a:p>
          <a:p>
            <a:pPr algn="ctr"/>
            <a:r>
              <a:rPr lang="en-US" sz="2400" b="1" dirty="0" smtClean="0">
                <a:latin typeface="Calibri" pitchFamily="34" charset="0"/>
              </a:rPr>
              <a:t>Office of </a:t>
            </a:r>
            <a:r>
              <a:rPr lang="en-US" sz="2400" b="1" dirty="0" err="1" smtClean="0">
                <a:latin typeface="Calibri" pitchFamily="34" charset="0"/>
              </a:rPr>
              <a:t>Governmentwide</a:t>
            </a:r>
            <a:r>
              <a:rPr lang="en-US" sz="2400" b="1" dirty="0" smtClean="0">
                <a:latin typeface="Calibri" pitchFamily="34" charset="0"/>
              </a:rPr>
              <a:t> Policy</a:t>
            </a:r>
          </a:p>
          <a:p>
            <a:pPr algn="ctr"/>
            <a:r>
              <a:rPr lang="en-US" sz="2400" b="1" dirty="0" smtClean="0">
                <a:latin typeface="Calibri" pitchFamily="34" charset="0"/>
              </a:rPr>
              <a:t>Office of Federal High-Performance Green Buildings</a:t>
            </a:r>
          </a:p>
          <a:p>
            <a:pPr algn="ctr"/>
            <a:endParaRPr lang="en-US" sz="2400" b="1" dirty="0" smtClean="0">
              <a:latin typeface="Calibri" pitchFamily="34" charset="0"/>
            </a:endParaRPr>
          </a:p>
          <a:p>
            <a:pPr algn="ctr"/>
            <a:r>
              <a:rPr lang="en-US" sz="2400" b="1" dirty="0" smtClean="0">
                <a:latin typeface="Calibri" pitchFamily="34" charset="0"/>
              </a:rPr>
              <a:t>FFC Presentation, November 12, 2014</a:t>
            </a:r>
          </a:p>
          <a:p>
            <a:endParaRPr lang="en-US" sz="2400" b="1" dirty="0" smtClean="0">
              <a:latin typeface="Calibri" pitchFamily="34" charset="0"/>
            </a:endParaRPr>
          </a:p>
          <a:p>
            <a:endParaRPr lang="en-US" sz="2400" dirty="0" smtClean="0">
              <a:latin typeface="Calibri" pitchFamily="34" charset="0"/>
            </a:endParaRPr>
          </a:p>
          <a:p>
            <a:pPr defTabSz="342892" fontAlgn="auto">
              <a:lnSpc>
                <a:spcPct val="150000"/>
              </a:lnSpc>
              <a:spcBef>
                <a:spcPts val="0"/>
              </a:spcBef>
              <a:spcAft>
                <a:spcPts val="0"/>
              </a:spcAft>
            </a:pPr>
            <a:endParaRPr lang="en-US" sz="2400" b="1" dirty="0" smtClean="0">
              <a:solidFill>
                <a:srgbClr val="B5008F"/>
              </a:solidFill>
              <a:latin typeface="Arial"/>
              <a:cs typeface="Arial"/>
            </a:endParaRPr>
          </a:p>
          <a:p>
            <a:pPr defTabSz="342892" fontAlgn="auto">
              <a:lnSpc>
                <a:spcPct val="150000"/>
              </a:lnSpc>
              <a:spcBef>
                <a:spcPts val="0"/>
              </a:spcBef>
              <a:spcAft>
                <a:spcPts val="0"/>
              </a:spcAft>
            </a:pPr>
            <a:r>
              <a:rPr lang="en-US" sz="2400" b="1" dirty="0" smtClean="0">
                <a:solidFill>
                  <a:srgbClr val="B5008F"/>
                </a:solidFill>
                <a:latin typeface="Arial"/>
                <a:cs typeface="Arial"/>
              </a:rPr>
              <a:t> </a:t>
            </a:r>
            <a:endParaRPr lang="en-US" sz="2400" dirty="0">
              <a:solidFill>
                <a:srgbClr val="B5008F"/>
              </a:solidFill>
              <a:latin typeface="Arial"/>
              <a:cs typeface="Arial"/>
            </a:endParaRPr>
          </a:p>
        </p:txBody>
      </p:sp>
      <p:pic>
        <p:nvPicPr>
          <p:cNvPr id="5" name="Picture 23" descr="PC_GSA_Star_Mark_(RGB) 1in"/>
          <p:cNvPicPr>
            <a:picLocks noChangeAspect="1" noChangeArrowheads="1"/>
          </p:cNvPicPr>
          <p:nvPr/>
        </p:nvPicPr>
        <p:blipFill>
          <a:blip r:embed="rId4" cstate="print"/>
          <a:srcRect/>
          <a:stretch>
            <a:fillRect/>
          </a:stretch>
        </p:blipFill>
        <p:spPr bwMode="auto">
          <a:xfrm>
            <a:off x="152400" y="177800"/>
            <a:ext cx="762000" cy="889000"/>
          </a:xfrm>
          <a:prstGeom prst="rect">
            <a:avLst/>
          </a:prstGeom>
          <a:noFill/>
          <a:ln w="9525">
            <a:noFill/>
            <a:miter lim="800000"/>
            <a:headEnd/>
            <a:tailEnd/>
          </a:ln>
        </p:spPr>
      </p:pic>
      <p:pic>
        <p:nvPicPr>
          <p:cNvPr id="6" name="Picture 5">
            <a:hlinkClick r:id="rId5"/>
          </p:cNvPr>
          <p:cNvPicPr>
            <a:picLocks noChangeAspect="1" noChangeArrowheads="1"/>
          </p:cNvPicPr>
          <p:nvPr/>
        </p:nvPicPr>
        <p:blipFill>
          <a:blip r:embed="rId6" cstate="print"/>
          <a:srcRect/>
          <a:stretch>
            <a:fillRect/>
          </a:stretch>
        </p:blipFill>
        <p:spPr bwMode="auto">
          <a:xfrm>
            <a:off x="7185025" y="1056602"/>
            <a:ext cx="1730375" cy="165317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67816-BA27-486D-9086-E17793732E6F}" type="slidenum">
              <a:rPr lang="en-US" smtClean="0">
                <a:solidFill>
                  <a:prstClr val="black">
                    <a:tint val="75000"/>
                  </a:prstClr>
                </a:solidFill>
              </a:rPr>
              <a:pPr/>
              <a:t>10</a:t>
            </a:fld>
            <a:endParaRPr lang="en-US">
              <a:solidFill>
                <a:prstClr val="black">
                  <a:tint val="75000"/>
                </a:prstClr>
              </a:solidFill>
            </a:endParaRPr>
          </a:p>
        </p:txBody>
      </p:sp>
      <p:pic>
        <p:nvPicPr>
          <p:cNvPr id="6146" name="Picture 2"/>
          <p:cNvPicPr>
            <a:picLocks noChangeAspect="1" noChangeArrowheads="1"/>
          </p:cNvPicPr>
          <p:nvPr/>
        </p:nvPicPr>
        <p:blipFill>
          <a:blip r:embed="rId2" cstate="print"/>
          <a:srcRect l="30625" t="15000" r="6875" b="28000"/>
          <a:stretch>
            <a:fillRect/>
          </a:stretch>
        </p:blipFill>
        <p:spPr bwMode="auto">
          <a:xfrm>
            <a:off x="0" y="381000"/>
            <a:ext cx="9090526"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67816-BA27-486D-9086-E17793732E6F}" type="slidenum">
              <a:rPr lang="en-US" smtClean="0">
                <a:solidFill>
                  <a:prstClr val="black">
                    <a:tint val="75000"/>
                  </a:prstClr>
                </a:solidFill>
              </a:rPr>
              <a:pPr/>
              <a:t>11</a:t>
            </a:fld>
            <a:endParaRPr lang="en-US">
              <a:solidFill>
                <a:prstClr val="black">
                  <a:tint val="75000"/>
                </a:prstClr>
              </a:solidFill>
            </a:endParaRPr>
          </a:p>
        </p:txBody>
      </p:sp>
      <p:pic>
        <p:nvPicPr>
          <p:cNvPr id="5122" name="Picture 2"/>
          <p:cNvPicPr>
            <a:picLocks noChangeAspect="1" noChangeArrowheads="1"/>
          </p:cNvPicPr>
          <p:nvPr/>
        </p:nvPicPr>
        <p:blipFill>
          <a:blip r:embed="rId2" cstate="print"/>
          <a:srcRect r="5625" b="5000"/>
          <a:stretch>
            <a:fillRect/>
          </a:stretch>
        </p:blipFill>
        <p:spPr bwMode="auto">
          <a:xfrm>
            <a:off x="4" y="3"/>
            <a:ext cx="9143999" cy="5752847"/>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l="31250" t="2000" r="6250" b="33000"/>
          <a:stretch>
            <a:fillRect/>
          </a:stretch>
        </p:blipFill>
        <p:spPr bwMode="auto">
          <a:xfrm>
            <a:off x="3048002" y="3886200"/>
            <a:ext cx="4952999"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863" t="12032" r="1103"/>
          <a:stretch/>
        </p:blipFill>
        <p:spPr bwMode="auto">
          <a:xfrm>
            <a:off x="507079" y="480752"/>
            <a:ext cx="8157089" cy="59200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srcRect/>
          <a:stretch>
            <a:fillRect/>
          </a:stretch>
        </p:blipFill>
        <p:spPr bwMode="auto">
          <a:xfrm>
            <a:off x="6096000" y="2209803"/>
            <a:ext cx="2467540" cy="4371975"/>
          </a:xfrm>
          <a:prstGeom prst="rect">
            <a:avLst/>
          </a:prstGeom>
          <a:noFill/>
          <a:ln w="9525">
            <a:noFill/>
            <a:miter lim="800000"/>
            <a:headEnd/>
            <a:tailEnd/>
          </a:ln>
        </p:spPr>
      </p:pic>
    </p:spTree>
    <p:extLst>
      <p:ext uri="{BB962C8B-B14F-4D97-AF65-F5344CB8AC3E}">
        <p14:creationId xmlns="" xmlns:p14="http://schemas.microsoft.com/office/powerpoint/2010/main" val="3446835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b="1503"/>
          <a:stretch/>
        </p:blipFill>
        <p:spPr>
          <a:xfrm>
            <a:off x="1143" y="1"/>
            <a:ext cx="9141714" cy="6858000"/>
          </a:xfrm>
          <a:prstGeom prst="rect">
            <a:avLst/>
          </a:prstGeom>
        </p:spPr>
      </p:pic>
    </p:spTree>
    <p:extLst>
      <p:ext uri="{BB962C8B-B14F-4D97-AF65-F5344CB8AC3E}">
        <p14:creationId xmlns="" xmlns:p14="http://schemas.microsoft.com/office/powerpoint/2010/main" val="2374217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67816-BA27-486D-9086-E17793732E6F}" type="slidenum">
              <a:rPr lang="en-US" smtClean="0">
                <a:solidFill>
                  <a:prstClr val="black">
                    <a:tint val="75000"/>
                  </a:prstClr>
                </a:solidFill>
              </a:rPr>
              <a:pPr/>
              <a:t>14</a:t>
            </a:fld>
            <a:endParaRPr lang="en-US">
              <a:solidFill>
                <a:prstClr val="black">
                  <a:tint val="75000"/>
                </a:prst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152402" y="482783"/>
            <a:ext cx="8831249" cy="589809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315200" y="1"/>
            <a:ext cx="1828800" cy="112912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461665"/>
          </a:xfrm>
          <a:prstGeom prst="rect">
            <a:avLst/>
          </a:prstGeom>
          <a:noFill/>
        </p:spPr>
        <p:txBody>
          <a:bodyPr wrap="square" rtlCol="0">
            <a:spAutoFit/>
          </a:bodyPr>
          <a:lstStyle/>
          <a:p>
            <a:pPr algn="ctr"/>
            <a:r>
              <a:rPr lang="en-US" sz="2400" b="1" dirty="0" smtClean="0">
                <a:solidFill>
                  <a:schemeClr val="accent1"/>
                </a:solidFill>
              </a:rPr>
              <a:t>Water Conservation Tips</a:t>
            </a:r>
            <a:endParaRPr lang="en-US" sz="2400" b="1" dirty="0">
              <a:solidFill>
                <a:schemeClr val="accent1"/>
              </a:solidFill>
            </a:endParaRPr>
          </a:p>
        </p:txBody>
      </p:sp>
      <p:pic>
        <p:nvPicPr>
          <p:cNvPr id="1026" name="Picture 2"/>
          <p:cNvPicPr>
            <a:picLocks noChangeAspect="1" noChangeArrowheads="1"/>
          </p:cNvPicPr>
          <p:nvPr/>
        </p:nvPicPr>
        <p:blipFill>
          <a:blip r:embed="rId2" cstate="print"/>
          <a:srcRect/>
          <a:stretch>
            <a:fillRect/>
          </a:stretch>
        </p:blipFill>
        <p:spPr bwMode="auto">
          <a:xfrm>
            <a:off x="501263" y="609600"/>
            <a:ext cx="8109337"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66891"/>
            <a:ext cx="8753475" cy="6791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606"/>
          <a:stretch/>
        </p:blipFill>
        <p:spPr bwMode="auto">
          <a:xfrm>
            <a:off x="717550" y="309627"/>
            <a:ext cx="7588250" cy="6167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55104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990602"/>
            <a:ext cx="4622800" cy="539115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0" y="1054101"/>
            <a:ext cx="2362200" cy="532765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ounded Rectangular Callout 5"/>
          <p:cNvSpPr/>
          <p:nvPr/>
        </p:nvSpPr>
        <p:spPr>
          <a:xfrm>
            <a:off x="3309260" y="4333877"/>
            <a:ext cx="1491343" cy="615951"/>
          </a:xfrm>
          <a:prstGeom prst="wedgeRoundRectCallout">
            <a:avLst>
              <a:gd name="adj1" fmla="val -50085"/>
              <a:gd name="adj2" fmla="val 119337"/>
              <a:gd name="adj3" fmla="val 16667"/>
            </a:avLst>
          </a:prstGeom>
          <a:gradFill>
            <a:gsLst>
              <a:gs pos="40000">
                <a:srgbClr val="095B90"/>
              </a:gs>
              <a:gs pos="95000">
                <a:srgbClr val="1C3854"/>
              </a:gs>
            </a:gsLst>
            <a:lin ang="5400000" scaled="0"/>
          </a:gradFill>
          <a:ln>
            <a:solidFill>
              <a:srgbClr val="0C76B8"/>
            </a:solidFill>
          </a:ln>
          <a:effectLst>
            <a:outerShdw blurRad="101600" dist="25400" dir="5400000" algn="t"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lIns="91438" tIns="45719" rIns="91438" bIns="45719" anchor="ctr"/>
          <a:lstStyle/>
          <a:p>
            <a:pPr>
              <a:defRPr/>
            </a:pPr>
            <a:r>
              <a:rPr lang="en-US" sz="1600" dirty="0" smtClean="0">
                <a:solidFill>
                  <a:schemeClr val="bg1"/>
                </a:solidFill>
                <a:effectLst>
                  <a:outerShdw blurRad="38100" dist="38100" dir="2700000" algn="tl">
                    <a:srgbClr val="000000">
                      <a:alpha val="43137"/>
                    </a:srgbClr>
                  </a:outerShdw>
                </a:effectLst>
              </a:rPr>
              <a:t> </a:t>
            </a:r>
            <a:r>
              <a:rPr lang="en-US" sz="1200" dirty="0" smtClean="0">
                <a:solidFill>
                  <a:schemeClr val="bg1"/>
                </a:solidFill>
                <a:effectLst>
                  <a:outerShdw blurRad="38100" dist="38100" dir="2700000" algn="tl">
                    <a:srgbClr val="000000">
                      <a:alpha val="43137"/>
                    </a:srgbClr>
                  </a:outerShdw>
                </a:effectLst>
              </a:rPr>
              <a:t>Tablet size</a:t>
            </a:r>
            <a:endParaRPr lang="en-US" sz="1200" dirty="0">
              <a:solidFill>
                <a:schemeClr val="bg1"/>
              </a:solidFill>
              <a:effectLst>
                <a:outerShdw blurRad="38100" dist="38100" dir="2700000" algn="tl">
                  <a:srgbClr val="000000">
                    <a:alpha val="43137"/>
                  </a:srgbClr>
                </a:outerShdw>
              </a:effectLst>
            </a:endParaRPr>
          </a:p>
        </p:txBody>
      </p:sp>
      <p:sp>
        <p:nvSpPr>
          <p:cNvPr id="7" name="Rounded Rectangular Callout 6"/>
          <p:cNvSpPr/>
          <p:nvPr/>
        </p:nvSpPr>
        <p:spPr>
          <a:xfrm>
            <a:off x="5080000" y="5181602"/>
            <a:ext cx="1244600" cy="615951"/>
          </a:xfrm>
          <a:prstGeom prst="wedgeRoundRectCallout">
            <a:avLst>
              <a:gd name="adj1" fmla="val 65705"/>
              <a:gd name="adj2" fmla="val 92827"/>
              <a:gd name="adj3" fmla="val 16667"/>
            </a:avLst>
          </a:prstGeom>
          <a:gradFill>
            <a:gsLst>
              <a:gs pos="40000">
                <a:srgbClr val="095B90"/>
              </a:gs>
              <a:gs pos="95000">
                <a:srgbClr val="1C3854"/>
              </a:gs>
            </a:gsLst>
            <a:lin ang="5400000" scaled="0"/>
          </a:gradFill>
          <a:ln>
            <a:solidFill>
              <a:srgbClr val="0C76B8"/>
            </a:solidFill>
          </a:ln>
          <a:effectLst>
            <a:outerShdw blurRad="101600" dist="25400" dir="5400000" algn="t"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lIns="91438" tIns="45719" rIns="91438" bIns="45719" anchor="ctr"/>
          <a:lstStyle/>
          <a:p>
            <a:pPr>
              <a:defRPr/>
            </a:pPr>
            <a:r>
              <a:rPr lang="en-US" sz="1600" dirty="0" smtClean="0">
                <a:solidFill>
                  <a:schemeClr val="bg1"/>
                </a:solidFill>
                <a:effectLst>
                  <a:outerShdw blurRad="38100" dist="38100" dir="2700000" algn="tl">
                    <a:srgbClr val="000000">
                      <a:alpha val="43137"/>
                    </a:srgbClr>
                  </a:outerShdw>
                </a:effectLst>
              </a:rPr>
              <a:t> </a:t>
            </a:r>
            <a:r>
              <a:rPr lang="en-US" sz="1200" dirty="0" smtClean="0">
                <a:solidFill>
                  <a:schemeClr val="bg1"/>
                </a:solidFill>
                <a:effectLst>
                  <a:outerShdw blurRad="38100" dist="38100" dir="2700000" algn="tl">
                    <a:srgbClr val="000000">
                      <a:alpha val="43137"/>
                    </a:srgbClr>
                  </a:outerShdw>
                </a:effectLst>
              </a:rPr>
              <a:t>Phone size</a:t>
            </a:r>
            <a:endParaRPr lang="en-US" sz="1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8351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b="1762"/>
          <a:stretch/>
        </p:blipFill>
        <p:spPr>
          <a:xfrm>
            <a:off x="1143" y="1"/>
            <a:ext cx="9141714" cy="6858000"/>
          </a:xfrm>
          <a:prstGeom prst="rect">
            <a:avLst/>
          </a:prstGeom>
        </p:spPr>
      </p:pic>
    </p:spTree>
    <p:extLst>
      <p:ext uri="{BB962C8B-B14F-4D97-AF65-F5344CB8AC3E}">
        <p14:creationId xmlns="" xmlns:p14="http://schemas.microsoft.com/office/powerpoint/2010/main" val="723549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597"/>
          <a:stretch/>
        </p:blipFill>
        <p:spPr>
          <a:xfrm>
            <a:off x="0" y="-1"/>
            <a:ext cx="9144000" cy="6858001"/>
          </a:xfrm>
          <a:prstGeom prst="rect">
            <a:avLst/>
          </a:prstGeom>
        </p:spPr>
      </p:pic>
    </p:spTree>
    <p:extLst>
      <p:ext uri="{BB962C8B-B14F-4D97-AF65-F5344CB8AC3E}">
        <p14:creationId xmlns="" xmlns:p14="http://schemas.microsoft.com/office/powerpoint/2010/main" val="926063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SFTool Delivers Value</a:t>
            </a:r>
            <a:endParaRPr lang="en-US" dirty="0"/>
          </a:p>
        </p:txBody>
      </p:sp>
      <p:sp>
        <p:nvSpPr>
          <p:cNvPr id="3" name="Content Placeholder 2"/>
          <p:cNvSpPr>
            <a:spLocks noGrp="1"/>
          </p:cNvSpPr>
          <p:nvPr>
            <p:ph idx="1"/>
          </p:nvPr>
        </p:nvSpPr>
        <p:spPr>
          <a:xfrm>
            <a:off x="0" y="1371600"/>
            <a:ext cx="9144000" cy="4724400"/>
          </a:xfrm>
        </p:spPr>
        <p:txBody>
          <a:bodyPr/>
          <a:lstStyle/>
          <a:p>
            <a:pPr algn="ctr">
              <a:buNone/>
            </a:pPr>
            <a:r>
              <a:rPr lang="en-US" sz="1800" b="1" dirty="0" smtClean="0">
                <a:hlinkClick r:id="rId2"/>
              </a:rPr>
              <a:t>SFTool.gov</a:t>
            </a:r>
            <a:r>
              <a:rPr lang="en-US" sz="1800" b="1" dirty="0" smtClean="0"/>
              <a:t> is GSA’s popular and free-to-use online tool to build and buy green.</a:t>
            </a:r>
          </a:p>
          <a:p>
            <a:pPr lvl="1"/>
            <a:endParaRPr lang="en-US" sz="1800" b="1" dirty="0" smtClean="0"/>
          </a:p>
          <a:p>
            <a:pPr lvl="1"/>
            <a:r>
              <a:rPr lang="en-US" sz="1800" b="1" dirty="0" smtClean="0"/>
              <a:t>LEARN</a:t>
            </a:r>
            <a:r>
              <a:rPr lang="en-US" sz="1800" dirty="0" smtClean="0"/>
              <a:t> </a:t>
            </a:r>
            <a:r>
              <a:rPr lang="en-US" sz="1800" dirty="0" smtClean="0"/>
              <a:t>sustainability terms, concepts  and relationships</a:t>
            </a:r>
          </a:p>
          <a:p>
            <a:pPr lvl="1"/>
            <a:r>
              <a:rPr lang="en-US" sz="1800" b="1" dirty="0" smtClean="0"/>
              <a:t>PLAN</a:t>
            </a:r>
            <a:r>
              <a:rPr lang="en-US" sz="1800" dirty="0" smtClean="0"/>
              <a:t> projects</a:t>
            </a:r>
          </a:p>
          <a:p>
            <a:pPr lvl="1"/>
            <a:r>
              <a:rPr lang="en-US" sz="1800" b="1" dirty="0" smtClean="0"/>
              <a:t>EXPLORE</a:t>
            </a:r>
            <a:r>
              <a:rPr lang="en-US" sz="1800" dirty="0" smtClean="0"/>
              <a:t> sustainable practices in whole building systems &amp; interior spaces</a:t>
            </a:r>
          </a:p>
          <a:p>
            <a:pPr lvl="1"/>
            <a:r>
              <a:rPr lang="en-US" sz="1800" b="1" dirty="0" smtClean="0"/>
              <a:t>PROCURE</a:t>
            </a:r>
            <a:r>
              <a:rPr lang="en-US" sz="1800" dirty="0" smtClean="0"/>
              <a:t> products and services</a:t>
            </a:r>
          </a:p>
          <a:p>
            <a:pPr lvl="1"/>
            <a:r>
              <a:rPr lang="en-US" sz="1800" b="1" dirty="0" smtClean="0"/>
              <a:t>SHARE</a:t>
            </a:r>
            <a:r>
              <a:rPr lang="en-US" sz="1800" dirty="0" smtClean="0"/>
              <a:t> knowledge, case studies and API-enabled data</a:t>
            </a:r>
          </a:p>
          <a:p>
            <a:pPr lvl="1"/>
            <a:endParaRPr lang="en-US" sz="1800" dirty="0" smtClean="0"/>
          </a:p>
          <a:p>
            <a:pPr algn="ctr">
              <a:buNone/>
            </a:pPr>
            <a:r>
              <a:rPr lang="en-US" sz="1800" dirty="0" smtClean="0">
                <a:solidFill>
                  <a:srgbClr val="0070C0"/>
                </a:solidFill>
              </a:rPr>
              <a:t> https://sftool.gov</a:t>
            </a:r>
            <a:endParaRPr lang="en-US" sz="1800" dirty="0"/>
          </a:p>
        </p:txBody>
      </p:sp>
      <p:pic>
        <p:nvPicPr>
          <p:cNvPr id="4" name="Picture 3">
            <a:hlinkClick r:id="rId3" action="ppaction://hlinkfile"/>
          </p:cNvPr>
          <p:cNvPicPr>
            <a:picLocks noChangeAspect="1" noChangeArrowheads="1"/>
          </p:cNvPicPr>
          <p:nvPr/>
        </p:nvPicPr>
        <p:blipFill>
          <a:blip r:embed="rId4" cstate="print"/>
          <a:srcRect/>
          <a:stretch>
            <a:fillRect/>
          </a:stretch>
        </p:blipFill>
        <p:spPr bwMode="auto">
          <a:xfrm>
            <a:off x="3124201" y="5054601"/>
            <a:ext cx="2682875" cy="764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295400"/>
            <a:ext cx="8229600" cy="4796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410" name="Title 1"/>
          <p:cNvSpPr>
            <a:spLocks noGrp="1"/>
          </p:cNvSpPr>
          <p:nvPr>
            <p:ph type="title"/>
          </p:nvPr>
        </p:nvSpPr>
        <p:spPr/>
        <p:txBody>
          <a:bodyPr/>
          <a:lstStyle/>
          <a:p>
            <a:r>
              <a:rPr lang="en-US" altLang="en-US" dirty="0" smtClean="0"/>
              <a:t>The FBPTA Core Competencies</a:t>
            </a:r>
          </a:p>
        </p:txBody>
      </p:sp>
      <p:sp>
        <p:nvSpPr>
          <p:cNvPr id="6" name="Slide Number Placeholder 5"/>
          <p:cNvSpPr>
            <a:spLocks noGrp="1"/>
          </p:cNvSpPr>
          <p:nvPr>
            <p:ph type="sldNum" sz="quarter" idx="10"/>
          </p:nvPr>
        </p:nvSpPr>
        <p:spPr/>
        <p:txBody>
          <a:bodyPr/>
          <a:lstStyle/>
          <a:p>
            <a:fld id="{B7B38F03-0D6C-4D19-A484-2BD84CD76953}" type="slidenum">
              <a:rPr lang="en-US" smtClean="0"/>
              <a:pPr/>
              <a:t>21</a:t>
            </a:fld>
            <a:endParaRPr lang="en-US" dirty="0"/>
          </a:p>
        </p:txBody>
      </p:sp>
      <p:pic>
        <p:nvPicPr>
          <p:cNvPr id="3"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95400"/>
            <a:ext cx="8229600" cy="47969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1299041"/>
            <a:ext cx="8229600" cy="47969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 y="1299042"/>
            <a:ext cx="8229600" cy="4796958"/>
          </a:xfrm>
          <a:prstGeom prst="rect">
            <a:avLst/>
          </a:prstGeom>
          <a:ln>
            <a:noFill/>
          </a:ln>
          <a:effectLst>
            <a:outerShdw blurRad="292100" dist="139700" dir="2700000" algn="tl" rotWithShape="0">
              <a:srgbClr val="333333">
                <a:alpha val="65000"/>
              </a:srgbClr>
            </a:outerShdw>
          </a:effectLst>
        </p:spPr>
      </p:pic>
      <p:pic>
        <p:nvPicPr>
          <p:cNvPr id="14" name="Picture 13" descr="GSA Logo.jpg"/>
          <p:cNvPicPr>
            <a:picLocks noChangeAspect="1"/>
          </p:cNvPicPr>
          <p:nvPr/>
        </p:nvPicPr>
        <p:blipFill>
          <a:blip r:embed="rId7" cstate="print"/>
          <a:stretch>
            <a:fillRect/>
          </a:stretch>
        </p:blipFill>
        <p:spPr>
          <a:xfrm>
            <a:off x="102033" y="6274233"/>
            <a:ext cx="507567" cy="507567"/>
          </a:xfrm>
          <a:prstGeom prst="rect">
            <a:avLst/>
          </a:prstGeom>
        </p:spPr>
      </p:pic>
      <p:sp>
        <p:nvSpPr>
          <p:cNvPr id="2" name="Rectangle 1"/>
          <p:cNvSpPr/>
          <p:nvPr/>
        </p:nvSpPr>
        <p:spPr bwMode="auto">
          <a:xfrm>
            <a:off x="609600" y="1752600"/>
            <a:ext cx="457200" cy="457200"/>
          </a:xfrm>
          <a:prstGeom prst="rect">
            <a:avLst/>
          </a:prstGeom>
          <a:noFill/>
          <a:ln w="508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0" name="Rectangle 9"/>
          <p:cNvSpPr/>
          <p:nvPr/>
        </p:nvSpPr>
        <p:spPr bwMode="auto">
          <a:xfrm>
            <a:off x="1066800" y="1752600"/>
            <a:ext cx="1143000" cy="457200"/>
          </a:xfrm>
          <a:prstGeom prst="rect">
            <a:avLst/>
          </a:prstGeom>
          <a:noFill/>
          <a:ln w="508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1" name="Rectangle 10"/>
          <p:cNvSpPr/>
          <p:nvPr/>
        </p:nvSpPr>
        <p:spPr bwMode="auto">
          <a:xfrm>
            <a:off x="2209800" y="1753737"/>
            <a:ext cx="1143000" cy="457200"/>
          </a:xfrm>
          <a:prstGeom prst="rect">
            <a:avLst/>
          </a:prstGeom>
          <a:noFill/>
          <a:ln w="508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2" name="TextBox 11"/>
          <p:cNvSpPr txBox="1"/>
          <p:nvPr/>
        </p:nvSpPr>
        <p:spPr>
          <a:xfrm>
            <a:off x="1828800" y="6183813"/>
            <a:ext cx="5486400" cy="584775"/>
          </a:xfrm>
          <a:prstGeom prst="rect">
            <a:avLst/>
          </a:prstGeom>
          <a:noFill/>
        </p:spPr>
        <p:txBody>
          <a:bodyPr wrap="square" rtlCol="0" anchor="ctr">
            <a:spAutoFit/>
          </a:bodyPr>
          <a:lstStyle/>
          <a:p>
            <a:pPr algn="ctr"/>
            <a:r>
              <a:rPr lang="en-US" sz="3200" b="1" dirty="0" smtClean="0">
                <a:solidFill>
                  <a:schemeClr val="tx1">
                    <a:lumMod val="50000"/>
                  </a:schemeClr>
                </a:solidFill>
                <a:hlinkClick r:id="rId8"/>
              </a:rPr>
              <a:t>www.fmi.gov</a:t>
            </a:r>
            <a:endParaRPr lang="en-US" sz="3200" b="1" dirty="0">
              <a:solidFill>
                <a:schemeClr val="tx1">
                  <a:lumMod val="50000"/>
                </a:schemeClr>
              </a:solidFill>
            </a:endParaRPr>
          </a:p>
        </p:txBody>
      </p:sp>
    </p:spTree>
    <p:extLst>
      <p:ext uri="{BB962C8B-B14F-4D97-AF65-F5344CB8AC3E}">
        <p14:creationId xmlns:p14="http://schemas.microsoft.com/office/powerpoint/2010/main" xmlns="" val="372000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9"/>
                                        </p:tgtEl>
                                        <p:attrNameLst>
                                          <p:attrName>style.visibility</p:attrName>
                                        </p:attrNameLst>
                                      </p:cBhvr>
                                      <p:to>
                                        <p:strVal val="visible"/>
                                      </p:to>
                                    </p:set>
                                    <p:animEffect transition="in" filter="fade">
                                      <p:cBhvr>
                                        <p:cTn id="30" dur="500"/>
                                        <p:tgtEl>
                                          <p:spTgt spid="10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1" grpId="0" animBg="1"/>
      <p:bldP spid="11" grpId="1"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barriers to implementation</a:t>
            </a:r>
            <a:endParaRPr lang="en-US" dirty="0"/>
          </a:p>
        </p:txBody>
      </p:sp>
      <p:sp>
        <p:nvSpPr>
          <p:cNvPr id="15" name="Slide Number Placeholder 14"/>
          <p:cNvSpPr>
            <a:spLocks noGrp="1"/>
          </p:cNvSpPr>
          <p:nvPr>
            <p:ph type="sldNum" sz="quarter" idx="10"/>
          </p:nvPr>
        </p:nvSpPr>
        <p:spPr/>
        <p:txBody>
          <a:bodyPr/>
          <a:lstStyle/>
          <a:p>
            <a:fld id="{B7B38F03-0D6C-4D19-A484-2BD84CD76953}" type="slidenum">
              <a:rPr lang="en-US" smtClean="0"/>
              <a:pPr/>
              <a:t>22</a:t>
            </a:fld>
            <a:endParaRPr lang="en-US" dirty="0"/>
          </a:p>
        </p:txBody>
      </p:sp>
      <p:sp>
        <p:nvSpPr>
          <p:cNvPr id="16" name="TextBox 15"/>
          <p:cNvSpPr txBox="1"/>
          <p:nvPr/>
        </p:nvSpPr>
        <p:spPr>
          <a:xfrm>
            <a:off x="304800" y="5399782"/>
            <a:ext cx="8534400" cy="1077218"/>
          </a:xfrm>
          <a:prstGeom prst="rect">
            <a:avLst/>
          </a:prstGeom>
          <a:noFill/>
        </p:spPr>
        <p:txBody>
          <a:bodyPr wrap="square" rtlCol="0">
            <a:spAutoFit/>
          </a:bodyPr>
          <a:lstStyle/>
          <a:p>
            <a:pPr algn="ctr"/>
            <a:r>
              <a:rPr lang="en-US" sz="3200" dirty="0" smtClean="0">
                <a:solidFill>
                  <a:srgbClr val="FF0000"/>
                </a:solidFill>
              </a:rPr>
              <a:t>Cost – no new funding</a:t>
            </a:r>
          </a:p>
          <a:p>
            <a:pPr algn="ctr"/>
            <a:r>
              <a:rPr lang="en-US" sz="3200" dirty="0" smtClean="0">
                <a:solidFill>
                  <a:srgbClr val="FF0000"/>
                </a:solidFill>
              </a:rPr>
              <a:t>Complexity – options, but unclear path</a:t>
            </a:r>
            <a:endParaRPr lang="en-US" sz="3200"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0123" y="1700926"/>
            <a:ext cx="7643753" cy="3456147"/>
          </a:xfrm>
          <a:prstGeom prst="rect">
            <a:avLst/>
          </a:prstGeom>
        </p:spPr>
      </p:pic>
      <p:pic>
        <p:nvPicPr>
          <p:cNvPr id="6" name="Picture 5" descr="GSA Logo.jpg"/>
          <p:cNvPicPr>
            <a:picLocks noChangeAspect="1"/>
          </p:cNvPicPr>
          <p:nvPr/>
        </p:nvPicPr>
        <p:blipFill>
          <a:blip r:embed="rId4" cstate="print"/>
          <a:stretch>
            <a:fillRect/>
          </a:stretch>
        </p:blipFill>
        <p:spPr>
          <a:xfrm>
            <a:off x="102033" y="6286500"/>
            <a:ext cx="507567" cy="507567"/>
          </a:xfrm>
          <a:prstGeom prst="rect">
            <a:avLst/>
          </a:prstGeom>
        </p:spPr>
      </p:pic>
    </p:spTree>
    <p:extLst>
      <p:ext uri="{BB962C8B-B14F-4D97-AF65-F5344CB8AC3E}">
        <p14:creationId xmlns:p14="http://schemas.microsoft.com/office/powerpoint/2010/main" xmlns="" val="25215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FMI Integration </a:t>
            </a:r>
            <a:endParaRPr lang="en-US" dirty="0"/>
          </a:p>
        </p:txBody>
      </p:sp>
      <p:sp>
        <p:nvSpPr>
          <p:cNvPr id="4" name="Content Placeholder 3"/>
          <p:cNvSpPr>
            <a:spLocks noGrp="1"/>
          </p:cNvSpPr>
          <p:nvPr>
            <p:ph idx="1"/>
          </p:nvPr>
        </p:nvSpPr>
        <p:spPr>
          <a:xfrm>
            <a:off x="685800" y="1524000"/>
            <a:ext cx="8153400" cy="4343400"/>
          </a:xfrm>
        </p:spPr>
        <p:txBody>
          <a:bodyPr/>
          <a:lstStyle/>
          <a:p>
            <a:pPr lvl="0" eaLnBrk="1" fontAlgn="auto" hangingPunct="1">
              <a:lnSpc>
                <a:spcPct val="110000"/>
              </a:lnSpc>
              <a:spcAft>
                <a:spcPts val="600"/>
              </a:spcAft>
              <a:buFont typeface="Arial" pitchFamily="34" charset="0"/>
              <a:buChar char="•"/>
              <a:defRPr/>
            </a:pPr>
            <a:r>
              <a:rPr lang="en-US" sz="2400" dirty="0" smtClean="0"/>
              <a:t>FMI.gov is a resource for Facility Managers</a:t>
            </a:r>
          </a:p>
          <a:p>
            <a:pPr lvl="1" eaLnBrk="1" fontAlgn="auto" hangingPunct="1">
              <a:lnSpc>
                <a:spcPct val="110000"/>
              </a:lnSpc>
              <a:spcAft>
                <a:spcPts val="600"/>
              </a:spcAft>
              <a:buFont typeface="Arial" pitchFamily="34" charset="0"/>
              <a:buChar char="•"/>
              <a:defRPr/>
            </a:pPr>
            <a:r>
              <a:rPr lang="en-US" sz="2000" dirty="0" smtClean="0"/>
              <a:t>Skills Assessment Tool – guidance for implementing the FBPTA</a:t>
            </a:r>
          </a:p>
          <a:p>
            <a:pPr lvl="1" eaLnBrk="1" fontAlgn="auto" hangingPunct="1">
              <a:lnSpc>
                <a:spcPct val="110000"/>
              </a:lnSpc>
              <a:spcAft>
                <a:spcPts val="600"/>
              </a:spcAft>
              <a:buFont typeface="Arial" pitchFamily="34" charset="0"/>
              <a:buChar char="•"/>
              <a:defRPr/>
            </a:pPr>
            <a:r>
              <a:rPr lang="en-US" sz="2000" dirty="0" smtClean="0"/>
              <a:t>Look for Update to Competencies and Curriculum, Nov 2014</a:t>
            </a:r>
          </a:p>
          <a:p>
            <a:pPr lvl="0" eaLnBrk="1" fontAlgn="auto" hangingPunct="1">
              <a:lnSpc>
                <a:spcPct val="110000"/>
              </a:lnSpc>
              <a:spcAft>
                <a:spcPts val="600"/>
              </a:spcAft>
              <a:buFont typeface="Arial" pitchFamily="34" charset="0"/>
              <a:buChar char="•"/>
              <a:defRPr/>
            </a:pPr>
            <a:r>
              <a:rPr lang="en-US" sz="2400" dirty="0" smtClean="0"/>
              <a:t>Clear pathways to professional development</a:t>
            </a:r>
          </a:p>
          <a:p>
            <a:pPr lvl="1" eaLnBrk="1" fontAlgn="auto" hangingPunct="1">
              <a:lnSpc>
                <a:spcPct val="110000"/>
              </a:lnSpc>
              <a:spcAft>
                <a:spcPts val="600"/>
              </a:spcAft>
              <a:buFont typeface="Arial" pitchFamily="34" charset="0"/>
              <a:buChar char="•"/>
              <a:defRPr/>
            </a:pPr>
            <a:r>
              <a:rPr lang="en-US" sz="2000" dirty="0" smtClean="0"/>
              <a:t>Entry / Transitional: Basic FM Certificate issued by SFTool.gov</a:t>
            </a:r>
            <a:endParaRPr lang="en-US" sz="2000" dirty="0"/>
          </a:p>
          <a:p>
            <a:pPr lvl="1" eaLnBrk="1" fontAlgn="auto" hangingPunct="1">
              <a:lnSpc>
                <a:spcPct val="110000"/>
              </a:lnSpc>
              <a:spcAft>
                <a:spcPts val="600"/>
              </a:spcAft>
              <a:buFont typeface="Arial" pitchFamily="34" charset="0"/>
              <a:buChar char="•"/>
              <a:defRPr/>
            </a:pPr>
            <a:r>
              <a:rPr lang="en-US" sz="2000" dirty="0" smtClean="0"/>
              <a:t>Advanced: </a:t>
            </a:r>
            <a:r>
              <a:rPr lang="en-US" sz="2000" dirty="0"/>
              <a:t>Industry </a:t>
            </a:r>
            <a:r>
              <a:rPr lang="en-US" sz="2000" dirty="0" smtClean="0"/>
              <a:t>certifications and degrees</a:t>
            </a:r>
            <a:endParaRPr lang="en-US" sz="2000" dirty="0"/>
          </a:p>
          <a:p>
            <a:pPr lvl="0" eaLnBrk="1" fontAlgn="auto" hangingPunct="1">
              <a:lnSpc>
                <a:spcPct val="110000"/>
              </a:lnSpc>
              <a:spcAft>
                <a:spcPts val="600"/>
              </a:spcAft>
              <a:buFont typeface="Arial" pitchFamily="34" charset="0"/>
              <a:buChar char="•"/>
              <a:defRPr/>
            </a:pPr>
            <a:r>
              <a:rPr lang="en-US" sz="2400" dirty="0" smtClean="0"/>
              <a:t>Contact </a:t>
            </a:r>
            <a:r>
              <a:rPr lang="en-US" sz="2400" dirty="0"/>
              <a:t>information:</a:t>
            </a:r>
          </a:p>
          <a:p>
            <a:pPr lvl="1" eaLnBrk="1" fontAlgn="auto" hangingPunct="1">
              <a:lnSpc>
                <a:spcPct val="110000"/>
              </a:lnSpc>
              <a:spcAft>
                <a:spcPts val="600"/>
              </a:spcAft>
              <a:buFont typeface="Arial" pitchFamily="34" charset="0"/>
              <a:buChar char="•"/>
              <a:defRPr/>
            </a:pPr>
            <a:r>
              <a:rPr lang="en-US" sz="2000" dirty="0"/>
              <a:t>Brian Gilligan </a:t>
            </a:r>
            <a:r>
              <a:rPr lang="en-US" sz="2000" dirty="0" smtClean="0"/>
              <a:t>(FMI / FBPTA) – </a:t>
            </a:r>
            <a:r>
              <a:rPr lang="en-US" sz="2000" dirty="0" smtClean="0">
                <a:hlinkClick r:id="rId2"/>
              </a:rPr>
              <a:t>brian.gilligan@gsa.gov</a:t>
            </a:r>
            <a:endParaRPr lang="en-US" sz="2000" dirty="0" smtClean="0"/>
          </a:p>
          <a:p>
            <a:pPr lvl="1" eaLnBrk="1" fontAlgn="auto" hangingPunct="1">
              <a:lnSpc>
                <a:spcPct val="110000"/>
              </a:lnSpc>
              <a:spcAft>
                <a:spcPts val="600"/>
              </a:spcAft>
              <a:buFont typeface="Arial" pitchFamily="34" charset="0"/>
              <a:buChar char="•"/>
              <a:defRPr/>
            </a:pPr>
            <a:r>
              <a:rPr lang="en-US" sz="2000" dirty="0" smtClean="0"/>
              <a:t>Michael Bloom (SF Tool) – </a:t>
            </a:r>
            <a:r>
              <a:rPr lang="en-US" sz="2000" dirty="0" smtClean="0">
                <a:hlinkClick r:id="rId3"/>
              </a:rPr>
              <a:t>michael.bloom@gsa.gov</a:t>
            </a:r>
            <a:r>
              <a:rPr lang="en-US" sz="2000" dirty="0" smtClean="0"/>
              <a:t> </a:t>
            </a:r>
            <a:endParaRPr lang="en-US" sz="2000" dirty="0"/>
          </a:p>
        </p:txBody>
      </p:sp>
      <p:pic>
        <p:nvPicPr>
          <p:cNvPr id="5" name="Picture 4" descr="GSA Logo.jpg"/>
          <p:cNvPicPr>
            <a:picLocks noChangeAspect="1"/>
          </p:cNvPicPr>
          <p:nvPr/>
        </p:nvPicPr>
        <p:blipFill>
          <a:blip r:embed="rId4" cstate="print"/>
          <a:stretch>
            <a:fillRect/>
          </a:stretch>
        </p:blipFill>
        <p:spPr>
          <a:xfrm>
            <a:off x="102033" y="6286500"/>
            <a:ext cx="507567" cy="507567"/>
          </a:xfrm>
          <a:prstGeom prst="rect">
            <a:avLst/>
          </a:prstGeom>
        </p:spPr>
      </p:pic>
    </p:spTree>
    <p:extLst>
      <p:ext uri="{BB962C8B-B14F-4D97-AF65-F5344CB8AC3E}">
        <p14:creationId xmlns:p14="http://schemas.microsoft.com/office/powerpoint/2010/main" xmlns="" val="4230299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B8852B7-9B25-4E9D-8061-B38E0C0F5C71}" type="slidenum">
              <a:rPr lang="en-US" smtClean="0">
                <a:solidFill>
                  <a:srgbClr val="000000"/>
                </a:solidFill>
              </a:rPr>
              <a:pPr>
                <a:defRPr/>
              </a:pPr>
              <a:t>24</a:t>
            </a:fld>
            <a:endParaRPr lang="en-US">
              <a:solidFill>
                <a:srgbClr val="000000"/>
              </a:solidFill>
            </a:endParaRPr>
          </a:p>
        </p:txBody>
      </p:sp>
      <p:pic>
        <p:nvPicPr>
          <p:cNvPr id="5" name="Picture 4">
            <a:hlinkClick r:id="rId2" action="ppaction://hlinkfile"/>
          </p:cNvPr>
          <p:cNvPicPr>
            <a:picLocks noChangeAspect="1" noChangeArrowheads="1"/>
          </p:cNvPicPr>
          <p:nvPr/>
        </p:nvPicPr>
        <p:blipFill>
          <a:blip r:embed="rId3" cstate="print"/>
          <a:srcRect/>
          <a:stretch>
            <a:fillRect/>
          </a:stretch>
        </p:blipFill>
        <p:spPr bwMode="auto">
          <a:xfrm>
            <a:off x="2514601" y="0"/>
            <a:ext cx="1462233" cy="1397000"/>
          </a:xfrm>
          <a:prstGeom prst="rect">
            <a:avLst/>
          </a:prstGeom>
          <a:noFill/>
          <a:ln w="9525">
            <a:noFill/>
            <a:miter lim="800000"/>
            <a:headEnd/>
            <a:tailEnd/>
          </a:ln>
        </p:spPr>
      </p:pic>
      <p:pic>
        <p:nvPicPr>
          <p:cNvPr id="4098" name="Picture 2" descr="C:\Users\MichaelFBloom\Downloads\screenshot-1 (1).png"/>
          <p:cNvPicPr>
            <a:picLocks noChangeAspect="1" noChangeArrowheads="1"/>
          </p:cNvPicPr>
          <p:nvPr/>
        </p:nvPicPr>
        <p:blipFill>
          <a:blip r:embed="rId4" cstate="print"/>
          <a:srcRect l="12850" r="12907"/>
          <a:stretch>
            <a:fillRect/>
          </a:stretch>
        </p:blipFill>
        <p:spPr bwMode="auto">
          <a:xfrm>
            <a:off x="96792" y="1701800"/>
            <a:ext cx="4018009" cy="4978400"/>
          </a:xfrm>
          <a:prstGeom prst="rect">
            <a:avLst/>
          </a:prstGeom>
          <a:ln>
            <a:noFill/>
          </a:ln>
          <a:effectLst>
            <a:outerShdw blurRad="190500" algn="tl" rotWithShape="0">
              <a:srgbClr val="000000">
                <a:alpha val="70000"/>
              </a:srgbClr>
            </a:outerShdw>
          </a:effectLst>
        </p:spPr>
      </p:pic>
      <p:pic>
        <p:nvPicPr>
          <p:cNvPr id="4099" name="Picture 3" descr="C:\Users\MichaelFBloom\Downloads\screenshot-2 (1).png"/>
          <p:cNvPicPr>
            <a:picLocks noChangeAspect="1" noChangeArrowheads="1"/>
          </p:cNvPicPr>
          <p:nvPr/>
        </p:nvPicPr>
        <p:blipFill>
          <a:blip r:embed="rId5" cstate="print"/>
          <a:srcRect l="11983" r="11629"/>
          <a:stretch>
            <a:fillRect/>
          </a:stretch>
        </p:blipFill>
        <p:spPr bwMode="auto">
          <a:xfrm>
            <a:off x="4555806" y="1701800"/>
            <a:ext cx="4130994" cy="4978400"/>
          </a:xfrm>
          <a:prstGeom prst="rect">
            <a:avLst/>
          </a:prstGeom>
          <a:ln>
            <a:noFill/>
          </a:ln>
          <a:effectLst>
            <a:outerShdw blurRad="190500" algn="tl" rotWithShape="0">
              <a:srgbClr val="000000">
                <a:alpha val="70000"/>
              </a:srgbClr>
            </a:outerShdw>
          </a:effectLst>
        </p:spPr>
      </p:pic>
      <p:sp>
        <p:nvSpPr>
          <p:cNvPr id="8" name="TextBox 7"/>
          <p:cNvSpPr txBox="1"/>
          <p:nvPr/>
        </p:nvSpPr>
        <p:spPr>
          <a:xfrm>
            <a:off x="609600" y="482600"/>
            <a:ext cx="1556836" cy="369332"/>
          </a:xfrm>
          <a:prstGeom prst="rect">
            <a:avLst/>
          </a:prstGeom>
          <a:noFill/>
        </p:spPr>
        <p:txBody>
          <a:bodyPr wrap="none" rtlCol="0">
            <a:spAutoFit/>
          </a:bodyPr>
          <a:lstStyle/>
          <a:p>
            <a:r>
              <a:rPr lang="en-US" dirty="0" smtClean="0"/>
              <a:t>Introducing…</a:t>
            </a:r>
            <a:endParaRPr lang="en-US" dirty="0"/>
          </a:p>
        </p:txBody>
      </p:sp>
      <p:sp>
        <p:nvSpPr>
          <p:cNvPr id="10" name="TextBox 9"/>
          <p:cNvSpPr txBox="1"/>
          <p:nvPr/>
        </p:nvSpPr>
        <p:spPr>
          <a:xfrm>
            <a:off x="4114800" y="482600"/>
            <a:ext cx="4506362" cy="369332"/>
          </a:xfrm>
          <a:prstGeom prst="rect">
            <a:avLst/>
          </a:prstGeom>
          <a:noFill/>
        </p:spPr>
        <p:txBody>
          <a:bodyPr wrap="none" rtlCol="0">
            <a:spAutoFit/>
          </a:bodyPr>
          <a:lstStyle/>
          <a:p>
            <a:r>
              <a:rPr lang="en-US" dirty="0" smtClean="0"/>
              <a:t>… the Sustainable Renovation Simulation.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D67816-BA27-486D-9086-E17793732E6F}" type="slidenum">
              <a:rPr lang="en-US" smtClean="0">
                <a:solidFill>
                  <a:prstClr val="black">
                    <a:tint val="75000"/>
                  </a:prstClr>
                </a:solidFill>
              </a:rPr>
              <a:pPr/>
              <a:t>25</a:t>
            </a:fld>
            <a:endParaRPr lang="en-US">
              <a:solidFill>
                <a:prstClr val="black">
                  <a:tint val="75000"/>
                </a:prstClr>
              </a:solidFill>
            </a:endParaRPr>
          </a:p>
        </p:txBody>
      </p:sp>
      <p:sp>
        <p:nvSpPr>
          <p:cNvPr id="3" name="TextBox 2"/>
          <p:cNvSpPr txBox="1"/>
          <p:nvPr/>
        </p:nvSpPr>
        <p:spPr>
          <a:xfrm>
            <a:off x="1447800" y="381000"/>
            <a:ext cx="6629400" cy="3454400"/>
          </a:xfrm>
          <a:prstGeom prst="rect">
            <a:avLst/>
          </a:prstGeom>
          <a:noFill/>
        </p:spPr>
        <p:txBody>
          <a:bodyPr wrap="square" lIns="68577" tIns="34289" rIns="68577" bIns="34289" rtlCol="0" anchor="ctr">
            <a:noAutofit/>
          </a:bodyPr>
          <a:lstStyle/>
          <a:p>
            <a:pPr marL="342892" indent="-342892" algn="ctr" defTabSz="914378" eaLnBrk="0" hangingPunct="0">
              <a:lnSpc>
                <a:spcPct val="90000"/>
              </a:lnSpc>
              <a:spcBef>
                <a:spcPct val="20000"/>
              </a:spcBef>
              <a:buClr>
                <a:srgbClr val="990033"/>
              </a:buClr>
              <a:defRPr/>
            </a:pPr>
            <a:r>
              <a:rPr lang="en-US" sz="2400" b="1" kern="0" dirty="0" smtClean="0">
                <a:solidFill>
                  <a:srgbClr val="00B050"/>
                </a:solidFill>
                <a:cs typeface="Arial" pitchFamily="34" charset="0"/>
              </a:rPr>
              <a:t>Michael F. Bloom</a:t>
            </a:r>
          </a:p>
          <a:p>
            <a:pPr marL="342892" indent="-342892" algn="ctr" defTabSz="914378" eaLnBrk="0" hangingPunct="0">
              <a:lnSpc>
                <a:spcPct val="90000"/>
              </a:lnSpc>
              <a:spcBef>
                <a:spcPct val="20000"/>
              </a:spcBef>
              <a:buClr>
                <a:srgbClr val="990033"/>
              </a:buClr>
              <a:defRPr/>
            </a:pPr>
            <a:r>
              <a:rPr lang="en-US" sz="2000" b="1" dirty="0" smtClean="0">
                <a:solidFill>
                  <a:srgbClr val="00B050"/>
                </a:solidFill>
                <a:cs typeface="Arial" pitchFamily="34" charset="0"/>
              </a:rPr>
              <a:t>GSA Sustainability and Green Buildings Program Advisor</a:t>
            </a:r>
          </a:p>
          <a:p>
            <a:pPr marL="342892" indent="-342892" algn="ctr" defTabSz="914378" eaLnBrk="0" hangingPunct="0">
              <a:lnSpc>
                <a:spcPct val="90000"/>
              </a:lnSpc>
              <a:spcBef>
                <a:spcPct val="20000"/>
              </a:spcBef>
              <a:buClr>
                <a:srgbClr val="990033"/>
              </a:buClr>
              <a:defRPr/>
            </a:pPr>
            <a:r>
              <a:rPr lang="en-US" sz="1600" dirty="0" smtClean="0">
                <a:solidFill>
                  <a:schemeClr val="accent6">
                    <a:lumMod val="50000"/>
                  </a:schemeClr>
                </a:solidFill>
                <a:cs typeface="Arial" pitchFamily="34" charset="0"/>
                <a:hlinkClick r:id="rId2"/>
              </a:rPr>
              <a:t>Michael.Bloom@gsa.gov</a:t>
            </a:r>
            <a:endParaRPr lang="en-US" sz="1600" dirty="0" smtClean="0">
              <a:solidFill>
                <a:schemeClr val="accent6">
                  <a:lumMod val="50000"/>
                </a:schemeClr>
              </a:solidFill>
              <a:cs typeface="Arial" pitchFamily="34" charset="0"/>
            </a:endParaRPr>
          </a:p>
          <a:p>
            <a:pPr marL="342892" indent="-342892" algn="ctr" defTabSz="914378" eaLnBrk="0" hangingPunct="0">
              <a:lnSpc>
                <a:spcPct val="90000"/>
              </a:lnSpc>
              <a:spcBef>
                <a:spcPct val="20000"/>
              </a:spcBef>
              <a:buClr>
                <a:srgbClr val="990033"/>
              </a:buClr>
              <a:defRPr/>
            </a:pPr>
            <a:r>
              <a:rPr lang="en-US" sz="2000" dirty="0" smtClean="0">
                <a:hlinkClick r:id="rId3"/>
              </a:rPr>
              <a:t>SFTool Feedback Survey</a:t>
            </a:r>
            <a:endParaRPr lang="en-US" sz="2000" dirty="0" smtClean="0"/>
          </a:p>
          <a:p>
            <a:pPr marL="342892" indent="-342892" algn="ctr" defTabSz="914378" eaLnBrk="0" hangingPunct="0">
              <a:lnSpc>
                <a:spcPct val="90000"/>
              </a:lnSpc>
              <a:spcBef>
                <a:spcPct val="20000"/>
              </a:spcBef>
              <a:buClr>
                <a:srgbClr val="990033"/>
              </a:buClr>
              <a:defRPr/>
            </a:pPr>
            <a:endParaRPr lang="en-US" sz="2400" b="1" dirty="0">
              <a:solidFill>
                <a:srgbClr val="007984"/>
              </a:solidFill>
              <a:latin typeface="Arial"/>
              <a:cs typeface="Arial"/>
            </a:endParaRPr>
          </a:p>
          <a:p>
            <a:pPr algn="ctr" defTabSz="342884" fontAlgn="auto">
              <a:lnSpc>
                <a:spcPct val="130000"/>
              </a:lnSpc>
              <a:spcBef>
                <a:spcPts val="0"/>
              </a:spcBef>
              <a:spcAft>
                <a:spcPts val="0"/>
              </a:spcAft>
            </a:pPr>
            <a:endParaRPr lang="en-US" sz="1700" b="1" dirty="0">
              <a:solidFill>
                <a:prstClr val="black">
                  <a:lumMod val="75000"/>
                  <a:lumOff val="25000"/>
                </a:prstClr>
              </a:solidFill>
              <a:latin typeface="Arial"/>
              <a:cs typeface="Arial"/>
            </a:endParaRPr>
          </a:p>
        </p:txBody>
      </p:sp>
      <p:pic>
        <p:nvPicPr>
          <p:cNvPr id="4" name="Picture 3">
            <a:hlinkClick r:id="rId4"/>
          </p:cNvPr>
          <p:cNvPicPr>
            <a:picLocks noChangeAspect="1" noChangeArrowheads="1"/>
          </p:cNvPicPr>
          <p:nvPr/>
        </p:nvPicPr>
        <p:blipFill>
          <a:blip r:embed="rId5" cstate="print"/>
          <a:srcRect/>
          <a:stretch>
            <a:fillRect/>
          </a:stretch>
        </p:blipFill>
        <p:spPr bwMode="auto">
          <a:xfrm>
            <a:off x="1" y="3022600"/>
            <a:ext cx="4637435" cy="1320799"/>
          </a:xfrm>
          <a:prstGeom prst="rect">
            <a:avLst/>
          </a:prstGeom>
          <a:noFill/>
          <a:ln w="9525">
            <a:noFill/>
            <a:miter lim="800000"/>
            <a:headEnd/>
            <a:tailEnd/>
          </a:ln>
        </p:spPr>
      </p:pic>
      <p:pic>
        <p:nvPicPr>
          <p:cNvPr id="5" name="Picture 4">
            <a:hlinkClick r:id="rId6"/>
          </p:cNvPr>
          <p:cNvPicPr>
            <a:picLocks noChangeAspect="1" noChangeArrowheads="1"/>
          </p:cNvPicPr>
          <p:nvPr/>
        </p:nvPicPr>
        <p:blipFill>
          <a:blip r:embed="rId7" cstate="print"/>
          <a:srcRect/>
          <a:stretch>
            <a:fillRect/>
          </a:stretch>
        </p:blipFill>
        <p:spPr bwMode="auto">
          <a:xfrm>
            <a:off x="6858000" y="2616202"/>
            <a:ext cx="1958975" cy="1871581"/>
          </a:xfrm>
          <a:prstGeom prst="rect">
            <a:avLst/>
          </a:prstGeom>
          <a:noFill/>
          <a:ln w="9525">
            <a:noFill/>
            <a:miter lim="800000"/>
            <a:headEnd/>
            <a:tailEnd/>
          </a:ln>
        </p:spPr>
      </p:pic>
      <p:pic>
        <p:nvPicPr>
          <p:cNvPr id="6" name="Picture 23" descr="PC_GSA_Star_Mark_(RGB) 1in"/>
          <p:cNvPicPr>
            <a:picLocks noChangeAspect="1" noChangeArrowheads="1"/>
          </p:cNvPicPr>
          <p:nvPr/>
        </p:nvPicPr>
        <p:blipFill>
          <a:blip r:embed="rId8" cstate="print"/>
          <a:srcRect/>
          <a:stretch>
            <a:fillRect/>
          </a:stretch>
        </p:blipFill>
        <p:spPr bwMode="auto">
          <a:xfrm>
            <a:off x="152400" y="177800"/>
            <a:ext cx="609600"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GSA’s OFHPGB &amp; SFTool</a:t>
            </a:r>
            <a:endParaRPr lang="en-US" dirty="0"/>
          </a:p>
        </p:txBody>
      </p:sp>
      <p:sp>
        <p:nvSpPr>
          <p:cNvPr id="3" name="Content Placeholder 2"/>
          <p:cNvSpPr>
            <a:spLocks noGrp="1"/>
          </p:cNvSpPr>
          <p:nvPr>
            <p:ph idx="1"/>
          </p:nvPr>
        </p:nvSpPr>
        <p:spPr>
          <a:xfrm>
            <a:off x="533400" y="1371600"/>
            <a:ext cx="8153400" cy="4876800"/>
          </a:xfrm>
        </p:spPr>
        <p:txBody>
          <a:bodyPr/>
          <a:lstStyle/>
          <a:p>
            <a:pPr marL="342892" lvl="1" indent="-342892">
              <a:buClrTx/>
              <a:buNone/>
            </a:pPr>
            <a:r>
              <a:rPr lang="en-US" sz="1600" dirty="0" smtClean="0"/>
              <a:t>GSA’s </a:t>
            </a:r>
            <a:r>
              <a:rPr lang="en-US" sz="1600" b="1" dirty="0" smtClean="0"/>
              <a:t>O</a:t>
            </a:r>
            <a:r>
              <a:rPr lang="en-US" sz="1600" dirty="0" smtClean="0"/>
              <a:t>ffice of </a:t>
            </a:r>
            <a:r>
              <a:rPr lang="en-US" sz="1600" b="1" dirty="0" smtClean="0"/>
              <a:t>F</a:t>
            </a:r>
            <a:r>
              <a:rPr lang="en-US" sz="1600" dirty="0" smtClean="0"/>
              <a:t>ederal </a:t>
            </a:r>
            <a:r>
              <a:rPr lang="en-US" sz="1600" b="1" dirty="0" smtClean="0"/>
              <a:t>H</a:t>
            </a:r>
            <a:r>
              <a:rPr lang="en-US" sz="1600" dirty="0" smtClean="0"/>
              <a:t>igh-</a:t>
            </a:r>
            <a:r>
              <a:rPr lang="en-US" sz="1600" b="1" dirty="0" smtClean="0"/>
              <a:t>P</a:t>
            </a:r>
            <a:r>
              <a:rPr lang="en-US" sz="1600" dirty="0" smtClean="0"/>
              <a:t>erformance </a:t>
            </a:r>
            <a:r>
              <a:rPr lang="en-US" sz="1600" b="1" dirty="0" smtClean="0"/>
              <a:t>G</a:t>
            </a:r>
            <a:r>
              <a:rPr lang="en-US" sz="1600" dirty="0" smtClean="0"/>
              <a:t>reen </a:t>
            </a:r>
            <a:r>
              <a:rPr lang="en-US" sz="1600" b="1" dirty="0" smtClean="0"/>
              <a:t>B</a:t>
            </a:r>
            <a:r>
              <a:rPr lang="en-US" sz="1600" dirty="0" smtClean="0"/>
              <a:t>uildings works at the intersection of buildings and people.   We created SFTool to help our partners </a:t>
            </a:r>
            <a:r>
              <a:rPr lang="en-US" sz="1600" b="1" dirty="0" smtClean="0"/>
              <a:t>Build</a:t>
            </a:r>
            <a:r>
              <a:rPr lang="en-US" sz="1600" dirty="0" smtClean="0"/>
              <a:t> and </a:t>
            </a:r>
            <a:r>
              <a:rPr lang="en-US" sz="1600" b="1" dirty="0" smtClean="0"/>
              <a:t>Buy</a:t>
            </a:r>
            <a:r>
              <a:rPr lang="en-US" sz="1600" dirty="0" smtClean="0"/>
              <a:t> Green.   Free, robust and easy-to-use, SFTool:</a:t>
            </a:r>
          </a:p>
          <a:p>
            <a:pPr marL="342892" lvl="1" indent="-342892">
              <a:buClrTx/>
              <a:buNone/>
            </a:pPr>
            <a:endParaRPr lang="en-US" sz="1600" b="1" dirty="0" smtClean="0"/>
          </a:p>
          <a:p>
            <a:pPr marL="342892" lvl="1" indent="-342892">
              <a:buClrTx/>
              <a:buNone/>
            </a:pPr>
            <a:r>
              <a:rPr lang="en-US" sz="1600" b="1" dirty="0" smtClean="0"/>
              <a:t>Identifies</a:t>
            </a:r>
            <a:r>
              <a:rPr lang="en-US" sz="1600" dirty="0" smtClean="0"/>
              <a:t> </a:t>
            </a:r>
            <a:r>
              <a:rPr lang="en-US" sz="1600" dirty="0" smtClean="0"/>
              <a:t>cost-effective green building  and procurement strategies to improve environmental performance and occupant health.   </a:t>
            </a:r>
          </a:p>
          <a:p>
            <a:pPr marL="342892" lvl="1" indent="-342892">
              <a:buClrTx/>
              <a:buNone/>
            </a:pPr>
            <a:r>
              <a:rPr lang="en-US" sz="1600" b="1" dirty="0" smtClean="0"/>
              <a:t>Models</a:t>
            </a:r>
            <a:r>
              <a:rPr lang="en-US" sz="1600" dirty="0" smtClean="0"/>
              <a:t> an inclusive approach to sustainable practices that moves beyond large mechanical systems &amp; expert-led construction projects. </a:t>
            </a:r>
          </a:p>
          <a:p>
            <a:pPr marL="342892" lvl="1" indent="-342892">
              <a:buClrTx/>
              <a:buNone/>
            </a:pPr>
            <a:r>
              <a:rPr lang="en-US" sz="1600" b="1" dirty="0" smtClean="0"/>
              <a:t>Clarifies </a:t>
            </a:r>
            <a:r>
              <a:rPr lang="en-US" sz="1600" dirty="0" smtClean="0"/>
              <a:t>the relationship between sustainability guidance and the physical, financial and human resources we seek to conserve. </a:t>
            </a:r>
          </a:p>
          <a:p>
            <a:pPr marL="342892" lvl="1" indent="-342892">
              <a:buClrTx/>
              <a:buNone/>
            </a:pPr>
            <a:r>
              <a:rPr lang="en-US" sz="1600" b="1" dirty="0" smtClean="0"/>
              <a:t>Engages</a:t>
            </a:r>
            <a:r>
              <a:rPr lang="en-US" sz="1600" dirty="0" smtClean="0"/>
              <a:t> and empowers people to ask questions, persuade others and make informed decisions -- regardless of previous knowledge level or role. </a:t>
            </a:r>
          </a:p>
          <a:p>
            <a:pPr>
              <a:buNone/>
            </a:pPr>
            <a:r>
              <a:rPr lang="en-US" sz="1600" dirty="0" smtClean="0"/>
              <a:t/>
            </a:r>
            <a:br>
              <a:rPr lang="en-US" sz="1600" dirty="0" smtClean="0"/>
            </a:b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dirty="0" smtClean="0"/>
              <a:t>Focusing on engagement and retention</a:t>
            </a:r>
            <a:endParaRPr lang="en-US" dirty="0"/>
          </a:p>
        </p:txBody>
      </p:sp>
      <p:sp>
        <p:nvSpPr>
          <p:cNvPr id="3" name="Slide Number Placeholder 2"/>
          <p:cNvSpPr>
            <a:spLocks noGrp="1"/>
          </p:cNvSpPr>
          <p:nvPr>
            <p:ph type="sldNum" sz="quarter" idx="10"/>
          </p:nvPr>
        </p:nvSpPr>
        <p:spPr/>
        <p:txBody>
          <a:bodyPr/>
          <a:lstStyle/>
          <a:p>
            <a:pPr>
              <a:defRPr/>
            </a:pPr>
            <a:fld id="{B7B38F03-0D6C-4D19-A484-2BD84CD76953}" type="slidenum">
              <a:rPr lang="en-US" smtClean="0"/>
              <a:pPr>
                <a:defRPr/>
              </a:pPr>
              <a:t>4</a:t>
            </a:fld>
            <a:endParaRPr lang="en-US" dirty="0"/>
          </a:p>
        </p:txBody>
      </p:sp>
      <p:sp>
        <p:nvSpPr>
          <p:cNvPr id="4" name="Isosceles Triangle 3"/>
          <p:cNvSpPr/>
          <p:nvPr/>
        </p:nvSpPr>
        <p:spPr bwMode="auto">
          <a:xfrm>
            <a:off x="719919" y="1676400"/>
            <a:ext cx="6019800" cy="4724400"/>
          </a:xfrm>
          <a:prstGeom prst="triangle">
            <a:avLst/>
          </a:prstGeom>
          <a:gradFill flip="none" rotWithShape="1">
            <a:gsLst>
              <a:gs pos="0">
                <a:srgbClr val="5E9EFF"/>
              </a:gs>
              <a:gs pos="29000">
                <a:srgbClr val="85C2FF"/>
              </a:gs>
              <a:gs pos="52000">
                <a:srgbClr val="C4D6EB"/>
              </a:gs>
              <a:gs pos="100000">
                <a:schemeClr val="bg1">
                  <a:lumMod val="85000"/>
                </a:schemeClr>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84" charset="-128"/>
            </a:endParaRPr>
          </a:p>
        </p:txBody>
      </p:sp>
      <p:cxnSp>
        <p:nvCxnSpPr>
          <p:cNvPr id="6" name="Straight Connector 5"/>
          <p:cNvCxnSpPr/>
          <p:nvPr/>
        </p:nvCxnSpPr>
        <p:spPr bwMode="auto">
          <a:xfrm>
            <a:off x="3158319" y="2590800"/>
            <a:ext cx="5410200" cy="0"/>
          </a:xfrm>
          <a:prstGeom prst="line">
            <a:avLst/>
          </a:prstGeom>
          <a:solidFill>
            <a:schemeClr val="accent1"/>
          </a:solidFill>
          <a:ln w="25400" cap="flat" cmpd="sng" algn="ctr">
            <a:solidFill>
              <a:schemeClr val="tx2"/>
            </a:solidFill>
            <a:prstDash val="sysDash"/>
            <a:round/>
            <a:headEnd type="none" w="med" len="med"/>
            <a:tailEnd type="none" w="med" len="med"/>
          </a:ln>
          <a:effectLst/>
        </p:spPr>
      </p:cxnSp>
      <p:cxnSp>
        <p:nvCxnSpPr>
          <p:cNvPr id="7" name="Straight Connector 6"/>
          <p:cNvCxnSpPr/>
          <p:nvPr/>
        </p:nvCxnSpPr>
        <p:spPr bwMode="auto">
          <a:xfrm>
            <a:off x="2777319" y="3225800"/>
            <a:ext cx="5791200" cy="0"/>
          </a:xfrm>
          <a:prstGeom prst="line">
            <a:avLst/>
          </a:prstGeom>
          <a:solidFill>
            <a:schemeClr val="accent1"/>
          </a:solidFill>
          <a:ln w="25400" cap="flat" cmpd="sng" algn="ctr">
            <a:solidFill>
              <a:schemeClr val="tx2"/>
            </a:solidFill>
            <a:prstDash val="sysDash"/>
            <a:round/>
            <a:headEnd type="none" w="med" len="med"/>
            <a:tailEnd type="none" w="med" len="med"/>
          </a:ln>
          <a:effectLst/>
        </p:spPr>
      </p:cxnSp>
      <p:cxnSp>
        <p:nvCxnSpPr>
          <p:cNvPr id="8" name="Straight Connector 7"/>
          <p:cNvCxnSpPr/>
          <p:nvPr/>
        </p:nvCxnSpPr>
        <p:spPr bwMode="auto">
          <a:xfrm>
            <a:off x="2379259" y="3860800"/>
            <a:ext cx="6189260" cy="0"/>
          </a:xfrm>
          <a:prstGeom prst="line">
            <a:avLst/>
          </a:prstGeom>
          <a:solidFill>
            <a:schemeClr val="accent1"/>
          </a:solidFill>
          <a:ln w="25400" cap="flat" cmpd="sng" algn="ctr">
            <a:solidFill>
              <a:schemeClr val="tx2"/>
            </a:solidFill>
            <a:prstDash val="sysDash"/>
            <a:round/>
            <a:headEnd type="none" w="med" len="med"/>
            <a:tailEnd type="none" w="med" len="med"/>
          </a:ln>
          <a:effectLst/>
        </p:spPr>
      </p:cxnSp>
      <p:cxnSp>
        <p:nvCxnSpPr>
          <p:cNvPr id="9" name="Straight Connector 8"/>
          <p:cNvCxnSpPr/>
          <p:nvPr/>
        </p:nvCxnSpPr>
        <p:spPr bwMode="auto">
          <a:xfrm>
            <a:off x="228600" y="4495800"/>
            <a:ext cx="8339919" cy="0"/>
          </a:xfrm>
          <a:prstGeom prst="line">
            <a:avLst/>
          </a:prstGeom>
          <a:solidFill>
            <a:schemeClr val="accent1"/>
          </a:solidFill>
          <a:ln w="25400" cap="flat" cmpd="sng" algn="ctr">
            <a:solidFill>
              <a:schemeClr val="tx2"/>
            </a:solidFill>
            <a:prstDash val="sysDash"/>
            <a:round/>
            <a:headEnd type="none" w="med" len="med"/>
            <a:tailEnd type="none" w="med" len="med"/>
          </a:ln>
          <a:effectLst/>
        </p:spPr>
      </p:cxnSp>
      <p:cxnSp>
        <p:nvCxnSpPr>
          <p:cNvPr id="10" name="Straight Connector 9"/>
          <p:cNvCxnSpPr/>
          <p:nvPr/>
        </p:nvCxnSpPr>
        <p:spPr bwMode="auto">
          <a:xfrm>
            <a:off x="1558119" y="5130800"/>
            <a:ext cx="7010400" cy="0"/>
          </a:xfrm>
          <a:prstGeom prst="line">
            <a:avLst/>
          </a:prstGeom>
          <a:solidFill>
            <a:schemeClr val="accent1"/>
          </a:solidFill>
          <a:ln w="25400" cap="flat" cmpd="sng" algn="ctr">
            <a:solidFill>
              <a:schemeClr val="tx2"/>
            </a:solidFill>
            <a:prstDash val="sysDash"/>
            <a:round/>
            <a:headEnd type="none" w="med" len="med"/>
            <a:tailEnd type="none" w="med" len="med"/>
          </a:ln>
          <a:effectLst/>
        </p:spPr>
      </p:cxnSp>
      <p:cxnSp>
        <p:nvCxnSpPr>
          <p:cNvPr id="11" name="Straight Connector 10"/>
          <p:cNvCxnSpPr/>
          <p:nvPr/>
        </p:nvCxnSpPr>
        <p:spPr bwMode="auto">
          <a:xfrm>
            <a:off x="1177119" y="5765800"/>
            <a:ext cx="7391400" cy="0"/>
          </a:xfrm>
          <a:prstGeom prst="line">
            <a:avLst/>
          </a:prstGeom>
          <a:solidFill>
            <a:schemeClr val="accent1"/>
          </a:solidFill>
          <a:ln w="25400" cap="flat" cmpd="sng" algn="ctr">
            <a:solidFill>
              <a:schemeClr val="tx2"/>
            </a:solidFill>
            <a:prstDash val="sysDash"/>
            <a:round/>
            <a:headEnd type="none" w="med" len="med"/>
            <a:tailEnd type="none" w="med" len="med"/>
          </a:ln>
          <a:effectLst/>
        </p:spPr>
      </p:cxnSp>
      <p:cxnSp>
        <p:nvCxnSpPr>
          <p:cNvPr id="21" name="Straight Connector 20"/>
          <p:cNvCxnSpPr/>
          <p:nvPr/>
        </p:nvCxnSpPr>
        <p:spPr bwMode="auto">
          <a:xfrm>
            <a:off x="719919" y="6400800"/>
            <a:ext cx="7848600" cy="0"/>
          </a:xfrm>
          <a:prstGeom prst="line">
            <a:avLst/>
          </a:prstGeom>
          <a:solidFill>
            <a:schemeClr val="accent1"/>
          </a:solidFill>
          <a:ln w="25400" cap="flat" cmpd="sng" algn="ctr">
            <a:solidFill>
              <a:schemeClr val="tx2"/>
            </a:solidFill>
            <a:prstDash val="sysDash"/>
            <a:round/>
            <a:headEnd type="none" w="med" len="med"/>
            <a:tailEnd type="none" w="med" len="med"/>
          </a:ln>
          <a:effectLst/>
        </p:spPr>
      </p:cxnSp>
      <p:sp>
        <p:nvSpPr>
          <p:cNvPr id="32" name="TextBox 31"/>
          <p:cNvSpPr txBox="1"/>
          <p:nvPr/>
        </p:nvSpPr>
        <p:spPr>
          <a:xfrm>
            <a:off x="6815919" y="2123447"/>
            <a:ext cx="1485900" cy="369332"/>
          </a:xfrm>
          <a:prstGeom prst="rect">
            <a:avLst/>
          </a:prstGeom>
          <a:noFill/>
          <a:ln>
            <a:noFill/>
          </a:ln>
        </p:spPr>
        <p:txBody>
          <a:bodyPr wrap="square" rtlCol="0">
            <a:spAutoFit/>
          </a:bodyPr>
          <a:lstStyle/>
          <a:p>
            <a:pPr algn="l"/>
            <a:r>
              <a:rPr lang="en-US" sz="1800" b="1" dirty="0" smtClean="0">
                <a:solidFill>
                  <a:schemeClr val="tx2"/>
                </a:solidFill>
              </a:rPr>
              <a:t>Lecture          </a:t>
            </a:r>
            <a:endParaRPr lang="en-US" sz="1800" b="1" dirty="0">
              <a:solidFill>
                <a:schemeClr val="tx2"/>
              </a:solidFill>
            </a:endParaRPr>
          </a:p>
        </p:txBody>
      </p:sp>
      <p:sp>
        <p:nvSpPr>
          <p:cNvPr id="33" name="TextBox 32"/>
          <p:cNvSpPr txBox="1"/>
          <p:nvPr/>
        </p:nvSpPr>
        <p:spPr>
          <a:xfrm>
            <a:off x="6815919" y="2719102"/>
            <a:ext cx="1447800" cy="369332"/>
          </a:xfrm>
          <a:prstGeom prst="rect">
            <a:avLst/>
          </a:prstGeom>
          <a:noFill/>
          <a:ln>
            <a:noFill/>
          </a:ln>
        </p:spPr>
        <p:txBody>
          <a:bodyPr wrap="square" rtlCol="0">
            <a:spAutoFit/>
          </a:bodyPr>
          <a:lstStyle/>
          <a:p>
            <a:pPr algn="l"/>
            <a:r>
              <a:rPr lang="en-US" sz="1800" b="1" dirty="0" smtClean="0">
                <a:solidFill>
                  <a:schemeClr val="tx2"/>
                </a:solidFill>
              </a:rPr>
              <a:t>Reading</a:t>
            </a:r>
            <a:endParaRPr lang="en-US" sz="1800" b="1" dirty="0">
              <a:solidFill>
                <a:schemeClr val="tx2"/>
              </a:solidFill>
            </a:endParaRPr>
          </a:p>
        </p:txBody>
      </p:sp>
      <p:sp>
        <p:nvSpPr>
          <p:cNvPr id="34" name="TextBox 33"/>
          <p:cNvSpPr txBox="1"/>
          <p:nvPr/>
        </p:nvSpPr>
        <p:spPr>
          <a:xfrm>
            <a:off x="6815919" y="3348335"/>
            <a:ext cx="1642281" cy="369332"/>
          </a:xfrm>
          <a:prstGeom prst="rect">
            <a:avLst/>
          </a:prstGeom>
          <a:noFill/>
          <a:ln>
            <a:noFill/>
          </a:ln>
        </p:spPr>
        <p:txBody>
          <a:bodyPr wrap="square" rtlCol="0">
            <a:spAutoFit/>
          </a:bodyPr>
          <a:lstStyle/>
          <a:p>
            <a:pPr algn="l"/>
            <a:r>
              <a:rPr lang="en-US" sz="1800" b="1" dirty="0" smtClean="0">
                <a:solidFill>
                  <a:schemeClr val="tx2"/>
                </a:solidFill>
              </a:rPr>
              <a:t>Audio/Visual</a:t>
            </a:r>
            <a:endParaRPr lang="en-US" sz="1800" b="1" dirty="0">
              <a:solidFill>
                <a:schemeClr val="tx2"/>
              </a:solidFill>
            </a:endParaRPr>
          </a:p>
        </p:txBody>
      </p:sp>
      <p:sp>
        <p:nvSpPr>
          <p:cNvPr id="42" name="TextBox 41"/>
          <p:cNvSpPr txBox="1"/>
          <p:nvPr/>
        </p:nvSpPr>
        <p:spPr>
          <a:xfrm>
            <a:off x="6815919" y="4028447"/>
            <a:ext cx="1947081" cy="369332"/>
          </a:xfrm>
          <a:prstGeom prst="rect">
            <a:avLst/>
          </a:prstGeom>
          <a:noFill/>
          <a:ln>
            <a:noFill/>
          </a:ln>
        </p:spPr>
        <p:txBody>
          <a:bodyPr wrap="square" rtlCol="0">
            <a:spAutoFit/>
          </a:bodyPr>
          <a:lstStyle/>
          <a:p>
            <a:pPr algn="l"/>
            <a:r>
              <a:rPr lang="en-US" sz="1800" b="1" dirty="0" smtClean="0">
                <a:solidFill>
                  <a:schemeClr val="tx2"/>
                </a:solidFill>
              </a:rPr>
              <a:t>Demonstration</a:t>
            </a:r>
            <a:endParaRPr lang="en-US" sz="1800" b="1" dirty="0">
              <a:solidFill>
                <a:schemeClr val="tx2"/>
              </a:solidFill>
            </a:endParaRPr>
          </a:p>
        </p:txBody>
      </p:sp>
      <p:sp>
        <p:nvSpPr>
          <p:cNvPr id="43" name="TextBox 42"/>
          <p:cNvSpPr txBox="1"/>
          <p:nvPr/>
        </p:nvSpPr>
        <p:spPr>
          <a:xfrm>
            <a:off x="6815919" y="4649799"/>
            <a:ext cx="1642281" cy="369332"/>
          </a:xfrm>
          <a:prstGeom prst="rect">
            <a:avLst/>
          </a:prstGeom>
          <a:noFill/>
          <a:ln>
            <a:noFill/>
          </a:ln>
        </p:spPr>
        <p:txBody>
          <a:bodyPr wrap="square" rtlCol="0">
            <a:spAutoFit/>
          </a:bodyPr>
          <a:lstStyle/>
          <a:p>
            <a:pPr algn="l"/>
            <a:r>
              <a:rPr lang="en-US" sz="1800" b="1" dirty="0" smtClean="0">
                <a:solidFill>
                  <a:schemeClr val="tx2"/>
                </a:solidFill>
              </a:rPr>
              <a:t>Discussion          </a:t>
            </a:r>
            <a:endParaRPr lang="en-US" sz="1800" b="1" dirty="0">
              <a:solidFill>
                <a:schemeClr val="tx2"/>
              </a:solidFill>
            </a:endParaRPr>
          </a:p>
        </p:txBody>
      </p:sp>
      <p:sp>
        <p:nvSpPr>
          <p:cNvPr id="44" name="TextBox 43"/>
          <p:cNvSpPr txBox="1"/>
          <p:nvPr/>
        </p:nvSpPr>
        <p:spPr>
          <a:xfrm>
            <a:off x="6815919" y="5284799"/>
            <a:ext cx="1794681" cy="369332"/>
          </a:xfrm>
          <a:prstGeom prst="rect">
            <a:avLst/>
          </a:prstGeom>
          <a:noFill/>
          <a:ln>
            <a:noFill/>
          </a:ln>
        </p:spPr>
        <p:txBody>
          <a:bodyPr wrap="square" rtlCol="0">
            <a:spAutoFit/>
          </a:bodyPr>
          <a:lstStyle/>
          <a:p>
            <a:pPr algn="l"/>
            <a:r>
              <a:rPr lang="en-US" sz="1800" b="1" dirty="0" smtClean="0">
                <a:solidFill>
                  <a:schemeClr val="tx2"/>
                </a:solidFill>
              </a:rPr>
              <a:t>Practice Doing          </a:t>
            </a:r>
            <a:endParaRPr lang="en-US" sz="1800" b="1" dirty="0">
              <a:solidFill>
                <a:schemeClr val="tx2"/>
              </a:solidFill>
            </a:endParaRPr>
          </a:p>
        </p:txBody>
      </p:sp>
      <p:sp>
        <p:nvSpPr>
          <p:cNvPr id="45" name="TextBox 44"/>
          <p:cNvSpPr txBox="1"/>
          <p:nvPr/>
        </p:nvSpPr>
        <p:spPr>
          <a:xfrm>
            <a:off x="6800851" y="5939134"/>
            <a:ext cx="2190749" cy="369332"/>
          </a:xfrm>
          <a:prstGeom prst="rect">
            <a:avLst/>
          </a:prstGeom>
          <a:noFill/>
          <a:ln>
            <a:noFill/>
          </a:ln>
        </p:spPr>
        <p:txBody>
          <a:bodyPr wrap="square" rtlCol="0">
            <a:spAutoFit/>
          </a:bodyPr>
          <a:lstStyle/>
          <a:p>
            <a:pPr algn="l"/>
            <a:r>
              <a:rPr lang="en-US" sz="1800" b="1" dirty="0" smtClean="0">
                <a:solidFill>
                  <a:schemeClr val="tx2"/>
                </a:solidFill>
              </a:rPr>
              <a:t>Teach Others</a:t>
            </a:r>
            <a:endParaRPr lang="en-US" sz="1800" b="1" dirty="0">
              <a:solidFill>
                <a:schemeClr val="tx2"/>
              </a:solidFill>
            </a:endParaRPr>
          </a:p>
        </p:txBody>
      </p:sp>
      <p:sp>
        <p:nvSpPr>
          <p:cNvPr id="46" name="TextBox 45"/>
          <p:cNvSpPr txBox="1"/>
          <p:nvPr/>
        </p:nvSpPr>
        <p:spPr>
          <a:xfrm>
            <a:off x="152400" y="3951503"/>
            <a:ext cx="1371600" cy="369332"/>
          </a:xfrm>
          <a:prstGeom prst="rect">
            <a:avLst/>
          </a:prstGeom>
          <a:noFill/>
        </p:spPr>
        <p:txBody>
          <a:bodyPr wrap="square" rtlCol="0">
            <a:spAutoFit/>
          </a:bodyPr>
          <a:lstStyle/>
          <a:p>
            <a:pPr algn="l"/>
            <a:r>
              <a:rPr lang="en-US" sz="1800" b="1" dirty="0" smtClean="0">
                <a:solidFill>
                  <a:srgbClr val="FF0000"/>
                </a:solidFill>
              </a:rPr>
              <a:t>Passive</a:t>
            </a:r>
          </a:p>
        </p:txBody>
      </p:sp>
      <p:sp>
        <p:nvSpPr>
          <p:cNvPr id="47" name="TextBox 46"/>
          <p:cNvSpPr txBox="1"/>
          <p:nvPr/>
        </p:nvSpPr>
        <p:spPr>
          <a:xfrm>
            <a:off x="152400" y="4629090"/>
            <a:ext cx="1447800" cy="369332"/>
          </a:xfrm>
          <a:prstGeom prst="rect">
            <a:avLst/>
          </a:prstGeom>
          <a:noFill/>
        </p:spPr>
        <p:txBody>
          <a:bodyPr wrap="square" rtlCol="0">
            <a:spAutoFit/>
          </a:bodyPr>
          <a:lstStyle/>
          <a:p>
            <a:pPr algn="l"/>
            <a:r>
              <a:rPr lang="en-US" sz="1800" b="1" dirty="0" smtClean="0">
                <a:solidFill>
                  <a:srgbClr val="FF0000"/>
                </a:solidFill>
              </a:rPr>
              <a:t>Immersive</a:t>
            </a:r>
            <a:endParaRPr lang="en-US" sz="2000" b="1" dirty="0" smtClean="0">
              <a:solidFill>
                <a:srgbClr val="FF0000"/>
              </a:solidFill>
            </a:endParaRPr>
          </a:p>
        </p:txBody>
      </p:sp>
      <p:cxnSp>
        <p:nvCxnSpPr>
          <p:cNvPr id="53" name="Straight Connector 52"/>
          <p:cNvCxnSpPr/>
          <p:nvPr/>
        </p:nvCxnSpPr>
        <p:spPr bwMode="auto">
          <a:xfrm>
            <a:off x="228600" y="4495800"/>
            <a:ext cx="3501219" cy="0"/>
          </a:xfrm>
          <a:prstGeom prst="line">
            <a:avLst/>
          </a:prstGeom>
          <a:solidFill>
            <a:schemeClr val="accent1"/>
          </a:solidFill>
          <a:ln w="25400" cap="flat" cmpd="sng" algn="ctr">
            <a:solidFill>
              <a:schemeClr val="tx2"/>
            </a:solidFill>
            <a:prstDash val="solid"/>
            <a:round/>
            <a:headEnd type="none" w="med" len="med"/>
            <a:tailEnd type="none" w="med" len="med"/>
          </a:ln>
          <a:effectLst/>
        </p:spPr>
      </p:cxnSp>
      <p:sp>
        <p:nvSpPr>
          <p:cNvPr id="54" name="TextBox 53"/>
          <p:cNvSpPr txBox="1"/>
          <p:nvPr/>
        </p:nvSpPr>
        <p:spPr>
          <a:xfrm>
            <a:off x="2015319" y="1223917"/>
            <a:ext cx="5257800" cy="400110"/>
          </a:xfrm>
          <a:prstGeom prst="rect">
            <a:avLst/>
          </a:prstGeom>
          <a:noFill/>
        </p:spPr>
        <p:txBody>
          <a:bodyPr wrap="square" rtlCol="0">
            <a:spAutoFit/>
          </a:bodyPr>
          <a:lstStyle/>
          <a:p>
            <a:pPr algn="ctr"/>
            <a:r>
              <a:rPr lang="en-US" sz="2000" dirty="0" smtClean="0">
                <a:latin typeface="Calibri" panose="020F0502020204030204" pitchFamily="34" charset="0"/>
              </a:rPr>
              <a:t>Average retention rates by teaching method</a:t>
            </a:r>
            <a:endParaRPr lang="en-US" sz="2000" dirty="0">
              <a:latin typeface="Calibri" panose="020F0502020204030204" pitchFamily="34" charset="0"/>
            </a:endParaRPr>
          </a:p>
        </p:txBody>
      </p:sp>
      <p:sp>
        <p:nvSpPr>
          <p:cNvPr id="55" name="TextBox 54"/>
          <p:cNvSpPr txBox="1"/>
          <p:nvPr/>
        </p:nvSpPr>
        <p:spPr>
          <a:xfrm>
            <a:off x="3403978" y="2077280"/>
            <a:ext cx="651681" cy="461665"/>
          </a:xfrm>
          <a:prstGeom prst="rect">
            <a:avLst/>
          </a:prstGeom>
          <a:noFill/>
        </p:spPr>
        <p:txBody>
          <a:bodyPr wrap="square" rtlCol="0">
            <a:spAutoFit/>
          </a:bodyPr>
          <a:lstStyle/>
          <a:p>
            <a:pPr algn="ctr"/>
            <a:r>
              <a:rPr lang="en-US" b="1" dirty="0" smtClean="0"/>
              <a:t>5%</a:t>
            </a:r>
            <a:endParaRPr lang="en-US" b="1" dirty="0"/>
          </a:p>
        </p:txBody>
      </p:sp>
      <p:sp>
        <p:nvSpPr>
          <p:cNvPr id="56" name="TextBox 55"/>
          <p:cNvSpPr txBox="1"/>
          <p:nvPr/>
        </p:nvSpPr>
        <p:spPr>
          <a:xfrm>
            <a:off x="3281149" y="2672935"/>
            <a:ext cx="897340" cy="461665"/>
          </a:xfrm>
          <a:prstGeom prst="rect">
            <a:avLst/>
          </a:prstGeom>
          <a:noFill/>
        </p:spPr>
        <p:txBody>
          <a:bodyPr wrap="square" rtlCol="0">
            <a:spAutoFit/>
          </a:bodyPr>
          <a:lstStyle/>
          <a:p>
            <a:pPr algn="ctr"/>
            <a:r>
              <a:rPr lang="en-US" b="1" dirty="0" smtClean="0"/>
              <a:t>10%</a:t>
            </a:r>
            <a:endParaRPr lang="en-US" b="1" dirty="0"/>
          </a:p>
        </p:txBody>
      </p:sp>
      <p:sp>
        <p:nvSpPr>
          <p:cNvPr id="57" name="TextBox 56"/>
          <p:cNvSpPr txBox="1"/>
          <p:nvPr/>
        </p:nvSpPr>
        <p:spPr>
          <a:xfrm>
            <a:off x="3281149" y="3302168"/>
            <a:ext cx="897340" cy="461665"/>
          </a:xfrm>
          <a:prstGeom prst="rect">
            <a:avLst/>
          </a:prstGeom>
          <a:noFill/>
        </p:spPr>
        <p:txBody>
          <a:bodyPr wrap="square" rtlCol="0">
            <a:spAutoFit/>
          </a:bodyPr>
          <a:lstStyle/>
          <a:p>
            <a:pPr algn="ctr"/>
            <a:r>
              <a:rPr lang="en-US" b="1" dirty="0"/>
              <a:t>2</a:t>
            </a:r>
            <a:r>
              <a:rPr lang="en-US" b="1" dirty="0" smtClean="0"/>
              <a:t>0%</a:t>
            </a:r>
            <a:endParaRPr lang="en-US" b="1" dirty="0"/>
          </a:p>
        </p:txBody>
      </p:sp>
      <p:sp>
        <p:nvSpPr>
          <p:cNvPr id="58" name="TextBox 57"/>
          <p:cNvSpPr txBox="1"/>
          <p:nvPr/>
        </p:nvSpPr>
        <p:spPr>
          <a:xfrm>
            <a:off x="3281149" y="3982280"/>
            <a:ext cx="897340" cy="461665"/>
          </a:xfrm>
          <a:prstGeom prst="rect">
            <a:avLst/>
          </a:prstGeom>
          <a:noFill/>
        </p:spPr>
        <p:txBody>
          <a:bodyPr wrap="square" rtlCol="0">
            <a:spAutoFit/>
          </a:bodyPr>
          <a:lstStyle/>
          <a:p>
            <a:pPr algn="ctr"/>
            <a:r>
              <a:rPr lang="en-US" b="1" dirty="0" smtClean="0"/>
              <a:t>30%</a:t>
            </a:r>
            <a:endParaRPr lang="en-US" b="1" dirty="0"/>
          </a:p>
        </p:txBody>
      </p:sp>
      <p:sp>
        <p:nvSpPr>
          <p:cNvPr id="59" name="TextBox 58"/>
          <p:cNvSpPr txBox="1"/>
          <p:nvPr/>
        </p:nvSpPr>
        <p:spPr>
          <a:xfrm>
            <a:off x="3281149" y="4603632"/>
            <a:ext cx="897340" cy="461665"/>
          </a:xfrm>
          <a:prstGeom prst="rect">
            <a:avLst/>
          </a:prstGeom>
          <a:noFill/>
        </p:spPr>
        <p:txBody>
          <a:bodyPr wrap="square" rtlCol="0">
            <a:spAutoFit/>
          </a:bodyPr>
          <a:lstStyle/>
          <a:p>
            <a:pPr algn="ctr"/>
            <a:r>
              <a:rPr lang="en-US" b="1" dirty="0" smtClean="0"/>
              <a:t>50%</a:t>
            </a:r>
            <a:endParaRPr lang="en-US" b="1" dirty="0"/>
          </a:p>
        </p:txBody>
      </p:sp>
      <p:sp>
        <p:nvSpPr>
          <p:cNvPr id="60" name="TextBox 59"/>
          <p:cNvSpPr txBox="1"/>
          <p:nvPr/>
        </p:nvSpPr>
        <p:spPr>
          <a:xfrm>
            <a:off x="3281149" y="5238632"/>
            <a:ext cx="897340" cy="461665"/>
          </a:xfrm>
          <a:prstGeom prst="rect">
            <a:avLst/>
          </a:prstGeom>
          <a:noFill/>
        </p:spPr>
        <p:txBody>
          <a:bodyPr wrap="square" rtlCol="0">
            <a:spAutoFit/>
          </a:bodyPr>
          <a:lstStyle/>
          <a:p>
            <a:pPr algn="ctr"/>
            <a:r>
              <a:rPr lang="en-US" b="1" dirty="0" smtClean="0"/>
              <a:t>75%</a:t>
            </a:r>
            <a:endParaRPr lang="en-US" b="1" dirty="0"/>
          </a:p>
        </p:txBody>
      </p:sp>
      <p:sp>
        <p:nvSpPr>
          <p:cNvPr id="61" name="TextBox 60"/>
          <p:cNvSpPr txBox="1"/>
          <p:nvPr/>
        </p:nvSpPr>
        <p:spPr>
          <a:xfrm>
            <a:off x="3281149" y="5892967"/>
            <a:ext cx="897340" cy="461665"/>
          </a:xfrm>
          <a:prstGeom prst="rect">
            <a:avLst/>
          </a:prstGeom>
          <a:noFill/>
        </p:spPr>
        <p:txBody>
          <a:bodyPr wrap="square" rtlCol="0">
            <a:spAutoFit/>
          </a:bodyPr>
          <a:lstStyle/>
          <a:p>
            <a:pPr algn="ctr"/>
            <a:r>
              <a:rPr lang="en-US" b="1" dirty="0" smtClean="0"/>
              <a:t>90%</a:t>
            </a:r>
            <a:endParaRPr lang="en-US" b="1" dirty="0"/>
          </a:p>
        </p:txBody>
      </p:sp>
      <p:sp>
        <p:nvSpPr>
          <p:cNvPr id="62" name="Down Arrow 61"/>
          <p:cNvSpPr/>
          <p:nvPr/>
        </p:nvSpPr>
        <p:spPr bwMode="auto">
          <a:xfrm rot="10800000">
            <a:off x="228600" y="3180767"/>
            <a:ext cx="647700" cy="583066"/>
          </a:xfrm>
          <a:prstGeom prst="downArrow">
            <a:avLst/>
          </a:prstGeom>
          <a:solidFill>
            <a:srgbClr val="FF000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84" charset="-128"/>
            </a:endParaRPr>
          </a:p>
        </p:txBody>
      </p:sp>
      <p:sp>
        <p:nvSpPr>
          <p:cNvPr id="63" name="Down Arrow 62"/>
          <p:cNvSpPr/>
          <p:nvPr/>
        </p:nvSpPr>
        <p:spPr bwMode="auto">
          <a:xfrm>
            <a:off x="228601" y="5208134"/>
            <a:ext cx="647700" cy="583066"/>
          </a:xfrm>
          <a:prstGeom prst="downArrow">
            <a:avLst/>
          </a:prstGeom>
          <a:solidFill>
            <a:srgbClr val="FF000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84" charset="-128"/>
            </a:endParaRPr>
          </a:p>
        </p:txBody>
      </p:sp>
      <p:sp>
        <p:nvSpPr>
          <p:cNvPr id="64" name="TextBox 63"/>
          <p:cNvSpPr txBox="1"/>
          <p:nvPr/>
        </p:nvSpPr>
        <p:spPr>
          <a:xfrm>
            <a:off x="0" y="6504801"/>
            <a:ext cx="9144000" cy="276999"/>
          </a:xfrm>
          <a:prstGeom prst="rect">
            <a:avLst/>
          </a:prstGeom>
          <a:noFill/>
        </p:spPr>
        <p:txBody>
          <a:bodyPr wrap="square" rtlCol="0">
            <a:spAutoFit/>
          </a:bodyPr>
          <a:lstStyle/>
          <a:p>
            <a:pPr algn="ctr"/>
            <a:r>
              <a:rPr lang="en-US" sz="1200" i="1" dirty="0" smtClean="0"/>
              <a:t>Adapted from the National Teaching Laboratories, Bethel, ME</a:t>
            </a:r>
            <a:endParaRPr lang="en-US" sz="1200" i="1" dirty="0"/>
          </a:p>
        </p:txBody>
      </p:sp>
      <p:pic>
        <p:nvPicPr>
          <p:cNvPr id="35" name="Picture 34" descr="GSA Logo.jpg"/>
          <p:cNvPicPr>
            <a:picLocks noChangeAspect="1"/>
          </p:cNvPicPr>
          <p:nvPr/>
        </p:nvPicPr>
        <p:blipFill>
          <a:blip r:embed="rId3" cstate="print"/>
          <a:stretch>
            <a:fillRect/>
          </a:stretch>
        </p:blipFill>
        <p:spPr>
          <a:xfrm>
            <a:off x="102033" y="6286500"/>
            <a:ext cx="507567" cy="507567"/>
          </a:xfrm>
          <a:prstGeom prst="rect">
            <a:avLst/>
          </a:prstGeom>
        </p:spPr>
      </p:pic>
    </p:spTree>
    <p:extLst>
      <p:ext uri="{BB962C8B-B14F-4D97-AF65-F5344CB8AC3E}">
        <p14:creationId xmlns:p14="http://schemas.microsoft.com/office/powerpoint/2010/main" xmlns="" val="1279167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b="1555"/>
          <a:stretch/>
        </p:blipFill>
        <p:spPr>
          <a:xfrm>
            <a:off x="1143" y="0"/>
            <a:ext cx="9141714" cy="6858000"/>
          </a:xfrm>
          <a:prstGeom prst="rect">
            <a:avLst/>
          </a:prstGeom>
        </p:spPr>
      </p:pic>
      <p:sp>
        <p:nvSpPr>
          <p:cNvPr id="3" name="Rounded Rectangular Callout 2"/>
          <p:cNvSpPr/>
          <p:nvPr/>
        </p:nvSpPr>
        <p:spPr>
          <a:xfrm>
            <a:off x="76201" y="5867401"/>
            <a:ext cx="2345871" cy="850900"/>
          </a:xfrm>
          <a:prstGeom prst="wedgeRoundRectCallout">
            <a:avLst>
              <a:gd name="adj1" fmla="val 23404"/>
              <a:gd name="adj2" fmla="val -220178"/>
              <a:gd name="adj3" fmla="val 16667"/>
            </a:avLst>
          </a:prstGeom>
          <a:gradFill>
            <a:gsLst>
              <a:gs pos="40000">
                <a:srgbClr val="095B90"/>
              </a:gs>
              <a:gs pos="95000">
                <a:srgbClr val="1C3854"/>
              </a:gs>
            </a:gsLst>
            <a:lin ang="5400000" scaled="0"/>
          </a:gradFill>
          <a:ln>
            <a:solidFill>
              <a:srgbClr val="0C76B8"/>
            </a:solidFill>
          </a:ln>
          <a:effectLst>
            <a:outerShdw blurRad="101600" dist="25400" dir="5400000" algn="t"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lIns="91438" tIns="45719" rIns="91438" bIns="45719" anchor="ctr"/>
          <a:lstStyle/>
          <a:p>
            <a:pPr>
              <a:defRPr/>
            </a:pPr>
            <a:r>
              <a:rPr lang="en-US" sz="1600" dirty="0" smtClean="0">
                <a:solidFill>
                  <a:schemeClr val="bg1"/>
                </a:solidFill>
                <a:effectLst>
                  <a:outerShdw blurRad="38100" dist="38100" dir="2700000" algn="tl">
                    <a:srgbClr val="000000">
                      <a:alpha val="43137"/>
                    </a:srgbClr>
                  </a:outerShdw>
                </a:effectLst>
              </a:rPr>
              <a:t>2) </a:t>
            </a:r>
            <a:r>
              <a:rPr lang="en-US" sz="1200" dirty="0" smtClean="0">
                <a:solidFill>
                  <a:schemeClr val="bg1"/>
                </a:solidFill>
                <a:effectLst>
                  <a:outerShdw blurRad="38100" dist="38100" dir="2700000" algn="tl">
                    <a:srgbClr val="000000">
                      <a:alpha val="43137"/>
                    </a:srgbClr>
                  </a:outerShdw>
                </a:effectLst>
              </a:rPr>
              <a:t>Users click on hotspots to compare materials, read design guidance &amp; regulations</a:t>
            </a:r>
            <a:endParaRPr lang="en-US" sz="1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5904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3499" t="7556" r="15001" b="5110"/>
          <a:stretch/>
        </p:blipFill>
        <p:spPr bwMode="auto">
          <a:xfrm>
            <a:off x="-1" y="316117"/>
            <a:ext cx="9188797" cy="63132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59390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b="1675"/>
          <a:stretch/>
        </p:blipFill>
        <p:spPr>
          <a:xfrm>
            <a:off x="1143" y="1"/>
            <a:ext cx="9141714" cy="6858000"/>
          </a:xfrm>
          <a:prstGeom prst="rect">
            <a:avLst/>
          </a:prstGeom>
        </p:spPr>
      </p:pic>
    </p:spTree>
    <p:extLst>
      <p:ext uri="{BB962C8B-B14F-4D97-AF65-F5344CB8AC3E}">
        <p14:creationId xmlns="" xmlns:p14="http://schemas.microsoft.com/office/powerpoint/2010/main" val="1151802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cstate="print"/>
          <a:srcRect l="25102" t="6734" r="34740" b="52859"/>
          <a:stretch>
            <a:fillRect/>
          </a:stretch>
        </p:blipFill>
        <p:spPr bwMode="auto">
          <a:xfrm>
            <a:off x="533400" y="228600"/>
            <a:ext cx="8133558" cy="6496050"/>
          </a:xfrm>
          <a:prstGeom prst="rect">
            <a:avLst/>
          </a:prstGeom>
          <a:noFill/>
          <a:ln w="9525">
            <a:noFill/>
            <a:miter lim="800000"/>
            <a:headEnd/>
            <a:tailEnd/>
          </a:ln>
        </p:spPr>
      </p:pic>
      <p:sp>
        <p:nvSpPr>
          <p:cNvPr id="3" name="TextBox 2"/>
          <p:cNvSpPr txBox="1"/>
          <p:nvPr/>
        </p:nvSpPr>
        <p:spPr>
          <a:xfrm>
            <a:off x="4605963" y="152400"/>
            <a:ext cx="4538037" cy="646331"/>
          </a:xfrm>
          <a:prstGeom prst="rect">
            <a:avLst/>
          </a:prstGeom>
          <a:noFill/>
        </p:spPr>
        <p:txBody>
          <a:bodyPr wrap="none" rtlCol="0">
            <a:spAutoFit/>
          </a:bodyPr>
          <a:lstStyle/>
          <a:p>
            <a:r>
              <a:rPr lang="en-US" dirty="0" smtClean="0">
                <a:hlinkClick r:id="rId3"/>
              </a:rPr>
              <a:t>https://sftool.gov/learn/about/426/plug-loads</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b="1745"/>
          <a:stretch/>
        </p:blipFill>
        <p:spPr>
          <a:xfrm>
            <a:off x="1143" y="1"/>
            <a:ext cx="9141714" cy="6858000"/>
          </a:xfrm>
          <a:prstGeom prst="rect">
            <a:avLst/>
          </a:prstGeom>
        </p:spPr>
      </p:pic>
    </p:spTree>
    <p:extLst>
      <p:ext uri="{BB962C8B-B14F-4D97-AF65-F5344CB8AC3E}">
        <p14:creationId xmlns="" xmlns:p14="http://schemas.microsoft.com/office/powerpoint/2010/main" val="3982262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lage">
  <a:themeElements>
    <a:clrScheme name="Col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ll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l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l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l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l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l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l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l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l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l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l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l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l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ollage">
  <a:themeElements>
    <a:clrScheme name="Col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ll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l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l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l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l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l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l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l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l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l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l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l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l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12152</TotalTime>
  <Words>859</Words>
  <Application>Microsoft Office PowerPoint</Application>
  <PresentationFormat>On-screen Show (4:3)</PresentationFormat>
  <Paragraphs>107</Paragraphs>
  <Slides>25</Slides>
  <Notes>5</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Collage</vt:lpstr>
      <vt:lpstr>Custom Design</vt:lpstr>
      <vt:lpstr>3_Collage</vt:lpstr>
      <vt:lpstr>1_Office Theme</vt:lpstr>
      <vt:lpstr>Slide 1</vt:lpstr>
      <vt:lpstr>Slide 2</vt:lpstr>
      <vt:lpstr>GSA’s OFHPGB &amp; SFTool</vt:lpstr>
      <vt:lpstr>Focusing on engagement and retention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SFTool Delivers Value</vt:lpstr>
      <vt:lpstr>The FBPTA Core Competencies</vt:lpstr>
      <vt:lpstr>Addressing barriers to implementation</vt:lpstr>
      <vt:lpstr>FMI Integration </vt:lpstr>
      <vt:lpstr>Slide 24</vt:lpstr>
      <vt:lpstr>Slide 25</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RobertSObenreder</dc:creator>
  <cp:lastModifiedBy>MichaelFBloom</cp:lastModifiedBy>
  <cp:revision>802</cp:revision>
  <dcterms:created xsi:type="dcterms:W3CDTF">2011-02-04T19:55:55Z</dcterms:created>
  <dcterms:modified xsi:type="dcterms:W3CDTF">2014-11-12T16:39:40Z</dcterms:modified>
</cp:coreProperties>
</file>