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4693" r:id="rId2"/>
    <p:sldMasterId id="2147484706" r:id="rId3"/>
    <p:sldMasterId id="2147484847" r:id="rId4"/>
    <p:sldMasterId id="2147484858" r:id="rId5"/>
    <p:sldMasterId id="2147484878" r:id="rId6"/>
    <p:sldMasterId id="2147484888" r:id="rId7"/>
    <p:sldMasterId id="2147484898" r:id="rId8"/>
  </p:sldMasterIdLst>
  <p:notesMasterIdLst>
    <p:notesMasterId r:id="rId52"/>
  </p:notesMasterIdLst>
  <p:sldIdLst>
    <p:sldId id="886" r:id="rId9"/>
    <p:sldId id="1127" r:id="rId10"/>
    <p:sldId id="927" r:id="rId11"/>
    <p:sldId id="1121" r:id="rId12"/>
    <p:sldId id="1162" r:id="rId13"/>
    <p:sldId id="1089" r:id="rId14"/>
    <p:sldId id="1163" r:id="rId15"/>
    <p:sldId id="1090" r:id="rId16"/>
    <p:sldId id="1091" r:id="rId17"/>
    <p:sldId id="1073" r:id="rId18"/>
    <p:sldId id="1129" r:id="rId19"/>
    <p:sldId id="1130" r:id="rId20"/>
    <p:sldId id="1131" r:id="rId21"/>
    <p:sldId id="1133" r:id="rId22"/>
    <p:sldId id="1135" r:id="rId23"/>
    <p:sldId id="1137" r:id="rId24"/>
    <p:sldId id="1138" r:id="rId25"/>
    <p:sldId id="1161" r:id="rId26"/>
    <p:sldId id="1123" r:id="rId27"/>
    <p:sldId id="1125" r:id="rId28"/>
    <p:sldId id="1113" r:id="rId29"/>
    <p:sldId id="1122" r:id="rId30"/>
    <p:sldId id="1159" r:id="rId31"/>
    <p:sldId id="1117" r:id="rId32"/>
    <p:sldId id="1118" r:id="rId33"/>
    <p:sldId id="1119" r:id="rId34"/>
    <p:sldId id="1140" r:id="rId35"/>
    <p:sldId id="1141" r:id="rId36"/>
    <p:sldId id="1142" r:id="rId37"/>
    <p:sldId id="1143" r:id="rId38"/>
    <p:sldId id="1144" r:id="rId39"/>
    <p:sldId id="1145" r:id="rId40"/>
    <p:sldId id="1146" r:id="rId41"/>
    <p:sldId id="1147" r:id="rId42"/>
    <p:sldId id="1148" r:id="rId43"/>
    <p:sldId id="1149" r:id="rId44"/>
    <p:sldId id="1150" r:id="rId45"/>
    <p:sldId id="1151" r:id="rId46"/>
    <p:sldId id="1152" r:id="rId47"/>
    <p:sldId id="1153" r:id="rId48"/>
    <p:sldId id="1154" r:id="rId49"/>
    <p:sldId id="1155" r:id="rId50"/>
    <p:sldId id="1156" r:id="rId5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Arial" pitchFamily="34" charset="0"/>
      </a:defRPr>
    </a:lvl5pPr>
    <a:lvl6pPr marL="2286000" algn="l" defTabSz="914400" rtl="0" eaLnBrk="1" latinLnBrk="0" hangingPunct="1">
      <a:defRPr kern="1200">
        <a:solidFill>
          <a:schemeClr val="tx1"/>
        </a:solidFill>
        <a:latin typeface="Arial" pitchFamily="34" charset="0"/>
        <a:ea typeface="ＭＳ Ｐゴシック" pitchFamily="34" charset="-128"/>
        <a:cs typeface="Arial" pitchFamily="34" charset="0"/>
      </a:defRPr>
    </a:lvl6pPr>
    <a:lvl7pPr marL="2743200" algn="l" defTabSz="914400" rtl="0" eaLnBrk="1" latinLnBrk="0" hangingPunct="1">
      <a:defRPr kern="1200">
        <a:solidFill>
          <a:schemeClr val="tx1"/>
        </a:solidFill>
        <a:latin typeface="Arial" pitchFamily="34" charset="0"/>
        <a:ea typeface="ＭＳ Ｐゴシック" pitchFamily="34" charset="-128"/>
        <a:cs typeface="Arial" pitchFamily="34" charset="0"/>
      </a:defRPr>
    </a:lvl7pPr>
    <a:lvl8pPr marL="3200400" algn="l" defTabSz="914400" rtl="0" eaLnBrk="1" latinLnBrk="0" hangingPunct="1">
      <a:defRPr kern="1200">
        <a:solidFill>
          <a:schemeClr val="tx1"/>
        </a:solidFill>
        <a:latin typeface="Arial" pitchFamily="34" charset="0"/>
        <a:ea typeface="ＭＳ Ｐゴシック" pitchFamily="34" charset="-128"/>
        <a:cs typeface="Arial" pitchFamily="34" charset="0"/>
      </a:defRPr>
    </a:lvl8pPr>
    <a:lvl9pPr marL="3657600" algn="l" defTabSz="914400" rtl="0" eaLnBrk="1" latinLnBrk="0" hangingPunct="1">
      <a:defRPr kern="1200">
        <a:solidFill>
          <a:schemeClr val="tx1"/>
        </a:solidFill>
        <a:latin typeface="Arial" pitchFamily="34" charset="0"/>
        <a:ea typeface="ＭＳ Ｐゴシック" pitchFamily="34" charset="-128"/>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467F"/>
    <a:srgbClr val="004680"/>
    <a:srgbClr val="4A9CB6"/>
    <a:srgbClr val="CC9900"/>
    <a:srgbClr val="466576"/>
    <a:srgbClr val="9CB6C4"/>
    <a:srgbClr val="93AFBF"/>
    <a:srgbClr val="7AAC58"/>
    <a:srgbClr val="1F913A"/>
    <a:srgbClr val="E9E40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8430" autoAdjust="0"/>
  </p:normalViewPr>
  <p:slideViewPr>
    <p:cSldViewPr>
      <p:cViewPr varScale="1">
        <p:scale>
          <a:sx n="72" d="100"/>
          <a:sy n="72" d="100"/>
        </p:scale>
        <p:origin x="-427" y="-91"/>
      </p:cViewPr>
      <p:guideLst>
        <p:guide orient="horz" pos="2160"/>
        <p:guide pos="912"/>
      </p:guideLst>
    </p:cSldViewPr>
  </p:slideViewPr>
  <p:notesTextViewPr>
    <p:cViewPr>
      <p:scale>
        <a:sx n="137" d="100"/>
        <a:sy n="137" d="100"/>
      </p:scale>
      <p:origin x="0" y="0"/>
    </p:cViewPr>
  </p:notesTextViewPr>
  <p:sorterViewPr>
    <p:cViewPr>
      <p:scale>
        <a:sx n="66" d="100"/>
        <a:sy n="66" d="100"/>
      </p:scale>
      <p:origin x="0" y="0"/>
    </p:cViewPr>
  </p:sorterViewPr>
  <p:notesViewPr>
    <p:cSldViewPr>
      <p:cViewPr varScale="1">
        <p:scale>
          <a:sx n="55" d="100"/>
          <a:sy n="55" d="100"/>
        </p:scale>
        <p:origin x="-1056"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9A688C-08DE-4982-89C2-A8A139533BFE}" type="doc">
      <dgm:prSet loTypeId="urn:microsoft.com/office/officeart/2005/8/layout/hProcess9" loCatId="process" qsTypeId="urn:microsoft.com/office/officeart/2005/8/quickstyle/simple1#1" qsCatId="simple" csTypeId="urn:microsoft.com/office/officeart/2005/8/colors/accent1_2#1" csCatId="accent1" phldr="1"/>
      <dgm:spPr/>
      <dgm:t>
        <a:bodyPr/>
        <a:lstStyle/>
        <a:p>
          <a:endParaRPr lang="en-US"/>
        </a:p>
      </dgm:t>
    </dgm:pt>
    <dgm:pt modelId="{02C9A9ED-4434-403A-B1CA-D9B79A7382FF}">
      <dgm:prSet phldrT="[Text]" custT="1"/>
      <dgm:spPr>
        <a:solidFill>
          <a:srgbClr val="00467F"/>
        </a:solidFill>
        <a:effectLst>
          <a:outerShdw blurRad="50800" dist="38100" dir="2700000" algn="tl" rotWithShape="0">
            <a:prstClr val="black">
              <a:alpha val="40000"/>
            </a:prstClr>
          </a:outerShdw>
        </a:effectLst>
      </dgm:spPr>
      <dgm:t>
        <a:bodyPr anchor="t" anchorCtr="0"/>
        <a:lstStyle/>
        <a:p>
          <a:pPr marL="0" indent="-287338" algn="ctr">
            <a:spcAft>
              <a:spcPts val="0"/>
            </a:spcAft>
          </a:pPr>
          <a:endParaRPr lang="en-US" sz="2000" dirty="0" smtClean="0"/>
        </a:p>
        <a:p>
          <a:pPr marL="0" indent="-287338" algn="ctr">
            <a:spcAft>
              <a:spcPct val="35000"/>
            </a:spcAft>
          </a:pPr>
          <a:r>
            <a:rPr lang="en-US" sz="2000" dirty="0" smtClean="0"/>
            <a:t>Complete Online Survey</a:t>
          </a:r>
          <a:endParaRPr lang="en-US" sz="1400" dirty="0"/>
        </a:p>
      </dgm:t>
    </dgm:pt>
    <dgm:pt modelId="{A214B228-3ADE-4B43-98F6-AA522EA618C1}" type="parTrans" cxnId="{788D490A-3867-4290-82F7-7AAB62E5D82E}">
      <dgm:prSet/>
      <dgm:spPr/>
      <dgm:t>
        <a:bodyPr/>
        <a:lstStyle/>
        <a:p>
          <a:endParaRPr lang="en-US"/>
        </a:p>
      </dgm:t>
    </dgm:pt>
    <dgm:pt modelId="{52E9F883-946F-4DFA-9B46-36094EC87F66}" type="sibTrans" cxnId="{788D490A-3867-4290-82F7-7AAB62E5D82E}">
      <dgm:prSet/>
      <dgm:spPr/>
      <dgm:t>
        <a:bodyPr/>
        <a:lstStyle/>
        <a:p>
          <a:endParaRPr lang="en-US"/>
        </a:p>
      </dgm:t>
    </dgm:pt>
    <dgm:pt modelId="{39DF9A2E-C27C-4A7D-B8C1-BB76F1E41BBE}">
      <dgm:prSet phldrT="[Text]" custT="1"/>
      <dgm:spPr>
        <a:solidFill>
          <a:srgbClr val="00467F"/>
        </a:solidFill>
        <a:effectLst>
          <a:outerShdw blurRad="50800" dist="38100" dir="2700000" algn="tl" rotWithShape="0">
            <a:prstClr val="black">
              <a:alpha val="40000"/>
            </a:prstClr>
          </a:outerShdw>
        </a:effectLst>
      </dgm:spPr>
      <dgm:t>
        <a:bodyPr anchor="ctr" anchorCtr="0"/>
        <a:lstStyle/>
        <a:p>
          <a:pPr marL="0" indent="-287338" algn="ctr"/>
          <a:r>
            <a:rPr lang="en-US" sz="2000" b="0" dirty="0" smtClean="0"/>
            <a:t>Highly Qualified Third-party Assessor</a:t>
          </a:r>
        </a:p>
      </dgm:t>
    </dgm:pt>
    <dgm:pt modelId="{77A078F9-7FA0-4323-B7EB-4F47AC1ACEB7}" type="parTrans" cxnId="{F5D82B27-6C21-46EF-ACE2-A579CBE873CA}">
      <dgm:prSet/>
      <dgm:spPr/>
      <dgm:t>
        <a:bodyPr/>
        <a:lstStyle/>
        <a:p>
          <a:endParaRPr lang="en-US"/>
        </a:p>
      </dgm:t>
    </dgm:pt>
    <dgm:pt modelId="{EE721A58-9DD6-4E10-A565-0D2CD59AAA1A}" type="sibTrans" cxnId="{F5D82B27-6C21-46EF-ACE2-A579CBE873CA}">
      <dgm:prSet/>
      <dgm:spPr/>
      <dgm:t>
        <a:bodyPr/>
        <a:lstStyle/>
        <a:p>
          <a:endParaRPr lang="en-US"/>
        </a:p>
      </dgm:t>
    </dgm:pt>
    <dgm:pt modelId="{BE6E8E80-9AE7-4185-A137-207B9541E583}">
      <dgm:prSet custT="1"/>
      <dgm:spPr>
        <a:solidFill>
          <a:srgbClr val="00467F"/>
        </a:solidFill>
        <a:effectLst>
          <a:outerShdw blurRad="50800" dist="38100" dir="2700000" algn="tl" rotWithShape="0">
            <a:prstClr val="black">
              <a:alpha val="40000"/>
            </a:prstClr>
          </a:outerShdw>
        </a:effectLst>
      </dgm:spPr>
      <dgm:t>
        <a:bodyPr/>
        <a:lstStyle/>
        <a:p>
          <a:r>
            <a:rPr lang="en-US" sz="2000" dirty="0" smtClean="0"/>
            <a:t>On-site Visit &amp; Interview</a:t>
          </a:r>
          <a:endParaRPr lang="en-US" sz="2000" dirty="0"/>
        </a:p>
      </dgm:t>
    </dgm:pt>
    <dgm:pt modelId="{FCD06B40-04A7-41DE-AB6C-41FF1B790880}" type="parTrans" cxnId="{58DF8DDD-F2EF-48D1-A96D-EAF0E98C047E}">
      <dgm:prSet/>
      <dgm:spPr/>
      <dgm:t>
        <a:bodyPr/>
        <a:lstStyle/>
        <a:p>
          <a:endParaRPr lang="en-US"/>
        </a:p>
      </dgm:t>
    </dgm:pt>
    <dgm:pt modelId="{6FC3677B-CD2F-4C13-A644-53C3CF901C50}" type="sibTrans" cxnId="{58DF8DDD-F2EF-48D1-A96D-EAF0E98C047E}">
      <dgm:prSet/>
      <dgm:spPr/>
      <dgm:t>
        <a:bodyPr/>
        <a:lstStyle/>
        <a:p>
          <a:endParaRPr lang="en-US"/>
        </a:p>
      </dgm:t>
    </dgm:pt>
    <dgm:pt modelId="{C0EEC9D4-4B88-40D2-97FE-4D6A7BAD210F}">
      <dgm:prSet custT="1"/>
      <dgm:spPr>
        <a:solidFill>
          <a:srgbClr val="00467F"/>
        </a:solidFill>
        <a:effectLst>
          <a:outerShdw blurRad="50800" dist="38100" dir="2700000" algn="tl" rotWithShape="0">
            <a:prstClr val="black">
              <a:alpha val="40000"/>
            </a:prstClr>
          </a:outerShdw>
        </a:effectLst>
      </dgm:spPr>
      <dgm:t>
        <a:bodyPr/>
        <a:lstStyle/>
        <a:p>
          <a:r>
            <a:rPr lang="en-US" sz="2000" dirty="0" smtClean="0"/>
            <a:t>Document</a:t>
          </a:r>
        </a:p>
        <a:p>
          <a:r>
            <a:rPr lang="en-US" sz="2000" dirty="0" smtClean="0"/>
            <a:t>Review</a:t>
          </a:r>
          <a:endParaRPr lang="en-US" sz="2000" dirty="0"/>
        </a:p>
      </dgm:t>
    </dgm:pt>
    <dgm:pt modelId="{7280D536-D8AD-4846-A6FD-A51313D6D0A5}" type="parTrans" cxnId="{3DFF3941-6EC6-4854-82FB-AB4C693B3489}">
      <dgm:prSet/>
      <dgm:spPr/>
      <dgm:t>
        <a:bodyPr/>
        <a:lstStyle/>
        <a:p>
          <a:endParaRPr lang="en-US"/>
        </a:p>
      </dgm:t>
    </dgm:pt>
    <dgm:pt modelId="{9E371BD8-3037-49FD-8C18-F29CB3E38DD1}" type="sibTrans" cxnId="{3DFF3941-6EC6-4854-82FB-AB4C693B3489}">
      <dgm:prSet/>
      <dgm:spPr/>
      <dgm:t>
        <a:bodyPr/>
        <a:lstStyle/>
        <a:p>
          <a:endParaRPr lang="en-US"/>
        </a:p>
      </dgm:t>
    </dgm:pt>
    <dgm:pt modelId="{0C04BDD9-9AFA-4F56-BAB6-48B12AC9F805}" type="pres">
      <dgm:prSet presAssocID="{B89A688C-08DE-4982-89C2-A8A139533BFE}" presName="CompostProcess" presStyleCnt="0">
        <dgm:presLayoutVars>
          <dgm:dir/>
          <dgm:resizeHandles val="exact"/>
        </dgm:presLayoutVars>
      </dgm:prSet>
      <dgm:spPr/>
      <dgm:t>
        <a:bodyPr/>
        <a:lstStyle/>
        <a:p>
          <a:endParaRPr lang="en-US"/>
        </a:p>
      </dgm:t>
    </dgm:pt>
    <dgm:pt modelId="{75FEBE1F-E0F4-4296-8C15-BDFDC5F9FCE7}" type="pres">
      <dgm:prSet presAssocID="{B89A688C-08DE-4982-89C2-A8A139533BFE}" presName="arrow" presStyleLbl="bgShp" presStyleIdx="0" presStyleCnt="1"/>
      <dgm:spPr/>
    </dgm:pt>
    <dgm:pt modelId="{71DB2BDF-9866-41CD-9D76-839347CB7C9D}" type="pres">
      <dgm:prSet presAssocID="{B89A688C-08DE-4982-89C2-A8A139533BFE}" presName="linearProcess" presStyleCnt="0"/>
      <dgm:spPr/>
    </dgm:pt>
    <dgm:pt modelId="{A4407DCE-A261-4B12-BE3B-7412E4A19CB6}" type="pres">
      <dgm:prSet presAssocID="{02C9A9ED-4434-403A-B1CA-D9B79A7382FF}" presName="textNode" presStyleLbl="node1" presStyleIdx="0" presStyleCnt="4" custScaleX="109652">
        <dgm:presLayoutVars>
          <dgm:bulletEnabled val="1"/>
        </dgm:presLayoutVars>
      </dgm:prSet>
      <dgm:spPr/>
      <dgm:t>
        <a:bodyPr/>
        <a:lstStyle/>
        <a:p>
          <a:endParaRPr lang="en-US"/>
        </a:p>
      </dgm:t>
    </dgm:pt>
    <dgm:pt modelId="{EBE137D0-4A6A-4DDA-8D33-66E0FD408C50}" type="pres">
      <dgm:prSet presAssocID="{52E9F883-946F-4DFA-9B46-36094EC87F66}" presName="sibTrans" presStyleCnt="0"/>
      <dgm:spPr/>
    </dgm:pt>
    <dgm:pt modelId="{88322436-9664-4D10-BEAB-39D8DB81BC54}" type="pres">
      <dgm:prSet presAssocID="{39DF9A2E-C27C-4A7D-B8C1-BB76F1E41BBE}" presName="textNode" presStyleLbl="node1" presStyleIdx="1" presStyleCnt="4">
        <dgm:presLayoutVars>
          <dgm:bulletEnabled val="1"/>
        </dgm:presLayoutVars>
      </dgm:prSet>
      <dgm:spPr/>
      <dgm:t>
        <a:bodyPr/>
        <a:lstStyle/>
        <a:p>
          <a:endParaRPr lang="en-US"/>
        </a:p>
      </dgm:t>
    </dgm:pt>
    <dgm:pt modelId="{CDDA62C0-ACB1-46FE-B404-8B81C3D5356A}" type="pres">
      <dgm:prSet presAssocID="{EE721A58-9DD6-4E10-A565-0D2CD59AAA1A}" presName="sibTrans" presStyleCnt="0"/>
      <dgm:spPr/>
    </dgm:pt>
    <dgm:pt modelId="{4EDC7110-3B81-4FD3-9AFE-DE17826C3A88}" type="pres">
      <dgm:prSet presAssocID="{C0EEC9D4-4B88-40D2-97FE-4D6A7BAD210F}" presName="textNode" presStyleLbl="node1" presStyleIdx="2" presStyleCnt="4">
        <dgm:presLayoutVars>
          <dgm:bulletEnabled val="1"/>
        </dgm:presLayoutVars>
      </dgm:prSet>
      <dgm:spPr/>
      <dgm:t>
        <a:bodyPr/>
        <a:lstStyle/>
        <a:p>
          <a:endParaRPr lang="en-US"/>
        </a:p>
      </dgm:t>
    </dgm:pt>
    <dgm:pt modelId="{2B40F31A-5D21-438C-BEE8-A0C57E9E395F}" type="pres">
      <dgm:prSet presAssocID="{9E371BD8-3037-49FD-8C18-F29CB3E38DD1}" presName="sibTrans" presStyleCnt="0"/>
      <dgm:spPr/>
    </dgm:pt>
    <dgm:pt modelId="{D21B81B3-7D73-4CB6-A580-4D80E8C1FD0C}" type="pres">
      <dgm:prSet presAssocID="{BE6E8E80-9AE7-4185-A137-207B9541E583}" presName="textNode" presStyleLbl="node1" presStyleIdx="3" presStyleCnt="4">
        <dgm:presLayoutVars>
          <dgm:bulletEnabled val="1"/>
        </dgm:presLayoutVars>
      </dgm:prSet>
      <dgm:spPr/>
      <dgm:t>
        <a:bodyPr/>
        <a:lstStyle/>
        <a:p>
          <a:endParaRPr lang="en-US"/>
        </a:p>
      </dgm:t>
    </dgm:pt>
  </dgm:ptLst>
  <dgm:cxnLst>
    <dgm:cxn modelId="{788D490A-3867-4290-82F7-7AAB62E5D82E}" srcId="{B89A688C-08DE-4982-89C2-A8A139533BFE}" destId="{02C9A9ED-4434-403A-B1CA-D9B79A7382FF}" srcOrd="0" destOrd="0" parTransId="{A214B228-3ADE-4B43-98F6-AA522EA618C1}" sibTransId="{52E9F883-946F-4DFA-9B46-36094EC87F66}"/>
    <dgm:cxn modelId="{19161DDA-D003-480D-A895-4EA165E30E7F}" type="presOf" srcId="{C0EEC9D4-4B88-40D2-97FE-4D6A7BAD210F}" destId="{4EDC7110-3B81-4FD3-9AFE-DE17826C3A88}" srcOrd="0" destOrd="0" presId="urn:microsoft.com/office/officeart/2005/8/layout/hProcess9"/>
    <dgm:cxn modelId="{F5D82B27-6C21-46EF-ACE2-A579CBE873CA}" srcId="{B89A688C-08DE-4982-89C2-A8A139533BFE}" destId="{39DF9A2E-C27C-4A7D-B8C1-BB76F1E41BBE}" srcOrd="1" destOrd="0" parTransId="{77A078F9-7FA0-4323-B7EB-4F47AC1ACEB7}" sibTransId="{EE721A58-9DD6-4E10-A565-0D2CD59AAA1A}"/>
    <dgm:cxn modelId="{4E0AFC8E-8784-4C5E-A082-83DDE72B12BB}" type="presOf" srcId="{BE6E8E80-9AE7-4185-A137-207B9541E583}" destId="{D21B81B3-7D73-4CB6-A580-4D80E8C1FD0C}" srcOrd="0" destOrd="0" presId="urn:microsoft.com/office/officeart/2005/8/layout/hProcess9"/>
    <dgm:cxn modelId="{58DF8DDD-F2EF-48D1-A96D-EAF0E98C047E}" srcId="{B89A688C-08DE-4982-89C2-A8A139533BFE}" destId="{BE6E8E80-9AE7-4185-A137-207B9541E583}" srcOrd="3" destOrd="0" parTransId="{FCD06B40-04A7-41DE-AB6C-41FF1B790880}" sibTransId="{6FC3677B-CD2F-4C13-A644-53C3CF901C50}"/>
    <dgm:cxn modelId="{3DFF3941-6EC6-4854-82FB-AB4C693B3489}" srcId="{B89A688C-08DE-4982-89C2-A8A139533BFE}" destId="{C0EEC9D4-4B88-40D2-97FE-4D6A7BAD210F}" srcOrd="2" destOrd="0" parTransId="{7280D536-D8AD-4846-A6FD-A51313D6D0A5}" sibTransId="{9E371BD8-3037-49FD-8C18-F29CB3E38DD1}"/>
    <dgm:cxn modelId="{B84BF8BA-C3D5-4293-AF1D-E67BF4341606}" type="presOf" srcId="{39DF9A2E-C27C-4A7D-B8C1-BB76F1E41BBE}" destId="{88322436-9664-4D10-BEAB-39D8DB81BC54}" srcOrd="0" destOrd="0" presId="urn:microsoft.com/office/officeart/2005/8/layout/hProcess9"/>
    <dgm:cxn modelId="{061158B1-A561-472B-9441-6420A1D781F5}" type="presOf" srcId="{02C9A9ED-4434-403A-B1CA-D9B79A7382FF}" destId="{A4407DCE-A261-4B12-BE3B-7412E4A19CB6}" srcOrd="0" destOrd="0" presId="urn:microsoft.com/office/officeart/2005/8/layout/hProcess9"/>
    <dgm:cxn modelId="{6EFDC0C8-A4B7-4B9D-B301-499068C75638}" type="presOf" srcId="{B89A688C-08DE-4982-89C2-A8A139533BFE}" destId="{0C04BDD9-9AFA-4F56-BAB6-48B12AC9F805}" srcOrd="0" destOrd="0" presId="urn:microsoft.com/office/officeart/2005/8/layout/hProcess9"/>
    <dgm:cxn modelId="{59C2D4A4-D438-4688-938E-5EB32109520E}" type="presParOf" srcId="{0C04BDD9-9AFA-4F56-BAB6-48B12AC9F805}" destId="{75FEBE1F-E0F4-4296-8C15-BDFDC5F9FCE7}" srcOrd="0" destOrd="0" presId="urn:microsoft.com/office/officeart/2005/8/layout/hProcess9"/>
    <dgm:cxn modelId="{4FB8585A-CA93-4D5B-9E79-5C5FE6E58CD5}" type="presParOf" srcId="{0C04BDD9-9AFA-4F56-BAB6-48B12AC9F805}" destId="{71DB2BDF-9866-41CD-9D76-839347CB7C9D}" srcOrd="1" destOrd="0" presId="urn:microsoft.com/office/officeart/2005/8/layout/hProcess9"/>
    <dgm:cxn modelId="{F04072D7-F1F4-4F1C-8DFE-627AFE6DBC1D}" type="presParOf" srcId="{71DB2BDF-9866-41CD-9D76-839347CB7C9D}" destId="{A4407DCE-A261-4B12-BE3B-7412E4A19CB6}" srcOrd="0" destOrd="0" presId="urn:microsoft.com/office/officeart/2005/8/layout/hProcess9"/>
    <dgm:cxn modelId="{1E9CFE32-2090-4DBB-B23E-9A39D6FB311A}" type="presParOf" srcId="{71DB2BDF-9866-41CD-9D76-839347CB7C9D}" destId="{EBE137D0-4A6A-4DDA-8D33-66E0FD408C50}" srcOrd="1" destOrd="0" presId="urn:microsoft.com/office/officeart/2005/8/layout/hProcess9"/>
    <dgm:cxn modelId="{B3EE3F41-4D6E-4720-A713-3115AB378E19}" type="presParOf" srcId="{71DB2BDF-9866-41CD-9D76-839347CB7C9D}" destId="{88322436-9664-4D10-BEAB-39D8DB81BC54}" srcOrd="2" destOrd="0" presId="urn:microsoft.com/office/officeart/2005/8/layout/hProcess9"/>
    <dgm:cxn modelId="{D3BD5F68-CEA8-42FB-B51C-23D4827BCE14}" type="presParOf" srcId="{71DB2BDF-9866-41CD-9D76-839347CB7C9D}" destId="{CDDA62C0-ACB1-46FE-B404-8B81C3D5356A}" srcOrd="3" destOrd="0" presId="urn:microsoft.com/office/officeart/2005/8/layout/hProcess9"/>
    <dgm:cxn modelId="{6C51313C-7C5C-4357-B185-31710A3FC542}" type="presParOf" srcId="{71DB2BDF-9866-41CD-9D76-839347CB7C9D}" destId="{4EDC7110-3B81-4FD3-9AFE-DE17826C3A88}" srcOrd="4" destOrd="0" presId="urn:microsoft.com/office/officeart/2005/8/layout/hProcess9"/>
    <dgm:cxn modelId="{77D80866-8524-4A1E-A624-8420FD7701FA}" type="presParOf" srcId="{71DB2BDF-9866-41CD-9D76-839347CB7C9D}" destId="{2B40F31A-5D21-438C-BEE8-A0C57E9E395F}" srcOrd="5" destOrd="0" presId="urn:microsoft.com/office/officeart/2005/8/layout/hProcess9"/>
    <dgm:cxn modelId="{A2C1156C-B037-4AFB-A538-689A9D71D0BF}" type="presParOf" srcId="{71DB2BDF-9866-41CD-9D76-839347CB7C9D}" destId="{D21B81B3-7D73-4CB6-A580-4D80E8C1FD0C}"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2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07" charset="-128"/>
                <a:cs typeface="+mn-cs"/>
              </a:defRPr>
            </a:lvl1pPr>
          </a:lstStyle>
          <a:p>
            <a:pPr>
              <a:defRPr/>
            </a:pPr>
            <a:endParaRPr lang="en-US" dirty="0"/>
          </a:p>
        </p:txBody>
      </p:sp>
      <p:sp>
        <p:nvSpPr>
          <p:cNvPr id="8195" name="Rectangle 3"/>
          <p:cNvSpPr>
            <a:spLocks noGrp="1" noChangeArrowheads="1"/>
          </p:cNvSpPr>
          <p:nvPr>
            <p:ph type="dt" idx="1"/>
          </p:nvPr>
        </p:nvSpPr>
        <p:spPr bwMode="auto">
          <a:xfrm>
            <a:off x="3970938" y="0"/>
            <a:ext cx="3037840" cy="4642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7" charset="-128"/>
                <a:cs typeface="+mn-cs"/>
              </a:defRPr>
            </a:lvl1pPr>
          </a:lstStyle>
          <a:p>
            <a:pPr>
              <a:defRPr/>
            </a:pPr>
            <a:endParaRPr lang="en-US" dirty="0"/>
          </a:p>
        </p:txBody>
      </p:sp>
      <p:sp>
        <p:nvSpPr>
          <p:cNvPr id="51204"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701040" y="4416068"/>
            <a:ext cx="5608320" cy="41831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30551"/>
            <a:ext cx="3037840" cy="4642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07" charset="-128"/>
                <a:cs typeface="+mn-cs"/>
              </a:defRPr>
            </a:lvl1pPr>
          </a:lstStyle>
          <a:p>
            <a:pPr>
              <a:defRPr/>
            </a:pPr>
            <a:endParaRPr lang="en-US" dirty="0"/>
          </a:p>
        </p:txBody>
      </p:sp>
      <p:sp>
        <p:nvSpPr>
          <p:cNvPr id="8199" name="Rectangle 7"/>
          <p:cNvSpPr>
            <a:spLocks noGrp="1" noChangeArrowheads="1"/>
          </p:cNvSpPr>
          <p:nvPr>
            <p:ph type="sldNum" sz="quarter" idx="5"/>
          </p:nvPr>
        </p:nvSpPr>
        <p:spPr bwMode="auto">
          <a:xfrm>
            <a:off x="3970938" y="8830551"/>
            <a:ext cx="3037840" cy="46426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07" charset="-128"/>
                <a:cs typeface="+mn-cs"/>
              </a:defRPr>
            </a:lvl1pPr>
          </a:lstStyle>
          <a:p>
            <a:pPr>
              <a:defRPr/>
            </a:pPr>
            <a:fld id="{FBBD44D2-EB68-4214-8588-F25B4A5F31B2}" type="slidenum">
              <a:rPr lang="en-US"/>
              <a:pPr>
                <a:defRPr/>
              </a:pPr>
              <a:t>‹#›</a:t>
            </a:fld>
            <a:endParaRPr lang="en-US" dirty="0"/>
          </a:p>
        </p:txBody>
      </p:sp>
    </p:spTree>
    <p:extLst>
      <p:ext uri="{BB962C8B-B14F-4D97-AF65-F5344CB8AC3E}">
        <p14:creationId xmlns:p14="http://schemas.microsoft.com/office/powerpoint/2010/main" xmlns="" val="36754079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70339" y="8831263"/>
            <a:ext cx="3038475" cy="463550"/>
          </a:xfrm>
          <a:prstGeom prst="rect">
            <a:avLst/>
          </a:prstGeom>
          <a:noFill/>
          <a:ln>
            <a:miter lim="800000"/>
            <a:headEnd/>
            <a:tailEnd/>
          </a:ln>
        </p:spPr>
        <p:txBody>
          <a:bodyPr anchor="b"/>
          <a:lstStyle/>
          <a:p>
            <a:pPr algn="r">
              <a:defRPr/>
            </a:pPr>
            <a:fld id="{5F7B0161-B35A-481F-903B-D806B4A93D24}" type="slidenum">
              <a:rPr lang="en-US" sz="1200">
                <a:latin typeface="Arial" pitchFamily="34" charset="0"/>
                <a:ea typeface="ＭＳ Ｐゴシック" pitchFamily="34" charset="-128"/>
                <a:cs typeface="+mn-cs"/>
              </a:rPr>
              <a:pPr algn="r">
                <a:defRPr/>
              </a:pPr>
              <a:t>1</a:t>
            </a:fld>
            <a:endParaRPr lang="en-US" sz="1200" dirty="0">
              <a:latin typeface="Arial" pitchFamily="34" charset="0"/>
              <a:ea typeface="ＭＳ Ｐゴシック" pitchFamily="34" charset="-128"/>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dirty="0" smtClean="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970339" y="8831263"/>
            <a:ext cx="3038475" cy="463550"/>
          </a:xfrm>
          <a:prstGeom prst="rect">
            <a:avLst/>
          </a:prstGeom>
          <a:noFill/>
          <a:ln>
            <a:miter lim="800000"/>
            <a:headEnd/>
            <a:tailEnd/>
          </a:ln>
        </p:spPr>
        <p:txBody>
          <a:bodyPr anchor="b"/>
          <a:lstStyle/>
          <a:p>
            <a:pPr algn="r">
              <a:defRPr/>
            </a:pPr>
            <a:fld id="{4EEC61F6-8AAC-4EA7-AD37-7157A1A93CCB}" type="slidenum">
              <a:rPr lang="en-US" sz="1200">
                <a:solidFill>
                  <a:prstClr val="black"/>
                </a:solidFill>
              </a:rPr>
              <a:pPr algn="r">
                <a:defRPr/>
              </a:pPr>
              <a:t>10</a:t>
            </a:fld>
            <a:endParaRPr lang="en-US" sz="1200" dirty="0">
              <a:solidFill>
                <a:prstClr val="black"/>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a:spcBef>
                <a:spcPct val="25000"/>
              </a:spcBef>
            </a:pPr>
            <a:r>
              <a:rPr lang="en-US" sz="1400" dirty="0" smtClean="0">
                <a:latin typeface="Tahoma" pitchFamily="34" charset="0"/>
                <a:ea typeface="ＭＳ Ｐゴシック"/>
                <a:cs typeface="ＭＳ Ｐゴシック"/>
              </a:rPr>
              <a:t>1 - Integrated design process, Environmental purchasing, Commissioning, Emergency response plan</a:t>
            </a:r>
          </a:p>
          <a:p>
            <a:pPr>
              <a:spcBef>
                <a:spcPct val="25000"/>
              </a:spcBef>
            </a:pPr>
            <a:r>
              <a:rPr lang="en-US" sz="1400" dirty="0" smtClean="0">
                <a:latin typeface="Tahoma" pitchFamily="34" charset="0"/>
                <a:ea typeface="ＭＳ Ｐゴシック"/>
                <a:cs typeface="ＭＳ Ｐゴシック"/>
              </a:rPr>
              <a:t>2 - Development area, Ecological impacts (erosion, heat island, light pollution), Watershed features, Site ecology enhancement</a:t>
            </a:r>
          </a:p>
          <a:p>
            <a:pPr>
              <a:spcBef>
                <a:spcPct val="25000"/>
              </a:spcBef>
            </a:pPr>
            <a:r>
              <a:rPr lang="en-US" sz="1400" dirty="0" smtClean="0">
                <a:latin typeface="Tahoma" pitchFamily="34" charset="0"/>
                <a:ea typeface="ＭＳ Ｐゴシック"/>
                <a:cs typeface="ＭＳ Ｐゴシック"/>
              </a:rPr>
              <a:t>3 - Energy performance (ASHRAE), Reduced demand, Energy efficiency features, Renewable energy, Transportation</a:t>
            </a:r>
          </a:p>
          <a:p>
            <a:pPr>
              <a:spcBef>
                <a:spcPct val="25000"/>
              </a:spcBef>
            </a:pPr>
            <a:r>
              <a:rPr lang="en-US" sz="1400" dirty="0" smtClean="0">
                <a:latin typeface="Tahoma" pitchFamily="34" charset="0"/>
                <a:ea typeface="ＭＳ Ｐゴシック"/>
                <a:cs typeface="ＭＳ Ｐゴシック"/>
              </a:rPr>
              <a:t>4 - Water performance, Water conserving features, On-site treatment (stormwater, greywater, blackwater)</a:t>
            </a:r>
          </a:p>
          <a:p>
            <a:pPr>
              <a:spcBef>
                <a:spcPct val="25000"/>
              </a:spcBef>
            </a:pPr>
            <a:r>
              <a:rPr lang="en-US" sz="1400" dirty="0" smtClean="0">
                <a:latin typeface="Tahoma" pitchFamily="34" charset="0"/>
                <a:ea typeface="ＭＳ Ｐゴシック"/>
                <a:cs typeface="ＭＳ Ｐゴシック"/>
              </a:rPr>
              <a:t>5 - Low-impact systems and materials (LCA), Minimal use of non-renewables, Reuse of existing buildings, Building adaptability, Building disassembly, Demolition waste, Recycling &amp; composting facilities</a:t>
            </a:r>
          </a:p>
          <a:p>
            <a:pPr>
              <a:spcBef>
                <a:spcPct val="25000"/>
              </a:spcBef>
            </a:pPr>
            <a:r>
              <a:rPr lang="en-US" sz="1400" dirty="0" smtClean="0">
                <a:latin typeface="Tahoma" pitchFamily="34" charset="0"/>
                <a:ea typeface="ＭＳ Ｐゴシック"/>
                <a:cs typeface="ＭＳ Ｐゴシック"/>
              </a:rPr>
              <a:t>6 - Air emissions (boilers), Ozone depletion, Sewer &amp; waterway protection, Pollution control (procedures, compliance)</a:t>
            </a:r>
          </a:p>
          <a:p>
            <a:pPr>
              <a:spcBef>
                <a:spcPct val="25000"/>
              </a:spcBef>
            </a:pPr>
            <a:r>
              <a:rPr lang="en-US" sz="1400" dirty="0" smtClean="0">
                <a:latin typeface="Tahoma" pitchFamily="34" charset="0"/>
                <a:ea typeface="ＭＳ Ｐゴシック"/>
                <a:cs typeface="ＭＳ Ｐゴシック"/>
              </a:rPr>
              <a:t>7 - Ventilation system, Indoor pollution control, Lighting (daylighting &amp; electric), Thermal comfort, Acoustic comfort</a:t>
            </a:r>
            <a:endParaRPr lang="en-US" sz="2400" dirty="0" smtClean="0">
              <a:latin typeface="Tahoma" pitchFamily="34" charset="0"/>
              <a:ea typeface="ＭＳ Ｐゴシック"/>
              <a:cs typeface="ＭＳ Ｐゴシック"/>
            </a:endParaRPr>
          </a:p>
          <a:p>
            <a:pPr>
              <a:spcBef>
                <a:spcPct val="25000"/>
              </a:spcBef>
            </a:pPr>
            <a:endParaRPr lang="en-US" sz="1400" dirty="0" smtClean="0">
              <a:latin typeface="Tahoma" pitchFamily="34" charset="0"/>
              <a:ea typeface="ＭＳ Ｐゴシック"/>
              <a:cs typeface="ＭＳ Ｐゴシック"/>
            </a:endParaRPr>
          </a:p>
          <a:p>
            <a:pPr>
              <a:spcBef>
                <a:spcPct val="25000"/>
              </a:spcBef>
              <a:buFontTx/>
              <a:buChar char="-"/>
            </a:pPr>
            <a:endParaRPr lang="en-US" sz="1400" dirty="0" smtClean="0">
              <a:latin typeface="Tahoma" pitchFamily="34" charset="0"/>
              <a:ea typeface="ＭＳ Ｐゴシック"/>
              <a:cs typeface="ＭＳ Ｐゴシック"/>
            </a:endParaRPr>
          </a:p>
          <a:p>
            <a:pPr>
              <a:spcBef>
                <a:spcPct val="25000"/>
              </a:spcBef>
              <a:buFontTx/>
              <a:buChar char="-"/>
            </a:pPr>
            <a:endParaRPr lang="en-US" sz="2400" dirty="0" smtClean="0">
              <a:latin typeface="Tahoma" pitchFamily="34" charset="0"/>
              <a:ea typeface="ＭＳ Ｐゴシック"/>
              <a:cs typeface="ＭＳ Ｐゴシック"/>
            </a:endParaRPr>
          </a:p>
          <a:p>
            <a:pPr>
              <a:spcBef>
                <a:spcPct val="0"/>
              </a:spcBef>
            </a:pPr>
            <a:endParaRPr lang="en-CA" dirty="0" smtClean="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604B8AC6-40CB-4890-B755-00BE6DEC1CD7}" type="slidenum">
              <a:rPr lang="en-CA" smtClean="0">
                <a:latin typeface="Arial" charset="0"/>
              </a:rPr>
              <a:pPr/>
              <a:t>11</a:t>
            </a:fld>
            <a:endParaRPr lang="en-CA" dirty="0" smtClean="0">
              <a:latin typeface="Arial" charset="0"/>
            </a:endParaRPr>
          </a:p>
        </p:txBody>
      </p:sp>
      <p:sp>
        <p:nvSpPr>
          <p:cNvPr id="73730"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2371" tIns="46186" rIns="92371" bIns="46186" anchor="b"/>
          <a:lstStyle/>
          <a:p>
            <a:pPr algn="r" defTabSz="902908"/>
            <a:fld id="{018A55D1-D2D0-4066-B37A-1291E6399B34}" type="slidenum">
              <a:rPr lang="en-US" sz="1100"/>
              <a:pPr algn="r" defTabSz="902908"/>
              <a:t>11</a:t>
            </a:fld>
            <a:endParaRPr lang="en-US" sz="1100" dirty="0"/>
          </a:p>
        </p:txBody>
      </p:sp>
      <p:sp>
        <p:nvSpPr>
          <p:cNvPr id="73731" name="Rectangle 2"/>
          <p:cNvSpPr>
            <a:spLocks noGrp="1" noRot="1" noChangeAspect="1" noChangeArrowheads="1" noTextEdit="1"/>
          </p:cNvSpPr>
          <p:nvPr>
            <p:ph type="sldImg"/>
          </p:nvPr>
        </p:nvSpPr>
        <p:spPr>
          <a:xfrm>
            <a:off x="1181100" y="696913"/>
            <a:ext cx="4649788" cy="3487737"/>
          </a:xfrm>
          <a:ln/>
        </p:spPr>
      </p:sp>
      <p:sp>
        <p:nvSpPr>
          <p:cNvPr id="73732" name="Rectangle 3"/>
          <p:cNvSpPr>
            <a:spLocks noGrp="1" noChangeArrowheads="1"/>
          </p:cNvSpPr>
          <p:nvPr>
            <p:ph type="body" idx="1"/>
          </p:nvPr>
        </p:nvSpPr>
        <p:spPr>
          <a:noFill/>
          <a:ln/>
        </p:spPr>
        <p:txBody>
          <a:bodyPr lIns="92371" tIns="46186" rIns="92371" bIns="46186"/>
          <a:lstStyle/>
          <a:p>
            <a:pPr eaLnBrk="1" hangingPunct="1"/>
            <a:r>
              <a:rPr lang="en-CA" dirty="0" smtClean="0">
                <a:latin typeface="Arial" charset="0"/>
              </a:rPr>
              <a:t>Green Globes has</a:t>
            </a:r>
            <a:r>
              <a:rPr lang="en-CA" baseline="0" dirty="0" smtClean="0">
                <a:latin typeface="Arial" charset="0"/>
              </a:rPr>
              <a:t> always addressed management topics as critical aspects of assessment, incorporating them under a major topical section, rather than as innovative or extra credit. Sound management practices inevitably lead to positive outcomes. Note the ‘umbrella’ management approaches – Integrated Design and Delivery (IDP) for new construction and the Environmental Management System (EMS) protocol  for existing buildings. GG NC enhances management concepts by incorporating IDP in segments based on project phases; best practices such as Clean Diesel approaches, enhanced/whole building commissioning and comprehensive environmental management during and post construction.</a:t>
            </a:r>
            <a:endParaRPr lang="en-CA" dirty="0" smtClean="0">
              <a:latin typeface="Arial" charset="0"/>
            </a:endParaRPr>
          </a:p>
          <a:p>
            <a:pPr eaLnBrk="1" hangingPunct="1">
              <a:buFontTx/>
              <a:buNone/>
            </a:pPr>
            <a:endParaRPr lang="en-CA" dirty="0" smtClean="0">
              <a:latin typeface="Arial" charset="0"/>
            </a:endParaRPr>
          </a:p>
          <a:p>
            <a:pPr eaLnBrk="1" hangingPunct="1"/>
            <a:endParaRPr lang="en-CA"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8D69A98D-D0FD-403B-A21B-89C488BACB78}" type="slidenum">
              <a:rPr lang="en-CA" smtClean="0">
                <a:latin typeface="Arial" charset="0"/>
              </a:rPr>
              <a:pPr/>
              <a:t>12</a:t>
            </a:fld>
            <a:endParaRPr lang="en-CA" dirty="0" smtClean="0">
              <a:latin typeface="Arial" charset="0"/>
            </a:endParaRPr>
          </a:p>
        </p:txBody>
      </p:sp>
      <p:sp>
        <p:nvSpPr>
          <p:cNvPr id="77826"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2371" tIns="46186" rIns="92371" bIns="46186" anchor="b"/>
          <a:lstStyle/>
          <a:p>
            <a:pPr algn="r" defTabSz="902908"/>
            <a:fld id="{9A67AAB3-D9A6-4D90-A2B6-E1C2ABA5E593}" type="slidenum">
              <a:rPr lang="en-US" sz="1100"/>
              <a:pPr algn="r" defTabSz="902908"/>
              <a:t>12</a:t>
            </a:fld>
            <a:endParaRPr lang="en-US" sz="1100" dirty="0"/>
          </a:p>
        </p:txBody>
      </p:sp>
      <p:sp>
        <p:nvSpPr>
          <p:cNvPr id="77827" name="Rectangle 2"/>
          <p:cNvSpPr>
            <a:spLocks noGrp="1" noRot="1" noChangeAspect="1" noChangeArrowheads="1" noTextEdit="1"/>
          </p:cNvSpPr>
          <p:nvPr>
            <p:ph type="sldImg"/>
          </p:nvPr>
        </p:nvSpPr>
        <p:spPr>
          <a:xfrm>
            <a:off x="1181100" y="696913"/>
            <a:ext cx="4649788" cy="3487737"/>
          </a:xfrm>
          <a:ln/>
        </p:spPr>
      </p:sp>
      <p:sp>
        <p:nvSpPr>
          <p:cNvPr id="77828" name="Rectangle 3"/>
          <p:cNvSpPr>
            <a:spLocks noGrp="1" noChangeArrowheads="1"/>
          </p:cNvSpPr>
          <p:nvPr>
            <p:ph type="body" idx="1"/>
          </p:nvPr>
        </p:nvSpPr>
        <p:spPr>
          <a:noFill/>
          <a:ln/>
        </p:spPr>
        <p:txBody>
          <a:bodyPr lIns="92371" tIns="46186" rIns="92371" bIns="46186"/>
          <a:lstStyle/>
          <a:p>
            <a:pPr eaLnBrk="1" hangingPunct="1"/>
            <a:r>
              <a:rPr lang="en-US" dirty="0" smtClean="0">
                <a:latin typeface="Arial" charset="0"/>
              </a:rPr>
              <a:t>The Site section under GG NC</a:t>
            </a:r>
            <a:r>
              <a:rPr lang="en-US" baseline="0" dirty="0" smtClean="0">
                <a:latin typeface="Arial" charset="0"/>
              </a:rPr>
              <a:t> incorporates onsite and stormwater management, currently in the Emissions section. Other enhancements include criteria addressing vegetated roofs and landscape design.</a:t>
            </a:r>
            <a:endParaRPr lang="en-CA"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C78615B7-34BA-41CE-9426-322DA73E5B94}" type="slidenum">
              <a:rPr lang="en-CA" smtClean="0">
                <a:latin typeface="Arial" charset="0"/>
              </a:rPr>
              <a:pPr/>
              <a:t>13</a:t>
            </a:fld>
            <a:endParaRPr lang="en-CA" dirty="0" smtClean="0">
              <a:latin typeface="Arial" charset="0"/>
            </a:endParaRPr>
          </a:p>
        </p:txBody>
      </p:sp>
      <p:sp>
        <p:nvSpPr>
          <p:cNvPr id="79874"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2371" tIns="46186" rIns="92371" bIns="46186" anchor="b"/>
          <a:lstStyle/>
          <a:p>
            <a:pPr algn="r" defTabSz="902908"/>
            <a:fld id="{E0B8C431-432B-48E2-B4B3-FAA638905525}" type="slidenum">
              <a:rPr lang="en-US" sz="1100"/>
              <a:pPr algn="r" defTabSz="902908"/>
              <a:t>13</a:t>
            </a:fld>
            <a:endParaRPr lang="en-US" sz="1100" dirty="0"/>
          </a:p>
        </p:txBody>
      </p:sp>
      <p:sp>
        <p:nvSpPr>
          <p:cNvPr id="79875" name="Rectangle 2"/>
          <p:cNvSpPr>
            <a:spLocks noGrp="1" noRot="1" noChangeAspect="1" noChangeArrowheads="1" noTextEdit="1"/>
          </p:cNvSpPr>
          <p:nvPr>
            <p:ph type="sldImg"/>
          </p:nvPr>
        </p:nvSpPr>
        <p:spPr>
          <a:xfrm>
            <a:off x="1181100" y="696913"/>
            <a:ext cx="4649788" cy="3487737"/>
          </a:xfrm>
          <a:ln/>
        </p:spPr>
      </p:sp>
      <p:sp>
        <p:nvSpPr>
          <p:cNvPr id="79876" name="Rectangle 3"/>
          <p:cNvSpPr>
            <a:spLocks noGrp="1" noChangeArrowheads="1"/>
          </p:cNvSpPr>
          <p:nvPr>
            <p:ph type="body" idx="1"/>
          </p:nvPr>
        </p:nvSpPr>
        <p:spPr>
          <a:noFill/>
          <a:ln/>
        </p:spPr>
        <p:txBody>
          <a:bodyPr lIns="92371" tIns="46186" rIns="92371" bIns="46186"/>
          <a:lstStyle/>
          <a:p>
            <a:pPr eaLnBrk="1" hangingPunct="1"/>
            <a:r>
              <a:rPr lang="en-US" dirty="0" smtClean="0">
                <a:latin typeface="Arial" charset="0"/>
              </a:rPr>
              <a:t>The Energy section under GG NC is greatly enhanced to accommodate the widest possible range of building occupancy types, sizes and complexities, regional</a:t>
            </a:r>
            <a:r>
              <a:rPr lang="en-US" baseline="0" dirty="0" smtClean="0">
                <a:latin typeface="Arial" charset="0"/>
              </a:rPr>
              <a:t> considerations and owner/organizational requirements. These include:</a:t>
            </a:r>
          </a:p>
          <a:p>
            <a:pPr marL="171450" indent="-171450" eaLnBrk="1" hangingPunct="1">
              <a:buFontTx/>
              <a:buChar char="-"/>
            </a:pPr>
            <a:r>
              <a:rPr lang="en-US" baseline="0" dirty="0" smtClean="0">
                <a:latin typeface="Arial" charset="0"/>
              </a:rPr>
              <a:t>Four optional paths for assessing design energy performance, including 2 known industry standards (Energy Star and ASHRAE 90.1); a recently introduced program (ASHRAE bEQ), and the GBI ANSI Standard Path A protocol, which allows the designer to derive a projected energy performance in units of CO2e emissions.</a:t>
            </a:r>
          </a:p>
          <a:p>
            <a:pPr marL="171450" indent="-171450" eaLnBrk="1" hangingPunct="1">
              <a:buFontTx/>
              <a:buChar char="-"/>
            </a:pPr>
            <a:r>
              <a:rPr lang="en-US" baseline="0" dirty="0" smtClean="0">
                <a:latin typeface="Arial" charset="0"/>
              </a:rPr>
              <a:t>Energy demand/Peak load criteria</a:t>
            </a:r>
          </a:p>
          <a:p>
            <a:pPr marL="171450" indent="-171450" eaLnBrk="1" hangingPunct="1">
              <a:buFontTx/>
              <a:buChar char="-"/>
            </a:pPr>
            <a:r>
              <a:rPr lang="en-US" baseline="0" dirty="0" smtClean="0">
                <a:latin typeface="Arial" charset="0"/>
              </a:rPr>
              <a:t>Enhanced building feature and equipment energy efficiency</a:t>
            </a:r>
          </a:p>
          <a:p>
            <a:pPr marL="171450" indent="-171450" eaLnBrk="1" hangingPunct="1">
              <a:buFontTx/>
              <a:buChar char="-"/>
            </a:pPr>
            <a:r>
              <a:rPr lang="en-US" baseline="0" dirty="0" smtClean="0">
                <a:latin typeface="Arial" charset="0"/>
              </a:rPr>
              <a:t>Renewable Energy will include Ground Source and Renewable Energy Credits </a:t>
            </a:r>
            <a:r>
              <a:rPr lang="en-US" dirty="0" smtClean="0">
                <a:latin typeface="Arial" charset="0"/>
              </a:rPr>
              <a:t> </a:t>
            </a:r>
            <a:endParaRPr lang="en-CA" dirty="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2C143FC4-AF2C-4262-83DA-EEEFA7BB4354}" type="slidenum">
              <a:rPr lang="en-CA" smtClean="0">
                <a:latin typeface="Arial" charset="0"/>
              </a:rPr>
              <a:pPr/>
              <a:t>14</a:t>
            </a:fld>
            <a:endParaRPr lang="en-CA" dirty="0" smtClean="0">
              <a:latin typeface="Arial" charset="0"/>
            </a:endParaRPr>
          </a:p>
        </p:txBody>
      </p:sp>
      <p:sp>
        <p:nvSpPr>
          <p:cNvPr id="104450"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2371" tIns="46186" rIns="92371" bIns="46186" anchor="b"/>
          <a:lstStyle/>
          <a:p>
            <a:pPr algn="r" defTabSz="902908"/>
            <a:fld id="{130F5E2B-EE25-4AF7-AE1C-144539F7263A}" type="slidenum">
              <a:rPr lang="en-US" sz="1100"/>
              <a:pPr algn="r" defTabSz="902908"/>
              <a:t>14</a:t>
            </a:fld>
            <a:endParaRPr lang="en-US" sz="1100" dirty="0"/>
          </a:p>
        </p:txBody>
      </p:sp>
      <p:sp>
        <p:nvSpPr>
          <p:cNvPr id="104451" name="Rectangle 2"/>
          <p:cNvSpPr>
            <a:spLocks noGrp="1" noRot="1" noChangeAspect="1" noChangeArrowheads="1" noTextEdit="1"/>
          </p:cNvSpPr>
          <p:nvPr>
            <p:ph type="sldImg"/>
          </p:nvPr>
        </p:nvSpPr>
        <p:spPr>
          <a:xfrm>
            <a:off x="1181100" y="696913"/>
            <a:ext cx="4649788" cy="3487737"/>
          </a:xfrm>
          <a:ln/>
        </p:spPr>
      </p:sp>
      <p:sp>
        <p:nvSpPr>
          <p:cNvPr id="104452" name="Rectangle 3"/>
          <p:cNvSpPr>
            <a:spLocks noGrp="1" noChangeArrowheads="1"/>
          </p:cNvSpPr>
          <p:nvPr>
            <p:ph type="body" idx="1"/>
          </p:nvPr>
        </p:nvSpPr>
        <p:spPr>
          <a:noFill/>
          <a:ln/>
        </p:spPr>
        <p:txBody>
          <a:bodyPr lIns="92371" tIns="46186" rIns="92371" bIns="46186"/>
          <a:lstStyle/>
          <a:p>
            <a:pPr eaLnBrk="1" hangingPunct="1"/>
            <a:r>
              <a:rPr lang="en-US" dirty="0" smtClean="0">
                <a:latin typeface="Arial" charset="0"/>
              </a:rPr>
              <a:t>The Water section addresses:</a:t>
            </a:r>
          </a:p>
          <a:p>
            <a:pPr eaLnBrk="1" hangingPunct="1">
              <a:buFontTx/>
              <a:buChar char="•"/>
            </a:pPr>
            <a:r>
              <a:rPr lang="en-US" dirty="0" smtClean="0">
                <a:latin typeface="Arial" charset="0"/>
              </a:rPr>
              <a:t>Water </a:t>
            </a:r>
            <a:r>
              <a:rPr lang="en-US" sz="1050" b="0" dirty="0" smtClean="0">
                <a:solidFill>
                  <a:schemeClr val="tx1"/>
                </a:solidFill>
                <a:latin typeface="Arial" charset="0"/>
              </a:rPr>
              <a:t>Performance</a:t>
            </a:r>
            <a:r>
              <a:rPr lang="en-US" sz="1050" b="0" baseline="0" dirty="0" smtClean="0">
                <a:solidFill>
                  <a:schemeClr val="tx1"/>
                </a:solidFill>
                <a:latin typeface="Arial" charset="0"/>
              </a:rPr>
              <a:t>  </a:t>
            </a:r>
            <a:endParaRPr lang="en-US" b="1" dirty="0" smtClean="0">
              <a:solidFill>
                <a:srgbClr val="FF0000"/>
              </a:solidFill>
              <a:latin typeface="Arial" charset="0"/>
            </a:endParaRPr>
          </a:p>
          <a:p>
            <a:pPr eaLnBrk="1" hangingPunct="1">
              <a:buFontTx/>
              <a:buChar char="•"/>
            </a:pPr>
            <a:r>
              <a:rPr lang="en-US" dirty="0" smtClean="0">
                <a:latin typeface="Arial" charset="0"/>
              </a:rPr>
              <a:t>Water conserving features (equipment and features, metering</a:t>
            </a:r>
            <a:r>
              <a:rPr lang="en-US" baseline="0" dirty="0" smtClean="0">
                <a:latin typeface="Arial" charset="0"/>
              </a:rPr>
              <a:t> and sub-metering</a:t>
            </a:r>
            <a:r>
              <a:rPr lang="en-US" dirty="0" smtClean="0">
                <a:latin typeface="Arial" charset="0"/>
              </a:rPr>
              <a:t>, irrigation system</a:t>
            </a:r>
            <a:r>
              <a:rPr lang="en-US" baseline="0" dirty="0" smtClean="0">
                <a:latin typeface="Arial" charset="0"/>
              </a:rPr>
              <a:t> design</a:t>
            </a:r>
            <a:r>
              <a:rPr lang="en-US" dirty="0" smtClean="0">
                <a:latin typeface="Arial" charset="0"/>
              </a:rPr>
              <a:t>)</a:t>
            </a:r>
          </a:p>
          <a:p>
            <a:pPr eaLnBrk="1" hangingPunct="1">
              <a:buFontTx/>
              <a:buNone/>
            </a:pPr>
            <a:endParaRPr lang="en-US" dirty="0" smtClean="0">
              <a:latin typeface="Arial" charset="0"/>
            </a:endParaRPr>
          </a:p>
          <a:p>
            <a:pPr eaLnBrk="1" hangingPunct="1"/>
            <a:endParaRPr lang="en-CA" dirty="0"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0D154BCF-0EAD-4671-9897-B93F4D7B54C3}" type="slidenum">
              <a:rPr lang="en-CA" smtClean="0">
                <a:latin typeface="Arial" charset="0"/>
              </a:rPr>
              <a:pPr/>
              <a:t>15</a:t>
            </a:fld>
            <a:endParaRPr lang="en-CA" dirty="0" smtClean="0">
              <a:latin typeface="Arial" charset="0"/>
            </a:endParaRPr>
          </a:p>
        </p:txBody>
      </p:sp>
      <p:sp>
        <p:nvSpPr>
          <p:cNvPr id="106498"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2371" tIns="46186" rIns="92371" bIns="46186" anchor="b"/>
          <a:lstStyle/>
          <a:p>
            <a:pPr algn="r" defTabSz="902908"/>
            <a:fld id="{49C25F4D-1C96-4A77-A96A-BAFEA4366B13}" type="slidenum">
              <a:rPr lang="en-US" sz="1100"/>
              <a:pPr algn="r" defTabSz="902908"/>
              <a:t>15</a:t>
            </a:fld>
            <a:endParaRPr lang="en-US" sz="1100" dirty="0"/>
          </a:p>
        </p:txBody>
      </p:sp>
      <p:sp>
        <p:nvSpPr>
          <p:cNvPr id="106499" name="Rectangle 2"/>
          <p:cNvSpPr>
            <a:spLocks noGrp="1" noRot="1" noChangeAspect="1" noChangeArrowheads="1" noTextEdit="1"/>
          </p:cNvSpPr>
          <p:nvPr>
            <p:ph type="sldImg"/>
          </p:nvPr>
        </p:nvSpPr>
        <p:spPr>
          <a:xfrm>
            <a:off x="1181100" y="696913"/>
            <a:ext cx="4649788" cy="3487737"/>
          </a:xfrm>
          <a:ln/>
        </p:spPr>
      </p:sp>
      <p:sp>
        <p:nvSpPr>
          <p:cNvPr id="106500" name="Rectangle 3"/>
          <p:cNvSpPr>
            <a:spLocks noGrp="1" noChangeArrowheads="1"/>
          </p:cNvSpPr>
          <p:nvPr>
            <p:ph type="body" idx="1"/>
          </p:nvPr>
        </p:nvSpPr>
        <p:spPr>
          <a:noFill/>
          <a:ln/>
        </p:spPr>
        <p:txBody>
          <a:bodyPr lIns="92371" tIns="46186" rIns="92371" bIns="46186"/>
          <a:lstStyle/>
          <a:p>
            <a:pPr eaLnBrk="1" hangingPunct="1"/>
            <a:r>
              <a:rPr lang="en-CA" dirty="0" smtClean="0">
                <a:latin typeface="Arial" charset="0"/>
              </a:rPr>
              <a:t>The next slide details the assessment paths for Assemblies, and Furnishings and Fit-ups</a:t>
            </a:r>
          </a:p>
          <a:p>
            <a:pPr eaLnBrk="1" hangingPunct="1"/>
            <a:endParaRPr lang="en-CA" dirty="0" smtClean="0">
              <a:latin typeface="Arial" charset="0"/>
            </a:endParaRPr>
          </a:p>
          <a:p>
            <a:pPr eaLnBrk="1" hangingPunct="1"/>
            <a:r>
              <a:rPr lang="en-CA" dirty="0" smtClean="0">
                <a:latin typeface="Arial" charset="0"/>
              </a:rPr>
              <a:t>Also includes:</a:t>
            </a:r>
          </a:p>
          <a:p>
            <a:pPr marL="171450" indent="-171450" eaLnBrk="1" hangingPunct="1">
              <a:buFontTx/>
              <a:buChar char="-"/>
            </a:pPr>
            <a:r>
              <a:rPr lang="en-CA" dirty="0" smtClean="0">
                <a:latin typeface="Arial" charset="0"/>
              </a:rPr>
              <a:t>Enhanced building structural</a:t>
            </a:r>
            <a:r>
              <a:rPr lang="en-CA" baseline="0" dirty="0" smtClean="0">
                <a:latin typeface="Arial" charset="0"/>
              </a:rPr>
              <a:t> protection criteria</a:t>
            </a:r>
          </a:p>
          <a:p>
            <a:pPr marL="171450" indent="-171450" eaLnBrk="1" hangingPunct="1">
              <a:buFontTx/>
              <a:buChar char="-"/>
            </a:pPr>
            <a:r>
              <a:rPr lang="en-CA" baseline="0" dirty="0" smtClean="0">
                <a:latin typeface="Arial" charset="0"/>
              </a:rPr>
              <a:t>Detailed construction waste management best practices</a:t>
            </a:r>
            <a:endParaRPr lang="en-CA"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1CD7D1FB-3F32-45A3-A2BB-902815D6827C}" type="slidenum">
              <a:rPr lang="en-CA" smtClean="0">
                <a:latin typeface="Arial" charset="0"/>
              </a:rPr>
              <a:pPr/>
              <a:t>16</a:t>
            </a:fld>
            <a:endParaRPr lang="en-CA" dirty="0" smtClean="0">
              <a:latin typeface="Arial" charset="0"/>
            </a:endParaRPr>
          </a:p>
        </p:txBody>
      </p:sp>
      <p:sp>
        <p:nvSpPr>
          <p:cNvPr id="108546"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2371" tIns="46186" rIns="92371" bIns="46186" anchor="b"/>
          <a:lstStyle/>
          <a:p>
            <a:pPr algn="r" defTabSz="902908"/>
            <a:fld id="{07357110-9EF2-4CD3-8A40-8EB0930A6AC5}" type="slidenum">
              <a:rPr lang="en-US" sz="1100"/>
              <a:pPr algn="r" defTabSz="902908"/>
              <a:t>16</a:t>
            </a:fld>
            <a:endParaRPr lang="en-US" sz="1100" dirty="0"/>
          </a:p>
        </p:txBody>
      </p:sp>
      <p:sp>
        <p:nvSpPr>
          <p:cNvPr id="108547" name="Rectangle 2"/>
          <p:cNvSpPr>
            <a:spLocks noGrp="1" noRot="1" noChangeAspect="1" noChangeArrowheads="1" noTextEdit="1"/>
          </p:cNvSpPr>
          <p:nvPr>
            <p:ph type="sldImg"/>
          </p:nvPr>
        </p:nvSpPr>
        <p:spPr>
          <a:xfrm>
            <a:off x="1181100" y="696913"/>
            <a:ext cx="4649788" cy="3487737"/>
          </a:xfrm>
          <a:ln/>
        </p:spPr>
      </p:sp>
      <p:sp>
        <p:nvSpPr>
          <p:cNvPr id="108548" name="Rectangle 3"/>
          <p:cNvSpPr>
            <a:spLocks noGrp="1" noChangeArrowheads="1"/>
          </p:cNvSpPr>
          <p:nvPr>
            <p:ph type="body" idx="1"/>
          </p:nvPr>
        </p:nvSpPr>
        <p:spPr>
          <a:noFill/>
          <a:ln/>
        </p:spPr>
        <p:txBody>
          <a:bodyPr lIns="92371" tIns="46186" rIns="92371" bIns="46186"/>
          <a:lstStyle/>
          <a:p>
            <a:pPr eaLnBrk="1" hangingPunct="1"/>
            <a:r>
              <a:rPr lang="en-US" dirty="0" smtClean="0">
                <a:latin typeface="Arial" charset="0"/>
              </a:rPr>
              <a:t>The Emissions section enhanced</a:t>
            </a:r>
            <a:r>
              <a:rPr lang="en-US" baseline="0" dirty="0" smtClean="0">
                <a:latin typeface="Arial" charset="0"/>
              </a:rPr>
              <a:t> GG NC features</a:t>
            </a:r>
            <a:endParaRPr lang="en-US" dirty="0" smtClean="0">
              <a:latin typeface="Arial" charset="0"/>
            </a:endParaRPr>
          </a:p>
          <a:p>
            <a:pPr eaLnBrk="1" hangingPunct="1">
              <a:buFontTx/>
              <a:buChar char="•"/>
            </a:pPr>
            <a:r>
              <a:rPr lang="en-US" dirty="0" smtClean="0">
                <a:latin typeface="Arial" charset="0"/>
              </a:rPr>
              <a:t>Air emissions for</a:t>
            </a:r>
            <a:r>
              <a:rPr lang="en-US" baseline="0" dirty="0" smtClean="0">
                <a:latin typeface="Arial" charset="0"/>
              </a:rPr>
              <a:t> both single building plants and district heating plants</a:t>
            </a:r>
            <a:endParaRPr lang="en-US" dirty="0" smtClean="0">
              <a:latin typeface="Arial" charset="0"/>
            </a:endParaRPr>
          </a:p>
          <a:p>
            <a:pPr eaLnBrk="1" hangingPunct="1">
              <a:buFontTx/>
              <a:buChar char="•"/>
            </a:pPr>
            <a:r>
              <a:rPr lang="en-US" dirty="0" smtClean="0">
                <a:latin typeface="Arial" charset="0"/>
              </a:rPr>
              <a:t>Comprehensive</a:t>
            </a:r>
            <a:r>
              <a:rPr lang="en-US" baseline="0" dirty="0" smtClean="0">
                <a:latin typeface="Arial" charset="0"/>
              </a:rPr>
              <a:t> refrigerant management with increased emphasis on GWP and best practices, through incorporation of EPA GreenChill criteria</a:t>
            </a:r>
            <a:endParaRPr lang="en-US" dirty="0"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p>
            <a:fld id="{D9257CD2-304D-499A-B28E-492B6FE7B5E1}" type="slidenum">
              <a:rPr lang="en-CA" smtClean="0">
                <a:latin typeface="Arial" charset="0"/>
              </a:rPr>
              <a:pPr/>
              <a:t>17</a:t>
            </a:fld>
            <a:endParaRPr lang="en-CA" dirty="0" smtClean="0">
              <a:latin typeface="Arial" charset="0"/>
            </a:endParaRPr>
          </a:p>
        </p:txBody>
      </p:sp>
      <p:sp>
        <p:nvSpPr>
          <p:cNvPr id="111618" name="Rectangle 7"/>
          <p:cNvSpPr txBox="1">
            <a:spLocks noGrp="1" noChangeArrowheads="1"/>
          </p:cNvSpPr>
          <p:nvPr/>
        </p:nvSpPr>
        <p:spPr bwMode="auto">
          <a:xfrm>
            <a:off x="3970734" y="8830660"/>
            <a:ext cx="3038145" cy="464205"/>
          </a:xfrm>
          <a:prstGeom prst="rect">
            <a:avLst/>
          </a:prstGeom>
          <a:noFill/>
          <a:ln w="9525">
            <a:noFill/>
            <a:miter lim="800000"/>
            <a:headEnd/>
            <a:tailEnd/>
          </a:ln>
        </p:spPr>
        <p:txBody>
          <a:bodyPr lIns="92371" tIns="46186" rIns="92371" bIns="46186" anchor="b"/>
          <a:lstStyle/>
          <a:p>
            <a:pPr algn="r" defTabSz="902908"/>
            <a:fld id="{149518B8-D9FF-4A14-B959-A9581627A54C}" type="slidenum">
              <a:rPr lang="en-US" sz="1100"/>
              <a:pPr algn="r" defTabSz="902908"/>
              <a:t>17</a:t>
            </a:fld>
            <a:endParaRPr lang="en-US" sz="1100" dirty="0"/>
          </a:p>
        </p:txBody>
      </p:sp>
      <p:sp>
        <p:nvSpPr>
          <p:cNvPr id="111619" name="Rectangle 2"/>
          <p:cNvSpPr>
            <a:spLocks noGrp="1" noRot="1" noChangeAspect="1" noChangeArrowheads="1" noTextEdit="1"/>
          </p:cNvSpPr>
          <p:nvPr>
            <p:ph type="sldImg"/>
          </p:nvPr>
        </p:nvSpPr>
        <p:spPr>
          <a:xfrm>
            <a:off x="1181100" y="696913"/>
            <a:ext cx="4649788" cy="3487737"/>
          </a:xfrm>
          <a:ln/>
        </p:spPr>
      </p:sp>
      <p:sp>
        <p:nvSpPr>
          <p:cNvPr id="111620" name="Rectangle 3"/>
          <p:cNvSpPr>
            <a:spLocks noGrp="1" noChangeArrowheads="1"/>
          </p:cNvSpPr>
          <p:nvPr>
            <p:ph type="body" idx="1"/>
          </p:nvPr>
        </p:nvSpPr>
        <p:spPr>
          <a:noFill/>
          <a:ln/>
        </p:spPr>
        <p:txBody>
          <a:bodyPr lIns="92371" tIns="46186" rIns="92371" bIns="46186"/>
          <a:lstStyle/>
          <a:p>
            <a:pPr eaLnBrk="1" hangingPunct="1"/>
            <a:r>
              <a:rPr lang="en-US" dirty="0" smtClean="0">
                <a:latin typeface="Arial" charset="0"/>
              </a:rPr>
              <a:t>And finally, the Indoor Environment section assesses:</a:t>
            </a:r>
          </a:p>
          <a:p>
            <a:pPr eaLnBrk="1" hangingPunct="1">
              <a:buFontTx/>
              <a:buChar char="•"/>
            </a:pPr>
            <a:r>
              <a:rPr lang="en-US" dirty="0" smtClean="0">
                <a:latin typeface="Arial" charset="0"/>
              </a:rPr>
              <a:t>The ventilation system, upgraded to ASHRAE 55  2010 standards</a:t>
            </a:r>
          </a:p>
          <a:p>
            <a:pPr eaLnBrk="1" hangingPunct="1">
              <a:buFontTx/>
              <a:buChar char="•"/>
            </a:pPr>
            <a:r>
              <a:rPr lang="en-US" dirty="0" smtClean="0">
                <a:latin typeface="Arial" charset="0"/>
              </a:rPr>
              <a:t>Sources of indoor pollution control with updated</a:t>
            </a:r>
            <a:r>
              <a:rPr lang="en-US" baseline="0" dirty="0" smtClean="0">
                <a:latin typeface="Arial" charset="0"/>
              </a:rPr>
              <a:t> VOC content thresholds</a:t>
            </a:r>
            <a:endParaRPr lang="en-US" dirty="0" smtClean="0">
              <a:latin typeface="Arial" charset="0"/>
            </a:endParaRPr>
          </a:p>
          <a:p>
            <a:pPr eaLnBrk="1" hangingPunct="1">
              <a:buFontTx/>
              <a:buChar char="•"/>
            </a:pPr>
            <a:r>
              <a:rPr lang="en-US" dirty="0" smtClean="0">
                <a:latin typeface="Arial" charset="0"/>
              </a:rPr>
              <a:t>Lighting (integration of daylighting &amp; electric)</a:t>
            </a:r>
          </a:p>
          <a:p>
            <a:pPr eaLnBrk="1" hangingPunct="1">
              <a:buFontTx/>
              <a:buChar char="•"/>
            </a:pPr>
            <a:r>
              <a:rPr lang="en-US" dirty="0" smtClean="0">
                <a:latin typeface="Arial" charset="0"/>
              </a:rPr>
              <a:t>Thermal comfort, updated to  ASHRAE 90.1  2010</a:t>
            </a:r>
          </a:p>
          <a:p>
            <a:pPr eaLnBrk="1" hangingPunct="1">
              <a:buFontTx/>
              <a:buChar char="•"/>
            </a:pPr>
            <a:r>
              <a:rPr lang="en-US" dirty="0" smtClean="0">
                <a:latin typeface="Arial" charset="0"/>
              </a:rPr>
              <a:t>Acoustic comfort </a:t>
            </a:r>
            <a:endParaRPr lang="en-CA"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noTextEdit="1"/>
          </p:cNvSpPr>
          <p:nvPr>
            <p:ph type="sldImg"/>
          </p:nvPr>
        </p:nvSpPr>
        <p:spPr>
          <a:ln/>
        </p:spPr>
      </p:sp>
      <p:sp>
        <p:nvSpPr>
          <p:cNvPr id="313346"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313347" name="Slide Number Placeholder 3"/>
          <p:cNvSpPr txBox="1">
            <a:spLocks noGrp="1"/>
          </p:cNvSpPr>
          <p:nvPr/>
        </p:nvSpPr>
        <p:spPr bwMode="auto">
          <a:xfrm>
            <a:off x="3970885" y="8831161"/>
            <a:ext cx="3038318" cy="463135"/>
          </a:xfrm>
          <a:prstGeom prst="rect">
            <a:avLst/>
          </a:prstGeom>
          <a:noFill/>
          <a:ln w="9525">
            <a:noFill/>
            <a:miter lim="800000"/>
            <a:headEnd/>
            <a:tailEnd/>
          </a:ln>
        </p:spPr>
        <p:txBody>
          <a:bodyPr lIns="93177" tIns="46589" rIns="93177" bIns="46589" anchor="b"/>
          <a:lstStyle/>
          <a:p>
            <a:pPr algn="r"/>
            <a:fld id="{BD3D6572-F09F-48CD-AB5A-157B7FECF7AE}" type="slidenum">
              <a:rPr lang="en-US" sz="1200">
                <a:solidFill>
                  <a:prstClr val="black"/>
                </a:solidFill>
              </a:rPr>
              <a:pPr algn="r"/>
              <a:t>18</a:t>
            </a:fld>
            <a:endParaRPr lang="en-US" sz="1200" dirty="0">
              <a:solidFill>
                <a:prstClr val="black"/>
              </a:solidFill>
            </a:endParaRPr>
          </a:p>
        </p:txBody>
      </p:sp>
      <p:sp>
        <p:nvSpPr>
          <p:cNvPr id="2" name="Slide Number Placeholder 1"/>
          <p:cNvSpPr>
            <a:spLocks noGrp="1"/>
          </p:cNvSpPr>
          <p:nvPr>
            <p:ph type="sldNum" sz="quarter" idx="5"/>
          </p:nvPr>
        </p:nvSpPr>
        <p:spPr/>
        <p:txBody>
          <a:bodyPr/>
          <a:lstStyle/>
          <a:p>
            <a:pPr>
              <a:defRPr/>
            </a:pPr>
            <a:fld id="{C3BE591A-DFF3-463A-87D8-306667164870}" type="slidenum">
              <a:rPr lang="en-US" smtClean="0">
                <a:solidFill>
                  <a:prstClr val="black"/>
                </a:solidFill>
              </a:rPr>
              <a:pPr>
                <a:defRPr/>
              </a:pPr>
              <a:t>18</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a:ln/>
        </p:spPr>
      </p:sp>
      <p:sp>
        <p:nvSpPr>
          <p:cNvPr id="113666" name="Notes Placeholder 2"/>
          <p:cNvSpPr>
            <a:spLocks noGrp="1"/>
          </p:cNvSpPr>
          <p:nvPr>
            <p:ph type="body" idx="1"/>
          </p:nvPr>
        </p:nvSpPr>
        <p:spPr>
          <a:noFill/>
          <a:ln/>
        </p:spPr>
        <p:txBody>
          <a:bodyPr/>
          <a:lstStyle/>
          <a:p>
            <a:endParaRPr lang="en-US" dirty="0" smtClean="0">
              <a:ea typeface="ＭＳ Ｐゴシック"/>
              <a:cs typeface="ＭＳ Ｐゴシック"/>
            </a:endParaRPr>
          </a:p>
        </p:txBody>
      </p:sp>
      <p:sp>
        <p:nvSpPr>
          <p:cNvPr id="81924" name="Slide Number Placeholder 3"/>
          <p:cNvSpPr txBox="1">
            <a:spLocks noGrp="1"/>
          </p:cNvSpPr>
          <p:nvPr/>
        </p:nvSpPr>
        <p:spPr bwMode="auto">
          <a:xfrm>
            <a:off x="3970339" y="8831263"/>
            <a:ext cx="3038475" cy="463550"/>
          </a:xfrm>
          <a:prstGeom prst="rect">
            <a:avLst/>
          </a:prstGeom>
          <a:noFill/>
          <a:ln>
            <a:miter lim="800000"/>
            <a:headEnd/>
            <a:tailEnd/>
          </a:ln>
        </p:spPr>
        <p:txBody>
          <a:bodyPr anchor="b"/>
          <a:lstStyle/>
          <a:p>
            <a:pPr algn="r">
              <a:defRPr/>
            </a:pPr>
            <a:fld id="{64A9A222-CEEC-4720-93F3-2873CBD697B6}" type="slidenum">
              <a:rPr lang="en-US" sz="1200">
                <a:latin typeface="Arial" pitchFamily="34" charset="0"/>
                <a:ea typeface="ＭＳ Ｐゴシック" pitchFamily="34" charset="-128"/>
                <a:cs typeface="+mn-cs"/>
              </a:rPr>
              <a:pPr algn="r">
                <a:defRPr/>
              </a:pPr>
              <a:t>19</a:t>
            </a:fld>
            <a:endParaRPr lang="en-US" sz="1200" dirty="0">
              <a:latin typeface="Arial" pitchFamily="34" charset="0"/>
              <a:ea typeface="ＭＳ Ｐゴシック"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p:spPr>
        <p:txBody>
          <a:bodyPr/>
          <a:lstStyle/>
          <a:p>
            <a:endParaRPr lang="en-US" dirty="0" smtClean="0">
              <a:latin typeface="Times"/>
            </a:endParaRPr>
          </a:p>
        </p:txBody>
      </p:sp>
      <p:sp>
        <p:nvSpPr>
          <p:cNvPr id="31747" name="Slide Number Placeholder 3"/>
          <p:cNvSpPr>
            <a:spLocks noGrp="1"/>
          </p:cNvSpPr>
          <p:nvPr>
            <p:ph type="sldNum" sz="quarter" idx="5"/>
          </p:nvPr>
        </p:nvSpPr>
        <p:spPr>
          <a:noFill/>
        </p:spPr>
        <p:txBody>
          <a:bodyPr/>
          <a:lstStyle/>
          <a:p>
            <a:fld id="{2D7473ED-5DC4-407B-91A1-63F0C5B2F967}"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a:ln/>
        </p:spPr>
      </p:sp>
      <p:sp>
        <p:nvSpPr>
          <p:cNvPr id="117762" name="Notes Placeholder 2"/>
          <p:cNvSpPr>
            <a:spLocks noGrp="1"/>
          </p:cNvSpPr>
          <p:nvPr>
            <p:ph type="body" idx="1"/>
          </p:nvPr>
        </p:nvSpPr>
        <p:spPr>
          <a:noFill/>
          <a:ln/>
        </p:spPr>
        <p:txBody>
          <a:bodyPr/>
          <a:lstStyle/>
          <a:p>
            <a:pPr>
              <a:spcBef>
                <a:spcPct val="0"/>
              </a:spcBef>
            </a:pPr>
            <a:endParaRPr lang="en-US" dirty="0" smtClean="0">
              <a:ea typeface="ＭＳ Ｐゴシック"/>
              <a:cs typeface="ＭＳ Ｐゴシック"/>
            </a:endParaRPr>
          </a:p>
        </p:txBody>
      </p:sp>
      <p:sp>
        <p:nvSpPr>
          <p:cNvPr id="15364" name="Slide Number Placeholder 3"/>
          <p:cNvSpPr txBox="1">
            <a:spLocks noGrp="1"/>
          </p:cNvSpPr>
          <p:nvPr/>
        </p:nvSpPr>
        <p:spPr bwMode="auto">
          <a:xfrm>
            <a:off x="3970339" y="8831263"/>
            <a:ext cx="3038475" cy="463550"/>
          </a:xfrm>
          <a:prstGeom prst="rect">
            <a:avLst/>
          </a:prstGeom>
          <a:noFill/>
          <a:ln>
            <a:miter lim="800000"/>
            <a:headEnd/>
            <a:tailEnd/>
          </a:ln>
        </p:spPr>
        <p:txBody>
          <a:bodyPr anchor="b"/>
          <a:lstStyle/>
          <a:p>
            <a:pPr algn="r">
              <a:defRPr/>
            </a:pPr>
            <a:fld id="{C7959756-6C00-476B-A516-7844D8A8856D}" type="slidenum">
              <a:rPr lang="en-US" sz="1200">
                <a:ea typeface="ＭＳ Ｐゴシック" pitchFamily="-107" charset="-128"/>
                <a:cs typeface="+mn-cs"/>
              </a:rPr>
              <a:pPr algn="r">
                <a:defRPr/>
              </a:pPr>
              <a:t>20</a:t>
            </a:fld>
            <a:endParaRPr lang="en-US" sz="1200" dirty="0">
              <a:ea typeface="ＭＳ Ｐゴシック" pitchFamily="-107"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a:ln/>
        </p:spPr>
      </p:sp>
      <p:sp>
        <p:nvSpPr>
          <p:cNvPr id="320514" name="Notes Placeholder 2"/>
          <p:cNvSpPr>
            <a:spLocks noGrp="1"/>
          </p:cNvSpPr>
          <p:nvPr>
            <p:ph type="body" idx="1"/>
          </p:nvPr>
        </p:nvSpPr>
        <p:spPr>
          <a:noFill/>
          <a:ln/>
        </p:spPr>
        <p:txBody>
          <a:bodyPr/>
          <a:lstStyle/>
          <a:p>
            <a:endParaRPr lang="en-US" dirty="0" smtClean="0">
              <a:latin typeface="Times" pitchFamily="18" charset="0"/>
              <a:ea typeface="ＭＳ Ｐゴシック" pitchFamily="34" charset="-128"/>
            </a:endParaRPr>
          </a:p>
        </p:txBody>
      </p:sp>
      <p:sp>
        <p:nvSpPr>
          <p:cNvPr id="90115" name="Slide Number Placeholder 3"/>
          <p:cNvSpPr>
            <a:spLocks noGrp="1"/>
          </p:cNvSpPr>
          <p:nvPr>
            <p:ph type="sldNum" sz="quarter" idx="5"/>
          </p:nvPr>
        </p:nvSpPr>
        <p:spPr/>
        <p:txBody>
          <a:bodyPr/>
          <a:lstStyle/>
          <a:p>
            <a:pPr>
              <a:defRPr/>
            </a:pPr>
            <a:fld id="{BEDA34E0-8339-4714-AC72-EB6C36951CCA}" type="slidenum">
              <a:rPr lang="en-US" smtClean="0">
                <a:solidFill>
                  <a:prstClr val="black"/>
                </a:solidFill>
              </a:rPr>
              <a:pPr>
                <a:defRPr/>
              </a:pPr>
              <a:t>21</a:t>
            </a:fld>
            <a:endParaRPr lang="en-US" dirty="0"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noTextEdit="1"/>
          </p:cNvSpPr>
          <p:nvPr>
            <p:ph type="sldImg"/>
          </p:nvPr>
        </p:nvSpPr>
        <p:spPr>
          <a:ln/>
        </p:spPr>
      </p:sp>
      <p:sp>
        <p:nvSpPr>
          <p:cNvPr id="313346"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313347" name="Slide Number Placeholder 3"/>
          <p:cNvSpPr txBox="1">
            <a:spLocks noGrp="1"/>
          </p:cNvSpPr>
          <p:nvPr/>
        </p:nvSpPr>
        <p:spPr bwMode="auto">
          <a:xfrm>
            <a:off x="3970885" y="8831162"/>
            <a:ext cx="3038318" cy="463135"/>
          </a:xfrm>
          <a:prstGeom prst="rect">
            <a:avLst/>
          </a:prstGeom>
          <a:noFill/>
          <a:ln w="9525">
            <a:noFill/>
            <a:miter lim="800000"/>
            <a:headEnd/>
            <a:tailEnd/>
          </a:ln>
        </p:spPr>
        <p:txBody>
          <a:bodyPr lIns="93172" tIns="46587" rIns="93172" bIns="46587" anchor="b"/>
          <a:lstStyle/>
          <a:p>
            <a:pPr algn="r"/>
            <a:fld id="{BD3D6572-F09F-48CD-AB5A-157B7FECF7AE}" type="slidenum">
              <a:rPr lang="en-US" sz="1200">
                <a:solidFill>
                  <a:prstClr val="black"/>
                </a:solidFill>
              </a:rPr>
              <a:pPr algn="r"/>
              <a:t>22</a:t>
            </a:fld>
            <a:endParaRPr lang="en-US" sz="1200" dirty="0">
              <a:solidFill>
                <a:prstClr val="black"/>
              </a:solidFill>
            </a:endParaRPr>
          </a:p>
        </p:txBody>
      </p:sp>
      <p:sp>
        <p:nvSpPr>
          <p:cNvPr id="2" name="Slide Number Placeholder 1"/>
          <p:cNvSpPr>
            <a:spLocks noGrp="1"/>
          </p:cNvSpPr>
          <p:nvPr>
            <p:ph type="sldNum" sz="quarter" idx="5"/>
          </p:nvPr>
        </p:nvSpPr>
        <p:spPr/>
        <p:txBody>
          <a:bodyPr/>
          <a:lstStyle/>
          <a:p>
            <a:pPr>
              <a:defRPr/>
            </a:pPr>
            <a:fld id="{C3BE591A-DFF3-463A-87D8-306667164870}" type="slidenum">
              <a:rPr lang="en-US" smtClean="0">
                <a:solidFill>
                  <a:prstClr val="black"/>
                </a:solidFill>
              </a:rPr>
              <a:pPr>
                <a:defRPr/>
              </a:pPr>
              <a:t>22</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noTextEdit="1"/>
          </p:cNvSpPr>
          <p:nvPr>
            <p:ph type="sldImg"/>
          </p:nvPr>
        </p:nvSpPr>
        <p:spPr>
          <a:ln/>
        </p:spPr>
      </p:sp>
      <p:sp>
        <p:nvSpPr>
          <p:cNvPr id="296962" name="Notes Placeholder 2"/>
          <p:cNvSpPr>
            <a:spLocks noGrp="1"/>
          </p:cNvSpPr>
          <p:nvPr>
            <p:ph type="body" idx="1"/>
          </p:nvPr>
        </p:nvSpPr>
        <p:spPr>
          <a:noFill/>
          <a:ln/>
        </p:spPr>
        <p:txBody>
          <a:bodyPr/>
          <a:lstStyle/>
          <a:p>
            <a:r>
              <a:rPr lang="en-US" dirty="0" smtClean="0">
                <a:ea typeface="ＭＳ Ｐゴシック" pitchFamily="34" charset="-128"/>
              </a:rPr>
              <a:t>In addition</a:t>
            </a:r>
            <a:r>
              <a:rPr lang="en-US" baseline="0" dirty="0" smtClean="0">
                <a:ea typeface="ＭＳ Ｐゴシック" pitchFamily="34" charset="-128"/>
              </a:rPr>
              <a:t> to the ability to trial the software, you will have access to the following:</a:t>
            </a:r>
          </a:p>
          <a:p>
            <a:endParaRPr lang="en-US" dirty="0" smtClean="0">
              <a:ea typeface="ＭＳ Ｐゴシック" pitchFamily="34" charset="-128"/>
            </a:endParaRPr>
          </a:p>
        </p:txBody>
      </p:sp>
      <p:sp>
        <p:nvSpPr>
          <p:cNvPr id="296963" name="Slide Number Placeholder 3"/>
          <p:cNvSpPr txBox="1">
            <a:spLocks noGrp="1"/>
          </p:cNvSpPr>
          <p:nvPr/>
        </p:nvSpPr>
        <p:spPr bwMode="auto">
          <a:xfrm>
            <a:off x="3970885" y="8831163"/>
            <a:ext cx="3038318" cy="463135"/>
          </a:xfrm>
          <a:prstGeom prst="rect">
            <a:avLst/>
          </a:prstGeom>
          <a:noFill/>
          <a:ln w="9525">
            <a:noFill/>
            <a:miter lim="800000"/>
            <a:headEnd/>
            <a:tailEnd/>
          </a:ln>
        </p:spPr>
        <p:txBody>
          <a:bodyPr lIns="93177" tIns="46589" rIns="93177" bIns="46589" anchor="b"/>
          <a:lstStyle/>
          <a:p>
            <a:pPr algn="r" fontAlgn="base">
              <a:spcBef>
                <a:spcPct val="0"/>
              </a:spcBef>
              <a:spcAft>
                <a:spcPct val="0"/>
              </a:spcAft>
            </a:pPr>
            <a:fld id="{3BDD7EA3-BAD4-447A-81D8-D7CEABDA8444}" type="slidenum">
              <a:rPr lang="en-US" sz="1200">
                <a:solidFill>
                  <a:prstClr val="black"/>
                </a:solidFill>
                <a:latin typeface="Arial" charset="0"/>
                <a:cs typeface="Arial" charset="0"/>
              </a:rPr>
              <a:pPr algn="r" fontAlgn="base">
                <a:spcBef>
                  <a:spcPct val="0"/>
                </a:spcBef>
                <a:spcAft>
                  <a:spcPct val="0"/>
                </a:spcAft>
              </a:pPr>
              <a:t>23</a:t>
            </a:fld>
            <a:endParaRPr lang="en-US" sz="1200" dirty="0">
              <a:solidFill>
                <a:prstClr val="black"/>
              </a:solidFill>
              <a:latin typeface="Arial" charset="0"/>
              <a:cs typeface="Arial" charset="0"/>
            </a:endParaRPr>
          </a:p>
        </p:txBody>
      </p:sp>
      <p:sp>
        <p:nvSpPr>
          <p:cNvPr id="2" name="Slide Number Placeholder 1"/>
          <p:cNvSpPr>
            <a:spLocks noGrp="1"/>
          </p:cNvSpPr>
          <p:nvPr>
            <p:ph type="sldNum" sz="quarter" idx="5"/>
          </p:nvPr>
        </p:nvSpPr>
        <p:spPr/>
        <p:txBody>
          <a:bodyPr/>
          <a:lstStyle/>
          <a:p>
            <a:pPr>
              <a:defRPr/>
            </a:pPr>
            <a:fld id="{58B81850-9EE8-4C43-BB74-F91936D88BE8}" type="slidenum">
              <a:rPr lang="en-US" smtClean="0">
                <a:solidFill>
                  <a:prstClr val="black"/>
                </a:solidFill>
              </a:rPr>
              <a:pPr>
                <a:defRPr/>
              </a:pPr>
              <a:t>23</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BD44D2-EB68-4214-8588-F25B4A5F31B2}"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BD44D2-EB68-4214-8588-F25B4A5F31B2}"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p:spPr>
        <p:txBody>
          <a:bodyPr/>
          <a:lstStyle/>
          <a:p>
            <a:endParaRPr lang="en-US" dirty="0" smtClean="0">
              <a:ea typeface="ＭＳ Ｐゴシック"/>
              <a:cs typeface="ＭＳ Ｐゴシック"/>
            </a:endParaRPr>
          </a:p>
        </p:txBody>
      </p:sp>
      <p:sp>
        <p:nvSpPr>
          <p:cNvPr id="4" name="Slide Number Placeholder 3"/>
          <p:cNvSpPr txBox="1">
            <a:spLocks noGrp="1"/>
          </p:cNvSpPr>
          <p:nvPr/>
        </p:nvSpPr>
        <p:spPr bwMode="auto">
          <a:xfrm>
            <a:off x="3970339" y="8831263"/>
            <a:ext cx="3038475" cy="463550"/>
          </a:xfrm>
          <a:prstGeom prst="rect">
            <a:avLst/>
          </a:prstGeom>
          <a:noFill/>
          <a:ln>
            <a:miter lim="800000"/>
            <a:headEnd/>
            <a:tailEnd/>
          </a:ln>
        </p:spPr>
        <p:txBody>
          <a:bodyPr anchor="b"/>
          <a:lstStyle/>
          <a:p>
            <a:pPr algn="r">
              <a:defRPr/>
            </a:pPr>
            <a:fld id="{D1B5B615-51F5-456A-AF02-249932092A9A}" type="slidenum">
              <a:rPr lang="en-US" sz="1200">
                <a:ea typeface="ＭＳ Ｐゴシック" pitchFamily="-107" charset="-128"/>
                <a:cs typeface="+mn-cs"/>
              </a:rPr>
              <a:pPr algn="r">
                <a:defRPr/>
              </a:pPr>
              <a:t>26</a:t>
            </a:fld>
            <a:endParaRPr lang="en-US" sz="1200" dirty="0">
              <a:ea typeface="ＭＳ Ｐゴシック" pitchFamily="-107"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noTextEdit="1"/>
          </p:cNvSpPr>
          <p:nvPr>
            <p:ph type="sldImg"/>
          </p:nvPr>
        </p:nvSpPr>
        <p:spPr>
          <a:ln/>
        </p:spPr>
      </p:sp>
      <p:sp>
        <p:nvSpPr>
          <p:cNvPr id="313346"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313347" name="Slide Number Placeholder 3"/>
          <p:cNvSpPr txBox="1">
            <a:spLocks noGrp="1"/>
          </p:cNvSpPr>
          <p:nvPr/>
        </p:nvSpPr>
        <p:spPr bwMode="auto">
          <a:xfrm>
            <a:off x="3970885" y="8831160"/>
            <a:ext cx="3038318" cy="463136"/>
          </a:xfrm>
          <a:prstGeom prst="rect">
            <a:avLst/>
          </a:prstGeom>
          <a:noFill/>
          <a:ln w="9525">
            <a:noFill/>
            <a:miter lim="800000"/>
            <a:headEnd/>
            <a:tailEnd/>
          </a:ln>
        </p:spPr>
        <p:txBody>
          <a:bodyPr lIns="93177" tIns="46589" rIns="93177" bIns="46589" anchor="b"/>
          <a:lstStyle/>
          <a:p>
            <a:pPr algn="r"/>
            <a:fld id="{BD3D6572-F09F-48CD-AB5A-157B7FECF7AE}" type="slidenum">
              <a:rPr lang="en-US" sz="1200">
                <a:solidFill>
                  <a:prstClr val="black"/>
                </a:solidFill>
              </a:rPr>
              <a:pPr algn="r"/>
              <a:t>27</a:t>
            </a:fld>
            <a:endParaRPr lang="en-US" sz="1200" dirty="0">
              <a:solidFill>
                <a:prstClr val="black"/>
              </a:solidFill>
            </a:endParaRPr>
          </a:p>
        </p:txBody>
      </p:sp>
      <p:sp>
        <p:nvSpPr>
          <p:cNvPr id="2" name="Slide Number Placeholder 1"/>
          <p:cNvSpPr>
            <a:spLocks noGrp="1"/>
          </p:cNvSpPr>
          <p:nvPr>
            <p:ph type="sldNum" sz="quarter" idx="5"/>
          </p:nvPr>
        </p:nvSpPr>
        <p:spPr/>
        <p:txBody>
          <a:bodyPr/>
          <a:lstStyle/>
          <a:p>
            <a:pPr>
              <a:defRPr/>
            </a:pPr>
            <a:fld id="{C3BE591A-DFF3-463A-87D8-306667164870}" type="slidenum">
              <a:rPr lang="en-US" smtClean="0">
                <a:solidFill>
                  <a:prstClr val="black"/>
                </a:solidFill>
              </a:rPr>
              <a:pPr>
                <a:defRPr/>
              </a:pPr>
              <a:t>27</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BD44D2-EB68-4214-8588-F25B4A5F31B2}" type="slidenum">
              <a:rPr lang="en-US" smtClean="0">
                <a:solidFill>
                  <a:prstClr val="black"/>
                </a:solidFill>
              </a:rPr>
              <a:pPr>
                <a:defRPr/>
              </a:pPr>
              <a:t>29</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smtClean="0">
                <a:latin typeface="Arial" pitchFamily="34" charset="0"/>
                <a:ea typeface="ＭＳ Ｐゴシック" pitchFamily="34" charset="-128"/>
              </a:rPr>
              <a:t>GBI’s primary</a:t>
            </a:r>
            <a:r>
              <a:rPr lang="en-US" baseline="0" dirty="0" smtClean="0">
                <a:latin typeface="Arial" pitchFamily="34" charset="0"/>
                <a:ea typeface="ＭＳ Ｐゴシック" pitchFamily="34" charset="-128"/>
              </a:rPr>
              <a:t> tool for assessing compliance to the Guiding Principles for New Construction and Major Renovations is the GPC NC Survey &amp; Document Checklist. This screenshot shows one of the Guiding Principles within the survey, in addition to a GPC Requirements Table and two criteria from the Green Globes for New Construction program. GBI’s GPC NC program goes beyond including the Guiding Principles, and includes strategies, technologies, programs and policies from Green Globes for New Construction as specific examples of methods for meeting compliance to each Guiding Principle. These Green Globes criteria have been included within the GPC NC Survey to assist the Integrated Design Process Team (or project manager), but are optional and do not need to be utilized in order to meet compliance to the Guiding Principles. Ultimately, each Guiding Principle is assessed as either meeting full compliance, in process towards full compliance, or not in compliance at all based on the methods – either listed within the survey or not – that have been utilized.</a:t>
            </a: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Compliance is assessed by a third-party assessor during two separate stages of the building project: 1) A Pre-design Assessment, and 2) An On-site Assessment taking place after construction of the building. A third, optional Design Review is also offered between Pre-design and the On-site Assessment. During each of these assessments, the GPC NC Survey will be completed by the Integrated Design Process Team who indicate whether the intent of each Guiding Principle has been met by selecting from the pull-down list next to the Guiding Principle </a:t>
            </a:r>
            <a:r>
              <a:rPr lang="en-US" b="1" baseline="0" dirty="0" smtClean="0">
                <a:latin typeface="Arial" pitchFamily="34" charset="0"/>
                <a:ea typeface="ＭＳ Ｐゴシック" pitchFamily="34" charset="-128"/>
              </a:rPr>
              <a:t>[CLICK NEXT]</a:t>
            </a:r>
            <a:r>
              <a:rPr lang="en-US" baseline="0" dirty="0" smtClean="0">
                <a:latin typeface="Arial" pitchFamily="34" charset="0"/>
                <a:ea typeface="ＭＳ Ｐゴシック" pitchFamily="34" charset="-128"/>
              </a:rPr>
              <a:t>. If utilizing the Green Globes criteria, as listed within the GPC Requirements Table, simply select the pull-down list </a:t>
            </a:r>
            <a:r>
              <a:rPr lang="en-US" b="1" baseline="0" dirty="0" smtClean="0">
                <a:latin typeface="Arial" pitchFamily="34" charset="0"/>
                <a:ea typeface="ＭＳ Ｐゴシック" pitchFamily="34" charset="-128"/>
              </a:rPr>
              <a:t>[CLICK NEXT] </a:t>
            </a:r>
            <a:r>
              <a:rPr lang="en-US" baseline="0" dirty="0" smtClean="0">
                <a:latin typeface="Arial" pitchFamily="34" charset="0"/>
                <a:ea typeface="ＭＳ Ｐゴシック" pitchFamily="34" charset="-128"/>
              </a:rPr>
              <a:t>next to each criteria to answer it </a:t>
            </a:r>
            <a:r>
              <a:rPr lang="en-US" b="1" baseline="0" dirty="0" smtClean="0">
                <a:latin typeface="Arial" pitchFamily="34" charset="0"/>
                <a:ea typeface="ＭＳ Ｐゴシック" pitchFamily="34" charset="-128"/>
              </a:rPr>
              <a:t>[CLICK NEXT]</a:t>
            </a:r>
            <a:r>
              <a:rPr lang="en-US" b="0" baseline="0" dirty="0" smtClean="0">
                <a:latin typeface="Arial" pitchFamily="34" charset="0"/>
                <a:ea typeface="ＭＳ Ｐゴシック" pitchFamily="34" charset="-128"/>
              </a:rPr>
              <a:t>. Yellow fields have been included for specifying supporting documentation and any additional comments for the assessor who will be reviewing the survey as well as supporting documentation </a:t>
            </a:r>
            <a:r>
              <a:rPr lang="en-US" b="1" baseline="0" dirty="0" smtClean="0">
                <a:latin typeface="Arial" pitchFamily="34" charset="0"/>
                <a:ea typeface="ＭＳ Ｐゴシック" pitchFamily="34" charset="-128"/>
              </a:rPr>
              <a:t>[CLICK NEXT]</a:t>
            </a:r>
            <a:r>
              <a:rPr lang="en-US" b="0" baseline="0" dirty="0" smtClean="0">
                <a:latin typeface="Arial" pitchFamily="34" charset="0"/>
                <a:ea typeface="ＭＳ Ｐゴシック" pitchFamily="34" charset="-128"/>
              </a:rPr>
              <a:t>. ToolTips have also been provided throughout the GPC NC Survey </a:t>
            </a:r>
            <a:r>
              <a:rPr lang="en-US" b="1" baseline="0" dirty="0" smtClean="0">
                <a:latin typeface="Arial" pitchFamily="34" charset="0"/>
                <a:ea typeface="ＭＳ Ｐゴシック" pitchFamily="34" charset="-128"/>
              </a:rPr>
              <a:t>[CLICK NEXT]</a:t>
            </a:r>
            <a:r>
              <a:rPr lang="en-US" b="0" baseline="0" dirty="0" smtClean="0">
                <a:latin typeface="Arial" pitchFamily="34" charset="0"/>
                <a:ea typeface="ＭＳ Ｐゴシック" pitchFamily="34" charset="-128"/>
              </a:rPr>
              <a:t> with additional guidance for users wherever necessary.</a:t>
            </a:r>
          </a:p>
        </p:txBody>
      </p:sp>
      <p:sp>
        <p:nvSpPr>
          <p:cNvPr id="53252" name="Slide Number Placeholder 3"/>
          <p:cNvSpPr>
            <a:spLocks noGrp="1"/>
          </p:cNvSpPr>
          <p:nvPr>
            <p:ph type="sldNum" sz="quarter" idx="5"/>
          </p:nvPr>
        </p:nvSpPr>
        <p:spPr>
          <a:noFill/>
        </p:spPr>
        <p:txBody>
          <a:bodyPr/>
          <a:lstStyle/>
          <a:p>
            <a:fld id="{FE1EE4F3-C4A6-4E91-8D3C-9CC7F035908A}" type="slidenum">
              <a:rPr lang="en-US" smtClean="0">
                <a:latin typeface="Arial" pitchFamily="34" charset="0"/>
                <a:ea typeface="ＭＳ Ｐゴシック" pitchFamily="34" charset="-128"/>
              </a:rPr>
              <a:pPr/>
              <a:t>30</a:t>
            </a:fld>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ln/>
        </p:spPr>
      </p:sp>
      <p:sp>
        <p:nvSpPr>
          <p:cNvPr id="159746" name="Rectangle 3"/>
          <p:cNvSpPr>
            <a:spLocks noGrp="1" noChangeArrowheads="1"/>
          </p:cNvSpPr>
          <p:nvPr>
            <p:ph type="body" idx="1"/>
          </p:nvPr>
        </p:nvSpPr>
        <p:spPr>
          <a:noFill/>
          <a:ln/>
        </p:spPr>
        <p:txBody>
          <a:bodyPr/>
          <a:lstStyle/>
          <a:p>
            <a:r>
              <a:rPr lang="en-US" sz="1200" dirty="0" smtClean="0">
                <a:ea typeface="ＭＳ Ｐゴシック" pitchFamily="34" charset="-128"/>
              </a:rPr>
              <a:t>Note for the last bullet: Guiding Principles Compliance is the first program to assess and certify existing buildings owned by the U.S. Federal Government according to the sustainability requirements of EO 13514.</a:t>
            </a:r>
          </a:p>
        </p:txBody>
      </p:sp>
      <p:sp>
        <p:nvSpPr>
          <p:cNvPr id="2" name="Slide Number Placeholder 1"/>
          <p:cNvSpPr>
            <a:spLocks noGrp="1"/>
          </p:cNvSpPr>
          <p:nvPr>
            <p:ph type="sldNum" sz="quarter" idx="10"/>
          </p:nvPr>
        </p:nvSpPr>
        <p:spPr/>
        <p:txBody>
          <a:bodyPr/>
          <a:lstStyle/>
          <a:p>
            <a:pPr>
              <a:defRPr/>
            </a:pPr>
            <a:fld id="{B8D7FF80-1062-48E5-8B94-1B01CC12C7C9}"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b="0" baseline="0" dirty="0" smtClean="0">
                <a:latin typeface="Arial" pitchFamily="34" charset="0"/>
                <a:ea typeface="ＭＳ Ｐゴシック" pitchFamily="34" charset="-128"/>
              </a:rPr>
              <a:t>Included within the GPC NC Survey is a ‘Survey Results’ tab that lists all answers to the Guiding Principles as completed within the survey. The purpose of this tab is to identify if any Guiding Principle questions have been missed prior to submitting the survey to GBI for review – unanswered GPs are identified as “Not assessed.” Clicking on the blue links within this tab will jump to that spot within the GPC NC Survey.</a:t>
            </a:r>
          </a:p>
        </p:txBody>
      </p:sp>
      <p:sp>
        <p:nvSpPr>
          <p:cNvPr id="53252" name="Slide Number Placeholder 3"/>
          <p:cNvSpPr>
            <a:spLocks noGrp="1"/>
          </p:cNvSpPr>
          <p:nvPr>
            <p:ph type="sldNum" sz="quarter" idx="5"/>
          </p:nvPr>
        </p:nvSpPr>
        <p:spPr>
          <a:noFill/>
        </p:spPr>
        <p:txBody>
          <a:bodyPr/>
          <a:lstStyle/>
          <a:p>
            <a:fld id="{FE1EE4F3-C4A6-4E91-8D3C-9CC7F035908A}" type="slidenum">
              <a:rPr lang="en-US" smtClean="0">
                <a:latin typeface="Arial" pitchFamily="34" charset="0"/>
                <a:ea typeface="ＭＳ Ｐゴシック" pitchFamily="34" charset="-128"/>
              </a:rPr>
              <a:pPr/>
              <a:t>31</a:t>
            </a:fld>
            <a:endParaRPr lang="en-US" smtClean="0">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b="1" baseline="0" dirty="0" smtClean="0">
                <a:latin typeface="Arial" pitchFamily="34" charset="0"/>
                <a:ea typeface="ＭＳ Ｐゴシック" pitchFamily="34" charset="-128"/>
              </a:rPr>
              <a:t>[CLICK as you go along]</a:t>
            </a:r>
            <a:r>
              <a:rPr lang="en-US" b="0" baseline="0" dirty="0" smtClean="0">
                <a:latin typeface="Arial" pitchFamily="34" charset="0"/>
                <a:ea typeface="ＭＳ Ｐゴシック" pitchFamily="34" charset="-128"/>
              </a:rPr>
              <a:t> The GPC NC program includes a technical manual to provide guidance on completing the GPC NC Survey and individual criteria during the GPC NC assessment process. The manual is organized according to the ordering of the GPC NC Survey in order for users to cross-reference any question within the survey to its location within the manual, and includes appendices for those who wish to review examples of supporting documentation for each criteria, external references (such as to other standards), and a glossary of terms used throughout the manual. This manual comes as part of the GPC NC program materials for clients who have ordered the GPC NC Survey and assessment.</a:t>
            </a:r>
          </a:p>
        </p:txBody>
      </p:sp>
      <p:sp>
        <p:nvSpPr>
          <p:cNvPr id="53252" name="Slide Number Placeholder 3"/>
          <p:cNvSpPr>
            <a:spLocks noGrp="1"/>
          </p:cNvSpPr>
          <p:nvPr>
            <p:ph type="sldNum" sz="quarter" idx="5"/>
          </p:nvPr>
        </p:nvSpPr>
        <p:spPr>
          <a:noFill/>
        </p:spPr>
        <p:txBody>
          <a:bodyPr/>
          <a:lstStyle/>
          <a:p>
            <a:fld id="{FE1EE4F3-C4A6-4E91-8D3C-9CC7F035908A}" type="slidenum">
              <a:rPr lang="en-US" smtClean="0">
                <a:latin typeface="Arial" pitchFamily="34" charset="0"/>
                <a:ea typeface="ＭＳ Ｐゴシック" pitchFamily="34" charset="-128"/>
              </a:rPr>
              <a:pPr/>
              <a:t>32</a:t>
            </a:fld>
            <a:endParaRPr 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b="0" baseline="0" dirty="0" smtClean="0">
                <a:latin typeface="Arial" pitchFamily="34" charset="0"/>
                <a:ea typeface="ＭＳ Ｐゴシック" pitchFamily="34" charset="-128"/>
              </a:rPr>
              <a:t>The GPC NC process includes two required and one optional stage, respectively called the 1) Pre-design Assessment, 2) On-site Assessment, and 3) optional Design Review. Each of these stages aid the integrated design team throughout a new construction or major renovation project. Federal agencies undergoing a GPC NC assessment begin the Pre-design Assessment by completing the Excel-based GPC NC Survey </a:t>
            </a:r>
            <a:r>
              <a:rPr lang="en-US" b="1" baseline="0" dirty="0" smtClean="0">
                <a:latin typeface="Arial" pitchFamily="34" charset="0"/>
                <a:ea typeface="ＭＳ Ｐゴシック" pitchFamily="34" charset="-128"/>
              </a:rPr>
              <a:t>[CLICK 1] </a:t>
            </a:r>
            <a:r>
              <a:rPr lang="en-US" b="0" baseline="0" dirty="0" smtClean="0">
                <a:latin typeface="Arial" pitchFamily="34" charset="0"/>
                <a:ea typeface="ＭＳ Ｐゴシック" pitchFamily="34" charset="-128"/>
              </a:rPr>
              <a:t>and compiling all supporting documents, which are then reviewed by an assigned third-party assessor. The assessor then writes a Pre-design Report </a:t>
            </a:r>
            <a:r>
              <a:rPr lang="en-US" b="1" baseline="0" dirty="0" smtClean="0">
                <a:latin typeface="Arial" pitchFamily="34" charset="0"/>
                <a:ea typeface="ＭＳ Ｐゴシック" pitchFamily="34" charset="-128"/>
              </a:rPr>
              <a:t>[CLICK 2] </a:t>
            </a:r>
            <a:r>
              <a:rPr lang="en-US" b="0" baseline="0" dirty="0" smtClean="0">
                <a:latin typeface="Arial" pitchFamily="34" charset="0"/>
                <a:ea typeface="ＭＳ Ｐゴシック" pitchFamily="34" charset="-128"/>
              </a:rPr>
              <a:t>that summarizes the initial findings, provides recommendations for meeting full compliance (if necessary), and includes a projected GPC NC score and rating. After reviewing the GPC NC Pre-design Report, project managers should discuss with the IDP Team any changes they wish to make in the design as necessary to meet compliance to the Guiding Principles.</a:t>
            </a:r>
          </a:p>
          <a:p>
            <a:endParaRPr lang="en-US" b="0" baseline="0" dirty="0" smtClean="0">
              <a:latin typeface="Arial" pitchFamily="34" charset="0"/>
              <a:ea typeface="ＭＳ Ｐゴシック" pitchFamily="34" charset="-128"/>
            </a:endParaRPr>
          </a:p>
          <a:p>
            <a:r>
              <a:rPr lang="en-US" b="0" baseline="0" dirty="0" smtClean="0">
                <a:latin typeface="Arial" pitchFamily="34" charset="0"/>
                <a:ea typeface="ＭＳ Ｐゴシック" pitchFamily="34" charset="-128"/>
              </a:rPr>
              <a:t>Between the Pre-design and On-site Assessments, the project manager will complete the design phase, develop the construction documents, and manage project construction. When construction is essentially complete, the project manager begins the On-site Assessment process </a:t>
            </a:r>
            <a:r>
              <a:rPr lang="en-US" b="1" baseline="0" dirty="0" smtClean="0">
                <a:latin typeface="Arial" pitchFamily="34" charset="0"/>
                <a:ea typeface="ＭＳ Ｐゴシック" pitchFamily="34" charset="-128"/>
              </a:rPr>
              <a:t>[CLICK 3] </a:t>
            </a:r>
            <a:r>
              <a:rPr lang="en-US" b="0" baseline="0" dirty="0" smtClean="0">
                <a:latin typeface="Arial" pitchFamily="34" charset="0"/>
                <a:ea typeface="ＭＳ Ｐゴシック" pitchFamily="34" charset="-128"/>
              </a:rPr>
              <a:t>by completing the GPC NC Survey </a:t>
            </a:r>
            <a:r>
              <a:rPr lang="en-US" b="1" baseline="0" dirty="0" smtClean="0">
                <a:latin typeface="Arial" pitchFamily="34" charset="0"/>
                <a:ea typeface="ＭＳ Ｐゴシック" pitchFamily="34" charset="-128"/>
              </a:rPr>
              <a:t>[CLICK 4] </a:t>
            </a:r>
            <a:r>
              <a:rPr lang="en-US" b="0" baseline="0" dirty="0" smtClean="0">
                <a:latin typeface="Arial" pitchFamily="34" charset="0"/>
                <a:ea typeface="ＭＳ Ｐゴシック" pitchFamily="34" charset="-128"/>
              </a:rPr>
              <a:t>for any design or project changes that occurred after the Pre-design stage. Once the completed survey and supporting documents have been compiled, an on-site assessment will be scheduled for the assessor to interview key project players, perform a thorough walk-through of the site, and any additional documentation reviewed on-site. After the visit, the assessor will write an On-site Assessment Report </a:t>
            </a:r>
            <a:r>
              <a:rPr lang="en-US" b="1" baseline="0" dirty="0" smtClean="0">
                <a:latin typeface="Arial" pitchFamily="34" charset="0"/>
                <a:ea typeface="ＭＳ Ｐゴシック" pitchFamily="34" charset="-128"/>
              </a:rPr>
              <a:t>[CLICK 5] </a:t>
            </a:r>
            <a:r>
              <a:rPr lang="en-US" b="0" baseline="0" dirty="0" smtClean="0">
                <a:latin typeface="Arial" pitchFamily="34" charset="0"/>
                <a:ea typeface="ＭＳ Ｐゴシック" pitchFamily="34" charset="-128"/>
              </a:rPr>
              <a:t>that summarizes the findings and provides the final Guiding Principles Compliance score and rating </a:t>
            </a:r>
            <a:r>
              <a:rPr lang="en-US" b="1" baseline="0" dirty="0" smtClean="0">
                <a:latin typeface="Arial" pitchFamily="34" charset="0"/>
                <a:ea typeface="ＭＳ Ｐゴシック" pitchFamily="34" charset="-128"/>
              </a:rPr>
              <a:t>[CLICK 6]</a:t>
            </a:r>
            <a:r>
              <a:rPr lang="en-US" b="0" baseline="0" dirty="0" smtClean="0">
                <a:latin typeface="Arial" pitchFamily="34" charset="0"/>
                <a:ea typeface="ＭＳ Ｐゴシック" pitchFamily="34" charset="-128"/>
              </a:rPr>
              <a:t>.</a:t>
            </a:r>
          </a:p>
          <a:p>
            <a:endParaRPr lang="en-US" b="0" baseline="0" dirty="0" smtClean="0">
              <a:latin typeface="Arial" pitchFamily="34" charset="0"/>
              <a:ea typeface="ＭＳ Ｐゴシック" pitchFamily="34" charset="-128"/>
            </a:endParaRPr>
          </a:p>
          <a:p>
            <a:r>
              <a:rPr lang="en-US" b="1" baseline="0" dirty="0" smtClean="0">
                <a:latin typeface="Arial" pitchFamily="34" charset="0"/>
                <a:ea typeface="ＭＳ Ｐゴシック" pitchFamily="34" charset="-128"/>
              </a:rPr>
              <a:t>[CLICK 7] </a:t>
            </a:r>
            <a:r>
              <a:rPr lang="en-US" b="0" baseline="0" dirty="0" smtClean="0">
                <a:latin typeface="Arial" pitchFamily="34" charset="0"/>
                <a:ea typeface="ＭＳ Ｐゴシック" pitchFamily="34" charset="-128"/>
              </a:rPr>
              <a:t>An optional Design Review is available for agencies (for an additional fee) who wish to have an additional, third-party assessment of the completed design prior to the beginning of construction. The Design Review is similar to the Pre-design Assessment process, with the exception that the project manager must submit the completed construction documents to the assessor in addition to the updated survey for the additional review.</a:t>
            </a:r>
          </a:p>
        </p:txBody>
      </p:sp>
      <p:sp>
        <p:nvSpPr>
          <p:cNvPr id="53252" name="Slide Number Placeholder 3"/>
          <p:cNvSpPr>
            <a:spLocks noGrp="1"/>
          </p:cNvSpPr>
          <p:nvPr>
            <p:ph type="sldNum" sz="quarter" idx="5"/>
          </p:nvPr>
        </p:nvSpPr>
        <p:spPr>
          <a:noFill/>
        </p:spPr>
        <p:txBody>
          <a:bodyPr/>
          <a:lstStyle/>
          <a:p>
            <a:fld id="{FE1EE4F3-C4A6-4E91-8D3C-9CC7F035908A}" type="slidenum">
              <a:rPr lang="en-US" smtClean="0">
                <a:latin typeface="Arial" pitchFamily="34" charset="0"/>
                <a:ea typeface="ＭＳ Ｐゴシック" pitchFamily="34" charset="-128"/>
              </a:rPr>
              <a:pPr/>
              <a:t>33</a:t>
            </a:fld>
            <a:endParaRPr lang="en-US"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noTextEdit="1"/>
          </p:cNvSpPr>
          <p:nvPr>
            <p:ph type="sldImg"/>
          </p:nvPr>
        </p:nvSpPr>
        <p:spPr>
          <a:ln/>
        </p:spPr>
      </p:sp>
      <p:sp>
        <p:nvSpPr>
          <p:cNvPr id="313346" name="Notes Placeholder 2"/>
          <p:cNvSpPr>
            <a:spLocks noGrp="1"/>
          </p:cNvSpPr>
          <p:nvPr>
            <p:ph type="body" idx="1"/>
          </p:nvPr>
        </p:nvSpPr>
        <p:spPr>
          <a:noFill/>
          <a:ln/>
        </p:spPr>
        <p:txBody>
          <a:bodyPr/>
          <a:lstStyle/>
          <a:p>
            <a:r>
              <a:rPr lang="en-US" dirty="0" smtClean="0">
                <a:ea typeface="ＭＳ Ｐゴシック" pitchFamily="34" charset="-128"/>
              </a:rPr>
              <a:t>The pdf file is interactive </a:t>
            </a:r>
          </a:p>
        </p:txBody>
      </p:sp>
      <p:sp>
        <p:nvSpPr>
          <p:cNvPr id="313347" name="Slide Number Placeholder 3"/>
          <p:cNvSpPr txBox="1">
            <a:spLocks noGrp="1"/>
          </p:cNvSpPr>
          <p:nvPr/>
        </p:nvSpPr>
        <p:spPr bwMode="auto">
          <a:xfrm>
            <a:off x="3970885" y="8831160"/>
            <a:ext cx="3038318" cy="463136"/>
          </a:xfrm>
          <a:prstGeom prst="rect">
            <a:avLst/>
          </a:prstGeom>
          <a:noFill/>
          <a:ln w="9525">
            <a:noFill/>
            <a:miter lim="800000"/>
            <a:headEnd/>
            <a:tailEnd/>
          </a:ln>
        </p:spPr>
        <p:txBody>
          <a:bodyPr anchor="b"/>
          <a:lstStyle/>
          <a:p>
            <a:pPr algn="r"/>
            <a:fld id="{BD3D6572-F09F-48CD-AB5A-157B7FECF7AE}" type="slidenum">
              <a:rPr lang="en-US" sz="1200"/>
              <a:pPr algn="r"/>
              <a:t>34</a:t>
            </a:fld>
            <a:endParaRPr lang="en-US" sz="1200" dirty="0"/>
          </a:p>
        </p:txBody>
      </p:sp>
      <p:sp>
        <p:nvSpPr>
          <p:cNvPr id="2" name="Slide Number Placeholder 1"/>
          <p:cNvSpPr>
            <a:spLocks noGrp="1"/>
          </p:cNvSpPr>
          <p:nvPr>
            <p:ph type="sldNum" sz="quarter" idx="5"/>
          </p:nvPr>
        </p:nvSpPr>
        <p:spPr/>
        <p:txBody>
          <a:bodyPr/>
          <a:lstStyle/>
          <a:p>
            <a:pPr>
              <a:defRPr/>
            </a:pPr>
            <a:fld id="{C3BE591A-DFF3-463A-87D8-306667164870}" type="slidenum">
              <a:rPr lang="en-US" smtClean="0"/>
              <a:pPr>
                <a:defRPr/>
              </a:pPr>
              <a:t>34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Compliance Status Options:</a:t>
            </a:r>
          </a:p>
          <a:p>
            <a:r>
              <a:rPr lang="en-US" dirty="0" smtClean="0"/>
              <a:t>Yes - Meets guidelines. Full points awarded.</a:t>
            </a:r>
          </a:p>
          <a:p>
            <a:r>
              <a:rPr lang="en-US" dirty="0" smtClean="0"/>
              <a:t>No - Does not meet guidelines. No points awarded.</a:t>
            </a:r>
          </a:p>
          <a:p>
            <a:r>
              <a:rPr lang="en-US" dirty="0" smtClean="0"/>
              <a:t>In Process - partially compliant. Partial point awards possible</a:t>
            </a:r>
          </a:p>
          <a:p>
            <a:r>
              <a:rPr lang="en-US" dirty="0" smtClean="0"/>
              <a:t>Not Assessed - not assessed for compliance by client. No points awarded in preliminary report.  This will NEVER</a:t>
            </a:r>
            <a:r>
              <a:rPr lang="en-US" baseline="0" dirty="0" smtClean="0"/>
              <a:t> be a response within the Assessor Survey.  ALL items are assessed for compliance.</a:t>
            </a:r>
            <a:endParaRPr lang="en-US" dirty="0" smtClean="0"/>
          </a:p>
          <a:p>
            <a:endParaRPr lang="en-US" dirty="0" smtClean="0"/>
          </a:p>
          <a:p>
            <a:r>
              <a:rPr lang="en-US" dirty="0" smtClean="0"/>
              <a:t>When completing the survey…………</a:t>
            </a:r>
          </a:p>
          <a:p>
            <a:endParaRPr lang="en-US" dirty="0" smtClean="0"/>
          </a:p>
          <a:p>
            <a:r>
              <a:rPr lang="en-US" dirty="0" smtClean="0"/>
              <a:t>Be sure to answer the questions for the specific building being assessed.  </a:t>
            </a:r>
          </a:p>
          <a:p>
            <a:r>
              <a:rPr lang="en-US" dirty="0" smtClean="0"/>
              <a:t>Be sure the selection demonstrates verification for that building. For example, if a general corporate policy exists, ensure specific documentation supports implementation of that policy for the building and/or location.</a:t>
            </a:r>
          </a:p>
          <a:p>
            <a:endParaRPr lang="en-US" dirty="0"/>
          </a:p>
        </p:txBody>
      </p:sp>
      <p:sp>
        <p:nvSpPr>
          <p:cNvPr id="4" name="Slide Number Placeholder 3"/>
          <p:cNvSpPr>
            <a:spLocks noGrp="1"/>
          </p:cNvSpPr>
          <p:nvPr>
            <p:ph type="sldNum" sz="quarter" idx="10"/>
          </p:nvPr>
        </p:nvSpPr>
        <p:spPr/>
        <p:txBody>
          <a:bodyPr/>
          <a:lstStyle/>
          <a:p>
            <a:pPr>
              <a:defRPr/>
            </a:pPr>
            <a:fld id="{FBBD44D2-EB68-4214-8588-F25B4A5F31B2}" type="slidenum">
              <a:rPr lang="en-US" smtClean="0"/>
              <a:pPr>
                <a:defRPr/>
              </a:pPr>
              <a:t>35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noTextEdit="1"/>
          </p:cNvSpPr>
          <p:nvPr>
            <p:ph type="sldImg"/>
          </p:nvPr>
        </p:nvSpPr>
        <p:spPr>
          <a:ln/>
        </p:spPr>
      </p:sp>
      <p:sp>
        <p:nvSpPr>
          <p:cNvPr id="313346" name="Notes Placeholder 2"/>
          <p:cNvSpPr>
            <a:spLocks noGrp="1"/>
          </p:cNvSpPr>
          <p:nvPr>
            <p:ph type="body" idx="1"/>
          </p:nvPr>
        </p:nvSpPr>
        <p:spPr>
          <a:noFill/>
          <a:ln/>
        </p:spPr>
        <p:txBody>
          <a:bodyPr/>
          <a:lstStyle/>
          <a:p>
            <a:r>
              <a:rPr lang="en-US" dirty="0" smtClean="0">
                <a:ea typeface="ＭＳ Ｐゴシック" pitchFamily="34" charset="-128"/>
              </a:rPr>
              <a:t>Tool-tips are available throughout</a:t>
            </a:r>
            <a:r>
              <a:rPr lang="en-US" baseline="0" dirty="0" smtClean="0">
                <a:ea typeface="ＭＳ Ｐゴシック" pitchFamily="34" charset="-128"/>
              </a:rPr>
              <a:t> the survey to assist you.</a:t>
            </a:r>
          </a:p>
          <a:p>
            <a:endParaRPr lang="en-US" baseline="0" dirty="0" smtClean="0">
              <a:ea typeface="ＭＳ Ｐゴシック" pitchFamily="34" charset="-128"/>
            </a:endParaRPr>
          </a:p>
          <a:p>
            <a:r>
              <a:rPr lang="en-US" baseline="0" dirty="0" smtClean="0">
                <a:ea typeface="ＭＳ Ｐゴシック" pitchFamily="34" charset="-128"/>
              </a:rPr>
              <a:t>Let’s look at the survey.</a:t>
            </a:r>
            <a:endParaRPr lang="en-US" dirty="0" smtClean="0">
              <a:ea typeface="ＭＳ Ｐゴシック" pitchFamily="34" charset="-128"/>
            </a:endParaRPr>
          </a:p>
        </p:txBody>
      </p:sp>
      <p:sp>
        <p:nvSpPr>
          <p:cNvPr id="313347" name="Slide Number Placeholder 3"/>
          <p:cNvSpPr txBox="1">
            <a:spLocks noGrp="1"/>
          </p:cNvSpPr>
          <p:nvPr/>
        </p:nvSpPr>
        <p:spPr bwMode="auto">
          <a:xfrm>
            <a:off x="3970885" y="8831160"/>
            <a:ext cx="3038318" cy="463136"/>
          </a:xfrm>
          <a:prstGeom prst="rect">
            <a:avLst/>
          </a:prstGeom>
          <a:noFill/>
          <a:ln w="9525">
            <a:noFill/>
            <a:miter lim="800000"/>
            <a:headEnd/>
            <a:tailEnd/>
          </a:ln>
        </p:spPr>
        <p:txBody>
          <a:bodyPr anchor="b"/>
          <a:lstStyle/>
          <a:p>
            <a:pPr algn="r"/>
            <a:fld id="{BD3D6572-F09F-48CD-AB5A-157B7FECF7AE}" type="slidenum">
              <a:rPr lang="en-US" sz="1200"/>
              <a:pPr algn="r"/>
              <a:t>36</a:t>
            </a:fld>
            <a:endParaRPr lang="en-US" sz="1200" dirty="0"/>
          </a:p>
        </p:txBody>
      </p:sp>
      <p:sp>
        <p:nvSpPr>
          <p:cNvPr id="2" name="Slide Number Placeholder 1"/>
          <p:cNvSpPr>
            <a:spLocks noGrp="1"/>
          </p:cNvSpPr>
          <p:nvPr>
            <p:ph type="sldNum" sz="quarter" idx="5"/>
          </p:nvPr>
        </p:nvSpPr>
        <p:spPr/>
        <p:txBody>
          <a:bodyPr/>
          <a:lstStyle/>
          <a:p>
            <a:pPr>
              <a:defRPr/>
            </a:pPr>
            <a:fld id="{C3BE591A-DFF3-463A-87D8-306667164870}" type="slidenum">
              <a:rPr lang="en-US" smtClean="0"/>
              <a:pPr>
                <a:defRPr/>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noTextEdit="1"/>
          </p:cNvSpPr>
          <p:nvPr>
            <p:ph type="sldImg"/>
          </p:nvPr>
        </p:nvSpPr>
        <p:spPr>
          <a:ln/>
        </p:spPr>
      </p:sp>
      <p:sp>
        <p:nvSpPr>
          <p:cNvPr id="313346"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313347" name="Slide Number Placeholder 3"/>
          <p:cNvSpPr txBox="1">
            <a:spLocks noGrp="1"/>
          </p:cNvSpPr>
          <p:nvPr/>
        </p:nvSpPr>
        <p:spPr bwMode="auto">
          <a:xfrm>
            <a:off x="3970885" y="8831160"/>
            <a:ext cx="3038318" cy="463136"/>
          </a:xfrm>
          <a:prstGeom prst="rect">
            <a:avLst/>
          </a:prstGeom>
          <a:noFill/>
          <a:ln w="9525">
            <a:noFill/>
            <a:miter lim="800000"/>
            <a:headEnd/>
            <a:tailEnd/>
          </a:ln>
        </p:spPr>
        <p:txBody>
          <a:bodyPr anchor="b"/>
          <a:lstStyle/>
          <a:p>
            <a:pPr algn="r"/>
            <a:fld id="{BD3D6572-F09F-48CD-AB5A-157B7FECF7AE}" type="slidenum">
              <a:rPr lang="en-US" sz="1200"/>
              <a:pPr algn="r"/>
              <a:t>37</a:t>
            </a:fld>
            <a:endParaRPr lang="en-US" sz="1200" dirty="0"/>
          </a:p>
        </p:txBody>
      </p:sp>
      <p:sp>
        <p:nvSpPr>
          <p:cNvPr id="2" name="Slide Number Placeholder 1"/>
          <p:cNvSpPr>
            <a:spLocks noGrp="1"/>
          </p:cNvSpPr>
          <p:nvPr>
            <p:ph type="sldNum" sz="quarter" idx="5"/>
          </p:nvPr>
        </p:nvSpPr>
        <p:spPr/>
        <p:txBody>
          <a:bodyPr/>
          <a:lstStyle/>
          <a:p>
            <a:pPr>
              <a:defRPr/>
            </a:pPr>
            <a:fld id="{C3BE591A-DFF3-463A-87D8-306667164870}" type="slidenum">
              <a:rPr lang="en-US" smtClean="0"/>
              <a:pPr>
                <a:defRPr/>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noTextEdit="1"/>
          </p:cNvSpPr>
          <p:nvPr>
            <p:ph type="sldImg"/>
          </p:nvPr>
        </p:nvSpPr>
        <p:spPr>
          <a:ln/>
        </p:spPr>
      </p:sp>
      <p:sp>
        <p:nvSpPr>
          <p:cNvPr id="296962"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296963" name="Slide Number Placeholder 3"/>
          <p:cNvSpPr txBox="1">
            <a:spLocks noGrp="1"/>
          </p:cNvSpPr>
          <p:nvPr/>
        </p:nvSpPr>
        <p:spPr bwMode="auto">
          <a:xfrm>
            <a:off x="3970885" y="8831163"/>
            <a:ext cx="3038318" cy="463135"/>
          </a:xfrm>
          <a:prstGeom prst="rect">
            <a:avLst/>
          </a:prstGeom>
          <a:noFill/>
          <a:ln w="9525">
            <a:noFill/>
            <a:miter lim="800000"/>
            <a:headEnd/>
            <a:tailEnd/>
          </a:ln>
        </p:spPr>
        <p:txBody>
          <a:bodyPr lIns="93177" tIns="46589" rIns="93177" bIns="46589" anchor="b"/>
          <a:lstStyle/>
          <a:p>
            <a:pPr algn="r"/>
            <a:fld id="{3BDD7EA3-BAD4-447A-81D8-D7CEABDA8444}" type="slidenum">
              <a:rPr lang="en-US" sz="1200">
                <a:solidFill>
                  <a:prstClr val="black"/>
                </a:solidFill>
                <a:latin typeface="Arial" charset="0"/>
                <a:cs typeface="Arial" charset="0"/>
              </a:rPr>
              <a:pPr algn="r"/>
              <a:t>38</a:t>
            </a:fld>
            <a:endParaRPr lang="en-US" sz="1200" dirty="0">
              <a:solidFill>
                <a:prstClr val="black"/>
              </a:solidFill>
              <a:latin typeface="Arial" charset="0"/>
              <a:cs typeface="Arial" charset="0"/>
            </a:endParaRPr>
          </a:p>
        </p:txBody>
      </p:sp>
      <p:sp>
        <p:nvSpPr>
          <p:cNvPr id="2" name="Slide Number Placeholder 1"/>
          <p:cNvSpPr>
            <a:spLocks noGrp="1"/>
          </p:cNvSpPr>
          <p:nvPr>
            <p:ph type="sldNum" sz="quarter" idx="5"/>
          </p:nvPr>
        </p:nvSpPr>
        <p:spPr/>
        <p:txBody>
          <a:bodyPr/>
          <a:lstStyle/>
          <a:p>
            <a:pPr>
              <a:defRPr/>
            </a:pPr>
            <a:fld id="{58B81850-9EE8-4C43-BB74-F91936D88BE8}" type="slidenum">
              <a:rPr lang="en-US" smtClean="0">
                <a:solidFill>
                  <a:prstClr val="black"/>
                </a:solidFill>
              </a:rPr>
              <a:pPr>
                <a:defRPr/>
              </a:pPr>
              <a:t>38</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Rot="1" noChangeAspect="1" noChangeArrowheads="1" noTextEdit="1"/>
          </p:cNvSpPr>
          <p:nvPr>
            <p:ph type="sldImg"/>
          </p:nvPr>
        </p:nvSpPr>
        <p:spPr>
          <a:ln/>
        </p:spPr>
      </p:sp>
      <p:sp>
        <p:nvSpPr>
          <p:cNvPr id="368642" name="Rectangle 3"/>
          <p:cNvSpPr>
            <a:spLocks noGrp="1" noChangeArrowheads="1"/>
          </p:cNvSpPr>
          <p:nvPr>
            <p:ph type="body" idx="1"/>
          </p:nvPr>
        </p:nvSpPr>
        <p:spPr>
          <a:noFill/>
          <a:ln/>
        </p:spPr>
        <p:txBody>
          <a:bodyPr/>
          <a:lstStyle/>
          <a:p>
            <a:r>
              <a:rPr lang="en-US" sz="1200" b="0" i="0" kern="1200" dirty="0" smtClean="0">
                <a:solidFill>
                  <a:schemeClr val="tx1"/>
                </a:solidFill>
                <a:effectLst/>
                <a:latin typeface="Arial" charset="0"/>
                <a:ea typeface="ＭＳ Ｐゴシック" pitchFamily="-65" charset="-128"/>
                <a:cs typeface="ＭＳ Ｐゴシック" pitchFamily="-65" charset="-128"/>
              </a:rPr>
              <a:t>The Guiding Principles Compliance program assesses buildings for compliance against a 0% - 100% point scale. There are three,</a:t>
            </a:r>
            <a:r>
              <a:rPr lang="en-US" sz="1200" b="0" i="0" kern="1200" baseline="0" dirty="0" smtClean="0">
                <a:solidFill>
                  <a:schemeClr val="tx1"/>
                </a:solidFill>
                <a:effectLst/>
                <a:latin typeface="Arial" charset="0"/>
                <a:ea typeface="ＭＳ Ｐゴシック" pitchFamily="-65" charset="-128"/>
                <a:cs typeface="ＭＳ Ｐゴシック" pitchFamily="-65" charset="-128"/>
              </a:rPr>
              <a:t> central elements to the Guiding Principles Compliance Rating System:</a:t>
            </a:r>
          </a:p>
          <a:p>
            <a:endParaRPr lang="en-US" sz="1200" b="0" i="0" kern="1200" baseline="0" dirty="0" smtClean="0">
              <a:solidFill>
                <a:schemeClr val="tx1"/>
              </a:solidFill>
              <a:effectLst/>
              <a:latin typeface="Arial" charset="0"/>
              <a:ea typeface="ＭＳ Ｐゴシック" pitchFamily="-65" charset="-128"/>
              <a:cs typeface="ＭＳ Ｐゴシック" pitchFamily="-65" charset="-128"/>
            </a:endParaRPr>
          </a:p>
          <a:p>
            <a:r>
              <a:rPr lang="en-US" sz="1200" b="0" i="0" kern="1200" dirty="0" smtClean="0">
                <a:solidFill>
                  <a:schemeClr val="tx1"/>
                </a:solidFill>
                <a:effectLst/>
                <a:latin typeface="Arial" charset="0"/>
                <a:ea typeface="ＭＳ Ｐゴシック" pitchFamily="-65" charset="-128"/>
                <a:cs typeface="ＭＳ Ｐゴシック" pitchFamily="-65" charset="-128"/>
              </a:rPr>
              <a:t>1: Compliance Score: each building being assessed for Guiding Principles</a:t>
            </a:r>
            <a:r>
              <a:rPr lang="en-US" sz="1200" b="0" i="0" kern="1200" baseline="0" dirty="0" smtClean="0">
                <a:solidFill>
                  <a:schemeClr val="tx1"/>
                </a:solidFill>
                <a:effectLst/>
                <a:latin typeface="Arial" charset="0"/>
                <a:ea typeface="ＭＳ Ｐゴシック" pitchFamily="-65" charset="-128"/>
                <a:cs typeface="ＭＳ Ｐゴシック" pitchFamily="-65" charset="-128"/>
              </a:rPr>
              <a:t> Compliance receives a Compliance Score from 0% - 100%. The final Compliance Score is based upon the third-party awarded points upon the conclusion of an onsite assessment.</a:t>
            </a:r>
          </a:p>
          <a:p>
            <a:endParaRPr lang="en-US" sz="1200" b="0" i="0" kern="1200" baseline="0" dirty="0" smtClean="0">
              <a:solidFill>
                <a:schemeClr val="tx1"/>
              </a:solidFill>
              <a:effectLst/>
              <a:latin typeface="Arial" charset="0"/>
              <a:ea typeface="ＭＳ Ｐゴシック" pitchFamily="-65" charset="-128"/>
              <a:cs typeface="ＭＳ Ｐゴシック" pitchFamily="-65" charset="-128"/>
            </a:endParaRPr>
          </a:p>
          <a:p>
            <a:r>
              <a:rPr lang="en-US" sz="1200" b="0" i="0" kern="1200" baseline="0" dirty="0" smtClean="0">
                <a:solidFill>
                  <a:schemeClr val="tx1"/>
                </a:solidFill>
                <a:effectLst/>
                <a:latin typeface="Arial" charset="0"/>
                <a:ea typeface="ＭＳ Ｐゴシック" pitchFamily="-65" charset="-128"/>
                <a:cs typeface="ＭＳ Ｐゴシック" pitchFamily="-65" charset="-128"/>
              </a:rPr>
              <a:t>2: Compliance Rating: additionally, each building meeting the minimum score of 40% receives a Certified Compliance Rating from 2 to 5 GPCs. The number of GPCs earned corresponds to a range within the 100-point Compliance Rating Scale as identified in this graph.</a:t>
            </a:r>
          </a:p>
          <a:p>
            <a:endParaRPr lang="en-US" sz="1200" b="0" i="0" kern="1200" baseline="0" dirty="0" smtClean="0">
              <a:solidFill>
                <a:schemeClr val="tx1"/>
              </a:solidFill>
              <a:effectLst/>
              <a:latin typeface="Arial" charset="0"/>
              <a:ea typeface="ＭＳ Ｐゴシック" pitchFamily="-65" charset="-128"/>
              <a:cs typeface="ＭＳ Ｐゴシック" pitchFamily="-65" charset="-128"/>
            </a:endParaRPr>
          </a:p>
          <a:p>
            <a:r>
              <a:rPr lang="en-US" sz="1200" b="0" i="0" kern="1200" baseline="0" dirty="0" smtClean="0">
                <a:solidFill>
                  <a:schemeClr val="tx1"/>
                </a:solidFill>
                <a:effectLst/>
                <a:latin typeface="Arial" charset="0"/>
                <a:ea typeface="ＭＳ Ｐゴシック" pitchFamily="-65" charset="-128"/>
                <a:cs typeface="ＭＳ Ｐゴシック" pitchFamily="-65" charset="-128"/>
              </a:rPr>
              <a:t>3: GPC Logo: lastly, the GBI assigns a GPC logo identifying the Compliance Rating and Certification of the building. For buildings not meeting the minimum score of 40% to be certified, the logo specifies that the building has been “Assessed” and not “Certified”.</a:t>
            </a:r>
            <a:endParaRPr lang="en-US" sz="1200" b="0" i="0" kern="1200" dirty="0" smtClean="0">
              <a:solidFill>
                <a:schemeClr val="tx1"/>
              </a:solidFill>
              <a:effectLst/>
              <a:latin typeface="Arial" charset="0"/>
              <a:ea typeface="ＭＳ Ｐゴシック" pitchFamily="-65" charset="-128"/>
              <a:cs typeface="ＭＳ Ｐゴシック" pitchFamily="-65" charset="-128"/>
            </a:endParaRPr>
          </a:p>
        </p:txBody>
      </p:sp>
      <p:sp>
        <p:nvSpPr>
          <p:cNvPr id="2" name="Slide Number Placeholder 1"/>
          <p:cNvSpPr>
            <a:spLocks noGrp="1"/>
          </p:cNvSpPr>
          <p:nvPr>
            <p:ph type="sldNum" sz="quarter" idx="5"/>
          </p:nvPr>
        </p:nvSpPr>
        <p:spPr/>
        <p:txBody>
          <a:bodyPr/>
          <a:lstStyle/>
          <a:p>
            <a:pPr>
              <a:defRPr/>
            </a:pPr>
            <a:fld id="{5BF009F4-4B0B-4E6D-A440-0A530E3C03BD}" type="slidenum">
              <a:rPr lang="en-US" smtClean="0">
                <a:solidFill>
                  <a:prstClr val="black"/>
                </a:solidFill>
              </a:rPr>
              <a:pPr>
                <a:defRPr/>
              </a:pPr>
              <a:t>39</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115714" name="Notes Placeholder 2"/>
          <p:cNvSpPr>
            <a:spLocks noGrp="1"/>
          </p:cNvSpPr>
          <p:nvPr>
            <p:ph type="body" idx="1"/>
          </p:nvPr>
        </p:nvSpPr>
        <p:spPr>
          <a:noFill/>
          <a:ln/>
        </p:spPr>
        <p:txBody>
          <a:bodyPr/>
          <a:lstStyle/>
          <a:p>
            <a:endParaRPr lang="en-US" dirty="0" smtClean="0">
              <a:ea typeface="ＭＳ Ｐゴシック"/>
              <a:cs typeface="ＭＳ Ｐゴシック"/>
            </a:endParaRPr>
          </a:p>
        </p:txBody>
      </p:sp>
      <p:sp>
        <p:nvSpPr>
          <p:cNvPr id="4" name="Slide Number Placeholder 3"/>
          <p:cNvSpPr txBox="1">
            <a:spLocks noGrp="1"/>
          </p:cNvSpPr>
          <p:nvPr/>
        </p:nvSpPr>
        <p:spPr bwMode="auto">
          <a:xfrm>
            <a:off x="3970339" y="8831263"/>
            <a:ext cx="3038475" cy="463550"/>
          </a:xfrm>
          <a:prstGeom prst="rect">
            <a:avLst/>
          </a:prstGeom>
          <a:noFill/>
          <a:ln>
            <a:miter lim="800000"/>
            <a:headEnd/>
            <a:tailEnd/>
          </a:ln>
        </p:spPr>
        <p:txBody>
          <a:bodyPr anchor="b"/>
          <a:lstStyle/>
          <a:p>
            <a:pPr algn="r">
              <a:defRPr/>
            </a:pPr>
            <a:fld id="{506FA100-224F-404F-AADA-8DB49FAD8070}" type="slidenum">
              <a:rPr lang="en-US" sz="1200">
                <a:solidFill>
                  <a:prstClr val="black"/>
                </a:solidFill>
                <a:ea typeface="ＭＳ Ｐゴシック" pitchFamily="-107" charset="-128"/>
              </a:rPr>
              <a:pPr algn="r">
                <a:defRPr/>
              </a:pPr>
              <a:t>40</a:t>
            </a:fld>
            <a:endParaRPr lang="en-US" sz="1200" dirty="0">
              <a:solidFill>
                <a:prstClr val="black"/>
              </a:solidFill>
              <a:ea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p:spPr>
        <p:txBody>
          <a:bodyPr/>
          <a:lstStyle/>
          <a:p>
            <a:endParaRPr lang="en-US" dirty="0" smtClean="0">
              <a:latin typeface="Times"/>
            </a:endParaRPr>
          </a:p>
        </p:txBody>
      </p:sp>
      <p:sp>
        <p:nvSpPr>
          <p:cNvPr id="126979" name="Slide Number Placeholder 3"/>
          <p:cNvSpPr>
            <a:spLocks noGrp="1"/>
          </p:cNvSpPr>
          <p:nvPr>
            <p:ph type="sldNum" sz="quarter" idx="5"/>
          </p:nvPr>
        </p:nvSpPr>
        <p:spPr>
          <a:noFill/>
        </p:spPr>
        <p:txBody>
          <a:bodyPr/>
          <a:lstStyle/>
          <a:p>
            <a:fld id="{2A046A74-A41B-499E-A034-B475257F7751}" type="slidenum">
              <a:rPr lang="en-US" smtClean="0">
                <a:solidFill>
                  <a:prstClr val="black"/>
                </a:solidFill>
              </a:rPr>
              <a:pPr/>
              <a:t>4</a:t>
            </a:fld>
            <a:endParaRPr lang="en-US" dirty="0" smtClean="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a:ln/>
        </p:spPr>
      </p:sp>
      <p:sp>
        <p:nvSpPr>
          <p:cNvPr id="176130" name="Notes Placeholder 2"/>
          <p:cNvSpPr>
            <a:spLocks noGrp="1"/>
          </p:cNvSpPr>
          <p:nvPr>
            <p:ph type="body" idx="1"/>
          </p:nvPr>
        </p:nvSpPr>
        <p:spPr>
          <a:noFill/>
          <a:ln/>
        </p:spPr>
        <p:txBody>
          <a:bodyPr/>
          <a:lstStyle/>
          <a:p>
            <a:pPr marL="171450" indent="-171450">
              <a:buFont typeface="Arial" pitchFamily="34" charset="0"/>
              <a:buChar char="•"/>
            </a:pPr>
            <a:r>
              <a:rPr lang="en-US" dirty="0" smtClean="0">
                <a:latin typeface="Times" pitchFamily="18" charset="0"/>
                <a:ea typeface="ＭＳ Ｐゴシック" pitchFamily="34" charset="-128"/>
              </a:rPr>
              <a:t>The program uses a streamlined &amp; transparent process that starts with entering building data in a web-based survey</a:t>
            </a:r>
          </a:p>
          <a:p>
            <a:pPr marL="171450" indent="-171450">
              <a:buFont typeface="Arial" pitchFamily="34" charset="0"/>
              <a:buChar char="•"/>
            </a:pPr>
            <a:r>
              <a:rPr lang="en-US" dirty="0" smtClean="0">
                <a:latin typeface="Times" pitchFamily="18" charset="0"/>
                <a:ea typeface="ＭＳ Ｐゴシック" pitchFamily="34" charset="-128"/>
              </a:rPr>
              <a:t>It uses the latest criteria and life cycle assessment to provide an accurate assessment of sustainability </a:t>
            </a:r>
          </a:p>
          <a:p>
            <a:pPr marL="171450" indent="-171450">
              <a:buFont typeface="Arial" pitchFamily="34" charset="0"/>
              <a:buChar char="•"/>
            </a:pPr>
            <a:r>
              <a:rPr lang="en-US" dirty="0" smtClean="0">
                <a:latin typeface="Times" pitchFamily="18" charset="0"/>
                <a:ea typeface="ＭＳ Ｐゴシック" pitchFamily="34" charset="-128"/>
              </a:rPr>
              <a:t>Performance criteria are emphasized over prescriptive criteria providing more ways for owners/designers to create sustainable buildings</a:t>
            </a:r>
          </a:p>
          <a:p>
            <a:pPr marL="171450" indent="-171450">
              <a:buFont typeface="Arial" pitchFamily="34" charset="0"/>
              <a:buChar char="•"/>
            </a:pPr>
            <a:r>
              <a:rPr lang="en-US" dirty="0" smtClean="0">
                <a:latin typeface="Times" pitchFamily="18" charset="0"/>
                <a:ea typeface="ＭＳ Ｐゴシック" pitchFamily="34" charset="-128"/>
              </a:rPr>
              <a:t>The use of performance criteria and “non-applicables” enables a wide variety of sustainable buildings to be certified</a:t>
            </a:r>
          </a:p>
          <a:p>
            <a:pPr marL="171450" indent="-171450">
              <a:buFont typeface="Arial" pitchFamily="34" charset="0"/>
              <a:buChar char="•"/>
            </a:pPr>
            <a:r>
              <a:rPr lang="en-US" dirty="0" smtClean="0">
                <a:latin typeface="Times" pitchFamily="18" charset="0"/>
                <a:ea typeface="ＭＳ Ｐゴシック" pitchFamily="34" charset="-128"/>
              </a:rPr>
              <a:t>Customer support is available throughout the process to ensure the process is efficient</a:t>
            </a:r>
          </a:p>
          <a:p>
            <a:pPr marL="171450" indent="-171450">
              <a:buFont typeface="Arial" pitchFamily="34" charset="0"/>
              <a:buChar char="•"/>
            </a:pPr>
            <a:r>
              <a:rPr lang="en-US" dirty="0" smtClean="0">
                <a:latin typeface="Times" pitchFamily="18" charset="0"/>
                <a:ea typeface="ＭＳ Ｐゴシック" pitchFamily="34" charset="-128"/>
              </a:rPr>
              <a:t>And the program is more affordable as it avoids “point chasing” and prerequisites that may not contribute to sustainability   </a:t>
            </a:r>
          </a:p>
          <a:p>
            <a:pPr marL="171450" indent="-171450">
              <a:buFont typeface="Arial" pitchFamily="34" charset="0"/>
              <a:buChar char="•"/>
            </a:pPr>
            <a:endParaRPr lang="en-US" dirty="0" smtClean="0">
              <a:latin typeface="Times" pitchFamily="18" charset="0"/>
              <a:ea typeface="ＭＳ Ｐゴシック" pitchFamily="34" charset="-128"/>
            </a:endParaRPr>
          </a:p>
        </p:txBody>
      </p:sp>
      <p:sp>
        <p:nvSpPr>
          <p:cNvPr id="31747" name="Slide Number Placeholder 3"/>
          <p:cNvSpPr>
            <a:spLocks noGrp="1"/>
          </p:cNvSpPr>
          <p:nvPr>
            <p:ph type="sldNum" sz="quarter" idx="5"/>
          </p:nvPr>
        </p:nvSpPr>
        <p:spPr/>
        <p:txBody>
          <a:bodyPr/>
          <a:lstStyle/>
          <a:p>
            <a:pPr>
              <a:defRPr/>
            </a:pPr>
            <a:fld id="{2AAA8117-14D6-462D-BE9D-A4CD91191BF7}" type="slidenum">
              <a:rPr lang="en-US" smtClean="0">
                <a:solidFill>
                  <a:prstClr val="black"/>
                </a:solidFill>
              </a:rPr>
              <a:pPr>
                <a:defRPr/>
              </a:pPr>
              <a:t>41</a:t>
            </a:fld>
            <a:endParaRPr lang="en-US" dirty="0"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B72CDE8-3229-4B19-B734-09BEC19F92A4}" type="slidenum">
              <a:rPr lang="en-US" smtClean="0">
                <a:solidFill>
                  <a:prstClr val="black"/>
                </a:solidFill>
              </a:rPr>
              <a:pPr/>
              <a:t>42</a:t>
            </a:fld>
            <a:endParaRPr lang="en-US" dirty="0" smtClean="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70339" y="8831263"/>
            <a:ext cx="3038475" cy="463550"/>
          </a:xfrm>
          <a:prstGeom prst="rect">
            <a:avLst/>
          </a:prstGeom>
          <a:noFill/>
          <a:ln>
            <a:miter lim="800000"/>
            <a:headEnd/>
            <a:tailEnd/>
          </a:ln>
        </p:spPr>
        <p:txBody>
          <a:bodyPr anchor="b"/>
          <a:lstStyle/>
          <a:p>
            <a:pPr algn="r">
              <a:defRPr/>
            </a:pPr>
            <a:fld id="{4CDED7F9-1519-4F11-83B0-14DCBBDBDEDD}" type="slidenum">
              <a:rPr lang="en-US" sz="1200">
                <a:solidFill>
                  <a:prstClr val="black"/>
                </a:solidFill>
              </a:rPr>
              <a:pPr algn="r">
                <a:defRPr/>
              </a:pPr>
              <a:t>43</a:t>
            </a:fld>
            <a:endParaRPr lang="en-US" sz="1200" dirty="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Thanks for the opportunity to meet you, and to update you on Green Globes. We are available at any time to answer questions. There will be more news regarding additional product releases, case studies, and industry partnerships.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GBI offers</a:t>
            </a:r>
            <a:r>
              <a:rPr lang="en-US" baseline="0" dirty="0" smtClean="0"/>
              <a:t> four products under the Green Globes family</a:t>
            </a:r>
            <a:r>
              <a:rPr lang="en-US" dirty="0" smtClean="0">
                <a:latin typeface="Arial" pitchFamily="34" charset="0"/>
                <a:ea typeface="ＭＳ Ｐゴシック" pitchFamily="34" charset="-128"/>
              </a:rPr>
              <a:t> for assessing &amp; certifying new construction, existing buildings and healthcare facilities.</a:t>
            </a:r>
          </a:p>
        </p:txBody>
      </p:sp>
      <p:sp>
        <p:nvSpPr>
          <p:cNvPr id="74756" name="Slide Number Placeholder 3"/>
          <p:cNvSpPr>
            <a:spLocks noGrp="1"/>
          </p:cNvSpPr>
          <p:nvPr>
            <p:ph type="sldNum" sz="quarter" idx="5"/>
          </p:nvPr>
        </p:nvSpPr>
        <p:spPr>
          <a:noFill/>
        </p:spPr>
        <p:txBody>
          <a:bodyPr/>
          <a:lstStyle/>
          <a:p>
            <a:fld id="{CE61F842-75C5-4D76-95C4-BF90E74AAF88}" type="slidenum">
              <a:rPr lang="en-US" smtClean="0">
                <a:solidFill>
                  <a:prstClr val="black"/>
                </a:solidFill>
              </a:rPr>
              <a:pPr/>
              <a:t>5</a:t>
            </a:fld>
            <a:endParaRPr lang="en-US" dirty="0"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05596D82-FAB7-46AE-A9BF-131312B59F42}" type="slidenum">
              <a:rPr lang="en-US" smtClean="0">
                <a:solidFill>
                  <a:prstClr val="black"/>
                </a:solidFill>
              </a:rPr>
              <a:pPr>
                <a:defRPr/>
              </a:pPr>
              <a:t>6</a:t>
            </a:fld>
            <a:endParaRPr lang="en-US" dirty="0" smtClean="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r>
              <a:rPr lang="en-US" dirty="0" smtClean="0">
                <a:solidFill>
                  <a:srgbClr val="FF0000"/>
                </a:solidFill>
                <a:ea typeface="ＭＳ Ｐゴシック"/>
                <a:cs typeface="ＭＳ Ｐゴシック"/>
              </a:rPr>
              <a:t>Green Globes is used across government &amp; industry. It is also used to assess &amp; certify specialty building types that LEED does not consider such </a:t>
            </a:r>
            <a:r>
              <a:rPr lang="en-US" b="0" dirty="0" smtClean="0">
                <a:solidFill>
                  <a:srgbClr val="FF0000"/>
                </a:solidFill>
                <a:ea typeface="ＭＳ Ｐゴシック"/>
                <a:cs typeface="ＭＳ Ｐゴシック"/>
              </a:rPr>
              <a:t>as recreational centers, transit centers, parking garages, and historical buildings.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lIns="93177" tIns="46589" rIns="93177" bIns="46589"/>
          <a:lstStyle/>
          <a:p>
            <a:pPr lvl="0"/>
            <a:endParaRPr/>
          </a:p>
        </p:txBody>
      </p:sp>
      <p:sp>
        <p:nvSpPr>
          <p:cNvPr id="241" name="Shape 241"/>
          <p:cNvSpPr>
            <a:spLocks noGrp="1"/>
          </p:cNvSpPr>
          <p:nvPr>
            <p:ph type="body" sz="quarter" idx="1"/>
          </p:nvPr>
        </p:nvSpPr>
        <p:spPr>
          <a:prstGeom prst="rect">
            <a:avLst/>
          </a:prstGeom>
        </p:spPr>
        <p:txBody>
          <a:bodyPr/>
          <a:lstStyle/>
          <a:p>
            <a:pPr lvl="0">
              <a:defRPr sz="1800"/>
            </a:pPr>
            <a:r>
              <a:rPr dirty="0"/>
              <a:t>IMPLICATION: GREEN GLOBES IS ACCEPTED AS EQUAL TO LEED BY NATIONAL AUTHORITIES</a:t>
            </a:r>
          </a:p>
          <a:p>
            <a:pPr lvl="0">
              <a:defRPr sz="1800"/>
            </a:pPr>
            <a:r>
              <a:rPr sz="2200" dirty="0"/>
              <a:t>Green Globes has achieved recognition by the U.S. federal government.  In 2012 a report commissioned every 5 years by the GSA found that GBI’s ANSI Standard version of Green Globes for New Construction met more of the requirements of the federal government than any other program.  </a:t>
            </a:r>
            <a:r>
              <a:rPr lang="en-US" sz="2200" dirty="0" smtClean="0"/>
              <a:t>In 2013, </a:t>
            </a:r>
            <a:r>
              <a:rPr sz="2200" dirty="0" smtClean="0"/>
              <a:t>recognition </a:t>
            </a:r>
            <a:r>
              <a:rPr sz="2200" dirty="0"/>
              <a:t>came in a letter to the Secretary of Energy in October 2013  where the GSA recommended agencies use Green Globes and LEED certification systems.  </a:t>
            </a:r>
            <a:r>
              <a:rPr lang="en-US" sz="2200" dirty="0" smtClean="0"/>
              <a:t>In 2014, the Department of Energy adopted a RULE for all Federal agencies that if they want to use a green building rating system for new construction, it has to be either Green Globes or LEED.</a:t>
            </a:r>
            <a:endParaRPr sz="2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a:ln/>
        </p:spPr>
      </p:sp>
      <p:sp>
        <p:nvSpPr>
          <p:cNvPr id="117762" name="Notes Placeholder 2"/>
          <p:cNvSpPr>
            <a:spLocks noGrp="1"/>
          </p:cNvSpPr>
          <p:nvPr>
            <p:ph type="body" idx="1"/>
          </p:nvPr>
        </p:nvSpPr>
        <p:spPr>
          <a:noFill/>
          <a:ln/>
        </p:spPr>
        <p:txBody>
          <a:bodyPr/>
          <a:lstStyle/>
          <a:p>
            <a:pPr marL="228600" indent="-228600">
              <a:spcBef>
                <a:spcPct val="0"/>
              </a:spcBef>
              <a:buAutoNum type="arabicParenR"/>
            </a:pPr>
            <a:r>
              <a:rPr lang="en-US" dirty="0" smtClean="0">
                <a:ea typeface="ＭＳ Ｐゴシック"/>
                <a:cs typeface="ＭＳ Ｐゴシック"/>
              </a:rPr>
              <a:t>Green Globes is implemented through a transparent, interactive process with feedback so the user always know where they stand.</a:t>
            </a:r>
          </a:p>
          <a:p>
            <a:pPr marL="228600" indent="-228600">
              <a:spcBef>
                <a:spcPct val="0"/>
              </a:spcBef>
              <a:buAutoNum type="arabicParenR"/>
            </a:pPr>
            <a:r>
              <a:rPr lang="en-US" dirty="0" smtClean="0">
                <a:ea typeface="ＭＳ Ｐゴシック"/>
                <a:cs typeface="ＭＳ Ｐゴシック"/>
              </a:rPr>
              <a:t>The process starts by entering project data through a web-based survey.</a:t>
            </a:r>
          </a:p>
          <a:p>
            <a:pPr marL="0" indent="0">
              <a:spcBef>
                <a:spcPct val="0"/>
              </a:spcBef>
              <a:buNone/>
            </a:pPr>
            <a:r>
              <a:rPr lang="en-US" dirty="0" smtClean="0">
                <a:ea typeface="ＭＳ Ｐゴシック"/>
                <a:cs typeface="ＭＳ Ｐゴシック"/>
              </a:rPr>
              <a:t>3 &amp; 4) The process includes assignment of a third-party assessor who provided feedback and recommendations throughout the process including a final report following an on-site assessment.</a:t>
            </a:r>
          </a:p>
        </p:txBody>
      </p:sp>
      <p:sp>
        <p:nvSpPr>
          <p:cNvPr id="15364" name="Slide Number Placeholder 3"/>
          <p:cNvSpPr txBox="1">
            <a:spLocks noGrp="1"/>
          </p:cNvSpPr>
          <p:nvPr/>
        </p:nvSpPr>
        <p:spPr bwMode="auto">
          <a:xfrm>
            <a:off x="3970339" y="8831263"/>
            <a:ext cx="3038475" cy="463550"/>
          </a:xfrm>
          <a:prstGeom prst="rect">
            <a:avLst/>
          </a:prstGeom>
          <a:noFill/>
          <a:ln>
            <a:miter lim="800000"/>
            <a:headEnd/>
            <a:tailEnd/>
          </a:ln>
        </p:spPr>
        <p:txBody>
          <a:bodyPr anchor="b"/>
          <a:lstStyle/>
          <a:p>
            <a:pPr algn="r">
              <a:defRPr/>
            </a:pPr>
            <a:fld id="{C7959756-6C00-476B-A516-7844D8A8856D}" type="slidenum">
              <a:rPr lang="en-US" sz="1200">
                <a:solidFill>
                  <a:prstClr val="black"/>
                </a:solidFill>
                <a:ea typeface="ＭＳ Ｐゴシック" pitchFamily="-107" charset="-128"/>
              </a:rPr>
              <a:pPr algn="r">
                <a:defRPr/>
              </a:pPr>
              <a:t>8</a:t>
            </a:fld>
            <a:endParaRPr lang="en-US" sz="1200" dirty="0">
              <a:solidFill>
                <a:prstClr val="black"/>
              </a:solidFill>
              <a:ea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a:ln/>
        </p:spPr>
      </p:sp>
      <p:sp>
        <p:nvSpPr>
          <p:cNvPr id="176130" name="Notes Placeholder 2"/>
          <p:cNvSpPr>
            <a:spLocks noGrp="1"/>
          </p:cNvSpPr>
          <p:nvPr>
            <p:ph type="body" idx="1"/>
          </p:nvPr>
        </p:nvSpPr>
        <p:spPr>
          <a:noFill/>
          <a:ln/>
        </p:spPr>
        <p:txBody>
          <a:bodyPr/>
          <a:lstStyle/>
          <a:p>
            <a:endParaRPr lang="en-US" dirty="0" smtClean="0">
              <a:latin typeface="Times" pitchFamily="18" charset="0"/>
              <a:ea typeface="ＭＳ Ｐゴシック" pitchFamily="34" charset="-128"/>
            </a:endParaRPr>
          </a:p>
        </p:txBody>
      </p:sp>
      <p:sp>
        <p:nvSpPr>
          <p:cNvPr id="31747" name="Slide Number Placeholder 3"/>
          <p:cNvSpPr>
            <a:spLocks noGrp="1"/>
          </p:cNvSpPr>
          <p:nvPr>
            <p:ph type="sldNum" sz="quarter" idx="5"/>
          </p:nvPr>
        </p:nvSpPr>
        <p:spPr/>
        <p:txBody>
          <a:bodyPr/>
          <a:lstStyle/>
          <a:p>
            <a:pPr>
              <a:defRPr/>
            </a:pPr>
            <a:fld id="{2AAA8117-14D6-462D-BE9D-A4CD91191BF7}" type="slidenum">
              <a:rPr lang="en-US" smtClean="0">
                <a:solidFill>
                  <a:prstClr val="black"/>
                </a:solidFill>
              </a:rPr>
              <a:pPr>
                <a:defRPr/>
              </a:pPr>
              <a:t>9</a:t>
            </a:fld>
            <a:endParaRPr lang="en-US" dirty="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Master" Target="../slideMasters/slideMaster4.xml"/><Relationship Id="rId1" Type="http://schemas.openxmlformats.org/officeDocument/2006/relationships/vmlDrawing" Target="../drawings/vmlDrawing1.v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Master" Target="../slideMasters/slideMaster4.xml"/><Relationship Id="rId1" Type="http://schemas.openxmlformats.org/officeDocument/2006/relationships/vmlDrawing" Target="../drawings/vmlDrawing2.v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Microsoft_Office_Excel_97-2003_Worksheet3.xls"/><Relationship Id="rId2" Type="http://schemas.openxmlformats.org/officeDocument/2006/relationships/slideMaster" Target="../slideMasters/slideMaster4.xml"/><Relationship Id="rId1" Type="http://schemas.openxmlformats.org/officeDocument/2006/relationships/vmlDrawing" Target="../drawings/vmlDrawing3.v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2133600"/>
            <a:ext cx="7010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5310100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68412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Tree>
    <p:extLst>
      <p:ext uri="{BB962C8B-B14F-4D97-AF65-F5344CB8AC3E}">
        <p14:creationId xmlns:p14="http://schemas.microsoft.com/office/powerpoint/2010/main" xmlns="" val="15059549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50112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4296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3760469801"/>
      </p:ext>
    </p:extLst>
  </p:cSld>
  <p:clrMapOvr>
    <a:masterClrMapping/>
  </p:clrMapOvr>
  <p:timing>
    <p:tnLst>
      <p:par>
        <p:cTn id="1" dur="indefinite" restart="never" nodeType="tmRoot"/>
      </p:par>
    </p:tnLst>
  </p:timing>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2370250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4" name="Rectangle 5"/>
          <p:cNvSpPr>
            <a:spLocks noChangeArrowheads="1"/>
          </p:cNvSpPr>
          <p:nvPr userDrawn="1"/>
        </p:nvSpPr>
        <p:spPr bwMode="auto">
          <a:xfrm>
            <a:off x="533400" y="5791200"/>
            <a:ext cx="8610600" cy="10668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5" name="Rectangle 5"/>
          <p:cNvSpPr>
            <a:spLocks noChangeArrowheads="1"/>
          </p:cNvSpPr>
          <p:nvPr userDrawn="1"/>
        </p:nvSpPr>
        <p:spPr bwMode="auto">
          <a:xfrm>
            <a:off x="0" y="5791200"/>
            <a:ext cx="3752850" cy="1066800"/>
          </a:xfrm>
          <a:prstGeom prst="rect">
            <a:avLst/>
          </a:prstGeom>
          <a:solidFill>
            <a:schemeClr val="accent6">
              <a:lumMod val="75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7" name="Rectangle 9"/>
          <p:cNvSpPr>
            <a:spLocks noChangeArrowheads="1"/>
          </p:cNvSpPr>
          <p:nvPr userDrawn="1"/>
        </p:nvSpPr>
        <p:spPr bwMode="auto">
          <a:xfrm>
            <a:off x="0" y="5756275"/>
            <a:ext cx="9144000" cy="46038"/>
          </a:xfrm>
          <a:prstGeom prst="rect">
            <a:avLst/>
          </a:prstGeom>
          <a:solidFill>
            <a:schemeClr val="accent6">
              <a:lumMod val="60000"/>
              <a:lumOff val="40000"/>
              <a:alpha val="47000"/>
            </a:scheme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8" name="Straight Connector 7"/>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Alexander_Design\AD_Projects\Green_Building_initiative\GBI_logo_white.png"/>
          <p:cNvPicPr>
            <a:picLocks noChangeAspect="1" noChangeArrowheads="1"/>
          </p:cNvPicPr>
          <p:nvPr userDrawn="1"/>
        </p:nvPicPr>
        <p:blipFill>
          <a:blip r:embed="rId2" cstate="print"/>
          <a:srcRect/>
          <a:stretch>
            <a:fillRect/>
          </a:stretch>
        </p:blipFill>
        <p:spPr bwMode="auto">
          <a:xfrm>
            <a:off x="2133600" y="5867400"/>
            <a:ext cx="1323975" cy="782638"/>
          </a:xfrm>
          <a:prstGeom prst="rect">
            <a:avLst/>
          </a:prstGeom>
          <a:noFill/>
          <a:ln w="9525">
            <a:noFill/>
            <a:miter lim="800000"/>
            <a:headEnd/>
            <a:tailEnd/>
          </a:ln>
        </p:spPr>
      </p:pic>
    </p:spTree>
    <p:extLst>
      <p:ext uri="{BB962C8B-B14F-4D97-AF65-F5344CB8AC3E}">
        <p14:creationId xmlns:p14="http://schemas.microsoft.com/office/powerpoint/2010/main" xmlns="" val="31477869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xmlns="" val="817528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2727045794"/>
      </p:ext>
    </p:extLst>
  </p:cSld>
  <p:clrMapOvr>
    <a:masterClrMapping/>
  </p:clrMapOvr>
  <p:timing>
    <p:tnLst>
      <p:par>
        <p:cTn id="1" dur="indefinite" restart="never" nodeType="tmRoot"/>
      </p:par>
    </p:tnLst>
  </p:timing>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1718394163"/>
      </p:ext>
    </p:extLst>
  </p:cSld>
  <p:clrMapOvr>
    <a:masterClrMapping/>
  </p:clrMapOvr>
  <p:timing>
    <p:tnLst>
      <p:par>
        <p:cTn id="1" dur="indefinite" restart="never" nodeType="tmRoot"/>
      </p:par>
    </p:tnLst>
  </p:timing>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latin typeface="Times"/>
            </a:endParaRPr>
          </a:p>
        </p:txBody>
      </p:sp>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latin typeface="Times" pitchFamily="-107" charset="0"/>
              <a:ea typeface="ＭＳ Ｐゴシック" pitchFamily="-107" charset="-128"/>
              <a:cs typeface="+mn-cs"/>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2133600"/>
            <a:ext cx="7010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9517195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902881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081255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Tree>
    <p:extLst>
      <p:ext uri="{BB962C8B-B14F-4D97-AF65-F5344CB8AC3E}">
        <p14:creationId xmlns:p14="http://schemas.microsoft.com/office/powerpoint/2010/main" xmlns="" val="9305874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374219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2518828803"/>
      </p:ext>
    </p:extLst>
  </p:cSld>
  <p:clrMapOvr>
    <a:masterClrMapping/>
  </p:clrMapOvr>
  <p:timing>
    <p:tnLst>
      <p:par>
        <p:cTn id="1" dur="indefinite" restart="never" nodeType="tmRoot"/>
      </p:par>
    </p:tnLst>
  </p:timing>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14534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4" name="Rectangle 5"/>
          <p:cNvSpPr>
            <a:spLocks noChangeArrowheads="1"/>
          </p:cNvSpPr>
          <p:nvPr userDrawn="1"/>
        </p:nvSpPr>
        <p:spPr bwMode="auto">
          <a:xfrm>
            <a:off x="533400" y="5791200"/>
            <a:ext cx="8610600" cy="10668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5" name="Rectangle 5"/>
          <p:cNvSpPr>
            <a:spLocks noChangeArrowheads="1"/>
          </p:cNvSpPr>
          <p:nvPr userDrawn="1"/>
        </p:nvSpPr>
        <p:spPr bwMode="auto">
          <a:xfrm>
            <a:off x="0" y="5791200"/>
            <a:ext cx="3752850" cy="1066800"/>
          </a:xfrm>
          <a:prstGeom prst="rect">
            <a:avLst/>
          </a:prstGeom>
          <a:solidFill>
            <a:schemeClr val="accent6">
              <a:lumMod val="75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7" name="Rectangle 9"/>
          <p:cNvSpPr>
            <a:spLocks noChangeArrowheads="1"/>
          </p:cNvSpPr>
          <p:nvPr userDrawn="1"/>
        </p:nvSpPr>
        <p:spPr bwMode="auto">
          <a:xfrm>
            <a:off x="0" y="5756275"/>
            <a:ext cx="9144000" cy="46038"/>
          </a:xfrm>
          <a:prstGeom prst="rect">
            <a:avLst/>
          </a:prstGeom>
          <a:solidFill>
            <a:schemeClr val="accent6">
              <a:lumMod val="60000"/>
              <a:lumOff val="40000"/>
              <a:alpha val="47000"/>
            </a:scheme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8" name="Straight Connector 7"/>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Alexander_Design\AD_Projects\Green_Building_initiative\GBI_logo_white.png"/>
          <p:cNvPicPr>
            <a:picLocks noChangeAspect="1" noChangeArrowheads="1"/>
          </p:cNvPicPr>
          <p:nvPr userDrawn="1"/>
        </p:nvPicPr>
        <p:blipFill>
          <a:blip r:embed="rId2" cstate="print"/>
          <a:srcRect/>
          <a:stretch>
            <a:fillRect/>
          </a:stretch>
        </p:blipFill>
        <p:spPr bwMode="auto">
          <a:xfrm>
            <a:off x="2133600" y="5867400"/>
            <a:ext cx="1323975" cy="782638"/>
          </a:xfrm>
          <a:prstGeom prst="rect">
            <a:avLst/>
          </a:prstGeom>
          <a:noFill/>
          <a:ln w="9525">
            <a:noFill/>
            <a:miter lim="800000"/>
            <a:headEnd/>
            <a:tailEnd/>
          </a:ln>
        </p:spPr>
      </p:pic>
    </p:spTree>
    <p:extLst>
      <p:ext uri="{BB962C8B-B14F-4D97-AF65-F5344CB8AC3E}">
        <p14:creationId xmlns:p14="http://schemas.microsoft.com/office/powerpoint/2010/main" xmlns="" val="219007909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xmlns="" val="1952235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3198964813"/>
      </p:ext>
    </p:extLst>
  </p:cSld>
  <p:clrMapOvr>
    <a:masterClrMapping/>
  </p:clrMapOvr>
  <p:timing>
    <p:tnLst>
      <p:par>
        <p:cTn id="1" dur="indefinite" restart="never" nodeType="tmRoot"/>
      </p:par>
    </p:tnLst>
  </p:timing>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latin typeface="Times" pitchFamily="-107" charset="0"/>
              <a:ea typeface="ＭＳ Ｐゴシック" pitchFamily="-107" charset="-128"/>
              <a:cs typeface="+mn-cs"/>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8115949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4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3830048931"/>
      </p:ext>
    </p:extLst>
  </p:cSld>
  <p:clrMapOvr>
    <a:masterClrMapping/>
  </p:clrMapOvr>
  <p:timing>
    <p:tnLst>
      <p:par>
        <p:cTn id="1" dur="indefinite" restart="never" nodeType="tmRoot"/>
      </p:par>
    </p:tnLst>
  </p:timing>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pic>
        <p:nvPicPr>
          <p:cNvPr id="15" name="Picture 11" descr="ADEQext0516"/>
          <p:cNvPicPr>
            <a:picLocks noChangeAspect="1" noChangeArrowheads="1"/>
          </p:cNvPicPr>
          <p:nvPr/>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cs typeface="Arial" charset="0"/>
            </a:endParaRPr>
          </a:p>
        </p:txBody>
      </p:sp>
      <p:cxnSp>
        <p:nvCxnSpPr>
          <p:cNvPr id="17" name="Straight Connector 16"/>
          <p:cNvCxnSpPr/>
          <p:nvPr/>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latin typeface="Arial"/>
                <a:cs typeface="Arial" charset="0"/>
              </a:rPr>
              <a:t>ADEQ Headquarters,  North Little Rock, Arkansas</a:t>
            </a:r>
          </a:p>
        </p:txBody>
      </p:sp>
      <p:pic>
        <p:nvPicPr>
          <p:cNvPr id="19" name="Picture 2" descr="D:\Alexander_Design\AD_Projects\Archive\Green_Building_initiative\Green_Globe_logos\Updated Green Globe logos\GBI\GB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latin typeface="Arial"/>
                <a:cs typeface="Arial" charset="0"/>
              </a:rPr>
              <a:t>©</a:t>
            </a:r>
            <a:r>
              <a:rPr lang="en-US" sz="700" dirty="0" smtClean="0">
                <a:solidFill>
                  <a:srgbClr val="FFFFFF"/>
                </a:solidFill>
                <a:latin typeface="Arial"/>
                <a:cs typeface="Arial" charset="0"/>
              </a:rPr>
              <a:t>2013 </a:t>
            </a:r>
            <a:r>
              <a:rPr lang="en-US" sz="700" dirty="0">
                <a:solidFill>
                  <a:srgbClr val="FFFFFF"/>
                </a:solidFill>
                <a:latin typeface="Arial"/>
                <a:cs typeface="Arial" charset="0"/>
              </a:rPr>
              <a:t>Green Building Initiative. All Right Reserved.</a:t>
            </a:r>
          </a:p>
        </p:txBody>
      </p:sp>
    </p:spTree>
    <p:extLst>
      <p:ext uri="{BB962C8B-B14F-4D97-AF65-F5344CB8AC3E}">
        <p14:creationId xmlns:p14="http://schemas.microsoft.com/office/powerpoint/2010/main" xmlns="" val="410864174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flipH="1">
            <a:off x="4162425" y="3001962"/>
            <a:ext cx="4524375" cy="46038"/>
          </a:xfrm>
          <a:prstGeom prst="rect">
            <a:avLst/>
          </a:prstGeom>
          <a:solidFill>
            <a:srgbClr val="92D050">
              <a:alpha val="47058"/>
            </a:srgbClr>
          </a:solidFill>
          <a:ln w="9525">
            <a:noFill/>
            <a:miter lim="800000"/>
            <a:headEnd/>
            <a:tailEnd/>
          </a:ln>
        </p:spPr>
        <p:txBody>
          <a:bodyPr wrap="none" anchor="ctr"/>
          <a:lstStyle/>
          <a:p>
            <a:pPr eaLnBrk="0" hangingPunct="0">
              <a:defRPr/>
            </a:pPr>
            <a:endParaRPr lang="en-US" sz="2400" dirty="0">
              <a:solidFill>
                <a:srgbClr val="000000"/>
              </a:solidFill>
              <a:latin typeface="Times"/>
            </a:endParaRPr>
          </a:p>
        </p:txBody>
      </p:sp>
      <p:sp>
        <p:nvSpPr>
          <p:cNvPr id="2" name="Title 1"/>
          <p:cNvSpPr>
            <a:spLocks noGrp="1"/>
          </p:cNvSpPr>
          <p:nvPr>
            <p:ph type="ctrTitle"/>
          </p:nvPr>
        </p:nvSpPr>
        <p:spPr>
          <a:xfrm>
            <a:off x="4048124" y="1295400"/>
            <a:ext cx="4867276" cy="1241425"/>
          </a:xfrm>
        </p:spPr>
        <p:txBody>
          <a:bodyPr anchor="b"/>
          <a:lstStyle>
            <a:lvl1pPr algn="l">
              <a:defRPr sz="2800" spc="-100" baseline="0"/>
            </a:lvl1pPr>
          </a:lstStyle>
          <a:p>
            <a:endParaRPr lang="en-US" dirty="0"/>
          </a:p>
        </p:txBody>
      </p:sp>
      <p:sp>
        <p:nvSpPr>
          <p:cNvPr id="3" name="Subtitle 2"/>
          <p:cNvSpPr>
            <a:spLocks noGrp="1"/>
          </p:cNvSpPr>
          <p:nvPr>
            <p:ph type="subTitle" idx="1"/>
          </p:nvPr>
        </p:nvSpPr>
        <p:spPr>
          <a:xfrm>
            <a:off x="4086225" y="3352800"/>
            <a:ext cx="4688541" cy="762000"/>
          </a:xfrm>
        </p:spPr>
        <p:txBody>
          <a:bodyPr/>
          <a:lstStyle>
            <a:lvl1pPr marL="0" indent="0" algn="l">
              <a:buNone/>
              <a:defRPr sz="1800" baseline="0">
                <a:solidFill>
                  <a:srgbClr val="1F4C83"/>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11"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2"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6"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cs typeface="Arial" charset="0"/>
            </a:endParaRPr>
          </a:p>
        </p:txBody>
      </p:sp>
      <p:pic>
        <p:nvPicPr>
          <p:cNvPr id="14"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06374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20"/>
          <p:cNvSpPr txBox="1">
            <a:spLocks noChangeArrowheads="1"/>
          </p:cNvSpPr>
          <p:nvPr userDrawn="1"/>
        </p:nvSpPr>
        <p:spPr bwMode="auto">
          <a:xfrm>
            <a:off x="7937500" y="349250"/>
            <a:ext cx="977900" cy="554038"/>
          </a:xfrm>
          <a:prstGeom prst="rect">
            <a:avLst/>
          </a:prstGeom>
          <a:noFill/>
          <a:ln w="9525">
            <a:noFill/>
            <a:miter lim="800000"/>
            <a:headEnd/>
            <a:tailEnd/>
          </a:ln>
        </p:spPr>
        <p:txBody>
          <a:bodyPr>
            <a:spAutoFit/>
          </a:bodyPr>
          <a:lstStyle/>
          <a:p>
            <a:r>
              <a:rPr lang="en-US" sz="1000" b="1" dirty="0">
                <a:solidFill>
                  <a:srgbClr val="5C8727"/>
                </a:solidFill>
                <a:latin typeface="Arial"/>
                <a:cs typeface="Arial" charset="0"/>
              </a:rPr>
              <a:t>Guiding Principles Compliance</a:t>
            </a:r>
          </a:p>
        </p:txBody>
      </p:sp>
      <p:pic>
        <p:nvPicPr>
          <p:cNvPr id="18" name="Picture 11" descr="ADEQext0516"/>
          <p:cNvPicPr>
            <a:picLocks noChangeAspect="1" noChangeArrowheads="1"/>
          </p:cNvPicPr>
          <p:nvPr userDrawn="1"/>
        </p:nvPicPr>
        <p:blipFill>
          <a:blip r:embed="rId4"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9"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latin typeface="Arial"/>
                <a:cs typeface="Arial" charset="0"/>
              </a:rPr>
              <a:t>ADEQ Headquarters,  North Little Rock, Arkansas</a:t>
            </a:r>
          </a:p>
        </p:txBody>
      </p:sp>
      <p:sp>
        <p:nvSpPr>
          <p:cNvPr id="20" name="TextBox 19"/>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latin typeface="Arial"/>
                <a:cs typeface="Arial" charset="0"/>
              </a:rPr>
              <a:t>©</a:t>
            </a:r>
            <a:r>
              <a:rPr lang="en-US" sz="700" dirty="0" smtClean="0">
                <a:solidFill>
                  <a:srgbClr val="FFFFFF"/>
                </a:solidFill>
                <a:latin typeface="Arial"/>
                <a:cs typeface="Arial" charset="0"/>
              </a:rPr>
              <a:t>2013 </a:t>
            </a:r>
            <a:r>
              <a:rPr lang="en-US" sz="700" dirty="0">
                <a:solidFill>
                  <a:srgbClr val="FFFFFF"/>
                </a:solidFill>
                <a:latin typeface="Arial"/>
                <a:cs typeface="Arial" charset="0"/>
              </a:rPr>
              <a:t>Green Building Initiative. All Right Reserved.</a:t>
            </a:r>
          </a:p>
        </p:txBody>
      </p:sp>
    </p:spTree>
    <p:extLst>
      <p:ext uri="{BB962C8B-B14F-4D97-AF65-F5344CB8AC3E}">
        <p14:creationId xmlns:p14="http://schemas.microsoft.com/office/powerpoint/2010/main" xmlns="" val="138279940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flipH="1">
            <a:off x="4162425" y="2590800"/>
            <a:ext cx="4524375" cy="46038"/>
          </a:xfrm>
          <a:prstGeom prst="rect">
            <a:avLst/>
          </a:prstGeom>
          <a:solidFill>
            <a:srgbClr val="92D050">
              <a:alpha val="47058"/>
            </a:srgbClr>
          </a:solidFill>
          <a:ln w="9525">
            <a:noFill/>
            <a:miter lim="800000"/>
            <a:headEnd/>
            <a:tailEnd/>
          </a:ln>
        </p:spPr>
        <p:txBody>
          <a:bodyPr wrap="none" anchor="ctr"/>
          <a:lstStyle/>
          <a:p>
            <a:pPr eaLnBrk="0" hangingPunct="0">
              <a:defRPr/>
            </a:pPr>
            <a:endParaRPr lang="en-US" sz="2400" dirty="0">
              <a:solidFill>
                <a:srgbClr val="000000"/>
              </a:solidFill>
              <a:latin typeface="Times"/>
            </a:endParaRPr>
          </a:p>
        </p:txBody>
      </p:sp>
      <p:sp>
        <p:nvSpPr>
          <p:cNvPr id="2" name="Title 1"/>
          <p:cNvSpPr>
            <a:spLocks noGrp="1"/>
          </p:cNvSpPr>
          <p:nvPr>
            <p:ph type="ctrTitle"/>
          </p:nvPr>
        </p:nvSpPr>
        <p:spPr>
          <a:xfrm>
            <a:off x="4048124" y="1295400"/>
            <a:ext cx="4867276" cy="1241425"/>
          </a:xfrm>
        </p:spPr>
        <p:txBody>
          <a:bodyPr anchor="b"/>
          <a:lstStyle>
            <a:lvl1pPr algn="l">
              <a:defRPr sz="2800" spc="-1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4086225" y="2971800"/>
            <a:ext cx="4688541" cy="762000"/>
          </a:xfrm>
        </p:spPr>
        <p:txBody>
          <a:bodyPr/>
          <a:lstStyle>
            <a:lvl1pPr marL="0" indent="0" algn="l">
              <a:buNone/>
              <a:defRPr sz="1800" baseline="0">
                <a:solidFill>
                  <a:srgbClr val="1F4C83"/>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11"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2"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6"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cs typeface="Arial" charset="0"/>
            </a:endParaRPr>
          </a:p>
        </p:txBody>
      </p:sp>
      <p:pic>
        <p:nvPicPr>
          <p:cNvPr id="14"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latin typeface="Arial"/>
                <a:cs typeface="Arial" charset="0"/>
              </a:rPr>
              <a:t>Guiding Principles Compliance</a:t>
            </a:r>
          </a:p>
        </p:txBody>
      </p:sp>
      <p:sp>
        <p:nvSpPr>
          <p:cNvPr id="18" name="TextBox 17"/>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latin typeface="Arial"/>
                <a:cs typeface="Arial" charset="0"/>
              </a:rPr>
              <a:t>©</a:t>
            </a:r>
            <a:r>
              <a:rPr lang="en-US" sz="700" dirty="0" smtClean="0">
                <a:solidFill>
                  <a:srgbClr val="FFFFFF"/>
                </a:solidFill>
                <a:latin typeface="Arial"/>
                <a:cs typeface="Arial" charset="0"/>
              </a:rPr>
              <a:t>2013 </a:t>
            </a:r>
            <a:r>
              <a:rPr lang="en-US" sz="700" dirty="0">
                <a:solidFill>
                  <a:srgbClr val="FFFFFF"/>
                </a:solidFill>
                <a:latin typeface="Arial"/>
                <a:cs typeface="Arial" charset="0"/>
              </a:rPr>
              <a:t>Green Building Initiative. All Right Reserved.</a:t>
            </a:r>
          </a:p>
        </p:txBody>
      </p:sp>
    </p:spTree>
    <p:extLst>
      <p:ext uri="{BB962C8B-B14F-4D97-AF65-F5344CB8AC3E}">
        <p14:creationId xmlns:p14="http://schemas.microsoft.com/office/powerpoint/2010/main" xmlns="" val="264011642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3752850" cy="574675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sp>
        <p:nvSpPr>
          <p:cNvPr id="7" name="Rectangle 9"/>
          <p:cNvSpPr>
            <a:spLocks noChangeArrowheads="1"/>
          </p:cNvSpPr>
          <p:nvPr userDrawn="1"/>
        </p:nvSpPr>
        <p:spPr bwMode="auto">
          <a:xfrm>
            <a:off x="0" y="5756275"/>
            <a:ext cx="9144000" cy="46038"/>
          </a:xfrm>
          <a:prstGeom prst="rect">
            <a:avLst/>
          </a:prstGeom>
          <a:solidFill>
            <a:schemeClr val="accent6">
              <a:lumMod val="60000"/>
              <a:lumOff val="40000"/>
              <a:alpha val="47000"/>
            </a:scheme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cs typeface="Arial" charset="0"/>
            </a:endParaRPr>
          </a:p>
        </p:txBody>
      </p:sp>
      <p:cxnSp>
        <p:nvCxnSpPr>
          <p:cNvPr id="8" name="Straight Connector 7"/>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userDrawn="1"/>
        </p:nvSpPr>
        <p:spPr bwMode="auto">
          <a:xfrm flipH="1">
            <a:off x="4162425" y="2819400"/>
            <a:ext cx="4524375" cy="46038"/>
          </a:xfrm>
          <a:prstGeom prst="rect">
            <a:avLst/>
          </a:prstGeom>
          <a:solidFill>
            <a:srgbClr val="92D050">
              <a:alpha val="47058"/>
            </a:srgbClr>
          </a:solidFill>
          <a:ln w="9525">
            <a:noFill/>
            <a:miter lim="800000"/>
            <a:headEnd/>
            <a:tailEnd/>
          </a:ln>
        </p:spPr>
        <p:txBody>
          <a:bodyPr wrap="none" anchor="ctr"/>
          <a:lstStyle/>
          <a:p>
            <a:pPr eaLnBrk="0" hangingPunct="0">
              <a:defRPr/>
            </a:pPr>
            <a:endParaRPr lang="en-US" sz="2400" dirty="0">
              <a:solidFill>
                <a:srgbClr val="000000"/>
              </a:solidFill>
              <a:latin typeface="Times"/>
            </a:endParaRPr>
          </a:p>
        </p:txBody>
      </p:sp>
      <p:sp>
        <p:nvSpPr>
          <p:cNvPr id="2" name="Title 1"/>
          <p:cNvSpPr>
            <a:spLocks noGrp="1"/>
          </p:cNvSpPr>
          <p:nvPr>
            <p:ph type="ctrTitle"/>
          </p:nvPr>
        </p:nvSpPr>
        <p:spPr>
          <a:xfrm>
            <a:off x="4048124" y="1295400"/>
            <a:ext cx="4867276" cy="1470025"/>
          </a:xfrm>
        </p:spPr>
        <p:txBody>
          <a:bodyPr anchor="b"/>
          <a:lstStyle>
            <a:lvl1pPr algn="l">
              <a:defRPr sz="2800" spc="-1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sp>
        <p:nvSpPr>
          <p:cNvPr id="12"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sp>
        <p:nvSpPr>
          <p:cNvPr id="13"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cs typeface="Arial" charset="0"/>
            </a:endParaRPr>
          </a:p>
        </p:txBody>
      </p:sp>
      <p:pic>
        <p:nvPicPr>
          <p:cNvPr id="14"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latin typeface="Arial"/>
                <a:cs typeface="Arial" charset="0"/>
              </a:rPr>
              <a:t>©</a:t>
            </a:r>
            <a:r>
              <a:rPr lang="en-US" sz="700" dirty="0" smtClean="0">
                <a:solidFill>
                  <a:srgbClr val="FFFFFF"/>
                </a:solidFill>
                <a:latin typeface="Arial"/>
                <a:cs typeface="Arial" charset="0"/>
              </a:rPr>
              <a:t>2013 </a:t>
            </a:r>
            <a:r>
              <a:rPr lang="en-US" sz="700" dirty="0">
                <a:solidFill>
                  <a:srgbClr val="FFFFFF"/>
                </a:solidFill>
                <a:latin typeface="Arial"/>
                <a:cs typeface="Arial" charset="0"/>
              </a:rPr>
              <a:t>Green Building Initiative. All Right Reserved.</a:t>
            </a:r>
          </a:p>
        </p:txBody>
      </p:sp>
    </p:spTree>
    <p:extLst>
      <p:ext uri="{BB962C8B-B14F-4D97-AF65-F5344CB8AC3E}">
        <p14:creationId xmlns:p14="http://schemas.microsoft.com/office/powerpoint/2010/main" xmlns="" val="3539059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33755"/>
            <a:ext cx="7010400" cy="609600"/>
          </a:xfrm>
        </p:spPr>
        <p:txBody>
          <a:bodyPr anchor="b"/>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55036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6984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a:lstStyle/>
          <a:p>
            <a:pPr lvl="0"/>
            <a:r>
              <a:rPr lang="en-US" dirty="0" smtClean="0"/>
              <a:t>Click to edit Master title style</a:t>
            </a:r>
          </a:p>
        </p:txBody>
      </p:sp>
    </p:spTree>
    <p:extLst>
      <p:ext uri="{BB962C8B-B14F-4D97-AF65-F5344CB8AC3E}">
        <p14:creationId xmlns:p14="http://schemas.microsoft.com/office/powerpoint/2010/main" xmlns="" val="4140940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3" name="Object 1"/>
          <p:cNvGraphicFramePr>
            <a:graphicFrameLocks/>
          </p:cNvGraphicFramePr>
          <p:nvPr/>
        </p:nvGraphicFramePr>
        <p:xfrm>
          <a:off x="457200" y="1524000"/>
          <a:ext cx="6096000" cy="4064000"/>
        </p:xfrm>
        <a:graphic>
          <a:graphicData uri="http://schemas.openxmlformats.org/presentationml/2006/ole">
            <p:oleObj spid="_x0000_s8227" r:id="rId3" imgW="6096528" imgH="4066384" progId="Excel.Sheet.8">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533626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3" name="Object 1"/>
          <p:cNvGraphicFramePr>
            <a:graphicFrameLocks/>
          </p:cNvGraphicFramePr>
          <p:nvPr/>
        </p:nvGraphicFramePr>
        <p:xfrm>
          <a:off x="381000" y="1371600"/>
          <a:ext cx="6096000" cy="4064000"/>
        </p:xfrm>
        <a:graphic>
          <a:graphicData uri="http://schemas.openxmlformats.org/presentationml/2006/ole">
            <p:oleObj spid="_x0000_s9251" r:id="rId3" imgW="6096528" imgH="4066384" progId="Excel.Sheet.8">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05140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latin typeface="Times" pitchFamily="-107" charset="0"/>
              <a:ea typeface="ＭＳ Ｐゴシック" pitchFamily="-107" charset="-128"/>
              <a:cs typeface="+mn-cs"/>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latin typeface="Times"/>
            </a:endParaRPr>
          </a:p>
        </p:txBody>
      </p:sp>
    </p:spTree>
    <p:extLst>
      <p:ext uri="{BB962C8B-B14F-4D97-AF65-F5344CB8AC3E}">
        <p14:creationId xmlns:p14="http://schemas.microsoft.com/office/powerpoint/2010/main" xmlns="" val="339934568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3" name="Object 1"/>
          <p:cNvGraphicFramePr>
            <a:graphicFrameLocks/>
          </p:cNvGraphicFramePr>
          <p:nvPr/>
        </p:nvGraphicFramePr>
        <p:xfrm>
          <a:off x="381000" y="1371600"/>
          <a:ext cx="6096000" cy="4064000"/>
        </p:xfrm>
        <a:graphic>
          <a:graphicData uri="http://schemas.openxmlformats.org/presentationml/2006/ole">
            <p:oleObj spid="_x0000_s10275" r:id="rId3" imgW="6096528" imgH="4066384" progId="Excel.Sheet.8">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340431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2133600"/>
            <a:ext cx="7010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365765047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155241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582442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Tree>
    <p:extLst>
      <p:ext uri="{BB962C8B-B14F-4D97-AF65-F5344CB8AC3E}">
        <p14:creationId xmlns:p14="http://schemas.microsoft.com/office/powerpoint/2010/main" xmlns="" val="406193296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19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446339" y="228600"/>
            <a:ext cx="1578582" cy="64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60355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4414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2117897700"/>
      </p:ext>
    </p:extLst>
  </p:cSld>
  <p:clrMapOvr>
    <a:masterClrMapping/>
  </p:clrMapOvr>
  <p:timing>
    <p:tnLst>
      <p:par>
        <p:cTn id="1" dur="indefinite" restart="never" nodeType="tmRoot"/>
      </p:par>
    </p:tnLst>
  </p:timing>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xmlns="" val="3286464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
          <p:cNvSpPr/>
          <p:nvPr userDrawn="1"/>
        </p:nvSpPr>
        <p:spPr>
          <a:xfrm>
            <a:off x="381000" y="990600"/>
            <a:ext cx="876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xmlns="" val="4636996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23876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2133600"/>
            <a:ext cx="7010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2224948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8122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665114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Tree>
    <p:extLst>
      <p:ext uri="{BB962C8B-B14F-4D97-AF65-F5344CB8AC3E}">
        <p14:creationId xmlns:p14="http://schemas.microsoft.com/office/powerpoint/2010/main" xmlns="" val="128142505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19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446339" y="228600"/>
            <a:ext cx="1578582" cy="64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61318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55702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218001749"/>
      </p:ext>
    </p:extLst>
  </p:cSld>
  <p:clrMapOvr>
    <a:masterClrMapping/>
  </p:clrMapOvr>
  <p:timing>
    <p:tnLst>
      <p:par>
        <p:cTn id="1" dur="indefinite" restart="never" nodeType="tmRoot"/>
      </p:par>
    </p:tnLst>
  </p:timing>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
          <p:cNvSpPr/>
          <p:nvPr userDrawn="1"/>
        </p:nvSpPr>
        <p:spPr>
          <a:xfrm>
            <a:off x="381000" y="990600"/>
            <a:ext cx="876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xmlns="" val="50330866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reen corners 1">
    <p:spTree>
      <p:nvGrpSpPr>
        <p:cNvPr id="1" name=""/>
        <p:cNvGrpSpPr/>
        <p:nvPr/>
      </p:nvGrpSpPr>
      <p:grpSpPr>
        <a:xfrm>
          <a:off x="0" y="0"/>
          <a:ext cx="0" cy="0"/>
          <a:chOff x="0" y="0"/>
          <a:chExt cx="0" cy="0"/>
        </a:xfrm>
      </p:grpSpPr>
      <p:pic>
        <p:nvPicPr>
          <p:cNvPr id="30" name="image2.jpeg"/>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a:ln w="12700">
            <a:miter lim="400000"/>
          </a:ln>
        </p:spPr>
      </p:pic>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2133600"/>
            <a:ext cx="7010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38128330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fontAlgn="base">
              <a:spcBef>
                <a:spcPct val="0"/>
              </a:spcBef>
              <a:spcAft>
                <a:spcPct val="0"/>
              </a:spcAft>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pitchFamily="34" charset="0"/>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fontAlgn="base">
              <a:spcBef>
                <a:spcPct val="0"/>
              </a:spcBef>
              <a:spcAft>
                <a:spcPct val="0"/>
              </a:spcAft>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pitchFamily="34" charset="0"/>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fontAlgn="base">
              <a:spcBef>
                <a:spcPct val="0"/>
              </a:spcBef>
              <a:spcAft>
                <a:spcPct val="0"/>
              </a:spcAft>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pitchFamily="34" charset="0"/>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fontAlgn="base" hangingPunct="0">
              <a:spcBef>
                <a:spcPct val="0"/>
              </a:spcBef>
              <a:spcAft>
                <a:spcPct val="0"/>
              </a:spcAft>
              <a:defRPr/>
            </a:pPr>
            <a:endParaRPr lang="en-US" sz="2400" dirty="0">
              <a:solidFill>
                <a:srgbClr val="000000"/>
              </a:solidFill>
              <a:latin typeface="Times" pitchFamily="-107" charset="0"/>
              <a:ea typeface="ＭＳ Ｐゴシック" pitchFamily="-107" charset="-128"/>
              <a:cs typeface="Arial" pitchFamily="34" charset="0"/>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pPr fontAlgn="base">
              <a:spcBef>
                <a:spcPct val="0"/>
              </a:spcBef>
              <a:spcAft>
                <a:spcPct val="0"/>
              </a:spcAft>
            </a:pPr>
            <a:r>
              <a:rPr lang="en-US" sz="1000" b="1" dirty="0">
                <a:solidFill>
                  <a:srgbClr val="5C8727"/>
                </a:solidFill>
                <a:ea typeface="ＭＳ Ｐゴシック" pitchFamily="34" charset="-128"/>
                <a:cs typeface="Arial" pitchFamily="34" charset="0"/>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fontAlgn="base" hangingPunct="0">
              <a:spcBef>
                <a:spcPct val="0"/>
              </a:spcBef>
              <a:spcAft>
                <a:spcPct val="0"/>
              </a:spcAft>
            </a:pPr>
            <a:endParaRPr lang="en-US" sz="2400" dirty="0">
              <a:solidFill>
                <a:srgbClr val="000000"/>
              </a:solidFill>
              <a:latin typeface="Times"/>
              <a:ea typeface="ＭＳ Ｐゴシック" pitchFamily="34" charset="-128"/>
              <a:cs typeface="Arial" pitchFamily="34" charset="0"/>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fontAlgn="base">
              <a:spcBef>
                <a:spcPct val="0"/>
              </a:spcBef>
              <a:spcAft>
                <a:spcPct val="0"/>
              </a:spcAft>
            </a:pPr>
            <a:r>
              <a:rPr lang="en-US" sz="700" dirty="0">
                <a:solidFill>
                  <a:srgbClr val="FFFFFF"/>
                </a:solidFill>
                <a:ea typeface="ＭＳ Ｐゴシック" pitchFamily="34" charset="-128"/>
                <a:cs typeface="Arial" pitchFamily="34" charset="0"/>
              </a:rPr>
              <a:t>©2012 Green Building Initiative. All Right Reserved.</a:t>
            </a:r>
          </a:p>
        </p:txBody>
      </p:sp>
    </p:spTree>
    <p:extLst>
      <p:ext uri="{BB962C8B-B14F-4D97-AF65-F5344CB8AC3E}">
        <p14:creationId xmlns:p14="http://schemas.microsoft.com/office/powerpoint/2010/main" xmlns="" val="301455690"/>
      </p:ext>
    </p:extLst>
  </p:cSld>
  <p:clrMapOvr>
    <a:masterClrMapping/>
  </p:clrMapOvr>
  <p:timing>
    <p:tnLst>
      <p:par>
        <p:cTn id="1" dur="indefinite" restart="never" nodeType="tmRoot"/>
      </p:par>
    </p:tnLst>
  </p:timing>
  <p:hf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4085528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224059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Tree>
    <p:extLst>
      <p:ext uri="{BB962C8B-B14F-4D97-AF65-F5344CB8AC3E}">
        <p14:creationId xmlns:p14="http://schemas.microsoft.com/office/powerpoint/2010/main" xmlns="" val="28893368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19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446339" y="228600"/>
            <a:ext cx="1578582" cy="64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63617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08556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2003948000"/>
      </p:ext>
    </p:extLst>
  </p:cSld>
  <p:clrMapOvr>
    <a:masterClrMapping/>
  </p:clrMapOvr>
  <p:timing>
    <p:tnLst>
      <p:par>
        <p:cTn id="1" dur="indefinite" restart="never" nodeType="tmRoot"/>
      </p:par>
    </p:tnLst>
  </p:timing>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xmlns="" val="3164603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
          <p:cNvSpPr/>
          <p:nvPr userDrawn="1"/>
        </p:nvSpPr>
        <p:spPr>
          <a:xfrm>
            <a:off x="381000" y="990600"/>
            <a:ext cx="876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xmlns="" val="104926222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2133600"/>
            <a:ext cx="7010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123688737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25858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4" name="Rectangle 5"/>
          <p:cNvSpPr>
            <a:spLocks noChangeArrowheads="1"/>
          </p:cNvSpPr>
          <p:nvPr userDrawn="1"/>
        </p:nvSpPr>
        <p:spPr bwMode="auto">
          <a:xfrm>
            <a:off x="533400" y="5791200"/>
            <a:ext cx="8610600" cy="10668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5" name="Rectangle 5"/>
          <p:cNvSpPr>
            <a:spLocks noChangeArrowheads="1"/>
          </p:cNvSpPr>
          <p:nvPr userDrawn="1"/>
        </p:nvSpPr>
        <p:spPr bwMode="auto">
          <a:xfrm>
            <a:off x="0" y="5791200"/>
            <a:ext cx="3752850" cy="1066800"/>
          </a:xfrm>
          <a:prstGeom prst="rect">
            <a:avLst/>
          </a:prstGeom>
          <a:solidFill>
            <a:schemeClr val="accent6">
              <a:lumMod val="75000"/>
            </a:schemeClr>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7" name="Rectangle 9"/>
          <p:cNvSpPr>
            <a:spLocks noChangeArrowheads="1"/>
          </p:cNvSpPr>
          <p:nvPr userDrawn="1"/>
        </p:nvSpPr>
        <p:spPr bwMode="auto">
          <a:xfrm>
            <a:off x="0" y="5756275"/>
            <a:ext cx="9144000" cy="46038"/>
          </a:xfrm>
          <a:prstGeom prst="rect">
            <a:avLst/>
          </a:prstGeom>
          <a:solidFill>
            <a:schemeClr val="accent6">
              <a:lumMod val="60000"/>
              <a:lumOff val="40000"/>
              <a:alpha val="47000"/>
            </a:schemeClr>
          </a:solidFill>
          <a:ln w="9525">
            <a:noFill/>
            <a:miter lim="800000"/>
            <a:headEnd/>
            <a:tailEnd/>
          </a:ln>
          <a:effectLst/>
        </p:spPr>
        <p:txBody>
          <a:bodyPr wrap="none" anchor="ctr"/>
          <a:lstStyle/>
          <a:p>
            <a:pPr eaLnBrk="0" hangingPunct="0">
              <a:defRPr/>
            </a:pPr>
            <a:endParaRPr lang="en-US" sz="2400" dirty="0">
              <a:latin typeface="Times" pitchFamily="-107" charset="0"/>
              <a:ea typeface="ＭＳ Ｐゴシック" pitchFamily="-107" charset="-128"/>
              <a:cs typeface="+mn-cs"/>
            </a:endParaRPr>
          </a:p>
        </p:txBody>
      </p:sp>
      <p:cxnSp>
        <p:nvCxnSpPr>
          <p:cNvPr id="8" name="Straight Connector 7"/>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Alexander_Design\AD_Projects\Green_Building_initiative\GBI_logo_white.png"/>
          <p:cNvPicPr>
            <a:picLocks noChangeAspect="1" noChangeArrowheads="1"/>
          </p:cNvPicPr>
          <p:nvPr userDrawn="1"/>
        </p:nvPicPr>
        <p:blipFill>
          <a:blip r:embed="rId2" cstate="print"/>
          <a:srcRect/>
          <a:stretch>
            <a:fillRect/>
          </a:stretch>
        </p:blipFill>
        <p:spPr bwMode="auto">
          <a:xfrm>
            <a:off x="2133600" y="5867400"/>
            <a:ext cx="1323975" cy="782638"/>
          </a:xfrm>
          <a:prstGeom prst="rect">
            <a:avLst/>
          </a:prstGeom>
          <a:noFill/>
          <a:ln w="9525">
            <a:noFill/>
            <a:miter lim="800000"/>
            <a:headEnd/>
            <a:tailEnd/>
          </a:ln>
        </p:spPr>
      </p:pic>
    </p:spTree>
    <p:extLst>
      <p:ext uri="{BB962C8B-B14F-4D97-AF65-F5344CB8AC3E}">
        <p14:creationId xmlns:p14="http://schemas.microsoft.com/office/powerpoint/2010/main" xmlns="" val="115086989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233401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Tree>
    <p:extLst>
      <p:ext uri="{BB962C8B-B14F-4D97-AF65-F5344CB8AC3E}">
        <p14:creationId xmlns:p14="http://schemas.microsoft.com/office/powerpoint/2010/main" xmlns="" val="164337157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24000"/>
            <a:ext cx="7010400" cy="4114800"/>
          </a:xfrm>
        </p:spPr>
        <p:txBody>
          <a:bodyPr/>
          <a:lstStyle>
            <a:lvl2pPr>
              <a:buClr>
                <a:schemeClr val="accent6">
                  <a:lumMod val="75000"/>
                </a:schemeClr>
              </a:buCl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19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446339" y="228600"/>
            <a:ext cx="1578582" cy="64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337286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Title Slide Blank">
    <p:spTree>
      <p:nvGrpSpPr>
        <p:cNvPr id="1" name=""/>
        <p:cNvGrpSpPr/>
        <p:nvPr/>
      </p:nvGrpSpPr>
      <p:grpSpPr>
        <a:xfrm>
          <a:off x="0" y="0"/>
          <a:ext cx="0" cy="0"/>
          <a:chOff x="0" y="0"/>
          <a:chExt cx="0" cy="0"/>
        </a:xfrm>
      </p:grpSpPr>
      <p:sp>
        <p:nvSpPr>
          <p:cNvPr id="12" name="Rectangle 5"/>
          <p:cNvSpPr>
            <a:spLocks noChangeArrowheads="1"/>
          </p:cNvSpPr>
          <p:nvPr/>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6" name="Rectangle 9"/>
          <p:cNvSpPr>
            <a:spLocks noChangeArrowheads="1"/>
          </p:cNvSpPr>
          <p:nvPr/>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2" descr="D:\Alexander_Design\AD_Projects\Archive\Green_Building_initiative\Green_Globe_logos\Updated Green Globe logos\GBI\GBI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G:\Operations\Resources\Logos\GPC Certif Logos\GPC_logo_1.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214789"/>
            <a:ext cx="914400"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G:\Operations\Resources\Logos\GG Certif Logos\GG_Logo.jp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6867292" y="351949"/>
            <a:ext cx="1572415" cy="64008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20"/>
          <p:cNvSpPr txBox="1">
            <a:spLocks noChangeArrowheads="1"/>
          </p:cNvSpPr>
          <p:nvPr userDrawn="1"/>
        </p:nvSpPr>
        <p:spPr bwMode="auto">
          <a:xfrm>
            <a:off x="4912360" y="349250"/>
            <a:ext cx="977900" cy="554038"/>
          </a:xfrm>
          <a:prstGeom prst="rect">
            <a:avLst/>
          </a:prstGeom>
          <a:noFill/>
          <a:ln w="9525">
            <a:noFill/>
            <a:miter lim="800000"/>
            <a:headEnd/>
            <a:tailEnd/>
          </a:ln>
        </p:spPr>
        <p:txBody>
          <a:bodyPr>
            <a:spAutoFit/>
          </a:bodyPr>
          <a:lstStyle/>
          <a:p>
            <a:r>
              <a:rPr lang="en-US" sz="1000" b="1" dirty="0">
                <a:solidFill>
                  <a:srgbClr val="5C8727"/>
                </a:solidFill>
              </a:rPr>
              <a:t>Guiding Principles Compliance</a:t>
            </a:r>
          </a:p>
        </p:txBody>
      </p:sp>
      <p:sp>
        <p:nvSpPr>
          <p:cNvPr id="11" name="Rectangle 9"/>
          <p:cNvSpPr>
            <a:spLocks noChangeArrowheads="1"/>
          </p:cNvSpPr>
          <p:nvPr userDrawn="1"/>
        </p:nvSpPr>
        <p:spPr bwMode="auto">
          <a:xfrm flipH="1">
            <a:off x="4191000" y="2556332"/>
            <a:ext cx="48768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3" name="Text Placeholder 2"/>
          <p:cNvSpPr>
            <a:spLocks noGrp="1"/>
          </p:cNvSpPr>
          <p:nvPr>
            <p:ph type="body" sz="quarter" idx="10" hasCustomPrompt="1"/>
          </p:nvPr>
        </p:nvSpPr>
        <p:spPr>
          <a:xfrm>
            <a:off x="4191000" y="1295400"/>
            <a:ext cx="4867275" cy="1143000"/>
          </a:xfrm>
        </p:spPr>
        <p:txBody>
          <a:bodyPr tIns="45720" anchor="b" anchorCtr="0"/>
          <a:lstStyle>
            <a:lvl1pPr marL="0" indent="0">
              <a:buNone/>
              <a:defRPr lang="en-US" sz="2800" b="1" spc="-100" baseline="0" dirty="0" smtClean="0">
                <a:solidFill>
                  <a:schemeClr val="accent2"/>
                </a:solidFill>
                <a:latin typeface="+mj-lt"/>
                <a:ea typeface="ＭＳ Ｐゴシック" pitchFamily="-65" charset="-128"/>
                <a:cs typeface="ＭＳ Ｐゴシック" pitchFamily="-65" charset="-128"/>
              </a:defRPr>
            </a:lvl1pPr>
          </a:lstStyle>
          <a:p>
            <a:pPr lvl="0"/>
            <a:r>
              <a:rPr lang="en-US" dirty="0" smtClean="0"/>
              <a:t>Click to edit Master title style</a:t>
            </a:r>
          </a:p>
        </p:txBody>
      </p:sp>
      <p:sp>
        <p:nvSpPr>
          <p:cNvPr id="5" name="Text Placeholder 4"/>
          <p:cNvSpPr>
            <a:spLocks noGrp="1"/>
          </p:cNvSpPr>
          <p:nvPr>
            <p:ph type="body" sz="quarter" idx="11"/>
          </p:nvPr>
        </p:nvSpPr>
        <p:spPr>
          <a:xfrm>
            <a:off x="4191000" y="2743200"/>
            <a:ext cx="4876800" cy="2895600"/>
          </a:xfrm>
        </p:spPr>
        <p:txBody>
          <a:bodyPr/>
          <a:lstStyle>
            <a:lvl1pPr marL="457200" indent="-457200">
              <a:buFont typeface="+mj-lt"/>
              <a:buAutoNum type="arabicPeriod"/>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Box 14"/>
          <p:cNvSpPr txBox="1"/>
          <p:nvPr userDrawn="1"/>
        </p:nvSpPr>
        <p:spPr>
          <a:xfrm>
            <a:off x="4953000" y="6618416"/>
            <a:ext cx="2743200" cy="200055"/>
          </a:xfrm>
          <a:prstGeom prst="rect">
            <a:avLst/>
          </a:prstGeom>
          <a:noFill/>
        </p:spPr>
        <p:txBody>
          <a:bodyPr wrap="square" rtlCol="0">
            <a:spAutoFit/>
          </a:bodyPr>
          <a:lstStyle/>
          <a:p>
            <a:pPr algn="r"/>
            <a:r>
              <a:rPr lang="en-US" sz="700" dirty="0">
                <a:solidFill>
                  <a:srgbClr val="FFFFFF"/>
                </a:solidFill>
              </a:rPr>
              <a:t>©2012 Green Building Initiative. All Right Reserved.</a:t>
            </a:r>
          </a:p>
        </p:txBody>
      </p:sp>
    </p:spTree>
    <p:extLst>
      <p:ext uri="{BB962C8B-B14F-4D97-AF65-F5344CB8AC3E}">
        <p14:creationId xmlns:p14="http://schemas.microsoft.com/office/powerpoint/2010/main" xmlns="" val="131980778"/>
      </p:ext>
    </p:extLst>
  </p:cSld>
  <p:clrMapOvr>
    <a:masterClrMapping/>
  </p:clrMapOvr>
  <p:timing>
    <p:tnLst>
      <p:par>
        <p:cTn id="1" dur="indefinite" restart="never" nodeType="tmRoot"/>
      </p:par>
    </p:tnLst>
  </p:timing>
  <p:hf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8288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xmlns="" val="38846087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
          <p:cNvSpPr/>
          <p:nvPr userDrawn="1"/>
        </p:nvSpPr>
        <p:spPr>
          <a:xfrm>
            <a:off x="381000" y="990600"/>
            <a:ext cx="876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xmlns="" val="207281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Rectangle 2"/>
          <p:cNvSpPr>
            <a:spLocks noGrp="1" noChangeArrowheads="1"/>
          </p:cNvSpPr>
          <p:nvPr>
            <p:ph idx="1"/>
          </p:nvPr>
        </p:nvSpPr>
        <p:spPr bwMode="auto">
          <a:xfrm>
            <a:off x="762000" y="2133600"/>
            <a:ext cx="70104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xmlns="" val="10532267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48124" y="1295400"/>
            <a:ext cx="4867276" cy="1470025"/>
          </a:xfrm>
        </p:spPr>
        <p:txBody>
          <a:bodyPr anchor="b" anchorCtr="0"/>
          <a:lstStyle>
            <a:lvl1pPr algn="l">
              <a:defRPr sz="2800" spc="-100" baseline="0"/>
            </a:lvl1pPr>
          </a:lstStyle>
          <a:p>
            <a:r>
              <a:rPr lang="en-US" smtClean="0"/>
              <a:t>Click to edit Master title style</a:t>
            </a:r>
            <a:endParaRPr lang="en-US" dirty="0"/>
          </a:p>
        </p:txBody>
      </p:sp>
      <p:sp>
        <p:nvSpPr>
          <p:cNvPr id="3" name="Subtitle 2"/>
          <p:cNvSpPr>
            <a:spLocks noGrp="1"/>
          </p:cNvSpPr>
          <p:nvPr>
            <p:ph type="subTitle" idx="1"/>
          </p:nvPr>
        </p:nvSpPr>
        <p:spPr>
          <a:xfrm>
            <a:off x="4086225" y="3124200"/>
            <a:ext cx="4688541" cy="7620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1" name="Rectangle 9"/>
          <p:cNvSpPr>
            <a:spLocks noChangeArrowheads="1"/>
          </p:cNvSpPr>
          <p:nvPr userDrawn="1"/>
        </p:nvSpPr>
        <p:spPr bwMode="auto">
          <a:xfrm flipH="1">
            <a:off x="4162422" y="2819400"/>
            <a:ext cx="4524377"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solidFill>
                <a:srgbClr val="000000"/>
              </a:solidFill>
              <a:latin typeface="Times"/>
            </a:endParaRPr>
          </a:p>
        </p:txBody>
      </p:sp>
      <p:sp>
        <p:nvSpPr>
          <p:cNvPr id="12" name="Rectangle 5"/>
          <p:cNvSpPr>
            <a:spLocks noChangeArrowheads="1"/>
          </p:cNvSpPr>
          <p:nvPr userDrawn="1"/>
        </p:nvSpPr>
        <p:spPr bwMode="auto">
          <a:xfrm>
            <a:off x="533400" y="5791200"/>
            <a:ext cx="8610600" cy="1066800"/>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3" name="Rectangle 5"/>
          <p:cNvSpPr>
            <a:spLocks noChangeArrowheads="1"/>
          </p:cNvSpPr>
          <p:nvPr userDrawn="1"/>
        </p:nvSpPr>
        <p:spPr bwMode="auto">
          <a:xfrm>
            <a:off x="0" y="0"/>
            <a:ext cx="3752850" cy="6858000"/>
          </a:xfrm>
          <a:prstGeom prst="rect">
            <a:avLst/>
          </a:prstGeom>
          <a:solidFill>
            <a:schemeClr val="accent2">
              <a:lumMod val="50000"/>
            </a:schemeClr>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0" y="5791200"/>
            <a:ext cx="3752850" cy="1066800"/>
          </a:xfrm>
          <a:prstGeom prst="rect">
            <a:avLst/>
          </a:prstGeom>
          <a:solidFill>
            <a:schemeClr val="bg1"/>
          </a:solidFill>
          <a:ln w="9525">
            <a:noFill/>
            <a:miter lim="800000"/>
            <a:headEnd/>
            <a:tailEnd/>
          </a:ln>
          <a:effectLst>
            <a:outerShdw blurRad="50800" dist="38100" algn="l"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pic>
        <p:nvPicPr>
          <p:cNvPr id="15" name="Picture 11" descr="ADEQext0516"/>
          <p:cNvPicPr>
            <a:picLocks noChangeAspect="1" noChangeArrowheads="1"/>
          </p:cNvPicPr>
          <p:nvPr userDrawn="1"/>
        </p:nvPicPr>
        <p:blipFill>
          <a:blip r:embed="rId2"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6" name="Rectangle 9"/>
          <p:cNvSpPr>
            <a:spLocks noChangeArrowheads="1"/>
          </p:cNvSpPr>
          <p:nvPr userDrawn="1"/>
        </p:nvSpPr>
        <p:spPr bwMode="auto">
          <a:xfrm>
            <a:off x="0" y="5756275"/>
            <a:ext cx="9144000" cy="46038"/>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cxnSp>
        <p:nvCxnSpPr>
          <p:cNvPr id="17" name="Straight Connector 16"/>
          <p:cNvCxnSpPr/>
          <p:nvPr userDrawn="1"/>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userDrawn="1"/>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pic>
        <p:nvPicPr>
          <p:cNvPr id="19" name="Picture 2" descr="D:\Alexander_Design\AD_Projects\Archive\Green_Building_initiative\Green_Globe_logos\Updated Green Globe logos\GBI\GBI_Logo.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5983700"/>
            <a:ext cx="1159728" cy="68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50500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png"/><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png"/><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1.pn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image" Target="../media/image1.png"/><Relationship Id="rId4" Type="http://schemas.openxmlformats.org/officeDocument/2006/relationships/slideLayout" Target="../slideLayouts/slideLayout71.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4" name="Rectangle 5"/>
          <p:cNvSpPr>
            <a:spLocks noChangeArrowheads="1"/>
          </p:cNvSpPr>
          <p:nvPr userDrawn="1"/>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chemeClr val="accent1"/>
              </a:solidFill>
              <a:effectLst>
                <a:outerShdw blurRad="38100" dist="38100" dir="2700000" algn="tl">
                  <a:srgbClr val="000000"/>
                </a:outerShdw>
              </a:effectLst>
              <a:latin typeface="Verdana" pitchFamily="-107" charset="0"/>
              <a:ea typeface="ＭＳ Ｐゴシック" pitchFamily="-107" charset="-128"/>
              <a:cs typeface="+mn-cs"/>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latin typeface="Times" pitchFamily="-107" charset="0"/>
              <a:ea typeface="ＭＳ Ｐゴシック" pitchFamily="-107" charset="-128"/>
              <a:cs typeface="+mn-cs"/>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smtClean="0">
                <a:solidFill>
                  <a:schemeClr val="bg1"/>
                </a:solidFill>
              </a:rPr>
              <a:t>©2012 Green</a:t>
            </a:r>
            <a:r>
              <a:rPr lang="en-US" sz="700" baseline="0" dirty="0" smtClean="0">
                <a:solidFill>
                  <a:schemeClr val="bg1"/>
                </a:solidFill>
              </a:rPr>
              <a:t> Building Initiative. All Right Reserved.</a:t>
            </a:r>
            <a:endParaRPr lang="en-US" sz="700" dirty="0">
              <a:solidFill>
                <a:schemeClr val="bg1"/>
              </a:solidFill>
            </a:endParaRPr>
          </a:p>
        </p:txBody>
      </p:sp>
      <p:sp>
        <p:nvSpPr>
          <p:cNvPr id="12" name="Rectangle 9"/>
          <p:cNvSpPr>
            <a:spLocks noChangeArrowheads="1"/>
          </p:cNvSpPr>
          <p:nvPr userDrawn="1"/>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latin typeface="Times" pitchFamily="-107" charset="0"/>
              <a:ea typeface="ＭＳ Ｐゴシック" pitchFamily="-107" charset="-128"/>
              <a:cs typeface="+mn-cs"/>
            </a:endParaRPr>
          </a:p>
        </p:txBody>
      </p:sp>
      <p:sp>
        <p:nvSpPr>
          <p:cNvPr id="13" name="Rectangle 12"/>
          <p:cNvSpPr/>
          <p:nvPr userDrawn="1"/>
        </p:nvSpPr>
        <p:spPr>
          <a:xfrm>
            <a:off x="7848600" y="6134100"/>
            <a:ext cx="1295400" cy="72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3" descr="D:\Alexander_Design\AD_Projects\Archive\Green_Building_initiative\Green_Globe_logos\Updated Green Globe logos\GBI\GBI_Logos_White-ADJUSTED-for-PPT.png"/>
          <p:cNvPicPr>
            <a:picLocks noChangeAspect="1" noChangeArrowheads="1"/>
          </p:cNvPicPr>
          <p:nvPr userDrawn="1"/>
        </p:nvPicPr>
        <p:blipFill>
          <a:blip r:embed="rId9"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630" r:id="rId1"/>
    <p:sldLayoutId id="2147484618" r:id="rId2"/>
    <p:sldLayoutId id="2147484628" r:id="rId3"/>
    <p:sldLayoutId id="2147484634" r:id="rId4"/>
    <p:sldLayoutId id="2147484632" r:id="rId5"/>
    <p:sldLayoutId id="2147484635" r:id="rId6"/>
    <p:sldLayoutId id="2147484639" r:id="rId7"/>
  </p:sldLayoutIdLst>
  <p:timing>
    <p:tnLst>
      <p:par>
        <p:cTn id="1" dur="indefinite" restart="never" nodeType="tmRoot"/>
      </p:par>
    </p:tnLst>
  </p:timing>
  <p:hf hdr="0" ftr="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smtClean="0">
                <a:solidFill>
                  <a:srgbClr val="FFFFFF"/>
                </a:solidFill>
              </a:rPr>
              <a:t>©2012 Green Building Initiative. All Right Reserved.</a:t>
            </a:r>
            <a:endParaRPr lang="en-US" sz="700" dirty="0">
              <a:solidFill>
                <a:srgbClr val="FFFFFF"/>
              </a:solidFill>
            </a:endParaRPr>
          </a:p>
        </p:txBody>
      </p:sp>
      <p:sp>
        <p:nvSpPr>
          <p:cNvPr id="12" name="Rectangle 9"/>
          <p:cNvSpPr>
            <a:spLocks noChangeArrowheads="1"/>
          </p:cNvSpPr>
          <p:nvPr userDrawn="1"/>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3" name="Rectangle 12"/>
          <p:cNvSpPr/>
          <p:nvPr userDrawn="1"/>
        </p:nvSpPr>
        <p:spPr>
          <a:xfrm>
            <a:off x="7848600" y="6134100"/>
            <a:ext cx="1295400" cy="72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3" descr="D:\Alexander_Design\AD_Projects\Archive\Green_Building_initiative\Green_Globe_logos\Updated Green Globe logos\GBI\GBI_Logos_White-ADJUSTED-for-PPT.png"/>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1013514"/>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Lst>
  <p:timing>
    <p:tnLst>
      <p:par>
        <p:cTn id="1" dur="indefinite" restart="never" nodeType="tmRoot"/>
      </p:par>
    </p:tnLst>
  </p:timing>
  <p:hf hdr="0" ftr="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smtClean="0">
                <a:solidFill>
                  <a:srgbClr val="FFFFFF"/>
                </a:solidFill>
              </a:rPr>
              <a:t>©2012 Green Building Initiative. All Right Reserved.</a:t>
            </a:r>
            <a:endParaRPr lang="en-US" sz="700" dirty="0">
              <a:solidFill>
                <a:srgbClr val="FFFFFF"/>
              </a:solidFill>
            </a:endParaRPr>
          </a:p>
        </p:txBody>
      </p:sp>
      <p:sp>
        <p:nvSpPr>
          <p:cNvPr id="12" name="Rectangle 9"/>
          <p:cNvSpPr>
            <a:spLocks noChangeArrowheads="1"/>
          </p:cNvSpPr>
          <p:nvPr userDrawn="1"/>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3" name="Rectangle 12"/>
          <p:cNvSpPr/>
          <p:nvPr userDrawn="1"/>
        </p:nvSpPr>
        <p:spPr>
          <a:xfrm>
            <a:off x="7848600" y="6134100"/>
            <a:ext cx="1295400" cy="72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3" descr="D:\Alexander_Design\AD_Projects\Archive\Green_Building_initiative\Green_Globe_logos\Updated Green Globe logos\GBI\GBI_Logos_White-ADJUSTED-for-PPT.png"/>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9373673"/>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3" r:id="rId6"/>
    <p:sldLayoutId id="2147484714" r:id="rId7"/>
    <p:sldLayoutId id="2147484715" r:id="rId8"/>
    <p:sldLayoutId id="2147484716" r:id="rId9"/>
    <p:sldLayoutId id="2147484717" r:id="rId10"/>
    <p:sldLayoutId id="2147484718" r:id="rId11"/>
  </p:sldLayoutIdLst>
  <p:timing>
    <p:tnLst>
      <p:par>
        <p:cTn id="1" dur="indefinite" restart="never" nodeType="tmRoot"/>
      </p:par>
    </p:tnLst>
  </p:timing>
  <p:hf hdr="0" ftr="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sp>
        <p:nvSpPr>
          <p:cNvPr id="14" name="Rectangle 5"/>
          <p:cNvSpPr>
            <a:spLocks noChangeArrowheads="1"/>
          </p:cNvSpPr>
          <p:nvPr/>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cs typeface="Arial" charset="0"/>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cs typeface="Arial" charset="0"/>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a:solidFill>
                  <a:srgbClr val="FFFFFF"/>
                </a:solidFill>
                <a:latin typeface="Arial"/>
                <a:cs typeface="Arial" charset="0"/>
              </a:rPr>
              <a:t>©</a:t>
            </a:r>
            <a:r>
              <a:rPr lang="en-US" sz="700" dirty="0" smtClean="0">
                <a:solidFill>
                  <a:srgbClr val="FFFFFF"/>
                </a:solidFill>
                <a:latin typeface="Arial"/>
                <a:cs typeface="Arial" charset="0"/>
              </a:rPr>
              <a:t>2013 </a:t>
            </a:r>
            <a:r>
              <a:rPr lang="en-US" sz="700" dirty="0">
                <a:solidFill>
                  <a:srgbClr val="FFFFFF"/>
                </a:solidFill>
                <a:latin typeface="Arial"/>
                <a:cs typeface="Arial" charset="0"/>
              </a:rPr>
              <a:t>Green Building Initiative. All Right Reserved.</a:t>
            </a:r>
          </a:p>
        </p:txBody>
      </p:sp>
      <p:sp>
        <p:nvSpPr>
          <p:cNvPr id="12" name="Rectangle 9"/>
          <p:cNvSpPr>
            <a:spLocks noChangeArrowheads="1"/>
          </p:cNvSpPr>
          <p:nvPr/>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cs typeface="Arial" charset="0"/>
            </a:endParaRPr>
          </a:p>
        </p:txBody>
      </p:sp>
      <p:sp>
        <p:nvSpPr>
          <p:cNvPr id="13" name="Rectangle 12"/>
          <p:cNvSpPr/>
          <p:nvPr/>
        </p:nvSpPr>
        <p:spPr>
          <a:xfrm>
            <a:off x="7848600" y="6142038"/>
            <a:ext cx="1295400" cy="715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3" descr="D:\Alexander_Design\AD_Projects\Archive\Green_Building_initiative\Green_Globe_logos\Updated Green Globe logos\GBI\GBI_Logos_White-ADJUSTED-for-PPT.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5634022"/>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smtClean="0">
                <a:solidFill>
                  <a:srgbClr val="FFFFFF"/>
                </a:solidFill>
              </a:rPr>
              <a:t>©2013 Green Building Initiative. All Right Reserved.</a:t>
            </a:r>
            <a:endParaRPr lang="en-US" sz="700" dirty="0">
              <a:solidFill>
                <a:srgbClr val="FFFFFF"/>
              </a:solidFill>
            </a:endParaRPr>
          </a:p>
        </p:txBody>
      </p:sp>
      <p:sp>
        <p:nvSpPr>
          <p:cNvPr id="12" name="Rectangle 9"/>
          <p:cNvSpPr>
            <a:spLocks noChangeArrowheads="1"/>
          </p:cNvSpPr>
          <p:nvPr userDrawn="1"/>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3" name="Rectangle 12"/>
          <p:cNvSpPr/>
          <p:nvPr userDrawn="1"/>
        </p:nvSpPr>
        <p:spPr>
          <a:xfrm>
            <a:off x="7848600" y="6134100"/>
            <a:ext cx="1295400" cy="72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3" descr="D:\Alexander_Design\AD_Projects\Archive\Green_Building_initiative\Green_Globe_logos\Updated Green Globe logos\GBI\GBI_Logos_White-ADJUSTED-for-PPT.png"/>
          <p:cNvPicPr>
            <a:picLocks noChangeAspect="1" noChangeArrowheads="1"/>
          </p:cNvPicPr>
          <p:nvPr userDrawn="1"/>
        </p:nvPicPr>
        <p:blipFill>
          <a:blip r:embed="rId11"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8424486"/>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Lst>
  <p:timing>
    <p:tnLst>
      <p:par>
        <p:cTn id="1" dur="indefinite" restart="never" nodeType="tmRoot"/>
      </p:par>
    </p:tnLst>
  </p:timing>
  <p:hf hdr="0" ftr="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smtClean="0">
                <a:solidFill>
                  <a:srgbClr val="FFFFFF"/>
                </a:solidFill>
              </a:rPr>
              <a:t>©2013 Green Building Initiative. All Right Reserved.</a:t>
            </a:r>
            <a:endParaRPr lang="en-US" sz="700" dirty="0">
              <a:solidFill>
                <a:srgbClr val="FFFFFF"/>
              </a:solidFill>
            </a:endParaRPr>
          </a:p>
        </p:txBody>
      </p:sp>
      <p:sp>
        <p:nvSpPr>
          <p:cNvPr id="12" name="Rectangle 9"/>
          <p:cNvSpPr>
            <a:spLocks noChangeArrowheads="1"/>
          </p:cNvSpPr>
          <p:nvPr userDrawn="1"/>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3" name="Rectangle 12"/>
          <p:cNvSpPr/>
          <p:nvPr userDrawn="1"/>
        </p:nvSpPr>
        <p:spPr>
          <a:xfrm>
            <a:off x="7848600" y="6134100"/>
            <a:ext cx="1295400" cy="72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3" descr="D:\Alexander_Design\AD_Projects\Archive\Green_Building_initiative\Green_Globe_logos\Updated Green Globe logos\GBI\GBI_Logos_White-ADJUSTED-for-PPT.png"/>
          <p:cNvPicPr>
            <a:picLocks noChangeAspect="1" noChangeArrowheads="1"/>
          </p:cNvPicPr>
          <p:nvPr userDrawn="1"/>
        </p:nvPicPr>
        <p:blipFill>
          <a:blip r:embed="rId11"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2391341"/>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7" r:id="rId8"/>
    <p:sldLayoutId id="2147484908" r:id="rId9"/>
  </p:sldLayoutIdLst>
  <p:timing>
    <p:tnLst>
      <p:par>
        <p:cTn id="1" dur="indefinite" restart="never" nodeType="tmRoot"/>
      </p:par>
    </p:tnLst>
  </p:timing>
  <p:hf hdr="0" ftr="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smtClean="0">
                <a:solidFill>
                  <a:srgbClr val="FFFFFF"/>
                </a:solidFill>
              </a:rPr>
              <a:t>©2013 Green Building Initiative. All Right Reserved.</a:t>
            </a:r>
            <a:endParaRPr lang="en-US" sz="700" dirty="0">
              <a:solidFill>
                <a:srgbClr val="FFFFFF"/>
              </a:solidFill>
            </a:endParaRPr>
          </a:p>
        </p:txBody>
      </p:sp>
      <p:sp>
        <p:nvSpPr>
          <p:cNvPr id="12" name="Rectangle 9"/>
          <p:cNvSpPr>
            <a:spLocks noChangeArrowheads="1"/>
          </p:cNvSpPr>
          <p:nvPr userDrawn="1"/>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3" name="Rectangle 12"/>
          <p:cNvSpPr/>
          <p:nvPr userDrawn="1"/>
        </p:nvSpPr>
        <p:spPr>
          <a:xfrm>
            <a:off x="7848600" y="6134100"/>
            <a:ext cx="1295400" cy="72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3" descr="D:\Alexander_Design\AD_Projects\Archive\Green_Building_initiative\Green_Globe_logos\Updated Green Globe logos\GBI\GBI_Logos_White-ADJUSTED-for-PPT.png"/>
          <p:cNvPicPr>
            <a:picLocks noChangeAspect="1" noChangeArrowheads="1"/>
          </p:cNvPicPr>
          <p:nvPr userDrawn="1"/>
        </p:nvPicPr>
        <p:blipFill>
          <a:blip r:embed="rId11"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1752934"/>
      </p:ext>
    </p:extLst>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Lst>
  <p:timing>
    <p:tnLst>
      <p:par>
        <p:cTn id="1" dur="indefinite" restart="never" nodeType="tmRoot"/>
      </p:par>
    </p:tnLst>
  </p:timing>
  <p:hf hdr="0" ftr="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0" y="6142039"/>
            <a:ext cx="7848600" cy="715962"/>
          </a:xfrm>
          <a:prstGeom prst="rect">
            <a:avLst/>
          </a:prstGeom>
          <a:solidFill>
            <a:schemeClr val="accent3"/>
          </a:solidFill>
          <a:ln w="9525">
            <a:noFill/>
            <a:miter lim="800000"/>
            <a:headEnd/>
            <a:tailEnd/>
          </a:ln>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4" name="Rectangle 5"/>
          <p:cNvSpPr>
            <a:spLocks noChangeArrowheads="1"/>
          </p:cNvSpPr>
          <p:nvPr userDrawn="1"/>
        </p:nvSpPr>
        <p:spPr bwMode="auto">
          <a:xfrm>
            <a:off x="7848600" y="6096001"/>
            <a:ext cx="1298308" cy="762000"/>
          </a:xfrm>
          <a:prstGeom prst="rect">
            <a:avLst/>
          </a:prstGeom>
          <a:solidFill>
            <a:schemeClr val="bg1"/>
          </a:solidFill>
          <a:ln w="9525">
            <a:noFill/>
            <a:miter lim="800000"/>
            <a:headEnd/>
            <a:tailEnd/>
          </a:ln>
          <a:effectLst>
            <a:outerShdw blurRad="50800" dist="38100" dir="10800000" algn="r" rotWithShape="0">
              <a:prstClr val="black">
                <a:alpha val="40000"/>
              </a:prstClr>
            </a:outerShdw>
          </a:effectLst>
        </p:spPr>
        <p:txBody>
          <a:bodyPr wrap="none" anchor="ctr"/>
          <a:lstStyle/>
          <a:p>
            <a:pPr algn="ctr">
              <a:defRPr/>
            </a:pPr>
            <a:endParaRPr lang="en-US" sz="2800" dirty="0">
              <a:solidFill>
                <a:srgbClr val="5C8727"/>
              </a:solidFill>
              <a:effectLst>
                <a:outerShdw blurRad="38100" dist="38100" dir="2700000" algn="tl">
                  <a:srgbClr val="000000"/>
                </a:outerShdw>
              </a:effectLst>
              <a:latin typeface="Verdana" pitchFamily="-107" charset="0"/>
              <a:ea typeface="ＭＳ Ｐゴシック" pitchFamily="-107" charset="-128"/>
            </a:endParaRPr>
          </a:p>
        </p:txBody>
      </p:sp>
      <p:sp>
        <p:nvSpPr>
          <p:cNvPr id="1027" name="Rectangle 2"/>
          <p:cNvSpPr>
            <a:spLocks noGrp="1" noChangeArrowheads="1"/>
          </p:cNvSpPr>
          <p:nvPr>
            <p:ph type="body" idx="1"/>
          </p:nvPr>
        </p:nvSpPr>
        <p:spPr bwMode="auto">
          <a:xfrm>
            <a:off x="762000" y="1524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title"/>
          </p:nvPr>
        </p:nvSpPr>
        <p:spPr bwMode="auto">
          <a:xfrm>
            <a:off x="381000" y="457200"/>
            <a:ext cx="7010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5" name="Rectangle 9"/>
          <p:cNvSpPr>
            <a:spLocks noChangeArrowheads="1"/>
          </p:cNvSpPr>
          <p:nvPr/>
        </p:nvSpPr>
        <p:spPr bwMode="auto">
          <a:xfrm flipH="1">
            <a:off x="457200" y="1066800"/>
            <a:ext cx="8686800" cy="46038"/>
          </a:xfrm>
          <a:prstGeom prst="rect">
            <a:avLst/>
          </a:prstGeom>
          <a:solidFill>
            <a:srgbClr val="92D050">
              <a:alpha val="47000"/>
            </a:srgbClr>
          </a:solidFill>
          <a:ln w="9525">
            <a:noFill/>
            <a:miter lim="800000"/>
            <a:headEnd/>
            <a:tailEnd/>
          </a:ln>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0" name="TextBox 9"/>
          <p:cNvSpPr txBox="1"/>
          <p:nvPr/>
        </p:nvSpPr>
        <p:spPr>
          <a:xfrm>
            <a:off x="4953000" y="6618416"/>
            <a:ext cx="2743200" cy="200055"/>
          </a:xfrm>
          <a:prstGeom prst="rect">
            <a:avLst/>
          </a:prstGeom>
          <a:noFill/>
        </p:spPr>
        <p:txBody>
          <a:bodyPr wrap="square" rtlCol="0">
            <a:spAutoFit/>
          </a:bodyPr>
          <a:lstStyle/>
          <a:p>
            <a:pPr algn="r"/>
            <a:r>
              <a:rPr lang="en-US" sz="700" dirty="0" smtClean="0">
                <a:solidFill>
                  <a:srgbClr val="FFFFFF"/>
                </a:solidFill>
              </a:rPr>
              <a:t>©2013 Green Building Initiative. All Right Reserved.</a:t>
            </a:r>
            <a:endParaRPr lang="en-US" sz="700" dirty="0">
              <a:solidFill>
                <a:srgbClr val="FFFFFF"/>
              </a:solidFill>
            </a:endParaRPr>
          </a:p>
        </p:txBody>
      </p:sp>
      <p:sp>
        <p:nvSpPr>
          <p:cNvPr id="12" name="Rectangle 9"/>
          <p:cNvSpPr>
            <a:spLocks noChangeArrowheads="1"/>
          </p:cNvSpPr>
          <p:nvPr userDrawn="1"/>
        </p:nvSpPr>
        <p:spPr bwMode="auto">
          <a:xfrm>
            <a:off x="0" y="6096000"/>
            <a:ext cx="9144000" cy="46038"/>
          </a:xfrm>
          <a:prstGeom prst="rect">
            <a:avLst/>
          </a:prstGeom>
          <a:solidFill>
            <a:schemeClr val="accent1"/>
          </a:solidFill>
          <a:ln w="9525">
            <a:noFill/>
            <a:miter lim="800000"/>
            <a:headEnd/>
            <a:tailEnd/>
          </a:ln>
          <a:effectLst>
            <a:outerShdw blurRad="50800" dist="25400" dir="5400000" algn="t" rotWithShape="0">
              <a:prstClr val="black">
                <a:alpha val="32000"/>
              </a:prstClr>
            </a:outerShdw>
          </a:effectLst>
        </p:spPr>
        <p:txBody>
          <a:bodyPr wrap="none" anchor="ctr"/>
          <a:lstStyle/>
          <a:p>
            <a:pPr eaLnBrk="0" hangingPunct="0">
              <a:defRPr/>
            </a:pPr>
            <a:endParaRPr lang="en-US" sz="2400" dirty="0">
              <a:solidFill>
                <a:srgbClr val="000000"/>
              </a:solidFill>
              <a:latin typeface="Times" pitchFamily="-107" charset="0"/>
              <a:ea typeface="ＭＳ Ｐゴシック" pitchFamily="-107" charset="-128"/>
            </a:endParaRPr>
          </a:p>
        </p:txBody>
      </p:sp>
      <p:sp>
        <p:nvSpPr>
          <p:cNvPr id="13" name="Rectangle 12"/>
          <p:cNvSpPr/>
          <p:nvPr userDrawn="1"/>
        </p:nvSpPr>
        <p:spPr>
          <a:xfrm>
            <a:off x="7848600" y="6134100"/>
            <a:ext cx="1295400" cy="72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3" descr="D:\Alexander_Design\AD_Projects\Archive\Green_Building_initiative\Green_Globe_logos\Updated Green Globe logos\GBI\GBI_Logos_White-ADJUSTED-for-PPT.png"/>
          <p:cNvPicPr>
            <a:picLocks noChangeAspect="1" noChangeArrowheads="1"/>
          </p:cNvPicPr>
          <p:nvPr userDrawn="1"/>
        </p:nvPicPr>
        <p:blipFill>
          <a:blip r:embed="rId10" cstate="print">
            <a:extLst>
              <a:ext uri="{28A0092B-C50C-407E-A947-70E740481C1C}">
                <a14:useLocalDpi xmlns:a14="http://schemas.microsoft.com/office/drawing/2010/main" xmlns="" val="0"/>
              </a:ext>
            </a:extLst>
          </a:blip>
          <a:srcRect/>
          <a:stretch>
            <a:fillRect/>
          </a:stretch>
        </p:blipFill>
        <p:spPr bwMode="auto">
          <a:xfrm>
            <a:off x="7991475" y="6134100"/>
            <a:ext cx="1076325" cy="6637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01268725"/>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5" r:id="rId6"/>
    <p:sldLayoutId id="2147484906" r:id="rId7"/>
    <p:sldLayoutId id="2147484907" r:id="rId8"/>
  </p:sldLayoutIdLst>
  <p:timing>
    <p:tnLst>
      <p:par>
        <p:cTn id="1" dur="indefinite" restart="never" nodeType="tmRoot"/>
      </p:par>
    </p:tnLst>
  </p:timing>
  <p:hf hdr="0" ftr="0"/>
  <p:txStyles>
    <p:title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p:titleStyle>
    <p:bodyStyle>
      <a:lvl1pPr marL="342900" indent="-342900" algn="l" rtl="0" eaLnBrk="1" fontAlgn="base" hangingPunct="1">
        <a:lnSpc>
          <a:spcPct val="110000"/>
        </a:lnSpc>
        <a:spcBef>
          <a:spcPct val="20000"/>
        </a:spcBef>
        <a:spcAft>
          <a:spcPct val="0"/>
        </a:spcAft>
        <a:buClr>
          <a:schemeClr val="accent1"/>
        </a:buClr>
        <a:buFont typeface="Wingdings" pitchFamily="2" charset="2"/>
        <a:buChar char="§"/>
        <a:defRPr sz="2400" spc="-60" baseline="0">
          <a:solidFill>
            <a:schemeClr val="accent2"/>
          </a:solidFill>
          <a:latin typeface="+mn-lt"/>
          <a:ea typeface="ＭＳ Ｐゴシック" pitchFamily="-65" charset="-128"/>
          <a:cs typeface="ＭＳ Ｐゴシック" pitchFamily="-65" charset="-128"/>
        </a:defRPr>
      </a:lvl1pPr>
      <a:lvl2pPr marL="742950" indent="-285750" algn="l" rtl="0" eaLnBrk="1" fontAlgn="base" hangingPunct="1">
        <a:lnSpc>
          <a:spcPct val="110000"/>
        </a:lnSpc>
        <a:spcBef>
          <a:spcPct val="20000"/>
        </a:spcBef>
        <a:spcAft>
          <a:spcPct val="0"/>
        </a:spcAft>
        <a:buClr>
          <a:schemeClr val="accent1"/>
        </a:buClr>
        <a:buFont typeface="Wingdings" pitchFamily="2" charset="2"/>
        <a:buChar char="§"/>
        <a:defRPr sz="2000">
          <a:solidFill>
            <a:schemeClr val="accent2"/>
          </a:solidFill>
          <a:latin typeface="+mn-lt"/>
          <a:ea typeface="ＭＳ Ｐゴシック" pitchFamily="-65" charset="-128"/>
        </a:defRPr>
      </a:lvl2pPr>
      <a:lvl3pPr marL="1143000" indent="-228600" algn="l" rtl="0" eaLnBrk="1" fontAlgn="base" hangingPunct="1">
        <a:lnSpc>
          <a:spcPct val="110000"/>
        </a:lnSpc>
        <a:spcBef>
          <a:spcPct val="20000"/>
        </a:spcBef>
        <a:spcAft>
          <a:spcPct val="0"/>
        </a:spcAft>
        <a:buClr>
          <a:schemeClr val="accent1"/>
        </a:buClr>
        <a:buChar char="•"/>
        <a:defRPr sz="1800">
          <a:solidFill>
            <a:schemeClr val="accent2"/>
          </a:solidFill>
          <a:latin typeface="+mn-lt"/>
          <a:ea typeface="ＭＳ Ｐゴシック" pitchFamily="-65" charset="-128"/>
        </a:defRPr>
      </a:lvl3pPr>
      <a:lvl4pPr marL="1600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4pPr>
      <a:lvl5pPr marL="20574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ea typeface="ＭＳ Ｐゴシック" pitchFamily="-65" charset="-128"/>
        </a:defRPr>
      </a:lvl5pPr>
      <a:lvl6pPr marL="25146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1" fontAlgn="base" hangingPunct="1">
        <a:lnSpc>
          <a:spcPct val="110000"/>
        </a:lnSpc>
        <a:spcBef>
          <a:spcPct val="20000"/>
        </a:spcBef>
        <a:spcAft>
          <a:spcPct val="0"/>
        </a:spcAft>
        <a:buClr>
          <a:schemeClr val="accent1"/>
        </a:buClr>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png"/><Relationship Id="rId21" Type="http://schemas.openxmlformats.org/officeDocument/2006/relationships/image" Target="../media/image53.jpe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10.xml"/><Relationship Id="rId16" Type="http://schemas.openxmlformats.org/officeDocument/2006/relationships/image" Target="../media/image48.jpeg"/><Relationship Id="rId20" Type="http://schemas.openxmlformats.org/officeDocument/2006/relationships/image" Target="../media/image52.jpeg"/><Relationship Id="rId1" Type="http://schemas.openxmlformats.org/officeDocument/2006/relationships/slideLayout" Target="../slideLayouts/slideLayout45.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pn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35.png"/><Relationship Id="rId5" Type="http://schemas.openxmlformats.org/officeDocument/2006/relationships/image" Target="../media/image55.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37.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13.png"/><Relationship Id="rId4" Type="http://schemas.openxmlformats.org/officeDocument/2006/relationships/image" Target="../media/image40.jpeg"/><Relationship Id="rId9"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66.jpe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8.jpeg"/><Relationship Id="rId7"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70.jpeg"/><Relationship Id="rId10" Type="http://schemas.openxmlformats.org/officeDocument/2006/relationships/image" Target="../media/image13.png"/><Relationship Id="rId4" Type="http://schemas.openxmlformats.org/officeDocument/2006/relationships/image" Target="../media/image69.jpe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50.jpe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7.xml"/><Relationship Id="rId7" Type="http://schemas.openxmlformats.org/officeDocument/2006/relationships/image" Target="../media/image81.png"/><Relationship Id="rId2" Type="http://schemas.openxmlformats.org/officeDocument/2006/relationships/slideLayout" Target="../slideLayouts/slideLayout46.xml"/><Relationship Id="rId1" Type="http://schemas.openxmlformats.org/officeDocument/2006/relationships/vmlDrawing" Target="../drawings/vmlDrawing4.vml"/><Relationship Id="rId6" Type="http://schemas.openxmlformats.org/officeDocument/2006/relationships/oleObject" Target="../embeddings/oleObject1.bin"/><Relationship Id="rId5" Type="http://schemas.openxmlformats.org/officeDocument/2006/relationships/image" Target="../media/image53.jpeg"/><Relationship Id="rId10" Type="http://schemas.openxmlformats.org/officeDocument/2006/relationships/image" Target="../media/image13.png"/><Relationship Id="rId4" Type="http://schemas.openxmlformats.org/officeDocument/2006/relationships/image" Target="../media/image80.jpeg"/><Relationship Id="rId9" Type="http://schemas.openxmlformats.org/officeDocument/2006/relationships/image" Target="../media/image8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18.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21.png"/><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2.jpe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3.png"/><Relationship Id="rId9"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hyperlink" Target="mailto:erin@thegbi.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5.jpeg"/><Relationship Id="rId21" Type="http://schemas.openxmlformats.org/officeDocument/2006/relationships/image" Target="../media/image32.jpeg"/><Relationship Id="rId7" Type="http://schemas.openxmlformats.org/officeDocument/2006/relationships/image" Target="../media/image19.jpe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54.xml"/><Relationship Id="rId6" Type="http://schemas.openxmlformats.org/officeDocument/2006/relationships/image" Target="../media/image18.jpeg"/><Relationship Id="rId11" Type="http://schemas.openxmlformats.org/officeDocument/2006/relationships/image" Target="../media/image2.jpeg"/><Relationship Id="rId5" Type="http://schemas.openxmlformats.org/officeDocument/2006/relationships/image" Target="../media/image17.jpeg"/><Relationship Id="rId15" Type="http://schemas.openxmlformats.org/officeDocument/2006/relationships/image" Target="../media/image26.jpeg"/><Relationship Id="rId10" Type="http://schemas.openxmlformats.org/officeDocument/2006/relationships/image" Target="../media/image22.jpeg"/><Relationship Id="rId19" Type="http://schemas.openxmlformats.org/officeDocument/2006/relationships/image" Target="../media/image30.jpe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ADEQext0516"/>
          <p:cNvPicPr>
            <a:picLocks noChangeAspect="1" noChangeArrowheads="1"/>
          </p:cNvPicPr>
          <p:nvPr/>
        </p:nvPicPr>
        <p:blipFill>
          <a:blip r:embed="rId3"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11" name="Rectangle 9"/>
          <p:cNvSpPr>
            <a:spLocks noChangeArrowheads="1"/>
          </p:cNvSpPr>
          <p:nvPr/>
        </p:nvSpPr>
        <p:spPr bwMode="auto">
          <a:xfrm>
            <a:off x="0" y="5756275"/>
            <a:ext cx="9144000" cy="46038"/>
          </a:xfrm>
          <a:prstGeom prst="rect">
            <a:avLst/>
          </a:prstGeom>
          <a:solidFill>
            <a:schemeClr val="accent6">
              <a:lumMod val="60000"/>
              <a:lumOff val="40000"/>
              <a:alpha val="47000"/>
            </a:schemeClr>
          </a:solidFill>
          <a:ln w="9525">
            <a:noFill/>
            <a:miter lim="800000"/>
            <a:headEnd/>
            <a:tailEnd/>
          </a:ln>
          <a:effectLst/>
        </p:spPr>
        <p:txBody>
          <a:bodyPr wrap="none" anchor="ctr"/>
          <a:lstStyle/>
          <a:p>
            <a:pPr eaLnBrk="0" hangingPunct="0">
              <a:defRPr/>
            </a:pPr>
            <a:endParaRPr lang="en-US" sz="2400" dirty="0">
              <a:latin typeface="Times" pitchFamily="-107" charset="0"/>
              <a:ea typeface="ＭＳ Ｐゴシック" pitchFamily="-107" charset="-128"/>
              <a:cs typeface="+mn-cs"/>
            </a:endParaRPr>
          </a:p>
        </p:txBody>
      </p:sp>
      <p:cxnSp>
        <p:nvCxnSpPr>
          <p:cNvPr id="20" name="Straight Connector 19"/>
          <p:cNvCxnSpPr/>
          <p:nvPr/>
        </p:nvCxnSpPr>
        <p:spPr>
          <a:xfrm rot="10800000">
            <a:off x="0" y="5746750"/>
            <a:ext cx="3733800" cy="15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442" name="TextBox 11"/>
          <p:cNvSpPr txBox="1">
            <a:spLocks noChangeArrowheads="1"/>
          </p:cNvSpPr>
          <p:nvPr/>
        </p:nvSpPr>
        <p:spPr bwMode="auto">
          <a:xfrm>
            <a:off x="76200" y="1038225"/>
            <a:ext cx="3276600" cy="215900"/>
          </a:xfrm>
          <a:prstGeom prst="rect">
            <a:avLst/>
          </a:prstGeom>
          <a:noFill/>
          <a:ln w="9525">
            <a:noFill/>
            <a:miter lim="800000"/>
            <a:headEnd/>
            <a:tailEnd/>
          </a:ln>
        </p:spPr>
        <p:txBody>
          <a:bodyPr>
            <a:spAutoFit/>
          </a:bodyPr>
          <a:lstStyle/>
          <a:p>
            <a:r>
              <a:rPr lang="en-US" sz="800" dirty="0">
                <a:solidFill>
                  <a:srgbClr val="92D050"/>
                </a:solidFill>
                <a:cs typeface="ＭＳ Ｐゴシック"/>
              </a:rPr>
              <a:t>ADEQ Headquarters,  North Little Rock, Arkansas</a:t>
            </a:r>
          </a:p>
        </p:txBody>
      </p:sp>
      <p:sp>
        <p:nvSpPr>
          <p:cNvPr id="18443" name="Rectangle 12"/>
          <p:cNvSpPr>
            <a:spLocks noChangeArrowheads="1"/>
          </p:cNvSpPr>
          <p:nvPr/>
        </p:nvSpPr>
        <p:spPr bwMode="auto">
          <a:xfrm>
            <a:off x="3756016" y="2971800"/>
            <a:ext cx="5387984" cy="2554545"/>
          </a:xfrm>
          <a:prstGeom prst="rect">
            <a:avLst/>
          </a:prstGeom>
          <a:noFill/>
          <a:ln w="9525">
            <a:noFill/>
            <a:miter lim="800000"/>
            <a:headEnd/>
            <a:tailEnd/>
          </a:ln>
        </p:spPr>
        <p:txBody>
          <a:bodyPr wrap="square">
            <a:spAutoFit/>
          </a:bodyPr>
          <a:lstStyle/>
          <a:p>
            <a:pPr algn="ctr"/>
            <a:r>
              <a:rPr lang="en-US" sz="2300" b="1" dirty="0" smtClean="0">
                <a:solidFill>
                  <a:srgbClr val="00467F"/>
                </a:solidFill>
                <a:cs typeface="ＭＳ Ｐゴシック"/>
              </a:rPr>
              <a:t>New Construction/Major Renovation</a:t>
            </a:r>
          </a:p>
          <a:p>
            <a:pPr algn="ctr"/>
            <a:r>
              <a:rPr lang="en-US" sz="2300" b="1" dirty="0" smtClean="0">
                <a:solidFill>
                  <a:srgbClr val="00467F"/>
                </a:solidFill>
                <a:cs typeface="ＭＳ Ｐゴシック"/>
              </a:rPr>
              <a:t>and</a:t>
            </a:r>
          </a:p>
          <a:p>
            <a:pPr algn="ctr"/>
            <a:r>
              <a:rPr lang="en-US" sz="2300" b="1" dirty="0" smtClean="0">
                <a:solidFill>
                  <a:srgbClr val="00467F"/>
                </a:solidFill>
                <a:cs typeface="ＭＳ Ｐゴシック"/>
              </a:rPr>
              <a:t>Existing Buildings</a:t>
            </a:r>
          </a:p>
          <a:p>
            <a:pPr algn="ctr"/>
            <a:endParaRPr lang="en-US" sz="2300" b="1" dirty="0" smtClean="0">
              <a:solidFill>
                <a:srgbClr val="00467F"/>
              </a:solidFill>
              <a:cs typeface="ＭＳ Ｐゴシック"/>
            </a:endParaRPr>
          </a:p>
          <a:p>
            <a:pPr algn="ctr"/>
            <a:r>
              <a:rPr lang="en-US" sz="2000" dirty="0" smtClean="0">
                <a:solidFill>
                  <a:srgbClr val="00467F"/>
                </a:solidFill>
                <a:cs typeface="ＭＳ Ｐゴシック"/>
              </a:rPr>
              <a:t>Erin Shaffer </a:t>
            </a:r>
          </a:p>
          <a:p>
            <a:pPr algn="ctr"/>
            <a:r>
              <a:rPr lang="en-US" sz="2000" dirty="0" smtClean="0">
                <a:solidFill>
                  <a:srgbClr val="00467F"/>
                </a:solidFill>
                <a:cs typeface="ＭＳ Ｐゴシック"/>
              </a:rPr>
              <a:t> VP of National Affairs </a:t>
            </a:r>
          </a:p>
          <a:p>
            <a:pPr algn="ctr"/>
            <a:r>
              <a:rPr lang="en-US" sz="2000" dirty="0" smtClean="0">
                <a:solidFill>
                  <a:srgbClr val="00467F"/>
                </a:solidFill>
                <a:cs typeface="ＭＳ Ｐゴシック"/>
              </a:rPr>
              <a:t>Green Building Initiative</a:t>
            </a:r>
            <a:endParaRPr lang="en-US" sz="1600" dirty="0" smtClean="0">
              <a:solidFill>
                <a:srgbClr val="00467F"/>
              </a:solidFill>
              <a:cs typeface="ＭＳ Ｐゴシック"/>
            </a:endParaRPr>
          </a:p>
          <a:p>
            <a:pPr algn="ctr"/>
            <a:endParaRPr lang="en-US" sz="800" dirty="0" smtClean="0">
              <a:solidFill>
                <a:srgbClr val="00467F"/>
              </a:solidFill>
              <a:cs typeface="ＭＳ Ｐゴシック"/>
            </a:endParaRPr>
          </a:p>
        </p:txBody>
      </p:sp>
      <p:pic>
        <p:nvPicPr>
          <p:cNvPr id="2050" name="Picture 2" descr="G:\Operations\Resources\Logos\GG Certif Logos\GG_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4865" y="786325"/>
            <a:ext cx="4155669" cy="16916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5532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6"/>
          <p:cNvGrpSpPr>
            <a:grpSpLocks/>
          </p:cNvGrpSpPr>
          <p:nvPr/>
        </p:nvGrpSpPr>
        <p:grpSpPr bwMode="auto">
          <a:xfrm>
            <a:off x="4267200" y="1562100"/>
            <a:ext cx="4198938" cy="3908425"/>
            <a:chOff x="4638675" y="1570494"/>
            <a:chExt cx="3819525" cy="3534906"/>
          </a:xfrm>
        </p:grpSpPr>
        <p:pic>
          <p:nvPicPr>
            <p:cNvPr id="35883" name="Picture 11"/>
            <p:cNvPicPr>
              <a:picLocks noChangeAspect="1" noChangeArrowheads="1"/>
            </p:cNvPicPr>
            <p:nvPr/>
          </p:nvPicPr>
          <p:blipFill>
            <a:blip r:embed="rId3" cstate="print"/>
            <a:srcRect/>
            <a:stretch>
              <a:fillRect/>
            </a:stretch>
          </p:blipFill>
          <p:spPr bwMode="auto">
            <a:xfrm>
              <a:off x="6078726" y="1570494"/>
              <a:ext cx="2362200" cy="1770063"/>
            </a:xfrm>
            <a:prstGeom prst="rect">
              <a:avLst/>
            </a:prstGeom>
            <a:noFill/>
            <a:ln w="9525">
              <a:noFill/>
              <a:miter lim="800000"/>
              <a:headEnd/>
              <a:tailEnd/>
            </a:ln>
          </p:spPr>
        </p:pic>
        <p:pic>
          <p:nvPicPr>
            <p:cNvPr id="35884" name="Picture 6"/>
            <p:cNvPicPr>
              <a:picLocks noChangeAspect="1" noChangeArrowheads="1"/>
            </p:cNvPicPr>
            <p:nvPr/>
          </p:nvPicPr>
          <p:blipFill>
            <a:blip r:embed="rId4" cstate="print"/>
            <a:srcRect l="496" b="1109"/>
            <a:stretch>
              <a:fillRect/>
            </a:stretch>
          </p:blipFill>
          <p:spPr bwMode="auto">
            <a:xfrm>
              <a:off x="4638675" y="3406775"/>
              <a:ext cx="3819525" cy="1698625"/>
            </a:xfrm>
            <a:prstGeom prst="rect">
              <a:avLst/>
            </a:prstGeom>
            <a:noFill/>
            <a:ln w="9525">
              <a:noFill/>
              <a:miter lim="800000"/>
              <a:headEnd/>
              <a:tailEnd/>
            </a:ln>
          </p:spPr>
        </p:pic>
        <p:sp>
          <p:nvSpPr>
            <p:cNvPr id="130" name="Rectangle 129"/>
            <p:cNvSpPr/>
            <p:nvPr/>
          </p:nvSpPr>
          <p:spPr>
            <a:xfrm>
              <a:off x="4657448" y="1570494"/>
              <a:ext cx="1348747" cy="175883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grpSp>
        <p:nvGrpSpPr>
          <p:cNvPr id="3" name="Group 130"/>
          <p:cNvGrpSpPr>
            <a:grpSpLocks/>
          </p:cNvGrpSpPr>
          <p:nvPr/>
        </p:nvGrpSpPr>
        <p:grpSpPr bwMode="auto">
          <a:xfrm>
            <a:off x="4267200" y="1555750"/>
            <a:ext cx="4208463" cy="3921125"/>
            <a:chOff x="4273550" y="1555750"/>
            <a:chExt cx="4208463" cy="3920480"/>
          </a:xfrm>
        </p:grpSpPr>
        <p:pic>
          <p:nvPicPr>
            <p:cNvPr id="35879" name="Picture 9" descr="switch grass2"/>
            <p:cNvPicPr>
              <a:picLocks noChangeAspect="1" noChangeArrowheads="1"/>
            </p:cNvPicPr>
            <p:nvPr/>
          </p:nvPicPr>
          <p:blipFill>
            <a:blip r:embed="rId5" cstate="print"/>
            <a:srcRect l="9161" r="28011"/>
            <a:stretch>
              <a:fillRect/>
            </a:stretch>
          </p:blipFill>
          <p:spPr bwMode="auto">
            <a:xfrm>
              <a:off x="4273550" y="3606799"/>
              <a:ext cx="1524000" cy="1869431"/>
            </a:xfrm>
            <a:prstGeom prst="rect">
              <a:avLst/>
            </a:prstGeom>
            <a:noFill/>
            <a:ln w="9525">
              <a:noFill/>
              <a:miter lim="800000"/>
              <a:headEnd/>
              <a:tailEnd/>
            </a:ln>
          </p:spPr>
        </p:pic>
        <p:pic>
          <p:nvPicPr>
            <p:cNvPr id="35880" name="Picture 5" descr="creek"/>
            <p:cNvPicPr>
              <a:picLocks noChangeAspect="1" noChangeArrowheads="1"/>
            </p:cNvPicPr>
            <p:nvPr/>
          </p:nvPicPr>
          <p:blipFill>
            <a:blip r:embed="rId6" cstate="print"/>
            <a:srcRect/>
            <a:stretch>
              <a:fillRect/>
            </a:stretch>
          </p:blipFill>
          <p:spPr bwMode="auto">
            <a:xfrm>
              <a:off x="5867400" y="3600450"/>
              <a:ext cx="2614613" cy="1866899"/>
            </a:xfrm>
            <a:prstGeom prst="rect">
              <a:avLst/>
            </a:prstGeom>
            <a:noFill/>
            <a:ln w="9525">
              <a:noFill/>
              <a:miter lim="800000"/>
              <a:headEnd/>
              <a:tailEnd/>
            </a:ln>
          </p:spPr>
        </p:pic>
        <p:pic>
          <p:nvPicPr>
            <p:cNvPr id="35881" name="Picture 13"/>
            <p:cNvPicPr>
              <a:picLocks noChangeAspect="1" noChangeArrowheads="1"/>
            </p:cNvPicPr>
            <p:nvPr/>
          </p:nvPicPr>
          <p:blipFill>
            <a:blip r:embed="rId7" cstate="print"/>
            <a:srcRect l="595" t="981" r="595" b="981"/>
            <a:stretch>
              <a:fillRect/>
            </a:stretch>
          </p:blipFill>
          <p:spPr bwMode="auto">
            <a:xfrm>
              <a:off x="4286250" y="1562100"/>
              <a:ext cx="3271967" cy="1968500"/>
            </a:xfrm>
            <a:prstGeom prst="rect">
              <a:avLst/>
            </a:prstGeom>
            <a:noFill/>
            <a:ln w="19050">
              <a:noFill/>
              <a:miter lim="800000"/>
              <a:headEnd/>
              <a:tailEnd/>
            </a:ln>
          </p:spPr>
        </p:pic>
        <p:sp>
          <p:nvSpPr>
            <p:cNvPr id="135" name="Rectangle 134"/>
            <p:cNvSpPr/>
            <p:nvPr/>
          </p:nvSpPr>
          <p:spPr>
            <a:xfrm>
              <a:off x="7632700" y="1555750"/>
              <a:ext cx="838200" cy="19618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35843" name="Text Box 2"/>
          <p:cNvSpPr txBox="1">
            <a:spLocks noChangeArrowheads="1"/>
          </p:cNvSpPr>
          <p:nvPr/>
        </p:nvSpPr>
        <p:spPr bwMode="auto">
          <a:xfrm>
            <a:off x="373063" y="509588"/>
            <a:ext cx="8763000" cy="519112"/>
          </a:xfrm>
          <a:prstGeom prst="rect">
            <a:avLst/>
          </a:prstGeom>
          <a:noFill/>
          <a:ln w="9525">
            <a:noFill/>
            <a:miter lim="800000"/>
            <a:headEnd/>
            <a:tailEnd/>
          </a:ln>
        </p:spPr>
        <p:txBody>
          <a:bodyPr>
            <a:spAutoFit/>
          </a:bodyPr>
          <a:lstStyle/>
          <a:p>
            <a:pPr>
              <a:spcBef>
                <a:spcPct val="20000"/>
              </a:spcBef>
            </a:pPr>
            <a:r>
              <a:rPr lang="en-US" sz="2800" b="1" dirty="0" smtClean="0">
                <a:solidFill>
                  <a:srgbClr val="00467F"/>
                </a:solidFill>
                <a:ea typeface="ヒラギノ角ゴ Pro W3"/>
                <a:cs typeface="ヒラギノ角ゴ Pro W3"/>
              </a:rPr>
              <a:t>Environmental </a:t>
            </a:r>
            <a:r>
              <a:rPr lang="en-US" sz="2800" b="1" dirty="0">
                <a:solidFill>
                  <a:srgbClr val="00467F"/>
                </a:solidFill>
                <a:ea typeface="ヒラギノ角ゴ Pro W3"/>
                <a:cs typeface="ヒラギノ角ゴ Pro W3"/>
              </a:rPr>
              <a:t>Assessment Areas</a:t>
            </a:r>
          </a:p>
        </p:txBody>
      </p:sp>
      <p:grpSp>
        <p:nvGrpSpPr>
          <p:cNvPr id="4" name="Group 49"/>
          <p:cNvGrpSpPr>
            <a:grpSpLocks/>
          </p:cNvGrpSpPr>
          <p:nvPr/>
        </p:nvGrpSpPr>
        <p:grpSpPr bwMode="auto">
          <a:xfrm>
            <a:off x="4267200" y="1562100"/>
            <a:ext cx="4213225" cy="3930650"/>
            <a:chOff x="4267200" y="1562100"/>
            <a:chExt cx="4213224" cy="3930650"/>
          </a:xfrm>
        </p:grpSpPr>
        <p:pic>
          <p:nvPicPr>
            <p:cNvPr id="35875" name="Picture 12" descr="toronto wind turbine"/>
            <p:cNvPicPr>
              <a:picLocks noChangeAspect="1" noChangeArrowheads="1"/>
            </p:cNvPicPr>
            <p:nvPr/>
          </p:nvPicPr>
          <p:blipFill>
            <a:blip r:embed="rId8" cstate="print"/>
            <a:srcRect l="8978" r="10223"/>
            <a:stretch>
              <a:fillRect/>
            </a:stretch>
          </p:blipFill>
          <p:spPr bwMode="auto">
            <a:xfrm>
              <a:off x="4267200" y="1570038"/>
              <a:ext cx="2089150" cy="1960318"/>
            </a:xfrm>
            <a:prstGeom prst="rect">
              <a:avLst/>
            </a:prstGeom>
            <a:noFill/>
            <a:ln w="9525">
              <a:noFill/>
              <a:miter lim="800000"/>
              <a:headEnd/>
              <a:tailEnd/>
            </a:ln>
          </p:spPr>
        </p:pic>
        <p:pic>
          <p:nvPicPr>
            <p:cNvPr id="35876" name="Picture 3"/>
            <p:cNvPicPr>
              <a:picLocks noChangeAspect="1" noChangeArrowheads="1"/>
            </p:cNvPicPr>
            <p:nvPr/>
          </p:nvPicPr>
          <p:blipFill>
            <a:blip r:embed="rId9" cstate="print"/>
            <a:srcRect b="16138"/>
            <a:stretch>
              <a:fillRect/>
            </a:stretch>
          </p:blipFill>
          <p:spPr bwMode="auto">
            <a:xfrm>
              <a:off x="4267200" y="3603372"/>
              <a:ext cx="2089150" cy="1889378"/>
            </a:xfrm>
            <a:prstGeom prst="rect">
              <a:avLst/>
            </a:prstGeom>
            <a:noFill/>
            <a:ln w="9525">
              <a:noFill/>
              <a:miter lim="800000"/>
              <a:headEnd/>
              <a:tailEnd/>
            </a:ln>
          </p:spPr>
        </p:pic>
        <p:sp>
          <p:nvSpPr>
            <p:cNvPr id="48" name="Rectangle 47"/>
            <p:cNvSpPr/>
            <p:nvPr/>
          </p:nvSpPr>
          <p:spPr>
            <a:xfrm>
              <a:off x="6429374" y="3592513"/>
              <a:ext cx="2051050" cy="18907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35878" name="Picture 49" descr="Silicon monocrystaline solar panels"/>
            <p:cNvPicPr>
              <a:picLocks noChangeAspect="1" noChangeArrowheads="1"/>
            </p:cNvPicPr>
            <p:nvPr/>
          </p:nvPicPr>
          <p:blipFill>
            <a:blip r:embed="rId10" cstate="print"/>
            <a:srcRect/>
            <a:stretch>
              <a:fillRect/>
            </a:stretch>
          </p:blipFill>
          <p:spPr bwMode="auto">
            <a:xfrm flipH="1">
              <a:off x="6423660" y="1562100"/>
              <a:ext cx="2053590" cy="1966913"/>
            </a:xfrm>
            <a:prstGeom prst="rect">
              <a:avLst/>
            </a:prstGeom>
            <a:noFill/>
            <a:ln w="9525">
              <a:noFill/>
              <a:miter lim="800000"/>
              <a:headEnd/>
              <a:tailEnd/>
            </a:ln>
          </p:spPr>
        </p:pic>
      </p:grpSp>
      <p:sp>
        <p:nvSpPr>
          <p:cNvPr id="136" name="Text Box 3"/>
          <p:cNvSpPr txBox="1">
            <a:spLocks noChangeArrowheads="1"/>
          </p:cNvSpPr>
          <p:nvPr/>
        </p:nvSpPr>
        <p:spPr bwMode="auto">
          <a:xfrm>
            <a:off x="1092200" y="1457325"/>
            <a:ext cx="3175000" cy="523875"/>
          </a:xfrm>
          <a:prstGeom prst="rect">
            <a:avLst/>
          </a:prstGeom>
          <a:noFill/>
          <a:ln w="9525">
            <a:noFill/>
            <a:miter lim="800000"/>
            <a:headEnd/>
            <a:tailEnd/>
          </a:ln>
        </p:spPr>
        <p:txBody>
          <a:bodyPr>
            <a:spAutoFit/>
          </a:bodyPr>
          <a:lstStyle/>
          <a:p>
            <a:pPr marL="465138" indent="-465138">
              <a:spcBef>
                <a:spcPct val="50000"/>
              </a:spcBef>
              <a:defRPr/>
            </a:pPr>
            <a:r>
              <a:rPr lang="en-US" sz="2800" b="1" dirty="0">
                <a:solidFill>
                  <a:srgbClr val="00467F"/>
                </a:solidFill>
                <a:latin typeface="Arial"/>
                <a:ea typeface="ヒラギノ角ゴ Pro W3"/>
                <a:cs typeface="ヒラギノ角ゴ Pro W3"/>
              </a:rPr>
              <a:t>1</a:t>
            </a:r>
            <a:r>
              <a:rPr lang="en-US" sz="2800" dirty="0">
                <a:solidFill>
                  <a:srgbClr val="00467F"/>
                </a:solidFill>
                <a:latin typeface="Arial"/>
                <a:ea typeface="ヒラギノ角ゴ Pro W3"/>
                <a:cs typeface="ヒラギノ角ゴ Pro W3"/>
              </a:rPr>
              <a:t> </a:t>
            </a:r>
            <a:r>
              <a:rPr lang="en-US" sz="2000" dirty="0">
                <a:solidFill>
                  <a:srgbClr val="00467F"/>
                </a:solidFill>
                <a:latin typeface="Arial"/>
                <a:ea typeface="ヒラギノ角ゴ Pro W3"/>
                <a:cs typeface="ヒラギノ角ゴ Pro W3"/>
              </a:rPr>
              <a:t>Management</a:t>
            </a:r>
            <a:r>
              <a:rPr lang="en-US" sz="2400" dirty="0">
                <a:solidFill>
                  <a:srgbClr val="00467F"/>
                </a:solidFill>
                <a:latin typeface="Arial"/>
                <a:ea typeface="ヒラギノ角ゴ Pro W3"/>
                <a:cs typeface="ヒラギノ角ゴ Pro W3"/>
              </a:rPr>
              <a:t> </a:t>
            </a:r>
            <a:endParaRPr lang="en-US" sz="2800" dirty="0">
              <a:solidFill>
                <a:srgbClr val="00467F"/>
              </a:solidFill>
              <a:latin typeface="Arial"/>
              <a:ea typeface="ヒラギノ角ゴ Pro W3"/>
              <a:cs typeface="ヒラギノ角ゴ Pro W3"/>
            </a:endParaRPr>
          </a:p>
        </p:txBody>
      </p:sp>
      <p:sp>
        <p:nvSpPr>
          <p:cNvPr id="137" name="Text Box 4"/>
          <p:cNvSpPr txBox="1">
            <a:spLocks noChangeArrowheads="1"/>
          </p:cNvSpPr>
          <p:nvPr/>
        </p:nvSpPr>
        <p:spPr bwMode="auto">
          <a:xfrm>
            <a:off x="1079500" y="2030413"/>
            <a:ext cx="3416300" cy="522287"/>
          </a:xfrm>
          <a:prstGeom prst="rect">
            <a:avLst/>
          </a:prstGeom>
          <a:noFill/>
          <a:ln w="9525">
            <a:noFill/>
            <a:miter lim="800000"/>
            <a:headEnd/>
            <a:tailEnd/>
          </a:ln>
        </p:spPr>
        <p:txBody>
          <a:bodyPr>
            <a:spAutoFit/>
          </a:bodyPr>
          <a:lstStyle/>
          <a:p>
            <a:pPr eaLnBrk="0" hangingPunct="0">
              <a:spcBef>
                <a:spcPct val="50000"/>
              </a:spcBef>
              <a:defRPr/>
            </a:pPr>
            <a:r>
              <a:rPr lang="en-US" sz="2800" b="1" dirty="0">
                <a:solidFill>
                  <a:srgbClr val="00467F"/>
                </a:solidFill>
                <a:latin typeface="Arial"/>
                <a:ea typeface="ヒラギノ角ゴ Pro W3"/>
                <a:cs typeface="ヒラギノ角ゴ Pro W3"/>
              </a:rPr>
              <a:t>2</a:t>
            </a:r>
            <a:r>
              <a:rPr lang="en-US" sz="2800" dirty="0">
                <a:solidFill>
                  <a:srgbClr val="00467F"/>
                </a:solidFill>
                <a:latin typeface="Arial"/>
                <a:ea typeface="ヒラギノ角ゴ Pro W3"/>
                <a:cs typeface="ヒラギノ角ゴ Pro W3"/>
              </a:rPr>
              <a:t> </a:t>
            </a:r>
            <a:r>
              <a:rPr lang="en-US" sz="2000" dirty="0" smtClean="0">
                <a:solidFill>
                  <a:srgbClr val="00467F"/>
                </a:solidFill>
                <a:latin typeface="Arial"/>
                <a:ea typeface="ヒラギノ角ゴ Pro W3"/>
                <a:cs typeface="ヒラギノ角ゴ Pro W3"/>
              </a:rPr>
              <a:t>Site</a:t>
            </a:r>
            <a:endParaRPr lang="en-US" sz="2000" dirty="0">
              <a:solidFill>
                <a:srgbClr val="00467F"/>
              </a:solidFill>
              <a:latin typeface="Arial"/>
              <a:ea typeface="ヒラギノ角ゴ Pro W3"/>
              <a:cs typeface="ヒラギノ角ゴ Pro W3"/>
            </a:endParaRPr>
          </a:p>
        </p:txBody>
      </p:sp>
      <p:sp>
        <p:nvSpPr>
          <p:cNvPr id="138" name="Rectangle 5"/>
          <p:cNvSpPr>
            <a:spLocks noChangeArrowheads="1"/>
          </p:cNvSpPr>
          <p:nvPr/>
        </p:nvSpPr>
        <p:spPr bwMode="auto">
          <a:xfrm>
            <a:off x="1066800" y="2601913"/>
            <a:ext cx="1311275" cy="585787"/>
          </a:xfrm>
          <a:prstGeom prst="rect">
            <a:avLst/>
          </a:prstGeom>
          <a:noFill/>
          <a:ln w="9525">
            <a:noFill/>
            <a:miter lim="800000"/>
            <a:headEnd/>
            <a:tailEnd/>
          </a:ln>
        </p:spPr>
        <p:txBody>
          <a:bodyPr wrap="none">
            <a:spAutoFit/>
          </a:bodyPr>
          <a:lstStyle/>
          <a:p>
            <a:pPr eaLnBrk="0" hangingPunct="0">
              <a:defRPr/>
            </a:pPr>
            <a:r>
              <a:rPr lang="en-US" sz="2800" b="1" dirty="0">
                <a:solidFill>
                  <a:srgbClr val="00467F"/>
                </a:solidFill>
                <a:latin typeface="Arial"/>
                <a:ea typeface="ヒラギノ角ゴ Pro W3"/>
                <a:cs typeface="ヒラギノ角ゴ Pro W3"/>
              </a:rPr>
              <a:t>3</a:t>
            </a:r>
            <a:r>
              <a:rPr lang="en-US" sz="3200" dirty="0">
                <a:solidFill>
                  <a:srgbClr val="00467F"/>
                </a:solidFill>
                <a:latin typeface="Arial"/>
                <a:ea typeface="ヒラギノ角ゴ Pro W3"/>
                <a:cs typeface="ヒラギノ角ゴ Pro W3"/>
              </a:rPr>
              <a:t> </a:t>
            </a:r>
            <a:r>
              <a:rPr lang="en-US" sz="2000" dirty="0">
                <a:solidFill>
                  <a:srgbClr val="00467F"/>
                </a:solidFill>
                <a:latin typeface="Arial"/>
                <a:ea typeface="ヒラギノ角ゴ Pro W3"/>
                <a:cs typeface="ヒラギノ角ゴ Pro W3"/>
              </a:rPr>
              <a:t>Energy</a:t>
            </a:r>
            <a:endParaRPr lang="en-US" sz="2400" dirty="0">
              <a:solidFill>
                <a:srgbClr val="00467F"/>
              </a:solidFill>
              <a:latin typeface="Arial"/>
              <a:ea typeface="ヒラギノ角ゴ Pro W3"/>
              <a:cs typeface="ヒラギノ角ゴ Pro W3"/>
            </a:endParaRPr>
          </a:p>
        </p:txBody>
      </p:sp>
      <p:sp>
        <p:nvSpPr>
          <p:cNvPr id="139" name="Rectangle 6"/>
          <p:cNvSpPr>
            <a:spLocks noChangeArrowheads="1"/>
          </p:cNvSpPr>
          <p:nvPr/>
        </p:nvSpPr>
        <p:spPr bwMode="auto">
          <a:xfrm>
            <a:off x="1066800" y="3236913"/>
            <a:ext cx="1157288" cy="522287"/>
          </a:xfrm>
          <a:prstGeom prst="rect">
            <a:avLst/>
          </a:prstGeom>
          <a:noFill/>
          <a:ln w="9525">
            <a:noFill/>
            <a:miter lim="800000"/>
            <a:headEnd/>
            <a:tailEnd/>
          </a:ln>
        </p:spPr>
        <p:txBody>
          <a:bodyPr wrap="none">
            <a:spAutoFit/>
          </a:bodyPr>
          <a:lstStyle/>
          <a:p>
            <a:pPr eaLnBrk="0" hangingPunct="0">
              <a:defRPr/>
            </a:pPr>
            <a:r>
              <a:rPr lang="en-US" sz="2800" b="1" dirty="0">
                <a:solidFill>
                  <a:srgbClr val="00467F"/>
                </a:solidFill>
                <a:latin typeface="Arial"/>
                <a:ea typeface="ヒラギノ角ゴ Pro W3"/>
                <a:cs typeface="ヒラギノ角ゴ Pro W3"/>
              </a:rPr>
              <a:t>4</a:t>
            </a:r>
            <a:r>
              <a:rPr lang="en-US" sz="2800" dirty="0">
                <a:solidFill>
                  <a:srgbClr val="00467F"/>
                </a:solidFill>
                <a:latin typeface="Arial"/>
                <a:ea typeface="ヒラギノ角ゴ Pro W3"/>
                <a:cs typeface="ヒラギノ角ゴ Pro W3"/>
              </a:rPr>
              <a:t> </a:t>
            </a:r>
            <a:r>
              <a:rPr lang="en-US" sz="2000" dirty="0">
                <a:solidFill>
                  <a:srgbClr val="00467F"/>
                </a:solidFill>
                <a:latin typeface="Arial"/>
                <a:ea typeface="ヒラギノ角ゴ Pro W3"/>
                <a:cs typeface="ヒラギノ角ゴ Pro W3"/>
              </a:rPr>
              <a:t>Water</a:t>
            </a:r>
            <a:endParaRPr lang="en-US" sz="2800" dirty="0">
              <a:solidFill>
                <a:srgbClr val="00467F"/>
              </a:solidFill>
              <a:latin typeface="Arial"/>
              <a:ea typeface="ヒラギノ角ゴ Pro W3"/>
              <a:cs typeface="ヒラギノ角ゴ Pro W3"/>
            </a:endParaRPr>
          </a:p>
        </p:txBody>
      </p:sp>
      <p:sp>
        <p:nvSpPr>
          <p:cNvPr id="140" name="Rectangle 7"/>
          <p:cNvSpPr>
            <a:spLocks noChangeArrowheads="1"/>
          </p:cNvSpPr>
          <p:nvPr/>
        </p:nvSpPr>
        <p:spPr bwMode="auto">
          <a:xfrm>
            <a:off x="1066800" y="3808413"/>
            <a:ext cx="3147015" cy="523220"/>
          </a:xfrm>
          <a:prstGeom prst="rect">
            <a:avLst/>
          </a:prstGeom>
          <a:noFill/>
          <a:ln w="9525">
            <a:noFill/>
            <a:miter lim="800000"/>
            <a:headEnd/>
            <a:tailEnd/>
          </a:ln>
        </p:spPr>
        <p:txBody>
          <a:bodyPr wrap="none">
            <a:spAutoFit/>
          </a:bodyPr>
          <a:lstStyle/>
          <a:p>
            <a:pPr eaLnBrk="0" hangingPunct="0">
              <a:defRPr/>
            </a:pPr>
            <a:r>
              <a:rPr lang="en-US" sz="2800" b="1" dirty="0">
                <a:solidFill>
                  <a:srgbClr val="00467F"/>
                </a:solidFill>
                <a:latin typeface="Arial"/>
                <a:ea typeface="ヒラギノ角ゴ Pro W3"/>
                <a:cs typeface="ヒラギノ角ゴ Pro W3"/>
              </a:rPr>
              <a:t>5 </a:t>
            </a:r>
            <a:r>
              <a:rPr lang="en-US" sz="2000" dirty="0" smtClean="0">
                <a:solidFill>
                  <a:srgbClr val="00467F"/>
                </a:solidFill>
                <a:latin typeface="Arial"/>
                <a:ea typeface="ヒラギノ角ゴ Pro W3"/>
                <a:cs typeface="ヒラギノ角ゴ Pro W3"/>
              </a:rPr>
              <a:t>Materials &amp; Resources</a:t>
            </a:r>
            <a:endParaRPr lang="en-US" sz="2000" dirty="0">
              <a:solidFill>
                <a:srgbClr val="00467F"/>
              </a:solidFill>
              <a:latin typeface="Arial"/>
              <a:ea typeface="ヒラギノ角ゴ Pro W3"/>
              <a:cs typeface="ヒラギノ角ゴ Pro W3"/>
            </a:endParaRPr>
          </a:p>
        </p:txBody>
      </p:sp>
      <p:sp>
        <p:nvSpPr>
          <p:cNvPr id="141" name="Rectangle 8"/>
          <p:cNvSpPr>
            <a:spLocks noChangeArrowheads="1"/>
          </p:cNvSpPr>
          <p:nvPr/>
        </p:nvSpPr>
        <p:spPr bwMode="auto">
          <a:xfrm>
            <a:off x="1066800" y="4381500"/>
            <a:ext cx="1654175" cy="522288"/>
          </a:xfrm>
          <a:prstGeom prst="rect">
            <a:avLst/>
          </a:prstGeom>
          <a:noFill/>
          <a:ln w="9525">
            <a:noFill/>
            <a:miter lim="800000"/>
            <a:headEnd/>
            <a:tailEnd/>
          </a:ln>
        </p:spPr>
        <p:txBody>
          <a:bodyPr wrap="none">
            <a:spAutoFit/>
          </a:bodyPr>
          <a:lstStyle/>
          <a:p>
            <a:pPr>
              <a:spcBef>
                <a:spcPct val="50000"/>
              </a:spcBef>
              <a:defRPr/>
            </a:pPr>
            <a:r>
              <a:rPr lang="en-US" sz="2800" b="1" dirty="0">
                <a:solidFill>
                  <a:srgbClr val="00467F"/>
                </a:solidFill>
                <a:latin typeface="Arial"/>
                <a:ea typeface="ヒラギノ角ゴ Pro W3"/>
                <a:cs typeface="ヒラギノ角ゴ Pro W3"/>
              </a:rPr>
              <a:t>6 </a:t>
            </a:r>
            <a:r>
              <a:rPr lang="en-US" sz="2000" dirty="0">
                <a:solidFill>
                  <a:srgbClr val="00467F"/>
                </a:solidFill>
                <a:latin typeface="Arial"/>
                <a:ea typeface="ヒラギノ角ゴ Pro W3"/>
                <a:cs typeface="ヒラギノ角ゴ Pro W3"/>
              </a:rPr>
              <a:t>Emissions</a:t>
            </a:r>
            <a:endParaRPr lang="en-US" sz="2400" dirty="0">
              <a:solidFill>
                <a:srgbClr val="00467F"/>
              </a:solidFill>
              <a:latin typeface="Arial"/>
              <a:ea typeface="ヒラギノ角ゴ Pro W3"/>
              <a:cs typeface="ヒラギノ角ゴ Pro W3"/>
            </a:endParaRPr>
          </a:p>
        </p:txBody>
      </p:sp>
      <p:sp>
        <p:nvSpPr>
          <p:cNvPr id="142" name="Rectangle 9"/>
          <p:cNvSpPr>
            <a:spLocks noChangeArrowheads="1"/>
          </p:cNvSpPr>
          <p:nvPr/>
        </p:nvSpPr>
        <p:spPr bwMode="auto">
          <a:xfrm>
            <a:off x="1066800" y="4953000"/>
            <a:ext cx="2720975" cy="523875"/>
          </a:xfrm>
          <a:prstGeom prst="rect">
            <a:avLst/>
          </a:prstGeom>
          <a:noFill/>
          <a:ln w="9525">
            <a:noFill/>
            <a:miter lim="800000"/>
            <a:headEnd/>
            <a:tailEnd/>
          </a:ln>
        </p:spPr>
        <p:txBody>
          <a:bodyPr wrap="none">
            <a:spAutoFit/>
          </a:bodyPr>
          <a:lstStyle/>
          <a:p>
            <a:pPr eaLnBrk="0" hangingPunct="0">
              <a:defRPr/>
            </a:pPr>
            <a:r>
              <a:rPr lang="en-US" sz="2800" b="1" dirty="0">
                <a:solidFill>
                  <a:srgbClr val="00467F"/>
                </a:solidFill>
                <a:latin typeface="Arial"/>
                <a:ea typeface="ヒラギノ角ゴ Pro W3"/>
                <a:cs typeface="ヒラギノ角ゴ Pro W3"/>
              </a:rPr>
              <a:t>7 </a:t>
            </a:r>
            <a:r>
              <a:rPr lang="en-US" sz="2000" dirty="0">
                <a:solidFill>
                  <a:srgbClr val="00467F"/>
                </a:solidFill>
                <a:latin typeface="Arial"/>
                <a:ea typeface="ヒラギノ角ゴ Pro W3"/>
                <a:cs typeface="ヒラギノ角ゴ Pro W3"/>
              </a:rPr>
              <a:t>Indoor Environment</a:t>
            </a:r>
            <a:endParaRPr lang="en-US" sz="2800" dirty="0">
              <a:solidFill>
                <a:srgbClr val="00467F"/>
              </a:solidFill>
              <a:latin typeface="Arial"/>
              <a:ea typeface="ヒラギノ角ゴ Pro W3"/>
              <a:cs typeface="ヒラギノ角ゴ Pro W3"/>
            </a:endParaRPr>
          </a:p>
        </p:txBody>
      </p:sp>
      <p:grpSp>
        <p:nvGrpSpPr>
          <p:cNvPr id="5" name="Group 147"/>
          <p:cNvGrpSpPr>
            <a:grpSpLocks/>
          </p:cNvGrpSpPr>
          <p:nvPr/>
        </p:nvGrpSpPr>
        <p:grpSpPr bwMode="auto">
          <a:xfrm>
            <a:off x="4267200" y="1600200"/>
            <a:ext cx="4203700" cy="3898900"/>
            <a:chOff x="4292600" y="1587499"/>
            <a:chExt cx="4203699" cy="3898901"/>
          </a:xfrm>
        </p:grpSpPr>
        <p:pic>
          <p:nvPicPr>
            <p:cNvPr id="35871" name="Picture 2" descr="http://treebeard31.files.wordpress.com/2007/01/color_faucet.jpg"/>
            <p:cNvPicPr>
              <a:picLocks noChangeAspect="1" noChangeArrowheads="1"/>
            </p:cNvPicPr>
            <p:nvPr/>
          </p:nvPicPr>
          <p:blipFill>
            <a:blip r:embed="rId11" cstate="print"/>
            <a:srcRect/>
            <a:stretch>
              <a:fillRect/>
            </a:stretch>
          </p:blipFill>
          <p:spPr bwMode="auto">
            <a:xfrm>
              <a:off x="6369974" y="3479801"/>
              <a:ext cx="2126325" cy="1997074"/>
            </a:xfrm>
            <a:prstGeom prst="rect">
              <a:avLst/>
            </a:prstGeom>
            <a:noFill/>
            <a:ln w="9525">
              <a:noFill/>
              <a:miter lim="800000"/>
              <a:headEnd/>
              <a:tailEnd/>
            </a:ln>
          </p:spPr>
        </p:pic>
        <p:pic>
          <p:nvPicPr>
            <p:cNvPr id="35872" name="Picture 19"/>
            <p:cNvPicPr>
              <a:picLocks noChangeAspect="1" noChangeArrowheads="1"/>
            </p:cNvPicPr>
            <p:nvPr/>
          </p:nvPicPr>
          <p:blipFill>
            <a:blip r:embed="rId12" cstate="print"/>
            <a:srcRect/>
            <a:stretch>
              <a:fillRect/>
            </a:stretch>
          </p:blipFill>
          <p:spPr bwMode="auto">
            <a:xfrm>
              <a:off x="4292600" y="1587499"/>
              <a:ext cx="2006600" cy="1812925"/>
            </a:xfrm>
            <a:prstGeom prst="rect">
              <a:avLst/>
            </a:prstGeom>
            <a:noFill/>
            <a:ln w="19050">
              <a:noFill/>
              <a:miter lim="800000"/>
              <a:headEnd/>
              <a:tailEnd/>
            </a:ln>
          </p:spPr>
        </p:pic>
        <p:pic>
          <p:nvPicPr>
            <p:cNvPr id="35873" name="Picture 20" descr="OregonLab"/>
            <p:cNvPicPr>
              <a:picLocks noChangeAspect="1" noChangeArrowheads="1"/>
            </p:cNvPicPr>
            <p:nvPr/>
          </p:nvPicPr>
          <p:blipFill>
            <a:blip r:embed="rId13" cstate="print"/>
            <a:srcRect/>
            <a:stretch>
              <a:fillRect/>
            </a:stretch>
          </p:blipFill>
          <p:spPr bwMode="auto">
            <a:xfrm>
              <a:off x="4298950" y="3473450"/>
              <a:ext cx="1993900" cy="2012950"/>
            </a:xfrm>
            <a:prstGeom prst="rect">
              <a:avLst/>
            </a:prstGeom>
            <a:noFill/>
            <a:ln w="9525">
              <a:noFill/>
              <a:miter lim="800000"/>
              <a:headEnd/>
              <a:tailEnd/>
            </a:ln>
          </p:spPr>
        </p:pic>
        <p:pic>
          <p:nvPicPr>
            <p:cNvPr id="35874" name="Picture 4"/>
            <p:cNvPicPr>
              <a:picLocks noChangeAspect="1" noChangeArrowheads="1"/>
            </p:cNvPicPr>
            <p:nvPr/>
          </p:nvPicPr>
          <p:blipFill>
            <a:blip r:embed="rId14" cstate="print"/>
            <a:srcRect/>
            <a:stretch>
              <a:fillRect/>
            </a:stretch>
          </p:blipFill>
          <p:spPr bwMode="auto">
            <a:xfrm>
              <a:off x="6369050" y="1600199"/>
              <a:ext cx="2114550" cy="1800226"/>
            </a:xfrm>
            <a:prstGeom prst="rect">
              <a:avLst/>
            </a:prstGeom>
            <a:noFill/>
            <a:ln w="9525">
              <a:noFill/>
              <a:miter lim="800000"/>
              <a:headEnd/>
              <a:tailEnd/>
            </a:ln>
          </p:spPr>
        </p:pic>
      </p:grpSp>
      <p:grpSp>
        <p:nvGrpSpPr>
          <p:cNvPr id="6" name="Group 152"/>
          <p:cNvGrpSpPr>
            <a:grpSpLocks/>
          </p:cNvGrpSpPr>
          <p:nvPr/>
        </p:nvGrpSpPr>
        <p:grpSpPr bwMode="auto">
          <a:xfrm>
            <a:off x="4267200" y="1555750"/>
            <a:ext cx="4213225" cy="3930650"/>
            <a:chOff x="4290060" y="1555750"/>
            <a:chExt cx="4213860" cy="3930650"/>
          </a:xfrm>
        </p:grpSpPr>
        <p:pic>
          <p:nvPicPr>
            <p:cNvPr id="35867" name="Picture 8" descr="slide0003_image008"/>
            <p:cNvPicPr>
              <a:picLocks noChangeAspect="1" noChangeArrowheads="1"/>
            </p:cNvPicPr>
            <p:nvPr/>
          </p:nvPicPr>
          <p:blipFill>
            <a:blip r:embed="rId15" cstate="print"/>
            <a:srcRect b="14722"/>
            <a:stretch>
              <a:fillRect/>
            </a:stretch>
          </p:blipFill>
          <p:spPr bwMode="auto">
            <a:xfrm>
              <a:off x="5684520" y="3588385"/>
              <a:ext cx="2819400" cy="1898015"/>
            </a:xfrm>
            <a:prstGeom prst="rect">
              <a:avLst/>
            </a:prstGeom>
            <a:noFill/>
            <a:ln w="9525">
              <a:noFill/>
              <a:miter lim="800000"/>
              <a:headEnd/>
              <a:tailEnd/>
            </a:ln>
          </p:spPr>
        </p:pic>
        <p:pic>
          <p:nvPicPr>
            <p:cNvPr id="35868" name="Picture 14" descr="IMG: Distillery"/>
            <p:cNvPicPr>
              <a:picLocks noChangeAspect="1" noChangeArrowheads="1"/>
            </p:cNvPicPr>
            <p:nvPr/>
          </p:nvPicPr>
          <p:blipFill>
            <a:blip r:embed="rId16" cstate="print"/>
            <a:srcRect t="13541"/>
            <a:stretch>
              <a:fillRect/>
            </a:stretch>
          </p:blipFill>
          <p:spPr bwMode="auto">
            <a:xfrm>
              <a:off x="4298257" y="1569720"/>
              <a:ext cx="2422583" cy="1941513"/>
            </a:xfrm>
            <a:prstGeom prst="rect">
              <a:avLst/>
            </a:prstGeom>
            <a:noFill/>
            <a:ln w="9525">
              <a:noFill/>
              <a:miter lim="800000"/>
              <a:headEnd/>
              <a:tailEnd/>
            </a:ln>
          </p:spPr>
        </p:pic>
        <p:sp>
          <p:nvSpPr>
            <p:cNvPr id="156" name="Rectangle 155"/>
            <p:cNvSpPr/>
            <p:nvPr/>
          </p:nvSpPr>
          <p:spPr>
            <a:xfrm>
              <a:off x="6805039" y="1555750"/>
              <a:ext cx="1665539" cy="19621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57" name="Rectangle 156"/>
            <p:cNvSpPr/>
            <p:nvPr/>
          </p:nvSpPr>
          <p:spPr>
            <a:xfrm>
              <a:off x="4290060" y="3581400"/>
              <a:ext cx="1317824" cy="190182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grpSp>
        <p:nvGrpSpPr>
          <p:cNvPr id="7" name="Group 157"/>
          <p:cNvGrpSpPr>
            <a:grpSpLocks/>
          </p:cNvGrpSpPr>
          <p:nvPr/>
        </p:nvGrpSpPr>
        <p:grpSpPr bwMode="auto">
          <a:xfrm>
            <a:off x="4267200" y="1573213"/>
            <a:ext cx="4191000" cy="3921125"/>
            <a:chOff x="4267200" y="1573530"/>
            <a:chExt cx="4191000" cy="3920490"/>
          </a:xfrm>
        </p:grpSpPr>
        <p:pic>
          <p:nvPicPr>
            <p:cNvPr id="35864" name="Picture 9" descr="http://theveldonngroup.com/images/Fire-Extinguisher.jpg"/>
            <p:cNvPicPr>
              <a:picLocks noChangeAspect="1" noChangeArrowheads="1"/>
            </p:cNvPicPr>
            <p:nvPr/>
          </p:nvPicPr>
          <p:blipFill>
            <a:blip r:embed="rId17" cstate="print"/>
            <a:srcRect/>
            <a:stretch>
              <a:fillRect/>
            </a:stretch>
          </p:blipFill>
          <p:spPr bwMode="auto">
            <a:xfrm>
              <a:off x="6301740" y="1573530"/>
              <a:ext cx="2156460" cy="3920490"/>
            </a:xfrm>
            <a:prstGeom prst="rect">
              <a:avLst/>
            </a:prstGeom>
            <a:noFill/>
            <a:ln w="9525">
              <a:noFill/>
              <a:miter lim="800000"/>
              <a:headEnd/>
              <a:tailEnd/>
            </a:ln>
          </p:spPr>
        </p:pic>
        <p:pic>
          <p:nvPicPr>
            <p:cNvPr id="35865" name="Picture 6" descr="Storage tank 006"/>
            <p:cNvPicPr>
              <a:picLocks noChangeAspect="1" noChangeArrowheads="1"/>
            </p:cNvPicPr>
            <p:nvPr/>
          </p:nvPicPr>
          <p:blipFill>
            <a:blip r:embed="rId18" cstate="print"/>
            <a:srcRect/>
            <a:stretch>
              <a:fillRect/>
            </a:stretch>
          </p:blipFill>
          <p:spPr bwMode="auto">
            <a:xfrm>
              <a:off x="4267200" y="3599498"/>
              <a:ext cx="1981200" cy="1886902"/>
            </a:xfrm>
            <a:prstGeom prst="rect">
              <a:avLst/>
            </a:prstGeom>
            <a:noFill/>
            <a:ln w="9525">
              <a:noFill/>
              <a:miter lim="800000"/>
              <a:headEnd/>
              <a:tailEnd/>
            </a:ln>
          </p:spPr>
        </p:pic>
        <p:pic>
          <p:nvPicPr>
            <p:cNvPr id="35866" name="Picture 2" descr="http://www.pjmmechanical.com/images/furnace_flame.jpg"/>
            <p:cNvPicPr>
              <a:picLocks noChangeAspect="1" noChangeArrowheads="1"/>
            </p:cNvPicPr>
            <p:nvPr/>
          </p:nvPicPr>
          <p:blipFill>
            <a:blip r:embed="rId19" cstate="print"/>
            <a:srcRect t="2330" b="3690"/>
            <a:stretch>
              <a:fillRect/>
            </a:stretch>
          </p:blipFill>
          <p:spPr bwMode="auto">
            <a:xfrm>
              <a:off x="4274820" y="1584959"/>
              <a:ext cx="1973862" cy="1937737"/>
            </a:xfrm>
            <a:prstGeom prst="rect">
              <a:avLst/>
            </a:prstGeom>
            <a:noFill/>
            <a:ln w="9525">
              <a:noFill/>
              <a:miter lim="800000"/>
              <a:headEnd/>
              <a:tailEnd/>
            </a:ln>
          </p:spPr>
        </p:pic>
      </p:grpSp>
      <p:grpSp>
        <p:nvGrpSpPr>
          <p:cNvPr id="8" name="Group 161"/>
          <p:cNvGrpSpPr>
            <a:grpSpLocks/>
          </p:cNvGrpSpPr>
          <p:nvPr/>
        </p:nvGrpSpPr>
        <p:grpSpPr bwMode="auto">
          <a:xfrm>
            <a:off x="4267200" y="1565275"/>
            <a:ext cx="4213225" cy="3943350"/>
            <a:chOff x="4655820" y="1588577"/>
            <a:chExt cx="3787140" cy="3516824"/>
          </a:xfrm>
        </p:grpSpPr>
        <p:pic>
          <p:nvPicPr>
            <p:cNvPr id="35861" name="Picture 3" descr="U:\Powerpoint Presentations\DLG\Image from Slides\image 02.jpg"/>
            <p:cNvPicPr>
              <a:picLocks noChangeAspect="1" noChangeArrowheads="1"/>
            </p:cNvPicPr>
            <p:nvPr/>
          </p:nvPicPr>
          <p:blipFill>
            <a:blip r:embed="rId20" cstate="print"/>
            <a:srcRect t="10959" b="20857"/>
            <a:stretch>
              <a:fillRect/>
            </a:stretch>
          </p:blipFill>
          <p:spPr bwMode="auto">
            <a:xfrm>
              <a:off x="4655820" y="3330000"/>
              <a:ext cx="3787140" cy="1775401"/>
            </a:xfrm>
            <a:prstGeom prst="rect">
              <a:avLst/>
            </a:prstGeom>
            <a:noFill/>
            <a:ln w="9525">
              <a:noFill/>
              <a:miter lim="800000"/>
              <a:headEnd/>
              <a:tailEnd/>
            </a:ln>
          </p:spPr>
        </p:pic>
        <p:pic>
          <p:nvPicPr>
            <p:cNvPr id="35862" name="Picture 6" descr="legionella"/>
            <p:cNvPicPr>
              <a:picLocks noChangeAspect="1" noChangeArrowheads="1"/>
            </p:cNvPicPr>
            <p:nvPr/>
          </p:nvPicPr>
          <p:blipFill>
            <a:blip r:embed="rId21" cstate="print"/>
            <a:srcRect/>
            <a:stretch>
              <a:fillRect/>
            </a:stretch>
          </p:blipFill>
          <p:spPr bwMode="auto">
            <a:xfrm>
              <a:off x="5965765" y="1600200"/>
              <a:ext cx="2477194" cy="1724605"/>
            </a:xfrm>
            <a:prstGeom prst="rect">
              <a:avLst/>
            </a:prstGeom>
            <a:noFill/>
            <a:ln w="9525">
              <a:noFill/>
              <a:miter lim="800000"/>
              <a:headEnd/>
              <a:tailEnd/>
            </a:ln>
          </p:spPr>
        </p:pic>
        <p:sp>
          <p:nvSpPr>
            <p:cNvPr id="165" name="Rectangle 164"/>
            <p:cNvSpPr/>
            <p:nvPr/>
          </p:nvSpPr>
          <p:spPr>
            <a:xfrm>
              <a:off x="4658674" y="1588577"/>
              <a:ext cx="1307091" cy="174142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166" name="Text Box 17"/>
          <p:cNvSpPr txBox="1">
            <a:spLocks noChangeArrowheads="1"/>
          </p:cNvSpPr>
          <p:nvPr/>
        </p:nvSpPr>
        <p:spPr bwMode="auto">
          <a:xfrm>
            <a:off x="292100" y="1186761"/>
            <a:ext cx="927100" cy="4299639"/>
          </a:xfrm>
          <a:prstGeom prst="rect">
            <a:avLst/>
          </a:prstGeom>
          <a:noFill/>
          <a:ln w="9525">
            <a:noFill/>
            <a:miter lim="800000"/>
            <a:headEnd/>
            <a:tailEnd/>
          </a:ln>
        </p:spPr>
        <p:txBody>
          <a:bodyPr>
            <a:spAutoFit/>
          </a:bodyPr>
          <a:lstStyle/>
          <a:p>
            <a:pPr eaLnBrk="0" hangingPunct="0">
              <a:lnSpc>
                <a:spcPct val="110000"/>
              </a:lnSpc>
              <a:spcBef>
                <a:spcPts val="2200"/>
              </a:spcBef>
              <a:defRPr/>
            </a:pPr>
            <a:r>
              <a:rPr lang="en-US" u="sng" dirty="0" smtClean="0">
                <a:solidFill>
                  <a:srgbClr val="00467F"/>
                </a:solidFill>
                <a:latin typeface="Arial"/>
                <a:ea typeface="ヒラギノ角ゴ Pro W3"/>
              </a:rPr>
              <a:t>%</a:t>
            </a:r>
          </a:p>
          <a:p>
            <a:pPr eaLnBrk="0" hangingPunct="0">
              <a:lnSpc>
                <a:spcPct val="110000"/>
              </a:lnSpc>
              <a:spcBef>
                <a:spcPts val="600"/>
              </a:spcBef>
              <a:defRPr/>
            </a:pPr>
            <a:r>
              <a:rPr lang="en-US" dirty="0" smtClean="0">
                <a:solidFill>
                  <a:srgbClr val="00467F"/>
                </a:solidFill>
                <a:latin typeface="Arial"/>
                <a:ea typeface="ヒラギノ角ゴ Pro W3"/>
              </a:rPr>
              <a:t>5</a:t>
            </a:r>
            <a:endParaRPr lang="en-US" dirty="0">
              <a:solidFill>
                <a:srgbClr val="00467F"/>
              </a:solidFill>
              <a:latin typeface="Arial"/>
              <a:ea typeface="ヒラギノ角ゴ Pro W3"/>
            </a:endParaRPr>
          </a:p>
          <a:p>
            <a:pPr eaLnBrk="0" hangingPunct="0">
              <a:lnSpc>
                <a:spcPct val="110000"/>
              </a:lnSpc>
              <a:spcBef>
                <a:spcPts val="2200"/>
              </a:spcBef>
              <a:defRPr/>
            </a:pPr>
            <a:r>
              <a:rPr lang="en-US" dirty="0">
                <a:solidFill>
                  <a:srgbClr val="00467F"/>
                </a:solidFill>
                <a:latin typeface="Arial"/>
                <a:ea typeface="ヒラギノ角ゴ Pro W3"/>
              </a:rPr>
              <a:t>11.5</a:t>
            </a:r>
          </a:p>
          <a:p>
            <a:pPr eaLnBrk="0" hangingPunct="0">
              <a:lnSpc>
                <a:spcPct val="110000"/>
              </a:lnSpc>
              <a:spcBef>
                <a:spcPts val="2200"/>
              </a:spcBef>
              <a:defRPr/>
            </a:pPr>
            <a:r>
              <a:rPr lang="en-US" dirty="0" smtClean="0">
                <a:solidFill>
                  <a:srgbClr val="00467F"/>
                </a:solidFill>
                <a:latin typeface="Arial"/>
                <a:ea typeface="ヒラギノ角ゴ Pro W3"/>
              </a:rPr>
              <a:t>39</a:t>
            </a:r>
            <a:endParaRPr lang="en-US" dirty="0">
              <a:solidFill>
                <a:srgbClr val="00467F"/>
              </a:solidFill>
              <a:latin typeface="Arial"/>
              <a:ea typeface="ヒラギノ角ゴ Pro W3"/>
            </a:endParaRPr>
          </a:p>
          <a:p>
            <a:pPr eaLnBrk="0" hangingPunct="0">
              <a:lnSpc>
                <a:spcPct val="110000"/>
              </a:lnSpc>
              <a:spcBef>
                <a:spcPts val="2200"/>
              </a:spcBef>
              <a:defRPr/>
            </a:pPr>
            <a:r>
              <a:rPr lang="en-US" dirty="0" smtClean="0">
                <a:solidFill>
                  <a:srgbClr val="00467F"/>
                </a:solidFill>
                <a:latin typeface="Arial"/>
                <a:ea typeface="ヒラギノ角ゴ Pro W3"/>
              </a:rPr>
              <a:t>11</a:t>
            </a:r>
            <a:endParaRPr lang="en-US" dirty="0">
              <a:solidFill>
                <a:srgbClr val="00467F"/>
              </a:solidFill>
              <a:latin typeface="Arial"/>
              <a:ea typeface="ヒラギノ角ゴ Pro W3"/>
            </a:endParaRPr>
          </a:p>
          <a:p>
            <a:pPr eaLnBrk="0" hangingPunct="0">
              <a:lnSpc>
                <a:spcPct val="110000"/>
              </a:lnSpc>
              <a:spcBef>
                <a:spcPts val="2200"/>
              </a:spcBef>
              <a:defRPr/>
            </a:pPr>
            <a:r>
              <a:rPr lang="en-US" dirty="0" smtClean="0">
                <a:solidFill>
                  <a:srgbClr val="00467F"/>
                </a:solidFill>
                <a:latin typeface="Arial"/>
                <a:ea typeface="ヒラギノ角ゴ Pro W3"/>
              </a:rPr>
              <a:t>12.5</a:t>
            </a:r>
            <a:endParaRPr lang="en-US" dirty="0">
              <a:solidFill>
                <a:srgbClr val="00467F"/>
              </a:solidFill>
              <a:latin typeface="Arial"/>
              <a:ea typeface="ヒラギノ角ゴ Pro W3"/>
            </a:endParaRPr>
          </a:p>
          <a:p>
            <a:pPr eaLnBrk="0" hangingPunct="0">
              <a:lnSpc>
                <a:spcPct val="110000"/>
              </a:lnSpc>
              <a:spcBef>
                <a:spcPts val="2200"/>
              </a:spcBef>
              <a:defRPr/>
            </a:pPr>
            <a:r>
              <a:rPr lang="en-US" dirty="0" smtClean="0">
                <a:solidFill>
                  <a:srgbClr val="00467F"/>
                </a:solidFill>
                <a:latin typeface="Arial"/>
                <a:ea typeface="ヒラギノ角ゴ Pro W3"/>
              </a:rPr>
              <a:t>5</a:t>
            </a:r>
            <a:endParaRPr lang="en-US" dirty="0">
              <a:solidFill>
                <a:srgbClr val="00467F"/>
              </a:solidFill>
              <a:latin typeface="Arial"/>
              <a:ea typeface="ヒラギノ角ゴ Pro W3"/>
            </a:endParaRPr>
          </a:p>
          <a:p>
            <a:pPr eaLnBrk="0" hangingPunct="0">
              <a:lnSpc>
                <a:spcPct val="110000"/>
              </a:lnSpc>
              <a:spcBef>
                <a:spcPts val="2200"/>
              </a:spcBef>
              <a:defRPr/>
            </a:pPr>
            <a:r>
              <a:rPr lang="en-US" dirty="0" smtClean="0">
                <a:solidFill>
                  <a:srgbClr val="00467F"/>
                </a:solidFill>
                <a:latin typeface="Arial"/>
                <a:ea typeface="ヒラギノ角ゴ Pro W3"/>
              </a:rPr>
              <a:t>16</a:t>
            </a:r>
            <a:endParaRPr lang="en-US" dirty="0">
              <a:solidFill>
                <a:srgbClr val="00467F"/>
              </a:solidFill>
              <a:latin typeface="Arial"/>
              <a:ea typeface="ヒラギノ角ゴ Pro W3"/>
            </a:endParaRPr>
          </a:p>
        </p:txBody>
      </p:sp>
      <p:cxnSp>
        <p:nvCxnSpPr>
          <p:cNvPr id="170" name="Straight Connector 169"/>
          <p:cNvCxnSpPr/>
          <p:nvPr/>
        </p:nvCxnSpPr>
        <p:spPr>
          <a:xfrm rot="5400000">
            <a:off x="-913606" y="3482181"/>
            <a:ext cx="38100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79539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p:cNvSpPr txBox="1">
            <a:spLocks noChangeArrowheads="1"/>
          </p:cNvSpPr>
          <p:nvPr/>
        </p:nvSpPr>
        <p:spPr bwMode="auto">
          <a:xfrm>
            <a:off x="-1470025" y="444787"/>
            <a:ext cx="10690225" cy="646331"/>
          </a:xfrm>
          <a:prstGeom prst="rect">
            <a:avLst/>
          </a:prstGeom>
          <a:noFill/>
          <a:ln w="9525">
            <a:noFill/>
            <a:miter lim="800000"/>
            <a:headEnd/>
            <a:tailEnd/>
          </a:ln>
        </p:spPr>
        <p:txBody>
          <a:bodyPr wrap="square">
            <a:spAutoFit/>
          </a:bodyPr>
          <a:lstStyle/>
          <a:p>
            <a:pPr marL="1828800" lvl="3">
              <a:spcBef>
                <a:spcPct val="20000"/>
              </a:spcBef>
            </a:pPr>
            <a:r>
              <a:rPr lang="en-US" sz="3600" dirty="0" smtClean="0">
                <a:solidFill>
                  <a:schemeClr val="bg1"/>
                </a:solidFill>
                <a:latin typeface="Arial" charset="0"/>
              </a:rPr>
              <a:t>11</a:t>
            </a:r>
            <a:r>
              <a:rPr lang="en-US" sz="3200" dirty="0" smtClean="0">
                <a:solidFill>
                  <a:schemeClr val="bg1"/>
                </a:solidFill>
                <a:latin typeface="Arial" charset="0"/>
              </a:rPr>
              <a:t>        11</a:t>
            </a:r>
            <a:endParaRPr lang="en-US" sz="3200" dirty="0">
              <a:solidFill>
                <a:schemeClr val="bg1"/>
              </a:solidFill>
              <a:latin typeface="Arial" charset="0"/>
            </a:endParaRPr>
          </a:p>
        </p:txBody>
      </p:sp>
      <p:sp>
        <p:nvSpPr>
          <p:cNvPr id="72707" name="Text Box 4"/>
          <p:cNvSpPr txBox="1">
            <a:spLocks noChangeArrowheads="1"/>
          </p:cNvSpPr>
          <p:nvPr/>
        </p:nvSpPr>
        <p:spPr bwMode="auto">
          <a:xfrm>
            <a:off x="257175" y="1857911"/>
            <a:ext cx="2787650" cy="2492990"/>
          </a:xfrm>
          <a:prstGeom prst="rect">
            <a:avLst/>
          </a:prstGeom>
          <a:noFill/>
          <a:ln w="9525">
            <a:noFill/>
            <a:miter lim="800000"/>
            <a:headEnd/>
            <a:tailEnd/>
          </a:ln>
        </p:spPr>
        <p:txBody>
          <a:bodyPr wrap="square">
            <a:spAutoFit/>
          </a:bodyPr>
          <a:lstStyle/>
          <a:p>
            <a:pPr marL="82550">
              <a:spcBef>
                <a:spcPct val="25000"/>
              </a:spcBef>
            </a:pPr>
            <a:r>
              <a:rPr lang="en-US" sz="1200" b="1" dirty="0">
                <a:solidFill>
                  <a:srgbClr val="00355F"/>
                </a:solidFill>
                <a:latin typeface="Arial" charset="0"/>
              </a:rPr>
              <a:t>Integrated </a:t>
            </a:r>
            <a:r>
              <a:rPr lang="en-US" sz="1200" b="1" dirty="0" smtClean="0">
                <a:solidFill>
                  <a:srgbClr val="00355F"/>
                </a:solidFill>
                <a:latin typeface="Arial" charset="0"/>
              </a:rPr>
              <a:t>Design and Management</a:t>
            </a:r>
          </a:p>
          <a:p>
            <a:pPr marL="82550">
              <a:spcBef>
                <a:spcPct val="25000"/>
              </a:spcBef>
            </a:pPr>
            <a:endParaRPr lang="en-US" sz="1200" b="1" dirty="0" smtClean="0">
              <a:solidFill>
                <a:schemeClr val="accent2">
                  <a:lumMod val="75000"/>
                </a:schemeClr>
              </a:solidFill>
              <a:latin typeface="Arial" charset="0"/>
            </a:endParaRPr>
          </a:p>
          <a:p>
            <a:pPr marL="82550">
              <a:spcBef>
                <a:spcPct val="25000"/>
              </a:spcBef>
            </a:pPr>
            <a:r>
              <a:rPr lang="en-US" sz="1200" b="1" dirty="0" smtClean="0">
                <a:solidFill>
                  <a:schemeClr val="accent2">
                    <a:lumMod val="75000"/>
                  </a:schemeClr>
                </a:solidFill>
                <a:latin typeface="Arial" charset="0"/>
              </a:rPr>
              <a:t>Environmental Purchasing</a:t>
            </a:r>
            <a:endParaRPr lang="en-US" sz="1200" b="1" dirty="0">
              <a:solidFill>
                <a:schemeClr val="accent2">
                  <a:lumMod val="75000"/>
                </a:schemeClr>
              </a:solidFill>
              <a:latin typeface="Arial" charset="0"/>
            </a:endParaRPr>
          </a:p>
          <a:p>
            <a:pPr marL="82550">
              <a:spcBef>
                <a:spcPct val="25000"/>
              </a:spcBef>
            </a:pPr>
            <a:endParaRPr lang="en-US" sz="1200" b="1" dirty="0" smtClean="0">
              <a:solidFill>
                <a:schemeClr val="accent2">
                  <a:lumMod val="75000"/>
                </a:schemeClr>
              </a:solidFill>
              <a:latin typeface="Arial" charset="0"/>
            </a:endParaRPr>
          </a:p>
          <a:p>
            <a:pPr marL="82550">
              <a:spcBef>
                <a:spcPct val="25000"/>
              </a:spcBef>
            </a:pPr>
            <a:r>
              <a:rPr lang="en-US" sz="1200" b="1" dirty="0" smtClean="0">
                <a:solidFill>
                  <a:srgbClr val="00355F"/>
                </a:solidFill>
              </a:rPr>
              <a:t>Whole Building Commissioning</a:t>
            </a:r>
            <a:endParaRPr lang="en-US" sz="1200" b="1" dirty="0">
              <a:solidFill>
                <a:srgbClr val="00355F"/>
              </a:solidFill>
            </a:endParaRPr>
          </a:p>
          <a:p>
            <a:pPr marL="82550">
              <a:spcBef>
                <a:spcPct val="25000"/>
              </a:spcBef>
            </a:pPr>
            <a:endParaRPr lang="en-US" sz="1200" b="1" dirty="0" smtClean="0">
              <a:solidFill>
                <a:srgbClr val="00355F"/>
              </a:solidFill>
              <a:latin typeface="Arial" charset="0"/>
            </a:endParaRPr>
          </a:p>
          <a:p>
            <a:pPr marL="82550">
              <a:spcBef>
                <a:spcPct val="25000"/>
              </a:spcBef>
            </a:pPr>
            <a:r>
              <a:rPr lang="en-US" sz="1200" b="1" dirty="0">
                <a:solidFill>
                  <a:srgbClr val="00355F"/>
                </a:solidFill>
              </a:rPr>
              <a:t>Environmental Mgt. </a:t>
            </a:r>
            <a:r>
              <a:rPr lang="en-US" sz="1200" b="1" dirty="0" smtClean="0">
                <a:solidFill>
                  <a:srgbClr val="00355F"/>
                </a:solidFill>
              </a:rPr>
              <a:t>– During &amp; Post </a:t>
            </a:r>
            <a:r>
              <a:rPr lang="en-US" sz="1200" b="1" dirty="0">
                <a:solidFill>
                  <a:srgbClr val="00355F"/>
                </a:solidFill>
              </a:rPr>
              <a:t>Construction</a:t>
            </a:r>
          </a:p>
          <a:p>
            <a:pPr marL="82550">
              <a:spcBef>
                <a:spcPct val="25000"/>
              </a:spcBef>
            </a:pPr>
            <a:endParaRPr lang="en-US" sz="1200" dirty="0">
              <a:solidFill>
                <a:schemeClr val="accent2">
                  <a:lumMod val="75000"/>
                </a:schemeClr>
              </a:solidFill>
              <a:latin typeface="Arial" charset="0"/>
            </a:endParaRPr>
          </a:p>
          <a:p>
            <a:pPr marL="82550">
              <a:spcBef>
                <a:spcPct val="25000"/>
              </a:spcBef>
            </a:pPr>
            <a:r>
              <a:rPr lang="en-US" sz="1200" b="1" dirty="0">
                <a:solidFill>
                  <a:schemeClr val="accent2">
                    <a:lumMod val="75000"/>
                  </a:schemeClr>
                </a:solidFill>
                <a:latin typeface="Arial" charset="0"/>
              </a:rPr>
              <a:t>Emergency response </a:t>
            </a:r>
            <a:r>
              <a:rPr lang="en-US" sz="1200" b="1" dirty="0" smtClean="0">
                <a:solidFill>
                  <a:schemeClr val="accent2">
                    <a:lumMod val="75000"/>
                  </a:schemeClr>
                </a:solidFill>
                <a:latin typeface="Arial" charset="0"/>
              </a:rPr>
              <a:t>plan</a:t>
            </a:r>
            <a:endParaRPr lang="en-US" sz="1400" b="1" dirty="0">
              <a:solidFill>
                <a:srgbClr val="00CC66"/>
              </a:solidFill>
              <a:latin typeface="Arial" charset="0"/>
            </a:endParaRPr>
          </a:p>
        </p:txBody>
      </p:sp>
      <p:pic>
        <p:nvPicPr>
          <p:cNvPr id="72708" name="Picture 5" descr="j0316878"/>
          <p:cNvPicPr>
            <a:picLocks noChangeAspect="1" noChangeArrowheads="1"/>
          </p:cNvPicPr>
          <p:nvPr/>
        </p:nvPicPr>
        <p:blipFill>
          <a:blip r:embed="rId3" cstate="print"/>
          <a:srcRect/>
          <a:stretch>
            <a:fillRect/>
          </a:stretch>
        </p:blipFill>
        <p:spPr bwMode="auto">
          <a:xfrm>
            <a:off x="0" y="4390708"/>
            <a:ext cx="2438400" cy="1698625"/>
          </a:xfrm>
          <a:prstGeom prst="rect">
            <a:avLst/>
          </a:prstGeom>
          <a:noFill/>
          <a:ln w="9525">
            <a:noFill/>
            <a:miter lim="800000"/>
            <a:headEnd/>
            <a:tailEnd/>
          </a:ln>
        </p:spPr>
      </p:pic>
      <p:pic>
        <p:nvPicPr>
          <p:cNvPr id="72709" name="Picture 6"/>
          <p:cNvPicPr>
            <a:picLocks noChangeAspect="1" noChangeArrowheads="1"/>
          </p:cNvPicPr>
          <p:nvPr/>
        </p:nvPicPr>
        <p:blipFill>
          <a:blip r:embed="rId4" cstate="print"/>
          <a:srcRect l="496" b="1109"/>
          <a:stretch>
            <a:fillRect/>
          </a:stretch>
        </p:blipFill>
        <p:spPr bwMode="auto">
          <a:xfrm>
            <a:off x="5324475" y="4395470"/>
            <a:ext cx="3819525" cy="1698625"/>
          </a:xfrm>
          <a:prstGeom prst="rect">
            <a:avLst/>
          </a:prstGeom>
          <a:noFill/>
          <a:ln w="9525">
            <a:noFill/>
            <a:miter lim="800000"/>
            <a:headEnd/>
            <a:tailEnd/>
          </a:ln>
        </p:spPr>
      </p:pic>
      <p:pic>
        <p:nvPicPr>
          <p:cNvPr id="72710" name="Picture 7"/>
          <p:cNvPicPr>
            <a:picLocks noChangeAspect="1" noChangeArrowheads="1"/>
          </p:cNvPicPr>
          <p:nvPr/>
        </p:nvPicPr>
        <p:blipFill>
          <a:blip r:embed="rId5" cstate="print">
            <a:lum bright="12000" contrast="6000"/>
          </a:blip>
          <a:srcRect/>
          <a:stretch>
            <a:fillRect/>
          </a:stretch>
        </p:blipFill>
        <p:spPr bwMode="auto">
          <a:xfrm>
            <a:off x="2533650" y="4389120"/>
            <a:ext cx="2703513" cy="1711325"/>
          </a:xfrm>
          <a:prstGeom prst="rect">
            <a:avLst/>
          </a:prstGeom>
          <a:noFill/>
          <a:ln w="9525">
            <a:noFill/>
            <a:miter lim="800000"/>
            <a:headEnd/>
            <a:tailEnd/>
          </a:ln>
        </p:spPr>
      </p:pic>
      <p:pic>
        <p:nvPicPr>
          <p:cNvPr id="72713" name="Picture 11"/>
          <p:cNvPicPr>
            <a:picLocks noChangeAspect="1" noChangeArrowheads="1"/>
          </p:cNvPicPr>
          <p:nvPr/>
        </p:nvPicPr>
        <p:blipFill>
          <a:blip r:embed="rId6" cstate="print"/>
          <a:srcRect/>
          <a:stretch>
            <a:fillRect/>
          </a:stretch>
        </p:blipFill>
        <p:spPr bwMode="auto">
          <a:xfrm>
            <a:off x="6553200" y="1668780"/>
            <a:ext cx="2362200" cy="1770063"/>
          </a:xfrm>
          <a:prstGeom prst="rect">
            <a:avLst/>
          </a:prstGeom>
          <a:noFill/>
          <a:ln w="9525">
            <a:noFill/>
            <a:miter lim="800000"/>
            <a:headEnd/>
            <a:tailEnd/>
          </a:ln>
        </p:spPr>
      </p:pic>
      <p:sp>
        <p:nvSpPr>
          <p:cNvPr id="72714" name="Text Box 11"/>
          <p:cNvSpPr txBox="1">
            <a:spLocks noChangeArrowheads="1"/>
          </p:cNvSpPr>
          <p:nvPr/>
        </p:nvSpPr>
        <p:spPr bwMode="auto">
          <a:xfrm>
            <a:off x="314405" y="1447800"/>
            <a:ext cx="2693510" cy="369332"/>
          </a:xfrm>
          <a:prstGeom prst="rect">
            <a:avLst/>
          </a:prstGeom>
          <a:noFill/>
          <a:ln w="9525">
            <a:noFill/>
            <a:miter lim="800000"/>
            <a:headEnd/>
            <a:tailEnd/>
          </a:ln>
        </p:spPr>
        <p:txBody>
          <a:bodyPr wrap="square">
            <a:spAutoFit/>
          </a:bodyPr>
          <a:lstStyle/>
          <a:p>
            <a:r>
              <a:rPr lang="en-CA" dirty="0">
                <a:solidFill>
                  <a:srgbClr val="00467F"/>
                </a:solidFill>
                <a:latin typeface="Arial" charset="0"/>
              </a:rPr>
              <a:t>New Construction</a:t>
            </a:r>
          </a:p>
        </p:txBody>
      </p:sp>
      <p:grpSp>
        <p:nvGrpSpPr>
          <p:cNvPr id="3" name="Group 2"/>
          <p:cNvGrpSpPr/>
          <p:nvPr/>
        </p:nvGrpSpPr>
        <p:grpSpPr>
          <a:xfrm>
            <a:off x="2946954" y="1485046"/>
            <a:ext cx="3072844" cy="2385914"/>
            <a:chOff x="3271672" y="1348698"/>
            <a:chExt cx="2443328" cy="2585874"/>
          </a:xfrm>
        </p:grpSpPr>
        <p:sp>
          <p:nvSpPr>
            <p:cNvPr id="72716" name="Text Box 13"/>
            <p:cNvSpPr txBox="1">
              <a:spLocks noChangeArrowheads="1"/>
            </p:cNvSpPr>
            <p:nvPr/>
          </p:nvSpPr>
          <p:spPr bwMode="auto">
            <a:xfrm>
              <a:off x="3271672" y="1348698"/>
              <a:ext cx="2168691" cy="400285"/>
            </a:xfrm>
            <a:prstGeom prst="rect">
              <a:avLst/>
            </a:prstGeom>
            <a:noFill/>
            <a:ln w="9525">
              <a:noFill/>
              <a:miter lim="800000"/>
              <a:headEnd/>
              <a:tailEnd/>
            </a:ln>
          </p:spPr>
          <p:txBody>
            <a:bodyPr wrap="square">
              <a:spAutoFit/>
            </a:bodyPr>
            <a:lstStyle/>
            <a:p>
              <a:r>
                <a:rPr lang="en-CA" dirty="0">
                  <a:solidFill>
                    <a:srgbClr val="5C8728"/>
                  </a:solidFill>
                  <a:latin typeface="Arial" charset="0"/>
                </a:rPr>
                <a:t>Existing Building</a:t>
              </a:r>
            </a:p>
          </p:txBody>
        </p:sp>
        <p:sp>
          <p:nvSpPr>
            <p:cNvPr id="2" name="TextBox 1"/>
            <p:cNvSpPr txBox="1"/>
            <p:nvPr/>
          </p:nvSpPr>
          <p:spPr>
            <a:xfrm>
              <a:off x="3271672" y="1810914"/>
              <a:ext cx="2443328" cy="2123658"/>
            </a:xfrm>
            <a:prstGeom prst="rect">
              <a:avLst/>
            </a:prstGeom>
            <a:noFill/>
          </p:spPr>
          <p:txBody>
            <a:bodyPr wrap="square" rtlCol="0">
              <a:spAutoFit/>
            </a:bodyPr>
            <a:lstStyle/>
            <a:p>
              <a:r>
                <a:rPr lang="en-US" sz="1200" b="1" dirty="0">
                  <a:solidFill>
                    <a:srgbClr val="5C8728"/>
                  </a:solidFill>
                </a:rPr>
                <a:t>EMS Documentation</a:t>
              </a:r>
              <a:r>
                <a:rPr lang="en-US" sz="1200" dirty="0">
                  <a:solidFill>
                    <a:srgbClr val="5C8728"/>
                  </a:solidFill>
                </a:rPr>
                <a:t> </a:t>
              </a:r>
              <a:r>
                <a:rPr lang="fr-FR" sz="1200" dirty="0">
                  <a:solidFill>
                    <a:srgbClr val="5C8728"/>
                  </a:solidFill>
                </a:rPr>
                <a:t>(policy, goals, targets, action plans)</a:t>
              </a:r>
              <a:r>
                <a:rPr lang="en-US" sz="1200" dirty="0">
                  <a:solidFill>
                    <a:srgbClr val="5C8728"/>
                  </a:solidFill>
                </a:rPr>
                <a:t> </a:t>
              </a:r>
            </a:p>
            <a:p>
              <a:endParaRPr lang="en-US" sz="1200" dirty="0">
                <a:solidFill>
                  <a:srgbClr val="5C8728"/>
                </a:solidFill>
              </a:endParaRPr>
            </a:p>
            <a:p>
              <a:r>
                <a:rPr lang="en-US" sz="1200" b="1" dirty="0">
                  <a:solidFill>
                    <a:srgbClr val="5C8728"/>
                  </a:solidFill>
                </a:rPr>
                <a:t>Purchasing Policy</a:t>
              </a:r>
              <a:r>
                <a:rPr lang="en-US" sz="1200" dirty="0">
                  <a:solidFill>
                    <a:srgbClr val="5C8728"/>
                  </a:solidFill>
                </a:rPr>
                <a:t> (including energy efficient products)</a:t>
              </a:r>
            </a:p>
            <a:p>
              <a:endParaRPr lang="en-US" sz="1200" dirty="0">
                <a:solidFill>
                  <a:srgbClr val="5C8728"/>
                </a:solidFill>
              </a:endParaRPr>
            </a:p>
            <a:p>
              <a:r>
                <a:rPr lang="en-US" sz="1200" b="1" dirty="0">
                  <a:solidFill>
                    <a:srgbClr val="5C8728"/>
                  </a:solidFill>
                </a:rPr>
                <a:t>Emergency Response</a:t>
              </a:r>
              <a:r>
                <a:rPr lang="en-US" sz="1200" dirty="0">
                  <a:solidFill>
                    <a:srgbClr val="5C8728"/>
                  </a:solidFill>
                </a:rPr>
                <a:t> </a:t>
              </a:r>
            </a:p>
            <a:p>
              <a:endParaRPr lang="en-US" sz="1200" dirty="0">
                <a:solidFill>
                  <a:srgbClr val="5C8728"/>
                </a:solidFill>
              </a:endParaRPr>
            </a:p>
            <a:p>
              <a:r>
                <a:rPr lang="en-US" sz="1200" b="1" dirty="0">
                  <a:solidFill>
                    <a:srgbClr val="5C8728"/>
                  </a:solidFill>
                </a:rPr>
                <a:t>Stakeholder Awareness</a:t>
              </a:r>
              <a:r>
                <a:rPr lang="en-US" sz="1200" dirty="0">
                  <a:solidFill>
                    <a:srgbClr val="5C8728"/>
                  </a:solidFill>
                </a:rPr>
                <a:t> (communication, stakeholder satisfaction)</a:t>
              </a:r>
            </a:p>
          </p:txBody>
        </p:sp>
      </p:grpSp>
      <p:sp>
        <p:nvSpPr>
          <p:cNvPr id="5" name="Title 4"/>
          <p:cNvSpPr>
            <a:spLocks noGrp="1"/>
          </p:cNvSpPr>
          <p:nvPr>
            <p:ph type="title"/>
          </p:nvPr>
        </p:nvSpPr>
        <p:spPr>
          <a:xfrm>
            <a:off x="419735" y="426720"/>
            <a:ext cx="7010400" cy="609600"/>
          </a:xfrm>
        </p:spPr>
        <p:txBody>
          <a:bodyPr/>
          <a:lstStyle/>
          <a:p>
            <a:r>
              <a:rPr lang="en-US" sz="4000" dirty="0" smtClean="0"/>
              <a:t>1 </a:t>
            </a:r>
            <a:r>
              <a:rPr lang="en-US" dirty="0" smtClean="0"/>
              <a:t>Management</a:t>
            </a:r>
            <a:endParaRPr lang="en-US" sz="3200" b="0" dirty="0"/>
          </a:p>
        </p:txBody>
      </p:sp>
      <p:pic>
        <p:nvPicPr>
          <p:cNvPr id="13" name="Picture 12" descr="D:\Alexander_Design\AD_Projects\Archive\Green_Building_initiative\Green_Globe_logos\Updated Green Globe logos\GG Generic\GG_Logo.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3191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5" descr="creek"/>
          <p:cNvPicPr>
            <a:picLocks noChangeAspect="1" noChangeArrowheads="1"/>
          </p:cNvPicPr>
          <p:nvPr/>
        </p:nvPicPr>
        <p:blipFill>
          <a:blip r:embed="rId3" cstate="print"/>
          <a:srcRect/>
          <a:stretch>
            <a:fillRect/>
          </a:stretch>
        </p:blipFill>
        <p:spPr bwMode="auto">
          <a:xfrm>
            <a:off x="5240042" y="1682623"/>
            <a:ext cx="3370557" cy="2362199"/>
          </a:xfrm>
          <a:prstGeom prst="rect">
            <a:avLst/>
          </a:prstGeom>
          <a:noFill/>
          <a:ln w="9525">
            <a:noFill/>
            <a:miter lim="800000"/>
            <a:headEnd/>
            <a:tailEnd/>
          </a:ln>
        </p:spPr>
      </p:pic>
      <p:pic>
        <p:nvPicPr>
          <p:cNvPr id="76805" name="Picture 7" descr="bullrushes"/>
          <p:cNvPicPr>
            <a:picLocks noChangeAspect="1" noChangeArrowheads="1"/>
          </p:cNvPicPr>
          <p:nvPr/>
        </p:nvPicPr>
        <p:blipFill>
          <a:blip r:embed="rId4" cstate="print"/>
          <a:srcRect/>
          <a:stretch>
            <a:fillRect/>
          </a:stretch>
        </p:blipFill>
        <p:spPr bwMode="auto">
          <a:xfrm>
            <a:off x="3875088" y="4851400"/>
            <a:ext cx="1746250" cy="1270000"/>
          </a:xfrm>
          <a:prstGeom prst="rect">
            <a:avLst/>
          </a:prstGeom>
          <a:noFill/>
          <a:ln w="9525">
            <a:noFill/>
            <a:miter lim="800000"/>
            <a:headEnd/>
            <a:tailEnd/>
          </a:ln>
        </p:spPr>
      </p:pic>
      <p:pic>
        <p:nvPicPr>
          <p:cNvPr id="76806" name="Picture 8" descr="canadian goldenrod"/>
          <p:cNvPicPr>
            <a:picLocks noChangeAspect="1" noChangeArrowheads="1"/>
          </p:cNvPicPr>
          <p:nvPr/>
        </p:nvPicPr>
        <p:blipFill>
          <a:blip r:embed="rId5" cstate="print"/>
          <a:srcRect/>
          <a:stretch>
            <a:fillRect/>
          </a:stretch>
        </p:blipFill>
        <p:spPr bwMode="auto">
          <a:xfrm>
            <a:off x="5697538" y="4849813"/>
            <a:ext cx="1693862" cy="1271587"/>
          </a:xfrm>
          <a:prstGeom prst="rect">
            <a:avLst/>
          </a:prstGeom>
          <a:noFill/>
          <a:ln w="9525">
            <a:noFill/>
            <a:miter lim="800000"/>
            <a:headEnd/>
            <a:tailEnd/>
          </a:ln>
        </p:spPr>
      </p:pic>
      <p:pic>
        <p:nvPicPr>
          <p:cNvPr id="76807" name="Picture 9" descr="switch grass2"/>
          <p:cNvPicPr>
            <a:picLocks noChangeAspect="1" noChangeArrowheads="1"/>
          </p:cNvPicPr>
          <p:nvPr/>
        </p:nvPicPr>
        <p:blipFill>
          <a:blip r:embed="rId6" cstate="print"/>
          <a:srcRect/>
          <a:stretch>
            <a:fillRect/>
          </a:stretch>
        </p:blipFill>
        <p:spPr bwMode="auto">
          <a:xfrm>
            <a:off x="7467600" y="4837113"/>
            <a:ext cx="1676400" cy="1284287"/>
          </a:xfrm>
          <a:prstGeom prst="rect">
            <a:avLst/>
          </a:prstGeom>
          <a:noFill/>
          <a:ln w="9525">
            <a:noFill/>
            <a:miter lim="800000"/>
            <a:headEnd/>
            <a:tailEnd/>
          </a:ln>
        </p:spPr>
      </p:pic>
      <p:sp>
        <p:nvSpPr>
          <p:cNvPr id="76809" name="Rectangle 11"/>
          <p:cNvSpPr>
            <a:spLocks noChangeArrowheads="1"/>
          </p:cNvSpPr>
          <p:nvPr/>
        </p:nvSpPr>
        <p:spPr bwMode="auto">
          <a:xfrm>
            <a:off x="2133600" y="6137275"/>
            <a:ext cx="1524000" cy="231775"/>
          </a:xfrm>
          <a:prstGeom prst="rect">
            <a:avLst/>
          </a:prstGeom>
          <a:noFill/>
          <a:ln w="9525">
            <a:noFill/>
            <a:miter lim="800000"/>
            <a:headEnd/>
            <a:tailEnd/>
          </a:ln>
        </p:spPr>
        <p:txBody>
          <a:bodyPr/>
          <a:lstStyle/>
          <a:p>
            <a:endParaRPr lang="en-US" sz="1100" i="1" dirty="0">
              <a:latin typeface="Franklin Gothic Book" pitchFamily="34" charset="0"/>
            </a:endParaRPr>
          </a:p>
        </p:txBody>
      </p:sp>
      <p:pic>
        <p:nvPicPr>
          <p:cNvPr id="76810" name="Picture 12"/>
          <p:cNvPicPr>
            <a:picLocks noChangeAspect="1" noChangeArrowheads="1"/>
          </p:cNvPicPr>
          <p:nvPr/>
        </p:nvPicPr>
        <p:blipFill>
          <a:blip r:embed="rId7" cstate="print">
            <a:lum bright="12000" contrast="24000"/>
          </a:blip>
          <a:srcRect/>
          <a:stretch>
            <a:fillRect/>
          </a:stretch>
        </p:blipFill>
        <p:spPr bwMode="auto">
          <a:xfrm>
            <a:off x="2171700" y="4856163"/>
            <a:ext cx="1627188" cy="1262062"/>
          </a:xfrm>
          <a:prstGeom prst="rect">
            <a:avLst/>
          </a:prstGeom>
          <a:noFill/>
          <a:ln w="9525">
            <a:noFill/>
            <a:miter lim="800000"/>
            <a:headEnd/>
            <a:tailEnd/>
          </a:ln>
        </p:spPr>
      </p:pic>
      <p:pic>
        <p:nvPicPr>
          <p:cNvPr id="76811" name="Picture 13"/>
          <p:cNvPicPr>
            <a:picLocks noChangeAspect="1" noChangeArrowheads="1"/>
          </p:cNvPicPr>
          <p:nvPr/>
        </p:nvPicPr>
        <p:blipFill>
          <a:blip r:embed="rId8" cstate="print"/>
          <a:srcRect l="595" t="981" r="595" b="981"/>
          <a:stretch>
            <a:fillRect/>
          </a:stretch>
        </p:blipFill>
        <p:spPr bwMode="auto">
          <a:xfrm>
            <a:off x="0" y="4854575"/>
            <a:ext cx="2100263" cy="1263650"/>
          </a:xfrm>
          <a:prstGeom prst="rect">
            <a:avLst/>
          </a:prstGeom>
          <a:noFill/>
          <a:ln w="19050">
            <a:noFill/>
            <a:miter lim="800000"/>
            <a:headEnd/>
            <a:tailEnd/>
          </a:ln>
        </p:spPr>
      </p:pic>
      <p:grpSp>
        <p:nvGrpSpPr>
          <p:cNvPr id="3" name="Group 2"/>
          <p:cNvGrpSpPr/>
          <p:nvPr/>
        </p:nvGrpSpPr>
        <p:grpSpPr>
          <a:xfrm>
            <a:off x="228408" y="1371600"/>
            <a:ext cx="2848327" cy="3211057"/>
            <a:chOff x="225324" y="1371600"/>
            <a:chExt cx="2752283" cy="3211057"/>
          </a:xfrm>
        </p:grpSpPr>
        <p:sp>
          <p:nvSpPr>
            <p:cNvPr id="76802" name="Text Box 4"/>
            <p:cNvSpPr txBox="1">
              <a:spLocks noChangeArrowheads="1"/>
            </p:cNvSpPr>
            <p:nvPr/>
          </p:nvSpPr>
          <p:spPr bwMode="auto">
            <a:xfrm>
              <a:off x="240049" y="1905001"/>
              <a:ext cx="2606233" cy="2677656"/>
            </a:xfrm>
            <a:prstGeom prst="rect">
              <a:avLst/>
            </a:prstGeom>
            <a:noFill/>
            <a:ln w="9525">
              <a:noFill/>
              <a:miter lim="800000"/>
              <a:headEnd/>
              <a:tailEnd/>
            </a:ln>
          </p:spPr>
          <p:txBody>
            <a:bodyPr wrap="square">
              <a:spAutoFit/>
            </a:bodyPr>
            <a:lstStyle/>
            <a:p>
              <a:pPr>
                <a:spcBef>
                  <a:spcPct val="25000"/>
                </a:spcBef>
              </a:pPr>
              <a:r>
                <a:rPr lang="en-US" sz="1200" b="1" dirty="0">
                  <a:solidFill>
                    <a:srgbClr val="00467F"/>
                  </a:solidFill>
                </a:rPr>
                <a:t>Development </a:t>
              </a:r>
              <a:r>
                <a:rPr lang="en-US" sz="1200" b="1" dirty="0" smtClean="0">
                  <a:solidFill>
                    <a:srgbClr val="00467F"/>
                  </a:solidFill>
                </a:rPr>
                <a:t>area</a:t>
              </a:r>
            </a:p>
            <a:p>
              <a:pPr>
                <a:spcBef>
                  <a:spcPct val="25000"/>
                </a:spcBef>
              </a:pPr>
              <a:endParaRPr lang="en-US" sz="1200" b="1" dirty="0" smtClean="0">
                <a:solidFill>
                  <a:srgbClr val="00467F"/>
                </a:solidFill>
              </a:endParaRPr>
            </a:p>
            <a:p>
              <a:pPr>
                <a:spcBef>
                  <a:spcPct val="25000"/>
                </a:spcBef>
              </a:pPr>
              <a:r>
                <a:rPr lang="en-US" sz="1200" b="1" dirty="0" smtClean="0">
                  <a:solidFill>
                    <a:srgbClr val="00467F"/>
                  </a:solidFill>
                </a:rPr>
                <a:t>Ecological Impacts </a:t>
              </a:r>
              <a:r>
                <a:rPr lang="en-US" sz="1200" dirty="0">
                  <a:solidFill>
                    <a:srgbClr val="00467F"/>
                  </a:solidFill>
                </a:rPr>
                <a:t>(erosion, heat island, light pollution</a:t>
              </a:r>
              <a:r>
                <a:rPr lang="en-US" sz="1200" dirty="0" smtClean="0">
                  <a:solidFill>
                    <a:srgbClr val="00467F"/>
                  </a:solidFill>
                </a:rPr>
                <a:t>)</a:t>
              </a:r>
            </a:p>
            <a:p>
              <a:pPr>
                <a:spcBef>
                  <a:spcPct val="25000"/>
                </a:spcBef>
              </a:pPr>
              <a:endParaRPr lang="en-US" sz="1200" b="1" dirty="0">
                <a:solidFill>
                  <a:srgbClr val="00467F"/>
                </a:solidFill>
              </a:endParaRPr>
            </a:p>
            <a:p>
              <a:pPr>
                <a:spcBef>
                  <a:spcPct val="25000"/>
                </a:spcBef>
              </a:pPr>
              <a:r>
                <a:rPr lang="en-US" sz="1200" b="1" dirty="0">
                  <a:solidFill>
                    <a:srgbClr val="00467F"/>
                  </a:solidFill>
                </a:rPr>
                <a:t>Watershed </a:t>
              </a:r>
              <a:r>
                <a:rPr lang="en-US" sz="1200" b="1" dirty="0" smtClean="0">
                  <a:solidFill>
                    <a:srgbClr val="00467F"/>
                  </a:solidFill>
                </a:rPr>
                <a:t> Features and Onsite Water Management</a:t>
              </a:r>
            </a:p>
            <a:p>
              <a:pPr>
                <a:spcBef>
                  <a:spcPct val="25000"/>
                </a:spcBef>
              </a:pPr>
              <a:endParaRPr lang="en-US" sz="1200" b="1" dirty="0">
                <a:solidFill>
                  <a:srgbClr val="00467F"/>
                </a:solidFill>
              </a:endParaRPr>
            </a:p>
            <a:p>
              <a:pPr>
                <a:spcBef>
                  <a:spcPct val="25000"/>
                </a:spcBef>
              </a:pPr>
              <a:r>
                <a:rPr lang="en-US" sz="1200" b="1" dirty="0">
                  <a:solidFill>
                    <a:srgbClr val="00467F"/>
                  </a:solidFill>
                </a:rPr>
                <a:t>Site </a:t>
              </a:r>
              <a:r>
                <a:rPr lang="en-US" sz="1200" b="1" dirty="0" smtClean="0">
                  <a:solidFill>
                    <a:srgbClr val="00467F"/>
                  </a:solidFill>
                </a:rPr>
                <a:t>Ecology Enhancement and Landscaping</a:t>
              </a:r>
            </a:p>
            <a:p>
              <a:pPr>
                <a:spcBef>
                  <a:spcPct val="25000"/>
                </a:spcBef>
              </a:pPr>
              <a:endParaRPr lang="en-US" sz="1200" b="1" dirty="0" smtClean="0">
                <a:solidFill>
                  <a:srgbClr val="00467F"/>
                </a:solidFill>
              </a:endParaRPr>
            </a:p>
            <a:p>
              <a:pPr>
                <a:spcBef>
                  <a:spcPct val="25000"/>
                </a:spcBef>
              </a:pPr>
              <a:r>
                <a:rPr lang="en-US" sz="1200" b="1" dirty="0">
                  <a:solidFill>
                    <a:srgbClr val="00467F"/>
                  </a:solidFill>
                </a:rPr>
                <a:t>Site </a:t>
              </a:r>
              <a:r>
                <a:rPr lang="en-US" sz="1200" b="1" dirty="0" smtClean="0">
                  <a:solidFill>
                    <a:srgbClr val="00467F"/>
                  </a:solidFill>
                </a:rPr>
                <a:t>Construction Best Practices</a:t>
              </a:r>
              <a:endParaRPr lang="en-US" sz="1400" b="1" dirty="0">
                <a:solidFill>
                  <a:srgbClr val="00467F"/>
                </a:solidFill>
                <a:latin typeface="Arial" charset="0"/>
              </a:endParaRPr>
            </a:p>
          </p:txBody>
        </p:sp>
        <p:sp>
          <p:nvSpPr>
            <p:cNvPr id="76817" name="Text Box 11"/>
            <p:cNvSpPr txBox="1">
              <a:spLocks noChangeArrowheads="1"/>
            </p:cNvSpPr>
            <p:nvPr/>
          </p:nvSpPr>
          <p:spPr bwMode="auto">
            <a:xfrm>
              <a:off x="225324" y="1371600"/>
              <a:ext cx="2752283" cy="369332"/>
            </a:xfrm>
            <a:prstGeom prst="rect">
              <a:avLst/>
            </a:prstGeom>
            <a:noFill/>
            <a:ln w="9525">
              <a:noFill/>
              <a:miter lim="800000"/>
              <a:headEnd/>
              <a:tailEnd/>
            </a:ln>
          </p:spPr>
          <p:txBody>
            <a:bodyPr wrap="square">
              <a:spAutoFit/>
            </a:bodyPr>
            <a:lstStyle/>
            <a:p>
              <a:r>
                <a:rPr lang="en-CA" dirty="0">
                  <a:solidFill>
                    <a:srgbClr val="00467F"/>
                  </a:solidFill>
                  <a:latin typeface="Arial" charset="0"/>
                </a:rPr>
                <a:t>New Construction</a:t>
              </a:r>
            </a:p>
          </p:txBody>
        </p:sp>
      </p:grpSp>
      <p:grpSp>
        <p:nvGrpSpPr>
          <p:cNvPr id="4" name="Group 3"/>
          <p:cNvGrpSpPr/>
          <p:nvPr/>
        </p:nvGrpSpPr>
        <p:grpSpPr>
          <a:xfrm>
            <a:off x="-487680" y="335280"/>
            <a:ext cx="9220199" cy="2226395"/>
            <a:chOff x="-494122" y="698780"/>
            <a:chExt cx="8920354" cy="1861197"/>
          </a:xfrm>
        </p:grpSpPr>
        <p:sp>
          <p:nvSpPr>
            <p:cNvPr id="76801" name="Text Box 3"/>
            <p:cNvSpPr txBox="1">
              <a:spLocks noChangeArrowheads="1"/>
            </p:cNvSpPr>
            <p:nvPr/>
          </p:nvSpPr>
          <p:spPr bwMode="auto">
            <a:xfrm>
              <a:off x="-494122" y="698780"/>
              <a:ext cx="8920354" cy="591771"/>
            </a:xfrm>
            <a:prstGeom prst="rect">
              <a:avLst/>
            </a:prstGeom>
            <a:noFill/>
            <a:ln w="9525">
              <a:noFill/>
              <a:miter lim="800000"/>
              <a:headEnd/>
              <a:tailEnd/>
            </a:ln>
          </p:spPr>
          <p:txBody>
            <a:bodyPr wrap="square">
              <a:spAutoFit/>
            </a:bodyPr>
            <a:lstStyle/>
            <a:p>
              <a:pPr marL="1379538" indent="-465138">
                <a:spcBef>
                  <a:spcPct val="50000"/>
                </a:spcBef>
              </a:pPr>
              <a:r>
                <a:rPr lang="en-US" sz="4000" b="1" dirty="0" smtClean="0">
                  <a:solidFill>
                    <a:srgbClr val="00467F"/>
                  </a:solidFill>
                  <a:latin typeface="Arial" charset="0"/>
                </a:rPr>
                <a:t>2</a:t>
              </a:r>
              <a:r>
                <a:rPr lang="en-US" sz="2800" dirty="0" smtClean="0">
                  <a:solidFill>
                    <a:srgbClr val="00467F"/>
                  </a:solidFill>
                  <a:latin typeface="Arial" charset="0"/>
                </a:rPr>
                <a:t> </a:t>
              </a:r>
              <a:r>
                <a:rPr lang="en-US" sz="2800" b="1" dirty="0" smtClean="0">
                  <a:solidFill>
                    <a:srgbClr val="00467F"/>
                  </a:solidFill>
                  <a:latin typeface="Arial" charset="0"/>
                </a:rPr>
                <a:t>Site</a:t>
              </a:r>
              <a:endParaRPr lang="en-US" sz="2800" dirty="0">
                <a:solidFill>
                  <a:srgbClr val="00467F"/>
                </a:solidFill>
                <a:latin typeface="Arial" charset="0"/>
              </a:endParaRPr>
            </a:p>
          </p:txBody>
        </p:sp>
        <p:sp>
          <p:nvSpPr>
            <p:cNvPr id="76815" name="Text Box 18"/>
            <p:cNvSpPr txBox="1">
              <a:spLocks noChangeArrowheads="1"/>
            </p:cNvSpPr>
            <p:nvPr/>
          </p:nvSpPr>
          <p:spPr bwMode="auto">
            <a:xfrm>
              <a:off x="2819400" y="1565111"/>
              <a:ext cx="2596829" cy="308750"/>
            </a:xfrm>
            <a:prstGeom prst="rect">
              <a:avLst/>
            </a:prstGeom>
            <a:noFill/>
            <a:ln w="9525">
              <a:noFill/>
              <a:miter lim="800000"/>
              <a:headEnd/>
              <a:tailEnd/>
            </a:ln>
          </p:spPr>
          <p:txBody>
            <a:bodyPr wrap="square">
              <a:spAutoFit/>
            </a:bodyPr>
            <a:lstStyle/>
            <a:p>
              <a:r>
                <a:rPr lang="en-CA" dirty="0" smtClean="0">
                  <a:solidFill>
                    <a:srgbClr val="5C8728"/>
                  </a:solidFill>
                  <a:latin typeface="Arial" charset="0"/>
                </a:rPr>
                <a:t>Existing Building</a:t>
              </a:r>
              <a:endParaRPr lang="en-CA" dirty="0">
                <a:solidFill>
                  <a:srgbClr val="5C8728"/>
                </a:solidFill>
                <a:latin typeface="Arial" charset="0"/>
              </a:endParaRPr>
            </a:p>
          </p:txBody>
        </p:sp>
        <p:sp>
          <p:nvSpPr>
            <p:cNvPr id="2" name="TextBox 1"/>
            <p:cNvSpPr txBox="1"/>
            <p:nvPr/>
          </p:nvSpPr>
          <p:spPr>
            <a:xfrm>
              <a:off x="2819400" y="2019664"/>
              <a:ext cx="1666626" cy="540313"/>
            </a:xfrm>
            <a:prstGeom prst="rect">
              <a:avLst/>
            </a:prstGeom>
            <a:noFill/>
          </p:spPr>
          <p:txBody>
            <a:bodyPr wrap="square" rtlCol="0">
              <a:spAutoFit/>
            </a:bodyPr>
            <a:lstStyle/>
            <a:p>
              <a:r>
                <a:rPr lang="en-US" sz="1200" b="1" dirty="0">
                  <a:solidFill>
                    <a:srgbClr val="5C8728"/>
                  </a:solidFill>
                </a:rPr>
                <a:t>Site </a:t>
              </a:r>
              <a:r>
                <a:rPr lang="en-US" sz="1200" b="1" dirty="0" smtClean="0">
                  <a:solidFill>
                    <a:srgbClr val="5C8728"/>
                  </a:solidFill>
                </a:rPr>
                <a:t>Assessment</a:t>
              </a:r>
              <a:endParaRPr lang="en-US" sz="1200" b="1" dirty="0">
                <a:solidFill>
                  <a:srgbClr val="5C8728"/>
                </a:solidFill>
              </a:endParaRPr>
            </a:p>
            <a:p>
              <a:endParaRPr lang="en-US" sz="1200" b="1" dirty="0">
                <a:solidFill>
                  <a:srgbClr val="5C8728"/>
                </a:solidFill>
              </a:endParaRPr>
            </a:p>
            <a:p>
              <a:r>
                <a:rPr lang="en-US" sz="1200" b="1" dirty="0">
                  <a:solidFill>
                    <a:srgbClr val="5C8728"/>
                  </a:solidFill>
                </a:rPr>
                <a:t>Site </a:t>
              </a:r>
              <a:r>
                <a:rPr lang="en-US" sz="1200" b="1" dirty="0" smtClean="0">
                  <a:solidFill>
                    <a:srgbClr val="5C8728"/>
                  </a:solidFill>
                </a:rPr>
                <a:t>Enhancement</a:t>
              </a:r>
              <a:endParaRPr lang="en-US" sz="1200" b="1" dirty="0">
                <a:solidFill>
                  <a:srgbClr val="5C8728"/>
                </a:solidFill>
              </a:endParaRPr>
            </a:p>
          </p:txBody>
        </p:sp>
      </p:grpSp>
      <p:pic>
        <p:nvPicPr>
          <p:cNvPr id="16" name="Picture 15" descr="D:\Alexander_Design\AD_Projects\Archive\Green_Building_initiative\Green_Globe_logos\Updated Green Globe logos\GG Generic\GG_Logo.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64034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5" descr="ergolight1"/>
          <p:cNvPicPr>
            <a:picLocks noChangeAspect="1" noChangeArrowheads="1"/>
          </p:cNvPicPr>
          <p:nvPr/>
        </p:nvPicPr>
        <p:blipFill>
          <a:blip r:embed="rId3" cstate="print"/>
          <a:srcRect/>
          <a:stretch>
            <a:fillRect/>
          </a:stretch>
        </p:blipFill>
        <p:spPr bwMode="auto">
          <a:xfrm>
            <a:off x="3167063" y="5075238"/>
            <a:ext cx="1168400" cy="1033462"/>
          </a:xfrm>
          <a:prstGeom prst="rect">
            <a:avLst/>
          </a:prstGeom>
          <a:noFill/>
          <a:ln w="9525">
            <a:noFill/>
            <a:miter lim="800000"/>
            <a:headEnd/>
            <a:tailEnd/>
          </a:ln>
        </p:spPr>
      </p:pic>
      <p:pic>
        <p:nvPicPr>
          <p:cNvPr id="78852" name="Picture 6" descr="toronto wind turbine"/>
          <p:cNvPicPr>
            <a:picLocks noChangeAspect="1" noChangeArrowheads="1"/>
          </p:cNvPicPr>
          <p:nvPr/>
        </p:nvPicPr>
        <p:blipFill>
          <a:blip r:embed="rId4" cstate="print"/>
          <a:srcRect/>
          <a:stretch>
            <a:fillRect/>
          </a:stretch>
        </p:blipFill>
        <p:spPr bwMode="auto">
          <a:xfrm>
            <a:off x="7486650" y="5078413"/>
            <a:ext cx="1657350" cy="1041400"/>
          </a:xfrm>
          <a:prstGeom prst="rect">
            <a:avLst/>
          </a:prstGeom>
          <a:noFill/>
          <a:ln w="9525">
            <a:noFill/>
            <a:miter lim="800000"/>
            <a:headEnd/>
            <a:tailEnd/>
          </a:ln>
        </p:spPr>
      </p:pic>
      <p:pic>
        <p:nvPicPr>
          <p:cNvPr id="78853" name="Picture 7" descr="bike storage japan"/>
          <p:cNvPicPr>
            <a:picLocks noChangeAspect="1" noChangeArrowheads="1"/>
          </p:cNvPicPr>
          <p:nvPr/>
        </p:nvPicPr>
        <p:blipFill>
          <a:blip r:embed="rId5" cstate="print"/>
          <a:srcRect/>
          <a:stretch>
            <a:fillRect/>
          </a:stretch>
        </p:blipFill>
        <p:spPr bwMode="auto">
          <a:xfrm>
            <a:off x="4391025" y="5075238"/>
            <a:ext cx="1568450" cy="1042987"/>
          </a:xfrm>
          <a:prstGeom prst="rect">
            <a:avLst/>
          </a:prstGeom>
          <a:noFill/>
          <a:ln w="9525">
            <a:noFill/>
            <a:miter lim="800000"/>
            <a:headEnd/>
            <a:tailEnd/>
          </a:ln>
        </p:spPr>
      </p:pic>
      <p:pic>
        <p:nvPicPr>
          <p:cNvPr id="78854" name="Picture 8" descr="Solar Panels"/>
          <p:cNvPicPr>
            <a:picLocks noChangeAspect="1" noChangeArrowheads="1"/>
          </p:cNvPicPr>
          <p:nvPr/>
        </p:nvPicPr>
        <p:blipFill>
          <a:blip r:embed="rId6" cstate="print"/>
          <a:srcRect/>
          <a:stretch>
            <a:fillRect/>
          </a:stretch>
        </p:blipFill>
        <p:spPr bwMode="auto">
          <a:xfrm>
            <a:off x="6762750" y="1524000"/>
            <a:ext cx="2381250" cy="2971800"/>
          </a:xfrm>
          <a:prstGeom prst="rect">
            <a:avLst/>
          </a:prstGeom>
          <a:noFill/>
          <a:ln w="9525">
            <a:noFill/>
            <a:miter lim="800000"/>
            <a:headEnd/>
            <a:tailEnd/>
          </a:ln>
        </p:spPr>
      </p:pic>
      <p:pic>
        <p:nvPicPr>
          <p:cNvPr id="78855" name="Picture 9" descr="Hydrogen Dispenser"/>
          <p:cNvPicPr>
            <a:picLocks noChangeAspect="1" noChangeArrowheads="1"/>
          </p:cNvPicPr>
          <p:nvPr/>
        </p:nvPicPr>
        <p:blipFill>
          <a:blip r:embed="rId7" cstate="print"/>
          <a:srcRect/>
          <a:stretch>
            <a:fillRect/>
          </a:stretch>
        </p:blipFill>
        <p:spPr bwMode="auto">
          <a:xfrm>
            <a:off x="0" y="5072063"/>
            <a:ext cx="1481138" cy="1031875"/>
          </a:xfrm>
          <a:prstGeom prst="rect">
            <a:avLst/>
          </a:prstGeom>
          <a:noFill/>
          <a:ln w="9525">
            <a:noFill/>
            <a:miter lim="800000"/>
            <a:headEnd/>
            <a:tailEnd/>
          </a:ln>
        </p:spPr>
      </p:pic>
      <p:pic>
        <p:nvPicPr>
          <p:cNvPr id="78856" name="Picture 10"/>
          <p:cNvPicPr>
            <a:picLocks noChangeAspect="1" noChangeArrowheads="1"/>
          </p:cNvPicPr>
          <p:nvPr/>
        </p:nvPicPr>
        <p:blipFill>
          <a:blip r:embed="rId8" cstate="print"/>
          <a:srcRect/>
          <a:stretch>
            <a:fillRect/>
          </a:stretch>
        </p:blipFill>
        <p:spPr bwMode="auto">
          <a:xfrm>
            <a:off x="1541463" y="5073650"/>
            <a:ext cx="1562100" cy="1035050"/>
          </a:xfrm>
          <a:prstGeom prst="rect">
            <a:avLst/>
          </a:prstGeom>
          <a:noFill/>
          <a:ln w="9525">
            <a:noFill/>
            <a:miter lim="800000"/>
            <a:headEnd/>
            <a:tailEnd/>
          </a:ln>
        </p:spPr>
      </p:pic>
      <p:sp>
        <p:nvSpPr>
          <p:cNvPr id="78857" name="Rectangle 11"/>
          <p:cNvSpPr>
            <a:spLocks noChangeArrowheads="1"/>
          </p:cNvSpPr>
          <p:nvPr/>
        </p:nvSpPr>
        <p:spPr bwMode="auto">
          <a:xfrm>
            <a:off x="5791200" y="4419600"/>
            <a:ext cx="2514600" cy="381000"/>
          </a:xfrm>
          <a:prstGeom prst="rect">
            <a:avLst/>
          </a:prstGeom>
          <a:noFill/>
          <a:ln w="9525">
            <a:noFill/>
            <a:miter lim="800000"/>
            <a:headEnd/>
            <a:tailEnd/>
          </a:ln>
        </p:spPr>
        <p:txBody>
          <a:bodyPr/>
          <a:lstStyle/>
          <a:p>
            <a:pPr>
              <a:spcBef>
                <a:spcPct val="20000"/>
              </a:spcBef>
            </a:pPr>
            <a:r>
              <a:rPr lang="en-CA" sz="800" i="1" dirty="0">
                <a:latin typeface="Franklin Gothic Book" pitchFamily="34" charset="0"/>
              </a:rPr>
              <a:t>Solar panels</a:t>
            </a:r>
          </a:p>
        </p:txBody>
      </p:sp>
      <p:pic>
        <p:nvPicPr>
          <p:cNvPr id="78858" name="Picture 12" descr="Reading Meter Manually "/>
          <p:cNvPicPr>
            <a:picLocks noChangeAspect="1" noChangeArrowheads="1"/>
          </p:cNvPicPr>
          <p:nvPr/>
        </p:nvPicPr>
        <p:blipFill>
          <a:blip r:embed="rId9" cstate="print"/>
          <a:srcRect/>
          <a:stretch>
            <a:fillRect/>
          </a:stretch>
        </p:blipFill>
        <p:spPr bwMode="auto">
          <a:xfrm>
            <a:off x="6019800" y="5075238"/>
            <a:ext cx="1409700" cy="1044575"/>
          </a:xfrm>
          <a:prstGeom prst="rect">
            <a:avLst/>
          </a:prstGeom>
          <a:noFill/>
          <a:ln w="12700">
            <a:noFill/>
            <a:miter lim="800000"/>
            <a:headEnd/>
            <a:tailEnd/>
          </a:ln>
        </p:spPr>
      </p:pic>
      <p:sp>
        <p:nvSpPr>
          <p:cNvPr id="78865" name="Text Box 20"/>
          <p:cNvSpPr txBox="1">
            <a:spLocks noChangeArrowheads="1"/>
          </p:cNvSpPr>
          <p:nvPr/>
        </p:nvSpPr>
        <p:spPr bwMode="auto">
          <a:xfrm>
            <a:off x="3243263" y="1442448"/>
            <a:ext cx="2610634" cy="369332"/>
          </a:xfrm>
          <a:prstGeom prst="rect">
            <a:avLst/>
          </a:prstGeom>
          <a:noFill/>
          <a:ln w="9525">
            <a:noFill/>
            <a:miter lim="800000"/>
            <a:headEnd/>
            <a:tailEnd/>
          </a:ln>
        </p:spPr>
        <p:txBody>
          <a:bodyPr wrap="square">
            <a:spAutoFit/>
          </a:bodyPr>
          <a:lstStyle/>
          <a:p>
            <a:r>
              <a:rPr lang="en-CA" dirty="0">
                <a:solidFill>
                  <a:srgbClr val="336600"/>
                </a:solidFill>
                <a:latin typeface="Arial" charset="0"/>
              </a:rPr>
              <a:t>Existing Building</a:t>
            </a:r>
          </a:p>
        </p:txBody>
      </p:sp>
      <p:sp>
        <p:nvSpPr>
          <p:cNvPr id="78866" name="Rectangle 21"/>
          <p:cNvSpPr>
            <a:spLocks noChangeArrowheads="1"/>
          </p:cNvSpPr>
          <p:nvPr/>
        </p:nvSpPr>
        <p:spPr bwMode="auto">
          <a:xfrm>
            <a:off x="5867400" y="4419600"/>
            <a:ext cx="609600" cy="152400"/>
          </a:xfrm>
          <a:prstGeom prst="rect">
            <a:avLst/>
          </a:prstGeom>
          <a:solidFill>
            <a:schemeClr val="bg1"/>
          </a:solidFill>
          <a:ln w="9525">
            <a:noFill/>
            <a:miter lim="800000"/>
            <a:headEnd/>
            <a:tailEnd/>
          </a:ln>
        </p:spPr>
        <p:txBody>
          <a:bodyPr wrap="none" anchor="ctr"/>
          <a:lstStyle/>
          <a:p>
            <a:endParaRPr lang="en-US" dirty="0"/>
          </a:p>
        </p:txBody>
      </p:sp>
      <p:grpSp>
        <p:nvGrpSpPr>
          <p:cNvPr id="3" name="Group 2"/>
          <p:cNvGrpSpPr/>
          <p:nvPr/>
        </p:nvGrpSpPr>
        <p:grpSpPr>
          <a:xfrm>
            <a:off x="-454855" y="335280"/>
            <a:ext cx="9050215" cy="4900019"/>
            <a:chOff x="-454855" y="335280"/>
            <a:chExt cx="9050215" cy="4900019"/>
          </a:xfrm>
        </p:grpSpPr>
        <p:sp>
          <p:nvSpPr>
            <p:cNvPr id="78849" name="Text Box 3"/>
            <p:cNvSpPr txBox="1">
              <a:spLocks noChangeArrowheads="1"/>
            </p:cNvSpPr>
            <p:nvPr/>
          </p:nvSpPr>
          <p:spPr bwMode="auto">
            <a:xfrm>
              <a:off x="-454855" y="335280"/>
              <a:ext cx="9050215" cy="707886"/>
            </a:xfrm>
            <a:prstGeom prst="rect">
              <a:avLst/>
            </a:prstGeom>
            <a:noFill/>
            <a:ln w="9525">
              <a:noFill/>
              <a:miter lim="800000"/>
              <a:headEnd/>
              <a:tailEnd/>
            </a:ln>
          </p:spPr>
          <p:txBody>
            <a:bodyPr wrap="square">
              <a:spAutoFit/>
            </a:bodyPr>
            <a:lstStyle/>
            <a:p>
              <a:pPr marL="1379538" indent="-465138">
                <a:spcBef>
                  <a:spcPct val="50000"/>
                </a:spcBef>
              </a:pPr>
              <a:r>
                <a:rPr lang="en-US" sz="4000" b="1" dirty="0">
                  <a:solidFill>
                    <a:srgbClr val="00467F"/>
                  </a:solidFill>
                  <a:latin typeface="Arial" charset="0"/>
                </a:rPr>
                <a:t>3</a:t>
              </a:r>
              <a:r>
                <a:rPr lang="en-US" sz="4000" dirty="0">
                  <a:solidFill>
                    <a:srgbClr val="00467F"/>
                  </a:solidFill>
                  <a:latin typeface="Arial" charset="0"/>
                </a:rPr>
                <a:t> </a:t>
              </a:r>
              <a:r>
                <a:rPr lang="en-US" sz="2800" b="1" dirty="0" smtClean="0">
                  <a:solidFill>
                    <a:srgbClr val="00467F"/>
                  </a:solidFill>
                  <a:latin typeface="Arial" charset="0"/>
                </a:rPr>
                <a:t>Energy</a:t>
              </a:r>
              <a:endParaRPr lang="en-US" sz="2800" dirty="0">
                <a:solidFill>
                  <a:srgbClr val="5C8727"/>
                </a:solidFill>
                <a:latin typeface="Arial" charset="0"/>
              </a:endParaRPr>
            </a:p>
          </p:txBody>
        </p:sp>
        <p:sp>
          <p:nvSpPr>
            <p:cNvPr id="78850" name="Text Box 4"/>
            <p:cNvSpPr txBox="1">
              <a:spLocks noChangeArrowheads="1"/>
            </p:cNvSpPr>
            <p:nvPr/>
          </p:nvSpPr>
          <p:spPr bwMode="auto">
            <a:xfrm>
              <a:off x="317341" y="1805514"/>
              <a:ext cx="2874964" cy="3429785"/>
            </a:xfrm>
            <a:prstGeom prst="rect">
              <a:avLst/>
            </a:prstGeom>
            <a:noFill/>
            <a:ln w="9525">
              <a:noFill/>
              <a:miter lim="800000"/>
              <a:headEnd/>
              <a:tailEnd/>
            </a:ln>
          </p:spPr>
          <p:txBody>
            <a:bodyPr wrap="square">
              <a:spAutoFit/>
            </a:bodyPr>
            <a:lstStyle/>
            <a:p>
              <a:pPr>
                <a:spcBef>
                  <a:spcPct val="25000"/>
                </a:spcBef>
              </a:pPr>
              <a:r>
                <a:rPr lang="en-US" sz="1200" b="1" dirty="0">
                  <a:solidFill>
                    <a:srgbClr val="00467F"/>
                  </a:solidFill>
                </a:rPr>
                <a:t>Energy </a:t>
              </a:r>
              <a:r>
                <a:rPr lang="en-US" sz="1200" b="1" dirty="0" smtClean="0">
                  <a:solidFill>
                    <a:srgbClr val="00467F"/>
                  </a:solidFill>
                </a:rPr>
                <a:t>Performance  </a:t>
              </a:r>
              <a:r>
                <a:rPr lang="en-US" sz="1400" dirty="0">
                  <a:solidFill>
                    <a:srgbClr val="00467F"/>
                  </a:solidFill>
                </a:rPr>
                <a:t>- </a:t>
              </a:r>
              <a:r>
                <a:rPr lang="en-US" sz="1200" dirty="0" smtClean="0">
                  <a:solidFill>
                    <a:srgbClr val="00467F"/>
                  </a:solidFill>
                </a:rPr>
                <a:t>4 paths… </a:t>
              </a:r>
              <a:r>
                <a:rPr lang="en-US" sz="1100" dirty="0" smtClean="0">
                  <a:solidFill>
                    <a:srgbClr val="00467F"/>
                  </a:solidFill>
                </a:rPr>
                <a:t>ANSI Path A, Energy Star, ASHRAE 90.1, Building Energy Quotient</a:t>
              </a:r>
            </a:p>
            <a:p>
              <a:pPr>
                <a:spcBef>
                  <a:spcPct val="25000"/>
                </a:spcBef>
              </a:pPr>
              <a:endParaRPr lang="en-US" sz="1050" dirty="0" smtClean="0">
                <a:solidFill>
                  <a:srgbClr val="00467F"/>
                </a:solidFill>
              </a:endParaRPr>
            </a:p>
            <a:p>
              <a:pPr>
                <a:spcBef>
                  <a:spcPct val="25000"/>
                </a:spcBef>
              </a:pPr>
              <a:r>
                <a:rPr lang="en-US" sz="1200" b="1" dirty="0" smtClean="0">
                  <a:solidFill>
                    <a:srgbClr val="00467F"/>
                  </a:solidFill>
                </a:rPr>
                <a:t>Reduced Demand </a:t>
              </a:r>
              <a:r>
                <a:rPr lang="en-US" sz="1100" dirty="0">
                  <a:solidFill>
                    <a:srgbClr val="00467F"/>
                  </a:solidFill>
                </a:rPr>
                <a:t>(space optimization, microclimatic design, </a:t>
              </a:r>
              <a:r>
                <a:rPr lang="en-US" sz="1100" dirty="0" smtClean="0">
                  <a:solidFill>
                    <a:srgbClr val="00467F"/>
                  </a:solidFill>
                </a:rPr>
                <a:t>day-lighting</a:t>
              </a:r>
              <a:r>
                <a:rPr lang="en-US" sz="1100" dirty="0">
                  <a:solidFill>
                    <a:srgbClr val="00467F"/>
                  </a:solidFill>
                </a:rPr>
                <a:t>, envelope design, </a:t>
              </a:r>
              <a:r>
                <a:rPr lang="en-US" sz="1100" dirty="0" smtClean="0">
                  <a:solidFill>
                    <a:srgbClr val="00467F"/>
                  </a:solidFill>
                </a:rPr>
                <a:t>metering, peak demand response)</a:t>
              </a:r>
            </a:p>
            <a:p>
              <a:pPr>
                <a:spcBef>
                  <a:spcPct val="25000"/>
                </a:spcBef>
              </a:pPr>
              <a:endParaRPr lang="en-US" sz="1000" dirty="0">
                <a:solidFill>
                  <a:srgbClr val="00467F"/>
                </a:solidFill>
              </a:endParaRPr>
            </a:p>
            <a:p>
              <a:pPr>
                <a:spcBef>
                  <a:spcPct val="25000"/>
                </a:spcBef>
              </a:pPr>
              <a:r>
                <a:rPr lang="en-US" sz="1200" b="1" dirty="0" smtClean="0">
                  <a:solidFill>
                    <a:srgbClr val="00467F"/>
                  </a:solidFill>
                </a:rPr>
                <a:t>Energy Efficiency Features </a:t>
              </a:r>
              <a:r>
                <a:rPr lang="en-US" sz="1100" dirty="0">
                  <a:solidFill>
                    <a:srgbClr val="00467F"/>
                  </a:solidFill>
                </a:rPr>
                <a:t>(lighting, heating &amp; cooling equipment</a:t>
              </a:r>
              <a:r>
                <a:rPr lang="en-US" sz="1100" dirty="0" smtClean="0">
                  <a:solidFill>
                    <a:srgbClr val="00467F"/>
                  </a:solidFill>
                </a:rPr>
                <a:t>)</a:t>
              </a:r>
            </a:p>
            <a:p>
              <a:pPr>
                <a:spcBef>
                  <a:spcPct val="25000"/>
                </a:spcBef>
              </a:pPr>
              <a:endParaRPr lang="en-US" sz="1000" dirty="0" smtClean="0">
                <a:solidFill>
                  <a:srgbClr val="00467F"/>
                </a:solidFill>
              </a:endParaRPr>
            </a:p>
            <a:p>
              <a:pPr>
                <a:spcBef>
                  <a:spcPct val="25000"/>
                </a:spcBef>
              </a:pPr>
              <a:r>
                <a:rPr lang="en-US" sz="1200" b="1" dirty="0" smtClean="0">
                  <a:solidFill>
                    <a:srgbClr val="00467F"/>
                  </a:solidFill>
                </a:rPr>
                <a:t>Renewable Energy</a:t>
              </a:r>
              <a:r>
                <a:rPr lang="en-US" sz="1200" dirty="0" smtClean="0">
                  <a:solidFill>
                    <a:srgbClr val="00467F"/>
                  </a:solidFill>
                </a:rPr>
                <a:t> </a:t>
              </a:r>
              <a:r>
                <a:rPr lang="en-US" sz="1100" dirty="0" smtClean="0">
                  <a:solidFill>
                    <a:srgbClr val="00467F"/>
                  </a:solidFill>
                </a:rPr>
                <a:t>(including ground source) </a:t>
              </a:r>
            </a:p>
            <a:p>
              <a:pPr>
                <a:spcBef>
                  <a:spcPct val="25000"/>
                </a:spcBef>
              </a:pPr>
              <a:endParaRPr lang="en-US" sz="1000" dirty="0">
                <a:solidFill>
                  <a:srgbClr val="00467F"/>
                </a:solidFill>
              </a:endParaRPr>
            </a:p>
            <a:p>
              <a:pPr>
                <a:spcBef>
                  <a:spcPct val="25000"/>
                </a:spcBef>
              </a:pPr>
              <a:r>
                <a:rPr lang="en-US" sz="1200" b="1" dirty="0">
                  <a:solidFill>
                    <a:srgbClr val="00467F"/>
                  </a:solidFill>
                </a:rPr>
                <a:t>Transportation</a:t>
              </a:r>
            </a:p>
            <a:p>
              <a:pPr>
                <a:spcBef>
                  <a:spcPts val="0"/>
                </a:spcBef>
              </a:pPr>
              <a:endParaRPr lang="en-US" sz="1400" b="1" dirty="0">
                <a:solidFill>
                  <a:srgbClr val="00467F"/>
                </a:solidFill>
                <a:latin typeface="Arial" charset="0"/>
              </a:endParaRPr>
            </a:p>
          </p:txBody>
        </p:sp>
        <p:sp>
          <p:nvSpPr>
            <p:cNvPr id="78869" name="Text Box 11"/>
            <p:cNvSpPr txBox="1">
              <a:spLocks noChangeArrowheads="1"/>
            </p:cNvSpPr>
            <p:nvPr/>
          </p:nvSpPr>
          <p:spPr bwMode="auto">
            <a:xfrm>
              <a:off x="304801" y="1442448"/>
              <a:ext cx="2081876" cy="369332"/>
            </a:xfrm>
            <a:prstGeom prst="rect">
              <a:avLst/>
            </a:prstGeom>
            <a:noFill/>
            <a:ln w="9525">
              <a:noFill/>
              <a:miter lim="800000"/>
              <a:headEnd/>
              <a:tailEnd/>
            </a:ln>
          </p:spPr>
          <p:txBody>
            <a:bodyPr wrap="square">
              <a:spAutoFit/>
            </a:bodyPr>
            <a:lstStyle/>
            <a:p>
              <a:r>
                <a:rPr lang="en-CA" dirty="0">
                  <a:solidFill>
                    <a:srgbClr val="00467F"/>
                  </a:solidFill>
                  <a:latin typeface="Arial" charset="0"/>
                </a:rPr>
                <a:t>New Construction</a:t>
              </a:r>
            </a:p>
          </p:txBody>
        </p:sp>
      </p:grpSp>
      <p:sp>
        <p:nvSpPr>
          <p:cNvPr id="2" name="Rectangle 1"/>
          <p:cNvSpPr/>
          <p:nvPr/>
        </p:nvSpPr>
        <p:spPr>
          <a:xfrm>
            <a:off x="3243263" y="1811781"/>
            <a:ext cx="3157537" cy="3743332"/>
          </a:xfrm>
          <a:prstGeom prst="rect">
            <a:avLst/>
          </a:prstGeom>
        </p:spPr>
        <p:txBody>
          <a:bodyPr wrap="square">
            <a:spAutoFit/>
          </a:bodyPr>
          <a:lstStyle/>
          <a:p>
            <a:pPr>
              <a:spcBef>
                <a:spcPct val="25000"/>
              </a:spcBef>
            </a:pPr>
            <a:r>
              <a:rPr lang="en-US" sz="1200" b="1" dirty="0">
                <a:solidFill>
                  <a:srgbClr val="5C8727"/>
                </a:solidFill>
              </a:rPr>
              <a:t>Energy </a:t>
            </a:r>
            <a:r>
              <a:rPr lang="en-US" sz="1200" b="1" dirty="0" smtClean="0">
                <a:solidFill>
                  <a:srgbClr val="5C8727"/>
                </a:solidFill>
              </a:rPr>
              <a:t>Audits</a:t>
            </a:r>
            <a:r>
              <a:rPr lang="en-US" sz="1200" dirty="0" smtClean="0">
                <a:solidFill>
                  <a:srgbClr val="5C8727"/>
                </a:solidFill>
              </a:rPr>
              <a:t> </a:t>
            </a:r>
            <a:r>
              <a:rPr lang="en-US" sz="1100" dirty="0">
                <a:solidFill>
                  <a:srgbClr val="5C8727"/>
                </a:solidFill>
              </a:rPr>
              <a:t>(monitoring and performance improvement</a:t>
            </a:r>
            <a:r>
              <a:rPr lang="en-US" sz="1100" dirty="0" smtClean="0">
                <a:solidFill>
                  <a:srgbClr val="5C8727"/>
                </a:solidFill>
              </a:rPr>
              <a:t>)</a:t>
            </a:r>
          </a:p>
          <a:p>
            <a:pPr>
              <a:spcBef>
                <a:spcPct val="25000"/>
              </a:spcBef>
            </a:pPr>
            <a:endParaRPr lang="en-US" sz="1000" dirty="0">
              <a:solidFill>
                <a:srgbClr val="5C8727"/>
              </a:solidFill>
            </a:endParaRPr>
          </a:p>
          <a:p>
            <a:pPr>
              <a:spcBef>
                <a:spcPct val="25000"/>
              </a:spcBef>
            </a:pPr>
            <a:r>
              <a:rPr lang="en-US" sz="1200" b="1" dirty="0">
                <a:solidFill>
                  <a:srgbClr val="5C8727"/>
                </a:solidFill>
              </a:rPr>
              <a:t>Operation and </a:t>
            </a:r>
            <a:r>
              <a:rPr lang="en-US" sz="1100" b="1" dirty="0">
                <a:solidFill>
                  <a:srgbClr val="5C8727"/>
                </a:solidFill>
              </a:rPr>
              <a:t>Maintenance </a:t>
            </a:r>
            <a:r>
              <a:rPr lang="en-US" sz="1100" dirty="0">
                <a:solidFill>
                  <a:srgbClr val="5C8727"/>
                </a:solidFill>
              </a:rPr>
              <a:t>(preventive maintenance and equipment management</a:t>
            </a:r>
            <a:r>
              <a:rPr lang="en-US" sz="1100" dirty="0" smtClean="0">
                <a:solidFill>
                  <a:srgbClr val="5C8727"/>
                </a:solidFill>
              </a:rPr>
              <a:t>)</a:t>
            </a:r>
          </a:p>
          <a:p>
            <a:pPr>
              <a:spcBef>
                <a:spcPct val="25000"/>
              </a:spcBef>
            </a:pPr>
            <a:endParaRPr lang="en-US" sz="1000" dirty="0" smtClean="0">
              <a:solidFill>
                <a:srgbClr val="5C8727"/>
              </a:solidFill>
            </a:endParaRPr>
          </a:p>
          <a:p>
            <a:r>
              <a:rPr lang="en-US" sz="1200" b="1" dirty="0">
                <a:solidFill>
                  <a:srgbClr val="5C8727"/>
                </a:solidFill>
              </a:rPr>
              <a:t>Energy </a:t>
            </a:r>
            <a:r>
              <a:rPr lang="en-US" sz="1200" b="1" dirty="0" smtClean="0">
                <a:solidFill>
                  <a:srgbClr val="5C8727"/>
                </a:solidFill>
              </a:rPr>
              <a:t>Performance </a:t>
            </a:r>
            <a:r>
              <a:rPr lang="en-US" sz="1200" b="1" dirty="0">
                <a:solidFill>
                  <a:srgbClr val="5C8727"/>
                </a:solidFill>
              </a:rPr>
              <a:t>and CO</a:t>
            </a:r>
            <a:r>
              <a:rPr lang="en-US" sz="1200" b="1" baseline="-25000" dirty="0">
                <a:solidFill>
                  <a:srgbClr val="5C8727"/>
                </a:solidFill>
              </a:rPr>
              <a:t>2</a:t>
            </a:r>
            <a:r>
              <a:rPr lang="en-US" sz="1200" b="1" dirty="0">
                <a:solidFill>
                  <a:srgbClr val="5C8727"/>
                </a:solidFill>
              </a:rPr>
              <a:t> </a:t>
            </a:r>
            <a:r>
              <a:rPr lang="en-US" sz="1200" b="1" dirty="0" smtClean="0">
                <a:solidFill>
                  <a:srgbClr val="5C8727"/>
                </a:solidFill>
              </a:rPr>
              <a:t>Emissions</a:t>
            </a:r>
            <a:r>
              <a:rPr lang="en-US" sz="1200" dirty="0" smtClean="0">
                <a:solidFill>
                  <a:srgbClr val="5C8727"/>
                </a:solidFill>
              </a:rPr>
              <a:t> </a:t>
            </a:r>
          </a:p>
          <a:p>
            <a:endParaRPr lang="en-US" sz="1000" dirty="0">
              <a:solidFill>
                <a:srgbClr val="5C8727"/>
              </a:solidFill>
            </a:endParaRPr>
          </a:p>
          <a:p>
            <a:r>
              <a:rPr lang="en-US" sz="1200" b="1" dirty="0" smtClean="0">
                <a:solidFill>
                  <a:srgbClr val="5C8727"/>
                </a:solidFill>
              </a:rPr>
              <a:t>Energy Efficiency Features</a:t>
            </a:r>
            <a:r>
              <a:rPr lang="en-US" sz="1200" dirty="0" smtClean="0">
                <a:solidFill>
                  <a:srgbClr val="5C8727"/>
                </a:solidFill>
              </a:rPr>
              <a:t> </a:t>
            </a:r>
            <a:r>
              <a:rPr lang="en-US" sz="1100" dirty="0">
                <a:solidFill>
                  <a:srgbClr val="5C8727"/>
                </a:solidFill>
              </a:rPr>
              <a:t>(lighting, heating &amp; cooling equipment, controls, building envelope, green energy (solar, wind, </a:t>
            </a:r>
            <a:r>
              <a:rPr lang="en-US" sz="1100" dirty="0" smtClean="0">
                <a:solidFill>
                  <a:srgbClr val="5C8727"/>
                </a:solidFill>
              </a:rPr>
              <a:t>biomass)</a:t>
            </a:r>
            <a:endParaRPr lang="en-US" sz="1100" dirty="0">
              <a:solidFill>
                <a:srgbClr val="5C8727"/>
              </a:solidFill>
            </a:endParaRPr>
          </a:p>
          <a:p>
            <a:endParaRPr lang="en-US" sz="1000" dirty="0">
              <a:solidFill>
                <a:srgbClr val="5C8727"/>
              </a:solidFill>
            </a:endParaRPr>
          </a:p>
          <a:p>
            <a:r>
              <a:rPr lang="en-US" sz="1200" b="1" dirty="0">
                <a:solidFill>
                  <a:srgbClr val="5C8727"/>
                </a:solidFill>
              </a:rPr>
              <a:t>Energy Management</a:t>
            </a:r>
            <a:r>
              <a:rPr lang="en-US" sz="1200" dirty="0">
                <a:solidFill>
                  <a:srgbClr val="5C8727"/>
                </a:solidFill>
              </a:rPr>
              <a:t> (</a:t>
            </a:r>
            <a:r>
              <a:rPr lang="en-US" sz="1100" dirty="0">
                <a:solidFill>
                  <a:srgbClr val="5C8727"/>
                </a:solidFill>
              </a:rPr>
              <a:t>energy policy, audits, targets, metering, operating manual, schedules, preventive maintenance) </a:t>
            </a:r>
            <a:endParaRPr lang="en-US" sz="1100" dirty="0" smtClean="0">
              <a:solidFill>
                <a:srgbClr val="5C8727"/>
              </a:solidFill>
            </a:endParaRPr>
          </a:p>
          <a:p>
            <a:endParaRPr lang="en-US" sz="1000" dirty="0">
              <a:solidFill>
                <a:srgbClr val="5C8727"/>
              </a:solidFill>
            </a:endParaRPr>
          </a:p>
          <a:p>
            <a:r>
              <a:rPr lang="en-US" sz="1200" b="1" dirty="0" smtClean="0">
                <a:solidFill>
                  <a:srgbClr val="5C8727"/>
                </a:solidFill>
              </a:rPr>
              <a:t>Transportation</a:t>
            </a:r>
            <a:r>
              <a:rPr lang="en-US" sz="1100" dirty="0" smtClean="0">
                <a:solidFill>
                  <a:srgbClr val="5C8727"/>
                </a:solidFill>
              </a:rPr>
              <a:t> </a:t>
            </a:r>
            <a:r>
              <a:rPr lang="en-US" sz="1100" dirty="0">
                <a:solidFill>
                  <a:srgbClr val="5C8727"/>
                </a:solidFill>
              </a:rPr>
              <a:t>(access to public transport, bicycles, carpooling)</a:t>
            </a:r>
          </a:p>
          <a:p>
            <a:r>
              <a:rPr lang="en-US" sz="1100" dirty="0">
                <a:solidFill>
                  <a:srgbClr val="5C8727"/>
                </a:solidFill>
              </a:rPr>
              <a:t> </a:t>
            </a:r>
          </a:p>
          <a:p>
            <a:pPr>
              <a:spcBef>
                <a:spcPct val="25000"/>
              </a:spcBef>
            </a:pPr>
            <a:endParaRPr lang="en-US" sz="1100" b="1" dirty="0">
              <a:solidFill>
                <a:srgbClr val="5C8727"/>
              </a:solidFill>
            </a:endParaRPr>
          </a:p>
        </p:txBody>
      </p:sp>
      <p:pic>
        <p:nvPicPr>
          <p:cNvPr id="17" name="Picture 16" descr="D:\Alexander_Design\AD_Projects\Archive\Green_Building_initiative\Green_Globe_logos\Updated Green Globe logos\GG Generic\GG_Logo.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30413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0" name="Picture 7" descr="waterdiagram"/>
          <p:cNvPicPr>
            <a:picLocks noChangeAspect="1" noChangeArrowheads="1"/>
          </p:cNvPicPr>
          <p:nvPr/>
        </p:nvPicPr>
        <p:blipFill>
          <a:blip r:embed="rId3" cstate="print"/>
          <a:srcRect/>
          <a:stretch>
            <a:fillRect/>
          </a:stretch>
        </p:blipFill>
        <p:spPr bwMode="auto">
          <a:xfrm>
            <a:off x="6164580" y="1525786"/>
            <a:ext cx="2933700" cy="2778125"/>
          </a:xfrm>
          <a:prstGeom prst="rect">
            <a:avLst/>
          </a:prstGeom>
          <a:noFill/>
          <a:ln w="9525">
            <a:noFill/>
            <a:miter lim="800000"/>
            <a:headEnd/>
            <a:tailEnd/>
          </a:ln>
        </p:spPr>
      </p:pic>
      <p:sp>
        <p:nvSpPr>
          <p:cNvPr id="103431" name="Rectangle 8"/>
          <p:cNvSpPr>
            <a:spLocks noChangeArrowheads="1"/>
          </p:cNvSpPr>
          <p:nvPr/>
        </p:nvSpPr>
        <p:spPr bwMode="auto">
          <a:xfrm>
            <a:off x="7407275" y="3840480"/>
            <a:ext cx="1736725" cy="555625"/>
          </a:xfrm>
          <a:prstGeom prst="rect">
            <a:avLst/>
          </a:prstGeom>
          <a:noFill/>
          <a:ln w="9525">
            <a:noFill/>
            <a:miter lim="800000"/>
            <a:headEnd/>
            <a:tailEnd/>
          </a:ln>
        </p:spPr>
        <p:txBody>
          <a:bodyPr/>
          <a:lstStyle/>
          <a:p>
            <a:pPr>
              <a:spcBef>
                <a:spcPct val="20000"/>
              </a:spcBef>
            </a:pPr>
            <a:r>
              <a:rPr lang="en-CA" sz="800" i="1" dirty="0">
                <a:latin typeface="Franklin Gothic Book" pitchFamily="34" charset="0"/>
              </a:rPr>
              <a:t>Desirable and undesirable stormwater management practices</a:t>
            </a:r>
          </a:p>
        </p:txBody>
      </p:sp>
      <p:sp>
        <p:nvSpPr>
          <p:cNvPr id="103432" name="Rectangle 9"/>
          <p:cNvSpPr>
            <a:spLocks noChangeArrowheads="1"/>
          </p:cNvSpPr>
          <p:nvPr/>
        </p:nvSpPr>
        <p:spPr bwMode="auto">
          <a:xfrm>
            <a:off x="8685213" y="3124200"/>
            <a:ext cx="458787" cy="342900"/>
          </a:xfrm>
          <a:prstGeom prst="rect">
            <a:avLst/>
          </a:prstGeom>
          <a:noFill/>
          <a:ln w="9525">
            <a:noFill/>
            <a:miter lim="800000"/>
            <a:headEnd/>
            <a:tailEnd/>
          </a:ln>
        </p:spPr>
        <p:txBody>
          <a:bodyPr/>
          <a:lstStyle/>
          <a:p>
            <a:pPr>
              <a:spcBef>
                <a:spcPct val="20000"/>
              </a:spcBef>
            </a:pPr>
            <a:r>
              <a:rPr lang="en-CA" sz="800" dirty="0">
                <a:latin typeface="Franklin Gothic Book" pitchFamily="34" charset="0"/>
              </a:rPr>
              <a:t>Water Table</a:t>
            </a:r>
          </a:p>
        </p:txBody>
      </p:sp>
      <p:sp>
        <p:nvSpPr>
          <p:cNvPr id="103433" name="Rectangle 10"/>
          <p:cNvSpPr>
            <a:spLocks noChangeArrowheads="1"/>
          </p:cNvSpPr>
          <p:nvPr/>
        </p:nvSpPr>
        <p:spPr bwMode="auto">
          <a:xfrm>
            <a:off x="6324600" y="3581400"/>
            <a:ext cx="685800" cy="344488"/>
          </a:xfrm>
          <a:prstGeom prst="rect">
            <a:avLst/>
          </a:prstGeom>
          <a:noFill/>
          <a:ln w="9525">
            <a:noFill/>
            <a:miter lim="800000"/>
            <a:headEnd/>
            <a:tailEnd/>
          </a:ln>
        </p:spPr>
        <p:txBody>
          <a:bodyPr/>
          <a:lstStyle/>
          <a:p>
            <a:pPr>
              <a:spcBef>
                <a:spcPct val="20000"/>
              </a:spcBef>
            </a:pPr>
            <a:r>
              <a:rPr lang="en-CA" sz="800" dirty="0">
                <a:latin typeface="Franklin Gothic Book" pitchFamily="34" charset="0"/>
              </a:rPr>
              <a:t>Stream</a:t>
            </a:r>
          </a:p>
        </p:txBody>
      </p:sp>
      <p:sp>
        <p:nvSpPr>
          <p:cNvPr id="103434" name="Rectangle 11"/>
          <p:cNvSpPr>
            <a:spLocks noChangeArrowheads="1"/>
          </p:cNvSpPr>
          <p:nvPr/>
        </p:nvSpPr>
        <p:spPr bwMode="auto">
          <a:xfrm>
            <a:off x="8001000" y="3352800"/>
            <a:ext cx="687388" cy="490538"/>
          </a:xfrm>
          <a:prstGeom prst="rect">
            <a:avLst/>
          </a:prstGeom>
          <a:noFill/>
          <a:ln w="9525">
            <a:noFill/>
            <a:miter lim="800000"/>
            <a:headEnd/>
            <a:tailEnd/>
          </a:ln>
        </p:spPr>
        <p:txBody>
          <a:bodyPr/>
          <a:lstStyle/>
          <a:p>
            <a:pPr>
              <a:spcBef>
                <a:spcPct val="20000"/>
              </a:spcBef>
            </a:pPr>
            <a:r>
              <a:rPr lang="en-CA" sz="800" dirty="0">
                <a:latin typeface="Franklin Gothic Book" pitchFamily="34" charset="0"/>
              </a:rPr>
              <a:t>Storm Sewer</a:t>
            </a:r>
          </a:p>
          <a:p>
            <a:pPr>
              <a:spcBef>
                <a:spcPct val="20000"/>
              </a:spcBef>
            </a:pPr>
            <a:endParaRPr lang="en-CA" sz="800" dirty="0">
              <a:latin typeface="Franklin Gothic Book" pitchFamily="34" charset="0"/>
            </a:endParaRPr>
          </a:p>
        </p:txBody>
      </p:sp>
      <p:sp>
        <p:nvSpPr>
          <p:cNvPr id="103435" name="Rectangle 12"/>
          <p:cNvSpPr>
            <a:spLocks noChangeArrowheads="1"/>
          </p:cNvSpPr>
          <p:nvPr/>
        </p:nvSpPr>
        <p:spPr bwMode="auto">
          <a:xfrm>
            <a:off x="8331200" y="1752600"/>
            <a:ext cx="812800" cy="419100"/>
          </a:xfrm>
          <a:prstGeom prst="rect">
            <a:avLst/>
          </a:prstGeom>
          <a:noFill/>
          <a:ln w="9525">
            <a:noFill/>
            <a:miter lim="800000"/>
            <a:headEnd/>
            <a:tailEnd/>
          </a:ln>
        </p:spPr>
        <p:txBody>
          <a:bodyPr/>
          <a:lstStyle/>
          <a:p>
            <a:pPr algn="ctr">
              <a:spcBef>
                <a:spcPct val="20000"/>
              </a:spcBef>
            </a:pPr>
            <a:r>
              <a:rPr lang="en-CA" sz="800" dirty="0">
                <a:latin typeface="Franklin Gothic Book" pitchFamily="34" charset="0"/>
              </a:rPr>
              <a:t>Impermeable Paving</a:t>
            </a:r>
          </a:p>
          <a:p>
            <a:pPr algn="ctr">
              <a:spcBef>
                <a:spcPct val="20000"/>
              </a:spcBef>
            </a:pPr>
            <a:endParaRPr lang="en-CA" sz="800" dirty="0">
              <a:latin typeface="Franklin Gothic Book" pitchFamily="34" charset="0"/>
            </a:endParaRPr>
          </a:p>
        </p:txBody>
      </p:sp>
      <p:sp>
        <p:nvSpPr>
          <p:cNvPr id="103436" name="Rectangle 13"/>
          <p:cNvSpPr>
            <a:spLocks noChangeArrowheads="1"/>
          </p:cNvSpPr>
          <p:nvPr/>
        </p:nvSpPr>
        <p:spPr bwMode="auto">
          <a:xfrm>
            <a:off x="7086600" y="1676400"/>
            <a:ext cx="573088" cy="295275"/>
          </a:xfrm>
          <a:prstGeom prst="rect">
            <a:avLst/>
          </a:prstGeom>
          <a:noFill/>
          <a:ln w="9525">
            <a:noFill/>
            <a:miter lim="800000"/>
            <a:headEnd/>
            <a:tailEnd/>
          </a:ln>
        </p:spPr>
        <p:txBody>
          <a:bodyPr/>
          <a:lstStyle/>
          <a:p>
            <a:pPr algn="r">
              <a:spcBef>
                <a:spcPct val="20000"/>
              </a:spcBef>
            </a:pPr>
            <a:r>
              <a:rPr lang="en-CA" sz="800" dirty="0">
                <a:latin typeface="Franklin Gothic Book" pitchFamily="34" charset="0"/>
              </a:rPr>
              <a:t>Planters</a:t>
            </a:r>
          </a:p>
        </p:txBody>
      </p:sp>
      <p:sp>
        <p:nvSpPr>
          <p:cNvPr id="103437" name="Rectangle 14"/>
          <p:cNvSpPr>
            <a:spLocks noChangeArrowheads="1"/>
          </p:cNvSpPr>
          <p:nvPr/>
        </p:nvSpPr>
        <p:spPr bwMode="auto">
          <a:xfrm>
            <a:off x="6705600" y="1828800"/>
            <a:ext cx="685800" cy="304800"/>
          </a:xfrm>
          <a:prstGeom prst="rect">
            <a:avLst/>
          </a:prstGeom>
          <a:noFill/>
          <a:ln w="9525">
            <a:noFill/>
            <a:miter lim="800000"/>
            <a:headEnd/>
            <a:tailEnd/>
          </a:ln>
        </p:spPr>
        <p:txBody>
          <a:bodyPr/>
          <a:lstStyle/>
          <a:p>
            <a:pPr algn="ctr">
              <a:spcBef>
                <a:spcPct val="20000"/>
              </a:spcBef>
            </a:pPr>
            <a:r>
              <a:rPr lang="en-CA" sz="800" dirty="0">
                <a:latin typeface="Franklin Gothic Book" pitchFamily="34" charset="0"/>
              </a:rPr>
              <a:t>Permeable Paving</a:t>
            </a:r>
          </a:p>
          <a:p>
            <a:pPr algn="ctr">
              <a:spcBef>
                <a:spcPct val="20000"/>
              </a:spcBef>
            </a:pPr>
            <a:endParaRPr lang="en-CA" sz="800" dirty="0">
              <a:latin typeface="Franklin Gothic Book" pitchFamily="34" charset="0"/>
            </a:endParaRPr>
          </a:p>
        </p:txBody>
      </p:sp>
      <p:sp>
        <p:nvSpPr>
          <p:cNvPr id="103438" name="Rectangle 15"/>
          <p:cNvSpPr>
            <a:spLocks noChangeArrowheads="1"/>
          </p:cNvSpPr>
          <p:nvPr/>
        </p:nvSpPr>
        <p:spPr bwMode="auto">
          <a:xfrm>
            <a:off x="6400800" y="2057400"/>
            <a:ext cx="617538" cy="295275"/>
          </a:xfrm>
          <a:prstGeom prst="rect">
            <a:avLst/>
          </a:prstGeom>
          <a:noFill/>
          <a:ln w="9525">
            <a:noFill/>
            <a:miter lim="800000"/>
            <a:headEnd/>
            <a:tailEnd/>
          </a:ln>
        </p:spPr>
        <p:txBody>
          <a:bodyPr/>
          <a:lstStyle/>
          <a:p>
            <a:pPr algn="r">
              <a:spcBef>
                <a:spcPct val="20000"/>
              </a:spcBef>
            </a:pPr>
            <a:r>
              <a:rPr lang="en-CA" sz="800" dirty="0">
                <a:latin typeface="Franklin Gothic Book" pitchFamily="34" charset="0"/>
              </a:rPr>
              <a:t>Bioswale</a:t>
            </a:r>
          </a:p>
          <a:p>
            <a:pPr algn="r">
              <a:spcBef>
                <a:spcPct val="20000"/>
              </a:spcBef>
            </a:pPr>
            <a:endParaRPr lang="en-CA" sz="800" dirty="0">
              <a:latin typeface="Franklin Gothic Book" pitchFamily="34" charset="0"/>
            </a:endParaRPr>
          </a:p>
        </p:txBody>
      </p:sp>
      <p:sp>
        <p:nvSpPr>
          <p:cNvPr id="103439" name="Rectangle 16"/>
          <p:cNvSpPr>
            <a:spLocks noChangeArrowheads="1"/>
          </p:cNvSpPr>
          <p:nvPr/>
        </p:nvSpPr>
        <p:spPr bwMode="auto">
          <a:xfrm>
            <a:off x="6553200" y="2362200"/>
            <a:ext cx="663575" cy="390525"/>
          </a:xfrm>
          <a:prstGeom prst="rect">
            <a:avLst/>
          </a:prstGeom>
          <a:noFill/>
          <a:ln w="9525">
            <a:noFill/>
            <a:miter lim="800000"/>
            <a:headEnd/>
            <a:tailEnd/>
          </a:ln>
        </p:spPr>
        <p:txBody>
          <a:bodyPr/>
          <a:lstStyle/>
          <a:p>
            <a:pPr algn="ctr">
              <a:spcBef>
                <a:spcPct val="20000"/>
              </a:spcBef>
            </a:pPr>
            <a:r>
              <a:rPr lang="en-CA" sz="800" dirty="0">
                <a:latin typeface="Franklin Gothic Book" pitchFamily="34" charset="0"/>
              </a:rPr>
              <a:t>Riparian Zone</a:t>
            </a:r>
          </a:p>
          <a:p>
            <a:pPr algn="r">
              <a:spcBef>
                <a:spcPct val="20000"/>
              </a:spcBef>
            </a:pPr>
            <a:endParaRPr lang="en-CA" sz="800" dirty="0">
              <a:latin typeface="Franklin Gothic Book" pitchFamily="34" charset="0"/>
            </a:endParaRPr>
          </a:p>
        </p:txBody>
      </p:sp>
      <p:pic>
        <p:nvPicPr>
          <p:cNvPr id="103440" name="Picture 18" descr="F_Bear River_1_0003"/>
          <p:cNvPicPr>
            <a:picLocks noChangeAspect="1" noChangeArrowheads="1"/>
          </p:cNvPicPr>
          <p:nvPr/>
        </p:nvPicPr>
        <p:blipFill>
          <a:blip r:embed="rId4" cstate="print"/>
          <a:srcRect/>
          <a:stretch>
            <a:fillRect/>
          </a:stretch>
        </p:blipFill>
        <p:spPr bwMode="auto">
          <a:xfrm>
            <a:off x="1828800" y="4643755"/>
            <a:ext cx="2286000" cy="1465263"/>
          </a:xfrm>
          <a:prstGeom prst="rect">
            <a:avLst/>
          </a:prstGeom>
          <a:noFill/>
          <a:ln w="9525">
            <a:noFill/>
            <a:miter lim="800000"/>
            <a:headEnd/>
            <a:tailEnd/>
          </a:ln>
        </p:spPr>
      </p:pic>
      <p:pic>
        <p:nvPicPr>
          <p:cNvPr id="103441" name="Picture 19"/>
          <p:cNvPicPr>
            <a:picLocks noChangeAspect="1" noChangeArrowheads="1"/>
          </p:cNvPicPr>
          <p:nvPr/>
        </p:nvPicPr>
        <p:blipFill>
          <a:blip r:embed="rId5" cstate="print"/>
          <a:srcRect/>
          <a:stretch>
            <a:fillRect/>
          </a:stretch>
        </p:blipFill>
        <p:spPr bwMode="auto">
          <a:xfrm>
            <a:off x="0" y="4623753"/>
            <a:ext cx="1747838" cy="1473200"/>
          </a:xfrm>
          <a:prstGeom prst="rect">
            <a:avLst/>
          </a:prstGeom>
          <a:noFill/>
          <a:ln w="19050">
            <a:noFill/>
            <a:miter lim="800000"/>
            <a:headEnd/>
            <a:tailEnd/>
          </a:ln>
        </p:spPr>
      </p:pic>
      <p:pic>
        <p:nvPicPr>
          <p:cNvPr id="103442" name="Picture 20" descr="OregonLab"/>
          <p:cNvPicPr>
            <a:picLocks noChangeAspect="1" noChangeArrowheads="1"/>
          </p:cNvPicPr>
          <p:nvPr/>
        </p:nvPicPr>
        <p:blipFill>
          <a:blip r:embed="rId6" cstate="print"/>
          <a:srcRect/>
          <a:stretch>
            <a:fillRect/>
          </a:stretch>
        </p:blipFill>
        <p:spPr bwMode="auto">
          <a:xfrm>
            <a:off x="6113463" y="4630103"/>
            <a:ext cx="1466850" cy="1466850"/>
          </a:xfrm>
          <a:prstGeom prst="rect">
            <a:avLst/>
          </a:prstGeom>
          <a:noFill/>
          <a:ln w="9525">
            <a:noFill/>
            <a:miter lim="800000"/>
            <a:headEnd/>
            <a:tailEnd/>
          </a:ln>
        </p:spPr>
      </p:pic>
      <p:pic>
        <p:nvPicPr>
          <p:cNvPr id="103443" name="Picture 21"/>
          <p:cNvPicPr>
            <a:picLocks noChangeAspect="1" noChangeArrowheads="1"/>
          </p:cNvPicPr>
          <p:nvPr/>
        </p:nvPicPr>
        <p:blipFill>
          <a:blip r:embed="rId7" cstate="print"/>
          <a:srcRect b="3441"/>
          <a:stretch>
            <a:fillRect/>
          </a:stretch>
        </p:blipFill>
        <p:spPr bwMode="auto">
          <a:xfrm>
            <a:off x="4197350" y="4631690"/>
            <a:ext cx="1822450" cy="1470025"/>
          </a:xfrm>
          <a:prstGeom prst="rect">
            <a:avLst/>
          </a:prstGeom>
          <a:noFill/>
          <a:ln w="9525">
            <a:noFill/>
            <a:miter lim="800000"/>
            <a:headEnd/>
            <a:tailEnd/>
          </a:ln>
        </p:spPr>
      </p:pic>
      <p:pic>
        <p:nvPicPr>
          <p:cNvPr id="103444" name="Picture 22"/>
          <p:cNvPicPr>
            <a:picLocks noChangeAspect="1" noChangeArrowheads="1"/>
          </p:cNvPicPr>
          <p:nvPr/>
        </p:nvPicPr>
        <p:blipFill>
          <a:blip r:embed="rId8" cstate="print"/>
          <a:srcRect/>
          <a:stretch>
            <a:fillRect/>
          </a:stretch>
        </p:blipFill>
        <p:spPr bwMode="auto">
          <a:xfrm>
            <a:off x="7664450" y="4636453"/>
            <a:ext cx="1479550" cy="1460500"/>
          </a:xfrm>
          <a:prstGeom prst="rect">
            <a:avLst/>
          </a:prstGeom>
          <a:noFill/>
          <a:ln w="9525">
            <a:noFill/>
            <a:miter lim="800000"/>
            <a:headEnd/>
            <a:tailEnd/>
          </a:ln>
        </p:spPr>
      </p:pic>
      <p:sp>
        <p:nvSpPr>
          <p:cNvPr id="103449" name="Text Box 2"/>
          <p:cNvSpPr txBox="1">
            <a:spLocks noChangeArrowheads="1"/>
          </p:cNvSpPr>
          <p:nvPr/>
        </p:nvSpPr>
        <p:spPr bwMode="auto">
          <a:xfrm>
            <a:off x="5108574" y="762000"/>
            <a:ext cx="4035425" cy="1077218"/>
          </a:xfrm>
          <a:prstGeom prst="rect">
            <a:avLst/>
          </a:prstGeom>
          <a:noFill/>
          <a:ln w="9525">
            <a:noFill/>
            <a:miter lim="800000"/>
            <a:headEnd/>
            <a:tailEnd/>
          </a:ln>
        </p:spPr>
        <p:txBody>
          <a:bodyPr wrap="square">
            <a:spAutoFit/>
          </a:bodyPr>
          <a:lstStyle/>
          <a:p>
            <a:pPr marL="1828800" lvl="3" algn="ctr">
              <a:spcBef>
                <a:spcPct val="20000"/>
              </a:spcBef>
            </a:pPr>
            <a:r>
              <a:rPr lang="en-US" sz="3200" dirty="0">
                <a:solidFill>
                  <a:schemeClr val="bg1"/>
                </a:solidFill>
                <a:latin typeface="Arial" charset="0"/>
              </a:rPr>
              <a:t>            Seven </a:t>
            </a:r>
            <a:r>
              <a:rPr lang="en-US" sz="3200" dirty="0" smtClean="0">
                <a:solidFill>
                  <a:schemeClr val="bg1"/>
                </a:solidFill>
                <a:latin typeface="Arial" charset="0"/>
              </a:rPr>
              <a:t> As</a:t>
            </a:r>
            <a:endParaRPr lang="en-US" sz="3200" dirty="0">
              <a:solidFill>
                <a:schemeClr val="bg1"/>
              </a:solidFill>
              <a:latin typeface="Arial" charset="0"/>
            </a:endParaRPr>
          </a:p>
        </p:txBody>
      </p:sp>
      <p:grpSp>
        <p:nvGrpSpPr>
          <p:cNvPr id="3" name="Group 2"/>
          <p:cNvGrpSpPr/>
          <p:nvPr/>
        </p:nvGrpSpPr>
        <p:grpSpPr>
          <a:xfrm>
            <a:off x="-533400" y="335280"/>
            <a:ext cx="8458200" cy="4355842"/>
            <a:chOff x="-533400" y="335280"/>
            <a:chExt cx="8458200" cy="4355842"/>
          </a:xfrm>
        </p:grpSpPr>
        <p:sp>
          <p:nvSpPr>
            <p:cNvPr id="103425" name="Text Box 2"/>
            <p:cNvSpPr txBox="1">
              <a:spLocks noChangeArrowheads="1"/>
            </p:cNvSpPr>
            <p:nvPr/>
          </p:nvSpPr>
          <p:spPr bwMode="auto">
            <a:xfrm>
              <a:off x="-533400" y="335280"/>
              <a:ext cx="8458200" cy="707886"/>
            </a:xfrm>
            <a:prstGeom prst="rect">
              <a:avLst/>
            </a:prstGeom>
            <a:noFill/>
            <a:ln w="9525">
              <a:noFill/>
              <a:miter lim="800000"/>
              <a:headEnd/>
              <a:tailEnd/>
            </a:ln>
          </p:spPr>
          <p:txBody>
            <a:bodyPr wrap="square">
              <a:spAutoFit/>
            </a:bodyPr>
            <a:lstStyle/>
            <a:p>
              <a:pPr marL="1379538" indent="-465138">
                <a:spcBef>
                  <a:spcPct val="50000"/>
                </a:spcBef>
              </a:pPr>
              <a:r>
                <a:rPr lang="en-US" sz="4000" b="1" dirty="0">
                  <a:solidFill>
                    <a:srgbClr val="00467F"/>
                  </a:solidFill>
                  <a:latin typeface="Arial" charset="0"/>
                </a:rPr>
                <a:t>4</a:t>
              </a:r>
              <a:r>
                <a:rPr lang="en-US" sz="2800" dirty="0">
                  <a:solidFill>
                    <a:srgbClr val="00467F"/>
                  </a:solidFill>
                  <a:latin typeface="Arial" charset="0"/>
                </a:rPr>
                <a:t> </a:t>
              </a:r>
              <a:r>
                <a:rPr lang="en-US" sz="2800" b="1" dirty="0" smtClean="0">
                  <a:solidFill>
                    <a:srgbClr val="00467F"/>
                  </a:solidFill>
                  <a:latin typeface="Arial" charset="0"/>
                </a:rPr>
                <a:t>Water</a:t>
              </a:r>
              <a:endParaRPr lang="en-US" sz="2800" dirty="0">
                <a:solidFill>
                  <a:srgbClr val="00467F"/>
                </a:solidFill>
                <a:latin typeface="Arial" charset="0"/>
              </a:endParaRPr>
            </a:p>
          </p:txBody>
        </p:sp>
        <p:sp>
          <p:nvSpPr>
            <p:cNvPr id="103426" name="Text Box 3"/>
            <p:cNvSpPr txBox="1">
              <a:spLocks noChangeArrowheads="1"/>
            </p:cNvSpPr>
            <p:nvPr/>
          </p:nvSpPr>
          <p:spPr bwMode="auto">
            <a:xfrm>
              <a:off x="304800" y="1828800"/>
              <a:ext cx="2667000" cy="2862322"/>
            </a:xfrm>
            <a:prstGeom prst="rect">
              <a:avLst/>
            </a:prstGeom>
            <a:noFill/>
            <a:ln w="9525">
              <a:noFill/>
              <a:miter lim="800000"/>
              <a:headEnd/>
              <a:tailEnd/>
            </a:ln>
          </p:spPr>
          <p:txBody>
            <a:bodyPr wrap="square">
              <a:spAutoFit/>
            </a:bodyPr>
            <a:lstStyle/>
            <a:p>
              <a:pPr>
                <a:spcBef>
                  <a:spcPts val="0"/>
                </a:spcBef>
              </a:pPr>
              <a:r>
                <a:rPr lang="en-US" sz="1200" b="1" dirty="0">
                  <a:solidFill>
                    <a:srgbClr val="00467F"/>
                  </a:solidFill>
                  <a:latin typeface="Arial" charset="0"/>
                </a:rPr>
                <a:t>Water </a:t>
              </a:r>
              <a:r>
                <a:rPr lang="en-US" sz="1200" b="1" dirty="0" smtClean="0">
                  <a:solidFill>
                    <a:srgbClr val="00467F"/>
                  </a:solidFill>
                  <a:latin typeface="Arial" charset="0"/>
                </a:rPr>
                <a:t>Performance – </a:t>
              </a:r>
              <a:r>
                <a:rPr lang="en-US" sz="1050" dirty="0" smtClean="0">
                  <a:solidFill>
                    <a:srgbClr val="00467F"/>
                  </a:solidFill>
                  <a:latin typeface="Arial" charset="0"/>
                </a:rPr>
                <a:t>GBI Water Calculator</a:t>
              </a:r>
              <a:r>
                <a:rPr lang="en-US" sz="1200" dirty="0" smtClean="0">
                  <a:solidFill>
                    <a:srgbClr val="7030A0"/>
                  </a:solidFill>
                  <a:latin typeface="Arial" charset="0"/>
                </a:rPr>
                <a:t> </a:t>
              </a:r>
              <a:endParaRPr lang="en-US" sz="1050" dirty="0">
                <a:solidFill>
                  <a:srgbClr val="00467F"/>
                </a:solidFill>
                <a:latin typeface="Arial" charset="0"/>
              </a:endParaRPr>
            </a:p>
            <a:p>
              <a:pPr>
                <a:spcBef>
                  <a:spcPts val="0"/>
                </a:spcBef>
                <a:buFontTx/>
                <a:buChar char="-"/>
              </a:pPr>
              <a:endParaRPr lang="en-US" sz="1200" b="1" dirty="0">
                <a:solidFill>
                  <a:srgbClr val="00467F"/>
                </a:solidFill>
                <a:latin typeface="Arial" charset="0"/>
              </a:endParaRPr>
            </a:p>
            <a:p>
              <a:pPr>
                <a:spcAft>
                  <a:spcPts val="600"/>
                </a:spcAft>
              </a:pPr>
              <a:r>
                <a:rPr lang="en-US" sz="1200" b="1" dirty="0">
                  <a:solidFill>
                    <a:srgbClr val="00467F"/>
                  </a:solidFill>
                  <a:latin typeface="Arial" charset="0"/>
                </a:rPr>
                <a:t>Water </a:t>
              </a:r>
              <a:r>
                <a:rPr lang="en-US" sz="1200" b="1" dirty="0" smtClean="0">
                  <a:solidFill>
                    <a:srgbClr val="00467F"/>
                  </a:solidFill>
                  <a:latin typeface="Arial" charset="0"/>
                </a:rPr>
                <a:t>Conserving Features </a:t>
              </a:r>
              <a:r>
                <a:rPr lang="en-US" sz="1100" dirty="0" smtClean="0">
                  <a:solidFill>
                    <a:srgbClr val="00467F"/>
                  </a:solidFill>
                </a:rPr>
                <a:t>(</a:t>
              </a:r>
              <a:r>
                <a:rPr lang="en-US" sz="1100" dirty="0">
                  <a:solidFill>
                    <a:srgbClr val="00467F"/>
                  </a:solidFill>
                </a:rPr>
                <a:t>Plumbing, fixtures, fittings, appliances, and equipment, incl. medical, food service, </a:t>
              </a:r>
              <a:r>
                <a:rPr lang="en-US" sz="1100" dirty="0" smtClean="0">
                  <a:solidFill>
                    <a:srgbClr val="00467F"/>
                  </a:solidFill>
                </a:rPr>
                <a:t>laundry, cooling </a:t>
              </a:r>
              <a:r>
                <a:rPr lang="en-US" sz="1100" dirty="0">
                  <a:solidFill>
                    <a:srgbClr val="00467F"/>
                  </a:solidFill>
                </a:rPr>
                <a:t>towers, boilers, water </a:t>
              </a:r>
              <a:r>
                <a:rPr lang="en-US" sz="1100" dirty="0" smtClean="0">
                  <a:solidFill>
                    <a:srgbClr val="00467F"/>
                  </a:solidFill>
                </a:rPr>
                <a:t>heaters, special </a:t>
              </a:r>
              <a:r>
                <a:rPr lang="en-US" sz="1100" dirty="0">
                  <a:solidFill>
                    <a:srgbClr val="00467F"/>
                  </a:solidFill>
                </a:rPr>
                <a:t>water features and water </a:t>
              </a:r>
              <a:r>
                <a:rPr lang="en-US" sz="1100" dirty="0" smtClean="0">
                  <a:solidFill>
                    <a:srgbClr val="00467F"/>
                  </a:solidFill>
                </a:rPr>
                <a:t>treatment)</a:t>
              </a:r>
              <a:endParaRPr lang="en-US" sz="1100" dirty="0">
                <a:solidFill>
                  <a:srgbClr val="00467F"/>
                </a:solidFill>
              </a:endParaRPr>
            </a:p>
            <a:p>
              <a:pPr>
                <a:spcAft>
                  <a:spcPts val="600"/>
                </a:spcAft>
              </a:pPr>
              <a:r>
                <a:rPr lang="en-US" sz="1200" b="1" dirty="0">
                  <a:solidFill>
                    <a:srgbClr val="00467F"/>
                  </a:solidFill>
                </a:rPr>
                <a:t>Alternate </a:t>
              </a:r>
              <a:r>
                <a:rPr lang="en-US" sz="1200" b="1" dirty="0" smtClean="0">
                  <a:solidFill>
                    <a:srgbClr val="00467F"/>
                  </a:solidFill>
                </a:rPr>
                <a:t>Water Sources </a:t>
              </a:r>
              <a:endParaRPr lang="en-US" sz="1200" b="1" dirty="0">
                <a:solidFill>
                  <a:srgbClr val="00467F"/>
                </a:solidFill>
              </a:endParaRPr>
            </a:p>
            <a:p>
              <a:pPr>
                <a:spcAft>
                  <a:spcPts val="600"/>
                </a:spcAft>
              </a:pPr>
              <a:r>
                <a:rPr lang="en-US" sz="1200" b="1" dirty="0" smtClean="0">
                  <a:solidFill>
                    <a:srgbClr val="00467F"/>
                  </a:solidFill>
                </a:rPr>
                <a:t>Metering and Submetering</a:t>
              </a:r>
              <a:endParaRPr lang="en-US" sz="1200" b="1" dirty="0">
                <a:solidFill>
                  <a:srgbClr val="00467F"/>
                </a:solidFill>
              </a:endParaRPr>
            </a:p>
            <a:p>
              <a:pPr>
                <a:spcAft>
                  <a:spcPts val="600"/>
                </a:spcAft>
              </a:pPr>
              <a:r>
                <a:rPr lang="en-US" sz="1200" b="1" dirty="0">
                  <a:solidFill>
                    <a:srgbClr val="00467F"/>
                  </a:solidFill>
                </a:rPr>
                <a:t>Irrigation Design</a:t>
              </a:r>
            </a:p>
            <a:p>
              <a:pPr>
                <a:spcBef>
                  <a:spcPts val="0"/>
                </a:spcBef>
              </a:pPr>
              <a:endParaRPr lang="en-US" sz="1200" dirty="0">
                <a:solidFill>
                  <a:srgbClr val="00467F"/>
                </a:solidFill>
                <a:latin typeface="Arial" charset="0"/>
              </a:endParaRPr>
            </a:p>
            <a:p>
              <a:pPr>
                <a:spcBef>
                  <a:spcPts val="0"/>
                </a:spcBef>
              </a:pPr>
              <a:endParaRPr lang="en-US" sz="1050" dirty="0">
                <a:solidFill>
                  <a:srgbClr val="00467F"/>
                </a:solidFill>
                <a:latin typeface="Arial" charset="0"/>
              </a:endParaRPr>
            </a:p>
          </p:txBody>
        </p:sp>
        <p:sp>
          <p:nvSpPr>
            <p:cNvPr id="103450" name="Text Box 11"/>
            <p:cNvSpPr txBox="1">
              <a:spLocks noChangeArrowheads="1"/>
            </p:cNvSpPr>
            <p:nvPr/>
          </p:nvSpPr>
          <p:spPr bwMode="auto">
            <a:xfrm>
              <a:off x="304800" y="1371600"/>
              <a:ext cx="2005677" cy="369332"/>
            </a:xfrm>
            <a:prstGeom prst="rect">
              <a:avLst/>
            </a:prstGeom>
            <a:noFill/>
            <a:ln w="9525">
              <a:noFill/>
              <a:miter lim="800000"/>
              <a:headEnd/>
              <a:tailEnd/>
            </a:ln>
          </p:spPr>
          <p:txBody>
            <a:bodyPr wrap="square">
              <a:spAutoFit/>
            </a:bodyPr>
            <a:lstStyle/>
            <a:p>
              <a:r>
                <a:rPr lang="en-CA" dirty="0">
                  <a:solidFill>
                    <a:srgbClr val="00467F"/>
                  </a:solidFill>
                  <a:latin typeface="Arial" charset="0"/>
                </a:rPr>
                <a:t>New Construction</a:t>
              </a:r>
            </a:p>
          </p:txBody>
        </p:sp>
      </p:grpSp>
      <p:grpSp>
        <p:nvGrpSpPr>
          <p:cNvPr id="4" name="Group 3"/>
          <p:cNvGrpSpPr/>
          <p:nvPr/>
        </p:nvGrpSpPr>
        <p:grpSpPr>
          <a:xfrm>
            <a:off x="2667000" y="1371600"/>
            <a:ext cx="3543301" cy="2221944"/>
            <a:chOff x="2667000" y="1371600"/>
            <a:chExt cx="3543301" cy="2221944"/>
          </a:xfrm>
        </p:grpSpPr>
        <p:sp>
          <p:nvSpPr>
            <p:cNvPr id="103448" name="Text Box 27"/>
            <p:cNvSpPr txBox="1">
              <a:spLocks noChangeArrowheads="1"/>
            </p:cNvSpPr>
            <p:nvPr/>
          </p:nvSpPr>
          <p:spPr bwMode="auto">
            <a:xfrm>
              <a:off x="3032760" y="1371600"/>
              <a:ext cx="2424113" cy="369332"/>
            </a:xfrm>
            <a:prstGeom prst="rect">
              <a:avLst/>
            </a:prstGeom>
            <a:noFill/>
            <a:ln w="9525">
              <a:noFill/>
              <a:miter lim="800000"/>
              <a:headEnd/>
              <a:tailEnd/>
            </a:ln>
          </p:spPr>
          <p:txBody>
            <a:bodyPr wrap="square">
              <a:spAutoFit/>
            </a:bodyPr>
            <a:lstStyle/>
            <a:p>
              <a:r>
                <a:rPr lang="en-CA" dirty="0">
                  <a:solidFill>
                    <a:srgbClr val="5C8727"/>
                  </a:solidFill>
                  <a:latin typeface="Arial" charset="0"/>
                </a:rPr>
                <a:t>Existing Building</a:t>
              </a:r>
            </a:p>
          </p:txBody>
        </p:sp>
        <p:sp>
          <p:nvSpPr>
            <p:cNvPr id="2" name="TextBox 1"/>
            <p:cNvSpPr txBox="1"/>
            <p:nvPr/>
          </p:nvSpPr>
          <p:spPr>
            <a:xfrm>
              <a:off x="2667000" y="1839218"/>
              <a:ext cx="3543301" cy="1754326"/>
            </a:xfrm>
            <a:prstGeom prst="rect">
              <a:avLst/>
            </a:prstGeom>
            <a:noFill/>
          </p:spPr>
          <p:txBody>
            <a:bodyPr wrap="square" rtlCol="0">
              <a:spAutoFit/>
            </a:bodyPr>
            <a:lstStyle/>
            <a:p>
              <a:pPr marL="363538" indent="6350">
                <a:spcBef>
                  <a:spcPct val="25000"/>
                </a:spcBef>
              </a:pPr>
              <a:r>
                <a:rPr lang="en-US" sz="1200" b="1" dirty="0">
                  <a:solidFill>
                    <a:srgbClr val="5C8727"/>
                  </a:solidFill>
                  <a:latin typeface="+mn-lt"/>
                </a:rPr>
                <a:t>Water </a:t>
              </a:r>
              <a:r>
                <a:rPr lang="en-US" sz="1200" b="1" dirty="0" smtClean="0">
                  <a:solidFill>
                    <a:srgbClr val="5C8727"/>
                  </a:solidFill>
                  <a:latin typeface="+mn-lt"/>
                </a:rPr>
                <a:t>Performance</a:t>
              </a:r>
              <a:endParaRPr lang="en-US" sz="1200" b="1" dirty="0">
                <a:solidFill>
                  <a:srgbClr val="5C8727"/>
                </a:solidFill>
                <a:latin typeface="+mn-lt"/>
              </a:endParaRPr>
            </a:p>
            <a:p>
              <a:pPr marL="363538" indent="6350">
                <a:spcBef>
                  <a:spcPct val="25000"/>
                </a:spcBef>
                <a:buFontTx/>
                <a:buChar char="-"/>
              </a:pPr>
              <a:endParaRPr lang="en-US" sz="1200" b="1" dirty="0">
                <a:solidFill>
                  <a:srgbClr val="5C8727"/>
                </a:solidFill>
                <a:latin typeface="+mn-lt"/>
              </a:endParaRPr>
            </a:p>
            <a:p>
              <a:pPr marL="363538" indent="6350">
                <a:spcBef>
                  <a:spcPct val="25000"/>
                </a:spcBef>
              </a:pPr>
              <a:r>
                <a:rPr lang="en-US" sz="1200" b="1" dirty="0">
                  <a:solidFill>
                    <a:srgbClr val="5C8727"/>
                  </a:solidFill>
                  <a:latin typeface="+mn-lt"/>
                </a:rPr>
                <a:t>Water </a:t>
              </a:r>
              <a:r>
                <a:rPr lang="en-US" sz="1200" b="1" dirty="0" smtClean="0">
                  <a:solidFill>
                    <a:srgbClr val="5C8727"/>
                  </a:solidFill>
                  <a:latin typeface="+mn-lt"/>
                </a:rPr>
                <a:t>Conserving Features</a:t>
              </a:r>
              <a:r>
                <a:rPr lang="en-US" sz="1200" dirty="0" smtClean="0">
                  <a:solidFill>
                    <a:srgbClr val="5C8727"/>
                  </a:solidFill>
                  <a:latin typeface="+mn-lt"/>
                </a:rPr>
                <a:t> </a:t>
              </a:r>
              <a:r>
                <a:rPr lang="en-US" sz="1100" dirty="0">
                  <a:solidFill>
                    <a:srgbClr val="5C8727"/>
                  </a:solidFill>
                  <a:latin typeface="+mn-lt"/>
                </a:rPr>
                <a:t>(equipment faucets, toilets, urinals, showers, cooling towers, irrigation, stormwater systems)</a:t>
              </a:r>
            </a:p>
            <a:p>
              <a:pPr marL="363538" indent="6350">
                <a:spcBef>
                  <a:spcPct val="25000"/>
                </a:spcBef>
                <a:buFontTx/>
                <a:buChar char="-"/>
              </a:pPr>
              <a:endParaRPr lang="en-US" sz="1200" dirty="0">
                <a:solidFill>
                  <a:srgbClr val="5C8727"/>
                </a:solidFill>
                <a:latin typeface="+mn-lt"/>
              </a:endParaRPr>
            </a:p>
            <a:p>
              <a:pPr marL="363538" indent="6350">
                <a:spcBef>
                  <a:spcPct val="25000"/>
                </a:spcBef>
              </a:pPr>
              <a:r>
                <a:rPr lang="en-US" sz="1200" b="1" dirty="0">
                  <a:solidFill>
                    <a:srgbClr val="5C8727"/>
                  </a:solidFill>
                  <a:latin typeface="+mn-lt"/>
                </a:rPr>
                <a:t>Water </a:t>
              </a:r>
              <a:r>
                <a:rPr lang="en-US" sz="1200" b="1" dirty="0" smtClean="0">
                  <a:solidFill>
                    <a:srgbClr val="5C8727"/>
                  </a:solidFill>
                  <a:latin typeface="+mn-lt"/>
                </a:rPr>
                <a:t>Management</a:t>
              </a:r>
              <a:r>
                <a:rPr lang="en-US" sz="1200" dirty="0" smtClean="0">
                  <a:solidFill>
                    <a:srgbClr val="5C8727"/>
                  </a:solidFill>
                  <a:latin typeface="+mn-lt"/>
                </a:rPr>
                <a:t> </a:t>
              </a:r>
              <a:r>
                <a:rPr lang="en-US" sz="1100" dirty="0">
                  <a:solidFill>
                    <a:srgbClr val="5C8727"/>
                  </a:solidFill>
                  <a:latin typeface="+mn-lt"/>
                </a:rPr>
                <a:t>(policy, monitoring, water audit, fix leaks)</a:t>
              </a:r>
            </a:p>
          </p:txBody>
        </p:sp>
      </p:grpSp>
      <p:pic>
        <p:nvPicPr>
          <p:cNvPr id="25" name="Picture 24" descr="D:\Alexander_Design\AD_Projects\Archive\Green_Building_initiative\Green_Globe_logos\Updated Green Globe logos\GG Generic\GG_Logo.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62875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5" descr="IMG: Distillery"/>
          <p:cNvPicPr>
            <a:picLocks noChangeAspect="1" noChangeArrowheads="1"/>
          </p:cNvPicPr>
          <p:nvPr/>
        </p:nvPicPr>
        <p:blipFill>
          <a:blip r:embed="rId3" cstate="print"/>
          <a:srcRect t="13541"/>
          <a:stretch>
            <a:fillRect/>
          </a:stretch>
        </p:blipFill>
        <p:spPr bwMode="auto">
          <a:xfrm>
            <a:off x="1143000" y="4739640"/>
            <a:ext cx="2047875" cy="1368425"/>
          </a:xfrm>
          <a:prstGeom prst="rect">
            <a:avLst/>
          </a:prstGeom>
          <a:noFill/>
          <a:ln w="9525">
            <a:noFill/>
            <a:miter lim="800000"/>
            <a:headEnd/>
            <a:tailEnd/>
          </a:ln>
        </p:spPr>
      </p:pic>
      <p:pic>
        <p:nvPicPr>
          <p:cNvPr id="105476" name="Picture 6" descr="MEC interior"/>
          <p:cNvPicPr>
            <a:picLocks noChangeAspect="1" noChangeArrowheads="1"/>
          </p:cNvPicPr>
          <p:nvPr/>
        </p:nvPicPr>
        <p:blipFill>
          <a:blip r:embed="rId4" cstate="print"/>
          <a:srcRect/>
          <a:stretch>
            <a:fillRect/>
          </a:stretch>
        </p:blipFill>
        <p:spPr bwMode="auto">
          <a:xfrm>
            <a:off x="5027613" y="4739640"/>
            <a:ext cx="981075" cy="1371600"/>
          </a:xfrm>
          <a:prstGeom prst="rect">
            <a:avLst/>
          </a:prstGeom>
          <a:noFill/>
          <a:ln w="9525">
            <a:noFill/>
            <a:miter lim="800000"/>
            <a:headEnd/>
            <a:tailEnd/>
          </a:ln>
        </p:spPr>
      </p:pic>
      <p:pic>
        <p:nvPicPr>
          <p:cNvPr id="105477" name="Picture 7" descr="bolts"/>
          <p:cNvPicPr>
            <a:picLocks noChangeAspect="1" noChangeArrowheads="1"/>
          </p:cNvPicPr>
          <p:nvPr/>
        </p:nvPicPr>
        <p:blipFill>
          <a:blip r:embed="rId5" cstate="print"/>
          <a:srcRect/>
          <a:stretch>
            <a:fillRect/>
          </a:stretch>
        </p:blipFill>
        <p:spPr bwMode="auto">
          <a:xfrm>
            <a:off x="0" y="4738053"/>
            <a:ext cx="1058863" cy="1373187"/>
          </a:xfrm>
          <a:prstGeom prst="rect">
            <a:avLst/>
          </a:prstGeom>
          <a:noFill/>
          <a:ln w="9525">
            <a:noFill/>
            <a:miter lim="800000"/>
            <a:headEnd/>
            <a:tailEnd/>
          </a:ln>
        </p:spPr>
      </p:pic>
      <p:pic>
        <p:nvPicPr>
          <p:cNvPr id="105478" name="Picture 8" descr="slide0003_image008"/>
          <p:cNvPicPr>
            <a:picLocks noChangeAspect="1" noChangeArrowheads="1"/>
          </p:cNvPicPr>
          <p:nvPr/>
        </p:nvPicPr>
        <p:blipFill>
          <a:blip r:embed="rId6" cstate="print"/>
          <a:srcRect/>
          <a:stretch>
            <a:fillRect/>
          </a:stretch>
        </p:blipFill>
        <p:spPr bwMode="auto">
          <a:xfrm>
            <a:off x="7416800" y="4744403"/>
            <a:ext cx="1727200" cy="1363662"/>
          </a:xfrm>
          <a:prstGeom prst="rect">
            <a:avLst/>
          </a:prstGeom>
          <a:noFill/>
          <a:ln w="9525">
            <a:noFill/>
            <a:miter lim="800000"/>
            <a:headEnd/>
            <a:tailEnd/>
          </a:ln>
        </p:spPr>
      </p:pic>
      <p:pic>
        <p:nvPicPr>
          <p:cNvPr id="105479" name="Picture 9" descr="ss_img4"/>
          <p:cNvPicPr>
            <a:picLocks noChangeAspect="1" noChangeArrowheads="1"/>
          </p:cNvPicPr>
          <p:nvPr/>
        </p:nvPicPr>
        <p:blipFill>
          <a:blip r:embed="rId7" cstate="print"/>
          <a:srcRect/>
          <a:stretch>
            <a:fillRect/>
          </a:stretch>
        </p:blipFill>
        <p:spPr bwMode="auto">
          <a:xfrm>
            <a:off x="3275013" y="4739640"/>
            <a:ext cx="1671637" cy="1366838"/>
          </a:xfrm>
          <a:prstGeom prst="rect">
            <a:avLst/>
          </a:prstGeom>
          <a:noFill/>
          <a:ln w="9525">
            <a:noFill/>
            <a:miter lim="800000"/>
            <a:headEnd/>
            <a:tailEnd/>
          </a:ln>
        </p:spPr>
      </p:pic>
      <p:pic>
        <p:nvPicPr>
          <p:cNvPr id="105480" name="Picture 10" descr="ss_img2"/>
          <p:cNvPicPr>
            <a:picLocks noChangeAspect="1" noChangeArrowheads="1"/>
          </p:cNvPicPr>
          <p:nvPr/>
        </p:nvPicPr>
        <p:blipFill>
          <a:blip r:embed="rId8" cstate="print">
            <a:lum contrast="12000"/>
          </a:blip>
          <a:srcRect/>
          <a:stretch>
            <a:fillRect/>
          </a:stretch>
        </p:blipFill>
        <p:spPr bwMode="auto">
          <a:xfrm>
            <a:off x="6097588" y="4754880"/>
            <a:ext cx="1243012" cy="1371600"/>
          </a:xfrm>
          <a:prstGeom prst="rect">
            <a:avLst/>
          </a:prstGeom>
          <a:noFill/>
          <a:ln w="9525">
            <a:noFill/>
            <a:miter lim="800000"/>
            <a:headEnd/>
            <a:tailEnd/>
          </a:ln>
        </p:spPr>
      </p:pic>
      <p:sp>
        <p:nvSpPr>
          <p:cNvPr id="105483" name="Rectangle 13"/>
          <p:cNvSpPr>
            <a:spLocks noChangeArrowheads="1"/>
          </p:cNvSpPr>
          <p:nvPr/>
        </p:nvSpPr>
        <p:spPr bwMode="auto">
          <a:xfrm>
            <a:off x="4953000" y="6172200"/>
            <a:ext cx="990600" cy="304800"/>
          </a:xfrm>
          <a:prstGeom prst="rect">
            <a:avLst/>
          </a:prstGeom>
          <a:noFill/>
          <a:ln w="9525">
            <a:noFill/>
            <a:miter lim="800000"/>
            <a:headEnd/>
            <a:tailEnd/>
          </a:ln>
        </p:spPr>
        <p:txBody>
          <a:bodyPr/>
          <a:lstStyle/>
          <a:p>
            <a:pPr>
              <a:spcBef>
                <a:spcPct val="20000"/>
              </a:spcBef>
            </a:pPr>
            <a:endParaRPr lang="en-US" sz="800" i="1" dirty="0"/>
          </a:p>
        </p:txBody>
      </p:sp>
      <p:pic>
        <p:nvPicPr>
          <p:cNvPr id="105485" name="Picture 16"/>
          <p:cNvPicPr>
            <a:picLocks noChangeAspect="1" noChangeArrowheads="1"/>
          </p:cNvPicPr>
          <p:nvPr/>
        </p:nvPicPr>
        <p:blipFill>
          <a:blip r:embed="rId9" cstate="print"/>
          <a:srcRect/>
          <a:stretch>
            <a:fillRect/>
          </a:stretch>
        </p:blipFill>
        <p:spPr bwMode="auto">
          <a:xfrm>
            <a:off x="5562600" y="1676400"/>
            <a:ext cx="3581400" cy="2379663"/>
          </a:xfrm>
          <a:prstGeom prst="rect">
            <a:avLst/>
          </a:prstGeom>
          <a:noFill/>
          <a:ln w="9525">
            <a:noFill/>
            <a:miter lim="800000"/>
            <a:headEnd/>
            <a:tailEnd/>
          </a:ln>
        </p:spPr>
      </p:pic>
      <p:sp>
        <p:nvSpPr>
          <p:cNvPr id="105487" name="Text Box 18"/>
          <p:cNvSpPr txBox="1">
            <a:spLocks noChangeArrowheads="1"/>
          </p:cNvSpPr>
          <p:nvPr/>
        </p:nvSpPr>
        <p:spPr bwMode="auto">
          <a:xfrm>
            <a:off x="3388995" y="1327666"/>
            <a:ext cx="1914525" cy="369332"/>
          </a:xfrm>
          <a:prstGeom prst="rect">
            <a:avLst/>
          </a:prstGeom>
          <a:noFill/>
          <a:ln w="9525">
            <a:noFill/>
            <a:miter lim="800000"/>
            <a:headEnd/>
            <a:tailEnd/>
          </a:ln>
        </p:spPr>
        <p:txBody>
          <a:bodyPr wrap="square">
            <a:spAutoFit/>
          </a:bodyPr>
          <a:lstStyle/>
          <a:p>
            <a:r>
              <a:rPr lang="en-CA" dirty="0" smtClean="0">
                <a:solidFill>
                  <a:srgbClr val="336600"/>
                </a:solidFill>
                <a:latin typeface="Arial" charset="0"/>
              </a:rPr>
              <a:t>Existing </a:t>
            </a:r>
            <a:r>
              <a:rPr lang="en-CA" dirty="0" smtClean="0">
                <a:solidFill>
                  <a:srgbClr val="336600"/>
                </a:solidFill>
              </a:rPr>
              <a:t>Building</a:t>
            </a:r>
            <a:endParaRPr lang="en-CA" dirty="0">
              <a:solidFill>
                <a:srgbClr val="336600"/>
              </a:solidFill>
            </a:endParaRPr>
          </a:p>
        </p:txBody>
      </p:sp>
      <p:grpSp>
        <p:nvGrpSpPr>
          <p:cNvPr id="3" name="Group 2"/>
          <p:cNvGrpSpPr/>
          <p:nvPr/>
        </p:nvGrpSpPr>
        <p:grpSpPr>
          <a:xfrm>
            <a:off x="-518160" y="350520"/>
            <a:ext cx="8737600" cy="4504253"/>
            <a:chOff x="-518160" y="350520"/>
            <a:chExt cx="8737600" cy="4504253"/>
          </a:xfrm>
        </p:grpSpPr>
        <p:sp>
          <p:nvSpPr>
            <p:cNvPr id="105473" name="Text Box 3"/>
            <p:cNvSpPr txBox="1">
              <a:spLocks noChangeArrowheads="1"/>
            </p:cNvSpPr>
            <p:nvPr/>
          </p:nvSpPr>
          <p:spPr bwMode="auto">
            <a:xfrm>
              <a:off x="-518160" y="350520"/>
              <a:ext cx="8737600" cy="707886"/>
            </a:xfrm>
            <a:prstGeom prst="rect">
              <a:avLst/>
            </a:prstGeom>
            <a:noFill/>
            <a:ln w="9525">
              <a:noFill/>
              <a:miter lim="800000"/>
              <a:headEnd/>
              <a:tailEnd/>
            </a:ln>
          </p:spPr>
          <p:txBody>
            <a:bodyPr wrap="square">
              <a:spAutoFit/>
            </a:bodyPr>
            <a:lstStyle/>
            <a:p>
              <a:pPr marL="1379538" indent="-465138">
                <a:spcBef>
                  <a:spcPct val="50000"/>
                </a:spcBef>
              </a:pPr>
              <a:r>
                <a:rPr lang="en-US" sz="4000" b="1" dirty="0">
                  <a:solidFill>
                    <a:srgbClr val="00467F"/>
                  </a:solidFill>
                  <a:latin typeface="Arial" charset="0"/>
                </a:rPr>
                <a:t>5</a:t>
              </a:r>
              <a:r>
                <a:rPr lang="en-US" sz="2800" dirty="0">
                  <a:solidFill>
                    <a:srgbClr val="00467F"/>
                  </a:solidFill>
                  <a:latin typeface="Arial" charset="0"/>
                </a:rPr>
                <a:t> </a:t>
              </a:r>
              <a:r>
                <a:rPr lang="en-US" sz="2800" b="1" dirty="0" smtClean="0">
                  <a:solidFill>
                    <a:srgbClr val="00467F"/>
                  </a:solidFill>
                  <a:latin typeface="Arial" charset="0"/>
                </a:rPr>
                <a:t>Materials &amp; Resources </a:t>
              </a:r>
              <a:r>
                <a:rPr lang="en-US" sz="2800" dirty="0" smtClean="0">
                  <a:solidFill>
                    <a:srgbClr val="00467F"/>
                  </a:solidFill>
                  <a:latin typeface="Arial" charset="0"/>
                </a:rPr>
                <a:t>(100 pts.)</a:t>
              </a:r>
              <a:endParaRPr lang="en-US" dirty="0">
                <a:solidFill>
                  <a:srgbClr val="00467F"/>
                </a:solidFill>
                <a:latin typeface="Arial" charset="0"/>
              </a:endParaRPr>
            </a:p>
          </p:txBody>
        </p:sp>
        <p:sp>
          <p:nvSpPr>
            <p:cNvPr id="105474" name="Text Box 4"/>
            <p:cNvSpPr txBox="1">
              <a:spLocks noChangeArrowheads="1"/>
            </p:cNvSpPr>
            <p:nvPr/>
          </p:nvSpPr>
          <p:spPr bwMode="auto">
            <a:xfrm>
              <a:off x="291465" y="1700063"/>
              <a:ext cx="3124200" cy="3154710"/>
            </a:xfrm>
            <a:prstGeom prst="rect">
              <a:avLst/>
            </a:prstGeom>
            <a:noFill/>
            <a:ln w="9525">
              <a:noFill/>
              <a:miter lim="800000"/>
              <a:headEnd/>
              <a:tailEnd/>
            </a:ln>
          </p:spPr>
          <p:txBody>
            <a:bodyPr wrap="square">
              <a:spAutoFit/>
            </a:bodyPr>
            <a:lstStyle/>
            <a:p>
              <a:pPr>
                <a:spcBef>
                  <a:spcPct val="50000"/>
                </a:spcBef>
              </a:pPr>
              <a:r>
                <a:rPr lang="en-US" sz="1200" b="1" dirty="0">
                  <a:solidFill>
                    <a:srgbClr val="00467F"/>
                  </a:solidFill>
                </a:rPr>
                <a:t>Assemblies, Furnishings and </a:t>
              </a:r>
              <a:r>
                <a:rPr lang="en-US" sz="1200" b="1" dirty="0" smtClean="0">
                  <a:solidFill>
                    <a:srgbClr val="00467F"/>
                  </a:solidFill>
                </a:rPr>
                <a:t>Fit-Ups</a:t>
              </a:r>
              <a:endParaRPr lang="en-US" sz="1200" b="1" dirty="0">
                <a:solidFill>
                  <a:srgbClr val="00467F"/>
                </a:solidFill>
              </a:endParaRPr>
            </a:p>
            <a:p>
              <a:pPr>
                <a:spcBef>
                  <a:spcPct val="50000"/>
                </a:spcBef>
              </a:pPr>
              <a:r>
                <a:rPr lang="en-US" sz="1200" b="1" dirty="0">
                  <a:solidFill>
                    <a:srgbClr val="00467F"/>
                  </a:solidFill>
                </a:rPr>
                <a:t>Performance Path – </a:t>
              </a:r>
              <a:r>
                <a:rPr lang="en-US" sz="1100" dirty="0">
                  <a:solidFill>
                    <a:srgbClr val="00467F"/>
                  </a:solidFill>
                </a:rPr>
                <a:t>Life Cycle Assessment </a:t>
              </a:r>
            </a:p>
            <a:p>
              <a:pPr>
                <a:spcBef>
                  <a:spcPct val="50000"/>
                </a:spcBef>
              </a:pPr>
              <a:r>
                <a:rPr lang="en-US" sz="1200" b="1" dirty="0">
                  <a:solidFill>
                    <a:srgbClr val="00467F"/>
                  </a:solidFill>
                </a:rPr>
                <a:t>Prescriptive </a:t>
              </a:r>
              <a:r>
                <a:rPr lang="en-US" sz="1200" b="1" dirty="0" smtClean="0">
                  <a:solidFill>
                    <a:srgbClr val="00467F"/>
                  </a:solidFill>
                </a:rPr>
                <a:t>Path - </a:t>
              </a:r>
              <a:r>
                <a:rPr lang="en-US" sz="1100" dirty="0">
                  <a:solidFill>
                    <a:srgbClr val="00467F"/>
                  </a:solidFill>
                </a:rPr>
                <a:t>Environmental Product Declarations (EPD) or 3</a:t>
              </a:r>
              <a:r>
                <a:rPr lang="en-US" sz="1100" baseline="30000" dirty="0">
                  <a:solidFill>
                    <a:srgbClr val="00467F"/>
                  </a:solidFill>
                </a:rPr>
                <a:t>rd</a:t>
              </a:r>
              <a:r>
                <a:rPr lang="en-US" sz="1100" dirty="0">
                  <a:solidFill>
                    <a:srgbClr val="00467F"/>
                  </a:solidFill>
                </a:rPr>
                <a:t> Party Certification</a:t>
              </a:r>
            </a:p>
            <a:p>
              <a:pPr>
                <a:spcBef>
                  <a:spcPct val="50000"/>
                </a:spcBef>
                <a:spcAft>
                  <a:spcPts val="600"/>
                </a:spcAft>
              </a:pPr>
              <a:r>
                <a:rPr lang="en-US" sz="1200" b="1" dirty="0">
                  <a:solidFill>
                    <a:srgbClr val="00467F"/>
                  </a:solidFill>
                </a:rPr>
                <a:t>Wood certification – </a:t>
              </a:r>
              <a:r>
                <a:rPr lang="en-US" sz="1200" dirty="0">
                  <a:solidFill>
                    <a:srgbClr val="00467F"/>
                  </a:solidFill>
                </a:rPr>
                <a:t>4 </a:t>
              </a:r>
              <a:r>
                <a:rPr lang="en-US" sz="1200" dirty="0" smtClean="0">
                  <a:solidFill>
                    <a:srgbClr val="00467F"/>
                  </a:solidFill>
                </a:rPr>
                <a:t>options</a:t>
              </a:r>
            </a:p>
            <a:p>
              <a:pPr>
                <a:spcBef>
                  <a:spcPts val="0"/>
                </a:spcBef>
              </a:pPr>
              <a:r>
                <a:rPr lang="en-US" sz="1200" b="1" dirty="0" smtClean="0">
                  <a:solidFill>
                    <a:srgbClr val="00467F"/>
                  </a:solidFill>
                </a:rPr>
                <a:t>Reuse </a:t>
              </a:r>
              <a:r>
                <a:rPr lang="en-US" sz="1200" b="1" dirty="0">
                  <a:solidFill>
                    <a:srgbClr val="00467F"/>
                  </a:solidFill>
                </a:rPr>
                <a:t>of </a:t>
              </a:r>
              <a:r>
                <a:rPr lang="en-US" sz="1200" b="1" dirty="0" smtClean="0">
                  <a:solidFill>
                    <a:srgbClr val="00467F"/>
                  </a:solidFill>
                </a:rPr>
                <a:t>Existing Buildings:</a:t>
              </a:r>
            </a:p>
            <a:p>
              <a:pPr>
                <a:spcBef>
                  <a:spcPts val="0"/>
                </a:spcBef>
              </a:pPr>
              <a:r>
                <a:rPr lang="en-US" sz="1100" dirty="0">
                  <a:solidFill>
                    <a:srgbClr val="00467F"/>
                  </a:solidFill>
                </a:rPr>
                <a:t>Whole Building Life Cycle – Building Life Service </a:t>
              </a:r>
              <a:r>
                <a:rPr lang="en-US" sz="1100" dirty="0" smtClean="0">
                  <a:solidFill>
                    <a:srgbClr val="00467F"/>
                  </a:solidFill>
                </a:rPr>
                <a:t>Plan, </a:t>
              </a:r>
              <a:r>
                <a:rPr lang="en-US" sz="1100" dirty="0">
                  <a:solidFill>
                    <a:srgbClr val="00467F"/>
                  </a:solidFill>
                </a:rPr>
                <a:t>d</a:t>
              </a:r>
              <a:r>
                <a:rPr lang="en-US" sz="1100" dirty="0" smtClean="0">
                  <a:solidFill>
                    <a:srgbClr val="00467F"/>
                  </a:solidFill>
                </a:rPr>
                <a:t>urability</a:t>
              </a:r>
              <a:r>
                <a:rPr lang="en-US" sz="1100" dirty="0">
                  <a:solidFill>
                    <a:srgbClr val="00467F"/>
                  </a:solidFill>
                </a:rPr>
                <a:t>, adaptability and </a:t>
              </a:r>
              <a:endParaRPr lang="en-US" sz="1100" dirty="0" smtClean="0">
                <a:solidFill>
                  <a:srgbClr val="00467F"/>
                </a:solidFill>
              </a:endParaRPr>
            </a:p>
            <a:p>
              <a:pPr>
                <a:spcBef>
                  <a:spcPts val="0"/>
                </a:spcBef>
              </a:pPr>
              <a:r>
                <a:rPr lang="en-US" sz="1100" dirty="0">
                  <a:solidFill>
                    <a:srgbClr val="00467F"/>
                  </a:solidFill>
                </a:rPr>
                <a:t>d</a:t>
              </a:r>
              <a:r>
                <a:rPr lang="en-US" sz="1100" dirty="0" smtClean="0">
                  <a:solidFill>
                    <a:srgbClr val="00467F"/>
                  </a:solidFill>
                </a:rPr>
                <a:t>isassembly</a:t>
              </a:r>
            </a:p>
            <a:p>
              <a:pPr>
                <a:spcBef>
                  <a:spcPct val="50000"/>
                </a:spcBef>
              </a:pPr>
              <a:r>
                <a:rPr lang="en-US" sz="1200" b="1" dirty="0">
                  <a:solidFill>
                    <a:srgbClr val="00467F"/>
                  </a:solidFill>
                </a:rPr>
                <a:t>Construction </a:t>
              </a:r>
              <a:r>
                <a:rPr lang="en-US" sz="1200" b="1" dirty="0" smtClean="0">
                  <a:solidFill>
                    <a:srgbClr val="00467F"/>
                  </a:solidFill>
                </a:rPr>
                <a:t>Waste Management</a:t>
              </a:r>
              <a:endParaRPr lang="en-US" sz="1200" b="1" dirty="0">
                <a:solidFill>
                  <a:srgbClr val="00467F"/>
                </a:solidFill>
              </a:endParaRPr>
            </a:p>
            <a:p>
              <a:pPr>
                <a:spcBef>
                  <a:spcPct val="50000"/>
                </a:spcBef>
              </a:pPr>
              <a:r>
                <a:rPr lang="en-US" sz="1200" b="1" dirty="0">
                  <a:solidFill>
                    <a:srgbClr val="00467F"/>
                  </a:solidFill>
                </a:rPr>
                <a:t>Design &amp; </a:t>
              </a:r>
              <a:r>
                <a:rPr lang="en-US" sz="1200" b="1" dirty="0" smtClean="0">
                  <a:solidFill>
                    <a:srgbClr val="00467F"/>
                  </a:solidFill>
                </a:rPr>
                <a:t>Construction </a:t>
              </a:r>
              <a:r>
                <a:rPr lang="en-US" sz="1200" b="1" dirty="0">
                  <a:solidFill>
                    <a:srgbClr val="00467F"/>
                  </a:solidFill>
                </a:rPr>
                <a:t>of </a:t>
              </a:r>
              <a:r>
                <a:rPr lang="en-US" sz="1200" b="1" dirty="0" smtClean="0">
                  <a:solidFill>
                    <a:srgbClr val="00467F"/>
                  </a:solidFill>
                </a:rPr>
                <a:t>Waste Management Space </a:t>
              </a:r>
              <a:endParaRPr lang="en-US" sz="1200" b="1" dirty="0">
                <a:solidFill>
                  <a:srgbClr val="00467F"/>
                </a:solidFill>
              </a:endParaRPr>
            </a:p>
            <a:p>
              <a:pPr>
                <a:spcBef>
                  <a:spcPts val="0"/>
                </a:spcBef>
              </a:pPr>
              <a:endParaRPr lang="en-US" sz="1200" b="1" dirty="0">
                <a:solidFill>
                  <a:srgbClr val="00467F"/>
                </a:solidFill>
                <a:latin typeface="Arial" charset="0"/>
              </a:endParaRPr>
            </a:p>
            <a:p>
              <a:pPr>
                <a:spcBef>
                  <a:spcPts val="0"/>
                </a:spcBef>
              </a:pPr>
              <a:endParaRPr lang="en-US" sz="1200" b="1" dirty="0">
                <a:solidFill>
                  <a:srgbClr val="00467F"/>
                </a:solidFill>
                <a:latin typeface="Arial" charset="0"/>
              </a:endParaRPr>
            </a:p>
          </p:txBody>
        </p:sp>
        <p:sp>
          <p:nvSpPr>
            <p:cNvPr id="105489" name="Text Box 11"/>
            <p:cNvSpPr txBox="1">
              <a:spLocks noChangeArrowheads="1"/>
            </p:cNvSpPr>
            <p:nvPr/>
          </p:nvSpPr>
          <p:spPr bwMode="auto">
            <a:xfrm>
              <a:off x="259080" y="1327666"/>
              <a:ext cx="2207269" cy="369332"/>
            </a:xfrm>
            <a:prstGeom prst="rect">
              <a:avLst/>
            </a:prstGeom>
            <a:noFill/>
            <a:ln w="9525">
              <a:noFill/>
              <a:miter lim="800000"/>
              <a:headEnd/>
              <a:tailEnd/>
            </a:ln>
          </p:spPr>
          <p:txBody>
            <a:bodyPr wrap="square">
              <a:spAutoFit/>
            </a:bodyPr>
            <a:lstStyle/>
            <a:p>
              <a:r>
                <a:rPr lang="en-CA" dirty="0">
                  <a:solidFill>
                    <a:srgbClr val="00467F"/>
                  </a:solidFill>
                  <a:latin typeface="Arial" charset="0"/>
                </a:rPr>
                <a:t>New Construction</a:t>
              </a:r>
            </a:p>
          </p:txBody>
        </p:sp>
      </p:grpSp>
      <p:sp>
        <p:nvSpPr>
          <p:cNvPr id="2" name="TextBox 1"/>
          <p:cNvSpPr txBox="1"/>
          <p:nvPr/>
        </p:nvSpPr>
        <p:spPr>
          <a:xfrm>
            <a:off x="3400425" y="1706880"/>
            <a:ext cx="2253615" cy="1431161"/>
          </a:xfrm>
          <a:prstGeom prst="rect">
            <a:avLst/>
          </a:prstGeom>
          <a:noFill/>
        </p:spPr>
        <p:txBody>
          <a:bodyPr wrap="square" rtlCol="0">
            <a:spAutoFit/>
          </a:bodyPr>
          <a:lstStyle/>
          <a:p>
            <a:r>
              <a:rPr lang="en-US" sz="1200" b="1" dirty="0">
                <a:solidFill>
                  <a:srgbClr val="338927"/>
                </a:solidFill>
              </a:rPr>
              <a:t>Waste </a:t>
            </a:r>
            <a:r>
              <a:rPr lang="en-US" sz="1200" b="1" dirty="0" smtClean="0">
                <a:solidFill>
                  <a:srgbClr val="338927"/>
                </a:solidFill>
              </a:rPr>
              <a:t>Reduction </a:t>
            </a:r>
            <a:r>
              <a:rPr lang="en-US" sz="1200" b="1" dirty="0">
                <a:solidFill>
                  <a:srgbClr val="338927"/>
                </a:solidFill>
              </a:rPr>
              <a:t>and Recycling</a:t>
            </a:r>
            <a:r>
              <a:rPr lang="en-US" sz="1200" dirty="0">
                <a:solidFill>
                  <a:srgbClr val="338927"/>
                </a:solidFill>
              </a:rPr>
              <a:t> </a:t>
            </a:r>
            <a:r>
              <a:rPr lang="en-US" sz="1200" dirty="0" smtClean="0">
                <a:solidFill>
                  <a:srgbClr val="338927"/>
                </a:solidFill>
              </a:rPr>
              <a:t> </a:t>
            </a:r>
            <a:r>
              <a:rPr lang="en-US" sz="1100" dirty="0" smtClean="0">
                <a:solidFill>
                  <a:srgbClr val="338927"/>
                </a:solidFill>
              </a:rPr>
              <a:t>(</a:t>
            </a:r>
            <a:r>
              <a:rPr lang="en-US" sz="1100" dirty="0">
                <a:solidFill>
                  <a:srgbClr val="338927"/>
                </a:solidFill>
              </a:rPr>
              <a:t>collection/ storage/ handling facilities, composting) </a:t>
            </a:r>
          </a:p>
          <a:p>
            <a:endParaRPr lang="en-US" sz="700" dirty="0">
              <a:solidFill>
                <a:srgbClr val="338927"/>
              </a:solidFill>
            </a:endParaRPr>
          </a:p>
          <a:p>
            <a:r>
              <a:rPr lang="en-US" sz="1200" b="1" dirty="0">
                <a:solidFill>
                  <a:srgbClr val="338927"/>
                </a:solidFill>
              </a:rPr>
              <a:t>Waste Reduction Workplan</a:t>
            </a:r>
            <a:r>
              <a:rPr lang="en-US" sz="1200" dirty="0">
                <a:solidFill>
                  <a:srgbClr val="338927"/>
                </a:solidFill>
              </a:rPr>
              <a:t> </a:t>
            </a:r>
            <a:r>
              <a:rPr lang="en-US" sz="1100" dirty="0">
                <a:solidFill>
                  <a:srgbClr val="338927"/>
                </a:solidFill>
              </a:rPr>
              <a:t>(waste audit, diversion rate, construction, renovation and demolition waste) </a:t>
            </a:r>
          </a:p>
        </p:txBody>
      </p:sp>
      <p:pic>
        <p:nvPicPr>
          <p:cNvPr id="16" name="Picture 15" descr="D:\Alexander_Design\AD_Projects\Archive\Green_Building_initiative\Green_Globe_logos\Updated Green Globe logos\GG Generic\GG_Logo.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32991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5" descr="t_heat_lownox_burners"/>
          <p:cNvPicPr>
            <a:picLocks noChangeAspect="1" noChangeArrowheads="1"/>
          </p:cNvPicPr>
          <p:nvPr/>
        </p:nvPicPr>
        <p:blipFill>
          <a:blip r:embed="rId3" cstate="print">
            <a:lum bright="-6000" contrast="12000"/>
          </a:blip>
          <a:srcRect/>
          <a:stretch>
            <a:fillRect/>
          </a:stretch>
        </p:blipFill>
        <p:spPr bwMode="auto">
          <a:xfrm>
            <a:off x="0" y="4475975"/>
            <a:ext cx="1905000" cy="1619707"/>
          </a:xfrm>
          <a:prstGeom prst="rect">
            <a:avLst/>
          </a:prstGeom>
          <a:noFill/>
          <a:ln w="9525">
            <a:noFill/>
            <a:miter lim="800000"/>
            <a:headEnd/>
            <a:tailEnd/>
          </a:ln>
        </p:spPr>
      </p:pic>
      <p:pic>
        <p:nvPicPr>
          <p:cNvPr id="107524" name="Picture 6" descr="Storage tank 006"/>
          <p:cNvPicPr>
            <a:picLocks noChangeAspect="1" noChangeArrowheads="1"/>
          </p:cNvPicPr>
          <p:nvPr/>
        </p:nvPicPr>
        <p:blipFill>
          <a:blip r:embed="rId4" cstate="print"/>
          <a:srcRect/>
          <a:stretch>
            <a:fillRect/>
          </a:stretch>
        </p:blipFill>
        <p:spPr bwMode="auto">
          <a:xfrm>
            <a:off x="4714875" y="4475976"/>
            <a:ext cx="1347788" cy="1629232"/>
          </a:xfrm>
          <a:prstGeom prst="rect">
            <a:avLst/>
          </a:prstGeom>
          <a:noFill/>
          <a:ln w="9525">
            <a:noFill/>
            <a:miter lim="800000"/>
            <a:headEnd/>
            <a:tailEnd/>
          </a:ln>
        </p:spPr>
      </p:pic>
      <p:pic>
        <p:nvPicPr>
          <p:cNvPr id="107525" name="Picture 7" descr="TermiteColony01"/>
          <p:cNvPicPr>
            <a:picLocks noChangeAspect="1" noChangeArrowheads="1"/>
          </p:cNvPicPr>
          <p:nvPr/>
        </p:nvPicPr>
        <p:blipFill>
          <a:blip r:embed="rId5" cstate="print"/>
          <a:srcRect/>
          <a:stretch>
            <a:fillRect/>
          </a:stretch>
        </p:blipFill>
        <p:spPr bwMode="auto">
          <a:xfrm>
            <a:off x="2012950" y="4475976"/>
            <a:ext cx="2590800" cy="1626057"/>
          </a:xfrm>
          <a:prstGeom prst="rect">
            <a:avLst/>
          </a:prstGeom>
          <a:noFill/>
          <a:ln w="9525">
            <a:noFill/>
            <a:miter lim="800000"/>
            <a:headEnd/>
            <a:tailEnd/>
          </a:ln>
        </p:spPr>
      </p:pic>
      <p:pic>
        <p:nvPicPr>
          <p:cNvPr id="107526" name="Picture 8"/>
          <p:cNvPicPr>
            <a:picLocks noChangeAspect="1" noChangeArrowheads="1"/>
          </p:cNvPicPr>
          <p:nvPr/>
        </p:nvPicPr>
        <p:blipFill>
          <a:blip r:embed="rId6" cstate="print"/>
          <a:srcRect/>
          <a:stretch>
            <a:fillRect/>
          </a:stretch>
        </p:blipFill>
        <p:spPr bwMode="auto">
          <a:xfrm>
            <a:off x="6979920" y="1647825"/>
            <a:ext cx="1828800" cy="2085975"/>
          </a:xfrm>
          <a:prstGeom prst="rect">
            <a:avLst/>
          </a:prstGeom>
          <a:noFill/>
          <a:ln w="9525">
            <a:noFill/>
            <a:miter lim="800000"/>
            <a:headEnd/>
            <a:tailEnd/>
          </a:ln>
        </p:spPr>
      </p:pic>
      <p:sp>
        <p:nvSpPr>
          <p:cNvPr id="107528" name="Rectangle 10"/>
          <p:cNvSpPr>
            <a:spLocks noChangeArrowheads="1"/>
          </p:cNvSpPr>
          <p:nvPr/>
        </p:nvSpPr>
        <p:spPr bwMode="auto">
          <a:xfrm>
            <a:off x="7239000" y="3505200"/>
            <a:ext cx="1066800" cy="228600"/>
          </a:xfrm>
          <a:prstGeom prst="rect">
            <a:avLst/>
          </a:prstGeom>
          <a:noFill/>
          <a:ln w="9525">
            <a:noFill/>
            <a:miter lim="800000"/>
            <a:headEnd/>
            <a:tailEnd/>
          </a:ln>
        </p:spPr>
        <p:txBody>
          <a:bodyPr/>
          <a:lstStyle/>
          <a:p>
            <a:pPr>
              <a:spcBef>
                <a:spcPct val="20000"/>
              </a:spcBef>
            </a:pPr>
            <a:r>
              <a:rPr lang="en-CA" sz="800" i="1" dirty="0">
                <a:latin typeface="Arial" charset="0"/>
              </a:rPr>
              <a:t>Recuperative boiler</a:t>
            </a:r>
          </a:p>
        </p:txBody>
      </p:sp>
      <p:pic>
        <p:nvPicPr>
          <p:cNvPr id="107532" name="Picture 14"/>
          <p:cNvPicPr>
            <a:picLocks noChangeAspect="1" noChangeArrowheads="1"/>
          </p:cNvPicPr>
          <p:nvPr/>
        </p:nvPicPr>
        <p:blipFill>
          <a:blip r:embed="rId7" cstate="print"/>
          <a:srcRect/>
          <a:stretch>
            <a:fillRect/>
          </a:stretch>
        </p:blipFill>
        <p:spPr bwMode="auto">
          <a:xfrm>
            <a:off x="6172200" y="4475976"/>
            <a:ext cx="1127125" cy="1627644"/>
          </a:xfrm>
          <a:prstGeom prst="rect">
            <a:avLst/>
          </a:prstGeom>
          <a:noFill/>
          <a:ln w="9525">
            <a:noFill/>
            <a:miter lim="800000"/>
            <a:headEnd/>
            <a:tailEnd/>
          </a:ln>
        </p:spPr>
      </p:pic>
      <p:pic>
        <p:nvPicPr>
          <p:cNvPr id="107534" name="Picture 16" descr="Consiliam 033"/>
          <p:cNvPicPr>
            <a:picLocks noChangeAspect="1" noChangeArrowheads="1"/>
          </p:cNvPicPr>
          <p:nvPr/>
        </p:nvPicPr>
        <p:blipFill>
          <a:blip r:embed="rId8" cstate="print">
            <a:lum bright="36000" contrast="24000"/>
          </a:blip>
          <a:srcRect/>
          <a:stretch>
            <a:fillRect/>
          </a:stretch>
        </p:blipFill>
        <p:spPr bwMode="auto">
          <a:xfrm>
            <a:off x="7407275" y="4475976"/>
            <a:ext cx="1736725" cy="1632407"/>
          </a:xfrm>
          <a:prstGeom prst="rect">
            <a:avLst/>
          </a:prstGeom>
          <a:noFill/>
          <a:ln w="9525">
            <a:noFill/>
            <a:miter lim="800000"/>
            <a:headEnd/>
            <a:tailEnd/>
          </a:ln>
        </p:spPr>
      </p:pic>
      <p:sp>
        <p:nvSpPr>
          <p:cNvPr id="107536" name="Text Box 19"/>
          <p:cNvSpPr txBox="1">
            <a:spLocks noChangeArrowheads="1"/>
          </p:cNvSpPr>
          <p:nvPr/>
        </p:nvSpPr>
        <p:spPr bwMode="auto">
          <a:xfrm>
            <a:off x="2983841" y="1406759"/>
            <a:ext cx="2424113" cy="369332"/>
          </a:xfrm>
          <a:prstGeom prst="rect">
            <a:avLst/>
          </a:prstGeom>
          <a:noFill/>
          <a:ln w="9525">
            <a:noFill/>
            <a:miter lim="800000"/>
            <a:headEnd/>
            <a:tailEnd/>
          </a:ln>
        </p:spPr>
        <p:txBody>
          <a:bodyPr wrap="square">
            <a:spAutoFit/>
          </a:bodyPr>
          <a:lstStyle/>
          <a:p>
            <a:r>
              <a:rPr lang="en-CA" dirty="0">
                <a:solidFill>
                  <a:srgbClr val="336600"/>
                </a:solidFill>
                <a:latin typeface="Arial" charset="0"/>
              </a:rPr>
              <a:t>Existing Building</a:t>
            </a:r>
          </a:p>
        </p:txBody>
      </p:sp>
      <p:grpSp>
        <p:nvGrpSpPr>
          <p:cNvPr id="3" name="Group 2"/>
          <p:cNvGrpSpPr/>
          <p:nvPr/>
        </p:nvGrpSpPr>
        <p:grpSpPr>
          <a:xfrm>
            <a:off x="-30480" y="335280"/>
            <a:ext cx="8839200" cy="3566397"/>
            <a:chOff x="-30480" y="335280"/>
            <a:chExt cx="8839200" cy="3566397"/>
          </a:xfrm>
        </p:grpSpPr>
        <p:sp>
          <p:nvSpPr>
            <p:cNvPr id="107521" name="Text Box 3"/>
            <p:cNvSpPr txBox="1">
              <a:spLocks noChangeArrowheads="1"/>
            </p:cNvSpPr>
            <p:nvPr/>
          </p:nvSpPr>
          <p:spPr bwMode="auto">
            <a:xfrm>
              <a:off x="-30480" y="335280"/>
              <a:ext cx="8839200" cy="707886"/>
            </a:xfrm>
            <a:prstGeom prst="rect">
              <a:avLst/>
            </a:prstGeom>
            <a:noFill/>
            <a:ln w="9525">
              <a:noFill/>
              <a:miter lim="800000"/>
              <a:headEnd/>
              <a:tailEnd/>
            </a:ln>
          </p:spPr>
          <p:txBody>
            <a:bodyPr wrap="square">
              <a:spAutoFit/>
            </a:bodyPr>
            <a:lstStyle/>
            <a:p>
              <a:pPr marL="909638" indent="-465138">
                <a:spcBef>
                  <a:spcPct val="50000"/>
                </a:spcBef>
              </a:pPr>
              <a:r>
                <a:rPr lang="en-US" sz="4000" b="1" dirty="0" smtClean="0">
                  <a:solidFill>
                    <a:srgbClr val="00467F"/>
                  </a:solidFill>
                  <a:latin typeface="Arial" charset="0"/>
                </a:rPr>
                <a:t>6</a:t>
              </a:r>
              <a:r>
                <a:rPr lang="en-US" sz="2800" dirty="0" smtClean="0">
                  <a:solidFill>
                    <a:srgbClr val="00467F"/>
                  </a:solidFill>
                  <a:latin typeface="Arial" charset="0"/>
                </a:rPr>
                <a:t> </a:t>
              </a:r>
              <a:r>
                <a:rPr lang="en-US" sz="2800" b="1" dirty="0">
                  <a:solidFill>
                    <a:srgbClr val="00467F"/>
                  </a:solidFill>
                  <a:latin typeface="Arial" charset="0"/>
                </a:rPr>
                <a:t>Emissions &amp; </a:t>
              </a:r>
              <a:r>
                <a:rPr lang="en-US" sz="2800" b="1" dirty="0" smtClean="0">
                  <a:solidFill>
                    <a:srgbClr val="00467F"/>
                  </a:solidFill>
                  <a:latin typeface="Arial" charset="0"/>
                </a:rPr>
                <a:t>Other Impacts</a:t>
              </a:r>
              <a:endParaRPr lang="en-US" dirty="0">
                <a:solidFill>
                  <a:srgbClr val="00467F"/>
                </a:solidFill>
                <a:latin typeface="Arial" charset="0"/>
              </a:endParaRPr>
            </a:p>
          </p:txBody>
        </p:sp>
        <p:sp>
          <p:nvSpPr>
            <p:cNvPr id="107522" name="Text Box 4"/>
            <p:cNvSpPr txBox="1">
              <a:spLocks noChangeArrowheads="1"/>
            </p:cNvSpPr>
            <p:nvPr/>
          </p:nvSpPr>
          <p:spPr bwMode="auto">
            <a:xfrm>
              <a:off x="304800" y="1824185"/>
              <a:ext cx="2633321" cy="2077492"/>
            </a:xfrm>
            <a:prstGeom prst="rect">
              <a:avLst/>
            </a:prstGeom>
            <a:noFill/>
            <a:ln w="9525">
              <a:noFill/>
              <a:miter lim="800000"/>
              <a:headEnd/>
              <a:tailEnd/>
            </a:ln>
          </p:spPr>
          <p:txBody>
            <a:bodyPr wrap="square">
              <a:spAutoFit/>
            </a:bodyPr>
            <a:lstStyle/>
            <a:p>
              <a:pPr indent="1588">
                <a:spcBef>
                  <a:spcPts val="0"/>
                </a:spcBef>
              </a:pPr>
              <a:r>
                <a:rPr lang="en-US" sz="1200" b="1" dirty="0">
                  <a:solidFill>
                    <a:srgbClr val="00467F"/>
                  </a:solidFill>
                </a:rPr>
                <a:t>Air </a:t>
              </a:r>
              <a:r>
                <a:rPr lang="en-US" sz="1200" b="1" dirty="0" smtClean="0">
                  <a:solidFill>
                    <a:srgbClr val="00467F"/>
                  </a:solidFill>
                </a:rPr>
                <a:t>Emissions </a:t>
              </a:r>
              <a:r>
                <a:rPr lang="en-US" sz="1200" dirty="0" smtClean="0">
                  <a:solidFill>
                    <a:srgbClr val="00467F"/>
                  </a:solidFill>
                </a:rPr>
                <a:t>– (</a:t>
              </a:r>
              <a:r>
                <a:rPr lang="en-US" sz="1050" dirty="0">
                  <a:solidFill>
                    <a:srgbClr val="00467F"/>
                  </a:solidFill>
                </a:rPr>
                <a:t>Heating equipment, including District </a:t>
              </a:r>
              <a:r>
                <a:rPr lang="en-US" sz="1050" dirty="0" smtClean="0">
                  <a:solidFill>
                    <a:srgbClr val="00467F"/>
                  </a:solidFill>
                </a:rPr>
                <a:t>Heating)</a:t>
              </a:r>
              <a:endParaRPr lang="en-US" sz="1050" dirty="0">
                <a:solidFill>
                  <a:srgbClr val="00467F"/>
                </a:solidFill>
              </a:endParaRPr>
            </a:p>
            <a:p>
              <a:pPr indent="1588">
                <a:spcBef>
                  <a:spcPts val="0"/>
                </a:spcBef>
              </a:pPr>
              <a:endParaRPr lang="en-US" sz="1200" dirty="0" smtClean="0">
                <a:solidFill>
                  <a:srgbClr val="00467F"/>
                </a:solidFill>
              </a:endParaRPr>
            </a:p>
            <a:p>
              <a:pPr indent="1588">
                <a:spcBef>
                  <a:spcPts val="0"/>
                </a:spcBef>
              </a:pPr>
              <a:r>
                <a:rPr lang="en-US" sz="1200" b="1" dirty="0" smtClean="0">
                  <a:solidFill>
                    <a:srgbClr val="00467F"/>
                  </a:solidFill>
                </a:rPr>
                <a:t>Refrigerants – </a:t>
              </a:r>
              <a:r>
                <a:rPr lang="en-US" sz="1050" dirty="0" smtClean="0">
                  <a:solidFill>
                    <a:srgbClr val="00467F"/>
                  </a:solidFill>
                </a:rPr>
                <a:t>ODP and GWP; GreenChill best design practices</a:t>
              </a:r>
              <a:endParaRPr lang="en-US" sz="1050" dirty="0">
                <a:solidFill>
                  <a:srgbClr val="00467F"/>
                </a:solidFill>
              </a:endParaRPr>
            </a:p>
            <a:p>
              <a:pPr indent="1588">
                <a:spcBef>
                  <a:spcPts val="0"/>
                </a:spcBef>
              </a:pPr>
              <a:endParaRPr lang="en-US" sz="1200" b="1" dirty="0">
                <a:solidFill>
                  <a:srgbClr val="00467F"/>
                </a:solidFill>
              </a:endParaRPr>
            </a:p>
            <a:p>
              <a:pPr indent="1588">
                <a:spcBef>
                  <a:spcPts val="0"/>
                </a:spcBef>
              </a:pPr>
              <a:r>
                <a:rPr lang="en-US" sz="1200" b="1" dirty="0">
                  <a:solidFill>
                    <a:srgbClr val="00467F"/>
                  </a:solidFill>
                </a:rPr>
                <a:t>Pollution </a:t>
              </a:r>
              <a:r>
                <a:rPr lang="en-US" sz="1200" b="1" dirty="0" smtClean="0">
                  <a:solidFill>
                    <a:srgbClr val="00467F"/>
                  </a:solidFill>
                </a:rPr>
                <a:t>Control </a:t>
              </a:r>
              <a:r>
                <a:rPr lang="en-US" sz="1100" dirty="0">
                  <a:solidFill>
                    <a:srgbClr val="00467F"/>
                  </a:solidFill>
                </a:rPr>
                <a:t>(procedures, compliance with standards</a:t>
              </a:r>
              <a:r>
                <a:rPr lang="en-US" sz="1100" dirty="0" smtClean="0">
                  <a:solidFill>
                    <a:srgbClr val="00467F"/>
                  </a:solidFill>
                </a:rPr>
                <a:t>)</a:t>
              </a:r>
            </a:p>
            <a:p>
              <a:pPr indent="1588">
                <a:spcBef>
                  <a:spcPts val="0"/>
                </a:spcBef>
              </a:pPr>
              <a:endParaRPr lang="en-US" sz="1200" dirty="0">
                <a:solidFill>
                  <a:srgbClr val="00467F"/>
                </a:solidFill>
              </a:endParaRPr>
            </a:p>
            <a:p>
              <a:pPr indent="1588">
                <a:spcBef>
                  <a:spcPts val="0"/>
                </a:spcBef>
              </a:pPr>
              <a:r>
                <a:rPr lang="en-US" sz="1200" b="1" dirty="0">
                  <a:solidFill>
                    <a:srgbClr val="00467F"/>
                  </a:solidFill>
                </a:rPr>
                <a:t>Radon </a:t>
              </a:r>
              <a:r>
                <a:rPr lang="en-US" sz="1200" b="1" dirty="0" smtClean="0">
                  <a:solidFill>
                    <a:srgbClr val="00467F"/>
                  </a:solidFill>
                </a:rPr>
                <a:t>Mitigation/Asbestos </a:t>
              </a:r>
              <a:r>
                <a:rPr lang="en-US" sz="1100" dirty="0">
                  <a:solidFill>
                    <a:srgbClr val="00467F"/>
                  </a:solidFill>
                </a:rPr>
                <a:t>(major </a:t>
              </a:r>
              <a:r>
                <a:rPr lang="en-US" sz="1100" dirty="0" smtClean="0">
                  <a:solidFill>
                    <a:srgbClr val="00467F"/>
                  </a:solidFill>
                </a:rPr>
                <a:t>renovations)</a:t>
              </a:r>
              <a:endParaRPr lang="en-US" sz="1100" dirty="0">
                <a:solidFill>
                  <a:srgbClr val="00467F"/>
                </a:solidFill>
              </a:endParaRPr>
            </a:p>
          </p:txBody>
        </p:sp>
        <p:sp>
          <p:nvSpPr>
            <p:cNvPr id="107537" name="Text Box 11"/>
            <p:cNvSpPr txBox="1">
              <a:spLocks noChangeArrowheads="1"/>
            </p:cNvSpPr>
            <p:nvPr/>
          </p:nvSpPr>
          <p:spPr bwMode="auto">
            <a:xfrm>
              <a:off x="304800" y="1410182"/>
              <a:ext cx="2005677" cy="369332"/>
            </a:xfrm>
            <a:prstGeom prst="rect">
              <a:avLst/>
            </a:prstGeom>
            <a:noFill/>
            <a:ln w="9525">
              <a:noFill/>
              <a:miter lim="800000"/>
              <a:headEnd/>
              <a:tailEnd/>
            </a:ln>
          </p:spPr>
          <p:txBody>
            <a:bodyPr wrap="square">
              <a:spAutoFit/>
            </a:bodyPr>
            <a:lstStyle/>
            <a:p>
              <a:r>
                <a:rPr lang="en-CA" dirty="0">
                  <a:solidFill>
                    <a:srgbClr val="00467F"/>
                  </a:solidFill>
                  <a:latin typeface="Arial" charset="0"/>
                </a:rPr>
                <a:t>New Construction</a:t>
              </a:r>
            </a:p>
          </p:txBody>
        </p:sp>
      </p:grpSp>
      <p:sp>
        <p:nvSpPr>
          <p:cNvPr id="2" name="TextBox 1"/>
          <p:cNvSpPr txBox="1"/>
          <p:nvPr/>
        </p:nvSpPr>
        <p:spPr>
          <a:xfrm>
            <a:off x="2983841" y="1824185"/>
            <a:ext cx="3386479" cy="1785104"/>
          </a:xfrm>
          <a:prstGeom prst="rect">
            <a:avLst/>
          </a:prstGeom>
          <a:noFill/>
        </p:spPr>
        <p:txBody>
          <a:bodyPr wrap="square" rtlCol="0">
            <a:spAutoFit/>
          </a:bodyPr>
          <a:lstStyle/>
          <a:p>
            <a:r>
              <a:rPr lang="en-US" sz="1200" b="1" dirty="0">
                <a:solidFill>
                  <a:srgbClr val="5C8727"/>
                </a:solidFill>
              </a:rPr>
              <a:t>Air </a:t>
            </a:r>
            <a:r>
              <a:rPr lang="en-US" sz="1200" b="1" dirty="0" smtClean="0">
                <a:solidFill>
                  <a:srgbClr val="5C8727"/>
                </a:solidFill>
              </a:rPr>
              <a:t>Emissions</a:t>
            </a:r>
            <a:r>
              <a:rPr lang="en-US" sz="1200" dirty="0" smtClean="0">
                <a:solidFill>
                  <a:srgbClr val="5C8727"/>
                </a:solidFill>
              </a:rPr>
              <a:t> </a:t>
            </a:r>
            <a:r>
              <a:rPr lang="en-US" sz="1100" dirty="0">
                <a:solidFill>
                  <a:srgbClr val="5C8727"/>
                </a:solidFill>
              </a:rPr>
              <a:t>(boilers)</a:t>
            </a:r>
          </a:p>
          <a:p>
            <a:endParaRPr lang="en-US" sz="600" b="1" dirty="0">
              <a:solidFill>
                <a:srgbClr val="5C8727"/>
              </a:solidFill>
            </a:endParaRPr>
          </a:p>
          <a:p>
            <a:r>
              <a:rPr lang="en-US" sz="1200" b="1" dirty="0">
                <a:solidFill>
                  <a:srgbClr val="5C8727"/>
                </a:solidFill>
              </a:rPr>
              <a:t>Water </a:t>
            </a:r>
            <a:r>
              <a:rPr lang="en-US" sz="1200" b="1" dirty="0" smtClean="0">
                <a:solidFill>
                  <a:srgbClr val="5C8727"/>
                </a:solidFill>
              </a:rPr>
              <a:t>Effluents</a:t>
            </a:r>
            <a:r>
              <a:rPr lang="en-US" sz="1200" dirty="0" smtClean="0">
                <a:solidFill>
                  <a:srgbClr val="5C8727"/>
                </a:solidFill>
              </a:rPr>
              <a:t> </a:t>
            </a:r>
            <a:r>
              <a:rPr lang="en-US" sz="1100" dirty="0">
                <a:solidFill>
                  <a:srgbClr val="5C8727"/>
                </a:solidFill>
              </a:rPr>
              <a:t>(floor drains, roof drains, landscaping practices, glycol discharges)</a:t>
            </a:r>
          </a:p>
          <a:p>
            <a:endParaRPr lang="en-US" sz="600" dirty="0">
              <a:solidFill>
                <a:srgbClr val="5C8727"/>
              </a:solidFill>
            </a:endParaRPr>
          </a:p>
          <a:p>
            <a:r>
              <a:rPr lang="en-US" sz="1200" b="1" dirty="0">
                <a:solidFill>
                  <a:srgbClr val="5C8727"/>
                </a:solidFill>
              </a:rPr>
              <a:t>Hazardous </a:t>
            </a:r>
            <a:r>
              <a:rPr lang="en-US" sz="1200" b="1" dirty="0" smtClean="0">
                <a:solidFill>
                  <a:srgbClr val="5C8727"/>
                </a:solidFill>
              </a:rPr>
              <a:t>Materials</a:t>
            </a:r>
            <a:r>
              <a:rPr lang="en-US" sz="1200" dirty="0" smtClean="0">
                <a:solidFill>
                  <a:srgbClr val="5C8727"/>
                </a:solidFill>
              </a:rPr>
              <a:t> </a:t>
            </a:r>
            <a:r>
              <a:rPr lang="en-US" sz="1100" dirty="0">
                <a:solidFill>
                  <a:srgbClr val="5C8727"/>
                </a:solidFill>
              </a:rPr>
              <a:t>(asbestos, radon, PCBs, refrigerants, storage tanks, drinking water)</a:t>
            </a:r>
          </a:p>
          <a:p>
            <a:endParaRPr lang="en-US" sz="600" dirty="0">
              <a:solidFill>
                <a:srgbClr val="5C8727"/>
              </a:solidFill>
            </a:endParaRPr>
          </a:p>
          <a:p>
            <a:r>
              <a:rPr lang="en-US" sz="1200" b="1" dirty="0">
                <a:solidFill>
                  <a:srgbClr val="5C8727"/>
                </a:solidFill>
              </a:rPr>
              <a:t>Hazardous </a:t>
            </a:r>
            <a:r>
              <a:rPr lang="en-US" sz="1200" b="1" dirty="0" smtClean="0">
                <a:solidFill>
                  <a:srgbClr val="5C8727"/>
                </a:solidFill>
              </a:rPr>
              <a:t>Products</a:t>
            </a:r>
            <a:r>
              <a:rPr lang="en-US" sz="1200" b="1" dirty="0">
                <a:solidFill>
                  <a:srgbClr val="5C8727"/>
                </a:solidFill>
              </a:rPr>
              <a:t>, HCS, </a:t>
            </a:r>
            <a:r>
              <a:rPr lang="en-US" sz="1200" b="1" dirty="0" smtClean="0">
                <a:solidFill>
                  <a:srgbClr val="5C8727"/>
                </a:solidFill>
              </a:rPr>
              <a:t>Health </a:t>
            </a:r>
            <a:r>
              <a:rPr lang="en-US" sz="1200" b="1" dirty="0">
                <a:solidFill>
                  <a:srgbClr val="5C8727"/>
                </a:solidFill>
              </a:rPr>
              <a:t>&amp; </a:t>
            </a:r>
            <a:r>
              <a:rPr lang="en-US" sz="1200" b="1" dirty="0" smtClean="0">
                <a:solidFill>
                  <a:srgbClr val="5C8727"/>
                </a:solidFill>
              </a:rPr>
              <a:t>Safety</a:t>
            </a:r>
            <a:r>
              <a:rPr lang="en-US" sz="1200" dirty="0" smtClean="0">
                <a:solidFill>
                  <a:srgbClr val="5C8727"/>
                </a:solidFill>
              </a:rPr>
              <a:t> </a:t>
            </a:r>
            <a:r>
              <a:rPr lang="en-US" sz="1100" dirty="0">
                <a:solidFill>
                  <a:srgbClr val="5C8727"/>
                </a:solidFill>
              </a:rPr>
              <a:t>(MSDS, health and safety, management, pesticides)</a:t>
            </a:r>
          </a:p>
        </p:txBody>
      </p:sp>
      <p:pic>
        <p:nvPicPr>
          <p:cNvPr id="15" name="Picture 14" descr="D:\Alexander_Design\AD_Projects\Archive\Green_Building_initiative\Green_Globe_logos\Updated Green Globe logos\GG Generic\GG_Logo.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47670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ommence bank, frankfurt 3"/>
          <p:cNvPicPr>
            <a:picLocks noChangeAspect="1" noChangeArrowheads="1"/>
          </p:cNvPicPr>
          <p:nvPr/>
        </p:nvPicPr>
        <p:blipFill>
          <a:blip r:embed="rId4" cstate="print"/>
          <a:srcRect l="728" t="1331"/>
          <a:stretch>
            <a:fillRect/>
          </a:stretch>
        </p:blipFill>
        <p:spPr bwMode="auto">
          <a:xfrm>
            <a:off x="0" y="4412933"/>
            <a:ext cx="1138238" cy="1683068"/>
          </a:xfrm>
          <a:prstGeom prst="rect">
            <a:avLst/>
          </a:prstGeom>
          <a:noFill/>
          <a:ln w="9525">
            <a:noFill/>
            <a:miter lim="800000"/>
            <a:headEnd/>
            <a:tailEnd/>
          </a:ln>
        </p:spPr>
      </p:pic>
      <p:pic>
        <p:nvPicPr>
          <p:cNvPr id="1030" name="Picture 6" descr="legionella"/>
          <p:cNvPicPr>
            <a:picLocks noChangeAspect="1" noChangeArrowheads="1"/>
          </p:cNvPicPr>
          <p:nvPr/>
        </p:nvPicPr>
        <p:blipFill>
          <a:blip r:embed="rId5" cstate="print"/>
          <a:srcRect/>
          <a:stretch>
            <a:fillRect/>
          </a:stretch>
        </p:blipFill>
        <p:spPr bwMode="auto">
          <a:xfrm>
            <a:off x="1219200" y="4432303"/>
            <a:ext cx="2513013" cy="1663698"/>
          </a:xfrm>
          <a:prstGeom prst="rect">
            <a:avLst/>
          </a:prstGeom>
          <a:noFill/>
          <a:ln w="9525">
            <a:noFill/>
            <a:miter lim="800000"/>
            <a:headEnd/>
            <a:tailEnd/>
          </a:ln>
        </p:spPr>
      </p:pic>
      <p:graphicFrame>
        <p:nvGraphicFramePr>
          <p:cNvPr id="1026" name="Object 7"/>
          <p:cNvGraphicFramePr>
            <a:graphicFrameLocks noChangeAspect="1"/>
          </p:cNvGraphicFramePr>
          <p:nvPr>
            <p:extLst>
              <p:ext uri="{D42A27DB-BD31-4B8C-83A1-F6EECF244321}">
                <p14:modId xmlns="" xmlns:p14="http://schemas.microsoft.com/office/powerpoint/2010/main" val="2186238319"/>
              </p:ext>
            </p:extLst>
          </p:nvPr>
        </p:nvGraphicFramePr>
        <p:xfrm>
          <a:off x="7086600" y="4412933"/>
          <a:ext cx="2057400" cy="1696720"/>
        </p:xfrm>
        <a:graphic>
          <a:graphicData uri="http://schemas.openxmlformats.org/presentationml/2006/ole">
            <p:oleObj spid="_x0000_s176130" name="Slide" r:id="rId6" imgW="4572000" imgH="3429000" progId="PowerPoint.Slide.8">
              <p:embed/>
            </p:oleObj>
          </a:graphicData>
        </a:graphic>
      </p:graphicFrame>
      <p:pic>
        <p:nvPicPr>
          <p:cNvPr id="1031" name="Picture 8" descr="a4i1_lg"/>
          <p:cNvPicPr>
            <a:picLocks noChangeAspect="1" noChangeArrowheads="1"/>
          </p:cNvPicPr>
          <p:nvPr/>
        </p:nvPicPr>
        <p:blipFill>
          <a:blip r:embed="rId7" cstate="print"/>
          <a:srcRect/>
          <a:stretch>
            <a:fillRect/>
          </a:stretch>
        </p:blipFill>
        <p:spPr bwMode="auto">
          <a:xfrm>
            <a:off x="3829050" y="4435475"/>
            <a:ext cx="1311275" cy="1660526"/>
          </a:xfrm>
          <a:prstGeom prst="rect">
            <a:avLst/>
          </a:prstGeom>
          <a:noFill/>
          <a:ln w="9525">
            <a:noFill/>
            <a:miter lim="800000"/>
            <a:headEnd/>
            <a:tailEnd/>
          </a:ln>
        </p:spPr>
      </p:pic>
      <p:pic>
        <p:nvPicPr>
          <p:cNvPr id="1032" name="Picture 9" descr="RMC Thermabate cavity closers"/>
          <p:cNvPicPr>
            <a:picLocks noChangeAspect="1" noChangeArrowheads="1"/>
          </p:cNvPicPr>
          <p:nvPr/>
        </p:nvPicPr>
        <p:blipFill>
          <a:blip r:embed="rId8" cstate="print"/>
          <a:srcRect l="833" t="2623" r="833" b="1537"/>
          <a:stretch>
            <a:fillRect/>
          </a:stretch>
        </p:blipFill>
        <p:spPr bwMode="auto">
          <a:xfrm>
            <a:off x="5913120" y="1828800"/>
            <a:ext cx="3184525" cy="1682750"/>
          </a:xfrm>
          <a:prstGeom prst="rect">
            <a:avLst/>
          </a:prstGeom>
          <a:noFill/>
          <a:ln w="9525">
            <a:noFill/>
            <a:miter lim="800000"/>
            <a:headEnd/>
            <a:tailEnd/>
          </a:ln>
        </p:spPr>
      </p:pic>
      <p:sp>
        <p:nvSpPr>
          <p:cNvPr id="1033" name="Rectangle 10"/>
          <p:cNvSpPr>
            <a:spLocks noChangeArrowheads="1"/>
          </p:cNvSpPr>
          <p:nvPr/>
        </p:nvSpPr>
        <p:spPr bwMode="auto">
          <a:xfrm>
            <a:off x="5791200" y="3581400"/>
            <a:ext cx="3352800" cy="214313"/>
          </a:xfrm>
          <a:prstGeom prst="rect">
            <a:avLst/>
          </a:prstGeom>
          <a:noFill/>
          <a:ln w="9525">
            <a:noFill/>
            <a:miter lim="800000"/>
            <a:headEnd/>
            <a:tailEnd/>
          </a:ln>
        </p:spPr>
        <p:txBody>
          <a:bodyPr>
            <a:spAutoFit/>
          </a:bodyPr>
          <a:lstStyle/>
          <a:p>
            <a:pPr>
              <a:spcBef>
                <a:spcPct val="20000"/>
              </a:spcBef>
            </a:pPr>
            <a:r>
              <a:rPr lang="en-CA" sz="800" i="1" dirty="0">
                <a:latin typeface="Arial" charset="0"/>
              </a:rPr>
              <a:t>Insulated cavity closer discourages mold and bacteria growth</a:t>
            </a:r>
          </a:p>
        </p:txBody>
      </p:sp>
      <p:pic>
        <p:nvPicPr>
          <p:cNvPr id="1034" name="Picture 11"/>
          <p:cNvPicPr>
            <a:picLocks noChangeAspect="1" noChangeArrowheads="1"/>
          </p:cNvPicPr>
          <p:nvPr/>
        </p:nvPicPr>
        <p:blipFill>
          <a:blip r:embed="rId9" cstate="print"/>
          <a:srcRect/>
          <a:stretch>
            <a:fillRect/>
          </a:stretch>
        </p:blipFill>
        <p:spPr bwMode="auto">
          <a:xfrm>
            <a:off x="5247640" y="4428173"/>
            <a:ext cx="1752600" cy="1667827"/>
          </a:xfrm>
          <a:prstGeom prst="rect">
            <a:avLst/>
          </a:prstGeom>
          <a:noFill/>
          <a:ln w="9525">
            <a:noFill/>
            <a:miter lim="800000"/>
            <a:headEnd/>
            <a:tailEnd/>
          </a:ln>
        </p:spPr>
      </p:pic>
      <p:sp>
        <p:nvSpPr>
          <p:cNvPr id="1035" name="Text Box 13"/>
          <p:cNvSpPr txBox="1">
            <a:spLocks noChangeArrowheads="1"/>
          </p:cNvSpPr>
          <p:nvPr/>
        </p:nvSpPr>
        <p:spPr bwMode="auto">
          <a:xfrm>
            <a:off x="2743200" y="1295400"/>
            <a:ext cx="2424113" cy="369332"/>
          </a:xfrm>
          <a:prstGeom prst="rect">
            <a:avLst/>
          </a:prstGeom>
          <a:noFill/>
          <a:ln w="9525">
            <a:noFill/>
            <a:miter lim="800000"/>
            <a:headEnd/>
            <a:tailEnd/>
          </a:ln>
        </p:spPr>
        <p:txBody>
          <a:bodyPr wrap="square">
            <a:spAutoFit/>
          </a:bodyPr>
          <a:lstStyle/>
          <a:p>
            <a:r>
              <a:rPr lang="en-CA" dirty="0">
                <a:solidFill>
                  <a:srgbClr val="336600"/>
                </a:solidFill>
                <a:latin typeface="Arial" charset="0"/>
              </a:rPr>
              <a:t>Existing Building</a:t>
            </a:r>
          </a:p>
        </p:txBody>
      </p:sp>
      <p:grpSp>
        <p:nvGrpSpPr>
          <p:cNvPr id="3" name="Group 2"/>
          <p:cNvGrpSpPr/>
          <p:nvPr/>
        </p:nvGrpSpPr>
        <p:grpSpPr>
          <a:xfrm>
            <a:off x="-45720" y="335280"/>
            <a:ext cx="9067800" cy="3930164"/>
            <a:chOff x="-45720" y="335280"/>
            <a:chExt cx="9067800" cy="3930164"/>
          </a:xfrm>
        </p:grpSpPr>
        <p:sp>
          <p:nvSpPr>
            <p:cNvPr id="1027" name="Text Box 3"/>
            <p:cNvSpPr txBox="1">
              <a:spLocks noChangeArrowheads="1"/>
            </p:cNvSpPr>
            <p:nvPr/>
          </p:nvSpPr>
          <p:spPr bwMode="auto">
            <a:xfrm>
              <a:off x="-45720" y="335280"/>
              <a:ext cx="9067800" cy="707886"/>
            </a:xfrm>
            <a:prstGeom prst="rect">
              <a:avLst/>
            </a:prstGeom>
            <a:noFill/>
            <a:ln w="9525">
              <a:noFill/>
              <a:miter lim="800000"/>
              <a:headEnd/>
              <a:tailEnd/>
            </a:ln>
          </p:spPr>
          <p:txBody>
            <a:bodyPr wrap="square">
              <a:spAutoFit/>
            </a:bodyPr>
            <a:lstStyle/>
            <a:p>
              <a:pPr marL="909638" indent="-465138">
                <a:spcBef>
                  <a:spcPct val="50000"/>
                </a:spcBef>
              </a:pPr>
              <a:r>
                <a:rPr lang="en-US" sz="4000" b="1" dirty="0">
                  <a:solidFill>
                    <a:srgbClr val="00467F"/>
                  </a:solidFill>
                  <a:latin typeface="Arial" charset="0"/>
                </a:rPr>
                <a:t>7</a:t>
              </a:r>
              <a:r>
                <a:rPr lang="en-US" sz="2800" dirty="0">
                  <a:solidFill>
                    <a:srgbClr val="00467F"/>
                  </a:solidFill>
                  <a:latin typeface="Arial" charset="0"/>
                </a:rPr>
                <a:t> </a:t>
              </a:r>
              <a:r>
                <a:rPr lang="en-US" sz="2800" b="1" dirty="0">
                  <a:solidFill>
                    <a:srgbClr val="00467F"/>
                  </a:solidFill>
                  <a:latin typeface="Arial" charset="0"/>
                </a:rPr>
                <a:t>Indoor </a:t>
              </a:r>
              <a:r>
                <a:rPr lang="en-US" sz="2800" b="1" dirty="0" smtClean="0">
                  <a:solidFill>
                    <a:srgbClr val="00467F"/>
                  </a:solidFill>
                  <a:latin typeface="Arial" charset="0"/>
                </a:rPr>
                <a:t>Environment</a:t>
              </a:r>
              <a:endParaRPr lang="en-US" sz="2800" dirty="0">
                <a:solidFill>
                  <a:srgbClr val="00467F"/>
                </a:solidFill>
                <a:latin typeface="Arial" charset="0"/>
              </a:endParaRPr>
            </a:p>
          </p:txBody>
        </p:sp>
        <p:sp>
          <p:nvSpPr>
            <p:cNvPr id="1028" name="Text Box 4"/>
            <p:cNvSpPr txBox="1">
              <a:spLocks noChangeArrowheads="1"/>
            </p:cNvSpPr>
            <p:nvPr/>
          </p:nvSpPr>
          <p:spPr bwMode="auto">
            <a:xfrm>
              <a:off x="295275" y="1664732"/>
              <a:ext cx="2438400" cy="2600712"/>
            </a:xfrm>
            <a:prstGeom prst="rect">
              <a:avLst/>
            </a:prstGeom>
            <a:noFill/>
            <a:ln w="9525">
              <a:noFill/>
              <a:miter lim="800000"/>
              <a:headEnd/>
              <a:tailEnd/>
            </a:ln>
          </p:spPr>
          <p:txBody>
            <a:bodyPr wrap="square">
              <a:spAutoFit/>
            </a:bodyPr>
            <a:lstStyle/>
            <a:p>
              <a:r>
                <a:rPr lang="en-US" sz="1200" b="1" dirty="0">
                  <a:solidFill>
                    <a:srgbClr val="00467F"/>
                  </a:solidFill>
                  <a:latin typeface="Arial" charset="0"/>
                </a:rPr>
                <a:t>Ventilation </a:t>
              </a:r>
              <a:r>
                <a:rPr lang="en-US" sz="1200" b="1" dirty="0" smtClean="0">
                  <a:solidFill>
                    <a:srgbClr val="00467F"/>
                  </a:solidFill>
                  <a:latin typeface="Arial" charset="0"/>
                </a:rPr>
                <a:t>System</a:t>
              </a:r>
            </a:p>
            <a:p>
              <a:r>
                <a:rPr lang="en-US" sz="1200" dirty="0" smtClean="0">
                  <a:solidFill>
                    <a:srgbClr val="00467F"/>
                  </a:solidFill>
                </a:rPr>
                <a:t>(including HVAC access)</a:t>
              </a:r>
              <a:endParaRPr lang="en-US" sz="1200" b="1" dirty="0">
                <a:solidFill>
                  <a:srgbClr val="00467F"/>
                </a:solidFill>
              </a:endParaRPr>
            </a:p>
            <a:p>
              <a:endParaRPr lang="en-US" sz="1100" b="1" dirty="0">
                <a:solidFill>
                  <a:srgbClr val="00467F"/>
                </a:solidFill>
                <a:latin typeface="Arial" charset="0"/>
              </a:endParaRPr>
            </a:p>
            <a:p>
              <a:r>
                <a:rPr lang="en-US" sz="1200" b="1" dirty="0">
                  <a:solidFill>
                    <a:srgbClr val="00467F"/>
                  </a:solidFill>
                  <a:latin typeface="Arial" charset="0"/>
                </a:rPr>
                <a:t>Lighting </a:t>
              </a:r>
              <a:r>
                <a:rPr lang="en-US" sz="1200" dirty="0">
                  <a:solidFill>
                    <a:srgbClr val="00467F"/>
                  </a:solidFill>
                  <a:latin typeface="Arial" charset="0"/>
                </a:rPr>
                <a:t>(daylighting &amp; </a:t>
              </a:r>
              <a:r>
                <a:rPr lang="en-US" sz="1200" dirty="0" smtClean="0">
                  <a:solidFill>
                    <a:srgbClr val="00467F"/>
                  </a:solidFill>
                  <a:latin typeface="Arial" charset="0"/>
                </a:rPr>
                <a:t>electric maintenance)</a:t>
              </a:r>
            </a:p>
            <a:p>
              <a:endParaRPr lang="en-US" sz="1100" dirty="0" smtClean="0">
                <a:solidFill>
                  <a:srgbClr val="00467F"/>
                </a:solidFill>
                <a:latin typeface="Arial" charset="0"/>
              </a:endParaRPr>
            </a:p>
            <a:p>
              <a:r>
                <a:rPr lang="en-US" sz="1200" b="1" dirty="0">
                  <a:solidFill>
                    <a:srgbClr val="00467F"/>
                  </a:solidFill>
                </a:rPr>
                <a:t>Source </a:t>
              </a:r>
              <a:r>
                <a:rPr lang="en-US" sz="1200" b="1" dirty="0" smtClean="0">
                  <a:solidFill>
                    <a:srgbClr val="00467F"/>
                  </a:solidFill>
                </a:rPr>
                <a:t>Control </a:t>
              </a:r>
              <a:r>
                <a:rPr lang="en-US" sz="1200" b="1" dirty="0">
                  <a:solidFill>
                    <a:srgbClr val="00467F"/>
                  </a:solidFill>
                </a:rPr>
                <a:t>and </a:t>
              </a:r>
              <a:r>
                <a:rPr lang="en-US" sz="1200" b="1" dirty="0" smtClean="0">
                  <a:solidFill>
                    <a:srgbClr val="00467F"/>
                  </a:solidFill>
                </a:rPr>
                <a:t>Indoor Pollutants</a:t>
              </a:r>
              <a:endParaRPr lang="en-US" sz="1200" b="1" dirty="0">
                <a:solidFill>
                  <a:srgbClr val="00467F"/>
                </a:solidFill>
              </a:endParaRPr>
            </a:p>
            <a:p>
              <a:endParaRPr lang="en-US" sz="1100" dirty="0" smtClean="0">
                <a:solidFill>
                  <a:srgbClr val="00467F"/>
                </a:solidFill>
                <a:latin typeface="Arial" charset="0"/>
              </a:endParaRPr>
            </a:p>
            <a:p>
              <a:r>
                <a:rPr lang="en-US" sz="1200" b="1" dirty="0">
                  <a:solidFill>
                    <a:srgbClr val="00467F"/>
                  </a:solidFill>
                </a:rPr>
                <a:t>Integrated </a:t>
              </a:r>
              <a:r>
                <a:rPr lang="en-US" sz="1200" b="1" dirty="0" smtClean="0">
                  <a:solidFill>
                    <a:srgbClr val="00467F"/>
                  </a:solidFill>
                </a:rPr>
                <a:t>Pest Management</a:t>
              </a:r>
              <a:endParaRPr lang="en-US" sz="1200" b="1" dirty="0">
                <a:solidFill>
                  <a:srgbClr val="00467F"/>
                </a:solidFill>
              </a:endParaRPr>
            </a:p>
            <a:p>
              <a:endParaRPr lang="en-US" sz="1100" b="1" dirty="0">
                <a:solidFill>
                  <a:srgbClr val="00467F"/>
                </a:solidFill>
                <a:latin typeface="Arial" charset="0"/>
              </a:endParaRPr>
            </a:p>
            <a:p>
              <a:r>
                <a:rPr lang="en-US" sz="1200" b="1" dirty="0">
                  <a:solidFill>
                    <a:srgbClr val="00467F"/>
                  </a:solidFill>
                  <a:latin typeface="Arial" charset="0"/>
                </a:rPr>
                <a:t>Thermal </a:t>
              </a:r>
              <a:r>
                <a:rPr lang="en-US" sz="1200" b="1" dirty="0" smtClean="0">
                  <a:solidFill>
                    <a:srgbClr val="00467F"/>
                  </a:solidFill>
                  <a:latin typeface="Arial" charset="0"/>
                </a:rPr>
                <a:t>Comfort</a:t>
              </a:r>
              <a:endParaRPr lang="en-US" sz="1200" b="1" dirty="0">
                <a:solidFill>
                  <a:srgbClr val="00467F"/>
                </a:solidFill>
                <a:latin typeface="Arial" charset="0"/>
              </a:endParaRPr>
            </a:p>
            <a:p>
              <a:endParaRPr lang="en-US" sz="1100" b="1" dirty="0">
                <a:solidFill>
                  <a:srgbClr val="00467F"/>
                </a:solidFill>
                <a:latin typeface="Arial" charset="0"/>
              </a:endParaRPr>
            </a:p>
            <a:p>
              <a:r>
                <a:rPr lang="en-US" sz="1200" b="1" dirty="0">
                  <a:solidFill>
                    <a:srgbClr val="00467F"/>
                  </a:solidFill>
                  <a:latin typeface="Arial" charset="0"/>
                </a:rPr>
                <a:t>Acoustic </a:t>
              </a:r>
              <a:r>
                <a:rPr lang="en-US" sz="1200" b="1" dirty="0" smtClean="0">
                  <a:solidFill>
                    <a:srgbClr val="00467F"/>
                  </a:solidFill>
                  <a:latin typeface="Arial" charset="0"/>
                </a:rPr>
                <a:t>Comfort</a:t>
              </a:r>
              <a:endParaRPr lang="en-US" sz="1200" b="1" dirty="0">
                <a:solidFill>
                  <a:srgbClr val="00467F"/>
                </a:solidFill>
                <a:latin typeface="Arial" charset="0"/>
              </a:endParaRPr>
            </a:p>
          </p:txBody>
        </p:sp>
        <p:sp>
          <p:nvSpPr>
            <p:cNvPr id="1037" name="Text Box 11"/>
            <p:cNvSpPr txBox="1">
              <a:spLocks noChangeArrowheads="1"/>
            </p:cNvSpPr>
            <p:nvPr/>
          </p:nvSpPr>
          <p:spPr bwMode="auto">
            <a:xfrm>
              <a:off x="43051" y="1295400"/>
              <a:ext cx="2390398" cy="369332"/>
            </a:xfrm>
            <a:prstGeom prst="rect">
              <a:avLst/>
            </a:prstGeom>
            <a:noFill/>
            <a:ln w="9525">
              <a:noFill/>
              <a:miter lim="800000"/>
              <a:headEnd/>
              <a:tailEnd/>
            </a:ln>
          </p:spPr>
          <p:txBody>
            <a:bodyPr wrap="square">
              <a:spAutoFit/>
            </a:bodyPr>
            <a:lstStyle/>
            <a:p>
              <a:r>
                <a:rPr lang="en-CA" dirty="0" smtClean="0">
                  <a:solidFill>
                    <a:srgbClr val="00467F"/>
                  </a:solidFill>
                  <a:latin typeface="Arial" charset="0"/>
                </a:rPr>
                <a:t>    New </a:t>
              </a:r>
              <a:r>
                <a:rPr lang="en-CA" dirty="0">
                  <a:solidFill>
                    <a:srgbClr val="00467F"/>
                  </a:solidFill>
                  <a:latin typeface="Arial" charset="0"/>
                </a:rPr>
                <a:t>Construction</a:t>
              </a:r>
            </a:p>
          </p:txBody>
        </p:sp>
      </p:grpSp>
      <p:sp>
        <p:nvSpPr>
          <p:cNvPr id="2" name="TextBox 1"/>
          <p:cNvSpPr txBox="1"/>
          <p:nvPr/>
        </p:nvSpPr>
        <p:spPr>
          <a:xfrm>
            <a:off x="2743200" y="1664732"/>
            <a:ext cx="3048001" cy="1708160"/>
          </a:xfrm>
          <a:prstGeom prst="rect">
            <a:avLst/>
          </a:prstGeom>
          <a:noFill/>
        </p:spPr>
        <p:txBody>
          <a:bodyPr wrap="square" rtlCol="0">
            <a:spAutoFit/>
          </a:bodyPr>
          <a:lstStyle/>
          <a:p>
            <a:r>
              <a:rPr lang="fr-FR" sz="1200" b="1" dirty="0">
                <a:solidFill>
                  <a:srgbClr val="5C8727"/>
                </a:solidFill>
              </a:rPr>
              <a:t>Indoor </a:t>
            </a:r>
            <a:r>
              <a:rPr lang="fr-FR" sz="1200" b="1" dirty="0" smtClean="0">
                <a:solidFill>
                  <a:srgbClr val="5C8727"/>
                </a:solidFill>
              </a:rPr>
              <a:t>Air Quality</a:t>
            </a:r>
            <a:r>
              <a:rPr lang="fr-FR" sz="1200" dirty="0" smtClean="0">
                <a:solidFill>
                  <a:srgbClr val="5C8727"/>
                </a:solidFill>
              </a:rPr>
              <a:t> </a:t>
            </a:r>
            <a:r>
              <a:rPr lang="fr-FR" sz="1100" dirty="0">
                <a:solidFill>
                  <a:srgbClr val="5C8727"/>
                </a:solidFill>
              </a:rPr>
              <a:t>(ventilation, filtration, humidification, cooling towers,  parking and </a:t>
            </a:r>
            <a:r>
              <a:rPr lang="en-US" sz="1100" dirty="0">
                <a:solidFill>
                  <a:srgbClr val="5C8727"/>
                </a:solidFill>
              </a:rPr>
              <a:t>receiving</a:t>
            </a:r>
            <a:r>
              <a:rPr lang="fr-FR" sz="1100" dirty="0">
                <a:solidFill>
                  <a:srgbClr val="5C8727"/>
                </a:solidFill>
              </a:rPr>
              <a:t>,  control of pollutants at the source, IAQ management, </a:t>
            </a:r>
            <a:r>
              <a:rPr lang="en-US" sz="1100" dirty="0">
                <a:solidFill>
                  <a:srgbClr val="5C8727"/>
                </a:solidFill>
              </a:rPr>
              <a:t>mold</a:t>
            </a:r>
            <a:r>
              <a:rPr lang="fr-FR" sz="1100" dirty="0">
                <a:solidFill>
                  <a:srgbClr val="5C8727"/>
                </a:solidFill>
              </a:rPr>
              <a:t>, </a:t>
            </a:r>
            <a:r>
              <a:rPr lang="en-US" sz="1100" dirty="0">
                <a:solidFill>
                  <a:srgbClr val="5C8727"/>
                </a:solidFill>
              </a:rPr>
              <a:t>temperature</a:t>
            </a:r>
            <a:r>
              <a:rPr lang="fr-FR" sz="1100" dirty="0">
                <a:solidFill>
                  <a:srgbClr val="5C8727"/>
                </a:solidFill>
              </a:rPr>
              <a:t>)</a:t>
            </a:r>
            <a:r>
              <a:rPr lang="en-US" sz="1100" dirty="0">
                <a:solidFill>
                  <a:srgbClr val="5C8727"/>
                </a:solidFill>
              </a:rPr>
              <a:t> </a:t>
            </a:r>
          </a:p>
          <a:p>
            <a:r>
              <a:rPr lang="en-US" sz="1200" dirty="0">
                <a:solidFill>
                  <a:srgbClr val="5C8727"/>
                </a:solidFill>
              </a:rPr>
              <a:t> </a:t>
            </a:r>
          </a:p>
          <a:p>
            <a:r>
              <a:rPr lang="en-US" sz="1200" b="1" dirty="0">
                <a:solidFill>
                  <a:srgbClr val="5C8727"/>
                </a:solidFill>
              </a:rPr>
              <a:t>Lighting</a:t>
            </a:r>
            <a:r>
              <a:rPr lang="en-US" sz="1200" dirty="0">
                <a:solidFill>
                  <a:srgbClr val="5C8727"/>
                </a:solidFill>
              </a:rPr>
              <a:t> </a:t>
            </a:r>
            <a:r>
              <a:rPr lang="en-US" sz="1100" dirty="0" smtClean="0">
                <a:solidFill>
                  <a:srgbClr val="5C8727"/>
                </a:solidFill>
              </a:rPr>
              <a:t>(lighting </a:t>
            </a:r>
            <a:r>
              <a:rPr lang="en-US" sz="1100" dirty="0">
                <a:solidFill>
                  <a:srgbClr val="5C8727"/>
                </a:solidFill>
              </a:rPr>
              <a:t>features, </a:t>
            </a:r>
            <a:r>
              <a:rPr lang="en-US" sz="1100" dirty="0" smtClean="0">
                <a:solidFill>
                  <a:srgbClr val="5C8727"/>
                </a:solidFill>
              </a:rPr>
              <a:t>lighting management</a:t>
            </a:r>
            <a:r>
              <a:rPr lang="en-US" sz="1100" dirty="0">
                <a:solidFill>
                  <a:srgbClr val="5C8727"/>
                </a:solidFill>
              </a:rPr>
              <a:t>)</a:t>
            </a:r>
          </a:p>
          <a:p>
            <a:endParaRPr lang="en-US" sz="1100" dirty="0">
              <a:solidFill>
                <a:srgbClr val="5C8727"/>
              </a:solidFill>
            </a:endParaRPr>
          </a:p>
          <a:p>
            <a:r>
              <a:rPr lang="en-US" sz="1200" b="1" dirty="0">
                <a:solidFill>
                  <a:srgbClr val="5C8727"/>
                </a:solidFill>
              </a:rPr>
              <a:t>Noise</a:t>
            </a:r>
            <a:r>
              <a:rPr lang="en-US" sz="1200" dirty="0">
                <a:solidFill>
                  <a:srgbClr val="5C8727"/>
                </a:solidFill>
              </a:rPr>
              <a:t> </a:t>
            </a:r>
            <a:r>
              <a:rPr lang="en-US" sz="1100" dirty="0">
                <a:solidFill>
                  <a:srgbClr val="5C8727"/>
                </a:solidFill>
              </a:rPr>
              <a:t>(volume, acoustic </a:t>
            </a:r>
            <a:r>
              <a:rPr lang="en-US" sz="1100" dirty="0" smtClean="0">
                <a:solidFill>
                  <a:srgbClr val="5C8727"/>
                </a:solidFill>
              </a:rPr>
              <a:t>privacy)</a:t>
            </a:r>
            <a:endParaRPr lang="en-US" sz="1100" dirty="0">
              <a:solidFill>
                <a:srgbClr val="5C8727"/>
              </a:solidFill>
            </a:endParaRPr>
          </a:p>
        </p:txBody>
      </p:sp>
      <p:pic>
        <p:nvPicPr>
          <p:cNvPr id="15" name="Picture 14" descr="D:\Alexander_Design\AD_Projects\Archive\Green_Building_initiative\Green_Globe_logos\Updated Green Globe logos\GG Generic\GG_Logo.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10089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382000" cy="4648200"/>
          </a:xfrm>
        </p:spPr>
        <p:txBody>
          <a:bodyPr/>
          <a:lstStyle/>
          <a:p>
            <a:r>
              <a:rPr lang="en-US" sz="2000" dirty="0"/>
              <a:t>Each building requires </a:t>
            </a:r>
            <a:r>
              <a:rPr lang="en-US" sz="2000" dirty="0" smtClean="0"/>
              <a:t>its </a:t>
            </a:r>
            <a:r>
              <a:rPr lang="en-US" sz="2000" dirty="0"/>
              <a:t>own assessment</a:t>
            </a:r>
          </a:p>
          <a:p>
            <a:r>
              <a:rPr lang="en-US" sz="2000" dirty="0" smtClean="0"/>
              <a:t>A minimum of 400 </a:t>
            </a:r>
            <a:r>
              <a:rPr lang="en-US" sz="2000" dirty="0"/>
              <a:t>square </a:t>
            </a:r>
            <a:r>
              <a:rPr lang="en-US" sz="2000" dirty="0" smtClean="0"/>
              <a:t>feet</a:t>
            </a:r>
          </a:p>
          <a:p>
            <a:r>
              <a:rPr lang="en-US" sz="2000" dirty="0" smtClean="0"/>
              <a:t>Occupied less than 18 months</a:t>
            </a:r>
            <a:endParaRPr lang="en-US" sz="2000" dirty="0"/>
          </a:p>
          <a:p>
            <a:r>
              <a:rPr lang="en-US" sz="2000" dirty="0" smtClean="0"/>
              <a:t>At least </a:t>
            </a:r>
            <a:r>
              <a:rPr lang="en-US" sz="2000" dirty="0"/>
              <a:t>partially enclosed, occupied </a:t>
            </a:r>
            <a:r>
              <a:rPr lang="en-US" sz="2000" dirty="0" smtClean="0"/>
              <a:t>(at </a:t>
            </a:r>
            <a:r>
              <a:rPr lang="en-US" sz="2000" dirty="0"/>
              <a:t>least on an interim </a:t>
            </a:r>
            <a:r>
              <a:rPr lang="en-US" sz="2000" dirty="0" smtClean="0"/>
              <a:t>basis), </a:t>
            </a:r>
            <a:r>
              <a:rPr lang="en-US" sz="2000" dirty="0"/>
              <a:t>and incorporate some </a:t>
            </a:r>
            <a:r>
              <a:rPr lang="en-US" sz="2000" dirty="0" smtClean="0"/>
              <a:t>mechanical systems</a:t>
            </a:r>
            <a:endParaRPr lang="en-US" sz="2000" dirty="0"/>
          </a:p>
          <a:p>
            <a:r>
              <a:rPr lang="en-US" sz="2000" dirty="0" smtClean="0"/>
              <a:t>Supporting </a:t>
            </a:r>
            <a:r>
              <a:rPr lang="en-US" sz="2000" dirty="0"/>
              <a:t>space </a:t>
            </a:r>
            <a:r>
              <a:rPr lang="en-US" sz="2000" dirty="0" smtClean="0"/>
              <a:t>(such </a:t>
            </a:r>
            <a:r>
              <a:rPr lang="en-US" sz="2000" dirty="0"/>
              <a:t>as parking garages, connecting corridors, mechanical plants, etc</a:t>
            </a:r>
            <a:r>
              <a:rPr lang="en-US" sz="2000" dirty="0" smtClean="0"/>
              <a:t>.) </a:t>
            </a:r>
            <a:r>
              <a:rPr lang="en-US" sz="2000" dirty="0"/>
              <a:t>may be added </a:t>
            </a:r>
            <a:r>
              <a:rPr lang="en-US" sz="2000" dirty="0" smtClean="0"/>
              <a:t>to the assessment. </a:t>
            </a:r>
          </a:p>
          <a:p>
            <a:r>
              <a:rPr lang="en-US" sz="2000" dirty="0" smtClean="0"/>
              <a:t>Addition &amp; major renovation </a:t>
            </a:r>
            <a:r>
              <a:rPr lang="en-US" sz="2000" dirty="0"/>
              <a:t>projects eligible if sufficient scope can be addressed by criteria</a:t>
            </a:r>
          </a:p>
          <a:p>
            <a:pPr lvl="1">
              <a:spcBef>
                <a:spcPts val="0"/>
              </a:spcBef>
              <a:spcAft>
                <a:spcPts val="600"/>
              </a:spcAft>
            </a:pPr>
            <a:r>
              <a:rPr lang="en-US" sz="1800" dirty="0">
                <a:solidFill>
                  <a:srgbClr val="00467F"/>
                </a:solidFill>
                <a:ea typeface="ＭＳ Ｐゴシック"/>
                <a:cs typeface="ＭＳ Ｐゴシック"/>
              </a:rPr>
              <a:t>Green Globes encompasses a whole building approach. Building or site features already in place that meet criteria are eligible for credit </a:t>
            </a:r>
          </a:p>
          <a:p>
            <a:pPr marL="0" indent="0">
              <a:buNone/>
            </a:pPr>
            <a:endParaRPr lang="en-US" sz="2000" dirty="0"/>
          </a:p>
        </p:txBody>
      </p:sp>
      <p:sp>
        <p:nvSpPr>
          <p:cNvPr id="7" name="Title 1"/>
          <p:cNvSpPr txBox="1">
            <a:spLocks/>
          </p:cNvSpPr>
          <p:nvPr/>
        </p:nvSpPr>
        <p:spPr bwMode="auto">
          <a:xfrm>
            <a:off x="381000" y="304800"/>
            <a:ext cx="70104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1" spc="-80" baseline="0">
                <a:solidFill>
                  <a:schemeClr val="accent2"/>
                </a:solidFill>
                <a:effectLst/>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a:lstStyle>
          <a:p>
            <a:pPr>
              <a:defRPr/>
            </a:pPr>
            <a:r>
              <a:rPr lang="en-US" sz="2400" b="0" kern="0" dirty="0" smtClean="0">
                <a:solidFill>
                  <a:srgbClr val="00467F"/>
                </a:solidFill>
                <a:ea typeface="ＭＳ Ｐゴシック" pitchFamily="34" charset="-128"/>
              </a:rPr>
              <a:t>Green Globes for New Construction</a:t>
            </a:r>
            <a:r>
              <a:rPr lang="en-US" sz="2400" kern="0" dirty="0" smtClean="0">
                <a:solidFill>
                  <a:srgbClr val="00467F"/>
                </a:solidFill>
                <a:ea typeface="ＭＳ Ｐゴシック" pitchFamily="34" charset="-128"/>
              </a:rPr>
              <a:t/>
            </a:r>
            <a:br>
              <a:rPr lang="en-US" sz="2400" kern="0" dirty="0" smtClean="0">
                <a:solidFill>
                  <a:srgbClr val="00467F"/>
                </a:solidFill>
                <a:ea typeface="ＭＳ Ｐゴシック" pitchFamily="34" charset="-128"/>
              </a:rPr>
            </a:br>
            <a:r>
              <a:rPr lang="en-US" sz="2100" kern="0" dirty="0" smtClean="0">
                <a:solidFill>
                  <a:srgbClr val="00467F"/>
                </a:solidFill>
                <a:ea typeface="ＭＳ Ｐゴシック" pitchFamily="34" charset="-128"/>
              </a:rPr>
              <a:t>Eligibility</a:t>
            </a:r>
          </a:p>
        </p:txBody>
      </p:sp>
    </p:spTree>
    <p:extLst>
      <p:ext uri="{BB962C8B-B14F-4D97-AF65-F5344CB8AC3E}">
        <p14:creationId xmlns="" xmlns:p14="http://schemas.microsoft.com/office/powerpoint/2010/main" val="359516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idx="4294967295"/>
          </p:nvPr>
        </p:nvSpPr>
        <p:spPr>
          <a:xfrm>
            <a:off x="411480" y="220663"/>
            <a:ext cx="8229600" cy="1143000"/>
          </a:xfrm>
        </p:spPr>
        <p:txBody>
          <a:bodyPr/>
          <a:lstStyle/>
          <a:p>
            <a:r>
              <a:rPr lang="en-US" dirty="0" smtClean="0">
                <a:ea typeface="ＭＳ Ｐゴシック"/>
                <a:cs typeface="ＭＳ Ｐゴシック"/>
              </a:rPr>
              <a:t>Third-Party Assessment</a:t>
            </a:r>
          </a:p>
        </p:txBody>
      </p:sp>
      <p:graphicFrame>
        <p:nvGraphicFramePr>
          <p:cNvPr id="4" name="Content Placeholder 3"/>
          <p:cNvGraphicFramePr>
            <a:graphicFrameLocks/>
          </p:cNvGraphicFramePr>
          <p:nvPr>
            <p:extLst>
              <p:ext uri="{D42A27DB-BD31-4B8C-83A1-F6EECF244321}">
                <p14:modId xmlns="" xmlns:p14="http://schemas.microsoft.com/office/powerpoint/2010/main" val="3464690010"/>
              </p:ext>
            </p:extLst>
          </p:nvPr>
        </p:nvGraphicFramePr>
        <p:xfrm>
          <a:off x="685800" y="15240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Alexander_Design\AD_Projects\Archive\Green_Building_initiative\Green_Globe_logos\Updated Green Globe logos\GG Generic\GG_Logo.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72848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b="1" dirty="0" smtClean="0">
                <a:solidFill>
                  <a:srgbClr val="00467F"/>
                </a:solidFill>
              </a:rPr>
              <a:t>Agenda</a:t>
            </a:r>
          </a:p>
        </p:txBody>
      </p:sp>
      <p:sp>
        <p:nvSpPr>
          <p:cNvPr id="30722" name="Content Placeholder 2"/>
          <p:cNvSpPr>
            <a:spLocks noGrp="1"/>
          </p:cNvSpPr>
          <p:nvPr>
            <p:ph idx="1"/>
          </p:nvPr>
        </p:nvSpPr>
        <p:spPr>
          <a:xfrm>
            <a:off x="518160" y="1463040"/>
            <a:ext cx="8382000" cy="4480560"/>
          </a:xfrm>
        </p:spPr>
        <p:txBody>
          <a:bodyPr/>
          <a:lstStyle/>
          <a:p>
            <a:pPr>
              <a:spcAft>
                <a:spcPts val="600"/>
              </a:spcAft>
            </a:pPr>
            <a:r>
              <a:rPr lang="en-US" sz="2000" dirty="0" smtClean="0">
                <a:solidFill>
                  <a:srgbClr val="00467F"/>
                </a:solidFill>
              </a:rPr>
              <a:t>The Green Building Initiative (GBI)</a:t>
            </a:r>
          </a:p>
          <a:p>
            <a:pPr>
              <a:spcAft>
                <a:spcPts val="600"/>
              </a:spcAft>
            </a:pPr>
            <a:r>
              <a:rPr lang="en-US" sz="2000" dirty="0" smtClean="0">
                <a:solidFill>
                  <a:srgbClr val="00467F"/>
                </a:solidFill>
              </a:rPr>
              <a:t>Green </a:t>
            </a:r>
            <a:r>
              <a:rPr lang="en-US" sz="2000" dirty="0">
                <a:solidFill>
                  <a:srgbClr val="00467F"/>
                </a:solidFill>
                <a:ea typeface="ＭＳ Ｐゴシック" pitchFamily="34" charset="-128"/>
              </a:rPr>
              <a:t>Globes</a:t>
            </a:r>
            <a:r>
              <a:rPr lang="en-US" sz="2000" baseline="30000" dirty="0" smtClean="0">
                <a:solidFill>
                  <a:srgbClr val="00467F"/>
                </a:solidFill>
                <a:ea typeface="ＭＳ Ｐゴシック" pitchFamily="34" charset="-128"/>
              </a:rPr>
              <a:t>®</a:t>
            </a:r>
            <a:r>
              <a:rPr lang="en-US" sz="2000" dirty="0" smtClean="0">
                <a:solidFill>
                  <a:srgbClr val="00467F"/>
                </a:solidFill>
              </a:rPr>
              <a:t> Assessment &amp; Certification System Review</a:t>
            </a:r>
          </a:p>
          <a:p>
            <a:pPr lvl="1">
              <a:spcAft>
                <a:spcPts val="600"/>
              </a:spcAft>
            </a:pPr>
            <a:r>
              <a:rPr lang="en-US" sz="1600" dirty="0" smtClean="0">
                <a:solidFill>
                  <a:srgbClr val="00467F"/>
                </a:solidFill>
              </a:rPr>
              <a:t>New Construction/Major Renovation</a:t>
            </a:r>
          </a:p>
          <a:p>
            <a:pPr lvl="1">
              <a:spcAft>
                <a:spcPts val="600"/>
              </a:spcAft>
            </a:pPr>
            <a:r>
              <a:rPr lang="en-US" sz="1600" dirty="0" smtClean="0">
                <a:solidFill>
                  <a:srgbClr val="00467F"/>
                </a:solidFill>
              </a:rPr>
              <a:t>Existing Buildings</a:t>
            </a:r>
          </a:p>
          <a:p>
            <a:pPr lvl="1">
              <a:spcAft>
                <a:spcPts val="600"/>
              </a:spcAft>
            </a:pPr>
            <a:r>
              <a:rPr lang="en-US" sz="1600" dirty="0" smtClean="0">
                <a:solidFill>
                  <a:srgbClr val="00467F"/>
                </a:solidFill>
              </a:rPr>
              <a:t>Existing Buildings Healthcare</a:t>
            </a:r>
          </a:p>
          <a:p>
            <a:pPr lvl="1">
              <a:spcAft>
                <a:spcPts val="600"/>
              </a:spcAft>
            </a:pPr>
            <a:r>
              <a:rPr lang="en-US" sz="1600" dirty="0" smtClean="0">
                <a:solidFill>
                  <a:srgbClr val="00467F"/>
                </a:solidFill>
              </a:rPr>
              <a:t>Sustainable Interiors</a:t>
            </a:r>
          </a:p>
          <a:p>
            <a:pPr>
              <a:spcAft>
                <a:spcPts val="600"/>
              </a:spcAft>
            </a:pPr>
            <a:r>
              <a:rPr lang="en-US" sz="2000" dirty="0" smtClean="0">
                <a:solidFill>
                  <a:srgbClr val="00467F"/>
                </a:solidFill>
              </a:rPr>
              <a:t>Guiding Principles Compliance Assessment &amp; Certification System</a:t>
            </a:r>
          </a:p>
          <a:p>
            <a:pPr>
              <a:spcAft>
                <a:spcPts val="600"/>
              </a:spcAft>
            </a:pPr>
            <a:r>
              <a:rPr lang="en-US" sz="2000" dirty="0" smtClean="0">
                <a:solidFill>
                  <a:srgbClr val="00467F"/>
                </a:solidFill>
              </a:rPr>
              <a:t>Green Globes and Guiding Principles Personnel Certifications</a:t>
            </a:r>
          </a:p>
        </p:txBody>
      </p:sp>
      <p:pic>
        <p:nvPicPr>
          <p:cNvPr id="4" name="Picture 3" descr="D:\Alexander_Design\AD_Projects\Archive\Green_Building_initiative\Green_Globe_logos\Updated Green Globe logos\GG Generic\GG_Log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38060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idx="4294967295"/>
          </p:nvPr>
        </p:nvSpPr>
        <p:spPr/>
        <p:txBody>
          <a:bodyPr/>
          <a:lstStyle/>
          <a:p>
            <a:r>
              <a:rPr lang="en-US" dirty="0" smtClean="0">
                <a:ea typeface="ＭＳ Ｐゴシック"/>
                <a:cs typeface="ＭＳ Ｐゴシック"/>
              </a:rPr>
              <a:t>Green Globes Strengths</a:t>
            </a:r>
          </a:p>
        </p:txBody>
      </p:sp>
      <p:sp>
        <p:nvSpPr>
          <p:cNvPr id="116738" name="Content Placeholder 2"/>
          <p:cNvSpPr>
            <a:spLocks noGrp="1"/>
          </p:cNvSpPr>
          <p:nvPr>
            <p:ph idx="4294967295"/>
          </p:nvPr>
        </p:nvSpPr>
        <p:spPr>
          <a:xfrm>
            <a:off x="457200" y="1066800"/>
            <a:ext cx="8229600" cy="4953000"/>
          </a:xfrm>
        </p:spPr>
        <p:txBody>
          <a:bodyPr/>
          <a:lstStyle/>
          <a:p>
            <a:pPr>
              <a:spcAft>
                <a:spcPts val="1200"/>
              </a:spcAft>
            </a:pPr>
            <a:r>
              <a:rPr lang="en-US" dirty="0" smtClean="0">
                <a:ea typeface="ＭＳ Ｐゴシック"/>
                <a:cs typeface="ＭＳ Ｐゴシック"/>
              </a:rPr>
              <a:t>Individual criteria are weighted, based on impact</a:t>
            </a:r>
          </a:p>
          <a:p>
            <a:pPr>
              <a:spcAft>
                <a:spcPts val="1200"/>
              </a:spcAft>
            </a:pPr>
            <a:r>
              <a:rPr lang="en-US" dirty="0" smtClean="0">
                <a:ea typeface="ＭＳ Ｐゴシック"/>
                <a:cs typeface="ＭＳ Ｐゴシック"/>
              </a:rPr>
              <a:t>No Pre-requisites, Non-Applicable provision for most technical criteria, and possible partial credit</a:t>
            </a:r>
          </a:p>
          <a:p>
            <a:pPr>
              <a:spcAft>
                <a:spcPts val="1200"/>
              </a:spcAft>
            </a:pPr>
            <a:r>
              <a:rPr lang="en-US" dirty="0" smtClean="0">
                <a:ea typeface="ＭＳ Ｐゴシック"/>
                <a:cs typeface="ＭＳ Ｐゴシック"/>
              </a:rPr>
              <a:t>1000 point based assessment program allows for accurate weighting of individual criteria’s environmental impact</a:t>
            </a:r>
          </a:p>
          <a:p>
            <a:pPr>
              <a:spcAft>
                <a:spcPts val="1200"/>
              </a:spcAft>
            </a:pPr>
            <a:r>
              <a:rPr lang="en-US" dirty="0" smtClean="0">
                <a:ea typeface="ＭＳ Ｐゴシック"/>
                <a:cs typeface="ＭＳ Ｐゴシック"/>
              </a:rPr>
              <a:t>Emphasizes energy</a:t>
            </a:r>
          </a:p>
          <a:p>
            <a:pPr>
              <a:spcAft>
                <a:spcPts val="1200"/>
              </a:spcAft>
            </a:pPr>
            <a:r>
              <a:rPr lang="en-US" dirty="0" smtClean="0">
                <a:ea typeface="ＭＳ Ｐゴシック"/>
                <a:cs typeface="ＭＳ Ｐゴシック"/>
              </a:rPr>
              <a:t>Third-party Assessor’s professional judgment exercised </a:t>
            </a:r>
          </a:p>
          <a:p>
            <a:pPr>
              <a:spcAft>
                <a:spcPts val="1200"/>
              </a:spcAft>
            </a:pPr>
            <a:r>
              <a:rPr lang="en-US" dirty="0" smtClean="0">
                <a:ea typeface="ＭＳ Ｐゴシック"/>
                <a:cs typeface="ＭＳ Ｐゴシック"/>
              </a:rPr>
              <a:t>Requires third-party site visits for certification – allowing dialogue with the assessor</a:t>
            </a:r>
          </a:p>
          <a:p>
            <a:pPr>
              <a:spcAft>
                <a:spcPts val="1200"/>
              </a:spcAft>
            </a:pPr>
            <a:endParaRPr lang="en-US" dirty="0" smtClean="0">
              <a:ea typeface="ＭＳ Ｐゴシック"/>
              <a:cs typeface="ＭＳ Ｐゴシック"/>
            </a:endParaRPr>
          </a:p>
        </p:txBody>
      </p:sp>
      <p:pic>
        <p:nvPicPr>
          <p:cNvPr id="4" name="Picture 3" descr="D:\Alexander_Design\AD_Projects\Archive\Green_Building_initiative\Green_Globe_logos\Updated Green Globe logos\GG Generic\GG_Log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23635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81000" y="472698"/>
            <a:ext cx="8529375" cy="609600"/>
          </a:xfrm>
          <a:prstGeom prst="rect">
            <a:avLst/>
          </a:prstGeom>
          <a:noFill/>
          <a:ln w="9525">
            <a:noFill/>
            <a:miter lim="800000"/>
            <a:headEnd/>
            <a:tailEnd/>
          </a:ln>
        </p:spPr>
        <p:txBody>
          <a:bodyPr anchor="ctr"/>
          <a:lstStyle/>
          <a:p>
            <a:pPr>
              <a:tabLst>
                <a:tab pos="457200" algn="l"/>
              </a:tabLst>
              <a:defRPr/>
            </a:pPr>
            <a:r>
              <a:rPr lang="es-ES" sz="2800" b="1" dirty="0" smtClean="0">
                <a:solidFill>
                  <a:srgbClr val="00467F"/>
                </a:solidFill>
              </a:rPr>
              <a:t>Green </a:t>
            </a:r>
            <a:r>
              <a:rPr lang="en-US" sz="2800" b="1" kern="0" dirty="0" smtClean="0">
                <a:solidFill>
                  <a:srgbClr val="00467F"/>
                </a:solidFill>
                <a:latin typeface="Arial"/>
              </a:rPr>
              <a:t>Globes</a:t>
            </a:r>
            <a:r>
              <a:rPr lang="en-US" sz="2200" b="1" kern="0" baseline="30000" dirty="0" smtClean="0">
                <a:solidFill>
                  <a:srgbClr val="00467F"/>
                </a:solidFill>
                <a:latin typeface="Arial"/>
                <a:cs typeface="Arial" charset="0"/>
              </a:rPr>
              <a:t>®</a:t>
            </a:r>
            <a:r>
              <a:rPr lang="es-ES" sz="2800" b="1" dirty="0" smtClean="0">
                <a:solidFill>
                  <a:srgbClr val="00467F"/>
                </a:solidFill>
              </a:rPr>
              <a:t> </a:t>
            </a:r>
            <a:r>
              <a:rPr lang="es-ES" sz="2800" b="1" dirty="0">
                <a:solidFill>
                  <a:srgbClr val="00467F"/>
                </a:solidFill>
              </a:rPr>
              <a:t>Ratings</a:t>
            </a:r>
            <a:endParaRPr lang="es-ES" sz="1200" b="1" kern="0" dirty="0">
              <a:solidFill>
                <a:srgbClr val="00467F"/>
              </a:solidFill>
              <a:latin typeface="Arial"/>
            </a:endParaRPr>
          </a:p>
        </p:txBody>
      </p:sp>
      <p:sp>
        <p:nvSpPr>
          <p:cNvPr id="319492" name="TextBox 1"/>
          <p:cNvSpPr txBox="1">
            <a:spLocks noChangeArrowheads="1"/>
          </p:cNvSpPr>
          <p:nvPr/>
        </p:nvSpPr>
        <p:spPr bwMode="auto">
          <a:xfrm>
            <a:off x="568325" y="1208567"/>
            <a:ext cx="8194675" cy="584200"/>
          </a:xfrm>
          <a:prstGeom prst="rect">
            <a:avLst/>
          </a:prstGeom>
          <a:noFill/>
          <a:ln w="9525">
            <a:noFill/>
            <a:miter lim="800000"/>
            <a:headEnd/>
            <a:tailEnd/>
          </a:ln>
        </p:spPr>
        <p:txBody>
          <a:bodyPr>
            <a:spAutoFit/>
          </a:bodyPr>
          <a:lstStyle/>
          <a:p>
            <a:r>
              <a:rPr lang="en-US" sz="1600" dirty="0">
                <a:solidFill>
                  <a:srgbClr val="00467F"/>
                </a:solidFill>
                <a:latin typeface="Arial" charset="0"/>
                <a:cs typeface="Arial" charset="0"/>
              </a:rPr>
              <a:t>Once an assessment is verified by a third party, buildings achieving a score of 35% or greater receive a Green Globes rating based on the percentage of total points achieved.</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52613" y="1840746"/>
            <a:ext cx="5438775" cy="4133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886541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304800"/>
            <a:ext cx="8458200" cy="738188"/>
          </a:xfrm>
        </p:spPr>
        <p:txBody>
          <a:bodyPr/>
          <a:lstStyle/>
          <a:p>
            <a:r>
              <a:rPr lang="en-US" sz="2400" dirty="0" smtClean="0">
                <a:ea typeface="ＭＳ Ｐゴシック" pitchFamily="34" charset="-128"/>
              </a:rPr>
              <a:t/>
            </a:r>
            <a:br>
              <a:rPr lang="en-US" sz="2400" dirty="0" smtClean="0">
                <a:ea typeface="ＭＳ Ｐゴシック" pitchFamily="34" charset="-128"/>
              </a:rPr>
            </a:br>
            <a:r>
              <a:rPr lang="en-US" sz="2100" dirty="0" smtClean="0">
                <a:ea typeface="ＭＳ Ｐゴシック" pitchFamily="34" charset="-128"/>
              </a:rPr>
              <a:t>Certification &amp; Recognition</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6000" y="1355933"/>
            <a:ext cx="4572000" cy="4572000"/>
          </a:xfrm>
          <a:prstGeom prst="rect">
            <a:avLst/>
          </a:prstGeom>
        </p:spPr>
      </p:pic>
      <p:pic>
        <p:nvPicPr>
          <p:cNvPr id="4" name="Picture 3" descr="D:\Alexander_Design\AD_Projects\Archive\Green_Building_initiative\Green_Globe_logos\Updated Green Globe logos\GG Generic\GG_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74427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1"/>
          <p:cNvSpPr>
            <a:spLocks noGrp="1"/>
          </p:cNvSpPr>
          <p:nvPr>
            <p:ph type="title"/>
          </p:nvPr>
        </p:nvSpPr>
        <p:spPr>
          <a:xfrm>
            <a:off x="381000" y="304800"/>
            <a:ext cx="8458200" cy="738188"/>
          </a:xfrm>
        </p:spPr>
        <p:txBody>
          <a:bodyPr/>
          <a:lstStyle/>
          <a:p>
            <a:r>
              <a:rPr lang="en-US" sz="2400" b="0" dirty="0">
                <a:ea typeface="ＭＳ Ｐゴシック" pitchFamily="34" charset="-128"/>
              </a:rPr>
              <a:t>Green Globes for New Construction</a:t>
            </a:r>
            <a:r>
              <a:rPr lang="en-US" sz="2400" dirty="0">
                <a:ea typeface="ＭＳ Ｐゴシック" pitchFamily="34" charset="-128"/>
              </a:rPr>
              <a:t/>
            </a:r>
            <a:br>
              <a:rPr lang="en-US" sz="2400" dirty="0">
                <a:ea typeface="ＭＳ Ｐゴシック" pitchFamily="34" charset="-128"/>
              </a:rPr>
            </a:br>
            <a:r>
              <a:rPr lang="en-US" sz="2400" dirty="0" smtClean="0">
                <a:ea typeface="ＭＳ Ｐゴシック" pitchFamily="34" charset="-128"/>
              </a:rPr>
              <a:t>Support for Certification</a:t>
            </a:r>
          </a:p>
        </p:txBody>
      </p:sp>
      <p:sp>
        <p:nvSpPr>
          <p:cNvPr id="2" name="TextBox 1"/>
          <p:cNvSpPr txBox="1"/>
          <p:nvPr/>
        </p:nvSpPr>
        <p:spPr>
          <a:xfrm>
            <a:off x="381000" y="1219200"/>
            <a:ext cx="8381529" cy="4797211"/>
          </a:xfrm>
          <a:prstGeom prst="rect">
            <a:avLst/>
          </a:prstGeom>
          <a:noFill/>
        </p:spPr>
        <p:txBody>
          <a:bodyPr wrap="square" rtlCol="0">
            <a:spAutoFit/>
          </a:bodyPr>
          <a:lstStyle/>
          <a:p>
            <a:r>
              <a:rPr lang="en-US" sz="2000" dirty="0">
                <a:solidFill>
                  <a:srgbClr val="00467F"/>
                </a:solidFill>
              </a:rPr>
              <a:t>GG NC Technical Manual </a:t>
            </a:r>
          </a:p>
          <a:p>
            <a:pPr marL="285750" indent="-285750" fontAlgn="base">
              <a:spcBef>
                <a:spcPts val="500"/>
              </a:spcBef>
              <a:spcAft>
                <a:spcPct val="0"/>
              </a:spcAft>
              <a:buClr>
                <a:srgbClr val="5C8727"/>
              </a:buClr>
              <a:buFont typeface="Wingdings" pitchFamily="2" charset="2"/>
              <a:buChar char="§"/>
            </a:pPr>
            <a:r>
              <a:rPr lang="en-US" sz="1600" dirty="0">
                <a:solidFill>
                  <a:srgbClr val="00467F"/>
                </a:solidFill>
                <a:ea typeface="ＭＳ Ｐゴシック" pitchFamily="34" charset="-128"/>
                <a:cs typeface="Arial" pitchFamily="34" charset="0"/>
              </a:rPr>
              <a:t>Itemization of each criterion including:</a:t>
            </a:r>
          </a:p>
          <a:p>
            <a:pPr marL="742950" lvl="1" indent="-285750" fontAlgn="base">
              <a:lnSpc>
                <a:spcPct val="110000"/>
              </a:lnSpc>
              <a:buClr>
                <a:srgbClr val="8FC3EA">
                  <a:lumMod val="75000"/>
                </a:srgbClr>
              </a:buClr>
              <a:buFont typeface="Wingdings" pitchFamily="2" charset="2"/>
              <a:buChar char="§"/>
            </a:pPr>
            <a:r>
              <a:rPr lang="en-US" sz="1600" kern="0" dirty="0">
                <a:solidFill>
                  <a:srgbClr val="00467F"/>
                </a:solidFill>
                <a:ea typeface="ＭＳ Ｐゴシック"/>
                <a:cs typeface="ＭＳ Ｐゴシック"/>
              </a:rPr>
              <a:t>Scoring</a:t>
            </a:r>
          </a:p>
          <a:p>
            <a:pPr marL="742950" lvl="1" indent="-285750" fontAlgn="base">
              <a:lnSpc>
                <a:spcPct val="110000"/>
              </a:lnSpc>
              <a:buClr>
                <a:srgbClr val="8FC3EA">
                  <a:lumMod val="75000"/>
                </a:srgbClr>
              </a:buClr>
              <a:buFont typeface="Wingdings" pitchFamily="2" charset="2"/>
              <a:buChar char="§"/>
            </a:pPr>
            <a:r>
              <a:rPr lang="en-US" sz="1600" kern="0" dirty="0">
                <a:solidFill>
                  <a:srgbClr val="00467F"/>
                </a:solidFill>
                <a:ea typeface="ＭＳ Ｐゴシック"/>
                <a:cs typeface="ＭＳ Ｐゴシック"/>
              </a:rPr>
              <a:t>ToolTips</a:t>
            </a:r>
          </a:p>
          <a:p>
            <a:pPr marL="742950" lvl="1" indent="-285750" fontAlgn="base">
              <a:lnSpc>
                <a:spcPct val="110000"/>
              </a:lnSpc>
              <a:buClr>
                <a:srgbClr val="8FC3EA">
                  <a:lumMod val="75000"/>
                </a:srgbClr>
              </a:buClr>
              <a:buFont typeface="Wingdings" pitchFamily="2" charset="2"/>
              <a:buChar char="§"/>
            </a:pPr>
            <a:r>
              <a:rPr lang="en-US" sz="1600" kern="0" dirty="0">
                <a:solidFill>
                  <a:srgbClr val="00467F"/>
                </a:solidFill>
                <a:ea typeface="ＭＳ Ｐゴシック"/>
                <a:cs typeface="ＭＳ Ｐゴシック"/>
              </a:rPr>
              <a:t>Assessment guidance – identifies what is required to meet the criterion</a:t>
            </a:r>
          </a:p>
          <a:p>
            <a:pPr marL="742950" lvl="1" indent="-285750" fontAlgn="base">
              <a:lnSpc>
                <a:spcPct val="110000"/>
              </a:lnSpc>
              <a:buClr>
                <a:srgbClr val="8FC3EA">
                  <a:lumMod val="75000"/>
                </a:srgbClr>
              </a:buClr>
              <a:buFont typeface="Wingdings" pitchFamily="2" charset="2"/>
              <a:buChar char="§"/>
            </a:pPr>
            <a:r>
              <a:rPr lang="en-US" sz="1600" kern="0" dirty="0">
                <a:solidFill>
                  <a:srgbClr val="00467F"/>
                </a:solidFill>
                <a:ea typeface="ＭＳ Ｐゴシック"/>
                <a:cs typeface="ＭＳ Ｐゴシック"/>
              </a:rPr>
              <a:t>References/resources</a:t>
            </a:r>
          </a:p>
          <a:p>
            <a:r>
              <a:rPr lang="en-US" sz="2000" dirty="0">
                <a:solidFill>
                  <a:srgbClr val="00467F"/>
                </a:solidFill>
              </a:rPr>
              <a:t>GG NC Checklist</a:t>
            </a:r>
          </a:p>
          <a:p>
            <a:pPr marL="285750" indent="-285750" fontAlgn="base">
              <a:spcBef>
                <a:spcPts val="500"/>
              </a:spcBef>
              <a:spcAft>
                <a:spcPct val="0"/>
              </a:spcAft>
              <a:buClr>
                <a:srgbClr val="5C8727"/>
              </a:buClr>
              <a:buFont typeface="Wingdings" pitchFamily="2" charset="2"/>
              <a:buChar char="§"/>
            </a:pPr>
            <a:r>
              <a:rPr lang="en-US" sz="1600" dirty="0">
                <a:solidFill>
                  <a:srgbClr val="00467F"/>
                </a:solidFill>
                <a:ea typeface="ＭＳ Ｐゴシック" pitchFamily="34" charset="-128"/>
                <a:cs typeface="Arial" pitchFamily="34" charset="0"/>
              </a:rPr>
              <a:t>Identifies each </a:t>
            </a:r>
            <a:r>
              <a:rPr lang="en-US" sz="1600" dirty="0" smtClean="0">
                <a:solidFill>
                  <a:srgbClr val="00467F"/>
                </a:solidFill>
                <a:ea typeface="ＭＳ Ｐゴシック" pitchFamily="34" charset="-128"/>
                <a:cs typeface="Arial" pitchFamily="34" charset="0"/>
              </a:rPr>
              <a:t>criterion </a:t>
            </a:r>
            <a:r>
              <a:rPr lang="en-US" sz="1600" dirty="0">
                <a:solidFill>
                  <a:srgbClr val="00467F"/>
                </a:solidFill>
                <a:ea typeface="ＭＳ Ｐゴシック" pitchFamily="34" charset="-128"/>
                <a:cs typeface="Arial" pitchFamily="34" charset="0"/>
              </a:rPr>
              <a:t>within the evaluation</a:t>
            </a:r>
          </a:p>
          <a:p>
            <a:pPr marL="285750" indent="-285750" fontAlgn="base">
              <a:spcBef>
                <a:spcPts val="500"/>
              </a:spcBef>
              <a:spcAft>
                <a:spcPct val="0"/>
              </a:spcAft>
              <a:buClr>
                <a:srgbClr val="5C8727"/>
              </a:buClr>
              <a:buFont typeface="Wingdings" pitchFamily="2" charset="2"/>
              <a:buChar char="§"/>
            </a:pPr>
            <a:r>
              <a:rPr lang="en-US" sz="1600" dirty="0">
                <a:solidFill>
                  <a:srgbClr val="00467F"/>
                </a:solidFill>
                <a:ea typeface="ＭＳ Ｐゴシック" pitchFamily="34" charset="-128"/>
                <a:cs typeface="Arial" pitchFamily="34" charset="0"/>
              </a:rPr>
              <a:t>Provides space to identify supporting documentation which verifies compliance to each criterion to assist client and assessor</a:t>
            </a:r>
          </a:p>
          <a:p>
            <a:pPr>
              <a:spcAft>
                <a:spcPts val="300"/>
              </a:spcAft>
            </a:pPr>
            <a:r>
              <a:rPr lang="en-US" sz="2000" dirty="0">
                <a:solidFill>
                  <a:srgbClr val="00467F"/>
                </a:solidFill>
              </a:rPr>
              <a:t>Green Globes Frequently Asked </a:t>
            </a:r>
            <a:r>
              <a:rPr lang="en-US" sz="2000" dirty="0" smtClean="0">
                <a:solidFill>
                  <a:srgbClr val="00467F"/>
                </a:solidFill>
              </a:rPr>
              <a:t>Questions (FAQ)</a:t>
            </a:r>
            <a:endParaRPr lang="en-US" sz="2000" dirty="0">
              <a:solidFill>
                <a:srgbClr val="00467F"/>
              </a:solidFill>
            </a:endParaRPr>
          </a:p>
          <a:p>
            <a:r>
              <a:rPr lang="en-US" sz="2000" dirty="0">
                <a:solidFill>
                  <a:srgbClr val="00467F"/>
                </a:solidFill>
              </a:rPr>
              <a:t>GBI Staff</a:t>
            </a:r>
          </a:p>
          <a:p>
            <a:pPr marL="285750" indent="-285750" fontAlgn="base">
              <a:spcBef>
                <a:spcPts val="500"/>
              </a:spcBef>
              <a:spcAft>
                <a:spcPct val="0"/>
              </a:spcAft>
              <a:buClr>
                <a:srgbClr val="5C8727"/>
              </a:buClr>
              <a:buFont typeface="Wingdings" pitchFamily="2" charset="2"/>
              <a:buChar char="§"/>
            </a:pPr>
            <a:r>
              <a:rPr lang="en-US" sz="1600" dirty="0">
                <a:solidFill>
                  <a:srgbClr val="00467F"/>
                </a:solidFill>
                <a:ea typeface="ＭＳ Ｐゴシック" pitchFamily="34" charset="-128"/>
                <a:cs typeface="Arial" pitchFamily="34" charset="0"/>
              </a:rPr>
              <a:t>Available to answer questions</a:t>
            </a:r>
          </a:p>
          <a:p>
            <a:r>
              <a:rPr lang="en-US" sz="2000" dirty="0">
                <a:solidFill>
                  <a:srgbClr val="00467F"/>
                </a:solidFill>
              </a:rPr>
              <a:t>GBI Assigned Third-Party Assessor</a:t>
            </a:r>
          </a:p>
          <a:p>
            <a:pPr marL="285750" indent="-285750" fontAlgn="base">
              <a:spcBef>
                <a:spcPts val="500"/>
              </a:spcBef>
              <a:spcAft>
                <a:spcPct val="0"/>
              </a:spcAft>
              <a:buClr>
                <a:srgbClr val="5C8727"/>
              </a:buClr>
              <a:buFont typeface="Wingdings" pitchFamily="2" charset="2"/>
              <a:buChar char="§"/>
            </a:pPr>
            <a:r>
              <a:rPr lang="en-US" sz="1600" dirty="0">
                <a:solidFill>
                  <a:srgbClr val="00467F"/>
                </a:solidFill>
                <a:ea typeface="ＭＳ Ｐゴシック" pitchFamily="34" charset="-128"/>
                <a:cs typeface="Arial" pitchFamily="34" charset="0"/>
              </a:rPr>
              <a:t>After assignment, available to answer questions relating to the GG NC assessment process and clarify assessment requirements</a:t>
            </a:r>
          </a:p>
        </p:txBody>
      </p:sp>
    </p:spTree>
    <p:extLst>
      <p:ext uri="{BB962C8B-B14F-4D97-AF65-F5344CB8AC3E}">
        <p14:creationId xmlns:p14="http://schemas.microsoft.com/office/powerpoint/2010/main" xmlns="" val="2019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animEffect transition="in" filter="fade">
                                      <p:cBhvr>
                                        <p:cTn id="18" dur="500"/>
                                        <p:tgtEl>
                                          <p:spTgt spid="2">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Effect transition="in" filter="fade">
                                      <p:cBhvr>
                                        <p:cTn id="23" dur="500"/>
                                        <p:tgtEl>
                                          <p:spTgt spid="2">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11" end="11"/>
                                            </p:txEl>
                                          </p:spTgt>
                                        </p:tgtEl>
                                        <p:attrNameLst>
                                          <p:attrName>style.visibility</p:attrName>
                                        </p:attrNameLst>
                                      </p:cBhvr>
                                      <p:to>
                                        <p:strVal val="visible"/>
                                      </p:to>
                                    </p:set>
                                    <p:animEffect transition="in" filter="fade">
                                      <p:cBhvr>
                                        <p:cTn id="26" dur="500"/>
                                        <p:tgtEl>
                                          <p:spTgt spid="2">
                                            <p:txEl>
                                              <p:pRg st="11" end="1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animEffect transition="in" filter="fade">
                                      <p:cBhvr>
                                        <p:cTn id="31" dur="500"/>
                                        <p:tgtEl>
                                          <p:spTgt spid="2">
                                            <p:txEl>
                                              <p:pRg st="12" end="1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13" end="13"/>
                                            </p:txEl>
                                          </p:spTgt>
                                        </p:tgtEl>
                                        <p:attrNameLst>
                                          <p:attrName>style.visibility</p:attrName>
                                        </p:attrNameLst>
                                      </p:cBhvr>
                                      <p:to>
                                        <p:strVal val="visible"/>
                                      </p:to>
                                    </p:set>
                                    <p:animEffect transition="in" filter="fade">
                                      <p:cBhvr>
                                        <p:cTn id="34"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3968433" y="4419283"/>
            <a:ext cx="4687887" cy="625157"/>
          </a:xfrm>
        </p:spPr>
        <p:txBody>
          <a:bodyPr/>
          <a:lstStyle/>
          <a:p>
            <a:pPr algn="ctr">
              <a:buNone/>
            </a:pPr>
            <a:r>
              <a:rPr lang="en-US" sz="2000" b="1" dirty="0" smtClean="0">
                <a:solidFill>
                  <a:srgbClr val="00467F"/>
                </a:solidFill>
              </a:rPr>
              <a:t>Supports the Green Globes process</a:t>
            </a:r>
          </a:p>
          <a:p>
            <a:pPr>
              <a:buNone/>
            </a:pPr>
            <a:endParaRPr lang="en-US" sz="2000" dirty="0" smtClean="0"/>
          </a:p>
          <a:p>
            <a:pPr>
              <a:lnSpc>
                <a:spcPts val="2000"/>
              </a:lnSpc>
              <a:buNone/>
            </a:pPr>
            <a:endParaRPr lang="en-US" sz="2000" dirty="0"/>
          </a:p>
        </p:txBody>
      </p:sp>
      <p:sp>
        <p:nvSpPr>
          <p:cNvPr id="3" name="Title 2"/>
          <p:cNvSpPr>
            <a:spLocks noGrp="1"/>
          </p:cNvSpPr>
          <p:nvPr>
            <p:ph type="ctrTitle" idx="4294967295"/>
          </p:nvPr>
        </p:nvSpPr>
        <p:spPr>
          <a:xfrm>
            <a:off x="4079875" y="2484438"/>
            <a:ext cx="5064125" cy="784225"/>
          </a:xfrm>
        </p:spPr>
        <p:txBody>
          <a:bodyPr anchor="b" anchorCtr="0"/>
          <a:lstStyle/>
          <a:p>
            <a:r>
              <a:rPr lang="en-US" dirty="0" smtClean="0">
                <a:solidFill>
                  <a:srgbClr val="00467F"/>
                </a:solidFill>
              </a:rPr>
              <a:t>GBI Personnel Certification </a:t>
            </a:r>
            <a:endParaRPr lang="en-US" dirty="0">
              <a:solidFill>
                <a:srgbClr val="00467F"/>
              </a:solidFill>
            </a:endParaRPr>
          </a:p>
        </p:txBody>
      </p:sp>
      <p:pic>
        <p:nvPicPr>
          <p:cNvPr id="5" name="Picture 11" descr="ADEQext0516"/>
          <p:cNvPicPr>
            <a:picLocks noChangeAspect="1" noChangeArrowheads="1"/>
          </p:cNvPicPr>
          <p:nvPr/>
        </p:nvPicPr>
        <p:blipFill>
          <a:blip r:embed="rId3"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6" name="TextBox 11"/>
          <p:cNvSpPr txBox="1">
            <a:spLocks noChangeArrowheads="1"/>
          </p:cNvSpPr>
          <p:nvPr/>
        </p:nvSpPr>
        <p:spPr bwMode="auto">
          <a:xfrm>
            <a:off x="76200" y="1038225"/>
            <a:ext cx="3276600" cy="215444"/>
          </a:xfrm>
          <a:prstGeom prst="rect">
            <a:avLst/>
          </a:prstGeom>
          <a:noFill/>
          <a:ln w="9525">
            <a:noFill/>
            <a:miter lim="800000"/>
            <a:headEnd/>
            <a:tailEnd/>
          </a:ln>
        </p:spPr>
        <p:txBody>
          <a:bodyPr wrap="square">
            <a:spAutoFit/>
          </a:bodyPr>
          <a:lstStyle/>
          <a:p>
            <a:r>
              <a:rPr lang="en-US" sz="800" dirty="0">
                <a:solidFill>
                  <a:srgbClr val="92D050"/>
                </a:solidFill>
              </a:rPr>
              <a:t>ADEQ Headquarters, </a:t>
            </a:r>
            <a:r>
              <a:rPr lang="en-US" sz="800" dirty="0" smtClean="0">
                <a:solidFill>
                  <a:srgbClr val="92D050"/>
                </a:solidFill>
              </a:rPr>
              <a:t> North </a:t>
            </a:r>
            <a:r>
              <a:rPr lang="en-US" sz="800" dirty="0">
                <a:solidFill>
                  <a:srgbClr val="92D050"/>
                </a:solidFill>
              </a:rPr>
              <a:t>Little Rock, Arkansas</a:t>
            </a:r>
          </a:p>
        </p:txBody>
      </p:sp>
      <p:grpSp>
        <p:nvGrpSpPr>
          <p:cNvPr id="2" name="Group 16"/>
          <p:cNvGrpSpPr/>
          <p:nvPr/>
        </p:nvGrpSpPr>
        <p:grpSpPr>
          <a:xfrm>
            <a:off x="4343400" y="1295400"/>
            <a:ext cx="4114800" cy="762000"/>
            <a:chOff x="4152255" y="685800"/>
            <a:chExt cx="3543945" cy="560249"/>
          </a:xfrm>
        </p:grpSpPr>
        <p:cxnSp>
          <p:nvCxnSpPr>
            <p:cNvPr id="13" name="Straight Connector 12"/>
            <p:cNvCxnSpPr/>
            <p:nvPr/>
          </p:nvCxnSpPr>
          <p:spPr>
            <a:xfrm rot="5400000">
              <a:off x="5641516" y="959318"/>
              <a:ext cx="546998" cy="224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4" descr="C:\Alexander_Design\AD_Projects\Green_Building_initiative\Green_Globe_logos\GGP_Logo_4C.png"/>
            <p:cNvPicPr>
              <a:picLocks noChangeAspect="1" noChangeArrowheads="1"/>
            </p:cNvPicPr>
            <p:nvPr/>
          </p:nvPicPr>
          <p:blipFill>
            <a:blip r:embed="rId4" cstate="print"/>
            <a:srcRect/>
            <a:stretch>
              <a:fillRect/>
            </a:stretch>
          </p:blipFill>
          <p:spPr bwMode="auto">
            <a:xfrm>
              <a:off x="6190973" y="685800"/>
              <a:ext cx="1505227" cy="560249"/>
            </a:xfrm>
            <a:prstGeom prst="rect">
              <a:avLst/>
            </a:prstGeom>
            <a:noFill/>
          </p:spPr>
        </p:pic>
        <p:pic>
          <p:nvPicPr>
            <p:cNvPr id="15" name="Picture 5" descr="C:\Alexander_Design\AD_Projects\Green_Building_initiative\Green_Globe_logos\GGA_Logo_4C.png"/>
            <p:cNvPicPr>
              <a:picLocks noChangeAspect="1" noChangeArrowheads="1"/>
            </p:cNvPicPr>
            <p:nvPr/>
          </p:nvPicPr>
          <p:blipFill>
            <a:blip r:embed="rId5" cstate="print"/>
            <a:srcRect/>
            <a:stretch>
              <a:fillRect/>
            </a:stretch>
          </p:blipFill>
          <p:spPr bwMode="auto">
            <a:xfrm>
              <a:off x="4152255" y="685800"/>
              <a:ext cx="1505227" cy="560249"/>
            </a:xfrm>
            <a:prstGeom prst="rect">
              <a:avLst/>
            </a:prstGeom>
            <a:noFill/>
          </p:spPr>
        </p:pic>
      </p:grpSp>
      <p:sp>
        <p:nvSpPr>
          <p:cNvPr id="16" name="Rectangle 9"/>
          <p:cNvSpPr>
            <a:spLocks noChangeArrowheads="1"/>
          </p:cNvSpPr>
          <p:nvPr/>
        </p:nvSpPr>
        <p:spPr bwMode="auto">
          <a:xfrm flipH="1">
            <a:off x="4191000" y="3764281"/>
            <a:ext cx="4267200" cy="45719"/>
          </a:xfrm>
          <a:prstGeom prst="rect">
            <a:avLst/>
          </a:prstGeom>
          <a:solidFill>
            <a:srgbClr val="92D050">
              <a:alpha val="47058"/>
            </a:srgbClr>
          </a:solidFill>
          <a:ln w="9525">
            <a:noFill/>
            <a:miter lim="800000"/>
            <a:headEnd/>
            <a:tailEnd/>
          </a:ln>
        </p:spPr>
        <p:txBody>
          <a:bodyPr wrap="none" anchor="ctr"/>
          <a:lstStyle/>
          <a:p>
            <a:pPr eaLnBrk="0" hangingPunct="0"/>
            <a:endParaRPr lang="en-US" sz="2400" dirty="0">
              <a:latin typeface="Times"/>
            </a:endParaRPr>
          </a:p>
        </p:txBody>
      </p:sp>
      <p:pic>
        <p:nvPicPr>
          <p:cNvPr id="3074" name="Picture 2" descr="C:\Users\Sharene Rekow\AppData\Local\Microsoft\Windows\Temporary Internet Files\Content.Outlook\IN4JM3TU\GG_Logo_Professional.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77000" y="1145948"/>
            <a:ext cx="1981200" cy="911452"/>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Sharene Rekow\AppData\Local\Microsoft\Windows\Temporary Internet Files\Content.Outlook\IN4JM3TU\GG_Logo_Assessor.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191000" y="1145949"/>
            <a:ext cx="2028825" cy="9617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98879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467F"/>
                </a:solidFill>
              </a:rPr>
              <a:t>Personnel Certifications</a:t>
            </a:r>
            <a:endParaRPr lang="en-US" dirty="0">
              <a:solidFill>
                <a:srgbClr val="00467F"/>
              </a:solidFill>
            </a:endParaRPr>
          </a:p>
        </p:txBody>
      </p:sp>
      <p:sp>
        <p:nvSpPr>
          <p:cNvPr id="4" name="Content Placeholder 3"/>
          <p:cNvSpPr>
            <a:spLocks noGrp="1"/>
          </p:cNvSpPr>
          <p:nvPr>
            <p:ph idx="1"/>
          </p:nvPr>
        </p:nvSpPr>
        <p:spPr/>
        <p:txBody>
          <a:bodyPr/>
          <a:lstStyle/>
          <a:p>
            <a:pPr>
              <a:buFont typeface="Wingdings" pitchFamily="2" charset="2"/>
              <a:buChar char="§"/>
            </a:pPr>
            <a:r>
              <a:rPr lang="en-US" dirty="0" smtClean="0">
                <a:solidFill>
                  <a:srgbClr val="00467F"/>
                </a:solidFill>
              </a:rPr>
              <a:t>Green Globes Professional (GGP) </a:t>
            </a:r>
          </a:p>
          <a:p>
            <a:pPr lvl="1"/>
            <a:r>
              <a:rPr lang="en-US" dirty="0" smtClean="0">
                <a:solidFill>
                  <a:srgbClr val="00467F"/>
                </a:solidFill>
              </a:rPr>
              <a:t>Qualified to assist in filling out the GG questionnaire and getting the building ready for certification</a:t>
            </a:r>
          </a:p>
          <a:p>
            <a:pPr lvl="1"/>
            <a:r>
              <a:rPr lang="en-US" b="1" dirty="0" smtClean="0">
                <a:solidFill>
                  <a:srgbClr val="00467F"/>
                </a:solidFill>
              </a:rPr>
              <a:t>FREE for a limited time (AIA 5 credits, LU/HSW)</a:t>
            </a:r>
          </a:p>
          <a:p>
            <a:pPr marL="0" indent="0">
              <a:buNone/>
            </a:pPr>
            <a:r>
              <a:rPr lang="en-US" dirty="0" smtClean="0">
                <a:solidFill>
                  <a:srgbClr val="00467F"/>
                </a:solidFill>
              </a:rPr>
              <a:t>  	</a:t>
            </a:r>
          </a:p>
          <a:p>
            <a:pPr>
              <a:buFont typeface="Wingdings" pitchFamily="2" charset="2"/>
              <a:buChar char="§"/>
            </a:pPr>
            <a:r>
              <a:rPr lang="en-US" dirty="0" smtClean="0">
                <a:solidFill>
                  <a:srgbClr val="00467F"/>
                </a:solidFill>
              </a:rPr>
              <a:t>Green Globes Assessor (GGA) </a:t>
            </a:r>
          </a:p>
          <a:p>
            <a:pPr lvl="1"/>
            <a:r>
              <a:rPr lang="en-US" dirty="0" smtClean="0">
                <a:solidFill>
                  <a:srgbClr val="00467F"/>
                </a:solidFill>
              </a:rPr>
              <a:t>Qualified to act as an independent third-party for the GBI and to audit registered projects and assign the appropriate number of GG</a:t>
            </a:r>
            <a:endParaRPr lang="en-US" dirty="0">
              <a:solidFill>
                <a:srgbClr val="00467F"/>
              </a:solidFill>
            </a:endParaRPr>
          </a:p>
        </p:txBody>
      </p:sp>
      <p:pic>
        <p:nvPicPr>
          <p:cNvPr id="2050" name="Picture 2" descr="C:\Users\Sharene Rekow\AppData\Local\Microsoft\Windows\Temporary Internet Files\Content.Outlook\IN4JM3TU\GG_Logo_Professional.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86600" y="152400"/>
            <a:ext cx="1563686" cy="787482"/>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Sharene Rekow\AppData\Local\Microsoft\Windows\Temporary Internet Files\Content.Outlook\IN4JM3TU\GG_Logo_Assesso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51120" y="137160"/>
            <a:ext cx="1621082" cy="78748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Connector 7"/>
          <p:cNvCxnSpPr/>
          <p:nvPr/>
        </p:nvCxnSpPr>
        <p:spPr>
          <a:xfrm>
            <a:off x="6918960" y="222375"/>
            <a:ext cx="0" cy="6565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90687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idx="4294967295"/>
          </p:nvPr>
        </p:nvSpPr>
        <p:spPr>
          <a:xfrm>
            <a:off x="304800" y="533400"/>
            <a:ext cx="8305800" cy="457200"/>
          </a:xfrm>
        </p:spPr>
        <p:txBody>
          <a:bodyPr/>
          <a:lstStyle/>
          <a:p>
            <a:r>
              <a:rPr lang="en-US" dirty="0" smtClean="0">
                <a:ea typeface="ＭＳ Ｐゴシック"/>
                <a:cs typeface="ＭＳ Ｐゴシック"/>
              </a:rPr>
              <a:t>Training and Examination Subject Matter</a:t>
            </a:r>
          </a:p>
        </p:txBody>
      </p:sp>
      <p:sp>
        <p:nvSpPr>
          <p:cNvPr id="133122" name="Content Placeholder 2"/>
          <p:cNvSpPr>
            <a:spLocks noGrp="1"/>
          </p:cNvSpPr>
          <p:nvPr>
            <p:ph idx="4294967295"/>
          </p:nvPr>
        </p:nvSpPr>
        <p:spPr>
          <a:xfrm>
            <a:off x="457200" y="1371600"/>
            <a:ext cx="7467600" cy="4724400"/>
          </a:xfrm>
        </p:spPr>
        <p:txBody>
          <a:bodyPr/>
          <a:lstStyle/>
          <a:p>
            <a:pPr lvl="1">
              <a:lnSpc>
                <a:spcPct val="90000"/>
              </a:lnSpc>
            </a:pPr>
            <a:r>
              <a:rPr lang="en-US" sz="2400" dirty="0" smtClean="0">
                <a:ea typeface="ＭＳ Ｐゴシック"/>
              </a:rPr>
              <a:t>Incorporation of energy and environmental best practices into green building design;</a:t>
            </a:r>
          </a:p>
          <a:p>
            <a:pPr marL="457200" lvl="1" indent="0">
              <a:lnSpc>
                <a:spcPct val="90000"/>
              </a:lnSpc>
              <a:buNone/>
            </a:pPr>
            <a:endParaRPr lang="en-US" dirty="0" smtClean="0">
              <a:ea typeface="ＭＳ Ｐゴシック"/>
            </a:endParaRPr>
          </a:p>
          <a:p>
            <a:pPr lvl="1">
              <a:lnSpc>
                <a:spcPct val="90000"/>
              </a:lnSpc>
            </a:pPr>
            <a:r>
              <a:rPr lang="en-US" sz="2400" dirty="0" smtClean="0">
                <a:ea typeface="ＭＳ Ｐゴシック"/>
              </a:rPr>
              <a:t>The Green Globes online assessment tools;</a:t>
            </a:r>
          </a:p>
          <a:p>
            <a:pPr lvl="1">
              <a:lnSpc>
                <a:spcPct val="90000"/>
              </a:lnSpc>
            </a:pPr>
            <a:endParaRPr lang="en-US" dirty="0" smtClean="0">
              <a:ea typeface="ＭＳ Ｐゴシック"/>
            </a:endParaRPr>
          </a:p>
          <a:p>
            <a:pPr lvl="1">
              <a:lnSpc>
                <a:spcPct val="90000"/>
              </a:lnSpc>
            </a:pPr>
            <a:r>
              <a:rPr lang="en-US" sz="2400" dirty="0" smtClean="0">
                <a:ea typeface="ＭＳ Ｐゴシック"/>
              </a:rPr>
              <a:t>Assessment protocol for both new and existing buildings and LCA;</a:t>
            </a:r>
          </a:p>
          <a:p>
            <a:pPr marL="457200" lvl="1" indent="0">
              <a:lnSpc>
                <a:spcPct val="90000"/>
              </a:lnSpc>
              <a:buNone/>
            </a:pPr>
            <a:endParaRPr lang="en-US" dirty="0" smtClean="0">
              <a:ea typeface="ＭＳ Ｐゴシック"/>
            </a:endParaRPr>
          </a:p>
          <a:p>
            <a:pPr lvl="1">
              <a:lnSpc>
                <a:spcPct val="90000"/>
              </a:lnSpc>
            </a:pPr>
            <a:r>
              <a:rPr lang="en-US" sz="2400" dirty="0" smtClean="0">
                <a:ea typeface="ＭＳ Ｐゴシック"/>
              </a:rPr>
              <a:t>Energy modeling, including use of the EPA’s Energy Star tools; and</a:t>
            </a:r>
          </a:p>
          <a:p>
            <a:pPr marL="457200" lvl="1" indent="0">
              <a:lnSpc>
                <a:spcPct val="90000"/>
              </a:lnSpc>
              <a:buNone/>
            </a:pPr>
            <a:endParaRPr lang="en-US" dirty="0" smtClean="0">
              <a:ea typeface="ＭＳ Ｐゴシック"/>
            </a:endParaRPr>
          </a:p>
          <a:p>
            <a:pPr lvl="1">
              <a:lnSpc>
                <a:spcPct val="90000"/>
              </a:lnSpc>
            </a:pPr>
            <a:r>
              <a:rPr lang="en-US" sz="2400" dirty="0" smtClean="0">
                <a:ea typeface="ＭＳ Ｐゴシック"/>
              </a:rPr>
              <a:t>The Green Globes Certification process</a:t>
            </a:r>
          </a:p>
          <a:p>
            <a:endParaRPr lang="en-US" dirty="0" smtClean="0">
              <a:ea typeface="ＭＳ Ｐゴシック"/>
              <a:cs typeface="ＭＳ Ｐゴシック"/>
            </a:endParaRPr>
          </a:p>
        </p:txBody>
      </p:sp>
      <p:pic>
        <p:nvPicPr>
          <p:cNvPr id="4" name="Picture 3" descr="D:\Alexander_Design\AD_Projects\Archive\Green_Building_initiative\Green_Globe_logos\Updated Green Globe logos\GG Generic\GG_Log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60752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381000" y="152399"/>
            <a:ext cx="8153400" cy="914401"/>
          </a:xfrm>
        </p:spPr>
        <p:txBody>
          <a:bodyPr/>
          <a:lstStyle/>
          <a:p>
            <a:pPr>
              <a:defRPr/>
            </a:pPr>
            <a:r>
              <a:rPr lang="en-US" sz="2400" dirty="0" smtClean="0">
                <a:solidFill>
                  <a:srgbClr val="00467F"/>
                </a:solidFill>
                <a:ea typeface="ＭＳ Ｐゴシック" pitchFamily="34" charset="-128"/>
              </a:rPr>
              <a:t/>
            </a:r>
            <a:br>
              <a:rPr lang="en-US" sz="2400" dirty="0" smtClean="0">
                <a:solidFill>
                  <a:srgbClr val="00467F"/>
                </a:solidFill>
                <a:ea typeface="ＭＳ Ｐゴシック" pitchFamily="34" charset="-128"/>
              </a:rPr>
            </a:br>
            <a:r>
              <a:rPr lang="en-US" dirty="0" smtClean="0">
                <a:solidFill>
                  <a:srgbClr val="00467F"/>
                </a:solidFill>
                <a:ea typeface="ＭＳ Ｐゴシック" pitchFamily="34" charset="-128"/>
              </a:rPr>
              <a:t>Training Offered </a:t>
            </a:r>
          </a:p>
        </p:txBody>
      </p:sp>
      <p:sp>
        <p:nvSpPr>
          <p:cNvPr id="4" name="Content Placeholder 2"/>
          <p:cNvSpPr>
            <a:spLocks noGrp="1"/>
          </p:cNvSpPr>
          <p:nvPr/>
        </p:nvSpPr>
        <p:spPr bwMode="auto">
          <a:xfrm>
            <a:off x="381000" y="1219200"/>
            <a:ext cx="4419600" cy="4419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0000"/>
              </a:lnSpc>
              <a:spcBef>
                <a:spcPct val="20000"/>
              </a:spcBef>
              <a:spcAft>
                <a:spcPct val="0"/>
              </a:spcAft>
              <a:buClr>
                <a:schemeClr val="accent1"/>
              </a:buClr>
              <a:buChar char="•"/>
              <a:defRPr sz="2400">
                <a:solidFill>
                  <a:srgbClr val="567D91"/>
                </a:solidFill>
                <a:latin typeface="+mn-lt"/>
                <a:ea typeface="ＭＳ Ｐゴシック" pitchFamily="-65" charset="-128"/>
                <a:cs typeface="ＭＳ Ｐゴシック" pitchFamily="-65" charset="-128"/>
              </a:defRPr>
            </a:lvl1pPr>
            <a:lvl2pPr marL="742950" indent="-285750" algn="l" rtl="0" eaLnBrk="0" fontAlgn="base" hangingPunct="0">
              <a:lnSpc>
                <a:spcPct val="110000"/>
              </a:lnSpc>
              <a:spcBef>
                <a:spcPct val="20000"/>
              </a:spcBef>
              <a:spcAft>
                <a:spcPct val="0"/>
              </a:spcAft>
              <a:buClr>
                <a:srgbClr val="558DAB"/>
              </a:buClr>
              <a:buFont typeface="Wingdings" pitchFamily="2" charset="2"/>
              <a:buChar char="§"/>
              <a:defRPr sz="2000">
                <a:solidFill>
                  <a:srgbClr val="567D91"/>
                </a:solidFill>
                <a:latin typeface="+mn-lt"/>
                <a:ea typeface="ＭＳ Ｐゴシック" pitchFamily="-65" charset="-128"/>
              </a:defRPr>
            </a:lvl2pPr>
            <a:lvl3pPr marL="1143000" indent="-228600" algn="l" rtl="0" eaLnBrk="0" fontAlgn="base" hangingPunct="0">
              <a:lnSpc>
                <a:spcPct val="110000"/>
              </a:lnSpc>
              <a:spcBef>
                <a:spcPct val="20000"/>
              </a:spcBef>
              <a:spcAft>
                <a:spcPct val="0"/>
              </a:spcAft>
              <a:buClr>
                <a:schemeClr val="accent1"/>
              </a:buClr>
              <a:buChar char="•"/>
              <a:defRPr sz="2400">
                <a:solidFill>
                  <a:srgbClr val="567D91"/>
                </a:solidFill>
                <a:latin typeface="+mn-lt"/>
                <a:ea typeface="ＭＳ Ｐゴシック" pitchFamily="-65" charset="-128"/>
              </a:defRPr>
            </a:lvl3pPr>
            <a:lvl4pPr marL="1600200" indent="-228600" algn="l" rtl="0" eaLnBrk="0" fontAlgn="base" hangingPunct="0">
              <a:lnSpc>
                <a:spcPct val="110000"/>
              </a:lnSpc>
              <a:spcBef>
                <a:spcPct val="20000"/>
              </a:spcBef>
              <a:spcAft>
                <a:spcPct val="0"/>
              </a:spcAft>
              <a:buClr>
                <a:schemeClr val="accent1"/>
              </a:buClr>
              <a:buChar char="–"/>
              <a:defRPr sz="1400">
                <a:solidFill>
                  <a:srgbClr val="567D91"/>
                </a:solidFill>
                <a:latin typeface="+mn-lt"/>
                <a:ea typeface="ＭＳ Ｐゴシック" pitchFamily="-65" charset="-128"/>
              </a:defRPr>
            </a:lvl4pPr>
            <a:lvl5pPr marL="2057400" indent="-228600" algn="l" rtl="0" eaLnBrk="0" fontAlgn="base" hangingPunct="0">
              <a:lnSpc>
                <a:spcPct val="110000"/>
              </a:lnSpc>
              <a:spcBef>
                <a:spcPct val="20000"/>
              </a:spcBef>
              <a:spcAft>
                <a:spcPct val="0"/>
              </a:spcAft>
              <a:buClr>
                <a:schemeClr val="accent1"/>
              </a:buClr>
              <a:buChar char="»"/>
              <a:defRPr sz="1400">
                <a:solidFill>
                  <a:srgbClr val="567D91"/>
                </a:solidFill>
                <a:latin typeface="+mn-lt"/>
                <a:ea typeface="ＭＳ Ｐゴシック" pitchFamily="-65" charset="-128"/>
              </a:defRPr>
            </a:lvl5pPr>
            <a:lvl6pPr marL="2514600" indent="-228600" algn="l" rtl="0" eaLnBrk="0" fontAlgn="base" hangingPunct="0">
              <a:lnSpc>
                <a:spcPct val="110000"/>
              </a:lnSpc>
              <a:spcBef>
                <a:spcPct val="20000"/>
              </a:spcBef>
              <a:spcAft>
                <a:spcPct val="0"/>
              </a:spcAft>
              <a:buClr>
                <a:schemeClr val="accent1"/>
              </a:buClr>
              <a:buChar char="»"/>
              <a:defRPr sz="1400">
                <a:solidFill>
                  <a:schemeClr val="accent2"/>
                </a:solidFill>
                <a:latin typeface="+mn-lt"/>
              </a:defRPr>
            </a:lvl6pPr>
            <a:lvl7pPr marL="2971800" indent="-228600" algn="l" rtl="0" eaLnBrk="0" fontAlgn="base" hangingPunct="0">
              <a:lnSpc>
                <a:spcPct val="110000"/>
              </a:lnSpc>
              <a:spcBef>
                <a:spcPct val="20000"/>
              </a:spcBef>
              <a:spcAft>
                <a:spcPct val="0"/>
              </a:spcAft>
              <a:buClr>
                <a:schemeClr val="accent1"/>
              </a:buClr>
              <a:buChar char="»"/>
              <a:defRPr sz="1400">
                <a:solidFill>
                  <a:schemeClr val="accent2"/>
                </a:solidFill>
                <a:latin typeface="+mn-lt"/>
              </a:defRPr>
            </a:lvl7pPr>
            <a:lvl8pPr marL="3429000" indent="-228600" algn="l" rtl="0" eaLnBrk="0" fontAlgn="base" hangingPunct="0">
              <a:lnSpc>
                <a:spcPct val="110000"/>
              </a:lnSpc>
              <a:spcBef>
                <a:spcPct val="20000"/>
              </a:spcBef>
              <a:spcAft>
                <a:spcPct val="0"/>
              </a:spcAft>
              <a:buClr>
                <a:schemeClr val="accent1"/>
              </a:buClr>
              <a:buChar char="»"/>
              <a:defRPr sz="1400">
                <a:solidFill>
                  <a:schemeClr val="accent2"/>
                </a:solidFill>
                <a:latin typeface="+mn-lt"/>
              </a:defRPr>
            </a:lvl8pPr>
            <a:lvl9pPr marL="3886200" indent="-228600" algn="l" rtl="0" eaLnBrk="0" fontAlgn="base" hangingPunct="0">
              <a:lnSpc>
                <a:spcPct val="110000"/>
              </a:lnSpc>
              <a:spcBef>
                <a:spcPct val="20000"/>
              </a:spcBef>
              <a:spcAft>
                <a:spcPct val="0"/>
              </a:spcAft>
              <a:buClr>
                <a:schemeClr val="accent1"/>
              </a:buClr>
              <a:buChar char="»"/>
              <a:defRPr sz="1400">
                <a:solidFill>
                  <a:schemeClr val="accent2"/>
                </a:solidFill>
                <a:latin typeface="+mn-lt"/>
              </a:defRPr>
            </a:lvl9pPr>
          </a:lstStyle>
          <a:p>
            <a:pPr marL="0" lvl="2" indent="0">
              <a:spcBef>
                <a:spcPts val="600"/>
              </a:spcBef>
              <a:spcAft>
                <a:spcPts val="600"/>
              </a:spcAft>
              <a:buClr>
                <a:srgbClr val="5C8727"/>
              </a:buClr>
              <a:buNone/>
              <a:defRPr/>
            </a:pPr>
            <a:r>
              <a:rPr lang="en-US" spc="-60" dirty="0" smtClean="0">
                <a:solidFill>
                  <a:srgbClr val="00467F"/>
                </a:solidFill>
                <a:cs typeface="ＭＳ Ｐゴシック" pitchFamily="-65" charset="-128"/>
              </a:rPr>
              <a:t> </a:t>
            </a:r>
            <a:r>
              <a:rPr lang="en-US" b="1" spc="-60" dirty="0" smtClean="0">
                <a:solidFill>
                  <a:srgbClr val="00467F"/>
                </a:solidFill>
                <a:cs typeface="ＭＳ Ｐゴシック" pitchFamily="-65" charset="-128"/>
              </a:rPr>
              <a:t>AIA Accredited Courses</a:t>
            </a:r>
            <a:endParaRPr lang="en-US" sz="2200" spc="-60" dirty="0" smtClean="0">
              <a:solidFill>
                <a:srgbClr val="00467F"/>
              </a:solidFill>
              <a:cs typeface="ＭＳ Ｐゴシック" pitchFamily="-65" charset="-128"/>
            </a:endParaRPr>
          </a:p>
          <a:p>
            <a:pPr marL="0" lvl="2" indent="0">
              <a:spcBef>
                <a:spcPts val="600"/>
              </a:spcBef>
              <a:spcAft>
                <a:spcPts val="600"/>
              </a:spcAft>
              <a:buClr>
                <a:srgbClr val="5C8727"/>
              </a:buClr>
              <a:buNone/>
              <a:defRPr/>
            </a:pPr>
            <a:r>
              <a:rPr lang="en-US" sz="2000" spc="-60" dirty="0" smtClean="0">
                <a:solidFill>
                  <a:srgbClr val="00467F"/>
                </a:solidFill>
                <a:cs typeface="ＭＳ Ｐゴシック" pitchFamily="-65" charset="-128"/>
              </a:rPr>
              <a:t>Green Globes for New Construction </a:t>
            </a:r>
          </a:p>
          <a:p>
            <a:pPr marL="0" lvl="2" indent="0">
              <a:spcBef>
                <a:spcPts val="600"/>
              </a:spcBef>
              <a:spcAft>
                <a:spcPts val="600"/>
              </a:spcAft>
              <a:buClr>
                <a:srgbClr val="5C8727"/>
              </a:buClr>
              <a:defRPr/>
            </a:pPr>
            <a:r>
              <a:rPr lang="en-US" sz="1600" i="1" spc="-60" dirty="0" smtClean="0">
                <a:solidFill>
                  <a:srgbClr val="00467F"/>
                </a:solidFill>
                <a:cs typeface="ＭＳ Ｐゴシック" pitchFamily="-65" charset="-128"/>
              </a:rPr>
              <a:t>1 LU/HSW Credit  (FREE)</a:t>
            </a:r>
          </a:p>
          <a:p>
            <a:pPr marL="0" lvl="2" indent="0">
              <a:spcBef>
                <a:spcPts val="600"/>
              </a:spcBef>
              <a:spcAft>
                <a:spcPts val="600"/>
              </a:spcAft>
              <a:buClr>
                <a:srgbClr val="5C8727"/>
              </a:buClr>
              <a:buNone/>
              <a:defRPr/>
            </a:pPr>
            <a:r>
              <a:rPr lang="en-US" sz="2000" spc="-60" dirty="0" smtClean="0">
                <a:solidFill>
                  <a:srgbClr val="00467F"/>
                </a:solidFill>
                <a:cs typeface="ＭＳ Ｐゴシック" pitchFamily="-65" charset="-128"/>
              </a:rPr>
              <a:t>Green Globes for Sustainable Interiors</a:t>
            </a:r>
          </a:p>
          <a:p>
            <a:pPr marL="0" lvl="2" indent="0">
              <a:spcBef>
                <a:spcPts val="600"/>
              </a:spcBef>
              <a:spcAft>
                <a:spcPts val="600"/>
              </a:spcAft>
              <a:buClr>
                <a:srgbClr val="5C8727"/>
              </a:buClr>
              <a:defRPr/>
            </a:pPr>
            <a:r>
              <a:rPr lang="en-US" sz="1600" i="1" spc="-60" dirty="0" smtClean="0">
                <a:solidFill>
                  <a:srgbClr val="00467F"/>
                </a:solidFill>
                <a:cs typeface="ＭＳ Ｐゴシック" pitchFamily="-65" charset="-128"/>
              </a:rPr>
              <a:t>1 LU/HSW Credit (FREE)</a:t>
            </a:r>
          </a:p>
          <a:p>
            <a:pPr marL="0" lvl="2" indent="0">
              <a:spcBef>
                <a:spcPts val="600"/>
              </a:spcBef>
              <a:spcAft>
                <a:spcPts val="600"/>
              </a:spcAft>
              <a:buClr>
                <a:srgbClr val="5C8727"/>
              </a:buClr>
              <a:buNone/>
              <a:defRPr/>
            </a:pPr>
            <a:r>
              <a:rPr lang="en-US" sz="2000" spc="-60" dirty="0" smtClean="0">
                <a:solidFill>
                  <a:srgbClr val="00467F"/>
                </a:solidFill>
                <a:cs typeface="ＭＳ Ｐゴシック" pitchFamily="-65" charset="-128"/>
              </a:rPr>
              <a:t>Green Globes Professional  (GGP)  </a:t>
            </a:r>
            <a:endParaRPr lang="en-US" sz="2200" spc="-60" dirty="0" smtClean="0">
              <a:solidFill>
                <a:srgbClr val="00467F"/>
              </a:solidFill>
              <a:cs typeface="ＭＳ Ｐゴシック" pitchFamily="-65" charset="-128"/>
            </a:endParaRPr>
          </a:p>
          <a:p>
            <a:pPr marL="0" lvl="2" indent="0">
              <a:spcBef>
                <a:spcPts val="600"/>
              </a:spcBef>
              <a:spcAft>
                <a:spcPts val="600"/>
              </a:spcAft>
              <a:buClr>
                <a:srgbClr val="5C8727"/>
              </a:buClr>
              <a:defRPr/>
            </a:pPr>
            <a:r>
              <a:rPr lang="en-US" sz="2200" i="1" spc="-60" dirty="0" smtClean="0">
                <a:solidFill>
                  <a:srgbClr val="00467F"/>
                </a:solidFill>
                <a:cs typeface="ＭＳ Ｐゴシック" pitchFamily="-65" charset="-128"/>
              </a:rPr>
              <a:t> </a:t>
            </a:r>
            <a:r>
              <a:rPr lang="en-US" sz="1600" i="1" spc="-60" dirty="0" smtClean="0">
                <a:solidFill>
                  <a:srgbClr val="00467F"/>
                </a:solidFill>
                <a:cs typeface="ＭＳ Ｐゴシック" pitchFamily="-65" charset="-128"/>
              </a:rPr>
              <a:t>5 LU/HSW Credits</a:t>
            </a:r>
          </a:p>
          <a:p>
            <a:pPr marL="0" lvl="2" indent="0">
              <a:spcBef>
                <a:spcPts val="600"/>
              </a:spcBef>
              <a:spcAft>
                <a:spcPts val="600"/>
              </a:spcAft>
              <a:buClr>
                <a:srgbClr val="5C8727"/>
              </a:buClr>
              <a:buNone/>
              <a:defRPr/>
            </a:pPr>
            <a:r>
              <a:rPr lang="en-US" sz="2000" spc="-60" dirty="0" smtClean="0">
                <a:solidFill>
                  <a:srgbClr val="00467F"/>
                </a:solidFill>
                <a:cs typeface="ＭＳ Ｐゴシック" pitchFamily="-65" charset="-128"/>
              </a:rPr>
              <a:t>Guiding Principles Compliance Professional  (GPCP)</a:t>
            </a:r>
          </a:p>
          <a:p>
            <a:pPr marL="0" lvl="2" indent="0">
              <a:spcBef>
                <a:spcPts val="600"/>
              </a:spcBef>
              <a:spcAft>
                <a:spcPts val="600"/>
              </a:spcAft>
              <a:buClr>
                <a:srgbClr val="5C8727"/>
              </a:buClr>
              <a:defRPr/>
            </a:pPr>
            <a:r>
              <a:rPr lang="en-US" sz="1600" spc="-60" dirty="0" smtClean="0">
                <a:solidFill>
                  <a:srgbClr val="00467F"/>
                </a:solidFill>
                <a:cs typeface="ＭＳ Ｐゴシック" pitchFamily="-65" charset="-128"/>
              </a:rPr>
              <a:t> </a:t>
            </a:r>
            <a:r>
              <a:rPr lang="en-US" sz="1600" i="1" spc="-60" dirty="0" smtClean="0">
                <a:solidFill>
                  <a:srgbClr val="00467F"/>
                </a:solidFill>
                <a:cs typeface="ＭＳ Ｐゴシック" pitchFamily="-65" charset="-128"/>
              </a:rPr>
              <a:t>5 LU/HSW Credits</a:t>
            </a:r>
          </a:p>
          <a:p>
            <a:pPr marL="0" lvl="2" indent="0">
              <a:spcBef>
                <a:spcPts val="600"/>
              </a:spcBef>
              <a:spcAft>
                <a:spcPts val="600"/>
              </a:spcAft>
              <a:buClr>
                <a:srgbClr val="5C8727"/>
              </a:buClr>
              <a:buNone/>
              <a:defRPr/>
            </a:pPr>
            <a:endParaRPr lang="en-US" sz="2200" spc="-60" dirty="0" smtClean="0">
              <a:solidFill>
                <a:srgbClr val="00467F"/>
              </a:solidFill>
              <a:cs typeface="ＭＳ Ｐゴシック" pitchFamily="-65" charset="-128"/>
            </a:endParaRPr>
          </a:p>
          <a:p>
            <a:pPr marL="0" lvl="2" indent="0">
              <a:spcBef>
                <a:spcPts val="600"/>
              </a:spcBef>
              <a:spcAft>
                <a:spcPts val="600"/>
              </a:spcAft>
              <a:buClr>
                <a:srgbClr val="5C8727"/>
              </a:buClr>
              <a:buNone/>
              <a:defRPr/>
            </a:pPr>
            <a:endParaRPr lang="en-US" sz="2200" spc="-60" dirty="0" smtClean="0">
              <a:solidFill>
                <a:srgbClr val="00467F"/>
              </a:solidFill>
              <a:cs typeface="ＭＳ Ｐゴシック" pitchFamily="-65" charset="-128"/>
            </a:endParaRPr>
          </a:p>
          <a:p>
            <a:pPr marL="0" lvl="2" indent="0">
              <a:spcBef>
                <a:spcPts val="600"/>
              </a:spcBef>
              <a:spcAft>
                <a:spcPts val="600"/>
              </a:spcAft>
              <a:buClr>
                <a:srgbClr val="5C8727"/>
              </a:buClr>
              <a:defRPr/>
            </a:pPr>
            <a:endParaRPr lang="en-US" sz="2200" spc="-60" dirty="0" smtClean="0">
              <a:solidFill>
                <a:srgbClr val="00467F"/>
              </a:solidFill>
              <a:cs typeface="ＭＳ Ｐゴシック" pitchFamily="-65" charset="-128"/>
            </a:endParaRPr>
          </a:p>
          <a:p>
            <a:pPr marL="342900" lvl="2" indent="-342900">
              <a:spcBef>
                <a:spcPts val="600"/>
              </a:spcBef>
              <a:spcAft>
                <a:spcPts val="600"/>
              </a:spcAft>
              <a:buClr>
                <a:srgbClr val="5C8727"/>
              </a:buClr>
              <a:defRPr/>
            </a:pPr>
            <a:endParaRPr lang="en-US" sz="1800" dirty="0">
              <a:solidFill>
                <a:srgbClr val="00467F"/>
              </a:solidFill>
              <a:ea typeface="ＭＳ Ｐゴシック" pitchFamily="34" charset="-128"/>
            </a:endParaRPr>
          </a:p>
          <a:p>
            <a:pPr marL="342900" lvl="2" indent="-342900">
              <a:spcBef>
                <a:spcPts val="600"/>
              </a:spcBef>
              <a:spcAft>
                <a:spcPts val="600"/>
              </a:spcAft>
              <a:buClr>
                <a:srgbClr val="5C8727"/>
              </a:buClr>
              <a:defRPr/>
            </a:pPr>
            <a:endParaRPr lang="en-US" sz="2000" spc="-60" dirty="0" smtClean="0">
              <a:solidFill>
                <a:srgbClr val="00467F"/>
              </a:solidFill>
              <a:cs typeface="ＭＳ Ｐゴシック" pitchFamily="-65" charset="-128"/>
            </a:endParaRPr>
          </a:p>
          <a:p>
            <a:pPr marL="342900" lvl="2" indent="-342900">
              <a:spcBef>
                <a:spcPts val="600"/>
              </a:spcBef>
              <a:spcAft>
                <a:spcPts val="600"/>
              </a:spcAft>
              <a:buClr>
                <a:srgbClr val="5C8727"/>
              </a:buClr>
              <a:defRPr/>
            </a:pPr>
            <a:endParaRPr lang="en-US" sz="2000" spc="-60" dirty="0" smtClean="0">
              <a:solidFill>
                <a:srgbClr val="00467F"/>
              </a:solidFill>
              <a:cs typeface="ＭＳ Ｐゴシック" pitchFamily="-65" charset="-128"/>
            </a:endParaRPr>
          </a:p>
          <a:p>
            <a:pPr marL="342900" lvl="2" indent="-342900">
              <a:spcBef>
                <a:spcPts val="600"/>
              </a:spcBef>
              <a:spcAft>
                <a:spcPts val="600"/>
              </a:spcAft>
              <a:buClr>
                <a:srgbClr val="5C8727"/>
              </a:buClr>
              <a:buFont typeface="Wingdings" pitchFamily="2" charset="2"/>
              <a:buChar char="§"/>
              <a:defRPr/>
            </a:pPr>
            <a:endParaRPr lang="en-US" sz="1800" dirty="0">
              <a:solidFill>
                <a:srgbClr val="00467F"/>
              </a:solidFill>
              <a:ea typeface="ＭＳ Ｐゴシック" pitchFamily="34" charset="-128"/>
            </a:endParaRPr>
          </a:p>
          <a:p>
            <a:pPr marL="342900" lvl="2" indent="-342900">
              <a:spcBef>
                <a:spcPts val="600"/>
              </a:spcBef>
              <a:spcAft>
                <a:spcPts val="600"/>
              </a:spcAft>
              <a:buClr>
                <a:srgbClr val="5C8727"/>
              </a:buClr>
              <a:buFont typeface="Wingdings" pitchFamily="2" charset="2"/>
              <a:buChar char="§"/>
              <a:defRPr/>
            </a:pPr>
            <a:endParaRPr lang="en-US" sz="1800" dirty="0">
              <a:solidFill>
                <a:srgbClr val="00467F"/>
              </a:solidFill>
              <a:ea typeface="ＭＳ Ｐゴシック" pitchFamily="34" charset="-128"/>
            </a:endParaRPr>
          </a:p>
          <a:p>
            <a:pPr marL="0" lvl="2" indent="0">
              <a:spcBef>
                <a:spcPts val="600"/>
              </a:spcBef>
              <a:spcAft>
                <a:spcPts val="600"/>
              </a:spcAft>
              <a:buClr>
                <a:srgbClr val="5C8727"/>
              </a:buClr>
              <a:buFontTx/>
              <a:buNone/>
              <a:defRPr/>
            </a:pPr>
            <a:endParaRPr lang="en-US" sz="2000" spc="-60" dirty="0" smtClean="0">
              <a:solidFill>
                <a:srgbClr val="00467F"/>
              </a:solidFill>
              <a:cs typeface="ＭＳ Ｐゴシック" pitchFamily="-65" charset="-128"/>
            </a:endParaRPr>
          </a:p>
          <a:p>
            <a:pPr marL="0" lvl="2" indent="0">
              <a:spcBef>
                <a:spcPts val="600"/>
              </a:spcBef>
              <a:spcAft>
                <a:spcPts val="600"/>
              </a:spcAft>
              <a:buClr>
                <a:srgbClr val="5C8727"/>
              </a:buClr>
              <a:buFontTx/>
              <a:buNone/>
              <a:defRPr/>
            </a:pPr>
            <a:endParaRPr lang="en-US" sz="2000" spc="-60" dirty="0">
              <a:solidFill>
                <a:srgbClr val="00467F"/>
              </a:solidFill>
              <a:cs typeface="ＭＳ Ｐゴシック" pitchFamily="-65" charset="-128"/>
            </a:endParaRPr>
          </a:p>
        </p:txBody>
      </p:sp>
      <p:sp>
        <p:nvSpPr>
          <p:cNvPr id="11" name="TextBox 10"/>
          <p:cNvSpPr txBox="1"/>
          <p:nvPr/>
        </p:nvSpPr>
        <p:spPr>
          <a:xfrm>
            <a:off x="381000" y="1219201"/>
            <a:ext cx="8229600" cy="523220"/>
          </a:xfrm>
          <a:prstGeom prst="rect">
            <a:avLst/>
          </a:prstGeom>
          <a:noFill/>
        </p:spPr>
        <p:txBody>
          <a:bodyPr wrap="square">
            <a:spAutoFit/>
          </a:bodyPr>
          <a:lstStyle/>
          <a:p>
            <a:pPr>
              <a:defRPr/>
            </a:pPr>
            <a:r>
              <a:rPr lang="en-US" sz="2800" b="1" dirty="0" smtClean="0">
                <a:solidFill>
                  <a:srgbClr val="00467F"/>
                </a:solidFill>
                <a:cs typeface="ＭＳ Ｐゴシック" pitchFamily="-65" charset="-128"/>
              </a:rPr>
              <a:t> </a:t>
            </a:r>
          </a:p>
        </p:txBody>
      </p:sp>
      <p:pic>
        <p:nvPicPr>
          <p:cNvPr id="6" name="Picture 5" descr="D:\Alexander_Design\AD_Projects\Archive\Green_Building_initiative\Green_Globe_logos\Updated Green Globe logos\GG Generic\GG_Log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Sharene Rekow\AppData\Local\Microsoft\Windows\Temporary Internet Files\Content.Outlook\IN4JM3TU\GG_Logo_Professional.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62600" y="2362200"/>
            <a:ext cx="2743200" cy="8636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1972752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Building Initiative …</a:t>
            </a:r>
            <a:endParaRPr lang="en-US" dirty="0"/>
          </a:p>
        </p:txBody>
      </p:sp>
      <p:sp>
        <p:nvSpPr>
          <p:cNvPr id="5" name="TextBox 4"/>
          <p:cNvSpPr txBox="1"/>
          <p:nvPr/>
        </p:nvSpPr>
        <p:spPr>
          <a:xfrm>
            <a:off x="3886199" y="1371600"/>
            <a:ext cx="4724401" cy="4001095"/>
          </a:xfrm>
          <a:prstGeom prst="rect">
            <a:avLst/>
          </a:prstGeom>
          <a:noFill/>
        </p:spPr>
        <p:txBody>
          <a:bodyPr wrap="square" rtlCol="0">
            <a:spAutoFit/>
          </a:bodyPr>
          <a:lstStyle/>
          <a:p>
            <a:pPr>
              <a:spcBef>
                <a:spcPct val="50000"/>
              </a:spcBef>
            </a:pPr>
            <a:endParaRPr lang="en-US" sz="2400" u="sng" dirty="0">
              <a:solidFill>
                <a:srgbClr val="00467F"/>
              </a:solidFill>
              <a:cs typeface="ＭＳ Ｐゴシック"/>
            </a:endParaRPr>
          </a:p>
          <a:p>
            <a:pPr>
              <a:spcBef>
                <a:spcPct val="50000"/>
              </a:spcBef>
            </a:pPr>
            <a:r>
              <a:rPr lang="en-US" sz="2800" b="1" dirty="0" smtClean="0">
                <a:solidFill>
                  <a:srgbClr val="00467F"/>
                </a:solidFill>
                <a:cs typeface="ＭＳ Ｐゴシック"/>
              </a:rPr>
              <a:t>Guiding Principles Compliance Assessment Tools</a:t>
            </a:r>
          </a:p>
          <a:p>
            <a:pPr>
              <a:spcBef>
                <a:spcPct val="50000"/>
              </a:spcBef>
              <a:buFont typeface="Wingdings" pitchFamily="2" charset="2"/>
              <a:buChar char="§"/>
            </a:pPr>
            <a:r>
              <a:rPr lang="en-US" sz="2400" dirty="0" smtClean="0">
                <a:solidFill>
                  <a:srgbClr val="00467F"/>
                </a:solidFill>
                <a:cs typeface="ＭＳ Ｐゴシック"/>
              </a:rPr>
              <a:t> New Construction and Major     Renovation</a:t>
            </a:r>
          </a:p>
          <a:p>
            <a:pPr>
              <a:spcBef>
                <a:spcPct val="50000"/>
              </a:spcBef>
              <a:buFont typeface="Wingdings" pitchFamily="2" charset="2"/>
              <a:buChar char="§"/>
            </a:pPr>
            <a:r>
              <a:rPr lang="en-US" sz="2400" dirty="0" smtClean="0">
                <a:solidFill>
                  <a:srgbClr val="00467F"/>
                </a:solidFill>
                <a:cs typeface="ＭＳ Ｐゴシック"/>
              </a:rPr>
              <a:t> Existing  Buildings </a:t>
            </a:r>
          </a:p>
          <a:p>
            <a:pPr>
              <a:spcBef>
                <a:spcPct val="50000"/>
              </a:spcBef>
            </a:pPr>
            <a:endParaRPr lang="en-US" sz="2400" u="sng" dirty="0" smtClean="0">
              <a:solidFill>
                <a:srgbClr val="00467F"/>
              </a:solidFill>
              <a:cs typeface="ＭＳ Ｐゴシック"/>
            </a:endParaRPr>
          </a:p>
        </p:txBody>
      </p:sp>
      <p:pic>
        <p:nvPicPr>
          <p:cNvPr id="6" name="Picture 5" descr="D:\Alexander_Design\AD_Projects\Archive\Green_Building_initiative\Green_Globe_logos\Updated Green Globe logos\GG Generic\GG_Logo.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82840" y="255066"/>
            <a:ext cx="1524000" cy="59837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200" y="2133600"/>
            <a:ext cx="3657599" cy="2296159"/>
          </a:xfrm>
          <a:prstGeom prst="rect">
            <a:avLst/>
          </a:prstGeom>
        </p:spPr>
      </p:pic>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15000" y="152400"/>
            <a:ext cx="938004" cy="938004"/>
          </a:xfrm>
          <a:prstGeom prst="rect">
            <a:avLst/>
          </a:prstGeom>
        </p:spPr>
      </p:pic>
    </p:spTree>
    <p:extLst>
      <p:ext uri="{BB962C8B-B14F-4D97-AF65-F5344CB8AC3E}">
        <p14:creationId xmlns="" xmlns:p14="http://schemas.microsoft.com/office/powerpoint/2010/main" val="4143540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4560" y="1447800"/>
            <a:ext cx="8420840" cy="1005838"/>
            <a:chOff x="494560" y="1661162"/>
            <a:chExt cx="8420840" cy="1005838"/>
          </a:xfrm>
        </p:grpSpPr>
        <p:sp>
          <p:nvSpPr>
            <p:cNvPr id="6" name="Content Placeholder 2"/>
            <p:cNvSpPr txBox="1">
              <a:spLocks/>
            </p:cNvSpPr>
            <p:nvPr/>
          </p:nvSpPr>
          <p:spPr bwMode="auto">
            <a:xfrm>
              <a:off x="1500396" y="1874521"/>
              <a:ext cx="7415004" cy="7924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eaLnBrk="0" hangingPunct="0">
                <a:lnSpc>
                  <a:spcPct val="110000"/>
                </a:lnSpc>
                <a:spcBef>
                  <a:spcPct val="20000"/>
                </a:spcBef>
                <a:buClr>
                  <a:srgbClr val="8FC3EA">
                    <a:lumMod val="75000"/>
                  </a:srgbClr>
                </a:buClr>
                <a:defRPr/>
              </a:pPr>
              <a:r>
                <a:rPr lang="en-US" kern="0" dirty="0" smtClean="0">
                  <a:solidFill>
                    <a:srgbClr val="00467F"/>
                  </a:solidFill>
                  <a:latin typeface="Arial"/>
                  <a:ea typeface="ＭＳ Ｐゴシック" pitchFamily="-65" charset="-128"/>
                </a:rPr>
                <a:t>1: Employ Integrated Assessment, Operation, and Mgmt. Principles</a:t>
              </a:r>
            </a:p>
          </p:txBody>
        </p:sp>
        <p:pic>
          <p:nvPicPr>
            <p:cNvPr id="1039" name="Picture 15"/>
            <p:cNvPicPr>
              <a:picLocks noChangeAspect="1" noChangeArrowheads="1"/>
            </p:cNvPicPr>
            <p:nvPr/>
          </p:nvPicPr>
          <p:blipFill>
            <a:blip r:embed="rId3" cstate="print"/>
            <a:srcRect/>
            <a:stretch>
              <a:fillRect/>
            </a:stretch>
          </p:blipFill>
          <p:spPr bwMode="auto">
            <a:xfrm>
              <a:off x="494560" y="1661162"/>
              <a:ext cx="853438" cy="853438"/>
            </a:xfrm>
            <a:prstGeom prst="rect">
              <a:avLst/>
            </a:prstGeom>
            <a:noFill/>
            <a:ln w="9525">
              <a:noFill/>
              <a:miter lim="800000"/>
              <a:headEnd/>
              <a:tailEnd/>
            </a:ln>
          </p:spPr>
        </p:pic>
      </p:grpSp>
      <p:grpSp>
        <p:nvGrpSpPr>
          <p:cNvPr id="3" name="Group 8"/>
          <p:cNvGrpSpPr/>
          <p:nvPr/>
        </p:nvGrpSpPr>
        <p:grpSpPr>
          <a:xfrm>
            <a:off x="457200" y="2362200"/>
            <a:ext cx="5386596" cy="853438"/>
            <a:chOff x="480804" y="2270762"/>
            <a:chExt cx="5386596" cy="853438"/>
          </a:xfrm>
        </p:grpSpPr>
        <p:sp>
          <p:nvSpPr>
            <p:cNvPr id="20" name="Content Placeholder 2"/>
            <p:cNvSpPr txBox="1">
              <a:spLocks/>
            </p:cNvSpPr>
            <p:nvPr/>
          </p:nvSpPr>
          <p:spPr bwMode="auto">
            <a:xfrm>
              <a:off x="1524000" y="2484121"/>
              <a:ext cx="4343400" cy="426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eaLnBrk="0" hangingPunct="0">
                <a:lnSpc>
                  <a:spcPct val="110000"/>
                </a:lnSpc>
                <a:spcBef>
                  <a:spcPct val="20000"/>
                </a:spcBef>
                <a:buClr>
                  <a:srgbClr val="8FC3EA">
                    <a:lumMod val="75000"/>
                  </a:srgbClr>
                </a:buClr>
                <a:defRPr/>
              </a:pPr>
              <a:r>
                <a:rPr lang="en-US" kern="0" dirty="0" smtClean="0">
                  <a:solidFill>
                    <a:srgbClr val="00467F"/>
                  </a:solidFill>
                  <a:ea typeface="ＭＳ Ｐゴシック" pitchFamily="-65" charset="-128"/>
                </a:rPr>
                <a:t>2: Optimize Energy </a:t>
              </a:r>
              <a:r>
                <a:rPr lang="en-US" kern="0" dirty="0">
                  <a:solidFill>
                    <a:srgbClr val="00467F"/>
                  </a:solidFill>
                  <a:ea typeface="ＭＳ Ｐゴシック" pitchFamily="-65" charset="-128"/>
                </a:rPr>
                <a:t>P</a:t>
              </a:r>
              <a:r>
                <a:rPr lang="en-US" kern="0" dirty="0" smtClean="0">
                  <a:solidFill>
                    <a:srgbClr val="00467F"/>
                  </a:solidFill>
                  <a:ea typeface="ＭＳ Ｐゴシック" pitchFamily="-65" charset="-128"/>
                </a:rPr>
                <a:t>erformance</a:t>
              </a:r>
            </a:p>
          </p:txBody>
        </p:sp>
        <p:pic>
          <p:nvPicPr>
            <p:cNvPr id="1040" name="Picture 16"/>
            <p:cNvPicPr>
              <a:picLocks noChangeAspect="1" noChangeArrowheads="1"/>
            </p:cNvPicPr>
            <p:nvPr/>
          </p:nvPicPr>
          <p:blipFill>
            <a:blip r:embed="rId4" cstate="print"/>
            <a:srcRect/>
            <a:stretch>
              <a:fillRect/>
            </a:stretch>
          </p:blipFill>
          <p:spPr bwMode="auto">
            <a:xfrm>
              <a:off x="480804" y="2270762"/>
              <a:ext cx="918670" cy="853438"/>
            </a:xfrm>
            <a:prstGeom prst="rect">
              <a:avLst/>
            </a:prstGeom>
            <a:noFill/>
            <a:ln w="9525">
              <a:noFill/>
              <a:miter lim="800000"/>
              <a:headEnd/>
              <a:tailEnd/>
            </a:ln>
          </p:spPr>
        </p:pic>
      </p:grpSp>
      <p:grpSp>
        <p:nvGrpSpPr>
          <p:cNvPr id="4" name="Group 9"/>
          <p:cNvGrpSpPr/>
          <p:nvPr/>
        </p:nvGrpSpPr>
        <p:grpSpPr>
          <a:xfrm>
            <a:off x="493818" y="3276600"/>
            <a:ext cx="4892778" cy="853438"/>
            <a:chOff x="517422" y="3261362"/>
            <a:chExt cx="4892778" cy="853438"/>
          </a:xfrm>
        </p:grpSpPr>
        <p:sp>
          <p:nvSpPr>
            <p:cNvPr id="23" name="Content Placeholder 2"/>
            <p:cNvSpPr txBox="1">
              <a:spLocks/>
            </p:cNvSpPr>
            <p:nvPr/>
          </p:nvSpPr>
          <p:spPr bwMode="auto">
            <a:xfrm>
              <a:off x="1524000" y="3474721"/>
              <a:ext cx="3886200" cy="426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eaLnBrk="0" hangingPunct="0">
                <a:lnSpc>
                  <a:spcPct val="110000"/>
                </a:lnSpc>
                <a:spcBef>
                  <a:spcPct val="20000"/>
                </a:spcBef>
                <a:buClr>
                  <a:srgbClr val="8FC3EA">
                    <a:lumMod val="75000"/>
                  </a:srgbClr>
                </a:buClr>
                <a:defRPr/>
              </a:pPr>
              <a:r>
                <a:rPr lang="en-US" kern="0" dirty="0" smtClean="0">
                  <a:solidFill>
                    <a:srgbClr val="00467F"/>
                  </a:solidFill>
                  <a:ea typeface="ＭＳ Ｐゴシック" pitchFamily="-65" charset="-128"/>
                </a:rPr>
                <a:t>3: Protect and Conserve </a:t>
              </a:r>
              <a:r>
                <a:rPr lang="en-US" kern="0" dirty="0">
                  <a:solidFill>
                    <a:srgbClr val="00467F"/>
                  </a:solidFill>
                  <a:ea typeface="ＭＳ Ｐゴシック" pitchFamily="-65" charset="-128"/>
                </a:rPr>
                <a:t>W</a:t>
              </a:r>
              <a:r>
                <a:rPr lang="en-US" kern="0" dirty="0" smtClean="0">
                  <a:solidFill>
                    <a:srgbClr val="00467F"/>
                  </a:solidFill>
                  <a:ea typeface="ＭＳ Ｐゴシック" pitchFamily="-65" charset="-128"/>
                </a:rPr>
                <a:t>ater</a:t>
              </a:r>
            </a:p>
          </p:txBody>
        </p:sp>
        <p:pic>
          <p:nvPicPr>
            <p:cNvPr id="1041" name="Picture 17"/>
            <p:cNvPicPr>
              <a:picLocks noChangeAspect="1" noChangeArrowheads="1"/>
            </p:cNvPicPr>
            <p:nvPr/>
          </p:nvPicPr>
          <p:blipFill>
            <a:blip r:embed="rId5" cstate="print"/>
            <a:srcRect/>
            <a:stretch>
              <a:fillRect/>
            </a:stretch>
          </p:blipFill>
          <p:spPr bwMode="auto">
            <a:xfrm>
              <a:off x="517422" y="3261362"/>
              <a:ext cx="853438" cy="853438"/>
            </a:xfrm>
            <a:prstGeom prst="rect">
              <a:avLst/>
            </a:prstGeom>
            <a:noFill/>
            <a:ln w="9525">
              <a:noFill/>
              <a:miter lim="800000"/>
              <a:headEnd/>
              <a:tailEnd/>
            </a:ln>
          </p:spPr>
        </p:pic>
      </p:grpSp>
      <p:grpSp>
        <p:nvGrpSpPr>
          <p:cNvPr id="5" name="Group 10"/>
          <p:cNvGrpSpPr/>
          <p:nvPr/>
        </p:nvGrpSpPr>
        <p:grpSpPr>
          <a:xfrm>
            <a:off x="493817" y="4191000"/>
            <a:ext cx="6645379" cy="853438"/>
            <a:chOff x="517421" y="4251962"/>
            <a:chExt cx="6645379" cy="853438"/>
          </a:xfrm>
        </p:grpSpPr>
        <p:sp>
          <p:nvSpPr>
            <p:cNvPr id="26" name="Content Placeholder 2"/>
            <p:cNvSpPr txBox="1">
              <a:spLocks/>
            </p:cNvSpPr>
            <p:nvPr/>
          </p:nvSpPr>
          <p:spPr bwMode="auto">
            <a:xfrm>
              <a:off x="1524000" y="4465321"/>
              <a:ext cx="5638800" cy="426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eaLnBrk="0" hangingPunct="0">
                <a:lnSpc>
                  <a:spcPct val="110000"/>
                </a:lnSpc>
                <a:spcBef>
                  <a:spcPct val="20000"/>
                </a:spcBef>
                <a:buClr>
                  <a:srgbClr val="8FC3EA">
                    <a:lumMod val="75000"/>
                  </a:srgbClr>
                </a:buClr>
                <a:defRPr/>
              </a:pPr>
              <a:r>
                <a:rPr lang="en-US" kern="0" dirty="0" smtClean="0">
                  <a:solidFill>
                    <a:srgbClr val="00467F"/>
                  </a:solidFill>
                  <a:ea typeface="ＭＳ Ｐゴシック" pitchFamily="-65" charset="-128"/>
                </a:rPr>
                <a:t>4: Enhance Indoor Environmental Quality (IAQ)</a:t>
              </a:r>
            </a:p>
          </p:txBody>
        </p:sp>
        <p:pic>
          <p:nvPicPr>
            <p:cNvPr id="1042" name="Picture 18"/>
            <p:cNvPicPr>
              <a:picLocks noChangeAspect="1" noChangeArrowheads="1"/>
            </p:cNvPicPr>
            <p:nvPr/>
          </p:nvPicPr>
          <p:blipFill>
            <a:blip r:embed="rId6" cstate="print"/>
            <a:srcRect/>
            <a:stretch>
              <a:fillRect/>
            </a:stretch>
          </p:blipFill>
          <p:spPr bwMode="auto">
            <a:xfrm>
              <a:off x="517421" y="4251962"/>
              <a:ext cx="853438" cy="853438"/>
            </a:xfrm>
            <a:prstGeom prst="rect">
              <a:avLst/>
            </a:prstGeom>
            <a:noFill/>
            <a:ln w="9525">
              <a:noFill/>
              <a:miter lim="800000"/>
              <a:headEnd/>
              <a:tailEnd/>
            </a:ln>
          </p:spPr>
        </p:pic>
      </p:grpSp>
      <p:sp>
        <p:nvSpPr>
          <p:cNvPr id="19" name="Title 1"/>
          <p:cNvSpPr>
            <a:spLocks noGrp="1"/>
          </p:cNvSpPr>
          <p:nvPr>
            <p:ph type="title"/>
          </p:nvPr>
        </p:nvSpPr>
        <p:spPr>
          <a:xfrm>
            <a:off x="381000" y="381000"/>
            <a:ext cx="7086600" cy="685800"/>
          </a:xfrm>
        </p:spPr>
        <p:txBody>
          <a:bodyPr/>
          <a:lstStyle/>
          <a:p>
            <a:pPr>
              <a:lnSpc>
                <a:spcPts val="3600"/>
              </a:lnSpc>
              <a:defRPr/>
            </a:pPr>
            <a:r>
              <a:rPr lang="en-US" sz="2400" b="0" dirty="0" smtClean="0">
                <a:ea typeface="ＭＳ Ｐゴシック" pitchFamily="34" charset="-128"/>
              </a:rPr>
              <a:t> </a:t>
            </a:r>
            <a:r>
              <a:rPr lang="en-US" sz="2400" dirty="0" smtClean="0">
                <a:ea typeface="ＭＳ Ｐゴシック" pitchFamily="34" charset="-128"/>
              </a:rPr>
              <a:t>5 Environmental </a:t>
            </a:r>
            <a:r>
              <a:rPr lang="en-US" dirty="0" smtClean="0">
                <a:solidFill>
                  <a:srgbClr val="00467F"/>
                </a:solidFill>
                <a:ea typeface="ＭＳ Ｐゴシック" pitchFamily="34" charset="-128"/>
              </a:rPr>
              <a:t>Assessment Areas</a:t>
            </a:r>
            <a:endParaRPr lang="en-US" sz="2400" dirty="0" smtClean="0">
              <a:solidFill>
                <a:srgbClr val="00467F"/>
              </a:solidFill>
              <a:ea typeface="ＭＳ Ｐゴシック" pitchFamily="34" charset="-128"/>
            </a:endParaRPr>
          </a:p>
        </p:txBody>
      </p:sp>
      <p:grpSp>
        <p:nvGrpSpPr>
          <p:cNvPr id="7" name="Group 7"/>
          <p:cNvGrpSpPr/>
          <p:nvPr/>
        </p:nvGrpSpPr>
        <p:grpSpPr>
          <a:xfrm>
            <a:off x="497606" y="5106690"/>
            <a:ext cx="6489191" cy="850392"/>
            <a:chOff x="497606" y="5184646"/>
            <a:chExt cx="6489191" cy="850392"/>
          </a:xfrm>
        </p:grpSpPr>
        <p:sp>
          <p:nvSpPr>
            <p:cNvPr id="29" name="Content Placeholder 2"/>
            <p:cNvSpPr txBox="1">
              <a:spLocks/>
            </p:cNvSpPr>
            <p:nvPr/>
          </p:nvSpPr>
          <p:spPr bwMode="auto">
            <a:xfrm>
              <a:off x="1500397" y="5396483"/>
              <a:ext cx="5486400" cy="426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eaLnBrk="0" hangingPunct="0">
                <a:lnSpc>
                  <a:spcPct val="110000"/>
                </a:lnSpc>
                <a:spcBef>
                  <a:spcPct val="20000"/>
                </a:spcBef>
                <a:buClr>
                  <a:srgbClr val="8FC3EA">
                    <a:lumMod val="75000"/>
                  </a:srgbClr>
                </a:buClr>
                <a:defRPr/>
              </a:pPr>
              <a:r>
                <a:rPr lang="en-US" kern="0" dirty="0" smtClean="0">
                  <a:solidFill>
                    <a:srgbClr val="00467F"/>
                  </a:solidFill>
                  <a:ea typeface="ＭＳ Ｐゴシック" pitchFamily="-65" charset="-128"/>
                </a:rPr>
                <a:t>5: Reduce Environmental Impact of Materials</a:t>
              </a:r>
            </a:p>
          </p:txBody>
        </p:sp>
        <p:pic>
          <p:nvPicPr>
            <p:cNvPr id="21"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97606" y="5184646"/>
              <a:ext cx="850392" cy="8503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22" name="Picture 2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139196" y="52596"/>
            <a:ext cx="938004" cy="938004"/>
          </a:xfrm>
          <a:prstGeom prst="rect">
            <a:avLst/>
          </a:prstGeom>
        </p:spPr>
      </p:pic>
      <p:sp>
        <p:nvSpPr>
          <p:cNvPr id="24" name="TextBox 20"/>
          <p:cNvSpPr txBox="1">
            <a:spLocks noChangeArrowheads="1"/>
          </p:cNvSpPr>
          <p:nvPr/>
        </p:nvSpPr>
        <p:spPr bwMode="auto">
          <a:xfrm>
            <a:off x="8013229" y="210661"/>
            <a:ext cx="977900" cy="554038"/>
          </a:xfrm>
          <a:prstGeom prst="rect">
            <a:avLst/>
          </a:prstGeom>
          <a:noFill/>
          <a:ln w="9525">
            <a:noFill/>
            <a:miter lim="800000"/>
            <a:headEnd/>
            <a:tailEnd/>
          </a:ln>
        </p:spPr>
        <p:txBody>
          <a:bodyPr>
            <a:spAutoFit/>
          </a:bodyPr>
          <a:lstStyle/>
          <a:p>
            <a:pPr fontAlgn="auto">
              <a:spcBef>
                <a:spcPts val="0"/>
              </a:spcBef>
              <a:spcAft>
                <a:spcPts val="0"/>
              </a:spcAft>
            </a:pPr>
            <a:r>
              <a:rPr lang="en-US" sz="1000" b="1" dirty="0">
                <a:solidFill>
                  <a:srgbClr val="5C8727"/>
                </a:solidFill>
                <a:latin typeface="Arial"/>
              </a:rPr>
              <a:t>Guiding Principles Compliance</a:t>
            </a:r>
          </a:p>
        </p:txBody>
      </p:sp>
    </p:spTree>
    <p:extLst>
      <p:ext uri="{BB962C8B-B14F-4D97-AF65-F5344CB8AC3E}">
        <p14:creationId xmlns="" xmlns:p14="http://schemas.microsoft.com/office/powerpoint/2010/main" val="2879118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365760" y="457200"/>
            <a:ext cx="7010400" cy="609600"/>
          </a:xfrm>
        </p:spPr>
        <p:txBody>
          <a:bodyPr anchor="ctr"/>
          <a:lstStyle/>
          <a:p>
            <a:r>
              <a:rPr lang="en-US" dirty="0" smtClean="0">
                <a:solidFill>
                  <a:srgbClr val="00467F"/>
                </a:solidFill>
                <a:ea typeface="ＭＳ Ｐゴシック" pitchFamily="34" charset="-128"/>
              </a:rPr>
              <a:t>The Green Building Initiative </a:t>
            </a:r>
          </a:p>
        </p:txBody>
      </p:sp>
      <p:sp>
        <p:nvSpPr>
          <p:cNvPr id="158722" name="Rectangle 3"/>
          <p:cNvSpPr>
            <a:spLocks noGrp="1" noChangeArrowheads="1"/>
          </p:cNvSpPr>
          <p:nvPr>
            <p:ph type="body" idx="1"/>
          </p:nvPr>
        </p:nvSpPr>
        <p:spPr>
          <a:xfrm>
            <a:off x="502920" y="1600200"/>
            <a:ext cx="7802880" cy="3886200"/>
          </a:xfrm>
        </p:spPr>
        <p:txBody>
          <a:bodyPr/>
          <a:lstStyle/>
          <a:p>
            <a:pPr>
              <a:lnSpc>
                <a:spcPct val="90000"/>
              </a:lnSpc>
              <a:spcAft>
                <a:spcPts val="800"/>
              </a:spcAft>
              <a:buFont typeface="Wingdings" pitchFamily="2" charset="2"/>
              <a:buChar char="§"/>
            </a:pPr>
            <a:r>
              <a:rPr lang="en-US" dirty="0" smtClean="0">
                <a:solidFill>
                  <a:srgbClr val="00467F"/>
                </a:solidFill>
                <a:ea typeface="ＭＳ Ｐゴシック" pitchFamily="34" charset="-128"/>
              </a:rPr>
              <a:t>Nonprofit corporation – HQ in Portland, OR</a:t>
            </a:r>
          </a:p>
          <a:p>
            <a:pPr lvl="1">
              <a:lnSpc>
                <a:spcPct val="90000"/>
              </a:lnSpc>
              <a:spcAft>
                <a:spcPts val="800"/>
              </a:spcAft>
            </a:pPr>
            <a:r>
              <a:rPr lang="en-US" dirty="0">
                <a:solidFill>
                  <a:srgbClr val="00467F"/>
                </a:solidFill>
                <a:ea typeface="ＭＳ Ｐゴシック" pitchFamily="34" charset="-128"/>
              </a:rPr>
              <a:t>Mission: </a:t>
            </a:r>
            <a:r>
              <a:rPr lang="en-US" dirty="0" smtClean="0">
                <a:solidFill>
                  <a:srgbClr val="00467F"/>
                </a:solidFill>
                <a:ea typeface="ＭＳ Ｐゴシック" pitchFamily="34" charset="-128"/>
              </a:rPr>
              <a:t>A</a:t>
            </a:r>
            <a:r>
              <a:rPr lang="en-US" sz="1800" dirty="0" smtClean="0">
                <a:solidFill>
                  <a:srgbClr val="00467F"/>
                </a:solidFill>
                <a:ea typeface="ＭＳ Ｐゴシック" pitchFamily="34" charset="-128"/>
              </a:rPr>
              <a:t>ccelerate </a:t>
            </a:r>
            <a:r>
              <a:rPr lang="en-US" sz="1800" dirty="0">
                <a:solidFill>
                  <a:srgbClr val="00467F"/>
                </a:solidFill>
                <a:ea typeface="ＭＳ Ｐゴシック" pitchFamily="34" charset="-128"/>
              </a:rPr>
              <a:t>the adoption of </a:t>
            </a:r>
            <a:r>
              <a:rPr lang="en-US" sz="1800" dirty="0" smtClean="0">
                <a:solidFill>
                  <a:srgbClr val="00467F"/>
                </a:solidFill>
                <a:ea typeface="ＭＳ Ｐゴシック" pitchFamily="34" charset="-128"/>
              </a:rPr>
              <a:t>building practices that result </a:t>
            </a:r>
            <a:r>
              <a:rPr lang="en-US" sz="1800" dirty="0">
                <a:solidFill>
                  <a:srgbClr val="00467F"/>
                </a:solidFill>
                <a:ea typeface="ＭＳ Ｐゴシック" pitchFamily="34" charset="-128"/>
              </a:rPr>
              <a:t>in energy efficient, healthier </a:t>
            </a:r>
            <a:r>
              <a:rPr lang="en-US" sz="1800" dirty="0" smtClean="0">
                <a:solidFill>
                  <a:srgbClr val="00467F"/>
                </a:solidFill>
                <a:ea typeface="ＭＳ Ｐゴシック" pitchFamily="34" charset="-128"/>
              </a:rPr>
              <a:t>&amp; </a:t>
            </a:r>
            <a:r>
              <a:rPr lang="en-US" sz="1800" dirty="0">
                <a:solidFill>
                  <a:srgbClr val="00467F"/>
                </a:solidFill>
                <a:ea typeface="ＭＳ Ｐゴシック" pitchFamily="34" charset="-128"/>
              </a:rPr>
              <a:t>environmentally sustainable </a:t>
            </a:r>
            <a:r>
              <a:rPr lang="en-US" sz="1800" dirty="0" smtClean="0">
                <a:solidFill>
                  <a:srgbClr val="00467F"/>
                </a:solidFill>
                <a:ea typeface="ＭＳ Ｐゴシック" pitchFamily="34" charset="-128"/>
              </a:rPr>
              <a:t>buildings   </a:t>
            </a:r>
            <a:endParaRPr lang="en-US" sz="1800" dirty="0">
              <a:solidFill>
                <a:srgbClr val="00467F"/>
              </a:solidFill>
              <a:ea typeface="ＭＳ Ｐゴシック" pitchFamily="34" charset="-128"/>
            </a:endParaRPr>
          </a:p>
          <a:p>
            <a:pPr>
              <a:lnSpc>
                <a:spcPct val="90000"/>
              </a:lnSpc>
              <a:spcAft>
                <a:spcPts val="800"/>
              </a:spcAft>
              <a:buFont typeface="Wingdings" pitchFamily="2" charset="2"/>
              <a:buChar char="§"/>
            </a:pPr>
            <a:r>
              <a:rPr lang="en-US" dirty="0" smtClean="0">
                <a:solidFill>
                  <a:srgbClr val="00467F"/>
                </a:solidFill>
                <a:ea typeface="ＭＳ Ｐゴシック" pitchFamily="34" charset="-128"/>
              </a:rPr>
              <a:t>Founded in 2004 </a:t>
            </a:r>
          </a:p>
          <a:p>
            <a:pPr lvl="0">
              <a:buClr>
                <a:srgbClr val="7AAC58"/>
              </a:buClr>
              <a:buFont typeface="Wingdings" pitchFamily="2" charset="2"/>
              <a:buChar char="§"/>
            </a:pPr>
            <a:r>
              <a:rPr lang="en-US" dirty="0" smtClean="0">
                <a:solidFill>
                  <a:srgbClr val="00467F"/>
                </a:solidFill>
                <a:ea typeface="ＭＳ Ｐゴシック" pitchFamily="34" charset="-128"/>
              </a:rPr>
              <a:t>Exclusive U.S</a:t>
            </a:r>
            <a:r>
              <a:rPr lang="en-US" dirty="0">
                <a:solidFill>
                  <a:srgbClr val="00467F"/>
                </a:solidFill>
                <a:ea typeface="ＭＳ Ｐゴシック" pitchFamily="34" charset="-128"/>
              </a:rPr>
              <a:t>. provider of the Green Globes</a:t>
            </a:r>
            <a:r>
              <a:rPr lang="en-US" baseline="30000" dirty="0">
                <a:solidFill>
                  <a:srgbClr val="00467F"/>
                </a:solidFill>
                <a:ea typeface="ＭＳ Ｐゴシック" pitchFamily="34" charset="-128"/>
              </a:rPr>
              <a:t>®</a:t>
            </a:r>
            <a:r>
              <a:rPr lang="en-US" dirty="0" smtClean="0">
                <a:solidFill>
                  <a:srgbClr val="00467F"/>
                </a:solidFill>
                <a:ea typeface="ＭＳ Ｐゴシック" pitchFamily="34" charset="-128"/>
              </a:rPr>
              <a:t> </a:t>
            </a:r>
            <a:r>
              <a:rPr lang="en-US" u="sng" dirty="0" smtClean="0">
                <a:solidFill>
                  <a:srgbClr val="00467F"/>
                </a:solidFill>
                <a:ea typeface="ＭＳ Ｐゴシック" pitchFamily="34" charset="-128"/>
              </a:rPr>
              <a:t>and</a:t>
            </a:r>
            <a:r>
              <a:rPr lang="en-US" dirty="0" smtClean="0">
                <a:solidFill>
                  <a:srgbClr val="00467F"/>
                </a:solidFill>
                <a:ea typeface="ＭＳ Ｐゴシック" pitchFamily="34" charset="-128"/>
              </a:rPr>
              <a:t> </a:t>
            </a:r>
            <a:r>
              <a:rPr lang="en-US" dirty="0">
                <a:solidFill>
                  <a:srgbClr val="00467F"/>
                </a:solidFill>
                <a:ea typeface="ＭＳ Ｐゴシック" pitchFamily="34" charset="-128"/>
              </a:rPr>
              <a:t>Guiding Principles </a:t>
            </a:r>
            <a:r>
              <a:rPr lang="en-US" dirty="0" smtClean="0">
                <a:solidFill>
                  <a:srgbClr val="00467F"/>
                </a:solidFill>
                <a:ea typeface="ＭＳ Ｐゴシック" pitchFamily="34" charset="-128"/>
              </a:rPr>
              <a:t>Compliance assessment &amp;  certification programs </a:t>
            </a:r>
          </a:p>
          <a:p>
            <a:pPr marL="0" lvl="0" indent="0">
              <a:buClr>
                <a:srgbClr val="7AAC58"/>
              </a:buClr>
              <a:buNone/>
            </a:pPr>
            <a:endParaRPr lang="en-US" dirty="0">
              <a:solidFill>
                <a:srgbClr val="00355F"/>
              </a:solidFill>
              <a:ea typeface="ＭＳ Ｐゴシック" pitchFamily="34" charset="-128"/>
            </a:endParaRPr>
          </a:p>
        </p:txBody>
      </p:sp>
      <p:pic>
        <p:nvPicPr>
          <p:cNvPr id="5" name="Picture 8" descr="greenglobe_in_hand-237x217"/>
          <p:cNvPicPr>
            <a:picLocks noChangeAspect="1" noChangeArrowheads="1"/>
          </p:cNvPicPr>
          <p:nvPr/>
        </p:nvPicPr>
        <p:blipFill>
          <a:blip r:embed="rId3" cstate="print"/>
          <a:srcRect/>
          <a:stretch>
            <a:fillRect/>
          </a:stretch>
        </p:blipFill>
        <p:spPr bwMode="auto">
          <a:xfrm>
            <a:off x="6781799" y="4100808"/>
            <a:ext cx="2362201" cy="1928515"/>
          </a:xfrm>
          <a:prstGeom prst="rect">
            <a:avLst/>
          </a:prstGeom>
          <a:noFill/>
        </p:spPr>
      </p:pic>
      <p:pic>
        <p:nvPicPr>
          <p:cNvPr id="6" name="Picture 5" descr="D:\Alexander_Design\AD_Projects\Archive\Green_Building_initiative\Green_Globe_logos\Updated Green Globe logos\GG Generic\GG_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67220" y="22860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3738136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4424" y="1371601"/>
            <a:ext cx="8534400" cy="4283333"/>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4424" y="1371601"/>
            <a:ext cx="8562975" cy="4313862"/>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8194" name="Title 1"/>
          <p:cNvSpPr>
            <a:spLocks noGrp="1"/>
          </p:cNvSpPr>
          <p:nvPr>
            <p:ph type="title"/>
          </p:nvPr>
        </p:nvSpPr>
        <p:spPr>
          <a:xfrm>
            <a:off x="381000" y="457200"/>
            <a:ext cx="8763000" cy="609600"/>
          </a:xfrm>
        </p:spPr>
        <p:txBody>
          <a:bodyPr/>
          <a:lstStyle/>
          <a:p>
            <a:r>
              <a:rPr lang="en-US" dirty="0" smtClean="0"/>
              <a:t>GPC NC: Survey &amp; Document Checklist</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4424" y="1371601"/>
            <a:ext cx="8570963" cy="4313862"/>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4424" y="1371601"/>
            <a:ext cx="8585251" cy="4321053"/>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4424" y="1371600"/>
            <a:ext cx="8585251" cy="4316969"/>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4424" y="1371601"/>
            <a:ext cx="8594776" cy="4329882"/>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70931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457200"/>
            <a:ext cx="8763000" cy="609600"/>
          </a:xfrm>
        </p:spPr>
        <p:txBody>
          <a:bodyPr/>
          <a:lstStyle/>
          <a:p>
            <a:r>
              <a:rPr lang="en-US" dirty="0" smtClean="0"/>
              <a:t>GPC NC: Survey &amp; Document Checklist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638300"/>
            <a:ext cx="5353050" cy="3695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 name="Group 5"/>
          <p:cNvGrpSpPr/>
          <p:nvPr/>
        </p:nvGrpSpPr>
        <p:grpSpPr>
          <a:xfrm>
            <a:off x="5867401" y="2105680"/>
            <a:ext cx="2895599" cy="523220"/>
            <a:chOff x="5867401" y="1567190"/>
            <a:chExt cx="2895599" cy="523220"/>
          </a:xfrm>
        </p:grpSpPr>
        <p:cxnSp>
          <p:nvCxnSpPr>
            <p:cNvPr id="31" name="Elbow Connector 8211"/>
            <p:cNvCxnSpPr>
              <a:stCxn id="2" idx="1"/>
            </p:cNvCxnSpPr>
            <p:nvPr/>
          </p:nvCxnSpPr>
          <p:spPr>
            <a:xfrm flipH="1">
              <a:off x="5867401" y="1828800"/>
              <a:ext cx="7619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629400" y="1567190"/>
              <a:ext cx="2133600" cy="523220"/>
            </a:xfrm>
            <a:prstGeom prst="rect">
              <a:avLst/>
            </a:prstGeom>
            <a:noFill/>
            <a:ln w="19050">
              <a:solidFill>
                <a:schemeClr val="accent1"/>
              </a:solidFill>
            </a:ln>
          </p:spPr>
          <p:txBody>
            <a:bodyPr wrap="square" rtlCol="0">
              <a:spAutoFit/>
            </a:bodyPr>
            <a:lstStyle/>
            <a:p>
              <a:r>
                <a:rPr lang="en-US" sz="1400" dirty="0" smtClean="0"/>
                <a:t>Survey results list all answers w/in the survey.</a:t>
              </a:r>
              <a:endParaRPr lang="en-US" sz="1400" dirty="0"/>
            </a:p>
          </p:txBody>
        </p:sp>
      </p:grpSp>
      <p:grpSp>
        <p:nvGrpSpPr>
          <p:cNvPr id="4" name="Group 34"/>
          <p:cNvGrpSpPr/>
          <p:nvPr/>
        </p:nvGrpSpPr>
        <p:grpSpPr>
          <a:xfrm>
            <a:off x="5867401" y="3314700"/>
            <a:ext cx="2895599" cy="738664"/>
            <a:chOff x="5867401" y="1567190"/>
            <a:chExt cx="2895599" cy="738664"/>
          </a:xfrm>
        </p:grpSpPr>
        <p:cxnSp>
          <p:nvCxnSpPr>
            <p:cNvPr id="36" name="Elbow Connector 8211"/>
            <p:cNvCxnSpPr>
              <a:stCxn id="37" idx="1"/>
            </p:cNvCxnSpPr>
            <p:nvPr/>
          </p:nvCxnSpPr>
          <p:spPr>
            <a:xfrm flipH="1">
              <a:off x="5867401" y="1936522"/>
              <a:ext cx="7619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629400" y="1567190"/>
              <a:ext cx="2133600" cy="738664"/>
            </a:xfrm>
            <a:prstGeom prst="rect">
              <a:avLst/>
            </a:prstGeom>
            <a:noFill/>
            <a:ln w="19050">
              <a:solidFill>
                <a:schemeClr val="accent1"/>
              </a:solidFill>
            </a:ln>
          </p:spPr>
          <p:txBody>
            <a:bodyPr wrap="square" rtlCol="0">
              <a:spAutoFit/>
            </a:bodyPr>
            <a:lstStyle/>
            <a:p>
              <a:r>
                <a:rPr lang="en-US" sz="1400" dirty="0" smtClean="0"/>
                <a:t>Click on any blue link to jump to that spot in the survey.</a:t>
              </a:r>
              <a:endParaRPr lang="en-US" sz="1400" dirty="0"/>
            </a:p>
          </p:txBody>
        </p:sp>
      </p:grpSp>
    </p:spTree>
    <p:extLst>
      <p:ext uri="{BB962C8B-B14F-4D97-AF65-F5344CB8AC3E}">
        <p14:creationId xmlns:p14="http://schemas.microsoft.com/office/powerpoint/2010/main" xmlns="" val="16169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457200"/>
            <a:ext cx="8763000" cy="609600"/>
          </a:xfrm>
        </p:spPr>
        <p:txBody>
          <a:bodyPr/>
          <a:lstStyle/>
          <a:p>
            <a:r>
              <a:rPr lang="en-US" dirty="0" smtClean="0"/>
              <a:t>GPC NC: Technical Reference Manual</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142999"/>
            <a:ext cx="3765260" cy="4953001"/>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40171">
            <a:off x="1295957" y="1294320"/>
            <a:ext cx="3886200" cy="5031881"/>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148404">
            <a:off x="2299910" y="1604692"/>
            <a:ext cx="4117691" cy="4962346"/>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560895">
            <a:off x="3413869" y="1687474"/>
            <a:ext cx="3934947" cy="4782276"/>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955985">
            <a:off x="4484724" y="1741454"/>
            <a:ext cx="3946491" cy="4931483"/>
          </a:xfrm>
          <a:prstGeom prst="rect">
            <a:avLst/>
          </a:prstGeom>
          <a:noFill/>
          <a:ln w="15875">
            <a:solidFill>
              <a:schemeClr val="tx1"/>
            </a:solidFill>
            <a:miter lim="800000"/>
            <a:headEnd/>
            <a:tailEnd/>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3146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fade">
                                      <p:cBhvr>
                                        <p:cTn id="2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198279"/>
            <a:ext cx="8272065"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Title 1"/>
          <p:cNvSpPr>
            <a:spLocks noGrp="1"/>
          </p:cNvSpPr>
          <p:nvPr>
            <p:ph type="title"/>
          </p:nvPr>
        </p:nvSpPr>
        <p:spPr>
          <a:xfrm>
            <a:off x="381000" y="457200"/>
            <a:ext cx="8763000" cy="609600"/>
          </a:xfrm>
        </p:spPr>
        <p:txBody>
          <a:bodyPr/>
          <a:lstStyle/>
          <a:p>
            <a:r>
              <a:rPr lang="en-US" dirty="0" smtClean="0"/>
              <a:t>GPC NC: The Process</a:t>
            </a:r>
          </a:p>
        </p:txBody>
      </p:sp>
      <p:sp>
        <p:nvSpPr>
          <p:cNvPr id="4" name="Oval 3"/>
          <p:cNvSpPr/>
          <p:nvPr/>
        </p:nvSpPr>
        <p:spPr>
          <a:xfrm>
            <a:off x="609600" y="2574640"/>
            <a:ext cx="1690688" cy="13887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Pre-design Assessment</a:t>
            </a:r>
            <a:endParaRPr lang="en-US" sz="1400" dirty="0">
              <a:solidFill>
                <a:schemeClr val="tx1"/>
              </a:solidFill>
            </a:endParaRPr>
          </a:p>
        </p:txBody>
      </p:sp>
      <p:grpSp>
        <p:nvGrpSpPr>
          <p:cNvPr id="2" name="Group 163"/>
          <p:cNvGrpSpPr/>
          <p:nvPr/>
        </p:nvGrpSpPr>
        <p:grpSpPr>
          <a:xfrm>
            <a:off x="1454944" y="3912904"/>
            <a:ext cx="2787847" cy="430496"/>
            <a:chOff x="1454944" y="3912904"/>
            <a:chExt cx="2787847" cy="430496"/>
          </a:xfrm>
        </p:grpSpPr>
        <p:sp>
          <p:nvSpPr>
            <p:cNvPr id="11" name="Rectangle 10"/>
            <p:cNvSpPr/>
            <p:nvPr/>
          </p:nvSpPr>
          <p:spPr>
            <a:xfrm>
              <a:off x="3248025" y="3912904"/>
              <a:ext cx="994766" cy="43049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GPC NC Survey</a:t>
              </a:r>
              <a:endParaRPr lang="en-US" sz="1200" b="1" dirty="0">
                <a:solidFill>
                  <a:schemeClr val="tx1"/>
                </a:solidFill>
              </a:endParaRPr>
            </a:p>
          </p:txBody>
        </p:sp>
        <p:cxnSp>
          <p:nvCxnSpPr>
            <p:cNvPr id="15" name="Elbow Connector 14"/>
            <p:cNvCxnSpPr>
              <a:stCxn id="4" idx="4"/>
              <a:endCxn id="11" idx="1"/>
            </p:cNvCxnSpPr>
            <p:nvPr/>
          </p:nvCxnSpPr>
          <p:spPr>
            <a:xfrm rot="16200000" flipH="1">
              <a:off x="2269118" y="3149244"/>
              <a:ext cx="164733" cy="179308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 164"/>
          <p:cNvGrpSpPr/>
          <p:nvPr/>
        </p:nvGrpSpPr>
        <p:grpSpPr>
          <a:xfrm>
            <a:off x="4242791" y="3912904"/>
            <a:ext cx="1853209" cy="430496"/>
            <a:chOff x="4242791" y="3912904"/>
            <a:chExt cx="1853209" cy="430496"/>
          </a:xfrm>
        </p:grpSpPr>
        <p:sp>
          <p:nvSpPr>
            <p:cNvPr id="28" name="Rectangle 27"/>
            <p:cNvSpPr/>
            <p:nvPr/>
          </p:nvSpPr>
          <p:spPr>
            <a:xfrm>
              <a:off x="4937920" y="3912904"/>
              <a:ext cx="1158080" cy="43049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Pre-design Report</a:t>
              </a:r>
              <a:endParaRPr lang="en-US" sz="1200" b="1" dirty="0">
                <a:solidFill>
                  <a:schemeClr val="tx1"/>
                </a:solidFill>
              </a:endParaRPr>
            </a:p>
          </p:txBody>
        </p:sp>
        <p:cxnSp>
          <p:nvCxnSpPr>
            <p:cNvPr id="29" name="Elbow Connector 28"/>
            <p:cNvCxnSpPr>
              <a:stCxn id="11" idx="3"/>
              <a:endCxn id="28" idx="1"/>
            </p:cNvCxnSpPr>
            <p:nvPr/>
          </p:nvCxnSpPr>
          <p:spPr>
            <a:xfrm>
              <a:off x="4242791" y="4128152"/>
              <a:ext cx="6951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Oval 21"/>
          <p:cNvSpPr/>
          <p:nvPr/>
        </p:nvSpPr>
        <p:spPr>
          <a:xfrm>
            <a:off x="6858000" y="2574639"/>
            <a:ext cx="1690688" cy="13887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On-site Assessment</a:t>
            </a:r>
            <a:endParaRPr lang="en-US" sz="1400" dirty="0">
              <a:solidFill>
                <a:schemeClr val="tx1"/>
              </a:solidFill>
            </a:endParaRPr>
          </a:p>
        </p:txBody>
      </p:sp>
      <p:cxnSp>
        <p:nvCxnSpPr>
          <p:cNvPr id="34822" name="Elbow Connector 34821"/>
          <p:cNvCxnSpPr>
            <a:stCxn id="28" idx="3"/>
            <a:endCxn id="22" idx="4"/>
          </p:cNvCxnSpPr>
          <p:nvPr/>
        </p:nvCxnSpPr>
        <p:spPr>
          <a:xfrm flipV="1">
            <a:off x="6096000" y="3963418"/>
            <a:ext cx="1607344" cy="16473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3869332" y="4554821"/>
            <a:ext cx="1447800" cy="1160179"/>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(optional)</a:t>
            </a:r>
          </a:p>
          <a:p>
            <a:pPr algn="ctr"/>
            <a:r>
              <a:rPr lang="en-US" sz="1400" dirty="0" smtClean="0">
                <a:solidFill>
                  <a:schemeClr val="tx1"/>
                </a:solidFill>
              </a:rPr>
              <a:t>Design Review</a:t>
            </a:r>
            <a:endParaRPr lang="en-US" sz="1400" dirty="0">
              <a:solidFill>
                <a:schemeClr val="tx1"/>
              </a:solidFill>
            </a:endParaRPr>
          </a:p>
        </p:txBody>
      </p:sp>
      <p:grpSp>
        <p:nvGrpSpPr>
          <p:cNvPr id="6" name="Group 165"/>
          <p:cNvGrpSpPr/>
          <p:nvPr/>
        </p:nvGrpSpPr>
        <p:grpSpPr>
          <a:xfrm>
            <a:off x="5019577" y="2842624"/>
            <a:ext cx="1838424" cy="430496"/>
            <a:chOff x="5019577" y="2842624"/>
            <a:chExt cx="1838424" cy="430496"/>
          </a:xfrm>
        </p:grpSpPr>
        <p:sp>
          <p:nvSpPr>
            <p:cNvPr id="169" name="Rectangle 168"/>
            <p:cNvSpPr/>
            <p:nvPr/>
          </p:nvSpPr>
          <p:spPr>
            <a:xfrm>
              <a:off x="5019577" y="2842624"/>
              <a:ext cx="994766" cy="43049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GPC NC Survey</a:t>
              </a:r>
              <a:endParaRPr lang="en-US" sz="1200" b="1" dirty="0">
                <a:solidFill>
                  <a:schemeClr val="tx1"/>
                </a:solidFill>
              </a:endParaRPr>
            </a:p>
          </p:txBody>
        </p:sp>
        <p:cxnSp>
          <p:nvCxnSpPr>
            <p:cNvPr id="8210" name="Elbow Connector 8209"/>
            <p:cNvCxnSpPr>
              <a:stCxn id="22" idx="2"/>
              <a:endCxn id="169" idx="3"/>
            </p:cNvCxnSpPr>
            <p:nvPr/>
          </p:nvCxnSpPr>
          <p:spPr>
            <a:xfrm rot="10800000">
              <a:off x="6014344" y="3057873"/>
              <a:ext cx="843657" cy="21115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 name="Group 166"/>
          <p:cNvGrpSpPr/>
          <p:nvPr/>
        </p:nvGrpSpPr>
        <p:grpSpPr>
          <a:xfrm>
            <a:off x="3166368" y="2762944"/>
            <a:ext cx="1853209" cy="589856"/>
            <a:chOff x="3166368" y="2762944"/>
            <a:chExt cx="1853209" cy="589856"/>
          </a:xfrm>
        </p:grpSpPr>
        <p:sp>
          <p:nvSpPr>
            <p:cNvPr id="171" name="Rectangle 170"/>
            <p:cNvSpPr/>
            <p:nvPr/>
          </p:nvSpPr>
          <p:spPr>
            <a:xfrm>
              <a:off x="3166368" y="2762944"/>
              <a:ext cx="1158080" cy="58985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On-Site Assessment Report</a:t>
              </a:r>
              <a:endParaRPr lang="en-US" sz="1200" b="1" dirty="0">
                <a:solidFill>
                  <a:schemeClr val="tx1"/>
                </a:solidFill>
              </a:endParaRPr>
            </a:p>
          </p:txBody>
        </p:sp>
        <p:cxnSp>
          <p:nvCxnSpPr>
            <p:cNvPr id="8212" name="Elbow Connector 8211"/>
            <p:cNvCxnSpPr>
              <a:stCxn id="169" idx="1"/>
              <a:endCxn id="171" idx="3"/>
            </p:cNvCxnSpPr>
            <p:nvPr/>
          </p:nvCxnSpPr>
          <p:spPr>
            <a:xfrm flipH="1">
              <a:off x="4324448" y="3057872"/>
              <a:ext cx="6951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8" name="Group 167"/>
          <p:cNvGrpSpPr/>
          <p:nvPr/>
        </p:nvGrpSpPr>
        <p:grpSpPr>
          <a:xfrm>
            <a:off x="3471464" y="1342086"/>
            <a:ext cx="2243535" cy="1420858"/>
            <a:chOff x="3471464" y="1342086"/>
            <a:chExt cx="2243535" cy="1420858"/>
          </a:xfrm>
        </p:grpSpPr>
        <p:sp>
          <p:nvSpPr>
            <p:cNvPr id="34831" name="Rounded Rectangle 34830"/>
            <p:cNvSpPr/>
            <p:nvPr/>
          </p:nvSpPr>
          <p:spPr>
            <a:xfrm>
              <a:off x="3471464" y="1342086"/>
              <a:ext cx="2243535" cy="77339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GPC NC Rating &amp; (potential) Certification</a:t>
              </a:r>
              <a:endParaRPr lang="en-US" sz="1400" dirty="0">
                <a:solidFill>
                  <a:schemeClr val="tx1"/>
                </a:solidFill>
              </a:endParaRPr>
            </a:p>
          </p:txBody>
        </p:sp>
        <p:cxnSp>
          <p:nvCxnSpPr>
            <p:cNvPr id="8214" name="Elbow Connector 8213"/>
            <p:cNvCxnSpPr>
              <a:stCxn id="171" idx="0"/>
              <a:endCxn id="34831" idx="2"/>
            </p:cNvCxnSpPr>
            <p:nvPr/>
          </p:nvCxnSpPr>
          <p:spPr>
            <a:xfrm rot="5400000" flipH="1" flipV="1">
              <a:off x="3845590" y="2015302"/>
              <a:ext cx="647461" cy="84782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 name="Group 162"/>
          <p:cNvGrpSpPr/>
          <p:nvPr/>
        </p:nvGrpSpPr>
        <p:grpSpPr>
          <a:xfrm>
            <a:off x="1454944" y="3963418"/>
            <a:ext cx="6927055" cy="1386741"/>
            <a:chOff x="1454944" y="3963418"/>
            <a:chExt cx="6927055" cy="1386741"/>
          </a:xfrm>
        </p:grpSpPr>
        <p:cxnSp>
          <p:nvCxnSpPr>
            <p:cNvPr id="34" name="Elbow Connector 33"/>
            <p:cNvCxnSpPr>
              <a:stCxn id="4" idx="4"/>
              <a:endCxn id="21" idx="2"/>
            </p:cNvCxnSpPr>
            <p:nvPr/>
          </p:nvCxnSpPr>
          <p:spPr>
            <a:xfrm rot="16200000" flipH="1">
              <a:off x="2076392" y="3341971"/>
              <a:ext cx="1171492" cy="2414388"/>
            </a:xfrm>
            <a:prstGeom prst="bentConnector2">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21" idx="6"/>
              <a:endCxn id="193" idx="1"/>
            </p:cNvCxnSpPr>
            <p:nvPr/>
          </p:nvCxnSpPr>
          <p:spPr>
            <a:xfrm flipV="1">
              <a:off x="5317132" y="5134910"/>
              <a:ext cx="546102" cy="1"/>
            </a:xfrm>
            <a:prstGeom prst="bentConnector3">
              <a:avLst>
                <a:gd name="adj1" fmla="val 50000"/>
              </a:avLst>
            </a:prstGeom>
            <a:ln>
              <a:prstDash val="sysDot"/>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193" idx="3"/>
              <a:endCxn id="194" idx="1"/>
            </p:cNvCxnSpPr>
            <p:nvPr/>
          </p:nvCxnSpPr>
          <p:spPr>
            <a:xfrm>
              <a:off x="6858000" y="5134910"/>
              <a:ext cx="578100" cy="1"/>
            </a:xfrm>
            <a:prstGeom prst="bentConnector3">
              <a:avLst>
                <a:gd name="adj1" fmla="val 50000"/>
              </a:avLst>
            </a:prstGeom>
            <a:ln>
              <a:prstDash val="sysDot"/>
              <a:tailEnd type="arrow"/>
            </a:ln>
          </p:spPr>
          <p:style>
            <a:lnRef idx="2">
              <a:schemeClr val="accent1"/>
            </a:lnRef>
            <a:fillRef idx="0">
              <a:schemeClr val="accent1"/>
            </a:fillRef>
            <a:effectRef idx="1">
              <a:schemeClr val="accent1"/>
            </a:effectRef>
            <a:fontRef idx="minor">
              <a:schemeClr val="tx1"/>
            </a:fontRef>
          </p:style>
        </p:cxnSp>
        <p:sp>
          <p:nvSpPr>
            <p:cNvPr id="193" name="Rectangle 192"/>
            <p:cNvSpPr/>
            <p:nvPr/>
          </p:nvSpPr>
          <p:spPr>
            <a:xfrm>
              <a:off x="5863234" y="4919662"/>
              <a:ext cx="994766" cy="43049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GPC NC Survey</a:t>
              </a:r>
              <a:endParaRPr lang="en-US" sz="1200" b="1" dirty="0">
                <a:solidFill>
                  <a:schemeClr val="tx1"/>
                </a:solidFill>
              </a:endParaRPr>
            </a:p>
          </p:txBody>
        </p:sp>
        <p:sp>
          <p:nvSpPr>
            <p:cNvPr id="194" name="Rectangle 193"/>
            <p:cNvSpPr/>
            <p:nvPr/>
          </p:nvSpPr>
          <p:spPr>
            <a:xfrm>
              <a:off x="7436100" y="4919663"/>
              <a:ext cx="945899" cy="43049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Design Report</a:t>
              </a:r>
              <a:endParaRPr lang="en-US" sz="1200" b="1" dirty="0">
                <a:solidFill>
                  <a:schemeClr val="tx1"/>
                </a:solidFill>
              </a:endParaRPr>
            </a:p>
          </p:txBody>
        </p:sp>
        <p:cxnSp>
          <p:nvCxnSpPr>
            <p:cNvPr id="200" name="Elbow Connector 199"/>
            <p:cNvCxnSpPr>
              <a:stCxn id="194" idx="0"/>
              <a:endCxn id="22" idx="4"/>
            </p:cNvCxnSpPr>
            <p:nvPr/>
          </p:nvCxnSpPr>
          <p:spPr>
            <a:xfrm rot="16200000" flipV="1">
              <a:off x="7328075" y="4338688"/>
              <a:ext cx="956245" cy="205706"/>
            </a:xfrm>
            <a:prstGeom prst="bentConnector3">
              <a:avLst>
                <a:gd name="adj1" fmla="val 50000"/>
              </a:avLst>
            </a:prstGeom>
            <a:ln>
              <a:prstDash val="sysDot"/>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6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22"/>
                                        </p:tgtEl>
                                        <p:attrNameLst>
                                          <p:attrName>style.visibility</p:attrName>
                                        </p:attrNameLst>
                                      </p:cBhvr>
                                      <p:to>
                                        <p:strVal val="visible"/>
                                      </p:to>
                                    </p:set>
                                    <p:animEffect transition="in" filter="fade">
                                      <p:cBhvr>
                                        <p:cTn id="17" dur="500"/>
                                        <p:tgtEl>
                                          <p:spTgt spid="348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1164" y="1676400"/>
            <a:ext cx="6160650" cy="4343400"/>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381000" y="1143000"/>
            <a:ext cx="6609566" cy="369332"/>
          </a:xfrm>
          <a:prstGeom prst="rect">
            <a:avLst/>
          </a:prstGeom>
          <a:noFill/>
        </p:spPr>
        <p:txBody>
          <a:bodyPr wrap="none" rtlCol="0">
            <a:spAutoFit/>
          </a:bodyPr>
          <a:lstStyle/>
          <a:p>
            <a:r>
              <a:rPr lang="en-US" dirty="0" smtClean="0">
                <a:solidFill>
                  <a:srgbClr val="00467F"/>
                </a:solidFill>
              </a:rPr>
              <a:t>Compliance is assessed with an interactive Adobe PDF Survey</a:t>
            </a:r>
            <a:endParaRPr lang="en-US" dirty="0">
              <a:solidFill>
                <a:srgbClr val="00467F"/>
              </a:solidFill>
            </a:endParaRPr>
          </a:p>
        </p:txBody>
      </p:sp>
      <p:sp>
        <p:nvSpPr>
          <p:cNvPr id="23" name="TextBox 22"/>
          <p:cNvSpPr txBox="1"/>
          <p:nvPr/>
        </p:nvSpPr>
        <p:spPr>
          <a:xfrm>
            <a:off x="1008706" y="3581400"/>
            <a:ext cx="6916094" cy="1785104"/>
          </a:xfrm>
          <a:prstGeom prst="rect">
            <a:avLst/>
          </a:prstGeom>
          <a:solidFill>
            <a:schemeClr val="bg1">
              <a:alpha val="90000"/>
            </a:schemeClr>
          </a:solidFill>
        </p:spPr>
        <p:txBody>
          <a:bodyPr wrap="square" rtlCol="0">
            <a:spAutoFit/>
          </a:bodyPr>
          <a:lstStyle/>
          <a:p>
            <a:pPr>
              <a:spcAft>
                <a:spcPts val="1000"/>
              </a:spcAft>
            </a:pPr>
            <a:endParaRPr lang="en-US" sz="2000" dirty="0">
              <a:solidFill>
                <a:srgbClr val="395361"/>
              </a:solidFill>
            </a:endParaRPr>
          </a:p>
          <a:p>
            <a:pPr>
              <a:spcAft>
                <a:spcPts val="1000"/>
              </a:spcAft>
            </a:pPr>
            <a:endParaRPr lang="en-US" sz="2000" dirty="0" smtClean="0">
              <a:solidFill>
                <a:srgbClr val="395361"/>
              </a:solidFill>
            </a:endParaRPr>
          </a:p>
          <a:p>
            <a:pPr>
              <a:spcAft>
                <a:spcPts val="1000"/>
              </a:spcAft>
            </a:pPr>
            <a:endParaRPr lang="en-US" sz="2000" dirty="0">
              <a:solidFill>
                <a:srgbClr val="395361"/>
              </a:solidFill>
            </a:endParaRPr>
          </a:p>
          <a:p>
            <a:pPr>
              <a:spcAft>
                <a:spcPts val="0"/>
              </a:spcAft>
            </a:pPr>
            <a:endParaRPr lang="en-US" sz="2000" dirty="0" smtClean="0">
              <a:solidFill>
                <a:srgbClr val="395361"/>
              </a:solidFill>
            </a:endParaRPr>
          </a:p>
          <a:p>
            <a:pPr>
              <a:spcAft>
                <a:spcPts val="0"/>
              </a:spcAft>
            </a:pPr>
            <a:endParaRPr lang="en-US" sz="500" dirty="0" smtClean="0">
              <a:solidFill>
                <a:srgbClr val="395361"/>
              </a:solidFill>
            </a:endParaRPr>
          </a:p>
        </p:txBody>
      </p:sp>
      <p:grpSp>
        <p:nvGrpSpPr>
          <p:cNvPr id="2" name="Group 1"/>
          <p:cNvGrpSpPr/>
          <p:nvPr/>
        </p:nvGrpSpPr>
        <p:grpSpPr>
          <a:xfrm>
            <a:off x="590864" y="4171890"/>
            <a:ext cx="8095936" cy="400110"/>
            <a:chOff x="590864" y="4171890"/>
            <a:chExt cx="8095936" cy="400110"/>
          </a:xfrm>
        </p:grpSpPr>
        <p:pic>
          <p:nvPicPr>
            <p:cNvPr id="26" name="Picture 2" descr="http://th1196.photobucket.com/albums/aa416/tmaine4/th_checkmark.png"/>
            <p:cNvPicPr>
              <a:picLocks noChangeAspect="1" noChangeArrowheads="1"/>
            </p:cNvPicPr>
            <p:nvPr/>
          </p:nvPicPr>
          <p:blipFill>
            <a:blip r:embed="rId4" cstate="print"/>
            <a:srcRect/>
            <a:stretch>
              <a:fillRect/>
            </a:stretch>
          </p:blipFill>
          <p:spPr bwMode="auto">
            <a:xfrm>
              <a:off x="590864" y="4192258"/>
              <a:ext cx="379742" cy="379742"/>
            </a:xfrm>
            <a:prstGeom prst="rect">
              <a:avLst/>
            </a:prstGeom>
            <a:solidFill>
              <a:schemeClr val="bg1">
                <a:alpha val="90000"/>
              </a:schemeClr>
            </a:solidFill>
          </p:spPr>
        </p:pic>
        <p:sp>
          <p:nvSpPr>
            <p:cNvPr id="27" name="TextBox 26"/>
            <p:cNvSpPr txBox="1"/>
            <p:nvPr/>
          </p:nvSpPr>
          <p:spPr>
            <a:xfrm>
              <a:off x="1008706" y="4171890"/>
              <a:ext cx="7678094" cy="400110"/>
            </a:xfrm>
            <a:prstGeom prst="rect">
              <a:avLst/>
            </a:prstGeom>
            <a:solidFill>
              <a:schemeClr val="bg1">
                <a:alpha val="90000"/>
              </a:schemeClr>
            </a:solidFill>
          </p:spPr>
          <p:txBody>
            <a:bodyPr wrap="square" rtlCol="0">
              <a:spAutoFit/>
            </a:bodyPr>
            <a:lstStyle/>
            <a:p>
              <a:pPr>
                <a:spcAft>
                  <a:spcPts val="1000"/>
                </a:spcAft>
              </a:pPr>
              <a:r>
                <a:rPr lang="en-US" sz="2000" dirty="0">
                  <a:solidFill>
                    <a:srgbClr val="00467F"/>
                  </a:solidFill>
                </a:rPr>
                <a:t>Select drop-down boxes and fill-in </a:t>
              </a:r>
              <a:r>
                <a:rPr lang="en-US" sz="2000" dirty="0" smtClean="0">
                  <a:solidFill>
                    <a:srgbClr val="00467F"/>
                  </a:solidFill>
                </a:rPr>
                <a:t>the appropriate comment </a:t>
              </a:r>
              <a:r>
                <a:rPr lang="en-US" sz="2000" dirty="0">
                  <a:solidFill>
                    <a:srgbClr val="00467F"/>
                  </a:solidFill>
                </a:rPr>
                <a:t>fields</a:t>
              </a:r>
            </a:p>
          </p:txBody>
        </p:sp>
      </p:grpSp>
      <p:grpSp>
        <p:nvGrpSpPr>
          <p:cNvPr id="3" name="Group 27"/>
          <p:cNvGrpSpPr/>
          <p:nvPr/>
        </p:nvGrpSpPr>
        <p:grpSpPr>
          <a:xfrm>
            <a:off x="590864" y="4733767"/>
            <a:ext cx="6722133" cy="400110"/>
            <a:chOff x="382258" y="2210192"/>
            <a:chExt cx="6722133" cy="400110"/>
          </a:xfrm>
          <a:solidFill>
            <a:schemeClr val="bg1">
              <a:alpha val="90000"/>
            </a:schemeClr>
          </a:solidFill>
        </p:grpSpPr>
        <p:pic>
          <p:nvPicPr>
            <p:cNvPr id="29" name="Picture 2" descr="http://th1196.photobucket.com/albums/aa416/tmaine4/th_checkmark.png"/>
            <p:cNvPicPr>
              <a:picLocks noChangeAspect="1" noChangeArrowheads="1"/>
            </p:cNvPicPr>
            <p:nvPr/>
          </p:nvPicPr>
          <p:blipFill>
            <a:blip r:embed="rId4" cstate="print"/>
            <a:srcRect/>
            <a:stretch>
              <a:fillRect/>
            </a:stretch>
          </p:blipFill>
          <p:spPr bwMode="auto">
            <a:xfrm>
              <a:off x="382258" y="2230560"/>
              <a:ext cx="379742" cy="379742"/>
            </a:xfrm>
            <a:prstGeom prst="rect">
              <a:avLst/>
            </a:prstGeom>
            <a:grpFill/>
          </p:spPr>
        </p:pic>
        <p:sp>
          <p:nvSpPr>
            <p:cNvPr id="30" name="TextBox 29"/>
            <p:cNvSpPr txBox="1"/>
            <p:nvPr/>
          </p:nvSpPr>
          <p:spPr>
            <a:xfrm>
              <a:off x="800100" y="2210192"/>
              <a:ext cx="6304291" cy="400110"/>
            </a:xfrm>
            <a:prstGeom prst="rect">
              <a:avLst/>
            </a:prstGeom>
            <a:grpFill/>
          </p:spPr>
          <p:txBody>
            <a:bodyPr wrap="square" rtlCol="0">
              <a:spAutoFit/>
            </a:bodyPr>
            <a:lstStyle/>
            <a:p>
              <a:pPr>
                <a:spcAft>
                  <a:spcPts val="1000"/>
                </a:spcAft>
              </a:pPr>
              <a:r>
                <a:rPr lang="en-US" sz="2000" dirty="0">
                  <a:solidFill>
                    <a:srgbClr val="00467F"/>
                  </a:solidFill>
                </a:rPr>
                <a:t>Read tool-tips for additional assessment guidance</a:t>
              </a:r>
            </a:p>
          </p:txBody>
        </p:sp>
      </p:grpSp>
      <p:grpSp>
        <p:nvGrpSpPr>
          <p:cNvPr id="4" name="Group 30"/>
          <p:cNvGrpSpPr/>
          <p:nvPr/>
        </p:nvGrpSpPr>
        <p:grpSpPr>
          <a:xfrm>
            <a:off x="591493" y="5334000"/>
            <a:ext cx="7942907" cy="400110"/>
            <a:chOff x="382887" y="2638915"/>
            <a:chExt cx="7942907" cy="400110"/>
          </a:xfrm>
          <a:solidFill>
            <a:schemeClr val="bg1">
              <a:alpha val="90000"/>
            </a:schemeClr>
          </a:solidFill>
        </p:grpSpPr>
        <p:pic>
          <p:nvPicPr>
            <p:cNvPr id="32" name="Picture 2" descr="http://th1196.photobucket.com/albums/aa416/tmaine4/th_checkmark.png"/>
            <p:cNvPicPr>
              <a:picLocks noChangeAspect="1" noChangeArrowheads="1"/>
            </p:cNvPicPr>
            <p:nvPr/>
          </p:nvPicPr>
          <p:blipFill>
            <a:blip r:embed="rId4" cstate="print"/>
            <a:srcRect/>
            <a:stretch>
              <a:fillRect/>
            </a:stretch>
          </p:blipFill>
          <p:spPr bwMode="auto">
            <a:xfrm>
              <a:off x="382887" y="2659008"/>
              <a:ext cx="379742" cy="379742"/>
            </a:xfrm>
            <a:prstGeom prst="rect">
              <a:avLst/>
            </a:prstGeom>
            <a:grpFill/>
          </p:spPr>
        </p:pic>
        <p:sp>
          <p:nvSpPr>
            <p:cNvPr id="33" name="TextBox 32"/>
            <p:cNvSpPr txBox="1"/>
            <p:nvPr/>
          </p:nvSpPr>
          <p:spPr>
            <a:xfrm>
              <a:off x="800100" y="2638915"/>
              <a:ext cx="7525694" cy="400110"/>
            </a:xfrm>
            <a:prstGeom prst="rect">
              <a:avLst/>
            </a:prstGeom>
            <a:grpFill/>
          </p:spPr>
          <p:txBody>
            <a:bodyPr wrap="square" rtlCol="0">
              <a:spAutoFit/>
            </a:bodyPr>
            <a:lstStyle/>
            <a:p>
              <a:pPr>
                <a:spcAft>
                  <a:spcPts val="1000"/>
                </a:spcAft>
              </a:pPr>
              <a:r>
                <a:rPr lang="en-US" sz="2000" dirty="0" smtClean="0">
                  <a:solidFill>
                    <a:srgbClr val="00467F"/>
                  </a:solidFill>
                </a:rPr>
                <a:t>If applicable, replicate </a:t>
              </a:r>
              <a:r>
                <a:rPr lang="en-US" sz="2000" dirty="0">
                  <a:solidFill>
                    <a:srgbClr val="00467F"/>
                  </a:solidFill>
                </a:rPr>
                <a:t>campus-wide data for multiple </a:t>
              </a:r>
              <a:r>
                <a:rPr lang="en-US" sz="2000" dirty="0" smtClean="0">
                  <a:solidFill>
                    <a:srgbClr val="00467F"/>
                  </a:solidFill>
                </a:rPr>
                <a:t>buildings</a:t>
              </a:r>
              <a:endParaRPr lang="en-US" sz="500" dirty="0" smtClean="0">
                <a:solidFill>
                  <a:srgbClr val="395361"/>
                </a:solidFill>
              </a:endParaRPr>
            </a:p>
          </p:txBody>
        </p:sp>
      </p:grpSp>
      <p:sp>
        <p:nvSpPr>
          <p:cNvPr id="20" name="Title 1"/>
          <p:cNvSpPr>
            <a:spLocks noGrp="1"/>
          </p:cNvSpPr>
          <p:nvPr>
            <p:ph type="title"/>
          </p:nvPr>
        </p:nvSpPr>
        <p:spPr>
          <a:xfrm>
            <a:off x="381000" y="304800"/>
            <a:ext cx="8153400" cy="762000"/>
          </a:xfrm>
        </p:spPr>
        <p:txBody>
          <a:bodyPr/>
          <a:lstStyle/>
          <a:p>
            <a:pPr>
              <a:defRPr/>
            </a:pPr>
            <a:r>
              <a:rPr lang="en-US" sz="2300" b="0" dirty="0">
                <a:ea typeface="ＭＳ Ｐゴシック" pitchFamily="34" charset="-128"/>
              </a:rPr>
              <a:t>Guiding Principles Compliance </a:t>
            </a:r>
            <a:r>
              <a:rPr lang="en-US" sz="2300" b="0" dirty="0" smtClean="0">
                <a:ea typeface="ＭＳ Ｐゴシック" pitchFamily="34" charset="-128"/>
              </a:rPr>
              <a:t>Program:  Existing Building</a:t>
            </a:r>
            <a:r>
              <a:rPr lang="en-US" sz="2400" dirty="0">
                <a:ea typeface="ＭＳ Ｐゴシック" pitchFamily="34" charset="-128"/>
              </a:rPr>
              <a:t/>
            </a:r>
            <a:br>
              <a:rPr lang="en-US" sz="2400" dirty="0">
                <a:ea typeface="ＭＳ Ｐゴシック" pitchFamily="34" charset="-128"/>
              </a:rPr>
            </a:br>
            <a:r>
              <a:rPr lang="en-US" sz="2100" dirty="0">
                <a:ea typeface="ＭＳ Ｐゴシック" pitchFamily="34" charset="-128"/>
              </a:rPr>
              <a:t>Complete GPC Survey</a:t>
            </a:r>
            <a:endParaRPr lang="en-US" sz="2100" dirty="0" smtClean="0">
              <a:ea typeface="ＭＳ Ｐゴシック" pitchFamily="34" charset="-128"/>
            </a:endParaRPr>
          </a:p>
        </p:txBody>
      </p:sp>
    </p:spTree>
    <p:extLst>
      <p:ext uri="{BB962C8B-B14F-4D97-AF65-F5344CB8AC3E}">
        <p14:creationId xmlns:p14="http://schemas.microsoft.com/office/powerpoint/2010/main" xmlns="" val="151730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81000" y="304800"/>
            <a:ext cx="8153400" cy="762000"/>
          </a:xfrm>
        </p:spPr>
        <p:txBody>
          <a:bodyPr/>
          <a:lstStyle/>
          <a:p>
            <a:pPr>
              <a:defRPr/>
            </a:pPr>
            <a:r>
              <a:rPr lang="en-US" sz="2300" b="0" dirty="0">
                <a:ea typeface="ＭＳ Ｐゴシック" pitchFamily="34" charset="-128"/>
              </a:rPr>
              <a:t>Guiding Principles Compliance </a:t>
            </a:r>
            <a:r>
              <a:rPr lang="en-US" sz="2300" b="0" dirty="0" smtClean="0">
                <a:ea typeface="ＭＳ Ｐゴシック" pitchFamily="34" charset="-128"/>
              </a:rPr>
              <a:t>Program:  Existing Building</a:t>
            </a:r>
            <a:r>
              <a:rPr lang="en-US" sz="2400" dirty="0">
                <a:ea typeface="ＭＳ Ｐゴシック" pitchFamily="34" charset="-128"/>
              </a:rPr>
              <a:t/>
            </a:r>
            <a:br>
              <a:rPr lang="en-US" sz="2400" dirty="0">
                <a:ea typeface="ＭＳ Ｐゴシック" pitchFamily="34" charset="-128"/>
              </a:rPr>
            </a:br>
            <a:r>
              <a:rPr lang="en-US" sz="2100" dirty="0">
                <a:ea typeface="ＭＳ Ｐゴシック" pitchFamily="34" charset="-128"/>
              </a:rPr>
              <a:t>Complete GPC Survey</a:t>
            </a:r>
            <a:endParaRPr lang="en-US" sz="2100" dirty="0" smtClean="0">
              <a:ea typeface="ＭＳ Ｐゴシック" pitchFamily="34" charset="-128"/>
            </a:endParaRPr>
          </a:p>
        </p:txBody>
      </p:sp>
      <p:pic>
        <p:nvPicPr>
          <p:cNvPr id="3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814" y="1764713"/>
            <a:ext cx="6185201" cy="3017520"/>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Content Placeholder 2"/>
          <p:cNvSpPr txBox="1">
            <a:spLocks/>
          </p:cNvSpPr>
          <p:nvPr/>
        </p:nvSpPr>
        <p:spPr bwMode="auto">
          <a:xfrm>
            <a:off x="381000" y="1196339"/>
            <a:ext cx="7239000" cy="426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algn="l" defTabSz="914400" rtl="0" eaLnBrk="0" fontAlgn="base" latinLnBrk="0" hangingPunct="0">
              <a:lnSpc>
                <a:spcPct val="110000"/>
              </a:lnSpc>
              <a:spcBef>
                <a:spcPct val="20000"/>
              </a:spcBef>
              <a:spcAft>
                <a:spcPct val="0"/>
              </a:spcAft>
              <a:buClr>
                <a:schemeClr val="accent6">
                  <a:lumMod val="75000"/>
                </a:schemeClr>
              </a:buClr>
              <a:buSzTx/>
              <a:tabLst/>
              <a:defRPr/>
            </a:pPr>
            <a:r>
              <a:rPr kumimoji="0" lang="en-US" i="0" u="none" strike="noStrike" kern="0" cap="none" spc="0" normalizeH="0" noProof="0" dirty="0" smtClean="0">
                <a:ln>
                  <a:noFill/>
                </a:ln>
                <a:solidFill>
                  <a:srgbClr val="00467F"/>
                </a:solidFill>
                <a:effectLst/>
                <a:uLnTx/>
                <a:uFillTx/>
                <a:latin typeface="+mn-lt"/>
                <a:ea typeface="ＭＳ Ｐゴシック" pitchFamily="-65" charset="-128"/>
              </a:rPr>
              <a:t>Completing the Survey…</a:t>
            </a:r>
          </a:p>
        </p:txBody>
      </p:sp>
      <p:sp>
        <p:nvSpPr>
          <p:cNvPr id="34" name="Content Placeholder 2"/>
          <p:cNvSpPr txBox="1">
            <a:spLocks/>
          </p:cNvSpPr>
          <p:nvPr/>
        </p:nvSpPr>
        <p:spPr bwMode="auto">
          <a:xfrm>
            <a:off x="381000" y="1196339"/>
            <a:ext cx="7239000" cy="426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1" algn="l" defTabSz="914400" rtl="0" eaLnBrk="0" fontAlgn="base" latinLnBrk="0" hangingPunct="0">
              <a:lnSpc>
                <a:spcPct val="110000"/>
              </a:lnSpc>
              <a:spcBef>
                <a:spcPct val="20000"/>
              </a:spcBef>
              <a:spcAft>
                <a:spcPct val="0"/>
              </a:spcAft>
              <a:buClr>
                <a:schemeClr val="accent6">
                  <a:lumMod val="75000"/>
                </a:schemeClr>
              </a:buClr>
              <a:buSzTx/>
              <a:tabLst/>
              <a:defRPr/>
            </a:pPr>
            <a:r>
              <a:rPr kumimoji="0" lang="en-US" i="0" u="none" strike="noStrike" kern="0" cap="none" spc="0" normalizeH="0" noProof="0" dirty="0" smtClean="0">
                <a:ln>
                  <a:noFill/>
                </a:ln>
                <a:solidFill>
                  <a:srgbClr val="00467F"/>
                </a:solidFill>
                <a:effectLst/>
                <a:uLnTx/>
                <a:uFillTx/>
                <a:latin typeface="+mn-lt"/>
                <a:ea typeface="ＭＳ Ｐゴシック" pitchFamily="-65" charset="-128"/>
              </a:rPr>
              <a:t>Completing the Survey…</a:t>
            </a:r>
          </a:p>
        </p:txBody>
      </p:sp>
      <p:grpSp>
        <p:nvGrpSpPr>
          <p:cNvPr id="2" name="Group 34"/>
          <p:cNvGrpSpPr/>
          <p:nvPr/>
        </p:nvGrpSpPr>
        <p:grpSpPr>
          <a:xfrm>
            <a:off x="6425622" y="1871246"/>
            <a:ext cx="2786617" cy="338554"/>
            <a:chOff x="671017" y="1738552"/>
            <a:chExt cx="2857040" cy="338554"/>
          </a:xfrm>
          <a:solidFill>
            <a:schemeClr val="bg1">
              <a:alpha val="90000"/>
            </a:schemeClr>
          </a:solidFill>
        </p:grpSpPr>
        <p:pic>
          <p:nvPicPr>
            <p:cNvPr id="36" name="Picture 2" descr="http://th1196.photobucket.com/albums/aa416/tmaine4/th_checkmark.png"/>
            <p:cNvPicPr>
              <a:picLocks noChangeAspect="1" noChangeArrowheads="1"/>
            </p:cNvPicPr>
            <p:nvPr/>
          </p:nvPicPr>
          <p:blipFill>
            <a:blip r:embed="rId4" cstate="print"/>
            <a:srcRect/>
            <a:stretch>
              <a:fillRect/>
            </a:stretch>
          </p:blipFill>
          <p:spPr bwMode="auto">
            <a:xfrm>
              <a:off x="671017" y="1785409"/>
              <a:ext cx="272018" cy="272018"/>
            </a:xfrm>
            <a:prstGeom prst="rect">
              <a:avLst/>
            </a:prstGeom>
            <a:grpFill/>
          </p:spPr>
        </p:pic>
        <p:sp>
          <p:nvSpPr>
            <p:cNvPr id="37" name="TextBox 36"/>
            <p:cNvSpPr txBox="1"/>
            <p:nvPr/>
          </p:nvSpPr>
          <p:spPr>
            <a:xfrm>
              <a:off x="903676" y="1738552"/>
              <a:ext cx="2624381" cy="338554"/>
            </a:xfrm>
            <a:prstGeom prst="rect">
              <a:avLst/>
            </a:prstGeom>
            <a:noFill/>
          </p:spPr>
          <p:txBody>
            <a:bodyPr wrap="square" rtlCol="0">
              <a:spAutoFit/>
            </a:bodyPr>
            <a:lstStyle>
              <a:defPPr>
                <a:defRPr lang="en-US"/>
              </a:defPPr>
              <a:lvl1pPr>
                <a:spcAft>
                  <a:spcPts val="1000"/>
                </a:spcAft>
                <a:defRPr sz="1600">
                  <a:solidFill>
                    <a:srgbClr val="00467F"/>
                  </a:solidFill>
                </a:defRPr>
              </a:lvl1pPr>
            </a:lstStyle>
            <a:p>
              <a:r>
                <a:rPr lang="en-US" dirty="0"/>
                <a:t>Review </a:t>
              </a:r>
              <a:r>
                <a:rPr lang="en-US" dirty="0" smtClean="0"/>
                <a:t>each </a:t>
              </a:r>
              <a:r>
                <a:rPr lang="en-US" dirty="0"/>
                <a:t>GPC criteria</a:t>
              </a:r>
            </a:p>
          </p:txBody>
        </p:sp>
      </p:grpSp>
      <p:pic>
        <p:nvPicPr>
          <p:cNvPr id="38" name="Picture 2" descr="http://th1196.photobucket.com/albums/aa416/tmaine4/th_checkmark.png"/>
          <p:cNvPicPr>
            <a:picLocks noChangeAspect="1" noChangeArrowheads="1"/>
          </p:cNvPicPr>
          <p:nvPr/>
        </p:nvPicPr>
        <p:blipFill>
          <a:blip r:embed="rId4" cstate="print"/>
          <a:srcRect/>
          <a:stretch>
            <a:fillRect/>
          </a:stretch>
        </p:blipFill>
        <p:spPr bwMode="auto">
          <a:xfrm>
            <a:off x="6425621" y="2416260"/>
            <a:ext cx="265313" cy="272018"/>
          </a:xfrm>
          <a:prstGeom prst="rect">
            <a:avLst/>
          </a:prstGeom>
          <a:noFill/>
          <a:ln>
            <a:noFill/>
          </a:ln>
          <a:effectLst>
            <a:outerShdw blurRad="241300" dist="35921" dir="2700000" algn="ctr" rotWithShape="0">
              <a:schemeClr val="bg2"/>
            </a:outerShdw>
          </a:effectLst>
        </p:spPr>
      </p:pic>
      <p:sp>
        <p:nvSpPr>
          <p:cNvPr id="39" name="TextBox 38"/>
          <p:cNvSpPr txBox="1"/>
          <p:nvPr/>
        </p:nvSpPr>
        <p:spPr>
          <a:xfrm>
            <a:off x="6652547" y="2369403"/>
            <a:ext cx="2559693" cy="830997"/>
          </a:xfrm>
          <a:prstGeom prst="rect">
            <a:avLst/>
          </a:prstGeom>
          <a:noFill/>
        </p:spPr>
        <p:txBody>
          <a:bodyPr wrap="square" rtlCol="0">
            <a:spAutoFit/>
          </a:bodyPr>
          <a:lstStyle/>
          <a:p>
            <a:pPr>
              <a:spcAft>
                <a:spcPts val="0"/>
              </a:spcAft>
            </a:pPr>
            <a:r>
              <a:rPr lang="en-US" sz="1600" dirty="0" smtClean="0">
                <a:solidFill>
                  <a:srgbClr val="00467F"/>
                </a:solidFill>
              </a:rPr>
              <a:t>Select a compliance status</a:t>
            </a:r>
          </a:p>
          <a:p>
            <a:pPr>
              <a:spcAft>
                <a:spcPts val="1000"/>
              </a:spcAft>
            </a:pPr>
            <a:endParaRPr lang="en-US" sz="1600" dirty="0">
              <a:solidFill>
                <a:srgbClr val="00467F"/>
              </a:solidFill>
            </a:endParaRPr>
          </a:p>
        </p:txBody>
      </p:sp>
      <p:sp>
        <p:nvSpPr>
          <p:cNvPr id="40" name="TextBox 39"/>
          <p:cNvSpPr txBox="1"/>
          <p:nvPr/>
        </p:nvSpPr>
        <p:spPr>
          <a:xfrm>
            <a:off x="1901207" y="5345668"/>
            <a:ext cx="4198585" cy="369332"/>
          </a:xfrm>
          <a:prstGeom prst="rect">
            <a:avLst/>
          </a:prstGeom>
          <a:noFill/>
        </p:spPr>
        <p:txBody>
          <a:bodyPr wrap="none" rtlCol="0">
            <a:spAutoFit/>
          </a:bodyPr>
          <a:lstStyle/>
          <a:p>
            <a:r>
              <a:rPr lang="en-US" i="1" dirty="0" smtClean="0">
                <a:solidFill>
                  <a:srgbClr val="00467F"/>
                </a:solidFill>
              </a:rPr>
              <a:t>Always remember to save your Survey!</a:t>
            </a:r>
            <a:endParaRPr lang="en-US" i="1" dirty="0">
              <a:solidFill>
                <a:srgbClr val="00467F"/>
              </a:solidFill>
            </a:endParaRPr>
          </a:p>
        </p:txBody>
      </p:sp>
      <p:pic>
        <p:nvPicPr>
          <p:cNvPr id="60" name="Picture 2" descr="http://th1196.photobucket.com/albums/aa416/tmaine4/th_checkmark.png"/>
          <p:cNvPicPr>
            <a:picLocks noChangeAspect="1" noChangeArrowheads="1"/>
          </p:cNvPicPr>
          <p:nvPr/>
        </p:nvPicPr>
        <p:blipFill>
          <a:blip r:embed="rId4" cstate="print"/>
          <a:srcRect/>
          <a:stretch>
            <a:fillRect/>
          </a:stretch>
        </p:blipFill>
        <p:spPr bwMode="auto">
          <a:xfrm>
            <a:off x="6425621" y="3073868"/>
            <a:ext cx="265313" cy="272018"/>
          </a:xfrm>
          <a:prstGeom prst="rect">
            <a:avLst/>
          </a:prstGeom>
          <a:noFill/>
          <a:ln>
            <a:noFill/>
          </a:ln>
          <a:effectLst>
            <a:outerShdw blurRad="241300" dist="35921" dir="2700000" algn="ctr" rotWithShape="0">
              <a:schemeClr val="bg2"/>
            </a:outerShdw>
          </a:effectLst>
        </p:spPr>
      </p:pic>
      <p:sp>
        <p:nvSpPr>
          <p:cNvPr id="61" name="TextBox 60"/>
          <p:cNvSpPr txBox="1"/>
          <p:nvPr/>
        </p:nvSpPr>
        <p:spPr>
          <a:xfrm>
            <a:off x="6652546" y="3027011"/>
            <a:ext cx="2559693" cy="584775"/>
          </a:xfrm>
          <a:prstGeom prst="rect">
            <a:avLst/>
          </a:prstGeom>
          <a:noFill/>
        </p:spPr>
        <p:txBody>
          <a:bodyPr wrap="square" rtlCol="0">
            <a:spAutoFit/>
          </a:bodyPr>
          <a:lstStyle/>
          <a:p>
            <a:pPr>
              <a:spcAft>
                <a:spcPts val="1000"/>
              </a:spcAft>
            </a:pPr>
            <a:r>
              <a:rPr lang="en-US" sz="1600" dirty="0" smtClean="0">
                <a:solidFill>
                  <a:srgbClr val="00467F"/>
                </a:solidFill>
              </a:rPr>
              <a:t>Select status verification that shows compliance</a:t>
            </a:r>
            <a:endParaRPr lang="en-US" sz="1600" dirty="0">
              <a:solidFill>
                <a:srgbClr val="00467F"/>
              </a:solidFill>
            </a:endParaRPr>
          </a:p>
        </p:txBody>
      </p:sp>
      <p:pic>
        <p:nvPicPr>
          <p:cNvPr id="64" name="Picture 2" descr="http://th1196.photobucket.com/albums/aa416/tmaine4/th_checkmark.png"/>
          <p:cNvPicPr>
            <a:picLocks noChangeAspect="1" noChangeArrowheads="1"/>
          </p:cNvPicPr>
          <p:nvPr/>
        </p:nvPicPr>
        <p:blipFill>
          <a:blip r:embed="rId4" cstate="print"/>
          <a:srcRect/>
          <a:stretch>
            <a:fillRect/>
          </a:stretch>
        </p:blipFill>
        <p:spPr bwMode="auto">
          <a:xfrm>
            <a:off x="6425621" y="3728507"/>
            <a:ext cx="265176" cy="274320"/>
          </a:xfrm>
          <a:prstGeom prst="rect">
            <a:avLst/>
          </a:prstGeom>
          <a:noFill/>
          <a:ln>
            <a:noFill/>
          </a:ln>
          <a:effectLst>
            <a:outerShdw blurRad="241300" dist="35921" dir="2700000" algn="ctr" rotWithShape="0">
              <a:schemeClr val="bg2"/>
            </a:outerShdw>
          </a:effectLst>
        </p:spPr>
      </p:pic>
      <p:sp>
        <p:nvSpPr>
          <p:cNvPr id="65" name="TextBox 64"/>
          <p:cNvSpPr txBox="1"/>
          <p:nvPr/>
        </p:nvSpPr>
        <p:spPr>
          <a:xfrm>
            <a:off x="6652546" y="3678105"/>
            <a:ext cx="2559693" cy="893894"/>
          </a:xfrm>
          <a:prstGeom prst="rect">
            <a:avLst/>
          </a:prstGeom>
          <a:noFill/>
        </p:spPr>
        <p:txBody>
          <a:bodyPr wrap="square" rtlCol="0">
            <a:spAutoFit/>
          </a:bodyPr>
          <a:lstStyle/>
          <a:p>
            <a:pPr>
              <a:spcAft>
                <a:spcPts val="1000"/>
              </a:spcAft>
            </a:pPr>
            <a:r>
              <a:rPr lang="en-US" sz="1600" dirty="0">
                <a:solidFill>
                  <a:srgbClr val="00467F"/>
                </a:solidFill>
              </a:rPr>
              <a:t>Enter in additional documentation and policy details</a:t>
            </a:r>
          </a:p>
        </p:txBody>
      </p:sp>
      <p:pic>
        <p:nvPicPr>
          <p:cNvPr id="6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2814" y="1784056"/>
            <a:ext cx="6239763" cy="3108960"/>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 name="TextBox 66"/>
          <p:cNvSpPr txBox="1"/>
          <p:nvPr/>
        </p:nvSpPr>
        <p:spPr>
          <a:xfrm>
            <a:off x="838200" y="1788451"/>
            <a:ext cx="5169605" cy="2970044"/>
          </a:xfrm>
          <a:prstGeom prst="rect">
            <a:avLst/>
          </a:prstGeom>
          <a:solidFill>
            <a:schemeClr val="accent3">
              <a:lumMod val="40000"/>
              <a:lumOff val="60000"/>
            </a:schemeClr>
          </a:solidFill>
        </p:spPr>
        <p:txBody>
          <a:bodyPr wrap="square" rtlCol="0">
            <a:spAutoFit/>
          </a:bodyPr>
          <a:lstStyle/>
          <a:p>
            <a:pPr>
              <a:spcAft>
                <a:spcPts val="600"/>
              </a:spcAft>
            </a:pPr>
            <a:r>
              <a:rPr lang="en-US" b="1" dirty="0">
                <a:solidFill>
                  <a:srgbClr val="00467F"/>
                </a:solidFill>
              </a:rPr>
              <a:t>Yes</a:t>
            </a:r>
            <a:r>
              <a:rPr lang="en-US" dirty="0">
                <a:solidFill>
                  <a:srgbClr val="00467F"/>
                </a:solidFill>
              </a:rPr>
              <a:t> </a:t>
            </a:r>
            <a:endParaRPr lang="en-US" dirty="0" smtClean="0">
              <a:solidFill>
                <a:srgbClr val="00467F"/>
              </a:solidFill>
            </a:endParaRPr>
          </a:p>
          <a:p>
            <a:pPr marL="285750" indent="-285750">
              <a:spcAft>
                <a:spcPts val="600"/>
              </a:spcAft>
              <a:buFont typeface="Arial" pitchFamily="34" charset="0"/>
              <a:buChar char="•"/>
            </a:pPr>
            <a:r>
              <a:rPr lang="en-US" sz="1600" dirty="0" smtClean="0">
                <a:solidFill>
                  <a:srgbClr val="00467F"/>
                </a:solidFill>
              </a:rPr>
              <a:t>Meets </a:t>
            </a:r>
            <a:r>
              <a:rPr lang="en-US" sz="1600" dirty="0">
                <a:solidFill>
                  <a:srgbClr val="00467F"/>
                </a:solidFill>
              </a:rPr>
              <a:t>guidelines. Full points awarded.</a:t>
            </a:r>
          </a:p>
          <a:p>
            <a:pPr>
              <a:spcAft>
                <a:spcPts val="600"/>
              </a:spcAft>
            </a:pPr>
            <a:r>
              <a:rPr lang="en-US" b="1" dirty="0">
                <a:solidFill>
                  <a:srgbClr val="00467F"/>
                </a:solidFill>
              </a:rPr>
              <a:t>No </a:t>
            </a:r>
          </a:p>
          <a:p>
            <a:pPr marL="285750" indent="-285750">
              <a:spcAft>
                <a:spcPts val="600"/>
              </a:spcAft>
              <a:buFont typeface="Arial" pitchFamily="34" charset="0"/>
              <a:buChar char="•"/>
            </a:pPr>
            <a:r>
              <a:rPr lang="en-US" sz="1600" dirty="0">
                <a:solidFill>
                  <a:srgbClr val="00467F"/>
                </a:solidFill>
              </a:rPr>
              <a:t>Does not meet guidelines. No points awarded.</a:t>
            </a:r>
          </a:p>
          <a:p>
            <a:pPr>
              <a:spcAft>
                <a:spcPts val="600"/>
              </a:spcAft>
            </a:pPr>
            <a:r>
              <a:rPr lang="en-US" b="1" dirty="0">
                <a:solidFill>
                  <a:srgbClr val="00467F"/>
                </a:solidFill>
              </a:rPr>
              <a:t>In Process </a:t>
            </a:r>
          </a:p>
          <a:p>
            <a:pPr marL="285750" indent="-285750">
              <a:spcAft>
                <a:spcPts val="600"/>
              </a:spcAft>
              <a:buFont typeface="Arial" pitchFamily="34" charset="0"/>
              <a:buChar char="•"/>
            </a:pPr>
            <a:r>
              <a:rPr lang="en-US" sz="1600" dirty="0">
                <a:solidFill>
                  <a:srgbClr val="00467F"/>
                </a:solidFill>
              </a:rPr>
              <a:t>Partially compliant. Partial point awards possible.</a:t>
            </a:r>
          </a:p>
          <a:p>
            <a:pPr>
              <a:spcAft>
                <a:spcPts val="600"/>
              </a:spcAft>
            </a:pPr>
            <a:r>
              <a:rPr lang="en-US" b="1" dirty="0">
                <a:solidFill>
                  <a:srgbClr val="00467F"/>
                </a:solidFill>
              </a:rPr>
              <a:t>Not Assessed </a:t>
            </a:r>
            <a:endParaRPr lang="en-US" b="1" dirty="0" smtClean="0">
              <a:solidFill>
                <a:srgbClr val="00467F"/>
              </a:solidFill>
            </a:endParaRPr>
          </a:p>
          <a:p>
            <a:pPr marL="285750" indent="-285750">
              <a:spcAft>
                <a:spcPts val="600"/>
              </a:spcAft>
              <a:buFont typeface="Arial" pitchFamily="34" charset="0"/>
              <a:buChar char="•"/>
            </a:pPr>
            <a:r>
              <a:rPr lang="en-US" sz="1600" dirty="0">
                <a:solidFill>
                  <a:srgbClr val="00467F"/>
                </a:solidFill>
              </a:rPr>
              <a:t>Not assessed for compliance by client. No points awarded in preliminary report. </a:t>
            </a:r>
          </a:p>
        </p:txBody>
      </p:sp>
      <p:pic>
        <p:nvPicPr>
          <p:cNvPr id="6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0766" y="1764918"/>
            <a:ext cx="6261811" cy="3108960"/>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9"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9608" y="1764713"/>
            <a:ext cx="6283912" cy="3108960"/>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194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61" grpId="0"/>
      <p:bldP spid="65" grpId="0"/>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81000" y="1219200"/>
            <a:ext cx="3159839" cy="369332"/>
          </a:xfrm>
          <a:prstGeom prst="rect">
            <a:avLst/>
          </a:prstGeom>
          <a:noFill/>
        </p:spPr>
        <p:txBody>
          <a:bodyPr wrap="none" rtlCol="0">
            <a:spAutoFit/>
          </a:bodyPr>
          <a:lstStyle/>
          <a:p>
            <a:r>
              <a:rPr lang="en-US" dirty="0" smtClean="0">
                <a:solidFill>
                  <a:srgbClr val="00467F"/>
                </a:solidFill>
              </a:rPr>
              <a:t>Other Survey considerations:</a:t>
            </a:r>
          </a:p>
        </p:txBody>
      </p:sp>
      <p:grpSp>
        <p:nvGrpSpPr>
          <p:cNvPr id="2" name="Group 24"/>
          <p:cNvGrpSpPr/>
          <p:nvPr/>
        </p:nvGrpSpPr>
        <p:grpSpPr>
          <a:xfrm>
            <a:off x="457200" y="1752600"/>
            <a:ext cx="7835563" cy="923330"/>
            <a:chOff x="136059" y="1219200"/>
            <a:chExt cx="7835563" cy="923330"/>
          </a:xfrm>
        </p:grpSpPr>
        <p:sp>
          <p:nvSpPr>
            <p:cNvPr id="26" name="TextBox 25"/>
            <p:cNvSpPr txBox="1"/>
            <p:nvPr/>
          </p:nvSpPr>
          <p:spPr>
            <a:xfrm>
              <a:off x="427822" y="1219200"/>
              <a:ext cx="7543800" cy="923330"/>
            </a:xfrm>
            <a:prstGeom prst="rect">
              <a:avLst/>
            </a:prstGeom>
            <a:noFill/>
          </p:spPr>
          <p:txBody>
            <a:bodyPr wrap="square" rtlCol="0">
              <a:spAutoFit/>
            </a:bodyPr>
            <a:lstStyle/>
            <a:p>
              <a:r>
                <a:rPr lang="en-US" dirty="0" smtClean="0">
                  <a:solidFill>
                    <a:srgbClr val="00467F"/>
                  </a:solidFill>
                </a:rPr>
                <a:t>Certain GPC criteria have multiple options or combination of options to demonstrate compliance . Select the option most likely to receive compliance.</a:t>
              </a:r>
            </a:p>
          </p:txBody>
        </p:sp>
        <p:pic>
          <p:nvPicPr>
            <p:cNvPr id="27" name="Picture 2" descr="http://th1196.photobucket.com/albums/aa416/tmaine4/th_checkmark.png"/>
            <p:cNvPicPr>
              <a:picLocks noChangeAspect="1" noChangeArrowheads="1"/>
            </p:cNvPicPr>
            <p:nvPr/>
          </p:nvPicPr>
          <p:blipFill>
            <a:blip r:embed="rId3" cstate="print"/>
            <a:srcRect/>
            <a:stretch>
              <a:fillRect/>
            </a:stretch>
          </p:blipFill>
          <p:spPr bwMode="auto">
            <a:xfrm>
              <a:off x="136059" y="1245453"/>
              <a:ext cx="316826" cy="316826"/>
            </a:xfrm>
            <a:prstGeom prst="rect">
              <a:avLst/>
            </a:prstGeom>
            <a:noFill/>
          </p:spPr>
        </p:pic>
      </p:grpSp>
      <p:sp>
        <p:nvSpPr>
          <p:cNvPr id="18" name="Title 1"/>
          <p:cNvSpPr>
            <a:spLocks noGrp="1"/>
          </p:cNvSpPr>
          <p:nvPr>
            <p:ph type="title"/>
          </p:nvPr>
        </p:nvSpPr>
        <p:spPr>
          <a:xfrm>
            <a:off x="381000" y="304800"/>
            <a:ext cx="8153400" cy="762000"/>
          </a:xfrm>
        </p:spPr>
        <p:txBody>
          <a:bodyPr/>
          <a:lstStyle/>
          <a:p>
            <a:pPr>
              <a:defRPr/>
            </a:pPr>
            <a:r>
              <a:rPr lang="en-US" sz="2300" b="0" dirty="0">
                <a:ea typeface="ＭＳ Ｐゴシック" pitchFamily="34" charset="-128"/>
              </a:rPr>
              <a:t>Guiding Principles Compliance </a:t>
            </a:r>
            <a:r>
              <a:rPr lang="en-US" sz="2300" b="0" dirty="0" smtClean="0">
                <a:ea typeface="ＭＳ Ｐゴシック" pitchFamily="34" charset="-128"/>
              </a:rPr>
              <a:t>Program: Existing Building</a:t>
            </a:r>
            <a:r>
              <a:rPr lang="en-US" sz="2400" dirty="0">
                <a:ea typeface="ＭＳ Ｐゴシック" pitchFamily="34" charset="-128"/>
              </a:rPr>
              <a:t/>
            </a:r>
            <a:br>
              <a:rPr lang="en-US" sz="2400" dirty="0">
                <a:ea typeface="ＭＳ Ｐゴシック" pitchFamily="34" charset="-128"/>
              </a:rPr>
            </a:br>
            <a:r>
              <a:rPr lang="en-US" sz="2100" dirty="0">
                <a:ea typeface="ＭＳ Ｐゴシック" pitchFamily="34" charset="-128"/>
              </a:rPr>
              <a:t>Complete GPC Survey</a:t>
            </a:r>
            <a:endParaRPr lang="en-US" sz="2100" dirty="0" smtClean="0">
              <a:ea typeface="ＭＳ Ｐゴシック" pitchFamily="34" charset="-128"/>
            </a:endParaRPr>
          </a:p>
        </p:txBody>
      </p:sp>
      <p:grpSp>
        <p:nvGrpSpPr>
          <p:cNvPr id="3" name="Group 1"/>
          <p:cNvGrpSpPr/>
          <p:nvPr/>
        </p:nvGrpSpPr>
        <p:grpSpPr>
          <a:xfrm>
            <a:off x="457200" y="2514600"/>
            <a:ext cx="8491211" cy="1847088"/>
            <a:chOff x="457200" y="2514600"/>
            <a:chExt cx="8491211" cy="1847088"/>
          </a:xfrm>
        </p:grpSpPr>
        <p:grpSp>
          <p:nvGrpSpPr>
            <p:cNvPr id="4" name="Group 27"/>
            <p:cNvGrpSpPr/>
            <p:nvPr/>
          </p:nvGrpSpPr>
          <p:grpSpPr>
            <a:xfrm>
              <a:off x="457200" y="2722064"/>
              <a:ext cx="3544291" cy="924647"/>
              <a:chOff x="136059" y="1379992"/>
              <a:chExt cx="3544291" cy="924647"/>
            </a:xfrm>
          </p:grpSpPr>
          <p:sp>
            <p:nvSpPr>
              <p:cNvPr id="29" name="TextBox 28"/>
              <p:cNvSpPr txBox="1"/>
              <p:nvPr/>
            </p:nvSpPr>
            <p:spPr>
              <a:xfrm>
                <a:off x="427822" y="1381309"/>
                <a:ext cx="3252528" cy="923330"/>
              </a:xfrm>
              <a:prstGeom prst="rect">
                <a:avLst/>
              </a:prstGeom>
              <a:noFill/>
            </p:spPr>
            <p:txBody>
              <a:bodyPr wrap="square" rtlCol="0">
                <a:spAutoFit/>
              </a:bodyPr>
              <a:lstStyle/>
              <a:p>
                <a:r>
                  <a:rPr lang="en-US" dirty="0" smtClean="0">
                    <a:solidFill>
                      <a:srgbClr val="00467F"/>
                    </a:solidFill>
                  </a:rPr>
                  <a:t>A few criteria have multiple Status Verification drop-downs. Select all that apply</a:t>
                </a:r>
                <a:r>
                  <a:rPr lang="en-US" dirty="0">
                    <a:solidFill>
                      <a:srgbClr val="00467F"/>
                    </a:solidFill>
                  </a:rPr>
                  <a:t>.</a:t>
                </a:r>
                <a:endParaRPr lang="en-US" i="1" dirty="0" smtClean="0">
                  <a:solidFill>
                    <a:srgbClr val="00467F"/>
                  </a:solidFill>
                </a:endParaRPr>
              </a:p>
            </p:txBody>
          </p:sp>
          <p:pic>
            <p:nvPicPr>
              <p:cNvPr id="30" name="Picture 2" descr="http://th1196.photobucket.com/albums/aa416/tmaine4/th_checkmark.png"/>
              <p:cNvPicPr>
                <a:picLocks noChangeAspect="1" noChangeArrowheads="1"/>
              </p:cNvPicPr>
              <p:nvPr/>
            </p:nvPicPr>
            <p:blipFill>
              <a:blip r:embed="rId3" cstate="print"/>
              <a:srcRect/>
              <a:stretch>
                <a:fillRect/>
              </a:stretch>
            </p:blipFill>
            <p:spPr bwMode="auto">
              <a:xfrm>
                <a:off x="136059" y="1379992"/>
                <a:ext cx="316826" cy="316826"/>
              </a:xfrm>
              <a:prstGeom prst="rect">
                <a:avLst/>
              </a:prstGeom>
              <a:noFill/>
              <a:ln>
                <a:noFill/>
              </a:ln>
              <a:effectLst>
                <a:outerShdw blurRad="241300" dist="35921" dir="2700000" algn="ctr" rotWithShape="0">
                  <a:schemeClr val="bg2"/>
                </a:outerShdw>
              </a:effectLst>
            </p:spPr>
          </p:pic>
        </p:gr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49091" y="2514600"/>
              <a:ext cx="5099320" cy="1847088"/>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5" name="Group 3"/>
          <p:cNvGrpSpPr/>
          <p:nvPr/>
        </p:nvGrpSpPr>
        <p:grpSpPr>
          <a:xfrm>
            <a:off x="381000" y="4572000"/>
            <a:ext cx="6468331" cy="1356360"/>
            <a:chOff x="381000" y="4572000"/>
            <a:chExt cx="6468331" cy="1356360"/>
          </a:xfrm>
        </p:grpSpPr>
        <p:grpSp>
          <p:nvGrpSpPr>
            <p:cNvPr id="6" name="Group 31"/>
            <p:cNvGrpSpPr/>
            <p:nvPr/>
          </p:nvGrpSpPr>
          <p:grpSpPr>
            <a:xfrm>
              <a:off x="381000" y="4572000"/>
              <a:ext cx="4800600" cy="369332"/>
              <a:chOff x="136059" y="1219200"/>
              <a:chExt cx="4800600" cy="369332"/>
            </a:xfrm>
          </p:grpSpPr>
          <p:sp>
            <p:nvSpPr>
              <p:cNvPr id="33" name="TextBox 32"/>
              <p:cNvSpPr txBox="1"/>
              <p:nvPr/>
            </p:nvSpPr>
            <p:spPr>
              <a:xfrm>
                <a:off x="427822" y="1219200"/>
                <a:ext cx="4508837" cy="369332"/>
              </a:xfrm>
              <a:prstGeom prst="rect">
                <a:avLst/>
              </a:prstGeom>
              <a:noFill/>
            </p:spPr>
            <p:txBody>
              <a:bodyPr wrap="square" rtlCol="0">
                <a:spAutoFit/>
              </a:bodyPr>
              <a:lstStyle/>
              <a:p>
                <a:r>
                  <a:rPr lang="en-US" dirty="0" smtClean="0">
                    <a:solidFill>
                      <a:srgbClr val="00467F"/>
                    </a:solidFill>
                  </a:rPr>
                  <a:t>Read the Tool-tips for additional guidance.</a:t>
                </a:r>
              </a:p>
            </p:txBody>
          </p:sp>
          <p:pic>
            <p:nvPicPr>
              <p:cNvPr id="43" name="Picture 2" descr="http://th1196.photobucket.com/albums/aa416/tmaine4/th_checkmark.png"/>
              <p:cNvPicPr>
                <a:picLocks noChangeAspect="1" noChangeArrowheads="1"/>
              </p:cNvPicPr>
              <p:nvPr/>
            </p:nvPicPr>
            <p:blipFill>
              <a:blip r:embed="rId3" cstate="print"/>
              <a:srcRect/>
              <a:stretch>
                <a:fillRect/>
              </a:stretch>
            </p:blipFill>
            <p:spPr bwMode="auto">
              <a:xfrm>
                <a:off x="136059" y="1245453"/>
                <a:ext cx="316826" cy="316826"/>
              </a:xfrm>
              <a:prstGeom prst="rect">
                <a:avLst/>
              </a:prstGeom>
              <a:noFill/>
              <a:ln>
                <a:noFill/>
              </a:ln>
              <a:effectLst>
                <a:outerShdw blurRad="241300" dist="35921" dir="2700000" algn="ctr" rotWithShape="0">
                  <a:schemeClr val="bg2"/>
                </a:outerShdw>
              </a:effectLst>
            </p:spPr>
          </p:pic>
        </p:grpSp>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5105400"/>
              <a:ext cx="6392131" cy="822960"/>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11605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37346" y="1524000"/>
            <a:ext cx="4058453" cy="4191000"/>
          </a:xfrm>
        </p:spPr>
        <p:txBody>
          <a:bodyPr/>
          <a:lstStyle/>
          <a:p>
            <a:pPr marL="0" indent="0">
              <a:buNone/>
            </a:pPr>
            <a:r>
              <a:rPr lang="en-US" sz="1800" kern="1200" dirty="0" smtClean="0">
                <a:solidFill>
                  <a:srgbClr val="00467F"/>
                </a:solidFill>
                <a:latin typeface="Arial" pitchFamily="34" charset="0"/>
                <a:ea typeface="ＭＳ Ｐゴシック" pitchFamily="34" charset="-128"/>
                <a:cs typeface="Arial" pitchFamily="34" charset="0"/>
              </a:rPr>
              <a:t>In addition to the tooltips, GBI provides a GPC Supplemental Guide</a:t>
            </a:r>
          </a:p>
          <a:p>
            <a:r>
              <a:rPr lang="en-US" sz="1800" kern="1200" dirty="0" smtClean="0">
                <a:solidFill>
                  <a:srgbClr val="00467F"/>
                </a:solidFill>
                <a:latin typeface="Arial" pitchFamily="34" charset="0"/>
                <a:ea typeface="ＭＳ Ｐゴシック" pitchFamily="34" charset="-128"/>
                <a:cs typeface="Arial" pitchFamily="34" charset="0"/>
              </a:rPr>
              <a:t>Provides </a:t>
            </a:r>
          </a:p>
          <a:p>
            <a:pPr lvl="1"/>
            <a:r>
              <a:rPr lang="en-US" sz="1800" kern="1200" dirty="0" smtClean="0">
                <a:solidFill>
                  <a:srgbClr val="00467F"/>
                </a:solidFill>
                <a:latin typeface="Arial" pitchFamily="34" charset="0"/>
                <a:ea typeface="ＭＳ Ｐゴシック" pitchFamily="34" charset="-128"/>
                <a:cs typeface="Arial" pitchFamily="34" charset="0"/>
              </a:rPr>
              <a:t>Definitions </a:t>
            </a:r>
            <a:r>
              <a:rPr lang="en-US" sz="1800" kern="1200" dirty="0">
                <a:solidFill>
                  <a:srgbClr val="00467F"/>
                </a:solidFill>
                <a:latin typeface="Arial" pitchFamily="34" charset="0"/>
                <a:ea typeface="ＭＳ Ｐゴシック" pitchFamily="34" charset="-128"/>
                <a:cs typeface="Arial" pitchFamily="34" charset="0"/>
              </a:rPr>
              <a:t>and examples of the compliance verification documents for each </a:t>
            </a:r>
            <a:r>
              <a:rPr lang="en-US" sz="1800" kern="1200" dirty="0" smtClean="0">
                <a:solidFill>
                  <a:srgbClr val="00467F"/>
                </a:solidFill>
                <a:latin typeface="Arial" pitchFamily="34" charset="0"/>
                <a:ea typeface="ＭＳ Ｐゴシック" pitchFamily="34" charset="-128"/>
                <a:cs typeface="Arial" pitchFamily="34" charset="0"/>
              </a:rPr>
              <a:t>Guiding Principle criterion listed within the GPC Survey</a:t>
            </a:r>
          </a:p>
          <a:p>
            <a:pPr lvl="1"/>
            <a:r>
              <a:rPr lang="en-US" sz="1800" kern="1200" dirty="0" smtClean="0">
                <a:solidFill>
                  <a:srgbClr val="00467F"/>
                </a:solidFill>
                <a:latin typeface="Arial" pitchFamily="34" charset="0"/>
                <a:ea typeface="ＭＳ Ｐゴシック" pitchFamily="34" charset="-128"/>
                <a:cs typeface="Arial" pitchFamily="34" charset="0"/>
              </a:rPr>
              <a:t>Available via </a:t>
            </a:r>
            <a:r>
              <a:rPr lang="en-US" sz="1800" kern="1200" dirty="0">
                <a:solidFill>
                  <a:srgbClr val="00467F"/>
                </a:solidFill>
                <a:latin typeface="Arial" pitchFamily="34" charset="0"/>
                <a:ea typeface="ＭＳ Ｐゴシック" pitchFamily="34" charset="-128"/>
                <a:cs typeface="Arial" pitchFamily="34" charset="0"/>
              </a:rPr>
              <a:t>the same link used to download the GPC </a:t>
            </a:r>
            <a:r>
              <a:rPr lang="en-US" sz="1800" kern="1200" dirty="0" smtClean="0">
                <a:solidFill>
                  <a:srgbClr val="00467F"/>
                </a:solidFill>
                <a:latin typeface="Arial" pitchFamily="34" charset="0"/>
                <a:ea typeface="ＭＳ Ｐゴシック" pitchFamily="34" charset="-128"/>
                <a:cs typeface="Arial" pitchFamily="34" charset="0"/>
              </a:rPr>
              <a:t>Survey within the Account Home screen of your GBI User Account</a:t>
            </a:r>
            <a:endParaRPr lang="en-US" sz="1800" kern="1200" dirty="0">
              <a:solidFill>
                <a:srgbClr val="00467F"/>
              </a:solidFill>
              <a:latin typeface="Arial" pitchFamily="34" charset="0"/>
              <a:ea typeface="ＭＳ Ｐゴシック" pitchFamily="34" charset="-128"/>
              <a:cs typeface="Arial" pitchFamily="34" charset="0"/>
            </a:endParaRPr>
          </a:p>
        </p:txBody>
      </p:sp>
      <p:sp>
        <p:nvSpPr>
          <p:cNvPr id="10" name="Title 1"/>
          <p:cNvSpPr>
            <a:spLocks noGrp="1"/>
          </p:cNvSpPr>
          <p:nvPr>
            <p:ph type="title"/>
          </p:nvPr>
        </p:nvSpPr>
        <p:spPr>
          <a:xfrm>
            <a:off x="381000" y="304800"/>
            <a:ext cx="8153400" cy="762000"/>
          </a:xfrm>
        </p:spPr>
        <p:txBody>
          <a:bodyPr/>
          <a:lstStyle/>
          <a:p>
            <a:pPr>
              <a:defRPr/>
            </a:pPr>
            <a:r>
              <a:rPr lang="en-US" sz="2300" b="0" dirty="0">
                <a:ea typeface="ＭＳ Ｐゴシック" pitchFamily="34" charset="-128"/>
              </a:rPr>
              <a:t>Guiding Principles Compliance </a:t>
            </a:r>
            <a:r>
              <a:rPr lang="en-US" sz="2300" b="0" dirty="0" smtClean="0">
                <a:ea typeface="ＭＳ Ｐゴシック" pitchFamily="34" charset="-128"/>
              </a:rPr>
              <a:t>Program: Existing Building</a:t>
            </a:r>
            <a:r>
              <a:rPr lang="en-US" sz="2400" dirty="0">
                <a:ea typeface="ＭＳ Ｐゴシック" pitchFamily="34" charset="-128"/>
              </a:rPr>
              <a:t/>
            </a:r>
            <a:br>
              <a:rPr lang="en-US" sz="2400" dirty="0">
                <a:ea typeface="ＭＳ Ｐゴシック" pitchFamily="34" charset="-128"/>
              </a:rPr>
            </a:br>
            <a:r>
              <a:rPr lang="en-US" sz="2100" dirty="0" smtClean="0">
                <a:ea typeface="ＭＳ Ｐゴシック" pitchFamily="34" charset="-128"/>
              </a:rPr>
              <a:t>Supplemental Guide</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5800" y="1339215"/>
            <a:ext cx="4511836" cy="4297680"/>
          </a:xfrm>
          <a:prstGeom prst="rect">
            <a:avLst/>
          </a:prstGeom>
          <a:noFill/>
          <a:ln>
            <a:noFill/>
          </a:ln>
          <a:effectLst>
            <a:outerShdw blurRad="241300"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3755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20"/>
          <p:cNvSpPr txBox="1">
            <a:spLocks noChangeArrowheads="1"/>
          </p:cNvSpPr>
          <p:nvPr/>
        </p:nvSpPr>
        <p:spPr bwMode="auto">
          <a:xfrm>
            <a:off x="8013229" y="210661"/>
            <a:ext cx="977900" cy="554038"/>
          </a:xfrm>
          <a:prstGeom prst="rect">
            <a:avLst/>
          </a:prstGeom>
          <a:noFill/>
          <a:ln w="9525">
            <a:noFill/>
            <a:miter lim="800000"/>
            <a:headEnd/>
            <a:tailEnd/>
          </a:ln>
        </p:spPr>
        <p:txBody>
          <a:bodyPr>
            <a:spAutoFit/>
          </a:bodyPr>
          <a:lstStyle/>
          <a:p>
            <a:pPr fontAlgn="auto">
              <a:spcBef>
                <a:spcPts val="0"/>
              </a:spcBef>
              <a:spcAft>
                <a:spcPts val="0"/>
              </a:spcAft>
            </a:pPr>
            <a:r>
              <a:rPr lang="en-US" sz="1000" b="1" dirty="0">
                <a:solidFill>
                  <a:srgbClr val="5C8727"/>
                </a:solidFill>
                <a:latin typeface="Arial"/>
              </a:rPr>
              <a:t>Guiding Principles Compliance</a:t>
            </a:r>
          </a:p>
        </p:txBody>
      </p:sp>
      <p:pic>
        <p:nvPicPr>
          <p:cNvPr id="117" name="Picture 2" descr="G:\Operations\Resources\Logos\GPC Certif Logos\GPC_log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62329" y="76200"/>
            <a:ext cx="914400" cy="914400"/>
          </a:xfrm>
          <a:prstGeom prst="rect">
            <a:avLst/>
          </a:prstGeom>
          <a:noFill/>
          <a:extLst>
            <a:ext uri="{909E8E84-426E-40DD-AFC4-6F175D3DCCD1}">
              <a14:hiddenFill xmlns="" xmlns:a14="http://schemas.microsoft.com/office/drawing/2010/main">
                <a:solidFill>
                  <a:srgbClr val="FFFFFF"/>
                </a:solidFill>
              </a14:hiddenFill>
            </a:ext>
          </a:extLst>
        </p:spPr>
      </p:pic>
      <p:sp>
        <p:nvSpPr>
          <p:cNvPr id="286" name="Title 1"/>
          <p:cNvSpPr>
            <a:spLocks noGrp="1"/>
          </p:cNvSpPr>
          <p:nvPr>
            <p:ph type="title"/>
          </p:nvPr>
        </p:nvSpPr>
        <p:spPr>
          <a:xfrm>
            <a:off x="381000" y="304800"/>
            <a:ext cx="8458200" cy="738188"/>
          </a:xfrm>
        </p:spPr>
        <p:txBody>
          <a:bodyPr/>
          <a:lstStyle/>
          <a:p>
            <a:r>
              <a:rPr lang="en-US" dirty="0">
                <a:solidFill>
                  <a:srgbClr val="00467F"/>
                </a:solidFill>
                <a:ea typeface="ＭＳ Ｐゴシック" pitchFamily="34" charset="-128"/>
              </a:rPr>
              <a:t>GPC </a:t>
            </a:r>
            <a:r>
              <a:rPr lang="en-US" dirty="0" smtClean="0">
                <a:solidFill>
                  <a:srgbClr val="00467F"/>
                </a:solidFill>
                <a:ea typeface="ＭＳ Ｐゴシック" pitchFamily="34" charset="-128"/>
              </a:rPr>
              <a:t> </a:t>
            </a:r>
            <a:r>
              <a:rPr lang="en-US" dirty="0">
                <a:solidFill>
                  <a:srgbClr val="00467F"/>
                </a:solidFill>
                <a:ea typeface="ＭＳ Ｐゴシック" pitchFamily="34" charset="-128"/>
              </a:rPr>
              <a:t>Report: Roadmap to Compliance</a:t>
            </a:r>
            <a:endParaRPr lang="en-US" dirty="0" smtClean="0">
              <a:ea typeface="ＭＳ Ｐゴシック" pitchFamily="34" charset="-128"/>
            </a:endParaRPr>
          </a:p>
        </p:txBody>
      </p:sp>
      <p:sp>
        <p:nvSpPr>
          <p:cNvPr id="2" name="TextBox 1"/>
          <p:cNvSpPr txBox="1"/>
          <p:nvPr/>
        </p:nvSpPr>
        <p:spPr>
          <a:xfrm>
            <a:off x="304800" y="1143000"/>
            <a:ext cx="8610600" cy="1077218"/>
          </a:xfrm>
          <a:prstGeom prst="rect">
            <a:avLst/>
          </a:prstGeom>
          <a:noFill/>
        </p:spPr>
        <p:txBody>
          <a:bodyPr wrap="square" rtlCol="0">
            <a:spAutoFit/>
          </a:bodyPr>
          <a:lstStyle/>
          <a:p>
            <a:pPr marL="285750" lvl="0" indent="-285750">
              <a:spcAft>
                <a:spcPts val="600"/>
              </a:spcAft>
              <a:buClr>
                <a:srgbClr val="1F913A"/>
              </a:buClr>
              <a:buFont typeface="Wingdings" pitchFamily="2" charset="2"/>
              <a:buChar char="§"/>
            </a:pPr>
            <a:r>
              <a:rPr lang="en-US" dirty="0">
                <a:solidFill>
                  <a:srgbClr val="00467F"/>
                </a:solidFill>
              </a:rPr>
              <a:t>Lists all points missed in the </a:t>
            </a:r>
            <a:r>
              <a:rPr lang="en-US" dirty="0" smtClean="0">
                <a:solidFill>
                  <a:srgbClr val="00467F"/>
                </a:solidFill>
              </a:rPr>
              <a:t>Survey (pre-design assessment; final assessment)</a:t>
            </a:r>
          </a:p>
          <a:p>
            <a:pPr marL="285750" lvl="0" indent="-285750">
              <a:spcAft>
                <a:spcPts val="600"/>
              </a:spcAft>
              <a:buClr>
                <a:srgbClr val="1F913A"/>
              </a:buClr>
              <a:buFont typeface="Wingdings" pitchFamily="2" charset="2"/>
              <a:buChar char="§"/>
            </a:pPr>
            <a:r>
              <a:rPr lang="en-US" dirty="0">
                <a:solidFill>
                  <a:srgbClr val="00467F"/>
                </a:solidFill>
              </a:rPr>
              <a:t>Organizes compliance recommendations by individual </a:t>
            </a:r>
            <a:r>
              <a:rPr lang="en-US" dirty="0" smtClean="0">
                <a:solidFill>
                  <a:srgbClr val="00467F"/>
                </a:solidFill>
              </a:rPr>
              <a:t>criteria</a:t>
            </a:r>
          </a:p>
          <a:p>
            <a:pPr marL="285750" lvl="0" indent="-285750">
              <a:spcAft>
                <a:spcPts val="600"/>
              </a:spcAft>
              <a:buClr>
                <a:srgbClr val="1F913A"/>
              </a:buClr>
              <a:buFont typeface="Wingdings" pitchFamily="2" charset="2"/>
              <a:buChar char="§"/>
            </a:pPr>
            <a:r>
              <a:rPr lang="en-US" dirty="0">
                <a:solidFill>
                  <a:srgbClr val="00467F"/>
                </a:solidFill>
              </a:rPr>
              <a:t>Allows you to focus on where and how to comply with the Guiding </a:t>
            </a:r>
            <a:r>
              <a:rPr lang="en-US" dirty="0" smtClean="0">
                <a:solidFill>
                  <a:srgbClr val="00467F"/>
                </a:solidFill>
              </a:rPr>
              <a:t>Principles</a:t>
            </a:r>
            <a:endParaRPr lang="en-US" dirty="0">
              <a:solidFill>
                <a:srgbClr val="00467F"/>
              </a:solidFill>
            </a:endParaRPr>
          </a:p>
        </p:txBody>
      </p:sp>
      <p:pic>
        <p:nvPicPr>
          <p:cNvPr id="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77529" y="2270760"/>
            <a:ext cx="5538298"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331071" y="2895600"/>
            <a:ext cx="6168044" cy="3200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38100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833"/>
          <p:cNvGrpSpPr/>
          <p:nvPr/>
        </p:nvGrpSpPr>
        <p:grpSpPr>
          <a:xfrm>
            <a:off x="89054" y="2487367"/>
            <a:ext cx="6997546" cy="3608633"/>
            <a:chOff x="2070254" y="2182785"/>
            <a:chExt cx="6997546" cy="3608633"/>
          </a:xfrm>
        </p:grpSpPr>
        <p:grpSp>
          <p:nvGrpSpPr>
            <p:cNvPr id="3" name="Group 205825"/>
            <p:cNvGrpSpPr/>
            <p:nvPr/>
          </p:nvGrpSpPr>
          <p:grpSpPr>
            <a:xfrm>
              <a:off x="2070254" y="2182785"/>
              <a:ext cx="6997546" cy="2236815"/>
              <a:chOff x="2070254" y="2182785"/>
              <a:chExt cx="6997546" cy="2236815"/>
            </a:xfrm>
          </p:grpSpPr>
          <p:grpSp>
            <p:nvGrpSpPr>
              <p:cNvPr id="5" name="Group 26"/>
              <p:cNvGrpSpPr/>
              <p:nvPr/>
            </p:nvGrpSpPr>
            <p:grpSpPr>
              <a:xfrm>
                <a:off x="2070254" y="3627831"/>
                <a:ext cx="1371600" cy="772352"/>
                <a:chOff x="2070254" y="3627831"/>
                <a:chExt cx="1371600" cy="772352"/>
              </a:xfrm>
            </p:grpSpPr>
            <p:sp>
              <p:nvSpPr>
                <p:cNvPr id="7" name="Rectangle 6"/>
                <p:cNvSpPr/>
                <p:nvPr/>
              </p:nvSpPr>
              <p:spPr>
                <a:xfrm>
                  <a:off x="2088616" y="3627831"/>
                  <a:ext cx="1334877"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0% - 39%</a:t>
                  </a:r>
                  <a:endParaRPr lang="en-US" dirty="0">
                    <a:solidFill>
                      <a:srgbClr val="FFFFFF"/>
                    </a:solidFill>
                  </a:endParaRPr>
                </a:p>
              </p:txBody>
            </p:sp>
            <p:sp>
              <p:nvSpPr>
                <p:cNvPr id="17" name="TextBox 16"/>
                <p:cNvSpPr txBox="1"/>
                <p:nvPr/>
              </p:nvSpPr>
              <p:spPr>
                <a:xfrm>
                  <a:off x="2070254" y="4061629"/>
                  <a:ext cx="1371600" cy="338554"/>
                </a:xfrm>
                <a:prstGeom prst="rect">
                  <a:avLst/>
                </a:prstGeom>
                <a:noFill/>
              </p:spPr>
              <p:txBody>
                <a:bodyPr wrap="square" rtlCol="0">
                  <a:spAutoFit/>
                </a:bodyPr>
                <a:lstStyle/>
                <a:p>
                  <a:r>
                    <a:rPr lang="en-US" sz="1600" dirty="0" smtClean="0">
                      <a:solidFill>
                        <a:srgbClr val="136099"/>
                      </a:solidFill>
                    </a:rPr>
                    <a:t>Not Certified</a:t>
                  </a:r>
                </a:p>
              </p:txBody>
            </p:sp>
          </p:grpSp>
          <p:grpSp>
            <p:nvGrpSpPr>
              <p:cNvPr id="6" name="Group 28"/>
              <p:cNvGrpSpPr/>
              <p:nvPr/>
            </p:nvGrpSpPr>
            <p:grpSpPr>
              <a:xfrm>
                <a:off x="3496939" y="3323031"/>
                <a:ext cx="1334877" cy="1077152"/>
                <a:chOff x="3496939" y="3323031"/>
                <a:chExt cx="1334877" cy="1077152"/>
              </a:xfrm>
            </p:grpSpPr>
            <p:sp>
              <p:nvSpPr>
                <p:cNvPr id="13" name="Rectangle 12"/>
                <p:cNvSpPr/>
                <p:nvPr/>
              </p:nvSpPr>
              <p:spPr>
                <a:xfrm>
                  <a:off x="3496939" y="3323031"/>
                  <a:ext cx="1334877"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40% - 59%</a:t>
                  </a:r>
                  <a:endParaRPr lang="en-US" dirty="0">
                    <a:solidFill>
                      <a:srgbClr val="FFFFFF"/>
                    </a:solidFill>
                  </a:endParaRPr>
                </a:p>
              </p:txBody>
            </p:sp>
            <p:sp>
              <p:nvSpPr>
                <p:cNvPr id="19" name="TextBox 18"/>
                <p:cNvSpPr txBox="1"/>
                <p:nvPr/>
              </p:nvSpPr>
              <p:spPr>
                <a:xfrm>
                  <a:off x="3765015" y="4061629"/>
                  <a:ext cx="798723" cy="338554"/>
                </a:xfrm>
                <a:prstGeom prst="rect">
                  <a:avLst/>
                </a:prstGeom>
                <a:noFill/>
              </p:spPr>
              <p:txBody>
                <a:bodyPr wrap="square" rtlCol="0">
                  <a:spAutoFit/>
                </a:bodyPr>
                <a:lstStyle/>
                <a:p>
                  <a:r>
                    <a:rPr lang="en-US" sz="1600" dirty="0" smtClean="0">
                      <a:solidFill>
                        <a:srgbClr val="136099"/>
                      </a:solidFill>
                    </a:rPr>
                    <a:t>2 GPC</a:t>
                  </a:r>
                </a:p>
              </p:txBody>
            </p:sp>
          </p:grpSp>
          <p:grpSp>
            <p:nvGrpSpPr>
              <p:cNvPr id="8" name="Group 29"/>
              <p:cNvGrpSpPr/>
              <p:nvPr/>
            </p:nvGrpSpPr>
            <p:grpSpPr>
              <a:xfrm>
                <a:off x="4908016" y="2944785"/>
                <a:ext cx="1334877" cy="1455398"/>
                <a:chOff x="4908016" y="2944785"/>
                <a:chExt cx="1334877" cy="1455398"/>
              </a:xfrm>
            </p:grpSpPr>
            <p:sp>
              <p:nvSpPr>
                <p:cNvPr id="14" name="Rectangle 13"/>
                <p:cNvSpPr/>
                <p:nvPr/>
              </p:nvSpPr>
              <p:spPr>
                <a:xfrm>
                  <a:off x="4908016" y="2944785"/>
                  <a:ext cx="1334877" cy="987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60% - 79%</a:t>
                  </a:r>
                  <a:endParaRPr lang="en-US" dirty="0">
                    <a:solidFill>
                      <a:srgbClr val="FFFFFF"/>
                    </a:solidFill>
                  </a:endParaRPr>
                </a:p>
              </p:txBody>
            </p:sp>
            <p:sp>
              <p:nvSpPr>
                <p:cNvPr id="20" name="TextBox 19"/>
                <p:cNvSpPr txBox="1"/>
                <p:nvPr/>
              </p:nvSpPr>
              <p:spPr>
                <a:xfrm>
                  <a:off x="5176092" y="4061629"/>
                  <a:ext cx="798723" cy="338554"/>
                </a:xfrm>
                <a:prstGeom prst="rect">
                  <a:avLst/>
                </a:prstGeom>
                <a:noFill/>
              </p:spPr>
              <p:txBody>
                <a:bodyPr wrap="square" rtlCol="0">
                  <a:spAutoFit/>
                </a:bodyPr>
                <a:lstStyle/>
                <a:p>
                  <a:r>
                    <a:rPr lang="en-US" sz="1600" dirty="0">
                      <a:solidFill>
                        <a:srgbClr val="136099"/>
                      </a:solidFill>
                    </a:rPr>
                    <a:t>3</a:t>
                  </a:r>
                  <a:r>
                    <a:rPr lang="en-US" sz="1600" dirty="0" smtClean="0">
                      <a:solidFill>
                        <a:srgbClr val="136099"/>
                      </a:solidFill>
                    </a:rPr>
                    <a:t> GPC</a:t>
                  </a:r>
                </a:p>
              </p:txBody>
            </p:sp>
          </p:grpSp>
          <p:grpSp>
            <p:nvGrpSpPr>
              <p:cNvPr id="9" name="Group 30"/>
              <p:cNvGrpSpPr/>
              <p:nvPr/>
            </p:nvGrpSpPr>
            <p:grpSpPr>
              <a:xfrm>
                <a:off x="6316339" y="2408631"/>
                <a:ext cx="1334877" cy="2010969"/>
                <a:chOff x="6316339" y="2408631"/>
                <a:chExt cx="1334877" cy="2010969"/>
              </a:xfrm>
            </p:grpSpPr>
            <p:sp>
              <p:nvSpPr>
                <p:cNvPr id="15" name="Rectangle 14"/>
                <p:cNvSpPr/>
                <p:nvPr/>
              </p:nvSpPr>
              <p:spPr>
                <a:xfrm>
                  <a:off x="6316339" y="2408631"/>
                  <a:ext cx="1334877"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80% - 99%</a:t>
                  </a:r>
                  <a:endParaRPr lang="en-US" dirty="0">
                    <a:solidFill>
                      <a:srgbClr val="FFFFFF"/>
                    </a:solidFill>
                  </a:endParaRPr>
                </a:p>
              </p:txBody>
            </p:sp>
            <p:sp>
              <p:nvSpPr>
                <p:cNvPr id="21" name="TextBox 20"/>
                <p:cNvSpPr txBox="1"/>
                <p:nvPr/>
              </p:nvSpPr>
              <p:spPr>
                <a:xfrm>
                  <a:off x="6584414" y="4081046"/>
                  <a:ext cx="798723" cy="338554"/>
                </a:xfrm>
                <a:prstGeom prst="rect">
                  <a:avLst/>
                </a:prstGeom>
                <a:noFill/>
              </p:spPr>
              <p:txBody>
                <a:bodyPr wrap="square" rtlCol="0">
                  <a:spAutoFit/>
                </a:bodyPr>
                <a:lstStyle/>
                <a:p>
                  <a:r>
                    <a:rPr lang="en-US" sz="1600" dirty="0" smtClean="0">
                      <a:solidFill>
                        <a:srgbClr val="136099"/>
                      </a:solidFill>
                    </a:rPr>
                    <a:t>4 GPC</a:t>
                  </a:r>
                </a:p>
              </p:txBody>
            </p:sp>
          </p:grpSp>
          <p:grpSp>
            <p:nvGrpSpPr>
              <p:cNvPr id="10" name="Group 205823"/>
              <p:cNvGrpSpPr/>
              <p:nvPr/>
            </p:nvGrpSpPr>
            <p:grpSpPr>
              <a:xfrm>
                <a:off x="7732923" y="2182785"/>
                <a:ext cx="1334877" cy="2236815"/>
                <a:chOff x="7732923" y="2182785"/>
                <a:chExt cx="1334877" cy="2236815"/>
              </a:xfrm>
            </p:grpSpPr>
            <p:sp>
              <p:nvSpPr>
                <p:cNvPr id="16" name="Rectangle 15"/>
                <p:cNvSpPr/>
                <p:nvPr/>
              </p:nvSpPr>
              <p:spPr>
                <a:xfrm>
                  <a:off x="7732923" y="2182785"/>
                  <a:ext cx="1334877" cy="1749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100%</a:t>
                  </a:r>
                  <a:endParaRPr lang="en-US" dirty="0">
                    <a:solidFill>
                      <a:srgbClr val="FFFFFF"/>
                    </a:solidFill>
                  </a:endParaRPr>
                </a:p>
              </p:txBody>
            </p:sp>
            <p:sp>
              <p:nvSpPr>
                <p:cNvPr id="22" name="TextBox 21"/>
                <p:cNvSpPr txBox="1"/>
                <p:nvPr/>
              </p:nvSpPr>
              <p:spPr>
                <a:xfrm>
                  <a:off x="8000999" y="4081046"/>
                  <a:ext cx="798723" cy="338554"/>
                </a:xfrm>
                <a:prstGeom prst="rect">
                  <a:avLst/>
                </a:prstGeom>
                <a:noFill/>
              </p:spPr>
              <p:txBody>
                <a:bodyPr wrap="square" rtlCol="0">
                  <a:spAutoFit/>
                </a:bodyPr>
                <a:lstStyle/>
                <a:p>
                  <a:r>
                    <a:rPr lang="en-US" sz="1600" dirty="0">
                      <a:solidFill>
                        <a:srgbClr val="136099"/>
                      </a:solidFill>
                    </a:rPr>
                    <a:t>5</a:t>
                  </a:r>
                  <a:r>
                    <a:rPr lang="en-US" sz="1600" dirty="0" smtClean="0">
                      <a:solidFill>
                        <a:srgbClr val="136099"/>
                      </a:solidFill>
                    </a:rPr>
                    <a:t> GPC</a:t>
                  </a:r>
                </a:p>
              </p:txBody>
            </p:sp>
          </p:grpSp>
        </p:grpSp>
        <p:pic>
          <p:nvPicPr>
            <p:cNvPr id="205829" name="Picture 20582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06274" y="4472053"/>
              <a:ext cx="1316205" cy="1316205"/>
            </a:xfrm>
            <a:prstGeom prst="rect">
              <a:avLst/>
            </a:prstGeom>
          </p:spPr>
        </p:pic>
        <p:pic>
          <p:nvPicPr>
            <p:cNvPr id="205830" name="Picture 20582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17351" y="4469947"/>
              <a:ext cx="1316205" cy="1320417"/>
            </a:xfrm>
            <a:prstGeom prst="rect">
              <a:avLst/>
            </a:prstGeom>
          </p:spPr>
        </p:pic>
        <p:pic>
          <p:nvPicPr>
            <p:cNvPr id="205831" name="Picture 20583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325672" y="4474158"/>
              <a:ext cx="1316206" cy="1311994"/>
            </a:xfrm>
            <a:prstGeom prst="rect">
              <a:avLst/>
            </a:prstGeom>
          </p:spPr>
        </p:pic>
        <p:pic>
          <p:nvPicPr>
            <p:cNvPr id="205832" name="Picture 20583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739098" y="4468895"/>
              <a:ext cx="1322523" cy="1316205"/>
            </a:xfrm>
            <a:prstGeom prst="rect">
              <a:avLst/>
            </a:prstGeom>
          </p:spPr>
        </p:pic>
        <p:pic>
          <p:nvPicPr>
            <p:cNvPr id="205833" name="Picture 20583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95845" y="4468895"/>
              <a:ext cx="1320417" cy="1322523"/>
            </a:xfrm>
            <a:prstGeom prst="rect">
              <a:avLst/>
            </a:prstGeom>
          </p:spPr>
        </p:pic>
      </p:grpSp>
      <p:grpSp>
        <p:nvGrpSpPr>
          <p:cNvPr id="11" name="Group 24"/>
          <p:cNvGrpSpPr/>
          <p:nvPr/>
        </p:nvGrpSpPr>
        <p:grpSpPr>
          <a:xfrm>
            <a:off x="136059" y="533400"/>
            <a:ext cx="9160341" cy="5067456"/>
            <a:chOff x="136059" y="533400"/>
            <a:chExt cx="9160341" cy="5067456"/>
          </a:xfrm>
        </p:grpSpPr>
        <p:sp>
          <p:nvSpPr>
            <p:cNvPr id="18" name="Rectangle 2"/>
            <p:cNvSpPr txBox="1">
              <a:spLocks noChangeArrowheads="1"/>
            </p:cNvSpPr>
            <p:nvPr/>
          </p:nvSpPr>
          <p:spPr bwMode="auto">
            <a:xfrm>
              <a:off x="381000" y="533400"/>
              <a:ext cx="6705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spc="-60">
                  <a:solidFill>
                    <a:srgbClr val="136099"/>
                  </a:solidFill>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rgbClr val="136099"/>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rgbClr val="136099"/>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rgbClr val="136099"/>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rgbClr val="136099"/>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0" fontAlgn="base" hangingPunct="0">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0" fontAlgn="base" hangingPunct="0">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0" fontAlgn="base" hangingPunct="0">
                <a:spcBef>
                  <a:spcPct val="0"/>
                </a:spcBef>
                <a:spcAft>
                  <a:spcPct val="0"/>
                </a:spcAft>
                <a:defRPr sz="2800" b="1">
                  <a:solidFill>
                    <a:schemeClr val="folHlink"/>
                  </a:solidFill>
                  <a:effectLst>
                    <a:outerShdw blurRad="38100" dist="38100" dir="2700000" algn="tl">
                      <a:srgbClr val="C0C0C0"/>
                    </a:outerShdw>
                  </a:effectLst>
                  <a:latin typeface="Arial" charset="0"/>
                </a:defRPr>
              </a:lvl9pPr>
            </a:lstStyle>
            <a:p>
              <a:pPr>
                <a:lnSpc>
                  <a:spcPct val="150000"/>
                </a:lnSpc>
                <a:spcBef>
                  <a:spcPts val="0"/>
                </a:spcBef>
                <a:spcAft>
                  <a:spcPts val="0"/>
                </a:spcAft>
                <a:defRPr/>
              </a:pPr>
              <a:r>
                <a:rPr lang="en-US" dirty="0" smtClean="0">
                  <a:solidFill>
                    <a:srgbClr val="00467F"/>
                  </a:solidFill>
                </a:rPr>
                <a:t>Rating System</a:t>
              </a:r>
              <a:endParaRPr lang="en-US" dirty="0" smtClean="0">
                <a:solidFill>
                  <a:srgbClr val="00467F"/>
                </a:solidFill>
                <a:ea typeface="ＭＳ Ｐゴシック" pitchFamily="34" charset="-128"/>
              </a:endParaRPr>
            </a:p>
          </p:txBody>
        </p:sp>
        <p:grpSp>
          <p:nvGrpSpPr>
            <p:cNvPr id="12" name="Group 205839"/>
            <p:cNvGrpSpPr/>
            <p:nvPr/>
          </p:nvGrpSpPr>
          <p:grpSpPr>
            <a:xfrm>
              <a:off x="7053205" y="3193013"/>
              <a:ext cx="2243195" cy="2407843"/>
              <a:chOff x="7053205" y="3193013"/>
              <a:chExt cx="2243195" cy="2407843"/>
            </a:xfrm>
          </p:grpSpPr>
          <p:sp>
            <p:nvSpPr>
              <p:cNvPr id="28" name="TextBox 27"/>
              <p:cNvSpPr txBox="1"/>
              <p:nvPr/>
            </p:nvSpPr>
            <p:spPr>
              <a:xfrm>
                <a:off x="7053205" y="4366211"/>
                <a:ext cx="2233670" cy="338554"/>
              </a:xfrm>
              <a:prstGeom prst="rect">
                <a:avLst/>
              </a:prstGeom>
              <a:noFill/>
            </p:spPr>
            <p:txBody>
              <a:bodyPr wrap="square" rtlCol="0">
                <a:spAutoFit/>
              </a:bodyPr>
              <a:lstStyle/>
              <a:p>
                <a:r>
                  <a:rPr lang="en-US" sz="1600" dirty="0">
                    <a:solidFill>
                      <a:srgbClr val="00467F"/>
                    </a:solidFill>
                  </a:rPr>
                  <a:t>2: Compliance Rating</a:t>
                </a:r>
              </a:p>
            </p:txBody>
          </p:sp>
          <p:sp>
            <p:nvSpPr>
              <p:cNvPr id="42" name="TextBox 41"/>
              <p:cNvSpPr txBox="1"/>
              <p:nvPr/>
            </p:nvSpPr>
            <p:spPr>
              <a:xfrm>
                <a:off x="7062730" y="3193013"/>
                <a:ext cx="2233670" cy="338554"/>
              </a:xfrm>
              <a:prstGeom prst="rect">
                <a:avLst/>
              </a:prstGeom>
              <a:noFill/>
            </p:spPr>
            <p:txBody>
              <a:bodyPr wrap="square" rtlCol="0">
                <a:spAutoFit/>
              </a:bodyPr>
              <a:lstStyle/>
              <a:p>
                <a:r>
                  <a:rPr lang="en-US" sz="1600" dirty="0" smtClean="0">
                    <a:solidFill>
                      <a:srgbClr val="00467F"/>
                    </a:solidFill>
                  </a:rPr>
                  <a:t>1</a:t>
                </a:r>
                <a:r>
                  <a:rPr lang="en-US" sz="1600" dirty="0">
                    <a:solidFill>
                      <a:srgbClr val="00467F"/>
                    </a:solidFill>
                  </a:rPr>
                  <a:t>: Compliance Score</a:t>
                </a:r>
              </a:p>
            </p:txBody>
          </p:sp>
          <p:sp>
            <p:nvSpPr>
              <p:cNvPr id="43" name="TextBox 42"/>
              <p:cNvSpPr txBox="1"/>
              <p:nvPr/>
            </p:nvSpPr>
            <p:spPr>
              <a:xfrm>
                <a:off x="7062730" y="5262302"/>
                <a:ext cx="2233670" cy="338554"/>
              </a:xfrm>
              <a:prstGeom prst="rect">
                <a:avLst/>
              </a:prstGeom>
              <a:noFill/>
            </p:spPr>
            <p:txBody>
              <a:bodyPr wrap="square" rtlCol="0">
                <a:spAutoFit/>
              </a:bodyPr>
              <a:lstStyle/>
              <a:p>
                <a:r>
                  <a:rPr lang="en-US" sz="1600" dirty="0">
                    <a:solidFill>
                      <a:srgbClr val="00467F"/>
                    </a:solidFill>
                  </a:rPr>
                  <a:t>3: GPC Logo</a:t>
                </a:r>
              </a:p>
            </p:txBody>
          </p:sp>
        </p:grpSp>
        <p:grpSp>
          <p:nvGrpSpPr>
            <p:cNvPr id="23" name="Group 205835"/>
            <p:cNvGrpSpPr/>
            <p:nvPr/>
          </p:nvGrpSpPr>
          <p:grpSpPr>
            <a:xfrm>
              <a:off x="136059" y="1219200"/>
              <a:ext cx="7835563" cy="369332"/>
              <a:chOff x="136059" y="1219200"/>
              <a:chExt cx="7835563" cy="369332"/>
            </a:xfrm>
          </p:grpSpPr>
          <p:sp>
            <p:nvSpPr>
              <p:cNvPr id="4" name="TextBox 3"/>
              <p:cNvSpPr txBox="1"/>
              <p:nvPr/>
            </p:nvSpPr>
            <p:spPr>
              <a:xfrm>
                <a:off x="427822" y="1219200"/>
                <a:ext cx="7543800" cy="369332"/>
              </a:xfrm>
              <a:prstGeom prst="rect">
                <a:avLst/>
              </a:prstGeom>
              <a:noFill/>
            </p:spPr>
            <p:txBody>
              <a:bodyPr wrap="square" rtlCol="0">
                <a:spAutoFit/>
              </a:bodyPr>
              <a:lstStyle/>
              <a:p>
                <a:r>
                  <a:rPr lang="en-US" dirty="0" smtClean="0">
                    <a:solidFill>
                      <a:srgbClr val="00467F"/>
                    </a:solidFill>
                  </a:rPr>
                  <a:t>Buildings are assessed for compliance on a 0 – 100% point scale</a:t>
                </a:r>
              </a:p>
            </p:txBody>
          </p:sp>
          <p:pic>
            <p:nvPicPr>
              <p:cNvPr id="46" name="Picture 2" descr="http://th1196.photobucket.com/albums/aa416/tmaine4/th_checkmark.png"/>
              <p:cNvPicPr>
                <a:picLocks noChangeAspect="1" noChangeArrowheads="1"/>
              </p:cNvPicPr>
              <p:nvPr/>
            </p:nvPicPr>
            <p:blipFill>
              <a:blip r:embed="rId8" cstate="print"/>
              <a:srcRect/>
              <a:stretch>
                <a:fillRect/>
              </a:stretch>
            </p:blipFill>
            <p:spPr bwMode="auto">
              <a:xfrm>
                <a:off x="136059" y="1245453"/>
                <a:ext cx="316826" cy="316826"/>
              </a:xfrm>
              <a:prstGeom prst="rect">
                <a:avLst/>
              </a:prstGeom>
              <a:noFill/>
            </p:spPr>
          </p:pic>
        </p:grpSp>
        <p:grpSp>
          <p:nvGrpSpPr>
            <p:cNvPr id="24" name="Group 205836"/>
            <p:cNvGrpSpPr/>
            <p:nvPr/>
          </p:nvGrpSpPr>
          <p:grpSpPr>
            <a:xfrm>
              <a:off x="140374" y="1608535"/>
              <a:ext cx="7831248" cy="369332"/>
              <a:chOff x="140374" y="1608535"/>
              <a:chExt cx="7831248" cy="369332"/>
            </a:xfrm>
          </p:grpSpPr>
          <p:sp>
            <p:nvSpPr>
              <p:cNvPr id="44" name="TextBox 43"/>
              <p:cNvSpPr txBox="1"/>
              <p:nvPr/>
            </p:nvSpPr>
            <p:spPr>
              <a:xfrm>
                <a:off x="427822" y="1608535"/>
                <a:ext cx="7543800" cy="369332"/>
              </a:xfrm>
              <a:prstGeom prst="rect">
                <a:avLst/>
              </a:prstGeom>
              <a:noFill/>
            </p:spPr>
            <p:txBody>
              <a:bodyPr wrap="square" rtlCol="0">
                <a:spAutoFit/>
              </a:bodyPr>
              <a:lstStyle/>
              <a:p>
                <a:r>
                  <a:rPr lang="en-US" dirty="0">
                    <a:solidFill>
                      <a:srgbClr val="00467F"/>
                    </a:solidFill>
                  </a:rPr>
                  <a:t>A minimum score of 40% is required in order to be </a:t>
                </a:r>
                <a:r>
                  <a:rPr lang="en-US" dirty="0" smtClean="0">
                    <a:solidFill>
                      <a:srgbClr val="00467F"/>
                    </a:solidFill>
                  </a:rPr>
                  <a:t>Certified</a:t>
                </a:r>
                <a:endParaRPr lang="en-US" dirty="0">
                  <a:solidFill>
                    <a:srgbClr val="00467F"/>
                  </a:solidFill>
                </a:endParaRPr>
              </a:p>
            </p:txBody>
          </p:sp>
          <p:pic>
            <p:nvPicPr>
              <p:cNvPr id="47" name="Picture 2" descr="http://th1196.photobucket.com/albums/aa416/tmaine4/th_checkmark.png"/>
              <p:cNvPicPr>
                <a:picLocks noChangeAspect="1" noChangeArrowheads="1"/>
              </p:cNvPicPr>
              <p:nvPr/>
            </p:nvPicPr>
            <p:blipFill>
              <a:blip r:embed="rId8" cstate="print"/>
              <a:srcRect/>
              <a:stretch>
                <a:fillRect/>
              </a:stretch>
            </p:blipFill>
            <p:spPr bwMode="auto">
              <a:xfrm>
                <a:off x="140374" y="1634788"/>
                <a:ext cx="316826" cy="316826"/>
              </a:xfrm>
              <a:prstGeom prst="rect">
                <a:avLst/>
              </a:prstGeom>
              <a:noFill/>
            </p:spPr>
          </p:pic>
        </p:grpSp>
        <p:grpSp>
          <p:nvGrpSpPr>
            <p:cNvPr id="25" name="Group 205837"/>
            <p:cNvGrpSpPr/>
            <p:nvPr/>
          </p:nvGrpSpPr>
          <p:grpSpPr>
            <a:xfrm>
              <a:off x="140374" y="1981200"/>
              <a:ext cx="7831248" cy="369332"/>
              <a:chOff x="140374" y="1981200"/>
              <a:chExt cx="7831248" cy="369332"/>
            </a:xfrm>
          </p:grpSpPr>
          <p:sp>
            <p:nvSpPr>
              <p:cNvPr id="45" name="TextBox 44"/>
              <p:cNvSpPr txBox="1"/>
              <p:nvPr/>
            </p:nvSpPr>
            <p:spPr>
              <a:xfrm>
                <a:off x="427822" y="1981200"/>
                <a:ext cx="7543800" cy="369332"/>
              </a:xfrm>
              <a:prstGeom prst="rect">
                <a:avLst/>
              </a:prstGeom>
              <a:noFill/>
            </p:spPr>
            <p:txBody>
              <a:bodyPr wrap="square" rtlCol="0">
                <a:spAutoFit/>
              </a:bodyPr>
              <a:lstStyle/>
              <a:p>
                <a:r>
                  <a:rPr lang="en-US" dirty="0">
                    <a:solidFill>
                      <a:srgbClr val="00467F"/>
                    </a:solidFill>
                  </a:rPr>
                  <a:t>There are </a:t>
                </a:r>
                <a:r>
                  <a:rPr lang="en-US" dirty="0" smtClean="0">
                    <a:solidFill>
                      <a:srgbClr val="00467F"/>
                    </a:solidFill>
                  </a:rPr>
                  <a:t>three </a:t>
                </a:r>
                <a:r>
                  <a:rPr lang="en-US" dirty="0">
                    <a:solidFill>
                      <a:srgbClr val="00467F"/>
                    </a:solidFill>
                  </a:rPr>
                  <a:t>central elements to the GPC Rating </a:t>
                </a:r>
                <a:r>
                  <a:rPr lang="en-US" dirty="0" smtClean="0">
                    <a:solidFill>
                      <a:srgbClr val="00467F"/>
                    </a:solidFill>
                  </a:rPr>
                  <a:t>System</a:t>
                </a:r>
                <a:endParaRPr lang="en-US" dirty="0">
                  <a:solidFill>
                    <a:srgbClr val="00467F"/>
                  </a:solidFill>
                </a:endParaRPr>
              </a:p>
            </p:txBody>
          </p:sp>
          <p:pic>
            <p:nvPicPr>
              <p:cNvPr id="48" name="Picture 2" descr="http://th1196.photobucket.com/albums/aa416/tmaine4/th_checkmark.png"/>
              <p:cNvPicPr>
                <a:picLocks noChangeAspect="1" noChangeArrowheads="1"/>
              </p:cNvPicPr>
              <p:nvPr/>
            </p:nvPicPr>
            <p:blipFill>
              <a:blip r:embed="rId8" cstate="print"/>
              <a:srcRect/>
              <a:stretch>
                <a:fillRect/>
              </a:stretch>
            </p:blipFill>
            <p:spPr bwMode="auto">
              <a:xfrm>
                <a:off x="140374" y="2007453"/>
                <a:ext cx="316826" cy="316826"/>
              </a:xfrm>
              <a:prstGeom prst="rect">
                <a:avLst/>
              </a:prstGeom>
              <a:noFill/>
            </p:spPr>
          </p:pic>
        </p:grpSp>
      </p:grpSp>
      <p:cxnSp>
        <p:nvCxnSpPr>
          <p:cNvPr id="205842" name="Straight Connector 205841"/>
          <p:cNvCxnSpPr/>
          <p:nvPr/>
        </p:nvCxnSpPr>
        <p:spPr>
          <a:xfrm>
            <a:off x="1460808" y="4267200"/>
            <a:ext cx="0" cy="1858787"/>
          </a:xfrm>
          <a:prstGeom prst="line">
            <a:avLst/>
          </a:prstGeom>
          <a:ln w="9525">
            <a:solidFill>
              <a:srgbClr val="13609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876016" y="4267200"/>
            <a:ext cx="0" cy="1858787"/>
          </a:xfrm>
          <a:prstGeom prst="line">
            <a:avLst/>
          </a:prstGeom>
          <a:ln w="9525">
            <a:solidFill>
              <a:srgbClr val="136099"/>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284114" y="4267200"/>
            <a:ext cx="0" cy="1858787"/>
          </a:xfrm>
          <a:prstGeom prst="line">
            <a:avLst/>
          </a:prstGeom>
          <a:ln w="9525">
            <a:solidFill>
              <a:srgbClr val="13609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715000" y="4267200"/>
            <a:ext cx="0" cy="1858787"/>
          </a:xfrm>
          <a:prstGeom prst="line">
            <a:avLst/>
          </a:prstGeom>
          <a:ln w="9525">
            <a:solidFill>
              <a:srgbClr val="13609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14645" y="4704765"/>
            <a:ext cx="6971955" cy="0"/>
          </a:xfrm>
          <a:prstGeom prst="line">
            <a:avLst/>
          </a:prstGeom>
          <a:ln w="9525">
            <a:solidFill>
              <a:srgbClr val="136099"/>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162800" y="35179"/>
            <a:ext cx="955421" cy="955421"/>
          </a:xfrm>
          <a:prstGeom prst="rect">
            <a:avLst/>
          </a:prstGeom>
        </p:spPr>
      </p:pic>
      <p:sp>
        <p:nvSpPr>
          <p:cNvPr id="50" name="TextBox 20"/>
          <p:cNvSpPr txBox="1">
            <a:spLocks noChangeArrowheads="1"/>
          </p:cNvSpPr>
          <p:nvPr/>
        </p:nvSpPr>
        <p:spPr bwMode="auto">
          <a:xfrm>
            <a:off x="8013229" y="210661"/>
            <a:ext cx="977900" cy="554038"/>
          </a:xfrm>
          <a:prstGeom prst="rect">
            <a:avLst/>
          </a:prstGeom>
          <a:noFill/>
          <a:ln w="9525">
            <a:noFill/>
            <a:miter lim="800000"/>
            <a:headEnd/>
            <a:tailEnd/>
          </a:ln>
        </p:spPr>
        <p:txBody>
          <a:bodyPr>
            <a:spAutoFit/>
          </a:bodyPr>
          <a:lstStyle/>
          <a:p>
            <a:pPr fontAlgn="auto">
              <a:spcBef>
                <a:spcPts val="0"/>
              </a:spcBef>
              <a:spcAft>
                <a:spcPts val="0"/>
              </a:spcAft>
            </a:pPr>
            <a:r>
              <a:rPr lang="en-US" sz="1000" b="1" dirty="0">
                <a:solidFill>
                  <a:srgbClr val="5C8727"/>
                </a:solidFill>
                <a:latin typeface="Arial"/>
              </a:rPr>
              <a:t>Guiding Principles Compliance</a:t>
            </a:r>
          </a:p>
        </p:txBody>
      </p:sp>
    </p:spTree>
    <p:extLst>
      <p:ext uri="{BB962C8B-B14F-4D97-AF65-F5344CB8AC3E}">
        <p14:creationId xmlns="" xmlns:p14="http://schemas.microsoft.com/office/powerpoint/2010/main" val="793631465"/>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6720"/>
            <a:ext cx="7010400" cy="701040"/>
          </a:xfrm>
        </p:spPr>
        <p:txBody>
          <a:bodyPr/>
          <a:lstStyle/>
          <a:p>
            <a:r>
              <a:rPr lang="en-US" dirty="0" smtClean="0">
                <a:solidFill>
                  <a:srgbClr val="00467F"/>
                </a:solidFill>
              </a:rPr>
              <a:t>Product Review</a:t>
            </a:r>
            <a:endParaRPr lang="en-US" sz="2000" dirty="0"/>
          </a:p>
        </p:txBody>
      </p:sp>
      <p:sp>
        <p:nvSpPr>
          <p:cNvPr id="125953" name="Content Placeholder 2"/>
          <p:cNvSpPr>
            <a:spLocks noGrp="1"/>
          </p:cNvSpPr>
          <p:nvPr>
            <p:ph idx="1"/>
          </p:nvPr>
        </p:nvSpPr>
        <p:spPr/>
        <p:txBody>
          <a:bodyPr/>
          <a:lstStyle/>
          <a:p>
            <a:pPr algn="ctr">
              <a:buFontTx/>
              <a:buNone/>
            </a:pPr>
            <a:endParaRPr lang="en-US" sz="6600" b="1" dirty="0" smtClean="0"/>
          </a:p>
          <a:p>
            <a:pPr algn="ctr">
              <a:buFontTx/>
              <a:buNone/>
            </a:pPr>
            <a:endParaRPr lang="en-US" sz="2000" b="1" dirty="0" smtClean="0">
              <a:solidFill>
                <a:srgbClr val="466576"/>
              </a:solidFill>
            </a:endParaRPr>
          </a:p>
        </p:txBody>
      </p:sp>
      <p:sp>
        <p:nvSpPr>
          <p:cNvPr id="3" name="TextBox 2"/>
          <p:cNvSpPr txBox="1"/>
          <p:nvPr/>
        </p:nvSpPr>
        <p:spPr>
          <a:xfrm>
            <a:off x="457200" y="1143000"/>
            <a:ext cx="8275319" cy="4154984"/>
          </a:xfrm>
          <a:prstGeom prst="rect">
            <a:avLst/>
          </a:prstGeom>
          <a:noFill/>
        </p:spPr>
        <p:txBody>
          <a:bodyPr wrap="square" rtlCol="0">
            <a:spAutoFit/>
          </a:bodyPr>
          <a:lstStyle/>
          <a:p>
            <a:pPr marL="342900" indent="-342900">
              <a:buClr>
                <a:schemeClr val="accent1"/>
              </a:buClr>
              <a:buFont typeface="Wingdings" pitchFamily="2" charset="2"/>
              <a:buChar char="§"/>
            </a:pPr>
            <a:endParaRPr lang="en-US" sz="2400" dirty="0" smtClean="0">
              <a:solidFill>
                <a:srgbClr val="00467F"/>
              </a:solidFill>
            </a:endParaRPr>
          </a:p>
          <a:p>
            <a:pPr marL="342900" indent="-342900">
              <a:buClr>
                <a:schemeClr val="accent1"/>
              </a:buClr>
              <a:buFont typeface="Wingdings" pitchFamily="2" charset="2"/>
              <a:buChar char="§"/>
            </a:pPr>
            <a:r>
              <a:rPr lang="en-US" sz="2400" dirty="0" smtClean="0">
                <a:solidFill>
                  <a:srgbClr val="00467F"/>
                </a:solidFill>
              </a:rPr>
              <a:t>Web-based, interactive, design, assessment and rating system for commercial buildings;</a:t>
            </a:r>
          </a:p>
          <a:p>
            <a:endParaRPr lang="en-US" sz="2400" dirty="0" smtClean="0">
              <a:solidFill>
                <a:srgbClr val="00467F"/>
              </a:solidFill>
            </a:endParaRPr>
          </a:p>
          <a:p>
            <a:pPr marL="342900" indent="-342900">
              <a:buClr>
                <a:schemeClr val="accent1"/>
              </a:buClr>
              <a:buFont typeface="Wingdings" pitchFamily="2" charset="2"/>
              <a:buChar char="§"/>
            </a:pPr>
            <a:r>
              <a:rPr lang="en-US" sz="2400" dirty="0" smtClean="0">
                <a:solidFill>
                  <a:srgbClr val="00467F"/>
                </a:solidFill>
              </a:rPr>
              <a:t>Green </a:t>
            </a:r>
            <a:r>
              <a:rPr lang="en-US" sz="2400" dirty="0">
                <a:solidFill>
                  <a:srgbClr val="00467F"/>
                </a:solidFill>
              </a:rPr>
              <a:t>Globes </a:t>
            </a:r>
            <a:r>
              <a:rPr lang="en-US" sz="2400" dirty="0" smtClean="0">
                <a:solidFill>
                  <a:srgbClr val="00467F"/>
                </a:solidFill>
              </a:rPr>
              <a:t>for New Construction-updated June 2013 -incorporates key components of the “</a:t>
            </a:r>
            <a:r>
              <a:rPr lang="en-US" sz="2400" dirty="0">
                <a:solidFill>
                  <a:srgbClr val="00467F"/>
                </a:solidFill>
              </a:rPr>
              <a:t>ANSI/GBI 01-2010: Green Building </a:t>
            </a:r>
            <a:r>
              <a:rPr lang="en-US" sz="2400" dirty="0" smtClean="0">
                <a:solidFill>
                  <a:srgbClr val="00467F"/>
                </a:solidFill>
              </a:rPr>
              <a:t>Assessment Protocol </a:t>
            </a:r>
            <a:r>
              <a:rPr lang="en-US" sz="2400" dirty="0">
                <a:solidFill>
                  <a:srgbClr val="00467F"/>
                </a:solidFill>
              </a:rPr>
              <a:t>for </a:t>
            </a:r>
            <a:r>
              <a:rPr lang="en-US" sz="2400" dirty="0" smtClean="0">
                <a:solidFill>
                  <a:srgbClr val="00467F"/>
                </a:solidFill>
              </a:rPr>
              <a:t>Commercial Buildings.”  </a:t>
            </a:r>
          </a:p>
          <a:p>
            <a:pPr marL="342900" indent="-342900">
              <a:buClr>
                <a:schemeClr val="accent1"/>
              </a:buClr>
              <a:buFont typeface="Wingdings" pitchFamily="2" charset="2"/>
              <a:buChar char="§"/>
            </a:pPr>
            <a:endParaRPr lang="en-US" sz="2400" dirty="0" smtClean="0">
              <a:solidFill>
                <a:srgbClr val="00467F"/>
              </a:solidFill>
            </a:endParaRPr>
          </a:p>
          <a:p>
            <a:pPr marL="342900" indent="-342900">
              <a:buClr>
                <a:schemeClr val="accent1"/>
              </a:buClr>
              <a:buFont typeface="Wingdings" pitchFamily="2" charset="2"/>
              <a:buChar char="§"/>
            </a:pPr>
            <a:r>
              <a:rPr lang="en-US" sz="2400" dirty="0" smtClean="0">
                <a:solidFill>
                  <a:srgbClr val="00467F"/>
                </a:solidFill>
              </a:rPr>
              <a:t>ANSI Standard update--expected end of 2015</a:t>
            </a:r>
          </a:p>
          <a:p>
            <a:endParaRPr lang="en-US" sz="2400" dirty="0">
              <a:solidFill>
                <a:srgbClr val="00467F"/>
              </a:solidFill>
            </a:endParaRPr>
          </a:p>
        </p:txBody>
      </p:sp>
      <p:pic>
        <p:nvPicPr>
          <p:cNvPr id="6" name="Picture 3" descr="D:\Alexander_Design\AD_Projects\Archive\Green_Building_initiative\Green_Globe_logos\Updated Green Globe logos\GG Generic\GG_Log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14820" y="21336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88065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idx="4294967295"/>
          </p:nvPr>
        </p:nvSpPr>
        <p:spPr>
          <a:xfrm>
            <a:off x="381000" y="433388"/>
            <a:ext cx="7010400" cy="609600"/>
          </a:xfrm>
        </p:spPr>
        <p:txBody>
          <a:bodyPr anchor="b"/>
          <a:lstStyle/>
          <a:p>
            <a:r>
              <a:rPr lang="en-US" dirty="0" smtClean="0">
                <a:ea typeface="ＭＳ Ｐゴシック"/>
                <a:cs typeface="ＭＳ Ｐゴシック"/>
              </a:rPr>
              <a:t>Certification Plaque</a:t>
            </a:r>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91890" y="1219200"/>
            <a:ext cx="4789910" cy="4781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268780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13360" y="427772"/>
            <a:ext cx="3977640" cy="685800"/>
          </a:xfrm>
        </p:spPr>
        <p:txBody>
          <a:bodyPr/>
          <a:lstStyle/>
          <a:p>
            <a:r>
              <a:rPr lang="en-US" sz="2400" dirty="0" smtClean="0">
                <a:ea typeface="ＭＳ Ｐゴシック" pitchFamily="34" charset="-128"/>
              </a:rPr>
              <a:t> </a:t>
            </a:r>
            <a:r>
              <a:rPr lang="en-US" dirty="0" smtClean="0">
                <a:ea typeface="ＭＳ Ｐゴシック" pitchFamily="34" charset="-128"/>
              </a:rPr>
              <a:t> Summary </a:t>
            </a:r>
            <a:endParaRPr lang="en-US" dirty="0">
              <a:ea typeface="ＭＳ Ｐゴシック" pitchFamily="34" charset="-128"/>
            </a:endParaRPr>
          </a:p>
        </p:txBody>
      </p:sp>
      <p:sp>
        <p:nvSpPr>
          <p:cNvPr id="30722" name="Content Placeholder 2"/>
          <p:cNvSpPr>
            <a:spLocks noGrp="1"/>
          </p:cNvSpPr>
          <p:nvPr>
            <p:ph idx="1"/>
          </p:nvPr>
        </p:nvSpPr>
        <p:spPr>
          <a:xfrm>
            <a:off x="457200" y="1219200"/>
            <a:ext cx="8534400" cy="4648200"/>
          </a:xfrm>
        </p:spPr>
        <p:txBody>
          <a:bodyPr/>
          <a:lstStyle/>
          <a:p>
            <a:pPr marL="6350" indent="0">
              <a:spcAft>
                <a:spcPts val="600"/>
              </a:spcAft>
              <a:buNone/>
            </a:pPr>
            <a:r>
              <a:rPr lang="en-US" b="1" dirty="0" smtClean="0">
                <a:solidFill>
                  <a:srgbClr val="00467F"/>
                </a:solidFill>
                <a:ea typeface="ＭＳ Ｐゴシック" pitchFamily="34" charset="-128"/>
              </a:rPr>
              <a:t>Guiding Principles Compliance for New Construction</a:t>
            </a:r>
          </a:p>
          <a:p>
            <a:pPr marL="349250" lvl="0">
              <a:spcAft>
                <a:spcPts val="600"/>
              </a:spcAft>
              <a:buClr>
                <a:srgbClr val="5C8727"/>
              </a:buClr>
            </a:pPr>
            <a:r>
              <a:rPr lang="en-US" dirty="0" smtClean="0">
                <a:solidFill>
                  <a:srgbClr val="00467F"/>
                </a:solidFill>
                <a:ea typeface="ＭＳ Ｐゴシック" pitchFamily="34" charset="-128"/>
              </a:rPr>
              <a:t>Two Stage Assessment Review </a:t>
            </a:r>
          </a:p>
          <a:p>
            <a:pPr marL="749300" lvl="1">
              <a:spcAft>
                <a:spcPts val="600"/>
              </a:spcAft>
              <a:buClr>
                <a:srgbClr val="5C8727"/>
              </a:buClr>
            </a:pPr>
            <a:r>
              <a:rPr lang="en-US" dirty="0" smtClean="0">
                <a:solidFill>
                  <a:srgbClr val="00467F"/>
                </a:solidFill>
                <a:ea typeface="ＭＳ Ｐゴシック" pitchFamily="34" charset="-128"/>
              </a:rPr>
              <a:t>Pre-Design</a:t>
            </a:r>
          </a:p>
          <a:p>
            <a:pPr marL="749300" lvl="1">
              <a:spcAft>
                <a:spcPts val="600"/>
              </a:spcAft>
              <a:buClr>
                <a:srgbClr val="5C8727"/>
              </a:buClr>
            </a:pPr>
            <a:r>
              <a:rPr lang="en-US" dirty="0" smtClean="0">
                <a:solidFill>
                  <a:srgbClr val="00467F"/>
                </a:solidFill>
                <a:ea typeface="ＭＳ Ｐゴシック" pitchFamily="34" charset="-128"/>
              </a:rPr>
              <a:t>On-Site</a:t>
            </a:r>
            <a:endParaRPr lang="en-US" dirty="0">
              <a:solidFill>
                <a:srgbClr val="00467F"/>
              </a:solidFill>
              <a:ea typeface="ＭＳ Ｐゴシック" pitchFamily="34" charset="-128"/>
            </a:endParaRPr>
          </a:p>
          <a:p>
            <a:pPr marL="349250">
              <a:spcAft>
                <a:spcPts val="600"/>
              </a:spcAft>
            </a:pPr>
            <a:r>
              <a:rPr lang="en-US" dirty="0" smtClean="0">
                <a:solidFill>
                  <a:srgbClr val="00467F"/>
                </a:solidFill>
                <a:ea typeface="ＭＳ Ｐゴシック" pitchFamily="34" charset="-128"/>
              </a:rPr>
              <a:t>Option to include Design phase</a:t>
            </a:r>
          </a:p>
          <a:p>
            <a:pPr marL="349250">
              <a:spcAft>
                <a:spcPts val="600"/>
              </a:spcAft>
            </a:pPr>
            <a:r>
              <a:rPr lang="en-US" dirty="0" smtClean="0">
                <a:solidFill>
                  <a:srgbClr val="00467F"/>
                </a:solidFill>
                <a:ea typeface="ＭＳ Ｐゴシック" pitchFamily="34" charset="-128"/>
              </a:rPr>
              <a:t>Each GP has strategies, technologies, programs and policies from Green Globes as specific compliance examples </a:t>
            </a:r>
          </a:p>
          <a:p>
            <a:pPr marL="349250">
              <a:spcAft>
                <a:spcPts val="600"/>
              </a:spcAft>
            </a:pPr>
            <a:r>
              <a:rPr lang="en-US" dirty="0" smtClean="0">
                <a:solidFill>
                  <a:srgbClr val="00467F"/>
                </a:solidFill>
                <a:ea typeface="ＭＳ Ｐゴシック" pitchFamily="34" charset="-128"/>
              </a:rPr>
              <a:t>Customer support</a:t>
            </a:r>
          </a:p>
          <a:p>
            <a:pPr marL="349250">
              <a:spcAft>
                <a:spcPts val="600"/>
              </a:spcAft>
            </a:pPr>
            <a:r>
              <a:rPr lang="en-US" dirty="0" smtClean="0">
                <a:solidFill>
                  <a:srgbClr val="00467F"/>
                </a:solidFill>
                <a:ea typeface="ＭＳ Ｐゴシック" pitchFamily="34" charset="-128"/>
              </a:rPr>
              <a:t>Roadmap for improvement included in assessment report</a:t>
            </a:r>
          </a:p>
          <a:p>
            <a:pPr marL="349250">
              <a:spcAft>
                <a:spcPts val="600"/>
              </a:spcAft>
            </a:pPr>
            <a:endParaRPr lang="en-US" dirty="0" smtClean="0">
              <a:solidFill>
                <a:srgbClr val="00467F"/>
              </a:solidFill>
              <a:ea typeface="ＭＳ Ｐゴシック" pitchFamily="34" charset="-128"/>
            </a:endParaRPr>
          </a:p>
        </p:txBody>
      </p:sp>
      <p:pic>
        <p:nvPicPr>
          <p:cNvPr id="1536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29400" y="0"/>
            <a:ext cx="957263" cy="957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094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43800" y="228600"/>
            <a:ext cx="974725" cy="573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48041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ADEQext0516"/>
          <p:cNvPicPr>
            <a:picLocks noChangeAspect="1" noChangeArrowheads="1"/>
          </p:cNvPicPr>
          <p:nvPr/>
        </p:nvPicPr>
        <p:blipFill>
          <a:blip r:embed="rId3" cstate="print"/>
          <a:srcRect b="8315"/>
          <a:stretch>
            <a:fillRect/>
          </a:stretch>
        </p:blipFill>
        <p:spPr bwMode="auto">
          <a:xfrm>
            <a:off x="0" y="1295400"/>
            <a:ext cx="3756016" cy="1851025"/>
          </a:xfrm>
          <a:prstGeom prst="rect">
            <a:avLst/>
          </a:prstGeom>
          <a:noFill/>
          <a:ln w="9525">
            <a:noFill/>
            <a:miter lim="800000"/>
            <a:headEnd/>
            <a:tailEnd/>
          </a:ln>
          <a:effectLst>
            <a:reflection blurRad="6350" stA="52000" endA="300" endPos="35000" dir="5400000" sy="-100000" algn="bl" rotWithShape="0"/>
          </a:effectLst>
        </p:spPr>
      </p:pic>
      <p:sp>
        <p:nvSpPr>
          <p:cNvPr id="7180" name="TextBox 11"/>
          <p:cNvSpPr txBox="1">
            <a:spLocks noChangeArrowheads="1"/>
          </p:cNvSpPr>
          <p:nvPr/>
        </p:nvSpPr>
        <p:spPr bwMode="auto">
          <a:xfrm>
            <a:off x="76200" y="1038225"/>
            <a:ext cx="3276600" cy="215444"/>
          </a:xfrm>
          <a:prstGeom prst="rect">
            <a:avLst/>
          </a:prstGeom>
          <a:noFill/>
          <a:ln w="9525">
            <a:noFill/>
            <a:miter lim="800000"/>
            <a:headEnd/>
            <a:tailEnd/>
          </a:ln>
        </p:spPr>
        <p:txBody>
          <a:bodyPr wrap="square">
            <a:spAutoFit/>
          </a:bodyPr>
          <a:lstStyle/>
          <a:p>
            <a:pPr fontAlgn="base">
              <a:spcBef>
                <a:spcPct val="0"/>
              </a:spcBef>
              <a:spcAft>
                <a:spcPct val="0"/>
              </a:spcAft>
            </a:pPr>
            <a:r>
              <a:rPr lang="en-US" sz="800" dirty="0">
                <a:solidFill>
                  <a:srgbClr val="92D050"/>
                </a:solidFill>
                <a:ea typeface="ＭＳ Ｐゴシック" pitchFamily="34" charset="-128"/>
                <a:cs typeface="Arial" pitchFamily="34" charset="0"/>
              </a:rPr>
              <a:t>ADEQ Headquarters,  North Little Rock, Arkansas</a:t>
            </a:r>
          </a:p>
        </p:txBody>
      </p:sp>
      <p:pic>
        <p:nvPicPr>
          <p:cNvPr id="1026" name="Picture 2" descr="D:\Alexander_Design\AD_Projects\Archive\Green_Building_initiative\Green_Globe_logos\Updated Green Globe logos\GBI\GBI_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0" y="5983700"/>
            <a:ext cx="1159728" cy="6818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21"/>
          <p:cNvSpPr txBox="1">
            <a:spLocks/>
          </p:cNvSpPr>
          <p:nvPr/>
        </p:nvSpPr>
        <p:spPr bwMode="auto">
          <a:xfrm>
            <a:off x="4173514" y="1854765"/>
            <a:ext cx="4867275" cy="10323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spc="-80" baseline="0">
                <a:solidFill>
                  <a:schemeClr val="accent2"/>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a:lstStyle>
          <a:p>
            <a:pPr>
              <a:defRPr/>
            </a:pPr>
            <a:r>
              <a:rPr lang="en-US" sz="2400" dirty="0" smtClean="0">
                <a:solidFill>
                  <a:srgbClr val="00467F"/>
                </a:solidFill>
              </a:rPr>
              <a:t>Guiding Principles </a:t>
            </a:r>
          </a:p>
          <a:p>
            <a:pPr>
              <a:defRPr/>
            </a:pPr>
            <a:r>
              <a:rPr lang="en-US" sz="2400" dirty="0" smtClean="0">
                <a:solidFill>
                  <a:srgbClr val="00467F"/>
                </a:solidFill>
              </a:rPr>
              <a:t>Compliance Professional </a:t>
            </a:r>
          </a:p>
          <a:p>
            <a:pPr>
              <a:defRPr/>
            </a:pPr>
            <a:r>
              <a:rPr lang="en-US" sz="2400" dirty="0" smtClean="0">
                <a:solidFill>
                  <a:srgbClr val="00467F"/>
                </a:solidFill>
              </a:rPr>
              <a:t>(GPCP) </a:t>
            </a:r>
            <a:endParaRPr lang="en-US" dirty="0">
              <a:solidFill>
                <a:srgbClr val="00467F"/>
              </a:solidFill>
            </a:endParaRPr>
          </a:p>
        </p:txBody>
      </p:sp>
      <p:pic>
        <p:nvPicPr>
          <p:cNvPr id="18" name="Picture 15"/>
          <p:cNvPicPr>
            <a:picLocks noChangeAspect="1" noChangeArrowheads="1"/>
          </p:cNvPicPr>
          <p:nvPr/>
        </p:nvPicPr>
        <p:blipFill>
          <a:blip r:embed="rId5" cstate="print"/>
          <a:srcRect/>
          <a:stretch>
            <a:fillRect/>
          </a:stretch>
        </p:blipFill>
        <p:spPr bwMode="auto">
          <a:xfrm>
            <a:off x="5029200" y="3352800"/>
            <a:ext cx="447110" cy="447110"/>
          </a:xfrm>
          <a:prstGeom prst="rect">
            <a:avLst/>
          </a:prstGeom>
          <a:noFill/>
          <a:ln w="9525">
            <a:noFill/>
            <a:miter lim="800000"/>
            <a:headEnd/>
            <a:tailEnd/>
          </a:ln>
        </p:spPr>
      </p:pic>
      <p:pic>
        <p:nvPicPr>
          <p:cNvPr id="20" name="Picture 16"/>
          <p:cNvPicPr>
            <a:picLocks noChangeAspect="1" noChangeArrowheads="1"/>
          </p:cNvPicPr>
          <p:nvPr/>
        </p:nvPicPr>
        <p:blipFill>
          <a:blip r:embed="rId6" cstate="print"/>
          <a:srcRect/>
          <a:stretch>
            <a:fillRect/>
          </a:stretch>
        </p:blipFill>
        <p:spPr bwMode="auto">
          <a:xfrm>
            <a:off x="5715000" y="3352800"/>
            <a:ext cx="481285" cy="447110"/>
          </a:xfrm>
          <a:prstGeom prst="rect">
            <a:avLst/>
          </a:prstGeom>
          <a:noFill/>
          <a:ln w="9525">
            <a:noFill/>
            <a:miter lim="800000"/>
            <a:headEnd/>
            <a:tailEnd/>
          </a:ln>
        </p:spPr>
      </p:pic>
      <p:pic>
        <p:nvPicPr>
          <p:cNvPr id="21" name="Picture 17"/>
          <p:cNvPicPr>
            <a:picLocks noChangeAspect="1" noChangeArrowheads="1"/>
          </p:cNvPicPr>
          <p:nvPr/>
        </p:nvPicPr>
        <p:blipFill>
          <a:blip r:embed="rId7" cstate="print"/>
          <a:srcRect/>
          <a:stretch>
            <a:fillRect/>
          </a:stretch>
        </p:blipFill>
        <p:spPr bwMode="auto">
          <a:xfrm>
            <a:off x="6400800" y="3352800"/>
            <a:ext cx="447110" cy="447110"/>
          </a:xfrm>
          <a:prstGeom prst="rect">
            <a:avLst/>
          </a:prstGeom>
          <a:noFill/>
          <a:ln w="9525">
            <a:noFill/>
            <a:miter lim="800000"/>
            <a:headEnd/>
            <a:tailEnd/>
          </a:ln>
        </p:spPr>
      </p:pic>
      <p:pic>
        <p:nvPicPr>
          <p:cNvPr id="22" name="Picture 18"/>
          <p:cNvPicPr>
            <a:picLocks noChangeAspect="1" noChangeArrowheads="1"/>
          </p:cNvPicPr>
          <p:nvPr/>
        </p:nvPicPr>
        <p:blipFill>
          <a:blip r:embed="rId8" cstate="print"/>
          <a:srcRect/>
          <a:stretch>
            <a:fillRect/>
          </a:stretch>
        </p:blipFill>
        <p:spPr bwMode="auto">
          <a:xfrm>
            <a:off x="7010400" y="3352800"/>
            <a:ext cx="447110" cy="447110"/>
          </a:xfrm>
          <a:prstGeom prst="rect">
            <a:avLst/>
          </a:prstGeom>
          <a:noFill/>
          <a:ln w="9525">
            <a:noFill/>
            <a:miter lim="800000"/>
            <a:headEnd/>
            <a:tailEnd/>
          </a:ln>
        </p:spPr>
      </p:pic>
      <p:pic>
        <p:nvPicPr>
          <p:cNvPr id="23" name="Picture 2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696200" y="3352800"/>
            <a:ext cx="448056" cy="448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 Placeholder 1"/>
          <p:cNvSpPr>
            <a:spLocks noGrp="1"/>
          </p:cNvSpPr>
          <p:nvPr>
            <p:ph type="body" sz="quarter" idx="4294967295"/>
          </p:nvPr>
        </p:nvSpPr>
        <p:spPr>
          <a:xfrm>
            <a:off x="4267200" y="3276600"/>
            <a:ext cx="4876800" cy="2362200"/>
          </a:xfrm>
        </p:spPr>
        <p:txBody>
          <a:bodyPr/>
          <a:lstStyle/>
          <a:p>
            <a:pPr marL="0" indent="0">
              <a:spcBef>
                <a:spcPct val="0"/>
              </a:spcBef>
              <a:spcAft>
                <a:spcPts val="800"/>
              </a:spcAft>
              <a:buNone/>
              <a:defRPr/>
            </a:pPr>
            <a:endParaRPr lang="en-US" sz="2000" kern="1200" dirty="0" smtClean="0">
              <a:solidFill>
                <a:srgbClr val="00467F"/>
              </a:solidFill>
              <a:latin typeface="Arial" pitchFamily="34" charset="0"/>
              <a:ea typeface="ＭＳ Ｐゴシック" pitchFamily="34" charset="-128"/>
              <a:cs typeface="Arial" pitchFamily="34" charset="0"/>
            </a:endParaRPr>
          </a:p>
          <a:p>
            <a:pPr marL="0" indent="0" algn="ctr">
              <a:spcBef>
                <a:spcPct val="0"/>
              </a:spcBef>
              <a:spcAft>
                <a:spcPts val="800"/>
              </a:spcAft>
              <a:buNone/>
              <a:defRPr/>
            </a:pPr>
            <a:r>
              <a:rPr lang="en-US" sz="2000" kern="1200" dirty="0" smtClean="0">
                <a:solidFill>
                  <a:srgbClr val="00467F"/>
                </a:solidFill>
                <a:latin typeface="Arial" pitchFamily="34" charset="0"/>
                <a:ea typeface="ＭＳ Ｐゴシック" pitchFamily="34" charset="-128"/>
                <a:cs typeface="Arial" pitchFamily="34" charset="0"/>
              </a:rPr>
              <a:t> </a:t>
            </a:r>
            <a:endParaRPr lang="en-US" sz="2000" kern="1200" dirty="0">
              <a:solidFill>
                <a:srgbClr val="00467F"/>
              </a:solidFill>
              <a:latin typeface="Arial" pitchFamily="34" charset="0"/>
              <a:ea typeface="ＭＳ Ｐゴシック" pitchFamily="34" charset="-128"/>
              <a:cs typeface="Arial" pitchFamily="34" charset="0"/>
            </a:endParaRPr>
          </a:p>
        </p:txBody>
      </p:sp>
      <p:pic>
        <p:nvPicPr>
          <p:cNvPr id="14" name="Picture 2" descr="G:\Operations\Resources\Logos\GPC Certif Logos\GPC_Professional_logo.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008120" y="60959"/>
            <a:ext cx="4419600" cy="16651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617119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noChangeArrowheads="1"/>
          </p:cNvPicPr>
          <p:nvPr/>
        </p:nvPicPr>
        <p:blipFill>
          <a:blip r:embed="rId3" cstate="print"/>
          <a:srcRect t="39196"/>
          <a:stretch>
            <a:fillRect/>
          </a:stretch>
        </p:blipFill>
        <p:spPr bwMode="auto">
          <a:xfrm>
            <a:off x="0" y="1775792"/>
            <a:ext cx="3733800" cy="1272208"/>
          </a:xfrm>
          <a:prstGeom prst="rect">
            <a:avLst/>
          </a:prstGeom>
          <a:noFill/>
          <a:ln w="9525">
            <a:noFill/>
            <a:miter lim="800000"/>
            <a:headEnd/>
            <a:tailEnd/>
          </a:ln>
          <a:effectLst>
            <a:reflection blurRad="6350" stA="52000" endA="300" endPos="35000" dir="5400000" sy="-100000" algn="bl" rotWithShape="0"/>
          </a:effectLst>
        </p:spPr>
      </p:pic>
      <p:sp>
        <p:nvSpPr>
          <p:cNvPr id="144394" name="TextBox 11"/>
          <p:cNvSpPr txBox="1">
            <a:spLocks noChangeArrowheads="1"/>
          </p:cNvSpPr>
          <p:nvPr/>
        </p:nvSpPr>
        <p:spPr bwMode="auto">
          <a:xfrm>
            <a:off x="0" y="1460500"/>
            <a:ext cx="3276600" cy="253916"/>
          </a:xfrm>
          <a:prstGeom prst="rect">
            <a:avLst/>
          </a:prstGeom>
          <a:noFill/>
          <a:ln w="9525">
            <a:noFill/>
            <a:miter lim="800000"/>
            <a:headEnd/>
            <a:tailEnd/>
          </a:ln>
        </p:spPr>
        <p:txBody>
          <a:bodyPr>
            <a:spAutoFit/>
          </a:bodyPr>
          <a:lstStyle/>
          <a:p>
            <a:r>
              <a:rPr lang="en-US" sz="1050" dirty="0">
                <a:solidFill>
                  <a:srgbClr val="92D050"/>
                </a:solidFill>
                <a:cs typeface="ＭＳ Ｐゴシック"/>
              </a:rPr>
              <a:t>Alberici Headquarters, St. Louis, MO</a:t>
            </a:r>
          </a:p>
        </p:txBody>
      </p:sp>
      <p:sp>
        <p:nvSpPr>
          <p:cNvPr id="144395" name="Content Placeholder 2"/>
          <p:cNvSpPr txBox="1">
            <a:spLocks/>
          </p:cNvSpPr>
          <p:nvPr/>
        </p:nvSpPr>
        <p:spPr bwMode="auto">
          <a:xfrm>
            <a:off x="4076700" y="2971800"/>
            <a:ext cx="4648200" cy="2667000"/>
          </a:xfrm>
          <a:prstGeom prst="rect">
            <a:avLst/>
          </a:prstGeom>
          <a:noFill/>
          <a:ln w="9525">
            <a:noFill/>
            <a:miter lim="800000"/>
            <a:headEnd/>
            <a:tailEnd/>
          </a:ln>
        </p:spPr>
        <p:txBody>
          <a:bodyPr/>
          <a:lstStyle/>
          <a:p>
            <a:pPr marL="285750" indent="-285750" algn="ctr" eaLnBrk="0" hangingPunct="0">
              <a:lnSpc>
                <a:spcPct val="110000"/>
              </a:lnSpc>
              <a:spcBef>
                <a:spcPts val="0"/>
              </a:spcBef>
              <a:spcAft>
                <a:spcPts val="600"/>
              </a:spcAft>
              <a:buClr>
                <a:srgbClr val="558DAB"/>
              </a:buClr>
            </a:pPr>
            <a:r>
              <a:rPr lang="en-US" sz="2400" dirty="0" smtClean="0">
                <a:solidFill>
                  <a:srgbClr val="00467F"/>
                </a:solidFill>
                <a:cs typeface="ＭＳ Ｐゴシック"/>
              </a:rPr>
              <a:t>Erin Shaffer </a:t>
            </a:r>
          </a:p>
          <a:p>
            <a:pPr marL="285750" indent="-285750" algn="ctr" eaLnBrk="0" hangingPunct="0">
              <a:lnSpc>
                <a:spcPct val="110000"/>
              </a:lnSpc>
              <a:spcBef>
                <a:spcPts val="0"/>
              </a:spcBef>
              <a:spcAft>
                <a:spcPts val="600"/>
              </a:spcAft>
              <a:buClr>
                <a:srgbClr val="558DAB"/>
              </a:buClr>
            </a:pPr>
            <a:r>
              <a:rPr lang="en-US" sz="2400" dirty="0" smtClean="0">
                <a:solidFill>
                  <a:srgbClr val="00467F"/>
                </a:solidFill>
                <a:cs typeface="ＭＳ Ｐゴシック"/>
              </a:rPr>
              <a:t>VP of National Affairs</a:t>
            </a:r>
          </a:p>
          <a:p>
            <a:pPr marL="285750" indent="-285750" algn="ctr" eaLnBrk="0" hangingPunct="0">
              <a:lnSpc>
                <a:spcPct val="110000"/>
              </a:lnSpc>
              <a:spcBef>
                <a:spcPts val="0"/>
              </a:spcBef>
              <a:spcAft>
                <a:spcPts val="600"/>
              </a:spcAft>
              <a:buClr>
                <a:srgbClr val="558DAB"/>
              </a:buClr>
            </a:pPr>
            <a:r>
              <a:rPr lang="en-US" sz="2400" dirty="0" smtClean="0">
                <a:solidFill>
                  <a:srgbClr val="00467F"/>
                </a:solidFill>
                <a:cs typeface="ＭＳ Ｐゴシック"/>
              </a:rPr>
              <a:t> 202-285-8339</a:t>
            </a:r>
          </a:p>
          <a:p>
            <a:pPr marL="285750" indent="-285750" algn="ctr" eaLnBrk="0" hangingPunct="0">
              <a:lnSpc>
                <a:spcPct val="110000"/>
              </a:lnSpc>
              <a:spcBef>
                <a:spcPts val="0"/>
              </a:spcBef>
              <a:spcAft>
                <a:spcPts val="600"/>
              </a:spcAft>
              <a:buClr>
                <a:srgbClr val="558DAB"/>
              </a:buClr>
            </a:pPr>
            <a:r>
              <a:rPr lang="en-US" sz="2400" dirty="0" smtClean="0">
                <a:solidFill>
                  <a:srgbClr val="00467F"/>
                </a:solidFill>
                <a:cs typeface="ＭＳ Ｐゴシック"/>
                <a:hlinkClick r:id="rId4"/>
              </a:rPr>
              <a:t>erin@thegbi.org</a:t>
            </a:r>
            <a:r>
              <a:rPr lang="en-US" sz="2400" dirty="0" smtClean="0">
                <a:solidFill>
                  <a:srgbClr val="00467F"/>
                </a:solidFill>
                <a:cs typeface="ＭＳ Ｐゴシック"/>
              </a:rPr>
              <a:t> </a:t>
            </a:r>
          </a:p>
          <a:p>
            <a:pPr marL="285750" indent="-285750" algn="ctr" eaLnBrk="0" hangingPunct="0">
              <a:lnSpc>
                <a:spcPct val="110000"/>
              </a:lnSpc>
              <a:spcBef>
                <a:spcPts val="0"/>
              </a:spcBef>
              <a:spcAft>
                <a:spcPts val="600"/>
              </a:spcAft>
              <a:buClr>
                <a:srgbClr val="558DAB"/>
              </a:buClr>
            </a:pPr>
            <a:r>
              <a:rPr lang="en-US" sz="2400" dirty="0" smtClean="0">
                <a:solidFill>
                  <a:srgbClr val="00467F"/>
                </a:solidFill>
                <a:cs typeface="ＭＳ Ｐゴシック"/>
              </a:rPr>
              <a:t>www.thegbi.org</a:t>
            </a:r>
          </a:p>
        </p:txBody>
      </p:sp>
      <p:sp>
        <p:nvSpPr>
          <p:cNvPr id="2" name="Title 1"/>
          <p:cNvSpPr>
            <a:spLocks noGrp="1"/>
          </p:cNvSpPr>
          <p:nvPr>
            <p:ph type="ctrTitle"/>
          </p:nvPr>
        </p:nvSpPr>
        <p:spPr>
          <a:xfrm>
            <a:off x="4048124" y="1219200"/>
            <a:ext cx="4943476" cy="555625"/>
          </a:xfrm>
        </p:spPr>
        <p:txBody>
          <a:bodyPr/>
          <a:lstStyle/>
          <a:p>
            <a:pPr algn="ctr"/>
            <a:r>
              <a:rPr lang="en-US" dirty="0" smtClean="0"/>
              <a:t>Thank you </a:t>
            </a:r>
            <a:endParaRPr lang="en-US" dirty="0"/>
          </a:p>
        </p:txBody>
      </p:sp>
    </p:spTree>
    <p:extLst>
      <p:ext uri="{BB962C8B-B14F-4D97-AF65-F5344CB8AC3E}">
        <p14:creationId xmlns:p14="http://schemas.microsoft.com/office/powerpoint/2010/main" xmlns="" val="560401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81000" y="304800"/>
            <a:ext cx="70104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1" spc="-80" baseline="0">
                <a:solidFill>
                  <a:schemeClr val="accent2"/>
                </a:solidFill>
                <a:effectLst/>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rgbClr val="4A9CB6"/>
                </a:solidFill>
                <a:effectLst>
                  <a:outerShdw blurRad="38100" dist="38100" dir="2700000" algn="tl">
                    <a:srgbClr val="C0C0C0"/>
                  </a:outerShdw>
                </a:effectLst>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2800" b="1">
                <a:solidFill>
                  <a:schemeClr val="folHlink"/>
                </a:solidFill>
                <a:effectLst>
                  <a:outerShdw blurRad="38100" dist="38100" dir="2700000" algn="tl">
                    <a:srgbClr val="C0C0C0"/>
                  </a:outerShdw>
                </a:effectLst>
                <a:latin typeface="Arial" charset="0"/>
              </a:defRPr>
            </a:lvl9pPr>
          </a:lstStyle>
          <a:p>
            <a:pPr>
              <a:defRPr/>
            </a:pPr>
            <a:r>
              <a:rPr lang="en-US" sz="2400" kern="0" dirty="0" smtClean="0">
                <a:solidFill>
                  <a:srgbClr val="00467F"/>
                </a:solidFill>
                <a:ea typeface="ＭＳ Ｐゴシック" pitchFamily="34" charset="-128"/>
              </a:rPr>
              <a:t>Green Globes Assessment Tools</a:t>
            </a:r>
          </a:p>
        </p:txBody>
      </p:sp>
      <p:sp>
        <p:nvSpPr>
          <p:cNvPr id="4" name="Content Placeholder 2"/>
          <p:cNvSpPr>
            <a:spLocks noGrp="1"/>
          </p:cNvSpPr>
          <p:nvPr>
            <p:ph sz="half" idx="4294967295"/>
          </p:nvPr>
        </p:nvSpPr>
        <p:spPr>
          <a:xfrm>
            <a:off x="457200" y="1447800"/>
            <a:ext cx="8229600" cy="4572000"/>
          </a:xfrm>
          <a:prstGeom prst="rect">
            <a:avLst/>
          </a:prstGeom>
        </p:spPr>
        <p:txBody>
          <a:bodyPr rtlCol="0">
            <a:noAutofit/>
          </a:bodyPr>
          <a:lstStyle/>
          <a:p>
            <a:pPr>
              <a:lnSpc>
                <a:spcPct val="90000"/>
              </a:lnSpc>
              <a:spcBef>
                <a:spcPts val="600"/>
              </a:spcBef>
              <a:spcAft>
                <a:spcPts val="600"/>
              </a:spcAft>
              <a:defRPr/>
            </a:pPr>
            <a:r>
              <a:rPr lang="en-US" dirty="0">
                <a:solidFill>
                  <a:srgbClr val="00467F"/>
                </a:solidFill>
                <a:ea typeface="ＭＳ Ｐゴシック" pitchFamily="34" charset="-128"/>
              </a:rPr>
              <a:t>Green Globes NC </a:t>
            </a:r>
            <a:endParaRPr lang="en-US" dirty="0" smtClean="0">
              <a:solidFill>
                <a:srgbClr val="00467F"/>
              </a:solidFill>
              <a:ea typeface="ＭＳ Ｐゴシック" pitchFamily="34" charset="-128"/>
            </a:endParaRPr>
          </a:p>
          <a:p>
            <a:pPr lvl="1">
              <a:spcBef>
                <a:spcPts val="600"/>
              </a:spcBef>
              <a:spcAft>
                <a:spcPts val="600"/>
              </a:spcAft>
              <a:buClr>
                <a:srgbClr val="0070C0"/>
              </a:buClr>
              <a:defRPr/>
            </a:pPr>
            <a:r>
              <a:rPr lang="en-US" sz="1800" dirty="0">
                <a:solidFill>
                  <a:srgbClr val="00467F"/>
                </a:solidFill>
              </a:rPr>
              <a:t>Guides the integrated design process at each stage of the project</a:t>
            </a:r>
          </a:p>
          <a:p>
            <a:pPr>
              <a:lnSpc>
                <a:spcPct val="90000"/>
              </a:lnSpc>
              <a:spcBef>
                <a:spcPts val="600"/>
              </a:spcBef>
              <a:spcAft>
                <a:spcPts val="600"/>
              </a:spcAft>
              <a:defRPr/>
            </a:pPr>
            <a:r>
              <a:rPr lang="en-US" dirty="0" smtClean="0">
                <a:solidFill>
                  <a:srgbClr val="00467F"/>
                </a:solidFill>
                <a:ea typeface="ＭＳ Ｐゴシック" pitchFamily="34" charset="-128"/>
              </a:rPr>
              <a:t>Green </a:t>
            </a:r>
            <a:r>
              <a:rPr lang="en-US" dirty="0">
                <a:solidFill>
                  <a:srgbClr val="00467F"/>
                </a:solidFill>
                <a:ea typeface="ＭＳ Ｐゴシック" pitchFamily="34" charset="-128"/>
              </a:rPr>
              <a:t>Globes CIEB </a:t>
            </a:r>
          </a:p>
          <a:p>
            <a:pPr lvl="1">
              <a:spcBef>
                <a:spcPts val="600"/>
              </a:spcBef>
              <a:spcAft>
                <a:spcPts val="600"/>
              </a:spcAft>
              <a:buClr>
                <a:srgbClr val="0070C0"/>
              </a:buClr>
              <a:defRPr/>
            </a:pPr>
            <a:r>
              <a:rPr lang="en-US" sz="1800" dirty="0">
                <a:solidFill>
                  <a:srgbClr val="00467F"/>
                </a:solidFill>
              </a:rPr>
              <a:t>Establishes a </a:t>
            </a:r>
            <a:r>
              <a:rPr lang="en-US" sz="1800" dirty="0" smtClean="0">
                <a:solidFill>
                  <a:srgbClr val="00467F"/>
                </a:solidFill>
              </a:rPr>
              <a:t>baseline and guides </a:t>
            </a:r>
            <a:r>
              <a:rPr lang="en-US" sz="1800" dirty="0">
                <a:solidFill>
                  <a:srgbClr val="00467F"/>
                </a:solidFill>
              </a:rPr>
              <a:t>improvement </a:t>
            </a:r>
          </a:p>
          <a:p>
            <a:pPr>
              <a:lnSpc>
                <a:spcPct val="90000"/>
              </a:lnSpc>
              <a:spcBef>
                <a:spcPts val="600"/>
              </a:spcBef>
              <a:spcAft>
                <a:spcPts val="600"/>
              </a:spcAft>
              <a:defRPr/>
            </a:pPr>
            <a:r>
              <a:rPr lang="en-US" dirty="0" smtClean="0">
                <a:solidFill>
                  <a:srgbClr val="00467F"/>
                </a:solidFill>
                <a:ea typeface="ＭＳ Ｐゴシック" pitchFamily="34" charset="-128"/>
              </a:rPr>
              <a:t>Green </a:t>
            </a:r>
            <a:r>
              <a:rPr lang="en-US" dirty="0">
                <a:solidFill>
                  <a:srgbClr val="00467F"/>
                </a:solidFill>
                <a:ea typeface="ＭＳ Ｐゴシック" pitchFamily="34" charset="-128"/>
              </a:rPr>
              <a:t>Globes CIEB for Healthcare </a:t>
            </a:r>
          </a:p>
          <a:p>
            <a:pPr lvl="1">
              <a:spcBef>
                <a:spcPts val="600"/>
              </a:spcBef>
              <a:spcAft>
                <a:spcPts val="600"/>
              </a:spcAft>
              <a:buClr>
                <a:srgbClr val="0070C0"/>
              </a:buClr>
              <a:defRPr/>
            </a:pPr>
            <a:r>
              <a:rPr lang="en-US" sz="1800" dirty="0" smtClean="0">
                <a:solidFill>
                  <a:srgbClr val="00467F"/>
                </a:solidFill>
              </a:rPr>
              <a:t>Specialized for healthcare </a:t>
            </a:r>
            <a:r>
              <a:rPr lang="en-US" sz="1800" dirty="0">
                <a:solidFill>
                  <a:srgbClr val="00467F"/>
                </a:solidFill>
              </a:rPr>
              <a:t>buildings with licensed in-patient beds</a:t>
            </a:r>
          </a:p>
          <a:p>
            <a:pPr>
              <a:lnSpc>
                <a:spcPct val="90000"/>
              </a:lnSpc>
              <a:spcBef>
                <a:spcPts val="600"/>
              </a:spcBef>
              <a:spcAft>
                <a:spcPts val="600"/>
              </a:spcAft>
              <a:defRPr/>
            </a:pPr>
            <a:r>
              <a:rPr lang="en-US" dirty="0" smtClean="0">
                <a:solidFill>
                  <a:srgbClr val="00467F"/>
                </a:solidFill>
                <a:ea typeface="ＭＳ Ｐゴシック" pitchFamily="34" charset="-128"/>
              </a:rPr>
              <a:t>Green </a:t>
            </a:r>
            <a:r>
              <a:rPr lang="en-US" dirty="0">
                <a:solidFill>
                  <a:srgbClr val="00467F"/>
                </a:solidFill>
                <a:ea typeface="ＭＳ Ｐゴシック" pitchFamily="34" charset="-128"/>
              </a:rPr>
              <a:t>Globes Sustainable Interiors</a:t>
            </a:r>
          </a:p>
          <a:p>
            <a:pPr lvl="1">
              <a:spcBef>
                <a:spcPts val="600"/>
              </a:spcBef>
              <a:spcAft>
                <a:spcPts val="600"/>
              </a:spcAft>
              <a:defRPr/>
            </a:pPr>
            <a:r>
              <a:rPr lang="en-US" sz="1800" dirty="0" smtClean="0"/>
              <a:t>Designed for </a:t>
            </a:r>
            <a:r>
              <a:rPr lang="en-US" sz="1800" dirty="0"/>
              <a:t>tenant improvement projects, fit-outs and </a:t>
            </a:r>
            <a:r>
              <a:rPr lang="en-US" sz="1800" dirty="0" smtClean="0"/>
              <a:t>remodels</a:t>
            </a:r>
            <a:endParaRPr lang="en-US" sz="1800" dirty="0">
              <a:solidFill>
                <a:srgbClr val="00467F"/>
              </a:solidFill>
            </a:endParaRPr>
          </a:p>
        </p:txBody>
      </p:sp>
      <p:pic>
        <p:nvPicPr>
          <p:cNvPr id="5" name="Picture 3" descr="D:\Alexander_Design\AD_Projects\Archive\Green_Building_initiative\Green_Globe_logos\Updated Green Globe logos\GG Generic\GG_Logo.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14820" y="213360"/>
            <a:ext cx="16891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01226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8" descr="http://farm4.static.flickr.com/3111/2921866358_9544d01869.jpg?v=0"/>
          <p:cNvPicPr>
            <a:picLocks noChangeAspect="1" noChangeArrowheads="1"/>
          </p:cNvPicPr>
          <p:nvPr/>
        </p:nvPicPr>
        <p:blipFill>
          <a:blip r:embed="rId3" cstate="print"/>
          <a:srcRect/>
          <a:stretch>
            <a:fillRect/>
          </a:stretch>
        </p:blipFill>
        <p:spPr bwMode="auto">
          <a:xfrm>
            <a:off x="2705100" y="1295400"/>
            <a:ext cx="1054100" cy="1054100"/>
          </a:xfrm>
          <a:prstGeom prst="rect">
            <a:avLst/>
          </a:prstGeom>
          <a:noFill/>
          <a:ln w="9525">
            <a:noFill/>
            <a:miter lim="800000"/>
            <a:headEnd/>
            <a:tailEnd/>
          </a:ln>
        </p:spPr>
      </p:pic>
      <p:sp>
        <p:nvSpPr>
          <p:cNvPr id="120834" name="Title 2"/>
          <p:cNvSpPr>
            <a:spLocks noGrp="1"/>
          </p:cNvSpPr>
          <p:nvPr>
            <p:ph type="title"/>
          </p:nvPr>
        </p:nvSpPr>
        <p:spPr/>
        <p:txBody>
          <a:bodyPr/>
          <a:lstStyle/>
          <a:p>
            <a:r>
              <a:rPr lang="en-US" dirty="0" smtClean="0">
                <a:solidFill>
                  <a:srgbClr val="00467F"/>
                </a:solidFill>
                <a:ea typeface="ＭＳ Ｐゴシック" pitchFamily="34" charset="-128"/>
              </a:rPr>
              <a:t>Used Across </a:t>
            </a:r>
            <a:r>
              <a:rPr lang="en-US" dirty="0">
                <a:solidFill>
                  <a:srgbClr val="00467F"/>
                </a:solidFill>
                <a:ea typeface="ＭＳ Ｐゴシック" pitchFamily="34" charset="-128"/>
              </a:rPr>
              <a:t>Government &amp; Industry</a:t>
            </a:r>
            <a:endParaRPr lang="en-US" dirty="0" smtClean="0">
              <a:ea typeface="ＭＳ Ｐゴシック"/>
              <a:cs typeface="ＭＳ Ｐゴシック"/>
            </a:endParaRPr>
          </a:p>
        </p:txBody>
      </p:sp>
      <p:pic>
        <p:nvPicPr>
          <p:cNvPr id="120835" name="Picture 4" descr="MRF5"/>
          <p:cNvPicPr>
            <a:picLocks noChangeAspect="1" noChangeArrowheads="1"/>
          </p:cNvPicPr>
          <p:nvPr/>
        </p:nvPicPr>
        <p:blipFill>
          <a:blip r:embed="rId4" cstate="print"/>
          <a:srcRect b="5086"/>
          <a:stretch>
            <a:fillRect/>
          </a:stretch>
        </p:blipFill>
        <p:spPr bwMode="auto">
          <a:xfrm>
            <a:off x="7404100" y="3478213"/>
            <a:ext cx="1576388" cy="1300162"/>
          </a:xfrm>
          <a:prstGeom prst="rect">
            <a:avLst/>
          </a:prstGeom>
          <a:noFill/>
          <a:ln w="9525">
            <a:noFill/>
            <a:miter lim="800000"/>
            <a:headEnd/>
            <a:tailEnd/>
          </a:ln>
        </p:spPr>
      </p:pic>
      <p:pic>
        <p:nvPicPr>
          <p:cNvPr id="120836" name="Picture 5" descr="RenewAire Madison Image 4"/>
          <p:cNvPicPr>
            <a:picLocks noChangeAspect="1" noChangeArrowheads="1"/>
          </p:cNvPicPr>
          <p:nvPr/>
        </p:nvPicPr>
        <p:blipFill>
          <a:blip r:embed="rId5" cstate="print"/>
          <a:srcRect/>
          <a:stretch>
            <a:fillRect/>
          </a:stretch>
        </p:blipFill>
        <p:spPr bwMode="auto">
          <a:xfrm>
            <a:off x="7402513" y="4830763"/>
            <a:ext cx="1577975" cy="1141412"/>
          </a:xfrm>
          <a:prstGeom prst="rect">
            <a:avLst/>
          </a:prstGeom>
          <a:noFill/>
          <a:ln w="9525">
            <a:noFill/>
            <a:miter lim="800000"/>
            <a:headEnd/>
            <a:tailEnd/>
          </a:ln>
        </p:spPr>
      </p:pic>
      <p:pic>
        <p:nvPicPr>
          <p:cNvPr id="120837" name="Picture 6" descr="blakley Hall"/>
          <p:cNvPicPr>
            <a:picLocks noChangeAspect="1" noChangeArrowheads="1"/>
          </p:cNvPicPr>
          <p:nvPr/>
        </p:nvPicPr>
        <p:blipFill>
          <a:blip r:embed="rId6" cstate="print"/>
          <a:srcRect l="900"/>
          <a:stretch>
            <a:fillRect/>
          </a:stretch>
        </p:blipFill>
        <p:spPr bwMode="auto">
          <a:xfrm>
            <a:off x="5718175" y="3482975"/>
            <a:ext cx="1625600" cy="2490788"/>
          </a:xfrm>
          <a:prstGeom prst="rect">
            <a:avLst/>
          </a:prstGeom>
          <a:noFill/>
          <a:ln w="9525">
            <a:noFill/>
            <a:miter lim="800000"/>
            <a:headEnd/>
            <a:tailEnd/>
          </a:ln>
        </p:spPr>
      </p:pic>
      <p:pic>
        <p:nvPicPr>
          <p:cNvPr id="120838" name="Picture 7" descr="IMG_0021 View of the library"/>
          <p:cNvPicPr>
            <a:picLocks noChangeAspect="1" noChangeArrowheads="1"/>
          </p:cNvPicPr>
          <p:nvPr/>
        </p:nvPicPr>
        <p:blipFill>
          <a:blip r:embed="rId7" cstate="print"/>
          <a:srcRect t="9259" r="1389" b="16667"/>
          <a:stretch>
            <a:fillRect/>
          </a:stretch>
        </p:blipFill>
        <p:spPr bwMode="auto">
          <a:xfrm>
            <a:off x="4786313" y="3481388"/>
            <a:ext cx="868362" cy="831850"/>
          </a:xfrm>
          <a:prstGeom prst="rect">
            <a:avLst/>
          </a:prstGeom>
          <a:noFill/>
          <a:ln w="9525">
            <a:noFill/>
            <a:miter lim="800000"/>
            <a:headEnd/>
            <a:tailEnd/>
          </a:ln>
        </p:spPr>
      </p:pic>
      <p:pic>
        <p:nvPicPr>
          <p:cNvPr id="120839" name="Picture 8"/>
          <p:cNvPicPr>
            <a:picLocks noChangeAspect="1" noChangeArrowheads="1"/>
          </p:cNvPicPr>
          <p:nvPr/>
        </p:nvPicPr>
        <p:blipFill>
          <a:blip r:embed="rId8" cstate="print"/>
          <a:srcRect t="24742" r="3572"/>
          <a:stretch>
            <a:fillRect/>
          </a:stretch>
        </p:blipFill>
        <p:spPr bwMode="auto">
          <a:xfrm>
            <a:off x="4800600" y="1341438"/>
            <a:ext cx="1646238" cy="846137"/>
          </a:xfrm>
          <a:prstGeom prst="rect">
            <a:avLst/>
          </a:prstGeom>
          <a:noFill/>
          <a:ln w="9525">
            <a:noFill/>
            <a:miter lim="800000"/>
            <a:headEnd/>
            <a:tailEnd/>
          </a:ln>
        </p:spPr>
      </p:pic>
      <p:pic>
        <p:nvPicPr>
          <p:cNvPr id="120840" name="Picture 9"/>
          <p:cNvPicPr>
            <a:picLocks noChangeAspect="1" noChangeArrowheads="1"/>
          </p:cNvPicPr>
          <p:nvPr/>
        </p:nvPicPr>
        <p:blipFill>
          <a:blip r:embed="rId9" cstate="print"/>
          <a:srcRect t="39195"/>
          <a:stretch>
            <a:fillRect/>
          </a:stretch>
        </p:blipFill>
        <p:spPr bwMode="auto">
          <a:xfrm>
            <a:off x="6508750" y="1341438"/>
            <a:ext cx="2468563" cy="841375"/>
          </a:xfrm>
          <a:prstGeom prst="rect">
            <a:avLst/>
          </a:prstGeom>
          <a:noFill/>
          <a:ln w="9525">
            <a:noFill/>
            <a:miter lim="800000"/>
            <a:headEnd/>
            <a:tailEnd/>
          </a:ln>
        </p:spPr>
      </p:pic>
      <p:pic>
        <p:nvPicPr>
          <p:cNvPr id="120841" name="Picture 10" descr="NewPage04"/>
          <p:cNvPicPr>
            <a:picLocks noChangeAspect="1" noChangeArrowheads="1"/>
          </p:cNvPicPr>
          <p:nvPr/>
        </p:nvPicPr>
        <p:blipFill>
          <a:blip r:embed="rId10" cstate="print"/>
          <a:srcRect l="6241" r="10228"/>
          <a:stretch>
            <a:fillRect/>
          </a:stretch>
        </p:blipFill>
        <p:spPr bwMode="auto">
          <a:xfrm>
            <a:off x="7404100" y="2243138"/>
            <a:ext cx="1576388" cy="1174750"/>
          </a:xfrm>
          <a:prstGeom prst="rect">
            <a:avLst/>
          </a:prstGeom>
          <a:noFill/>
          <a:ln w="9525">
            <a:noFill/>
            <a:miter lim="800000"/>
            <a:headEnd/>
            <a:tailEnd/>
          </a:ln>
        </p:spPr>
      </p:pic>
      <p:pic>
        <p:nvPicPr>
          <p:cNvPr id="120842" name="Picture 11" descr="ADEQext0516"/>
          <p:cNvPicPr>
            <a:picLocks noChangeAspect="1" noChangeArrowheads="1"/>
          </p:cNvPicPr>
          <p:nvPr/>
        </p:nvPicPr>
        <p:blipFill>
          <a:blip r:embed="rId11" cstate="print"/>
          <a:srcRect b="8315"/>
          <a:stretch>
            <a:fillRect/>
          </a:stretch>
        </p:blipFill>
        <p:spPr bwMode="auto">
          <a:xfrm>
            <a:off x="4800600" y="2244725"/>
            <a:ext cx="2543175" cy="1182688"/>
          </a:xfrm>
          <a:prstGeom prst="rect">
            <a:avLst/>
          </a:prstGeom>
          <a:noFill/>
          <a:ln w="9525">
            <a:noFill/>
            <a:miter lim="800000"/>
            <a:headEnd/>
            <a:tailEnd/>
          </a:ln>
        </p:spPr>
      </p:pic>
      <p:pic>
        <p:nvPicPr>
          <p:cNvPr id="120843" name="Picture 5" descr="RenewAire Madison Image 4"/>
          <p:cNvPicPr>
            <a:picLocks noChangeAspect="1" noChangeArrowheads="1"/>
          </p:cNvPicPr>
          <p:nvPr/>
        </p:nvPicPr>
        <p:blipFill>
          <a:blip r:embed="rId5" cstate="print"/>
          <a:srcRect/>
          <a:stretch>
            <a:fillRect/>
          </a:stretch>
        </p:blipFill>
        <p:spPr bwMode="auto">
          <a:xfrm>
            <a:off x="7404100" y="4829175"/>
            <a:ext cx="1577975" cy="1141413"/>
          </a:xfrm>
          <a:prstGeom prst="rect">
            <a:avLst/>
          </a:prstGeom>
          <a:noFill/>
          <a:ln w="9525">
            <a:noFill/>
            <a:miter lim="800000"/>
            <a:headEnd/>
            <a:tailEnd/>
          </a:ln>
        </p:spPr>
      </p:pic>
      <p:pic>
        <p:nvPicPr>
          <p:cNvPr id="120844" name="Picture 2" descr="http://www.themindgym.com/images/about/clients/logo_pfizer.gif"/>
          <p:cNvPicPr>
            <a:picLocks noChangeAspect="1" noChangeArrowheads="1"/>
          </p:cNvPicPr>
          <p:nvPr/>
        </p:nvPicPr>
        <p:blipFill>
          <a:blip r:embed="rId12" cstate="print"/>
          <a:srcRect/>
          <a:stretch>
            <a:fillRect/>
          </a:stretch>
        </p:blipFill>
        <p:spPr bwMode="auto">
          <a:xfrm>
            <a:off x="2806700" y="2209800"/>
            <a:ext cx="850900" cy="574675"/>
          </a:xfrm>
          <a:prstGeom prst="rect">
            <a:avLst/>
          </a:prstGeom>
          <a:noFill/>
          <a:ln w="9525">
            <a:noFill/>
            <a:miter lim="800000"/>
            <a:headEnd/>
            <a:tailEnd/>
          </a:ln>
        </p:spPr>
      </p:pic>
      <p:pic>
        <p:nvPicPr>
          <p:cNvPr id="120845" name="Picture 4" descr="http://www.superstevia.com/img/wholefoods160.jpg"/>
          <p:cNvPicPr>
            <a:picLocks noChangeAspect="1" noChangeArrowheads="1"/>
          </p:cNvPicPr>
          <p:nvPr/>
        </p:nvPicPr>
        <p:blipFill>
          <a:blip r:embed="rId13" cstate="print"/>
          <a:srcRect/>
          <a:stretch>
            <a:fillRect/>
          </a:stretch>
        </p:blipFill>
        <p:spPr bwMode="auto">
          <a:xfrm>
            <a:off x="2806700" y="2895600"/>
            <a:ext cx="850900" cy="638175"/>
          </a:xfrm>
          <a:prstGeom prst="rect">
            <a:avLst/>
          </a:prstGeom>
          <a:noFill/>
          <a:ln w="9525">
            <a:noFill/>
            <a:miter lim="800000"/>
            <a:headEnd/>
            <a:tailEnd/>
          </a:ln>
        </p:spPr>
      </p:pic>
      <p:pic>
        <p:nvPicPr>
          <p:cNvPr id="120846" name="Picture 6" descr="http://www.brandsoftheworld.com/brands/0002/4352/brand.gif"/>
          <p:cNvPicPr>
            <a:picLocks noChangeAspect="1" noChangeArrowheads="1"/>
          </p:cNvPicPr>
          <p:nvPr/>
        </p:nvPicPr>
        <p:blipFill>
          <a:blip r:embed="rId14" cstate="print"/>
          <a:srcRect t="27274" b="31818"/>
          <a:stretch>
            <a:fillRect/>
          </a:stretch>
        </p:blipFill>
        <p:spPr bwMode="auto">
          <a:xfrm>
            <a:off x="2438400" y="4267200"/>
            <a:ext cx="1676400" cy="685800"/>
          </a:xfrm>
          <a:prstGeom prst="rect">
            <a:avLst/>
          </a:prstGeom>
          <a:noFill/>
          <a:ln w="9525">
            <a:noFill/>
            <a:miter lim="800000"/>
            <a:headEnd/>
            <a:tailEnd/>
          </a:ln>
        </p:spPr>
      </p:pic>
      <p:pic>
        <p:nvPicPr>
          <p:cNvPr id="120847" name="Picture 8" descr="http://news.arkansasalumni.org/wp-content/uploads/2009/03/university_arkansas_logo.jpg"/>
          <p:cNvPicPr>
            <a:picLocks noChangeAspect="1" noChangeArrowheads="1"/>
          </p:cNvPicPr>
          <p:nvPr/>
        </p:nvPicPr>
        <p:blipFill>
          <a:blip r:embed="rId15" cstate="print"/>
          <a:srcRect/>
          <a:stretch>
            <a:fillRect/>
          </a:stretch>
        </p:blipFill>
        <p:spPr bwMode="auto">
          <a:xfrm>
            <a:off x="838200" y="4329113"/>
            <a:ext cx="1066800" cy="600075"/>
          </a:xfrm>
          <a:prstGeom prst="rect">
            <a:avLst/>
          </a:prstGeom>
          <a:noFill/>
          <a:ln w="9525">
            <a:noFill/>
            <a:miter lim="800000"/>
            <a:headEnd/>
            <a:tailEnd/>
          </a:ln>
        </p:spPr>
      </p:pic>
      <p:pic>
        <p:nvPicPr>
          <p:cNvPr id="120848" name="Picture 10" descr="http://www.coe.drexel.edu/RET/personalsites/2007/Sullivan/Images/DREXEL%20-%20NSF%20LOGOS/drexel_logo_print.jpg"/>
          <p:cNvPicPr>
            <a:picLocks noChangeAspect="1" noChangeArrowheads="1"/>
          </p:cNvPicPr>
          <p:nvPr/>
        </p:nvPicPr>
        <p:blipFill>
          <a:blip r:embed="rId16" cstate="print"/>
          <a:srcRect/>
          <a:stretch>
            <a:fillRect/>
          </a:stretch>
        </p:blipFill>
        <p:spPr bwMode="auto">
          <a:xfrm>
            <a:off x="2965450" y="3810000"/>
            <a:ext cx="533400" cy="568325"/>
          </a:xfrm>
          <a:prstGeom prst="rect">
            <a:avLst/>
          </a:prstGeom>
          <a:noFill/>
          <a:ln w="9525">
            <a:noFill/>
            <a:miter lim="800000"/>
            <a:headEnd/>
            <a:tailEnd/>
          </a:ln>
        </p:spPr>
      </p:pic>
      <p:pic>
        <p:nvPicPr>
          <p:cNvPr id="120849" name="Picture 12" descr="http://enpub.fulton.asu.edu/naps2002/images/asu-logo.gif"/>
          <p:cNvPicPr>
            <a:picLocks noChangeAspect="1" noChangeArrowheads="1"/>
          </p:cNvPicPr>
          <p:nvPr/>
        </p:nvPicPr>
        <p:blipFill>
          <a:blip r:embed="rId17" cstate="print"/>
          <a:srcRect/>
          <a:stretch>
            <a:fillRect/>
          </a:stretch>
        </p:blipFill>
        <p:spPr bwMode="auto">
          <a:xfrm>
            <a:off x="927100" y="5149850"/>
            <a:ext cx="889000" cy="609600"/>
          </a:xfrm>
          <a:prstGeom prst="rect">
            <a:avLst/>
          </a:prstGeom>
          <a:noFill/>
          <a:ln w="9525">
            <a:noFill/>
            <a:miter lim="800000"/>
            <a:headEnd/>
            <a:tailEnd/>
          </a:ln>
        </p:spPr>
      </p:pic>
      <p:pic>
        <p:nvPicPr>
          <p:cNvPr id="120850" name="Picture 14" descr="http://www.yobserver.com/uploads/1/US_Department_Logo.jpg"/>
          <p:cNvPicPr>
            <a:picLocks noChangeAspect="1" noChangeArrowheads="1"/>
          </p:cNvPicPr>
          <p:nvPr/>
        </p:nvPicPr>
        <p:blipFill>
          <a:blip r:embed="rId18" cstate="print"/>
          <a:srcRect/>
          <a:stretch>
            <a:fillRect/>
          </a:stretch>
        </p:blipFill>
        <p:spPr bwMode="auto">
          <a:xfrm>
            <a:off x="1000125" y="2457450"/>
            <a:ext cx="742950" cy="742950"/>
          </a:xfrm>
          <a:prstGeom prst="rect">
            <a:avLst/>
          </a:prstGeom>
          <a:noFill/>
          <a:ln w="9525">
            <a:noFill/>
            <a:miter lim="800000"/>
            <a:headEnd/>
            <a:tailEnd/>
          </a:ln>
        </p:spPr>
      </p:pic>
      <p:pic>
        <p:nvPicPr>
          <p:cNvPr id="120851" name="Picture 9" descr="http://www.videolabs.net/images/govt/GSA-logo.jpg"/>
          <p:cNvPicPr>
            <a:picLocks noChangeAspect="1" noChangeArrowheads="1"/>
          </p:cNvPicPr>
          <p:nvPr/>
        </p:nvPicPr>
        <p:blipFill>
          <a:blip r:embed="rId19" cstate="print"/>
          <a:srcRect/>
          <a:stretch>
            <a:fillRect/>
          </a:stretch>
        </p:blipFill>
        <p:spPr bwMode="auto">
          <a:xfrm>
            <a:off x="1104900" y="1676400"/>
            <a:ext cx="533400" cy="533400"/>
          </a:xfrm>
          <a:prstGeom prst="rect">
            <a:avLst/>
          </a:prstGeom>
          <a:noFill/>
          <a:ln w="9525">
            <a:noFill/>
            <a:miter lim="800000"/>
            <a:headEnd/>
            <a:tailEnd/>
          </a:ln>
        </p:spPr>
      </p:pic>
      <p:pic>
        <p:nvPicPr>
          <p:cNvPr id="120852" name="Picture 39" descr="http://crapo.senate.gov/services/images/US-DeptOfVeteransAffairs-Seal.jpg"/>
          <p:cNvPicPr>
            <a:picLocks noChangeAspect="1" noChangeArrowheads="1"/>
          </p:cNvPicPr>
          <p:nvPr/>
        </p:nvPicPr>
        <p:blipFill>
          <a:blip r:embed="rId20" cstate="print"/>
          <a:srcRect/>
          <a:stretch>
            <a:fillRect/>
          </a:stretch>
        </p:blipFill>
        <p:spPr bwMode="auto">
          <a:xfrm>
            <a:off x="990600" y="3352800"/>
            <a:ext cx="762000" cy="762000"/>
          </a:xfrm>
          <a:prstGeom prst="rect">
            <a:avLst/>
          </a:prstGeom>
          <a:noFill/>
          <a:ln w="9525">
            <a:noFill/>
            <a:miter lim="800000"/>
            <a:headEnd/>
            <a:tailEnd/>
          </a:ln>
        </p:spPr>
      </p:pic>
      <p:sp>
        <p:nvSpPr>
          <p:cNvPr id="41" name="Rectangle 40"/>
          <p:cNvSpPr/>
          <p:nvPr/>
        </p:nvSpPr>
        <p:spPr>
          <a:xfrm>
            <a:off x="4784725" y="4378325"/>
            <a:ext cx="862013" cy="15938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120854" name="Picture 2"/>
          <p:cNvPicPr>
            <a:picLocks noChangeAspect="1" noChangeArrowheads="1"/>
          </p:cNvPicPr>
          <p:nvPr/>
        </p:nvPicPr>
        <p:blipFill>
          <a:blip r:embed="rId21" cstate="print"/>
          <a:srcRect/>
          <a:stretch>
            <a:fillRect/>
          </a:stretch>
        </p:blipFill>
        <p:spPr bwMode="auto">
          <a:xfrm>
            <a:off x="2438400" y="5334000"/>
            <a:ext cx="1600200" cy="309563"/>
          </a:xfrm>
          <a:prstGeom prst="rect">
            <a:avLst/>
          </a:prstGeom>
          <a:noFill/>
          <a:ln w="9525">
            <a:noFill/>
            <a:miter lim="800000"/>
            <a:headEnd/>
            <a:tailEnd/>
          </a:ln>
        </p:spPr>
      </p:pic>
      <p:pic>
        <p:nvPicPr>
          <p:cNvPr id="120855" name="Picture 2" descr="http://eha.eurocongres.com/12th/images/bristol.gif"/>
          <p:cNvPicPr>
            <a:picLocks noChangeAspect="1" noChangeArrowheads="1"/>
          </p:cNvPicPr>
          <p:nvPr/>
        </p:nvPicPr>
        <p:blipFill>
          <a:blip r:embed="rId22" cstate="print"/>
          <a:srcRect/>
          <a:stretch>
            <a:fillRect/>
          </a:stretch>
        </p:blipFill>
        <p:spPr bwMode="auto">
          <a:xfrm>
            <a:off x="2514600" y="4876800"/>
            <a:ext cx="1447800" cy="203200"/>
          </a:xfrm>
          <a:prstGeom prst="rect">
            <a:avLst/>
          </a:prstGeom>
          <a:noFill/>
          <a:ln w="9525">
            <a:noFill/>
            <a:miter lim="800000"/>
            <a:headEnd/>
            <a:tailEnd/>
          </a:ln>
        </p:spPr>
      </p:pic>
    </p:spTree>
    <p:extLst>
      <p:ext uri="{BB962C8B-B14F-4D97-AF65-F5344CB8AC3E}">
        <p14:creationId xmlns:p14="http://schemas.microsoft.com/office/powerpoint/2010/main" xmlns="" val="927599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age23.jpeg"/>
          <p:cNvPicPr/>
          <p:nvPr/>
        </p:nvPicPr>
        <p:blipFill>
          <a:blip r:embed="rId3" cstate="screen">
            <a:extLst>
              <a:ext uri="{28A0092B-C50C-407E-A947-70E740481C1C}">
                <a14:useLocalDpi xmlns:a14="http://schemas.microsoft.com/office/drawing/2010/main" xmlns=""/>
              </a:ext>
            </a:extLst>
          </a:blip>
          <a:stretch>
            <a:fillRect/>
          </a:stretch>
        </p:blipFill>
        <p:spPr>
          <a:xfrm>
            <a:off x="1194415" y="1393873"/>
            <a:ext cx="6755171" cy="4808268"/>
          </a:xfrm>
          <a:prstGeom prst="rect">
            <a:avLst/>
          </a:prstGeom>
          <a:ln w="12700">
            <a:miter lim="400000"/>
          </a:ln>
          <a:effectLst>
            <a:outerShdw blurRad="101600" dist="63500" dir="6856506" rotWithShape="0">
              <a:srgbClr val="000000">
                <a:alpha val="31845"/>
              </a:srgbClr>
            </a:outerShdw>
          </a:effectLst>
        </p:spPr>
      </p:pic>
      <p:sp>
        <p:nvSpPr>
          <p:cNvPr id="3" name="Shape 224"/>
          <p:cNvSpPr/>
          <p:nvPr/>
        </p:nvSpPr>
        <p:spPr>
          <a:xfrm>
            <a:off x="1194415" y="668665"/>
            <a:ext cx="6755171" cy="450844"/>
          </a:xfrm>
          <a:prstGeom prst="rect">
            <a:avLst/>
          </a:prstGeom>
          <a:ln w="12700">
            <a:miter lim="400000"/>
          </a:ln>
          <a:extLst>
            <a:ext uri="{C572A759-6A51-4108-AA02-DFA0A04FC94B}">
              <ma14:wrappingTextBoxFlag xmlns:ma14="http://schemas.microsoft.com/office/mac/drawingml/2011/main" xmlns="" val="1"/>
            </a:ext>
          </a:extLst>
        </p:spPr>
        <p:txBody>
          <a:bodyPr wrap="square" lIns="26788" tIns="26788" rIns="26788" bIns="26788">
            <a:spAutoFit/>
          </a:bodyPr>
          <a:lstStyle>
            <a:lvl1pPr>
              <a:lnSpc>
                <a:spcPct val="80000"/>
              </a:lnSpc>
              <a:defRPr sz="4400">
                <a:solidFill>
                  <a:srgbClr val="797979"/>
                </a:solidFill>
                <a:latin typeface="Avenir Book"/>
                <a:ea typeface="Avenir Book"/>
                <a:cs typeface="Avenir Book"/>
                <a:sym typeface="Avenir Book"/>
              </a:defRPr>
            </a:lvl1pPr>
          </a:lstStyle>
          <a:p>
            <a:pPr lvl="0">
              <a:defRPr sz="1800">
                <a:solidFill>
                  <a:srgbClr val="000000"/>
                </a:solidFill>
              </a:defRPr>
            </a:pPr>
            <a:r>
              <a:rPr lang="en-US" sz="3100" dirty="0" smtClean="0"/>
              <a:t>Federally Recognized Rating System</a:t>
            </a:r>
            <a:endParaRPr sz="3100" dirty="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dirty="0" smtClean="0">
                <a:ea typeface="ＭＳ Ｐゴシック"/>
                <a:cs typeface="ＭＳ Ｐゴシック"/>
              </a:rPr>
              <a:t>Green Globes</a:t>
            </a:r>
            <a:r>
              <a:rPr lang="en-US" baseline="30000" dirty="0" smtClean="0">
                <a:ea typeface="ＭＳ Ｐゴシック"/>
                <a:cs typeface="ＭＳ Ｐゴシック"/>
              </a:rPr>
              <a:t>® </a:t>
            </a:r>
            <a:r>
              <a:rPr lang="en-US" dirty="0" smtClean="0">
                <a:ea typeface="ＭＳ Ｐゴシック"/>
                <a:cs typeface="ＭＳ Ｐゴシック"/>
              </a:rPr>
              <a:t>Attributes</a:t>
            </a:r>
            <a:endParaRPr lang="en-US" dirty="0" smtClean="0">
              <a:solidFill>
                <a:srgbClr val="FF0000"/>
              </a:solidFill>
              <a:ea typeface="ＭＳ Ｐゴシック"/>
              <a:cs typeface="ＭＳ Ｐゴシック"/>
            </a:endParaRPr>
          </a:p>
        </p:txBody>
      </p:sp>
      <p:sp>
        <p:nvSpPr>
          <p:cNvPr id="116738" name="Content Placeholder 2"/>
          <p:cNvSpPr>
            <a:spLocks noGrp="1"/>
          </p:cNvSpPr>
          <p:nvPr>
            <p:ph idx="1"/>
          </p:nvPr>
        </p:nvSpPr>
        <p:spPr>
          <a:xfrm>
            <a:off x="533400" y="1295400"/>
            <a:ext cx="7315200" cy="4419600"/>
          </a:xfrm>
        </p:spPr>
        <p:txBody>
          <a:bodyPr/>
          <a:lstStyle/>
          <a:p>
            <a:pPr lvl="0">
              <a:spcBef>
                <a:spcPts val="600"/>
              </a:spcBef>
              <a:spcAft>
                <a:spcPts val="600"/>
              </a:spcAft>
              <a:buClr>
                <a:srgbClr val="5C8727"/>
              </a:buClr>
            </a:pPr>
            <a:r>
              <a:rPr lang="en-US" dirty="0">
                <a:solidFill>
                  <a:srgbClr val="00467F"/>
                </a:solidFill>
                <a:ea typeface="ＭＳ Ｐゴシック"/>
                <a:cs typeface="ＭＳ Ｐゴシック"/>
              </a:rPr>
              <a:t>Transparent, interactive process</a:t>
            </a:r>
          </a:p>
          <a:p>
            <a:pPr>
              <a:spcBef>
                <a:spcPts val="600"/>
              </a:spcBef>
              <a:spcAft>
                <a:spcPts val="600"/>
              </a:spcAft>
            </a:pPr>
            <a:r>
              <a:rPr lang="en-US" dirty="0" smtClean="0">
                <a:ea typeface="ＭＳ Ｐゴシック"/>
                <a:cs typeface="ＭＳ Ｐゴシック"/>
              </a:rPr>
              <a:t>Web-based survey</a:t>
            </a:r>
          </a:p>
          <a:p>
            <a:pPr>
              <a:spcBef>
                <a:spcPts val="600"/>
              </a:spcBef>
              <a:spcAft>
                <a:spcPts val="600"/>
              </a:spcAft>
            </a:pPr>
            <a:r>
              <a:rPr lang="en-US" dirty="0">
                <a:ea typeface="ＭＳ Ｐゴシック"/>
                <a:cs typeface="ＭＳ Ｐゴシック"/>
              </a:rPr>
              <a:t>1000 point scale</a:t>
            </a:r>
          </a:p>
          <a:p>
            <a:pPr>
              <a:spcBef>
                <a:spcPts val="600"/>
              </a:spcBef>
              <a:spcAft>
                <a:spcPts val="600"/>
              </a:spcAft>
            </a:pPr>
            <a:r>
              <a:rPr lang="en-US" dirty="0">
                <a:ea typeface="ＭＳ Ｐゴシック"/>
                <a:cs typeface="ＭＳ Ｐゴシック"/>
              </a:rPr>
              <a:t>Weighted criteria/partial credit </a:t>
            </a:r>
          </a:p>
          <a:p>
            <a:pPr>
              <a:spcBef>
                <a:spcPts val="600"/>
              </a:spcBef>
              <a:spcAft>
                <a:spcPts val="600"/>
              </a:spcAft>
            </a:pPr>
            <a:r>
              <a:rPr lang="en-US" dirty="0">
                <a:ea typeface="ＭＳ Ｐゴシック"/>
                <a:cs typeface="ＭＳ Ｐゴシック"/>
              </a:rPr>
              <a:t>No prerequisites</a:t>
            </a:r>
          </a:p>
          <a:p>
            <a:pPr>
              <a:spcBef>
                <a:spcPts val="600"/>
              </a:spcBef>
              <a:spcAft>
                <a:spcPts val="600"/>
              </a:spcAft>
            </a:pPr>
            <a:r>
              <a:rPr lang="en-US" dirty="0">
                <a:ea typeface="ＭＳ Ｐゴシック"/>
                <a:cs typeface="ＭＳ Ｐゴシック"/>
              </a:rPr>
              <a:t>Site visit by third-party assessor for certification</a:t>
            </a:r>
          </a:p>
          <a:p>
            <a:pPr>
              <a:spcBef>
                <a:spcPts val="600"/>
              </a:spcBef>
              <a:spcAft>
                <a:spcPts val="600"/>
              </a:spcAft>
            </a:pPr>
            <a:r>
              <a:rPr lang="en-US" dirty="0">
                <a:ea typeface="ＭＳ Ｐゴシック"/>
                <a:cs typeface="ＭＳ Ｐゴシック"/>
              </a:rPr>
              <a:t>Provides recommendations for </a:t>
            </a:r>
            <a:r>
              <a:rPr lang="en-US" dirty="0" smtClean="0">
                <a:ea typeface="ＭＳ Ｐゴシック"/>
                <a:cs typeface="ＭＳ Ｐゴシック"/>
              </a:rPr>
              <a:t>improvement</a:t>
            </a:r>
          </a:p>
          <a:p>
            <a:pPr>
              <a:spcBef>
                <a:spcPts val="600"/>
              </a:spcBef>
              <a:spcAft>
                <a:spcPts val="600"/>
              </a:spcAft>
            </a:pPr>
            <a:r>
              <a:rPr lang="en-US" dirty="0" smtClean="0">
                <a:ea typeface="ＭＳ Ｐゴシック"/>
                <a:cs typeface="ＭＳ Ｐゴシック"/>
              </a:rPr>
              <a:t>NC Crosswalk in NIBS Whole Building Design Guide</a:t>
            </a:r>
            <a:endParaRPr lang="en-US" dirty="0">
              <a:ea typeface="ＭＳ Ｐゴシック"/>
              <a:cs typeface="ＭＳ Ｐゴシック"/>
            </a:endParaRPr>
          </a:p>
          <a:p>
            <a:pPr marL="0" indent="0">
              <a:spcAft>
                <a:spcPts val="600"/>
              </a:spcAft>
              <a:buNone/>
            </a:pPr>
            <a:endParaRPr lang="en-US" dirty="0" smtClean="0">
              <a:ea typeface="ＭＳ Ｐゴシック"/>
              <a:cs typeface="ＭＳ Ｐゴシック"/>
            </a:endParaRPr>
          </a:p>
        </p:txBody>
      </p:sp>
    </p:spTree>
    <p:extLst>
      <p:ext uri="{BB962C8B-B14F-4D97-AF65-F5344CB8AC3E}">
        <p14:creationId xmlns:p14="http://schemas.microsoft.com/office/powerpoint/2010/main" xmlns="" val="206509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381000" y="472440"/>
            <a:ext cx="8458200" cy="609600"/>
          </a:xfrm>
        </p:spPr>
        <p:txBody>
          <a:bodyPr/>
          <a:lstStyle/>
          <a:p>
            <a:pPr eaLnBrk="1" hangingPunct="1"/>
            <a:r>
              <a:rPr lang="en-US" dirty="0" smtClean="0">
                <a:ea typeface="ＭＳ Ｐゴシック" pitchFamily="34" charset="-128"/>
              </a:rPr>
              <a:t>Green Globes New Construction </a:t>
            </a:r>
          </a:p>
        </p:txBody>
      </p:sp>
      <p:sp>
        <p:nvSpPr>
          <p:cNvPr id="30722" name="Content Placeholder 2"/>
          <p:cNvSpPr>
            <a:spLocks noGrp="1"/>
          </p:cNvSpPr>
          <p:nvPr>
            <p:ph idx="1"/>
          </p:nvPr>
        </p:nvSpPr>
        <p:spPr>
          <a:xfrm>
            <a:off x="228600" y="1447800"/>
            <a:ext cx="8534400" cy="4465320"/>
          </a:xfrm>
        </p:spPr>
        <p:txBody>
          <a:bodyPr/>
          <a:lstStyle/>
          <a:p>
            <a:pPr lvl="0" indent="0">
              <a:spcAft>
                <a:spcPts val="600"/>
              </a:spcAft>
              <a:buClr>
                <a:srgbClr val="5C8727"/>
              </a:buClr>
              <a:buNone/>
            </a:pPr>
            <a:r>
              <a:rPr lang="en-US" dirty="0">
                <a:solidFill>
                  <a:srgbClr val="00467F"/>
                </a:solidFill>
                <a:ea typeface="ＭＳ Ｐゴシック" pitchFamily="34" charset="-128"/>
              </a:rPr>
              <a:t>New Construction module introduces major updates including:</a:t>
            </a:r>
          </a:p>
          <a:p>
            <a:pPr lvl="1">
              <a:spcAft>
                <a:spcPts val="600"/>
              </a:spcAft>
              <a:buClr>
                <a:srgbClr val="5C8727"/>
              </a:buClr>
            </a:pPr>
            <a:r>
              <a:rPr lang="en-US" u="sng" dirty="0">
                <a:solidFill>
                  <a:srgbClr val="00467F"/>
                </a:solidFill>
                <a:ea typeface="ＭＳ Ｐゴシック" pitchFamily="34" charset="-128"/>
              </a:rPr>
              <a:t>Complete coverage</a:t>
            </a:r>
            <a:r>
              <a:rPr lang="en-US" dirty="0">
                <a:solidFill>
                  <a:srgbClr val="00467F"/>
                </a:solidFill>
                <a:ea typeface="ＭＳ Ｐゴシック" pitchFamily="34" charset="-128"/>
              </a:rPr>
              <a:t> of the federal government’s Guiding Principles for New Construction with a report detailing level of compliance</a:t>
            </a:r>
          </a:p>
          <a:p>
            <a:pPr lvl="1">
              <a:spcAft>
                <a:spcPts val="600"/>
              </a:spcAft>
              <a:buClr>
                <a:srgbClr val="5C8727"/>
              </a:buClr>
            </a:pPr>
            <a:r>
              <a:rPr lang="en-US" smtClean="0">
                <a:solidFill>
                  <a:srgbClr val="00467F"/>
                </a:solidFill>
                <a:ea typeface="ＭＳ Ｐゴシック" pitchFamily="34" charset="-128"/>
              </a:rPr>
              <a:t>Criteria </a:t>
            </a:r>
            <a:r>
              <a:rPr lang="en-US" dirty="0">
                <a:solidFill>
                  <a:srgbClr val="00467F"/>
                </a:solidFill>
                <a:ea typeface="ＭＳ Ｐゴシック" pitchFamily="34" charset="-128"/>
              </a:rPr>
              <a:t>developed by an ANSI-approved consensus body</a:t>
            </a:r>
          </a:p>
          <a:p>
            <a:pPr lvl="1">
              <a:spcAft>
                <a:spcPts val="600"/>
              </a:spcAft>
              <a:buClr>
                <a:srgbClr val="5C8727"/>
              </a:buClr>
            </a:pPr>
            <a:r>
              <a:rPr lang="en-US" dirty="0">
                <a:solidFill>
                  <a:srgbClr val="00467F"/>
                </a:solidFill>
                <a:ea typeface="ＭＳ Ｐゴシック" pitchFamily="34" charset="-128"/>
              </a:rPr>
              <a:t>Increased </a:t>
            </a:r>
            <a:r>
              <a:rPr lang="en-US" dirty="0" smtClean="0">
                <a:solidFill>
                  <a:srgbClr val="00467F"/>
                </a:solidFill>
                <a:ea typeface="ＭＳ Ｐゴシック" pitchFamily="34" charset="-128"/>
              </a:rPr>
              <a:t>focus on Energy… 4 paths for energy performance</a:t>
            </a:r>
            <a:endParaRPr lang="en-US" dirty="0">
              <a:solidFill>
                <a:srgbClr val="FF0000"/>
              </a:solidFill>
              <a:ea typeface="ＭＳ Ｐゴシック" pitchFamily="34" charset="-128"/>
            </a:endParaRPr>
          </a:p>
          <a:p>
            <a:pPr lvl="1">
              <a:spcAft>
                <a:spcPts val="600"/>
              </a:spcAft>
              <a:buClr>
                <a:srgbClr val="5C8727"/>
              </a:buClr>
            </a:pPr>
            <a:r>
              <a:rPr lang="en-US" dirty="0">
                <a:solidFill>
                  <a:srgbClr val="00467F"/>
                </a:solidFill>
                <a:ea typeface="ＭＳ Ｐゴシック" pitchFamily="34" charset="-128"/>
              </a:rPr>
              <a:t>Increased focus on </a:t>
            </a:r>
            <a:r>
              <a:rPr lang="en-US" dirty="0" smtClean="0">
                <a:solidFill>
                  <a:srgbClr val="00467F"/>
                </a:solidFill>
                <a:ea typeface="ＭＳ Ｐゴシック" pitchFamily="34" charset="-128"/>
              </a:rPr>
              <a:t>Materials </a:t>
            </a:r>
            <a:r>
              <a:rPr lang="en-US" dirty="0">
                <a:solidFill>
                  <a:srgbClr val="00467F"/>
                </a:solidFill>
                <a:ea typeface="ＭＳ Ｐゴシック" pitchFamily="34" charset="-128"/>
              </a:rPr>
              <a:t>&amp; </a:t>
            </a:r>
            <a:r>
              <a:rPr lang="en-US" dirty="0" smtClean="0">
                <a:solidFill>
                  <a:srgbClr val="00467F"/>
                </a:solidFill>
                <a:ea typeface="ＭＳ Ｐゴシック" pitchFamily="34" charset="-128"/>
              </a:rPr>
              <a:t>Resources</a:t>
            </a:r>
          </a:p>
          <a:p>
            <a:pPr lvl="2">
              <a:spcAft>
                <a:spcPts val="600"/>
              </a:spcAft>
              <a:buClr>
                <a:schemeClr val="accent6">
                  <a:lumMod val="75000"/>
                </a:schemeClr>
              </a:buClr>
              <a:buFont typeface="Wingdings" pitchFamily="2" charset="2"/>
              <a:buChar char="§"/>
            </a:pPr>
            <a:r>
              <a:rPr lang="en-US" dirty="0" smtClean="0">
                <a:solidFill>
                  <a:srgbClr val="00467F"/>
                </a:solidFill>
                <a:ea typeface="ＭＳ Ｐゴシック" pitchFamily="34" charset="-128"/>
              </a:rPr>
              <a:t>Emphasis </a:t>
            </a:r>
            <a:r>
              <a:rPr lang="en-US" dirty="0">
                <a:solidFill>
                  <a:srgbClr val="00467F"/>
                </a:solidFill>
                <a:ea typeface="ＭＳ Ｐゴシック" pitchFamily="34" charset="-128"/>
              </a:rPr>
              <a:t>on life cycle assessment</a:t>
            </a:r>
          </a:p>
          <a:p>
            <a:pPr lvl="2">
              <a:spcAft>
                <a:spcPts val="600"/>
              </a:spcAft>
              <a:buClr>
                <a:schemeClr val="accent6">
                  <a:lumMod val="75000"/>
                </a:schemeClr>
              </a:buClr>
              <a:buFont typeface="Wingdings" pitchFamily="2" charset="2"/>
              <a:buChar char="§"/>
            </a:pPr>
            <a:r>
              <a:rPr lang="en-US" dirty="0">
                <a:solidFill>
                  <a:srgbClr val="00467F"/>
                </a:solidFill>
                <a:ea typeface="ＭＳ Ｐゴシック" pitchFamily="34" charset="-128"/>
              </a:rPr>
              <a:t>A new approach assessing building assemblies, furnishings, finishes and fit-outs </a:t>
            </a:r>
            <a:r>
              <a:rPr lang="en-US" dirty="0" smtClean="0">
                <a:solidFill>
                  <a:srgbClr val="00467F"/>
                </a:solidFill>
                <a:ea typeface="ＭＳ Ｐゴシック" pitchFamily="34" charset="-128"/>
              </a:rPr>
              <a:t>utilizing </a:t>
            </a:r>
            <a:r>
              <a:rPr lang="en-US" dirty="0">
                <a:solidFill>
                  <a:srgbClr val="00467F"/>
                </a:solidFill>
                <a:ea typeface="ＭＳ Ｐゴシック" pitchFamily="34" charset="-128"/>
              </a:rPr>
              <a:t>multi-attribute certifications, and/or third-party assessments by approved standards development organizations</a:t>
            </a:r>
          </a:p>
          <a:p>
            <a:pPr marL="0" indent="0" eaLnBrk="1" hangingPunct="1">
              <a:spcAft>
                <a:spcPts val="600"/>
              </a:spcAft>
              <a:buNone/>
            </a:pPr>
            <a:endParaRPr lang="en-US" sz="2000" dirty="0" smtClean="0">
              <a:solidFill>
                <a:srgbClr val="00355F"/>
              </a:solidFill>
              <a:ea typeface="ＭＳ Ｐゴシック" pitchFamily="34" charset="-128"/>
            </a:endParaRPr>
          </a:p>
          <a:p>
            <a:pPr eaLnBrk="1" hangingPunct="1">
              <a:spcAft>
                <a:spcPts val="600"/>
              </a:spcAft>
              <a:buFont typeface="Wingdings" pitchFamily="2" charset="2"/>
              <a:buNone/>
            </a:pPr>
            <a:endParaRPr lang="en-US" sz="2000" dirty="0" smtClean="0">
              <a:solidFill>
                <a:srgbClr val="00355F"/>
              </a:solidFill>
              <a:ea typeface="ＭＳ Ｐゴシック" pitchFamily="34" charset="-128"/>
            </a:endParaRPr>
          </a:p>
        </p:txBody>
      </p:sp>
    </p:spTree>
    <p:extLst>
      <p:ext uri="{BB962C8B-B14F-4D97-AF65-F5344CB8AC3E}">
        <p14:creationId xmlns:p14="http://schemas.microsoft.com/office/powerpoint/2010/main" xmlns="" val="1951290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GBI_template_B">
  <a:themeElements>
    <a:clrScheme name="GBI_Updated2010">
      <a:dk1>
        <a:srgbClr val="000000"/>
      </a:dk1>
      <a:lt1>
        <a:srgbClr val="FFFFFF"/>
      </a:lt1>
      <a:dk2>
        <a:srgbClr val="000000"/>
      </a:dk2>
      <a:lt2>
        <a:srgbClr val="ABBBBE"/>
      </a:lt2>
      <a:accent1>
        <a:srgbClr val="5C8727"/>
      </a:accent1>
      <a:accent2>
        <a:srgbClr val="00467F"/>
      </a:accent2>
      <a:accent3>
        <a:srgbClr val="B4CC95"/>
      </a:accent3>
      <a:accent4>
        <a:srgbClr val="808080"/>
      </a:accent4>
      <a:accent5>
        <a:srgbClr val="CEE0B3"/>
      </a:accent5>
      <a:accent6>
        <a:srgbClr val="8FC3EA"/>
      </a:accent6>
      <a:hlink>
        <a:srgbClr val="5C8727"/>
      </a:hlink>
      <a:folHlink>
        <a:srgbClr val="B4CC9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GBI_template_B</Template>
  <TotalTime>13131</TotalTime>
  <Words>4378</Words>
  <Application>Microsoft Office PowerPoint</Application>
  <PresentationFormat>On-screen Show (4:3)</PresentationFormat>
  <Paragraphs>535</Paragraphs>
  <Slides>43</Slides>
  <Notes>42</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43</vt:i4>
      </vt:variant>
    </vt:vector>
  </HeadingPairs>
  <TitlesOfParts>
    <vt:vector size="53" baseType="lpstr">
      <vt:lpstr>GBI_template_B</vt:lpstr>
      <vt:lpstr>7_GBI_template_B</vt:lpstr>
      <vt:lpstr>1_GBI_template_B</vt:lpstr>
      <vt:lpstr>13_GBI_template_B</vt:lpstr>
      <vt:lpstr>8_GBI_template_B</vt:lpstr>
      <vt:lpstr>14_GBI_template_B</vt:lpstr>
      <vt:lpstr>15_GBI_template_B</vt:lpstr>
      <vt:lpstr>16_GBI_template_B</vt:lpstr>
      <vt:lpstr>Microsoft Office Excel 97-2003 Worksheet</vt:lpstr>
      <vt:lpstr>Slide</vt:lpstr>
      <vt:lpstr>Slide 1</vt:lpstr>
      <vt:lpstr>Agenda</vt:lpstr>
      <vt:lpstr>The Green Building Initiative </vt:lpstr>
      <vt:lpstr>Product Review</vt:lpstr>
      <vt:lpstr>Slide 5</vt:lpstr>
      <vt:lpstr>Used Across Government &amp; Industry</vt:lpstr>
      <vt:lpstr>Slide 7</vt:lpstr>
      <vt:lpstr>Green Globes® Attributes</vt:lpstr>
      <vt:lpstr>Green Globes New Construction </vt:lpstr>
      <vt:lpstr>Slide 10</vt:lpstr>
      <vt:lpstr>1 Management</vt:lpstr>
      <vt:lpstr>Slide 12</vt:lpstr>
      <vt:lpstr>Slide 13</vt:lpstr>
      <vt:lpstr>Slide 14</vt:lpstr>
      <vt:lpstr>Slide 15</vt:lpstr>
      <vt:lpstr>Slide 16</vt:lpstr>
      <vt:lpstr>Slide 17</vt:lpstr>
      <vt:lpstr>Slide 18</vt:lpstr>
      <vt:lpstr>Third-Party Assessment</vt:lpstr>
      <vt:lpstr>Green Globes Strengths</vt:lpstr>
      <vt:lpstr>Slide 21</vt:lpstr>
      <vt:lpstr> Certification &amp; Recognition</vt:lpstr>
      <vt:lpstr>Green Globes for New Construction Support for Certification</vt:lpstr>
      <vt:lpstr>GBI Personnel Certification </vt:lpstr>
      <vt:lpstr>Personnel Certifications</vt:lpstr>
      <vt:lpstr>Training and Examination Subject Matter</vt:lpstr>
      <vt:lpstr> Training Offered </vt:lpstr>
      <vt:lpstr>Green Building Initiative …</vt:lpstr>
      <vt:lpstr> 5 Environmental Assessment Areas</vt:lpstr>
      <vt:lpstr>GPC NC: Survey &amp; Document Checklist</vt:lpstr>
      <vt:lpstr>GPC NC: Survey &amp; Document Checklist</vt:lpstr>
      <vt:lpstr>GPC NC: Technical Reference Manual</vt:lpstr>
      <vt:lpstr>GPC NC: The Process</vt:lpstr>
      <vt:lpstr>Guiding Principles Compliance Program:  Existing Building Complete GPC Survey</vt:lpstr>
      <vt:lpstr>Guiding Principles Compliance Program:  Existing Building Complete GPC Survey</vt:lpstr>
      <vt:lpstr>Guiding Principles Compliance Program: Existing Building Complete GPC Survey</vt:lpstr>
      <vt:lpstr>Guiding Principles Compliance Program: Existing Building Supplemental Guide</vt:lpstr>
      <vt:lpstr>GPC  Report: Roadmap to Compliance</vt:lpstr>
      <vt:lpstr>Slide 39</vt:lpstr>
      <vt:lpstr>Certification Plaque</vt:lpstr>
      <vt:lpstr>  Summary </vt:lpstr>
      <vt:lpstr>Slide 42</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douga</dc:creator>
  <cp:lastModifiedBy>Erin Shaffer</cp:lastModifiedBy>
  <cp:revision>348</cp:revision>
  <cp:lastPrinted>2013-05-17T18:56:02Z</cp:lastPrinted>
  <dcterms:created xsi:type="dcterms:W3CDTF">2012-06-29T04:56:41Z</dcterms:created>
  <dcterms:modified xsi:type="dcterms:W3CDTF">2014-12-10T18:14:33Z</dcterms:modified>
</cp:coreProperties>
</file>