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5" r:id="rId1"/>
  </p:sldMasterIdLst>
  <p:notesMasterIdLst>
    <p:notesMasterId r:id="rId38"/>
  </p:notesMasterIdLst>
  <p:handoutMasterIdLst>
    <p:handoutMasterId r:id="rId39"/>
  </p:handoutMasterIdLst>
  <p:sldIdLst>
    <p:sldId id="256" r:id="rId2"/>
    <p:sldId id="265" r:id="rId3"/>
    <p:sldId id="313" r:id="rId4"/>
    <p:sldId id="279" r:id="rId5"/>
    <p:sldId id="276" r:id="rId6"/>
    <p:sldId id="280" r:id="rId7"/>
    <p:sldId id="309" r:id="rId8"/>
    <p:sldId id="310" r:id="rId9"/>
    <p:sldId id="289" r:id="rId10"/>
    <p:sldId id="269" r:id="rId11"/>
    <p:sldId id="274" r:id="rId12"/>
    <p:sldId id="293" r:id="rId13"/>
    <p:sldId id="273" r:id="rId14"/>
    <p:sldId id="290" r:id="rId15"/>
    <p:sldId id="282" r:id="rId16"/>
    <p:sldId id="297" r:id="rId17"/>
    <p:sldId id="296" r:id="rId18"/>
    <p:sldId id="283" r:id="rId19"/>
    <p:sldId id="294" r:id="rId20"/>
    <p:sldId id="295" r:id="rId21"/>
    <p:sldId id="291" r:id="rId22"/>
    <p:sldId id="312" r:id="rId23"/>
    <p:sldId id="306" r:id="rId24"/>
    <p:sldId id="314" r:id="rId25"/>
    <p:sldId id="307" r:id="rId26"/>
    <p:sldId id="315" r:id="rId27"/>
    <p:sldId id="288" r:id="rId28"/>
    <p:sldId id="284" r:id="rId29"/>
    <p:sldId id="305" r:id="rId30"/>
    <p:sldId id="285" r:id="rId31"/>
    <p:sldId id="308" r:id="rId32"/>
    <p:sldId id="301" r:id="rId33"/>
    <p:sldId id="302" r:id="rId34"/>
    <p:sldId id="303" r:id="rId35"/>
    <p:sldId id="304" r:id="rId36"/>
    <p:sldId id="292"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385" autoAdjust="0"/>
    <p:restoredTop sz="74949" autoAdjust="0"/>
  </p:normalViewPr>
  <p:slideViewPr>
    <p:cSldViewPr>
      <p:cViewPr>
        <p:scale>
          <a:sx n="100" d="100"/>
          <a:sy n="100" d="100"/>
        </p:scale>
        <p:origin x="-186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howGuides="1">
      <p:cViewPr>
        <p:scale>
          <a:sx n="89" d="100"/>
          <a:sy n="89" d="100"/>
        </p:scale>
        <p:origin x="-1878" y="1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59E5CB-63E1-42BF-8F4F-BE951A50E45A}" type="doc">
      <dgm:prSet loTypeId="urn:microsoft.com/office/officeart/2005/8/layout/hList6" loCatId="list" qsTypeId="urn:microsoft.com/office/officeart/2005/8/quickstyle/simple1" qsCatId="simple" csTypeId="urn:microsoft.com/office/officeart/2005/8/colors/colorful4" csCatId="colorful" phldr="1"/>
      <dgm:spPr/>
      <dgm:t>
        <a:bodyPr/>
        <a:lstStyle/>
        <a:p>
          <a:endParaRPr lang="en-US"/>
        </a:p>
      </dgm:t>
    </dgm:pt>
    <dgm:pt modelId="{73C2DAF7-6AD6-4733-B69E-447186EC9109}">
      <dgm:prSet custT="1"/>
      <dgm:spPr>
        <a:solidFill>
          <a:schemeClr val="bg1">
            <a:lumMod val="50000"/>
          </a:schemeClr>
        </a:solidFill>
      </dgm:spPr>
      <dgm:t>
        <a:bodyPr/>
        <a:lstStyle/>
        <a:p>
          <a:pPr rtl="0"/>
          <a:r>
            <a:rPr lang="en-US" sz="1200" b="1" dirty="0" smtClean="0"/>
            <a:t>Partnership with:  </a:t>
          </a:r>
          <a:r>
            <a:rPr lang="en-US" sz="1200" dirty="0" smtClean="0"/>
            <a:t>	</a:t>
          </a:r>
          <a:endParaRPr lang="en-US" sz="1200" dirty="0"/>
        </a:p>
      </dgm:t>
    </dgm:pt>
    <dgm:pt modelId="{AA0BDDD2-14E9-41F5-8549-050774CFD437}" type="parTrans" cxnId="{32D940B4-C2DD-4DF1-A3F0-70F348B9CAB0}">
      <dgm:prSet/>
      <dgm:spPr/>
      <dgm:t>
        <a:bodyPr/>
        <a:lstStyle/>
        <a:p>
          <a:endParaRPr lang="en-US"/>
        </a:p>
      </dgm:t>
    </dgm:pt>
    <dgm:pt modelId="{A676C3AA-71FC-4151-A322-17FE80AAEB8A}" type="sibTrans" cxnId="{32D940B4-C2DD-4DF1-A3F0-70F348B9CAB0}">
      <dgm:prSet/>
      <dgm:spPr/>
      <dgm:t>
        <a:bodyPr/>
        <a:lstStyle/>
        <a:p>
          <a:endParaRPr lang="en-US"/>
        </a:p>
      </dgm:t>
    </dgm:pt>
    <dgm:pt modelId="{25C87FF6-BE7F-43EB-8A85-FC74A144B954}">
      <dgm:prSet/>
      <dgm:spPr>
        <a:solidFill>
          <a:schemeClr val="bg2"/>
        </a:solidFill>
      </dgm:spPr>
      <dgm:t>
        <a:bodyPr/>
        <a:lstStyle/>
        <a:p>
          <a:pPr marL="0" marR="0" indent="0" defTabSz="914400" rtl="0" eaLnBrk="1" fontAlgn="auto" latinLnBrk="0" hangingPunct="1">
            <a:lnSpc>
              <a:spcPct val="100000"/>
            </a:lnSpc>
            <a:spcBef>
              <a:spcPts val="0"/>
            </a:spcBef>
            <a:spcAft>
              <a:spcPts val="0"/>
            </a:spcAft>
            <a:buClrTx/>
            <a:buSzTx/>
            <a:buFontTx/>
            <a:buNone/>
            <a:tabLst/>
            <a:defRPr/>
          </a:pPr>
          <a:endParaRPr lang="en-US" dirty="0"/>
        </a:p>
      </dgm:t>
    </dgm:pt>
    <dgm:pt modelId="{DF39C087-1100-46D1-83E5-AC78C7EAF5B0}" type="parTrans" cxnId="{F948E9B0-63CB-4D44-8214-1B42AA14B784}">
      <dgm:prSet/>
      <dgm:spPr/>
      <dgm:t>
        <a:bodyPr/>
        <a:lstStyle/>
        <a:p>
          <a:endParaRPr lang="en-US"/>
        </a:p>
      </dgm:t>
    </dgm:pt>
    <dgm:pt modelId="{9C4920A5-F198-4CC5-8FB9-4E5555E72730}" type="sibTrans" cxnId="{F948E9B0-63CB-4D44-8214-1B42AA14B784}">
      <dgm:prSet/>
      <dgm:spPr/>
      <dgm:t>
        <a:bodyPr/>
        <a:lstStyle/>
        <a:p>
          <a:endParaRPr lang="en-US"/>
        </a:p>
      </dgm:t>
    </dgm:pt>
    <dgm:pt modelId="{34911D84-1601-4A1A-963C-7D04EF856B75}">
      <dgm:prSet/>
      <dgm:spPr>
        <a:solidFill>
          <a:schemeClr val="bg2">
            <a:lumMod val="40000"/>
            <a:lumOff val="60000"/>
          </a:schemeClr>
        </a:solidFill>
      </dgm:spPr>
      <dgm:t>
        <a:bodyPr/>
        <a:lstStyle/>
        <a:p>
          <a:pPr marL="0" marR="0" indent="0" defTabSz="914400" rtl="0" eaLnBrk="1" fontAlgn="auto" latinLnBrk="0" hangingPunct="1">
            <a:lnSpc>
              <a:spcPct val="100000"/>
            </a:lnSpc>
            <a:spcBef>
              <a:spcPts val="0"/>
            </a:spcBef>
            <a:spcAft>
              <a:spcPts val="0"/>
            </a:spcAft>
            <a:buClrTx/>
            <a:buSzTx/>
            <a:buFontTx/>
            <a:buNone/>
            <a:tabLst/>
            <a:defRPr/>
          </a:pPr>
          <a:endParaRPr lang="en-US" dirty="0" smtClean="0"/>
        </a:p>
      </dgm:t>
    </dgm:pt>
    <dgm:pt modelId="{7B7FB0BE-F1C0-4026-A592-13B73514E04A}" type="parTrans" cxnId="{783BC315-E4A8-4CF5-A8DD-4A7537E5F22B}">
      <dgm:prSet/>
      <dgm:spPr/>
      <dgm:t>
        <a:bodyPr/>
        <a:lstStyle/>
        <a:p>
          <a:endParaRPr lang="en-US"/>
        </a:p>
      </dgm:t>
    </dgm:pt>
    <dgm:pt modelId="{FEAAE0F3-95E1-44DA-854C-8DA6D838D9FF}" type="sibTrans" cxnId="{783BC315-E4A8-4CF5-A8DD-4A7537E5F22B}">
      <dgm:prSet/>
      <dgm:spPr/>
      <dgm:t>
        <a:bodyPr/>
        <a:lstStyle/>
        <a:p>
          <a:endParaRPr lang="en-US"/>
        </a:p>
      </dgm:t>
    </dgm:pt>
    <dgm:pt modelId="{42DBF06C-DF3D-4DFB-B5A4-B5221305D925}">
      <dgm:prSet custT="1"/>
      <dgm:spPr>
        <a:solidFill>
          <a:schemeClr val="bg2">
            <a:lumMod val="20000"/>
            <a:lumOff val="80000"/>
          </a:schemeClr>
        </a:solidFill>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bg2"/>
              </a:solidFill>
            </a:rPr>
            <a:t>OEM Staff</a:t>
          </a:r>
        </a:p>
        <a:p>
          <a:pPr defTabSz="933450" rtl="0">
            <a:lnSpc>
              <a:spcPct val="90000"/>
            </a:lnSpc>
            <a:spcBef>
              <a:spcPct val="0"/>
            </a:spcBef>
            <a:spcAft>
              <a:spcPct val="35000"/>
            </a:spcAft>
          </a:pPr>
          <a:endParaRPr lang="en-US" sz="1400" dirty="0"/>
        </a:p>
      </dgm:t>
    </dgm:pt>
    <dgm:pt modelId="{44EDF57A-80F7-4D11-909A-1AC4F22B9B33}" type="parTrans" cxnId="{B2F59A92-B3C2-40EC-8986-B6972A110BF5}">
      <dgm:prSet/>
      <dgm:spPr/>
      <dgm:t>
        <a:bodyPr/>
        <a:lstStyle/>
        <a:p>
          <a:endParaRPr lang="en-US"/>
        </a:p>
      </dgm:t>
    </dgm:pt>
    <dgm:pt modelId="{09249299-4BAC-4E2F-ABB4-D6A329EE12A5}" type="sibTrans" cxnId="{B2F59A92-B3C2-40EC-8986-B6972A110BF5}">
      <dgm:prSet/>
      <dgm:spPr/>
      <dgm:t>
        <a:bodyPr/>
        <a:lstStyle/>
        <a:p>
          <a:endParaRPr lang="en-US"/>
        </a:p>
      </dgm:t>
    </dgm:pt>
    <dgm:pt modelId="{DCDF3928-5B10-4731-8F9E-670DB52EF9B1}">
      <dgm:prSet/>
      <dgm:spPr>
        <a:solidFill>
          <a:schemeClr val="bg2">
            <a:lumMod val="50000"/>
          </a:schemeClr>
        </a:solidFill>
      </dgm:spPr>
      <dgm:t>
        <a:bodyPr/>
        <a:lstStyle/>
        <a:p>
          <a:pPr rtl="0"/>
          <a:endParaRPr lang="en-US" dirty="0"/>
        </a:p>
      </dgm:t>
    </dgm:pt>
    <dgm:pt modelId="{01A06319-E248-44AE-A4AD-47414E99089D}" type="sibTrans" cxnId="{69CDAEB9-06E4-4F32-9178-5A6D110D71C5}">
      <dgm:prSet/>
      <dgm:spPr/>
      <dgm:t>
        <a:bodyPr/>
        <a:lstStyle/>
        <a:p>
          <a:endParaRPr lang="en-US"/>
        </a:p>
      </dgm:t>
    </dgm:pt>
    <dgm:pt modelId="{B0187D35-C9FD-40C3-8A58-7463AA72B559}" type="parTrans" cxnId="{69CDAEB9-06E4-4F32-9178-5A6D110D71C5}">
      <dgm:prSet/>
      <dgm:spPr/>
      <dgm:t>
        <a:bodyPr/>
        <a:lstStyle/>
        <a:p>
          <a:endParaRPr lang="en-US"/>
        </a:p>
      </dgm:t>
    </dgm:pt>
    <dgm:pt modelId="{9D764967-BFFC-49A2-BF24-3F6091A753F6}">
      <dgm:prSet/>
      <dgm:spPr>
        <a:solidFill>
          <a:schemeClr val="bg2">
            <a:lumMod val="75000"/>
          </a:schemeClr>
        </a:solidFill>
      </dgm:spPr>
      <dgm:t>
        <a:bodyPr/>
        <a:lstStyle/>
        <a:p>
          <a:pPr defTabSz="933450" rtl="0">
            <a:lnSpc>
              <a:spcPct val="90000"/>
            </a:lnSpc>
            <a:spcBef>
              <a:spcPct val="0"/>
            </a:spcBef>
            <a:spcAft>
              <a:spcPct val="35000"/>
            </a:spcAft>
          </a:pPr>
          <a:endParaRPr lang="en-US" dirty="0"/>
        </a:p>
      </dgm:t>
    </dgm:pt>
    <dgm:pt modelId="{BC567F8A-8A78-4593-ACE1-7A1C0A7D7AC1}" type="parTrans" cxnId="{A001037A-C887-4B7A-B892-DEAEF0181D7F}">
      <dgm:prSet/>
      <dgm:spPr/>
      <dgm:t>
        <a:bodyPr/>
        <a:lstStyle/>
        <a:p>
          <a:endParaRPr lang="en-US"/>
        </a:p>
      </dgm:t>
    </dgm:pt>
    <dgm:pt modelId="{4DA22209-6295-41F4-B9A7-7C8CC002120B}" type="sibTrans" cxnId="{A001037A-C887-4B7A-B892-DEAEF0181D7F}">
      <dgm:prSet/>
      <dgm:spPr/>
      <dgm:t>
        <a:bodyPr/>
        <a:lstStyle/>
        <a:p>
          <a:endParaRPr lang="en-US"/>
        </a:p>
      </dgm:t>
    </dgm:pt>
    <dgm:pt modelId="{3A173B3C-0CE9-41D5-9372-06F23BC285A1}">
      <dgm:prSet/>
      <dgm:spPr>
        <a:solidFill>
          <a:schemeClr val="bg2">
            <a:lumMod val="60000"/>
            <a:lumOff val="40000"/>
          </a:schemeClr>
        </a:solidFill>
      </dgm:spPr>
      <dgm:t>
        <a:bodyPr/>
        <a:lstStyle/>
        <a:p>
          <a:pPr defTabSz="933450" rtl="0">
            <a:lnSpc>
              <a:spcPct val="90000"/>
            </a:lnSpc>
            <a:spcBef>
              <a:spcPct val="0"/>
            </a:spcBef>
            <a:spcAft>
              <a:spcPct val="35000"/>
            </a:spcAft>
          </a:pPr>
          <a:endParaRPr lang="en-US" dirty="0"/>
        </a:p>
      </dgm:t>
    </dgm:pt>
    <dgm:pt modelId="{8FDF2EE0-3BD0-47CB-964E-B50E07C072DC}" type="parTrans" cxnId="{475B9E3A-57D9-4B9A-B955-1006BC8E8D17}">
      <dgm:prSet/>
      <dgm:spPr/>
      <dgm:t>
        <a:bodyPr/>
        <a:lstStyle/>
        <a:p>
          <a:endParaRPr lang="en-US"/>
        </a:p>
      </dgm:t>
    </dgm:pt>
    <dgm:pt modelId="{FAD45DA4-3D50-4564-A409-79C0CC5F9873}" type="sibTrans" cxnId="{475B9E3A-57D9-4B9A-B955-1006BC8E8D17}">
      <dgm:prSet/>
      <dgm:spPr/>
      <dgm:t>
        <a:bodyPr/>
        <a:lstStyle/>
        <a:p>
          <a:endParaRPr lang="en-US"/>
        </a:p>
      </dgm:t>
    </dgm:pt>
    <dgm:pt modelId="{5CC20302-A9D0-48DD-B1C6-4786DDE8B927}">
      <dgm:prSet/>
      <dgm:spPr>
        <a:solidFill>
          <a:schemeClr val="bg2">
            <a:lumMod val="60000"/>
            <a:lumOff val="40000"/>
          </a:schemeClr>
        </a:solidFill>
      </dgm:spPr>
      <dgm:t>
        <a:bodyPr/>
        <a:lstStyle/>
        <a:p>
          <a:pPr marR="0" rtl="0" eaLnBrk="1" fontAlgn="auto" latinLnBrk="0" hangingPunct="1">
            <a:buClrTx/>
            <a:buSzTx/>
            <a:buFontTx/>
            <a:tabLst/>
            <a:defRPr/>
          </a:pPr>
          <a:r>
            <a:rPr lang="en-US" b="1" dirty="0" smtClean="0"/>
            <a:t>Storm Mitigation &amp; Resilience Office</a:t>
          </a:r>
          <a:endParaRPr lang="en-US" dirty="0" smtClean="0"/>
        </a:p>
        <a:p>
          <a:pPr marR="0" rtl="0" eaLnBrk="1" fontAlgn="auto" latinLnBrk="0" hangingPunct="1">
            <a:buClrTx/>
            <a:buSzTx/>
            <a:buFontTx/>
            <a:tabLst/>
            <a:defRPr/>
          </a:pPr>
          <a:endParaRPr lang="en-US" dirty="0" smtClean="0"/>
        </a:p>
        <a:p>
          <a:pPr marR="0" rtl="0" eaLnBrk="1" fontAlgn="auto" latinLnBrk="0" hangingPunct="1">
            <a:buClrTx/>
            <a:buSzTx/>
            <a:buFontTx/>
            <a:tabLst/>
            <a:defRPr/>
          </a:pPr>
          <a:endParaRPr lang="en-US" dirty="0" smtClean="0"/>
        </a:p>
        <a:p>
          <a:pPr marR="0" rtl="0" eaLnBrk="1" fontAlgn="auto" latinLnBrk="0" hangingPunct="1">
            <a:buClrTx/>
            <a:buSzTx/>
            <a:buFontTx/>
            <a:tabLst/>
            <a:defRPr/>
          </a:pPr>
          <a:endParaRPr lang="en-US" dirty="0" smtClean="0"/>
        </a:p>
        <a:p>
          <a:pPr marR="0" rtl="0" eaLnBrk="1" fontAlgn="auto" latinLnBrk="0" hangingPunct="1">
            <a:buClrTx/>
            <a:buSzTx/>
            <a:buFontTx/>
            <a:tabLst/>
            <a:defRPr/>
          </a:pPr>
          <a:endParaRPr lang="en-US" b="1" dirty="0" smtClean="0"/>
        </a:p>
        <a:p>
          <a:pPr rtl="0"/>
          <a:endParaRPr lang="en-US" dirty="0"/>
        </a:p>
      </dgm:t>
    </dgm:pt>
    <dgm:pt modelId="{5AA256B1-EAD7-4FAD-959F-D8A409176117}" type="parTrans" cxnId="{8B756FF5-E44F-411B-B153-7E4F9A9D13CD}">
      <dgm:prSet/>
      <dgm:spPr/>
      <dgm:t>
        <a:bodyPr/>
        <a:lstStyle/>
        <a:p>
          <a:endParaRPr lang="en-US"/>
        </a:p>
      </dgm:t>
    </dgm:pt>
    <dgm:pt modelId="{6AA9DCB5-3B64-4BE2-8471-7B3F2E056453}" type="sibTrans" cxnId="{8B756FF5-E44F-411B-B153-7E4F9A9D13CD}">
      <dgm:prSet/>
      <dgm:spPr/>
      <dgm:t>
        <a:bodyPr/>
        <a:lstStyle/>
        <a:p>
          <a:endParaRPr lang="en-US"/>
        </a:p>
      </dgm:t>
    </dgm:pt>
    <dgm:pt modelId="{B45785F6-E9F3-4822-A970-7E0A3AE48F14}" type="pres">
      <dgm:prSet presAssocID="{CF59E5CB-63E1-42BF-8F4F-BE951A50E45A}" presName="Name0" presStyleCnt="0">
        <dgm:presLayoutVars>
          <dgm:dir/>
          <dgm:resizeHandles val="exact"/>
        </dgm:presLayoutVars>
      </dgm:prSet>
      <dgm:spPr/>
      <dgm:t>
        <a:bodyPr/>
        <a:lstStyle/>
        <a:p>
          <a:endParaRPr lang="en-US"/>
        </a:p>
      </dgm:t>
    </dgm:pt>
    <dgm:pt modelId="{561919AC-CD0B-4176-A2D7-BC8EC538754F}" type="pres">
      <dgm:prSet presAssocID="{73C2DAF7-6AD6-4733-B69E-447186EC9109}" presName="node" presStyleLbl="node1" presStyleIdx="0" presStyleCnt="8" custLinFactNeighborX="-7226" custLinFactNeighborY="0">
        <dgm:presLayoutVars>
          <dgm:bulletEnabled val="1"/>
        </dgm:presLayoutVars>
      </dgm:prSet>
      <dgm:spPr/>
      <dgm:t>
        <a:bodyPr/>
        <a:lstStyle/>
        <a:p>
          <a:endParaRPr lang="en-US"/>
        </a:p>
      </dgm:t>
    </dgm:pt>
    <dgm:pt modelId="{64052008-CDFD-416C-AADF-71243776810F}" type="pres">
      <dgm:prSet presAssocID="{A676C3AA-71FC-4151-A322-17FE80AAEB8A}" presName="sibTrans" presStyleCnt="0"/>
      <dgm:spPr/>
    </dgm:pt>
    <dgm:pt modelId="{9F213A3E-0A33-4E12-B9DB-C03FEF838053}" type="pres">
      <dgm:prSet presAssocID="{DCDF3928-5B10-4731-8F9E-670DB52EF9B1}" presName="node" presStyleLbl="node1" presStyleIdx="1" presStyleCnt="8" custLinFactNeighborX="-44377" custLinFactNeighborY="-1961">
        <dgm:presLayoutVars>
          <dgm:bulletEnabled val="1"/>
        </dgm:presLayoutVars>
      </dgm:prSet>
      <dgm:spPr/>
      <dgm:t>
        <a:bodyPr/>
        <a:lstStyle/>
        <a:p>
          <a:endParaRPr lang="en-US"/>
        </a:p>
      </dgm:t>
    </dgm:pt>
    <dgm:pt modelId="{0AA52196-1B31-409E-BE5A-B46C7B2B09FA}" type="pres">
      <dgm:prSet presAssocID="{01A06319-E248-44AE-A4AD-47414E99089D}" presName="sibTrans" presStyleCnt="0"/>
      <dgm:spPr/>
    </dgm:pt>
    <dgm:pt modelId="{5A48907D-8D16-4D90-A9FD-AE3ECF50224E}" type="pres">
      <dgm:prSet presAssocID="{9D764967-BFFC-49A2-BF24-3F6091A753F6}" presName="node" presStyleLbl="node1" presStyleIdx="2" presStyleCnt="8">
        <dgm:presLayoutVars>
          <dgm:bulletEnabled val="1"/>
        </dgm:presLayoutVars>
      </dgm:prSet>
      <dgm:spPr/>
      <dgm:t>
        <a:bodyPr/>
        <a:lstStyle/>
        <a:p>
          <a:endParaRPr lang="en-US"/>
        </a:p>
      </dgm:t>
    </dgm:pt>
    <dgm:pt modelId="{FA68ADEB-4864-4C65-9418-BC13F6E5AE6D}" type="pres">
      <dgm:prSet presAssocID="{4DA22209-6295-41F4-B9A7-7C8CC002120B}" presName="sibTrans" presStyleCnt="0"/>
      <dgm:spPr/>
    </dgm:pt>
    <dgm:pt modelId="{B7BC9A9B-404F-40B2-8C44-3A310D24D782}" type="pres">
      <dgm:prSet presAssocID="{25C87FF6-BE7F-43EB-8A85-FC74A144B954}" presName="node" presStyleLbl="node1" presStyleIdx="3" presStyleCnt="8">
        <dgm:presLayoutVars>
          <dgm:bulletEnabled val="1"/>
        </dgm:presLayoutVars>
      </dgm:prSet>
      <dgm:spPr/>
      <dgm:t>
        <a:bodyPr/>
        <a:lstStyle/>
        <a:p>
          <a:endParaRPr lang="en-US"/>
        </a:p>
      </dgm:t>
    </dgm:pt>
    <dgm:pt modelId="{3EC92627-A67D-462E-BBE2-F6AAF292F22C}" type="pres">
      <dgm:prSet presAssocID="{9C4920A5-F198-4CC5-8FB9-4E5555E72730}" presName="sibTrans" presStyleCnt="0"/>
      <dgm:spPr/>
    </dgm:pt>
    <dgm:pt modelId="{487C8A9D-45C1-45A6-A83C-5E814B2A4AE5}" type="pres">
      <dgm:prSet presAssocID="{3A173B3C-0CE9-41D5-9372-06F23BC285A1}" presName="node" presStyleLbl="node1" presStyleIdx="4" presStyleCnt="8">
        <dgm:presLayoutVars>
          <dgm:bulletEnabled val="1"/>
        </dgm:presLayoutVars>
      </dgm:prSet>
      <dgm:spPr/>
      <dgm:t>
        <a:bodyPr/>
        <a:lstStyle/>
        <a:p>
          <a:endParaRPr lang="en-US"/>
        </a:p>
      </dgm:t>
    </dgm:pt>
    <dgm:pt modelId="{76ECA826-E3FB-4C57-842B-F6212C7F2785}" type="pres">
      <dgm:prSet presAssocID="{FAD45DA4-3D50-4564-A409-79C0CC5F9873}" presName="sibTrans" presStyleCnt="0"/>
      <dgm:spPr/>
    </dgm:pt>
    <dgm:pt modelId="{3DD032C7-7E5A-4E94-90BB-8B04A8D6EC66}" type="pres">
      <dgm:prSet presAssocID="{34911D84-1601-4A1A-963C-7D04EF856B75}" presName="node" presStyleLbl="node1" presStyleIdx="5" presStyleCnt="8">
        <dgm:presLayoutVars>
          <dgm:bulletEnabled val="1"/>
        </dgm:presLayoutVars>
      </dgm:prSet>
      <dgm:spPr/>
      <dgm:t>
        <a:bodyPr/>
        <a:lstStyle/>
        <a:p>
          <a:endParaRPr lang="en-US"/>
        </a:p>
      </dgm:t>
    </dgm:pt>
    <dgm:pt modelId="{60D9E56F-28CE-4704-9AA4-AAAE2A291BF5}" type="pres">
      <dgm:prSet presAssocID="{FEAAE0F3-95E1-44DA-854C-8DA6D838D9FF}" presName="sibTrans" presStyleCnt="0"/>
      <dgm:spPr/>
    </dgm:pt>
    <dgm:pt modelId="{547F01BF-339B-4A50-B64E-E25BBB60D918}" type="pres">
      <dgm:prSet presAssocID="{42DBF06C-DF3D-4DFB-B5A4-B5221305D925}" presName="node" presStyleLbl="node1" presStyleIdx="6" presStyleCnt="8">
        <dgm:presLayoutVars>
          <dgm:bulletEnabled val="1"/>
        </dgm:presLayoutVars>
      </dgm:prSet>
      <dgm:spPr/>
      <dgm:t>
        <a:bodyPr/>
        <a:lstStyle/>
        <a:p>
          <a:endParaRPr lang="en-US"/>
        </a:p>
      </dgm:t>
    </dgm:pt>
    <dgm:pt modelId="{4492462C-AD1B-4D1C-B93A-C4243F3BE898}" type="pres">
      <dgm:prSet presAssocID="{09249299-4BAC-4E2F-ABB4-D6A329EE12A5}" presName="sibTrans" presStyleCnt="0"/>
      <dgm:spPr/>
    </dgm:pt>
    <dgm:pt modelId="{BE676110-EF9D-4BC0-AC2B-D936DE87EAB7}" type="pres">
      <dgm:prSet presAssocID="{5CC20302-A9D0-48DD-B1C6-4786DDE8B927}" presName="node" presStyleLbl="node1" presStyleIdx="7" presStyleCnt="8">
        <dgm:presLayoutVars>
          <dgm:bulletEnabled val="1"/>
        </dgm:presLayoutVars>
      </dgm:prSet>
      <dgm:spPr/>
      <dgm:t>
        <a:bodyPr/>
        <a:lstStyle/>
        <a:p>
          <a:endParaRPr lang="en-US"/>
        </a:p>
      </dgm:t>
    </dgm:pt>
  </dgm:ptLst>
  <dgm:cxnLst>
    <dgm:cxn modelId="{A001037A-C887-4B7A-B892-DEAEF0181D7F}" srcId="{CF59E5CB-63E1-42BF-8F4F-BE951A50E45A}" destId="{9D764967-BFFC-49A2-BF24-3F6091A753F6}" srcOrd="2" destOrd="0" parTransId="{BC567F8A-8A78-4593-ACE1-7A1C0A7D7AC1}" sibTransId="{4DA22209-6295-41F4-B9A7-7C8CC002120B}"/>
    <dgm:cxn modelId="{32D940B4-C2DD-4DF1-A3F0-70F348B9CAB0}" srcId="{CF59E5CB-63E1-42BF-8F4F-BE951A50E45A}" destId="{73C2DAF7-6AD6-4733-B69E-447186EC9109}" srcOrd="0" destOrd="0" parTransId="{AA0BDDD2-14E9-41F5-8549-050774CFD437}" sibTransId="{A676C3AA-71FC-4151-A322-17FE80AAEB8A}"/>
    <dgm:cxn modelId="{E695CEC7-80A1-4F31-AD07-D5A3EC367F06}" type="presOf" srcId="{25C87FF6-BE7F-43EB-8A85-FC74A144B954}" destId="{B7BC9A9B-404F-40B2-8C44-3A310D24D782}" srcOrd="0" destOrd="0" presId="urn:microsoft.com/office/officeart/2005/8/layout/hList6"/>
    <dgm:cxn modelId="{475B9E3A-57D9-4B9A-B955-1006BC8E8D17}" srcId="{CF59E5CB-63E1-42BF-8F4F-BE951A50E45A}" destId="{3A173B3C-0CE9-41D5-9372-06F23BC285A1}" srcOrd="4" destOrd="0" parTransId="{8FDF2EE0-3BD0-47CB-964E-B50E07C072DC}" sibTransId="{FAD45DA4-3D50-4564-A409-79C0CC5F9873}"/>
    <dgm:cxn modelId="{54756D32-8274-4EBA-B17A-CCDD74B72C6E}" type="presOf" srcId="{73C2DAF7-6AD6-4733-B69E-447186EC9109}" destId="{561919AC-CD0B-4176-A2D7-BC8EC538754F}" srcOrd="0" destOrd="0" presId="urn:microsoft.com/office/officeart/2005/8/layout/hList6"/>
    <dgm:cxn modelId="{F4B669CF-000A-4ECA-B737-2142E042425E}" type="presOf" srcId="{CF59E5CB-63E1-42BF-8F4F-BE951A50E45A}" destId="{B45785F6-E9F3-4822-A970-7E0A3AE48F14}" srcOrd="0" destOrd="0" presId="urn:microsoft.com/office/officeart/2005/8/layout/hList6"/>
    <dgm:cxn modelId="{BA4112A8-90B8-437F-9385-F1B3CF61A648}" type="presOf" srcId="{DCDF3928-5B10-4731-8F9E-670DB52EF9B1}" destId="{9F213A3E-0A33-4E12-B9DB-C03FEF838053}" srcOrd="0" destOrd="0" presId="urn:microsoft.com/office/officeart/2005/8/layout/hList6"/>
    <dgm:cxn modelId="{C2A0F256-89D9-44CD-A62E-88237F495790}" type="presOf" srcId="{3A173B3C-0CE9-41D5-9372-06F23BC285A1}" destId="{487C8A9D-45C1-45A6-A83C-5E814B2A4AE5}" srcOrd="0" destOrd="0" presId="urn:microsoft.com/office/officeart/2005/8/layout/hList6"/>
    <dgm:cxn modelId="{8B756FF5-E44F-411B-B153-7E4F9A9D13CD}" srcId="{CF59E5CB-63E1-42BF-8F4F-BE951A50E45A}" destId="{5CC20302-A9D0-48DD-B1C6-4786DDE8B927}" srcOrd="7" destOrd="0" parTransId="{5AA256B1-EAD7-4FAD-959F-D8A409176117}" sibTransId="{6AA9DCB5-3B64-4BE2-8471-7B3F2E056453}"/>
    <dgm:cxn modelId="{67A62179-1ACE-49A9-BE96-E665E69E16E1}" type="presOf" srcId="{34911D84-1601-4A1A-963C-7D04EF856B75}" destId="{3DD032C7-7E5A-4E94-90BB-8B04A8D6EC66}" srcOrd="0" destOrd="0" presId="urn:microsoft.com/office/officeart/2005/8/layout/hList6"/>
    <dgm:cxn modelId="{039FAB0C-0C6C-4FF6-978D-5F0FC35F0AE4}" type="presOf" srcId="{42DBF06C-DF3D-4DFB-B5A4-B5221305D925}" destId="{547F01BF-339B-4A50-B64E-E25BBB60D918}" srcOrd="0" destOrd="0" presId="urn:microsoft.com/office/officeart/2005/8/layout/hList6"/>
    <dgm:cxn modelId="{783BC315-E4A8-4CF5-A8DD-4A7537E5F22B}" srcId="{CF59E5CB-63E1-42BF-8F4F-BE951A50E45A}" destId="{34911D84-1601-4A1A-963C-7D04EF856B75}" srcOrd="5" destOrd="0" parTransId="{7B7FB0BE-F1C0-4026-A592-13B73514E04A}" sibTransId="{FEAAE0F3-95E1-44DA-854C-8DA6D838D9FF}"/>
    <dgm:cxn modelId="{F948E9B0-63CB-4D44-8214-1B42AA14B784}" srcId="{CF59E5CB-63E1-42BF-8F4F-BE951A50E45A}" destId="{25C87FF6-BE7F-43EB-8A85-FC74A144B954}" srcOrd="3" destOrd="0" parTransId="{DF39C087-1100-46D1-83E5-AC78C7EAF5B0}" sibTransId="{9C4920A5-F198-4CC5-8FB9-4E5555E72730}"/>
    <dgm:cxn modelId="{69CDAEB9-06E4-4F32-9178-5A6D110D71C5}" srcId="{CF59E5CB-63E1-42BF-8F4F-BE951A50E45A}" destId="{DCDF3928-5B10-4731-8F9E-670DB52EF9B1}" srcOrd="1" destOrd="0" parTransId="{B0187D35-C9FD-40C3-8A58-7463AA72B559}" sibTransId="{01A06319-E248-44AE-A4AD-47414E99089D}"/>
    <dgm:cxn modelId="{30A5EC38-50FE-4701-9F48-8723BBA9FA0A}" type="presOf" srcId="{9D764967-BFFC-49A2-BF24-3F6091A753F6}" destId="{5A48907D-8D16-4D90-A9FD-AE3ECF50224E}" srcOrd="0" destOrd="0" presId="urn:microsoft.com/office/officeart/2005/8/layout/hList6"/>
    <dgm:cxn modelId="{B2F59A92-B3C2-40EC-8986-B6972A110BF5}" srcId="{CF59E5CB-63E1-42BF-8F4F-BE951A50E45A}" destId="{42DBF06C-DF3D-4DFB-B5A4-B5221305D925}" srcOrd="6" destOrd="0" parTransId="{44EDF57A-80F7-4D11-909A-1AC4F22B9B33}" sibTransId="{09249299-4BAC-4E2F-ABB4-D6A329EE12A5}"/>
    <dgm:cxn modelId="{40281962-603F-490B-A8DF-53BE99394BD6}" type="presOf" srcId="{5CC20302-A9D0-48DD-B1C6-4786DDE8B927}" destId="{BE676110-EF9D-4BC0-AC2B-D936DE87EAB7}" srcOrd="0" destOrd="0" presId="urn:microsoft.com/office/officeart/2005/8/layout/hList6"/>
    <dgm:cxn modelId="{E8EF7C8A-9698-4C35-B2B5-EB78AA7AD24A}" type="presParOf" srcId="{B45785F6-E9F3-4822-A970-7E0A3AE48F14}" destId="{561919AC-CD0B-4176-A2D7-BC8EC538754F}" srcOrd="0" destOrd="0" presId="urn:microsoft.com/office/officeart/2005/8/layout/hList6"/>
    <dgm:cxn modelId="{65B92BEF-F967-4CC2-8D93-1B9423A497A9}" type="presParOf" srcId="{B45785F6-E9F3-4822-A970-7E0A3AE48F14}" destId="{64052008-CDFD-416C-AADF-71243776810F}" srcOrd="1" destOrd="0" presId="urn:microsoft.com/office/officeart/2005/8/layout/hList6"/>
    <dgm:cxn modelId="{B0FA45F0-57D7-4EE8-BA6A-9DFC274986A0}" type="presParOf" srcId="{B45785F6-E9F3-4822-A970-7E0A3AE48F14}" destId="{9F213A3E-0A33-4E12-B9DB-C03FEF838053}" srcOrd="2" destOrd="0" presId="urn:microsoft.com/office/officeart/2005/8/layout/hList6"/>
    <dgm:cxn modelId="{8887EC5D-35F7-40B1-9EC5-B6B1553A607E}" type="presParOf" srcId="{B45785F6-E9F3-4822-A970-7E0A3AE48F14}" destId="{0AA52196-1B31-409E-BE5A-B46C7B2B09FA}" srcOrd="3" destOrd="0" presId="urn:microsoft.com/office/officeart/2005/8/layout/hList6"/>
    <dgm:cxn modelId="{60D341DB-6C03-4BBB-A4A5-A0BF373677CC}" type="presParOf" srcId="{B45785F6-E9F3-4822-A970-7E0A3AE48F14}" destId="{5A48907D-8D16-4D90-A9FD-AE3ECF50224E}" srcOrd="4" destOrd="0" presId="urn:microsoft.com/office/officeart/2005/8/layout/hList6"/>
    <dgm:cxn modelId="{6BB54467-F90E-4DBA-8C2C-5D4C5BB540A2}" type="presParOf" srcId="{B45785F6-E9F3-4822-A970-7E0A3AE48F14}" destId="{FA68ADEB-4864-4C65-9418-BC13F6E5AE6D}" srcOrd="5" destOrd="0" presId="urn:microsoft.com/office/officeart/2005/8/layout/hList6"/>
    <dgm:cxn modelId="{6FE683D9-BBDD-457D-B75A-6477D1023F3A}" type="presParOf" srcId="{B45785F6-E9F3-4822-A970-7E0A3AE48F14}" destId="{B7BC9A9B-404F-40B2-8C44-3A310D24D782}" srcOrd="6" destOrd="0" presId="urn:microsoft.com/office/officeart/2005/8/layout/hList6"/>
    <dgm:cxn modelId="{34D36774-4D86-40A5-AE44-A2901819ECB4}" type="presParOf" srcId="{B45785F6-E9F3-4822-A970-7E0A3AE48F14}" destId="{3EC92627-A67D-462E-BBE2-F6AAF292F22C}" srcOrd="7" destOrd="0" presId="urn:microsoft.com/office/officeart/2005/8/layout/hList6"/>
    <dgm:cxn modelId="{814E40A5-3EB3-4FD6-B12C-125EC690EB7E}" type="presParOf" srcId="{B45785F6-E9F3-4822-A970-7E0A3AE48F14}" destId="{487C8A9D-45C1-45A6-A83C-5E814B2A4AE5}" srcOrd="8" destOrd="0" presId="urn:microsoft.com/office/officeart/2005/8/layout/hList6"/>
    <dgm:cxn modelId="{1EEB169F-F2FD-4F24-B5FA-BBE172B59250}" type="presParOf" srcId="{B45785F6-E9F3-4822-A970-7E0A3AE48F14}" destId="{76ECA826-E3FB-4C57-842B-F6212C7F2785}" srcOrd="9" destOrd="0" presId="urn:microsoft.com/office/officeart/2005/8/layout/hList6"/>
    <dgm:cxn modelId="{DA59EE74-81E7-406D-93D3-7C623BA04184}" type="presParOf" srcId="{B45785F6-E9F3-4822-A970-7E0A3AE48F14}" destId="{3DD032C7-7E5A-4E94-90BB-8B04A8D6EC66}" srcOrd="10" destOrd="0" presId="urn:microsoft.com/office/officeart/2005/8/layout/hList6"/>
    <dgm:cxn modelId="{38064F99-0477-4178-83E0-B9D561605721}" type="presParOf" srcId="{B45785F6-E9F3-4822-A970-7E0A3AE48F14}" destId="{60D9E56F-28CE-4704-9AA4-AAAE2A291BF5}" srcOrd="11" destOrd="0" presId="urn:microsoft.com/office/officeart/2005/8/layout/hList6"/>
    <dgm:cxn modelId="{8521E912-F9C4-4ECB-8AA5-D97ADAFF0E44}" type="presParOf" srcId="{B45785F6-E9F3-4822-A970-7E0A3AE48F14}" destId="{547F01BF-339B-4A50-B64E-E25BBB60D918}" srcOrd="12" destOrd="0" presId="urn:microsoft.com/office/officeart/2005/8/layout/hList6"/>
    <dgm:cxn modelId="{A73E8E40-6030-463B-93FA-E82852F44D08}" type="presParOf" srcId="{B45785F6-E9F3-4822-A970-7E0A3AE48F14}" destId="{4492462C-AD1B-4D1C-B93A-C4243F3BE898}" srcOrd="13" destOrd="0" presId="urn:microsoft.com/office/officeart/2005/8/layout/hList6"/>
    <dgm:cxn modelId="{AD1EDF69-2C95-4452-8086-6916359FBDB1}" type="presParOf" srcId="{B45785F6-E9F3-4822-A970-7E0A3AE48F14}" destId="{BE676110-EF9D-4BC0-AC2B-D936DE87EAB7}" srcOrd="1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919AC-CD0B-4176-A2D7-BC8EC538754F}">
      <dsp:nvSpPr>
        <dsp:cNvPr id="0" name=""/>
        <dsp:cNvSpPr/>
      </dsp:nvSpPr>
      <dsp:spPr>
        <a:xfrm rot="16200000">
          <a:off x="-1434107" y="1434107"/>
          <a:ext cx="3886200" cy="1017984"/>
        </a:xfrm>
        <a:prstGeom prst="flowChartManualOperation">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76200" bIns="0" numCol="1" spcCol="1270" anchor="ctr" anchorCtr="0">
          <a:noAutofit/>
        </a:bodyPr>
        <a:lstStyle/>
        <a:p>
          <a:pPr lvl="0" algn="ctr" defTabSz="533400" rtl="0">
            <a:lnSpc>
              <a:spcPct val="90000"/>
            </a:lnSpc>
            <a:spcBef>
              <a:spcPct val="0"/>
            </a:spcBef>
            <a:spcAft>
              <a:spcPct val="35000"/>
            </a:spcAft>
          </a:pPr>
          <a:r>
            <a:rPr lang="en-US" sz="1200" b="1" kern="1200" dirty="0" smtClean="0"/>
            <a:t>Partnership with:  </a:t>
          </a:r>
          <a:r>
            <a:rPr lang="en-US" sz="1200" kern="1200" dirty="0" smtClean="0"/>
            <a:t>	</a:t>
          </a:r>
          <a:endParaRPr lang="en-US" sz="1200" kern="1200" dirty="0"/>
        </a:p>
      </dsp:txBody>
      <dsp:txXfrm rot="5400000">
        <a:off x="1" y="777239"/>
        <a:ext cx="1017984" cy="2331720"/>
      </dsp:txXfrm>
    </dsp:sp>
    <dsp:sp modelId="{9F213A3E-0A33-4E12-B9DB-C03FEF838053}">
      <dsp:nvSpPr>
        <dsp:cNvPr id="0" name=""/>
        <dsp:cNvSpPr/>
      </dsp:nvSpPr>
      <dsp:spPr>
        <a:xfrm rot="16200000">
          <a:off x="-369414" y="1434107"/>
          <a:ext cx="3886200" cy="1017984"/>
        </a:xfrm>
        <a:prstGeom prst="flowChartManualOperation">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0" rIns="85328" bIns="0" numCol="1" spcCol="1270" anchor="ctr" anchorCtr="0">
          <a:noAutofit/>
        </a:bodyPr>
        <a:lstStyle/>
        <a:p>
          <a:pPr lvl="0" algn="ctr" defTabSz="577850" rtl="0">
            <a:lnSpc>
              <a:spcPct val="90000"/>
            </a:lnSpc>
            <a:spcBef>
              <a:spcPct val="0"/>
            </a:spcBef>
            <a:spcAft>
              <a:spcPct val="35000"/>
            </a:spcAft>
          </a:pPr>
          <a:endParaRPr lang="en-US" sz="1300" kern="1200" dirty="0"/>
        </a:p>
      </dsp:txBody>
      <dsp:txXfrm rot="5400000">
        <a:off x="1064694" y="777239"/>
        <a:ext cx="1017984" cy="2331720"/>
      </dsp:txXfrm>
    </dsp:sp>
    <dsp:sp modelId="{5A48907D-8D16-4D90-A9FD-AE3ECF50224E}">
      <dsp:nvSpPr>
        <dsp:cNvPr id="0" name=""/>
        <dsp:cNvSpPr/>
      </dsp:nvSpPr>
      <dsp:spPr>
        <a:xfrm rot="16200000">
          <a:off x="758800" y="1434107"/>
          <a:ext cx="3886200" cy="1017984"/>
        </a:xfrm>
        <a:prstGeom prst="flowChartManualOperation">
          <a:avLst/>
        </a:prstGeom>
        <a:solidFill>
          <a:schemeClr val="bg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0" rIns="85328" bIns="0" numCol="1" spcCol="1270" anchor="ctr" anchorCtr="0">
          <a:noAutofit/>
        </a:bodyPr>
        <a:lstStyle/>
        <a:p>
          <a:pPr lvl="0" algn="ctr" defTabSz="933450" rtl="0">
            <a:lnSpc>
              <a:spcPct val="90000"/>
            </a:lnSpc>
            <a:spcBef>
              <a:spcPct val="0"/>
            </a:spcBef>
            <a:spcAft>
              <a:spcPct val="35000"/>
            </a:spcAft>
          </a:pPr>
          <a:endParaRPr lang="en-US" sz="1300" kern="1200" dirty="0"/>
        </a:p>
      </dsp:txBody>
      <dsp:txXfrm rot="5400000">
        <a:off x="2192908" y="777239"/>
        <a:ext cx="1017984" cy="2331720"/>
      </dsp:txXfrm>
    </dsp:sp>
    <dsp:sp modelId="{B7BC9A9B-404F-40B2-8C44-3A310D24D782}">
      <dsp:nvSpPr>
        <dsp:cNvPr id="0" name=""/>
        <dsp:cNvSpPr/>
      </dsp:nvSpPr>
      <dsp:spPr>
        <a:xfrm rot="16200000">
          <a:off x="1853133" y="1434107"/>
          <a:ext cx="3886200" cy="1017984"/>
        </a:xfrm>
        <a:prstGeom prst="flowChartManualOperation">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0" rIns="85328" bIns="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lang="en-US" sz="1300" kern="1200" dirty="0"/>
        </a:p>
      </dsp:txBody>
      <dsp:txXfrm rot="5400000">
        <a:off x="3287241" y="777239"/>
        <a:ext cx="1017984" cy="2331720"/>
      </dsp:txXfrm>
    </dsp:sp>
    <dsp:sp modelId="{487C8A9D-45C1-45A6-A83C-5E814B2A4AE5}">
      <dsp:nvSpPr>
        <dsp:cNvPr id="0" name=""/>
        <dsp:cNvSpPr/>
      </dsp:nvSpPr>
      <dsp:spPr>
        <a:xfrm rot="16200000">
          <a:off x="2947466" y="1434107"/>
          <a:ext cx="3886200" cy="1017984"/>
        </a:xfrm>
        <a:prstGeom prst="flowChartManualOperation">
          <a:avLst/>
        </a:prstGeom>
        <a:solidFill>
          <a:schemeClr val="bg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0" rIns="85328" bIns="0" numCol="1" spcCol="1270" anchor="ctr" anchorCtr="0">
          <a:noAutofit/>
        </a:bodyPr>
        <a:lstStyle/>
        <a:p>
          <a:pPr lvl="0" algn="ctr" defTabSz="933450" rtl="0">
            <a:lnSpc>
              <a:spcPct val="90000"/>
            </a:lnSpc>
            <a:spcBef>
              <a:spcPct val="0"/>
            </a:spcBef>
            <a:spcAft>
              <a:spcPct val="35000"/>
            </a:spcAft>
          </a:pPr>
          <a:endParaRPr lang="en-US" sz="1300" kern="1200" dirty="0"/>
        </a:p>
      </dsp:txBody>
      <dsp:txXfrm rot="5400000">
        <a:off x="4381574" y="777239"/>
        <a:ext cx="1017984" cy="2331720"/>
      </dsp:txXfrm>
    </dsp:sp>
    <dsp:sp modelId="{3DD032C7-7E5A-4E94-90BB-8B04A8D6EC66}">
      <dsp:nvSpPr>
        <dsp:cNvPr id="0" name=""/>
        <dsp:cNvSpPr/>
      </dsp:nvSpPr>
      <dsp:spPr>
        <a:xfrm rot="16200000">
          <a:off x="4041799" y="1434107"/>
          <a:ext cx="3886200" cy="1017984"/>
        </a:xfrm>
        <a:prstGeom prst="flowChartManualOperation">
          <a:avLst/>
        </a:prstGeom>
        <a:solidFill>
          <a:schemeClr val="bg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0" rIns="85328" bIns="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lang="en-US" sz="1300" kern="1200" dirty="0" smtClean="0"/>
        </a:p>
      </dsp:txBody>
      <dsp:txXfrm rot="5400000">
        <a:off x="5475907" y="777239"/>
        <a:ext cx="1017984" cy="2331720"/>
      </dsp:txXfrm>
    </dsp:sp>
    <dsp:sp modelId="{547F01BF-339B-4A50-B64E-E25BBB60D918}">
      <dsp:nvSpPr>
        <dsp:cNvPr id="0" name=""/>
        <dsp:cNvSpPr/>
      </dsp:nvSpPr>
      <dsp:spPr>
        <a:xfrm rot="16200000">
          <a:off x="5136133" y="1434107"/>
          <a:ext cx="3886200" cy="1017984"/>
        </a:xfrm>
        <a:prstGeom prst="flowChartManualOperation">
          <a:avLst/>
        </a:prstGeom>
        <a:solidFill>
          <a:schemeClr val="bg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76200" bIns="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200" b="1" kern="1200" dirty="0" smtClean="0">
              <a:solidFill>
                <a:schemeClr val="bg2"/>
              </a:solidFill>
            </a:rPr>
            <a:t>OEM Staff</a:t>
          </a:r>
        </a:p>
        <a:p>
          <a:pPr lvl="0" algn="ctr" defTabSz="933450" rtl="0">
            <a:lnSpc>
              <a:spcPct val="90000"/>
            </a:lnSpc>
            <a:spcBef>
              <a:spcPct val="0"/>
            </a:spcBef>
            <a:spcAft>
              <a:spcPct val="35000"/>
            </a:spcAft>
          </a:pPr>
          <a:endParaRPr lang="en-US" sz="1400" kern="1200" dirty="0"/>
        </a:p>
      </dsp:txBody>
      <dsp:txXfrm rot="5400000">
        <a:off x="6570241" y="777239"/>
        <a:ext cx="1017984" cy="2331720"/>
      </dsp:txXfrm>
    </dsp:sp>
    <dsp:sp modelId="{BE676110-EF9D-4BC0-AC2B-D936DE87EAB7}">
      <dsp:nvSpPr>
        <dsp:cNvPr id="0" name=""/>
        <dsp:cNvSpPr/>
      </dsp:nvSpPr>
      <dsp:spPr>
        <a:xfrm rot="16200000">
          <a:off x="6230466" y="1434107"/>
          <a:ext cx="3886200" cy="1017984"/>
        </a:xfrm>
        <a:prstGeom prst="flowChartManualOperation">
          <a:avLst/>
        </a:prstGeom>
        <a:solidFill>
          <a:schemeClr val="bg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0" rIns="85328" bIns="0" numCol="1" spcCol="1270" anchor="ctr" anchorCtr="0">
          <a:noAutofit/>
        </a:bodyPr>
        <a:lstStyle/>
        <a:p>
          <a:pPr marR="0" lvl="0" algn="ctr" defTabSz="577850" rtl="0" eaLnBrk="1" fontAlgn="auto" latinLnBrk="0" hangingPunct="1">
            <a:lnSpc>
              <a:spcPct val="90000"/>
            </a:lnSpc>
            <a:spcBef>
              <a:spcPct val="0"/>
            </a:spcBef>
            <a:spcAft>
              <a:spcPct val="35000"/>
            </a:spcAft>
            <a:buClrTx/>
            <a:buSzTx/>
            <a:buFontTx/>
            <a:tabLst/>
            <a:defRPr/>
          </a:pPr>
          <a:r>
            <a:rPr lang="en-US" sz="1300" b="1" kern="1200" dirty="0" smtClean="0"/>
            <a:t>Storm Mitigation &amp; Resilience Office</a:t>
          </a:r>
          <a:endParaRPr lang="en-US" sz="1300" kern="1200" dirty="0" smtClean="0"/>
        </a:p>
        <a:p>
          <a:pPr marR="0" lvl="0" algn="ctr" defTabSz="577850" rtl="0" eaLnBrk="1" fontAlgn="auto" latinLnBrk="0" hangingPunct="1">
            <a:lnSpc>
              <a:spcPct val="90000"/>
            </a:lnSpc>
            <a:spcBef>
              <a:spcPct val="0"/>
            </a:spcBef>
            <a:spcAft>
              <a:spcPct val="35000"/>
            </a:spcAft>
            <a:buClrTx/>
            <a:buSzTx/>
            <a:buFontTx/>
            <a:tabLst/>
            <a:defRPr/>
          </a:pPr>
          <a:endParaRPr lang="en-US" sz="1300" kern="1200" dirty="0" smtClean="0"/>
        </a:p>
        <a:p>
          <a:pPr marR="0" lvl="0" algn="ctr" defTabSz="577850" rtl="0" eaLnBrk="1" fontAlgn="auto" latinLnBrk="0" hangingPunct="1">
            <a:lnSpc>
              <a:spcPct val="90000"/>
            </a:lnSpc>
            <a:spcBef>
              <a:spcPct val="0"/>
            </a:spcBef>
            <a:spcAft>
              <a:spcPct val="35000"/>
            </a:spcAft>
            <a:buClrTx/>
            <a:buSzTx/>
            <a:buFontTx/>
            <a:tabLst/>
            <a:defRPr/>
          </a:pPr>
          <a:endParaRPr lang="en-US" sz="1300" kern="1200" dirty="0" smtClean="0"/>
        </a:p>
        <a:p>
          <a:pPr marR="0" lvl="0" algn="ctr" defTabSz="577850" rtl="0" eaLnBrk="1" fontAlgn="auto" latinLnBrk="0" hangingPunct="1">
            <a:lnSpc>
              <a:spcPct val="90000"/>
            </a:lnSpc>
            <a:spcBef>
              <a:spcPct val="0"/>
            </a:spcBef>
            <a:spcAft>
              <a:spcPct val="35000"/>
            </a:spcAft>
            <a:buClrTx/>
            <a:buSzTx/>
            <a:buFontTx/>
            <a:tabLst/>
            <a:defRPr/>
          </a:pPr>
          <a:endParaRPr lang="en-US" sz="1300" kern="1200" dirty="0" smtClean="0"/>
        </a:p>
        <a:p>
          <a:pPr marR="0" lvl="0" algn="ctr" defTabSz="577850" rtl="0" eaLnBrk="1" fontAlgn="auto" latinLnBrk="0" hangingPunct="1">
            <a:lnSpc>
              <a:spcPct val="90000"/>
            </a:lnSpc>
            <a:spcBef>
              <a:spcPct val="0"/>
            </a:spcBef>
            <a:spcAft>
              <a:spcPct val="35000"/>
            </a:spcAft>
            <a:buClrTx/>
            <a:buSzTx/>
            <a:buFontTx/>
            <a:tabLst/>
            <a:defRPr/>
          </a:pPr>
          <a:endParaRPr lang="en-US" sz="1300" b="1" kern="1200" dirty="0" smtClean="0"/>
        </a:p>
        <a:p>
          <a:pPr lvl="0" algn="ctr" defTabSz="577850" rtl="0">
            <a:lnSpc>
              <a:spcPct val="90000"/>
            </a:lnSpc>
            <a:spcBef>
              <a:spcPct val="0"/>
            </a:spcBef>
            <a:spcAft>
              <a:spcPct val="35000"/>
            </a:spcAft>
          </a:pPr>
          <a:endParaRPr lang="en-US" sz="1300" kern="1200" dirty="0"/>
        </a:p>
      </dsp:txBody>
      <dsp:txXfrm rot="5400000">
        <a:off x="7664574" y="777239"/>
        <a:ext cx="1017984" cy="2331720"/>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09FA60C-662B-41AA-BB4E-5D5396917479}" type="datetimeFigureOut">
              <a:rPr lang="en-US" smtClean="0"/>
              <a:pPr/>
              <a:t>4/14/2015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F82C7A8-24C6-4358-BE4A-1AC49AA3627C}" type="slidenum">
              <a:rPr lang="en-US" smtClean="0"/>
              <a:pPr/>
              <a:t>‹#›</a:t>
            </a:fld>
            <a:endParaRPr lang="en-US"/>
          </a:p>
        </p:txBody>
      </p:sp>
    </p:spTree>
    <p:extLst>
      <p:ext uri="{BB962C8B-B14F-4D97-AF65-F5344CB8AC3E}">
        <p14:creationId xmlns:p14="http://schemas.microsoft.com/office/powerpoint/2010/main" val="25464648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7C0EC8-203C-4B0D-B02C-EE03F6CB5A53}" type="datetimeFigureOut">
              <a:rPr lang="en-US" smtClean="0"/>
              <a:pPr/>
              <a:t>4/14/2015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359CE6-4C32-4390-B03B-5E150B23AF75}" type="slidenum">
              <a:rPr lang="en-US" smtClean="0"/>
              <a:pPr/>
              <a:t>‹#›</a:t>
            </a:fld>
            <a:endParaRPr lang="en-US"/>
          </a:p>
        </p:txBody>
      </p:sp>
    </p:spTree>
    <p:extLst>
      <p:ext uri="{BB962C8B-B14F-4D97-AF65-F5344CB8AC3E}">
        <p14:creationId xmlns:p14="http://schemas.microsoft.com/office/powerpoint/2010/main" val="291948294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359CE6-4C32-4390-B03B-5E150B23AF7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44FA265-DA03-4221-940E-5E888A91A14D}"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359CE6-4C32-4390-B03B-5E150B23AF75}"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59CE6-4C32-4390-B03B-5E150B23AF75}"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44FA265-DA03-4221-940E-5E888A91A14D}"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359CE6-4C32-4390-B03B-5E150B23AF75}"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359CE6-4C32-4390-B03B-5E150B23AF75}"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59CE6-4C32-4390-B03B-5E150B23AF75}"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59CE6-4C32-4390-B03B-5E150B23AF75}"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None/>
            </a:pPr>
            <a:endParaRPr lang="en-US" dirty="0" smtClean="0"/>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51C094-AA4B-4DC8-96BC-8FE92C974CAF}"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7359CE6-4C32-4390-B03B-5E150B23AF75}"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59CE6-4C32-4390-B03B-5E150B23AF7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1200" kern="1200" dirty="0" smtClean="0">
              <a:solidFill>
                <a:schemeClr val="tx1"/>
              </a:solidFill>
              <a:latin typeface="+mn-lt"/>
              <a:ea typeface="+mn-ea"/>
              <a:cs typeface="+mn-cs"/>
            </a:endParaRPr>
          </a:p>
          <a:p>
            <a:pPr lvl="0"/>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7359CE6-4C32-4390-B03B-5E150B23AF75}"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359CE6-4C32-4390-B03B-5E150B23AF75}"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4250">
              <a:defRP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7D1D0071-47D4-4DB7-9DC8-7B049316610C}"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6" name="Slide Number Placeholder 5"/>
          <p:cNvSpPr>
            <a:spLocks noGrp="1"/>
          </p:cNvSpPr>
          <p:nvPr>
            <p:ph type="sldNum" sz="quarter" idx="12"/>
          </p:nvPr>
        </p:nvSpPr>
        <p:spPr/>
        <p:txBody>
          <a:bodyPr/>
          <a:lstStyle/>
          <a:p>
            <a:fld id="{CA65A410-571F-4C22-B06D-70879DB0E699}"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1465263" y="0"/>
            <a:ext cx="3536950" cy="2652713"/>
          </a:xfrm>
          <a:noFill/>
          <a:ln>
            <a:solidFill>
              <a:srgbClr val="000000"/>
            </a:solidFill>
            <a:miter lim="800000"/>
            <a:headEnd/>
            <a:tailEnd/>
          </a:ln>
        </p:spPr>
      </p:sp>
      <p:sp>
        <p:nvSpPr>
          <p:cNvPr id="54275" name="Notes Placeholder 2"/>
          <p:cNvSpPr>
            <a:spLocks noGrp="1"/>
          </p:cNvSpPr>
          <p:nvPr>
            <p:ph type="body" idx="1"/>
          </p:nvPr>
        </p:nvSpPr>
        <p:spPr>
          <a:xfrm>
            <a:off x="147346" y="2754690"/>
            <a:ext cx="6555879" cy="6218465"/>
          </a:xfrm>
          <a:ln/>
        </p:spPr>
        <p:txBody>
          <a:bodyPr/>
          <a:lstStyle/>
          <a:p>
            <a:pPr marL="224096" indent="-224096">
              <a:buFontTx/>
              <a:buChar char="•"/>
              <a:defRPr/>
            </a:pPr>
            <a:endParaRPr lang="en-US" dirty="0" smtClean="0">
              <a:latin typeface="Verdana" pitchFamily="34" charset="0"/>
              <a:cs typeface="Arial" charset="0"/>
            </a:endParaRPr>
          </a:p>
        </p:txBody>
      </p:sp>
      <p:sp>
        <p:nvSpPr>
          <p:cNvPr id="45060" name="Slide Number Placeholder 3"/>
          <p:cNvSpPr>
            <a:spLocks noGrp="1"/>
          </p:cNvSpPr>
          <p:nvPr>
            <p:ph type="sldNum" sz="quarter" idx="5"/>
          </p:nvPr>
        </p:nvSpPr>
        <p:spPr>
          <a:noFill/>
        </p:spPr>
        <p:txBody>
          <a:bodyPr/>
          <a:lstStyle/>
          <a:p>
            <a:pPr defTabSz="905054"/>
            <a:fld id="{B8591EEB-DCAC-4900-938A-4DA8FD832743}" type="slidenum">
              <a:rPr lang="en-US" smtClean="0"/>
              <a:pPr defTabSz="905054"/>
              <a:t>24</a:t>
            </a:fld>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Grp="1" noRot="1" noChangeAspect="1" noChangeArrowheads="1" noTextEdit="1"/>
          </p:cNvSpPr>
          <p:nvPr>
            <p:ph type="sldImg"/>
          </p:nvPr>
        </p:nvSpPr>
        <p:spPr>
          <a:solidFill>
            <a:srgbClr val="FFFFFF"/>
          </a:solidFill>
          <a:ln/>
        </p:spPr>
      </p:sp>
      <p:sp>
        <p:nvSpPr>
          <p:cNvPr id="1024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sz="1600" dirty="0" smtClean="0"/>
              <a:t> </a:t>
            </a:r>
          </a:p>
          <a:p>
            <a:r>
              <a:rPr lang="en-US" sz="1600" dirty="0" smtClean="0"/>
              <a:t> </a:t>
            </a:r>
            <a:endParaRPr lang="en-US" sz="160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7"/>
          <p:cNvSpPr>
            <a:spLocks noGrp="1" noChangeArrowheads="1"/>
          </p:cNvSpPr>
          <p:nvPr>
            <p:ph type="sldNum" sz="quarter" idx="5"/>
          </p:nvPr>
        </p:nvSpPr>
        <p:spPr>
          <a:noFill/>
        </p:spPr>
        <p:txBody>
          <a:bodyPr/>
          <a:lstStyle/>
          <a:p>
            <a:pPr defTabSz="905054"/>
            <a:fld id="{6476F81E-1597-4225-970C-D1A94CD09ACB}" type="slidenum">
              <a:rPr lang="en-US" smtClean="0"/>
              <a:pPr defTabSz="905054"/>
              <a:t>26</a:t>
            </a:fld>
            <a:endParaRPr lang="en-US" dirty="0" smtClean="0"/>
          </a:p>
        </p:txBody>
      </p:sp>
      <p:sp>
        <p:nvSpPr>
          <p:cNvPr id="6148" name="Rectangle 2"/>
          <p:cNvSpPr>
            <a:spLocks noGrp="1" noRot="1" noChangeAspect="1" noChangeArrowheads="1" noTextEdit="1"/>
          </p:cNvSpPr>
          <p:nvPr>
            <p:ph type="sldImg"/>
          </p:nvPr>
        </p:nvSpPr>
        <p:spPr bwMode="auto">
          <a:xfrm>
            <a:off x="1493838" y="236538"/>
            <a:ext cx="3584575" cy="2689225"/>
          </a:xfrm>
          <a:noFill/>
          <a:ln>
            <a:solidFill>
              <a:srgbClr val="000000"/>
            </a:solidFill>
            <a:miter lim="800000"/>
            <a:headEnd/>
            <a:tailEnd/>
          </a:ln>
        </p:spPr>
      </p:sp>
      <p:sp>
        <p:nvSpPr>
          <p:cNvPr id="6149" name="Notes Placeholder 4"/>
          <p:cNvSpPr>
            <a:spLocks noGrp="1"/>
          </p:cNvSpPr>
          <p:nvPr>
            <p:ph type="body" idx="1"/>
          </p:nvPr>
        </p:nvSpPr>
        <p:spPr>
          <a:xfrm>
            <a:off x="244084" y="3197679"/>
            <a:ext cx="6366867" cy="1341059"/>
          </a:xfrm>
          <a:noFill/>
          <a:ln/>
        </p:spPr>
        <p:txBody>
          <a:bodyPr/>
          <a:lstStyle/>
          <a:p>
            <a:pPr marL="379732" lvl="1" indent="-160599"/>
            <a:endParaRPr lang="en-US" sz="1000" dirty="0" smtClean="0">
              <a:latin typeface="Verdana" pitchFamily="34" charset="0"/>
            </a:endParaRPr>
          </a:p>
          <a:p>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359CE6-4C32-4390-B03B-5E150B23AF75}"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BADB3A8-5015-4E65-8B30-8F8D8E9829E9}" type="slidenum">
              <a:rPr lang="en-US" smtClean="0"/>
              <a:pPr>
                <a:defRPr/>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DB15D745-D6E5-420F-A43D-2B6911E81C9F}" type="slidenum">
              <a:rPr lang="en-US" smtClean="0">
                <a:solidFill>
                  <a:prstClr val="black"/>
                </a:solidFill>
              </a:rPr>
              <a:pPr>
                <a:defRPr/>
              </a:pPr>
              <a:t>29</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pPr defTabSz="903425"/>
            <a:fld id="{237F7493-33AF-4736-92DF-341685E0FBF2}" type="slidenum">
              <a:rPr lang="en-US" smtClean="0"/>
              <a:pPr defTabSz="903425"/>
              <a:t>3</a:t>
            </a:fld>
            <a:endParaRPr lang="en-US" dirty="0" smtClean="0"/>
          </a:p>
        </p:txBody>
      </p:sp>
      <p:sp>
        <p:nvSpPr>
          <p:cNvPr id="34819" name="Rectangle 2"/>
          <p:cNvSpPr>
            <a:spLocks noGrp="1" noRot="1" noChangeAspect="1" noChangeArrowheads="1" noTextEdit="1"/>
          </p:cNvSpPr>
          <p:nvPr>
            <p:ph type="sldImg"/>
          </p:nvPr>
        </p:nvSpPr>
        <p:spPr bwMode="auto">
          <a:xfrm>
            <a:off x="1176338" y="693738"/>
            <a:ext cx="4514850" cy="3387725"/>
          </a:xfrm>
          <a:noFill/>
          <a:ln>
            <a:solidFill>
              <a:srgbClr val="000000"/>
            </a:solidFill>
            <a:miter lim="800000"/>
            <a:headEnd/>
            <a:tailEnd/>
          </a:ln>
        </p:spPr>
      </p:sp>
      <p:sp>
        <p:nvSpPr>
          <p:cNvPr id="4" name="Notes Placeholder 3"/>
          <p:cNvSpPr>
            <a:spLocks noGrp="1"/>
          </p:cNvSpPr>
          <p:nvPr>
            <p:ph type="body" idx="3"/>
          </p:nvPr>
        </p:nvSpPr>
        <p:spPr>
          <a:xfrm>
            <a:off x="637967" y="4198148"/>
            <a:ext cx="5532252" cy="1665539"/>
          </a:xfrm>
          <a:ln/>
        </p:spPr>
        <p:txBody>
          <a:bodyPr/>
          <a:lstStyle/>
          <a:p>
            <a:pPr>
              <a:defRPr/>
            </a:pPr>
            <a:endParaRPr lang="en-US" sz="1400" dirty="0" smtClean="0">
              <a:latin typeface="Verdana"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i="0" kern="1200" dirty="0">
              <a:solidFill>
                <a:schemeClr val="tx1"/>
              </a:solidFill>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pPr>
              <a:defRPr/>
            </a:pPr>
            <a:fld id="{1BADB3A8-5015-4E65-8B30-8F8D8E9829E9}" type="slidenum">
              <a:rPr lang="en-US" smtClean="0"/>
              <a:pPr>
                <a:defRPr/>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49971" y="4267809"/>
            <a:ext cx="5485158" cy="4114488"/>
          </a:xfrm>
        </p:spPr>
        <p:txBody>
          <a:bodyPr>
            <a:normAutofit/>
          </a:bodyPr>
          <a:lstStyle/>
          <a:p>
            <a:pPr marL="621431" lvl="1" indent="-172879"/>
            <a:endParaRPr lang="en-US" b="1"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243D7C9A-5600-484F-AEA8-6B71EA2EA248}"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xfrm>
            <a:off x="790161" y="4658193"/>
            <a:ext cx="5486400" cy="4114800"/>
          </a:xfrm>
          <a:noFill/>
          <a:ln/>
        </p:spPr>
        <p:txBody>
          <a:bodyPr/>
          <a:lstStyle/>
          <a:p>
            <a:pPr>
              <a:buFontTx/>
              <a:buNone/>
            </a:pPr>
            <a:endParaRPr lang="en-US" sz="1600" dirty="0">
              <a:latin typeface="Times New Roman" pitchFamily="18" charset="0"/>
            </a:endParaRPr>
          </a:p>
          <a:p>
            <a:endParaRPr lang="en-US" sz="1600" dirty="0">
              <a:latin typeface="Times New Roman" pitchFamily="18" charset="0"/>
            </a:endParaRPr>
          </a:p>
          <a:p>
            <a:endParaRPr lang="en-US" dirty="0" smtClean="0">
              <a:latin typeface="Times New Roman" pitchFamily="18" charset="0"/>
            </a:endParaRPr>
          </a:p>
        </p:txBody>
      </p:sp>
      <p:sp>
        <p:nvSpPr>
          <p:cNvPr id="6" name="Slide Number Placeholder 5"/>
          <p:cNvSpPr>
            <a:spLocks noGrp="1"/>
          </p:cNvSpPr>
          <p:nvPr>
            <p:ph type="sldNum" sz="quarter" idx="10"/>
          </p:nvPr>
        </p:nvSpPr>
        <p:spPr/>
        <p:txBody>
          <a:bodyPr/>
          <a:lstStyle/>
          <a:p>
            <a:fld id="{4253CA2E-8FF5-4C65-98B3-C42BDD5F56F5}"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xfrm>
            <a:off x="1163638" y="204788"/>
            <a:ext cx="4572000" cy="3429000"/>
          </a:xfrm>
          <a:noFill/>
          <a:ln>
            <a:solidFill>
              <a:srgbClr val="000000"/>
            </a:solidFill>
            <a:miter lim="800000"/>
            <a:headEnd/>
            <a:tailEnd/>
          </a:ln>
        </p:spPr>
      </p:sp>
      <p:sp>
        <p:nvSpPr>
          <p:cNvPr id="24579" name="Notes Placeholder 2"/>
          <p:cNvSpPr>
            <a:spLocks noGrp="1"/>
          </p:cNvSpPr>
          <p:nvPr>
            <p:ph type="body" idx="1"/>
          </p:nvPr>
        </p:nvSpPr>
        <p:spPr bwMode="auto">
          <a:xfrm>
            <a:off x="383459" y="3755925"/>
            <a:ext cx="6223818" cy="5161935"/>
          </a:xfrm>
        </p:spPr>
        <p:txBody>
          <a:bodyPr wrap="square" numCol="1" anchor="t" anchorCtr="0" compatLnSpc="1">
            <a:prstTxWarp prst="textNoShape">
              <a:avLst/>
            </a:prstTxWarp>
            <a:normAutofit/>
          </a:bodyPr>
          <a:lstStyle/>
          <a:p>
            <a:pPr>
              <a:defRPr/>
            </a:pPr>
            <a:endParaRPr lang="en-US" dirty="0"/>
          </a:p>
          <a:p>
            <a:pPr>
              <a:defRPr/>
            </a:pPr>
            <a:endParaRPr lang="en-US" dirty="0"/>
          </a:p>
        </p:txBody>
      </p:sp>
      <p:sp>
        <p:nvSpPr>
          <p:cNvPr id="4" name="Slide Number Placeholder 3"/>
          <p:cNvSpPr>
            <a:spLocks noGrp="1"/>
          </p:cNvSpPr>
          <p:nvPr>
            <p:ph type="sldNum" sz="quarter" idx="10"/>
          </p:nvPr>
        </p:nvSpPr>
        <p:spPr/>
        <p:txBody>
          <a:bodyPr/>
          <a:lstStyle/>
          <a:p>
            <a:fld id="{4253CA2E-8FF5-4C65-98B3-C42BDD5F56F5}"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53CA2E-8FF5-4C65-98B3-C42BDD5F56F5}"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359CE6-4C32-4390-B03B-5E150B23AF75}"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59CE6-4C32-4390-B03B-5E150B23AF75}" type="slidenum">
              <a:rPr lang="en-US" smtClean="0"/>
              <a:pPr/>
              <a:t>36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txBox="1">
            <a:spLocks noGrp="1" noChangeArrowheads="1"/>
          </p:cNvSpPr>
          <p:nvPr/>
        </p:nvSpPr>
        <p:spPr bwMode="auto">
          <a:xfrm>
            <a:off x="3884027" y="8684926"/>
            <a:ext cx="2972421" cy="457513"/>
          </a:xfrm>
          <a:prstGeom prst="rect">
            <a:avLst/>
          </a:prstGeom>
          <a:noFill/>
          <a:ln w="9525">
            <a:noFill/>
            <a:miter lim="800000"/>
            <a:headEnd/>
            <a:tailEnd/>
          </a:ln>
        </p:spPr>
        <p:txBody>
          <a:bodyPr lIns="91393" tIns="45699" rIns="91393" bIns="45699" anchor="b"/>
          <a:lstStyle/>
          <a:p>
            <a:pPr algn="r"/>
            <a:fld id="{808EA482-1502-4790-8B7D-166C25A8E1E7}" type="slidenum">
              <a:rPr lang="en-US" sz="1200"/>
              <a:pPr algn="r"/>
              <a:t>4</a:t>
            </a:fld>
            <a:endParaRPr lang="en-US" sz="1200" dirty="0"/>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 name="Rectangle 4"/>
          <p:cNvSpPr>
            <a:spLocks noGrp="1" noChangeArrowheads="1"/>
          </p:cNvSpPr>
          <p:nvPr>
            <p:ph type="body" sz="quarter" idx="10"/>
          </p:nvPr>
        </p:nvSpPr>
        <p:spPr>
          <a:xfrm>
            <a:off x="686421" y="4344025"/>
            <a:ext cx="5485158" cy="4353460"/>
          </a:xfrm>
        </p:spPr>
        <p:txBody>
          <a:bodyPr>
            <a:noAutofit/>
          </a:bodyPr>
          <a:lstStyle/>
          <a:p>
            <a:pPr>
              <a:lnSpc>
                <a:spcPct val="150000"/>
              </a:lnSpc>
            </a:pPr>
            <a:endParaRPr lang="en-US" sz="1400" dirty="0" smtClean="0">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44FA265-DA03-4221-940E-5E888A91A14D}"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fontAlgn="base"/>
            <a:endParaRPr lang="en-US" b="1" dirty="0" smtClean="0"/>
          </a:p>
          <a:p>
            <a:endParaRPr lang="en-US" sz="1200" dirty="0" smtClean="0"/>
          </a:p>
          <a:p>
            <a:endParaRPr lang="en-US" dirty="0" smtClean="0"/>
          </a:p>
          <a:p>
            <a:endParaRPr lang="en-US" dirty="0" smtClean="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D6299F-B956-4B6E-8F6D-F98CE67D8C9F}" type="slidenum">
              <a:rPr lang="en-US" smtClean="0">
                <a:latin typeface="Times New Roman" pitchFamily="18" charset="0"/>
              </a:rPr>
              <a:pPr/>
              <a:t>6</a:t>
            </a:fld>
            <a:endParaRPr lang="en-US" dirty="0"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359CE6-4C32-4390-B03B-5E150B23AF75}" type="slidenum">
              <a:rPr lang="en-US" smtClean="0"/>
              <a:pPr/>
              <a:t>7</a:t>
            </a:fld>
            <a:endParaRPr lang="en-US"/>
          </a:p>
        </p:txBody>
      </p:sp>
    </p:spTree>
    <p:extLst>
      <p:ext uri="{BB962C8B-B14F-4D97-AF65-F5344CB8AC3E}">
        <p14:creationId xmlns:p14="http://schemas.microsoft.com/office/powerpoint/2010/main" val="3394463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21508"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pt-BR" smtClean="0">
                <a:latin typeface="Times New Roman" pitchFamily="18" charset="0"/>
              </a:rPr>
              <a:t>D R A F T</a:t>
            </a:r>
            <a:endParaRPr lang="en-US" smtClean="0">
              <a:latin typeface="Times New Roman" pitchFamily="18" charset="0"/>
            </a:endParaRPr>
          </a:p>
        </p:txBody>
      </p:sp>
      <p:sp>
        <p:nvSpPr>
          <p:cNvPr id="21509"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47C34C6-E564-44CD-BD7B-63C2497CDC05}" type="slidenum">
              <a:rPr lang="en-US" smtClean="0">
                <a:latin typeface="Times New Roman" pitchFamily="18" charset="0"/>
              </a:rPr>
              <a:pPr/>
              <a:t>8</a:t>
            </a:fld>
            <a:endParaRPr lang="en-US"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359CE6-4C32-4390-B03B-5E150B23AF75}"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7892" name="Picture 4" descr="newband"/>
          <p:cNvPicPr>
            <a:picLocks noChangeAspect="1" noChangeArrowheads="1"/>
          </p:cNvPicPr>
          <p:nvPr/>
        </p:nvPicPr>
        <p:blipFill>
          <a:blip r:embed="rId2" cstate="print"/>
          <a:srcRect/>
          <a:stretch>
            <a:fillRect/>
          </a:stretch>
        </p:blipFill>
        <p:spPr bwMode="auto">
          <a:xfrm>
            <a:off x="0" y="6453188"/>
            <a:ext cx="9144000" cy="404812"/>
          </a:xfrm>
          <a:prstGeom prst="rect">
            <a:avLst/>
          </a:prstGeom>
          <a:noFill/>
        </p:spPr>
      </p:pic>
      <p:sp>
        <p:nvSpPr>
          <p:cNvPr id="37890" name="Rectangle 2"/>
          <p:cNvSpPr>
            <a:spLocks noGrp="1" noChangeArrowheads="1"/>
          </p:cNvSpPr>
          <p:nvPr>
            <p:ph type="ctrTitle"/>
          </p:nvPr>
        </p:nvSpPr>
        <p:spPr>
          <a:xfrm>
            <a:off x="404813" y="2857500"/>
            <a:ext cx="7772400" cy="1143000"/>
          </a:xfrm>
        </p:spPr>
        <p:txBody>
          <a:bodyPr/>
          <a:lstStyle>
            <a:lvl1pPr>
              <a:defRPr sz="4400"/>
            </a:lvl1pPr>
          </a:lstStyle>
          <a:p>
            <a:r>
              <a:rPr lang="en-US" smtClean="0"/>
              <a:t>Click to edit Master title style</a:t>
            </a:r>
            <a:endParaRPr lang="en-US"/>
          </a:p>
        </p:txBody>
      </p:sp>
      <p:sp>
        <p:nvSpPr>
          <p:cNvPr id="37891" name="Rectangle 3"/>
          <p:cNvSpPr>
            <a:spLocks noGrp="1" noChangeArrowheads="1"/>
          </p:cNvSpPr>
          <p:nvPr>
            <p:ph type="subTitle" idx="1"/>
          </p:nvPr>
        </p:nvSpPr>
        <p:spPr>
          <a:xfrm>
            <a:off x="404813" y="4184650"/>
            <a:ext cx="7777162" cy="1549400"/>
          </a:xfrm>
        </p:spPr>
        <p:txBody>
          <a:bodyPr/>
          <a:lstStyle>
            <a:lvl1pPr>
              <a:defRPr>
                <a:solidFill>
                  <a:schemeClr val="bg2"/>
                </a:solidFill>
              </a:defRPr>
            </a:lvl1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p:nvPr userDrawn="1"/>
        </p:nvSpPr>
        <p:spPr>
          <a:xfrm>
            <a:off x="228600" y="6488668"/>
            <a:ext cx="466794" cy="369332"/>
          </a:xfrm>
          <a:prstGeom prst="rect">
            <a:avLst/>
          </a:prstGeom>
        </p:spPr>
        <p:txBody>
          <a:bodyPr wrap="none">
            <a:spAutoFit/>
          </a:bodyPr>
          <a:lstStyle/>
          <a:p>
            <a:fld id="{FD496067-7721-4A7C-9696-C098E947419E}" type="slidenum">
              <a:rPr lang="en-US" smtClean="0">
                <a:solidFill>
                  <a:schemeClr val="bg1"/>
                </a:solidFill>
              </a:rPr>
              <a:pPr/>
              <a:t>‹#›</a:t>
            </a:fld>
            <a:endParaRPr lang="en-US" dirty="0">
              <a:solidFill>
                <a:schemeClr val="bg1"/>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8438" y="0"/>
            <a:ext cx="2047875" cy="63103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1638" y="0"/>
            <a:ext cx="5994400" cy="63103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p:nvPr userDrawn="1"/>
        </p:nvSpPr>
        <p:spPr>
          <a:xfrm>
            <a:off x="228600" y="6488668"/>
            <a:ext cx="466794" cy="369332"/>
          </a:xfrm>
          <a:prstGeom prst="rect">
            <a:avLst/>
          </a:prstGeom>
        </p:spPr>
        <p:txBody>
          <a:bodyPr wrap="none">
            <a:spAutoFit/>
          </a:bodyPr>
          <a:lstStyle/>
          <a:p>
            <a:fld id="{FD496067-7721-4A7C-9696-C098E947419E}" type="slidenum">
              <a:rPr lang="en-US" smtClean="0">
                <a:solidFill>
                  <a:schemeClr val="bg1"/>
                </a:solidFill>
              </a:rPr>
              <a:pPr/>
              <a:t>‹#›</a:t>
            </a:fld>
            <a:endParaRPr lang="en-US" dirty="0">
              <a:solidFill>
                <a:schemeClr val="bg1"/>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1638" y="0"/>
            <a:ext cx="7772400" cy="98901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01638" y="1228725"/>
            <a:ext cx="8194675" cy="5081588"/>
          </a:xfrm>
        </p:spPr>
        <p:txBody>
          <a:bodyPr/>
          <a:lstStyle/>
          <a:p>
            <a:r>
              <a:rPr lang="en-US" smtClean="0"/>
              <a:t>Click icon to add table</a:t>
            </a:r>
            <a:endParaRPr lang="en-US"/>
          </a:p>
        </p:txBody>
      </p:sp>
      <p:sp>
        <p:nvSpPr>
          <p:cNvPr id="4" name="Rectangle 3"/>
          <p:cNvSpPr/>
          <p:nvPr userDrawn="1"/>
        </p:nvSpPr>
        <p:spPr>
          <a:xfrm>
            <a:off x="228600" y="6488668"/>
            <a:ext cx="466794" cy="369332"/>
          </a:xfrm>
          <a:prstGeom prst="rect">
            <a:avLst/>
          </a:prstGeom>
        </p:spPr>
        <p:txBody>
          <a:bodyPr wrap="none">
            <a:spAutoFit/>
          </a:bodyPr>
          <a:lstStyle/>
          <a:p>
            <a:fld id="{FD496067-7721-4A7C-9696-C098E947419E}" type="slidenum">
              <a:rPr lang="en-US" smtClean="0">
                <a:solidFill>
                  <a:schemeClr val="bg1"/>
                </a:solidFill>
              </a:rPr>
              <a:pPr/>
              <a:t>‹#›</a:t>
            </a:fld>
            <a:endParaRPr lang="en-US" dirty="0">
              <a:solidFill>
                <a:schemeClr val="bg1"/>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01638" y="0"/>
            <a:ext cx="7772400" cy="989013"/>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01638" y="1228725"/>
            <a:ext cx="4021137" cy="4802188"/>
          </a:xfrm>
        </p:spPr>
        <p:txBody>
          <a:bodyPr/>
          <a:lstStyle/>
          <a:p>
            <a:endParaRPr lang="en-US"/>
          </a:p>
        </p:txBody>
      </p:sp>
      <p:sp>
        <p:nvSpPr>
          <p:cNvPr id="4" name="Text Placeholder 3"/>
          <p:cNvSpPr>
            <a:spLocks noGrp="1"/>
          </p:cNvSpPr>
          <p:nvPr>
            <p:ph type="body" sz="half" idx="2"/>
          </p:nvPr>
        </p:nvSpPr>
        <p:spPr>
          <a:xfrm>
            <a:off x="4575175" y="1228725"/>
            <a:ext cx="4021138" cy="4802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5"/>
          <p:cNvSpPr/>
          <p:nvPr userDrawn="1"/>
        </p:nvSpPr>
        <p:spPr>
          <a:xfrm>
            <a:off x="228600" y="6488668"/>
            <a:ext cx="466794" cy="369332"/>
          </a:xfrm>
          <a:prstGeom prst="rect">
            <a:avLst/>
          </a:prstGeom>
        </p:spPr>
        <p:txBody>
          <a:bodyPr wrap="none">
            <a:spAutoFit/>
          </a:bodyPr>
          <a:lstStyle/>
          <a:p>
            <a:fld id="{FD496067-7721-4A7C-9696-C098E947419E}" type="slidenum">
              <a:rPr lang="en-US" smtClean="0">
                <a:solidFill>
                  <a:schemeClr val="bg1"/>
                </a:solidFill>
              </a:rPr>
              <a:pPr/>
              <a:t>‹#›</a:t>
            </a:fld>
            <a:endParaRPr lang="en-US" dirty="0">
              <a:solidFill>
                <a:schemeClr val="bg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p:nvPr userDrawn="1"/>
        </p:nvSpPr>
        <p:spPr>
          <a:xfrm>
            <a:off x="228600" y="6488668"/>
            <a:ext cx="466794" cy="369332"/>
          </a:xfrm>
          <a:prstGeom prst="rect">
            <a:avLst/>
          </a:prstGeom>
        </p:spPr>
        <p:txBody>
          <a:bodyPr wrap="none">
            <a:spAutoFit/>
          </a:bodyPr>
          <a:lstStyle/>
          <a:p>
            <a:fld id="{FD496067-7721-4A7C-9696-C098E947419E}" type="slidenum">
              <a:rPr lang="en-US" smtClean="0">
                <a:solidFill>
                  <a:schemeClr val="bg1"/>
                </a:solidFill>
              </a:rPr>
              <a:pPr/>
              <a:t>‹#›</a:t>
            </a:fld>
            <a:endParaRPr lang="en-US" dirty="0">
              <a:solidFill>
                <a:schemeClr val="bg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1638" y="1228725"/>
            <a:ext cx="4021137" cy="5081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5175" y="1228725"/>
            <a:ext cx="4021138" cy="5081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p:nvPr userDrawn="1"/>
        </p:nvSpPr>
        <p:spPr>
          <a:xfrm>
            <a:off x="228600" y="6488668"/>
            <a:ext cx="466794" cy="369332"/>
          </a:xfrm>
          <a:prstGeom prst="rect">
            <a:avLst/>
          </a:prstGeom>
        </p:spPr>
        <p:txBody>
          <a:bodyPr wrap="none">
            <a:spAutoFit/>
          </a:bodyPr>
          <a:lstStyle/>
          <a:p>
            <a:fld id="{FD496067-7721-4A7C-9696-C098E947419E}" type="slidenum">
              <a:rPr lang="en-US" smtClean="0">
                <a:solidFill>
                  <a:schemeClr val="bg1"/>
                </a:solidFill>
              </a:rPr>
              <a:pPr/>
              <a:t>‹#›</a:t>
            </a:fld>
            <a:endParaRPr lang="en-US" dirty="0">
              <a:solidFill>
                <a:schemeClr val="bg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a:xfrm>
            <a:off x="228600" y="6488668"/>
            <a:ext cx="466794" cy="369332"/>
          </a:xfrm>
          <a:prstGeom prst="rect">
            <a:avLst/>
          </a:prstGeom>
        </p:spPr>
        <p:txBody>
          <a:bodyPr wrap="none">
            <a:spAutoFit/>
          </a:bodyPr>
          <a:lstStyle/>
          <a:p>
            <a:fld id="{FD496067-7721-4A7C-9696-C098E947419E}" type="slidenum">
              <a:rPr lang="en-US" smtClean="0">
                <a:solidFill>
                  <a:schemeClr val="bg1"/>
                </a:solidFill>
              </a:rPr>
              <a:pPr/>
              <a:t>‹#›</a:t>
            </a:fld>
            <a:endParaRPr lang="en-US" dirty="0">
              <a:solidFill>
                <a:schemeClr val="bg1"/>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p:nvPr userDrawn="1"/>
        </p:nvSpPr>
        <p:spPr>
          <a:xfrm>
            <a:off x="228600" y="6488668"/>
            <a:ext cx="466794" cy="369332"/>
          </a:xfrm>
          <a:prstGeom prst="rect">
            <a:avLst/>
          </a:prstGeom>
        </p:spPr>
        <p:txBody>
          <a:bodyPr wrap="none">
            <a:spAutoFit/>
          </a:bodyPr>
          <a:lstStyle/>
          <a:p>
            <a:fld id="{FD496067-7721-4A7C-9696-C098E947419E}" type="slidenum">
              <a:rPr lang="en-US" smtClean="0">
                <a:solidFill>
                  <a:schemeClr val="bg1"/>
                </a:solidFill>
              </a:rPr>
              <a:pPr/>
              <a:t>‹#›</a:t>
            </a:fld>
            <a:endParaRPr lang="en-US" dirty="0">
              <a:solidFill>
                <a:schemeClr val="bg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228600" y="6488668"/>
            <a:ext cx="466794" cy="369332"/>
          </a:xfrm>
          <a:prstGeom prst="rect">
            <a:avLst/>
          </a:prstGeom>
        </p:spPr>
        <p:txBody>
          <a:bodyPr wrap="none">
            <a:spAutoFit/>
          </a:bodyPr>
          <a:lstStyle/>
          <a:p>
            <a:fld id="{FD496067-7721-4A7C-9696-C098E947419E}" type="slidenum">
              <a:rPr lang="en-US" smtClean="0">
                <a:solidFill>
                  <a:schemeClr val="bg1"/>
                </a:solidFill>
              </a:rPr>
              <a:pPr/>
              <a:t>‹#›</a:t>
            </a:fld>
            <a:endParaRPr lang="en-US" dirty="0">
              <a:solidFill>
                <a:schemeClr val="bg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p:nvPr userDrawn="1"/>
        </p:nvSpPr>
        <p:spPr>
          <a:xfrm>
            <a:off x="228600" y="6488668"/>
            <a:ext cx="466794" cy="369332"/>
          </a:xfrm>
          <a:prstGeom prst="rect">
            <a:avLst/>
          </a:prstGeom>
        </p:spPr>
        <p:txBody>
          <a:bodyPr wrap="none">
            <a:spAutoFit/>
          </a:bodyPr>
          <a:lstStyle/>
          <a:p>
            <a:fld id="{FD496067-7721-4A7C-9696-C098E947419E}" type="slidenum">
              <a:rPr lang="en-US" smtClean="0">
                <a:solidFill>
                  <a:schemeClr val="bg1"/>
                </a:solidFill>
              </a:rPr>
              <a:pPr/>
              <a:t>‹#›</a:t>
            </a:fld>
            <a:endParaRPr lang="en-US" dirty="0">
              <a:solidFill>
                <a:schemeClr val="bg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p:nvPr userDrawn="1"/>
        </p:nvSpPr>
        <p:spPr>
          <a:xfrm>
            <a:off x="228600" y="6488668"/>
            <a:ext cx="466794" cy="369332"/>
          </a:xfrm>
          <a:prstGeom prst="rect">
            <a:avLst/>
          </a:prstGeom>
        </p:spPr>
        <p:txBody>
          <a:bodyPr wrap="none">
            <a:spAutoFit/>
          </a:bodyPr>
          <a:lstStyle/>
          <a:p>
            <a:fld id="{FD496067-7721-4A7C-9696-C098E947419E}" type="slidenum">
              <a:rPr lang="en-US" smtClean="0">
                <a:solidFill>
                  <a:schemeClr val="bg1"/>
                </a:solidFill>
              </a:rPr>
              <a:pPr/>
              <a:t>‹#›</a:t>
            </a:fld>
            <a:endParaRPr lang="en-US" dirty="0">
              <a:solidFill>
                <a:schemeClr val="bg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869" name="Picture 5" descr="newband"/>
          <p:cNvPicPr>
            <a:picLocks noChangeAspect="1" noChangeArrowheads="1"/>
          </p:cNvPicPr>
          <p:nvPr/>
        </p:nvPicPr>
        <p:blipFill>
          <a:blip r:embed="rId15" cstate="print"/>
          <a:srcRect/>
          <a:stretch>
            <a:fillRect/>
          </a:stretch>
        </p:blipFill>
        <p:spPr bwMode="auto">
          <a:xfrm>
            <a:off x="0" y="6453188"/>
            <a:ext cx="9144000" cy="404812"/>
          </a:xfrm>
          <a:prstGeom prst="rect">
            <a:avLst/>
          </a:prstGeom>
          <a:noFill/>
        </p:spPr>
      </p:pic>
      <p:sp>
        <p:nvSpPr>
          <p:cNvPr id="36866" name="Rectangle 2"/>
          <p:cNvSpPr>
            <a:spLocks noGrp="1" noChangeArrowheads="1"/>
          </p:cNvSpPr>
          <p:nvPr>
            <p:ph type="title"/>
          </p:nvPr>
        </p:nvSpPr>
        <p:spPr bwMode="auto">
          <a:xfrm>
            <a:off x="401638" y="0"/>
            <a:ext cx="7772400" cy="9890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6867" name="Rectangle 3"/>
          <p:cNvSpPr>
            <a:spLocks noGrp="1" noChangeArrowheads="1"/>
          </p:cNvSpPr>
          <p:nvPr>
            <p:ph type="body" idx="1"/>
          </p:nvPr>
        </p:nvSpPr>
        <p:spPr bwMode="auto">
          <a:xfrm>
            <a:off x="401638" y="1228725"/>
            <a:ext cx="8194675" cy="50815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Line 4"/>
          <p:cNvSpPr>
            <a:spLocks noChangeShapeType="1"/>
          </p:cNvSpPr>
          <p:nvPr/>
        </p:nvSpPr>
        <p:spPr bwMode="auto">
          <a:xfrm>
            <a:off x="0" y="965200"/>
            <a:ext cx="9144000" cy="0"/>
          </a:xfrm>
          <a:prstGeom prst="line">
            <a:avLst/>
          </a:prstGeom>
          <a:noFill/>
          <a:ln w="19050">
            <a:solidFill>
              <a:schemeClr val="bg2"/>
            </a:solidFill>
            <a:round/>
            <a:headEnd/>
            <a:tailEnd/>
          </a:ln>
          <a:effectLst/>
        </p:spPr>
        <p:txBody>
          <a:bodyPr/>
          <a:lstStyle/>
          <a:p>
            <a:endParaRPr lang="en-US"/>
          </a:p>
        </p:txBody>
      </p:sp>
      <p:sp>
        <p:nvSpPr>
          <p:cNvPr id="6" name="Slide Number Placeholder 5"/>
          <p:cNvSpPr>
            <a:spLocks noGrp="1"/>
          </p:cNvSpPr>
          <p:nvPr>
            <p:ph type="sldNum" sz="quarter" idx="4"/>
          </p:nvPr>
        </p:nvSpPr>
        <p:spPr>
          <a:xfrm>
            <a:off x="228600" y="6492875"/>
            <a:ext cx="2133600" cy="365125"/>
          </a:xfrm>
          <a:prstGeom prst="rect">
            <a:avLst/>
          </a:prstGeom>
        </p:spPr>
        <p:txBody>
          <a:bodyPr vert="horz" lIns="91440" tIns="45720" rIns="91440" bIns="45720" rtlCol="0" anchor="ctr"/>
          <a:lstStyle>
            <a:lvl1pPr algn="r">
              <a:defRPr sz="1200">
                <a:solidFill>
                  <a:schemeClr val="bg1"/>
                </a:solidFill>
              </a:defRPr>
            </a:lvl1pPr>
          </a:lstStyle>
          <a:p>
            <a:fld id="{FD496067-7721-4A7C-9696-C098E947419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hf hdr="0" ftr="0" dt="0"/>
  <p:txStyles>
    <p:titleStyle>
      <a:lvl1pPr algn="l" rtl="0" eaLnBrk="1" fontAlgn="base" hangingPunct="1">
        <a:spcBef>
          <a:spcPct val="0"/>
        </a:spcBef>
        <a:spcAft>
          <a:spcPct val="0"/>
        </a:spcAft>
        <a:defRPr sz="2600" b="1" i="1">
          <a:solidFill>
            <a:schemeClr val="bg2"/>
          </a:solidFill>
          <a:latin typeface="+mj-lt"/>
          <a:ea typeface="+mj-ea"/>
          <a:cs typeface="+mj-cs"/>
        </a:defRPr>
      </a:lvl1pPr>
      <a:lvl2pPr algn="l" rtl="0" eaLnBrk="1" fontAlgn="base" hangingPunct="1">
        <a:spcBef>
          <a:spcPct val="0"/>
        </a:spcBef>
        <a:spcAft>
          <a:spcPct val="0"/>
        </a:spcAft>
        <a:defRPr sz="2600" b="1" i="1">
          <a:solidFill>
            <a:schemeClr val="bg2"/>
          </a:solidFill>
          <a:latin typeface="Arial" charset="0"/>
        </a:defRPr>
      </a:lvl2pPr>
      <a:lvl3pPr algn="l" rtl="0" eaLnBrk="1" fontAlgn="base" hangingPunct="1">
        <a:spcBef>
          <a:spcPct val="0"/>
        </a:spcBef>
        <a:spcAft>
          <a:spcPct val="0"/>
        </a:spcAft>
        <a:defRPr sz="2600" b="1" i="1">
          <a:solidFill>
            <a:schemeClr val="bg2"/>
          </a:solidFill>
          <a:latin typeface="Arial" charset="0"/>
        </a:defRPr>
      </a:lvl3pPr>
      <a:lvl4pPr algn="l" rtl="0" eaLnBrk="1" fontAlgn="base" hangingPunct="1">
        <a:spcBef>
          <a:spcPct val="0"/>
        </a:spcBef>
        <a:spcAft>
          <a:spcPct val="0"/>
        </a:spcAft>
        <a:defRPr sz="2600" b="1" i="1">
          <a:solidFill>
            <a:schemeClr val="bg2"/>
          </a:solidFill>
          <a:latin typeface="Arial" charset="0"/>
        </a:defRPr>
      </a:lvl4pPr>
      <a:lvl5pPr algn="l" rtl="0" eaLnBrk="1" fontAlgn="base" hangingPunct="1">
        <a:spcBef>
          <a:spcPct val="0"/>
        </a:spcBef>
        <a:spcAft>
          <a:spcPct val="0"/>
        </a:spcAft>
        <a:defRPr sz="2600" b="1" i="1">
          <a:solidFill>
            <a:schemeClr val="bg2"/>
          </a:solidFill>
          <a:latin typeface="Arial" charset="0"/>
        </a:defRPr>
      </a:lvl5pPr>
      <a:lvl6pPr marL="457200" algn="l" rtl="0" eaLnBrk="1" fontAlgn="base" hangingPunct="1">
        <a:spcBef>
          <a:spcPct val="0"/>
        </a:spcBef>
        <a:spcAft>
          <a:spcPct val="0"/>
        </a:spcAft>
        <a:defRPr sz="2600" b="1" i="1">
          <a:solidFill>
            <a:schemeClr val="bg2"/>
          </a:solidFill>
          <a:latin typeface="Arial" charset="0"/>
        </a:defRPr>
      </a:lvl6pPr>
      <a:lvl7pPr marL="914400" algn="l" rtl="0" eaLnBrk="1" fontAlgn="base" hangingPunct="1">
        <a:spcBef>
          <a:spcPct val="0"/>
        </a:spcBef>
        <a:spcAft>
          <a:spcPct val="0"/>
        </a:spcAft>
        <a:defRPr sz="2600" b="1" i="1">
          <a:solidFill>
            <a:schemeClr val="bg2"/>
          </a:solidFill>
          <a:latin typeface="Arial" charset="0"/>
        </a:defRPr>
      </a:lvl7pPr>
      <a:lvl8pPr marL="1371600" algn="l" rtl="0" eaLnBrk="1" fontAlgn="base" hangingPunct="1">
        <a:spcBef>
          <a:spcPct val="0"/>
        </a:spcBef>
        <a:spcAft>
          <a:spcPct val="0"/>
        </a:spcAft>
        <a:defRPr sz="2600" b="1" i="1">
          <a:solidFill>
            <a:schemeClr val="bg2"/>
          </a:solidFill>
          <a:latin typeface="Arial" charset="0"/>
        </a:defRPr>
      </a:lvl8pPr>
      <a:lvl9pPr marL="1828800" algn="l" rtl="0" eaLnBrk="1" fontAlgn="base" hangingPunct="1">
        <a:spcBef>
          <a:spcPct val="0"/>
        </a:spcBef>
        <a:spcAft>
          <a:spcPct val="0"/>
        </a:spcAft>
        <a:defRPr sz="2600" b="1" i="1">
          <a:solidFill>
            <a:schemeClr val="bg2"/>
          </a:solidFill>
          <a:latin typeface="Arial" charset="0"/>
        </a:defRPr>
      </a:lvl9pPr>
    </p:titleStyle>
    <p:bodyStyle>
      <a:lvl1pPr algn="l" rtl="0" eaLnBrk="1" fontAlgn="base" hangingPunct="1">
        <a:spcBef>
          <a:spcPct val="75000"/>
        </a:spcBef>
        <a:spcAft>
          <a:spcPct val="0"/>
        </a:spcAft>
        <a:defRPr sz="2300">
          <a:solidFill>
            <a:schemeClr val="bg1"/>
          </a:solidFill>
          <a:latin typeface="+mn-lt"/>
          <a:ea typeface="+mn-ea"/>
          <a:cs typeface="+mn-cs"/>
        </a:defRPr>
      </a:lvl1pPr>
      <a:lvl2pPr marL="344488" indent="-230188" algn="l" rtl="0" eaLnBrk="1" fontAlgn="base" hangingPunct="1">
        <a:spcBef>
          <a:spcPct val="20000"/>
        </a:spcBef>
        <a:spcAft>
          <a:spcPct val="0"/>
        </a:spcAft>
        <a:buChar char="•"/>
        <a:defRPr sz="2200">
          <a:solidFill>
            <a:schemeClr val="bg1"/>
          </a:solidFill>
          <a:latin typeface="+mn-lt"/>
        </a:defRPr>
      </a:lvl2pPr>
      <a:lvl3pPr marL="687388" indent="-228600" algn="l" rtl="0" eaLnBrk="1" fontAlgn="base" hangingPunct="1">
        <a:spcBef>
          <a:spcPct val="20000"/>
        </a:spcBef>
        <a:spcAft>
          <a:spcPct val="0"/>
        </a:spcAft>
        <a:buChar char="•"/>
        <a:defRPr>
          <a:solidFill>
            <a:schemeClr val="bg1"/>
          </a:solidFill>
          <a:latin typeface="+mn-lt"/>
        </a:defRPr>
      </a:lvl3pPr>
      <a:lvl4pPr marL="1031875" indent="-230188" algn="l" rtl="0" eaLnBrk="1" fontAlgn="base" hangingPunct="1">
        <a:spcBef>
          <a:spcPct val="20000"/>
        </a:spcBef>
        <a:spcAft>
          <a:spcPct val="0"/>
        </a:spcAft>
        <a:buChar char="–"/>
        <a:defRPr sz="1600">
          <a:solidFill>
            <a:schemeClr val="bg1"/>
          </a:solidFill>
          <a:latin typeface="+mn-lt"/>
        </a:defRPr>
      </a:lvl4pPr>
      <a:lvl5pPr marL="1374775" indent="-228600" algn="l" rtl="0" eaLnBrk="1" fontAlgn="base" hangingPunct="1">
        <a:spcBef>
          <a:spcPct val="20000"/>
        </a:spcBef>
        <a:spcAft>
          <a:spcPct val="0"/>
        </a:spcAft>
        <a:buChar char="»"/>
        <a:defRPr sz="1600">
          <a:solidFill>
            <a:schemeClr val="bg1"/>
          </a:solidFill>
          <a:latin typeface="+mn-lt"/>
        </a:defRPr>
      </a:lvl5pPr>
      <a:lvl6pPr marL="1831975" indent="-228600" algn="l" rtl="0" eaLnBrk="1" fontAlgn="base" hangingPunct="1">
        <a:spcBef>
          <a:spcPct val="20000"/>
        </a:spcBef>
        <a:spcAft>
          <a:spcPct val="0"/>
        </a:spcAft>
        <a:buChar char="»"/>
        <a:defRPr sz="1600">
          <a:solidFill>
            <a:schemeClr val="bg1"/>
          </a:solidFill>
          <a:latin typeface="+mn-lt"/>
        </a:defRPr>
      </a:lvl6pPr>
      <a:lvl7pPr marL="2289175" indent="-228600" algn="l" rtl="0" eaLnBrk="1" fontAlgn="base" hangingPunct="1">
        <a:spcBef>
          <a:spcPct val="20000"/>
        </a:spcBef>
        <a:spcAft>
          <a:spcPct val="0"/>
        </a:spcAft>
        <a:buChar char="»"/>
        <a:defRPr sz="1600">
          <a:solidFill>
            <a:schemeClr val="bg1"/>
          </a:solidFill>
          <a:latin typeface="+mn-lt"/>
        </a:defRPr>
      </a:lvl7pPr>
      <a:lvl8pPr marL="2746375" indent="-228600" algn="l" rtl="0" eaLnBrk="1" fontAlgn="base" hangingPunct="1">
        <a:spcBef>
          <a:spcPct val="20000"/>
        </a:spcBef>
        <a:spcAft>
          <a:spcPct val="0"/>
        </a:spcAft>
        <a:buChar char="»"/>
        <a:defRPr sz="1600">
          <a:solidFill>
            <a:schemeClr val="bg1"/>
          </a:solidFill>
          <a:latin typeface="+mn-lt"/>
        </a:defRPr>
      </a:lvl8pPr>
      <a:lvl9pPr marL="3203575" indent="-228600" algn="l" rtl="0" eaLnBrk="1" fontAlgn="base" hangingPunct="1">
        <a:spcBef>
          <a:spcPct val="20000"/>
        </a:spcBef>
        <a:spcAft>
          <a:spcPct val="0"/>
        </a:spcAft>
        <a:buChar char="»"/>
        <a:defRPr sz="16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21.jpeg"/><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27.jpe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31.jpeg"/><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057400"/>
            <a:ext cx="8229600" cy="2895600"/>
          </a:xfrm>
        </p:spPr>
        <p:txBody>
          <a:bodyPr>
            <a:normAutofit fontScale="90000"/>
          </a:bodyPr>
          <a:lstStyle/>
          <a:p>
            <a:pPr algn="r"/>
            <a:r>
              <a:rPr lang="en-US" sz="3600" dirty="0" smtClean="0">
                <a:latin typeface="Arial Black" pitchFamily="34" charset="0"/>
              </a:rPr>
              <a:t>NATIONAL ACADEMY OF SCIENCES &amp; ENGINEERING  CONFERENCE</a:t>
            </a:r>
            <a:br>
              <a:rPr lang="en-US" sz="3600" dirty="0" smtClean="0">
                <a:latin typeface="Arial Black" pitchFamily="34" charset="0"/>
              </a:rPr>
            </a:br>
            <a:r>
              <a:rPr lang="en-US" sz="3600" dirty="0" smtClean="0">
                <a:latin typeface="Arial Black" pitchFamily="34" charset="0"/>
              </a:rPr>
              <a:t/>
            </a:r>
            <a:br>
              <a:rPr lang="en-US" sz="3600" dirty="0" smtClean="0">
                <a:latin typeface="Arial Black" pitchFamily="34" charset="0"/>
              </a:rPr>
            </a:br>
            <a:r>
              <a:rPr lang="en-US" sz="3600" dirty="0" smtClean="0">
                <a:latin typeface="Arial Black" pitchFamily="34" charset="0"/>
              </a:rPr>
              <a:t/>
            </a:r>
            <a:br>
              <a:rPr lang="en-US" sz="3600" dirty="0" smtClean="0">
                <a:latin typeface="Arial Black" pitchFamily="34" charset="0"/>
              </a:rPr>
            </a:br>
            <a:r>
              <a:rPr lang="en-US" sz="3600" dirty="0" smtClean="0">
                <a:latin typeface="Arial Black" pitchFamily="34" charset="0"/>
              </a:rPr>
              <a:t>Washington, D.C.</a:t>
            </a:r>
            <a:br>
              <a:rPr lang="en-US" sz="3600" dirty="0" smtClean="0">
                <a:latin typeface="Arial Black" pitchFamily="34" charset="0"/>
              </a:rPr>
            </a:br>
            <a:r>
              <a:rPr lang="en-US" sz="3600" dirty="0" smtClean="0">
                <a:latin typeface="Arial Black" pitchFamily="34" charset="0"/>
              </a:rPr>
              <a:t>April 15, 2015</a:t>
            </a:r>
            <a:r>
              <a:rPr lang="en-US" dirty="0" smtClean="0">
                <a:latin typeface="Arial Black" pitchFamily="34" charset="0"/>
              </a:rPr>
              <a:t/>
            </a:r>
            <a:br>
              <a:rPr lang="en-US" dirty="0" smtClean="0">
                <a:latin typeface="Arial Black" pitchFamily="34" charset="0"/>
              </a:rPr>
            </a:br>
            <a:r>
              <a:rPr lang="en-US" dirty="0" smtClean="0"/>
              <a:t/>
            </a:r>
            <a:br>
              <a:rPr lang="en-US" dirty="0" smtClean="0"/>
            </a:br>
            <a:endParaRPr lang="en-US" dirty="0"/>
          </a:p>
        </p:txBody>
      </p:sp>
      <p:pic>
        <p:nvPicPr>
          <p:cNvPr id="14351" name="Picture 15"/>
          <p:cNvPicPr>
            <a:picLocks noChangeAspect="1" noChangeArrowheads="1"/>
          </p:cNvPicPr>
          <p:nvPr/>
        </p:nvPicPr>
        <p:blipFill>
          <a:blip r:embed="rId3" cstate="print"/>
          <a:srcRect l="15833" t="11333" r="26666" b="6000"/>
          <a:stretch>
            <a:fillRect/>
          </a:stretch>
        </p:blipFill>
        <p:spPr bwMode="auto">
          <a:xfrm>
            <a:off x="533400" y="1905000"/>
            <a:ext cx="3657600" cy="3286540"/>
          </a:xfrm>
          <a:prstGeom prst="flowChartOr">
            <a:avLst/>
          </a:prstGeom>
          <a:noFill/>
          <a:ln w="9525">
            <a:noFill/>
            <a:miter lim="800000"/>
            <a:headEnd/>
            <a:tailEnd/>
          </a:ln>
        </p:spPr>
      </p:pic>
      <p:sp>
        <p:nvSpPr>
          <p:cNvPr id="5" name="TextBox 4"/>
          <p:cNvSpPr txBox="1"/>
          <p:nvPr/>
        </p:nvSpPr>
        <p:spPr>
          <a:xfrm>
            <a:off x="5029200" y="5562600"/>
            <a:ext cx="3886200" cy="646331"/>
          </a:xfrm>
          <a:prstGeom prst="rect">
            <a:avLst/>
          </a:prstGeom>
          <a:noFill/>
        </p:spPr>
        <p:txBody>
          <a:bodyPr wrap="square" rtlCol="0">
            <a:spAutoFit/>
          </a:bodyPr>
          <a:lstStyle/>
          <a:p>
            <a:pPr algn="r"/>
            <a:r>
              <a:rPr lang="en-US" b="1" i="1" dirty="0" smtClean="0">
                <a:solidFill>
                  <a:schemeClr val="bg2"/>
                </a:solidFill>
              </a:rPr>
              <a:t>Presented by: Stephanie Dawson</a:t>
            </a:r>
          </a:p>
          <a:p>
            <a:pPr algn="r"/>
            <a:r>
              <a:rPr lang="en-US" b="1" i="1" dirty="0" smtClean="0">
                <a:solidFill>
                  <a:schemeClr val="bg2"/>
                </a:solidFill>
              </a:rPr>
              <a:t>Acting Chief Operating Officer</a:t>
            </a:r>
            <a:endParaRPr lang="en-US" b="1" i="1" dirty="0">
              <a:solidFill>
                <a:schemeClr val="bg2"/>
              </a:solidFill>
            </a:endParaRPr>
          </a:p>
        </p:txBody>
      </p:sp>
      <p:sp>
        <p:nvSpPr>
          <p:cNvPr id="8" name="Rectangle 7"/>
          <p:cNvSpPr/>
          <p:nvPr/>
        </p:nvSpPr>
        <p:spPr>
          <a:xfrm>
            <a:off x="152400" y="5181600"/>
            <a:ext cx="5181600" cy="923330"/>
          </a:xfrm>
          <a:prstGeom prst="rect">
            <a:avLst/>
          </a:prstGeom>
        </p:spPr>
        <p:txBody>
          <a:bodyPr wrap="square">
            <a:spAutoFit/>
          </a:bodyPr>
          <a:lstStyle/>
          <a:p>
            <a:r>
              <a:rPr lang="en-US" b="1" dirty="0" smtClean="0">
                <a:solidFill>
                  <a:schemeClr val="bg2"/>
                </a:solidFill>
              </a:rPr>
              <a:t>Innovation in Facility Management: Positioning Facilities for Greater Functionality and Resilience</a:t>
            </a:r>
            <a:endParaRPr lang="en-US" b="1" dirty="0">
              <a:solidFill>
                <a:schemeClr val="bg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dirty="0" smtClean="0"/>
              <a:t>Aviation Profile</a:t>
            </a:r>
          </a:p>
        </p:txBody>
      </p:sp>
      <p:pic>
        <p:nvPicPr>
          <p:cNvPr id="19458" name="Picture 2" descr="http://enet/aviation/img_airport/jfk_aeronotical_2.jpg"/>
          <p:cNvPicPr>
            <a:picLocks noChangeAspect="1" noChangeArrowheads="1"/>
          </p:cNvPicPr>
          <p:nvPr/>
        </p:nvPicPr>
        <p:blipFill>
          <a:blip r:embed="rId3" cstate="print"/>
          <a:srcRect t="13921"/>
          <a:stretch>
            <a:fillRect/>
          </a:stretch>
        </p:blipFill>
        <p:spPr bwMode="auto">
          <a:xfrm>
            <a:off x="4038601" y="954327"/>
            <a:ext cx="5105400" cy="2863421"/>
          </a:xfrm>
          <a:prstGeom prst="rect">
            <a:avLst/>
          </a:prstGeom>
          <a:noFill/>
        </p:spPr>
      </p:pic>
      <p:sp>
        <p:nvSpPr>
          <p:cNvPr id="9" name="Rectangle 8"/>
          <p:cNvSpPr>
            <a:spLocks noGrp="1" noChangeArrowheads="1"/>
          </p:cNvSpPr>
          <p:nvPr/>
        </p:nvSpPr>
        <p:spPr bwMode="auto">
          <a:xfrm>
            <a:off x="0" y="1066800"/>
            <a:ext cx="4038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algn="l" rtl="0" eaLnBrk="1" fontAlgn="base" hangingPunct="1">
              <a:spcBef>
                <a:spcPct val="75000"/>
              </a:spcBef>
              <a:spcAft>
                <a:spcPct val="0"/>
              </a:spcAft>
              <a:defRPr sz="2300">
                <a:solidFill>
                  <a:schemeClr val="bg1"/>
                </a:solidFill>
                <a:latin typeface="+mn-lt"/>
                <a:ea typeface="+mn-ea"/>
                <a:cs typeface="+mn-cs"/>
              </a:defRPr>
            </a:lvl1pPr>
            <a:lvl2pPr marL="344488" indent="-230188" algn="l" rtl="0" eaLnBrk="1" fontAlgn="base" hangingPunct="1">
              <a:spcBef>
                <a:spcPct val="20000"/>
              </a:spcBef>
              <a:spcAft>
                <a:spcPct val="0"/>
              </a:spcAft>
              <a:buChar char="•"/>
              <a:defRPr sz="2200">
                <a:solidFill>
                  <a:schemeClr val="bg1"/>
                </a:solidFill>
                <a:latin typeface="+mn-lt"/>
              </a:defRPr>
            </a:lvl2pPr>
            <a:lvl3pPr marL="687388" indent="-228600" algn="l" rtl="0" eaLnBrk="1" fontAlgn="base" hangingPunct="1">
              <a:spcBef>
                <a:spcPct val="20000"/>
              </a:spcBef>
              <a:spcAft>
                <a:spcPct val="0"/>
              </a:spcAft>
              <a:buChar char="•"/>
              <a:defRPr>
                <a:solidFill>
                  <a:schemeClr val="bg1"/>
                </a:solidFill>
                <a:latin typeface="+mn-lt"/>
              </a:defRPr>
            </a:lvl3pPr>
            <a:lvl4pPr marL="1031875" indent="-230188" algn="l" rtl="0" eaLnBrk="1" fontAlgn="base" hangingPunct="1">
              <a:spcBef>
                <a:spcPct val="20000"/>
              </a:spcBef>
              <a:spcAft>
                <a:spcPct val="0"/>
              </a:spcAft>
              <a:buChar char="–"/>
              <a:defRPr sz="1600">
                <a:solidFill>
                  <a:schemeClr val="bg1"/>
                </a:solidFill>
                <a:latin typeface="+mn-lt"/>
              </a:defRPr>
            </a:lvl4pPr>
            <a:lvl5pPr marL="1374775" indent="-228600" algn="l" rtl="0" eaLnBrk="1" fontAlgn="base" hangingPunct="1">
              <a:spcBef>
                <a:spcPct val="20000"/>
              </a:spcBef>
              <a:spcAft>
                <a:spcPct val="0"/>
              </a:spcAft>
              <a:buChar char="»"/>
              <a:defRPr sz="1600">
                <a:solidFill>
                  <a:schemeClr val="bg1"/>
                </a:solidFill>
                <a:latin typeface="+mn-lt"/>
              </a:defRPr>
            </a:lvl5pPr>
            <a:lvl6pPr marL="1831975" indent="-228600" algn="l" rtl="0" eaLnBrk="1" fontAlgn="base" hangingPunct="1">
              <a:spcBef>
                <a:spcPct val="20000"/>
              </a:spcBef>
              <a:spcAft>
                <a:spcPct val="0"/>
              </a:spcAft>
              <a:buChar char="»"/>
              <a:defRPr sz="1600">
                <a:solidFill>
                  <a:schemeClr val="bg1"/>
                </a:solidFill>
                <a:latin typeface="+mn-lt"/>
              </a:defRPr>
            </a:lvl6pPr>
            <a:lvl7pPr marL="2289175" indent="-228600" algn="l" rtl="0" eaLnBrk="1" fontAlgn="base" hangingPunct="1">
              <a:spcBef>
                <a:spcPct val="20000"/>
              </a:spcBef>
              <a:spcAft>
                <a:spcPct val="0"/>
              </a:spcAft>
              <a:buChar char="»"/>
              <a:defRPr sz="1600">
                <a:solidFill>
                  <a:schemeClr val="bg1"/>
                </a:solidFill>
                <a:latin typeface="+mn-lt"/>
              </a:defRPr>
            </a:lvl7pPr>
            <a:lvl8pPr marL="2746375" indent="-228600" algn="l" rtl="0" eaLnBrk="1" fontAlgn="base" hangingPunct="1">
              <a:spcBef>
                <a:spcPct val="20000"/>
              </a:spcBef>
              <a:spcAft>
                <a:spcPct val="0"/>
              </a:spcAft>
              <a:buChar char="»"/>
              <a:defRPr sz="1600">
                <a:solidFill>
                  <a:schemeClr val="bg1"/>
                </a:solidFill>
                <a:latin typeface="+mn-lt"/>
              </a:defRPr>
            </a:lvl8pPr>
            <a:lvl9pPr marL="3203575" indent="-228600" algn="l" rtl="0" eaLnBrk="1" fontAlgn="base" hangingPunct="1">
              <a:spcBef>
                <a:spcPct val="20000"/>
              </a:spcBef>
              <a:spcAft>
                <a:spcPct val="0"/>
              </a:spcAft>
              <a:buChar char="»"/>
              <a:defRPr sz="1600">
                <a:solidFill>
                  <a:schemeClr val="bg1"/>
                </a:solidFill>
                <a:latin typeface="+mn-lt"/>
              </a:defRPr>
            </a:lvl9pPr>
          </a:lstStyle>
          <a:p>
            <a:pPr indent="177800" eaLnBrk="1" hangingPunct="1">
              <a:spcBef>
                <a:spcPts val="0"/>
              </a:spcBef>
              <a:buFont typeface="Wingdings" pitchFamily="2" charset="2"/>
              <a:buChar char="§"/>
            </a:pPr>
            <a:r>
              <a:rPr lang="en-US" sz="1800" dirty="0" smtClean="0">
                <a:solidFill>
                  <a:schemeClr val="bg2">
                    <a:lumMod val="75000"/>
                  </a:schemeClr>
                </a:solidFill>
              </a:rPr>
              <a:t> </a:t>
            </a:r>
            <a:r>
              <a:rPr lang="en-US" sz="1800" b="1" dirty="0" smtClean="0">
                <a:solidFill>
                  <a:schemeClr val="bg2">
                    <a:lumMod val="75000"/>
                  </a:schemeClr>
                </a:solidFill>
              </a:rPr>
              <a:t>5 Airports </a:t>
            </a:r>
            <a:r>
              <a:rPr lang="en-US" sz="1600" dirty="0" smtClean="0">
                <a:solidFill>
                  <a:schemeClr val="bg2">
                    <a:lumMod val="75000"/>
                  </a:schemeClr>
                </a:solidFill>
              </a:rPr>
              <a:t>(2 International, 2  </a:t>
            </a:r>
          </a:p>
          <a:p>
            <a:pPr indent="177800" eaLnBrk="1" hangingPunct="1">
              <a:spcBef>
                <a:spcPts val="0"/>
              </a:spcBef>
            </a:pPr>
            <a:r>
              <a:rPr lang="en-US" sz="1600" dirty="0" smtClean="0">
                <a:solidFill>
                  <a:schemeClr val="bg2">
                    <a:lumMod val="75000"/>
                  </a:schemeClr>
                </a:solidFill>
              </a:rPr>
              <a:t> Domestic,1 General Aviation)</a:t>
            </a:r>
          </a:p>
          <a:p>
            <a:pPr indent="177800" eaLnBrk="1" hangingPunct="1">
              <a:spcBef>
                <a:spcPts val="0"/>
              </a:spcBef>
            </a:pPr>
            <a:endParaRPr lang="en-US" sz="1600" dirty="0" smtClean="0">
              <a:solidFill>
                <a:schemeClr val="bg2">
                  <a:lumMod val="75000"/>
                </a:schemeClr>
              </a:solidFill>
            </a:endParaRPr>
          </a:p>
          <a:p>
            <a:pPr indent="177800" eaLnBrk="1" hangingPunct="1">
              <a:spcBef>
                <a:spcPts val="0"/>
              </a:spcBef>
              <a:buFont typeface="Wingdings" pitchFamily="2" charset="2"/>
              <a:buChar char="§"/>
            </a:pPr>
            <a:r>
              <a:rPr lang="en-US" sz="1800" b="1" dirty="0" smtClean="0">
                <a:solidFill>
                  <a:schemeClr val="bg2">
                    <a:lumMod val="75000"/>
                  </a:schemeClr>
                </a:solidFill>
              </a:rPr>
              <a:t> 17 terminals</a:t>
            </a:r>
            <a:r>
              <a:rPr lang="en-US" sz="1800" dirty="0" smtClean="0">
                <a:solidFill>
                  <a:schemeClr val="bg2">
                    <a:lumMod val="75000"/>
                  </a:schemeClr>
                </a:solidFill>
              </a:rPr>
              <a:t>: </a:t>
            </a:r>
            <a:r>
              <a:rPr lang="en-US" sz="1600" dirty="0" smtClean="0">
                <a:solidFill>
                  <a:schemeClr val="bg2">
                    <a:lumMod val="75000"/>
                  </a:schemeClr>
                </a:solidFill>
              </a:rPr>
              <a:t>average age of 30 yrs </a:t>
            </a:r>
            <a:endParaRPr lang="en-US" sz="1800" dirty="0" smtClean="0">
              <a:solidFill>
                <a:schemeClr val="bg2">
                  <a:lumMod val="75000"/>
                </a:schemeClr>
              </a:solidFill>
            </a:endParaRPr>
          </a:p>
          <a:p>
            <a:pPr indent="177800" eaLnBrk="1" hangingPunct="1">
              <a:spcBef>
                <a:spcPts val="0"/>
              </a:spcBef>
            </a:pPr>
            <a:r>
              <a:rPr lang="en-US" sz="1800" dirty="0" smtClean="0">
                <a:solidFill>
                  <a:schemeClr val="bg2">
                    <a:lumMod val="75000"/>
                  </a:schemeClr>
                </a:solidFill>
              </a:rPr>
              <a:t> </a:t>
            </a:r>
            <a:r>
              <a:rPr lang="en-US" sz="1800" b="1" dirty="0" smtClean="0">
                <a:solidFill>
                  <a:schemeClr val="bg2">
                    <a:lumMod val="75000"/>
                  </a:schemeClr>
                </a:solidFill>
              </a:rPr>
              <a:t>&amp; over 220 gates</a:t>
            </a:r>
          </a:p>
          <a:p>
            <a:pPr indent="177800" eaLnBrk="1" hangingPunct="1">
              <a:spcBef>
                <a:spcPts val="0"/>
              </a:spcBef>
            </a:pPr>
            <a:endParaRPr lang="en-US" sz="1800" dirty="0" smtClean="0">
              <a:solidFill>
                <a:schemeClr val="bg2">
                  <a:lumMod val="75000"/>
                </a:schemeClr>
              </a:solidFill>
            </a:endParaRPr>
          </a:p>
          <a:p>
            <a:pPr indent="177800" eaLnBrk="1" hangingPunct="1">
              <a:spcBef>
                <a:spcPts val="0"/>
              </a:spcBef>
              <a:buFont typeface="Wingdings" pitchFamily="2" charset="2"/>
              <a:buChar char="§"/>
            </a:pPr>
            <a:r>
              <a:rPr lang="en-US" sz="1800" dirty="0" smtClean="0">
                <a:solidFill>
                  <a:schemeClr val="bg2">
                    <a:lumMod val="75000"/>
                  </a:schemeClr>
                </a:solidFill>
              </a:rPr>
              <a:t> </a:t>
            </a:r>
            <a:r>
              <a:rPr lang="en-US" sz="1800" b="1" dirty="0" smtClean="0">
                <a:solidFill>
                  <a:schemeClr val="bg2">
                    <a:lumMod val="75000"/>
                  </a:schemeClr>
                </a:solidFill>
              </a:rPr>
              <a:t>13 runways: </a:t>
            </a:r>
            <a:r>
              <a:rPr lang="en-US" sz="1600" dirty="0" smtClean="0">
                <a:solidFill>
                  <a:schemeClr val="bg2">
                    <a:lumMod val="75000"/>
                  </a:schemeClr>
                </a:solidFill>
              </a:rPr>
              <a:t>over 100,000 feet </a:t>
            </a:r>
          </a:p>
          <a:p>
            <a:pPr indent="177800" eaLnBrk="1" hangingPunct="1">
              <a:spcBef>
                <a:spcPts val="0"/>
              </a:spcBef>
            </a:pPr>
            <a:r>
              <a:rPr lang="en-US" sz="1600" dirty="0" smtClean="0">
                <a:solidFill>
                  <a:schemeClr val="bg2">
                    <a:lumMod val="75000"/>
                  </a:schemeClr>
                </a:solidFill>
              </a:rPr>
              <a:t> combined and over 60 miles of    </a:t>
            </a:r>
          </a:p>
          <a:p>
            <a:pPr indent="177800" eaLnBrk="1" hangingPunct="1">
              <a:spcBef>
                <a:spcPts val="0"/>
              </a:spcBef>
            </a:pPr>
            <a:r>
              <a:rPr lang="en-US" sz="1600" dirty="0" smtClean="0">
                <a:solidFill>
                  <a:schemeClr val="bg2">
                    <a:lumMod val="75000"/>
                  </a:schemeClr>
                </a:solidFill>
              </a:rPr>
              <a:t> taxiway</a:t>
            </a:r>
          </a:p>
          <a:p>
            <a:pPr indent="177800" eaLnBrk="1" hangingPunct="1">
              <a:spcBef>
                <a:spcPts val="0"/>
              </a:spcBef>
            </a:pPr>
            <a:endParaRPr lang="en-US" sz="1800" dirty="0" smtClean="0">
              <a:solidFill>
                <a:schemeClr val="bg2">
                  <a:lumMod val="75000"/>
                </a:schemeClr>
              </a:solidFill>
            </a:endParaRPr>
          </a:p>
          <a:p>
            <a:pPr indent="177800" eaLnBrk="1" hangingPunct="1">
              <a:spcBef>
                <a:spcPts val="0"/>
              </a:spcBef>
              <a:buFont typeface="Wingdings" pitchFamily="2" charset="2"/>
              <a:buChar char="§"/>
            </a:pPr>
            <a:r>
              <a:rPr lang="en-US" sz="1800" dirty="0" smtClean="0">
                <a:solidFill>
                  <a:schemeClr val="bg2">
                    <a:lumMod val="75000"/>
                  </a:schemeClr>
                </a:solidFill>
              </a:rPr>
              <a:t> </a:t>
            </a:r>
            <a:r>
              <a:rPr lang="en-US" sz="1800" b="1" dirty="0" smtClean="0">
                <a:solidFill>
                  <a:schemeClr val="bg2">
                    <a:lumMod val="75000"/>
                  </a:schemeClr>
                </a:solidFill>
              </a:rPr>
              <a:t>Cargo Space: </a:t>
            </a:r>
            <a:r>
              <a:rPr lang="en-US" sz="1800" dirty="0" smtClean="0">
                <a:solidFill>
                  <a:schemeClr val="bg2">
                    <a:lumMod val="75000"/>
                  </a:schemeClr>
                </a:solidFill>
              </a:rPr>
              <a:t>over 2 million sq. ft.</a:t>
            </a:r>
          </a:p>
        </p:txBody>
      </p:sp>
      <p:sp>
        <p:nvSpPr>
          <p:cNvPr id="6" name="TextBox 5"/>
          <p:cNvSpPr txBox="1"/>
          <p:nvPr/>
        </p:nvSpPr>
        <p:spPr>
          <a:xfrm>
            <a:off x="4038600" y="914400"/>
            <a:ext cx="5105400" cy="2646878"/>
          </a:xfrm>
          <a:prstGeom prst="rect">
            <a:avLst/>
          </a:prstGeom>
          <a:noFill/>
        </p:spPr>
        <p:txBody>
          <a:bodyPr wrap="square" rtlCol="0">
            <a:spAutoFit/>
          </a:bodyPr>
          <a:lstStyle/>
          <a:p>
            <a:r>
              <a:rPr lang="en-US" sz="2400" b="1" dirty="0" smtClean="0">
                <a:solidFill>
                  <a:schemeClr val="bg1"/>
                </a:solidFill>
              </a:rPr>
              <a:t>Peak Daily Activity *</a:t>
            </a:r>
          </a:p>
          <a:p>
            <a:r>
              <a:rPr lang="en-US" sz="1600" b="1" dirty="0" smtClean="0">
                <a:solidFill>
                  <a:schemeClr val="bg1"/>
                </a:solidFill>
              </a:rPr>
              <a:t>230,000 Air Passengers</a:t>
            </a:r>
          </a:p>
          <a:p>
            <a:pPr algn="r"/>
            <a:endParaRPr lang="en-US" dirty="0" smtClean="0">
              <a:solidFill>
                <a:schemeClr val="bg1"/>
              </a:solidFill>
            </a:endParaRPr>
          </a:p>
          <a:p>
            <a:pPr algn="r"/>
            <a:endParaRPr lang="en-US" dirty="0" smtClean="0">
              <a:solidFill>
                <a:schemeClr val="bg1"/>
              </a:solidFill>
            </a:endParaRPr>
          </a:p>
          <a:p>
            <a:pPr algn="r"/>
            <a:endParaRPr lang="en-US" dirty="0" smtClean="0">
              <a:solidFill>
                <a:schemeClr val="bg1"/>
              </a:solidFill>
            </a:endParaRPr>
          </a:p>
          <a:p>
            <a:pPr algn="r"/>
            <a:endParaRPr lang="en-US" dirty="0" smtClean="0">
              <a:solidFill>
                <a:schemeClr val="bg1"/>
              </a:solidFill>
            </a:endParaRPr>
          </a:p>
          <a:p>
            <a:pPr algn="r"/>
            <a:r>
              <a:rPr lang="en-US" sz="1600" b="1" dirty="0" smtClean="0">
                <a:solidFill>
                  <a:schemeClr val="bg1"/>
                </a:solidFill>
              </a:rPr>
              <a:t>2,700 Air Traffic Movements</a:t>
            </a:r>
          </a:p>
          <a:p>
            <a:pPr algn="r"/>
            <a:r>
              <a:rPr lang="en-US" sz="1600" b="1" dirty="0" smtClean="0">
                <a:solidFill>
                  <a:schemeClr val="bg1"/>
                </a:solidFill>
              </a:rPr>
              <a:t>4,500 Tons of Air Cargo</a:t>
            </a:r>
          </a:p>
          <a:p>
            <a:pPr algn="r"/>
            <a:r>
              <a:rPr lang="en-US" sz="1600" b="1" dirty="0" smtClean="0">
                <a:solidFill>
                  <a:schemeClr val="bg1"/>
                </a:solidFill>
              </a:rPr>
              <a:t>27,000 Parked Card</a:t>
            </a:r>
            <a:endParaRPr lang="en-US" sz="1600" b="1" dirty="0">
              <a:solidFill>
                <a:schemeClr val="bg1"/>
              </a:solidFill>
            </a:endParaRPr>
          </a:p>
        </p:txBody>
      </p:sp>
      <p:sp>
        <p:nvSpPr>
          <p:cNvPr id="7" name="Rectangle 6"/>
          <p:cNvSpPr/>
          <p:nvPr/>
        </p:nvSpPr>
        <p:spPr>
          <a:xfrm>
            <a:off x="4038600" y="3657600"/>
            <a:ext cx="5105400" cy="381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b="1" dirty="0" smtClean="0"/>
              <a:t>The World’s Largest System of Airports</a:t>
            </a:r>
            <a:endParaRPr lang="en-US" sz="1100" b="1" dirty="0"/>
          </a:p>
        </p:txBody>
      </p:sp>
      <p:sp>
        <p:nvSpPr>
          <p:cNvPr id="8" name="Rectangle 7"/>
          <p:cNvSpPr/>
          <p:nvPr/>
        </p:nvSpPr>
        <p:spPr>
          <a:xfrm>
            <a:off x="-76200" y="4267200"/>
            <a:ext cx="9220200" cy="1477328"/>
          </a:xfrm>
          <a:prstGeom prst="rect">
            <a:avLst/>
          </a:prstGeom>
        </p:spPr>
        <p:txBody>
          <a:bodyPr wrap="square">
            <a:spAutoFit/>
          </a:bodyPr>
          <a:lstStyle/>
          <a:p>
            <a:pPr indent="177800">
              <a:buFont typeface="Wingdings" pitchFamily="2" charset="2"/>
              <a:buChar char="§"/>
            </a:pPr>
            <a:r>
              <a:rPr lang="en-US" dirty="0" smtClean="0">
                <a:solidFill>
                  <a:schemeClr val="bg2">
                    <a:lumMod val="75000"/>
                  </a:schemeClr>
                </a:solidFill>
              </a:rPr>
              <a:t>  </a:t>
            </a:r>
            <a:r>
              <a:rPr lang="en-US" b="1" dirty="0" smtClean="0">
                <a:solidFill>
                  <a:schemeClr val="bg2">
                    <a:lumMod val="75000"/>
                  </a:schemeClr>
                </a:solidFill>
              </a:rPr>
              <a:t>2 Light Rail Systems: </a:t>
            </a:r>
            <a:r>
              <a:rPr lang="en-US" dirty="0" smtClean="0">
                <a:solidFill>
                  <a:schemeClr val="bg2">
                    <a:lumMod val="75000"/>
                  </a:schemeClr>
                </a:solidFill>
              </a:rPr>
              <a:t>JFK </a:t>
            </a:r>
            <a:r>
              <a:rPr lang="en-US" dirty="0" err="1" smtClean="0">
                <a:solidFill>
                  <a:schemeClr val="bg2">
                    <a:lumMod val="75000"/>
                  </a:schemeClr>
                </a:solidFill>
              </a:rPr>
              <a:t>AirTrain</a:t>
            </a:r>
            <a:r>
              <a:rPr lang="en-US" dirty="0" smtClean="0">
                <a:solidFill>
                  <a:schemeClr val="bg2">
                    <a:lumMod val="75000"/>
                  </a:schemeClr>
                </a:solidFill>
              </a:rPr>
              <a:t> &amp; Newark </a:t>
            </a:r>
            <a:r>
              <a:rPr lang="en-US" dirty="0" err="1" smtClean="0">
                <a:solidFill>
                  <a:schemeClr val="bg2">
                    <a:lumMod val="75000"/>
                  </a:schemeClr>
                </a:solidFill>
              </a:rPr>
              <a:t>AirTrain</a:t>
            </a:r>
            <a:endParaRPr lang="en-US" b="1" dirty="0" smtClean="0">
              <a:solidFill>
                <a:schemeClr val="bg2">
                  <a:lumMod val="75000"/>
                </a:schemeClr>
              </a:solidFill>
            </a:endParaRPr>
          </a:p>
          <a:p>
            <a:pPr indent="177800"/>
            <a:r>
              <a:rPr lang="en-US" dirty="0" smtClean="0">
                <a:solidFill>
                  <a:schemeClr val="bg2">
                    <a:lumMod val="75000"/>
                  </a:schemeClr>
                </a:solidFill>
              </a:rPr>
              <a:t> </a:t>
            </a:r>
          </a:p>
          <a:p>
            <a:pPr indent="177800">
              <a:buFont typeface="Wingdings" pitchFamily="2" charset="2"/>
              <a:buChar char="§"/>
            </a:pPr>
            <a:r>
              <a:rPr lang="en-US" b="1" dirty="0" smtClean="0">
                <a:solidFill>
                  <a:schemeClr val="bg2">
                    <a:lumMod val="75000"/>
                  </a:schemeClr>
                </a:solidFill>
              </a:rPr>
              <a:t>  23 parking lots </a:t>
            </a:r>
            <a:r>
              <a:rPr lang="en-US" dirty="0" smtClean="0">
                <a:solidFill>
                  <a:schemeClr val="bg2">
                    <a:lumMod val="75000"/>
                  </a:schemeClr>
                </a:solidFill>
              </a:rPr>
              <a:t>and 6 garages with over 45,000 spaces</a:t>
            </a:r>
          </a:p>
          <a:p>
            <a:pPr indent="177800">
              <a:buFont typeface="Wingdings" pitchFamily="2" charset="2"/>
              <a:buChar char="§"/>
            </a:pPr>
            <a:endParaRPr lang="en-US" dirty="0" smtClean="0">
              <a:solidFill>
                <a:schemeClr val="bg2">
                  <a:lumMod val="75000"/>
                </a:schemeClr>
              </a:solidFill>
            </a:endParaRPr>
          </a:p>
          <a:p>
            <a:pPr indent="177800">
              <a:buFont typeface="Wingdings" pitchFamily="2" charset="2"/>
              <a:buChar char="§"/>
            </a:pPr>
            <a:r>
              <a:rPr lang="en-US" dirty="0" smtClean="0">
                <a:solidFill>
                  <a:schemeClr val="bg2">
                    <a:lumMod val="75000"/>
                  </a:schemeClr>
                </a:solidFill>
              </a:rPr>
              <a:t>  </a:t>
            </a:r>
            <a:r>
              <a:rPr lang="en-US" b="1" dirty="0" smtClean="0">
                <a:solidFill>
                  <a:schemeClr val="bg2">
                    <a:lumMod val="75000"/>
                  </a:schemeClr>
                </a:solidFill>
              </a:rPr>
              <a:t>Fuel storage facilities</a:t>
            </a:r>
            <a:r>
              <a:rPr lang="en-US" dirty="0" smtClean="0">
                <a:solidFill>
                  <a:schemeClr val="bg2">
                    <a:lumMod val="75000"/>
                  </a:schemeClr>
                </a:solidFill>
              </a:rPr>
              <a:t>,</a:t>
            </a:r>
            <a:r>
              <a:rPr lang="en-US" b="1" dirty="0" smtClean="0">
                <a:solidFill>
                  <a:schemeClr val="bg2">
                    <a:lumMod val="75000"/>
                  </a:schemeClr>
                </a:solidFill>
              </a:rPr>
              <a:t> </a:t>
            </a:r>
            <a:r>
              <a:rPr lang="en-US" dirty="0" smtClean="0">
                <a:solidFill>
                  <a:schemeClr val="bg2">
                    <a:lumMod val="75000"/>
                  </a:schemeClr>
                </a:solidFill>
              </a:rPr>
              <a:t>central heating and refrigeration plant, electrical substations</a:t>
            </a:r>
          </a:p>
        </p:txBody>
      </p:sp>
      <p:sp>
        <p:nvSpPr>
          <p:cNvPr id="11" name="Rectangle 10"/>
          <p:cNvSpPr/>
          <p:nvPr/>
        </p:nvSpPr>
        <p:spPr>
          <a:xfrm>
            <a:off x="8354257" y="3395990"/>
            <a:ext cx="865943" cy="261610"/>
          </a:xfrm>
          <a:prstGeom prst="rect">
            <a:avLst/>
          </a:prstGeom>
        </p:spPr>
        <p:txBody>
          <a:bodyPr wrap="none">
            <a:spAutoFit/>
          </a:bodyPr>
          <a:lstStyle/>
          <a:p>
            <a:r>
              <a:rPr lang="en-US" sz="1050" b="1" dirty="0" smtClean="0">
                <a:solidFill>
                  <a:schemeClr val="bg1"/>
                </a:solidFill>
              </a:rPr>
              <a:t>*May 2014</a:t>
            </a:r>
            <a:endParaRPr lang="en-US" sz="1050"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dirty="0" smtClean="0"/>
              <a:t>PATH Profile</a:t>
            </a:r>
          </a:p>
        </p:txBody>
      </p:sp>
      <p:graphicFrame>
        <p:nvGraphicFramePr>
          <p:cNvPr id="4" name="Table 3"/>
          <p:cNvGraphicFramePr>
            <a:graphicFrameLocks noGrp="1"/>
          </p:cNvGraphicFramePr>
          <p:nvPr/>
        </p:nvGraphicFramePr>
        <p:xfrm>
          <a:off x="533400" y="1486721"/>
          <a:ext cx="2590800" cy="3923478"/>
        </p:xfrm>
        <a:graphic>
          <a:graphicData uri="http://schemas.openxmlformats.org/drawingml/2006/table">
            <a:tbl>
              <a:tblPr/>
              <a:tblGrid>
                <a:gridCol w="2590800"/>
              </a:tblGrid>
              <a:tr h="301806">
                <a:tc>
                  <a:txBody>
                    <a:bodyPr/>
                    <a:lstStyle/>
                    <a:p>
                      <a:pPr algn="l" fontAlgn="b">
                        <a:buFont typeface="Arial" pitchFamily="34" charset="0"/>
                        <a:buChar char="►"/>
                      </a:pPr>
                      <a:r>
                        <a:rPr lang="en-US" sz="1800" b="0" i="0" u="none" strike="noStrike" dirty="0" smtClean="0">
                          <a:solidFill>
                            <a:schemeClr val="bg1"/>
                          </a:solidFill>
                          <a:latin typeface="+mj-lt"/>
                        </a:rPr>
                        <a:t>  Newark</a:t>
                      </a:r>
                      <a:endParaRPr lang="en-US" sz="1800" b="0" i="0" u="none" strike="noStrike" dirty="0">
                        <a:solidFill>
                          <a:schemeClr val="bg1"/>
                        </a:solidFill>
                        <a:latin typeface="+mj-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r>
              <a:tr h="301806">
                <a:tc>
                  <a:txBody>
                    <a:bodyPr/>
                    <a:lstStyle/>
                    <a:p>
                      <a:pPr algn="l" fontAlgn="b">
                        <a:buFont typeface="Arial" pitchFamily="34" charset="0"/>
                        <a:buChar char="►"/>
                      </a:pPr>
                      <a:r>
                        <a:rPr lang="en-US" sz="1800" b="0" i="0" u="none" strike="noStrike" dirty="0" smtClean="0">
                          <a:solidFill>
                            <a:schemeClr val="bg1"/>
                          </a:solidFill>
                          <a:latin typeface="+mj-lt"/>
                        </a:rPr>
                        <a:t>  Journal </a:t>
                      </a:r>
                      <a:r>
                        <a:rPr lang="en-US" sz="1800" b="0" i="0" u="none" strike="noStrike" dirty="0">
                          <a:solidFill>
                            <a:schemeClr val="bg1"/>
                          </a:solidFill>
                          <a:latin typeface="+mj-lt"/>
                        </a:rPr>
                        <a:t>Square</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r>
              <a:tr h="301806">
                <a:tc>
                  <a:txBody>
                    <a:bodyPr/>
                    <a:lstStyle/>
                    <a:p>
                      <a:pPr algn="l" fontAlgn="b">
                        <a:buFont typeface="Arial" pitchFamily="34" charset="0"/>
                        <a:buChar char="►"/>
                      </a:pPr>
                      <a:r>
                        <a:rPr lang="en-US" sz="1800" b="0" i="0" u="none" strike="noStrike" dirty="0" smtClean="0">
                          <a:solidFill>
                            <a:schemeClr val="bg1"/>
                          </a:solidFill>
                          <a:latin typeface="+mj-lt"/>
                        </a:rPr>
                        <a:t>  Hoboken</a:t>
                      </a:r>
                      <a:endParaRPr lang="en-US" sz="1800" b="0" i="0" u="none" strike="noStrike" dirty="0">
                        <a:solidFill>
                          <a:schemeClr val="bg1"/>
                        </a:solidFill>
                        <a:latin typeface="+mj-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r>
              <a:tr h="301806">
                <a:tc>
                  <a:txBody>
                    <a:bodyPr/>
                    <a:lstStyle/>
                    <a:p>
                      <a:pPr algn="l" fontAlgn="b">
                        <a:buFont typeface="Arial" pitchFamily="34" charset="0"/>
                        <a:buChar char="►"/>
                      </a:pPr>
                      <a:r>
                        <a:rPr lang="en-US" sz="1800" b="0" i="0" u="none" strike="noStrike" dirty="0" smtClean="0">
                          <a:solidFill>
                            <a:schemeClr val="bg1"/>
                          </a:solidFill>
                          <a:latin typeface="+mj-lt"/>
                        </a:rPr>
                        <a:t>  </a:t>
                      </a:r>
                      <a:r>
                        <a:rPr lang="en-US" sz="1800" b="0" i="0" u="none" strike="noStrike" dirty="0" err="1" smtClean="0">
                          <a:solidFill>
                            <a:schemeClr val="bg1"/>
                          </a:solidFill>
                          <a:latin typeface="+mj-lt"/>
                        </a:rPr>
                        <a:t>Pavonia</a:t>
                      </a:r>
                      <a:r>
                        <a:rPr lang="en-US" sz="1800" b="0" i="0" u="none" strike="noStrike" dirty="0" smtClean="0">
                          <a:solidFill>
                            <a:schemeClr val="bg1"/>
                          </a:solidFill>
                          <a:latin typeface="+mj-lt"/>
                        </a:rPr>
                        <a:t>/Newport</a:t>
                      </a:r>
                      <a:endParaRPr lang="en-US" sz="1800" b="0" i="0" u="none" strike="noStrike" dirty="0">
                        <a:solidFill>
                          <a:schemeClr val="bg1"/>
                        </a:solidFill>
                        <a:latin typeface="+mj-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r>
              <a:tr h="301806">
                <a:tc>
                  <a:txBody>
                    <a:bodyPr/>
                    <a:lstStyle/>
                    <a:p>
                      <a:pPr algn="l" fontAlgn="b">
                        <a:buFont typeface="Arial" pitchFamily="34" charset="0"/>
                        <a:buChar char="►"/>
                      </a:pPr>
                      <a:r>
                        <a:rPr lang="en-US" sz="1800" b="0" i="0" u="none" strike="noStrike" dirty="0" smtClean="0">
                          <a:solidFill>
                            <a:schemeClr val="bg1"/>
                          </a:solidFill>
                          <a:latin typeface="+mj-lt"/>
                        </a:rPr>
                        <a:t>  Harrison</a:t>
                      </a:r>
                      <a:endParaRPr lang="en-US" sz="1800" b="0" i="0" u="none" strike="noStrike" dirty="0">
                        <a:solidFill>
                          <a:schemeClr val="bg1"/>
                        </a:solidFill>
                        <a:latin typeface="+mj-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r>
              <a:tr h="301806">
                <a:tc>
                  <a:txBody>
                    <a:bodyPr/>
                    <a:lstStyle/>
                    <a:p>
                      <a:pPr algn="l" fontAlgn="b">
                        <a:buFont typeface="Arial" pitchFamily="34" charset="0"/>
                        <a:buChar char="►"/>
                      </a:pPr>
                      <a:r>
                        <a:rPr lang="en-US" sz="1800" b="0" i="0" u="none" strike="noStrike" dirty="0" smtClean="0">
                          <a:solidFill>
                            <a:schemeClr val="bg1"/>
                          </a:solidFill>
                          <a:latin typeface="+mj-lt"/>
                        </a:rPr>
                        <a:t>  Exchange </a:t>
                      </a:r>
                      <a:r>
                        <a:rPr lang="en-US" sz="1800" b="0" i="0" u="none" strike="noStrike" dirty="0">
                          <a:solidFill>
                            <a:schemeClr val="bg1"/>
                          </a:solidFill>
                          <a:latin typeface="+mj-lt"/>
                        </a:rPr>
                        <a:t>Place</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r>
              <a:tr h="301806">
                <a:tc>
                  <a:txBody>
                    <a:bodyPr/>
                    <a:lstStyle/>
                    <a:p>
                      <a:pPr algn="l" fontAlgn="b">
                        <a:buFont typeface="Arial" pitchFamily="34" charset="0"/>
                        <a:buChar char="►"/>
                      </a:pPr>
                      <a:r>
                        <a:rPr lang="en-US" sz="1800" b="0" i="0" u="none" strike="noStrike" dirty="0" smtClean="0">
                          <a:solidFill>
                            <a:schemeClr val="bg1"/>
                          </a:solidFill>
                          <a:latin typeface="+mj-lt"/>
                        </a:rPr>
                        <a:t>  Grove </a:t>
                      </a:r>
                      <a:r>
                        <a:rPr lang="en-US" sz="1800" b="0" i="0" u="none" strike="noStrike" dirty="0">
                          <a:solidFill>
                            <a:schemeClr val="bg1"/>
                          </a:solidFill>
                          <a:latin typeface="+mj-lt"/>
                        </a:rPr>
                        <a:t>Street</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r>
              <a:tr h="301806">
                <a:tc>
                  <a:txBody>
                    <a:bodyPr/>
                    <a:lstStyle/>
                    <a:p>
                      <a:pPr algn="l" fontAlgn="b">
                        <a:buFont typeface="Arial" pitchFamily="34" charset="0"/>
                        <a:buChar char="►"/>
                      </a:pPr>
                      <a:r>
                        <a:rPr lang="en-US" sz="1800" b="0" i="0" u="none" strike="noStrike" dirty="0" smtClean="0">
                          <a:solidFill>
                            <a:schemeClr val="bg1"/>
                          </a:solidFill>
                          <a:latin typeface="+mj-lt"/>
                        </a:rPr>
                        <a:t>  World Trade Center</a:t>
                      </a:r>
                      <a:endParaRPr lang="en-US" sz="1800" b="0" i="0" u="none" strike="noStrike" dirty="0">
                        <a:solidFill>
                          <a:schemeClr val="bg1"/>
                        </a:solidFill>
                        <a:latin typeface="+mj-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tr>
              <a:tr h="301806">
                <a:tc>
                  <a:txBody>
                    <a:bodyPr/>
                    <a:lstStyle/>
                    <a:p>
                      <a:pPr algn="l" fontAlgn="b">
                        <a:buFont typeface="Arial" pitchFamily="34" charset="0"/>
                        <a:buChar char="►"/>
                      </a:pPr>
                      <a:r>
                        <a:rPr lang="en-US" sz="1800" b="0" i="0" u="none" strike="noStrike" dirty="0" smtClean="0">
                          <a:solidFill>
                            <a:schemeClr val="bg1"/>
                          </a:solidFill>
                          <a:latin typeface="+mj-lt"/>
                        </a:rPr>
                        <a:t>  33rd </a:t>
                      </a:r>
                      <a:r>
                        <a:rPr lang="en-US" sz="1800" b="0" i="0" u="none" strike="noStrike" dirty="0">
                          <a:solidFill>
                            <a:schemeClr val="bg1"/>
                          </a:solidFill>
                          <a:latin typeface="+mj-lt"/>
                        </a:rPr>
                        <a:t>Street</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tr>
              <a:tr h="301806">
                <a:tc>
                  <a:txBody>
                    <a:bodyPr/>
                    <a:lstStyle/>
                    <a:p>
                      <a:pPr algn="l" fontAlgn="b">
                        <a:buFont typeface="Arial" pitchFamily="34" charset="0"/>
                        <a:buChar char="►"/>
                      </a:pPr>
                      <a:r>
                        <a:rPr lang="en-US" sz="1800" b="0" i="0" u="none" strike="noStrike" dirty="0" smtClean="0">
                          <a:solidFill>
                            <a:schemeClr val="bg1"/>
                          </a:solidFill>
                          <a:latin typeface="+mj-lt"/>
                        </a:rPr>
                        <a:t>  23rd </a:t>
                      </a:r>
                      <a:r>
                        <a:rPr lang="en-US" sz="1800" b="0" i="0" u="none" strike="noStrike" dirty="0">
                          <a:solidFill>
                            <a:schemeClr val="bg1"/>
                          </a:solidFill>
                          <a:latin typeface="+mj-lt"/>
                        </a:rPr>
                        <a:t>Street</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tr>
              <a:tr h="301806">
                <a:tc>
                  <a:txBody>
                    <a:bodyPr/>
                    <a:lstStyle/>
                    <a:p>
                      <a:pPr algn="l" fontAlgn="b">
                        <a:buFont typeface="Arial" pitchFamily="34" charset="0"/>
                        <a:buChar char="►"/>
                      </a:pPr>
                      <a:r>
                        <a:rPr lang="en-US" sz="1800" b="0" i="0" u="none" strike="noStrike" dirty="0" smtClean="0">
                          <a:solidFill>
                            <a:schemeClr val="bg1"/>
                          </a:solidFill>
                          <a:latin typeface="+mj-lt"/>
                        </a:rPr>
                        <a:t>  14th </a:t>
                      </a:r>
                      <a:r>
                        <a:rPr lang="en-US" sz="1800" b="0" i="0" u="none" strike="noStrike" dirty="0">
                          <a:solidFill>
                            <a:schemeClr val="bg1"/>
                          </a:solidFill>
                          <a:latin typeface="+mj-lt"/>
                        </a:rPr>
                        <a:t>Street</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tr>
              <a:tr h="301806">
                <a:tc>
                  <a:txBody>
                    <a:bodyPr/>
                    <a:lstStyle/>
                    <a:p>
                      <a:pPr algn="l" fontAlgn="b">
                        <a:buFont typeface="Arial" pitchFamily="34" charset="0"/>
                        <a:buChar char="►"/>
                      </a:pPr>
                      <a:r>
                        <a:rPr lang="en-US" sz="1800" b="0" i="0" u="none" strike="noStrike" dirty="0" smtClean="0">
                          <a:solidFill>
                            <a:schemeClr val="bg1"/>
                          </a:solidFill>
                          <a:latin typeface="+mj-lt"/>
                        </a:rPr>
                        <a:t>  9th </a:t>
                      </a:r>
                      <a:r>
                        <a:rPr lang="en-US" sz="1800" b="0" i="0" u="none" strike="noStrike" dirty="0">
                          <a:solidFill>
                            <a:schemeClr val="bg1"/>
                          </a:solidFill>
                          <a:latin typeface="+mj-lt"/>
                        </a:rPr>
                        <a:t>Street</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tr>
              <a:tr h="301806">
                <a:tc>
                  <a:txBody>
                    <a:bodyPr/>
                    <a:lstStyle/>
                    <a:p>
                      <a:pPr algn="l" fontAlgn="b">
                        <a:buFont typeface="Arial" pitchFamily="34" charset="0"/>
                        <a:buChar char="►"/>
                      </a:pPr>
                      <a:r>
                        <a:rPr lang="en-US" sz="1800" b="0" i="0" u="none" strike="noStrike" dirty="0" smtClean="0">
                          <a:solidFill>
                            <a:schemeClr val="bg1"/>
                          </a:solidFill>
                          <a:latin typeface="+mj-lt"/>
                        </a:rPr>
                        <a:t>  Christopher </a:t>
                      </a:r>
                      <a:r>
                        <a:rPr lang="en-US" sz="1800" b="0" i="0" u="none" strike="noStrike" dirty="0">
                          <a:solidFill>
                            <a:schemeClr val="bg1"/>
                          </a:solidFill>
                          <a:latin typeface="+mj-lt"/>
                        </a:rPr>
                        <a:t>Street</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tr>
            </a:tbl>
          </a:graphicData>
        </a:graphic>
      </p:graphicFrame>
      <p:pic>
        <p:nvPicPr>
          <p:cNvPr id="14338" name="Picture 2" descr="http://www.panynj.gov/photo/path/modernization-path-cars.jpg"/>
          <p:cNvPicPr>
            <a:picLocks noChangeAspect="1" noChangeArrowheads="1"/>
          </p:cNvPicPr>
          <p:nvPr/>
        </p:nvPicPr>
        <p:blipFill>
          <a:blip r:embed="rId3" cstate="print"/>
          <a:srcRect/>
          <a:stretch>
            <a:fillRect/>
          </a:stretch>
        </p:blipFill>
        <p:spPr bwMode="auto">
          <a:xfrm>
            <a:off x="3200400" y="1486723"/>
            <a:ext cx="5791200" cy="3854739"/>
          </a:xfrm>
          <a:prstGeom prst="rect">
            <a:avLst/>
          </a:prstGeom>
          <a:ln>
            <a:noFill/>
          </a:ln>
          <a:effectLst>
            <a:outerShdw sx="1000" sy="1000" algn="tl" rotWithShape="0">
              <a:srgbClr val="333333"/>
            </a:outerShdw>
          </a:effectLst>
        </p:spPr>
      </p:pic>
      <p:sp>
        <p:nvSpPr>
          <p:cNvPr id="6" name="Rectangle 5"/>
          <p:cNvSpPr/>
          <p:nvPr/>
        </p:nvSpPr>
        <p:spPr>
          <a:xfrm>
            <a:off x="3200399" y="5005864"/>
            <a:ext cx="5791200" cy="381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t>PATH PA-5 Revenue Car		                  </a:t>
            </a:r>
            <a:r>
              <a:rPr lang="en-US" sz="1100" b="1" dirty="0" smtClean="0"/>
              <a:t>*Nov 2014</a:t>
            </a:r>
            <a:endParaRPr lang="en-US" sz="1100" b="1" dirty="0"/>
          </a:p>
        </p:txBody>
      </p:sp>
      <p:sp>
        <p:nvSpPr>
          <p:cNvPr id="8" name="TextBox 7"/>
          <p:cNvSpPr txBox="1"/>
          <p:nvPr/>
        </p:nvSpPr>
        <p:spPr>
          <a:xfrm>
            <a:off x="5277312" y="1447800"/>
            <a:ext cx="3714287" cy="738664"/>
          </a:xfrm>
          <a:prstGeom prst="rect">
            <a:avLst/>
          </a:prstGeom>
          <a:noFill/>
        </p:spPr>
        <p:txBody>
          <a:bodyPr wrap="none" rtlCol="0">
            <a:spAutoFit/>
          </a:bodyPr>
          <a:lstStyle/>
          <a:p>
            <a:r>
              <a:rPr lang="en-US" sz="2400" b="1" dirty="0" smtClean="0">
                <a:solidFill>
                  <a:schemeClr val="bg1"/>
                </a:solidFill>
              </a:rPr>
              <a:t>Average Daily Ridership</a:t>
            </a:r>
          </a:p>
          <a:p>
            <a:pPr algn="r"/>
            <a:r>
              <a:rPr lang="en-US" dirty="0" smtClean="0">
                <a:solidFill>
                  <a:schemeClr val="bg1"/>
                </a:solidFill>
              </a:rPr>
              <a:t>250,000 Passengers</a:t>
            </a:r>
            <a:endParaRPr lang="en-US" dirty="0">
              <a:solidFill>
                <a:schemeClr val="bg1"/>
              </a:solidFill>
            </a:endParaRPr>
          </a:p>
        </p:txBody>
      </p:sp>
      <p:sp>
        <p:nvSpPr>
          <p:cNvPr id="9" name="TextBox 8"/>
          <p:cNvSpPr txBox="1"/>
          <p:nvPr/>
        </p:nvSpPr>
        <p:spPr>
          <a:xfrm>
            <a:off x="0" y="1459468"/>
            <a:ext cx="533400" cy="369332"/>
          </a:xfrm>
          <a:prstGeom prst="rect">
            <a:avLst/>
          </a:prstGeom>
          <a:noFill/>
        </p:spPr>
        <p:txBody>
          <a:bodyPr wrap="square" rtlCol="0">
            <a:spAutoFit/>
          </a:bodyPr>
          <a:lstStyle/>
          <a:p>
            <a:r>
              <a:rPr lang="en-US" b="1" dirty="0" smtClean="0">
                <a:solidFill>
                  <a:schemeClr val="bg2"/>
                </a:solidFill>
              </a:rPr>
              <a:t>NJ</a:t>
            </a:r>
            <a:endParaRPr lang="en-US" b="1" dirty="0">
              <a:solidFill>
                <a:schemeClr val="bg2"/>
              </a:solidFill>
            </a:endParaRPr>
          </a:p>
        </p:txBody>
      </p:sp>
      <p:sp>
        <p:nvSpPr>
          <p:cNvPr id="10" name="TextBox 9"/>
          <p:cNvSpPr txBox="1"/>
          <p:nvPr/>
        </p:nvSpPr>
        <p:spPr>
          <a:xfrm>
            <a:off x="0" y="3593068"/>
            <a:ext cx="533400" cy="369332"/>
          </a:xfrm>
          <a:prstGeom prst="rect">
            <a:avLst/>
          </a:prstGeom>
          <a:noFill/>
        </p:spPr>
        <p:txBody>
          <a:bodyPr wrap="square" rtlCol="0">
            <a:spAutoFit/>
          </a:bodyPr>
          <a:lstStyle/>
          <a:p>
            <a:r>
              <a:rPr lang="en-US" b="1" dirty="0" smtClean="0">
                <a:solidFill>
                  <a:schemeClr val="bg1">
                    <a:lumMod val="50000"/>
                  </a:schemeClr>
                </a:solidFill>
              </a:rPr>
              <a:t>NY</a:t>
            </a:r>
            <a:endParaRPr lang="en-US" b="1"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7772400" cy="685800"/>
          </a:xfrm>
        </p:spPr>
        <p:txBody>
          <a:bodyPr/>
          <a:lstStyle/>
          <a:p>
            <a:r>
              <a:rPr lang="en-US" dirty="0" smtClean="0"/>
              <a:t>Port Commerce Profile</a:t>
            </a:r>
            <a:endParaRPr lang="en-US" dirty="0"/>
          </a:p>
        </p:txBody>
      </p:sp>
      <p:sp>
        <p:nvSpPr>
          <p:cNvPr id="5" name="Rectangle 4"/>
          <p:cNvSpPr/>
          <p:nvPr/>
        </p:nvSpPr>
        <p:spPr>
          <a:xfrm>
            <a:off x="533400" y="990600"/>
            <a:ext cx="3886200" cy="461665"/>
          </a:xfrm>
          <a:prstGeom prst="rect">
            <a:avLst/>
          </a:prstGeom>
        </p:spPr>
        <p:txBody>
          <a:bodyPr wrap="square">
            <a:spAutoFit/>
          </a:bodyPr>
          <a:lstStyle/>
          <a:p>
            <a:pPr lvl="0" fontAlgn="base">
              <a:spcBef>
                <a:spcPct val="75000"/>
              </a:spcBef>
              <a:spcAft>
                <a:spcPct val="0"/>
              </a:spcAft>
              <a:defRPr/>
            </a:pPr>
            <a:r>
              <a:rPr lang="en-US" sz="2400" b="1" kern="0" dirty="0" smtClean="0">
                <a:solidFill>
                  <a:srgbClr val="185DA2"/>
                </a:solidFill>
              </a:rPr>
              <a:t>Seven Marine Terminals</a:t>
            </a:r>
          </a:p>
        </p:txBody>
      </p:sp>
      <p:pic>
        <p:nvPicPr>
          <p:cNvPr id="8" name="Picture 2" descr="http://www.panynj.gov/photo/about/pa-initiatives-c.jpg"/>
          <p:cNvPicPr>
            <a:picLocks noChangeAspect="1" noChangeArrowheads="1"/>
          </p:cNvPicPr>
          <p:nvPr/>
        </p:nvPicPr>
        <p:blipFill>
          <a:blip r:embed="rId3" cstate="print"/>
          <a:srcRect/>
          <a:stretch>
            <a:fillRect/>
          </a:stretch>
        </p:blipFill>
        <p:spPr bwMode="auto">
          <a:xfrm>
            <a:off x="4724400" y="989678"/>
            <a:ext cx="4114800" cy="2640622"/>
          </a:xfrm>
          <a:prstGeom prst="rect">
            <a:avLst/>
          </a:prstGeom>
          <a:ln>
            <a:noFill/>
          </a:ln>
          <a:effectLst>
            <a:outerShdw sx="1000" sy="1000" algn="tl" rotWithShape="0">
              <a:srgbClr val="333333"/>
            </a:outerShdw>
          </a:effectLst>
        </p:spPr>
      </p:pic>
      <p:graphicFrame>
        <p:nvGraphicFramePr>
          <p:cNvPr id="11" name="Table 10"/>
          <p:cNvGraphicFramePr>
            <a:graphicFrameLocks noGrp="1"/>
          </p:cNvGraphicFramePr>
          <p:nvPr/>
        </p:nvGraphicFramePr>
        <p:xfrm>
          <a:off x="457200" y="3790047"/>
          <a:ext cx="8382000" cy="2610753"/>
        </p:xfrm>
        <a:graphic>
          <a:graphicData uri="http://schemas.openxmlformats.org/drawingml/2006/table">
            <a:tbl>
              <a:tblPr firstRow="1" bandRow="1">
                <a:tableStyleId>{69012ECD-51FC-41F1-AA8D-1B2483CD663E}</a:tableStyleId>
              </a:tblPr>
              <a:tblGrid>
                <a:gridCol w="4191000"/>
                <a:gridCol w="4191000"/>
              </a:tblGrid>
              <a:tr h="333704">
                <a:tc gridSpan="2">
                  <a:txBody>
                    <a:bodyPr/>
                    <a:lstStyle/>
                    <a:p>
                      <a:r>
                        <a:rPr lang="en-US" dirty="0" smtClean="0">
                          <a:solidFill>
                            <a:schemeClr val="bg1"/>
                          </a:solidFill>
                        </a:rPr>
                        <a:t>2,600 acres of property:</a:t>
                      </a:r>
                      <a:endParaRPr lang="en-US" dirty="0">
                        <a:solidFill>
                          <a:schemeClr val="bg1"/>
                        </a:solidFill>
                      </a:endParaRPr>
                    </a:p>
                  </a:txBody>
                  <a:tcPr>
                    <a:solidFill>
                      <a:schemeClr val="bg2"/>
                    </a:solidFill>
                  </a:tcPr>
                </a:tc>
                <a:tc hMerge="1">
                  <a:txBody>
                    <a:bodyPr/>
                    <a:lstStyle/>
                    <a:p>
                      <a:endParaRPr lang="en-US" dirty="0"/>
                    </a:p>
                  </a:txBody>
                  <a:tcPr/>
                </a:tc>
              </a:tr>
              <a:tr h="1028931">
                <a:tc>
                  <a:txBody>
                    <a:bodyPr/>
                    <a:lstStyle/>
                    <a:p>
                      <a:pPr>
                        <a:buFont typeface="Wingdings" pitchFamily="2" charset="2"/>
                        <a:buChar char="ü"/>
                      </a:pPr>
                      <a:r>
                        <a:rPr lang="en-US" dirty="0" smtClean="0">
                          <a:solidFill>
                            <a:schemeClr val="bg2">
                              <a:lumMod val="75000"/>
                            </a:schemeClr>
                          </a:solidFill>
                        </a:rPr>
                        <a:t>Warehousing and </a:t>
                      </a:r>
                    </a:p>
                    <a:p>
                      <a:pPr>
                        <a:buFont typeface="Wingdings" pitchFamily="2" charset="2"/>
                        <a:buNone/>
                      </a:pPr>
                      <a:r>
                        <a:rPr lang="en-US" dirty="0" smtClean="0">
                          <a:solidFill>
                            <a:schemeClr val="bg2">
                              <a:lumMod val="75000"/>
                            </a:schemeClr>
                          </a:solidFill>
                        </a:rPr>
                        <a:t>   other specialized</a:t>
                      </a:r>
                      <a:r>
                        <a:rPr lang="en-US" baseline="0" dirty="0" smtClean="0">
                          <a:solidFill>
                            <a:schemeClr val="bg2">
                              <a:lumMod val="75000"/>
                            </a:schemeClr>
                          </a:solidFill>
                        </a:rPr>
                        <a:t> </a:t>
                      </a:r>
                    </a:p>
                    <a:p>
                      <a:pPr>
                        <a:buFont typeface="Wingdings" pitchFamily="2" charset="2"/>
                        <a:buNone/>
                      </a:pPr>
                      <a:r>
                        <a:rPr lang="en-US" baseline="0" dirty="0" smtClean="0">
                          <a:solidFill>
                            <a:schemeClr val="bg2">
                              <a:lumMod val="75000"/>
                            </a:schemeClr>
                          </a:solidFill>
                        </a:rPr>
                        <a:t>   facilities</a:t>
                      </a:r>
                      <a:endParaRPr lang="en-US" dirty="0">
                        <a:solidFill>
                          <a:schemeClr val="bg2">
                            <a:lumMod val="75000"/>
                          </a:schemeClr>
                        </a:solidFill>
                      </a:endParaRPr>
                    </a:p>
                  </a:txBody>
                  <a:tcPr/>
                </a:tc>
                <a:tc>
                  <a:txBody>
                    <a:bodyPr/>
                    <a:lstStyle/>
                    <a:p>
                      <a:pPr>
                        <a:buFont typeface="Wingdings" pitchFamily="2" charset="2"/>
                        <a:buChar char="ü"/>
                      </a:pPr>
                      <a:r>
                        <a:rPr lang="en-US" dirty="0" smtClean="0">
                          <a:solidFill>
                            <a:schemeClr val="bg2">
                              <a:lumMod val="75000"/>
                            </a:schemeClr>
                          </a:solidFill>
                        </a:rPr>
                        <a:t>Various</a:t>
                      </a:r>
                      <a:r>
                        <a:rPr lang="en-US" baseline="0" dirty="0" smtClean="0">
                          <a:solidFill>
                            <a:schemeClr val="bg2">
                              <a:lumMod val="75000"/>
                            </a:schemeClr>
                          </a:solidFill>
                        </a:rPr>
                        <a:t> equipment: Reach stackers,</a:t>
                      </a:r>
                    </a:p>
                    <a:p>
                      <a:pPr>
                        <a:buFont typeface="Wingdings" pitchFamily="2" charset="2"/>
                        <a:buNone/>
                      </a:pPr>
                      <a:r>
                        <a:rPr lang="en-US" baseline="0" dirty="0" smtClean="0">
                          <a:solidFill>
                            <a:schemeClr val="bg2">
                              <a:lumMod val="75000"/>
                            </a:schemeClr>
                          </a:solidFill>
                        </a:rPr>
                        <a:t>   straddle carriers, top</a:t>
                      </a:r>
                    </a:p>
                    <a:p>
                      <a:pPr>
                        <a:buFont typeface="Wingdings" pitchFamily="2" charset="2"/>
                        <a:buNone/>
                      </a:pPr>
                      <a:r>
                        <a:rPr lang="en-US" baseline="0" dirty="0" smtClean="0">
                          <a:solidFill>
                            <a:schemeClr val="bg2">
                              <a:lumMod val="75000"/>
                            </a:schemeClr>
                          </a:solidFill>
                        </a:rPr>
                        <a:t>   loaders</a:t>
                      </a:r>
                      <a:endParaRPr lang="en-US" dirty="0">
                        <a:solidFill>
                          <a:schemeClr val="bg2">
                            <a:lumMod val="75000"/>
                          </a:schemeClr>
                        </a:solidFill>
                      </a:endParaRPr>
                    </a:p>
                  </a:txBody>
                  <a:tcPr/>
                </a:tc>
              </a:tr>
              <a:tr h="575982">
                <a:tc>
                  <a:txBody>
                    <a:bodyPr/>
                    <a:lstStyle/>
                    <a:p>
                      <a:pPr>
                        <a:buFont typeface="Wingdings" pitchFamily="2" charset="2"/>
                        <a:buChar char="ü"/>
                      </a:pPr>
                      <a:r>
                        <a:rPr lang="en-US" dirty="0" smtClean="0">
                          <a:solidFill>
                            <a:schemeClr val="bg2">
                              <a:lumMod val="75000"/>
                            </a:schemeClr>
                          </a:solidFill>
                        </a:rPr>
                        <a:t>Bulk cargo handling </a:t>
                      </a:r>
                    </a:p>
                    <a:p>
                      <a:pPr>
                        <a:buFont typeface="Wingdings" pitchFamily="2" charset="2"/>
                        <a:buNone/>
                      </a:pPr>
                      <a:r>
                        <a:rPr lang="en-US" dirty="0" smtClean="0">
                          <a:solidFill>
                            <a:schemeClr val="bg2">
                              <a:lumMod val="75000"/>
                            </a:schemeClr>
                          </a:solidFill>
                        </a:rPr>
                        <a:t>   facilities</a:t>
                      </a:r>
                      <a:endParaRPr lang="en-US" dirty="0">
                        <a:solidFill>
                          <a:schemeClr val="bg2">
                            <a:lumMod val="75000"/>
                          </a:schemeClr>
                        </a:solidFill>
                      </a:endParaRPr>
                    </a:p>
                  </a:txBody>
                  <a:tcPr/>
                </a:tc>
                <a:tc>
                  <a:txBody>
                    <a:bodyPr/>
                    <a:lstStyle/>
                    <a:p>
                      <a:pPr>
                        <a:buFont typeface="Wingdings" pitchFamily="2" charset="2"/>
                        <a:buChar char="ü"/>
                      </a:pPr>
                      <a:r>
                        <a:rPr lang="en-US" dirty="0" smtClean="0">
                          <a:solidFill>
                            <a:schemeClr val="bg2">
                              <a:lumMod val="75000"/>
                            </a:schemeClr>
                          </a:solidFill>
                        </a:rPr>
                        <a:t>Rail Systems</a:t>
                      </a:r>
                      <a:endParaRPr lang="en-US" dirty="0">
                        <a:solidFill>
                          <a:schemeClr val="bg2">
                            <a:lumMod val="75000"/>
                          </a:schemeClr>
                        </a:solidFill>
                      </a:endParaRPr>
                    </a:p>
                  </a:txBody>
                  <a:tcPr/>
                </a:tc>
              </a:tr>
              <a:tr h="575982">
                <a:tc>
                  <a:txBody>
                    <a:bodyPr/>
                    <a:lstStyle/>
                    <a:p>
                      <a:pPr>
                        <a:buFont typeface="Wingdings" pitchFamily="2" charset="2"/>
                        <a:buChar char="ü"/>
                      </a:pPr>
                      <a:r>
                        <a:rPr lang="en-US" dirty="0" smtClean="0">
                          <a:solidFill>
                            <a:schemeClr val="bg2">
                              <a:lumMod val="75000"/>
                            </a:schemeClr>
                          </a:solidFill>
                        </a:rPr>
                        <a:t>Automobile</a:t>
                      </a:r>
                      <a:r>
                        <a:rPr lang="en-US" baseline="0" dirty="0" smtClean="0">
                          <a:solidFill>
                            <a:schemeClr val="bg2">
                              <a:lumMod val="75000"/>
                            </a:schemeClr>
                          </a:solidFill>
                        </a:rPr>
                        <a:t> processing</a:t>
                      </a:r>
                      <a:endParaRPr lang="en-US" dirty="0">
                        <a:solidFill>
                          <a:schemeClr val="bg2">
                            <a:lumMod val="75000"/>
                          </a:schemeClr>
                        </a:solidFill>
                      </a:endParaRPr>
                    </a:p>
                  </a:txBody>
                  <a:tcPr/>
                </a:tc>
                <a:tc>
                  <a:txBody>
                    <a:bodyPr/>
                    <a:lstStyle/>
                    <a:p>
                      <a:pPr>
                        <a:buFont typeface="Wingdings" pitchFamily="2" charset="2"/>
                        <a:buChar char="ü"/>
                      </a:pPr>
                      <a:r>
                        <a:rPr lang="en-US" dirty="0" smtClean="0">
                          <a:solidFill>
                            <a:schemeClr val="bg2">
                              <a:lumMod val="75000"/>
                            </a:schemeClr>
                          </a:solidFill>
                        </a:rPr>
                        <a:t>Various</a:t>
                      </a:r>
                      <a:r>
                        <a:rPr lang="en-US" baseline="0" dirty="0" smtClean="0">
                          <a:solidFill>
                            <a:schemeClr val="bg2">
                              <a:lumMod val="75000"/>
                            </a:schemeClr>
                          </a:solidFill>
                        </a:rPr>
                        <a:t> production plants</a:t>
                      </a:r>
                      <a:endParaRPr lang="en-US" dirty="0">
                        <a:solidFill>
                          <a:schemeClr val="bg2">
                            <a:lumMod val="75000"/>
                          </a:schemeClr>
                        </a:solidFill>
                      </a:endParaRPr>
                    </a:p>
                  </a:txBody>
                  <a:tcPr/>
                </a:tc>
              </a:tr>
            </a:tbl>
          </a:graphicData>
        </a:graphic>
      </p:graphicFrame>
      <p:graphicFrame>
        <p:nvGraphicFramePr>
          <p:cNvPr id="9" name="Table 8"/>
          <p:cNvGraphicFramePr>
            <a:graphicFrameLocks noGrp="1"/>
          </p:cNvGraphicFramePr>
          <p:nvPr/>
        </p:nvGraphicFramePr>
        <p:xfrm>
          <a:off x="990600" y="1468758"/>
          <a:ext cx="3200400" cy="2188844"/>
        </p:xfrm>
        <a:graphic>
          <a:graphicData uri="http://schemas.openxmlformats.org/drawingml/2006/table">
            <a:tbl>
              <a:tblPr/>
              <a:tblGrid>
                <a:gridCol w="3200400"/>
              </a:tblGrid>
              <a:tr h="312692">
                <a:tc>
                  <a:txBody>
                    <a:bodyPr/>
                    <a:lstStyle/>
                    <a:p>
                      <a:pPr algn="l" fontAlgn="b">
                        <a:buFont typeface="Arial" pitchFamily="34" charset="0"/>
                        <a:buChar char="►"/>
                      </a:pPr>
                      <a:r>
                        <a:rPr lang="en-US" sz="1800" b="0" i="0" u="none" strike="noStrike" dirty="0" smtClean="0">
                          <a:solidFill>
                            <a:schemeClr val="bg1"/>
                          </a:solidFill>
                          <a:latin typeface="+mj-lt"/>
                        </a:rPr>
                        <a:t>  Port Newark</a:t>
                      </a:r>
                      <a:endParaRPr lang="en-US" sz="1800" b="0" i="0" u="none" strike="noStrike" dirty="0">
                        <a:solidFill>
                          <a:schemeClr val="bg1"/>
                        </a:solidFill>
                        <a:latin typeface="+mj-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r>
              <a:tr h="312692">
                <a:tc>
                  <a:txBody>
                    <a:bodyPr/>
                    <a:lstStyle/>
                    <a:p>
                      <a:pPr algn="l" fontAlgn="b">
                        <a:buFont typeface="Arial" pitchFamily="34" charset="0"/>
                        <a:buChar char="►"/>
                      </a:pPr>
                      <a:r>
                        <a:rPr lang="en-US" sz="1800" b="0" i="0" u="none" strike="noStrike" dirty="0" smtClean="0">
                          <a:solidFill>
                            <a:schemeClr val="bg1"/>
                          </a:solidFill>
                          <a:latin typeface="+mj-lt"/>
                        </a:rPr>
                        <a:t>  Port Jersey</a:t>
                      </a:r>
                      <a:endParaRPr lang="en-US" sz="1800" b="0" i="0" u="none" strike="noStrike" dirty="0">
                        <a:solidFill>
                          <a:schemeClr val="bg1"/>
                        </a:solidFill>
                        <a:latin typeface="+mj-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r>
              <a:tr h="312692">
                <a:tc>
                  <a:txBody>
                    <a:bodyPr/>
                    <a:lstStyle/>
                    <a:p>
                      <a:pPr algn="l" fontAlgn="b">
                        <a:buFont typeface="Arial" pitchFamily="34" charset="0"/>
                        <a:buChar char="►"/>
                      </a:pPr>
                      <a:r>
                        <a:rPr lang="en-US" sz="1800" b="0" i="0" u="none" strike="noStrike" dirty="0" smtClean="0">
                          <a:solidFill>
                            <a:schemeClr val="bg1"/>
                          </a:solidFill>
                          <a:latin typeface="+mj-lt"/>
                        </a:rPr>
                        <a:t>  Port Elizabeth</a:t>
                      </a:r>
                      <a:endParaRPr lang="en-US" sz="1800" b="0" i="0" u="none" strike="noStrike" dirty="0">
                        <a:solidFill>
                          <a:schemeClr val="bg1"/>
                        </a:solidFill>
                        <a:latin typeface="+mj-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r>
              <a:tr h="312692">
                <a:tc>
                  <a:txBody>
                    <a:bodyPr/>
                    <a:lstStyle/>
                    <a:p>
                      <a:pPr algn="l" fontAlgn="b">
                        <a:buFont typeface="Arial" pitchFamily="34" charset="0"/>
                        <a:buChar char="►"/>
                      </a:pPr>
                      <a:r>
                        <a:rPr lang="en-US" sz="1800" b="0" i="0" u="none" strike="noStrike" dirty="0" smtClean="0">
                          <a:solidFill>
                            <a:schemeClr val="bg1"/>
                          </a:solidFill>
                          <a:latin typeface="+mj-lt"/>
                        </a:rPr>
                        <a:t>  Greenville</a:t>
                      </a:r>
                      <a:r>
                        <a:rPr lang="en-US" sz="1800" b="0" i="0" u="none" strike="noStrike" baseline="0" dirty="0" smtClean="0">
                          <a:solidFill>
                            <a:schemeClr val="bg1"/>
                          </a:solidFill>
                          <a:latin typeface="+mj-lt"/>
                        </a:rPr>
                        <a:t> Yard</a:t>
                      </a:r>
                      <a:endParaRPr lang="en-US" sz="1800" b="0" i="0" u="none" strike="noStrike" dirty="0">
                        <a:solidFill>
                          <a:schemeClr val="bg1"/>
                        </a:solidFill>
                        <a:latin typeface="+mj-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r>
              <a:tr h="312692">
                <a:tc>
                  <a:txBody>
                    <a:bodyPr/>
                    <a:lstStyle/>
                    <a:p>
                      <a:pPr algn="l" fontAlgn="b">
                        <a:buFont typeface="Arial" pitchFamily="34" charset="0"/>
                        <a:buChar char="►"/>
                      </a:pPr>
                      <a:r>
                        <a:rPr lang="en-US" sz="1800" b="0" i="0" u="none" strike="noStrike" dirty="0" smtClean="0">
                          <a:solidFill>
                            <a:schemeClr val="bg1"/>
                          </a:solidFill>
                          <a:latin typeface="+mj-lt"/>
                        </a:rPr>
                        <a:t>  Brooklyn</a:t>
                      </a:r>
                      <a:r>
                        <a:rPr lang="en-US" sz="1800" b="0" i="0" u="none" strike="noStrike" baseline="0" dirty="0" smtClean="0">
                          <a:solidFill>
                            <a:schemeClr val="bg1"/>
                          </a:solidFill>
                          <a:latin typeface="+mj-lt"/>
                        </a:rPr>
                        <a:t> Marine Terminal</a:t>
                      </a:r>
                      <a:endParaRPr lang="en-US" sz="1800" b="0" i="0" u="none" strike="noStrike" dirty="0">
                        <a:solidFill>
                          <a:schemeClr val="bg1"/>
                        </a:solidFill>
                        <a:latin typeface="+mj-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tr>
              <a:tr h="312692">
                <a:tc>
                  <a:txBody>
                    <a:bodyPr/>
                    <a:lstStyle/>
                    <a:p>
                      <a:pPr algn="l" fontAlgn="b">
                        <a:buFont typeface="Arial" pitchFamily="34" charset="0"/>
                        <a:buChar char="►"/>
                      </a:pPr>
                      <a:r>
                        <a:rPr lang="en-US" sz="1800" b="0" i="0" u="none" strike="noStrike" dirty="0" smtClean="0">
                          <a:solidFill>
                            <a:schemeClr val="bg1"/>
                          </a:solidFill>
                          <a:latin typeface="+mj-lt"/>
                        </a:rPr>
                        <a:t>  Howland Hook</a:t>
                      </a:r>
                      <a:endParaRPr lang="en-US" sz="1800" b="0" i="0" u="none" strike="noStrike" dirty="0">
                        <a:solidFill>
                          <a:schemeClr val="bg1"/>
                        </a:solidFill>
                        <a:latin typeface="+mj-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tr>
              <a:tr h="312692">
                <a:tc>
                  <a:txBody>
                    <a:bodyPr/>
                    <a:lstStyle/>
                    <a:p>
                      <a:pPr algn="l" fontAlgn="b">
                        <a:buFont typeface="Arial" pitchFamily="34" charset="0"/>
                        <a:buChar char="►"/>
                      </a:pPr>
                      <a:r>
                        <a:rPr lang="en-US" sz="1800" b="0" i="0" u="none" strike="noStrike" dirty="0" smtClean="0">
                          <a:solidFill>
                            <a:schemeClr val="bg1"/>
                          </a:solidFill>
                          <a:latin typeface="+mj-lt"/>
                        </a:rPr>
                        <a:t>  Red Hook</a:t>
                      </a:r>
                      <a:endParaRPr lang="en-US" sz="1800" b="0" i="0" u="none" strike="noStrike" dirty="0">
                        <a:solidFill>
                          <a:schemeClr val="bg1"/>
                        </a:solidFill>
                        <a:latin typeface="+mj-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tr>
            </a:tbl>
          </a:graphicData>
        </a:graphic>
      </p:graphicFrame>
      <p:sp>
        <p:nvSpPr>
          <p:cNvPr id="12" name="TextBox 11"/>
          <p:cNvSpPr txBox="1"/>
          <p:nvPr/>
        </p:nvSpPr>
        <p:spPr>
          <a:xfrm>
            <a:off x="533400" y="1459468"/>
            <a:ext cx="533400" cy="369332"/>
          </a:xfrm>
          <a:prstGeom prst="rect">
            <a:avLst/>
          </a:prstGeom>
          <a:noFill/>
        </p:spPr>
        <p:txBody>
          <a:bodyPr wrap="square" rtlCol="0">
            <a:spAutoFit/>
          </a:bodyPr>
          <a:lstStyle/>
          <a:p>
            <a:r>
              <a:rPr lang="en-US" b="1" dirty="0" smtClean="0">
                <a:solidFill>
                  <a:schemeClr val="bg2"/>
                </a:solidFill>
              </a:rPr>
              <a:t>NJ</a:t>
            </a:r>
            <a:endParaRPr lang="en-US" b="1" dirty="0">
              <a:solidFill>
                <a:schemeClr val="bg2"/>
              </a:solidFill>
            </a:endParaRPr>
          </a:p>
        </p:txBody>
      </p:sp>
      <p:sp>
        <p:nvSpPr>
          <p:cNvPr id="13" name="TextBox 12"/>
          <p:cNvSpPr txBox="1"/>
          <p:nvPr/>
        </p:nvSpPr>
        <p:spPr>
          <a:xfrm>
            <a:off x="533400" y="2667000"/>
            <a:ext cx="533400" cy="369332"/>
          </a:xfrm>
          <a:prstGeom prst="rect">
            <a:avLst/>
          </a:prstGeom>
          <a:noFill/>
        </p:spPr>
        <p:txBody>
          <a:bodyPr wrap="square" rtlCol="0">
            <a:spAutoFit/>
          </a:bodyPr>
          <a:lstStyle/>
          <a:p>
            <a:r>
              <a:rPr lang="en-US" b="1" dirty="0" smtClean="0">
                <a:solidFill>
                  <a:schemeClr val="bg1">
                    <a:lumMod val="50000"/>
                  </a:schemeClr>
                </a:solidFill>
              </a:rPr>
              <a:t>NY</a:t>
            </a:r>
            <a:endParaRPr lang="en-US" b="1" dirty="0">
              <a:solidFill>
                <a:schemeClr val="bg1">
                  <a:lumMod val="50000"/>
                </a:schemeClr>
              </a:solidFill>
            </a:endParaRPr>
          </a:p>
        </p:txBody>
      </p:sp>
      <p:sp>
        <p:nvSpPr>
          <p:cNvPr id="14" name="Rectangle 13"/>
          <p:cNvSpPr/>
          <p:nvPr/>
        </p:nvSpPr>
        <p:spPr>
          <a:xfrm>
            <a:off x="4724400" y="3276600"/>
            <a:ext cx="4114800" cy="381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t>2</a:t>
            </a:r>
            <a:r>
              <a:rPr lang="en-US" b="1" baseline="30000" dirty="0" smtClean="0"/>
              <a:t>nd</a:t>
            </a:r>
            <a:r>
              <a:rPr lang="en-US" b="1" dirty="0" smtClean="0"/>
              <a:t> Largest U.S. Port System  </a:t>
            </a:r>
            <a:r>
              <a:rPr lang="en-US" sz="1100" b="1" dirty="0" smtClean="0"/>
              <a:t>*May 2014</a:t>
            </a:r>
            <a:endParaRPr lang="en-US" sz="1100" b="1" dirty="0"/>
          </a:p>
        </p:txBody>
      </p:sp>
      <p:sp>
        <p:nvSpPr>
          <p:cNvPr id="15" name="TextBox 14"/>
          <p:cNvSpPr txBox="1"/>
          <p:nvPr/>
        </p:nvSpPr>
        <p:spPr>
          <a:xfrm>
            <a:off x="4648200" y="914400"/>
            <a:ext cx="4191000" cy="1846659"/>
          </a:xfrm>
          <a:prstGeom prst="rect">
            <a:avLst/>
          </a:prstGeom>
          <a:noFill/>
        </p:spPr>
        <p:txBody>
          <a:bodyPr wrap="square" rtlCol="0">
            <a:spAutoFit/>
          </a:bodyPr>
          <a:lstStyle/>
          <a:p>
            <a:pPr algn="r"/>
            <a:r>
              <a:rPr lang="en-US" sz="2400" b="1" dirty="0" smtClean="0">
                <a:solidFill>
                  <a:schemeClr val="bg1"/>
                </a:solidFill>
              </a:rPr>
              <a:t>Peak Daily Activity</a:t>
            </a:r>
          </a:p>
          <a:p>
            <a:pPr algn="r"/>
            <a:endParaRPr lang="en-US" b="1" dirty="0" smtClean="0">
              <a:solidFill>
                <a:schemeClr val="bg1"/>
              </a:solidFill>
            </a:endParaRPr>
          </a:p>
          <a:p>
            <a:pPr algn="r"/>
            <a:endParaRPr lang="en-US" b="1" dirty="0" smtClean="0">
              <a:solidFill>
                <a:schemeClr val="bg1"/>
              </a:solidFill>
            </a:endParaRPr>
          </a:p>
          <a:p>
            <a:pPr algn="r"/>
            <a:endParaRPr lang="en-US" b="1" dirty="0" smtClean="0">
              <a:solidFill>
                <a:schemeClr val="bg1"/>
              </a:solidFill>
            </a:endParaRPr>
          </a:p>
          <a:p>
            <a:pPr algn="r"/>
            <a:r>
              <a:rPr lang="en-US" b="1" dirty="0" smtClean="0">
                <a:solidFill>
                  <a:schemeClr val="bg1"/>
                </a:solidFill>
              </a:rPr>
              <a:t>8,900 Containers</a:t>
            </a:r>
          </a:p>
          <a:p>
            <a:pPr algn="r"/>
            <a:r>
              <a:rPr lang="en-US" b="1" dirty="0" smtClean="0">
                <a:solidFill>
                  <a:schemeClr val="bg1"/>
                </a:solidFill>
              </a:rPr>
              <a:t>1,150 Autos</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228600" y="250825"/>
            <a:ext cx="7772400" cy="663575"/>
          </a:xfrm>
        </p:spPr>
        <p:txBody>
          <a:bodyPr>
            <a:normAutofit/>
          </a:bodyPr>
          <a:lstStyle/>
          <a:p>
            <a:pPr eaLnBrk="1" hangingPunct="1"/>
            <a:r>
              <a:rPr lang="en-US" dirty="0" smtClean="0"/>
              <a:t>TB&amp;T Profile</a:t>
            </a:r>
          </a:p>
        </p:txBody>
      </p:sp>
      <p:sp>
        <p:nvSpPr>
          <p:cNvPr id="7" name="Rectangle 3"/>
          <p:cNvSpPr txBox="1">
            <a:spLocks noChangeArrowheads="1"/>
          </p:cNvSpPr>
          <p:nvPr/>
        </p:nvSpPr>
        <p:spPr bwMode="auto">
          <a:xfrm>
            <a:off x="64699" y="1143000"/>
            <a:ext cx="4126301" cy="28323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75000"/>
              </a:spcBef>
              <a:spcAft>
                <a:spcPct val="0"/>
              </a:spcAft>
              <a:buClrTx/>
              <a:buSzTx/>
              <a:tabLst/>
              <a:defRPr/>
            </a:pPr>
            <a:r>
              <a:rPr kumimoji="0" lang="en-US" sz="2200" b="1" i="0" u="none" strike="noStrike" kern="0" cap="none" spc="0" normalizeH="0" baseline="0" noProof="0" dirty="0" smtClean="0">
                <a:ln>
                  <a:noFill/>
                </a:ln>
                <a:solidFill>
                  <a:srgbClr val="185DA2"/>
                </a:solidFill>
                <a:effectLst/>
                <a:uLnTx/>
                <a:uFillTx/>
                <a:latin typeface="+mn-lt"/>
                <a:ea typeface="+mn-ea"/>
                <a:cs typeface="+mn-cs"/>
              </a:rPr>
              <a:t>  4 Bridges</a:t>
            </a:r>
            <a:endParaRPr kumimoji="0" lang="en-US" sz="2000" b="1" i="0" u="none" strike="noStrike" kern="0" cap="none" spc="0" normalizeH="0" baseline="0" noProof="0" dirty="0" smtClean="0">
              <a:ln>
                <a:noFill/>
              </a:ln>
              <a:solidFill>
                <a:srgbClr val="185DA2"/>
              </a:solidFill>
              <a:effectLst/>
              <a:uLnTx/>
              <a:uFillTx/>
              <a:latin typeface="+mn-lt"/>
              <a:ea typeface="+mn-ea"/>
              <a:cs typeface="+mn-cs"/>
            </a:endParaRPr>
          </a:p>
          <a:p>
            <a:pPr marL="344488" marR="0" lvl="2" indent="227013"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1600" b="0" i="0" u="none" strike="noStrike" kern="0" cap="none" spc="0" normalizeH="0" baseline="0" noProof="0" dirty="0" smtClean="0">
                <a:ln>
                  <a:noFill/>
                </a:ln>
                <a:solidFill>
                  <a:srgbClr val="185DA2"/>
                </a:solidFill>
                <a:effectLst/>
                <a:uLnTx/>
                <a:uFillTx/>
                <a:latin typeface="+mn-lt"/>
              </a:rPr>
              <a:t>George Washington Bridge </a:t>
            </a:r>
          </a:p>
          <a:p>
            <a:pPr marL="344488" marR="0" lvl="2" indent="227013"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1600" b="0" i="0" u="none" strike="noStrike" kern="0" cap="none" spc="0" normalizeH="0" baseline="0" noProof="0" dirty="0" smtClean="0">
                <a:ln>
                  <a:noFill/>
                </a:ln>
                <a:solidFill>
                  <a:srgbClr val="185DA2"/>
                </a:solidFill>
                <a:effectLst/>
                <a:uLnTx/>
                <a:uFillTx/>
                <a:latin typeface="+mn-lt"/>
              </a:rPr>
              <a:t>Bayonne Bridge</a:t>
            </a:r>
          </a:p>
          <a:p>
            <a:pPr marL="344488" marR="0" lvl="2" indent="227013"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1600" b="0" i="0" u="none" strike="noStrike" kern="0" cap="none" spc="0" normalizeH="0" baseline="0" noProof="0" dirty="0" smtClean="0">
                <a:ln>
                  <a:noFill/>
                </a:ln>
                <a:solidFill>
                  <a:srgbClr val="185DA2"/>
                </a:solidFill>
                <a:effectLst/>
                <a:uLnTx/>
                <a:uFillTx/>
                <a:latin typeface="+mn-lt"/>
              </a:rPr>
              <a:t>Goethals Bridge </a:t>
            </a:r>
          </a:p>
          <a:p>
            <a:pPr marL="344488" marR="0" lvl="2" indent="227013"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1600" b="0" i="0" u="none" strike="noStrike" kern="0" cap="none" spc="0" normalizeH="0" baseline="0" noProof="0" dirty="0" smtClean="0">
                <a:ln>
                  <a:noFill/>
                </a:ln>
                <a:solidFill>
                  <a:srgbClr val="185DA2"/>
                </a:solidFill>
                <a:effectLst/>
                <a:uLnTx/>
                <a:uFillTx/>
                <a:latin typeface="+mn-lt"/>
              </a:rPr>
              <a:t>Outer Bridge Crossing</a:t>
            </a:r>
          </a:p>
          <a:p>
            <a:pPr marL="344488" lvl="2" indent="227013">
              <a:spcBef>
                <a:spcPct val="20000"/>
              </a:spcBef>
              <a:buFont typeface="Wingdings" pitchFamily="2" charset="2"/>
              <a:buChar char="§"/>
              <a:defRPr/>
            </a:pPr>
            <a:r>
              <a:rPr lang="en-US" sz="1600" kern="0" dirty="0" smtClean="0">
                <a:solidFill>
                  <a:srgbClr val="185DA2"/>
                </a:solidFill>
                <a:latin typeface="+mn-lt"/>
              </a:rPr>
              <a:t>65 Toll lanes in 8 Toll Plazas</a:t>
            </a:r>
          </a:p>
          <a:p>
            <a:pPr marL="344488" lvl="2">
              <a:spcBef>
                <a:spcPct val="20000"/>
              </a:spcBef>
              <a:buFontTx/>
              <a:buChar char="•"/>
              <a:defRPr/>
            </a:pPr>
            <a:endParaRPr lang="en-US" sz="800" kern="0" dirty="0" smtClean="0">
              <a:solidFill>
                <a:srgbClr val="185DA2"/>
              </a:solidFill>
              <a:latin typeface="+mn-lt"/>
            </a:endParaRPr>
          </a:p>
        </p:txBody>
      </p:sp>
      <p:sp>
        <p:nvSpPr>
          <p:cNvPr id="4" name="TextBox 3"/>
          <p:cNvSpPr txBox="1"/>
          <p:nvPr/>
        </p:nvSpPr>
        <p:spPr>
          <a:xfrm>
            <a:off x="152400" y="3276600"/>
            <a:ext cx="4953000" cy="2314480"/>
          </a:xfrm>
          <a:prstGeom prst="rect">
            <a:avLst/>
          </a:prstGeom>
          <a:noFill/>
        </p:spPr>
        <p:txBody>
          <a:bodyPr wrap="square" rtlCol="0">
            <a:spAutoFit/>
          </a:bodyPr>
          <a:lstStyle/>
          <a:p>
            <a:pPr marL="1588" lvl="1">
              <a:spcBef>
                <a:spcPct val="20000"/>
              </a:spcBef>
              <a:defRPr/>
            </a:pPr>
            <a:r>
              <a:rPr lang="en-US" sz="2200" b="1" kern="0" dirty="0" smtClean="0">
                <a:solidFill>
                  <a:srgbClr val="185DA2"/>
                </a:solidFill>
                <a:latin typeface="Arial"/>
              </a:rPr>
              <a:t>  2 Tunnels</a:t>
            </a:r>
            <a:endParaRPr lang="en-US" sz="2000" kern="0" dirty="0" smtClean="0">
              <a:solidFill>
                <a:srgbClr val="185DA2"/>
              </a:solidFill>
              <a:latin typeface="Arial"/>
            </a:endParaRPr>
          </a:p>
          <a:p>
            <a:pPr marL="344488" lvl="2" indent="227013">
              <a:spcBef>
                <a:spcPct val="20000"/>
              </a:spcBef>
              <a:buFont typeface="Wingdings" pitchFamily="2" charset="2"/>
              <a:buChar char="§"/>
              <a:defRPr/>
            </a:pPr>
            <a:r>
              <a:rPr lang="en-US" sz="1600" kern="0" dirty="0" smtClean="0">
                <a:solidFill>
                  <a:srgbClr val="185DA2"/>
                </a:solidFill>
                <a:latin typeface="Arial"/>
              </a:rPr>
              <a:t>Holland Tunnel </a:t>
            </a:r>
          </a:p>
          <a:p>
            <a:pPr marL="344488" lvl="2" indent="227013">
              <a:spcBef>
                <a:spcPct val="20000"/>
              </a:spcBef>
              <a:buFont typeface="Wingdings" pitchFamily="2" charset="2"/>
              <a:buChar char="§"/>
              <a:defRPr/>
            </a:pPr>
            <a:r>
              <a:rPr lang="en-US" sz="1600" kern="0" dirty="0" smtClean="0">
                <a:solidFill>
                  <a:srgbClr val="185DA2"/>
                </a:solidFill>
                <a:latin typeface="Arial"/>
              </a:rPr>
              <a:t>Lincoln Tunnel</a:t>
            </a:r>
          </a:p>
          <a:p>
            <a:pPr marL="344488" lvl="2" indent="227013">
              <a:spcBef>
                <a:spcPct val="20000"/>
              </a:spcBef>
              <a:buFont typeface="Wingdings" pitchFamily="2" charset="2"/>
              <a:buChar char="§"/>
              <a:defRPr/>
            </a:pPr>
            <a:endParaRPr lang="en-US" sz="1600" kern="0" dirty="0" smtClean="0">
              <a:solidFill>
                <a:srgbClr val="185DA2"/>
              </a:solidFill>
              <a:latin typeface="Arial"/>
            </a:endParaRPr>
          </a:p>
          <a:p>
            <a:pPr marL="1588" lvl="1">
              <a:spcBef>
                <a:spcPct val="20000"/>
              </a:spcBef>
              <a:defRPr/>
            </a:pPr>
            <a:r>
              <a:rPr lang="en-US" sz="2200" b="1" kern="0" dirty="0" smtClean="0">
                <a:solidFill>
                  <a:srgbClr val="185DA2"/>
                </a:solidFill>
                <a:latin typeface="Arial"/>
              </a:rPr>
              <a:t>  2 Bus Depots</a:t>
            </a:r>
          </a:p>
          <a:p>
            <a:pPr marL="344488" lvl="2" indent="227013">
              <a:spcBef>
                <a:spcPct val="20000"/>
              </a:spcBef>
              <a:buFont typeface="Wingdings" pitchFamily="2" charset="2"/>
              <a:buChar char="§"/>
              <a:defRPr/>
            </a:pPr>
            <a:r>
              <a:rPr lang="en-US" sz="1600" kern="0" dirty="0" smtClean="0">
                <a:solidFill>
                  <a:srgbClr val="185DA2"/>
                </a:solidFill>
                <a:latin typeface="Arial"/>
              </a:rPr>
              <a:t>George Washington Bridge Bus Station </a:t>
            </a:r>
          </a:p>
          <a:p>
            <a:pPr marL="344488" lvl="2" indent="227013">
              <a:spcBef>
                <a:spcPct val="20000"/>
              </a:spcBef>
              <a:buFont typeface="Wingdings" pitchFamily="2" charset="2"/>
              <a:buChar char="§"/>
              <a:defRPr/>
            </a:pPr>
            <a:r>
              <a:rPr lang="en-US" sz="1600" kern="0" dirty="0" smtClean="0">
                <a:solidFill>
                  <a:srgbClr val="185DA2"/>
                </a:solidFill>
                <a:latin typeface="Arial"/>
              </a:rPr>
              <a:t>Port Authority Bus Terminal</a:t>
            </a:r>
          </a:p>
        </p:txBody>
      </p:sp>
      <p:pic>
        <p:nvPicPr>
          <p:cNvPr id="11266" name="Picture 2" descr="photo of Bayonne Bridge span"/>
          <p:cNvPicPr>
            <a:picLocks noChangeAspect="1" noChangeArrowheads="1"/>
          </p:cNvPicPr>
          <p:nvPr/>
        </p:nvPicPr>
        <p:blipFill>
          <a:blip r:embed="rId3" cstate="print"/>
          <a:stretch>
            <a:fillRect/>
          </a:stretch>
        </p:blipFill>
        <p:spPr bwMode="auto">
          <a:xfrm>
            <a:off x="4038600" y="1355785"/>
            <a:ext cx="5105400" cy="3113049"/>
          </a:xfrm>
          <a:prstGeom prst="rect">
            <a:avLst/>
          </a:prstGeom>
          <a:ln>
            <a:noFill/>
          </a:ln>
          <a:effectLst>
            <a:outerShdw sx="1000" sy="1000" algn="tl" rotWithShape="0">
              <a:srgbClr val="333333"/>
            </a:outerShdw>
          </a:effectLst>
        </p:spPr>
      </p:pic>
      <p:sp>
        <p:nvSpPr>
          <p:cNvPr id="10" name="Content Placeholder 3"/>
          <p:cNvSpPr>
            <a:spLocks noGrp="1"/>
          </p:cNvSpPr>
          <p:nvPr>
            <p:ph sz="half" idx="4294967295"/>
          </p:nvPr>
        </p:nvSpPr>
        <p:spPr>
          <a:xfrm>
            <a:off x="4063320" y="1369333"/>
            <a:ext cx="3099480" cy="1983467"/>
          </a:xfrm>
          <a:prstGeom prst="rect">
            <a:avLst/>
          </a:prstGeom>
          <a:ln>
            <a:noFill/>
          </a:ln>
        </p:spPr>
        <p:txBody>
          <a:bodyPr/>
          <a:lstStyle/>
          <a:p>
            <a:pPr marL="0" indent="0">
              <a:spcAft>
                <a:spcPts val="1200"/>
              </a:spcAft>
            </a:pPr>
            <a:r>
              <a:rPr lang="en-US" sz="2400" b="1" dirty="0" smtClean="0"/>
              <a:t>Peak Daily Activity</a:t>
            </a:r>
            <a:r>
              <a:rPr lang="en-US" sz="500" b="1" dirty="0" smtClean="0"/>
              <a:t> </a:t>
            </a:r>
            <a:r>
              <a:rPr lang="en-US" sz="2400" b="1" dirty="0" smtClean="0"/>
              <a:t>*</a:t>
            </a:r>
          </a:p>
          <a:p>
            <a:pPr marL="0" indent="0">
              <a:spcBef>
                <a:spcPct val="0"/>
              </a:spcBef>
              <a:spcAft>
                <a:spcPts val="600"/>
              </a:spcAft>
            </a:pPr>
            <a:r>
              <a:rPr lang="en-US" sz="1600" b="1" dirty="0" smtClean="0"/>
              <a:t>9,685 buses</a:t>
            </a:r>
          </a:p>
          <a:p>
            <a:pPr marL="0" indent="0">
              <a:spcBef>
                <a:spcPct val="0"/>
              </a:spcBef>
              <a:spcAft>
                <a:spcPts val="600"/>
              </a:spcAft>
            </a:pPr>
            <a:r>
              <a:rPr lang="en-US" sz="1600" b="1" dirty="0" smtClean="0"/>
              <a:t>25,800 trucks</a:t>
            </a:r>
          </a:p>
          <a:p>
            <a:pPr marL="0" indent="0">
              <a:spcBef>
                <a:spcPct val="0"/>
              </a:spcBef>
              <a:spcAft>
                <a:spcPts val="600"/>
              </a:spcAft>
            </a:pPr>
            <a:r>
              <a:rPr lang="en-US" sz="1600" b="1" dirty="0" smtClean="0"/>
              <a:t>286,000 automobiles</a:t>
            </a:r>
          </a:p>
          <a:p>
            <a:pPr marL="0" indent="0">
              <a:buFont typeface="Wingdings" pitchFamily="2" charset="2"/>
              <a:buChar char="§"/>
            </a:pPr>
            <a:endParaRPr lang="en-US" sz="2000" b="1" dirty="0" smtClean="0"/>
          </a:p>
          <a:p>
            <a:pPr marL="0" indent="0"/>
            <a:endParaRPr lang="en-US" sz="2400" b="1" dirty="0" smtClean="0"/>
          </a:p>
          <a:p>
            <a:pPr marL="0" indent="0"/>
            <a:endParaRPr lang="en-US" sz="2400" b="1" dirty="0" smtClean="0"/>
          </a:p>
          <a:p>
            <a:pPr marL="0" indent="0"/>
            <a:endParaRPr lang="en-US" sz="1800" i="1" dirty="0" smtClean="0"/>
          </a:p>
        </p:txBody>
      </p:sp>
      <p:sp>
        <p:nvSpPr>
          <p:cNvPr id="8" name="Rectangle 7"/>
          <p:cNvSpPr/>
          <p:nvPr/>
        </p:nvSpPr>
        <p:spPr>
          <a:xfrm>
            <a:off x="4038600" y="4267200"/>
            <a:ext cx="5105400" cy="381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t>Over 67,000 Feet of Roadway  </a:t>
            </a:r>
            <a:r>
              <a:rPr lang="en-US" sz="1100" b="1" dirty="0" smtClean="0"/>
              <a:t>*May 2014</a:t>
            </a:r>
            <a:endParaRPr lang="en-US" sz="1100"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38400" y="2209800"/>
            <a:ext cx="7772400" cy="1362075"/>
          </a:xfrm>
        </p:spPr>
        <p:txBody>
          <a:bodyPr/>
          <a:lstStyle/>
          <a:p>
            <a:r>
              <a:rPr lang="en-US" dirty="0" smtClean="0"/>
              <a:t>Keys to </a:t>
            </a:r>
            <a:br>
              <a:rPr lang="en-US" dirty="0" smtClean="0"/>
            </a:br>
            <a:r>
              <a:rPr lang="en-US" dirty="0" smtClean="0">
                <a:solidFill>
                  <a:srgbClr val="00B050"/>
                </a:solidFill>
              </a:rPr>
              <a:t>sustainability</a:t>
            </a:r>
            <a:endParaRPr lang="en-US" dirty="0">
              <a:solidFill>
                <a:srgbClr val="00B050"/>
              </a:solidFill>
            </a:endParaRPr>
          </a:p>
        </p:txBody>
      </p:sp>
      <p:sp>
        <p:nvSpPr>
          <p:cNvPr id="3" name="Oval 2"/>
          <p:cNvSpPr/>
          <p:nvPr/>
        </p:nvSpPr>
        <p:spPr>
          <a:xfrm>
            <a:off x="5105400" y="2286000"/>
            <a:ext cx="609600"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 Same Side Corner Rectangle 4"/>
          <p:cNvSpPr/>
          <p:nvPr/>
        </p:nvSpPr>
        <p:spPr>
          <a:xfrm>
            <a:off x="5181600" y="2438400"/>
            <a:ext cx="1600200" cy="152400"/>
          </a:xfrm>
          <a:prstGeom prst="round2SameRect">
            <a:avLst>
              <a:gd name="adj1" fmla="val 50000"/>
              <a:gd name="adj2"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rot="10800000">
            <a:off x="6553200" y="2590800"/>
            <a:ext cx="216408" cy="762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10800000">
            <a:off x="6324600" y="2590800"/>
            <a:ext cx="216408" cy="762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5715000" y="2590800"/>
            <a:ext cx="374904" cy="762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rot="10800000">
            <a:off x="6096000" y="2590800"/>
            <a:ext cx="222504" cy="762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a:xfrm>
            <a:off x="0" y="0"/>
            <a:ext cx="9144000" cy="836613"/>
          </a:xfrm>
        </p:spPr>
        <p:txBody>
          <a:bodyPr>
            <a:normAutofit/>
          </a:bodyPr>
          <a:lstStyle/>
          <a:p>
            <a:pPr eaLnBrk="1" hangingPunct="1"/>
            <a:r>
              <a:rPr lang="en-US" sz="2500" dirty="0" smtClean="0"/>
              <a:t>Port Authority Emergency Response Long Term Recovery</a:t>
            </a:r>
          </a:p>
        </p:txBody>
      </p:sp>
      <p:graphicFrame>
        <p:nvGraphicFramePr>
          <p:cNvPr id="5" name="Diagram 4"/>
          <p:cNvGraphicFramePr/>
          <p:nvPr/>
        </p:nvGraphicFramePr>
        <p:xfrm>
          <a:off x="228600" y="1447800"/>
          <a:ext cx="8686800"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1371600" y="3244334"/>
            <a:ext cx="838691" cy="369332"/>
          </a:xfrm>
          <a:prstGeom prst="rect">
            <a:avLst/>
          </a:prstGeom>
          <a:noFill/>
        </p:spPr>
        <p:txBody>
          <a:bodyPr wrap="none" rtlCol="0">
            <a:spAutoFit/>
          </a:bodyPr>
          <a:lstStyle/>
          <a:p>
            <a:r>
              <a:rPr lang="en-US" b="1" dirty="0" smtClean="0">
                <a:solidFill>
                  <a:schemeClr val="bg1"/>
                </a:solidFill>
              </a:rPr>
              <a:t>FEMA</a:t>
            </a:r>
            <a:endParaRPr lang="en-US" b="1" dirty="0">
              <a:solidFill>
                <a:schemeClr val="bg1"/>
              </a:solidFill>
            </a:endParaRPr>
          </a:p>
        </p:txBody>
      </p:sp>
      <p:sp>
        <p:nvSpPr>
          <p:cNvPr id="6" name="TextBox 5"/>
          <p:cNvSpPr txBox="1"/>
          <p:nvPr/>
        </p:nvSpPr>
        <p:spPr>
          <a:xfrm>
            <a:off x="2660213" y="3244334"/>
            <a:ext cx="616387" cy="369332"/>
          </a:xfrm>
          <a:prstGeom prst="rect">
            <a:avLst/>
          </a:prstGeom>
          <a:noFill/>
        </p:spPr>
        <p:txBody>
          <a:bodyPr wrap="none" rtlCol="0">
            <a:spAutoFit/>
          </a:bodyPr>
          <a:lstStyle/>
          <a:p>
            <a:r>
              <a:rPr lang="en-US" b="1" dirty="0" smtClean="0">
                <a:solidFill>
                  <a:schemeClr val="bg1"/>
                </a:solidFill>
              </a:rPr>
              <a:t>FTA</a:t>
            </a:r>
            <a:endParaRPr lang="en-US" b="1" dirty="0">
              <a:solidFill>
                <a:schemeClr val="bg1"/>
              </a:solidFill>
            </a:endParaRPr>
          </a:p>
        </p:txBody>
      </p:sp>
      <p:sp>
        <p:nvSpPr>
          <p:cNvPr id="7" name="TextBox 6"/>
          <p:cNvSpPr txBox="1"/>
          <p:nvPr/>
        </p:nvSpPr>
        <p:spPr>
          <a:xfrm>
            <a:off x="3429000" y="3167390"/>
            <a:ext cx="1219200" cy="523220"/>
          </a:xfrm>
          <a:prstGeom prst="rect">
            <a:avLst/>
          </a:prstGeom>
          <a:noFill/>
        </p:spPr>
        <p:txBody>
          <a:bodyPr wrap="square" rtlCol="0">
            <a:spAutoFit/>
          </a:bodyPr>
          <a:lstStyle/>
          <a:p>
            <a:pPr algn="ctr"/>
            <a:r>
              <a:rPr lang="en-US" sz="1400" b="1" dirty="0" smtClean="0">
                <a:solidFill>
                  <a:schemeClr val="bg1"/>
                </a:solidFill>
              </a:rPr>
              <a:t>Insurance</a:t>
            </a:r>
          </a:p>
          <a:p>
            <a:pPr algn="ctr"/>
            <a:r>
              <a:rPr lang="en-US" sz="1400" b="1" dirty="0" smtClean="0">
                <a:solidFill>
                  <a:schemeClr val="bg1"/>
                </a:solidFill>
              </a:rPr>
              <a:t>Adjusters</a:t>
            </a:r>
            <a:endParaRPr lang="en-US" sz="1400" b="1" dirty="0">
              <a:solidFill>
                <a:schemeClr val="bg1"/>
              </a:solidFill>
            </a:endParaRPr>
          </a:p>
        </p:txBody>
      </p:sp>
      <p:sp>
        <p:nvSpPr>
          <p:cNvPr id="8" name="TextBox 7"/>
          <p:cNvSpPr txBox="1"/>
          <p:nvPr/>
        </p:nvSpPr>
        <p:spPr>
          <a:xfrm>
            <a:off x="4572000" y="3048000"/>
            <a:ext cx="1117614" cy="738664"/>
          </a:xfrm>
          <a:prstGeom prst="rect">
            <a:avLst/>
          </a:prstGeom>
          <a:noFill/>
        </p:spPr>
        <p:txBody>
          <a:bodyPr wrap="none" rtlCol="0">
            <a:spAutoFit/>
          </a:bodyPr>
          <a:lstStyle/>
          <a:p>
            <a:pPr algn="ctr"/>
            <a:r>
              <a:rPr lang="en-US" sz="1400" b="1" dirty="0" smtClean="0">
                <a:solidFill>
                  <a:schemeClr val="bg1"/>
                </a:solidFill>
              </a:rPr>
              <a:t>Consultant</a:t>
            </a:r>
          </a:p>
          <a:p>
            <a:pPr algn="ctr"/>
            <a:r>
              <a:rPr lang="en-US" sz="1400" b="1" dirty="0" smtClean="0">
                <a:solidFill>
                  <a:schemeClr val="bg1"/>
                </a:solidFill>
              </a:rPr>
              <a:t>Contractor</a:t>
            </a:r>
          </a:p>
          <a:p>
            <a:pPr algn="ctr"/>
            <a:r>
              <a:rPr lang="en-US" sz="1400" b="1" dirty="0" smtClean="0">
                <a:solidFill>
                  <a:schemeClr val="bg1"/>
                </a:solidFill>
              </a:rPr>
              <a:t>Partners</a:t>
            </a:r>
            <a:endParaRPr lang="en-US" sz="1400" b="1" dirty="0">
              <a:solidFill>
                <a:schemeClr val="bg1"/>
              </a:solidFill>
            </a:endParaRPr>
          </a:p>
        </p:txBody>
      </p:sp>
      <p:sp>
        <p:nvSpPr>
          <p:cNvPr id="9" name="TextBox 8"/>
          <p:cNvSpPr txBox="1"/>
          <p:nvPr/>
        </p:nvSpPr>
        <p:spPr>
          <a:xfrm>
            <a:off x="5638800" y="2514600"/>
            <a:ext cx="1180130" cy="1615827"/>
          </a:xfrm>
          <a:prstGeom prst="rect">
            <a:avLst/>
          </a:prstGeom>
          <a:noFill/>
        </p:spPr>
        <p:txBody>
          <a:bodyPr wrap="none" rtlCol="0">
            <a:spAutoFit/>
          </a:bodyPr>
          <a:lstStyle/>
          <a:p>
            <a:pPr algn="ctr"/>
            <a:r>
              <a:rPr lang="en-US" sz="1100" b="1" dirty="0" smtClean="0">
                <a:solidFill>
                  <a:schemeClr val="bg1"/>
                </a:solidFill>
              </a:rPr>
              <a:t>AGENCY</a:t>
            </a:r>
          </a:p>
          <a:p>
            <a:pPr algn="ctr"/>
            <a:endParaRPr lang="en-US" sz="1100" b="1" dirty="0" smtClean="0">
              <a:solidFill>
                <a:schemeClr val="bg1"/>
              </a:solidFill>
            </a:endParaRPr>
          </a:p>
          <a:p>
            <a:pPr algn="ctr"/>
            <a:r>
              <a:rPr lang="en-US" sz="1100" b="1" dirty="0" smtClean="0">
                <a:solidFill>
                  <a:schemeClr val="bg1"/>
                </a:solidFill>
              </a:rPr>
              <a:t>COO</a:t>
            </a:r>
          </a:p>
          <a:p>
            <a:pPr algn="ctr"/>
            <a:r>
              <a:rPr lang="en-US" sz="1100" b="1" dirty="0" smtClean="0">
                <a:solidFill>
                  <a:schemeClr val="bg1"/>
                </a:solidFill>
              </a:rPr>
              <a:t>Chief Engineer</a:t>
            </a:r>
          </a:p>
          <a:p>
            <a:pPr algn="ctr"/>
            <a:r>
              <a:rPr lang="en-US" sz="1100" b="1" dirty="0" smtClean="0">
                <a:solidFill>
                  <a:schemeClr val="bg1"/>
                </a:solidFill>
              </a:rPr>
              <a:t>CTO</a:t>
            </a:r>
          </a:p>
          <a:p>
            <a:pPr algn="ctr"/>
            <a:r>
              <a:rPr lang="en-US" sz="1100" b="1" dirty="0" smtClean="0">
                <a:solidFill>
                  <a:schemeClr val="bg1"/>
                </a:solidFill>
              </a:rPr>
              <a:t>CSO</a:t>
            </a:r>
          </a:p>
          <a:p>
            <a:pPr algn="ctr"/>
            <a:r>
              <a:rPr lang="en-US" sz="1100" b="1" dirty="0" smtClean="0">
                <a:solidFill>
                  <a:schemeClr val="bg1"/>
                </a:solidFill>
              </a:rPr>
              <a:t>CFO</a:t>
            </a:r>
          </a:p>
          <a:p>
            <a:pPr algn="ctr"/>
            <a:r>
              <a:rPr lang="en-US" sz="1100" b="1" dirty="0" smtClean="0">
                <a:solidFill>
                  <a:schemeClr val="bg1"/>
                </a:solidFill>
              </a:rPr>
              <a:t>Chief, Capital</a:t>
            </a:r>
          </a:p>
          <a:p>
            <a:pPr algn="ctr"/>
            <a:r>
              <a:rPr lang="en-US" sz="1100" b="1" dirty="0" smtClean="0">
                <a:solidFill>
                  <a:schemeClr val="bg1"/>
                </a:solidFill>
              </a:rPr>
              <a:t>Planning</a:t>
            </a:r>
            <a:endParaRPr lang="en-US" sz="1100" b="1" dirty="0">
              <a:solidFill>
                <a:schemeClr val="bg1"/>
              </a:solidFill>
            </a:endParaRPr>
          </a:p>
        </p:txBody>
      </p:sp>
      <p:pic>
        <p:nvPicPr>
          <p:cNvPr id="10" name="Picture 2"/>
          <p:cNvPicPr>
            <a:picLocks noChangeAspect="1" noChangeArrowheads="1"/>
          </p:cNvPicPr>
          <p:nvPr/>
        </p:nvPicPr>
        <p:blipFill>
          <a:blip r:embed="rId8" cstate="print"/>
          <a:srcRect/>
          <a:stretch>
            <a:fillRect/>
          </a:stretch>
        </p:blipFill>
        <p:spPr bwMode="auto">
          <a:xfrm>
            <a:off x="7986270" y="3276600"/>
            <a:ext cx="852930" cy="10573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72400" cy="989013"/>
          </a:xfrm>
        </p:spPr>
        <p:txBody>
          <a:bodyPr/>
          <a:lstStyle/>
          <a:p>
            <a:r>
              <a:rPr lang="en-US" dirty="0" smtClean="0"/>
              <a:t>Storm Mitigation &amp; Resilience Office</a:t>
            </a:r>
            <a:endParaRPr lang="en-US" dirty="0"/>
          </a:p>
        </p:txBody>
      </p:sp>
      <p:sp>
        <p:nvSpPr>
          <p:cNvPr id="3" name="Content Placeholder 2"/>
          <p:cNvSpPr>
            <a:spLocks noGrp="1"/>
          </p:cNvSpPr>
          <p:nvPr>
            <p:ph idx="1"/>
          </p:nvPr>
        </p:nvSpPr>
        <p:spPr/>
        <p:txBody>
          <a:bodyPr/>
          <a:lstStyle/>
          <a:p>
            <a:r>
              <a:rPr lang="en-US" smtClean="0"/>
              <a:t>Goal </a:t>
            </a:r>
            <a:endParaRPr lang="en-US"/>
          </a:p>
        </p:txBody>
      </p:sp>
      <p:pic>
        <p:nvPicPr>
          <p:cNvPr id="6" name="Picture 5" descr="Timeline.bmp"/>
          <p:cNvPicPr>
            <a:picLocks noChangeAspect="1"/>
          </p:cNvPicPr>
          <p:nvPr/>
        </p:nvPicPr>
        <p:blipFill>
          <a:blip r:embed="rId3" cstate="print"/>
          <a:stretch>
            <a:fillRect/>
          </a:stretch>
        </p:blipFill>
        <p:spPr>
          <a:xfrm>
            <a:off x="0" y="1255668"/>
            <a:ext cx="9144000" cy="4840332"/>
          </a:xfrm>
          <a:prstGeom prst="rect">
            <a:avLst/>
          </a:prstGeom>
        </p:spPr>
      </p:pic>
      <p:pic>
        <p:nvPicPr>
          <p:cNvPr id="7" name="Picture 6" descr="Timeline.bmp"/>
          <p:cNvPicPr>
            <a:picLocks noChangeAspect="1"/>
          </p:cNvPicPr>
          <p:nvPr/>
        </p:nvPicPr>
        <p:blipFill>
          <a:blip r:embed="rId3" cstate="print"/>
          <a:srcRect l="29167" t="65366" r="60833" b="7871"/>
          <a:stretch>
            <a:fillRect/>
          </a:stretch>
        </p:blipFill>
        <p:spPr>
          <a:xfrm>
            <a:off x="2514600" y="2819400"/>
            <a:ext cx="1066800" cy="1511300"/>
          </a:xfrm>
          <a:prstGeom prst="rect">
            <a:avLst/>
          </a:prstGeom>
        </p:spPr>
      </p:pic>
      <p:pic>
        <p:nvPicPr>
          <p:cNvPr id="5" name="Picture 2"/>
          <p:cNvPicPr>
            <a:picLocks noChangeAspect="1" noChangeArrowheads="1"/>
          </p:cNvPicPr>
          <p:nvPr/>
        </p:nvPicPr>
        <p:blipFill>
          <a:blip r:embed="rId4" cstate="print"/>
          <a:srcRect/>
          <a:stretch>
            <a:fillRect/>
          </a:stretch>
        </p:blipFill>
        <p:spPr bwMode="auto">
          <a:xfrm>
            <a:off x="2514600" y="2819400"/>
            <a:ext cx="1066800" cy="13224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72400" cy="989013"/>
          </a:xfrm>
        </p:spPr>
        <p:txBody>
          <a:bodyPr/>
          <a:lstStyle/>
          <a:p>
            <a:r>
              <a:rPr lang="en-US" dirty="0" smtClean="0"/>
              <a:t>Created Storm Mitigation Office</a:t>
            </a:r>
            <a:endParaRPr lang="en-US" dirty="0"/>
          </a:p>
        </p:txBody>
      </p:sp>
      <p:sp>
        <p:nvSpPr>
          <p:cNvPr id="3" name="Content Placeholder 2"/>
          <p:cNvSpPr>
            <a:spLocks noGrp="1"/>
          </p:cNvSpPr>
          <p:nvPr>
            <p:ph idx="1"/>
          </p:nvPr>
        </p:nvSpPr>
        <p:spPr/>
        <p:txBody>
          <a:bodyPr/>
          <a:lstStyle/>
          <a:p>
            <a:r>
              <a:rPr lang="en-US" smtClean="0"/>
              <a:t>Goal </a:t>
            </a:r>
            <a:endParaRPr lang="en-US"/>
          </a:p>
        </p:txBody>
      </p:sp>
      <p:pic>
        <p:nvPicPr>
          <p:cNvPr id="5" name="Picture 4" descr="Orgchart SMRO.JPG"/>
          <p:cNvPicPr>
            <a:picLocks noChangeAspect="1"/>
          </p:cNvPicPr>
          <p:nvPr/>
        </p:nvPicPr>
        <p:blipFill>
          <a:blip r:embed="rId3" cstate="print"/>
          <a:srcRect t="2773" b="2946"/>
          <a:stretch>
            <a:fillRect/>
          </a:stretch>
        </p:blipFill>
        <p:spPr>
          <a:xfrm>
            <a:off x="819150" y="1143000"/>
            <a:ext cx="7105650" cy="5181600"/>
          </a:xfrm>
          <a:prstGeom prst="rect">
            <a:avLst/>
          </a:prstGeom>
        </p:spPr>
      </p:pic>
      <p:pic>
        <p:nvPicPr>
          <p:cNvPr id="17410" name="Picture 2"/>
          <p:cNvPicPr>
            <a:picLocks noChangeAspect="1" noChangeArrowheads="1"/>
          </p:cNvPicPr>
          <p:nvPr/>
        </p:nvPicPr>
        <p:blipFill>
          <a:blip r:embed="rId4" cstate="print"/>
          <a:srcRect/>
          <a:stretch>
            <a:fillRect/>
          </a:stretch>
        </p:blipFill>
        <p:spPr bwMode="auto">
          <a:xfrm>
            <a:off x="4475971" y="2819400"/>
            <a:ext cx="553229"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0"/>
          <p:cNvSpPr>
            <a:spLocks noGrp="1"/>
          </p:cNvSpPr>
          <p:nvPr>
            <p:ph type="title"/>
          </p:nvPr>
        </p:nvSpPr>
        <p:spPr>
          <a:xfrm>
            <a:off x="0" y="0"/>
            <a:ext cx="9144000" cy="838200"/>
          </a:xfrm>
        </p:spPr>
        <p:txBody>
          <a:bodyPr/>
          <a:lstStyle/>
          <a:p>
            <a:r>
              <a:rPr lang="en-US" sz="2400" dirty="0" smtClean="0"/>
              <a:t>Mitigation &amp; Resilience Planning…</a:t>
            </a:r>
          </a:p>
        </p:txBody>
      </p:sp>
      <p:sp>
        <p:nvSpPr>
          <p:cNvPr id="17411" name="Content Placeholder 11"/>
          <p:cNvSpPr>
            <a:spLocks noGrp="1"/>
          </p:cNvSpPr>
          <p:nvPr>
            <p:ph idx="1"/>
          </p:nvPr>
        </p:nvSpPr>
        <p:spPr>
          <a:xfrm>
            <a:off x="381000" y="1066800"/>
            <a:ext cx="8763000" cy="5410200"/>
          </a:xfrm>
          <a:noFill/>
        </p:spPr>
        <p:style>
          <a:lnRef idx="0">
            <a:scrgbClr r="0" g="0" b="0"/>
          </a:lnRef>
          <a:fillRef idx="1002">
            <a:schemeClr val="lt1"/>
          </a:fillRef>
          <a:effectRef idx="0">
            <a:scrgbClr r="0" g="0" b="0"/>
          </a:effectRef>
          <a:fontRef idx="major"/>
        </p:style>
        <p:txBody>
          <a:bodyPr/>
          <a:lstStyle/>
          <a:p>
            <a:pPr>
              <a:spcBef>
                <a:spcPct val="0"/>
              </a:spcBef>
            </a:pPr>
            <a:r>
              <a:rPr lang="en-US" sz="2000" b="1" dirty="0" smtClean="0">
                <a:solidFill>
                  <a:schemeClr val="bg2"/>
                </a:solidFill>
              </a:rPr>
              <a:t>Short Term – Immediately Protect Critical Assets</a:t>
            </a:r>
          </a:p>
          <a:p>
            <a:pPr indent="292100">
              <a:spcBef>
                <a:spcPct val="0"/>
              </a:spcBef>
            </a:pPr>
            <a:endParaRPr lang="en-US" sz="1800" dirty="0" smtClean="0">
              <a:solidFill>
                <a:schemeClr val="bg2"/>
              </a:solidFill>
            </a:endParaRPr>
          </a:p>
          <a:p>
            <a:pPr marL="342900" indent="-342900">
              <a:spcBef>
                <a:spcPct val="0"/>
              </a:spcBef>
              <a:buAutoNum type="arabicPeriod"/>
            </a:pPr>
            <a:r>
              <a:rPr lang="en-US" sz="1800" dirty="0" smtClean="0">
                <a:solidFill>
                  <a:schemeClr val="bg2"/>
                </a:solidFill>
              </a:rPr>
              <a:t>Identified and completed “low hanging fruit” initiatives (interim protective   </a:t>
            </a:r>
          </a:p>
          <a:p>
            <a:pPr marL="342900" indent="-342900">
              <a:spcBef>
                <a:spcPct val="0"/>
              </a:spcBef>
            </a:pPr>
            <a:r>
              <a:rPr lang="en-US" sz="1800" dirty="0" smtClean="0">
                <a:solidFill>
                  <a:schemeClr val="bg2"/>
                </a:solidFill>
              </a:rPr>
              <a:t>     measures) where appropriate in 2013 and 2014.</a:t>
            </a:r>
          </a:p>
          <a:p>
            <a:pPr indent="292100">
              <a:spcBef>
                <a:spcPct val="0"/>
              </a:spcBef>
            </a:pPr>
            <a:endParaRPr lang="en-US" sz="1800" dirty="0" smtClean="0">
              <a:solidFill>
                <a:schemeClr val="bg2"/>
              </a:solidFill>
            </a:endParaRPr>
          </a:p>
          <a:p>
            <a:pPr lvl="1" indent="292100">
              <a:spcBef>
                <a:spcPct val="0"/>
              </a:spcBef>
              <a:buAutoNum type="alphaLcPeriod"/>
            </a:pPr>
            <a:r>
              <a:rPr lang="en-US" sz="1500" dirty="0" smtClean="0">
                <a:solidFill>
                  <a:schemeClr val="bg2"/>
                </a:solidFill>
              </a:rPr>
              <a:t>Focused on assets damaged that are most critical to operations.</a:t>
            </a:r>
          </a:p>
          <a:p>
            <a:pPr lvl="1" indent="292100">
              <a:spcBef>
                <a:spcPct val="0"/>
              </a:spcBef>
              <a:buAutoNum type="alphaLcPeriod"/>
            </a:pPr>
            <a:r>
              <a:rPr lang="en-US" sz="1500" dirty="0" smtClean="0">
                <a:solidFill>
                  <a:schemeClr val="bg2"/>
                </a:solidFill>
              </a:rPr>
              <a:t>Expedited capital projects with “resilience” components.</a:t>
            </a:r>
          </a:p>
          <a:p>
            <a:pPr indent="292100">
              <a:spcBef>
                <a:spcPct val="0"/>
              </a:spcBef>
            </a:pPr>
            <a:endParaRPr lang="en-US" sz="1800" dirty="0" smtClean="0">
              <a:solidFill>
                <a:schemeClr val="bg2"/>
              </a:solidFill>
            </a:endParaRPr>
          </a:p>
          <a:p>
            <a:pPr>
              <a:spcBef>
                <a:spcPct val="0"/>
              </a:spcBef>
            </a:pPr>
            <a:r>
              <a:rPr lang="en-US" sz="1800" dirty="0" smtClean="0">
                <a:solidFill>
                  <a:schemeClr val="bg2"/>
                </a:solidFill>
              </a:rPr>
              <a:t>2.  Engineering led effort to develop revised “Resilience” Design Criteria for  </a:t>
            </a:r>
          </a:p>
          <a:p>
            <a:pPr>
              <a:spcBef>
                <a:spcPct val="0"/>
              </a:spcBef>
            </a:pPr>
            <a:r>
              <a:rPr lang="en-US" sz="1800" dirty="0" smtClean="0">
                <a:solidFill>
                  <a:schemeClr val="bg2"/>
                </a:solidFill>
              </a:rPr>
              <a:t>     application to capital program.</a:t>
            </a:r>
          </a:p>
          <a:p>
            <a:pPr indent="292100">
              <a:spcBef>
                <a:spcPct val="0"/>
              </a:spcBef>
            </a:pPr>
            <a:endParaRPr lang="en-US" sz="1800" dirty="0" smtClean="0">
              <a:solidFill>
                <a:schemeClr val="bg2"/>
              </a:solidFill>
            </a:endParaRPr>
          </a:p>
          <a:p>
            <a:pPr marL="342900" indent="-342900">
              <a:spcBef>
                <a:spcPct val="0"/>
              </a:spcBef>
              <a:buAutoNum type="arabicPeriod" startAt="3"/>
            </a:pPr>
            <a:r>
              <a:rPr lang="en-US" sz="1800" dirty="0" smtClean="0">
                <a:solidFill>
                  <a:schemeClr val="bg2"/>
                </a:solidFill>
              </a:rPr>
              <a:t>Strengthen and institutionalize partner relationship with suppliers and  </a:t>
            </a:r>
          </a:p>
          <a:p>
            <a:pPr marL="342900" indent="-342900">
              <a:spcBef>
                <a:spcPct val="0"/>
              </a:spcBef>
            </a:pPr>
            <a:r>
              <a:rPr lang="en-US" sz="1800" dirty="0" smtClean="0">
                <a:solidFill>
                  <a:schemeClr val="bg2"/>
                </a:solidFill>
              </a:rPr>
              <a:t>      consultants.</a:t>
            </a:r>
          </a:p>
          <a:p>
            <a:pPr marL="342900" indent="-342900">
              <a:spcBef>
                <a:spcPct val="0"/>
              </a:spcBef>
            </a:pPr>
            <a:endParaRPr lang="en-US" sz="1800" dirty="0" smtClean="0">
              <a:solidFill>
                <a:schemeClr val="bg2"/>
              </a:solidFill>
            </a:endParaRPr>
          </a:p>
          <a:p>
            <a:pPr marL="342900" indent="-342900">
              <a:spcBef>
                <a:spcPct val="0"/>
              </a:spcBef>
            </a:pPr>
            <a:r>
              <a:rPr lang="en-US" sz="1800" dirty="0" smtClean="0">
                <a:solidFill>
                  <a:schemeClr val="bg2"/>
                </a:solidFill>
              </a:rPr>
              <a:t>4.   Complete Federal Resilience Projects: Port Authority has been awarded more than $200 million in competitive federal disaster grant funding from the FTA and FEMA to support mitigation and resiliency initiatives. </a:t>
            </a:r>
          </a:p>
          <a:p>
            <a:pPr marL="342900" indent="-342900">
              <a:spcBef>
                <a:spcPct val="0"/>
              </a:spcBef>
            </a:pPr>
            <a:endParaRPr lang="en-US" sz="1800" dirty="0" smtClean="0">
              <a:solidFill>
                <a:schemeClr val="bg2"/>
              </a:solidFill>
            </a:endParaRPr>
          </a:p>
          <a:p>
            <a:pPr indent="292100">
              <a:spcBef>
                <a:spcPct val="0"/>
              </a:spcBef>
              <a:buFont typeface="Arial" charset="0"/>
              <a:buChar char="■"/>
            </a:pPr>
            <a:endParaRPr lang="en-US" sz="1800" dirty="0" smtClean="0">
              <a:solidFill>
                <a:schemeClr val="bg2"/>
              </a:solidFill>
            </a:endParaRPr>
          </a:p>
          <a:p>
            <a:endParaRPr lang="en-US" dirty="0" smtClean="0">
              <a:solidFill>
                <a:schemeClr val="bg2"/>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077200" cy="914400"/>
          </a:xfrm>
        </p:spPr>
        <p:txBody>
          <a:bodyPr/>
          <a:lstStyle/>
          <a:p>
            <a:r>
              <a:rPr lang="en-US" dirty="0" smtClean="0"/>
              <a:t>New Design Guidelines</a:t>
            </a:r>
            <a:endParaRPr lang="en-US" dirty="0"/>
          </a:p>
        </p:txBody>
      </p:sp>
      <p:sp>
        <p:nvSpPr>
          <p:cNvPr id="3" name="Content Placeholder 2"/>
          <p:cNvSpPr>
            <a:spLocks noGrp="1"/>
          </p:cNvSpPr>
          <p:nvPr>
            <p:ph idx="1"/>
          </p:nvPr>
        </p:nvSpPr>
        <p:spPr>
          <a:xfrm>
            <a:off x="304800" y="1295400"/>
            <a:ext cx="8686800" cy="4495800"/>
          </a:xfrm>
        </p:spPr>
        <p:txBody>
          <a:bodyPr/>
          <a:lstStyle/>
          <a:p>
            <a:r>
              <a:rPr lang="en-US" sz="2000" b="1" dirty="0" smtClean="0">
                <a:solidFill>
                  <a:schemeClr val="bg2"/>
                </a:solidFill>
              </a:rPr>
              <a:t>Long Term Resilience: </a:t>
            </a:r>
            <a:r>
              <a:rPr lang="en-US" sz="2000" i="1" dirty="0" smtClean="0">
                <a:solidFill>
                  <a:schemeClr val="bg2"/>
                </a:solidFill>
              </a:rPr>
              <a:t>Revised Agency Design Guidelines </a:t>
            </a:r>
          </a:p>
          <a:p>
            <a:pPr marL="342900" indent="-342900">
              <a:buAutoNum type="arabicPeriod"/>
            </a:pPr>
            <a:r>
              <a:rPr lang="en-US" sz="1800" dirty="0" smtClean="0">
                <a:solidFill>
                  <a:schemeClr val="bg2"/>
                </a:solidFill>
              </a:rPr>
              <a:t>The Engineering Department, in consultation with the line departments,   updated the agency’s standard design guidelines to ensure that current and future projects are more resilient to climate events. </a:t>
            </a:r>
          </a:p>
          <a:p>
            <a:r>
              <a:rPr lang="en-US" sz="1800" dirty="0" smtClean="0">
                <a:solidFill>
                  <a:schemeClr val="bg2"/>
                </a:solidFill>
              </a:rPr>
              <a:t>2.   </a:t>
            </a:r>
            <a:r>
              <a:rPr lang="en-US" sz="1800" b="1" dirty="0" smtClean="0">
                <a:solidFill>
                  <a:schemeClr val="bg2"/>
                </a:solidFill>
              </a:rPr>
              <a:t>The Guidelines: </a:t>
            </a:r>
          </a:p>
          <a:p>
            <a:endParaRPr lang="en-US" sz="400" dirty="0" smtClean="0">
              <a:solidFill>
                <a:schemeClr val="bg2"/>
              </a:solidFill>
            </a:endParaRPr>
          </a:p>
          <a:p>
            <a:pPr lvl="1" indent="177800">
              <a:lnSpc>
                <a:spcPct val="150000"/>
              </a:lnSpc>
              <a:spcBef>
                <a:spcPts val="0"/>
              </a:spcBef>
              <a:buFont typeface="Wingdings" pitchFamily="2" charset="2"/>
              <a:buChar char="§"/>
            </a:pPr>
            <a:r>
              <a:rPr lang="en-US" sz="1700" dirty="0" smtClean="0">
                <a:solidFill>
                  <a:schemeClr val="bg2"/>
                </a:solidFill>
              </a:rPr>
              <a:t>Comply with updated resiliency codes, </a:t>
            </a:r>
          </a:p>
          <a:p>
            <a:pPr lvl="1" indent="177800">
              <a:lnSpc>
                <a:spcPct val="150000"/>
              </a:lnSpc>
              <a:spcBef>
                <a:spcPts val="0"/>
              </a:spcBef>
              <a:buFont typeface="Wingdings" pitchFamily="2" charset="2"/>
              <a:buChar char="§"/>
            </a:pPr>
            <a:r>
              <a:rPr lang="en-US" sz="1700" dirty="0" smtClean="0">
                <a:solidFill>
                  <a:schemeClr val="bg2"/>
                </a:solidFill>
              </a:rPr>
              <a:t>Identify critical infrastructure, </a:t>
            </a:r>
          </a:p>
          <a:p>
            <a:pPr lvl="1" indent="177800">
              <a:lnSpc>
                <a:spcPct val="150000"/>
              </a:lnSpc>
              <a:spcBef>
                <a:spcPts val="0"/>
              </a:spcBef>
              <a:buFont typeface="Wingdings" pitchFamily="2" charset="2"/>
              <a:buChar char="§"/>
            </a:pPr>
            <a:r>
              <a:rPr lang="en-US" sz="1700" dirty="0" smtClean="0">
                <a:solidFill>
                  <a:schemeClr val="bg2"/>
                </a:solidFill>
              </a:rPr>
              <a:t>Consider federal, state and local recommendations, </a:t>
            </a:r>
          </a:p>
          <a:p>
            <a:pPr lvl="1" indent="177800">
              <a:spcBef>
                <a:spcPts val="0"/>
              </a:spcBef>
              <a:buFont typeface="Wingdings" pitchFamily="2" charset="2"/>
              <a:buChar char="§"/>
            </a:pPr>
            <a:r>
              <a:rPr lang="en-US" sz="1700" dirty="0" smtClean="0">
                <a:solidFill>
                  <a:schemeClr val="bg2"/>
                </a:solidFill>
              </a:rPr>
              <a:t>Consider climate change including sea level rise and extreme weather events</a:t>
            </a:r>
            <a:r>
              <a:rPr lang="en-US" sz="1600" dirty="0" smtClean="0">
                <a:solidFill>
                  <a:schemeClr val="bg2"/>
                </a:solidFill>
              </a:rPr>
              <a:t>.</a:t>
            </a:r>
          </a:p>
          <a:p>
            <a:pPr lvl="1" indent="177800">
              <a:spcBef>
                <a:spcPts val="0"/>
              </a:spcBef>
              <a:buFont typeface="Wingdings" pitchFamily="2" charset="2"/>
              <a:buChar char="§"/>
            </a:pPr>
            <a:endParaRPr lang="en-US" sz="1800" dirty="0">
              <a:solidFill>
                <a:schemeClr val="bg2"/>
              </a:solidFill>
            </a:endParaRPr>
          </a:p>
          <a:p>
            <a:pPr marL="0" lvl="1" indent="0">
              <a:spcBef>
                <a:spcPts val="0"/>
              </a:spcBef>
              <a:buNone/>
            </a:pPr>
            <a:r>
              <a:rPr lang="en-US" sz="1800" dirty="0" smtClean="0">
                <a:solidFill>
                  <a:schemeClr val="bg2"/>
                </a:solidFill>
              </a:rPr>
              <a:t>3.   </a:t>
            </a:r>
            <a:r>
              <a:rPr lang="en-US" sz="1800" b="1" dirty="0" smtClean="0">
                <a:solidFill>
                  <a:schemeClr val="bg2"/>
                </a:solidFill>
              </a:rPr>
              <a:t>Baseline: </a:t>
            </a:r>
            <a:r>
              <a:rPr lang="en-US" sz="1800" dirty="0" smtClean="0">
                <a:solidFill>
                  <a:schemeClr val="bg2"/>
                </a:solidFill>
              </a:rPr>
              <a:t>Building Code + Sea Level Rise</a:t>
            </a:r>
            <a:endParaRPr lang="en-US" sz="1600" dirty="0" smtClean="0">
              <a:solidFill>
                <a:schemeClr val="bg2"/>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26"/>
          <p:cNvSpPr>
            <a:spLocks noGrp="1" noChangeArrowheads="1"/>
          </p:cNvSpPr>
          <p:nvPr>
            <p:ph type="title"/>
          </p:nvPr>
        </p:nvSpPr>
        <p:spPr/>
        <p:txBody>
          <a:bodyPr/>
          <a:lstStyle/>
          <a:p>
            <a:pPr eaLnBrk="1" hangingPunct="1"/>
            <a:r>
              <a:rPr lang="en-US" dirty="0" smtClean="0"/>
              <a:t>Mission</a:t>
            </a:r>
          </a:p>
        </p:txBody>
      </p:sp>
      <p:sp>
        <p:nvSpPr>
          <p:cNvPr id="4099" name="Rectangle 1027"/>
          <p:cNvSpPr>
            <a:spLocks noGrp="1" noChangeArrowheads="1"/>
          </p:cNvSpPr>
          <p:nvPr>
            <p:ph idx="1"/>
          </p:nvPr>
        </p:nvSpPr>
        <p:spPr>
          <a:xfrm>
            <a:off x="381000" y="838200"/>
            <a:ext cx="8194675" cy="5081588"/>
          </a:xfrm>
        </p:spPr>
        <p:txBody>
          <a:bodyPr>
            <a:normAutofit/>
          </a:bodyPr>
          <a:lstStyle/>
          <a:p>
            <a:endParaRPr lang="en-US" dirty="0" smtClean="0">
              <a:solidFill>
                <a:schemeClr val="tx1"/>
              </a:solidFill>
            </a:endParaRPr>
          </a:p>
          <a:p>
            <a:r>
              <a:rPr lang="en-US" dirty="0" smtClean="0">
                <a:solidFill>
                  <a:schemeClr val="bg2">
                    <a:lumMod val="75000"/>
                  </a:schemeClr>
                </a:solidFill>
                <a:cs typeface="Courier New" pitchFamily="49" charset="0"/>
              </a:rPr>
              <a:t>“Meet the critical transportation infrastructure needs of the bi-state region’s people, business and visitors by providing the highest quality and most efficient transportation and port facilities and services to move people and goods within the region, provide access to the nation and the world and promote the region’s economic development.”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077200" cy="838200"/>
          </a:xfrm>
        </p:spPr>
        <p:txBody>
          <a:bodyPr/>
          <a:lstStyle/>
          <a:p>
            <a:r>
              <a:rPr lang="en-US" dirty="0" smtClean="0"/>
              <a:t>Implementation of New Design Guidelines</a:t>
            </a:r>
            <a:endParaRPr lang="en-US" dirty="0"/>
          </a:p>
        </p:txBody>
      </p:sp>
      <p:sp>
        <p:nvSpPr>
          <p:cNvPr id="3" name="Content Placeholder 2"/>
          <p:cNvSpPr>
            <a:spLocks noGrp="1"/>
          </p:cNvSpPr>
          <p:nvPr>
            <p:ph idx="1"/>
          </p:nvPr>
        </p:nvSpPr>
        <p:spPr>
          <a:xfrm>
            <a:off x="304800" y="1066800"/>
            <a:ext cx="8839200" cy="5081588"/>
          </a:xfrm>
        </p:spPr>
        <p:txBody>
          <a:bodyPr/>
          <a:lstStyle/>
          <a:p>
            <a:pPr marL="457200" indent="-457200">
              <a:buAutoNum type="arabicPeriod"/>
            </a:pPr>
            <a:r>
              <a:rPr lang="en-US" sz="2000" b="1" dirty="0" smtClean="0">
                <a:solidFill>
                  <a:schemeClr val="bg2"/>
                </a:solidFill>
              </a:rPr>
              <a:t>Collaborative Implementation</a:t>
            </a:r>
            <a:r>
              <a:rPr lang="en-US" sz="2000" dirty="0" smtClean="0">
                <a:solidFill>
                  <a:schemeClr val="bg2"/>
                </a:solidFill>
              </a:rPr>
              <a:t>:</a:t>
            </a:r>
            <a:r>
              <a:rPr lang="en-US" sz="1800" dirty="0" smtClean="0">
                <a:solidFill>
                  <a:schemeClr val="bg2"/>
                </a:solidFill>
              </a:rPr>
              <a:t> Project mitigation strategies spearheaded by Engineering Department and developed in conjunction with Office of Storm Mitigation &amp; Resilience, Office of Emergency Management and Enterprise Risk Management. </a:t>
            </a:r>
            <a:endParaRPr lang="en-US" sz="2000" dirty="0" smtClean="0">
              <a:solidFill>
                <a:schemeClr val="bg2"/>
              </a:solidFill>
            </a:endParaRPr>
          </a:p>
          <a:p>
            <a:pPr marL="457200" indent="-457200">
              <a:buAutoNum type="arabicPeriod"/>
            </a:pPr>
            <a:r>
              <a:rPr lang="en-US" sz="2000" b="1" kern="1200" dirty="0" smtClean="0">
                <a:solidFill>
                  <a:schemeClr val="bg2"/>
                </a:solidFill>
              </a:rPr>
              <a:t>Process: </a:t>
            </a:r>
          </a:p>
          <a:p>
            <a:pPr marL="457200" indent="-457200"/>
            <a:r>
              <a:rPr lang="en-US" sz="2000" kern="1200" dirty="0" smtClean="0">
                <a:solidFill>
                  <a:schemeClr val="bg2"/>
                </a:solidFill>
              </a:rPr>
              <a:t>	a.   </a:t>
            </a:r>
            <a:r>
              <a:rPr lang="en-US" sz="2000" b="1" kern="1200" dirty="0" smtClean="0">
                <a:solidFill>
                  <a:schemeClr val="bg2"/>
                </a:solidFill>
              </a:rPr>
              <a:t>Risk Analysis: </a:t>
            </a:r>
            <a:r>
              <a:rPr lang="en-US" sz="1800" kern="1200" dirty="0" smtClean="0">
                <a:solidFill>
                  <a:schemeClr val="bg2"/>
                </a:solidFill>
              </a:rPr>
              <a:t>Port Authority staff performs a risk analysis to     determine the impact of extreme weather events including anticipated sea level rise.</a:t>
            </a:r>
            <a:endParaRPr lang="en-US" sz="2000" kern="1200" dirty="0" smtClean="0">
              <a:solidFill>
                <a:schemeClr val="bg2"/>
              </a:solidFill>
            </a:endParaRPr>
          </a:p>
          <a:p>
            <a:pPr marL="457200" indent="-457200"/>
            <a:r>
              <a:rPr lang="en-US" sz="2000" kern="1200" dirty="0" smtClean="0">
                <a:solidFill>
                  <a:schemeClr val="bg2"/>
                </a:solidFill>
              </a:rPr>
              <a:t>	b.   </a:t>
            </a:r>
            <a:r>
              <a:rPr lang="en-US" sz="2000" b="1" kern="1200" dirty="0" smtClean="0">
                <a:solidFill>
                  <a:schemeClr val="bg2"/>
                </a:solidFill>
              </a:rPr>
              <a:t>Benefit-Costs Analysis</a:t>
            </a:r>
            <a:r>
              <a:rPr lang="en-US" sz="2000" kern="1200" dirty="0" smtClean="0">
                <a:solidFill>
                  <a:schemeClr val="bg2"/>
                </a:solidFill>
              </a:rPr>
              <a:t>: </a:t>
            </a:r>
            <a:r>
              <a:rPr lang="en-US" sz="1800" kern="1200" dirty="0" smtClean="0">
                <a:solidFill>
                  <a:schemeClr val="bg2"/>
                </a:solidFill>
              </a:rPr>
              <a:t>used to determine the appropriate level of protection for the asset.  </a:t>
            </a:r>
            <a:endParaRPr lang="en-US" sz="2000" dirty="0" smtClean="0">
              <a:solidFill>
                <a:schemeClr val="bg2"/>
              </a:solidFill>
            </a:endParaRPr>
          </a:p>
          <a:p>
            <a:pPr marL="457200" indent="-457200"/>
            <a:r>
              <a:rPr lang="en-US" sz="2000" dirty="0" smtClean="0">
                <a:solidFill>
                  <a:schemeClr val="bg2"/>
                </a:solidFill>
              </a:rPr>
              <a:t>	c.   </a:t>
            </a:r>
            <a:r>
              <a:rPr lang="en-US" sz="2000" b="1" dirty="0" smtClean="0">
                <a:solidFill>
                  <a:schemeClr val="bg2"/>
                </a:solidFill>
              </a:rPr>
              <a:t>Final Preliminary Design: </a:t>
            </a:r>
            <a:r>
              <a:rPr lang="en-US" sz="1800" dirty="0" smtClean="0">
                <a:solidFill>
                  <a:schemeClr val="bg2"/>
                </a:solidFill>
              </a:rPr>
              <a:t>includes analysis and recommendation for the appropriate flood protection. </a:t>
            </a:r>
            <a:endParaRPr lang="en-US" sz="2000" dirty="0" smtClean="0">
              <a:solidFill>
                <a:schemeClr val="bg2"/>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09800"/>
            <a:ext cx="8686800" cy="1362075"/>
          </a:xfrm>
        </p:spPr>
        <p:txBody>
          <a:bodyPr>
            <a:normAutofit/>
          </a:bodyPr>
          <a:lstStyle/>
          <a:p>
            <a:pPr algn="ctr"/>
            <a:r>
              <a:rPr lang="en-US" dirty="0" smtClean="0"/>
              <a:t>SELECTED major projects</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152400"/>
            <a:ext cx="47244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PA Facilities Map.jpg"/>
          <p:cNvPicPr>
            <a:picLocks noChangeAspect="1"/>
          </p:cNvPicPr>
          <p:nvPr/>
        </p:nvPicPr>
        <p:blipFill>
          <a:blip r:embed="rId3" cstate="print"/>
          <a:srcRect t="4444" b="14117"/>
          <a:stretch>
            <a:fillRect/>
          </a:stretch>
        </p:blipFill>
        <p:spPr>
          <a:xfrm>
            <a:off x="3276600" y="601910"/>
            <a:ext cx="5791200" cy="5798890"/>
          </a:xfrm>
          <a:prstGeom prst="rect">
            <a:avLst/>
          </a:prstGeom>
        </p:spPr>
      </p:pic>
      <p:cxnSp>
        <p:nvCxnSpPr>
          <p:cNvPr id="7" name="Straight Connector 6"/>
          <p:cNvCxnSpPr/>
          <p:nvPr/>
        </p:nvCxnSpPr>
        <p:spPr>
          <a:xfrm flipH="1">
            <a:off x="2590800" y="4191000"/>
            <a:ext cx="22098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81000" y="4277380"/>
            <a:ext cx="2133600" cy="523220"/>
          </a:xfrm>
          <a:prstGeom prst="rect">
            <a:avLst/>
          </a:prstGeom>
          <a:noFill/>
        </p:spPr>
        <p:txBody>
          <a:bodyPr wrap="square" rtlCol="0">
            <a:spAutoFit/>
          </a:bodyPr>
          <a:lstStyle/>
          <a:p>
            <a:pPr algn="r"/>
            <a:r>
              <a:rPr lang="en-US" sz="1400" dirty="0" smtClean="0">
                <a:solidFill>
                  <a:schemeClr val="bg2">
                    <a:lumMod val="75000"/>
                  </a:schemeClr>
                </a:solidFill>
              </a:rPr>
              <a:t>Bayonne Bridge Navigational Clearance</a:t>
            </a:r>
            <a:endParaRPr lang="en-US" sz="1400" dirty="0">
              <a:solidFill>
                <a:schemeClr val="bg2">
                  <a:lumMod val="75000"/>
                </a:schemeClr>
              </a:solidFill>
            </a:endParaRPr>
          </a:p>
        </p:txBody>
      </p:sp>
      <p:cxnSp>
        <p:nvCxnSpPr>
          <p:cNvPr id="11" name="Straight Connector 10"/>
          <p:cNvCxnSpPr/>
          <p:nvPr/>
        </p:nvCxnSpPr>
        <p:spPr>
          <a:xfrm flipH="1">
            <a:off x="2590800" y="4343400"/>
            <a:ext cx="1676400" cy="1143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81000" y="5257800"/>
            <a:ext cx="2133600" cy="523220"/>
          </a:xfrm>
          <a:prstGeom prst="rect">
            <a:avLst/>
          </a:prstGeom>
          <a:noFill/>
        </p:spPr>
        <p:txBody>
          <a:bodyPr wrap="square" rtlCol="0">
            <a:spAutoFit/>
          </a:bodyPr>
          <a:lstStyle/>
          <a:p>
            <a:pPr algn="r"/>
            <a:r>
              <a:rPr lang="en-US" sz="1400" dirty="0" smtClean="0">
                <a:solidFill>
                  <a:schemeClr val="bg2">
                    <a:lumMod val="75000"/>
                  </a:schemeClr>
                </a:solidFill>
              </a:rPr>
              <a:t>Goethals Bridge Replacement</a:t>
            </a:r>
            <a:endParaRPr lang="en-US" sz="1400" dirty="0">
              <a:solidFill>
                <a:schemeClr val="bg2">
                  <a:lumMod val="75000"/>
                </a:schemeClr>
              </a:solidFill>
            </a:endParaRPr>
          </a:p>
        </p:txBody>
      </p:sp>
      <p:cxnSp>
        <p:nvCxnSpPr>
          <p:cNvPr id="19" name="Straight Connector 18"/>
          <p:cNvCxnSpPr>
            <a:endCxn id="23" idx="3"/>
          </p:cNvCxnSpPr>
          <p:nvPr/>
        </p:nvCxnSpPr>
        <p:spPr>
          <a:xfrm flipH="1" flipV="1">
            <a:off x="2514600" y="947410"/>
            <a:ext cx="3886200" cy="6527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28600" y="685800"/>
            <a:ext cx="2286000" cy="523220"/>
          </a:xfrm>
          <a:prstGeom prst="rect">
            <a:avLst/>
          </a:prstGeom>
          <a:noFill/>
        </p:spPr>
        <p:txBody>
          <a:bodyPr wrap="square" rtlCol="0">
            <a:spAutoFit/>
          </a:bodyPr>
          <a:lstStyle/>
          <a:p>
            <a:pPr algn="r"/>
            <a:r>
              <a:rPr lang="en-US" sz="1400" dirty="0" smtClean="0">
                <a:solidFill>
                  <a:schemeClr val="bg2">
                    <a:lumMod val="75000"/>
                  </a:schemeClr>
                </a:solidFill>
              </a:rPr>
              <a:t>George Washington Bridge Suspender Ropes</a:t>
            </a:r>
            <a:endParaRPr lang="en-US" sz="1400" dirty="0">
              <a:solidFill>
                <a:schemeClr val="bg2">
                  <a:lumMod val="75000"/>
                </a:schemeClr>
              </a:solidFill>
            </a:endParaRPr>
          </a:p>
        </p:txBody>
      </p:sp>
      <p:sp>
        <p:nvSpPr>
          <p:cNvPr id="36" name="TextBox 35"/>
          <p:cNvSpPr txBox="1"/>
          <p:nvPr/>
        </p:nvSpPr>
        <p:spPr>
          <a:xfrm>
            <a:off x="381000" y="1676400"/>
            <a:ext cx="2133600" cy="523220"/>
          </a:xfrm>
          <a:prstGeom prst="rect">
            <a:avLst/>
          </a:prstGeom>
          <a:noFill/>
        </p:spPr>
        <p:txBody>
          <a:bodyPr wrap="square" rtlCol="0">
            <a:spAutoFit/>
          </a:bodyPr>
          <a:lstStyle/>
          <a:p>
            <a:pPr algn="r"/>
            <a:r>
              <a:rPr lang="en-US" sz="1400" dirty="0" smtClean="0">
                <a:solidFill>
                  <a:schemeClr val="bg2">
                    <a:lumMod val="75000"/>
                  </a:schemeClr>
                </a:solidFill>
              </a:rPr>
              <a:t>Lincoln Tunnel Helix </a:t>
            </a:r>
          </a:p>
          <a:p>
            <a:pPr algn="r"/>
            <a:r>
              <a:rPr lang="en-US" sz="1400" dirty="0" smtClean="0">
                <a:solidFill>
                  <a:schemeClr val="bg2">
                    <a:lumMod val="75000"/>
                  </a:schemeClr>
                </a:solidFill>
              </a:rPr>
              <a:t>and Access</a:t>
            </a:r>
            <a:endParaRPr lang="en-US" sz="1400" dirty="0">
              <a:solidFill>
                <a:schemeClr val="bg2">
                  <a:lumMod val="75000"/>
                </a:schemeClr>
              </a:solidFill>
            </a:endParaRPr>
          </a:p>
        </p:txBody>
      </p:sp>
      <p:cxnSp>
        <p:nvCxnSpPr>
          <p:cNvPr id="37" name="Straight Connector 36"/>
          <p:cNvCxnSpPr/>
          <p:nvPr/>
        </p:nvCxnSpPr>
        <p:spPr>
          <a:xfrm flipH="1" flipV="1">
            <a:off x="2590800" y="1905000"/>
            <a:ext cx="3352800" cy="8382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2590800" y="3657600"/>
            <a:ext cx="1752600" cy="1193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304800" y="3591580"/>
            <a:ext cx="2286000" cy="523220"/>
          </a:xfrm>
          <a:prstGeom prst="rect">
            <a:avLst/>
          </a:prstGeom>
          <a:noFill/>
        </p:spPr>
        <p:txBody>
          <a:bodyPr wrap="square" rtlCol="0">
            <a:spAutoFit/>
          </a:bodyPr>
          <a:lstStyle/>
          <a:p>
            <a:pPr algn="r"/>
            <a:r>
              <a:rPr lang="en-US" sz="1400" dirty="0" smtClean="0">
                <a:solidFill>
                  <a:schemeClr val="bg2">
                    <a:lumMod val="75000"/>
                  </a:schemeClr>
                </a:solidFill>
              </a:rPr>
              <a:t>PATH Extension to Newark Airport</a:t>
            </a:r>
            <a:endParaRPr lang="en-US" sz="1400" dirty="0">
              <a:solidFill>
                <a:schemeClr val="bg2">
                  <a:lumMod val="75000"/>
                </a:schemeClr>
              </a:solidFill>
            </a:endParaRPr>
          </a:p>
        </p:txBody>
      </p:sp>
      <p:cxnSp>
        <p:nvCxnSpPr>
          <p:cNvPr id="52" name="Straight Connector 51"/>
          <p:cNvCxnSpPr/>
          <p:nvPr/>
        </p:nvCxnSpPr>
        <p:spPr>
          <a:xfrm flipH="1" flipV="1">
            <a:off x="2590800" y="3091190"/>
            <a:ext cx="3048000" cy="1854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2590800" y="2971800"/>
            <a:ext cx="2133600" cy="1193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76200" y="2905780"/>
            <a:ext cx="2667000" cy="523220"/>
          </a:xfrm>
          <a:prstGeom prst="rect">
            <a:avLst/>
          </a:prstGeom>
          <a:noFill/>
        </p:spPr>
        <p:txBody>
          <a:bodyPr wrap="square" rtlCol="0">
            <a:spAutoFit/>
          </a:bodyPr>
          <a:lstStyle/>
          <a:p>
            <a:pPr algn="r"/>
            <a:r>
              <a:rPr lang="en-US" sz="1400" dirty="0" smtClean="0">
                <a:solidFill>
                  <a:schemeClr val="bg2">
                    <a:lumMod val="75000"/>
                  </a:schemeClr>
                </a:solidFill>
              </a:rPr>
              <a:t>Harrison &amp; Grove St Stations PATH Signal Replacement</a:t>
            </a:r>
            <a:endParaRPr lang="en-US" sz="1400" dirty="0">
              <a:solidFill>
                <a:schemeClr val="bg2">
                  <a:lumMod val="75000"/>
                </a:schemeClr>
              </a:solidFill>
            </a:endParaRPr>
          </a:p>
        </p:txBody>
      </p:sp>
      <p:sp>
        <p:nvSpPr>
          <p:cNvPr id="18" name="Title 1"/>
          <p:cNvSpPr>
            <a:spLocks noGrp="1"/>
          </p:cNvSpPr>
          <p:nvPr>
            <p:ph type="title"/>
          </p:nvPr>
        </p:nvSpPr>
        <p:spPr>
          <a:xfrm>
            <a:off x="0" y="76200"/>
            <a:ext cx="9144000" cy="533400"/>
          </a:xfrm>
        </p:spPr>
        <p:txBody>
          <a:bodyPr/>
          <a:lstStyle/>
          <a:p>
            <a:r>
              <a:rPr lang="en-US" dirty="0" smtClean="0"/>
              <a:t> Trans-Hudson Transportation Initiatives</a:t>
            </a:r>
            <a:endParaRPr lang="en-US" dirty="0"/>
          </a:p>
        </p:txBody>
      </p:sp>
      <p:cxnSp>
        <p:nvCxnSpPr>
          <p:cNvPr id="24" name="Straight Connector 23"/>
          <p:cNvCxnSpPr/>
          <p:nvPr/>
        </p:nvCxnSpPr>
        <p:spPr>
          <a:xfrm flipH="1" flipV="1">
            <a:off x="2590800" y="1447800"/>
            <a:ext cx="4114800" cy="228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33400" y="1292423"/>
            <a:ext cx="1981200" cy="307777"/>
          </a:xfrm>
          <a:prstGeom prst="rect">
            <a:avLst/>
          </a:prstGeom>
          <a:noFill/>
        </p:spPr>
        <p:txBody>
          <a:bodyPr wrap="square" rtlCol="0">
            <a:spAutoFit/>
          </a:bodyPr>
          <a:lstStyle/>
          <a:p>
            <a:pPr algn="r"/>
            <a:r>
              <a:rPr lang="en-US" sz="1400" dirty="0" smtClean="0">
                <a:solidFill>
                  <a:schemeClr val="bg2">
                    <a:lumMod val="75000"/>
                  </a:schemeClr>
                </a:solidFill>
              </a:rPr>
              <a:t>GWB Bus Terminal</a:t>
            </a:r>
            <a:endParaRPr lang="en-US" sz="1400" dirty="0">
              <a:solidFill>
                <a:schemeClr val="bg2">
                  <a:lumMod val="75000"/>
                </a:schemeClr>
              </a:solidFill>
            </a:endParaRPr>
          </a:p>
        </p:txBody>
      </p:sp>
      <p:cxnSp>
        <p:nvCxnSpPr>
          <p:cNvPr id="63" name="Straight Connector 62"/>
          <p:cNvCxnSpPr/>
          <p:nvPr/>
        </p:nvCxnSpPr>
        <p:spPr>
          <a:xfrm flipH="1" flipV="1">
            <a:off x="2590800" y="2514600"/>
            <a:ext cx="35814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152400" y="2359223"/>
            <a:ext cx="2362200" cy="307777"/>
          </a:xfrm>
          <a:prstGeom prst="rect">
            <a:avLst/>
          </a:prstGeom>
          <a:noFill/>
        </p:spPr>
        <p:txBody>
          <a:bodyPr wrap="square" rtlCol="0">
            <a:spAutoFit/>
          </a:bodyPr>
          <a:lstStyle/>
          <a:p>
            <a:pPr algn="r"/>
            <a:r>
              <a:rPr lang="en-US" sz="1400" dirty="0" smtClean="0">
                <a:solidFill>
                  <a:schemeClr val="bg2">
                    <a:lumMod val="75000"/>
                  </a:schemeClr>
                </a:solidFill>
              </a:rPr>
              <a:t>Port Authority Bus Terminal</a:t>
            </a:r>
            <a:endParaRPr lang="en-US" sz="1400" dirty="0">
              <a:solidFill>
                <a:schemeClr val="bg2">
                  <a:lumMod val="75000"/>
                </a:schemeClr>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3-03-20_LGA-Rdvlpmt-CTB-Rendering-Day-Draft.jpg"/>
          <p:cNvPicPr>
            <a:picLocks noChangeAspect="1"/>
          </p:cNvPicPr>
          <p:nvPr/>
        </p:nvPicPr>
        <p:blipFill>
          <a:blip r:embed="rId3" cstate="print"/>
          <a:srcRect l="11765" r="17647"/>
          <a:stretch>
            <a:fillRect/>
          </a:stretch>
        </p:blipFill>
        <p:spPr>
          <a:xfrm>
            <a:off x="0" y="971549"/>
            <a:ext cx="5314950" cy="5362575"/>
          </a:xfrm>
          <a:prstGeom prst="rect">
            <a:avLst/>
          </a:prstGeom>
        </p:spPr>
      </p:pic>
      <p:sp>
        <p:nvSpPr>
          <p:cNvPr id="9" name="Title 8"/>
          <p:cNvSpPr>
            <a:spLocks noGrp="1"/>
          </p:cNvSpPr>
          <p:nvPr>
            <p:ph type="title"/>
          </p:nvPr>
        </p:nvSpPr>
        <p:spPr>
          <a:xfrm>
            <a:off x="152400" y="0"/>
            <a:ext cx="8021638" cy="989013"/>
          </a:xfrm>
        </p:spPr>
        <p:txBody>
          <a:bodyPr/>
          <a:lstStyle/>
          <a:p>
            <a:r>
              <a:rPr lang="en-US" dirty="0" smtClean="0"/>
              <a:t>Aviation Department:  LGA Redevelopment Program</a:t>
            </a:r>
            <a:endParaRPr lang="en-US" dirty="0"/>
          </a:p>
        </p:txBody>
      </p:sp>
      <p:sp>
        <p:nvSpPr>
          <p:cNvPr id="10" name="Content Placeholder 9"/>
          <p:cNvSpPr>
            <a:spLocks noGrp="1"/>
          </p:cNvSpPr>
          <p:nvPr>
            <p:ph idx="1"/>
          </p:nvPr>
        </p:nvSpPr>
        <p:spPr>
          <a:xfrm>
            <a:off x="5495924" y="1019176"/>
            <a:ext cx="3648075" cy="5291138"/>
          </a:xfrm>
        </p:spPr>
        <p:txBody>
          <a:bodyPr/>
          <a:lstStyle/>
          <a:p>
            <a:pPr marL="0" lvl="0" indent="0" eaLnBrk="1" hangingPunct="1">
              <a:spcBef>
                <a:spcPct val="0"/>
              </a:spcBef>
            </a:pPr>
            <a:r>
              <a:rPr lang="en-US" sz="1800" b="1" u="sng" kern="1200" dirty="0" smtClean="0">
                <a:solidFill>
                  <a:srgbClr val="185DA2"/>
                </a:solidFill>
              </a:rPr>
              <a:t>NY Governor’s design competition</a:t>
            </a:r>
          </a:p>
          <a:p>
            <a:pPr marL="0" lvl="0" indent="0" eaLnBrk="1" hangingPunct="1">
              <a:spcBef>
                <a:spcPct val="0"/>
              </a:spcBef>
              <a:buFont typeface="Wingdings" pitchFamily="2" charset="2"/>
              <a:buChar char="§"/>
            </a:pPr>
            <a:r>
              <a:rPr lang="en-US" sz="1800" kern="1200" dirty="0" smtClean="0">
                <a:solidFill>
                  <a:srgbClr val="185DA2"/>
                </a:solidFill>
              </a:rPr>
              <a:t>In parallel with final planning and contract award</a:t>
            </a:r>
          </a:p>
          <a:p>
            <a:pPr marL="0" lvl="0" indent="0" eaLnBrk="1" hangingPunct="1">
              <a:spcBef>
                <a:spcPct val="0"/>
              </a:spcBef>
            </a:pPr>
            <a:endParaRPr lang="en-US" sz="1800" b="1" u="sng" kern="1200" dirty="0" smtClean="0">
              <a:solidFill>
                <a:srgbClr val="185DA2"/>
              </a:solidFill>
            </a:endParaRPr>
          </a:p>
          <a:p>
            <a:pPr marL="0" lvl="0" indent="0" eaLnBrk="1" hangingPunct="1">
              <a:spcBef>
                <a:spcPct val="0"/>
              </a:spcBef>
            </a:pPr>
            <a:r>
              <a:rPr lang="en-US" sz="1800" b="1" u="sng" kern="1200" dirty="0" smtClean="0">
                <a:solidFill>
                  <a:srgbClr val="185DA2"/>
                </a:solidFill>
              </a:rPr>
              <a:t>Key Milestones</a:t>
            </a:r>
            <a:endParaRPr lang="en-US" sz="1800" kern="1200" dirty="0" smtClean="0">
              <a:solidFill>
                <a:srgbClr val="185DA2"/>
              </a:solidFill>
            </a:endParaRPr>
          </a:p>
          <a:p>
            <a:pPr marL="0" lvl="0" indent="0" eaLnBrk="1" hangingPunct="1">
              <a:lnSpc>
                <a:spcPct val="150000"/>
              </a:lnSpc>
              <a:spcBef>
                <a:spcPct val="0"/>
              </a:spcBef>
              <a:buFont typeface="Wingdings" pitchFamily="2" charset="2"/>
              <a:buChar char="§"/>
            </a:pPr>
            <a:r>
              <a:rPr lang="en-US" sz="1800" kern="1200" dirty="0" smtClean="0">
                <a:solidFill>
                  <a:srgbClr val="185DA2"/>
                </a:solidFill>
                <a:ea typeface="Tahoma" pitchFamily="34" charset="0"/>
                <a:cs typeface="Tahoma" pitchFamily="34" charset="0"/>
              </a:rPr>
              <a:t> </a:t>
            </a:r>
            <a:r>
              <a:rPr lang="en-US" sz="1600" kern="1200" dirty="0" smtClean="0">
                <a:solidFill>
                  <a:srgbClr val="185DA2"/>
                </a:solidFill>
                <a:ea typeface="Tahoma" pitchFamily="34" charset="0"/>
                <a:cs typeface="Tahoma" pitchFamily="34" charset="0"/>
              </a:rPr>
              <a:t>Owners portion of construction underway </a:t>
            </a:r>
          </a:p>
          <a:p>
            <a:pPr marL="0" lvl="0" indent="0" eaLnBrk="1" hangingPunct="1">
              <a:lnSpc>
                <a:spcPct val="150000"/>
              </a:lnSpc>
              <a:spcBef>
                <a:spcPct val="0"/>
              </a:spcBef>
              <a:buFont typeface="Wingdings" pitchFamily="2" charset="2"/>
              <a:buChar char="§"/>
            </a:pPr>
            <a:r>
              <a:rPr lang="en-US" sz="1600" kern="1200" dirty="0" smtClean="0">
                <a:solidFill>
                  <a:srgbClr val="185DA2"/>
                </a:solidFill>
                <a:ea typeface="Tahoma" pitchFamily="34" charset="0"/>
                <a:cs typeface="Tahoma" pitchFamily="34" charset="0"/>
              </a:rPr>
              <a:t>Ten new gates are expected to be open in late 2016, with the new </a:t>
            </a:r>
            <a:r>
              <a:rPr lang="en-US" sz="1600" kern="1200" dirty="0" err="1" smtClean="0">
                <a:solidFill>
                  <a:srgbClr val="185DA2"/>
                </a:solidFill>
                <a:ea typeface="Tahoma" pitchFamily="34" charset="0"/>
                <a:cs typeface="Tahoma" pitchFamily="34" charset="0"/>
              </a:rPr>
              <a:t>headhouse</a:t>
            </a:r>
            <a:r>
              <a:rPr lang="en-US" sz="1600" kern="1200" dirty="0" smtClean="0">
                <a:solidFill>
                  <a:srgbClr val="185DA2"/>
                </a:solidFill>
                <a:ea typeface="Tahoma" pitchFamily="34" charset="0"/>
                <a:cs typeface="Tahoma" pitchFamily="34" charset="0"/>
              </a:rPr>
              <a:t> opening in  2018</a:t>
            </a:r>
          </a:p>
          <a:p>
            <a:pPr marL="0" lvl="0" indent="0" eaLnBrk="1" hangingPunct="1">
              <a:lnSpc>
                <a:spcPct val="150000"/>
              </a:lnSpc>
              <a:spcBef>
                <a:spcPct val="0"/>
              </a:spcBef>
              <a:buFont typeface="Wingdings" pitchFamily="2" charset="2"/>
              <a:buChar char="§"/>
            </a:pPr>
            <a:r>
              <a:rPr lang="en-US" sz="1600" kern="1200" dirty="0" smtClean="0">
                <a:solidFill>
                  <a:srgbClr val="185DA2"/>
                </a:solidFill>
                <a:ea typeface="Tahoma" pitchFamily="34" charset="0"/>
                <a:cs typeface="Tahoma" pitchFamily="34" charset="0"/>
              </a:rPr>
              <a:t>The complete, 35-gate CTB is expected to be in operation by late 2021</a:t>
            </a:r>
          </a:p>
          <a:p>
            <a:pPr marL="0" lvl="0" indent="0" eaLnBrk="1" hangingPunct="1">
              <a:lnSpc>
                <a:spcPct val="150000"/>
              </a:lnSpc>
              <a:spcBef>
                <a:spcPct val="0"/>
              </a:spcBef>
              <a:buFont typeface="Wingdings" pitchFamily="2" charset="2"/>
              <a:buChar char="§"/>
            </a:pPr>
            <a:r>
              <a:rPr lang="en-US" sz="1600" kern="1200" dirty="0" smtClean="0">
                <a:solidFill>
                  <a:srgbClr val="185DA2"/>
                </a:solidFill>
                <a:ea typeface="Tahoma" pitchFamily="34" charset="0"/>
                <a:cs typeface="Tahoma" pitchFamily="34" charset="0"/>
              </a:rPr>
              <a:t>Resilience elements:  East &amp; West substation designs </a:t>
            </a:r>
            <a:r>
              <a:rPr lang="en-US" sz="1800" kern="1200" dirty="0" smtClean="0">
                <a:solidFill>
                  <a:srgbClr val="185DA2"/>
                </a:solidFill>
                <a:ea typeface="Tahoma" pitchFamily="34" charset="0"/>
                <a:cs typeface="Tahoma" pitchFamily="34" charset="0"/>
              </a:rPr>
              <a:t>revamped………  </a:t>
            </a:r>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52400" y="228600"/>
            <a:ext cx="8628063" cy="641350"/>
          </a:xfrm>
        </p:spPr>
        <p:txBody>
          <a:bodyPr/>
          <a:lstStyle/>
          <a:p>
            <a:r>
              <a:rPr lang="en-US" sz="3000" dirty="0" smtClean="0">
                <a:solidFill>
                  <a:srgbClr val="185DA2"/>
                </a:solidFill>
              </a:rPr>
              <a:t>EWR Terminal A Redevelopment Program</a:t>
            </a:r>
          </a:p>
        </p:txBody>
      </p:sp>
      <p:sp>
        <p:nvSpPr>
          <p:cNvPr id="6" name="Content Placeholder 2"/>
          <p:cNvSpPr txBox="1">
            <a:spLocks/>
          </p:cNvSpPr>
          <p:nvPr/>
        </p:nvSpPr>
        <p:spPr bwMode="auto">
          <a:xfrm>
            <a:off x="0" y="1087602"/>
            <a:ext cx="4572000" cy="5292725"/>
          </a:xfrm>
          <a:prstGeom prst="rect">
            <a:avLst/>
          </a:prstGeom>
          <a:noFill/>
          <a:ln w="9525">
            <a:noFill/>
            <a:miter lim="800000"/>
            <a:headEnd/>
            <a:tailEnd/>
          </a:ln>
        </p:spPr>
        <p:txBody>
          <a:bodyPr/>
          <a:lstStyle/>
          <a:p>
            <a:pPr marL="682625" lvl="1" indent="-225425" eaLnBrk="0" hangingPunct="0">
              <a:spcBef>
                <a:spcPts val="0"/>
              </a:spcBef>
              <a:spcAft>
                <a:spcPts val="1200"/>
              </a:spcAft>
              <a:buFont typeface="Arial" pitchFamily="34" charset="0"/>
              <a:buChar char="•"/>
              <a:defRPr/>
            </a:pPr>
            <a:r>
              <a:rPr lang="en-US" b="0" kern="0" dirty="0" smtClean="0">
                <a:solidFill>
                  <a:srgbClr val="185DA2"/>
                </a:solidFill>
                <a:latin typeface="+mn-lt"/>
              </a:rPr>
              <a:t>Construction of a new One </a:t>
            </a:r>
            <a:r>
              <a:rPr lang="en-US" b="0" kern="0" dirty="0">
                <a:solidFill>
                  <a:srgbClr val="185DA2"/>
                </a:solidFill>
                <a:latin typeface="+mn-lt"/>
              </a:rPr>
              <a:t>Million Sq. </a:t>
            </a:r>
            <a:r>
              <a:rPr lang="en-US" b="0" kern="0" dirty="0" smtClean="0">
                <a:solidFill>
                  <a:srgbClr val="185DA2"/>
                </a:solidFill>
                <a:latin typeface="+mn-lt"/>
              </a:rPr>
              <a:t>Ft. State of the Art Facility</a:t>
            </a:r>
          </a:p>
          <a:p>
            <a:pPr marL="682625" lvl="1" indent="-225425" eaLnBrk="0" hangingPunct="0">
              <a:spcBef>
                <a:spcPts val="0"/>
              </a:spcBef>
              <a:spcAft>
                <a:spcPts val="1200"/>
              </a:spcAft>
              <a:buFont typeface="Arial" pitchFamily="34" charset="0"/>
              <a:buChar char="•"/>
              <a:defRPr/>
            </a:pPr>
            <a:r>
              <a:rPr lang="en-US" kern="0" dirty="0" smtClean="0">
                <a:solidFill>
                  <a:srgbClr val="185DA2"/>
                </a:solidFill>
                <a:latin typeface="+mn-lt"/>
              </a:rPr>
              <a:t>Designed for effective and efficient transfer of commuters.</a:t>
            </a:r>
            <a:endParaRPr lang="en-US" b="0" kern="0" dirty="0" smtClean="0">
              <a:solidFill>
                <a:srgbClr val="185DA2"/>
              </a:solidFill>
              <a:latin typeface="+mn-lt"/>
            </a:endParaRPr>
          </a:p>
          <a:p>
            <a:pPr marL="682625" lvl="1" indent="-225425" eaLnBrk="0" hangingPunct="0">
              <a:spcBef>
                <a:spcPts val="0"/>
              </a:spcBef>
              <a:spcAft>
                <a:spcPts val="1200"/>
              </a:spcAft>
              <a:buFont typeface="Arial" pitchFamily="34" charset="0"/>
              <a:buChar char="•"/>
              <a:defRPr/>
            </a:pPr>
            <a:r>
              <a:rPr lang="en-US" b="0" dirty="0" smtClean="0">
                <a:solidFill>
                  <a:srgbClr val="185DA2"/>
                </a:solidFill>
                <a:latin typeface="+mn-lt"/>
              </a:rPr>
              <a:t>Terminal with 33 Group III Aircraft gates</a:t>
            </a:r>
          </a:p>
          <a:p>
            <a:pPr marL="690563" lvl="2" indent="-287338" algn="l">
              <a:spcBef>
                <a:spcPts val="0"/>
              </a:spcBef>
              <a:spcAft>
                <a:spcPts val="1200"/>
              </a:spcAft>
              <a:buFont typeface="Arial" pitchFamily="34" charset="0"/>
              <a:buChar char="•"/>
              <a:defRPr/>
            </a:pPr>
            <a:r>
              <a:rPr lang="en-US" dirty="0" smtClean="0">
                <a:solidFill>
                  <a:srgbClr val="185DA2"/>
                </a:solidFill>
                <a:latin typeface="+mn-lt"/>
              </a:rPr>
              <a:t> Associated airside and landside     redevelopment</a:t>
            </a:r>
            <a:endParaRPr lang="en-US" b="0" dirty="0">
              <a:solidFill>
                <a:srgbClr val="185DA2"/>
              </a:solidFill>
              <a:latin typeface="+mn-lt"/>
            </a:endParaRPr>
          </a:p>
          <a:p>
            <a:pPr marL="569913" lvl="2" indent="-166688" algn="l">
              <a:spcBef>
                <a:spcPts val="0"/>
              </a:spcBef>
              <a:spcAft>
                <a:spcPts val="1200"/>
              </a:spcAft>
              <a:buFont typeface="Arial" pitchFamily="34" charset="0"/>
              <a:buChar char="•"/>
              <a:defRPr/>
            </a:pPr>
            <a:r>
              <a:rPr lang="en-US" b="0" dirty="0" smtClean="0">
                <a:solidFill>
                  <a:srgbClr val="185DA2"/>
                </a:solidFill>
                <a:latin typeface="+mn-lt"/>
              </a:rPr>
              <a:t>  3000 </a:t>
            </a:r>
            <a:r>
              <a:rPr lang="en-US" dirty="0" smtClean="0">
                <a:solidFill>
                  <a:srgbClr val="185DA2"/>
                </a:solidFill>
                <a:latin typeface="+mn-lt"/>
              </a:rPr>
              <a:t>Space </a:t>
            </a:r>
            <a:r>
              <a:rPr lang="en-US" b="0" dirty="0" smtClean="0">
                <a:solidFill>
                  <a:srgbClr val="185DA2"/>
                </a:solidFill>
                <a:latin typeface="+mn-lt"/>
              </a:rPr>
              <a:t>Parking Garage</a:t>
            </a:r>
            <a:endParaRPr lang="en-US" b="0" dirty="0">
              <a:solidFill>
                <a:srgbClr val="185DA2"/>
              </a:solidFill>
              <a:latin typeface="+mn-lt"/>
            </a:endParaRPr>
          </a:p>
          <a:p>
            <a:pPr marL="569913" lvl="2" indent="-166688" algn="l">
              <a:spcBef>
                <a:spcPts val="0"/>
              </a:spcBef>
              <a:spcAft>
                <a:spcPts val="1200"/>
              </a:spcAft>
              <a:buFont typeface="Arial" pitchFamily="34" charset="0"/>
              <a:buChar char="•"/>
              <a:defRPr/>
            </a:pPr>
            <a:r>
              <a:rPr lang="en-US" b="0" dirty="0" smtClean="0">
                <a:solidFill>
                  <a:srgbClr val="185DA2"/>
                </a:solidFill>
                <a:latin typeface="+mn-lt"/>
              </a:rPr>
              <a:t>  Roadways </a:t>
            </a:r>
            <a:r>
              <a:rPr lang="en-US" b="0" dirty="0">
                <a:solidFill>
                  <a:srgbClr val="185DA2"/>
                </a:solidFill>
                <a:latin typeface="+mn-lt"/>
              </a:rPr>
              <a:t>and </a:t>
            </a:r>
            <a:r>
              <a:rPr lang="en-US" b="0" dirty="0" smtClean="0">
                <a:solidFill>
                  <a:srgbClr val="185DA2"/>
                </a:solidFill>
                <a:latin typeface="+mn-lt"/>
              </a:rPr>
              <a:t>Utilities</a:t>
            </a:r>
            <a:endParaRPr lang="en-US" b="0" kern="0" dirty="0">
              <a:solidFill>
                <a:srgbClr val="185DA2"/>
              </a:solidFill>
              <a:latin typeface="+mn-lt"/>
            </a:endParaRPr>
          </a:p>
        </p:txBody>
      </p:sp>
      <p:pic>
        <p:nvPicPr>
          <p:cNvPr id="7" name="Picture 4"/>
          <p:cNvPicPr>
            <a:picLocks noChangeAspect="1" noChangeArrowheads="1"/>
          </p:cNvPicPr>
          <p:nvPr/>
        </p:nvPicPr>
        <p:blipFill>
          <a:blip r:embed="rId3" cstate="print"/>
          <a:srcRect l="4393" t="24496" r="9384" b="3963"/>
          <a:stretch>
            <a:fillRect/>
          </a:stretch>
        </p:blipFill>
        <p:spPr bwMode="auto">
          <a:xfrm>
            <a:off x="4623154" y="1517650"/>
            <a:ext cx="4383087" cy="3817938"/>
          </a:xfrm>
          <a:prstGeom prst="rect">
            <a:avLst/>
          </a:prstGeom>
          <a:noFill/>
          <a:ln w="6350">
            <a:solidFill>
              <a:schemeClr val="bg1">
                <a:lumMod val="65000"/>
              </a:schemeClr>
            </a:solid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1"/>
          <p:cNvSpPr>
            <a:spLocks noChangeShapeType="1"/>
          </p:cNvSpPr>
          <p:nvPr/>
        </p:nvSpPr>
        <p:spPr bwMode="auto">
          <a:xfrm>
            <a:off x="0" y="965200"/>
            <a:ext cx="9144000" cy="1588"/>
          </a:xfrm>
          <a:prstGeom prst="line">
            <a:avLst/>
          </a:prstGeom>
          <a:noFill/>
          <a:ln w="19050">
            <a:solidFill>
              <a:srgbClr val="185DA2"/>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5123" name="Rectangle 3"/>
          <p:cNvSpPr>
            <a:spLocks noGrp="1" noChangeArrowheads="1"/>
          </p:cNvSpPr>
          <p:nvPr>
            <p:ph type="title"/>
          </p:nvPr>
        </p:nvSpPr>
        <p:spPr>
          <a:xfrm>
            <a:off x="76200" y="0"/>
            <a:ext cx="9067800" cy="989013"/>
          </a:xfrm>
        </p:spPr>
        <p:txBody>
          <a:bodyPr rIns="132080"/>
          <a:lstStyle/>
          <a:p>
            <a:pPr indent="0" eaLnBrk="1" hangingPunct="1">
              <a:tabLst>
                <a:tab pos="7289800" algn="l"/>
                <a:tab pos="7353300" algn="l"/>
              </a:tabLst>
            </a:pPr>
            <a:r>
              <a:rPr lang="en-US" dirty="0" smtClean="0"/>
              <a:t>Aviation Department:  LGA Flood Mitigation and Storm Resiliency Program</a:t>
            </a:r>
            <a:endParaRPr lang="en-US" b="1" i="1" dirty="0">
              <a:latin typeface="Arial Bold Italic" charset="0"/>
              <a:ea typeface="ヒラギノ角ゴ ProN W6" charset="0"/>
              <a:cs typeface="ヒラギノ角ゴ ProN W6" charset="0"/>
            </a:endParaRPr>
          </a:p>
        </p:txBody>
      </p:sp>
      <p:sp>
        <p:nvSpPr>
          <p:cNvPr id="32" name="Content Placeholder 31"/>
          <p:cNvSpPr>
            <a:spLocks noGrp="1"/>
          </p:cNvSpPr>
          <p:nvPr>
            <p:ph sz="half" idx="1"/>
          </p:nvPr>
        </p:nvSpPr>
        <p:spPr>
          <a:xfrm>
            <a:off x="401639" y="1228725"/>
            <a:ext cx="3255961" cy="5629275"/>
          </a:xfrm>
        </p:spPr>
        <p:txBody>
          <a:bodyPr/>
          <a:lstStyle/>
          <a:p>
            <a:pPr marL="384175" indent="-327025">
              <a:spcBef>
                <a:spcPts val="1575"/>
              </a:spcBef>
              <a:buClr>
                <a:srgbClr val="185DA2"/>
              </a:buClr>
              <a:buSzPct val="100000"/>
              <a:buFont typeface="Wingdings" pitchFamily="2" charset="2"/>
              <a:buChar char="Q"/>
              <a:defRPr/>
            </a:pPr>
            <a:r>
              <a:rPr lang="en-US" sz="1800" kern="1200" dirty="0" smtClean="0">
                <a:solidFill>
                  <a:srgbClr val="185DA2"/>
                </a:solidFill>
                <a:latin typeface="Arial" charset="0"/>
                <a:ea typeface="ヒラギノ明朝 ProN W3" charset="0"/>
                <a:cs typeface="Arial" charset="0"/>
              </a:rPr>
              <a:t>Flood Protection at the West End Substation</a:t>
            </a:r>
          </a:p>
          <a:p>
            <a:pPr marL="384175" indent="-327025">
              <a:spcBef>
                <a:spcPts val="1575"/>
              </a:spcBef>
              <a:buClr>
                <a:srgbClr val="185DA2"/>
              </a:buClr>
              <a:buSzPct val="100000"/>
              <a:buFont typeface="Wingdings" pitchFamily="2" charset="2"/>
              <a:buChar char="Q"/>
              <a:defRPr/>
            </a:pPr>
            <a:r>
              <a:rPr lang="en-US" sz="1800" kern="1200" dirty="0" smtClean="0">
                <a:solidFill>
                  <a:srgbClr val="185DA2"/>
                </a:solidFill>
                <a:latin typeface="Arial" charset="0"/>
                <a:ea typeface="ヒラギノ明朝 ProN W3" charset="0"/>
                <a:cs typeface="Arial" charset="0"/>
              </a:rPr>
              <a:t>Flood Protection at the West Field Lighting Vault</a:t>
            </a:r>
          </a:p>
          <a:p>
            <a:pPr marL="384175" indent="-327025">
              <a:spcBef>
                <a:spcPts val="1575"/>
              </a:spcBef>
              <a:buClr>
                <a:srgbClr val="185DA2"/>
              </a:buClr>
              <a:buSzPct val="100000"/>
              <a:buFont typeface="Wingdings" pitchFamily="2" charset="2"/>
              <a:buChar char="Q"/>
              <a:defRPr/>
            </a:pPr>
            <a:r>
              <a:rPr lang="en-US" sz="1800" kern="1200" dirty="0" smtClean="0">
                <a:solidFill>
                  <a:srgbClr val="185DA2"/>
                </a:solidFill>
                <a:latin typeface="Arial" charset="0"/>
                <a:ea typeface="ヒラギノ明朝 ProN W3" charset="0"/>
                <a:cs typeface="Arial" charset="0"/>
              </a:rPr>
              <a:t>Emergency Storm Drainage Outfalls</a:t>
            </a:r>
          </a:p>
          <a:p>
            <a:pPr marL="384175" indent="-327025">
              <a:spcBef>
                <a:spcPts val="1575"/>
              </a:spcBef>
              <a:buClr>
                <a:srgbClr val="185DA2"/>
              </a:buClr>
              <a:buSzPct val="100000"/>
              <a:buFont typeface="Wingdings" pitchFamily="2" charset="2"/>
              <a:buChar char="Q"/>
              <a:defRPr/>
            </a:pPr>
            <a:r>
              <a:rPr lang="en-US" sz="1800" kern="1200" dirty="0" smtClean="0">
                <a:solidFill>
                  <a:srgbClr val="185DA2"/>
                </a:solidFill>
                <a:latin typeface="Arial" charset="0"/>
                <a:ea typeface="ヒラギノ明朝 ProN W3" charset="0"/>
                <a:cs typeface="Arial" charset="0"/>
              </a:rPr>
              <a:t>SCADA System Upgrade</a:t>
            </a:r>
          </a:p>
          <a:p>
            <a:pPr marL="384175" indent="-327025">
              <a:spcBef>
                <a:spcPts val="1575"/>
              </a:spcBef>
              <a:buClr>
                <a:srgbClr val="185DA2"/>
              </a:buClr>
              <a:buSzPct val="100000"/>
              <a:buFont typeface="Wingdings" pitchFamily="2" charset="2"/>
              <a:buChar char="Q"/>
              <a:defRPr/>
            </a:pPr>
            <a:r>
              <a:rPr lang="en-US" sz="1800" kern="1200" dirty="0" smtClean="0">
                <a:solidFill>
                  <a:srgbClr val="185DA2"/>
                </a:solidFill>
                <a:latin typeface="Arial" charset="0"/>
                <a:ea typeface="ヒラギノ明朝 ProN W3" charset="0"/>
                <a:cs typeface="Arial" charset="0"/>
              </a:rPr>
              <a:t>Installation of Emergency Generators</a:t>
            </a:r>
          </a:p>
        </p:txBody>
      </p:sp>
      <p:pic>
        <p:nvPicPr>
          <p:cNvPr id="5127"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53188"/>
            <a:ext cx="91440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LGA Aerial 03 GoogleEarth.JPG"/>
          <p:cNvPicPr>
            <a:picLocks noChangeAspect="1"/>
          </p:cNvPicPr>
          <p:nvPr/>
        </p:nvPicPr>
        <p:blipFill>
          <a:blip r:embed="rId4" cstate="print"/>
          <a:stretch>
            <a:fillRect/>
          </a:stretch>
        </p:blipFill>
        <p:spPr>
          <a:xfrm>
            <a:off x="3886200" y="1447801"/>
            <a:ext cx="4648199" cy="3657599"/>
          </a:xfrm>
          <a:prstGeom prst="rect">
            <a:avLst/>
          </a:prstGeom>
        </p:spPr>
      </p:pic>
      <p:sp>
        <p:nvSpPr>
          <p:cNvPr id="13" name="TextBox 12"/>
          <p:cNvSpPr txBox="1"/>
          <p:nvPr/>
        </p:nvSpPr>
        <p:spPr>
          <a:xfrm>
            <a:off x="4114800" y="1905000"/>
            <a:ext cx="990600" cy="646331"/>
          </a:xfrm>
          <a:prstGeom prst="rect">
            <a:avLst/>
          </a:prstGeom>
          <a:solidFill>
            <a:schemeClr val="bg1">
              <a:alpha val="50000"/>
            </a:schemeClr>
          </a:solidFill>
        </p:spPr>
        <p:txBody>
          <a:bodyPr wrap="square" rtlCol="0">
            <a:spAutoFit/>
          </a:bodyPr>
          <a:lstStyle/>
          <a:p>
            <a:r>
              <a:rPr lang="en-US" sz="1200" dirty="0" smtClean="0">
                <a:solidFill>
                  <a:schemeClr val="tx1"/>
                </a:solidFill>
                <a:latin typeface="Swis721 BT" pitchFamily="34" charset="0"/>
              </a:rPr>
              <a:t>West Field Lighting Vault</a:t>
            </a:r>
            <a:endParaRPr lang="en-US" sz="1200" dirty="0">
              <a:solidFill>
                <a:schemeClr val="tx1"/>
              </a:solidFill>
              <a:latin typeface="Swis721 BT" pitchFamily="34" charset="0"/>
            </a:endParaRPr>
          </a:p>
        </p:txBody>
      </p:sp>
      <p:sp>
        <p:nvSpPr>
          <p:cNvPr id="14" name="TextBox 13"/>
          <p:cNvSpPr txBox="1"/>
          <p:nvPr/>
        </p:nvSpPr>
        <p:spPr>
          <a:xfrm>
            <a:off x="3962400" y="3657600"/>
            <a:ext cx="1004951" cy="461665"/>
          </a:xfrm>
          <a:prstGeom prst="rect">
            <a:avLst/>
          </a:prstGeom>
          <a:solidFill>
            <a:schemeClr val="bg1">
              <a:alpha val="50000"/>
            </a:schemeClr>
          </a:solidFill>
        </p:spPr>
        <p:txBody>
          <a:bodyPr wrap="square" rtlCol="0">
            <a:spAutoFit/>
          </a:bodyPr>
          <a:lstStyle/>
          <a:p>
            <a:r>
              <a:rPr lang="en-US" sz="1200" dirty="0" smtClean="0">
                <a:solidFill>
                  <a:schemeClr val="tx1"/>
                </a:solidFill>
                <a:latin typeface="Swis721 BT" pitchFamily="34" charset="0"/>
              </a:rPr>
              <a:t>Drainage Outfalls</a:t>
            </a:r>
            <a:endParaRPr lang="en-US" sz="1200" dirty="0">
              <a:solidFill>
                <a:schemeClr val="tx1"/>
              </a:solidFill>
              <a:latin typeface="Swis721 BT" pitchFamily="34" charset="0"/>
            </a:endParaRPr>
          </a:p>
        </p:txBody>
      </p:sp>
      <p:sp>
        <p:nvSpPr>
          <p:cNvPr id="15" name="TextBox 14"/>
          <p:cNvSpPr txBox="1"/>
          <p:nvPr/>
        </p:nvSpPr>
        <p:spPr>
          <a:xfrm>
            <a:off x="7620000" y="3276600"/>
            <a:ext cx="829644" cy="461665"/>
          </a:xfrm>
          <a:prstGeom prst="rect">
            <a:avLst/>
          </a:prstGeom>
          <a:solidFill>
            <a:schemeClr val="bg1">
              <a:alpha val="50000"/>
            </a:schemeClr>
          </a:solidFill>
        </p:spPr>
        <p:txBody>
          <a:bodyPr wrap="square" rtlCol="0">
            <a:spAutoFit/>
          </a:bodyPr>
          <a:lstStyle/>
          <a:p>
            <a:r>
              <a:rPr lang="en-US" sz="1200" dirty="0" smtClean="0">
                <a:solidFill>
                  <a:schemeClr val="tx1"/>
                </a:solidFill>
                <a:latin typeface="Swis721 BT" pitchFamily="34" charset="0"/>
              </a:rPr>
              <a:t>Drainage Outfalls</a:t>
            </a:r>
            <a:endParaRPr lang="en-US" sz="1200" dirty="0">
              <a:solidFill>
                <a:schemeClr val="tx1"/>
              </a:solidFill>
              <a:latin typeface="Swis721 BT" pitchFamily="34" charset="0"/>
            </a:endParaRPr>
          </a:p>
        </p:txBody>
      </p:sp>
      <p:sp>
        <p:nvSpPr>
          <p:cNvPr id="16" name="Rectangle 15"/>
          <p:cNvSpPr/>
          <p:nvPr/>
        </p:nvSpPr>
        <p:spPr>
          <a:xfrm rot="19256281">
            <a:off x="4167515" y="3142967"/>
            <a:ext cx="178467" cy="10325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sosceles Triangle 16"/>
          <p:cNvSpPr/>
          <p:nvPr/>
        </p:nvSpPr>
        <p:spPr>
          <a:xfrm rot="20944085">
            <a:off x="4641723" y="2950185"/>
            <a:ext cx="123064" cy="208054"/>
          </a:xfrm>
          <a:prstGeom prst="triangle">
            <a:avLst>
              <a:gd name="adj" fmla="val 2951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a:off x="4419600" y="2590800"/>
            <a:ext cx="180858" cy="27917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4191000" y="3352802"/>
            <a:ext cx="0" cy="22859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6200000" flipV="1">
            <a:off x="7642866" y="2865063"/>
            <a:ext cx="352041" cy="30302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rot="13685776">
            <a:off x="4127397" y="3111637"/>
            <a:ext cx="177808" cy="10364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7193544" y="2685194"/>
            <a:ext cx="496105" cy="13307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467011">
            <a:off x="7575617" y="2707373"/>
            <a:ext cx="285760" cy="7015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305303" y="2808309"/>
            <a:ext cx="49065" cy="7015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13685776">
            <a:off x="4541420" y="4742382"/>
            <a:ext cx="96508" cy="3748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4953000" y="4191000"/>
            <a:ext cx="1064626" cy="461665"/>
          </a:xfrm>
          <a:prstGeom prst="rect">
            <a:avLst/>
          </a:prstGeom>
          <a:solidFill>
            <a:schemeClr val="bg1">
              <a:alpha val="50000"/>
            </a:schemeClr>
          </a:solidFill>
        </p:spPr>
        <p:txBody>
          <a:bodyPr wrap="square" rtlCol="0">
            <a:spAutoFit/>
          </a:bodyPr>
          <a:lstStyle/>
          <a:p>
            <a:r>
              <a:rPr lang="en-US" sz="1200" dirty="0" smtClean="0">
                <a:solidFill>
                  <a:schemeClr val="tx1"/>
                </a:solidFill>
                <a:latin typeface="Swis721 BT" pitchFamily="34" charset="0"/>
              </a:rPr>
              <a:t>West End Substation</a:t>
            </a:r>
            <a:endParaRPr lang="en-US" sz="1200" dirty="0">
              <a:solidFill>
                <a:schemeClr val="tx1"/>
              </a:solidFill>
              <a:latin typeface="Swis721 BT" pitchFamily="34" charset="0"/>
            </a:endParaRPr>
          </a:p>
        </p:txBody>
      </p:sp>
      <p:cxnSp>
        <p:nvCxnSpPr>
          <p:cNvPr id="27" name="Straight Arrow Connector 26"/>
          <p:cNvCxnSpPr/>
          <p:nvPr/>
        </p:nvCxnSpPr>
        <p:spPr>
          <a:xfrm flipH="1">
            <a:off x="4648200" y="4419600"/>
            <a:ext cx="228600" cy="228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28600" y="233363"/>
            <a:ext cx="1860550" cy="703262"/>
          </a:xfrm>
        </p:spPr>
        <p:txBody>
          <a:bodyPr/>
          <a:lstStyle/>
          <a:p>
            <a:pPr eaLnBrk="1" hangingPunct="1"/>
            <a:r>
              <a:rPr lang="en-US" sz="3000" dirty="0" smtClean="0"/>
              <a:t>PATH</a:t>
            </a:r>
          </a:p>
        </p:txBody>
      </p:sp>
      <p:pic>
        <p:nvPicPr>
          <p:cNvPr id="14341" name="Picture 40"/>
          <p:cNvPicPr>
            <a:picLocks noChangeAspect="1" noChangeArrowheads="1"/>
          </p:cNvPicPr>
          <p:nvPr/>
        </p:nvPicPr>
        <p:blipFill>
          <a:blip r:embed="rId3" cstate="print">
            <a:lum bright="12000"/>
          </a:blip>
          <a:srcRect l="18089" t="27504" r="44621" b="47326"/>
          <a:stretch>
            <a:fillRect/>
          </a:stretch>
        </p:blipFill>
        <p:spPr bwMode="auto">
          <a:xfrm>
            <a:off x="5489575" y="4008438"/>
            <a:ext cx="3482975" cy="1944687"/>
          </a:xfrm>
          <a:prstGeom prst="rect">
            <a:avLst/>
          </a:prstGeom>
          <a:noFill/>
          <a:ln w="3175" algn="ctr">
            <a:solidFill>
              <a:schemeClr val="bg1">
                <a:lumMod val="65000"/>
              </a:schemeClr>
            </a:solidFill>
            <a:miter lim="800000"/>
            <a:headEnd/>
            <a:tailEnd/>
          </a:ln>
        </p:spPr>
      </p:pic>
      <p:pic>
        <p:nvPicPr>
          <p:cNvPr id="6" name="Picture 5" descr="PATH_system_map.jpg"/>
          <p:cNvPicPr>
            <a:picLocks noChangeAspect="1"/>
          </p:cNvPicPr>
          <p:nvPr/>
        </p:nvPicPr>
        <p:blipFill>
          <a:blip r:embed="rId4" cstate="print"/>
          <a:srcRect t="2976" b="1274"/>
          <a:stretch>
            <a:fillRect/>
          </a:stretch>
        </p:blipFill>
        <p:spPr>
          <a:xfrm>
            <a:off x="5497513" y="1323975"/>
            <a:ext cx="3465512" cy="2470150"/>
          </a:xfrm>
          <a:prstGeom prst="rect">
            <a:avLst/>
          </a:prstGeom>
          <a:ln w="3175" cmpd="sng">
            <a:solidFill>
              <a:schemeClr val="bg1">
                <a:lumMod val="65000"/>
              </a:schemeClr>
            </a:solidFill>
            <a:miter lim="800000"/>
          </a:ln>
        </p:spPr>
      </p:pic>
      <p:pic>
        <p:nvPicPr>
          <p:cNvPr id="7" name="Picture 6" descr="V04-F-HAR03_Plat033110.jpg"/>
          <p:cNvPicPr>
            <a:picLocks noChangeAspect="1"/>
          </p:cNvPicPr>
          <p:nvPr/>
        </p:nvPicPr>
        <p:blipFill>
          <a:blip r:embed="rId5" cstate="print"/>
          <a:srcRect t="12337" b="23305"/>
          <a:stretch>
            <a:fillRect/>
          </a:stretch>
        </p:blipFill>
        <p:spPr>
          <a:xfrm>
            <a:off x="155575" y="3019425"/>
            <a:ext cx="5078413" cy="2943225"/>
          </a:xfrm>
          <a:prstGeom prst="rect">
            <a:avLst/>
          </a:prstGeom>
          <a:ln w="3175">
            <a:solidFill>
              <a:schemeClr val="bg1">
                <a:lumMod val="65000"/>
              </a:schemeClr>
            </a:solidFill>
            <a:miter lim="800000"/>
          </a:ln>
        </p:spPr>
      </p:pic>
      <p:sp>
        <p:nvSpPr>
          <p:cNvPr id="29702" name="Text Box 1040"/>
          <p:cNvSpPr txBox="1">
            <a:spLocks noChangeArrowheads="1"/>
          </p:cNvSpPr>
          <p:nvPr/>
        </p:nvSpPr>
        <p:spPr bwMode="auto">
          <a:xfrm>
            <a:off x="76200" y="1190943"/>
            <a:ext cx="5519738" cy="1800493"/>
          </a:xfrm>
          <a:prstGeom prst="rect">
            <a:avLst/>
          </a:prstGeom>
          <a:noFill/>
          <a:ln w="9525">
            <a:noFill/>
            <a:miter lim="800000"/>
            <a:headEnd/>
            <a:tailEnd/>
          </a:ln>
        </p:spPr>
        <p:txBody>
          <a:bodyPr>
            <a:spAutoFit/>
          </a:bodyPr>
          <a:lstStyle/>
          <a:p>
            <a:pPr marL="231775" indent="-231775" algn="l">
              <a:spcAft>
                <a:spcPts val="600"/>
              </a:spcAft>
              <a:buFont typeface="Wingdings" pitchFamily="2" charset="2"/>
              <a:buChar char="§"/>
            </a:pPr>
            <a:r>
              <a:rPr lang="en-US" sz="2400" b="0" dirty="0" smtClean="0">
                <a:solidFill>
                  <a:srgbClr val="185DA2"/>
                </a:solidFill>
                <a:latin typeface="Arial" charset="0"/>
              </a:rPr>
              <a:t>New Train Control Center</a:t>
            </a:r>
          </a:p>
          <a:p>
            <a:pPr marL="231775" indent="-231775" algn="l">
              <a:spcAft>
                <a:spcPts val="600"/>
              </a:spcAft>
              <a:buFont typeface="Wingdings" pitchFamily="2" charset="2"/>
              <a:buChar char="§"/>
            </a:pPr>
            <a:r>
              <a:rPr lang="en-US" sz="2400" b="0" dirty="0" smtClean="0">
                <a:solidFill>
                  <a:srgbClr val="185DA2"/>
                </a:solidFill>
                <a:latin typeface="Arial" charset="0"/>
              </a:rPr>
              <a:t>Station </a:t>
            </a:r>
            <a:r>
              <a:rPr lang="en-US" sz="2400" b="0" dirty="0">
                <a:solidFill>
                  <a:srgbClr val="185DA2"/>
                </a:solidFill>
                <a:latin typeface="Arial" charset="0"/>
              </a:rPr>
              <a:t>Modernizations</a:t>
            </a:r>
          </a:p>
          <a:p>
            <a:pPr marL="231775" indent="-231775" algn="l">
              <a:spcAft>
                <a:spcPts val="600"/>
              </a:spcAft>
              <a:buFont typeface="Wingdings" pitchFamily="2" charset="2"/>
              <a:buChar char="§"/>
            </a:pPr>
            <a:r>
              <a:rPr lang="en-US" sz="2400" b="0" dirty="0">
                <a:solidFill>
                  <a:srgbClr val="185DA2"/>
                </a:solidFill>
                <a:latin typeface="Arial" charset="0"/>
              </a:rPr>
              <a:t>Super Storm “Sandy” Projects</a:t>
            </a:r>
          </a:p>
          <a:p>
            <a:pPr marL="231775" indent="-231775" algn="l">
              <a:spcAft>
                <a:spcPts val="600"/>
              </a:spcAft>
              <a:buFont typeface="Wingdings" pitchFamily="2" charset="2"/>
              <a:buChar char="§"/>
            </a:pPr>
            <a:r>
              <a:rPr lang="en-US" sz="2400" b="0" dirty="0">
                <a:solidFill>
                  <a:srgbClr val="185DA2"/>
                </a:solidFill>
                <a:latin typeface="Arial" charset="0"/>
              </a:rPr>
              <a:t>Electrical Power Upgrades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28600" y="228600"/>
            <a:ext cx="7772400" cy="684213"/>
          </a:xfrm>
        </p:spPr>
        <p:txBody>
          <a:bodyPr>
            <a:normAutofit/>
          </a:bodyPr>
          <a:lstStyle/>
          <a:p>
            <a:r>
              <a:rPr lang="en-US" dirty="0" smtClean="0"/>
              <a:t>PATH Hoboken Passenger Elevator</a:t>
            </a:r>
          </a:p>
        </p:txBody>
      </p:sp>
      <p:pic>
        <p:nvPicPr>
          <p:cNvPr id="125954" name="Picture 2" descr="\\Patcdsrv1\Data\JSTC\PATH\Share\PATH\Sandy Photos\Hoboken\Mike B 331.jpg"/>
          <p:cNvPicPr>
            <a:picLocks noChangeAspect="1" noChangeArrowheads="1"/>
          </p:cNvPicPr>
          <p:nvPr/>
        </p:nvPicPr>
        <p:blipFill>
          <a:blip r:embed="rId3" cstate="print"/>
          <a:srcRect/>
          <a:stretch>
            <a:fillRect/>
          </a:stretch>
        </p:blipFill>
        <p:spPr bwMode="auto">
          <a:xfrm>
            <a:off x="304800" y="3733800"/>
            <a:ext cx="3524250" cy="2643188"/>
          </a:xfrm>
          <a:prstGeom prst="rect">
            <a:avLst/>
          </a:prstGeom>
          <a:noFill/>
          <a:ln>
            <a:solidFill>
              <a:schemeClr val="tx1"/>
            </a:solidFill>
          </a:ln>
          <a:effectLst>
            <a:outerShdw blurRad="50800" dist="38100" dir="2700000" algn="tl" rotWithShape="0">
              <a:prstClr val="black">
                <a:alpha val="40000"/>
              </a:prstClr>
            </a:outerShdw>
          </a:effectLst>
        </p:spPr>
      </p:pic>
      <p:pic>
        <p:nvPicPr>
          <p:cNvPr id="125956" name="Picture 4"/>
          <p:cNvPicPr>
            <a:picLocks noChangeAspect="1" noChangeArrowheads="1"/>
          </p:cNvPicPr>
          <p:nvPr/>
        </p:nvPicPr>
        <p:blipFill>
          <a:blip r:embed="rId4" cstate="print"/>
          <a:srcRect/>
          <a:stretch>
            <a:fillRect/>
          </a:stretch>
        </p:blipFill>
        <p:spPr bwMode="auto">
          <a:xfrm>
            <a:off x="3962400" y="1447800"/>
            <a:ext cx="4956175" cy="371792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6" name="Picture 6" descr="IMG-20121029-00045.jpg"/>
          <p:cNvPicPr>
            <a:picLocks noChangeAspect="1"/>
          </p:cNvPicPr>
          <p:nvPr/>
        </p:nvPicPr>
        <p:blipFill>
          <a:blip r:embed="rId5" cstate="print"/>
          <a:srcRect/>
          <a:stretch>
            <a:fillRect/>
          </a:stretch>
        </p:blipFill>
        <p:spPr bwMode="auto">
          <a:xfrm>
            <a:off x="304800" y="1066800"/>
            <a:ext cx="3514725" cy="260985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Text Placeholder 3"/>
          <p:cNvSpPr txBox="1">
            <a:spLocks/>
          </p:cNvSpPr>
          <p:nvPr/>
        </p:nvSpPr>
        <p:spPr bwMode="auto">
          <a:xfrm>
            <a:off x="1271588" y="1057275"/>
            <a:ext cx="1443037" cy="381000"/>
          </a:xfrm>
          <a:prstGeom prst="rect">
            <a:avLst/>
          </a:prstGeom>
          <a:noFill/>
          <a:ln w="9525">
            <a:noFill/>
            <a:miter lim="800000"/>
            <a:headEnd/>
            <a:tailEnd/>
          </a:ln>
        </p:spPr>
        <p:txBody>
          <a:bodyPr/>
          <a:lstStyle/>
          <a:p>
            <a:pPr marL="342900" indent="-342900" algn="ctr" eaLnBrk="0" hangingPunct="0">
              <a:spcBef>
                <a:spcPct val="75000"/>
              </a:spcBef>
              <a:defRPr/>
            </a:pPr>
            <a:r>
              <a:rPr lang="en-US" sz="2300" kern="0" dirty="0">
                <a:solidFill>
                  <a:schemeClr val="bg1"/>
                </a:solidFill>
                <a:effectLst>
                  <a:outerShdw blurRad="38100" dist="38100" dir="2700000" algn="tl">
                    <a:srgbClr val="000000">
                      <a:alpha val="43137"/>
                    </a:srgbClr>
                  </a:outerShdw>
                </a:effectLst>
                <a:latin typeface="+mn-lt"/>
                <a:cs typeface="+mn-cs"/>
              </a:rPr>
              <a:t>Before</a:t>
            </a:r>
          </a:p>
        </p:txBody>
      </p:sp>
      <p:sp>
        <p:nvSpPr>
          <p:cNvPr id="8" name="Text Placeholder 7"/>
          <p:cNvSpPr txBox="1">
            <a:spLocks/>
          </p:cNvSpPr>
          <p:nvPr/>
        </p:nvSpPr>
        <p:spPr bwMode="auto">
          <a:xfrm rot="21284278">
            <a:off x="5881136" y="1652234"/>
            <a:ext cx="1150938" cy="352425"/>
          </a:xfrm>
          <a:prstGeom prst="rect">
            <a:avLst/>
          </a:prstGeom>
          <a:noFill/>
          <a:ln w="9525">
            <a:noFill/>
            <a:miter lim="800000"/>
            <a:headEnd/>
            <a:tailEnd/>
          </a:ln>
        </p:spPr>
        <p:txBody>
          <a:bodyPr/>
          <a:lstStyle/>
          <a:p>
            <a:pPr marL="342900" indent="-342900" algn="ctr" eaLnBrk="0" hangingPunct="0">
              <a:spcBef>
                <a:spcPct val="75000"/>
              </a:spcBef>
              <a:defRPr/>
            </a:pPr>
            <a:r>
              <a:rPr lang="en-US" sz="2300" kern="0" dirty="0">
                <a:solidFill>
                  <a:schemeClr val="bg2">
                    <a:lumMod val="75000"/>
                  </a:schemeClr>
                </a:solidFill>
                <a:effectLst>
                  <a:outerShdw blurRad="38100" dist="38100" dir="2700000" algn="tl">
                    <a:srgbClr val="000000">
                      <a:alpha val="43137"/>
                    </a:srgbClr>
                  </a:outerShdw>
                </a:effectLst>
                <a:latin typeface="+mn-lt"/>
                <a:cs typeface="+mn-cs"/>
              </a:rPr>
              <a:t>After</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57200" y="274638"/>
            <a:ext cx="8229600" cy="563562"/>
          </a:xfrm>
        </p:spPr>
        <p:txBody>
          <a:bodyPr>
            <a:normAutofit/>
          </a:bodyPr>
          <a:lstStyle/>
          <a:p>
            <a:r>
              <a:rPr lang="en-US" dirty="0" smtClean="0"/>
              <a:t>PATH Resiliency Efforts - Bungalows</a:t>
            </a:r>
          </a:p>
        </p:txBody>
      </p:sp>
      <p:sp>
        <p:nvSpPr>
          <p:cNvPr id="4" name="Text Placeholder 3"/>
          <p:cNvSpPr>
            <a:spLocks noGrp="1"/>
          </p:cNvSpPr>
          <p:nvPr>
            <p:ph type="body" idx="1"/>
          </p:nvPr>
        </p:nvSpPr>
        <p:spPr>
          <a:xfrm>
            <a:off x="1676400" y="990600"/>
            <a:ext cx="1444195" cy="380772"/>
          </a:xfrm>
        </p:spPr>
        <p:txBody>
          <a:bodyPr>
            <a:normAutofit fontScale="92500" lnSpcReduction="20000"/>
          </a:bodyPr>
          <a:lstStyle/>
          <a:p>
            <a:pPr algn="ctr"/>
            <a:r>
              <a:rPr lang="en-US" dirty="0" smtClean="0">
                <a:solidFill>
                  <a:schemeClr val="bg2">
                    <a:lumMod val="75000"/>
                  </a:schemeClr>
                </a:solidFill>
              </a:rPr>
              <a:t>Before</a:t>
            </a:r>
            <a:endParaRPr lang="en-US" dirty="0">
              <a:solidFill>
                <a:schemeClr val="bg2">
                  <a:lumMod val="75000"/>
                </a:schemeClr>
              </a:solidFill>
            </a:endParaRPr>
          </a:p>
        </p:txBody>
      </p:sp>
      <p:pic>
        <p:nvPicPr>
          <p:cNvPr id="37889" name="Picture 1" descr="V:\STAFF FOLDERS\A - L (first names)\Jessica Sch\FTA - ATC Sandy\New Photos\Grape Bungalow Old.jpg"/>
          <p:cNvPicPr>
            <a:picLocks noGrp="1" noChangeAspect="1" noChangeArrowheads="1"/>
          </p:cNvPicPr>
          <p:nvPr>
            <p:ph sz="half" idx="2"/>
          </p:nvPr>
        </p:nvPicPr>
        <p:blipFill>
          <a:blip r:embed="rId3" cstate="screen"/>
          <a:srcRect/>
          <a:stretch>
            <a:fillRect/>
          </a:stretch>
        </p:blipFill>
        <p:spPr bwMode="auto">
          <a:xfrm>
            <a:off x="533400" y="1371600"/>
            <a:ext cx="3581400" cy="2209800"/>
          </a:xfrm>
          <a:prstGeom prst="rect">
            <a:avLst/>
          </a:prstGeom>
          <a:noFill/>
          <a:effectLst>
            <a:outerShdw blurRad="50800" dist="38100" dir="18900000" algn="bl" rotWithShape="0">
              <a:prstClr val="black">
                <a:alpha val="40000"/>
              </a:prstClr>
            </a:outerShdw>
          </a:effectLst>
        </p:spPr>
      </p:pic>
      <p:sp>
        <p:nvSpPr>
          <p:cNvPr id="8" name="Text Placeholder 7"/>
          <p:cNvSpPr>
            <a:spLocks noGrp="1"/>
          </p:cNvSpPr>
          <p:nvPr>
            <p:ph type="body" sz="quarter" idx="3"/>
          </p:nvPr>
        </p:nvSpPr>
        <p:spPr>
          <a:xfrm>
            <a:off x="5943600" y="1066800"/>
            <a:ext cx="1828346" cy="351744"/>
          </a:xfrm>
        </p:spPr>
        <p:txBody>
          <a:bodyPr>
            <a:normAutofit fontScale="85000" lnSpcReduction="20000"/>
          </a:bodyPr>
          <a:lstStyle/>
          <a:p>
            <a:pPr algn="ctr"/>
            <a:r>
              <a:rPr lang="en-US" dirty="0" smtClean="0">
                <a:solidFill>
                  <a:schemeClr val="bg2">
                    <a:lumMod val="75000"/>
                  </a:schemeClr>
                </a:solidFill>
              </a:rPr>
              <a:t>After</a:t>
            </a:r>
            <a:endParaRPr lang="en-US" dirty="0">
              <a:solidFill>
                <a:schemeClr val="bg2">
                  <a:lumMod val="75000"/>
                </a:schemeClr>
              </a:solidFill>
            </a:endParaRPr>
          </a:p>
        </p:txBody>
      </p:sp>
      <p:pic>
        <p:nvPicPr>
          <p:cNvPr id="7" name="Picture 2" descr="V:\Sandy-CPMD\Pictures for FTA presentation\Kearney  -  Grape 062.JPG"/>
          <p:cNvPicPr>
            <a:picLocks noGrp="1" noChangeAspect="1" noChangeArrowheads="1"/>
          </p:cNvPicPr>
          <p:nvPr>
            <p:ph sz="quarter" idx="4"/>
          </p:nvPr>
        </p:nvPicPr>
        <p:blipFill>
          <a:blip r:embed="rId4" cstate="screen"/>
          <a:stretch>
            <a:fillRect/>
          </a:stretch>
        </p:blipFill>
        <p:spPr bwMode="auto">
          <a:xfrm>
            <a:off x="4749723" y="1420242"/>
            <a:ext cx="4089478" cy="4904357"/>
          </a:xfrm>
          <a:prstGeom prst="rect">
            <a:avLst/>
          </a:prstGeom>
          <a:noFill/>
          <a:effectLst>
            <a:outerShdw blurRad="50800" dist="38100" algn="l" rotWithShape="0">
              <a:prstClr val="black">
                <a:alpha val="40000"/>
              </a:prstClr>
            </a:outerShdw>
          </a:effectLst>
        </p:spPr>
      </p:pic>
      <p:pic>
        <p:nvPicPr>
          <p:cNvPr id="9" name="Picture 8" descr="DSC01259.JPG"/>
          <p:cNvPicPr>
            <a:picLocks noChangeAspect="1"/>
          </p:cNvPicPr>
          <p:nvPr/>
        </p:nvPicPr>
        <p:blipFill>
          <a:blip r:embed="rId5" cstate="print"/>
          <a:stretch>
            <a:fillRect/>
          </a:stretch>
        </p:blipFill>
        <p:spPr>
          <a:xfrm>
            <a:off x="533400" y="4038600"/>
            <a:ext cx="3581400" cy="2312403"/>
          </a:xfrm>
          <a:prstGeom prst="rect">
            <a:avLst/>
          </a:prstGeom>
          <a:effectLst>
            <a:outerShdw blurRad="50800" dist="38100" algn="l" rotWithShape="0">
              <a:prstClr val="black">
                <a:alpha val="40000"/>
              </a:prstClr>
            </a:outerShdw>
          </a:effectLst>
        </p:spPr>
      </p:pic>
      <p:sp>
        <p:nvSpPr>
          <p:cNvPr id="10" name="TextBox 9"/>
          <p:cNvSpPr txBox="1"/>
          <p:nvPr/>
        </p:nvSpPr>
        <p:spPr>
          <a:xfrm>
            <a:off x="533400" y="3657600"/>
            <a:ext cx="3497942" cy="369332"/>
          </a:xfrm>
          <a:prstGeom prst="rect">
            <a:avLst/>
          </a:prstGeom>
          <a:noFill/>
        </p:spPr>
        <p:txBody>
          <a:bodyPr wrap="square" rtlCol="0">
            <a:spAutoFit/>
          </a:bodyPr>
          <a:lstStyle/>
          <a:p>
            <a:pPr algn="ctr"/>
            <a:r>
              <a:rPr lang="en-US" b="1" dirty="0" smtClean="0">
                <a:solidFill>
                  <a:schemeClr val="bg2">
                    <a:lumMod val="75000"/>
                  </a:schemeClr>
                </a:solidFill>
                <a:latin typeface="+mj-lt"/>
              </a:rPr>
              <a:t>Interim</a:t>
            </a:r>
            <a:r>
              <a:rPr lang="en-US" b="1" dirty="0" smtClean="0">
                <a:latin typeface="+mj-lt"/>
              </a:rPr>
              <a:t> </a:t>
            </a:r>
            <a:r>
              <a:rPr lang="en-US" b="1" dirty="0" smtClean="0">
                <a:solidFill>
                  <a:schemeClr val="bg2">
                    <a:lumMod val="75000"/>
                  </a:schemeClr>
                </a:solidFill>
                <a:latin typeface="+mj-lt"/>
              </a:rPr>
              <a:t>9/1</a:t>
            </a:r>
            <a:r>
              <a:rPr lang="en-US" b="1" dirty="0" smtClean="0">
                <a:latin typeface="+mj-lt"/>
              </a:rPr>
              <a:t> </a:t>
            </a:r>
            <a:r>
              <a:rPr lang="en-US" b="1" dirty="0" smtClean="0">
                <a:solidFill>
                  <a:schemeClr val="bg2">
                    <a:lumMod val="75000"/>
                  </a:schemeClr>
                </a:solidFill>
                <a:latin typeface="+mj-lt"/>
              </a:rPr>
              <a:t>Protection</a:t>
            </a:r>
            <a:endParaRPr lang="en-US" b="1" dirty="0">
              <a:solidFill>
                <a:schemeClr val="bg2">
                  <a:lumMod val="75000"/>
                </a:schemeClr>
              </a:solidFill>
              <a:latin typeface="+mj-l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1"/>
            <a:ext cx="8174038" cy="914400"/>
          </a:xfrm>
        </p:spPr>
        <p:txBody>
          <a:bodyPr/>
          <a:lstStyle/>
          <a:p>
            <a:r>
              <a:rPr lang="en-US" dirty="0" smtClean="0"/>
              <a:t> PATH Substation Construction</a:t>
            </a:r>
            <a:endParaRPr lang="en-US" dirty="0"/>
          </a:p>
        </p:txBody>
      </p:sp>
      <p:sp>
        <p:nvSpPr>
          <p:cNvPr id="6" name="Content Placeholder 5"/>
          <p:cNvSpPr>
            <a:spLocks noGrp="1"/>
          </p:cNvSpPr>
          <p:nvPr>
            <p:ph idx="1"/>
          </p:nvPr>
        </p:nvSpPr>
        <p:spPr>
          <a:xfrm>
            <a:off x="401638" y="1075765"/>
            <a:ext cx="8226425" cy="5234548"/>
          </a:xfrm>
        </p:spPr>
        <p:txBody>
          <a:bodyPr/>
          <a:lstStyle/>
          <a:p>
            <a:pPr>
              <a:buFont typeface="Arial" pitchFamily="34" charset="0"/>
              <a:buChar char="•"/>
            </a:pPr>
            <a:r>
              <a:rPr lang="en-US" sz="1800" dirty="0" smtClean="0">
                <a:solidFill>
                  <a:schemeClr val="bg2"/>
                </a:solidFill>
              </a:rPr>
              <a:t>Replacement/Upgrading of PATH Facilities</a:t>
            </a:r>
          </a:p>
          <a:p>
            <a:pPr lvl="2">
              <a:buFont typeface="Arial" pitchFamily="34" charset="0"/>
              <a:buChar char="•"/>
            </a:pPr>
            <a:r>
              <a:rPr lang="en-US" sz="1800" dirty="0" smtClean="0">
                <a:solidFill>
                  <a:schemeClr val="bg2"/>
                </a:solidFill>
              </a:rPr>
              <a:t>Substations No.7, 8 and 9</a:t>
            </a:r>
          </a:p>
          <a:p>
            <a:pPr lvl="2">
              <a:buFont typeface="Arial" pitchFamily="34" charset="0"/>
              <a:buChar char="•"/>
            </a:pPr>
            <a:r>
              <a:rPr lang="en-US" sz="1800" dirty="0" smtClean="0">
                <a:solidFill>
                  <a:schemeClr val="bg2"/>
                </a:solidFill>
              </a:rPr>
              <a:t>DC switchgear in Switching Stations No. 6 and 10</a:t>
            </a:r>
          </a:p>
        </p:txBody>
      </p:sp>
      <p:grpSp>
        <p:nvGrpSpPr>
          <p:cNvPr id="2" name="Group 94"/>
          <p:cNvGrpSpPr/>
          <p:nvPr/>
        </p:nvGrpSpPr>
        <p:grpSpPr>
          <a:xfrm>
            <a:off x="1856254" y="2819400"/>
            <a:ext cx="5077946" cy="3072829"/>
            <a:chOff x="5360556" y="1097386"/>
            <a:chExt cx="9014692" cy="5276035"/>
          </a:xfrm>
        </p:grpSpPr>
        <p:pic>
          <p:nvPicPr>
            <p:cNvPr id="52" name="Picture 2"/>
            <p:cNvPicPr>
              <a:picLocks noChangeAspect="1" noChangeArrowheads="1"/>
            </p:cNvPicPr>
            <p:nvPr/>
          </p:nvPicPr>
          <p:blipFill>
            <a:blip r:embed="rId3" cstate="print"/>
            <a:srcRect l="26667" t="23111" b="8444"/>
            <a:stretch>
              <a:fillRect/>
            </a:stretch>
          </p:blipFill>
          <p:spPr bwMode="auto">
            <a:xfrm>
              <a:off x="5360556" y="1097386"/>
              <a:ext cx="9014691" cy="5258570"/>
            </a:xfrm>
            <a:prstGeom prst="rect">
              <a:avLst/>
            </a:prstGeom>
            <a:noFill/>
            <a:ln w="38100">
              <a:solidFill>
                <a:schemeClr val="tx1"/>
              </a:solidFill>
              <a:miter lim="800000"/>
              <a:headEnd/>
              <a:tailEnd/>
            </a:ln>
            <a:effectLst/>
          </p:spPr>
        </p:pic>
        <p:sp>
          <p:nvSpPr>
            <p:cNvPr id="61" name="TextBox 60"/>
            <p:cNvSpPr txBox="1"/>
            <p:nvPr/>
          </p:nvSpPr>
          <p:spPr>
            <a:xfrm>
              <a:off x="9305662" y="2545185"/>
              <a:ext cx="897797" cy="387067"/>
            </a:xfrm>
            <a:prstGeom prst="rect">
              <a:avLst/>
            </a:prstGeom>
            <a:solidFill>
              <a:schemeClr val="bg1"/>
            </a:solidFill>
            <a:ln>
              <a:solidFill>
                <a:srgbClr val="FFFF00"/>
              </a:solidFill>
            </a:ln>
          </p:spPr>
          <p:txBody>
            <a:bodyPr wrap="square" rtlCol="0">
              <a:spAutoFit/>
            </a:bodyPr>
            <a:lstStyle/>
            <a:p>
              <a:pPr fontAlgn="base">
                <a:spcBef>
                  <a:spcPct val="0"/>
                </a:spcBef>
                <a:spcAft>
                  <a:spcPct val="0"/>
                </a:spcAft>
              </a:pPr>
              <a:r>
                <a:rPr lang="en-US" sz="800" b="1" dirty="0">
                  <a:solidFill>
                    <a:srgbClr val="000000"/>
                  </a:solidFill>
                </a:rPr>
                <a:t>Sub 7</a:t>
              </a:r>
            </a:p>
          </p:txBody>
        </p:sp>
        <p:sp>
          <p:nvSpPr>
            <p:cNvPr id="62" name="TextBox 61"/>
            <p:cNvSpPr txBox="1"/>
            <p:nvPr/>
          </p:nvSpPr>
          <p:spPr>
            <a:xfrm>
              <a:off x="7909121" y="4221586"/>
              <a:ext cx="952111" cy="387067"/>
            </a:xfrm>
            <a:prstGeom prst="rect">
              <a:avLst/>
            </a:prstGeom>
            <a:solidFill>
              <a:schemeClr val="bg1"/>
            </a:solidFill>
            <a:ln>
              <a:solidFill>
                <a:srgbClr val="FFFF00"/>
              </a:solidFill>
            </a:ln>
          </p:spPr>
          <p:txBody>
            <a:bodyPr wrap="square" rtlCol="0">
              <a:spAutoFit/>
            </a:bodyPr>
            <a:lstStyle/>
            <a:p>
              <a:pPr fontAlgn="base">
                <a:spcBef>
                  <a:spcPct val="0"/>
                </a:spcBef>
                <a:spcAft>
                  <a:spcPct val="0"/>
                </a:spcAft>
              </a:pPr>
              <a:r>
                <a:rPr lang="en-US" sz="800" b="1" dirty="0">
                  <a:solidFill>
                    <a:srgbClr val="000000"/>
                  </a:solidFill>
                </a:rPr>
                <a:t>Sub 8</a:t>
              </a:r>
            </a:p>
          </p:txBody>
        </p:sp>
        <p:sp>
          <p:nvSpPr>
            <p:cNvPr id="63" name="TextBox 62"/>
            <p:cNvSpPr txBox="1"/>
            <p:nvPr/>
          </p:nvSpPr>
          <p:spPr>
            <a:xfrm>
              <a:off x="5860729" y="4297787"/>
              <a:ext cx="914608" cy="387067"/>
            </a:xfrm>
            <a:prstGeom prst="rect">
              <a:avLst/>
            </a:prstGeom>
            <a:solidFill>
              <a:schemeClr val="bg1"/>
            </a:solidFill>
            <a:ln>
              <a:solidFill>
                <a:srgbClr val="FFFF00"/>
              </a:solidFill>
            </a:ln>
          </p:spPr>
          <p:txBody>
            <a:bodyPr wrap="square" rtlCol="0">
              <a:spAutoFit/>
            </a:bodyPr>
            <a:lstStyle/>
            <a:p>
              <a:pPr fontAlgn="base">
                <a:spcBef>
                  <a:spcPct val="0"/>
                </a:spcBef>
                <a:spcAft>
                  <a:spcPct val="0"/>
                </a:spcAft>
              </a:pPr>
              <a:r>
                <a:rPr lang="en-US" sz="800" b="1" dirty="0">
                  <a:solidFill>
                    <a:srgbClr val="000000"/>
                  </a:solidFill>
                </a:rPr>
                <a:t>Sub 9</a:t>
              </a:r>
            </a:p>
          </p:txBody>
        </p:sp>
        <p:cxnSp>
          <p:nvCxnSpPr>
            <p:cNvPr id="66" name="Straight Connector 65"/>
            <p:cNvCxnSpPr/>
            <p:nvPr/>
          </p:nvCxnSpPr>
          <p:spPr>
            <a:xfrm flipV="1">
              <a:off x="5764648" y="3535786"/>
              <a:ext cx="762000" cy="609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6526648" y="3307186"/>
              <a:ext cx="1752600" cy="228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279248" y="3307186"/>
              <a:ext cx="14478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9727048" y="3459586"/>
              <a:ext cx="457200" cy="228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0184248" y="3688186"/>
              <a:ext cx="533400" cy="228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0717648" y="3916786"/>
              <a:ext cx="609600" cy="76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11327248" y="4678786"/>
              <a:ext cx="114300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11936848" y="4373986"/>
              <a:ext cx="4572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2470248" y="5135986"/>
              <a:ext cx="1219200" cy="381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12394048" y="3916786"/>
              <a:ext cx="15240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2546448" y="3916786"/>
              <a:ext cx="18288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62" idx="0"/>
            </p:cNvCxnSpPr>
            <p:nvPr/>
          </p:nvCxnSpPr>
          <p:spPr>
            <a:xfrm flipH="1" flipV="1">
              <a:off x="8126853" y="3307188"/>
              <a:ext cx="258322" cy="914398"/>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63" idx="0"/>
            </p:cNvCxnSpPr>
            <p:nvPr/>
          </p:nvCxnSpPr>
          <p:spPr>
            <a:xfrm flipV="1">
              <a:off x="6318033" y="3535788"/>
              <a:ext cx="284815" cy="761999"/>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12545654" y="3898185"/>
              <a:ext cx="22" cy="19395"/>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61" idx="2"/>
            </p:cNvCxnSpPr>
            <p:nvPr/>
          </p:nvCxnSpPr>
          <p:spPr>
            <a:xfrm>
              <a:off x="9754561" y="2932252"/>
              <a:ext cx="505888" cy="67973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8845129" y="6144293"/>
              <a:ext cx="976592" cy="34"/>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5578216" y="5820469"/>
              <a:ext cx="3340649" cy="552952"/>
            </a:xfrm>
            <a:prstGeom prst="rect">
              <a:avLst/>
            </a:prstGeom>
            <a:noFill/>
          </p:spPr>
          <p:txBody>
            <a:bodyPr wrap="square" rtlCol="0">
              <a:spAutoFit/>
            </a:bodyPr>
            <a:lstStyle/>
            <a:p>
              <a:pPr fontAlgn="base">
                <a:spcBef>
                  <a:spcPct val="0"/>
                </a:spcBef>
                <a:spcAft>
                  <a:spcPct val="0"/>
                </a:spcAft>
              </a:pPr>
              <a:r>
                <a:rPr lang="en-US" sz="1400" dirty="0">
                  <a:solidFill>
                    <a:srgbClr val="FFFFFF"/>
                  </a:solidFill>
                  <a:effectLst>
                    <a:outerShdw blurRad="38100" dist="38100" dir="2700000" algn="tl">
                      <a:srgbClr val="000000">
                        <a:alpha val="43137"/>
                      </a:srgbClr>
                    </a:outerShdw>
                  </a:effectLst>
                </a:rPr>
                <a:t>PATH Right-of-Way</a:t>
              </a: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11"/>
          <p:cNvSpPr>
            <a:spLocks noChangeArrowheads="1"/>
          </p:cNvSpPr>
          <p:nvPr/>
        </p:nvSpPr>
        <p:spPr bwMode="auto">
          <a:xfrm>
            <a:off x="0" y="0"/>
            <a:ext cx="9144000" cy="990600"/>
          </a:xfrm>
          <a:prstGeom prst="rect">
            <a:avLst/>
          </a:prstGeom>
          <a:solidFill>
            <a:srgbClr val="185DA2"/>
          </a:solidFill>
          <a:ln w="9525">
            <a:noFill/>
            <a:miter lim="800000"/>
            <a:headEnd/>
            <a:tailEnd/>
          </a:ln>
        </p:spPr>
        <p:txBody>
          <a:bodyPr wrap="none" anchor="ctr"/>
          <a:lstStyle/>
          <a:p>
            <a:endParaRPr lang="en-US" dirty="0"/>
          </a:p>
        </p:txBody>
      </p:sp>
      <p:sp>
        <p:nvSpPr>
          <p:cNvPr id="10243" name="Rectangle 312"/>
          <p:cNvSpPr>
            <a:spLocks noGrp="1" noChangeArrowheads="1"/>
          </p:cNvSpPr>
          <p:nvPr>
            <p:ph type="title"/>
          </p:nvPr>
        </p:nvSpPr>
        <p:spPr>
          <a:xfrm>
            <a:off x="0" y="193675"/>
            <a:ext cx="7772400" cy="568325"/>
          </a:xfrm>
          <a:noFill/>
        </p:spPr>
        <p:txBody>
          <a:bodyPr/>
          <a:lstStyle/>
          <a:p>
            <a:pPr eaLnBrk="1" hangingPunct="1"/>
            <a:r>
              <a:rPr lang="en-US" sz="3000" dirty="0" smtClean="0">
                <a:solidFill>
                  <a:schemeClr val="tx2"/>
                </a:solidFill>
              </a:rPr>
              <a:t>Port Authority Facility Map</a:t>
            </a:r>
          </a:p>
        </p:txBody>
      </p:sp>
      <p:sp>
        <p:nvSpPr>
          <p:cNvPr id="321" name="TextBox 320"/>
          <p:cNvSpPr txBox="1"/>
          <p:nvPr/>
        </p:nvSpPr>
        <p:spPr>
          <a:xfrm>
            <a:off x="5511800" y="952500"/>
            <a:ext cx="2679700" cy="1277273"/>
          </a:xfrm>
          <a:prstGeom prst="rect">
            <a:avLst/>
          </a:prstGeom>
          <a:noFill/>
        </p:spPr>
        <p:txBody>
          <a:bodyPr>
            <a:spAutoFit/>
          </a:bodyPr>
          <a:lstStyle/>
          <a:p>
            <a:pPr algn="l">
              <a:defRPr/>
            </a:pPr>
            <a:r>
              <a:rPr lang="en-US" sz="1100" u="sng" dirty="0">
                <a:solidFill>
                  <a:srgbClr val="185DA2"/>
                </a:solidFill>
                <a:latin typeface="+mn-lt"/>
              </a:rPr>
              <a:t>Aviation</a:t>
            </a:r>
          </a:p>
          <a:p>
            <a:pPr algn="l">
              <a:defRPr/>
            </a:pPr>
            <a:r>
              <a:rPr lang="en-US" sz="1100" b="0" dirty="0">
                <a:solidFill>
                  <a:srgbClr val="185DA2"/>
                </a:solidFill>
                <a:latin typeface="+mn-lt"/>
              </a:rPr>
              <a:t>John F. Kennedy International Airport</a:t>
            </a:r>
          </a:p>
          <a:p>
            <a:pPr algn="l">
              <a:defRPr/>
            </a:pPr>
            <a:r>
              <a:rPr lang="en-US" sz="1100" b="0" dirty="0">
                <a:solidFill>
                  <a:srgbClr val="185DA2"/>
                </a:solidFill>
                <a:latin typeface="+mn-lt"/>
              </a:rPr>
              <a:t>LaGuardia Airport</a:t>
            </a:r>
          </a:p>
          <a:p>
            <a:pPr algn="l">
              <a:defRPr/>
            </a:pPr>
            <a:r>
              <a:rPr lang="en-US" sz="1100" b="0" dirty="0">
                <a:solidFill>
                  <a:srgbClr val="185DA2"/>
                </a:solidFill>
                <a:latin typeface="+mn-lt"/>
              </a:rPr>
              <a:t>Newark Liberty International Airport</a:t>
            </a:r>
          </a:p>
          <a:p>
            <a:pPr algn="l">
              <a:defRPr/>
            </a:pPr>
            <a:r>
              <a:rPr lang="en-US" sz="1100" b="0" dirty="0">
                <a:solidFill>
                  <a:srgbClr val="185DA2"/>
                </a:solidFill>
                <a:latin typeface="+mn-lt"/>
              </a:rPr>
              <a:t>Stewart International Airport</a:t>
            </a:r>
          </a:p>
          <a:p>
            <a:pPr algn="l">
              <a:defRPr/>
            </a:pPr>
            <a:r>
              <a:rPr lang="en-US" sz="1100" b="0" dirty="0" err="1">
                <a:solidFill>
                  <a:srgbClr val="185DA2"/>
                </a:solidFill>
                <a:latin typeface="+mn-lt"/>
              </a:rPr>
              <a:t>Teterboro</a:t>
            </a:r>
            <a:r>
              <a:rPr lang="en-US" sz="1100" b="0" dirty="0">
                <a:solidFill>
                  <a:srgbClr val="185DA2"/>
                </a:solidFill>
                <a:latin typeface="+mn-lt"/>
              </a:rPr>
              <a:t> </a:t>
            </a:r>
            <a:r>
              <a:rPr lang="en-US" sz="1100" b="0" dirty="0" smtClean="0">
                <a:solidFill>
                  <a:srgbClr val="185DA2"/>
                </a:solidFill>
                <a:latin typeface="+mn-lt"/>
              </a:rPr>
              <a:t>Airport</a:t>
            </a:r>
          </a:p>
          <a:p>
            <a:pPr algn="l">
              <a:defRPr/>
            </a:pPr>
            <a:r>
              <a:rPr lang="en-US" sz="1100" dirty="0" smtClean="0">
                <a:solidFill>
                  <a:srgbClr val="185DA2"/>
                </a:solidFill>
                <a:latin typeface="+mn-lt"/>
              </a:rPr>
              <a:t>Atlantic City Airport</a:t>
            </a:r>
            <a:endParaRPr lang="en-US" sz="1100" b="0" dirty="0">
              <a:solidFill>
                <a:srgbClr val="185DA2"/>
              </a:solidFill>
              <a:latin typeface="+mn-lt"/>
            </a:endParaRPr>
          </a:p>
        </p:txBody>
      </p:sp>
      <p:sp>
        <p:nvSpPr>
          <p:cNvPr id="322" name="TextBox 321"/>
          <p:cNvSpPr txBox="1"/>
          <p:nvPr/>
        </p:nvSpPr>
        <p:spPr>
          <a:xfrm>
            <a:off x="5511800" y="3905701"/>
            <a:ext cx="3086100" cy="1108075"/>
          </a:xfrm>
          <a:prstGeom prst="rect">
            <a:avLst/>
          </a:prstGeom>
          <a:noFill/>
        </p:spPr>
        <p:txBody>
          <a:bodyPr>
            <a:spAutoFit/>
          </a:bodyPr>
          <a:lstStyle/>
          <a:p>
            <a:pPr algn="l">
              <a:defRPr/>
            </a:pPr>
            <a:r>
              <a:rPr lang="en-US" sz="1100" u="sng" dirty="0">
                <a:solidFill>
                  <a:srgbClr val="185DA2"/>
                </a:solidFill>
                <a:latin typeface="+mn-lt"/>
              </a:rPr>
              <a:t>Port Commerce</a:t>
            </a:r>
          </a:p>
          <a:p>
            <a:pPr algn="l">
              <a:defRPr/>
            </a:pPr>
            <a:r>
              <a:rPr lang="en-US" sz="1100" b="0" dirty="0">
                <a:solidFill>
                  <a:srgbClr val="185DA2"/>
                </a:solidFill>
                <a:latin typeface="+mn-lt"/>
              </a:rPr>
              <a:t>Port Jersey-Port Authority Marine Terminal</a:t>
            </a:r>
          </a:p>
          <a:p>
            <a:pPr algn="l">
              <a:defRPr/>
            </a:pPr>
            <a:r>
              <a:rPr lang="en-US" sz="1100" b="0" dirty="0">
                <a:solidFill>
                  <a:srgbClr val="185DA2"/>
                </a:solidFill>
                <a:latin typeface="+mn-lt"/>
              </a:rPr>
              <a:t>Brooklyn-Port Authority Marine Terminal</a:t>
            </a:r>
          </a:p>
          <a:p>
            <a:pPr algn="l">
              <a:defRPr/>
            </a:pPr>
            <a:r>
              <a:rPr lang="en-US" sz="1100" b="0" dirty="0">
                <a:solidFill>
                  <a:srgbClr val="185DA2"/>
                </a:solidFill>
                <a:latin typeface="+mn-lt"/>
              </a:rPr>
              <a:t>Elizabeth-Port Authority Marine Terminal</a:t>
            </a:r>
          </a:p>
          <a:p>
            <a:pPr algn="l">
              <a:defRPr/>
            </a:pPr>
            <a:r>
              <a:rPr lang="en-US" sz="1100" b="0" dirty="0">
                <a:solidFill>
                  <a:srgbClr val="185DA2"/>
                </a:solidFill>
                <a:latin typeface="+mn-lt"/>
              </a:rPr>
              <a:t>Howland Hook Marine Terminal</a:t>
            </a:r>
          </a:p>
          <a:p>
            <a:pPr algn="l">
              <a:defRPr/>
            </a:pPr>
            <a:r>
              <a:rPr lang="en-US" sz="1100" b="0" dirty="0">
                <a:solidFill>
                  <a:srgbClr val="185DA2"/>
                </a:solidFill>
                <a:latin typeface="+mn-lt"/>
              </a:rPr>
              <a:t>Port Newark</a:t>
            </a:r>
          </a:p>
        </p:txBody>
      </p:sp>
      <p:sp>
        <p:nvSpPr>
          <p:cNvPr id="323" name="TextBox 322"/>
          <p:cNvSpPr txBox="1"/>
          <p:nvPr/>
        </p:nvSpPr>
        <p:spPr>
          <a:xfrm>
            <a:off x="5511800" y="2192789"/>
            <a:ext cx="2095500" cy="938212"/>
          </a:xfrm>
          <a:prstGeom prst="rect">
            <a:avLst/>
          </a:prstGeom>
          <a:noFill/>
        </p:spPr>
        <p:txBody>
          <a:bodyPr>
            <a:spAutoFit/>
          </a:bodyPr>
          <a:lstStyle/>
          <a:p>
            <a:pPr algn="l">
              <a:defRPr/>
            </a:pPr>
            <a:r>
              <a:rPr lang="en-US" sz="1100" u="sng" dirty="0">
                <a:solidFill>
                  <a:srgbClr val="185DA2"/>
                </a:solidFill>
                <a:latin typeface="+mn-lt"/>
              </a:rPr>
              <a:t>Bridges</a:t>
            </a:r>
          </a:p>
          <a:p>
            <a:pPr algn="l">
              <a:defRPr/>
            </a:pPr>
            <a:r>
              <a:rPr lang="en-US" sz="1100" b="0" dirty="0">
                <a:solidFill>
                  <a:srgbClr val="185DA2"/>
                </a:solidFill>
                <a:latin typeface="+mn-lt"/>
              </a:rPr>
              <a:t>Bayonne Bridge</a:t>
            </a:r>
          </a:p>
          <a:p>
            <a:pPr algn="l">
              <a:defRPr/>
            </a:pPr>
            <a:r>
              <a:rPr lang="en-US" sz="1100" b="0" dirty="0">
                <a:solidFill>
                  <a:srgbClr val="185DA2"/>
                </a:solidFill>
                <a:latin typeface="+mn-lt"/>
              </a:rPr>
              <a:t>George Washington Bridge</a:t>
            </a:r>
          </a:p>
          <a:p>
            <a:pPr algn="l">
              <a:defRPr/>
            </a:pPr>
            <a:r>
              <a:rPr lang="en-US" sz="1100" b="0" dirty="0">
                <a:solidFill>
                  <a:srgbClr val="185DA2"/>
                </a:solidFill>
                <a:latin typeface="+mn-lt"/>
              </a:rPr>
              <a:t>Goethals Bridge</a:t>
            </a:r>
          </a:p>
          <a:p>
            <a:pPr algn="l">
              <a:defRPr/>
            </a:pPr>
            <a:r>
              <a:rPr lang="en-US" sz="1100" b="0" dirty="0" err="1">
                <a:solidFill>
                  <a:srgbClr val="185DA2"/>
                </a:solidFill>
                <a:latin typeface="+mn-lt"/>
              </a:rPr>
              <a:t>Outerbridge</a:t>
            </a:r>
            <a:r>
              <a:rPr lang="en-US" sz="1100" b="0" dirty="0">
                <a:solidFill>
                  <a:srgbClr val="185DA2"/>
                </a:solidFill>
                <a:latin typeface="+mn-lt"/>
              </a:rPr>
              <a:t> Crossing</a:t>
            </a:r>
          </a:p>
        </p:txBody>
      </p:sp>
      <p:sp>
        <p:nvSpPr>
          <p:cNvPr id="324" name="TextBox 323"/>
          <p:cNvSpPr txBox="1"/>
          <p:nvPr/>
        </p:nvSpPr>
        <p:spPr>
          <a:xfrm>
            <a:off x="5511800" y="3134176"/>
            <a:ext cx="2882900" cy="768350"/>
          </a:xfrm>
          <a:prstGeom prst="rect">
            <a:avLst/>
          </a:prstGeom>
          <a:noFill/>
        </p:spPr>
        <p:txBody>
          <a:bodyPr>
            <a:spAutoFit/>
          </a:bodyPr>
          <a:lstStyle/>
          <a:p>
            <a:pPr algn="l">
              <a:defRPr/>
            </a:pPr>
            <a:r>
              <a:rPr lang="en-US" sz="1100" u="sng" dirty="0" smtClean="0">
                <a:solidFill>
                  <a:srgbClr val="185DA2"/>
                </a:solidFill>
                <a:latin typeface="+mn-lt"/>
              </a:rPr>
              <a:t>Terminals</a:t>
            </a:r>
            <a:endParaRPr lang="en-US" sz="1100" u="sng" dirty="0">
              <a:solidFill>
                <a:srgbClr val="185DA2"/>
              </a:solidFill>
              <a:latin typeface="+mn-lt"/>
            </a:endParaRPr>
          </a:p>
          <a:p>
            <a:pPr algn="l">
              <a:defRPr/>
            </a:pPr>
            <a:r>
              <a:rPr lang="en-US" sz="1100" b="0" dirty="0">
                <a:solidFill>
                  <a:srgbClr val="185DA2"/>
                </a:solidFill>
                <a:latin typeface="+mn-lt"/>
              </a:rPr>
              <a:t>Port Authority Bus Terminal</a:t>
            </a:r>
          </a:p>
          <a:p>
            <a:pPr algn="l">
              <a:defRPr/>
            </a:pPr>
            <a:r>
              <a:rPr lang="en-US" sz="1100" b="0" dirty="0">
                <a:solidFill>
                  <a:srgbClr val="185DA2"/>
                </a:solidFill>
                <a:latin typeface="+mn-lt"/>
              </a:rPr>
              <a:t>George Washington Bridge Bus Terminal</a:t>
            </a:r>
          </a:p>
          <a:p>
            <a:pPr algn="l">
              <a:defRPr/>
            </a:pPr>
            <a:r>
              <a:rPr lang="en-US" sz="1100" b="0" dirty="0">
                <a:solidFill>
                  <a:srgbClr val="185DA2"/>
                </a:solidFill>
                <a:latin typeface="+mn-lt"/>
              </a:rPr>
              <a:t>Journal Square Transportation Center</a:t>
            </a:r>
            <a:endParaRPr lang="en-US" sz="1100" dirty="0">
              <a:solidFill>
                <a:srgbClr val="185DA2"/>
              </a:solidFill>
              <a:latin typeface="+mn-lt"/>
            </a:endParaRPr>
          </a:p>
        </p:txBody>
      </p:sp>
      <p:sp>
        <p:nvSpPr>
          <p:cNvPr id="325" name="TextBox 324"/>
          <p:cNvSpPr txBox="1"/>
          <p:nvPr/>
        </p:nvSpPr>
        <p:spPr>
          <a:xfrm>
            <a:off x="5511800" y="4986336"/>
            <a:ext cx="2095500" cy="600075"/>
          </a:xfrm>
          <a:prstGeom prst="rect">
            <a:avLst/>
          </a:prstGeom>
          <a:noFill/>
        </p:spPr>
        <p:txBody>
          <a:bodyPr>
            <a:spAutoFit/>
          </a:bodyPr>
          <a:lstStyle/>
          <a:p>
            <a:pPr algn="l">
              <a:defRPr/>
            </a:pPr>
            <a:r>
              <a:rPr lang="en-US" sz="1100" u="sng" dirty="0">
                <a:solidFill>
                  <a:srgbClr val="185DA2"/>
                </a:solidFill>
                <a:latin typeface="+mn-lt"/>
              </a:rPr>
              <a:t>Tunnels</a:t>
            </a:r>
          </a:p>
          <a:p>
            <a:pPr algn="l">
              <a:defRPr/>
            </a:pPr>
            <a:r>
              <a:rPr lang="en-US" sz="1100" b="0" dirty="0">
                <a:solidFill>
                  <a:srgbClr val="185DA2"/>
                </a:solidFill>
                <a:latin typeface="+mn-lt"/>
              </a:rPr>
              <a:t>Holland Tunnel</a:t>
            </a:r>
          </a:p>
          <a:p>
            <a:pPr algn="l">
              <a:defRPr/>
            </a:pPr>
            <a:r>
              <a:rPr lang="en-US" sz="1100" b="0" dirty="0">
                <a:solidFill>
                  <a:srgbClr val="185DA2"/>
                </a:solidFill>
                <a:latin typeface="+mn-lt"/>
              </a:rPr>
              <a:t>Lincoln Tunnel</a:t>
            </a:r>
          </a:p>
        </p:txBody>
      </p:sp>
      <p:sp>
        <p:nvSpPr>
          <p:cNvPr id="326" name="TextBox 325"/>
          <p:cNvSpPr txBox="1"/>
          <p:nvPr/>
        </p:nvSpPr>
        <p:spPr>
          <a:xfrm>
            <a:off x="5511800" y="5558970"/>
            <a:ext cx="3378200" cy="769441"/>
          </a:xfrm>
          <a:prstGeom prst="rect">
            <a:avLst/>
          </a:prstGeom>
          <a:noFill/>
        </p:spPr>
        <p:txBody>
          <a:bodyPr>
            <a:spAutoFit/>
          </a:bodyPr>
          <a:lstStyle/>
          <a:p>
            <a:pPr algn="l">
              <a:defRPr/>
            </a:pPr>
            <a:r>
              <a:rPr lang="en-US" sz="1100" u="sng" dirty="0">
                <a:solidFill>
                  <a:srgbClr val="185DA2"/>
                </a:solidFill>
                <a:latin typeface="+mn-lt"/>
              </a:rPr>
              <a:t>Rail</a:t>
            </a:r>
          </a:p>
          <a:p>
            <a:pPr algn="l">
              <a:defRPr/>
            </a:pPr>
            <a:r>
              <a:rPr lang="en-US" sz="1100" b="0" dirty="0" smtClean="0">
                <a:solidFill>
                  <a:srgbClr val="185DA2"/>
                </a:solidFill>
                <a:latin typeface="+mn-lt"/>
              </a:rPr>
              <a:t>PATH </a:t>
            </a:r>
            <a:r>
              <a:rPr lang="en-US" sz="1100" b="0" dirty="0">
                <a:solidFill>
                  <a:srgbClr val="185DA2"/>
                </a:solidFill>
                <a:latin typeface="+mn-lt"/>
              </a:rPr>
              <a:t>Rail Transit System</a:t>
            </a:r>
          </a:p>
          <a:p>
            <a:pPr algn="l">
              <a:defRPr/>
            </a:pPr>
            <a:endParaRPr lang="en-US" sz="1100" b="0" dirty="0">
              <a:solidFill>
                <a:srgbClr val="185DA2"/>
              </a:solidFill>
              <a:latin typeface="+mn-lt"/>
            </a:endParaRPr>
          </a:p>
          <a:p>
            <a:pPr algn="l">
              <a:defRPr/>
            </a:pPr>
            <a:r>
              <a:rPr lang="en-US" sz="1100" u="sng" dirty="0">
                <a:solidFill>
                  <a:srgbClr val="185DA2"/>
                </a:solidFill>
                <a:latin typeface="+mn-lt"/>
              </a:rPr>
              <a:t>WTC</a:t>
            </a:r>
          </a:p>
        </p:txBody>
      </p:sp>
      <p:pic>
        <p:nvPicPr>
          <p:cNvPr id="10250" name="Picture 3"/>
          <p:cNvPicPr>
            <a:picLocks noChangeAspect="1" noChangeArrowheads="1"/>
          </p:cNvPicPr>
          <p:nvPr/>
        </p:nvPicPr>
        <p:blipFill>
          <a:blip r:embed="rId3" cstate="print"/>
          <a:srcRect/>
          <a:stretch>
            <a:fillRect/>
          </a:stretch>
        </p:blipFill>
        <p:spPr bwMode="auto">
          <a:xfrm>
            <a:off x="436563" y="1016000"/>
            <a:ext cx="5035550" cy="5381625"/>
          </a:xfrm>
          <a:prstGeom prst="rect">
            <a:avLst/>
          </a:prstGeom>
          <a:noFill/>
          <a:ln w="9525" algn="ctr">
            <a:noFill/>
            <a:miter lim="800000"/>
            <a:headEnd/>
            <a:tailEnd/>
          </a:ln>
        </p:spPr>
      </p:pic>
      <p:sp>
        <p:nvSpPr>
          <p:cNvPr id="12" name="Rectangle 11"/>
          <p:cNvSpPr/>
          <p:nvPr/>
        </p:nvSpPr>
        <p:spPr>
          <a:xfrm>
            <a:off x="438150" y="6095999"/>
            <a:ext cx="342899" cy="222939"/>
          </a:xfrm>
          <a:prstGeom prst="rect">
            <a:avLst/>
          </a:prstGeom>
          <a:noFill/>
          <a:ln w="15875">
            <a:solidFill>
              <a:srgbClr val="6C1A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dirty="0">
              <a:solidFill>
                <a:schemeClr val="tx1"/>
              </a:solidFill>
              <a:latin typeface="Franklin Gothic Demi" pitchFamily="34" charset="0"/>
              <a:cs typeface="Calibri" pitchFamily="34" charset="0"/>
            </a:endParaRPr>
          </a:p>
        </p:txBody>
      </p:sp>
      <p:sp>
        <p:nvSpPr>
          <p:cNvPr id="13" name="TextBox 12"/>
          <p:cNvSpPr txBox="1"/>
          <p:nvPr/>
        </p:nvSpPr>
        <p:spPr>
          <a:xfrm>
            <a:off x="339725" y="6082312"/>
            <a:ext cx="546100" cy="276999"/>
          </a:xfrm>
          <a:prstGeom prst="rect">
            <a:avLst/>
          </a:prstGeom>
          <a:noFill/>
        </p:spPr>
        <p:txBody>
          <a:bodyPr wrap="square">
            <a:spAutoFit/>
          </a:bodyPr>
          <a:lstStyle/>
          <a:p>
            <a:pPr algn="ctr">
              <a:defRPr/>
            </a:pPr>
            <a:r>
              <a:rPr lang="en-US" sz="400" b="1" dirty="0" smtClean="0">
                <a:solidFill>
                  <a:srgbClr val="000000"/>
                </a:solidFill>
                <a:latin typeface="Meiryo UI" pitchFamily="34" charset="-128"/>
                <a:ea typeface="Meiryo UI" pitchFamily="34" charset="-128"/>
                <a:cs typeface="Meiryo UI" pitchFamily="34" charset="-128"/>
              </a:rPr>
              <a:t>ATLANTIC CITY AIRPORT</a:t>
            </a:r>
            <a:endParaRPr lang="en-US" sz="400" b="1" dirty="0">
              <a:solidFill>
                <a:srgbClr val="000000"/>
              </a:solidFill>
              <a:latin typeface="Meiryo UI" pitchFamily="34" charset="-128"/>
              <a:ea typeface="Meiryo UI" pitchFamily="34" charset="-128"/>
              <a:cs typeface="Meiryo UI" pitchFamily="34" charset="-128"/>
            </a:endParaRPr>
          </a:p>
        </p:txBody>
      </p:sp>
    </p:spTree>
  </p:cSld>
  <p:clrMapOvr>
    <a:masterClrMapping/>
  </p:clrMapOvr>
  <p:transition spd="med"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76200" y="152400"/>
            <a:ext cx="8991600" cy="639762"/>
          </a:xfrm>
        </p:spPr>
        <p:txBody>
          <a:bodyPr>
            <a:normAutofit/>
          </a:bodyPr>
          <a:lstStyle/>
          <a:p>
            <a:r>
              <a:rPr lang="en-US" dirty="0" smtClean="0"/>
              <a:t>PATH </a:t>
            </a:r>
            <a:r>
              <a:rPr lang="en-US" dirty="0" err="1" smtClean="0"/>
              <a:t>Superstorm</a:t>
            </a:r>
            <a:r>
              <a:rPr lang="en-US" dirty="0" smtClean="0"/>
              <a:t> Sandy Damages Speed Innovation</a:t>
            </a:r>
          </a:p>
        </p:txBody>
      </p:sp>
      <p:sp>
        <p:nvSpPr>
          <p:cNvPr id="4" name="Text Placeholder 3"/>
          <p:cNvSpPr>
            <a:spLocks noGrp="1"/>
          </p:cNvSpPr>
          <p:nvPr>
            <p:ph type="body" idx="1"/>
          </p:nvPr>
        </p:nvSpPr>
        <p:spPr>
          <a:xfrm>
            <a:off x="457200" y="852942"/>
            <a:ext cx="3886200" cy="518658"/>
          </a:xfrm>
        </p:spPr>
        <p:txBody>
          <a:bodyPr/>
          <a:lstStyle/>
          <a:p>
            <a:r>
              <a:rPr lang="en-US" dirty="0" smtClean="0"/>
              <a:t>e</a:t>
            </a:r>
            <a:endParaRPr lang="en-US" dirty="0"/>
          </a:p>
        </p:txBody>
      </p:sp>
      <p:pic>
        <p:nvPicPr>
          <p:cNvPr id="12" name="Picture 4" descr="C:\Documents and Settings\jschellack\My Documents\My Pictures\FTA - ATC Damage\Caisson 3 Lower Damaged Relays 2.JPG"/>
          <p:cNvPicPr>
            <a:picLocks noGrp="1" noChangeAspect="1" noChangeArrowheads="1"/>
          </p:cNvPicPr>
          <p:nvPr>
            <p:ph sz="half" idx="2"/>
          </p:nvPr>
        </p:nvPicPr>
        <p:blipFill>
          <a:blip r:embed="rId3" cstate="screen"/>
          <a:srcRect/>
          <a:stretch>
            <a:fillRect/>
          </a:stretch>
        </p:blipFill>
        <p:spPr bwMode="auto">
          <a:xfrm>
            <a:off x="381000" y="1295400"/>
            <a:ext cx="4038600" cy="3017520"/>
          </a:xfrm>
          <a:prstGeom prst="rect">
            <a:avLst/>
          </a:prstGeom>
          <a:noFill/>
          <a:effectLst>
            <a:outerShdw blurRad="50800" dist="38100" sx="1000" sy="1000" algn="l" rotWithShape="0">
              <a:prstClr val="black"/>
            </a:outerShdw>
          </a:effectLst>
        </p:spPr>
      </p:pic>
      <p:pic>
        <p:nvPicPr>
          <p:cNvPr id="16" name="Picture 2" descr="C:\Documents and Settings\jschellack\My Documents\My Pictures\FTA - ATC Damage\Caisson 3 Lower Relay Room New Equipment.JPG"/>
          <p:cNvPicPr>
            <a:picLocks noGrp="1" noChangeAspect="1" noChangeArrowheads="1"/>
          </p:cNvPicPr>
          <p:nvPr>
            <p:ph sz="quarter" idx="4"/>
          </p:nvPr>
        </p:nvPicPr>
        <p:blipFill>
          <a:blip r:embed="rId4" cstate="print"/>
          <a:srcRect/>
          <a:stretch>
            <a:fillRect/>
          </a:stretch>
        </p:blipFill>
        <p:spPr bwMode="auto">
          <a:xfrm>
            <a:off x="4876800" y="1295400"/>
            <a:ext cx="4064000" cy="3048000"/>
          </a:xfrm>
          <a:prstGeom prst="rect">
            <a:avLst/>
          </a:prstGeom>
          <a:noFill/>
          <a:effectLst>
            <a:outerShdw blurRad="50800" dist="38100" sx="1000" sy="1000" algn="l" rotWithShape="0">
              <a:prstClr val="black"/>
            </a:outerShdw>
          </a:effectLst>
        </p:spPr>
      </p:pic>
      <p:pic>
        <p:nvPicPr>
          <p:cNvPr id="14" name="Picture 2" descr="C:\Documents and Settings\jschellack\My Documents\My Pictures\FTA - ATC Damage\Caisson 3 Lower Damaged Relays 1.JPG"/>
          <p:cNvPicPr>
            <a:picLocks noChangeAspect="1" noChangeArrowheads="1"/>
          </p:cNvPicPr>
          <p:nvPr/>
        </p:nvPicPr>
        <p:blipFill>
          <a:blip r:embed="rId5" cstate="screen"/>
          <a:srcRect/>
          <a:stretch>
            <a:fillRect/>
          </a:stretch>
        </p:blipFill>
        <p:spPr bwMode="auto">
          <a:xfrm rot="5400000" flipH="1">
            <a:off x="2158005" y="4242795"/>
            <a:ext cx="2770590" cy="1600200"/>
          </a:xfrm>
          <a:prstGeom prst="rect">
            <a:avLst/>
          </a:prstGeom>
          <a:ln w="38100" cap="sq">
            <a:solidFill>
              <a:schemeClr val="bg1"/>
            </a:solidFill>
            <a:prstDash val="solid"/>
            <a:miter lim="800000"/>
          </a:ln>
          <a:effectLst>
            <a:outerShdw blurRad="50800" dist="38100" algn="l" rotWithShape="0">
              <a:prstClr val="black">
                <a:alpha val="40000"/>
              </a:prstClr>
            </a:outerShdw>
          </a:effectLst>
        </p:spPr>
      </p:pic>
      <p:sp>
        <p:nvSpPr>
          <p:cNvPr id="10" name="TextBox 9"/>
          <p:cNvSpPr txBox="1"/>
          <p:nvPr/>
        </p:nvSpPr>
        <p:spPr>
          <a:xfrm>
            <a:off x="381000" y="4267199"/>
            <a:ext cx="2331720" cy="584775"/>
          </a:xfrm>
          <a:prstGeom prst="rect">
            <a:avLst/>
          </a:prstGeom>
          <a:solidFill>
            <a:schemeClr val="bg2"/>
          </a:solidFill>
        </p:spPr>
        <p:txBody>
          <a:bodyPr wrap="square" rtlCol="0">
            <a:spAutoFit/>
          </a:bodyPr>
          <a:lstStyle/>
          <a:p>
            <a:r>
              <a:rPr lang="en-US" sz="1600" b="1" dirty="0" smtClean="0">
                <a:solidFill>
                  <a:schemeClr val="bg1"/>
                </a:solidFill>
                <a:latin typeface="+mn-lt"/>
              </a:rPr>
              <a:t>Old mechanical relays damaged by flooding</a:t>
            </a:r>
            <a:endParaRPr lang="en-US" sz="1600" b="1" dirty="0">
              <a:solidFill>
                <a:schemeClr val="bg1"/>
              </a:solidFill>
              <a:latin typeface="+mn-lt"/>
            </a:endParaRPr>
          </a:p>
        </p:txBody>
      </p:sp>
      <p:sp>
        <p:nvSpPr>
          <p:cNvPr id="11" name="TextBox 10"/>
          <p:cNvSpPr txBox="1"/>
          <p:nvPr/>
        </p:nvSpPr>
        <p:spPr>
          <a:xfrm>
            <a:off x="4876800" y="4343400"/>
            <a:ext cx="4059936" cy="830997"/>
          </a:xfrm>
          <a:prstGeom prst="rect">
            <a:avLst/>
          </a:prstGeom>
          <a:solidFill>
            <a:schemeClr val="bg1">
              <a:lumMod val="50000"/>
            </a:schemeClr>
          </a:solidFill>
        </p:spPr>
        <p:txBody>
          <a:bodyPr wrap="square" rtlCol="0">
            <a:spAutoFit/>
          </a:bodyPr>
          <a:lstStyle/>
          <a:p>
            <a:r>
              <a:rPr lang="en-US" sz="1600" b="1" dirty="0" smtClean="0">
                <a:solidFill>
                  <a:schemeClr val="bg1"/>
                </a:solidFill>
                <a:latin typeface="+mn-lt"/>
              </a:rPr>
              <a:t>New microprocessor relays leveraged from Automated Train Control Project and repurposed</a:t>
            </a:r>
            <a:endParaRPr lang="en-US" sz="1600" b="1" dirty="0">
              <a:solidFill>
                <a:schemeClr val="bg1"/>
              </a:solidFill>
              <a:latin typeface="+mn-lt"/>
            </a:endParaRPr>
          </a:p>
        </p:txBody>
      </p:sp>
      <p:sp>
        <p:nvSpPr>
          <p:cNvPr id="13" name="Rectangle 12"/>
          <p:cNvSpPr/>
          <p:nvPr/>
        </p:nvSpPr>
        <p:spPr>
          <a:xfrm>
            <a:off x="381000" y="1295400"/>
            <a:ext cx="4038600" cy="381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t>BEFORE: OLD MECHANICAL RELAYS</a:t>
            </a:r>
            <a:endParaRPr lang="en-US" sz="1050" b="1" dirty="0"/>
          </a:p>
        </p:txBody>
      </p:sp>
      <p:sp>
        <p:nvSpPr>
          <p:cNvPr id="15" name="Rectangle 14"/>
          <p:cNvSpPr/>
          <p:nvPr/>
        </p:nvSpPr>
        <p:spPr>
          <a:xfrm>
            <a:off x="4876800" y="1295400"/>
            <a:ext cx="4059936" cy="381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t>AFTER: OLD MECHANICAL RELAYS</a:t>
            </a:r>
            <a:endParaRPr lang="en-US" sz="1050"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81001" y="1295400"/>
            <a:ext cx="8364122" cy="5120640"/>
          </a:xfrm>
          <a:prstGeom prst="rect">
            <a:avLst/>
          </a:prstGeom>
          <a:noFill/>
          <a:ln w="9525">
            <a:noFill/>
            <a:miter lim="800000"/>
            <a:headEnd/>
            <a:tailEnd/>
          </a:ln>
        </p:spPr>
      </p:pic>
      <p:sp>
        <p:nvSpPr>
          <p:cNvPr id="2059" name="Rectangle 11"/>
          <p:cNvSpPr>
            <a:spLocks noGrp="1" noChangeArrowheads="1"/>
          </p:cNvSpPr>
          <p:nvPr>
            <p:ph type="title"/>
          </p:nvPr>
        </p:nvSpPr>
        <p:spPr>
          <a:xfrm>
            <a:off x="228600" y="0"/>
            <a:ext cx="7772400" cy="989013"/>
          </a:xfrm>
        </p:spPr>
        <p:txBody>
          <a:bodyPr/>
          <a:lstStyle/>
          <a:p>
            <a:r>
              <a:rPr lang="en-US" dirty="0" smtClean="0"/>
              <a:t>Port Commerce Department:</a:t>
            </a:r>
            <a:br>
              <a:rPr lang="en-US" dirty="0" smtClean="0"/>
            </a:br>
            <a:r>
              <a:rPr lang="en-US" dirty="0" smtClean="0"/>
              <a:t>Greenville Yard Redevelopment Program</a:t>
            </a:r>
            <a:endParaRPr lang="en-US" dirty="0"/>
          </a:p>
        </p:txBody>
      </p:sp>
      <p:sp>
        <p:nvSpPr>
          <p:cNvPr id="6" name="Content Placeholder 3"/>
          <p:cNvSpPr txBox="1">
            <a:spLocks/>
          </p:cNvSpPr>
          <p:nvPr/>
        </p:nvSpPr>
        <p:spPr bwMode="auto">
          <a:xfrm>
            <a:off x="503238" y="1228725"/>
            <a:ext cx="3996191" cy="51285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75000"/>
              </a:spcBef>
              <a:spcAft>
                <a:spcPct val="0"/>
              </a:spcAft>
              <a:buClrTx/>
              <a:buSzTx/>
              <a:buFontTx/>
              <a:buNone/>
              <a:tabLst/>
              <a:defRPr/>
            </a:pPr>
            <a:endParaRPr kumimoji="0" lang="en-US" sz="2300" b="0" i="0" u="none" strike="noStrike" kern="0" cap="none" spc="0" normalizeH="0" baseline="0" noProof="0" dirty="0">
              <a:ln>
                <a:noFill/>
              </a:ln>
              <a:solidFill>
                <a:schemeClr val="bg1"/>
              </a:solidFill>
              <a:effectLst/>
              <a:uLnTx/>
              <a:uFillTx/>
              <a:latin typeface="+mn-lt"/>
              <a:ea typeface="+mn-ea"/>
              <a:cs typeface="+mn-cs"/>
            </a:endParaRPr>
          </a:p>
        </p:txBody>
      </p:sp>
      <p:sp>
        <p:nvSpPr>
          <p:cNvPr id="9" name="TextBox 8"/>
          <p:cNvSpPr txBox="1"/>
          <p:nvPr/>
        </p:nvSpPr>
        <p:spPr>
          <a:xfrm>
            <a:off x="6601849" y="2183874"/>
            <a:ext cx="1330814" cy="307777"/>
          </a:xfrm>
          <a:prstGeom prst="rect">
            <a:avLst/>
          </a:prstGeom>
          <a:solidFill>
            <a:srgbClr val="92D050">
              <a:alpha val="69000"/>
            </a:srgbClr>
          </a:solidFill>
          <a:ln w="38100">
            <a:solidFill>
              <a:schemeClr val="tx1"/>
            </a:solidFill>
          </a:ln>
        </p:spPr>
        <p:txBody>
          <a:bodyPr wrap="none" rtlCol="0">
            <a:spAutoFit/>
          </a:bodyPr>
          <a:lstStyle/>
          <a:p>
            <a:r>
              <a:rPr lang="en-US" sz="1400" b="1" dirty="0" smtClean="0">
                <a:latin typeface="+mn-lt"/>
              </a:rPr>
              <a:t>Cross Harbor</a:t>
            </a:r>
            <a:endParaRPr lang="en-US" sz="1400" b="1" dirty="0">
              <a:latin typeface="+mn-lt"/>
            </a:endParaRPr>
          </a:p>
        </p:txBody>
      </p:sp>
      <p:cxnSp>
        <p:nvCxnSpPr>
          <p:cNvPr id="10" name="Straight Arrow Connector 9"/>
          <p:cNvCxnSpPr/>
          <p:nvPr/>
        </p:nvCxnSpPr>
        <p:spPr>
          <a:xfrm flipV="1">
            <a:off x="6451740" y="4186989"/>
            <a:ext cx="584327" cy="225203"/>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8" idx="0"/>
          </p:cNvCxnSpPr>
          <p:nvPr/>
        </p:nvCxnSpPr>
        <p:spPr>
          <a:xfrm flipV="1">
            <a:off x="6442115" y="3792354"/>
            <a:ext cx="690205" cy="600586"/>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7026442" y="2486451"/>
            <a:ext cx="225793" cy="516631"/>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151009" y="4392940"/>
            <a:ext cx="582211" cy="307777"/>
          </a:xfrm>
          <a:prstGeom prst="rect">
            <a:avLst/>
          </a:prstGeom>
          <a:solidFill>
            <a:schemeClr val="bg1">
              <a:lumMod val="85000"/>
              <a:alpha val="69000"/>
            </a:schemeClr>
          </a:solidFill>
          <a:ln w="38100">
            <a:solidFill>
              <a:schemeClr val="tx1"/>
            </a:solidFill>
          </a:ln>
        </p:spPr>
        <p:txBody>
          <a:bodyPr wrap="none" rtlCol="0">
            <a:spAutoFit/>
          </a:bodyPr>
          <a:lstStyle/>
          <a:p>
            <a:r>
              <a:rPr lang="en-US" sz="1400" b="1" dirty="0" smtClean="0">
                <a:latin typeface="+mn-lt"/>
              </a:rPr>
              <a:t>ICTF</a:t>
            </a:r>
            <a:endParaRPr lang="en-US" sz="1400" b="1" dirty="0">
              <a:latin typeface="+mn-lt"/>
            </a:endParaRPr>
          </a:p>
        </p:txBody>
      </p:sp>
      <p:cxnSp>
        <p:nvCxnSpPr>
          <p:cNvPr id="20" name="Straight Arrow Connector 19"/>
          <p:cNvCxnSpPr/>
          <p:nvPr/>
        </p:nvCxnSpPr>
        <p:spPr>
          <a:xfrm>
            <a:off x="4717588" y="5382738"/>
            <a:ext cx="1625460" cy="796681"/>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357545" y="5086729"/>
            <a:ext cx="2409121" cy="307777"/>
          </a:xfrm>
          <a:prstGeom prst="rect">
            <a:avLst/>
          </a:prstGeom>
          <a:solidFill>
            <a:schemeClr val="bg2">
              <a:lumMod val="60000"/>
              <a:lumOff val="40000"/>
              <a:alpha val="69000"/>
            </a:schemeClr>
          </a:solidFill>
          <a:ln w="38100">
            <a:solidFill>
              <a:schemeClr val="tx1"/>
            </a:solidFill>
          </a:ln>
        </p:spPr>
        <p:txBody>
          <a:bodyPr wrap="none" rtlCol="0">
            <a:spAutoFit/>
          </a:bodyPr>
          <a:lstStyle/>
          <a:p>
            <a:r>
              <a:rPr lang="en-US" sz="1400" b="1" dirty="0" smtClean="0">
                <a:latin typeface="+mn-lt"/>
              </a:rPr>
              <a:t>Global Container Terminal</a:t>
            </a:r>
            <a:endParaRPr lang="en-US" sz="1400" b="1" dirty="0">
              <a:latin typeface="+mn-l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0" y="274323"/>
            <a:ext cx="9144000" cy="5908430"/>
          </a:xfrm>
          <a:prstGeom prst="rect">
            <a:avLst/>
          </a:prstGeom>
          <a:noFill/>
          <a:ln w="9525">
            <a:noFill/>
            <a:miter lim="800000"/>
            <a:headEnd/>
            <a:tailEnd/>
          </a:ln>
          <a:effectLst/>
        </p:spPr>
      </p:pic>
      <p:sp>
        <p:nvSpPr>
          <p:cNvPr id="5123" name="Title 1"/>
          <p:cNvSpPr>
            <a:spLocks noGrp="1"/>
          </p:cNvSpPr>
          <p:nvPr>
            <p:ph type="ctrTitle"/>
          </p:nvPr>
        </p:nvSpPr>
        <p:spPr>
          <a:xfrm>
            <a:off x="0" y="3918670"/>
            <a:ext cx="9143999" cy="2238375"/>
          </a:xfrm>
        </p:spPr>
        <p:txBody>
          <a:bodyPr/>
          <a:lstStyle/>
          <a:p>
            <a:pPr algn="ctr"/>
            <a:r>
              <a:rPr lang="en-US" sz="4200" dirty="0" smtClean="0"/>
              <a:t>Bayonne Bridge Navigational Clearance Program </a:t>
            </a:r>
          </a:p>
        </p:txBody>
      </p:sp>
      <p:sp>
        <p:nvSpPr>
          <p:cNvPr id="5" name="Title 8"/>
          <p:cNvSpPr txBox="1">
            <a:spLocks/>
          </p:cNvSpPr>
          <p:nvPr/>
        </p:nvSpPr>
        <p:spPr bwMode="auto">
          <a:xfrm>
            <a:off x="0" y="1"/>
            <a:ext cx="9144000" cy="914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smtClean="0">
                <a:ln>
                  <a:noFill/>
                </a:ln>
                <a:solidFill>
                  <a:schemeClr val="bg2"/>
                </a:solidFill>
                <a:effectLst/>
                <a:uLnTx/>
                <a:uFillTx/>
                <a:latin typeface="+mj-lt"/>
                <a:ea typeface="+mj-ea"/>
                <a:cs typeface="+mj-cs"/>
              </a:rPr>
              <a:t>Tunnels,</a:t>
            </a:r>
            <a:r>
              <a:rPr kumimoji="0" lang="en-US" sz="2800" b="1" i="1" u="none" strike="noStrike" kern="0" cap="none" spc="0" normalizeH="0" noProof="0" dirty="0" smtClean="0">
                <a:ln>
                  <a:noFill/>
                </a:ln>
                <a:solidFill>
                  <a:schemeClr val="bg2"/>
                </a:solidFill>
                <a:effectLst/>
                <a:uLnTx/>
                <a:uFillTx/>
                <a:latin typeface="+mj-lt"/>
                <a:ea typeface="+mj-ea"/>
                <a:cs typeface="+mj-cs"/>
              </a:rPr>
              <a:t> Bridges &amp; Terminals Department (TB&amp;T)</a:t>
            </a:r>
            <a:endParaRPr kumimoji="0" lang="en-US" sz="2800" b="1" i="1" u="none" strike="noStrike" kern="0" cap="none" spc="0" normalizeH="0" baseline="0" noProof="0" dirty="0">
              <a:ln>
                <a:noFill/>
              </a:ln>
              <a:solidFill>
                <a:schemeClr val="bg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04800" y="1"/>
            <a:ext cx="8382000" cy="838200"/>
          </a:xfrm>
          <a:noFill/>
          <a:ln w="9525">
            <a:noFill/>
            <a:miter lim="800000"/>
            <a:headEnd/>
            <a:tailEnd/>
          </a:ln>
        </p:spPr>
        <p:txBody>
          <a:bodyPr vert="horz" wrap="square" lIns="91440" tIns="45720" rIns="91440" bIns="45720" numCol="1" anchor="b" anchorCtr="0" compatLnSpc="1">
            <a:prstTxWarp prst="textNoShape">
              <a:avLst/>
            </a:prstTxWarp>
          </a:bodyPr>
          <a:lstStyle/>
          <a:p>
            <a:r>
              <a:rPr lang="en-US" dirty="0" smtClean="0"/>
              <a:t>TB&amp;T: Bayonne Bridge Air Draft Restriction</a:t>
            </a:r>
          </a:p>
        </p:txBody>
      </p:sp>
      <p:sp>
        <p:nvSpPr>
          <p:cNvPr id="6147" name="Content Placeholder 9"/>
          <p:cNvSpPr>
            <a:spLocks noGrp="1"/>
          </p:cNvSpPr>
          <p:nvPr>
            <p:ph sz="half" idx="1"/>
          </p:nvPr>
        </p:nvSpPr>
        <p:spPr>
          <a:xfrm>
            <a:off x="401638" y="1228725"/>
            <a:ext cx="4021137" cy="5308262"/>
          </a:xfrm>
        </p:spPr>
        <p:txBody>
          <a:bodyPr/>
          <a:lstStyle/>
          <a:p>
            <a:pPr lvl="1">
              <a:spcBef>
                <a:spcPts val="0"/>
              </a:spcBef>
              <a:buFont typeface="Arial" pitchFamily="34" charset="0"/>
              <a:buChar char="•"/>
            </a:pPr>
            <a:r>
              <a:rPr lang="en-US" sz="2300" dirty="0" smtClean="0">
                <a:solidFill>
                  <a:schemeClr val="tx1"/>
                </a:solidFill>
              </a:rPr>
              <a:t>Existing 151-foot air draft</a:t>
            </a:r>
          </a:p>
          <a:p>
            <a:pPr lvl="1">
              <a:spcBef>
                <a:spcPts val="0"/>
              </a:spcBef>
              <a:buNone/>
            </a:pPr>
            <a:endParaRPr lang="en-US" sz="2300" dirty="0" smtClean="0">
              <a:solidFill>
                <a:schemeClr val="tx1"/>
              </a:solidFill>
            </a:endParaRPr>
          </a:p>
          <a:p>
            <a:pPr lvl="1">
              <a:spcBef>
                <a:spcPts val="0"/>
              </a:spcBef>
              <a:buFont typeface="Arial" pitchFamily="34" charset="0"/>
              <a:buChar char="•"/>
            </a:pPr>
            <a:r>
              <a:rPr lang="en-US" sz="2300" dirty="0" smtClean="0">
                <a:solidFill>
                  <a:schemeClr val="tx1"/>
                </a:solidFill>
              </a:rPr>
              <a:t>The expansion of the Panama Canal will allow for newer, larger, (Post-</a:t>
            </a:r>
            <a:r>
              <a:rPr lang="en-US" sz="2300" dirty="0" err="1" smtClean="0">
                <a:solidFill>
                  <a:schemeClr val="tx1"/>
                </a:solidFill>
              </a:rPr>
              <a:t>Panamax</a:t>
            </a:r>
            <a:r>
              <a:rPr lang="en-US" sz="2300" dirty="0" smtClean="0">
                <a:solidFill>
                  <a:schemeClr val="tx1"/>
                </a:solidFill>
              </a:rPr>
              <a:t>) ships with increased clearance requirements</a:t>
            </a:r>
          </a:p>
          <a:p>
            <a:pPr lvl="1">
              <a:spcBef>
                <a:spcPts val="0"/>
              </a:spcBef>
              <a:buNone/>
            </a:pPr>
            <a:endParaRPr lang="en-US" sz="2300" dirty="0" smtClean="0">
              <a:solidFill>
                <a:schemeClr val="tx1"/>
              </a:solidFill>
            </a:endParaRPr>
          </a:p>
          <a:p>
            <a:pPr lvl="1">
              <a:spcBef>
                <a:spcPts val="0"/>
              </a:spcBef>
              <a:buFont typeface="Arial" pitchFamily="34" charset="0"/>
              <a:buChar char="•"/>
            </a:pPr>
            <a:r>
              <a:rPr lang="en-US" sz="2300" dirty="0" smtClean="0">
                <a:solidFill>
                  <a:schemeClr val="tx1"/>
                </a:solidFill>
              </a:rPr>
              <a:t>Taller ships (up to 200-ft), will not be able to navigate beneath the Bayonne Bridge</a:t>
            </a:r>
          </a:p>
        </p:txBody>
      </p:sp>
      <p:grpSp>
        <p:nvGrpSpPr>
          <p:cNvPr id="2" name="Content Placeholder 17"/>
          <p:cNvGrpSpPr>
            <a:grpSpLocks noGrp="1"/>
          </p:cNvGrpSpPr>
          <p:nvPr/>
        </p:nvGrpSpPr>
        <p:grpSpPr bwMode="auto">
          <a:xfrm>
            <a:off x="5205673" y="1019222"/>
            <a:ext cx="3554413" cy="2339975"/>
            <a:chOff x="204149" y="1742445"/>
            <a:chExt cx="4430713" cy="3603625"/>
          </a:xfrm>
        </p:grpSpPr>
        <p:pic>
          <p:nvPicPr>
            <p:cNvPr id="6151" name="Picture 5"/>
            <p:cNvPicPr>
              <a:picLocks noChangeAspect="1" noChangeArrowheads="1"/>
            </p:cNvPicPr>
            <p:nvPr/>
          </p:nvPicPr>
          <p:blipFill>
            <a:blip r:embed="rId3" cstate="print"/>
            <a:srcRect/>
            <a:stretch>
              <a:fillRect/>
            </a:stretch>
          </p:blipFill>
          <p:spPr bwMode="auto">
            <a:xfrm>
              <a:off x="204149" y="1742445"/>
              <a:ext cx="4430713" cy="3603625"/>
            </a:xfrm>
            <a:prstGeom prst="rect">
              <a:avLst/>
            </a:prstGeom>
            <a:noFill/>
            <a:ln w="9525">
              <a:noFill/>
              <a:miter lim="800000"/>
              <a:headEnd/>
              <a:tailEnd/>
            </a:ln>
          </p:spPr>
        </p:pic>
        <p:sp>
          <p:nvSpPr>
            <p:cNvPr id="20" name="TextBox 19"/>
            <p:cNvSpPr txBox="1"/>
            <p:nvPr/>
          </p:nvSpPr>
          <p:spPr>
            <a:xfrm>
              <a:off x="2158959" y="3908459"/>
              <a:ext cx="1798801" cy="569638"/>
            </a:xfrm>
            <a:prstGeom prst="rect">
              <a:avLst/>
            </a:prstGeom>
            <a:noFill/>
          </p:spPr>
          <p:txBody>
            <a:bodyPr>
              <a:spAutoFit/>
            </a:bodyPr>
            <a:lstStyle/>
            <a:p>
              <a:pPr algn="l" rtl="0" fontAlgn="base">
                <a:spcBef>
                  <a:spcPct val="0"/>
                </a:spcBef>
                <a:spcAft>
                  <a:spcPct val="0"/>
                </a:spcAft>
                <a:defRPr/>
              </a:pPr>
              <a:r>
                <a:rPr lang="en-US" b="1" kern="1200" dirty="0">
                  <a:solidFill>
                    <a:srgbClr val="FF0000"/>
                  </a:solidFill>
                  <a:latin typeface="Arial"/>
                  <a:ea typeface="+mn-ea"/>
                  <a:cs typeface="+mn-cs"/>
                </a:rPr>
                <a:t>151 Feet</a:t>
              </a:r>
            </a:p>
          </p:txBody>
        </p:sp>
      </p:grpSp>
      <p:pic>
        <p:nvPicPr>
          <p:cNvPr id="6149" name="Picture 7" descr="Emma_maersk.jpg"/>
          <p:cNvPicPr>
            <a:picLocks noChangeAspect="1"/>
          </p:cNvPicPr>
          <p:nvPr/>
        </p:nvPicPr>
        <p:blipFill>
          <a:blip r:embed="rId4" cstate="print"/>
          <a:srcRect/>
          <a:stretch>
            <a:fillRect/>
          </a:stretch>
        </p:blipFill>
        <p:spPr bwMode="auto">
          <a:xfrm>
            <a:off x="4826000" y="3706245"/>
            <a:ext cx="4318000" cy="264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914399"/>
          </a:xfrm>
        </p:spPr>
        <p:txBody>
          <a:bodyPr/>
          <a:lstStyle/>
          <a:p>
            <a:r>
              <a:rPr lang="en-US" dirty="0" smtClean="0"/>
              <a:t>TB&amp;T: BBNCP: Program Benefits</a:t>
            </a:r>
            <a:endParaRPr lang="en-US" dirty="0"/>
          </a:p>
        </p:txBody>
      </p:sp>
      <p:sp>
        <p:nvSpPr>
          <p:cNvPr id="3" name="Content Placeholder 2"/>
          <p:cNvSpPr>
            <a:spLocks noGrp="1"/>
          </p:cNvSpPr>
          <p:nvPr>
            <p:ph idx="1"/>
          </p:nvPr>
        </p:nvSpPr>
        <p:spPr>
          <a:xfrm>
            <a:off x="4766551" y="1248161"/>
            <a:ext cx="4221805" cy="3421117"/>
          </a:xfrm>
        </p:spPr>
        <p:txBody>
          <a:bodyPr/>
          <a:lstStyle/>
          <a:p>
            <a:pPr lvl="1">
              <a:buFont typeface="Arial" pitchFamily="34" charset="0"/>
              <a:buChar char="•"/>
            </a:pPr>
            <a:r>
              <a:rPr lang="en-US" sz="2300" dirty="0" smtClean="0">
                <a:solidFill>
                  <a:schemeClr val="tx1"/>
                </a:solidFill>
              </a:rPr>
              <a:t>Enhanced regional economic competiveness </a:t>
            </a:r>
          </a:p>
          <a:p>
            <a:pPr lvl="1">
              <a:buFont typeface="Arial" pitchFamily="34" charset="0"/>
              <a:buChar char="•"/>
            </a:pPr>
            <a:r>
              <a:rPr lang="en-US" sz="2300" dirty="0" smtClean="0">
                <a:solidFill>
                  <a:schemeClr val="tx1"/>
                </a:solidFill>
              </a:rPr>
              <a:t>Increased environmental sustainability</a:t>
            </a:r>
          </a:p>
          <a:p>
            <a:pPr lvl="1">
              <a:buFont typeface="Arial" pitchFamily="34" charset="0"/>
              <a:buChar char="•"/>
            </a:pPr>
            <a:r>
              <a:rPr lang="en-US" sz="2300" dirty="0" smtClean="0">
                <a:solidFill>
                  <a:schemeClr val="tx1"/>
                </a:solidFill>
              </a:rPr>
              <a:t>Improved safety conditions</a:t>
            </a:r>
          </a:p>
          <a:p>
            <a:pPr lvl="1">
              <a:buFont typeface="Arial" pitchFamily="34" charset="0"/>
              <a:buChar char="•"/>
            </a:pPr>
            <a:r>
              <a:rPr lang="en-US" sz="2300" dirty="0" smtClean="0">
                <a:solidFill>
                  <a:schemeClr val="tx1"/>
                </a:solidFill>
              </a:rPr>
              <a:t>Modernized roadway </a:t>
            </a:r>
          </a:p>
          <a:p>
            <a:pPr lvl="1">
              <a:buFont typeface="Arial" pitchFamily="34" charset="0"/>
              <a:buChar char="•"/>
            </a:pPr>
            <a:r>
              <a:rPr lang="en-US" sz="2300" dirty="0" smtClean="0">
                <a:solidFill>
                  <a:schemeClr val="tx1"/>
                </a:solidFill>
              </a:rPr>
              <a:t>Maintenance of community character</a:t>
            </a:r>
          </a:p>
          <a:p>
            <a:pPr lvl="1">
              <a:buNone/>
            </a:pPr>
            <a:endParaRPr lang="en-US" sz="2300" dirty="0">
              <a:solidFill>
                <a:schemeClr val="tx1"/>
              </a:solidFill>
            </a:endParaRPr>
          </a:p>
        </p:txBody>
      </p:sp>
      <p:grpSp>
        <p:nvGrpSpPr>
          <p:cNvPr id="4" name="Group 5"/>
          <p:cNvGrpSpPr/>
          <p:nvPr/>
        </p:nvGrpSpPr>
        <p:grpSpPr>
          <a:xfrm>
            <a:off x="311295" y="4709974"/>
            <a:ext cx="8210145" cy="1515728"/>
            <a:chOff x="1000125" y="3270277"/>
            <a:chExt cx="7143750" cy="1013017"/>
          </a:xfrm>
        </p:grpSpPr>
        <p:pic>
          <p:nvPicPr>
            <p:cNvPr id="1026" name="Picture 2"/>
            <p:cNvPicPr>
              <a:picLocks noChangeAspect="1" noChangeArrowheads="1"/>
            </p:cNvPicPr>
            <p:nvPr/>
          </p:nvPicPr>
          <p:blipFill>
            <a:blip r:embed="rId3" cstate="print"/>
            <a:srcRect/>
            <a:stretch>
              <a:fillRect/>
            </a:stretch>
          </p:blipFill>
          <p:spPr bwMode="auto">
            <a:xfrm>
              <a:off x="1000125" y="3270277"/>
              <a:ext cx="7143750" cy="34925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1000125" y="3603844"/>
              <a:ext cx="7143750" cy="679450"/>
            </a:xfrm>
            <a:prstGeom prst="rect">
              <a:avLst/>
            </a:prstGeom>
            <a:noFill/>
            <a:ln w="9525">
              <a:noFill/>
              <a:miter lim="800000"/>
              <a:headEnd/>
              <a:tailEnd/>
            </a:ln>
          </p:spPr>
        </p:pic>
      </p:grpSp>
      <p:pic>
        <p:nvPicPr>
          <p:cNvPr id="7" name="Picture 6" descr="Bayonne Bridge JSP photo ship under the Bayonne -1.jpg"/>
          <p:cNvPicPr>
            <a:picLocks noChangeAspect="1"/>
          </p:cNvPicPr>
          <p:nvPr/>
        </p:nvPicPr>
        <p:blipFill>
          <a:blip r:embed="rId5" cstate="print"/>
          <a:stretch>
            <a:fillRect/>
          </a:stretch>
        </p:blipFill>
        <p:spPr>
          <a:xfrm>
            <a:off x="311280" y="1245152"/>
            <a:ext cx="4461872" cy="3346403"/>
          </a:xfrm>
          <a:prstGeom prst="rect">
            <a:avLst/>
          </a:prstGeom>
          <a:ln w="25400">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
            <a:ext cx="8839200" cy="838200"/>
          </a:xfrm>
        </p:spPr>
        <p:txBody>
          <a:bodyPr/>
          <a:lstStyle/>
          <a:p>
            <a:r>
              <a:rPr lang="en-US" dirty="0" smtClean="0"/>
              <a:t>TB&amp;T: BBNCP: Construction Activities</a:t>
            </a:r>
            <a:endParaRPr lang="en-US" dirty="0"/>
          </a:p>
        </p:txBody>
      </p:sp>
      <p:pic>
        <p:nvPicPr>
          <p:cNvPr id="4" name="Content Placeholder 3" descr="Bayonne_Bridge 1.bmp"/>
          <p:cNvPicPr>
            <a:picLocks noGrp="1" noChangeAspect="1"/>
          </p:cNvPicPr>
          <p:nvPr>
            <p:ph idx="1"/>
          </p:nvPr>
        </p:nvPicPr>
        <p:blipFill>
          <a:blip r:embed="rId3" cstate="print"/>
          <a:stretch>
            <a:fillRect/>
          </a:stretch>
        </p:blipFill>
        <p:spPr>
          <a:xfrm>
            <a:off x="1815739" y="1431642"/>
            <a:ext cx="4480562" cy="4694850"/>
          </a:xfrm>
        </p:spPr>
      </p:pic>
      <p:pic>
        <p:nvPicPr>
          <p:cNvPr id="5" name="Picture 1" descr="U:\AKB-264.039_BBNCP\Progress Pictures\Bayshore\2014.07.22 - 2014.07.23\IMG_4003.JPG"/>
          <p:cNvPicPr>
            <a:picLocks noChangeAspect="1" noChangeArrowheads="1"/>
          </p:cNvPicPr>
          <p:nvPr/>
        </p:nvPicPr>
        <p:blipFill>
          <a:blip r:embed="rId4" cstate="print"/>
          <a:srcRect l="10055" t="19792" r="3725" b="11049"/>
          <a:stretch>
            <a:fillRect/>
          </a:stretch>
        </p:blipFill>
        <p:spPr bwMode="auto">
          <a:xfrm>
            <a:off x="6393849" y="2800397"/>
            <a:ext cx="2622560" cy="1493549"/>
          </a:xfrm>
          <a:prstGeom prst="rect">
            <a:avLst/>
          </a:prstGeom>
          <a:noFill/>
        </p:spPr>
      </p:pic>
      <p:pic>
        <p:nvPicPr>
          <p:cNvPr id="6" name="Picture 4" descr="U:\AKB-264.039_BBNCP\Progress Pictures\2014-08\2014.08.09 - 2014.08.10\IMG_0464.JPG"/>
          <p:cNvPicPr>
            <a:picLocks noChangeAspect="1" noChangeArrowheads="1"/>
          </p:cNvPicPr>
          <p:nvPr/>
        </p:nvPicPr>
        <p:blipFill>
          <a:blip r:embed="rId5" cstate="print"/>
          <a:srcRect/>
          <a:stretch>
            <a:fillRect/>
          </a:stretch>
        </p:blipFill>
        <p:spPr bwMode="auto">
          <a:xfrm>
            <a:off x="65669" y="1415158"/>
            <a:ext cx="1637983" cy="2184076"/>
          </a:xfrm>
          <a:prstGeom prst="rect">
            <a:avLst/>
          </a:prstGeom>
          <a:noFill/>
        </p:spPr>
      </p:pic>
      <p:pic>
        <p:nvPicPr>
          <p:cNvPr id="7" name="Picture 3" descr="U:\AKB-264.039_BBNCP\Progress Pictures\2014-08\2014.08.15\IMG_8650.JPG"/>
          <p:cNvPicPr>
            <a:picLocks noChangeAspect="1" noChangeArrowheads="1"/>
          </p:cNvPicPr>
          <p:nvPr/>
        </p:nvPicPr>
        <p:blipFill>
          <a:blip r:embed="rId6" cstate="print"/>
          <a:srcRect/>
          <a:stretch>
            <a:fillRect/>
          </a:stretch>
        </p:blipFill>
        <p:spPr bwMode="auto">
          <a:xfrm>
            <a:off x="6397157" y="4377447"/>
            <a:ext cx="2646366" cy="1764244"/>
          </a:xfrm>
          <a:prstGeom prst="rect">
            <a:avLst/>
          </a:prstGeom>
          <a:noFill/>
        </p:spPr>
      </p:pic>
      <p:pic>
        <p:nvPicPr>
          <p:cNvPr id="1026" name="Picture 2" descr="C:\Users\mvallett\AppData\Local\Microsoft\Windows\Temporary Internet Files\Content.Outlook\CUO1L6OK\Bayonne_Approach_MegapixelCam_2014-09-08.jpg"/>
          <p:cNvPicPr>
            <a:picLocks noChangeAspect="1" noChangeArrowheads="1"/>
          </p:cNvPicPr>
          <p:nvPr/>
        </p:nvPicPr>
        <p:blipFill>
          <a:blip r:embed="rId7" cstate="print"/>
          <a:srcRect/>
          <a:stretch>
            <a:fillRect/>
          </a:stretch>
        </p:blipFill>
        <p:spPr bwMode="auto">
          <a:xfrm>
            <a:off x="6390167" y="1009746"/>
            <a:ext cx="2615610" cy="1661994"/>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0"/>
          <p:cNvSpPr>
            <a:spLocks noChangeArrowheads="1"/>
          </p:cNvSpPr>
          <p:nvPr/>
        </p:nvSpPr>
        <p:spPr bwMode="auto">
          <a:xfrm>
            <a:off x="0" y="609600"/>
            <a:ext cx="9144000" cy="444500"/>
          </a:xfrm>
          <a:prstGeom prst="rect">
            <a:avLst/>
          </a:prstGeom>
          <a:solidFill>
            <a:schemeClr val="bg1"/>
          </a:solidFill>
          <a:ln w="9525">
            <a:noFill/>
            <a:miter lim="800000"/>
            <a:headEnd/>
            <a:tailEnd/>
          </a:ln>
        </p:spPr>
        <p:txBody>
          <a:bodyPr wrap="none" anchor="ctr"/>
          <a:lstStyle/>
          <a:p>
            <a:pPr algn="ctr"/>
            <a:r>
              <a:rPr lang="en-US" b="1" cap="all" dirty="0">
                <a:solidFill>
                  <a:schemeClr val="bg1"/>
                </a:solidFill>
              </a:rPr>
              <a:t>Asset Management</a:t>
            </a:r>
          </a:p>
        </p:txBody>
      </p:sp>
      <p:pic>
        <p:nvPicPr>
          <p:cNvPr id="1026" name="Picture 2"/>
          <p:cNvPicPr>
            <a:picLocks noChangeAspect="1" noChangeArrowheads="1"/>
          </p:cNvPicPr>
          <p:nvPr/>
        </p:nvPicPr>
        <p:blipFill>
          <a:blip r:embed="rId3" cstate="print"/>
          <a:srcRect l="15833" t="8667" r="26667" b="8667"/>
          <a:stretch>
            <a:fillRect/>
          </a:stretch>
        </p:blipFill>
        <p:spPr bwMode="auto">
          <a:xfrm>
            <a:off x="1447800" y="457200"/>
            <a:ext cx="6324600" cy="5682974"/>
          </a:xfrm>
          <a:prstGeom prst="rect">
            <a:avLst/>
          </a:prstGeom>
          <a:noFill/>
          <a:ln w="9525">
            <a:noFill/>
            <a:miter lim="800000"/>
            <a:headEnd/>
            <a:tailEnd/>
          </a:ln>
        </p:spPr>
      </p:pic>
      <p:pic>
        <p:nvPicPr>
          <p:cNvPr id="66564" name="Picture 4"/>
          <p:cNvPicPr>
            <a:picLocks noChangeAspect="1" noChangeArrowheads="1"/>
          </p:cNvPicPr>
          <p:nvPr/>
        </p:nvPicPr>
        <p:blipFill>
          <a:blip r:embed="rId4" cstate="print">
            <a:duotone>
              <a:schemeClr val="accent4">
                <a:shade val="45000"/>
                <a:satMod val="135000"/>
              </a:schemeClr>
              <a:prstClr val="white"/>
            </a:duotone>
          </a:blip>
          <a:srcRect/>
          <a:stretch>
            <a:fillRect/>
          </a:stretch>
        </p:blipFill>
        <p:spPr bwMode="auto">
          <a:xfrm>
            <a:off x="3543300" y="2362200"/>
            <a:ext cx="2133600" cy="2057400"/>
          </a:xfrm>
          <a:prstGeom prst="rect">
            <a:avLst/>
          </a:prstGeom>
          <a:solidFill>
            <a:schemeClr val="bg2"/>
          </a:solidFill>
          <a:ln w="9525">
            <a:noFill/>
            <a:miter lim="800000"/>
            <a:headEnd/>
            <a:tailEnd/>
          </a:ln>
        </p:spPr>
      </p:pic>
      <p:sp>
        <p:nvSpPr>
          <p:cNvPr id="7" name="TextBox 6"/>
          <p:cNvSpPr txBox="1"/>
          <p:nvPr/>
        </p:nvSpPr>
        <p:spPr>
          <a:xfrm>
            <a:off x="4164117" y="3200400"/>
            <a:ext cx="954107" cy="369332"/>
          </a:xfrm>
          <a:prstGeom prst="rect">
            <a:avLst/>
          </a:prstGeom>
          <a:noFill/>
        </p:spPr>
        <p:txBody>
          <a:bodyPr wrap="none" rtlCol="0">
            <a:spAutoFit/>
          </a:bodyPr>
          <a:lstStyle/>
          <a:p>
            <a:r>
              <a:rPr lang="en-US" b="1" dirty="0" smtClean="0">
                <a:solidFill>
                  <a:schemeClr val="bg1"/>
                </a:solidFill>
              </a:rPr>
              <a:t>ASSET</a:t>
            </a:r>
            <a:endParaRPr lang="en-US" b="1" dirty="0">
              <a:solidFill>
                <a:schemeClr val="bg1"/>
              </a:solidFill>
            </a:endParaRPr>
          </a:p>
        </p:txBody>
      </p:sp>
      <p:sp>
        <p:nvSpPr>
          <p:cNvPr id="8" name="TextBox 7"/>
          <p:cNvSpPr txBox="1"/>
          <p:nvPr/>
        </p:nvSpPr>
        <p:spPr>
          <a:xfrm>
            <a:off x="3657600" y="4126468"/>
            <a:ext cx="1864613" cy="369332"/>
          </a:xfrm>
          <a:prstGeom prst="rect">
            <a:avLst/>
          </a:prstGeom>
          <a:noFill/>
        </p:spPr>
        <p:txBody>
          <a:bodyPr wrap="none" rtlCol="0">
            <a:spAutoFit/>
          </a:bodyPr>
          <a:lstStyle/>
          <a:p>
            <a:r>
              <a:rPr lang="en-US" b="1" dirty="0" smtClean="0">
                <a:solidFill>
                  <a:schemeClr val="bg1"/>
                </a:solidFill>
              </a:rPr>
              <a:t>MANAGEMENT</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11"/>
          <p:cNvSpPr>
            <a:spLocks noChangeArrowheads="1"/>
          </p:cNvSpPr>
          <p:nvPr/>
        </p:nvSpPr>
        <p:spPr bwMode="auto">
          <a:xfrm>
            <a:off x="0" y="0"/>
            <a:ext cx="9144000" cy="990600"/>
          </a:xfrm>
          <a:prstGeom prst="rect">
            <a:avLst/>
          </a:prstGeom>
          <a:solidFill>
            <a:srgbClr val="185DA2"/>
          </a:solidFill>
          <a:ln w="9525">
            <a:noFill/>
            <a:miter lim="800000"/>
            <a:headEnd/>
            <a:tailEnd/>
          </a:ln>
        </p:spPr>
        <p:txBody>
          <a:bodyPr wrap="none" anchor="ctr"/>
          <a:lstStyle/>
          <a:p>
            <a:endParaRPr lang="en-US" dirty="0"/>
          </a:p>
        </p:txBody>
      </p:sp>
      <p:sp>
        <p:nvSpPr>
          <p:cNvPr id="36866" name="Rectangle 2"/>
          <p:cNvSpPr>
            <a:spLocks noGrp="1" noChangeArrowheads="1"/>
          </p:cNvSpPr>
          <p:nvPr>
            <p:ph type="title" idx="4294967295"/>
          </p:nvPr>
        </p:nvSpPr>
        <p:spPr>
          <a:xfrm>
            <a:off x="152400" y="-76200"/>
            <a:ext cx="8728075" cy="838200"/>
          </a:xfrm>
        </p:spPr>
        <p:txBody>
          <a:bodyPr>
            <a:normAutofit fontScale="90000"/>
          </a:bodyPr>
          <a:lstStyle/>
          <a:p>
            <a:pPr eaLnBrk="1" hangingPunct="1">
              <a:defRPr/>
            </a:pPr>
            <a:r>
              <a:rPr lang="en-US" dirty="0" smtClean="0">
                <a:solidFill>
                  <a:schemeClr val="bg1"/>
                </a:solidFill>
                <a:effectLst>
                  <a:outerShdw blurRad="38100" dist="38100" dir="2700000" algn="tl">
                    <a:srgbClr val="000000">
                      <a:alpha val="43137"/>
                    </a:srgbClr>
                  </a:outerShdw>
                </a:effectLst>
              </a:rPr>
              <a:t/>
            </a:r>
            <a:br>
              <a:rPr lang="en-US" dirty="0" smtClean="0">
                <a:solidFill>
                  <a:schemeClr val="bg1"/>
                </a:solidFill>
                <a:effectLst>
                  <a:outerShdw blurRad="38100" dist="38100" dir="2700000" algn="tl">
                    <a:srgbClr val="000000">
                      <a:alpha val="43137"/>
                    </a:srgbClr>
                  </a:outerShdw>
                </a:effectLst>
              </a:rPr>
            </a:br>
            <a:r>
              <a:rPr lang="en-US" sz="3100" dirty="0" smtClean="0">
                <a:solidFill>
                  <a:schemeClr val="bg1"/>
                </a:solidFill>
              </a:rPr>
              <a:t>The Goal:  Seamless Regional Travel</a:t>
            </a:r>
            <a:endParaRPr lang="en-US" sz="3100" dirty="0">
              <a:solidFill>
                <a:schemeClr val="bg1"/>
              </a:solidFill>
            </a:endParaRPr>
          </a:p>
        </p:txBody>
      </p:sp>
      <p:pic>
        <p:nvPicPr>
          <p:cNvPr id="23554" name="Picture 2" descr="P:\11.001_PAtraffic\4-ITS\ITS-strategic-plan\slideshow-20120601\seamless-1map.png"/>
          <p:cNvPicPr>
            <a:picLocks noChangeAspect="1" noChangeArrowheads="1"/>
          </p:cNvPicPr>
          <p:nvPr/>
        </p:nvPicPr>
        <p:blipFill>
          <a:blip r:embed="rId3" cstate="print"/>
          <a:srcRect/>
          <a:stretch>
            <a:fillRect/>
          </a:stretch>
        </p:blipFill>
        <p:spPr bwMode="auto">
          <a:xfrm>
            <a:off x="0" y="1279525"/>
            <a:ext cx="9144000" cy="4932363"/>
          </a:xfrm>
          <a:prstGeom prst="rect">
            <a:avLst/>
          </a:prstGeom>
          <a:noFill/>
          <a:ln w="9525">
            <a:noFill/>
            <a:miter lim="800000"/>
            <a:headEnd/>
            <a:tailEnd/>
          </a:ln>
        </p:spPr>
      </p:pic>
      <p:pic>
        <p:nvPicPr>
          <p:cNvPr id="172039" name="Picture 7" descr="P:\11.001_PAtraffic\4-ITS\ITS-strategic-plan\slideshow-20120601\seamless-5mm1x.png"/>
          <p:cNvPicPr>
            <a:picLocks noChangeAspect="1" noChangeArrowheads="1"/>
          </p:cNvPicPr>
          <p:nvPr/>
        </p:nvPicPr>
        <p:blipFill>
          <a:blip r:embed="rId4" cstate="print"/>
          <a:srcRect/>
          <a:stretch>
            <a:fillRect/>
          </a:stretch>
        </p:blipFill>
        <p:spPr bwMode="auto">
          <a:xfrm>
            <a:off x="0" y="1279525"/>
            <a:ext cx="9144000" cy="4933950"/>
          </a:xfrm>
          <a:prstGeom prst="rect">
            <a:avLst/>
          </a:prstGeom>
          <a:noFill/>
          <a:ln w="9525">
            <a:noFill/>
            <a:miter lim="800000"/>
            <a:headEnd/>
            <a:tailEnd/>
          </a:ln>
        </p:spPr>
      </p:pic>
      <p:pic>
        <p:nvPicPr>
          <p:cNvPr id="172040" name="Picture 8" descr="P:\11.001_PAtraffic\4-ITS\ITS-strategic-plan\slideshow-20120601\seamless-6mm2.png"/>
          <p:cNvPicPr>
            <a:picLocks noChangeAspect="1" noChangeArrowheads="1"/>
          </p:cNvPicPr>
          <p:nvPr/>
        </p:nvPicPr>
        <p:blipFill>
          <a:blip r:embed="rId5" cstate="print"/>
          <a:srcRect/>
          <a:stretch>
            <a:fillRect/>
          </a:stretch>
        </p:blipFill>
        <p:spPr bwMode="auto">
          <a:xfrm>
            <a:off x="0" y="1277938"/>
            <a:ext cx="9144000" cy="4933950"/>
          </a:xfrm>
          <a:prstGeom prst="rect">
            <a:avLst/>
          </a:prstGeom>
          <a:noFill/>
          <a:ln w="9525">
            <a:noFill/>
            <a:miter lim="800000"/>
            <a:headEnd/>
            <a:tailEnd/>
          </a:ln>
        </p:spPr>
      </p:pic>
      <p:sp>
        <p:nvSpPr>
          <p:cNvPr id="2" name="Rectangle 1"/>
          <p:cNvSpPr/>
          <p:nvPr/>
        </p:nvSpPr>
        <p:spPr>
          <a:xfrm>
            <a:off x="8112125" y="5513388"/>
            <a:ext cx="911225" cy="65722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6" name="Picture 2" descr="P:\14.013_PAtraffic\2-slideshows\OsmanSlides-061027\2015-02-26\modal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80597"/>
            <a:ext cx="9144000" cy="49328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72039"/>
                                        </p:tgtEl>
                                        <p:attrNameLst>
                                          <p:attrName>style.visibility</p:attrName>
                                        </p:attrNameLst>
                                      </p:cBhvr>
                                      <p:to>
                                        <p:strVal val="visible"/>
                                      </p:to>
                                    </p:set>
                                    <p:animEffect transition="in" filter="wipe(right)">
                                      <p:cBhvr>
                                        <p:cTn id="7" dur="1750"/>
                                        <p:tgtEl>
                                          <p:spTgt spid="1720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2040"/>
                                        </p:tgtEl>
                                        <p:attrNameLst>
                                          <p:attrName>style.visibility</p:attrName>
                                        </p:attrNameLst>
                                      </p:cBhvr>
                                      <p:to>
                                        <p:strVal val="visible"/>
                                      </p:to>
                                    </p:set>
                                    <p:animEffect transition="in" filter="wipe(left)">
                                      <p:cBhvr>
                                        <p:cTn id="12" dur="1750"/>
                                        <p:tgtEl>
                                          <p:spTgt spid="1720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right)">
                                      <p:cBhvr>
                                        <p:cTn id="17" dur="17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30"/>
          <p:cNvSpPr>
            <a:spLocks noChangeArrowheads="1"/>
          </p:cNvSpPr>
          <p:nvPr/>
        </p:nvSpPr>
        <p:spPr bwMode="auto">
          <a:xfrm>
            <a:off x="0" y="609600"/>
            <a:ext cx="9144000" cy="444500"/>
          </a:xfrm>
          <a:prstGeom prst="rect">
            <a:avLst/>
          </a:prstGeom>
          <a:solidFill>
            <a:schemeClr val="bg1"/>
          </a:solidFill>
          <a:ln w="9525">
            <a:noFill/>
            <a:miter lim="800000"/>
            <a:headEnd/>
            <a:tailEnd/>
          </a:ln>
        </p:spPr>
        <p:txBody>
          <a:bodyPr wrap="none" anchor="ctr"/>
          <a:lstStyle/>
          <a:p>
            <a:pPr algn="ctr"/>
            <a:r>
              <a:rPr lang="en-US" b="1" cap="all" dirty="0">
                <a:solidFill>
                  <a:schemeClr val="bg1"/>
                </a:solidFill>
              </a:rPr>
              <a:t>Asset Management</a:t>
            </a:r>
          </a:p>
        </p:txBody>
      </p:sp>
      <p:sp>
        <p:nvSpPr>
          <p:cNvPr id="24" name="Rectangle 23"/>
          <p:cNvSpPr/>
          <p:nvPr/>
        </p:nvSpPr>
        <p:spPr>
          <a:xfrm>
            <a:off x="4572000" y="2716391"/>
            <a:ext cx="4343400" cy="484009"/>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800100">
              <a:lnSpc>
                <a:spcPct val="100000"/>
              </a:lnSpc>
              <a:spcBef>
                <a:spcPct val="0"/>
              </a:spcBef>
              <a:spcAft>
                <a:spcPct val="35000"/>
              </a:spcAft>
            </a:pPr>
            <a:endParaRPr lang="en-US" sz="1600" b="1" dirty="0" smtClean="0">
              <a:solidFill>
                <a:srgbClr val="FFFF00"/>
              </a:solidFill>
            </a:endParaRPr>
          </a:p>
        </p:txBody>
      </p:sp>
      <p:sp>
        <p:nvSpPr>
          <p:cNvPr id="23" name="Rectangle 22"/>
          <p:cNvSpPr/>
          <p:nvPr/>
        </p:nvSpPr>
        <p:spPr>
          <a:xfrm>
            <a:off x="228600" y="2716391"/>
            <a:ext cx="4267200" cy="48400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800100">
              <a:lnSpc>
                <a:spcPct val="100000"/>
              </a:lnSpc>
              <a:spcBef>
                <a:spcPct val="0"/>
              </a:spcBef>
              <a:spcAft>
                <a:spcPct val="35000"/>
              </a:spcAft>
            </a:pPr>
            <a:endParaRPr lang="en-US" sz="1600" b="1" dirty="0" smtClean="0">
              <a:solidFill>
                <a:srgbClr val="FFFF00"/>
              </a:solidFill>
            </a:endParaRPr>
          </a:p>
        </p:txBody>
      </p:sp>
      <p:sp>
        <p:nvSpPr>
          <p:cNvPr id="9218" name="Rectangle 2"/>
          <p:cNvSpPr>
            <a:spLocks noGrp="1" noChangeArrowheads="1"/>
          </p:cNvSpPr>
          <p:nvPr>
            <p:ph type="title"/>
          </p:nvPr>
        </p:nvSpPr>
        <p:spPr>
          <a:xfrm>
            <a:off x="152400" y="-152400"/>
            <a:ext cx="7696200" cy="762000"/>
          </a:xfrm>
        </p:spPr>
        <p:txBody>
          <a:bodyPr>
            <a:normAutofit fontScale="90000"/>
          </a:bodyPr>
          <a:lstStyle/>
          <a:p>
            <a:pPr eaLnBrk="1" hangingPunct="1"/>
            <a:r>
              <a:rPr lang="en-US" dirty="0" smtClean="0"/>
              <a:t>The Challenge:  Operations &amp; Resiliency Management</a:t>
            </a:r>
          </a:p>
        </p:txBody>
      </p:sp>
      <p:sp>
        <p:nvSpPr>
          <p:cNvPr id="6" name="Right Triangle 5"/>
          <p:cNvSpPr/>
          <p:nvPr/>
        </p:nvSpPr>
        <p:spPr>
          <a:xfrm>
            <a:off x="4572000" y="1344791"/>
            <a:ext cx="4343400" cy="1371600"/>
          </a:xfrm>
          <a:prstGeom prst="rtTriangl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rot="16200000">
            <a:off x="1676400" y="-103009"/>
            <a:ext cx="1371600" cy="4267200"/>
          </a:xfrm>
          <a:prstGeom prst="r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66800" y="2106791"/>
            <a:ext cx="3187439" cy="4191000"/>
          </a:xfrm>
          <a:prstGeom prst="rect">
            <a:avLst/>
          </a:prstGeom>
          <a:noFill/>
          <a:ln>
            <a:noFill/>
          </a:ln>
          <a:sp3d/>
        </p:spPr>
        <p:style>
          <a:lnRef idx="2">
            <a:scrgbClr r="0" g="0" b="0"/>
          </a:lnRef>
          <a:fillRef idx="1">
            <a:scrgbClr r="0" g="0" b="0"/>
          </a:fillRef>
          <a:effectRef idx="0">
            <a:schemeClr val="accent4">
              <a:alpha val="90000"/>
              <a:hueOff val="0"/>
              <a:satOff val="0"/>
              <a:lumOff val="0"/>
              <a:alphaOff val="0"/>
            </a:schemeClr>
          </a:effectRef>
          <a:fontRef idx="minor">
            <a:schemeClr val="lt1"/>
          </a:fontRef>
        </p:style>
      </p:sp>
      <p:sp>
        <p:nvSpPr>
          <p:cNvPr id="11" name="Rectangle 10"/>
          <p:cNvSpPr/>
          <p:nvPr/>
        </p:nvSpPr>
        <p:spPr>
          <a:xfrm>
            <a:off x="228600" y="3276600"/>
            <a:ext cx="4267200" cy="29718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800100">
              <a:lnSpc>
                <a:spcPct val="100000"/>
              </a:lnSpc>
              <a:spcBef>
                <a:spcPct val="0"/>
              </a:spcBef>
              <a:spcAft>
                <a:spcPct val="35000"/>
              </a:spcAft>
            </a:pPr>
            <a:r>
              <a:rPr lang="en-US" sz="1100" b="1" dirty="0" smtClean="0">
                <a:solidFill>
                  <a:schemeClr val="bg1"/>
                </a:solidFill>
              </a:rPr>
              <a:t>Enable maximum availability of physical assets for intended purpose</a:t>
            </a:r>
          </a:p>
          <a:p>
            <a:pPr lvl="0" algn="ctr" defTabSz="800100">
              <a:lnSpc>
                <a:spcPct val="100000"/>
              </a:lnSpc>
              <a:spcBef>
                <a:spcPct val="0"/>
              </a:spcBef>
              <a:spcAft>
                <a:spcPct val="35000"/>
              </a:spcAft>
            </a:pPr>
            <a:endParaRPr lang="en-US" sz="1100" b="1" dirty="0" smtClean="0">
              <a:solidFill>
                <a:schemeClr val="bg1"/>
              </a:solidFill>
            </a:endParaRPr>
          </a:p>
          <a:p>
            <a:pPr lvl="0" algn="ctr" defTabSz="800100">
              <a:lnSpc>
                <a:spcPct val="100000"/>
              </a:lnSpc>
              <a:spcBef>
                <a:spcPct val="0"/>
              </a:spcBef>
              <a:spcAft>
                <a:spcPct val="35000"/>
              </a:spcAft>
            </a:pPr>
            <a:r>
              <a:rPr lang="en-US" sz="1100" b="1" dirty="0" smtClean="0">
                <a:solidFill>
                  <a:schemeClr val="bg1"/>
                </a:solidFill>
              </a:rPr>
              <a:t>Build in Resilience</a:t>
            </a:r>
          </a:p>
          <a:p>
            <a:pPr lvl="0" algn="ctr" defTabSz="800100">
              <a:lnSpc>
                <a:spcPct val="100000"/>
              </a:lnSpc>
              <a:spcBef>
                <a:spcPct val="0"/>
              </a:spcBef>
              <a:spcAft>
                <a:spcPct val="35000"/>
              </a:spcAft>
            </a:pPr>
            <a:endParaRPr lang="en-US" sz="1100" b="1" dirty="0" smtClean="0">
              <a:solidFill>
                <a:schemeClr val="bg1"/>
              </a:solidFill>
            </a:endParaRPr>
          </a:p>
          <a:p>
            <a:pPr lvl="0" algn="ctr" defTabSz="800100">
              <a:lnSpc>
                <a:spcPct val="100000"/>
              </a:lnSpc>
              <a:spcBef>
                <a:spcPct val="0"/>
              </a:spcBef>
              <a:spcAft>
                <a:spcPct val="35000"/>
              </a:spcAft>
            </a:pPr>
            <a:r>
              <a:rPr lang="en-US" sz="1100" b="1" dirty="0" smtClean="0">
                <a:solidFill>
                  <a:schemeClr val="bg1"/>
                </a:solidFill>
              </a:rPr>
              <a:t>Utilize risk based  (including functionality) determinations regarding on-going financial investments</a:t>
            </a:r>
          </a:p>
          <a:p>
            <a:pPr lvl="0" algn="ctr" defTabSz="800100">
              <a:lnSpc>
                <a:spcPct val="100000"/>
              </a:lnSpc>
              <a:spcBef>
                <a:spcPct val="0"/>
              </a:spcBef>
              <a:spcAft>
                <a:spcPct val="35000"/>
              </a:spcAft>
            </a:pPr>
            <a:endParaRPr lang="en-US" sz="1100" b="1" dirty="0" smtClean="0">
              <a:solidFill>
                <a:schemeClr val="bg1"/>
              </a:solidFill>
            </a:endParaRPr>
          </a:p>
          <a:p>
            <a:pPr lvl="0" algn="ctr" defTabSz="755650">
              <a:lnSpc>
                <a:spcPct val="90000"/>
              </a:lnSpc>
              <a:spcBef>
                <a:spcPct val="0"/>
              </a:spcBef>
              <a:spcAft>
                <a:spcPct val="35000"/>
              </a:spcAft>
            </a:pPr>
            <a:r>
              <a:rPr lang="en-US" sz="1100" b="1" dirty="0" smtClean="0">
                <a:solidFill>
                  <a:schemeClr val="bg1"/>
                </a:solidFill>
              </a:rPr>
              <a:t>Ensure staff  is trained, available and deployed to support strategies</a:t>
            </a:r>
          </a:p>
          <a:p>
            <a:pPr lvl="0" algn="ctr" defTabSz="755650">
              <a:lnSpc>
                <a:spcPct val="90000"/>
              </a:lnSpc>
              <a:spcBef>
                <a:spcPct val="0"/>
              </a:spcBef>
              <a:spcAft>
                <a:spcPct val="35000"/>
              </a:spcAft>
            </a:pPr>
            <a:endParaRPr lang="en-US" sz="1100" b="1" dirty="0" smtClean="0">
              <a:solidFill>
                <a:schemeClr val="bg1"/>
              </a:solidFill>
            </a:endParaRPr>
          </a:p>
          <a:p>
            <a:pPr lvl="0" algn="ctr" defTabSz="755650">
              <a:lnSpc>
                <a:spcPct val="90000"/>
              </a:lnSpc>
              <a:spcBef>
                <a:spcPct val="0"/>
              </a:spcBef>
              <a:spcAft>
                <a:spcPct val="35000"/>
              </a:spcAft>
            </a:pPr>
            <a:r>
              <a:rPr lang="en-US" sz="1100" b="1" dirty="0" smtClean="0">
                <a:solidFill>
                  <a:schemeClr val="bg1"/>
                </a:solidFill>
              </a:rPr>
              <a:t>Optimize use of technology</a:t>
            </a:r>
          </a:p>
          <a:p>
            <a:pPr lvl="0" algn="ctr" defTabSz="755650">
              <a:lnSpc>
                <a:spcPct val="90000"/>
              </a:lnSpc>
              <a:spcBef>
                <a:spcPct val="0"/>
              </a:spcBef>
              <a:spcAft>
                <a:spcPct val="35000"/>
              </a:spcAft>
            </a:pPr>
            <a:endParaRPr lang="en-US" sz="1100" b="1" dirty="0" smtClean="0">
              <a:solidFill>
                <a:schemeClr val="bg1"/>
              </a:solidFill>
            </a:endParaRPr>
          </a:p>
          <a:p>
            <a:pPr lvl="0" algn="ctr" defTabSz="755650">
              <a:lnSpc>
                <a:spcPct val="90000"/>
              </a:lnSpc>
              <a:spcBef>
                <a:spcPct val="0"/>
              </a:spcBef>
              <a:spcAft>
                <a:spcPct val="35000"/>
              </a:spcAft>
            </a:pPr>
            <a:r>
              <a:rPr lang="en-US" sz="1100" b="1" dirty="0" smtClean="0">
                <a:solidFill>
                  <a:schemeClr val="bg1"/>
                </a:solidFill>
              </a:rPr>
              <a:t>Maximize asset life while minimizing asset costs.</a:t>
            </a:r>
          </a:p>
        </p:txBody>
      </p:sp>
      <p:sp>
        <p:nvSpPr>
          <p:cNvPr id="12" name="Rectangle 11"/>
          <p:cNvSpPr/>
          <p:nvPr/>
        </p:nvSpPr>
        <p:spPr>
          <a:xfrm>
            <a:off x="4572000" y="3276600"/>
            <a:ext cx="4343400" cy="29718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755650">
              <a:lnSpc>
                <a:spcPct val="90000"/>
              </a:lnSpc>
              <a:spcBef>
                <a:spcPct val="0"/>
              </a:spcBef>
              <a:spcAft>
                <a:spcPct val="35000"/>
              </a:spcAft>
            </a:pPr>
            <a:r>
              <a:rPr lang="en-US" sz="1100" b="1" dirty="0" smtClean="0">
                <a:solidFill>
                  <a:schemeClr val="bg1"/>
                </a:solidFill>
              </a:rPr>
              <a:t>Organize and manage resources and responsibilities for maximum effectiveness during on going 24/7 operations or emergency operations</a:t>
            </a:r>
          </a:p>
          <a:p>
            <a:pPr lvl="0" algn="ctr" defTabSz="755650">
              <a:lnSpc>
                <a:spcPct val="90000"/>
              </a:lnSpc>
              <a:spcBef>
                <a:spcPct val="0"/>
              </a:spcBef>
              <a:spcAft>
                <a:spcPct val="35000"/>
              </a:spcAft>
            </a:pPr>
            <a:endParaRPr lang="en-US" sz="1100" b="1" dirty="0" smtClean="0">
              <a:solidFill>
                <a:schemeClr val="bg1"/>
              </a:solidFill>
            </a:endParaRPr>
          </a:p>
          <a:p>
            <a:pPr lvl="0" algn="ctr" defTabSz="755650">
              <a:lnSpc>
                <a:spcPct val="90000"/>
              </a:lnSpc>
              <a:spcBef>
                <a:spcPct val="0"/>
              </a:spcBef>
              <a:spcAft>
                <a:spcPct val="35000"/>
              </a:spcAft>
            </a:pPr>
            <a:r>
              <a:rPr lang="en-US" sz="1100" b="1" dirty="0" smtClean="0">
                <a:solidFill>
                  <a:schemeClr val="bg1"/>
                </a:solidFill>
              </a:rPr>
              <a:t>Exploit resilience</a:t>
            </a:r>
          </a:p>
          <a:p>
            <a:pPr lvl="0" algn="ctr" defTabSz="755650">
              <a:lnSpc>
                <a:spcPct val="90000"/>
              </a:lnSpc>
              <a:spcBef>
                <a:spcPct val="0"/>
              </a:spcBef>
              <a:spcAft>
                <a:spcPct val="35000"/>
              </a:spcAft>
            </a:pPr>
            <a:endParaRPr lang="en-US" sz="1100" b="1" dirty="0" smtClean="0">
              <a:solidFill>
                <a:schemeClr val="bg1"/>
              </a:solidFill>
            </a:endParaRPr>
          </a:p>
          <a:p>
            <a:pPr lvl="0" algn="ctr" defTabSz="755650">
              <a:lnSpc>
                <a:spcPct val="90000"/>
              </a:lnSpc>
              <a:spcBef>
                <a:spcPct val="0"/>
              </a:spcBef>
              <a:spcAft>
                <a:spcPct val="35000"/>
              </a:spcAft>
            </a:pPr>
            <a:r>
              <a:rPr lang="en-US" sz="1100" b="1" dirty="0" smtClean="0">
                <a:solidFill>
                  <a:schemeClr val="bg1"/>
                </a:solidFill>
              </a:rPr>
              <a:t>Ensure staff operational competence, nimbleness, knowledge transfer </a:t>
            </a:r>
          </a:p>
          <a:p>
            <a:pPr lvl="0" algn="ctr" defTabSz="755650">
              <a:lnSpc>
                <a:spcPct val="90000"/>
              </a:lnSpc>
              <a:spcBef>
                <a:spcPct val="0"/>
              </a:spcBef>
              <a:spcAft>
                <a:spcPct val="35000"/>
              </a:spcAft>
            </a:pPr>
            <a:r>
              <a:rPr lang="en-US" sz="1100" b="1" dirty="0" smtClean="0">
                <a:solidFill>
                  <a:schemeClr val="bg1"/>
                </a:solidFill>
              </a:rPr>
              <a:t>Leverage contemporary assets to extract efficiencies for on-going and emergency operations</a:t>
            </a:r>
          </a:p>
          <a:p>
            <a:pPr lvl="0" algn="ctr" defTabSz="755650">
              <a:lnSpc>
                <a:spcPct val="90000"/>
              </a:lnSpc>
              <a:spcBef>
                <a:spcPct val="0"/>
              </a:spcBef>
              <a:spcAft>
                <a:spcPct val="35000"/>
              </a:spcAft>
            </a:pPr>
            <a:endParaRPr lang="en-US" sz="1100" b="1" dirty="0" smtClean="0">
              <a:solidFill>
                <a:schemeClr val="bg1"/>
              </a:solidFill>
            </a:endParaRPr>
          </a:p>
          <a:p>
            <a:pPr lvl="0" algn="ctr" defTabSz="755650">
              <a:lnSpc>
                <a:spcPct val="90000"/>
              </a:lnSpc>
              <a:spcBef>
                <a:spcPct val="0"/>
              </a:spcBef>
              <a:spcAft>
                <a:spcPct val="35000"/>
              </a:spcAft>
            </a:pPr>
            <a:r>
              <a:rPr lang="en-US" sz="1100" b="1" dirty="0" smtClean="0">
                <a:solidFill>
                  <a:schemeClr val="bg1"/>
                </a:solidFill>
              </a:rPr>
              <a:t>Implement preparedness, response, and recovery plans and procedures to lessen the event impact.  </a:t>
            </a:r>
            <a:r>
              <a:rPr lang="en-US" sz="1100" b="1" smtClean="0">
                <a:solidFill>
                  <a:schemeClr val="bg1"/>
                </a:solidFill>
              </a:rPr>
              <a:t>Reduce </a:t>
            </a:r>
            <a:r>
              <a:rPr lang="en-US" sz="1100" b="1" dirty="0" smtClean="0">
                <a:solidFill>
                  <a:schemeClr val="bg1"/>
                </a:solidFill>
              </a:rPr>
              <a:t>vulnerability to hazards to improve</a:t>
            </a:r>
            <a:r>
              <a:rPr lang="en-US" sz="1500" b="1" dirty="0" smtClean="0">
                <a:solidFill>
                  <a:schemeClr val="bg1"/>
                </a:solidFill>
              </a:rPr>
              <a:t> </a:t>
            </a:r>
            <a:r>
              <a:rPr lang="en-US" sz="1100" b="1" dirty="0" smtClean="0">
                <a:solidFill>
                  <a:schemeClr val="bg1"/>
                </a:solidFill>
              </a:rPr>
              <a:t>response and recovery times</a:t>
            </a:r>
            <a:endParaRPr lang="en-US" sz="1100" dirty="0">
              <a:solidFill>
                <a:schemeClr val="bg1"/>
              </a:solidFill>
            </a:endParaRPr>
          </a:p>
        </p:txBody>
      </p:sp>
      <p:sp>
        <p:nvSpPr>
          <p:cNvPr id="13" name="TextBox 12"/>
          <p:cNvSpPr txBox="1"/>
          <p:nvPr/>
        </p:nvSpPr>
        <p:spPr>
          <a:xfrm rot="20465734">
            <a:off x="854325" y="1665743"/>
            <a:ext cx="2635658" cy="415498"/>
          </a:xfrm>
          <a:prstGeom prst="rect">
            <a:avLst/>
          </a:prstGeom>
          <a:noFill/>
        </p:spPr>
        <p:txBody>
          <a:bodyPr wrap="none" rtlCol="0">
            <a:spAutoFit/>
          </a:bodyPr>
          <a:lstStyle/>
          <a:p>
            <a:r>
              <a:rPr lang="en-US" sz="2100" b="1" dirty="0" smtClean="0">
                <a:solidFill>
                  <a:schemeClr val="accent4">
                    <a:lumMod val="50000"/>
                    <a:lumOff val="50000"/>
                  </a:schemeClr>
                </a:solidFill>
              </a:rPr>
              <a:t>Asset Management</a:t>
            </a:r>
            <a:endParaRPr lang="en-US" sz="2100" b="1" dirty="0">
              <a:solidFill>
                <a:schemeClr val="accent4">
                  <a:lumMod val="50000"/>
                  <a:lumOff val="50000"/>
                </a:schemeClr>
              </a:solidFill>
            </a:endParaRPr>
          </a:p>
        </p:txBody>
      </p:sp>
      <p:sp>
        <p:nvSpPr>
          <p:cNvPr id="14" name="TextBox 13"/>
          <p:cNvSpPr txBox="1"/>
          <p:nvPr/>
        </p:nvSpPr>
        <p:spPr>
          <a:xfrm rot="1036959">
            <a:off x="6071091" y="1645746"/>
            <a:ext cx="1606530" cy="415498"/>
          </a:xfrm>
          <a:prstGeom prst="rect">
            <a:avLst/>
          </a:prstGeom>
          <a:noFill/>
        </p:spPr>
        <p:txBody>
          <a:bodyPr wrap="none" rtlCol="0">
            <a:spAutoFit/>
          </a:bodyPr>
          <a:lstStyle/>
          <a:p>
            <a:r>
              <a:rPr lang="en-US" sz="2100" b="1" dirty="0" smtClean="0">
                <a:solidFill>
                  <a:schemeClr val="accent4">
                    <a:lumMod val="50000"/>
                    <a:lumOff val="50000"/>
                  </a:schemeClr>
                </a:solidFill>
              </a:rPr>
              <a:t>Operations</a:t>
            </a:r>
            <a:endParaRPr lang="en-US" sz="2100" b="1" dirty="0">
              <a:solidFill>
                <a:schemeClr val="accent4">
                  <a:lumMod val="50000"/>
                  <a:lumOff val="50000"/>
                </a:schemeClr>
              </a:solidFill>
            </a:endParaRPr>
          </a:p>
        </p:txBody>
      </p:sp>
      <p:grpSp>
        <p:nvGrpSpPr>
          <p:cNvPr id="15" name="Group 14"/>
          <p:cNvGrpSpPr/>
          <p:nvPr/>
        </p:nvGrpSpPr>
        <p:grpSpPr>
          <a:xfrm>
            <a:off x="4572000" y="2792591"/>
            <a:ext cx="4114800" cy="3581400"/>
            <a:chOff x="855688" y="0"/>
            <a:chExt cx="3187439" cy="4191000"/>
          </a:xfrm>
        </p:grpSpPr>
        <p:sp>
          <p:nvSpPr>
            <p:cNvPr id="16" name="Rectangle 15"/>
            <p:cNvSpPr/>
            <p:nvPr/>
          </p:nvSpPr>
          <p:spPr>
            <a:xfrm>
              <a:off x="855688" y="0"/>
              <a:ext cx="3187439" cy="4191000"/>
            </a:xfrm>
            <a:prstGeom prst="rect">
              <a:avLst/>
            </a:prstGeom>
            <a:noFill/>
            <a:ln>
              <a:noFill/>
            </a:ln>
            <a:sp3d/>
          </p:spPr>
          <p:style>
            <a:lnRef idx="2">
              <a:scrgbClr r="0" g="0" b="0"/>
            </a:lnRef>
            <a:fillRef idx="1">
              <a:scrgbClr r="0" g="0" b="0"/>
            </a:fillRef>
            <a:effectRef idx="0">
              <a:schemeClr val="accent4">
                <a:alpha val="90000"/>
                <a:hueOff val="0"/>
                <a:satOff val="0"/>
                <a:lumOff val="0"/>
                <a:alphaOff val="-40000"/>
              </a:schemeClr>
            </a:effectRef>
            <a:fontRef idx="minor">
              <a:schemeClr val="lt1"/>
            </a:fontRef>
          </p:style>
        </p:sp>
        <p:sp>
          <p:nvSpPr>
            <p:cNvPr id="17" name="Rectangle 16"/>
            <p:cNvSpPr/>
            <p:nvPr/>
          </p:nvSpPr>
          <p:spPr>
            <a:xfrm>
              <a:off x="855688" y="0"/>
              <a:ext cx="3187439" cy="41910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58293" rIns="0" bIns="0" numCol="1" spcCol="1270" anchor="t" anchorCtr="0">
              <a:noAutofit/>
            </a:bodyPr>
            <a:lstStyle/>
            <a:p>
              <a:pPr lvl="0" algn="ctr" defTabSz="755650">
                <a:lnSpc>
                  <a:spcPct val="90000"/>
                </a:lnSpc>
                <a:spcBef>
                  <a:spcPct val="0"/>
                </a:spcBef>
                <a:spcAft>
                  <a:spcPct val="35000"/>
                </a:spcAft>
              </a:pPr>
              <a:endParaRPr lang="en-US" sz="1700" kern="1200" dirty="0">
                <a:solidFill>
                  <a:srgbClr val="002060"/>
                </a:solidFill>
                <a:latin typeface="+mj-lt"/>
              </a:endParaRPr>
            </a:p>
          </p:txBody>
        </p:sp>
      </p:grpSp>
      <p:sp>
        <p:nvSpPr>
          <p:cNvPr id="5" name="Flowchart: Extract 4"/>
          <p:cNvSpPr/>
          <p:nvPr/>
        </p:nvSpPr>
        <p:spPr>
          <a:xfrm rot="16200000">
            <a:off x="3797773" y="2450628"/>
            <a:ext cx="671834" cy="647380"/>
          </a:xfrm>
          <a:prstGeom prst="flowChartExtract">
            <a:avLst/>
          </a:prstGeom>
          <a:ln w="50800">
            <a:solidFill>
              <a:schemeClr val="bg2">
                <a:lumMod val="60000"/>
                <a:lumOff val="40000"/>
                <a:alpha val="90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Flowchart: Extract 19"/>
          <p:cNvSpPr/>
          <p:nvPr/>
        </p:nvSpPr>
        <p:spPr>
          <a:xfrm rot="5400000">
            <a:off x="4559773" y="2450627"/>
            <a:ext cx="671834" cy="647380"/>
          </a:xfrm>
          <a:prstGeom prst="flowChartExtract">
            <a:avLst/>
          </a:prstGeom>
          <a:ln w="50800">
            <a:solidFill>
              <a:schemeClr val="bg2">
                <a:lumMod val="75000"/>
                <a:alpha val="90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1" name="TextBox 20"/>
          <p:cNvSpPr txBox="1"/>
          <p:nvPr/>
        </p:nvSpPr>
        <p:spPr>
          <a:xfrm>
            <a:off x="1642590" y="2662535"/>
            <a:ext cx="1483098" cy="461665"/>
          </a:xfrm>
          <a:prstGeom prst="rect">
            <a:avLst/>
          </a:prstGeom>
          <a:noFill/>
        </p:spPr>
        <p:txBody>
          <a:bodyPr wrap="none" rtlCol="0">
            <a:spAutoFit/>
          </a:bodyPr>
          <a:lstStyle/>
          <a:p>
            <a:r>
              <a:rPr lang="en-US" sz="2400" b="1" dirty="0" smtClean="0">
                <a:solidFill>
                  <a:schemeClr val="bg1"/>
                </a:solidFill>
              </a:rPr>
              <a:t>MISSION</a:t>
            </a:r>
            <a:endParaRPr lang="en-US" sz="2400" b="1" dirty="0">
              <a:solidFill>
                <a:schemeClr val="bg1"/>
              </a:solidFill>
            </a:endParaRPr>
          </a:p>
        </p:txBody>
      </p:sp>
      <p:sp>
        <p:nvSpPr>
          <p:cNvPr id="22" name="TextBox 21"/>
          <p:cNvSpPr txBox="1"/>
          <p:nvPr/>
        </p:nvSpPr>
        <p:spPr>
          <a:xfrm>
            <a:off x="5908302" y="2662535"/>
            <a:ext cx="1483098" cy="461665"/>
          </a:xfrm>
          <a:prstGeom prst="rect">
            <a:avLst/>
          </a:prstGeom>
          <a:noFill/>
        </p:spPr>
        <p:txBody>
          <a:bodyPr wrap="none" rtlCol="0">
            <a:spAutoFit/>
          </a:bodyPr>
          <a:lstStyle/>
          <a:p>
            <a:r>
              <a:rPr lang="en-US" sz="2400" b="1" dirty="0" smtClean="0">
                <a:solidFill>
                  <a:schemeClr val="bg1"/>
                </a:solidFill>
              </a:rPr>
              <a:t>MISSION</a:t>
            </a:r>
            <a:endParaRPr lang="en-US" sz="2400" b="1"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30"/>
          <p:cNvSpPr>
            <a:spLocks noChangeArrowheads="1"/>
          </p:cNvSpPr>
          <p:nvPr/>
        </p:nvSpPr>
        <p:spPr bwMode="auto">
          <a:xfrm>
            <a:off x="0" y="609600"/>
            <a:ext cx="9144000" cy="444500"/>
          </a:xfrm>
          <a:prstGeom prst="rect">
            <a:avLst/>
          </a:prstGeom>
          <a:solidFill>
            <a:schemeClr val="bg1"/>
          </a:solidFill>
          <a:ln w="9525">
            <a:noFill/>
            <a:miter lim="800000"/>
            <a:headEnd/>
            <a:tailEnd/>
          </a:ln>
        </p:spPr>
        <p:txBody>
          <a:bodyPr wrap="none" anchor="ctr"/>
          <a:lstStyle/>
          <a:p>
            <a:pPr algn="ctr"/>
            <a:r>
              <a:rPr lang="en-US" b="1" cap="all" dirty="0">
                <a:solidFill>
                  <a:schemeClr val="bg1"/>
                </a:solidFill>
              </a:rPr>
              <a:t>Asset Management</a:t>
            </a:r>
          </a:p>
        </p:txBody>
      </p:sp>
      <p:sp>
        <p:nvSpPr>
          <p:cNvPr id="5122" name="Rectangle 11"/>
          <p:cNvSpPr>
            <a:spLocks noGrp="1" noChangeArrowheads="1"/>
          </p:cNvSpPr>
          <p:nvPr>
            <p:ph type="title"/>
          </p:nvPr>
        </p:nvSpPr>
        <p:spPr>
          <a:xfrm>
            <a:off x="228600" y="1"/>
            <a:ext cx="7772400" cy="762000"/>
          </a:xfrm>
        </p:spPr>
        <p:txBody>
          <a:bodyPr>
            <a:normAutofit/>
          </a:bodyPr>
          <a:lstStyle/>
          <a:p>
            <a:pPr eaLnBrk="1" hangingPunct="1"/>
            <a:r>
              <a:rPr lang="en-US" dirty="0" smtClean="0"/>
              <a:t>Asset Lifecycle Management</a:t>
            </a:r>
          </a:p>
        </p:txBody>
      </p:sp>
      <p:sp>
        <p:nvSpPr>
          <p:cNvPr id="5123" name="Rectangle 12"/>
          <p:cNvSpPr>
            <a:spLocks noGrp="1" noChangeArrowheads="1"/>
          </p:cNvSpPr>
          <p:nvPr>
            <p:ph idx="1"/>
          </p:nvPr>
        </p:nvSpPr>
        <p:spPr>
          <a:xfrm>
            <a:off x="304800" y="1600200"/>
            <a:ext cx="8229600" cy="4876800"/>
          </a:xfrm>
        </p:spPr>
        <p:txBody>
          <a:bodyPr>
            <a:normAutofit/>
          </a:bodyPr>
          <a:lstStyle/>
          <a:p>
            <a:pPr marL="0" indent="0" eaLnBrk="1" hangingPunct="1"/>
            <a:endParaRPr lang="en-US" dirty="0" smtClean="0">
              <a:solidFill>
                <a:schemeClr val="tx1"/>
              </a:solidFill>
            </a:endParaRPr>
          </a:p>
          <a:p>
            <a:pPr marL="0" indent="0" eaLnBrk="1" hangingPunct="1"/>
            <a:endParaRPr lang="en-US" dirty="0" smtClean="0">
              <a:solidFill>
                <a:schemeClr val="tx1"/>
              </a:solidFill>
            </a:endParaRPr>
          </a:p>
          <a:p>
            <a:pPr marL="0" indent="0" eaLnBrk="1" hangingPunct="1"/>
            <a:endParaRPr lang="en-US" dirty="0" smtClean="0">
              <a:solidFill>
                <a:schemeClr val="tx1"/>
              </a:solidFill>
            </a:endParaRPr>
          </a:p>
          <a:p>
            <a:pPr marL="571500" eaLnBrk="1" hangingPunct="1"/>
            <a:r>
              <a:rPr lang="en-US" sz="1800" dirty="0" smtClean="0">
                <a:solidFill>
                  <a:schemeClr val="bg2">
                    <a:lumMod val="75000"/>
                  </a:schemeClr>
                </a:solidFill>
              </a:rPr>
              <a:t>Asset Lifecycle Management involves: </a:t>
            </a:r>
          </a:p>
          <a:p>
            <a:pPr marL="1028700" indent="-457200" eaLnBrk="1" hangingPunct="1">
              <a:buFont typeface="+mj-lt"/>
              <a:buAutoNum type="arabicPeriod"/>
            </a:pPr>
            <a:r>
              <a:rPr lang="en-US" sz="1800" dirty="0" smtClean="0">
                <a:solidFill>
                  <a:schemeClr val="bg2">
                    <a:lumMod val="75000"/>
                  </a:schemeClr>
                </a:solidFill>
              </a:rPr>
              <a:t>Understanding and accounting for the assets that are essential for providing transportation services, and</a:t>
            </a:r>
          </a:p>
          <a:p>
            <a:pPr marL="1028700" indent="-457200" eaLnBrk="1" hangingPunct="1">
              <a:buFont typeface="+mj-lt"/>
              <a:buAutoNum type="arabicPeriod"/>
            </a:pPr>
            <a:r>
              <a:rPr lang="en-US" sz="1800" dirty="0" smtClean="0">
                <a:solidFill>
                  <a:schemeClr val="bg2">
                    <a:lumMod val="75000"/>
                  </a:schemeClr>
                </a:solidFill>
              </a:rPr>
              <a:t>Ensuring functionality and </a:t>
            </a:r>
            <a:r>
              <a:rPr lang="en-US" sz="1800" u="sng" dirty="0" smtClean="0">
                <a:solidFill>
                  <a:schemeClr val="bg2">
                    <a:lumMod val="75000"/>
                  </a:schemeClr>
                </a:solidFill>
              </a:rPr>
              <a:t>increasing attainment of useful life</a:t>
            </a:r>
            <a:r>
              <a:rPr lang="en-US" sz="1800" dirty="0" smtClean="0">
                <a:solidFill>
                  <a:schemeClr val="bg2">
                    <a:lumMod val="75000"/>
                  </a:schemeClr>
                </a:solidFill>
              </a:rPr>
              <a:t> and </a:t>
            </a:r>
            <a:r>
              <a:rPr lang="en-US" sz="1800" u="sng" dirty="0" smtClean="0">
                <a:solidFill>
                  <a:schemeClr val="bg2">
                    <a:lumMod val="75000"/>
                  </a:schemeClr>
                </a:solidFill>
              </a:rPr>
              <a:t>maximum asset availability </a:t>
            </a:r>
            <a:r>
              <a:rPr lang="en-US" sz="1800" dirty="0" smtClean="0">
                <a:solidFill>
                  <a:schemeClr val="bg2">
                    <a:lumMod val="75000"/>
                  </a:schemeClr>
                </a:solidFill>
              </a:rPr>
              <a:t>to ensure reliability, reduce asset failure and reactive maintenance, and </a:t>
            </a:r>
            <a:r>
              <a:rPr lang="en-US" sz="1800" u="sng" dirty="0" smtClean="0">
                <a:solidFill>
                  <a:schemeClr val="bg2">
                    <a:lumMod val="75000"/>
                  </a:schemeClr>
                </a:solidFill>
              </a:rPr>
              <a:t>optimize agency investments</a:t>
            </a:r>
            <a:r>
              <a:rPr lang="en-US" sz="1800" dirty="0" smtClean="0">
                <a:solidFill>
                  <a:schemeClr val="bg2">
                    <a:lumMod val="75000"/>
                  </a:schemeClr>
                </a:solidFill>
              </a:rPr>
              <a:t>.</a:t>
            </a:r>
          </a:p>
        </p:txBody>
      </p:sp>
      <p:sp>
        <p:nvSpPr>
          <p:cNvPr id="5124" name="AutoShape 23"/>
          <p:cNvSpPr>
            <a:spLocks noChangeArrowheads="1"/>
          </p:cNvSpPr>
          <p:nvPr/>
        </p:nvSpPr>
        <p:spPr bwMode="auto">
          <a:xfrm>
            <a:off x="5292725" y="1347788"/>
            <a:ext cx="3309938" cy="19526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2">
              <a:lumMod val="75000"/>
            </a:schemeClr>
          </a:solidFill>
          <a:ln w="9525">
            <a:noFill/>
            <a:miter lim="800000"/>
            <a:headEnd/>
            <a:tailEnd/>
          </a:ln>
        </p:spPr>
        <p:txBody>
          <a:bodyPr wrap="none" anchor="ctr"/>
          <a:lstStyle/>
          <a:p>
            <a:endParaRPr lang="en-US" dirty="0"/>
          </a:p>
        </p:txBody>
      </p:sp>
      <p:sp>
        <p:nvSpPr>
          <p:cNvPr id="5125" name="AutoShape 24"/>
          <p:cNvSpPr>
            <a:spLocks noChangeArrowheads="1"/>
          </p:cNvSpPr>
          <p:nvPr/>
        </p:nvSpPr>
        <p:spPr bwMode="auto">
          <a:xfrm rot="10791733">
            <a:off x="2810328" y="1294039"/>
            <a:ext cx="3330575" cy="2016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lumMod val="75000"/>
            </a:schemeClr>
          </a:solidFill>
          <a:ln w="9525">
            <a:noFill/>
            <a:miter lim="800000"/>
            <a:headEnd/>
            <a:tailEnd/>
          </a:ln>
        </p:spPr>
        <p:txBody>
          <a:bodyPr rot="10800000" wrap="none" anchor="ctr"/>
          <a:lstStyle/>
          <a:p>
            <a:endParaRPr lang="en-US" dirty="0"/>
          </a:p>
        </p:txBody>
      </p:sp>
      <p:sp>
        <p:nvSpPr>
          <p:cNvPr id="5126" name="AutoShape 25"/>
          <p:cNvSpPr>
            <a:spLocks noChangeArrowheads="1"/>
          </p:cNvSpPr>
          <p:nvPr/>
        </p:nvSpPr>
        <p:spPr bwMode="auto">
          <a:xfrm>
            <a:off x="331788" y="1354138"/>
            <a:ext cx="3309937" cy="1941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2">
              <a:lumMod val="60000"/>
              <a:lumOff val="40000"/>
            </a:schemeClr>
          </a:solidFill>
          <a:ln w="9525">
            <a:noFill/>
            <a:miter lim="800000"/>
            <a:headEnd/>
            <a:tailEnd/>
          </a:ln>
        </p:spPr>
        <p:txBody>
          <a:bodyPr wrap="none" anchor="ctr"/>
          <a:lstStyle/>
          <a:p>
            <a:endParaRPr lang="en-US" dirty="0"/>
          </a:p>
        </p:txBody>
      </p:sp>
      <p:sp>
        <p:nvSpPr>
          <p:cNvPr id="5127" name="Text Box 26"/>
          <p:cNvSpPr txBox="1">
            <a:spLocks noChangeArrowheads="1"/>
          </p:cNvSpPr>
          <p:nvPr/>
        </p:nvSpPr>
        <p:spPr bwMode="auto">
          <a:xfrm>
            <a:off x="3599769" y="2061936"/>
            <a:ext cx="2089150" cy="590931"/>
          </a:xfrm>
          <a:prstGeom prst="rect">
            <a:avLst/>
          </a:prstGeom>
          <a:noFill/>
          <a:ln w="9525">
            <a:noFill/>
            <a:miter lim="800000"/>
            <a:headEnd/>
            <a:tailEnd/>
          </a:ln>
        </p:spPr>
        <p:txBody>
          <a:bodyPr>
            <a:spAutoFit/>
          </a:bodyPr>
          <a:lstStyle/>
          <a:p>
            <a:pPr>
              <a:lnSpc>
                <a:spcPct val="90000"/>
              </a:lnSpc>
            </a:pPr>
            <a:r>
              <a:rPr lang="en-US" dirty="0">
                <a:solidFill>
                  <a:schemeClr val="bg1"/>
                </a:solidFill>
              </a:rPr>
              <a:t>Infrastructure</a:t>
            </a:r>
          </a:p>
          <a:p>
            <a:pPr>
              <a:lnSpc>
                <a:spcPct val="90000"/>
              </a:lnSpc>
            </a:pPr>
            <a:r>
              <a:rPr lang="en-US" dirty="0">
                <a:solidFill>
                  <a:schemeClr val="bg1"/>
                </a:solidFill>
              </a:rPr>
              <a:t>Management</a:t>
            </a:r>
          </a:p>
        </p:txBody>
      </p:sp>
      <p:sp>
        <p:nvSpPr>
          <p:cNvPr id="5128" name="Text Box 27"/>
          <p:cNvSpPr txBox="1">
            <a:spLocks noChangeArrowheads="1"/>
          </p:cNvSpPr>
          <p:nvPr/>
        </p:nvSpPr>
        <p:spPr bwMode="auto">
          <a:xfrm>
            <a:off x="1025525" y="1660525"/>
            <a:ext cx="1965325" cy="840230"/>
          </a:xfrm>
          <a:prstGeom prst="rect">
            <a:avLst/>
          </a:prstGeom>
          <a:noFill/>
          <a:ln w="9525">
            <a:noFill/>
            <a:miter lim="800000"/>
            <a:headEnd/>
            <a:tailEnd/>
          </a:ln>
        </p:spPr>
        <p:txBody>
          <a:bodyPr>
            <a:spAutoFit/>
          </a:bodyPr>
          <a:lstStyle/>
          <a:p>
            <a:pPr>
              <a:lnSpc>
                <a:spcPct val="90000"/>
              </a:lnSpc>
            </a:pPr>
            <a:r>
              <a:rPr lang="en-US" dirty="0">
                <a:solidFill>
                  <a:schemeClr val="bg1"/>
                </a:solidFill>
              </a:rPr>
              <a:t>Capital </a:t>
            </a:r>
          </a:p>
          <a:p>
            <a:pPr>
              <a:lnSpc>
                <a:spcPct val="90000"/>
              </a:lnSpc>
            </a:pPr>
            <a:r>
              <a:rPr lang="en-US" dirty="0">
                <a:solidFill>
                  <a:schemeClr val="bg1"/>
                </a:solidFill>
              </a:rPr>
              <a:t>Management</a:t>
            </a:r>
          </a:p>
          <a:p>
            <a:pPr>
              <a:lnSpc>
                <a:spcPct val="90000"/>
              </a:lnSpc>
            </a:pPr>
            <a:endParaRPr lang="en-US" dirty="0">
              <a:solidFill>
                <a:schemeClr val="bg1"/>
              </a:solidFill>
            </a:endParaRPr>
          </a:p>
        </p:txBody>
      </p:sp>
      <p:sp>
        <p:nvSpPr>
          <p:cNvPr id="5129" name="Text Box 28"/>
          <p:cNvSpPr txBox="1">
            <a:spLocks noChangeArrowheads="1"/>
          </p:cNvSpPr>
          <p:nvPr/>
        </p:nvSpPr>
        <p:spPr bwMode="auto">
          <a:xfrm>
            <a:off x="5984875" y="1725613"/>
            <a:ext cx="1965325" cy="590931"/>
          </a:xfrm>
          <a:prstGeom prst="rect">
            <a:avLst/>
          </a:prstGeom>
          <a:noFill/>
          <a:ln w="9525">
            <a:noFill/>
            <a:miter lim="800000"/>
            <a:headEnd/>
            <a:tailEnd/>
          </a:ln>
        </p:spPr>
        <p:txBody>
          <a:bodyPr>
            <a:spAutoFit/>
          </a:bodyPr>
          <a:lstStyle/>
          <a:p>
            <a:pPr>
              <a:lnSpc>
                <a:spcPct val="90000"/>
              </a:lnSpc>
            </a:pPr>
            <a:r>
              <a:rPr lang="en-US" dirty="0">
                <a:solidFill>
                  <a:schemeClr val="bg1"/>
                </a:solidFill>
              </a:rPr>
              <a:t>Maintenance</a:t>
            </a:r>
          </a:p>
          <a:p>
            <a:pPr>
              <a:lnSpc>
                <a:spcPct val="90000"/>
              </a:lnSpc>
            </a:pPr>
            <a:r>
              <a:rPr lang="en-US" dirty="0">
                <a:solidFill>
                  <a:schemeClr val="bg1"/>
                </a:solidFill>
              </a:rPr>
              <a:t>Management</a:t>
            </a:r>
          </a:p>
        </p:txBody>
      </p:sp>
      <p:sp>
        <p:nvSpPr>
          <p:cNvPr id="5130" name="Text Box 29"/>
          <p:cNvSpPr txBox="1">
            <a:spLocks noChangeArrowheads="1"/>
          </p:cNvSpPr>
          <p:nvPr/>
        </p:nvSpPr>
        <p:spPr bwMode="auto">
          <a:xfrm>
            <a:off x="3759200" y="1487488"/>
            <a:ext cx="1350963" cy="553998"/>
          </a:xfrm>
          <a:prstGeom prst="rect">
            <a:avLst/>
          </a:prstGeom>
          <a:noFill/>
          <a:ln w="9525">
            <a:noFill/>
            <a:miter lim="800000"/>
            <a:headEnd/>
            <a:tailEnd/>
          </a:ln>
        </p:spPr>
        <p:txBody>
          <a:bodyPr wrap="square">
            <a:spAutoFit/>
          </a:bodyPr>
          <a:lstStyle/>
          <a:p>
            <a:r>
              <a:rPr lang="en-US" sz="1500" i="1" dirty="0">
                <a:solidFill>
                  <a:schemeClr val="bg1"/>
                </a:solidFill>
              </a:rPr>
              <a:t>Inspections &amp; Assessments</a:t>
            </a:r>
          </a:p>
        </p:txBody>
      </p:sp>
      <p:sp>
        <p:nvSpPr>
          <p:cNvPr id="5131" name="Rectangle 30"/>
          <p:cNvSpPr>
            <a:spLocks noChangeArrowheads="1"/>
          </p:cNvSpPr>
          <p:nvPr/>
        </p:nvSpPr>
        <p:spPr bwMode="auto">
          <a:xfrm>
            <a:off x="304800" y="914400"/>
            <a:ext cx="8269288" cy="444500"/>
          </a:xfrm>
          <a:prstGeom prst="rect">
            <a:avLst/>
          </a:prstGeom>
          <a:solidFill>
            <a:schemeClr val="tx2">
              <a:lumMod val="50000"/>
            </a:schemeClr>
          </a:solidFill>
          <a:ln w="9525">
            <a:noFill/>
            <a:miter lim="800000"/>
            <a:headEnd/>
            <a:tailEnd/>
          </a:ln>
        </p:spPr>
        <p:txBody>
          <a:bodyPr wrap="none" anchor="ctr"/>
          <a:lstStyle/>
          <a:p>
            <a:pPr algn="ctr"/>
            <a:r>
              <a:rPr lang="en-US" b="1" cap="all" dirty="0">
                <a:solidFill>
                  <a:schemeClr val="bg1"/>
                </a:solidFill>
              </a:rPr>
              <a:t>Asset Management</a:t>
            </a:r>
          </a:p>
        </p:txBody>
      </p:sp>
      <p:sp>
        <p:nvSpPr>
          <p:cNvPr id="5133" name="AutoShape 32"/>
          <p:cNvSpPr>
            <a:spLocks noChangeArrowheads="1"/>
          </p:cNvSpPr>
          <p:nvPr/>
        </p:nvSpPr>
        <p:spPr bwMode="auto">
          <a:xfrm rot="10800000">
            <a:off x="1770742" y="2556329"/>
            <a:ext cx="2015445" cy="69328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FC9A5"/>
          </a:solidFill>
          <a:ln w="38100">
            <a:solidFill>
              <a:schemeClr val="bg1"/>
            </a:solidFill>
            <a:miter lim="800000"/>
            <a:headEnd/>
            <a:tailEnd/>
          </a:ln>
        </p:spPr>
        <p:txBody>
          <a:bodyPr rot="10800000" wrap="none" anchor="ctr"/>
          <a:lstStyle/>
          <a:p>
            <a:r>
              <a:rPr lang="en-US" sz="1500" i="1" dirty="0">
                <a:solidFill>
                  <a:schemeClr val="bg2"/>
                </a:solidFill>
              </a:rPr>
              <a:t>New Projects</a:t>
            </a:r>
          </a:p>
        </p:txBody>
      </p:sp>
      <p:grpSp>
        <p:nvGrpSpPr>
          <p:cNvPr id="2" name="Group 33"/>
          <p:cNvGrpSpPr>
            <a:grpSpLocks/>
          </p:cNvGrpSpPr>
          <p:nvPr/>
        </p:nvGrpSpPr>
        <p:grpSpPr bwMode="auto">
          <a:xfrm rot="-10401964">
            <a:off x="5106761" y="1309459"/>
            <a:ext cx="985838" cy="900113"/>
            <a:chOff x="3789" y="2789"/>
            <a:chExt cx="1311" cy="1199"/>
          </a:xfrm>
        </p:grpSpPr>
        <p:grpSp>
          <p:nvGrpSpPr>
            <p:cNvPr id="3" name="Group 34"/>
            <p:cNvGrpSpPr>
              <a:grpSpLocks/>
            </p:cNvGrpSpPr>
            <p:nvPr/>
          </p:nvGrpSpPr>
          <p:grpSpPr bwMode="auto">
            <a:xfrm rot="6327901">
              <a:off x="3845" y="2729"/>
              <a:ext cx="1199" cy="1311"/>
              <a:chOff x="1775" y="1155"/>
              <a:chExt cx="2257" cy="2384"/>
            </a:xfrm>
          </p:grpSpPr>
          <p:sp>
            <p:nvSpPr>
              <p:cNvPr id="5141" name="AutoShape 35"/>
              <p:cNvSpPr>
                <a:spLocks noChangeArrowheads="1"/>
              </p:cNvSpPr>
              <p:nvPr/>
            </p:nvSpPr>
            <p:spPr bwMode="auto">
              <a:xfrm rot="-5400000">
                <a:off x="1775" y="1312"/>
                <a:ext cx="2234" cy="220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2 w 21600"/>
                  <a:gd name="T19" fmla="*/ 3167 h 21600"/>
                  <a:gd name="T20" fmla="*/ 18438 w 21600"/>
                  <a:gd name="T21" fmla="*/ 1843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8487"/>
                      <a:pt x="14727" y="6431"/>
                      <a:pt x="12537" y="5687"/>
                    </a:cubicBezTo>
                    <a:lnTo>
                      <a:pt x="14274" y="574"/>
                    </a:lnTo>
                    <a:cubicBezTo>
                      <a:pt x="18654" y="2062"/>
                      <a:pt x="21599" y="6174"/>
                      <a:pt x="21600" y="10799"/>
                    </a:cubicBezTo>
                    <a:lnTo>
                      <a:pt x="21600" y="10800"/>
                    </a:lnTo>
                    <a:lnTo>
                      <a:pt x="24300" y="10800"/>
                    </a:lnTo>
                    <a:lnTo>
                      <a:pt x="18900" y="16200"/>
                    </a:lnTo>
                    <a:lnTo>
                      <a:pt x="13500" y="10800"/>
                    </a:lnTo>
                    <a:lnTo>
                      <a:pt x="16200" y="10800"/>
                    </a:lnTo>
                    <a:close/>
                  </a:path>
                </a:pathLst>
              </a:custGeom>
              <a:solidFill>
                <a:schemeClr val="tx2">
                  <a:lumMod val="50000"/>
                </a:schemeClr>
              </a:solidFill>
              <a:ln w="9525">
                <a:noFill/>
                <a:miter lim="800000"/>
                <a:headEnd/>
                <a:tailEnd/>
              </a:ln>
            </p:spPr>
            <p:txBody>
              <a:bodyPr wrap="none" anchor="ctr"/>
              <a:lstStyle/>
              <a:p>
                <a:endParaRPr lang="en-US" dirty="0"/>
              </a:p>
            </p:txBody>
          </p:sp>
          <p:sp>
            <p:nvSpPr>
              <p:cNvPr id="5142" name="AutoShape 36"/>
              <p:cNvSpPr>
                <a:spLocks noChangeArrowheads="1"/>
              </p:cNvSpPr>
              <p:nvPr/>
            </p:nvSpPr>
            <p:spPr bwMode="auto">
              <a:xfrm rot="-10011196">
                <a:off x="1798" y="1328"/>
                <a:ext cx="2234" cy="220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2 w 21600"/>
                  <a:gd name="T19" fmla="*/ 3167 h 21600"/>
                  <a:gd name="T20" fmla="*/ 18438 w 21600"/>
                  <a:gd name="T21" fmla="*/ 1843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8522"/>
                      <a:pt x="14770" y="6489"/>
                      <a:pt x="12627" y="5718"/>
                    </a:cubicBezTo>
                    <a:lnTo>
                      <a:pt x="14454" y="636"/>
                    </a:lnTo>
                    <a:cubicBezTo>
                      <a:pt x="18741" y="2178"/>
                      <a:pt x="21599" y="6244"/>
                      <a:pt x="21600" y="10799"/>
                    </a:cubicBezTo>
                    <a:lnTo>
                      <a:pt x="21600" y="10800"/>
                    </a:lnTo>
                    <a:lnTo>
                      <a:pt x="24300" y="10800"/>
                    </a:lnTo>
                    <a:lnTo>
                      <a:pt x="18900" y="16200"/>
                    </a:lnTo>
                    <a:lnTo>
                      <a:pt x="13500" y="10800"/>
                    </a:lnTo>
                    <a:lnTo>
                      <a:pt x="16200" y="10800"/>
                    </a:lnTo>
                    <a:close/>
                  </a:path>
                </a:pathLst>
              </a:custGeom>
              <a:solidFill>
                <a:schemeClr val="bg2">
                  <a:lumMod val="60000"/>
                  <a:lumOff val="40000"/>
                </a:schemeClr>
              </a:solidFill>
              <a:ln w="9525">
                <a:noFill/>
                <a:prstDash val="sysDot"/>
                <a:miter lim="800000"/>
                <a:headEnd/>
                <a:tailEnd/>
              </a:ln>
            </p:spPr>
            <p:txBody>
              <a:bodyPr wrap="none" anchor="ctr"/>
              <a:lstStyle/>
              <a:p>
                <a:endParaRPr lang="en-US" dirty="0"/>
              </a:p>
            </p:txBody>
          </p:sp>
          <p:sp>
            <p:nvSpPr>
              <p:cNvPr id="5143" name="AutoShape 37"/>
              <p:cNvSpPr>
                <a:spLocks noChangeArrowheads="1"/>
              </p:cNvSpPr>
              <p:nvPr/>
            </p:nvSpPr>
            <p:spPr bwMode="auto">
              <a:xfrm rot="7447148">
                <a:off x="1783" y="1312"/>
                <a:ext cx="2234" cy="220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2 w 21600"/>
                  <a:gd name="T19" fmla="*/ 3167 h 21600"/>
                  <a:gd name="T20" fmla="*/ 18438 w 21600"/>
                  <a:gd name="T21" fmla="*/ 1843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8528"/>
                      <a:pt x="14778" y="6499"/>
                      <a:pt x="12643" y="5724"/>
                    </a:cubicBezTo>
                    <a:lnTo>
                      <a:pt x="14486" y="648"/>
                    </a:lnTo>
                    <a:cubicBezTo>
                      <a:pt x="18756" y="2199"/>
                      <a:pt x="21599" y="6256"/>
                      <a:pt x="21600" y="10799"/>
                    </a:cubicBezTo>
                    <a:lnTo>
                      <a:pt x="21600" y="10800"/>
                    </a:lnTo>
                    <a:lnTo>
                      <a:pt x="24300" y="10800"/>
                    </a:lnTo>
                    <a:lnTo>
                      <a:pt x="18900" y="16200"/>
                    </a:lnTo>
                    <a:lnTo>
                      <a:pt x="13500" y="10800"/>
                    </a:lnTo>
                    <a:lnTo>
                      <a:pt x="16200" y="10800"/>
                    </a:lnTo>
                    <a:close/>
                  </a:path>
                </a:pathLst>
              </a:custGeom>
              <a:solidFill>
                <a:schemeClr val="bg2">
                  <a:lumMod val="40000"/>
                  <a:lumOff val="60000"/>
                </a:schemeClr>
              </a:solidFill>
              <a:ln w="9525">
                <a:noFill/>
                <a:miter lim="800000"/>
                <a:headEnd/>
                <a:tailEnd/>
              </a:ln>
            </p:spPr>
            <p:txBody>
              <a:bodyPr wrap="none" anchor="ctr"/>
              <a:lstStyle/>
              <a:p>
                <a:endParaRPr lang="en-US" dirty="0"/>
              </a:p>
            </p:txBody>
          </p:sp>
          <p:sp>
            <p:nvSpPr>
              <p:cNvPr id="5144" name="AutoShape 38"/>
              <p:cNvSpPr>
                <a:spLocks noChangeArrowheads="1"/>
              </p:cNvSpPr>
              <p:nvPr/>
            </p:nvSpPr>
            <p:spPr bwMode="auto">
              <a:xfrm rot="3107546">
                <a:off x="1782" y="1320"/>
                <a:ext cx="2234" cy="220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2 w 21600"/>
                  <a:gd name="T19" fmla="*/ 3167 h 21600"/>
                  <a:gd name="T20" fmla="*/ 18438 w 21600"/>
                  <a:gd name="T21" fmla="*/ 1843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8833"/>
                      <a:pt x="15130" y="7022"/>
                      <a:pt x="13409" y="6072"/>
                    </a:cubicBezTo>
                    <a:lnTo>
                      <a:pt x="16018" y="1344"/>
                    </a:lnTo>
                    <a:cubicBezTo>
                      <a:pt x="19461" y="3244"/>
                      <a:pt x="21599" y="6866"/>
                      <a:pt x="21600" y="10799"/>
                    </a:cubicBezTo>
                    <a:lnTo>
                      <a:pt x="21600" y="10800"/>
                    </a:lnTo>
                    <a:lnTo>
                      <a:pt x="24300" y="10800"/>
                    </a:lnTo>
                    <a:lnTo>
                      <a:pt x="18900" y="16200"/>
                    </a:lnTo>
                    <a:lnTo>
                      <a:pt x="13500" y="10800"/>
                    </a:lnTo>
                    <a:lnTo>
                      <a:pt x="16200" y="10800"/>
                    </a:lnTo>
                    <a:close/>
                  </a:path>
                </a:pathLst>
              </a:custGeom>
              <a:solidFill>
                <a:schemeClr val="accent1">
                  <a:lumMod val="60000"/>
                  <a:lumOff val="40000"/>
                </a:schemeClr>
              </a:solidFill>
              <a:ln w="9525">
                <a:noFill/>
                <a:miter lim="800000"/>
                <a:headEnd/>
                <a:tailEnd/>
              </a:ln>
            </p:spPr>
            <p:txBody>
              <a:bodyPr wrap="none" anchor="ctr"/>
              <a:lstStyle/>
              <a:p>
                <a:endParaRPr lang="en-US" dirty="0"/>
              </a:p>
            </p:txBody>
          </p:sp>
          <p:sp>
            <p:nvSpPr>
              <p:cNvPr id="5145" name="AutoShape 39"/>
              <p:cNvSpPr>
                <a:spLocks noChangeArrowheads="1"/>
              </p:cNvSpPr>
              <p:nvPr/>
            </p:nvSpPr>
            <p:spPr bwMode="auto">
              <a:xfrm rot="-895111">
                <a:off x="1775" y="1312"/>
                <a:ext cx="2234" cy="220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2 w 21600"/>
                  <a:gd name="T19" fmla="*/ 3167 h 21600"/>
                  <a:gd name="T20" fmla="*/ 18438 w 21600"/>
                  <a:gd name="T21" fmla="*/ 1843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8487"/>
                      <a:pt x="14727" y="6431"/>
                      <a:pt x="12537" y="5687"/>
                    </a:cubicBezTo>
                    <a:lnTo>
                      <a:pt x="14274" y="574"/>
                    </a:lnTo>
                    <a:cubicBezTo>
                      <a:pt x="18654" y="2062"/>
                      <a:pt x="21599" y="6174"/>
                      <a:pt x="21600" y="10799"/>
                    </a:cubicBezTo>
                    <a:lnTo>
                      <a:pt x="21600" y="10800"/>
                    </a:lnTo>
                    <a:lnTo>
                      <a:pt x="24300" y="10800"/>
                    </a:lnTo>
                    <a:lnTo>
                      <a:pt x="18900" y="16200"/>
                    </a:lnTo>
                    <a:lnTo>
                      <a:pt x="13500" y="10800"/>
                    </a:lnTo>
                    <a:lnTo>
                      <a:pt x="16200" y="10800"/>
                    </a:lnTo>
                    <a:close/>
                  </a:path>
                </a:pathLst>
              </a:custGeom>
              <a:solidFill>
                <a:schemeClr val="accent2">
                  <a:lumMod val="60000"/>
                  <a:lumOff val="40000"/>
                </a:schemeClr>
              </a:solidFill>
              <a:ln w="9525">
                <a:noFill/>
                <a:miter lim="800000"/>
                <a:headEnd/>
                <a:tailEnd/>
              </a:ln>
            </p:spPr>
            <p:txBody>
              <a:bodyPr wrap="none" anchor="ctr"/>
              <a:lstStyle/>
              <a:p>
                <a:endParaRPr lang="en-US" dirty="0"/>
              </a:p>
            </p:txBody>
          </p:sp>
          <p:sp>
            <p:nvSpPr>
              <p:cNvPr id="5146" name="AutoShape 40"/>
              <p:cNvSpPr>
                <a:spLocks noChangeArrowheads="1"/>
              </p:cNvSpPr>
              <p:nvPr/>
            </p:nvSpPr>
            <p:spPr bwMode="auto">
              <a:xfrm rot="18853433" flipH="1">
                <a:off x="2470" y="1178"/>
                <a:ext cx="838" cy="792"/>
              </a:xfrm>
              <a:prstGeom prst="rtTriangle">
                <a:avLst/>
              </a:prstGeom>
              <a:solidFill>
                <a:schemeClr val="tx2">
                  <a:lumMod val="50000"/>
                </a:schemeClr>
              </a:solidFill>
              <a:ln w="9525">
                <a:noFill/>
                <a:miter lim="800000"/>
                <a:headEnd/>
                <a:tailEnd/>
              </a:ln>
            </p:spPr>
            <p:txBody>
              <a:bodyPr wrap="none" anchor="ctr"/>
              <a:lstStyle/>
              <a:p>
                <a:endParaRPr lang="en-US" dirty="0"/>
              </a:p>
            </p:txBody>
          </p:sp>
        </p:grpSp>
        <p:sp>
          <p:nvSpPr>
            <p:cNvPr id="5136" name="Rectangle 41"/>
            <p:cNvSpPr>
              <a:spLocks noChangeArrowheads="1"/>
            </p:cNvSpPr>
            <p:nvPr/>
          </p:nvSpPr>
          <p:spPr bwMode="auto">
            <a:xfrm>
              <a:off x="4462" y="3755"/>
              <a:ext cx="0" cy="161"/>
            </a:xfrm>
            <a:prstGeom prst="rect">
              <a:avLst/>
            </a:prstGeom>
            <a:noFill/>
            <a:ln w="9525">
              <a:noFill/>
              <a:miter lim="800000"/>
              <a:headEnd/>
              <a:tailEnd/>
            </a:ln>
          </p:spPr>
          <p:txBody>
            <a:bodyPr rot="10800000" wrap="none" lIns="0" tIns="0" rIns="0" bIns="0">
              <a:spAutoFit/>
            </a:bodyPr>
            <a:lstStyle/>
            <a:p>
              <a:endParaRPr lang="en-US" sz="800" dirty="0"/>
            </a:p>
          </p:txBody>
        </p:sp>
        <p:sp>
          <p:nvSpPr>
            <p:cNvPr id="5137" name="Rectangle 42"/>
            <p:cNvSpPr>
              <a:spLocks noChangeArrowheads="1"/>
            </p:cNvSpPr>
            <p:nvPr/>
          </p:nvSpPr>
          <p:spPr bwMode="auto">
            <a:xfrm>
              <a:off x="4059" y="3481"/>
              <a:ext cx="0" cy="162"/>
            </a:xfrm>
            <a:prstGeom prst="rect">
              <a:avLst/>
            </a:prstGeom>
            <a:noFill/>
            <a:ln w="9525">
              <a:noFill/>
              <a:miter lim="800000"/>
              <a:headEnd/>
              <a:tailEnd/>
            </a:ln>
          </p:spPr>
          <p:txBody>
            <a:bodyPr rot="10800000" wrap="none" lIns="0" tIns="0" rIns="0" bIns="0">
              <a:spAutoFit/>
            </a:bodyPr>
            <a:lstStyle/>
            <a:p>
              <a:endParaRPr lang="en-US" sz="800" dirty="0"/>
            </a:p>
          </p:txBody>
        </p:sp>
        <p:sp>
          <p:nvSpPr>
            <p:cNvPr id="5138" name="Rectangle 43"/>
            <p:cNvSpPr>
              <a:spLocks noChangeArrowheads="1"/>
            </p:cNvSpPr>
            <p:nvPr/>
          </p:nvSpPr>
          <p:spPr bwMode="auto">
            <a:xfrm>
              <a:off x="4171" y="3058"/>
              <a:ext cx="0" cy="162"/>
            </a:xfrm>
            <a:prstGeom prst="rect">
              <a:avLst/>
            </a:prstGeom>
            <a:noFill/>
            <a:ln w="9525">
              <a:noFill/>
              <a:miter lim="800000"/>
              <a:headEnd/>
              <a:tailEnd/>
            </a:ln>
          </p:spPr>
          <p:txBody>
            <a:bodyPr rot="10800000" wrap="none" lIns="0" tIns="0" rIns="0" bIns="0">
              <a:spAutoFit/>
            </a:bodyPr>
            <a:lstStyle/>
            <a:p>
              <a:endParaRPr lang="en-US" sz="800" dirty="0"/>
            </a:p>
          </p:txBody>
        </p:sp>
        <p:sp>
          <p:nvSpPr>
            <p:cNvPr id="5139" name="Rectangle 44"/>
            <p:cNvSpPr>
              <a:spLocks noChangeArrowheads="1"/>
            </p:cNvSpPr>
            <p:nvPr/>
          </p:nvSpPr>
          <p:spPr bwMode="auto">
            <a:xfrm>
              <a:off x="4969" y="3395"/>
              <a:ext cx="0" cy="162"/>
            </a:xfrm>
            <a:prstGeom prst="rect">
              <a:avLst/>
            </a:prstGeom>
            <a:noFill/>
            <a:ln w="9525">
              <a:noFill/>
              <a:miter lim="800000"/>
              <a:headEnd/>
              <a:tailEnd/>
            </a:ln>
          </p:spPr>
          <p:txBody>
            <a:bodyPr rot="10800000" wrap="none" lIns="0" tIns="0" rIns="0" bIns="0">
              <a:spAutoFit/>
            </a:bodyPr>
            <a:lstStyle/>
            <a:p>
              <a:endParaRPr lang="en-US" sz="800" dirty="0"/>
            </a:p>
          </p:txBody>
        </p:sp>
        <p:sp>
          <p:nvSpPr>
            <p:cNvPr id="5140" name="Rectangle 45"/>
            <p:cNvSpPr>
              <a:spLocks noChangeArrowheads="1"/>
            </p:cNvSpPr>
            <p:nvPr/>
          </p:nvSpPr>
          <p:spPr bwMode="auto">
            <a:xfrm>
              <a:off x="4722" y="2888"/>
              <a:ext cx="0" cy="162"/>
            </a:xfrm>
            <a:prstGeom prst="rect">
              <a:avLst/>
            </a:prstGeom>
            <a:noFill/>
            <a:ln w="9525">
              <a:noFill/>
              <a:miter lim="800000"/>
              <a:headEnd/>
              <a:tailEnd/>
            </a:ln>
          </p:spPr>
          <p:txBody>
            <a:bodyPr rot="10800000" wrap="none" lIns="0" tIns="0" rIns="0" bIns="0">
              <a:spAutoFit/>
            </a:bodyPr>
            <a:lstStyle/>
            <a:p>
              <a:endParaRPr lang="en-US" sz="800" dirty="0"/>
            </a:p>
          </p:txBody>
        </p:sp>
      </p:grpSp>
      <p:sp>
        <p:nvSpPr>
          <p:cNvPr id="27" name="AutoShape 32"/>
          <p:cNvSpPr>
            <a:spLocks noChangeArrowheads="1"/>
          </p:cNvSpPr>
          <p:nvPr/>
        </p:nvSpPr>
        <p:spPr bwMode="auto">
          <a:xfrm rot="10800000" flipH="1">
            <a:off x="5188856" y="2578100"/>
            <a:ext cx="2126344" cy="69328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FC9A5"/>
          </a:solidFill>
          <a:ln w="38100">
            <a:solidFill>
              <a:schemeClr val="bg1"/>
            </a:solidFill>
            <a:miter lim="800000"/>
            <a:headEnd/>
            <a:tailEnd/>
          </a:ln>
        </p:spPr>
        <p:txBody>
          <a:bodyPr rot="10800000" wrap="none" anchor="ctr"/>
          <a:lstStyle/>
          <a:p>
            <a:r>
              <a:rPr lang="en-US" sz="1500" i="1" dirty="0" smtClean="0">
                <a:solidFill>
                  <a:schemeClr val="bg2"/>
                </a:solidFill>
              </a:rPr>
              <a:t>Completed Projects</a:t>
            </a:r>
            <a:endParaRPr lang="en-US" sz="1500" i="1" dirty="0">
              <a:solidFill>
                <a:schemeClr val="bg2"/>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30"/>
          <p:cNvSpPr>
            <a:spLocks noChangeArrowheads="1"/>
          </p:cNvSpPr>
          <p:nvPr/>
        </p:nvSpPr>
        <p:spPr bwMode="auto">
          <a:xfrm>
            <a:off x="0" y="609600"/>
            <a:ext cx="9144000" cy="444500"/>
          </a:xfrm>
          <a:prstGeom prst="rect">
            <a:avLst/>
          </a:prstGeom>
          <a:solidFill>
            <a:schemeClr val="bg1"/>
          </a:solidFill>
          <a:ln w="9525">
            <a:noFill/>
            <a:miter lim="800000"/>
            <a:headEnd/>
            <a:tailEnd/>
          </a:ln>
        </p:spPr>
        <p:txBody>
          <a:bodyPr wrap="none" anchor="ctr"/>
          <a:lstStyle/>
          <a:p>
            <a:pPr algn="ctr"/>
            <a:r>
              <a:rPr lang="en-US" b="1" cap="all" dirty="0">
                <a:solidFill>
                  <a:schemeClr val="bg1"/>
                </a:solidFill>
              </a:rPr>
              <a:t>Asset Management</a:t>
            </a:r>
          </a:p>
        </p:txBody>
      </p:sp>
      <p:sp>
        <p:nvSpPr>
          <p:cNvPr id="95" name="Down Arrow 94"/>
          <p:cNvSpPr/>
          <p:nvPr/>
        </p:nvSpPr>
        <p:spPr>
          <a:xfrm>
            <a:off x="4087368" y="3276600"/>
            <a:ext cx="484632" cy="97840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urved Left Arrow 93"/>
          <p:cNvSpPr/>
          <p:nvPr/>
        </p:nvSpPr>
        <p:spPr>
          <a:xfrm>
            <a:off x="8001000" y="3127248"/>
            <a:ext cx="731520" cy="1216152"/>
          </a:xfrm>
          <a:prstGeom prst="curvedLef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Curved Right Arrow 92"/>
          <p:cNvSpPr/>
          <p:nvPr/>
        </p:nvSpPr>
        <p:spPr>
          <a:xfrm>
            <a:off x="228600" y="3124200"/>
            <a:ext cx="731520" cy="1216152"/>
          </a:xfrm>
          <a:prstGeom prst="curvedRightArrow">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9" name="Group 88"/>
          <p:cNvGrpSpPr/>
          <p:nvPr/>
        </p:nvGrpSpPr>
        <p:grpSpPr>
          <a:xfrm rot="4079122">
            <a:off x="1103431" y="1152604"/>
            <a:ext cx="941933" cy="878577"/>
            <a:chOff x="5904407" y="827301"/>
            <a:chExt cx="941933" cy="878577"/>
          </a:xfrm>
          <a:solidFill>
            <a:schemeClr val="bg1">
              <a:lumMod val="65000"/>
            </a:schemeClr>
          </a:solidFill>
        </p:grpSpPr>
        <p:sp>
          <p:nvSpPr>
            <p:cNvPr id="87" name="AutoShape 35"/>
            <p:cNvSpPr>
              <a:spLocks noChangeArrowheads="1"/>
            </p:cNvSpPr>
            <p:nvPr/>
          </p:nvSpPr>
          <p:spPr bwMode="auto">
            <a:xfrm rot="12125937">
              <a:off x="5922530" y="827301"/>
              <a:ext cx="923810" cy="87857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2 w 21600"/>
                <a:gd name="T19" fmla="*/ 3167 h 21600"/>
                <a:gd name="T20" fmla="*/ 18438 w 21600"/>
                <a:gd name="T21" fmla="*/ 1843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8487"/>
                    <a:pt x="14727" y="6431"/>
                    <a:pt x="12537" y="5687"/>
                  </a:cubicBezTo>
                  <a:lnTo>
                    <a:pt x="14274" y="574"/>
                  </a:lnTo>
                  <a:cubicBezTo>
                    <a:pt x="18654" y="2062"/>
                    <a:pt x="21599" y="6174"/>
                    <a:pt x="21600" y="10799"/>
                  </a:cubicBezTo>
                  <a:lnTo>
                    <a:pt x="21600" y="10800"/>
                  </a:lnTo>
                  <a:lnTo>
                    <a:pt x="24300" y="10800"/>
                  </a:lnTo>
                  <a:lnTo>
                    <a:pt x="18900" y="16200"/>
                  </a:lnTo>
                  <a:lnTo>
                    <a:pt x="13500" y="10800"/>
                  </a:lnTo>
                  <a:lnTo>
                    <a:pt x="16200" y="10800"/>
                  </a:lnTo>
                  <a:close/>
                </a:path>
              </a:pathLst>
            </a:custGeom>
            <a:grpFill/>
            <a:ln w="9525">
              <a:noFill/>
              <a:miter lim="800000"/>
              <a:headEnd/>
              <a:tailEnd/>
            </a:ln>
          </p:spPr>
          <p:txBody>
            <a:bodyPr wrap="none" anchor="ctr"/>
            <a:lstStyle/>
            <a:p>
              <a:endParaRPr lang="en-US" dirty="0"/>
            </a:p>
          </p:txBody>
        </p:sp>
        <p:sp>
          <p:nvSpPr>
            <p:cNvPr id="88" name="AutoShape 40"/>
            <p:cNvSpPr>
              <a:spLocks noChangeArrowheads="1"/>
            </p:cNvSpPr>
            <p:nvPr/>
          </p:nvSpPr>
          <p:spPr bwMode="auto">
            <a:xfrm rot="14779370" flipH="1">
              <a:off x="5889070" y="979169"/>
              <a:ext cx="346532" cy="315857"/>
            </a:xfrm>
            <a:prstGeom prst="rtTriangle">
              <a:avLst/>
            </a:prstGeom>
            <a:grpFill/>
            <a:ln w="9525">
              <a:noFill/>
              <a:miter lim="800000"/>
              <a:headEnd/>
              <a:tailEnd/>
            </a:ln>
          </p:spPr>
          <p:txBody>
            <a:bodyPr wrap="none" anchor="ctr"/>
            <a:lstStyle/>
            <a:p>
              <a:endParaRPr lang="en-US" dirty="0"/>
            </a:p>
          </p:txBody>
        </p:sp>
      </p:grpSp>
      <p:sp>
        <p:nvSpPr>
          <p:cNvPr id="8197" name="Title 1"/>
          <p:cNvSpPr>
            <a:spLocks noGrp="1"/>
          </p:cNvSpPr>
          <p:nvPr>
            <p:ph type="title"/>
          </p:nvPr>
        </p:nvSpPr>
        <p:spPr>
          <a:xfrm>
            <a:off x="228600" y="0"/>
            <a:ext cx="7772400" cy="836613"/>
          </a:xfrm>
        </p:spPr>
        <p:txBody>
          <a:bodyPr/>
          <a:lstStyle/>
          <a:p>
            <a:pPr eaLnBrk="1" hangingPunct="1"/>
            <a:r>
              <a:rPr lang="en-US" sz="2800" dirty="0" smtClean="0"/>
              <a:t>Connecting Information Silos </a:t>
            </a:r>
          </a:p>
        </p:txBody>
      </p:sp>
      <p:graphicFrame>
        <p:nvGraphicFramePr>
          <p:cNvPr id="20" name="Group 451"/>
          <p:cNvGraphicFramePr>
            <a:graphicFrameLocks noGrp="1"/>
          </p:cNvGraphicFramePr>
          <p:nvPr/>
        </p:nvGraphicFramePr>
        <p:xfrm>
          <a:off x="990600" y="4038600"/>
          <a:ext cx="1908175" cy="1005840"/>
        </p:xfrm>
        <a:graphic>
          <a:graphicData uri="http://schemas.openxmlformats.org/drawingml/2006/table">
            <a:tbl>
              <a:tblPr/>
              <a:tblGrid>
                <a:gridCol w="1908175"/>
              </a:tblGrid>
              <a:tr h="192088">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ICMS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tr>
              <a:tr h="193675">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Present + Planned Workload System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tr>
              <a:tr h="228600">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sz="1200" b="1" i="0" u="none" strike="noStrike" cap="none" normalizeH="0" baseline="0" dirty="0" err="1" smtClean="0">
                          <a:ln>
                            <a:noFill/>
                          </a:ln>
                          <a:solidFill>
                            <a:schemeClr val="bg1"/>
                          </a:solidFill>
                          <a:effectLst/>
                          <a:latin typeface="Arial" charset="0"/>
                        </a:rPr>
                        <a:t>Contrak</a:t>
                      </a:r>
                      <a:r>
                        <a:rPr kumimoji="0" lang="en-US" sz="1200" b="1" i="0" u="none" strike="noStrike" cap="none" normalizeH="0" baseline="0" dirty="0" smtClean="0">
                          <a:ln>
                            <a:noFill/>
                          </a:ln>
                          <a:solidFill>
                            <a:schemeClr val="bg1"/>
                          </a:solidFill>
                          <a:effectLst/>
                          <a:latin typeface="Arial" charset="0"/>
                        </a:rPr>
                        <a:t> (aka </a:t>
                      </a:r>
                      <a:r>
                        <a:rPr kumimoji="0" lang="en-US" sz="1200" b="1" i="0" u="none" strike="noStrike" cap="none" normalizeH="0" baseline="0" dirty="0" err="1" smtClean="0">
                          <a:ln>
                            <a:noFill/>
                          </a:ln>
                          <a:solidFill>
                            <a:schemeClr val="bg1"/>
                          </a:solidFill>
                          <a:effectLst/>
                          <a:latin typeface="Arial" charset="0"/>
                        </a:rPr>
                        <a:t>Wintrak</a:t>
                      </a:r>
                      <a:r>
                        <a:rPr kumimoji="0" lang="en-US" sz="1200" b="1" i="0" u="none" strike="noStrike" cap="none" normalizeH="0" baseline="0" dirty="0" smtClean="0">
                          <a:ln>
                            <a:noFill/>
                          </a:ln>
                          <a:solidFill>
                            <a:schemeClr val="bg1"/>
                          </a:solidFill>
                          <a:effectLst/>
                          <a:latin typeface="Arial"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tr>
            </a:tbl>
          </a:graphicData>
        </a:graphic>
      </p:graphicFrame>
      <p:graphicFrame>
        <p:nvGraphicFramePr>
          <p:cNvPr id="29" name="Group 450"/>
          <p:cNvGraphicFramePr>
            <a:graphicFrameLocks noGrp="1"/>
          </p:cNvGraphicFramePr>
          <p:nvPr/>
        </p:nvGraphicFramePr>
        <p:xfrm>
          <a:off x="3048000" y="4343400"/>
          <a:ext cx="2522537" cy="1391603"/>
        </p:xfrm>
        <a:graphic>
          <a:graphicData uri="http://schemas.openxmlformats.org/drawingml/2006/table">
            <a:tbl>
              <a:tblPr/>
              <a:tblGrid>
                <a:gridCol w="2522537"/>
              </a:tblGrid>
              <a:tr h="238125">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sz="1100" b="1" i="0" u="none" strike="noStrike" cap="none" normalizeH="0" baseline="0" dirty="0" smtClean="0">
                          <a:ln>
                            <a:noFill/>
                          </a:ln>
                          <a:solidFill>
                            <a:schemeClr val="bg1"/>
                          </a:solidFill>
                          <a:effectLst/>
                          <a:latin typeface="Arial" charset="0"/>
                        </a:rPr>
                        <a:t>Accident Analysis &amp; Mitigation System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265113">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sz="1100" b="1" i="0" u="none" strike="noStrike" cap="none" normalizeH="0" baseline="0" dirty="0" smtClean="0">
                          <a:ln>
                            <a:noFill/>
                          </a:ln>
                          <a:solidFill>
                            <a:schemeClr val="bg1"/>
                          </a:solidFill>
                          <a:effectLst/>
                          <a:latin typeface="Arial" charset="0"/>
                        </a:rPr>
                        <a:t>As-Built Drawings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273050">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sz="1100" b="1" i="0" u="none" strike="noStrike" cap="none" normalizeH="0" baseline="0" dirty="0" smtClean="0">
                          <a:ln>
                            <a:noFill/>
                          </a:ln>
                          <a:solidFill>
                            <a:schemeClr val="bg1"/>
                          </a:solidFill>
                          <a:effectLst/>
                          <a:latin typeface="Arial" charset="0"/>
                        </a:rPr>
                        <a:t>Base Map Management System / Annual Mapping Program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273050">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sz="1100" b="1" i="0" u="none" strike="noStrike" cap="none" normalizeH="0" baseline="0" dirty="0" smtClean="0">
                          <a:ln>
                            <a:noFill/>
                          </a:ln>
                          <a:solidFill>
                            <a:schemeClr val="bg1"/>
                          </a:solidFill>
                          <a:effectLst/>
                          <a:latin typeface="Arial" charset="0"/>
                        </a:rPr>
                        <a:t>Geographical Information Systems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bl>
          </a:graphicData>
        </a:graphic>
      </p:graphicFrame>
      <p:graphicFrame>
        <p:nvGraphicFramePr>
          <p:cNvPr id="30" name="Group 363"/>
          <p:cNvGraphicFramePr>
            <a:graphicFrameLocks noGrp="1"/>
          </p:cNvGraphicFramePr>
          <p:nvPr/>
        </p:nvGraphicFramePr>
        <p:xfrm>
          <a:off x="5791200" y="4053522"/>
          <a:ext cx="2133600" cy="2271078"/>
        </p:xfrm>
        <a:graphic>
          <a:graphicData uri="http://schemas.openxmlformats.org/drawingml/2006/table">
            <a:tbl>
              <a:tblPr/>
              <a:tblGrid>
                <a:gridCol w="2133600"/>
              </a:tblGrid>
              <a:tr h="273050">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sz="1100" b="1" i="0" u="none" strike="noStrike" cap="none" normalizeH="0" baseline="0" dirty="0" smtClean="0">
                          <a:ln>
                            <a:noFill/>
                          </a:ln>
                          <a:solidFill>
                            <a:schemeClr val="bg1"/>
                          </a:solidFill>
                          <a:effectLst/>
                          <a:latin typeface="Arial" charset="0"/>
                        </a:rPr>
                        <a:t>Airport Certification Program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r>
              <a:tr h="273050">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sz="1100" b="1" i="0" u="none" strike="noStrike" cap="none" normalizeH="0" baseline="0" dirty="0" smtClean="0">
                          <a:ln>
                            <a:noFill/>
                          </a:ln>
                          <a:solidFill>
                            <a:schemeClr val="bg1"/>
                          </a:solidFill>
                          <a:effectLst/>
                          <a:latin typeface="Arial" charset="0"/>
                        </a:rPr>
                        <a:t>Boiler Inspection Program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r>
              <a:tr h="234950">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sz="1100" b="1" i="0" u="none" strike="noStrike" cap="none" normalizeH="0" baseline="0" dirty="0" smtClean="0">
                          <a:ln>
                            <a:noFill/>
                          </a:ln>
                          <a:solidFill>
                            <a:schemeClr val="bg1"/>
                          </a:solidFill>
                          <a:effectLst/>
                          <a:latin typeface="Arial" charset="0"/>
                        </a:rPr>
                        <a:t>Contractor Systems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r>
              <a:tr h="261938">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sz="1100" b="1" i="0" u="none" strike="noStrike" cap="none" normalizeH="0" baseline="0" dirty="0" smtClean="0">
                          <a:ln>
                            <a:noFill/>
                          </a:ln>
                          <a:solidFill>
                            <a:schemeClr val="bg1"/>
                          </a:solidFill>
                          <a:effectLst/>
                          <a:latin typeface="Arial" charset="0"/>
                        </a:rPr>
                        <a:t>Electrical Integrity Program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r>
              <a:tr h="261938">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sz="1100" b="1" i="0" u="none" strike="noStrike" cap="none" normalizeH="0" baseline="0" dirty="0" smtClean="0">
                          <a:ln>
                            <a:noFill/>
                          </a:ln>
                          <a:solidFill>
                            <a:schemeClr val="bg1"/>
                          </a:solidFill>
                          <a:effectLst/>
                          <a:latin typeface="Arial" charset="0"/>
                        </a:rPr>
                        <a:t>Environmental Compliance Programs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r>
              <a:tr h="225425">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sz="1100" b="1" i="0" u="none" strike="noStrike" cap="none" normalizeH="0" baseline="0" dirty="0" smtClean="0">
                          <a:ln>
                            <a:noFill/>
                          </a:ln>
                          <a:solidFill>
                            <a:schemeClr val="bg1"/>
                          </a:solidFill>
                          <a:effectLst/>
                          <a:latin typeface="Arial" charset="0"/>
                        </a:rPr>
                        <a:t>Fire Protection Program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r>
              <a:tr h="258763">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sz="1100" b="1" i="0" u="none" strike="noStrike" cap="none" normalizeH="0" baseline="0" dirty="0" smtClean="0">
                          <a:ln>
                            <a:noFill/>
                          </a:ln>
                          <a:solidFill>
                            <a:schemeClr val="bg1"/>
                          </a:solidFill>
                          <a:effectLst/>
                          <a:latin typeface="Arial" charset="0"/>
                        </a:rPr>
                        <a:t>Geographical Info. Systems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r>
              <a:tr h="258763">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sz="1100" b="1" i="0" u="none" strike="noStrike" cap="none" normalizeH="0" baseline="0" dirty="0" smtClean="0">
                          <a:ln>
                            <a:noFill/>
                          </a:ln>
                          <a:solidFill>
                            <a:schemeClr val="bg1"/>
                          </a:solidFill>
                          <a:effectLst/>
                          <a:latin typeface="Arial" charset="0"/>
                        </a:rPr>
                        <a:t>MMIS + VMMS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31" name="Group 448"/>
          <p:cNvGraphicFramePr>
            <a:graphicFrameLocks noGrp="1"/>
          </p:cNvGraphicFramePr>
          <p:nvPr/>
        </p:nvGraphicFramePr>
        <p:xfrm>
          <a:off x="1828800" y="1082675"/>
          <a:ext cx="2895600" cy="288925"/>
        </p:xfrm>
        <a:graphic>
          <a:graphicData uri="http://schemas.openxmlformats.org/drawingml/2006/table">
            <a:tbl>
              <a:tblPr/>
              <a:tblGrid>
                <a:gridCol w="1101725"/>
                <a:gridCol w="992187"/>
                <a:gridCol w="801688"/>
              </a:tblGrid>
              <a:tr h="288925">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Budget PRO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sz="1200" b="1" i="0" u="none" strike="noStrike" cap="none" normalizeH="0" baseline="0" smtClean="0">
                          <a:ln>
                            <a:noFill/>
                          </a:ln>
                          <a:solidFill>
                            <a:schemeClr val="bg1"/>
                          </a:solidFill>
                          <a:effectLst/>
                          <a:latin typeface="Arial" charset="0"/>
                        </a:rPr>
                        <a:t>PeopleSoft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SAP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65000"/>
                      </a:schemeClr>
                    </a:solidFill>
                  </a:tcPr>
                </a:tc>
              </a:tr>
            </a:tbl>
          </a:graphicData>
        </a:graphic>
      </p:graphicFrame>
      <p:sp>
        <p:nvSpPr>
          <p:cNvPr id="46" name="AutoShape 23"/>
          <p:cNvSpPr>
            <a:spLocks noChangeArrowheads="1"/>
          </p:cNvSpPr>
          <p:nvPr/>
        </p:nvSpPr>
        <p:spPr bwMode="auto">
          <a:xfrm>
            <a:off x="5292725" y="1881188"/>
            <a:ext cx="3309938" cy="19526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2">
              <a:lumMod val="75000"/>
            </a:schemeClr>
          </a:solidFill>
          <a:ln w="9525">
            <a:noFill/>
            <a:miter lim="800000"/>
            <a:headEnd/>
            <a:tailEnd/>
          </a:ln>
        </p:spPr>
        <p:txBody>
          <a:bodyPr wrap="none" anchor="ctr"/>
          <a:lstStyle/>
          <a:p>
            <a:endParaRPr lang="en-US" dirty="0"/>
          </a:p>
        </p:txBody>
      </p:sp>
      <p:sp>
        <p:nvSpPr>
          <p:cNvPr id="47" name="AutoShape 24"/>
          <p:cNvSpPr>
            <a:spLocks noChangeArrowheads="1"/>
          </p:cNvSpPr>
          <p:nvPr/>
        </p:nvSpPr>
        <p:spPr bwMode="auto">
          <a:xfrm rot="10791733">
            <a:off x="2810328" y="1827439"/>
            <a:ext cx="3330575" cy="2016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lumMod val="75000"/>
            </a:schemeClr>
          </a:solidFill>
          <a:ln w="9525">
            <a:noFill/>
            <a:miter lim="800000"/>
            <a:headEnd/>
            <a:tailEnd/>
          </a:ln>
        </p:spPr>
        <p:txBody>
          <a:bodyPr rot="10800000" wrap="none" anchor="ctr"/>
          <a:lstStyle/>
          <a:p>
            <a:endParaRPr lang="en-US" dirty="0"/>
          </a:p>
        </p:txBody>
      </p:sp>
      <p:sp>
        <p:nvSpPr>
          <p:cNvPr id="48" name="AutoShape 25"/>
          <p:cNvSpPr>
            <a:spLocks noChangeArrowheads="1"/>
          </p:cNvSpPr>
          <p:nvPr/>
        </p:nvSpPr>
        <p:spPr bwMode="auto">
          <a:xfrm>
            <a:off x="331788" y="1887538"/>
            <a:ext cx="3309937" cy="1941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2">
              <a:lumMod val="60000"/>
              <a:lumOff val="40000"/>
            </a:schemeClr>
          </a:solidFill>
          <a:ln w="9525">
            <a:noFill/>
            <a:miter lim="800000"/>
            <a:headEnd/>
            <a:tailEnd/>
          </a:ln>
        </p:spPr>
        <p:txBody>
          <a:bodyPr wrap="none" anchor="ctr"/>
          <a:lstStyle/>
          <a:p>
            <a:endParaRPr lang="en-US" dirty="0"/>
          </a:p>
        </p:txBody>
      </p:sp>
      <p:sp>
        <p:nvSpPr>
          <p:cNvPr id="50" name="Text Box 26"/>
          <p:cNvSpPr txBox="1">
            <a:spLocks noChangeArrowheads="1"/>
          </p:cNvSpPr>
          <p:nvPr/>
        </p:nvSpPr>
        <p:spPr bwMode="auto">
          <a:xfrm>
            <a:off x="3599769" y="2595336"/>
            <a:ext cx="2089150" cy="590931"/>
          </a:xfrm>
          <a:prstGeom prst="rect">
            <a:avLst/>
          </a:prstGeom>
          <a:noFill/>
          <a:ln w="9525">
            <a:noFill/>
            <a:miter lim="800000"/>
            <a:headEnd/>
            <a:tailEnd/>
          </a:ln>
        </p:spPr>
        <p:txBody>
          <a:bodyPr>
            <a:spAutoFit/>
          </a:bodyPr>
          <a:lstStyle/>
          <a:p>
            <a:pPr>
              <a:lnSpc>
                <a:spcPct val="90000"/>
              </a:lnSpc>
            </a:pPr>
            <a:r>
              <a:rPr lang="en-US" dirty="0">
                <a:solidFill>
                  <a:schemeClr val="bg1"/>
                </a:solidFill>
              </a:rPr>
              <a:t>Infrastructure</a:t>
            </a:r>
          </a:p>
          <a:p>
            <a:pPr>
              <a:lnSpc>
                <a:spcPct val="90000"/>
              </a:lnSpc>
            </a:pPr>
            <a:r>
              <a:rPr lang="en-US" dirty="0">
                <a:solidFill>
                  <a:schemeClr val="bg1"/>
                </a:solidFill>
              </a:rPr>
              <a:t>Management</a:t>
            </a:r>
          </a:p>
        </p:txBody>
      </p:sp>
      <p:sp>
        <p:nvSpPr>
          <p:cNvPr id="51" name="Text Box 27"/>
          <p:cNvSpPr txBox="1">
            <a:spLocks noChangeArrowheads="1"/>
          </p:cNvSpPr>
          <p:nvPr/>
        </p:nvSpPr>
        <p:spPr bwMode="auto">
          <a:xfrm>
            <a:off x="1025525" y="2193925"/>
            <a:ext cx="1965325" cy="840230"/>
          </a:xfrm>
          <a:prstGeom prst="rect">
            <a:avLst/>
          </a:prstGeom>
          <a:noFill/>
          <a:ln w="9525">
            <a:noFill/>
            <a:miter lim="800000"/>
            <a:headEnd/>
            <a:tailEnd/>
          </a:ln>
        </p:spPr>
        <p:txBody>
          <a:bodyPr>
            <a:spAutoFit/>
          </a:bodyPr>
          <a:lstStyle/>
          <a:p>
            <a:pPr>
              <a:lnSpc>
                <a:spcPct val="90000"/>
              </a:lnSpc>
            </a:pPr>
            <a:r>
              <a:rPr lang="en-US" dirty="0">
                <a:solidFill>
                  <a:schemeClr val="bg1"/>
                </a:solidFill>
              </a:rPr>
              <a:t>Capital </a:t>
            </a:r>
          </a:p>
          <a:p>
            <a:pPr>
              <a:lnSpc>
                <a:spcPct val="90000"/>
              </a:lnSpc>
            </a:pPr>
            <a:r>
              <a:rPr lang="en-US" dirty="0">
                <a:solidFill>
                  <a:schemeClr val="bg1"/>
                </a:solidFill>
              </a:rPr>
              <a:t>Management</a:t>
            </a:r>
          </a:p>
          <a:p>
            <a:pPr>
              <a:lnSpc>
                <a:spcPct val="90000"/>
              </a:lnSpc>
            </a:pPr>
            <a:endParaRPr lang="en-US" dirty="0">
              <a:solidFill>
                <a:schemeClr val="bg1"/>
              </a:solidFill>
            </a:endParaRPr>
          </a:p>
        </p:txBody>
      </p:sp>
      <p:sp>
        <p:nvSpPr>
          <p:cNvPr id="52" name="Text Box 28"/>
          <p:cNvSpPr txBox="1">
            <a:spLocks noChangeArrowheads="1"/>
          </p:cNvSpPr>
          <p:nvPr/>
        </p:nvSpPr>
        <p:spPr bwMode="auto">
          <a:xfrm>
            <a:off x="5984875" y="2259013"/>
            <a:ext cx="1965325" cy="590931"/>
          </a:xfrm>
          <a:prstGeom prst="rect">
            <a:avLst/>
          </a:prstGeom>
          <a:noFill/>
          <a:ln w="9525">
            <a:noFill/>
            <a:miter lim="800000"/>
            <a:headEnd/>
            <a:tailEnd/>
          </a:ln>
        </p:spPr>
        <p:txBody>
          <a:bodyPr>
            <a:spAutoFit/>
          </a:bodyPr>
          <a:lstStyle/>
          <a:p>
            <a:pPr>
              <a:lnSpc>
                <a:spcPct val="90000"/>
              </a:lnSpc>
            </a:pPr>
            <a:r>
              <a:rPr lang="en-US" dirty="0">
                <a:solidFill>
                  <a:schemeClr val="bg1"/>
                </a:solidFill>
              </a:rPr>
              <a:t>Maintenance</a:t>
            </a:r>
          </a:p>
          <a:p>
            <a:pPr>
              <a:lnSpc>
                <a:spcPct val="90000"/>
              </a:lnSpc>
            </a:pPr>
            <a:r>
              <a:rPr lang="en-US" dirty="0">
                <a:solidFill>
                  <a:schemeClr val="bg1"/>
                </a:solidFill>
              </a:rPr>
              <a:t>Management</a:t>
            </a:r>
          </a:p>
        </p:txBody>
      </p:sp>
      <p:sp>
        <p:nvSpPr>
          <p:cNvPr id="56" name="Text Box 29"/>
          <p:cNvSpPr txBox="1">
            <a:spLocks noChangeArrowheads="1"/>
          </p:cNvSpPr>
          <p:nvPr/>
        </p:nvSpPr>
        <p:spPr bwMode="auto">
          <a:xfrm>
            <a:off x="3759200" y="2020888"/>
            <a:ext cx="1350963" cy="553998"/>
          </a:xfrm>
          <a:prstGeom prst="rect">
            <a:avLst/>
          </a:prstGeom>
          <a:noFill/>
          <a:ln w="9525">
            <a:noFill/>
            <a:miter lim="800000"/>
            <a:headEnd/>
            <a:tailEnd/>
          </a:ln>
        </p:spPr>
        <p:txBody>
          <a:bodyPr wrap="square">
            <a:spAutoFit/>
          </a:bodyPr>
          <a:lstStyle/>
          <a:p>
            <a:r>
              <a:rPr lang="en-US" sz="1500" i="1" dirty="0">
                <a:solidFill>
                  <a:schemeClr val="bg1"/>
                </a:solidFill>
              </a:rPr>
              <a:t>Inspections &amp; Assessments</a:t>
            </a:r>
          </a:p>
        </p:txBody>
      </p:sp>
      <p:sp>
        <p:nvSpPr>
          <p:cNvPr id="58" name="Rectangle 30"/>
          <p:cNvSpPr>
            <a:spLocks noChangeArrowheads="1"/>
          </p:cNvSpPr>
          <p:nvPr/>
        </p:nvSpPr>
        <p:spPr bwMode="auto">
          <a:xfrm>
            <a:off x="304800" y="1447800"/>
            <a:ext cx="8269288" cy="444500"/>
          </a:xfrm>
          <a:prstGeom prst="rect">
            <a:avLst/>
          </a:prstGeom>
          <a:solidFill>
            <a:schemeClr val="tx2">
              <a:lumMod val="50000"/>
            </a:schemeClr>
          </a:solidFill>
          <a:ln w="9525">
            <a:noFill/>
            <a:miter lim="800000"/>
            <a:headEnd/>
            <a:tailEnd/>
          </a:ln>
        </p:spPr>
        <p:txBody>
          <a:bodyPr wrap="none" anchor="ctr"/>
          <a:lstStyle/>
          <a:p>
            <a:pPr algn="ctr"/>
            <a:r>
              <a:rPr lang="en-US" b="1" cap="all" dirty="0">
                <a:solidFill>
                  <a:schemeClr val="bg1"/>
                </a:solidFill>
              </a:rPr>
              <a:t>Asset Management</a:t>
            </a:r>
          </a:p>
        </p:txBody>
      </p:sp>
      <p:sp>
        <p:nvSpPr>
          <p:cNvPr id="59" name="AutoShape 32"/>
          <p:cNvSpPr>
            <a:spLocks noChangeArrowheads="1"/>
          </p:cNvSpPr>
          <p:nvPr/>
        </p:nvSpPr>
        <p:spPr bwMode="auto">
          <a:xfrm rot="10800000">
            <a:off x="1770742" y="3089729"/>
            <a:ext cx="2015445" cy="69328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FC9A5"/>
          </a:solidFill>
          <a:ln w="38100">
            <a:solidFill>
              <a:schemeClr val="bg1"/>
            </a:solidFill>
            <a:miter lim="800000"/>
            <a:headEnd/>
            <a:tailEnd/>
          </a:ln>
        </p:spPr>
        <p:txBody>
          <a:bodyPr rot="10800000" wrap="none" anchor="ctr"/>
          <a:lstStyle/>
          <a:p>
            <a:r>
              <a:rPr lang="en-US" sz="1500" i="1" dirty="0">
                <a:solidFill>
                  <a:schemeClr val="bg2"/>
                </a:solidFill>
              </a:rPr>
              <a:t>New Projects</a:t>
            </a:r>
          </a:p>
        </p:txBody>
      </p:sp>
      <p:grpSp>
        <p:nvGrpSpPr>
          <p:cNvPr id="60" name="Group 33"/>
          <p:cNvGrpSpPr>
            <a:grpSpLocks/>
          </p:cNvGrpSpPr>
          <p:nvPr/>
        </p:nvGrpSpPr>
        <p:grpSpPr bwMode="auto">
          <a:xfrm rot="-10401964">
            <a:off x="5106761" y="1842859"/>
            <a:ext cx="985838" cy="900113"/>
            <a:chOff x="3789" y="2789"/>
            <a:chExt cx="1311" cy="1199"/>
          </a:xfrm>
        </p:grpSpPr>
        <p:grpSp>
          <p:nvGrpSpPr>
            <p:cNvPr id="64" name="Group 34"/>
            <p:cNvGrpSpPr>
              <a:grpSpLocks/>
            </p:cNvGrpSpPr>
            <p:nvPr/>
          </p:nvGrpSpPr>
          <p:grpSpPr bwMode="auto">
            <a:xfrm rot="6327901">
              <a:off x="3845" y="2729"/>
              <a:ext cx="1199" cy="1311"/>
              <a:chOff x="1775" y="1155"/>
              <a:chExt cx="2257" cy="2384"/>
            </a:xfrm>
          </p:grpSpPr>
          <p:sp>
            <p:nvSpPr>
              <p:cNvPr id="74" name="AutoShape 35"/>
              <p:cNvSpPr>
                <a:spLocks noChangeArrowheads="1"/>
              </p:cNvSpPr>
              <p:nvPr/>
            </p:nvSpPr>
            <p:spPr bwMode="auto">
              <a:xfrm rot="-5400000">
                <a:off x="1775" y="1312"/>
                <a:ext cx="2234" cy="220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2 w 21600"/>
                  <a:gd name="T19" fmla="*/ 3167 h 21600"/>
                  <a:gd name="T20" fmla="*/ 18438 w 21600"/>
                  <a:gd name="T21" fmla="*/ 1843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8487"/>
                      <a:pt x="14727" y="6431"/>
                      <a:pt x="12537" y="5687"/>
                    </a:cubicBezTo>
                    <a:lnTo>
                      <a:pt x="14274" y="574"/>
                    </a:lnTo>
                    <a:cubicBezTo>
                      <a:pt x="18654" y="2062"/>
                      <a:pt x="21599" y="6174"/>
                      <a:pt x="21600" y="10799"/>
                    </a:cubicBezTo>
                    <a:lnTo>
                      <a:pt x="21600" y="10800"/>
                    </a:lnTo>
                    <a:lnTo>
                      <a:pt x="24300" y="10800"/>
                    </a:lnTo>
                    <a:lnTo>
                      <a:pt x="18900" y="16200"/>
                    </a:lnTo>
                    <a:lnTo>
                      <a:pt x="13500" y="10800"/>
                    </a:lnTo>
                    <a:lnTo>
                      <a:pt x="16200" y="10800"/>
                    </a:lnTo>
                    <a:close/>
                  </a:path>
                </a:pathLst>
              </a:custGeom>
              <a:solidFill>
                <a:schemeClr val="tx2">
                  <a:lumMod val="50000"/>
                </a:schemeClr>
              </a:solidFill>
              <a:ln w="9525">
                <a:noFill/>
                <a:miter lim="800000"/>
                <a:headEnd/>
                <a:tailEnd/>
              </a:ln>
            </p:spPr>
            <p:txBody>
              <a:bodyPr wrap="none" anchor="ctr"/>
              <a:lstStyle/>
              <a:p>
                <a:endParaRPr lang="en-US" dirty="0"/>
              </a:p>
            </p:txBody>
          </p:sp>
          <p:sp>
            <p:nvSpPr>
              <p:cNvPr id="75" name="AutoShape 36"/>
              <p:cNvSpPr>
                <a:spLocks noChangeArrowheads="1"/>
              </p:cNvSpPr>
              <p:nvPr/>
            </p:nvSpPr>
            <p:spPr bwMode="auto">
              <a:xfrm rot="-10011196">
                <a:off x="1798" y="1328"/>
                <a:ext cx="2234" cy="220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2 w 21600"/>
                  <a:gd name="T19" fmla="*/ 3167 h 21600"/>
                  <a:gd name="T20" fmla="*/ 18438 w 21600"/>
                  <a:gd name="T21" fmla="*/ 1843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8522"/>
                      <a:pt x="14770" y="6489"/>
                      <a:pt x="12627" y="5718"/>
                    </a:cubicBezTo>
                    <a:lnTo>
                      <a:pt x="14454" y="636"/>
                    </a:lnTo>
                    <a:cubicBezTo>
                      <a:pt x="18741" y="2178"/>
                      <a:pt x="21599" y="6244"/>
                      <a:pt x="21600" y="10799"/>
                    </a:cubicBezTo>
                    <a:lnTo>
                      <a:pt x="21600" y="10800"/>
                    </a:lnTo>
                    <a:lnTo>
                      <a:pt x="24300" y="10800"/>
                    </a:lnTo>
                    <a:lnTo>
                      <a:pt x="18900" y="16200"/>
                    </a:lnTo>
                    <a:lnTo>
                      <a:pt x="13500" y="10800"/>
                    </a:lnTo>
                    <a:lnTo>
                      <a:pt x="16200" y="10800"/>
                    </a:lnTo>
                    <a:close/>
                  </a:path>
                </a:pathLst>
              </a:custGeom>
              <a:solidFill>
                <a:schemeClr val="bg2">
                  <a:lumMod val="60000"/>
                  <a:lumOff val="40000"/>
                </a:schemeClr>
              </a:solidFill>
              <a:ln w="9525">
                <a:noFill/>
                <a:prstDash val="sysDot"/>
                <a:miter lim="800000"/>
                <a:headEnd/>
                <a:tailEnd/>
              </a:ln>
            </p:spPr>
            <p:txBody>
              <a:bodyPr wrap="none" anchor="ctr"/>
              <a:lstStyle/>
              <a:p>
                <a:endParaRPr lang="en-US" dirty="0"/>
              </a:p>
            </p:txBody>
          </p:sp>
          <p:sp>
            <p:nvSpPr>
              <p:cNvPr id="76" name="AutoShape 37"/>
              <p:cNvSpPr>
                <a:spLocks noChangeArrowheads="1"/>
              </p:cNvSpPr>
              <p:nvPr/>
            </p:nvSpPr>
            <p:spPr bwMode="auto">
              <a:xfrm rot="7447148">
                <a:off x="1783" y="1312"/>
                <a:ext cx="2234" cy="220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2 w 21600"/>
                  <a:gd name="T19" fmla="*/ 3167 h 21600"/>
                  <a:gd name="T20" fmla="*/ 18438 w 21600"/>
                  <a:gd name="T21" fmla="*/ 1843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8528"/>
                      <a:pt x="14778" y="6499"/>
                      <a:pt x="12643" y="5724"/>
                    </a:cubicBezTo>
                    <a:lnTo>
                      <a:pt x="14486" y="648"/>
                    </a:lnTo>
                    <a:cubicBezTo>
                      <a:pt x="18756" y="2199"/>
                      <a:pt x="21599" y="6256"/>
                      <a:pt x="21600" y="10799"/>
                    </a:cubicBezTo>
                    <a:lnTo>
                      <a:pt x="21600" y="10800"/>
                    </a:lnTo>
                    <a:lnTo>
                      <a:pt x="24300" y="10800"/>
                    </a:lnTo>
                    <a:lnTo>
                      <a:pt x="18900" y="16200"/>
                    </a:lnTo>
                    <a:lnTo>
                      <a:pt x="13500" y="10800"/>
                    </a:lnTo>
                    <a:lnTo>
                      <a:pt x="16200" y="10800"/>
                    </a:lnTo>
                    <a:close/>
                  </a:path>
                </a:pathLst>
              </a:custGeom>
              <a:solidFill>
                <a:schemeClr val="bg2">
                  <a:lumMod val="40000"/>
                  <a:lumOff val="60000"/>
                </a:schemeClr>
              </a:solidFill>
              <a:ln w="9525">
                <a:noFill/>
                <a:miter lim="800000"/>
                <a:headEnd/>
                <a:tailEnd/>
              </a:ln>
            </p:spPr>
            <p:txBody>
              <a:bodyPr wrap="none" anchor="ctr"/>
              <a:lstStyle/>
              <a:p>
                <a:endParaRPr lang="en-US" dirty="0"/>
              </a:p>
            </p:txBody>
          </p:sp>
          <p:sp>
            <p:nvSpPr>
              <p:cNvPr id="77" name="AutoShape 38"/>
              <p:cNvSpPr>
                <a:spLocks noChangeArrowheads="1"/>
              </p:cNvSpPr>
              <p:nvPr/>
            </p:nvSpPr>
            <p:spPr bwMode="auto">
              <a:xfrm rot="3107546">
                <a:off x="1782" y="1320"/>
                <a:ext cx="2234" cy="220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2 w 21600"/>
                  <a:gd name="T19" fmla="*/ 3167 h 21600"/>
                  <a:gd name="T20" fmla="*/ 18438 w 21600"/>
                  <a:gd name="T21" fmla="*/ 1843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8833"/>
                      <a:pt x="15130" y="7022"/>
                      <a:pt x="13409" y="6072"/>
                    </a:cubicBezTo>
                    <a:lnTo>
                      <a:pt x="16018" y="1344"/>
                    </a:lnTo>
                    <a:cubicBezTo>
                      <a:pt x="19461" y="3244"/>
                      <a:pt x="21599" y="6866"/>
                      <a:pt x="21600" y="10799"/>
                    </a:cubicBezTo>
                    <a:lnTo>
                      <a:pt x="21600" y="10800"/>
                    </a:lnTo>
                    <a:lnTo>
                      <a:pt x="24300" y="10800"/>
                    </a:lnTo>
                    <a:lnTo>
                      <a:pt x="18900" y="16200"/>
                    </a:lnTo>
                    <a:lnTo>
                      <a:pt x="13500" y="10800"/>
                    </a:lnTo>
                    <a:lnTo>
                      <a:pt x="16200" y="10800"/>
                    </a:lnTo>
                    <a:close/>
                  </a:path>
                </a:pathLst>
              </a:custGeom>
              <a:solidFill>
                <a:schemeClr val="accent1">
                  <a:lumMod val="60000"/>
                  <a:lumOff val="40000"/>
                </a:schemeClr>
              </a:solidFill>
              <a:ln w="9525">
                <a:noFill/>
                <a:miter lim="800000"/>
                <a:headEnd/>
                <a:tailEnd/>
              </a:ln>
            </p:spPr>
            <p:txBody>
              <a:bodyPr wrap="none" anchor="ctr"/>
              <a:lstStyle/>
              <a:p>
                <a:endParaRPr lang="en-US" dirty="0"/>
              </a:p>
            </p:txBody>
          </p:sp>
          <p:sp>
            <p:nvSpPr>
              <p:cNvPr id="78" name="AutoShape 39"/>
              <p:cNvSpPr>
                <a:spLocks noChangeArrowheads="1"/>
              </p:cNvSpPr>
              <p:nvPr/>
            </p:nvSpPr>
            <p:spPr bwMode="auto">
              <a:xfrm rot="-895111">
                <a:off x="1775" y="1312"/>
                <a:ext cx="2234" cy="220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2 w 21600"/>
                  <a:gd name="T19" fmla="*/ 3167 h 21600"/>
                  <a:gd name="T20" fmla="*/ 18438 w 21600"/>
                  <a:gd name="T21" fmla="*/ 1843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8487"/>
                      <a:pt x="14727" y="6431"/>
                      <a:pt x="12537" y="5687"/>
                    </a:cubicBezTo>
                    <a:lnTo>
                      <a:pt x="14274" y="574"/>
                    </a:lnTo>
                    <a:cubicBezTo>
                      <a:pt x="18654" y="2062"/>
                      <a:pt x="21599" y="6174"/>
                      <a:pt x="21600" y="10799"/>
                    </a:cubicBezTo>
                    <a:lnTo>
                      <a:pt x="21600" y="10800"/>
                    </a:lnTo>
                    <a:lnTo>
                      <a:pt x="24300" y="10800"/>
                    </a:lnTo>
                    <a:lnTo>
                      <a:pt x="18900" y="16200"/>
                    </a:lnTo>
                    <a:lnTo>
                      <a:pt x="13500" y="10800"/>
                    </a:lnTo>
                    <a:lnTo>
                      <a:pt x="16200" y="10800"/>
                    </a:lnTo>
                    <a:close/>
                  </a:path>
                </a:pathLst>
              </a:custGeom>
              <a:solidFill>
                <a:schemeClr val="accent2">
                  <a:lumMod val="60000"/>
                  <a:lumOff val="40000"/>
                </a:schemeClr>
              </a:solidFill>
              <a:ln w="9525">
                <a:noFill/>
                <a:miter lim="800000"/>
                <a:headEnd/>
                <a:tailEnd/>
              </a:ln>
            </p:spPr>
            <p:txBody>
              <a:bodyPr wrap="none" anchor="ctr"/>
              <a:lstStyle/>
              <a:p>
                <a:endParaRPr lang="en-US" dirty="0"/>
              </a:p>
            </p:txBody>
          </p:sp>
          <p:sp>
            <p:nvSpPr>
              <p:cNvPr id="79" name="AutoShape 40"/>
              <p:cNvSpPr>
                <a:spLocks noChangeArrowheads="1"/>
              </p:cNvSpPr>
              <p:nvPr/>
            </p:nvSpPr>
            <p:spPr bwMode="auto">
              <a:xfrm rot="18853433" flipH="1">
                <a:off x="2470" y="1178"/>
                <a:ext cx="838" cy="792"/>
              </a:xfrm>
              <a:prstGeom prst="rtTriangle">
                <a:avLst/>
              </a:prstGeom>
              <a:solidFill>
                <a:schemeClr val="tx2">
                  <a:lumMod val="50000"/>
                </a:schemeClr>
              </a:solidFill>
              <a:ln w="9525">
                <a:noFill/>
                <a:miter lim="800000"/>
                <a:headEnd/>
                <a:tailEnd/>
              </a:ln>
            </p:spPr>
            <p:txBody>
              <a:bodyPr wrap="none" anchor="ctr"/>
              <a:lstStyle/>
              <a:p>
                <a:endParaRPr lang="en-US" dirty="0"/>
              </a:p>
            </p:txBody>
          </p:sp>
        </p:grpSp>
        <p:sp>
          <p:nvSpPr>
            <p:cNvPr id="66" name="Rectangle 41"/>
            <p:cNvSpPr>
              <a:spLocks noChangeArrowheads="1"/>
            </p:cNvSpPr>
            <p:nvPr/>
          </p:nvSpPr>
          <p:spPr bwMode="auto">
            <a:xfrm>
              <a:off x="4462" y="3755"/>
              <a:ext cx="0" cy="161"/>
            </a:xfrm>
            <a:prstGeom prst="rect">
              <a:avLst/>
            </a:prstGeom>
            <a:noFill/>
            <a:ln w="9525">
              <a:noFill/>
              <a:miter lim="800000"/>
              <a:headEnd/>
              <a:tailEnd/>
            </a:ln>
          </p:spPr>
          <p:txBody>
            <a:bodyPr rot="10800000" wrap="none" lIns="0" tIns="0" rIns="0" bIns="0">
              <a:spAutoFit/>
            </a:bodyPr>
            <a:lstStyle/>
            <a:p>
              <a:endParaRPr lang="en-US" sz="800" dirty="0"/>
            </a:p>
          </p:txBody>
        </p:sp>
        <p:sp>
          <p:nvSpPr>
            <p:cNvPr id="67" name="Rectangle 42"/>
            <p:cNvSpPr>
              <a:spLocks noChangeArrowheads="1"/>
            </p:cNvSpPr>
            <p:nvPr/>
          </p:nvSpPr>
          <p:spPr bwMode="auto">
            <a:xfrm>
              <a:off x="4059" y="3481"/>
              <a:ext cx="0" cy="162"/>
            </a:xfrm>
            <a:prstGeom prst="rect">
              <a:avLst/>
            </a:prstGeom>
            <a:noFill/>
            <a:ln w="9525">
              <a:noFill/>
              <a:miter lim="800000"/>
              <a:headEnd/>
              <a:tailEnd/>
            </a:ln>
          </p:spPr>
          <p:txBody>
            <a:bodyPr rot="10800000" wrap="none" lIns="0" tIns="0" rIns="0" bIns="0">
              <a:spAutoFit/>
            </a:bodyPr>
            <a:lstStyle/>
            <a:p>
              <a:endParaRPr lang="en-US" sz="800" dirty="0"/>
            </a:p>
          </p:txBody>
        </p:sp>
        <p:sp>
          <p:nvSpPr>
            <p:cNvPr id="68" name="Rectangle 43"/>
            <p:cNvSpPr>
              <a:spLocks noChangeArrowheads="1"/>
            </p:cNvSpPr>
            <p:nvPr/>
          </p:nvSpPr>
          <p:spPr bwMode="auto">
            <a:xfrm>
              <a:off x="4171" y="3058"/>
              <a:ext cx="0" cy="162"/>
            </a:xfrm>
            <a:prstGeom prst="rect">
              <a:avLst/>
            </a:prstGeom>
            <a:noFill/>
            <a:ln w="9525">
              <a:noFill/>
              <a:miter lim="800000"/>
              <a:headEnd/>
              <a:tailEnd/>
            </a:ln>
          </p:spPr>
          <p:txBody>
            <a:bodyPr rot="10800000" wrap="none" lIns="0" tIns="0" rIns="0" bIns="0">
              <a:spAutoFit/>
            </a:bodyPr>
            <a:lstStyle/>
            <a:p>
              <a:endParaRPr lang="en-US" sz="800" dirty="0"/>
            </a:p>
          </p:txBody>
        </p:sp>
        <p:sp>
          <p:nvSpPr>
            <p:cNvPr id="72" name="Rectangle 44"/>
            <p:cNvSpPr>
              <a:spLocks noChangeArrowheads="1"/>
            </p:cNvSpPr>
            <p:nvPr/>
          </p:nvSpPr>
          <p:spPr bwMode="auto">
            <a:xfrm>
              <a:off x="4969" y="3395"/>
              <a:ext cx="0" cy="162"/>
            </a:xfrm>
            <a:prstGeom prst="rect">
              <a:avLst/>
            </a:prstGeom>
            <a:noFill/>
            <a:ln w="9525">
              <a:noFill/>
              <a:miter lim="800000"/>
              <a:headEnd/>
              <a:tailEnd/>
            </a:ln>
          </p:spPr>
          <p:txBody>
            <a:bodyPr rot="10800000" wrap="none" lIns="0" tIns="0" rIns="0" bIns="0">
              <a:spAutoFit/>
            </a:bodyPr>
            <a:lstStyle/>
            <a:p>
              <a:endParaRPr lang="en-US" sz="800" dirty="0"/>
            </a:p>
          </p:txBody>
        </p:sp>
        <p:sp>
          <p:nvSpPr>
            <p:cNvPr id="73" name="Rectangle 45"/>
            <p:cNvSpPr>
              <a:spLocks noChangeArrowheads="1"/>
            </p:cNvSpPr>
            <p:nvPr/>
          </p:nvSpPr>
          <p:spPr bwMode="auto">
            <a:xfrm>
              <a:off x="4722" y="2888"/>
              <a:ext cx="0" cy="162"/>
            </a:xfrm>
            <a:prstGeom prst="rect">
              <a:avLst/>
            </a:prstGeom>
            <a:noFill/>
            <a:ln w="9525">
              <a:noFill/>
              <a:miter lim="800000"/>
              <a:headEnd/>
              <a:tailEnd/>
            </a:ln>
          </p:spPr>
          <p:txBody>
            <a:bodyPr rot="10800000" wrap="none" lIns="0" tIns="0" rIns="0" bIns="0">
              <a:spAutoFit/>
            </a:bodyPr>
            <a:lstStyle/>
            <a:p>
              <a:endParaRPr lang="en-US" sz="800" dirty="0"/>
            </a:p>
          </p:txBody>
        </p:sp>
      </p:grpSp>
      <p:sp>
        <p:nvSpPr>
          <p:cNvPr id="80" name="AutoShape 32"/>
          <p:cNvSpPr>
            <a:spLocks noChangeArrowheads="1"/>
          </p:cNvSpPr>
          <p:nvPr/>
        </p:nvSpPr>
        <p:spPr bwMode="auto">
          <a:xfrm rot="10800000" flipH="1">
            <a:off x="5188856" y="3111500"/>
            <a:ext cx="2126344" cy="69328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FC9A5"/>
          </a:solidFill>
          <a:ln w="38100">
            <a:solidFill>
              <a:schemeClr val="bg1"/>
            </a:solidFill>
            <a:miter lim="800000"/>
            <a:headEnd/>
            <a:tailEnd/>
          </a:ln>
        </p:spPr>
        <p:txBody>
          <a:bodyPr rot="10800000" wrap="none" lIns="18288" anchor="ctr"/>
          <a:lstStyle/>
          <a:p>
            <a:r>
              <a:rPr lang="en-US" sz="1500" i="1" dirty="0" smtClean="0">
                <a:solidFill>
                  <a:schemeClr val="bg2"/>
                </a:solidFill>
              </a:rPr>
              <a:t>Completed Projects</a:t>
            </a:r>
            <a:endParaRPr lang="en-US" sz="1500" i="1" dirty="0">
              <a:solidFill>
                <a:schemeClr val="bg2"/>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rved Left Arrow 60"/>
          <p:cNvSpPr/>
          <p:nvPr/>
        </p:nvSpPr>
        <p:spPr>
          <a:xfrm>
            <a:off x="7848600" y="2212848"/>
            <a:ext cx="731520" cy="1749552"/>
          </a:xfrm>
          <a:prstGeom prst="curvedLef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Rectangle 30"/>
          <p:cNvSpPr>
            <a:spLocks noChangeArrowheads="1"/>
          </p:cNvSpPr>
          <p:nvPr/>
        </p:nvSpPr>
        <p:spPr bwMode="auto">
          <a:xfrm>
            <a:off x="0" y="609600"/>
            <a:ext cx="9144000" cy="444500"/>
          </a:xfrm>
          <a:prstGeom prst="rect">
            <a:avLst/>
          </a:prstGeom>
          <a:solidFill>
            <a:schemeClr val="bg1"/>
          </a:solidFill>
          <a:ln w="9525">
            <a:noFill/>
            <a:miter lim="800000"/>
            <a:headEnd/>
            <a:tailEnd/>
          </a:ln>
        </p:spPr>
        <p:txBody>
          <a:bodyPr wrap="none" anchor="ctr"/>
          <a:lstStyle/>
          <a:p>
            <a:pPr algn="ctr"/>
            <a:r>
              <a:rPr lang="en-US" b="1" cap="all" dirty="0">
                <a:solidFill>
                  <a:schemeClr val="bg1"/>
                </a:solidFill>
              </a:rPr>
              <a:t>Asset Management</a:t>
            </a:r>
          </a:p>
        </p:txBody>
      </p:sp>
      <p:grpSp>
        <p:nvGrpSpPr>
          <p:cNvPr id="19" name="Group 18"/>
          <p:cNvGrpSpPr/>
          <p:nvPr/>
        </p:nvGrpSpPr>
        <p:grpSpPr>
          <a:xfrm rot="4079122">
            <a:off x="1103431" y="864419"/>
            <a:ext cx="941933" cy="878577"/>
            <a:chOff x="5904407" y="827301"/>
            <a:chExt cx="941933" cy="878577"/>
          </a:xfrm>
          <a:solidFill>
            <a:schemeClr val="bg1">
              <a:lumMod val="65000"/>
            </a:schemeClr>
          </a:solidFill>
        </p:grpSpPr>
        <p:sp>
          <p:nvSpPr>
            <p:cNvPr id="20" name="AutoShape 35"/>
            <p:cNvSpPr>
              <a:spLocks noChangeArrowheads="1"/>
            </p:cNvSpPr>
            <p:nvPr/>
          </p:nvSpPr>
          <p:spPr bwMode="auto">
            <a:xfrm rot="12125937">
              <a:off x="5922530" y="827301"/>
              <a:ext cx="923810" cy="87857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2 w 21600"/>
                <a:gd name="T19" fmla="*/ 3167 h 21600"/>
                <a:gd name="T20" fmla="*/ 18438 w 21600"/>
                <a:gd name="T21" fmla="*/ 1843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8487"/>
                    <a:pt x="14727" y="6431"/>
                    <a:pt x="12537" y="5687"/>
                  </a:cubicBezTo>
                  <a:lnTo>
                    <a:pt x="14274" y="574"/>
                  </a:lnTo>
                  <a:cubicBezTo>
                    <a:pt x="18654" y="2062"/>
                    <a:pt x="21599" y="6174"/>
                    <a:pt x="21600" y="10799"/>
                  </a:cubicBezTo>
                  <a:lnTo>
                    <a:pt x="21600" y="10800"/>
                  </a:lnTo>
                  <a:lnTo>
                    <a:pt x="24300" y="10800"/>
                  </a:lnTo>
                  <a:lnTo>
                    <a:pt x="18900" y="16200"/>
                  </a:lnTo>
                  <a:lnTo>
                    <a:pt x="13500" y="10800"/>
                  </a:lnTo>
                  <a:lnTo>
                    <a:pt x="16200" y="10800"/>
                  </a:lnTo>
                  <a:close/>
                </a:path>
              </a:pathLst>
            </a:custGeom>
            <a:grpFill/>
            <a:ln w="9525">
              <a:noFill/>
              <a:miter lim="800000"/>
              <a:headEnd/>
              <a:tailEnd/>
            </a:ln>
          </p:spPr>
          <p:txBody>
            <a:bodyPr wrap="none" anchor="ctr"/>
            <a:lstStyle/>
            <a:p>
              <a:endParaRPr lang="en-US" dirty="0"/>
            </a:p>
          </p:txBody>
        </p:sp>
        <p:sp>
          <p:nvSpPr>
            <p:cNvPr id="21" name="AutoShape 40"/>
            <p:cNvSpPr>
              <a:spLocks noChangeArrowheads="1"/>
            </p:cNvSpPr>
            <p:nvPr/>
          </p:nvSpPr>
          <p:spPr bwMode="auto">
            <a:xfrm rot="14779370" flipH="1">
              <a:off x="5889070" y="979169"/>
              <a:ext cx="346532" cy="315857"/>
            </a:xfrm>
            <a:prstGeom prst="rtTriangle">
              <a:avLst/>
            </a:prstGeom>
            <a:grpFill/>
            <a:ln w="9525">
              <a:noFill/>
              <a:miter lim="800000"/>
              <a:headEnd/>
              <a:tailEnd/>
            </a:ln>
          </p:spPr>
          <p:txBody>
            <a:bodyPr wrap="none" anchor="ctr"/>
            <a:lstStyle/>
            <a:p>
              <a:endParaRPr lang="en-US" dirty="0"/>
            </a:p>
          </p:txBody>
        </p:sp>
      </p:grpSp>
      <p:sp>
        <p:nvSpPr>
          <p:cNvPr id="62" name="Down Arrow 61"/>
          <p:cNvSpPr/>
          <p:nvPr/>
        </p:nvSpPr>
        <p:spPr>
          <a:xfrm>
            <a:off x="3276600" y="2526792"/>
            <a:ext cx="484632" cy="97840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0" name="Title 1"/>
          <p:cNvSpPr>
            <a:spLocks noGrp="1"/>
          </p:cNvSpPr>
          <p:nvPr>
            <p:ph type="title"/>
          </p:nvPr>
        </p:nvSpPr>
        <p:spPr>
          <a:xfrm>
            <a:off x="304800" y="0"/>
            <a:ext cx="8107362" cy="685800"/>
          </a:xfrm>
        </p:spPr>
        <p:txBody>
          <a:bodyPr/>
          <a:lstStyle/>
          <a:p>
            <a:pPr eaLnBrk="1" hangingPunct="1"/>
            <a:r>
              <a:rPr lang="en-US" sz="2800" dirty="0" smtClean="0"/>
              <a:t>Connecting Information Silos</a:t>
            </a:r>
          </a:p>
        </p:txBody>
      </p:sp>
      <p:graphicFrame>
        <p:nvGraphicFramePr>
          <p:cNvPr id="29" name="Group 142"/>
          <p:cNvGraphicFramePr>
            <a:graphicFrameLocks noGrp="1"/>
          </p:cNvGraphicFramePr>
          <p:nvPr/>
        </p:nvGraphicFramePr>
        <p:xfrm>
          <a:off x="1828801" y="3550920"/>
          <a:ext cx="3352800" cy="1518920"/>
        </p:xfrm>
        <a:graphic>
          <a:graphicData uri="http://schemas.openxmlformats.org/drawingml/2006/table">
            <a:tbl>
              <a:tblPr/>
              <a:tblGrid>
                <a:gridCol w="3352800"/>
              </a:tblGrid>
              <a:tr h="273050">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sz="1100" b="1" i="0" u="none" strike="noStrike" cap="none" normalizeH="0" baseline="0" dirty="0" smtClean="0">
                          <a:ln>
                            <a:noFill/>
                          </a:ln>
                          <a:solidFill>
                            <a:schemeClr val="bg1"/>
                          </a:solidFill>
                          <a:effectLst/>
                          <a:latin typeface="Arial" charset="0"/>
                        </a:rPr>
                        <a:t>Pavement Management System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273050">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sz="1100" b="1" i="0" u="none" strike="noStrike" cap="none" normalizeH="0" baseline="0" dirty="0" smtClean="0">
                          <a:ln>
                            <a:noFill/>
                          </a:ln>
                          <a:solidFill>
                            <a:schemeClr val="bg1"/>
                          </a:solidFill>
                          <a:effectLst/>
                          <a:latin typeface="Arial" charset="0"/>
                        </a:rPr>
                        <a:t>Roadway Device Management System (RDMS) for Traffic Signals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273050">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sz="1100" b="1" i="0" u="none" strike="noStrike" cap="none" normalizeH="0" baseline="0" dirty="0" smtClean="0">
                          <a:ln>
                            <a:noFill/>
                          </a:ln>
                          <a:solidFill>
                            <a:schemeClr val="bg1"/>
                          </a:solidFill>
                          <a:effectLst/>
                          <a:latin typeface="Arial" charset="0"/>
                        </a:rPr>
                        <a:t>Structural Integrity Program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273050">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sz="1100" b="1" i="0" u="none" strike="noStrike" cap="none" normalizeH="0" baseline="0" dirty="0" smtClean="0">
                          <a:ln>
                            <a:noFill/>
                          </a:ln>
                          <a:solidFill>
                            <a:schemeClr val="bg1"/>
                          </a:solidFill>
                          <a:effectLst/>
                          <a:latin typeface="Arial" charset="0"/>
                        </a:rPr>
                        <a:t>Utility Management System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273050">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sz="1100" b="1" i="0" u="none" strike="noStrike" cap="none" normalizeH="0" baseline="0" dirty="0" smtClean="0">
                          <a:ln>
                            <a:noFill/>
                          </a:ln>
                          <a:solidFill>
                            <a:schemeClr val="bg1"/>
                          </a:solidFill>
                          <a:effectLst/>
                          <a:latin typeface="Arial" charset="0"/>
                        </a:rPr>
                        <a:t>Vertical Transportation Inspection Program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bl>
          </a:graphicData>
        </a:graphic>
      </p:graphicFrame>
      <p:graphicFrame>
        <p:nvGraphicFramePr>
          <p:cNvPr id="30" name="Group 163"/>
          <p:cNvGraphicFramePr>
            <a:graphicFrameLocks noGrp="1"/>
          </p:cNvGraphicFramePr>
          <p:nvPr/>
        </p:nvGraphicFramePr>
        <p:xfrm>
          <a:off x="5410200" y="3550920"/>
          <a:ext cx="2408237" cy="1630680"/>
        </p:xfrm>
        <a:graphic>
          <a:graphicData uri="http://schemas.openxmlformats.org/drawingml/2006/table">
            <a:tbl>
              <a:tblPr/>
              <a:tblGrid>
                <a:gridCol w="2408237"/>
              </a:tblGrid>
              <a:tr h="242888">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sz="1100" b="1" i="0" u="none" strike="noStrike" cap="none" normalizeH="0" baseline="0" dirty="0" smtClean="0">
                          <a:ln>
                            <a:noFill/>
                          </a:ln>
                          <a:solidFill>
                            <a:schemeClr val="bg1"/>
                          </a:solidFill>
                          <a:effectLst/>
                          <a:latin typeface="Arial" charset="0"/>
                        </a:rPr>
                        <a:t>PATH Maintenance of Way Sys.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r>
              <a:tr h="152400">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sz="1100" b="1" i="0" u="none" strike="noStrike" cap="none" normalizeH="0" baseline="0" dirty="0" smtClean="0">
                          <a:ln>
                            <a:noFill/>
                          </a:ln>
                          <a:solidFill>
                            <a:schemeClr val="bg1"/>
                          </a:solidFill>
                          <a:effectLst/>
                          <a:latin typeface="Arial" charset="0"/>
                        </a:rPr>
                        <a:t>PATH Work Order Tracking Sys.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r>
              <a:tr h="258763">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sz="1100" b="1" i="0" u="none" strike="noStrike" cap="none" normalizeH="0" baseline="0" dirty="0" smtClean="0">
                          <a:ln>
                            <a:noFill/>
                          </a:ln>
                          <a:solidFill>
                            <a:schemeClr val="bg1"/>
                          </a:solidFill>
                          <a:effectLst/>
                          <a:latin typeface="Arial" charset="0"/>
                        </a:rPr>
                        <a:t>Railroad Compliance Program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r>
              <a:tr h="258763">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sz="1100" b="1" i="0" u="none" strike="noStrike" cap="none" normalizeH="0" baseline="0" dirty="0" smtClean="0">
                          <a:ln>
                            <a:noFill/>
                          </a:ln>
                          <a:solidFill>
                            <a:schemeClr val="bg1"/>
                          </a:solidFill>
                          <a:effectLst/>
                          <a:latin typeface="Arial" charset="0"/>
                        </a:rPr>
                        <a:t>Roadway Device Condition Surveys &amp; Safety Audits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r>
              <a:tr h="258763">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sz="1100" b="1" i="0" u="none" strike="noStrike" cap="none" normalizeH="0" baseline="0" dirty="0" smtClean="0">
                          <a:ln>
                            <a:noFill/>
                          </a:ln>
                          <a:solidFill>
                            <a:schemeClr val="bg1"/>
                          </a:solidFill>
                          <a:effectLst/>
                          <a:latin typeface="Arial" charset="0"/>
                        </a:rPr>
                        <a:t>System Control &amp; Data Acquisition System (SCADA)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r>
            </a:tbl>
          </a:graphicData>
        </a:graphic>
      </p:graphicFrame>
      <p:sp>
        <p:nvSpPr>
          <p:cNvPr id="28" name="AutoShape 23"/>
          <p:cNvSpPr>
            <a:spLocks noChangeArrowheads="1"/>
          </p:cNvSpPr>
          <p:nvPr/>
        </p:nvSpPr>
        <p:spPr bwMode="auto">
          <a:xfrm>
            <a:off x="5390356" y="1576388"/>
            <a:ext cx="3309938" cy="131921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2">
              <a:lumMod val="75000"/>
            </a:schemeClr>
          </a:solidFill>
          <a:ln w="9525">
            <a:noFill/>
            <a:miter lim="800000"/>
            <a:headEnd/>
            <a:tailEnd/>
          </a:ln>
        </p:spPr>
        <p:txBody>
          <a:bodyPr wrap="none" anchor="ctr"/>
          <a:lstStyle/>
          <a:p>
            <a:endParaRPr lang="en-US" dirty="0"/>
          </a:p>
        </p:txBody>
      </p:sp>
      <p:sp>
        <p:nvSpPr>
          <p:cNvPr id="31" name="AutoShape 24"/>
          <p:cNvSpPr>
            <a:spLocks noChangeArrowheads="1"/>
          </p:cNvSpPr>
          <p:nvPr/>
        </p:nvSpPr>
        <p:spPr bwMode="auto">
          <a:xfrm rot="10791733">
            <a:off x="2942093" y="1536274"/>
            <a:ext cx="3330575" cy="135924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lumMod val="75000"/>
            </a:schemeClr>
          </a:solidFill>
          <a:ln w="9525">
            <a:noFill/>
            <a:miter lim="800000"/>
            <a:headEnd/>
            <a:tailEnd/>
          </a:ln>
        </p:spPr>
        <p:txBody>
          <a:bodyPr rot="10800000" wrap="none" anchor="ctr"/>
          <a:lstStyle/>
          <a:p>
            <a:endParaRPr lang="en-US" dirty="0"/>
          </a:p>
        </p:txBody>
      </p:sp>
      <p:sp>
        <p:nvSpPr>
          <p:cNvPr id="33" name="AutoShape 25"/>
          <p:cNvSpPr>
            <a:spLocks noChangeArrowheads="1"/>
          </p:cNvSpPr>
          <p:nvPr/>
        </p:nvSpPr>
        <p:spPr bwMode="auto">
          <a:xfrm>
            <a:off x="464344" y="1582738"/>
            <a:ext cx="3309937" cy="13128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2">
              <a:lumMod val="60000"/>
              <a:lumOff val="40000"/>
            </a:schemeClr>
          </a:solidFill>
          <a:ln w="9525">
            <a:noFill/>
            <a:miter lim="800000"/>
            <a:headEnd/>
            <a:tailEnd/>
          </a:ln>
        </p:spPr>
        <p:txBody>
          <a:bodyPr wrap="none" anchor="ctr"/>
          <a:lstStyle/>
          <a:p>
            <a:endParaRPr lang="en-US" dirty="0"/>
          </a:p>
        </p:txBody>
      </p:sp>
      <p:sp>
        <p:nvSpPr>
          <p:cNvPr id="34" name="Text Box 26"/>
          <p:cNvSpPr txBox="1">
            <a:spLocks noChangeArrowheads="1"/>
          </p:cNvSpPr>
          <p:nvPr/>
        </p:nvSpPr>
        <p:spPr bwMode="auto">
          <a:xfrm>
            <a:off x="3505200" y="1905000"/>
            <a:ext cx="2089150" cy="590931"/>
          </a:xfrm>
          <a:prstGeom prst="rect">
            <a:avLst/>
          </a:prstGeom>
          <a:noFill/>
          <a:ln w="9525">
            <a:noFill/>
            <a:miter lim="800000"/>
            <a:headEnd/>
            <a:tailEnd/>
          </a:ln>
        </p:spPr>
        <p:txBody>
          <a:bodyPr>
            <a:spAutoFit/>
          </a:bodyPr>
          <a:lstStyle/>
          <a:p>
            <a:pPr algn="ctr">
              <a:lnSpc>
                <a:spcPct val="90000"/>
              </a:lnSpc>
            </a:pPr>
            <a:r>
              <a:rPr lang="en-US" dirty="0">
                <a:solidFill>
                  <a:schemeClr val="bg1"/>
                </a:solidFill>
              </a:rPr>
              <a:t>Infrastructure</a:t>
            </a:r>
          </a:p>
          <a:p>
            <a:pPr algn="ctr">
              <a:lnSpc>
                <a:spcPct val="90000"/>
              </a:lnSpc>
            </a:pPr>
            <a:r>
              <a:rPr lang="en-US" dirty="0">
                <a:solidFill>
                  <a:schemeClr val="bg1"/>
                </a:solidFill>
              </a:rPr>
              <a:t>Management</a:t>
            </a:r>
          </a:p>
        </p:txBody>
      </p:sp>
      <p:sp>
        <p:nvSpPr>
          <p:cNvPr id="35" name="Text Box 27"/>
          <p:cNvSpPr txBox="1">
            <a:spLocks noChangeArrowheads="1"/>
          </p:cNvSpPr>
          <p:nvPr/>
        </p:nvSpPr>
        <p:spPr bwMode="auto">
          <a:xfrm>
            <a:off x="1066800" y="1889125"/>
            <a:ext cx="1965325" cy="840230"/>
          </a:xfrm>
          <a:prstGeom prst="rect">
            <a:avLst/>
          </a:prstGeom>
          <a:noFill/>
          <a:ln w="9525">
            <a:noFill/>
            <a:miter lim="800000"/>
            <a:headEnd/>
            <a:tailEnd/>
          </a:ln>
        </p:spPr>
        <p:txBody>
          <a:bodyPr>
            <a:spAutoFit/>
          </a:bodyPr>
          <a:lstStyle/>
          <a:p>
            <a:pPr algn="ctr">
              <a:lnSpc>
                <a:spcPct val="90000"/>
              </a:lnSpc>
            </a:pPr>
            <a:r>
              <a:rPr lang="en-US" dirty="0">
                <a:solidFill>
                  <a:schemeClr val="bg1"/>
                </a:solidFill>
              </a:rPr>
              <a:t>Capital </a:t>
            </a:r>
          </a:p>
          <a:p>
            <a:pPr algn="ctr">
              <a:lnSpc>
                <a:spcPct val="90000"/>
              </a:lnSpc>
            </a:pPr>
            <a:r>
              <a:rPr lang="en-US" dirty="0" smtClean="0">
                <a:solidFill>
                  <a:schemeClr val="bg1"/>
                </a:solidFill>
              </a:rPr>
              <a:t>Portfolio</a:t>
            </a:r>
            <a:endParaRPr lang="en-US" dirty="0">
              <a:solidFill>
                <a:schemeClr val="bg1"/>
              </a:solidFill>
            </a:endParaRPr>
          </a:p>
          <a:p>
            <a:pPr algn="ctr">
              <a:lnSpc>
                <a:spcPct val="90000"/>
              </a:lnSpc>
            </a:pPr>
            <a:endParaRPr lang="en-US" dirty="0">
              <a:solidFill>
                <a:schemeClr val="bg1"/>
              </a:solidFill>
            </a:endParaRPr>
          </a:p>
        </p:txBody>
      </p:sp>
      <p:sp>
        <p:nvSpPr>
          <p:cNvPr id="39" name="Text Box 28"/>
          <p:cNvSpPr txBox="1">
            <a:spLocks noChangeArrowheads="1"/>
          </p:cNvSpPr>
          <p:nvPr/>
        </p:nvSpPr>
        <p:spPr bwMode="auto">
          <a:xfrm>
            <a:off x="6117431" y="1889125"/>
            <a:ext cx="1965325" cy="590931"/>
          </a:xfrm>
          <a:prstGeom prst="rect">
            <a:avLst/>
          </a:prstGeom>
          <a:noFill/>
          <a:ln w="9525">
            <a:noFill/>
            <a:miter lim="800000"/>
            <a:headEnd/>
            <a:tailEnd/>
          </a:ln>
        </p:spPr>
        <p:txBody>
          <a:bodyPr>
            <a:spAutoFit/>
          </a:bodyPr>
          <a:lstStyle/>
          <a:p>
            <a:pPr algn="ctr">
              <a:lnSpc>
                <a:spcPct val="90000"/>
              </a:lnSpc>
            </a:pPr>
            <a:r>
              <a:rPr lang="en-US" dirty="0">
                <a:solidFill>
                  <a:schemeClr val="bg1"/>
                </a:solidFill>
              </a:rPr>
              <a:t>Maintenance</a:t>
            </a:r>
          </a:p>
          <a:p>
            <a:pPr algn="ctr">
              <a:lnSpc>
                <a:spcPct val="90000"/>
              </a:lnSpc>
            </a:pPr>
            <a:r>
              <a:rPr lang="en-US" dirty="0">
                <a:solidFill>
                  <a:schemeClr val="bg1"/>
                </a:solidFill>
              </a:rPr>
              <a:t>Management</a:t>
            </a:r>
          </a:p>
        </p:txBody>
      </p:sp>
      <p:sp>
        <p:nvSpPr>
          <p:cNvPr id="42" name="Rectangle 30"/>
          <p:cNvSpPr>
            <a:spLocks noChangeArrowheads="1"/>
          </p:cNvSpPr>
          <p:nvPr/>
        </p:nvSpPr>
        <p:spPr bwMode="auto">
          <a:xfrm>
            <a:off x="437356" y="1143000"/>
            <a:ext cx="8269288" cy="444500"/>
          </a:xfrm>
          <a:prstGeom prst="rect">
            <a:avLst/>
          </a:prstGeom>
          <a:solidFill>
            <a:schemeClr val="tx2">
              <a:lumMod val="50000"/>
            </a:schemeClr>
          </a:solidFill>
          <a:ln w="9525">
            <a:noFill/>
            <a:miter lim="800000"/>
            <a:headEnd/>
            <a:tailEnd/>
          </a:ln>
        </p:spPr>
        <p:txBody>
          <a:bodyPr wrap="none" anchor="ctr"/>
          <a:lstStyle/>
          <a:p>
            <a:pPr algn="ctr"/>
            <a:r>
              <a:rPr lang="en-US" b="1" cap="all" dirty="0">
                <a:solidFill>
                  <a:schemeClr val="bg1"/>
                </a:solidFill>
              </a:rPr>
              <a:t>Asset Management</a:t>
            </a:r>
          </a:p>
        </p:txBody>
      </p:sp>
      <p:graphicFrame>
        <p:nvGraphicFramePr>
          <p:cNvPr id="22" name="Group 448"/>
          <p:cNvGraphicFramePr>
            <a:graphicFrameLocks noGrp="1"/>
          </p:cNvGraphicFramePr>
          <p:nvPr/>
        </p:nvGraphicFramePr>
        <p:xfrm>
          <a:off x="1905000" y="762000"/>
          <a:ext cx="2895600" cy="288925"/>
        </p:xfrm>
        <a:graphic>
          <a:graphicData uri="http://schemas.openxmlformats.org/drawingml/2006/table">
            <a:tbl>
              <a:tblPr/>
              <a:tblGrid>
                <a:gridCol w="1101725"/>
                <a:gridCol w="992187"/>
                <a:gridCol w="801688"/>
              </a:tblGrid>
              <a:tr h="288925">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Budget PRO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sz="1200" b="1" i="0" u="none" strike="noStrike" cap="none" normalizeH="0" baseline="0" smtClean="0">
                          <a:ln>
                            <a:noFill/>
                          </a:ln>
                          <a:solidFill>
                            <a:schemeClr val="bg1"/>
                          </a:solidFill>
                          <a:effectLst/>
                          <a:latin typeface="Arial" charset="0"/>
                        </a:rPr>
                        <a:t>PeopleSoft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SAP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65000"/>
                      </a:schemeClr>
                    </a:solidFill>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209800"/>
            <a:ext cx="7772400" cy="1905000"/>
          </a:xfrm>
        </p:spPr>
        <p:txBody>
          <a:bodyPr/>
          <a:lstStyle/>
          <a:p>
            <a:pPr algn="ctr"/>
            <a:r>
              <a:rPr lang="en-US" dirty="0" smtClean="0"/>
              <a:t>Department perspective: </a:t>
            </a:r>
            <a:br>
              <a:rPr lang="en-US" dirty="0" smtClean="0"/>
            </a:br>
            <a:r>
              <a:rPr lang="en-US" dirty="0" smtClean="0">
                <a:solidFill>
                  <a:schemeClr val="bg1">
                    <a:lumMod val="50000"/>
                  </a:schemeClr>
                </a:solidFill>
              </a:rPr>
              <a:t>FACILITY ASSETS</a:t>
            </a:r>
            <a:endParaRPr lang="en-US" dirty="0">
              <a:solidFill>
                <a:schemeClr val="bg1">
                  <a:lumMod val="50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
      <a:dk1>
        <a:srgbClr val="000000"/>
      </a:dk1>
      <a:lt1>
        <a:srgbClr val="FFFFFF"/>
      </a:lt1>
      <a:dk2>
        <a:srgbClr val="FFFFFF"/>
      </a:dk2>
      <a:lt2>
        <a:srgbClr val="185DA2"/>
      </a:lt2>
      <a:accent1>
        <a:srgbClr val="C6BF94"/>
      </a:accent1>
      <a:accent2>
        <a:srgbClr val="F3DE19"/>
      </a:accent2>
      <a:accent3>
        <a:srgbClr val="FFFFFF"/>
      </a:accent3>
      <a:accent4>
        <a:srgbClr val="000000"/>
      </a:accent4>
      <a:accent5>
        <a:srgbClr val="DFDCC8"/>
      </a:accent5>
      <a:accent6>
        <a:srgbClr val="DCC916"/>
      </a:accent6>
      <a:hlink>
        <a:srgbClr val="84D9F4"/>
      </a:hlink>
      <a:folHlink>
        <a:srgbClr val="4ED481"/>
      </a:folHlink>
    </a:clrScheme>
    <a:fontScheme name="Presentations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tions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sentations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tions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tions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tions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tions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entations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resentations template 8">
        <a:dk1>
          <a:srgbClr val="1B93BD"/>
        </a:dk1>
        <a:lt1>
          <a:srgbClr val="FFFFFF"/>
        </a:lt1>
        <a:dk2>
          <a:srgbClr val="000000"/>
        </a:dk2>
        <a:lt2>
          <a:srgbClr val="FFFFFF"/>
        </a:lt2>
        <a:accent1>
          <a:srgbClr val="C6BF94"/>
        </a:accent1>
        <a:accent2>
          <a:srgbClr val="F3DE19"/>
        </a:accent2>
        <a:accent3>
          <a:srgbClr val="AAAAAA"/>
        </a:accent3>
        <a:accent4>
          <a:srgbClr val="DADADA"/>
        </a:accent4>
        <a:accent5>
          <a:srgbClr val="DFDCC8"/>
        </a:accent5>
        <a:accent6>
          <a:srgbClr val="DCC916"/>
        </a:accent6>
        <a:hlink>
          <a:srgbClr val="84D9F4"/>
        </a:hlink>
        <a:folHlink>
          <a:srgbClr val="4ED481"/>
        </a:folHlink>
      </a:clrScheme>
      <a:clrMap bg1="dk2" tx1="lt1" bg2="dk1" tx2="lt2" accent1="accent1" accent2="accent2" accent3="accent3" accent4="accent4" accent5="accent5" accent6="accent6" hlink="hlink" folHlink="folHlink"/>
    </a:extraClrScheme>
    <a:extraClrScheme>
      <a:clrScheme name="Presentations template 9">
        <a:dk1>
          <a:srgbClr val="185DA2"/>
        </a:dk1>
        <a:lt1>
          <a:srgbClr val="FFFFFF"/>
        </a:lt1>
        <a:dk2>
          <a:srgbClr val="000000"/>
        </a:dk2>
        <a:lt2>
          <a:srgbClr val="FFFFFF"/>
        </a:lt2>
        <a:accent1>
          <a:srgbClr val="C6BF94"/>
        </a:accent1>
        <a:accent2>
          <a:srgbClr val="F3DE19"/>
        </a:accent2>
        <a:accent3>
          <a:srgbClr val="AAAAAA"/>
        </a:accent3>
        <a:accent4>
          <a:srgbClr val="DADADA"/>
        </a:accent4>
        <a:accent5>
          <a:srgbClr val="DFDCC8"/>
        </a:accent5>
        <a:accent6>
          <a:srgbClr val="DCC916"/>
        </a:accent6>
        <a:hlink>
          <a:srgbClr val="84D9F4"/>
        </a:hlink>
        <a:folHlink>
          <a:srgbClr val="4ED48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Format</Template>
  <TotalTime>1186</TotalTime>
  <Words>1573</Words>
  <Application>Microsoft Office PowerPoint</Application>
  <PresentationFormat>On-screen Show (4:3)</PresentationFormat>
  <Paragraphs>423</Paragraphs>
  <Slides>36</Slides>
  <Notes>36</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Theme1</vt:lpstr>
      <vt:lpstr>NATIONAL ACADEMY OF SCIENCES &amp; ENGINEERING  CONFERENCE   Washington, D.C. April 15, 2015  </vt:lpstr>
      <vt:lpstr>Mission</vt:lpstr>
      <vt:lpstr>Port Authority Facility Map</vt:lpstr>
      <vt:lpstr> The Goal:  Seamless Regional Travel</vt:lpstr>
      <vt:lpstr>The Challenge:  Operations &amp; Resiliency Management</vt:lpstr>
      <vt:lpstr>Asset Lifecycle Management</vt:lpstr>
      <vt:lpstr>Connecting Information Silos </vt:lpstr>
      <vt:lpstr>Connecting Information Silos</vt:lpstr>
      <vt:lpstr>Department perspective:  FACILITY ASSETS</vt:lpstr>
      <vt:lpstr>Aviation Profile</vt:lpstr>
      <vt:lpstr>PATH Profile</vt:lpstr>
      <vt:lpstr>Port Commerce Profile</vt:lpstr>
      <vt:lpstr>TB&amp;T Profile</vt:lpstr>
      <vt:lpstr>Keys to  sustainability</vt:lpstr>
      <vt:lpstr>Port Authority Emergency Response Long Term Recovery</vt:lpstr>
      <vt:lpstr>Storm Mitigation &amp; Resilience Office</vt:lpstr>
      <vt:lpstr>Created Storm Mitigation Office</vt:lpstr>
      <vt:lpstr>Mitigation &amp; Resilience Planning…</vt:lpstr>
      <vt:lpstr>New Design Guidelines</vt:lpstr>
      <vt:lpstr>Implementation of New Design Guidelines</vt:lpstr>
      <vt:lpstr>SELECTED major projects</vt:lpstr>
      <vt:lpstr> Trans-Hudson Transportation Initiatives</vt:lpstr>
      <vt:lpstr>Aviation Department:  LGA Redevelopment Program</vt:lpstr>
      <vt:lpstr>EWR Terminal A Redevelopment Program</vt:lpstr>
      <vt:lpstr>Aviation Department:  LGA Flood Mitigation and Storm Resiliency Program</vt:lpstr>
      <vt:lpstr>PATH</vt:lpstr>
      <vt:lpstr>PATH Hoboken Passenger Elevator</vt:lpstr>
      <vt:lpstr>PATH Resiliency Efforts - Bungalows</vt:lpstr>
      <vt:lpstr> PATH Substation Construction</vt:lpstr>
      <vt:lpstr>PATH Superstorm Sandy Damages Speed Innovation</vt:lpstr>
      <vt:lpstr>Port Commerce Department: Greenville Yard Redevelopment Program</vt:lpstr>
      <vt:lpstr>Bayonne Bridge Navigational Clearance Program </vt:lpstr>
      <vt:lpstr>TB&amp;T: Bayonne Bridge Air Draft Restriction</vt:lpstr>
      <vt:lpstr>TB&amp;T: BBNCP: Program Benefits</vt:lpstr>
      <vt:lpstr>TB&amp;T: BBNCP: Construction Activities</vt:lpstr>
      <vt:lpstr>PowerPoint Presentation</vt:lpstr>
    </vt:vector>
  </TitlesOfParts>
  <Company>The Port Authority of NY &amp; NJ</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 authority &amp; climate change:</dc:title>
  <dc:creator>llugo</dc:creator>
  <cp:lastModifiedBy>ITS</cp:lastModifiedBy>
  <cp:revision>162</cp:revision>
  <dcterms:created xsi:type="dcterms:W3CDTF">2015-01-29T15:14:35Z</dcterms:created>
  <dcterms:modified xsi:type="dcterms:W3CDTF">2015-04-14T21:21:50Z</dcterms:modified>
</cp:coreProperties>
</file>