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271" r:id="rId3"/>
    <p:sldId id="258" r:id="rId4"/>
    <p:sldId id="273" r:id="rId5"/>
    <p:sldId id="259" r:id="rId6"/>
    <p:sldId id="260" r:id="rId7"/>
    <p:sldId id="261" r:id="rId8"/>
    <p:sldId id="262" r:id="rId9"/>
    <p:sldId id="263" r:id="rId10"/>
    <p:sldId id="264" r:id="rId11"/>
    <p:sldId id="265" r:id="rId12"/>
    <p:sldId id="266" r:id="rId13"/>
    <p:sldId id="272" r:id="rId14"/>
    <p:sldId id="267" r:id="rId15"/>
    <p:sldId id="268" r:id="rId16"/>
    <p:sldId id="269" r:id="rId17"/>
    <p:sldId id="270"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4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466BCE-A19F-B047-8065-6C1A520217B4}" type="datetimeFigureOut">
              <a:rPr lang="en-US" smtClean="0"/>
              <a:t>6/8/2016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764063-3DA7-5B43-AFBC-2A48458A02FE}" type="slidenum">
              <a:rPr lang="en-US" smtClean="0"/>
              <a:t>‹#›</a:t>
            </a:fld>
            <a:endParaRPr lang="en-US"/>
          </a:p>
        </p:txBody>
      </p:sp>
    </p:spTree>
    <p:extLst>
      <p:ext uri="{BB962C8B-B14F-4D97-AF65-F5344CB8AC3E}">
        <p14:creationId xmlns:p14="http://schemas.microsoft.com/office/powerpoint/2010/main" val="3247395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65C08-F2F6-B74D-BBCC-355463ADB9DE}" type="datetimeFigureOut">
              <a:rPr lang="en-US" smtClean="0"/>
              <a:t>6/8/2016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2DA8D-2DDE-8949-B90A-44169EA50320}" type="slidenum">
              <a:rPr lang="en-US" smtClean="0"/>
              <a:t>‹#›</a:t>
            </a:fld>
            <a:endParaRPr lang="en-US"/>
          </a:p>
        </p:txBody>
      </p:sp>
    </p:spTree>
    <p:extLst>
      <p:ext uri="{BB962C8B-B14F-4D97-AF65-F5344CB8AC3E}">
        <p14:creationId xmlns:p14="http://schemas.microsoft.com/office/powerpoint/2010/main" val="352617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Although that study mentioned the importance of inference, it did not treat inferential issues in detail</a:t>
            </a:r>
          </a:p>
          <a:p>
            <a:endParaRPr lang="en-US" dirty="0"/>
          </a:p>
        </p:txBody>
      </p:sp>
      <p:sp>
        <p:nvSpPr>
          <p:cNvPr id="4" name="Slide Number Placeholder 3"/>
          <p:cNvSpPr>
            <a:spLocks noGrp="1"/>
          </p:cNvSpPr>
          <p:nvPr>
            <p:ph type="sldNum" sz="quarter" idx="10"/>
          </p:nvPr>
        </p:nvSpPr>
        <p:spPr/>
        <p:txBody>
          <a:bodyPr/>
          <a:lstStyle/>
          <a:p>
            <a:fld id="{8C62DA8D-2DDE-8949-B90A-44169EA50320}" type="slidenum">
              <a:rPr lang="en-US" smtClean="0"/>
              <a:t>2</a:t>
            </a:fld>
            <a:endParaRPr lang="en-US"/>
          </a:p>
        </p:txBody>
      </p:sp>
    </p:spTree>
    <p:extLst>
      <p:ext uri="{BB962C8B-B14F-4D97-AF65-F5344CB8AC3E}">
        <p14:creationId xmlns:p14="http://schemas.microsoft.com/office/powerpoint/2010/main" val="222708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Vishy</a:t>
            </a:r>
            <a:r>
              <a:rPr lang="en-US" dirty="0" smtClean="0"/>
              <a:t> Talk</a:t>
            </a:r>
            <a:endParaRPr lang="en-US" dirty="0"/>
          </a:p>
        </p:txBody>
      </p:sp>
      <p:sp>
        <p:nvSpPr>
          <p:cNvPr id="4" name="Slide Number Placeholder 3"/>
          <p:cNvSpPr>
            <a:spLocks noGrp="1"/>
          </p:cNvSpPr>
          <p:nvPr>
            <p:ph type="sldNum" sz="quarter" idx="10"/>
          </p:nvPr>
        </p:nvSpPr>
        <p:spPr/>
        <p:txBody>
          <a:bodyPr/>
          <a:lstStyle/>
          <a:p>
            <a:fld id="{8C62DA8D-2DDE-8949-B90A-44169EA50320}" type="slidenum">
              <a:rPr lang="en-US" smtClean="0"/>
              <a:t>4</a:t>
            </a:fld>
            <a:endParaRPr lang="en-US"/>
          </a:p>
        </p:txBody>
      </p:sp>
    </p:spTree>
    <p:extLst>
      <p:ext uri="{BB962C8B-B14F-4D97-AF65-F5344CB8AC3E}">
        <p14:creationId xmlns:p14="http://schemas.microsoft.com/office/powerpoint/2010/main" val="389937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 personal med and CER</a:t>
            </a:r>
          </a:p>
          <a:p>
            <a:endParaRPr lang="en-US" dirty="0" smtClean="0"/>
          </a:p>
          <a:p>
            <a:r>
              <a:rPr lang="en-US" dirty="0" smtClean="0"/>
              <a:t>How can large-scale causal inference procedures be modified to handle the multiple comparisons problem and yield unbiased confidence intervals on odds ratios associated with treatment combinations? </a:t>
            </a:r>
          </a:p>
          <a:p>
            <a:r>
              <a:rPr lang="en-US" dirty="0" smtClean="0"/>
              <a:t>How can data-driven sequential design procedures be incorporated into such large-scale studies to minimize unnecessary exposure time with a guaranteed level of error control?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Are there testable conditions that dictate when it is best to implement parametric versus semi-parametric versus non-parametric methods of causal inference, e.g., a structural equation model (SEM) versus an inverse probability weighting method versus a non-parametric Bayesian model? </a:t>
            </a:r>
          </a:p>
          <a:p>
            <a:endParaRPr lang="en-US" dirty="0"/>
          </a:p>
        </p:txBody>
      </p:sp>
      <p:sp>
        <p:nvSpPr>
          <p:cNvPr id="4" name="Slide Number Placeholder 3"/>
          <p:cNvSpPr>
            <a:spLocks noGrp="1"/>
          </p:cNvSpPr>
          <p:nvPr>
            <p:ph type="sldNum" sz="quarter" idx="10"/>
          </p:nvPr>
        </p:nvSpPr>
        <p:spPr/>
        <p:txBody>
          <a:bodyPr/>
          <a:lstStyle/>
          <a:p>
            <a:fld id="{8C62DA8D-2DDE-8949-B90A-44169EA50320}" type="slidenum">
              <a:rPr lang="en-US" smtClean="0"/>
              <a:t>9</a:t>
            </a:fld>
            <a:endParaRPr lang="en-US"/>
          </a:p>
        </p:txBody>
      </p:sp>
    </p:spTree>
    <p:extLst>
      <p:ext uri="{BB962C8B-B14F-4D97-AF65-F5344CB8AC3E}">
        <p14:creationId xmlns:p14="http://schemas.microsoft.com/office/powerpoint/2010/main" val="420697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2DA8D-2DDE-8949-B90A-44169EA50320}" type="slidenum">
              <a:rPr lang="en-US" smtClean="0"/>
              <a:t>10</a:t>
            </a:fld>
            <a:endParaRPr lang="en-US"/>
          </a:p>
        </p:txBody>
      </p:sp>
    </p:spTree>
    <p:extLst>
      <p:ext uri="{BB962C8B-B14F-4D97-AF65-F5344CB8AC3E}">
        <p14:creationId xmlns:p14="http://schemas.microsoft.com/office/powerpoint/2010/main" val="414625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Similar issues with maps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Longitudinal</a:t>
            </a:r>
            <a:r>
              <a:rPr lang="en-US" baseline="0" dirty="0" smtClean="0"/>
              <a:t> aging fMRI studies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how can they incorporate dependence on external variables that may be used to characterize individuals?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62DA8D-2DDE-8949-B90A-44169EA50320}" type="slidenum">
              <a:rPr lang="en-US" smtClean="0"/>
              <a:t>11</a:t>
            </a:fld>
            <a:endParaRPr lang="en-US"/>
          </a:p>
        </p:txBody>
      </p:sp>
    </p:spTree>
    <p:extLst>
      <p:ext uri="{BB962C8B-B14F-4D97-AF65-F5344CB8AC3E}">
        <p14:creationId xmlns:p14="http://schemas.microsoft.com/office/powerpoint/2010/main" val="84233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one select appropriate criteria (bootstrapped confidence intervals, FDR, AUC, gene-ranking consistency) to gauge the quality of the data integration when there is no ground truth?  </a:t>
            </a:r>
          </a:p>
          <a:p>
            <a:pPr marL="0" indent="0">
              <a:buNone/>
            </a:pPr>
            <a:endParaRPr lang="en-US" dirty="0" smtClean="0"/>
          </a:p>
          <a:p>
            <a:r>
              <a:rPr lang="en-US" dirty="0" smtClean="0"/>
              <a:t>How does one reliably combine ranked lists of biomarkers obtained from multiple studies?  </a:t>
            </a:r>
          </a:p>
          <a:p>
            <a:pPr marL="0" indent="0">
              <a:buNone/>
            </a:pPr>
            <a:endParaRPr lang="en-US" dirty="0" smtClean="0"/>
          </a:p>
          <a:p>
            <a:r>
              <a:rPr lang="en-US" dirty="0" smtClean="0"/>
              <a:t>Are there computational or systems biology models that can assimilate different datasets together resulting in better data integration?  </a:t>
            </a:r>
          </a:p>
          <a:p>
            <a:pPr marL="0" indent="0">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When combining data from multiple studies how does one account for and reduce technical noise and instrument calibration errors, in order to accurately register the studies to each other? </a:t>
            </a:r>
          </a:p>
          <a:p>
            <a:pPr marL="0" indent="0">
              <a:buNone/>
            </a:pPr>
            <a:endParaRPr lang="en-US" dirty="0" smtClean="0"/>
          </a:p>
          <a:p>
            <a:r>
              <a:rPr lang="en-US" dirty="0" smtClean="0"/>
              <a:t>When different data types are collected simultaneously from the same subject, what kinds of joint integration methods can most accurately account for and exploit correlations between the data types? </a:t>
            </a:r>
          </a:p>
          <a:p>
            <a:endParaRPr lang="en-US" dirty="0"/>
          </a:p>
        </p:txBody>
      </p:sp>
      <p:sp>
        <p:nvSpPr>
          <p:cNvPr id="4" name="Slide Number Placeholder 3"/>
          <p:cNvSpPr>
            <a:spLocks noGrp="1"/>
          </p:cNvSpPr>
          <p:nvPr>
            <p:ph type="sldNum" sz="quarter" idx="10"/>
          </p:nvPr>
        </p:nvSpPr>
        <p:spPr/>
        <p:txBody>
          <a:bodyPr/>
          <a:lstStyle/>
          <a:p>
            <a:fld id="{8C62DA8D-2DDE-8949-B90A-44169EA50320}" type="slidenum">
              <a:rPr lang="en-US" smtClean="0"/>
              <a:t>14</a:t>
            </a:fld>
            <a:endParaRPr lang="en-US"/>
          </a:p>
        </p:txBody>
      </p:sp>
    </p:spTree>
    <p:extLst>
      <p:ext uri="{BB962C8B-B14F-4D97-AF65-F5344CB8AC3E}">
        <p14:creationId xmlns:p14="http://schemas.microsoft.com/office/powerpoint/2010/main" val="316410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shows differential expression of Foxp2 target genes</a:t>
            </a:r>
            <a:r>
              <a:rPr lang="en-US" baseline="0" dirty="0" smtClean="0"/>
              <a:t> in E16 developing mouse </a:t>
            </a:r>
            <a:r>
              <a:rPr lang="en-US" baseline="0" smtClean="0"/>
              <a:t>ganglionic eminences.</a:t>
            </a:r>
            <a:endParaRPr lang="en-US"/>
          </a:p>
        </p:txBody>
      </p:sp>
      <p:sp>
        <p:nvSpPr>
          <p:cNvPr id="4" name="Slide Number Placeholder 3"/>
          <p:cNvSpPr>
            <a:spLocks noGrp="1"/>
          </p:cNvSpPr>
          <p:nvPr>
            <p:ph type="sldNum" sz="quarter" idx="10"/>
          </p:nvPr>
        </p:nvSpPr>
        <p:spPr/>
        <p:txBody>
          <a:bodyPr/>
          <a:lstStyle/>
          <a:p>
            <a:fld id="{8C62DA8D-2DDE-8949-B90A-44169EA50320}" type="slidenum">
              <a:rPr lang="en-US" smtClean="0"/>
              <a:t>15</a:t>
            </a:fld>
            <a:endParaRPr lang="en-US"/>
          </a:p>
        </p:txBody>
      </p:sp>
    </p:spTree>
    <p:extLst>
      <p:ext uri="{BB962C8B-B14F-4D97-AF65-F5344CB8AC3E}">
        <p14:creationId xmlns:p14="http://schemas.microsoft.com/office/powerpoint/2010/main" val="256704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a:t>
            </a:r>
            <a:endParaRPr lang="en-US" dirty="0"/>
          </a:p>
        </p:txBody>
      </p:sp>
      <p:sp>
        <p:nvSpPr>
          <p:cNvPr id="4" name="Slide Number Placeholder 3"/>
          <p:cNvSpPr>
            <a:spLocks noGrp="1"/>
          </p:cNvSpPr>
          <p:nvPr>
            <p:ph type="sldNum" sz="quarter" idx="10"/>
          </p:nvPr>
        </p:nvSpPr>
        <p:spPr/>
        <p:txBody>
          <a:bodyPr/>
          <a:lstStyle/>
          <a:p>
            <a:fld id="{8C62DA8D-2DDE-8949-B90A-44169EA50320}" type="slidenum">
              <a:rPr lang="en-US" smtClean="0"/>
              <a:t>17</a:t>
            </a:fld>
            <a:endParaRPr lang="en-US"/>
          </a:p>
        </p:txBody>
      </p:sp>
    </p:spTree>
    <p:extLst>
      <p:ext uri="{BB962C8B-B14F-4D97-AF65-F5344CB8AC3E}">
        <p14:creationId xmlns:p14="http://schemas.microsoft.com/office/powerpoint/2010/main" val="426895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55874B-776C-A74C-B00D-E457CD5C3C3A}" type="datetime1">
              <a:rPr lang="en-US" smtClean="0"/>
              <a:t>6/8/2016</a:t>
            </a:fld>
            <a:endParaRPr lang="en-US"/>
          </a:p>
        </p:txBody>
      </p:sp>
      <p:sp>
        <p:nvSpPr>
          <p:cNvPr id="5" name="Footer Placeholder 4"/>
          <p:cNvSpPr>
            <a:spLocks noGrp="1"/>
          </p:cNvSpPr>
          <p:nvPr>
            <p:ph type="ftr" sz="quarter" idx="11"/>
          </p:nvPr>
        </p:nvSpPr>
        <p:spPr/>
        <p:txBody>
          <a:bodyPr/>
          <a:lstStyle/>
          <a:p>
            <a:r>
              <a:rPr lang="en-US" smtClean="0"/>
              <a:t>Mike Daniels • The University of Texas at Austin </a:t>
            </a:r>
            <a:endParaRPr lang="en-US"/>
          </a:p>
        </p:txBody>
      </p:sp>
      <p:sp>
        <p:nvSpPr>
          <p:cNvPr id="6" name="Slide Number Placeholder 5"/>
          <p:cNvSpPr>
            <a:spLocks noGrp="1"/>
          </p:cNvSpPr>
          <p:nvPr>
            <p:ph type="sldNum" sz="quarter" idx="12"/>
          </p:nvPr>
        </p:nvSpPr>
        <p:spPr/>
        <p:txBody>
          <a:bodyPr/>
          <a:lstStyle/>
          <a:p>
            <a:fld id="{049D9B84-E906-9B49-B6F2-47DD8420119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16B3D-D0BD-ED49-AC7C-5E01EDB2CA9E}" type="datetime1">
              <a:rPr lang="en-US" smtClean="0"/>
              <a:t>6/8/2016</a:t>
            </a:fld>
            <a:endParaRPr lang="en-US"/>
          </a:p>
        </p:txBody>
      </p:sp>
      <p:sp>
        <p:nvSpPr>
          <p:cNvPr id="5" name="Footer Placeholder 4"/>
          <p:cNvSpPr>
            <a:spLocks noGrp="1"/>
          </p:cNvSpPr>
          <p:nvPr>
            <p:ph type="ftr" sz="quarter" idx="11"/>
          </p:nvPr>
        </p:nvSpPr>
        <p:spPr/>
        <p:txBody>
          <a:bodyPr/>
          <a:lstStyle/>
          <a:p>
            <a:r>
              <a:rPr lang="en-US" smtClean="0"/>
              <a:t>Mike Daniels • The University of Texas at Austin </a:t>
            </a:r>
            <a:endParaRPr lang="en-US"/>
          </a:p>
        </p:txBody>
      </p:sp>
      <p:sp>
        <p:nvSpPr>
          <p:cNvPr id="6" name="Slide Number Placeholder 5"/>
          <p:cNvSpPr>
            <a:spLocks noGrp="1"/>
          </p:cNvSpPr>
          <p:nvPr>
            <p:ph type="sldNum" sz="quarter" idx="12"/>
          </p:nvPr>
        </p:nvSpPr>
        <p:spPr/>
        <p:txBody>
          <a:bodyPr/>
          <a:lstStyle/>
          <a:p>
            <a:fld id="{049D9B84-E906-9B49-B6F2-47DD842011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8E4595-DE75-AD46-8C8C-9FE0D914A276}" type="datetime1">
              <a:rPr lang="en-US" smtClean="0"/>
              <a:t>6/8/2016</a:t>
            </a:fld>
            <a:endParaRPr lang="en-US"/>
          </a:p>
        </p:txBody>
      </p:sp>
      <p:sp>
        <p:nvSpPr>
          <p:cNvPr id="5" name="Footer Placeholder 4"/>
          <p:cNvSpPr>
            <a:spLocks noGrp="1"/>
          </p:cNvSpPr>
          <p:nvPr>
            <p:ph type="ftr" sz="quarter" idx="11"/>
          </p:nvPr>
        </p:nvSpPr>
        <p:spPr/>
        <p:txBody>
          <a:bodyPr/>
          <a:lstStyle/>
          <a:p>
            <a:r>
              <a:rPr lang="en-US" smtClean="0"/>
              <a:t>Mike Daniels • The University of Texas at Austin </a:t>
            </a:r>
            <a:endParaRPr lang="en-US"/>
          </a:p>
        </p:txBody>
      </p:sp>
      <p:sp>
        <p:nvSpPr>
          <p:cNvPr id="6" name="Slide Number Placeholder 5"/>
          <p:cNvSpPr>
            <a:spLocks noGrp="1"/>
          </p:cNvSpPr>
          <p:nvPr>
            <p:ph type="sldNum" sz="quarter" idx="12"/>
          </p:nvPr>
        </p:nvSpPr>
        <p:spPr/>
        <p:txBody>
          <a:bodyPr/>
          <a:lstStyle/>
          <a:p>
            <a:fld id="{049D9B84-E906-9B49-B6F2-47DD842011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71BA8-80D6-FA47-B460-1A7FD023E6E8}" type="datetime1">
              <a:rPr lang="en-US" smtClean="0"/>
              <a:t>6/8/2016</a:t>
            </a:fld>
            <a:endParaRPr lang="en-US"/>
          </a:p>
        </p:txBody>
      </p:sp>
      <p:sp>
        <p:nvSpPr>
          <p:cNvPr id="5" name="Footer Placeholder 4"/>
          <p:cNvSpPr>
            <a:spLocks noGrp="1"/>
          </p:cNvSpPr>
          <p:nvPr>
            <p:ph type="ftr" sz="quarter" idx="11"/>
          </p:nvPr>
        </p:nvSpPr>
        <p:spPr/>
        <p:txBody>
          <a:bodyPr/>
          <a:lstStyle/>
          <a:p>
            <a:r>
              <a:rPr lang="en-US" smtClean="0"/>
              <a:t>Mike Daniels • The University of Texas at Austin </a:t>
            </a:r>
            <a:endParaRPr lang="en-US"/>
          </a:p>
        </p:txBody>
      </p:sp>
      <p:sp>
        <p:nvSpPr>
          <p:cNvPr id="6" name="Slide Number Placeholder 5"/>
          <p:cNvSpPr>
            <a:spLocks noGrp="1"/>
          </p:cNvSpPr>
          <p:nvPr>
            <p:ph type="sldNum" sz="quarter" idx="12"/>
          </p:nvPr>
        </p:nvSpPr>
        <p:spPr/>
        <p:txBody>
          <a:bodyPr/>
          <a:lstStyle/>
          <a:p>
            <a:fld id="{049D9B84-E906-9B49-B6F2-47DD842011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67941-78D2-9F4E-A6BF-A7800CD45922}" type="datetime1">
              <a:rPr lang="en-US" smtClean="0"/>
              <a:t>6/8/2016</a:t>
            </a:fld>
            <a:endParaRPr lang="en-US"/>
          </a:p>
        </p:txBody>
      </p:sp>
      <p:sp>
        <p:nvSpPr>
          <p:cNvPr id="5" name="Footer Placeholder 4"/>
          <p:cNvSpPr>
            <a:spLocks noGrp="1"/>
          </p:cNvSpPr>
          <p:nvPr>
            <p:ph type="ftr" sz="quarter" idx="11"/>
          </p:nvPr>
        </p:nvSpPr>
        <p:spPr/>
        <p:txBody>
          <a:bodyPr/>
          <a:lstStyle/>
          <a:p>
            <a:r>
              <a:rPr lang="en-US" smtClean="0"/>
              <a:t>Mike Daniels • The University of Texas at Austin </a:t>
            </a:r>
            <a:endParaRPr lang="en-US"/>
          </a:p>
        </p:txBody>
      </p:sp>
      <p:sp>
        <p:nvSpPr>
          <p:cNvPr id="6" name="Slide Number Placeholder 5"/>
          <p:cNvSpPr>
            <a:spLocks noGrp="1"/>
          </p:cNvSpPr>
          <p:nvPr>
            <p:ph type="sldNum" sz="quarter" idx="12"/>
          </p:nvPr>
        </p:nvSpPr>
        <p:spPr/>
        <p:txBody>
          <a:bodyPr/>
          <a:lstStyle/>
          <a:p>
            <a:fld id="{049D9B84-E906-9B49-B6F2-47DD8420119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2145E2-57F9-294D-8D42-A79A879CD2E3}" type="datetime1">
              <a:rPr lang="en-US" smtClean="0"/>
              <a:t>6/8/2016</a:t>
            </a:fld>
            <a:endParaRPr lang="en-US"/>
          </a:p>
        </p:txBody>
      </p:sp>
      <p:sp>
        <p:nvSpPr>
          <p:cNvPr id="6" name="Footer Placeholder 5"/>
          <p:cNvSpPr>
            <a:spLocks noGrp="1"/>
          </p:cNvSpPr>
          <p:nvPr>
            <p:ph type="ftr" sz="quarter" idx="11"/>
          </p:nvPr>
        </p:nvSpPr>
        <p:spPr/>
        <p:txBody>
          <a:bodyPr/>
          <a:lstStyle/>
          <a:p>
            <a:r>
              <a:rPr lang="en-US" smtClean="0"/>
              <a:t>Mike Daniels • The University of Texas at Austin </a:t>
            </a:r>
            <a:endParaRPr lang="en-US"/>
          </a:p>
        </p:txBody>
      </p:sp>
      <p:sp>
        <p:nvSpPr>
          <p:cNvPr id="7" name="Slide Number Placeholder 6"/>
          <p:cNvSpPr>
            <a:spLocks noGrp="1"/>
          </p:cNvSpPr>
          <p:nvPr>
            <p:ph type="sldNum" sz="quarter" idx="12"/>
          </p:nvPr>
        </p:nvSpPr>
        <p:spPr/>
        <p:txBody>
          <a:bodyPr/>
          <a:lstStyle/>
          <a:p>
            <a:fld id="{049D9B84-E906-9B49-B6F2-47DD842011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17D5B4-10DF-C14E-B5BF-32209C84D183}" type="datetime1">
              <a:rPr lang="en-US" smtClean="0"/>
              <a:t>6/8/2016</a:t>
            </a:fld>
            <a:endParaRPr lang="en-US"/>
          </a:p>
        </p:txBody>
      </p:sp>
      <p:sp>
        <p:nvSpPr>
          <p:cNvPr id="8" name="Footer Placeholder 7"/>
          <p:cNvSpPr>
            <a:spLocks noGrp="1"/>
          </p:cNvSpPr>
          <p:nvPr>
            <p:ph type="ftr" sz="quarter" idx="11"/>
          </p:nvPr>
        </p:nvSpPr>
        <p:spPr/>
        <p:txBody>
          <a:bodyPr/>
          <a:lstStyle/>
          <a:p>
            <a:r>
              <a:rPr lang="en-US" smtClean="0"/>
              <a:t>Mike Daniels • The University of Texas at Austin </a:t>
            </a:r>
            <a:endParaRPr lang="en-US"/>
          </a:p>
        </p:txBody>
      </p:sp>
      <p:sp>
        <p:nvSpPr>
          <p:cNvPr id="9" name="Slide Number Placeholder 8"/>
          <p:cNvSpPr>
            <a:spLocks noGrp="1"/>
          </p:cNvSpPr>
          <p:nvPr>
            <p:ph type="sldNum" sz="quarter" idx="12"/>
          </p:nvPr>
        </p:nvSpPr>
        <p:spPr/>
        <p:txBody>
          <a:bodyPr/>
          <a:lstStyle/>
          <a:p>
            <a:fld id="{049D9B84-E906-9B49-B6F2-47DD8420119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82BA0-AFA3-5E4B-94E9-4447EB7E22E5}" type="datetime1">
              <a:rPr lang="en-US" smtClean="0"/>
              <a:t>6/8/2016</a:t>
            </a:fld>
            <a:endParaRPr lang="en-US"/>
          </a:p>
        </p:txBody>
      </p:sp>
      <p:sp>
        <p:nvSpPr>
          <p:cNvPr id="4" name="Footer Placeholder 3"/>
          <p:cNvSpPr>
            <a:spLocks noGrp="1"/>
          </p:cNvSpPr>
          <p:nvPr>
            <p:ph type="ftr" sz="quarter" idx="11"/>
          </p:nvPr>
        </p:nvSpPr>
        <p:spPr/>
        <p:txBody>
          <a:bodyPr/>
          <a:lstStyle/>
          <a:p>
            <a:r>
              <a:rPr lang="en-US" smtClean="0"/>
              <a:t>Mike Daniels • The University of Texas at Austin </a:t>
            </a:r>
            <a:endParaRPr lang="en-US"/>
          </a:p>
        </p:txBody>
      </p:sp>
      <p:sp>
        <p:nvSpPr>
          <p:cNvPr id="5" name="Slide Number Placeholder 4"/>
          <p:cNvSpPr>
            <a:spLocks noGrp="1"/>
          </p:cNvSpPr>
          <p:nvPr>
            <p:ph type="sldNum" sz="quarter" idx="12"/>
          </p:nvPr>
        </p:nvSpPr>
        <p:spPr/>
        <p:txBody>
          <a:bodyPr/>
          <a:lstStyle/>
          <a:p>
            <a:fld id="{049D9B84-E906-9B49-B6F2-47DD842011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43771-BA98-3A42-B7B2-9CAC29D49183}" type="datetime1">
              <a:rPr lang="en-US" smtClean="0"/>
              <a:t>6/8/2016</a:t>
            </a:fld>
            <a:endParaRPr lang="en-US"/>
          </a:p>
        </p:txBody>
      </p:sp>
      <p:sp>
        <p:nvSpPr>
          <p:cNvPr id="3" name="Footer Placeholder 2"/>
          <p:cNvSpPr>
            <a:spLocks noGrp="1"/>
          </p:cNvSpPr>
          <p:nvPr>
            <p:ph type="ftr" sz="quarter" idx="11"/>
          </p:nvPr>
        </p:nvSpPr>
        <p:spPr/>
        <p:txBody>
          <a:bodyPr/>
          <a:lstStyle/>
          <a:p>
            <a:r>
              <a:rPr lang="en-US" smtClean="0"/>
              <a:t>Mike Daniels • The University of Texas at Austin </a:t>
            </a:r>
            <a:endParaRPr lang="en-US"/>
          </a:p>
        </p:txBody>
      </p:sp>
      <p:sp>
        <p:nvSpPr>
          <p:cNvPr id="4" name="Slide Number Placeholder 3"/>
          <p:cNvSpPr>
            <a:spLocks noGrp="1"/>
          </p:cNvSpPr>
          <p:nvPr>
            <p:ph type="sldNum" sz="quarter" idx="12"/>
          </p:nvPr>
        </p:nvSpPr>
        <p:spPr/>
        <p:txBody>
          <a:bodyPr/>
          <a:lstStyle/>
          <a:p>
            <a:fld id="{049D9B84-E906-9B49-B6F2-47DD842011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49403-5620-0247-A362-89E781A903EA}" type="datetime1">
              <a:rPr lang="en-US" smtClean="0"/>
              <a:t>6/8/2016</a:t>
            </a:fld>
            <a:endParaRPr lang="en-US"/>
          </a:p>
        </p:txBody>
      </p:sp>
      <p:sp>
        <p:nvSpPr>
          <p:cNvPr id="6" name="Footer Placeholder 5"/>
          <p:cNvSpPr>
            <a:spLocks noGrp="1"/>
          </p:cNvSpPr>
          <p:nvPr>
            <p:ph type="ftr" sz="quarter" idx="11"/>
          </p:nvPr>
        </p:nvSpPr>
        <p:spPr/>
        <p:txBody>
          <a:bodyPr/>
          <a:lstStyle/>
          <a:p>
            <a:r>
              <a:rPr lang="en-US" smtClean="0"/>
              <a:t>Mike Daniels • The University of Texas at Austin </a:t>
            </a:r>
            <a:endParaRPr lang="en-US"/>
          </a:p>
        </p:txBody>
      </p:sp>
      <p:sp>
        <p:nvSpPr>
          <p:cNvPr id="7" name="Slide Number Placeholder 6"/>
          <p:cNvSpPr>
            <a:spLocks noGrp="1"/>
          </p:cNvSpPr>
          <p:nvPr>
            <p:ph type="sldNum" sz="quarter" idx="12"/>
          </p:nvPr>
        </p:nvSpPr>
        <p:spPr/>
        <p:txBody>
          <a:bodyPr/>
          <a:lstStyle/>
          <a:p>
            <a:fld id="{049D9B84-E906-9B49-B6F2-47DD8420119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0FFA5-9C75-A941-8D2C-4DB512C19194}" type="datetime1">
              <a:rPr lang="en-US" smtClean="0"/>
              <a:t>6/8/2016</a:t>
            </a:fld>
            <a:endParaRPr lang="en-US"/>
          </a:p>
        </p:txBody>
      </p:sp>
      <p:sp>
        <p:nvSpPr>
          <p:cNvPr id="6" name="Footer Placeholder 5"/>
          <p:cNvSpPr>
            <a:spLocks noGrp="1"/>
          </p:cNvSpPr>
          <p:nvPr>
            <p:ph type="ftr" sz="quarter" idx="11"/>
          </p:nvPr>
        </p:nvSpPr>
        <p:spPr/>
        <p:txBody>
          <a:bodyPr/>
          <a:lstStyle/>
          <a:p>
            <a:r>
              <a:rPr lang="en-US" smtClean="0"/>
              <a:t>Mike Daniels • The University of Texas at Austin </a:t>
            </a:r>
            <a:endParaRPr lang="en-US"/>
          </a:p>
        </p:txBody>
      </p:sp>
      <p:sp>
        <p:nvSpPr>
          <p:cNvPr id="7" name="Slide Number Placeholder 6"/>
          <p:cNvSpPr>
            <a:spLocks noGrp="1"/>
          </p:cNvSpPr>
          <p:nvPr>
            <p:ph type="sldNum" sz="quarter" idx="12"/>
          </p:nvPr>
        </p:nvSpPr>
        <p:spPr/>
        <p:txBody>
          <a:bodyPr/>
          <a:lstStyle/>
          <a:p>
            <a:fld id="{049D9B84-E906-9B49-B6F2-47DD842011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1C30388-0F3B-B04C-9C72-0EE7E91F9F50}" type="datetime1">
              <a:rPr lang="en-US" smtClean="0"/>
              <a:t>6/8/2016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Mike Daniels • The University of Texas at Austin </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49D9B84-E906-9B49-B6F2-47DD842011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Inference for</a:t>
            </a:r>
            <a:br>
              <a:rPr lang="en-US" dirty="0" smtClean="0"/>
            </a:br>
            <a:r>
              <a:rPr lang="en-US" dirty="0" smtClean="0"/>
              <a:t>Big Data</a:t>
            </a:r>
            <a:endParaRPr lang="en-US" dirty="0"/>
          </a:p>
        </p:txBody>
      </p:sp>
      <p:sp>
        <p:nvSpPr>
          <p:cNvPr id="3" name="Subtitle 2"/>
          <p:cNvSpPr>
            <a:spLocks noGrp="1"/>
          </p:cNvSpPr>
          <p:nvPr>
            <p:ph type="subTitle" idx="1"/>
          </p:nvPr>
        </p:nvSpPr>
        <p:spPr/>
        <p:txBody>
          <a:bodyPr/>
          <a:lstStyle/>
          <a:p>
            <a:r>
              <a:rPr lang="en-US" dirty="0" smtClean="0"/>
              <a:t>Mike Daniels</a:t>
            </a:r>
            <a:br>
              <a:rPr lang="en-US" dirty="0" smtClean="0"/>
            </a:br>
            <a:r>
              <a:rPr lang="en-US" dirty="0" smtClean="0"/>
              <a:t>The University of Texas at Austin</a:t>
            </a:r>
            <a:br>
              <a:rPr lang="en-US" dirty="0" smtClean="0"/>
            </a:br>
            <a:r>
              <a:rPr lang="en-US" dirty="0" smtClean="0"/>
              <a:t>Department of Statistics &amp; Data Sciences</a:t>
            </a:r>
            <a:br>
              <a:rPr lang="en-US" dirty="0" smtClean="0"/>
            </a:br>
            <a:r>
              <a:rPr lang="en-US" dirty="0" smtClean="0"/>
              <a:t>Department of Integrative Biology</a:t>
            </a:r>
            <a:endParaRPr lang="en-US" dirty="0"/>
          </a:p>
        </p:txBody>
      </p:sp>
    </p:spTree>
    <p:extLst>
      <p:ext uri="{BB962C8B-B14F-4D97-AF65-F5344CB8AC3E}">
        <p14:creationId xmlns:p14="http://schemas.microsoft.com/office/powerpoint/2010/main" val="3652930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Inference about discoveries from data on large networks</a:t>
            </a:r>
            <a:endParaRPr lang="en-US" dirty="0"/>
          </a:p>
        </p:txBody>
      </p:sp>
      <p:sp>
        <p:nvSpPr>
          <p:cNvPr id="3" name="Content Placeholder 2"/>
          <p:cNvSpPr>
            <a:spLocks noGrp="1"/>
          </p:cNvSpPr>
          <p:nvPr>
            <p:ph idx="1"/>
          </p:nvPr>
        </p:nvSpPr>
        <p:spPr>
          <a:xfrm>
            <a:off x="457200" y="1647233"/>
            <a:ext cx="3812159" cy="2106270"/>
          </a:xfrm>
        </p:spPr>
        <p:txBody>
          <a:bodyPr>
            <a:noAutofit/>
          </a:bodyPr>
          <a:lstStyle/>
          <a:p>
            <a:pPr marL="0" indent="0">
              <a:buNone/>
            </a:pPr>
            <a:r>
              <a:rPr lang="en-US" sz="1600" dirty="0" smtClean="0"/>
              <a:t>Large networks arise throughout computational biology, neuroscience, and infectious diseases:</a:t>
            </a:r>
          </a:p>
          <a:p>
            <a:pPr marL="0" indent="0">
              <a:buNone/>
            </a:pPr>
            <a:endParaRPr lang="en-US" sz="1600" dirty="0" smtClean="0"/>
          </a:p>
          <a:p>
            <a:r>
              <a:rPr lang="en-US" sz="1600" dirty="0" smtClean="0"/>
              <a:t>interacting genomic expression</a:t>
            </a:r>
          </a:p>
          <a:p>
            <a:r>
              <a:rPr lang="en-US" sz="1600" dirty="0" smtClean="0"/>
              <a:t>regulatory RNA sequencing</a:t>
            </a:r>
          </a:p>
          <a:p>
            <a:r>
              <a:rPr lang="en-US" sz="1600" dirty="0" smtClean="0"/>
              <a:t>connectivity among brain regions </a:t>
            </a:r>
          </a:p>
          <a:p>
            <a:r>
              <a:rPr lang="en-US" sz="1600" dirty="0" smtClean="0"/>
              <a:t>social networks</a:t>
            </a:r>
          </a:p>
        </p:txBody>
      </p:sp>
      <p:pic>
        <p:nvPicPr>
          <p:cNvPr id="4" name="Picture 3"/>
          <p:cNvPicPr>
            <a:picLocks noChangeAspect="1"/>
          </p:cNvPicPr>
          <p:nvPr/>
        </p:nvPicPr>
        <p:blipFill>
          <a:blip r:embed="rId3"/>
          <a:stretch>
            <a:fillRect/>
          </a:stretch>
        </p:blipFill>
        <p:spPr>
          <a:xfrm>
            <a:off x="4269359" y="1727391"/>
            <a:ext cx="4417441" cy="2014353"/>
          </a:xfrm>
          <a:prstGeom prst="rect">
            <a:avLst/>
          </a:prstGeom>
        </p:spPr>
      </p:pic>
      <p:sp>
        <p:nvSpPr>
          <p:cNvPr id="6" name="TextBox 5"/>
          <p:cNvSpPr txBox="1"/>
          <p:nvPr/>
        </p:nvSpPr>
        <p:spPr>
          <a:xfrm>
            <a:off x="536895" y="4001478"/>
            <a:ext cx="8149905" cy="2339102"/>
          </a:xfrm>
          <a:prstGeom prst="rect">
            <a:avLst/>
          </a:prstGeom>
          <a:noFill/>
        </p:spPr>
        <p:txBody>
          <a:bodyPr wrap="square" rtlCol="0">
            <a:spAutoFit/>
          </a:bodyPr>
          <a:lstStyle/>
          <a:p>
            <a:r>
              <a:rPr lang="en-US" sz="1600" dirty="0" smtClean="0"/>
              <a:t>Analysis goals:</a:t>
            </a:r>
          </a:p>
          <a:p>
            <a:pPr marL="285750" indent="-285750">
              <a:buFont typeface="Arial"/>
              <a:buChar char="•"/>
            </a:pPr>
            <a:r>
              <a:rPr lang="en-US" sz="1600" dirty="0" smtClean="0"/>
              <a:t>large-scale patterns of connectivity</a:t>
            </a:r>
          </a:p>
          <a:p>
            <a:pPr marL="285750" indent="-285750">
              <a:buFont typeface="Arial"/>
              <a:buChar char="•"/>
            </a:pPr>
            <a:r>
              <a:rPr lang="en-US" sz="1600" dirty="0" smtClean="0"/>
              <a:t>discover specific relationships among interacting components using patterns of </a:t>
            </a:r>
            <a:r>
              <a:rPr lang="en-US" sz="1600" dirty="0" err="1" smtClean="0"/>
              <a:t>covariation</a:t>
            </a:r>
            <a:r>
              <a:rPr lang="en-US" sz="1600" dirty="0" smtClean="0"/>
              <a:t> </a:t>
            </a:r>
          </a:p>
          <a:p>
            <a:endParaRPr lang="en-US" sz="1600" dirty="0" smtClean="0"/>
          </a:p>
          <a:p>
            <a:r>
              <a:rPr lang="en-US" sz="1600" dirty="0" smtClean="0"/>
              <a:t>When </a:t>
            </a:r>
            <a:r>
              <a:rPr lang="en-US" sz="1600" dirty="0"/>
              <a:t>examining very large numbers of potential </a:t>
            </a:r>
            <a:r>
              <a:rPr lang="en-US" sz="1600" dirty="0" smtClean="0"/>
              <a:t>associations:</a:t>
            </a:r>
          </a:p>
          <a:p>
            <a:pPr marL="285750" indent="-285750">
              <a:buFont typeface="Arial"/>
              <a:buChar char="•"/>
            </a:pPr>
            <a:r>
              <a:rPr lang="en-US" sz="1600" dirty="0" smtClean="0"/>
              <a:t>Are apparent patterns are likely to reflect genuine, reproducible relationships, OR</a:t>
            </a:r>
          </a:p>
          <a:p>
            <a:pPr marL="285750" indent="-285750">
              <a:buFont typeface="Arial"/>
              <a:buChar char="•"/>
            </a:pPr>
            <a:r>
              <a:rPr lang="en-US" sz="1600" dirty="0" smtClean="0"/>
              <a:t>potentially spurious effects resulting from the great opportunity for false positives?</a:t>
            </a:r>
          </a:p>
          <a:p>
            <a:endParaRPr lang="en-US" dirty="0"/>
          </a:p>
        </p:txBody>
      </p:sp>
      <p:sp>
        <p:nvSpPr>
          <p:cNvPr id="5" name="Footer Placeholder 4"/>
          <p:cNvSpPr>
            <a:spLocks noGrp="1"/>
          </p:cNvSpPr>
          <p:nvPr>
            <p:ph type="ftr" sz="quarter" idx="11"/>
          </p:nvPr>
        </p:nvSpPr>
        <p:spPr/>
        <p:txBody>
          <a:bodyPr/>
          <a:lstStyle/>
          <a:p>
            <a:r>
              <a:rPr lang="en-US" smtClean="0"/>
              <a:t>Mike Daniels • The University of Texas at Austin </a:t>
            </a:r>
            <a:endParaRPr lang="en-US"/>
          </a:p>
        </p:txBody>
      </p:sp>
      <p:sp>
        <p:nvSpPr>
          <p:cNvPr id="7" name="Slide Number Placeholder 6"/>
          <p:cNvSpPr>
            <a:spLocks noGrp="1"/>
          </p:cNvSpPr>
          <p:nvPr>
            <p:ph type="sldNum" sz="quarter" idx="12"/>
          </p:nvPr>
        </p:nvSpPr>
        <p:spPr/>
        <p:txBody>
          <a:bodyPr/>
          <a:lstStyle/>
          <a:p>
            <a:fld id="{049D9B84-E906-9B49-B6F2-47DD84201190}" type="slidenum">
              <a:rPr lang="en-US" smtClean="0"/>
              <a:t>10</a:t>
            </a:fld>
            <a:endParaRPr lang="en-US"/>
          </a:p>
        </p:txBody>
      </p:sp>
    </p:spTree>
    <p:extLst>
      <p:ext uri="{BB962C8B-B14F-4D97-AF65-F5344CB8AC3E}">
        <p14:creationId xmlns:p14="http://schemas.microsoft.com/office/powerpoint/2010/main" val="1030764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3" name="Content Placeholder 2"/>
          <p:cNvSpPr>
            <a:spLocks noGrp="1"/>
          </p:cNvSpPr>
          <p:nvPr>
            <p:ph idx="1"/>
          </p:nvPr>
        </p:nvSpPr>
        <p:spPr/>
        <p:txBody>
          <a:bodyPr>
            <a:normAutofit/>
          </a:bodyPr>
          <a:lstStyle/>
          <a:p>
            <a:r>
              <a:rPr lang="en-US" dirty="0" smtClean="0"/>
              <a:t>How should statistical tests be formulated in this context?  </a:t>
            </a:r>
          </a:p>
          <a:p>
            <a:pPr marL="0" indent="0">
              <a:buNone/>
            </a:pPr>
            <a:endParaRPr lang="en-US" dirty="0" smtClean="0"/>
          </a:p>
          <a:p>
            <a:endParaRPr lang="en-US" dirty="0" smtClean="0"/>
          </a:p>
          <a:p>
            <a:r>
              <a:rPr lang="en-US" dirty="0" smtClean="0"/>
              <a:t>When there is evidence in favor of genuine relationships, how should uncertainty about their magnitudes be assessed?  </a:t>
            </a:r>
          </a:p>
          <a:p>
            <a:pPr marL="0" indent="0">
              <a:buNone/>
            </a:pPr>
            <a:endParaRPr lang="en-US" dirty="0" smtClean="0"/>
          </a:p>
          <a:p>
            <a:endParaRPr lang="en-US" dirty="0" smtClean="0"/>
          </a:p>
          <a:p>
            <a:r>
              <a:rPr lang="en-US" dirty="0" smtClean="0"/>
              <a:t>How can such techniques be modified to analyze dynamic changes in network structure across time?  </a:t>
            </a:r>
          </a:p>
          <a:p>
            <a:pPr marL="0" indent="0">
              <a:buNone/>
            </a:pP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Mike Daniels • The University of Texas at Austin </a:t>
            </a:r>
            <a:endParaRPr lang="en-US"/>
          </a:p>
        </p:txBody>
      </p:sp>
      <p:sp>
        <p:nvSpPr>
          <p:cNvPr id="5" name="Slide Number Placeholder 4"/>
          <p:cNvSpPr>
            <a:spLocks noGrp="1"/>
          </p:cNvSpPr>
          <p:nvPr>
            <p:ph type="sldNum" sz="quarter" idx="12"/>
          </p:nvPr>
        </p:nvSpPr>
        <p:spPr/>
        <p:txBody>
          <a:bodyPr/>
          <a:lstStyle/>
          <a:p>
            <a:fld id="{049D9B84-E906-9B49-B6F2-47DD84201190}" type="slidenum">
              <a:rPr lang="en-US" smtClean="0"/>
              <a:t>11</a:t>
            </a:fld>
            <a:endParaRPr lang="en-US"/>
          </a:p>
        </p:txBody>
      </p:sp>
    </p:spTree>
    <p:extLst>
      <p:ext uri="{BB962C8B-B14F-4D97-AF65-F5344CB8AC3E}">
        <p14:creationId xmlns:p14="http://schemas.microsoft.com/office/powerpoint/2010/main" val="2103582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of diverse datasets</a:t>
            </a:r>
            <a:endParaRPr lang="en-US" dirty="0"/>
          </a:p>
        </p:txBody>
      </p:sp>
      <p:sp>
        <p:nvSpPr>
          <p:cNvPr id="4" name="Content Placeholder 3"/>
          <p:cNvSpPr>
            <a:spLocks noGrp="1"/>
          </p:cNvSpPr>
          <p:nvPr>
            <p:ph sz="half" idx="1"/>
          </p:nvPr>
        </p:nvSpPr>
        <p:spPr>
          <a:xfrm>
            <a:off x="457200" y="1600201"/>
            <a:ext cx="4271610" cy="916066"/>
          </a:xfrm>
        </p:spPr>
        <p:txBody>
          <a:bodyPr>
            <a:normAutofit/>
          </a:bodyPr>
          <a:lstStyle/>
          <a:p>
            <a:pPr marL="0" indent="0">
              <a:buNone/>
            </a:pPr>
            <a:r>
              <a:rPr lang="en-US" dirty="0" smtClean="0"/>
              <a:t>Biomedical settings:</a:t>
            </a:r>
          </a:p>
          <a:p>
            <a:endParaRPr lang="en-US" dirty="0" smtClean="0"/>
          </a:p>
          <a:p>
            <a:endParaRPr lang="en-US" dirty="0" smtClean="0"/>
          </a:p>
          <a:p>
            <a:endParaRPr lang="en-US" dirty="0" smtClean="0"/>
          </a:p>
        </p:txBody>
      </p:sp>
      <p:pic>
        <p:nvPicPr>
          <p:cNvPr id="9" name="Picture 8"/>
          <p:cNvPicPr>
            <a:picLocks noChangeAspect="1"/>
          </p:cNvPicPr>
          <p:nvPr/>
        </p:nvPicPr>
        <p:blipFill>
          <a:blip r:embed="rId2"/>
          <a:stretch>
            <a:fillRect/>
          </a:stretch>
        </p:blipFill>
        <p:spPr>
          <a:xfrm>
            <a:off x="3877939" y="1700375"/>
            <a:ext cx="5046531" cy="4166994"/>
          </a:xfrm>
          <a:prstGeom prst="rect">
            <a:avLst/>
          </a:prstGeom>
        </p:spPr>
      </p:pic>
      <p:sp>
        <p:nvSpPr>
          <p:cNvPr id="5" name="Footer Placeholder 4"/>
          <p:cNvSpPr>
            <a:spLocks noGrp="1"/>
          </p:cNvSpPr>
          <p:nvPr>
            <p:ph type="ftr" sz="quarter" idx="11"/>
          </p:nvPr>
        </p:nvSpPr>
        <p:spPr/>
        <p:txBody>
          <a:bodyPr/>
          <a:lstStyle/>
          <a:p>
            <a:r>
              <a:rPr lang="en-US" smtClean="0"/>
              <a:t>Mike Daniels • The University of Texas at Austin </a:t>
            </a:r>
            <a:endParaRPr lang="en-US"/>
          </a:p>
        </p:txBody>
      </p:sp>
      <p:sp>
        <p:nvSpPr>
          <p:cNvPr id="10" name="Slide Number Placeholder 9"/>
          <p:cNvSpPr>
            <a:spLocks noGrp="1"/>
          </p:cNvSpPr>
          <p:nvPr>
            <p:ph type="sldNum" sz="quarter" idx="12"/>
          </p:nvPr>
        </p:nvSpPr>
        <p:spPr/>
        <p:txBody>
          <a:bodyPr/>
          <a:lstStyle/>
          <a:p>
            <a:fld id="{049D9B84-E906-9B49-B6F2-47DD84201190}" type="slidenum">
              <a:rPr lang="en-US" smtClean="0"/>
              <a:t>12</a:t>
            </a:fld>
            <a:endParaRPr lang="en-US"/>
          </a:p>
        </p:txBody>
      </p:sp>
      <p:pic>
        <p:nvPicPr>
          <p:cNvPr id="7" name="Picture 6"/>
          <p:cNvPicPr>
            <a:picLocks noChangeAspect="1"/>
          </p:cNvPicPr>
          <p:nvPr/>
        </p:nvPicPr>
        <p:blipFill>
          <a:blip r:embed="rId3"/>
          <a:stretch>
            <a:fillRect/>
          </a:stretch>
        </p:blipFill>
        <p:spPr>
          <a:xfrm>
            <a:off x="457200" y="3062455"/>
            <a:ext cx="3183622" cy="1882247"/>
          </a:xfrm>
          <a:prstGeom prst="rect">
            <a:avLst/>
          </a:prstGeom>
        </p:spPr>
      </p:pic>
    </p:spTree>
    <p:extLst>
      <p:ext uri="{BB962C8B-B14F-4D97-AF65-F5344CB8AC3E}">
        <p14:creationId xmlns:p14="http://schemas.microsoft.com/office/powerpoint/2010/main" val="114717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of diverse datasets</a:t>
            </a:r>
            <a:endParaRPr lang="en-US" dirty="0"/>
          </a:p>
        </p:txBody>
      </p:sp>
      <p:sp>
        <p:nvSpPr>
          <p:cNvPr id="4" name="Content Placeholder 3"/>
          <p:cNvSpPr>
            <a:spLocks noGrp="1"/>
          </p:cNvSpPr>
          <p:nvPr>
            <p:ph sz="half" idx="1"/>
          </p:nvPr>
        </p:nvSpPr>
        <p:spPr>
          <a:xfrm>
            <a:off x="457200" y="1600200"/>
            <a:ext cx="4271610" cy="4525963"/>
          </a:xfrm>
        </p:spPr>
        <p:txBody>
          <a:bodyPr>
            <a:normAutofit fontScale="92500" lnSpcReduction="10000"/>
          </a:bodyPr>
          <a:lstStyle/>
          <a:p>
            <a:pPr marL="0" indent="0">
              <a:buNone/>
            </a:pPr>
            <a:r>
              <a:rPr lang="en-US" dirty="0" smtClean="0"/>
              <a:t>Health effects of air pollution/climate change</a:t>
            </a:r>
          </a:p>
          <a:p>
            <a:endParaRPr lang="en-US" dirty="0" smtClean="0"/>
          </a:p>
          <a:p>
            <a:r>
              <a:rPr lang="en-US" dirty="0" smtClean="0"/>
              <a:t> different scales</a:t>
            </a:r>
          </a:p>
          <a:p>
            <a:endParaRPr lang="en-US" dirty="0" smtClean="0"/>
          </a:p>
          <a:p>
            <a:r>
              <a:rPr lang="en-US" dirty="0" smtClean="0"/>
              <a:t> </a:t>
            </a:r>
            <a:r>
              <a:rPr lang="en-US" dirty="0" err="1" smtClean="0"/>
              <a:t>missingness</a:t>
            </a:r>
            <a:endParaRPr lang="en-US" dirty="0" smtClean="0"/>
          </a:p>
          <a:p>
            <a:endParaRPr lang="en-US" dirty="0" smtClean="0"/>
          </a:p>
          <a:p>
            <a:r>
              <a:rPr lang="en-US" dirty="0" smtClean="0"/>
              <a:t> correlation</a:t>
            </a:r>
          </a:p>
          <a:p>
            <a:endParaRPr lang="en-US" dirty="0" smtClean="0"/>
          </a:p>
          <a:p>
            <a:r>
              <a:rPr lang="en-US" dirty="0" smtClean="0"/>
              <a:t> causality</a:t>
            </a:r>
            <a:endParaRPr lang="en-US" dirty="0"/>
          </a:p>
        </p:txBody>
      </p:sp>
      <p:sp>
        <p:nvSpPr>
          <p:cNvPr id="7" name="TextBox 6"/>
          <p:cNvSpPr txBox="1"/>
          <p:nvPr/>
        </p:nvSpPr>
        <p:spPr>
          <a:xfrm>
            <a:off x="4728810" y="5967518"/>
            <a:ext cx="3957990" cy="461665"/>
          </a:xfrm>
          <a:prstGeom prst="rect">
            <a:avLst/>
          </a:prstGeom>
          <a:noFill/>
        </p:spPr>
        <p:txBody>
          <a:bodyPr wrap="square" rtlCol="0">
            <a:spAutoFit/>
          </a:bodyPr>
          <a:lstStyle/>
          <a:p>
            <a:r>
              <a:rPr lang="en-US" sz="800" dirty="0" smtClean="0"/>
              <a:t>Sheffield, P. E., and P. J. </a:t>
            </a:r>
            <a:r>
              <a:rPr lang="en-US" sz="800" dirty="0" err="1" smtClean="0"/>
              <a:t>Landrigan</a:t>
            </a:r>
            <a:r>
              <a:rPr lang="en-US" sz="800" dirty="0" smtClean="0"/>
              <a:t>, 2011: Global climate change and children’s health: Threats and strategies for prevention. Environmental Health Perspectives, 119, 291-298, doi:10.1289/ehp.1002233.</a:t>
            </a:r>
            <a:endParaRPr lang="en-US" sz="800" dirty="0"/>
          </a:p>
        </p:txBody>
      </p:sp>
      <p:pic>
        <p:nvPicPr>
          <p:cNvPr id="5" name="Picture 4" descr="climatechangevsheal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810" y="3537223"/>
            <a:ext cx="3957990" cy="2437486"/>
          </a:xfrm>
          <a:prstGeom prst="rect">
            <a:avLst/>
          </a:prstGeom>
        </p:spPr>
      </p:pic>
      <p:sp>
        <p:nvSpPr>
          <p:cNvPr id="9" name="Footer Placeholder 8"/>
          <p:cNvSpPr>
            <a:spLocks noGrp="1"/>
          </p:cNvSpPr>
          <p:nvPr>
            <p:ph type="ftr" sz="quarter" idx="11"/>
          </p:nvPr>
        </p:nvSpPr>
        <p:spPr/>
        <p:txBody>
          <a:bodyPr/>
          <a:lstStyle/>
          <a:p>
            <a:r>
              <a:rPr lang="en-US" smtClean="0"/>
              <a:t>Mike Daniels • The University of Texas at Austin </a:t>
            </a:r>
            <a:endParaRPr lang="en-US"/>
          </a:p>
        </p:txBody>
      </p:sp>
      <p:sp>
        <p:nvSpPr>
          <p:cNvPr id="10" name="Slide Number Placeholder 9"/>
          <p:cNvSpPr>
            <a:spLocks noGrp="1"/>
          </p:cNvSpPr>
          <p:nvPr>
            <p:ph type="sldNum" sz="quarter" idx="12"/>
          </p:nvPr>
        </p:nvSpPr>
        <p:spPr/>
        <p:txBody>
          <a:bodyPr/>
          <a:lstStyle/>
          <a:p>
            <a:fld id="{049D9B84-E906-9B49-B6F2-47DD84201190}" type="slidenum">
              <a:rPr lang="en-US" smtClean="0"/>
              <a:t>13</a:t>
            </a:fld>
            <a:endParaRPr lang="en-US"/>
          </a:p>
        </p:txBody>
      </p:sp>
      <p:pic>
        <p:nvPicPr>
          <p:cNvPr id="3" name="Picture 2"/>
          <p:cNvPicPr>
            <a:picLocks noChangeAspect="1"/>
          </p:cNvPicPr>
          <p:nvPr/>
        </p:nvPicPr>
        <p:blipFill>
          <a:blip r:embed="rId3"/>
          <a:stretch>
            <a:fillRect/>
          </a:stretch>
        </p:blipFill>
        <p:spPr>
          <a:xfrm>
            <a:off x="5330244" y="1431298"/>
            <a:ext cx="2755122" cy="1996387"/>
          </a:xfrm>
          <a:prstGeom prst="rect">
            <a:avLst/>
          </a:prstGeom>
        </p:spPr>
      </p:pic>
    </p:spTree>
    <p:extLst>
      <p:ext uri="{BB962C8B-B14F-4D97-AF65-F5344CB8AC3E}">
        <p14:creationId xmlns:p14="http://schemas.microsoft.com/office/powerpoint/2010/main" val="2658656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5" name="Content Placeholder 4"/>
          <p:cNvSpPr>
            <a:spLocks noGrp="1"/>
          </p:cNvSpPr>
          <p:nvPr>
            <p:ph idx="1"/>
          </p:nvPr>
        </p:nvSpPr>
        <p:spPr/>
        <p:txBody>
          <a:bodyPr>
            <a:normAutofit/>
          </a:bodyPr>
          <a:lstStyle/>
          <a:p>
            <a:pPr marL="0" indent="0">
              <a:buNone/>
            </a:pPr>
            <a:endParaRPr lang="en-US" dirty="0" smtClean="0"/>
          </a:p>
          <a:p>
            <a:r>
              <a:rPr lang="en-US" dirty="0" smtClean="0"/>
              <a:t>What if missing an entire 'platform' for subset of </a:t>
            </a:r>
            <a:r>
              <a:rPr lang="en-US" smtClean="0"/>
              <a:t>individuals?</a:t>
            </a:r>
          </a:p>
          <a:p>
            <a:r>
              <a:rPr lang="en-US" smtClean="0"/>
              <a:t>When </a:t>
            </a:r>
            <a:r>
              <a:rPr lang="en-US" dirty="0"/>
              <a:t>different data types are collected simultaneously from the same subject, what kinds of joint integration methods can most accurately account for and exploit correlations between the data types? </a:t>
            </a:r>
          </a:p>
          <a:p>
            <a:r>
              <a:rPr lang="en-US" dirty="0" smtClean="0"/>
              <a:t>What is proper tradeoff between model mismatch (bias) and model </a:t>
            </a:r>
            <a:r>
              <a:rPr lang="en-US" dirty="0" err="1" smtClean="0"/>
              <a:t>overfitting</a:t>
            </a:r>
            <a:r>
              <a:rPr lang="en-US" dirty="0" smtClean="0"/>
              <a:t> (variance) for multimodal data integration?</a:t>
            </a:r>
            <a:endParaRPr lang="en-US" dirty="0"/>
          </a:p>
        </p:txBody>
      </p:sp>
      <p:sp>
        <p:nvSpPr>
          <p:cNvPr id="3" name="Footer Placeholder 2"/>
          <p:cNvSpPr>
            <a:spLocks noGrp="1"/>
          </p:cNvSpPr>
          <p:nvPr>
            <p:ph type="ftr" sz="quarter" idx="11"/>
          </p:nvPr>
        </p:nvSpPr>
        <p:spPr/>
        <p:txBody>
          <a:bodyPr/>
          <a:lstStyle/>
          <a:p>
            <a:r>
              <a:rPr lang="en-US" smtClean="0"/>
              <a:t>Mike Daniels • The University of Texas at Austin </a:t>
            </a:r>
            <a:endParaRPr lang="en-US"/>
          </a:p>
        </p:txBody>
      </p:sp>
      <p:sp>
        <p:nvSpPr>
          <p:cNvPr id="4" name="Slide Number Placeholder 3"/>
          <p:cNvSpPr>
            <a:spLocks noGrp="1"/>
          </p:cNvSpPr>
          <p:nvPr>
            <p:ph type="sldNum" sz="quarter" idx="12"/>
          </p:nvPr>
        </p:nvSpPr>
        <p:spPr/>
        <p:txBody>
          <a:bodyPr/>
          <a:lstStyle/>
          <a:p>
            <a:fld id="{049D9B84-E906-9B49-B6F2-47DD84201190}" type="slidenum">
              <a:rPr lang="en-US" smtClean="0"/>
              <a:t>14</a:t>
            </a:fld>
            <a:endParaRPr lang="en-US"/>
          </a:p>
        </p:txBody>
      </p:sp>
    </p:spTree>
    <p:extLst>
      <p:ext uri="{BB962C8B-B14F-4D97-AF65-F5344CB8AC3E}">
        <p14:creationId xmlns:p14="http://schemas.microsoft.com/office/powerpoint/2010/main" val="4067819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Inference when regularization (p &gt;&gt; n) </a:t>
            </a:r>
          </a:p>
        </p:txBody>
      </p:sp>
      <p:sp>
        <p:nvSpPr>
          <p:cNvPr id="3" name="Content Placeholder 2"/>
          <p:cNvSpPr>
            <a:spLocks noGrp="1"/>
          </p:cNvSpPr>
          <p:nvPr>
            <p:ph idx="1"/>
          </p:nvPr>
        </p:nvSpPr>
        <p:spPr>
          <a:xfrm>
            <a:off x="457200" y="1600200"/>
            <a:ext cx="5140027" cy="5066728"/>
          </a:xfrm>
        </p:spPr>
        <p:txBody>
          <a:bodyPr>
            <a:normAutofit fontScale="62500" lnSpcReduction="20000"/>
          </a:bodyPr>
          <a:lstStyle/>
          <a:p>
            <a:pPr marL="0" indent="0">
              <a:buNone/>
            </a:pPr>
            <a:endParaRPr lang="en-US" dirty="0" smtClean="0"/>
          </a:p>
          <a:p>
            <a:pPr marL="0" indent="0">
              <a:buNone/>
            </a:pPr>
            <a:r>
              <a:rPr lang="en-US" dirty="0" smtClean="0"/>
              <a:t>Setting: the number of variables or parameters typically greatly surpasses the number of available data points used to determine relevant relationships. </a:t>
            </a:r>
          </a:p>
          <a:p>
            <a:pPr marL="0" indent="0">
              <a:buNone/>
            </a:pPr>
            <a:endParaRPr lang="en-US" dirty="0" smtClean="0"/>
          </a:p>
          <a:p>
            <a:pPr marL="0" indent="0">
              <a:buNone/>
            </a:pPr>
            <a:r>
              <a:rPr lang="en-US" dirty="0" smtClean="0"/>
              <a:t>Strategy: search for relationships having the greatest magnitudes while assuming all others are negligible (</a:t>
            </a:r>
            <a:r>
              <a:rPr lang="en-US" dirty="0" err="1" smtClean="0"/>
              <a:t>Sparsity</a:t>
            </a:r>
            <a:r>
              <a:rPr lang="en-US" dirty="0" smtClean="0"/>
              <a:t>). </a:t>
            </a:r>
          </a:p>
          <a:p>
            <a:pPr marL="0" indent="0">
              <a:buNone/>
            </a:pPr>
            <a:endParaRPr lang="en-US" dirty="0" smtClean="0"/>
          </a:p>
          <a:p>
            <a:pPr marL="0" indent="0">
              <a:buNone/>
            </a:pPr>
            <a:r>
              <a:rPr lang="en-US" dirty="0" smtClean="0"/>
              <a:t>Where are we: </a:t>
            </a:r>
          </a:p>
          <a:p>
            <a:pPr marL="0" indent="0">
              <a:buNone/>
            </a:pPr>
            <a:endParaRPr lang="en-US" dirty="0" smtClean="0"/>
          </a:p>
          <a:p>
            <a:pPr marL="0" indent="0">
              <a:buNone/>
            </a:pPr>
            <a:r>
              <a:rPr lang="en-US" dirty="0" smtClean="0"/>
              <a:t>       Efficient algorithms for point estimation—Yes</a:t>
            </a:r>
          </a:p>
          <a:p>
            <a:pPr marL="0" indent="0">
              <a:buNone/>
            </a:pPr>
            <a:endParaRPr lang="en-US" dirty="0" smtClean="0"/>
          </a:p>
          <a:p>
            <a:pPr marL="0" indent="0">
              <a:buNone/>
            </a:pPr>
            <a:r>
              <a:rPr lang="en-US" dirty="0" smtClean="0"/>
              <a:t>       Clever penalties—Yes</a:t>
            </a:r>
          </a:p>
          <a:p>
            <a:pPr marL="0" indent="0">
              <a:buNone/>
            </a:pPr>
            <a:endParaRPr lang="en-US" dirty="0" smtClean="0"/>
          </a:p>
          <a:p>
            <a:pPr marL="0" indent="0">
              <a:buNone/>
            </a:pPr>
            <a:r>
              <a:rPr lang="en-US" dirty="0" smtClean="0"/>
              <a:t>       Inference/Uncertainty—No</a:t>
            </a:r>
          </a:p>
          <a:p>
            <a:pPr marL="0" indent="0">
              <a:buNone/>
            </a:pPr>
            <a:endParaRPr lang="en-US" dirty="0" smtClean="0"/>
          </a:p>
          <a:p>
            <a:pPr marL="0" indent="0">
              <a:buNone/>
            </a:pPr>
            <a:r>
              <a:rPr lang="en-US" dirty="0" smtClean="0"/>
              <a:t>Some work so far in simple settings of linear and binary sparse regression (Lockhart et al., 2014; Mukherjee et al., 2015; Lu et al., 2016)</a:t>
            </a:r>
            <a:endParaRPr lang="en-US" dirty="0"/>
          </a:p>
        </p:txBody>
      </p:sp>
      <p:sp>
        <p:nvSpPr>
          <p:cNvPr id="4" name="Footer Placeholder 3"/>
          <p:cNvSpPr>
            <a:spLocks noGrp="1"/>
          </p:cNvSpPr>
          <p:nvPr>
            <p:ph type="ftr" sz="quarter" idx="11"/>
          </p:nvPr>
        </p:nvSpPr>
        <p:spPr/>
        <p:txBody>
          <a:bodyPr/>
          <a:lstStyle/>
          <a:p>
            <a:r>
              <a:rPr lang="en-US" smtClean="0"/>
              <a:t>Mike Daniels • The University of Texas at Austin </a:t>
            </a:r>
            <a:endParaRPr lang="en-US"/>
          </a:p>
        </p:txBody>
      </p:sp>
      <p:sp>
        <p:nvSpPr>
          <p:cNvPr id="5" name="Slide Number Placeholder 4"/>
          <p:cNvSpPr>
            <a:spLocks noGrp="1"/>
          </p:cNvSpPr>
          <p:nvPr>
            <p:ph type="sldNum" sz="quarter" idx="12"/>
          </p:nvPr>
        </p:nvSpPr>
        <p:spPr/>
        <p:txBody>
          <a:bodyPr/>
          <a:lstStyle/>
          <a:p>
            <a:fld id="{049D9B84-E906-9B49-B6F2-47DD84201190}" type="slidenum">
              <a:rPr lang="en-US" smtClean="0"/>
              <a:t>15</a:t>
            </a:fld>
            <a:endParaRPr lang="en-US"/>
          </a:p>
        </p:txBody>
      </p:sp>
      <p:pic>
        <p:nvPicPr>
          <p:cNvPr id="6" name="Picture 5" descr="microarray-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001" y="1600200"/>
            <a:ext cx="3438821" cy="4212393"/>
          </a:xfrm>
          <a:prstGeom prst="rect">
            <a:avLst/>
          </a:prstGeom>
        </p:spPr>
      </p:pic>
      <p:sp>
        <p:nvSpPr>
          <p:cNvPr id="7" name="TextBox 6"/>
          <p:cNvSpPr txBox="1"/>
          <p:nvPr/>
        </p:nvSpPr>
        <p:spPr>
          <a:xfrm>
            <a:off x="5470001" y="5949675"/>
            <a:ext cx="3438821" cy="461665"/>
          </a:xfrm>
          <a:prstGeom prst="rect">
            <a:avLst/>
          </a:prstGeom>
          <a:noFill/>
        </p:spPr>
        <p:txBody>
          <a:bodyPr wrap="square" rtlCol="0">
            <a:spAutoFit/>
          </a:bodyPr>
          <a:lstStyle/>
          <a:p>
            <a:r>
              <a:rPr lang="en-US" sz="800" dirty="0" smtClean="0"/>
              <a:t>Figure from Microarray Analysis, </a:t>
            </a:r>
            <a:r>
              <a:rPr lang="en-US" sz="800" dirty="0" err="1" smtClean="0"/>
              <a:t>Wellcome</a:t>
            </a:r>
            <a:r>
              <a:rPr lang="en-US" sz="800" dirty="0" smtClean="0"/>
              <a:t> Trust Centre for Human Genetics, Oxford </a:t>
            </a:r>
            <a:r>
              <a:rPr lang="en-US" sz="800" dirty="0"/>
              <a:t>Genomics Centre. http://</a:t>
            </a:r>
            <a:r>
              <a:rPr lang="en-US" sz="800" dirty="0" err="1"/>
              <a:t>www.well.ox.ac.uk</a:t>
            </a:r>
            <a:r>
              <a:rPr lang="en-US" sz="800" dirty="0"/>
              <a:t>/</a:t>
            </a:r>
            <a:r>
              <a:rPr lang="en-US" sz="800" dirty="0" err="1"/>
              <a:t>ogc</a:t>
            </a:r>
            <a:r>
              <a:rPr lang="en-US" sz="800" dirty="0"/>
              <a:t>/microarray-analysis</a:t>
            </a:r>
          </a:p>
        </p:txBody>
      </p:sp>
    </p:spTree>
    <p:extLst>
      <p:ext uri="{BB962C8B-B14F-4D97-AF65-F5344CB8AC3E}">
        <p14:creationId xmlns:p14="http://schemas.microsoft.com/office/powerpoint/2010/main" val="4229955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can current approaches for inference be extended to more complex settings? </a:t>
            </a:r>
          </a:p>
          <a:p>
            <a:pPr marL="0" indent="0">
              <a:buNone/>
            </a:pPr>
            <a:endParaRPr lang="en-US" dirty="0" smtClean="0"/>
          </a:p>
          <a:p>
            <a:pPr marL="0" indent="0">
              <a:buNone/>
            </a:pPr>
            <a:r>
              <a:rPr lang="en-US" dirty="0" smtClean="0"/>
              <a:t>How can uncertainty  be accurately quantified? </a:t>
            </a:r>
          </a:p>
          <a:p>
            <a:pPr marL="0" indent="0">
              <a:buNone/>
            </a:pPr>
            <a:endParaRPr lang="en-US" dirty="0" smtClean="0"/>
          </a:p>
          <a:p>
            <a:pPr marL="0" indent="0">
              <a:buNone/>
            </a:pPr>
            <a:r>
              <a:rPr lang="en-US" dirty="0" smtClean="0"/>
              <a:t>What should be done when the relevance of the </a:t>
            </a:r>
            <a:r>
              <a:rPr lang="en-US" dirty="0" err="1" smtClean="0"/>
              <a:t>sparsity</a:t>
            </a:r>
            <a:r>
              <a:rPr lang="en-US" dirty="0" smtClean="0"/>
              <a:t> assumptions is questionable?</a:t>
            </a:r>
            <a:endParaRPr lang="en-US" dirty="0"/>
          </a:p>
        </p:txBody>
      </p:sp>
      <p:sp>
        <p:nvSpPr>
          <p:cNvPr id="4" name="Footer Placeholder 3"/>
          <p:cNvSpPr>
            <a:spLocks noGrp="1"/>
          </p:cNvSpPr>
          <p:nvPr>
            <p:ph type="ftr" sz="quarter" idx="11"/>
          </p:nvPr>
        </p:nvSpPr>
        <p:spPr/>
        <p:txBody>
          <a:bodyPr/>
          <a:lstStyle/>
          <a:p>
            <a:r>
              <a:rPr lang="en-US" smtClean="0"/>
              <a:t>Mike Daniels • The University of Texas at Austin </a:t>
            </a:r>
            <a:endParaRPr lang="en-US"/>
          </a:p>
        </p:txBody>
      </p:sp>
      <p:sp>
        <p:nvSpPr>
          <p:cNvPr id="5" name="Slide Number Placeholder 4"/>
          <p:cNvSpPr>
            <a:spLocks noGrp="1"/>
          </p:cNvSpPr>
          <p:nvPr>
            <p:ph type="sldNum" sz="quarter" idx="12"/>
          </p:nvPr>
        </p:nvSpPr>
        <p:spPr/>
        <p:txBody>
          <a:bodyPr/>
          <a:lstStyle/>
          <a:p>
            <a:fld id="{049D9B84-E906-9B49-B6F2-47DD84201190}" type="slidenum">
              <a:rPr lang="en-US" smtClean="0"/>
              <a:t>16</a:t>
            </a:fld>
            <a:endParaRPr lang="en-US"/>
          </a:p>
        </p:txBody>
      </p:sp>
    </p:spTree>
    <p:extLst>
      <p:ext uri="{BB962C8B-B14F-4D97-AF65-F5344CB8AC3E}">
        <p14:creationId xmlns:p14="http://schemas.microsoft.com/office/powerpoint/2010/main" val="3447510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27237" y="2016317"/>
            <a:ext cx="3540922" cy="3540922"/>
          </a:xfrm>
          <a:prstGeom prst="rect">
            <a:avLst/>
          </a:prstGeom>
        </p:spPr>
      </p:pic>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a:xfrm>
            <a:off x="457200" y="1600200"/>
            <a:ext cx="5186933" cy="1101169"/>
          </a:xfrm>
        </p:spPr>
        <p:txBody>
          <a:bodyPr/>
          <a:lstStyle/>
          <a:p>
            <a:pPr marL="0" indent="0">
              <a:buNone/>
            </a:pPr>
            <a:r>
              <a:rPr lang="en-US" dirty="0" smtClean="0"/>
              <a:t>Existing statistical tools are still, in many of these cases, inadequate. </a:t>
            </a:r>
            <a:endParaRPr lang="en-US" dirty="0"/>
          </a:p>
        </p:txBody>
      </p:sp>
      <p:pic>
        <p:nvPicPr>
          <p:cNvPr id="4" name="Picture 3" descr="Flu_na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685" y="1600199"/>
            <a:ext cx="3077381" cy="4575731"/>
          </a:xfrm>
          <a:prstGeom prst="rect">
            <a:avLst/>
          </a:prstGeom>
        </p:spPr>
      </p:pic>
      <p:sp>
        <p:nvSpPr>
          <p:cNvPr id="5" name="TextBox 4"/>
          <p:cNvSpPr txBox="1"/>
          <p:nvPr/>
        </p:nvSpPr>
        <p:spPr>
          <a:xfrm>
            <a:off x="5644133" y="6289755"/>
            <a:ext cx="2932933" cy="338554"/>
          </a:xfrm>
          <a:prstGeom prst="rect">
            <a:avLst/>
          </a:prstGeom>
          <a:noFill/>
        </p:spPr>
        <p:txBody>
          <a:bodyPr wrap="square" rtlCol="0">
            <a:spAutoFit/>
          </a:bodyPr>
          <a:lstStyle/>
          <a:p>
            <a:r>
              <a:rPr lang="en-US" sz="800" dirty="0" smtClean="0"/>
              <a:t>Butler, Declan. “When Google Got Flu Wrong,” </a:t>
            </a:r>
            <a:r>
              <a:rPr lang="en-US" sz="800" i="1" dirty="0" smtClean="0"/>
              <a:t>Nature</a:t>
            </a:r>
            <a:r>
              <a:rPr lang="en-US" sz="800" dirty="0" smtClean="0"/>
              <a:t>. Vol. 494, 2/14/13, p. 155</a:t>
            </a:r>
            <a:endParaRPr lang="en-US" sz="800" dirty="0"/>
          </a:p>
        </p:txBody>
      </p:sp>
      <p:sp>
        <p:nvSpPr>
          <p:cNvPr id="7" name="TextBox 6"/>
          <p:cNvSpPr txBox="1"/>
          <p:nvPr/>
        </p:nvSpPr>
        <p:spPr>
          <a:xfrm>
            <a:off x="457200" y="5130585"/>
            <a:ext cx="4703151" cy="1200329"/>
          </a:xfrm>
          <a:prstGeom prst="rect">
            <a:avLst/>
          </a:prstGeom>
          <a:noFill/>
        </p:spPr>
        <p:txBody>
          <a:bodyPr wrap="square" rtlCol="0">
            <a:spAutoFit/>
          </a:bodyPr>
          <a:lstStyle/>
          <a:p>
            <a:r>
              <a:rPr lang="en-US" dirty="0" smtClean="0"/>
              <a:t>Today, we will see current state of the art for all the problems and see, in more detail,  what open questions are in each of these areas.</a:t>
            </a:r>
            <a:endParaRPr lang="en-US" dirty="0"/>
          </a:p>
        </p:txBody>
      </p:sp>
      <p:sp>
        <p:nvSpPr>
          <p:cNvPr id="8" name="Footer Placeholder 7"/>
          <p:cNvSpPr>
            <a:spLocks noGrp="1"/>
          </p:cNvSpPr>
          <p:nvPr>
            <p:ph type="ftr" sz="quarter" idx="11"/>
          </p:nvPr>
        </p:nvSpPr>
        <p:spPr/>
        <p:txBody>
          <a:bodyPr/>
          <a:lstStyle/>
          <a:p>
            <a:r>
              <a:rPr lang="en-US" smtClean="0"/>
              <a:t>Mike Daniels • The University of Texas at Austin </a:t>
            </a:r>
            <a:endParaRPr lang="en-US"/>
          </a:p>
        </p:txBody>
      </p:sp>
      <p:sp>
        <p:nvSpPr>
          <p:cNvPr id="9" name="Slide Number Placeholder 8"/>
          <p:cNvSpPr>
            <a:spLocks noGrp="1"/>
          </p:cNvSpPr>
          <p:nvPr>
            <p:ph type="sldNum" sz="quarter" idx="12"/>
          </p:nvPr>
        </p:nvSpPr>
        <p:spPr/>
        <p:txBody>
          <a:bodyPr/>
          <a:lstStyle/>
          <a:p>
            <a:fld id="{049D9B84-E906-9B49-B6F2-47DD84201190}" type="slidenum">
              <a:rPr lang="en-US" smtClean="0"/>
              <a:t>17</a:t>
            </a:fld>
            <a:endParaRPr lang="en-US"/>
          </a:p>
        </p:txBody>
      </p:sp>
    </p:spTree>
    <p:extLst>
      <p:ext uri="{BB962C8B-B14F-4D97-AF65-F5344CB8AC3E}">
        <p14:creationId xmlns:p14="http://schemas.microsoft.com/office/powerpoint/2010/main" val="3396388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640114"/>
            <a:ext cx="4038600" cy="5751542"/>
          </a:xfrm>
        </p:spPr>
        <p:txBody>
          <a:bodyPr/>
          <a:lstStyle/>
          <a:p>
            <a:pPr marL="571500" indent="-571500">
              <a:buAutoNum type="romanUcPeriod"/>
            </a:pPr>
            <a:r>
              <a:rPr lang="en-US" dirty="0" smtClean="0"/>
              <a:t>Inference based on integration</a:t>
            </a:r>
          </a:p>
          <a:p>
            <a:pPr marL="571500" indent="-571500">
              <a:buAutoNum type="romanUcPeriod"/>
            </a:pPr>
            <a:endParaRPr lang="en-US" dirty="0" smtClean="0"/>
          </a:p>
          <a:p>
            <a:pPr marL="571500" indent="-571500">
              <a:buAutoNum type="romanUcPeriod"/>
            </a:pPr>
            <a:endParaRPr lang="en-US" dirty="0"/>
          </a:p>
          <a:p>
            <a:pPr marL="571500" indent="-571500">
              <a:buAutoNum type="romanUcPeriod"/>
            </a:pPr>
            <a:r>
              <a:rPr lang="en-US" dirty="0" smtClean="0"/>
              <a:t>Inference with large observational data</a:t>
            </a:r>
          </a:p>
          <a:p>
            <a:pPr marL="571500" indent="-571500">
              <a:buAutoNum type="romanUcPeriod"/>
            </a:pPr>
            <a:endParaRPr lang="en-US" dirty="0" smtClean="0"/>
          </a:p>
          <a:p>
            <a:pPr marL="571500" indent="-571500">
              <a:buAutoNum type="romanUcPeriod"/>
            </a:pPr>
            <a:endParaRPr lang="en-US" dirty="0"/>
          </a:p>
          <a:p>
            <a:pPr marL="571500" indent="-571500">
              <a:buAutoNum type="romanUcPeriod"/>
            </a:pPr>
            <a:r>
              <a:rPr lang="en-US" dirty="0" smtClean="0"/>
              <a:t>Inference with regularization</a:t>
            </a:r>
          </a:p>
          <a:p>
            <a:pPr marL="0" indent="0">
              <a:buNone/>
            </a:pPr>
            <a:endParaRPr lang="en-US" dirty="0"/>
          </a:p>
        </p:txBody>
      </p:sp>
      <p:sp>
        <p:nvSpPr>
          <p:cNvPr id="8" name="Content Placeholder 7"/>
          <p:cNvSpPr>
            <a:spLocks noGrp="1"/>
          </p:cNvSpPr>
          <p:nvPr>
            <p:ph sz="half" idx="2"/>
          </p:nvPr>
        </p:nvSpPr>
        <p:spPr>
          <a:xfrm>
            <a:off x="4648200" y="640114"/>
            <a:ext cx="4038600" cy="5751542"/>
          </a:xfrm>
        </p:spPr>
        <p:txBody>
          <a:bodyPr/>
          <a:lstStyle/>
          <a:p>
            <a:pPr marL="0" indent="0" algn="r">
              <a:buNone/>
            </a:pPr>
            <a:r>
              <a:rPr lang="en-US" dirty="0" smtClean="0">
                <a:solidFill>
                  <a:schemeClr val="accent6"/>
                </a:solidFill>
              </a:rPr>
              <a:t>Bias</a:t>
            </a:r>
          </a:p>
          <a:p>
            <a:pPr algn="r"/>
            <a:endParaRPr lang="en-US" dirty="0" smtClean="0"/>
          </a:p>
          <a:p>
            <a:pPr algn="r"/>
            <a:endParaRPr lang="en-US" dirty="0"/>
          </a:p>
          <a:p>
            <a:pPr algn="r"/>
            <a:endParaRPr lang="en-US" dirty="0"/>
          </a:p>
          <a:p>
            <a:pPr marL="0" indent="0" algn="r">
              <a:buNone/>
            </a:pPr>
            <a:r>
              <a:rPr lang="en-US" dirty="0" smtClean="0">
                <a:solidFill>
                  <a:schemeClr val="accent4"/>
                </a:solidFill>
              </a:rPr>
              <a:t>Uncertainty</a:t>
            </a:r>
          </a:p>
          <a:p>
            <a:pPr algn="r"/>
            <a:endParaRPr lang="en-US" dirty="0" smtClean="0"/>
          </a:p>
          <a:p>
            <a:pPr algn="r"/>
            <a:endParaRPr lang="en-US" dirty="0"/>
          </a:p>
          <a:p>
            <a:pPr marL="0" indent="0" algn="r">
              <a:buNone/>
            </a:pPr>
            <a:endParaRPr lang="en-US" dirty="0"/>
          </a:p>
          <a:p>
            <a:pPr marL="0" indent="0" algn="r">
              <a:buNone/>
            </a:pPr>
            <a:r>
              <a:rPr lang="en-US" dirty="0" smtClean="0">
                <a:solidFill>
                  <a:schemeClr val="tx2"/>
                </a:solidFill>
              </a:rPr>
              <a:t>SOE</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Mike Daniels • The University of Texas at Austin </a:t>
            </a:r>
            <a:endParaRPr lang="en-US"/>
          </a:p>
        </p:txBody>
      </p:sp>
      <p:sp>
        <p:nvSpPr>
          <p:cNvPr id="5" name="Slide Number Placeholder 4"/>
          <p:cNvSpPr>
            <a:spLocks noGrp="1"/>
          </p:cNvSpPr>
          <p:nvPr>
            <p:ph type="sldNum" sz="quarter" idx="12"/>
          </p:nvPr>
        </p:nvSpPr>
        <p:spPr/>
        <p:txBody>
          <a:bodyPr/>
          <a:lstStyle/>
          <a:p>
            <a:fld id="{049D9B84-E906-9B49-B6F2-47DD84201190}" type="slidenum">
              <a:rPr lang="en-US" smtClean="0"/>
              <a:t>18</a:t>
            </a:fld>
            <a:endParaRPr lang="en-US"/>
          </a:p>
        </p:txBody>
      </p:sp>
      <p:cxnSp>
        <p:nvCxnSpPr>
          <p:cNvPr id="13" name="Straight Arrow Connector 12"/>
          <p:cNvCxnSpPr/>
          <p:nvPr/>
        </p:nvCxnSpPr>
        <p:spPr>
          <a:xfrm flipH="1">
            <a:off x="4253864" y="918874"/>
            <a:ext cx="3582744" cy="113569"/>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047365" y="918874"/>
            <a:ext cx="3789244" cy="233332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4181589" y="1176985"/>
            <a:ext cx="2550254" cy="1786125"/>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429001" y="2963110"/>
            <a:ext cx="3302842" cy="2095859"/>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3429000" y="5058969"/>
            <a:ext cx="4407608" cy="10324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4047366" y="1300879"/>
            <a:ext cx="3789242" cy="375809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4047365" y="3365763"/>
            <a:ext cx="3789244" cy="169320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80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199" y="806400"/>
            <a:ext cx="5153861" cy="5754704"/>
          </a:xfrm>
          <a:effectLst>
            <a:glow rad="228600">
              <a:schemeClr val="accent6">
                <a:satMod val="175000"/>
                <a:alpha val="40000"/>
              </a:schemeClr>
            </a:glow>
          </a:effectLst>
        </p:spPr>
        <p:txBody>
          <a:bodyPr>
            <a:normAutofit fontScale="55000" lnSpcReduction="20000"/>
          </a:bodyPr>
          <a:lstStyle/>
          <a:p>
            <a:pPr marL="0" indent="0">
              <a:buNone/>
            </a:pPr>
            <a:r>
              <a:rPr lang="en-US" sz="2900" i="1" dirty="0" smtClean="0"/>
              <a:t>Frontiers in Massive Data Analysis </a:t>
            </a:r>
            <a:r>
              <a:rPr lang="en-US" sz="2900" dirty="0" smtClean="0"/>
              <a:t>(NRC, 2013)</a:t>
            </a:r>
          </a:p>
          <a:p>
            <a:pPr marL="0" indent="0">
              <a:buNone/>
            </a:pPr>
            <a:endParaRPr lang="en-US" dirty="0" smtClean="0"/>
          </a:p>
          <a:p>
            <a:pPr marL="0" indent="0">
              <a:buNone/>
            </a:pPr>
            <a:r>
              <a:rPr lang="en-US" sz="4400" dirty="0" smtClean="0">
                <a:effectLst>
                  <a:glow rad="228600">
                    <a:schemeClr val="accent2">
                      <a:satMod val="175000"/>
                      <a:alpha val="40000"/>
                    </a:schemeClr>
                  </a:glow>
                </a:effectLst>
              </a:rPr>
              <a:t>[T]he challenges </a:t>
            </a:r>
            <a:r>
              <a:rPr lang="en-US" sz="2900" dirty="0" smtClean="0"/>
              <a:t>for massive data go beyond the storage, indexing, and querying that have been the province of classical database systems (and classical search engines) and, instead, </a:t>
            </a:r>
            <a:r>
              <a:rPr lang="en-US" sz="4400" dirty="0" smtClean="0">
                <a:effectLst>
                  <a:glow rad="228600">
                    <a:schemeClr val="accent2">
                      <a:satMod val="175000"/>
                      <a:alpha val="40000"/>
                    </a:schemeClr>
                  </a:glow>
                </a:effectLst>
              </a:rPr>
              <a:t>hinge on the ambitious goal of inference.</a:t>
            </a:r>
            <a:r>
              <a:rPr lang="en-US" sz="4400" dirty="0" smtClean="0"/>
              <a:t> </a:t>
            </a:r>
            <a:r>
              <a:rPr lang="en-US" sz="2900" dirty="0" smtClean="0"/>
              <a:t>Inference is the problem of turning data into knowledge, where knowledge often is expressed in terms of entities that are not present in the data per se but are present in models that one uses to interpret the data.</a:t>
            </a:r>
            <a:r>
              <a:rPr lang="en-US" dirty="0" smtClean="0"/>
              <a:t> </a:t>
            </a:r>
            <a:r>
              <a:rPr lang="en-US" sz="4400" dirty="0" smtClean="0">
                <a:effectLst>
                  <a:glow rad="228600">
                    <a:schemeClr val="accent2">
                      <a:satMod val="175000"/>
                      <a:alpha val="40000"/>
                    </a:schemeClr>
                  </a:glow>
                </a:effectLst>
              </a:rPr>
              <a:t>Statistical rigor is necessary to justify the inferential leap from data to knowledge,</a:t>
            </a:r>
            <a:r>
              <a:rPr lang="en-US" sz="3600" dirty="0" smtClean="0">
                <a:effectLst>
                  <a:glow rad="228600">
                    <a:schemeClr val="accent2">
                      <a:satMod val="175000"/>
                      <a:alpha val="40000"/>
                    </a:schemeClr>
                  </a:glow>
                </a:effectLst>
              </a:rPr>
              <a:t> </a:t>
            </a:r>
            <a:r>
              <a:rPr lang="en-US" sz="2900" dirty="0" smtClean="0"/>
              <a:t>and many difficulties arise in attempting to bring statistical principles to bear on massive data. Overlooking this foundation may yield results that are not useful at best, or harmful at worst. In any discussion of massive data and inference, it is essential to be aware that it is quite possible to turn data into something resembling knowledge when actually it is not. Moreover, it can be quite difficult to know that this has happened. Indeed, many issues impinge on the quality of inference…. </a:t>
            </a:r>
          </a:p>
        </p:txBody>
      </p:sp>
      <p:pic>
        <p:nvPicPr>
          <p:cNvPr id="11" name="Content Placeholder 10" descr="FontiersinMassiveData.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65" b="-607"/>
          <a:stretch/>
        </p:blipFill>
        <p:spPr>
          <a:xfrm>
            <a:off x="5758304" y="1135260"/>
            <a:ext cx="2928496" cy="4476569"/>
          </a:xfrm>
        </p:spPr>
      </p:pic>
      <p:sp>
        <p:nvSpPr>
          <p:cNvPr id="2" name="Footer Placeholder 1"/>
          <p:cNvSpPr>
            <a:spLocks noGrp="1"/>
          </p:cNvSpPr>
          <p:nvPr>
            <p:ph type="ftr" sz="quarter" idx="11"/>
          </p:nvPr>
        </p:nvSpPr>
        <p:spPr/>
        <p:txBody>
          <a:bodyPr/>
          <a:lstStyle/>
          <a:p>
            <a:r>
              <a:rPr lang="en-US" smtClean="0"/>
              <a:t>Mike Daniels • The University of Texas at Austin </a:t>
            </a:r>
            <a:endParaRPr lang="en-US"/>
          </a:p>
        </p:txBody>
      </p:sp>
      <p:sp>
        <p:nvSpPr>
          <p:cNvPr id="3" name="Slide Number Placeholder 2"/>
          <p:cNvSpPr>
            <a:spLocks noGrp="1"/>
          </p:cNvSpPr>
          <p:nvPr>
            <p:ph type="sldNum" sz="quarter" idx="12"/>
          </p:nvPr>
        </p:nvSpPr>
        <p:spPr/>
        <p:txBody>
          <a:bodyPr/>
          <a:lstStyle/>
          <a:p>
            <a:fld id="{049D9B84-E906-9B49-B6F2-47DD84201190}" type="slidenum">
              <a:rPr lang="en-US" smtClean="0"/>
              <a:t>2</a:t>
            </a:fld>
            <a:endParaRPr lang="en-US"/>
          </a:p>
        </p:txBody>
      </p:sp>
    </p:spTree>
    <p:extLst>
      <p:ext uri="{BB962C8B-B14F-4D97-AF65-F5344CB8AC3E}">
        <p14:creationId xmlns:p14="http://schemas.microsoft.com/office/powerpoint/2010/main" val="75006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816496"/>
            <a:ext cx="4135353" cy="5575160"/>
          </a:xfrm>
        </p:spPr>
        <p:txBody>
          <a:bodyPr>
            <a:normAutofit fontScale="62500" lnSpcReduction="20000"/>
          </a:bodyPr>
          <a:lstStyle/>
          <a:p>
            <a:pPr marL="0" indent="0">
              <a:lnSpc>
                <a:spcPct val="170000"/>
              </a:lnSpc>
              <a:buNone/>
            </a:pPr>
            <a:r>
              <a:rPr lang="en-US" dirty="0" smtClean="0"/>
              <a:t>Big Data has its perils, to be sure. With huge data sets and fine-grained measurement, statisticians and computer scientists note, there is increased risk of “false discoveries.” The trouble with seeking a meaningful needle in massive haystacks of data, says Trevor Hastie, a statistics professor at Stanford, is that </a:t>
            </a:r>
          </a:p>
          <a:p>
            <a:pPr marL="0" indent="0">
              <a:lnSpc>
                <a:spcPct val="170000"/>
              </a:lnSpc>
              <a:buNone/>
            </a:pPr>
            <a:r>
              <a:rPr lang="en-US" sz="3800" dirty="0" smtClean="0">
                <a:effectLst>
                  <a:glow rad="228600">
                    <a:schemeClr val="accent2">
                      <a:satMod val="175000"/>
                      <a:alpha val="40000"/>
                    </a:schemeClr>
                  </a:glow>
                </a:effectLst>
              </a:rPr>
              <a:t>“many bits of straw look like needles.”</a:t>
            </a:r>
            <a:endParaRPr lang="en-US" sz="3800" dirty="0">
              <a:effectLst>
                <a:glow rad="228600">
                  <a:schemeClr val="accent2">
                    <a:satMod val="175000"/>
                    <a:alpha val="40000"/>
                  </a:schemeClr>
                </a:glow>
              </a:effectLst>
            </a:endParaRPr>
          </a:p>
        </p:txBody>
      </p:sp>
      <p:pic>
        <p:nvPicPr>
          <p:cNvPr id="5" name="Content Placeholder 4" descr="NYT title.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8" r="-36"/>
          <a:stretch/>
        </p:blipFill>
        <p:spPr>
          <a:xfrm>
            <a:off x="4718363" y="942480"/>
            <a:ext cx="3968438" cy="1676399"/>
          </a:xfrm>
        </p:spPr>
      </p:pic>
      <p:pic>
        <p:nvPicPr>
          <p:cNvPr id="6" name="Picture 5"/>
          <p:cNvPicPr>
            <a:picLocks noChangeAspect="1"/>
          </p:cNvPicPr>
          <p:nvPr/>
        </p:nvPicPr>
        <p:blipFill>
          <a:blip r:embed="rId3"/>
          <a:stretch>
            <a:fillRect/>
          </a:stretch>
        </p:blipFill>
        <p:spPr>
          <a:xfrm>
            <a:off x="4941196" y="3456883"/>
            <a:ext cx="3821803" cy="2545814"/>
          </a:xfrm>
          <a:prstGeom prst="rect">
            <a:avLst/>
          </a:prstGeom>
        </p:spPr>
      </p:pic>
      <p:sp>
        <p:nvSpPr>
          <p:cNvPr id="4" name="Footer Placeholder 3"/>
          <p:cNvSpPr>
            <a:spLocks noGrp="1"/>
          </p:cNvSpPr>
          <p:nvPr>
            <p:ph type="ftr" sz="quarter" idx="11"/>
          </p:nvPr>
        </p:nvSpPr>
        <p:spPr/>
        <p:txBody>
          <a:bodyPr/>
          <a:lstStyle/>
          <a:p>
            <a:r>
              <a:rPr lang="en-US" smtClean="0"/>
              <a:t>Mike Daniels • The University of Texas at Austin </a:t>
            </a:r>
            <a:endParaRPr lang="en-US"/>
          </a:p>
        </p:txBody>
      </p:sp>
      <p:sp>
        <p:nvSpPr>
          <p:cNvPr id="7" name="Slide Number Placeholder 6"/>
          <p:cNvSpPr>
            <a:spLocks noGrp="1"/>
          </p:cNvSpPr>
          <p:nvPr>
            <p:ph type="sldNum" sz="quarter" idx="12"/>
          </p:nvPr>
        </p:nvSpPr>
        <p:spPr/>
        <p:txBody>
          <a:bodyPr/>
          <a:lstStyle/>
          <a:p>
            <a:fld id="{049D9B84-E906-9B49-B6F2-47DD84201190}" type="slidenum">
              <a:rPr lang="en-US" smtClean="0"/>
              <a:t>3</a:t>
            </a:fld>
            <a:endParaRPr lang="en-US"/>
          </a:p>
        </p:txBody>
      </p:sp>
    </p:spTree>
    <p:extLst>
      <p:ext uri="{BB962C8B-B14F-4D97-AF65-F5344CB8AC3E}">
        <p14:creationId xmlns:p14="http://schemas.microsoft.com/office/powerpoint/2010/main" val="149070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Major Themes</a:t>
            </a:r>
            <a:endParaRPr lang="en-US" dirty="0"/>
          </a:p>
        </p:txBody>
      </p:sp>
      <p:sp>
        <p:nvSpPr>
          <p:cNvPr id="8" name="Content Placeholder 7"/>
          <p:cNvSpPr>
            <a:spLocks noGrp="1"/>
          </p:cNvSpPr>
          <p:nvPr>
            <p:ph idx="1"/>
          </p:nvPr>
        </p:nvSpPr>
        <p:spPr/>
        <p:txBody>
          <a:bodyPr/>
          <a:lstStyle/>
          <a:p>
            <a:r>
              <a:rPr lang="en-US" dirty="0" smtClean="0"/>
              <a:t>Bias</a:t>
            </a:r>
          </a:p>
          <a:p>
            <a:endParaRPr lang="en-US" dirty="0" smtClean="0"/>
          </a:p>
          <a:p>
            <a:endParaRPr lang="en-US" dirty="0" smtClean="0"/>
          </a:p>
          <a:p>
            <a:endParaRPr lang="en-US" dirty="0" smtClean="0"/>
          </a:p>
          <a:p>
            <a:r>
              <a:rPr lang="en-US" dirty="0" smtClean="0"/>
              <a:t>Quantifying uncertainty</a:t>
            </a:r>
          </a:p>
          <a:p>
            <a:endParaRPr lang="en-US" dirty="0" smtClean="0"/>
          </a:p>
          <a:p>
            <a:endParaRPr lang="en-US" dirty="0" smtClean="0"/>
          </a:p>
          <a:p>
            <a:endParaRPr lang="en-US" dirty="0" smtClean="0"/>
          </a:p>
          <a:p>
            <a:r>
              <a:rPr lang="en-US" dirty="0" smtClean="0"/>
              <a:t>Strength of Evidence (SOE)/Reproducibility </a:t>
            </a:r>
            <a:endParaRPr lang="en-US" dirty="0"/>
          </a:p>
        </p:txBody>
      </p:sp>
      <p:sp>
        <p:nvSpPr>
          <p:cNvPr id="5" name="Footer Placeholder 4"/>
          <p:cNvSpPr>
            <a:spLocks noGrp="1"/>
          </p:cNvSpPr>
          <p:nvPr>
            <p:ph type="ftr" sz="quarter" idx="11"/>
          </p:nvPr>
        </p:nvSpPr>
        <p:spPr/>
        <p:txBody>
          <a:bodyPr/>
          <a:lstStyle/>
          <a:p>
            <a:r>
              <a:rPr lang="en-US" smtClean="0"/>
              <a:t>Mike Daniels • The University of Texas at Austin </a:t>
            </a:r>
            <a:endParaRPr lang="en-US"/>
          </a:p>
        </p:txBody>
      </p:sp>
      <p:sp>
        <p:nvSpPr>
          <p:cNvPr id="6" name="Slide Number Placeholder 5"/>
          <p:cNvSpPr>
            <a:spLocks noGrp="1"/>
          </p:cNvSpPr>
          <p:nvPr>
            <p:ph type="sldNum" sz="quarter" idx="12"/>
          </p:nvPr>
        </p:nvSpPr>
        <p:spPr/>
        <p:txBody>
          <a:bodyPr/>
          <a:lstStyle/>
          <a:p>
            <a:fld id="{049D9B84-E906-9B49-B6F2-47DD84201190}" type="slidenum">
              <a:rPr lang="en-US" smtClean="0"/>
              <a:t>4</a:t>
            </a:fld>
            <a:endParaRPr lang="en-US"/>
          </a:p>
        </p:txBody>
      </p:sp>
      <p:pic>
        <p:nvPicPr>
          <p:cNvPr id="10" name="Picture 9" descr="bullseye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140" y="1441405"/>
            <a:ext cx="1040770" cy="1445515"/>
          </a:xfrm>
          <a:prstGeom prst="rect">
            <a:avLst/>
          </a:prstGeom>
        </p:spPr>
      </p:pic>
      <p:pic>
        <p:nvPicPr>
          <p:cNvPr id="11" name="Picture 10" descr="unfocused-for-blog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210" y="1839932"/>
            <a:ext cx="2058929" cy="3115793"/>
          </a:xfrm>
          <a:prstGeom prst="rect">
            <a:avLst/>
          </a:prstGeom>
        </p:spPr>
      </p:pic>
      <p:pic>
        <p:nvPicPr>
          <p:cNvPr id="12" name="Picture 11" descr="focus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004" y="1839932"/>
            <a:ext cx="2053768" cy="3115793"/>
          </a:xfrm>
          <a:prstGeom prst="rect">
            <a:avLst/>
          </a:prstGeom>
        </p:spPr>
      </p:pic>
      <p:pic>
        <p:nvPicPr>
          <p:cNvPr id="13" name="Picture 12" descr="meter.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5379" y="5542340"/>
            <a:ext cx="2931720" cy="1284687"/>
          </a:xfrm>
          <a:prstGeom prst="rect">
            <a:avLst/>
          </a:prstGeom>
        </p:spPr>
      </p:pic>
      <p:sp>
        <p:nvSpPr>
          <p:cNvPr id="14" name="TextBox 13"/>
          <p:cNvSpPr txBox="1"/>
          <p:nvPr/>
        </p:nvSpPr>
        <p:spPr>
          <a:xfrm rot="16200000">
            <a:off x="8213227" y="4169260"/>
            <a:ext cx="1357485" cy="215444"/>
          </a:xfrm>
          <a:prstGeom prst="rect">
            <a:avLst/>
          </a:prstGeom>
          <a:noFill/>
        </p:spPr>
        <p:txBody>
          <a:bodyPr wrap="square" rtlCol="0">
            <a:spAutoFit/>
          </a:bodyPr>
          <a:lstStyle/>
          <a:p>
            <a:r>
              <a:rPr lang="en-US" sz="800" dirty="0" smtClean="0"/>
              <a:t>© 2013, </a:t>
            </a:r>
            <a:r>
              <a:rPr lang="en-US" sz="800" dirty="0" err="1" smtClean="0"/>
              <a:t>Ksenia</a:t>
            </a:r>
            <a:r>
              <a:rPr lang="en-US" sz="800" dirty="0" smtClean="0"/>
              <a:t> </a:t>
            </a:r>
            <a:r>
              <a:rPr lang="en-US" sz="800" dirty="0" err="1" smtClean="0"/>
              <a:t>Zhivago</a:t>
            </a:r>
            <a:endParaRPr lang="en-US" sz="800" dirty="0" smtClean="0"/>
          </a:p>
        </p:txBody>
      </p:sp>
    </p:spTree>
    <p:extLst>
      <p:ext uri="{BB962C8B-B14F-4D97-AF65-F5344CB8AC3E}">
        <p14:creationId xmlns:p14="http://schemas.microsoft.com/office/powerpoint/2010/main" val="137035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0" indent="0"/>
            <a:r>
              <a:rPr lang="en-US" dirty="0"/>
              <a:t>The workshop will explore four key </a:t>
            </a:r>
            <a:r>
              <a:rPr lang="en-US" dirty="0" smtClean="0"/>
              <a:t>settings of </a:t>
            </a:r>
            <a:r>
              <a:rPr lang="en-US" dirty="0"/>
              <a:t>scientific inference:</a:t>
            </a:r>
          </a:p>
        </p:txBody>
      </p:sp>
      <p:pic>
        <p:nvPicPr>
          <p:cNvPr id="7" name="Picture 6"/>
          <p:cNvPicPr>
            <a:picLocks noChangeAspect="1"/>
          </p:cNvPicPr>
          <p:nvPr/>
        </p:nvPicPr>
        <p:blipFill>
          <a:blip r:embed="rId2"/>
          <a:stretch>
            <a:fillRect/>
          </a:stretch>
        </p:blipFill>
        <p:spPr>
          <a:xfrm>
            <a:off x="6462226" y="1600200"/>
            <a:ext cx="2007751" cy="2033085"/>
          </a:xfrm>
          <a:prstGeom prst="rect">
            <a:avLst/>
          </a:prstGeom>
        </p:spPr>
      </p:pic>
      <p:pic>
        <p:nvPicPr>
          <p:cNvPr id="8" name="Picture 7"/>
          <p:cNvPicPr>
            <a:picLocks noChangeAspect="1"/>
          </p:cNvPicPr>
          <p:nvPr/>
        </p:nvPicPr>
        <p:blipFill>
          <a:blip r:embed="rId3"/>
          <a:stretch>
            <a:fillRect/>
          </a:stretch>
        </p:blipFill>
        <p:spPr>
          <a:xfrm>
            <a:off x="5883738" y="3995551"/>
            <a:ext cx="3260261" cy="2692045"/>
          </a:xfrm>
          <a:prstGeom prst="rect">
            <a:avLst/>
          </a:prstGeom>
        </p:spPr>
      </p:pic>
      <p:sp>
        <p:nvSpPr>
          <p:cNvPr id="6" name="Content Placeholder 5"/>
          <p:cNvSpPr>
            <a:spLocks noGrp="1"/>
          </p:cNvSpPr>
          <p:nvPr>
            <p:ph idx="1"/>
          </p:nvPr>
        </p:nvSpPr>
        <p:spPr>
          <a:xfrm>
            <a:off x="457200" y="1600200"/>
            <a:ext cx="5657418" cy="4604780"/>
          </a:xfrm>
        </p:spPr>
        <p:txBody>
          <a:bodyPr>
            <a:normAutofit fontScale="92500"/>
          </a:bodyPr>
          <a:lstStyle/>
          <a:p>
            <a:endParaRPr lang="en-US" dirty="0" smtClean="0"/>
          </a:p>
          <a:p>
            <a:r>
              <a:rPr lang="en-US" dirty="0" smtClean="0"/>
              <a:t>Inference about causal discoveries driven by large observational data </a:t>
            </a:r>
          </a:p>
          <a:p>
            <a:endParaRPr lang="en-US" dirty="0" smtClean="0"/>
          </a:p>
          <a:p>
            <a:r>
              <a:rPr lang="en-US" dirty="0" smtClean="0"/>
              <a:t>Inference about discoveries from data on large networks</a:t>
            </a:r>
          </a:p>
          <a:p>
            <a:endParaRPr lang="en-US" dirty="0" smtClean="0"/>
          </a:p>
          <a:p>
            <a:r>
              <a:rPr lang="en-US" dirty="0" smtClean="0"/>
              <a:t>Inference about discoveries based on integration of diverse datasets</a:t>
            </a:r>
          </a:p>
          <a:p>
            <a:pPr marL="0" indent="0">
              <a:buNone/>
            </a:pPr>
            <a:endParaRPr lang="en-US" dirty="0" smtClean="0"/>
          </a:p>
          <a:p>
            <a:r>
              <a:rPr lang="en-US" dirty="0" smtClean="0"/>
              <a:t>Inference when regularization is used to simplify fitting of high-dimensional models</a:t>
            </a:r>
          </a:p>
          <a:p>
            <a:endParaRPr lang="en-US" dirty="0" smtClean="0"/>
          </a:p>
          <a:p>
            <a:endParaRPr lang="en-US" dirty="0" smtClean="0"/>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Mike Daniels • The University of Texas at Austin </a:t>
            </a:r>
            <a:endParaRPr lang="en-US"/>
          </a:p>
        </p:txBody>
      </p:sp>
      <p:sp>
        <p:nvSpPr>
          <p:cNvPr id="3" name="Slide Number Placeholder 2"/>
          <p:cNvSpPr>
            <a:spLocks noGrp="1"/>
          </p:cNvSpPr>
          <p:nvPr>
            <p:ph type="sldNum" sz="quarter" idx="12"/>
          </p:nvPr>
        </p:nvSpPr>
        <p:spPr/>
        <p:txBody>
          <a:bodyPr/>
          <a:lstStyle/>
          <a:p>
            <a:fld id="{049D9B84-E906-9B49-B6F2-47DD84201190}" type="slidenum">
              <a:rPr lang="en-US" smtClean="0"/>
              <a:t>5</a:t>
            </a:fld>
            <a:endParaRPr lang="en-US"/>
          </a:p>
        </p:txBody>
      </p:sp>
    </p:spTree>
    <p:extLst>
      <p:ext uri="{BB962C8B-B14F-4D97-AF65-F5344CB8AC3E}">
        <p14:creationId xmlns:p14="http://schemas.microsoft.com/office/powerpoint/2010/main" val="3477636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Inference about causal discoveries</a:t>
            </a:r>
            <a:br>
              <a:rPr lang="en-US" dirty="0"/>
            </a:br>
            <a:endParaRPr lang="en-US" dirty="0"/>
          </a:p>
        </p:txBody>
      </p:sp>
      <p:sp>
        <p:nvSpPr>
          <p:cNvPr id="5" name="Content Placeholder 4"/>
          <p:cNvSpPr>
            <a:spLocks noGrp="1"/>
          </p:cNvSpPr>
          <p:nvPr>
            <p:ph sz="half" idx="1"/>
          </p:nvPr>
        </p:nvSpPr>
        <p:spPr>
          <a:xfrm>
            <a:off x="457199" y="1600200"/>
            <a:ext cx="8229601" cy="4525963"/>
          </a:xfrm>
        </p:spPr>
        <p:txBody>
          <a:bodyPr>
            <a:normAutofit/>
          </a:bodyPr>
          <a:lstStyle/>
          <a:p>
            <a:r>
              <a:rPr lang="en-US" dirty="0" smtClean="0"/>
              <a:t>Many large observational data available including EHRs</a:t>
            </a:r>
          </a:p>
          <a:p>
            <a:endParaRPr lang="en-US" dirty="0" smtClean="0"/>
          </a:p>
          <a:p>
            <a:r>
              <a:rPr lang="en-US" dirty="0" smtClean="0"/>
              <a:t>Incredible (incredibly dangerous) treasure trove of information</a:t>
            </a:r>
          </a:p>
          <a:p>
            <a:pPr marL="0" indent="0">
              <a:buNone/>
            </a:pPr>
            <a:endParaRPr lang="en-US" dirty="0" smtClean="0"/>
          </a:p>
          <a:p>
            <a:r>
              <a:rPr lang="en-US" dirty="0" smtClean="0"/>
              <a:t>Comparative Effectiveness Research (CER) v. precision (personalized) medicine</a:t>
            </a:r>
            <a:endParaRPr lang="en-US" dirty="0"/>
          </a:p>
        </p:txBody>
      </p:sp>
      <p:sp>
        <p:nvSpPr>
          <p:cNvPr id="3" name="Footer Placeholder 2"/>
          <p:cNvSpPr>
            <a:spLocks noGrp="1"/>
          </p:cNvSpPr>
          <p:nvPr>
            <p:ph type="ftr" sz="quarter" idx="11"/>
          </p:nvPr>
        </p:nvSpPr>
        <p:spPr/>
        <p:txBody>
          <a:bodyPr/>
          <a:lstStyle/>
          <a:p>
            <a:r>
              <a:rPr lang="en-US" smtClean="0"/>
              <a:t>Mike Daniels • The University of Texas at Austin </a:t>
            </a:r>
            <a:endParaRPr lang="en-US"/>
          </a:p>
        </p:txBody>
      </p:sp>
      <p:sp>
        <p:nvSpPr>
          <p:cNvPr id="6" name="Slide Number Placeholder 5"/>
          <p:cNvSpPr>
            <a:spLocks noGrp="1"/>
          </p:cNvSpPr>
          <p:nvPr>
            <p:ph type="sldNum" sz="quarter" idx="12"/>
          </p:nvPr>
        </p:nvSpPr>
        <p:spPr/>
        <p:txBody>
          <a:bodyPr/>
          <a:lstStyle/>
          <a:p>
            <a:fld id="{049D9B84-E906-9B49-B6F2-47DD84201190}" type="slidenum">
              <a:rPr lang="en-US" smtClean="0"/>
              <a:t>6</a:t>
            </a:fld>
            <a:endParaRPr lang="en-US"/>
          </a:p>
        </p:txBody>
      </p:sp>
    </p:spTree>
    <p:extLst>
      <p:ext uri="{BB962C8B-B14F-4D97-AF65-F5344CB8AC3E}">
        <p14:creationId xmlns:p14="http://schemas.microsoft.com/office/powerpoint/2010/main" val="3102423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r>
              <a:rPr lang="en-US" dirty="0" smtClean="0"/>
              <a:t>CER complications</a:t>
            </a:r>
          </a:p>
        </p:txBody>
      </p:sp>
      <p:sp>
        <p:nvSpPr>
          <p:cNvPr id="6" name="Content Placeholder 5"/>
          <p:cNvSpPr>
            <a:spLocks noGrp="1"/>
          </p:cNvSpPr>
          <p:nvPr>
            <p:ph idx="1"/>
          </p:nvPr>
        </p:nvSpPr>
        <p:spPr/>
        <p:txBody>
          <a:bodyPr>
            <a:normAutofit/>
          </a:bodyPr>
          <a:lstStyle/>
          <a:p>
            <a:r>
              <a:rPr lang="en-US" sz="2800" dirty="0"/>
              <a:t>selection bias</a:t>
            </a:r>
          </a:p>
          <a:p>
            <a:r>
              <a:rPr lang="en-US" sz="2800" dirty="0"/>
              <a:t>confounding bias</a:t>
            </a:r>
          </a:p>
          <a:p>
            <a:r>
              <a:rPr lang="en-US" sz="2800" dirty="0" smtClean="0"/>
              <a:t>covariates </a:t>
            </a:r>
            <a:r>
              <a:rPr lang="en-US" sz="2800" dirty="0"/>
              <a:t>(data)</a:t>
            </a:r>
          </a:p>
          <a:p>
            <a:pPr lvl="1"/>
            <a:r>
              <a:rPr lang="en-US" sz="2400" dirty="0"/>
              <a:t>necessary for </a:t>
            </a:r>
            <a:r>
              <a:rPr lang="en-US" sz="2400" dirty="0" err="1"/>
              <a:t>missingness</a:t>
            </a:r>
            <a:r>
              <a:rPr lang="en-US" sz="2400" dirty="0"/>
              <a:t>—related to </a:t>
            </a:r>
            <a:r>
              <a:rPr lang="en-US" sz="2400" dirty="0" err="1"/>
              <a:t>missingness</a:t>
            </a:r>
            <a:r>
              <a:rPr lang="en-US" sz="2400" dirty="0"/>
              <a:t> and outcome</a:t>
            </a:r>
          </a:p>
          <a:p>
            <a:pPr lvl="1"/>
            <a:r>
              <a:rPr lang="en-US" sz="2400" dirty="0"/>
              <a:t>necessary for confounding—related to exposure and outcome </a:t>
            </a:r>
            <a:endParaRPr lang="en-US" sz="2800" dirty="0" smtClean="0"/>
          </a:p>
          <a:p>
            <a:r>
              <a:rPr lang="en-US" sz="2800" dirty="0" smtClean="0"/>
              <a:t>generalizability</a:t>
            </a:r>
          </a:p>
          <a:p>
            <a:pPr lvl="1"/>
            <a:endParaRPr lang="en-US" sz="2400" dirty="0" smtClean="0"/>
          </a:p>
          <a:p>
            <a:pPr marL="274320" lvl="1" indent="0">
              <a:buNone/>
            </a:pPr>
            <a:endParaRPr lang="en-US" sz="2400" dirty="0"/>
          </a:p>
        </p:txBody>
      </p:sp>
      <p:sp>
        <p:nvSpPr>
          <p:cNvPr id="2" name="Footer Placeholder 1"/>
          <p:cNvSpPr>
            <a:spLocks noGrp="1"/>
          </p:cNvSpPr>
          <p:nvPr>
            <p:ph type="ftr" sz="quarter" idx="11"/>
          </p:nvPr>
        </p:nvSpPr>
        <p:spPr/>
        <p:txBody>
          <a:bodyPr/>
          <a:lstStyle/>
          <a:p>
            <a:r>
              <a:rPr lang="en-US" smtClean="0"/>
              <a:t>Mike Daniels • The University of Texas at Austin </a:t>
            </a:r>
            <a:endParaRPr lang="en-US"/>
          </a:p>
        </p:txBody>
      </p:sp>
      <p:sp>
        <p:nvSpPr>
          <p:cNvPr id="3" name="Slide Number Placeholder 2"/>
          <p:cNvSpPr>
            <a:spLocks noGrp="1"/>
          </p:cNvSpPr>
          <p:nvPr>
            <p:ph type="sldNum" sz="quarter" idx="12"/>
          </p:nvPr>
        </p:nvSpPr>
        <p:spPr/>
        <p:txBody>
          <a:bodyPr/>
          <a:lstStyle/>
          <a:p>
            <a:fld id="{049D9B84-E906-9B49-B6F2-47DD84201190}" type="slidenum">
              <a:rPr lang="en-US" smtClean="0"/>
              <a:t>7</a:t>
            </a:fld>
            <a:endParaRPr lang="en-US"/>
          </a:p>
        </p:txBody>
      </p:sp>
    </p:spTree>
    <p:extLst>
      <p:ext uri="{BB962C8B-B14F-4D97-AF65-F5344CB8AC3E}">
        <p14:creationId xmlns:p14="http://schemas.microsoft.com/office/powerpoint/2010/main" val="843018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Problems</a:t>
            </a:r>
            <a:endParaRPr lang="en-US" dirty="0"/>
          </a:p>
        </p:txBody>
      </p:sp>
      <p:sp>
        <p:nvSpPr>
          <p:cNvPr id="3" name="Content Placeholder 2"/>
          <p:cNvSpPr>
            <a:spLocks noGrp="1"/>
          </p:cNvSpPr>
          <p:nvPr>
            <p:ph idx="1"/>
          </p:nvPr>
        </p:nvSpPr>
        <p:spPr/>
        <p:txBody>
          <a:bodyPr/>
          <a:lstStyle/>
          <a:p>
            <a:r>
              <a:rPr lang="en-US" dirty="0" smtClean="0"/>
              <a:t>more than </a:t>
            </a:r>
            <a:r>
              <a:rPr lang="en-US" dirty="0" err="1" smtClean="0"/>
              <a:t>trt</a:t>
            </a:r>
            <a:r>
              <a:rPr lang="en-US" dirty="0" smtClean="0"/>
              <a:t> A vs. B (effect modifiers)</a:t>
            </a:r>
          </a:p>
          <a:p>
            <a:pPr marL="0" indent="0">
              <a:buNone/>
            </a:pPr>
            <a:endParaRPr lang="en-US" dirty="0" smtClean="0"/>
          </a:p>
          <a:p>
            <a:r>
              <a:rPr lang="en-US" dirty="0" smtClean="0"/>
              <a:t>mediation—using genomics, images</a:t>
            </a:r>
          </a:p>
          <a:p>
            <a:pPr marL="0" indent="0">
              <a:buNone/>
            </a:pPr>
            <a:endParaRPr lang="en-US" dirty="0" smtClean="0"/>
          </a:p>
          <a:p>
            <a:r>
              <a:rPr lang="en-US" dirty="0" smtClean="0"/>
              <a:t>“replace” complex mathematical models </a:t>
            </a:r>
            <a:endParaRPr lang="en-US" dirty="0"/>
          </a:p>
        </p:txBody>
      </p:sp>
      <p:sp>
        <p:nvSpPr>
          <p:cNvPr id="4" name="Footer Placeholder 3"/>
          <p:cNvSpPr>
            <a:spLocks noGrp="1"/>
          </p:cNvSpPr>
          <p:nvPr>
            <p:ph type="ftr" sz="quarter" idx="11"/>
          </p:nvPr>
        </p:nvSpPr>
        <p:spPr/>
        <p:txBody>
          <a:bodyPr/>
          <a:lstStyle/>
          <a:p>
            <a:r>
              <a:rPr lang="en-US" smtClean="0"/>
              <a:t>Mike Daniels • The University of Texas at Austin </a:t>
            </a:r>
            <a:endParaRPr lang="en-US"/>
          </a:p>
        </p:txBody>
      </p:sp>
      <p:sp>
        <p:nvSpPr>
          <p:cNvPr id="5" name="Slide Number Placeholder 4"/>
          <p:cNvSpPr>
            <a:spLocks noGrp="1"/>
          </p:cNvSpPr>
          <p:nvPr>
            <p:ph type="sldNum" sz="quarter" idx="12"/>
          </p:nvPr>
        </p:nvSpPr>
        <p:spPr/>
        <p:txBody>
          <a:bodyPr/>
          <a:lstStyle/>
          <a:p>
            <a:fld id="{049D9B84-E906-9B49-B6F2-47DD84201190}" type="slidenum">
              <a:rPr lang="en-US" smtClean="0"/>
              <a:t>8</a:t>
            </a:fld>
            <a:endParaRPr lang="en-US"/>
          </a:p>
        </p:txBody>
      </p:sp>
    </p:spTree>
    <p:extLst>
      <p:ext uri="{BB962C8B-B14F-4D97-AF65-F5344CB8AC3E}">
        <p14:creationId xmlns:p14="http://schemas.microsoft.com/office/powerpoint/2010/main" val="898387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open questions</a:t>
            </a:r>
            <a:endParaRPr lang="en-US" dirty="0"/>
          </a:p>
        </p:txBody>
      </p:sp>
      <p:sp>
        <p:nvSpPr>
          <p:cNvPr id="3" name="Content Placeholder 2"/>
          <p:cNvSpPr>
            <a:spLocks noGrp="1"/>
          </p:cNvSpPr>
          <p:nvPr>
            <p:ph idx="1"/>
          </p:nvPr>
        </p:nvSpPr>
        <p:spPr>
          <a:xfrm>
            <a:off x="457200" y="1600200"/>
            <a:ext cx="8229600" cy="4635753"/>
          </a:xfrm>
        </p:spPr>
        <p:txBody>
          <a:bodyPr>
            <a:normAutofit lnSpcReduction="10000"/>
          </a:bodyPr>
          <a:lstStyle/>
          <a:p>
            <a:r>
              <a:rPr lang="en-US" dirty="0" smtClean="0"/>
              <a:t>What are the fundamental limitations of causal inference in longitudinal studies of health and disease over large populations?  </a:t>
            </a:r>
            <a:br>
              <a:rPr lang="en-US" dirty="0" smtClean="0"/>
            </a:br>
            <a:endParaRPr lang="en-US" dirty="0" smtClean="0"/>
          </a:p>
          <a:p>
            <a:r>
              <a:rPr lang="en-US" dirty="0" smtClean="0"/>
              <a:t>How can a large-scale data-driven observational study be designed to winnow down the possible causative factors (precision medicine) that can be tested in a smaller-scale interventional follow-up study?  </a:t>
            </a:r>
            <a:br>
              <a:rPr lang="en-US" dirty="0" smtClean="0"/>
            </a:br>
            <a:endParaRPr lang="en-US" dirty="0" smtClean="0"/>
          </a:p>
          <a:p>
            <a:r>
              <a:rPr lang="en-US" dirty="0" smtClean="0"/>
              <a:t>What role can regression-based variable selection procedures play in prescreening confounding factors and </a:t>
            </a:r>
            <a:r>
              <a:rPr lang="en-US" dirty="0" err="1" smtClean="0"/>
              <a:t>missingness</a:t>
            </a:r>
            <a:r>
              <a:rPr lang="en-US" dirty="0" smtClean="0"/>
              <a:t> factors? </a:t>
            </a:r>
            <a:br>
              <a:rPr lang="en-US" dirty="0" smtClean="0"/>
            </a:br>
            <a:endParaRPr lang="en-US" dirty="0" smtClean="0"/>
          </a:p>
        </p:txBody>
      </p:sp>
      <p:sp>
        <p:nvSpPr>
          <p:cNvPr id="4" name="Footer Placeholder 3"/>
          <p:cNvSpPr>
            <a:spLocks noGrp="1"/>
          </p:cNvSpPr>
          <p:nvPr>
            <p:ph type="ftr" sz="quarter" idx="11"/>
          </p:nvPr>
        </p:nvSpPr>
        <p:spPr/>
        <p:txBody>
          <a:bodyPr/>
          <a:lstStyle/>
          <a:p>
            <a:r>
              <a:rPr lang="en-US" smtClean="0"/>
              <a:t>Mike Daniels • The University of Texas at Austin </a:t>
            </a:r>
            <a:endParaRPr lang="en-US"/>
          </a:p>
        </p:txBody>
      </p:sp>
      <p:sp>
        <p:nvSpPr>
          <p:cNvPr id="5" name="Slide Number Placeholder 4"/>
          <p:cNvSpPr>
            <a:spLocks noGrp="1"/>
          </p:cNvSpPr>
          <p:nvPr>
            <p:ph type="sldNum" sz="quarter" idx="12"/>
          </p:nvPr>
        </p:nvSpPr>
        <p:spPr/>
        <p:txBody>
          <a:bodyPr/>
          <a:lstStyle/>
          <a:p>
            <a:fld id="{049D9B84-E906-9B49-B6F2-47DD84201190}" type="slidenum">
              <a:rPr lang="en-US" smtClean="0"/>
              <a:t>9</a:t>
            </a:fld>
            <a:endParaRPr lang="en-US"/>
          </a:p>
        </p:txBody>
      </p:sp>
    </p:spTree>
    <p:extLst>
      <p:ext uri="{BB962C8B-B14F-4D97-AF65-F5344CB8AC3E}">
        <p14:creationId xmlns:p14="http://schemas.microsoft.com/office/powerpoint/2010/main" val="4272973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257</TotalTime>
  <Words>1400</Words>
  <Application>Microsoft Office PowerPoint</Application>
  <PresentationFormat>On-screen Show (4:3)</PresentationFormat>
  <Paragraphs>199</Paragraphs>
  <Slides>18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Clarity</vt:lpstr>
      <vt:lpstr>Inference for Big Data</vt:lpstr>
      <vt:lpstr>PowerPoint Presentation</vt:lpstr>
      <vt:lpstr>PowerPoint Presentation</vt:lpstr>
      <vt:lpstr>Major Themes</vt:lpstr>
      <vt:lpstr>The workshop will explore four key settings of scientific inference:</vt:lpstr>
      <vt:lpstr>Inference about causal discoveries </vt:lpstr>
      <vt:lpstr>CER complications</vt:lpstr>
      <vt:lpstr>Complex Problems</vt:lpstr>
      <vt:lpstr>Some open questions</vt:lpstr>
      <vt:lpstr>Inference about discoveries from data on large networks</vt:lpstr>
      <vt:lpstr>Open questions</vt:lpstr>
      <vt:lpstr>Integration of diverse datasets</vt:lpstr>
      <vt:lpstr>Integration of diverse datasets</vt:lpstr>
      <vt:lpstr>Open Questions</vt:lpstr>
      <vt:lpstr>Inference when regularization (p &gt;&gt; n) </vt:lpstr>
      <vt:lpstr>Open Questions</vt:lpstr>
      <vt:lpstr>Wrap-up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talk</dc:title>
  <dc:creator>Vicki  Keller</dc:creator>
  <cp:lastModifiedBy>Howard, Rodney N.</cp:lastModifiedBy>
  <cp:revision>49</cp:revision>
  <dcterms:created xsi:type="dcterms:W3CDTF">2016-05-17T16:28:11Z</dcterms:created>
  <dcterms:modified xsi:type="dcterms:W3CDTF">2016-06-08T12:15:37Z</dcterms:modified>
</cp:coreProperties>
</file>