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0" r:id="rId3"/>
    <p:sldId id="271" r:id="rId4"/>
    <p:sldId id="257" r:id="rId5"/>
    <p:sldId id="272" r:id="rId6"/>
    <p:sldId id="273" r:id="rId7"/>
    <p:sldId id="282" r:id="rId8"/>
    <p:sldId id="283" r:id="rId9"/>
    <p:sldId id="285" r:id="rId10"/>
    <p:sldId id="290" r:id="rId11"/>
    <p:sldId id="286" r:id="rId12"/>
    <p:sldId id="300" r:id="rId13"/>
    <p:sldId id="287" r:id="rId14"/>
    <p:sldId id="288" r:id="rId15"/>
    <p:sldId id="258" r:id="rId16"/>
    <p:sldId id="265" r:id="rId17"/>
    <p:sldId id="263" r:id="rId18"/>
    <p:sldId id="298" r:id="rId19"/>
    <p:sldId id="293" r:id="rId20"/>
    <p:sldId id="276" r:id="rId21"/>
    <p:sldId id="269" r:id="rId22"/>
    <p:sldId id="275" r:id="rId23"/>
    <p:sldId id="284" r:id="rId24"/>
    <p:sldId id="278" r:id="rId25"/>
    <p:sldId id="297" r:id="rId26"/>
    <p:sldId id="279" r:id="rId27"/>
    <p:sldId id="299" r:id="rId28"/>
    <p:sldId id="295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4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BC655-EF25-B847-BAC3-D89DBB583BD2}" type="doc">
      <dgm:prSet loTypeId="urn:microsoft.com/office/officeart/2005/8/layout/process4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6F72B-3AC8-0944-9448-2CA881C35197}">
      <dgm:prSet phldrT="[Text]" custT="1"/>
      <dgm:spPr/>
      <dgm:t>
        <a:bodyPr/>
        <a:lstStyle/>
        <a:p>
          <a:r>
            <a:rPr lang="en-US" sz="2000" b="1" dirty="0" smtClean="0"/>
            <a:t>DNA/Epigenetic Measurements </a:t>
          </a:r>
          <a:r>
            <a:rPr lang="en-US" sz="2000" b="1" dirty="0" smtClean="0">
              <a:solidFill>
                <a:srgbClr val="FF0000"/>
              </a:solidFill>
            </a:rPr>
            <a:t>(genes g=1,…,G)</a:t>
          </a:r>
          <a:endParaRPr lang="en-US" sz="2000" b="1" dirty="0">
            <a:solidFill>
              <a:srgbClr val="FF0000"/>
            </a:solidFill>
          </a:endParaRPr>
        </a:p>
      </dgm:t>
    </dgm:pt>
    <dgm:pt modelId="{2931C65D-C0A9-1E4B-A67C-A00C6B89E731}" type="parTrans" cxnId="{C72A0130-6717-6D47-B756-0125A86B6FE4}">
      <dgm:prSet/>
      <dgm:spPr/>
      <dgm:t>
        <a:bodyPr/>
        <a:lstStyle/>
        <a:p>
          <a:endParaRPr lang="en-US"/>
        </a:p>
      </dgm:t>
    </dgm:pt>
    <dgm:pt modelId="{45CDE84A-62C2-A745-A9B3-561792478DD3}" type="sibTrans" cxnId="{C72A0130-6717-6D47-B756-0125A86B6FE4}">
      <dgm:prSet/>
      <dgm:spPr/>
      <dgm:t>
        <a:bodyPr/>
        <a:lstStyle/>
        <a:p>
          <a:endParaRPr lang="en-US"/>
        </a:p>
      </dgm:t>
    </dgm:pt>
    <dgm:pt modelId="{9B1AE081-CA7B-5846-B769-6CA1DACAAF02}">
      <dgm:prSet phldrT="[Text]"/>
      <dgm:spPr/>
      <dgm:t>
        <a:bodyPr/>
        <a:lstStyle/>
        <a:p>
          <a:r>
            <a:rPr lang="en-US" dirty="0" smtClean="0"/>
            <a:t>Copy Number</a:t>
          </a:r>
          <a:endParaRPr lang="en-US" dirty="0"/>
        </a:p>
      </dgm:t>
    </dgm:pt>
    <dgm:pt modelId="{1F0D4128-88C2-8B46-9D0C-BA8EE26AE77B}" type="parTrans" cxnId="{BCF31ED6-7024-E745-BD06-3B3352C591CB}">
      <dgm:prSet/>
      <dgm:spPr/>
      <dgm:t>
        <a:bodyPr/>
        <a:lstStyle/>
        <a:p>
          <a:endParaRPr lang="en-US"/>
        </a:p>
      </dgm:t>
    </dgm:pt>
    <dgm:pt modelId="{5011E88F-21F3-334A-A11C-0E03FD132EDC}" type="sibTrans" cxnId="{BCF31ED6-7024-E745-BD06-3B3352C591CB}">
      <dgm:prSet/>
      <dgm:spPr/>
      <dgm:t>
        <a:bodyPr/>
        <a:lstStyle/>
        <a:p>
          <a:endParaRPr lang="en-US"/>
        </a:p>
      </dgm:t>
    </dgm:pt>
    <dgm:pt modelId="{F3E59457-3365-8C45-AD80-11A19B5256F1}">
      <dgm:prSet phldrT="[Text]"/>
      <dgm:spPr/>
      <dgm:t>
        <a:bodyPr/>
        <a:lstStyle/>
        <a:p>
          <a:r>
            <a:rPr lang="en-US" dirty="0" smtClean="0"/>
            <a:t>Methylation</a:t>
          </a:r>
          <a:endParaRPr lang="en-US" dirty="0"/>
        </a:p>
      </dgm:t>
    </dgm:pt>
    <dgm:pt modelId="{EF7116EB-038E-BA44-9D0E-8578DBB8E090}" type="parTrans" cxnId="{43C542E3-40CA-A34D-960E-76B97A044F3D}">
      <dgm:prSet/>
      <dgm:spPr/>
      <dgm:t>
        <a:bodyPr/>
        <a:lstStyle/>
        <a:p>
          <a:endParaRPr lang="en-US"/>
        </a:p>
      </dgm:t>
    </dgm:pt>
    <dgm:pt modelId="{B5B145DB-76C8-2949-BE78-4C6B4E5E754F}" type="sibTrans" cxnId="{43C542E3-40CA-A34D-960E-76B97A044F3D}">
      <dgm:prSet/>
      <dgm:spPr/>
      <dgm:t>
        <a:bodyPr/>
        <a:lstStyle/>
        <a:p>
          <a:endParaRPr lang="en-US"/>
        </a:p>
      </dgm:t>
    </dgm:pt>
    <dgm:pt modelId="{8F66A6FA-C79D-5E42-8DED-97449A58802F}">
      <dgm:prSet phldrT="[Text]" custT="1"/>
      <dgm:spPr/>
      <dgm:t>
        <a:bodyPr/>
        <a:lstStyle/>
        <a:p>
          <a:r>
            <a:rPr lang="en-US" sz="2000" b="1" dirty="0" smtClean="0"/>
            <a:t>mRNA </a:t>
          </a:r>
          <a:r>
            <a:rPr lang="en-US" sz="2000" b="1" dirty="0" smtClean="0">
              <a:solidFill>
                <a:srgbClr val="FF0000"/>
              </a:solidFill>
            </a:rPr>
            <a:t>(genes g=1,…, G)</a:t>
          </a:r>
          <a:endParaRPr lang="en-US" sz="2000" b="1" dirty="0">
            <a:solidFill>
              <a:srgbClr val="FF0000"/>
            </a:solidFill>
          </a:endParaRPr>
        </a:p>
      </dgm:t>
    </dgm:pt>
    <dgm:pt modelId="{3F9B5D68-948B-5F44-B56E-3346E75AA0CC}" type="parTrans" cxnId="{E0DEDB9A-B2B4-6647-BA3D-A5F25498E578}">
      <dgm:prSet/>
      <dgm:spPr/>
      <dgm:t>
        <a:bodyPr/>
        <a:lstStyle/>
        <a:p>
          <a:endParaRPr lang="en-US"/>
        </a:p>
      </dgm:t>
    </dgm:pt>
    <dgm:pt modelId="{C18A5D2B-E27E-6D46-AEA3-F6F668154A3E}" type="sibTrans" cxnId="{E0DEDB9A-B2B4-6647-BA3D-A5F25498E578}">
      <dgm:prSet/>
      <dgm:spPr/>
      <dgm:t>
        <a:bodyPr/>
        <a:lstStyle/>
        <a:p>
          <a:endParaRPr lang="en-US"/>
        </a:p>
      </dgm:t>
    </dgm:pt>
    <dgm:pt modelId="{C55EE4A8-9EB5-5A4B-A2C0-882D41BF03F1}">
      <dgm:prSet phldrT="[Text]"/>
      <dgm:spPr/>
      <dgm:t>
        <a:bodyPr/>
        <a:lstStyle/>
        <a:p>
          <a:r>
            <a:rPr lang="en-US" dirty="0" err="1" smtClean="0"/>
            <a:t>mRNA</a:t>
          </a:r>
          <a:r>
            <a:rPr lang="en-US" baseline="-25000" dirty="0" err="1" smtClean="0"/>
            <a:t>CN</a:t>
          </a:r>
          <a:endParaRPr lang="en-US" dirty="0"/>
        </a:p>
      </dgm:t>
    </dgm:pt>
    <dgm:pt modelId="{F64923ED-F290-E440-A9EF-0DB22FF499B9}" type="parTrans" cxnId="{9CFAB611-2CF4-C742-AB6A-C83099A9B9C4}">
      <dgm:prSet/>
      <dgm:spPr/>
      <dgm:t>
        <a:bodyPr/>
        <a:lstStyle/>
        <a:p>
          <a:endParaRPr lang="en-US"/>
        </a:p>
      </dgm:t>
    </dgm:pt>
    <dgm:pt modelId="{2566226E-CD33-2F4F-94A5-3B263D683CE0}" type="sibTrans" cxnId="{9CFAB611-2CF4-C742-AB6A-C83099A9B9C4}">
      <dgm:prSet/>
      <dgm:spPr/>
      <dgm:t>
        <a:bodyPr/>
        <a:lstStyle/>
        <a:p>
          <a:endParaRPr lang="en-US"/>
        </a:p>
      </dgm:t>
    </dgm:pt>
    <dgm:pt modelId="{D255B109-E615-9248-80E9-E4C47204169A}">
      <dgm:prSet phldrT="[Text]"/>
      <dgm:spPr/>
      <dgm:t>
        <a:bodyPr/>
        <a:lstStyle/>
        <a:p>
          <a:r>
            <a:rPr lang="en-US" dirty="0" err="1" smtClean="0"/>
            <a:t>mRNA</a:t>
          </a:r>
          <a:r>
            <a:rPr lang="en-US" baseline="-25000" dirty="0" err="1" smtClean="0"/>
            <a:t>methyl</a:t>
          </a:r>
          <a:endParaRPr lang="en-US" dirty="0"/>
        </a:p>
      </dgm:t>
    </dgm:pt>
    <dgm:pt modelId="{57B27AF4-11E7-064C-A3B2-1F8B3E78C355}" type="parTrans" cxnId="{52FC6820-FD63-C441-8021-FB0563E1BE3F}">
      <dgm:prSet/>
      <dgm:spPr/>
      <dgm:t>
        <a:bodyPr/>
        <a:lstStyle/>
        <a:p>
          <a:endParaRPr lang="en-US"/>
        </a:p>
      </dgm:t>
    </dgm:pt>
    <dgm:pt modelId="{9CC97825-F65D-F24D-91EE-902FCA8E6F2F}" type="sibTrans" cxnId="{52FC6820-FD63-C441-8021-FB0563E1BE3F}">
      <dgm:prSet/>
      <dgm:spPr/>
      <dgm:t>
        <a:bodyPr/>
        <a:lstStyle/>
        <a:p>
          <a:endParaRPr lang="en-US"/>
        </a:p>
      </dgm:t>
    </dgm:pt>
    <dgm:pt modelId="{932A618E-ABEF-FA48-962C-9671465583CF}">
      <dgm:prSet phldrT="[Text]" custT="1"/>
      <dgm:spPr/>
      <dgm:t>
        <a:bodyPr/>
        <a:lstStyle/>
        <a:p>
          <a:r>
            <a:rPr lang="en-US" sz="2000" b="1" dirty="0" smtClean="0"/>
            <a:t> Pathways</a:t>
          </a:r>
          <a:r>
            <a:rPr lang="en-US" sz="2000" b="1" dirty="0" smtClean="0">
              <a:solidFill>
                <a:srgbClr val="FF0000"/>
              </a:solidFill>
            </a:rPr>
            <a:t> (p=1,…,P) </a:t>
          </a:r>
          <a:r>
            <a:rPr lang="en-US" sz="2000" b="1" dirty="0" smtClean="0">
              <a:solidFill>
                <a:srgbClr val="FFFF00"/>
              </a:solidFill>
            </a:rPr>
            <a:t>(</a:t>
          </a:r>
          <a:r>
            <a:rPr lang="en-US" sz="1600" b="1" dirty="0" smtClean="0">
              <a:solidFill>
                <a:srgbClr val="FFFF00"/>
              </a:solidFill>
            </a:rPr>
            <a:t>select over genes/platforms)</a:t>
          </a:r>
          <a:endParaRPr lang="en-US" sz="1600" b="1" dirty="0">
            <a:solidFill>
              <a:srgbClr val="FFFF00"/>
            </a:solidFill>
          </a:endParaRPr>
        </a:p>
      </dgm:t>
    </dgm:pt>
    <dgm:pt modelId="{111FAC57-2614-FC40-BD1A-BCD7502CDA81}" type="parTrans" cxnId="{9AC9A83A-D69C-4747-9539-79E36C1AEE1B}">
      <dgm:prSet/>
      <dgm:spPr/>
      <dgm:t>
        <a:bodyPr/>
        <a:lstStyle/>
        <a:p>
          <a:endParaRPr lang="en-US"/>
        </a:p>
      </dgm:t>
    </dgm:pt>
    <dgm:pt modelId="{2E6EB5B1-6AAB-D74E-9E0E-3BCE2255A451}" type="sibTrans" cxnId="{9AC9A83A-D69C-4747-9539-79E36C1AEE1B}">
      <dgm:prSet/>
      <dgm:spPr/>
      <dgm:t>
        <a:bodyPr/>
        <a:lstStyle/>
        <a:p>
          <a:endParaRPr lang="en-US"/>
        </a:p>
      </dgm:t>
    </dgm:pt>
    <dgm:pt modelId="{43B3DFE1-1474-674E-869E-0D3EC49AA12F}">
      <dgm:prSet phldrT="[Text]"/>
      <dgm:spPr/>
      <dgm:t>
        <a:bodyPr/>
        <a:lstStyle/>
        <a:p>
          <a:r>
            <a:rPr lang="en-US" dirty="0" smtClean="0"/>
            <a:t>Pathway 1</a:t>
          </a:r>
          <a:endParaRPr lang="en-US" dirty="0"/>
        </a:p>
      </dgm:t>
    </dgm:pt>
    <dgm:pt modelId="{04C3654A-851C-3040-A44E-BE5FDD90586D}" type="parTrans" cxnId="{5119CC2F-98A7-2D4E-A560-E00796B419E5}">
      <dgm:prSet/>
      <dgm:spPr/>
      <dgm:t>
        <a:bodyPr/>
        <a:lstStyle/>
        <a:p>
          <a:endParaRPr lang="en-US"/>
        </a:p>
      </dgm:t>
    </dgm:pt>
    <dgm:pt modelId="{D9D6A1E2-4F75-0742-BE82-627BE3043AEF}" type="sibTrans" cxnId="{5119CC2F-98A7-2D4E-A560-E00796B419E5}">
      <dgm:prSet/>
      <dgm:spPr/>
      <dgm:t>
        <a:bodyPr/>
        <a:lstStyle/>
        <a:p>
          <a:endParaRPr lang="en-US"/>
        </a:p>
      </dgm:t>
    </dgm:pt>
    <dgm:pt modelId="{83C45EB6-30AC-0B4D-BDBF-05EE65C0FC6B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B2B8B9E2-C43B-834B-9AFA-64E9CF7159BD}" type="parTrans" cxnId="{288251B8-27A7-6D4E-A74E-ADA07D34DE3F}">
      <dgm:prSet/>
      <dgm:spPr/>
      <dgm:t>
        <a:bodyPr/>
        <a:lstStyle/>
        <a:p>
          <a:endParaRPr lang="en-US"/>
        </a:p>
      </dgm:t>
    </dgm:pt>
    <dgm:pt modelId="{66D92536-5E31-5E41-9884-D081A1569C03}" type="sibTrans" cxnId="{288251B8-27A7-6D4E-A74E-ADA07D34DE3F}">
      <dgm:prSet/>
      <dgm:spPr/>
      <dgm:t>
        <a:bodyPr/>
        <a:lstStyle/>
        <a:p>
          <a:endParaRPr lang="en-US"/>
        </a:p>
      </dgm:t>
    </dgm:pt>
    <dgm:pt modelId="{D63898D5-9C3A-F54A-AA2A-3117C5DBC41F}">
      <dgm:prSet/>
      <dgm:spPr/>
      <dgm:t>
        <a:bodyPr/>
        <a:lstStyle/>
        <a:p>
          <a:r>
            <a:rPr lang="en-US" dirty="0" err="1" smtClean="0"/>
            <a:t>miRNA</a:t>
          </a:r>
          <a:endParaRPr lang="en-US" dirty="0"/>
        </a:p>
      </dgm:t>
    </dgm:pt>
    <dgm:pt modelId="{6FD1B7E8-8590-7E45-B21D-3BF8DE304CE1}" type="parTrans" cxnId="{45845F20-00FE-CB41-BFDC-C227A157BF32}">
      <dgm:prSet/>
      <dgm:spPr/>
      <dgm:t>
        <a:bodyPr/>
        <a:lstStyle/>
        <a:p>
          <a:endParaRPr lang="en-US"/>
        </a:p>
      </dgm:t>
    </dgm:pt>
    <dgm:pt modelId="{8A349D87-E44E-184C-A5FD-CE65FC9881FA}" type="sibTrans" cxnId="{45845F20-00FE-CB41-BFDC-C227A157BF32}">
      <dgm:prSet/>
      <dgm:spPr/>
      <dgm:t>
        <a:bodyPr/>
        <a:lstStyle/>
        <a:p>
          <a:endParaRPr lang="en-US"/>
        </a:p>
      </dgm:t>
    </dgm:pt>
    <dgm:pt modelId="{4B688287-D024-204F-BAB7-40B492EF2CDD}">
      <dgm:prSet/>
      <dgm:spPr/>
      <dgm:t>
        <a:bodyPr/>
        <a:lstStyle/>
        <a:p>
          <a:r>
            <a:rPr lang="en-US" baseline="0" dirty="0" err="1" smtClean="0"/>
            <a:t>mRNA</a:t>
          </a:r>
          <a:r>
            <a:rPr lang="en-US" baseline="-25000" dirty="0" err="1" smtClean="0"/>
            <a:t>miR</a:t>
          </a:r>
          <a:endParaRPr lang="en-US" baseline="0" dirty="0"/>
        </a:p>
      </dgm:t>
    </dgm:pt>
    <dgm:pt modelId="{C1D76BA6-1FD3-8F4E-8BAD-48311615CBB4}" type="parTrans" cxnId="{B3C8FAAC-5DBF-E04C-BAB3-D0914FB20294}">
      <dgm:prSet/>
      <dgm:spPr/>
      <dgm:t>
        <a:bodyPr/>
        <a:lstStyle/>
        <a:p>
          <a:endParaRPr lang="en-US"/>
        </a:p>
      </dgm:t>
    </dgm:pt>
    <dgm:pt modelId="{C626FF7A-4A0C-EA4B-B657-A68002FF8C86}" type="sibTrans" cxnId="{B3C8FAAC-5DBF-E04C-BAB3-D0914FB20294}">
      <dgm:prSet/>
      <dgm:spPr/>
      <dgm:t>
        <a:bodyPr/>
        <a:lstStyle/>
        <a:p>
          <a:endParaRPr lang="en-US"/>
        </a:p>
      </dgm:t>
    </dgm:pt>
    <dgm:pt modelId="{6CEEFF7E-779E-5F4F-B1B4-3D2D40B981AE}">
      <dgm:prSet/>
      <dgm:spPr/>
      <dgm:t>
        <a:bodyPr/>
        <a:lstStyle/>
        <a:p>
          <a:r>
            <a:rPr lang="en-US" baseline="0" dirty="0" err="1" smtClean="0"/>
            <a:t>mRNA</a:t>
          </a:r>
          <a:r>
            <a:rPr lang="en-US" baseline="-25000" dirty="0" err="1" smtClean="0"/>
            <a:t>other</a:t>
          </a:r>
          <a:endParaRPr lang="en-US" baseline="0" dirty="0"/>
        </a:p>
      </dgm:t>
    </dgm:pt>
    <dgm:pt modelId="{25775F02-4D03-E54E-B246-F081648C8627}" type="parTrans" cxnId="{EEC0E516-AB52-BB41-B0F4-B3DC3DD42BDE}">
      <dgm:prSet/>
      <dgm:spPr/>
      <dgm:t>
        <a:bodyPr/>
        <a:lstStyle/>
        <a:p>
          <a:endParaRPr lang="en-US"/>
        </a:p>
      </dgm:t>
    </dgm:pt>
    <dgm:pt modelId="{728F0417-B228-1149-93B5-D25439ACC67B}" type="sibTrans" cxnId="{EEC0E516-AB52-BB41-B0F4-B3DC3DD42BDE}">
      <dgm:prSet/>
      <dgm:spPr/>
      <dgm:t>
        <a:bodyPr/>
        <a:lstStyle/>
        <a:p>
          <a:endParaRPr lang="en-US"/>
        </a:p>
      </dgm:t>
    </dgm:pt>
    <dgm:pt modelId="{4822D7E3-0B89-5948-B1FE-E26FADC258DD}">
      <dgm:prSet/>
      <dgm:spPr/>
      <dgm:t>
        <a:bodyPr/>
        <a:lstStyle/>
        <a:p>
          <a:r>
            <a:rPr lang="en-US" dirty="0" smtClean="0"/>
            <a:t>Pathway P</a:t>
          </a:r>
          <a:endParaRPr lang="en-US" dirty="0"/>
        </a:p>
      </dgm:t>
    </dgm:pt>
    <dgm:pt modelId="{A4C65D0F-FF05-2A4E-9EF4-9D562E310B8D}" type="parTrans" cxnId="{C2A5989A-3A8A-BE47-A1AD-7DBAE657D7F3}">
      <dgm:prSet/>
      <dgm:spPr/>
      <dgm:t>
        <a:bodyPr/>
        <a:lstStyle/>
        <a:p>
          <a:endParaRPr lang="en-US"/>
        </a:p>
      </dgm:t>
    </dgm:pt>
    <dgm:pt modelId="{A53AA6D8-12E6-604E-BF9F-45A53EB54ABA}" type="sibTrans" cxnId="{C2A5989A-3A8A-BE47-A1AD-7DBAE657D7F3}">
      <dgm:prSet/>
      <dgm:spPr/>
      <dgm:t>
        <a:bodyPr/>
        <a:lstStyle/>
        <a:p>
          <a:endParaRPr lang="en-US"/>
        </a:p>
      </dgm:t>
    </dgm:pt>
    <dgm:pt modelId="{D5C45CB8-B3D9-EB4A-8538-73630FC136B7}">
      <dgm:prSet custT="1"/>
      <dgm:spPr/>
      <dgm:t>
        <a:bodyPr/>
        <a:lstStyle/>
        <a:p>
          <a:r>
            <a:rPr lang="en-US" sz="1800" b="1" dirty="0" err="1" smtClean="0">
              <a:solidFill>
                <a:srgbClr val="FFFFFF"/>
              </a:solidFill>
            </a:rPr>
            <a:t>Radiomic</a:t>
          </a:r>
          <a:r>
            <a:rPr lang="en-US" sz="1800" b="1" dirty="0" smtClean="0">
              <a:solidFill>
                <a:srgbClr val="FFFFFF"/>
              </a:solidFill>
            </a:rPr>
            <a:t> Meta-Features </a:t>
          </a:r>
          <a:r>
            <a:rPr lang="en-US" sz="1800" b="1" dirty="0" smtClean="0">
              <a:solidFill>
                <a:srgbClr val="FF0000"/>
              </a:solidFill>
            </a:rPr>
            <a:t>(RMF, </a:t>
          </a:r>
          <a:r>
            <a:rPr lang="en-US" sz="1800" b="1" dirty="0" err="1" smtClean="0">
              <a:solidFill>
                <a:srgbClr val="FF0000"/>
              </a:solidFill>
            </a:rPr>
            <a:t>i</a:t>
          </a:r>
          <a:r>
            <a:rPr lang="en-US" sz="1800" b="1" dirty="0" smtClean="0">
              <a:solidFill>
                <a:srgbClr val="FF0000"/>
              </a:solidFill>
            </a:rPr>
            <a:t>=1,…,I) </a:t>
          </a:r>
          <a:r>
            <a:rPr lang="en-US" sz="1800" b="1" dirty="0" smtClean="0">
              <a:solidFill>
                <a:srgbClr val="FFFF00"/>
              </a:solidFill>
            </a:rPr>
            <a:t>(select over pathways)</a:t>
          </a:r>
          <a:endParaRPr lang="en-US" sz="1800" b="1" dirty="0">
            <a:solidFill>
              <a:srgbClr val="FF0000"/>
            </a:solidFill>
          </a:endParaRPr>
        </a:p>
      </dgm:t>
    </dgm:pt>
    <dgm:pt modelId="{E43D3788-C580-8242-9CA1-6580EBF42940}" type="parTrans" cxnId="{C24E485F-CF4C-8F41-8795-F9DC387A91DD}">
      <dgm:prSet/>
      <dgm:spPr/>
      <dgm:t>
        <a:bodyPr/>
        <a:lstStyle/>
        <a:p>
          <a:endParaRPr lang="en-US"/>
        </a:p>
      </dgm:t>
    </dgm:pt>
    <dgm:pt modelId="{173E649D-6C98-6A47-98E5-900246A57813}" type="sibTrans" cxnId="{C24E485F-CF4C-8F41-8795-F9DC387A91DD}">
      <dgm:prSet/>
      <dgm:spPr/>
      <dgm:t>
        <a:bodyPr/>
        <a:lstStyle/>
        <a:p>
          <a:endParaRPr lang="en-US"/>
        </a:p>
      </dgm:t>
    </dgm:pt>
    <dgm:pt modelId="{88947571-9AB1-D047-89AF-AE55FD12E58E}">
      <dgm:prSet/>
      <dgm:spPr/>
      <dgm:t>
        <a:bodyPr/>
        <a:lstStyle/>
        <a:p>
          <a:r>
            <a:rPr lang="en-US" dirty="0" smtClean="0"/>
            <a:t>RMF</a:t>
          </a:r>
          <a:r>
            <a:rPr lang="en-US" baseline="-25000" dirty="0" smtClean="0"/>
            <a:t>path1</a:t>
          </a:r>
          <a:endParaRPr lang="en-US" dirty="0"/>
        </a:p>
      </dgm:t>
    </dgm:pt>
    <dgm:pt modelId="{80762733-FF50-F545-91B1-DBFBD047902C}" type="parTrans" cxnId="{6DE0A4B4-15BC-3440-BA9F-2054DAE3C739}">
      <dgm:prSet/>
      <dgm:spPr/>
      <dgm:t>
        <a:bodyPr/>
        <a:lstStyle/>
        <a:p>
          <a:endParaRPr lang="en-US"/>
        </a:p>
      </dgm:t>
    </dgm:pt>
    <dgm:pt modelId="{F711104E-86F8-1547-ABE6-D22A3C566D43}" type="sibTrans" cxnId="{6DE0A4B4-15BC-3440-BA9F-2054DAE3C739}">
      <dgm:prSet/>
      <dgm:spPr/>
      <dgm:t>
        <a:bodyPr/>
        <a:lstStyle/>
        <a:p>
          <a:endParaRPr lang="en-US"/>
        </a:p>
      </dgm:t>
    </dgm:pt>
    <dgm:pt modelId="{967CF117-CC56-594C-BDF2-4033E44334CF}">
      <dgm:prSet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848CB134-ACCC-964E-9BF0-5C19F9AD7494}" type="parTrans" cxnId="{D5417E43-B636-1247-9768-3B8F2A03E27E}">
      <dgm:prSet/>
      <dgm:spPr/>
      <dgm:t>
        <a:bodyPr/>
        <a:lstStyle/>
        <a:p>
          <a:endParaRPr lang="en-US"/>
        </a:p>
      </dgm:t>
    </dgm:pt>
    <dgm:pt modelId="{5C6A9D8B-D847-6147-A29A-566A8FCADFA9}" type="sibTrans" cxnId="{D5417E43-B636-1247-9768-3B8F2A03E27E}">
      <dgm:prSet/>
      <dgm:spPr/>
      <dgm:t>
        <a:bodyPr/>
        <a:lstStyle/>
        <a:p>
          <a:endParaRPr lang="en-US"/>
        </a:p>
      </dgm:t>
    </dgm:pt>
    <dgm:pt modelId="{66987CD2-2534-CC4E-96A2-A95A77B87387}">
      <dgm:prSet/>
      <dgm:spPr/>
      <dgm:t>
        <a:bodyPr/>
        <a:lstStyle/>
        <a:p>
          <a:r>
            <a:rPr lang="en-US" dirty="0" err="1" smtClean="0"/>
            <a:t>RMF</a:t>
          </a:r>
          <a:r>
            <a:rPr lang="en-US" baseline="-25000" dirty="0" err="1" smtClean="0"/>
            <a:t>pathP</a:t>
          </a:r>
          <a:endParaRPr lang="en-US" dirty="0"/>
        </a:p>
      </dgm:t>
    </dgm:pt>
    <dgm:pt modelId="{E9538363-0BBE-5941-AFCC-47A7D3044099}" type="parTrans" cxnId="{EDACDACD-085C-B144-8FB6-E23763A66A20}">
      <dgm:prSet/>
      <dgm:spPr/>
      <dgm:t>
        <a:bodyPr/>
        <a:lstStyle/>
        <a:p>
          <a:endParaRPr lang="en-US"/>
        </a:p>
      </dgm:t>
    </dgm:pt>
    <dgm:pt modelId="{56B992F0-322F-ED49-8656-62276CDED583}" type="sibTrans" cxnId="{EDACDACD-085C-B144-8FB6-E23763A66A20}">
      <dgm:prSet/>
      <dgm:spPr/>
      <dgm:t>
        <a:bodyPr/>
        <a:lstStyle/>
        <a:p>
          <a:endParaRPr lang="en-US"/>
        </a:p>
      </dgm:t>
    </dgm:pt>
    <dgm:pt modelId="{65329A1E-6B09-A648-9443-FBFCEBF87CC1}">
      <dgm:prSet/>
      <dgm:spPr/>
      <dgm:t>
        <a:bodyPr/>
        <a:lstStyle/>
        <a:p>
          <a:r>
            <a:rPr lang="en-US" dirty="0" err="1" smtClean="0"/>
            <a:t>RMF</a:t>
          </a:r>
          <a:r>
            <a:rPr lang="en-US" baseline="-25000" dirty="0" err="1" smtClean="0"/>
            <a:t>nopath</a:t>
          </a:r>
          <a:endParaRPr lang="en-US" dirty="0"/>
        </a:p>
      </dgm:t>
    </dgm:pt>
    <dgm:pt modelId="{B99EDBF1-B26E-E746-A684-B093C766BB3F}" type="parTrans" cxnId="{3ED02BF6-863D-A548-ADAA-4A7EF25D0E00}">
      <dgm:prSet/>
      <dgm:spPr/>
      <dgm:t>
        <a:bodyPr/>
        <a:lstStyle/>
        <a:p>
          <a:endParaRPr lang="en-US"/>
        </a:p>
      </dgm:t>
    </dgm:pt>
    <dgm:pt modelId="{DE93CA99-4867-9248-AAF6-1BA2BB05F623}" type="sibTrans" cxnId="{3ED02BF6-863D-A548-ADAA-4A7EF25D0E00}">
      <dgm:prSet/>
      <dgm:spPr/>
      <dgm:t>
        <a:bodyPr/>
        <a:lstStyle/>
        <a:p>
          <a:endParaRPr lang="en-US"/>
        </a:p>
      </dgm:t>
    </dgm:pt>
    <dgm:pt modelId="{CFDA7C4F-ED46-4843-B2BC-EB573A89234F}">
      <dgm:prSet/>
      <dgm:spPr/>
      <dgm:t>
        <a:bodyPr/>
        <a:lstStyle/>
        <a:p>
          <a:r>
            <a:rPr lang="en-US" b="1" dirty="0" smtClean="0"/>
            <a:t>Clinical </a:t>
          </a:r>
          <a:r>
            <a:rPr lang="en-US" b="1" dirty="0" smtClean="0">
              <a:solidFill>
                <a:schemeClr val="bg1"/>
              </a:solidFill>
            </a:rPr>
            <a:t>outcome</a:t>
          </a:r>
          <a:r>
            <a:rPr lang="en-US" b="1" dirty="0" smtClean="0">
              <a:solidFill>
                <a:srgbClr val="FFFF00"/>
              </a:solidFill>
            </a:rPr>
            <a:t> (select over image meta-features/pathways) </a:t>
          </a:r>
          <a:endParaRPr lang="en-US" b="1" dirty="0">
            <a:solidFill>
              <a:srgbClr val="FFFF00"/>
            </a:solidFill>
          </a:endParaRPr>
        </a:p>
      </dgm:t>
    </dgm:pt>
    <dgm:pt modelId="{BE7CB90C-1F69-B840-9F2B-3CEF81576013}" type="parTrans" cxnId="{9DA2BD22-2417-3844-8680-E117A1992C52}">
      <dgm:prSet/>
      <dgm:spPr/>
      <dgm:t>
        <a:bodyPr/>
        <a:lstStyle/>
        <a:p>
          <a:endParaRPr lang="en-US"/>
        </a:p>
      </dgm:t>
    </dgm:pt>
    <dgm:pt modelId="{CAD2A3E1-A1C5-E742-A83F-111634AFFF49}" type="sibTrans" cxnId="{9DA2BD22-2417-3844-8680-E117A1992C52}">
      <dgm:prSet/>
      <dgm:spPr/>
      <dgm:t>
        <a:bodyPr/>
        <a:lstStyle/>
        <a:p>
          <a:endParaRPr lang="en-US"/>
        </a:p>
      </dgm:t>
    </dgm:pt>
    <dgm:pt modelId="{17A77893-53F0-D74D-9BC5-6A599BEE413A}">
      <dgm:prSet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F45CBAF8-760B-D64B-BF85-FA25966FAF9D}" type="parTrans" cxnId="{17C93466-F6DD-F14B-93FD-8F114A1A78B4}">
      <dgm:prSet/>
      <dgm:spPr/>
      <dgm:t>
        <a:bodyPr/>
        <a:lstStyle/>
        <a:p>
          <a:endParaRPr lang="en-US"/>
        </a:p>
      </dgm:t>
    </dgm:pt>
    <dgm:pt modelId="{3E5C6A7B-D0D6-C940-9D61-B2559D96E44E}" type="sibTrans" cxnId="{17C93466-F6DD-F14B-93FD-8F114A1A78B4}">
      <dgm:prSet/>
      <dgm:spPr/>
      <dgm:t>
        <a:bodyPr/>
        <a:lstStyle/>
        <a:p>
          <a:endParaRPr lang="en-US"/>
        </a:p>
      </dgm:t>
    </dgm:pt>
    <dgm:pt modelId="{06201DFF-A775-8F42-A402-A9458D468D05}">
      <dgm:prSet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9A00CF1A-F289-474E-8739-484F21FADBC5}" type="parTrans" cxnId="{620354D4-EE97-C64E-AA27-F8075F810A67}">
      <dgm:prSet/>
      <dgm:spPr/>
      <dgm:t>
        <a:bodyPr/>
        <a:lstStyle/>
        <a:p>
          <a:endParaRPr lang="en-US"/>
        </a:p>
      </dgm:t>
    </dgm:pt>
    <dgm:pt modelId="{9E5D365D-168D-3E41-AFFE-F0CF785D7CF4}" type="sibTrans" cxnId="{620354D4-EE97-C64E-AA27-F8075F810A67}">
      <dgm:prSet/>
      <dgm:spPr/>
      <dgm:t>
        <a:bodyPr/>
        <a:lstStyle/>
        <a:p>
          <a:endParaRPr lang="en-US"/>
        </a:p>
      </dgm:t>
    </dgm:pt>
    <dgm:pt modelId="{7EA8978A-F0F5-CD4D-9416-51E225429CA2}" type="pres">
      <dgm:prSet presAssocID="{F50BC655-EF25-B847-BAC3-D89DBB583B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E1C33-9214-5840-B06F-155D5F40C772}" type="pres">
      <dgm:prSet presAssocID="{CFDA7C4F-ED46-4843-B2BC-EB573A89234F}" presName="boxAndChildren" presStyleCnt="0"/>
      <dgm:spPr/>
    </dgm:pt>
    <dgm:pt modelId="{546C384B-DFED-0040-B475-1C1051FB64CF}" type="pres">
      <dgm:prSet presAssocID="{CFDA7C4F-ED46-4843-B2BC-EB573A89234F}" presName="parentTextBox" presStyleLbl="node1" presStyleIdx="0" presStyleCnt="5"/>
      <dgm:spPr/>
      <dgm:t>
        <a:bodyPr/>
        <a:lstStyle/>
        <a:p>
          <a:endParaRPr lang="en-US"/>
        </a:p>
      </dgm:t>
    </dgm:pt>
    <dgm:pt modelId="{6ACB74EC-DE5C-CF41-9F65-426C6CC0789D}" type="pres">
      <dgm:prSet presAssocID="{173E649D-6C98-6A47-98E5-900246A57813}" presName="sp" presStyleCnt="0"/>
      <dgm:spPr/>
    </dgm:pt>
    <dgm:pt modelId="{0B40C3EA-07FC-084F-AA9A-68979D035A24}" type="pres">
      <dgm:prSet presAssocID="{D5C45CB8-B3D9-EB4A-8538-73630FC136B7}" presName="arrowAndChildren" presStyleCnt="0"/>
      <dgm:spPr/>
    </dgm:pt>
    <dgm:pt modelId="{8F623F79-99DE-5846-8A90-98C4C67F1DF9}" type="pres">
      <dgm:prSet presAssocID="{D5C45CB8-B3D9-EB4A-8538-73630FC136B7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25F4D901-C5D0-C74F-8610-BEE0A53BAE26}" type="pres">
      <dgm:prSet presAssocID="{D5C45CB8-B3D9-EB4A-8538-73630FC136B7}" presName="arrow" presStyleLbl="node1" presStyleIdx="1" presStyleCnt="5"/>
      <dgm:spPr/>
      <dgm:t>
        <a:bodyPr/>
        <a:lstStyle/>
        <a:p>
          <a:endParaRPr lang="en-US"/>
        </a:p>
      </dgm:t>
    </dgm:pt>
    <dgm:pt modelId="{A47C7D7F-DFFA-8F4D-B519-608B89FEA2D0}" type="pres">
      <dgm:prSet presAssocID="{D5C45CB8-B3D9-EB4A-8538-73630FC136B7}" presName="descendantArrow" presStyleCnt="0"/>
      <dgm:spPr/>
    </dgm:pt>
    <dgm:pt modelId="{0529EE08-EFA3-EE4F-A43C-7B05FC706B06}" type="pres">
      <dgm:prSet presAssocID="{88947571-9AB1-D047-89AF-AE55FD12E58E}" presName="childTextArrow" presStyleLbl="f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6E3F3-5B96-9246-9FA1-F26B940E82E3}" type="pres">
      <dgm:prSet presAssocID="{967CF117-CC56-594C-BDF2-4033E44334CF}" presName="childTextArrow" presStyleLbl="f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A5C6B-2A65-DE4C-A6AD-BD21E2046112}" type="pres">
      <dgm:prSet presAssocID="{66987CD2-2534-CC4E-96A2-A95A77B87387}" presName="childTextArrow" presStyleLbl="fgAccFollowNode1" presStyleIdx="2" presStyleCnt="16" custLinFactNeighborX="3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B3FDA-1B0F-224D-A994-2DA6681B07B1}" type="pres">
      <dgm:prSet presAssocID="{65329A1E-6B09-A648-9443-FBFCEBF87CC1}" presName="childTextArrow" presStyleLbl="f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4A312-A75F-2547-B1BC-CC267085F1D5}" type="pres">
      <dgm:prSet presAssocID="{2E6EB5B1-6AAB-D74E-9E0E-3BCE2255A451}" presName="sp" presStyleCnt="0"/>
      <dgm:spPr/>
    </dgm:pt>
    <dgm:pt modelId="{C180766B-C047-2F43-89D7-0BA4B438344A}" type="pres">
      <dgm:prSet presAssocID="{932A618E-ABEF-FA48-962C-9671465583CF}" presName="arrowAndChildren" presStyleCnt="0"/>
      <dgm:spPr/>
    </dgm:pt>
    <dgm:pt modelId="{432F8428-21D3-564E-B560-3281F10D8043}" type="pres">
      <dgm:prSet presAssocID="{932A618E-ABEF-FA48-962C-9671465583CF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BF3AB933-34C4-CB4F-AA14-18ACAD8FD25E}" type="pres">
      <dgm:prSet presAssocID="{932A618E-ABEF-FA48-962C-9671465583CF}" presName="arrow" presStyleLbl="node1" presStyleIdx="2" presStyleCnt="5"/>
      <dgm:spPr/>
      <dgm:t>
        <a:bodyPr/>
        <a:lstStyle/>
        <a:p>
          <a:endParaRPr lang="en-US"/>
        </a:p>
      </dgm:t>
    </dgm:pt>
    <dgm:pt modelId="{1B58B621-A239-294D-8C15-4725DC8C746A}" type="pres">
      <dgm:prSet presAssocID="{932A618E-ABEF-FA48-962C-9671465583CF}" presName="descendantArrow" presStyleCnt="0"/>
      <dgm:spPr/>
    </dgm:pt>
    <dgm:pt modelId="{FAD0C70E-7710-D84F-8C52-FF2B250AD2A1}" type="pres">
      <dgm:prSet presAssocID="{43B3DFE1-1474-674E-869E-0D3EC49AA12F}" presName="childTextArrow" presStyleLbl="f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B9661-9AB0-3441-87A0-BA2642F8968E}" type="pres">
      <dgm:prSet presAssocID="{83C45EB6-30AC-0B4D-BDBF-05EE65C0FC6B}" presName="childTextArrow" presStyleLbl="f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66CFF-3061-174C-B5A0-14261656CDC5}" type="pres">
      <dgm:prSet presAssocID="{4822D7E3-0B89-5948-B1FE-E26FADC258DD}" presName="childTextArrow" presStyleLbl="f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59F5B-01CD-6D47-B997-A11D79274C09}" type="pres">
      <dgm:prSet presAssocID="{C18A5D2B-E27E-6D46-AEA3-F6F668154A3E}" presName="sp" presStyleCnt="0"/>
      <dgm:spPr/>
    </dgm:pt>
    <dgm:pt modelId="{D0BA710E-17EB-2446-AF46-0DDC2F380AA9}" type="pres">
      <dgm:prSet presAssocID="{8F66A6FA-C79D-5E42-8DED-97449A58802F}" presName="arrowAndChildren" presStyleCnt="0"/>
      <dgm:spPr/>
    </dgm:pt>
    <dgm:pt modelId="{65645031-3017-7143-BF55-2392E040335B}" type="pres">
      <dgm:prSet presAssocID="{8F66A6FA-C79D-5E42-8DED-97449A58802F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BEFE1C95-CD62-5942-8920-DAD5DD5CF018}" type="pres">
      <dgm:prSet presAssocID="{8F66A6FA-C79D-5E42-8DED-97449A58802F}" presName="arrow" presStyleLbl="node1" presStyleIdx="3" presStyleCnt="5"/>
      <dgm:spPr/>
      <dgm:t>
        <a:bodyPr/>
        <a:lstStyle/>
        <a:p>
          <a:endParaRPr lang="en-US"/>
        </a:p>
      </dgm:t>
    </dgm:pt>
    <dgm:pt modelId="{4A439B21-27BE-A144-B302-BDFA48F17977}" type="pres">
      <dgm:prSet presAssocID="{8F66A6FA-C79D-5E42-8DED-97449A58802F}" presName="descendantArrow" presStyleCnt="0"/>
      <dgm:spPr/>
    </dgm:pt>
    <dgm:pt modelId="{83A33F31-6D3A-8148-9951-051382108579}" type="pres">
      <dgm:prSet presAssocID="{C55EE4A8-9EB5-5A4B-A2C0-882D41BF03F1}" presName="childTextArrow" presStyleLbl="f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FD74B-6600-594F-8C46-7B232B32CFB4}" type="pres">
      <dgm:prSet presAssocID="{D255B109-E615-9248-80E9-E4C47204169A}" presName="childTextArrow" presStyleLbl="f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84110-B48E-254C-A167-4642FA26D633}" type="pres">
      <dgm:prSet presAssocID="{4B688287-D024-204F-BAB7-40B492EF2CDD}" presName="childTextArrow" presStyleLbl="f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39F3F-D662-0B4C-AA0A-D8CF396CD43B}" type="pres">
      <dgm:prSet presAssocID="{06201DFF-A775-8F42-A402-A9458D468D05}" presName="childTextArrow" presStyleLbl="f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870FD-5EA1-FB43-9E7E-CD5244623366}" type="pres">
      <dgm:prSet presAssocID="{6CEEFF7E-779E-5F4F-B1B4-3D2D40B981AE}" presName="childTextArrow" presStyleLbl="f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4B6C-A6EE-304C-983C-3247EC7A1273}" type="pres">
      <dgm:prSet presAssocID="{45CDE84A-62C2-A745-A9B3-561792478DD3}" presName="sp" presStyleCnt="0"/>
      <dgm:spPr/>
    </dgm:pt>
    <dgm:pt modelId="{92D95076-8EE7-6B44-AE58-244382D27BF8}" type="pres">
      <dgm:prSet presAssocID="{D9E6F72B-3AC8-0944-9448-2CA881C35197}" presName="arrowAndChildren" presStyleCnt="0"/>
      <dgm:spPr/>
    </dgm:pt>
    <dgm:pt modelId="{F2A93F4A-FE81-264A-B3E0-41106E126793}" type="pres">
      <dgm:prSet presAssocID="{D9E6F72B-3AC8-0944-9448-2CA881C35197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AE3014FA-498E-A64F-A375-0BADC9EFC675}" type="pres">
      <dgm:prSet presAssocID="{D9E6F72B-3AC8-0944-9448-2CA881C35197}" presName="arrow" presStyleLbl="node1" presStyleIdx="4" presStyleCnt="5"/>
      <dgm:spPr/>
      <dgm:t>
        <a:bodyPr/>
        <a:lstStyle/>
        <a:p>
          <a:endParaRPr lang="en-US"/>
        </a:p>
      </dgm:t>
    </dgm:pt>
    <dgm:pt modelId="{DB11FF29-5050-CD45-8997-036F6F964D9A}" type="pres">
      <dgm:prSet presAssocID="{D9E6F72B-3AC8-0944-9448-2CA881C35197}" presName="descendantArrow" presStyleCnt="0"/>
      <dgm:spPr/>
    </dgm:pt>
    <dgm:pt modelId="{6AE962E2-5A8B-0946-B80A-3ABF71CFFFD2}" type="pres">
      <dgm:prSet presAssocID="{9B1AE081-CA7B-5846-B769-6CA1DACAAF02}" presName="childTextArrow" presStyleLbl="f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9897C-0F79-CD47-89A5-C940AB4266AD}" type="pres">
      <dgm:prSet presAssocID="{F3E59457-3365-8C45-AD80-11A19B5256F1}" presName="childTextArrow" presStyleLbl="f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B09B5-D079-AE4F-9C7C-40159452F1EB}" type="pres">
      <dgm:prSet presAssocID="{17A77893-53F0-D74D-9BC5-6A599BEE413A}" presName="childTextArrow" presStyleLbl="f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10EE-5E6C-2E40-B431-8574FA2EEE82}" type="pres">
      <dgm:prSet presAssocID="{D63898D5-9C3A-F54A-AA2A-3117C5DBC41F}" presName="childTextArrow" presStyleLbl="f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0354D4-EE97-C64E-AA27-F8075F810A67}" srcId="{8F66A6FA-C79D-5E42-8DED-97449A58802F}" destId="{06201DFF-A775-8F42-A402-A9458D468D05}" srcOrd="3" destOrd="0" parTransId="{9A00CF1A-F289-474E-8739-484F21FADBC5}" sibTransId="{9E5D365D-168D-3E41-AFFE-F0CF785D7CF4}"/>
    <dgm:cxn modelId="{9DA2BD22-2417-3844-8680-E117A1992C52}" srcId="{F50BC655-EF25-B847-BAC3-D89DBB583BD2}" destId="{CFDA7C4F-ED46-4843-B2BC-EB573A89234F}" srcOrd="4" destOrd="0" parTransId="{BE7CB90C-1F69-B840-9F2B-3CEF81576013}" sibTransId="{CAD2A3E1-A1C5-E742-A83F-111634AFFF49}"/>
    <dgm:cxn modelId="{3E77F575-48EC-DD45-A646-80BB61D4EC08}" type="presOf" srcId="{6CEEFF7E-779E-5F4F-B1B4-3D2D40B981AE}" destId="{F1B870FD-5EA1-FB43-9E7E-CD5244623366}" srcOrd="0" destOrd="0" presId="urn:microsoft.com/office/officeart/2005/8/layout/process4"/>
    <dgm:cxn modelId="{288251B8-27A7-6D4E-A74E-ADA07D34DE3F}" srcId="{932A618E-ABEF-FA48-962C-9671465583CF}" destId="{83C45EB6-30AC-0B4D-BDBF-05EE65C0FC6B}" srcOrd="1" destOrd="0" parTransId="{B2B8B9E2-C43B-834B-9AFA-64E9CF7159BD}" sibTransId="{66D92536-5E31-5E41-9884-D081A1569C03}"/>
    <dgm:cxn modelId="{AB7D9224-B935-D64E-881C-A72C52DD5B74}" type="presOf" srcId="{F50BC655-EF25-B847-BAC3-D89DBB583BD2}" destId="{7EA8978A-F0F5-CD4D-9416-51E225429CA2}" srcOrd="0" destOrd="0" presId="urn:microsoft.com/office/officeart/2005/8/layout/process4"/>
    <dgm:cxn modelId="{C2A12096-6662-D146-B23A-8BA3906DE3A3}" type="presOf" srcId="{43B3DFE1-1474-674E-869E-0D3EC49AA12F}" destId="{FAD0C70E-7710-D84F-8C52-FF2B250AD2A1}" srcOrd="0" destOrd="0" presId="urn:microsoft.com/office/officeart/2005/8/layout/process4"/>
    <dgm:cxn modelId="{D3DF1FD6-5069-F34D-BA32-576823F22CD5}" type="presOf" srcId="{66987CD2-2534-CC4E-96A2-A95A77B87387}" destId="{178A5C6B-2A65-DE4C-A6AD-BD21E2046112}" srcOrd="0" destOrd="0" presId="urn:microsoft.com/office/officeart/2005/8/layout/process4"/>
    <dgm:cxn modelId="{17C93466-F6DD-F14B-93FD-8F114A1A78B4}" srcId="{D9E6F72B-3AC8-0944-9448-2CA881C35197}" destId="{17A77893-53F0-D74D-9BC5-6A599BEE413A}" srcOrd="2" destOrd="0" parTransId="{F45CBAF8-760B-D64B-BF85-FA25966FAF9D}" sibTransId="{3E5C6A7B-D0D6-C940-9D61-B2559D96E44E}"/>
    <dgm:cxn modelId="{C24E485F-CF4C-8F41-8795-F9DC387A91DD}" srcId="{F50BC655-EF25-B847-BAC3-D89DBB583BD2}" destId="{D5C45CB8-B3D9-EB4A-8538-73630FC136B7}" srcOrd="3" destOrd="0" parTransId="{E43D3788-C580-8242-9CA1-6580EBF42940}" sibTransId="{173E649D-6C98-6A47-98E5-900246A57813}"/>
    <dgm:cxn modelId="{DA6AC2DD-D58A-0E4A-8E8B-5F24374819A0}" type="presOf" srcId="{932A618E-ABEF-FA48-962C-9671465583CF}" destId="{BF3AB933-34C4-CB4F-AA14-18ACAD8FD25E}" srcOrd="1" destOrd="0" presId="urn:microsoft.com/office/officeart/2005/8/layout/process4"/>
    <dgm:cxn modelId="{1D964736-56BB-5340-BBFB-B10A30EF0795}" type="presOf" srcId="{83C45EB6-30AC-0B4D-BDBF-05EE65C0FC6B}" destId="{F8EB9661-9AB0-3441-87A0-BA2642F8968E}" srcOrd="0" destOrd="0" presId="urn:microsoft.com/office/officeart/2005/8/layout/process4"/>
    <dgm:cxn modelId="{2F100BCD-1B66-2B49-85D1-12B3A4E33127}" type="presOf" srcId="{F3E59457-3365-8C45-AD80-11A19B5256F1}" destId="{C1F9897C-0F79-CD47-89A5-C940AB4266AD}" srcOrd="0" destOrd="0" presId="urn:microsoft.com/office/officeart/2005/8/layout/process4"/>
    <dgm:cxn modelId="{8DD85E53-7A0E-E449-977F-20B8AF4EF50E}" type="presOf" srcId="{88947571-9AB1-D047-89AF-AE55FD12E58E}" destId="{0529EE08-EFA3-EE4F-A43C-7B05FC706B06}" srcOrd="0" destOrd="0" presId="urn:microsoft.com/office/officeart/2005/8/layout/process4"/>
    <dgm:cxn modelId="{3ED02BF6-863D-A548-ADAA-4A7EF25D0E00}" srcId="{D5C45CB8-B3D9-EB4A-8538-73630FC136B7}" destId="{65329A1E-6B09-A648-9443-FBFCEBF87CC1}" srcOrd="3" destOrd="0" parTransId="{B99EDBF1-B26E-E746-A684-B093C766BB3F}" sibTransId="{DE93CA99-4867-9248-AAF6-1BA2BB05F623}"/>
    <dgm:cxn modelId="{43C542E3-40CA-A34D-960E-76B97A044F3D}" srcId="{D9E6F72B-3AC8-0944-9448-2CA881C35197}" destId="{F3E59457-3365-8C45-AD80-11A19B5256F1}" srcOrd="1" destOrd="0" parTransId="{EF7116EB-038E-BA44-9D0E-8578DBB8E090}" sibTransId="{B5B145DB-76C8-2949-BE78-4C6B4E5E754F}"/>
    <dgm:cxn modelId="{64E3E084-285E-0447-BCC5-A6BAA7279238}" type="presOf" srcId="{932A618E-ABEF-FA48-962C-9671465583CF}" destId="{432F8428-21D3-564E-B560-3281F10D8043}" srcOrd="0" destOrd="0" presId="urn:microsoft.com/office/officeart/2005/8/layout/process4"/>
    <dgm:cxn modelId="{D7751F49-E1EE-0444-BD33-575C80BE003F}" type="presOf" srcId="{8F66A6FA-C79D-5E42-8DED-97449A58802F}" destId="{BEFE1C95-CD62-5942-8920-DAD5DD5CF018}" srcOrd="1" destOrd="0" presId="urn:microsoft.com/office/officeart/2005/8/layout/process4"/>
    <dgm:cxn modelId="{559E87A3-31AC-8440-ADAF-5AC0238894AE}" type="presOf" srcId="{65329A1E-6B09-A648-9443-FBFCEBF87CC1}" destId="{D66B3FDA-1B0F-224D-A994-2DA6681B07B1}" srcOrd="0" destOrd="0" presId="urn:microsoft.com/office/officeart/2005/8/layout/process4"/>
    <dgm:cxn modelId="{6DE0A4B4-15BC-3440-BA9F-2054DAE3C739}" srcId="{D5C45CB8-B3D9-EB4A-8538-73630FC136B7}" destId="{88947571-9AB1-D047-89AF-AE55FD12E58E}" srcOrd="0" destOrd="0" parTransId="{80762733-FF50-F545-91B1-DBFBD047902C}" sibTransId="{F711104E-86F8-1547-ABE6-D22A3C566D43}"/>
    <dgm:cxn modelId="{EEC0E516-AB52-BB41-B0F4-B3DC3DD42BDE}" srcId="{8F66A6FA-C79D-5E42-8DED-97449A58802F}" destId="{6CEEFF7E-779E-5F4F-B1B4-3D2D40B981AE}" srcOrd="4" destOrd="0" parTransId="{25775F02-4D03-E54E-B246-F081648C8627}" sibTransId="{728F0417-B228-1149-93B5-D25439ACC67B}"/>
    <dgm:cxn modelId="{9AC9A83A-D69C-4747-9539-79E36C1AEE1B}" srcId="{F50BC655-EF25-B847-BAC3-D89DBB583BD2}" destId="{932A618E-ABEF-FA48-962C-9671465583CF}" srcOrd="2" destOrd="0" parTransId="{111FAC57-2614-FC40-BD1A-BCD7502CDA81}" sibTransId="{2E6EB5B1-6AAB-D74E-9E0E-3BCE2255A451}"/>
    <dgm:cxn modelId="{D5417E43-B636-1247-9768-3B8F2A03E27E}" srcId="{D5C45CB8-B3D9-EB4A-8538-73630FC136B7}" destId="{967CF117-CC56-594C-BDF2-4033E44334CF}" srcOrd="1" destOrd="0" parTransId="{848CB134-ACCC-964E-9BF0-5C19F9AD7494}" sibTransId="{5C6A9D8B-D847-6147-A29A-566A8FCADFA9}"/>
    <dgm:cxn modelId="{45845F20-00FE-CB41-BFDC-C227A157BF32}" srcId="{D9E6F72B-3AC8-0944-9448-2CA881C35197}" destId="{D63898D5-9C3A-F54A-AA2A-3117C5DBC41F}" srcOrd="3" destOrd="0" parTransId="{6FD1B7E8-8590-7E45-B21D-3BF8DE304CE1}" sibTransId="{8A349D87-E44E-184C-A5FD-CE65FC9881FA}"/>
    <dgm:cxn modelId="{CA335759-E695-5A4F-8D11-5316491E4CB3}" type="presOf" srcId="{967CF117-CC56-594C-BDF2-4033E44334CF}" destId="{67E6E3F3-5B96-9246-9FA1-F26B940E82E3}" srcOrd="0" destOrd="0" presId="urn:microsoft.com/office/officeart/2005/8/layout/process4"/>
    <dgm:cxn modelId="{598468F5-3F0A-294E-8C13-C8268648B47E}" type="presOf" srcId="{D5C45CB8-B3D9-EB4A-8538-73630FC136B7}" destId="{8F623F79-99DE-5846-8A90-98C4C67F1DF9}" srcOrd="0" destOrd="0" presId="urn:microsoft.com/office/officeart/2005/8/layout/process4"/>
    <dgm:cxn modelId="{BCF31ED6-7024-E745-BD06-3B3352C591CB}" srcId="{D9E6F72B-3AC8-0944-9448-2CA881C35197}" destId="{9B1AE081-CA7B-5846-B769-6CA1DACAAF02}" srcOrd="0" destOrd="0" parTransId="{1F0D4128-88C2-8B46-9D0C-BA8EE26AE77B}" sibTransId="{5011E88F-21F3-334A-A11C-0E03FD132EDC}"/>
    <dgm:cxn modelId="{808958E6-8309-8742-9866-08554C0FE1FB}" type="presOf" srcId="{C55EE4A8-9EB5-5A4B-A2C0-882D41BF03F1}" destId="{83A33F31-6D3A-8148-9951-051382108579}" srcOrd="0" destOrd="0" presId="urn:microsoft.com/office/officeart/2005/8/layout/process4"/>
    <dgm:cxn modelId="{74148273-A300-DF4D-8FAF-A6B7E007F58B}" type="presOf" srcId="{D63898D5-9C3A-F54A-AA2A-3117C5DBC41F}" destId="{84A410EE-5E6C-2E40-B431-8574FA2EEE82}" srcOrd="0" destOrd="0" presId="urn:microsoft.com/office/officeart/2005/8/layout/process4"/>
    <dgm:cxn modelId="{5119CC2F-98A7-2D4E-A560-E00796B419E5}" srcId="{932A618E-ABEF-FA48-962C-9671465583CF}" destId="{43B3DFE1-1474-674E-869E-0D3EC49AA12F}" srcOrd="0" destOrd="0" parTransId="{04C3654A-851C-3040-A44E-BE5FDD90586D}" sibTransId="{D9D6A1E2-4F75-0742-BE82-627BE3043AEF}"/>
    <dgm:cxn modelId="{2BF631EA-224E-8E46-8A13-5D363C9564CB}" type="presOf" srcId="{4B688287-D024-204F-BAB7-40B492EF2CDD}" destId="{C3984110-B48E-254C-A167-4642FA26D633}" srcOrd="0" destOrd="0" presId="urn:microsoft.com/office/officeart/2005/8/layout/process4"/>
    <dgm:cxn modelId="{B3C8FAAC-5DBF-E04C-BAB3-D0914FB20294}" srcId="{8F66A6FA-C79D-5E42-8DED-97449A58802F}" destId="{4B688287-D024-204F-BAB7-40B492EF2CDD}" srcOrd="2" destOrd="0" parTransId="{C1D76BA6-1FD3-8F4E-8BAD-48311615CBB4}" sibTransId="{C626FF7A-4A0C-EA4B-B657-A68002FF8C86}"/>
    <dgm:cxn modelId="{780180FD-6F68-CB4D-941F-74D5FE2F747E}" type="presOf" srcId="{8F66A6FA-C79D-5E42-8DED-97449A58802F}" destId="{65645031-3017-7143-BF55-2392E040335B}" srcOrd="0" destOrd="0" presId="urn:microsoft.com/office/officeart/2005/8/layout/process4"/>
    <dgm:cxn modelId="{E0DEDB9A-B2B4-6647-BA3D-A5F25498E578}" srcId="{F50BC655-EF25-B847-BAC3-D89DBB583BD2}" destId="{8F66A6FA-C79D-5E42-8DED-97449A58802F}" srcOrd="1" destOrd="0" parTransId="{3F9B5D68-948B-5F44-B56E-3346E75AA0CC}" sibTransId="{C18A5D2B-E27E-6D46-AEA3-F6F668154A3E}"/>
    <dgm:cxn modelId="{4277D692-B004-9642-9962-339FF346D6A2}" type="presOf" srcId="{CFDA7C4F-ED46-4843-B2BC-EB573A89234F}" destId="{546C384B-DFED-0040-B475-1C1051FB64CF}" srcOrd="0" destOrd="0" presId="urn:microsoft.com/office/officeart/2005/8/layout/process4"/>
    <dgm:cxn modelId="{904D82DC-2539-0A4F-B844-BE806CAB43BE}" type="presOf" srcId="{17A77893-53F0-D74D-9BC5-6A599BEE413A}" destId="{297B09B5-D079-AE4F-9C7C-40159452F1EB}" srcOrd="0" destOrd="0" presId="urn:microsoft.com/office/officeart/2005/8/layout/process4"/>
    <dgm:cxn modelId="{CB8382AE-E54E-DF41-8C90-CEED5C421352}" type="presOf" srcId="{06201DFF-A775-8F42-A402-A9458D468D05}" destId="{FC239F3F-D662-0B4C-AA0A-D8CF396CD43B}" srcOrd="0" destOrd="0" presId="urn:microsoft.com/office/officeart/2005/8/layout/process4"/>
    <dgm:cxn modelId="{C2A5989A-3A8A-BE47-A1AD-7DBAE657D7F3}" srcId="{932A618E-ABEF-FA48-962C-9671465583CF}" destId="{4822D7E3-0B89-5948-B1FE-E26FADC258DD}" srcOrd="2" destOrd="0" parTransId="{A4C65D0F-FF05-2A4E-9EF4-9D562E310B8D}" sibTransId="{A53AA6D8-12E6-604E-BF9F-45A53EB54ABA}"/>
    <dgm:cxn modelId="{2738146B-CE0B-6A42-BEC2-8E0E2FC246E9}" type="presOf" srcId="{D9E6F72B-3AC8-0944-9448-2CA881C35197}" destId="{AE3014FA-498E-A64F-A375-0BADC9EFC675}" srcOrd="1" destOrd="0" presId="urn:microsoft.com/office/officeart/2005/8/layout/process4"/>
    <dgm:cxn modelId="{C72A0130-6717-6D47-B756-0125A86B6FE4}" srcId="{F50BC655-EF25-B847-BAC3-D89DBB583BD2}" destId="{D9E6F72B-3AC8-0944-9448-2CA881C35197}" srcOrd="0" destOrd="0" parTransId="{2931C65D-C0A9-1E4B-A67C-A00C6B89E731}" sibTransId="{45CDE84A-62C2-A745-A9B3-561792478DD3}"/>
    <dgm:cxn modelId="{52FC6820-FD63-C441-8021-FB0563E1BE3F}" srcId="{8F66A6FA-C79D-5E42-8DED-97449A58802F}" destId="{D255B109-E615-9248-80E9-E4C47204169A}" srcOrd="1" destOrd="0" parTransId="{57B27AF4-11E7-064C-A3B2-1F8B3E78C355}" sibTransId="{9CC97825-F65D-F24D-91EE-902FCA8E6F2F}"/>
    <dgm:cxn modelId="{F397C33C-36E5-1045-940C-552A6C15FF85}" type="presOf" srcId="{4822D7E3-0B89-5948-B1FE-E26FADC258DD}" destId="{E4E66CFF-3061-174C-B5A0-14261656CDC5}" srcOrd="0" destOrd="0" presId="urn:microsoft.com/office/officeart/2005/8/layout/process4"/>
    <dgm:cxn modelId="{EDACDACD-085C-B144-8FB6-E23763A66A20}" srcId="{D5C45CB8-B3D9-EB4A-8538-73630FC136B7}" destId="{66987CD2-2534-CC4E-96A2-A95A77B87387}" srcOrd="2" destOrd="0" parTransId="{E9538363-0BBE-5941-AFCC-47A7D3044099}" sibTransId="{56B992F0-322F-ED49-8656-62276CDED583}"/>
    <dgm:cxn modelId="{D317CF62-AB26-244C-9FEC-DF64E8D8A850}" type="presOf" srcId="{D255B109-E615-9248-80E9-E4C47204169A}" destId="{690FD74B-6600-594F-8C46-7B232B32CFB4}" srcOrd="0" destOrd="0" presId="urn:microsoft.com/office/officeart/2005/8/layout/process4"/>
    <dgm:cxn modelId="{40D939A5-51B3-1B42-AD03-87E20DCE7E55}" type="presOf" srcId="{9B1AE081-CA7B-5846-B769-6CA1DACAAF02}" destId="{6AE962E2-5A8B-0946-B80A-3ABF71CFFFD2}" srcOrd="0" destOrd="0" presId="urn:microsoft.com/office/officeart/2005/8/layout/process4"/>
    <dgm:cxn modelId="{C8555E2C-8095-8444-BC4B-994A61E17DD4}" type="presOf" srcId="{D9E6F72B-3AC8-0944-9448-2CA881C35197}" destId="{F2A93F4A-FE81-264A-B3E0-41106E126793}" srcOrd="0" destOrd="0" presId="urn:microsoft.com/office/officeart/2005/8/layout/process4"/>
    <dgm:cxn modelId="{9CFAB611-2CF4-C742-AB6A-C83099A9B9C4}" srcId="{8F66A6FA-C79D-5E42-8DED-97449A58802F}" destId="{C55EE4A8-9EB5-5A4B-A2C0-882D41BF03F1}" srcOrd="0" destOrd="0" parTransId="{F64923ED-F290-E440-A9EF-0DB22FF499B9}" sibTransId="{2566226E-CD33-2F4F-94A5-3B263D683CE0}"/>
    <dgm:cxn modelId="{3781C940-861D-EE49-A0B6-815D59E9A253}" type="presOf" srcId="{D5C45CB8-B3D9-EB4A-8538-73630FC136B7}" destId="{25F4D901-C5D0-C74F-8610-BEE0A53BAE26}" srcOrd="1" destOrd="0" presId="urn:microsoft.com/office/officeart/2005/8/layout/process4"/>
    <dgm:cxn modelId="{498C0EF6-C809-A94B-8B14-F2423A780145}" type="presParOf" srcId="{7EA8978A-F0F5-CD4D-9416-51E225429CA2}" destId="{36DE1C33-9214-5840-B06F-155D5F40C772}" srcOrd="0" destOrd="0" presId="urn:microsoft.com/office/officeart/2005/8/layout/process4"/>
    <dgm:cxn modelId="{5055C541-BF34-244D-8DEB-C9F08C7C5127}" type="presParOf" srcId="{36DE1C33-9214-5840-B06F-155D5F40C772}" destId="{546C384B-DFED-0040-B475-1C1051FB64CF}" srcOrd="0" destOrd="0" presId="urn:microsoft.com/office/officeart/2005/8/layout/process4"/>
    <dgm:cxn modelId="{F493F21D-1F52-2E4E-A9EF-62A01F4CB6F6}" type="presParOf" srcId="{7EA8978A-F0F5-CD4D-9416-51E225429CA2}" destId="{6ACB74EC-DE5C-CF41-9F65-426C6CC0789D}" srcOrd="1" destOrd="0" presId="urn:microsoft.com/office/officeart/2005/8/layout/process4"/>
    <dgm:cxn modelId="{36DCA15C-FC92-3D42-AAE6-B53FF4A6D064}" type="presParOf" srcId="{7EA8978A-F0F5-CD4D-9416-51E225429CA2}" destId="{0B40C3EA-07FC-084F-AA9A-68979D035A24}" srcOrd="2" destOrd="0" presId="urn:microsoft.com/office/officeart/2005/8/layout/process4"/>
    <dgm:cxn modelId="{4FC71426-8D09-F54E-894A-0E736A3F0D70}" type="presParOf" srcId="{0B40C3EA-07FC-084F-AA9A-68979D035A24}" destId="{8F623F79-99DE-5846-8A90-98C4C67F1DF9}" srcOrd="0" destOrd="0" presId="urn:microsoft.com/office/officeart/2005/8/layout/process4"/>
    <dgm:cxn modelId="{183F5FF4-8DAD-E049-965A-A587614743F6}" type="presParOf" srcId="{0B40C3EA-07FC-084F-AA9A-68979D035A24}" destId="{25F4D901-C5D0-C74F-8610-BEE0A53BAE26}" srcOrd="1" destOrd="0" presId="urn:microsoft.com/office/officeart/2005/8/layout/process4"/>
    <dgm:cxn modelId="{536D1782-6B8F-E94B-ADE9-3E19889FECEC}" type="presParOf" srcId="{0B40C3EA-07FC-084F-AA9A-68979D035A24}" destId="{A47C7D7F-DFFA-8F4D-B519-608B89FEA2D0}" srcOrd="2" destOrd="0" presId="urn:microsoft.com/office/officeart/2005/8/layout/process4"/>
    <dgm:cxn modelId="{04257C30-58C9-F749-BD34-14800D20089F}" type="presParOf" srcId="{A47C7D7F-DFFA-8F4D-B519-608B89FEA2D0}" destId="{0529EE08-EFA3-EE4F-A43C-7B05FC706B06}" srcOrd="0" destOrd="0" presId="urn:microsoft.com/office/officeart/2005/8/layout/process4"/>
    <dgm:cxn modelId="{1E3C6761-7634-9149-9DBC-35E16A482C13}" type="presParOf" srcId="{A47C7D7F-DFFA-8F4D-B519-608B89FEA2D0}" destId="{67E6E3F3-5B96-9246-9FA1-F26B940E82E3}" srcOrd="1" destOrd="0" presId="urn:microsoft.com/office/officeart/2005/8/layout/process4"/>
    <dgm:cxn modelId="{5CA6B64A-483F-1B40-B4BF-9EA9A1C1D878}" type="presParOf" srcId="{A47C7D7F-DFFA-8F4D-B519-608B89FEA2D0}" destId="{178A5C6B-2A65-DE4C-A6AD-BD21E2046112}" srcOrd="2" destOrd="0" presId="urn:microsoft.com/office/officeart/2005/8/layout/process4"/>
    <dgm:cxn modelId="{D73EC36D-FEC7-9148-9BC7-56C6227C9BF8}" type="presParOf" srcId="{A47C7D7F-DFFA-8F4D-B519-608B89FEA2D0}" destId="{D66B3FDA-1B0F-224D-A994-2DA6681B07B1}" srcOrd="3" destOrd="0" presId="urn:microsoft.com/office/officeart/2005/8/layout/process4"/>
    <dgm:cxn modelId="{4EAD126E-7E5A-0A4E-A522-CACE33F76BF6}" type="presParOf" srcId="{7EA8978A-F0F5-CD4D-9416-51E225429CA2}" destId="{5DF4A312-A75F-2547-B1BC-CC267085F1D5}" srcOrd="3" destOrd="0" presId="urn:microsoft.com/office/officeart/2005/8/layout/process4"/>
    <dgm:cxn modelId="{C31A218E-CFE2-394F-AE36-8EFD213A39BF}" type="presParOf" srcId="{7EA8978A-F0F5-CD4D-9416-51E225429CA2}" destId="{C180766B-C047-2F43-89D7-0BA4B438344A}" srcOrd="4" destOrd="0" presId="urn:microsoft.com/office/officeart/2005/8/layout/process4"/>
    <dgm:cxn modelId="{0A01C42C-4B6E-254C-82B5-B507FDE8FFB7}" type="presParOf" srcId="{C180766B-C047-2F43-89D7-0BA4B438344A}" destId="{432F8428-21D3-564E-B560-3281F10D8043}" srcOrd="0" destOrd="0" presId="urn:microsoft.com/office/officeart/2005/8/layout/process4"/>
    <dgm:cxn modelId="{844D7A42-17E8-EF48-9555-61A9450E86C5}" type="presParOf" srcId="{C180766B-C047-2F43-89D7-0BA4B438344A}" destId="{BF3AB933-34C4-CB4F-AA14-18ACAD8FD25E}" srcOrd="1" destOrd="0" presId="urn:microsoft.com/office/officeart/2005/8/layout/process4"/>
    <dgm:cxn modelId="{888E8BDB-4C3F-644A-B329-075CABC4C21D}" type="presParOf" srcId="{C180766B-C047-2F43-89D7-0BA4B438344A}" destId="{1B58B621-A239-294D-8C15-4725DC8C746A}" srcOrd="2" destOrd="0" presId="urn:microsoft.com/office/officeart/2005/8/layout/process4"/>
    <dgm:cxn modelId="{D137910D-BE77-B94F-A63A-0E4435D7F811}" type="presParOf" srcId="{1B58B621-A239-294D-8C15-4725DC8C746A}" destId="{FAD0C70E-7710-D84F-8C52-FF2B250AD2A1}" srcOrd="0" destOrd="0" presId="urn:microsoft.com/office/officeart/2005/8/layout/process4"/>
    <dgm:cxn modelId="{FF5C1A8C-822C-1345-ADA2-2D3C6E084838}" type="presParOf" srcId="{1B58B621-A239-294D-8C15-4725DC8C746A}" destId="{F8EB9661-9AB0-3441-87A0-BA2642F8968E}" srcOrd="1" destOrd="0" presId="urn:microsoft.com/office/officeart/2005/8/layout/process4"/>
    <dgm:cxn modelId="{1E45AFF5-D758-E04F-9831-E02245A001CC}" type="presParOf" srcId="{1B58B621-A239-294D-8C15-4725DC8C746A}" destId="{E4E66CFF-3061-174C-B5A0-14261656CDC5}" srcOrd="2" destOrd="0" presId="urn:microsoft.com/office/officeart/2005/8/layout/process4"/>
    <dgm:cxn modelId="{E16C56B2-2ADA-D847-8FB4-20B9FA11BD01}" type="presParOf" srcId="{7EA8978A-F0F5-CD4D-9416-51E225429CA2}" destId="{CEE59F5B-01CD-6D47-B997-A11D79274C09}" srcOrd="5" destOrd="0" presId="urn:microsoft.com/office/officeart/2005/8/layout/process4"/>
    <dgm:cxn modelId="{CFE6B299-03AF-5D4F-8B78-BE6A2D3CCC60}" type="presParOf" srcId="{7EA8978A-F0F5-CD4D-9416-51E225429CA2}" destId="{D0BA710E-17EB-2446-AF46-0DDC2F380AA9}" srcOrd="6" destOrd="0" presId="urn:microsoft.com/office/officeart/2005/8/layout/process4"/>
    <dgm:cxn modelId="{318272C9-139B-FE4D-A923-E5C9984D3546}" type="presParOf" srcId="{D0BA710E-17EB-2446-AF46-0DDC2F380AA9}" destId="{65645031-3017-7143-BF55-2392E040335B}" srcOrd="0" destOrd="0" presId="urn:microsoft.com/office/officeart/2005/8/layout/process4"/>
    <dgm:cxn modelId="{D3ED539D-8102-F543-8AA4-67D082A833DA}" type="presParOf" srcId="{D0BA710E-17EB-2446-AF46-0DDC2F380AA9}" destId="{BEFE1C95-CD62-5942-8920-DAD5DD5CF018}" srcOrd="1" destOrd="0" presId="urn:microsoft.com/office/officeart/2005/8/layout/process4"/>
    <dgm:cxn modelId="{A0529040-9686-5246-B464-E0F26EFAA33C}" type="presParOf" srcId="{D0BA710E-17EB-2446-AF46-0DDC2F380AA9}" destId="{4A439B21-27BE-A144-B302-BDFA48F17977}" srcOrd="2" destOrd="0" presId="urn:microsoft.com/office/officeart/2005/8/layout/process4"/>
    <dgm:cxn modelId="{AFF1398A-69E7-1E44-AF05-7079249EA0FF}" type="presParOf" srcId="{4A439B21-27BE-A144-B302-BDFA48F17977}" destId="{83A33F31-6D3A-8148-9951-051382108579}" srcOrd="0" destOrd="0" presId="urn:microsoft.com/office/officeart/2005/8/layout/process4"/>
    <dgm:cxn modelId="{0B40C247-A304-914E-8F9C-A34BE539E38C}" type="presParOf" srcId="{4A439B21-27BE-A144-B302-BDFA48F17977}" destId="{690FD74B-6600-594F-8C46-7B232B32CFB4}" srcOrd="1" destOrd="0" presId="urn:microsoft.com/office/officeart/2005/8/layout/process4"/>
    <dgm:cxn modelId="{F3F9DA61-A018-3746-90FD-26F10F5072B7}" type="presParOf" srcId="{4A439B21-27BE-A144-B302-BDFA48F17977}" destId="{C3984110-B48E-254C-A167-4642FA26D633}" srcOrd="2" destOrd="0" presId="urn:microsoft.com/office/officeart/2005/8/layout/process4"/>
    <dgm:cxn modelId="{B659ED0C-7951-4A4E-9790-FB01ACED5659}" type="presParOf" srcId="{4A439B21-27BE-A144-B302-BDFA48F17977}" destId="{FC239F3F-D662-0B4C-AA0A-D8CF396CD43B}" srcOrd="3" destOrd="0" presId="urn:microsoft.com/office/officeart/2005/8/layout/process4"/>
    <dgm:cxn modelId="{7A112705-BE60-1E49-9C0C-F387F2247827}" type="presParOf" srcId="{4A439B21-27BE-A144-B302-BDFA48F17977}" destId="{F1B870FD-5EA1-FB43-9E7E-CD5244623366}" srcOrd="4" destOrd="0" presId="urn:microsoft.com/office/officeart/2005/8/layout/process4"/>
    <dgm:cxn modelId="{8FB5799F-0E68-5D40-8893-FB21E3412F0C}" type="presParOf" srcId="{7EA8978A-F0F5-CD4D-9416-51E225429CA2}" destId="{15584B6C-A6EE-304C-983C-3247EC7A1273}" srcOrd="7" destOrd="0" presId="urn:microsoft.com/office/officeart/2005/8/layout/process4"/>
    <dgm:cxn modelId="{3B2B8E24-40A5-4846-AFB0-5B083A2D0E67}" type="presParOf" srcId="{7EA8978A-F0F5-CD4D-9416-51E225429CA2}" destId="{92D95076-8EE7-6B44-AE58-244382D27BF8}" srcOrd="8" destOrd="0" presId="urn:microsoft.com/office/officeart/2005/8/layout/process4"/>
    <dgm:cxn modelId="{11D4C50E-182C-2747-B357-645BA3255CAD}" type="presParOf" srcId="{92D95076-8EE7-6B44-AE58-244382D27BF8}" destId="{F2A93F4A-FE81-264A-B3E0-41106E126793}" srcOrd="0" destOrd="0" presId="urn:microsoft.com/office/officeart/2005/8/layout/process4"/>
    <dgm:cxn modelId="{08F5E92B-08D7-A840-AF36-192FEEDABBD8}" type="presParOf" srcId="{92D95076-8EE7-6B44-AE58-244382D27BF8}" destId="{AE3014FA-498E-A64F-A375-0BADC9EFC675}" srcOrd="1" destOrd="0" presId="urn:microsoft.com/office/officeart/2005/8/layout/process4"/>
    <dgm:cxn modelId="{726668A7-FC29-AF47-847F-CFB658390FFA}" type="presParOf" srcId="{92D95076-8EE7-6B44-AE58-244382D27BF8}" destId="{DB11FF29-5050-CD45-8997-036F6F964D9A}" srcOrd="2" destOrd="0" presId="urn:microsoft.com/office/officeart/2005/8/layout/process4"/>
    <dgm:cxn modelId="{8F329AE3-35AF-134A-A6C7-ECB588022820}" type="presParOf" srcId="{DB11FF29-5050-CD45-8997-036F6F964D9A}" destId="{6AE962E2-5A8B-0946-B80A-3ABF71CFFFD2}" srcOrd="0" destOrd="0" presId="urn:microsoft.com/office/officeart/2005/8/layout/process4"/>
    <dgm:cxn modelId="{9969378B-EF3A-0249-8347-2447FE170740}" type="presParOf" srcId="{DB11FF29-5050-CD45-8997-036F6F964D9A}" destId="{C1F9897C-0F79-CD47-89A5-C940AB4266AD}" srcOrd="1" destOrd="0" presId="urn:microsoft.com/office/officeart/2005/8/layout/process4"/>
    <dgm:cxn modelId="{CDE1C376-A0CF-1B4A-9949-D4206F636937}" type="presParOf" srcId="{DB11FF29-5050-CD45-8997-036F6F964D9A}" destId="{297B09B5-D079-AE4F-9C7C-40159452F1EB}" srcOrd="2" destOrd="0" presId="urn:microsoft.com/office/officeart/2005/8/layout/process4"/>
    <dgm:cxn modelId="{23626F78-90FE-6A4C-B9D4-F3198578E88D}" type="presParOf" srcId="{DB11FF29-5050-CD45-8997-036F6F964D9A}" destId="{84A410EE-5E6C-2E40-B431-8574FA2EEE8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8627-04EC-0B44-A133-74B5970037F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D07E-6333-B044-B6B8-4AA0956DB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Amyloid PET reveals </a:t>
            </a:r>
            <a:r>
              <a:rPr lang="en-US" dirty="0" err="1" smtClean="0"/>
              <a:t>prescence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Ameloid</a:t>
            </a:r>
            <a:r>
              <a:rPr lang="en-US" baseline="0" dirty="0" smtClean="0"/>
              <a:t> beta plaques</a:t>
            </a:r>
          </a:p>
          <a:p>
            <a:r>
              <a:rPr lang="en-US" baseline="0" dirty="0" smtClean="0"/>
              <a:t>FDG PET measures glucose uptake</a:t>
            </a:r>
          </a:p>
          <a:p>
            <a:r>
              <a:rPr lang="en-US" baseline="0" dirty="0" err="1" smtClean="0"/>
              <a:t>sMRI</a:t>
            </a:r>
            <a:r>
              <a:rPr lang="en-US" baseline="0" dirty="0" smtClean="0"/>
              <a:t> measures physical brain volume</a:t>
            </a:r>
          </a:p>
          <a:p>
            <a:r>
              <a:rPr lang="en-US" baseline="0" dirty="0" smtClean="0"/>
              <a:t>Diffusion MRI measures white matter fiber tracts</a:t>
            </a:r>
          </a:p>
          <a:p>
            <a:r>
              <a:rPr lang="en-US" baseline="0" dirty="0" smtClean="0"/>
              <a:t>Resting state fMRI measures functional activity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D07E-6333-B044-B6B8-4AA0956DB3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4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VSD Imaging: voltage-sensitive</a:t>
            </a:r>
            <a:r>
              <a:rPr lang="en-US" baseline="0" dirty="0" smtClean="0"/>
              <a:t> dyes</a:t>
            </a:r>
          </a:p>
          <a:p>
            <a:r>
              <a:rPr lang="en-US" baseline="0" dirty="0" smtClean="0"/>
              <a:t>TMS: </a:t>
            </a:r>
            <a:r>
              <a:rPr lang="en-US" baseline="0" dirty="0" err="1" smtClean="0"/>
              <a:t>transcranial</a:t>
            </a:r>
            <a:r>
              <a:rPr lang="en-US" baseline="0" dirty="0" smtClean="0"/>
              <a:t> magnetic simulation</a:t>
            </a:r>
          </a:p>
          <a:p>
            <a:r>
              <a:rPr lang="en-US" baseline="0" dirty="0" smtClean="0"/>
              <a:t>LFP: Local Field Potential</a:t>
            </a:r>
          </a:p>
          <a:p>
            <a:r>
              <a:rPr lang="en-US" baseline="0" dirty="0" err="1" smtClean="0"/>
              <a:t>Ooptogenetics</a:t>
            </a:r>
            <a:r>
              <a:rPr lang="en-US" baseline="0" dirty="0" smtClean="0"/>
              <a:t> – light used to control neurons </a:t>
            </a:r>
            <a:r>
              <a:rPr lang="en-US" baseline="0" dirty="0" err="1" smtClean="0"/>
              <a:t>geneticall</a:t>
            </a:r>
            <a:r>
              <a:rPr lang="en-US" baseline="0" dirty="0" smtClean="0"/>
              <a:t> modified to express light sensitive ion channels (Control/monitor neurological activity)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D07E-6333-B044-B6B8-4AA0956DB3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Epigenetics</a:t>
            </a:r>
            <a:r>
              <a:rPr lang="en-US" baseline="0" dirty="0" smtClean="0"/>
              <a:t> – study of heritable changes in gene expression not involving DNA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D07E-6333-B044-B6B8-4AA0956DB3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r>
              <a:rPr lang="en-US" baseline="0" dirty="0" smtClean="0"/>
              <a:t> of subgroups: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May be prognostic or predictive of current therapies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May be able to find CMS-specific subgroups.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May use subgroups to identify promising 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also perform de novo supervised subtyping to predict responders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Note: turning a hard problem into a simpler problem.  This may enable us to more effectively discover local signals.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00A1C-198F-4CFD-8D29-F0D4FBF112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9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Mir-200 family plays essential role in tumor suppression by inhibiting epithelial-</a:t>
            </a:r>
            <a:r>
              <a:rPr lang="en-US" dirty="0" err="1" smtClean="0"/>
              <a:t>mesenchymal</a:t>
            </a:r>
            <a:r>
              <a:rPr lang="en-US" baseline="0" dirty="0" smtClean="0"/>
              <a:t> transition (EMT), initiating step of </a:t>
            </a:r>
            <a:r>
              <a:rPr lang="en-US" baseline="0" dirty="0" err="1" smtClean="0"/>
              <a:t>metastatisis</a:t>
            </a:r>
            <a:endParaRPr lang="en-US" baseline="0" dirty="0" smtClean="0"/>
          </a:p>
          <a:p>
            <a:r>
              <a:rPr lang="en-US" baseline="0" dirty="0" smtClean="0"/>
              <a:t>Occurs as part of embryonic development, and shares similarities with cancer progression</a:t>
            </a:r>
          </a:p>
          <a:p>
            <a:r>
              <a:rPr lang="en-US" baseline="0" dirty="0" smtClean="0"/>
              <a:t>Directly targets ZEB1/ZEB2 – mir-200 repressed which leads to ZEB1/ZEB2 and </a:t>
            </a:r>
            <a:r>
              <a:rPr lang="en-US" baseline="0" dirty="0" err="1" smtClean="0"/>
              <a:t>mesenchymal</a:t>
            </a:r>
            <a:r>
              <a:rPr lang="en-US" baseline="0" dirty="0" smtClean="0"/>
              <a:t>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D07E-6333-B044-B6B8-4AA0956DB3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7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NCBI: involved in transcription</a:t>
            </a:r>
            <a:r>
              <a:rPr lang="en-US" baseline="0" dirty="0" smtClean="0"/>
              <a:t> regulation and chromatin remodeling.  Cancer causing gene?</a:t>
            </a:r>
            <a:endParaRPr lang="en-US" dirty="0" smtClean="0"/>
          </a:p>
          <a:p>
            <a:r>
              <a:rPr lang="en-US" dirty="0" smtClean="0"/>
              <a:t>KDM5C: histone</a:t>
            </a:r>
            <a:r>
              <a:rPr lang="en-US" baseline="0" dirty="0" smtClean="0"/>
              <a:t> lysine </a:t>
            </a:r>
            <a:r>
              <a:rPr lang="en-US" baseline="0" dirty="0" err="1" smtClean="0"/>
              <a:t>demthylases</a:t>
            </a:r>
            <a:r>
              <a:rPr lang="en-US" baseline="0" dirty="0" smtClean="0"/>
              <a:t> (KDMs) epigenetic enzymes that remove repressive and activating histone marks.  KDM5 family members remove histone H3 lysine 4 </a:t>
            </a:r>
            <a:r>
              <a:rPr lang="en-US" baseline="0" dirty="0" err="1" smtClean="0"/>
              <a:t>dimethylation</a:t>
            </a:r>
            <a:r>
              <a:rPr lang="en-US" baseline="0" dirty="0" smtClean="0"/>
              <a:t>-activating marks – potential players in </a:t>
            </a:r>
            <a:r>
              <a:rPr lang="en-US" baseline="0" dirty="0" err="1" smtClean="0"/>
              <a:t>downregulation</a:t>
            </a:r>
            <a:r>
              <a:rPr lang="en-US" baseline="0" dirty="0" smtClean="0"/>
              <a:t> of tumor suppressors.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KDM5C associated with relapse-free survival (high – more </a:t>
            </a:r>
            <a:r>
              <a:rPr lang="en-US" baseline="0" dirty="0" err="1" smtClean="0"/>
              <a:t>growht</a:t>
            </a:r>
            <a:r>
              <a:rPr lang="en-US" baseline="0" dirty="0" smtClean="0"/>
              <a:t>) (Stein et al. Am J Path 2014 pp2430)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D07E-6333-B044-B6B8-4AA0956DB3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2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6/8/2016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310" y="359898"/>
            <a:ext cx="8045690" cy="1472184"/>
          </a:xfrm>
        </p:spPr>
        <p:txBody>
          <a:bodyPr/>
          <a:lstStyle/>
          <a:p>
            <a:r>
              <a:rPr lang="en-US" dirty="0" smtClean="0"/>
              <a:t>Discussion: Statistical Integration for Medical/Health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Jeffrey S. Morris</a:t>
            </a:r>
          </a:p>
          <a:p>
            <a:pPr algn="ctr"/>
            <a:r>
              <a:rPr lang="en-US" dirty="0" smtClean="0"/>
              <a:t>Del and Dennis McCarthy Distinguished Professor</a:t>
            </a:r>
          </a:p>
          <a:p>
            <a:pPr algn="ctr"/>
            <a:r>
              <a:rPr lang="en-US" dirty="0" smtClean="0"/>
              <a:t>Department of Biostatistics</a:t>
            </a:r>
          </a:p>
          <a:p>
            <a:pPr algn="ctr"/>
            <a:r>
              <a:rPr lang="en-US" dirty="0" smtClean="0"/>
              <a:t>The University of Texas M.D.  Anderson Cancer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407" y="4021039"/>
            <a:ext cx="2533650" cy="2176463"/>
          </a:xfrm>
          <a:prstGeom prst="rect">
            <a:avLst/>
          </a:prstGeom>
          <a:noFill/>
          <a:ln w="508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7" b="88934" l="7357" r="93733">
                        <a14:foregroundMark x1="37602" y1="7377" x2="37602" y2="7377"/>
                        <a14:foregroundMark x1="41144" y1="87705" x2="41144" y2="87705"/>
                        <a14:foregroundMark x1="30518" y1="27869" x2="30518" y2="27869"/>
                        <a14:foregroundMark x1="38692" y1="26230" x2="38692" y2="26230"/>
                        <a14:foregroundMark x1="47411" y1="29508" x2="47411" y2="29508"/>
                        <a14:foregroundMark x1="53678" y1="29918" x2="53678" y2="29918"/>
                        <a14:foregroundMark x1="61308" y1="28689" x2="61308" y2="28689"/>
                        <a14:foregroundMark x1="74932" y1="28279" x2="74932" y2="28279"/>
                        <a14:foregroundMark x1="78202" y1="28689" x2="78202" y2="28689"/>
                        <a14:foregroundMark x1="86104" y1="28279" x2="86104" y2="28279"/>
                        <a14:foregroundMark x1="94005" y1="28689" x2="94005" y2="28689"/>
                        <a14:foregroundMark x1="66213" y1="61475" x2="66213" y2="61475"/>
                        <a14:foregroundMark x1="61580" y1="62295" x2="61580" y2="62295"/>
                        <a14:foregroundMark x1="59946" y1="70082" x2="59946" y2="70082"/>
                        <a14:foregroundMark x1="63215" y1="40574" x2="63215" y2="40574"/>
                        <a14:foregroundMark x1="69482" y1="58197" x2="69482" y2="58197"/>
                        <a14:foregroundMark x1="52044" y1="58197" x2="52044" y2="58197"/>
                        <a14:foregroundMark x1="43052" y1="61066" x2="43052" y2="61066"/>
                        <a14:foregroundMark x1="28883" y1="59016" x2="28883" y2="59016"/>
                        <a14:foregroundMark x1="7357" y1="41393" x2="7357" y2="41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88" y="3900154"/>
            <a:ext cx="2495514" cy="1709069"/>
          </a:xfrm>
          <a:prstGeom prst="rect">
            <a:avLst/>
          </a:prstGeom>
        </p:spPr>
      </p:pic>
      <p:pic>
        <p:nvPicPr>
          <p:cNvPr id="6" name="Picture 7" descr="MDA_Logos/MDACC_MasterBrand_Logos/Lores_Screen/MDACC_RGB_TC_tag_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946466"/>
            <a:ext cx="2416175" cy="13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Known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878" y="1447800"/>
            <a:ext cx="7955122" cy="48260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These strategies focus on integration as a meta</a:t>
            </a:r>
            <a:r>
              <a:rPr lang="en-US" sz="4000" dirty="0"/>
              <a:t>-analysis on </a:t>
            </a:r>
            <a:r>
              <a:rPr lang="en-US" sz="4000" dirty="0" smtClean="0"/>
              <a:t>the</a:t>
            </a:r>
            <a:r>
              <a:rPr lang="en-US" sz="4000" i="1" dirty="0" smtClean="0"/>
              <a:t> p</a:t>
            </a:r>
            <a:r>
              <a:rPr lang="en-US" sz="4000" dirty="0"/>
              <a:t>-</a:t>
            </a:r>
            <a:r>
              <a:rPr lang="en-US" sz="4000" dirty="0" smtClean="0"/>
              <a:t>space – concatenate and discover</a:t>
            </a:r>
          </a:p>
          <a:p>
            <a:r>
              <a:rPr lang="en-US" sz="4000" dirty="0" smtClean="0"/>
              <a:t>Other integrative modeling strategies can attempt to integrate known biological information from existing theoretical knowledge and/or literature</a:t>
            </a:r>
          </a:p>
          <a:p>
            <a:r>
              <a:rPr lang="en-US" sz="4000" dirty="0">
                <a:solidFill>
                  <a:srgbClr val="0000FF"/>
                </a:solidFill>
              </a:rPr>
              <a:t>Approaches to Integrate Biological Information</a:t>
            </a:r>
          </a:p>
          <a:p>
            <a:pPr lvl="1"/>
            <a:r>
              <a:rPr lang="en-US" sz="3400" dirty="0" smtClean="0"/>
              <a:t>Build </a:t>
            </a:r>
            <a:r>
              <a:rPr lang="en-US" sz="3400" dirty="0"/>
              <a:t>models according to theoretical </a:t>
            </a:r>
            <a:r>
              <a:rPr lang="en-US" sz="3400" b="1" u="sng" dirty="0"/>
              <a:t>structural relationships </a:t>
            </a:r>
            <a:r>
              <a:rPr lang="en-US" sz="3400" dirty="0"/>
              <a:t>among different modes/platforms (</a:t>
            </a:r>
            <a:r>
              <a:rPr lang="en-US" sz="3400" dirty="0" err="1">
                <a:solidFill>
                  <a:srgbClr val="FF0000"/>
                </a:solidFill>
              </a:rPr>
              <a:t>iBAG</a:t>
            </a:r>
            <a:r>
              <a:rPr lang="en-US" sz="3400" dirty="0"/>
              <a:t>)</a:t>
            </a:r>
          </a:p>
          <a:p>
            <a:pPr lvl="1"/>
            <a:r>
              <a:rPr lang="en-US" sz="3400" dirty="0"/>
              <a:t>Focus on </a:t>
            </a:r>
            <a:r>
              <a:rPr lang="en-US" sz="3400" b="1" u="sng" dirty="0"/>
              <a:t>“biologically relevant” </a:t>
            </a:r>
            <a:r>
              <a:rPr lang="en-US" sz="3400" dirty="0"/>
              <a:t>information (functional effects)</a:t>
            </a:r>
          </a:p>
          <a:p>
            <a:pPr lvl="1"/>
            <a:r>
              <a:rPr lang="en-US" sz="3400" dirty="0"/>
              <a:t>Incorporate </a:t>
            </a:r>
            <a:r>
              <a:rPr lang="en-US" sz="3400" b="1" u="sng" dirty="0"/>
              <a:t>known biological information </a:t>
            </a:r>
            <a:r>
              <a:rPr lang="en-US" sz="3400" dirty="0"/>
              <a:t>from </a:t>
            </a:r>
            <a:r>
              <a:rPr lang="en-US" sz="3400" dirty="0" smtClean="0"/>
              <a:t>literature (</a:t>
            </a:r>
            <a:r>
              <a:rPr lang="en-US" sz="3400" dirty="0"/>
              <a:t>incorporate </a:t>
            </a:r>
            <a:r>
              <a:rPr lang="en-US" sz="3400" dirty="0">
                <a:hlinkClick r:id="rId2" action="ppaction://hlinksldjump"/>
              </a:rPr>
              <a:t>pathway information</a:t>
            </a:r>
            <a:r>
              <a:rPr lang="en-US" sz="3400" dirty="0"/>
              <a:t>, </a:t>
            </a:r>
            <a:r>
              <a:rPr lang="en-US" sz="3400" dirty="0">
                <a:hlinkClick r:id="rId3" action="ppaction://hlinksldjump"/>
              </a:rPr>
              <a:t>histone modifications</a:t>
            </a:r>
            <a:r>
              <a:rPr lang="en-US" sz="3400" dirty="0"/>
              <a:t>, etc.)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Pathways</a:t>
            </a:r>
            <a:endParaRPr lang="en-US" dirty="0"/>
          </a:p>
        </p:txBody>
      </p:sp>
      <p:pic>
        <p:nvPicPr>
          <p:cNvPr id="4" name="Content Placeholder 3" descr="pi3k_akt-pathway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" b="-216"/>
          <a:stretch/>
        </p:blipFill>
        <p:spPr>
          <a:xfrm>
            <a:off x="995343" y="1417320"/>
            <a:ext cx="5331377" cy="540059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26720" y="1524000"/>
            <a:ext cx="2817280" cy="4997894"/>
          </a:xfrm>
        </p:spPr>
        <p:txBody>
          <a:bodyPr>
            <a:normAutofit/>
          </a:bodyPr>
          <a:lstStyle/>
          <a:p>
            <a:r>
              <a:rPr lang="en-US" dirty="0" smtClean="0"/>
              <a:t>Genes/proteins work together in complex interactive pathways</a:t>
            </a:r>
          </a:p>
          <a:p>
            <a:r>
              <a:rPr lang="en-US" dirty="0" smtClean="0"/>
              <a:t>Some known, much unknown</a:t>
            </a:r>
          </a:p>
          <a:p>
            <a:r>
              <a:rPr lang="en-US" dirty="0" smtClean="0"/>
              <a:t>This structure crucial for understanding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Known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878" y="1447800"/>
            <a:ext cx="7955122" cy="53257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These strategies focus on integration as a meta</a:t>
            </a:r>
            <a:r>
              <a:rPr lang="en-US" dirty="0"/>
              <a:t>-analysis on </a:t>
            </a:r>
            <a:r>
              <a:rPr lang="en-US" dirty="0" smtClean="0"/>
              <a:t>the</a:t>
            </a:r>
            <a:r>
              <a:rPr lang="en-US" i="1" dirty="0" smtClean="0"/>
              <a:t> p</a:t>
            </a:r>
            <a:r>
              <a:rPr lang="en-US" dirty="0"/>
              <a:t>-</a:t>
            </a:r>
            <a:r>
              <a:rPr lang="en-US" dirty="0" smtClean="0"/>
              <a:t>space – concatenate and discover</a:t>
            </a:r>
          </a:p>
          <a:p>
            <a:r>
              <a:rPr lang="en-US" dirty="0" smtClean="0"/>
              <a:t>Other integrative modeling strategies can attempt to </a:t>
            </a:r>
            <a:r>
              <a:rPr lang="en-US" b="1" i="1" dirty="0" smtClean="0">
                <a:solidFill>
                  <a:srgbClr val="FF0000"/>
                </a:solidFill>
              </a:rPr>
              <a:t>integrate known biological information </a:t>
            </a:r>
            <a:r>
              <a:rPr lang="en-US" dirty="0" smtClean="0"/>
              <a:t>from existing theoretical knowledge and/or literature</a:t>
            </a:r>
          </a:p>
          <a:p>
            <a:r>
              <a:rPr lang="en-US" dirty="0">
                <a:solidFill>
                  <a:srgbClr val="0000FF"/>
                </a:solidFill>
              </a:rPr>
              <a:t>Approaches to Integrate Biological Information</a:t>
            </a:r>
          </a:p>
          <a:p>
            <a:pPr lvl="1"/>
            <a:r>
              <a:rPr lang="en-US" dirty="0" smtClean="0"/>
              <a:t>Build </a:t>
            </a:r>
            <a:r>
              <a:rPr lang="en-US" dirty="0"/>
              <a:t>models according to theoretical </a:t>
            </a:r>
            <a:r>
              <a:rPr lang="en-US" b="1" u="sng" dirty="0"/>
              <a:t>structural relationships </a:t>
            </a:r>
            <a:r>
              <a:rPr lang="en-US" dirty="0"/>
              <a:t>among different modes/platforms (</a:t>
            </a:r>
            <a:r>
              <a:rPr lang="en-US" dirty="0" err="1">
                <a:solidFill>
                  <a:srgbClr val="FF0000"/>
                </a:solidFill>
              </a:rPr>
              <a:t>iBAG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Focus on </a:t>
            </a:r>
            <a:r>
              <a:rPr lang="en-US" b="1" u="sng" dirty="0" smtClean="0"/>
              <a:t>“biologically relevant” </a:t>
            </a:r>
            <a:r>
              <a:rPr lang="en-US" dirty="0" smtClean="0"/>
              <a:t>information (functional effects)</a:t>
            </a:r>
          </a:p>
          <a:p>
            <a:pPr lvl="1"/>
            <a:r>
              <a:rPr lang="en-US" dirty="0" smtClean="0"/>
              <a:t>Incorporate </a:t>
            </a:r>
            <a:r>
              <a:rPr lang="en-US" b="1" u="sng" dirty="0" smtClean="0"/>
              <a:t>known biological information </a:t>
            </a:r>
            <a:r>
              <a:rPr lang="en-US" dirty="0" smtClean="0"/>
              <a:t>from literature (incorporate </a:t>
            </a:r>
            <a:r>
              <a:rPr lang="en-US" dirty="0" smtClean="0">
                <a:hlinkClick r:id="rId2" action="ppaction://hlinksldjump"/>
              </a:rPr>
              <a:t>pathway information</a:t>
            </a:r>
            <a:r>
              <a:rPr lang="en-US" dirty="0" smtClean="0"/>
              <a:t>, </a:t>
            </a:r>
            <a:r>
              <a:rPr lang="en-US" dirty="0" smtClean="0">
                <a:hlinkClick r:id="rId3" action="ppaction://hlinksldjump"/>
              </a:rPr>
              <a:t>histone modifications</a:t>
            </a:r>
            <a:r>
              <a:rPr lang="en-US" dirty="0" smtClean="0"/>
              <a:t>, etc.)</a:t>
            </a:r>
          </a:p>
          <a:p>
            <a:r>
              <a:rPr lang="en-US" b="1" dirty="0" smtClean="0"/>
              <a:t>Rest of Talk</a:t>
            </a:r>
            <a:r>
              <a:rPr lang="en-US" dirty="0" smtClean="0"/>
              <a:t>: Overview biological integration efforts</a:t>
            </a:r>
          </a:p>
          <a:p>
            <a:pPr lvl="1"/>
            <a:r>
              <a:rPr lang="en-US" dirty="0" smtClean="0"/>
              <a:t>Context: Case study involving subtypes of colon cancer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0074" y="156905"/>
            <a:ext cx="841926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Chromatin Structure/Histone Modifications</a:t>
            </a:r>
            <a:endParaRPr lang="en-US" sz="3600" dirty="0"/>
          </a:p>
        </p:txBody>
      </p:sp>
      <p:pic>
        <p:nvPicPr>
          <p:cNvPr id="9" name="Content Placeholder 8" descr="Chromatin structure 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5" r="-8195"/>
          <a:stretch>
            <a:fillRect/>
          </a:stretch>
        </p:blipFill>
        <p:spPr>
          <a:xfrm>
            <a:off x="1256086" y="1364415"/>
            <a:ext cx="3657600" cy="4663440"/>
          </a:xfrm>
        </p:spPr>
      </p:pic>
      <p:pic>
        <p:nvPicPr>
          <p:cNvPr id="12" name="Content Placeholder 11" descr="common-histone-modification-2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50" b="-13750"/>
          <a:stretch>
            <a:fillRect/>
          </a:stretch>
        </p:blipFill>
        <p:spPr>
          <a:xfrm>
            <a:off x="5169705" y="1291271"/>
            <a:ext cx="3657600" cy="4832803"/>
          </a:xfrm>
        </p:spPr>
      </p:pic>
      <p:sp>
        <p:nvSpPr>
          <p:cNvPr id="15" name="TextBox 14"/>
          <p:cNvSpPr txBox="1"/>
          <p:nvPr/>
        </p:nvSpPr>
        <p:spPr>
          <a:xfrm>
            <a:off x="4674228" y="5632021"/>
            <a:ext cx="426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Histone modifications can change chromatin structure and affect transcription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1300" y="6278352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Chromatin Remodeling</a:t>
            </a:r>
            <a:endParaRPr lang="en-US" dirty="0"/>
          </a:p>
        </p:txBody>
      </p:sp>
      <p:pic>
        <p:nvPicPr>
          <p:cNvPr id="7" name="Content Placeholder 6" descr="chromatin remodeling and transcrip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6"/>
          <a:stretch/>
        </p:blipFill>
        <p:spPr>
          <a:xfrm>
            <a:off x="2121022" y="1417637"/>
            <a:ext cx="4660930" cy="5367177"/>
          </a:xfrm>
        </p:spPr>
      </p:pic>
      <p:sp>
        <p:nvSpPr>
          <p:cNvPr id="9" name="TextBox 8"/>
          <p:cNvSpPr txBox="1"/>
          <p:nvPr/>
        </p:nvSpPr>
        <p:spPr>
          <a:xfrm>
            <a:off x="7251700" y="60960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46" y="-125014"/>
            <a:ext cx="7582053" cy="1063808"/>
          </a:xfrm>
        </p:spPr>
        <p:txBody>
          <a:bodyPr/>
          <a:lstStyle/>
          <a:p>
            <a:r>
              <a:rPr lang="en-US" sz="4000" dirty="0" smtClean="0"/>
              <a:t>Continuum of Precision Medicine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25" y="1437227"/>
            <a:ext cx="194475" cy="518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7017583" y="2605150"/>
            <a:ext cx="218127" cy="4572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21" y="2351177"/>
            <a:ext cx="194475" cy="51859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90" y="2214577"/>
            <a:ext cx="194475" cy="51859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11" y="1915224"/>
            <a:ext cx="194475" cy="51859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92" y="2684021"/>
            <a:ext cx="194475" cy="518599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86" y="2346876"/>
            <a:ext cx="194475" cy="518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7438997" y="1391727"/>
            <a:ext cx="218127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6509022" y="1686624"/>
            <a:ext cx="218127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7805230" y="1642983"/>
            <a:ext cx="218127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78" y="1860696"/>
            <a:ext cx="226469" cy="5642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91" y="1642983"/>
            <a:ext cx="226469" cy="5642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00" y="2064732"/>
            <a:ext cx="226469" cy="5642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75" y="2736929"/>
            <a:ext cx="226469" cy="5642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07" y="2199040"/>
            <a:ext cx="226469" cy="5642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6770142" y="2865475"/>
            <a:ext cx="218127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8353397" y="2306127"/>
            <a:ext cx="218127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76" y="2653459"/>
            <a:ext cx="226469" cy="5642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21" y="1227127"/>
            <a:ext cx="226469" cy="5642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3970323" y="1608314"/>
            <a:ext cx="218127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83" y="1128269"/>
            <a:ext cx="226469" cy="5642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3644470" y="1681670"/>
            <a:ext cx="218127" cy="457200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12" y="2939699"/>
            <a:ext cx="194475" cy="518599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88" y="3316428"/>
            <a:ext cx="194475" cy="518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3974734" y="2939699"/>
            <a:ext cx="218127" cy="457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44" y="3411867"/>
            <a:ext cx="226469" cy="564287"/>
          </a:xfrm>
          <a:prstGeom prst="rect">
            <a:avLst/>
          </a:prstGeom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0" y="1295017"/>
            <a:ext cx="194475" cy="518599"/>
          </a:xfrm>
          <a:prstGeom prst="rect">
            <a:avLst/>
          </a:prstGeom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74" y="1554316"/>
            <a:ext cx="194475" cy="5185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5203785" y="1139329"/>
            <a:ext cx="218127" cy="457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5121704" y="1660059"/>
            <a:ext cx="218127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86" y="1032242"/>
            <a:ext cx="226469" cy="5642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66" y="1520394"/>
            <a:ext cx="226469" cy="5642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5205031" y="3459574"/>
            <a:ext cx="218127" cy="457200"/>
          </a:xfrm>
          <a:prstGeom prst="rect">
            <a:avLst/>
          </a:prstGeom>
        </p:spPr>
      </p:pic>
      <p:pic>
        <p:nvPicPr>
          <p:cNvPr id="40" name="Content Placeholder 3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89" y="3016311"/>
            <a:ext cx="194475" cy="518599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84" y="3195933"/>
            <a:ext cx="194475" cy="5185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10" y="3326126"/>
            <a:ext cx="226469" cy="5642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4" y="2108697"/>
            <a:ext cx="226469" cy="564287"/>
          </a:xfrm>
          <a:prstGeom prst="rect">
            <a:avLst/>
          </a:prstGeom>
        </p:spPr>
      </p:pic>
      <p:pic>
        <p:nvPicPr>
          <p:cNvPr id="47" name="Content Placeholder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48" y="2086759"/>
            <a:ext cx="194475" cy="51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r="47342"/>
          <a:stretch/>
        </p:blipFill>
        <p:spPr>
          <a:xfrm>
            <a:off x="1472046" y="2052277"/>
            <a:ext cx="294450" cy="617175"/>
          </a:xfrm>
          <a:prstGeom prst="rect">
            <a:avLst/>
          </a:prstGeom>
        </p:spPr>
      </p:pic>
      <p:sp>
        <p:nvSpPr>
          <p:cNvPr id="51" name="Left-Right Arrow 50"/>
          <p:cNvSpPr/>
          <p:nvPr/>
        </p:nvSpPr>
        <p:spPr>
          <a:xfrm>
            <a:off x="642220" y="4596816"/>
            <a:ext cx="8153400" cy="30480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217086" y="4296505"/>
            <a:ext cx="261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Traditional Medicine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0033" y="4296424"/>
            <a:ext cx="238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Precision Medicine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67068" y="5532721"/>
            <a:ext cx="220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Standard Therapy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352" y="5528101"/>
            <a:ext cx="240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Personalized Therapy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22" y="3507461"/>
            <a:ext cx="376300" cy="3763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61" y="4126763"/>
            <a:ext cx="376300" cy="3763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89" y="4095212"/>
            <a:ext cx="376300" cy="3763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11" y="2243863"/>
            <a:ext cx="376300" cy="376300"/>
          </a:xfrm>
          <a:prstGeom prst="rect">
            <a:avLst/>
          </a:prstGeom>
        </p:spPr>
      </p:pic>
      <p:sp>
        <p:nvSpPr>
          <p:cNvPr id="65" name="Left Brace 64"/>
          <p:cNvSpPr/>
          <p:nvPr/>
        </p:nvSpPr>
        <p:spPr>
          <a:xfrm rot="16200000">
            <a:off x="7420308" y="2159885"/>
            <a:ext cx="303319" cy="2514598"/>
          </a:xfrm>
          <a:prstGeom prst="leftBrace">
            <a:avLst/>
          </a:prstGeom>
          <a:ln w="25400" cap="rnd"/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Brace 65"/>
          <p:cNvSpPr/>
          <p:nvPr/>
        </p:nvSpPr>
        <p:spPr>
          <a:xfrm rot="16200000">
            <a:off x="3855274" y="3604436"/>
            <a:ext cx="262004" cy="806156"/>
          </a:xfrm>
          <a:prstGeom prst="leftBrace">
            <a:avLst/>
          </a:prstGeom>
          <a:ln w="25400" cap="rnd"/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Brace 66"/>
          <p:cNvSpPr/>
          <p:nvPr/>
        </p:nvSpPr>
        <p:spPr>
          <a:xfrm rot="16200000">
            <a:off x="3746152" y="1780859"/>
            <a:ext cx="262004" cy="806156"/>
          </a:xfrm>
          <a:prstGeom prst="leftBrace">
            <a:avLst/>
          </a:prstGeom>
          <a:ln w="25400" cap="rnd"/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e 67"/>
          <p:cNvSpPr/>
          <p:nvPr/>
        </p:nvSpPr>
        <p:spPr>
          <a:xfrm rot="16200000">
            <a:off x="5104127" y="1761753"/>
            <a:ext cx="262004" cy="806156"/>
          </a:xfrm>
          <a:prstGeom prst="leftBrace">
            <a:avLst/>
          </a:prstGeom>
          <a:ln w="25400" cap="rnd"/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 Brace 68"/>
          <p:cNvSpPr/>
          <p:nvPr/>
        </p:nvSpPr>
        <p:spPr>
          <a:xfrm rot="16200000">
            <a:off x="5101422" y="3583495"/>
            <a:ext cx="262004" cy="806156"/>
          </a:xfrm>
          <a:prstGeom prst="leftBrace">
            <a:avLst/>
          </a:prstGeom>
          <a:ln w="25400" cap="rnd"/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7" y="2792755"/>
            <a:ext cx="340251" cy="34025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4" y="2779605"/>
            <a:ext cx="340251" cy="34025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57" y="2826393"/>
            <a:ext cx="340251" cy="340251"/>
          </a:xfrm>
          <a:prstGeom prst="rect">
            <a:avLst/>
          </a:prstGeom>
        </p:spPr>
      </p:pic>
      <p:pic>
        <p:nvPicPr>
          <p:cNvPr id="74" name="Content Placeholder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41" y="2101564"/>
            <a:ext cx="194475" cy="51859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21" y="2229763"/>
            <a:ext cx="376300" cy="3763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8" y="2792780"/>
            <a:ext cx="359739" cy="3597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4" name="Left Brace 83"/>
          <p:cNvSpPr/>
          <p:nvPr/>
        </p:nvSpPr>
        <p:spPr>
          <a:xfrm rot="16200000">
            <a:off x="2717766" y="2449663"/>
            <a:ext cx="191229" cy="484706"/>
          </a:xfrm>
          <a:prstGeom prst="leftBrace">
            <a:avLst/>
          </a:prstGeom>
          <a:ln w="25400" cap="rnd"/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 Brace 84"/>
          <p:cNvSpPr/>
          <p:nvPr/>
        </p:nvSpPr>
        <p:spPr>
          <a:xfrm rot="16200000">
            <a:off x="851182" y="2478867"/>
            <a:ext cx="191229" cy="484706"/>
          </a:xfrm>
          <a:prstGeom prst="leftBrace">
            <a:avLst/>
          </a:prstGeom>
          <a:ln w="25400" cap="rnd"/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eft Brace 85"/>
          <p:cNvSpPr/>
          <p:nvPr/>
        </p:nvSpPr>
        <p:spPr>
          <a:xfrm rot="16200000">
            <a:off x="1526127" y="2462982"/>
            <a:ext cx="191229" cy="484706"/>
          </a:xfrm>
          <a:prstGeom prst="leftBrace">
            <a:avLst/>
          </a:prstGeom>
          <a:ln w="25400" cap="rnd"/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eft Brace 86"/>
          <p:cNvSpPr/>
          <p:nvPr/>
        </p:nvSpPr>
        <p:spPr>
          <a:xfrm rot="16200000">
            <a:off x="2081190" y="2476980"/>
            <a:ext cx="191229" cy="484706"/>
          </a:xfrm>
          <a:prstGeom prst="leftBrace">
            <a:avLst/>
          </a:prstGeom>
          <a:ln w="25400" cap="rnd"/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826266" y="800852"/>
            <a:ext cx="92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CMS2</a:t>
            </a:r>
            <a:endParaRPr lang="en-US" b="1" dirty="0"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39248" y="2634525"/>
            <a:ext cx="92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4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CMS3</a:t>
            </a:r>
            <a:endParaRPr lang="en-US" b="1" dirty="0"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46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34567" y="2632898"/>
            <a:ext cx="92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gradFill flip="none" rotWithShape="1">
                  <a:gsLst>
                    <a:gs pos="0">
                      <a:schemeClr val="tx2"/>
                    </a:gs>
                    <a:gs pos="46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CMS4</a:t>
            </a:r>
            <a:endParaRPr lang="en-US" b="1" dirty="0">
              <a:gradFill flip="none" rotWithShape="1">
                <a:gsLst>
                  <a:gs pos="0">
                    <a:schemeClr val="tx2"/>
                  </a:gs>
                  <a:gs pos="46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01012" y="820768"/>
            <a:ext cx="92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gradFill flip="none" rotWithShape="1">
                  <a:gsLst>
                    <a:gs pos="0">
                      <a:srgbClr val="9900FF"/>
                    </a:gs>
                    <a:gs pos="46000">
                      <a:srgbClr val="DCA6D6"/>
                    </a:gs>
                    <a:gs pos="100000">
                      <a:srgbClr val="9900FF"/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CMS1</a:t>
            </a:r>
            <a:endParaRPr lang="en-US" b="1" dirty="0">
              <a:gradFill flip="none" rotWithShape="1">
                <a:gsLst>
                  <a:gs pos="0">
                    <a:srgbClr val="9900FF"/>
                  </a:gs>
                  <a:gs pos="46000">
                    <a:srgbClr val="DCA6D6"/>
                  </a:gs>
                  <a:gs pos="100000">
                    <a:srgbClr val="9900FF"/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14668" y="92839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46000">
                      <a:srgbClr val="DCA6D6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Colorectal Cancer</a:t>
            </a:r>
            <a:endParaRPr lang="en-US" b="1" dirty="0"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46000">
                    <a:srgbClr val="DCA6D6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201536" y="5516067"/>
            <a:ext cx="315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Subtype-guided Therapy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324205" y="5051163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Heterogeneous group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4805" y="5051163"/>
            <a:ext cx="240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Individual Patients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93042" y="5071656"/>
            <a:ext cx="315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Molecular Subtypes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39727" y="6000078"/>
            <a:ext cx="234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Large N: high power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1094" y="6000078"/>
            <a:ext cx="240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N=1: lacks power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01536" y="5969687"/>
            <a:ext cx="315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Medium N: moderate power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75897" y="6312265"/>
            <a:ext cx="315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Targeted Discovery</a:t>
            </a:r>
          </a:p>
        </p:txBody>
      </p:sp>
    </p:spTree>
    <p:extLst>
      <p:ext uri="{BB962C8B-B14F-4D97-AF65-F5344CB8AC3E}">
        <p14:creationId xmlns:p14="http://schemas.microsoft.com/office/powerpoint/2010/main" val="3781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6" grpId="0" animBg="1"/>
      <p:bldP spid="67" grpId="0" animBg="1"/>
      <p:bldP spid="68" grpId="0" animBg="1"/>
      <p:bldP spid="69" grpId="0" animBg="1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:\Collaborations\SAGE CRC classification group\Nature Medicine publication_Page_0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-4175" b="62829"/>
          <a:stretch/>
        </p:blipFill>
        <p:spPr bwMode="auto">
          <a:xfrm>
            <a:off x="1097280" y="640337"/>
            <a:ext cx="4031660" cy="2019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590"/>
          <a:stretch/>
        </p:blipFill>
        <p:spPr bwMode="auto">
          <a:xfrm>
            <a:off x="930724" y="2659637"/>
            <a:ext cx="3962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578" y="1667123"/>
            <a:ext cx="4430421" cy="4660258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CRCSC</a:t>
            </a:r>
            <a:r>
              <a:rPr lang="en-US" sz="2400" b="0" dirty="0" smtClean="0"/>
              <a:t>: Combine information across 18 mRNA studies (N~4000) and 6 previous systems to identify consensus subtypes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CMS1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(14%): </a:t>
            </a:r>
            <a:r>
              <a:rPr lang="en-US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MSI Immune </a:t>
            </a:r>
            <a:r>
              <a:rPr lang="en-US" sz="1800" dirty="0"/>
              <a:t>Immune pathways, </a:t>
            </a:r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dirty="0" smtClean="0"/>
              <a:t>	CIMP</a:t>
            </a:r>
            <a:r>
              <a:rPr lang="en-US" sz="1800" dirty="0"/>
              <a:t>+, </a:t>
            </a:r>
            <a:r>
              <a:rPr lang="en-US" sz="1800" dirty="0" smtClean="0"/>
              <a:t>MSI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CMS2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(37%):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canonical </a:t>
            </a:r>
            <a:r>
              <a:rPr lang="en-US" sz="1800" dirty="0"/>
              <a:t>epithelial, WNT, MYC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CMS3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(13%): </a:t>
            </a:r>
            <a:r>
              <a:rPr lang="en-US" sz="1800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epithelial; metabolic </a:t>
            </a:r>
            <a:r>
              <a:rPr lang="en-US" sz="1800" dirty="0" smtClean="0"/>
              <a:t>		dysregulation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CMS4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(23%): </a:t>
            </a:r>
            <a:r>
              <a:rPr 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mesenchymal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EMT-like, TGF-</a:t>
            </a:r>
            <a:r>
              <a:rPr lang="el-GR" sz="1800" dirty="0" smtClean="0"/>
              <a:t>β</a:t>
            </a:r>
            <a:r>
              <a:rPr lang="en-US" sz="1800" dirty="0" smtClean="0"/>
              <a:t>,     stromal </a:t>
            </a:r>
            <a:r>
              <a:rPr lang="en-US" sz="1800" dirty="0"/>
              <a:t>invasion, </a:t>
            </a:r>
            <a:r>
              <a:rPr lang="en-US" sz="1800" dirty="0" smtClean="0"/>
              <a:t>angiogenesis, poor prognosis</a:t>
            </a:r>
            <a:endParaRPr lang="en-US" sz="1800" dirty="0"/>
          </a:p>
          <a:p>
            <a:r>
              <a:rPr lang="en-US" sz="2400" b="0" dirty="0" smtClean="0">
                <a:solidFill>
                  <a:schemeClr val="tx1"/>
                </a:solidFill>
              </a:rPr>
              <a:t>Has generated great interest from the CRC biomedical community</a:t>
            </a:r>
            <a:endParaRPr lang="en-US" sz="2400" b="0" dirty="0">
              <a:solidFill>
                <a:schemeClr val="tx1"/>
              </a:solidFill>
            </a:endParaRPr>
          </a:p>
          <a:p>
            <a:endParaRPr lang="en-US" sz="2400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52" y="0"/>
            <a:ext cx="7458075" cy="766198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Consensus Molecular Subtypes of CRC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57" b="88934" l="7357" r="93733">
                        <a14:foregroundMark x1="37602" y1="7377" x2="37602" y2="7377"/>
                        <a14:foregroundMark x1="41144" y1="87705" x2="41144" y2="87705"/>
                        <a14:foregroundMark x1="30518" y1="27869" x2="30518" y2="27869"/>
                        <a14:foregroundMark x1="38692" y1="26230" x2="38692" y2="26230"/>
                        <a14:foregroundMark x1="47411" y1="29508" x2="47411" y2="29508"/>
                        <a14:foregroundMark x1="53678" y1="29918" x2="53678" y2="29918"/>
                        <a14:foregroundMark x1="61308" y1="28689" x2="61308" y2="28689"/>
                        <a14:foregroundMark x1="74932" y1="28279" x2="74932" y2="28279"/>
                        <a14:foregroundMark x1="78202" y1="28689" x2="78202" y2="28689"/>
                        <a14:foregroundMark x1="86104" y1="28279" x2="86104" y2="28279"/>
                        <a14:foregroundMark x1="94005" y1="28689" x2="94005" y2="28689"/>
                        <a14:foregroundMark x1="66213" y1="61475" x2="66213" y2="61475"/>
                        <a14:foregroundMark x1="61580" y1="62295" x2="61580" y2="62295"/>
                        <a14:foregroundMark x1="59946" y1="70082" x2="59946" y2="70082"/>
                        <a14:foregroundMark x1="63215" y1="40574" x2="63215" y2="40574"/>
                        <a14:foregroundMark x1="69482" y1="58197" x2="69482" y2="58197"/>
                        <a14:foregroundMark x1="52044" y1="58197" x2="52044" y2="58197"/>
                        <a14:foregroundMark x1="43052" y1="61066" x2="43052" y2="61066"/>
                        <a14:foregroundMark x1="28883" y1="59016" x2="28883" y2="59016"/>
                        <a14:foregroundMark x1="7357" y1="41393" x2="7357" y2="41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1974"/>
            <a:ext cx="1676400" cy="1066799"/>
          </a:xfrm>
          <a:prstGeom prst="rect">
            <a:avLst/>
          </a:prstGeom>
        </p:spPr>
      </p:pic>
      <p:pic>
        <p:nvPicPr>
          <p:cNvPr id="7" name="Picture 2" descr="Sage Bionetwor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40" y="640337"/>
            <a:ext cx="2076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3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21" y="76200"/>
            <a:ext cx="7416878" cy="1066800"/>
          </a:xfrm>
        </p:spPr>
        <p:txBody>
          <a:bodyPr/>
          <a:lstStyle/>
          <a:p>
            <a:r>
              <a:rPr lang="en-US" dirty="0" smtClean="0"/>
              <a:t>Persistent CMS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32" y="1219200"/>
            <a:ext cx="8011368" cy="415330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9907" y="5486400"/>
            <a:ext cx="8144093" cy="1154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CRCSC data set large and diverse enough to find persistent (true?) consensus signal in data</a:t>
            </a:r>
          </a:p>
        </p:txBody>
      </p:sp>
    </p:spTree>
    <p:extLst>
      <p:ext uri="{BB962C8B-B14F-4D97-AF65-F5344CB8AC3E}">
        <p14:creationId xmlns:p14="http://schemas.microsoft.com/office/powerpoint/2010/main" val="158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TCGA/MDACC </a:t>
            </a:r>
            <a:r>
              <a:rPr lang="en-US" dirty="0" err="1" smtClean="0"/>
              <a:t>Integromics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130300"/>
            <a:ext cx="8318500" cy="561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mRNA not actionable: need to understand upstream effectors to translate knowledge to the clinic</a:t>
            </a:r>
          </a:p>
          <a:p>
            <a:r>
              <a:rPr lang="en-US" sz="2800" dirty="0" smtClean="0"/>
              <a:t>CRC </a:t>
            </a:r>
            <a:r>
              <a:rPr lang="en-US" sz="2800" dirty="0" err="1" smtClean="0"/>
              <a:t>Integromics</a:t>
            </a:r>
            <a:r>
              <a:rPr lang="en-US" sz="2800" dirty="0" smtClean="0"/>
              <a:t> cohorts: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TCGA (N~250)</a:t>
            </a:r>
            <a:r>
              <a:rPr lang="en-US" sz="2400" dirty="0" smtClean="0"/>
              <a:t>: DNA/methyl/</a:t>
            </a:r>
            <a:r>
              <a:rPr lang="en-US" sz="2400" dirty="0" err="1" smtClean="0"/>
              <a:t>miRNA</a:t>
            </a:r>
            <a:r>
              <a:rPr lang="en-US" sz="2400" dirty="0" smtClean="0"/>
              <a:t>/mRNA/protein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MDACC (N~220)</a:t>
            </a:r>
            <a:r>
              <a:rPr lang="en-US" sz="2400" dirty="0" smtClean="0"/>
              <a:t>: DNA/methyl/</a:t>
            </a:r>
            <a:r>
              <a:rPr lang="en-US" sz="2400" dirty="0" err="1" smtClean="0"/>
              <a:t>miRNA</a:t>
            </a:r>
            <a:r>
              <a:rPr lang="en-US" sz="2400" dirty="0" smtClean="0"/>
              <a:t>/</a:t>
            </a:r>
            <a:r>
              <a:rPr lang="en-US" sz="2400" dirty="0"/>
              <a:t>m</a:t>
            </a:r>
            <a:r>
              <a:rPr lang="en-US" sz="2400" dirty="0" smtClean="0"/>
              <a:t>RNA/protein/			      histone/histology/clinical outcomes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Goal: </a:t>
            </a:r>
            <a:r>
              <a:rPr lang="en-US" sz="2800" dirty="0" smtClean="0"/>
              <a:t>deeply characterize CMS molecular biology</a:t>
            </a:r>
          </a:p>
          <a:p>
            <a:r>
              <a:rPr lang="en-US" sz="2800" dirty="0"/>
              <a:t>Ultimately develop CMS-based precision </a:t>
            </a:r>
            <a:r>
              <a:rPr lang="en-US" sz="2800" dirty="0" smtClean="0"/>
              <a:t>therapy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b="1" dirty="0" smtClean="0"/>
              <a:t>Prognostic</a:t>
            </a:r>
            <a:r>
              <a:rPr lang="en-US" sz="2400" dirty="0" smtClean="0"/>
              <a:t>:  CMS with worse prognosis for aggressive </a:t>
            </a:r>
            <a:r>
              <a:rPr lang="en-US" sz="2400" dirty="0" err="1" smtClean="0"/>
              <a:t>trt</a:t>
            </a:r>
            <a:endParaRPr lang="en-US" sz="2400" dirty="0" smtClean="0"/>
          </a:p>
          <a:p>
            <a:pPr marL="859536" lvl="1" indent="-457200">
              <a:buFont typeface="+mj-lt"/>
              <a:buAutoNum type="arabicPeriod"/>
            </a:pPr>
            <a:r>
              <a:rPr lang="en-US" sz="2400" b="1" dirty="0" smtClean="0"/>
              <a:t>Predictive: </a:t>
            </a:r>
            <a:r>
              <a:rPr lang="en-US" sz="2400" dirty="0" smtClean="0"/>
              <a:t>CMS responding differentially to specific </a:t>
            </a:r>
            <a:r>
              <a:rPr lang="en-US" sz="2400" dirty="0" err="1" smtClean="0"/>
              <a:t>trt</a:t>
            </a:r>
            <a:endParaRPr lang="en-US" sz="2400" dirty="0" smtClean="0"/>
          </a:p>
          <a:p>
            <a:pPr marL="859536" lvl="1" indent="-457200">
              <a:buFont typeface="+mj-lt"/>
              <a:buAutoNum type="arabicPeriod"/>
            </a:pPr>
            <a:r>
              <a:rPr lang="en-US" sz="2400" b="1" dirty="0" smtClean="0"/>
              <a:t>Target discovery: </a:t>
            </a:r>
            <a:r>
              <a:rPr lang="en-US" sz="2400" dirty="0" smtClean="0"/>
              <a:t>CMS-specific targets for new drugs</a:t>
            </a:r>
          </a:p>
          <a:p>
            <a:pPr marL="585216" indent="-457200"/>
            <a:r>
              <a:rPr lang="en-US" dirty="0" smtClean="0"/>
              <a:t>Integrative modeling key to learning</a:t>
            </a:r>
          </a:p>
        </p:txBody>
      </p:sp>
    </p:spTree>
    <p:extLst>
      <p:ext uri="{BB962C8B-B14F-4D97-AF65-F5344CB8AC3E}">
        <p14:creationId xmlns:p14="http://schemas.microsoft.com/office/powerpoint/2010/main" val="25927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63218" y="3739123"/>
            <a:ext cx="3721972" cy="2496995"/>
            <a:chOff x="4472752" y="3743128"/>
            <a:chExt cx="2789895" cy="25461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928" y="3743128"/>
              <a:ext cx="2556719" cy="254613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3560790" y="4820865"/>
              <a:ext cx="2031555" cy="20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miR</a:t>
              </a:r>
              <a:r>
                <a:rPr lang="en-US" sz="1200" dirty="0" smtClean="0"/>
                <a:t> DNA methylation</a:t>
              </a:r>
              <a:endParaRPr lang="en-US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20470" y="3677104"/>
            <a:ext cx="3914054" cy="2559014"/>
            <a:chOff x="7248043" y="4122738"/>
            <a:chExt cx="2876859" cy="2095180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" t="2882" r="58131" b="7474"/>
            <a:stretch/>
          </p:blipFill>
          <p:spPr>
            <a:xfrm>
              <a:off x="7398327" y="4122738"/>
              <a:ext cx="2726575" cy="20466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6303447" y="5081037"/>
              <a:ext cx="2081477" cy="192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miR</a:t>
              </a:r>
              <a:r>
                <a:rPr lang="en-US" sz="1100" dirty="0" smtClean="0"/>
                <a:t> targets ssGSEA-score</a:t>
              </a:r>
              <a:endParaRPr lang="en-US" sz="11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4912" y="1007413"/>
            <a:ext cx="3717791" cy="2731710"/>
            <a:chOff x="1714301" y="3433157"/>
            <a:chExt cx="2799509" cy="21968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213" y="3433157"/>
              <a:ext cx="2606597" cy="219686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802814" y="4410198"/>
              <a:ext cx="2031555" cy="20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miR</a:t>
              </a:r>
              <a:r>
                <a:rPr lang="en-US" sz="1200" dirty="0" smtClean="0"/>
                <a:t> expression</a:t>
              </a:r>
              <a:endParaRPr lang="en-US" sz="1200" dirty="0"/>
            </a:p>
          </p:txBody>
        </p:sp>
      </p:grp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" b="-5079"/>
          <a:stretch/>
        </p:blipFill>
        <p:spPr>
          <a:xfrm>
            <a:off x="4802703" y="1143000"/>
            <a:ext cx="4323345" cy="2669691"/>
          </a:xfrm>
        </p:spPr>
      </p:pic>
      <p:grpSp>
        <p:nvGrpSpPr>
          <p:cNvPr id="24" name="Group 23"/>
          <p:cNvGrpSpPr/>
          <p:nvPr/>
        </p:nvGrpSpPr>
        <p:grpSpPr>
          <a:xfrm>
            <a:off x="2025639" y="3340070"/>
            <a:ext cx="1704608" cy="175949"/>
            <a:chOff x="7325804" y="4081557"/>
            <a:chExt cx="2272811" cy="175949"/>
          </a:xfrm>
        </p:grpSpPr>
        <p:pic>
          <p:nvPicPr>
            <p:cNvPr id="20" name="Content Placeholder 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7" t="42269" r="48311" b="53393"/>
            <a:stretch/>
          </p:blipFill>
          <p:spPr>
            <a:xfrm>
              <a:off x="7325804" y="4092083"/>
              <a:ext cx="584483" cy="155448"/>
            </a:xfrm>
            <a:prstGeom prst="rect">
              <a:avLst/>
            </a:prstGeom>
          </p:spPr>
        </p:pic>
        <p:pic>
          <p:nvPicPr>
            <p:cNvPr id="21" name="Content Placeholder 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2" t="46829" r="48407" b="48487"/>
            <a:stretch/>
          </p:blipFill>
          <p:spPr>
            <a:xfrm>
              <a:off x="7897093" y="4083770"/>
              <a:ext cx="558095" cy="169310"/>
            </a:xfrm>
            <a:prstGeom prst="rect">
              <a:avLst/>
            </a:prstGeom>
          </p:spPr>
        </p:pic>
        <p:pic>
          <p:nvPicPr>
            <p:cNvPr id="22" name="Content Placeholder 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96" t="51687" r="48407" b="43455"/>
            <a:stretch/>
          </p:blipFill>
          <p:spPr>
            <a:xfrm>
              <a:off x="8486204" y="4083770"/>
              <a:ext cx="564642" cy="173736"/>
            </a:xfrm>
            <a:prstGeom prst="rect">
              <a:avLst/>
            </a:prstGeom>
          </p:spPr>
        </p:pic>
        <p:pic>
          <p:nvPicPr>
            <p:cNvPr id="23" name="Content Placeholder 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44" t="56604" r="48456" b="38685"/>
            <a:stretch/>
          </p:blipFill>
          <p:spPr>
            <a:xfrm>
              <a:off x="9059159" y="4081557"/>
              <a:ext cx="539456" cy="164592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57549" y="129341"/>
            <a:ext cx="8229600" cy="10296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miRNA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CMS4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57" b="88934" l="7357" r="93733">
                        <a14:foregroundMark x1="37602" y1="7377" x2="37602" y2="7377"/>
                        <a14:foregroundMark x1="41144" y1="87705" x2="41144" y2="87705"/>
                        <a14:foregroundMark x1="30518" y1="27869" x2="30518" y2="27869"/>
                        <a14:foregroundMark x1="38692" y1="26230" x2="38692" y2="26230"/>
                        <a14:foregroundMark x1="47411" y1="29508" x2="47411" y2="29508"/>
                        <a14:foregroundMark x1="53678" y1="29918" x2="53678" y2="29918"/>
                        <a14:foregroundMark x1="61308" y1="28689" x2="61308" y2="28689"/>
                        <a14:foregroundMark x1="74932" y1="28279" x2="74932" y2="28279"/>
                        <a14:foregroundMark x1="78202" y1="28689" x2="78202" y2="28689"/>
                        <a14:foregroundMark x1="86104" y1="28279" x2="86104" y2="28279"/>
                        <a14:foregroundMark x1="94005" y1="28689" x2="94005" y2="28689"/>
                        <a14:foregroundMark x1="66213" y1="61475" x2="66213" y2="61475"/>
                        <a14:foregroundMark x1="61580" y1="62295" x2="61580" y2="62295"/>
                        <a14:foregroundMark x1="59946" y1="70082" x2="59946" y2="70082"/>
                        <a14:foregroundMark x1="63215" y1="40574" x2="63215" y2="40574"/>
                        <a14:foregroundMark x1="69482" y1="58197" x2="69482" y2="58197"/>
                        <a14:foregroundMark x1="52044" y1="58197" x2="52044" y2="58197"/>
                        <a14:foregroundMark x1="43052" y1="61066" x2="43052" y2="61066"/>
                        <a14:foregroundMark x1="28883" y1="59016" x2="28883" y2="59016"/>
                        <a14:foregroundMark x1="7357" y1="41393" x2="7357" y2="41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38101"/>
            <a:ext cx="1676400" cy="1066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7420" y="2689381"/>
            <a:ext cx="343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Epithelial-</a:t>
            </a:r>
            <a:r>
              <a:rPr lang="en-US" dirty="0" err="1" smtClean="0">
                <a:solidFill>
                  <a:srgbClr val="0000FF"/>
                </a:solidFill>
              </a:rPr>
              <a:t>Mesenchymal</a:t>
            </a:r>
            <a:r>
              <a:rPr lang="en-US" dirty="0" smtClean="0">
                <a:solidFill>
                  <a:srgbClr val="0000FF"/>
                </a:solidFill>
              </a:rPr>
              <a:t> Transition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708" y="6236118"/>
            <a:ext cx="788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Methylation inactivates this </a:t>
            </a:r>
            <a:r>
              <a:rPr lang="en-US" sz="2000" dirty="0" err="1" smtClean="0">
                <a:solidFill>
                  <a:srgbClr val="0000FF"/>
                </a:solidFill>
              </a:rPr>
              <a:t>miR</a:t>
            </a:r>
            <a:r>
              <a:rPr lang="en-US" sz="2000" dirty="0" smtClean="0">
                <a:solidFill>
                  <a:srgbClr val="0000FF"/>
                </a:solidFill>
              </a:rPr>
              <a:t>, allows activation of EMT-regulating genes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4934" y="1688406"/>
            <a:ext cx="358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MiR</a:t>
            </a:r>
            <a:r>
              <a:rPr lang="en-US" dirty="0" smtClean="0">
                <a:solidFill>
                  <a:srgbClr val="0000FF"/>
                </a:solidFill>
              </a:rPr>
              <a:t> targets enriched in CMS4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in Biomedical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200" y="1287612"/>
            <a:ext cx="7822799" cy="5379887"/>
          </a:xfrm>
        </p:spPr>
        <p:txBody>
          <a:bodyPr>
            <a:normAutofit/>
          </a:bodyPr>
          <a:lstStyle/>
          <a:p>
            <a:r>
              <a:rPr lang="en-US" dirty="0" smtClean="0"/>
              <a:t>Explosion of complex information-rich data has revolutionized biomedical research</a:t>
            </a:r>
          </a:p>
          <a:p>
            <a:r>
              <a:rPr lang="en-US" b="1" dirty="0" smtClean="0"/>
              <a:t>Molecular biology</a:t>
            </a:r>
            <a:r>
              <a:rPr lang="en-US" dirty="0" smtClean="0"/>
              <a:t>: multi-platform genomics yield genome-wide information on DNA, RNA, epigenetics, proteins</a:t>
            </a:r>
          </a:p>
          <a:p>
            <a:r>
              <a:rPr lang="en-US" b="1" dirty="0" smtClean="0"/>
              <a:t>Imaging </a:t>
            </a:r>
          </a:p>
          <a:p>
            <a:pPr lvl="1"/>
            <a:r>
              <a:rPr lang="en-US" dirty="0" smtClean="0"/>
              <a:t>Various types of diagnostic imaging modalities</a:t>
            </a:r>
          </a:p>
          <a:p>
            <a:pPr lvl="1"/>
            <a:r>
              <a:rPr lang="en-US" dirty="0" smtClean="0"/>
              <a:t>Neuroimaging modalities: structural/functional</a:t>
            </a:r>
          </a:p>
          <a:p>
            <a:r>
              <a:rPr lang="en-US" dirty="0" smtClean="0"/>
              <a:t>Question: How can we best extract biological knowledge from these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Methylation, Expression, and Histone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40" y="1447800"/>
            <a:ext cx="8205860" cy="4953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to integrate methylation and mRNA?  </a:t>
            </a:r>
            <a:r>
              <a:rPr lang="en-US" dirty="0" smtClean="0">
                <a:solidFill>
                  <a:srgbClr val="000000"/>
                </a:solidFill>
              </a:rPr>
              <a:t>Methylation is measured for many sites per gene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Restrict to sites for which methylation is correlated with mRNA (functionally relevant)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Construct gene-level methylation summaries </a:t>
            </a:r>
          </a:p>
          <a:p>
            <a:pPr lvl="1"/>
            <a:r>
              <a:rPr lang="en-US" dirty="0" smtClean="0"/>
              <a:t>Find parsimonious </a:t>
            </a:r>
            <a:r>
              <a:rPr lang="en-US" dirty="0"/>
              <a:t>set of functionally </a:t>
            </a:r>
            <a:r>
              <a:rPr lang="en-US" dirty="0" smtClean="0"/>
              <a:t>relevant </a:t>
            </a:r>
            <a:r>
              <a:rPr lang="en-US" dirty="0"/>
              <a:t>sites </a:t>
            </a:r>
          </a:p>
          <a:p>
            <a:pPr lvl="1"/>
            <a:r>
              <a:rPr lang="en-US" dirty="0" smtClean="0"/>
              <a:t>Find weights </a:t>
            </a:r>
            <a:r>
              <a:rPr lang="en-US" dirty="0"/>
              <a:t>to construct gene-</a:t>
            </a:r>
            <a:r>
              <a:rPr lang="en-US" dirty="0" smtClean="0"/>
              <a:t>level methylation score we dub “Gene-Specific Methylation Profile” (GSMP)</a:t>
            </a:r>
          </a:p>
          <a:p>
            <a:pPr lvl="1"/>
            <a:r>
              <a:rPr lang="en-US" dirty="0" smtClean="0"/>
              <a:t>Compute % expression explained by methylation to obtain list of genes strongly modulated by methylation </a:t>
            </a:r>
            <a:endParaRPr lang="en-US" dirty="0"/>
          </a:p>
          <a:p>
            <a:pPr marL="596646" indent="-51435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Gene-Specific Methylation Profiles</a:t>
            </a:r>
            <a:endParaRPr lang="en-US" dirty="0"/>
          </a:p>
        </p:txBody>
      </p:sp>
      <p:pic>
        <p:nvPicPr>
          <p:cNvPr id="4" name="Content Placeholder 3" descr="KDM5C.pdf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r="-957"/>
          <a:stretch/>
        </p:blipFill>
        <p:spPr>
          <a:xfrm>
            <a:off x="1029665" y="1163678"/>
            <a:ext cx="5918028" cy="584292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96312" y="1667123"/>
            <a:ext cx="2747687" cy="46602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Construct GSMP </a:t>
            </a:r>
          </a:p>
          <a:p>
            <a:pPr lvl="1"/>
            <a:r>
              <a:rPr lang="en-US" sz="2000" dirty="0" smtClean="0"/>
              <a:t>Sequential lasso focusing first on a priori likely sites</a:t>
            </a:r>
          </a:p>
          <a:p>
            <a:pPr lvl="1"/>
            <a:r>
              <a:rPr lang="en-US" sz="2000" dirty="0" smtClean="0"/>
              <a:t>Sparse set of </a:t>
            </a:r>
            <a:r>
              <a:rPr lang="en-US" sz="2000" dirty="0" err="1" smtClean="0"/>
              <a:t>CpG</a:t>
            </a:r>
            <a:r>
              <a:rPr lang="en-US" sz="2000" dirty="0" smtClean="0"/>
              <a:t> capturing meth-</a:t>
            </a:r>
            <a:r>
              <a:rPr lang="en-US" sz="2000" dirty="0" err="1" smtClean="0"/>
              <a:t>expr</a:t>
            </a:r>
            <a:r>
              <a:rPr lang="en-US" sz="2000" dirty="0" smtClean="0"/>
              <a:t> correlation</a:t>
            </a:r>
          </a:p>
          <a:p>
            <a:pPr lvl="1"/>
            <a:r>
              <a:rPr lang="en-US" sz="2000" dirty="0" smtClean="0"/>
              <a:t>Gene-level methylation scores for integration</a:t>
            </a:r>
          </a:p>
          <a:p>
            <a:r>
              <a:rPr lang="en-US" sz="2400" dirty="0" err="1" smtClean="0"/>
              <a:t>ChromHMM</a:t>
            </a:r>
            <a:r>
              <a:rPr lang="en-US" sz="2400" dirty="0" smtClean="0"/>
              <a:t> used to determine chromatin status/histone mod.</a:t>
            </a:r>
          </a:p>
        </p:txBody>
      </p:sp>
    </p:spTree>
    <p:extLst>
      <p:ext uri="{BB962C8B-B14F-4D97-AF65-F5344CB8AC3E}">
        <p14:creationId xmlns:p14="http://schemas.microsoft.com/office/powerpoint/2010/main" val="6359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Hierarchical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27" y="1219199"/>
            <a:ext cx="8094473" cy="5410201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iBAG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Model biological interrelationships in unified model for discovery of insights.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/>
              <a:t>f</a:t>
            </a:r>
            <a:r>
              <a:rPr lang="en-US" sz="2200" baseline="-25000" dirty="0" smtClean="0"/>
              <a:t>i</a:t>
            </a:r>
            <a:r>
              <a:rPr lang="en-US" sz="2200" dirty="0" smtClean="0"/>
              <a:t>(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): nonparametric effect; mRNA explained by platform </a:t>
            </a:r>
            <a:r>
              <a:rPr lang="en-US" sz="2200" i="1" dirty="0" err="1">
                <a:ea typeface="Wingdings"/>
                <a:cs typeface="Wingdings"/>
                <a:sym typeface="Wingdings"/>
              </a:rPr>
              <a:t>i</a:t>
            </a:r>
            <a:endParaRPr lang="en-US" sz="2200" i="1" dirty="0" smtClean="0">
              <a:ea typeface="Wingdings"/>
              <a:cs typeface="Wingdings"/>
              <a:sym typeface="Wingdings"/>
            </a:endParaRPr>
          </a:p>
          <a:p>
            <a:r>
              <a:rPr lang="en-US" sz="2200" i="1" dirty="0">
                <a:ea typeface="Wingdings"/>
                <a:cs typeface="Symbol" charset="2"/>
                <a:sym typeface="Wingdings"/>
              </a:rPr>
              <a:t>Y: </a:t>
            </a:r>
            <a:r>
              <a:rPr lang="en-US" sz="2200" dirty="0">
                <a:ea typeface="Wingdings"/>
                <a:cs typeface="Symbol" charset="2"/>
                <a:sym typeface="Wingdings"/>
              </a:rPr>
              <a:t>clinical outcome (continuous; categorical/censored also possible)</a:t>
            </a:r>
          </a:p>
          <a:p>
            <a:r>
              <a:rPr lang="en-US" sz="2200" dirty="0">
                <a:ea typeface="Wingdings"/>
                <a:cs typeface="Symbol" charset="2"/>
                <a:sym typeface="Wingdings"/>
              </a:rPr>
              <a:t>Z: non-genomic factors</a:t>
            </a:r>
          </a:p>
          <a:p>
            <a:r>
              <a:rPr lang="en-US" sz="2200" dirty="0" err="1" smtClean="0">
                <a:latin typeface="Symbol" charset="2"/>
                <a:ea typeface="Wingdings"/>
                <a:cs typeface="Symbol" charset="2"/>
                <a:sym typeface="Wingdings"/>
              </a:rPr>
              <a:t>g</a:t>
            </a:r>
            <a:r>
              <a:rPr lang="en-US" sz="2200" baseline="30000" dirty="0" err="1" smtClean="0">
                <a:ea typeface="Wingdings"/>
                <a:cs typeface="Symbol" charset="2"/>
                <a:sym typeface="Wingdings"/>
              </a:rPr>
              <a:t>i</a:t>
            </a:r>
            <a:r>
              <a:rPr lang="en-US" sz="2200" dirty="0" smtClean="0">
                <a:ea typeface="Wingdings"/>
                <a:cs typeface="Symbol" charset="2"/>
                <a:sym typeface="Wingdings"/>
              </a:rPr>
              <a:t>: effect of mRNA on outcome through platform</a:t>
            </a:r>
            <a:r>
              <a:rPr lang="en-US" sz="2200" i="1" dirty="0" smtClean="0">
                <a:ea typeface="Wingdings"/>
                <a:cs typeface="Symbol" charset="2"/>
                <a:sym typeface="Wingdings"/>
              </a:rPr>
              <a:t> </a:t>
            </a:r>
            <a:r>
              <a:rPr lang="en-US" sz="2200" i="1" dirty="0" err="1" smtClean="0">
                <a:ea typeface="Wingdings"/>
                <a:cs typeface="Symbol" charset="2"/>
                <a:sym typeface="Wingdings"/>
              </a:rPr>
              <a:t>i</a:t>
            </a:r>
            <a:endParaRPr lang="en-US" sz="2200" i="1" dirty="0" smtClean="0">
              <a:ea typeface="Wingdings"/>
              <a:cs typeface="Symbol" charset="2"/>
              <a:sym typeface="Wingdings"/>
            </a:endParaRPr>
          </a:p>
          <a:p>
            <a:r>
              <a:rPr lang="en-US" sz="2200" dirty="0" smtClean="0">
                <a:latin typeface="Symbol" charset="2"/>
                <a:ea typeface="Wingdings"/>
                <a:cs typeface="Symbol" charset="2"/>
                <a:sym typeface="Wingdings"/>
              </a:rPr>
              <a:t>g</a:t>
            </a:r>
            <a:r>
              <a:rPr lang="en-US" sz="2200" baseline="30000" dirty="0" smtClean="0">
                <a:ea typeface="Wingdings"/>
                <a:cs typeface="Symbol" charset="2"/>
                <a:sym typeface="Wingdings"/>
              </a:rPr>
              <a:t>0</a:t>
            </a:r>
            <a:r>
              <a:rPr lang="en-US" sz="2200" dirty="0" smtClean="0">
                <a:ea typeface="Wingdings"/>
                <a:cs typeface="Symbol" charset="2"/>
                <a:sym typeface="Wingdings"/>
              </a:rPr>
              <a:t>: effect </a:t>
            </a:r>
            <a:r>
              <a:rPr lang="en-US" sz="2200" dirty="0">
                <a:ea typeface="Wingdings"/>
                <a:cs typeface="Symbol" charset="2"/>
                <a:sym typeface="Wingdings"/>
              </a:rPr>
              <a:t>of mRNA on </a:t>
            </a:r>
            <a:r>
              <a:rPr lang="en-US" sz="2200" dirty="0" smtClean="0">
                <a:ea typeface="Wingdings"/>
                <a:cs typeface="Symbol" charset="2"/>
                <a:sym typeface="Wingdings"/>
              </a:rPr>
              <a:t>outcome unexplained by modeled platforms</a:t>
            </a:r>
          </a:p>
          <a:p>
            <a:r>
              <a:rPr lang="en-US" sz="2200" dirty="0" smtClean="0">
                <a:ea typeface="Wingdings"/>
                <a:cs typeface="Symbol" charset="2"/>
                <a:sym typeface="Wingdings"/>
              </a:rPr>
              <a:t>Bayesian model: </a:t>
            </a:r>
            <a:r>
              <a:rPr lang="en-US" sz="2200" dirty="0" err="1" smtClean="0">
                <a:ea typeface="Wingdings"/>
                <a:cs typeface="Symbol" charset="2"/>
                <a:sym typeface="Wingdings"/>
              </a:rPr>
              <a:t>sparsity</a:t>
            </a:r>
            <a:r>
              <a:rPr lang="en-US" sz="2200" dirty="0" smtClean="0">
                <a:ea typeface="Wingdings"/>
                <a:cs typeface="Symbol" charset="2"/>
                <a:sym typeface="Wingdings"/>
              </a:rPr>
              <a:t> priors on </a:t>
            </a:r>
            <a:r>
              <a:rPr lang="en-US" sz="2200" dirty="0" err="1" smtClean="0">
                <a:latin typeface="Symbol" charset="2"/>
                <a:ea typeface="Wingdings"/>
                <a:cs typeface="Symbol" charset="2"/>
                <a:sym typeface="Wingdings"/>
              </a:rPr>
              <a:t>g</a:t>
            </a:r>
            <a:r>
              <a:rPr lang="en-US" sz="2200" baseline="30000" dirty="0" err="1" smtClean="0">
                <a:ea typeface="Wingdings"/>
                <a:cs typeface="Symbol" charset="2"/>
                <a:sym typeface="Wingdings"/>
              </a:rPr>
              <a:t>i</a:t>
            </a:r>
            <a:r>
              <a:rPr lang="en-US" sz="2200" dirty="0">
                <a:ea typeface="Wingdings"/>
                <a:cs typeface="Symbol" charset="2"/>
                <a:sym typeface="Wingdings"/>
              </a:rPr>
              <a:t> </a:t>
            </a:r>
            <a:r>
              <a:rPr lang="en-US" sz="2200" dirty="0" smtClean="0">
                <a:ea typeface="Wingdings"/>
                <a:cs typeface="Symbol" charset="2"/>
                <a:sym typeface="Wingdings"/>
              </a:rPr>
              <a:t>to effectively select prognostic gene/platform combinations</a:t>
            </a:r>
          </a:p>
          <a:p>
            <a:r>
              <a:rPr lang="en-US" sz="2200" dirty="0" smtClean="0">
                <a:ea typeface="Wingdings"/>
                <a:cs typeface="Symbol" charset="2"/>
                <a:sym typeface="Wingdings"/>
              </a:rPr>
              <a:t>Selects prognostic genes and upstream genomic effector</a:t>
            </a:r>
            <a:endParaRPr lang="en-US" sz="2200" dirty="0" smtClean="0">
              <a:cs typeface="Symbol" charset="2"/>
            </a:endParaRP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96109"/>
              </p:ext>
            </p:extLst>
          </p:nvPr>
        </p:nvGraphicFramePr>
        <p:xfrm>
          <a:off x="3143250" y="2390173"/>
          <a:ext cx="53213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3" imgW="3276600" imgH="228600" progId="Equation.3">
                  <p:embed/>
                </p:oleObj>
              </mc:Choice>
              <mc:Fallback>
                <p:oleObj name="Equation" r:id="rId3" imgW="327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0" y="2390173"/>
                        <a:ext cx="532130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9527" y="2390729"/>
            <a:ext cx="228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Mechanistic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534894"/>
              </p:ext>
            </p:extLst>
          </p:nvPr>
        </p:nvGraphicFramePr>
        <p:xfrm>
          <a:off x="2952750" y="2760061"/>
          <a:ext cx="43116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5" imgW="2654300" imgH="482600" progId="Equation.3">
                  <p:embed/>
                </p:oleObj>
              </mc:Choice>
              <mc:Fallback>
                <p:oleObj name="Equation" r:id="rId5" imgW="2654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2750" y="2760061"/>
                        <a:ext cx="4311650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527" y="2945283"/>
            <a:ext cx="228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Clinical Model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iBAG</a:t>
            </a:r>
            <a:r>
              <a:rPr lang="en-US" dirty="0" smtClean="0"/>
              <a:t> results: </a:t>
            </a:r>
            <a:r>
              <a:rPr lang="en-US" dirty="0" err="1" smtClean="0"/>
              <a:t>glioblastoma</a:t>
            </a:r>
            <a:endParaRPr lang="en-US" dirty="0"/>
          </a:p>
        </p:txBody>
      </p:sp>
      <p:pic>
        <p:nvPicPr>
          <p:cNvPr id="4" name="Content Placeholder 3" descr="Slide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b="7324"/>
          <a:stretch>
            <a:fillRect/>
          </a:stretch>
        </p:blipFill>
        <p:spPr>
          <a:xfrm>
            <a:off x="1100122" y="1447799"/>
            <a:ext cx="7833566" cy="5015393"/>
          </a:xfrm>
        </p:spPr>
      </p:pic>
      <p:sp>
        <p:nvSpPr>
          <p:cNvPr id="3" name="TextBox 2"/>
          <p:cNvSpPr txBox="1"/>
          <p:nvPr/>
        </p:nvSpPr>
        <p:spPr>
          <a:xfrm>
            <a:off x="1003300" y="6146800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have multiple hierarchical layers in mechanistic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95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piBAG</a:t>
            </a:r>
            <a:r>
              <a:rPr lang="en-US" dirty="0" smtClean="0"/>
              <a:t>: Pathway-based </a:t>
            </a:r>
            <a:r>
              <a:rPr lang="en-US" dirty="0" err="1" smtClean="0"/>
              <a:t>iBAG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47800"/>
            <a:ext cx="8115300" cy="5016500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ierarchical </a:t>
            </a:r>
            <a:r>
              <a:rPr lang="en-US" dirty="0" err="1" smtClean="0"/>
              <a:t>sparsity</a:t>
            </a:r>
            <a:r>
              <a:rPr lang="en-US" dirty="0" smtClean="0"/>
              <a:t> prior: genes(pathways)</a:t>
            </a:r>
          </a:p>
          <a:p>
            <a:pPr lvl="1"/>
            <a:r>
              <a:rPr lang="en-US" dirty="0" smtClean="0"/>
              <a:t>Induces </a:t>
            </a:r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Borrows strength across genes in same pathway</a:t>
            </a:r>
          </a:p>
          <a:p>
            <a:pPr lvl="2"/>
            <a:r>
              <a:rPr lang="en-US" b="1" dirty="0">
                <a:solidFill>
                  <a:srgbClr val="000000"/>
                </a:solidFill>
              </a:rPr>
              <a:t>Adaptive</a:t>
            </a:r>
            <a:r>
              <a:rPr lang="en-US" dirty="0">
                <a:solidFill>
                  <a:srgbClr val="000000"/>
                </a:solidFill>
              </a:rPr>
              <a:t>: less shrinkage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genes in prognostic </a:t>
            </a:r>
            <a:r>
              <a:rPr lang="en-US" dirty="0" smtClean="0">
                <a:solidFill>
                  <a:srgbClr val="000000"/>
                </a:solidFill>
              </a:rPr>
              <a:t>pathways</a:t>
            </a:r>
            <a:endParaRPr lang="en-US" dirty="0" smtClean="0"/>
          </a:p>
          <a:p>
            <a:pPr lvl="1"/>
            <a:r>
              <a:rPr lang="en-US" dirty="0" smtClean="0"/>
              <a:t>Yields pathway                                                 scores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Pathway scores</a:t>
            </a:r>
            <a:endParaRPr lang="en-US" sz="1800" b="1" i="1" baseline="-25000" dirty="0" smtClean="0">
              <a:solidFill>
                <a:srgbClr val="FF0000"/>
              </a:solidFill>
              <a:cs typeface="Symbol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10295"/>
              </p:ext>
            </p:extLst>
          </p:nvPr>
        </p:nvGraphicFramePr>
        <p:xfrm>
          <a:off x="4389987" y="3338574"/>
          <a:ext cx="4087591" cy="335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3" imgW="1638300" imgH="1257300" progId="Equation.3">
                  <p:embed/>
                </p:oleObj>
              </mc:Choice>
              <mc:Fallback>
                <p:oleObj name="Equation" r:id="rId3" imgW="1638300" imgH="1257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9987" y="3338574"/>
                        <a:ext cx="4087591" cy="3354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3784600" y="5015737"/>
            <a:ext cx="605387" cy="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6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2300" y="1133068"/>
            <a:ext cx="3441700" cy="2862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piBAG</a:t>
            </a:r>
            <a:r>
              <a:rPr lang="en-US" dirty="0" smtClean="0"/>
              <a:t>: Pathway-based </a:t>
            </a:r>
            <a:r>
              <a:rPr lang="en-US" dirty="0" err="1" smtClean="0"/>
              <a:t>iBAG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9845389"/>
              </p:ext>
            </p:extLst>
          </p:nvPr>
        </p:nvGraphicFramePr>
        <p:xfrm>
          <a:off x="3099308" y="3995905"/>
          <a:ext cx="5269165" cy="257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833"/>
                <a:gridCol w="1053833"/>
                <a:gridCol w="1053833"/>
                <a:gridCol w="1053833"/>
                <a:gridCol w="1053833"/>
              </a:tblGrid>
              <a:tr h="442565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piBAG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iBAG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pBAG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BAG</a:t>
                      </a:r>
                      <a:endParaRPr lang="en-US" dirty="0"/>
                    </a:p>
                  </a:txBody>
                  <a:tcPr marL="44597" marR="44597"/>
                </a:tc>
              </a:tr>
              <a:tr h="256407">
                <a:tc>
                  <a:txBody>
                    <a:bodyPr/>
                    <a:lstStyle/>
                    <a:p>
                      <a:r>
                        <a:rPr lang="en-US" dirty="0" smtClean="0"/>
                        <a:t>MSE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30.2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50.2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2138.8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2154.7</a:t>
                      </a:r>
                      <a:endParaRPr lang="en-US" dirty="0"/>
                    </a:p>
                  </a:txBody>
                  <a:tcPr marL="44597" marR="44597"/>
                </a:tc>
              </a:tr>
              <a:tr h="4425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Sens</a:t>
                      </a:r>
                      <a:r>
                        <a:rPr lang="en-US" dirty="0" smtClean="0"/>
                        <a:t> (g/p)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0.939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0.901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L="44597" marR="44597"/>
                </a:tc>
              </a:tr>
              <a:tr h="442565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r>
                        <a:rPr lang="en-US" baseline="0" dirty="0" smtClean="0"/>
                        <a:t> (g/p)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0.973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0.920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L="44597" marR="44597"/>
                </a:tc>
              </a:tr>
              <a:tr h="4425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Sens</a:t>
                      </a:r>
                      <a:r>
                        <a:rPr lang="en-US" dirty="0" smtClean="0"/>
                        <a:t> (g)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0.976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0.943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0.633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0.649</a:t>
                      </a:r>
                      <a:endParaRPr lang="en-US" dirty="0"/>
                    </a:p>
                  </a:txBody>
                  <a:tcPr marL="44597" marR="44597"/>
                </a:tc>
              </a:tr>
              <a:tr h="442565">
                <a:tc>
                  <a:txBody>
                    <a:bodyPr/>
                    <a:lstStyle/>
                    <a:p>
                      <a:r>
                        <a:rPr lang="en-US" dirty="0" smtClean="0"/>
                        <a:t>Spec (g)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0.885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0.891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0.582</a:t>
                      </a:r>
                      <a:endParaRPr lang="en-US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0.600</a:t>
                      </a:r>
                      <a:endParaRPr lang="en-US" dirty="0"/>
                    </a:p>
                  </a:txBody>
                  <a:tcPr marL="44597" marR="44597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79500" y="1417320"/>
            <a:ext cx="7498588" cy="24180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Pathway scores</a:t>
            </a:r>
            <a:endParaRPr lang="en-US" dirty="0" smtClean="0"/>
          </a:p>
          <a:p>
            <a:r>
              <a:rPr lang="en-US" dirty="0" smtClean="0"/>
              <a:t>Indicate prognostic pathways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Better predication/selection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9500" y="4635500"/>
            <a:ext cx="21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Simulation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-9683"/>
            <a:ext cx="77568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Radio-</a:t>
            </a:r>
            <a:r>
              <a:rPr lang="en-US" dirty="0" err="1" smtClean="0"/>
              <a:t>piBAG</a:t>
            </a:r>
            <a:r>
              <a:rPr lang="en-US" dirty="0" smtClean="0"/>
              <a:t>:  </a:t>
            </a:r>
            <a:r>
              <a:rPr lang="en-US" dirty="0" err="1" smtClean="0"/>
              <a:t>Radiogenomics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92377" y="5480678"/>
            <a:ext cx="8251623" cy="1224286"/>
          </a:xfrm>
        </p:spPr>
        <p:txBody>
          <a:bodyPr>
            <a:normAutofit/>
          </a:bodyPr>
          <a:lstStyle/>
          <a:p>
            <a:r>
              <a:rPr lang="en-US" dirty="0" smtClean="0"/>
              <a:t>Identify prognostic RMF, predominant pathway(s), major genes, upstream effectors of gene expression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8944691"/>
              </p:ext>
            </p:extLst>
          </p:nvPr>
        </p:nvGraphicFramePr>
        <p:xfrm>
          <a:off x="1176868" y="1372445"/>
          <a:ext cx="7044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99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Integrating multi-modal data/biology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080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Potential benefits 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Reduce </a:t>
            </a:r>
            <a:r>
              <a:rPr lang="en-US" dirty="0"/>
              <a:t>size of model space  (gain efficiency!)</a:t>
            </a:r>
          </a:p>
          <a:p>
            <a:pPr lvl="1"/>
            <a:r>
              <a:rPr lang="en-US" dirty="0"/>
              <a:t>Ensure relevant and interpretable discoveries with biologically </a:t>
            </a:r>
            <a:r>
              <a:rPr lang="en-US" dirty="0" smtClean="0"/>
              <a:t>coherent </a:t>
            </a:r>
            <a:r>
              <a:rPr lang="en-US" dirty="0"/>
              <a:t>explanations </a:t>
            </a:r>
            <a:r>
              <a:rPr lang="en-US" dirty="0" smtClean="0"/>
              <a:t>                  (</a:t>
            </a:r>
            <a:r>
              <a:rPr lang="en-US" dirty="0"/>
              <a:t>our collaborators like this!)</a:t>
            </a:r>
          </a:p>
          <a:p>
            <a:pPr lvl="1"/>
            <a:r>
              <a:rPr lang="en-US" dirty="0" err="1"/>
              <a:t>Robustify</a:t>
            </a:r>
            <a:r>
              <a:rPr lang="en-US" dirty="0"/>
              <a:t> discoveries  </a:t>
            </a:r>
            <a:r>
              <a:rPr lang="en-US" dirty="0" smtClean="0"/>
              <a:t>			         (</a:t>
            </a:r>
            <a:r>
              <a:rPr lang="en-US" dirty="0"/>
              <a:t>more likely to be </a:t>
            </a:r>
            <a:r>
              <a:rPr lang="en-US" dirty="0" smtClean="0"/>
              <a:t>reproducible</a:t>
            </a:r>
            <a:r>
              <a:rPr lang="en-US" dirty="0"/>
              <a:t>?)</a:t>
            </a:r>
          </a:p>
          <a:p>
            <a:r>
              <a:rPr lang="en-US" b="1" dirty="0">
                <a:solidFill>
                  <a:srgbClr val="0000FF"/>
                </a:solidFill>
              </a:rPr>
              <a:t>Potential </a:t>
            </a:r>
            <a:r>
              <a:rPr lang="en-US" b="1" dirty="0" smtClean="0">
                <a:solidFill>
                  <a:srgbClr val="0000FF"/>
                </a:solidFill>
              </a:rPr>
              <a:t>drawbacks </a:t>
            </a:r>
          </a:p>
          <a:p>
            <a:pPr lvl="1"/>
            <a:r>
              <a:rPr lang="en-US" dirty="0" smtClean="0"/>
              <a:t>Bias (not everything in literature is true)</a:t>
            </a:r>
          </a:p>
          <a:p>
            <a:pPr lvl="1"/>
            <a:r>
              <a:rPr lang="en-US" dirty="0" smtClean="0"/>
              <a:t>Hard to do!  Requires deep knowledge of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only scratched the surface of integrative analysis methods</a:t>
            </a:r>
          </a:p>
          <a:p>
            <a:r>
              <a:rPr lang="en-US" dirty="0" smtClean="0"/>
              <a:t>Many </a:t>
            </a:r>
            <a:r>
              <a:rPr lang="en-US" dirty="0" err="1" smtClean="0"/>
              <a:t>informatic</a:t>
            </a:r>
            <a:r>
              <a:rPr lang="en-US" dirty="0" smtClean="0"/>
              <a:t>, computational, and modeling challenges remain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Key</a:t>
            </a:r>
            <a:r>
              <a:rPr lang="en-US" dirty="0" smtClean="0"/>
              <a:t>: how to integrate information in efficient and meaningful way, incorporating known biological information</a:t>
            </a:r>
          </a:p>
          <a:p>
            <a:r>
              <a:rPr lang="en-US" dirty="0" smtClean="0"/>
              <a:t>The ball is in our court!!!  But we need to collaborate closely with biologists!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73" y="1092200"/>
            <a:ext cx="7999927" cy="515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CRC Moonshot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u="sng" dirty="0" err="1" smtClean="0">
                <a:solidFill>
                  <a:srgbClr val="FF0000"/>
                </a:solidFill>
              </a:rPr>
              <a:t>Integromics</a:t>
            </a:r>
            <a:r>
              <a:rPr lang="en-US" b="1" u="sng" dirty="0" smtClean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u="sng" dirty="0" err="1" smtClean="0">
                <a:solidFill>
                  <a:srgbClr val="FF0000"/>
                </a:solidFill>
              </a:rPr>
              <a:t>iBAG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Scott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Kopetz</a:t>
            </a:r>
            <a:r>
              <a:rPr lang="en-US" sz="2000" dirty="0">
                <a:solidFill>
                  <a:srgbClr val="000000"/>
                </a:solidFill>
                <a:cs typeface="Apple Chancery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David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Menter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	   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Veera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Baladanayuthapani</a:t>
            </a:r>
            <a:endParaRPr lang="en-US" sz="2000" dirty="0" smtClean="0">
              <a:solidFill>
                <a:srgbClr val="000000"/>
              </a:solidFill>
              <a:cs typeface="Apple Chancery"/>
            </a:endParaRPr>
          </a:p>
          <a:p>
            <a:pPr marL="82296" indent="0">
              <a:buNone/>
            </a:pP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Bradley Broom	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Ganiraju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Manyam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Youyi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Zhang	  Elizabeth McGuffey</a:t>
            </a:r>
          </a:p>
          <a:p>
            <a:pPr marL="82296" indent="0">
              <a:buNone/>
            </a:pP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Wonyul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Lee	Chris Bristow	   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Wenting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Wang	  Kim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Anh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-Do</a:t>
            </a:r>
          </a:p>
          <a:p>
            <a:pPr marL="82296" indent="0">
              <a:buNone/>
            </a:pP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Huiqin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Chen	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Wenhui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Wu</a:t>
            </a:r>
            <a:r>
              <a:rPr lang="en-US" sz="2000" dirty="0">
                <a:solidFill>
                  <a:srgbClr val="000000"/>
                </a:solidFill>
                <a:cs typeface="Apple Chancery"/>
              </a:rPr>
              <a:t>	 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  Raymond Carroll</a:t>
            </a:r>
            <a:endParaRPr lang="en-US" sz="2000" dirty="0">
              <a:solidFill>
                <a:srgbClr val="000000"/>
              </a:solidFill>
              <a:cs typeface="Apple Chancery"/>
            </a:endParaRPr>
          </a:p>
          <a:p>
            <a:pPr marL="82296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CRCSC</a:t>
            </a:r>
            <a:r>
              <a:rPr lang="en-US" b="1" dirty="0" smtClean="0">
                <a:solidFill>
                  <a:srgbClr val="FF0000"/>
                </a:solidFill>
              </a:rPr>
              <a:t>				</a:t>
            </a:r>
            <a:r>
              <a:rPr lang="en-US" b="1" u="sng" dirty="0" smtClean="0">
                <a:solidFill>
                  <a:srgbClr val="FF0000"/>
                </a:solidFill>
              </a:rPr>
              <a:t>GSMPs</a:t>
            </a:r>
            <a:endParaRPr lang="en-US" sz="2000" u="sng" dirty="0" smtClean="0">
              <a:solidFill>
                <a:srgbClr val="000000"/>
              </a:solidFill>
            </a:endParaRPr>
          </a:p>
          <a:p>
            <a:pPr marL="82296" indent="0">
              <a:buNone/>
            </a:pP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Justin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Guinney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	Rodrigo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Dienstmann</a:t>
            </a:r>
            <a:r>
              <a:rPr lang="en-US" sz="2000" dirty="0">
                <a:solidFill>
                  <a:srgbClr val="000000"/>
                </a:solidFill>
                <a:cs typeface="Apple Chancery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Yusha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Liu  </a:t>
            </a:r>
            <a:r>
              <a:rPr lang="en-US" sz="2000" dirty="0">
                <a:solidFill>
                  <a:srgbClr val="000000"/>
                </a:solidFill>
                <a:cs typeface="Apple Chancery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   Keith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Baggerly</a:t>
            </a:r>
            <a:endParaRPr lang="en-US" sz="2000" dirty="0" smtClean="0">
              <a:solidFill>
                <a:srgbClr val="000000"/>
              </a:solidFill>
              <a:cs typeface="Apple Chancery"/>
            </a:endParaRPr>
          </a:p>
          <a:p>
            <a:pPr marL="82296" indent="0">
              <a:buNone/>
            </a:pP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Sabine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Tejpar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	Louis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Vermeulen</a:t>
            </a:r>
            <a:endParaRPr lang="en-US" sz="2000" dirty="0" smtClean="0">
              <a:solidFill>
                <a:srgbClr val="000000"/>
              </a:solidFill>
              <a:cs typeface="Apple Chancery"/>
            </a:endParaRPr>
          </a:p>
          <a:p>
            <a:pPr marL="82296" indent="0">
              <a:buNone/>
            </a:pP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Maro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Delorenzi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Lodewyk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Wessels</a:t>
            </a:r>
            <a:endParaRPr lang="en-US" sz="2000" dirty="0" smtClean="0">
              <a:solidFill>
                <a:srgbClr val="000000"/>
              </a:solidFill>
              <a:cs typeface="Apple Chancery"/>
            </a:endParaRPr>
          </a:p>
          <a:p>
            <a:pPr marL="82296" indent="0">
              <a:buNone/>
            </a:pP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Jan Paul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Medema</a:t>
            </a:r>
            <a:r>
              <a:rPr lang="en-US" sz="2000" dirty="0">
                <a:solidFill>
                  <a:srgbClr val="000000"/>
                </a:solidFill>
                <a:cs typeface="Apple Chancery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Anguraj</a:t>
            </a:r>
            <a:r>
              <a:rPr lang="en-US" sz="2000" dirty="0" smtClean="0">
                <a:solidFill>
                  <a:srgbClr val="000000"/>
                </a:solidFill>
                <a:cs typeface="Apple Chancery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pple Chancery"/>
              </a:rPr>
              <a:t>Sadanandam</a:t>
            </a:r>
            <a:endParaRPr lang="en-US" sz="2000" dirty="0">
              <a:solidFill>
                <a:srgbClr val="000000"/>
              </a:solidFill>
              <a:cs typeface="Apple Chancery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7" b="88934" l="7357" r="93733">
                        <a14:foregroundMark x1="37602" y1="7377" x2="37602" y2="7377"/>
                        <a14:foregroundMark x1="41144" y1="87705" x2="41144" y2="87705"/>
                        <a14:foregroundMark x1="30518" y1="27869" x2="30518" y2="27869"/>
                        <a14:foregroundMark x1="38692" y1="26230" x2="38692" y2="26230"/>
                        <a14:foregroundMark x1="47411" y1="29508" x2="47411" y2="29508"/>
                        <a14:foregroundMark x1="53678" y1="29918" x2="53678" y2="29918"/>
                        <a14:foregroundMark x1="61308" y1="28689" x2="61308" y2="28689"/>
                        <a14:foregroundMark x1="74932" y1="28279" x2="74932" y2="28279"/>
                        <a14:foregroundMark x1="78202" y1="28689" x2="78202" y2="28689"/>
                        <a14:foregroundMark x1="86104" y1="28279" x2="86104" y2="28279"/>
                        <a14:foregroundMark x1="94005" y1="28689" x2="94005" y2="28689"/>
                        <a14:foregroundMark x1="66213" y1="61475" x2="66213" y2="61475"/>
                        <a14:foregroundMark x1="61580" y1="62295" x2="61580" y2="62295"/>
                        <a14:foregroundMark x1="59946" y1="70082" x2="59946" y2="70082"/>
                        <a14:foregroundMark x1="63215" y1="40574" x2="63215" y2="40574"/>
                        <a14:foregroundMark x1="69482" y1="58197" x2="69482" y2="58197"/>
                        <a14:foregroundMark x1="52044" y1="58197" x2="52044" y2="58197"/>
                        <a14:foregroundMark x1="43052" y1="61066" x2="43052" y2="61066"/>
                        <a14:foregroundMark x1="28883" y1="59016" x2="28883" y2="59016"/>
                        <a14:foregroundMark x1="7357" y1="41393" x2="7357" y2="41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" y="0"/>
            <a:ext cx="2495514" cy="1709069"/>
          </a:xfrm>
          <a:prstGeom prst="rect">
            <a:avLst/>
          </a:prstGeom>
        </p:spPr>
      </p:pic>
      <p:pic>
        <p:nvPicPr>
          <p:cNvPr id="5" name="Picture 7" descr="MDA_Logos/MDACC_MasterBrand_Logos/Lores_Screen/MDACC_RGB_TC_tag_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9465" y="4922887"/>
            <a:ext cx="2416175" cy="13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age Bionetwor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79" y="5708504"/>
            <a:ext cx="2076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Multi-modal Imaging</a:t>
            </a:r>
            <a:endParaRPr lang="en-US" dirty="0"/>
          </a:p>
        </p:txBody>
      </p:sp>
      <p:pic>
        <p:nvPicPr>
          <p:cNvPr id="7" name="Content Placeholder 6" descr="gr6_lrg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" b="-284"/>
          <a:stretch/>
        </p:blipFill>
        <p:spPr>
          <a:xfrm>
            <a:off x="1278663" y="1784939"/>
            <a:ext cx="4869663" cy="440250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38162" y="1524000"/>
            <a:ext cx="2595526" cy="4663440"/>
          </a:xfrm>
        </p:spPr>
        <p:txBody>
          <a:bodyPr/>
          <a:lstStyle/>
          <a:p>
            <a:r>
              <a:rPr lang="en-US" dirty="0" smtClean="0"/>
              <a:t>Different structural and functional modalities capture different types of information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428" y="6338823"/>
            <a:ext cx="535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dirty="0" err="1" smtClean="0"/>
              <a:t>Teipel</a:t>
            </a:r>
            <a:r>
              <a:rPr lang="en-US" sz="1600" dirty="0" smtClean="0"/>
              <a:t>, et al. (2015 The Lancet Neurology 14: 1037-1053)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8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Neuroimaging Modalities</a:t>
            </a:r>
            <a:endParaRPr lang="en-US" dirty="0"/>
          </a:p>
        </p:txBody>
      </p:sp>
      <p:pic>
        <p:nvPicPr>
          <p:cNvPr id="4" name="Content Placeholder 3" descr="nn.3839-F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b="2317"/>
          <a:stretch>
            <a:fillRect/>
          </a:stretch>
        </p:blipFill>
        <p:spPr>
          <a:xfrm>
            <a:off x="1252557" y="1447800"/>
            <a:ext cx="7498080" cy="4616417"/>
          </a:xfrm>
        </p:spPr>
      </p:pic>
      <p:sp>
        <p:nvSpPr>
          <p:cNvPr id="5" name="TextBox 4"/>
          <p:cNvSpPr txBox="1"/>
          <p:nvPr/>
        </p:nvSpPr>
        <p:spPr>
          <a:xfrm>
            <a:off x="1435608" y="6108389"/>
            <a:ext cx="576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Josh Vogelstein (JHU http://</a:t>
            </a:r>
            <a:r>
              <a:rPr lang="en-US" dirty="0" err="1" smtClean="0"/>
              <a:t>docs.neurodata.io</a:t>
            </a:r>
            <a:r>
              <a:rPr lang="en-US" dirty="0" smtClean="0"/>
              <a:t>/</a:t>
            </a:r>
            <a:r>
              <a:rPr lang="en-US" dirty="0" err="1" smtClean="0"/>
              <a:t>ndintro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Multi-modal Integration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5513" y="1447800"/>
            <a:ext cx="7988487" cy="4800600"/>
          </a:xfrm>
        </p:spPr>
        <p:txBody>
          <a:bodyPr/>
          <a:lstStyle/>
          <a:p>
            <a:r>
              <a:rPr lang="en-US" dirty="0" smtClean="0"/>
              <a:t>Integration is one of key scientific challenges</a:t>
            </a:r>
          </a:p>
          <a:p>
            <a:pPr lvl="1"/>
            <a:r>
              <a:rPr lang="en-US" dirty="0" smtClean="0"/>
              <a:t>Each data type offers different insights into the underlying biology, gives incomplete picture</a:t>
            </a:r>
          </a:p>
          <a:p>
            <a:pPr lvl="1"/>
            <a:r>
              <a:rPr lang="en-US" dirty="0" smtClean="0"/>
              <a:t>There are known relationships across data types that can be exploited (more on that later)</a:t>
            </a:r>
          </a:p>
          <a:p>
            <a:r>
              <a:rPr lang="en-US" dirty="0" smtClean="0"/>
              <a:t>Goal of integrative analyses is to link together different types of information to get more holistic picture of biology (and hopefully uncover new bio/medical insights!)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Challenges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5592"/>
            <a:ext cx="7498080" cy="53798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Missing data</a:t>
            </a:r>
          </a:p>
          <a:p>
            <a:pPr lvl="1"/>
            <a:r>
              <a:rPr lang="en-US" dirty="0" smtClean="0"/>
              <a:t>Shrinking sample size in Venn diagram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Experimental design/batch effects</a:t>
            </a:r>
          </a:p>
          <a:p>
            <a:pPr lvl="1"/>
            <a:r>
              <a:rPr lang="en-US" dirty="0" smtClean="0"/>
              <a:t>Systematic biases/noise in data</a:t>
            </a:r>
          </a:p>
          <a:p>
            <a:pPr lvl="1"/>
            <a:r>
              <a:rPr lang="en-US" dirty="0" smtClean="0"/>
              <a:t>Worse for complex, high-dimensional data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Preprocessing</a:t>
            </a:r>
          </a:p>
          <a:p>
            <a:pPr lvl="1"/>
            <a:r>
              <a:rPr lang="en-US" dirty="0" smtClean="0"/>
              <a:t>Each platform has own challenges/difficulties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Data management</a:t>
            </a:r>
          </a:p>
          <a:p>
            <a:pPr lvl="1"/>
            <a:r>
              <a:rPr lang="en-US" dirty="0" smtClean="0"/>
              <a:t>Management of large data sets</a:t>
            </a:r>
          </a:p>
          <a:p>
            <a:pPr lvl="1"/>
            <a:r>
              <a:rPr lang="en-US" dirty="0" smtClean="0"/>
              <a:t>Ability to link genomic, imaging, clinical data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Choice of Modeling Unit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Different platforms have different observational units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How to match up elements across platforms (genes?)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310" y="1230402"/>
            <a:ext cx="8045690" cy="552033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Building predictive models</a:t>
            </a:r>
          </a:p>
          <a:p>
            <a:pPr lvl="1"/>
            <a:r>
              <a:rPr lang="en-US" dirty="0" smtClean="0"/>
              <a:t>Easy to allow multi-modal predictors/ensemble</a:t>
            </a:r>
          </a:p>
          <a:p>
            <a:pPr lvl="1"/>
            <a:r>
              <a:rPr lang="en-US" dirty="0" smtClean="0"/>
              <a:t>Trickier with </a:t>
            </a:r>
            <a:r>
              <a:rPr lang="en-US" dirty="0"/>
              <a:t>different </a:t>
            </a:r>
            <a:r>
              <a:rPr lang="en-US" dirty="0" smtClean="0"/>
              <a:t>data types (</a:t>
            </a:r>
            <a:r>
              <a:rPr lang="en-US" dirty="0"/>
              <a:t>cont./bin./</a:t>
            </a:r>
            <a:r>
              <a:rPr lang="en-US" dirty="0" smtClean="0"/>
              <a:t>count): scale</a:t>
            </a:r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Structure learning </a:t>
            </a:r>
            <a:r>
              <a:rPr lang="en-US" dirty="0" smtClean="0"/>
              <a:t>(cluster/factor analysis)</a:t>
            </a:r>
          </a:p>
          <a:p>
            <a:pPr lvl="1"/>
            <a:r>
              <a:rPr lang="en-US" dirty="0" smtClean="0"/>
              <a:t>Empirically estimate sparse structure in data</a:t>
            </a:r>
          </a:p>
          <a:p>
            <a:pPr lvl="1"/>
            <a:r>
              <a:rPr lang="en-US" dirty="0" smtClean="0"/>
              <a:t>Detect/exploit correlation among elements to gain </a:t>
            </a:r>
            <a:r>
              <a:rPr lang="en-US" dirty="0" err="1" smtClean="0"/>
              <a:t>sparsity</a:t>
            </a:r>
            <a:r>
              <a:rPr lang="en-US" dirty="0" smtClean="0"/>
              <a:t> and discover interrelationships</a:t>
            </a:r>
          </a:p>
          <a:p>
            <a:pPr lvl="1"/>
            <a:r>
              <a:rPr lang="en-US" dirty="0" smtClean="0"/>
              <a:t>Validation important to assess which structure “real” </a:t>
            </a:r>
          </a:p>
          <a:p>
            <a:r>
              <a:rPr lang="en-US" b="1" dirty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etwork structure learning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Graphical models to infer edges indicating pairwise associations in data (</a:t>
            </a:r>
            <a:r>
              <a:rPr lang="en-US" dirty="0" err="1"/>
              <a:t>GGM+Ising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lexible </a:t>
            </a:r>
            <a:r>
              <a:rPr lang="en-US" dirty="0"/>
              <a:t>exponential family framework for graphical modeling that can incorporate different data types</a:t>
            </a:r>
          </a:p>
          <a:p>
            <a:pPr lvl="1"/>
            <a:r>
              <a:rPr lang="en-US" dirty="0"/>
              <a:t>Can allow nodes from various </a:t>
            </a:r>
            <a:r>
              <a:rPr lang="en-US" dirty="0" smtClean="0"/>
              <a:t>modalities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Known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878" y="1460500"/>
            <a:ext cx="7955122" cy="3033879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These strategies focus on integration as a meta</a:t>
            </a:r>
            <a:r>
              <a:rPr lang="en-US" sz="3300" dirty="0"/>
              <a:t>-analysis on </a:t>
            </a:r>
            <a:r>
              <a:rPr lang="en-US" sz="3300" dirty="0" smtClean="0"/>
              <a:t>the</a:t>
            </a:r>
            <a:r>
              <a:rPr lang="en-US" sz="3300" i="1" dirty="0" smtClean="0"/>
              <a:t> p</a:t>
            </a:r>
            <a:r>
              <a:rPr lang="en-US" sz="3300" dirty="0"/>
              <a:t>-</a:t>
            </a:r>
            <a:r>
              <a:rPr lang="en-US" sz="3300" dirty="0" smtClean="0"/>
              <a:t>space – concatenate and discover</a:t>
            </a:r>
          </a:p>
          <a:p>
            <a:r>
              <a:rPr lang="en-US" sz="3300" dirty="0" smtClean="0"/>
              <a:t>Other integrative modeling strategies can attempt to integrate known biological information from existing theoretical knowledge and/or literature</a:t>
            </a:r>
          </a:p>
          <a:p>
            <a:r>
              <a:rPr lang="en-US" sz="3300" dirty="0" smtClean="0">
                <a:solidFill>
                  <a:srgbClr val="0000FF"/>
                </a:solidFill>
              </a:rPr>
              <a:t>Approaches to Integrate Biological Information</a:t>
            </a:r>
            <a:endParaRPr lang="en-US" sz="3300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Build </a:t>
            </a:r>
            <a:r>
              <a:rPr lang="en-US" dirty="0"/>
              <a:t>models according to theoretical </a:t>
            </a:r>
            <a:r>
              <a:rPr lang="en-US" b="1" u="sng" dirty="0"/>
              <a:t>structural relationships </a:t>
            </a:r>
            <a:r>
              <a:rPr lang="en-US" dirty="0"/>
              <a:t>among different modes/platforms (</a:t>
            </a:r>
            <a:r>
              <a:rPr lang="en-US" dirty="0" err="1">
                <a:solidFill>
                  <a:srgbClr val="FF0000"/>
                </a:solidFill>
              </a:rPr>
              <a:t>iBAG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191207" y="1842767"/>
            <a:ext cx="2530732" cy="1923043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Genomics (DNA)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Genotypes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Copy number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Mutation status:           point mutations/</a:t>
            </a:r>
            <a:r>
              <a:rPr lang="en-US" sz="1600" dirty="0" err="1" smtClean="0">
                <a:solidFill>
                  <a:schemeClr val="tx1"/>
                </a:solidFill>
              </a:rPr>
              <a:t>indels</a:t>
            </a:r>
            <a:r>
              <a:rPr lang="en-US" sz="1600" dirty="0" smtClean="0">
                <a:solidFill>
                  <a:schemeClr val="tx1"/>
                </a:solidFill>
              </a:rPr>
              <a:t>/   translocations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(SNP array, </a:t>
            </a:r>
            <a:r>
              <a:rPr lang="en-US" sz="1600" dirty="0" err="1" smtClean="0">
                <a:solidFill>
                  <a:schemeClr val="tx1"/>
                </a:solidFill>
              </a:rPr>
              <a:t>DNAseq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022500" y="2017961"/>
            <a:ext cx="2292781" cy="157265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Transcriptomics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(mRNA)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(Gene Expression arrays, </a:t>
            </a:r>
            <a:r>
              <a:rPr lang="en-US" sz="1600" dirty="0" err="1" smtClean="0">
                <a:solidFill>
                  <a:schemeClr val="tx1"/>
                </a:solidFill>
              </a:rPr>
              <a:t>RNAseq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531745" y="129673"/>
            <a:ext cx="2683123" cy="121633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Proteomics (proteins)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(RPPA, Peptide arrays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Mass spectrometry)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>
            <a:stCxn id="41" idx="3"/>
            <a:endCxn id="42" idx="1"/>
          </p:cNvCxnSpPr>
          <p:nvPr/>
        </p:nvCxnSpPr>
        <p:spPr>
          <a:xfrm flipV="1">
            <a:off x="3721939" y="2804288"/>
            <a:ext cx="30056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790159" y="4449239"/>
            <a:ext cx="2554729" cy="1499070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Epigenetics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Methylation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Histone modifications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Chromatin remodeling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574495" y="3590615"/>
            <a:ext cx="544166" cy="8586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urvival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98" y="4453752"/>
            <a:ext cx="1490382" cy="1494557"/>
          </a:xfrm>
          <a:prstGeom prst="rect">
            <a:avLst/>
          </a:prstGeom>
        </p:spPr>
      </p:pic>
      <p:pic>
        <p:nvPicPr>
          <p:cNvPr id="15" name="Picture 14" descr="imaging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05" y="814794"/>
            <a:ext cx="1778000" cy="1651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98349" y="4269086"/>
            <a:ext cx="102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survival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200986" y="654151"/>
            <a:ext cx="104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imaging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31290" y="5774648"/>
            <a:ext cx="15902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 response rates</a:t>
            </a:r>
          </a:p>
          <a:p>
            <a:r>
              <a:rPr lang="en-US" sz="1600" dirty="0" smtClean="0"/>
              <a:t>(patient-specific)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077133" y="6045003"/>
            <a:ext cx="5472105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Cancer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Integromics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046769" y="1340854"/>
            <a:ext cx="0" cy="67710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25443" y="243849"/>
            <a:ext cx="2294107" cy="2792889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Phenotypes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686199" y="3036738"/>
            <a:ext cx="0" cy="74712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51286" y="2160678"/>
            <a:ext cx="1806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Histological and molecular subtypes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4644935" y="4084091"/>
            <a:ext cx="1796194" cy="730296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miRNA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(arrays/</a:t>
            </a:r>
            <a:r>
              <a:rPr lang="en-US" sz="1600" dirty="0" err="1" smtClean="0">
                <a:solidFill>
                  <a:schemeClr val="tx1"/>
                </a:solidFill>
              </a:rPr>
              <a:t>RNAseq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372852" y="4814387"/>
            <a:ext cx="1118696" cy="71630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344228" y="3590615"/>
            <a:ext cx="0" cy="49347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04419" y="3822865"/>
            <a:ext cx="2040516" cy="62637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40466" y="38699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598586" y="3783864"/>
            <a:ext cx="2420964" cy="2792889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Outcomes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214868" y="900890"/>
            <a:ext cx="51057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30554" y="1346007"/>
            <a:ext cx="1020732" cy="241980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/>
      <p:bldP spid="39" grpId="0"/>
      <p:bldP spid="31" grpId="0"/>
      <p:bldP spid="32" grpId="0" animBg="1"/>
      <p:bldP spid="34" grpId="0"/>
      <p:bldP spid="29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2917</TotalTime>
  <Words>1579</Words>
  <Application>Microsoft Office PowerPoint</Application>
  <PresentationFormat>On-screen Show (4:3)</PresentationFormat>
  <Paragraphs>299</Paragraphs>
  <Slides>29</Slides>
  <Notes>6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Apple Chancery</vt:lpstr>
      <vt:lpstr>Arial</vt:lpstr>
      <vt:lpstr>Calibri</vt:lpstr>
      <vt:lpstr>Corbel</vt:lpstr>
      <vt:lpstr>Gill Sans MT</vt:lpstr>
      <vt:lpstr>Symbol</vt:lpstr>
      <vt:lpstr>Verdana</vt:lpstr>
      <vt:lpstr>Wingdings</vt:lpstr>
      <vt:lpstr>Wingdings 2</vt:lpstr>
      <vt:lpstr>Solstice</vt:lpstr>
      <vt:lpstr>Equation</vt:lpstr>
      <vt:lpstr>Discussion: Statistical Integration for Medical/Health Studies</vt:lpstr>
      <vt:lpstr>Big Data in Biomedical Research</vt:lpstr>
      <vt:lpstr>Multi-modal Imaging</vt:lpstr>
      <vt:lpstr>Functional Neuroimaging Modalities</vt:lpstr>
      <vt:lpstr>Multi-modal Integration</vt:lpstr>
      <vt:lpstr>Practical Challenges of Integration</vt:lpstr>
      <vt:lpstr>Statistical Problems</vt:lpstr>
      <vt:lpstr>Incorporating Known Biology</vt:lpstr>
      <vt:lpstr>PowerPoint Presentation</vt:lpstr>
      <vt:lpstr>Incorporating Known Biology</vt:lpstr>
      <vt:lpstr>Molecular Pathways</vt:lpstr>
      <vt:lpstr>Incorporating Known Biology</vt:lpstr>
      <vt:lpstr>Chromatin Structure/Histone Modifications</vt:lpstr>
      <vt:lpstr>Chromatin Remodeling</vt:lpstr>
      <vt:lpstr>Continuum of Precision Medicine</vt:lpstr>
      <vt:lpstr>Consensus Molecular Subtypes of CRC</vt:lpstr>
      <vt:lpstr>Persistent CMS Structure</vt:lpstr>
      <vt:lpstr>TCGA/MDACC Integromics</vt:lpstr>
      <vt:lpstr>Example: miRNA and CMS4</vt:lpstr>
      <vt:lpstr>Methylation, Expression, and Histone Modifications</vt:lpstr>
      <vt:lpstr>Gene-Specific Methylation Profiles</vt:lpstr>
      <vt:lpstr>Bayesian Hierarchical Integration</vt:lpstr>
      <vt:lpstr>iBAG results: glioblastoma</vt:lpstr>
      <vt:lpstr>piBAG: Pathway-based iBAG</vt:lpstr>
      <vt:lpstr>piBAG: Pathway-based iBAG</vt:lpstr>
      <vt:lpstr>Radio-piBAG:  Radiogenomics</vt:lpstr>
      <vt:lpstr>Integrating multi-modal data/biology</vt:lpstr>
      <vt:lpstr>Conclusions</vt:lpstr>
      <vt:lpstr>Acknowledgements</vt:lpstr>
    </vt:vector>
  </TitlesOfParts>
  <Company>UTMDACC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Integration for Medical/Health Studies</dc:title>
  <dc:creator>Jeffrey Morris</dc:creator>
  <cp:lastModifiedBy>Howard, Rodney N.</cp:lastModifiedBy>
  <cp:revision>101</cp:revision>
  <dcterms:created xsi:type="dcterms:W3CDTF">2016-06-06T13:36:15Z</dcterms:created>
  <dcterms:modified xsi:type="dcterms:W3CDTF">2016-06-08T15:52:39Z</dcterms:modified>
</cp:coreProperties>
</file>