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6" r:id="rId1"/>
  </p:sldMasterIdLst>
  <p:notesMasterIdLst>
    <p:notesMasterId r:id="rId12"/>
  </p:notesMasterIdLst>
  <p:sldIdLst>
    <p:sldId id="256" r:id="rId2"/>
    <p:sldId id="257" r:id="rId3"/>
    <p:sldId id="258" r:id="rId4"/>
    <p:sldId id="268" r:id="rId5"/>
    <p:sldId id="278" r:id="rId6"/>
    <p:sldId id="279" r:id="rId7"/>
    <p:sldId id="280" r:id="rId8"/>
    <p:sldId id="285" r:id="rId9"/>
    <p:sldId id="284" r:id="rId10"/>
    <p:sldId id="282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425" autoAdjust="0"/>
    <p:restoredTop sz="94660"/>
  </p:normalViewPr>
  <p:slideViewPr>
    <p:cSldViewPr>
      <p:cViewPr varScale="1">
        <p:scale>
          <a:sx n="43" d="100"/>
          <a:sy n="43" d="100"/>
        </p:scale>
        <p:origin x="606" y="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6E4601-D13A-4287-ADB5-A7371DD044C9}" type="datetimeFigureOut">
              <a:rPr lang="en-US" smtClean="0"/>
              <a:t>6/9/2016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B74BFC-B3E9-4061-8981-C36223D95E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28532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57B2A-97CB-433E-A968-01DB163EF238}" type="datetimeFigureOut">
              <a:rPr lang="en-US" smtClean="0"/>
              <a:t>6/9/2016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22E04-E85E-4F56-8C9D-ADAEA3D4F5F4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57B2A-97CB-433E-A968-01DB163EF238}" type="datetimeFigureOut">
              <a:rPr lang="en-US" smtClean="0"/>
              <a:t>6/9/2016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22E04-E85E-4F56-8C9D-ADAEA3D4F5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57B2A-97CB-433E-A968-01DB163EF238}" type="datetimeFigureOut">
              <a:rPr lang="en-US" smtClean="0"/>
              <a:t>6/9/2016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22E04-E85E-4F56-8C9D-ADAEA3D4F5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57B2A-97CB-433E-A968-01DB163EF238}" type="datetimeFigureOut">
              <a:rPr lang="en-US" smtClean="0"/>
              <a:t>6/9/2016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22E04-E85E-4F56-8C9D-ADAEA3D4F5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57B2A-97CB-433E-A968-01DB163EF238}" type="datetimeFigureOut">
              <a:rPr lang="en-US" smtClean="0"/>
              <a:t>6/9/2016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22E04-E85E-4F56-8C9D-ADAEA3D4F5F4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57B2A-97CB-433E-A968-01DB163EF238}" type="datetimeFigureOut">
              <a:rPr lang="en-US" smtClean="0"/>
              <a:t>6/9/2016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22E04-E85E-4F56-8C9D-ADAEA3D4F5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57B2A-97CB-433E-A968-01DB163EF238}" type="datetimeFigureOut">
              <a:rPr lang="en-US" smtClean="0"/>
              <a:t>6/9/2016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22E04-E85E-4F56-8C9D-ADAEA3D4F5F4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57B2A-97CB-433E-A968-01DB163EF238}" type="datetimeFigureOut">
              <a:rPr lang="en-US" smtClean="0"/>
              <a:t>6/9/2016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22E04-E85E-4F56-8C9D-ADAEA3D4F5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57B2A-97CB-433E-A968-01DB163EF238}" type="datetimeFigureOut">
              <a:rPr lang="en-US" smtClean="0"/>
              <a:t>6/9/2016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22E04-E85E-4F56-8C9D-ADAEA3D4F5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57B2A-97CB-433E-A968-01DB163EF238}" type="datetimeFigureOut">
              <a:rPr lang="en-US" smtClean="0"/>
              <a:t>6/9/2016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22E04-E85E-4F56-8C9D-ADAEA3D4F5F4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57B2A-97CB-433E-A968-01DB163EF238}" type="datetimeFigureOut">
              <a:rPr lang="en-US" smtClean="0"/>
              <a:t>6/9/2016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22E04-E85E-4F56-8C9D-ADAEA3D4F5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87F57B2A-97CB-433E-A968-01DB163EF238}" type="datetimeFigureOut">
              <a:rPr lang="en-US" smtClean="0"/>
              <a:t>6/9/2016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76F22E04-E85E-4F56-8C9D-ADAEA3D4F5F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1371600"/>
            <a:ext cx="8458200" cy="1927225"/>
          </a:xfrm>
        </p:spPr>
        <p:txBody>
          <a:bodyPr/>
          <a:lstStyle/>
          <a:p>
            <a:r>
              <a:rPr lang="en-US" dirty="0" smtClean="0"/>
              <a:t>Discussion OF “Learning from time” by Daniela Witten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Michael R. </a:t>
            </a:r>
            <a:r>
              <a:rPr lang="en-US" dirty="0" err="1" smtClean="0"/>
              <a:t>Kosorok</a:t>
            </a:r>
            <a:r>
              <a:rPr lang="en-US" dirty="0" smtClean="0"/>
              <a:t> </a:t>
            </a:r>
          </a:p>
          <a:p>
            <a:r>
              <a:rPr lang="en-US" dirty="0" smtClean="0"/>
              <a:t>Biostatistics/Statistics &amp; Operation Research</a:t>
            </a:r>
          </a:p>
          <a:p>
            <a:r>
              <a:rPr lang="en-US" dirty="0" smtClean="0"/>
              <a:t>University of North Carolina at Chapel Hill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2039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57200" y="1676400"/>
            <a:ext cx="822960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600" dirty="0" smtClean="0"/>
              <a:t>Excellent and well-motivated work using the Lasso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600" dirty="0" smtClean="0"/>
              <a:t>The models are interpretable yet quite rich (flexible)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600" dirty="0" smtClean="0"/>
              <a:t>There remains much work to be done in terms of inference after regularization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600" dirty="0" smtClean="0"/>
              <a:t>Cautionary thoughts: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600" dirty="0" smtClean="0"/>
              <a:t>We need to decide what to do inference on and this should be clearly connected to the research goals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600" dirty="0" smtClean="0"/>
              <a:t>We need to be careful not to require model assumptions which are too strong</a:t>
            </a:r>
          </a:p>
        </p:txBody>
      </p:sp>
    </p:spTree>
    <p:extLst>
      <p:ext uri="{BB962C8B-B14F-4D97-AF65-F5344CB8AC3E}">
        <p14:creationId xmlns:p14="http://schemas.microsoft.com/office/powerpoint/2010/main" val="3819532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Overview of key contributions</a:t>
            </a:r>
          </a:p>
          <a:p>
            <a:r>
              <a:rPr lang="en-US" dirty="0" smtClean="0"/>
              <a:t>Inference for models fitted using regularization</a:t>
            </a:r>
          </a:p>
          <a:p>
            <a:r>
              <a:rPr lang="en-US" dirty="0" smtClean="0"/>
              <a:t>Rotationally invariant approaches</a:t>
            </a:r>
          </a:p>
          <a:p>
            <a:r>
              <a:rPr lang="en-US" dirty="0" smtClean="0"/>
              <a:t>Interactions and Feature selection</a:t>
            </a:r>
          </a:p>
          <a:p>
            <a:r>
              <a:rPr lang="en-US" dirty="0" smtClean="0"/>
              <a:t>Concluding Comments</a:t>
            </a:r>
          </a:p>
        </p:txBody>
      </p:sp>
    </p:spTree>
    <p:extLst>
      <p:ext uri="{BB962C8B-B14F-4D97-AF65-F5344CB8AC3E}">
        <p14:creationId xmlns:p14="http://schemas.microsoft.com/office/powerpoint/2010/main" val="3723636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 of Key Contributions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495800"/>
          </a:xfrm>
        </p:spPr>
        <p:txBody>
          <a:bodyPr>
            <a:normAutofit fontScale="92500" lnSpcReduction="20000"/>
          </a:bodyPr>
          <a:lstStyle/>
          <a:p>
            <a:r>
              <a:rPr lang="en-US" sz="3000" dirty="0" smtClean="0"/>
              <a:t>Gene expression time course data </a:t>
            </a:r>
          </a:p>
          <a:p>
            <a:pPr lvl="1"/>
            <a:r>
              <a:rPr lang="en-US" sz="2800" dirty="0" smtClean="0"/>
              <a:t>Infer edge direction through first order differential equation with nonparametric main effects (fairly </a:t>
            </a:r>
            <a:r>
              <a:rPr lang="en-US" sz="2800" dirty="0" err="1" smtClean="0"/>
              <a:t>flexibile</a:t>
            </a:r>
            <a:r>
              <a:rPr lang="en-US" sz="2800" dirty="0" smtClean="0"/>
              <a:t>).</a:t>
            </a:r>
          </a:p>
          <a:p>
            <a:pPr lvl="1"/>
            <a:r>
              <a:rPr lang="en-US" sz="2800" dirty="0" smtClean="0"/>
              <a:t>Uses integration to avoid estimating derivatives</a:t>
            </a:r>
          </a:p>
          <a:p>
            <a:pPr lvl="1"/>
            <a:r>
              <a:rPr lang="en-US" sz="2800" dirty="0" smtClean="0"/>
              <a:t>Errors-in-variables model</a:t>
            </a:r>
          </a:p>
          <a:p>
            <a:r>
              <a:rPr lang="en-US" sz="3000" dirty="0" smtClean="0"/>
              <a:t>Neuronal spike train data</a:t>
            </a:r>
          </a:p>
          <a:p>
            <a:pPr lvl="1"/>
            <a:r>
              <a:rPr lang="en-US" sz="2800" dirty="0" smtClean="0"/>
              <a:t>Infer edge direction through “first order” Hawkes process with nonparametric main effects transfer functions (a form of stochastic derivative)</a:t>
            </a:r>
          </a:p>
          <a:p>
            <a:pPr lvl="1"/>
            <a:r>
              <a:rPr lang="en-US" sz="2800" dirty="0" smtClean="0"/>
              <a:t>Appropriate basis function development somewhat challenging</a:t>
            </a:r>
          </a:p>
        </p:txBody>
      </p:sp>
    </p:spTree>
    <p:extLst>
      <p:ext uri="{BB962C8B-B14F-4D97-AF65-F5344CB8AC3E}">
        <p14:creationId xmlns:p14="http://schemas.microsoft.com/office/powerpoint/2010/main" val="760204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 Contributions, Cont.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457200" y="1676400"/>
                <a:ext cx="8229600" cy="390876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smtClean="0"/>
                  <a:t>Common features in both problems</a:t>
                </a:r>
                <a:r>
                  <a:rPr lang="en-US" sz="2400" dirty="0" smtClean="0"/>
                  <a:t>:</a:t>
                </a:r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en-US" sz="2400" dirty="0" smtClean="0"/>
                  <a:t>Graph structure with edge direction detection as goal</a:t>
                </a:r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en-US" sz="2400" dirty="0" smtClean="0"/>
                  <a:t>Main effects only models with nonparametric terms</a:t>
                </a:r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en-US" sz="2400" dirty="0" smtClean="0"/>
                  <a:t>Grouped Lasso:</a:t>
                </a:r>
              </a:p>
              <a:p>
                <a:pPr marL="800100" lvl="1" indent="-342900">
                  <a:buFont typeface="Arial" panose="020B0604020202020204" pitchFamily="34" charset="0"/>
                  <a:buChar char="•"/>
                </a:pPr>
                <a:r>
                  <a:rPr lang="en-US" sz="2400" dirty="0" smtClean="0"/>
                  <a:t>Natural grouping (each group corresponds to a directed edge)</a:t>
                </a:r>
              </a:p>
              <a:p>
                <a:pPr marL="800100" lvl="1" indent="-342900">
                  <a:buFont typeface="Arial" panose="020B0604020202020204" pitchFamily="34" charset="0"/>
                  <a:buChar char="•"/>
                </a:pPr>
                <a:r>
                  <a:rPr lang="en-US" sz="2400" dirty="0" smtClean="0"/>
                  <a:t>Need to select tuning parameters M (basis terms used) and </a:t>
                </a:r>
                <a:r>
                  <a:rPr lang="el-GR" sz="2400" dirty="0" smtClean="0"/>
                  <a:t>λ</a:t>
                </a:r>
                <a:r>
                  <a:rPr lang="en-US" sz="2400" dirty="0"/>
                  <a:t> </a:t>
                </a:r>
                <a:r>
                  <a:rPr lang="en-US" sz="2400" dirty="0" smtClean="0"/>
                  <a:t>using GCV and BIC</a:t>
                </a:r>
              </a:p>
              <a:p>
                <a:pPr marL="800100" lvl="1" indent="-342900">
                  <a:buFont typeface="Arial" panose="020B0604020202020204" pitchFamily="34" charset="0"/>
                  <a:buChar char="•"/>
                </a:pPr>
                <a:r>
                  <a:rPr lang="en-US" sz="2400" dirty="0" smtClean="0"/>
                  <a:t>Consistency is established</a:t>
                </a:r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en-US" sz="2400" dirty="0" smtClean="0"/>
                  <a:t>High dimensional (M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p>
                        <m:r>
                          <a:rPr lang="en-US" sz="240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2400" dirty="0" smtClean="0"/>
                  <a:t> parameters) but scalable</a:t>
                </a: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" y="1676400"/>
                <a:ext cx="8229600" cy="3908762"/>
              </a:xfrm>
              <a:prstGeom prst="rect">
                <a:avLst/>
              </a:prstGeom>
              <a:blipFill rotWithShape="0">
                <a:blip r:embed="rId2"/>
                <a:stretch>
                  <a:fillRect l="-1852" t="-2028" b="-280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37249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Inference under regularization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457200" y="1499419"/>
            <a:ext cx="8229600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/>
              <a:t>Zero order inference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400" dirty="0" smtClean="0"/>
              <a:t>Is the approach consistent or not?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/>
              <a:t>First order inference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400" dirty="0" smtClean="0"/>
              <a:t>What aspects do we do inference on?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en-US" sz="2400" dirty="0" smtClean="0"/>
              <a:t>Model structure (e.g., directed graphs)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en-US" sz="2400" dirty="0" smtClean="0"/>
              <a:t>Model coefficients (etiology)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en-US" sz="2400" dirty="0" smtClean="0"/>
              <a:t>Prediction/classification error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400" dirty="0" smtClean="0"/>
              <a:t>Approaches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en-US" sz="2400" dirty="0" smtClean="0"/>
              <a:t>Change estimates to yield asymptotic normality (van de Geer, </a:t>
            </a:r>
            <a:r>
              <a:rPr lang="en-US" sz="2400" dirty="0" err="1" smtClean="0"/>
              <a:t>Buhlmann</a:t>
            </a:r>
            <a:r>
              <a:rPr lang="en-US" sz="2400" dirty="0" smtClean="0"/>
              <a:t>, </a:t>
            </a:r>
            <a:r>
              <a:rPr lang="en-US" sz="2400" dirty="0" err="1" smtClean="0"/>
              <a:t>Ritov</a:t>
            </a:r>
            <a:r>
              <a:rPr lang="en-US" sz="2400" dirty="0" smtClean="0"/>
              <a:t> and </a:t>
            </a:r>
            <a:r>
              <a:rPr lang="en-US" sz="2400" dirty="0" err="1" smtClean="0"/>
              <a:t>Dezeure</a:t>
            </a:r>
            <a:r>
              <a:rPr lang="en-US" sz="2400" dirty="0" smtClean="0"/>
              <a:t>, 2014 AOS)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en-US" sz="2400" dirty="0" smtClean="0"/>
              <a:t>Condition on estimated model structure (Lee, Sun, Sun, and Taylor, 2014, AOS)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en-US" sz="2400" dirty="0" smtClean="0"/>
              <a:t>Other approaches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020584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Rotational Invariance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457200" y="1676400"/>
                <a:ext cx="8229600" cy="390876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smtClean="0"/>
                  <a:t>Suppose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𝑌</m:t>
                    </m:r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32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𝛽</m:t>
                        </m:r>
                      </m:e>
                      <m:sup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𝑋</m:t>
                    </m:r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𝜖</m:t>
                    </m:r>
                  </m:oMath>
                </a14:m>
                <a:r>
                  <a:rPr lang="en-US" sz="2400" dirty="0" smtClean="0"/>
                  <a:t>:</a:t>
                </a:r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en-US" sz="2400" dirty="0" smtClean="0"/>
                  <a:t>The standard Lasso assumes sparsity in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𝛽</m:t>
                    </m:r>
                  </m:oMath>
                </a14:m>
                <a:endParaRPr lang="en-US" sz="2400" dirty="0" smtClean="0"/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en-US" sz="2400" dirty="0" smtClean="0"/>
                  <a:t>This is reasonable when each feature has distinct meaning (e.g., demographic variables)</a:t>
                </a:r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en-US" sz="2400" dirty="0" smtClean="0"/>
                  <a:t>What if the meaning of the features are essentially exchangeable (such as with gene SNPs)?</a:t>
                </a:r>
              </a:p>
              <a:p>
                <a:pPr marL="800100" lvl="1" indent="-342900">
                  <a:buFont typeface="Arial" panose="020B0604020202020204" pitchFamily="34" charset="0"/>
                  <a:buChar char="•"/>
                </a:pPr>
                <a:r>
                  <a:rPr lang="en-US" sz="2400" dirty="0" smtClean="0"/>
                  <a:t>An alternative kind of sparsity is to believe there is an unknown rotation </a:t>
                </a:r>
                <a:r>
                  <a:rPr lang="en-US" sz="2400" i="1" dirty="0" smtClean="0"/>
                  <a:t>M</a:t>
                </a:r>
                <a:r>
                  <a:rPr lang="en-US" sz="2400" dirty="0" smtClean="0"/>
                  <a:t> for which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𝑀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𝛽</m:t>
                    </m:r>
                  </m:oMath>
                </a14:m>
                <a:r>
                  <a:rPr lang="en-US" sz="2400" dirty="0" smtClean="0"/>
                  <a:t> is sparse.</a:t>
                </a:r>
              </a:p>
              <a:p>
                <a:pPr marL="800100" lvl="1" indent="-342900">
                  <a:buFont typeface="Arial" panose="020B0604020202020204" pitchFamily="34" charset="0"/>
                  <a:buChar char="•"/>
                </a:pPr>
                <a:r>
                  <a:rPr lang="en-US" sz="2400" dirty="0" smtClean="0"/>
                  <a:t>How could this be estimated?</a:t>
                </a:r>
              </a:p>
              <a:p>
                <a:pPr marL="800100" lvl="1" indent="-342900">
                  <a:buFont typeface="Arial" panose="020B0604020202020204" pitchFamily="34" charset="0"/>
                  <a:buChar char="•"/>
                </a:pPr>
                <a:r>
                  <a:rPr lang="en-US" sz="2400" dirty="0" smtClean="0"/>
                  <a:t>What kind of penalty would make this work?</a:t>
                </a:r>
                <a:endParaRPr lang="en-US" sz="2400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" y="1676400"/>
                <a:ext cx="8229600" cy="3908762"/>
              </a:xfrm>
              <a:prstGeom prst="rect">
                <a:avLst/>
              </a:prstGeom>
              <a:blipFill rotWithShape="0">
                <a:blip r:embed="rId2"/>
                <a:stretch>
                  <a:fillRect l="-1852" t="-2028" r="-1407" b="-280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82860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Interactions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57200" y="1506794"/>
            <a:ext cx="822960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000" dirty="0" smtClean="0"/>
              <a:t>The Lasso can be constrained to enforce strong heredity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000" dirty="0" smtClean="0"/>
              <a:t>This can be done as a convex optimization problem (</a:t>
            </a:r>
            <a:r>
              <a:rPr lang="en-US" sz="3000" dirty="0" err="1" smtClean="0"/>
              <a:t>Haris</a:t>
            </a:r>
            <a:r>
              <a:rPr lang="en-US" sz="3000" dirty="0" smtClean="0"/>
              <a:t>, Witten and Simon, 2015, JCGS; </a:t>
            </a:r>
            <a:r>
              <a:rPr lang="en-US" sz="3000" dirty="0" err="1" smtClean="0"/>
              <a:t>Radchenko</a:t>
            </a:r>
            <a:r>
              <a:rPr lang="en-US" sz="3000" dirty="0" smtClean="0"/>
              <a:t> and James, 2010, JASA)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000" dirty="0" smtClean="0"/>
              <a:t>Could the proposed methods for gene time course and spike train data be generalized to allow for nonparametric interactions using tensor products of the bases?</a:t>
            </a:r>
          </a:p>
        </p:txBody>
      </p:sp>
    </p:spTree>
    <p:extLst>
      <p:ext uri="{BB962C8B-B14F-4D97-AF65-F5344CB8AC3E}">
        <p14:creationId xmlns:p14="http://schemas.microsoft.com/office/powerpoint/2010/main" val="1177246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Interactions, Cont.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432619" y="1302440"/>
                <a:ext cx="8229600" cy="556896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457200" indent="-457200">
                  <a:buFont typeface="Arial" panose="020B0604020202020204" pitchFamily="34" charset="0"/>
                  <a:buChar char="•"/>
                </a:pPr>
                <a:r>
                  <a:rPr lang="en-US" sz="3200" dirty="0" smtClean="0"/>
                  <a:t>Interactions and quadratic terms</a:t>
                </a:r>
              </a:p>
              <a:p>
                <a:pPr marL="800100" lvl="1" indent="-342900">
                  <a:buFont typeface="Arial" panose="020B0604020202020204" pitchFamily="34" charset="0"/>
                  <a:buChar char="•"/>
                </a:pPr>
                <a:r>
                  <a:rPr lang="en-US" sz="2800" dirty="0" smtClean="0"/>
                  <a:t>An interaction is part of a quadratic term</a:t>
                </a:r>
              </a:p>
              <a:p>
                <a:pPr marL="800100" lvl="1" indent="-342900">
                  <a:buFont typeface="Arial" panose="020B0604020202020204" pitchFamily="34" charset="0"/>
                  <a:buChar char="•"/>
                </a:pPr>
                <a:r>
                  <a:rPr lang="en-US" sz="2800" dirty="0" smtClean="0"/>
                  <a:t>Suggestion: include squared terms in model</a:t>
                </a:r>
              </a:p>
              <a:p>
                <a:pPr marL="800100" lvl="1" indent="-342900">
                  <a:buFont typeface="Arial" panose="020B0604020202020204" pitchFamily="34" charset="0"/>
                  <a:buChar char="•"/>
                </a:pPr>
                <a:r>
                  <a:rPr lang="en-US" sz="2800" dirty="0" smtClean="0"/>
                  <a:t>If we include all first order and squared main effects plus pairwise interactions, the model is preserved under arbitrary rotations </a:t>
                </a:r>
                <a:r>
                  <a:rPr lang="en-US" sz="2800" i="1" dirty="0" smtClean="0"/>
                  <a:t>MX</a:t>
                </a:r>
              </a:p>
              <a:p>
                <a:pPr marL="800100" lvl="1" indent="-342900">
                  <a:buFont typeface="Arial" panose="020B0604020202020204" pitchFamily="34" charset="0"/>
                  <a:buChar char="•"/>
                </a:pPr>
                <a:r>
                  <a:rPr lang="en-US" sz="2800" dirty="0" smtClean="0"/>
                  <a:t>In this framework, it may be important to enforce a specific kind of strong heredity:</a:t>
                </a:r>
              </a:p>
              <a:p>
                <a:pPr marL="1257300" lvl="2" indent="-342900">
                  <a:buFont typeface="Arial" panose="020B0604020202020204" pitchFamily="34" charset="0"/>
                  <a:buChar char="•"/>
                </a:pPr>
                <a:r>
                  <a:rPr lang="en-US" sz="2400" dirty="0" smtClean="0"/>
                  <a:t>If either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</m:sSub>
                  </m:oMath>
                </a14:m>
                <a:r>
                  <a:rPr lang="en-US" sz="2400" dirty="0" smtClean="0"/>
                  <a:t> or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  <m:sup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bSup>
                  </m:oMath>
                </a14:m>
                <a:r>
                  <a:rPr lang="en-US" sz="2400" dirty="0" smtClean="0"/>
                  <a:t> are in, then both are in</a:t>
                </a:r>
              </a:p>
              <a:p>
                <a:pPr marL="1257300" lvl="2" indent="-342900">
                  <a:buFont typeface="Arial" panose="020B0604020202020204" pitchFamily="34" charset="0"/>
                  <a:buChar char="•"/>
                </a:pPr>
                <a:r>
                  <a:rPr lang="en-US" sz="2400" dirty="0" smtClean="0"/>
                  <a:t>If the interaction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</m:sSub>
                    <m:sSub>
                      <m:sSub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</m:oMath>
                </a14:m>
                <a:r>
                  <a:rPr lang="en-US" sz="2400" dirty="0" smtClean="0"/>
                  <a:t> is in, then so are the first order and squared terms for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</m:sSub>
                  </m:oMath>
                </a14:m>
                <a:r>
                  <a:rPr lang="en-US" sz="2400" dirty="0" smtClean="0"/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</m:oMath>
                </a14:m>
                <a:endParaRPr lang="en-US" sz="2400" b="0" dirty="0" smtClean="0"/>
              </a:p>
              <a:p>
                <a:pPr marL="1257300" lvl="2" indent="-342900">
                  <a:buFont typeface="Arial" panose="020B0604020202020204" pitchFamily="34" charset="0"/>
                  <a:buChar char="•"/>
                </a:pPr>
                <a:r>
                  <a:rPr lang="en-US" sz="2400" dirty="0" smtClean="0"/>
                  <a:t>This could be extended to having sparsity in the model under an unknown rotation</a:t>
                </a: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2619" y="1302440"/>
                <a:ext cx="8229600" cy="5568960"/>
              </a:xfrm>
              <a:prstGeom prst="rect">
                <a:avLst/>
              </a:prstGeom>
              <a:blipFill rotWithShape="0">
                <a:blip r:embed="rId2"/>
                <a:stretch>
                  <a:fillRect l="-1704" t="-1424" r="-2593" b="-164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05109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Feature Selection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0" y="1302440"/>
                <a:ext cx="9143999" cy="55979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en-US" sz="2800" dirty="0" smtClean="0"/>
                  <a:t>Feature selection for nonparametric regression: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𝑌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𝑋</m:t>
                            </m:r>
                          </m:e>
                          <m:sub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𝑋</m:t>
                            </m:r>
                          </m:e>
                          <m:sub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,…,</m:t>
                        </m:r>
                        <m:sSub>
                          <m:sSubPr>
                            <m:ctrlP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𝑋</m:t>
                            </m:r>
                          </m:e>
                          <m:sub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𝑝</m:t>
                            </m:r>
                          </m:sub>
                        </m:sSub>
                      </m:e>
                    </m:d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m:rPr>
                        <m:sty m:val="p"/>
                      </m:rPr>
                      <a:rPr lang="en-US" sz="2800" b="0" i="1" smtClean="0">
                        <a:latin typeface="Cambria Math" panose="02040503050406030204" pitchFamily="18" charset="0"/>
                      </a:rPr>
                      <m:t>ϵ</m:t>
                    </m:r>
                    <m:r>
                      <a:rPr lang="en-US" sz="2800" b="0" i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en-US" sz="2800" b="0" dirty="0" smtClean="0"/>
              </a:p>
              <a:p>
                <a:pPr marL="800100" lvl="1" indent="-342900">
                  <a:buFont typeface="Arial" panose="020B0604020202020204" pitchFamily="34" charset="0"/>
                  <a:buChar char="•"/>
                </a:pPr>
                <a:r>
                  <a:rPr lang="en-US" sz="2000" dirty="0" smtClean="0"/>
                  <a:t>When we remove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</m:sSub>
                  </m:oMath>
                </a14:m>
                <a:r>
                  <a:rPr lang="en-US" sz="2000" dirty="0" smtClean="0"/>
                  <a:t>, we remove all its interactions </a:t>
                </a:r>
              </a:p>
              <a:p>
                <a:pPr marL="800100" lvl="1" indent="-342900">
                  <a:buFont typeface="Arial" panose="020B0604020202020204" pitchFamily="34" charset="0"/>
                  <a:buChar char="•"/>
                </a:pPr>
                <a:r>
                  <a:rPr lang="en-US" sz="2000" dirty="0" smtClean="0"/>
                  <a:t>Can this be done in a consistent manner with improved prediction error?</a:t>
                </a:r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en-US" sz="2800" dirty="0" smtClean="0"/>
                  <a:t>Reinforcement Learning </a:t>
                </a:r>
                <a:r>
                  <a:rPr lang="en-US" sz="2800" dirty="0"/>
                  <a:t>Trees </a:t>
                </a:r>
                <a:r>
                  <a:rPr lang="en-US" sz="2800" dirty="0" smtClean="0"/>
                  <a:t>(Zhu, Zeng, Kosorok, 2015, JASA) for </a:t>
                </a:r>
                <a:r>
                  <a:rPr lang="en-US" sz="2800" dirty="0"/>
                  <a:t>high dimensional prediction</a:t>
                </a:r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en-US" sz="2000" dirty="0"/>
                  <a:t>The method </a:t>
                </a:r>
                <a:r>
                  <a:rPr lang="en-US" sz="2000" dirty="0" smtClean="0"/>
                  <a:t>adaptively </a:t>
                </a:r>
              </a:p>
              <a:p>
                <a:pPr lvl="1"/>
                <a:r>
                  <a:rPr lang="en-US" sz="2000" dirty="0" smtClean="0"/>
                  <a:t>selects features </a:t>
                </a:r>
                <a:r>
                  <a:rPr lang="en-US" sz="2000" dirty="0"/>
                  <a:t>while </a:t>
                </a:r>
                <a:endParaRPr lang="en-US" sz="2000" dirty="0" smtClean="0"/>
              </a:p>
              <a:p>
                <a:pPr lvl="1"/>
                <a:r>
                  <a:rPr lang="en-US" sz="2000" dirty="0" smtClean="0"/>
                  <a:t>generating random </a:t>
                </a:r>
              </a:p>
              <a:p>
                <a:pPr lvl="1"/>
                <a:r>
                  <a:rPr lang="en-US" sz="2000" dirty="0" smtClean="0"/>
                  <a:t>forests</a:t>
                </a:r>
                <a:endParaRPr lang="en-US" sz="2000" dirty="0"/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en-US" sz="2000" dirty="0"/>
                  <a:t>Dramatic </a:t>
                </a:r>
                <a:r>
                  <a:rPr lang="en-US" sz="2000" dirty="0" smtClean="0"/>
                  <a:t>improvement</a:t>
                </a:r>
              </a:p>
              <a:p>
                <a:pPr lvl="1"/>
                <a:r>
                  <a:rPr lang="en-US" sz="2000" dirty="0" smtClean="0"/>
                  <a:t>over many competing</a:t>
                </a:r>
              </a:p>
              <a:p>
                <a:pPr lvl="1"/>
                <a:r>
                  <a:rPr lang="en-US" sz="2000" dirty="0" smtClean="0"/>
                  <a:t>prediction approaches</a:t>
                </a:r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en-US" sz="2000" dirty="0" smtClean="0"/>
                  <a:t>Consistency and improved</a:t>
                </a:r>
              </a:p>
              <a:p>
                <a:pPr lvl="1"/>
                <a:r>
                  <a:rPr lang="en-US" sz="2000" dirty="0"/>
                  <a:t>c</a:t>
                </a:r>
                <a:r>
                  <a:rPr lang="en-US" sz="2000" dirty="0" smtClean="0"/>
                  <a:t>onvergence rates</a:t>
                </a:r>
              </a:p>
              <a:p>
                <a:pPr lvl="1"/>
                <a:endParaRPr lang="en-US" sz="2000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1302440"/>
                <a:ext cx="9143999" cy="5597943"/>
              </a:xfrm>
              <a:prstGeom prst="rect">
                <a:avLst/>
              </a:prstGeom>
              <a:blipFill rotWithShape="0">
                <a:blip r:embed="rId2"/>
                <a:stretch>
                  <a:fillRect l="-1200" t="-119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81400" y="3869682"/>
            <a:ext cx="5475476" cy="29661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9534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Elemental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1251</TotalTime>
  <Words>469</Words>
  <Application>Microsoft Office PowerPoint</Application>
  <PresentationFormat>On-screen Show (4:3)</PresentationFormat>
  <Paragraphs>81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Cambria Math</vt:lpstr>
      <vt:lpstr>Clarity</vt:lpstr>
      <vt:lpstr>Discussion OF “Learning from time” by Daniela Witten</vt:lpstr>
      <vt:lpstr>Outline</vt:lpstr>
      <vt:lpstr>Overview of Key Contributions</vt:lpstr>
      <vt:lpstr>Key Contributions, Cont.</vt:lpstr>
      <vt:lpstr>Inference under regularization</vt:lpstr>
      <vt:lpstr>Rotational Invariance</vt:lpstr>
      <vt:lpstr>Interactions</vt:lpstr>
      <vt:lpstr>Interactions, Cont.</vt:lpstr>
      <vt:lpstr>Feature Selection</vt:lpstr>
      <vt:lpstr>Conclusion</vt:lpstr>
    </vt:vector>
  </TitlesOfParts>
  <Company>The University of North Carolina at Chapel Hill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BIOS</dc:creator>
  <cp:lastModifiedBy>Howard, Rodney N.</cp:lastModifiedBy>
  <cp:revision>83</cp:revision>
  <dcterms:created xsi:type="dcterms:W3CDTF">2015-10-19T14:09:13Z</dcterms:created>
  <dcterms:modified xsi:type="dcterms:W3CDTF">2016-06-09T12:23:25Z</dcterms:modified>
</cp:coreProperties>
</file>