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0" r:id="rId10"/>
    <p:sldId id="264" r:id="rId11"/>
    <p:sldId id="271" r:id="rId12"/>
    <p:sldId id="272" r:id="rId13"/>
    <p:sldId id="265" r:id="rId14"/>
    <p:sldId id="266" r:id="rId15"/>
    <p:sldId id="267" r:id="rId16"/>
    <p:sldId id="268" r:id="rId17"/>
    <p:sldId id="269"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3" d="100"/>
          <a:sy n="83" d="100"/>
        </p:scale>
        <p:origin x="45" y="5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1408195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243579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53323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31364901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77580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3843578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2379604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54209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3774701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979113-78D2-42E6-B5EC-266941FC2224}" type="datetimeFigureOut">
              <a:rPr lang="en-US" smtClean="0"/>
              <a:t>12/13/2016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1034727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979113-78D2-42E6-B5EC-266941FC2224}" type="datetimeFigureOut">
              <a:rPr lang="en-US" smtClean="0"/>
              <a:t>12/13/2016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298535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B979113-78D2-42E6-B5EC-266941FC2224}" type="datetimeFigureOut">
              <a:rPr lang="en-US" smtClean="0"/>
              <a:t>12/13/2016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367950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B979113-78D2-42E6-B5EC-266941FC2224}" type="datetimeFigureOut">
              <a:rPr lang="en-US" smtClean="0"/>
              <a:t>12/13/2016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3354385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979113-78D2-42E6-B5EC-266941FC2224}" type="datetimeFigureOut">
              <a:rPr lang="en-US" smtClean="0"/>
              <a:t>12/13/2016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1928603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B979113-78D2-42E6-B5EC-266941FC2224}" type="datetimeFigureOut">
              <a:rPr lang="en-US" smtClean="0"/>
              <a:t>12/13/2016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332182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B979113-78D2-42E6-B5EC-266941FC2224}" type="datetimeFigureOut">
              <a:rPr lang="en-US" smtClean="0"/>
              <a:t>12/13/2016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0CBF3F-BD2D-43B4-A393-58FDD249B907}" type="slidenum">
              <a:rPr lang="en-US" smtClean="0"/>
              <a:t>‹#›</a:t>
            </a:fld>
            <a:endParaRPr lang="en-US"/>
          </a:p>
        </p:txBody>
      </p:sp>
    </p:spTree>
    <p:extLst>
      <p:ext uri="{BB962C8B-B14F-4D97-AF65-F5344CB8AC3E}">
        <p14:creationId xmlns:p14="http://schemas.microsoft.com/office/powerpoint/2010/main" val="1938487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B979113-78D2-42E6-B5EC-266941FC2224}" type="datetimeFigureOut">
              <a:rPr lang="en-US" smtClean="0"/>
              <a:t>12/13/2016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50CBF3F-BD2D-43B4-A393-58FDD249B907}" type="slidenum">
              <a:rPr lang="en-US" smtClean="0"/>
              <a:t>‹#›</a:t>
            </a:fld>
            <a:endParaRPr lang="en-US"/>
          </a:p>
        </p:txBody>
      </p:sp>
    </p:spTree>
    <p:extLst>
      <p:ext uri="{BB962C8B-B14F-4D97-AF65-F5344CB8AC3E}">
        <p14:creationId xmlns:p14="http://schemas.microsoft.com/office/powerpoint/2010/main" val="4993279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Foundations of Data Science: Mathematics </a:t>
            </a:r>
            <a:endParaRPr lang="en-US" dirty="0"/>
          </a:p>
        </p:txBody>
      </p:sp>
      <p:sp>
        <p:nvSpPr>
          <p:cNvPr id="3" name="Subtitle 2"/>
          <p:cNvSpPr>
            <a:spLocks noGrp="1"/>
          </p:cNvSpPr>
          <p:nvPr>
            <p:ph type="subTitle" idx="1"/>
          </p:nvPr>
        </p:nvSpPr>
        <p:spPr/>
        <p:txBody>
          <a:bodyPr>
            <a:normAutofit fontScale="62500" lnSpcReduction="20000"/>
          </a:bodyPr>
          <a:lstStyle/>
          <a:p>
            <a:r>
              <a:rPr lang="en-US" dirty="0" err="1" smtClean="0"/>
              <a:t>Raphy</a:t>
            </a:r>
            <a:r>
              <a:rPr lang="en-US" dirty="0" smtClean="0"/>
              <a:t> </a:t>
            </a:r>
            <a:r>
              <a:rPr lang="en-US" dirty="0" err="1" smtClean="0"/>
              <a:t>Coifman</a:t>
            </a:r>
            <a:endParaRPr lang="en-US" dirty="0" smtClean="0"/>
          </a:p>
          <a:p>
            <a:r>
              <a:rPr lang="en-US" dirty="0" smtClean="0"/>
              <a:t>Depts. of Mathematics &amp; of Computer Science, Yale University</a:t>
            </a:r>
          </a:p>
          <a:p>
            <a:r>
              <a:rPr lang="en-US" dirty="0" smtClean="0"/>
              <a:t>Eric </a:t>
            </a:r>
            <a:r>
              <a:rPr lang="en-US" dirty="0" smtClean="0"/>
              <a:t>Kolaczyk</a:t>
            </a:r>
          </a:p>
          <a:p>
            <a:r>
              <a:rPr lang="en-US" dirty="0" smtClean="0"/>
              <a:t>Dept. </a:t>
            </a:r>
            <a:r>
              <a:rPr lang="en-US" dirty="0" smtClean="0"/>
              <a:t>of Mathematics &amp; Statistics, Boston University </a:t>
            </a:r>
          </a:p>
        </p:txBody>
      </p:sp>
    </p:spTree>
    <p:extLst>
      <p:ext uri="{BB962C8B-B14F-4D97-AF65-F5344CB8AC3E}">
        <p14:creationId xmlns:p14="http://schemas.microsoft.com/office/powerpoint/2010/main" val="3116228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Illustration: Linear Algebra</a:t>
            </a:r>
            <a:endParaRPr lang="en-US" dirty="0"/>
          </a:p>
        </p:txBody>
      </p:sp>
      <p:sp>
        <p:nvSpPr>
          <p:cNvPr id="3" name="Content Placeholder 2"/>
          <p:cNvSpPr>
            <a:spLocks noGrp="1"/>
          </p:cNvSpPr>
          <p:nvPr>
            <p:ph idx="1"/>
          </p:nvPr>
        </p:nvSpPr>
        <p:spPr/>
        <p:txBody>
          <a:bodyPr/>
          <a:lstStyle/>
          <a:p>
            <a:r>
              <a:rPr lang="en-US" dirty="0"/>
              <a:t>Linear </a:t>
            </a:r>
            <a:r>
              <a:rPr lang="en-US" dirty="0" smtClean="0"/>
              <a:t>algebra -- more </a:t>
            </a:r>
            <a:r>
              <a:rPr lang="en-US" dirty="0"/>
              <a:t>precisely, linear algebra in high dimensions </a:t>
            </a:r>
            <a:r>
              <a:rPr lang="en-US" dirty="0" smtClean="0"/>
              <a:t>-- is </a:t>
            </a:r>
            <a:r>
              <a:rPr lang="en-US" dirty="0"/>
              <a:t>the main computational toolbox for all data </a:t>
            </a:r>
            <a:r>
              <a:rPr lang="en-US" dirty="0" smtClean="0"/>
              <a:t>analysis.</a:t>
            </a:r>
          </a:p>
          <a:p>
            <a:r>
              <a:rPr lang="en-US" dirty="0" smtClean="0"/>
              <a:t>Superficially, </a:t>
            </a:r>
            <a:r>
              <a:rPr lang="en-US" dirty="0"/>
              <a:t>it </a:t>
            </a:r>
            <a:r>
              <a:rPr lang="en-US" dirty="0" smtClean="0"/>
              <a:t>has changed little in recent memory. </a:t>
            </a:r>
          </a:p>
          <a:p>
            <a:endParaRPr lang="en-US" dirty="0" smtClean="0"/>
          </a:p>
          <a:p>
            <a:pPr marL="0" indent="0">
              <a:buNone/>
            </a:pPr>
            <a:r>
              <a:rPr lang="en-US" i="1" dirty="0" smtClean="0"/>
              <a:t>However … the </a:t>
            </a:r>
            <a:r>
              <a:rPr lang="en-US" i="1" dirty="0"/>
              <a:t>reality </a:t>
            </a:r>
            <a:r>
              <a:rPr lang="en-US" i="1" dirty="0" smtClean="0"/>
              <a:t>is </a:t>
            </a:r>
            <a:r>
              <a:rPr lang="en-US" i="1" dirty="0"/>
              <a:t>that computational numerical algebra, for very large dimensions requires the integration of all </a:t>
            </a:r>
            <a:r>
              <a:rPr lang="en-US" i="1" dirty="0" smtClean="0"/>
              <a:t>the classical fields mentioned (i.e., analysis, geometry, optimization, probability, etc.)</a:t>
            </a:r>
            <a:endParaRPr lang="en-US" dirty="0"/>
          </a:p>
        </p:txBody>
      </p:sp>
    </p:spTree>
    <p:extLst>
      <p:ext uri="{BB962C8B-B14F-4D97-AF65-F5344CB8AC3E}">
        <p14:creationId xmlns:p14="http://schemas.microsoft.com/office/powerpoint/2010/main" val="3233008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Linear Algebra</a:t>
            </a:r>
            <a:endParaRPr lang="en-US" dirty="0"/>
          </a:p>
        </p:txBody>
      </p:sp>
      <p:sp>
        <p:nvSpPr>
          <p:cNvPr id="3" name="Content Placeholder 2"/>
          <p:cNvSpPr>
            <a:spLocks noGrp="1"/>
          </p:cNvSpPr>
          <p:nvPr>
            <p:ph idx="1"/>
          </p:nvPr>
        </p:nvSpPr>
        <p:spPr/>
        <p:txBody>
          <a:bodyPr/>
          <a:lstStyle/>
          <a:p>
            <a:r>
              <a:rPr lang="en-US" dirty="0"/>
              <a:t>The challenges of linear algebra </a:t>
            </a:r>
            <a:r>
              <a:rPr lang="en-US" dirty="0" smtClean="0"/>
              <a:t>in, e.g.,  </a:t>
            </a:r>
            <a:r>
              <a:rPr lang="en-US" i="1" dirty="0" smtClean="0"/>
              <a:t>high-dimensional</a:t>
            </a:r>
            <a:r>
              <a:rPr lang="en-US" dirty="0" smtClean="0"/>
              <a:t> d</a:t>
            </a:r>
            <a:r>
              <a:rPr lang="en-US" i="1" dirty="0" smtClean="0"/>
              <a:t>iscretized </a:t>
            </a:r>
            <a:r>
              <a:rPr lang="en-US" i="1" dirty="0"/>
              <a:t>function spaces</a:t>
            </a:r>
            <a:r>
              <a:rPr lang="en-US" dirty="0"/>
              <a:t>, requires a good deal of understanding of </a:t>
            </a:r>
            <a:r>
              <a:rPr lang="en-US" dirty="0" smtClean="0"/>
              <a:t>analysis</a:t>
            </a:r>
            <a:r>
              <a:rPr lang="en-US" dirty="0"/>
              <a:t>, </a:t>
            </a:r>
            <a:r>
              <a:rPr lang="en-US" dirty="0" smtClean="0"/>
              <a:t>randomization, </a:t>
            </a:r>
            <a:r>
              <a:rPr lang="en-US" dirty="0"/>
              <a:t>and stochastic processes to enable very high dimensional linear algebra, as it requires reorganization of massive matrices .</a:t>
            </a:r>
          </a:p>
          <a:p>
            <a:r>
              <a:rPr lang="en-US" dirty="0"/>
              <a:t>Extensions to tensor or multilinear algebra are an essential ingredient of combined source processing. </a:t>
            </a:r>
          </a:p>
          <a:p>
            <a:endParaRPr lang="en-US" dirty="0"/>
          </a:p>
        </p:txBody>
      </p:sp>
    </p:spTree>
    <p:extLst>
      <p:ext uri="{BB962C8B-B14F-4D97-AF65-F5344CB8AC3E}">
        <p14:creationId xmlns:p14="http://schemas.microsoft.com/office/powerpoint/2010/main" val="2515638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Linear Algebra: Beyond Linear</a:t>
            </a:r>
            <a:endParaRPr lang="en-US" dirty="0"/>
          </a:p>
        </p:txBody>
      </p:sp>
      <p:sp>
        <p:nvSpPr>
          <p:cNvPr id="3" name="Content Placeholder 2"/>
          <p:cNvSpPr>
            <a:spLocks noGrp="1"/>
          </p:cNvSpPr>
          <p:nvPr>
            <p:ph idx="1"/>
          </p:nvPr>
        </p:nvSpPr>
        <p:spPr/>
        <p:txBody>
          <a:bodyPr/>
          <a:lstStyle/>
          <a:p>
            <a:r>
              <a:rPr lang="en-US" dirty="0"/>
              <a:t>The moment we exit the linear regime all expectations </a:t>
            </a:r>
            <a:r>
              <a:rPr lang="en-US" dirty="0" smtClean="0"/>
              <a:t>crumble.</a:t>
            </a:r>
          </a:p>
          <a:p>
            <a:r>
              <a:rPr lang="en-US" dirty="0" smtClean="0"/>
              <a:t>The </a:t>
            </a:r>
            <a:r>
              <a:rPr lang="en-US" dirty="0"/>
              <a:t>simplest bilinear transformations, such as the pointwise product of two functions,  become discontinuous in the weak topology, resulting potentially in major disruptions due to noise, which in the linear regime usually cancels, but </a:t>
            </a:r>
            <a:r>
              <a:rPr lang="en-US" b="1" i="1" dirty="0"/>
              <a:t>builds up</a:t>
            </a:r>
            <a:r>
              <a:rPr lang="en-US" dirty="0"/>
              <a:t> in nonlinear </a:t>
            </a:r>
            <a:r>
              <a:rPr lang="en-US" dirty="0" smtClean="0"/>
              <a:t>regimes.  </a:t>
            </a:r>
          </a:p>
          <a:p>
            <a:r>
              <a:rPr lang="en-US" dirty="0" smtClean="0"/>
              <a:t>This </a:t>
            </a:r>
            <a:r>
              <a:rPr lang="en-US" dirty="0"/>
              <a:t>is not academic, it requires serious deep mathematical analysis to understand empirical observations and structures in nonlinear regimes.  </a:t>
            </a:r>
          </a:p>
          <a:p>
            <a:endParaRPr lang="en-US" dirty="0"/>
          </a:p>
        </p:txBody>
      </p:sp>
    </p:spTree>
    <p:extLst>
      <p:ext uri="{BB962C8B-B14F-4D97-AF65-F5344CB8AC3E}">
        <p14:creationId xmlns:p14="http://schemas.microsoft.com/office/powerpoint/2010/main" val="3406570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Mathematical Conceptualization of Modern Data Science Challenge</a:t>
            </a:r>
            <a:endParaRPr lang="en-US" dirty="0"/>
          </a:p>
        </p:txBody>
      </p:sp>
      <p:sp>
        <p:nvSpPr>
          <p:cNvPr id="3" name="Content Placeholder 2"/>
          <p:cNvSpPr>
            <a:spLocks noGrp="1"/>
          </p:cNvSpPr>
          <p:nvPr>
            <p:ph idx="1"/>
          </p:nvPr>
        </p:nvSpPr>
        <p:spPr/>
        <p:txBody>
          <a:bodyPr/>
          <a:lstStyle/>
          <a:p>
            <a:r>
              <a:rPr lang="en-US" dirty="0" smtClean="0"/>
              <a:t>A </a:t>
            </a:r>
            <a:r>
              <a:rPr lang="en-US" dirty="0"/>
              <a:t>cloud of points in high dimensional Euclidean space </a:t>
            </a:r>
            <a:r>
              <a:rPr lang="en-US" dirty="0" smtClean="0"/>
              <a:t>(a </a:t>
            </a:r>
            <a:r>
              <a:rPr lang="en-US" dirty="0"/>
              <a:t>database) that needs to be characterized </a:t>
            </a:r>
            <a:r>
              <a:rPr lang="en-US" dirty="0" smtClean="0"/>
              <a:t>or modeled.  </a:t>
            </a:r>
          </a:p>
          <a:p>
            <a:r>
              <a:rPr lang="en-US" dirty="0" smtClean="0"/>
              <a:t>The </a:t>
            </a:r>
            <a:r>
              <a:rPr lang="en-US" dirty="0"/>
              <a:t>density of the points could be estimated, the geometry or configuration of the points described. </a:t>
            </a:r>
            <a:r>
              <a:rPr lang="en-US" dirty="0" smtClean="0"/>
              <a:t>(Manifold </a:t>
            </a:r>
            <a:r>
              <a:rPr lang="en-US" dirty="0"/>
              <a:t>learning, graph/networks , probabilistic generative models , metric spaces </a:t>
            </a:r>
            <a:r>
              <a:rPr lang="en-US" dirty="0" smtClean="0"/>
              <a:t>etc.)</a:t>
            </a:r>
          </a:p>
          <a:p>
            <a:r>
              <a:rPr lang="en-US" dirty="0" smtClean="0"/>
              <a:t>Various </a:t>
            </a:r>
            <a:r>
              <a:rPr lang="en-US" dirty="0"/>
              <a:t>functions on the data , such as low dimensional </a:t>
            </a:r>
            <a:r>
              <a:rPr lang="en-US" dirty="0" err="1"/>
              <a:t>embeddings</a:t>
            </a:r>
            <a:r>
              <a:rPr lang="en-US" dirty="0"/>
              <a:t>, </a:t>
            </a:r>
            <a:r>
              <a:rPr lang="en-US" dirty="0" smtClean="0"/>
              <a:t>classifiers, </a:t>
            </a:r>
            <a:r>
              <a:rPr lang="en-US" dirty="0"/>
              <a:t>or “</a:t>
            </a:r>
            <a:r>
              <a:rPr lang="en-US" dirty="0" smtClean="0"/>
              <a:t>features may need to be </a:t>
            </a:r>
            <a:r>
              <a:rPr lang="en-US" dirty="0"/>
              <a:t>regressed or “learned”.  </a:t>
            </a:r>
          </a:p>
        </p:txBody>
      </p:sp>
    </p:spTree>
    <p:extLst>
      <p:ext uri="{BB962C8B-B14F-4D97-AF65-F5344CB8AC3E}">
        <p14:creationId xmlns:p14="http://schemas.microsoft.com/office/powerpoint/2010/main" val="769816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Main Point </a:t>
            </a:r>
            <a:r>
              <a:rPr lang="en-US" dirty="0" err="1" smtClean="0"/>
              <a:t>wrt</a:t>
            </a:r>
            <a:r>
              <a:rPr lang="en-US" dirty="0" smtClean="0"/>
              <a:t> Data Science Education</a:t>
            </a:r>
            <a:endParaRPr lang="en-US" dirty="0"/>
          </a:p>
        </p:txBody>
      </p:sp>
      <p:sp>
        <p:nvSpPr>
          <p:cNvPr id="3" name="Content Placeholder 2"/>
          <p:cNvSpPr>
            <a:spLocks noGrp="1"/>
          </p:cNvSpPr>
          <p:nvPr>
            <p:ph idx="1"/>
          </p:nvPr>
        </p:nvSpPr>
        <p:spPr/>
        <p:txBody>
          <a:bodyPr>
            <a:normAutofit/>
          </a:bodyPr>
          <a:lstStyle/>
          <a:p>
            <a:r>
              <a:rPr lang="en-US" dirty="0" smtClean="0"/>
              <a:t>This activity </a:t>
            </a:r>
            <a:r>
              <a:rPr lang="en-US" dirty="0"/>
              <a:t>involves a blend of all the </a:t>
            </a:r>
            <a:r>
              <a:rPr lang="en-US" dirty="0" smtClean="0"/>
              <a:t>(sub)fields </a:t>
            </a:r>
            <a:r>
              <a:rPr lang="en-US" dirty="0"/>
              <a:t>listed above. </a:t>
            </a:r>
          </a:p>
          <a:p>
            <a:r>
              <a:rPr lang="en-US" dirty="0"/>
              <a:t> </a:t>
            </a:r>
            <a:r>
              <a:rPr lang="en-US" dirty="0" smtClean="0"/>
              <a:t>Importantly, the </a:t>
            </a:r>
            <a:r>
              <a:rPr lang="en-US" dirty="0"/>
              <a:t>corresponding mathematical abstractions usually discussed in the mathematical curriculum as independent courses </a:t>
            </a:r>
            <a:r>
              <a:rPr lang="en-US" dirty="0" smtClean="0"/>
              <a:t>(e.g., differential </a:t>
            </a:r>
            <a:r>
              <a:rPr lang="en-US" dirty="0"/>
              <a:t>geometry, </a:t>
            </a:r>
            <a:r>
              <a:rPr lang="en-US" dirty="0" smtClean="0"/>
              <a:t>partial </a:t>
            </a:r>
            <a:r>
              <a:rPr lang="en-US" dirty="0"/>
              <a:t>differential equations ,probability and  stochastic processes, dynamical systems , optimization , Fourier </a:t>
            </a:r>
            <a:r>
              <a:rPr lang="en-US" dirty="0" smtClean="0"/>
              <a:t>analysis, etc. </a:t>
            </a:r>
            <a:r>
              <a:rPr lang="en-US" dirty="0"/>
              <a:t>) all come to life and blend  in </a:t>
            </a:r>
            <a:r>
              <a:rPr lang="en-US" dirty="0" smtClean="0"/>
              <a:t>many instances of the modern setting, </a:t>
            </a:r>
            <a:r>
              <a:rPr lang="en-US" dirty="0"/>
              <a:t>providing insights in all directions.</a:t>
            </a:r>
          </a:p>
          <a:p>
            <a:r>
              <a:rPr lang="en-US" b="1" i="1" dirty="0"/>
              <a:t>This will require a blended integrative curriculum, in which all these tools are explained and jointly motivated</a:t>
            </a:r>
            <a:r>
              <a:rPr lang="en-US" dirty="0"/>
              <a:t>. </a:t>
            </a:r>
          </a:p>
          <a:p>
            <a:pPr marL="0" indent="0">
              <a:buNone/>
            </a:pPr>
            <a:endParaRPr lang="en-US" dirty="0"/>
          </a:p>
        </p:txBody>
      </p:sp>
    </p:spTree>
    <p:extLst>
      <p:ext uri="{BB962C8B-B14F-4D97-AF65-F5344CB8AC3E}">
        <p14:creationId xmlns:p14="http://schemas.microsoft.com/office/powerpoint/2010/main" val="1567559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Illustration: Comparing Two Random Samples</a:t>
            </a:r>
            <a:endParaRPr lang="en-US" dirty="0"/>
          </a:p>
        </p:txBody>
      </p:sp>
      <p:sp>
        <p:nvSpPr>
          <p:cNvPr id="3" name="Content Placeholder 2"/>
          <p:cNvSpPr>
            <a:spLocks noGrp="1"/>
          </p:cNvSpPr>
          <p:nvPr>
            <p:ph idx="1"/>
          </p:nvPr>
        </p:nvSpPr>
        <p:spPr/>
        <p:txBody>
          <a:bodyPr/>
          <a:lstStyle/>
          <a:p>
            <a:r>
              <a:rPr lang="en-US" dirty="0"/>
              <a:t>A fundamental problem in statistics is </a:t>
            </a:r>
            <a:r>
              <a:rPr lang="en-US" dirty="0" smtClean="0"/>
              <a:t>to </a:t>
            </a:r>
            <a:r>
              <a:rPr lang="en-US" dirty="0"/>
              <a:t>assess whether two sets of observations </a:t>
            </a:r>
            <a:r>
              <a:rPr lang="en-US" dirty="0" smtClean="0"/>
              <a:t>are </a:t>
            </a:r>
            <a:r>
              <a:rPr lang="en-US" dirty="0"/>
              <a:t>random samples </a:t>
            </a:r>
            <a:r>
              <a:rPr lang="en-US" dirty="0" smtClean="0"/>
              <a:t>(a) of </a:t>
            </a:r>
            <a:r>
              <a:rPr lang="en-US" dirty="0"/>
              <a:t>the same probability distribution, or </a:t>
            </a:r>
            <a:r>
              <a:rPr lang="en-US" dirty="0" smtClean="0"/>
              <a:t>(b) governed </a:t>
            </a:r>
            <a:r>
              <a:rPr lang="en-US" dirty="0"/>
              <a:t>by </a:t>
            </a:r>
            <a:r>
              <a:rPr lang="en-US" dirty="0" smtClean="0"/>
              <a:t>different distributions.</a:t>
            </a:r>
          </a:p>
          <a:p>
            <a:r>
              <a:rPr lang="en-US" dirty="0" smtClean="0"/>
              <a:t>Canonical solution is, e.g., two-sample Kolmogorov-Smirnov test.</a:t>
            </a:r>
          </a:p>
          <a:p>
            <a:r>
              <a:rPr lang="en-US" dirty="0" smtClean="0"/>
              <a:t>Fundamentally, requires the creation of histogram bins.</a:t>
            </a:r>
          </a:p>
          <a:p>
            <a:r>
              <a:rPr lang="en-US" dirty="0"/>
              <a:t>The main challenge in high dimension is to </a:t>
            </a:r>
            <a:r>
              <a:rPr lang="en-US" dirty="0" smtClean="0"/>
              <a:t>match </a:t>
            </a:r>
            <a:r>
              <a:rPr lang="en-US" dirty="0"/>
              <a:t>the bins to the geometry of the data, to its precision, and to the reason for matching the two populations.</a:t>
            </a:r>
          </a:p>
        </p:txBody>
      </p:sp>
    </p:spTree>
    <p:extLst>
      <p:ext uri="{BB962C8B-B14F-4D97-AF65-F5344CB8AC3E}">
        <p14:creationId xmlns:p14="http://schemas.microsoft.com/office/powerpoint/2010/main" val="3928756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Illustration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a:t>Currently soft bins are created </a:t>
            </a:r>
            <a:r>
              <a:rPr lang="en-US" dirty="0" smtClean="0"/>
              <a:t>(implicitly) through </a:t>
            </a:r>
            <a:r>
              <a:rPr lang="en-US" dirty="0"/>
              <a:t>kernel </a:t>
            </a:r>
            <a:r>
              <a:rPr lang="en-US" dirty="0" smtClean="0"/>
              <a:t>functions, </a:t>
            </a:r>
            <a:r>
              <a:rPr lang="en-US" dirty="0"/>
              <a:t>or </a:t>
            </a:r>
            <a:r>
              <a:rPr lang="en-US" dirty="0" smtClean="0"/>
              <a:t>use of various </a:t>
            </a:r>
            <a:r>
              <a:rPr lang="en-US" dirty="0"/>
              <a:t>smoothness classes </a:t>
            </a:r>
            <a:r>
              <a:rPr lang="en-US" dirty="0" smtClean="0"/>
              <a:t>(e.g., Lipschitz functions).</a:t>
            </a:r>
          </a:p>
          <a:p>
            <a:r>
              <a:rPr lang="en-US" dirty="0" smtClean="0"/>
              <a:t>Unfortunately, these </a:t>
            </a:r>
            <a:r>
              <a:rPr lang="en-US" dirty="0"/>
              <a:t>heuristic methods are not informed by the intrinsic data geometry/statistics.   </a:t>
            </a:r>
            <a:endParaRPr lang="en-US" dirty="0" smtClean="0"/>
          </a:p>
          <a:p>
            <a:r>
              <a:rPr lang="en-US" dirty="0" smtClean="0"/>
              <a:t>Attempts </a:t>
            </a:r>
            <a:r>
              <a:rPr lang="en-US" dirty="0"/>
              <a:t>to use deep nets to define appropriate binning might work better when driven by statistical analytic tools.</a:t>
            </a:r>
          </a:p>
          <a:p>
            <a:r>
              <a:rPr lang="en-US" dirty="0"/>
              <a:t> At this point , kernel methods or smoothness class methods  are assuming conventional geometries whether they fit or not, what is required is an appropriate analytic approximation </a:t>
            </a:r>
            <a:r>
              <a:rPr lang="en-US" dirty="0" smtClean="0"/>
              <a:t>theory, governed  </a:t>
            </a:r>
            <a:r>
              <a:rPr lang="en-US" dirty="0"/>
              <a:t>by </a:t>
            </a:r>
            <a:r>
              <a:rPr lang="en-US" dirty="0" smtClean="0"/>
              <a:t>statistics, as </a:t>
            </a:r>
            <a:r>
              <a:rPr lang="en-US" dirty="0"/>
              <a:t>well as by filtering needs.</a:t>
            </a:r>
          </a:p>
          <a:p>
            <a:endParaRPr lang="en-US" dirty="0"/>
          </a:p>
        </p:txBody>
      </p:sp>
    </p:spTree>
    <p:extLst>
      <p:ext uri="{BB962C8B-B14F-4D97-AF65-F5344CB8AC3E}">
        <p14:creationId xmlns:p14="http://schemas.microsoft.com/office/powerpoint/2010/main" val="2341154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 Discussion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Mathematics provides </a:t>
            </a:r>
          </a:p>
          <a:p>
            <a:r>
              <a:rPr lang="en-US" dirty="0" smtClean="0"/>
              <a:t>Conceptual framework</a:t>
            </a:r>
          </a:p>
          <a:p>
            <a:r>
              <a:rPr lang="en-US" dirty="0" smtClean="0"/>
              <a:t>Language</a:t>
            </a:r>
          </a:p>
          <a:p>
            <a:r>
              <a:rPr lang="en-US" dirty="0" smtClean="0"/>
              <a:t>“Calculus”</a:t>
            </a:r>
          </a:p>
          <a:p>
            <a:pPr marL="0" indent="0">
              <a:buNone/>
            </a:pPr>
            <a:r>
              <a:rPr lang="en-US" dirty="0" smtClean="0"/>
              <a:t>for data science.</a:t>
            </a:r>
          </a:p>
          <a:p>
            <a:pPr marL="0" indent="0">
              <a:buNone/>
            </a:pPr>
            <a:endParaRPr lang="en-US" dirty="0"/>
          </a:p>
          <a:p>
            <a:pPr marL="0" indent="0">
              <a:buNone/>
            </a:pPr>
            <a:r>
              <a:rPr lang="en-US" dirty="0" smtClean="0"/>
              <a:t>Traditional framework has been found to extend well-beyond what might have been expected during its development … but we appear to be reaching a point where additional fundamental development will prove crucial.</a:t>
            </a:r>
            <a:endParaRPr lang="en-US" dirty="0"/>
          </a:p>
        </p:txBody>
      </p:sp>
    </p:spTree>
    <p:extLst>
      <p:ext uri="{BB962C8B-B14F-4D97-AF65-F5344CB8AC3E}">
        <p14:creationId xmlns:p14="http://schemas.microsoft.com/office/powerpoint/2010/main" val="3833986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 Discussion</a:t>
            </a:r>
            <a:endParaRPr lang="en-US" dirty="0"/>
          </a:p>
        </p:txBody>
      </p:sp>
      <p:sp>
        <p:nvSpPr>
          <p:cNvPr id="3" name="Content Placeholder 2"/>
          <p:cNvSpPr>
            <a:spLocks noGrp="1"/>
          </p:cNvSpPr>
          <p:nvPr>
            <p:ph idx="1"/>
          </p:nvPr>
        </p:nvSpPr>
        <p:spPr/>
        <p:txBody>
          <a:bodyPr/>
          <a:lstStyle/>
          <a:p>
            <a:r>
              <a:rPr lang="en-US" dirty="0" smtClean="0"/>
              <a:t>How best to evolve the mathematics curriculum, both foundational and inter-disciplinary, to meet data science needs?</a:t>
            </a:r>
          </a:p>
          <a:p>
            <a:r>
              <a:rPr lang="en-US" dirty="0" smtClean="0"/>
              <a:t>How can we better foster integrative teaching/learning of topics from across traditionally diverse areas, both within mathematics (e.g., linear algebra, geometry, analysis) and across mathematical sciences (e.g., mathematics, statistics, probability)?</a:t>
            </a:r>
          </a:p>
          <a:p>
            <a:r>
              <a:rPr lang="en-US" dirty="0" smtClean="0"/>
              <a:t>How best to facilitate a more integrated development of theoretical error bounds / guarantees and computational / data analysis advances?</a:t>
            </a:r>
            <a:endParaRPr lang="en-US" dirty="0"/>
          </a:p>
        </p:txBody>
      </p:sp>
    </p:spTree>
    <p:extLst>
      <p:ext uri="{BB962C8B-B14F-4D97-AF65-F5344CB8AC3E}">
        <p14:creationId xmlns:p14="http://schemas.microsoft.com/office/powerpoint/2010/main" val="2671851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 10K </a:t>
            </a:r>
            <a:r>
              <a:rPr lang="en-US" dirty="0" err="1" smtClean="0"/>
              <a:t>ft</a:t>
            </a:r>
            <a:endParaRPr lang="en-US" dirty="0"/>
          </a:p>
        </p:txBody>
      </p:sp>
      <p:sp>
        <p:nvSpPr>
          <p:cNvPr id="3" name="Content Placeholder 2"/>
          <p:cNvSpPr>
            <a:spLocks noGrp="1"/>
          </p:cNvSpPr>
          <p:nvPr>
            <p:ph idx="1"/>
          </p:nvPr>
        </p:nvSpPr>
        <p:spPr/>
        <p:txBody>
          <a:bodyPr/>
          <a:lstStyle/>
          <a:p>
            <a:pPr marL="0" indent="0">
              <a:buNone/>
            </a:pPr>
            <a:r>
              <a:rPr lang="en-US" dirty="0" smtClean="0"/>
              <a:t>Common to group key players of data science into</a:t>
            </a:r>
          </a:p>
          <a:p>
            <a:r>
              <a:rPr lang="en-US" dirty="0" smtClean="0"/>
              <a:t>“Computational” Sciences – E.g., Computer science, engineering, &amp; statistics (previous talks)</a:t>
            </a:r>
          </a:p>
          <a:p>
            <a:r>
              <a:rPr lang="en-US" dirty="0" smtClean="0"/>
              <a:t>“Domain” sciences – E.g., Genomics, neuroscience, text analysis, etc.</a:t>
            </a:r>
          </a:p>
          <a:p>
            <a:endParaRPr lang="en-US" dirty="0"/>
          </a:p>
          <a:p>
            <a:pPr marL="0" indent="0">
              <a:buNone/>
            </a:pPr>
            <a:r>
              <a:rPr lang="en-US" dirty="0" smtClean="0"/>
              <a:t>Mathematics plays a critical … but sometimes-differentiated -- role in support of both (i.e., often in the sense of `infrastructure’).</a:t>
            </a:r>
            <a:endParaRPr lang="en-US" dirty="0"/>
          </a:p>
        </p:txBody>
      </p:sp>
    </p:spTree>
    <p:extLst>
      <p:ext uri="{BB962C8B-B14F-4D97-AF65-F5344CB8AC3E}">
        <p14:creationId xmlns:p14="http://schemas.microsoft.com/office/powerpoint/2010/main" val="2879088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Mathematical Infrastructure: General</a:t>
            </a:r>
            <a:endParaRPr lang="en-US" dirty="0"/>
          </a:p>
        </p:txBody>
      </p:sp>
      <p:sp>
        <p:nvSpPr>
          <p:cNvPr id="3" name="Content Placeholder 2"/>
          <p:cNvSpPr>
            <a:spLocks noGrp="1"/>
          </p:cNvSpPr>
          <p:nvPr>
            <p:ph idx="1"/>
          </p:nvPr>
        </p:nvSpPr>
        <p:spPr/>
        <p:txBody>
          <a:bodyPr/>
          <a:lstStyle/>
          <a:p>
            <a:pPr marL="0" indent="0">
              <a:buNone/>
            </a:pPr>
            <a:r>
              <a:rPr lang="en-US" dirty="0" smtClean="0"/>
              <a:t>The “computational” side has traditionally been supported by, e.g., </a:t>
            </a:r>
          </a:p>
          <a:p>
            <a:pPr marL="0" indent="0">
              <a:buNone/>
            </a:pPr>
            <a:endParaRPr lang="en-US" dirty="0" smtClean="0"/>
          </a:p>
          <a:p>
            <a:r>
              <a:rPr lang="en-US" dirty="0" smtClean="0"/>
              <a:t>Linear algebra</a:t>
            </a:r>
          </a:p>
          <a:p>
            <a:r>
              <a:rPr lang="en-US" dirty="0" smtClean="0"/>
              <a:t>Numerical analysis</a:t>
            </a:r>
          </a:p>
          <a:p>
            <a:r>
              <a:rPr lang="en-US" dirty="0" smtClean="0"/>
              <a:t>Graph theory</a:t>
            </a:r>
          </a:p>
          <a:p>
            <a:pPr marL="0" indent="0">
              <a:buNone/>
            </a:pPr>
            <a:endParaRPr lang="en-US" dirty="0" smtClean="0"/>
          </a:p>
          <a:p>
            <a:pPr marL="0" indent="0">
              <a:buNone/>
            </a:pPr>
            <a:r>
              <a:rPr lang="en-US" dirty="0" smtClean="0"/>
              <a:t>as well as supporting aspects of statistics, signal processing, etc.</a:t>
            </a:r>
            <a:endParaRPr lang="en-US" dirty="0"/>
          </a:p>
        </p:txBody>
      </p:sp>
    </p:spTree>
    <p:extLst>
      <p:ext uri="{BB962C8B-B14F-4D97-AF65-F5344CB8AC3E}">
        <p14:creationId xmlns:p14="http://schemas.microsoft.com/office/powerpoint/2010/main" val="1140274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 Infrastructure: Domain</a:t>
            </a:r>
            <a:endParaRPr lang="en-US" dirty="0"/>
          </a:p>
        </p:txBody>
      </p:sp>
      <p:sp>
        <p:nvSpPr>
          <p:cNvPr id="3" name="Content Placeholder 2"/>
          <p:cNvSpPr>
            <a:spLocks noGrp="1"/>
          </p:cNvSpPr>
          <p:nvPr>
            <p:ph idx="1"/>
          </p:nvPr>
        </p:nvSpPr>
        <p:spPr/>
        <p:txBody>
          <a:bodyPr>
            <a:normAutofit/>
          </a:bodyPr>
          <a:lstStyle/>
          <a:p>
            <a:r>
              <a:rPr lang="en-US" dirty="0" smtClean="0"/>
              <a:t>Support for the “domain” side frequently is domain/problem-specific.</a:t>
            </a:r>
          </a:p>
          <a:p>
            <a:r>
              <a:rPr lang="en-US" dirty="0" smtClean="0"/>
              <a:t>Most representatives from the physical sciences.</a:t>
            </a:r>
          </a:p>
          <a:p>
            <a:r>
              <a:rPr lang="en-US" dirty="0" smtClean="0"/>
              <a:t>Provides shortcuts and enabling tools for processing and information extraction, based on mathematical physical models.</a:t>
            </a:r>
          </a:p>
          <a:p>
            <a:r>
              <a:rPr lang="en-US" dirty="0" smtClean="0"/>
              <a:t>Ideas about representation and data features are mostly based on mathematical analysis tools.</a:t>
            </a:r>
          </a:p>
          <a:p>
            <a:endParaRPr lang="en-US" dirty="0" smtClean="0"/>
          </a:p>
          <a:p>
            <a:pPr marL="0" indent="0">
              <a:buNone/>
            </a:pPr>
            <a:endParaRPr lang="en-US" dirty="0"/>
          </a:p>
        </p:txBody>
      </p:sp>
    </p:spTree>
    <p:extLst>
      <p:ext uri="{BB962C8B-B14F-4D97-AF65-F5344CB8AC3E}">
        <p14:creationId xmlns:p14="http://schemas.microsoft.com/office/powerpoint/2010/main" val="1346676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 Infrastructure: Domain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dirty="0" smtClean="0"/>
              <a:t>Example: Linear(</a:t>
            </a:r>
            <a:r>
              <a:rPr lang="en-US" dirty="0" err="1" smtClean="0"/>
              <a:t>ized</a:t>
            </a:r>
            <a:r>
              <a:rPr lang="en-US" dirty="0" smtClean="0"/>
              <a:t>) inverse problems</a:t>
            </a:r>
          </a:p>
          <a:p>
            <a:r>
              <a:rPr lang="en-US" dirty="0" smtClean="0"/>
              <a:t>Seismology/geophysics  (Abel </a:t>
            </a:r>
            <a:r>
              <a:rPr lang="en-US" dirty="0" err="1" smtClean="0"/>
              <a:t>xform</a:t>
            </a:r>
            <a:r>
              <a:rPr lang="en-US" dirty="0" smtClean="0"/>
              <a:t> &amp; related)</a:t>
            </a:r>
          </a:p>
          <a:p>
            <a:r>
              <a:rPr lang="en-US" dirty="0" smtClean="0"/>
              <a:t>Medical imaging  (Radon </a:t>
            </a:r>
            <a:r>
              <a:rPr lang="en-US" dirty="0" err="1" smtClean="0"/>
              <a:t>xform</a:t>
            </a:r>
            <a:r>
              <a:rPr lang="en-US" dirty="0" smtClean="0"/>
              <a:t>, etc.)</a:t>
            </a:r>
          </a:p>
          <a:p>
            <a:r>
              <a:rPr lang="en-US" dirty="0" smtClean="0"/>
              <a:t>Radar</a:t>
            </a:r>
          </a:p>
          <a:p>
            <a:r>
              <a:rPr lang="en-US" dirty="0" smtClean="0"/>
              <a:t>Weather</a:t>
            </a:r>
          </a:p>
          <a:p>
            <a:pPr marL="0" indent="0">
              <a:buNone/>
            </a:pPr>
            <a:endParaRPr lang="en-US" dirty="0" smtClean="0"/>
          </a:p>
          <a:p>
            <a:pPr marL="0" indent="0">
              <a:buNone/>
            </a:pPr>
            <a:r>
              <a:rPr lang="en-US" dirty="0" smtClean="0"/>
              <a:t>Note: These all historically had “big” data long before it became common in other domains.</a:t>
            </a:r>
            <a:endParaRPr lang="en-US" dirty="0"/>
          </a:p>
        </p:txBody>
      </p:sp>
    </p:spTree>
    <p:extLst>
      <p:ext uri="{BB962C8B-B14F-4D97-AF65-F5344CB8AC3E}">
        <p14:creationId xmlns:p14="http://schemas.microsoft.com/office/powerpoint/2010/main" val="1014758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Cartoon Version of Data Science Goals</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p:txBody>
      </p:sp>
      <p:sp>
        <p:nvSpPr>
          <p:cNvPr id="4" name="Rectangle 3"/>
          <p:cNvSpPr/>
          <p:nvPr/>
        </p:nvSpPr>
        <p:spPr>
          <a:xfrm>
            <a:off x="1253705" y="3065253"/>
            <a:ext cx="1581509" cy="546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Massive Data</a:t>
            </a:r>
            <a:endParaRPr lang="en-US" dirty="0"/>
          </a:p>
        </p:txBody>
      </p:sp>
      <p:sp>
        <p:nvSpPr>
          <p:cNvPr id="6" name="Rectangle 5"/>
          <p:cNvSpPr/>
          <p:nvPr/>
        </p:nvSpPr>
        <p:spPr>
          <a:xfrm>
            <a:off x="4564809" y="4712898"/>
            <a:ext cx="2196861" cy="485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Etc.</a:t>
            </a:r>
            <a:endParaRPr lang="en-US" dirty="0"/>
          </a:p>
        </p:txBody>
      </p:sp>
      <p:sp>
        <p:nvSpPr>
          <p:cNvPr id="7" name="Rectangle 6"/>
          <p:cNvSpPr/>
          <p:nvPr/>
        </p:nvSpPr>
        <p:spPr>
          <a:xfrm>
            <a:off x="8557403" y="3065253"/>
            <a:ext cx="1874808" cy="546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Knowledge</a:t>
            </a:r>
            <a:endParaRPr lang="en-US" dirty="0"/>
          </a:p>
        </p:txBody>
      </p:sp>
      <p:sp>
        <p:nvSpPr>
          <p:cNvPr id="8" name="Rectangle 7"/>
          <p:cNvSpPr/>
          <p:nvPr/>
        </p:nvSpPr>
        <p:spPr>
          <a:xfrm>
            <a:off x="4564810" y="3847681"/>
            <a:ext cx="2196861" cy="5236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Modeling</a:t>
            </a:r>
            <a:endParaRPr lang="en-US" dirty="0"/>
          </a:p>
        </p:txBody>
      </p:sp>
      <p:sp>
        <p:nvSpPr>
          <p:cNvPr id="9" name="Rectangle 8"/>
          <p:cNvSpPr/>
          <p:nvPr/>
        </p:nvSpPr>
        <p:spPr>
          <a:xfrm>
            <a:off x="4564810" y="2875473"/>
            <a:ext cx="2196861" cy="713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Dimension reduction / compression</a:t>
            </a:r>
            <a:endParaRPr lang="en-US" dirty="0"/>
          </a:p>
        </p:txBody>
      </p:sp>
      <p:sp>
        <p:nvSpPr>
          <p:cNvPr id="10" name="Rectangle 9"/>
          <p:cNvSpPr/>
          <p:nvPr/>
        </p:nvSpPr>
        <p:spPr>
          <a:xfrm>
            <a:off x="4603628" y="2145104"/>
            <a:ext cx="2158042" cy="4715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Self-organization / clustering</a:t>
            </a:r>
            <a:endParaRPr lang="en-US" dirty="0"/>
          </a:p>
        </p:txBody>
      </p:sp>
      <p:sp>
        <p:nvSpPr>
          <p:cNvPr id="11" name="Right Arrow 10"/>
          <p:cNvSpPr/>
          <p:nvPr/>
        </p:nvSpPr>
        <p:spPr>
          <a:xfrm>
            <a:off x="3154017" y="3126961"/>
            <a:ext cx="978408" cy="48463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7214559" y="3126961"/>
            <a:ext cx="978408" cy="48463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99743" y="5973520"/>
            <a:ext cx="8972328" cy="830997"/>
          </a:xfrm>
          <a:prstGeom prst="rect">
            <a:avLst/>
          </a:prstGeom>
          <a:noFill/>
        </p:spPr>
        <p:txBody>
          <a:bodyPr wrap="none" rtlCol="0">
            <a:spAutoFit/>
          </a:bodyPr>
          <a:lstStyle/>
          <a:p>
            <a:r>
              <a:rPr lang="en-US" sz="2400" dirty="0" smtClean="0"/>
              <a:t>Mathematics can contribute both theoretical models/structure </a:t>
            </a:r>
            <a:endParaRPr lang="en-US" sz="2400" dirty="0" smtClean="0"/>
          </a:p>
          <a:p>
            <a:r>
              <a:rPr lang="en-US" sz="2400" dirty="0" smtClean="0"/>
              <a:t>and </a:t>
            </a:r>
            <a:r>
              <a:rPr lang="en-US" sz="2400" dirty="0" smtClean="0"/>
              <a:t>a corresponding “calculus”.</a:t>
            </a:r>
            <a:endParaRPr lang="en-US" sz="2400" dirty="0"/>
          </a:p>
        </p:txBody>
      </p:sp>
    </p:spTree>
    <p:extLst>
      <p:ext uri="{BB962C8B-B14F-4D97-AF65-F5344CB8AC3E}">
        <p14:creationId xmlns:p14="http://schemas.microsoft.com/office/powerpoint/2010/main" val="120237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Back: Core Mathematical Activities</a:t>
            </a:r>
            <a:endParaRPr lang="en-US" dirty="0"/>
          </a:p>
        </p:txBody>
      </p:sp>
      <p:sp>
        <p:nvSpPr>
          <p:cNvPr id="3" name="Content Placeholder 2"/>
          <p:cNvSpPr>
            <a:spLocks noGrp="1"/>
          </p:cNvSpPr>
          <p:nvPr>
            <p:ph idx="1"/>
          </p:nvPr>
        </p:nvSpPr>
        <p:spPr/>
        <p:txBody>
          <a:bodyPr/>
          <a:lstStyle/>
          <a:p>
            <a:pPr marL="0" indent="0">
              <a:buNone/>
            </a:pPr>
            <a:r>
              <a:rPr lang="en-US" dirty="0" smtClean="0"/>
              <a:t>The following core activities were </a:t>
            </a:r>
            <a:r>
              <a:rPr lang="en-US" dirty="0"/>
              <a:t>essential in the past to model our world, and with some adaptation and modifications are </a:t>
            </a:r>
            <a:r>
              <a:rPr lang="en-US" dirty="0" smtClean="0"/>
              <a:t>expected to still be essential </a:t>
            </a:r>
            <a:r>
              <a:rPr lang="en-US" dirty="0"/>
              <a:t>in current and future environments.   </a:t>
            </a:r>
            <a:endParaRPr lang="en-US" dirty="0" smtClean="0"/>
          </a:p>
          <a:p>
            <a:pPr marL="0" indent="0">
              <a:buNone/>
            </a:pPr>
            <a:endParaRPr lang="en-US" dirty="0"/>
          </a:p>
          <a:p>
            <a:r>
              <a:rPr lang="en-US" i="1" dirty="0" smtClean="0"/>
              <a:t>Linear algebra</a:t>
            </a:r>
            <a:r>
              <a:rPr lang="en-US" dirty="0" smtClean="0"/>
              <a:t>: the basics, </a:t>
            </a:r>
            <a:r>
              <a:rPr lang="en-US" dirty="0"/>
              <a:t>high </a:t>
            </a:r>
            <a:r>
              <a:rPr lang="en-US" dirty="0" smtClean="0"/>
              <a:t>dimensional, </a:t>
            </a:r>
            <a:r>
              <a:rPr lang="en-US" dirty="0"/>
              <a:t>and effective numerical </a:t>
            </a:r>
            <a:r>
              <a:rPr lang="en-US" dirty="0" smtClean="0"/>
              <a:t>analysis.</a:t>
            </a:r>
          </a:p>
          <a:p>
            <a:r>
              <a:rPr lang="en-US" i="1" dirty="0" smtClean="0"/>
              <a:t>Analysis</a:t>
            </a:r>
            <a:r>
              <a:rPr lang="en-US" dirty="0" smtClean="0"/>
              <a:t>: PDEs (both </a:t>
            </a:r>
            <a:r>
              <a:rPr lang="en-US" dirty="0"/>
              <a:t>stochastic or </a:t>
            </a:r>
            <a:r>
              <a:rPr lang="en-US" dirty="0" smtClean="0"/>
              <a:t>deterministic), </a:t>
            </a:r>
            <a:r>
              <a:rPr lang="en-US" dirty="0"/>
              <a:t>Harmonic analysis and approximation </a:t>
            </a:r>
            <a:r>
              <a:rPr lang="en-US" dirty="0" smtClean="0"/>
              <a:t>theory, Functional </a:t>
            </a:r>
            <a:r>
              <a:rPr lang="en-US" dirty="0"/>
              <a:t>analysis</a:t>
            </a:r>
            <a:r>
              <a:rPr lang="en-US" dirty="0" smtClean="0"/>
              <a:t>.</a:t>
            </a:r>
          </a:p>
          <a:p>
            <a:endParaRPr lang="en-US" dirty="0"/>
          </a:p>
          <a:p>
            <a:pPr marL="0" indent="0">
              <a:buNone/>
            </a:pPr>
            <a:endParaRPr lang="en-US" dirty="0"/>
          </a:p>
        </p:txBody>
      </p:sp>
    </p:spTree>
    <p:extLst>
      <p:ext uri="{BB962C8B-B14F-4D97-AF65-F5344CB8AC3E}">
        <p14:creationId xmlns:p14="http://schemas.microsoft.com/office/powerpoint/2010/main" val="3929229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Mathematical Activities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pPr lvl="0"/>
            <a:r>
              <a:rPr lang="en-US" i="1" dirty="0" smtClean="0"/>
              <a:t>Geometries</a:t>
            </a:r>
            <a:r>
              <a:rPr lang="en-US" dirty="0"/>
              <a:t>:</a:t>
            </a:r>
            <a:r>
              <a:rPr lang="en-US" dirty="0" smtClean="0"/>
              <a:t>  Riemannian, metric </a:t>
            </a:r>
            <a:r>
              <a:rPr lang="en-US" dirty="0"/>
              <a:t>geometry , differential </a:t>
            </a:r>
            <a:r>
              <a:rPr lang="en-US" dirty="0" smtClean="0"/>
              <a:t>geometry, some </a:t>
            </a:r>
            <a:r>
              <a:rPr lang="en-US" dirty="0"/>
              <a:t>topology</a:t>
            </a:r>
            <a:r>
              <a:rPr lang="en-US" dirty="0" smtClean="0"/>
              <a:t>.</a:t>
            </a:r>
          </a:p>
          <a:p>
            <a:pPr lvl="0"/>
            <a:r>
              <a:rPr lang="en-US" i="1" dirty="0" smtClean="0"/>
              <a:t>Optimization</a:t>
            </a:r>
            <a:r>
              <a:rPr lang="en-US" dirty="0" smtClean="0"/>
              <a:t>: Dynamic programming, convex optimization, relaxation methods.</a:t>
            </a:r>
          </a:p>
          <a:p>
            <a:pPr lvl="0"/>
            <a:r>
              <a:rPr lang="en-US" dirty="0" smtClean="0"/>
              <a:t>Etc.</a:t>
            </a:r>
            <a:endParaRPr lang="en-US" dirty="0"/>
          </a:p>
          <a:p>
            <a:endParaRPr lang="en-US" dirty="0"/>
          </a:p>
        </p:txBody>
      </p:sp>
    </p:spTree>
    <p:extLst>
      <p:ext uri="{BB962C8B-B14F-4D97-AF65-F5344CB8AC3E}">
        <p14:creationId xmlns:p14="http://schemas.microsoft.com/office/powerpoint/2010/main" val="472394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sz="3200" i="1" dirty="0" smtClean="0"/>
              <a:t>In </a:t>
            </a:r>
            <a:r>
              <a:rPr lang="en-US" sz="3200" i="1" dirty="0"/>
              <a:t>the current and future environment for data science we are lacking theoretical models, as well as related calculus</a:t>
            </a:r>
            <a:r>
              <a:rPr lang="en-US" sz="3200" i="1" dirty="0" smtClean="0"/>
              <a:t>.</a:t>
            </a:r>
            <a:endParaRPr lang="en-US" sz="3200" i="1"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968910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293</TotalTime>
  <Words>1125</Words>
  <Application>Microsoft Office PowerPoint</Application>
  <PresentationFormat>Widescreen</PresentationFormat>
  <Paragraphs>96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Trebuchet MS</vt:lpstr>
      <vt:lpstr>Wingdings 3</vt:lpstr>
      <vt:lpstr>Facet</vt:lpstr>
      <vt:lpstr>Foundations of Data Science: Mathematics </vt:lpstr>
      <vt:lpstr>View @ 10K ft</vt:lpstr>
      <vt:lpstr>Mathematical Infrastructure: General</vt:lpstr>
      <vt:lpstr>Math Infrastructure: Domain</vt:lpstr>
      <vt:lpstr>Math Infrastructure: Domain (cont)</vt:lpstr>
      <vt:lpstr>Cartoon Version of Data Science Goals</vt:lpstr>
      <vt:lpstr>Looking Back: Core Mathematical Activities</vt:lpstr>
      <vt:lpstr>Core Mathematical Activities (cont)</vt:lpstr>
      <vt:lpstr>Key Point</vt:lpstr>
      <vt:lpstr>Illustration: Linear Algebra</vt:lpstr>
      <vt:lpstr>Extending Linear Algebra</vt:lpstr>
      <vt:lpstr>Extending Linear Algebra: Beyond Linear</vt:lpstr>
      <vt:lpstr>Mathematical Conceptualization of Modern Data Science Challenge</vt:lpstr>
      <vt:lpstr>The Main Point wrt Data Science Education</vt:lpstr>
      <vt:lpstr>Illustration: Comparing Two Random Samples</vt:lpstr>
      <vt:lpstr>Illustration (cont)</vt:lpstr>
      <vt:lpstr>Summary / Discussion</vt:lpstr>
      <vt:lpstr>Summary / Discussion</vt:lpstr>
    </vt:vector>
  </TitlesOfParts>
  <Company>Boston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Data Science: Mathematics (1hr)</dc:title>
  <dc:creator>Kolaczyk, Eric D</dc:creator>
  <cp:lastModifiedBy>Kolaczyk, Eric D</cp:lastModifiedBy>
  <cp:revision>25</cp:revision>
  <dcterms:created xsi:type="dcterms:W3CDTF">2016-12-12T13:57:25Z</dcterms:created>
  <dcterms:modified xsi:type="dcterms:W3CDTF">2016-12-13T18:31:31Z</dcterms:modified>
</cp:coreProperties>
</file>