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7" r:id="rId3"/>
    <p:sldId id="283" r:id="rId4"/>
    <p:sldId id="284" r:id="rId5"/>
    <p:sldId id="285" r:id="rId6"/>
    <p:sldId id="290" r:id="rId7"/>
    <p:sldId id="301" r:id="rId8"/>
    <p:sldId id="286" r:id="rId9"/>
    <p:sldId id="303" r:id="rId10"/>
    <p:sldId id="304" r:id="rId11"/>
    <p:sldId id="287" r:id="rId12"/>
    <p:sldId id="288" r:id="rId13"/>
    <p:sldId id="289" r:id="rId14"/>
    <p:sldId id="291" r:id="rId15"/>
    <p:sldId id="292" r:id="rId16"/>
    <p:sldId id="293" r:id="rId17"/>
    <p:sldId id="294" r:id="rId18"/>
    <p:sldId id="295" r:id="rId19"/>
    <p:sldId id="296" r:id="rId20"/>
    <p:sldId id="298" r:id="rId21"/>
    <p:sldId id="297" r:id="rId22"/>
    <p:sldId id="302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2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497D876-0A7D-4209-B223-5CF016C15F8B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839D773-55C5-4AF0-8F22-9B0DB0A2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5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883" indent="-285725" defTabSz="9667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898" indent="-228580" defTabSz="9667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057" indent="-228580" defTabSz="9667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17" indent="-228580" defTabSz="9667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376" indent="-228580" defTabSz="9667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536" indent="-228580" defTabSz="9667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694" indent="-228580" defTabSz="9667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854" indent="-228580" defTabSz="9667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17DFCC-B945-4378-AD0E-47E2F9D674A4}" type="slidenum">
              <a:rPr lang="en-US" altLang="en-US" sz="13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>
              <a:solidFill>
                <a:prstClr val="black"/>
              </a:solidFill>
            </a:endParaRPr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4143375" y="9120189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3" tIns="48326" rIns="96653" bIns="48326" anchor="b"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49599FF6-8557-49A8-B0CD-E0EA1C4F6DA3}" type="slidenum">
              <a:rPr lang="en-US" altLang="en-US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681038"/>
            <a:ext cx="4879975" cy="3659187"/>
          </a:xfrm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597400"/>
            <a:ext cx="5414962" cy="4256088"/>
          </a:xfrm>
          <a:noFill/>
        </p:spPr>
        <p:txBody>
          <a:bodyPr/>
          <a:lstStyle/>
          <a:p>
            <a:pPr eaLnBrk="1" hangingPunct="1"/>
            <a:endParaRPr lang="sl-SI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6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2926" y="152400"/>
            <a:ext cx="1966913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74992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29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17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06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726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4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05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92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349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311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5827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41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2926" y="152400"/>
            <a:ext cx="1966913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74992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0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150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2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8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9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218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990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867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29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03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sl-SI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sl-SI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34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sl-SI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5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sl-SI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3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sl-SI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3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sl-SI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3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sl-SI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77930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613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60960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sl-SI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60960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sl-SI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03187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sl-SI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03187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sl-SI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9588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sl-SI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517525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sl-SI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2922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sl-SI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77930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896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371600"/>
            <a:ext cx="7924800" cy="1371600"/>
          </a:xfrm>
          <a:noFill/>
        </p:spPr>
        <p:txBody>
          <a:bodyPr anchor="ctr"/>
          <a:lstStyle/>
          <a:p>
            <a:pPr eaLnBrk="1" hangingPunct="1"/>
            <a:r>
              <a:rPr lang="en-US" dirty="0" smtClean="0"/>
              <a:t>The Role of Statistics in Data Science, and Vice Versa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3352800"/>
            <a:ext cx="8382000" cy="2667000"/>
          </a:xfrm>
          <a:noFill/>
        </p:spPr>
        <p:txBody>
          <a:bodyPr numCol="1"/>
          <a:lstStyle/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 smtClean="0"/>
              <a:t>Jessica </a:t>
            </a:r>
            <a:r>
              <a:rPr lang="en-US" altLang="en-US" sz="2000" dirty="0" err="1" smtClean="0"/>
              <a:t>Utts</a:t>
            </a:r>
            <a:endParaRPr lang="en-US" altLang="en-US" sz="2000" dirty="0" smtClean="0"/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 smtClean="0"/>
              <a:t>Professor of Statistics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 smtClean="0"/>
              <a:t>University of California, Irvine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 smtClean="0"/>
              <a:t>President, American Statistical Association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2000" dirty="0" smtClean="0"/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 smtClean="0"/>
              <a:t>Nicholas Horton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 smtClean="0"/>
              <a:t>Professor of Statistics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 smtClean="0"/>
              <a:t>Amherst College</a:t>
            </a:r>
          </a:p>
        </p:txBody>
      </p:sp>
    </p:spTree>
    <p:extLst>
      <p:ext uri="{BB962C8B-B14F-4D97-AF65-F5344CB8AC3E}">
        <p14:creationId xmlns:p14="http://schemas.microsoft.com/office/powerpoint/2010/main" val="6606278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772400" cy="1219200"/>
          </a:xfrm>
        </p:spPr>
        <p:txBody>
          <a:bodyPr/>
          <a:lstStyle/>
          <a:p>
            <a:r>
              <a:rPr lang="en-US" sz="3600" dirty="0" smtClean="0"/>
              <a:t>From the ASA Statement: </a:t>
            </a:r>
            <a:br>
              <a:rPr lang="en-US" sz="3600" dirty="0" smtClean="0"/>
            </a:br>
            <a:r>
              <a:rPr lang="en-US" sz="3600" dirty="0" smtClean="0"/>
              <a:t>The Role of Statistics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5105400"/>
          </a:xfrm>
        </p:spPr>
        <p:txBody>
          <a:bodyPr/>
          <a:lstStyle/>
          <a:p>
            <a:r>
              <a:rPr lang="en-US" sz="2600" dirty="0" smtClean="0">
                <a:solidFill>
                  <a:srgbClr val="FF0000"/>
                </a:solidFill>
              </a:rPr>
              <a:t>Framing </a:t>
            </a:r>
            <a:r>
              <a:rPr lang="en-US" sz="2600" dirty="0">
                <a:solidFill>
                  <a:srgbClr val="FF0000"/>
                </a:solidFill>
              </a:rPr>
              <a:t>questions statistically </a:t>
            </a:r>
            <a:r>
              <a:rPr lang="en-US" sz="2600" dirty="0"/>
              <a:t>allows researchers to leverage data resources to extract knowledge and obtain better answers. </a:t>
            </a:r>
            <a:endParaRPr lang="en-US" sz="2600" dirty="0" smtClean="0"/>
          </a:p>
          <a:p>
            <a:r>
              <a:rPr lang="en-US" sz="2600" dirty="0" smtClean="0"/>
              <a:t>The </a:t>
            </a:r>
            <a:r>
              <a:rPr lang="en-US" sz="2600" dirty="0"/>
              <a:t>central dogma of </a:t>
            </a:r>
            <a:r>
              <a:rPr lang="en-US" sz="2600" dirty="0">
                <a:solidFill>
                  <a:srgbClr val="FF0000"/>
                </a:solidFill>
              </a:rPr>
              <a:t>statistical inference</a:t>
            </a:r>
            <a:r>
              <a:rPr lang="en-US" sz="2600" dirty="0"/>
              <a:t>, that there is a </a:t>
            </a:r>
            <a:r>
              <a:rPr lang="en-US" sz="2600" dirty="0">
                <a:solidFill>
                  <a:srgbClr val="FF0000"/>
                </a:solidFill>
              </a:rPr>
              <a:t>component of randomness </a:t>
            </a:r>
            <a:r>
              <a:rPr lang="en-US" sz="2600" dirty="0"/>
              <a:t>in data, enables researchers to formulate questions in terms of underlying processes and to </a:t>
            </a:r>
            <a:r>
              <a:rPr lang="en-US" sz="2600" dirty="0">
                <a:solidFill>
                  <a:srgbClr val="FF0000"/>
                </a:solidFill>
              </a:rPr>
              <a:t>quantify uncertainty </a:t>
            </a:r>
            <a:r>
              <a:rPr lang="en-US" sz="2600" dirty="0"/>
              <a:t>in their answers. </a:t>
            </a:r>
            <a:endParaRPr lang="en-US" sz="2600" dirty="0" smtClean="0"/>
          </a:p>
          <a:p>
            <a:r>
              <a:rPr lang="en-US" sz="2600" dirty="0" smtClean="0"/>
              <a:t>A </a:t>
            </a:r>
            <a:r>
              <a:rPr lang="en-US" sz="2600" dirty="0"/>
              <a:t>statistical framework allows researchers to </a:t>
            </a:r>
            <a:r>
              <a:rPr lang="en-US" sz="2600" dirty="0">
                <a:solidFill>
                  <a:srgbClr val="FF0000"/>
                </a:solidFill>
              </a:rPr>
              <a:t>distinguish between causation and correlation </a:t>
            </a:r>
            <a:r>
              <a:rPr lang="en-US" sz="2600" dirty="0"/>
              <a:t>and thus to identify interventions that will cause changes in outcomes. 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417959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ASA Statement,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r>
              <a:rPr lang="en-US" sz="2600" dirty="0" smtClean="0"/>
              <a:t>It </a:t>
            </a:r>
            <a:r>
              <a:rPr lang="en-US" sz="2600" dirty="0"/>
              <a:t>also allows them to establish methods for </a:t>
            </a:r>
            <a:r>
              <a:rPr lang="en-US" sz="2600" dirty="0">
                <a:solidFill>
                  <a:srgbClr val="FF0000"/>
                </a:solidFill>
              </a:rPr>
              <a:t>prediction and estimation</a:t>
            </a:r>
            <a:r>
              <a:rPr lang="en-US" sz="2600" dirty="0"/>
              <a:t>, to quantify their degree of certainty, and to do all of this using algorithms that exhibit </a:t>
            </a:r>
            <a:r>
              <a:rPr lang="en-US" sz="2600" dirty="0">
                <a:solidFill>
                  <a:srgbClr val="FF0000"/>
                </a:solidFill>
              </a:rPr>
              <a:t>predictable and reproducible </a:t>
            </a:r>
            <a:r>
              <a:rPr lang="en-US" sz="2600" dirty="0"/>
              <a:t>behavior. </a:t>
            </a:r>
            <a:endParaRPr lang="en-US" sz="2600" dirty="0" smtClean="0"/>
          </a:p>
          <a:p>
            <a:r>
              <a:rPr lang="en-US" sz="2600" dirty="0" smtClean="0"/>
              <a:t>In </a:t>
            </a:r>
            <a:r>
              <a:rPr lang="en-US" sz="2600" dirty="0"/>
              <a:t>this way, statistical methods aim to focus attention on </a:t>
            </a:r>
            <a:r>
              <a:rPr lang="en-US" sz="2600" dirty="0">
                <a:solidFill>
                  <a:srgbClr val="FF0000"/>
                </a:solidFill>
              </a:rPr>
              <a:t>findings that can be reproduced </a:t>
            </a:r>
            <a:r>
              <a:rPr lang="en-US" sz="2600" dirty="0"/>
              <a:t>by other researchers </a:t>
            </a:r>
            <a:r>
              <a:rPr lang="en-US" sz="2600" dirty="0">
                <a:solidFill>
                  <a:srgbClr val="FF0000"/>
                </a:solidFill>
              </a:rPr>
              <a:t>with different data resources</a:t>
            </a:r>
            <a:r>
              <a:rPr lang="en-US" sz="2600" dirty="0"/>
              <a:t>. </a:t>
            </a:r>
            <a:endParaRPr lang="en-US" sz="2600" dirty="0" smtClean="0"/>
          </a:p>
          <a:p>
            <a:r>
              <a:rPr lang="en-US" sz="2600" dirty="0" smtClean="0"/>
              <a:t>Simply </a:t>
            </a:r>
            <a:r>
              <a:rPr lang="en-US" sz="2600" dirty="0"/>
              <a:t>put, statistical methods allow researchers to </a:t>
            </a:r>
            <a:r>
              <a:rPr lang="en-US" sz="2600" dirty="0">
                <a:solidFill>
                  <a:srgbClr val="FF0000"/>
                </a:solidFill>
              </a:rPr>
              <a:t>accumulate knowledge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767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The Statistical Inquiry Cycle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/>
              <a:t>Wild and </a:t>
            </a:r>
            <a:r>
              <a:rPr lang="en-US" sz="1800" dirty="0" err="1" smtClean="0"/>
              <a:t>Pfannkuch</a:t>
            </a:r>
            <a:r>
              <a:rPr lang="en-US" sz="1800" dirty="0" smtClean="0"/>
              <a:t>, 1999, </a:t>
            </a:r>
            <a:r>
              <a:rPr lang="en-US" sz="1800" i="1" dirty="0" smtClean="0"/>
              <a:t>International Statistical Review</a:t>
            </a:r>
            <a:br>
              <a:rPr lang="en-US" sz="1800" i="1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P</a:t>
            </a:r>
            <a:r>
              <a:rPr lang="en-US" sz="2000" dirty="0" smtClean="0"/>
              <a:t>roblem, </a:t>
            </a:r>
            <a:r>
              <a:rPr lang="en-US" sz="2000" dirty="0" smtClean="0">
                <a:solidFill>
                  <a:srgbClr val="FF0000"/>
                </a:solidFill>
              </a:rPr>
              <a:t>P</a:t>
            </a:r>
            <a:r>
              <a:rPr lang="en-US" sz="2000" dirty="0" smtClean="0"/>
              <a:t>lan, </a:t>
            </a:r>
            <a:r>
              <a:rPr lang="en-US" sz="2000" dirty="0" smtClean="0">
                <a:solidFill>
                  <a:srgbClr val="FF0000"/>
                </a:solidFill>
              </a:rPr>
              <a:t>D</a:t>
            </a:r>
            <a:r>
              <a:rPr lang="en-US" sz="2000" dirty="0" smtClean="0"/>
              <a:t>ata, </a:t>
            </a:r>
            <a:r>
              <a:rPr lang="en-US" sz="2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/>
              <a:t>nalysis, </a:t>
            </a:r>
            <a:r>
              <a:rPr lang="en-US" sz="2000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/>
              <a:t>onclusions</a:t>
            </a:r>
            <a:endParaRPr lang="en-US" sz="1800" dirty="0"/>
          </a:p>
        </p:txBody>
      </p:sp>
      <p:pic>
        <p:nvPicPr>
          <p:cNvPr id="4" name="Picture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066800" y="1295400"/>
            <a:ext cx="6781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000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793038" cy="838200"/>
          </a:xfrm>
        </p:spPr>
        <p:txBody>
          <a:bodyPr anchor="ctr"/>
          <a:lstStyle/>
          <a:p>
            <a:r>
              <a:rPr lang="en-US" dirty="0" smtClean="0"/>
              <a:t>How to carry out PPDAC?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pPr marL="0" indent="0">
              <a:buNone/>
            </a:pPr>
            <a:endParaRPr lang="en-US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</a:rPr>
              <a:t>“This scientific approach to statistical problem-solving is important for all data </a:t>
            </a:r>
            <a:r>
              <a:rPr lang="en-US" sz="2600" dirty="0" smtClean="0">
                <a:solidFill>
                  <a:srgbClr val="FF0000"/>
                </a:solidFill>
              </a:rPr>
              <a:t>analysts. </a:t>
            </a:r>
            <a:r>
              <a:rPr lang="en-US" sz="2600" dirty="0">
                <a:solidFill>
                  <a:srgbClr val="FF0000"/>
                </a:solidFill>
              </a:rPr>
              <a:t>It needs to start in the first course and be a consistent </a:t>
            </a:r>
            <a:r>
              <a:rPr lang="en-US" sz="2600" dirty="0" smtClean="0">
                <a:solidFill>
                  <a:srgbClr val="FF0000"/>
                </a:solidFill>
              </a:rPr>
              <a:t>theme in </a:t>
            </a:r>
            <a:r>
              <a:rPr lang="en-US" sz="2600" dirty="0">
                <a:solidFill>
                  <a:srgbClr val="FF0000"/>
                </a:solidFill>
              </a:rPr>
              <a:t>all subsequent courses</a:t>
            </a:r>
            <a:r>
              <a:rPr lang="en-US" sz="2600" dirty="0" smtClean="0">
                <a:solidFill>
                  <a:srgbClr val="FF0000"/>
                </a:solidFill>
              </a:rPr>
              <a:t>.” </a:t>
            </a:r>
            <a:r>
              <a:rPr lang="en-US" sz="2600" dirty="0" smtClean="0"/>
              <a:t>- </a:t>
            </a:r>
            <a:r>
              <a:rPr lang="en-US" sz="2400" dirty="0" smtClean="0"/>
              <a:t>American </a:t>
            </a:r>
            <a:r>
              <a:rPr lang="en-US" sz="2400" dirty="0"/>
              <a:t>Statistical Association Guidelines for Undergraduate Programs in Statistics (2014), http://</a:t>
            </a:r>
            <a:r>
              <a:rPr lang="en-US" sz="2400" dirty="0" err="1"/>
              <a:t>www.amstat.org</a:t>
            </a:r>
            <a:r>
              <a:rPr lang="en-US" sz="2400" dirty="0"/>
              <a:t>/</a:t>
            </a:r>
            <a:r>
              <a:rPr lang="en-US" sz="2400" dirty="0" err="1"/>
              <a:t>asa</a:t>
            </a:r>
            <a:r>
              <a:rPr lang="en-US" sz="2400" dirty="0"/>
              <a:t>/education/Curriculum-Guidelines-for-Undergraduate-Programs-in-Statistical-Science.aspx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0561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93038" cy="838200"/>
          </a:xfrm>
        </p:spPr>
        <p:txBody>
          <a:bodyPr anchor="ctr"/>
          <a:lstStyle/>
          <a:p>
            <a:r>
              <a:rPr lang="en-US" dirty="0" smtClean="0"/>
              <a:t>How to carry out PPDAC?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“</a:t>
            </a:r>
            <a:r>
              <a:rPr lang="en-US" sz="2600" dirty="0">
                <a:solidFill>
                  <a:srgbClr val="FF0000"/>
                </a:solidFill>
              </a:rPr>
              <a:t>Working with data requires extensive computing skills. To be prepared for statistics and data science careers, students need facility with professional statistical analysis </a:t>
            </a:r>
            <a:r>
              <a:rPr lang="en-US" sz="2600" dirty="0" smtClean="0">
                <a:solidFill>
                  <a:srgbClr val="FF0000"/>
                </a:solidFill>
              </a:rPr>
              <a:t>software</a:t>
            </a:r>
            <a:r>
              <a:rPr lang="en-US" sz="2600" dirty="0">
                <a:solidFill>
                  <a:srgbClr val="FF0000"/>
                </a:solidFill>
              </a:rPr>
              <a:t>, the ability to </a:t>
            </a:r>
            <a:r>
              <a:rPr lang="en-US" sz="2600" dirty="0" smtClean="0">
                <a:solidFill>
                  <a:srgbClr val="FF0000"/>
                </a:solidFill>
              </a:rPr>
              <a:t>wrangle data </a:t>
            </a:r>
            <a:r>
              <a:rPr lang="en-US" sz="2600" dirty="0">
                <a:solidFill>
                  <a:srgbClr val="FF0000"/>
                </a:solidFill>
              </a:rPr>
              <a:t>in various </a:t>
            </a:r>
            <a:r>
              <a:rPr lang="en-US" sz="2600" dirty="0" smtClean="0">
                <a:solidFill>
                  <a:srgbClr val="FF0000"/>
                </a:solidFill>
              </a:rPr>
              <a:t>ways and algorithmic </a:t>
            </a:r>
            <a:r>
              <a:rPr lang="en-US" sz="2600" dirty="0">
                <a:solidFill>
                  <a:srgbClr val="FF0000"/>
                </a:solidFill>
              </a:rPr>
              <a:t>problem-solving. S</a:t>
            </a:r>
            <a:r>
              <a:rPr lang="en-US" sz="2600" dirty="0" smtClean="0">
                <a:solidFill>
                  <a:srgbClr val="FF0000"/>
                </a:solidFill>
              </a:rPr>
              <a:t>tudents </a:t>
            </a:r>
            <a:r>
              <a:rPr lang="en-US" sz="2600" dirty="0">
                <a:solidFill>
                  <a:srgbClr val="FF0000"/>
                </a:solidFill>
              </a:rPr>
              <a:t>should be fluent in higher-level programming languages and facile with database systems.” </a:t>
            </a:r>
            <a:r>
              <a:rPr lang="en-US" sz="2600" dirty="0" smtClean="0"/>
              <a:t>- </a:t>
            </a:r>
            <a:r>
              <a:rPr lang="en-US" sz="2400" dirty="0" smtClean="0"/>
              <a:t>American </a:t>
            </a:r>
            <a:r>
              <a:rPr lang="en-US" sz="2400" dirty="0"/>
              <a:t>Statistical Association Guidelines for Undergraduate Programs in Statistics (2014), http://www.amstat.org/asa/education/Curriculum-Guidelines-for-Undergraduate-Programs-in-Statistical-</a:t>
            </a:r>
            <a:r>
              <a:rPr lang="en-US" sz="2400" dirty="0" smtClean="0"/>
              <a:t>Science.aspx </a:t>
            </a:r>
            <a:endParaRPr lang="en-US" sz="24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5664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793038" cy="838200"/>
          </a:xfrm>
        </p:spPr>
        <p:txBody>
          <a:bodyPr anchor="ctr"/>
          <a:lstStyle/>
          <a:p>
            <a:r>
              <a:rPr lang="en-US" dirty="0" smtClean="0"/>
              <a:t>How to carry out PPDAC?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Statistical Methods and Theory</a:t>
            </a:r>
            <a:r>
              <a:rPr lang="en-US" sz="2800" dirty="0"/>
              <a:t>: </a:t>
            </a:r>
            <a:r>
              <a:rPr lang="en-US" sz="2400" dirty="0" smtClean="0"/>
              <a:t>Need to</a:t>
            </a:r>
          </a:p>
          <a:p>
            <a:pPr lvl="1"/>
            <a:r>
              <a:rPr lang="en-US" sz="2400" dirty="0"/>
              <a:t>understand issues of design, confounding, and </a:t>
            </a:r>
            <a:r>
              <a:rPr lang="en-US" sz="2400" dirty="0" smtClean="0"/>
              <a:t>bias,</a:t>
            </a:r>
            <a:endParaRPr lang="en-US" sz="2400" dirty="0"/>
          </a:p>
          <a:p>
            <a:pPr lvl="1"/>
            <a:r>
              <a:rPr lang="en-US" sz="2400" dirty="0"/>
              <a:t>h</a:t>
            </a:r>
            <a:r>
              <a:rPr lang="en-US" sz="2400" dirty="0" smtClean="0"/>
              <a:t>ave a </a:t>
            </a:r>
            <a:r>
              <a:rPr lang="en-US" sz="2400" dirty="0"/>
              <a:t>foundation in theoretical statistics principles for sound </a:t>
            </a:r>
            <a:r>
              <a:rPr lang="en-US" sz="2400" dirty="0" smtClean="0"/>
              <a:t>analyses,</a:t>
            </a:r>
          </a:p>
          <a:p>
            <a:pPr lvl="1"/>
            <a:r>
              <a:rPr lang="en-US" sz="2400" dirty="0" smtClean="0"/>
              <a:t>develop knowledge and gain experience </a:t>
            </a:r>
            <a:r>
              <a:rPr lang="en-US" sz="2400" dirty="0"/>
              <a:t>applying a variety of statistical methods, </a:t>
            </a:r>
            <a:endParaRPr lang="en-US" sz="2400" dirty="0" smtClean="0"/>
          </a:p>
          <a:p>
            <a:pPr lvl="1"/>
            <a:r>
              <a:rPr lang="en-US" sz="2400" dirty="0" smtClean="0"/>
              <a:t>assess appropriateness of methods, and</a:t>
            </a:r>
          </a:p>
          <a:p>
            <a:pPr lvl="1"/>
            <a:r>
              <a:rPr lang="en-US" sz="2400" dirty="0"/>
              <a:t>c</a:t>
            </a:r>
            <a:r>
              <a:rPr lang="en-US" sz="2400" dirty="0" smtClean="0"/>
              <a:t>ommunicate results</a:t>
            </a:r>
          </a:p>
        </p:txBody>
      </p:sp>
    </p:spTree>
    <p:extLst>
      <p:ext uri="{BB962C8B-B14F-4D97-AF65-F5344CB8AC3E}">
        <p14:creationId xmlns:p14="http://schemas.microsoft.com/office/powerpoint/2010/main" val="308614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793038" cy="838200"/>
          </a:xfrm>
        </p:spPr>
        <p:txBody>
          <a:bodyPr anchor="ctr"/>
          <a:lstStyle/>
          <a:p>
            <a:r>
              <a:rPr lang="en-US" dirty="0" smtClean="0"/>
              <a:t>How to carry out PPDAC?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Data </a:t>
            </a:r>
            <a:r>
              <a:rPr lang="en-US" sz="2800" dirty="0" smtClean="0">
                <a:solidFill>
                  <a:srgbClr val="FF0000"/>
                </a:solidFill>
              </a:rPr>
              <a:t>Wrangling and </a:t>
            </a:r>
            <a:r>
              <a:rPr lang="en-US" sz="2800" dirty="0">
                <a:solidFill>
                  <a:srgbClr val="FF0000"/>
                </a:solidFill>
              </a:rPr>
              <a:t>Computation: </a:t>
            </a:r>
            <a:r>
              <a:rPr lang="en-US" sz="2400" dirty="0" smtClean="0"/>
              <a:t>Need to</a:t>
            </a:r>
          </a:p>
          <a:p>
            <a:pPr lvl="1"/>
            <a:r>
              <a:rPr lang="en-US" sz="2400" dirty="0" smtClean="0"/>
              <a:t>be </a:t>
            </a:r>
            <a:r>
              <a:rPr lang="en-US" sz="2400" dirty="0"/>
              <a:t>facile with professional statistical </a:t>
            </a:r>
            <a:r>
              <a:rPr lang="en-US" sz="2400" dirty="0" smtClean="0"/>
              <a:t>software</a:t>
            </a:r>
          </a:p>
          <a:p>
            <a:pPr lvl="1"/>
            <a:r>
              <a:rPr lang="en-US" sz="2400" dirty="0" smtClean="0"/>
              <a:t>program </a:t>
            </a:r>
            <a:r>
              <a:rPr lang="en-US" sz="2400" dirty="0"/>
              <a:t>in a higher-level </a:t>
            </a:r>
            <a:r>
              <a:rPr lang="en-US" sz="2400" dirty="0" smtClean="0"/>
              <a:t>language and </a:t>
            </a:r>
            <a:r>
              <a:rPr lang="en-US" sz="2400" dirty="0"/>
              <a:t>think algorithmically</a:t>
            </a:r>
            <a:r>
              <a:rPr lang="en-US" sz="2400" dirty="0" smtClean="0"/>
              <a:t>,</a:t>
            </a:r>
          </a:p>
          <a:p>
            <a:pPr lvl="1"/>
            <a:r>
              <a:rPr lang="en-US" sz="2400" dirty="0" smtClean="0"/>
              <a:t>use </a:t>
            </a:r>
            <a:r>
              <a:rPr lang="en-US" sz="2400" dirty="0"/>
              <a:t>simulation-based statistical </a:t>
            </a:r>
            <a:r>
              <a:rPr lang="en-US" sz="2400" dirty="0" smtClean="0"/>
              <a:t>techniques </a:t>
            </a:r>
            <a:r>
              <a:rPr lang="en-US" sz="2400" dirty="0"/>
              <a:t>and </a:t>
            </a:r>
            <a:r>
              <a:rPr lang="en-US" sz="2400" dirty="0" smtClean="0"/>
              <a:t>undertake </a:t>
            </a:r>
            <a:r>
              <a:rPr lang="en-US" sz="2400" dirty="0"/>
              <a:t>simulation </a:t>
            </a:r>
            <a:r>
              <a:rPr lang="en-US" sz="2400" dirty="0" smtClean="0"/>
              <a:t>studies,</a:t>
            </a:r>
          </a:p>
          <a:p>
            <a:pPr lvl="1"/>
            <a:r>
              <a:rPr lang="en-US" sz="2400" dirty="0" smtClean="0"/>
              <a:t>manage </a:t>
            </a:r>
            <a:r>
              <a:rPr lang="en-US" sz="2400" dirty="0"/>
              <a:t>and </a:t>
            </a:r>
            <a:r>
              <a:rPr lang="en-US" sz="2400" dirty="0" smtClean="0"/>
              <a:t>wrangle data, and</a:t>
            </a:r>
          </a:p>
          <a:p>
            <a:pPr lvl="1"/>
            <a:r>
              <a:rPr lang="en-US" sz="2400" dirty="0"/>
              <a:t>u</a:t>
            </a:r>
            <a:r>
              <a:rPr lang="en-US" sz="2400" dirty="0" smtClean="0"/>
              <a:t>ndertake analyses in reproducible manner</a:t>
            </a:r>
          </a:p>
        </p:txBody>
      </p:sp>
    </p:spTree>
    <p:extLst>
      <p:ext uri="{BB962C8B-B14F-4D97-AF65-F5344CB8AC3E}">
        <p14:creationId xmlns:p14="http://schemas.microsoft.com/office/powerpoint/2010/main" val="19785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793038" cy="838200"/>
          </a:xfrm>
        </p:spPr>
        <p:txBody>
          <a:bodyPr anchor="ctr"/>
          <a:lstStyle/>
          <a:p>
            <a:r>
              <a:rPr lang="en-US" dirty="0" smtClean="0"/>
              <a:t>How to carry out PPDAC?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Statistical </a:t>
            </a:r>
            <a:r>
              <a:rPr lang="en-US" sz="2800" dirty="0" smtClean="0">
                <a:solidFill>
                  <a:srgbClr val="FF0000"/>
                </a:solidFill>
              </a:rPr>
              <a:t>Practice and Communication</a:t>
            </a:r>
            <a:r>
              <a:rPr lang="en-US" sz="2800" dirty="0" smtClean="0"/>
              <a:t>: </a:t>
            </a:r>
            <a:r>
              <a:rPr lang="en-US" sz="2400" dirty="0" smtClean="0"/>
              <a:t>Need </a:t>
            </a:r>
            <a:r>
              <a:rPr lang="en-US" sz="2400" dirty="0"/>
              <a:t>to </a:t>
            </a:r>
            <a:endParaRPr lang="en-US" sz="2400" dirty="0" smtClean="0"/>
          </a:p>
          <a:p>
            <a:pPr lvl="1"/>
            <a:r>
              <a:rPr lang="en-US" sz="2400" dirty="0" smtClean="0"/>
              <a:t>write </a:t>
            </a:r>
            <a:r>
              <a:rPr lang="en-US" sz="2400" dirty="0"/>
              <a:t>clearly, speak fluently, and construct effective visual displays and </a:t>
            </a:r>
            <a:r>
              <a:rPr lang="en-US" sz="2400" dirty="0" smtClean="0"/>
              <a:t>compelling summaries,</a:t>
            </a:r>
          </a:p>
          <a:p>
            <a:pPr lvl="1"/>
            <a:r>
              <a:rPr lang="en-US" sz="2400" dirty="0" smtClean="0"/>
              <a:t>demonstrate </a:t>
            </a:r>
            <a:r>
              <a:rPr lang="en-US" sz="2400" dirty="0"/>
              <a:t>ability to collaborate in teams and to organize and manage </a:t>
            </a:r>
            <a:r>
              <a:rPr lang="en-US" sz="2400" dirty="0" smtClean="0"/>
              <a:t>projects,</a:t>
            </a:r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ncorporate ethical precepts into all aspects of their work, and</a:t>
            </a:r>
          </a:p>
          <a:p>
            <a:pPr lvl="1"/>
            <a:r>
              <a:rPr lang="en-US" sz="2400" dirty="0" smtClean="0"/>
              <a:t>communicate </a:t>
            </a:r>
            <a:r>
              <a:rPr lang="en-US" sz="2400" dirty="0"/>
              <a:t>complex statistical methods in </a:t>
            </a:r>
            <a:r>
              <a:rPr lang="en-US" sz="2400" dirty="0" smtClean="0"/>
              <a:t>basic </a:t>
            </a:r>
            <a:r>
              <a:rPr lang="en-US" sz="2400" dirty="0"/>
              <a:t>terms to managers and other </a:t>
            </a:r>
            <a:r>
              <a:rPr lang="en-US" sz="2400" dirty="0" smtClean="0"/>
              <a:t>audiences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692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917" y="228600"/>
            <a:ext cx="7793038" cy="838200"/>
          </a:xfrm>
        </p:spPr>
        <p:txBody>
          <a:bodyPr anchor="ctr"/>
          <a:lstStyle/>
          <a:p>
            <a:r>
              <a:rPr lang="en-US" dirty="0" smtClean="0"/>
              <a:t>How to carry out PPDAC?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Discipline-Specific Knowledge: </a:t>
            </a:r>
            <a:r>
              <a:rPr lang="en-US" sz="2800" dirty="0" smtClean="0"/>
              <a:t>Need to</a:t>
            </a:r>
          </a:p>
          <a:p>
            <a:pPr lvl="1"/>
            <a:r>
              <a:rPr lang="en-US" sz="2400" dirty="0" smtClean="0"/>
              <a:t>apply statistical </a:t>
            </a:r>
            <a:r>
              <a:rPr lang="en-US" sz="2400" dirty="0"/>
              <a:t>reasoning to domain-specific </a:t>
            </a:r>
            <a:r>
              <a:rPr lang="en-US" sz="2400" dirty="0" smtClean="0"/>
              <a:t>questions,</a:t>
            </a:r>
          </a:p>
          <a:p>
            <a:pPr lvl="1"/>
            <a:r>
              <a:rPr lang="en-US" sz="2400" dirty="0" smtClean="0"/>
              <a:t>translate </a:t>
            </a:r>
            <a:r>
              <a:rPr lang="en-US" sz="2400" dirty="0"/>
              <a:t>research questions into statistical </a:t>
            </a:r>
            <a:r>
              <a:rPr lang="en-US" sz="2400" dirty="0" smtClean="0"/>
              <a:t>questions, and</a:t>
            </a:r>
          </a:p>
          <a:p>
            <a:pPr lvl="1"/>
            <a:r>
              <a:rPr lang="en-US" sz="2400" dirty="0" smtClean="0"/>
              <a:t>communicate </a:t>
            </a:r>
            <a:r>
              <a:rPr lang="en-US" sz="2400" dirty="0"/>
              <a:t>results appropriate to different disciplinary </a:t>
            </a:r>
            <a:r>
              <a:rPr lang="en-US" sz="2400" dirty="0" smtClean="0"/>
              <a:t>audiences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Skills taken from undergraduate guidelines, but relevant at other levels as well</a:t>
            </a:r>
          </a:p>
          <a:p>
            <a:pPr marL="457200" lvl="1" indent="0">
              <a:buNone/>
            </a:pPr>
            <a:endParaRPr lang="en-US" sz="2200" dirty="0"/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425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6200" cy="914400"/>
          </a:xfrm>
        </p:spPr>
        <p:txBody>
          <a:bodyPr anchor="ctr"/>
          <a:lstStyle/>
          <a:p>
            <a:r>
              <a:rPr lang="en-US" dirty="0" smtClean="0"/>
              <a:t>Park City Group Report (2016)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Curriculum Guidelines </a:t>
            </a:r>
            <a:r>
              <a:rPr lang="en-US" sz="2800" dirty="0" smtClean="0"/>
              <a:t>for Undergraduate Programs in </a:t>
            </a:r>
            <a:r>
              <a:rPr lang="en-US" sz="2800" dirty="0"/>
              <a:t>Data </a:t>
            </a:r>
            <a:r>
              <a:rPr lang="en-US" sz="2800" dirty="0" smtClean="0"/>
              <a:t>Science (</a:t>
            </a:r>
            <a:r>
              <a:rPr lang="en-US" sz="2800" dirty="0" err="1" smtClean="0"/>
              <a:t>DeVeaux</a:t>
            </a:r>
            <a:r>
              <a:rPr lang="en-US" sz="2800" dirty="0" smtClean="0"/>
              <a:t> + 24 other authors)</a:t>
            </a:r>
          </a:p>
          <a:p>
            <a:r>
              <a:rPr lang="en-US" sz="2600" dirty="0" smtClean="0"/>
              <a:t>Data science as science</a:t>
            </a:r>
          </a:p>
          <a:p>
            <a:r>
              <a:rPr lang="en-US" sz="2600" dirty="0" smtClean="0"/>
              <a:t>Interdisciplinary nature</a:t>
            </a:r>
          </a:p>
          <a:p>
            <a:r>
              <a:rPr lang="en-US" sz="2600" dirty="0" smtClean="0"/>
              <a:t>Data at the core</a:t>
            </a:r>
          </a:p>
          <a:p>
            <a:r>
              <a:rPr lang="en-US" sz="2600" dirty="0" smtClean="0"/>
              <a:t>Analytical (computational and statistical) thinking and problem-solving</a:t>
            </a:r>
          </a:p>
          <a:p>
            <a:r>
              <a:rPr lang="en-US" sz="2600" dirty="0" smtClean="0"/>
              <a:t>(New pathways for) mathematical foundations</a:t>
            </a:r>
          </a:p>
          <a:p>
            <a:r>
              <a:rPr lang="en-US" sz="2600" dirty="0" smtClean="0"/>
              <a:t>Flexibility</a:t>
            </a:r>
            <a:endParaRPr lang="en-US" sz="18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/>
              <a:t>http://www.amstat.org/asa/files/pdfs/EDU-</a:t>
            </a:r>
            <a:r>
              <a:rPr lang="en-US" sz="1800" dirty="0" smtClean="0"/>
              <a:t>DataScienceGuidelines.pdf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4160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Issues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114800"/>
          </a:xfrm>
        </p:spPr>
        <p:txBody>
          <a:bodyPr/>
          <a:lstStyle/>
          <a:p>
            <a:r>
              <a:rPr lang="en-US" dirty="0" smtClean="0"/>
              <a:t>How does statistics (as a discipline) view </a:t>
            </a:r>
            <a:r>
              <a:rPr lang="en-US" dirty="0"/>
              <a:t>the emerging field of data </a:t>
            </a:r>
            <a:r>
              <a:rPr lang="en-US" dirty="0" smtClean="0"/>
              <a:t>science?</a:t>
            </a:r>
          </a:p>
          <a:p>
            <a:r>
              <a:rPr lang="en-US" dirty="0" smtClean="0"/>
              <a:t>What can statisticians contribute to data science?</a:t>
            </a:r>
          </a:p>
          <a:p>
            <a:r>
              <a:rPr lang="en-US" dirty="0" smtClean="0"/>
              <a:t>What </a:t>
            </a:r>
            <a:r>
              <a:rPr lang="en-US" dirty="0"/>
              <a:t>elements of statistics are essential for data science </a:t>
            </a:r>
            <a:r>
              <a:rPr lang="en-US" dirty="0" smtClean="0"/>
              <a:t>education?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018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772400" cy="1219200"/>
          </a:xfrm>
        </p:spPr>
        <p:txBody>
          <a:bodyPr/>
          <a:lstStyle/>
          <a:p>
            <a:r>
              <a:rPr lang="en-US" dirty="0" smtClean="0"/>
              <a:t>What do statisticians </a:t>
            </a:r>
            <a:br>
              <a:rPr lang="en-US" dirty="0" smtClean="0"/>
            </a:br>
            <a:r>
              <a:rPr lang="en-US" dirty="0" smtClean="0"/>
              <a:t>bring to the 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2000" cy="4495800"/>
          </a:xfrm>
        </p:spPr>
        <p:txBody>
          <a:bodyPr/>
          <a:lstStyle/>
          <a:p>
            <a:r>
              <a:rPr lang="en-US" sz="2600" dirty="0" smtClean="0"/>
              <a:t>Importance of context</a:t>
            </a:r>
          </a:p>
          <a:p>
            <a:r>
              <a:rPr lang="en-US" sz="2600" dirty="0" smtClean="0"/>
              <a:t>Accounting for </a:t>
            </a:r>
            <a:r>
              <a:rPr lang="en-US" sz="2600" dirty="0" smtClean="0"/>
              <a:t>variability</a:t>
            </a:r>
            <a:endParaRPr lang="en-US" sz="2600" dirty="0" smtClean="0"/>
          </a:p>
          <a:p>
            <a:r>
              <a:rPr lang="en-US" sz="2600" dirty="0" smtClean="0"/>
              <a:t>Design</a:t>
            </a:r>
            <a:r>
              <a:rPr lang="en-US" sz="2600" dirty="0" smtClean="0"/>
              <a:t>, </a:t>
            </a:r>
            <a:r>
              <a:rPr lang="en-US" sz="2600" dirty="0" smtClean="0"/>
              <a:t>confounding, and analysis of found (observational) </a:t>
            </a:r>
            <a:r>
              <a:rPr lang="en-US" sz="2600" dirty="0" smtClean="0"/>
              <a:t>data</a:t>
            </a:r>
          </a:p>
          <a:p>
            <a:r>
              <a:rPr lang="en-US" sz="2600" dirty="0" smtClean="0"/>
              <a:t>Understanding of inference, multiplicity and reproducibility issues</a:t>
            </a:r>
            <a:endParaRPr lang="en-US" sz="2600" dirty="0" smtClean="0"/>
          </a:p>
          <a:p>
            <a:r>
              <a:rPr lang="en-US" sz="2600" dirty="0" smtClean="0"/>
              <a:t>Statistical analysis (PPDAC) cycle</a:t>
            </a:r>
            <a:endParaRPr lang="en-US" sz="1800" dirty="0"/>
          </a:p>
          <a:p>
            <a:r>
              <a:rPr lang="en-US" sz="2600" dirty="0"/>
              <a:t>Long history of making decisions with </a:t>
            </a:r>
            <a:r>
              <a:rPr lang="en-US" sz="2600" dirty="0" smtClean="0"/>
              <a:t>data</a:t>
            </a:r>
          </a:p>
          <a:p>
            <a:r>
              <a:rPr lang="en-US" sz="2600" dirty="0" smtClean="0"/>
              <a:t>Experience working on multidisciplinary teams</a:t>
            </a:r>
            <a:endParaRPr lang="en-US" sz="2600" dirty="0"/>
          </a:p>
          <a:p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48949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Issues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114800"/>
          </a:xfrm>
        </p:spPr>
        <p:txBody>
          <a:bodyPr/>
          <a:lstStyle/>
          <a:p>
            <a:r>
              <a:rPr lang="en-US" dirty="0" smtClean="0"/>
              <a:t>How does statistics (as a discipline) view </a:t>
            </a:r>
            <a:r>
              <a:rPr lang="en-US" dirty="0"/>
              <a:t>the emerging field of data </a:t>
            </a:r>
            <a:r>
              <a:rPr lang="en-US" dirty="0" smtClean="0"/>
              <a:t>science?</a:t>
            </a:r>
          </a:p>
          <a:p>
            <a:r>
              <a:rPr lang="en-US" dirty="0" smtClean="0"/>
              <a:t>What can statisticians contribute to data science?</a:t>
            </a:r>
          </a:p>
          <a:p>
            <a:r>
              <a:rPr lang="en-US" dirty="0" smtClean="0"/>
              <a:t>What </a:t>
            </a:r>
            <a:r>
              <a:rPr lang="en-US" dirty="0"/>
              <a:t>elements of statistics are essential for data science </a:t>
            </a:r>
            <a:r>
              <a:rPr lang="en-US" dirty="0" smtClean="0"/>
              <a:t>education?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720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and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114800"/>
          </a:xfrm>
        </p:spPr>
        <p:txBody>
          <a:bodyPr/>
          <a:lstStyle/>
          <a:p>
            <a:r>
              <a:rPr lang="en-US" dirty="0" smtClean="0"/>
              <a:t>Statistics has evolved along with technology and the growth of data</a:t>
            </a:r>
          </a:p>
          <a:p>
            <a:pPr lvl="1"/>
            <a:r>
              <a:rPr lang="en-US" dirty="0" smtClean="0"/>
              <a:t>Statistics from the 1990s ≠ Statistics today!</a:t>
            </a:r>
          </a:p>
          <a:p>
            <a:r>
              <a:rPr lang="en-US" dirty="0" smtClean="0"/>
              <a:t>Foundational goal is the same</a:t>
            </a:r>
          </a:p>
          <a:p>
            <a:pPr lvl="1"/>
            <a:r>
              <a:rPr lang="en-US" dirty="0" smtClean="0"/>
              <a:t>ASA’s vision statement says it well: </a:t>
            </a:r>
            <a:r>
              <a:rPr lang="en-US" i="1" dirty="0" smtClean="0"/>
              <a:t>“</a:t>
            </a:r>
            <a:r>
              <a:rPr lang="en-US" dirty="0">
                <a:solidFill>
                  <a:srgbClr val="3A4149"/>
                </a:solidFill>
              </a:rPr>
              <a:t>A world that relies on data and statistical thinking to drive discovery and inform </a:t>
            </a:r>
            <a:r>
              <a:rPr lang="en-US" dirty="0" smtClean="0">
                <a:solidFill>
                  <a:srgbClr val="3A4149"/>
                </a:solidFill>
              </a:rPr>
              <a:t>decisions”</a:t>
            </a:r>
            <a:endParaRPr lang="en-US" dirty="0">
              <a:solidFill>
                <a:srgbClr val="3A4149"/>
              </a:solidFill>
            </a:endParaRPr>
          </a:p>
          <a:p>
            <a:r>
              <a:rPr lang="en-US" dirty="0" smtClean="0"/>
              <a:t>But methods for achieving that goal have changed and expanded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8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935119" cy="106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 Very Early Adopter: John Tukey</a:t>
            </a:r>
            <a:br>
              <a:rPr lang="en-US" sz="3200" dirty="0" smtClean="0"/>
            </a:br>
            <a:r>
              <a:rPr lang="en-US" sz="3200" dirty="0" smtClean="0"/>
              <a:t>1962, </a:t>
            </a:r>
            <a:r>
              <a:rPr lang="en-US" sz="3200" i="1" dirty="0" smtClean="0"/>
              <a:t>Annals of Mathematical Statistics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382000" cy="4572000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I</a:t>
            </a:r>
            <a:r>
              <a:rPr lang="en-US" dirty="0" smtClean="0"/>
              <a:t>dentified </a:t>
            </a:r>
            <a:r>
              <a:rPr lang="en-US" dirty="0"/>
              <a:t>four driving forces in the </a:t>
            </a:r>
            <a:r>
              <a:rPr lang="en-US" dirty="0" smtClean="0"/>
              <a:t>“new science”:</a:t>
            </a:r>
            <a:endParaRPr lang="en-US" dirty="0"/>
          </a:p>
          <a:p>
            <a:pPr marL="514350" lvl="1" indent="-514350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formal theories of statistics</a:t>
            </a:r>
          </a:p>
          <a:p>
            <a:pPr marL="514350" lvl="1" indent="-514350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+mj-lt"/>
              <a:buAutoNum type="arabicPeriod"/>
            </a:pPr>
            <a:r>
              <a:rPr lang="en-US" dirty="0" smtClean="0"/>
              <a:t>Accelerating </a:t>
            </a:r>
            <a:r>
              <a:rPr lang="en-US" dirty="0"/>
              <a:t>developments in computers and display devices</a:t>
            </a:r>
          </a:p>
          <a:p>
            <a:pPr marL="514350" lvl="1" indent="-514350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challenge, in many fields, of more and ever larger bodies of data </a:t>
            </a:r>
          </a:p>
          <a:p>
            <a:pPr marL="514350" lvl="1" indent="-514350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emphasis on quantification in an ever wider variety of </a:t>
            </a:r>
            <a:r>
              <a:rPr lang="en-US" dirty="0" smtClean="0"/>
              <a:t>disciplines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3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935119" cy="106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 Less Early Adopter: Leo </a:t>
            </a:r>
            <a:r>
              <a:rPr lang="en-US" sz="3200" dirty="0" err="1" smtClean="0"/>
              <a:t>Breiman</a:t>
            </a:r>
            <a:r>
              <a:rPr lang="en-US" sz="3200" dirty="0" smtClean="0"/>
              <a:t>, 2001</a:t>
            </a:r>
            <a:br>
              <a:rPr lang="en-US" sz="3200" dirty="0" smtClean="0"/>
            </a:br>
            <a:r>
              <a:rPr lang="en-US" sz="3200" dirty="0" smtClean="0"/>
              <a:t>“Statistical </a:t>
            </a:r>
            <a:r>
              <a:rPr lang="en-US" sz="3200" dirty="0"/>
              <a:t>Modeling: The Two </a:t>
            </a:r>
            <a:r>
              <a:rPr lang="en-US" sz="3200" dirty="0" smtClean="0"/>
              <a:t>Cultures”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458200" cy="45720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200" i="1" dirty="0" smtClean="0"/>
              <a:t>There </a:t>
            </a:r>
            <a:r>
              <a:rPr lang="en-US" sz="2200" i="1" dirty="0"/>
              <a:t>are two cultures in the use of statistical modeling </a:t>
            </a:r>
            <a:r>
              <a:rPr lang="en-US" sz="2200" i="1" dirty="0" smtClean="0"/>
              <a:t>to reach </a:t>
            </a:r>
            <a:r>
              <a:rPr lang="en-US" sz="2200" i="1" dirty="0"/>
              <a:t>conclusions from data. </a:t>
            </a:r>
            <a:r>
              <a:rPr lang="en-US" sz="2200" i="1" dirty="0" smtClean="0"/>
              <a:t>One </a:t>
            </a:r>
            <a:r>
              <a:rPr lang="en-US" sz="2200" i="1" dirty="0"/>
              <a:t>assumes that the </a:t>
            </a:r>
            <a:r>
              <a:rPr lang="en-US" sz="2200" i="1" dirty="0">
                <a:solidFill>
                  <a:srgbClr val="FF0000"/>
                </a:solidFill>
              </a:rPr>
              <a:t>data are </a:t>
            </a:r>
            <a:r>
              <a:rPr lang="en-US" sz="2200" i="1" dirty="0" smtClean="0">
                <a:solidFill>
                  <a:srgbClr val="FF0000"/>
                </a:solidFill>
              </a:rPr>
              <a:t>generated by a </a:t>
            </a:r>
            <a:r>
              <a:rPr lang="en-US" sz="2200" i="1" dirty="0">
                <a:solidFill>
                  <a:srgbClr val="FF0000"/>
                </a:solidFill>
              </a:rPr>
              <a:t>given stochastic data model</a:t>
            </a:r>
            <a:r>
              <a:rPr lang="en-US" sz="2200" i="1" dirty="0"/>
              <a:t>. The other </a:t>
            </a:r>
            <a:r>
              <a:rPr lang="en-US" sz="2200" i="1" dirty="0">
                <a:solidFill>
                  <a:srgbClr val="FF0000"/>
                </a:solidFill>
              </a:rPr>
              <a:t>uses algorithmic models </a:t>
            </a:r>
            <a:r>
              <a:rPr lang="en-US" sz="2200" i="1" dirty="0" smtClean="0">
                <a:solidFill>
                  <a:srgbClr val="FF0000"/>
                </a:solidFill>
              </a:rPr>
              <a:t>and treats </a:t>
            </a:r>
            <a:r>
              <a:rPr lang="en-US" sz="2200" i="1" dirty="0">
                <a:solidFill>
                  <a:srgbClr val="FF0000"/>
                </a:solidFill>
              </a:rPr>
              <a:t>the data mechanism as unknown</a:t>
            </a:r>
            <a:r>
              <a:rPr lang="en-US" sz="2200" i="1" dirty="0"/>
              <a:t>. </a:t>
            </a:r>
            <a:r>
              <a:rPr lang="en-US" sz="2200" i="1" dirty="0" smtClean="0"/>
              <a:t>The </a:t>
            </a:r>
            <a:r>
              <a:rPr lang="en-US" sz="2200" i="1" dirty="0"/>
              <a:t>statistical </a:t>
            </a:r>
            <a:r>
              <a:rPr lang="en-US" sz="2200" i="1" dirty="0" smtClean="0"/>
              <a:t>community has been </a:t>
            </a:r>
            <a:r>
              <a:rPr lang="en-US" sz="2200" i="1" dirty="0"/>
              <a:t>committed to the almost exclusive use of data </a:t>
            </a:r>
            <a:r>
              <a:rPr lang="en-US" sz="2200" i="1" dirty="0" smtClean="0"/>
              <a:t>models… Algorithmic </a:t>
            </a:r>
            <a:r>
              <a:rPr lang="en-US" sz="2200" i="1" dirty="0"/>
              <a:t>modeling, both in </a:t>
            </a:r>
            <a:r>
              <a:rPr lang="en-US" sz="2200" i="1" dirty="0" smtClean="0"/>
              <a:t>theory and </a:t>
            </a:r>
            <a:r>
              <a:rPr lang="en-US" sz="2200" i="1" dirty="0"/>
              <a:t>practice, has </a:t>
            </a:r>
            <a:r>
              <a:rPr lang="en-US" sz="2200" i="1" dirty="0" smtClean="0"/>
              <a:t>developed rapidly in </a:t>
            </a:r>
            <a:r>
              <a:rPr lang="en-US" sz="2200" i="1" dirty="0"/>
              <a:t>fields outside statistics. It can be used both on large </a:t>
            </a:r>
            <a:r>
              <a:rPr lang="en-US" sz="2200" i="1" dirty="0" smtClean="0"/>
              <a:t>complex data </a:t>
            </a:r>
            <a:r>
              <a:rPr lang="en-US" sz="2200" i="1" dirty="0"/>
              <a:t>sets and as a more accurate and informative alternative to </a:t>
            </a:r>
            <a:r>
              <a:rPr lang="en-US" sz="2200" i="1" dirty="0" smtClean="0"/>
              <a:t>data modeling </a:t>
            </a:r>
            <a:r>
              <a:rPr lang="en-US" sz="2200" i="1" dirty="0"/>
              <a:t>on smaller data sets. If our goal as a field is to use data </a:t>
            </a:r>
            <a:r>
              <a:rPr lang="en-US" sz="2200" i="1" dirty="0" smtClean="0"/>
              <a:t>to solve </a:t>
            </a:r>
            <a:r>
              <a:rPr lang="en-US" sz="2200" i="1" dirty="0"/>
              <a:t>problems, then we need to move </a:t>
            </a:r>
            <a:r>
              <a:rPr lang="en-US" sz="2200" i="1" dirty="0" smtClean="0"/>
              <a:t>away from </a:t>
            </a:r>
            <a:r>
              <a:rPr lang="en-US" sz="2200" i="1" dirty="0"/>
              <a:t>exclusive </a:t>
            </a:r>
            <a:r>
              <a:rPr lang="en-US" sz="2200" i="1" dirty="0" smtClean="0"/>
              <a:t>dependence on </a:t>
            </a:r>
            <a:r>
              <a:rPr lang="en-US" sz="2200" i="1" dirty="0"/>
              <a:t>data models and adopt a more diverse set of tools</a:t>
            </a:r>
            <a:r>
              <a:rPr lang="en-US" sz="2200" i="1" dirty="0" smtClean="0"/>
              <a:t>. </a:t>
            </a:r>
          </a:p>
          <a:p>
            <a:pPr marL="0" lvl="1" indent="0" algn="r">
              <a:spcBef>
                <a:spcPts val="0"/>
              </a:spcBef>
              <a:buNone/>
            </a:pPr>
            <a:r>
              <a:rPr lang="en-US" sz="2000" dirty="0" smtClean="0"/>
              <a:t>(Statistical Science, </a:t>
            </a:r>
            <a:r>
              <a:rPr lang="en-US" sz="2000" dirty="0" smtClean="0">
                <a:solidFill>
                  <a:srgbClr val="0070C0"/>
                </a:solidFill>
              </a:rPr>
              <a:t>2001</a:t>
            </a:r>
            <a:r>
              <a:rPr lang="en-US" sz="2000" dirty="0" smtClean="0"/>
              <a:t>, with discussants)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2580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Side Comment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90268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David </a:t>
            </a:r>
            <a:r>
              <a:rPr lang="en-US" sz="2800" dirty="0" err="1" smtClean="0"/>
              <a:t>Donoho’s</a:t>
            </a:r>
            <a:r>
              <a:rPr lang="en-US" sz="2800" dirty="0" smtClean="0"/>
              <a:t> “50 Years of Data Science” (2015) is worth reading. His version of </a:t>
            </a:r>
            <a:r>
              <a:rPr lang="en-US" sz="2800" dirty="0" err="1" smtClean="0">
                <a:solidFill>
                  <a:srgbClr val="0070C0"/>
                </a:solidFill>
              </a:rPr>
              <a:t>Breiman’s</a:t>
            </a:r>
            <a:r>
              <a:rPr lang="en-US" sz="2800" dirty="0" smtClean="0"/>
              <a:t> 2 cultures:</a:t>
            </a:r>
          </a:p>
          <a:p>
            <a:r>
              <a:rPr lang="en-US" sz="2400" dirty="0"/>
              <a:t>The </a:t>
            </a:r>
            <a:r>
              <a:rPr lang="en-US" sz="2400" dirty="0" smtClean="0"/>
              <a:t>“Generative [</a:t>
            </a:r>
            <a:r>
              <a:rPr lang="en-US" sz="2400" dirty="0" smtClean="0">
                <a:solidFill>
                  <a:srgbClr val="0070C0"/>
                </a:solidFill>
              </a:rPr>
              <a:t>stochastic data</a:t>
            </a:r>
            <a:r>
              <a:rPr lang="en-US" sz="2400" dirty="0" smtClean="0"/>
              <a:t>] Modeling” </a:t>
            </a:r>
            <a:r>
              <a:rPr lang="en-US" sz="2400" dirty="0"/>
              <a:t>culture seeks to develop stochastic models which </a:t>
            </a:r>
            <a:r>
              <a:rPr lang="en-US" sz="2400" dirty="0" smtClean="0"/>
              <a:t>fit </a:t>
            </a:r>
            <a:r>
              <a:rPr lang="en-US" sz="2400" dirty="0"/>
              <a:t>the data, </a:t>
            </a:r>
            <a:r>
              <a:rPr lang="en-US" sz="2400" dirty="0" smtClean="0"/>
              <a:t>and then </a:t>
            </a:r>
            <a:r>
              <a:rPr lang="en-US" sz="2400" dirty="0"/>
              <a:t>make inferences about the data-generating mechanism based on the structure of those models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dirty="0"/>
              <a:t>The “</a:t>
            </a:r>
            <a:r>
              <a:rPr lang="en-US" sz="2400" dirty="0" smtClean="0"/>
              <a:t>Predictive [</a:t>
            </a:r>
            <a:r>
              <a:rPr lang="en-US" sz="2400" dirty="0" smtClean="0">
                <a:solidFill>
                  <a:srgbClr val="0070C0"/>
                </a:solidFill>
              </a:rPr>
              <a:t>algorithmic</a:t>
            </a:r>
            <a:r>
              <a:rPr lang="en-US" sz="2400" dirty="0" smtClean="0"/>
              <a:t>] </a:t>
            </a:r>
            <a:r>
              <a:rPr lang="en-US" sz="2400" dirty="0"/>
              <a:t>Modeling” culture prioritizes </a:t>
            </a:r>
            <a:r>
              <a:rPr lang="en-US" sz="2400" dirty="0" smtClean="0"/>
              <a:t>prediction… is effectively silent </a:t>
            </a:r>
            <a:r>
              <a:rPr lang="en-US" sz="2400" dirty="0"/>
              <a:t>about the underlying mechanism generating the data, and allows for many </a:t>
            </a:r>
            <a:r>
              <a:rPr lang="en-US" sz="2400" dirty="0" smtClean="0"/>
              <a:t>different predictive algorithms</a:t>
            </a:r>
            <a:r>
              <a:rPr lang="en-US" sz="2400" dirty="0"/>
              <a:t>, preferring to discuss only accuracy of prediction made by </a:t>
            </a:r>
            <a:r>
              <a:rPr lang="en-US" sz="2400" dirty="0" smtClean="0"/>
              <a:t>different algorithms </a:t>
            </a:r>
            <a:r>
              <a:rPr lang="en-US" sz="2400" dirty="0"/>
              <a:t>on </a:t>
            </a:r>
            <a:r>
              <a:rPr lang="en-US" sz="2400" dirty="0" smtClean="0"/>
              <a:t>various datasets.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563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869238" cy="1143000"/>
          </a:xfrm>
        </p:spPr>
        <p:txBody>
          <a:bodyPr/>
          <a:lstStyle/>
          <a:p>
            <a:r>
              <a:rPr lang="en-US" sz="3200" dirty="0" smtClean="0"/>
              <a:t>Fast Forward 14 Years: ASA Statement on Role of Data Science in Statistics, 2015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648200"/>
          </a:xfrm>
        </p:spPr>
        <p:txBody>
          <a:bodyPr/>
          <a:lstStyle/>
          <a:p>
            <a:r>
              <a:rPr lang="en-US" dirty="0" smtClean="0"/>
              <a:t>Identifies foundational data science fields:</a:t>
            </a:r>
          </a:p>
          <a:p>
            <a:pPr lvl="1"/>
            <a:r>
              <a:rPr lang="en-US" dirty="0" smtClean="0"/>
              <a:t>Database management</a:t>
            </a:r>
          </a:p>
          <a:p>
            <a:pPr lvl="1"/>
            <a:r>
              <a:rPr lang="en-US" dirty="0" smtClean="0"/>
              <a:t>Statistics and machine learning</a:t>
            </a:r>
          </a:p>
          <a:p>
            <a:pPr lvl="1"/>
            <a:r>
              <a:rPr lang="en-US" dirty="0" smtClean="0"/>
              <a:t>Distributed and parallel systems</a:t>
            </a:r>
          </a:p>
          <a:p>
            <a:r>
              <a:rPr lang="en-US" dirty="0" smtClean="0"/>
              <a:t>Encourages greater, mutually beneficial collaboration across these three fields</a:t>
            </a:r>
            <a:endParaRPr lang="en-US" dirty="0"/>
          </a:p>
          <a:p>
            <a:r>
              <a:rPr lang="en-US" dirty="0" smtClean="0"/>
              <a:t>Intersects with numerous disciplines and related research areas</a:t>
            </a:r>
          </a:p>
        </p:txBody>
      </p:sp>
    </p:spTree>
    <p:extLst>
      <p:ext uri="{BB962C8B-B14F-4D97-AF65-F5344CB8AC3E}">
        <p14:creationId xmlns:p14="http://schemas.microsoft.com/office/powerpoint/2010/main" val="1677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869238" cy="1143000"/>
          </a:xfrm>
        </p:spPr>
        <p:txBody>
          <a:bodyPr anchor="ctr"/>
          <a:lstStyle/>
          <a:p>
            <a:r>
              <a:rPr lang="en-US" sz="3200" dirty="0" smtClean="0"/>
              <a:t>Many ongoing disciplinary collaborations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00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Some examples:</a:t>
            </a:r>
          </a:p>
          <a:p>
            <a:r>
              <a:rPr lang="en-US" dirty="0" smtClean="0"/>
              <a:t>Genomics (and personalized medicine)</a:t>
            </a:r>
          </a:p>
          <a:p>
            <a:r>
              <a:rPr lang="en-US" dirty="0" smtClean="0"/>
              <a:t>Health services research (electronic medical records)</a:t>
            </a:r>
          </a:p>
          <a:p>
            <a:r>
              <a:rPr lang="en-US" dirty="0" smtClean="0"/>
              <a:t>Business analytics (customer tracking)</a:t>
            </a:r>
          </a:p>
          <a:p>
            <a:r>
              <a:rPr lang="en-US" dirty="0" smtClean="0"/>
              <a:t>Smart cities (and sensor networks)</a:t>
            </a:r>
          </a:p>
          <a:p>
            <a:r>
              <a:rPr lang="en-US" dirty="0" smtClean="0"/>
              <a:t>Astronomy (data streams)</a:t>
            </a:r>
          </a:p>
          <a:p>
            <a:pPr marL="457200" lvl="1" indent="0">
              <a:buNone/>
            </a:pPr>
            <a:r>
              <a:rPr lang="en-US" dirty="0" smtClean="0"/>
              <a:t>And others</a:t>
            </a:r>
            <a:r>
              <a:rPr lang="mr-IN" dirty="0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326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869238" cy="1143000"/>
          </a:xfrm>
        </p:spPr>
        <p:txBody>
          <a:bodyPr anchor="ctr"/>
          <a:lstStyle/>
          <a:p>
            <a:r>
              <a:rPr lang="en-US" sz="3200" dirty="0" smtClean="0"/>
              <a:t>ASA Statement, Continued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05400"/>
          </a:xfrm>
        </p:spPr>
        <p:txBody>
          <a:bodyPr/>
          <a:lstStyle/>
          <a:p>
            <a:r>
              <a:rPr lang="en-US" dirty="0" smtClean="0"/>
              <a:t>Notes that statistics education must evolve to meet needs</a:t>
            </a:r>
          </a:p>
          <a:p>
            <a:pPr lvl="1"/>
            <a:r>
              <a:rPr lang="en-US" dirty="0" smtClean="0"/>
              <a:t>For example, address inclusion of data science in </a:t>
            </a:r>
            <a:r>
              <a:rPr lang="en-US" dirty="0"/>
              <a:t>K-12, community </a:t>
            </a:r>
            <a:r>
              <a:rPr lang="en-US" dirty="0" smtClean="0"/>
              <a:t>college</a:t>
            </a:r>
          </a:p>
          <a:p>
            <a:pPr lvl="1"/>
            <a:r>
              <a:rPr lang="en-US" dirty="0" smtClean="0"/>
              <a:t>More later on other aspects of education</a:t>
            </a:r>
          </a:p>
          <a:p>
            <a:r>
              <a:rPr lang="en-US" dirty="0" smtClean="0"/>
              <a:t>Elucidates role of statistics in data science</a:t>
            </a:r>
          </a:p>
        </p:txBody>
      </p:sp>
    </p:spTree>
    <p:extLst>
      <p:ext uri="{BB962C8B-B14F-4D97-AF65-F5344CB8AC3E}">
        <p14:creationId xmlns:p14="http://schemas.microsoft.com/office/powerpoint/2010/main" val="89220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ends">
  <a:themeElements>
    <a:clrScheme name="1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1989</TotalTime>
  <Words>1223</Words>
  <Application>Microsoft Office PowerPoint</Application>
  <PresentationFormat>On-screen Show (4:3)</PresentationFormat>
  <Paragraphs>117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Tahoma</vt:lpstr>
      <vt:lpstr>Wingdings</vt:lpstr>
      <vt:lpstr>1_Blends</vt:lpstr>
      <vt:lpstr>Blends</vt:lpstr>
      <vt:lpstr>The Role of Statistics in Data Science, and Vice Versa</vt:lpstr>
      <vt:lpstr>Some Issues for Discussion</vt:lpstr>
      <vt:lpstr>Overview and History</vt:lpstr>
      <vt:lpstr>A Very Early Adopter: John Tukey 1962, Annals of Mathematical Statistics</vt:lpstr>
      <vt:lpstr>A Less Early Adopter: Leo Breiman, 2001 “Statistical Modeling: The Two Cultures”</vt:lpstr>
      <vt:lpstr>A Side Comment</vt:lpstr>
      <vt:lpstr>Fast Forward 14 Years: ASA Statement on Role of Data Science in Statistics, 2015</vt:lpstr>
      <vt:lpstr>Many ongoing disciplinary collaborations</vt:lpstr>
      <vt:lpstr>ASA Statement, Continued</vt:lpstr>
      <vt:lpstr>From the ASA Statement:  The Role of Statistics</vt:lpstr>
      <vt:lpstr>The ASA Statement, continued</vt:lpstr>
      <vt:lpstr>The Statistical Inquiry Cycle Wild and Pfannkuch, 1999, International Statistical Review Problem, Plan, Data, Analysis, Conclusions</vt:lpstr>
      <vt:lpstr>How to carry out PPDAC?</vt:lpstr>
      <vt:lpstr>How to carry out PPDAC?</vt:lpstr>
      <vt:lpstr>How to carry out PPDAC?</vt:lpstr>
      <vt:lpstr>How to carry out PPDAC?</vt:lpstr>
      <vt:lpstr>How to carry out PPDAC?</vt:lpstr>
      <vt:lpstr>How to carry out PPDAC?</vt:lpstr>
      <vt:lpstr>Park City Group Report (2016)</vt:lpstr>
      <vt:lpstr>What do statisticians  bring to the table?</vt:lpstr>
      <vt:lpstr>Some Issues for Discussion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Utts Power Point</dc:title>
  <dc:creator>Jessica2</dc:creator>
  <cp:lastModifiedBy>Jessica Utts</cp:lastModifiedBy>
  <cp:revision>165</cp:revision>
  <cp:lastPrinted>2016-03-26T01:59:28Z</cp:lastPrinted>
  <dcterms:created xsi:type="dcterms:W3CDTF">2014-03-03T04:48:59Z</dcterms:created>
  <dcterms:modified xsi:type="dcterms:W3CDTF">2016-12-14T02:25:39Z</dcterms:modified>
</cp:coreProperties>
</file>