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256" r:id="rId2"/>
    <p:sldId id="281" r:id="rId3"/>
    <p:sldId id="258" r:id="rId4"/>
    <p:sldId id="282" r:id="rId5"/>
    <p:sldId id="283" r:id="rId6"/>
    <p:sldId id="284" r:id="rId7"/>
    <p:sldId id="285" r:id="rId8"/>
    <p:sldId id="290" r:id="rId9"/>
    <p:sldId id="286" r:id="rId10"/>
    <p:sldId id="288" r:id="rId11"/>
    <p:sldId id="287" r:id="rId12"/>
    <p:sldId id="27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99" autoAdjust="0"/>
  </p:normalViewPr>
  <p:slideViewPr>
    <p:cSldViewPr>
      <p:cViewPr varScale="1">
        <p:scale>
          <a:sx n="67" d="100"/>
          <a:sy n="67" d="100"/>
        </p:scale>
        <p:origin x="62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70ED92-9D50-4370-9FCA-B3F299C1E0F3}" type="datetimeFigureOut">
              <a:rPr lang="en-US" smtClean="0"/>
              <a:t>12/14/2016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2B5C5-46F5-4EA7-BEC5-9ED227B03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154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2B5C5-46F5-4EA7-BEC5-9ED227B0382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66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2B5C5-46F5-4EA7-BEC5-9ED227B0382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508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3172-0737-4F58-AA61-0444E8108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034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3172-0737-4F58-AA61-0444E8108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903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3172-0737-4F58-AA61-0444E8108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07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3172-0737-4F58-AA61-0444E8108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9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3172-0737-4F58-AA61-0444E8108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571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5700"/>
            <a:ext cx="8737600" cy="6223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63172-0737-4F58-AA61-0444E8108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828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i="0" kern="1200" baseline="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john.maron.abowd@census.gov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609601"/>
            <a:ext cx="7772400" cy="2990850"/>
          </a:xfrm>
        </p:spPr>
        <p:txBody>
          <a:bodyPr>
            <a:normAutofit/>
          </a:bodyPr>
          <a:lstStyle/>
          <a:p>
            <a:r>
              <a:rPr lang="en-US" dirty="0" smtClean="0"/>
              <a:t>Data Science and Statistical Agencies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981200" y="3886200"/>
            <a:ext cx="8229600" cy="23622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John M. </a:t>
            </a:r>
            <a:r>
              <a:rPr lang="en-US" dirty="0" smtClean="0"/>
              <a:t>Abowd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Associate Director for Research and Methodology and Chief Scientist, </a:t>
            </a:r>
            <a:br>
              <a:rPr lang="en-US" dirty="0" smtClean="0"/>
            </a:br>
            <a:r>
              <a:rPr lang="en-US" dirty="0" smtClean="0"/>
              <a:t>U.S</a:t>
            </a:r>
            <a:r>
              <a:rPr lang="en-US" dirty="0"/>
              <a:t>. Census </a:t>
            </a:r>
            <a:r>
              <a:rPr lang="en-US" dirty="0" smtClean="0"/>
              <a:t>Bureau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NAS Roundtable on Data Science</a:t>
            </a:r>
            <a:br>
              <a:rPr lang="en-US" dirty="0" smtClean="0"/>
            </a:br>
            <a:r>
              <a:rPr lang="en-US" dirty="0" smtClean="0"/>
              <a:t>Meeting 1</a:t>
            </a:r>
            <a:br>
              <a:rPr lang="en-US" dirty="0" smtClean="0"/>
            </a:br>
            <a:r>
              <a:rPr lang="en-US" dirty="0" smtClean="0"/>
              <a:t>Keck Center December 14, 2016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480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Curricula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Veaux</a:t>
            </a:r>
            <a:r>
              <a:rPr lang="en-US" dirty="0" smtClean="0"/>
              <a:t> et al. 2016. Curriculum Guidelines for Undergraduate Programs in Data Science, Annual Review of Statistics</a:t>
            </a:r>
          </a:p>
          <a:p>
            <a:r>
              <a:rPr lang="en-US" dirty="0" smtClean="0"/>
              <a:t>Undergraduate guidelines workgroup, American Statistical Association 2014. Curriculum Guidelines for Undergraduate Programs in Statistical Science</a:t>
            </a:r>
          </a:p>
          <a:p>
            <a:r>
              <a:rPr lang="en-US" dirty="0" smtClean="0"/>
              <a:t>At the masters and Ph.D. levels, intense exposure or actual degree in a content area (economics, biostatistics, etc.)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3172-0737-4F58-AA61-0444E81086B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476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Enabling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Massive increase in computing capacity required</a:t>
            </a:r>
          </a:p>
          <a:p>
            <a:r>
              <a:rPr lang="en-US" dirty="0" smtClean="0"/>
              <a:t>Management of this enabler is extraordinarily difficult in the federal government</a:t>
            </a:r>
          </a:p>
          <a:p>
            <a:pPr lvl="1"/>
            <a:r>
              <a:rPr lang="en-US" dirty="0" smtClean="0"/>
              <a:t>Federal Information Security Management Act (FISMA)</a:t>
            </a:r>
          </a:p>
          <a:p>
            <a:pPr lvl="1"/>
            <a:r>
              <a:rPr lang="en-US" dirty="0" smtClean="0"/>
              <a:t>Reporting structure for Chief Information Officers</a:t>
            </a:r>
          </a:p>
          <a:p>
            <a:pPr lvl="1"/>
            <a:r>
              <a:rPr lang="en-US" dirty="0" smtClean="0"/>
              <a:t>GSA </a:t>
            </a:r>
            <a:r>
              <a:rPr lang="en-US" dirty="0" err="1" smtClean="0"/>
              <a:t>Fedramp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3172-0737-4F58-AA61-0444E81086B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18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you.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john.maron.abowd@census.gov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479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Acknowledgments and Disclaimer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have leaned heavily on my statistical colleagues at the Census Bureau and other principal statistical agencies</a:t>
            </a:r>
          </a:p>
          <a:p>
            <a:r>
              <a:rPr lang="en-US" dirty="0" smtClean="0"/>
              <a:t>I focused on statistical agencies because that is what I know best; administrative agencies often look to the statistical agencies within their departments for this type of expertise</a:t>
            </a:r>
          </a:p>
          <a:p>
            <a:r>
              <a:rPr lang="en-US" dirty="0" smtClean="0"/>
              <a:t>The opinions expressed in this talk are the my own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3172-0737-4F58-AA61-0444E81086B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76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</a:p>
          <a:p>
            <a:r>
              <a:rPr lang="en-US" dirty="0" smtClean="0"/>
              <a:t>Canon</a:t>
            </a:r>
            <a:endParaRPr lang="en-US" dirty="0" smtClean="0"/>
          </a:p>
          <a:p>
            <a:r>
              <a:rPr lang="en-US" dirty="0" smtClean="0"/>
              <a:t>Motivation</a:t>
            </a:r>
          </a:p>
          <a:p>
            <a:r>
              <a:rPr lang="en-US" dirty="0" smtClean="0"/>
              <a:t>Training</a:t>
            </a:r>
          </a:p>
          <a:p>
            <a:r>
              <a:rPr lang="en-US" dirty="0" smtClean="0"/>
              <a:t>Enabling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3172-0737-4F58-AA61-0444E81086B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012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know statistical agencies</a:t>
            </a:r>
          </a:p>
          <a:p>
            <a:r>
              <a:rPr lang="en-US" dirty="0" smtClean="0"/>
              <a:t>Other government activities might be better represented by inviting a “Chief Data Officer” onto the Roundtable (e.g., Ian </a:t>
            </a:r>
            <a:r>
              <a:rPr lang="en-US" dirty="0" err="1" smtClean="0"/>
              <a:t>Kalin</a:t>
            </a:r>
            <a:r>
              <a:rPr lang="en-US" dirty="0"/>
              <a:t> </a:t>
            </a:r>
            <a:r>
              <a:rPr lang="en-US" dirty="0" smtClean="0"/>
              <a:t>of the Commerce Department)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3172-0737-4F58-AA61-0444E81086B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73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Designed data methodology</a:t>
            </a:r>
          </a:p>
          <a:p>
            <a:r>
              <a:rPr lang="en-US" dirty="0" smtClean="0"/>
              <a:t>Statistical/machine learning</a:t>
            </a:r>
          </a:p>
          <a:p>
            <a:r>
              <a:rPr lang="en-US" dirty="0" smtClean="0"/>
              <a:t>Hierarchical modeling</a:t>
            </a:r>
          </a:p>
          <a:p>
            <a:r>
              <a:rPr lang="en-US" dirty="0" smtClean="0"/>
              <a:t>Curation and reproducibility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3172-0737-4F58-AA61-0444E81086B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73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Instantiation of Canon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Groves et al. (2009) Survey Methodology</a:t>
            </a:r>
          </a:p>
          <a:p>
            <a:r>
              <a:rPr lang="en-US" dirty="0" smtClean="0"/>
              <a:t>Hastie et al. (2009) Elements of Statistical Learning</a:t>
            </a:r>
          </a:p>
          <a:p>
            <a:r>
              <a:rPr lang="en-US" dirty="0" err="1" smtClean="0"/>
              <a:t>Gelman</a:t>
            </a:r>
            <a:r>
              <a:rPr lang="en-US" dirty="0" smtClean="0"/>
              <a:t> et al. (2014) Bayesian Data Analysis</a:t>
            </a:r>
          </a:p>
          <a:p>
            <a:r>
              <a:rPr lang="en-US" dirty="0" err="1" smtClean="0"/>
              <a:t>Stodden</a:t>
            </a:r>
            <a:r>
              <a:rPr lang="en-US" dirty="0" smtClean="0"/>
              <a:t> et al. (2014) Implementing Reproducible Research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3172-0737-4F58-AA61-0444E81086B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856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en-US" dirty="0" smtClean="0"/>
                  <a:t>Designed data is not the same as survey data</a:t>
                </a:r>
              </a:p>
              <a:p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𝐷𝑒𝑠𝑖𝑔𝑛𝑒𝑑𝐷𝑎𝑡𝑎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⊇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𝑆𝑢𝑟𝑣𝑒𝑦𝐷𝑎𝑡𝑎</m:t>
                      </m:r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smtClean="0"/>
                  <a:t>The principles of design should be reflected in every product a statistical agency produces</a:t>
                </a:r>
              </a:p>
              <a:p>
                <a:r>
                  <a:rPr lang="en-US" dirty="0" smtClean="0"/>
                  <a:t>The source data need not be a survey</a:t>
                </a:r>
              </a:p>
              <a:p>
                <a:r>
                  <a:rPr lang="en-US" dirty="0" smtClean="0"/>
                  <a:t>Found data can be designed (possibly not for the purpose at hand)</a:t>
                </a:r>
              </a:p>
              <a:p>
                <a:r>
                  <a:rPr lang="en-US" dirty="0" smtClean="0"/>
                  <a:t>Designed data can, and increasingly must, include found components</a:t>
                </a:r>
              </a:p>
              <a:p>
                <a:r>
                  <a:rPr lang="en-US" dirty="0" smtClean="0"/>
                  <a:t>Probability sampling and the field of survey methodology, the great innovations in official statistics of the 20</a:t>
                </a:r>
                <a:r>
                  <a:rPr lang="en-US" baseline="30000" dirty="0" smtClean="0"/>
                  <a:t>th</a:t>
                </a:r>
                <a:r>
                  <a:rPr lang="en-US" dirty="0" smtClean="0"/>
                  <a:t> century, are just part of the toolkit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778" t="-2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3172-0737-4F58-AA61-0444E81086B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835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Inference Is Not Just Prediction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science’s well deserved reputation for bringing machine learning and related capabilities to a broad range of problems is largely based on its success in building reliable prediction models</a:t>
            </a:r>
          </a:p>
          <a:p>
            <a:r>
              <a:rPr lang="en-US" dirty="0" smtClean="0"/>
              <a:t>Try redistricting  every governmental jurisdiction in the United States with one of these models, but no designed inputs like the decennial census of population and housing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3172-0737-4F58-AA61-0444E81086B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874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512127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History: Joint Program in Survey Methodology</a:t>
            </a:r>
          </a:p>
          <a:p>
            <a:pPr lvl="1"/>
            <a:r>
              <a:rPr lang="en-US" dirty="0" smtClean="0"/>
              <a:t>Focused on traditional survey issues</a:t>
            </a:r>
          </a:p>
          <a:p>
            <a:pPr lvl="1"/>
            <a:r>
              <a:rPr lang="en-US" dirty="0" smtClean="0"/>
              <a:t>Well summarized by Groves et al from the canon (text was developed from that program)</a:t>
            </a:r>
          </a:p>
          <a:p>
            <a:pPr lvl="1"/>
            <a:r>
              <a:rPr lang="en-US" dirty="0" smtClean="0"/>
              <a:t>Focused on providing these skills to those in the statistical system who didn’t have them on hire, or needed an advanced degree to further their careers</a:t>
            </a:r>
          </a:p>
          <a:p>
            <a:pPr lvl="1"/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525779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Present: need for expanded competencies</a:t>
            </a:r>
          </a:p>
          <a:p>
            <a:pPr lvl="1"/>
            <a:r>
              <a:rPr lang="en-US" dirty="0"/>
              <a:t>General data science</a:t>
            </a:r>
          </a:p>
          <a:p>
            <a:pPr lvl="1"/>
            <a:r>
              <a:rPr lang="en-US" dirty="0" smtClean="0"/>
              <a:t>Data </a:t>
            </a:r>
            <a:r>
              <a:rPr lang="en-US" dirty="0"/>
              <a:t>analytics </a:t>
            </a:r>
            <a:endParaRPr lang="en-US" dirty="0" smtClean="0"/>
          </a:p>
          <a:p>
            <a:pPr lvl="1"/>
            <a:r>
              <a:rPr lang="en-US" dirty="0" smtClean="0"/>
              <a:t>Reproducible science</a:t>
            </a:r>
            <a:endParaRPr lang="en-US" dirty="0"/>
          </a:p>
          <a:p>
            <a:pPr lvl="1"/>
            <a:r>
              <a:rPr lang="en-US" dirty="0" smtClean="0"/>
              <a:t>Software design and engineering</a:t>
            </a:r>
          </a:p>
          <a:p>
            <a:pPr lvl="1"/>
            <a:r>
              <a:rPr lang="en-US" dirty="0" smtClean="0"/>
              <a:t>Predictive modeling/artificial </a:t>
            </a:r>
            <a:r>
              <a:rPr lang="en-US" dirty="0"/>
              <a:t>intelligence/machine </a:t>
            </a:r>
            <a:r>
              <a:rPr lang="en-US" dirty="0" smtClean="0"/>
              <a:t>learning</a:t>
            </a:r>
            <a:endParaRPr lang="en-US" dirty="0"/>
          </a:p>
          <a:p>
            <a:pPr lvl="1"/>
            <a:r>
              <a:rPr lang="en-US" dirty="0" smtClean="0"/>
              <a:t>Distributed </a:t>
            </a:r>
            <a:r>
              <a:rPr lang="en-US" dirty="0"/>
              <a:t>computing environments including cloud</a:t>
            </a:r>
          </a:p>
          <a:p>
            <a:pPr lvl="1"/>
            <a:r>
              <a:rPr lang="en-US" dirty="0"/>
              <a:t>Business intelligence systems</a:t>
            </a:r>
          </a:p>
          <a:p>
            <a:pPr lvl="1"/>
            <a:r>
              <a:rPr lang="en-US" dirty="0"/>
              <a:t>Data storage and retrieval models</a:t>
            </a:r>
          </a:p>
          <a:p>
            <a:pPr lvl="1"/>
            <a:r>
              <a:rPr lang="en-US" dirty="0"/>
              <a:t>Optimization (linear and nonlinear)</a:t>
            </a:r>
          </a:p>
          <a:p>
            <a:pPr lvl="1"/>
            <a:r>
              <a:rPr lang="en-US" dirty="0"/>
              <a:t>Privacy-preserving data analysis systems</a:t>
            </a:r>
          </a:p>
          <a:p>
            <a:pPr lvl="1"/>
            <a:r>
              <a:rPr lang="en-US" dirty="0" smtClean="0"/>
              <a:t>GIS </a:t>
            </a:r>
            <a:r>
              <a:rPr lang="en-US" dirty="0"/>
              <a:t>analytics</a:t>
            </a:r>
          </a:p>
          <a:p>
            <a:pPr lvl="1"/>
            <a:r>
              <a:rPr lang="en-US" dirty="0"/>
              <a:t>Hierarchical statistical modeling</a:t>
            </a:r>
          </a:p>
          <a:p>
            <a:pPr lvl="1"/>
            <a:r>
              <a:rPr lang="en-US" dirty="0"/>
              <a:t>Simulation methods</a:t>
            </a:r>
          </a:p>
          <a:p>
            <a:pPr lvl="1"/>
            <a:r>
              <a:rPr lang="en-US" dirty="0"/>
              <a:t>Supply chain management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63172-0737-4F58-AA61-0444E81086B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326947"/>
      </p:ext>
    </p:extLst>
  </p:cSld>
  <p:clrMapOvr>
    <a:masterClrMapping/>
  </p:clrMapOvr>
</p:sld>
</file>

<file path=ppt/theme/theme1.xml><?xml version="1.0" encoding="utf-8"?>
<a:theme xmlns:a="http://schemas.openxmlformats.org/drawingml/2006/main" name="abowd-jarmin-NIST-stakeholder meeting 2016062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bowd-jarmin-NIST-stakeholder meeting 20160629.potx" id="{91F54333-0448-4C6B-BC9D-A9A74C9B1880}" vid="{AF62FFE0-E663-4466-92DE-2757E83FB8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abowd-jarmin-NIST-stakeholder meeting 20160629</Template>
  <TotalTime>7223</TotalTime>
  <Words>532</Words>
  <Application>Microsoft Office PowerPoint</Application>
  <PresentationFormat>Widescreen</PresentationFormat>
  <Paragraphs>82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 Math</vt:lpstr>
      <vt:lpstr>Wingdings</vt:lpstr>
      <vt:lpstr>abowd-jarmin-NIST-stakeholder meeting 20160629</vt:lpstr>
      <vt:lpstr>Data Science and Statistical Agencies</vt:lpstr>
      <vt:lpstr>Acknowledgments and Disclaimer</vt:lpstr>
      <vt:lpstr>Outline</vt:lpstr>
      <vt:lpstr>Overview</vt:lpstr>
      <vt:lpstr>Canon</vt:lpstr>
      <vt:lpstr>Instantiation of Canon</vt:lpstr>
      <vt:lpstr>Motivation</vt:lpstr>
      <vt:lpstr>Inference Is Not Just Prediction</vt:lpstr>
      <vt:lpstr>Training</vt:lpstr>
      <vt:lpstr>Sample Curricula</vt:lpstr>
      <vt:lpstr>Enabling</vt:lpstr>
      <vt:lpstr>Thank you.</vt:lpstr>
    </vt:vector>
  </TitlesOfParts>
  <Company>U.S. Department of Commerce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21st Century Challenge of Privacy and Confidentiality for Statistical Agencies</dc:title>
  <dc:creator>John M Abowd</dc:creator>
  <cp:lastModifiedBy>John Abowd</cp:lastModifiedBy>
  <cp:revision>88</cp:revision>
  <dcterms:created xsi:type="dcterms:W3CDTF">2016-06-22T15:55:01Z</dcterms:created>
  <dcterms:modified xsi:type="dcterms:W3CDTF">2016-12-14T16:46:33Z</dcterms:modified>
</cp:coreProperties>
</file>