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9" r:id="rId4"/>
    <p:sldId id="258" r:id="rId5"/>
    <p:sldId id="260" r:id="rId6"/>
    <p:sldId id="265" r:id="rId7"/>
    <p:sldId id="261" r:id="rId8"/>
    <p:sldId id="268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9"/>
    <p:restoredTop sz="94695"/>
  </p:normalViewPr>
  <p:slideViewPr>
    <p:cSldViewPr snapToGrid="0" snapToObjects="1">
      <p:cViewPr varScale="1">
        <p:scale>
          <a:sx n="101" d="100"/>
          <a:sy n="101" d="100"/>
        </p:scale>
        <p:origin x="1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C3A-8754-FB44-955D-D96DE331BC5C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1420-5118-F147-8243-285DF16AF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Bell MT" charset="0"/>
              </a:defRPr>
            </a:lvl1pPr>
          </a:lstStyle>
          <a:p>
            <a:fld id="{DDE97C3A-8754-FB44-955D-D96DE331BC5C}" type="datetimeFigureOut">
              <a:rPr lang="en-US" smtClean="0"/>
              <a:pPr/>
              <a:t>3/20/17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Bell M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Bell MT" charset="0"/>
              </a:defRPr>
            </a:lvl1pPr>
          </a:lstStyle>
          <a:p>
            <a:fld id="{C4C61420-5118-F147-8243-285DF16AFB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8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ell M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ell M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ell M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ell M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ll M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ell M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</a:t>
            </a:r>
            <a:r>
              <a:rPr lang="en-US" dirty="0" smtClean="0"/>
              <a:t>data </a:t>
            </a:r>
            <a:r>
              <a:rPr lang="en-US" dirty="0" smtClean="0"/>
              <a:t>science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the humanities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87403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Ted Underwood</a:t>
            </a:r>
          </a:p>
          <a:p>
            <a:r>
              <a:rPr lang="en-US" dirty="0" smtClean="0"/>
              <a:t>Information Sciences / English</a:t>
            </a:r>
          </a:p>
          <a:p>
            <a:r>
              <a:rPr lang="en-US" dirty="0" smtClean="0"/>
              <a:t>University of Illinois, Urbana-Champaign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teach this, if it’s taught at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>
            <a:normAutofit/>
          </a:bodyPr>
          <a:lstStyle/>
          <a:p>
            <a:r>
              <a:rPr lang="en-US" dirty="0"/>
              <a:t>Typically </a:t>
            </a:r>
            <a:r>
              <a:rPr lang="en-US" dirty="0" err="1"/>
              <a:t>depts</a:t>
            </a:r>
            <a:r>
              <a:rPr lang="en-US" dirty="0"/>
              <a:t> have only one “digital” person.</a:t>
            </a:r>
          </a:p>
          <a:p>
            <a:r>
              <a:rPr lang="en-US" i="1" dirty="0"/>
              <a:t>One</a:t>
            </a:r>
            <a:r>
              <a:rPr lang="en-US" dirty="0"/>
              <a:t> course has to motivate students with examples, discuss critiques </a:t>
            </a:r>
            <a:r>
              <a:rPr lang="en-US" dirty="0" smtClean="0"/>
              <a:t>of this </a:t>
            </a:r>
            <a:r>
              <a:rPr lang="en-US" dirty="0"/>
              <a:t>emerging field, </a:t>
            </a:r>
            <a:r>
              <a:rPr lang="en-US" i="1" dirty="0"/>
              <a:t>and</a:t>
            </a:r>
            <a:r>
              <a:rPr lang="en-US" dirty="0"/>
              <a:t> convey how-to knowledge.</a:t>
            </a:r>
          </a:p>
          <a:p>
            <a:r>
              <a:rPr lang="en-US"/>
              <a:t>Quantitative </a:t>
            </a:r>
            <a:r>
              <a:rPr lang="en-US" smtClean="0"/>
              <a:t>foundations </a:t>
            </a:r>
            <a:r>
              <a:rPr lang="en-US" dirty="0" smtClean="0"/>
              <a:t>are covered unevenly.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forward.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recognize these problems, and are discussing them.</a:t>
            </a:r>
          </a:p>
          <a:p>
            <a:r>
              <a:rPr lang="en-US" dirty="0"/>
              <a:t>Building stronger bridges to the social sciences, and </a:t>
            </a:r>
            <a:r>
              <a:rPr lang="en-US" dirty="0" err="1"/>
              <a:t>iSchools</a:t>
            </a:r>
            <a:r>
              <a:rPr lang="en-US" dirty="0"/>
              <a:t>, may help.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226469"/>
            <a:ext cx="4035676" cy="2047082"/>
          </a:xfrm>
        </p:spPr>
      </p:pic>
      <p:sp>
        <p:nvSpPr>
          <p:cNvPr id="7" name="TextBox 6"/>
          <p:cNvSpPr txBox="1"/>
          <p:nvPr/>
        </p:nvSpPr>
        <p:spPr>
          <a:xfrm>
            <a:off x="4762500" y="4540251"/>
            <a:ext cx="40356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Bell MT" charset="0"/>
              </a:rPr>
              <a:t>Recommended: Andrew Goldstone, </a:t>
            </a:r>
            <a:r>
              <a:rPr lang="en-US" sz="1350" dirty="0">
                <a:solidFill>
                  <a:srgbClr val="0070C0"/>
                </a:solidFill>
                <a:latin typeface="Bell MT" charset="0"/>
              </a:rPr>
              <a:t>https://</a:t>
            </a:r>
            <a:r>
              <a:rPr lang="en-US" sz="1350" dirty="0" err="1">
                <a:solidFill>
                  <a:srgbClr val="0070C0"/>
                </a:solidFill>
                <a:latin typeface="Bell MT" charset="0"/>
              </a:rPr>
              <a:t>andrewgoldstone.com</a:t>
            </a:r>
            <a:r>
              <a:rPr lang="en-US" sz="1350" dirty="0">
                <a:solidFill>
                  <a:srgbClr val="0070C0"/>
                </a:solidFill>
                <a:latin typeface="Bell MT" charset="0"/>
              </a:rPr>
              <a:t>/blog/ddh2018preprint</a:t>
            </a:r>
            <a:r>
              <a:rPr lang="en-US" sz="1350" dirty="0">
                <a:latin typeface="Bell MT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288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465178"/>
            <a:ext cx="3886200" cy="27860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Undergrads don’t know what this is for yet.</a:t>
            </a:r>
          </a:p>
          <a:p>
            <a:r>
              <a:rPr lang="en-US" sz="2400" dirty="0"/>
              <a:t>Even faculty &amp; grad students who </a:t>
            </a:r>
            <a:r>
              <a:rPr lang="en-US" sz="2400" i="1" dirty="0"/>
              <a:t>do</a:t>
            </a:r>
            <a:r>
              <a:rPr lang="en-US" sz="2400" dirty="0"/>
              <a:t> know what it’s for may be daunted by the prospect of retraining.</a:t>
            </a:r>
          </a:p>
        </p:txBody>
      </p:sp>
    </p:spTree>
    <p:extLst>
      <p:ext uri="{BB962C8B-B14F-4D97-AF65-F5344CB8AC3E}">
        <p14:creationId xmlns:p14="http://schemas.microsoft.com/office/powerpoint/2010/main" val="20315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are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933899"/>
            <a:ext cx="3886200" cy="1795859"/>
          </a:xfrm>
        </p:spPr>
        <p:txBody>
          <a:bodyPr>
            <a:normAutofit/>
          </a:bodyPr>
          <a:lstStyle/>
          <a:p>
            <a:r>
              <a:rPr lang="en-US" sz="2700" dirty="0"/>
              <a:t>Good “gateway drugs.”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2482851"/>
            <a:ext cx="3388779" cy="2246908"/>
          </a:xfrm>
        </p:spPr>
      </p:pic>
    </p:spTree>
    <p:extLst>
      <p:ext uri="{BB962C8B-B14F-4D97-AF65-F5344CB8AC3E}">
        <p14:creationId xmlns:p14="http://schemas.microsoft.com/office/powerpoint/2010/main" val="1389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opportunities: huge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09" y="2125266"/>
            <a:ext cx="5712041" cy="3768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" y="2125266"/>
            <a:ext cx="18669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aramond" charset="0"/>
                <a:ea typeface="Garamond" charset="0"/>
                <a:cs typeface="Garamond" charset="0"/>
              </a:rPr>
              <a:t>Many basic questions still need to be posed.</a:t>
            </a:r>
          </a:p>
          <a:p>
            <a:endParaRPr lang="en-US" sz="21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100" dirty="0">
                <a:latin typeface="Garamond" charset="0"/>
                <a:ea typeface="Garamond" charset="0"/>
                <a:cs typeface="Garamond" charset="0"/>
              </a:rPr>
              <a:t>Data is abundant; results easily reproducible.</a:t>
            </a:r>
          </a:p>
        </p:txBody>
      </p:sp>
    </p:spTree>
    <p:extLst>
      <p:ext uri="{BB962C8B-B14F-4D97-AF65-F5344CB8AC3E}">
        <p14:creationId xmlns:p14="http://schemas.microsoft.com/office/powerpoint/2010/main" val="61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0" y="3422650"/>
            <a:ext cx="9144000" cy="12701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571074"/>
            <a:ext cx="3460750" cy="1818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1" y="2698364"/>
            <a:ext cx="3676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Bell MT" charset="0"/>
                <a:ea typeface="Bell MT" charset="0"/>
                <a:cs typeface="Bell MT" charset="0"/>
              </a:rPr>
              <a:t>geography and demographics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692516"/>
            <a:ext cx="3130550" cy="17589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2101" y="5793174"/>
            <a:ext cx="3676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Bell MT" charset="0"/>
                <a:ea typeface="Bell MT" charset="0"/>
                <a:cs typeface="Bell MT" charset="0"/>
              </a:rPr>
              <a:t>effects of sales and prestige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72" y="3744139"/>
            <a:ext cx="3083832" cy="1660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2675" y="2693622"/>
            <a:ext cx="3676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Bell MT" charset="0"/>
                <a:ea typeface="Bell MT" charset="0"/>
                <a:cs typeface="Bell MT" charset="0"/>
              </a:rPr>
              <a:t>genre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297" y="3539954"/>
            <a:ext cx="3056344" cy="21519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54110" y="5793174"/>
            <a:ext cx="3676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70C0"/>
                </a:solidFill>
                <a:latin typeface="Bell MT" charset="0"/>
                <a:ea typeface="Bell MT" charset="0"/>
                <a:cs typeface="Bell MT" charset="0"/>
              </a:rPr>
              <a:t>emergence of “literature” itself</a:t>
            </a:r>
          </a:p>
        </p:txBody>
      </p:sp>
    </p:spTree>
    <p:extLst>
      <p:ext uri="{BB962C8B-B14F-4D97-AF65-F5344CB8AC3E}">
        <p14:creationId xmlns:p14="http://schemas.microsoft.com/office/powerpoint/2010/main" val="3629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reality: almost nothing.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0900"/>
            <a:ext cx="7886700" cy="40560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ll MT" charset="0"/>
                <a:ea typeface="Bell MT" charset="0"/>
                <a:cs typeface="Bell MT" charset="0"/>
              </a:rPr>
              <a:t>Students in most humanities disciplines take no quantitative courses.</a:t>
            </a:r>
          </a:p>
          <a:p>
            <a:r>
              <a:rPr lang="en-US" sz="3200" dirty="0">
                <a:latin typeface="Bell MT" charset="0"/>
                <a:ea typeface="Bell MT" charset="0"/>
                <a:cs typeface="Bell MT" charset="0"/>
              </a:rPr>
              <a:t>“Digital humanities” </a:t>
            </a:r>
            <a:r>
              <a:rPr lang="en-US" sz="3200" dirty="0" smtClean="0">
                <a:latin typeface="Bell MT" charset="0"/>
                <a:ea typeface="Bell MT" charset="0"/>
                <a:cs typeface="Bell MT" charset="0"/>
              </a:rPr>
              <a:t>at </a:t>
            </a:r>
            <a:r>
              <a:rPr lang="en-US" sz="3200" dirty="0">
                <a:latin typeface="Bell MT" charset="0"/>
                <a:ea typeface="Bell MT" charset="0"/>
                <a:cs typeface="Bell MT" charset="0"/>
              </a:rPr>
              <a:t>scores of </a:t>
            </a:r>
            <a:r>
              <a:rPr lang="en-US" sz="3200" dirty="0" smtClean="0">
                <a:latin typeface="Bell MT" charset="0"/>
                <a:ea typeface="Bell MT" charset="0"/>
                <a:cs typeface="Bell MT" charset="0"/>
              </a:rPr>
              <a:t>schools.</a:t>
            </a:r>
            <a:endParaRPr lang="en-US" sz="3200" dirty="0">
              <a:latin typeface="Bell MT" charset="0"/>
              <a:ea typeface="Bell MT" charset="0"/>
              <a:cs typeface="Bell MT" charset="0"/>
            </a:endParaRPr>
          </a:p>
          <a:p>
            <a:r>
              <a:rPr lang="en-US" sz="3200" dirty="0">
                <a:latin typeface="Bell MT" charset="0"/>
                <a:ea typeface="Bell MT" charset="0"/>
                <a:cs typeface="Bell MT" charset="0"/>
              </a:rPr>
              <a:t>But few of those courses actually introduce students to quantitative reasoning.</a:t>
            </a:r>
          </a:p>
          <a:p>
            <a:r>
              <a:rPr lang="en-US" sz="3200" dirty="0">
                <a:latin typeface="Bell MT" charset="0"/>
                <a:ea typeface="Bell MT" charset="0"/>
                <a:cs typeface="Bell MT" charset="0"/>
              </a:rPr>
              <a:t>Researchers mostly self-taught.</a:t>
            </a:r>
          </a:p>
        </p:txBody>
      </p:sp>
    </p:spTree>
    <p:extLst>
      <p:ext uri="{BB962C8B-B14F-4D97-AF65-F5344CB8AC3E}">
        <p14:creationId xmlns:p14="http://schemas.microsoft.com/office/powerpoint/2010/main" val="15907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the usual path to data science.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>
            <a:normAutofit/>
          </a:bodyPr>
          <a:lstStyle/>
          <a:p>
            <a:r>
              <a:rPr lang="en-US" sz="3200" dirty="0"/>
              <a:t>Many sciences (incl. social sciences) already had statistics, and added computation.</a:t>
            </a:r>
          </a:p>
          <a:p>
            <a:r>
              <a:rPr lang="en-US" sz="3200" dirty="0"/>
              <a:t>Humanists are mostly approaching data science from the other end: starting with computation.</a:t>
            </a:r>
          </a:p>
        </p:txBody>
      </p:sp>
    </p:spTree>
    <p:extLst>
      <p:ext uri="{BB962C8B-B14F-4D97-AF65-F5344CB8AC3E}">
        <p14:creationId xmlns:p14="http://schemas.microsoft.com/office/powerpoint/2010/main" val="12134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08" y="1492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High. Way. To. The. </a:t>
            </a:r>
            <a:r>
              <a:rPr lang="en-US" sz="4000" dirty="0"/>
              <a:t>D</a:t>
            </a:r>
            <a:r>
              <a:rPr lang="en-US" sz="4000" dirty="0" smtClean="0"/>
              <a:t>anger zone!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545" y="1282700"/>
            <a:ext cx="4426777" cy="4225561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2331720" y="4072382"/>
            <a:ext cx="1051560" cy="420624"/>
          </a:xfrm>
          <a:prstGeom prst="line">
            <a:avLst/>
          </a:prstGeom>
          <a:ln w="508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908" y="4282695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Bell MT" charset="0"/>
                <a:ea typeface="Bell MT" charset="0"/>
                <a:cs typeface="Bell MT" charset="0"/>
              </a:rPr>
              <a:t>That’s us!</a:t>
            </a:r>
          </a:p>
        </p:txBody>
      </p:sp>
    </p:spTree>
    <p:extLst>
      <p:ext uri="{BB962C8B-B14F-4D97-AF65-F5344CB8AC3E}">
        <p14:creationId xmlns:p14="http://schemas.microsoft.com/office/powerpoint/2010/main" val="12621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igh-dimensional data lacks an easy on-ramp.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492971"/>
            <a:ext cx="3886200" cy="2997002"/>
          </a:xfrm>
        </p:spPr>
        <p:txBody>
          <a:bodyPr>
            <a:normAutofit/>
          </a:bodyPr>
          <a:lstStyle/>
          <a:p>
            <a:r>
              <a:rPr lang="en-US" sz="2700" dirty="0"/>
              <a:t>We have never had a lot of “iris datasets.”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0500" y="2492971"/>
            <a:ext cx="2666999" cy="2666999"/>
          </a:xfrm>
        </p:spPr>
      </p:pic>
    </p:spTree>
    <p:extLst>
      <p:ext uri="{BB962C8B-B14F-4D97-AF65-F5344CB8AC3E}">
        <p14:creationId xmlns:p14="http://schemas.microsoft.com/office/powerpoint/2010/main" val="14292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5469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</a:t>
            </a:r>
            <a:r>
              <a:rPr lang="en-US" sz="4000" dirty="0" smtClean="0"/>
              <a:t>igh-dimensional data </a:t>
            </a:r>
            <a:br>
              <a:rPr lang="en-US" sz="4000" dirty="0" smtClean="0"/>
            </a:br>
            <a:r>
              <a:rPr lang="en-US" sz="4000" dirty="0" smtClean="0"/>
              <a:t>lacks easy on-ramps.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26" y="2039541"/>
            <a:ext cx="6837548" cy="3263504"/>
          </a:xfrm>
        </p:spPr>
      </p:pic>
      <p:sp>
        <p:nvSpPr>
          <p:cNvPr id="5" name="TextBox 4"/>
          <p:cNvSpPr txBox="1"/>
          <p:nvPr/>
        </p:nvSpPr>
        <p:spPr>
          <a:xfrm>
            <a:off x="2750344" y="5512594"/>
            <a:ext cx="3624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Garamond" charset="0"/>
                <a:ea typeface="Garamond" charset="0"/>
                <a:cs typeface="Garamond" charset="0"/>
              </a:rPr>
              <a:t>Unsupervised learning; e.g., topic modeling.</a:t>
            </a:r>
          </a:p>
        </p:txBody>
      </p:sp>
    </p:spTree>
    <p:extLst>
      <p:ext uri="{BB962C8B-B14F-4D97-AF65-F5344CB8AC3E}">
        <p14:creationId xmlns:p14="http://schemas.microsoft.com/office/powerpoint/2010/main" val="5459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babilitiesvanill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28" r="-12528"/>
          <a:stretch>
            <a:fillRect/>
          </a:stretch>
        </p:blipFill>
        <p:spPr>
          <a:xfrm>
            <a:off x="2809875" y="2250509"/>
            <a:ext cx="6212632" cy="3416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2250509"/>
            <a:ext cx="2597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Supervised learning, used in somewhat unconventional ways. (The goal may really be to understand the categories rather than to “correctly” categorize instances.)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575469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Bell MT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High-dimensional data </a:t>
            </a:r>
            <a:br>
              <a:rPr lang="en-US" sz="4000" dirty="0" smtClean="0"/>
            </a:br>
            <a:r>
              <a:rPr lang="en-US" sz="4000" dirty="0" smtClean="0"/>
              <a:t>lacks easy on-ramps.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54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331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Bell MT</vt:lpstr>
      <vt:lpstr>Garamond</vt:lpstr>
      <vt:lpstr>Mangal</vt:lpstr>
      <vt:lpstr>Arial</vt:lpstr>
      <vt:lpstr>Office Theme</vt:lpstr>
      <vt:lpstr>Teaching data science for the humanities</vt:lpstr>
      <vt:lpstr>Research opportunities: huge</vt:lpstr>
      <vt:lpstr>PowerPoint Presentation</vt:lpstr>
      <vt:lpstr>Pedagogical reality: almost nothing.</vt:lpstr>
      <vt:lpstr>Reversing the usual path to data science.</vt:lpstr>
      <vt:lpstr>High. Way. To. The. Danger zone!</vt:lpstr>
      <vt:lpstr>High-dimensional data lacks an easy on-ramp.</vt:lpstr>
      <vt:lpstr>High-dimensional data  lacks easy on-ramps.</vt:lpstr>
      <vt:lpstr>PowerPoint Presentation</vt:lpstr>
      <vt:lpstr>How do we teach this, if it’s taught at all?</vt:lpstr>
      <vt:lpstr>Paths forward.</vt:lpstr>
      <vt:lpstr>Obstacles.</vt:lpstr>
      <vt:lpstr>What we need are …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in the humanities</dc:title>
  <dc:creator>Microsoft Office User</dc:creator>
  <cp:lastModifiedBy>Microsoft Office User</cp:lastModifiedBy>
  <cp:revision>21</cp:revision>
  <dcterms:created xsi:type="dcterms:W3CDTF">2017-03-19T18:03:23Z</dcterms:created>
  <dcterms:modified xsi:type="dcterms:W3CDTF">2017-03-20T11:38:13Z</dcterms:modified>
</cp:coreProperties>
</file>