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02" r:id="rId2"/>
  </p:sldMasterIdLst>
  <p:notesMasterIdLst>
    <p:notesMasterId r:id="rId39"/>
  </p:notesMasterIdLst>
  <p:handoutMasterIdLst>
    <p:handoutMasterId r:id="rId40"/>
  </p:handoutMasterIdLst>
  <p:sldIdLst>
    <p:sldId id="776" r:id="rId3"/>
    <p:sldId id="841" r:id="rId4"/>
    <p:sldId id="855" r:id="rId5"/>
    <p:sldId id="857" r:id="rId6"/>
    <p:sldId id="856" r:id="rId7"/>
    <p:sldId id="811" r:id="rId8"/>
    <p:sldId id="866" r:id="rId9"/>
    <p:sldId id="876" r:id="rId10"/>
    <p:sldId id="845" r:id="rId11"/>
    <p:sldId id="842" r:id="rId12"/>
    <p:sldId id="867" r:id="rId13"/>
    <p:sldId id="868" r:id="rId14"/>
    <p:sldId id="816" r:id="rId15"/>
    <p:sldId id="860" r:id="rId16"/>
    <p:sldId id="861" r:id="rId17"/>
    <p:sldId id="862" r:id="rId18"/>
    <p:sldId id="863" r:id="rId19"/>
    <p:sldId id="864" r:id="rId20"/>
    <p:sldId id="853" r:id="rId21"/>
    <p:sldId id="859" r:id="rId22"/>
    <p:sldId id="858" r:id="rId23"/>
    <p:sldId id="854" r:id="rId24"/>
    <p:sldId id="869" r:id="rId25"/>
    <p:sldId id="848" r:id="rId26"/>
    <p:sldId id="849" r:id="rId27"/>
    <p:sldId id="875" r:id="rId28"/>
    <p:sldId id="870" r:id="rId29"/>
    <p:sldId id="871" r:id="rId30"/>
    <p:sldId id="872" r:id="rId31"/>
    <p:sldId id="873" r:id="rId32"/>
    <p:sldId id="874" r:id="rId33"/>
    <p:sldId id="852" r:id="rId34"/>
    <p:sldId id="878" r:id="rId35"/>
    <p:sldId id="880" r:id="rId36"/>
    <p:sldId id="879" r:id="rId37"/>
    <p:sldId id="850" r:id="rId38"/>
  </p:sldIdLst>
  <p:sldSz cx="9144000" cy="6858000" type="screen4x3"/>
  <p:notesSz cx="6858000" cy="9144000"/>
  <p:defaultTextStyle>
    <a:defPPr>
      <a:defRPr lang="en-US"/>
    </a:defPPr>
    <a:lvl1pPr algn="l" defTabSz="457159"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159" algn="l" defTabSz="457159"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318" algn="l" defTabSz="457159"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477" algn="l" defTabSz="457159"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637" algn="l" defTabSz="457159"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5797" algn="l" defTabSz="457159" rtl="0" eaLnBrk="1" latinLnBrk="0" hangingPunct="1">
      <a:defRPr kern="1200">
        <a:solidFill>
          <a:schemeClr val="tx1"/>
        </a:solidFill>
        <a:latin typeface="Arial" charset="0"/>
        <a:ea typeface="ＭＳ Ｐゴシック" charset="0"/>
        <a:cs typeface="ＭＳ Ｐゴシック" charset="0"/>
      </a:defRPr>
    </a:lvl6pPr>
    <a:lvl7pPr marL="2742956" algn="l" defTabSz="457159" rtl="0" eaLnBrk="1" latinLnBrk="0" hangingPunct="1">
      <a:defRPr kern="1200">
        <a:solidFill>
          <a:schemeClr val="tx1"/>
        </a:solidFill>
        <a:latin typeface="Arial" charset="0"/>
        <a:ea typeface="ＭＳ Ｐゴシック" charset="0"/>
        <a:cs typeface="ＭＳ Ｐゴシック" charset="0"/>
      </a:defRPr>
    </a:lvl7pPr>
    <a:lvl8pPr marL="3200115" algn="l" defTabSz="457159" rtl="0" eaLnBrk="1" latinLnBrk="0" hangingPunct="1">
      <a:defRPr kern="1200">
        <a:solidFill>
          <a:schemeClr val="tx1"/>
        </a:solidFill>
        <a:latin typeface="Arial" charset="0"/>
        <a:ea typeface="ＭＳ Ｐゴシック" charset="0"/>
        <a:cs typeface="ＭＳ Ｐゴシック" charset="0"/>
      </a:defRPr>
    </a:lvl8pPr>
    <a:lvl9pPr marL="3657274" algn="l" defTabSz="457159"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B5E4"/>
    <a:srgbClr val="D7C896"/>
    <a:srgbClr val="39275B"/>
    <a:srgbClr val="C79900"/>
    <a:srgbClr val="F4F4F4"/>
    <a:srgbClr val="D7A900"/>
    <a:srgbClr val="3B18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60" autoAdjust="0"/>
  </p:normalViewPr>
  <p:slideViewPr>
    <p:cSldViewPr snapToObjects="1">
      <p:cViewPr>
        <p:scale>
          <a:sx n="100" d="100"/>
          <a:sy n="100" d="100"/>
        </p:scale>
        <p:origin x="-104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386E03-FF8F-F043-A96F-D7A5AEA854C0}" type="datetimeFigureOut">
              <a:rPr lang="en-US" smtClean="0"/>
              <a:t>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952214-2CEE-284F-AE70-A49E5EAB5985}" type="slidenum">
              <a:rPr lang="en-US" smtClean="0"/>
              <a:t>‹#›</a:t>
            </a:fld>
            <a:endParaRPr lang="en-US"/>
          </a:p>
        </p:txBody>
      </p:sp>
    </p:spTree>
    <p:extLst>
      <p:ext uri="{BB962C8B-B14F-4D97-AF65-F5344CB8AC3E}">
        <p14:creationId xmlns:p14="http://schemas.microsoft.com/office/powerpoint/2010/main" val="33764204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207555-D59D-914D-83F8-C070483982F1}" type="datetimeFigureOut">
              <a:rPr lang="en-US" smtClean="0"/>
              <a:t>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2C4DC8-0FA3-3C40-B18F-539AC78115EF}" type="slidenum">
              <a:rPr lang="en-US" smtClean="0"/>
              <a:t>‹#›</a:t>
            </a:fld>
            <a:endParaRPr lang="en-US"/>
          </a:p>
        </p:txBody>
      </p:sp>
    </p:spTree>
    <p:extLst>
      <p:ext uri="{BB962C8B-B14F-4D97-AF65-F5344CB8AC3E}">
        <p14:creationId xmlns:p14="http://schemas.microsoft.com/office/powerpoint/2010/main" val="1676322564"/>
      </p:ext>
    </p:extLst>
  </p:cSld>
  <p:clrMap bg1="lt1" tx1="dk1" bg2="lt2" tx2="dk2" accent1="accent1" accent2="accent2" accent3="accent3" accent4="accent4" accent5="accent5" accent6="accent6" hlink="hlink" folHlink="folHlink"/>
  <p:hf hdr="0" ftr="0" dt="0"/>
  <p:notesStyle>
    <a:lvl1pPr marL="0" algn="l" defTabSz="457159" rtl="0" eaLnBrk="1" latinLnBrk="0" hangingPunct="1">
      <a:defRPr sz="1200" kern="1200">
        <a:solidFill>
          <a:schemeClr val="tx1"/>
        </a:solidFill>
        <a:latin typeface="+mn-lt"/>
        <a:ea typeface="+mn-ea"/>
        <a:cs typeface="+mn-cs"/>
      </a:defRPr>
    </a:lvl1pPr>
    <a:lvl2pPr marL="457159" algn="l" defTabSz="457159" rtl="0" eaLnBrk="1" latinLnBrk="0" hangingPunct="1">
      <a:defRPr sz="1200" kern="1200">
        <a:solidFill>
          <a:schemeClr val="tx1"/>
        </a:solidFill>
        <a:latin typeface="+mn-lt"/>
        <a:ea typeface="+mn-ea"/>
        <a:cs typeface="+mn-cs"/>
      </a:defRPr>
    </a:lvl2pPr>
    <a:lvl3pPr marL="914318" algn="l" defTabSz="457159" rtl="0" eaLnBrk="1" latinLnBrk="0" hangingPunct="1">
      <a:defRPr sz="1200" kern="1200">
        <a:solidFill>
          <a:schemeClr val="tx1"/>
        </a:solidFill>
        <a:latin typeface="+mn-lt"/>
        <a:ea typeface="+mn-ea"/>
        <a:cs typeface="+mn-cs"/>
      </a:defRPr>
    </a:lvl3pPr>
    <a:lvl4pPr marL="1371477" algn="l" defTabSz="457159" rtl="0" eaLnBrk="1" latinLnBrk="0" hangingPunct="1">
      <a:defRPr sz="1200" kern="1200">
        <a:solidFill>
          <a:schemeClr val="tx1"/>
        </a:solidFill>
        <a:latin typeface="+mn-lt"/>
        <a:ea typeface="+mn-ea"/>
        <a:cs typeface="+mn-cs"/>
      </a:defRPr>
    </a:lvl4pPr>
    <a:lvl5pPr marL="1828637" algn="l" defTabSz="457159" rtl="0" eaLnBrk="1" latinLnBrk="0" hangingPunct="1">
      <a:defRPr sz="1200" kern="1200">
        <a:solidFill>
          <a:schemeClr val="tx1"/>
        </a:solidFill>
        <a:latin typeface="+mn-lt"/>
        <a:ea typeface="+mn-ea"/>
        <a:cs typeface="+mn-cs"/>
      </a:defRPr>
    </a:lvl5pPr>
    <a:lvl6pPr marL="2285797" algn="l" defTabSz="457159" rtl="0" eaLnBrk="1" latinLnBrk="0" hangingPunct="1">
      <a:defRPr sz="1200" kern="1200">
        <a:solidFill>
          <a:schemeClr val="tx1"/>
        </a:solidFill>
        <a:latin typeface="+mn-lt"/>
        <a:ea typeface="+mn-ea"/>
        <a:cs typeface="+mn-cs"/>
      </a:defRPr>
    </a:lvl6pPr>
    <a:lvl7pPr marL="2742956" algn="l" defTabSz="457159" rtl="0" eaLnBrk="1" latinLnBrk="0" hangingPunct="1">
      <a:defRPr sz="1200" kern="1200">
        <a:solidFill>
          <a:schemeClr val="tx1"/>
        </a:solidFill>
        <a:latin typeface="+mn-lt"/>
        <a:ea typeface="+mn-ea"/>
        <a:cs typeface="+mn-cs"/>
      </a:defRPr>
    </a:lvl7pPr>
    <a:lvl8pPr marL="3200115" algn="l" defTabSz="457159" rtl="0" eaLnBrk="1" latinLnBrk="0" hangingPunct="1">
      <a:defRPr sz="1200" kern="1200">
        <a:solidFill>
          <a:schemeClr val="tx1"/>
        </a:solidFill>
        <a:latin typeface="+mn-lt"/>
        <a:ea typeface="+mn-ea"/>
        <a:cs typeface="+mn-cs"/>
      </a:defRPr>
    </a:lvl8pPr>
    <a:lvl9pPr marL="3657274" algn="l" defTabSz="4571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eScience Institute</a:t>
            </a:r>
            <a:r>
              <a:rPr lang="en-US" baseline="0"/>
              <a:t> was founded circa 2005-2008 depending on how you count with two ideas in mind: data-intensive science will be completely pervasive, and that the “secret sauce” to enbaling data-intensive science is about the “intellectual infrastructure” rather than just computational infrastructure.</a:t>
            </a:r>
            <a:endParaRPr lang="en-US"/>
          </a:p>
        </p:txBody>
      </p:sp>
      <p:sp>
        <p:nvSpPr>
          <p:cNvPr id="4" name="Slide Number Placeholder 3"/>
          <p:cNvSpPr>
            <a:spLocks noGrp="1"/>
          </p:cNvSpPr>
          <p:nvPr>
            <p:ph type="sldNum" sz="quarter" idx="10"/>
          </p:nvPr>
        </p:nvSpPr>
        <p:spPr/>
        <p:txBody>
          <a:bodyPr/>
          <a:lstStyle/>
          <a:p>
            <a:fld id="{A1F2061C-635F-C24B-A7D9-4D17BBE537C9}" type="slidenum">
              <a:rPr lang="en-US"/>
              <a:t>3</a:t>
            </a:fld>
            <a:endParaRPr lang="en-US"/>
          </a:p>
        </p:txBody>
      </p:sp>
    </p:spTree>
    <p:extLst>
      <p:ext uri="{BB962C8B-B14F-4D97-AF65-F5344CB8AC3E}">
        <p14:creationId xmlns:p14="http://schemas.microsoft.com/office/powerpoint/2010/main" val="628944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2C4DC8-0FA3-3C40-B18F-539AC78115EF}" type="slidenum">
              <a:rPr lang="en-US" smtClean="0"/>
              <a:t>13</a:t>
            </a:fld>
            <a:endParaRPr lang="en-US"/>
          </a:p>
        </p:txBody>
      </p:sp>
    </p:spTree>
    <p:extLst>
      <p:ext uri="{BB962C8B-B14F-4D97-AF65-F5344CB8AC3E}">
        <p14:creationId xmlns:p14="http://schemas.microsoft.com/office/powerpoint/2010/main" val="2962419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Researchers were able to chart historical periods of positive and negative moods through literature. Values above zero indicate generally "happy" periods, and values below the zero indicate generally "sad" periods.</a:t>
            </a:r>
          </a:p>
        </p:txBody>
      </p:sp>
      <p:sp>
        <p:nvSpPr>
          <p:cNvPr id="4" name="Slide Number Placeholder 3"/>
          <p:cNvSpPr>
            <a:spLocks noGrp="1"/>
          </p:cNvSpPr>
          <p:nvPr>
            <p:ph type="sldNum" sz="quarter" idx="10"/>
          </p:nvPr>
        </p:nvSpPr>
        <p:spPr/>
        <p:txBody>
          <a:bodyPr/>
          <a:lstStyle/>
          <a:p>
            <a:fld id="{1B2C4DC8-0FA3-3C40-B18F-539AC78115EF}" type="slidenum">
              <a:rPr lang="en-US" smtClean="0"/>
              <a:t>15</a:t>
            </a:fld>
            <a:endParaRPr lang="en-US"/>
          </a:p>
        </p:txBody>
      </p:sp>
    </p:spTree>
    <p:extLst>
      <p:ext uri="{BB962C8B-B14F-4D97-AF65-F5344CB8AC3E}">
        <p14:creationId xmlns:p14="http://schemas.microsoft.com/office/powerpoint/2010/main" val="942918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Researchers were able to chart historical periods of positive and negative moods through literature. Values above zero indicate generally "happy" periods, and values below the zero indicate generally "sad" periods.</a:t>
            </a:r>
          </a:p>
        </p:txBody>
      </p:sp>
      <p:sp>
        <p:nvSpPr>
          <p:cNvPr id="4" name="Slide Number Placeholder 3"/>
          <p:cNvSpPr>
            <a:spLocks noGrp="1"/>
          </p:cNvSpPr>
          <p:nvPr>
            <p:ph type="sldNum" sz="quarter" idx="10"/>
          </p:nvPr>
        </p:nvSpPr>
        <p:spPr/>
        <p:txBody>
          <a:bodyPr/>
          <a:lstStyle/>
          <a:p>
            <a:fld id="{1B2C4DC8-0FA3-3C40-B18F-539AC78115EF}" type="slidenum">
              <a:rPr lang="en-US" smtClean="0"/>
              <a:t>17</a:t>
            </a:fld>
            <a:endParaRPr lang="en-US"/>
          </a:p>
        </p:txBody>
      </p:sp>
    </p:spTree>
    <p:extLst>
      <p:ext uri="{BB962C8B-B14F-4D97-AF65-F5344CB8AC3E}">
        <p14:creationId xmlns:p14="http://schemas.microsoft.com/office/powerpoint/2010/main" val="942918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a:solidFill>
                <a:prstClr val="black"/>
              </a:solidFill>
            </a:endParaRPr>
          </a:p>
        </p:txBody>
      </p:sp>
      <p:sp>
        <p:nvSpPr>
          <p:cNvPr id="5" name="Date Placeholder 4"/>
          <p:cNvSpPr>
            <a:spLocks noGrp="1"/>
          </p:cNvSpPr>
          <p:nvPr>
            <p:ph type="dt" idx="11"/>
          </p:nvPr>
        </p:nvSpPr>
        <p:spPr/>
        <p:txBody>
          <a:bodyPr/>
          <a:lstStyle/>
          <a:p>
            <a:pPr>
              <a:defRPr/>
            </a:pPr>
            <a:endParaRPr lang="en-US">
              <a:solidFill>
                <a:prstClr val="black"/>
              </a:solidFill>
            </a:endParaRPr>
          </a:p>
        </p:txBody>
      </p:sp>
      <p:sp>
        <p:nvSpPr>
          <p:cNvPr id="6" name="Footer Placeholder 5"/>
          <p:cNvSpPr>
            <a:spLocks noGrp="1"/>
          </p:cNvSpPr>
          <p:nvPr>
            <p:ph type="ftr" sz="quarter" idx="12"/>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690687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solidFill>
                <a:prstClr val="black"/>
              </a:solidFill>
            </a:endParaRPr>
          </a:p>
        </p:txBody>
      </p:sp>
      <p:sp>
        <p:nvSpPr>
          <p:cNvPr id="5" name="Date Placeholder 4"/>
          <p:cNvSpPr>
            <a:spLocks noGrp="1"/>
          </p:cNvSpPr>
          <p:nvPr>
            <p:ph type="dt" idx="11"/>
          </p:nvPr>
        </p:nvSpPr>
        <p:spPr/>
        <p:txBody>
          <a:bodyPr/>
          <a:lstStyle/>
          <a:p>
            <a:pPr>
              <a:defRPr/>
            </a:pPr>
            <a:endParaRPr lang="en-US">
              <a:solidFill>
                <a:prstClr val="black"/>
              </a:solidFill>
            </a:endParaRPr>
          </a:p>
        </p:txBody>
      </p:sp>
      <p:sp>
        <p:nvSpPr>
          <p:cNvPr id="6" name="Footer Placeholder 5"/>
          <p:cNvSpPr>
            <a:spLocks noGrp="1"/>
          </p:cNvSpPr>
          <p:nvPr>
            <p:ph type="ftr" sz="quarter" idx="12"/>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548724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lumMod val="85000"/>
              </a:schemeClr>
            </a:gs>
            <a:gs pos="40000">
              <a:schemeClr val="bg1">
                <a:lumMod val="85000"/>
              </a:schemeClr>
            </a:gs>
            <a:gs pos="100000">
              <a:schemeClr val="bg1">
                <a:lumMod val="75000"/>
              </a:schemeClr>
            </a:gs>
          </a:gsLst>
          <a:lin ang="11340000" scaled="0"/>
          <a:tileRect/>
        </a:gradFill>
        <a:effectLst/>
      </p:bgPr>
    </p:bg>
    <p:spTree>
      <p:nvGrpSpPr>
        <p:cNvPr id="1" name=""/>
        <p:cNvGrpSpPr/>
        <p:nvPr/>
      </p:nvGrpSpPr>
      <p:grpSpPr>
        <a:xfrm>
          <a:off x="0" y="0"/>
          <a:ext cx="0" cy="0"/>
          <a:chOff x="0" y="0"/>
          <a:chExt cx="0" cy="0"/>
        </a:xfrm>
      </p:grpSpPr>
      <p:pic>
        <p:nvPicPr>
          <p:cNvPr id="4" name="Picture 6" descr="684412_high_Purp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9144000" cy="6858000"/>
          </a:xfrm>
          <a:prstGeom prst="rect">
            <a:avLst/>
          </a:prstGeom>
          <a:solidFill>
            <a:srgbClr val="39275B">
              <a:alpha val="59000"/>
            </a:srgbClr>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anchor="ctr"/>
          <a:lstStyle/>
          <a:p>
            <a:pPr algn="ctr">
              <a:defRPr/>
            </a:pPr>
            <a:endParaRPr lang="en-US" dirty="0"/>
          </a:p>
        </p:txBody>
      </p:sp>
      <p:sp>
        <p:nvSpPr>
          <p:cNvPr id="6" name="Rectangle 5"/>
          <p:cNvSpPr/>
          <p:nvPr userDrawn="1"/>
        </p:nvSpPr>
        <p:spPr>
          <a:xfrm>
            <a:off x="1" y="0"/>
            <a:ext cx="171450" cy="6858000"/>
          </a:xfrm>
          <a:prstGeom prst="rect">
            <a:avLst/>
          </a:prstGeom>
          <a:solidFill>
            <a:srgbClr val="39275B">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anchor="ctr"/>
          <a:lstStyle/>
          <a:p>
            <a:pPr algn="ctr">
              <a:defRPr/>
            </a:pPr>
            <a:endParaRPr lang="en-US" dirty="0"/>
          </a:p>
        </p:txBody>
      </p:sp>
      <p:pic>
        <p:nvPicPr>
          <p:cNvPr id="7" name="Picture 7" descr="UW.Wordmark_ctr_whit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1" y="352425"/>
            <a:ext cx="25511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1" y="180975"/>
            <a:ext cx="576263" cy="457200"/>
          </a:xfrm>
          <a:prstGeom prst="rect">
            <a:avLst/>
          </a:prstGeom>
          <a:solidFill>
            <a:srgbClr val="39275B"/>
          </a:solidFill>
          <a:ln>
            <a:noFill/>
          </a:ln>
          <a:effectLst>
            <a:outerShdw blurRad="38100" dist="38100" dir="3600000" algn="br">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lIns="91432" tIns="45716" rIns="91432" bIns="45716" anchor="ctr"/>
          <a:lstStyle/>
          <a:p>
            <a:pPr algn="ctr">
              <a:defRPr/>
            </a:pPr>
            <a:endParaRPr lang="en-US"/>
          </a:p>
        </p:txBody>
      </p:sp>
      <p:pic>
        <p:nvPicPr>
          <p:cNvPr id="9" name="Picture 8" descr="UW_W-Logo_RGB.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9064" y="295275"/>
            <a:ext cx="3381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6"/>
            <a:ext cx="78486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09700" y="3886200"/>
            <a:ext cx="6400800" cy="1752600"/>
          </a:xfrm>
        </p:spPr>
        <p:txBody>
          <a:bodyPr/>
          <a:lstStyle>
            <a:lvl1pPr marL="0" indent="0" algn="ctr">
              <a:buNone/>
              <a:defRPr>
                <a:solidFill>
                  <a:schemeClr val="bg1"/>
                </a:solidFill>
              </a:defRPr>
            </a:lvl1pPr>
            <a:lvl2pPr marL="457159" indent="0" algn="ctr">
              <a:buNone/>
              <a:defRPr>
                <a:solidFill>
                  <a:schemeClr val="tx1">
                    <a:tint val="75000"/>
                  </a:schemeClr>
                </a:solidFill>
              </a:defRPr>
            </a:lvl2pPr>
            <a:lvl3pPr marL="914318" indent="0" algn="ctr">
              <a:buNone/>
              <a:defRPr>
                <a:solidFill>
                  <a:schemeClr val="tx1">
                    <a:tint val="75000"/>
                  </a:schemeClr>
                </a:solidFill>
              </a:defRPr>
            </a:lvl3pPr>
            <a:lvl4pPr marL="1371477" indent="0" algn="ctr">
              <a:buNone/>
              <a:defRPr>
                <a:solidFill>
                  <a:schemeClr val="tx1">
                    <a:tint val="75000"/>
                  </a:schemeClr>
                </a:solidFill>
              </a:defRPr>
            </a:lvl4pPr>
            <a:lvl5pPr marL="1828637" indent="0" algn="ctr">
              <a:buNone/>
              <a:defRPr>
                <a:solidFill>
                  <a:schemeClr val="tx1">
                    <a:tint val="75000"/>
                  </a:schemeClr>
                </a:solidFill>
              </a:defRPr>
            </a:lvl5pPr>
            <a:lvl6pPr marL="2285797" indent="0" algn="ctr">
              <a:buNone/>
              <a:defRPr>
                <a:solidFill>
                  <a:schemeClr val="tx1">
                    <a:tint val="75000"/>
                  </a:schemeClr>
                </a:solidFill>
              </a:defRPr>
            </a:lvl6pPr>
            <a:lvl7pPr marL="2742956" indent="0" algn="ctr">
              <a:buNone/>
              <a:defRPr>
                <a:solidFill>
                  <a:schemeClr val="tx1">
                    <a:tint val="75000"/>
                  </a:schemeClr>
                </a:solidFill>
              </a:defRPr>
            </a:lvl7pPr>
            <a:lvl8pPr marL="3200115" indent="0" algn="ctr">
              <a:buNone/>
              <a:defRPr>
                <a:solidFill>
                  <a:schemeClr val="tx1">
                    <a:tint val="75000"/>
                  </a:schemeClr>
                </a:solidFill>
              </a:defRPr>
            </a:lvl8pPr>
            <a:lvl9pPr marL="3657274" indent="0" algn="ctr">
              <a:buNone/>
              <a:defRPr>
                <a:solidFill>
                  <a:schemeClr val="tx1">
                    <a:tint val="75000"/>
                  </a:schemeClr>
                </a:solidFill>
              </a:defRPr>
            </a:lvl9pPr>
          </a:lstStyle>
          <a:p>
            <a:r>
              <a:rPr lang="en-US" dirty="0" smtClean="0"/>
              <a:t>Click to edit Master subtitle style</a:t>
            </a:r>
            <a:endParaRPr lang="en-US" dirty="0"/>
          </a:p>
        </p:txBody>
      </p:sp>
      <p:sp>
        <p:nvSpPr>
          <p:cNvPr id="10" name="Date Placeholder 3"/>
          <p:cNvSpPr>
            <a:spLocks noGrp="1"/>
          </p:cNvSpPr>
          <p:nvPr>
            <p:ph type="dt" sz="half" idx="10"/>
          </p:nvPr>
        </p:nvSpPr>
        <p:spPr>
          <a:xfrm>
            <a:off x="685800" y="6356351"/>
            <a:ext cx="2133600" cy="365125"/>
          </a:xfrm>
        </p:spPr>
        <p:txBody>
          <a:bodyPr/>
          <a:lstStyle>
            <a:lvl1pPr>
              <a:defRPr>
                <a:solidFill>
                  <a:srgbClr val="FFFFFF"/>
                </a:solidFill>
              </a:defRPr>
            </a:lvl1pPr>
          </a:lstStyle>
          <a:p>
            <a:fld id="{46284D85-FEAC-6D4D-ADD9-3BD8F167427A}" type="datetime1">
              <a:rPr lang="en-US" smtClean="0"/>
              <a:t>3/20/17</a:t>
            </a:fld>
            <a:endParaRPr lang="en-US"/>
          </a:p>
        </p:txBody>
      </p:sp>
      <p:sp>
        <p:nvSpPr>
          <p:cNvPr id="11" name="Footer Placeholder 4"/>
          <p:cNvSpPr>
            <a:spLocks noGrp="1"/>
          </p:cNvSpPr>
          <p:nvPr>
            <p:ph type="ftr" sz="quarter" idx="11"/>
          </p:nvPr>
        </p:nvSpPr>
        <p:spPr>
          <a:xfrm>
            <a:off x="3162300" y="6356351"/>
            <a:ext cx="2895600" cy="365125"/>
          </a:xfrm>
        </p:spPr>
        <p:txBody>
          <a:bodyPr/>
          <a:lstStyle>
            <a:lvl1pPr>
              <a:defRPr>
                <a:solidFill>
                  <a:srgbClr val="FFFFFF"/>
                </a:solidFill>
              </a:defRPr>
            </a:lvl1pPr>
          </a:lstStyle>
          <a:p>
            <a:pPr>
              <a:defRPr/>
            </a:pPr>
            <a:r>
              <a:rPr lang="en-US" smtClean="0"/>
              <a:t>Bill Howe, UW</a:t>
            </a:r>
            <a:endParaRPr lang="en-US"/>
          </a:p>
        </p:txBody>
      </p:sp>
      <p:sp>
        <p:nvSpPr>
          <p:cNvPr id="12" name="Slide Number Placeholder 5"/>
          <p:cNvSpPr>
            <a:spLocks noGrp="1"/>
          </p:cNvSpPr>
          <p:nvPr>
            <p:ph type="sldNum" sz="quarter" idx="12"/>
          </p:nvPr>
        </p:nvSpPr>
        <p:spPr>
          <a:xfrm>
            <a:off x="6400800" y="6356351"/>
            <a:ext cx="2133600" cy="365125"/>
          </a:xfrm>
        </p:spPr>
        <p:txBody>
          <a:bodyPr/>
          <a:lstStyle>
            <a:lvl1pPr>
              <a:defRPr>
                <a:solidFill>
                  <a:srgbClr val="FFFFFF"/>
                </a:solidFill>
              </a:defRPr>
            </a:lvl1pPr>
          </a:lstStyle>
          <a:p>
            <a:fld id="{692883AC-E72C-294B-86D2-A63D5043FD85}" type="slidenum">
              <a:rPr lang="en-US"/>
              <a:pPr/>
              <a:t>‹#›</a:t>
            </a:fld>
            <a:endParaRPr lang="en-US"/>
          </a:p>
        </p:txBody>
      </p:sp>
    </p:spTree>
    <p:extLst>
      <p:ext uri="{BB962C8B-B14F-4D97-AF65-F5344CB8AC3E}">
        <p14:creationId xmlns:p14="http://schemas.microsoft.com/office/powerpoint/2010/main" val="187949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76400"/>
            <a:ext cx="8229600" cy="4449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A000AE5-584D-C440-9AD8-C8FC349C2170}" type="datetime1">
              <a:rPr lang="en-US" smtClean="0"/>
              <a:t>3/20/17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Bill Howe, UW</a:t>
            </a:r>
            <a:endParaRPr lang="en-US"/>
          </a:p>
        </p:txBody>
      </p:sp>
      <p:sp>
        <p:nvSpPr>
          <p:cNvPr id="6" name="Slide Number Placeholder 5"/>
          <p:cNvSpPr>
            <a:spLocks noGrp="1"/>
          </p:cNvSpPr>
          <p:nvPr>
            <p:ph type="sldNum" sz="quarter" idx="12"/>
          </p:nvPr>
        </p:nvSpPr>
        <p:spPr/>
        <p:txBody>
          <a:bodyPr/>
          <a:lstStyle>
            <a:lvl1pPr>
              <a:defRPr/>
            </a:lvl1pPr>
          </a:lstStyle>
          <a:p>
            <a:fld id="{A9C2025F-BD38-A44C-A022-81B9B849CBBE}" type="slidenum">
              <a:rPr lang="en-US"/>
              <a:pPr/>
              <a:t>‹#›</a:t>
            </a:fld>
            <a:endParaRPr lang="en-US"/>
          </a:p>
        </p:txBody>
      </p:sp>
    </p:spTree>
    <p:extLst>
      <p:ext uri="{BB962C8B-B14F-4D97-AF65-F5344CB8AC3E}">
        <p14:creationId xmlns:p14="http://schemas.microsoft.com/office/powerpoint/2010/main" val="1805769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0"/>
            <a:ext cx="60198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8C3D354-CDAA-004A-BBB7-92BEBA53B5C0}" type="datetime1">
              <a:rPr lang="en-US" smtClean="0"/>
              <a:t>3/20/17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Bill Howe, UW</a:t>
            </a:r>
            <a:endParaRPr lang="en-US"/>
          </a:p>
        </p:txBody>
      </p:sp>
      <p:sp>
        <p:nvSpPr>
          <p:cNvPr id="6" name="Slide Number Placeholder 5"/>
          <p:cNvSpPr>
            <a:spLocks noGrp="1"/>
          </p:cNvSpPr>
          <p:nvPr>
            <p:ph type="sldNum" sz="quarter" idx="12"/>
          </p:nvPr>
        </p:nvSpPr>
        <p:spPr/>
        <p:txBody>
          <a:bodyPr/>
          <a:lstStyle>
            <a:lvl1pPr>
              <a:defRPr/>
            </a:lvl1pPr>
          </a:lstStyle>
          <a:p>
            <a:fld id="{A81648DF-5E37-9E4E-8E74-0E0631D04E65}" type="slidenum">
              <a:rPr lang="en-US"/>
              <a:pPr/>
              <a:t>‹#›</a:t>
            </a:fld>
            <a:endParaRPr lang="en-US"/>
          </a:p>
        </p:txBody>
      </p:sp>
    </p:spTree>
    <p:extLst>
      <p:ext uri="{BB962C8B-B14F-4D97-AF65-F5344CB8AC3E}">
        <p14:creationId xmlns:p14="http://schemas.microsoft.com/office/powerpoint/2010/main" val="1388082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B185A"/>
          </a:solidFill>
          <a:ln w="381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252" tIns="45628" rIns="91252" bIns="45628" anchor="ctr"/>
          <a:lstStyle/>
          <a:p>
            <a:pPr algn="ctr" defTabSz="456268">
              <a:defRPr/>
            </a:pPr>
            <a:endParaRPr lang="en-US">
              <a:solidFill>
                <a:prstClr val="white"/>
              </a:solidFill>
              <a:latin typeface="Calibri"/>
              <a:ea typeface="ＭＳ Ｐゴシック" pitchFamily="-112" charset="-128"/>
            </a:endParaRPr>
          </a:p>
        </p:txBody>
      </p:sp>
      <p:pic>
        <p:nvPicPr>
          <p:cNvPr id="5" name="Picture 7" descr="UW.Signature_left.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04809" y="230209"/>
            <a:ext cx="35782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45"/>
            <a:ext cx="7772400" cy="1470025"/>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6268" indent="0" algn="ctr">
              <a:buNone/>
              <a:defRPr>
                <a:solidFill>
                  <a:schemeClr val="tx1">
                    <a:tint val="75000"/>
                  </a:schemeClr>
                </a:solidFill>
              </a:defRPr>
            </a:lvl2pPr>
            <a:lvl3pPr marL="912543" indent="0" algn="ctr">
              <a:buNone/>
              <a:defRPr>
                <a:solidFill>
                  <a:schemeClr val="tx1">
                    <a:tint val="75000"/>
                  </a:schemeClr>
                </a:solidFill>
              </a:defRPr>
            </a:lvl3pPr>
            <a:lvl4pPr marL="1368811" indent="0" algn="ctr">
              <a:buNone/>
              <a:defRPr>
                <a:solidFill>
                  <a:schemeClr val="tx1">
                    <a:tint val="75000"/>
                  </a:schemeClr>
                </a:solidFill>
              </a:defRPr>
            </a:lvl4pPr>
            <a:lvl5pPr marL="1825087" indent="0" algn="ctr">
              <a:buNone/>
              <a:defRPr>
                <a:solidFill>
                  <a:schemeClr val="tx1">
                    <a:tint val="75000"/>
                  </a:schemeClr>
                </a:solidFill>
              </a:defRPr>
            </a:lvl5pPr>
            <a:lvl6pPr marL="2281359" indent="0" algn="ctr">
              <a:buNone/>
              <a:defRPr>
                <a:solidFill>
                  <a:schemeClr val="tx1">
                    <a:tint val="75000"/>
                  </a:schemeClr>
                </a:solidFill>
              </a:defRPr>
            </a:lvl6pPr>
            <a:lvl7pPr marL="2737626" indent="0" algn="ctr">
              <a:buNone/>
              <a:defRPr>
                <a:solidFill>
                  <a:schemeClr val="tx1">
                    <a:tint val="75000"/>
                  </a:schemeClr>
                </a:solidFill>
              </a:defRPr>
            </a:lvl7pPr>
            <a:lvl8pPr marL="3193901" indent="0" algn="ctr">
              <a:buNone/>
              <a:defRPr>
                <a:solidFill>
                  <a:schemeClr val="tx1">
                    <a:tint val="75000"/>
                  </a:schemeClr>
                </a:solidFill>
              </a:defRPr>
            </a:lvl8pPr>
            <a:lvl9pPr marL="3650176"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solidFill>
                  <a:schemeClr val="bg1"/>
                </a:solidFill>
              </a:defRPr>
            </a:lvl1pPr>
          </a:lstStyle>
          <a:p>
            <a:pPr>
              <a:defRPr/>
            </a:pPr>
            <a:fld id="{0986FEEC-E15B-A749-8C9C-925284EAA220}" type="datetime1">
              <a:rPr lang="en-US" smtClean="0">
                <a:solidFill>
                  <a:prstClr val="white"/>
                </a:solidFill>
              </a:rPr>
              <a:pPr>
                <a:defRPr/>
              </a:pPr>
              <a:t>3/20/17</a:t>
            </a:fld>
            <a:endParaRPr lang="en-US">
              <a:solidFill>
                <a:prstClr val="white"/>
              </a:solidFill>
            </a:endParaRPr>
          </a:p>
        </p:txBody>
      </p:sp>
      <p:sp>
        <p:nvSpPr>
          <p:cNvPr id="7" name="Footer Placeholder 4"/>
          <p:cNvSpPr>
            <a:spLocks noGrp="1"/>
          </p:cNvSpPr>
          <p:nvPr>
            <p:ph type="ftr" sz="quarter" idx="11"/>
          </p:nvPr>
        </p:nvSpPr>
        <p:spPr/>
        <p:txBody>
          <a:bodyPr/>
          <a:lstStyle>
            <a:lvl1pPr>
              <a:defRPr>
                <a:solidFill>
                  <a:schemeClr val="bg1"/>
                </a:solidFill>
              </a:defRPr>
            </a:lvl1pPr>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solidFill>
                  <a:schemeClr val="bg1"/>
                </a:solidFill>
              </a:defRPr>
            </a:lvl1pPr>
          </a:lstStyle>
          <a:p>
            <a:pPr>
              <a:defRPr/>
            </a:pPr>
            <a:fld id="{A1603B85-BCC9-4FB6-964E-71265CDA913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20162694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09600"/>
          </a:xfrm>
          <a:prstGeom prst="rect">
            <a:avLst/>
          </a:prstGeom>
          <a:solidFill>
            <a:srgbClr val="3B185A"/>
          </a:solidFill>
          <a:ln w="381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252" tIns="45628" rIns="91252" bIns="45628" anchor="ctr"/>
          <a:lstStyle/>
          <a:p>
            <a:pPr algn="ctr" defTabSz="456268">
              <a:defRPr/>
            </a:pPr>
            <a:endParaRPr lang="en-US">
              <a:solidFill>
                <a:srgbClr val="FFFFFF"/>
              </a:solidFill>
              <a:latin typeface="Calibri"/>
              <a:ea typeface="ＭＳ Ｐゴシック" pitchFamily="-112" charset="-128"/>
            </a:endParaRPr>
          </a:p>
        </p:txBody>
      </p:sp>
      <p:pic>
        <p:nvPicPr>
          <p:cNvPr id="5" name="Picture 7" descr="UW.Signature_left.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04809" y="230209"/>
            <a:ext cx="35782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6705600"/>
            <a:ext cx="9144000" cy="152400"/>
          </a:xfrm>
          <a:prstGeom prst="rect">
            <a:avLst/>
          </a:prstGeom>
          <a:solidFill>
            <a:srgbClr val="D7A900"/>
          </a:solidFill>
          <a:ln w="3810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lIns="91252" tIns="45628" rIns="91252" bIns="45628" anchor="ctr"/>
          <a:lstStyle/>
          <a:p>
            <a:pPr algn="ctr" defTabSz="456268">
              <a:defRPr/>
            </a:pPr>
            <a:endParaRPr lang="en-US">
              <a:solidFill>
                <a:srgbClr val="FFFFFF"/>
              </a:solidFill>
              <a:latin typeface="Calibri"/>
              <a:ea typeface="ＭＳ Ｐゴシック" pitchFamily="-112" charset="-128"/>
            </a:endParaRPr>
          </a:p>
        </p:txBody>
      </p:sp>
      <p:sp>
        <p:nvSpPr>
          <p:cNvPr id="2" name="Title 1"/>
          <p:cNvSpPr>
            <a:spLocks noGrp="1"/>
          </p:cNvSpPr>
          <p:nvPr>
            <p:ph type="title"/>
          </p:nvPr>
        </p:nvSpPr>
        <p:spPr>
          <a:xfrm>
            <a:off x="457200" y="762000"/>
            <a:ext cx="82296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A47450C-4066-8B40-88A5-9E94820ABDB3}" type="datetime1">
              <a:rPr lang="en-US" smtClean="0"/>
              <a:pPr>
                <a:defRPr/>
              </a:pPr>
              <a:t>3/20/17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52D69F3-7CFF-4172-9761-E468578C4B6F}" type="slidenum">
              <a:rPr lang="en-US"/>
              <a:pPr>
                <a:defRPr/>
              </a:pPr>
              <a:t>‹#›</a:t>
            </a:fld>
            <a:endParaRPr lang="en-US"/>
          </a:p>
        </p:txBody>
      </p:sp>
    </p:spTree>
    <p:extLst>
      <p:ext uri="{BB962C8B-B14F-4D97-AF65-F5344CB8AC3E}">
        <p14:creationId xmlns:p14="http://schemas.microsoft.com/office/powerpoint/2010/main" val="165593013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3"/>
            <a:ext cx="7772400" cy="1500187"/>
          </a:xfrm>
        </p:spPr>
        <p:txBody>
          <a:bodyPr anchor="b"/>
          <a:lstStyle>
            <a:lvl1pPr marL="0" indent="0">
              <a:buNone/>
              <a:defRPr sz="2000">
                <a:solidFill>
                  <a:schemeClr val="tx1">
                    <a:tint val="75000"/>
                  </a:schemeClr>
                </a:solidFill>
              </a:defRPr>
            </a:lvl1pPr>
            <a:lvl2pPr marL="456268" indent="0">
              <a:buNone/>
              <a:defRPr sz="1800">
                <a:solidFill>
                  <a:schemeClr val="tx1">
                    <a:tint val="75000"/>
                  </a:schemeClr>
                </a:solidFill>
              </a:defRPr>
            </a:lvl2pPr>
            <a:lvl3pPr marL="912543" indent="0">
              <a:buNone/>
              <a:defRPr sz="1600">
                <a:solidFill>
                  <a:schemeClr val="tx1">
                    <a:tint val="75000"/>
                  </a:schemeClr>
                </a:solidFill>
              </a:defRPr>
            </a:lvl3pPr>
            <a:lvl4pPr marL="1368811" indent="0">
              <a:buNone/>
              <a:defRPr sz="1400">
                <a:solidFill>
                  <a:schemeClr val="tx1">
                    <a:tint val="75000"/>
                  </a:schemeClr>
                </a:solidFill>
              </a:defRPr>
            </a:lvl4pPr>
            <a:lvl5pPr marL="1825087" indent="0">
              <a:buNone/>
              <a:defRPr sz="1400">
                <a:solidFill>
                  <a:schemeClr val="tx1">
                    <a:tint val="75000"/>
                  </a:schemeClr>
                </a:solidFill>
              </a:defRPr>
            </a:lvl5pPr>
            <a:lvl6pPr marL="2281359" indent="0">
              <a:buNone/>
              <a:defRPr sz="1400">
                <a:solidFill>
                  <a:schemeClr val="tx1">
                    <a:tint val="75000"/>
                  </a:schemeClr>
                </a:solidFill>
              </a:defRPr>
            </a:lvl6pPr>
            <a:lvl7pPr marL="2737626" indent="0">
              <a:buNone/>
              <a:defRPr sz="1400">
                <a:solidFill>
                  <a:schemeClr val="tx1">
                    <a:tint val="75000"/>
                  </a:schemeClr>
                </a:solidFill>
              </a:defRPr>
            </a:lvl7pPr>
            <a:lvl8pPr marL="3193901" indent="0">
              <a:buNone/>
              <a:defRPr sz="1400">
                <a:solidFill>
                  <a:schemeClr val="tx1">
                    <a:tint val="75000"/>
                  </a:schemeClr>
                </a:solidFill>
              </a:defRPr>
            </a:lvl8pPr>
            <a:lvl9pPr marL="365017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7589B83-8F51-CB48-B6DA-C69824AD7430}" type="datetime1">
              <a:rPr lang="en-US" smtClean="0"/>
              <a:pPr>
                <a:defRPr/>
              </a:pPr>
              <a:t>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F83E7F-2C73-403C-A904-4D2BB747F925}" type="slidenum">
              <a:rPr lang="en-US"/>
              <a:pPr>
                <a:defRPr/>
              </a:pPr>
              <a:t>‹#›</a:t>
            </a:fld>
            <a:endParaRPr lang="en-US"/>
          </a:p>
        </p:txBody>
      </p:sp>
    </p:spTree>
    <p:extLst>
      <p:ext uri="{BB962C8B-B14F-4D97-AF65-F5344CB8AC3E}">
        <p14:creationId xmlns:p14="http://schemas.microsoft.com/office/powerpoint/2010/main" val="66475857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DD36B01-A950-9847-9E2C-FD1D07983F38}" type="datetime1">
              <a:rPr lang="en-US" smtClean="0"/>
              <a:pPr>
                <a:defRPr/>
              </a:pPr>
              <a:t>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8CB32F-D4B4-4B74-9DEE-397D1F2DA0BC}" type="slidenum">
              <a:rPr lang="en-US"/>
              <a:pPr>
                <a:defRPr/>
              </a:pPr>
              <a:t>‹#›</a:t>
            </a:fld>
            <a:endParaRPr lang="en-US"/>
          </a:p>
        </p:txBody>
      </p:sp>
    </p:spTree>
    <p:extLst>
      <p:ext uri="{BB962C8B-B14F-4D97-AF65-F5344CB8AC3E}">
        <p14:creationId xmlns:p14="http://schemas.microsoft.com/office/powerpoint/2010/main" val="69862877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76419"/>
            <a:ext cx="4040188" cy="498475"/>
          </a:xfrm>
        </p:spPr>
        <p:txBody>
          <a:bodyPr anchor="b"/>
          <a:lstStyle>
            <a:lvl1pPr marL="0" indent="0">
              <a:buNone/>
              <a:defRPr sz="2400" b="1"/>
            </a:lvl1pPr>
            <a:lvl2pPr marL="456268" indent="0">
              <a:buNone/>
              <a:defRPr sz="2000" b="1"/>
            </a:lvl2pPr>
            <a:lvl3pPr marL="912543" indent="0">
              <a:buNone/>
              <a:defRPr sz="1800" b="1"/>
            </a:lvl3pPr>
            <a:lvl4pPr marL="1368811" indent="0">
              <a:buNone/>
              <a:defRPr sz="1600" b="1"/>
            </a:lvl4pPr>
            <a:lvl5pPr marL="1825087" indent="0">
              <a:buNone/>
              <a:defRPr sz="1600" b="1"/>
            </a:lvl5pPr>
            <a:lvl6pPr marL="2281359" indent="0">
              <a:buNone/>
              <a:defRPr sz="1600" b="1"/>
            </a:lvl6pPr>
            <a:lvl7pPr marL="2737626" indent="0">
              <a:buNone/>
              <a:defRPr sz="1600" b="1"/>
            </a:lvl7pPr>
            <a:lvl8pPr marL="3193901" indent="0">
              <a:buNone/>
              <a:defRPr sz="1600" b="1"/>
            </a:lvl8pPr>
            <a:lvl9pPr marL="365017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676400"/>
            <a:ext cx="4041775" cy="498476"/>
          </a:xfrm>
        </p:spPr>
        <p:txBody>
          <a:bodyPr anchor="b"/>
          <a:lstStyle>
            <a:lvl1pPr marL="0" indent="0">
              <a:buNone/>
              <a:defRPr sz="2400" b="1"/>
            </a:lvl1pPr>
            <a:lvl2pPr marL="456268" indent="0">
              <a:buNone/>
              <a:defRPr sz="2000" b="1"/>
            </a:lvl2pPr>
            <a:lvl3pPr marL="912543" indent="0">
              <a:buNone/>
              <a:defRPr sz="1800" b="1"/>
            </a:lvl3pPr>
            <a:lvl4pPr marL="1368811" indent="0">
              <a:buNone/>
              <a:defRPr sz="1600" b="1"/>
            </a:lvl4pPr>
            <a:lvl5pPr marL="1825087" indent="0">
              <a:buNone/>
              <a:defRPr sz="1600" b="1"/>
            </a:lvl5pPr>
            <a:lvl6pPr marL="2281359" indent="0">
              <a:buNone/>
              <a:defRPr sz="1600" b="1"/>
            </a:lvl6pPr>
            <a:lvl7pPr marL="2737626" indent="0">
              <a:buNone/>
              <a:defRPr sz="1600" b="1"/>
            </a:lvl7pPr>
            <a:lvl8pPr marL="3193901" indent="0">
              <a:buNone/>
              <a:defRPr sz="1600" b="1"/>
            </a:lvl8pPr>
            <a:lvl9pPr marL="365017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23D2A72-162A-1F4C-A654-A1799680A2F1}" type="datetime1">
              <a:rPr lang="en-US" smtClean="0"/>
              <a:pPr>
                <a:defRPr/>
              </a:pPr>
              <a:t>3/20/17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BF37705-AFE7-4A08-9F30-474006718F78}" type="slidenum">
              <a:rPr lang="en-US"/>
              <a:pPr>
                <a:defRPr/>
              </a:pPr>
              <a:t>‹#›</a:t>
            </a:fld>
            <a:endParaRPr lang="en-US"/>
          </a:p>
        </p:txBody>
      </p:sp>
    </p:spTree>
    <p:extLst>
      <p:ext uri="{BB962C8B-B14F-4D97-AF65-F5344CB8AC3E}">
        <p14:creationId xmlns:p14="http://schemas.microsoft.com/office/powerpoint/2010/main" val="124924298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8E93422-FFEE-AF4B-B560-806B33FD19F1}" type="datetime1">
              <a:rPr lang="en-US" smtClean="0"/>
              <a:pPr>
                <a:defRPr/>
              </a:pPr>
              <a:t>3/20/17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E7109F-9200-4E12-B467-C422A2C2E39A}" type="slidenum">
              <a:rPr lang="en-US"/>
              <a:pPr>
                <a:defRPr/>
              </a:pPr>
              <a:t>‹#›</a:t>
            </a:fld>
            <a:endParaRPr lang="en-US"/>
          </a:p>
        </p:txBody>
      </p:sp>
    </p:spTree>
    <p:extLst>
      <p:ext uri="{BB962C8B-B14F-4D97-AF65-F5344CB8AC3E}">
        <p14:creationId xmlns:p14="http://schemas.microsoft.com/office/powerpoint/2010/main" val="354513008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E9564A-FC10-FA4E-8E75-335AD9A8BBE4}" type="datetime1">
              <a:rPr lang="en-US" smtClean="0"/>
              <a:pPr>
                <a:defRPr/>
              </a:pPr>
              <a:t>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8DAA66-486A-47F1-AB6B-2CF46D51D5BD}" type="slidenum">
              <a:rPr lang="en-US"/>
              <a:pPr>
                <a:defRPr/>
              </a:pPr>
              <a:t>‹#›</a:t>
            </a:fld>
            <a:endParaRPr lang="en-US"/>
          </a:p>
        </p:txBody>
      </p:sp>
    </p:spTree>
    <p:extLst>
      <p:ext uri="{BB962C8B-B14F-4D97-AF65-F5344CB8AC3E}">
        <p14:creationId xmlns:p14="http://schemas.microsoft.com/office/powerpoint/2010/main" val="58262900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5" y="762000"/>
            <a:ext cx="3008313" cy="7620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762000"/>
            <a:ext cx="5111750" cy="5364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25" y="1676400"/>
            <a:ext cx="3008313" cy="4449763"/>
          </a:xfrm>
        </p:spPr>
        <p:txBody>
          <a:bodyPr/>
          <a:lstStyle>
            <a:lvl1pPr marL="0" indent="0">
              <a:buNone/>
              <a:defRPr sz="1400"/>
            </a:lvl1pPr>
            <a:lvl2pPr marL="456268" indent="0">
              <a:buNone/>
              <a:defRPr sz="1200"/>
            </a:lvl2pPr>
            <a:lvl3pPr marL="912543" indent="0">
              <a:buNone/>
              <a:defRPr sz="1000"/>
            </a:lvl3pPr>
            <a:lvl4pPr marL="1368811" indent="0">
              <a:buNone/>
              <a:defRPr sz="900"/>
            </a:lvl4pPr>
            <a:lvl5pPr marL="1825087" indent="0">
              <a:buNone/>
              <a:defRPr sz="900"/>
            </a:lvl5pPr>
            <a:lvl6pPr marL="2281359" indent="0">
              <a:buNone/>
              <a:defRPr sz="900"/>
            </a:lvl6pPr>
            <a:lvl7pPr marL="2737626" indent="0">
              <a:buNone/>
              <a:defRPr sz="900"/>
            </a:lvl7pPr>
            <a:lvl8pPr marL="3193901" indent="0">
              <a:buNone/>
              <a:defRPr sz="900"/>
            </a:lvl8pPr>
            <a:lvl9pPr marL="365017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0B4298-35C2-AA4A-B31D-DC58A6575136}" type="datetime1">
              <a:rPr lang="en-US" smtClean="0"/>
              <a:pPr>
                <a:defRPr/>
              </a:pPr>
              <a:t>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B658B4-BD57-4FC2-9C1A-C040E9EA57CA}" type="slidenum">
              <a:rPr lang="en-US"/>
              <a:pPr>
                <a:defRPr/>
              </a:pPr>
              <a:t>‹#›</a:t>
            </a:fld>
            <a:endParaRPr lang="en-US"/>
          </a:p>
        </p:txBody>
      </p:sp>
    </p:spTree>
    <p:extLst>
      <p:ext uri="{BB962C8B-B14F-4D97-AF65-F5344CB8AC3E}">
        <p14:creationId xmlns:p14="http://schemas.microsoft.com/office/powerpoint/2010/main" val="210397608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1" y="0"/>
            <a:ext cx="171450" cy="6858000"/>
          </a:xfrm>
          <a:prstGeom prst="rect">
            <a:avLst/>
          </a:prstGeom>
          <a:solidFill>
            <a:srgbClr val="39275B">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anchor="ctr"/>
          <a:lstStyle/>
          <a:p>
            <a:pPr algn="ctr">
              <a:defRPr/>
            </a:pPr>
            <a:endParaRPr lang="en-US" dirty="0"/>
          </a:p>
        </p:txBody>
      </p:sp>
      <p:pic>
        <p:nvPicPr>
          <p:cNvPr id="5" name="Picture 9" descr="UW.Wordmark_ct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361950"/>
            <a:ext cx="25638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1" y="180975"/>
            <a:ext cx="576263" cy="457200"/>
          </a:xfrm>
          <a:prstGeom prst="rect">
            <a:avLst/>
          </a:prstGeom>
          <a:solidFill>
            <a:srgbClr val="39275B"/>
          </a:solidFill>
          <a:ln>
            <a:noFill/>
          </a:ln>
          <a:effectLst>
            <a:outerShdw blurRad="38100" dist="38100" dir="3600000" algn="br">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lIns="91432" tIns="45716" rIns="91432" bIns="45716" anchor="ctr"/>
          <a:lstStyle/>
          <a:p>
            <a:pPr algn="ctr">
              <a:defRPr/>
            </a:pPr>
            <a:endParaRPr lang="en-US"/>
          </a:p>
        </p:txBody>
      </p:sp>
      <p:pic>
        <p:nvPicPr>
          <p:cNvPr id="7" name="Picture 8" descr="UW_W-Logo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9064" y="295275"/>
            <a:ext cx="3381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762000"/>
            <a:ext cx="7854696" cy="914400"/>
          </a:xfrm>
        </p:spPr>
        <p:txBody>
          <a:bodyPr/>
          <a:lstStyle>
            <a:lvl1pPr algn="l">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685802" y="1828800"/>
            <a:ext cx="7854696" cy="42973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a:xfrm>
            <a:off x="685800" y="6356351"/>
            <a:ext cx="2133600" cy="365125"/>
          </a:xfrm>
        </p:spPr>
        <p:txBody>
          <a:bodyPr/>
          <a:lstStyle>
            <a:lvl1pPr>
              <a:defRPr/>
            </a:lvl1pPr>
          </a:lstStyle>
          <a:p>
            <a:fld id="{7B55FEDD-6FD9-7942-8E57-CDDA6D5C3512}" type="datetime1">
              <a:rPr lang="en-US" smtClean="0"/>
              <a:t>3/20/17</a:t>
            </a:fld>
            <a:endParaRPr lang="en-US"/>
          </a:p>
        </p:txBody>
      </p:sp>
      <p:sp>
        <p:nvSpPr>
          <p:cNvPr id="9" name="Footer Placeholder 4"/>
          <p:cNvSpPr>
            <a:spLocks noGrp="1"/>
          </p:cNvSpPr>
          <p:nvPr>
            <p:ph type="ftr" sz="quarter" idx="11"/>
          </p:nvPr>
        </p:nvSpPr>
        <p:spPr>
          <a:xfrm>
            <a:off x="3165475" y="6356351"/>
            <a:ext cx="2895600" cy="365125"/>
          </a:xfrm>
        </p:spPr>
        <p:txBody>
          <a:bodyPr/>
          <a:lstStyle>
            <a:lvl1pPr>
              <a:defRPr/>
            </a:lvl1pPr>
          </a:lstStyle>
          <a:p>
            <a:pPr>
              <a:defRPr/>
            </a:pPr>
            <a:r>
              <a:rPr lang="en-US" smtClean="0"/>
              <a:t>Data, Responsibly @ Dagstuhl</a:t>
            </a:r>
            <a:endParaRPr lang="en-US"/>
          </a:p>
        </p:txBody>
      </p:sp>
      <p:sp>
        <p:nvSpPr>
          <p:cNvPr id="10" name="Slide Number Placeholder 5"/>
          <p:cNvSpPr>
            <a:spLocks noGrp="1"/>
          </p:cNvSpPr>
          <p:nvPr>
            <p:ph type="sldNum" sz="quarter" idx="12"/>
          </p:nvPr>
        </p:nvSpPr>
        <p:spPr>
          <a:xfrm>
            <a:off x="6407150" y="6356351"/>
            <a:ext cx="2133600" cy="365125"/>
          </a:xfrm>
        </p:spPr>
        <p:txBody>
          <a:bodyPr/>
          <a:lstStyle>
            <a:lvl1pPr>
              <a:defRPr/>
            </a:lvl1pPr>
          </a:lstStyle>
          <a:p>
            <a:fld id="{A12D6CCC-2396-634D-8A9D-DFA1A30244AA}" type="slidenum">
              <a:rPr lang="en-US"/>
              <a:pPr/>
              <a:t>‹#›</a:t>
            </a:fld>
            <a:endParaRPr lang="en-US"/>
          </a:p>
        </p:txBody>
      </p:sp>
    </p:spTree>
    <p:extLst>
      <p:ext uri="{BB962C8B-B14F-4D97-AF65-F5344CB8AC3E}">
        <p14:creationId xmlns:p14="http://schemas.microsoft.com/office/powerpoint/2010/main" val="3191958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2019"/>
            <a:ext cx="5486400" cy="3965575"/>
          </a:xfrm>
        </p:spPr>
        <p:txBody>
          <a:bodyPr rtlCol="0">
            <a:normAutofit/>
          </a:bodyPr>
          <a:lstStyle>
            <a:lvl1pPr marL="0" indent="0">
              <a:buNone/>
              <a:defRPr sz="3200"/>
            </a:lvl1pPr>
            <a:lvl2pPr marL="456268" indent="0">
              <a:buNone/>
              <a:defRPr sz="2800"/>
            </a:lvl2pPr>
            <a:lvl3pPr marL="912543" indent="0">
              <a:buNone/>
              <a:defRPr sz="2400"/>
            </a:lvl3pPr>
            <a:lvl4pPr marL="1368811" indent="0">
              <a:buNone/>
              <a:defRPr sz="2000"/>
            </a:lvl4pPr>
            <a:lvl5pPr marL="1825087" indent="0">
              <a:buNone/>
              <a:defRPr sz="2000"/>
            </a:lvl5pPr>
            <a:lvl6pPr marL="2281359" indent="0">
              <a:buNone/>
              <a:defRPr sz="2000"/>
            </a:lvl6pPr>
            <a:lvl7pPr marL="2737626" indent="0">
              <a:buNone/>
              <a:defRPr sz="2000"/>
            </a:lvl7pPr>
            <a:lvl8pPr marL="3193901" indent="0">
              <a:buNone/>
              <a:defRPr sz="2000"/>
            </a:lvl8pPr>
            <a:lvl9pPr marL="3650176" indent="0">
              <a:buNone/>
              <a:defRPr sz="2000"/>
            </a:lvl9pPr>
          </a:lstStyle>
          <a:p>
            <a:pPr lvl="0"/>
            <a:endParaRPr lang="en-US" noProof="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6268" indent="0">
              <a:buNone/>
              <a:defRPr sz="1200"/>
            </a:lvl2pPr>
            <a:lvl3pPr marL="912543" indent="0">
              <a:buNone/>
              <a:defRPr sz="1000"/>
            </a:lvl3pPr>
            <a:lvl4pPr marL="1368811" indent="0">
              <a:buNone/>
              <a:defRPr sz="900"/>
            </a:lvl4pPr>
            <a:lvl5pPr marL="1825087" indent="0">
              <a:buNone/>
              <a:defRPr sz="900"/>
            </a:lvl5pPr>
            <a:lvl6pPr marL="2281359" indent="0">
              <a:buNone/>
              <a:defRPr sz="900"/>
            </a:lvl6pPr>
            <a:lvl7pPr marL="2737626" indent="0">
              <a:buNone/>
              <a:defRPr sz="900"/>
            </a:lvl7pPr>
            <a:lvl8pPr marL="3193901" indent="0">
              <a:buNone/>
              <a:defRPr sz="900"/>
            </a:lvl8pPr>
            <a:lvl9pPr marL="3650176"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3D72E1-6BF5-034D-9ECE-1D8F2144FBF6}" type="datetime1">
              <a:rPr lang="en-US" smtClean="0"/>
              <a:pPr>
                <a:defRPr/>
              </a:pPr>
              <a:t>3/20/17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A613BD-F793-4F76-B893-E21E30E48FAF}" type="slidenum">
              <a:rPr lang="en-US"/>
              <a:pPr>
                <a:defRPr/>
              </a:pPr>
              <a:t>‹#›</a:t>
            </a:fld>
            <a:endParaRPr lang="en-US"/>
          </a:p>
        </p:txBody>
      </p:sp>
    </p:spTree>
    <p:extLst>
      <p:ext uri="{BB962C8B-B14F-4D97-AF65-F5344CB8AC3E}">
        <p14:creationId xmlns:p14="http://schemas.microsoft.com/office/powerpoint/2010/main" val="109507766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76400"/>
            <a:ext cx="8229600" cy="4449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E8EF77-7307-F343-B03F-BBEB4C3A9D0C}" type="datetime1">
              <a:rPr lang="en-US" smtClean="0"/>
              <a:pPr>
                <a:defRPr/>
              </a:pPr>
              <a:t>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6A3EE0-2423-42D8-B61C-A9BF1475ADFA}" type="slidenum">
              <a:rPr lang="en-US"/>
              <a:pPr>
                <a:defRPr/>
              </a:pPr>
              <a:t>‹#›</a:t>
            </a:fld>
            <a:endParaRPr lang="en-US"/>
          </a:p>
        </p:txBody>
      </p:sp>
    </p:spTree>
    <p:extLst>
      <p:ext uri="{BB962C8B-B14F-4D97-AF65-F5344CB8AC3E}">
        <p14:creationId xmlns:p14="http://schemas.microsoft.com/office/powerpoint/2010/main" val="22250048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0"/>
            <a:ext cx="60198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9326AB-361F-1C4D-8439-86BE04256228}" type="datetime1">
              <a:rPr lang="en-US" smtClean="0"/>
              <a:pPr>
                <a:defRPr/>
              </a:pPr>
              <a:t>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5A94F6-FA65-42CC-BECC-8BD3F9E36C59}" type="slidenum">
              <a:rPr lang="en-US"/>
              <a:pPr>
                <a:defRPr/>
              </a:pPr>
              <a:t>‹#›</a:t>
            </a:fld>
            <a:endParaRPr lang="en-US"/>
          </a:p>
        </p:txBody>
      </p:sp>
    </p:spTree>
    <p:extLst>
      <p:ext uri="{BB962C8B-B14F-4D97-AF65-F5344CB8AC3E}">
        <p14:creationId xmlns:p14="http://schemas.microsoft.com/office/powerpoint/2010/main" val="245486467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9" indent="0">
              <a:buNone/>
              <a:defRPr sz="1800">
                <a:solidFill>
                  <a:schemeClr val="tx1">
                    <a:tint val="75000"/>
                  </a:schemeClr>
                </a:solidFill>
              </a:defRPr>
            </a:lvl2pPr>
            <a:lvl3pPr marL="914318" indent="0">
              <a:buNone/>
              <a:defRPr sz="1600">
                <a:solidFill>
                  <a:schemeClr val="tx1">
                    <a:tint val="75000"/>
                  </a:schemeClr>
                </a:solidFill>
              </a:defRPr>
            </a:lvl3pPr>
            <a:lvl4pPr marL="1371477" indent="0">
              <a:buNone/>
              <a:defRPr sz="1400">
                <a:solidFill>
                  <a:schemeClr val="tx1">
                    <a:tint val="75000"/>
                  </a:schemeClr>
                </a:solidFill>
              </a:defRPr>
            </a:lvl4pPr>
            <a:lvl5pPr marL="1828637" indent="0">
              <a:buNone/>
              <a:defRPr sz="1400">
                <a:solidFill>
                  <a:schemeClr val="tx1">
                    <a:tint val="75000"/>
                  </a:schemeClr>
                </a:solidFill>
              </a:defRPr>
            </a:lvl5pPr>
            <a:lvl6pPr marL="2285797" indent="0">
              <a:buNone/>
              <a:defRPr sz="1400">
                <a:solidFill>
                  <a:schemeClr val="tx1">
                    <a:tint val="75000"/>
                  </a:schemeClr>
                </a:solidFill>
              </a:defRPr>
            </a:lvl6pPr>
            <a:lvl7pPr marL="2742956" indent="0">
              <a:buNone/>
              <a:defRPr sz="1400">
                <a:solidFill>
                  <a:schemeClr val="tx1">
                    <a:tint val="75000"/>
                  </a:schemeClr>
                </a:solidFill>
              </a:defRPr>
            </a:lvl7pPr>
            <a:lvl8pPr marL="3200115" indent="0">
              <a:buNone/>
              <a:defRPr sz="1400">
                <a:solidFill>
                  <a:schemeClr val="tx1">
                    <a:tint val="75000"/>
                  </a:schemeClr>
                </a:solidFill>
              </a:defRPr>
            </a:lvl8pPr>
            <a:lvl9pPr marL="365727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460E162-5E18-CC42-AEFF-80654EBA5EC9}" type="datetime1">
              <a:rPr lang="en-US" smtClean="0"/>
              <a:t>3/20/17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Bill Howe, UW</a:t>
            </a:r>
            <a:endParaRPr lang="en-US"/>
          </a:p>
        </p:txBody>
      </p:sp>
      <p:sp>
        <p:nvSpPr>
          <p:cNvPr id="6" name="Slide Number Placeholder 5"/>
          <p:cNvSpPr>
            <a:spLocks noGrp="1"/>
          </p:cNvSpPr>
          <p:nvPr>
            <p:ph type="sldNum" sz="quarter" idx="12"/>
          </p:nvPr>
        </p:nvSpPr>
        <p:spPr/>
        <p:txBody>
          <a:bodyPr/>
          <a:lstStyle>
            <a:lvl1pPr>
              <a:defRPr/>
            </a:lvl1pPr>
          </a:lstStyle>
          <a:p>
            <a:fld id="{ABE0DD67-BB51-4341-BE04-6FACCCE28F1F}" type="slidenum">
              <a:rPr lang="en-US"/>
              <a:pPr/>
              <a:t>‹#›</a:t>
            </a:fld>
            <a:endParaRPr lang="en-US"/>
          </a:p>
        </p:txBody>
      </p:sp>
      <p:sp>
        <p:nvSpPr>
          <p:cNvPr id="7" name="Rectangle 6"/>
          <p:cNvSpPr/>
          <p:nvPr userDrawn="1"/>
        </p:nvSpPr>
        <p:spPr>
          <a:xfrm>
            <a:off x="1" y="0"/>
            <a:ext cx="171450" cy="6858000"/>
          </a:xfrm>
          <a:prstGeom prst="rect">
            <a:avLst/>
          </a:prstGeom>
          <a:solidFill>
            <a:srgbClr val="39275B">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anchor="ctr"/>
          <a:lstStyle/>
          <a:p>
            <a:pPr algn="ctr">
              <a:defRPr/>
            </a:pPr>
            <a:endParaRPr lang="en-US" dirty="0"/>
          </a:p>
        </p:txBody>
      </p:sp>
      <p:pic>
        <p:nvPicPr>
          <p:cNvPr id="8" name="Picture 9" descr="UW.Wordmark_ct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361950"/>
            <a:ext cx="25638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1" y="180975"/>
            <a:ext cx="576263" cy="457200"/>
          </a:xfrm>
          <a:prstGeom prst="rect">
            <a:avLst/>
          </a:prstGeom>
          <a:solidFill>
            <a:srgbClr val="39275B"/>
          </a:solidFill>
          <a:ln>
            <a:noFill/>
          </a:ln>
          <a:effectLst>
            <a:outerShdw blurRad="38100" dist="38100" dir="3600000" algn="br">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lIns="91432" tIns="45716" rIns="91432" bIns="45716" anchor="ctr"/>
          <a:lstStyle/>
          <a:p>
            <a:pPr algn="ctr">
              <a:defRPr/>
            </a:pPr>
            <a:endParaRPr lang="en-US"/>
          </a:p>
        </p:txBody>
      </p:sp>
      <p:pic>
        <p:nvPicPr>
          <p:cNvPr id="10" name="Picture 8" descr="UW_W-Logo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9064" y="295275"/>
            <a:ext cx="3381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1557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4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7D29959A-35A8-9348-83C4-31B0671CA6F4}" type="datetime1">
              <a:rPr lang="en-US" smtClean="0"/>
              <a:t>3/20/17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Bill Howe, UW</a:t>
            </a:r>
            <a:endParaRPr lang="en-US"/>
          </a:p>
        </p:txBody>
      </p:sp>
      <p:sp>
        <p:nvSpPr>
          <p:cNvPr id="7" name="Slide Number Placeholder 5"/>
          <p:cNvSpPr>
            <a:spLocks noGrp="1"/>
          </p:cNvSpPr>
          <p:nvPr>
            <p:ph type="sldNum" sz="quarter" idx="12"/>
          </p:nvPr>
        </p:nvSpPr>
        <p:spPr/>
        <p:txBody>
          <a:bodyPr/>
          <a:lstStyle>
            <a:lvl1pPr>
              <a:defRPr/>
            </a:lvl1pPr>
          </a:lstStyle>
          <a:p>
            <a:fld id="{7174E72A-CE54-AB49-9729-B884B92568C1}" type="slidenum">
              <a:rPr lang="en-US"/>
              <a:pPr/>
              <a:t>‹#›</a:t>
            </a:fld>
            <a:endParaRPr lang="en-US"/>
          </a:p>
        </p:txBody>
      </p:sp>
      <p:sp>
        <p:nvSpPr>
          <p:cNvPr id="8" name="Rectangle 7"/>
          <p:cNvSpPr/>
          <p:nvPr userDrawn="1"/>
        </p:nvSpPr>
        <p:spPr>
          <a:xfrm>
            <a:off x="1" y="0"/>
            <a:ext cx="171450" cy="6858000"/>
          </a:xfrm>
          <a:prstGeom prst="rect">
            <a:avLst/>
          </a:prstGeom>
          <a:solidFill>
            <a:srgbClr val="39275B">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anchor="ctr"/>
          <a:lstStyle/>
          <a:p>
            <a:pPr algn="ctr">
              <a:defRPr/>
            </a:pPr>
            <a:endParaRPr lang="en-US" dirty="0"/>
          </a:p>
        </p:txBody>
      </p:sp>
      <p:pic>
        <p:nvPicPr>
          <p:cNvPr id="9" name="Picture 9" descr="UW.Wordmark_ct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361950"/>
            <a:ext cx="25638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1" y="180975"/>
            <a:ext cx="576263" cy="457200"/>
          </a:xfrm>
          <a:prstGeom prst="rect">
            <a:avLst/>
          </a:prstGeom>
          <a:solidFill>
            <a:srgbClr val="39275B"/>
          </a:solidFill>
          <a:ln>
            <a:noFill/>
          </a:ln>
          <a:effectLst>
            <a:outerShdw blurRad="38100" dist="38100" dir="3600000" algn="br">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lIns="91432" tIns="45716" rIns="91432" bIns="45716" anchor="ctr"/>
          <a:lstStyle/>
          <a:p>
            <a:pPr algn="ctr">
              <a:defRPr/>
            </a:pPr>
            <a:endParaRPr lang="en-US"/>
          </a:p>
        </p:txBody>
      </p:sp>
      <p:pic>
        <p:nvPicPr>
          <p:cNvPr id="11" name="Picture 8" descr="UW_W-Logo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9064" y="295275"/>
            <a:ext cx="3381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4820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76400"/>
            <a:ext cx="4040188" cy="498475"/>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676399"/>
            <a:ext cx="4041775" cy="498476"/>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7" indent="0">
              <a:buNone/>
              <a:defRPr sz="1600" b="1"/>
            </a:lvl5pPr>
            <a:lvl6pPr marL="2285797" indent="0">
              <a:buNone/>
              <a:defRPr sz="1600" b="1"/>
            </a:lvl6pPr>
            <a:lvl7pPr marL="2742956" indent="0">
              <a:buNone/>
              <a:defRPr sz="1600" b="1"/>
            </a:lvl7pPr>
            <a:lvl8pPr marL="3200115" indent="0">
              <a:buNone/>
              <a:defRPr sz="1600" b="1"/>
            </a:lvl8pPr>
            <a:lvl9pPr marL="365727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EED5640-A054-AD43-A009-5122F633A555}" type="datetime1">
              <a:rPr lang="en-US" smtClean="0"/>
              <a:t>3/20/17</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Bill Howe, UW</a:t>
            </a:r>
            <a:endParaRPr lang="en-US"/>
          </a:p>
        </p:txBody>
      </p:sp>
      <p:sp>
        <p:nvSpPr>
          <p:cNvPr id="9" name="Slide Number Placeholder 5"/>
          <p:cNvSpPr>
            <a:spLocks noGrp="1"/>
          </p:cNvSpPr>
          <p:nvPr>
            <p:ph type="sldNum" sz="quarter" idx="12"/>
          </p:nvPr>
        </p:nvSpPr>
        <p:spPr/>
        <p:txBody>
          <a:bodyPr/>
          <a:lstStyle>
            <a:lvl1pPr>
              <a:defRPr/>
            </a:lvl1pPr>
          </a:lstStyle>
          <a:p>
            <a:fld id="{1EB80FAF-06AB-7741-A545-C8911F3DDED2}" type="slidenum">
              <a:rPr lang="en-US"/>
              <a:pPr/>
              <a:t>‹#›</a:t>
            </a:fld>
            <a:endParaRPr lang="en-US"/>
          </a:p>
        </p:txBody>
      </p:sp>
      <p:sp>
        <p:nvSpPr>
          <p:cNvPr id="10" name="Rectangle 9"/>
          <p:cNvSpPr/>
          <p:nvPr userDrawn="1"/>
        </p:nvSpPr>
        <p:spPr>
          <a:xfrm>
            <a:off x="1" y="0"/>
            <a:ext cx="171450" cy="6858000"/>
          </a:xfrm>
          <a:prstGeom prst="rect">
            <a:avLst/>
          </a:prstGeom>
          <a:solidFill>
            <a:srgbClr val="39275B">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anchor="ctr"/>
          <a:lstStyle/>
          <a:p>
            <a:pPr algn="ctr">
              <a:defRPr/>
            </a:pPr>
            <a:endParaRPr lang="en-US" dirty="0"/>
          </a:p>
        </p:txBody>
      </p:sp>
      <p:pic>
        <p:nvPicPr>
          <p:cNvPr id="11" name="Picture 9" descr="UW.Wordmark_ct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361950"/>
            <a:ext cx="25638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1" y="180975"/>
            <a:ext cx="576263" cy="457200"/>
          </a:xfrm>
          <a:prstGeom prst="rect">
            <a:avLst/>
          </a:prstGeom>
          <a:solidFill>
            <a:srgbClr val="39275B"/>
          </a:solidFill>
          <a:ln>
            <a:noFill/>
          </a:ln>
          <a:effectLst>
            <a:outerShdw blurRad="38100" dist="38100" dir="3600000" algn="br">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lIns="91432" tIns="45716" rIns="91432" bIns="45716" anchor="ctr"/>
          <a:lstStyle/>
          <a:p>
            <a:pPr algn="ctr">
              <a:defRPr/>
            </a:pPr>
            <a:endParaRPr lang="en-US"/>
          </a:p>
        </p:txBody>
      </p:sp>
      <p:pic>
        <p:nvPicPr>
          <p:cNvPr id="13" name="Picture 8" descr="UW_W-Logo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9064" y="295275"/>
            <a:ext cx="3381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14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144F366-C044-4B4C-9ED0-43C134576ECA}" type="datetime1">
              <a:rPr lang="en-US" smtClean="0"/>
              <a:t>3/20/17</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Bill Howe, UW</a:t>
            </a:r>
            <a:endParaRPr lang="en-US"/>
          </a:p>
        </p:txBody>
      </p:sp>
      <p:sp>
        <p:nvSpPr>
          <p:cNvPr id="5" name="Slide Number Placeholder 5"/>
          <p:cNvSpPr>
            <a:spLocks noGrp="1"/>
          </p:cNvSpPr>
          <p:nvPr>
            <p:ph type="sldNum" sz="quarter" idx="12"/>
          </p:nvPr>
        </p:nvSpPr>
        <p:spPr/>
        <p:txBody>
          <a:bodyPr/>
          <a:lstStyle>
            <a:lvl1pPr>
              <a:defRPr/>
            </a:lvl1pPr>
          </a:lstStyle>
          <a:p>
            <a:fld id="{707BE93F-5C7A-5B41-A729-CD25FF97C964}" type="slidenum">
              <a:rPr lang="en-US"/>
              <a:pPr/>
              <a:t>‹#›</a:t>
            </a:fld>
            <a:endParaRPr lang="en-US"/>
          </a:p>
        </p:txBody>
      </p:sp>
      <p:sp>
        <p:nvSpPr>
          <p:cNvPr id="6" name="Rectangle 5"/>
          <p:cNvSpPr/>
          <p:nvPr userDrawn="1"/>
        </p:nvSpPr>
        <p:spPr>
          <a:xfrm>
            <a:off x="1" y="0"/>
            <a:ext cx="171450" cy="6858000"/>
          </a:xfrm>
          <a:prstGeom prst="rect">
            <a:avLst/>
          </a:prstGeom>
          <a:solidFill>
            <a:srgbClr val="39275B">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anchor="ctr"/>
          <a:lstStyle/>
          <a:p>
            <a:pPr algn="ctr">
              <a:defRPr/>
            </a:pPr>
            <a:endParaRPr lang="en-US" dirty="0"/>
          </a:p>
        </p:txBody>
      </p:sp>
      <p:pic>
        <p:nvPicPr>
          <p:cNvPr id="7" name="Picture 9" descr="UW.Wordmark_ct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361950"/>
            <a:ext cx="25638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1" y="180975"/>
            <a:ext cx="576263" cy="457200"/>
          </a:xfrm>
          <a:prstGeom prst="rect">
            <a:avLst/>
          </a:prstGeom>
          <a:solidFill>
            <a:srgbClr val="39275B"/>
          </a:solidFill>
          <a:ln>
            <a:noFill/>
          </a:ln>
          <a:effectLst>
            <a:outerShdw blurRad="38100" dist="38100" dir="3600000" algn="br">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lIns="91432" tIns="45716" rIns="91432" bIns="45716" anchor="ctr"/>
          <a:lstStyle/>
          <a:p>
            <a:pPr algn="ctr">
              <a:defRPr/>
            </a:pPr>
            <a:endParaRPr lang="en-US"/>
          </a:p>
        </p:txBody>
      </p:sp>
      <p:pic>
        <p:nvPicPr>
          <p:cNvPr id="9" name="Picture 8" descr="UW_W-Logo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9064" y="295275"/>
            <a:ext cx="3381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8449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5FCB4E5-F5CA-CD47-9AE3-A07BD6AB5419}" type="datetime1">
              <a:rPr lang="en-US" smtClean="0"/>
              <a:t>3/20/17</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Bill Howe, UW</a:t>
            </a:r>
            <a:endParaRPr lang="en-US"/>
          </a:p>
        </p:txBody>
      </p:sp>
      <p:sp>
        <p:nvSpPr>
          <p:cNvPr id="4" name="Slide Number Placeholder 5"/>
          <p:cNvSpPr>
            <a:spLocks noGrp="1"/>
          </p:cNvSpPr>
          <p:nvPr>
            <p:ph type="sldNum" sz="quarter" idx="12"/>
          </p:nvPr>
        </p:nvSpPr>
        <p:spPr/>
        <p:txBody>
          <a:bodyPr/>
          <a:lstStyle>
            <a:lvl1pPr>
              <a:defRPr/>
            </a:lvl1pPr>
          </a:lstStyle>
          <a:p>
            <a:fld id="{354DEEC5-EA09-464B-9CF2-C5C5C68E1237}" type="slidenum">
              <a:rPr lang="en-US"/>
              <a:pPr/>
              <a:t>‹#›</a:t>
            </a:fld>
            <a:endParaRPr lang="en-US"/>
          </a:p>
        </p:txBody>
      </p:sp>
    </p:spTree>
    <p:extLst>
      <p:ext uri="{BB962C8B-B14F-4D97-AF65-F5344CB8AC3E}">
        <p14:creationId xmlns:p14="http://schemas.microsoft.com/office/powerpoint/2010/main" val="3480434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62000"/>
            <a:ext cx="3008313" cy="7620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762000"/>
            <a:ext cx="5111750" cy="5364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676400"/>
            <a:ext cx="3008313" cy="4449763"/>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FF7E3BA-6CFD-3F4B-B6A9-0E95C2C35C95}" type="datetime1">
              <a:rPr lang="en-US" smtClean="0"/>
              <a:t>3/20/17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Bill Howe, UW</a:t>
            </a:r>
            <a:endParaRPr lang="en-US"/>
          </a:p>
        </p:txBody>
      </p:sp>
      <p:sp>
        <p:nvSpPr>
          <p:cNvPr id="7" name="Slide Number Placeholder 5"/>
          <p:cNvSpPr>
            <a:spLocks noGrp="1"/>
          </p:cNvSpPr>
          <p:nvPr>
            <p:ph type="sldNum" sz="quarter" idx="12"/>
          </p:nvPr>
        </p:nvSpPr>
        <p:spPr/>
        <p:txBody>
          <a:bodyPr/>
          <a:lstStyle>
            <a:lvl1pPr>
              <a:defRPr/>
            </a:lvl1pPr>
          </a:lstStyle>
          <a:p>
            <a:fld id="{157139CD-AAD3-944F-B5E6-7F016C31DF0E}" type="slidenum">
              <a:rPr lang="en-US"/>
              <a:pPr/>
              <a:t>‹#›</a:t>
            </a:fld>
            <a:endParaRPr lang="en-US"/>
          </a:p>
        </p:txBody>
      </p:sp>
      <p:sp>
        <p:nvSpPr>
          <p:cNvPr id="8" name="Rectangle 7"/>
          <p:cNvSpPr/>
          <p:nvPr userDrawn="1"/>
        </p:nvSpPr>
        <p:spPr>
          <a:xfrm>
            <a:off x="1" y="0"/>
            <a:ext cx="171450" cy="6858000"/>
          </a:xfrm>
          <a:prstGeom prst="rect">
            <a:avLst/>
          </a:prstGeom>
          <a:solidFill>
            <a:srgbClr val="39275B">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anchor="ctr"/>
          <a:lstStyle/>
          <a:p>
            <a:pPr algn="ctr">
              <a:defRPr/>
            </a:pPr>
            <a:endParaRPr lang="en-US" dirty="0"/>
          </a:p>
        </p:txBody>
      </p:sp>
      <p:pic>
        <p:nvPicPr>
          <p:cNvPr id="9" name="Picture 9" descr="UW.Wordmark_ct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361950"/>
            <a:ext cx="25638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1" y="180975"/>
            <a:ext cx="576263" cy="457200"/>
          </a:xfrm>
          <a:prstGeom prst="rect">
            <a:avLst/>
          </a:prstGeom>
          <a:solidFill>
            <a:srgbClr val="39275B"/>
          </a:solidFill>
          <a:ln>
            <a:noFill/>
          </a:ln>
          <a:effectLst>
            <a:outerShdw blurRad="38100" dist="38100" dir="3600000" algn="br">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lIns="91432" tIns="45716" rIns="91432" bIns="45716" anchor="ctr"/>
          <a:lstStyle/>
          <a:p>
            <a:pPr algn="ctr">
              <a:defRPr/>
            </a:pPr>
            <a:endParaRPr lang="en-US"/>
          </a:p>
        </p:txBody>
      </p:sp>
      <p:pic>
        <p:nvPicPr>
          <p:cNvPr id="11" name="Picture 8" descr="UW_W-Logo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9064" y="295275"/>
            <a:ext cx="3381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50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2000"/>
            <a:ext cx="5486400" cy="3965575"/>
          </a:xfrm>
        </p:spPr>
        <p:txBody>
          <a:bodyPr rtlCol="0">
            <a:normAutofit/>
          </a:bodyPr>
          <a:lstStyle>
            <a:lvl1pPr marL="0" indent="0">
              <a:buNone/>
              <a:defRPr sz="3200"/>
            </a:lvl1pPr>
            <a:lvl2pPr marL="457159" indent="0">
              <a:buNone/>
              <a:defRPr sz="2800"/>
            </a:lvl2pPr>
            <a:lvl3pPr marL="914318" indent="0">
              <a:buNone/>
              <a:defRPr sz="2400"/>
            </a:lvl3pPr>
            <a:lvl4pPr marL="1371477" indent="0">
              <a:buNone/>
              <a:defRPr sz="2000"/>
            </a:lvl4pPr>
            <a:lvl5pPr marL="1828637" indent="0">
              <a:buNone/>
              <a:defRPr sz="2000"/>
            </a:lvl5pPr>
            <a:lvl6pPr marL="2285797" indent="0">
              <a:buNone/>
              <a:defRPr sz="2000"/>
            </a:lvl6pPr>
            <a:lvl7pPr marL="2742956" indent="0">
              <a:buNone/>
              <a:defRPr sz="2000"/>
            </a:lvl7pPr>
            <a:lvl8pPr marL="3200115" indent="0">
              <a:buNone/>
              <a:defRPr sz="2000"/>
            </a:lvl8pPr>
            <a:lvl9pPr marL="3657274"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7" indent="0">
              <a:buNone/>
              <a:defRPr sz="900"/>
            </a:lvl5pPr>
            <a:lvl6pPr marL="2285797" indent="0">
              <a:buNone/>
              <a:defRPr sz="900"/>
            </a:lvl6pPr>
            <a:lvl7pPr marL="2742956" indent="0">
              <a:buNone/>
              <a:defRPr sz="900"/>
            </a:lvl7pPr>
            <a:lvl8pPr marL="3200115" indent="0">
              <a:buNone/>
              <a:defRPr sz="900"/>
            </a:lvl8pPr>
            <a:lvl9pPr marL="3657274"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4C999BE-CC0D-BA40-AC64-6591B8579716}" type="datetime1">
              <a:rPr lang="en-US" smtClean="0"/>
              <a:t>3/20/17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Bill Howe, UW</a:t>
            </a:r>
            <a:endParaRPr lang="en-US"/>
          </a:p>
        </p:txBody>
      </p:sp>
      <p:sp>
        <p:nvSpPr>
          <p:cNvPr id="7" name="Slide Number Placeholder 5"/>
          <p:cNvSpPr>
            <a:spLocks noGrp="1"/>
          </p:cNvSpPr>
          <p:nvPr>
            <p:ph type="sldNum" sz="quarter" idx="12"/>
          </p:nvPr>
        </p:nvSpPr>
        <p:spPr/>
        <p:txBody>
          <a:bodyPr/>
          <a:lstStyle>
            <a:lvl1pPr>
              <a:defRPr/>
            </a:lvl1pPr>
          </a:lstStyle>
          <a:p>
            <a:fld id="{05C78931-4823-DD4F-8A70-63C081F743DA}" type="slidenum">
              <a:rPr lang="en-US"/>
              <a:pPr/>
              <a:t>‹#›</a:t>
            </a:fld>
            <a:endParaRPr lang="en-US"/>
          </a:p>
        </p:txBody>
      </p:sp>
      <p:sp>
        <p:nvSpPr>
          <p:cNvPr id="8" name="Rectangle 7"/>
          <p:cNvSpPr/>
          <p:nvPr userDrawn="1"/>
        </p:nvSpPr>
        <p:spPr>
          <a:xfrm>
            <a:off x="1" y="0"/>
            <a:ext cx="171450" cy="6858000"/>
          </a:xfrm>
          <a:prstGeom prst="rect">
            <a:avLst/>
          </a:prstGeom>
          <a:solidFill>
            <a:srgbClr val="39275B">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91432" tIns="45716" rIns="91432" bIns="45716" anchor="ctr"/>
          <a:lstStyle/>
          <a:p>
            <a:pPr algn="ctr">
              <a:defRPr/>
            </a:pPr>
            <a:endParaRPr lang="en-US" dirty="0"/>
          </a:p>
        </p:txBody>
      </p:sp>
      <p:pic>
        <p:nvPicPr>
          <p:cNvPr id="9" name="Picture 9" descr="UW.Wordmark_ct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361950"/>
            <a:ext cx="256381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1" y="180975"/>
            <a:ext cx="576263" cy="457200"/>
          </a:xfrm>
          <a:prstGeom prst="rect">
            <a:avLst/>
          </a:prstGeom>
          <a:solidFill>
            <a:srgbClr val="39275B"/>
          </a:solidFill>
          <a:ln>
            <a:noFill/>
          </a:ln>
          <a:effectLst>
            <a:outerShdw blurRad="38100" dist="38100" dir="3600000" algn="br">
              <a:srgbClr val="000000">
                <a:alpha val="15000"/>
              </a:srgbClr>
            </a:outerShdw>
          </a:effectLst>
        </p:spPr>
        <p:style>
          <a:lnRef idx="1">
            <a:schemeClr val="accent1"/>
          </a:lnRef>
          <a:fillRef idx="3">
            <a:schemeClr val="accent1"/>
          </a:fillRef>
          <a:effectRef idx="2">
            <a:schemeClr val="accent1"/>
          </a:effectRef>
          <a:fontRef idx="minor">
            <a:schemeClr val="lt1"/>
          </a:fontRef>
        </p:style>
        <p:txBody>
          <a:bodyPr lIns="91432" tIns="45716" rIns="91432" bIns="45716" anchor="ctr"/>
          <a:lstStyle/>
          <a:p>
            <a:pPr algn="ctr">
              <a:defRPr/>
            </a:pPr>
            <a:endParaRPr lang="en-US"/>
          </a:p>
        </p:txBody>
      </p:sp>
      <p:pic>
        <p:nvPicPr>
          <p:cNvPr id="11" name="Picture 8" descr="UW_W-Logo_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9064" y="295275"/>
            <a:ext cx="3381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410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7620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2" tIns="45716" rIns="91432" bIns="45716"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76400"/>
            <a:ext cx="8229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2" tIns="45716" rIns="91432"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wrap="square" lIns="91432" tIns="45716" rIns="91432" bIns="45716" numCol="1" anchor="ctr" anchorCtr="0" compatLnSpc="1">
            <a:prstTxWarp prst="textNoShape">
              <a:avLst/>
            </a:prstTxWarp>
          </a:bodyPr>
          <a:lstStyle>
            <a:lvl1pPr>
              <a:defRPr sz="1200">
                <a:solidFill>
                  <a:srgbClr val="898989"/>
                </a:solidFill>
                <a:latin typeface="Frutiger 55 Roman" charset="0"/>
              </a:defRPr>
            </a:lvl1pPr>
          </a:lstStyle>
          <a:p>
            <a:fld id="{7BC5C81F-24D6-B24D-AABC-683A945C8813}" type="datetime1">
              <a:rPr lang="en-US" smtClean="0"/>
              <a:t>3/20/17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wrap="square" lIns="91432" tIns="45716" rIns="91432" bIns="45716" numCol="1" anchor="ctr" anchorCtr="0" compatLnSpc="1">
            <a:prstTxWarp prst="textNoShape">
              <a:avLst/>
            </a:prstTxWarp>
          </a:bodyPr>
          <a:lstStyle>
            <a:lvl1pPr algn="ctr">
              <a:defRPr sz="1200">
                <a:solidFill>
                  <a:srgbClr val="898989"/>
                </a:solidFill>
                <a:latin typeface="Frutiger 55 Roman"/>
                <a:ea typeface="ＭＳ Ｐゴシック" charset="-128"/>
                <a:cs typeface="ＭＳ Ｐゴシック" charset="-128"/>
              </a:defRPr>
            </a:lvl1pPr>
          </a:lstStyle>
          <a:p>
            <a:pPr>
              <a:defRPr/>
            </a:pPr>
            <a:r>
              <a:rPr lang="en-US" smtClean="0"/>
              <a:t>Data, Responsibly @ Dagstuhl</a:t>
            </a: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wrap="square" lIns="91432" tIns="45716" rIns="91432" bIns="45716" numCol="1" anchor="ctr" anchorCtr="0" compatLnSpc="1">
            <a:prstTxWarp prst="textNoShape">
              <a:avLst/>
            </a:prstTxWarp>
          </a:bodyPr>
          <a:lstStyle>
            <a:lvl1pPr algn="r">
              <a:defRPr sz="1200">
                <a:solidFill>
                  <a:srgbClr val="898989"/>
                </a:solidFill>
                <a:latin typeface="Frutiger 55 Roman" charset="0"/>
              </a:defRPr>
            </a:lvl1pPr>
          </a:lstStyle>
          <a:p>
            <a:fld id="{BE813726-3EE7-B74D-9376-57C8D899FEF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p:txStyles>
    <p:titleStyle>
      <a:lvl1pPr algn="ctr" defTabSz="457159" rtl="0" eaLnBrk="0" fontAlgn="base" hangingPunct="0">
        <a:spcBef>
          <a:spcPct val="0"/>
        </a:spcBef>
        <a:spcAft>
          <a:spcPct val="0"/>
        </a:spcAft>
        <a:defRPr sz="4400" kern="1200">
          <a:solidFill>
            <a:schemeClr val="tx1"/>
          </a:solidFill>
          <a:latin typeface="Frutiger 55 Roman"/>
          <a:ea typeface="ＭＳ Ｐゴシック" charset="-128"/>
          <a:cs typeface="ＭＳ Ｐゴシック" charset="-128"/>
        </a:defRPr>
      </a:lvl1pPr>
      <a:lvl2pPr algn="ctr" defTabSz="457159" rtl="0" eaLnBrk="0" fontAlgn="base" hangingPunct="0">
        <a:spcBef>
          <a:spcPct val="0"/>
        </a:spcBef>
        <a:spcAft>
          <a:spcPct val="0"/>
        </a:spcAft>
        <a:defRPr sz="4400">
          <a:solidFill>
            <a:schemeClr val="tx1"/>
          </a:solidFill>
          <a:latin typeface="Frutiger 55 Roman" charset="0"/>
          <a:ea typeface="ＭＳ Ｐゴシック" charset="-128"/>
          <a:cs typeface="ＭＳ Ｐゴシック" charset="-128"/>
        </a:defRPr>
      </a:lvl2pPr>
      <a:lvl3pPr algn="ctr" defTabSz="457159" rtl="0" eaLnBrk="0" fontAlgn="base" hangingPunct="0">
        <a:spcBef>
          <a:spcPct val="0"/>
        </a:spcBef>
        <a:spcAft>
          <a:spcPct val="0"/>
        </a:spcAft>
        <a:defRPr sz="4400">
          <a:solidFill>
            <a:schemeClr val="tx1"/>
          </a:solidFill>
          <a:latin typeface="Frutiger 55 Roman" charset="0"/>
          <a:ea typeface="ＭＳ Ｐゴシック" charset="-128"/>
          <a:cs typeface="ＭＳ Ｐゴシック" charset="-128"/>
        </a:defRPr>
      </a:lvl3pPr>
      <a:lvl4pPr algn="ctr" defTabSz="457159" rtl="0" eaLnBrk="0" fontAlgn="base" hangingPunct="0">
        <a:spcBef>
          <a:spcPct val="0"/>
        </a:spcBef>
        <a:spcAft>
          <a:spcPct val="0"/>
        </a:spcAft>
        <a:defRPr sz="4400">
          <a:solidFill>
            <a:schemeClr val="tx1"/>
          </a:solidFill>
          <a:latin typeface="Frutiger 55 Roman" charset="0"/>
          <a:ea typeface="ＭＳ Ｐゴシック" charset="-128"/>
          <a:cs typeface="ＭＳ Ｐゴシック" charset="-128"/>
        </a:defRPr>
      </a:lvl4pPr>
      <a:lvl5pPr algn="ctr" defTabSz="457159" rtl="0" eaLnBrk="0" fontAlgn="base" hangingPunct="0">
        <a:spcBef>
          <a:spcPct val="0"/>
        </a:spcBef>
        <a:spcAft>
          <a:spcPct val="0"/>
        </a:spcAft>
        <a:defRPr sz="4400">
          <a:solidFill>
            <a:schemeClr val="tx1"/>
          </a:solidFill>
          <a:latin typeface="Frutiger 55 Roman" charset="0"/>
          <a:ea typeface="ＭＳ Ｐゴシック" charset="-128"/>
          <a:cs typeface="ＭＳ Ｐゴシック" charset="-128"/>
        </a:defRPr>
      </a:lvl5pPr>
      <a:lvl6pPr marL="457159" algn="ctr" defTabSz="457159"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318" algn="ctr" defTabSz="457159"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477" algn="ctr" defTabSz="457159"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637" algn="ctr" defTabSz="457159"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870" indent="-342870" algn="l" defTabSz="457159" rtl="0" eaLnBrk="0" fontAlgn="base" hangingPunct="0">
        <a:spcBef>
          <a:spcPct val="20000"/>
        </a:spcBef>
        <a:spcAft>
          <a:spcPct val="0"/>
        </a:spcAft>
        <a:buFont typeface="Arial" charset="0"/>
        <a:buChar char="•"/>
        <a:defRPr sz="3200" kern="1200">
          <a:solidFill>
            <a:schemeClr val="tx1"/>
          </a:solidFill>
          <a:latin typeface="Frutiger 55 Roman"/>
          <a:ea typeface="ＭＳ Ｐゴシック" charset="-128"/>
          <a:cs typeface="ＭＳ Ｐゴシック" charset="-128"/>
        </a:defRPr>
      </a:lvl1pPr>
      <a:lvl2pPr marL="742883" indent="-285724" algn="l" defTabSz="457159" rtl="0" eaLnBrk="0" fontAlgn="base" hangingPunct="0">
        <a:spcBef>
          <a:spcPct val="20000"/>
        </a:spcBef>
        <a:spcAft>
          <a:spcPct val="0"/>
        </a:spcAft>
        <a:buFont typeface="Arial" charset="0"/>
        <a:buChar char="–"/>
        <a:defRPr sz="2800" kern="1200">
          <a:solidFill>
            <a:schemeClr val="tx1"/>
          </a:solidFill>
          <a:latin typeface="Frutiger 55 Roman"/>
          <a:ea typeface="ＭＳ Ｐゴシック" charset="-128"/>
          <a:cs typeface="+mn-cs"/>
        </a:defRPr>
      </a:lvl2pPr>
      <a:lvl3pPr marL="1142898" indent="-228580" algn="l" defTabSz="457159" rtl="0" eaLnBrk="0" fontAlgn="base" hangingPunct="0">
        <a:spcBef>
          <a:spcPct val="20000"/>
        </a:spcBef>
        <a:spcAft>
          <a:spcPct val="0"/>
        </a:spcAft>
        <a:buFont typeface="Arial" charset="0"/>
        <a:buChar char="•"/>
        <a:defRPr sz="2400" kern="1200">
          <a:solidFill>
            <a:schemeClr val="tx1"/>
          </a:solidFill>
          <a:latin typeface="Frutiger 55 Roman"/>
          <a:ea typeface="ＭＳ Ｐゴシック" charset="-128"/>
          <a:cs typeface="+mn-cs"/>
        </a:defRPr>
      </a:lvl3pPr>
      <a:lvl4pPr marL="1600057" indent="-228580" algn="l" defTabSz="457159" rtl="0" eaLnBrk="0" fontAlgn="base" hangingPunct="0">
        <a:spcBef>
          <a:spcPct val="20000"/>
        </a:spcBef>
        <a:spcAft>
          <a:spcPct val="0"/>
        </a:spcAft>
        <a:buFont typeface="Arial" charset="0"/>
        <a:buChar char="–"/>
        <a:defRPr sz="2000" kern="1200">
          <a:solidFill>
            <a:schemeClr val="tx1"/>
          </a:solidFill>
          <a:latin typeface="Frutiger 55 Roman"/>
          <a:ea typeface="ＭＳ Ｐゴシック" charset="-128"/>
          <a:cs typeface="+mn-cs"/>
        </a:defRPr>
      </a:lvl4pPr>
      <a:lvl5pPr marL="2057217" indent="-228580" algn="l" defTabSz="457159" rtl="0" eaLnBrk="0" fontAlgn="base" hangingPunct="0">
        <a:spcBef>
          <a:spcPct val="20000"/>
        </a:spcBef>
        <a:spcAft>
          <a:spcPct val="0"/>
        </a:spcAft>
        <a:buFont typeface="Arial" charset="0"/>
        <a:buChar char="»"/>
        <a:defRPr sz="2000" kern="1200">
          <a:solidFill>
            <a:schemeClr val="tx1"/>
          </a:solidFill>
          <a:latin typeface="Frutiger 55 Roman"/>
          <a:ea typeface="ＭＳ Ｐゴシック" charset="-128"/>
          <a:cs typeface="+mn-cs"/>
        </a:defRPr>
      </a:lvl5pPr>
      <a:lvl6pPr marL="2514376" indent="-228580" algn="l" defTabSz="457159" rtl="0" eaLnBrk="1" latinLnBrk="0" hangingPunct="1">
        <a:spcBef>
          <a:spcPct val="20000"/>
        </a:spcBef>
        <a:buFont typeface="Arial"/>
        <a:buChar char="•"/>
        <a:defRPr sz="2000" kern="1200">
          <a:solidFill>
            <a:schemeClr val="tx1"/>
          </a:solidFill>
          <a:latin typeface="+mn-lt"/>
          <a:ea typeface="+mn-ea"/>
          <a:cs typeface="+mn-cs"/>
        </a:defRPr>
      </a:lvl6pPr>
      <a:lvl7pPr marL="2971535" indent="-228580" algn="l" defTabSz="457159" rtl="0" eaLnBrk="1" latinLnBrk="0" hangingPunct="1">
        <a:spcBef>
          <a:spcPct val="20000"/>
        </a:spcBef>
        <a:buFont typeface="Arial"/>
        <a:buChar char="•"/>
        <a:defRPr sz="2000" kern="1200">
          <a:solidFill>
            <a:schemeClr val="tx1"/>
          </a:solidFill>
          <a:latin typeface="+mn-lt"/>
          <a:ea typeface="+mn-ea"/>
          <a:cs typeface="+mn-cs"/>
        </a:defRPr>
      </a:lvl7pPr>
      <a:lvl8pPr marL="3428695" indent="-228580" algn="l" defTabSz="457159" rtl="0" eaLnBrk="1" latinLnBrk="0" hangingPunct="1">
        <a:spcBef>
          <a:spcPct val="20000"/>
        </a:spcBef>
        <a:buFont typeface="Arial"/>
        <a:buChar char="•"/>
        <a:defRPr sz="2000" kern="1200">
          <a:solidFill>
            <a:schemeClr val="tx1"/>
          </a:solidFill>
          <a:latin typeface="+mn-lt"/>
          <a:ea typeface="+mn-ea"/>
          <a:cs typeface="+mn-cs"/>
        </a:defRPr>
      </a:lvl8pPr>
      <a:lvl9pPr marL="3885854" indent="-228580" algn="l" defTabSz="4571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9" rtl="0" eaLnBrk="1" latinLnBrk="0" hangingPunct="1">
        <a:defRPr sz="1800" kern="1200">
          <a:solidFill>
            <a:schemeClr val="tx1"/>
          </a:solidFill>
          <a:latin typeface="+mn-lt"/>
          <a:ea typeface="+mn-ea"/>
          <a:cs typeface="+mn-cs"/>
        </a:defRPr>
      </a:lvl1pPr>
      <a:lvl2pPr marL="457159" algn="l" defTabSz="457159" rtl="0" eaLnBrk="1" latinLnBrk="0" hangingPunct="1">
        <a:defRPr sz="1800" kern="1200">
          <a:solidFill>
            <a:schemeClr val="tx1"/>
          </a:solidFill>
          <a:latin typeface="+mn-lt"/>
          <a:ea typeface="+mn-ea"/>
          <a:cs typeface="+mn-cs"/>
        </a:defRPr>
      </a:lvl2pPr>
      <a:lvl3pPr marL="914318" algn="l" defTabSz="457159" rtl="0" eaLnBrk="1" latinLnBrk="0" hangingPunct="1">
        <a:defRPr sz="1800" kern="1200">
          <a:solidFill>
            <a:schemeClr val="tx1"/>
          </a:solidFill>
          <a:latin typeface="+mn-lt"/>
          <a:ea typeface="+mn-ea"/>
          <a:cs typeface="+mn-cs"/>
        </a:defRPr>
      </a:lvl3pPr>
      <a:lvl4pPr marL="1371477" algn="l" defTabSz="457159" rtl="0" eaLnBrk="1" latinLnBrk="0" hangingPunct="1">
        <a:defRPr sz="1800" kern="1200">
          <a:solidFill>
            <a:schemeClr val="tx1"/>
          </a:solidFill>
          <a:latin typeface="+mn-lt"/>
          <a:ea typeface="+mn-ea"/>
          <a:cs typeface="+mn-cs"/>
        </a:defRPr>
      </a:lvl4pPr>
      <a:lvl5pPr marL="1828637" algn="l" defTabSz="457159" rtl="0" eaLnBrk="1" latinLnBrk="0" hangingPunct="1">
        <a:defRPr sz="1800" kern="1200">
          <a:solidFill>
            <a:schemeClr val="tx1"/>
          </a:solidFill>
          <a:latin typeface="+mn-lt"/>
          <a:ea typeface="+mn-ea"/>
          <a:cs typeface="+mn-cs"/>
        </a:defRPr>
      </a:lvl5pPr>
      <a:lvl6pPr marL="2285797" algn="l" defTabSz="457159" rtl="0" eaLnBrk="1" latinLnBrk="0" hangingPunct="1">
        <a:defRPr sz="1800" kern="1200">
          <a:solidFill>
            <a:schemeClr val="tx1"/>
          </a:solidFill>
          <a:latin typeface="+mn-lt"/>
          <a:ea typeface="+mn-ea"/>
          <a:cs typeface="+mn-cs"/>
        </a:defRPr>
      </a:lvl6pPr>
      <a:lvl7pPr marL="2742956" algn="l" defTabSz="457159" rtl="0" eaLnBrk="1" latinLnBrk="0" hangingPunct="1">
        <a:defRPr sz="1800" kern="1200">
          <a:solidFill>
            <a:schemeClr val="tx1"/>
          </a:solidFill>
          <a:latin typeface="+mn-lt"/>
          <a:ea typeface="+mn-ea"/>
          <a:cs typeface="+mn-cs"/>
        </a:defRPr>
      </a:lvl7pPr>
      <a:lvl8pPr marL="3200115" algn="l" defTabSz="457159" rtl="0" eaLnBrk="1" latinLnBrk="0" hangingPunct="1">
        <a:defRPr sz="1800" kern="1200">
          <a:solidFill>
            <a:schemeClr val="tx1"/>
          </a:solidFill>
          <a:latin typeface="+mn-lt"/>
          <a:ea typeface="+mn-ea"/>
          <a:cs typeface="+mn-cs"/>
        </a:defRPr>
      </a:lvl8pPr>
      <a:lvl9pPr marL="3657274" algn="l" defTabSz="45715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7620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52" tIns="45628" rIns="91252" bIns="45628"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76400"/>
            <a:ext cx="82296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52" tIns="45628" rIns="91252" bIns="4562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70"/>
            <a:ext cx="2133600" cy="365125"/>
          </a:xfrm>
          <a:prstGeom prst="rect">
            <a:avLst/>
          </a:prstGeom>
        </p:spPr>
        <p:txBody>
          <a:bodyPr vert="horz" wrap="square" lIns="91252" tIns="45628" rIns="91252" bIns="45628" numCol="1" anchor="ctr" anchorCtr="0" compatLnSpc="1">
            <a:prstTxWarp prst="textNoShape">
              <a:avLst/>
            </a:prstTxWarp>
          </a:bodyPr>
          <a:lstStyle>
            <a:lvl1pPr>
              <a:defRPr sz="1200">
                <a:solidFill>
                  <a:srgbClr val="898989"/>
                </a:solidFill>
                <a:latin typeface="Calibri" pitchFamily="34" charset="0"/>
              </a:defRPr>
            </a:lvl1pPr>
          </a:lstStyle>
          <a:p>
            <a:pPr defTabSz="456268">
              <a:defRPr/>
            </a:pPr>
            <a:fld id="{288BB537-F050-104B-87A7-E53685A1FAFA}" type="datetime1">
              <a:rPr lang="en-US" smtClean="0">
                <a:ea typeface="ＭＳ Ｐゴシック" pitchFamily="34" charset="-128"/>
                <a:cs typeface="+mn-cs"/>
              </a:rPr>
              <a:pPr defTabSz="456268">
                <a:defRPr/>
              </a:pPr>
              <a:t>3/20/17</a:t>
            </a:fld>
            <a:endParaRPr lang="en-US">
              <a:ea typeface="ＭＳ Ｐゴシック" pitchFamily="34" charset="-128"/>
              <a:cs typeface="+mn-cs"/>
            </a:endParaRPr>
          </a:p>
        </p:txBody>
      </p:sp>
      <p:sp>
        <p:nvSpPr>
          <p:cNvPr id="5" name="Footer Placeholder 4"/>
          <p:cNvSpPr>
            <a:spLocks noGrp="1"/>
          </p:cNvSpPr>
          <p:nvPr>
            <p:ph type="ftr" sz="quarter" idx="3"/>
          </p:nvPr>
        </p:nvSpPr>
        <p:spPr>
          <a:xfrm>
            <a:off x="3124200" y="6356370"/>
            <a:ext cx="2895600" cy="365125"/>
          </a:xfrm>
          <a:prstGeom prst="rect">
            <a:avLst/>
          </a:prstGeom>
        </p:spPr>
        <p:txBody>
          <a:bodyPr vert="horz" wrap="square" lIns="91252" tIns="45628" rIns="91252" bIns="45628" numCol="1" anchor="ctr" anchorCtr="0" compatLnSpc="1">
            <a:prstTxWarp prst="textNoShape">
              <a:avLst/>
            </a:prstTxWarp>
          </a:bodyPr>
          <a:lstStyle>
            <a:lvl1pPr algn="ctr">
              <a:defRPr sz="1200">
                <a:solidFill>
                  <a:srgbClr val="898989"/>
                </a:solidFill>
                <a:latin typeface="Calibri" pitchFamily="-112" charset="0"/>
                <a:ea typeface="ＭＳ Ｐゴシック" pitchFamily="-112" charset="-128"/>
                <a:cs typeface="+mn-cs"/>
              </a:defRPr>
            </a:lvl1pPr>
          </a:lstStyle>
          <a:p>
            <a:pPr defTabSz="456268">
              <a:defRPr/>
            </a:pPr>
            <a:endParaRPr lang="en-US"/>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wrap="square" lIns="91252" tIns="45628" rIns="91252" bIns="45628" numCol="1" anchor="ctr" anchorCtr="0" compatLnSpc="1">
            <a:prstTxWarp prst="textNoShape">
              <a:avLst/>
            </a:prstTxWarp>
          </a:bodyPr>
          <a:lstStyle>
            <a:lvl1pPr algn="r">
              <a:defRPr sz="1200">
                <a:solidFill>
                  <a:srgbClr val="898989"/>
                </a:solidFill>
                <a:latin typeface="Calibri" pitchFamily="34" charset="0"/>
              </a:defRPr>
            </a:lvl1pPr>
          </a:lstStyle>
          <a:p>
            <a:pPr defTabSz="456268">
              <a:defRPr/>
            </a:pPr>
            <a:fld id="{5AB4410D-178C-4124-A544-9434889338F7}" type="slidenum">
              <a:rPr lang="en-US">
                <a:ea typeface="ＭＳ Ｐゴシック" pitchFamily="34" charset="-128"/>
                <a:cs typeface="+mn-cs"/>
              </a:rPr>
              <a:pPr defTabSz="456268">
                <a:defRPr/>
              </a:pPr>
              <a:t>‹#›</a:t>
            </a:fld>
            <a:endParaRPr lang="en-US">
              <a:ea typeface="ＭＳ Ｐゴシック" pitchFamily="34" charset="-128"/>
              <a:cs typeface="+mn-cs"/>
            </a:endParaRPr>
          </a:p>
        </p:txBody>
      </p:sp>
    </p:spTree>
    <p:extLst>
      <p:ext uri="{BB962C8B-B14F-4D97-AF65-F5344CB8AC3E}">
        <p14:creationId xmlns:p14="http://schemas.microsoft.com/office/powerpoint/2010/main" val="698703502"/>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hf hdr="0" ftr="0" dt="0"/>
  <p:txStyles>
    <p:titleStyle>
      <a:lvl1pPr algn="ctr" defTabSz="456268" rtl="0" eaLnBrk="0" fontAlgn="base" hangingPunct="0">
        <a:spcBef>
          <a:spcPct val="0"/>
        </a:spcBef>
        <a:spcAft>
          <a:spcPct val="0"/>
        </a:spcAft>
        <a:defRPr sz="4400" kern="1200">
          <a:solidFill>
            <a:schemeClr val="tx1"/>
          </a:solidFill>
          <a:latin typeface="+mj-lt"/>
          <a:ea typeface="ＭＳ Ｐゴシック" pitchFamily="-112" charset="-128"/>
          <a:cs typeface="ＭＳ Ｐゴシック" charset="0"/>
        </a:defRPr>
      </a:lvl1pPr>
      <a:lvl2pPr algn="ctr" defTabSz="456268"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charset="0"/>
        </a:defRPr>
      </a:lvl2pPr>
      <a:lvl3pPr algn="ctr" defTabSz="456268"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charset="0"/>
        </a:defRPr>
      </a:lvl3pPr>
      <a:lvl4pPr algn="ctr" defTabSz="456268"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charset="0"/>
        </a:defRPr>
      </a:lvl4pPr>
      <a:lvl5pPr algn="ctr" defTabSz="456268" rtl="0" eaLnBrk="0" fontAlgn="base" hangingPunct="0">
        <a:spcBef>
          <a:spcPct val="0"/>
        </a:spcBef>
        <a:spcAft>
          <a:spcPct val="0"/>
        </a:spcAft>
        <a:defRPr sz="4400">
          <a:solidFill>
            <a:schemeClr val="tx1"/>
          </a:solidFill>
          <a:latin typeface="Calibri" pitchFamily="-112" charset="0"/>
          <a:ea typeface="ＭＳ Ｐゴシック" pitchFamily="-112" charset="-128"/>
          <a:cs typeface="ＭＳ Ｐゴシック" charset="0"/>
        </a:defRPr>
      </a:lvl5pPr>
      <a:lvl6pPr marL="456268" algn="ctr" defTabSz="456268" rtl="0" fontAlgn="base">
        <a:spcBef>
          <a:spcPct val="0"/>
        </a:spcBef>
        <a:spcAft>
          <a:spcPct val="0"/>
        </a:spcAft>
        <a:defRPr sz="4400">
          <a:solidFill>
            <a:schemeClr val="tx1"/>
          </a:solidFill>
          <a:latin typeface="Calibri" pitchFamily="-112" charset="0"/>
          <a:ea typeface="ＭＳ Ｐゴシック" pitchFamily="-112" charset="-128"/>
        </a:defRPr>
      </a:lvl6pPr>
      <a:lvl7pPr marL="912543" algn="ctr" defTabSz="456268" rtl="0" fontAlgn="base">
        <a:spcBef>
          <a:spcPct val="0"/>
        </a:spcBef>
        <a:spcAft>
          <a:spcPct val="0"/>
        </a:spcAft>
        <a:defRPr sz="4400">
          <a:solidFill>
            <a:schemeClr val="tx1"/>
          </a:solidFill>
          <a:latin typeface="Calibri" pitchFamily="-112" charset="0"/>
          <a:ea typeface="ＭＳ Ｐゴシック" pitchFamily="-112" charset="-128"/>
        </a:defRPr>
      </a:lvl7pPr>
      <a:lvl8pPr marL="1368811" algn="ctr" defTabSz="456268" rtl="0" fontAlgn="base">
        <a:spcBef>
          <a:spcPct val="0"/>
        </a:spcBef>
        <a:spcAft>
          <a:spcPct val="0"/>
        </a:spcAft>
        <a:defRPr sz="4400">
          <a:solidFill>
            <a:schemeClr val="tx1"/>
          </a:solidFill>
          <a:latin typeface="Calibri" pitchFamily="-112" charset="0"/>
          <a:ea typeface="ＭＳ Ｐゴシック" pitchFamily="-112" charset="-128"/>
        </a:defRPr>
      </a:lvl8pPr>
      <a:lvl9pPr marL="1825087" algn="ctr" defTabSz="456268" rtl="0" fontAlgn="base">
        <a:spcBef>
          <a:spcPct val="0"/>
        </a:spcBef>
        <a:spcAft>
          <a:spcPct val="0"/>
        </a:spcAft>
        <a:defRPr sz="4400">
          <a:solidFill>
            <a:schemeClr val="tx1"/>
          </a:solidFill>
          <a:latin typeface="Calibri" pitchFamily="-112" charset="0"/>
          <a:ea typeface="ＭＳ Ｐゴシック" pitchFamily="-112" charset="-128"/>
        </a:defRPr>
      </a:lvl9pPr>
    </p:titleStyle>
    <p:bodyStyle>
      <a:lvl1pPr marL="342205" indent="-342205" algn="l" defTabSz="456268"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2" charset="-128"/>
          <a:cs typeface="ＭＳ Ｐゴシック" charset="0"/>
        </a:defRPr>
      </a:lvl1pPr>
      <a:lvl2pPr marL="741442" indent="-285170" algn="l" defTabSz="456268"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2" charset="-128"/>
          <a:cs typeface="+mn-cs"/>
        </a:defRPr>
      </a:lvl2pPr>
      <a:lvl3pPr marL="1140679" indent="-228137" algn="l" defTabSz="456268"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2" charset="-128"/>
          <a:cs typeface="+mn-cs"/>
        </a:defRPr>
      </a:lvl3pPr>
      <a:lvl4pPr marL="1596952" indent="-228137" algn="l" defTabSz="456268"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4pPr>
      <a:lvl5pPr marL="2053222" indent="-228137" algn="l" defTabSz="456268"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5pPr>
      <a:lvl6pPr marL="2509494" indent="-228137" algn="l" defTabSz="456268" rtl="0" eaLnBrk="1" latinLnBrk="0" hangingPunct="1">
        <a:spcBef>
          <a:spcPct val="20000"/>
        </a:spcBef>
        <a:buFont typeface="Arial"/>
        <a:buChar char="•"/>
        <a:defRPr sz="2000" kern="1200">
          <a:solidFill>
            <a:schemeClr val="tx1"/>
          </a:solidFill>
          <a:latin typeface="+mn-lt"/>
          <a:ea typeface="+mn-ea"/>
          <a:cs typeface="+mn-cs"/>
        </a:defRPr>
      </a:lvl6pPr>
      <a:lvl7pPr marL="2965768" indent="-228137" algn="l" defTabSz="456268" rtl="0" eaLnBrk="1" latinLnBrk="0" hangingPunct="1">
        <a:spcBef>
          <a:spcPct val="20000"/>
        </a:spcBef>
        <a:buFont typeface="Arial"/>
        <a:buChar char="•"/>
        <a:defRPr sz="2000" kern="1200">
          <a:solidFill>
            <a:schemeClr val="tx1"/>
          </a:solidFill>
          <a:latin typeface="+mn-lt"/>
          <a:ea typeface="+mn-ea"/>
          <a:cs typeface="+mn-cs"/>
        </a:defRPr>
      </a:lvl7pPr>
      <a:lvl8pPr marL="3422038" indent="-228137" algn="l" defTabSz="456268" rtl="0" eaLnBrk="1" latinLnBrk="0" hangingPunct="1">
        <a:spcBef>
          <a:spcPct val="20000"/>
        </a:spcBef>
        <a:buFont typeface="Arial"/>
        <a:buChar char="•"/>
        <a:defRPr sz="2000" kern="1200">
          <a:solidFill>
            <a:schemeClr val="tx1"/>
          </a:solidFill>
          <a:latin typeface="+mn-lt"/>
          <a:ea typeface="+mn-ea"/>
          <a:cs typeface="+mn-cs"/>
        </a:defRPr>
      </a:lvl8pPr>
      <a:lvl9pPr marL="3878309" indent="-228137" algn="l" defTabSz="45626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268" rtl="0" eaLnBrk="1" latinLnBrk="0" hangingPunct="1">
        <a:defRPr sz="1800" kern="1200">
          <a:solidFill>
            <a:schemeClr val="tx1"/>
          </a:solidFill>
          <a:latin typeface="+mn-lt"/>
          <a:ea typeface="+mn-ea"/>
          <a:cs typeface="+mn-cs"/>
        </a:defRPr>
      </a:lvl1pPr>
      <a:lvl2pPr marL="456268" algn="l" defTabSz="456268" rtl="0" eaLnBrk="1" latinLnBrk="0" hangingPunct="1">
        <a:defRPr sz="1800" kern="1200">
          <a:solidFill>
            <a:schemeClr val="tx1"/>
          </a:solidFill>
          <a:latin typeface="+mn-lt"/>
          <a:ea typeface="+mn-ea"/>
          <a:cs typeface="+mn-cs"/>
        </a:defRPr>
      </a:lvl2pPr>
      <a:lvl3pPr marL="912543" algn="l" defTabSz="456268" rtl="0" eaLnBrk="1" latinLnBrk="0" hangingPunct="1">
        <a:defRPr sz="1800" kern="1200">
          <a:solidFill>
            <a:schemeClr val="tx1"/>
          </a:solidFill>
          <a:latin typeface="+mn-lt"/>
          <a:ea typeface="+mn-ea"/>
          <a:cs typeface="+mn-cs"/>
        </a:defRPr>
      </a:lvl3pPr>
      <a:lvl4pPr marL="1368811" algn="l" defTabSz="456268" rtl="0" eaLnBrk="1" latinLnBrk="0" hangingPunct="1">
        <a:defRPr sz="1800" kern="1200">
          <a:solidFill>
            <a:schemeClr val="tx1"/>
          </a:solidFill>
          <a:latin typeface="+mn-lt"/>
          <a:ea typeface="+mn-ea"/>
          <a:cs typeface="+mn-cs"/>
        </a:defRPr>
      </a:lvl4pPr>
      <a:lvl5pPr marL="1825087" algn="l" defTabSz="456268" rtl="0" eaLnBrk="1" latinLnBrk="0" hangingPunct="1">
        <a:defRPr sz="1800" kern="1200">
          <a:solidFill>
            <a:schemeClr val="tx1"/>
          </a:solidFill>
          <a:latin typeface="+mn-lt"/>
          <a:ea typeface="+mn-ea"/>
          <a:cs typeface="+mn-cs"/>
        </a:defRPr>
      </a:lvl5pPr>
      <a:lvl6pPr marL="2281359" algn="l" defTabSz="456268" rtl="0" eaLnBrk="1" latinLnBrk="0" hangingPunct="1">
        <a:defRPr sz="1800" kern="1200">
          <a:solidFill>
            <a:schemeClr val="tx1"/>
          </a:solidFill>
          <a:latin typeface="+mn-lt"/>
          <a:ea typeface="+mn-ea"/>
          <a:cs typeface="+mn-cs"/>
        </a:defRPr>
      </a:lvl6pPr>
      <a:lvl7pPr marL="2737626" algn="l" defTabSz="456268" rtl="0" eaLnBrk="1" latinLnBrk="0" hangingPunct="1">
        <a:defRPr sz="1800" kern="1200">
          <a:solidFill>
            <a:schemeClr val="tx1"/>
          </a:solidFill>
          <a:latin typeface="+mn-lt"/>
          <a:ea typeface="+mn-ea"/>
          <a:cs typeface="+mn-cs"/>
        </a:defRPr>
      </a:lvl7pPr>
      <a:lvl8pPr marL="3193901" algn="l" defTabSz="456268" rtl="0" eaLnBrk="1" latinLnBrk="0" hangingPunct="1">
        <a:defRPr sz="1800" kern="1200">
          <a:solidFill>
            <a:schemeClr val="tx1"/>
          </a:solidFill>
          <a:latin typeface="+mn-lt"/>
          <a:ea typeface="+mn-ea"/>
          <a:cs typeface="+mn-cs"/>
        </a:defRPr>
      </a:lvl8pPr>
      <a:lvl9pPr marL="3650176" algn="l" defTabSz="4562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 Id="rId3" Type="http://schemas.openxmlformats.org/officeDocument/2006/relationships/image" Target="../media/image11.t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0426"/>
            <a:ext cx="8610600" cy="1470025"/>
          </a:xfrm>
        </p:spPr>
        <p:txBody>
          <a:bodyPr/>
          <a:lstStyle/>
          <a:p>
            <a:r>
              <a:rPr lang="en-US" sz="3200"/>
              <a:t>Postsecondary Data Science Education </a:t>
            </a:r>
            <a:br>
              <a:rPr lang="en-US" sz="3200"/>
            </a:br>
            <a:r>
              <a:rPr lang="en-US" sz="3200"/>
              <a:t>at the University of Washington</a:t>
            </a:r>
          </a:p>
        </p:txBody>
      </p:sp>
      <p:sp>
        <p:nvSpPr>
          <p:cNvPr id="9" name="Subtitle 8"/>
          <p:cNvSpPr>
            <a:spLocks noGrp="1"/>
          </p:cNvSpPr>
          <p:nvPr>
            <p:ph type="subTitle" idx="1"/>
          </p:nvPr>
        </p:nvSpPr>
        <p:spPr>
          <a:xfrm>
            <a:off x="914400" y="4114800"/>
            <a:ext cx="7620000" cy="1752600"/>
          </a:xfrm>
        </p:spPr>
        <p:txBody>
          <a:bodyPr/>
          <a:lstStyle/>
          <a:p>
            <a:r>
              <a:rPr lang="en-US" sz="2800"/>
              <a:t>Bill Howe</a:t>
            </a:r>
          </a:p>
          <a:p>
            <a:r>
              <a:rPr lang="en-US" sz="1800"/>
              <a:t>Associate Professor, Information School</a:t>
            </a:r>
          </a:p>
          <a:p>
            <a:r>
              <a:rPr lang="en-US" sz="1800"/>
              <a:t>Adjunct Associate Professor, Computer Science &amp; Engineering</a:t>
            </a:r>
          </a:p>
          <a:p>
            <a:r>
              <a:rPr lang="en-US" sz="1800"/>
              <a:t>Associate Director, eScience Institute</a:t>
            </a:r>
          </a:p>
          <a:p>
            <a:r>
              <a:rPr lang="en-US" sz="1800"/>
              <a:t>Director, Urbanalytics</a:t>
            </a:r>
          </a:p>
          <a:p>
            <a:r>
              <a:rPr lang="en-US" sz="1800"/>
              <a:t>University of Washington</a:t>
            </a:r>
          </a:p>
        </p:txBody>
      </p:sp>
    </p:spTree>
    <p:extLst>
      <p:ext uri="{BB962C8B-B14F-4D97-AF65-F5344CB8AC3E}">
        <p14:creationId xmlns:p14="http://schemas.microsoft.com/office/powerpoint/2010/main" val="1912098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Participation numbers</a:t>
            </a:r>
            <a:endParaRPr lang="en-US" dirty="0"/>
          </a:p>
        </p:txBody>
      </p:sp>
      <p:sp>
        <p:nvSpPr>
          <p:cNvPr id="3" name="Content Placeholder 2"/>
          <p:cNvSpPr>
            <a:spLocks noGrp="1"/>
          </p:cNvSpPr>
          <p:nvPr>
            <p:ph idx="1"/>
          </p:nvPr>
        </p:nvSpPr>
        <p:spPr>
          <a:xfrm>
            <a:off x="685800" y="1860550"/>
            <a:ext cx="8001000" cy="4495800"/>
          </a:xfrm>
        </p:spPr>
        <p:txBody>
          <a:bodyPr/>
          <a:lstStyle/>
          <a:p>
            <a:r>
              <a:rPr lang="en-US" sz="1800" dirty="0"/>
              <a:t>“Registered:” 					119,517  </a:t>
            </a:r>
            <a:r>
              <a:rPr lang="en-US" sz="1800" i="1" dirty="0"/>
              <a:t>totally irrelevant</a:t>
            </a:r>
          </a:p>
          <a:p>
            <a:r>
              <a:rPr lang="en-US" sz="1800" dirty="0"/>
              <a:t>Clicked play in first 2 weeks: 	78,589   </a:t>
            </a:r>
          </a:p>
          <a:p>
            <a:r>
              <a:rPr lang="en-US" sz="1800" dirty="0">
                <a:solidFill>
                  <a:schemeClr val="accent2"/>
                </a:solidFill>
              </a:rPr>
              <a:t>Turned in 1st homework: 	  	10,663</a:t>
            </a:r>
          </a:p>
          <a:p>
            <a:r>
              <a:rPr lang="en-US" sz="1800" dirty="0"/>
              <a:t>Completed all assignments: 	~9000    </a:t>
            </a:r>
            <a:r>
              <a:rPr lang="en-US" sz="1800" i="1" dirty="0"/>
              <a:t>typical for a MOOC</a:t>
            </a:r>
          </a:p>
          <a:p>
            <a:r>
              <a:rPr lang="en-US" sz="1800" dirty="0">
                <a:solidFill>
                  <a:schemeClr val="accent2"/>
                </a:solidFill>
              </a:rPr>
              <a:t>“Passed:”                                 	7022</a:t>
            </a:r>
          </a:p>
          <a:p>
            <a:r>
              <a:rPr lang="en-US" sz="1800" dirty="0"/>
              <a:t>Forum threads</a:t>
            </a:r>
            <a:r>
              <a:rPr lang="en-US" sz="1800" dirty="0">
                <a:solidFill>
                  <a:schemeClr val="accent2"/>
                </a:solidFill>
              </a:rPr>
              <a:t>:				</a:t>
            </a:r>
            <a:r>
              <a:rPr lang="en-US" sz="1800" dirty="0">
                <a:solidFill>
                  <a:srgbClr val="000000"/>
                </a:solidFill>
              </a:rPr>
              <a:t>4661</a:t>
            </a:r>
            <a:endParaRPr lang="en-US" sz="1800" dirty="0">
              <a:solidFill>
                <a:srgbClr val="000000"/>
              </a:solidFill>
            </a:endParaRPr>
          </a:p>
          <a:p>
            <a:r>
              <a:rPr lang="en-US" sz="1800" dirty="0"/>
              <a:t>Forum posts: 		    </a:t>
            </a:r>
            <a:r>
              <a:rPr lang="en-US" sz="600" dirty="0"/>
              <a:t> 			 </a:t>
            </a:r>
            <a:r>
              <a:rPr lang="en-US" sz="1800" dirty="0"/>
              <a:t>22,900</a:t>
            </a:r>
          </a:p>
          <a:p>
            <a:endParaRPr lang="en-US" sz="1800" dirty="0"/>
          </a:p>
          <a:p>
            <a:pPr marL="0" indent="0">
              <a:buNone/>
            </a:pPr>
            <a:r>
              <a:rPr lang="en-US" sz="1800" dirty="0"/>
              <a:t>Fairly consistent with </a:t>
            </a:r>
            <a:r>
              <a:rPr lang="en-US" sz="1800" dirty="0" err="1"/>
              <a:t>Coursera</a:t>
            </a:r>
            <a:r>
              <a:rPr lang="en-US" sz="1800" dirty="0"/>
              <a:t> data across “hard” courses</a:t>
            </a:r>
          </a:p>
          <a:p>
            <a:pPr marL="0" indent="0">
              <a:buNone/>
            </a:pPr>
            <a:endParaRPr lang="en-US" sz="1800" dirty="0"/>
          </a:p>
          <a:p>
            <a:pPr marL="0" indent="0">
              <a:buNone/>
            </a:pPr>
            <a:r>
              <a:rPr lang="en-US" sz="1800" dirty="0"/>
              <a:t>Define success however you want</a:t>
            </a:r>
          </a:p>
          <a:p>
            <a:pPr lvl="1"/>
            <a:r>
              <a:rPr lang="en-US" sz="1600" dirty="0"/>
              <a:t>Many love it in parts, start late, don’t turn in homework, etc.</a:t>
            </a:r>
          </a:p>
          <a:p>
            <a:pPr lvl="1"/>
            <a:r>
              <a:rPr lang="en-US" sz="1600" dirty="0"/>
              <a:t>Learning rather than watching television</a:t>
            </a:r>
          </a:p>
          <a:p>
            <a:pPr lvl="1"/>
            <a:endParaRPr lang="en-US" sz="600" dirty="0"/>
          </a:p>
        </p:txBody>
      </p:sp>
    </p:spTree>
    <p:extLst>
      <p:ext uri="{BB962C8B-B14F-4D97-AF65-F5344CB8AC3E}">
        <p14:creationId xmlns:p14="http://schemas.microsoft.com/office/powerpoint/2010/main" val="2237823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55FEDD-6FD9-7942-8E57-CDDA6D5C3512}" type="datetime1">
              <a:rPr lang="en-US" smtClean="0"/>
              <a:t>3/20/17</a:t>
            </a:fld>
            <a:endParaRPr lang="en-US"/>
          </a:p>
        </p:txBody>
      </p:sp>
      <p:sp>
        <p:nvSpPr>
          <p:cNvPr id="5" name="Footer Placeholder 4"/>
          <p:cNvSpPr>
            <a:spLocks noGrp="1"/>
          </p:cNvSpPr>
          <p:nvPr>
            <p:ph type="ftr" sz="quarter" idx="11"/>
          </p:nvPr>
        </p:nvSpPr>
        <p:spPr/>
        <p:txBody>
          <a:bodyPr/>
          <a:lstStyle/>
          <a:p>
            <a:pPr>
              <a:defRPr/>
            </a:pPr>
            <a:r>
              <a:rPr lang="en-US" smtClean="0"/>
              <a:t>Bill Howe, UW</a:t>
            </a:r>
            <a:endParaRPr lang="en-US" dirty="0"/>
          </a:p>
        </p:txBody>
      </p:sp>
      <p:sp>
        <p:nvSpPr>
          <p:cNvPr id="6" name="Slide Number Placeholder 5"/>
          <p:cNvSpPr>
            <a:spLocks noGrp="1"/>
          </p:cNvSpPr>
          <p:nvPr>
            <p:ph type="sldNum" sz="quarter" idx="12"/>
          </p:nvPr>
        </p:nvSpPr>
        <p:spPr/>
        <p:txBody>
          <a:bodyPr/>
          <a:lstStyle/>
          <a:p>
            <a:fld id="{A12D6CCC-2396-634D-8A9D-DFA1A30244AA}" type="slidenum">
              <a:rPr lang="en-US"/>
              <a:pPr/>
              <a:t>11</a:t>
            </a:fld>
            <a:endParaRPr lang="en-US"/>
          </a:p>
        </p:txBody>
      </p:sp>
      <p:pic>
        <p:nvPicPr>
          <p:cNvPr id="8" name="Picture 7" descr="Screen Shot 2013-10-04 at 8.24.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345" y="1914701"/>
            <a:ext cx="8903329" cy="2597324"/>
          </a:xfrm>
          <a:prstGeom prst="rect">
            <a:avLst/>
          </a:prstGeom>
        </p:spPr>
      </p:pic>
      <p:sp>
        <p:nvSpPr>
          <p:cNvPr id="9" name="TextBox 8"/>
          <p:cNvSpPr txBox="1"/>
          <p:nvPr/>
        </p:nvSpPr>
        <p:spPr>
          <a:xfrm>
            <a:off x="838200" y="914400"/>
            <a:ext cx="4876800" cy="523220"/>
          </a:xfrm>
          <a:prstGeom prst="rect">
            <a:avLst/>
          </a:prstGeom>
          <a:noFill/>
        </p:spPr>
        <p:txBody>
          <a:bodyPr wrap="square" rtlCol="0">
            <a:spAutoFit/>
          </a:bodyPr>
          <a:lstStyle/>
          <a:p>
            <a:r>
              <a:rPr lang="en-US" sz="2800"/>
              <a:t>Who took the course?</a:t>
            </a:r>
          </a:p>
        </p:txBody>
      </p:sp>
    </p:spTree>
    <p:extLst>
      <p:ext uri="{BB962C8B-B14F-4D97-AF65-F5344CB8AC3E}">
        <p14:creationId xmlns:p14="http://schemas.microsoft.com/office/powerpoint/2010/main" val="1605731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55FEDD-6FD9-7942-8E57-CDDA6D5C3512}" type="datetime1">
              <a:rPr lang="en-US" smtClean="0"/>
              <a:t>3/20/17</a:t>
            </a:fld>
            <a:endParaRPr lang="en-US"/>
          </a:p>
        </p:txBody>
      </p:sp>
      <p:sp>
        <p:nvSpPr>
          <p:cNvPr id="5" name="Footer Placeholder 4"/>
          <p:cNvSpPr>
            <a:spLocks noGrp="1"/>
          </p:cNvSpPr>
          <p:nvPr>
            <p:ph type="ftr" sz="quarter" idx="11"/>
          </p:nvPr>
        </p:nvSpPr>
        <p:spPr/>
        <p:txBody>
          <a:bodyPr/>
          <a:lstStyle/>
          <a:p>
            <a:pPr>
              <a:defRPr/>
            </a:pPr>
            <a:r>
              <a:rPr lang="en-US" smtClean="0"/>
              <a:t>Bill Howe, UW</a:t>
            </a:r>
            <a:endParaRPr lang="en-US" dirty="0"/>
          </a:p>
        </p:txBody>
      </p:sp>
      <p:sp>
        <p:nvSpPr>
          <p:cNvPr id="6" name="Slide Number Placeholder 5"/>
          <p:cNvSpPr>
            <a:spLocks noGrp="1"/>
          </p:cNvSpPr>
          <p:nvPr>
            <p:ph type="sldNum" sz="quarter" idx="12"/>
          </p:nvPr>
        </p:nvSpPr>
        <p:spPr/>
        <p:txBody>
          <a:bodyPr/>
          <a:lstStyle/>
          <a:p>
            <a:fld id="{A12D6CCC-2396-634D-8A9D-DFA1A30244AA}" type="slidenum">
              <a:rPr lang="en-US"/>
              <a:pPr/>
              <a:t>12</a:t>
            </a:fld>
            <a:endParaRPr lang="en-US"/>
          </a:p>
        </p:txBody>
      </p:sp>
      <p:pic>
        <p:nvPicPr>
          <p:cNvPr id="7" name="Picture 6" descr="Screen Shot 2013-10-04 at 8.38.4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297" y="1295400"/>
            <a:ext cx="7963453" cy="3276827"/>
          </a:xfrm>
          <a:prstGeom prst="rect">
            <a:avLst/>
          </a:prstGeom>
        </p:spPr>
      </p:pic>
    </p:spTree>
    <p:extLst>
      <p:ext uri="{BB962C8B-B14F-4D97-AF65-F5344CB8AC3E}">
        <p14:creationId xmlns:p14="http://schemas.microsoft.com/office/powerpoint/2010/main" val="343424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871836"/>
            <a:ext cx="7848600" cy="461665"/>
          </a:xfrm>
          <a:prstGeom prst="rect">
            <a:avLst/>
          </a:prstGeom>
          <a:noFill/>
        </p:spPr>
        <p:txBody>
          <a:bodyPr wrap="square" lIns="91432" tIns="45716" rIns="91432" bIns="45716" rtlCol="0">
            <a:spAutoFit/>
          </a:bodyPr>
          <a:lstStyle/>
          <a:p>
            <a:r>
              <a:rPr lang="en-US" sz="2400"/>
              <a:t>2015: MOOC Recast as a 4-course “Specialization”</a:t>
            </a:r>
          </a:p>
        </p:txBody>
      </p:sp>
      <p:sp>
        <p:nvSpPr>
          <p:cNvPr id="9" name="TextBox 8"/>
          <p:cNvSpPr txBox="1"/>
          <p:nvPr/>
        </p:nvSpPr>
        <p:spPr>
          <a:xfrm>
            <a:off x="457200" y="1600200"/>
            <a:ext cx="8686800" cy="3693311"/>
          </a:xfrm>
          <a:prstGeom prst="rect">
            <a:avLst/>
          </a:prstGeom>
          <a:noFill/>
        </p:spPr>
        <p:txBody>
          <a:bodyPr wrap="square" lIns="91432" tIns="45716" rIns="91432" bIns="45716" rtlCol="0">
            <a:spAutoFit/>
          </a:bodyPr>
          <a:lstStyle/>
          <a:p>
            <a:r>
              <a:rPr lang="en-US" u="sng"/>
              <a:t>Data Manipulation at Scale</a:t>
            </a:r>
          </a:p>
          <a:p>
            <a:r>
              <a:rPr lang="en-US"/>
              <a:t>	Databases, Systems, Algorithms</a:t>
            </a:r>
          </a:p>
          <a:p>
            <a:r>
              <a:rPr lang="en-US"/>
              <a:t>	</a:t>
            </a:r>
            <a:r>
              <a:rPr lang="en-US" i="1"/>
              <a:t>Principles</a:t>
            </a:r>
            <a:r>
              <a:rPr lang="en-US"/>
              <a:t> of working at scale – show the commonalities in the system soup</a:t>
            </a:r>
          </a:p>
          <a:p>
            <a:endParaRPr lang="en-US" u="sng"/>
          </a:p>
          <a:p>
            <a:r>
              <a:rPr lang="en-US" u="sng"/>
              <a:t>Practical Predictive Analytics</a:t>
            </a:r>
          </a:p>
          <a:p>
            <a:r>
              <a:rPr lang="en-US"/>
              <a:t>	Stats (</a:t>
            </a:r>
            <a:r>
              <a:rPr lang="en-US">
                <a:solidFill>
                  <a:srgbClr val="0000FF"/>
                </a:solidFill>
              </a:rPr>
              <a:t>resampling methods</a:t>
            </a:r>
            <a:r>
              <a:rPr lang="en-US"/>
              <a:t>, multiple hypothesis testing, more)</a:t>
            </a:r>
          </a:p>
          <a:p>
            <a:r>
              <a:rPr lang="en-US"/>
              <a:t>	ML (rules/trees/forests, ensembles/boosting/bagging, SVMs, GD, eval…)</a:t>
            </a:r>
          </a:p>
          <a:p>
            <a:endParaRPr lang="en-US" u="sng"/>
          </a:p>
          <a:p>
            <a:r>
              <a:rPr lang="en-US" u="sng"/>
              <a:t>Communicating Data Science</a:t>
            </a:r>
          </a:p>
          <a:p>
            <a:r>
              <a:rPr lang="en-US"/>
              <a:t>	Visualization, </a:t>
            </a:r>
            <a:r>
              <a:rPr lang="en-US">
                <a:solidFill>
                  <a:srgbClr val="0000FF"/>
                </a:solidFill>
              </a:rPr>
              <a:t>ethics and privacy</a:t>
            </a:r>
          </a:p>
          <a:p>
            <a:endParaRPr lang="en-US" u="sng">
              <a:solidFill>
                <a:srgbClr val="0000FF"/>
              </a:solidFill>
            </a:endParaRPr>
          </a:p>
          <a:p>
            <a:r>
              <a:rPr lang="en-US" u="sng">
                <a:solidFill>
                  <a:srgbClr val="0000FF"/>
                </a:solidFill>
              </a:rPr>
              <a:t>Capstone</a:t>
            </a:r>
          </a:p>
          <a:p>
            <a:endParaRPr lang="en-US"/>
          </a:p>
        </p:txBody>
      </p:sp>
      <p:pic>
        <p:nvPicPr>
          <p:cNvPr id="2" name="Picture 1" descr="Screen Shot 2017-03-20 at 9.12.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2900" y="4607711"/>
            <a:ext cx="5652494" cy="1911996"/>
          </a:xfrm>
          <a:prstGeom prst="rect">
            <a:avLst/>
          </a:prstGeom>
          <a:ln>
            <a:solidFill>
              <a:schemeClr val="tx2"/>
            </a:solidFill>
          </a:ln>
        </p:spPr>
      </p:pic>
      <p:sp>
        <p:nvSpPr>
          <p:cNvPr id="3" name="TextBox 2"/>
          <p:cNvSpPr txBox="1"/>
          <p:nvPr/>
        </p:nvSpPr>
        <p:spPr>
          <a:xfrm>
            <a:off x="6718300" y="6501042"/>
            <a:ext cx="2057400" cy="338554"/>
          </a:xfrm>
          <a:prstGeom prst="rect">
            <a:avLst/>
          </a:prstGeom>
          <a:noFill/>
        </p:spPr>
        <p:txBody>
          <a:bodyPr wrap="square" rtlCol="0">
            <a:spAutoFit/>
          </a:bodyPr>
          <a:lstStyle/>
          <a:p>
            <a:r>
              <a:rPr lang="en-US" sz="1600" i="1"/>
              <a:t>updated 3/20/2017</a:t>
            </a:r>
          </a:p>
        </p:txBody>
      </p:sp>
    </p:spTree>
    <p:extLst>
      <p:ext uri="{BB962C8B-B14F-4D97-AF65-F5344CB8AC3E}">
        <p14:creationId xmlns:p14="http://schemas.microsoft.com/office/powerpoint/2010/main" val="37796038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a:t>Question: </a:t>
            </a:r>
          </a:p>
          <a:p>
            <a:pPr marL="0" indent="0">
              <a:buNone/>
            </a:pPr>
            <a:endParaRPr lang="en-US"/>
          </a:p>
          <a:p>
            <a:endParaRPr lang="en-US"/>
          </a:p>
          <a:p>
            <a:endParaRPr lang="en-US"/>
          </a:p>
        </p:txBody>
      </p:sp>
      <p:sp>
        <p:nvSpPr>
          <p:cNvPr id="4" name="Date Placeholder 3"/>
          <p:cNvSpPr>
            <a:spLocks noGrp="1"/>
          </p:cNvSpPr>
          <p:nvPr>
            <p:ph type="dt" sz="half" idx="10"/>
          </p:nvPr>
        </p:nvSpPr>
        <p:spPr/>
        <p:txBody>
          <a:bodyPr/>
          <a:lstStyle/>
          <a:p>
            <a:fld id="{7B55FEDD-6FD9-7942-8E57-CDDA6D5C3512}" type="datetime1">
              <a:rPr lang="en-US" smtClean="0"/>
              <a:t>3/20/17</a:t>
            </a:fld>
            <a:endParaRPr lang="en-US"/>
          </a:p>
        </p:txBody>
      </p:sp>
      <p:sp>
        <p:nvSpPr>
          <p:cNvPr id="5" name="Footer Placeholder 4"/>
          <p:cNvSpPr>
            <a:spLocks noGrp="1"/>
          </p:cNvSpPr>
          <p:nvPr>
            <p:ph type="ftr" sz="quarter" idx="11"/>
          </p:nvPr>
        </p:nvSpPr>
        <p:spPr/>
        <p:txBody>
          <a:bodyPr/>
          <a:lstStyle/>
          <a:p>
            <a:pPr>
              <a:defRPr/>
            </a:pPr>
            <a:r>
              <a:rPr lang="en-US" smtClean="0"/>
              <a:t>Bill Howe, UW</a:t>
            </a:r>
            <a:endParaRPr lang="en-US" dirty="0"/>
          </a:p>
        </p:txBody>
      </p:sp>
      <p:sp>
        <p:nvSpPr>
          <p:cNvPr id="6" name="Slide Number Placeholder 5"/>
          <p:cNvSpPr>
            <a:spLocks noGrp="1"/>
          </p:cNvSpPr>
          <p:nvPr>
            <p:ph type="sldNum" sz="quarter" idx="12"/>
          </p:nvPr>
        </p:nvSpPr>
        <p:spPr/>
        <p:txBody>
          <a:bodyPr/>
          <a:lstStyle/>
          <a:p>
            <a:fld id="{A12D6CCC-2396-634D-8A9D-DFA1A30244AA}" type="slidenum">
              <a:rPr lang="en-US"/>
              <a:pPr/>
              <a:t>14</a:t>
            </a:fld>
            <a:endParaRPr lang="en-US"/>
          </a:p>
        </p:txBody>
      </p:sp>
      <p:sp>
        <p:nvSpPr>
          <p:cNvPr id="7" name="Rectangle 6"/>
          <p:cNvSpPr/>
          <p:nvPr/>
        </p:nvSpPr>
        <p:spPr>
          <a:xfrm>
            <a:off x="1447800" y="2438400"/>
            <a:ext cx="6477000" cy="1569660"/>
          </a:xfrm>
          <a:prstGeom prst="rect">
            <a:avLst/>
          </a:prstGeom>
        </p:spPr>
        <p:txBody>
          <a:bodyPr wrap="square">
            <a:spAutoFit/>
          </a:bodyPr>
          <a:lstStyle/>
          <a:p>
            <a:pPr marL="0" indent="0">
              <a:buNone/>
            </a:pPr>
            <a:r>
              <a:rPr lang="en-US" sz="3200" i="1"/>
              <a:t>Has the expression of emotion in the literature changed over time?</a:t>
            </a:r>
          </a:p>
          <a:p>
            <a:pPr marL="0" indent="0">
              <a:buNone/>
            </a:pPr>
            <a:endParaRPr lang="en-US" sz="3200" i="1"/>
          </a:p>
        </p:txBody>
      </p:sp>
      <p:sp>
        <p:nvSpPr>
          <p:cNvPr id="9" name="Rectangle 8"/>
          <p:cNvSpPr/>
          <p:nvPr/>
        </p:nvSpPr>
        <p:spPr>
          <a:xfrm>
            <a:off x="879474" y="4064311"/>
            <a:ext cx="6816725" cy="584776"/>
          </a:xfrm>
          <a:prstGeom prst="rect">
            <a:avLst/>
          </a:prstGeom>
        </p:spPr>
        <p:txBody>
          <a:bodyPr wrap="square">
            <a:spAutoFit/>
          </a:bodyPr>
          <a:lstStyle/>
          <a:p>
            <a:pPr marL="0" indent="0">
              <a:buNone/>
            </a:pPr>
            <a:r>
              <a:rPr lang="en-US" sz="3200"/>
              <a:t>Dataset:	</a:t>
            </a:r>
          </a:p>
        </p:txBody>
      </p:sp>
      <p:sp>
        <p:nvSpPr>
          <p:cNvPr id="10" name="Rectangle 9"/>
          <p:cNvSpPr/>
          <p:nvPr/>
        </p:nvSpPr>
        <p:spPr>
          <a:xfrm>
            <a:off x="868779" y="4572000"/>
            <a:ext cx="6781800" cy="584776"/>
          </a:xfrm>
          <a:prstGeom prst="rect">
            <a:avLst/>
          </a:prstGeom>
        </p:spPr>
        <p:txBody>
          <a:bodyPr wrap="square">
            <a:spAutoFit/>
          </a:bodyPr>
          <a:lstStyle/>
          <a:p>
            <a:pPr lvl="1"/>
            <a:r>
              <a:rPr lang="en-US" sz="3200" i="1"/>
              <a:t>Literature over the last 100 years</a:t>
            </a:r>
          </a:p>
        </p:txBody>
      </p:sp>
    </p:spTree>
    <p:extLst>
      <p:ext uri="{BB962C8B-B14F-4D97-AF65-F5344CB8AC3E}">
        <p14:creationId xmlns:p14="http://schemas.microsoft.com/office/powerpoint/2010/main" val="35875011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60904" y="762000"/>
            <a:ext cx="7916275" cy="923330"/>
          </a:xfrm>
          <a:prstGeom prst="rect">
            <a:avLst/>
          </a:prstGeom>
          <a:solidFill>
            <a:schemeClr val="bg1"/>
          </a:solidFill>
        </p:spPr>
        <p:txBody>
          <a:bodyPr wrap="square">
            <a:spAutoFit/>
          </a:bodyPr>
          <a:lstStyle/>
          <a:p>
            <a:r>
              <a:rPr lang="en-US"/>
              <a:t> Acerbi A, Lampos V, Garnett P, Bentley RA (2013) </a:t>
            </a:r>
            <a:r>
              <a:rPr lang="en-US" b="1"/>
              <a:t>The Expression of Emotions in 20th Century Books</a:t>
            </a:r>
            <a:r>
              <a:rPr lang="en-US"/>
              <a:t>. PLoS ONE 8(3): e59030. doi:10.1371/journal.pone.0059030</a:t>
            </a:r>
          </a:p>
        </p:txBody>
      </p:sp>
      <p:sp>
        <p:nvSpPr>
          <p:cNvPr id="11" name="TextBox 10"/>
          <p:cNvSpPr txBox="1"/>
          <p:nvPr/>
        </p:nvSpPr>
        <p:spPr>
          <a:xfrm>
            <a:off x="730420" y="1930637"/>
            <a:ext cx="7467600" cy="3416320"/>
          </a:xfrm>
          <a:prstGeom prst="rect">
            <a:avLst/>
          </a:prstGeom>
          <a:noFill/>
        </p:spPr>
        <p:txBody>
          <a:bodyPr wrap="square" rtlCol="0">
            <a:spAutoFit/>
          </a:bodyPr>
          <a:lstStyle/>
          <a:p>
            <a:pPr marL="280988" indent="-280988"/>
            <a:r>
              <a:rPr lang="en-US"/>
              <a:t>1) Convert all the digitized books in the 20</a:t>
            </a:r>
            <a:r>
              <a:rPr lang="en-US" baseline="30000"/>
              <a:t>th</a:t>
            </a:r>
            <a:r>
              <a:rPr lang="en-US"/>
              <a:t> century into n-grams (Thanks, Google!)</a:t>
            </a:r>
          </a:p>
          <a:p>
            <a:pPr marL="280988" indent="-280988"/>
            <a:r>
              <a:rPr lang="en-US"/>
              <a:t>			(</a:t>
            </a:r>
            <a:r>
              <a:rPr lang="en-US" u="sng">
                <a:solidFill>
                  <a:srgbClr val="0000FF"/>
                </a:solidFill>
              </a:rPr>
              <a:t>http://books.google.com/ngrams/)</a:t>
            </a:r>
          </a:p>
          <a:p>
            <a:pPr marL="280988" indent="-280988"/>
            <a:endParaRPr lang="en-US"/>
          </a:p>
          <a:p>
            <a:pPr marL="280988" indent="-280988"/>
            <a:endParaRPr lang="en-US"/>
          </a:p>
          <a:p>
            <a:pPr marL="280988" indent="-280988"/>
            <a:endParaRPr lang="en-US"/>
          </a:p>
          <a:p>
            <a:pPr marL="280988" indent="-280988"/>
            <a:endParaRPr lang="en-US"/>
          </a:p>
          <a:p>
            <a:pPr marL="280988" indent="-280988"/>
            <a:r>
              <a:rPr lang="en-US"/>
              <a:t>2) Label each 1-gram (word) with a mood score.  </a:t>
            </a:r>
          </a:p>
          <a:p>
            <a:pPr marL="280988" indent="-280988"/>
            <a:r>
              <a:rPr lang="en-US"/>
              <a:t>    (Thanks, WordNet!)</a:t>
            </a:r>
          </a:p>
          <a:p>
            <a:pPr marL="280988" indent="-280988"/>
            <a:endParaRPr lang="en-US"/>
          </a:p>
          <a:p>
            <a:pPr marL="280988" indent="-280988"/>
            <a:endParaRPr lang="en-US"/>
          </a:p>
          <a:p>
            <a:pPr marL="280988" indent="-280988"/>
            <a:r>
              <a:rPr lang="en-US"/>
              <a:t>3) Count the occurences of each mood word</a:t>
            </a:r>
          </a:p>
        </p:txBody>
      </p:sp>
      <p:sp>
        <p:nvSpPr>
          <p:cNvPr id="14" name="Rectangle 13"/>
          <p:cNvSpPr/>
          <p:nvPr/>
        </p:nvSpPr>
        <p:spPr>
          <a:xfrm>
            <a:off x="899695" y="2971800"/>
            <a:ext cx="4495800" cy="646331"/>
          </a:xfrm>
          <a:prstGeom prst="rect">
            <a:avLst/>
          </a:prstGeom>
          <a:solidFill>
            <a:schemeClr val="bg1"/>
          </a:solidFill>
          <a:ln>
            <a:solidFill>
              <a:schemeClr val="tx1"/>
            </a:solidFill>
          </a:ln>
          <a:effectLst>
            <a:outerShdw blurRad="50800" dist="38100" dir="2700000" algn="tl" rotWithShape="0">
              <a:srgbClr val="000000">
                <a:alpha val="43000"/>
              </a:srgbClr>
            </a:outerShdw>
          </a:effectLst>
        </p:spPr>
        <p:txBody>
          <a:bodyPr wrap="square">
            <a:spAutoFit/>
          </a:bodyPr>
          <a:lstStyle/>
          <a:p>
            <a:r>
              <a:rPr lang="en-US" i="1"/>
              <a:t>A 1-gram: “yesterday”</a:t>
            </a:r>
          </a:p>
          <a:p>
            <a:r>
              <a:rPr lang="en-US" i="1"/>
              <a:t>A 5-gram: “analysis is often described as”</a:t>
            </a:r>
          </a:p>
        </p:txBody>
      </p:sp>
    </p:spTree>
    <p:extLst>
      <p:ext uri="{BB962C8B-B14F-4D97-AF65-F5344CB8AC3E}">
        <p14:creationId xmlns:p14="http://schemas.microsoft.com/office/powerpoint/2010/main" val="4793676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55FEDD-6FD9-7942-8E57-CDDA6D5C3512}" type="datetime1">
              <a:rPr lang="en-US" smtClean="0"/>
              <a:t>3/20/17</a:t>
            </a:fld>
            <a:endParaRPr lang="en-US"/>
          </a:p>
        </p:txBody>
      </p:sp>
      <p:sp>
        <p:nvSpPr>
          <p:cNvPr id="5" name="Footer Placeholder 4"/>
          <p:cNvSpPr>
            <a:spLocks noGrp="1"/>
          </p:cNvSpPr>
          <p:nvPr>
            <p:ph type="ftr" sz="quarter" idx="11"/>
          </p:nvPr>
        </p:nvSpPr>
        <p:spPr/>
        <p:txBody>
          <a:bodyPr/>
          <a:lstStyle/>
          <a:p>
            <a:pPr>
              <a:defRPr/>
            </a:pPr>
            <a:r>
              <a:rPr lang="en-US" smtClean="0"/>
              <a:t>Bill Howe, UW</a:t>
            </a:r>
            <a:endParaRPr lang="en-US" dirty="0"/>
          </a:p>
        </p:txBody>
      </p:sp>
      <p:sp>
        <p:nvSpPr>
          <p:cNvPr id="6" name="Slide Number Placeholder 5"/>
          <p:cNvSpPr>
            <a:spLocks noGrp="1"/>
          </p:cNvSpPr>
          <p:nvPr>
            <p:ph type="sldNum" sz="quarter" idx="12"/>
          </p:nvPr>
        </p:nvSpPr>
        <p:spPr/>
        <p:txBody>
          <a:bodyPr/>
          <a:lstStyle/>
          <a:p>
            <a:fld id="{A12D6CCC-2396-634D-8A9D-DFA1A30244AA}" type="slidenum">
              <a:rPr lang="en-US"/>
              <a:pPr/>
              <a:t>16</a:t>
            </a:fld>
            <a:endParaRPr lang="en-US"/>
          </a:p>
        </p:txBody>
      </p:sp>
      <p:pic>
        <p:nvPicPr>
          <p:cNvPr id="7" name="Picture 6"/>
          <p:cNvPicPr>
            <a:picLocks noChangeAspect="1"/>
          </p:cNvPicPr>
          <p:nvPr/>
        </p:nvPicPr>
        <p:blipFill>
          <a:blip r:embed="rId2"/>
          <a:stretch>
            <a:fillRect/>
          </a:stretch>
        </p:blipFill>
        <p:spPr>
          <a:xfrm>
            <a:off x="1871520" y="3249863"/>
            <a:ext cx="3310082" cy="1193800"/>
          </a:xfrm>
          <a:prstGeom prst="rect">
            <a:avLst/>
          </a:prstGeom>
        </p:spPr>
      </p:pic>
      <p:grpSp>
        <p:nvGrpSpPr>
          <p:cNvPr id="32" name="Group 31"/>
          <p:cNvGrpSpPr/>
          <p:nvPr/>
        </p:nvGrpSpPr>
        <p:grpSpPr>
          <a:xfrm>
            <a:off x="4843323" y="2546074"/>
            <a:ext cx="2895597" cy="703789"/>
            <a:chOff x="4843323" y="2546074"/>
            <a:chExt cx="2895597" cy="703789"/>
          </a:xfrm>
        </p:grpSpPr>
        <p:sp>
          <p:nvSpPr>
            <p:cNvPr id="8" name="TextBox 7"/>
            <p:cNvSpPr txBox="1"/>
            <p:nvPr/>
          </p:nvSpPr>
          <p:spPr>
            <a:xfrm>
              <a:off x="5181602" y="2546074"/>
              <a:ext cx="2557318" cy="646331"/>
            </a:xfrm>
            <a:prstGeom prst="rect">
              <a:avLst/>
            </a:prstGeom>
            <a:noFill/>
          </p:spPr>
          <p:txBody>
            <a:bodyPr wrap="square" rtlCol="0">
              <a:spAutoFit/>
            </a:bodyPr>
            <a:lstStyle/>
            <a:p>
              <a:r>
                <a:rPr lang="en-US">
                  <a:solidFill>
                    <a:srgbClr val="0000FF"/>
                  </a:solidFill>
                </a:rPr>
                <a:t>number of occurrences of word </a:t>
              </a:r>
              <a:r>
                <a:rPr lang="en-US" i="1">
                  <a:solidFill>
                    <a:srgbClr val="0000FF"/>
                  </a:solidFill>
                  <a:latin typeface="Times New Roman"/>
                  <a:cs typeface="Times New Roman"/>
                </a:rPr>
                <a:t>i</a:t>
              </a:r>
            </a:p>
          </p:txBody>
        </p:sp>
        <p:cxnSp>
          <p:nvCxnSpPr>
            <p:cNvPr id="10" name="Curved Connector 9"/>
            <p:cNvCxnSpPr>
              <a:endCxn id="8" idx="1"/>
            </p:cNvCxnSpPr>
            <p:nvPr/>
          </p:nvCxnSpPr>
          <p:spPr>
            <a:xfrm rot="5400000" flipH="1" flipV="1">
              <a:off x="4822151" y="2890412"/>
              <a:ext cx="380623" cy="338280"/>
            </a:xfrm>
            <a:prstGeom prst="curvedConnector2">
              <a:avLst/>
            </a:prstGeom>
            <a:ln>
              <a:solidFill>
                <a:srgbClr val="0000FF"/>
              </a:solidFill>
            </a:ln>
          </p:spPr>
          <p:style>
            <a:lnRef idx="2">
              <a:schemeClr val="accent1"/>
            </a:lnRef>
            <a:fillRef idx="0">
              <a:schemeClr val="accent1"/>
            </a:fillRef>
            <a:effectRef idx="1">
              <a:schemeClr val="accent1"/>
            </a:effectRef>
            <a:fontRef idx="minor">
              <a:schemeClr val="tx1"/>
            </a:fontRef>
          </p:style>
        </p:cxnSp>
      </p:grpSp>
      <p:grpSp>
        <p:nvGrpSpPr>
          <p:cNvPr id="31" name="Group 30"/>
          <p:cNvGrpSpPr/>
          <p:nvPr/>
        </p:nvGrpSpPr>
        <p:grpSpPr>
          <a:xfrm>
            <a:off x="4953002" y="4467726"/>
            <a:ext cx="2785918" cy="773331"/>
            <a:chOff x="4953002" y="4467726"/>
            <a:chExt cx="2785918" cy="773331"/>
          </a:xfrm>
        </p:grpSpPr>
        <p:sp>
          <p:nvSpPr>
            <p:cNvPr id="16" name="TextBox 15"/>
            <p:cNvSpPr txBox="1"/>
            <p:nvPr/>
          </p:nvSpPr>
          <p:spPr>
            <a:xfrm>
              <a:off x="5181602" y="4594726"/>
              <a:ext cx="2557318" cy="646331"/>
            </a:xfrm>
            <a:prstGeom prst="rect">
              <a:avLst/>
            </a:prstGeom>
            <a:noFill/>
          </p:spPr>
          <p:txBody>
            <a:bodyPr wrap="square" rtlCol="0">
              <a:spAutoFit/>
            </a:bodyPr>
            <a:lstStyle/>
            <a:p>
              <a:r>
                <a:rPr lang="en-US">
                  <a:solidFill>
                    <a:srgbClr val="0000FF"/>
                  </a:solidFill>
                </a:rPr>
                <a:t>number of occurrences of the word “the”</a:t>
              </a:r>
              <a:endParaRPr lang="en-US" i="1">
                <a:solidFill>
                  <a:srgbClr val="0000FF"/>
                </a:solidFill>
                <a:latin typeface="Times New Roman"/>
                <a:cs typeface="Times New Roman"/>
              </a:endParaRPr>
            </a:p>
          </p:txBody>
        </p:sp>
        <p:cxnSp>
          <p:nvCxnSpPr>
            <p:cNvPr id="17" name="Curved Connector 16"/>
            <p:cNvCxnSpPr>
              <a:endCxn id="16" idx="1"/>
            </p:cNvCxnSpPr>
            <p:nvPr/>
          </p:nvCxnSpPr>
          <p:spPr>
            <a:xfrm rot="16200000" flipH="1">
              <a:off x="4842219" y="4578509"/>
              <a:ext cx="450166" cy="228600"/>
            </a:xfrm>
            <a:prstGeom prst="curvedConnector2">
              <a:avLst/>
            </a:prstGeom>
            <a:ln>
              <a:solidFill>
                <a:srgbClr val="0000FF"/>
              </a:solidFill>
            </a:ln>
          </p:spPr>
          <p:style>
            <a:lnRef idx="2">
              <a:schemeClr val="accent1"/>
            </a:lnRef>
            <a:fillRef idx="0">
              <a:schemeClr val="accent1"/>
            </a:fillRef>
            <a:effectRef idx="1">
              <a:schemeClr val="accent1"/>
            </a:effectRef>
            <a:fontRef idx="minor">
              <a:schemeClr val="tx1"/>
            </a:fontRef>
          </p:style>
        </p:cxnSp>
      </p:grpSp>
      <p:grpSp>
        <p:nvGrpSpPr>
          <p:cNvPr id="33" name="Group 32"/>
          <p:cNvGrpSpPr/>
          <p:nvPr/>
        </p:nvGrpSpPr>
        <p:grpSpPr>
          <a:xfrm>
            <a:off x="990600" y="1676778"/>
            <a:ext cx="2895601" cy="1192462"/>
            <a:chOff x="990600" y="1676778"/>
            <a:chExt cx="2895601" cy="1192462"/>
          </a:xfrm>
        </p:grpSpPr>
        <p:cxnSp>
          <p:nvCxnSpPr>
            <p:cNvPr id="20" name="Curved Connector 19"/>
            <p:cNvCxnSpPr>
              <a:endCxn id="23" idx="3"/>
            </p:cNvCxnSpPr>
            <p:nvPr/>
          </p:nvCxnSpPr>
          <p:spPr>
            <a:xfrm rot="16200000" flipV="1">
              <a:off x="3351661" y="2334701"/>
              <a:ext cx="730797" cy="338282"/>
            </a:xfrm>
            <a:prstGeom prst="curvedConnector2">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990600" y="1676778"/>
              <a:ext cx="2557318" cy="923330"/>
            </a:xfrm>
            <a:prstGeom prst="rect">
              <a:avLst/>
            </a:prstGeom>
            <a:noFill/>
          </p:spPr>
          <p:txBody>
            <a:bodyPr wrap="square" rtlCol="0">
              <a:spAutoFit/>
            </a:bodyPr>
            <a:lstStyle/>
            <a:p>
              <a:r>
                <a:rPr lang="en-US">
                  <a:solidFill>
                    <a:srgbClr val="0000FF"/>
                  </a:solidFill>
                </a:rPr>
                <a:t>sum of all the occurrences of words with a particular mood</a:t>
              </a:r>
            </a:p>
          </p:txBody>
        </p:sp>
      </p:grpSp>
      <p:grpSp>
        <p:nvGrpSpPr>
          <p:cNvPr id="34" name="Group 33"/>
          <p:cNvGrpSpPr/>
          <p:nvPr/>
        </p:nvGrpSpPr>
        <p:grpSpPr>
          <a:xfrm>
            <a:off x="160420" y="4467726"/>
            <a:ext cx="3192381" cy="1284005"/>
            <a:chOff x="160420" y="4467726"/>
            <a:chExt cx="3192381" cy="1284005"/>
          </a:xfrm>
        </p:grpSpPr>
        <p:sp>
          <p:nvSpPr>
            <p:cNvPr id="26" name="TextBox 25"/>
            <p:cNvSpPr txBox="1"/>
            <p:nvPr/>
          </p:nvSpPr>
          <p:spPr>
            <a:xfrm>
              <a:off x="160420" y="5105400"/>
              <a:ext cx="2963780" cy="646331"/>
            </a:xfrm>
            <a:prstGeom prst="rect">
              <a:avLst/>
            </a:prstGeom>
            <a:noFill/>
          </p:spPr>
          <p:txBody>
            <a:bodyPr wrap="square" rtlCol="0">
              <a:spAutoFit/>
            </a:bodyPr>
            <a:lstStyle/>
            <a:p>
              <a:r>
                <a:rPr lang="en-US">
                  <a:solidFill>
                    <a:srgbClr val="0000FF"/>
                  </a:solidFill>
                </a:rPr>
                <a:t>divide by the number of words with that mood label</a:t>
              </a:r>
            </a:p>
          </p:txBody>
        </p:sp>
        <p:cxnSp>
          <p:nvCxnSpPr>
            <p:cNvPr id="27" name="Curved Connector 26"/>
            <p:cNvCxnSpPr>
              <a:endCxn id="26" idx="3"/>
            </p:cNvCxnSpPr>
            <p:nvPr/>
          </p:nvCxnSpPr>
          <p:spPr>
            <a:xfrm rot="5400000">
              <a:off x="2758081" y="4833846"/>
              <a:ext cx="960839" cy="228600"/>
            </a:xfrm>
            <a:prstGeom prst="curvedConnector2">
              <a:avLst/>
            </a:prstGeom>
            <a:ln>
              <a:solidFill>
                <a:srgbClr val="0000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00719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371600" y="1447800"/>
            <a:ext cx="5270500" cy="5197732"/>
          </a:xfrm>
          <a:prstGeom prst="rect">
            <a:avLst/>
          </a:prstGeom>
        </p:spPr>
      </p:pic>
      <p:sp>
        <p:nvSpPr>
          <p:cNvPr id="9" name="Rectangle 8"/>
          <p:cNvSpPr/>
          <p:nvPr/>
        </p:nvSpPr>
        <p:spPr>
          <a:xfrm>
            <a:off x="672937" y="152400"/>
            <a:ext cx="7467600" cy="923330"/>
          </a:xfrm>
          <a:prstGeom prst="rect">
            <a:avLst/>
          </a:prstGeom>
          <a:solidFill>
            <a:schemeClr val="bg1"/>
          </a:solidFill>
        </p:spPr>
        <p:txBody>
          <a:bodyPr wrap="square">
            <a:spAutoFit/>
          </a:bodyPr>
          <a:lstStyle/>
          <a:p>
            <a:r>
              <a:rPr lang="en-US"/>
              <a:t> Acerbi A, Lampos V, Garnett P, Bentley RA (2013) </a:t>
            </a:r>
            <a:r>
              <a:rPr lang="en-US" b="1"/>
              <a:t>The Expression of Emotions in 20th Century Books</a:t>
            </a:r>
            <a:r>
              <a:rPr lang="en-US"/>
              <a:t>. PLoS ONE 8(3): e59030. doi:10.1371/journal.pone.0059030</a:t>
            </a:r>
          </a:p>
        </p:txBody>
      </p:sp>
    </p:spTree>
    <p:extLst>
      <p:ext uri="{BB962C8B-B14F-4D97-AF65-F5344CB8AC3E}">
        <p14:creationId xmlns:p14="http://schemas.microsoft.com/office/powerpoint/2010/main" val="21255129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55FEDD-6FD9-7942-8E57-CDDA6D5C3512}" type="datetime1">
              <a:rPr lang="en-US" smtClean="0"/>
              <a:t>3/20/17</a:t>
            </a:fld>
            <a:endParaRPr lang="en-US"/>
          </a:p>
        </p:txBody>
      </p:sp>
      <p:sp>
        <p:nvSpPr>
          <p:cNvPr id="5" name="Footer Placeholder 4"/>
          <p:cNvSpPr>
            <a:spLocks noGrp="1"/>
          </p:cNvSpPr>
          <p:nvPr>
            <p:ph type="ftr" sz="quarter" idx="11"/>
          </p:nvPr>
        </p:nvSpPr>
        <p:spPr/>
        <p:txBody>
          <a:bodyPr/>
          <a:lstStyle/>
          <a:p>
            <a:pPr>
              <a:defRPr/>
            </a:pPr>
            <a:r>
              <a:rPr lang="en-US" smtClean="0"/>
              <a:t>Bill Howe, UW</a:t>
            </a:r>
            <a:endParaRPr lang="en-US" dirty="0"/>
          </a:p>
        </p:txBody>
      </p:sp>
      <p:sp>
        <p:nvSpPr>
          <p:cNvPr id="6" name="Slide Number Placeholder 5"/>
          <p:cNvSpPr>
            <a:spLocks noGrp="1"/>
          </p:cNvSpPr>
          <p:nvPr>
            <p:ph type="sldNum" sz="quarter" idx="12"/>
          </p:nvPr>
        </p:nvSpPr>
        <p:spPr/>
        <p:txBody>
          <a:bodyPr/>
          <a:lstStyle/>
          <a:p>
            <a:fld id="{A12D6CCC-2396-634D-8A9D-DFA1A30244AA}" type="slidenum">
              <a:rPr lang="en-US"/>
              <a:pPr/>
              <a:t>18</a:t>
            </a:fld>
            <a:endParaRPr lang="en-US"/>
          </a:p>
        </p:txBody>
      </p:sp>
      <p:pic>
        <p:nvPicPr>
          <p:cNvPr id="7" name="Picture 6"/>
          <p:cNvPicPr>
            <a:picLocks noChangeAspect="1"/>
          </p:cNvPicPr>
          <p:nvPr/>
        </p:nvPicPr>
        <p:blipFill>
          <a:blip r:embed="rId2"/>
          <a:stretch>
            <a:fillRect/>
          </a:stretch>
        </p:blipFill>
        <p:spPr>
          <a:xfrm>
            <a:off x="672432" y="1202521"/>
            <a:ext cx="5223476" cy="5153829"/>
          </a:xfrm>
          <a:prstGeom prst="rect">
            <a:avLst/>
          </a:prstGeom>
        </p:spPr>
      </p:pic>
      <p:sp>
        <p:nvSpPr>
          <p:cNvPr id="8" name="Rectangle 7"/>
          <p:cNvSpPr/>
          <p:nvPr/>
        </p:nvSpPr>
        <p:spPr>
          <a:xfrm>
            <a:off x="672937" y="152400"/>
            <a:ext cx="7467600" cy="923330"/>
          </a:xfrm>
          <a:prstGeom prst="rect">
            <a:avLst/>
          </a:prstGeom>
          <a:solidFill>
            <a:schemeClr val="bg1"/>
          </a:solidFill>
        </p:spPr>
        <p:txBody>
          <a:bodyPr wrap="square">
            <a:spAutoFit/>
          </a:bodyPr>
          <a:lstStyle/>
          <a:p>
            <a:r>
              <a:rPr lang="en-US"/>
              <a:t> Acerbi A, Lampos V, Garnett P, Bentley RA (2013) </a:t>
            </a:r>
            <a:r>
              <a:rPr lang="en-US" b="1"/>
              <a:t>The Expression of Emotions in 20th Century Books</a:t>
            </a:r>
            <a:r>
              <a:rPr lang="en-US"/>
              <a:t>. PLoS ONE 8(3): e59030. doi:10.1371/journal.pone.0059030</a:t>
            </a:r>
          </a:p>
        </p:txBody>
      </p:sp>
    </p:spTree>
    <p:extLst>
      <p:ext uri="{BB962C8B-B14F-4D97-AF65-F5344CB8AC3E}">
        <p14:creationId xmlns:p14="http://schemas.microsoft.com/office/powerpoint/2010/main" val="42397768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a:t>Undergraduate Specialization in Data Science</a:t>
            </a:r>
          </a:p>
        </p:txBody>
      </p:sp>
      <p:sp>
        <p:nvSpPr>
          <p:cNvPr id="7" name="Text Placeholder 6"/>
          <p:cNvSpPr>
            <a:spLocks noGrp="1"/>
          </p:cNvSpPr>
          <p:nvPr>
            <p:ph type="body" idx="1"/>
          </p:nvPr>
        </p:nvSpPr>
        <p:spPr/>
        <p:txBody>
          <a:bodyPr/>
          <a:lstStyle/>
          <a:p>
            <a:endParaRPr lang="en-US"/>
          </a:p>
        </p:txBody>
      </p:sp>
      <p:sp>
        <p:nvSpPr>
          <p:cNvPr id="3" name="Date Placeholder 2"/>
          <p:cNvSpPr>
            <a:spLocks noGrp="1"/>
          </p:cNvSpPr>
          <p:nvPr>
            <p:ph type="dt" sz="half" idx="10"/>
          </p:nvPr>
        </p:nvSpPr>
        <p:spPr/>
        <p:txBody>
          <a:bodyPr/>
          <a:lstStyle/>
          <a:p>
            <a:fld id="{B144F366-C044-4B4C-9ED0-43C134576ECA}" type="datetime1">
              <a:rPr lang="en-US" smtClean="0"/>
              <a:t>3/20/17</a:t>
            </a:fld>
            <a:endParaRPr lang="en-US"/>
          </a:p>
        </p:txBody>
      </p:sp>
      <p:sp>
        <p:nvSpPr>
          <p:cNvPr id="4" name="Footer Placeholder 3"/>
          <p:cNvSpPr>
            <a:spLocks noGrp="1"/>
          </p:cNvSpPr>
          <p:nvPr>
            <p:ph type="ftr" sz="quarter" idx="11"/>
          </p:nvPr>
        </p:nvSpPr>
        <p:spPr/>
        <p:txBody>
          <a:bodyPr/>
          <a:lstStyle/>
          <a:p>
            <a:pPr>
              <a:defRPr/>
            </a:pPr>
            <a:r>
              <a:rPr lang="en-US" smtClean="0"/>
              <a:t>Bill Howe, UW</a:t>
            </a:r>
            <a:endParaRPr lang="en-US"/>
          </a:p>
        </p:txBody>
      </p:sp>
      <p:sp>
        <p:nvSpPr>
          <p:cNvPr id="5" name="Slide Number Placeholder 4"/>
          <p:cNvSpPr>
            <a:spLocks noGrp="1"/>
          </p:cNvSpPr>
          <p:nvPr>
            <p:ph type="sldNum" sz="quarter" idx="12"/>
          </p:nvPr>
        </p:nvSpPr>
        <p:spPr/>
        <p:txBody>
          <a:bodyPr/>
          <a:lstStyle/>
          <a:p>
            <a:fld id="{707BE93F-5C7A-5B41-A729-CD25FF97C964}" type="slidenum">
              <a:rPr lang="en-US"/>
              <a:pPr/>
              <a:t>19</a:t>
            </a:fld>
            <a:endParaRPr lang="en-US"/>
          </a:p>
        </p:txBody>
      </p:sp>
    </p:spTree>
    <p:extLst>
      <p:ext uri="{BB962C8B-B14F-4D97-AF65-F5344CB8AC3E}">
        <p14:creationId xmlns:p14="http://schemas.microsoft.com/office/powerpoint/2010/main" val="1683997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 the next 20 minutes….</a:t>
            </a:r>
          </a:p>
        </p:txBody>
      </p:sp>
      <p:sp>
        <p:nvSpPr>
          <p:cNvPr id="3" name="Content Placeholder 2"/>
          <p:cNvSpPr>
            <a:spLocks noGrp="1"/>
          </p:cNvSpPr>
          <p:nvPr>
            <p:ph idx="1"/>
          </p:nvPr>
        </p:nvSpPr>
        <p:spPr>
          <a:xfrm>
            <a:off x="685801" y="1828800"/>
            <a:ext cx="8229599" cy="4297363"/>
          </a:xfrm>
        </p:spPr>
        <p:txBody>
          <a:bodyPr/>
          <a:lstStyle/>
          <a:p>
            <a:r>
              <a:rPr lang="en-US" sz="2400"/>
              <a:t>Chronology and Context (5 min)</a:t>
            </a:r>
          </a:p>
          <a:p>
            <a:r>
              <a:rPr lang="en-US" sz="2400"/>
              <a:t>Retrospective on a First Data Science MOOC (5 min)</a:t>
            </a:r>
          </a:p>
          <a:p>
            <a:r>
              <a:rPr lang="en-US" sz="2400"/>
              <a:t>Undergraduate Specialization in Data Science (5 min)</a:t>
            </a:r>
          </a:p>
          <a:p>
            <a:r>
              <a:rPr lang="en-US" sz="2400"/>
              <a:t>Data Science for Social Good Summer Program (5 min)</a:t>
            </a:r>
          </a:p>
          <a:p>
            <a:endParaRPr lang="en-US" sz="2400"/>
          </a:p>
        </p:txBody>
      </p:sp>
      <p:sp>
        <p:nvSpPr>
          <p:cNvPr id="4" name="Date Placeholder 3"/>
          <p:cNvSpPr>
            <a:spLocks noGrp="1"/>
          </p:cNvSpPr>
          <p:nvPr>
            <p:ph type="dt" sz="half" idx="10"/>
          </p:nvPr>
        </p:nvSpPr>
        <p:spPr/>
        <p:txBody>
          <a:bodyPr/>
          <a:lstStyle/>
          <a:p>
            <a:fld id="{7B55FEDD-6FD9-7942-8E57-CDDA6D5C3512}" type="datetime1">
              <a:rPr lang="en-US" smtClean="0"/>
              <a:t>3/20/17</a:t>
            </a:fld>
            <a:endParaRPr lang="en-US"/>
          </a:p>
        </p:txBody>
      </p:sp>
      <p:sp>
        <p:nvSpPr>
          <p:cNvPr id="5" name="Footer Placeholder 4"/>
          <p:cNvSpPr>
            <a:spLocks noGrp="1"/>
          </p:cNvSpPr>
          <p:nvPr>
            <p:ph type="ftr" sz="quarter" idx="11"/>
          </p:nvPr>
        </p:nvSpPr>
        <p:spPr/>
        <p:txBody>
          <a:bodyPr/>
          <a:lstStyle/>
          <a:p>
            <a:pPr>
              <a:defRPr/>
            </a:pPr>
            <a:r>
              <a:rPr lang="en-US" smtClean="0"/>
              <a:t>Data, Responsibly @ Dagstuhl</a:t>
            </a:r>
            <a:endParaRPr lang="en-US"/>
          </a:p>
        </p:txBody>
      </p:sp>
      <p:sp>
        <p:nvSpPr>
          <p:cNvPr id="6" name="Slide Number Placeholder 5"/>
          <p:cNvSpPr>
            <a:spLocks noGrp="1"/>
          </p:cNvSpPr>
          <p:nvPr>
            <p:ph type="sldNum" sz="quarter" idx="12"/>
          </p:nvPr>
        </p:nvSpPr>
        <p:spPr/>
        <p:txBody>
          <a:bodyPr/>
          <a:lstStyle/>
          <a:p>
            <a:fld id="{A12D6CCC-2396-634D-8A9D-DFA1A30244AA}" type="slidenum">
              <a:rPr lang="en-US"/>
              <a:pPr/>
              <a:t>2</a:t>
            </a:fld>
            <a:endParaRPr lang="en-US"/>
          </a:p>
        </p:txBody>
      </p:sp>
    </p:spTree>
    <p:extLst>
      <p:ext uri="{BB962C8B-B14F-4D97-AF65-F5344CB8AC3E}">
        <p14:creationId xmlns:p14="http://schemas.microsoft.com/office/powerpoint/2010/main" val="10910647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8200" y="2052598"/>
            <a:ext cx="2895600" cy="369332"/>
          </a:xfrm>
          <a:prstGeom prst="rect">
            <a:avLst/>
          </a:prstGeom>
          <a:noFill/>
        </p:spPr>
        <p:txBody>
          <a:bodyPr wrap="square" rtlCol="0">
            <a:spAutoFit/>
          </a:bodyPr>
          <a:lstStyle/>
          <a:p>
            <a:r>
              <a:rPr lang="en-US"/>
              <a:t>Data manipulation at scale</a:t>
            </a:r>
          </a:p>
        </p:txBody>
      </p:sp>
      <p:sp>
        <p:nvSpPr>
          <p:cNvPr id="8" name="TextBox 7"/>
          <p:cNvSpPr txBox="1"/>
          <p:nvPr/>
        </p:nvSpPr>
        <p:spPr>
          <a:xfrm>
            <a:off x="723900" y="3546396"/>
            <a:ext cx="3238500" cy="369332"/>
          </a:xfrm>
          <a:prstGeom prst="rect">
            <a:avLst/>
          </a:prstGeom>
          <a:noFill/>
        </p:spPr>
        <p:txBody>
          <a:bodyPr wrap="square" rtlCol="0">
            <a:spAutoFit/>
          </a:bodyPr>
          <a:lstStyle/>
          <a:p>
            <a:r>
              <a:rPr lang="en-US"/>
              <a:t>Practical Predictive Analytics</a:t>
            </a:r>
          </a:p>
        </p:txBody>
      </p:sp>
      <p:sp>
        <p:nvSpPr>
          <p:cNvPr id="9" name="TextBox 8"/>
          <p:cNvSpPr txBox="1"/>
          <p:nvPr/>
        </p:nvSpPr>
        <p:spPr>
          <a:xfrm>
            <a:off x="762000" y="4968796"/>
            <a:ext cx="2667000" cy="369332"/>
          </a:xfrm>
          <a:prstGeom prst="rect">
            <a:avLst/>
          </a:prstGeom>
          <a:noFill/>
        </p:spPr>
        <p:txBody>
          <a:bodyPr wrap="square" rtlCol="0">
            <a:spAutoFit/>
          </a:bodyPr>
          <a:lstStyle/>
          <a:p>
            <a:r>
              <a:rPr lang="en-US"/>
              <a:t>Communicating Results</a:t>
            </a:r>
          </a:p>
        </p:txBody>
      </p:sp>
      <p:sp>
        <p:nvSpPr>
          <p:cNvPr id="38" name="TextBox 37"/>
          <p:cNvSpPr txBox="1"/>
          <p:nvPr/>
        </p:nvSpPr>
        <p:spPr>
          <a:xfrm>
            <a:off x="533400" y="765770"/>
            <a:ext cx="2781300" cy="369332"/>
          </a:xfrm>
          <a:prstGeom prst="rect">
            <a:avLst/>
          </a:prstGeom>
          <a:noFill/>
        </p:spPr>
        <p:txBody>
          <a:bodyPr wrap="square" rtlCol="0">
            <a:spAutoFit/>
          </a:bodyPr>
          <a:lstStyle/>
          <a:p>
            <a:r>
              <a:rPr lang="en-US"/>
              <a:t>Experimental MOOC</a:t>
            </a:r>
          </a:p>
        </p:txBody>
      </p:sp>
      <p:sp>
        <p:nvSpPr>
          <p:cNvPr id="39" name="Rectangle 38"/>
          <p:cNvSpPr/>
          <p:nvPr/>
        </p:nvSpPr>
        <p:spPr>
          <a:xfrm>
            <a:off x="533400" y="1135102"/>
            <a:ext cx="3429000" cy="4956096"/>
          </a:xfrm>
          <a:prstGeom prst="rect">
            <a:avLst/>
          </a:prstGeom>
          <a:noFill/>
          <a:ln w="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2" name="Group 41"/>
          <p:cNvGrpSpPr/>
          <p:nvPr/>
        </p:nvGrpSpPr>
        <p:grpSpPr>
          <a:xfrm>
            <a:off x="3429000" y="753070"/>
            <a:ext cx="4876800" cy="5338128"/>
            <a:chOff x="3429000" y="753070"/>
            <a:chExt cx="4876800" cy="5338128"/>
          </a:xfrm>
        </p:grpSpPr>
        <p:sp>
          <p:nvSpPr>
            <p:cNvPr id="10" name="Rectangle 9"/>
            <p:cNvSpPr/>
            <p:nvPr/>
          </p:nvSpPr>
          <p:spPr>
            <a:xfrm>
              <a:off x="4267200" y="1676400"/>
              <a:ext cx="1544526" cy="369332"/>
            </a:xfrm>
            <a:prstGeom prst="rect">
              <a:avLst/>
            </a:prstGeom>
          </p:spPr>
          <p:txBody>
            <a:bodyPr wrap="none">
              <a:spAutoFit/>
            </a:bodyPr>
            <a:lstStyle/>
            <a:p>
              <a:r>
                <a:rPr lang="en-US"/>
                <a:t>programming</a:t>
              </a:r>
            </a:p>
          </p:txBody>
        </p:sp>
        <p:sp>
          <p:nvSpPr>
            <p:cNvPr id="11" name="Rectangle 10"/>
            <p:cNvSpPr/>
            <p:nvPr/>
          </p:nvSpPr>
          <p:spPr>
            <a:xfrm>
              <a:off x="4267200" y="2421930"/>
              <a:ext cx="2045414" cy="369332"/>
            </a:xfrm>
            <a:prstGeom prst="rect">
              <a:avLst/>
            </a:prstGeom>
          </p:spPr>
          <p:txBody>
            <a:bodyPr wrap="none">
              <a:spAutoFit/>
            </a:bodyPr>
            <a:lstStyle/>
            <a:p>
              <a:r>
                <a:rPr lang="en-US"/>
                <a:t>data management</a:t>
              </a:r>
            </a:p>
          </p:txBody>
        </p:sp>
        <p:sp>
          <p:nvSpPr>
            <p:cNvPr id="12" name="Rectangle 11"/>
            <p:cNvSpPr/>
            <p:nvPr/>
          </p:nvSpPr>
          <p:spPr>
            <a:xfrm>
              <a:off x="4267200" y="3969266"/>
              <a:ext cx="2096214" cy="369332"/>
            </a:xfrm>
            <a:prstGeom prst="rect">
              <a:avLst/>
            </a:prstGeom>
          </p:spPr>
          <p:txBody>
            <a:bodyPr wrap="square">
              <a:spAutoFit/>
            </a:bodyPr>
            <a:lstStyle/>
            <a:p>
              <a:r>
                <a:rPr lang="en-US"/>
                <a:t>machine learning</a:t>
              </a:r>
            </a:p>
          </p:txBody>
        </p:sp>
        <p:sp>
          <p:nvSpPr>
            <p:cNvPr id="13" name="Rectangle 12"/>
            <p:cNvSpPr/>
            <p:nvPr/>
          </p:nvSpPr>
          <p:spPr>
            <a:xfrm>
              <a:off x="4267200" y="3177064"/>
              <a:ext cx="1069674" cy="369332"/>
            </a:xfrm>
            <a:prstGeom prst="rect">
              <a:avLst/>
            </a:prstGeom>
          </p:spPr>
          <p:txBody>
            <a:bodyPr wrap="none">
              <a:spAutoFit/>
            </a:bodyPr>
            <a:lstStyle/>
            <a:p>
              <a:r>
                <a:rPr lang="en-US"/>
                <a:t>statistics</a:t>
              </a:r>
            </a:p>
          </p:txBody>
        </p:sp>
        <p:sp>
          <p:nvSpPr>
            <p:cNvPr id="14" name="Rectangle 13"/>
            <p:cNvSpPr/>
            <p:nvPr/>
          </p:nvSpPr>
          <p:spPr>
            <a:xfrm>
              <a:off x="4299197" y="5633998"/>
              <a:ext cx="3854203" cy="369332"/>
            </a:xfrm>
            <a:prstGeom prst="rect">
              <a:avLst/>
            </a:prstGeom>
          </p:spPr>
          <p:txBody>
            <a:bodyPr wrap="none">
              <a:spAutoFit/>
            </a:bodyPr>
            <a:lstStyle/>
            <a:p>
              <a:r>
                <a:rPr lang="en-US"/>
                <a:t>societal implications of data science</a:t>
              </a:r>
            </a:p>
          </p:txBody>
        </p:sp>
        <p:sp>
          <p:nvSpPr>
            <p:cNvPr id="15" name="Rectangle 14"/>
            <p:cNvSpPr/>
            <p:nvPr/>
          </p:nvSpPr>
          <p:spPr>
            <a:xfrm>
              <a:off x="4305300" y="4784130"/>
              <a:ext cx="1454895" cy="369332"/>
            </a:xfrm>
            <a:prstGeom prst="rect">
              <a:avLst/>
            </a:prstGeom>
          </p:spPr>
          <p:txBody>
            <a:bodyPr wrap="none">
              <a:spAutoFit/>
            </a:bodyPr>
            <a:lstStyle/>
            <a:p>
              <a:r>
                <a:rPr lang="en-US"/>
                <a:t>visualization</a:t>
              </a:r>
            </a:p>
          </p:txBody>
        </p:sp>
        <p:cxnSp>
          <p:nvCxnSpPr>
            <p:cNvPr id="17" name="Straight Connector 16"/>
            <p:cNvCxnSpPr>
              <a:stCxn id="7" idx="3"/>
              <a:endCxn id="10" idx="1"/>
            </p:cNvCxnSpPr>
            <p:nvPr/>
          </p:nvCxnSpPr>
          <p:spPr>
            <a:xfrm flipV="1">
              <a:off x="3733800" y="1861066"/>
              <a:ext cx="533400" cy="376198"/>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7" idx="3"/>
              <a:endCxn id="11" idx="1"/>
            </p:cNvCxnSpPr>
            <p:nvPr/>
          </p:nvCxnSpPr>
          <p:spPr>
            <a:xfrm>
              <a:off x="3733800" y="2237264"/>
              <a:ext cx="533400" cy="36933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8" idx="3"/>
            </p:cNvCxnSpPr>
            <p:nvPr/>
          </p:nvCxnSpPr>
          <p:spPr>
            <a:xfrm flipV="1">
              <a:off x="3962400" y="3347998"/>
              <a:ext cx="342900" cy="383064"/>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8" idx="3"/>
              <a:endCxn id="12" idx="1"/>
            </p:cNvCxnSpPr>
            <p:nvPr/>
          </p:nvCxnSpPr>
          <p:spPr>
            <a:xfrm>
              <a:off x="3962400" y="3731062"/>
              <a:ext cx="304800" cy="42287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9" idx="3"/>
              <a:endCxn id="15" idx="1"/>
            </p:cNvCxnSpPr>
            <p:nvPr/>
          </p:nvCxnSpPr>
          <p:spPr>
            <a:xfrm flipV="1">
              <a:off x="3429000" y="4968796"/>
              <a:ext cx="876300" cy="184666"/>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9" idx="3"/>
              <a:endCxn id="14" idx="1"/>
            </p:cNvCxnSpPr>
            <p:nvPr/>
          </p:nvCxnSpPr>
          <p:spPr>
            <a:xfrm>
              <a:off x="3429000" y="5153462"/>
              <a:ext cx="870197" cy="665202"/>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4097226" y="1135102"/>
              <a:ext cx="4208574" cy="4956096"/>
            </a:xfrm>
            <a:prstGeom prst="rect">
              <a:avLst/>
            </a:prstGeom>
            <a:noFill/>
            <a:ln w="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4135326" y="753070"/>
              <a:ext cx="2781300" cy="369332"/>
            </a:xfrm>
            <a:prstGeom prst="rect">
              <a:avLst/>
            </a:prstGeom>
            <a:noFill/>
          </p:spPr>
          <p:txBody>
            <a:bodyPr wrap="square" rtlCol="0">
              <a:spAutoFit/>
            </a:bodyPr>
            <a:lstStyle/>
            <a:p>
              <a:r>
                <a:rPr lang="en-US"/>
                <a:t>Undergraduate Themes</a:t>
              </a:r>
            </a:p>
          </p:txBody>
        </p:sp>
      </p:grpSp>
      <p:sp>
        <p:nvSpPr>
          <p:cNvPr id="44" name="Rounded Rectangle 43"/>
          <p:cNvSpPr/>
          <p:nvPr/>
        </p:nvSpPr>
        <p:spPr>
          <a:xfrm>
            <a:off x="6629400" y="1486932"/>
            <a:ext cx="2074974" cy="1500664"/>
          </a:xfrm>
          <a:prstGeom prst="round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a:solidFill>
                  <a:schemeClr val="bg1"/>
                </a:solidFill>
              </a:rPr>
              <a:t>Key observation: Different domains can satisfy these requirements in different ways</a:t>
            </a:r>
          </a:p>
        </p:txBody>
      </p:sp>
    </p:spTree>
    <p:extLst>
      <p:ext uri="{BB962C8B-B14F-4D97-AF65-F5344CB8AC3E}">
        <p14:creationId xmlns:p14="http://schemas.microsoft.com/office/powerpoint/2010/main" val="3805458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60401" y="609600"/>
            <a:ext cx="7854696" cy="914400"/>
          </a:xfrm>
        </p:spPr>
        <p:txBody>
          <a:bodyPr/>
          <a:lstStyle/>
          <a:p>
            <a:r>
              <a:rPr lang="en-US" sz="2800"/>
              <a:t>Instantiation model</a:t>
            </a:r>
          </a:p>
        </p:txBody>
      </p:sp>
      <p:sp>
        <p:nvSpPr>
          <p:cNvPr id="8" name="Content Placeholder 7"/>
          <p:cNvSpPr>
            <a:spLocks noGrp="1"/>
          </p:cNvSpPr>
          <p:nvPr>
            <p:ph idx="1"/>
          </p:nvPr>
        </p:nvSpPr>
        <p:spPr>
          <a:xfrm>
            <a:off x="533400" y="1524000"/>
            <a:ext cx="8305800" cy="4297363"/>
          </a:xfrm>
        </p:spPr>
        <p:txBody>
          <a:bodyPr/>
          <a:lstStyle/>
          <a:p>
            <a:r>
              <a:rPr lang="en-US" sz="2400"/>
              <a:t>programming</a:t>
            </a:r>
          </a:p>
          <a:p>
            <a:pPr lvl="1"/>
            <a:r>
              <a:rPr lang="en-US" sz="2000"/>
              <a:t>CSE 142/143, parallel programming in applied math, MATLAB courses in engineering, etc.</a:t>
            </a:r>
          </a:p>
          <a:p>
            <a:r>
              <a:rPr lang="en-US" sz="2400"/>
              <a:t>statistics</a:t>
            </a:r>
          </a:p>
          <a:p>
            <a:pPr lvl="1"/>
            <a:r>
              <a:rPr lang="en-US" sz="2000"/>
              <a:t>Stats 220/221, but analysis courses exist in oceanography, new courses emerging in biology, etc.</a:t>
            </a:r>
          </a:p>
          <a:p>
            <a:r>
              <a:rPr lang="en-US" sz="2400"/>
              <a:t>machine learning</a:t>
            </a:r>
          </a:p>
          <a:p>
            <a:r>
              <a:rPr lang="en-US" sz="2400"/>
              <a:t>visualization</a:t>
            </a:r>
          </a:p>
          <a:p>
            <a:pPr lvl="1"/>
            <a:r>
              <a:rPr lang="en-US" sz="2000"/>
              <a:t>CSE 442, HCDE 411, INFO 447, GIS courses, vis courses in three departments</a:t>
            </a:r>
          </a:p>
          <a:p>
            <a:r>
              <a:rPr lang="en-US" sz="2400"/>
              <a:t>data management</a:t>
            </a:r>
          </a:p>
          <a:p>
            <a:pPr lvl="1"/>
            <a:r>
              <a:rPr lang="en-US" sz="2000"/>
              <a:t>CSE 344, iSchool 445, Geography 482, </a:t>
            </a:r>
          </a:p>
          <a:p>
            <a:r>
              <a:rPr lang="en-US" sz="2400"/>
              <a:t>societal implications of data science</a:t>
            </a:r>
          </a:p>
          <a:p>
            <a:endParaRPr lang="en-US" sz="2400"/>
          </a:p>
        </p:txBody>
      </p:sp>
    </p:spTree>
    <p:extLst>
      <p:ext uri="{BB962C8B-B14F-4D97-AF65-F5344CB8AC3E}">
        <p14:creationId xmlns:p14="http://schemas.microsoft.com/office/powerpoint/2010/main" val="125211857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762000"/>
            <a:ext cx="8077199" cy="914400"/>
          </a:xfrm>
        </p:spPr>
        <p:txBody>
          <a:bodyPr/>
          <a:lstStyle/>
          <a:p>
            <a:r>
              <a:rPr lang="en-US" sz="2800"/>
              <a:t>Programs approving a “Data Science Track” </a:t>
            </a:r>
          </a:p>
        </p:txBody>
      </p:sp>
      <p:sp>
        <p:nvSpPr>
          <p:cNvPr id="8" name="Content Placeholder 7"/>
          <p:cNvSpPr>
            <a:spLocks noGrp="1"/>
          </p:cNvSpPr>
          <p:nvPr>
            <p:ph idx="1"/>
          </p:nvPr>
        </p:nvSpPr>
        <p:spPr/>
        <p:txBody>
          <a:bodyPr/>
          <a:lstStyle/>
          <a:p>
            <a:r>
              <a:rPr lang="en-US" sz="2400"/>
              <a:t>Applied and Computational Mathematical Sciences</a:t>
            </a:r>
          </a:p>
          <a:p>
            <a:r>
              <a:rPr lang="en-US" sz="2400"/>
              <a:t>Computer Science &amp; Engineering</a:t>
            </a:r>
          </a:p>
          <a:p>
            <a:r>
              <a:rPr lang="en-US" sz="2400"/>
              <a:t>Information School</a:t>
            </a:r>
          </a:p>
          <a:p>
            <a:r>
              <a:rPr lang="en-US" sz="2400"/>
              <a:t>Human Centered Design &amp; Engineering</a:t>
            </a:r>
          </a:p>
          <a:p>
            <a:r>
              <a:rPr lang="en-US" sz="2400"/>
              <a:t>Statistics</a:t>
            </a:r>
          </a:p>
          <a:p>
            <a:r>
              <a:rPr lang="en-US" sz="2400"/>
              <a:t>…more on the way</a:t>
            </a:r>
          </a:p>
        </p:txBody>
      </p:sp>
      <p:sp>
        <p:nvSpPr>
          <p:cNvPr id="4" name="Date Placeholder 3"/>
          <p:cNvSpPr>
            <a:spLocks noGrp="1"/>
          </p:cNvSpPr>
          <p:nvPr>
            <p:ph type="dt" sz="half" idx="10"/>
          </p:nvPr>
        </p:nvSpPr>
        <p:spPr/>
        <p:txBody>
          <a:bodyPr/>
          <a:lstStyle/>
          <a:p>
            <a:fld id="{C460E162-5E18-CC42-AEFF-80654EBA5EC9}" type="datetime1">
              <a:rPr lang="en-US" smtClean="0"/>
              <a:t>3/20/17</a:t>
            </a:fld>
            <a:endParaRPr lang="en-US"/>
          </a:p>
        </p:txBody>
      </p:sp>
      <p:sp>
        <p:nvSpPr>
          <p:cNvPr id="5" name="Footer Placeholder 4"/>
          <p:cNvSpPr>
            <a:spLocks noGrp="1"/>
          </p:cNvSpPr>
          <p:nvPr>
            <p:ph type="ftr" sz="quarter" idx="11"/>
          </p:nvPr>
        </p:nvSpPr>
        <p:spPr/>
        <p:txBody>
          <a:bodyPr/>
          <a:lstStyle/>
          <a:p>
            <a:pPr>
              <a:defRPr/>
            </a:pPr>
            <a:r>
              <a:rPr lang="en-US" smtClean="0"/>
              <a:t>Bill Howe, UW</a:t>
            </a:r>
            <a:endParaRPr lang="en-US"/>
          </a:p>
        </p:txBody>
      </p:sp>
      <p:sp>
        <p:nvSpPr>
          <p:cNvPr id="6" name="Slide Number Placeholder 5"/>
          <p:cNvSpPr>
            <a:spLocks noGrp="1"/>
          </p:cNvSpPr>
          <p:nvPr>
            <p:ph type="sldNum" sz="quarter" idx="12"/>
          </p:nvPr>
        </p:nvSpPr>
        <p:spPr/>
        <p:txBody>
          <a:bodyPr/>
          <a:lstStyle/>
          <a:p>
            <a:fld id="{ABE0DD67-BB51-4341-BE04-6FACCCE28F1F}" type="slidenum">
              <a:rPr lang="en-US"/>
              <a:pPr/>
              <a:t>22</a:t>
            </a:fld>
            <a:endParaRPr lang="en-US"/>
          </a:p>
        </p:txBody>
      </p:sp>
    </p:spTree>
    <p:extLst>
      <p:ext uri="{BB962C8B-B14F-4D97-AF65-F5344CB8AC3E}">
        <p14:creationId xmlns:p14="http://schemas.microsoft.com/office/powerpoint/2010/main" val="4127300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a:t>Project-Based Programs:</a:t>
            </a:r>
            <a:br>
              <a:rPr lang="en-US" sz="3200"/>
            </a:br>
            <a:r>
              <a:rPr lang="en-US" sz="3200"/>
              <a:t>Data science for Social Good</a:t>
            </a:r>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7B55FEDD-6FD9-7942-8E57-CDDA6D5C3512}" type="datetime1">
              <a:rPr lang="en-US" smtClean="0"/>
              <a:t>3/20/17</a:t>
            </a:fld>
            <a:endParaRPr lang="en-US"/>
          </a:p>
        </p:txBody>
      </p:sp>
      <p:sp>
        <p:nvSpPr>
          <p:cNvPr id="5" name="Footer Placeholder 4"/>
          <p:cNvSpPr>
            <a:spLocks noGrp="1"/>
          </p:cNvSpPr>
          <p:nvPr>
            <p:ph type="ftr" sz="quarter" idx="11"/>
          </p:nvPr>
        </p:nvSpPr>
        <p:spPr/>
        <p:txBody>
          <a:bodyPr/>
          <a:lstStyle/>
          <a:p>
            <a:pPr>
              <a:defRPr/>
            </a:pPr>
            <a:r>
              <a:rPr lang="en-US" smtClean="0"/>
              <a:t>Data, Responsibly @ Dagstuhl</a:t>
            </a:r>
            <a:endParaRPr lang="en-US"/>
          </a:p>
        </p:txBody>
      </p:sp>
      <p:sp>
        <p:nvSpPr>
          <p:cNvPr id="6" name="Slide Number Placeholder 5"/>
          <p:cNvSpPr>
            <a:spLocks noGrp="1"/>
          </p:cNvSpPr>
          <p:nvPr>
            <p:ph type="sldNum" sz="quarter" idx="12"/>
          </p:nvPr>
        </p:nvSpPr>
        <p:spPr/>
        <p:txBody>
          <a:bodyPr/>
          <a:lstStyle/>
          <a:p>
            <a:fld id="{A12D6CCC-2396-634D-8A9D-DFA1A30244AA}" type="slidenum">
              <a:rPr lang="en-US"/>
              <a:pPr/>
              <a:t>23</a:t>
            </a:fld>
            <a:endParaRPr lang="en-US"/>
          </a:p>
        </p:txBody>
      </p:sp>
    </p:spTree>
    <p:extLst>
      <p:ext uri="{BB962C8B-B14F-4D97-AF65-F5344CB8AC3E}">
        <p14:creationId xmlns:p14="http://schemas.microsoft.com/office/powerpoint/2010/main" val="280409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2-02 at 12.30.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413"/>
            <a:ext cx="9144000" cy="4813139"/>
          </a:xfrm>
          <a:prstGeom prst="rect">
            <a:avLst/>
          </a:prstGeom>
        </p:spPr>
      </p:pic>
      <p:sp>
        <p:nvSpPr>
          <p:cNvPr id="2" name="Slide Number Placeholder 1"/>
          <p:cNvSpPr>
            <a:spLocks noGrp="1"/>
          </p:cNvSpPr>
          <p:nvPr>
            <p:ph type="sldNum" sz="quarter" idx="12"/>
          </p:nvPr>
        </p:nvSpPr>
        <p:spPr/>
        <p:txBody>
          <a:bodyPr/>
          <a:lstStyle/>
          <a:p>
            <a:pPr>
              <a:defRPr/>
            </a:pPr>
            <a:fld id="{B18DAA66-486A-47F1-AB6B-2CF46D51D5BD}" type="slidenum">
              <a:rPr lang="en-US"/>
              <a:pPr>
                <a:defRPr/>
              </a:pPr>
              <a:t>24</a:t>
            </a:fld>
            <a:endParaRPr lang="en-US"/>
          </a:p>
        </p:txBody>
      </p:sp>
      <p:sp>
        <p:nvSpPr>
          <p:cNvPr id="4" name="Rectangle 3"/>
          <p:cNvSpPr/>
          <p:nvPr/>
        </p:nvSpPr>
        <p:spPr>
          <a:xfrm>
            <a:off x="2854931" y="3815736"/>
            <a:ext cx="6005188" cy="2277468"/>
          </a:xfrm>
          <a:prstGeom prst="rect">
            <a:avLst/>
          </a:prstGeom>
          <a:solidFill>
            <a:schemeClr val="bg1"/>
          </a:solidFill>
          <a:ln>
            <a:solidFill>
              <a:srgbClr val="0000FF"/>
            </a:solidFill>
          </a:ln>
        </p:spPr>
        <p:txBody>
          <a:bodyPr wrap="square" lIns="91361" tIns="45681" rIns="91361" bIns="45681">
            <a:spAutoFit/>
          </a:bodyPr>
          <a:lstStyle/>
          <a:p>
            <a:r>
              <a:rPr lang="en-US" i="1">
                <a:solidFill>
                  <a:srgbClr val="0000FF"/>
                </a:solidFill>
              </a:rPr>
              <a:t>Assessing Community Well-Being</a:t>
            </a:r>
          </a:p>
          <a:p>
            <a:r>
              <a:rPr lang="en-US" i="1">
                <a:solidFill>
                  <a:srgbClr val="0000FF"/>
                </a:solidFill>
              </a:rPr>
              <a:t>		</a:t>
            </a:r>
            <a:r>
              <a:rPr lang="en-US" sz="1600">
                <a:solidFill>
                  <a:srgbClr val="7F7F7F"/>
                </a:solidFill>
              </a:rPr>
              <a:t>Third-Place Technologies</a:t>
            </a:r>
          </a:p>
          <a:p>
            <a:r>
              <a:rPr lang="en-US" i="1">
                <a:solidFill>
                  <a:srgbClr val="0000FF"/>
                </a:solidFill>
              </a:rPr>
              <a:t>Optimization of King County Metro Paratransit</a:t>
            </a:r>
          </a:p>
          <a:p>
            <a:r>
              <a:rPr lang="en-US" sz="1600">
                <a:solidFill>
                  <a:srgbClr val="0000FF"/>
                </a:solidFill>
              </a:rPr>
              <a:t>		</a:t>
            </a:r>
            <a:r>
              <a:rPr lang="en-US" sz="1600">
                <a:solidFill>
                  <a:schemeClr val="bg1">
                    <a:lumMod val="50000"/>
                  </a:schemeClr>
                </a:solidFill>
              </a:rPr>
              <a:t>Computer Science &amp; Engineering</a:t>
            </a:r>
          </a:p>
          <a:p>
            <a:r>
              <a:rPr lang="en-US" i="1">
                <a:solidFill>
                  <a:srgbClr val="0000FF"/>
                </a:solidFill>
              </a:rPr>
              <a:t>Predictors of Permanent Housing for Homeless Families</a:t>
            </a:r>
          </a:p>
          <a:p>
            <a:r>
              <a:rPr lang="en-US" i="1">
                <a:solidFill>
                  <a:srgbClr val="0000FF"/>
                </a:solidFill>
              </a:rPr>
              <a:t>		</a:t>
            </a:r>
            <a:r>
              <a:rPr lang="en-US" sz="1600">
                <a:solidFill>
                  <a:srgbClr val="7F7F7F"/>
                </a:solidFill>
              </a:rPr>
              <a:t>Bill and Melinda Gates Foundation</a:t>
            </a:r>
          </a:p>
          <a:p>
            <a:r>
              <a:rPr lang="en-US" i="1">
                <a:solidFill>
                  <a:srgbClr val="0000FF"/>
                </a:solidFill>
              </a:rPr>
              <a:t>Open Sidewalk Graph for Accessible Trip Planning</a:t>
            </a:r>
          </a:p>
          <a:p>
            <a:r>
              <a:rPr lang="en-US" i="1">
                <a:solidFill>
                  <a:srgbClr val="0000FF"/>
                </a:solidFill>
              </a:rPr>
              <a:t>	</a:t>
            </a:r>
            <a:r>
              <a:rPr lang="en-US" sz="1600">
                <a:solidFill>
                  <a:srgbClr val="0000FF"/>
                </a:solidFill>
              </a:rPr>
              <a:t>	</a:t>
            </a:r>
            <a:r>
              <a:rPr lang="en-US" sz="1600">
                <a:solidFill>
                  <a:schemeClr val="bg1">
                    <a:lumMod val="50000"/>
                  </a:schemeClr>
                </a:solidFill>
              </a:rPr>
              <a:t>Computer Science &amp; Engineering</a:t>
            </a:r>
          </a:p>
        </p:txBody>
      </p:sp>
      <p:sp>
        <p:nvSpPr>
          <p:cNvPr id="6" name="Rectangle 5"/>
          <p:cNvSpPr/>
          <p:nvPr/>
        </p:nvSpPr>
        <p:spPr>
          <a:xfrm>
            <a:off x="2614716" y="3815739"/>
            <a:ext cx="3611491" cy="369253"/>
          </a:xfrm>
          <a:prstGeom prst="rect">
            <a:avLst/>
          </a:prstGeom>
        </p:spPr>
        <p:txBody>
          <a:bodyPr wrap="square" lIns="91361" tIns="45681" rIns="91361" bIns="45681">
            <a:spAutoFit/>
          </a:bodyPr>
          <a:lstStyle/>
          <a:p>
            <a:endParaRPr lang="en-US"/>
          </a:p>
        </p:txBody>
      </p:sp>
      <p:sp>
        <p:nvSpPr>
          <p:cNvPr id="7" name="Rectangle 6"/>
          <p:cNvSpPr/>
          <p:nvPr/>
        </p:nvSpPr>
        <p:spPr>
          <a:xfrm>
            <a:off x="2614706" y="4387145"/>
            <a:ext cx="5438589" cy="369253"/>
          </a:xfrm>
          <a:prstGeom prst="rect">
            <a:avLst/>
          </a:prstGeom>
        </p:spPr>
        <p:txBody>
          <a:bodyPr wrap="square" lIns="91361" tIns="45681" rIns="91361" bIns="45681">
            <a:spAutoFit/>
          </a:bodyPr>
          <a:lstStyle/>
          <a:p>
            <a:endParaRPr lang="en-US"/>
          </a:p>
        </p:txBody>
      </p:sp>
      <p:sp>
        <p:nvSpPr>
          <p:cNvPr id="8" name="Rectangle 7"/>
          <p:cNvSpPr/>
          <p:nvPr/>
        </p:nvSpPr>
        <p:spPr>
          <a:xfrm>
            <a:off x="2614706" y="4958544"/>
            <a:ext cx="5438589" cy="369253"/>
          </a:xfrm>
          <a:prstGeom prst="rect">
            <a:avLst/>
          </a:prstGeom>
        </p:spPr>
        <p:txBody>
          <a:bodyPr wrap="square" lIns="91361" tIns="45681" rIns="91361" bIns="45681">
            <a:spAutoFit/>
          </a:bodyPr>
          <a:lstStyle/>
          <a:p>
            <a:endParaRPr lang="en-US"/>
          </a:p>
        </p:txBody>
      </p:sp>
      <p:sp>
        <p:nvSpPr>
          <p:cNvPr id="9" name="TextBox 8"/>
          <p:cNvSpPr txBox="1"/>
          <p:nvPr/>
        </p:nvSpPr>
        <p:spPr>
          <a:xfrm>
            <a:off x="4918636" y="1249740"/>
            <a:ext cx="3920565" cy="1569660"/>
          </a:xfrm>
          <a:prstGeom prst="rect">
            <a:avLst/>
          </a:prstGeom>
          <a:noFill/>
        </p:spPr>
        <p:txBody>
          <a:bodyPr wrap="square" lIns="91383" tIns="45693" rIns="91383" bIns="45693" rtlCol="0">
            <a:spAutoFit/>
          </a:bodyPr>
          <a:lstStyle/>
          <a:p>
            <a:r>
              <a:rPr lang="en-US" sz="2400" i="1">
                <a:solidFill>
                  <a:srgbClr val="660066"/>
                </a:solidFill>
              </a:rPr>
              <a:t>Inaugural 2015 program:</a:t>
            </a:r>
          </a:p>
          <a:p>
            <a:r>
              <a:rPr lang="en-US" sz="2400" i="1">
                <a:solidFill>
                  <a:srgbClr val="660066"/>
                </a:solidFill>
              </a:rPr>
              <a:t>16 spots</a:t>
            </a:r>
          </a:p>
          <a:p>
            <a:r>
              <a:rPr lang="en-US" sz="2400" i="1">
                <a:solidFill>
                  <a:srgbClr val="660066"/>
                </a:solidFill>
              </a:rPr>
              <a:t>140 applicants </a:t>
            </a:r>
          </a:p>
          <a:p>
            <a:r>
              <a:rPr lang="en-US" sz="2400" i="1">
                <a:solidFill>
                  <a:srgbClr val="660066"/>
                </a:solidFill>
              </a:rPr>
              <a:t>     …from 20+ departments</a:t>
            </a:r>
          </a:p>
        </p:txBody>
      </p:sp>
      <p:sp>
        <p:nvSpPr>
          <p:cNvPr id="3" name="TextBox 2"/>
          <p:cNvSpPr txBox="1"/>
          <p:nvPr/>
        </p:nvSpPr>
        <p:spPr>
          <a:xfrm>
            <a:off x="76200" y="685800"/>
            <a:ext cx="6324600" cy="523220"/>
          </a:xfrm>
          <a:prstGeom prst="rect">
            <a:avLst/>
          </a:prstGeom>
          <a:solidFill>
            <a:schemeClr val="bg1"/>
          </a:solidFill>
        </p:spPr>
        <p:txBody>
          <a:bodyPr wrap="square" lIns="91432" tIns="45716" rIns="91432" bIns="45716" rtlCol="0">
            <a:spAutoFit/>
          </a:bodyPr>
          <a:lstStyle/>
          <a:p>
            <a:r>
              <a:rPr lang="en-US" sz="2800" b="1"/>
              <a:t>Data Science for Social Good</a:t>
            </a:r>
          </a:p>
        </p:txBody>
      </p:sp>
    </p:spTree>
    <p:extLst>
      <p:ext uri="{BB962C8B-B14F-4D97-AF65-F5344CB8AC3E}">
        <p14:creationId xmlns:p14="http://schemas.microsoft.com/office/powerpoint/2010/main" val="386241088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2-02 at 12.30.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413"/>
            <a:ext cx="9144000" cy="4813139"/>
          </a:xfrm>
          <a:prstGeom prst="rect">
            <a:avLst/>
          </a:prstGeom>
        </p:spPr>
      </p:pic>
      <p:sp>
        <p:nvSpPr>
          <p:cNvPr id="2" name="Slide Number Placeholder 1"/>
          <p:cNvSpPr>
            <a:spLocks noGrp="1"/>
          </p:cNvSpPr>
          <p:nvPr>
            <p:ph type="sldNum" sz="quarter" idx="12"/>
          </p:nvPr>
        </p:nvSpPr>
        <p:spPr/>
        <p:txBody>
          <a:bodyPr/>
          <a:lstStyle/>
          <a:p>
            <a:pPr>
              <a:defRPr/>
            </a:pPr>
            <a:fld id="{B18DAA66-486A-47F1-AB6B-2CF46D51D5BD}" type="slidenum">
              <a:rPr lang="en-US"/>
              <a:pPr>
                <a:defRPr/>
              </a:pPr>
              <a:t>25</a:t>
            </a:fld>
            <a:endParaRPr lang="en-US"/>
          </a:p>
        </p:txBody>
      </p:sp>
      <p:sp>
        <p:nvSpPr>
          <p:cNvPr id="4" name="Rectangle 3"/>
          <p:cNvSpPr/>
          <p:nvPr/>
        </p:nvSpPr>
        <p:spPr>
          <a:xfrm>
            <a:off x="2133601" y="3815737"/>
            <a:ext cx="6726518" cy="2246690"/>
          </a:xfrm>
          <a:prstGeom prst="rect">
            <a:avLst/>
          </a:prstGeom>
          <a:solidFill>
            <a:schemeClr val="bg1"/>
          </a:solidFill>
          <a:ln>
            <a:solidFill>
              <a:srgbClr val="0000FF"/>
            </a:solidFill>
          </a:ln>
        </p:spPr>
        <p:txBody>
          <a:bodyPr wrap="square" lIns="91361" tIns="45681" rIns="91361" bIns="45681">
            <a:spAutoFit/>
          </a:bodyPr>
          <a:lstStyle/>
          <a:p>
            <a:r>
              <a:rPr lang="en-US" i="1">
                <a:solidFill>
                  <a:srgbClr val="0000FF"/>
                </a:solidFill>
              </a:rPr>
              <a:t>Mining Online Data to Detect Unsafe Food Products</a:t>
            </a:r>
          </a:p>
          <a:p>
            <a:r>
              <a:rPr lang="en-US" i="1">
                <a:solidFill>
                  <a:srgbClr val="0000FF"/>
                </a:solidFill>
              </a:rPr>
              <a:t>		</a:t>
            </a:r>
            <a:r>
              <a:rPr lang="en-US" sz="1600">
                <a:solidFill>
                  <a:srgbClr val="7F7F7F"/>
                </a:solidFill>
              </a:rPr>
              <a:t>Elaine Nsoesie, Institute for Health Metrics and Evaluation</a:t>
            </a:r>
          </a:p>
          <a:p>
            <a:r>
              <a:rPr lang="en-US" i="1">
                <a:solidFill>
                  <a:srgbClr val="0000FF"/>
                </a:solidFill>
              </a:rPr>
              <a:t>ORCA data for improved transit system planning and operation</a:t>
            </a:r>
            <a:endParaRPr lang="en-US" sz="1600">
              <a:solidFill>
                <a:srgbClr val="0000FF"/>
              </a:solidFill>
            </a:endParaRPr>
          </a:p>
          <a:p>
            <a:r>
              <a:rPr lang="en-US" sz="1600">
                <a:solidFill>
                  <a:srgbClr val="0000FF"/>
                </a:solidFill>
              </a:rPr>
              <a:t>		</a:t>
            </a:r>
            <a:r>
              <a:rPr lang="en-US" sz="1600">
                <a:solidFill>
                  <a:schemeClr val="bg1">
                    <a:lumMod val="50000"/>
                  </a:schemeClr>
                </a:solidFill>
              </a:rPr>
              <a:t>Washington State Transportation Center (TRAC)</a:t>
            </a:r>
          </a:p>
          <a:p>
            <a:r>
              <a:rPr lang="en-US" i="1">
                <a:solidFill>
                  <a:srgbClr val="0000FF"/>
                </a:solidFill>
              </a:rPr>
              <a:t>Global Open Sidewalks: Creating a shared open data layer			</a:t>
            </a:r>
            <a:r>
              <a:rPr lang="en-US" sz="1600">
                <a:solidFill>
                  <a:srgbClr val="7F7F7F"/>
                </a:solidFill>
              </a:rPr>
              <a:t>Taskar Center for Accessible Technology</a:t>
            </a:r>
          </a:p>
          <a:p>
            <a:r>
              <a:rPr lang="en-US" i="1">
                <a:solidFill>
                  <a:srgbClr val="0000FF"/>
                </a:solidFill>
              </a:rPr>
              <a:t>CrowdSensing Census: A tool for estimating poverty	</a:t>
            </a:r>
            <a:r>
              <a:rPr lang="en-US" sz="1600">
                <a:solidFill>
                  <a:srgbClr val="0000FF"/>
                </a:solidFill>
              </a:rPr>
              <a:t>	</a:t>
            </a:r>
          </a:p>
          <a:p>
            <a:r>
              <a:rPr lang="en-US" sz="1600">
                <a:solidFill>
                  <a:srgbClr val="0000FF"/>
                </a:solidFill>
              </a:rPr>
              <a:t>		</a:t>
            </a:r>
            <a:r>
              <a:rPr lang="en-US" sz="1600">
                <a:solidFill>
                  <a:schemeClr val="bg1">
                    <a:lumMod val="50000"/>
                  </a:schemeClr>
                </a:solidFill>
              </a:rPr>
              <a:t>Bell Labs, Nokia</a:t>
            </a:r>
          </a:p>
        </p:txBody>
      </p:sp>
      <p:sp>
        <p:nvSpPr>
          <p:cNvPr id="6" name="Rectangle 5"/>
          <p:cNvSpPr/>
          <p:nvPr/>
        </p:nvSpPr>
        <p:spPr>
          <a:xfrm>
            <a:off x="2614716" y="3815739"/>
            <a:ext cx="3611491" cy="369253"/>
          </a:xfrm>
          <a:prstGeom prst="rect">
            <a:avLst/>
          </a:prstGeom>
        </p:spPr>
        <p:txBody>
          <a:bodyPr wrap="square" lIns="91361" tIns="45681" rIns="91361" bIns="45681">
            <a:spAutoFit/>
          </a:bodyPr>
          <a:lstStyle/>
          <a:p>
            <a:endParaRPr lang="en-US"/>
          </a:p>
        </p:txBody>
      </p:sp>
      <p:sp>
        <p:nvSpPr>
          <p:cNvPr id="7" name="Rectangle 6"/>
          <p:cNvSpPr/>
          <p:nvPr/>
        </p:nvSpPr>
        <p:spPr>
          <a:xfrm>
            <a:off x="2614706" y="4387145"/>
            <a:ext cx="5438589" cy="369253"/>
          </a:xfrm>
          <a:prstGeom prst="rect">
            <a:avLst/>
          </a:prstGeom>
        </p:spPr>
        <p:txBody>
          <a:bodyPr wrap="square" lIns="91361" tIns="45681" rIns="91361" bIns="45681">
            <a:spAutoFit/>
          </a:bodyPr>
          <a:lstStyle/>
          <a:p>
            <a:endParaRPr lang="en-US"/>
          </a:p>
        </p:txBody>
      </p:sp>
      <p:sp>
        <p:nvSpPr>
          <p:cNvPr id="8" name="Rectangle 7"/>
          <p:cNvSpPr/>
          <p:nvPr/>
        </p:nvSpPr>
        <p:spPr>
          <a:xfrm>
            <a:off x="2614706" y="4958544"/>
            <a:ext cx="5438589" cy="369253"/>
          </a:xfrm>
          <a:prstGeom prst="rect">
            <a:avLst/>
          </a:prstGeom>
        </p:spPr>
        <p:txBody>
          <a:bodyPr wrap="square" lIns="91361" tIns="45681" rIns="91361" bIns="45681">
            <a:spAutoFit/>
          </a:bodyPr>
          <a:lstStyle/>
          <a:p>
            <a:endParaRPr lang="en-US"/>
          </a:p>
        </p:txBody>
      </p:sp>
      <p:sp>
        <p:nvSpPr>
          <p:cNvPr id="9" name="TextBox 8"/>
          <p:cNvSpPr txBox="1"/>
          <p:nvPr/>
        </p:nvSpPr>
        <p:spPr>
          <a:xfrm>
            <a:off x="4939555" y="1371600"/>
            <a:ext cx="3920565" cy="1384948"/>
          </a:xfrm>
          <a:prstGeom prst="rect">
            <a:avLst/>
          </a:prstGeom>
          <a:noFill/>
        </p:spPr>
        <p:txBody>
          <a:bodyPr wrap="square" lIns="91383" tIns="45693" rIns="91383" bIns="45693" rtlCol="0">
            <a:spAutoFit/>
          </a:bodyPr>
          <a:lstStyle/>
          <a:p>
            <a:r>
              <a:rPr lang="en-US" sz="2800" i="1">
                <a:solidFill>
                  <a:srgbClr val="660066"/>
                </a:solidFill>
              </a:rPr>
              <a:t>2016 program:</a:t>
            </a:r>
          </a:p>
          <a:p>
            <a:r>
              <a:rPr lang="en-US" sz="2800" i="1">
                <a:solidFill>
                  <a:srgbClr val="660066"/>
                </a:solidFill>
              </a:rPr>
              <a:t>16 spots</a:t>
            </a:r>
          </a:p>
          <a:p>
            <a:r>
              <a:rPr lang="en-US" sz="2800" i="1">
                <a:solidFill>
                  <a:srgbClr val="660066"/>
                </a:solidFill>
              </a:rPr>
              <a:t>190 applicants </a:t>
            </a:r>
          </a:p>
        </p:txBody>
      </p:sp>
      <p:sp>
        <p:nvSpPr>
          <p:cNvPr id="3" name="TextBox 2"/>
          <p:cNvSpPr txBox="1"/>
          <p:nvPr/>
        </p:nvSpPr>
        <p:spPr>
          <a:xfrm>
            <a:off x="990601" y="6356410"/>
            <a:ext cx="5562600" cy="369277"/>
          </a:xfrm>
          <a:prstGeom prst="rect">
            <a:avLst/>
          </a:prstGeom>
          <a:noFill/>
        </p:spPr>
        <p:txBody>
          <a:bodyPr wrap="square" lIns="91383" tIns="45693" rIns="91383" bIns="45693" rtlCol="0">
            <a:spAutoFit/>
          </a:bodyPr>
          <a:lstStyle/>
          <a:p>
            <a:r>
              <a:rPr lang="en-US" i="1"/>
              <a:t>New in 2016: An explicit emphasis on data ethics </a:t>
            </a:r>
          </a:p>
        </p:txBody>
      </p:sp>
      <p:sp>
        <p:nvSpPr>
          <p:cNvPr id="10" name="TextBox 9"/>
          <p:cNvSpPr txBox="1"/>
          <p:nvPr/>
        </p:nvSpPr>
        <p:spPr>
          <a:xfrm>
            <a:off x="76200" y="685800"/>
            <a:ext cx="6324600" cy="523220"/>
          </a:xfrm>
          <a:prstGeom prst="rect">
            <a:avLst/>
          </a:prstGeom>
          <a:solidFill>
            <a:schemeClr val="bg1"/>
          </a:solidFill>
        </p:spPr>
        <p:txBody>
          <a:bodyPr wrap="square" lIns="91432" tIns="45716" rIns="91432" bIns="45716" rtlCol="0">
            <a:spAutoFit/>
          </a:bodyPr>
          <a:lstStyle/>
          <a:p>
            <a:r>
              <a:rPr lang="en-US" sz="2800" b="1"/>
              <a:t>Data Science for Social Good</a:t>
            </a:r>
          </a:p>
        </p:txBody>
      </p:sp>
    </p:spTree>
    <p:extLst>
      <p:ext uri="{BB962C8B-B14F-4D97-AF65-F5344CB8AC3E}">
        <p14:creationId xmlns:p14="http://schemas.microsoft.com/office/powerpoint/2010/main" val="256280051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603" y="1529028"/>
            <a:ext cx="4470398" cy="5151173"/>
          </a:xfrm>
        </p:spPr>
        <p:txBody>
          <a:bodyPr>
            <a:noAutofit/>
          </a:bodyPr>
          <a:lstStyle/>
          <a:p>
            <a:pPr>
              <a:spcBef>
                <a:spcPts val="535"/>
              </a:spcBef>
            </a:pPr>
            <a:r>
              <a:rPr lang="en-US" sz="2000" dirty="0" smtClean="0"/>
              <a:t>Over </a:t>
            </a:r>
            <a:r>
              <a:rPr lang="en-US" sz="2000" b="1" dirty="0" smtClean="0"/>
              <a:t>4,000 </a:t>
            </a:r>
            <a:r>
              <a:rPr lang="en-US" sz="2000" dirty="0" smtClean="0"/>
              <a:t>homeless families in the Tri-county area every year (Snohomish, King, Pierce).</a:t>
            </a:r>
          </a:p>
          <a:p>
            <a:pPr>
              <a:spcBef>
                <a:spcPts val="535"/>
              </a:spcBef>
            </a:pPr>
            <a:r>
              <a:rPr lang="en-US" sz="2000" dirty="0" smtClean="0"/>
              <a:t>Families spend on average </a:t>
            </a:r>
            <a:r>
              <a:rPr lang="en-US" sz="2000" b="1" dirty="0" smtClean="0"/>
              <a:t>8 months </a:t>
            </a:r>
            <a:r>
              <a:rPr lang="en-US" sz="2000" dirty="0" smtClean="0"/>
              <a:t>moving from shelter to shelter.</a:t>
            </a:r>
          </a:p>
          <a:p>
            <a:pPr>
              <a:spcBef>
                <a:spcPts val="535"/>
              </a:spcBef>
            </a:pPr>
            <a:r>
              <a:rPr lang="en-US" sz="2000" dirty="0" smtClean="0"/>
              <a:t>Bill &amp; Melinda Gates Foundation and Building Changes: cut family homelessness </a:t>
            </a:r>
            <a:r>
              <a:rPr lang="en-US" sz="2000" b="1" dirty="0" smtClean="0"/>
              <a:t>in half </a:t>
            </a:r>
            <a:r>
              <a:rPr lang="en-US" sz="2000" dirty="0" smtClean="0"/>
              <a:t>by 2020  and reduce time family spends homeless to </a:t>
            </a:r>
            <a:r>
              <a:rPr lang="en-US" sz="2000" b="1" dirty="0" smtClean="0"/>
              <a:t>1 month.</a:t>
            </a:r>
          </a:p>
          <a:p>
            <a:pPr marL="405658" lvl="1" indent="0">
              <a:lnSpc>
                <a:spcPct val="90000"/>
              </a:lnSpc>
              <a:spcBef>
                <a:spcPts val="535"/>
              </a:spcBef>
              <a:buNone/>
            </a:pPr>
            <a:endParaRPr lang="en-US" sz="1800" dirty="0" smtClean="0"/>
          </a:p>
        </p:txBody>
      </p:sp>
      <p:sp>
        <p:nvSpPr>
          <p:cNvPr id="10" name="Title 1"/>
          <p:cNvSpPr>
            <a:spLocks noGrp="1"/>
          </p:cNvSpPr>
          <p:nvPr>
            <p:ph type="title"/>
          </p:nvPr>
        </p:nvSpPr>
        <p:spPr>
          <a:xfrm>
            <a:off x="381000" y="584200"/>
            <a:ext cx="8229600" cy="914400"/>
          </a:xfrm>
        </p:spPr>
        <p:txBody>
          <a:bodyPr/>
          <a:lstStyle/>
          <a:p>
            <a:pPr algn="l"/>
            <a:r>
              <a:rPr lang="en-US" sz="2800" dirty="0" smtClean="0"/>
              <a:t>Background on homelessness in Tri-county area</a:t>
            </a:r>
            <a:endParaRPr lang="en-US" sz="2800" dirty="0"/>
          </a:p>
        </p:txBody>
      </p:sp>
      <p:pic>
        <p:nvPicPr>
          <p:cNvPr id="1026" name="Picture 2" descr="https://lh5.googleusercontent.com/TuqluZm8D-FdVcgqF-TTwmYGdjyKQyQPiWLCT74ec7d_qLstHTlT6IU3Z4U5v6Hra3Pfx6Ybj7MYbhMB6NJyXMwvGCcqBRXxpHScMlpKjaVrSTJyrbNi9jviht0HJ2OTrCFaItWo0A"/>
          <p:cNvPicPr>
            <a:picLocks noChangeAspect="1" noChangeArrowheads="1"/>
          </p:cNvPicPr>
          <p:nvPr/>
        </p:nvPicPr>
        <p:blipFill>
          <a:blip r:embed="rId2"/>
          <a:srcRect/>
          <a:stretch>
            <a:fillRect/>
          </a:stretch>
        </p:blipFill>
        <p:spPr bwMode="auto">
          <a:xfrm>
            <a:off x="5486400" y="1498601"/>
            <a:ext cx="2895600" cy="4862921"/>
          </a:xfrm>
          <a:prstGeom prst="rect">
            <a:avLst/>
          </a:prstGeom>
          <a:noFill/>
        </p:spPr>
      </p:pic>
    </p:spTree>
    <p:extLst>
      <p:ext uri="{BB962C8B-B14F-4D97-AF65-F5344CB8AC3E}">
        <p14:creationId xmlns:p14="http://schemas.microsoft.com/office/powerpoint/2010/main" val="107222221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81000" y="762000"/>
            <a:ext cx="6934200" cy="914400"/>
          </a:xfrm>
        </p:spPr>
        <p:txBody>
          <a:bodyPr/>
          <a:lstStyle/>
          <a:p>
            <a:pPr algn="l"/>
            <a:r>
              <a:rPr lang="en-US" sz="2800" dirty="0" smtClean="0"/>
              <a:t>Homeless families may take many pathways through programs</a:t>
            </a:r>
            <a:endParaRPr lang="en-US" sz="2800" dirty="0"/>
          </a:p>
        </p:txBody>
      </p:sp>
      <p:sp>
        <p:nvSpPr>
          <p:cNvPr id="6" name="TextBox 5"/>
          <p:cNvSpPr txBox="1"/>
          <p:nvPr/>
        </p:nvSpPr>
        <p:spPr>
          <a:xfrm>
            <a:off x="2070290" y="3912989"/>
            <a:ext cx="1151343" cy="523220"/>
          </a:xfrm>
          <a:prstGeom prst="rect">
            <a:avLst/>
          </a:prstGeom>
          <a:noFill/>
        </p:spPr>
        <p:txBody>
          <a:bodyPr wrap="square" rtlCol="0">
            <a:spAutoFit/>
          </a:bodyPr>
          <a:lstStyle/>
          <a:p>
            <a:pPr algn="ctr" defTabSz="405656" fontAlgn="base">
              <a:spcBef>
                <a:spcPct val="0"/>
              </a:spcBef>
              <a:spcAft>
                <a:spcPct val="0"/>
              </a:spcAft>
            </a:pPr>
            <a:r>
              <a:rPr lang="en-US" sz="1400" dirty="0" smtClean="0">
                <a:solidFill>
                  <a:prstClr val="black"/>
                </a:solidFill>
                <a:latin typeface="Arial" charset="0"/>
                <a:ea typeface="ＭＳ Ｐゴシック" pitchFamily="34" charset="-128"/>
              </a:rPr>
              <a:t>Emergency shelter</a:t>
            </a:r>
            <a:endParaRPr lang="en-US" sz="1400" dirty="0">
              <a:solidFill>
                <a:prstClr val="black"/>
              </a:solidFill>
              <a:latin typeface="Arial" charset="0"/>
              <a:ea typeface="ＭＳ Ｐゴシック" pitchFamily="34" charset="-128"/>
            </a:endParaRPr>
          </a:p>
        </p:txBody>
      </p:sp>
      <p:sp>
        <p:nvSpPr>
          <p:cNvPr id="8" name="TextBox 7"/>
          <p:cNvSpPr txBox="1"/>
          <p:nvPr/>
        </p:nvSpPr>
        <p:spPr>
          <a:xfrm>
            <a:off x="3626620" y="3241197"/>
            <a:ext cx="1152364" cy="523220"/>
          </a:xfrm>
          <a:prstGeom prst="rect">
            <a:avLst/>
          </a:prstGeom>
          <a:noFill/>
        </p:spPr>
        <p:txBody>
          <a:bodyPr wrap="square" rtlCol="0">
            <a:spAutoFit/>
          </a:bodyPr>
          <a:lstStyle/>
          <a:p>
            <a:pPr algn="ctr" defTabSz="405656" fontAlgn="base">
              <a:spcBef>
                <a:spcPct val="0"/>
              </a:spcBef>
              <a:spcAft>
                <a:spcPct val="0"/>
              </a:spcAft>
            </a:pPr>
            <a:r>
              <a:rPr lang="en-US" sz="1400" dirty="0" smtClean="0">
                <a:solidFill>
                  <a:prstClr val="black"/>
                </a:solidFill>
                <a:latin typeface="Arial" charset="0"/>
                <a:ea typeface="ＭＳ Ｐゴシック" pitchFamily="34" charset="-128"/>
              </a:rPr>
              <a:t>Transitional housing</a:t>
            </a:r>
            <a:endParaRPr lang="en-US" sz="1400" dirty="0">
              <a:solidFill>
                <a:prstClr val="black"/>
              </a:solidFill>
              <a:latin typeface="Arial" charset="0"/>
              <a:ea typeface="ＭＳ Ｐゴシック" pitchFamily="34" charset="-128"/>
            </a:endParaRPr>
          </a:p>
        </p:txBody>
      </p:sp>
      <p:sp>
        <p:nvSpPr>
          <p:cNvPr id="9" name="TextBox 8"/>
          <p:cNvSpPr txBox="1"/>
          <p:nvPr/>
        </p:nvSpPr>
        <p:spPr>
          <a:xfrm>
            <a:off x="5181600" y="3292639"/>
            <a:ext cx="1143000" cy="523220"/>
          </a:xfrm>
          <a:prstGeom prst="rect">
            <a:avLst/>
          </a:prstGeom>
          <a:noFill/>
        </p:spPr>
        <p:txBody>
          <a:bodyPr wrap="square" rtlCol="0">
            <a:spAutoFit/>
          </a:bodyPr>
          <a:lstStyle/>
          <a:p>
            <a:pPr algn="ctr" defTabSz="405656" fontAlgn="base">
              <a:spcBef>
                <a:spcPct val="0"/>
              </a:spcBef>
              <a:spcAft>
                <a:spcPct val="0"/>
              </a:spcAft>
            </a:pPr>
            <a:r>
              <a:rPr lang="en-US" sz="1400" dirty="0" smtClean="0">
                <a:solidFill>
                  <a:prstClr val="black"/>
                </a:solidFill>
                <a:latin typeface="Arial" charset="0"/>
                <a:ea typeface="ＭＳ Ｐゴシック" pitchFamily="34" charset="-128"/>
              </a:rPr>
              <a:t>Rapid </a:t>
            </a:r>
          </a:p>
          <a:p>
            <a:pPr algn="ctr" defTabSz="405656" fontAlgn="base">
              <a:spcBef>
                <a:spcPct val="0"/>
              </a:spcBef>
              <a:spcAft>
                <a:spcPct val="0"/>
              </a:spcAft>
            </a:pPr>
            <a:r>
              <a:rPr lang="en-US" sz="1400" dirty="0" smtClean="0">
                <a:solidFill>
                  <a:prstClr val="black"/>
                </a:solidFill>
                <a:latin typeface="Arial" charset="0"/>
                <a:ea typeface="ＭＳ Ｐゴシック" pitchFamily="34" charset="-128"/>
              </a:rPr>
              <a:t>re-housing</a:t>
            </a:r>
            <a:endParaRPr lang="en-US" sz="1400" dirty="0">
              <a:solidFill>
                <a:prstClr val="black"/>
              </a:solidFill>
              <a:latin typeface="Arial" charset="0"/>
              <a:ea typeface="ＭＳ Ｐゴシック" pitchFamily="34" charset="-128"/>
            </a:endParaRPr>
          </a:p>
        </p:txBody>
      </p:sp>
      <p:pic>
        <p:nvPicPr>
          <p:cNvPr id="5125" name="Picture 5"/>
          <p:cNvPicPr>
            <a:picLocks noChangeAspect="1" noChangeArrowheads="1"/>
          </p:cNvPicPr>
          <p:nvPr/>
        </p:nvPicPr>
        <p:blipFill>
          <a:blip r:embed="rId3"/>
          <a:srcRect/>
          <a:stretch>
            <a:fillRect/>
          </a:stretch>
        </p:blipFill>
        <p:spPr bwMode="auto">
          <a:xfrm>
            <a:off x="3755032" y="2108200"/>
            <a:ext cx="855010" cy="1132997"/>
          </a:xfrm>
          <a:prstGeom prst="rect">
            <a:avLst/>
          </a:prstGeom>
          <a:noFill/>
          <a:ln w="9525">
            <a:noFill/>
            <a:miter lim="800000"/>
            <a:headEnd/>
            <a:tailEnd/>
          </a:ln>
        </p:spPr>
      </p:pic>
      <p:pic>
        <p:nvPicPr>
          <p:cNvPr id="5126" name="Picture 6"/>
          <p:cNvPicPr>
            <a:picLocks noChangeAspect="1" noChangeArrowheads="1"/>
          </p:cNvPicPr>
          <p:nvPr/>
        </p:nvPicPr>
        <p:blipFill>
          <a:blip r:embed="rId4"/>
          <a:srcRect/>
          <a:stretch>
            <a:fillRect/>
          </a:stretch>
        </p:blipFill>
        <p:spPr bwMode="auto">
          <a:xfrm>
            <a:off x="2260028" y="2779992"/>
            <a:ext cx="847117" cy="1132997"/>
          </a:xfrm>
          <a:prstGeom prst="rect">
            <a:avLst/>
          </a:prstGeom>
          <a:noFill/>
          <a:ln w="9525">
            <a:noFill/>
            <a:miter lim="800000"/>
            <a:headEnd/>
            <a:tailEnd/>
          </a:ln>
        </p:spPr>
      </p:pic>
      <p:pic>
        <p:nvPicPr>
          <p:cNvPr id="5127" name="Picture 7"/>
          <p:cNvPicPr>
            <a:picLocks noChangeAspect="1" noChangeArrowheads="1"/>
          </p:cNvPicPr>
          <p:nvPr/>
        </p:nvPicPr>
        <p:blipFill>
          <a:blip r:embed="rId5"/>
          <a:srcRect/>
          <a:stretch>
            <a:fillRect/>
          </a:stretch>
        </p:blipFill>
        <p:spPr bwMode="auto">
          <a:xfrm>
            <a:off x="5355235" y="2164604"/>
            <a:ext cx="855009" cy="1132997"/>
          </a:xfrm>
          <a:prstGeom prst="rect">
            <a:avLst/>
          </a:prstGeom>
          <a:noFill/>
          <a:ln w="9525">
            <a:noFill/>
            <a:miter lim="800000"/>
            <a:headEnd/>
            <a:tailEnd/>
          </a:ln>
        </p:spPr>
      </p:pic>
      <p:pic>
        <p:nvPicPr>
          <p:cNvPr id="5129" name="Picture 9" descr="http://images.clipartpanda.com/family-clip-art-family-in-black-md.png"/>
          <p:cNvPicPr>
            <a:picLocks noChangeAspect="1" noChangeArrowheads="1"/>
          </p:cNvPicPr>
          <p:nvPr/>
        </p:nvPicPr>
        <p:blipFill>
          <a:blip r:embed="rId6"/>
          <a:srcRect l="14299" t="24433" r="10280" b="21145"/>
          <a:stretch>
            <a:fillRect/>
          </a:stretch>
        </p:blipFill>
        <p:spPr bwMode="auto">
          <a:xfrm>
            <a:off x="381003" y="2953368"/>
            <a:ext cx="1689289" cy="1608848"/>
          </a:xfrm>
          <a:prstGeom prst="rect">
            <a:avLst/>
          </a:prstGeom>
          <a:noFill/>
        </p:spPr>
      </p:pic>
      <p:sp>
        <p:nvSpPr>
          <p:cNvPr id="15" name="Right Arrow 14"/>
          <p:cNvSpPr/>
          <p:nvPr/>
        </p:nvSpPr>
        <p:spPr>
          <a:xfrm rot="19919181">
            <a:off x="3205792" y="2804234"/>
            <a:ext cx="510181" cy="3914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05656" fontAlgn="base">
              <a:spcBef>
                <a:spcPct val="0"/>
              </a:spcBef>
              <a:spcAft>
                <a:spcPct val="0"/>
              </a:spcAft>
            </a:pPr>
            <a:endParaRPr lang="en-US">
              <a:solidFill>
                <a:prstClr val="white"/>
              </a:solidFill>
              <a:latin typeface="Calibri"/>
            </a:endParaRPr>
          </a:p>
        </p:txBody>
      </p:sp>
      <p:sp>
        <p:nvSpPr>
          <p:cNvPr id="18" name="TextBox 17"/>
          <p:cNvSpPr txBox="1"/>
          <p:nvPr/>
        </p:nvSpPr>
        <p:spPr>
          <a:xfrm>
            <a:off x="7156306" y="3295418"/>
            <a:ext cx="1152364" cy="523220"/>
          </a:xfrm>
          <a:prstGeom prst="rect">
            <a:avLst/>
          </a:prstGeom>
          <a:noFill/>
        </p:spPr>
        <p:txBody>
          <a:bodyPr wrap="square" rtlCol="0">
            <a:spAutoFit/>
          </a:bodyPr>
          <a:lstStyle/>
          <a:p>
            <a:pPr algn="ctr" defTabSz="405656" fontAlgn="base">
              <a:spcBef>
                <a:spcPct val="0"/>
              </a:spcBef>
              <a:spcAft>
                <a:spcPct val="0"/>
              </a:spcAft>
            </a:pPr>
            <a:r>
              <a:rPr lang="en-US" sz="1400" dirty="0" smtClean="0">
                <a:solidFill>
                  <a:prstClr val="black"/>
                </a:solidFill>
                <a:latin typeface="Arial" charset="0"/>
                <a:ea typeface="ＭＳ Ｐゴシック" pitchFamily="34" charset="-128"/>
              </a:rPr>
              <a:t>Permanent housing</a:t>
            </a:r>
            <a:endParaRPr lang="en-US" sz="1400" dirty="0">
              <a:solidFill>
                <a:prstClr val="black"/>
              </a:solidFill>
              <a:latin typeface="Arial" charset="0"/>
              <a:ea typeface="ＭＳ Ｐゴシック" pitchFamily="34" charset="-128"/>
            </a:endParaRPr>
          </a:p>
        </p:txBody>
      </p:sp>
      <p:sp>
        <p:nvSpPr>
          <p:cNvPr id="20" name="Right Arrow 19"/>
          <p:cNvSpPr/>
          <p:nvPr/>
        </p:nvSpPr>
        <p:spPr>
          <a:xfrm>
            <a:off x="4778987" y="2601035"/>
            <a:ext cx="510181" cy="3914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05656" fontAlgn="base">
              <a:spcBef>
                <a:spcPct val="0"/>
              </a:spcBef>
              <a:spcAft>
                <a:spcPct val="0"/>
              </a:spcAft>
            </a:pPr>
            <a:endParaRPr lang="en-US">
              <a:solidFill>
                <a:prstClr val="white"/>
              </a:solidFill>
              <a:latin typeface="Calibri"/>
            </a:endParaRPr>
          </a:p>
        </p:txBody>
      </p:sp>
      <p:sp>
        <p:nvSpPr>
          <p:cNvPr id="21" name="Right Arrow 20"/>
          <p:cNvSpPr/>
          <p:nvPr/>
        </p:nvSpPr>
        <p:spPr>
          <a:xfrm>
            <a:off x="6347822" y="2608507"/>
            <a:ext cx="510181" cy="3914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05656" fontAlgn="base">
              <a:spcBef>
                <a:spcPct val="0"/>
              </a:spcBef>
              <a:spcAft>
                <a:spcPct val="0"/>
              </a:spcAft>
            </a:pPr>
            <a:endParaRPr lang="en-US">
              <a:solidFill>
                <a:prstClr val="white"/>
              </a:solidFill>
              <a:latin typeface="Calibri"/>
            </a:endParaRPr>
          </a:p>
        </p:txBody>
      </p:sp>
      <p:sp>
        <p:nvSpPr>
          <p:cNvPr id="22" name="Right Arrow 21"/>
          <p:cNvSpPr/>
          <p:nvPr/>
        </p:nvSpPr>
        <p:spPr>
          <a:xfrm rot="2266426">
            <a:off x="3203194" y="4294349"/>
            <a:ext cx="510181" cy="3914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05656" fontAlgn="base">
              <a:spcBef>
                <a:spcPct val="0"/>
              </a:spcBef>
              <a:spcAft>
                <a:spcPct val="0"/>
              </a:spcAft>
            </a:pPr>
            <a:endParaRPr lang="en-US">
              <a:solidFill>
                <a:prstClr val="white"/>
              </a:solidFill>
              <a:latin typeface="Calibri"/>
            </a:endParaRPr>
          </a:p>
        </p:txBody>
      </p:sp>
      <p:pic>
        <p:nvPicPr>
          <p:cNvPr id="37890" name="Picture 2"/>
          <p:cNvPicPr>
            <a:picLocks noChangeAspect="1" noChangeArrowheads="1"/>
          </p:cNvPicPr>
          <p:nvPr/>
        </p:nvPicPr>
        <p:blipFill>
          <a:blip r:embed="rId7"/>
          <a:srcRect/>
          <a:stretch>
            <a:fillRect/>
          </a:stretch>
        </p:blipFill>
        <p:spPr bwMode="auto">
          <a:xfrm>
            <a:off x="3803340" y="4404798"/>
            <a:ext cx="847117" cy="1139980"/>
          </a:xfrm>
          <a:prstGeom prst="rect">
            <a:avLst/>
          </a:prstGeom>
          <a:noFill/>
          <a:ln w="9525">
            <a:noFill/>
            <a:miter lim="800000"/>
            <a:headEnd/>
            <a:tailEnd/>
          </a:ln>
        </p:spPr>
      </p:pic>
      <p:sp>
        <p:nvSpPr>
          <p:cNvPr id="23" name="TextBox 22"/>
          <p:cNvSpPr txBox="1"/>
          <p:nvPr/>
        </p:nvSpPr>
        <p:spPr>
          <a:xfrm>
            <a:off x="3657600" y="5544777"/>
            <a:ext cx="1271412" cy="523220"/>
          </a:xfrm>
          <a:prstGeom prst="rect">
            <a:avLst/>
          </a:prstGeom>
          <a:noFill/>
        </p:spPr>
        <p:txBody>
          <a:bodyPr wrap="square" rtlCol="0">
            <a:spAutoFit/>
          </a:bodyPr>
          <a:lstStyle/>
          <a:p>
            <a:pPr algn="ctr" defTabSz="405656" fontAlgn="base">
              <a:spcBef>
                <a:spcPct val="0"/>
              </a:spcBef>
              <a:spcAft>
                <a:spcPct val="0"/>
              </a:spcAft>
            </a:pPr>
            <a:r>
              <a:rPr lang="en-US" sz="1400" dirty="0" smtClean="0">
                <a:solidFill>
                  <a:prstClr val="black"/>
                </a:solidFill>
                <a:latin typeface="Arial" charset="0"/>
                <a:ea typeface="ＭＳ Ｐゴシック" pitchFamily="34" charset="-128"/>
              </a:rPr>
              <a:t>Housing with services</a:t>
            </a:r>
            <a:endParaRPr lang="en-US" sz="1400" dirty="0">
              <a:solidFill>
                <a:prstClr val="black"/>
              </a:solidFill>
              <a:latin typeface="Arial" charset="0"/>
              <a:ea typeface="ＭＳ Ｐゴシック" pitchFamily="34" charset="-128"/>
            </a:endParaRPr>
          </a:p>
        </p:txBody>
      </p:sp>
      <p:sp>
        <p:nvSpPr>
          <p:cNvPr id="24" name="Right Arrow 23"/>
          <p:cNvSpPr/>
          <p:nvPr/>
        </p:nvSpPr>
        <p:spPr>
          <a:xfrm>
            <a:off x="4823822" y="4853126"/>
            <a:ext cx="510181" cy="3914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405656" fontAlgn="base">
              <a:spcBef>
                <a:spcPct val="0"/>
              </a:spcBef>
              <a:spcAft>
                <a:spcPct val="0"/>
              </a:spcAft>
            </a:pPr>
            <a:endParaRPr lang="en-US">
              <a:solidFill>
                <a:prstClr val="white"/>
              </a:solidFill>
              <a:latin typeface="Calibri"/>
            </a:endParaRPr>
          </a:p>
        </p:txBody>
      </p:sp>
      <p:pic>
        <p:nvPicPr>
          <p:cNvPr id="37891" name="Picture 3"/>
          <p:cNvPicPr>
            <a:picLocks noChangeAspect="1" noChangeArrowheads="1"/>
          </p:cNvPicPr>
          <p:nvPr/>
        </p:nvPicPr>
        <p:blipFill>
          <a:blip r:embed="rId8"/>
          <a:srcRect/>
          <a:stretch>
            <a:fillRect/>
          </a:stretch>
        </p:blipFill>
        <p:spPr bwMode="auto">
          <a:xfrm>
            <a:off x="5421236" y="4425411"/>
            <a:ext cx="1619715" cy="1236052"/>
          </a:xfrm>
          <a:prstGeom prst="rect">
            <a:avLst/>
          </a:prstGeom>
          <a:noFill/>
          <a:ln w="9525">
            <a:noFill/>
            <a:miter lim="800000"/>
            <a:headEnd/>
            <a:tailEnd/>
          </a:ln>
        </p:spPr>
      </p:pic>
      <p:sp>
        <p:nvSpPr>
          <p:cNvPr id="25" name="TextBox 24"/>
          <p:cNvSpPr txBox="1"/>
          <p:nvPr/>
        </p:nvSpPr>
        <p:spPr>
          <a:xfrm>
            <a:off x="5457697" y="5661463"/>
            <a:ext cx="1505088" cy="523220"/>
          </a:xfrm>
          <a:prstGeom prst="rect">
            <a:avLst/>
          </a:prstGeom>
          <a:noFill/>
        </p:spPr>
        <p:txBody>
          <a:bodyPr wrap="square" rtlCol="0">
            <a:spAutoFit/>
          </a:bodyPr>
          <a:lstStyle/>
          <a:p>
            <a:pPr algn="ctr" defTabSz="405656" fontAlgn="base">
              <a:spcBef>
                <a:spcPct val="0"/>
              </a:spcBef>
              <a:spcAft>
                <a:spcPct val="0"/>
              </a:spcAft>
            </a:pPr>
            <a:r>
              <a:rPr lang="en-US" sz="1400" dirty="0" smtClean="0">
                <a:solidFill>
                  <a:prstClr val="black"/>
                </a:solidFill>
                <a:latin typeface="Arial" charset="0"/>
                <a:ea typeface="ＭＳ Ｐゴシック" pitchFamily="34" charset="-128"/>
              </a:rPr>
              <a:t>Unsuccessful exit</a:t>
            </a:r>
            <a:endParaRPr lang="en-US" sz="1400" dirty="0">
              <a:solidFill>
                <a:prstClr val="black"/>
              </a:solidFill>
              <a:latin typeface="Arial" charset="0"/>
              <a:ea typeface="ＭＳ Ｐゴシック" pitchFamily="34" charset="-128"/>
            </a:endParaRPr>
          </a:p>
        </p:txBody>
      </p:sp>
      <p:pic>
        <p:nvPicPr>
          <p:cNvPr id="37892" name="Picture 4"/>
          <p:cNvPicPr>
            <a:picLocks noChangeAspect="1" noChangeArrowheads="1"/>
          </p:cNvPicPr>
          <p:nvPr/>
        </p:nvPicPr>
        <p:blipFill rotWithShape="1">
          <a:blip r:embed="rId9"/>
          <a:srcRect l="1755" t="6779" r="4678" b="5085"/>
          <a:stretch/>
        </p:blipFill>
        <p:spPr bwMode="auto">
          <a:xfrm>
            <a:off x="6934200" y="2006600"/>
            <a:ext cx="1524000" cy="1320800"/>
          </a:xfrm>
          <a:prstGeom prst="rect">
            <a:avLst/>
          </a:prstGeom>
          <a:noFill/>
          <a:ln w="9525">
            <a:noFill/>
            <a:miter lim="800000"/>
            <a:headEnd/>
            <a:tailEnd/>
          </a:ln>
        </p:spPr>
      </p:pic>
    </p:spTree>
    <p:extLst>
      <p:ext uri="{BB962C8B-B14F-4D97-AF65-F5344CB8AC3E}">
        <p14:creationId xmlns:p14="http://schemas.microsoft.com/office/powerpoint/2010/main" val="53211873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8795" y="1780789"/>
            <a:ext cx="1447800" cy="1117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5656" fontAlgn="base">
              <a:spcBef>
                <a:spcPct val="0"/>
              </a:spcBef>
              <a:spcAft>
                <a:spcPct val="0"/>
              </a:spcAft>
            </a:pPr>
            <a:r>
              <a:rPr lang="en-US" sz="1600" dirty="0" smtClean="0">
                <a:solidFill>
                  <a:prstClr val="black"/>
                </a:solidFill>
                <a:latin typeface="Calibri"/>
              </a:rPr>
              <a:t>King HMIS extract</a:t>
            </a:r>
            <a:endParaRPr lang="en-US" sz="1600" dirty="0">
              <a:solidFill>
                <a:prstClr val="black"/>
              </a:solidFill>
              <a:latin typeface="Calibri"/>
            </a:endParaRPr>
          </a:p>
        </p:txBody>
      </p:sp>
      <p:sp>
        <p:nvSpPr>
          <p:cNvPr id="5" name="Rectangle 4"/>
          <p:cNvSpPr/>
          <p:nvPr/>
        </p:nvSpPr>
        <p:spPr>
          <a:xfrm>
            <a:off x="488795" y="3558789"/>
            <a:ext cx="1447800" cy="1117600"/>
          </a:xfrm>
          <a:prstGeom prst="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5656" fontAlgn="base">
              <a:spcBef>
                <a:spcPct val="0"/>
              </a:spcBef>
              <a:spcAft>
                <a:spcPct val="0"/>
              </a:spcAft>
            </a:pPr>
            <a:r>
              <a:rPr lang="en-US" sz="1600" dirty="0" smtClean="0">
                <a:solidFill>
                  <a:prstClr val="black"/>
                </a:solidFill>
                <a:latin typeface="Calibri"/>
              </a:rPr>
              <a:t>Pierce HMIS extract</a:t>
            </a:r>
            <a:endParaRPr lang="en-US" sz="1600" dirty="0">
              <a:solidFill>
                <a:prstClr val="black"/>
              </a:solidFill>
              <a:latin typeface="Calibri"/>
            </a:endParaRPr>
          </a:p>
        </p:txBody>
      </p:sp>
      <p:sp>
        <p:nvSpPr>
          <p:cNvPr id="6" name="Rectangle 5"/>
          <p:cNvSpPr/>
          <p:nvPr/>
        </p:nvSpPr>
        <p:spPr>
          <a:xfrm>
            <a:off x="488795" y="5234879"/>
            <a:ext cx="1447800" cy="1117600"/>
          </a:xfrm>
          <a:prstGeom prst="rect">
            <a:avLst/>
          </a:prstGeom>
          <a:solidFill>
            <a:schemeClr val="accent3">
              <a:lumMod val="40000"/>
              <a:lumOff val="6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5656" fontAlgn="base">
              <a:spcBef>
                <a:spcPct val="0"/>
              </a:spcBef>
              <a:spcAft>
                <a:spcPct val="0"/>
              </a:spcAft>
            </a:pPr>
            <a:r>
              <a:rPr lang="en-US" sz="1600" dirty="0" smtClean="0">
                <a:solidFill>
                  <a:prstClr val="black"/>
                </a:solidFill>
                <a:latin typeface="Calibri"/>
              </a:rPr>
              <a:t>Snohomish HMIS extract</a:t>
            </a:r>
            <a:endParaRPr lang="en-US" sz="1600" dirty="0">
              <a:solidFill>
                <a:prstClr val="black"/>
              </a:solidFill>
              <a:latin typeface="Calibri"/>
            </a:endParaRPr>
          </a:p>
        </p:txBody>
      </p:sp>
      <p:sp>
        <p:nvSpPr>
          <p:cNvPr id="7" name="Rectangle 6"/>
          <p:cNvSpPr/>
          <p:nvPr/>
        </p:nvSpPr>
        <p:spPr>
          <a:xfrm>
            <a:off x="2269273" y="3558789"/>
            <a:ext cx="1447800" cy="1117600"/>
          </a:xfrm>
          <a:prstGeom prst="rect">
            <a:avLst/>
          </a:prstGeom>
          <a:solidFill>
            <a:schemeClr val="accent4">
              <a:lumMod val="40000"/>
              <a:lumOff val="6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5656" fontAlgn="base">
              <a:spcBef>
                <a:spcPct val="0"/>
              </a:spcBef>
              <a:spcAft>
                <a:spcPct val="0"/>
              </a:spcAft>
            </a:pPr>
            <a:r>
              <a:rPr lang="en-US" sz="1600" dirty="0" smtClean="0">
                <a:solidFill>
                  <a:prstClr val="black"/>
                </a:solidFill>
                <a:latin typeface="Calibri"/>
              </a:rPr>
              <a:t>Cleaned data for households</a:t>
            </a:r>
            <a:endParaRPr lang="en-US" sz="1600" dirty="0">
              <a:solidFill>
                <a:prstClr val="black"/>
              </a:solidFill>
              <a:latin typeface="Calibri"/>
            </a:endParaRPr>
          </a:p>
        </p:txBody>
      </p:sp>
      <p:sp>
        <p:nvSpPr>
          <p:cNvPr id="8" name="Rectangle 7"/>
          <p:cNvSpPr/>
          <p:nvPr/>
        </p:nvSpPr>
        <p:spPr>
          <a:xfrm>
            <a:off x="4023731" y="3558789"/>
            <a:ext cx="1447800" cy="1117600"/>
          </a:xfrm>
          <a:prstGeom prst="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5656" fontAlgn="base">
              <a:spcBef>
                <a:spcPct val="0"/>
              </a:spcBef>
              <a:spcAft>
                <a:spcPct val="0"/>
              </a:spcAft>
            </a:pPr>
            <a:r>
              <a:rPr lang="en-US" sz="1600" dirty="0" smtClean="0">
                <a:solidFill>
                  <a:prstClr val="black"/>
                </a:solidFill>
                <a:latin typeface="Calibri"/>
              </a:rPr>
              <a:t>Cleaned data for families</a:t>
            </a:r>
            <a:endParaRPr lang="en-US" sz="1600" dirty="0">
              <a:solidFill>
                <a:prstClr val="black"/>
              </a:solidFill>
              <a:latin typeface="Calibri"/>
            </a:endParaRPr>
          </a:p>
        </p:txBody>
      </p:sp>
      <p:sp>
        <p:nvSpPr>
          <p:cNvPr id="10" name="Rectangle 9"/>
          <p:cNvSpPr/>
          <p:nvPr/>
        </p:nvSpPr>
        <p:spPr>
          <a:xfrm>
            <a:off x="5806066" y="3577055"/>
            <a:ext cx="1447800" cy="1117600"/>
          </a:xfrm>
          <a:prstGeom prst="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5656" fontAlgn="base">
              <a:spcBef>
                <a:spcPct val="0"/>
              </a:spcBef>
              <a:spcAft>
                <a:spcPct val="0"/>
              </a:spcAft>
            </a:pPr>
            <a:r>
              <a:rPr lang="en-US" sz="1600" dirty="0" smtClean="0">
                <a:solidFill>
                  <a:prstClr val="black"/>
                </a:solidFill>
                <a:latin typeface="Calibri"/>
              </a:rPr>
              <a:t>Family enrollments</a:t>
            </a:r>
            <a:endParaRPr lang="en-US" sz="1600" dirty="0">
              <a:solidFill>
                <a:prstClr val="black"/>
              </a:solidFill>
              <a:latin typeface="Calibri"/>
            </a:endParaRPr>
          </a:p>
        </p:txBody>
      </p:sp>
      <p:sp>
        <p:nvSpPr>
          <p:cNvPr id="11" name="Rectangle 10"/>
          <p:cNvSpPr/>
          <p:nvPr/>
        </p:nvSpPr>
        <p:spPr>
          <a:xfrm>
            <a:off x="6732642" y="5334000"/>
            <a:ext cx="1240663" cy="1117600"/>
          </a:xfrm>
          <a:prstGeom prst="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5656" fontAlgn="base">
              <a:spcBef>
                <a:spcPct val="0"/>
              </a:spcBef>
              <a:spcAft>
                <a:spcPct val="0"/>
              </a:spcAft>
            </a:pPr>
            <a:r>
              <a:rPr lang="en-US" sz="1600" dirty="0" smtClean="0">
                <a:solidFill>
                  <a:prstClr val="black"/>
                </a:solidFill>
                <a:latin typeface="Calibri"/>
              </a:rPr>
              <a:t>Mapping of enrollments to episodes</a:t>
            </a:r>
            <a:endParaRPr lang="en-US" sz="1600" dirty="0">
              <a:solidFill>
                <a:prstClr val="black"/>
              </a:solidFill>
              <a:latin typeface="Calibri"/>
            </a:endParaRPr>
          </a:p>
        </p:txBody>
      </p:sp>
      <p:sp>
        <p:nvSpPr>
          <p:cNvPr id="12" name="Rectangle 11"/>
          <p:cNvSpPr/>
          <p:nvPr/>
        </p:nvSpPr>
        <p:spPr>
          <a:xfrm>
            <a:off x="7581900" y="3577055"/>
            <a:ext cx="1447800" cy="1117600"/>
          </a:xfrm>
          <a:prstGeom prst="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5656" fontAlgn="base">
              <a:spcBef>
                <a:spcPct val="0"/>
              </a:spcBef>
              <a:spcAft>
                <a:spcPct val="0"/>
              </a:spcAft>
            </a:pPr>
            <a:r>
              <a:rPr lang="en-US" sz="1600" dirty="0" smtClean="0">
                <a:solidFill>
                  <a:prstClr val="black"/>
                </a:solidFill>
                <a:latin typeface="Calibri"/>
              </a:rPr>
              <a:t>Family episodes</a:t>
            </a:r>
            <a:endParaRPr lang="en-US" sz="1600" dirty="0">
              <a:solidFill>
                <a:prstClr val="black"/>
              </a:solidFill>
              <a:latin typeface="Calibri"/>
            </a:endParaRPr>
          </a:p>
        </p:txBody>
      </p:sp>
      <p:sp>
        <p:nvSpPr>
          <p:cNvPr id="22" name="Bent-Up Arrow 21"/>
          <p:cNvSpPr/>
          <p:nvPr/>
        </p:nvSpPr>
        <p:spPr>
          <a:xfrm flipV="1">
            <a:off x="1936595" y="2339589"/>
            <a:ext cx="1068658" cy="1219200"/>
          </a:xfrm>
          <a:prstGeom prst="bentUpArrow">
            <a:avLst>
              <a:gd name="adj1" fmla="val 1829"/>
              <a:gd name="adj2" fmla="val 8209"/>
              <a:gd name="adj3" fmla="val 18486"/>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5656" fontAlgn="base">
              <a:spcBef>
                <a:spcPct val="0"/>
              </a:spcBef>
              <a:spcAft>
                <a:spcPct val="0"/>
              </a:spcAft>
            </a:pPr>
            <a:endParaRPr lang="en-US">
              <a:solidFill>
                <a:prstClr val="white"/>
              </a:solidFill>
              <a:latin typeface="Calibri"/>
            </a:endParaRPr>
          </a:p>
        </p:txBody>
      </p:sp>
      <p:sp>
        <p:nvSpPr>
          <p:cNvPr id="23" name="Bent-Up Arrow 22"/>
          <p:cNvSpPr/>
          <p:nvPr/>
        </p:nvSpPr>
        <p:spPr>
          <a:xfrm>
            <a:off x="1962615" y="4676389"/>
            <a:ext cx="1068658" cy="1217339"/>
          </a:xfrm>
          <a:prstGeom prst="bentUpArrow">
            <a:avLst>
              <a:gd name="adj1" fmla="val 1829"/>
              <a:gd name="adj2" fmla="val 8209"/>
              <a:gd name="adj3" fmla="val 18486"/>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5656" fontAlgn="base">
              <a:spcBef>
                <a:spcPct val="0"/>
              </a:spcBef>
              <a:spcAft>
                <a:spcPct val="0"/>
              </a:spcAft>
            </a:pPr>
            <a:endParaRPr lang="en-US">
              <a:solidFill>
                <a:prstClr val="white"/>
              </a:solidFill>
              <a:latin typeface="Calibri"/>
            </a:endParaRPr>
          </a:p>
        </p:txBody>
      </p:sp>
      <p:sp>
        <p:nvSpPr>
          <p:cNvPr id="25" name="Right Arrow 24"/>
          <p:cNvSpPr/>
          <p:nvPr/>
        </p:nvSpPr>
        <p:spPr>
          <a:xfrm>
            <a:off x="1955182" y="3939633"/>
            <a:ext cx="295506" cy="304800"/>
          </a:xfrm>
          <a:prstGeom prst="rightArrow">
            <a:avLst>
              <a:gd name="adj1" fmla="val 6098"/>
              <a:gd name="adj2" fmla="val 46342"/>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5656" fontAlgn="base">
              <a:spcBef>
                <a:spcPct val="0"/>
              </a:spcBef>
              <a:spcAft>
                <a:spcPct val="0"/>
              </a:spcAft>
            </a:pPr>
            <a:endParaRPr lang="en-US">
              <a:solidFill>
                <a:prstClr val="white"/>
              </a:solidFill>
              <a:latin typeface="Calibri"/>
            </a:endParaRPr>
          </a:p>
        </p:txBody>
      </p:sp>
      <p:sp>
        <p:nvSpPr>
          <p:cNvPr id="27" name="Right Arrow 26"/>
          <p:cNvSpPr/>
          <p:nvPr/>
        </p:nvSpPr>
        <p:spPr>
          <a:xfrm>
            <a:off x="3711498" y="3965189"/>
            <a:ext cx="295506" cy="304800"/>
          </a:xfrm>
          <a:prstGeom prst="rightArrow">
            <a:avLst>
              <a:gd name="adj1" fmla="val 6098"/>
              <a:gd name="adj2" fmla="val 46342"/>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5656" fontAlgn="base">
              <a:spcBef>
                <a:spcPct val="0"/>
              </a:spcBef>
              <a:spcAft>
                <a:spcPct val="0"/>
              </a:spcAft>
            </a:pPr>
            <a:endParaRPr lang="en-US">
              <a:solidFill>
                <a:prstClr val="white"/>
              </a:solidFill>
              <a:latin typeface="Calibri"/>
            </a:endParaRPr>
          </a:p>
        </p:txBody>
      </p:sp>
      <p:sp>
        <p:nvSpPr>
          <p:cNvPr id="28" name="Right Arrow 27"/>
          <p:cNvSpPr/>
          <p:nvPr/>
        </p:nvSpPr>
        <p:spPr>
          <a:xfrm>
            <a:off x="5484541" y="3983455"/>
            <a:ext cx="295506" cy="304800"/>
          </a:xfrm>
          <a:prstGeom prst="rightArrow">
            <a:avLst>
              <a:gd name="adj1" fmla="val 6098"/>
              <a:gd name="adj2" fmla="val 46342"/>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5656" fontAlgn="base">
              <a:spcBef>
                <a:spcPct val="0"/>
              </a:spcBef>
              <a:spcAft>
                <a:spcPct val="0"/>
              </a:spcAft>
            </a:pPr>
            <a:endParaRPr lang="en-US">
              <a:solidFill>
                <a:prstClr val="white"/>
              </a:solidFill>
              <a:latin typeface="Calibri"/>
            </a:endParaRPr>
          </a:p>
        </p:txBody>
      </p:sp>
      <p:sp>
        <p:nvSpPr>
          <p:cNvPr id="31" name="Bent-Up Arrow 30"/>
          <p:cNvSpPr/>
          <p:nvPr/>
        </p:nvSpPr>
        <p:spPr>
          <a:xfrm>
            <a:off x="7973305" y="4704888"/>
            <a:ext cx="696771" cy="1317701"/>
          </a:xfrm>
          <a:prstGeom prst="bentUpArrow">
            <a:avLst>
              <a:gd name="adj1" fmla="val 1829"/>
              <a:gd name="adj2" fmla="val 8209"/>
              <a:gd name="adj3" fmla="val 18486"/>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5656" fontAlgn="base">
              <a:spcBef>
                <a:spcPct val="0"/>
              </a:spcBef>
              <a:spcAft>
                <a:spcPct val="0"/>
              </a:spcAft>
            </a:pPr>
            <a:endParaRPr lang="en-US">
              <a:solidFill>
                <a:prstClr val="white"/>
              </a:solidFill>
              <a:latin typeface="Calibri"/>
            </a:endParaRPr>
          </a:p>
        </p:txBody>
      </p:sp>
      <p:sp>
        <p:nvSpPr>
          <p:cNvPr id="32" name="Right Arrow 31"/>
          <p:cNvSpPr/>
          <p:nvPr/>
        </p:nvSpPr>
        <p:spPr>
          <a:xfrm>
            <a:off x="7253867" y="3983455"/>
            <a:ext cx="295506" cy="304800"/>
          </a:xfrm>
          <a:prstGeom prst="rightArrow">
            <a:avLst>
              <a:gd name="adj1" fmla="val 6098"/>
              <a:gd name="adj2" fmla="val 46342"/>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5656" fontAlgn="base">
              <a:spcBef>
                <a:spcPct val="0"/>
              </a:spcBef>
              <a:spcAft>
                <a:spcPct val="0"/>
              </a:spcAft>
            </a:pPr>
            <a:endParaRPr lang="en-US">
              <a:solidFill>
                <a:prstClr val="white"/>
              </a:solidFill>
              <a:latin typeface="Calibri"/>
            </a:endParaRPr>
          </a:p>
        </p:txBody>
      </p:sp>
      <p:sp>
        <p:nvSpPr>
          <p:cNvPr id="33" name="Bent-Up Arrow 32"/>
          <p:cNvSpPr/>
          <p:nvPr/>
        </p:nvSpPr>
        <p:spPr>
          <a:xfrm rot="16200000" flipH="1" flipV="1">
            <a:off x="5684584" y="5057754"/>
            <a:ext cx="1392985" cy="666793"/>
          </a:xfrm>
          <a:prstGeom prst="bentUpArrow">
            <a:avLst>
              <a:gd name="adj1" fmla="val 1829"/>
              <a:gd name="adj2" fmla="val 9881"/>
              <a:gd name="adj3" fmla="val 18486"/>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5656" fontAlgn="base">
              <a:spcBef>
                <a:spcPct val="0"/>
              </a:spcBef>
              <a:spcAft>
                <a:spcPct val="0"/>
              </a:spcAft>
            </a:pPr>
            <a:endParaRPr lang="en-US">
              <a:solidFill>
                <a:prstClr val="white"/>
              </a:solidFill>
              <a:latin typeface="Calibri"/>
            </a:endParaRPr>
          </a:p>
        </p:txBody>
      </p:sp>
      <p:sp>
        <p:nvSpPr>
          <p:cNvPr id="38" name="Title 1"/>
          <p:cNvSpPr>
            <a:spLocks noGrp="1"/>
          </p:cNvSpPr>
          <p:nvPr>
            <p:ph type="title"/>
          </p:nvPr>
        </p:nvSpPr>
        <p:spPr>
          <a:xfrm>
            <a:off x="381000" y="584200"/>
            <a:ext cx="8229600" cy="914400"/>
          </a:xfrm>
        </p:spPr>
        <p:txBody>
          <a:bodyPr/>
          <a:lstStyle/>
          <a:p>
            <a:pPr algn="l"/>
            <a:r>
              <a:rPr lang="en-US" sz="2400" dirty="0" smtClean="0"/>
              <a:t>Create data cleaning pipeline for messy Homeless Management Information Systems data</a:t>
            </a:r>
            <a:endParaRPr lang="en-US" sz="2400" dirty="0"/>
          </a:p>
        </p:txBody>
      </p:sp>
      <p:sp>
        <p:nvSpPr>
          <p:cNvPr id="39" name="Rectangle 38"/>
          <p:cNvSpPr/>
          <p:nvPr/>
        </p:nvSpPr>
        <p:spPr>
          <a:xfrm>
            <a:off x="288073" y="1606244"/>
            <a:ext cx="1828800" cy="494695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5656" fontAlgn="base">
              <a:spcBef>
                <a:spcPct val="0"/>
              </a:spcBef>
              <a:spcAft>
                <a:spcPct val="0"/>
              </a:spcAft>
            </a:pPr>
            <a:endParaRPr lang="en-US">
              <a:solidFill>
                <a:prstClr val="white"/>
              </a:solidFill>
              <a:latin typeface="Calibri"/>
            </a:endParaRPr>
          </a:p>
        </p:txBody>
      </p:sp>
      <p:sp>
        <p:nvSpPr>
          <p:cNvPr id="40" name="Rectangle 39"/>
          <p:cNvSpPr/>
          <p:nvPr/>
        </p:nvSpPr>
        <p:spPr>
          <a:xfrm>
            <a:off x="2213517" y="3249187"/>
            <a:ext cx="1577898" cy="1678412"/>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05656" fontAlgn="base">
              <a:spcBef>
                <a:spcPct val="0"/>
              </a:spcBef>
              <a:spcAft>
                <a:spcPct val="0"/>
              </a:spcAft>
            </a:pPr>
            <a:endParaRPr lang="en-US">
              <a:solidFill>
                <a:prstClr val="white"/>
              </a:solidFill>
              <a:latin typeface="Calibri"/>
            </a:endParaRPr>
          </a:p>
        </p:txBody>
      </p:sp>
    </p:spTree>
    <p:extLst>
      <p:ext uri="{BB962C8B-B14F-4D97-AF65-F5344CB8AC3E}">
        <p14:creationId xmlns:p14="http://schemas.microsoft.com/office/powerpoint/2010/main" val="170720699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4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85800" y="584200"/>
            <a:ext cx="7391400" cy="914400"/>
          </a:xfrm>
        </p:spPr>
        <p:txBody>
          <a:bodyPr/>
          <a:lstStyle/>
          <a:p>
            <a:pPr algn="l"/>
            <a:r>
              <a:rPr lang="en-US" sz="2400" dirty="0" smtClean="0"/>
              <a:t>Develop visualizations to show how homeless families move through programs </a:t>
            </a:r>
            <a:endParaRPr lang="en-US" sz="2400" dirty="0"/>
          </a:p>
        </p:txBody>
      </p:sp>
      <p:pic>
        <p:nvPicPr>
          <p:cNvPr id="9" name="Picture 8" descr="https://lh6.googleusercontent.com/cGqGLtXM2QYiDujBmdbtPdQ4Uk9U6HNy7ul7r67fhsAB7124xSLWjCAysa22qhjwBiCM-MfPlInUUOiA9Q3bSPyKDyJKtCry3_mtBlZbNoSK80z6VXcH1i9gqvhe0VuAAatT5eI"/>
          <p:cNvPicPr/>
          <p:nvPr/>
        </p:nvPicPr>
        <p:blipFill>
          <a:blip r:embed="rId2" cstate="print"/>
          <a:srcRect/>
          <a:stretch>
            <a:fillRect/>
          </a:stretch>
        </p:blipFill>
        <p:spPr bwMode="auto">
          <a:xfrm>
            <a:off x="914400" y="1498600"/>
            <a:ext cx="7010400" cy="5080000"/>
          </a:xfrm>
          <a:prstGeom prst="rect">
            <a:avLst/>
          </a:prstGeom>
          <a:noFill/>
          <a:ln w="9525">
            <a:noFill/>
            <a:miter lim="800000"/>
            <a:headEnd/>
            <a:tailEnd/>
          </a:ln>
        </p:spPr>
      </p:pic>
    </p:spTree>
    <p:extLst>
      <p:ext uri="{BB962C8B-B14F-4D97-AF65-F5344CB8AC3E}">
        <p14:creationId xmlns:p14="http://schemas.microsoft.com/office/powerpoint/2010/main" val="258608586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00" y="1058791"/>
            <a:ext cx="5791200" cy="2031176"/>
          </a:xfrm>
          <a:prstGeom prst="rect">
            <a:avLst/>
          </a:prstGeom>
        </p:spPr>
        <p:txBody>
          <a:bodyPr wrap="square" lIns="91292" tIns="45646" rIns="91292" bIns="45646">
            <a:spAutoFit/>
          </a:bodyPr>
          <a:lstStyle/>
          <a:p>
            <a:pPr defTabSz="456955" fontAlgn="base">
              <a:spcBef>
                <a:spcPct val="0"/>
              </a:spcBef>
              <a:spcAft>
                <a:spcPct val="0"/>
              </a:spcAft>
            </a:pPr>
            <a:r>
              <a:rPr lang="en-US" i="1">
                <a:solidFill>
                  <a:prstClr val="black"/>
                </a:solidFill>
                <a:latin typeface="Arial" charset="0"/>
                <a:ea typeface="ＭＳ Ｐゴシック" charset="0"/>
                <a:cs typeface="ＭＳ Ｐゴシック" charset="0"/>
              </a:rPr>
              <a:t>“All across our campus, the process of discovery will increasingly rely on researchers’ ability to extract knowledge from vast amounts of data… In order to remain at the forefront, UW must be a leader in advancing these techniques and technologies, and in making [them] accessible to researchers in the broadest imaginable range of fields.”</a:t>
            </a:r>
          </a:p>
        </p:txBody>
      </p:sp>
      <p:sp>
        <p:nvSpPr>
          <p:cNvPr id="8" name="TextBox 7"/>
          <p:cNvSpPr txBox="1"/>
          <p:nvPr/>
        </p:nvSpPr>
        <p:spPr>
          <a:xfrm>
            <a:off x="3886200" y="304818"/>
            <a:ext cx="1752600" cy="461665"/>
          </a:xfrm>
          <a:prstGeom prst="rect">
            <a:avLst/>
          </a:prstGeom>
          <a:noFill/>
        </p:spPr>
        <p:txBody>
          <a:bodyPr wrap="square" lIns="91292" tIns="45646" rIns="91292" bIns="45646" rtlCol="0">
            <a:spAutoFit/>
          </a:bodyPr>
          <a:lstStyle/>
          <a:p>
            <a:pPr defTabSz="456955" fontAlgn="base">
              <a:spcBef>
                <a:spcPct val="0"/>
              </a:spcBef>
              <a:spcAft>
                <a:spcPct val="0"/>
              </a:spcAft>
            </a:pPr>
            <a:r>
              <a:rPr lang="en-US" sz="2400">
                <a:solidFill>
                  <a:srgbClr val="0000FF"/>
                </a:solidFill>
                <a:latin typeface="Arial" charset="0"/>
                <a:ea typeface="ＭＳ Ｐゴシック" charset="0"/>
                <a:cs typeface="ＭＳ Ｐゴシック" charset="0"/>
              </a:rPr>
              <a:t>2005-2008</a:t>
            </a:r>
          </a:p>
        </p:txBody>
      </p:sp>
      <p:sp>
        <p:nvSpPr>
          <p:cNvPr id="12" name="Content Placeholder 11"/>
          <p:cNvSpPr>
            <a:spLocks noGrp="1"/>
          </p:cNvSpPr>
          <p:nvPr>
            <p:ph idx="1"/>
          </p:nvPr>
        </p:nvSpPr>
        <p:spPr>
          <a:xfrm>
            <a:off x="381013" y="4202064"/>
            <a:ext cx="8153387" cy="2468563"/>
          </a:xfrm>
        </p:spPr>
        <p:txBody>
          <a:bodyPr/>
          <a:lstStyle/>
          <a:p>
            <a:pPr marL="0" indent="0">
              <a:buNone/>
            </a:pPr>
            <a:r>
              <a:rPr lang="en-US" sz="2800"/>
              <a:t>In other words:</a:t>
            </a:r>
          </a:p>
          <a:p>
            <a:pPr marL="684702" lvl="1">
              <a:buFont typeface="Arial"/>
              <a:buChar char="•"/>
            </a:pPr>
            <a:r>
              <a:rPr lang="en-US" sz="2400"/>
              <a:t>Data-intensive science will be ubiquitous</a:t>
            </a:r>
          </a:p>
          <a:p>
            <a:pPr marL="684702" lvl="1">
              <a:buFont typeface="Arial"/>
              <a:buChar char="•"/>
            </a:pPr>
            <a:r>
              <a:rPr lang="en-US" sz="2400"/>
              <a:t>It’s about intellectual infrastructure</a:t>
            </a:r>
          </a:p>
        </p:txBody>
      </p:sp>
      <p:grpSp>
        <p:nvGrpSpPr>
          <p:cNvPr id="3" name="Group 2"/>
          <p:cNvGrpSpPr/>
          <p:nvPr/>
        </p:nvGrpSpPr>
        <p:grpSpPr>
          <a:xfrm>
            <a:off x="6019800" y="6"/>
            <a:ext cx="2895600" cy="1058787"/>
            <a:chOff x="5841258" y="0"/>
            <a:chExt cx="3302742" cy="1272674"/>
          </a:xfrm>
        </p:grpSpPr>
        <p:pic>
          <p:nvPicPr>
            <p:cNvPr id="2" name="Picture 1"/>
            <p:cNvPicPr>
              <a:picLocks noChangeAspect="1"/>
            </p:cNvPicPr>
            <p:nvPr/>
          </p:nvPicPr>
          <p:blipFill>
            <a:blip r:embed="rId3"/>
            <a:stretch>
              <a:fillRect/>
            </a:stretch>
          </p:blipFill>
          <p:spPr>
            <a:xfrm>
              <a:off x="5841258" y="0"/>
              <a:ext cx="1221264" cy="1272674"/>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4944" t="6830" r="30063" b="40976"/>
            <a:stretch/>
          </p:blipFill>
          <p:spPr>
            <a:xfrm>
              <a:off x="7053164" y="0"/>
              <a:ext cx="999958" cy="1272674"/>
            </a:xfrm>
            <a:prstGeom prst="rect">
              <a:avLst/>
            </a:prstGeom>
          </p:spPr>
        </p:pic>
        <p:pic>
          <p:nvPicPr>
            <p:cNvPr id="10" name="Picture 9" descr="wxs-image-12-4-04.jpg"/>
            <p:cNvPicPr>
              <a:picLocks noChangeAspect="1"/>
            </p:cNvPicPr>
            <p:nvPr/>
          </p:nvPicPr>
          <p:blipFill rotWithShape="1">
            <a:blip r:embed="rId5">
              <a:extLst>
                <a:ext uri="{28A0092B-C50C-407E-A947-70E740481C1C}">
                  <a14:useLocalDpi xmlns:a14="http://schemas.microsoft.com/office/drawing/2010/main" val="0"/>
                </a:ext>
              </a:extLst>
            </a:blip>
            <a:srcRect l="16775" r="17184" b="38313"/>
            <a:stretch/>
          </p:blipFill>
          <p:spPr>
            <a:xfrm>
              <a:off x="8053122" y="0"/>
              <a:ext cx="1090878" cy="1272674"/>
            </a:xfrm>
            <a:prstGeom prst="rect">
              <a:avLst/>
            </a:prstGeom>
          </p:spPr>
        </p:pic>
      </p:grpSp>
      <p:sp>
        <p:nvSpPr>
          <p:cNvPr id="4" name="TextBox 3"/>
          <p:cNvSpPr txBox="1"/>
          <p:nvPr/>
        </p:nvSpPr>
        <p:spPr>
          <a:xfrm>
            <a:off x="6096000" y="6519446"/>
            <a:ext cx="3886200" cy="338554"/>
          </a:xfrm>
          <a:prstGeom prst="rect">
            <a:avLst/>
          </a:prstGeom>
          <a:noFill/>
        </p:spPr>
        <p:txBody>
          <a:bodyPr wrap="square" lIns="91391" tIns="45695" rIns="91391" bIns="45695" rtlCol="0">
            <a:spAutoFit/>
          </a:bodyPr>
          <a:lstStyle/>
          <a:p>
            <a:pPr defTabSz="456955" fontAlgn="base">
              <a:spcBef>
                <a:spcPct val="0"/>
              </a:spcBef>
              <a:spcAft>
                <a:spcPct val="0"/>
              </a:spcAft>
            </a:pPr>
            <a:r>
              <a:rPr lang="en-US" sz="1600" i="1">
                <a:solidFill>
                  <a:srgbClr val="8064A2">
                    <a:lumMod val="75000"/>
                  </a:srgbClr>
                </a:solidFill>
                <a:latin typeface="Arial" charset="0"/>
                <a:ea typeface="ＭＳ Ｐゴシック" charset="0"/>
                <a:cs typeface="ＭＳ Ｐゴシック" charset="0"/>
              </a:rPr>
              <a:t>http://escience.washington.edu</a:t>
            </a:r>
          </a:p>
        </p:txBody>
      </p:sp>
      <p:pic>
        <p:nvPicPr>
          <p:cNvPr id="15" name="Picture 14" descr="eScience_Logo_RGB_PP.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5" y="1309215"/>
            <a:ext cx="2951747" cy="2500786"/>
          </a:xfrm>
          <a:prstGeom prst="rect">
            <a:avLst/>
          </a:prstGeom>
        </p:spPr>
      </p:pic>
    </p:spTree>
    <p:extLst>
      <p:ext uri="{BB962C8B-B14F-4D97-AF65-F5344CB8AC3E}">
        <p14:creationId xmlns:p14="http://schemas.microsoft.com/office/powerpoint/2010/main" val="74397156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317500" y="4064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125" tIns="40566" rIns="81125" bIns="40566" numCol="1" anchor="ctr" anchorCtr="0" compatLnSpc="1">
            <a:prstTxWarp prst="textNoShape">
              <a:avLst/>
            </a:prstTxWarp>
          </a:bodyPr>
          <a:lstStyle/>
          <a:p>
            <a:pPr defTabSz="405656" eaLnBrk="0" fontAlgn="base" hangingPunct="0">
              <a:spcBef>
                <a:spcPct val="0"/>
              </a:spcBef>
              <a:spcAft>
                <a:spcPct val="0"/>
              </a:spcAft>
              <a:defRPr/>
            </a:pPr>
            <a:r>
              <a:rPr lang="en-US" sz="2400" dirty="0" smtClean="0">
                <a:solidFill>
                  <a:prstClr val="black"/>
                </a:solidFill>
                <a:latin typeface="Calibri"/>
                <a:ea typeface="ＭＳ Ｐゴシック" pitchFamily="-112" charset="-128"/>
                <a:cs typeface="ＭＳ Ｐゴシック" charset="0"/>
              </a:rPr>
              <a:t>Conduct analysis to identify predictors of permanent housing</a:t>
            </a:r>
            <a:endParaRPr lang="en-US" sz="2400" dirty="0">
              <a:solidFill>
                <a:prstClr val="black"/>
              </a:solidFill>
              <a:latin typeface="Calibri"/>
              <a:ea typeface="ＭＳ Ｐゴシック" pitchFamily="-112" charset="-128"/>
              <a:cs typeface="ＭＳ Ｐゴシック" charset="0"/>
            </a:endParaRPr>
          </a:p>
        </p:txBody>
      </p:sp>
      <p:pic>
        <p:nvPicPr>
          <p:cNvPr id="35847" name="Picture 7"/>
          <p:cNvPicPr>
            <a:picLocks noChangeAspect="1" noChangeArrowheads="1"/>
          </p:cNvPicPr>
          <p:nvPr/>
        </p:nvPicPr>
        <p:blipFill>
          <a:blip r:embed="rId2"/>
          <a:srcRect/>
          <a:stretch>
            <a:fillRect/>
          </a:stretch>
        </p:blipFill>
        <p:spPr bwMode="auto">
          <a:xfrm>
            <a:off x="4419603" y="1193801"/>
            <a:ext cx="4461003" cy="4876800"/>
          </a:xfrm>
          <a:prstGeom prst="rect">
            <a:avLst/>
          </a:prstGeom>
          <a:noFill/>
          <a:ln w="9525">
            <a:noFill/>
            <a:miter lim="800000"/>
            <a:headEnd/>
            <a:tailEnd/>
          </a:ln>
        </p:spPr>
      </p:pic>
      <p:pic>
        <p:nvPicPr>
          <p:cNvPr id="35848" name="Picture 8"/>
          <p:cNvPicPr>
            <a:picLocks noChangeAspect="1" noChangeArrowheads="1"/>
          </p:cNvPicPr>
          <p:nvPr/>
        </p:nvPicPr>
        <p:blipFill>
          <a:blip r:embed="rId3"/>
          <a:srcRect/>
          <a:stretch>
            <a:fillRect/>
          </a:stretch>
        </p:blipFill>
        <p:spPr bwMode="auto">
          <a:xfrm>
            <a:off x="304800" y="3296789"/>
            <a:ext cx="3657600" cy="1532175"/>
          </a:xfrm>
          <a:prstGeom prst="rect">
            <a:avLst/>
          </a:prstGeom>
          <a:noFill/>
          <a:ln w="9525">
            <a:noFill/>
            <a:miter lim="800000"/>
            <a:headEnd/>
            <a:tailEnd/>
          </a:ln>
        </p:spPr>
      </p:pic>
      <p:sp>
        <p:nvSpPr>
          <p:cNvPr id="16" name="TextBox 15"/>
          <p:cNvSpPr txBox="1"/>
          <p:nvPr/>
        </p:nvSpPr>
        <p:spPr>
          <a:xfrm>
            <a:off x="5715002" y="6070604"/>
            <a:ext cx="2728769" cy="461665"/>
          </a:xfrm>
          <a:prstGeom prst="rect">
            <a:avLst/>
          </a:prstGeom>
          <a:noFill/>
        </p:spPr>
        <p:txBody>
          <a:bodyPr wrap="none" rtlCol="0">
            <a:spAutoFit/>
          </a:bodyPr>
          <a:lstStyle/>
          <a:p>
            <a:pPr defTabSz="405656" fontAlgn="base">
              <a:spcBef>
                <a:spcPct val="0"/>
              </a:spcBef>
              <a:spcAft>
                <a:spcPct val="0"/>
              </a:spcAft>
            </a:pPr>
            <a:r>
              <a:rPr lang="en-US" sz="1200" i="1" dirty="0">
                <a:solidFill>
                  <a:prstClr val="black"/>
                </a:solidFill>
                <a:latin typeface="Arial" charset="0"/>
                <a:ea typeface="ＭＳ Ｐゴシック" pitchFamily="34" charset="-128"/>
              </a:rPr>
              <a:t>C</a:t>
            </a:r>
            <a:r>
              <a:rPr lang="en-US" sz="1200" i="1" dirty="0" smtClean="0">
                <a:solidFill>
                  <a:prstClr val="black"/>
                </a:solidFill>
                <a:latin typeface="Arial" charset="0"/>
                <a:ea typeface="ＭＳ Ｐゴシック" pitchFamily="34" charset="-128"/>
              </a:rPr>
              <a:t>orrelation </a:t>
            </a:r>
            <a:r>
              <a:rPr lang="en-US" sz="1200" i="1" dirty="0">
                <a:solidFill>
                  <a:prstClr val="black"/>
                </a:solidFill>
                <a:latin typeface="Arial" charset="0"/>
                <a:ea typeface="ＭＳ Ｐゴシック" pitchFamily="34" charset="-128"/>
              </a:rPr>
              <a:t>with successful outcome, </a:t>
            </a:r>
          </a:p>
          <a:p>
            <a:pPr defTabSz="405656" fontAlgn="base">
              <a:spcBef>
                <a:spcPct val="0"/>
              </a:spcBef>
              <a:spcAft>
                <a:spcPct val="0"/>
              </a:spcAft>
            </a:pPr>
            <a:r>
              <a:rPr lang="en-US" sz="1200" i="1" dirty="0">
                <a:solidFill>
                  <a:prstClr val="black"/>
                </a:solidFill>
                <a:latin typeface="Arial" charset="0"/>
                <a:ea typeface="ＭＳ Ｐゴシック" pitchFamily="34" charset="-128"/>
              </a:rPr>
              <a:t>by </a:t>
            </a:r>
            <a:r>
              <a:rPr lang="en-US" sz="1200" i="1" dirty="0" smtClean="0">
                <a:solidFill>
                  <a:prstClr val="black"/>
                </a:solidFill>
                <a:latin typeface="Arial" charset="0"/>
                <a:ea typeface="ＭＳ Ｐゴシック" pitchFamily="34" charset="-128"/>
              </a:rPr>
              <a:t>family characteristics</a:t>
            </a:r>
            <a:endParaRPr lang="en-US" sz="1200" i="1" dirty="0">
              <a:solidFill>
                <a:prstClr val="black"/>
              </a:solidFill>
              <a:latin typeface="Arial" charset="0"/>
              <a:ea typeface="ＭＳ Ｐゴシック" pitchFamily="34" charset="-128"/>
            </a:endParaRPr>
          </a:p>
        </p:txBody>
      </p:sp>
      <p:sp>
        <p:nvSpPr>
          <p:cNvPr id="2" name="TextBox 1"/>
          <p:cNvSpPr txBox="1"/>
          <p:nvPr/>
        </p:nvSpPr>
        <p:spPr>
          <a:xfrm>
            <a:off x="822992" y="4856166"/>
            <a:ext cx="2790825" cy="461665"/>
          </a:xfrm>
          <a:prstGeom prst="rect">
            <a:avLst/>
          </a:prstGeom>
          <a:noFill/>
        </p:spPr>
        <p:txBody>
          <a:bodyPr wrap="square" rtlCol="0">
            <a:spAutoFit/>
          </a:bodyPr>
          <a:lstStyle/>
          <a:p>
            <a:pPr defTabSz="405656" fontAlgn="base">
              <a:spcBef>
                <a:spcPct val="0"/>
              </a:spcBef>
              <a:spcAft>
                <a:spcPct val="0"/>
              </a:spcAft>
            </a:pPr>
            <a:r>
              <a:rPr lang="en-US" sz="1200" i="1" dirty="0">
                <a:solidFill>
                  <a:prstClr val="black"/>
                </a:solidFill>
                <a:latin typeface="Arial" charset="0"/>
                <a:ea typeface="ＭＳ Ｐゴシック" pitchFamily="34" charset="-128"/>
              </a:rPr>
              <a:t>C</a:t>
            </a:r>
            <a:r>
              <a:rPr lang="en-US" sz="1200" i="1" dirty="0" smtClean="0">
                <a:solidFill>
                  <a:prstClr val="black"/>
                </a:solidFill>
                <a:latin typeface="Arial" charset="0"/>
                <a:ea typeface="ＭＳ Ｐゴシック" pitchFamily="34" charset="-128"/>
              </a:rPr>
              <a:t>orrelation </a:t>
            </a:r>
            <a:r>
              <a:rPr lang="en-US" sz="1200" i="1" dirty="0">
                <a:solidFill>
                  <a:prstClr val="black"/>
                </a:solidFill>
                <a:latin typeface="Arial" charset="0"/>
                <a:ea typeface="ＭＳ Ｐゴシック" pitchFamily="34" charset="-128"/>
              </a:rPr>
              <a:t>with successful outcome, by homelessness program</a:t>
            </a:r>
          </a:p>
        </p:txBody>
      </p:sp>
      <p:sp>
        <p:nvSpPr>
          <p:cNvPr id="3" name="TextBox 2"/>
          <p:cNvSpPr txBox="1"/>
          <p:nvPr/>
        </p:nvSpPr>
        <p:spPr>
          <a:xfrm>
            <a:off x="762000" y="2269843"/>
            <a:ext cx="1704082" cy="738664"/>
          </a:xfrm>
          <a:prstGeom prst="rect">
            <a:avLst/>
          </a:prstGeom>
          <a:solidFill>
            <a:schemeClr val="bg1"/>
          </a:solidFill>
        </p:spPr>
        <p:txBody>
          <a:bodyPr wrap="square" rtlCol="0">
            <a:spAutoFit/>
          </a:bodyPr>
          <a:lstStyle/>
          <a:p>
            <a:pPr defTabSz="405656" fontAlgn="base">
              <a:spcBef>
                <a:spcPct val="0"/>
              </a:spcBef>
              <a:spcAft>
                <a:spcPct val="0"/>
              </a:spcAft>
            </a:pPr>
            <a:r>
              <a:rPr lang="en-US" sz="1050" dirty="0">
                <a:solidFill>
                  <a:srgbClr val="FF0000"/>
                </a:solidFill>
                <a:latin typeface="Arial" charset="0"/>
                <a:ea typeface="ＭＳ Ｐゴシック" pitchFamily="34" charset="-128"/>
              </a:rPr>
              <a:t>Emergency Shelter use tends to be associated with unsuccessful outcomes (unsurprising!)</a:t>
            </a:r>
          </a:p>
        </p:txBody>
      </p:sp>
      <p:sp>
        <p:nvSpPr>
          <p:cNvPr id="4" name="Oval 3"/>
          <p:cNvSpPr/>
          <p:nvPr/>
        </p:nvSpPr>
        <p:spPr>
          <a:xfrm>
            <a:off x="5867401" y="1583231"/>
            <a:ext cx="1600200" cy="68661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05656" fontAlgn="base">
              <a:spcBef>
                <a:spcPct val="0"/>
              </a:spcBef>
              <a:spcAft>
                <a:spcPct val="0"/>
              </a:spcAft>
            </a:pPr>
            <a:endParaRPr lang="en-US">
              <a:solidFill>
                <a:prstClr val="white"/>
              </a:solidFill>
              <a:latin typeface="Calibri"/>
            </a:endParaRPr>
          </a:p>
        </p:txBody>
      </p:sp>
      <p:sp>
        <p:nvSpPr>
          <p:cNvPr id="11" name="Oval 10"/>
          <p:cNvSpPr/>
          <p:nvPr/>
        </p:nvSpPr>
        <p:spPr>
          <a:xfrm>
            <a:off x="2194590" y="3522472"/>
            <a:ext cx="1600200" cy="406400"/>
          </a:xfrm>
          <a:prstGeom prst="ellipse">
            <a:avLst/>
          </a:prstGeom>
          <a:no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05656" fontAlgn="base">
              <a:spcBef>
                <a:spcPct val="0"/>
              </a:spcBef>
              <a:spcAft>
                <a:spcPct val="0"/>
              </a:spcAft>
            </a:pPr>
            <a:endParaRPr lang="en-US">
              <a:solidFill>
                <a:prstClr val="white"/>
              </a:solidFill>
              <a:latin typeface="Calibri"/>
            </a:endParaRPr>
          </a:p>
        </p:txBody>
      </p:sp>
      <p:sp>
        <p:nvSpPr>
          <p:cNvPr id="13" name="TextBox 12"/>
          <p:cNvSpPr txBox="1"/>
          <p:nvPr/>
        </p:nvSpPr>
        <p:spPr>
          <a:xfrm>
            <a:off x="2499390" y="1881017"/>
            <a:ext cx="1600200" cy="1061829"/>
          </a:xfrm>
          <a:prstGeom prst="rect">
            <a:avLst/>
          </a:prstGeom>
          <a:solidFill>
            <a:schemeClr val="bg1"/>
          </a:solidFill>
        </p:spPr>
        <p:txBody>
          <a:bodyPr wrap="square" rtlCol="0">
            <a:spAutoFit/>
          </a:bodyPr>
          <a:lstStyle/>
          <a:p>
            <a:pPr defTabSz="405656" fontAlgn="base">
              <a:spcBef>
                <a:spcPct val="0"/>
              </a:spcBef>
              <a:spcAft>
                <a:spcPct val="0"/>
              </a:spcAft>
            </a:pPr>
            <a:r>
              <a:rPr lang="en-US" sz="1050" dirty="0">
                <a:solidFill>
                  <a:srgbClr val="008000"/>
                </a:solidFill>
                <a:latin typeface="Arial" charset="0"/>
                <a:ea typeface="ＭＳ Ｐゴシック" pitchFamily="34" charset="-128"/>
              </a:rPr>
              <a:t>Homelessness Prevention programs more strongly associated with positive outcomes than transitional housing</a:t>
            </a:r>
          </a:p>
        </p:txBody>
      </p:sp>
      <p:sp>
        <p:nvSpPr>
          <p:cNvPr id="17" name="Oval 16"/>
          <p:cNvSpPr/>
          <p:nvPr/>
        </p:nvSpPr>
        <p:spPr>
          <a:xfrm>
            <a:off x="2194590" y="4477830"/>
            <a:ext cx="624810" cy="282361"/>
          </a:xfrm>
          <a:prstGeom prst="ellipse">
            <a:avLst/>
          </a:prstGeom>
          <a:no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05656" fontAlgn="base">
              <a:spcBef>
                <a:spcPct val="0"/>
              </a:spcBef>
              <a:spcAft>
                <a:spcPct val="0"/>
              </a:spcAft>
            </a:pPr>
            <a:endParaRPr lang="en-US">
              <a:solidFill>
                <a:prstClr val="white"/>
              </a:solidFill>
              <a:latin typeface="Calibri"/>
            </a:endParaRPr>
          </a:p>
        </p:txBody>
      </p:sp>
      <p:sp>
        <p:nvSpPr>
          <p:cNvPr id="18" name="Oval 17"/>
          <p:cNvSpPr/>
          <p:nvPr/>
        </p:nvSpPr>
        <p:spPr>
          <a:xfrm>
            <a:off x="7162800" y="3030749"/>
            <a:ext cx="1600200" cy="406400"/>
          </a:xfrm>
          <a:prstGeom prst="ellipse">
            <a:avLst/>
          </a:prstGeom>
          <a:no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05656" fontAlgn="base">
              <a:spcBef>
                <a:spcPct val="0"/>
              </a:spcBef>
              <a:spcAft>
                <a:spcPct val="0"/>
              </a:spcAft>
            </a:pPr>
            <a:endParaRPr lang="en-US">
              <a:solidFill>
                <a:prstClr val="white"/>
              </a:solidFill>
              <a:latin typeface="Calibri"/>
            </a:endParaRPr>
          </a:p>
        </p:txBody>
      </p:sp>
      <p:sp>
        <p:nvSpPr>
          <p:cNvPr id="19" name="TextBox 18"/>
          <p:cNvSpPr txBox="1"/>
          <p:nvPr/>
        </p:nvSpPr>
        <p:spPr>
          <a:xfrm>
            <a:off x="4024353" y="1285054"/>
            <a:ext cx="1704082" cy="577081"/>
          </a:xfrm>
          <a:prstGeom prst="rect">
            <a:avLst/>
          </a:prstGeom>
          <a:solidFill>
            <a:schemeClr val="bg1"/>
          </a:solidFill>
        </p:spPr>
        <p:txBody>
          <a:bodyPr wrap="square" rtlCol="0">
            <a:spAutoFit/>
          </a:bodyPr>
          <a:lstStyle/>
          <a:p>
            <a:pPr defTabSz="405656" fontAlgn="base">
              <a:spcBef>
                <a:spcPct val="0"/>
              </a:spcBef>
              <a:spcAft>
                <a:spcPct val="0"/>
              </a:spcAft>
            </a:pPr>
            <a:r>
              <a:rPr lang="en-US" sz="1050" dirty="0">
                <a:solidFill>
                  <a:srgbClr val="FF0000"/>
                </a:solidFill>
                <a:latin typeface="Arial" charset="0"/>
                <a:ea typeface="ＭＳ Ｐゴシック" pitchFamily="34" charset="-128"/>
              </a:rPr>
              <a:t>Substance abuse strongly associated with unsuccessful outcomes</a:t>
            </a:r>
          </a:p>
        </p:txBody>
      </p:sp>
      <p:sp>
        <p:nvSpPr>
          <p:cNvPr id="20" name="TextBox 19"/>
          <p:cNvSpPr txBox="1"/>
          <p:nvPr/>
        </p:nvSpPr>
        <p:spPr>
          <a:xfrm>
            <a:off x="4267200" y="2870009"/>
            <a:ext cx="1447800" cy="577081"/>
          </a:xfrm>
          <a:prstGeom prst="rect">
            <a:avLst/>
          </a:prstGeom>
          <a:solidFill>
            <a:schemeClr val="bg1"/>
          </a:solidFill>
        </p:spPr>
        <p:txBody>
          <a:bodyPr wrap="square" rtlCol="0">
            <a:spAutoFit/>
          </a:bodyPr>
          <a:lstStyle/>
          <a:p>
            <a:pPr defTabSz="405656" fontAlgn="base">
              <a:spcBef>
                <a:spcPct val="0"/>
              </a:spcBef>
              <a:spcAft>
                <a:spcPct val="0"/>
              </a:spcAft>
            </a:pPr>
            <a:r>
              <a:rPr lang="en-US" sz="1050">
                <a:solidFill>
                  <a:srgbClr val="008000"/>
                </a:solidFill>
                <a:latin typeface="Arial" charset="0"/>
                <a:ea typeface="ＭＳ Ｐゴシック" pitchFamily="34" charset="-128"/>
              </a:rPr>
              <a:t>Parent employment strongest predictor of successful outcomes</a:t>
            </a:r>
          </a:p>
        </p:txBody>
      </p:sp>
      <p:sp>
        <p:nvSpPr>
          <p:cNvPr id="15" name="Oval 14"/>
          <p:cNvSpPr/>
          <p:nvPr/>
        </p:nvSpPr>
        <p:spPr>
          <a:xfrm>
            <a:off x="1227063" y="3340340"/>
            <a:ext cx="1129268" cy="342661"/>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05656" fontAlgn="base">
              <a:spcBef>
                <a:spcPct val="0"/>
              </a:spcBef>
              <a:spcAft>
                <a:spcPct val="0"/>
              </a:spcAft>
            </a:pPr>
            <a:endParaRPr lang="en-US">
              <a:solidFill>
                <a:prstClr val="white"/>
              </a:solidFill>
              <a:latin typeface="Calibri"/>
            </a:endParaRPr>
          </a:p>
        </p:txBody>
      </p:sp>
    </p:spTree>
    <p:extLst>
      <p:ext uri="{BB962C8B-B14F-4D97-AF65-F5344CB8AC3E}">
        <p14:creationId xmlns:p14="http://schemas.microsoft.com/office/powerpoint/2010/main" val="380508107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370"/>
          <p:cNvPicPr preferRelativeResize="0"/>
          <p:nvPr/>
        </p:nvPicPr>
        <p:blipFill rotWithShape="1">
          <a:blip r:embed="rId2">
            <a:alphaModFix/>
          </a:blip>
          <a:srcRect l="2330" t="10103" r="22486"/>
          <a:stretch/>
        </p:blipFill>
        <p:spPr>
          <a:xfrm>
            <a:off x="396862" y="1143000"/>
            <a:ext cx="6250278" cy="3956627"/>
          </a:xfrm>
          <a:prstGeom prst="rect">
            <a:avLst/>
          </a:prstGeom>
          <a:noFill/>
          <a:ln>
            <a:noFill/>
          </a:ln>
        </p:spPr>
      </p:pic>
      <p:sp>
        <p:nvSpPr>
          <p:cNvPr id="5" name="TextBox 4"/>
          <p:cNvSpPr txBox="1"/>
          <p:nvPr/>
        </p:nvSpPr>
        <p:spPr>
          <a:xfrm>
            <a:off x="243664" y="5467927"/>
            <a:ext cx="8595536" cy="1018718"/>
          </a:xfrm>
          <a:prstGeom prst="rect">
            <a:avLst/>
          </a:prstGeom>
          <a:noFill/>
        </p:spPr>
        <p:txBody>
          <a:bodyPr wrap="square" lIns="63987" tIns="31993" rIns="63987" bIns="31993" rtlCol="0">
            <a:spAutoFit/>
          </a:bodyPr>
          <a:lstStyle/>
          <a:p>
            <a:pPr defTabSz="457021"/>
            <a:r>
              <a:rPr lang="en-US" sz="1700" dirty="0">
                <a:solidFill>
                  <a:prstClr val="black"/>
                </a:solidFill>
                <a:latin typeface="Calibri"/>
              </a:rPr>
              <a:t>Common trajectories lead to different outcomes: </a:t>
            </a:r>
          </a:p>
          <a:p>
            <a:pPr marL="696970" lvl="1" indent="-239948" defTabSz="457021">
              <a:buFont typeface="Arial"/>
              <a:buChar char="•"/>
            </a:pPr>
            <a:r>
              <a:rPr lang="en-US" sz="1500" dirty="0">
                <a:solidFill>
                  <a:prstClr val="black"/>
                </a:solidFill>
                <a:latin typeface="Calibri"/>
              </a:rPr>
              <a:t>a </a:t>
            </a:r>
            <a:r>
              <a:rPr lang="en-US" sz="1500" dirty="0">
                <a:solidFill>
                  <a:srgbClr val="3366FF"/>
                </a:solidFill>
                <a:latin typeface="Calibri"/>
              </a:rPr>
              <a:t>successful exit </a:t>
            </a:r>
            <a:r>
              <a:rPr lang="en-US" sz="1500" dirty="0">
                <a:solidFill>
                  <a:prstClr val="black"/>
                </a:solidFill>
                <a:latin typeface="Calibri"/>
              </a:rPr>
              <a:t>from an episode would mean that the family found a permanent housing solution</a:t>
            </a:r>
          </a:p>
          <a:p>
            <a:pPr marL="696970" lvl="1" indent="-239948" defTabSz="457021">
              <a:buFont typeface="Arial"/>
              <a:buChar char="•"/>
            </a:pPr>
            <a:r>
              <a:rPr lang="en-US" sz="1500" dirty="0">
                <a:solidFill>
                  <a:prstClr val="black"/>
                </a:solidFill>
                <a:latin typeface="Calibri"/>
              </a:rPr>
              <a:t>a proportion of these still receive </a:t>
            </a:r>
            <a:r>
              <a:rPr lang="en-US" sz="1500" dirty="0">
                <a:solidFill>
                  <a:srgbClr val="008000"/>
                </a:solidFill>
                <a:latin typeface="Calibri"/>
              </a:rPr>
              <a:t>government subsidies </a:t>
            </a:r>
          </a:p>
          <a:p>
            <a:pPr marL="696970" lvl="1" indent="-239948" defTabSz="457021">
              <a:buFont typeface="Arial"/>
              <a:buChar char="•"/>
            </a:pPr>
            <a:r>
              <a:rPr lang="en-US" sz="1500" dirty="0">
                <a:solidFill>
                  <a:prstClr val="black"/>
                </a:solidFill>
                <a:latin typeface="Calibri"/>
              </a:rPr>
              <a:t>other exits are </a:t>
            </a:r>
            <a:r>
              <a:rPr lang="en-US" sz="1500" dirty="0">
                <a:solidFill>
                  <a:srgbClr val="FF0000"/>
                </a:solidFill>
                <a:latin typeface="Calibri"/>
              </a:rPr>
              <a:t>exits back into homelessness, or to other, unknown destinations </a:t>
            </a:r>
          </a:p>
        </p:txBody>
      </p:sp>
      <p:sp>
        <p:nvSpPr>
          <p:cNvPr id="6" name="TextBox 5"/>
          <p:cNvSpPr txBox="1"/>
          <p:nvPr/>
        </p:nvSpPr>
        <p:spPr>
          <a:xfrm>
            <a:off x="243664" y="682969"/>
            <a:ext cx="6526984" cy="403165"/>
          </a:xfrm>
          <a:prstGeom prst="rect">
            <a:avLst/>
          </a:prstGeom>
          <a:noFill/>
        </p:spPr>
        <p:txBody>
          <a:bodyPr wrap="none" lIns="63987" tIns="31993" rIns="63987" bIns="31993" rtlCol="0">
            <a:spAutoFit/>
          </a:bodyPr>
          <a:lstStyle/>
          <a:p>
            <a:pPr algn="ctr" defTabSz="457021"/>
            <a:r>
              <a:rPr lang="en-US" sz="2200" dirty="0">
                <a:solidFill>
                  <a:prstClr val="black"/>
                </a:solidFill>
                <a:latin typeface="Calibri"/>
              </a:rPr>
              <a:t>Novel Analyses of Family Trajectories through Programs </a:t>
            </a:r>
          </a:p>
        </p:txBody>
      </p:sp>
      <p:pic>
        <p:nvPicPr>
          <p:cNvPr id="7" name="Shape 370"/>
          <p:cNvPicPr preferRelativeResize="0"/>
          <p:nvPr/>
        </p:nvPicPr>
        <p:blipFill rotWithShape="1">
          <a:blip r:embed="rId2">
            <a:alphaModFix/>
          </a:blip>
          <a:srcRect l="77200" r="8034" b="82169"/>
          <a:stretch/>
        </p:blipFill>
        <p:spPr>
          <a:xfrm>
            <a:off x="6770648" y="791521"/>
            <a:ext cx="1741614" cy="1217283"/>
          </a:xfrm>
          <a:prstGeom prst="rect">
            <a:avLst/>
          </a:prstGeom>
          <a:noFill/>
          <a:ln>
            <a:noFill/>
          </a:ln>
        </p:spPr>
      </p:pic>
      <p:sp>
        <p:nvSpPr>
          <p:cNvPr id="10" name="TextBox 9"/>
          <p:cNvSpPr txBox="1"/>
          <p:nvPr/>
        </p:nvSpPr>
        <p:spPr>
          <a:xfrm>
            <a:off x="6868125" y="3682800"/>
            <a:ext cx="1741328" cy="495498"/>
          </a:xfrm>
          <a:prstGeom prst="rect">
            <a:avLst/>
          </a:prstGeom>
          <a:noFill/>
        </p:spPr>
        <p:txBody>
          <a:bodyPr wrap="square" lIns="63987" tIns="31993" rIns="63987" bIns="31993" rtlCol="0">
            <a:spAutoFit/>
          </a:bodyPr>
          <a:lstStyle/>
          <a:p>
            <a:pPr algn="ctr" defTabSz="457021"/>
            <a:r>
              <a:rPr lang="en-US" sz="1400" dirty="0">
                <a:solidFill>
                  <a:prstClr val="black"/>
                </a:solidFill>
                <a:latin typeface="Calibri"/>
              </a:rPr>
              <a:t>An example using Pierce County data</a:t>
            </a:r>
          </a:p>
        </p:txBody>
      </p:sp>
    </p:spTree>
    <p:extLst>
      <p:ext uri="{BB962C8B-B14F-4D97-AF65-F5344CB8AC3E}">
        <p14:creationId xmlns:p14="http://schemas.microsoft.com/office/powerpoint/2010/main" val="170343616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What’s next?</a:t>
            </a:r>
          </a:p>
        </p:txBody>
      </p:sp>
      <p:sp>
        <p:nvSpPr>
          <p:cNvPr id="6" name="Content Placeholder 5"/>
          <p:cNvSpPr>
            <a:spLocks noGrp="1"/>
          </p:cNvSpPr>
          <p:nvPr>
            <p:ph idx="1"/>
          </p:nvPr>
        </p:nvSpPr>
        <p:spPr/>
        <p:txBody>
          <a:bodyPr/>
          <a:lstStyle/>
          <a:p>
            <a:pPr marL="0" indent="0">
              <a:buNone/>
            </a:pPr>
            <a:r>
              <a:rPr lang="en-US" sz="2800">
                <a:solidFill>
                  <a:srgbClr val="77933C"/>
                </a:solidFill>
              </a:rPr>
              <a:t>Current</a:t>
            </a:r>
            <a:r>
              <a:rPr lang="en-US" sz="2800">
                <a:solidFill>
                  <a:schemeClr val="accent2"/>
                </a:solidFill>
              </a:rPr>
              <a:t> </a:t>
            </a:r>
          </a:p>
          <a:p>
            <a:r>
              <a:rPr lang="en-US" sz="2400"/>
              <a:t>Two large-scale courses for all freshmen</a:t>
            </a:r>
          </a:p>
          <a:p>
            <a:pPr lvl="1"/>
            <a:r>
              <a:rPr lang="en-US" sz="2000"/>
              <a:t>Introduction to Data Science Methods</a:t>
            </a:r>
          </a:p>
          <a:p>
            <a:pPr lvl="1"/>
            <a:r>
              <a:rPr lang="en-US" sz="2000"/>
              <a:t>Data Science &amp; Society</a:t>
            </a:r>
          </a:p>
          <a:p>
            <a:pPr marL="0" indent="0">
              <a:buNone/>
            </a:pPr>
            <a:r>
              <a:rPr lang="en-US" sz="2800">
                <a:solidFill>
                  <a:schemeClr val="accent3">
                    <a:lumMod val="75000"/>
                  </a:schemeClr>
                </a:solidFill>
              </a:rPr>
              <a:t>Upcoming</a:t>
            </a:r>
          </a:p>
          <a:p>
            <a:r>
              <a:rPr lang="en-US" sz="2400"/>
              <a:t>Modular and reusable assignments, lectures </a:t>
            </a:r>
          </a:p>
          <a:p>
            <a:r>
              <a:rPr lang="en-US" sz="2400"/>
              <a:t>Advising support for students navigating choices</a:t>
            </a:r>
          </a:p>
          <a:p>
            <a:r>
              <a:rPr lang="en-US" sz="2400"/>
              <a:t>Lightweight review process for topic instantiations</a:t>
            </a:r>
          </a:p>
          <a:p>
            <a:pPr lvl="1"/>
            <a:r>
              <a:rPr lang="en-US" sz="2000"/>
              <a:t>What does a data science specialization mean, if every department defines it differently?</a:t>
            </a:r>
          </a:p>
          <a:p>
            <a:endParaRPr lang="en-US" sz="2400"/>
          </a:p>
        </p:txBody>
      </p:sp>
      <p:sp>
        <p:nvSpPr>
          <p:cNvPr id="2" name="Date Placeholder 1"/>
          <p:cNvSpPr>
            <a:spLocks noGrp="1"/>
          </p:cNvSpPr>
          <p:nvPr>
            <p:ph type="dt" sz="half" idx="10"/>
          </p:nvPr>
        </p:nvSpPr>
        <p:spPr/>
        <p:txBody>
          <a:bodyPr/>
          <a:lstStyle/>
          <a:p>
            <a:fld id="{65FCB4E5-F5CA-CD47-9AE3-A07BD6AB5419}" type="datetime1">
              <a:rPr lang="en-US" smtClean="0"/>
              <a:t>3/20/17</a:t>
            </a:fld>
            <a:endParaRPr lang="en-US"/>
          </a:p>
        </p:txBody>
      </p:sp>
      <p:sp>
        <p:nvSpPr>
          <p:cNvPr id="3" name="Footer Placeholder 2"/>
          <p:cNvSpPr>
            <a:spLocks noGrp="1"/>
          </p:cNvSpPr>
          <p:nvPr>
            <p:ph type="ftr" sz="quarter" idx="11"/>
          </p:nvPr>
        </p:nvSpPr>
        <p:spPr/>
        <p:txBody>
          <a:bodyPr/>
          <a:lstStyle/>
          <a:p>
            <a:pPr>
              <a:defRPr/>
            </a:pPr>
            <a:r>
              <a:rPr lang="en-US" smtClean="0"/>
              <a:t>Bill Howe, UW</a:t>
            </a:r>
            <a:endParaRPr lang="en-US"/>
          </a:p>
        </p:txBody>
      </p:sp>
      <p:sp>
        <p:nvSpPr>
          <p:cNvPr id="4" name="Slide Number Placeholder 3"/>
          <p:cNvSpPr>
            <a:spLocks noGrp="1"/>
          </p:cNvSpPr>
          <p:nvPr>
            <p:ph type="sldNum" sz="quarter" idx="12"/>
          </p:nvPr>
        </p:nvSpPr>
        <p:spPr/>
        <p:txBody>
          <a:bodyPr/>
          <a:lstStyle/>
          <a:p>
            <a:fld id="{354DEEC5-EA09-464B-9CF2-C5C5C68E1237}" type="slidenum">
              <a:rPr lang="en-US"/>
              <a:pPr/>
              <a:t>32</a:t>
            </a:fld>
            <a:endParaRPr lang="en-US"/>
          </a:p>
        </p:txBody>
      </p:sp>
    </p:spTree>
    <p:extLst>
      <p:ext uri="{BB962C8B-B14F-4D97-AF65-F5344CB8AC3E}">
        <p14:creationId xmlns:p14="http://schemas.microsoft.com/office/powerpoint/2010/main" val="2378090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t>Final thoughts</a:t>
            </a:r>
          </a:p>
        </p:txBody>
      </p:sp>
      <p:sp>
        <p:nvSpPr>
          <p:cNvPr id="3" name="Content Placeholder 2"/>
          <p:cNvSpPr>
            <a:spLocks noGrp="1"/>
          </p:cNvSpPr>
          <p:nvPr>
            <p:ph idx="1"/>
          </p:nvPr>
        </p:nvSpPr>
        <p:spPr>
          <a:xfrm>
            <a:off x="444500" y="1790700"/>
            <a:ext cx="8458200" cy="4838700"/>
          </a:xfrm>
        </p:spPr>
        <p:txBody>
          <a:bodyPr/>
          <a:lstStyle/>
          <a:p>
            <a:r>
              <a:rPr lang="en-US" sz="2000"/>
              <a:t>The goal is to teach students how to construct a convincing argument</a:t>
            </a:r>
          </a:p>
          <a:p>
            <a:r>
              <a:rPr lang="en-US" sz="2000"/>
              <a:t>Some convincing arguments require the manipulation of large, noisy, and heterogeneous datasets</a:t>
            </a:r>
          </a:p>
          <a:p>
            <a:r>
              <a:rPr lang="en-US" sz="2000"/>
              <a:t>The ability to construct these kinds of arguments has traditionally been concentrated in relatively few fields</a:t>
            </a:r>
          </a:p>
          <a:p>
            <a:r>
              <a:rPr lang="en-US" sz="2000"/>
              <a:t>But now, everybody has access to L,N,H Data, so everybody needs to be able to construct convincing arguments using them.</a:t>
            </a:r>
          </a:p>
          <a:p>
            <a:endParaRPr lang="en-US" sz="2000"/>
          </a:p>
          <a:p>
            <a:r>
              <a:rPr lang="en-US" sz="2000"/>
              <a:t>This does NOT imply everyone needs to know everything</a:t>
            </a:r>
          </a:p>
          <a:p>
            <a:r>
              <a:rPr lang="en-US" sz="2000"/>
              <a:t>The way to teach students this stuff is to have them work on problems important to them.  </a:t>
            </a:r>
          </a:p>
          <a:p>
            <a:pPr lvl="1"/>
            <a:r>
              <a:rPr lang="en-US" sz="1600"/>
              <a:t>Domain-sourced assignments and examples</a:t>
            </a:r>
          </a:p>
          <a:p>
            <a:pPr lvl="1"/>
            <a:r>
              <a:rPr lang="en-US" sz="1600"/>
              <a:t>Domain-focused summer programs and capstone programs</a:t>
            </a:r>
          </a:p>
          <a:p>
            <a:pPr lvl="1"/>
            <a:r>
              <a:rPr lang="en-US" sz="1600"/>
              <a:t>Domain-specific courses (with some common themes)</a:t>
            </a:r>
          </a:p>
        </p:txBody>
      </p:sp>
    </p:spTree>
    <p:extLst>
      <p:ext uri="{BB962C8B-B14F-4D97-AF65-F5344CB8AC3E}">
        <p14:creationId xmlns:p14="http://schemas.microsoft.com/office/powerpoint/2010/main" val="3799007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t>Final thoughts (2)</a:t>
            </a:r>
          </a:p>
        </p:txBody>
      </p:sp>
      <p:sp>
        <p:nvSpPr>
          <p:cNvPr id="3" name="Content Placeholder 2"/>
          <p:cNvSpPr>
            <a:spLocks noGrp="1"/>
          </p:cNvSpPr>
          <p:nvPr>
            <p:ph idx="1"/>
          </p:nvPr>
        </p:nvSpPr>
        <p:spPr>
          <a:xfrm>
            <a:off x="444500" y="1790700"/>
            <a:ext cx="8458200" cy="4838700"/>
          </a:xfrm>
        </p:spPr>
        <p:txBody>
          <a:bodyPr/>
          <a:lstStyle/>
          <a:p>
            <a:r>
              <a:rPr lang="en-US" sz="2000"/>
              <a:t>“All science is data science.”  “We’ve been working with big data for years.”</a:t>
            </a:r>
          </a:p>
          <a:p>
            <a:r>
              <a:rPr lang="en-US" sz="2000"/>
              <a:t>It’s useful to consider what is actually different nowadays.</a:t>
            </a:r>
          </a:p>
          <a:p>
            <a:r>
              <a:rPr lang="en-US" sz="2000"/>
              <a:t>The easy availability of large, noisy, heterogeneous datasets is what is different.</a:t>
            </a:r>
          </a:p>
          <a:p>
            <a:r>
              <a:rPr lang="en-US" sz="2000"/>
              <a:t>Advances in automated data acquisition outpaced the advances in (and democratization of) automated data analysis</a:t>
            </a:r>
          </a:p>
          <a:p>
            <a:r>
              <a:rPr lang="en-US" sz="2000"/>
              <a:t>Everything we label as “data science” should be pertinent to this trend.  It’s not just stats.  It’s not just programming.</a:t>
            </a:r>
          </a:p>
          <a:p>
            <a:endParaRPr lang="en-US" sz="2000"/>
          </a:p>
          <a:p>
            <a:r>
              <a:rPr lang="en-US" sz="2000"/>
              <a:t>“Computational science” is very influential, but unlike computer science or applied math, you don’t get a degree in it. Why is data science different?</a:t>
            </a:r>
          </a:p>
        </p:txBody>
      </p:sp>
    </p:spTree>
    <p:extLst>
      <p:ext uri="{BB962C8B-B14F-4D97-AF65-F5344CB8AC3E}">
        <p14:creationId xmlns:p14="http://schemas.microsoft.com/office/powerpoint/2010/main" val="1618543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t>Final thoughts</a:t>
            </a:r>
          </a:p>
        </p:txBody>
      </p:sp>
      <p:sp>
        <p:nvSpPr>
          <p:cNvPr id="3" name="Content Placeholder 2"/>
          <p:cNvSpPr>
            <a:spLocks noGrp="1"/>
          </p:cNvSpPr>
          <p:nvPr>
            <p:ph idx="1"/>
          </p:nvPr>
        </p:nvSpPr>
        <p:spPr>
          <a:xfrm>
            <a:off x="444500" y="1790700"/>
            <a:ext cx="8458200" cy="4297363"/>
          </a:xfrm>
        </p:spPr>
        <p:txBody>
          <a:bodyPr/>
          <a:lstStyle/>
          <a:p>
            <a:r>
              <a:rPr lang="en-US" sz="2000"/>
              <a:t>The goal is to teach students how to construct a convincing argument</a:t>
            </a:r>
          </a:p>
          <a:p>
            <a:r>
              <a:rPr lang="en-US" sz="2000"/>
              <a:t>Some convincing arguments require the manipulation of large, noisy, and heterogeneous datasets</a:t>
            </a:r>
          </a:p>
          <a:p>
            <a:r>
              <a:rPr lang="en-US" sz="2000"/>
              <a:t>The ability to construct these kinds of arguments has traditionally been concentrated in relatively few fields</a:t>
            </a:r>
          </a:p>
          <a:p>
            <a:r>
              <a:rPr lang="en-US" sz="2000"/>
              <a:t>But now, everybody has access to L,N,H Data, so everybody needs to be able to construct convincing arguments using them.</a:t>
            </a:r>
          </a:p>
          <a:p>
            <a:r>
              <a:rPr lang="en-US" sz="2000"/>
              <a:t>But this does NOT imply that everyone needs to learn everything  </a:t>
            </a:r>
          </a:p>
          <a:p>
            <a:pPr lvl="1"/>
            <a:r>
              <a:rPr lang="en-US" sz="1600"/>
              <a:t>You are trying to convince your peers</a:t>
            </a:r>
          </a:p>
          <a:p>
            <a:pPr lvl="1"/>
            <a:r>
              <a:rPr lang="en-US" sz="1600"/>
              <a:t>You are not trying to convince all statisticians, all computer scientists, etc.</a:t>
            </a:r>
          </a:p>
          <a:p>
            <a:pPr lvl="1"/>
            <a:endParaRPr lang="en-US" sz="1600"/>
          </a:p>
          <a:p>
            <a:pPr lvl="1"/>
            <a:r>
              <a:rPr lang="en-US" sz="1600"/>
              <a:t>Ex: Fisherian significance testing is not a gold standard of scientific argument.  It’s not about whether an effect would be seen in repeated experiments, it’s about the size of the effect and whether it matters.  Vioxx, etc.</a:t>
            </a:r>
          </a:p>
        </p:txBody>
      </p:sp>
    </p:spTree>
    <p:extLst>
      <p:ext uri="{BB962C8B-B14F-4D97-AF65-F5344CB8AC3E}">
        <p14:creationId xmlns:p14="http://schemas.microsoft.com/office/powerpoint/2010/main" val="5454610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UW Masters Degree in Data Science</a:t>
            </a:r>
            <a:br>
              <a:rPr lang="en-US" sz="3600"/>
            </a:br>
            <a:r>
              <a:rPr lang="en-US" sz="3600"/>
              <a:t>Fall 2016</a:t>
            </a:r>
          </a:p>
        </p:txBody>
      </p:sp>
      <p:sp>
        <p:nvSpPr>
          <p:cNvPr id="3" name="Content Placeholder 2"/>
          <p:cNvSpPr>
            <a:spLocks noGrp="1"/>
          </p:cNvSpPr>
          <p:nvPr>
            <p:ph idx="1"/>
          </p:nvPr>
        </p:nvSpPr>
        <p:spPr/>
        <p:txBody>
          <a:bodyPr/>
          <a:lstStyle/>
          <a:p>
            <a:r>
              <a:rPr lang="en-US" sz="2400"/>
              <a:t>Collaboration between CSE, Stats, Biostats, Applied Math, HCDE, and the iSchool</a:t>
            </a:r>
          </a:p>
          <a:p>
            <a:r>
              <a:rPr lang="en-US" sz="2400"/>
              <a:t>Curriculum: 45 credits</a:t>
            </a:r>
          </a:p>
          <a:p>
            <a:pPr lvl="1"/>
            <a:r>
              <a:rPr lang="en-US" sz="2000" b="1">
                <a:solidFill>
                  <a:schemeClr val="accent2">
                    <a:lumMod val="75000"/>
                  </a:schemeClr>
                </a:solidFill>
              </a:rPr>
              <a:t>Introductions to Statistics &amp; Probability</a:t>
            </a:r>
          </a:p>
          <a:p>
            <a:pPr lvl="1"/>
            <a:r>
              <a:rPr lang="en-US" sz="2000" b="1">
                <a:solidFill>
                  <a:schemeClr val="accent2">
                    <a:lumMod val="75000"/>
                  </a:schemeClr>
                </a:solidFill>
              </a:rPr>
              <a:t>Applied Statistics and Experimental Design</a:t>
            </a:r>
          </a:p>
          <a:p>
            <a:pPr lvl="1"/>
            <a:r>
              <a:rPr lang="en-US" sz="2000" b="1">
                <a:solidFill>
                  <a:schemeClr val="accent2">
                    <a:lumMod val="75000"/>
                  </a:schemeClr>
                </a:solidFill>
              </a:rPr>
              <a:t>Statistical Machine Learning for Data Scientists </a:t>
            </a:r>
          </a:p>
          <a:p>
            <a:pPr lvl="1"/>
            <a:r>
              <a:rPr lang="en-US" sz="2000" b="1">
                <a:solidFill>
                  <a:srgbClr val="0000FF"/>
                </a:solidFill>
              </a:rPr>
              <a:t>Data Management for Data Science </a:t>
            </a:r>
          </a:p>
          <a:p>
            <a:pPr lvl="1"/>
            <a:r>
              <a:rPr lang="en-US" sz="2000" b="1">
                <a:solidFill>
                  <a:srgbClr val="0000FF"/>
                </a:solidFill>
              </a:rPr>
              <a:t>Scalable Data Systems and Algorithms </a:t>
            </a:r>
          </a:p>
          <a:p>
            <a:pPr lvl="1"/>
            <a:r>
              <a:rPr lang="en-US" sz="2000" b="1">
                <a:solidFill>
                  <a:srgbClr val="0000FF"/>
                </a:solidFill>
              </a:rPr>
              <a:t>Software Design for Data Science </a:t>
            </a:r>
          </a:p>
          <a:p>
            <a:pPr lvl="1"/>
            <a:r>
              <a:rPr lang="en-US" sz="2000" b="1">
                <a:solidFill>
                  <a:srgbClr val="008000"/>
                </a:solidFill>
              </a:rPr>
              <a:t>Data Visualization and Exploratory Analytics </a:t>
            </a:r>
          </a:p>
          <a:p>
            <a:pPr lvl="1"/>
            <a:r>
              <a:rPr lang="en-US" sz="2000" b="1">
                <a:solidFill>
                  <a:srgbClr val="008000"/>
                </a:solidFill>
              </a:rPr>
              <a:t>Human-Centered Data Science </a:t>
            </a:r>
          </a:p>
          <a:p>
            <a:pPr lvl="1"/>
            <a:r>
              <a:rPr lang="en-US" sz="2000" b="1">
                <a:solidFill>
                  <a:schemeClr val="accent6">
                    <a:lumMod val="75000"/>
                  </a:schemeClr>
                </a:solidFill>
              </a:rPr>
              <a:t>Capstone Program</a:t>
            </a:r>
          </a:p>
          <a:p>
            <a:endParaRPr lang="en-US" sz="2400"/>
          </a:p>
          <a:p>
            <a:endParaRPr lang="en-US" sz="2400"/>
          </a:p>
        </p:txBody>
      </p:sp>
      <p:sp>
        <p:nvSpPr>
          <p:cNvPr id="4" name="Slide Number Placeholder 3"/>
          <p:cNvSpPr>
            <a:spLocks noGrp="1"/>
          </p:cNvSpPr>
          <p:nvPr>
            <p:ph type="sldNum" sz="quarter" idx="12"/>
          </p:nvPr>
        </p:nvSpPr>
        <p:spPr/>
        <p:txBody>
          <a:bodyPr/>
          <a:lstStyle/>
          <a:p>
            <a:pPr>
              <a:defRPr/>
            </a:pPr>
            <a:fld id="{252D69F3-7CFF-4172-9761-E468578C4B6F}" type="slidenum">
              <a:rPr lang="en-US"/>
              <a:pPr>
                <a:defRPr/>
              </a:pPr>
              <a:t>36</a:t>
            </a:fld>
            <a:endParaRPr lang="en-US"/>
          </a:p>
        </p:txBody>
      </p:sp>
      <p:sp>
        <p:nvSpPr>
          <p:cNvPr id="5" name="TextBox 4"/>
          <p:cNvSpPr txBox="1"/>
          <p:nvPr/>
        </p:nvSpPr>
        <p:spPr>
          <a:xfrm>
            <a:off x="6583082" y="3457232"/>
            <a:ext cx="2725272" cy="369324"/>
          </a:xfrm>
          <a:prstGeom prst="rect">
            <a:avLst/>
          </a:prstGeom>
          <a:noFill/>
        </p:spPr>
        <p:txBody>
          <a:bodyPr wrap="square" lIns="91432" tIns="45716" rIns="91432" bIns="45716" rtlCol="0">
            <a:spAutoFit/>
          </a:bodyPr>
          <a:lstStyle/>
          <a:p>
            <a:pPr defTabSz="456268" fontAlgn="auto">
              <a:spcBef>
                <a:spcPts val="0"/>
              </a:spcBef>
              <a:spcAft>
                <a:spcPts val="0"/>
              </a:spcAft>
            </a:pPr>
            <a:r>
              <a:rPr lang="en-US" i="1">
                <a:solidFill>
                  <a:srgbClr val="C0504D">
                    <a:lumMod val="75000"/>
                  </a:srgbClr>
                </a:solidFill>
                <a:latin typeface="Arial"/>
                <a:ea typeface="+mn-ea"/>
                <a:cs typeface="Arial"/>
              </a:rPr>
              <a:t>Stats / Biostats (+CSE)</a:t>
            </a:r>
          </a:p>
        </p:txBody>
      </p:sp>
      <p:sp>
        <p:nvSpPr>
          <p:cNvPr id="6" name="TextBox 5"/>
          <p:cNvSpPr txBox="1"/>
          <p:nvPr/>
        </p:nvSpPr>
        <p:spPr>
          <a:xfrm>
            <a:off x="6583083" y="4521045"/>
            <a:ext cx="2262094" cy="369324"/>
          </a:xfrm>
          <a:prstGeom prst="rect">
            <a:avLst/>
          </a:prstGeom>
          <a:noFill/>
        </p:spPr>
        <p:txBody>
          <a:bodyPr wrap="square" lIns="91432" tIns="45716" rIns="91432" bIns="45716" rtlCol="0">
            <a:spAutoFit/>
          </a:bodyPr>
          <a:lstStyle/>
          <a:p>
            <a:pPr defTabSz="456268" fontAlgn="auto">
              <a:spcBef>
                <a:spcPts val="0"/>
              </a:spcBef>
              <a:spcAft>
                <a:spcPts val="0"/>
              </a:spcAft>
            </a:pPr>
            <a:r>
              <a:rPr lang="en-US" i="1">
                <a:solidFill>
                  <a:srgbClr val="0000FF"/>
                </a:solidFill>
                <a:latin typeface="Arial"/>
                <a:ea typeface="+mn-ea"/>
                <a:cs typeface="Arial"/>
              </a:rPr>
              <a:t>CSE</a:t>
            </a:r>
          </a:p>
        </p:txBody>
      </p:sp>
      <p:sp>
        <p:nvSpPr>
          <p:cNvPr id="7" name="TextBox 6"/>
          <p:cNvSpPr txBox="1"/>
          <p:nvPr/>
        </p:nvSpPr>
        <p:spPr>
          <a:xfrm>
            <a:off x="6583082" y="5369859"/>
            <a:ext cx="2725273" cy="369324"/>
          </a:xfrm>
          <a:prstGeom prst="rect">
            <a:avLst/>
          </a:prstGeom>
          <a:noFill/>
        </p:spPr>
        <p:txBody>
          <a:bodyPr wrap="square" lIns="91432" tIns="45716" rIns="91432" bIns="45716" rtlCol="0">
            <a:spAutoFit/>
          </a:bodyPr>
          <a:lstStyle/>
          <a:p>
            <a:pPr defTabSz="456268" fontAlgn="auto">
              <a:spcBef>
                <a:spcPts val="0"/>
              </a:spcBef>
              <a:spcAft>
                <a:spcPts val="0"/>
              </a:spcAft>
            </a:pPr>
            <a:r>
              <a:rPr lang="en-US" i="1">
                <a:solidFill>
                  <a:srgbClr val="008000"/>
                </a:solidFill>
                <a:latin typeface="Arial"/>
                <a:ea typeface="+mn-ea"/>
                <a:cs typeface="Arial"/>
              </a:rPr>
              <a:t>HCDE (+iSchool, CSE)</a:t>
            </a:r>
          </a:p>
        </p:txBody>
      </p:sp>
      <p:sp>
        <p:nvSpPr>
          <p:cNvPr id="8" name="TextBox 7"/>
          <p:cNvSpPr txBox="1"/>
          <p:nvPr/>
        </p:nvSpPr>
        <p:spPr>
          <a:xfrm>
            <a:off x="6583083" y="5941182"/>
            <a:ext cx="2262094" cy="369324"/>
          </a:xfrm>
          <a:prstGeom prst="rect">
            <a:avLst/>
          </a:prstGeom>
          <a:noFill/>
        </p:spPr>
        <p:txBody>
          <a:bodyPr wrap="square" lIns="91432" tIns="45716" rIns="91432" bIns="45716" rtlCol="0">
            <a:spAutoFit/>
          </a:bodyPr>
          <a:lstStyle/>
          <a:p>
            <a:pPr defTabSz="456268" fontAlgn="auto">
              <a:spcBef>
                <a:spcPts val="0"/>
              </a:spcBef>
              <a:spcAft>
                <a:spcPts val="0"/>
              </a:spcAft>
            </a:pPr>
            <a:r>
              <a:rPr lang="en-US" i="1">
                <a:solidFill>
                  <a:srgbClr val="E46C0A"/>
                </a:solidFill>
                <a:latin typeface="Arial"/>
                <a:ea typeface="+mn-ea"/>
                <a:cs typeface="Arial"/>
              </a:rPr>
              <a:t>iSchool (+HCDE)</a:t>
            </a:r>
          </a:p>
        </p:txBody>
      </p:sp>
      <p:sp>
        <p:nvSpPr>
          <p:cNvPr id="10" name="Right Brace 9"/>
          <p:cNvSpPr/>
          <p:nvPr/>
        </p:nvSpPr>
        <p:spPr>
          <a:xfrm>
            <a:off x="6275292" y="4198472"/>
            <a:ext cx="283882" cy="1051859"/>
          </a:xfrm>
          <a:prstGeom prst="rightBrace">
            <a:avLst/>
          </a:prstGeom>
          <a:ln>
            <a:solidFill>
              <a:srgbClr val="0000FF"/>
            </a:solidFill>
          </a:ln>
        </p:spPr>
        <p:style>
          <a:lnRef idx="2">
            <a:schemeClr val="accent1"/>
          </a:lnRef>
          <a:fillRef idx="0">
            <a:schemeClr val="accent1"/>
          </a:fillRef>
          <a:effectRef idx="1">
            <a:schemeClr val="accent1"/>
          </a:effectRef>
          <a:fontRef idx="minor">
            <a:schemeClr val="tx1"/>
          </a:fontRef>
        </p:style>
        <p:txBody>
          <a:bodyPr lIns="91432" tIns="45716" rIns="91432" bIns="45716" rtlCol="0" anchor="ctr"/>
          <a:lstStyle/>
          <a:p>
            <a:pPr algn="ctr" defTabSz="456268" fontAlgn="auto">
              <a:spcBef>
                <a:spcPts val="0"/>
              </a:spcBef>
              <a:spcAft>
                <a:spcPts val="0"/>
              </a:spcAft>
            </a:pPr>
            <a:endParaRPr lang="en-US">
              <a:solidFill>
                <a:prstClr val="black"/>
              </a:solidFill>
              <a:latin typeface="Calibri"/>
            </a:endParaRPr>
          </a:p>
        </p:txBody>
      </p:sp>
      <p:sp>
        <p:nvSpPr>
          <p:cNvPr id="11" name="Right Brace 10"/>
          <p:cNvSpPr/>
          <p:nvPr/>
        </p:nvSpPr>
        <p:spPr>
          <a:xfrm>
            <a:off x="6290229" y="5250331"/>
            <a:ext cx="268945" cy="716707"/>
          </a:xfrm>
          <a:prstGeom prst="rightBrace">
            <a:avLst/>
          </a:prstGeom>
          <a:ln>
            <a:solidFill>
              <a:srgbClr val="008000"/>
            </a:solidFill>
          </a:ln>
        </p:spPr>
        <p:style>
          <a:lnRef idx="2">
            <a:schemeClr val="accent1"/>
          </a:lnRef>
          <a:fillRef idx="0">
            <a:schemeClr val="accent1"/>
          </a:fillRef>
          <a:effectRef idx="1">
            <a:schemeClr val="accent1"/>
          </a:effectRef>
          <a:fontRef idx="minor">
            <a:schemeClr val="tx1"/>
          </a:fontRef>
        </p:style>
        <p:txBody>
          <a:bodyPr lIns="91432" tIns="45716" rIns="91432" bIns="45716" rtlCol="0" anchor="ctr"/>
          <a:lstStyle/>
          <a:p>
            <a:pPr algn="ctr" defTabSz="456268" fontAlgn="auto">
              <a:spcBef>
                <a:spcPts val="0"/>
              </a:spcBef>
              <a:spcAft>
                <a:spcPts val="0"/>
              </a:spcAft>
            </a:pPr>
            <a:endParaRPr lang="en-US">
              <a:solidFill>
                <a:prstClr val="black"/>
              </a:solidFill>
              <a:latin typeface="Calibri"/>
            </a:endParaRPr>
          </a:p>
        </p:txBody>
      </p:sp>
      <p:sp>
        <p:nvSpPr>
          <p:cNvPr id="12" name="Right Brace 11"/>
          <p:cNvSpPr/>
          <p:nvPr/>
        </p:nvSpPr>
        <p:spPr>
          <a:xfrm>
            <a:off x="6293218" y="5981979"/>
            <a:ext cx="268945" cy="389613"/>
          </a:xfrm>
          <a:prstGeom prst="rightBrac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lIns="91432" tIns="45716" rIns="91432" bIns="45716" rtlCol="0" anchor="ctr"/>
          <a:lstStyle/>
          <a:p>
            <a:pPr algn="ctr" defTabSz="456268" fontAlgn="auto">
              <a:spcBef>
                <a:spcPts val="0"/>
              </a:spcBef>
              <a:spcAft>
                <a:spcPts val="0"/>
              </a:spcAft>
            </a:pPr>
            <a:endParaRPr lang="en-US">
              <a:solidFill>
                <a:prstClr val="black"/>
              </a:solidFill>
              <a:latin typeface="Calibri"/>
            </a:endParaRPr>
          </a:p>
        </p:txBody>
      </p:sp>
      <p:sp>
        <p:nvSpPr>
          <p:cNvPr id="13" name="Right Brace 12"/>
          <p:cNvSpPr/>
          <p:nvPr/>
        </p:nvSpPr>
        <p:spPr>
          <a:xfrm>
            <a:off x="6269318" y="3107766"/>
            <a:ext cx="268945" cy="1075765"/>
          </a:xfrm>
          <a:prstGeom prst="rightBrac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txBody>
          <a:bodyPr lIns="91432" tIns="45716" rIns="91432" bIns="45716" rtlCol="0" anchor="ctr"/>
          <a:lstStyle/>
          <a:p>
            <a:pPr algn="ctr" defTabSz="456268" fontAlgn="auto">
              <a:spcBef>
                <a:spcPts val="0"/>
              </a:spcBef>
              <a:spcAft>
                <a:spcPts val="0"/>
              </a:spcAft>
            </a:pPr>
            <a:endParaRPr lang="en-US">
              <a:solidFill>
                <a:prstClr val="black"/>
              </a:solidFill>
              <a:latin typeface="Calibri"/>
            </a:endParaRPr>
          </a:p>
        </p:txBody>
      </p:sp>
    </p:spTree>
    <p:extLst>
      <p:ext uri="{BB962C8B-B14F-4D97-AF65-F5344CB8AC3E}">
        <p14:creationId xmlns:p14="http://schemas.microsoft.com/office/powerpoint/2010/main" val="2653737838"/>
      </p:ext>
    </p:extLst>
  </p:cSld>
  <p:clrMapOvr>
    <a:masterClrMapping/>
  </p:clrMapOvr>
  <mc:AlternateContent xmlns:mc="http://schemas.openxmlformats.org/markup-compatibility/2006">
    <mc:Choice xmlns:p14="http://schemas.microsoft.com/office/powerpoint/2010/main" Requires="p14">
      <p:transition p14:dur="200">
        <p:fade/>
      </p:transition>
    </mc:Choice>
    <mc:Fallback>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1"/>
          <p:cNvSpPr txBox="1"/>
          <p:nvPr/>
        </p:nvSpPr>
        <p:spPr>
          <a:xfrm>
            <a:off x="435899" y="285590"/>
            <a:ext cx="5013819" cy="736200"/>
          </a:xfrm>
          <a:prstGeom prst="rect">
            <a:avLst/>
          </a:prstGeom>
        </p:spPr>
        <p:txBody>
          <a:bodyPr lIns="90913" tIns="45460" rIns="90913" bIns="45460" anchor="ctr"/>
          <a:lstStyle/>
          <a:p>
            <a:pPr defTabSz="454416"/>
            <a:r>
              <a:rPr lang="en-US" sz="2800" dirty="0">
                <a:solidFill>
                  <a:srgbClr val="E09E19"/>
                </a:solidFill>
                <a:latin typeface="Georgia"/>
                <a:cs typeface="Arial" charset="0"/>
              </a:rPr>
              <a:t>Establish a virtuous cycle</a:t>
            </a:r>
            <a:endParaRPr sz="2800" dirty="0">
              <a:solidFill>
                <a:prstClr val="black"/>
              </a:solidFill>
              <a:latin typeface="Calibri"/>
              <a:cs typeface="Arial" charset="0"/>
            </a:endParaRPr>
          </a:p>
        </p:txBody>
      </p:sp>
      <p:pic>
        <p:nvPicPr>
          <p:cNvPr id="139" name="Picture 4"/>
          <p:cNvPicPr/>
          <p:nvPr/>
        </p:nvPicPr>
        <p:blipFill>
          <a:blip r:embed="rId2" cstate="print">
            <a:extLst>
              <a:ext uri="{28A0092B-C50C-407E-A947-70E740481C1C}">
                <a14:useLocalDpi xmlns:a14="http://schemas.microsoft.com/office/drawing/2010/main"/>
              </a:ext>
            </a:extLst>
          </a:blip>
          <a:stretch>
            <a:fillRect/>
          </a:stretch>
        </p:blipFill>
        <p:spPr>
          <a:xfrm>
            <a:off x="311979" y="905400"/>
            <a:ext cx="8532000" cy="5245200"/>
          </a:xfrm>
          <a:prstGeom prst="rect">
            <a:avLst/>
          </a:prstGeom>
          <a:ln>
            <a:noFill/>
          </a:ln>
        </p:spPr>
      </p:pic>
      <p:sp>
        <p:nvSpPr>
          <p:cNvPr id="140" name="TextShape 2"/>
          <p:cNvSpPr txBox="1"/>
          <p:nvPr/>
        </p:nvSpPr>
        <p:spPr>
          <a:xfrm>
            <a:off x="391320" y="5366880"/>
            <a:ext cx="4052520" cy="855720"/>
          </a:xfrm>
          <a:prstGeom prst="rect">
            <a:avLst/>
          </a:prstGeom>
        </p:spPr>
        <p:txBody>
          <a:bodyPr lIns="90913" tIns="45460" rIns="90913" bIns="45460"/>
          <a:lstStyle/>
          <a:p>
            <a:pPr marL="225726" indent="-225726" defTabSz="454416">
              <a:buFont typeface="Arial"/>
              <a:buChar char="•"/>
            </a:pPr>
            <a:r>
              <a:rPr lang="en-US" sz="2000" b="1" dirty="0">
                <a:solidFill>
                  <a:srgbClr val="355E00"/>
                </a:solidFill>
                <a:latin typeface="Calibri"/>
                <a:cs typeface="Arial" charset="0"/>
              </a:rPr>
              <a:t>6 working groups, each with </a:t>
            </a:r>
            <a:endParaRPr dirty="0">
              <a:solidFill>
                <a:prstClr val="black"/>
              </a:solidFill>
              <a:latin typeface="Calibri"/>
              <a:ea typeface="+mn-ea"/>
              <a:cs typeface="Arial" charset="0"/>
            </a:endParaRPr>
          </a:p>
          <a:p>
            <a:pPr marL="225726" indent="-225726" defTabSz="454416">
              <a:buFont typeface="Arial"/>
              <a:buChar char="•"/>
            </a:pPr>
            <a:r>
              <a:rPr lang="en-US" sz="2000" b="1" dirty="0">
                <a:solidFill>
                  <a:srgbClr val="355E00"/>
                </a:solidFill>
                <a:latin typeface="Calibri"/>
                <a:cs typeface="Arial" charset="0"/>
              </a:rPr>
              <a:t>3-6 faculty from each institution</a:t>
            </a:r>
            <a:endParaRPr dirty="0">
              <a:solidFill>
                <a:prstClr val="black"/>
              </a:solidFill>
              <a:latin typeface="Calibri"/>
              <a:ea typeface="+mn-ea"/>
              <a:cs typeface="Arial" charset="0"/>
            </a:endParaRPr>
          </a:p>
        </p:txBody>
      </p:sp>
      <p:pic>
        <p:nvPicPr>
          <p:cNvPr id="5" name="Picture 4" descr="logo_final cropped.tif"/>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6932029" y="32742"/>
            <a:ext cx="2177143" cy="547451"/>
          </a:xfrm>
          <a:prstGeom prst="rect">
            <a:avLst/>
          </a:prstGeom>
        </p:spPr>
      </p:pic>
    </p:spTree>
    <p:extLst>
      <p:ext uri="{BB962C8B-B14F-4D97-AF65-F5344CB8AC3E}">
        <p14:creationId xmlns:p14="http://schemas.microsoft.com/office/powerpoint/2010/main" val="116559897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466636"/>
            <a:ext cx="7854696" cy="914400"/>
          </a:xfrm>
        </p:spPr>
        <p:txBody>
          <a:bodyPr/>
          <a:lstStyle/>
          <a:p>
            <a:pPr algn="l"/>
            <a:r>
              <a:rPr lang="en-US" sz="2800"/>
              <a:t>Data Science Education Programs at UW</a:t>
            </a:r>
          </a:p>
        </p:txBody>
      </p:sp>
      <p:sp>
        <p:nvSpPr>
          <p:cNvPr id="7" name="Content Placeholder 6"/>
          <p:cNvSpPr>
            <a:spLocks noGrp="1"/>
          </p:cNvSpPr>
          <p:nvPr>
            <p:ph idx="1"/>
          </p:nvPr>
        </p:nvSpPr>
        <p:spPr>
          <a:xfrm>
            <a:off x="221497" y="1252840"/>
            <a:ext cx="9022178" cy="5304258"/>
          </a:xfrm>
        </p:spPr>
        <p:txBody>
          <a:bodyPr/>
          <a:lstStyle/>
          <a:p>
            <a:r>
              <a:rPr lang="en-US" sz="2000"/>
              <a:t>2011: Data Science Professional Certificate</a:t>
            </a:r>
          </a:p>
          <a:p>
            <a:pPr lvl="1"/>
            <a:r>
              <a:rPr lang="en-US" sz="1600"/>
              <a:t>Fee-based program operated by Continuing Education for mid-career professionals</a:t>
            </a:r>
          </a:p>
          <a:p>
            <a:r>
              <a:rPr lang="en-US" sz="2000" b="1" u="sng"/>
              <a:t>2013: Data Science MOOC with Coursera</a:t>
            </a:r>
          </a:p>
          <a:p>
            <a:pPr lvl="1"/>
            <a:r>
              <a:rPr lang="en-US" sz="1600"/>
              <a:t>200,000 students across two offerings, now a fee-based specialization</a:t>
            </a:r>
          </a:p>
          <a:p>
            <a:r>
              <a:rPr lang="en-US" sz="2000"/>
              <a:t>2013: Data Science Sequence, iSchool</a:t>
            </a:r>
          </a:p>
          <a:p>
            <a:pPr lvl="1"/>
            <a:r>
              <a:rPr lang="en-US" sz="1600"/>
              <a:t>Three-course graduate sequence, three-course undergraduate sequence</a:t>
            </a:r>
          </a:p>
          <a:p>
            <a:r>
              <a:rPr lang="en-US" sz="2000"/>
              <a:t>2014: PhD: Advanced Data Science Specialization (NSF IGERT)</a:t>
            </a:r>
          </a:p>
          <a:p>
            <a:pPr lvl="1"/>
            <a:r>
              <a:rPr lang="en-US" sz="1800"/>
              <a:t>Applied Math, Astronomy, Biology, Chemical Eng, Computer Science &amp; Eng, Genome Sciences, Math, Oceanography, and Statistics</a:t>
            </a:r>
          </a:p>
          <a:p>
            <a:r>
              <a:rPr lang="en-US" sz="2000" b="1" u="sng"/>
              <a:t>2015: UGrad: Data Science Specialization</a:t>
            </a:r>
          </a:p>
          <a:p>
            <a:pPr lvl="1"/>
            <a:r>
              <a:rPr lang="en-US" sz="1600"/>
              <a:t>Departments choose how to meet global curricular goals (early adoption by Applied Math, CSE, iSchool, more on the way)</a:t>
            </a:r>
          </a:p>
          <a:p>
            <a:pPr lvl="1"/>
            <a:r>
              <a:rPr lang="en-US" sz="1600"/>
              <a:t>Underway: Two campus-wide freshman courses: “Introduction to Data Science Methods” and “Data Science &amp; Society”</a:t>
            </a:r>
          </a:p>
          <a:p>
            <a:r>
              <a:rPr lang="en-US" sz="2000"/>
              <a:t>2016: Masters: Interdisciplinary Data Science Masters Degree</a:t>
            </a:r>
          </a:p>
          <a:p>
            <a:pPr lvl="1"/>
            <a:r>
              <a:rPr lang="en-US" sz="1800"/>
              <a:t>6 departments on campus: Applied Math, Biostats, CSE, HCDE, iSchool, Stats</a:t>
            </a:r>
          </a:p>
          <a:p>
            <a:pPr lvl="1"/>
            <a:r>
              <a:rPr lang="en-US" sz="1800"/>
              <a:t>40 students enrolled, 500+ applicants for year 2</a:t>
            </a:r>
          </a:p>
        </p:txBody>
      </p:sp>
    </p:spTree>
    <p:extLst>
      <p:ext uri="{BB962C8B-B14F-4D97-AF65-F5344CB8AC3E}">
        <p14:creationId xmlns:p14="http://schemas.microsoft.com/office/powerpoint/2010/main" val="86153931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3102" y="1651000"/>
            <a:ext cx="7854696" cy="4297363"/>
          </a:xfrm>
        </p:spPr>
        <p:txBody>
          <a:bodyPr/>
          <a:lstStyle/>
          <a:p>
            <a:pPr marL="284627">
              <a:buFont typeface="Arial"/>
              <a:buChar char="•"/>
            </a:pPr>
            <a:r>
              <a:rPr lang="en-US" sz="1800"/>
              <a:t>People</a:t>
            </a:r>
          </a:p>
          <a:p>
            <a:pPr marL="684641" lvl="1">
              <a:buFont typeface="Arial"/>
              <a:buChar char="•"/>
            </a:pPr>
            <a:r>
              <a:rPr lang="en-US" sz="1600"/>
              <a:t>Research Staff (~4 100% Data Scientists, ~4 50% Research Scientists)</a:t>
            </a:r>
          </a:p>
          <a:p>
            <a:pPr marL="684641" lvl="1">
              <a:buFont typeface="Arial"/>
              <a:buChar char="•"/>
            </a:pPr>
            <a:r>
              <a:rPr lang="en-US" sz="1600"/>
              <a:t>Postdocs (~12 at steady state)</a:t>
            </a:r>
          </a:p>
          <a:p>
            <a:pPr marL="684641" lvl="1">
              <a:buFont typeface="Arial"/>
              <a:buChar char="•"/>
            </a:pPr>
            <a:r>
              <a:rPr lang="en-US" sz="1600"/>
              <a:t>Faculty (~9 Exec Committee, ~20 Steering Committee, ~100 Affiliates)</a:t>
            </a:r>
          </a:p>
          <a:p>
            <a:pPr marL="684641" lvl="1">
              <a:buFont typeface="Arial"/>
              <a:buChar char="•"/>
            </a:pPr>
            <a:r>
              <a:rPr lang="en-US" sz="1600"/>
              <a:t>Adminstrative Staff (Program Managers, Finance, Admin)</a:t>
            </a:r>
          </a:p>
          <a:p>
            <a:r>
              <a:rPr lang="en-US" sz="1800"/>
              <a:t>Programs</a:t>
            </a:r>
          </a:p>
          <a:p>
            <a:pPr lvl="1"/>
            <a:r>
              <a:rPr lang="en-US" sz="1600"/>
              <a:t>Short and long-term research, education programs ugrad/masters/Phd, software, research consulting </a:t>
            </a:r>
          </a:p>
          <a:p>
            <a:pPr lvl="1"/>
            <a:r>
              <a:rPr lang="en-US" sz="1600"/>
              <a:t>Leadership on all things data science around campus</a:t>
            </a:r>
          </a:p>
          <a:p>
            <a:pPr marL="284627">
              <a:buFont typeface="Arial"/>
              <a:buChar char="•"/>
            </a:pPr>
            <a:r>
              <a:rPr lang="en-US" sz="1800"/>
              <a:t>Funding</a:t>
            </a:r>
          </a:p>
          <a:p>
            <a:pPr marL="684641" lvl="1">
              <a:buFont typeface="Arial"/>
              <a:buChar char="•"/>
            </a:pPr>
            <a:r>
              <a:rPr lang="en-US" sz="1600"/>
              <a:t>$700k / yr permanent appropriation from the state of WA</a:t>
            </a:r>
          </a:p>
          <a:p>
            <a:pPr marL="684641" lvl="1">
              <a:buFont typeface="Arial"/>
              <a:buChar char="•"/>
            </a:pPr>
            <a:r>
              <a:rPr lang="en-US" sz="1600"/>
              <a:t>$32.8M for 5 years jointly with NYU and UC Berkeley from the Gordon and Betty Moore Foundation and the Alfred P Sloan Foundation to build a “Data Science Environment”</a:t>
            </a:r>
          </a:p>
          <a:p>
            <a:pPr marL="684641" lvl="1">
              <a:buFont typeface="Arial"/>
              <a:buChar char="•"/>
            </a:pPr>
            <a:r>
              <a:rPr lang="en-US" sz="1600"/>
              <a:t>$9M for 5 years from the Washington Research Foundation</a:t>
            </a:r>
          </a:p>
          <a:p>
            <a:pPr marL="684641" lvl="1">
              <a:buFont typeface="Arial"/>
              <a:buChar char="•"/>
            </a:pPr>
            <a:r>
              <a:rPr lang="en-US" sz="1600"/>
              <a:t>$500k / yr from the Provost for half-lines for recruiting in relevant fields</a:t>
            </a:r>
          </a:p>
          <a:p>
            <a:pPr marL="684641" lvl="1">
              <a:buFont typeface="Arial"/>
              <a:buChar char="•"/>
            </a:pPr>
            <a:endParaRPr lang="en-US" sz="1600"/>
          </a:p>
          <a:p>
            <a:pPr marL="684641" lvl="1">
              <a:buFont typeface="Arial"/>
              <a:buChar char="•"/>
            </a:pPr>
            <a:endParaRPr lang="en-US" sz="1600"/>
          </a:p>
        </p:txBody>
      </p:sp>
      <p:pic>
        <p:nvPicPr>
          <p:cNvPr id="7" name="Picture 6"/>
          <p:cNvPicPr>
            <a:picLocks noChangeAspect="1"/>
          </p:cNvPicPr>
          <p:nvPr/>
        </p:nvPicPr>
        <p:blipFill>
          <a:blip r:embed="rId2"/>
          <a:stretch>
            <a:fillRect/>
          </a:stretch>
        </p:blipFill>
        <p:spPr>
          <a:xfrm>
            <a:off x="3429000" y="533401"/>
            <a:ext cx="4572000" cy="1117600"/>
          </a:xfrm>
          <a:prstGeom prst="rect">
            <a:avLst/>
          </a:prstGeom>
        </p:spPr>
      </p:pic>
    </p:spTree>
    <p:extLst>
      <p:ext uri="{BB962C8B-B14F-4D97-AF65-F5344CB8AC3E}">
        <p14:creationId xmlns:p14="http://schemas.microsoft.com/office/powerpoint/2010/main" val="16188909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159497" cy="914400"/>
          </a:xfrm>
        </p:spPr>
        <p:txBody>
          <a:bodyPr/>
          <a:lstStyle/>
          <a:p>
            <a:r>
              <a:rPr lang="en-US" sz="2800"/>
              <a:t>Selfish Goals for the MOOC experiment (ca 2012)</a:t>
            </a:r>
          </a:p>
        </p:txBody>
      </p:sp>
      <p:sp>
        <p:nvSpPr>
          <p:cNvPr id="3" name="Content Placeholder 2"/>
          <p:cNvSpPr>
            <a:spLocks noGrp="1"/>
          </p:cNvSpPr>
          <p:nvPr>
            <p:ph idx="1"/>
          </p:nvPr>
        </p:nvSpPr>
        <p:spPr>
          <a:xfrm>
            <a:off x="685802" y="1676400"/>
            <a:ext cx="8153398" cy="4297363"/>
          </a:xfrm>
        </p:spPr>
        <p:txBody>
          <a:bodyPr/>
          <a:lstStyle/>
          <a:p>
            <a:r>
              <a:rPr lang="en-US" sz="2400"/>
              <a:t>Capitalize on interest in data science to expose students to important problems in the domain sciences.</a:t>
            </a:r>
          </a:p>
          <a:p>
            <a:r>
              <a:rPr lang="en-US" sz="2400"/>
              <a:t>Build muscle in delivering education at scale</a:t>
            </a:r>
            <a:endParaRPr lang="en-US" sz="2400"/>
          </a:p>
          <a:p>
            <a:r>
              <a:rPr lang="en-US" sz="2400"/>
              <a:t>Conduct an experiment to reorganize 3-5 courses worth of data science material into a single introductory course</a:t>
            </a:r>
          </a:p>
          <a:p>
            <a:pPr lvl="1"/>
            <a:r>
              <a:rPr lang="en-US" sz="2000"/>
              <a:t>databases, machine learning, stats, visualization, ethics</a:t>
            </a:r>
          </a:p>
          <a:p>
            <a:r>
              <a:rPr lang="en-US" sz="2400"/>
              <a:t>Ulterior motive: Put database concepts into the forefront of the nascent data science discussion </a:t>
            </a:r>
          </a:p>
          <a:p>
            <a:pPr lvl="1"/>
            <a:r>
              <a:rPr lang="en-US" sz="2000"/>
              <a:t>Jennifer Widom’s survey</a:t>
            </a:r>
          </a:p>
        </p:txBody>
      </p:sp>
      <p:sp>
        <p:nvSpPr>
          <p:cNvPr id="4" name="Date Placeholder 3"/>
          <p:cNvSpPr>
            <a:spLocks noGrp="1"/>
          </p:cNvSpPr>
          <p:nvPr>
            <p:ph type="dt" sz="half" idx="10"/>
          </p:nvPr>
        </p:nvSpPr>
        <p:spPr/>
        <p:txBody>
          <a:bodyPr/>
          <a:lstStyle/>
          <a:p>
            <a:fld id="{7B55FEDD-6FD9-7942-8E57-CDDA6D5C3512}" type="datetime1">
              <a:rPr lang="en-US" smtClean="0"/>
              <a:t>3/20/17</a:t>
            </a:fld>
            <a:endParaRPr lang="en-US"/>
          </a:p>
        </p:txBody>
      </p:sp>
      <p:sp>
        <p:nvSpPr>
          <p:cNvPr id="5" name="Footer Placeholder 4"/>
          <p:cNvSpPr>
            <a:spLocks noGrp="1"/>
          </p:cNvSpPr>
          <p:nvPr>
            <p:ph type="ftr" sz="quarter" idx="11"/>
          </p:nvPr>
        </p:nvSpPr>
        <p:spPr/>
        <p:txBody>
          <a:bodyPr/>
          <a:lstStyle/>
          <a:p>
            <a:pPr>
              <a:defRPr/>
            </a:pPr>
            <a:r>
              <a:rPr lang="en-US" smtClean="0"/>
              <a:t>Bill Howe, UW</a:t>
            </a:r>
            <a:endParaRPr lang="en-US" dirty="0"/>
          </a:p>
        </p:txBody>
      </p:sp>
      <p:sp>
        <p:nvSpPr>
          <p:cNvPr id="6" name="Slide Number Placeholder 5"/>
          <p:cNvSpPr>
            <a:spLocks noGrp="1"/>
          </p:cNvSpPr>
          <p:nvPr>
            <p:ph type="sldNum" sz="quarter" idx="12"/>
          </p:nvPr>
        </p:nvSpPr>
        <p:spPr/>
        <p:txBody>
          <a:bodyPr/>
          <a:lstStyle/>
          <a:p>
            <a:fld id="{A12D6CCC-2396-634D-8A9D-DFA1A30244AA}" type="slidenum">
              <a:rPr lang="en-US"/>
              <a:pPr/>
              <a:t>7</a:t>
            </a:fld>
            <a:endParaRPr lang="en-US"/>
          </a:p>
        </p:txBody>
      </p:sp>
    </p:spTree>
    <p:extLst>
      <p:ext uri="{BB962C8B-B14F-4D97-AF65-F5344CB8AC3E}">
        <p14:creationId xmlns:p14="http://schemas.microsoft.com/office/powerpoint/2010/main" val="26399453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854696" cy="914400"/>
          </a:xfrm>
        </p:spPr>
        <p:txBody>
          <a:bodyPr/>
          <a:lstStyle/>
          <a:p>
            <a:r>
              <a:rPr lang="en-US"/>
              <a:t>Syllabus</a:t>
            </a:r>
          </a:p>
        </p:txBody>
      </p:sp>
      <p:sp>
        <p:nvSpPr>
          <p:cNvPr id="3" name="Content Placeholder 2"/>
          <p:cNvSpPr>
            <a:spLocks noGrp="1"/>
          </p:cNvSpPr>
          <p:nvPr>
            <p:ph idx="1"/>
          </p:nvPr>
        </p:nvSpPr>
        <p:spPr>
          <a:xfrm>
            <a:off x="387351" y="1524000"/>
            <a:ext cx="8153399" cy="4297363"/>
          </a:xfrm>
        </p:spPr>
        <p:txBody>
          <a:bodyPr/>
          <a:lstStyle/>
          <a:p>
            <a:r>
              <a:rPr lang="en-US" sz="2400"/>
              <a:t>Data Science Landscape </a:t>
            </a:r>
            <a:r>
              <a:rPr lang="en-US" sz="2000"/>
              <a:t>(~1 week)</a:t>
            </a:r>
          </a:p>
          <a:p>
            <a:r>
              <a:rPr lang="en-US" sz="2400"/>
              <a:t>Data Manipulation at Scale</a:t>
            </a:r>
          </a:p>
          <a:p>
            <a:pPr lvl="1"/>
            <a:r>
              <a:rPr lang="en-US" sz="2000"/>
              <a:t>Databases, RA (~1 week)</a:t>
            </a:r>
          </a:p>
          <a:p>
            <a:pPr lvl="1"/>
            <a:r>
              <a:rPr lang="en-US" sz="2000"/>
              <a:t>MapReduce, scalable algorithm design (~1 week)</a:t>
            </a:r>
          </a:p>
          <a:p>
            <a:r>
              <a:rPr lang="en-US" sz="2400"/>
              <a:t>Analytics</a:t>
            </a:r>
          </a:p>
          <a:p>
            <a:pPr lvl="1"/>
            <a:r>
              <a:rPr lang="en-US" sz="2000"/>
              <a:t>Statistics Pearls (~1 week)</a:t>
            </a:r>
          </a:p>
          <a:p>
            <a:pPr lvl="1"/>
            <a:r>
              <a:rPr lang="en-US" sz="2000"/>
              <a:t>Machine Learning Pearls (~1 week)</a:t>
            </a:r>
          </a:p>
          <a:p>
            <a:r>
              <a:rPr lang="en-US" sz="2400"/>
              <a:t>Visualization </a:t>
            </a:r>
            <a:r>
              <a:rPr lang="en-US" sz="2000"/>
              <a:t>(~1 week)</a:t>
            </a:r>
            <a:endParaRPr lang="en-US" sz="2400"/>
          </a:p>
          <a:p>
            <a:r>
              <a:rPr lang="en-US" sz="2400"/>
              <a:t>Special Applications (Graphs, Text) </a:t>
            </a:r>
            <a:r>
              <a:rPr lang="en-US" sz="2000"/>
              <a:t>(~1 week)</a:t>
            </a:r>
          </a:p>
          <a:p>
            <a:r>
              <a:rPr lang="en-US" sz="2400"/>
              <a:t>Guest Lectures </a:t>
            </a:r>
            <a:r>
              <a:rPr lang="en-US" sz="2000"/>
              <a:t>(~1 week)</a:t>
            </a:r>
            <a:endParaRPr lang="en-US" sz="2400"/>
          </a:p>
        </p:txBody>
      </p:sp>
    </p:spTree>
    <p:extLst>
      <p:ext uri="{BB962C8B-B14F-4D97-AF65-F5344CB8AC3E}">
        <p14:creationId xmlns:p14="http://schemas.microsoft.com/office/powerpoint/2010/main" val="24564773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5-05-27 at 12.40.5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190" y="609600"/>
            <a:ext cx="8411411" cy="5988744"/>
          </a:xfrm>
          <a:prstGeom prst="rect">
            <a:avLst/>
          </a:prstGeom>
        </p:spPr>
      </p:pic>
      <p:sp>
        <p:nvSpPr>
          <p:cNvPr id="11" name="Rounded Rectangle 10"/>
          <p:cNvSpPr/>
          <p:nvPr/>
        </p:nvSpPr>
        <p:spPr>
          <a:xfrm>
            <a:off x="2362200" y="2595479"/>
            <a:ext cx="1905000" cy="914400"/>
          </a:xfrm>
          <a:prstGeom prst="roundRect">
            <a:avLst/>
          </a:prstGeom>
          <a:solidFill>
            <a:schemeClr val="bg1"/>
          </a:solidFill>
          <a:ln>
            <a:solidFill>
              <a:schemeClr val="bg1">
                <a:lumMod val="85000"/>
              </a:schemeClr>
            </a:solidFill>
          </a:ln>
          <a:effectLst>
            <a:outerShdw blurRad="40005" dist="22987" dir="3240000" sx="104000" sy="104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fontAlgn="base">
              <a:spcBef>
                <a:spcPct val="0"/>
              </a:spcBef>
              <a:spcAft>
                <a:spcPct val="0"/>
              </a:spcAft>
            </a:pPr>
            <a:r>
              <a:rPr lang="en-US">
                <a:solidFill>
                  <a:prstClr val="black"/>
                </a:solidFill>
                <a:latin typeface="Calibri"/>
              </a:rPr>
              <a:t>Session 2</a:t>
            </a:r>
          </a:p>
          <a:p>
            <a:pPr algn="ctr" fontAlgn="base">
              <a:spcBef>
                <a:spcPct val="0"/>
              </a:spcBef>
              <a:spcAft>
                <a:spcPct val="0"/>
              </a:spcAft>
            </a:pPr>
            <a:r>
              <a:rPr lang="en-US">
                <a:solidFill>
                  <a:prstClr val="black"/>
                </a:solidFill>
                <a:latin typeface="Calibri"/>
              </a:rPr>
              <a:t>Summer 2014</a:t>
            </a:r>
          </a:p>
          <a:p>
            <a:pPr algn="ctr" fontAlgn="base">
              <a:spcBef>
                <a:spcPct val="0"/>
              </a:spcBef>
              <a:spcAft>
                <a:spcPct val="0"/>
              </a:spcAft>
            </a:pPr>
            <a:r>
              <a:rPr lang="en-US">
                <a:solidFill>
                  <a:prstClr val="black"/>
                </a:solidFill>
                <a:latin typeface="Calibri"/>
              </a:rPr>
              <a:t>121,215 students</a:t>
            </a:r>
          </a:p>
        </p:txBody>
      </p:sp>
      <p:sp>
        <p:nvSpPr>
          <p:cNvPr id="13" name="Rounded Rectangle 12"/>
          <p:cNvSpPr/>
          <p:nvPr/>
        </p:nvSpPr>
        <p:spPr>
          <a:xfrm>
            <a:off x="5791200" y="2590800"/>
            <a:ext cx="1981200" cy="914400"/>
          </a:xfrm>
          <a:prstGeom prst="roundRect">
            <a:avLst/>
          </a:prstGeom>
          <a:solidFill>
            <a:schemeClr val="bg1"/>
          </a:solidFill>
          <a:ln>
            <a:solidFill>
              <a:schemeClr val="bg1">
                <a:lumMod val="85000"/>
              </a:schemeClr>
            </a:solidFill>
          </a:ln>
          <a:effectLst>
            <a:outerShdw blurRad="40005" dist="22987" dir="3240000" sx="104000" sy="104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91432" tIns="45716" rIns="91432" bIns="45716" rtlCol="0" anchor="ctr"/>
          <a:lstStyle/>
          <a:p>
            <a:pPr algn="ctr" fontAlgn="base">
              <a:spcBef>
                <a:spcPct val="0"/>
              </a:spcBef>
              <a:spcAft>
                <a:spcPct val="0"/>
              </a:spcAft>
            </a:pPr>
            <a:r>
              <a:rPr lang="en-US">
                <a:solidFill>
                  <a:prstClr val="black"/>
                </a:solidFill>
                <a:latin typeface="Calibri"/>
              </a:rPr>
              <a:t>Session 1 </a:t>
            </a:r>
          </a:p>
          <a:p>
            <a:pPr algn="ctr" fontAlgn="base">
              <a:spcBef>
                <a:spcPct val="0"/>
              </a:spcBef>
              <a:spcAft>
                <a:spcPct val="0"/>
              </a:spcAft>
            </a:pPr>
            <a:r>
              <a:rPr lang="en-US">
                <a:solidFill>
                  <a:prstClr val="black"/>
                </a:solidFill>
                <a:latin typeface="Calibri"/>
              </a:rPr>
              <a:t>Spring 2013</a:t>
            </a:r>
          </a:p>
          <a:p>
            <a:pPr algn="ctr" fontAlgn="base">
              <a:spcBef>
                <a:spcPct val="0"/>
              </a:spcBef>
              <a:spcAft>
                <a:spcPct val="0"/>
              </a:spcAft>
            </a:pPr>
            <a:r>
              <a:rPr lang="en-US">
                <a:solidFill>
                  <a:prstClr val="black"/>
                </a:solidFill>
                <a:latin typeface="Calibri"/>
              </a:rPr>
              <a:t>119,504 students</a:t>
            </a:r>
          </a:p>
        </p:txBody>
      </p:sp>
      <p:sp>
        <p:nvSpPr>
          <p:cNvPr id="2" name="Rectangle 1"/>
          <p:cNvSpPr/>
          <p:nvPr/>
        </p:nvSpPr>
        <p:spPr>
          <a:xfrm>
            <a:off x="3385392" y="424934"/>
            <a:ext cx="5758608" cy="400110"/>
          </a:xfrm>
          <a:prstGeom prst="rect">
            <a:avLst/>
          </a:prstGeom>
        </p:spPr>
        <p:txBody>
          <a:bodyPr wrap="none" lIns="91432" tIns="45716" rIns="91432" bIns="45716">
            <a:spAutoFit/>
          </a:bodyPr>
          <a:lstStyle/>
          <a:p>
            <a:pPr fontAlgn="base">
              <a:spcBef>
                <a:spcPct val="0"/>
              </a:spcBef>
              <a:spcAft>
                <a:spcPct val="0"/>
              </a:spcAft>
            </a:pPr>
            <a:r>
              <a:rPr lang="en-US" sz="2000">
                <a:solidFill>
                  <a:prstClr val="black"/>
                </a:solidFill>
              </a:rPr>
              <a:t>Introduction to Data Science MOOC on Coursera</a:t>
            </a:r>
          </a:p>
        </p:txBody>
      </p:sp>
    </p:spTree>
    <p:extLst>
      <p:ext uri="{BB962C8B-B14F-4D97-AF65-F5344CB8AC3E}">
        <p14:creationId xmlns:p14="http://schemas.microsoft.com/office/powerpoint/2010/main" val="4525391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39247</TotalTime>
  <Words>2146</Words>
  <Application>Microsoft Macintosh PowerPoint</Application>
  <PresentationFormat>On-screen Show (4:3)</PresentationFormat>
  <Paragraphs>319</Paragraphs>
  <Slides>36</Slides>
  <Notes>6</Notes>
  <HiddenSlides>3</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2_Office Theme</vt:lpstr>
      <vt:lpstr>Postsecondary Data Science Education  at the University of Washington</vt:lpstr>
      <vt:lpstr>In the next 20 minutes….</vt:lpstr>
      <vt:lpstr>PowerPoint Presentation</vt:lpstr>
      <vt:lpstr>PowerPoint Presentation</vt:lpstr>
      <vt:lpstr>Data Science Education Programs at UW</vt:lpstr>
      <vt:lpstr>PowerPoint Presentation</vt:lpstr>
      <vt:lpstr>Selfish Goals for the MOOC experiment (ca 2012)</vt:lpstr>
      <vt:lpstr>Syllabus</vt:lpstr>
      <vt:lpstr>PowerPoint Presentation</vt:lpstr>
      <vt:lpstr>Participation numbers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Undergraduate Specialization in Data Science</vt:lpstr>
      <vt:lpstr>PowerPoint Presentation</vt:lpstr>
      <vt:lpstr>Instantiation model</vt:lpstr>
      <vt:lpstr>Programs approving a “Data Science Track” </vt:lpstr>
      <vt:lpstr>Project-Based Programs: Data science for Social Good</vt:lpstr>
      <vt:lpstr>PowerPoint Presentation</vt:lpstr>
      <vt:lpstr>PowerPoint Presentation</vt:lpstr>
      <vt:lpstr>Background on homelessness in Tri-county area</vt:lpstr>
      <vt:lpstr>Homeless families may take many pathways through programs</vt:lpstr>
      <vt:lpstr>Create data cleaning pipeline for messy Homeless Management Information Systems data</vt:lpstr>
      <vt:lpstr>Develop visualizations to show how homeless families move through programs </vt:lpstr>
      <vt:lpstr>PowerPoint Presentation</vt:lpstr>
      <vt:lpstr>PowerPoint Presentation</vt:lpstr>
      <vt:lpstr>What’s next?</vt:lpstr>
      <vt:lpstr>Final thoughts</vt:lpstr>
      <vt:lpstr>Final thoughts (2)</vt:lpstr>
      <vt:lpstr>Final thoughts</vt:lpstr>
      <vt:lpstr>UW Masters Degree in Data Science Fall 2016</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Tricia Caparas</dc:creator>
  <cp:lastModifiedBy>Bill Howe</cp:lastModifiedBy>
  <cp:revision>967</cp:revision>
  <dcterms:created xsi:type="dcterms:W3CDTF">2009-09-22T17:54:40Z</dcterms:created>
  <dcterms:modified xsi:type="dcterms:W3CDTF">2017-03-20T20:02:55Z</dcterms:modified>
</cp:coreProperties>
</file>