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5" r:id="rId3"/>
    <p:sldId id="274" r:id="rId4"/>
    <p:sldId id="285" r:id="rId5"/>
    <p:sldId id="283" r:id="rId6"/>
    <p:sldId id="287" r:id="rId7"/>
    <p:sldId id="275" r:id="rId8"/>
    <p:sldId id="257" r:id="rId9"/>
    <p:sldId id="259" r:id="rId10"/>
    <p:sldId id="268" r:id="rId11"/>
    <p:sldId id="289" r:id="rId12"/>
    <p:sldId id="269" r:id="rId13"/>
    <p:sldId id="290" r:id="rId14"/>
    <p:sldId id="260" r:id="rId15"/>
    <p:sldId id="271" r:id="rId16"/>
    <p:sldId id="270" r:id="rId17"/>
    <p:sldId id="262" r:id="rId18"/>
    <p:sldId id="261" r:id="rId19"/>
    <p:sldId id="291" r:id="rId20"/>
    <p:sldId id="286" r:id="rId21"/>
    <p:sldId id="293" r:id="rId22"/>
    <p:sldId id="297" r:id="rId23"/>
    <p:sldId id="292" r:id="rId24"/>
    <p:sldId id="294" r:id="rId25"/>
    <p:sldId id="288" r:id="rId26"/>
    <p:sldId id="265" r:id="rId27"/>
    <p:sldId id="278" r:id="rId28"/>
    <p:sldId id="279" r:id="rId29"/>
    <p:sldId id="266" r:id="rId30"/>
    <p:sldId id="267" r:id="rId31"/>
    <p:sldId id="273" r:id="rId32"/>
    <p:sldId id="29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3B"/>
    <a:srgbClr val="FFF008"/>
    <a:srgbClr val="EEE425"/>
    <a:srgbClr val="EEE565"/>
    <a:srgbClr val="EED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79" autoAdjust="0"/>
  </p:normalViewPr>
  <p:slideViewPr>
    <p:cSldViewPr snapToGrid="0" snapToObjects="1">
      <p:cViewPr>
        <p:scale>
          <a:sx n="50" d="100"/>
          <a:sy n="50" d="100"/>
        </p:scale>
        <p:origin x="-8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053052396228206E-2"/>
          <c:y val="4.4335316042132901E-2"/>
          <c:w val="0.65603480120540503"/>
          <c:h val="0.81734362388733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Foundations of Data Science (Data 8)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Fall 2015</c:v>
                </c:pt>
                <c:pt idx="1">
                  <c:v>Spring 2016</c:v>
                </c:pt>
                <c:pt idx="2">
                  <c:v>Fall 2016</c:v>
                </c:pt>
                <c:pt idx="3">
                  <c:v>Spring 2017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109</c:v>
                </c:pt>
                <c:pt idx="1">
                  <c:v>447</c:v>
                </c:pt>
                <c:pt idx="2">
                  <c:v>509</c:v>
                </c:pt>
                <c:pt idx="3">
                  <c:v>706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Connector Courses</c:v>
                </c:pt>
              </c:strCache>
            </c:strRef>
          </c:tx>
          <c:spPr>
            <a:solidFill>
              <a:srgbClr val="EAD44A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Fall 2015</c:v>
                </c:pt>
                <c:pt idx="1">
                  <c:v>Spring 2016</c:v>
                </c:pt>
                <c:pt idx="2">
                  <c:v>Fall 2016</c:v>
                </c:pt>
                <c:pt idx="3">
                  <c:v>Spring 2017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59</c:v>
                </c:pt>
                <c:pt idx="1">
                  <c:v>217</c:v>
                </c:pt>
                <c:pt idx="2">
                  <c:v>277</c:v>
                </c:pt>
                <c:pt idx="3">
                  <c:v>322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Advanced Data Science Classes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Fall 2015</c:v>
                </c:pt>
                <c:pt idx="1">
                  <c:v>Spring 2016</c:v>
                </c:pt>
                <c:pt idx="2">
                  <c:v>Fall 2016</c:v>
                </c:pt>
                <c:pt idx="3">
                  <c:v>Spring 2017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22372096"/>
        <c:axId val="48326336"/>
      </c:barChart>
      <c:catAx>
        <c:axId val="122372096"/>
        <c:scaling>
          <c:orientation val="minMax"/>
        </c:scaling>
        <c:delete val="0"/>
        <c:axPos val="b"/>
        <c:majorTickMark val="out"/>
        <c:minorTickMark val="none"/>
        <c:tickLblPos val="nextTo"/>
        <c:crossAx val="48326336"/>
        <c:crosses val="autoZero"/>
        <c:auto val="1"/>
        <c:lblAlgn val="ctr"/>
        <c:lblOffset val="100"/>
        <c:noMultiLvlLbl val="0"/>
      </c:catAx>
      <c:valAx>
        <c:axId val="48326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372096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7051995236706505"/>
          <c:y val="8.4044655247955E-2"/>
          <c:w val="0.22793683775639201"/>
          <c:h val="0.78140188066053595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3574D-2780-CF44-ABB8-C164C4A94B6B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EFC97-25B7-6640-B243-7DC6B7A50D2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8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EFC97-25B7-6640-B243-7DC6B7A50D25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slice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slice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1st slice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A7114-6D8C-714A-B2FF-14B3B4DE80F6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EFC97-25B7-6640-B243-7DC6B7A50D25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>
                <a:uFillTx/>
              </a:rPr>
              <a:pPr/>
              <a:t>27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course will introduce a broad range of statistical methods that are used to solve data problems. </a:t>
            </a:r>
          </a:p>
          <a:p>
            <a:endParaRPr lang="en-US"/>
          </a:p>
          <a:p>
            <a:r>
              <a:rPr lang="en-US"/>
              <a:t>group comparisons, parametric statistical models, multivariate data visualization, multiple linear regression and classification. </a:t>
            </a:r>
          </a:p>
          <a:p>
            <a:endParaRPr lang="en-US"/>
          </a:p>
          <a:p>
            <a:r>
              <a:rPr lang="en-US"/>
              <a:t>Students will obtain hands on experience in implementing a range of commonly used statistical methods on numerous real world datasets. </a:t>
            </a:r>
          </a:p>
          <a:p>
            <a:endParaRPr lang="en-US"/>
          </a:p>
          <a:p>
            <a:r>
              <a:rPr lang="en-US"/>
              <a:t>The labs in the course will offer an introduction to the widely used R statistical language</a:t>
            </a:r>
          </a:p>
          <a:p>
            <a:r>
              <a:rPr lang="en-US"/>
              <a:t>as well as methods of reproducible statistical analysis.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EFC97-25B7-6640-B243-7DC6B7A50D25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11461"/>
            <a:ext cx="8010524" cy="760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981133"/>
            <a:ext cx="8010525" cy="20646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13873" y="6464735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pPr/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8380912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EDD2D-3041-DF42-8162-9206A3EDE954}" type="datetimeFigureOut">
              <a:rPr lang="en-US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653E-DB12-8949-B0D6-838BF9C23B72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berkeley.edu/" TargetMode="External"/><Relationship Id="rId2" Type="http://schemas.openxmlformats.org/officeDocument/2006/relationships/hyperlink" Target="mailto:clcarson@berkeley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ata8.org/sp17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inferentialthinking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berkeley.edu/news/data-science-crops-diverse-undergraduate-courses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s100.org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100.org/sp17/syllabu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ata8.org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ferentialthinking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6412"/>
            <a:ext cx="7772400" cy="1470025"/>
          </a:xfrm>
        </p:spPr>
        <p:txBody>
          <a:bodyPr>
            <a:normAutofit/>
          </a:bodyPr>
          <a:lstStyle/>
          <a:p>
            <a:r>
              <a:rPr lang="en-US"/>
              <a:t>Berkeley’s Data Science Curriculum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6952" y="2971801"/>
            <a:ext cx="7252647" cy="3086100"/>
          </a:xfrm>
        </p:spPr>
        <p:txBody>
          <a:bodyPr>
            <a:normAutofit fontScale="62500" lnSpcReduction="20000"/>
          </a:bodyPr>
          <a:lstStyle/>
          <a:p>
            <a:r>
              <a:rPr lang="en-US" b="1">
                <a:solidFill>
                  <a:schemeClr val="tx1"/>
                </a:solidFill>
              </a:rPr>
              <a:t>National Academies Roundtable on Data Science Education</a:t>
            </a:r>
          </a:p>
          <a:p>
            <a:r>
              <a:rPr lang="en-US">
                <a:solidFill>
                  <a:schemeClr val="tx1"/>
                </a:solidFill>
              </a:rPr>
              <a:t>Meeting #2  –  March 20, 2017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Examining the Intersection of Domain Expertise and Data Science 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b="1" i="1">
                <a:solidFill>
                  <a:schemeClr val="tx1"/>
                </a:solidFill>
              </a:rPr>
              <a:t>Cathryn Carson </a:t>
            </a:r>
            <a:r>
              <a:rPr lang="en-US">
                <a:solidFill>
                  <a:schemeClr val="tx1"/>
                </a:solidFill>
              </a:rPr>
              <a:t>(@CathrynCarson)</a:t>
            </a:r>
          </a:p>
          <a:p>
            <a:r>
              <a:rPr lang="en-US">
                <a:hlinkClick r:id="rId2"/>
              </a:rPr>
              <a:t>clcarson@berkeley.edu</a:t>
            </a:r>
            <a:endParaRPr lang="en-US"/>
          </a:p>
          <a:p>
            <a:endParaRPr lang="en-US"/>
          </a:p>
          <a:p>
            <a:r>
              <a:rPr lang="en-US">
                <a:solidFill>
                  <a:srgbClr val="000000"/>
                </a:solidFill>
              </a:rPr>
              <a:t>On behalf of colleagues across UC Berkeley</a:t>
            </a:r>
          </a:p>
          <a:p>
            <a:r>
              <a:rPr lang="en-US">
                <a:solidFill>
                  <a:srgbClr val="000000"/>
                </a:solidFill>
              </a:rPr>
              <a:t>Program website: </a:t>
            </a:r>
            <a:r>
              <a:rPr lang="en-US">
                <a:solidFill>
                  <a:srgbClr val="000000"/>
                </a:solidFill>
                <a:hlinkClick r:id="rId3"/>
              </a:rPr>
              <a:t>data.berkeley.edu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03277" y="180638"/>
            <a:ext cx="8446200" cy="1150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dirty="0"/>
              <a:t>Foundations of Data </a:t>
            </a:r>
            <a:r>
              <a:rPr lang="en-US" sz="4000" dirty="0" smtClean="0"/>
              <a:t>Science - “Data 8”</a:t>
            </a:r>
            <a:endParaRPr lang="en-US" sz="4000" dirty="0"/>
          </a:p>
          <a:p>
            <a:pPr lvl="0">
              <a:spcBef>
                <a:spcPts val="0"/>
              </a:spcBef>
              <a:buNone/>
            </a:pPr>
            <a:r>
              <a:rPr lang="en-US" sz="4000" dirty="0"/>
              <a:t> (CS/Stat/Info </a:t>
            </a:r>
            <a:r>
              <a:rPr lang="en-US" sz="4000" dirty="0" smtClean="0"/>
              <a:t>C8</a:t>
            </a:r>
            <a:r>
              <a:rPr lang="en-US" sz="4000" dirty="0"/>
              <a:t>)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177800" y="1382424"/>
            <a:ext cx="5112337" cy="5323176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600"/>
              </a:spcBef>
              <a:buSzPct val="100000"/>
              <a:buFont typeface="Merriweather Sans"/>
            </a:pPr>
            <a:r>
              <a:rPr lang="en-US" sz="1800" dirty="0"/>
              <a:t>Aimed at 1st/2nd-year students </a:t>
            </a:r>
            <a:r>
              <a:rPr lang="en-US" sz="1800" dirty="0" smtClean="0"/>
              <a:t>of </a:t>
            </a:r>
            <a:r>
              <a:rPr lang="en-US" sz="1800" b="1" dirty="0">
                <a:solidFill>
                  <a:srgbClr val="2E2E2E"/>
                </a:solidFill>
                <a:highlight>
                  <a:srgbClr val="FFFFFF"/>
                </a:highlight>
              </a:rPr>
              <a:t>any</a:t>
            </a: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 </a:t>
            </a:r>
            <a:r>
              <a:rPr lang="en-US" sz="18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major</a:t>
            </a:r>
          </a:p>
          <a:p>
            <a:pPr marL="857250" lvl="1" indent="-342900">
              <a:spcBef>
                <a:spcPts val="0"/>
              </a:spcBef>
              <a:buFont typeface="Merriweather Sans"/>
              <a:buChar char="–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No CS or stats experience 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required</a:t>
            </a: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857250" lvl="1" indent="-342900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Approx 700 </a:t>
            </a: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students in Spring 2017</a:t>
            </a:r>
          </a:p>
          <a:p>
            <a:pPr marL="857250" lvl="1" indent="-342900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4 units, 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MWF lecture </a:t>
            </a: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+ 2-</a:t>
            </a:r>
            <a:r>
              <a:rPr lang="en-US" sz="1600" dirty="0" smtClean="0">
                <a:solidFill>
                  <a:srgbClr val="2E2E2E"/>
                </a:solidFill>
                <a:highlight>
                  <a:srgbClr val="FFFFFF"/>
                </a:highlight>
              </a:rPr>
              <a:t>hour W-F lab</a:t>
            </a: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457200" lvl="0">
              <a:spcBef>
                <a:spcPts val="600"/>
              </a:spcBef>
              <a:buSzPct val="100000"/>
              <a:buFont typeface="Merriweather Sans"/>
            </a:pPr>
            <a:r>
              <a:rPr lang="en-US" sz="1800" dirty="0"/>
              <a:t>Designed to draw students in</a:t>
            </a:r>
          </a:p>
          <a:p>
            <a:pPr marL="857250" lvl="1" indent="-342900">
              <a:spcBef>
                <a:spcPts val="0"/>
              </a:spcBef>
              <a:buFont typeface="Merriweather Sans"/>
              <a:buChar char="–"/>
            </a:pPr>
            <a:r>
              <a:rPr lang="en-US" sz="1600" dirty="0" smtClean="0"/>
              <a:t>Real-world examples, get-your-hands-dirty labs</a:t>
            </a:r>
          </a:p>
          <a:p>
            <a:pPr marL="857250" lvl="1" indent="-342900">
              <a:spcBef>
                <a:spcPts val="0"/>
              </a:spcBef>
              <a:buFont typeface="Merriweather Sans"/>
              <a:buChar char="–"/>
            </a:pPr>
            <a:r>
              <a:rPr lang="en-US" sz="1600" dirty="0" smtClean="0"/>
              <a:t>A better way to meet many majors’ statistics or computing requirements</a:t>
            </a:r>
          </a:p>
          <a:p>
            <a:pPr marL="857250" lvl="1" indent="-342900">
              <a:spcBef>
                <a:spcPts val="0"/>
              </a:spcBef>
              <a:buFont typeface="Merriweather Sans"/>
              <a:buChar char="–"/>
            </a:pPr>
            <a:r>
              <a:rPr lang="en-US" sz="1600" dirty="0" smtClean="0"/>
              <a:t>Meets Quantitative Reasoning (QR), but not a university requirement itself</a:t>
            </a:r>
            <a:endParaRPr lang="en-US" sz="1800" dirty="0"/>
          </a:p>
          <a:p>
            <a:pPr marL="457200">
              <a:spcBef>
                <a:spcPts val="600"/>
              </a:spcBef>
              <a:buClr>
                <a:srgbClr val="2E2E2E"/>
              </a:buClr>
              <a:buSzPct val="100000"/>
            </a:pP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Developed and taught by multiple faculty</a:t>
            </a: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8 faculty on the design team</a:t>
            </a: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Usually 2-3 faculty involved each semester (mainstays and guests)</a:t>
            </a:r>
            <a:endParaRPr lang="en-US" sz="14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457200">
              <a:spcBef>
                <a:spcPts val="600"/>
              </a:spcBef>
              <a:buClr>
                <a:srgbClr val="2E2E2E"/>
              </a:buClr>
              <a:buSzPct val="100000"/>
            </a:pPr>
            <a:r>
              <a:rPr lang="en-US" sz="1800" dirty="0">
                <a:solidFill>
                  <a:srgbClr val="2E2E2E"/>
                </a:solidFill>
                <a:highlight>
                  <a:srgbClr val="FFFFFF"/>
                </a:highlight>
              </a:rPr>
              <a:t>Leverage the computational platform</a:t>
            </a:r>
            <a:endParaRPr lang="en-US" sz="14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Labs, homeworks, videos – all at </a:t>
            </a: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  <a:hlinkClick r:id="rId3"/>
              </a:rPr>
              <a:t>data8.org</a:t>
            </a: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Online textbook – </a:t>
            </a: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  <a:hlinkClick r:id="rId4"/>
              </a:rPr>
              <a:t>inferentialthinking.com</a:t>
            </a: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Problem-solving in a notebook environment</a:t>
            </a: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r>
              <a:rPr lang="en-US" sz="1600" dirty="0">
                <a:solidFill>
                  <a:srgbClr val="2E2E2E"/>
                </a:solidFill>
                <a:highlight>
                  <a:srgbClr val="FFFFFF"/>
                </a:highlight>
              </a:rPr>
              <a:t>Minimize barriers by teaching in the cloud</a:t>
            </a:r>
          </a:p>
          <a:p>
            <a:pPr marL="857250" lvl="1">
              <a:spcBef>
                <a:spcPts val="0"/>
              </a:spcBef>
              <a:buClr>
                <a:srgbClr val="2E2E2E"/>
              </a:buClr>
              <a:buSzPct val="100000"/>
            </a:pPr>
            <a:endParaRPr lang="en-US" sz="1600" dirty="0">
              <a:solidFill>
                <a:srgbClr val="2E2E2E"/>
              </a:solidFill>
              <a:highlight>
                <a:srgbClr val="FFFFFF"/>
              </a:highlight>
            </a:endParaRPr>
          </a:p>
          <a:p>
            <a:pPr marL="457200">
              <a:spcBef>
                <a:spcPts val="0"/>
              </a:spcBef>
              <a:spcAft>
                <a:spcPts val="1000"/>
              </a:spcAft>
              <a:buClr>
                <a:srgbClr val="2E2E2E"/>
              </a:buClr>
              <a:buSzPct val="100000"/>
            </a:pPr>
            <a:endParaRPr lang="en-US" sz="1800" dirty="0">
              <a:solidFill>
                <a:srgbClr val="2E2E2E"/>
              </a:solidFill>
              <a:highlight>
                <a:srgbClr val="FFFFFF"/>
              </a:highlight>
            </a:endParaRPr>
          </a:p>
        </p:txBody>
      </p:sp>
      <p:pic>
        <p:nvPicPr>
          <p:cNvPr id="153" name="Shape 153" descr="IMG_921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6724" y="1556275"/>
            <a:ext cx="3468500" cy="26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 descr="Copy of IMG_20160824_140642066.jpg"/>
          <p:cNvPicPr preferRelativeResize="0"/>
          <p:nvPr/>
        </p:nvPicPr>
        <p:blipFill>
          <a:blip r:embed="rId6">
            <a:alphaModFix/>
          </a:blip>
          <a:srcRect r="4922"/>
          <a:stretch>
            <a:fillRect/>
          </a:stretch>
        </p:blipFill>
        <p:spPr>
          <a:xfrm>
            <a:off x="5376724" y="4287319"/>
            <a:ext cx="3492658" cy="206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Understanding the Null Hypothesis –</a:t>
            </a:r>
            <a:br>
              <a:rPr lang="en-US"/>
            </a:br>
            <a:r>
              <a:rPr lang="en-US"/>
              <a:t> Sampling and Jury Selection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716963" y="6381750"/>
            <a:ext cx="427037" cy="3619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3A6B4-A3CB-B549-857F-2C26773066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20.jpg" descr="Jupyter NB.jpg"/>
          <p:cNvPicPr/>
          <p:nvPr/>
        </p:nvPicPr>
        <p:blipFill>
          <a:blip r:embed="rId2"/>
          <a:srcRect b="884"/>
          <a:stretch>
            <a:fillRect/>
          </a:stretch>
        </p:blipFill>
        <p:spPr>
          <a:xfrm>
            <a:off x="740569" y="998692"/>
            <a:ext cx="7662863" cy="7546639"/>
          </a:xfrm>
          <a:prstGeom prst="rect">
            <a:avLst/>
          </a:prstGeom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11-09 at 1.02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00"/>
          <a:stretch>
            <a:fillRect/>
          </a:stretch>
        </p:blipFill>
        <p:spPr>
          <a:xfrm>
            <a:off x="5949272" y="3854507"/>
            <a:ext cx="2963578" cy="22013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Data 8 - Concepts and Computing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945333"/>
            <a:ext cx="8355693" cy="2801167"/>
          </a:xfrm>
        </p:spPr>
        <p:txBody>
          <a:bodyPr>
            <a:noAutofit/>
          </a:bodyPr>
          <a:lstStyle/>
          <a:p>
            <a:r>
              <a:rPr lang="en-US" sz="1900" dirty="0" smtClean="0"/>
              <a:t>Fundamental co-mingling of CS &amp; Stat concepts on real data</a:t>
            </a:r>
          </a:p>
          <a:p>
            <a:pPr lvl="1"/>
            <a:r>
              <a:rPr lang="en-US" sz="1900" dirty="0" smtClean="0"/>
              <a:t>Learn computing concepts by doing interesting things on data</a:t>
            </a:r>
          </a:p>
          <a:p>
            <a:pPr lvl="1"/>
            <a:r>
              <a:rPr lang="en-US" sz="1900" dirty="0" smtClean="0"/>
              <a:t>Learn advanced statistical concepts by observing what’s interesting</a:t>
            </a:r>
          </a:p>
          <a:p>
            <a:pPr lvl="1"/>
            <a:r>
              <a:rPr lang="en-US" sz="1900" dirty="0" smtClean="0"/>
              <a:t>Codify understanding of concepts symbolically</a:t>
            </a:r>
          </a:p>
          <a:p>
            <a:r>
              <a:rPr lang="en-US" sz="1900" dirty="0" smtClean="0"/>
              <a:t>“Explorations” into visualization, privacy, personalized medicine, etc.</a:t>
            </a:r>
          </a:p>
          <a:p>
            <a:r>
              <a:rPr lang="en-US" sz="1900" dirty="0" smtClean="0"/>
              <a:t>Cloud-based computing environment built on </a:t>
            </a:r>
            <a:r>
              <a:rPr lang="en-US" sz="1900" dirty="0" err="1" smtClean="0"/>
              <a:t>Jupyter</a:t>
            </a:r>
            <a:r>
              <a:rPr lang="en-US" sz="1900" dirty="0" smtClean="0"/>
              <a:t> notebooks (thank you Jupyter team!) plus UCB </a:t>
            </a:r>
            <a:r>
              <a:rPr lang="en-US" sz="1900" dirty="0" err="1" smtClean="0"/>
              <a:t>datascience</a:t>
            </a:r>
            <a:r>
              <a:rPr lang="en-US" sz="1900" dirty="0" smtClean="0"/>
              <a:t> Tables, taught in Python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381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 descr="Screen Shot 2015-10-05 at 11.35.30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9" y="3854507"/>
            <a:ext cx="2485594" cy="22013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12" descr="Screen Shot 2015-11-09 at 1.02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00"/>
          <a:stretch>
            <a:fillRect/>
          </a:stretch>
        </p:blipFill>
        <p:spPr>
          <a:xfrm>
            <a:off x="2870200" y="3854506"/>
            <a:ext cx="2963580" cy="22013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6714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Data 8 Content – The Building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98" y="927100"/>
            <a:ext cx="8597901" cy="2527300"/>
          </a:xfrm>
          <a:solidFill>
            <a:srgbClr val="008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sz="1600" b="1"/>
              <a:t>From a data analysis perspective</a:t>
            </a:r>
            <a:r>
              <a:rPr lang="en-US" sz="1600"/>
              <a:t>, students understand:</a:t>
            </a:r>
          </a:p>
          <a:p>
            <a:r>
              <a:rPr lang="en-US" sz="1400" u="none" strike="noStrike"/>
              <a:t>Visualization for understanding and communication (graphs, histograms, bars, scatters, maps) </a:t>
            </a:r>
          </a:p>
          <a:p>
            <a:r>
              <a:rPr lang="en-US" sz="1400" u="none" strike="noStrike"/>
              <a:t>Distributions and random sampling (with and without replacement)</a:t>
            </a:r>
          </a:p>
          <a:p>
            <a:r>
              <a:rPr lang="en-US" sz="1400" u="none" strike="noStrike"/>
              <a:t>Properties of several statistics (median, mean, max, total variation distance)</a:t>
            </a:r>
          </a:p>
          <a:p>
            <a:r>
              <a:rPr lang="en-US" sz="1400" u="none" strike="noStrike"/>
              <a:t>Testing statistical hypotheses</a:t>
            </a:r>
          </a:p>
          <a:p>
            <a:r>
              <a:rPr lang="en-US" sz="1400" u="none" strike="noStrike"/>
              <a:t>Estimation, prediction, and assessing predictions and models</a:t>
            </a:r>
          </a:p>
          <a:p>
            <a:r>
              <a:rPr lang="en-US" sz="1400" u="none" strike="noStrike"/>
              <a:t>Regression and correlation</a:t>
            </a:r>
          </a:p>
          <a:p>
            <a:r>
              <a:rPr lang="en-US" sz="1400" u="none" strike="noStrike"/>
              <a:t>Clustering and classification</a:t>
            </a:r>
          </a:p>
          <a:p>
            <a:r>
              <a:rPr lang="en-US" sz="1400" u="none" strike="noStrike"/>
              <a:t>Comparison, causality, and decisions</a:t>
            </a:r>
          </a:p>
          <a:p>
            <a:endParaRPr lang="en-US" sz="120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3454400"/>
            <a:ext cx="4343400" cy="3286067"/>
          </a:xfrm>
          <a:prstGeom prst="rect">
            <a:avLst/>
          </a:prstGeom>
          <a:solidFill>
            <a:srgbClr val="3366FF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familiarity with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concepts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types and data structures (tuples, lists, arrays, tables)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Representation, operators, interpretation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Sequencing, conditionals, iteration, comprehensions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and definition of functional abstractions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parallel programming techniques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Higher-order functions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Database operations (select, filter, join)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Repetition, convergences, searching, sorting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Testing, debugging, exceptions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400"/>
              <a:t>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bjects and modules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99" y="3454400"/>
            <a:ext cx="4241801" cy="32893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process they gain an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understanding of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classical statistical concepts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 theory, e.g., complements and multiplication rule, birthday surprise, permutations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Distributions of data (categorical and numerical) and of probabilities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Empirical distributions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Law of averages, Central Limit Theorem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Sampling variability, standard errors of estimates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-values and error probabilities in tests of hypotheses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Bootstrap, permutation tests, null hypothesis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Bayes’ Rule and the probability of false positives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716963" y="6381750"/>
            <a:ext cx="427037" cy="3619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3A6B4-A3CB-B549-857F-2C26773066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pic>
        <p:nvPicPr>
          <p:cNvPr id="4" name="Picture 3" descr="Connectors Sp17.tiff"/>
          <p:cNvPicPr>
            <a:picLocks noChangeAspect="1"/>
          </p:cNvPicPr>
          <p:nvPr/>
        </p:nvPicPr>
        <p:blipFill>
          <a:blip r:embed="rId2"/>
          <a:srcRect l="25183" t="6844"/>
          <a:stretch>
            <a:fillRect/>
          </a:stretch>
        </p:blipFill>
        <p:spPr>
          <a:xfrm>
            <a:off x="13031" y="-27524"/>
            <a:ext cx="9169069" cy="6885525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03277" y="548939"/>
            <a:ext cx="8446200" cy="86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Connector courses </a:t>
            </a:r>
            <a:r>
              <a:rPr lang="en-US" dirty="0" smtClean="0"/>
              <a:t>“connect” </a:t>
            </a:r>
            <a:r>
              <a:rPr lang="en-US" dirty="0"/>
              <a:t>data science with students’ interests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03275" y="1993900"/>
            <a:ext cx="8570048" cy="4476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Leverage the learning students do in Data 8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Take it as the foundation, then don’t have to repeat the content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So far, 2 unit classes – in the future, can be 3 units or more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/>
              <a:t>Apply Data 8 concepts to real-world </a:t>
            </a:r>
            <a:r>
              <a:rPr lang="en-US" dirty="0" smtClean="0"/>
              <a:t>issues </a:t>
            </a:r>
            <a:r>
              <a:rPr lang="en-US" i="1" dirty="0" smtClean="0"/>
              <a:t>or</a:t>
            </a:r>
            <a:r>
              <a:rPr lang="en-US" dirty="0" smtClean="0"/>
              <a:t> extend technical depth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Offered by departments on their own terms, for their own areas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/>
              <a:t>Can be built into their requirements of their majors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Philosophy of symmetry with Data 8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Taken concurrently with Data 8 or </a:t>
            </a:r>
            <a:r>
              <a:rPr lang="en-US" dirty="0" smtClean="0">
                <a:solidFill>
                  <a:schemeClr val="dk1"/>
                </a:solidFill>
              </a:rPr>
              <a:t>subsequently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Students bring perspective into Data 8, knowledge &amp; skills into connector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Connector community gives feedback to Data 8 instructors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Students like the connectors as much as Data 8!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42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Connectors offered in 1st 4 semesters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100135"/>
          <a:ext cx="8229600" cy="5757865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181100"/>
                <a:gridCol w="2933700"/>
                <a:gridCol w="914400"/>
                <a:gridCol w="3200400"/>
              </a:tblGrid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CivEng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 for Smart Cities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Stat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Probability and Mathematical Statistics in DS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CivEng 88B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Time Series Analysis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Stat 89A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Introduction to Matrices and Graphs in DS</a:t>
                      </a:r>
                    </a:p>
                  </a:txBody>
                  <a:tcPr marL="12700" marR="12700" marT="12700" marB="0"/>
                </a:tc>
              </a:tr>
              <a:tr h="417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Cog Sci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 and the Mind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39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Race, Policing, and Data Science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Computational Structures in Data Science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Health, Human Behavior, and Data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ESPM 88A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Geospatial Data Explorations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Child Development Around the World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ESPM 88B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Sciences in Ecology and the Environment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Literature and Data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Geog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 Applications in Geography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Genomics and Data Science</a:t>
                      </a:r>
                    </a:p>
                  </a:txBody>
                  <a:tcPr marL="12700" marR="12700" marT="12700" marB="0"/>
                </a:tc>
              </a:tr>
              <a:tr h="417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Hist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How Does History Count?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Social Networks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Info 88A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and Ethics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 for Cognitive Neuroscience</a:t>
                      </a:r>
                    </a:p>
                  </a:txBody>
                  <a:tcPr marL="12700" marR="12700" marT="12700" marB="0"/>
                </a:tc>
              </a:tr>
              <a:tr h="56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Legal St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Crime and Punishment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L&amp;S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Data Science, Demography, and Immigration</a:t>
                      </a:r>
                    </a:p>
                  </a:txBody>
                  <a:tcPr marL="12700" marR="12700" marT="12700" marB="0"/>
                </a:tc>
              </a:tr>
              <a:tr h="417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MCB 88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Immunotherapy of Cancer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(6).png"/>
          <p:cNvPicPr>
            <a:picLocks noChangeAspect="1"/>
          </p:cNvPicPr>
          <p:nvPr/>
        </p:nvPicPr>
        <p:blipFill>
          <a:blip r:embed="rId2"/>
          <a:srcRect l="16390" t="5684" r="19902" b="15158"/>
          <a:stretch>
            <a:fillRect/>
          </a:stretch>
        </p:blipFill>
        <p:spPr>
          <a:xfrm>
            <a:off x="1100647" y="1015199"/>
            <a:ext cx="2841125" cy="2181188"/>
          </a:xfrm>
          <a:prstGeom prst="rect">
            <a:avLst/>
          </a:prstGeom>
        </p:spPr>
      </p:pic>
      <p:pic>
        <p:nvPicPr>
          <p:cNvPr id="9" name="Picture 8" descr="image (7).png"/>
          <p:cNvPicPr>
            <a:picLocks noChangeAspect="1"/>
          </p:cNvPicPr>
          <p:nvPr/>
        </p:nvPicPr>
        <p:blipFill>
          <a:blip r:embed="rId3"/>
          <a:srcRect l="18000" r="16800" b="17466"/>
          <a:stretch>
            <a:fillRect/>
          </a:stretch>
        </p:blipFill>
        <p:spPr>
          <a:xfrm>
            <a:off x="5626434" y="870644"/>
            <a:ext cx="2903018" cy="2272272"/>
          </a:xfrm>
          <a:prstGeom prst="rect">
            <a:avLst/>
          </a:prstGeom>
        </p:spPr>
      </p:pic>
      <p:pic>
        <p:nvPicPr>
          <p:cNvPr id="10" name="Picture 9" descr="image (8).png"/>
          <p:cNvPicPr>
            <a:picLocks noChangeAspect="1"/>
          </p:cNvPicPr>
          <p:nvPr/>
        </p:nvPicPr>
        <p:blipFill>
          <a:blip r:embed="rId4"/>
          <a:srcRect l="16800" r="21600" b="15526"/>
          <a:stretch>
            <a:fillRect/>
          </a:stretch>
        </p:blipFill>
        <p:spPr>
          <a:xfrm>
            <a:off x="5555779" y="3543967"/>
            <a:ext cx="2825519" cy="2395889"/>
          </a:xfrm>
          <a:prstGeom prst="rect">
            <a:avLst/>
          </a:prstGeom>
        </p:spPr>
      </p:pic>
      <p:pic>
        <p:nvPicPr>
          <p:cNvPr id="12" name="Picture 11" descr="image (10).png"/>
          <p:cNvPicPr>
            <a:picLocks noChangeAspect="1"/>
          </p:cNvPicPr>
          <p:nvPr/>
        </p:nvPicPr>
        <p:blipFill>
          <a:blip r:embed="rId5"/>
          <a:srcRect l="14266" r="14266" b="15526"/>
          <a:stretch>
            <a:fillRect/>
          </a:stretch>
        </p:blipFill>
        <p:spPr>
          <a:xfrm>
            <a:off x="614549" y="3543968"/>
            <a:ext cx="4688878" cy="2395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1396" y="6368534"/>
            <a:ext cx="102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Fall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900" y="88900"/>
            <a:ext cx="795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Demographics in Data 8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75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(2).png"/>
          <p:cNvPicPr>
            <a:picLocks noChangeAspect="1"/>
          </p:cNvPicPr>
          <p:nvPr/>
        </p:nvPicPr>
        <p:blipFill>
          <a:blip r:embed="rId2"/>
          <a:srcRect r="2988"/>
          <a:stretch>
            <a:fillRect/>
          </a:stretch>
        </p:blipFill>
        <p:spPr>
          <a:xfrm>
            <a:off x="267360" y="919162"/>
            <a:ext cx="8870880" cy="5654675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2360" y="410130"/>
            <a:ext cx="8039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About 60 majors are represented among Data 8 students so far</a:t>
            </a:r>
          </a:p>
        </p:txBody>
      </p:sp>
    </p:spTree>
    <p:extLst>
      <p:ext uri="{BB962C8B-B14F-4D97-AF65-F5344CB8AC3E}">
        <p14:creationId xmlns:p14="http://schemas.microsoft.com/office/powerpoint/2010/main" val="1679875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Data 8 Student Reactions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716963" y="6381750"/>
            <a:ext cx="427037" cy="3619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3A6B4-A3CB-B549-857F-2C26773066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2599" y="1235133"/>
            <a:ext cx="8010525" cy="2064669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en-US"/>
              <a:t>“One of the things I most enjoy about data science is the diversity—my classmates range from English majors to bio majors to computer science majors —all looking at data from our different perspectives.”</a:t>
            </a:r>
          </a:p>
          <a:p>
            <a:pPr lvl="0">
              <a:spcAft>
                <a:spcPts val="1200"/>
              </a:spcAft>
            </a:pPr>
            <a:r>
              <a:rPr lang="en-US"/>
              <a:t>“This class puts theory into practice. I was able to use data to tell powerful visual stories about the struggles I experienced growing up in southeast LA.”</a:t>
            </a:r>
          </a:p>
          <a:p>
            <a:pPr>
              <a:spcAft>
                <a:spcPts val="1200"/>
              </a:spcAft>
            </a:pPr>
            <a:r>
              <a:rPr lang="en-US"/>
              <a:t>“Out of all the classes I’ve taken, this class gave me the most practical knowledge. I’m applying it in my internship at Google already.”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48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Shape 182"/>
          <p:cNvSpPr txBox="1">
            <a:spLocks/>
          </p:cNvSpPr>
          <p:nvPr/>
        </p:nvSpPr>
        <p:spPr>
          <a:xfrm>
            <a:off x="705575" y="244971"/>
            <a:ext cx="7761343" cy="86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lIns="91425" tIns="45700" rIns="91425" bIns="457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Data Science at Berkeley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773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Enrollments in Berkeley’s Data Science classes so far (Fall 2015 - Sp 2017)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19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/>
              <a:t>2nd Stage: </a:t>
            </a:r>
            <a:br>
              <a:rPr lang="en-US"/>
            </a:br>
            <a:r>
              <a:rPr lang="en-US"/>
              <a:t>Reaching Outward and Upward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curriculum trapezoid 2.png"/>
          <p:cNvPicPr>
            <a:picLocks noChangeAspect="1"/>
          </p:cNvPicPr>
          <p:nvPr/>
        </p:nvPicPr>
        <p:blipFill>
          <a:blip r:embed="rId2">
            <a:alphaModFix amt="50000"/>
          </a:blip>
          <a:srcRect t="59353"/>
          <a:stretch>
            <a:fillRect/>
          </a:stretch>
        </p:blipFill>
        <p:spPr>
          <a:xfrm>
            <a:off x="1258507" y="5021667"/>
            <a:ext cx="6518603" cy="1487083"/>
          </a:xfrm>
          <a:prstGeom prst="rect">
            <a:avLst/>
          </a:prstGeom>
        </p:spPr>
      </p:pic>
      <p:pic>
        <p:nvPicPr>
          <p:cNvPr id="7" name="Picture 6" descr="curriculum trapezoid 2.png"/>
          <p:cNvPicPr>
            <a:picLocks noChangeAspect="1"/>
          </p:cNvPicPr>
          <p:nvPr/>
        </p:nvPicPr>
        <p:blipFill>
          <a:blip r:embed="rId2">
            <a:alphaModFix/>
          </a:blip>
          <a:srcRect b="39568"/>
          <a:stretch>
            <a:fillRect/>
          </a:stretch>
        </p:blipFill>
        <p:spPr>
          <a:xfrm>
            <a:off x="1258507" y="2850261"/>
            <a:ext cx="6518603" cy="22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00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76518"/>
            <a:ext cx="810101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Summer Faculty Short Course on Data Science Pedagogy and Practice</a:t>
            </a:r>
            <a:endParaRPr lang="en-US" dirty="0">
              <a:uFillTx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Departments and programs represented: American Cultures, Business, Demography, Economics, History, Linguistics, Math, Near Eastern Studies, Neuroscience, Optometry, Physics, Political Science, Rhetoric, Sociology</a:t>
            </a:r>
          </a:p>
          <a:p>
            <a:endParaRPr lang="en-US"/>
          </a:p>
          <a:p>
            <a:r>
              <a:rPr lang="en-US"/>
              <a:t>Selected quotes from survey respondents:</a:t>
            </a:r>
          </a:p>
          <a:p>
            <a:pPr lvl="1">
              <a:spcBef>
                <a:spcPts val="1680"/>
              </a:spcBef>
            </a:pPr>
            <a:r>
              <a:rPr lang="en-US" u="none" strike="noStrike"/>
              <a:t>“I loved the integration of the statistical concepts and the computing; seeing really is believing, and I think this will motivate students to study statistics in a more rigorous way as well (especially those who are more reluctant to engage the math).”</a:t>
            </a:r>
          </a:p>
          <a:p>
            <a:pPr lvl="1">
              <a:spcBef>
                <a:spcPts val="1680"/>
              </a:spcBef>
            </a:pPr>
            <a:r>
              <a:rPr lang="en-US" u="none" strike="noStrike"/>
              <a:t>“I definitely want to work on developing a ‘module’ for my Ethnic Studies courses to both animate the existing course material from another dimension, and also to bring into our students' lives a taste of other methodological techniques which can complement our field of study.”</a:t>
            </a:r>
          </a:p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-12382"/>
            <a:ext cx="8101013" cy="1325563"/>
          </a:xfrm>
        </p:spPr>
        <p:txBody>
          <a:bodyPr/>
          <a:lstStyle/>
          <a:p>
            <a:r>
              <a:rPr lang="en-US" dirty="0" smtClean="0">
                <a:uFillTx/>
              </a:rPr>
              <a:t>Modules in classes</a:t>
            </a:r>
            <a:endParaRPr lang="en-US" dirty="0">
              <a:uFillTx/>
            </a:endParaRPr>
          </a:p>
        </p:txBody>
      </p:sp>
      <p:pic>
        <p:nvPicPr>
          <p:cNvPr id="5" name="Content Placeholder 4" descr="DSC07580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rcRect l="-2806" r="-2806"/>
          <a:stretch>
            <a:fillRect/>
          </a:stretch>
        </p:blipFill>
        <p:spPr>
          <a:xfrm>
            <a:off x="628650" y="1173163"/>
            <a:ext cx="7886700" cy="49784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0687" y="6337984"/>
            <a:ext cx="8302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3"/>
              </a:rPr>
              <a:t>http://data.berkeley.edu/news/data-science-crops-diverse-undergraduate-courses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820892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vert="horz" lIns="182880" tIns="0" rIns="182880" bIns="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DS Education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Program student team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tudent team sp 17-2.JPG"/>
          <p:cNvPicPr>
            <a:picLocks noChangeAspect="1"/>
          </p:cNvPicPr>
          <p:nvPr/>
        </p:nvPicPr>
        <p:blipFill>
          <a:blip r:embed="rId2">
            <a:lum bright="3000"/>
          </a:blip>
          <a:srcRect b="9909"/>
          <a:stretch>
            <a:fillRect/>
          </a:stretch>
        </p:blipFill>
        <p:spPr>
          <a:xfrm>
            <a:off x="0" y="833592"/>
            <a:ext cx="9144000" cy="2846060"/>
          </a:xfrm>
          <a:prstGeom prst="rect">
            <a:avLst/>
          </a:prstGeom>
        </p:spPr>
      </p:pic>
      <p:pic>
        <p:nvPicPr>
          <p:cNvPr id="5" name="Picture 4" descr="student team sp 17-3.JPG"/>
          <p:cNvPicPr>
            <a:picLocks noChangeAspect="1"/>
          </p:cNvPicPr>
          <p:nvPr/>
        </p:nvPicPr>
        <p:blipFill>
          <a:blip r:embed="rId3">
            <a:lum bright="17000" contrast="15000"/>
          </a:blip>
          <a:srcRect l="3525" t="6463" r="4406" b="5171"/>
          <a:stretch>
            <a:fillRect/>
          </a:stretch>
        </p:blipFill>
        <p:spPr>
          <a:xfrm>
            <a:off x="4252773" y="3670301"/>
            <a:ext cx="4910242" cy="3212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670301"/>
            <a:ext cx="4252773" cy="3187699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0" tIns="182880" rIns="457200" bIns="182880" rtlCol="0" anchor="t"/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Student team leads for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Technical Infrastructure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Curriculum Development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Connector Support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Mapping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Outreach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Projects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Diversity</a:t>
            </a:r>
          </a:p>
          <a:p>
            <a:pPr>
              <a:buFontTx/>
              <a:buChar char="-"/>
            </a:pPr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Ambassadors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484.JPG"/>
          <p:cNvPicPr>
            <a:picLocks noChangeAspect="1"/>
          </p:cNvPicPr>
          <p:nvPr/>
        </p:nvPicPr>
        <p:blipFill>
          <a:blip r:embed="rId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76518"/>
            <a:ext cx="810101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(Collectively) Meet the Needs of the Domains?</a:t>
            </a:r>
            <a:endParaRPr lang="en-US" dirty="0">
              <a:uFillTx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0199" y="1778000"/>
            <a:ext cx="8462963" cy="4826000"/>
          </a:xfrm>
          <a:solidFill>
            <a:schemeClr val="bg1">
              <a:alpha val="75000"/>
            </a:schemeClr>
          </a:solidFill>
        </p:spPr>
        <p:txBody>
          <a:bodyPr tIns="137160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What do </a:t>
            </a:r>
            <a:r>
              <a:rPr lang="en-US" u="sng"/>
              <a:t>domain students</a:t>
            </a:r>
            <a:r>
              <a:rPr lang="en-US"/>
              <a:t> need?</a:t>
            </a:r>
          </a:p>
          <a:p>
            <a:pPr lvl="1">
              <a:lnSpc>
                <a:spcPct val="120000"/>
              </a:lnSpc>
            </a:pPr>
            <a:r>
              <a:rPr lang="en-US"/>
              <a:t>What future(s) are we preparing them for?</a:t>
            </a:r>
          </a:p>
          <a:p>
            <a:pPr lvl="1">
              <a:lnSpc>
                <a:spcPct val="120000"/>
              </a:lnSpc>
            </a:pPr>
            <a:r>
              <a:rPr lang="en-US"/>
              <a:t>What do they need inside their formal programs of study? </a:t>
            </a:r>
          </a:p>
          <a:p>
            <a:pPr lvl="1">
              <a:lnSpc>
                <a:spcPct val="120000"/>
              </a:lnSpc>
            </a:pPr>
            <a:r>
              <a:rPr lang="en-US"/>
              <a:t>What do they need outside?</a:t>
            </a:r>
          </a:p>
          <a:p>
            <a:pPr lvl="1">
              <a:lnSpc>
                <a:spcPct val="120000"/>
              </a:lnSpc>
            </a:pPr>
            <a:r>
              <a:rPr lang="en-US"/>
              <a:t>Besides just asking, what tracking do we do?</a:t>
            </a:r>
          </a:p>
          <a:p>
            <a:pPr>
              <a:lnSpc>
                <a:spcPct val="120000"/>
              </a:lnSpc>
              <a:spcBef>
                <a:spcPts val="1824"/>
              </a:spcBef>
            </a:pPr>
            <a:r>
              <a:rPr lang="en-US"/>
              <a:t>What do </a:t>
            </a:r>
            <a:r>
              <a:rPr lang="en-US" u="sng"/>
              <a:t>domain faculty</a:t>
            </a:r>
            <a:r>
              <a:rPr lang="en-US"/>
              <a:t> need in their courses?</a:t>
            </a:r>
          </a:p>
          <a:p>
            <a:pPr lvl="1">
              <a:lnSpc>
                <a:spcPct val="120000"/>
              </a:lnSpc>
            </a:pPr>
            <a:r>
              <a:rPr lang="en-US"/>
              <a:t>What are the necessary interfaces with colleagues’ new courses?</a:t>
            </a:r>
          </a:p>
          <a:p>
            <a:pPr lvl="1">
              <a:lnSpc>
                <a:spcPct val="120000"/>
              </a:lnSpc>
            </a:pPr>
            <a:r>
              <a:rPr lang="en-US"/>
              <a:t>What feedback do they give?</a:t>
            </a:r>
          </a:p>
          <a:p>
            <a:pPr lvl="1">
              <a:lnSpc>
                <a:spcPct val="120000"/>
              </a:lnSpc>
            </a:pPr>
            <a:r>
              <a:rPr lang="en-US"/>
              <a:t>What pieces do they take on themselves? What’s best taught that way?</a:t>
            </a:r>
          </a:p>
          <a:p>
            <a:pPr lvl="1">
              <a:lnSpc>
                <a:spcPct val="120000"/>
              </a:lnSpc>
            </a:pPr>
            <a:r>
              <a:rPr lang="en-US"/>
              <a:t>What materials or support would help?</a:t>
            </a:r>
          </a:p>
          <a:p>
            <a:pPr lvl="1">
              <a:lnSpc>
                <a:spcPct val="120000"/>
              </a:lnSpc>
            </a:pPr>
            <a:r>
              <a:rPr lang="en-US"/>
              <a:t>What gets taken off their plate?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pic>
        <p:nvPicPr>
          <p:cNvPr id="4" name="Picture 3" descr="DS100 Sp 17.tiff"/>
          <p:cNvPicPr>
            <a:picLocks noChangeAspect="1"/>
          </p:cNvPicPr>
          <p:nvPr/>
        </p:nvPicPr>
        <p:blipFill>
          <a:blip r:embed="rId2"/>
          <a:srcRect t="6831"/>
          <a:stretch>
            <a:fillRect/>
          </a:stretch>
        </p:blipFill>
        <p:spPr>
          <a:xfrm>
            <a:off x="0" y="853962"/>
            <a:ext cx="9144000" cy="5150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591" y="6096000"/>
            <a:ext cx="7098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Organized (at least aspirationally) around the data science lifecycle</a:t>
            </a:r>
          </a:p>
          <a:p>
            <a:pPr algn="ctr"/>
            <a:r>
              <a:rPr lang="en-US" sz="2000"/>
              <a:t>Online syllabus and more – </a:t>
            </a:r>
            <a:r>
              <a:rPr lang="en-US" sz="2000" u="sng">
                <a:hlinkClick r:id="rId3"/>
              </a:rPr>
              <a:t>ds100.org</a:t>
            </a:r>
            <a:endParaRPr lang="en-US" sz="2000" u="sng"/>
          </a:p>
        </p:txBody>
      </p:sp>
      <p:sp>
        <p:nvSpPr>
          <p:cNvPr id="7" name="TextBox 6"/>
          <p:cNvSpPr txBox="1"/>
          <p:nvPr/>
        </p:nvSpPr>
        <p:spPr>
          <a:xfrm>
            <a:off x="596900" y="88900"/>
            <a:ext cx="795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NEW: The upper-division gateway, DS 100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4453" y="5976745"/>
            <a:ext cx="5876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</a:t>
            </a:r>
            <a:r>
              <a:rPr lang="en-US" sz="2400">
                <a:hlinkClick r:id="rId3"/>
              </a:rPr>
              <a:t>://</a:t>
            </a:r>
            <a:r>
              <a:rPr lang="en-US" sz="2400" smtClean="0">
                <a:hlinkClick r:id="rId3"/>
              </a:rPr>
              <a:t>www.ds100.org/sp17/syllabus</a:t>
            </a:r>
            <a:endParaRPr lang="en-US" sz="2400" dirty="0" smtClean="0"/>
          </a:p>
        </p:txBody>
      </p:sp>
      <p:grpSp>
        <p:nvGrpSpPr>
          <p:cNvPr id="2" name="Group 123"/>
          <p:cNvGrpSpPr/>
          <p:nvPr/>
        </p:nvGrpSpPr>
        <p:grpSpPr>
          <a:xfrm>
            <a:off x="1079183" y="1544637"/>
            <a:ext cx="7068022" cy="4949548"/>
            <a:chOff x="68495" y="544893"/>
            <a:chExt cx="8704891" cy="6335568"/>
          </a:xfrm>
        </p:grpSpPr>
        <p:grpSp>
          <p:nvGrpSpPr>
            <p:cNvPr id="4" name="Group 7"/>
            <p:cNvGrpSpPr/>
            <p:nvPr/>
          </p:nvGrpSpPr>
          <p:grpSpPr>
            <a:xfrm>
              <a:off x="554998" y="548718"/>
              <a:ext cx="1257296" cy="932040"/>
              <a:chOff x="1075102" y="2010025"/>
              <a:chExt cx="1676392" cy="932040"/>
            </a:xfrm>
          </p:grpSpPr>
          <p:sp>
            <p:nvSpPr>
              <p:cNvPr id="5" name="Rectangle 4"/>
              <p:cNvSpPr>
                <a:spLocks/>
              </p:cNvSpPr>
              <p:nvPr/>
            </p:nvSpPr>
            <p:spPr>
              <a:xfrm>
                <a:off x="1582615" y="2379357"/>
                <a:ext cx="709245" cy="56270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uFillTx/>
                </a:endParaRPr>
              </a:p>
            </p:txBody>
          </p:sp>
          <p:sp>
            <p:nvSpPr>
              <p:cNvPr id="7" name="TextBox 6"/>
              <p:cNvSpPr txBox="1">
                <a:spLocks/>
              </p:cNvSpPr>
              <p:nvPr/>
            </p:nvSpPr>
            <p:spPr>
              <a:xfrm>
                <a:off x="1075102" y="2010025"/>
                <a:ext cx="1676392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uFillTx/>
                  </a:rPr>
                  <a:t>Week 1</a:t>
                </a:r>
                <a:endParaRPr lang="en-US">
                  <a:uFillTx/>
                </a:endParaRPr>
              </a:p>
            </p:txBody>
          </p:sp>
        </p:grpSp>
        <p:grpSp>
          <p:nvGrpSpPr>
            <p:cNvPr id="6" name="Group 8"/>
            <p:cNvGrpSpPr/>
            <p:nvPr/>
          </p:nvGrpSpPr>
          <p:grpSpPr>
            <a:xfrm>
              <a:off x="1786622" y="548718"/>
              <a:ext cx="1090245" cy="932040"/>
              <a:chOff x="838200" y="2010025"/>
              <a:chExt cx="1453660" cy="932040"/>
            </a:xfrm>
          </p:grpSpPr>
          <p:grpSp>
            <p:nvGrpSpPr>
              <p:cNvPr id="8" name="Group 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12" name="Rectangle 1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13" name="Rectangle 1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11" name="TextBox 10"/>
              <p:cNvSpPr txBox="1">
                <a:spLocks/>
              </p:cNvSpPr>
              <p:nvPr/>
            </p:nvSpPr>
            <p:spPr>
              <a:xfrm>
                <a:off x="838200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2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9" name="Group 13"/>
            <p:cNvGrpSpPr/>
            <p:nvPr/>
          </p:nvGrpSpPr>
          <p:grpSpPr>
            <a:xfrm>
              <a:off x="3195925" y="548718"/>
              <a:ext cx="1090245" cy="932040"/>
              <a:chOff x="838200" y="2010025"/>
              <a:chExt cx="1453660" cy="932040"/>
            </a:xfrm>
          </p:grpSpPr>
          <p:grpSp>
            <p:nvGrpSpPr>
              <p:cNvPr id="10" name="Group 1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18" name="Rectangle 1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16" name="TextBox 15"/>
              <p:cNvSpPr txBox="1">
                <a:spLocks/>
              </p:cNvSpPr>
              <p:nvPr/>
            </p:nvSpPr>
            <p:spPr>
              <a:xfrm>
                <a:off x="838202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3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14" name="Group 18"/>
            <p:cNvGrpSpPr/>
            <p:nvPr/>
          </p:nvGrpSpPr>
          <p:grpSpPr>
            <a:xfrm>
              <a:off x="4605227" y="548718"/>
              <a:ext cx="1226522" cy="932040"/>
              <a:chOff x="838200" y="2010025"/>
              <a:chExt cx="1635363" cy="932040"/>
            </a:xfrm>
          </p:grpSpPr>
          <p:grpSp>
            <p:nvGrpSpPr>
              <p:cNvPr id="15" name="Group 1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21" name="TextBox 20"/>
              <p:cNvSpPr txBox="1">
                <a:spLocks/>
              </p:cNvSpPr>
              <p:nvPr/>
            </p:nvSpPr>
            <p:spPr>
              <a:xfrm>
                <a:off x="896301" y="2010025"/>
                <a:ext cx="1577262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4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19" name="Group 23"/>
            <p:cNvGrpSpPr/>
            <p:nvPr/>
          </p:nvGrpSpPr>
          <p:grpSpPr>
            <a:xfrm>
              <a:off x="6014530" y="548718"/>
              <a:ext cx="1090245" cy="932040"/>
              <a:chOff x="838200" y="2010025"/>
              <a:chExt cx="1453660" cy="932040"/>
            </a:xfrm>
          </p:grpSpPr>
          <p:grpSp>
            <p:nvGrpSpPr>
              <p:cNvPr id="20" name="Group 2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27" name="Rectangle 2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28" name="Rectangle 2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26" name="TextBox 25"/>
              <p:cNvSpPr txBox="1">
                <a:spLocks/>
              </p:cNvSpPr>
              <p:nvPr/>
            </p:nvSpPr>
            <p:spPr>
              <a:xfrm>
                <a:off x="838200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5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24" name="Group 28"/>
            <p:cNvGrpSpPr/>
            <p:nvPr/>
          </p:nvGrpSpPr>
          <p:grpSpPr>
            <a:xfrm>
              <a:off x="7423833" y="544893"/>
              <a:ext cx="1090245" cy="932040"/>
              <a:chOff x="838200" y="2010025"/>
              <a:chExt cx="1453660" cy="932040"/>
            </a:xfrm>
          </p:grpSpPr>
          <p:grpSp>
            <p:nvGrpSpPr>
              <p:cNvPr id="25" name="Group 2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32" name="Rectangle 3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33" name="Rectangle 3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31" name="TextBox 30"/>
              <p:cNvSpPr txBox="1">
                <a:spLocks/>
              </p:cNvSpPr>
              <p:nvPr/>
            </p:nvSpPr>
            <p:spPr>
              <a:xfrm>
                <a:off x="838200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6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29" name="Group 38"/>
            <p:cNvGrpSpPr/>
            <p:nvPr/>
          </p:nvGrpSpPr>
          <p:grpSpPr>
            <a:xfrm>
              <a:off x="377320" y="2709080"/>
              <a:ext cx="1090245" cy="932040"/>
              <a:chOff x="838200" y="2010025"/>
              <a:chExt cx="1453660" cy="932040"/>
            </a:xfrm>
          </p:grpSpPr>
          <p:grpSp>
            <p:nvGrpSpPr>
              <p:cNvPr id="30" name="Group 3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42" name="Rectangle 4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41" name="TextBox 40"/>
              <p:cNvSpPr txBox="1">
                <a:spLocks/>
              </p:cNvSpPr>
              <p:nvPr/>
            </p:nvSpPr>
            <p:spPr>
              <a:xfrm>
                <a:off x="838200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7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34" name="Group 43"/>
            <p:cNvGrpSpPr/>
            <p:nvPr/>
          </p:nvGrpSpPr>
          <p:grpSpPr>
            <a:xfrm>
              <a:off x="1786622" y="2709080"/>
              <a:ext cx="1143297" cy="932040"/>
              <a:chOff x="838200" y="2010025"/>
              <a:chExt cx="1524396" cy="932040"/>
            </a:xfrm>
          </p:grpSpPr>
          <p:grpSp>
            <p:nvGrpSpPr>
              <p:cNvPr id="35" name="Group 4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47" name="Rectangle 4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48" name="Rectangle 4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46" name="TextBox 45"/>
              <p:cNvSpPr txBox="1">
                <a:spLocks/>
              </p:cNvSpPr>
              <p:nvPr/>
            </p:nvSpPr>
            <p:spPr>
              <a:xfrm>
                <a:off x="841791" y="2010025"/>
                <a:ext cx="1520805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8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36" name="Group 48"/>
            <p:cNvGrpSpPr/>
            <p:nvPr/>
          </p:nvGrpSpPr>
          <p:grpSpPr>
            <a:xfrm>
              <a:off x="3195925" y="2709080"/>
              <a:ext cx="1090245" cy="932040"/>
              <a:chOff x="838200" y="2010025"/>
              <a:chExt cx="1453660" cy="932040"/>
            </a:xfrm>
          </p:grpSpPr>
          <p:grpSp>
            <p:nvGrpSpPr>
              <p:cNvPr id="37" name="Group 4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52" name="Rectangle 5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53" name="Rectangle 5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51" name="TextBox 50"/>
              <p:cNvSpPr txBox="1">
                <a:spLocks/>
              </p:cNvSpPr>
              <p:nvPr/>
            </p:nvSpPr>
            <p:spPr>
              <a:xfrm>
                <a:off x="838202" y="2010025"/>
                <a:ext cx="1417425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9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38" name="Group 53"/>
            <p:cNvGrpSpPr/>
            <p:nvPr/>
          </p:nvGrpSpPr>
          <p:grpSpPr>
            <a:xfrm>
              <a:off x="4605227" y="2709080"/>
              <a:ext cx="1180065" cy="932040"/>
              <a:chOff x="838200" y="2010025"/>
              <a:chExt cx="1573419" cy="932040"/>
            </a:xfrm>
          </p:grpSpPr>
          <p:grpSp>
            <p:nvGrpSpPr>
              <p:cNvPr id="39" name="Group 5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57" name="Rectangle 5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58" name="Rectangle 5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56" name="TextBox 55"/>
              <p:cNvSpPr txBox="1">
                <a:spLocks/>
              </p:cNvSpPr>
              <p:nvPr/>
            </p:nvSpPr>
            <p:spPr>
              <a:xfrm>
                <a:off x="838202" y="2010025"/>
                <a:ext cx="1573417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10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40" name="Group 58"/>
            <p:cNvGrpSpPr/>
            <p:nvPr/>
          </p:nvGrpSpPr>
          <p:grpSpPr>
            <a:xfrm>
              <a:off x="6014530" y="2709080"/>
              <a:ext cx="1180063" cy="932040"/>
              <a:chOff x="838200" y="2010025"/>
              <a:chExt cx="1573417" cy="932040"/>
            </a:xfrm>
          </p:grpSpPr>
          <p:grpSp>
            <p:nvGrpSpPr>
              <p:cNvPr id="44" name="Group 5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62" name="Rectangle 6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63" name="Rectangle 6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61" name="TextBox 60"/>
              <p:cNvSpPr txBox="1">
                <a:spLocks/>
              </p:cNvSpPr>
              <p:nvPr/>
            </p:nvSpPr>
            <p:spPr>
              <a:xfrm>
                <a:off x="838200" y="2010025"/>
                <a:ext cx="1573417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11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45" name="Group 63"/>
            <p:cNvGrpSpPr/>
            <p:nvPr/>
          </p:nvGrpSpPr>
          <p:grpSpPr>
            <a:xfrm>
              <a:off x="7423833" y="2709080"/>
              <a:ext cx="1349553" cy="932040"/>
              <a:chOff x="838200" y="2010025"/>
              <a:chExt cx="1799403" cy="932040"/>
            </a:xfrm>
          </p:grpSpPr>
          <p:grpSp>
            <p:nvGrpSpPr>
              <p:cNvPr id="49" name="Group 6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67" name="Rectangle 6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68" name="Rectangle 6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66" name="TextBox 65"/>
              <p:cNvSpPr txBox="1">
                <a:spLocks/>
              </p:cNvSpPr>
              <p:nvPr/>
            </p:nvSpPr>
            <p:spPr>
              <a:xfrm>
                <a:off x="838202" y="2010025"/>
                <a:ext cx="1799401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12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50" name="Group 68"/>
            <p:cNvGrpSpPr/>
            <p:nvPr/>
          </p:nvGrpSpPr>
          <p:grpSpPr>
            <a:xfrm>
              <a:off x="377320" y="4893527"/>
              <a:ext cx="1302874" cy="919450"/>
              <a:chOff x="838200" y="2022615"/>
              <a:chExt cx="1737165" cy="919450"/>
            </a:xfrm>
          </p:grpSpPr>
          <p:grpSp>
            <p:nvGrpSpPr>
              <p:cNvPr id="54" name="Group 6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72" name="Rectangle 7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73" name="Rectangle 7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71" name="TextBox 70"/>
              <p:cNvSpPr txBox="1">
                <a:spLocks/>
              </p:cNvSpPr>
              <p:nvPr/>
            </p:nvSpPr>
            <p:spPr>
              <a:xfrm>
                <a:off x="838200" y="2022615"/>
                <a:ext cx="1737165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13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55" name="Group 73"/>
            <p:cNvGrpSpPr/>
            <p:nvPr/>
          </p:nvGrpSpPr>
          <p:grpSpPr>
            <a:xfrm>
              <a:off x="1713683" y="4896679"/>
              <a:ext cx="1200900" cy="916299"/>
              <a:chOff x="740948" y="2025766"/>
              <a:chExt cx="1601200" cy="916299"/>
            </a:xfrm>
          </p:grpSpPr>
          <p:grpSp>
            <p:nvGrpSpPr>
              <p:cNvPr id="59" name="Group 7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77" name="Rectangle 7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78" name="Rectangle 7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76" name="TextBox 75"/>
              <p:cNvSpPr txBox="1">
                <a:spLocks/>
              </p:cNvSpPr>
              <p:nvPr/>
            </p:nvSpPr>
            <p:spPr>
              <a:xfrm>
                <a:off x="740948" y="2025766"/>
                <a:ext cx="1601200" cy="82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14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60" name="Group 78"/>
            <p:cNvGrpSpPr/>
            <p:nvPr/>
          </p:nvGrpSpPr>
          <p:grpSpPr>
            <a:xfrm>
              <a:off x="3141102" y="4893527"/>
              <a:ext cx="1373130" cy="919450"/>
              <a:chOff x="765103" y="2022615"/>
              <a:chExt cx="1830839" cy="919450"/>
            </a:xfrm>
          </p:grpSpPr>
          <p:grpSp>
            <p:nvGrpSpPr>
              <p:cNvPr id="64" name="Group 79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82" name="Rectangle 81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83" name="Rectangle 82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81" name="TextBox 80"/>
              <p:cNvSpPr txBox="1">
                <a:spLocks/>
              </p:cNvSpPr>
              <p:nvPr/>
            </p:nvSpPr>
            <p:spPr>
              <a:xfrm>
                <a:off x="765103" y="2022615"/>
                <a:ext cx="1830839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15</a:t>
                </a:r>
                <a:endParaRPr lang="en-US" dirty="0">
                  <a:uFillTx/>
                </a:endParaRPr>
              </a:p>
            </p:txBody>
          </p:sp>
        </p:grpSp>
        <p:grpSp>
          <p:nvGrpSpPr>
            <p:cNvPr id="65" name="Group 83"/>
            <p:cNvGrpSpPr/>
            <p:nvPr/>
          </p:nvGrpSpPr>
          <p:grpSpPr>
            <a:xfrm>
              <a:off x="4559612" y="4893528"/>
              <a:ext cx="1225680" cy="920067"/>
              <a:chOff x="777380" y="2021998"/>
              <a:chExt cx="1634240" cy="920067"/>
            </a:xfrm>
          </p:grpSpPr>
          <p:grpSp>
            <p:nvGrpSpPr>
              <p:cNvPr id="69" name="Group 84"/>
              <p:cNvGrpSpPr/>
              <p:nvPr/>
            </p:nvGrpSpPr>
            <p:grpSpPr>
              <a:xfrm>
                <a:off x="838200" y="2379357"/>
                <a:ext cx="1453660" cy="562708"/>
                <a:chOff x="838200" y="2004646"/>
                <a:chExt cx="1453660" cy="562708"/>
              </a:xfrm>
            </p:grpSpPr>
            <p:sp>
              <p:nvSpPr>
                <p:cNvPr id="87" name="Rectangle 86"/>
                <p:cNvSpPr>
                  <a:spLocks/>
                </p:cNvSpPr>
                <p:nvPr/>
              </p:nvSpPr>
              <p:spPr>
                <a:xfrm>
                  <a:off x="838200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  <p:sp>
              <p:nvSpPr>
                <p:cNvPr id="88" name="Rectangle 87"/>
                <p:cNvSpPr>
                  <a:spLocks/>
                </p:cNvSpPr>
                <p:nvPr/>
              </p:nvSpPr>
              <p:spPr>
                <a:xfrm>
                  <a:off x="1582615" y="2004646"/>
                  <a:ext cx="709245" cy="56270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uFillTx/>
                  </a:endParaRPr>
                </a:p>
              </p:txBody>
            </p:sp>
          </p:grpSp>
          <p:sp>
            <p:nvSpPr>
              <p:cNvPr id="86" name="TextBox 85"/>
              <p:cNvSpPr txBox="1">
                <a:spLocks/>
              </p:cNvSpPr>
              <p:nvPr/>
            </p:nvSpPr>
            <p:spPr>
              <a:xfrm>
                <a:off x="777380" y="2021998"/>
                <a:ext cx="1634240" cy="47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uFillTx/>
                  </a:rPr>
                  <a:t>Week 16</a:t>
                </a:r>
                <a:endParaRPr lang="en-US" dirty="0">
                  <a:uFillTx/>
                </a:endParaRPr>
              </a:p>
            </p:txBody>
          </p:sp>
        </p:grp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697604" y="3651764"/>
              <a:ext cx="1488877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uFillTx/>
                </a:rPr>
                <a:t>Review &amp; </a:t>
              </a:r>
              <a:br>
                <a:rPr lang="en-US" smtClean="0">
                  <a:uFillTx/>
                </a:rPr>
              </a:br>
              <a:r>
                <a:rPr lang="en-US" smtClean="0">
                  <a:uFillTx/>
                </a:rPr>
                <a:t>Midterm</a:t>
              </a:r>
              <a:endParaRPr lang="en-US" dirty="0">
                <a:uFillTx/>
              </a:endParaRPr>
            </a:p>
          </p:txBody>
        </p:sp>
        <p:sp>
          <p:nvSpPr>
            <p:cNvPr id="101" name="TextBox 100"/>
            <p:cNvSpPr txBox="1">
              <a:spLocks/>
            </p:cNvSpPr>
            <p:nvPr/>
          </p:nvSpPr>
          <p:spPr>
            <a:xfrm>
              <a:off x="6058645" y="3687286"/>
              <a:ext cx="1050198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uFillTx/>
                </a:rPr>
                <a:t>Spring</a:t>
              </a:r>
            </a:p>
            <a:p>
              <a:pPr algn="ctr"/>
              <a:r>
                <a:rPr lang="en-US" dirty="0" smtClean="0">
                  <a:uFillTx/>
                </a:rPr>
                <a:t>Break</a:t>
              </a:r>
              <a:endParaRPr lang="en-US" dirty="0">
                <a:uFillTx/>
              </a:endParaRPr>
            </a:p>
          </p:txBody>
        </p:sp>
        <p:sp>
          <p:nvSpPr>
            <p:cNvPr id="102" name="TextBox 101"/>
            <p:cNvSpPr txBox="1">
              <a:spLocks/>
            </p:cNvSpPr>
            <p:nvPr/>
          </p:nvSpPr>
          <p:spPr>
            <a:xfrm>
              <a:off x="4845447" y="5847786"/>
              <a:ext cx="799429" cy="472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uFillTx/>
                </a:rPr>
                <a:t>RRR</a:t>
              </a:r>
              <a:endParaRPr lang="en-US" dirty="0">
                <a:uFillTx/>
              </a:endParaRPr>
            </a:p>
          </p:txBody>
        </p:sp>
        <p:sp>
          <p:nvSpPr>
            <p:cNvPr id="103" name="TextBox 102"/>
            <p:cNvSpPr txBox="1">
              <a:spLocks/>
            </p:cNvSpPr>
            <p:nvPr/>
          </p:nvSpPr>
          <p:spPr>
            <a:xfrm>
              <a:off x="1697604" y="1691902"/>
              <a:ext cx="2862006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uFillTx/>
                </a:rPr>
                <a:t>Big Concepts in Data Science</a:t>
              </a:r>
              <a:endParaRPr lang="en-US" dirty="0">
                <a:uFillTx/>
              </a:endParaRPr>
            </a:p>
          </p:txBody>
        </p:sp>
        <p:sp>
          <p:nvSpPr>
            <p:cNvPr id="104" name="Left Brace 103"/>
            <p:cNvSpPr>
              <a:spLocks/>
            </p:cNvSpPr>
            <p:nvPr/>
          </p:nvSpPr>
          <p:spPr>
            <a:xfrm rot="16200000">
              <a:off x="2895957" y="-543549"/>
              <a:ext cx="254503" cy="4227909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</a:endParaRPr>
            </a:p>
          </p:txBody>
        </p:sp>
        <p:sp>
          <p:nvSpPr>
            <p:cNvPr id="105" name="Left Brace 104"/>
            <p:cNvSpPr>
              <a:spLocks/>
            </p:cNvSpPr>
            <p:nvPr/>
          </p:nvSpPr>
          <p:spPr>
            <a:xfrm rot="16200000">
              <a:off x="6432401" y="177338"/>
              <a:ext cx="254503" cy="2792230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</a:endParaRPr>
            </a:p>
          </p:txBody>
        </p:sp>
        <p:sp>
          <p:nvSpPr>
            <p:cNvPr id="106" name="TextBox 105"/>
            <p:cNvSpPr txBox="1">
              <a:spLocks/>
            </p:cNvSpPr>
            <p:nvPr/>
          </p:nvSpPr>
          <p:spPr>
            <a:xfrm>
              <a:off x="5557802" y="1700703"/>
              <a:ext cx="2467250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uFillTx/>
                </a:rPr>
                <a:t>Working with Real Data and SQL</a:t>
              </a:r>
              <a:endParaRPr lang="en-US" dirty="0">
                <a:uFillTx/>
              </a:endParaRPr>
            </a:p>
          </p:txBody>
        </p:sp>
        <p:sp>
          <p:nvSpPr>
            <p:cNvPr id="107" name="TextBox 106"/>
            <p:cNvSpPr txBox="1">
              <a:spLocks/>
            </p:cNvSpPr>
            <p:nvPr/>
          </p:nvSpPr>
          <p:spPr>
            <a:xfrm>
              <a:off x="68495" y="3687286"/>
              <a:ext cx="1611702" cy="118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uFillTx/>
                </a:rPr>
                <a:t>Basic Statistical</a:t>
              </a:r>
              <a:br>
                <a:rPr lang="en-US" dirty="0" smtClean="0">
                  <a:uFillTx/>
                </a:rPr>
              </a:br>
              <a:r>
                <a:rPr lang="en-US" dirty="0" smtClean="0">
                  <a:uFillTx/>
                </a:rPr>
                <a:t>Modeling</a:t>
              </a:r>
              <a:endParaRPr lang="en-US" dirty="0">
                <a:uFillTx/>
              </a:endParaRPr>
            </a:p>
          </p:txBody>
        </p:sp>
        <p:sp>
          <p:nvSpPr>
            <p:cNvPr id="108" name="TextBox 107"/>
            <p:cNvSpPr txBox="1">
              <a:spLocks/>
            </p:cNvSpPr>
            <p:nvPr/>
          </p:nvSpPr>
          <p:spPr>
            <a:xfrm>
              <a:off x="3286577" y="3796647"/>
              <a:ext cx="2400342" cy="118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uFillTx/>
                </a:rPr>
                <a:t>Inference, Prediction, &amp; </a:t>
              </a:r>
              <a:br>
                <a:rPr lang="en-US" dirty="0" smtClean="0">
                  <a:uFillTx/>
                </a:rPr>
              </a:br>
              <a:r>
                <a:rPr lang="en-US" dirty="0" smtClean="0">
                  <a:uFillTx/>
                </a:rPr>
                <a:t>Machine Learning</a:t>
              </a:r>
              <a:endParaRPr lang="en-US" dirty="0">
                <a:uFillTx/>
              </a:endParaRPr>
            </a:p>
          </p:txBody>
        </p:sp>
        <p:sp>
          <p:nvSpPr>
            <p:cNvPr id="109" name="Left Brace 108"/>
            <p:cNvSpPr>
              <a:spLocks/>
            </p:cNvSpPr>
            <p:nvPr/>
          </p:nvSpPr>
          <p:spPr>
            <a:xfrm rot="16200000">
              <a:off x="4313725" y="2479645"/>
              <a:ext cx="254503" cy="2508992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</a:endParaRPr>
            </a:p>
          </p:txBody>
        </p:sp>
        <p:sp>
          <p:nvSpPr>
            <p:cNvPr id="111" name="TextBox 110"/>
            <p:cNvSpPr txBox="1">
              <a:spLocks/>
            </p:cNvSpPr>
            <p:nvPr/>
          </p:nvSpPr>
          <p:spPr>
            <a:xfrm>
              <a:off x="131200" y="5845989"/>
              <a:ext cx="1582483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uFillTx/>
                </a:rPr>
                <a:t>ML Techniques</a:t>
              </a:r>
              <a:endParaRPr lang="en-US" dirty="0">
                <a:uFillTx/>
              </a:endParaRPr>
            </a:p>
          </p:txBody>
        </p:sp>
        <p:sp>
          <p:nvSpPr>
            <p:cNvPr id="112" name="TextBox 111"/>
            <p:cNvSpPr txBox="1">
              <a:spLocks/>
            </p:cNvSpPr>
            <p:nvPr/>
          </p:nvSpPr>
          <p:spPr>
            <a:xfrm>
              <a:off x="7190901" y="3683949"/>
              <a:ext cx="1582483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uFillTx/>
                </a:rPr>
                <a:t>ML Techniques</a:t>
              </a:r>
              <a:endParaRPr lang="en-US" dirty="0">
                <a:uFillTx/>
              </a:endParaRPr>
            </a:p>
          </p:txBody>
        </p:sp>
        <p:sp>
          <p:nvSpPr>
            <p:cNvPr id="114" name="TextBox 113"/>
            <p:cNvSpPr txBox="1">
              <a:spLocks/>
            </p:cNvSpPr>
            <p:nvPr/>
          </p:nvSpPr>
          <p:spPr>
            <a:xfrm>
              <a:off x="2220234" y="6053138"/>
              <a:ext cx="1794294" cy="827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uFillTx/>
                </a:rPr>
                <a:t>Analytics at Scale</a:t>
              </a:r>
              <a:endParaRPr lang="en-US" dirty="0">
                <a:uFillTx/>
              </a:endParaRPr>
            </a:p>
          </p:txBody>
        </p:sp>
        <p:sp>
          <p:nvSpPr>
            <p:cNvPr id="115" name="Left Brace 114"/>
            <p:cNvSpPr>
              <a:spLocks/>
            </p:cNvSpPr>
            <p:nvPr/>
          </p:nvSpPr>
          <p:spPr>
            <a:xfrm rot="16200000">
              <a:off x="2872059" y="4685341"/>
              <a:ext cx="328675" cy="2499548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</a:endParaRPr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5892254" y="5231977"/>
              <a:ext cx="531934" cy="56270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</a:endParaRPr>
            </a:p>
          </p:txBody>
        </p:sp>
      </p:grpSp>
      <p:sp>
        <p:nvSpPr>
          <p:cNvPr id="123" name="Title 12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Principles and Techniques of Data Science: </a:t>
            </a:r>
            <a:br>
              <a:rPr lang="en-US" sz="3600"/>
            </a:br>
            <a:r>
              <a:rPr lang="en-US" sz="3600"/>
              <a:t>“pilot” DS 100 syllabus</a:t>
            </a:r>
          </a:p>
        </p:txBody>
      </p:sp>
      <p:sp>
        <p:nvSpPr>
          <p:cNvPr id="139" name="Slide Number Placeholder 1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BF49-E9E6-EC46-8559-7FB4489B3AE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76518"/>
            <a:ext cx="8101013" cy="1325563"/>
          </a:xfrm>
        </p:spPr>
        <p:txBody>
          <a:bodyPr/>
          <a:lstStyle/>
          <a:p>
            <a:r>
              <a:rPr lang="en-US" dirty="0" smtClean="0">
                <a:uFillTx/>
              </a:rPr>
              <a:t>Big Concepts in DS 100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2080"/>
            <a:ext cx="7886700" cy="49783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uFillTx/>
              </a:rPr>
              <a:t>Data preparation and representation</a:t>
            </a:r>
          </a:p>
          <a:p>
            <a:r>
              <a:rPr lang="en-US" sz="2800" dirty="0" smtClean="0">
                <a:uFillTx/>
              </a:rPr>
              <a:t>Efficient and scalable data </a:t>
            </a:r>
            <a:r>
              <a:rPr lang="en-US" sz="2800" dirty="0">
                <a:uFillTx/>
              </a:rPr>
              <a:t>processing</a:t>
            </a:r>
          </a:p>
          <a:p>
            <a:r>
              <a:rPr lang="en-US" sz="2800" dirty="0" smtClean="0">
                <a:uFillTx/>
              </a:rPr>
              <a:t>Question formulation and experimental design </a:t>
            </a:r>
          </a:p>
          <a:p>
            <a:r>
              <a:rPr lang="en-US" sz="2800" dirty="0" smtClean="0">
                <a:uFillTx/>
              </a:rPr>
              <a:t>Exploratory data analysis and visualization</a:t>
            </a:r>
          </a:p>
          <a:p>
            <a:r>
              <a:rPr lang="en-US" sz="2800" dirty="0" smtClean="0">
                <a:uFillTx/>
              </a:rPr>
              <a:t>Modeling </a:t>
            </a:r>
            <a:r>
              <a:rPr lang="en-US" sz="2800" dirty="0" smtClean="0"/>
              <a:t>fitting </a:t>
            </a:r>
            <a:r>
              <a:rPr lang="en-US" sz="2800" dirty="0" smtClean="0">
                <a:uFillTx/>
              </a:rPr>
              <a:t>and inference</a:t>
            </a:r>
          </a:p>
          <a:p>
            <a:r>
              <a:rPr lang="en-US" sz="2800" dirty="0" smtClean="0">
                <a:uFillTx/>
              </a:rPr>
              <a:t>Machine learning techniques and overfitting</a:t>
            </a:r>
          </a:p>
          <a:p>
            <a:r>
              <a:rPr lang="en-US" sz="2800" dirty="0" smtClean="0"/>
              <a:t>Validation and hypothesis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BF49-E9E6-EC46-8559-7FB4489B3AE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pic>
        <p:nvPicPr>
          <p:cNvPr id="5" name="Picture 4" descr="Stat28 Sp 17.tiff"/>
          <p:cNvPicPr>
            <a:picLocks noChangeAspect="1"/>
          </p:cNvPicPr>
          <p:nvPr/>
        </p:nvPicPr>
        <p:blipFill>
          <a:blip r:embed="rId3"/>
          <a:srcRect t="6831"/>
          <a:stretch>
            <a:fillRect/>
          </a:stretch>
        </p:blipFill>
        <p:spPr>
          <a:xfrm>
            <a:off x="0" y="853962"/>
            <a:ext cx="9144000" cy="5150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88900"/>
            <a:ext cx="736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NEW: Statistical Methods for Data Science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0111" y="6286500"/>
            <a:ext cx="6783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No additional math (or other prereqs beyond Data 8)</a:t>
            </a:r>
            <a:endParaRPr lang="en-US" sz="2400" u="sng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14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705575" y="244971"/>
            <a:ext cx="7761343" cy="86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Shape 183"/>
          <p:cNvSpPr txBox="1">
            <a:spLocks/>
          </p:cNvSpPr>
          <p:nvPr/>
        </p:nvSpPr>
        <p:spPr>
          <a:xfrm>
            <a:off x="705575" y="1275219"/>
            <a:ext cx="7761343" cy="2014081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/>
        </p:spPr>
        <p:txBody>
          <a:bodyPr vert="horz" lIns="182880" tIns="182880" rIns="182880" bIns="182880" rtlCol="0" anchor="t" anchorCtr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Berkeley’s Data Science program aims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make it possible for every student to engage capably and critically with data, as part of a 21st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century education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building on this foundation to provide pathways to further progress in many fields of study</a:t>
            </a:r>
          </a:p>
        </p:txBody>
      </p:sp>
      <p:sp>
        <p:nvSpPr>
          <p:cNvPr id="11" name="Shape 183"/>
          <p:cNvSpPr txBox="1">
            <a:spLocks/>
          </p:cNvSpPr>
          <p:nvPr/>
        </p:nvSpPr>
        <p:spPr>
          <a:xfrm>
            <a:off x="705575" y="3467100"/>
            <a:ext cx="7761343" cy="3198641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/>
        </p:spPr>
        <p:txBody>
          <a:bodyPr vert="horz" lIns="182880" tIns="182880" rIns="182880" bIns="182880" rtlCol="0" anchor="t" anchorCtr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points us toward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integrative, connected, comprehensive curriculum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built from the entry level upward,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meet students’ needs for data fluency,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serve a broad range of programs of study that now or in the future will integrate data science capacities,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to provide the depth of understanding required for an undergraduate major and (possibly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multiple)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minors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pic>
        <p:nvPicPr>
          <p:cNvPr id="4" name="Picture 3" descr="Stat140 Sp 17.tiff"/>
          <p:cNvPicPr>
            <a:picLocks noChangeAspect="1"/>
          </p:cNvPicPr>
          <p:nvPr/>
        </p:nvPicPr>
        <p:blipFill>
          <a:blip r:embed="rId3"/>
          <a:srcRect t="6831"/>
          <a:stretch>
            <a:fillRect/>
          </a:stretch>
        </p:blipFill>
        <p:spPr>
          <a:xfrm>
            <a:off x="0" y="853971"/>
            <a:ext cx="9144000" cy="5150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88900"/>
            <a:ext cx="736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NEW: Probability for Data Science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7031" y="6286500"/>
            <a:ext cx="6770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Rethink how we teach probability using computation</a:t>
            </a:r>
            <a:endParaRPr lang="en-US" sz="2400" u="sng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84867" y="1736467"/>
            <a:ext cx="2014987" cy="500486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rgbClr val="000000"/>
                </a:solidFill>
              </a:rPr>
              <a:t>Domain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Scaffolding a DS major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1816" y="1736467"/>
            <a:ext cx="3920651" cy="19606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rgbClr val="000000"/>
                </a:solidFill>
              </a:rPr>
              <a:t>Depth</a:t>
            </a:r>
          </a:p>
        </p:txBody>
      </p:sp>
      <p:sp>
        <p:nvSpPr>
          <p:cNvPr id="4" name="Rectangle 3"/>
          <p:cNvSpPr/>
          <p:nvPr/>
        </p:nvSpPr>
        <p:spPr>
          <a:xfrm>
            <a:off x="511816" y="4602857"/>
            <a:ext cx="4009551" cy="21384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rgbClr val="000000"/>
                </a:solidFill>
              </a:rPr>
              <a:t>Foundations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30260" y="4487129"/>
            <a:ext cx="883598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1816" y="3813535"/>
            <a:ext cx="5925212" cy="53717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Upper-div anchor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80538" y="3159971"/>
            <a:ext cx="3838631" cy="53717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Societal context &amp; ethics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45969" y="4134974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Upper div</a:t>
            </a:r>
          </a:p>
          <a:p>
            <a:pPr algn="ctr"/>
            <a:r>
              <a:rPr lang="en-US"/>
              <a:t>Lower div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36402" y="6114638"/>
            <a:ext cx="3599081" cy="53717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Lower-div anchor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29445" y="283516"/>
            <a:ext cx="1788994" cy="646331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/>
              <a:t>Upper division unit total: 30-36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9816" y="2101432"/>
            <a:ext cx="5787211" cy="537172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Upper-div integrative experience (in some form)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84900" y="1404938"/>
            <a:ext cx="2971800" cy="5453062"/>
          </a:xfrm>
          <a:prstGeom prst="rect">
            <a:avLst/>
          </a:prstGeom>
          <a:solidFill>
            <a:srgbClr val="008000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Social Values</a:t>
            </a:r>
          </a:p>
          <a:p>
            <a:pPr algn="ctr"/>
            <a:endParaRPr lang="en-US" sz="2400" u="sng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Coercion doesn’t work</a:t>
            </a: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Let individuals take the initiative – general guidance at most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Stabilized around shared resources and vision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Heavy demands on social relationships (a.k.a. networks, patience, trust)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Different needs and opinions are a given (a.k.a. conflict)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Community is key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04938"/>
            <a:ext cx="2959100" cy="5465762"/>
          </a:xfrm>
          <a:prstGeom prst="rect">
            <a:avLst/>
          </a:prstGeom>
          <a:solidFill>
            <a:srgbClr val="3366FF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91440" rIns="91440" bIns="9144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Intellectual Values</a:t>
            </a:r>
          </a:p>
          <a:p>
            <a:pPr algn="ctr"/>
            <a:endParaRPr lang="en-US" sz="24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Recognize a </a:t>
            </a:r>
            <a:r>
              <a:rPr lang="en-US" i="1">
                <a:solidFill>
                  <a:srgbClr val="000000"/>
                </a:solidFill>
              </a:rPr>
              <a:t>new science</a:t>
            </a:r>
            <a:r>
              <a:rPr lang="en-US">
                <a:solidFill>
                  <a:srgbClr val="000000"/>
                </a:solidFill>
              </a:rPr>
              <a:t> is emerging ...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Integrating abstraction with concreteness, principles with practice</a:t>
            </a:r>
          </a:p>
          <a:p>
            <a:pPr>
              <a:spcAft>
                <a:spcPts val="1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Stretching across many of today’s disciplines, taking different forms in each</a:t>
            </a:r>
          </a:p>
          <a:p>
            <a:pPr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Create free spaces for it to emerge, grow it in sync with research</a:t>
            </a:r>
          </a:p>
          <a:p>
            <a:pPr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Take seriously the call for a multi-disciplinary mindset</a:t>
            </a:r>
          </a:p>
        </p:txBody>
      </p:sp>
      <p:sp>
        <p:nvSpPr>
          <p:cNvPr id="11" name="Shape 182"/>
          <p:cNvSpPr txBox="1">
            <a:spLocks noGrp="1"/>
          </p:cNvSpPr>
          <p:nvPr>
            <p:ph type="title"/>
          </p:nvPr>
        </p:nvSpPr>
        <p:spPr>
          <a:xfrm>
            <a:off x="0" y="308471"/>
            <a:ext cx="9156700" cy="86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Berkeley’s Data Science Educational Philosophy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3098800" y="1404937"/>
            <a:ext cx="2959100" cy="5465763"/>
          </a:xfrm>
          <a:prstGeom prst="rect">
            <a:avLst/>
          </a:prstGeom>
          <a:solidFill>
            <a:srgbClr val="FFFF00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Organizational Values</a:t>
            </a:r>
          </a:p>
          <a:p>
            <a:pPr algn="ctr"/>
            <a:endParaRPr lang="en-US" sz="2400" u="sng">
              <a:solidFill>
                <a:srgbClr val="000000"/>
              </a:solidFill>
            </a:endParaRPr>
          </a:p>
          <a:p>
            <a:pPr lvl="0"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Follow the lead of the students and faculty</a:t>
            </a:r>
          </a:p>
          <a:p>
            <a:pPr lvl="0"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Build it in a Berkeley spirit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Avoid early tracking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Make it diverse and inviting</a:t>
            </a:r>
          </a:p>
          <a:p>
            <a:pPr lvl="0">
              <a:spcAft>
                <a:spcPts val="1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Bake in critical thinking, ethics, and societal context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Create a common platform </a:t>
            </a:r>
            <a:r>
              <a:rPr lang="en-US" u="sng">
                <a:solidFill>
                  <a:srgbClr val="000000"/>
                </a:solidFill>
              </a:rPr>
              <a:t>and</a:t>
            </a:r>
            <a:r>
              <a:rPr lang="en-US">
                <a:solidFill>
                  <a:srgbClr val="000000"/>
                </a:solidFill>
              </a:rPr>
              <a:t> distributed ownership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Meet common needs in economical ways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Breadth via customization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Grow it from the ground up, so all can build on it</a:t>
            </a:r>
          </a:p>
          <a:p>
            <a:pPr>
              <a:spcAft>
                <a:spcPts val="1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Try and learn, scale it fast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03277" y="333039"/>
            <a:ext cx="8446200" cy="86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Berkeley’s curriculum came together</a:t>
            </a:r>
            <a:endParaRPr lang="en-US" sz="3600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274252" y="1346200"/>
            <a:ext cx="5551425" cy="5099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u="sng" dirty="0" smtClean="0">
                <a:solidFill>
                  <a:schemeClr val="dk1"/>
                </a:solidFill>
              </a:rPr>
              <a:t>Something</a:t>
            </a:r>
            <a:r>
              <a:rPr lang="en-US" dirty="0" smtClean="0">
                <a:solidFill>
                  <a:schemeClr val="dk1"/>
                </a:solidFill>
              </a:rPr>
              <a:t> is happening with the students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Fast growth, increasing numbers of multiple majors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Demand rising in depts across the university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Innovative instructors taking up the slack piecewise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u="sng" dirty="0" smtClean="0">
                <a:solidFill>
                  <a:schemeClr val="dk1"/>
                </a:solidFill>
              </a:rPr>
              <a:t>Something</a:t>
            </a:r>
            <a:r>
              <a:rPr lang="en-US" dirty="0" smtClean="0">
                <a:solidFill>
                  <a:schemeClr val="dk1"/>
                </a:solidFill>
              </a:rPr>
              <a:t> is happening with the faculty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Hiring choices for new asst professors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Moore-Sloan grants =&gt; BIDS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Local assets to build 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Strong programs with strong linkages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Charismatic individuals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Culture of collaboration and make-it-happen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Data Science Education Rapid Action Team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Charged July 2014, reported January 2015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r>
              <a:rPr lang="en-US" sz="2560" dirty="0" smtClean="0">
                <a:solidFill>
                  <a:schemeClr val="dk1"/>
                </a:solidFill>
              </a:rPr>
              <a:t>First classes offered August 2015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ct val="100000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17326" y="1409700"/>
            <a:ext cx="2393351" cy="4946650"/>
            <a:chOff x="6330726" y="1409700"/>
            <a:chExt cx="2393351" cy="4946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726" y="4561336"/>
              <a:ext cx="2393351" cy="1795014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6330726" y="1409700"/>
              <a:ext cx="2386237" cy="3139450"/>
              <a:chOff x="6364591" y="1409700"/>
              <a:chExt cx="2352372" cy="313945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4591" y="1409700"/>
                <a:ext cx="2352372" cy="155967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4591" y="2989472"/>
                <a:ext cx="2352372" cy="155967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84900" y="1201738"/>
            <a:ext cx="2971800" cy="5656262"/>
          </a:xfrm>
          <a:prstGeom prst="rect">
            <a:avLst/>
          </a:prstGeom>
          <a:solidFill>
            <a:srgbClr val="008000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Social Values</a:t>
            </a:r>
          </a:p>
          <a:p>
            <a:pPr algn="ctr"/>
            <a:endParaRPr lang="en-US" sz="2400" u="sng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Coercion doesn’t work</a:t>
            </a:r>
          </a:p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Let individuals take the initiative – general guidance at most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Stabilized around shared resources and vision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Heavy demands on social relationships (a.k.a. networks, patience, trust)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Different needs and opinions are a given (a.k.a. conflict)</a:t>
            </a: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Working together is key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201738"/>
            <a:ext cx="2959100" cy="5656262"/>
          </a:xfrm>
          <a:prstGeom prst="rect">
            <a:avLst/>
          </a:prstGeom>
          <a:solidFill>
            <a:srgbClr val="3366FF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91440" rIns="91440" bIns="9144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Intellectual Values</a:t>
            </a:r>
          </a:p>
          <a:p>
            <a:pPr algn="ctr"/>
            <a:endParaRPr lang="en-US" sz="24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Recognize a </a:t>
            </a:r>
            <a:r>
              <a:rPr lang="en-US" i="1">
                <a:solidFill>
                  <a:srgbClr val="000000"/>
                </a:solidFill>
              </a:rPr>
              <a:t>new science</a:t>
            </a:r>
            <a:r>
              <a:rPr lang="en-US">
                <a:solidFill>
                  <a:srgbClr val="000000"/>
                </a:solidFill>
              </a:rPr>
              <a:t> is emerging ...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Integrating abstraction with concreteness, principles with practice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Stretching across many of today’s disciplines, taking different forms in each</a:t>
            </a:r>
          </a:p>
          <a:p>
            <a:pPr>
              <a:spcAft>
                <a:spcPts val="1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With limits and perils, too</a:t>
            </a:r>
          </a:p>
          <a:p>
            <a:pPr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Create free spaces for it to emerge, grow it in sync with research</a:t>
            </a:r>
          </a:p>
          <a:p>
            <a:pPr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Take seriously the call for a multi-disciplinary mindset</a:t>
            </a:r>
          </a:p>
        </p:txBody>
      </p:sp>
      <p:sp>
        <p:nvSpPr>
          <p:cNvPr id="11" name="Shape 182"/>
          <p:cNvSpPr txBox="1">
            <a:spLocks noGrp="1"/>
          </p:cNvSpPr>
          <p:nvPr>
            <p:ph type="title"/>
          </p:nvPr>
        </p:nvSpPr>
        <p:spPr>
          <a:xfrm>
            <a:off x="0" y="308471"/>
            <a:ext cx="9156700" cy="86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Berkeley’s Data Science Education Philosophy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3098800" y="1201737"/>
            <a:ext cx="2959100" cy="5656263"/>
          </a:xfrm>
          <a:prstGeom prst="rect">
            <a:avLst/>
          </a:prstGeom>
          <a:solidFill>
            <a:srgbClr val="FFFF00">
              <a:alpha val="1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0" rtlCol="0" anchor="t"/>
          <a:lstStyle/>
          <a:p>
            <a:pPr algn="ctr"/>
            <a:r>
              <a:rPr lang="en-US" sz="2400" u="sng">
                <a:solidFill>
                  <a:srgbClr val="000000"/>
                </a:solidFill>
              </a:rPr>
              <a:t>Organizational Values</a:t>
            </a:r>
          </a:p>
          <a:p>
            <a:pPr algn="ctr"/>
            <a:endParaRPr lang="en-US" sz="2400" u="sng">
              <a:solidFill>
                <a:srgbClr val="000000"/>
              </a:solidFill>
            </a:endParaRPr>
          </a:p>
          <a:p>
            <a:pPr lvl="0">
              <a:spcAft>
                <a:spcPts val="1500"/>
              </a:spcAft>
            </a:pPr>
            <a:r>
              <a:rPr lang="en-US">
                <a:solidFill>
                  <a:srgbClr val="000000"/>
                </a:solidFill>
              </a:rPr>
              <a:t>Follow the lead of the students and faculty</a:t>
            </a:r>
          </a:p>
          <a:p>
            <a:pPr lvl="0"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Build it in a Berkeley spirit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Make it diverse and inviting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Bake in critical thinking, ethics, and societal context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Avoid early tracking</a:t>
            </a:r>
          </a:p>
          <a:p>
            <a:pPr lvl="0">
              <a:spcAft>
                <a:spcPts val="300"/>
              </a:spcAft>
              <a:buFont typeface="Arial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>
                <a:solidFill>
                  <a:srgbClr val="000000"/>
                </a:solidFill>
              </a:rPr>
              <a:t>Create a common platform </a:t>
            </a:r>
            <a:r>
              <a:rPr lang="en-US" u="sng">
                <a:solidFill>
                  <a:srgbClr val="000000"/>
                </a:solidFill>
              </a:rPr>
              <a:t>and</a:t>
            </a:r>
            <a:r>
              <a:rPr lang="en-US">
                <a:solidFill>
                  <a:srgbClr val="000000"/>
                </a:solidFill>
              </a:rPr>
              <a:t> distributed ownership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Meet common needs in economical ways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Breadth via modularity and customization</a:t>
            </a:r>
          </a:p>
          <a:p>
            <a:pPr>
              <a:spcAft>
                <a:spcPts val="3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Grow it from the ground up</a:t>
            </a:r>
          </a:p>
          <a:p>
            <a:pPr>
              <a:spcAft>
                <a:spcPts val="1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 Try and learn, scale it fast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3055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411481" y="258406"/>
            <a:ext cx="7879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ucida Grande"/>
                <a:cs typeface="Lucida Grande"/>
              </a:rPr>
              <a:t>Rolling out to the students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376" y="311981"/>
            <a:ext cx="8626072" cy="76023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Lucida Grande"/>
                <a:cs typeface="Lucida Grande"/>
              </a:rPr>
              <a:t>Berkeley’s Blueprint for Data </a:t>
            </a:r>
            <a:r>
              <a:rPr lang="en-US" sz="3200" dirty="0" smtClean="0">
                <a:latin typeface="Lucida Grande"/>
                <a:cs typeface="Lucida Grande"/>
              </a:rPr>
              <a:t>Science in the Undergraduate Experience</a:t>
            </a:r>
            <a:endParaRPr lang="en-US" sz="3200" dirty="0">
              <a:latin typeface="Lucida Grande"/>
              <a:cs typeface="Lucida Grande"/>
            </a:endParaRPr>
          </a:p>
        </p:txBody>
      </p:sp>
      <p:grpSp>
        <p:nvGrpSpPr>
          <p:cNvPr id="4" name="Group 89"/>
          <p:cNvGrpSpPr/>
          <p:nvPr/>
        </p:nvGrpSpPr>
        <p:grpSpPr>
          <a:xfrm>
            <a:off x="131200" y="1469403"/>
            <a:ext cx="8943123" cy="5031668"/>
            <a:chOff x="131200" y="1241427"/>
            <a:chExt cx="8943123" cy="5031668"/>
          </a:xfrm>
        </p:grpSpPr>
        <p:sp>
          <p:nvSpPr>
            <p:cNvPr id="7" name="Parallelogram 6"/>
            <p:cNvSpPr/>
            <p:nvPr/>
          </p:nvSpPr>
          <p:spPr>
            <a:xfrm>
              <a:off x="446719" y="1251452"/>
              <a:ext cx="8187062" cy="4407208"/>
            </a:xfrm>
            <a:prstGeom prst="parallelogram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alpha val="7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9154" y="4933952"/>
              <a:ext cx="5969001" cy="4762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13486" y="4936028"/>
              <a:ext cx="5960774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Data Science Foundation (</a:t>
              </a:r>
              <a:r>
                <a:rPr lang="en-US" b="1" dirty="0" err="1" smtClean="0">
                  <a:solidFill>
                    <a:srgbClr val="0000FF"/>
                  </a:solidFill>
                </a:rPr>
                <a:t>CS+Stat+Critical</a:t>
              </a:r>
              <a:r>
                <a:rPr lang="en-US" b="1" dirty="0" smtClean="0">
                  <a:solidFill>
                    <a:srgbClr val="0000FF"/>
                  </a:solidFill>
                </a:rPr>
                <a:t> Thinking w/ data)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00482" y="3894824"/>
              <a:ext cx="413627" cy="35864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06938" y="2089780"/>
              <a:ext cx="494778" cy="45339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6962" y="3948700"/>
              <a:ext cx="284164" cy="20637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27586" y="3678826"/>
              <a:ext cx="555625" cy="5397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2242328" y="3512371"/>
              <a:ext cx="555621" cy="195172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2329071" y="3425628"/>
              <a:ext cx="555621" cy="368658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11641" y="3292401"/>
              <a:ext cx="555625" cy="5397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65812" y="2565401"/>
              <a:ext cx="289280" cy="2603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28653" y="2089780"/>
              <a:ext cx="462340" cy="45339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48166" y="3143176"/>
              <a:ext cx="555625" cy="5397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16441" y="3025701"/>
              <a:ext cx="555625" cy="5397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Cloud 35"/>
            <p:cNvSpPr/>
            <p:nvPr/>
          </p:nvSpPr>
          <p:spPr>
            <a:xfrm>
              <a:off x="1125752" y="5249735"/>
              <a:ext cx="795675" cy="624959"/>
            </a:xfrm>
            <a:prstGeom prst="cloud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43329" y="2058030"/>
              <a:ext cx="413627" cy="1898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43329" y="1889256"/>
              <a:ext cx="413627" cy="35864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22620" y="1241427"/>
              <a:ext cx="1716007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Today’s</a:t>
              </a:r>
              <a:r>
                <a:rPr lang="en-US" sz="1600" b="1" i="1" dirty="0" smtClean="0"/>
                <a:t> Majors</a:t>
              </a:r>
              <a:endParaRPr lang="en-US" sz="1600" b="1" i="1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80778" y="3727795"/>
              <a:ext cx="413627" cy="1898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180778" y="3559021"/>
              <a:ext cx="413627" cy="35864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Freeform 47"/>
            <p:cNvSpPr/>
            <p:nvPr/>
          </p:nvSpPr>
          <p:spPr>
            <a:xfrm rot="889326">
              <a:off x="1252143" y="1734546"/>
              <a:ext cx="809625" cy="3302000"/>
            </a:xfrm>
            <a:custGeom>
              <a:avLst/>
              <a:gdLst>
                <a:gd name="connsiteX0" fmla="*/ 809625 w 809625"/>
                <a:gd name="connsiteY0" fmla="*/ 3302000 h 3302000"/>
                <a:gd name="connsiteX1" fmla="*/ 238125 w 809625"/>
                <a:gd name="connsiteY1" fmla="*/ 2730500 h 3302000"/>
                <a:gd name="connsiteX2" fmla="*/ 95250 w 809625"/>
                <a:gd name="connsiteY2" fmla="*/ 2047875 h 3302000"/>
                <a:gd name="connsiteX3" fmla="*/ 269875 w 809625"/>
                <a:gd name="connsiteY3" fmla="*/ 1127125 h 3302000"/>
                <a:gd name="connsiteX4" fmla="*/ 0 w 809625"/>
                <a:gd name="connsiteY4" fmla="*/ 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5" h="3302000">
                  <a:moveTo>
                    <a:pt x="809625" y="3302000"/>
                  </a:moveTo>
                  <a:cubicBezTo>
                    <a:pt x="583406" y="3120760"/>
                    <a:pt x="357187" y="2939521"/>
                    <a:pt x="238125" y="2730500"/>
                  </a:cubicBezTo>
                  <a:cubicBezTo>
                    <a:pt x="119063" y="2521479"/>
                    <a:pt x="89958" y="2315104"/>
                    <a:pt x="95250" y="2047875"/>
                  </a:cubicBezTo>
                  <a:cubicBezTo>
                    <a:pt x="100542" y="1780646"/>
                    <a:pt x="285750" y="1468437"/>
                    <a:pt x="269875" y="1127125"/>
                  </a:cubicBezTo>
                  <a:cubicBezTo>
                    <a:pt x="254000" y="785813"/>
                    <a:pt x="127000" y="392906"/>
                    <a:pt x="0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975280" y="1749426"/>
              <a:ext cx="2677422" cy="3429000"/>
            </a:xfrm>
            <a:custGeom>
              <a:avLst/>
              <a:gdLst>
                <a:gd name="connsiteX0" fmla="*/ 2619375 w 2677422"/>
                <a:gd name="connsiteY0" fmla="*/ 3429000 h 3429000"/>
                <a:gd name="connsiteX1" fmla="*/ 2619375 w 2677422"/>
                <a:gd name="connsiteY1" fmla="*/ 2762250 h 3429000"/>
                <a:gd name="connsiteX2" fmla="*/ 2016125 w 2677422"/>
                <a:gd name="connsiteY2" fmla="*/ 2159000 h 3429000"/>
                <a:gd name="connsiteX3" fmla="*/ 1095375 w 2677422"/>
                <a:gd name="connsiteY3" fmla="*/ 1682750 h 3429000"/>
                <a:gd name="connsiteX4" fmla="*/ 254000 w 2677422"/>
                <a:gd name="connsiteY4" fmla="*/ 1127125 h 3429000"/>
                <a:gd name="connsiteX5" fmla="*/ 0 w 2677422"/>
                <a:gd name="connsiteY5" fmla="*/ 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7422" h="3429000">
                  <a:moveTo>
                    <a:pt x="2619375" y="3429000"/>
                  </a:moveTo>
                  <a:cubicBezTo>
                    <a:pt x="2669646" y="3201458"/>
                    <a:pt x="2719917" y="2973917"/>
                    <a:pt x="2619375" y="2762250"/>
                  </a:cubicBezTo>
                  <a:cubicBezTo>
                    <a:pt x="2518833" y="2550583"/>
                    <a:pt x="2270125" y="2338917"/>
                    <a:pt x="2016125" y="2159000"/>
                  </a:cubicBezTo>
                  <a:cubicBezTo>
                    <a:pt x="1762125" y="1979083"/>
                    <a:pt x="1389062" y="1854729"/>
                    <a:pt x="1095375" y="1682750"/>
                  </a:cubicBezTo>
                  <a:cubicBezTo>
                    <a:pt x="801688" y="1510771"/>
                    <a:pt x="436562" y="1407583"/>
                    <a:pt x="254000" y="1127125"/>
                  </a:cubicBezTo>
                  <a:cubicBezTo>
                    <a:pt x="71438" y="846667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999611" y="3166090"/>
              <a:ext cx="462340" cy="45339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Rectangle 60"/>
            <p:cNvSpPr/>
            <p:nvPr/>
          </p:nvSpPr>
          <p:spPr>
            <a:xfrm rot="10800000">
              <a:off x="2054841" y="2390373"/>
              <a:ext cx="413627" cy="1898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Rectangle 61"/>
            <p:cNvSpPr/>
            <p:nvPr/>
          </p:nvSpPr>
          <p:spPr>
            <a:xfrm rot="10800000">
              <a:off x="2054841" y="2390373"/>
              <a:ext cx="413627" cy="35864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05126" y="3252840"/>
              <a:ext cx="3352870" cy="4762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58194" y="3290424"/>
              <a:ext cx="2095445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Data Science Core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64" name="Straight Connector 63"/>
            <p:cNvCxnSpPr>
              <a:stCxn id="19" idx="3"/>
            </p:cNvCxnSpPr>
            <p:nvPr/>
          </p:nvCxnSpPr>
          <p:spPr>
            <a:xfrm flipH="1">
              <a:off x="7062626" y="3490965"/>
              <a:ext cx="49537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222750" y="3475090"/>
              <a:ext cx="3175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4214651" y="2581028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631199" y="2581028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39473" y="2581028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047748" y="2581028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37065" y="2472272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722786" y="2434575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432384" y="2438153"/>
              <a:ext cx="510248" cy="53975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03069" y="2355200"/>
              <a:ext cx="1005924" cy="427996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22925" y="2581028"/>
              <a:ext cx="510248" cy="53975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Freeform 74"/>
            <p:cNvSpPr/>
            <p:nvPr/>
          </p:nvSpPr>
          <p:spPr>
            <a:xfrm rot="889326">
              <a:off x="2330313" y="1839965"/>
              <a:ext cx="809625" cy="3302000"/>
            </a:xfrm>
            <a:custGeom>
              <a:avLst/>
              <a:gdLst>
                <a:gd name="connsiteX0" fmla="*/ 809625 w 809625"/>
                <a:gd name="connsiteY0" fmla="*/ 3302000 h 3302000"/>
                <a:gd name="connsiteX1" fmla="*/ 238125 w 809625"/>
                <a:gd name="connsiteY1" fmla="*/ 2730500 h 3302000"/>
                <a:gd name="connsiteX2" fmla="*/ 95250 w 809625"/>
                <a:gd name="connsiteY2" fmla="*/ 2047875 h 3302000"/>
                <a:gd name="connsiteX3" fmla="*/ 269875 w 809625"/>
                <a:gd name="connsiteY3" fmla="*/ 1127125 h 3302000"/>
                <a:gd name="connsiteX4" fmla="*/ 0 w 809625"/>
                <a:gd name="connsiteY4" fmla="*/ 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5" h="3302000">
                  <a:moveTo>
                    <a:pt x="809625" y="3302000"/>
                  </a:moveTo>
                  <a:cubicBezTo>
                    <a:pt x="583406" y="3120760"/>
                    <a:pt x="357187" y="2939521"/>
                    <a:pt x="238125" y="2730500"/>
                  </a:cubicBezTo>
                  <a:cubicBezTo>
                    <a:pt x="119063" y="2521479"/>
                    <a:pt x="89958" y="2315104"/>
                    <a:pt x="95250" y="2047875"/>
                  </a:cubicBezTo>
                  <a:cubicBezTo>
                    <a:pt x="100542" y="1780646"/>
                    <a:pt x="285750" y="1468437"/>
                    <a:pt x="269875" y="1127125"/>
                  </a:cubicBezTo>
                  <a:cubicBezTo>
                    <a:pt x="254000" y="785813"/>
                    <a:pt x="127000" y="392906"/>
                    <a:pt x="0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61405" y="1241427"/>
              <a:ext cx="1122896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DS Major</a:t>
              </a:r>
              <a:endParaRPr lang="en-US" sz="1600" b="1" i="1" dirty="0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4625234" y="1610379"/>
              <a:ext cx="2752348" cy="3381375"/>
            </a:xfrm>
            <a:custGeom>
              <a:avLst/>
              <a:gdLst>
                <a:gd name="connsiteX0" fmla="*/ 1985421 w 2752348"/>
                <a:gd name="connsiteY0" fmla="*/ 3381375 h 3381375"/>
                <a:gd name="connsiteX1" fmla="*/ 1953671 w 2752348"/>
                <a:gd name="connsiteY1" fmla="*/ 2714625 h 3381375"/>
                <a:gd name="connsiteX2" fmla="*/ 1398046 w 2752348"/>
                <a:gd name="connsiteY2" fmla="*/ 2079625 h 3381375"/>
                <a:gd name="connsiteX3" fmla="*/ 413796 w 2752348"/>
                <a:gd name="connsiteY3" fmla="*/ 1460500 h 3381375"/>
                <a:gd name="connsiteX4" fmla="*/ 143921 w 2752348"/>
                <a:gd name="connsiteY4" fmla="*/ 1111250 h 3381375"/>
                <a:gd name="connsiteX5" fmla="*/ 2620421 w 2752348"/>
                <a:gd name="connsiteY5" fmla="*/ 984250 h 3381375"/>
                <a:gd name="connsiteX6" fmla="*/ 2191796 w 2752348"/>
                <a:gd name="connsiteY6" fmla="*/ 0 h 33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2348" h="3381375">
                  <a:moveTo>
                    <a:pt x="1985421" y="3381375"/>
                  </a:moveTo>
                  <a:cubicBezTo>
                    <a:pt x="2018494" y="3156479"/>
                    <a:pt x="2051567" y="2931583"/>
                    <a:pt x="1953671" y="2714625"/>
                  </a:cubicBezTo>
                  <a:cubicBezTo>
                    <a:pt x="1855775" y="2497667"/>
                    <a:pt x="1654692" y="2288646"/>
                    <a:pt x="1398046" y="2079625"/>
                  </a:cubicBezTo>
                  <a:cubicBezTo>
                    <a:pt x="1141400" y="1870604"/>
                    <a:pt x="622817" y="1621896"/>
                    <a:pt x="413796" y="1460500"/>
                  </a:cubicBezTo>
                  <a:cubicBezTo>
                    <a:pt x="204775" y="1299104"/>
                    <a:pt x="-223850" y="1190625"/>
                    <a:pt x="143921" y="1111250"/>
                  </a:cubicBezTo>
                  <a:cubicBezTo>
                    <a:pt x="511692" y="1031875"/>
                    <a:pt x="2279109" y="1169458"/>
                    <a:pt x="2620421" y="984250"/>
                  </a:cubicBezTo>
                  <a:cubicBezTo>
                    <a:pt x="2961734" y="799042"/>
                    <a:pt x="2576765" y="399521"/>
                    <a:pt x="2191796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04650" y="1241427"/>
              <a:ext cx="1134117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DS Minor</a:t>
              </a:r>
              <a:endParaRPr lang="en-US" sz="1600" b="1" i="1" dirty="0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514780" y="1685926"/>
              <a:ext cx="2988289" cy="3825875"/>
            </a:xfrm>
            <a:custGeom>
              <a:avLst/>
              <a:gdLst>
                <a:gd name="connsiteX0" fmla="*/ 0 w 2756165"/>
                <a:gd name="connsiteY0" fmla="*/ 3825875 h 3825875"/>
                <a:gd name="connsiteX1" fmla="*/ 698500 w 2756165"/>
                <a:gd name="connsiteY1" fmla="*/ 3492500 h 3825875"/>
                <a:gd name="connsiteX2" fmla="*/ 762000 w 2756165"/>
                <a:gd name="connsiteY2" fmla="*/ 2809875 h 3825875"/>
                <a:gd name="connsiteX3" fmla="*/ 2190750 w 2756165"/>
                <a:gd name="connsiteY3" fmla="*/ 2397125 h 3825875"/>
                <a:gd name="connsiteX4" fmla="*/ 2714625 w 2756165"/>
                <a:gd name="connsiteY4" fmla="*/ 1809750 h 3825875"/>
                <a:gd name="connsiteX5" fmla="*/ 2651125 w 2756165"/>
                <a:gd name="connsiteY5" fmla="*/ 1174750 h 3825875"/>
                <a:gd name="connsiteX6" fmla="*/ 2079625 w 2756165"/>
                <a:gd name="connsiteY6" fmla="*/ 777875 h 3825875"/>
                <a:gd name="connsiteX7" fmla="*/ 2301875 w 2756165"/>
                <a:gd name="connsiteY7" fmla="*/ 0 h 382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6165" h="3825875">
                  <a:moveTo>
                    <a:pt x="0" y="3825875"/>
                  </a:moveTo>
                  <a:cubicBezTo>
                    <a:pt x="285750" y="3743854"/>
                    <a:pt x="571500" y="3661833"/>
                    <a:pt x="698500" y="3492500"/>
                  </a:cubicBezTo>
                  <a:cubicBezTo>
                    <a:pt x="825500" y="3323167"/>
                    <a:pt x="513292" y="2992437"/>
                    <a:pt x="762000" y="2809875"/>
                  </a:cubicBezTo>
                  <a:cubicBezTo>
                    <a:pt x="1010708" y="2627313"/>
                    <a:pt x="1865313" y="2563812"/>
                    <a:pt x="2190750" y="2397125"/>
                  </a:cubicBezTo>
                  <a:cubicBezTo>
                    <a:pt x="2516187" y="2230438"/>
                    <a:pt x="2637896" y="2013479"/>
                    <a:pt x="2714625" y="1809750"/>
                  </a:cubicBezTo>
                  <a:cubicBezTo>
                    <a:pt x="2791354" y="1606021"/>
                    <a:pt x="2756958" y="1346729"/>
                    <a:pt x="2651125" y="1174750"/>
                  </a:cubicBezTo>
                  <a:cubicBezTo>
                    <a:pt x="2545292" y="1002771"/>
                    <a:pt x="2137833" y="973667"/>
                    <a:pt x="2079625" y="777875"/>
                  </a:cubicBezTo>
                  <a:cubicBezTo>
                    <a:pt x="2021417" y="582083"/>
                    <a:pt x="2301875" y="0"/>
                    <a:pt x="2301875" y="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759928" y="5567661"/>
              <a:ext cx="22197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Undergrad Class</a:t>
              </a:r>
              <a:endParaRPr lang="en-US" sz="24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7040000">
              <a:off x="7006130" y="2794869"/>
              <a:ext cx="2685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Experience </a:t>
              </a:r>
              <a:r>
                <a:rPr lang="en-US" sz="2400" dirty="0"/>
                <a:t>l</a:t>
              </a:r>
              <a:r>
                <a:rPr lang="en-US" sz="2400" dirty="0" smtClean="0"/>
                <a:t>evel</a:t>
              </a:r>
              <a:endParaRPr lang="en-US" sz="240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317495" y="4995709"/>
              <a:ext cx="231170" cy="27208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14381" y="4952434"/>
              <a:ext cx="1422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Existing course</a:t>
              </a:r>
              <a:endParaRPr lang="en-US" sz="16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7304719" y="5343991"/>
              <a:ext cx="256722" cy="247227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14381" y="5228143"/>
              <a:ext cx="1559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Thesis, Research</a:t>
              </a:r>
              <a:endParaRPr lang="en-US" sz="16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290998" y="5682684"/>
              <a:ext cx="284164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14381" y="5597475"/>
              <a:ext cx="1018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DS in field</a:t>
              </a:r>
              <a:endParaRPr lang="en-US" sz="16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316397" y="6041459"/>
              <a:ext cx="284164" cy="206375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539780" y="5934541"/>
              <a:ext cx="897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DS focus</a:t>
              </a:r>
              <a:endParaRPr lang="en-US" sz="1600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4514109" y="1610379"/>
              <a:ext cx="256722" cy="247227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Oval 79"/>
            <p:cNvSpPr/>
            <p:nvPr/>
          </p:nvSpPr>
          <p:spPr>
            <a:xfrm>
              <a:off x="5441632" y="1609337"/>
              <a:ext cx="256722" cy="247227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Oval 80"/>
            <p:cNvSpPr/>
            <p:nvPr/>
          </p:nvSpPr>
          <p:spPr>
            <a:xfrm>
              <a:off x="2154850" y="1642029"/>
              <a:ext cx="256722" cy="247227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48210" y="4410077"/>
              <a:ext cx="5969001" cy="476250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70514" y="4429628"/>
              <a:ext cx="1269736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Connectors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100214" y="4448678"/>
              <a:ext cx="467052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Soc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880395" y="444867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Biz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934164" y="445624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283923" y="445624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23197" y="4487065"/>
              <a:ext cx="523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Phys</a:t>
              </a:r>
              <a:endParaRPr lang="en-US" sz="1400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552645" y="445624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417623" y="4456248"/>
              <a:ext cx="414566" cy="391123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75918" y="2033896"/>
              <a:ext cx="1646605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Concentrations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200" y="2543176"/>
              <a:ext cx="1485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Student Paths</a:t>
              </a:r>
              <a:endParaRPr lang="en-US" dirty="0"/>
            </a:p>
          </p:txBody>
        </p:sp>
      </p:grpSp>
      <p:sp>
        <p:nvSpPr>
          <p:cNvPr id="86" name="Slide Number Placeholder 5"/>
          <p:cNvSpPr txBox="1">
            <a:spLocks/>
          </p:cNvSpPr>
          <p:nvPr/>
        </p:nvSpPr>
        <p:spPr>
          <a:xfrm>
            <a:off x="8716963" y="6508750"/>
            <a:ext cx="427037" cy="3619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3A6B4-A3CB-B549-857F-2C26773066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86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/>
              <a:t>1st Stage: </a:t>
            </a:r>
            <a:br>
              <a:rPr lang="en-US"/>
            </a:br>
            <a:r>
              <a:rPr lang="en-US"/>
              <a:t>Entry Level – Foundations of Data Science (Data 8) and Connectors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6" name="Picture 75" descr="curriculum trapezoid 2.png"/>
          <p:cNvPicPr>
            <a:picLocks noChangeAspect="1"/>
          </p:cNvPicPr>
          <p:nvPr/>
        </p:nvPicPr>
        <p:blipFill>
          <a:blip r:embed="rId2"/>
          <a:srcRect t="59353"/>
          <a:stretch>
            <a:fillRect/>
          </a:stretch>
        </p:blipFill>
        <p:spPr>
          <a:xfrm>
            <a:off x="1258507" y="5021667"/>
            <a:ext cx="6518603" cy="1487083"/>
          </a:xfrm>
          <a:prstGeom prst="rect">
            <a:avLst/>
          </a:prstGeom>
        </p:spPr>
      </p:pic>
      <p:pic>
        <p:nvPicPr>
          <p:cNvPr id="78" name="Picture 77" descr="curriculum trapezoid 2.png"/>
          <p:cNvPicPr>
            <a:picLocks noChangeAspect="1"/>
          </p:cNvPicPr>
          <p:nvPr/>
        </p:nvPicPr>
        <p:blipFill>
          <a:blip r:embed="rId2">
            <a:alphaModFix amt="50000"/>
          </a:blip>
          <a:srcRect b="39568"/>
          <a:stretch>
            <a:fillRect/>
          </a:stretch>
        </p:blipFill>
        <p:spPr>
          <a:xfrm>
            <a:off x="1258507" y="2850261"/>
            <a:ext cx="6518603" cy="22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00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48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Shape 182"/>
          <p:cNvSpPr txBox="1">
            <a:spLocks/>
          </p:cNvSpPr>
          <p:nvPr/>
        </p:nvSpPr>
        <p:spPr>
          <a:xfrm>
            <a:off x="705575" y="244971"/>
            <a:ext cx="7761343" cy="86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lIns="91425" tIns="45700" rIns="91425" bIns="457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Data Science at Berkeley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773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74528" y="5446294"/>
            <a:ext cx="4104925" cy="156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pic>
        <p:nvPicPr>
          <p:cNvPr id="8" name="Picture 7" descr="Data8 Sp 17.tiff"/>
          <p:cNvPicPr>
            <a:picLocks noChangeAspect="1"/>
          </p:cNvPicPr>
          <p:nvPr/>
        </p:nvPicPr>
        <p:blipFill>
          <a:blip r:embed="rId2"/>
          <a:srcRect t="6831"/>
          <a:stretch>
            <a:fillRect/>
          </a:stretch>
        </p:blipFill>
        <p:spPr>
          <a:xfrm>
            <a:off x="0" y="928461"/>
            <a:ext cx="9144000" cy="5150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8923" y="6112804"/>
            <a:ext cx="5666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Online syllabus, labs, homeworks, videos – </a:t>
            </a:r>
            <a:r>
              <a:rPr lang="en-US" sz="2000" u="sng">
                <a:hlinkClick r:id="rId3"/>
              </a:rPr>
              <a:t>data8.org</a:t>
            </a:r>
            <a:endParaRPr lang="en-US" sz="2000" u="sng"/>
          </a:p>
          <a:p>
            <a:pPr algn="ctr"/>
            <a:r>
              <a:rPr lang="en-US" sz="2000"/>
              <a:t>Online textbook – </a:t>
            </a:r>
            <a:r>
              <a:rPr lang="en-US" sz="2000">
                <a:hlinkClick r:id="rId4"/>
              </a:rPr>
              <a:t>inferentialthinking.com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425450" y="101600"/>
            <a:ext cx="829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 platform: Foundations of Data Science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16963" y="6508750"/>
            <a:ext cx="427037" cy="361950"/>
          </a:xfrm>
        </p:spPr>
        <p:txBody>
          <a:bodyPr/>
          <a:lstStyle/>
          <a:p>
            <a:fld id="{F1D3A6B4-A3CB-B549-857F-2C26773066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2168</Words>
  <Application>Microsoft Office PowerPoint</Application>
  <PresentationFormat>On-screen Show (4:3)</PresentationFormat>
  <Paragraphs>379</Paragraphs>
  <Slides>32</Slides>
  <Notes>11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Berkeley’s Data Science Curriculum</vt:lpstr>
      <vt:lpstr>PowerPoint Presentation</vt:lpstr>
      <vt:lpstr>Concept</vt:lpstr>
      <vt:lpstr>How Berkeley’s curriculum came together</vt:lpstr>
      <vt:lpstr>Berkeley’s Data Science Education Philosophy</vt:lpstr>
      <vt:lpstr>Berkeley’s Blueprint for Data Science in the Undergraduate Experience</vt:lpstr>
      <vt:lpstr>1st Stage:  Entry Level – Foundations of Data Science (Data 8) and Connectors</vt:lpstr>
      <vt:lpstr>PowerPoint Presentation</vt:lpstr>
      <vt:lpstr>PowerPoint Presentation</vt:lpstr>
      <vt:lpstr>Foundations of Data Science - “Data 8”  (CS/Stat/Info C8)</vt:lpstr>
      <vt:lpstr>Understanding the Null Hypothesis –  Sampling and Jury Selection</vt:lpstr>
      <vt:lpstr>Data 8 - Concepts and Computing</vt:lpstr>
      <vt:lpstr>Data 8 Content – The Building Blocks</vt:lpstr>
      <vt:lpstr>PowerPoint Presentation</vt:lpstr>
      <vt:lpstr>Connector courses “connect” data science with students’ interests</vt:lpstr>
      <vt:lpstr>Connectors offered in 1st 4 semesters</vt:lpstr>
      <vt:lpstr>PowerPoint Presentation</vt:lpstr>
      <vt:lpstr>PowerPoint Presentation</vt:lpstr>
      <vt:lpstr>Data 8 Student Reactions</vt:lpstr>
      <vt:lpstr>Enrollments in Berkeley’s Data Science classes so far (Fall 2015 - Sp 2017)</vt:lpstr>
      <vt:lpstr>2nd Stage:  Reaching Outward and Upward</vt:lpstr>
      <vt:lpstr>The Summer Faculty Short Course on Data Science Pedagogy and Practice</vt:lpstr>
      <vt:lpstr>Modules in classes</vt:lpstr>
      <vt:lpstr>PowerPoint Presentation</vt:lpstr>
      <vt:lpstr>How Do We (Collectively) Meet the Needs of the Domains?</vt:lpstr>
      <vt:lpstr>PowerPoint Presentation</vt:lpstr>
      <vt:lpstr>Principles and Techniques of Data Science:  “pilot” DS 100 syllabus</vt:lpstr>
      <vt:lpstr>Big Concepts in DS 100</vt:lpstr>
      <vt:lpstr>PowerPoint Presentation</vt:lpstr>
      <vt:lpstr>PowerPoint Presentation</vt:lpstr>
      <vt:lpstr>Scaffolding a DS major</vt:lpstr>
      <vt:lpstr>Berkeley’s Data Science Educational Philosophy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Berkeley’s Data Science Education Program</dc:title>
  <dc:creator>Cathryn Carson</dc:creator>
  <cp:lastModifiedBy>JDear</cp:lastModifiedBy>
  <cp:revision>42</cp:revision>
  <dcterms:created xsi:type="dcterms:W3CDTF">2017-03-19T18:33:05Z</dcterms:created>
  <dcterms:modified xsi:type="dcterms:W3CDTF">2017-03-23T21:27:25Z</dcterms:modified>
</cp:coreProperties>
</file>