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96" r:id="rId1"/>
  </p:sldMasterIdLst>
  <p:notesMasterIdLst>
    <p:notesMasterId r:id="rId14"/>
  </p:notesMasterIdLst>
  <p:sldIdLst>
    <p:sldId id="315" r:id="rId2"/>
    <p:sldId id="318" r:id="rId3"/>
    <p:sldId id="333" r:id="rId4"/>
    <p:sldId id="324" r:id="rId5"/>
    <p:sldId id="335" r:id="rId6"/>
    <p:sldId id="336" r:id="rId7"/>
    <p:sldId id="337" r:id="rId8"/>
    <p:sldId id="340" r:id="rId9"/>
    <p:sldId id="259" r:id="rId10"/>
    <p:sldId id="260" r:id="rId11"/>
    <p:sldId id="341" r:id="rId12"/>
    <p:sldId id="342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4660"/>
  </p:normalViewPr>
  <p:slideViewPr>
    <p:cSldViewPr>
      <p:cViewPr varScale="1">
        <p:scale>
          <a:sx n="75" d="100"/>
          <a:sy n="75" d="100"/>
        </p:scale>
        <p:origin x="10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B5762-636E-4AAB-A135-1EC0D3408D54}" type="datetimeFigureOut">
              <a:rPr lang="en-US" smtClean="0"/>
              <a:pPr/>
              <a:t>4/6/2017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B5CE5-BA50-4956-B049-3F7A0B4838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858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DF1277-34CD-4B2D-ABCD-41BB5F0E394F}" type="datetime1">
              <a:rPr lang="en-US" smtClean="0"/>
              <a:pPr/>
              <a:t>4/6/2017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BEE279-CAB4-4A78-84D2-AA64DD880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468F40-82D1-4291-9B8B-124F7F56928E}" type="datetime1">
              <a:rPr lang="en-US" smtClean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BEE279-CAB4-4A78-84D2-AA64DD880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BE2F7-DFD2-4985-B6FE-20DD8C72A892}" type="datetime1">
              <a:rPr lang="en-US" smtClean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BEE279-CAB4-4A78-84D2-AA64DD880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879FE5-E37A-4D84-B66F-6EDE7FDFAD0D}" type="datetime1">
              <a:rPr lang="en-US" smtClean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BEE279-CAB4-4A78-84D2-AA64DD880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ACC726-5364-4841-9A71-6B628C45F89D}" type="datetime1">
              <a:rPr lang="en-US" smtClean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BEE279-CAB4-4A78-84D2-AA64DD880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CF8C3C-E85E-426B-9427-76C24A18F7EE}" type="datetime1">
              <a:rPr lang="en-US" smtClean="0"/>
              <a:pPr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BEE279-CAB4-4A78-84D2-AA64DD880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D76569-9B7C-4826-A56A-FFA53B713BA6}" type="datetime1">
              <a:rPr lang="en-US" smtClean="0"/>
              <a:pPr/>
              <a:t>4/6/2017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BEE279-CAB4-4A78-84D2-AA64DD880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03C532-0327-4187-9CAD-05930DCDD968}" type="datetime1">
              <a:rPr lang="en-US" smtClean="0"/>
              <a:pPr/>
              <a:t>4/6/2017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BEE279-CAB4-4A78-84D2-AA64DD880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1474F4-0DDD-4D02-BA6E-77439E8E5AF2}" type="datetime1">
              <a:rPr lang="en-US" smtClean="0"/>
              <a:pPr/>
              <a:t>4/6/2017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BEE279-CAB4-4A78-84D2-AA64DD880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8648EFD-1C28-45C6-AA30-7E839007EA34}" type="datetime1">
              <a:rPr lang="en-US" smtClean="0"/>
              <a:pPr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BEE279-CAB4-4A78-84D2-AA64DD880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41F83FC-AA67-47F4-B870-2C420AA8B790}" type="datetime1">
              <a:rPr lang="en-US" smtClean="0"/>
              <a:pPr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BEE279-CAB4-4A78-84D2-AA64DD880D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7AAE6B9-384F-4F25-A1D1-926BF8C74CF8}" type="datetime1">
              <a:rPr lang="en-US" smtClean="0"/>
              <a:pPr/>
              <a:t>4/6/2017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9BEE279-CAB4-4A78-84D2-AA64DD880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778691"/>
          </a:xfrm>
        </p:spPr>
        <p:txBody>
          <a:bodyPr>
            <a:normAutofit fontScale="70000" lnSpcReduction="20000"/>
          </a:bodyPr>
          <a:lstStyle/>
          <a:p>
            <a:pPr marL="109728" lvl="0" indent="0" algn="ctr">
              <a:buNone/>
            </a:pPr>
            <a:endParaRPr lang="en-US" sz="41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lvl="0" indent="0" algn="ctr">
              <a:buNone/>
            </a:pPr>
            <a:endParaRPr lang="en-US" sz="41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lvl="0" indent="0" algn="ctr">
              <a:buNone/>
            </a:pP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NASEM Subsea Bolt Performance Workshop</a:t>
            </a:r>
          </a:p>
          <a:p>
            <a:pPr marL="109728" lvl="0" indent="0" algn="ctr">
              <a:buNone/>
            </a:pP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11, 2017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lvl="0" indent="0" algn="ctr">
              <a:buNone/>
            </a:pPr>
            <a:endParaRPr lang="en-US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lvl="0" indent="0" algn="ctr">
              <a:buNone/>
            </a:pP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Bolt Manufacturing – </a:t>
            </a:r>
          </a:p>
          <a:p>
            <a:pPr marL="109728" lvl="0" indent="0" algn="ctr">
              <a:buNone/>
            </a:pP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Look at Critical 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Operations</a:t>
            </a:r>
          </a:p>
          <a:p>
            <a:pPr marL="109728" lvl="0" indent="0">
              <a:buNone/>
            </a:pPr>
            <a:endParaRPr lang="en-US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lvl="0" indent="0">
              <a:buNone/>
            </a:pP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lvl="0" indent="0">
              <a:buNone/>
            </a:pPr>
            <a:endParaRPr lang="en-US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lvl="0" indent="0">
              <a:buNone/>
            </a:pPr>
            <a:r>
              <a:rPr lang="en-US" sz="2300" b="1" dirty="0" smtClean="0">
                <a:solidFill>
                  <a:schemeClr val="accent1">
                    <a:lumMod val="75000"/>
                  </a:schemeClr>
                </a:solidFill>
              </a:rPr>
              <a:t>Lester Burgess</a:t>
            </a:r>
          </a:p>
          <a:p>
            <a:pPr marL="109728" lvl="0" indent="0">
              <a:buNone/>
            </a:pPr>
            <a:r>
              <a:rPr lang="en-US" sz="2300" b="1" dirty="0" smtClean="0">
                <a:solidFill>
                  <a:schemeClr val="accent1">
                    <a:lumMod val="75000"/>
                  </a:schemeClr>
                </a:solidFill>
              </a:rPr>
              <a:t>Director of Technical Services and Quality</a:t>
            </a:r>
          </a:p>
          <a:p>
            <a:pPr marL="109728" lvl="0" indent="0">
              <a:buNone/>
            </a:pPr>
            <a:r>
              <a:rPr lang="en-US" sz="2300" b="1" dirty="0" smtClean="0">
                <a:solidFill>
                  <a:schemeClr val="accent1">
                    <a:lumMod val="75000"/>
                  </a:schemeClr>
                </a:solidFill>
              </a:rPr>
              <a:t>TSP/U.S. Bolt Manufacturing, Inc.</a:t>
            </a:r>
            <a:endParaRPr lang="en-US" sz="2300" dirty="0">
              <a:solidFill>
                <a:schemeClr val="accent1">
                  <a:lumMod val="75000"/>
                </a:schemeClr>
              </a:solidFill>
            </a:endParaRPr>
          </a:p>
          <a:p>
            <a:pPr marL="2057400" lvl="8" indent="0">
              <a:buNone/>
            </a:pP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05400" y="6100549"/>
            <a:ext cx="3845257" cy="593725"/>
          </a:xfrm>
        </p:spPr>
        <p:txBody>
          <a:bodyPr/>
          <a:lstStyle/>
          <a:p>
            <a:r>
              <a:rPr lang="en-US" sz="1600" b="1" cap="smal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Intellectual Property</a:t>
            </a:r>
          </a:p>
          <a:p>
            <a:r>
              <a:rPr lang="en-US" sz="1600" b="1" cap="smal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TSP/U.S. Bolt Manufacturing, Inc.</a:t>
            </a:r>
            <a:endParaRPr lang="en-US" sz="1600" b="1" cap="smal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Must be accurate – 20E requires compliance to ISO 17025.</a:t>
            </a:r>
          </a:p>
          <a:p>
            <a:r>
              <a:rPr lang="en-US" sz="2000" dirty="0" smtClean="0"/>
              <a:t>Excerpt from ISO 17025 Accreditation Certificate: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072" y="9832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Testing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05400" y="6100549"/>
            <a:ext cx="3845257" cy="593725"/>
          </a:xfrm>
        </p:spPr>
        <p:txBody>
          <a:bodyPr/>
          <a:lstStyle/>
          <a:p>
            <a:r>
              <a:rPr lang="en-US" sz="1600" b="1" cap="smal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Intellectual Property</a:t>
            </a:r>
          </a:p>
          <a:p>
            <a:r>
              <a:rPr lang="en-US" sz="1600" b="1" cap="smal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TSP/U.S. Bolt Manufacturing, Inc.</a:t>
            </a:r>
            <a:endParaRPr lang="en-US" sz="1600" b="1" cap="smal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96845"/>
            <a:ext cx="5598544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1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Provides determination of actual properties </a:t>
            </a:r>
          </a:p>
          <a:p>
            <a:r>
              <a:rPr lang="en-US" sz="2800" dirty="0" smtClean="0"/>
              <a:t>Confirms compliance to requirements</a:t>
            </a:r>
          </a:p>
          <a:p>
            <a:r>
              <a:rPr lang="en-US" sz="2800" dirty="0" smtClean="0"/>
              <a:t>Cannot overcome inadequate processing:</a:t>
            </a:r>
          </a:p>
          <a:p>
            <a:pPr lvl="1"/>
            <a:r>
              <a:rPr lang="en-US" sz="2400" dirty="0" smtClean="0"/>
              <a:t>Not possible to test each part all properties</a:t>
            </a:r>
          </a:p>
          <a:p>
            <a:pPr lvl="1"/>
            <a:r>
              <a:rPr lang="en-US" sz="2400" dirty="0" smtClean="0"/>
              <a:t>Some defects are difficult or impossible to reveal</a:t>
            </a:r>
          </a:p>
          <a:p>
            <a:r>
              <a:rPr lang="en-US" sz="4000" dirty="0" smtClean="0"/>
              <a:t>Testing an inadequately controlled process can only prove it bad, it cannot prove it good.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107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Testing Limitations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05400" y="6100549"/>
            <a:ext cx="3845257" cy="593725"/>
          </a:xfrm>
        </p:spPr>
        <p:txBody>
          <a:bodyPr/>
          <a:lstStyle/>
          <a:p>
            <a:r>
              <a:rPr lang="en-US" sz="1600" b="1" cap="smal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Intellectual Property</a:t>
            </a:r>
          </a:p>
          <a:p>
            <a:r>
              <a:rPr lang="en-US" sz="1600" b="1" cap="smal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TSP/U.S. Bolt Manufacturing, Inc.</a:t>
            </a:r>
            <a:endParaRPr lang="en-US" sz="1600" b="1" cap="smal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en-US" sz="8000" dirty="0" smtClean="0"/>
          </a:p>
          <a:p>
            <a:pPr marL="109728" indent="0" algn="ctr">
              <a:buNone/>
            </a:pPr>
            <a:r>
              <a:rPr lang="en-US" sz="8000" dirty="0" smtClean="0"/>
              <a:t>Process Control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107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Assured Bolt Quality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05400" y="6100549"/>
            <a:ext cx="3845257" cy="593725"/>
          </a:xfrm>
        </p:spPr>
        <p:txBody>
          <a:bodyPr/>
          <a:lstStyle/>
          <a:p>
            <a:r>
              <a:rPr lang="en-US" sz="1600" b="1" cap="smal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Intellectual Property</a:t>
            </a:r>
          </a:p>
          <a:p>
            <a:r>
              <a:rPr lang="en-US" sz="1600" b="1" cap="smal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TSP/U.S. Bolt Manufacturing, Inc.</a:t>
            </a:r>
            <a:endParaRPr lang="en-US" sz="1600" b="1" cap="smal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None/>
            </a:pPr>
            <a:r>
              <a:rPr lang="en-US" sz="3200" dirty="0" smtClean="0"/>
              <a:t>We will look at the following:</a:t>
            </a:r>
          </a:p>
          <a:p>
            <a:pPr lvl="0"/>
            <a:r>
              <a:rPr lang="en-US" sz="3200" dirty="0" smtClean="0"/>
              <a:t>Forging / Forming</a:t>
            </a:r>
            <a:endParaRPr lang="en-US" sz="3200" dirty="0"/>
          </a:p>
          <a:p>
            <a:pPr lvl="0"/>
            <a:r>
              <a:rPr lang="en-US" sz="3200" dirty="0" smtClean="0"/>
              <a:t>Heat Treatment</a:t>
            </a:r>
          </a:p>
          <a:p>
            <a:pPr lvl="0"/>
            <a:r>
              <a:rPr lang="en-US" sz="3200" dirty="0" smtClean="0"/>
              <a:t>Machining (Threading)</a:t>
            </a:r>
          </a:p>
          <a:p>
            <a:pPr lvl="0"/>
            <a:r>
              <a:rPr lang="en-US" sz="3200" dirty="0" smtClean="0"/>
              <a:t>Testing </a:t>
            </a:r>
          </a:p>
          <a:p>
            <a:pPr lvl="0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2057400" lvl="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Operations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05400" y="6100549"/>
            <a:ext cx="3845257" cy="593725"/>
          </a:xfrm>
        </p:spPr>
        <p:txBody>
          <a:bodyPr/>
          <a:lstStyle/>
          <a:p>
            <a:r>
              <a:rPr lang="en-US" sz="1600" b="1" cap="smal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Intellectual Property</a:t>
            </a:r>
          </a:p>
          <a:p>
            <a:r>
              <a:rPr lang="en-US" sz="1600" b="1" cap="smal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TSP/U.S. Bolt Manufacturing, Inc.</a:t>
            </a:r>
            <a:endParaRPr lang="en-US" sz="1600" b="1" cap="smal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93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09800" y="1600200"/>
            <a:ext cx="4506773" cy="45067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Control of Forging - Critical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05400" y="6100549"/>
            <a:ext cx="3845257" cy="593725"/>
          </a:xfrm>
        </p:spPr>
        <p:txBody>
          <a:bodyPr/>
          <a:lstStyle/>
          <a:p>
            <a:r>
              <a:rPr lang="en-US" sz="1600" b="1" cap="smal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Intellectual Property</a:t>
            </a:r>
          </a:p>
          <a:p>
            <a:r>
              <a:rPr lang="en-US" sz="1600" b="1" cap="smal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TSP/U.S. Bolt Manufacturing, Inc.</a:t>
            </a:r>
            <a:endParaRPr lang="en-US" sz="1600" b="1" cap="smal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161125"/>
            <a:ext cx="1752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bolt, sectioned lengthwise showing forged head with large internal crack running horizontally.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35091" y="2438124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Internal crack caused by overheating during forging operation.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05400" y="6100549"/>
            <a:ext cx="3845257" cy="593725"/>
          </a:xfrm>
        </p:spPr>
        <p:txBody>
          <a:bodyPr/>
          <a:lstStyle/>
          <a:p>
            <a:r>
              <a:rPr lang="en-US" sz="1600" b="1" cap="smal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Intellectual Property</a:t>
            </a:r>
          </a:p>
          <a:p>
            <a:r>
              <a:rPr lang="en-US" sz="1600" b="1" cap="smal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TSP/U.S. Bolt Manufacturing, Inc.</a:t>
            </a:r>
            <a:endParaRPr lang="en-US" sz="1600" b="1" cap="smal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following are forging/hot heading parameters, as applicable:</a:t>
            </a:r>
          </a:p>
          <a:p>
            <a:pPr marL="920750" indent="0">
              <a:buNone/>
            </a:pPr>
            <a:r>
              <a:rPr lang="en-US" dirty="0"/>
              <a:t>a) equipment;</a:t>
            </a:r>
          </a:p>
          <a:p>
            <a:pPr marL="920750" indent="0">
              <a:buNone/>
            </a:pPr>
            <a:r>
              <a:rPr lang="en-US" dirty="0"/>
              <a:t>b) heating method (furnace, induction);</a:t>
            </a:r>
          </a:p>
          <a:p>
            <a:pPr marL="920750" indent="0">
              <a:buNone/>
            </a:pPr>
            <a:r>
              <a:rPr lang="en-US" dirty="0"/>
              <a:t>c) temperature control (thermocouple, optical or infrared pyrometer, fail safe cut-off);</a:t>
            </a:r>
          </a:p>
          <a:p>
            <a:pPr marL="920750" indent="0">
              <a:buNone/>
            </a:pPr>
            <a:r>
              <a:rPr lang="en-US" dirty="0"/>
              <a:t>d) times and temperatures;</a:t>
            </a:r>
          </a:p>
          <a:p>
            <a:pPr marL="920750" indent="0">
              <a:buNone/>
            </a:pPr>
            <a:r>
              <a:rPr lang="en-US" dirty="0"/>
              <a:t>e) dimensional control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manufacturer shall have a written forging procedure defining, at a minimum, the </a:t>
            </a:r>
            <a:r>
              <a:rPr lang="en-US" dirty="0" smtClean="0"/>
              <a:t>parameters defined </a:t>
            </a:r>
            <a:r>
              <a:rPr lang="en-US" dirty="0"/>
              <a:t>in 5.4.3. When induction heating is used for forging, the manufacturer’s equipment shall </a:t>
            </a:r>
            <a:r>
              <a:rPr lang="en-US" dirty="0" smtClean="0"/>
              <a:t>include temperature </a:t>
            </a:r>
            <a:r>
              <a:rPr lang="en-US" dirty="0"/>
              <a:t>monitoring equipment and an automatic fail-safe system to prevent overheating.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20E Forging </a:t>
            </a:r>
            <a:r>
              <a:rPr lang="en-US" sz="4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05400" y="6100549"/>
            <a:ext cx="3845257" cy="593725"/>
          </a:xfrm>
        </p:spPr>
        <p:txBody>
          <a:bodyPr/>
          <a:lstStyle/>
          <a:p>
            <a:r>
              <a:rPr lang="en-US" sz="1600" b="1" cap="smal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Intellectual Property</a:t>
            </a:r>
          </a:p>
          <a:p>
            <a:r>
              <a:rPr lang="en-US" sz="1600" b="1" cap="smal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TSP/U.S. Bolt Manufacturing, Inc.</a:t>
            </a:r>
            <a:endParaRPr lang="en-US" sz="1600" b="1" cap="smal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3463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Heat Treatment - Critical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1250196"/>
            <a:ext cx="255195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Bolts must be heat treated to achieve proper strength by cooling rapidly from high temperature. Nesting the parts prevents uniform cooling. </a:t>
            </a:r>
            <a:endParaRPr lang="en-US" sz="1700" dirty="0"/>
          </a:p>
        </p:txBody>
      </p:sp>
      <p:sp>
        <p:nvSpPr>
          <p:cNvPr id="11" name="TextBox 10"/>
          <p:cNvSpPr txBox="1"/>
          <p:nvPr/>
        </p:nvSpPr>
        <p:spPr>
          <a:xfrm>
            <a:off x="267566" y="3887289"/>
            <a:ext cx="255183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Random stacking of the parts and maximizing furnace load is often used for commercial bolting but it is not acceptable for critical bolting. </a:t>
            </a:r>
            <a:endParaRPr lang="en-US" sz="1700" dirty="0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6" y="994440"/>
            <a:ext cx="4506773" cy="2696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980" y="3403455"/>
            <a:ext cx="4506773" cy="27839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Multiply 7"/>
          <p:cNvSpPr/>
          <p:nvPr/>
        </p:nvSpPr>
        <p:spPr>
          <a:xfrm>
            <a:off x="1218631" y="1405166"/>
            <a:ext cx="6431106" cy="4572000"/>
          </a:xfrm>
          <a:prstGeom prst="mathMultiply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50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 smtClean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05400" y="6100549"/>
            <a:ext cx="3845257" cy="593725"/>
          </a:xfrm>
        </p:spPr>
        <p:txBody>
          <a:bodyPr/>
          <a:lstStyle/>
          <a:p>
            <a:r>
              <a:rPr lang="en-US" sz="1600" b="1" cap="smal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Intellectual Property</a:t>
            </a:r>
          </a:p>
          <a:p>
            <a:r>
              <a:rPr lang="en-US" sz="1600" b="1" cap="smal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TSP/U.S. Bolt Manufacturing, Inc.</a:t>
            </a:r>
            <a:endParaRPr lang="en-US" sz="1600" b="1" cap="smal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7586" y="10160"/>
            <a:ext cx="838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Furnace Loading for Critical Bolting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6104995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33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en-US" dirty="0"/>
              <a:t>The following are heat treat parameters, as applicable:</a:t>
            </a:r>
          </a:p>
          <a:p>
            <a:pPr marL="522288" indent="0">
              <a:buNone/>
            </a:pPr>
            <a:r>
              <a:rPr lang="en-US" dirty="0"/>
              <a:t>a) equipment (batch, continuous, induction, </a:t>
            </a:r>
            <a:r>
              <a:rPr lang="en-US" dirty="0" smtClean="0"/>
              <a:t>      	direct </a:t>
            </a:r>
            <a:r>
              <a:rPr lang="en-US" dirty="0"/>
              <a:t>resistance);</a:t>
            </a:r>
          </a:p>
          <a:p>
            <a:pPr marL="522288" indent="0">
              <a:buNone/>
            </a:pPr>
            <a:r>
              <a:rPr lang="en-US" dirty="0"/>
              <a:t>b) times and temperatures;</a:t>
            </a:r>
          </a:p>
          <a:p>
            <a:pPr marL="522288" indent="0">
              <a:buNone/>
            </a:pPr>
            <a:r>
              <a:rPr lang="fr-FR" dirty="0"/>
              <a:t>c) cooling media (</a:t>
            </a:r>
            <a:r>
              <a:rPr lang="fr-FR" dirty="0" smtClean="0"/>
              <a:t>e.g. </a:t>
            </a:r>
            <a:r>
              <a:rPr lang="fr-FR" dirty="0"/>
              <a:t>type, </a:t>
            </a:r>
            <a:r>
              <a:rPr lang="fr-FR" dirty="0" err="1"/>
              <a:t>polymer</a:t>
            </a:r>
            <a:r>
              <a:rPr lang="fr-FR" dirty="0"/>
              <a:t> </a:t>
            </a:r>
            <a:r>
              <a:rPr lang="fr-FR" dirty="0" smtClean="0"/>
              <a:t>	concentration</a:t>
            </a:r>
            <a:r>
              <a:rPr lang="fr-FR" dirty="0"/>
              <a:t>, quench temperature, agitation);</a:t>
            </a:r>
          </a:p>
          <a:p>
            <a:pPr marL="522288" indent="0">
              <a:buNone/>
            </a:pPr>
            <a:r>
              <a:rPr lang="en-US" dirty="0"/>
              <a:t>d) control and calibration methods;</a:t>
            </a:r>
          </a:p>
          <a:p>
            <a:pPr marL="522288" indent="0">
              <a:buNone/>
            </a:pPr>
            <a:r>
              <a:rPr lang="en-US" dirty="0"/>
              <a:t>e) maximum transfer time;</a:t>
            </a:r>
          </a:p>
          <a:p>
            <a:pPr marL="522288" indent="0">
              <a:buNone/>
            </a:pPr>
            <a:r>
              <a:rPr lang="en-US" dirty="0"/>
              <a:t>f) quench media start and finish temperature;</a:t>
            </a:r>
          </a:p>
          <a:p>
            <a:pPr marL="522288" indent="0">
              <a:buNone/>
            </a:pPr>
            <a:r>
              <a:rPr lang="en-US" dirty="0"/>
              <a:t>g) furnace load diagrams</a:t>
            </a:r>
            <a:r>
              <a:rPr lang="en-US" dirty="0" smtClean="0"/>
              <a:t>.</a:t>
            </a:r>
            <a:endParaRPr lang="en-US" dirty="0"/>
          </a:p>
          <a:p>
            <a:pPr marL="123825" indent="0">
              <a:buNone/>
            </a:pPr>
            <a:r>
              <a:rPr lang="en-US" dirty="0"/>
              <a:t>Furnace calibration shall be in accordance with API 6A, Annex M; SAE AMS2750; or SAE AMSH6875.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37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20E Heat Treat Controls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3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05400" y="6100549"/>
            <a:ext cx="3845257" cy="593725"/>
          </a:xfrm>
        </p:spPr>
        <p:txBody>
          <a:bodyPr/>
          <a:lstStyle/>
          <a:p>
            <a:r>
              <a:rPr lang="en-US" sz="1600" b="1" cap="smal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Intellectual Property</a:t>
            </a:r>
          </a:p>
          <a:p>
            <a:r>
              <a:rPr lang="en-US" sz="1600" b="1" cap="smal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TSP/U.S. Bolt Manufacturing, Inc.</a:t>
            </a:r>
            <a:endParaRPr lang="en-US" sz="1600" b="1" cap="smal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r>
              <a:rPr lang="en-US" dirty="0" smtClean="0"/>
              <a:t>Cross-section of threaded bolt with internal bursts resulting from improper thread </a:t>
            </a:r>
            <a:r>
              <a:rPr lang="en-US" dirty="0" smtClean="0"/>
              <a:t>forming.</a:t>
            </a:r>
            <a:endParaRPr lang="en-US" dirty="0" smtClean="0"/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84851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Threading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1752600"/>
            <a:ext cx="4504543" cy="2385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13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 smtClean="0"/>
              <a:t>General </a:t>
            </a:r>
            <a:r>
              <a:rPr lang="en-US" b="1" dirty="0"/>
              <a:t>Variables</a:t>
            </a:r>
          </a:p>
          <a:p>
            <a:r>
              <a:rPr lang="en-US" dirty="0"/>
              <a:t>The following are general variables, as applicable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achining and threadin</a:t>
            </a:r>
            <a:r>
              <a:rPr lang="en-US" dirty="0" smtClean="0"/>
              <a:t>g e</a:t>
            </a:r>
            <a:r>
              <a:rPr lang="en-US" dirty="0" smtClean="0"/>
              <a:t>quipment— single </a:t>
            </a:r>
            <a:r>
              <a:rPr lang="en-US" dirty="0"/>
              <a:t>point (lathe), multiple chaser, </a:t>
            </a:r>
            <a:r>
              <a:rPr lang="en-US" dirty="0" smtClean="0"/>
              <a:t>roll</a:t>
            </a:r>
            <a:r>
              <a:rPr lang="en-US" dirty="0"/>
              <a:t>, </a:t>
            </a:r>
            <a:r>
              <a:rPr lang="en-US" dirty="0" smtClean="0"/>
              <a:t>cutting </a:t>
            </a:r>
            <a:r>
              <a:rPr lang="en-US" dirty="0"/>
              <a:t>tap, form tap</a:t>
            </a:r>
            <a:r>
              <a:rPr lang="en-US" dirty="0" smtClean="0"/>
              <a:t>;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m</a:t>
            </a:r>
            <a:r>
              <a:rPr lang="en-US" dirty="0" smtClean="0"/>
              <a:t>achining and </a:t>
            </a:r>
            <a:r>
              <a:rPr lang="en-US" dirty="0" smtClean="0"/>
              <a:t>threading control methods.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20E Control 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Threading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05400" y="6100549"/>
            <a:ext cx="3845257" cy="593725"/>
          </a:xfrm>
        </p:spPr>
        <p:txBody>
          <a:bodyPr/>
          <a:lstStyle/>
          <a:p>
            <a:r>
              <a:rPr lang="en-US" sz="1600" b="1" cap="smal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Intellectual Property</a:t>
            </a:r>
          </a:p>
          <a:p>
            <a:r>
              <a:rPr lang="en-US" sz="1600" b="1" cap="smal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TSP/U.S. Bolt Manufacturing, Inc.</a:t>
            </a:r>
            <a:endParaRPr lang="en-US" sz="1600" b="1" cap="small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2928</TotalTime>
  <Words>482</Words>
  <Application>Microsoft Office PowerPoint</Application>
  <PresentationFormat>On-screen Show (4:3)</PresentationFormat>
  <Paragraphs>124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        </vt:lpstr>
      <vt:lpstr>  Critical Operations </vt:lpstr>
      <vt:lpstr>Control of Forging - Critical</vt:lpstr>
      <vt:lpstr>  20E Forging Controls </vt:lpstr>
      <vt:lpstr>Heat Treatment - Critical</vt:lpstr>
      <vt:lpstr>Furnace Loading for Critical Bolting</vt:lpstr>
      <vt:lpstr>20E Heat Treat Controls</vt:lpstr>
      <vt:lpstr> Threading</vt:lpstr>
      <vt:lpstr>20E Control of Threading  </vt:lpstr>
      <vt:lpstr>Testing </vt:lpstr>
      <vt:lpstr>Testing Limitations</vt:lpstr>
      <vt:lpstr>Assured Bolt Quality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TSP/US Bolt</dc:title>
  <dc:creator>Lester Burgess</dc:creator>
  <cp:lastModifiedBy>Lester</cp:lastModifiedBy>
  <cp:revision>203</cp:revision>
  <cp:lastPrinted>2012-08-14T22:38:45Z</cp:lastPrinted>
  <dcterms:created xsi:type="dcterms:W3CDTF">2012-08-06T17:43:31Z</dcterms:created>
  <dcterms:modified xsi:type="dcterms:W3CDTF">2017-04-06T19:55:47Z</dcterms:modified>
</cp:coreProperties>
</file>