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526" r:id="rId3"/>
    <p:sldId id="531" r:id="rId4"/>
    <p:sldId id="532" r:id="rId5"/>
    <p:sldId id="513" r:id="rId6"/>
    <p:sldId id="464" r:id="rId7"/>
    <p:sldId id="465" r:id="rId8"/>
    <p:sldId id="466" r:id="rId9"/>
    <p:sldId id="467" r:id="rId10"/>
    <p:sldId id="468" r:id="rId11"/>
    <p:sldId id="469" r:id="rId12"/>
    <p:sldId id="471" r:id="rId13"/>
    <p:sldId id="490" r:id="rId14"/>
    <p:sldId id="472" r:id="rId15"/>
    <p:sldId id="281" r:id="rId16"/>
    <p:sldId id="389" r:id="rId17"/>
    <p:sldId id="306" r:id="rId18"/>
    <p:sldId id="311" r:id="rId19"/>
    <p:sldId id="481" r:id="rId20"/>
    <p:sldId id="482" r:id="rId21"/>
    <p:sldId id="483" r:id="rId22"/>
    <p:sldId id="484" r:id="rId23"/>
    <p:sldId id="486" r:id="rId24"/>
    <p:sldId id="487" r:id="rId25"/>
    <p:sldId id="528" r:id="rId26"/>
    <p:sldId id="530" r:id="rId27"/>
    <p:sldId id="529" r:id="rId28"/>
    <p:sldId id="514" r:id="rId29"/>
    <p:sldId id="476" r:id="rId30"/>
    <p:sldId id="492" r:id="rId31"/>
    <p:sldId id="533" r:id="rId32"/>
    <p:sldId id="534" r:id="rId33"/>
    <p:sldId id="479" r:id="rId34"/>
    <p:sldId id="406" r:id="rId35"/>
    <p:sldId id="525" r:id="rId36"/>
    <p:sldId id="521" r:id="rId37"/>
    <p:sldId id="506" r:id="rId38"/>
    <p:sldId id="495" r:id="rId39"/>
    <p:sldId id="258" r:id="rId40"/>
    <p:sldId id="374" r:id="rId41"/>
    <p:sldId id="30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90" autoAdjust="0"/>
    <p:restoredTop sz="97484" autoAdjust="0"/>
  </p:normalViewPr>
  <p:slideViewPr>
    <p:cSldViewPr>
      <p:cViewPr varScale="1">
        <p:scale>
          <a:sx n="113" d="100"/>
          <a:sy n="113" d="100"/>
        </p:scale>
        <p:origin x="2130" y="114"/>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130" d="100"/>
        <a:sy n="130" d="100"/>
      </p:scale>
      <p:origin x="0" y="1236"/>
    </p:cViewPr>
  </p:sorterViewPr>
  <p:notesViewPr>
    <p:cSldViewPr>
      <p:cViewPr varScale="1">
        <p:scale>
          <a:sx n="89" d="100"/>
          <a:sy n="89" d="100"/>
        </p:scale>
        <p:origin x="-383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cquisti\AppData\Local\Microsoft\Windows\Temporary%20Internet%20Files\Content.Outlook\2THT04F8\Bar%20graphs%205%20-%20gr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7.9294493917587597E-2"/>
          <c:y val="9.7286862907313296E-2"/>
          <c:w val="0.87046639853471497"/>
          <c:h val="0.64616354003460197"/>
        </c:manualLayout>
      </c:layout>
      <c:barChart>
        <c:barDir val="col"/>
        <c:grouping val="clustered"/>
        <c:varyColors val="0"/>
        <c:ser>
          <c:idx val="0"/>
          <c:order val="0"/>
          <c:tx>
            <c:v>Christian</c:v>
          </c:tx>
          <c:spPr>
            <a:solidFill>
              <a:schemeClr val="bg1">
                <a:lumMod val="65000"/>
              </a:schemeClr>
            </a:solidFill>
            <a:ln w="6350" cap="flat" cmpd="sng" algn="ctr">
              <a:solidFill>
                <a:schemeClr val="tx1">
                  <a:alpha val="95000"/>
                </a:schemeClr>
              </a:solidFill>
              <a:round/>
            </a:ln>
            <a:effectLst>
              <a:outerShdw blurRad="40000" dist="20000" dir="5400000" rotWithShape="0">
                <a:srgbClr val="000000">
                  <a:alpha val="38000"/>
                </a:srgbClr>
              </a:outerShdw>
            </a:effectLst>
          </c:spPr>
          <c:invertIfNegative val="0"/>
          <c:cat>
            <c:strRef>
              <c:f>'[Bar graphs 5 - gray.xlsx]ChristianMuslim'!$M$9,'[Bar graphs 5 - gray.xlsx]ChristianMuslim'!$H$9,'[Bar graphs 5 - gray.xlsx]ChristianMuslim'!$C$9</c:f>
              <c:strCache>
                <c:ptCount val="3"/>
                <c:pt idx="0">
                  <c:v>n=52   n=44</c:v>
                </c:pt>
                <c:pt idx="1">
                  <c:v>n=560   n=552</c:v>
                </c:pt>
                <c:pt idx="2">
                  <c:v>n=448   n=426</c:v>
                </c:pt>
              </c:strCache>
            </c:strRef>
          </c:cat>
          <c:val>
            <c:numRef>
              <c:f>'[Bar graphs 5 - gray.xlsx]ChristianMuslim'!$M$6,'[Bar graphs 5 - gray.xlsx]ChristianMuslim'!$H$6,'[Bar graphs 5 - gray.xlsx]ChristianMuslim'!$C$6</c:f>
              <c:numCache>
                <c:formatCode>General</c:formatCode>
                <c:ptCount val="3"/>
                <c:pt idx="0">
                  <c:v>0.17307690000000001</c:v>
                </c:pt>
                <c:pt idx="1">
                  <c:v>0.1303571</c:v>
                </c:pt>
                <c:pt idx="2">
                  <c:v>0.11607140000000001</c:v>
                </c:pt>
              </c:numCache>
            </c:numRef>
          </c:val>
          <c:extLst xmlns:c16r2="http://schemas.microsoft.com/office/drawing/2015/06/chart">
            <c:ext xmlns:c16="http://schemas.microsoft.com/office/drawing/2014/chart" uri="{C3380CC4-5D6E-409C-BE32-E72D297353CC}">
              <c16:uniqueId val="{00000000-885B-4908-BC06-8F4CEB8C141F}"/>
            </c:ext>
          </c:extLst>
        </c:ser>
        <c:ser>
          <c:idx val="1"/>
          <c:order val="1"/>
          <c:tx>
            <c:v>Muslim</c:v>
          </c:tx>
          <c:spPr>
            <a:solidFill>
              <a:schemeClr val="bg2"/>
            </a:solidFill>
            <a:ln w="3175" cap="flat" cmpd="sng" algn="ctr">
              <a:solidFill>
                <a:schemeClr val="tx1"/>
              </a:solidFill>
              <a:round/>
            </a:ln>
            <a:effectLst>
              <a:outerShdw blurRad="40000" dist="20000" dir="5400000" rotWithShape="0">
                <a:srgbClr val="000000">
                  <a:alpha val="38000"/>
                </a:srgbClr>
              </a:outerShdw>
            </a:effectLst>
          </c:spPr>
          <c:invertIfNegative val="0"/>
          <c:cat>
            <c:strRef>
              <c:f>'[Bar graphs 5 - gray.xlsx]ChristianMuslim'!$M$9,'[Bar graphs 5 - gray.xlsx]ChristianMuslim'!$H$9,'[Bar graphs 5 - gray.xlsx]ChristianMuslim'!$C$9</c:f>
              <c:strCache>
                <c:ptCount val="3"/>
                <c:pt idx="0">
                  <c:v>n=52   n=44</c:v>
                </c:pt>
                <c:pt idx="1">
                  <c:v>n=560   n=552</c:v>
                </c:pt>
                <c:pt idx="2">
                  <c:v>n=448   n=426</c:v>
                </c:pt>
              </c:strCache>
            </c:strRef>
          </c:cat>
          <c:val>
            <c:numRef>
              <c:f>'[Bar graphs 5 - gray.xlsx]ChristianMuslim'!$N$6,'[Bar graphs 5 - gray.xlsx]ChristianMuslim'!$I$6,'[Bar graphs 5 - gray.xlsx]ChristianMuslim'!$D$6</c:f>
              <c:numCache>
                <c:formatCode>General</c:formatCode>
                <c:ptCount val="3"/>
                <c:pt idx="0">
                  <c:v>2.2727299999999999E-2</c:v>
                </c:pt>
                <c:pt idx="1">
                  <c:v>0.1105072</c:v>
                </c:pt>
                <c:pt idx="2">
                  <c:v>0.1173709</c:v>
                </c:pt>
              </c:numCache>
            </c:numRef>
          </c:val>
          <c:extLst xmlns:c16r2="http://schemas.microsoft.com/office/drawing/2015/06/chart">
            <c:ext xmlns:c16="http://schemas.microsoft.com/office/drawing/2014/chart" uri="{C3380CC4-5D6E-409C-BE32-E72D297353CC}">
              <c16:uniqueId val="{00000001-885B-4908-BC06-8F4CEB8C141F}"/>
            </c:ext>
          </c:extLst>
        </c:ser>
        <c:dLbls>
          <c:showLegendKey val="0"/>
          <c:showVal val="0"/>
          <c:showCatName val="0"/>
          <c:showSerName val="0"/>
          <c:showPercent val="0"/>
          <c:showBubbleSize val="0"/>
        </c:dLbls>
        <c:gapWidth val="100"/>
        <c:overlap val="-24"/>
        <c:axId val="621361248"/>
        <c:axId val="621361640"/>
      </c:barChart>
      <c:catAx>
        <c:axId val="6213612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21361640"/>
        <c:crosses val="autoZero"/>
        <c:auto val="1"/>
        <c:lblAlgn val="ctr"/>
        <c:lblOffset val="100"/>
        <c:noMultiLvlLbl val="0"/>
      </c:catAx>
      <c:valAx>
        <c:axId val="621361640"/>
        <c:scaling>
          <c:orientation val="minMax"/>
          <c:max val="0.3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1361248"/>
        <c:crosses val="autoZero"/>
        <c:crossBetween val="between"/>
        <c:majorUnit val="0.05"/>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36038175812462497"/>
          <c:y val="1.7937424222116399E-2"/>
          <c:w val="0.30276494018633898"/>
          <c:h val="9.91371142549463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0.41312</cdr:x>
      <cdr:y>0.81558</cdr:y>
    </cdr:from>
    <cdr:to>
      <cdr:x>0.65193</cdr:x>
      <cdr:y>0.98305</cdr:y>
    </cdr:to>
    <cdr:sp macro="" textlink="">
      <cdr:nvSpPr>
        <cdr:cNvPr id="3" name="TextBox 6"/>
        <cdr:cNvSpPr txBox="1"/>
      </cdr:nvSpPr>
      <cdr:spPr>
        <a:xfrm xmlns:a="http://schemas.openxmlformats.org/drawingml/2006/main">
          <a:off x="2479030" y="2235227"/>
          <a:ext cx="1433012" cy="458979"/>
        </a:xfrm>
        <a:prstGeom xmlns:a="http://schemas.openxmlformats.org/drawingml/2006/main" prst="rect">
          <a:avLst/>
        </a:prstGeom>
        <a:solidFill xmlns:a="http://schemas.openxmlformats.org/drawingml/2006/main">
          <a:schemeClr val="lt1"/>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900">
              <a:latin typeface="Times New Roman" panose="02020603050405020304" pitchFamily="18" charset="0"/>
              <a:cs typeface="Times New Roman" panose="02020603050405020304" pitchFamily="18" charset="0"/>
            </a:rPr>
            <a:t>Politically mixed states</a:t>
          </a:r>
          <a:br>
            <a:rPr lang="en-US" sz="900">
              <a:latin typeface="Times New Roman" panose="02020603050405020304" pitchFamily="18" charset="0"/>
              <a:cs typeface="Times New Roman" panose="02020603050405020304" pitchFamily="18" charset="0"/>
            </a:rPr>
          </a:br>
          <a:r>
            <a:rPr lang="en-US" sz="900">
              <a:latin typeface="Times New Roman" panose="02020603050405020304" pitchFamily="18" charset="0"/>
              <a:cs typeface="Times New Roman" panose="02020603050405020304" pitchFamily="18" charset="0"/>
            </a:rPr>
            <a:t>Two-sided Fischer’s </a:t>
          </a:r>
          <a:br>
            <a:rPr lang="en-US" sz="900">
              <a:latin typeface="Times New Roman" panose="02020603050405020304" pitchFamily="18" charset="0"/>
              <a:cs typeface="Times New Roman" panose="02020603050405020304" pitchFamily="18" charset="0"/>
            </a:rPr>
          </a:br>
          <a:r>
            <a:rPr lang="en-US" sz="900">
              <a:latin typeface="Times New Roman" panose="02020603050405020304" pitchFamily="18" charset="0"/>
              <a:cs typeface="Times New Roman" panose="02020603050405020304" pitchFamily="18" charset="0"/>
            </a:rPr>
            <a:t>exact p-value = 0.313</a:t>
          </a:r>
        </a:p>
      </cdr:txBody>
    </cdr:sp>
  </cdr:relSizeAnchor>
  <cdr:relSizeAnchor xmlns:cdr="http://schemas.openxmlformats.org/drawingml/2006/chartDrawing">
    <cdr:from>
      <cdr:x>0.10967</cdr:x>
      <cdr:y>0.8172</cdr:y>
    </cdr:from>
    <cdr:to>
      <cdr:x>0.31462</cdr:x>
      <cdr:y>0.98465</cdr:y>
    </cdr:to>
    <cdr:sp macro="" textlink="">
      <cdr:nvSpPr>
        <cdr:cNvPr id="4" name="TextBox 6"/>
        <cdr:cNvSpPr txBox="1"/>
      </cdr:nvSpPr>
      <cdr:spPr>
        <a:xfrm xmlns:a="http://schemas.openxmlformats.org/drawingml/2006/main">
          <a:off x="779288" y="2652212"/>
          <a:ext cx="1456287" cy="543460"/>
        </a:xfrm>
        <a:prstGeom xmlns:a="http://schemas.openxmlformats.org/drawingml/2006/main" prst="rect">
          <a:avLst/>
        </a:prstGeom>
        <a:solidFill xmlns:a="http://schemas.openxmlformats.org/drawingml/2006/main">
          <a:schemeClr val="lt1"/>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900">
              <a:latin typeface="Times New Roman" panose="02020603050405020304" pitchFamily="18" charset="0"/>
              <a:cs typeface="Times New Roman" panose="02020603050405020304" pitchFamily="18" charset="0"/>
            </a:rPr>
            <a:t>Republican states</a:t>
          </a:r>
          <a:br>
            <a:rPr lang="en-US" sz="900">
              <a:latin typeface="Times New Roman" panose="02020603050405020304" pitchFamily="18" charset="0"/>
              <a:cs typeface="Times New Roman" panose="02020603050405020304" pitchFamily="18" charset="0"/>
            </a:rPr>
          </a:br>
          <a:r>
            <a:rPr lang="en-US" sz="900">
              <a:latin typeface="Times New Roman" panose="02020603050405020304" pitchFamily="18" charset="0"/>
              <a:cs typeface="Times New Roman" panose="02020603050405020304" pitchFamily="18" charset="0"/>
            </a:rPr>
            <a:t>Two-sided Fischer’s exact p-value = 0.019</a:t>
          </a:r>
        </a:p>
      </cdr:txBody>
    </cdr:sp>
  </cdr:relSizeAnchor>
  <cdr:relSizeAnchor xmlns:cdr="http://schemas.openxmlformats.org/drawingml/2006/chartDrawing">
    <cdr:from>
      <cdr:x>0.69942</cdr:x>
      <cdr:y>0.81516</cdr:y>
    </cdr:from>
    <cdr:to>
      <cdr:x>0.90443</cdr:x>
      <cdr:y>0.98725</cdr:y>
    </cdr:to>
    <cdr:sp macro="" textlink="">
      <cdr:nvSpPr>
        <cdr:cNvPr id="5" name="TextBox 6"/>
        <cdr:cNvSpPr txBox="1"/>
      </cdr:nvSpPr>
      <cdr:spPr>
        <a:xfrm xmlns:a="http://schemas.openxmlformats.org/drawingml/2006/main">
          <a:off x="4969808" y="2645604"/>
          <a:ext cx="1456767" cy="558518"/>
        </a:xfrm>
        <a:prstGeom xmlns:a="http://schemas.openxmlformats.org/drawingml/2006/main" prst="rect">
          <a:avLst/>
        </a:prstGeom>
        <a:solidFill xmlns:a="http://schemas.openxmlformats.org/drawingml/2006/main">
          <a:schemeClr val="lt1"/>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900">
              <a:latin typeface="Times New Roman" panose="02020603050405020304" pitchFamily="18" charset="0"/>
              <a:cs typeface="Times New Roman" panose="02020603050405020304" pitchFamily="18" charset="0"/>
            </a:rPr>
            <a:t>Democrat</a:t>
          </a:r>
          <a:r>
            <a:rPr lang="en-US" sz="900" baseline="0">
              <a:latin typeface="Times New Roman" panose="02020603050405020304" pitchFamily="18" charset="0"/>
              <a:cs typeface="Times New Roman" panose="02020603050405020304" pitchFamily="18" charset="0"/>
            </a:rPr>
            <a:t> </a:t>
          </a:r>
          <a:r>
            <a:rPr lang="en-US" sz="900">
              <a:latin typeface="Times New Roman" panose="02020603050405020304" pitchFamily="18" charset="0"/>
              <a:cs typeface="Times New Roman" panose="02020603050405020304" pitchFamily="18" charset="0"/>
            </a:rPr>
            <a:t>states</a:t>
          </a:r>
          <a:br>
            <a:rPr lang="en-US" sz="900">
              <a:latin typeface="Times New Roman" panose="02020603050405020304" pitchFamily="18" charset="0"/>
              <a:cs typeface="Times New Roman" panose="02020603050405020304" pitchFamily="18" charset="0"/>
            </a:rPr>
          </a:br>
          <a:r>
            <a:rPr lang="en-US" sz="900">
              <a:latin typeface="Times New Roman" panose="02020603050405020304" pitchFamily="18" charset="0"/>
              <a:cs typeface="Times New Roman" panose="02020603050405020304" pitchFamily="18" charset="0"/>
            </a:rPr>
            <a:t>Two-sided Fischer’s exact p-value = 1.000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FAE38-9905-4189-9FEE-1D118A998D4B}" type="datetimeFigureOut">
              <a:rPr lang="en-US" smtClean="0"/>
              <a:t>6/6/2017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8BBBAE-5B83-41D1-9966-96F22C337F4F}" type="slidenum">
              <a:rPr lang="en-US" smtClean="0"/>
              <a:t>‹#›</a:t>
            </a:fld>
            <a:endParaRPr lang="en-US"/>
          </a:p>
        </p:txBody>
      </p:sp>
    </p:spTree>
    <p:extLst>
      <p:ext uri="{BB962C8B-B14F-4D97-AF65-F5344CB8AC3E}">
        <p14:creationId xmlns:p14="http://schemas.microsoft.com/office/powerpoint/2010/main" val="3751278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F9563-D14E-402A-A7B1-6794FB4CD326}" type="datetimeFigureOut">
              <a:rPr lang="en-US" smtClean="0"/>
              <a:t>6/6/2017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76F74-08FB-459B-B09A-CDAE3603EF85}" type="slidenum">
              <a:rPr lang="en-US" smtClean="0"/>
              <a:t>‹#›</a:t>
            </a:fld>
            <a:endParaRPr lang="en-US"/>
          </a:p>
        </p:txBody>
      </p:sp>
    </p:spTree>
    <p:extLst>
      <p:ext uri="{BB962C8B-B14F-4D97-AF65-F5344CB8AC3E}">
        <p14:creationId xmlns:p14="http://schemas.microsoft.com/office/powerpoint/2010/main" val="183320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Delighte</a:t>
            </a:r>
            <a:r>
              <a:rPr lang="en-US" baseline="0" dirty="0" smtClean="0"/>
              <a:t>d to be here</a:t>
            </a:r>
          </a:p>
          <a:p>
            <a:r>
              <a:rPr lang="en-US" baseline="0" dirty="0" smtClean="0"/>
              <a:t>Joint work</a:t>
            </a:r>
          </a:p>
          <a:p>
            <a:r>
              <a:rPr lang="en-US" baseline="0" dirty="0" smtClean="0"/>
              <a:t>Economist by training</a:t>
            </a:r>
          </a:p>
          <a:p>
            <a:r>
              <a:rPr lang="en-US" baseline="0" dirty="0" smtClean="0"/>
              <a:t>Economics of privacy</a:t>
            </a:r>
          </a:p>
          <a:p>
            <a:r>
              <a:rPr lang="en-US" baseline="0" dirty="0" smtClean="0"/>
              <a:t>Chose non-traditional path (</a:t>
            </a:r>
            <a:r>
              <a:rPr lang="en-US" baseline="0" dirty="0" err="1" smtClean="0"/>
              <a:t>berkeley</a:t>
            </a:r>
            <a:r>
              <a:rPr lang="en-US" baseline="0" dirty="0" smtClean="0"/>
              <a:t>, </a:t>
            </a:r>
            <a:r>
              <a:rPr lang="en-US" baseline="0" dirty="0" err="1" smtClean="0"/>
              <a:t>hal</a:t>
            </a:r>
            <a:r>
              <a:rPr lang="en-US" baseline="0" dirty="0" smtClean="0"/>
              <a:t> </a:t>
            </a:r>
            <a:r>
              <a:rPr lang="en-US" baseline="0" dirty="0" err="1" smtClean="0"/>
              <a:t>varian</a:t>
            </a:r>
            <a:r>
              <a:rPr lang="en-US" baseline="0" dirty="0" smtClean="0"/>
              <a:t>, school of information; mix of econ, behavioral econ, and data mining aimed at investigating trade-offs and decisions)</a:t>
            </a:r>
          </a:p>
          <a:p>
            <a:endParaRPr lang="en-US" baseline="0" dirty="0" smtClean="0"/>
          </a:p>
          <a:p>
            <a:r>
              <a:rPr lang="en-US" baseline="0" dirty="0" smtClean="0"/>
              <a:t>This study is an example of that. Started early on investigating online social networks; experiment in the wild. Data used in many ways; the hiring angle.</a:t>
            </a:r>
          </a:p>
          <a:p>
            <a:endParaRPr lang="en-US" baseline="0" dirty="0" smtClean="0"/>
          </a:p>
          <a:p>
            <a:r>
              <a:rPr lang="en-US" baseline="0" dirty="0" smtClean="0"/>
              <a:t>Warn you – very preliminary results, and very young paper (although kind of ironic, since we started the project over 4 years ago)</a:t>
            </a:r>
          </a:p>
          <a:p>
            <a:endParaRPr lang="en-US" baseline="0" dirty="0" smtClean="0"/>
          </a:p>
          <a:p>
            <a:endParaRPr lang="en-US" baseline="0" dirty="0" smtClean="0"/>
          </a:p>
          <a:p>
            <a:r>
              <a:rPr lang="en-US" dirty="0" smtClean="0"/>
              <a:t>Three challenges to overcome.</a:t>
            </a:r>
          </a:p>
          <a:p>
            <a:endParaRPr lang="en-US" dirty="0" smtClean="0"/>
          </a:p>
          <a:p>
            <a:r>
              <a:rPr lang="en-US" dirty="0" smtClean="0"/>
              <a:t>We started with the</a:t>
            </a:r>
            <a:r>
              <a:rPr lang="en-US" baseline="0" dirty="0" smtClean="0"/>
              <a:t> idea of studying whether employers are using </a:t>
            </a:r>
            <a:r>
              <a:rPr lang="en-US" baseline="0" dirty="0" err="1" smtClean="0"/>
              <a:t>socal</a:t>
            </a:r>
            <a:r>
              <a:rPr lang="en-US" baseline="0" dirty="0" smtClean="0"/>
              <a:t> media, and how it affecting them; over the years the 1</a:t>
            </a:r>
            <a:r>
              <a:rPr lang="en-US" baseline="30000" dirty="0" smtClean="0"/>
              <a:t>st</a:t>
            </a:r>
            <a:r>
              <a:rPr lang="en-US" baseline="0" dirty="0" smtClean="0"/>
              <a:t> question became redundant, but the second is still open, since there may be a gap between what employers say they use social media for, and how they are actually affected by it. and by “it”, I refer to information which is risky to ask during the hiring process (as it may lead to discrimination lawsuits), but which candidates nowadays volunteer online. so we focus on that information, and we stress that our claim is not that we are using social media to investigate how employers react to a trait per se, but how they react to the trait and the fact that the trait is being self-reported by the candidate.</a:t>
            </a:r>
          </a:p>
        </p:txBody>
      </p:sp>
      <p:sp>
        <p:nvSpPr>
          <p:cNvPr id="4" name="Slide Number Placeholder 3"/>
          <p:cNvSpPr>
            <a:spLocks noGrp="1"/>
          </p:cNvSpPr>
          <p:nvPr>
            <p:ph type="sldNum" sz="quarter" idx="10"/>
          </p:nvPr>
        </p:nvSpPr>
        <p:spPr/>
        <p:txBody>
          <a:bodyPr/>
          <a:lstStyle/>
          <a:p>
            <a:fld id="{EF876F74-08FB-459B-B09A-CDAE3603EF85}" type="slidenum">
              <a:rPr lang="en-US" smtClean="0"/>
              <a:t>1</a:t>
            </a:fld>
            <a:endParaRPr lang="en-US"/>
          </a:p>
        </p:txBody>
      </p:sp>
    </p:spTree>
    <p:extLst>
      <p:ext uri="{BB962C8B-B14F-4D97-AF65-F5344CB8AC3E}">
        <p14:creationId xmlns:p14="http://schemas.microsoft.com/office/powerpoint/2010/main" val="110300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Dressed for</a:t>
            </a:r>
            <a:r>
              <a:rPr lang="en-US" baseline="0" dirty="0" smtClean="0"/>
              <a:t> success </a:t>
            </a:r>
            <a:r>
              <a:rPr lang="en-US" baseline="0" dirty="0" err="1" smtClean="0"/>
              <a:t>vs</a:t>
            </a:r>
            <a:r>
              <a:rPr lang="en-US" baseline="0" dirty="0" smtClean="0"/>
              <a:t> tattoos and cannabis</a:t>
            </a:r>
            <a:endParaRPr lang="en-US" dirty="0"/>
          </a:p>
        </p:txBody>
      </p:sp>
      <p:sp>
        <p:nvSpPr>
          <p:cNvPr id="4" name="Slide Number Placeholder 3"/>
          <p:cNvSpPr>
            <a:spLocks noGrp="1"/>
          </p:cNvSpPr>
          <p:nvPr>
            <p:ph type="sldNum" sz="quarter" idx="10"/>
          </p:nvPr>
        </p:nvSpPr>
        <p:spPr/>
        <p:txBody>
          <a:bodyPr/>
          <a:lstStyle/>
          <a:p>
            <a:fld id="{EF876F74-08FB-459B-B09A-CDAE3603EF85}" type="slidenum">
              <a:rPr lang="en-US" smtClean="0"/>
              <a:t>3</a:t>
            </a:fld>
            <a:endParaRPr lang="en-US"/>
          </a:p>
        </p:txBody>
      </p:sp>
    </p:spTree>
    <p:extLst>
      <p:ext uri="{BB962C8B-B14F-4D97-AF65-F5344CB8AC3E}">
        <p14:creationId xmlns:p14="http://schemas.microsoft.com/office/powerpoint/2010/main" val="189372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t>
            </a:r>
            <a:r>
              <a:rPr lang="en-US" baseline="0" dirty="0" err="1" smtClean="0"/>
              <a:t>ponemon</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Discovery of “bad” information not otherwise known</a:t>
            </a:r>
          </a:p>
          <a:p>
            <a:endParaRPr lang="en-US" dirty="0"/>
          </a:p>
        </p:txBody>
      </p:sp>
      <p:sp>
        <p:nvSpPr>
          <p:cNvPr id="4" name="Slide Number Placeholder 3"/>
          <p:cNvSpPr>
            <a:spLocks noGrp="1"/>
          </p:cNvSpPr>
          <p:nvPr>
            <p:ph type="sldNum" sz="quarter" idx="10"/>
          </p:nvPr>
        </p:nvSpPr>
        <p:spPr/>
        <p:txBody>
          <a:bodyPr/>
          <a:lstStyle/>
          <a:p>
            <a:fld id="{EF876F74-08FB-459B-B09A-CDAE3603EF85}" type="slidenum">
              <a:rPr lang="en-US" smtClean="0"/>
              <a:t>12</a:t>
            </a:fld>
            <a:endParaRPr lang="en-US"/>
          </a:p>
        </p:txBody>
      </p:sp>
    </p:spTree>
    <p:extLst>
      <p:ext uri="{BB962C8B-B14F-4D97-AF65-F5344CB8AC3E}">
        <p14:creationId xmlns:p14="http://schemas.microsoft.com/office/powerpoint/2010/main" val="186467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started this, first question.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not true of professional/unprofessional profiles]</a:t>
            </a:r>
          </a:p>
          <a:p>
            <a:endParaRPr lang="en-US" dirty="0"/>
          </a:p>
        </p:txBody>
      </p:sp>
      <p:sp>
        <p:nvSpPr>
          <p:cNvPr id="4" name="Slide Number Placeholder 3"/>
          <p:cNvSpPr>
            <a:spLocks noGrp="1"/>
          </p:cNvSpPr>
          <p:nvPr>
            <p:ph type="sldNum" sz="quarter" idx="10"/>
          </p:nvPr>
        </p:nvSpPr>
        <p:spPr/>
        <p:txBody>
          <a:bodyPr/>
          <a:lstStyle/>
          <a:p>
            <a:fld id="{EF876F74-08FB-459B-B09A-CDAE3603EF85}" type="slidenum">
              <a:rPr lang="en-US" smtClean="0"/>
              <a:t>14</a:t>
            </a:fld>
            <a:endParaRPr lang="en-US"/>
          </a:p>
        </p:txBody>
      </p:sp>
    </p:spTree>
    <p:extLst>
      <p:ext uri="{BB962C8B-B14F-4D97-AF65-F5344CB8AC3E}">
        <p14:creationId xmlns:p14="http://schemas.microsoft.com/office/powerpoint/2010/main" val="197037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mean by “created”</a:t>
            </a:r>
            <a:endParaRPr lang="en-US" dirty="0"/>
          </a:p>
        </p:txBody>
      </p:sp>
      <p:sp>
        <p:nvSpPr>
          <p:cNvPr id="4" name="Slide Number Placeholder 3"/>
          <p:cNvSpPr>
            <a:spLocks noGrp="1"/>
          </p:cNvSpPr>
          <p:nvPr>
            <p:ph type="sldNum" sz="quarter" idx="10"/>
          </p:nvPr>
        </p:nvSpPr>
        <p:spPr/>
        <p:txBody>
          <a:bodyPr/>
          <a:lstStyle/>
          <a:p>
            <a:fld id="{EF876F74-08FB-459B-B09A-CDAE3603EF85}" type="slidenum">
              <a:rPr lang="en-US" smtClean="0"/>
              <a:t>17</a:t>
            </a:fld>
            <a:endParaRPr lang="en-US"/>
          </a:p>
        </p:txBody>
      </p:sp>
    </p:spTree>
    <p:extLst>
      <p:ext uri="{BB962C8B-B14F-4D97-AF65-F5344CB8AC3E}">
        <p14:creationId xmlns:p14="http://schemas.microsoft.com/office/powerpoint/2010/main" val="279898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a:t>
            </a:r>
            <a:r>
              <a:rPr lang="en-US" baseline="0" dirty="0" smtClean="0"/>
              <a:t> with </a:t>
            </a:r>
            <a:r>
              <a:rPr lang="en-US" baseline="0" dirty="0" err="1" smtClean="0"/>
              <a:t>linkedin</a:t>
            </a:r>
            <a:endParaRPr lang="en-US" dirty="0"/>
          </a:p>
        </p:txBody>
      </p:sp>
      <p:sp>
        <p:nvSpPr>
          <p:cNvPr id="4" name="Slide Number Placeholder 3"/>
          <p:cNvSpPr>
            <a:spLocks noGrp="1"/>
          </p:cNvSpPr>
          <p:nvPr>
            <p:ph type="sldNum" sz="quarter" idx="10"/>
          </p:nvPr>
        </p:nvSpPr>
        <p:spPr/>
        <p:txBody>
          <a:bodyPr/>
          <a:lstStyle/>
          <a:p>
            <a:fld id="{EF876F74-08FB-459B-B09A-CDAE3603EF85}" type="slidenum">
              <a:rPr lang="en-US" smtClean="0"/>
              <a:t>18</a:t>
            </a:fld>
            <a:endParaRPr lang="en-US"/>
          </a:p>
        </p:txBody>
      </p:sp>
    </p:spTree>
    <p:extLst>
      <p:ext uri="{BB962C8B-B14F-4D97-AF65-F5344CB8AC3E}">
        <p14:creationId xmlns:p14="http://schemas.microsoft.com/office/powerpoint/2010/main" val="199472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15k Facebook profiles on a North American college’s Facebook network</a:t>
            </a:r>
          </a:p>
          <a:p>
            <a:endParaRPr lang="en-US" dirty="0"/>
          </a:p>
        </p:txBody>
      </p:sp>
      <p:sp>
        <p:nvSpPr>
          <p:cNvPr id="4" name="Slide Number Placeholder 3"/>
          <p:cNvSpPr>
            <a:spLocks noGrp="1"/>
          </p:cNvSpPr>
          <p:nvPr>
            <p:ph type="sldNum" sz="quarter" idx="10"/>
          </p:nvPr>
        </p:nvSpPr>
        <p:spPr/>
        <p:txBody>
          <a:bodyPr/>
          <a:lstStyle/>
          <a:p>
            <a:fld id="{EF876F74-08FB-459B-B09A-CDAE3603EF85}" type="slidenum">
              <a:rPr lang="en-US" smtClean="0"/>
              <a:t>21</a:t>
            </a:fld>
            <a:endParaRPr lang="en-US"/>
          </a:p>
        </p:txBody>
      </p:sp>
    </p:spTree>
    <p:extLst>
      <p:ext uri="{BB962C8B-B14F-4D97-AF65-F5344CB8AC3E}">
        <p14:creationId xmlns:p14="http://schemas.microsoft.com/office/powerpoint/2010/main" val="243244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72816"/>
            <a:ext cx="8568952" cy="1673352"/>
          </a:xfr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a:defRPr sz="4100" b="0" baseline="0"/>
            </a:lvl1pPr>
            <a:extLst/>
          </a:lstStyle>
          <a:p>
            <a:r>
              <a:rPr kumimoji="0" lang="en-US" dirty="0" smtClean="0"/>
              <a:t>An Experiment in Hiring Discrimination via Online Social Networks</a:t>
            </a:r>
            <a:endParaRPr kumimoji="0" lang="en-US" dirty="0"/>
          </a:p>
        </p:txBody>
      </p:sp>
      <p:sp>
        <p:nvSpPr>
          <p:cNvPr id="3" name="Subtitle 2"/>
          <p:cNvSpPr>
            <a:spLocks noGrp="1"/>
          </p:cNvSpPr>
          <p:nvPr>
            <p:ph type="subTitle" idx="1" hasCustomPrompt="1"/>
          </p:nvPr>
        </p:nvSpPr>
        <p:spPr>
          <a:xfrm>
            <a:off x="395536" y="4005064"/>
            <a:ext cx="8077200" cy="648072"/>
          </a:xfrm>
        </p:spPr>
        <p:txBody>
          <a:bodyPr lIns="118872" tIns="0" rIns="45720" bIns="0" anchor="b"/>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Alessandro Acquisti and Christina Fong</a:t>
            </a:r>
          </a:p>
          <a:p>
            <a:r>
              <a:rPr kumimoji="0" lang="en-US" dirty="0" smtClean="0"/>
              <a:t>Carnegie Mellon University</a:t>
            </a:r>
            <a:endParaRPr kumimoji="0" lang="en-US" dirty="0"/>
          </a:p>
        </p:txBody>
      </p:sp>
      <p:cxnSp>
        <p:nvCxnSpPr>
          <p:cNvPr id="8" name="Straight Connector 7"/>
          <p:cNvCxnSpPr/>
          <p:nvPr userDrawn="1"/>
        </p:nvCxnSpPr>
        <p:spPr>
          <a:xfrm>
            <a:off x="0" y="479715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5" name="Footer Placeholder 4"/>
          <p:cNvSpPr>
            <a:spLocks noGrp="1"/>
          </p:cNvSpPr>
          <p:nvPr>
            <p:ph type="ftr" sz="quarter" idx="11"/>
          </p:nvPr>
        </p:nvSpPr>
        <p:spPr>
          <a:xfrm>
            <a:off x="2640597" y="6377459"/>
            <a:ext cx="38364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0"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4" name="Footer Placeholder 3"/>
          <p:cNvSpPr>
            <a:spLocks noGrp="1"/>
          </p:cNvSpPr>
          <p:nvPr>
            <p:ph type="ftr" sz="quarter" idx="11"/>
          </p:nvPr>
        </p:nvSpPr>
        <p:spPr>
          <a:xfrm>
            <a:off x="2640596" y="6476999"/>
            <a:ext cx="5507719"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3" name="Footer Placeholder 2"/>
          <p:cNvSpPr>
            <a:spLocks noGrp="1"/>
          </p:cNvSpPr>
          <p:nvPr>
            <p:ph type="ftr" sz="quarter" idx="11"/>
          </p:nvPr>
        </p:nvSpPr>
        <p:spPr>
          <a:xfrm>
            <a:off x="2640596" y="6476999"/>
            <a:ext cx="550771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6E4279C8-CE5D-4546-949B-3DD6129F9249}" type="datetimeFigureOut">
              <a:rPr lang="en-US" smtClean="0"/>
              <a:t>6/6/2017</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4AA3F48F-B444-49BF-B568-FFA47021517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fld id="{6E4279C8-CE5D-4546-949B-3DD6129F9249}" type="datetimeFigureOut">
              <a:rPr lang="en-US" smtClean="0"/>
              <a:t>6/6/2017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a:prstGeom prst="rect">
            <a:avLst/>
          </a:prstGeo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fld id="{4AA3F48F-B444-49BF-B568-FFA4702151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0" kern="1200">
          <a:solidFill>
            <a:srgbClr val="FFFF00"/>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2800" kern="1200">
          <a:solidFill>
            <a:schemeClr val="bg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bg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bg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bg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smtClean="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56792"/>
            <a:ext cx="8568952" cy="1673352"/>
          </a:xfrm>
        </p:spPr>
        <p:txBody>
          <a:bodyPr/>
          <a:lstStyle/>
          <a:p>
            <a:r>
              <a:rPr lang="en-US" dirty="0" smtClean="0"/>
              <a:t>An Experiment </a:t>
            </a:r>
            <a:r>
              <a:rPr lang="en-US" dirty="0"/>
              <a:t>in Hiring Discrimination via Online Social </a:t>
            </a:r>
            <a:r>
              <a:rPr lang="en-US" dirty="0" smtClean="0"/>
              <a:t>Networks</a:t>
            </a:r>
            <a:endParaRPr lang="en-US" dirty="0"/>
          </a:p>
        </p:txBody>
      </p:sp>
      <p:sp>
        <p:nvSpPr>
          <p:cNvPr id="3" name="Subtitle 2"/>
          <p:cNvSpPr>
            <a:spLocks noGrp="1"/>
          </p:cNvSpPr>
          <p:nvPr>
            <p:ph type="subTitle" idx="1"/>
          </p:nvPr>
        </p:nvSpPr>
        <p:spPr/>
        <p:txBody>
          <a:bodyPr/>
          <a:lstStyle/>
          <a:p>
            <a:r>
              <a:rPr lang="en-US" sz="2400" dirty="0" smtClean="0"/>
              <a:t>Alessandro Acquisti and Christina Fong</a:t>
            </a:r>
          </a:p>
          <a:p>
            <a:r>
              <a:rPr lang="en-US" dirty="0" smtClean="0"/>
              <a:t>Carnegie Mellon University</a:t>
            </a:r>
            <a:endParaRPr lang="en-US" dirty="0"/>
          </a:p>
        </p:txBody>
      </p:sp>
    </p:spTree>
    <p:extLst>
      <p:ext uri="{BB962C8B-B14F-4D97-AF65-F5344CB8AC3E}">
        <p14:creationId xmlns:p14="http://schemas.microsoft.com/office/powerpoint/2010/main" val="20363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8333" t="15175" r="35128" b="51922"/>
          <a:stretch/>
        </p:blipFill>
        <p:spPr bwMode="auto">
          <a:xfrm>
            <a:off x="1600200" y="2291508"/>
            <a:ext cx="5943600" cy="2520839"/>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843808" y="4543202"/>
            <a:ext cx="2664296" cy="2539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8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6125" b="50213"/>
          <a:stretch/>
        </p:blipFill>
        <p:spPr bwMode="auto">
          <a:xfrm>
            <a:off x="1600200" y="2373086"/>
            <a:ext cx="5943600" cy="240084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699792" y="4437112"/>
            <a:ext cx="1584176" cy="2539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6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Recap: Online search activity</a:t>
            </a:r>
            <a:endParaRPr lang="en-US" sz="4000" dirty="0"/>
          </a:p>
        </p:txBody>
      </p:sp>
      <p:sp>
        <p:nvSpPr>
          <p:cNvPr id="3" name="Content Placeholder 2"/>
          <p:cNvSpPr>
            <a:spLocks noGrp="1"/>
          </p:cNvSpPr>
          <p:nvPr>
            <p:ph idx="1"/>
          </p:nvPr>
        </p:nvSpPr>
        <p:spPr>
          <a:xfrm>
            <a:off x="457200" y="1775191"/>
            <a:ext cx="8363272" cy="4625609"/>
          </a:xfrm>
        </p:spPr>
        <p:txBody>
          <a:bodyPr>
            <a:normAutofit lnSpcReduction="10000"/>
          </a:bodyPr>
          <a:lstStyle/>
          <a:p>
            <a:r>
              <a:rPr lang="en-US" sz="2300" dirty="0" smtClean="0"/>
              <a:t>Online search lowers employers’ search cost  and legal exposure.</a:t>
            </a:r>
          </a:p>
          <a:p>
            <a:r>
              <a:rPr lang="en-US" sz="2300" dirty="0" smtClean="0"/>
              <a:t>Surveys of employers suggest that some (many?) use online tools to research candidates but extent is not known.</a:t>
            </a:r>
            <a:r>
              <a:rPr lang="en-US" sz="2300" baseline="30000" dirty="0" smtClean="0"/>
              <a:t>1</a:t>
            </a:r>
            <a:endParaRPr lang="en-US" sz="2300" dirty="0" smtClean="0"/>
          </a:p>
          <a:p>
            <a:r>
              <a:rPr lang="en-US" sz="2300" dirty="0" smtClean="0"/>
              <a:t>Searching </a:t>
            </a:r>
            <a:r>
              <a:rPr lang="en-US" sz="2300" dirty="0"/>
              <a:t>not illegal, per </a:t>
            </a:r>
            <a:r>
              <a:rPr lang="en-US" sz="2300" dirty="0" smtClean="0"/>
              <a:t>se, but can lead to discrimination and legal risk.</a:t>
            </a:r>
          </a:p>
          <a:p>
            <a:r>
              <a:rPr lang="en-US" sz="2300" dirty="0"/>
              <a:t>H</a:t>
            </a:r>
            <a:r>
              <a:rPr lang="en-US" sz="2300" dirty="0" smtClean="0"/>
              <a:t>ence, some companies are now being advised </a:t>
            </a:r>
            <a:r>
              <a:rPr lang="en-US" sz="2300" i="1" dirty="0" smtClean="0"/>
              <a:t>not </a:t>
            </a:r>
            <a:r>
              <a:rPr lang="en-US" sz="2300" dirty="0" smtClean="0"/>
              <a:t>to seek online information about prospective candidates.</a:t>
            </a:r>
          </a:p>
          <a:p>
            <a:pPr marL="457200" lvl="1" indent="0">
              <a:buNone/>
            </a:pPr>
            <a:endParaRPr lang="en-US" sz="1600" i="1" baseline="30000" dirty="0" smtClean="0"/>
          </a:p>
          <a:p>
            <a:pPr marL="457200" lvl="1" indent="0">
              <a:buNone/>
            </a:pPr>
            <a:r>
              <a:rPr lang="en-US" sz="1600" i="1" baseline="30000" dirty="0" smtClean="0"/>
              <a:t>1</a:t>
            </a:r>
            <a:r>
              <a:rPr lang="en-US" sz="1600" i="1" dirty="0" smtClean="0"/>
              <a:t>Sources</a:t>
            </a:r>
            <a:r>
              <a:rPr lang="en-US" sz="1600" i="1" dirty="0"/>
              <a:t>: 2007 </a:t>
            </a:r>
            <a:r>
              <a:rPr lang="en-US" sz="1600" i="1" dirty="0" err="1"/>
              <a:t>Ponemon</a:t>
            </a:r>
            <a:r>
              <a:rPr lang="en-US" sz="1600" i="1" dirty="0"/>
              <a:t> Institute HR Special Analysis, 2008 Career Builder Study, 2010 Microsoft </a:t>
            </a:r>
            <a:r>
              <a:rPr lang="en-US" sz="1600" i="1" dirty="0" smtClean="0"/>
              <a:t>Survey,</a:t>
            </a:r>
            <a:r>
              <a:rPr lang="en-US" sz="1600" dirty="0"/>
              <a:t> 2012 </a:t>
            </a:r>
            <a:r>
              <a:rPr lang="en-US" sz="1600" dirty="0" err="1"/>
              <a:t>EmploymentScreenIQ</a:t>
            </a:r>
            <a:r>
              <a:rPr lang="en-US" sz="1600" dirty="0"/>
              <a:t> Survey</a:t>
            </a:r>
            <a:endParaRPr lang="en-US" sz="1600" i="1" dirty="0"/>
          </a:p>
          <a:p>
            <a:pPr lvl="1"/>
            <a:endParaRPr lang="en-US" sz="1600" dirty="0"/>
          </a:p>
        </p:txBody>
      </p:sp>
    </p:spTree>
    <p:extLst>
      <p:ext uri="{BB962C8B-B14F-4D97-AF65-F5344CB8AC3E}">
        <p14:creationId xmlns:p14="http://schemas.microsoft.com/office/powerpoint/2010/main" val="7152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Randomized field experiment:</a:t>
            </a:r>
            <a:r>
              <a:rPr lang="en-US" dirty="0"/>
              <a:t/>
            </a:r>
            <a:br>
              <a:rPr lang="en-US" dirty="0"/>
            </a:br>
            <a:r>
              <a:rPr lang="en-US" dirty="0" smtClean="0"/>
              <a:t>Purpose</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Test joint hypothesis:</a:t>
            </a:r>
          </a:p>
          <a:p>
            <a:pPr lvl="2"/>
            <a:r>
              <a:rPr lang="en-US" sz="2800" dirty="0" smtClean="0"/>
              <a:t>Do </a:t>
            </a:r>
            <a:r>
              <a:rPr lang="en-US" sz="2800" dirty="0"/>
              <a:t>US employers actually </a:t>
            </a:r>
            <a:r>
              <a:rPr lang="en-US" sz="2800" dirty="0" smtClean="0"/>
              <a:t>search candidates </a:t>
            </a:r>
            <a:r>
              <a:rPr lang="en-US" sz="2800" dirty="0"/>
              <a:t>online</a:t>
            </a:r>
            <a:r>
              <a:rPr lang="en-US" sz="2800" dirty="0" smtClean="0"/>
              <a:t>?</a:t>
            </a:r>
          </a:p>
          <a:p>
            <a:pPr marL="457200" lvl="1" indent="0">
              <a:buNone/>
            </a:pPr>
            <a:r>
              <a:rPr lang="en-US" sz="3600" dirty="0" smtClean="0"/>
              <a:t>AND, if so:</a:t>
            </a:r>
            <a:endParaRPr lang="en-US" sz="3600" dirty="0"/>
          </a:p>
          <a:p>
            <a:pPr lvl="2"/>
            <a:r>
              <a:rPr lang="en-US" sz="2800" dirty="0"/>
              <a:t>A</a:t>
            </a:r>
            <a:r>
              <a:rPr lang="en-US" sz="2800" dirty="0" smtClean="0"/>
              <a:t>re </a:t>
            </a:r>
            <a:r>
              <a:rPr lang="en-US" sz="2800" dirty="0"/>
              <a:t>their hiring </a:t>
            </a:r>
            <a:r>
              <a:rPr lang="en-US" sz="2800" dirty="0" smtClean="0"/>
              <a:t>decisions </a:t>
            </a:r>
            <a:r>
              <a:rPr lang="en-US" sz="2800" dirty="0"/>
              <a:t>affected by “protected” information posted </a:t>
            </a:r>
            <a:r>
              <a:rPr lang="en-US" sz="2800" dirty="0" smtClean="0"/>
              <a:t>online? </a:t>
            </a:r>
            <a:endParaRPr lang="en-US" sz="2800" dirty="0"/>
          </a:p>
        </p:txBody>
      </p:sp>
    </p:spTree>
    <p:extLst>
      <p:ext uri="{BB962C8B-B14F-4D97-AF65-F5344CB8AC3E}">
        <p14:creationId xmlns:p14="http://schemas.microsoft.com/office/powerpoint/2010/main" val="265331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Randomized field experiment:</a:t>
            </a:r>
            <a:br>
              <a:rPr lang="en-US" dirty="0" smtClean="0"/>
            </a:br>
            <a:r>
              <a:rPr lang="en-US" dirty="0" smtClean="0"/>
              <a:t>Method</a:t>
            </a:r>
            <a:endParaRPr lang="en-US" dirty="0"/>
          </a:p>
        </p:txBody>
      </p:sp>
      <p:sp>
        <p:nvSpPr>
          <p:cNvPr id="3" name="Content Placeholder 2"/>
          <p:cNvSpPr>
            <a:spLocks noGrp="1"/>
          </p:cNvSpPr>
          <p:nvPr>
            <p:ph idx="1"/>
          </p:nvPr>
        </p:nvSpPr>
        <p:spPr/>
        <p:txBody>
          <a:bodyPr>
            <a:noAutofit/>
          </a:bodyPr>
          <a:lstStyle/>
          <a:p>
            <a:r>
              <a:rPr lang="en-US" sz="3200" dirty="0" smtClean="0"/>
              <a:t>Manipulate online social network (OSN) profiles. </a:t>
            </a:r>
          </a:p>
          <a:p>
            <a:r>
              <a:rPr lang="en-US" sz="3200" dirty="0" smtClean="0"/>
              <a:t>Send real applications to real employers.</a:t>
            </a:r>
          </a:p>
          <a:p>
            <a:r>
              <a:rPr lang="en-US" sz="3200" dirty="0" smtClean="0"/>
              <a:t>Measure interview invitations.</a:t>
            </a:r>
          </a:p>
        </p:txBody>
      </p:sp>
    </p:spTree>
    <p:extLst>
      <p:ext uri="{BB962C8B-B14F-4D97-AF65-F5344CB8AC3E}">
        <p14:creationId xmlns:p14="http://schemas.microsoft.com/office/powerpoint/2010/main" val="28186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107504" y="1775191"/>
            <a:ext cx="8820472" cy="4625609"/>
          </a:xfrm>
        </p:spPr>
        <p:txBody>
          <a:bodyPr>
            <a:normAutofit/>
          </a:bodyPr>
          <a:lstStyle/>
          <a:p>
            <a:r>
              <a:rPr lang="en-US" sz="2400" dirty="0" smtClean="0"/>
              <a:t>Large body of economic research on (job) discrimination</a:t>
            </a:r>
            <a:endParaRPr lang="en-US" sz="2400" dirty="0"/>
          </a:p>
          <a:p>
            <a:r>
              <a:rPr lang="en-US" sz="2400" dirty="0" smtClean="0"/>
              <a:t>More recently, a burgeoning set of field experiments Resume studies</a:t>
            </a:r>
            <a:r>
              <a:rPr lang="en-US" sz="2400" dirty="0"/>
              <a:t> </a:t>
            </a:r>
            <a:r>
              <a:rPr lang="en-US" sz="2400" dirty="0" smtClean="0"/>
              <a:t>following Bertrand </a:t>
            </a:r>
            <a:r>
              <a:rPr lang="en-US" sz="2400" dirty="0"/>
              <a:t>and </a:t>
            </a:r>
            <a:r>
              <a:rPr lang="en-US" sz="2400" dirty="0" err="1" smtClean="0"/>
              <a:t>Mullainathan</a:t>
            </a:r>
            <a:r>
              <a:rPr lang="en-US" sz="2400" dirty="0" smtClean="0"/>
              <a:t> </a:t>
            </a:r>
            <a:r>
              <a:rPr lang="en-US" sz="2400" i="1" dirty="0" smtClean="0"/>
              <a:t>AER 2004</a:t>
            </a:r>
            <a:endParaRPr lang="en-US" sz="2400" dirty="0"/>
          </a:p>
          <a:p>
            <a:r>
              <a:rPr lang="en-US" sz="2400" dirty="0" smtClean="0"/>
              <a:t>Little research on online search or online discrimination</a:t>
            </a:r>
          </a:p>
          <a:p>
            <a:pPr lvl="1"/>
            <a:r>
              <a:rPr lang="en-US" dirty="0" smtClean="0"/>
              <a:t>Following us, a paper on search costs: </a:t>
            </a:r>
            <a:r>
              <a:rPr lang="en-US" dirty="0" err="1" smtClean="0"/>
              <a:t>Matthieu</a:t>
            </a:r>
            <a:r>
              <a:rPr lang="en-US" dirty="0" smtClean="0"/>
              <a:t>, </a:t>
            </a:r>
            <a:r>
              <a:rPr lang="en-US" dirty="0"/>
              <a:t>Pajak, </a:t>
            </a:r>
            <a:r>
              <a:rPr lang="en-US" dirty="0" smtClean="0"/>
              <a:t>and </a:t>
            </a:r>
            <a:r>
              <a:rPr lang="en-US" dirty="0" err="1" smtClean="0"/>
              <a:t>Soulié</a:t>
            </a:r>
            <a:r>
              <a:rPr lang="en-US" dirty="0" smtClean="0"/>
              <a:t> (2014)</a:t>
            </a:r>
          </a:p>
        </p:txBody>
      </p:sp>
    </p:spTree>
    <p:extLst>
      <p:ext uri="{BB962C8B-B14F-4D97-AF65-F5344CB8AC3E}">
        <p14:creationId xmlns:p14="http://schemas.microsoft.com/office/powerpoint/2010/main" val="345627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Paper</a:t>
            </a:r>
            <a:endParaRPr lang="en-US" dirty="0"/>
          </a:p>
        </p:txBody>
      </p:sp>
      <p:sp>
        <p:nvSpPr>
          <p:cNvPr id="3" name="Content Placeholder 2"/>
          <p:cNvSpPr>
            <a:spLocks noGrp="1"/>
          </p:cNvSpPr>
          <p:nvPr>
            <p:ph idx="1"/>
          </p:nvPr>
        </p:nvSpPr>
        <p:spPr/>
        <p:txBody>
          <a:bodyPr>
            <a:normAutofit fontScale="70000" lnSpcReduction="20000"/>
          </a:bodyPr>
          <a:lstStyle/>
          <a:p>
            <a:r>
              <a:rPr lang="en-US" sz="2500" dirty="0"/>
              <a:t>Religion manipulation </a:t>
            </a:r>
            <a:r>
              <a:rPr lang="en-US" sz="2500" i="1" dirty="0">
                <a:solidFill>
                  <a:srgbClr val="FFFF00"/>
                </a:solidFill>
              </a:rPr>
              <a:t>(Christian vs. Muslim)</a:t>
            </a:r>
          </a:p>
          <a:p>
            <a:r>
              <a:rPr lang="en-US" sz="2500" dirty="0"/>
              <a:t>Sexual orientation  manipulation </a:t>
            </a:r>
            <a:r>
              <a:rPr lang="en-US" sz="2500" i="1" dirty="0">
                <a:solidFill>
                  <a:srgbClr val="FFFF00"/>
                </a:solidFill>
              </a:rPr>
              <a:t>(Straight vs. Gay)</a:t>
            </a:r>
            <a:endParaRPr lang="en-US" sz="2500" dirty="0"/>
          </a:p>
          <a:p>
            <a:endParaRPr lang="en-US" sz="2400" dirty="0" smtClean="0"/>
          </a:p>
          <a:p>
            <a:r>
              <a:rPr lang="en-US" sz="2400" dirty="0" smtClean="0"/>
              <a:t>Pilot survey experiment</a:t>
            </a:r>
          </a:p>
          <a:p>
            <a:pPr lvl="1"/>
            <a:r>
              <a:rPr lang="en-US" sz="2000" dirty="0" smtClean="0"/>
              <a:t>Approx. 770 observations</a:t>
            </a:r>
          </a:p>
          <a:p>
            <a:r>
              <a:rPr lang="en-US" sz="2400" dirty="0" smtClean="0"/>
              <a:t>Field experiment</a:t>
            </a:r>
          </a:p>
          <a:p>
            <a:pPr lvl="1"/>
            <a:r>
              <a:rPr lang="en-US" dirty="0"/>
              <a:t>R</a:t>
            </a:r>
            <a:r>
              <a:rPr lang="en-US" dirty="0" smtClean="0"/>
              <a:t>eal </a:t>
            </a:r>
            <a:r>
              <a:rPr lang="en-US" dirty="0"/>
              <a:t>employers</a:t>
            </a:r>
          </a:p>
          <a:p>
            <a:pPr lvl="1"/>
            <a:r>
              <a:rPr lang="en-US" dirty="0"/>
              <a:t>Between subjects</a:t>
            </a:r>
          </a:p>
          <a:p>
            <a:pPr lvl="1"/>
            <a:r>
              <a:rPr lang="en-US" dirty="0"/>
              <a:t>n &gt; </a:t>
            </a:r>
            <a:r>
              <a:rPr lang="en-US" dirty="0" smtClean="0"/>
              <a:t>4,000. </a:t>
            </a:r>
            <a:r>
              <a:rPr lang="en-US" dirty="0"/>
              <a:t>It was the entire population of suitable jobs opportunities for our candidates.</a:t>
            </a:r>
          </a:p>
          <a:p>
            <a:pPr lvl="1"/>
            <a:r>
              <a:rPr lang="en-US" dirty="0"/>
              <a:t>About half a dozen job types (and corresponding resumes)</a:t>
            </a:r>
          </a:p>
          <a:p>
            <a:pPr lvl="2"/>
            <a:r>
              <a:rPr lang="en-US" sz="1800" dirty="0"/>
              <a:t>Combination of IT, managerial, and policy positions</a:t>
            </a:r>
          </a:p>
          <a:p>
            <a:endParaRPr lang="en-US" sz="2400" dirty="0" smtClean="0"/>
          </a:p>
          <a:p>
            <a:pPr lvl="1"/>
            <a:endParaRPr lang="en-US" sz="2000" dirty="0"/>
          </a:p>
        </p:txBody>
      </p:sp>
    </p:spTree>
    <p:extLst>
      <p:ext uri="{BB962C8B-B14F-4D97-AF65-F5344CB8AC3E}">
        <p14:creationId xmlns:p14="http://schemas.microsoft.com/office/powerpoint/2010/main" val="133116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3" name="Content Placeholder 2"/>
          <p:cNvSpPr>
            <a:spLocks noGrp="1"/>
          </p:cNvSpPr>
          <p:nvPr>
            <p:ph idx="1"/>
          </p:nvPr>
        </p:nvSpPr>
        <p:spPr/>
        <p:txBody>
          <a:bodyPr>
            <a:normAutofit/>
          </a:bodyPr>
          <a:lstStyle/>
          <a:p>
            <a:r>
              <a:rPr lang="en-US" sz="2400" dirty="0"/>
              <a:t>Created </a:t>
            </a:r>
            <a:r>
              <a:rPr lang="en-US" sz="2400" dirty="0" smtClean="0"/>
              <a:t>unique names for each candidate (4 in this study)</a:t>
            </a:r>
            <a:endParaRPr lang="en-US" sz="2400" dirty="0"/>
          </a:p>
          <a:p>
            <a:r>
              <a:rPr lang="en-US" sz="2400" dirty="0" smtClean="0"/>
              <a:t>Designed (identical</a:t>
            </a:r>
            <a:r>
              <a:rPr lang="en-US" sz="2400" dirty="0"/>
              <a:t>) </a:t>
            </a:r>
            <a:r>
              <a:rPr lang="en-US" sz="2400" dirty="0" smtClean="0"/>
              <a:t>resumes associated </a:t>
            </a:r>
            <a:r>
              <a:rPr lang="en-US" sz="2400" dirty="0"/>
              <a:t>with each name</a:t>
            </a:r>
          </a:p>
          <a:p>
            <a:r>
              <a:rPr lang="en-US" sz="2400" dirty="0" smtClean="0"/>
              <a:t>Designed (identical) LinkedIn profiles associated with each name</a:t>
            </a:r>
          </a:p>
          <a:p>
            <a:r>
              <a:rPr lang="en-US" sz="2400" dirty="0" smtClean="0"/>
              <a:t>Designed (</a:t>
            </a:r>
            <a:r>
              <a:rPr lang="en-US" sz="2400" dirty="0"/>
              <a:t>manipulated</a:t>
            </a:r>
            <a:r>
              <a:rPr lang="en-US" sz="2400" dirty="0" smtClean="0"/>
              <a:t>) Facebook profiles </a:t>
            </a:r>
            <a:r>
              <a:rPr lang="en-US" sz="2400" dirty="0"/>
              <a:t>associated with each </a:t>
            </a:r>
            <a:r>
              <a:rPr lang="en-US" sz="2400" dirty="0" smtClean="0"/>
              <a:t>name</a:t>
            </a:r>
            <a:endParaRPr lang="en-US" sz="2400" dirty="0"/>
          </a:p>
        </p:txBody>
      </p:sp>
    </p:spTree>
    <p:extLst>
      <p:ext uri="{BB962C8B-B14F-4D97-AF65-F5344CB8AC3E}">
        <p14:creationId xmlns:p14="http://schemas.microsoft.com/office/powerpoint/2010/main" val="29823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5"/>
            <a:ext cx="37108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580" y="3212976"/>
            <a:ext cx="4447876" cy="287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380"/>
          <a:stretch/>
        </p:blipFill>
        <p:spPr bwMode="auto">
          <a:xfrm>
            <a:off x="4185092" y="460821"/>
            <a:ext cx="4464326" cy="232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In a nutshell</a:t>
            </a:r>
            <a:endParaRPr lang="en-US" dirty="0"/>
          </a:p>
        </p:txBody>
      </p:sp>
      <p:sp>
        <p:nvSpPr>
          <p:cNvPr id="3" name="Oval 2"/>
          <p:cNvSpPr/>
          <p:nvPr/>
        </p:nvSpPr>
        <p:spPr>
          <a:xfrm>
            <a:off x="1340511" y="1628800"/>
            <a:ext cx="1592560" cy="4209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87094" y="2357050"/>
            <a:ext cx="1224136" cy="351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059832" y="1895579"/>
            <a:ext cx="1724450" cy="5253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71800" y="2106067"/>
            <a:ext cx="1413292" cy="144580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185093" y="3411124"/>
            <a:ext cx="962972" cy="4499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26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Candidate’s background</a:t>
            </a:r>
            <a:endParaRPr lang="en-US" dirty="0"/>
          </a:p>
        </p:txBody>
      </p:sp>
      <p:sp>
        <p:nvSpPr>
          <p:cNvPr id="3" name="Content Placeholder 2"/>
          <p:cNvSpPr>
            <a:spLocks noGrp="1"/>
          </p:cNvSpPr>
          <p:nvPr>
            <p:ph idx="1"/>
          </p:nvPr>
        </p:nvSpPr>
        <p:spPr/>
        <p:txBody>
          <a:bodyPr>
            <a:normAutofit/>
          </a:bodyPr>
          <a:lstStyle/>
          <a:p>
            <a:r>
              <a:rPr lang="en-US" sz="2400" dirty="0" smtClean="0"/>
              <a:t>US born</a:t>
            </a:r>
          </a:p>
          <a:p>
            <a:r>
              <a:rPr lang="en-US" sz="2400" dirty="0" smtClean="0"/>
              <a:t>Technical skills</a:t>
            </a:r>
          </a:p>
          <a:p>
            <a:r>
              <a:rPr lang="en-US" sz="2400" dirty="0" smtClean="0"/>
              <a:t>Work experience</a:t>
            </a:r>
          </a:p>
          <a:p>
            <a:pPr lvl="1"/>
            <a:r>
              <a:rPr lang="en-US" sz="2000" dirty="0" smtClean="0"/>
              <a:t>Mix of fabricated (“</a:t>
            </a:r>
            <a:r>
              <a:rPr lang="en-US" sz="2000" dirty="0" err="1" smtClean="0"/>
              <a:t>Cendro</a:t>
            </a:r>
            <a:r>
              <a:rPr lang="en-US" sz="2000" dirty="0" smtClean="0"/>
              <a:t> Technologies”) and real but defunct companies (Lehman Brothers)</a:t>
            </a:r>
          </a:p>
          <a:p>
            <a:pPr marL="457200" lvl="1" indent="0">
              <a:buNone/>
            </a:pPr>
            <a:endParaRPr lang="en-US" sz="2000" dirty="0"/>
          </a:p>
          <a:p>
            <a:endParaRPr lang="en-US" sz="2400" dirty="0"/>
          </a:p>
          <a:p>
            <a:endParaRPr lang="en-US" sz="2400" dirty="0"/>
          </a:p>
        </p:txBody>
      </p:sp>
    </p:spTree>
    <p:extLst>
      <p:ext uri="{BB962C8B-B14F-4D97-AF65-F5344CB8AC3E}">
        <p14:creationId xmlns:p14="http://schemas.microsoft.com/office/powerpoint/2010/main" val="150200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social networks: new arena for discrimination </a:t>
            </a:r>
            <a:endParaRPr lang="en-US" dirty="0"/>
          </a:p>
        </p:txBody>
      </p:sp>
      <p:sp>
        <p:nvSpPr>
          <p:cNvPr id="4" name="Content Placeholder 3"/>
          <p:cNvSpPr>
            <a:spLocks noGrp="1"/>
          </p:cNvSpPr>
          <p:nvPr>
            <p:ph idx="1"/>
          </p:nvPr>
        </p:nvSpPr>
        <p:spPr/>
        <p:txBody>
          <a:bodyPr>
            <a:normAutofit fontScale="85000" lnSpcReduction="10000"/>
          </a:bodyPr>
          <a:lstStyle/>
          <a:p>
            <a:r>
              <a:rPr lang="en-US" dirty="0"/>
              <a:t>Traditionally</a:t>
            </a:r>
            <a:r>
              <a:rPr lang="en-US" dirty="0" smtClean="0"/>
              <a:t>, information about certain “protected” traits </a:t>
            </a:r>
            <a:r>
              <a:rPr lang="en-US" dirty="0"/>
              <a:t>was relatively easy to protect in the job search </a:t>
            </a:r>
            <a:r>
              <a:rPr lang="en-US" dirty="0" smtClean="0"/>
              <a:t>process.</a:t>
            </a:r>
          </a:p>
          <a:p>
            <a:r>
              <a:rPr lang="en-US" dirty="0" smtClean="0"/>
              <a:t>Employers who ask about these traits may face legal exposure.</a:t>
            </a:r>
            <a:r>
              <a:rPr lang="en-US" sz="2000" dirty="0"/>
              <a:t> (E.g., in the U.S.: Federal Equal Employment Opportunity </a:t>
            </a:r>
            <a:r>
              <a:rPr lang="en-US" sz="2000" dirty="0" smtClean="0"/>
              <a:t>Laws.)</a:t>
            </a:r>
            <a:endParaRPr lang="en-US" dirty="0" smtClean="0"/>
          </a:p>
          <a:p>
            <a:r>
              <a:rPr lang="en-US" dirty="0" smtClean="0"/>
              <a:t>Nowadays </a:t>
            </a:r>
            <a:r>
              <a:rPr lang="en-US" dirty="0"/>
              <a:t>many </a:t>
            </a:r>
            <a:r>
              <a:rPr lang="en-US" dirty="0" smtClean="0"/>
              <a:t>job candidates </a:t>
            </a:r>
            <a:r>
              <a:rPr lang="en-US" dirty="0"/>
              <a:t>volunteer </a:t>
            </a:r>
            <a:r>
              <a:rPr lang="en-US" dirty="0" smtClean="0"/>
              <a:t>their private information online.</a:t>
            </a:r>
          </a:p>
          <a:p>
            <a:r>
              <a:rPr lang="en-US" dirty="0"/>
              <a:t>T</a:t>
            </a:r>
            <a:r>
              <a:rPr lang="en-US" dirty="0" smtClean="0"/>
              <a:t>raits that were traditionally easier to hide than race</a:t>
            </a:r>
            <a:r>
              <a:rPr lang="en-US" dirty="0"/>
              <a:t> </a:t>
            </a:r>
            <a:r>
              <a:rPr lang="en-US" dirty="0" smtClean="0"/>
              <a:t>and gender may enter the arena.</a:t>
            </a:r>
          </a:p>
        </p:txBody>
      </p:sp>
    </p:spTree>
    <p:extLst>
      <p:ext uri="{BB962C8B-B14F-4D97-AF65-F5344CB8AC3E}">
        <p14:creationId xmlns:p14="http://schemas.microsoft.com/office/powerpoint/2010/main" val="222878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Names</a:t>
            </a:r>
            <a:endParaRPr lang="en-US" dirty="0"/>
          </a:p>
        </p:txBody>
      </p:sp>
      <p:sp>
        <p:nvSpPr>
          <p:cNvPr id="3" name="Content Placeholder 2"/>
          <p:cNvSpPr>
            <a:spLocks noGrp="1"/>
          </p:cNvSpPr>
          <p:nvPr>
            <p:ph idx="1"/>
          </p:nvPr>
        </p:nvSpPr>
        <p:spPr>
          <a:xfrm>
            <a:off x="457200" y="1196752"/>
            <a:ext cx="8229600" cy="4625609"/>
          </a:xfrm>
        </p:spPr>
        <p:txBody>
          <a:bodyPr>
            <a:noAutofit/>
          </a:bodyPr>
          <a:lstStyle/>
          <a:p>
            <a:r>
              <a:rPr lang="en-US" sz="2400" dirty="0" smtClean="0"/>
              <a:t>Created and tested names</a:t>
            </a:r>
          </a:p>
          <a:p>
            <a:r>
              <a:rPr lang="en-US" sz="2400" dirty="0" smtClean="0"/>
              <a:t>Criteria:</a:t>
            </a:r>
          </a:p>
          <a:p>
            <a:pPr lvl="1"/>
            <a:r>
              <a:rPr lang="en-US" sz="2000" dirty="0" smtClean="0"/>
              <a:t>Unique on FB and LinkedIn</a:t>
            </a:r>
          </a:p>
          <a:p>
            <a:pPr lvl="1"/>
            <a:r>
              <a:rPr lang="en-US" sz="2000" dirty="0" smtClean="0"/>
              <a:t>High rank when searched on Google/Bing/Facebook</a:t>
            </a:r>
          </a:p>
          <a:p>
            <a:pPr lvl="1"/>
            <a:r>
              <a:rPr lang="en-US" sz="2000" dirty="0" smtClean="0"/>
              <a:t>No confounds (</a:t>
            </a:r>
            <a:r>
              <a:rPr lang="en-US" sz="2000" dirty="0" err="1" smtClean="0"/>
              <a:t>MTurk</a:t>
            </a:r>
            <a:r>
              <a:rPr lang="en-US" sz="2000" dirty="0" smtClean="0"/>
              <a:t> pre-study, N ~ 1k)</a:t>
            </a:r>
          </a:p>
          <a:p>
            <a:pPr lvl="2"/>
            <a:r>
              <a:rPr lang="en-US" sz="1800" dirty="0" smtClean="0"/>
              <a:t>Religion</a:t>
            </a:r>
          </a:p>
          <a:p>
            <a:pPr lvl="2"/>
            <a:r>
              <a:rPr lang="en-US" sz="1800" dirty="0" smtClean="0"/>
              <a:t>Sexual orientation</a:t>
            </a:r>
          </a:p>
          <a:p>
            <a:pPr lvl="2"/>
            <a:r>
              <a:rPr lang="en-US" sz="1800" dirty="0" smtClean="0"/>
              <a:t>Relationship status</a:t>
            </a:r>
          </a:p>
          <a:p>
            <a:pPr lvl="2"/>
            <a:r>
              <a:rPr lang="en-US" sz="1800" dirty="0" smtClean="0"/>
              <a:t>Maternity status</a:t>
            </a:r>
          </a:p>
          <a:p>
            <a:pPr lvl="2"/>
            <a:r>
              <a:rPr lang="en-US" sz="1800" dirty="0" smtClean="0"/>
              <a:t>Professionalism</a:t>
            </a:r>
          </a:p>
          <a:p>
            <a:pPr lvl="2"/>
            <a:r>
              <a:rPr lang="en-US" sz="1800" dirty="0" smtClean="0"/>
              <a:t>Race</a:t>
            </a:r>
            <a:endParaRPr lang="en-US" sz="1800" dirty="0"/>
          </a:p>
        </p:txBody>
      </p:sp>
    </p:spTree>
    <p:extLst>
      <p:ext uri="{BB962C8B-B14F-4D97-AF65-F5344CB8AC3E}">
        <p14:creationId xmlns:p14="http://schemas.microsoft.com/office/powerpoint/2010/main" val="25075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Facebook close-ended fields</a:t>
            </a:r>
            <a:endParaRPr lang="en-US" dirty="0"/>
          </a:p>
        </p:txBody>
      </p:sp>
      <p:sp>
        <p:nvSpPr>
          <p:cNvPr id="3" name="Content Placeholder 2"/>
          <p:cNvSpPr>
            <a:spLocks noGrp="1"/>
          </p:cNvSpPr>
          <p:nvPr>
            <p:ph idx="1"/>
          </p:nvPr>
        </p:nvSpPr>
        <p:spPr/>
        <p:txBody>
          <a:bodyPr>
            <a:normAutofit/>
          </a:bodyPr>
          <a:lstStyle/>
          <a:p>
            <a:r>
              <a:rPr lang="en-US" sz="2400" dirty="0" smtClean="0"/>
              <a:t>Profile information based on statistical analysis of 15k Facebook profiles demographically similar to candidate</a:t>
            </a:r>
          </a:p>
          <a:p>
            <a:pPr lvl="1"/>
            <a:r>
              <a:rPr lang="en-US" sz="2000" dirty="0" smtClean="0"/>
              <a:t>Selected higher frequency items for fields such as Movies, Activities, Interests, Books, TVs</a:t>
            </a:r>
            <a:endParaRPr lang="en-US" sz="2000" dirty="0"/>
          </a:p>
          <a:p>
            <a:pPr marL="118872" indent="0">
              <a:buNone/>
            </a:pPr>
            <a:endParaRPr lang="en-US" sz="2400" dirty="0"/>
          </a:p>
        </p:txBody>
      </p:sp>
    </p:spTree>
    <p:extLst>
      <p:ext uri="{BB962C8B-B14F-4D97-AF65-F5344CB8AC3E}">
        <p14:creationId xmlns:p14="http://schemas.microsoft.com/office/powerpoint/2010/main" val="19660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Facebook open-ended fields</a:t>
            </a:r>
            <a:endParaRPr lang="en-US" dirty="0"/>
          </a:p>
        </p:txBody>
      </p:sp>
      <p:sp>
        <p:nvSpPr>
          <p:cNvPr id="3" name="Content Placeholder 2"/>
          <p:cNvSpPr>
            <a:spLocks noGrp="1"/>
          </p:cNvSpPr>
          <p:nvPr>
            <p:ph idx="1"/>
          </p:nvPr>
        </p:nvSpPr>
        <p:spPr/>
        <p:txBody>
          <a:bodyPr/>
          <a:lstStyle/>
          <a:p>
            <a:r>
              <a:rPr lang="en-US" dirty="0" smtClean="0"/>
              <a:t>About me, status updates, quotes, background photo</a:t>
            </a:r>
          </a:p>
          <a:p>
            <a:pPr lvl="1"/>
            <a:r>
              <a:rPr lang="en-US" dirty="0" smtClean="0"/>
              <a:t>Condition-specific text retrieved from manual analysis of actual Facebook profiles</a:t>
            </a:r>
            <a:endParaRPr lang="en-US" dirty="0"/>
          </a:p>
          <a:p>
            <a:endParaRPr lang="en-US" dirty="0"/>
          </a:p>
          <a:p>
            <a:endParaRPr lang="en-US" dirty="0"/>
          </a:p>
        </p:txBody>
      </p:sp>
    </p:spTree>
    <p:extLst>
      <p:ext uri="{BB962C8B-B14F-4D97-AF65-F5344CB8AC3E}">
        <p14:creationId xmlns:p14="http://schemas.microsoft.com/office/powerpoint/2010/main" val="42999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Facebook profile photo</a:t>
            </a:r>
            <a:endParaRPr lang="en-US" dirty="0"/>
          </a:p>
        </p:txBody>
      </p:sp>
      <p:sp>
        <p:nvSpPr>
          <p:cNvPr id="3" name="Content Placeholder 2"/>
          <p:cNvSpPr>
            <a:spLocks noGrp="1"/>
          </p:cNvSpPr>
          <p:nvPr>
            <p:ph idx="1"/>
          </p:nvPr>
        </p:nvSpPr>
        <p:spPr/>
        <p:txBody>
          <a:bodyPr/>
          <a:lstStyle/>
          <a:p>
            <a:r>
              <a:rPr lang="en-US" dirty="0" smtClean="0"/>
              <a:t>Model for photo chosen through an </a:t>
            </a:r>
            <a:r>
              <a:rPr lang="en-US" dirty="0"/>
              <a:t>additional </a:t>
            </a:r>
            <a:r>
              <a:rPr lang="en-US" dirty="0" smtClean="0"/>
              <a:t>pre-study</a:t>
            </a:r>
          </a:p>
          <a:p>
            <a:r>
              <a:rPr lang="en-US" dirty="0" smtClean="0"/>
              <a:t>Constant across conditions</a:t>
            </a:r>
            <a:endParaRPr lang="en-US" dirty="0"/>
          </a:p>
          <a:p>
            <a:endParaRPr lang="en-US" dirty="0"/>
          </a:p>
          <a:p>
            <a:endParaRPr lang="en-US" dirty="0"/>
          </a:p>
        </p:txBody>
      </p:sp>
    </p:spTree>
    <p:extLst>
      <p:ext uri="{BB962C8B-B14F-4D97-AF65-F5344CB8AC3E}">
        <p14:creationId xmlns:p14="http://schemas.microsoft.com/office/powerpoint/2010/main" val="282364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Facebook timeline photo</a:t>
            </a:r>
            <a:endParaRPr lang="en-US" dirty="0"/>
          </a:p>
        </p:txBody>
      </p:sp>
      <p:sp>
        <p:nvSpPr>
          <p:cNvPr id="3" name="Content Placeholder 2"/>
          <p:cNvSpPr>
            <a:spLocks noGrp="1"/>
          </p:cNvSpPr>
          <p:nvPr>
            <p:ph idx="1"/>
          </p:nvPr>
        </p:nvSpPr>
        <p:spPr/>
        <p:txBody>
          <a:bodyPr/>
          <a:lstStyle/>
          <a:p>
            <a:r>
              <a:rPr lang="en-US" dirty="0" smtClean="0"/>
              <a:t>Manipulated across conditions to match profile’s ostensible background</a:t>
            </a:r>
          </a:p>
          <a:p>
            <a:pPr lvl="1"/>
            <a:r>
              <a:rPr lang="en-US" dirty="0" smtClean="0"/>
              <a:t>Again, based on actual Facebook profiles</a:t>
            </a:r>
            <a:endParaRPr lang="en-US" dirty="0"/>
          </a:p>
          <a:p>
            <a:endParaRPr lang="en-US" dirty="0"/>
          </a:p>
          <a:p>
            <a:endParaRPr lang="en-US" dirty="0"/>
          </a:p>
        </p:txBody>
      </p:sp>
    </p:spTree>
    <p:extLst>
      <p:ext uri="{BB962C8B-B14F-4D97-AF65-F5344CB8AC3E}">
        <p14:creationId xmlns:p14="http://schemas.microsoft.com/office/powerpoint/2010/main" val="14673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Facebook </a:t>
            </a:r>
            <a:r>
              <a:rPr lang="en-US" dirty="0" smtClean="0"/>
              <a:t>profile: constant info</a:t>
            </a:r>
            <a:r>
              <a:rPr lang="en-US" dirty="0"/>
              <a:t/>
            </a:r>
            <a:br>
              <a:rPr lang="en-US" dirty="0"/>
            </a:br>
            <a:endParaRPr lang="en-US" dirty="0"/>
          </a:p>
        </p:txBody>
      </p:sp>
      <p:sp>
        <p:nvSpPr>
          <p:cNvPr id="3" name="Content Placeholder 2"/>
          <p:cNvSpPr>
            <a:spLocks noGrp="1"/>
          </p:cNvSpPr>
          <p:nvPr>
            <p:ph idx="1"/>
          </p:nvPr>
        </p:nvSpPr>
        <p:spPr>
          <a:xfrm>
            <a:off x="457200" y="908720"/>
            <a:ext cx="8229600" cy="4625609"/>
          </a:xfrm>
        </p:spPr>
        <p:txBody>
          <a:bodyPr>
            <a:noAutofit/>
          </a:bodyPr>
          <a:lstStyle/>
          <a:p>
            <a:r>
              <a:rPr lang="en-US" sz="1400" dirty="0" smtClean="0"/>
              <a:t>About</a:t>
            </a:r>
            <a:endParaRPr lang="en-US" sz="1400" dirty="0"/>
          </a:p>
          <a:p>
            <a:r>
              <a:rPr lang="en-US" sz="1400" dirty="0"/>
              <a:t>Work and Education: Carnegie Mellon University – Masters in Information Systems Management – Pittsburgh, PA; Carnegie Mellon University – Bachelor of Science in Computer Science – Pittsburgh, PA</a:t>
            </a:r>
          </a:p>
          <a:p>
            <a:r>
              <a:rPr lang="en-US" sz="1400" dirty="0"/>
              <a:t>Living: Pittsburgh, Pennsylvania – Current City; Pittsburgh, Pennsylvania – Hometown</a:t>
            </a:r>
          </a:p>
          <a:p>
            <a:r>
              <a:rPr lang="en-US" sz="1400" dirty="0"/>
              <a:t>Basic Information: </a:t>
            </a:r>
          </a:p>
          <a:p>
            <a:r>
              <a:rPr lang="en-US" sz="1400" dirty="0"/>
              <a:t>Birthday: January 2, 1982</a:t>
            </a:r>
          </a:p>
          <a:p>
            <a:r>
              <a:rPr lang="en-US" sz="1400" dirty="0"/>
              <a:t>Interested In: Women</a:t>
            </a:r>
          </a:p>
          <a:p>
            <a:r>
              <a:rPr lang="en-US" sz="1400" dirty="0"/>
              <a:t>Relationship Status: Single</a:t>
            </a:r>
          </a:p>
          <a:p>
            <a:r>
              <a:rPr lang="en-US" sz="1400" dirty="0"/>
              <a:t>Religious Views: Christian</a:t>
            </a:r>
          </a:p>
          <a:p>
            <a:r>
              <a:rPr lang="en-US" sz="1400" dirty="0"/>
              <a:t>Contact Information:</a:t>
            </a:r>
          </a:p>
          <a:p>
            <a:r>
              <a:rPr lang="en-US" sz="1400" dirty="0"/>
              <a:t>	Address: Pittsburgh, PA, United States</a:t>
            </a:r>
          </a:p>
          <a:p>
            <a:r>
              <a:rPr lang="en-US" sz="1400" dirty="0"/>
              <a:t>	Email: XYZ@gmail.com / XYZ@andrew.cmu.edu</a:t>
            </a:r>
          </a:p>
          <a:p>
            <a:r>
              <a:rPr lang="en-US" sz="1400" dirty="0"/>
              <a:t>	Networks: Carnegie Mellon</a:t>
            </a:r>
          </a:p>
          <a:p>
            <a:r>
              <a:rPr lang="en-US" sz="1400" dirty="0"/>
              <a:t>Life Events: Started School at Carnegie Mellon University; Started School at Carnegie Mellon University</a:t>
            </a:r>
          </a:p>
          <a:p>
            <a:r>
              <a:rPr lang="en-US" sz="1400" dirty="0"/>
              <a:t> </a:t>
            </a:r>
          </a:p>
          <a:p>
            <a:r>
              <a:rPr lang="en-US" sz="1400" dirty="0"/>
              <a:t>Friends</a:t>
            </a:r>
          </a:p>
          <a:p>
            <a:r>
              <a:rPr lang="en-US" sz="1400" dirty="0"/>
              <a:t>[list of friends, constant across conditions]</a:t>
            </a:r>
          </a:p>
          <a:p>
            <a:r>
              <a:rPr lang="en-US" sz="1400" dirty="0"/>
              <a:t> </a:t>
            </a:r>
          </a:p>
          <a:p>
            <a:endParaRPr lang="en-US" sz="800" dirty="0"/>
          </a:p>
        </p:txBody>
      </p:sp>
    </p:spTree>
    <p:extLst>
      <p:ext uri="{BB962C8B-B14F-4D97-AF65-F5344CB8AC3E}">
        <p14:creationId xmlns:p14="http://schemas.microsoft.com/office/powerpoint/2010/main" val="176827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FB profile: manipulated info, Christian</a:t>
            </a:r>
            <a:endParaRPr lang="en-US" sz="4000" dirty="0"/>
          </a:p>
        </p:txBody>
      </p:sp>
      <p:sp>
        <p:nvSpPr>
          <p:cNvPr id="3" name="Content Placeholder 2"/>
          <p:cNvSpPr>
            <a:spLocks noGrp="1"/>
          </p:cNvSpPr>
          <p:nvPr>
            <p:ph idx="1"/>
          </p:nvPr>
        </p:nvSpPr>
        <p:spPr>
          <a:xfrm>
            <a:off x="457200" y="1268760"/>
            <a:ext cx="8229600" cy="4625609"/>
          </a:xfrm>
        </p:spPr>
        <p:txBody>
          <a:bodyPr>
            <a:normAutofit fontScale="25000" lnSpcReduction="20000"/>
          </a:bodyPr>
          <a:lstStyle/>
          <a:p>
            <a:r>
              <a:rPr lang="en-US" sz="4800" dirty="0"/>
              <a:t>Interests</a:t>
            </a:r>
          </a:p>
          <a:p>
            <a:r>
              <a:rPr lang="en-US" sz="4800" dirty="0"/>
              <a:t>Jesus Christ, Movies, Music</a:t>
            </a:r>
          </a:p>
          <a:p>
            <a:r>
              <a:rPr lang="en-US" sz="4800" dirty="0"/>
              <a:t> </a:t>
            </a:r>
          </a:p>
          <a:p>
            <a:r>
              <a:rPr lang="en-US" sz="4800" dirty="0"/>
              <a:t>Activities</a:t>
            </a:r>
          </a:p>
          <a:p>
            <a:r>
              <a:rPr lang="en-US" sz="4800" dirty="0"/>
              <a:t>Reading, Running, Hiking, Church, Gospel choir</a:t>
            </a:r>
          </a:p>
          <a:p>
            <a:r>
              <a:rPr lang="en-US" sz="4800" dirty="0"/>
              <a:t> </a:t>
            </a:r>
          </a:p>
          <a:p>
            <a:r>
              <a:rPr lang="en-US" sz="4800" dirty="0"/>
              <a:t>Likes</a:t>
            </a:r>
          </a:p>
          <a:p>
            <a:r>
              <a:rPr lang="en-US" sz="4800" dirty="0"/>
              <a:t>City:  Pittsburgh, Pennsylvania</a:t>
            </a:r>
          </a:p>
          <a:p>
            <a:r>
              <a:rPr lang="en-US" sz="4800" dirty="0"/>
              <a:t>University: Carnegie Mellon University</a:t>
            </a:r>
          </a:p>
          <a:p>
            <a:r>
              <a:rPr lang="en-US" sz="4800" dirty="0"/>
              <a:t>Music:	The Beatles, Coldplay, Red Hot Chili Peppers, </a:t>
            </a:r>
            <a:r>
              <a:rPr lang="en-US" sz="4800" dirty="0" err="1"/>
              <a:t>Switchfoot</a:t>
            </a:r>
            <a:r>
              <a:rPr lang="en-US" sz="4800" dirty="0"/>
              <a:t>, Jars of Clay</a:t>
            </a:r>
          </a:p>
          <a:p>
            <a:r>
              <a:rPr lang="en-US" sz="4800" dirty="0"/>
              <a:t>Books/Authors: Ender’s Game, The Bible, The Chronicles of Narnia</a:t>
            </a:r>
          </a:p>
          <a:p>
            <a:r>
              <a:rPr lang="en-US" sz="4800" dirty="0"/>
              <a:t>Movies: The Lord of the Rings, Inception, The Passion of the Christ, Chariots of Fire</a:t>
            </a:r>
          </a:p>
          <a:p>
            <a:r>
              <a:rPr lang="en-US" sz="4800" dirty="0"/>
              <a:t>Television: House, The Office, Manna Fest with Perry Stone, Joel Osteen</a:t>
            </a:r>
          </a:p>
          <a:p>
            <a:r>
              <a:rPr lang="en-US" sz="4800" dirty="0"/>
              <a:t> </a:t>
            </a:r>
          </a:p>
          <a:p>
            <a:r>
              <a:rPr lang="en-US" sz="4800" dirty="0"/>
              <a:t>About You: </a:t>
            </a:r>
          </a:p>
          <a:p>
            <a:r>
              <a:rPr lang="en-US" sz="4800" dirty="0"/>
              <a:t>I recently graduated from CMU, majoring in Information Systems Management. I love reading, attending sporting events and hanging out with friends. I am a believer of our Lord Jesus Christ and that is my love. God has kept his promises to me and here I am. Grateful for His love and wisdom.</a:t>
            </a:r>
          </a:p>
          <a:p>
            <a:r>
              <a:rPr lang="en-US" sz="4800" dirty="0"/>
              <a:t> </a:t>
            </a:r>
          </a:p>
          <a:p>
            <a:r>
              <a:rPr lang="en-US" sz="4800" dirty="0"/>
              <a:t>Favorite Quotations: </a:t>
            </a:r>
          </a:p>
          <a:p>
            <a:r>
              <a:rPr lang="en-US" sz="4800" dirty="0"/>
              <a:t>“The Lord Jesus Christ Said: I am the Way, the Truth, and the Life, nobody can come to the Father (God) except by me.” – Colossians 1:26</a:t>
            </a:r>
          </a:p>
          <a:p>
            <a:r>
              <a:rPr lang="en-US" sz="4800" dirty="0"/>
              <a:t> </a:t>
            </a:r>
          </a:p>
          <a:p>
            <a:endParaRPr lang="en-US" dirty="0"/>
          </a:p>
        </p:txBody>
      </p:sp>
    </p:spTree>
    <p:extLst>
      <p:ext uri="{BB962C8B-B14F-4D97-AF65-F5344CB8AC3E}">
        <p14:creationId xmlns:p14="http://schemas.microsoft.com/office/powerpoint/2010/main" val="4188154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FB profile: manipulated info, Muslim</a:t>
            </a:r>
            <a:endParaRPr lang="en-US" dirty="0"/>
          </a:p>
        </p:txBody>
      </p:sp>
      <p:sp>
        <p:nvSpPr>
          <p:cNvPr id="3" name="Content Placeholder 2"/>
          <p:cNvSpPr>
            <a:spLocks noGrp="1"/>
          </p:cNvSpPr>
          <p:nvPr>
            <p:ph idx="1"/>
          </p:nvPr>
        </p:nvSpPr>
        <p:spPr>
          <a:xfrm>
            <a:off x="457200" y="1268760"/>
            <a:ext cx="8229600" cy="5400600"/>
          </a:xfrm>
        </p:spPr>
        <p:txBody>
          <a:bodyPr>
            <a:normAutofit fontScale="25000" lnSpcReduction="20000"/>
          </a:bodyPr>
          <a:lstStyle/>
          <a:p>
            <a:r>
              <a:rPr lang="en-US" sz="4800" dirty="0"/>
              <a:t>Interests</a:t>
            </a:r>
          </a:p>
          <a:p>
            <a:r>
              <a:rPr lang="en-US" sz="4800" dirty="0"/>
              <a:t>History of Islam, Movies, Music</a:t>
            </a:r>
          </a:p>
          <a:p>
            <a:r>
              <a:rPr lang="en-US" sz="4800" dirty="0"/>
              <a:t> </a:t>
            </a:r>
          </a:p>
          <a:p>
            <a:r>
              <a:rPr lang="en-US" sz="4800" dirty="0"/>
              <a:t>Activities</a:t>
            </a:r>
          </a:p>
          <a:p>
            <a:r>
              <a:rPr lang="en-US" sz="4800" dirty="0"/>
              <a:t>Reading, Running, Hiking, Living Halal, Islamic Society of North America</a:t>
            </a:r>
          </a:p>
          <a:p>
            <a:r>
              <a:rPr lang="en-US" sz="4800" i="1" dirty="0"/>
              <a:t/>
            </a:r>
            <a:br>
              <a:rPr lang="en-US" sz="4800" i="1" dirty="0"/>
            </a:br>
            <a:r>
              <a:rPr lang="en-US" sz="4800" dirty="0"/>
              <a:t>Likes</a:t>
            </a:r>
          </a:p>
          <a:p>
            <a:r>
              <a:rPr lang="en-US" sz="4800" dirty="0"/>
              <a:t>City: Pittsburgh, Pennsylvania</a:t>
            </a:r>
          </a:p>
          <a:p>
            <a:r>
              <a:rPr lang="en-US" sz="4800" dirty="0"/>
              <a:t>University: Carnegie Mellon University</a:t>
            </a:r>
          </a:p>
          <a:p>
            <a:r>
              <a:rPr lang="en-US" sz="4800" dirty="0"/>
              <a:t>Music: The Beatles, Coldplay, Red Hot Chili Peppers, Maher Zain, Sami Yusuf</a:t>
            </a:r>
          </a:p>
          <a:p>
            <a:r>
              <a:rPr lang="en-US" sz="4800" dirty="0"/>
              <a:t>Books/Authors: Ender’s Game, The Quran, Fortress of a Muslim</a:t>
            </a:r>
          </a:p>
          <a:p>
            <a:r>
              <a:rPr lang="en-US" sz="4800" dirty="0"/>
              <a:t>Movies: The Lord of the Rings, Inception, Doha Film Institute, Kingdom of Heaven</a:t>
            </a:r>
          </a:p>
          <a:p>
            <a:r>
              <a:rPr lang="en-US" sz="4800" dirty="0"/>
              <a:t>Television: House, The Office, All American Muslim, </a:t>
            </a:r>
            <a:r>
              <a:rPr lang="en-US" sz="4800" dirty="0" err="1"/>
              <a:t>Mujaddidun</a:t>
            </a:r>
            <a:endParaRPr lang="en-US" sz="4800" dirty="0"/>
          </a:p>
          <a:p>
            <a:r>
              <a:rPr lang="en-US" sz="4800" dirty="0"/>
              <a:t> </a:t>
            </a:r>
          </a:p>
          <a:p>
            <a:r>
              <a:rPr lang="en-US" sz="4800" dirty="0"/>
              <a:t>About You: </a:t>
            </a:r>
          </a:p>
          <a:p>
            <a:r>
              <a:rPr lang="en-US" sz="4800" dirty="0"/>
              <a:t>I recently graduated from CMU, majoring in Information Systems Management. I love reading, attending sporting events and hanging out with friends. I love the person that I am and I thank Allah every day for how my life turned out.</a:t>
            </a:r>
          </a:p>
          <a:p>
            <a:r>
              <a:rPr lang="en-US" sz="4800" dirty="0"/>
              <a:t> </a:t>
            </a:r>
          </a:p>
          <a:p>
            <a:r>
              <a:rPr lang="en-US" sz="4800" dirty="0"/>
              <a:t>Favorite Quotations: </a:t>
            </a:r>
          </a:p>
          <a:p>
            <a:r>
              <a:rPr lang="en-US" sz="4800" dirty="0"/>
              <a:t>“The best of you is those who learn Quran and teach it to others.”</a:t>
            </a:r>
          </a:p>
          <a:p>
            <a:r>
              <a:rPr lang="en-US" i="1" dirty="0"/>
              <a:t/>
            </a:r>
            <a:br>
              <a:rPr lang="en-US" i="1" dirty="0"/>
            </a:br>
            <a:r>
              <a:rPr lang="en-US" i="1" dirty="0"/>
              <a:t> </a:t>
            </a:r>
            <a:endParaRPr lang="en-US" dirty="0"/>
          </a:p>
          <a:p>
            <a:endParaRPr lang="en-US" dirty="0"/>
          </a:p>
        </p:txBody>
      </p:sp>
    </p:spTree>
    <p:extLst>
      <p:ext uri="{BB962C8B-B14F-4D97-AF65-F5344CB8AC3E}">
        <p14:creationId xmlns:p14="http://schemas.microsoft.com/office/powerpoint/2010/main" val="1258613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Empirical Approach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do not separate search from discrimination. </a:t>
            </a:r>
          </a:p>
          <a:p>
            <a:pPr lvl="1"/>
            <a:r>
              <a:rPr lang="en-US" dirty="0" smtClean="0"/>
              <a:t>Cannot observe which employers search</a:t>
            </a:r>
          </a:p>
          <a:p>
            <a:pPr lvl="1"/>
            <a:r>
              <a:rPr lang="en-US" dirty="0" smtClean="0"/>
              <a:t>Possible causal links between search and bias</a:t>
            </a:r>
          </a:p>
          <a:p>
            <a:r>
              <a:rPr lang="en-US" dirty="0" smtClean="0"/>
              <a:t>Prior results suggested strong heterogeneity. We must grapple with this.</a:t>
            </a:r>
          </a:p>
          <a:p>
            <a:pPr lvl="1"/>
            <a:r>
              <a:rPr lang="en-US" dirty="0" smtClean="0"/>
              <a:t>Certain types of Americans show more explicit attitudinal bias against both Muslims and gay people: Republicans, older people, and people who do not know as many Muslims/gay people</a:t>
            </a:r>
          </a:p>
          <a:p>
            <a:pPr lvl="1"/>
            <a:r>
              <a:rPr lang="en-US" dirty="0" smtClean="0"/>
              <a:t>Test for heterogeneity according to these variables only (to tie our hands).</a:t>
            </a:r>
          </a:p>
        </p:txBody>
      </p:sp>
    </p:spTree>
    <p:extLst>
      <p:ext uri="{BB962C8B-B14F-4D97-AF65-F5344CB8AC3E}">
        <p14:creationId xmlns:p14="http://schemas.microsoft.com/office/powerpoint/2010/main" val="2335473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field results</a:t>
            </a:r>
            <a:endParaRPr lang="en-US" dirty="0"/>
          </a:p>
        </p:txBody>
      </p:sp>
      <p:sp>
        <p:nvSpPr>
          <p:cNvPr id="3" name="Content Placeholder 2"/>
          <p:cNvSpPr>
            <a:spLocks noGrp="1"/>
          </p:cNvSpPr>
          <p:nvPr>
            <p:ph idx="1"/>
          </p:nvPr>
        </p:nvSpPr>
        <p:spPr>
          <a:xfrm>
            <a:off x="457200" y="1268760"/>
            <a:ext cx="8229600" cy="4625609"/>
          </a:xfrm>
        </p:spPr>
        <p:txBody>
          <a:bodyPr>
            <a:noAutofit/>
          </a:bodyPr>
          <a:lstStyle/>
          <a:p>
            <a:pPr>
              <a:buFont typeface="Wingdings" pitchFamily="2" charset="2"/>
              <a:buChar char="§"/>
            </a:pPr>
            <a:r>
              <a:rPr lang="en-US" dirty="0" smtClean="0"/>
              <a:t>Estimated 1/10</a:t>
            </a:r>
            <a:r>
              <a:rPr lang="en-US" baseline="30000" dirty="0" smtClean="0"/>
              <a:t>th</a:t>
            </a:r>
            <a:r>
              <a:rPr lang="en-US" dirty="0" smtClean="0"/>
              <a:t> to 1/3</a:t>
            </a:r>
            <a:r>
              <a:rPr lang="en-US" baseline="30000" dirty="0" smtClean="0"/>
              <a:t>rd</a:t>
            </a:r>
            <a:r>
              <a:rPr lang="en-US" dirty="0" smtClean="0"/>
              <a:t> of employers search online</a:t>
            </a:r>
          </a:p>
          <a:p>
            <a:pPr>
              <a:buFont typeface="Wingdings" pitchFamily="2" charset="2"/>
              <a:buChar char="§"/>
            </a:pPr>
            <a:r>
              <a:rPr lang="en-US" dirty="0" smtClean="0"/>
              <a:t>Religion manipulation</a:t>
            </a:r>
          </a:p>
          <a:p>
            <a:pPr lvl="1">
              <a:buFont typeface="Wingdings" pitchFamily="2" charset="2"/>
              <a:buChar char="§"/>
            </a:pPr>
            <a:r>
              <a:rPr lang="en-US" dirty="0" smtClean="0"/>
              <a:t>No sig. effect in whole sample</a:t>
            </a:r>
          </a:p>
          <a:p>
            <a:pPr lvl="1">
              <a:buFont typeface="Wingdings" pitchFamily="2" charset="2"/>
              <a:buChar char="§"/>
            </a:pPr>
            <a:r>
              <a:rPr lang="en-US" dirty="0" smtClean="0"/>
              <a:t>Substantial bias against Muslim and in favor of Christian in Republican states and counties</a:t>
            </a:r>
          </a:p>
          <a:p>
            <a:pPr lvl="1">
              <a:buFont typeface="Wingdings" pitchFamily="2" charset="2"/>
              <a:buChar char="§"/>
            </a:pPr>
            <a:r>
              <a:rPr lang="en-US" dirty="0" smtClean="0"/>
              <a:t>Bias in Republican areas significant and significantly higher than in non-Republican areas</a:t>
            </a:r>
          </a:p>
          <a:p>
            <a:pPr>
              <a:buFont typeface="Wingdings" pitchFamily="2" charset="2"/>
              <a:buChar char="§"/>
            </a:pPr>
            <a:r>
              <a:rPr lang="en-US" dirty="0" smtClean="0"/>
              <a:t>Sexual orientation manipulation</a:t>
            </a:r>
          </a:p>
          <a:p>
            <a:pPr lvl="1">
              <a:buFont typeface="Wingdings" pitchFamily="2" charset="2"/>
              <a:buChar char="§"/>
            </a:pPr>
            <a:r>
              <a:rPr lang="en-US" dirty="0" smtClean="0"/>
              <a:t>No sig. main treatment effect, no interaction</a:t>
            </a:r>
          </a:p>
        </p:txBody>
      </p:sp>
    </p:spTree>
    <p:extLst>
      <p:ext uri="{BB962C8B-B14F-4D97-AF65-F5344CB8AC3E}">
        <p14:creationId xmlns:p14="http://schemas.microsoft.com/office/powerpoint/2010/main" val="143109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esearch\Papers\privacy-socnetwork\Christina_discrimination\Photos\FINAL-OFFICIAL\final-set\image004.mos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64" y="1412776"/>
            <a:ext cx="4250328" cy="318774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Research\Papers\privacy-socnetwork\Christina_discrimination\Photos\Various-rounds-of-tests\bad_mike\mike_bad_hammer_052709.jpg"/>
          <p:cNvPicPr>
            <a:picLocks noChangeAspect="1" noChangeArrowheads="1"/>
          </p:cNvPicPr>
          <p:nvPr/>
        </p:nvPicPr>
        <p:blipFill rotWithShape="1">
          <a:blip r:embed="rId4">
            <a:extLst>
              <a:ext uri="{28A0092B-C50C-407E-A947-70E740481C1C}">
                <a14:useLocalDpi xmlns:a14="http://schemas.microsoft.com/office/drawing/2010/main" val="0"/>
              </a:ext>
            </a:extLst>
          </a:blip>
          <a:srcRect r="7315"/>
          <a:stretch/>
        </p:blipFill>
        <p:spPr bwMode="auto">
          <a:xfrm>
            <a:off x="4644008" y="1428513"/>
            <a:ext cx="4320480" cy="316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2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Callback rates in whole sample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743681"/>
              </p:ext>
            </p:extLst>
          </p:nvPr>
        </p:nvGraphicFramePr>
        <p:xfrm>
          <a:off x="1115616" y="1844825"/>
          <a:ext cx="6552728" cy="4810374"/>
        </p:xfrm>
        <a:graphic>
          <a:graphicData uri="http://schemas.openxmlformats.org/drawingml/2006/table">
            <a:tbl>
              <a:tblPr firstRow="1" firstCol="1" bandRow="1">
                <a:tableStyleId>{5C22544A-7EE6-4342-B048-85BDC9FD1C3A}</a:tableStyleId>
              </a:tblPr>
              <a:tblGrid>
                <a:gridCol w="2195030">
                  <a:extLst>
                    <a:ext uri="{9D8B030D-6E8A-4147-A177-3AD203B41FA5}">
                      <a16:colId xmlns:a16="http://schemas.microsoft.com/office/drawing/2014/main" xmlns="" val="20000"/>
                    </a:ext>
                  </a:extLst>
                </a:gridCol>
                <a:gridCol w="2168446">
                  <a:extLst>
                    <a:ext uri="{9D8B030D-6E8A-4147-A177-3AD203B41FA5}">
                      <a16:colId xmlns:a16="http://schemas.microsoft.com/office/drawing/2014/main" xmlns="" val="20001"/>
                    </a:ext>
                  </a:extLst>
                </a:gridCol>
                <a:gridCol w="2189252">
                  <a:extLst>
                    <a:ext uri="{9D8B030D-6E8A-4147-A177-3AD203B41FA5}">
                      <a16:colId xmlns:a16="http://schemas.microsoft.com/office/drawing/2014/main" xmlns="" val="20002"/>
                    </a:ext>
                  </a:extLst>
                </a:gridCol>
              </a:tblGrid>
              <a:tr h="313881">
                <a:tc gridSpan="3">
                  <a:txBody>
                    <a:bodyPr/>
                    <a:lstStyle/>
                    <a:p>
                      <a:pPr marL="0" marR="0" algn="ctr">
                        <a:lnSpc>
                          <a:spcPct val="115000"/>
                        </a:lnSpc>
                        <a:spcBef>
                          <a:spcPts val="0"/>
                        </a:spcBef>
                        <a:spcAft>
                          <a:spcPts val="0"/>
                        </a:spcAft>
                      </a:pPr>
                      <a:r>
                        <a:rPr lang="en-US" sz="2000" dirty="0">
                          <a:effectLst/>
                        </a:rPr>
                        <a:t>PANEL A: Religion manipulation</a:t>
                      </a:r>
                      <a:endParaRPr lang="en-US" sz="2000" dirty="0">
                        <a:effectLst/>
                        <a:latin typeface="Courier New"/>
                        <a:ea typeface="SimSun"/>
                        <a:cs typeface="Times New Roman"/>
                      </a:endParaRPr>
                    </a:p>
                  </a:txBody>
                  <a:tcPr marL="73025" marR="73025" marT="18415" marB="1841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13881">
                <a:tc>
                  <a:txBody>
                    <a:bodyPr/>
                    <a:lstStyle/>
                    <a:p>
                      <a:pPr marL="0" marR="0">
                        <a:lnSpc>
                          <a:spcPct val="115000"/>
                        </a:lnSpc>
                        <a:spcBef>
                          <a:spcPts val="0"/>
                        </a:spcBef>
                        <a:spcAft>
                          <a:spcPts val="0"/>
                        </a:spcAft>
                      </a:pPr>
                      <a:r>
                        <a:rPr lang="en-US" sz="2000" dirty="0">
                          <a:effectLst/>
                        </a:rPr>
                        <a:t> </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Christian male</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a:effectLst/>
                        </a:rPr>
                        <a:t>Muslim male</a:t>
                      </a:r>
                      <a:endParaRPr lang="en-US" sz="2000">
                        <a:effectLst/>
                        <a:latin typeface="Courier New"/>
                        <a:ea typeface="SimSun"/>
                        <a:cs typeface="Times New Roman"/>
                      </a:endParaRPr>
                    </a:p>
                  </a:txBody>
                  <a:tcPr marL="73025" marR="73025" marT="18415" marB="18415"/>
                </a:tc>
                <a:extLst>
                  <a:ext uri="{0D108BD9-81ED-4DB2-BD59-A6C34878D82A}">
                    <a16:rowId xmlns:a16="http://schemas.microsoft.com/office/drawing/2014/main" xmlns="" val="10001"/>
                  </a:ext>
                </a:extLst>
              </a:tr>
              <a:tr h="313881">
                <a:tc>
                  <a:txBody>
                    <a:bodyPr/>
                    <a:lstStyle/>
                    <a:p>
                      <a:pPr marL="0" marR="0">
                        <a:lnSpc>
                          <a:spcPct val="115000"/>
                        </a:lnSpc>
                        <a:spcBef>
                          <a:spcPts val="0"/>
                        </a:spcBef>
                        <a:spcAft>
                          <a:spcPts val="0"/>
                        </a:spcAft>
                      </a:pPr>
                      <a:r>
                        <a:rPr lang="en-US" sz="2000" dirty="0">
                          <a:effectLst/>
                        </a:rPr>
                        <a:t>Invitation rate</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12.64%</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a:effectLst/>
                        </a:rPr>
                        <a:t>10.96%</a:t>
                      </a:r>
                      <a:endParaRPr lang="en-US" sz="2000">
                        <a:effectLst/>
                        <a:latin typeface="Courier New"/>
                        <a:ea typeface="SimSun"/>
                        <a:cs typeface="Times New Roman"/>
                      </a:endParaRPr>
                    </a:p>
                  </a:txBody>
                  <a:tcPr marL="73025" marR="73025" marT="18415" marB="18415"/>
                </a:tc>
                <a:extLst>
                  <a:ext uri="{0D108BD9-81ED-4DB2-BD59-A6C34878D82A}">
                    <a16:rowId xmlns:a16="http://schemas.microsoft.com/office/drawing/2014/main" xmlns="" val="10002"/>
                  </a:ext>
                </a:extLst>
              </a:tr>
              <a:tr h="313881">
                <a:tc>
                  <a:txBody>
                    <a:bodyPr/>
                    <a:lstStyle/>
                    <a:p>
                      <a:pPr marL="0" marR="0">
                        <a:lnSpc>
                          <a:spcPct val="115000"/>
                        </a:lnSpc>
                        <a:spcBef>
                          <a:spcPts val="0"/>
                        </a:spcBef>
                        <a:spcAft>
                          <a:spcPts val="0"/>
                        </a:spcAft>
                      </a:pPr>
                      <a:r>
                        <a:rPr lang="en-US" sz="2000" dirty="0">
                          <a:effectLst/>
                        </a:rPr>
                        <a:t>N</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1060</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a:effectLst/>
                        </a:rPr>
                        <a:t>1022</a:t>
                      </a:r>
                      <a:endParaRPr lang="en-US" sz="2000">
                        <a:effectLst/>
                        <a:latin typeface="Courier New"/>
                        <a:ea typeface="SimSun"/>
                        <a:cs typeface="Times New Roman"/>
                      </a:endParaRPr>
                    </a:p>
                  </a:txBody>
                  <a:tcPr marL="73025" marR="73025" marT="18415" marB="18415"/>
                </a:tc>
                <a:extLst>
                  <a:ext uri="{0D108BD9-81ED-4DB2-BD59-A6C34878D82A}">
                    <a16:rowId xmlns:a16="http://schemas.microsoft.com/office/drawing/2014/main" xmlns="" val="10003"/>
                  </a:ext>
                </a:extLst>
              </a:tr>
              <a:tr h="855787">
                <a:tc>
                  <a:txBody>
                    <a:bodyPr/>
                    <a:lstStyle/>
                    <a:p>
                      <a:pPr marL="0" marR="0">
                        <a:lnSpc>
                          <a:spcPct val="115000"/>
                        </a:lnSpc>
                        <a:spcBef>
                          <a:spcPts val="0"/>
                        </a:spcBef>
                        <a:spcAft>
                          <a:spcPts val="0"/>
                        </a:spcAft>
                      </a:pPr>
                      <a:r>
                        <a:rPr lang="en-US" sz="2000" dirty="0">
                          <a:effectLst/>
                        </a:rPr>
                        <a:t>Two-sided Fisher’s exact p-value</a:t>
                      </a:r>
                      <a:endParaRPr lang="en-US" sz="2000" dirty="0">
                        <a:effectLst/>
                        <a:latin typeface="Courier New"/>
                        <a:ea typeface="SimSun"/>
                        <a:cs typeface="Times New Roman"/>
                      </a:endParaRPr>
                    </a:p>
                  </a:txBody>
                  <a:tcPr marL="73025" marR="73025" marT="18415" marB="18415" anchor="ctr"/>
                </a:tc>
                <a:tc gridSpan="2">
                  <a:txBody>
                    <a:bodyPr/>
                    <a:lstStyle/>
                    <a:p>
                      <a:pPr marL="0" marR="0" algn="ctr">
                        <a:lnSpc>
                          <a:spcPct val="115000"/>
                        </a:lnSpc>
                        <a:spcBef>
                          <a:spcPts val="0"/>
                        </a:spcBef>
                        <a:spcAft>
                          <a:spcPts val="0"/>
                        </a:spcAft>
                      </a:pPr>
                      <a:r>
                        <a:rPr lang="en-US" sz="2000" dirty="0">
                          <a:effectLst/>
                        </a:rPr>
                        <a:t> </a:t>
                      </a:r>
                    </a:p>
                    <a:p>
                      <a:pPr marL="0" marR="0" algn="ctr">
                        <a:lnSpc>
                          <a:spcPct val="115000"/>
                        </a:lnSpc>
                        <a:spcBef>
                          <a:spcPts val="0"/>
                        </a:spcBef>
                        <a:spcAft>
                          <a:spcPts val="0"/>
                        </a:spcAft>
                      </a:pPr>
                      <a:r>
                        <a:rPr lang="en-US" sz="2000" dirty="0">
                          <a:effectLst/>
                        </a:rPr>
                        <a:t>0.249</a:t>
                      </a:r>
                      <a:endParaRPr lang="en-US" sz="2000" dirty="0">
                        <a:effectLst/>
                        <a:latin typeface="Courier New"/>
                        <a:ea typeface="SimSun"/>
                        <a:cs typeface="Times New Roman"/>
                      </a:endParaRPr>
                    </a:p>
                  </a:txBody>
                  <a:tcPr marL="73025" marR="73025" marT="18415" marB="18415"/>
                </a:tc>
                <a:tc hMerge="1">
                  <a:txBody>
                    <a:bodyPr/>
                    <a:lstStyle/>
                    <a:p>
                      <a:endParaRPr lang="en-US"/>
                    </a:p>
                  </a:txBody>
                  <a:tcPr/>
                </a:tc>
                <a:extLst>
                  <a:ext uri="{0D108BD9-81ED-4DB2-BD59-A6C34878D82A}">
                    <a16:rowId xmlns:a16="http://schemas.microsoft.com/office/drawing/2014/main" xmlns="" val="10004"/>
                  </a:ext>
                </a:extLst>
              </a:tr>
              <a:tr h="313881">
                <a:tc gridSpan="3">
                  <a:txBody>
                    <a:bodyPr/>
                    <a:lstStyle/>
                    <a:p>
                      <a:pPr marL="0" marR="0" algn="ctr">
                        <a:lnSpc>
                          <a:spcPct val="115000"/>
                        </a:lnSpc>
                        <a:spcBef>
                          <a:spcPts val="0"/>
                        </a:spcBef>
                        <a:spcAft>
                          <a:spcPts val="0"/>
                        </a:spcAft>
                      </a:pPr>
                      <a:r>
                        <a:rPr lang="en-US" sz="2000" dirty="0">
                          <a:effectLst/>
                        </a:rPr>
                        <a:t>PANEL B: Sexual orientation manipulation</a:t>
                      </a:r>
                      <a:endParaRPr lang="en-US" sz="2000" dirty="0">
                        <a:effectLst/>
                        <a:latin typeface="Courier New"/>
                        <a:ea typeface="SimSun"/>
                        <a:cs typeface="Times New Roman"/>
                      </a:endParaRPr>
                    </a:p>
                  </a:txBody>
                  <a:tcPr marL="73025" marR="73025" marT="18415" marB="1841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13881">
                <a:tc>
                  <a:txBody>
                    <a:bodyPr/>
                    <a:lstStyle/>
                    <a:p>
                      <a:pPr marL="0" marR="0">
                        <a:lnSpc>
                          <a:spcPct val="115000"/>
                        </a:lnSpc>
                        <a:spcBef>
                          <a:spcPts val="0"/>
                        </a:spcBef>
                        <a:spcAft>
                          <a:spcPts val="0"/>
                        </a:spcAft>
                      </a:pPr>
                      <a:r>
                        <a:rPr lang="en-US" sz="2000">
                          <a:effectLst/>
                        </a:rPr>
                        <a:t> </a:t>
                      </a:r>
                      <a:endParaRPr lang="en-US" sz="200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Straight male</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a:effectLst/>
                        </a:rPr>
                        <a:t>Gay male</a:t>
                      </a:r>
                      <a:endParaRPr lang="en-US" sz="2000">
                        <a:effectLst/>
                        <a:latin typeface="Courier New"/>
                        <a:ea typeface="SimSun"/>
                        <a:cs typeface="Times New Roman"/>
                      </a:endParaRPr>
                    </a:p>
                  </a:txBody>
                  <a:tcPr marL="73025" marR="73025" marT="18415" marB="18415"/>
                </a:tc>
                <a:extLst>
                  <a:ext uri="{0D108BD9-81ED-4DB2-BD59-A6C34878D82A}">
                    <a16:rowId xmlns:a16="http://schemas.microsoft.com/office/drawing/2014/main" xmlns="" val="10006"/>
                  </a:ext>
                </a:extLst>
              </a:tr>
              <a:tr h="313881">
                <a:tc>
                  <a:txBody>
                    <a:bodyPr/>
                    <a:lstStyle/>
                    <a:p>
                      <a:pPr marL="0" marR="0">
                        <a:lnSpc>
                          <a:spcPct val="115000"/>
                        </a:lnSpc>
                        <a:spcBef>
                          <a:spcPts val="0"/>
                        </a:spcBef>
                        <a:spcAft>
                          <a:spcPts val="0"/>
                        </a:spcAft>
                      </a:pPr>
                      <a:r>
                        <a:rPr lang="en-US" sz="2000">
                          <a:effectLst/>
                        </a:rPr>
                        <a:t>Invitation rate</a:t>
                      </a:r>
                      <a:endParaRPr lang="en-US" sz="200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10.63%</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a:effectLst/>
                        </a:rPr>
                        <a:t>10.69%</a:t>
                      </a:r>
                      <a:endParaRPr lang="en-US" sz="2000">
                        <a:effectLst/>
                        <a:latin typeface="Courier New"/>
                        <a:ea typeface="SimSun"/>
                        <a:cs typeface="Times New Roman"/>
                      </a:endParaRPr>
                    </a:p>
                  </a:txBody>
                  <a:tcPr marL="73025" marR="73025" marT="18415" marB="18415"/>
                </a:tc>
                <a:extLst>
                  <a:ext uri="{0D108BD9-81ED-4DB2-BD59-A6C34878D82A}">
                    <a16:rowId xmlns:a16="http://schemas.microsoft.com/office/drawing/2014/main" xmlns="" val="10007"/>
                  </a:ext>
                </a:extLst>
              </a:tr>
              <a:tr h="313881">
                <a:tc>
                  <a:txBody>
                    <a:bodyPr/>
                    <a:lstStyle/>
                    <a:p>
                      <a:pPr marL="0" marR="0">
                        <a:lnSpc>
                          <a:spcPct val="115000"/>
                        </a:lnSpc>
                        <a:spcBef>
                          <a:spcPts val="0"/>
                        </a:spcBef>
                        <a:spcAft>
                          <a:spcPts val="0"/>
                        </a:spcAft>
                      </a:pPr>
                      <a:r>
                        <a:rPr lang="en-US" sz="2000">
                          <a:effectLst/>
                        </a:rPr>
                        <a:t>N</a:t>
                      </a:r>
                      <a:endParaRPr lang="en-US" sz="200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1025</a:t>
                      </a:r>
                      <a:endParaRPr lang="en-US" sz="2000" dirty="0">
                        <a:effectLst/>
                        <a:latin typeface="Courier New"/>
                        <a:ea typeface="SimSun"/>
                        <a:cs typeface="Times New Roman"/>
                      </a:endParaRPr>
                    </a:p>
                  </a:txBody>
                  <a:tcPr marL="73025" marR="73025" marT="18415" marB="18415"/>
                </a:tc>
                <a:tc>
                  <a:txBody>
                    <a:bodyPr/>
                    <a:lstStyle/>
                    <a:p>
                      <a:pPr marL="0" marR="0" algn="ctr">
                        <a:lnSpc>
                          <a:spcPct val="115000"/>
                        </a:lnSpc>
                        <a:spcBef>
                          <a:spcPts val="0"/>
                        </a:spcBef>
                        <a:spcAft>
                          <a:spcPts val="0"/>
                        </a:spcAft>
                      </a:pPr>
                      <a:r>
                        <a:rPr lang="en-US" sz="2000" dirty="0">
                          <a:effectLst/>
                        </a:rPr>
                        <a:t>1066</a:t>
                      </a:r>
                      <a:endParaRPr lang="en-US" sz="2000" dirty="0">
                        <a:effectLst/>
                        <a:latin typeface="Courier New"/>
                        <a:ea typeface="SimSun"/>
                        <a:cs typeface="Times New Roman"/>
                      </a:endParaRPr>
                    </a:p>
                  </a:txBody>
                  <a:tcPr marL="73025" marR="73025" marT="18415" marB="18415"/>
                </a:tc>
                <a:extLst>
                  <a:ext uri="{0D108BD9-81ED-4DB2-BD59-A6C34878D82A}">
                    <a16:rowId xmlns:a16="http://schemas.microsoft.com/office/drawing/2014/main" xmlns="" val="10008"/>
                  </a:ext>
                </a:extLst>
              </a:tr>
              <a:tr h="855787">
                <a:tc>
                  <a:txBody>
                    <a:bodyPr/>
                    <a:lstStyle/>
                    <a:p>
                      <a:pPr marL="0" marR="0">
                        <a:lnSpc>
                          <a:spcPct val="115000"/>
                        </a:lnSpc>
                        <a:spcBef>
                          <a:spcPts val="0"/>
                        </a:spcBef>
                        <a:spcAft>
                          <a:spcPts val="0"/>
                        </a:spcAft>
                      </a:pPr>
                      <a:r>
                        <a:rPr lang="en-US" sz="2000">
                          <a:effectLst/>
                        </a:rPr>
                        <a:t>Two-sided Fisher’s exact p-value</a:t>
                      </a:r>
                      <a:endParaRPr lang="en-US" sz="2000">
                        <a:effectLst/>
                        <a:latin typeface="Courier New"/>
                        <a:ea typeface="SimSun"/>
                        <a:cs typeface="Times New Roman"/>
                      </a:endParaRPr>
                    </a:p>
                  </a:txBody>
                  <a:tcPr marL="73025" marR="73025" marT="18415" marB="18415" anchor="ctr"/>
                </a:tc>
                <a:tc gridSpan="2">
                  <a:txBody>
                    <a:bodyPr/>
                    <a:lstStyle/>
                    <a:p>
                      <a:pPr marL="0" marR="0" algn="ctr">
                        <a:lnSpc>
                          <a:spcPct val="115000"/>
                        </a:lnSpc>
                        <a:spcBef>
                          <a:spcPts val="0"/>
                        </a:spcBef>
                        <a:spcAft>
                          <a:spcPts val="0"/>
                        </a:spcAft>
                      </a:pPr>
                      <a:r>
                        <a:rPr lang="en-US" sz="2000" dirty="0">
                          <a:effectLst/>
                        </a:rPr>
                        <a:t> </a:t>
                      </a:r>
                    </a:p>
                    <a:p>
                      <a:pPr marL="0" marR="0" algn="ctr">
                        <a:lnSpc>
                          <a:spcPct val="115000"/>
                        </a:lnSpc>
                        <a:spcBef>
                          <a:spcPts val="0"/>
                        </a:spcBef>
                        <a:spcAft>
                          <a:spcPts val="0"/>
                        </a:spcAft>
                      </a:pPr>
                      <a:r>
                        <a:rPr lang="en-US" sz="2000" dirty="0">
                          <a:effectLst/>
                        </a:rPr>
                        <a:t>1.000</a:t>
                      </a:r>
                      <a:endParaRPr lang="en-US" sz="2000" dirty="0">
                        <a:effectLst/>
                        <a:latin typeface="Courier New"/>
                        <a:ea typeface="SimSun"/>
                        <a:cs typeface="Times New Roman"/>
                      </a:endParaRPr>
                    </a:p>
                  </a:txBody>
                  <a:tcPr marL="73025" marR="73025" marT="18415" marB="18415" anchor="ct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899651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Callback rates in Republican areas</a:t>
            </a:r>
            <a:endParaRPr lang="en-US"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9429741"/>
              </p:ext>
            </p:extLst>
          </p:nvPr>
        </p:nvGraphicFramePr>
        <p:xfrm>
          <a:off x="457200" y="1774825"/>
          <a:ext cx="8435281" cy="4303984"/>
        </p:xfrm>
        <a:graphic>
          <a:graphicData uri="http://schemas.openxmlformats.org/drawingml/2006/table">
            <a:tbl>
              <a:tblPr firstRow="1" firstCol="1" bandRow="1" bandCol="1">
                <a:tableStyleId>{5C22544A-7EE6-4342-B048-85BDC9FD1C3A}</a:tableStyleId>
              </a:tblPr>
              <a:tblGrid>
                <a:gridCol w="1378496">
                  <a:extLst>
                    <a:ext uri="{9D8B030D-6E8A-4147-A177-3AD203B41FA5}">
                      <a16:colId xmlns:a16="http://schemas.microsoft.com/office/drawing/2014/main" xmlns="" val="2674448896"/>
                    </a:ext>
                  </a:extLst>
                </a:gridCol>
                <a:gridCol w="1008112">
                  <a:extLst>
                    <a:ext uri="{9D8B030D-6E8A-4147-A177-3AD203B41FA5}">
                      <a16:colId xmlns:a16="http://schemas.microsoft.com/office/drawing/2014/main" xmlns="" val="2130796162"/>
                    </a:ext>
                  </a:extLst>
                </a:gridCol>
                <a:gridCol w="1141784">
                  <a:extLst>
                    <a:ext uri="{9D8B030D-6E8A-4147-A177-3AD203B41FA5}">
                      <a16:colId xmlns:a16="http://schemas.microsoft.com/office/drawing/2014/main" xmlns="" val="4201696550"/>
                    </a:ext>
                  </a:extLst>
                </a:gridCol>
                <a:gridCol w="1224136">
                  <a:extLst>
                    <a:ext uri="{9D8B030D-6E8A-4147-A177-3AD203B41FA5}">
                      <a16:colId xmlns:a16="http://schemas.microsoft.com/office/drawing/2014/main" xmlns="" val="2401901957"/>
                    </a:ext>
                  </a:extLst>
                </a:gridCol>
                <a:gridCol w="1152128">
                  <a:extLst>
                    <a:ext uri="{9D8B030D-6E8A-4147-A177-3AD203B41FA5}">
                      <a16:colId xmlns:a16="http://schemas.microsoft.com/office/drawing/2014/main" xmlns="" val="1246361967"/>
                    </a:ext>
                  </a:extLst>
                </a:gridCol>
                <a:gridCol w="1224136">
                  <a:extLst>
                    <a:ext uri="{9D8B030D-6E8A-4147-A177-3AD203B41FA5}">
                      <a16:colId xmlns:a16="http://schemas.microsoft.com/office/drawing/2014/main" xmlns="" val="88195974"/>
                    </a:ext>
                  </a:extLst>
                </a:gridCol>
                <a:gridCol w="1152128">
                  <a:extLst>
                    <a:ext uri="{9D8B030D-6E8A-4147-A177-3AD203B41FA5}">
                      <a16:colId xmlns:a16="http://schemas.microsoft.com/office/drawing/2014/main" xmlns="" val="3696691045"/>
                    </a:ext>
                  </a:extLst>
                </a:gridCol>
                <a:gridCol w="154361">
                  <a:extLst>
                    <a:ext uri="{9D8B030D-6E8A-4147-A177-3AD203B41FA5}">
                      <a16:colId xmlns:a16="http://schemas.microsoft.com/office/drawing/2014/main" xmlns="" val="1174799079"/>
                    </a:ext>
                  </a:extLst>
                </a:gridCol>
              </a:tblGrid>
              <a:tr h="457587">
                <a:tc gridSpan="8">
                  <a:txBody>
                    <a:bodyPr/>
                    <a:lstStyle/>
                    <a:p>
                      <a:pPr marL="0" marR="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5390628"/>
                  </a:ext>
                </a:extLst>
              </a:tr>
              <a:tr h="1862416">
                <a:tc>
                  <a:txBody>
                    <a:bodyPr/>
                    <a:lstStyle/>
                    <a:p>
                      <a:pPr marL="0" marR="0">
                        <a:lnSpc>
                          <a:spcPct val="107000"/>
                        </a:lnSpc>
                        <a:spcBef>
                          <a:spcPts val="0"/>
                        </a:spcBef>
                        <a:spcAft>
                          <a:spcPts val="800"/>
                        </a:spcAft>
                      </a:pPr>
                      <a:r>
                        <a:rPr lang="en-US" sz="17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a:effectLst/>
                        </a:rPr>
                        <a:t>(1)</a:t>
                      </a:r>
                      <a:endParaRPr lang="en-US" sz="1000">
                        <a:effectLst/>
                      </a:endParaRPr>
                    </a:p>
                    <a:p>
                      <a:pPr marL="0" marR="0">
                        <a:lnSpc>
                          <a:spcPct val="107000"/>
                        </a:lnSpc>
                        <a:spcBef>
                          <a:spcPts val="0"/>
                        </a:spcBef>
                        <a:spcAft>
                          <a:spcPts val="800"/>
                        </a:spcAft>
                      </a:pPr>
                      <a:r>
                        <a:rPr lang="en-US" sz="1700">
                          <a:effectLst/>
                        </a:rPr>
                        <a:t>Muslim [N]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dirty="0">
                          <a:effectLst/>
                        </a:rPr>
                        <a:t>(2)</a:t>
                      </a:r>
                      <a:endParaRPr lang="en-US" sz="1000" dirty="0">
                        <a:effectLst/>
                      </a:endParaRPr>
                    </a:p>
                    <a:p>
                      <a:pPr marL="0" marR="0">
                        <a:lnSpc>
                          <a:spcPct val="107000"/>
                        </a:lnSpc>
                        <a:spcBef>
                          <a:spcPts val="0"/>
                        </a:spcBef>
                        <a:spcAft>
                          <a:spcPts val="800"/>
                        </a:spcAft>
                      </a:pPr>
                      <a:r>
                        <a:rPr lang="en-US" sz="1700" dirty="0">
                          <a:effectLst/>
                        </a:rPr>
                        <a:t>Christian [N]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dirty="0">
                          <a:effectLst/>
                        </a:rPr>
                        <a:t>(3)</a:t>
                      </a:r>
                      <a:endParaRPr lang="en-US" sz="1000" dirty="0">
                        <a:effectLst/>
                      </a:endParaRPr>
                    </a:p>
                    <a:p>
                      <a:pPr marL="0" marR="0">
                        <a:lnSpc>
                          <a:spcPct val="107000"/>
                        </a:lnSpc>
                        <a:spcBef>
                          <a:spcPts val="0"/>
                        </a:spcBef>
                        <a:spcAft>
                          <a:spcPts val="800"/>
                        </a:spcAft>
                      </a:pPr>
                      <a:r>
                        <a:rPr lang="en-US" sz="1700" dirty="0">
                          <a:effectLst/>
                        </a:rPr>
                        <a:t>χ</a:t>
                      </a:r>
                      <a:r>
                        <a:rPr lang="en-US" sz="1700" baseline="30000" dirty="0">
                          <a:effectLst/>
                        </a:rPr>
                        <a:t>2</a:t>
                      </a:r>
                      <a:r>
                        <a:rPr lang="en-US" sz="1700" dirty="0">
                          <a:effectLst/>
                        </a:rPr>
                        <a:t> p-value {Fisher’s exact</a:t>
                      </a:r>
                      <a:r>
                        <a:rPr lang="en-US" sz="1700" dirty="0" smtClean="0">
                          <a:effectLst/>
                        </a:rPr>
                        <a:t>}</a:t>
                      </a:r>
                      <a:endParaRPr lang="en-US" sz="1000" dirty="0">
                        <a:effectLst/>
                      </a:endParaRPr>
                    </a:p>
                    <a:p>
                      <a:pPr marL="0" marR="0">
                        <a:lnSpc>
                          <a:spcPct val="107000"/>
                        </a:lnSpc>
                        <a:spcBef>
                          <a:spcPts val="0"/>
                        </a:spcBef>
                        <a:spcAft>
                          <a:spcPts val="800"/>
                        </a:spcAft>
                      </a:pPr>
                      <a:r>
                        <a:rPr lang="en-US" sz="1700" dirty="0">
                          <a:effectLst/>
                        </a:rPr>
                        <a:t>H</a:t>
                      </a:r>
                      <a:r>
                        <a:rPr lang="en-US" sz="1700" baseline="-25000" dirty="0">
                          <a:effectLst/>
                        </a:rPr>
                        <a:t>0</a:t>
                      </a:r>
                      <a:r>
                        <a:rPr lang="en-US" sz="1700" dirty="0">
                          <a:effectLst/>
                        </a:rPr>
                        <a:t>: (1)=(2)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a:effectLst/>
                        </a:rPr>
                        <a:t>(4)</a:t>
                      </a:r>
                      <a:endParaRPr lang="en-US" sz="1000">
                        <a:effectLst/>
                      </a:endParaRPr>
                    </a:p>
                    <a:p>
                      <a:pPr marL="0" marR="0">
                        <a:lnSpc>
                          <a:spcPct val="107000"/>
                        </a:lnSpc>
                        <a:spcBef>
                          <a:spcPts val="0"/>
                        </a:spcBef>
                        <a:spcAft>
                          <a:spcPts val="800"/>
                        </a:spcAft>
                      </a:pPr>
                      <a:r>
                        <a:rPr lang="en-US" sz="1700">
                          <a:effectLst/>
                        </a:rPr>
                        <a:t>Pooled gay and straight [N]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23896" marB="23896"/>
                </a:tc>
                <a:tc>
                  <a:txBody>
                    <a:bodyPr/>
                    <a:lstStyle/>
                    <a:p>
                      <a:pPr marL="0" marR="0">
                        <a:lnSpc>
                          <a:spcPct val="107000"/>
                        </a:lnSpc>
                        <a:spcBef>
                          <a:spcPts val="0"/>
                        </a:spcBef>
                        <a:spcAft>
                          <a:spcPts val="800"/>
                        </a:spcAft>
                      </a:pPr>
                      <a:r>
                        <a:rPr lang="en-US" sz="1700" dirty="0">
                          <a:effectLst/>
                        </a:rPr>
                        <a:t>(5)</a:t>
                      </a:r>
                      <a:endParaRPr lang="en-US" sz="1000" dirty="0">
                        <a:effectLst/>
                      </a:endParaRPr>
                    </a:p>
                    <a:p>
                      <a:pPr marL="0" marR="0">
                        <a:lnSpc>
                          <a:spcPct val="107000"/>
                        </a:lnSpc>
                        <a:spcBef>
                          <a:spcPts val="0"/>
                        </a:spcBef>
                        <a:spcAft>
                          <a:spcPts val="800"/>
                        </a:spcAft>
                      </a:pPr>
                      <a:r>
                        <a:rPr lang="en-US" sz="1700" dirty="0">
                          <a:effectLst/>
                        </a:rPr>
                        <a:t>χ</a:t>
                      </a:r>
                      <a:r>
                        <a:rPr lang="en-US" sz="1700" baseline="30000" dirty="0">
                          <a:effectLst/>
                        </a:rPr>
                        <a:t>2</a:t>
                      </a:r>
                      <a:r>
                        <a:rPr lang="en-US" sz="1700" dirty="0">
                          <a:effectLst/>
                        </a:rPr>
                        <a:t> p-value {Fisher’s exact</a:t>
                      </a:r>
                      <a:r>
                        <a:rPr lang="en-US" sz="1700" dirty="0" smtClean="0">
                          <a:effectLst/>
                        </a:rPr>
                        <a:t>}</a:t>
                      </a:r>
                      <a:endParaRPr lang="en-US" sz="1000" dirty="0">
                        <a:effectLst/>
                      </a:endParaRPr>
                    </a:p>
                    <a:p>
                      <a:pPr marL="0" marR="0">
                        <a:lnSpc>
                          <a:spcPct val="107000"/>
                        </a:lnSpc>
                        <a:spcBef>
                          <a:spcPts val="0"/>
                        </a:spcBef>
                        <a:spcAft>
                          <a:spcPts val="800"/>
                        </a:spcAft>
                      </a:pPr>
                      <a:r>
                        <a:rPr lang="en-US" sz="1700" dirty="0">
                          <a:effectLst/>
                        </a:rPr>
                        <a:t>H</a:t>
                      </a:r>
                      <a:r>
                        <a:rPr lang="en-US" sz="1700" baseline="-25000" dirty="0">
                          <a:effectLst/>
                        </a:rPr>
                        <a:t>0</a:t>
                      </a:r>
                      <a:r>
                        <a:rPr lang="en-US" sz="1700" dirty="0">
                          <a:effectLst/>
                        </a:rPr>
                        <a:t>: (1)=(4)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7577" marB="7577"/>
                </a:tc>
                <a:tc>
                  <a:txBody>
                    <a:bodyPr/>
                    <a:lstStyle/>
                    <a:p>
                      <a:pPr marL="0" marR="0">
                        <a:lnSpc>
                          <a:spcPct val="107000"/>
                        </a:lnSpc>
                        <a:spcBef>
                          <a:spcPts val="0"/>
                        </a:spcBef>
                        <a:spcAft>
                          <a:spcPts val="800"/>
                        </a:spcAft>
                      </a:pPr>
                      <a:r>
                        <a:rPr lang="en-US" sz="1700" dirty="0">
                          <a:effectLst/>
                        </a:rPr>
                        <a:t>(6)</a:t>
                      </a:r>
                      <a:endParaRPr lang="en-US" sz="1000" dirty="0">
                        <a:effectLst/>
                      </a:endParaRPr>
                    </a:p>
                    <a:p>
                      <a:pPr marL="0" marR="0">
                        <a:lnSpc>
                          <a:spcPct val="107000"/>
                        </a:lnSpc>
                        <a:spcBef>
                          <a:spcPts val="0"/>
                        </a:spcBef>
                        <a:spcAft>
                          <a:spcPts val="800"/>
                        </a:spcAft>
                      </a:pPr>
                      <a:r>
                        <a:rPr lang="en-US" sz="1700" dirty="0">
                          <a:effectLst/>
                        </a:rPr>
                        <a:t>χ</a:t>
                      </a:r>
                      <a:r>
                        <a:rPr lang="en-US" sz="1700" baseline="30000" dirty="0">
                          <a:effectLst/>
                        </a:rPr>
                        <a:t>2</a:t>
                      </a:r>
                      <a:r>
                        <a:rPr lang="en-US" sz="1700" dirty="0">
                          <a:effectLst/>
                        </a:rPr>
                        <a:t> </a:t>
                      </a:r>
                      <a:r>
                        <a:rPr lang="en-US" sz="1700" dirty="0" smtClean="0">
                          <a:effectLst/>
                        </a:rPr>
                        <a:t>p-value</a:t>
                      </a:r>
                      <a:endParaRPr lang="en-US" sz="1000" dirty="0">
                        <a:effectLst/>
                      </a:endParaRPr>
                    </a:p>
                    <a:p>
                      <a:pPr marL="0" marR="0">
                        <a:lnSpc>
                          <a:spcPct val="107000"/>
                        </a:lnSpc>
                        <a:spcBef>
                          <a:spcPts val="0"/>
                        </a:spcBef>
                        <a:spcAft>
                          <a:spcPts val="800"/>
                        </a:spcAft>
                      </a:pPr>
                      <a:r>
                        <a:rPr lang="en-US" sz="1700" dirty="0">
                          <a:effectLst/>
                        </a:rPr>
                        <a:t>H</a:t>
                      </a:r>
                      <a:r>
                        <a:rPr lang="en-US" sz="1700" baseline="-25000" dirty="0">
                          <a:effectLst/>
                        </a:rPr>
                        <a:t>0</a:t>
                      </a:r>
                      <a:r>
                        <a:rPr lang="en-US" sz="1700" dirty="0">
                          <a:effectLst/>
                        </a:rPr>
                        <a:t>: (2)=(4)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23896" marB="23896"/>
                </a:tc>
                <a:tc>
                  <a:txBody>
                    <a:bodyPr/>
                    <a:lstStyle/>
                    <a:p>
                      <a:pPr marL="0" marR="0">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040719903"/>
                  </a:ext>
                </a:extLst>
              </a:tr>
              <a:tr h="676246">
                <a:tc>
                  <a:txBody>
                    <a:bodyPr/>
                    <a:lstStyle/>
                    <a:p>
                      <a:pPr marL="0" marR="0">
                        <a:lnSpc>
                          <a:spcPct val="107000"/>
                        </a:lnSpc>
                        <a:spcBef>
                          <a:spcPts val="0"/>
                        </a:spcBef>
                        <a:spcAft>
                          <a:spcPts val="800"/>
                        </a:spcAft>
                      </a:pPr>
                      <a:r>
                        <a:rPr lang="en-US" sz="1700">
                          <a:effectLst/>
                        </a:rPr>
                        <a:t>Republican states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b="1" dirty="0">
                          <a:effectLst/>
                        </a:rPr>
                        <a:t>.0227 [44]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b="1" dirty="0">
                          <a:effectLst/>
                        </a:rPr>
                        <a:t>.1731 </a:t>
                      </a:r>
                      <a:r>
                        <a:rPr lang="en-US" sz="1700" b="1" dirty="0" smtClean="0">
                          <a:effectLst/>
                        </a:rPr>
                        <a:t>    [</a:t>
                      </a:r>
                      <a:r>
                        <a:rPr lang="en-US" sz="1700" b="1" dirty="0">
                          <a:effectLst/>
                        </a:rPr>
                        <a:t>52]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a:effectLst/>
                        </a:rPr>
                        <a:t>0.016 {0.019}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dirty="0">
                          <a:effectLst/>
                        </a:rPr>
                        <a:t>.</a:t>
                      </a:r>
                      <a:r>
                        <a:rPr lang="en-US" sz="1700" dirty="0" smtClean="0">
                          <a:effectLst/>
                        </a:rPr>
                        <a:t>1477 </a:t>
                      </a:r>
                      <a:r>
                        <a:rPr lang="en-US" sz="1700" baseline="0" dirty="0" smtClean="0">
                          <a:effectLst/>
                        </a:rPr>
                        <a:t>     </a:t>
                      </a:r>
                      <a:r>
                        <a:rPr lang="en-US" sz="1700" dirty="0" smtClean="0">
                          <a:effectLst/>
                        </a:rPr>
                        <a:t>[88</a:t>
                      </a:r>
                      <a:r>
                        <a:rPr lang="en-US" sz="17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23896" marB="23896"/>
                </a:tc>
                <a:tc>
                  <a:txBody>
                    <a:bodyPr/>
                    <a:lstStyle/>
                    <a:p>
                      <a:pPr marL="0" marR="0">
                        <a:lnSpc>
                          <a:spcPct val="107000"/>
                        </a:lnSpc>
                        <a:spcBef>
                          <a:spcPts val="0"/>
                        </a:spcBef>
                        <a:spcAft>
                          <a:spcPts val="800"/>
                        </a:spcAft>
                      </a:pPr>
                      <a:r>
                        <a:rPr lang="en-US" sz="1700">
                          <a:effectLst/>
                        </a:rPr>
                        <a:t>0.028 {0.034}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7577" marB="7577"/>
                </a:tc>
                <a:tc>
                  <a:txBody>
                    <a:bodyPr/>
                    <a:lstStyle/>
                    <a:p>
                      <a:pPr marL="0" marR="0">
                        <a:lnSpc>
                          <a:spcPct val="107000"/>
                        </a:lnSpc>
                        <a:spcBef>
                          <a:spcPts val="0"/>
                        </a:spcBef>
                        <a:spcAft>
                          <a:spcPts val="800"/>
                        </a:spcAft>
                      </a:pPr>
                      <a:r>
                        <a:rPr lang="en-US" sz="1700">
                          <a:effectLst/>
                        </a:rPr>
                        <a:t>0.690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23896" marB="23896"/>
                </a:tc>
                <a:tc>
                  <a:txBody>
                    <a:bodyPr/>
                    <a:lstStyle/>
                    <a:p>
                      <a:pPr marL="0" marR="0">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00113644"/>
                  </a:ext>
                </a:extLst>
              </a:tr>
              <a:tr h="676246">
                <a:tc>
                  <a:txBody>
                    <a:bodyPr/>
                    <a:lstStyle/>
                    <a:p>
                      <a:pPr marL="0" marR="0">
                        <a:lnSpc>
                          <a:spcPct val="107000"/>
                        </a:lnSpc>
                        <a:spcBef>
                          <a:spcPts val="0"/>
                        </a:spcBef>
                        <a:spcAft>
                          <a:spcPts val="800"/>
                        </a:spcAft>
                      </a:pPr>
                      <a:r>
                        <a:rPr lang="en-US" sz="1700">
                          <a:effectLst/>
                        </a:rPr>
                        <a:t>Republican counties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b="1">
                          <a:effectLst/>
                        </a:rPr>
                        <a:t>.0625 [64]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b="1" dirty="0">
                          <a:effectLst/>
                        </a:rPr>
                        <a:t>.</a:t>
                      </a:r>
                      <a:r>
                        <a:rPr lang="en-US" sz="1700" b="1" dirty="0" smtClean="0">
                          <a:effectLst/>
                        </a:rPr>
                        <a:t>2258    [</a:t>
                      </a:r>
                      <a:r>
                        <a:rPr lang="en-US" sz="1700" b="1" dirty="0">
                          <a:effectLst/>
                        </a:rPr>
                        <a:t>62]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a:effectLst/>
                        </a:rPr>
                        <a:t>0.009 {0.011}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a:txBody>
                    <a:bodyPr/>
                    <a:lstStyle/>
                    <a:p>
                      <a:pPr marL="0" marR="0">
                        <a:lnSpc>
                          <a:spcPct val="107000"/>
                        </a:lnSpc>
                        <a:spcBef>
                          <a:spcPts val="0"/>
                        </a:spcBef>
                        <a:spcAft>
                          <a:spcPts val="800"/>
                        </a:spcAft>
                      </a:pPr>
                      <a:r>
                        <a:rPr lang="en-US" sz="1700" dirty="0">
                          <a:effectLst/>
                        </a:rPr>
                        <a:t>.</a:t>
                      </a:r>
                      <a:r>
                        <a:rPr lang="en-US" sz="1700" dirty="0" smtClean="0">
                          <a:effectLst/>
                        </a:rPr>
                        <a:t>0900  </a:t>
                      </a:r>
                      <a:r>
                        <a:rPr lang="en-US" sz="1700" dirty="0">
                          <a:effectLst/>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23896" marB="23896"/>
                </a:tc>
                <a:tc>
                  <a:txBody>
                    <a:bodyPr/>
                    <a:lstStyle/>
                    <a:p>
                      <a:pPr marL="0" marR="0">
                        <a:lnSpc>
                          <a:spcPct val="107000"/>
                        </a:lnSpc>
                        <a:spcBef>
                          <a:spcPts val="0"/>
                        </a:spcBef>
                        <a:spcAft>
                          <a:spcPts val="800"/>
                        </a:spcAft>
                      </a:pPr>
                      <a:r>
                        <a:rPr lang="en-US" sz="1700">
                          <a:effectLst/>
                        </a:rPr>
                        <a:t>0.525 {0.768}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7577" marB="7577"/>
                </a:tc>
                <a:tc>
                  <a:txBody>
                    <a:bodyPr/>
                    <a:lstStyle/>
                    <a:p>
                      <a:pPr marL="0" marR="0">
                        <a:lnSpc>
                          <a:spcPct val="107000"/>
                        </a:lnSpc>
                        <a:spcBef>
                          <a:spcPts val="0"/>
                        </a:spcBef>
                        <a:spcAft>
                          <a:spcPts val="800"/>
                        </a:spcAft>
                      </a:pPr>
                      <a:r>
                        <a:rPr lang="en-US" sz="1700">
                          <a:effectLst/>
                        </a:rPr>
                        <a:t>0.016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23896" marB="23896"/>
                </a:tc>
                <a:tc>
                  <a:txBody>
                    <a:bodyPr/>
                    <a:lstStyle/>
                    <a:p>
                      <a:pPr marL="0" marR="0">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69277740"/>
                  </a:ext>
                </a:extLst>
              </a:tr>
              <a:tr h="631489">
                <a:tc gridSpan="8">
                  <a:txBody>
                    <a:bodyPr/>
                    <a:lstStyle/>
                    <a:p>
                      <a:pPr marL="0" marR="0">
                        <a:lnSpc>
                          <a:spcPct val="107000"/>
                        </a:lnSpc>
                        <a:spcBef>
                          <a:spcPts val="0"/>
                        </a:spcBef>
                        <a:spcAft>
                          <a:spcPts val="800"/>
                        </a:spcAft>
                      </a:pPr>
                      <a:r>
                        <a:rPr lang="en-US" sz="1700" dirty="0">
                          <a:effectLst/>
                        </a:rPr>
                        <a:t>There are no significant differences in callback rates for the straight and gay candidates.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32" marR="60032" marT="8742"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31758364"/>
                  </a:ext>
                </a:extLst>
              </a:tr>
            </a:tbl>
          </a:graphicData>
        </a:graphic>
      </p:graphicFrame>
    </p:spTree>
    <p:extLst>
      <p:ext uri="{BB962C8B-B14F-4D97-AF65-F5344CB8AC3E}">
        <p14:creationId xmlns:p14="http://schemas.microsoft.com/office/powerpoint/2010/main" val="1972915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OLS regression. </a:t>
            </a:r>
            <a:r>
              <a:rPr lang="en-US" dirty="0" err="1" smtClean="0"/>
              <a:t>Depvar</a:t>
            </a:r>
            <a:r>
              <a:rPr lang="en-US" dirty="0" smtClean="0"/>
              <a:t> = Callbacks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4858248"/>
              </p:ext>
            </p:extLst>
          </p:nvPr>
        </p:nvGraphicFramePr>
        <p:xfrm>
          <a:off x="1403648" y="1550056"/>
          <a:ext cx="6624736" cy="5137668"/>
        </p:xfrm>
        <a:graphic>
          <a:graphicData uri="http://schemas.openxmlformats.org/drawingml/2006/table">
            <a:tbl>
              <a:tblPr>
                <a:tableStyleId>{5C22544A-7EE6-4342-B048-85BDC9FD1C3A}</a:tableStyleId>
              </a:tblPr>
              <a:tblGrid>
                <a:gridCol w="4294963">
                  <a:extLst>
                    <a:ext uri="{9D8B030D-6E8A-4147-A177-3AD203B41FA5}">
                      <a16:colId xmlns:a16="http://schemas.microsoft.com/office/drawing/2014/main" xmlns="" val="3392428270"/>
                    </a:ext>
                  </a:extLst>
                </a:gridCol>
                <a:gridCol w="2329773">
                  <a:extLst>
                    <a:ext uri="{9D8B030D-6E8A-4147-A177-3AD203B41FA5}">
                      <a16:colId xmlns:a16="http://schemas.microsoft.com/office/drawing/2014/main" xmlns="" val="1189766882"/>
                    </a:ext>
                  </a:extLst>
                </a:gridCol>
              </a:tblGrid>
              <a:tr h="565668">
                <a:tc>
                  <a:txBody>
                    <a:bodyPr/>
                    <a:lstStyle/>
                    <a:p>
                      <a:pPr marL="0" marR="0">
                        <a:spcBef>
                          <a:spcPts val="0"/>
                        </a:spcBef>
                        <a:spcAft>
                          <a:spcPts val="0"/>
                        </a:spcAft>
                      </a:pPr>
                      <a:r>
                        <a:rPr lang="en-US" sz="2000" dirty="0">
                          <a:effectLst/>
                        </a:rPr>
                        <a:t> </a:t>
                      </a:r>
                      <a:endParaRPr lang="en-US" sz="2000" dirty="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rPr>
                        <a:t>Muslim vs. Christian</a:t>
                      </a:r>
                      <a:endParaRPr lang="en-US" sz="2000" dirty="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1362542027"/>
                  </a:ext>
                </a:extLst>
              </a:tr>
              <a:tr h="282834">
                <a:tc>
                  <a:txBody>
                    <a:bodyPr/>
                    <a:lstStyle/>
                    <a:p>
                      <a:pPr marL="0" marR="0">
                        <a:spcBef>
                          <a:spcPts val="0"/>
                        </a:spcBef>
                        <a:spcAft>
                          <a:spcPts val="0"/>
                        </a:spcAft>
                      </a:pPr>
                      <a:r>
                        <a:rPr lang="en-US" sz="2000" b="1" dirty="0">
                          <a:effectLst/>
                        </a:rPr>
                        <a:t>Muslim candidate</a:t>
                      </a:r>
                      <a:endParaRPr lang="en-US" sz="2000" b="1" dirty="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b="1" dirty="0">
                          <a:effectLst/>
                        </a:rPr>
                        <a:t>-0.132</a:t>
                      </a:r>
                      <a:r>
                        <a:rPr lang="en-US" sz="2000" b="1" baseline="30000" dirty="0">
                          <a:effectLst/>
                        </a:rPr>
                        <a:t>**</a:t>
                      </a:r>
                      <a:endParaRPr lang="en-US" sz="2000" b="1" dirty="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1977418269"/>
                  </a:ext>
                </a:extLst>
              </a:tr>
              <a:tr h="282834">
                <a:tc>
                  <a:txBody>
                    <a:bodyPr/>
                    <a:lstStyle/>
                    <a:p>
                      <a:pPr marL="0" marR="0">
                        <a:spcBef>
                          <a:spcPts val="0"/>
                        </a:spcBef>
                        <a:spcAft>
                          <a:spcPts val="0"/>
                        </a:spcAft>
                      </a:pPr>
                      <a:r>
                        <a:rPr lang="en-US" sz="2000" b="1" dirty="0">
                          <a:effectLst/>
                        </a:rPr>
                        <a:t> </a:t>
                      </a:r>
                      <a:endParaRPr lang="en-US" sz="2000" b="1" dirty="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b="1" dirty="0">
                          <a:effectLst/>
                        </a:rPr>
                        <a:t>(0.054)</a:t>
                      </a:r>
                      <a:endParaRPr lang="en-US" sz="2000" b="1" dirty="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2124058439"/>
                  </a:ext>
                </a:extLst>
              </a:tr>
              <a:tr h="282834">
                <a:tc>
                  <a:txBody>
                    <a:bodyPr/>
                    <a:lstStyle/>
                    <a:p>
                      <a:pPr marL="0" marR="0">
                        <a:spcBef>
                          <a:spcPts val="0"/>
                        </a:spcBef>
                        <a:spcAft>
                          <a:spcPts val="0"/>
                        </a:spcAft>
                      </a:pPr>
                      <a:r>
                        <a:rPr lang="en-US" sz="2000" dirty="0">
                          <a:effectLst/>
                          <a:latin typeface="+mj-lt"/>
                        </a:rPr>
                        <a:t>Politically mixed area</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latin typeface="+mj-lt"/>
                        </a:rPr>
                        <a:t>-0.024</a:t>
                      </a:r>
                      <a:endParaRPr lang="en-US" sz="2000" dirty="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2268456736"/>
                  </a:ext>
                </a:extLst>
              </a:tr>
              <a:tr h="282834">
                <a:tc>
                  <a:txBody>
                    <a:bodyPr/>
                    <a:lstStyle/>
                    <a:p>
                      <a:pPr marL="0" marR="0">
                        <a:spcBef>
                          <a:spcPts val="0"/>
                        </a:spcBef>
                        <a:spcAft>
                          <a:spcPts val="0"/>
                        </a:spcAft>
                      </a:pPr>
                      <a:r>
                        <a:rPr lang="en-US" sz="2000" dirty="0">
                          <a:effectLst/>
                          <a:latin typeface="+mj-lt"/>
                        </a:rPr>
                        <a:t> </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latin typeface="+mj-lt"/>
                        </a:rPr>
                        <a:t>(0.056)</a:t>
                      </a:r>
                      <a:endParaRPr lang="en-US" sz="2000" dirty="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1861782673"/>
                  </a:ext>
                </a:extLst>
              </a:tr>
              <a:tr h="282834">
                <a:tc>
                  <a:txBody>
                    <a:bodyPr/>
                    <a:lstStyle/>
                    <a:p>
                      <a:pPr marL="0" marR="0">
                        <a:spcBef>
                          <a:spcPts val="0"/>
                        </a:spcBef>
                        <a:spcAft>
                          <a:spcPts val="0"/>
                        </a:spcAft>
                      </a:pPr>
                      <a:r>
                        <a:rPr lang="en-US" sz="2000" dirty="0">
                          <a:effectLst/>
                          <a:latin typeface="+mj-lt"/>
                        </a:rPr>
                        <a:t>Democratic area</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latin typeface="+mj-lt"/>
                        </a:rPr>
                        <a:t>-0.025</a:t>
                      </a:r>
                      <a:endParaRPr lang="en-US" sz="2000" dirty="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3698155358"/>
                  </a:ext>
                </a:extLst>
              </a:tr>
              <a:tr h="282834">
                <a:tc>
                  <a:txBody>
                    <a:bodyPr/>
                    <a:lstStyle/>
                    <a:p>
                      <a:pPr marL="0" marR="0">
                        <a:spcBef>
                          <a:spcPts val="0"/>
                        </a:spcBef>
                        <a:spcAft>
                          <a:spcPts val="0"/>
                        </a:spcAft>
                      </a:pPr>
                      <a:r>
                        <a:rPr lang="en-US" sz="2000" dirty="0">
                          <a:effectLst/>
                          <a:latin typeface="+mj-lt"/>
                        </a:rPr>
                        <a:t> </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a:effectLst/>
                          <a:latin typeface="+mj-lt"/>
                        </a:rPr>
                        <a:t>(0.072)</a:t>
                      </a:r>
                      <a:endParaRPr lang="en-US" sz="200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1981266675"/>
                  </a:ext>
                </a:extLst>
              </a:tr>
              <a:tr h="282834">
                <a:tc>
                  <a:txBody>
                    <a:bodyPr/>
                    <a:lstStyle/>
                    <a:p>
                      <a:pPr marL="0" marR="0">
                        <a:spcBef>
                          <a:spcPts val="0"/>
                        </a:spcBef>
                        <a:spcAft>
                          <a:spcPts val="0"/>
                        </a:spcAft>
                      </a:pPr>
                      <a:r>
                        <a:rPr lang="en-US" sz="2000" dirty="0">
                          <a:effectLst/>
                          <a:latin typeface="+mj-lt"/>
                        </a:rPr>
                        <a:t>Muslim*Politically mixed area</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latin typeface="+mj-lt"/>
                        </a:rPr>
                        <a:t>0.115</a:t>
                      </a:r>
                      <a:r>
                        <a:rPr lang="en-US" sz="2000" baseline="30000" dirty="0">
                          <a:effectLst/>
                          <a:latin typeface="+mj-lt"/>
                        </a:rPr>
                        <a:t>*</a:t>
                      </a:r>
                      <a:endParaRPr lang="en-US" sz="2000" dirty="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1669057203"/>
                  </a:ext>
                </a:extLst>
              </a:tr>
              <a:tr h="282834">
                <a:tc>
                  <a:txBody>
                    <a:bodyPr/>
                    <a:lstStyle/>
                    <a:p>
                      <a:pPr marL="0" marR="0">
                        <a:spcBef>
                          <a:spcPts val="0"/>
                        </a:spcBef>
                        <a:spcAft>
                          <a:spcPts val="0"/>
                        </a:spcAft>
                      </a:pPr>
                      <a:r>
                        <a:rPr lang="en-US" sz="2000" dirty="0">
                          <a:effectLst/>
                          <a:latin typeface="+mj-lt"/>
                        </a:rPr>
                        <a:t> </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smtClean="0">
                          <a:effectLst/>
                          <a:latin typeface="+mj-lt"/>
                        </a:rPr>
                        <a:t>(0.057)</a:t>
                      </a:r>
                      <a:endParaRPr lang="en-US" sz="2000" dirty="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1493679164"/>
                  </a:ext>
                </a:extLst>
              </a:tr>
              <a:tr h="282834">
                <a:tc>
                  <a:txBody>
                    <a:bodyPr/>
                    <a:lstStyle/>
                    <a:p>
                      <a:pPr marL="0" marR="0">
                        <a:spcBef>
                          <a:spcPts val="0"/>
                        </a:spcBef>
                        <a:spcAft>
                          <a:spcPts val="0"/>
                        </a:spcAft>
                      </a:pPr>
                      <a:r>
                        <a:rPr lang="en-US" sz="2000" b="1" dirty="0">
                          <a:effectLst/>
                          <a:latin typeface="+mj-lt"/>
                          <a:ea typeface="SimSun" panose="02010600030101010101" pitchFamily="2" charset="-122"/>
                        </a:rPr>
                        <a:t>Muslim*Democratic area</a:t>
                      </a:r>
                    </a:p>
                  </a:txBody>
                  <a:tcPr marL="68580" marR="68580" marT="0" marB="0"/>
                </a:tc>
                <a:tc>
                  <a:txBody>
                    <a:bodyPr/>
                    <a:lstStyle/>
                    <a:p>
                      <a:pPr marL="0" marR="0" algn="ctr">
                        <a:spcBef>
                          <a:spcPts val="0"/>
                        </a:spcBef>
                        <a:spcAft>
                          <a:spcPts val="0"/>
                        </a:spcAft>
                      </a:pPr>
                      <a:r>
                        <a:rPr lang="en-US" sz="2000" b="1" dirty="0">
                          <a:effectLst/>
                          <a:latin typeface="+mj-lt"/>
                          <a:ea typeface="SimSun" panose="02010600030101010101" pitchFamily="2" charset="-122"/>
                        </a:rPr>
                        <a:t>0.127</a:t>
                      </a:r>
                      <a:r>
                        <a:rPr lang="en-US" sz="2000" b="1" baseline="30000" dirty="0">
                          <a:effectLst/>
                          <a:latin typeface="+mj-lt"/>
                          <a:ea typeface="SimSun" panose="02010600030101010101" pitchFamily="2" charset="-122"/>
                        </a:rPr>
                        <a:t>**</a:t>
                      </a:r>
                      <a:endParaRPr lang="en-US" sz="2000" b="1" dirty="0">
                        <a:effectLst/>
                        <a:latin typeface="+mj-lt"/>
                        <a:ea typeface="SimSun" panose="02010600030101010101" pitchFamily="2" charset="-122"/>
                      </a:endParaRPr>
                    </a:p>
                  </a:txBody>
                  <a:tcPr marL="68580" marR="68580" marT="0" marB="0"/>
                </a:tc>
                <a:extLst>
                  <a:ext uri="{0D108BD9-81ED-4DB2-BD59-A6C34878D82A}">
                    <a16:rowId xmlns:a16="http://schemas.microsoft.com/office/drawing/2014/main" xmlns="" val="631199932"/>
                  </a:ext>
                </a:extLst>
              </a:tr>
              <a:tr h="282834">
                <a:tc>
                  <a:txBody>
                    <a:bodyPr/>
                    <a:lstStyle/>
                    <a:p>
                      <a:pPr marL="0" marR="0">
                        <a:spcBef>
                          <a:spcPts val="0"/>
                        </a:spcBef>
                        <a:spcAft>
                          <a:spcPts val="0"/>
                        </a:spcAft>
                      </a:pPr>
                      <a:r>
                        <a:rPr lang="en-US" sz="2000" b="1" dirty="0">
                          <a:effectLst/>
                          <a:latin typeface="+mj-lt"/>
                          <a:ea typeface="SimSun" panose="02010600030101010101" pitchFamily="2" charset="-122"/>
                        </a:rPr>
                        <a:t> </a:t>
                      </a:r>
                    </a:p>
                  </a:txBody>
                  <a:tcPr marL="68580" marR="68580" marT="0" marB="0"/>
                </a:tc>
                <a:tc>
                  <a:txBody>
                    <a:bodyPr/>
                    <a:lstStyle/>
                    <a:p>
                      <a:pPr marL="0" marR="0" algn="ctr">
                        <a:spcBef>
                          <a:spcPts val="0"/>
                        </a:spcBef>
                        <a:spcAft>
                          <a:spcPts val="0"/>
                        </a:spcAft>
                      </a:pPr>
                      <a:r>
                        <a:rPr lang="en-US" sz="2000" b="1" dirty="0">
                          <a:effectLst/>
                          <a:latin typeface="+mj-lt"/>
                          <a:ea typeface="SimSun" panose="02010600030101010101" pitchFamily="2" charset="-122"/>
                        </a:rPr>
                        <a:t>(0.060)</a:t>
                      </a:r>
                    </a:p>
                  </a:txBody>
                  <a:tcPr marL="68580" marR="68580" marT="0" marB="0"/>
                </a:tc>
                <a:extLst>
                  <a:ext uri="{0D108BD9-81ED-4DB2-BD59-A6C34878D82A}">
                    <a16:rowId xmlns:a16="http://schemas.microsoft.com/office/drawing/2014/main" xmlns="" val="3437429100"/>
                  </a:ext>
                </a:extLst>
              </a:tr>
              <a:tr h="0">
                <a:tc>
                  <a:txBody>
                    <a:bodyPr/>
                    <a:lstStyle/>
                    <a:p>
                      <a:pPr marL="0" marR="0">
                        <a:spcBef>
                          <a:spcPts val="0"/>
                        </a:spcBef>
                        <a:spcAft>
                          <a:spcPts val="0"/>
                        </a:spcAft>
                      </a:pPr>
                      <a:r>
                        <a:rPr lang="en-US" sz="2000" dirty="0">
                          <a:effectLst/>
                          <a:latin typeface="+mj-lt"/>
                        </a:rPr>
                        <a:t>Additional controls included?</a:t>
                      </a:r>
                      <a:endParaRPr lang="en-US" sz="2000" dirty="0">
                        <a:effectLst/>
                        <a:latin typeface="+mj-lt"/>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latin typeface="+mj-lt"/>
                        </a:rPr>
                        <a:t>YES</a:t>
                      </a:r>
                      <a:endParaRPr lang="en-US" sz="2000" dirty="0">
                        <a:effectLst/>
                        <a:latin typeface="+mj-lt"/>
                        <a:ea typeface="SimSun" panose="02010600030101010101" pitchFamily="2" charset="-122"/>
                      </a:endParaRPr>
                    </a:p>
                  </a:txBody>
                  <a:tcPr marL="54211" marR="54211" marT="0" marB="0"/>
                </a:tc>
                <a:extLst>
                  <a:ext uri="{0D108BD9-81ED-4DB2-BD59-A6C34878D82A}">
                    <a16:rowId xmlns:a16="http://schemas.microsoft.com/office/drawing/2014/main" xmlns="" val="2126408754"/>
                  </a:ext>
                </a:extLst>
              </a:tr>
              <a:tr h="282834">
                <a:tc>
                  <a:txBody>
                    <a:bodyPr/>
                    <a:lstStyle/>
                    <a:p>
                      <a:pPr marL="0" marR="0">
                        <a:spcBef>
                          <a:spcPts val="0"/>
                        </a:spcBef>
                        <a:spcAft>
                          <a:spcPts val="0"/>
                        </a:spcAft>
                      </a:pPr>
                      <a:r>
                        <a:rPr lang="en-US" sz="2000" dirty="0">
                          <a:effectLst/>
                        </a:rPr>
                        <a:t>Constant</a:t>
                      </a:r>
                      <a:endParaRPr lang="en-US" sz="2000" dirty="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a:effectLst/>
                        </a:rPr>
                        <a:t>0.102</a:t>
                      </a:r>
                      <a:endParaRPr lang="en-US" sz="200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208135298"/>
                  </a:ext>
                </a:extLst>
              </a:tr>
              <a:tr h="282834">
                <a:tc>
                  <a:txBody>
                    <a:bodyPr/>
                    <a:lstStyle/>
                    <a:p>
                      <a:pPr marL="0" marR="0">
                        <a:spcBef>
                          <a:spcPts val="0"/>
                        </a:spcBef>
                        <a:spcAft>
                          <a:spcPts val="0"/>
                        </a:spcAft>
                      </a:pPr>
                      <a:r>
                        <a:rPr lang="en-US" sz="2000">
                          <a:effectLst/>
                        </a:rPr>
                        <a:t> </a:t>
                      </a:r>
                      <a:endParaRPr lang="en-US" sz="200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a:effectLst/>
                        </a:rPr>
                        <a:t>(0.067)</a:t>
                      </a:r>
                      <a:endParaRPr lang="en-US" sz="200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1903870211"/>
                  </a:ext>
                </a:extLst>
              </a:tr>
              <a:tr h="282834">
                <a:tc>
                  <a:txBody>
                    <a:bodyPr/>
                    <a:lstStyle/>
                    <a:p>
                      <a:pPr marL="0" marR="0">
                        <a:spcBef>
                          <a:spcPts val="0"/>
                        </a:spcBef>
                        <a:spcAft>
                          <a:spcPts val="0"/>
                        </a:spcAft>
                      </a:pPr>
                      <a:r>
                        <a:rPr lang="en-US" sz="2000">
                          <a:effectLst/>
                        </a:rPr>
                        <a:t>Observations</a:t>
                      </a:r>
                      <a:endParaRPr lang="en-US" sz="200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a:effectLst/>
                        </a:rPr>
                        <a:t>1898</a:t>
                      </a:r>
                      <a:endParaRPr lang="en-US" sz="200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1773008129"/>
                  </a:ext>
                </a:extLst>
              </a:tr>
              <a:tr h="282834">
                <a:tc>
                  <a:txBody>
                    <a:bodyPr/>
                    <a:lstStyle/>
                    <a:p>
                      <a:pPr marL="0" marR="0">
                        <a:spcBef>
                          <a:spcPts val="0"/>
                        </a:spcBef>
                        <a:spcAft>
                          <a:spcPts val="0"/>
                        </a:spcAft>
                      </a:pPr>
                      <a:r>
                        <a:rPr lang="en-US" sz="2000">
                          <a:effectLst/>
                        </a:rPr>
                        <a:t>R</a:t>
                      </a:r>
                      <a:r>
                        <a:rPr lang="en-US" sz="2000" baseline="30000">
                          <a:effectLst/>
                        </a:rPr>
                        <a:t>2</a:t>
                      </a:r>
                      <a:endParaRPr lang="en-US" sz="2000">
                        <a:effectLst/>
                        <a:latin typeface="Courier New" panose="02070309020205020404" pitchFamily="49" charset="0"/>
                        <a:ea typeface="SimSun" panose="02010600030101010101" pitchFamily="2" charset="-122"/>
                      </a:endParaRPr>
                    </a:p>
                  </a:txBody>
                  <a:tcPr marL="54211" marR="54211" marT="0" marB="0"/>
                </a:tc>
                <a:tc>
                  <a:txBody>
                    <a:bodyPr/>
                    <a:lstStyle/>
                    <a:p>
                      <a:pPr marL="0" marR="0" algn="ctr">
                        <a:spcBef>
                          <a:spcPts val="0"/>
                        </a:spcBef>
                        <a:spcAft>
                          <a:spcPts val="0"/>
                        </a:spcAft>
                      </a:pPr>
                      <a:r>
                        <a:rPr lang="en-US" sz="2000" dirty="0">
                          <a:effectLst/>
                        </a:rPr>
                        <a:t>0.043</a:t>
                      </a:r>
                      <a:endParaRPr lang="en-US" sz="2000" dirty="0">
                        <a:effectLst/>
                        <a:latin typeface="Courier New" panose="02070309020205020404" pitchFamily="49" charset="0"/>
                        <a:ea typeface="SimSun" panose="02010600030101010101" pitchFamily="2" charset="-122"/>
                      </a:endParaRPr>
                    </a:p>
                  </a:txBody>
                  <a:tcPr marL="54211" marR="54211" marT="0" marB="0"/>
                </a:tc>
                <a:extLst>
                  <a:ext uri="{0D108BD9-81ED-4DB2-BD59-A6C34878D82A}">
                    <a16:rowId xmlns:a16="http://schemas.microsoft.com/office/drawing/2014/main" xmlns="" val="730418040"/>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Table 2. OLS Regressions using state level data in the Christian-Muslim Conditions (column 1) and the Gay-Straight conditions (column 2). Dependent Variable is Callbacks.</a:t>
            </a:r>
            <a:endParaRPr kumimoji="0" lang="en-US" altLang="en-US" sz="10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p &lt; 0.10, ** p &lt; 0.05, *** p &lt; 0.01. Standard errors (in parentheses) are clustered on the state and county where the job will be located. Dep. Var. =1 if the candidate is contacted for an interview, zero otherwise.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1094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a:xfrm>
            <a:off x="179512" y="1268760"/>
            <a:ext cx="8712968" cy="4968552"/>
          </a:xfrm>
        </p:spPr>
        <p:txBody>
          <a:bodyPr>
            <a:noAutofit/>
          </a:bodyPr>
          <a:lstStyle/>
          <a:p>
            <a:pPr>
              <a:buFont typeface="Wingdings" pitchFamily="2" charset="2"/>
              <a:buChar char="§"/>
            </a:pPr>
            <a:r>
              <a:rPr lang="en-US" sz="2400" dirty="0" smtClean="0"/>
              <a:t>Online pilot experiment:</a:t>
            </a:r>
          </a:p>
          <a:p>
            <a:pPr lvl="1">
              <a:buFont typeface="Wingdings" pitchFamily="2" charset="2"/>
              <a:buChar char="§"/>
            </a:pPr>
            <a:r>
              <a:rPr lang="en-US" sz="2000" dirty="0" smtClean="0"/>
              <a:t>Bias in religion manipulation but not sexual orientation manipulation</a:t>
            </a:r>
          </a:p>
          <a:p>
            <a:pPr lvl="1">
              <a:buFont typeface="Wingdings" pitchFamily="2" charset="2"/>
              <a:buChar char="§"/>
            </a:pPr>
            <a:r>
              <a:rPr lang="en-US" sz="2000" dirty="0" smtClean="0"/>
              <a:t>Suggestive evidence of stronger bias among Republicans. </a:t>
            </a:r>
          </a:p>
          <a:p>
            <a:pPr>
              <a:buFont typeface="Wingdings" pitchFamily="2" charset="2"/>
              <a:buChar char="§"/>
            </a:pPr>
            <a:r>
              <a:rPr lang="en-US" sz="2400" dirty="0"/>
              <a:t>F</a:t>
            </a:r>
            <a:r>
              <a:rPr lang="en-US" sz="2400" dirty="0" smtClean="0"/>
              <a:t>ield experiment:</a:t>
            </a:r>
          </a:p>
          <a:p>
            <a:pPr lvl="1">
              <a:buFont typeface="Wingdings" pitchFamily="2" charset="2"/>
              <a:buChar char="§"/>
            </a:pPr>
            <a:r>
              <a:rPr lang="en-US" sz="2000" dirty="0" smtClean="0"/>
              <a:t>Minority of employers search</a:t>
            </a:r>
          </a:p>
          <a:p>
            <a:pPr lvl="1">
              <a:buFont typeface="Wingdings" pitchFamily="2" charset="2"/>
              <a:buChar char="§"/>
            </a:pPr>
            <a:r>
              <a:rPr lang="en-US" sz="2000" dirty="0" smtClean="0"/>
              <a:t>Large and significant bias in Republican states and counties</a:t>
            </a:r>
          </a:p>
          <a:p>
            <a:pPr lvl="1">
              <a:buFont typeface="Wingdings" pitchFamily="2" charset="2"/>
              <a:buChar char="§"/>
            </a:pPr>
            <a:r>
              <a:rPr lang="en-US" sz="2000" dirty="0" smtClean="0"/>
              <a:t>This bias is significantly larger than bias in non-Republican areas</a:t>
            </a:r>
          </a:p>
        </p:txBody>
      </p:sp>
    </p:spTree>
    <p:extLst>
      <p:ext uri="{BB962C8B-B14F-4D97-AF65-F5344CB8AC3E}">
        <p14:creationId xmlns:p14="http://schemas.microsoft.com/office/powerpoint/2010/main" val="34057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Extra slides</a:t>
            </a:r>
            <a:endParaRPr lang="en-US" dirty="0"/>
          </a:p>
        </p:txBody>
      </p:sp>
    </p:spTree>
    <p:extLst>
      <p:ext uri="{BB962C8B-B14F-4D97-AF65-F5344CB8AC3E}">
        <p14:creationId xmlns:p14="http://schemas.microsoft.com/office/powerpoint/2010/main" val="34330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Callback rates in field experiment by state-level political party strength</a:t>
            </a:r>
            <a:endParaRPr lang="en-US" dirty="0"/>
          </a:p>
        </p:txBody>
      </p:sp>
      <p:graphicFrame>
        <p:nvGraphicFramePr>
          <p:cNvPr id="5" name="Content Placeholder 4"/>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747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i="1" dirty="0"/>
              <a:t>Facebook profile, Christian candidate</a:t>
            </a:r>
            <a:endParaRPr lang="en-US" dirty="0"/>
          </a:p>
          <a:p>
            <a:r>
              <a:rPr lang="en-US" dirty="0"/>
              <a:t>About</a:t>
            </a:r>
          </a:p>
          <a:p>
            <a:r>
              <a:rPr lang="en-US" dirty="0"/>
              <a:t>Work and Education: Carnegie Mellon University – Masters in Information Systems Management – Pittsburgh, PA; Carnegie Mellon University – Bachelor of Science in Computer Science – Pittsburgh, PA</a:t>
            </a:r>
          </a:p>
          <a:p>
            <a:r>
              <a:rPr lang="en-US" dirty="0"/>
              <a:t>Living: Pittsburgh, Pennsylvania – Current City; Pittsburgh, Pennsylvania – Hometown</a:t>
            </a:r>
          </a:p>
          <a:p>
            <a:r>
              <a:rPr lang="en-US" dirty="0"/>
              <a:t>Basic Information: </a:t>
            </a:r>
          </a:p>
          <a:p>
            <a:r>
              <a:rPr lang="en-US" dirty="0"/>
              <a:t>Birthday: January 2, 1982</a:t>
            </a:r>
          </a:p>
          <a:p>
            <a:r>
              <a:rPr lang="en-US" dirty="0"/>
              <a:t>Interested In: Women</a:t>
            </a:r>
          </a:p>
          <a:p>
            <a:r>
              <a:rPr lang="en-US" dirty="0"/>
              <a:t>Relationship Status: Single</a:t>
            </a:r>
          </a:p>
          <a:p>
            <a:r>
              <a:rPr lang="en-US" dirty="0"/>
              <a:t>Religious Views: Christian</a:t>
            </a:r>
          </a:p>
          <a:p>
            <a:r>
              <a:rPr lang="en-US" dirty="0"/>
              <a:t>Contact Information:</a:t>
            </a:r>
          </a:p>
          <a:p>
            <a:r>
              <a:rPr lang="en-US" dirty="0"/>
              <a:t>	Address: Pittsburgh, PA, United States</a:t>
            </a:r>
          </a:p>
          <a:p>
            <a:r>
              <a:rPr lang="en-US" dirty="0"/>
              <a:t>	Email: XYZ@gmail.com / XYZ@andrew.cmu.edu</a:t>
            </a:r>
          </a:p>
          <a:p>
            <a:r>
              <a:rPr lang="en-US" dirty="0"/>
              <a:t>	Networks: Carnegie Mellon</a:t>
            </a:r>
          </a:p>
          <a:p>
            <a:r>
              <a:rPr lang="en-US" dirty="0"/>
              <a:t>Life Events: Started School at Carnegie Mellon University; Started School at Carnegie Mellon University</a:t>
            </a:r>
          </a:p>
          <a:p>
            <a:r>
              <a:rPr lang="en-US" dirty="0"/>
              <a:t> </a:t>
            </a:r>
          </a:p>
          <a:p>
            <a:r>
              <a:rPr lang="en-US" dirty="0"/>
              <a:t>Friends</a:t>
            </a:r>
          </a:p>
          <a:p>
            <a:r>
              <a:rPr lang="en-US" dirty="0"/>
              <a:t>[list of friends, constant across conditions]</a:t>
            </a:r>
          </a:p>
          <a:p>
            <a:r>
              <a:rPr lang="en-US" dirty="0"/>
              <a:t> </a:t>
            </a:r>
          </a:p>
          <a:p>
            <a:r>
              <a:rPr lang="en-US" dirty="0"/>
              <a:t>Interests</a:t>
            </a:r>
          </a:p>
          <a:p>
            <a:r>
              <a:rPr lang="en-US" dirty="0"/>
              <a:t>Jesus Christ, Movies, Music</a:t>
            </a:r>
          </a:p>
          <a:p>
            <a:r>
              <a:rPr lang="en-US" dirty="0"/>
              <a:t> </a:t>
            </a:r>
          </a:p>
          <a:p>
            <a:r>
              <a:rPr lang="en-US" dirty="0"/>
              <a:t>Activities</a:t>
            </a:r>
          </a:p>
          <a:p>
            <a:r>
              <a:rPr lang="en-US" dirty="0"/>
              <a:t>Reading, Running, Hiking, Church, Gospel choir</a:t>
            </a:r>
          </a:p>
          <a:p>
            <a:r>
              <a:rPr lang="en-US" dirty="0"/>
              <a:t> </a:t>
            </a:r>
          </a:p>
          <a:p>
            <a:r>
              <a:rPr lang="en-US" dirty="0"/>
              <a:t>Likes</a:t>
            </a:r>
          </a:p>
          <a:p>
            <a:r>
              <a:rPr lang="en-US" dirty="0"/>
              <a:t>City:  Pittsburgh, Pennsylvania</a:t>
            </a:r>
          </a:p>
          <a:p>
            <a:r>
              <a:rPr lang="en-US" dirty="0"/>
              <a:t>University: Carnegie Mellon University</a:t>
            </a:r>
          </a:p>
          <a:p>
            <a:r>
              <a:rPr lang="en-US" dirty="0"/>
              <a:t>Music:	The Beatles, Coldplay, Red Hot Chili Peppers, </a:t>
            </a:r>
            <a:r>
              <a:rPr lang="en-US" dirty="0" err="1"/>
              <a:t>Switchfoot</a:t>
            </a:r>
            <a:r>
              <a:rPr lang="en-US" dirty="0"/>
              <a:t>, Jars of Clay</a:t>
            </a:r>
          </a:p>
          <a:p>
            <a:r>
              <a:rPr lang="en-US" dirty="0"/>
              <a:t>Books/Authors: Ender’s Game, The Bible, The Chronicles of Narnia</a:t>
            </a:r>
          </a:p>
          <a:p>
            <a:r>
              <a:rPr lang="en-US" dirty="0"/>
              <a:t>Movies: The Lord of the Rings, Inception, The Passion of the Christ, Chariots of Fire</a:t>
            </a:r>
          </a:p>
          <a:p>
            <a:r>
              <a:rPr lang="en-US" dirty="0"/>
              <a:t>Television: House, The Office, Manna Fest with Perry Stone, Joel Osteen</a:t>
            </a:r>
          </a:p>
          <a:p>
            <a:r>
              <a:rPr lang="en-US" dirty="0"/>
              <a:t> </a:t>
            </a:r>
          </a:p>
          <a:p>
            <a:r>
              <a:rPr lang="en-US" dirty="0"/>
              <a:t>About You: </a:t>
            </a:r>
          </a:p>
          <a:p>
            <a:r>
              <a:rPr lang="en-US" dirty="0"/>
              <a:t>I recently graduated from CMU, majoring in Information Systems Management. I love reading, attending sporting events and hanging out with friends. I am a believer of our Lord Jesus Christ and that is my love. God has kept his promises to me and here I am. Grateful for His love and wisdom.</a:t>
            </a:r>
          </a:p>
          <a:p>
            <a:r>
              <a:rPr lang="en-US" dirty="0"/>
              <a:t> </a:t>
            </a:r>
          </a:p>
          <a:p>
            <a:r>
              <a:rPr lang="en-US" dirty="0"/>
              <a:t>Favorite Quotations: </a:t>
            </a:r>
          </a:p>
          <a:p>
            <a:r>
              <a:rPr lang="en-US" dirty="0"/>
              <a:t>“The Lord Jesus Christ Said: I am the Way, the Truth, and the Life, nobody can come to the Father (God) except by me.” – Colossians 1:26</a:t>
            </a:r>
          </a:p>
          <a:p>
            <a:r>
              <a:rPr lang="en-US" dirty="0"/>
              <a:t> </a:t>
            </a:r>
          </a:p>
          <a:p>
            <a:endParaRPr lang="en-US" dirty="0"/>
          </a:p>
        </p:txBody>
      </p:sp>
    </p:spTree>
    <p:extLst>
      <p:ext uri="{BB962C8B-B14F-4D97-AF65-F5344CB8AC3E}">
        <p14:creationId xmlns:p14="http://schemas.microsoft.com/office/powerpoint/2010/main" val="3077491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6456151"/>
              </p:ext>
            </p:extLst>
          </p:nvPr>
        </p:nvGraphicFramePr>
        <p:xfrm>
          <a:off x="899593" y="548681"/>
          <a:ext cx="7704854" cy="5870852"/>
        </p:xfrm>
        <a:graphic>
          <a:graphicData uri="http://schemas.openxmlformats.org/drawingml/2006/table">
            <a:tbl>
              <a:tblPr firstRow="1" firstCol="1" bandRow="1">
                <a:tableStyleId>{0660B408-B3CF-4A94-85FC-2B1E0A45F4A2}</a:tableStyleId>
              </a:tblPr>
              <a:tblGrid>
                <a:gridCol w="2453461">
                  <a:extLst>
                    <a:ext uri="{9D8B030D-6E8A-4147-A177-3AD203B41FA5}">
                      <a16:colId xmlns:a16="http://schemas.microsoft.com/office/drawing/2014/main" xmlns="" val="20000"/>
                    </a:ext>
                  </a:extLst>
                </a:gridCol>
                <a:gridCol w="118327">
                  <a:extLst>
                    <a:ext uri="{9D8B030D-6E8A-4147-A177-3AD203B41FA5}">
                      <a16:colId xmlns:a16="http://schemas.microsoft.com/office/drawing/2014/main" xmlns="" val="20001"/>
                    </a:ext>
                  </a:extLst>
                </a:gridCol>
                <a:gridCol w="2566533">
                  <a:extLst>
                    <a:ext uri="{9D8B030D-6E8A-4147-A177-3AD203B41FA5}">
                      <a16:colId xmlns:a16="http://schemas.microsoft.com/office/drawing/2014/main" xmlns="" val="20002"/>
                    </a:ext>
                  </a:extLst>
                </a:gridCol>
                <a:gridCol w="2566533">
                  <a:extLst>
                    <a:ext uri="{9D8B030D-6E8A-4147-A177-3AD203B41FA5}">
                      <a16:colId xmlns:a16="http://schemas.microsoft.com/office/drawing/2014/main" xmlns="" val="20003"/>
                    </a:ext>
                  </a:extLst>
                </a:gridCol>
              </a:tblGrid>
              <a:tr h="172672">
                <a:tc>
                  <a:txBody>
                    <a:bodyPr/>
                    <a:lstStyle/>
                    <a:p>
                      <a:pPr marL="0" marR="0" algn="ctr">
                        <a:spcBef>
                          <a:spcPts val="0"/>
                        </a:spcBef>
                        <a:spcAft>
                          <a:spcPts val="0"/>
                        </a:spcAft>
                      </a:pPr>
                      <a:r>
                        <a:rPr lang="en-US" sz="900" dirty="0">
                          <a:effectLst/>
                        </a:rPr>
                        <a:t> </a:t>
                      </a:r>
                      <a:endParaRPr lang="en-US" sz="1000" dirty="0">
                        <a:effectLst/>
                        <a:latin typeface="Calibri"/>
                        <a:ea typeface="Calibri"/>
                        <a:cs typeface="Times New Roman"/>
                      </a:endParaRPr>
                    </a:p>
                  </a:txBody>
                  <a:tcPr marL="61226" marR="61226" marT="0" marB="0"/>
                </a:tc>
                <a:tc gridSpan="3">
                  <a:txBody>
                    <a:bodyPr/>
                    <a:lstStyle/>
                    <a:p>
                      <a:pPr marL="0" marR="0">
                        <a:spcBef>
                          <a:spcPts val="0"/>
                        </a:spcBef>
                        <a:spcAft>
                          <a:spcPts val="0"/>
                        </a:spcAft>
                      </a:pPr>
                      <a:r>
                        <a:rPr lang="en-US" sz="900">
                          <a:effectLst/>
                        </a:rPr>
                        <a:t> </a:t>
                      </a:r>
                      <a:endParaRPr lang="en-US" sz="900">
                        <a:effectLst/>
                        <a:latin typeface="Courier New"/>
                        <a:ea typeface="SimSun"/>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036036">
                <a:tc gridSpan="2">
                  <a:txBody>
                    <a:bodyPr/>
                    <a:lstStyle/>
                    <a:p>
                      <a:pPr marL="0" marR="0" algn="ctr">
                        <a:spcBef>
                          <a:spcPts val="0"/>
                        </a:spcBef>
                        <a:spcAft>
                          <a:spcPts val="0"/>
                        </a:spcAft>
                      </a:pPr>
                      <a:r>
                        <a:rPr lang="en-US" sz="900" dirty="0">
                          <a:effectLst/>
                        </a:rPr>
                        <a:t>(1)</a:t>
                      </a:r>
                      <a:endParaRPr lang="en-US" sz="1000" dirty="0">
                        <a:effectLst/>
                      </a:endParaRPr>
                    </a:p>
                    <a:p>
                      <a:pPr marL="0" marR="0" algn="ctr">
                        <a:spcBef>
                          <a:spcPts val="0"/>
                        </a:spcBef>
                        <a:spcAft>
                          <a:spcPts val="0"/>
                        </a:spcAft>
                      </a:pPr>
                      <a:r>
                        <a:rPr lang="en-US" sz="900" dirty="0" err="1">
                          <a:effectLst/>
                        </a:rPr>
                        <a:t>RomneyVote</a:t>
                      </a:r>
                      <a:r>
                        <a:rPr lang="en-US" sz="900" dirty="0">
                          <a:effectLst/>
                        </a:rPr>
                        <a:t> List: states categorized by % Romney vote in the 2012 U.S. Presidential election</a:t>
                      </a:r>
                      <a:endParaRPr lang="en-US" sz="1000" dirty="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lgn="ctr">
                        <a:spcBef>
                          <a:spcPts val="0"/>
                        </a:spcBef>
                        <a:spcAft>
                          <a:spcPts val="0"/>
                        </a:spcAft>
                      </a:pPr>
                      <a:r>
                        <a:rPr lang="en-US" sz="900">
                          <a:effectLst/>
                        </a:rPr>
                        <a:t>(2)</a:t>
                      </a:r>
                      <a:endParaRPr lang="en-US" sz="1000">
                        <a:effectLst/>
                      </a:endParaRPr>
                    </a:p>
                    <a:p>
                      <a:pPr marL="0" marR="0" algn="ctr">
                        <a:spcBef>
                          <a:spcPts val="0"/>
                        </a:spcBef>
                        <a:spcAft>
                          <a:spcPts val="0"/>
                        </a:spcAft>
                      </a:pPr>
                      <a:r>
                        <a:rPr lang="en-US" sz="900">
                          <a:effectLst/>
                        </a:rPr>
                        <a:t>Gallup List: states categorized by the Gallup Organization using Daily tracking data on political party identification from Jan. 1 – Dec. 31 of 2012</a:t>
                      </a:r>
                      <a:endParaRPr lang="en-US" sz="1000">
                        <a:effectLst/>
                        <a:latin typeface="Calibri"/>
                        <a:ea typeface="Calibri"/>
                        <a:cs typeface="Times New Roman"/>
                      </a:endParaRPr>
                    </a:p>
                  </a:txBody>
                  <a:tcPr marL="61226" marR="61226" marT="0" marB="0"/>
                </a:tc>
                <a:tc>
                  <a:txBody>
                    <a:bodyPr/>
                    <a:lstStyle/>
                    <a:p>
                      <a:pPr marL="0" marR="0" algn="ctr">
                        <a:spcBef>
                          <a:spcPts val="0"/>
                        </a:spcBef>
                        <a:spcAft>
                          <a:spcPts val="0"/>
                        </a:spcAft>
                      </a:pPr>
                      <a:r>
                        <a:rPr lang="en-US" sz="900">
                          <a:effectLst/>
                        </a:rPr>
                        <a:t>(3)</a:t>
                      </a:r>
                      <a:endParaRPr lang="en-US" sz="1000">
                        <a:effectLst/>
                      </a:endParaRPr>
                    </a:p>
                    <a:p>
                      <a:pPr marL="0" marR="0" algn="ctr">
                        <a:spcBef>
                          <a:spcPts val="0"/>
                        </a:spcBef>
                        <a:spcAft>
                          <a:spcPts val="0"/>
                        </a:spcAft>
                      </a:pPr>
                      <a:r>
                        <a:rPr lang="en-US" sz="900">
                          <a:effectLst/>
                        </a:rPr>
                        <a:t>Combined List: Republican and Democratic states are the union of Republican and Democratic states in columns (1) and (2)</a:t>
                      </a:r>
                      <a:endParaRPr lang="en-US" sz="1000">
                        <a:effectLst/>
                      </a:endParaRPr>
                    </a:p>
                    <a:p>
                      <a:pPr marL="0" marR="0" algn="ctr">
                        <a:spcBef>
                          <a:spcPts val="0"/>
                        </a:spcBef>
                        <a:spcAft>
                          <a:spcPts val="0"/>
                        </a:spcAft>
                      </a:pPr>
                      <a:r>
                        <a:rPr lang="en-US" sz="900">
                          <a:effectLst/>
                        </a:rPr>
                        <a:t> </a:t>
                      </a:r>
                      <a:endParaRPr lang="en-US" sz="900">
                        <a:effectLst/>
                        <a:latin typeface="Courier New"/>
                        <a:ea typeface="SimSun"/>
                      </a:endParaRPr>
                    </a:p>
                  </a:txBody>
                  <a:tcPr marL="61226" marR="61226" marT="0" marB="0"/>
                </a:tc>
                <a:extLst>
                  <a:ext uri="{0D108BD9-81ED-4DB2-BD59-A6C34878D82A}">
                    <a16:rowId xmlns:a16="http://schemas.microsoft.com/office/drawing/2014/main" xmlns="" val="10001"/>
                  </a:ext>
                </a:extLst>
              </a:tr>
              <a:tr h="172672">
                <a:tc gridSpan="4">
                  <a:txBody>
                    <a:bodyPr/>
                    <a:lstStyle/>
                    <a:p>
                      <a:pPr marL="0" marR="0">
                        <a:spcBef>
                          <a:spcPts val="0"/>
                        </a:spcBef>
                        <a:spcAft>
                          <a:spcPts val="0"/>
                        </a:spcAft>
                      </a:pPr>
                      <a:r>
                        <a:rPr lang="en-US" sz="900">
                          <a:effectLst/>
                        </a:rPr>
                        <a:t>Panel A: Three lists of the most Republican states resulting from different definitions</a:t>
                      </a:r>
                      <a:endParaRPr lang="en-US" sz="1000">
                        <a:effectLst/>
                        <a:latin typeface="Calibri"/>
                        <a:ea typeface="Calibri"/>
                        <a:cs typeface="Times New Roman"/>
                      </a:endParaRPr>
                    </a:p>
                  </a:txBody>
                  <a:tcPr marL="61226" marR="6122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72672">
                <a:tc gridSpan="2">
                  <a:txBody>
                    <a:bodyPr/>
                    <a:lstStyle/>
                    <a:p>
                      <a:pPr marL="0" marR="0">
                        <a:spcBef>
                          <a:spcPts val="0"/>
                        </a:spcBef>
                        <a:spcAft>
                          <a:spcPts val="0"/>
                        </a:spcAft>
                      </a:pPr>
                      <a:r>
                        <a:rPr lang="en-US" sz="900">
                          <a:effectLst/>
                        </a:rPr>
                        <a:t>AL</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AL</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AL</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3"/>
                  </a:ext>
                </a:extLst>
              </a:tr>
              <a:tr h="172672">
                <a:tc gridSpan="2">
                  <a:txBody>
                    <a:bodyPr/>
                    <a:lstStyle/>
                    <a:p>
                      <a:pPr marL="0" marR="0">
                        <a:spcBef>
                          <a:spcPts val="0"/>
                        </a:spcBef>
                        <a:spcAft>
                          <a:spcPts val="0"/>
                        </a:spcAft>
                      </a:pPr>
                      <a:r>
                        <a:rPr lang="en-US" sz="900">
                          <a:effectLst/>
                        </a:rPr>
                        <a:t>ID</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ID</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ID</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4"/>
                  </a:ext>
                </a:extLst>
              </a:tr>
              <a:tr h="172672">
                <a:tc gridSpan="2">
                  <a:txBody>
                    <a:bodyPr/>
                    <a:lstStyle/>
                    <a:p>
                      <a:pPr marL="0" marR="0">
                        <a:spcBef>
                          <a:spcPts val="0"/>
                        </a:spcBef>
                        <a:spcAft>
                          <a:spcPts val="0"/>
                        </a:spcAft>
                      </a:pPr>
                      <a:r>
                        <a:rPr lang="en-US" sz="900">
                          <a:effectLst/>
                        </a:rPr>
                        <a:t>KS</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KS</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KS</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5"/>
                  </a:ext>
                </a:extLst>
              </a:tr>
              <a:tr h="172672">
                <a:tc gridSpan="2">
                  <a:txBody>
                    <a:bodyPr/>
                    <a:lstStyle/>
                    <a:p>
                      <a:pPr marL="0" marR="0">
                        <a:spcBef>
                          <a:spcPts val="0"/>
                        </a:spcBef>
                        <a:spcAft>
                          <a:spcPts val="0"/>
                        </a:spcAft>
                      </a:pPr>
                      <a:r>
                        <a:rPr lang="en-US" sz="900">
                          <a:effectLst/>
                        </a:rPr>
                        <a:t>NE</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NE</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NE</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6"/>
                  </a:ext>
                </a:extLst>
              </a:tr>
              <a:tr h="172672">
                <a:tc gridSpan="2">
                  <a:txBody>
                    <a:bodyPr/>
                    <a:lstStyle/>
                    <a:p>
                      <a:pPr marL="0" marR="0">
                        <a:spcBef>
                          <a:spcPts val="0"/>
                        </a:spcBef>
                        <a:spcAft>
                          <a:spcPts val="0"/>
                        </a:spcAft>
                      </a:pPr>
                      <a:r>
                        <a:rPr lang="en-US" sz="900">
                          <a:effectLst/>
                        </a:rPr>
                        <a:t>OK</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OK</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OK</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7"/>
                  </a:ext>
                </a:extLst>
              </a:tr>
              <a:tr h="172672">
                <a:tc gridSpan="2">
                  <a:txBody>
                    <a:bodyPr/>
                    <a:lstStyle/>
                    <a:p>
                      <a:pPr marL="0" marR="0">
                        <a:spcBef>
                          <a:spcPts val="0"/>
                        </a:spcBef>
                        <a:spcAft>
                          <a:spcPts val="0"/>
                        </a:spcAft>
                      </a:pPr>
                      <a:r>
                        <a:rPr lang="en-US" sz="900">
                          <a:effectLst/>
                        </a:rPr>
                        <a:t>UT</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UT</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UT</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8"/>
                  </a:ext>
                </a:extLst>
              </a:tr>
              <a:tr h="172672">
                <a:tc gridSpan="2">
                  <a:txBody>
                    <a:bodyPr/>
                    <a:lstStyle/>
                    <a:p>
                      <a:pPr marL="0" marR="0">
                        <a:spcBef>
                          <a:spcPts val="0"/>
                        </a:spcBef>
                        <a:spcAft>
                          <a:spcPts val="0"/>
                        </a:spcAft>
                      </a:pPr>
                      <a:r>
                        <a:rPr lang="en-US" sz="900" dirty="0">
                          <a:effectLst/>
                        </a:rPr>
                        <a:t>WY</a:t>
                      </a:r>
                      <a:endParaRPr lang="en-US" sz="1000" dirty="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WY</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WY</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09"/>
                  </a:ext>
                </a:extLst>
              </a:tr>
              <a:tr h="172672">
                <a:tc gridSpan="2">
                  <a:txBody>
                    <a:bodyPr/>
                    <a:lstStyle/>
                    <a:p>
                      <a:pPr marL="0" marR="0">
                        <a:spcBef>
                          <a:spcPts val="0"/>
                        </a:spcBef>
                        <a:spcAft>
                          <a:spcPts val="0"/>
                        </a:spcAft>
                      </a:pPr>
                      <a:r>
                        <a:rPr lang="en-US" sz="900">
                          <a:effectLst/>
                        </a:rPr>
                        <a:t>AR</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AK</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AK</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0"/>
                  </a:ext>
                </a:extLst>
              </a:tr>
              <a:tr h="172672">
                <a:tc gridSpan="2">
                  <a:txBody>
                    <a:bodyPr/>
                    <a:lstStyle/>
                    <a:p>
                      <a:pPr marL="0" marR="0">
                        <a:spcBef>
                          <a:spcPts val="0"/>
                        </a:spcBef>
                        <a:spcAft>
                          <a:spcPts val="0"/>
                        </a:spcAft>
                      </a:pPr>
                      <a:r>
                        <a:rPr lang="en-US" sz="900">
                          <a:effectLst/>
                        </a:rPr>
                        <a:t>KY</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MT</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MT</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1"/>
                  </a:ext>
                </a:extLst>
              </a:tr>
              <a:tr h="172672">
                <a:tc gridSpan="2">
                  <a:txBody>
                    <a:bodyPr/>
                    <a:lstStyle/>
                    <a:p>
                      <a:pPr marL="0" marR="0">
                        <a:spcBef>
                          <a:spcPts val="0"/>
                        </a:spcBef>
                        <a:spcAft>
                          <a:spcPts val="0"/>
                        </a:spcAft>
                      </a:pPr>
                      <a:r>
                        <a:rPr lang="en-US" sz="900">
                          <a:effectLst/>
                        </a:rPr>
                        <a:t>WV</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ND</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ND</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2"/>
                  </a:ext>
                </a:extLst>
              </a:tr>
              <a:tr h="172672">
                <a:tc gridSpan="2">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AR</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3"/>
                  </a:ext>
                </a:extLst>
              </a:tr>
              <a:tr h="172672">
                <a:tc gridSpan="2">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KY</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4"/>
                  </a:ext>
                </a:extLst>
              </a:tr>
              <a:tr h="172672">
                <a:tc gridSpan="2">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WV</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5"/>
                  </a:ext>
                </a:extLst>
              </a:tr>
              <a:tr h="172672">
                <a:tc gridSpan="4">
                  <a:txBody>
                    <a:bodyPr/>
                    <a:lstStyle/>
                    <a:p>
                      <a:pPr marL="0" marR="0">
                        <a:spcBef>
                          <a:spcPts val="0"/>
                        </a:spcBef>
                        <a:spcAft>
                          <a:spcPts val="0"/>
                        </a:spcAft>
                      </a:pPr>
                      <a:r>
                        <a:rPr lang="en-US" sz="900">
                          <a:effectLst/>
                        </a:rPr>
                        <a:t>Panel B: Three lists of the most Democratic states resulting from different definitions</a:t>
                      </a:r>
                      <a:endParaRPr lang="en-US" sz="1000">
                        <a:effectLst/>
                        <a:latin typeface="Calibri"/>
                        <a:ea typeface="Calibri"/>
                        <a:cs typeface="Times New Roman"/>
                      </a:endParaRPr>
                    </a:p>
                  </a:txBody>
                  <a:tcPr marL="61226" marR="6122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6"/>
                  </a:ext>
                </a:extLst>
              </a:tr>
              <a:tr h="172672">
                <a:tc gridSpan="2">
                  <a:txBody>
                    <a:bodyPr/>
                    <a:lstStyle/>
                    <a:p>
                      <a:pPr marL="0" marR="0">
                        <a:spcBef>
                          <a:spcPts val="0"/>
                        </a:spcBef>
                        <a:spcAft>
                          <a:spcPts val="0"/>
                        </a:spcAft>
                      </a:pPr>
                      <a:r>
                        <a:rPr lang="en-US" sz="900">
                          <a:effectLst/>
                        </a:rPr>
                        <a:t>DC</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DC</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DC</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7"/>
                  </a:ext>
                </a:extLst>
              </a:tr>
              <a:tr h="172672">
                <a:tc gridSpan="2">
                  <a:txBody>
                    <a:bodyPr/>
                    <a:lstStyle/>
                    <a:p>
                      <a:pPr marL="0" marR="0">
                        <a:spcBef>
                          <a:spcPts val="0"/>
                        </a:spcBef>
                        <a:spcAft>
                          <a:spcPts val="0"/>
                        </a:spcAft>
                      </a:pPr>
                      <a:r>
                        <a:rPr lang="en-US" sz="900">
                          <a:effectLst/>
                        </a:rPr>
                        <a:t>DE</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DE</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DE</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8"/>
                  </a:ext>
                </a:extLst>
              </a:tr>
              <a:tr h="172672">
                <a:tc gridSpan="2">
                  <a:txBody>
                    <a:bodyPr/>
                    <a:lstStyle/>
                    <a:p>
                      <a:pPr marL="0" marR="0">
                        <a:spcBef>
                          <a:spcPts val="0"/>
                        </a:spcBef>
                        <a:spcAft>
                          <a:spcPts val="0"/>
                        </a:spcAft>
                      </a:pPr>
                      <a:r>
                        <a:rPr lang="en-US" sz="900">
                          <a:effectLst/>
                        </a:rPr>
                        <a:t>HI</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HI</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HI</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19"/>
                  </a:ext>
                </a:extLst>
              </a:tr>
              <a:tr h="172672">
                <a:tc gridSpan="2">
                  <a:txBody>
                    <a:bodyPr/>
                    <a:lstStyle/>
                    <a:p>
                      <a:pPr marL="0" marR="0">
                        <a:spcBef>
                          <a:spcPts val="0"/>
                        </a:spcBef>
                        <a:spcAft>
                          <a:spcPts val="0"/>
                        </a:spcAft>
                      </a:pPr>
                      <a:r>
                        <a:rPr lang="en-US" sz="900">
                          <a:effectLst/>
                        </a:rPr>
                        <a:t>MA</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MA</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MA</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0"/>
                  </a:ext>
                </a:extLst>
              </a:tr>
              <a:tr h="172672">
                <a:tc gridSpan="2">
                  <a:txBody>
                    <a:bodyPr/>
                    <a:lstStyle/>
                    <a:p>
                      <a:pPr marL="0" marR="0">
                        <a:spcBef>
                          <a:spcPts val="0"/>
                        </a:spcBef>
                        <a:spcAft>
                          <a:spcPts val="0"/>
                        </a:spcAft>
                      </a:pPr>
                      <a:r>
                        <a:rPr lang="en-US" sz="900">
                          <a:effectLst/>
                        </a:rPr>
                        <a:t>MD</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MD</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MD</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1"/>
                  </a:ext>
                </a:extLst>
              </a:tr>
              <a:tr h="172672">
                <a:tc gridSpan="2">
                  <a:txBody>
                    <a:bodyPr/>
                    <a:lstStyle/>
                    <a:p>
                      <a:pPr marL="0" marR="0">
                        <a:spcBef>
                          <a:spcPts val="0"/>
                        </a:spcBef>
                        <a:spcAft>
                          <a:spcPts val="0"/>
                        </a:spcAft>
                      </a:pPr>
                      <a:r>
                        <a:rPr lang="en-US" sz="900">
                          <a:effectLst/>
                        </a:rPr>
                        <a:t>NY</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NY</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NY</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2"/>
                  </a:ext>
                </a:extLst>
              </a:tr>
              <a:tr h="172672">
                <a:tc gridSpan="2">
                  <a:txBody>
                    <a:bodyPr/>
                    <a:lstStyle/>
                    <a:p>
                      <a:pPr marL="0" marR="0">
                        <a:spcBef>
                          <a:spcPts val="0"/>
                        </a:spcBef>
                        <a:spcAft>
                          <a:spcPts val="0"/>
                        </a:spcAft>
                      </a:pPr>
                      <a:r>
                        <a:rPr lang="en-US" sz="900">
                          <a:effectLst/>
                        </a:rPr>
                        <a:t>RI</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RI</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RI</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3"/>
                  </a:ext>
                </a:extLst>
              </a:tr>
              <a:tr h="172672">
                <a:tc gridSpan="2">
                  <a:txBody>
                    <a:bodyPr/>
                    <a:lstStyle/>
                    <a:p>
                      <a:pPr marL="0" marR="0">
                        <a:spcBef>
                          <a:spcPts val="0"/>
                        </a:spcBef>
                        <a:spcAft>
                          <a:spcPts val="0"/>
                        </a:spcAft>
                      </a:pPr>
                      <a:r>
                        <a:rPr lang="en-US" sz="900">
                          <a:effectLst/>
                        </a:rPr>
                        <a:t>VT</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VT</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VT</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4"/>
                  </a:ext>
                </a:extLst>
              </a:tr>
              <a:tr h="172672">
                <a:tc gridSpan="2">
                  <a:txBody>
                    <a:bodyPr/>
                    <a:lstStyle/>
                    <a:p>
                      <a:pPr marL="0" marR="0">
                        <a:spcBef>
                          <a:spcPts val="0"/>
                        </a:spcBef>
                        <a:spcAft>
                          <a:spcPts val="0"/>
                        </a:spcAft>
                      </a:pPr>
                      <a:r>
                        <a:rPr lang="en-US" sz="900">
                          <a:effectLst/>
                        </a:rPr>
                        <a:t>CA</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CT</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CT</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5"/>
                  </a:ext>
                </a:extLst>
              </a:tr>
              <a:tr h="172672">
                <a:tc gridSpan="2">
                  <a:txBody>
                    <a:bodyPr/>
                    <a:lstStyle/>
                    <a:p>
                      <a:pPr marL="0" marR="0">
                        <a:spcBef>
                          <a:spcPts val="0"/>
                        </a:spcBef>
                        <a:spcAft>
                          <a:spcPts val="0"/>
                        </a:spcAft>
                      </a:pPr>
                      <a:r>
                        <a:rPr lang="en-US" sz="900">
                          <a:effectLst/>
                        </a:rPr>
                        <a:t>NJ</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IL</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IL</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6"/>
                  </a:ext>
                </a:extLst>
              </a:tr>
              <a:tr h="172672">
                <a:tc gridSpan="2">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a:effectLst/>
                        </a:rPr>
                        <a:t>CA</a:t>
                      </a:r>
                      <a:endParaRPr lang="en-US" sz="1000">
                        <a:effectLst/>
                        <a:latin typeface="Calibri"/>
                        <a:ea typeface="Calibri"/>
                        <a:cs typeface="Times New Roman"/>
                      </a:endParaRPr>
                    </a:p>
                  </a:txBody>
                  <a:tcPr marL="61226" marR="61226" marT="0" marB="0"/>
                </a:tc>
                <a:extLst>
                  <a:ext uri="{0D108BD9-81ED-4DB2-BD59-A6C34878D82A}">
                    <a16:rowId xmlns:a16="http://schemas.microsoft.com/office/drawing/2014/main" xmlns="" val="10027"/>
                  </a:ext>
                </a:extLst>
              </a:tr>
              <a:tr h="172672">
                <a:tc gridSpan="2">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Calibri"/>
                        <a:ea typeface="Calibri"/>
                        <a:cs typeface="Times New Roman"/>
                      </a:endParaRPr>
                    </a:p>
                  </a:txBody>
                  <a:tcPr marL="61226" marR="61226" marT="0" marB="0"/>
                </a:tc>
                <a:tc>
                  <a:txBody>
                    <a:bodyPr/>
                    <a:lstStyle/>
                    <a:p>
                      <a:pPr marL="0" marR="0">
                        <a:spcBef>
                          <a:spcPts val="0"/>
                        </a:spcBef>
                        <a:spcAft>
                          <a:spcPts val="0"/>
                        </a:spcAft>
                      </a:pPr>
                      <a:r>
                        <a:rPr lang="en-US" sz="900" dirty="0">
                          <a:effectLst/>
                        </a:rPr>
                        <a:t>NJ</a:t>
                      </a:r>
                      <a:endParaRPr lang="en-US" sz="1000" dirty="0">
                        <a:effectLst/>
                        <a:latin typeface="Calibri"/>
                        <a:ea typeface="Calibri"/>
                        <a:cs typeface="Times New Roman"/>
                      </a:endParaRPr>
                    </a:p>
                  </a:txBody>
                  <a:tcPr marL="61226" marR="61226" marT="0" marB="0"/>
                </a:tc>
                <a:extLst>
                  <a:ext uri="{0D108BD9-81ED-4DB2-BD59-A6C34878D82A}">
                    <a16:rowId xmlns:a16="http://schemas.microsoft.com/office/drawing/2014/main" xmlns="" val="10028"/>
                  </a:ext>
                </a:extLst>
              </a:tr>
            </a:tbl>
          </a:graphicData>
        </a:graphic>
      </p:graphicFrame>
    </p:spTree>
    <p:extLst>
      <p:ext uri="{BB962C8B-B14F-4D97-AF65-F5344CB8AC3E}">
        <p14:creationId xmlns:p14="http://schemas.microsoft.com/office/powerpoint/2010/main" val="3380694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67510806"/>
              </p:ext>
            </p:extLst>
          </p:nvPr>
        </p:nvGraphicFramePr>
        <p:xfrm>
          <a:off x="107505" y="188640"/>
          <a:ext cx="8945021" cy="6552725"/>
        </p:xfrm>
        <a:graphic>
          <a:graphicData uri="http://schemas.openxmlformats.org/drawingml/2006/table">
            <a:tbl>
              <a:tblPr firstRow="1" firstCol="1" bandRow="1">
                <a:tableStyleId>{5C22544A-7EE6-4342-B048-85BDC9FD1C3A}</a:tableStyleId>
              </a:tblPr>
              <a:tblGrid>
                <a:gridCol w="1454686">
                  <a:extLst>
                    <a:ext uri="{9D8B030D-6E8A-4147-A177-3AD203B41FA5}">
                      <a16:colId xmlns:a16="http://schemas.microsoft.com/office/drawing/2014/main" xmlns="" val="20000"/>
                    </a:ext>
                  </a:extLst>
                </a:gridCol>
                <a:gridCol w="934288">
                  <a:extLst>
                    <a:ext uri="{9D8B030D-6E8A-4147-A177-3AD203B41FA5}">
                      <a16:colId xmlns:a16="http://schemas.microsoft.com/office/drawing/2014/main" xmlns="" val="20001"/>
                    </a:ext>
                  </a:extLst>
                </a:gridCol>
                <a:gridCol w="934288">
                  <a:extLst>
                    <a:ext uri="{9D8B030D-6E8A-4147-A177-3AD203B41FA5}">
                      <a16:colId xmlns:a16="http://schemas.microsoft.com/office/drawing/2014/main" xmlns="" val="20002"/>
                    </a:ext>
                  </a:extLst>
                </a:gridCol>
                <a:gridCol w="934288">
                  <a:extLst>
                    <a:ext uri="{9D8B030D-6E8A-4147-A177-3AD203B41FA5}">
                      <a16:colId xmlns:a16="http://schemas.microsoft.com/office/drawing/2014/main" xmlns="" val="20003"/>
                    </a:ext>
                  </a:extLst>
                </a:gridCol>
                <a:gridCol w="934288">
                  <a:extLst>
                    <a:ext uri="{9D8B030D-6E8A-4147-A177-3AD203B41FA5}">
                      <a16:colId xmlns:a16="http://schemas.microsoft.com/office/drawing/2014/main" xmlns="" val="20004"/>
                    </a:ext>
                  </a:extLst>
                </a:gridCol>
                <a:gridCol w="856833">
                  <a:extLst>
                    <a:ext uri="{9D8B030D-6E8A-4147-A177-3AD203B41FA5}">
                      <a16:colId xmlns:a16="http://schemas.microsoft.com/office/drawing/2014/main" xmlns="" val="20005"/>
                    </a:ext>
                  </a:extLst>
                </a:gridCol>
                <a:gridCol w="1027774">
                  <a:extLst>
                    <a:ext uri="{9D8B030D-6E8A-4147-A177-3AD203B41FA5}">
                      <a16:colId xmlns:a16="http://schemas.microsoft.com/office/drawing/2014/main" xmlns="" val="20006"/>
                    </a:ext>
                  </a:extLst>
                </a:gridCol>
                <a:gridCol w="934288">
                  <a:extLst>
                    <a:ext uri="{9D8B030D-6E8A-4147-A177-3AD203B41FA5}">
                      <a16:colId xmlns:a16="http://schemas.microsoft.com/office/drawing/2014/main" xmlns="" val="20007"/>
                    </a:ext>
                  </a:extLst>
                </a:gridCol>
                <a:gridCol w="934288">
                  <a:extLst>
                    <a:ext uri="{9D8B030D-6E8A-4147-A177-3AD203B41FA5}">
                      <a16:colId xmlns:a16="http://schemas.microsoft.com/office/drawing/2014/main" xmlns="" val="20008"/>
                    </a:ext>
                  </a:extLst>
                </a:gridCol>
              </a:tblGrid>
              <a:tr h="841200">
                <a:tc gridSpan="9">
                  <a:txBody>
                    <a:bodyPr/>
                    <a:lstStyle/>
                    <a:p>
                      <a:pPr marR="457200" algn="ctr">
                        <a:lnSpc>
                          <a:spcPct val="100000"/>
                        </a:lnSpc>
                        <a:spcAft>
                          <a:spcPts val="0"/>
                        </a:spcAft>
                      </a:pPr>
                      <a:r>
                        <a:rPr lang="en-US" sz="1100" cap="small" spc="-5" dirty="0">
                          <a:solidFill>
                            <a:schemeClr val="tx1"/>
                          </a:solidFill>
                          <a:effectLst/>
                        </a:rPr>
                        <a:t>  </a:t>
                      </a:r>
                      <a:endParaRPr lang="en-US" sz="800" cap="small" spc="-5" dirty="0">
                        <a:solidFill>
                          <a:schemeClr val="tx1"/>
                        </a:solidFill>
                        <a:effectLst/>
                      </a:endParaRPr>
                    </a:p>
                    <a:p>
                      <a:pPr marR="457200" algn="ctr">
                        <a:lnSpc>
                          <a:spcPct val="100000"/>
                        </a:lnSpc>
                        <a:spcAft>
                          <a:spcPts val="0"/>
                        </a:spcAft>
                      </a:pPr>
                      <a:r>
                        <a:rPr lang="en-US" sz="2000" b="1" cap="small" spc="-5" dirty="0" smtClean="0">
                          <a:solidFill>
                            <a:schemeClr val="tx1"/>
                          </a:solidFill>
                          <a:effectLst/>
                        </a:rPr>
                        <a:t>Table </a:t>
                      </a:r>
                      <a:r>
                        <a:rPr lang="en-US" sz="2000" b="1" cap="small" spc="-5" dirty="0">
                          <a:solidFill>
                            <a:schemeClr val="tx1"/>
                          </a:solidFill>
                          <a:effectLst/>
                        </a:rPr>
                        <a:t>1</a:t>
                      </a:r>
                      <a:r>
                        <a:rPr lang="en-US" sz="2000" b="1" cap="small" spc="-5" dirty="0" smtClean="0">
                          <a:solidFill>
                            <a:schemeClr val="tx1"/>
                          </a:solidFill>
                          <a:effectLst/>
                        </a:rPr>
                        <a:t> </a:t>
                      </a:r>
                      <a:r>
                        <a:rPr lang="en-US" sz="2000" b="1" cap="small" spc="-5" dirty="0">
                          <a:solidFill>
                            <a:schemeClr val="tx1"/>
                          </a:solidFill>
                          <a:effectLst/>
                        </a:rPr>
                        <a:t>– Manipulation </a:t>
                      </a:r>
                      <a:r>
                        <a:rPr lang="en-US" sz="2000" b="1" cap="small" spc="-5" dirty="0" smtClean="0">
                          <a:solidFill>
                            <a:schemeClr val="tx1"/>
                          </a:solidFill>
                          <a:effectLst/>
                        </a:rPr>
                        <a:t>Checks</a:t>
                      </a:r>
                      <a:endParaRPr lang="en-US" sz="2000" b="1" cap="small" spc="-5" dirty="0">
                        <a:solidFill>
                          <a:schemeClr val="tx1"/>
                        </a:solidFill>
                        <a:effectLst/>
                      </a:endParaRPr>
                    </a:p>
                    <a:p>
                      <a:pPr marR="457200" algn="ctr">
                        <a:lnSpc>
                          <a:spcPct val="100000"/>
                        </a:lnSpc>
                        <a:spcAft>
                          <a:spcPts val="0"/>
                        </a:spcAft>
                      </a:pPr>
                      <a:r>
                        <a:rPr lang="en-US" sz="1600" b="1" cap="small" spc="-5" dirty="0">
                          <a:solidFill>
                            <a:schemeClr val="tx1"/>
                          </a:solidFill>
                          <a:effectLst/>
                        </a:rPr>
                        <a:t>H0: Frequencies of Three Belief Response Categories do not </a:t>
                      </a:r>
                      <a:r>
                        <a:rPr lang="en-US" sz="1600" b="1" cap="small" spc="-5" dirty="0" smtClean="0">
                          <a:solidFill>
                            <a:schemeClr val="tx1"/>
                          </a:solidFill>
                          <a:effectLst/>
                        </a:rPr>
                        <a:t>differ (p-values</a:t>
                      </a:r>
                      <a:r>
                        <a:rPr lang="en-US" sz="1600" b="1" cap="small" spc="-5" baseline="0" dirty="0" smtClean="0">
                          <a:solidFill>
                            <a:schemeClr val="tx1"/>
                          </a:solidFill>
                          <a:effectLst/>
                        </a:rPr>
                        <a:t> reported)</a:t>
                      </a:r>
                      <a:endParaRPr lang="en-US" sz="1050" b="1" cap="small" spc="-5" dirty="0">
                        <a:solidFill>
                          <a:schemeClr val="tx1"/>
                        </a:solidFill>
                        <a:effectLst/>
                        <a:latin typeface="Times New Roman"/>
                        <a:ea typeface="Calisto MT"/>
                        <a:cs typeface="TimesLTStd-Roman"/>
                      </a:endParaRPr>
                    </a:p>
                  </a:txBody>
                  <a:tcPr marL="68086" marR="6808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23398">
                <a:tc>
                  <a:txBody>
                    <a:bodyPr/>
                    <a:lstStyle/>
                    <a:p>
                      <a:pPr algn="ctr">
                        <a:lnSpc>
                          <a:spcPct val="100000"/>
                        </a:lnSpc>
                        <a:spcAft>
                          <a:spcPts val="0"/>
                        </a:spcAft>
                      </a:pPr>
                      <a:r>
                        <a:rPr lang="en-US" sz="1300" dirty="0">
                          <a:solidFill>
                            <a:schemeClr val="tx1"/>
                          </a:solidFill>
                          <a:effectLst/>
                        </a:rPr>
                        <a:t> </a:t>
                      </a:r>
                      <a:endParaRPr lang="en-US" sz="1300" dirty="0">
                        <a:solidFill>
                          <a:schemeClr val="tx1"/>
                        </a:solidFill>
                        <a:effectLst/>
                        <a:latin typeface="Times New Roman"/>
                        <a:ea typeface="Calisto MT"/>
                        <a:cs typeface="TimesLTStd-Roman"/>
                      </a:endParaRPr>
                    </a:p>
                  </a:txBody>
                  <a:tcPr marL="68086" marR="68086" marT="0" marB="0" anchor="ctr"/>
                </a:tc>
                <a:tc gridSpan="8">
                  <a:txBody>
                    <a:bodyPr/>
                    <a:lstStyle/>
                    <a:p>
                      <a:pPr algn="ctr">
                        <a:lnSpc>
                          <a:spcPct val="100000"/>
                        </a:lnSpc>
                        <a:spcAft>
                          <a:spcPts val="0"/>
                        </a:spcAft>
                      </a:pPr>
                      <a:r>
                        <a:rPr lang="en-US" sz="1500" b="1" i="1" dirty="0" smtClean="0">
                          <a:solidFill>
                            <a:schemeClr val="tx1"/>
                          </a:solidFill>
                          <a:effectLst/>
                        </a:rPr>
                        <a:t>BELIEFS</a:t>
                      </a:r>
                      <a:endParaRPr lang="en-US" sz="1500" b="1" i="1" dirty="0">
                        <a:solidFill>
                          <a:schemeClr val="tx1"/>
                        </a:solidFill>
                        <a:effectLst/>
                        <a:latin typeface="Times New Roman"/>
                        <a:ea typeface="Calisto MT"/>
                        <a:cs typeface="TimesLTStd-Roman"/>
                      </a:endParaRPr>
                    </a:p>
                  </a:txBody>
                  <a:tcPr marL="68086" marR="6808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769812">
                <a:tc>
                  <a:txBody>
                    <a:bodyPr/>
                    <a:lstStyle/>
                    <a:p>
                      <a:pPr algn="l">
                        <a:lnSpc>
                          <a:spcPct val="100000"/>
                        </a:lnSpc>
                        <a:spcAft>
                          <a:spcPts val="0"/>
                        </a:spcAft>
                      </a:pPr>
                      <a:r>
                        <a:rPr lang="en-US" sz="1500" i="1" dirty="0" smtClean="0">
                          <a:solidFill>
                            <a:schemeClr val="tx1"/>
                          </a:solidFill>
                          <a:effectLst/>
                        </a:rPr>
                        <a:t>CONDITIONS</a:t>
                      </a:r>
                      <a:endParaRPr lang="en-US" sz="1500" i="1" dirty="0">
                        <a:solidFill>
                          <a:schemeClr val="tx1"/>
                        </a:solidFill>
                        <a:effectLst/>
                        <a:latin typeface="Times New Roman"/>
                        <a:ea typeface="Calisto MT"/>
                        <a:cs typeface="TimesLTStd-Roman"/>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Gay/</a:t>
                      </a:r>
                      <a:endParaRPr lang="en-US" sz="1300" b="1" dirty="0">
                        <a:solidFill>
                          <a:schemeClr val="tx1"/>
                        </a:solidFill>
                        <a:effectLst/>
                      </a:endParaRPr>
                    </a:p>
                    <a:p>
                      <a:pPr algn="ctr">
                        <a:lnSpc>
                          <a:spcPct val="100000"/>
                        </a:lnSpc>
                        <a:spcAft>
                          <a:spcPts val="0"/>
                        </a:spcAft>
                      </a:pPr>
                      <a:r>
                        <a:rPr lang="en-US" sz="1300" b="1" dirty="0" smtClean="0">
                          <a:solidFill>
                            <a:schemeClr val="tx1"/>
                          </a:solidFill>
                          <a:effectLst/>
                        </a:rPr>
                        <a:t>Straight</a:t>
                      </a:r>
                      <a:endParaRPr lang="en-US" sz="1300" b="1" dirty="0">
                        <a:solidFill>
                          <a:schemeClr val="tx1"/>
                        </a:solidFill>
                        <a:effectLst/>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Muslim/</a:t>
                      </a:r>
                      <a:endParaRPr lang="en-US" sz="1300" b="1" dirty="0">
                        <a:solidFill>
                          <a:schemeClr val="tx1"/>
                        </a:solidFill>
                        <a:effectLst/>
                      </a:endParaRPr>
                    </a:p>
                    <a:p>
                      <a:pPr algn="ctr">
                        <a:lnSpc>
                          <a:spcPct val="100000"/>
                        </a:lnSpc>
                        <a:spcAft>
                          <a:spcPts val="0"/>
                        </a:spcAft>
                      </a:pPr>
                      <a:r>
                        <a:rPr lang="en-US" sz="1300" b="1" dirty="0" smtClean="0">
                          <a:solidFill>
                            <a:schemeClr val="tx1"/>
                          </a:solidFill>
                          <a:effectLst/>
                        </a:rPr>
                        <a:t>Christian</a:t>
                      </a:r>
                      <a:endParaRPr lang="en-US" sz="1300" b="1" dirty="0">
                        <a:solidFill>
                          <a:schemeClr val="tx1"/>
                        </a:solidFill>
                        <a:effectLst/>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Kids/</a:t>
                      </a:r>
                      <a:endParaRPr lang="en-US" sz="1300" b="1" dirty="0">
                        <a:solidFill>
                          <a:schemeClr val="tx1"/>
                        </a:solidFill>
                        <a:effectLst/>
                      </a:endParaRPr>
                    </a:p>
                    <a:p>
                      <a:pPr algn="ctr">
                        <a:lnSpc>
                          <a:spcPct val="100000"/>
                        </a:lnSpc>
                        <a:spcAft>
                          <a:spcPts val="0"/>
                        </a:spcAft>
                      </a:pPr>
                      <a:r>
                        <a:rPr lang="en-US" sz="1300" b="1" dirty="0" err="1" smtClean="0">
                          <a:solidFill>
                            <a:schemeClr val="tx1"/>
                          </a:solidFill>
                          <a:effectLst/>
                        </a:rPr>
                        <a:t>NoKids</a:t>
                      </a:r>
                      <a:endParaRPr lang="en-US" sz="1300" b="1" dirty="0">
                        <a:solidFill>
                          <a:schemeClr val="tx1"/>
                        </a:solidFill>
                        <a:effectLst/>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Unprofessional/Professional</a:t>
                      </a:r>
                      <a:endParaRPr lang="en-US" sz="1300" b="1" dirty="0">
                        <a:solidFill>
                          <a:schemeClr val="tx1"/>
                        </a:solidFill>
                        <a:effectLst/>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Female/</a:t>
                      </a:r>
                      <a:endParaRPr lang="en-US" sz="1300" b="1" dirty="0">
                        <a:solidFill>
                          <a:schemeClr val="tx1"/>
                        </a:solidFill>
                        <a:effectLst/>
                      </a:endParaRPr>
                    </a:p>
                    <a:p>
                      <a:pPr algn="ctr">
                        <a:lnSpc>
                          <a:spcPct val="100000"/>
                        </a:lnSpc>
                        <a:spcAft>
                          <a:spcPts val="0"/>
                        </a:spcAft>
                      </a:pPr>
                      <a:r>
                        <a:rPr lang="en-US" sz="1300" b="1" dirty="0" smtClean="0">
                          <a:solidFill>
                            <a:schemeClr val="tx1"/>
                          </a:solidFill>
                          <a:effectLst/>
                        </a:rPr>
                        <a:t>Male</a:t>
                      </a:r>
                      <a:endParaRPr lang="en-US" sz="1300" b="1" dirty="0">
                        <a:solidFill>
                          <a:schemeClr val="tx1"/>
                        </a:solidFill>
                        <a:effectLst/>
                      </a:endParaRPr>
                    </a:p>
                  </a:txBody>
                  <a:tcPr marL="68086" marR="68086" marT="0" marB="0" anchor="ctr"/>
                </a:tc>
                <a:tc>
                  <a:txBody>
                    <a:bodyPr/>
                    <a:lstStyle/>
                    <a:p>
                      <a:pPr algn="ctr">
                        <a:lnSpc>
                          <a:spcPct val="100000"/>
                        </a:lnSpc>
                        <a:spcAft>
                          <a:spcPts val="0"/>
                        </a:spcAft>
                      </a:pPr>
                      <a:r>
                        <a:rPr lang="en-US" sz="1250" b="1" dirty="0" smtClean="0">
                          <a:solidFill>
                            <a:schemeClr val="tx1"/>
                          </a:solidFill>
                          <a:effectLst/>
                        </a:rPr>
                        <a:t>Attractive/</a:t>
                      </a:r>
                      <a:endParaRPr lang="en-US" sz="1250" b="1" dirty="0">
                        <a:solidFill>
                          <a:schemeClr val="tx1"/>
                        </a:solidFill>
                        <a:effectLst/>
                      </a:endParaRPr>
                    </a:p>
                    <a:p>
                      <a:pPr algn="ctr">
                        <a:lnSpc>
                          <a:spcPct val="100000"/>
                        </a:lnSpc>
                        <a:spcAft>
                          <a:spcPts val="0"/>
                        </a:spcAft>
                      </a:pPr>
                      <a:r>
                        <a:rPr lang="en-US" sz="1250" b="1" dirty="0" smtClean="0">
                          <a:solidFill>
                            <a:schemeClr val="tx1"/>
                          </a:solidFill>
                          <a:effectLst/>
                        </a:rPr>
                        <a:t>Unattractive</a:t>
                      </a:r>
                      <a:endParaRPr lang="en-US" sz="1250" b="1" dirty="0">
                        <a:solidFill>
                          <a:schemeClr val="tx1"/>
                        </a:solidFill>
                        <a:effectLst/>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Married/</a:t>
                      </a:r>
                      <a:endParaRPr lang="en-US" sz="1300" b="1" dirty="0">
                        <a:solidFill>
                          <a:schemeClr val="tx1"/>
                        </a:solidFill>
                        <a:effectLst/>
                      </a:endParaRPr>
                    </a:p>
                    <a:p>
                      <a:pPr algn="ctr">
                        <a:lnSpc>
                          <a:spcPct val="100000"/>
                        </a:lnSpc>
                        <a:spcAft>
                          <a:spcPts val="0"/>
                        </a:spcAft>
                      </a:pPr>
                      <a:r>
                        <a:rPr lang="en-US" sz="1300" b="1" dirty="0">
                          <a:solidFill>
                            <a:schemeClr val="tx1"/>
                          </a:solidFill>
                          <a:effectLst/>
                        </a:rPr>
                        <a:t>Single</a:t>
                      </a:r>
                    </a:p>
                    <a:p>
                      <a:pPr algn="ctr">
                        <a:lnSpc>
                          <a:spcPct val="100000"/>
                        </a:lnSpc>
                        <a:spcAft>
                          <a:spcPts val="0"/>
                        </a:spcAft>
                      </a:pPr>
                      <a:endParaRPr lang="en-US" sz="1300" b="1" dirty="0">
                        <a:solidFill>
                          <a:schemeClr val="tx1"/>
                        </a:solidFill>
                        <a:effectLst/>
                        <a:latin typeface="Times New Roman"/>
                        <a:ea typeface="Calisto MT"/>
                        <a:cs typeface="TimesLTStd-Roman"/>
                      </a:endParaRPr>
                    </a:p>
                  </a:txBody>
                  <a:tcPr marL="68086" marR="68086" marT="0" marB="0" anchor="ctr"/>
                </a:tc>
                <a:tc>
                  <a:txBody>
                    <a:bodyPr/>
                    <a:lstStyle/>
                    <a:p>
                      <a:pPr algn="ctr">
                        <a:lnSpc>
                          <a:spcPct val="100000"/>
                        </a:lnSpc>
                        <a:spcAft>
                          <a:spcPts val="0"/>
                        </a:spcAft>
                      </a:pPr>
                      <a:r>
                        <a:rPr lang="en-US" sz="1300" b="1" dirty="0" smtClean="0">
                          <a:solidFill>
                            <a:schemeClr val="tx1"/>
                          </a:solidFill>
                          <a:effectLst/>
                        </a:rPr>
                        <a:t>Caucasian/</a:t>
                      </a:r>
                      <a:endParaRPr lang="en-US" sz="1300" b="1" dirty="0">
                        <a:solidFill>
                          <a:schemeClr val="tx1"/>
                        </a:solidFill>
                        <a:effectLst/>
                      </a:endParaRPr>
                    </a:p>
                    <a:p>
                      <a:pPr algn="ctr">
                        <a:lnSpc>
                          <a:spcPct val="100000"/>
                        </a:lnSpc>
                        <a:spcAft>
                          <a:spcPts val="0"/>
                        </a:spcAft>
                      </a:pPr>
                      <a:r>
                        <a:rPr lang="en-US" sz="1300" b="1" dirty="0">
                          <a:solidFill>
                            <a:schemeClr val="tx1"/>
                          </a:solidFill>
                          <a:effectLst/>
                        </a:rPr>
                        <a:t>African </a:t>
                      </a:r>
                      <a:r>
                        <a:rPr lang="en-US" sz="1300" b="1" dirty="0" smtClean="0">
                          <a:solidFill>
                            <a:schemeClr val="tx1"/>
                          </a:solidFill>
                          <a:effectLst/>
                        </a:rPr>
                        <a:t>American</a:t>
                      </a:r>
                      <a:endParaRPr lang="en-US" sz="1300" b="1" dirty="0">
                        <a:solidFill>
                          <a:schemeClr val="tx1"/>
                        </a:solidFill>
                        <a:effectLst/>
                      </a:endParaRPr>
                    </a:p>
                  </a:txBody>
                  <a:tcPr marL="68086" marR="68086" marT="0" marB="0" anchor="ctr"/>
                </a:tc>
                <a:extLst>
                  <a:ext uri="{0D108BD9-81ED-4DB2-BD59-A6C34878D82A}">
                    <a16:rowId xmlns:a16="http://schemas.microsoft.com/office/drawing/2014/main" xmlns="" val="10002"/>
                  </a:ext>
                </a:extLst>
              </a:tr>
              <a:tr h="511951">
                <a:tc gridSpan="9">
                  <a:txBody>
                    <a:bodyPr/>
                    <a:lstStyle/>
                    <a:p>
                      <a:pPr algn="l">
                        <a:lnSpc>
                          <a:spcPct val="100000"/>
                        </a:lnSpc>
                        <a:spcAft>
                          <a:spcPts val="0"/>
                        </a:spcAft>
                        <a:tabLst>
                          <a:tab pos="303530" algn="dec"/>
                        </a:tabLst>
                      </a:pPr>
                      <a:r>
                        <a:rPr lang="en-US" sz="1500" u="sng" dirty="0" smtClean="0">
                          <a:solidFill>
                            <a:schemeClr val="tx1"/>
                          </a:solidFill>
                          <a:effectLst/>
                          <a:latin typeface="+mn-lt"/>
                          <a:ea typeface="+mn-ea"/>
                          <a:cs typeface="+mn-cs"/>
                        </a:rPr>
                        <a:t>NO</a:t>
                      </a:r>
                      <a:r>
                        <a:rPr lang="en-US" sz="1500" u="sng" baseline="0" dirty="0" smtClean="0">
                          <a:solidFill>
                            <a:schemeClr val="tx1"/>
                          </a:solidFill>
                          <a:effectLst/>
                          <a:latin typeface="+mn-lt"/>
                          <a:ea typeface="+mn-ea"/>
                          <a:cs typeface="+mn-cs"/>
                        </a:rPr>
                        <a:t> FACEBOOK LINK PROVIDED</a:t>
                      </a:r>
                      <a:endParaRPr lang="en-US" sz="1500" u="sng" dirty="0">
                        <a:solidFill>
                          <a:schemeClr val="tx1"/>
                        </a:solidFill>
                        <a:effectLst/>
                        <a:latin typeface="Times New Roman"/>
                        <a:ea typeface="Calisto MT"/>
                        <a:cs typeface="TimesLTStd-Roman"/>
                      </a:endParaRPr>
                    </a:p>
                  </a:txBody>
                  <a:tcPr marL="68086" marR="6808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22457">
                <a:tc>
                  <a:txBody>
                    <a:bodyPr/>
                    <a:lstStyle/>
                    <a:p>
                      <a:pPr algn="l">
                        <a:lnSpc>
                          <a:spcPct val="100000"/>
                        </a:lnSpc>
                        <a:spcAft>
                          <a:spcPts val="0"/>
                        </a:spcAft>
                      </a:pPr>
                      <a:r>
                        <a:rPr lang="en-US" sz="1300" dirty="0">
                          <a:solidFill>
                            <a:schemeClr val="tx1"/>
                          </a:solidFill>
                          <a:effectLst/>
                        </a:rPr>
                        <a:t>Gay/Straight </a:t>
                      </a: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0.515</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0.129</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0.424</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0.878</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0.083*</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1.000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0.236</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0.520</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04"/>
                  </a:ext>
                </a:extLst>
              </a:tr>
              <a:tr h="422457">
                <a:tc>
                  <a:txBody>
                    <a:bodyPr/>
                    <a:lstStyle/>
                    <a:p>
                      <a:pPr algn="l">
                        <a:lnSpc>
                          <a:spcPct val="100000"/>
                        </a:lnSpc>
                        <a:spcAft>
                          <a:spcPts val="0"/>
                        </a:spcAft>
                      </a:pPr>
                      <a:r>
                        <a:rPr lang="en-US" sz="1300" dirty="0">
                          <a:solidFill>
                            <a:schemeClr val="tx1"/>
                          </a:solidFill>
                          <a:effectLst/>
                        </a:rPr>
                        <a:t>Muslim/Christian </a:t>
                      </a: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0.524</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0.820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0.403</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0.465</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0.104</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0.717</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0.297</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0.194</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05"/>
                  </a:ext>
                </a:extLst>
              </a:tr>
              <a:tr h="422457">
                <a:tc>
                  <a:txBody>
                    <a:bodyPr/>
                    <a:lstStyle/>
                    <a:p>
                      <a:pPr algn="l">
                        <a:lnSpc>
                          <a:spcPct val="100000"/>
                        </a:lnSpc>
                        <a:spcAft>
                          <a:spcPts val="0"/>
                        </a:spcAft>
                      </a:pPr>
                      <a:r>
                        <a:rPr lang="en-US" sz="1300" dirty="0">
                          <a:solidFill>
                            <a:schemeClr val="tx1"/>
                          </a:solidFill>
                          <a:effectLst/>
                        </a:rPr>
                        <a:t>Has kids/No kids </a:t>
                      </a: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0.006***</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0.180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0.560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0.841</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0.174</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0.001***</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0.054*</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0.106</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06"/>
                  </a:ext>
                </a:extLst>
              </a:tr>
              <a:tr h="511951">
                <a:tc>
                  <a:txBody>
                    <a:bodyPr/>
                    <a:lstStyle/>
                    <a:p>
                      <a:pPr algn="l">
                        <a:lnSpc>
                          <a:spcPct val="100000"/>
                        </a:lnSpc>
                        <a:spcAft>
                          <a:spcPts val="0"/>
                        </a:spcAft>
                      </a:pPr>
                      <a:r>
                        <a:rPr lang="en-US" sz="1300" dirty="0" smtClean="0">
                          <a:solidFill>
                            <a:schemeClr val="tx1"/>
                          </a:solidFill>
                          <a:effectLst/>
                        </a:rPr>
                        <a:t>Unprofessional/</a:t>
                      </a:r>
                    </a:p>
                    <a:p>
                      <a:pPr algn="l">
                        <a:lnSpc>
                          <a:spcPct val="100000"/>
                        </a:lnSpc>
                        <a:spcAft>
                          <a:spcPts val="0"/>
                        </a:spcAft>
                      </a:pPr>
                      <a:r>
                        <a:rPr lang="en-US" sz="1300" dirty="0" smtClean="0">
                          <a:solidFill>
                            <a:schemeClr val="tx1"/>
                          </a:solidFill>
                          <a:effectLst/>
                        </a:rPr>
                        <a:t>Professional</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0.995</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0.485</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0.307</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0.460</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0.895</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0.065*</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0.437</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0.247</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07"/>
                  </a:ext>
                </a:extLst>
              </a:tr>
              <a:tr h="447720">
                <a:tc gridSpan="9">
                  <a:txBody>
                    <a:bodyPr/>
                    <a:lstStyle/>
                    <a:p>
                      <a:pPr algn="l">
                        <a:lnSpc>
                          <a:spcPct val="100000"/>
                        </a:lnSpc>
                        <a:spcAft>
                          <a:spcPts val="0"/>
                        </a:spcAft>
                        <a:tabLst>
                          <a:tab pos="303530" algn="dec"/>
                        </a:tabLst>
                      </a:pPr>
                      <a:r>
                        <a:rPr lang="en-US" sz="1500" u="sng" baseline="0" dirty="0" smtClean="0">
                          <a:solidFill>
                            <a:schemeClr val="tx1"/>
                          </a:solidFill>
                          <a:effectLst/>
                          <a:latin typeface="+mn-lt"/>
                          <a:ea typeface="+mn-ea"/>
                          <a:cs typeface="+mn-cs"/>
                        </a:rPr>
                        <a:t>FACEBOOK LINK PROVIDED</a:t>
                      </a:r>
                      <a:endParaRPr lang="en-US" sz="1500" u="sng" dirty="0">
                        <a:solidFill>
                          <a:schemeClr val="tx1"/>
                        </a:solidFill>
                        <a:effectLst/>
                        <a:latin typeface="Times New Roman"/>
                        <a:ea typeface="Calisto MT"/>
                        <a:cs typeface="TimesLTStd-Roman"/>
                      </a:endParaRPr>
                    </a:p>
                  </a:txBody>
                  <a:tcPr marL="68086" marR="6808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422457">
                <a:tc>
                  <a:txBody>
                    <a:bodyPr/>
                    <a:lstStyle/>
                    <a:p>
                      <a:pPr algn="l">
                        <a:lnSpc>
                          <a:spcPct val="100000"/>
                        </a:lnSpc>
                        <a:spcAft>
                          <a:spcPts val="0"/>
                        </a:spcAft>
                      </a:pPr>
                      <a:r>
                        <a:rPr lang="en-US" sz="1300" dirty="0">
                          <a:solidFill>
                            <a:schemeClr val="tx1"/>
                          </a:solidFill>
                          <a:effectLst/>
                        </a:rPr>
                        <a:t>Gay/Straight </a:t>
                      </a: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0.434</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0.211</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0.141</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0.217</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0.915</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09"/>
                  </a:ext>
                </a:extLst>
              </a:tr>
              <a:tr h="422457">
                <a:tc>
                  <a:txBody>
                    <a:bodyPr/>
                    <a:lstStyle/>
                    <a:p>
                      <a:pPr algn="l">
                        <a:lnSpc>
                          <a:spcPct val="100000"/>
                        </a:lnSpc>
                        <a:spcAft>
                          <a:spcPts val="0"/>
                        </a:spcAft>
                      </a:pPr>
                      <a:r>
                        <a:rPr lang="en-US" sz="1300" dirty="0" smtClean="0">
                          <a:solidFill>
                            <a:schemeClr val="tx1"/>
                          </a:solidFill>
                          <a:effectLst/>
                        </a:rPr>
                        <a:t>Muslim/Christian</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0.081*</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0.000***</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0.165</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0.249</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0.725</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0.071*</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0.029**</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0.001***</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10"/>
                  </a:ext>
                </a:extLst>
              </a:tr>
              <a:tr h="422457">
                <a:tc>
                  <a:txBody>
                    <a:bodyPr/>
                    <a:lstStyle/>
                    <a:p>
                      <a:pPr algn="l">
                        <a:lnSpc>
                          <a:spcPct val="100000"/>
                        </a:lnSpc>
                        <a:spcAft>
                          <a:spcPts val="0"/>
                        </a:spcAft>
                      </a:pPr>
                      <a:r>
                        <a:rPr lang="en-US" sz="1300" dirty="0">
                          <a:solidFill>
                            <a:schemeClr val="tx1"/>
                          </a:solidFill>
                          <a:effectLst/>
                        </a:rPr>
                        <a:t>Has kids/No </a:t>
                      </a:r>
                      <a:r>
                        <a:rPr lang="en-US" sz="1300" dirty="0" smtClean="0">
                          <a:solidFill>
                            <a:schemeClr val="tx1"/>
                          </a:solidFill>
                          <a:effectLst/>
                        </a:rPr>
                        <a:t>kids</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0.088*</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0.325</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0.000***</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0.783</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0.642</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0.961</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0.143</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11"/>
                  </a:ext>
                </a:extLst>
              </a:tr>
              <a:tr h="511951">
                <a:tc>
                  <a:txBody>
                    <a:bodyPr/>
                    <a:lstStyle/>
                    <a:p>
                      <a:pPr algn="l">
                        <a:lnSpc>
                          <a:spcPct val="100000"/>
                        </a:lnSpc>
                        <a:spcAft>
                          <a:spcPts val="0"/>
                        </a:spcAft>
                      </a:pPr>
                      <a:r>
                        <a:rPr lang="en-US" sz="1300" dirty="0" smtClean="0">
                          <a:solidFill>
                            <a:schemeClr val="tx1"/>
                          </a:solidFill>
                          <a:effectLst/>
                        </a:rPr>
                        <a:t>Unprofessional/</a:t>
                      </a:r>
                    </a:p>
                    <a:p>
                      <a:pPr algn="l">
                        <a:lnSpc>
                          <a:spcPct val="100000"/>
                        </a:lnSpc>
                        <a:spcAft>
                          <a:spcPts val="0"/>
                        </a:spcAft>
                      </a:pPr>
                      <a:r>
                        <a:rPr lang="en-US" sz="1300" dirty="0" smtClean="0">
                          <a:solidFill>
                            <a:schemeClr val="tx1"/>
                          </a:solidFill>
                          <a:effectLst/>
                        </a:rPr>
                        <a:t>Professional</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0.002***</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0.661</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0.000***</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0.000***</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0.928</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a:solidFill>
                            <a:schemeClr val="tx1"/>
                          </a:solidFill>
                          <a:effectLst/>
                        </a:rPr>
                        <a:t>0.684</a:t>
                      </a:r>
                      <a:endParaRPr lang="en-US" sz="130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0.000***</a:t>
                      </a:r>
                      <a:endParaRPr lang="en-US" sz="1300" dirty="0">
                        <a:solidFill>
                          <a:schemeClr val="tx1"/>
                        </a:solidFill>
                        <a:effectLst/>
                        <a:latin typeface="Times New Roman"/>
                        <a:ea typeface="Calisto MT"/>
                        <a:cs typeface="TimesLTStd-Roman"/>
                      </a:endParaRPr>
                    </a:p>
                  </a:txBody>
                  <a:tcPr marL="68086" marR="68086" marT="0" marB="0" anchor="ctr"/>
                </a:tc>
                <a:tc>
                  <a:txBody>
                    <a:bodyPr/>
                    <a:lstStyle/>
                    <a:p>
                      <a:pPr algn="l">
                        <a:lnSpc>
                          <a:spcPct val="100000"/>
                        </a:lnSpc>
                        <a:spcAft>
                          <a:spcPts val="0"/>
                        </a:spcAft>
                        <a:tabLst>
                          <a:tab pos="303530" algn="dec"/>
                        </a:tabLst>
                      </a:pPr>
                      <a:r>
                        <a:rPr lang="en-US" sz="1300" dirty="0">
                          <a:solidFill>
                            <a:schemeClr val="tx1"/>
                          </a:solidFill>
                          <a:effectLst/>
                        </a:rPr>
                        <a:t>0.375</a:t>
                      </a:r>
                      <a:endParaRPr lang="en-US" sz="1300" dirty="0">
                        <a:solidFill>
                          <a:schemeClr val="tx1"/>
                        </a:solidFill>
                        <a:effectLst/>
                        <a:latin typeface="Times New Roman"/>
                        <a:ea typeface="Calisto MT"/>
                        <a:cs typeface="TimesLTStd-Roman"/>
                      </a:endParaRPr>
                    </a:p>
                  </a:txBody>
                  <a:tcPr marL="68086" marR="68086" marT="0" marB="0" anchor="ctr"/>
                </a:tc>
                <a:extLst>
                  <a:ext uri="{0D108BD9-81ED-4DB2-BD59-A6C34878D82A}">
                    <a16:rowId xmlns:a16="http://schemas.microsoft.com/office/drawing/2014/main" xmlns="" val="10012"/>
                  </a:ext>
                </a:extLst>
              </a:tr>
            </a:tbl>
          </a:graphicData>
        </a:graphic>
      </p:graphicFrame>
      <p:sp>
        <p:nvSpPr>
          <p:cNvPr id="7" name="Oval 6"/>
          <p:cNvSpPr/>
          <p:nvPr/>
        </p:nvSpPr>
        <p:spPr>
          <a:xfrm>
            <a:off x="1475656" y="2780928"/>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11760" y="3140968"/>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47864" y="3501008"/>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83968" y="4005064"/>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75656" y="4941168"/>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11760" y="5373216"/>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47864" y="5733256"/>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55976" y="6237312"/>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72400" y="2708920"/>
            <a:ext cx="864096" cy="3993578"/>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36296" y="2708920"/>
            <a:ext cx="936104" cy="3993578"/>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56176" y="2708920"/>
            <a:ext cx="1080120" cy="4032448"/>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92080" y="2708920"/>
            <a:ext cx="936104" cy="4032448"/>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355976" y="2708920"/>
            <a:ext cx="936104" cy="4032448"/>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19872" y="2708920"/>
            <a:ext cx="936104" cy="4032448"/>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83768" y="2708920"/>
            <a:ext cx="936104" cy="1800200"/>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47664" y="2708920"/>
            <a:ext cx="936104" cy="1800200"/>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83768" y="4980038"/>
            <a:ext cx="936104" cy="1722460"/>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47664" y="4980038"/>
            <a:ext cx="936104" cy="1761330"/>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47664" y="1016732"/>
            <a:ext cx="7488832" cy="1188132"/>
          </a:xfrm>
          <a:prstGeom prst="rect">
            <a:avLst/>
          </a:prstGeom>
          <a:solidFill>
            <a:schemeClr val="accent1">
              <a:lumMod val="20000"/>
              <a:lumOff val="8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43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5"/>
                                        </p:tgtEl>
                                      </p:cBhvr>
                                    </p:animEffect>
                                    <p:set>
                                      <p:cBhvr>
                                        <p:cTn id="9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41304"/>
          </a:xfrm>
        </p:spPr>
        <p:txBody>
          <a:bodyPr/>
          <a:lstStyle/>
          <a:p>
            <a:r>
              <a:rPr lang="en-US" dirty="0" smtClean="0"/>
              <a:t>Thank you! </a:t>
            </a:r>
            <a:endParaRPr lang="en-US" dirty="0"/>
          </a:p>
        </p:txBody>
      </p:sp>
      <p:sp>
        <p:nvSpPr>
          <p:cNvPr id="3" name="Content Placeholder 2"/>
          <p:cNvSpPr>
            <a:spLocks noGrp="1"/>
          </p:cNvSpPr>
          <p:nvPr>
            <p:ph idx="1"/>
          </p:nvPr>
        </p:nvSpPr>
        <p:spPr>
          <a:xfrm>
            <a:off x="467544" y="836712"/>
            <a:ext cx="8229600" cy="4625609"/>
          </a:xfrm>
        </p:spPr>
        <p:txBody>
          <a:bodyPr>
            <a:noAutofit/>
          </a:bodyPr>
          <a:lstStyle/>
          <a:p>
            <a:pPr>
              <a:lnSpc>
                <a:spcPct val="200000"/>
              </a:lnSpc>
            </a:pPr>
            <a:r>
              <a:rPr lang="en-US" sz="1200" dirty="0" smtClean="0"/>
              <a:t>Chris Canning, </a:t>
            </a:r>
            <a:r>
              <a:rPr lang="en-US" sz="1200" dirty="0"/>
              <a:t>Jessica Dougan, Jeffrey Flagg, Oliver Haimson, Steven Mollura, Seth Monteith, Nicole Navolio, Merav Pishoto, Nikolas Smart</a:t>
            </a:r>
            <a:r>
              <a:rPr lang="en-US" sz="1200" dirty="0" smtClean="0"/>
              <a:t>, </a:t>
            </a:r>
            <a:r>
              <a:rPr lang="en-US" sz="1200" dirty="0"/>
              <a:t>Ben </a:t>
            </a:r>
            <a:r>
              <a:rPr lang="en-US" sz="1200" dirty="0" smtClean="0"/>
              <a:t>Wasser, </a:t>
            </a:r>
            <a:r>
              <a:rPr lang="en-US" sz="1200" dirty="0"/>
              <a:t>George Abraham, </a:t>
            </a:r>
            <a:r>
              <a:rPr lang="en-US" sz="1200" dirty="0" err="1"/>
              <a:t>Nithin</a:t>
            </a:r>
            <a:r>
              <a:rPr lang="en-US" sz="1200" dirty="0"/>
              <a:t> </a:t>
            </a:r>
            <a:r>
              <a:rPr lang="en-US" sz="1200" dirty="0" err="1"/>
              <a:t>Anantharamakrishnan</a:t>
            </a:r>
            <a:r>
              <a:rPr lang="en-US" sz="1200" dirty="0"/>
              <a:t>, </a:t>
            </a:r>
            <a:r>
              <a:rPr lang="en-US" sz="1200" dirty="0" err="1"/>
              <a:t>Alankrit</a:t>
            </a:r>
            <a:r>
              <a:rPr lang="en-US" sz="1200" dirty="0"/>
              <a:t> </a:t>
            </a:r>
            <a:r>
              <a:rPr lang="en-US" sz="1200" dirty="0" err="1"/>
              <a:t>Badjatya</a:t>
            </a:r>
            <a:r>
              <a:rPr lang="en-US" sz="1200" dirty="0"/>
              <a:t>, Aditya </a:t>
            </a:r>
            <a:r>
              <a:rPr lang="en-US" sz="1200" dirty="0" err="1"/>
              <a:t>Balapure</a:t>
            </a:r>
            <a:r>
              <a:rPr lang="en-US" sz="1200" dirty="0"/>
              <a:t>, Nick </a:t>
            </a:r>
            <a:r>
              <a:rPr lang="en-US" sz="1200" dirty="0" err="1"/>
              <a:t>Baragar</a:t>
            </a:r>
            <a:r>
              <a:rPr lang="en-US" sz="1200" dirty="0"/>
              <a:t>, Jessica Barnabei, </a:t>
            </a:r>
            <a:r>
              <a:rPr lang="en-US" sz="1200" dirty="0" err="1"/>
              <a:t>Nithin</a:t>
            </a:r>
            <a:r>
              <a:rPr lang="en-US" sz="1200" dirty="0"/>
              <a:t> </a:t>
            </a:r>
            <a:r>
              <a:rPr lang="en-US" sz="1200" dirty="0" err="1"/>
              <a:t>Betegeri</a:t>
            </a:r>
            <a:r>
              <a:rPr lang="en-US" sz="1200" dirty="0"/>
              <a:t>, Anurag Bhatt, </a:t>
            </a:r>
            <a:r>
              <a:rPr lang="en-US" sz="1200" dirty="0" err="1"/>
              <a:t>Yuchu</a:t>
            </a:r>
            <a:r>
              <a:rPr lang="en-US" sz="1200" dirty="0"/>
              <a:t> Cao, </a:t>
            </a:r>
            <a:r>
              <a:rPr lang="en-US" sz="1200" dirty="0" err="1"/>
              <a:t>Mohar</a:t>
            </a:r>
            <a:r>
              <a:rPr lang="en-US" sz="1200" dirty="0"/>
              <a:t> </a:t>
            </a:r>
            <a:r>
              <a:rPr lang="en-US" sz="1200" dirty="0" err="1"/>
              <a:t>Chakrabarty</a:t>
            </a:r>
            <a:r>
              <a:rPr lang="en-US" sz="1200" dirty="0"/>
              <a:t>, Danning Chen, </a:t>
            </a:r>
            <a:r>
              <a:rPr lang="en-US" sz="1200" dirty="0" err="1"/>
              <a:t>Jie</a:t>
            </a:r>
            <a:r>
              <a:rPr lang="en-US" sz="1200" dirty="0"/>
              <a:t> Chen, Emily Feenstra, Jessica Fleck, </a:t>
            </a:r>
            <a:r>
              <a:rPr lang="en-US" sz="1200" dirty="0" err="1"/>
              <a:t>Pooja</a:t>
            </a:r>
            <a:r>
              <a:rPr lang="en-US" sz="1200" dirty="0"/>
              <a:t> </a:t>
            </a:r>
            <a:r>
              <a:rPr lang="en-US" sz="1200" dirty="0" err="1"/>
              <a:t>Gangote</a:t>
            </a:r>
            <a:r>
              <a:rPr lang="en-US" sz="1200" dirty="0"/>
              <a:t>, </a:t>
            </a:r>
            <a:r>
              <a:rPr lang="en-US" sz="1200" dirty="0" err="1"/>
              <a:t>Tushar</a:t>
            </a:r>
            <a:r>
              <a:rPr lang="en-US" sz="1200" dirty="0"/>
              <a:t> </a:t>
            </a:r>
            <a:r>
              <a:rPr lang="en-US" sz="1200" dirty="0" err="1"/>
              <a:t>Goyal</a:t>
            </a:r>
            <a:r>
              <a:rPr lang="en-US" sz="1200" dirty="0"/>
              <a:t>, Elena Gutierrez, </a:t>
            </a:r>
            <a:r>
              <a:rPr lang="en-US" sz="1200" dirty="0" err="1"/>
              <a:t>Navin</a:t>
            </a:r>
            <a:r>
              <a:rPr lang="en-US" sz="1200" dirty="0"/>
              <a:t> </a:t>
            </a:r>
            <a:r>
              <a:rPr lang="en-US" sz="1200" dirty="0" err="1"/>
              <a:t>Lalwani</a:t>
            </a:r>
            <a:r>
              <a:rPr lang="en-US" sz="1200" dirty="0"/>
              <a:t>, Lisa </a:t>
            </a:r>
            <a:r>
              <a:rPr lang="en-US" sz="1200" dirty="0" err="1"/>
              <a:t>Lederer</a:t>
            </a:r>
            <a:r>
              <a:rPr lang="en-US" sz="1200" dirty="0"/>
              <a:t>, Paul Li, Carol </a:t>
            </a:r>
            <a:r>
              <a:rPr lang="en-US" sz="1200" dirty="0" err="1"/>
              <a:t>Luk</a:t>
            </a:r>
            <a:r>
              <a:rPr lang="en-US" sz="1200" dirty="0"/>
              <a:t>, </a:t>
            </a:r>
            <a:r>
              <a:rPr lang="en-US" sz="1200" dirty="0" err="1"/>
              <a:t>Ladan</a:t>
            </a:r>
            <a:r>
              <a:rPr lang="en-US" sz="1200" dirty="0"/>
              <a:t> </a:t>
            </a:r>
            <a:r>
              <a:rPr lang="en-US" sz="1200" dirty="0" err="1"/>
              <a:t>Khamnian</a:t>
            </a:r>
            <a:r>
              <a:rPr lang="en-US" sz="1200" dirty="0"/>
              <a:t>, Vijay Kumar, </a:t>
            </a:r>
            <a:r>
              <a:rPr lang="en-US" sz="1200" dirty="0" err="1"/>
              <a:t>Akhil</a:t>
            </a:r>
            <a:r>
              <a:rPr lang="en-US" sz="1200" dirty="0"/>
              <a:t> Jain, </a:t>
            </a:r>
            <a:r>
              <a:rPr lang="en-US" sz="1200" dirty="0" err="1"/>
              <a:t>Ashita</a:t>
            </a:r>
            <a:r>
              <a:rPr lang="en-US" sz="1200" dirty="0"/>
              <a:t> Jain, Amar Javalkar, </a:t>
            </a:r>
            <a:r>
              <a:rPr lang="en-US" sz="1200" dirty="0" err="1"/>
              <a:t>Diwei</a:t>
            </a:r>
            <a:r>
              <a:rPr lang="en-US" sz="1200" dirty="0"/>
              <a:t> Jiang, </a:t>
            </a:r>
            <a:r>
              <a:rPr lang="en-US" sz="1200" dirty="0" err="1"/>
              <a:t>Omkar</a:t>
            </a:r>
            <a:r>
              <a:rPr lang="en-US" sz="1200" dirty="0"/>
              <a:t> </a:t>
            </a:r>
            <a:r>
              <a:rPr lang="en-US" sz="1200" dirty="0" err="1"/>
              <a:t>Joglekar</a:t>
            </a:r>
            <a:r>
              <a:rPr lang="en-US" sz="1200" dirty="0"/>
              <a:t>, Rose Jose, </a:t>
            </a:r>
            <a:r>
              <a:rPr lang="en-US" sz="1200" dirty="0" err="1"/>
              <a:t>Priyanka</a:t>
            </a:r>
            <a:r>
              <a:rPr lang="en-US" sz="1200" dirty="0"/>
              <a:t> </a:t>
            </a:r>
            <a:r>
              <a:rPr lang="en-US" sz="1200" dirty="0" err="1"/>
              <a:t>Malkan</a:t>
            </a:r>
            <a:r>
              <a:rPr lang="en-US" sz="1200" dirty="0"/>
              <a:t>, Jason Martin, Kevin Mauro, Ian Meeker, John Paul </a:t>
            </a:r>
            <a:r>
              <a:rPr lang="en-US" sz="1200" dirty="0" err="1"/>
              <a:t>Menniti</a:t>
            </a:r>
            <a:r>
              <a:rPr lang="en-US" sz="1200" dirty="0"/>
              <a:t>, Ralph </a:t>
            </a:r>
            <a:r>
              <a:rPr lang="en-US" sz="1200" dirty="0" err="1"/>
              <a:t>Minderhoud</a:t>
            </a:r>
            <a:r>
              <a:rPr lang="en-US" sz="1200" dirty="0"/>
              <a:t>, Manu </a:t>
            </a:r>
            <a:r>
              <a:rPr lang="en-US" sz="1200" dirty="0" err="1"/>
              <a:t>Nahar</a:t>
            </a:r>
            <a:r>
              <a:rPr lang="en-US" sz="1200" dirty="0"/>
              <a:t>, Hitesh </a:t>
            </a:r>
            <a:r>
              <a:rPr lang="en-US" sz="1200" dirty="0" err="1"/>
              <a:t>Nangrani</a:t>
            </a:r>
            <a:r>
              <a:rPr lang="en-US" sz="1200" dirty="0"/>
              <a:t>, Rahul Pandey, </a:t>
            </a:r>
            <a:r>
              <a:rPr lang="en-US" sz="1200" dirty="0" err="1"/>
              <a:t>Tejas</a:t>
            </a:r>
            <a:r>
              <a:rPr lang="en-US" sz="1200" dirty="0"/>
              <a:t> </a:t>
            </a:r>
            <a:r>
              <a:rPr lang="en-US" sz="1200" dirty="0" err="1"/>
              <a:t>Patwardhan</a:t>
            </a:r>
            <a:r>
              <a:rPr lang="en-US" sz="1200" dirty="0"/>
              <a:t>, </a:t>
            </a:r>
            <a:r>
              <a:rPr lang="en-US" sz="1200" dirty="0" err="1"/>
              <a:t>Kuriakose</a:t>
            </a:r>
            <a:r>
              <a:rPr lang="en-US" sz="1200" dirty="0"/>
              <a:t> </a:t>
            </a:r>
            <a:r>
              <a:rPr lang="en-US" sz="1200" dirty="0" err="1"/>
              <a:t>Punnilathil</a:t>
            </a:r>
            <a:r>
              <a:rPr lang="en-US" sz="1200" dirty="0"/>
              <a:t>, Emily </a:t>
            </a:r>
            <a:r>
              <a:rPr lang="en-US" sz="1200" dirty="0" err="1"/>
              <a:t>Rentschler</a:t>
            </a:r>
            <a:r>
              <a:rPr lang="en-US" sz="1200" dirty="0"/>
              <a:t>, </a:t>
            </a:r>
            <a:r>
              <a:rPr lang="en-US" sz="1200" dirty="0" err="1"/>
              <a:t>Soham</a:t>
            </a:r>
            <a:r>
              <a:rPr lang="en-US" sz="1200" dirty="0"/>
              <a:t> </a:t>
            </a:r>
            <a:r>
              <a:rPr lang="en-US" sz="1200" dirty="0" err="1"/>
              <a:t>Sangupta</a:t>
            </a:r>
            <a:r>
              <a:rPr lang="en-US" sz="1200" dirty="0"/>
              <a:t>, Kevin Shang, </a:t>
            </a:r>
            <a:r>
              <a:rPr lang="en-US" sz="1200" dirty="0" err="1"/>
              <a:t>Sanjana</a:t>
            </a:r>
            <a:r>
              <a:rPr lang="en-US" sz="1200" dirty="0"/>
              <a:t> Sharma, </a:t>
            </a:r>
            <a:r>
              <a:rPr lang="en-US" sz="1200" dirty="0" err="1"/>
              <a:t>Mingrui</a:t>
            </a:r>
            <a:r>
              <a:rPr lang="en-US" sz="1200" dirty="0"/>
              <a:t> Shen, </a:t>
            </a:r>
            <a:r>
              <a:rPr lang="en-US" sz="1200" dirty="0" err="1"/>
              <a:t>Duvvuri</a:t>
            </a:r>
            <a:r>
              <a:rPr lang="en-US" sz="1200" dirty="0"/>
              <a:t> </a:t>
            </a:r>
            <a:r>
              <a:rPr lang="en-US" sz="1200" dirty="0" err="1"/>
              <a:t>Shravan</a:t>
            </a:r>
            <a:r>
              <a:rPr lang="en-US" sz="1200" dirty="0"/>
              <a:t>, </a:t>
            </a:r>
            <a:r>
              <a:rPr lang="en-US" sz="1200" dirty="0" err="1"/>
              <a:t>Preeti</a:t>
            </a:r>
            <a:r>
              <a:rPr lang="en-US" sz="1200" dirty="0"/>
              <a:t> Singh, Sonia Siok, Matthew Vela, Lucy Xu, Jian Yang, </a:t>
            </a:r>
            <a:r>
              <a:rPr lang="en-US" sz="1200" dirty="0" err="1"/>
              <a:t>Yiku</a:t>
            </a:r>
            <a:r>
              <a:rPr lang="en-US" sz="1200" dirty="0"/>
              <a:t> Zhang, and </a:t>
            </a:r>
            <a:r>
              <a:rPr lang="en-US" sz="1200" dirty="0" err="1"/>
              <a:t>Mengjue</a:t>
            </a:r>
            <a:r>
              <a:rPr lang="en-US" sz="1200" dirty="0"/>
              <a:t> </a:t>
            </a:r>
            <a:r>
              <a:rPr lang="en-US" sz="1200" dirty="0" err="1"/>
              <a:t>Zhuo</a:t>
            </a:r>
            <a:r>
              <a:rPr lang="en-US" sz="1200" dirty="0" smtClean="0"/>
              <a:t> </a:t>
            </a:r>
          </a:p>
          <a:p>
            <a:pPr>
              <a:lnSpc>
                <a:spcPct val="200000"/>
              </a:lnSpc>
            </a:pPr>
            <a:r>
              <a:rPr lang="en-US" sz="1200" dirty="0" smtClean="0"/>
              <a:t>We </a:t>
            </a:r>
            <a:r>
              <a:rPr lang="en-US" sz="1200" dirty="0"/>
              <a:t>thank for helpful comments </a:t>
            </a:r>
            <a:r>
              <a:rPr lang="en-US" sz="1200" dirty="0" err="1"/>
              <a:t>Idris</a:t>
            </a:r>
            <a:r>
              <a:rPr lang="en-US" sz="1200" dirty="0"/>
              <a:t> </a:t>
            </a:r>
            <a:r>
              <a:rPr lang="en-US" sz="1200" dirty="0" err="1"/>
              <a:t>Adjerid</a:t>
            </a:r>
            <a:r>
              <a:rPr lang="en-US" sz="1200" dirty="0"/>
              <a:t>, Laura </a:t>
            </a:r>
            <a:r>
              <a:rPr lang="en-US" sz="1200" dirty="0" err="1"/>
              <a:t>Brandimarte</a:t>
            </a:r>
            <a:r>
              <a:rPr lang="en-US" sz="1200" dirty="0"/>
              <a:t>, Shereen Chaudhry, Brian </a:t>
            </a:r>
            <a:r>
              <a:rPr lang="en-US" sz="1200" dirty="0" err="1"/>
              <a:t>Kovak</a:t>
            </a:r>
            <a:r>
              <a:rPr lang="en-US" sz="1200" dirty="0"/>
              <a:t>, Amelia </a:t>
            </a:r>
            <a:r>
              <a:rPr lang="en-US" sz="1200" dirty="0" err="1"/>
              <a:t>Haviland</a:t>
            </a:r>
            <a:r>
              <a:rPr lang="en-US" sz="1200" dirty="0"/>
              <a:t>, Veronica Marotta, </a:t>
            </a:r>
            <a:r>
              <a:rPr lang="en-US" sz="1200" dirty="0" err="1"/>
              <a:t>Eyal</a:t>
            </a:r>
            <a:r>
              <a:rPr lang="en-US" sz="1200" dirty="0"/>
              <a:t> Peer, Lamar Pierce, Sasha </a:t>
            </a:r>
            <a:r>
              <a:rPr lang="en-US" sz="1200" dirty="0" err="1"/>
              <a:t>Romanosky</a:t>
            </a:r>
            <a:r>
              <a:rPr lang="en-US" sz="1200" dirty="0"/>
              <a:t>, </a:t>
            </a:r>
            <a:r>
              <a:rPr lang="en-US" sz="1200" dirty="0" err="1"/>
              <a:t>Sonam</a:t>
            </a:r>
            <a:r>
              <a:rPr lang="en-US" sz="1200" dirty="0"/>
              <a:t> </a:t>
            </a:r>
            <a:r>
              <a:rPr lang="en-US" sz="1200" dirty="0" err="1"/>
              <a:t>Samat</a:t>
            </a:r>
            <a:r>
              <a:rPr lang="en-US" sz="1200" dirty="0"/>
              <a:t>, Fred </a:t>
            </a:r>
            <a:r>
              <a:rPr lang="en-US" sz="1200" dirty="0" err="1"/>
              <a:t>Stutzman</a:t>
            </a:r>
            <a:r>
              <a:rPr lang="en-US" sz="1200" dirty="0"/>
              <a:t>, Curtis Taylor, Lowell Taylor, and </a:t>
            </a:r>
            <a:r>
              <a:rPr lang="en-US" sz="1200" dirty="0" err="1"/>
              <a:t>Liad</a:t>
            </a:r>
            <a:r>
              <a:rPr lang="en-US" sz="1200" dirty="0"/>
              <a:t> </a:t>
            </a:r>
            <a:r>
              <a:rPr lang="en-US" sz="1200" dirty="0" err="1" smtClean="0"/>
              <a:t>Wagman</a:t>
            </a:r>
            <a:endParaRPr lang="en-US" sz="1200" dirty="0"/>
          </a:p>
          <a:p>
            <a:pPr>
              <a:lnSpc>
                <a:spcPct val="200000"/>
              </a:lnSpc>
            </a:pPr>
            <a:r>
              <a:rPr lang="en-US" sz="1200" dirty="0" smtClean="0"/>
              <a:t> </a:t>
            </a:r>
            <a:r>
              <a:rPr lang="en-US" sz="1200" dirty="0" err="1"/>
              <a:t>Ponemon</a:t>
            </a:r>
            <a:r>
              <a:rPr lang="en-US" sz="1200" dirty="0"/>
              <a:t> Institute, CareerBuilder, and </a:t>
            </a:r>
            <a:r>
              <a:rPr lang="en-US" sz="1200" dirty="0" err="1"/>
              <a:t>Socialbakers</a:t>
            </a:r>
            <a:r>
              <a:rPr lang="en-US" sz="1200" dirty="0"/>
              <a:t> for providing </a:t>
            </a:r>
            <a:r>
              <a:rPr lang="en-US" sz="1200" dirty="0" smtClean="0"/>
              <a:t>data, Ralph </a:t>
            </a:r>
            <a:r>
              <a:rPr lang="en-US" sz="1200" dirty="0"/>
              <a:t>Gross and Tom </a:t>
            </a:r>
            <a:r>
              <a:rPr lang="en-US" sz="1200" dirty="0" err="1"/>
              <a:t>Mosser</a:t>
            </a:r>
            <a:r>
              <a:rPr lang="en-US" sz="1200" dirty="0"/>
              <a:t> for technical help</a:t>
            </a:r>
            <a:r>
              <a:rPr lang="en-US" sz="1200" dirty="0" smtClean="0"/>
              <a:t>. </a:t>
            </a:r>
            <a:r>
              <a:rPr lang="en-US" sz="1200" dirty="0"/>
              <a:t>National Science Foundation under Grant CNS-1012763, Carnegie Mellon </a:t>
            </a:r>
            <a:r>
              <a:rPr lang="en-US" sz="1200" dirty="0" err="1"/>
              <a:t>CyLab</a:t>
            </a:r>
            <a:r>
              <a:rPr lang="en-US" sz="1200" dirty="0"/>
              <a:t>, TRUST (Team for Research in Ubiquitous Secure Technology), which received support from the National Science Foundation (NSF award number CCF-0424422), and the IWT SBO Project on Security and Privacy for Online Social Networks (SPION). </a:t>
            </a:r>
          </a:p>
          <a:p>
            <a:pPr>
              <a:lnSpc>
                <a:spcPct val="200000"/>
              </a:lnSpc>
            </a:pPr>
            <a:endParaRPr lang="en-US" sz="1200" dirty="0"/>
          </a:p>
          <a:p>
            <a:pPr>
              <a:lnSpc>
                <a:spcPct val="200000"/>
              </a:lnSpc>
            </a:pPr>
            <a:endParaRPr lang="en-US" sz="1200" dirty="0" smtClean="0"/>
          </a:p>
          <a:p>
            <a:pPr>
              <a:lnSpc>
                <a:spcPct val="200000"/>
              </a:lnSpc>
            </a:pPr>
            <a:endParaRPr lang="en-US" sz="1200" dirty="0"/>
          </a:p>
          <a:p>
            <a:pPr>
              <a:lnSpc>
                <a:spcPct val="200000"/>
              </a:lnSpc>
            </a:pPr>
            <a:endParaRPr lang="en-US" sz="1200" dirty="0"/>
          </a:p>
        </p:txBody>
      </p:sp>
    </p:spTree>
    <p:extLst>
      <p:ext uri="{BB962C8B-B14F-4D97-AF65-F5344CB8AC3E}">
        <p14:creationId xmlns:p14="http://schemas.microsoft.com/office/powerpoint/2010/main" val="7289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esearch\Papers\privacy-socnetwork\Christina_discrimination\Photos\FINAL-OFFICIAL\final-set\M2 - Mary-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2312"/>
            <a:ext cx="42862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Research\Papers\privacy-socnetwork\Christina_discrimination\Photos\FINAL-OFFICIAL\final-set\OM - original_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238" y="522312"/>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79296" cy="1252728"/>
          </a:xfrm>
        </p:spPr>
        <p:txBody>
          <a:bodyPr>
            <a:noAutofit/>
          </a:bodyPr>
          <a:lstStyle/>
          <a:p>
            <a:r>
              <a:rPr lang="en-US" sz="4000" dirty="0" smtClean="0"/>
              <a:t>Study 1: Manipulation check (Example)</a:t>
            </a:r>
            <a:endParaRPr lang="en-US" sz="4000" dirty="0"/>
          </a:p>
        </p:txBody>
      </p:sp>
      <p:pic>
        <p:nvPicPr>
          <p:cNvPr id="6" name="Picture 5" descr="C:\Users\acquisti.HEINZ\AppData\Local\Microsoft\Windows\Temporary Internet Files\Content.Word\Sexual Orientation.pn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568952" cy="5184576"/>
          </a:xfrm>
          <a:prstGeom prst="rect">
            <a:avLst/>
          </a:prstGeom>
          <a:noFill/>
          <a:ln>
            <a:noFill/>
          </a:ln>
        </p:spPr>
      </p:pic>
      <p:sp>
        <p:nvSpPr>
          <p:cNvPr id="3" name="Oval 2"/>
          <p:cNvSpPr/>
          <p:nvPr/>
        </p:nvSpPr>
        <p:spPr>
          <a:xfrm>
            <a:off x="7812360" y="4365104"/>
            <a:ext cx="864096" cy="20882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0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64"/>
            <a:ext cx="8229600" cy="1252728"/>
          </a:xfrm>
        </p:spPr>
        <p:txBody>
          <a:bodyPr>
            <a:normAutofit fontScale="90000"/>
          </a:bodyPr>
          <a:lstStyle/>
          <a:p>
            <a:r>
              <a:rPr lang="en-US" dirty="0" smtClean="0"/>
              <a:t>How can US employers get to candidates’ ‘protected’ information?</a:t>
            </a:r>
            <a:endParaRPr lang="en-US" dirty="0"/>
          </a:p>
        </p:txBody>
      </p:sp>
      <p:sp>
        <p:nvSpPr>
          <p:cNvPr id="3" name="Content Placeholder 2"/>
          <p:cNvSpPr>
            <a:spLocks noGrp="1"/>
          </p:cNvSpPr>
          <p:nvPr>
            <p:ph idx="1"/>
          </p:nvPr>
        </p:nvSpPr>
        <p:spPr>
          <a:xfrm>
            <a:off x="457200" y="1827727"/>
            <a:ext cx="8507288" cy="4337577"/>
          </a:xfrm>
        </p:spPr>
        <p:txBody>
          <a:bodyPr>
            <a:noAutofit/>
          </a:bodyPr>
          <a:lstStyle/>
          <a:p>
            <a:r>
              <a:rPr lang="en-US" sz="2300" dirty="0" smtClean="0"/>
              <a:t>Several ways:</a:t>
            </a:r>
          </a:p>
          <a:p>
            <a:pPr lvl="1"/>
            <a:r>
              <a:rPr lang="en-US" sz="1900" dirty="0" smtClean="0"/>
              <a:t>Candidate made her Facebook profile openly accessible</a:t>
            </a:r>
          </a:p>
          <a:p>
            <a:pPr lvl="1"/>
            <a:r>
              <a:rPr lang="en-US" sz="1900" dirty="0" smtClean="0"/>
              <a:t>Candidate protected her profile, but information that remains publicly visible (e.g., the primary profile photo) signals relevant trait(s)</a:t>
            </a:r>
          </a:p>
          <a:p>
            <a:pPr lvl="1"/>
            <a:r>
              <a:rPr lang="en-US" sz="1900" dirty="0" smtClean="0"/>
              <a:t>Employer uses social engineering (e.g., interns or friends of friends connections) to access profile</a:t>
            </a:r>
          </a:p>
          <a:p>
            <a:pPr lvl="1"/>
            <a:r>
              <a:rPr lang="en-US" sz="1900" dirty="0" smtClean="0"/>
              <a:t>Employer asks candidate to provide password to profile</a:t>
            </a:r>
          </a:p>
          <a:p>
            <a:pPr lvl="1"/>
            <a:r>
              <a:rPr lang="en-US" sz="1900" dirty="0" smtClean="0"/>
              <a:t>Employer uses other Web 2.0 services (blogs, twitter, etc.)</a:t>
            </a:r>
          </a:p>
        </p:txBody>
      </p:sp>
    </p:spTree>
    <p:extLst>
      <p:ext uri="{BB962C8B-B14F-4D97-AF65-F5344CB8AC3E}">
        <p14:creationId xmlns:p14="http://schemas.microsoft.com/office/powerpoint/2010/main" val="11970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Religion</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Not difficult to protect this information at work</a:t>
            </a:r>
          </a:p>
          <a:p>
            <a:r>
              <a:rPr lang="en-US" dirty="0" smtClean="0"/>
              <a:t>From an early age many immigrants’ kids assimilate easily</a:t>
            </a:r>
          </a:p>
          <a:p>
            <a:r>
              <a:rPr lang="en-US" dirty="0" smtClean="0"/>
              <a:t>Personal example: </a:t>
            </a:r>
            <a:r>
              <a:rPr lang="en-US" dirty="0"/>
              <a:t>T</a:t>
            </a:r>
            <a:r>
              <a:rPr lang="en-US" dirty="0" smtClean="0"/>
              <a:t>wo American school girls named Maya</a:t>
            </a:r>
          </a:p>
          <a:p>
            <a:pPr lvl="1"/>
            <a:r>
              <a:rPr lang="en-US" dirty="0"/>
              <a:t>At school they are racially and ethnically </a:t>
            </a:r>
            <a:r>
              <a:rPr lang="en-US" dirty="0" smtClean="0"/>
              <a:t>indistinguishable</a:t>
            </a:r>
          </a:p>
          <a:p>
            <a:pPr lvl="1"/>
            <a:r>
              <a:rPr lang="en-US" dirty="0" smtClean="0"/>
              <a:t>Maya #1 has two parents from Saudi Arabia</a:t>
            </a:r>
          </a:p>
          <a:p>
            <a:pPr lvl="1"/>
            <a:r>
              <a:rPr lang="en-US" dirty="0" smtClean="0"/>
              <a:t>Maya #2 has two American parents, Jewish mom</a:t>
            </a:r>
          </a:p>
          <a:p>
            <a:pPr lvl="1"/>
            <a:r>
              <a:rPr lang="en-US" dirty="0" smtClean="0"/>
              <a:t>At home their ethnic beliefs and practices differ</a:t>
            </a:r>
          </a:p>
          <a:p>
            <a:pPr lvl="1"/>
            <a:r>
              <a:rPr lang="en-US" dirty="0" smtClean="0"/>
              <a:t>What price will Maya #1 pay when she or her parents post photos of her family life?</a:t>
            </a:r>
          </a:p>
        </p:txBody>
      </p:sp>
    </p:spTree>
    <p:extLst>
      <p:ext uri="{BB962C8B-B14F-4D97-AF65-F5344CB8AC3E}">
        <p14:creationId xmlns:p14="http://schemas.microsoft.com/office/powerpoint/2010/main" val="132382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Research\Papers\privacy-socnetwork\Christina_discrimination\Material-FB-profiles\IdrisProfileInfo\Profile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631113"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77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Research\Papers\privacy-socnetwork\Christina_discrimination\Material-FB-profiles\IdrisProfileInfo\Profil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39700"/>
            <a:ext cx="6983413" cy="657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2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2166937"/>
            <a:ext cx="5943600" cy="2524125"/>
          </a:xfrm>
          <a:prstGeom prst="rect">
            <a:avLst/>
          </a:prstGeom>
        </p:spPr>
      </p:pic>
      <p:sp>
        <p:nvSpPr>
          <p:cNvPr id="3" name="Rectangle 2"/>
          <p:cNvSpPr/>
          <p:nvPr/>
        </p:nvSpPr>
        <p:spPr>
          <a:xfrm>
            <a:off x="2771800" y="4365104"/>
            <a:ext cx="1224136" cy="2539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6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6564" b="50302"/>
          <a:stretch/>
        </p:blipFill>
        <p:spPr bwMode="auto">
          <a:xfrm>
            <a:off x="1598295" y="2362200"/>
            <a:ext cx="5947410" cy="236728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771800" y="4365104"/>
            <a:ext cx="1224136" cy="2539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06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8296</TotalTime>
  <Words>2407</Words>
  <Application>Microsoft Office PowerPoint</Application>
  <PresentationFormat>On-screen Show (4:3)</PresentationFormat>
  <Paragraphs>535</Paragraphs>
  <Slides>41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SimSun</vt:lpstr>
      <vt:lpstr>Arial</vt:lpstr>
      <vt:lpstr>Calibri</vt:lpstr>
      <vt:lpstr>Calisto MT</vt:lpstr>
      <vt:lpstr>Corbel</vt:lpstr>
      <vt:lpstr>Courier New</vt:lpstr>
      <vt:lpstr>Times New Roman</vt:lpstr>
      <vt:lpstr>TimesLTStd-Roman</vt:lpstr>
      <vt:lpstr>Wingdings</vt:lpstr>
      <vt:lpstr>Wingdings 2</vt:lpstr>
      <vt:lpstr>Wingdings 3</vt:lpstr>
      <vt:lpstr>Module</vt:lpstr>
      <vt:lpstr>An Experiment in Hiring Discrimination via Online Social Networks</vt:lpstr>
      <vt:lpstr>Online social networks: new arena for discrimination </vt:lpstr>
      <vt:lpstr>PowerPoint Presentation</vt:lpstr>
      <vt:lpstr>PowerPoint Presentation</vt:lpstr>
      <vt:lpstr>Religion</vt:lpstr>
      <vt:lpstr>PowerPoint Presentation</vt:lpstr>
      <vt:lpstr>PowerPoint Presentation</vt:lpstr>
      <vt:lpstr>PowerPoint Presentation</vt:lpstr>
      <vt:lpstr>PowerPoint Presentation</vt:lpstr>
      <vt:lpstr>PowerPoint Presentation</vt:lpstr>
      <vt:lpstr>PowerPoint Presentation</vt:lpstr>
      <vt:lpstr>Recap: Online search activity</vt:lpstr>
      <vt:lpstr>Randomized field experiment: Purpose</vt:lpstr>
      <vt:lpstr>Randomized field experiment: Method</vt:lpstr>
      <vt:lpstr>Related work</vt:lpstr>
      <vt:lpstr>Our Paper</vt:lpstr>
      <vt:lpstr>Approach</vt:lpstr>
      <vt:lpstr>In a nutshell</vt:lpstr>
      <vt:lpstr>Candidate’s background</vt:lpstr>
      <vt:lpstr>Names</vt:lpstr>
      <vt:lpstr>Facebook close-ended fields</vt:lpstr>
      <vt:lpstr>Facebook open-ended fields</vt:lpstr>
      <vt:lpstr>Facebook profile photo</vt:lpstr>
      <vt:lpstr>Facebook timeline photo</vt:lpstr>
      <vt:lpstr>Facebook profile: constant info </vt:lpstr>
      <vt:lpstr>FB profile: manipulated info, Christian</vt:lpstr>
      <vt:lpstr>FB profile: manipulated info, Muslim</vt:lpstr>
      <vt:lpstr>Empirical Approach</vt:lpstr>
      <vt:lpstr>Summary of field results</vt:lpstr>
      <vt:lpstr>Callback rates in whole sample</vt:lpstr>
      <vt:lpstr>Callback rates in Republican areas</vt:lpstr>
      <vt:lpstr>OLS regression. Depvar = Callbacks</vt:lpstr>
      <vt:lpstr>Conclusions </vt:lpstr>
      <vt:lpstr>Extra slides</vt:lpstr>
      <vt:lpstr>Callback rates in field experiment by state-level political party strength</vt:lpstr>
      <vt:lpstr>PowerPoint Presentation</vt:lpstr>
      <vt:lpstr>PowerPoint Presentation</vt:lpstr>
      <vt:lpstr>PowerPoint Presentation</vt:lpstr>
      <vt:lpstr>Thank you! </vt:lpstr>
      <vt:lpstr>Study 1: Manipulation check (Example)</vt:lpstr>
      <vt:lpstr>How can US employers get to candidates’ ‘protected’ information?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sdfsfsfsf</dc:title>
  <dc:creator>Alessandro Acquisti</dc:creator>
  <cp:lastModifiedBy>Howard, Rodney N.</cp:lastModifiedBy>
  <cp:revision>384</cp:revision>
  <dcterms:created xsi:type="dcterms:W3CDTF">2012-03-02T00:05:02Z</dcterms:created>
  <dcterms:modified xsi:type="dcterms:W3CDTF">2017-06-06T21:22:04Z</dcterms:modified>
</cp:coreProperties>
</file>