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43" r:id="rId3"/>
    <p:sldId id="340" r:id="rId4"/>
    <p:sldId id="258" r:id="rId5"/>
    <p:sldId id="313" r:id="rId6"/>
    <p:sldId id="269" r:id="rId7"/>
    <p:sldId id="341" r:id="rId8"/>
    <p:sldId id="342" r:id="rId9"/>
    <p:sldId id="339" r:id="rId10"/>
    <p:sldId id="347" r:id="rId11"/>
    <p:sldId id="345" r:id="rId12"/>
    <p:sldId id="301" r:id="rId13"/>
    <p:sldId id="302" r:id="rId14"/>
    <p:sldId id="299" r:id="rId15"/>
    <p:sldId id="311" r:id="rId16"/>
    <p:sldId id="348" r:id="rId17"/>
    <p:sldId id="346" r:id="rId18"/>
    <p:sldId id="304" r:id="rId19"/>
    <p:sldId id="326" r:id="rId20"/>
    <p:sldId id="356" r:id="rId21"/>
    <p:sldId id="290" r:id="rId22"/>
    <p:sldId id="288" r:id="rId23"/>
    <p:sldId id="352" r:id="rId24"/>
    <p:sldId id="344" r:id="rId25"/>
    <p:sldId id="351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9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5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8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1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 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7578"/>
  </p:normalViewPr>
  <p:slideViewPr>
    <p:cSldViewPr snapToGrid="0" snapToObjects="1">
      <p:cViewPr varScale="1">
        <p:scale>
          <a:sx n="113" d="100"/>
          <a:sy n="113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6-06T05:55:23.44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BC9A-77DD-194D-B16F-326C7215260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BBCEA-D777-874C-84A9-2CCCC75E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8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457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457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9" algn="l" defTabSz="457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5" algn="l" defTabSz="457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457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8" algn="l" defTabSz="457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457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1" algn="l" defTabSz="457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6843A-5D17-4742-BE3C-46DA9AE0F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83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62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64045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43719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7" indent="0" algn="ctr">
              <a:buNone/>
              <a:defRPr sz="2000"/>
            </a:lvl2pPr>
            <a:lvl3pPr marL="914212" indent="0" algn="ctr">
              <a:buNone/>
              <a:defRPr sz="1800"/>
            </a:lvl3pPr>
            <a:lvl4pPr marL="1371319" indent="0" algn="ctr">
              <a:buNone/>
              <a:defRPr sz="1600"/>
            </a:lvl4pPr>
            <a:lvl5pPr marL="1828425" indent="0" algn="ctr">
              <a:buNone/>
              <a:defRPr sz="1600"/>
            </a:lvl5pPr>
            <a:lvl6pPr marL="2285532" indent="0" algn="ctr">
              <a:buNone/>
              <a:defRPr sz="1600"/>
            </a:lvl6pPr>
            <a:lvl7pPr marL="2742638" indent="0" algn="ctr">
              <a:buNone/>
              <a:defRPr sz="1600"/>
            </a:lvl7pPr>
            <a:lvl8pPr marL="3199744" indent="0" algn="ctr">
              <a:buNone/>
              <a:defRPr sz="1600"/>
            </a:lvl8pPr>
            <a:lvl9pPr marL="36568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42720"/>
            <a:ext cx="2628900" cy="47342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2720"/>
            <a:ext cx="7734300" cy="473424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884" tIns="121884" rIns="121884" bIns="121884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884" tIns="121884" rIns="121884" bIns="121884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2"/>
            <a:ext cx="731600" cy="524800"/>
          </a:xfrm>
          <a:prstGeom prst="rect">
            <a:avLst/>
          </a:prstGeom>
        </p:spPr>
        <p:txBody>
          <a:bodyPr lIns="121884" tIns="121884" rIns="121884" bIns="121884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06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55596"/>
            <a:ext cx="5181600" cy="3321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55596"/>
            <a:ext cx="5181600" cy="3321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1767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3780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5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38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1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61717"/>
            <a:ext cx="5157787" cy="25952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378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5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38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61717"/>
            <a:ext cx="5183188" cy="2595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62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46214"/>
            <a:ext cx="6172200" cy="4773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46414"/>
            <a:ext cx="3932237" cy="3173413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400"/>
            </a:lvl2pPr>
            <a:lvl3pPr marL="914212" indent="0">
              <a:buNone/>
              <a:defRPr sz="1200"/>
            </a:lvl3pPr>
            <a:lvl4pPr marL="1371319" indent="0">
              <a:buNone/>
              <a:defRPr sz="1000"/>
            </a:lvl4pPr>
            <a:lvl5pPr marL="1828425" indent="0">
              <a:buNone/>
              <a:defRPr sz="1000"/>
            </a:lvl5pPr>
            <a:lvl6pPr marL="2285532" indent="0">
              <a:buNone/>
              <a:defRPr sz="1000"/>
            </a:lvl6pPr>
            <a:lvl7pPr marL="2742638" indent="0">
              <a:buNone/>
              <a:defRPr sz="1000"/>
            </a:lvl7pPr>
            <a:lvl8pPr marL="3199744" indent="0">
              <a:buNone/>
              <a:defRPr sz="1000"/>
            </a:lvl8pPr>
            <a:lvl9pPr marL="36568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58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25893"/>
            <a:ext cx="6172200" cy="4814253"/>
          </a:xfrm>
        </p:spPr>
        <p:txBody>
          <a:bodyPr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2" indent="0">
              <a:buNone/>
              <a:defRPr sz="2400"/>
            </a:lvl3pPr>
            <a:lvl4pPr marL="1371319" indent="0">
              <a:buNone/>
              <a:defRPr sz="2000"/>
            </a:lvl4pPr>
            <a:lvl5pPr marL="1828425" indent="0">
              <a:buNone/>
              <a:defRPr sz="2000"/>
            </a:lvl5pPr>
            <a:lvl6pPr marL="2285532" indent="0">
              <a:buNone/>
              <a:defRPr sz="2000"/>
            </a:lvl6pPr>
            <a:lvl7pPr marL="2742638" indent="0">
              <a:buNone/>
              <a:defRPr sz="2000"/>
            </a:lvl7pPr>
            <a:lvl8pPr marL="3199744" indent="0">
              <a:buNone/>
              <a:defRPr sz="2000"/>
            </a:lvl8pPr>
            <a:lvl9pPr marL="36568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26093"/>
            <a:ext cx="3932237" cy="3214053"/>
          </a:xfrm>
        </p:spPr>
        <p:txBody>
          <a:bodyPr/>
          <a:lstStyle>
            <a:lvl1pPr marL="0" indent="0">
              <a:buNone/>
              <a:defRPr sz="1600"/>
            </a:lvl1pPr>
            <a:lvl2pPr marL="457107" indent="0">
              <a:buNone/>
              <a:defRPr sz="1400"/>
            </a:lvl2pPr>
            <a:lvl3pPr marL="914212" indent="0">
              <a:buNone/>
              <a:defRPr sz="1200"/>
            </a:lvl3pPr>
            <a:lvl4pPr marL="1371319" indent="0">
              <a:buNone/>
              <a:defRPr sz="1000"/>
            </a:lvl4pPr>
            <a:lvl5pPr marL="1828425" indent="0">
              <a:buNone/>
              <a:defRPr sz="1000"/>
            </a:lvl5pPr>
            <a:lvl6pPr marL="2285532" indent="0">
              <a:buNone/>
              <a:defRPr sz="1000"/>
            </a:lvl6pPr>
            <a:lvl7pPr marL="2742638" indent="0">
              <a:buNone/>
              <a:defRPr sz="1000"/>
            </a:lvl7pPr>
            <a:lvl8pPr marL="3199744" indent="0">
              <a:buNone/>
              <a:defRPr sz="1000"/>
            </a:lvl8pPr>
            <a:lvl9pPr marL="36568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A2F2-0D50-A442-8DE7-2329BD616762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50647"/>
            <a:ext cx="10515600" cy="1325563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1147"/>
            <a:ext cx="10515600" cy="3406775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A2F2-0D50-A442-8DE7-2329BD616762}" type="datetimeFigureOut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4A4C-D7AB-F947-8664-E80DE97B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defTabSz="91421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9" indent="-228554" algn="l" defTabSz="91421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6" indent="-228554" algn="l" defTabSz="91421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4" algn="l" defTabSz="91421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8" indent="-228554" algn="l" defTabSz="91421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5" indent="-228554" algn="l" defTabSz="91421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1" indent="-228554" algn="l" defTabSz="91421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8" indent="-228554" algn="l" defTabSz="91421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4" algn="l" defTabSz="91421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5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8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1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inder.rice.edu/UrbanDat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920" y="4193773"/>
            <a:ext cx="10515600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Urban Data for Statistical Research</a:t>
            </a:r>
            <a:b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Houston Urban Data Platform</a:t>
            </a:r>
            <a:b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Katherine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B. Ensor, Director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kinder.rice.edu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UrbanData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48" y="1391832"/>
            <a:ext cx="2387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4380"/>
            <a:ext cx="10515600" cy="30858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our cities is worth the effort.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Important that our statistics research answer the right question, or clearly indicate why we cannot.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Answering the RIGHT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Cardiac Arrest: Are lives saved by expanding the EMS response to cardiac arrest calls to include response by fire fighters?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we reduce the asthma incidents of students in the Houston Independent school districts? Are these incidents related to ambient air quality?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has Houston land use changed in the last 20 years?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CARDIAC ARREST</a:t>
            </a:r>
            <a:br>
              <a:rPr lang="en-US" dirty="0" smtClean="0"/>
            </a:br>
            <a:r>
              <a:rPr lang="en-US" dirty="0" smtClean="0"/>
              <a:t>EMS + Fire Response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865" indent="-342865">
              <a:buFont typeface="Arial"/>
              <a:buChar char="•"/>
            </a:pPr>
            <a:r>
              <a:rPr lang="en-US" sz="2400" dirty="0" smtClean="0"/>
              <a:t>DATA: 911 EMS response to cardiac arrest in Houston</a:t>
            </a:r>
          </a:p>
          <a:p>
            <a:pPr marL="342865" indent="-342865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Cardiac </a:t>
            </a:r>
            <a:r>
              <a:rPr lang="en-US" sz="2400" b="1" dirty="0">
                <a:solidFill>
                  <a:srgbClr val="0000FF"/>
                </a:solidFill>
              </a:rPr>
              <a:t>arrest first responders</a:t>
            </a:r>
          </a:p>
          <a:p>
            <a:pPr marL="342865" indent="-342865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Augmenting the EMS network with response by </a:t>
            </a:r>
            <a:r>
              <a:rPr lang="en-US" sz="2400" dirty="0" smtClean="0">
                <a:solidFill>
                  <a:srgbClr val="FF0000"/>
                </a:solidFill>
              </a:rPr>
              <a:t>fire personnel </a:t>
            </a:r>
            <a:r>
              <a:rPr lang="en-US" sz="2400" dirty="0">
                <a:solidFill>
                  <a:srgbClr val="FF0000"/>
                </a:solidFill>
              </a:rPr>
              <a:t>decreases the overall emergency response time</a:t>
            </a:r>
            <a:r>
              <a:rPr lang="en-US" sz="2400" dirty="0"/>
              <a:t>. </a:t>
            </a:r>
          </a:p>
        </p:txBody>
      </p:sp>
      <p:pic>
        <p:nvPicPr>
          <p:cNvPr id="3" name="Content Placeholder 2" descr="EMSvsFi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" b="-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08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Saving lives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865" indent="-342865">
              <a:buFont typeface="Arial"/>
              <a:buChar char="•"/>
            </a:pPr>
            <a:r>
              <a:rPr lang="en-US" sz="2400" dirty="0"/>
              <a:t>The expedited response time by firemen </a:t>
            </a:r>
            <a:r>
              <a:rPr lang="en-US" sz="2400" b="1" i="1" dirty="0"/>
              <a:t>increases the return of spontaneous circulation </a:t>
            </a:r>
            <a:r>
              <a:rPr lang="en-US" sz="2400" dirty="0"/>
              <a:t>of cardiac arrest patients. </a:t>
            </a:r>
          </a:p>
          <a:p>
            <a:pPr marL="342865" indent="-342865">
              <a:buFont typeface="Arial"/>
              <a:buChar char="•"/>
            </a:pPr>
            <a:r>
              <a:rPr lang="en-US" sz="2400" dirty="0"/>
              <a:t>Blue is good</a:t>
            </a:r>
            <a:r>
              <a:rPr lang="en-US" sz="2400" dirty="0" smtClean="0"/>
              <a:t>!</a:t>
            </a:r>
            <a:endParaRPr lang="en-US" sz="2400" dirty="0"/>
          </a:p>
          <a:p>
            <a:pPr marL="342865" indent="-342865">
              <a:buFont typeface="Arial"/>
              <a:buChar char="•"/>
            </a:pPr>
            <a:r>
              <a:rPr lang="en-US" sz="2400" dirty="0" smtClean="0"/>
              <a:t>Statistical analysis confirmed the added benefit of fire personnel. 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11" r="-27411"/>
          <a:stretch>
            <a:fillRect/>
          </a:stretch>
        </p:blipFill>
        <p:spPr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54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Data + Air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GOAL: Reduce frequency of childhood asthma EMS calls by better managing care</a:t>
            </a:r>
          </a:p>
          <a:p>
            <a:r>
              <a:rPr lang="en-US" dirty="0" smtClean="0"/>
              <a:t>Collaboration with City of Houston and HISD</a:t>
            </a:r>
          </a:p>
          <a:p>
            <a:r>
              <a:rPr lang="en-US" dirty="0" smtClean="0"/>
              <a:t>Identified the air quality mixture that produces a measurable increase in the frequency of EMS calls for asthma.</a:t>
            </a:r>
          </a:p>
          <a:p>
            <a:r>
              <a:rPr lang="en-US" dirty="0" smtClean="0"/>
              <a:t>Developed an air quality alert network and readiness plan for actionable days. </a:t>
            </a:r>
          </a:p>
        </p:txBody>
      </p:sp>
    </p:spTree>
    <p:extLst>
      <p:ext uri="{BB962C8B-B14F-4D97-AF65-F5344CB8AC3E}">
        <p14:creationId xmlns:p14="http://schemas.microsoft.com/office/powerpoint/2010/main" val="38223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Air Pollution and Asthma</a:t>
            </a:r>
            <a:br>
              <a:rPr lang="en-US" dirty="0" smtClean="0"/>
            </a:br>
            <a:r>
              <a:rPr lang="en-US" dirty="0" smtClean="0"/>
              <a:t>NO2 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and</a:t>
            </a:r>
            <a:r>
              <a:rPr lang="en-US" dirty="0" smtClean="0"/>
              <a:t> Ozone matter</a:t>
            </a:r>
            <a:endParaRPr lang="en-US" dirty="0"/>
          </a:p>
        </p:txBody>
      </p:sp>
      <p:pic>
        <p:nvPicPr>
          <p:cNvPr id="7" name="Content Placeholder 6" descr="AsthmaChild_Nata_201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3" r="-8503"/>
          <a:stretch>
            <a:fillRect/>
          </a:stretch>
        </p:blipFill>
        <p:spPr/>
      </p:pic>
      <p:pic>
        <p:nvPicPr>
          <p:cNvPr id="9" name="Content Placeholder 8" descr="Asthma+events+04-13+logo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4" r="-280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7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2948"/>
            <a:ext cx="10515600" cy="118332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Toward a Dynamic Multi-Pollutant Model</a:t>
            </a:r>
            <a:br>
              <a:rPr lang="en-US" sz="2400" dirty="0" smtClean="0"/>
            </a:br>
            <a:r>
              <a:rPr lang="en-US" sz="2400" dirty="0" smtClean="0"/>
              <a:t>Pollution mixture changes throughout the day</a:t>
            </a:r>
            <a:endParaRPr lang="en-US" sz="2400" dirty="0"/>
          </a:p>
        </p:txBody>
      </p:sp>
      <p:pic>
        <p:nvPicPr>
          <p:cNvPr id="6" name="Content Placeholder 5" descr="3e Correlations for NSAO 7am.ep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4" r="-2164"/>
          <a:stretch>
            <a:fillRect/>
          </a:stretch>
        </p:blipFill>
        <p:spPr/>
      </p:pic>
      <p:pic>
        <p:nvPicPr>
          <p:cNvPr id="8" name="Content Placeholder 7" descr="3e Correlations for NSAO 2pm.ep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0" r="-1760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7545729" y="1383268"/>
            <a:ext cx="25132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2pm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5656" y="1383268"/>
            <a:ext cx="25132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K.B.Ensor / ensor.rice.edu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7537" y="6180223"/>
            <a:ext cx="370012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 Years of Hourly Observations </a:t>
            </a:r>
          </a:p>
          <a:p>
            <a:pPr algn="ctr"/>
            <a:r>
              <a:rPr lang="en-US" dirty="0" smtClean="0"/>
              <a:t>Correlations change locally in time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8920" y="0"/>
            <a:ext cx="7693080" cy="1183320"/>
          </a:xfrm>
          <a:prstGeom prst="rect">
            <a:avLst/>
          </a:prstGeom>
        </p:spPr>
        <p:txBody>
          <a:bodyPr vert="horz" lIns="91422" tIns="45712" rIns="91422" bIns="45712" rtlCol="0" anchor="ctr">
            <a:noAutofit/>
          </a:bodyPr>
          <a:lstStyle>
            <a:lvl1pPr algn="l" defTabSz="9142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Temporal Dynamics are IMPORTANT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63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air quality mixture when asthma incidents are 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Data utilized (10+ years)</a:t>
            </a:r>
          </a:p>
          <a:p>
            <a:pPr lvl="1"/>
            <a:r>
              <a:rPr lang="en-US" dirty="0" smtClean="0"/>
              <a:t>911 call for treatment of asthma attack; individual information available</a:t>
            </a:r>
          </a:p>
          <a:p>
            <a:pPr lvl="1"/>
            <a:r>
              <a:rPr lang="en-US" dirty="0" smtClean="0"/>
              <a:t>Daily aggregate air quality measurements at 40 fixed monitors (created from hourly measurements)</a:t>
            </a:r>
          </a:p>
          <a:p>
            <a:pPr lvl="1"/>
            <a:r>
              <a:rPr lang="en-US" dirty="0" smtClean="0"/>
              <a:t>Meteorological variables</a:t>
            </a:r>
          </a:p>
          <a:p>
            <a:pPr lvl="1"/>
            <a:r>
              <a:rPr lang="en-US" dirty="0" smtClean="0"/>
              <a:t>Missing --- pollen </a:t>
            </a:r>
          </a:p>
          <a:p>
            <a:r>
              <a:rPr lang="en-US" dirty="0" smtClean="0"/>
              <a:t>What population is represented? What are biases?</a:t>
            </a:r>
          </a:p>
          <a:p>
            <a:r>
              <a:rPr lang="en-US" dirty="0" smtClean="0"/>
              <a:t>Multiple statistical strategies implemented</a:t>
            </a:r>
          </a:p>
          <a:p>
            <a:pPr lvl="1"/>
            <a:r>
              <a:rPr lang="en-US" dirty="0" smtClean="0"/>
              <a:t>Developed “daily” pollution measures</a:t>
            </a:r>
          </a:p>
          <a:p>
            <a:pPr lvl="1"/>
            <a:r>
              <a:rPr lang="en-US" dirty="0" smtClean="0"/>
              <a:t>Case-crossover to find an effect --- both NO2 and Ozone are key</a:t>
            </a:r>
          </a:p>
          <a:p>
            <a:pPr lvl="1"/>
            <a:r>
              <a:rPr lang="en-US" dirty="0" smtClean="0"/>
              <a:t>Pollution levels identified through extensive case-crossover relative risk comparisons </a:t>
            </a:r>
          </a:p>
          <a:p>
            <a:pPr lvl="1"/>
            <a:r>
              <a:rPr lang="en-US" dirty="0" smtClean="0"/>
              <a:t>Working now on a refinement of the “levels” using daily counts of asthma incidents.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with HISD and Houston Health Department: Example email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897" r="-12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2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37" y="1474674"/>
            <a:ext cx="7824439" cy="6998950"/>
          </a:xfrm>
          <a:prstGeom prst="rect">
            <a:avLst/>
          </a:prstGeom>
          <a:noFill/>
        </p:spPr>
        <p:txBody>
          <a:bodyPr wrap="square" lIns="73262" tIns="36631" rIns="73262" bIns="36631" rtlCol="0">
            <a:spAutoFit/>
          </a:bodyPr>
          <a:lstStyle/>
          <a:p>
            <a:pPr marL="0" lvl="1"/>
            <a:r>
              <a:rPr lang="en-US" sz="3800" b="1" dirty="0" smtClean="0">
                <a:latin typeface="Arial" charset="0"/>
              </a:rPr>
              <a:t>“</a:t>
            </a:r>
            <a:r>
              <a:rPr lang="en-US" sz="3800" b="1" dirty="0">
                <a:latin typeface="Arial" charset="0"/>
              </a:rPr>
              <a:t>How” is Houston growing? </a:t>
            </a:r>
            <a:r>
              <a:rPr lang="en-US" sz="3800" b="1" dirty="0" smtClean="0">
                <a:latin typeface="Arial" charset="0"/>
              </a:rPr>
              <a:t>A dynamic city and community</a:t>
            </a:r>
            <a:endParaRPr lang="en-US" sz="3800" b="1" dirty="0">
              <a:latin typeface="Arial" charset="0"/>
            </a:endParaRPr>
          </a:p>
          <a:p>
            <a:pPr marL="208138" indent="-208138">
              <a:buFont typeface="Arial" charset="0"/>
              <a:buChar char="•"/>
            </a:pPr>
            <a:endParaRPr lang="en-US" sz="2600" dirty="0">
              <a:latin typeface="Arial" charset="0"/>
            </a:endParaRPr>
          </a:p>
          <a:p>
            <a:pPr marL="749285" lvl="1" indent="-416264">
              <a:buFont typeface="Courier New" charset="0"/>
              <a:buChar char="o"/>
            </a:pPr>
            <a:r>
              <a:rPr lang="en-US" sz="3200" dirty="0">
                <a:latin typeface="Arial" charset="0"/>
              </a:rPr>
              <a:t>where are farms and forests being converted to urban areas? </a:t>
            </a:r>
          </a:p>
          <a:p>
            <a:pPr marL="749285" lvl="1" indent="-416264">
              <a:buFont typeface="Courier New" charset="0"/>
              <a:buChar char="o"/>
            </a:pPr>
            <a:r>
              <a:rPr lang="en-US" sz="3200" dirty="0">
                <a:latin typeface="Arial" charset="0"/>
              </a:rPr>
              <a:t>where are urban areas growing denser</a:t>
            </a:r>
            <a:r>
              <a:rPr lang="en-US" sz="3200" dirty="0" smtClean="0">
                <a:latin typeface="Arial" charset="0"/>
              </a:rPr>
              <a:t>?</a:t>
            </a:r>
            <a:endParaRPr lang="en-US" sz="3200" dirty="0">
              <a:latin typeface="Arial" charset="0"/>
            </a:endParaRPr>
          </a:p>
          <a:p>
            <a:pPr marL="749285" lvl="1" indent="-416264">
              <a:buFont typeface="Courier New" charset="0"/>
              <a:buChar char="o"/>
            </a:pPr>
            <a:r>
              <a:rPr lang="en-US" sz="3200" dirty="0">
                <a:latin typeface="Arial" charset="0"/>
              </a:rPr>
              <a:t>how fast are these changes occurring</a:t>
            </a:r>
            <a:r>
              <a:rPr lang="en-US" sz="3200" dirty="0" smtClean="0">
                <a:latin typeface="Arial" charset="0"/>
              </a:rPr>
              <a:t>?</a:t>
            </a:r>
            <a:endParaRPr lang="en-US" sz="3200" dirty="0">
              <a:latin typeface="Arial" charset="0"/>
            </a:endParaRPr>
          </a:p>
          <a:p>
            <a:pPr marL="666042" lvl="1" indent="-333020">
              <a:buFont typeface="Arial" charset="0"/>
              <a:buChar char="•"/>
            </a:pPr>
            <a:endParaRPr lang="en-US" sz="2600" dirty="0">
              <a:latin typeface="Arial" charset="0"/>
            </a:endParaRPr>
          </a:p>
          <a:p>
            <a:pPr marL="666033" lvl="2"/>
            <a:endParaRPr lang="en-US" sz="2600" dirty="0">
              <a:latin typeface="Arial" charset="0"/>
            </a:endParaRPr>
          </a:p>
          <a:p>
            <a:pPr marL="416264" indent="-416264">
              <a:buFont typeface="Arial" charset="0"/>
              <a:buChar char="•"/>
            </a:pPr>
            <a:endParaRPr lang="en-US" sz="2600" dirty="0">
              <a:latin typeface="Arial" charset="0"/>
            </a:endParaRPr>
          </a:p>
          <a:p>
            <a:pPr marL="416264" indent="-416264">
              <a:buFont typeface="Arial" charset="0"/>
              <a:buChar char="•"/>
            </a:pPr>
            <a:endParaRPr lang="en-US" sz="2600" dirty="0">
              <a:latin typeface="Arial" charset="0"/>
            </a:endParaRPr>
          </a:p>
          <a:p>
            <a:pPr marL="416264" indent="-416264">
              <a:buFont typeface="Arial" charset="0"/>
              <a:buChar char="•"/>
            </a:pPr>
            <a:endParaRPr lang="en-US" sz="2600" dirty="0">
              <a:latin typeface="Arial" charset="0"/>
            </a:endParaRPr>
          </a:p>
          <a:p>
            <a:pPr marL="416264" indent="-416264">
              <a:buFont typeface="Arial" charset="0"/>
              <a:buChar char="•"/>
            </a:pPr>
            <a:endParaRPr lang="en-US" sz="26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76" y="2532734"/>
            <a:ext cx="3765858" cy="3102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17466" y="5963735"/>
            <a:ext cx="257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Hakkenberg</a:t>
            </a:r>
            <a:r>
              <a:rPr lang="en-US" dirty="0"/>
              <a:t> </a:t>
            </a:r>
            <a:r>
              <a:rPr lang="en-US" dirty="0" smtClean="0"/>
              <a:t>et al,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had 2000+ data sets for one metropolitan area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Data on residents (all aspects), the built environment, the physical environment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data sets were all linked in time and space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data were curated and research ready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The data were regularly updated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What questions can the statistician answer? And where are the limitations? </a:t>
            </a:r>
            <a:endParaRPr lang="en-US" dirty="0"/>
          </a:p>
        </p:txBody>
      </p:sp>
      <p:pic>
        <p:nvPicPr>
          <p:cNvPr id="4" name="Content Placeholder 13"/>
          <p:cNvPicPr>
            <a:picLocks noGrp="1" noChangeAspect="1"/>
          </p:cNvPicPr>
          <p:nvPr/>
        </p:nvPicPr>
        <p:blipFill>
          <a:blip r:embed="rId2"/>
          <a:srcRect t="12003" b="12003"/>
          <a:stretch>
            <a:fillRect/>
          </a:stretch>
        </p:blipFill>
        <p:spPr>
          <a:xfrm>
            <a:off x="7127788" y="0"/>
            <a:ext cx="5064212" cy="27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(2016) and then (1997)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b="1504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b="1504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884" tIns="121884" rIns="121884" bIns="121884" anchor="t" anchorCtr="0">
            <a:noAutofit/>
          </a:bodyPr>
          <a:lstStyle/>
          <a:p>
            <a:r>
              <a:rPr lang="en"/>
              <a:t>Distilling Harris County Appraisal District Data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lIns="121884" tIns="121884" rIns="121884" bIns="121884" anchor="t" anchorCtr="0">
            <a:noAutofit/>
          </a:bodyPr>
          <a:lstStyle/>
          <a:p>
            <a:r>
              <a:rPr lang="en-US" sz="1800" dirty="0" smtClean="0"/>
              <a:t>Kelsey Walker and Kyle Shelton, Kinder Inst.</a:t>
            </a:r>
          </a:p>
          <a:p>
            <a:r>
              <a:rPr lang="en" sz="1800" dirty="0" smtClean="0"/>
              <a:t>Kinder </a:t>
            </a:r>
            <a:r>
              <a:rPr lang="en" sz="1800" dirty="0"/>
              <a:t>Institute report and interactive map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" sz="1800" dirty="0" smtClean="0"/>
              <a:t>HoustonInFlux.com</a:t>
            </a:r>
            <a:endParaRPr lang="en" sz="1800" dirty="0"/>
          </a:p>
          <a:p>
            <a:r>
              <a:rPr lang="en" sz="1800" dirty="0" smtClean="0"/>
              <a:t>Collaborations:</a:t>
            </a:r>
            <a:endParaRPr lang="en-US" sz="1800" dirty="0" smtClean="0"/>
          </a:p>
          <a:p>
            <a:pPr lvl="1"/>
            <a:r>
              <a:rPr lang="en" sz="1800" dirty="0" smtClean="0"/>
              <a:t>National </a:t>
            </a:r>
            <a:r>
              <a:rPr lang="en" sz="1800" dirty="0"/>
              <a:t>Trust for Historic Preservation: Character </a:t>
            </a:r>
            <a:r>
              <a:rPr lang="en" sz="1800" dirty="0" smtClean="0"/>
              <a:t>Score</a:t>
            </a:r>
            <a:endParaRPr lang="en-US" sz="1800" dirty="0" smtClean="0"/>
          </a:p>
          <a:p>
            <a:pPr lvl="1"/>
            <a:r>
              <a:rPr lang="en" sz="1800" dirty="0" smtClean="0"/>
              <a:t>Reinvestment </a:t>
            </a:r>
            <a:r>
              <a:rPr lang="en" sz="1800" dirty="0"/>
              <a:t>Fund: Market Value </a:t>
            </a:r>
            <a:r>
              <a:rPr lang="en" sz="1800" dirty="0" smtClean="0"/>
              <a:t>Analysis</a:t>
            </a:r>
            <a:endParaRPr lang="en-US" sz="1800" dirty="0" smtClean="0"/>
          </a:p>
          <a:p>
            <a:r>
              <a:rPr lang="en-US" sz="1800" i="1" dirty="0" smtClean="0"/>
              <a:t>UDP team spent extensive effort “cleaning” the HCAD data </a:t>
            </a:r>
            <a:r>
              <a:rPr lang="mr-IN" sz="1800" i="1" dirty="0" smtClean="0"/>
              <a:t>–</a:t>
            </a:r>
            <a:r>
              <a:rPr lang="en-US" sz="1800" i="1" dirty="0" smtClean="0"/>
              <a:t> this it at the core of all geospatial analyses.</a:t>
            </a:r>
          </a:p>
          <a:p>
            <a:endParaRPr lang="en" sz="1800" dirty="0"/>
          </a:p>
          <a:p>
            <a:pPr>
              <a:buNone/>
            </a:pPr>
            <a:r>
              <a:rPr lang="en" sz="2700" dirty="0"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</a:p>
          <a:p>
            <a:pPr>
              <a:buNone/>
            </a:pPr>
            <a:endParaRPr sz="27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9903" b="99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13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884" tIns="121884" rIns="121884" bIns="121884" anchor="t" anchorCtr="0">
            <a:noAutofit/>
          </a:bodyPr>
          <a:lstStyle/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884" tIns="121884" rIns="121884" bIns="121884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74" name="Shape 74" descr="thirdward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12192003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9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Local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831968"/>
            <a:ext cx="10515600" cy="34067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Shout out for a local urban analytics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Value in controlled access to sensitive data</a:t>
            </a:r>
          </a:p>
          <a:p>
            <a:r>
              <a:rPr lang="en-US" dirty="0" smtClean="0"/>
              <a:t>Requires local advanced analytic abilities</a:t>
            </a:r>
          </a:p>
          <a:p>
            <a:r>
              <a:rPr lang="en-US" dirty="0" smtClean="0"/>
              <a:t>Or improved, easy access, software that incorporates key statistical issues</a:t>
            </a:r>
          </a:p>
          <a:p>
            <a:pPr lvl="1"/>
            <a:r>
              <a:rPr lang="en-US" dirty="0" smtClean="0"/>
              <a:t>Incorporate more inference structure into GIS software</a:t>
            </a:r>
          </a:p>
          <a:p>
            <a:pPr lvl="1"/>
            <a:r>
              <a:rPr lang="en-US" dirty="0" smtClean="0"/>
              <a:t>Develop a toolkit identifying when analyses have gone astray</a:t>
            </a:r>
          </a:p>
          <a:p>
            <a:pPr lvl="1"/>
            <a:r>
              <a:rPr lang="en-US" dirty="0" smtClean="0"/>
              <a:t>Move the general users beyond descriptive statistics and mapping</a:t>
            </a:r>
          </a:p>
        </p:txBody>
      </p:sp>
    </p:spTree>
    <p:extLst>
      <p:ext uri="{BB962C8B-B14F-4D97-AF65-F5344CB8AC3E}">
        <p14:creationId xmlns:p14="http://schemas.microsoft.com/office/powerpoint/2010/main" val="10178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751" y="0"/>
            <a:ext cx="6984413" cy="1325563"/>
          </a:xfrm>
        </p:spPr>
        <p:txBody>
          <a:bodyPr/>
          <a:lstStyle/>
          <a:p>
            <a:r>
              <a:rPr lang="en-US" dirty="0" smtClean="0"/>
              <a:t>Key Statistical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18" y="1478902"/>
            <a:ext cx="10876022" cy="340677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469"/>
                </a:solidFill>
              </a:rPr>
              <a:t>Observational data with inherent bias </a:t>
            </a:r>
          </a:p>
          <a:p>
            <a:pPr lvl="1"/>
            <a:r>
              <a:rPr lang="en-US" b="1" dirty="0" smtClean="0">
                <a:solidFill>
                  <a:srgbClr val="002469"/>
                </a:solidFill>
              </a:rPr>
              <a:t>Security of individual level data</a:t>
            </a:r>
          </a:p>
          <a:p>
            <a:pPr lvl="1"/>
            <a:r>
              <a:rPr lang="en-US" b="1" dirty="0" smtClean="0">
                <a:solidFill>
                  <a:srgbClr val="002469"/>
                </a:solidFill>
              </a:rPr>
              <a:t>Data quality</a:t>
            </a:r>
          </a:p>
          <a:p>
            <a:r>
              <a:rPr lang="en-US" sz="2400" dirty="0" smtClean="0"/>
              <a:t>Space / time</a:t>
            </a:r>
          </a:p>
          <a:p>
            <a:pPr lvl="1"/>
            <a:r>
              <a:rPr lang="en-US" dirty="0" smtClean="0"/>
              <a:t>Different scales</a:t>
            </a:r>
          </a:p>
          <a:p>
            <a:pPr lvl="1"/>
            <a:r>
              <a:rPr lang="en-US" dirty="0" smtClean="0"/>
              <a:t>Complex dependence structure is too often ignored. </a:t>
            </a:r>
          </a:p>
          <a:p>
            <a:pPr lvl="1"/>
            <a:r>
              <a:rPr lang="en-US" dirty="0"/>
              <a:t>TYPE of spatial structure  --- distance metric can be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 smtClean="0"/>
              <a:t>DON’T forget time</a:t>
            </a:r>
          </a:p>
          <a:p>
            <a:r>
              <a:rPr lang="en-US" sz="2400" dirty="0" smtClean="0"/>
              <a:t>Data mixtures</a:t>
            </a:r>
          </a:p>
          <a:p>
            <a:r>
              <a:rPr lang="en-US" sz="2400" dirty="0" smtClean="0"/>
              <a:t>Working with aggregated data --- can we do MORE not less here??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Needed:  simple fixes for standard methods that are easily accessible; more roadmaps to follow </a:t>
            </a:r>
            <a:r>
              <a:rPr lang="mr-IN" sz="2400" b="1" dirty="0" smtClean="0">
                <a:solidFill>
                  <a:srgbClr val="FF0000"/>
                </a:solidFill>
              </a:rPr>
              <a:t>–</a:t>
            </a:r>
            <a:r>
              <a:rPr lang="en-US" sz="2400" b="1" dirty="0" smtClean="0">
                <a:solidFill>
                  <a:srgbClr val="FF0000"/>
                </a:solidFill>
              </a:rPr>
              <a:t> in a world of “uncontrolled” use. </a:t>
            </a:r>
          </a:p>
        </p:txBody>
      </p:sp>
    </p:spTree>
    <p:extLst>
      <p:ext uri="{BB962C8B-B14F-4D97-AF65-F5344CB8AC3E}">
        <p14:creationId xmlns:p14="http://schemas.microsoft.com/office/powerpoint/2010/main" val="37269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Analytics: Needed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7945"/>
            <a:ext cx="10515600" cy="3779977"/>
          </a:xfrm>
        </p:spPr>
        <p:txBody>
          <a:bodyPr>
            <a:noAutofit/>
          </a:bodyPr>
          <a:lstStyle/>
          <a:p>
            <a:r>
              <a:rPr lang="en-US" sz="2400" dirty="0" smtClean="0"/>
              <a:t>Renewed interest in sampling and issues of data representation</a:t>
            </a:r>
          </a:p>
          <a:p>
            <a:r>
              <a:rPr lang="en-US" sz="2400" dirty="0" smtClean="0"/>
              <a:t>Linking across platforms</a:t>
            </a:r>
          </a:p>
          <a:p>
            <a:r>
              <a:rPr lang="en-US" sz="2400" dirty="0" smtClean="0"/>
              <a:t>Is there a way to perform key analyses that cross secure platforms? Or non-secure but protected platforms?  </a:t>
            </a:r>
          </a:p>
          <a:p>
            <a:r>
              <a:rPr lang="en-US" sz="2400" dirty="0" smtClean="0"/>
              <a:t>Strategies</a:t>
            </a:r>
          </a:p>
          <a:p>
            <a:pPr lvl="1"/>
            <a:r>
              <a:rPr lang="en-US" dirty="0" smtClean="0"/>
              <a:t>Solving the “security” issues</a:t>
            </a:r>
          </a:p>
          <a:p>
            <a:pPr lvl="1"/>
            <a:r>
              <a:rPr lang="en-US" dirty="0" smtClean="0"/>
              <a:t>Statistical solution </a:t>
            </a:r>
            <a:r>
              <a:rPr lang="mr-IN" dirty="0" smtClean="0"/>
              <a:t>…</a:t>
            </a:r>
            <a:r>
              <a:rPr lang="en-US" dirty="0" smtClean="0"/>
              <a:t> what information is essential to answer questions as if you were linking at the individual level?</a:t>
            </a:r>
          </a:p>
          <a:p>
            <a:pPr lvl="2"/>
            <a:r>
              <a:rPr lang="en-US" sz="2400" dirty="0" smtClean="0"/>
              <a:t>A CALL TO THE STATISTICAL COMMUNITY</a:t>
            </a:r>
          </a:p>
          <a:p>
            <a:pPr lvl="1"/>
            <a:r>
              <a:rPr lang="en-US" dirty="0" smtClean="0"/>
              <a:t>Increase the use of synthetic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Analytics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3623"/>
            <a:ext cx="10515600" cy="38442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if </a:t>
            </a:r>
            <a:r>
              <a:rPr lang="mr-IN" dirty="0" smtClean="0"/>
              <a:t>…</a:t>
            </a:r>
            <a:r>
              <a:rPr lang="en-US" dirty="0" smtClean="0"/>
              <a:t>. </a:t>
            </a:r>
            <a:r>
              <a:rPr lang="en-US" dirty="0"/>
              <a:t>y</a:t>
            </a:r>
            <a:r>
              <a:rPr lang="en-US" dirty="0" smtClean="0"/>
              <a:t>ou had 2000+ data sets for one metropolitan area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questions can the statistician answer? And where are the limitations?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 you to </a:t>
            </a:r>
            <a:r>
              <a:rPr lang="en-US" b="1" dirty="0" smtClean="0"/>
              <a:t>Houston Endowment, Inc. </a:t>
            </a:r>
            <a:r>
              <a:rPr lang="en-US" dirty="0" smtClean="0"/>
              <a:t>for support of this effort.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http://kinder.rice.edu/UrbanData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ensorgroup.blogs.rice.edu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27788" y="5493587"/>
            <a:ext cx="50642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46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46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ensor@rice.edu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46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Content Placeholder 13"/>
          <p:cNvPicPr>
            <a:picLocks noGrp="1" noChangeAspect="1"/>
          </p:cNvPicPr>
          <p:nvPr/>
        </p:nvPicPr>
        <p:blipFill>
          <a:blip r:embed="rId3"/>
          <a:srcRect t="12003" b="12003"/>
          <a:stretch>
            <a:fillRect/>
          </a:stretch>
        </p:blipFill>
        <p:spPr>
          <a:xfrm>
            <a:off x="7127788" y="0"/>
            <a:ext cx="5064212" cy="27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Houston UDP</a:t>
            </a:r>
            <a:br>
              <a:rPr lang="en-US" dirty="0" smtClean="0"/>
            </a:br>
            <a:r>
              <a:rPr lang="en-US" dirty="0" smtClean="0"/>
              <a:t>Geo-referenced Downloadable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Interface </a:t>
            </a:r>
            <a:r>
              <a:rPr lang="mr-IN" dirty="0" smtClean="0"/>
              <a:t>–</a:t>
            </a:r>
            <a:r>
              <a:rPr lang="en-US" dirty="0" smtClean="0"/>
              <a:t> web-portal</a:t>
            </a:r>
          </a:p>
          <a:p>
            <a:r>
              <a:rPr lang="en-US" dirty="0" smtClean="0"/>
              <a:t>Non-secure data can be downloaded </a:t>
            </a:r>
          </a:p>
          <a:p>
            <a:r>
              <a:rPr lang="en-US" dirty="0" smtClean="0"/>
              <a:t>There will be a distinction made between UDP </a:t>
            </a:r>
            <a:r>
              <a:rPr lang="en-US" dirty="0" err="1" smtClean="0"/>
              <a:t>curation</a:t>
            </a:r>
            <a:r>
              <a:rPr lang="en-US" dirty="0" smtClean="0"/>
              <a:t> and contributor </a:t>
            </a:r>
            <a:r>
              <a:rPr lang="en-US" dirty="0" err="1" smtClean="0"/>
              <a:t>curation</a:t>
            </a:r>
            <a:endParaRPr lang="en-US" dirty="0" smtClean="0"/>
          </a:p>
          <a:p>
            <a:r>
              <a:rPr lang="en-US" dirty="0" smtClean="0"/>
              <a:t>Expectation is that data will be cited when used.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Content Placeholder 13"/>
          <p:cNvPicPr>
            <a:picLocks noGrp="1" noChangeAspect="1"/>
          </p:cNvPicPr>
          <p:nvPr/>
        </p:nvPicPr>
        <p:blipFill>
          <a:blip r:embed="rId2"/>
          <a:srcRect t="12003" b="12003"/>
          <a:stretch>
            <a:fillRect/>
          </a:stretch>
        </p:blipFill>
        <p:spPr>
          <a:xfrm>
            <a:off x="6172200" y="2866306"/>
            <a:ext cx="6019800" cy="3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Image result for computer networ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75" y="2398684"/>
            <a:ext cx="3985026" cy="29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9478"/>
            <a:ext cx="10515600" cy="1325563"/>
          </a:xfrm>
        </p:spPr>
        <p:txBody>
          <a:bodyPr/>
          <a:lstStyle/>
          <a:p>
            <a:r>
              <a:rPr lang="en-US" dirty="0" smtClean="0"/>
              <a:t>HOUSTON UDP SECURE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641"/>
            <a:ext cx="10515600" cy="42814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2469"/>
                </a:solidFill>
              </a:rPr>
              <a:t>HIPAA compliant data library focused on Houston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469"/>
                </a:solidFill>
              </a:rPr>
              <a:t>Geocoded for easy links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469"/>
                </a:solidFill>
              </a:rPr>
              <a:t>Cleaned &amp; research ready data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2469"/>
                </a:solidFill>
              </a:rPr>
              <a:t>Servers housed at Rice</a:t>
            </a:r>
            <a:endParaRPr lang="en-US" sz="2800" dirty="0">
              <a:solidFill>
                <a:srgbClr val="0024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2469"/>
                </a:solidFill>
              </a:rPr>
              <a:t>Analysis software tools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2469"/>
                </a:solidFill>
              </a:rPr>
              <a:t>Esri</a:t>
            </a:r>
            <a:r>
              <a:rPr lang="en-US" sz="2800" dirty="0">
                <a:solidFill>
                  <a:srgbClr val="002469"/>
                </a:solidFill>
              </a:rPr>
              <a:t> ArcGIS, Python, R, SAS, </a:t>
            </a:r>
            <a:r>
              <a:rPr lang="en-US" sz="2800" dirty="0" err="1" smtClean="0">
                <a:solidFill>
                  <a:srgbClr val="002469"/>
                </a:solidFill>
              </a:rPr>
              <a:t>Stata</a:t>
            </a:r>
            <a:r>
              <a:rPr lang="en-US" sz="2800" dirty="0" smtClean="0">
                <a:solidFill>
                  <a:srgbClr val="002469"/>
                </a:solidFill>
              </a:rPr>
              <a:t>, Tableau</a:t>
            </a:r>
            <a:endParaRPr lang="en-US" sz="2800" dirty="0">
              <a:solidFill>
                <a:srgbClr val="0024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2469"/>
                </a:solidFill>
              </a:rPr>
              <a:t>User Access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469"/>
                </a:solidFill>
              </a:rPr>
              <a:t>Virtual Private Network (VPN)/ Virtual Desktop Infrastructure (VDI)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2469"/>
                </a:solidFill>
              </a:rPr>
              <a:t>Web </a:t>
            </a:r>
            <a:r>
              <a:rPr lang="en-US" sz="2800" dirty="0" smtClean="0">
                <a:solidFill>
                  <a:srgbClr val="002469"/>
                </a:solidFill>
              </a:rPr>
              <a:t>portal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2469"/>
                </a:solidFill>
              </a:rPr>
              <a:t>A few high performance desktops </a:t>
            </a:r>
            <a:endParaRPr lang="en-US" sz="2800" dirty="0">
              <a:solidFill>
                <a:srgbClr val="002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Curated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Vetted</a:t>
            </a:r>
          </a:p>
          <a:p>
            <a:r>
              <a:rPr lang="en-US" dirty="0" smtClean="0"/>
              <a:t>Cleaned and research ready</a:t>
            </a:r>
          </a:p>
          <a:p>
            <a:r>
              <a:rPr lang="en-US" dirty="0" smtClean="0"/>
              <a:t>Geo-referenced allowing linking across multiple data sets by shared geography</a:t>
            </a:r>
          </a:p>
          <a:p>
            <a:r>
              <a:rPr lang="en-US" dirty="0" smtClean="0"/>
              <a:t>Regular update schedule</a:t>
            </a:r>
          </a:p>
          <a:p>
            <a:r>
              <a:rPr lang="en-US" dirty="0" smtClean="0"/>
              <a:t>PUBLISHED and ARCHIVED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 smtClean="0">
                <a:solidFill>
                  <a:srgbClr val="0C5FFF"/>
                </a:solidFill>
              </a:rPr>
              <a:t>A ONE STOP SHOP</a:t>
            </a:r>
            <a:r>
              <a:rPr lang="mr-IN" b="1" i="1" dirty="0" smtClean="0">
                <a:solidFill>
                  <a:srgbClr val="0C5FFF"/>
                </a:solidFill>
              </a:rPr>
              <a:t>…</a:t>
            </a:r>
            <a:r>
              <a:rPr lang="en-US" b="1" i="1" dirty="0" smtClean="0">
                <a:solidFill>
                  <a:srgbClr val="0C5FFF"/>
                </a:solidFill>
              </a:rPr>
              <a:t>.</a:t>
            </a:r>
            <a:endParaRPr lang="en-US" b="1" i="1" dirty="0">
              <a:solidFill>
                <a:srgbClr val="0C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6452"/>
            <a:ext cx="10871200" cy="22404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DOI is a unique, registered string for persistent identification of digital content and associated metadata.</a:t>
            </a:r>
          </a:p>
          <a:p>
            <a:endParaRPr lang="en-US" dirty="0" smtClean="0"/>
          </a:p>
          <a:p>
            <a:r>
              <a:rPr lang="en-US" dirty="0" smtClean="0"/>
              <a:t>Kinder will pursue minting DOIs for each published dataset through </a:t>
            </a:r>
            <a:r>
              <a:rPr lang="en-US" dirty="0" err="1" smtClean="0"/>
              <a:t>DataCite</a:t>
            </a:r>
            <a:r>
              <a:rPr lang="en-US" dirty="0" smtClean="0"/>
              <a:t> in collaboration with Fondren Library.</a:t>
            </a:r>
          </a:p>
          <a:p>
            <a:endParaRPr lang="en-US" dirty="0" smtClean="0">
              <a:hlinkClick r:id="rId3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6588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Digital Object Identifier (DOI)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200" y="3986769"/>
            <a:ext cx="11277600" cy="2308545"/>
            <a:chOff x="342900" y="3910566"/>
            <a:chExt cx="8458200" cy="2308545"/>
          </a:xfrm>
        </p:grpSpPr>
        <p:sp>
          <p:nvSpPr>
            <p:cNvPr id="5" name="Left Brace 4"/>
            <p:cNvSpPr/>
            <p:nvPr/>
          </p:nvSpPr>
          <p:spPr>
            <a:xfrm rot="5400000" flipH="1" flipV="1">
              <a:off x="2689862" y="4166937"/>
              <a:ext cx="335280" cy="2209801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" y="4494597"/>
              <a:ext cx="845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http://dx.doi.org/10.4683/udp.07.034</a:t>
              </a:r>
            </a:p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7352" y="5511225"/>
              <a:ext cx="2400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Narrow" panose="020B0606020202030204" pitchFamily="34" charset="0"/>
                </a:rPr>
                <a:t>URL of</a:t>
              </a:r>
            </a:p>
            <a:p>
              <a:pPr algn="ctr"/>
              <a:r>
                <a:rPr lang="en-US" sz="2000" dirty="0">
                  <a:latin typeface="Arial Narrow" panose="020B0606020202030204" pitchFamily="34" charset="0"/>
                </a:rPr>
                <a:t>DOI Foundation Server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5400000" flipH="1" flipV="1">
              <a:off x="4267200" y="4890837"/>
              <a:ext cx="304800" cy="76200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rot="5400000" flipH="1" flipV="1">
              <a:off x="5287297" y="4708940"/>
              <a:ext cx="304800" cy="1125794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rot="5400000" flipH="1" flipV="1">
              <a:off x="7200902" y="4014537"/>
              <a:ext cx="304800" cy="2514601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 flipH="1">
              <a:off x="4906297" y="3474501"/>
              <a:ext cx="304800" cy="1887794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16200000" flipH="1">
              <a:off x="7200900" y="3161098"/>
              <a:ext cx="304800" cy="251460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00500" y="5511225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Narrow" panose="020B0606020202030204" pitchFamily="34" charset="0"/>
                </a:rPr>
                <a:t>DOI registry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5511225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Narrow" panose="020B0606020202030204" pitchFamily="34" charset="0"/>
                </a:rPr>
                <a:t>Registrant</a:t>
              </a:r>
            </a:p>
            <a:p>
              <a:pPr algn="ctr"/>
              <a:r>
                <a:rPr lang="en-US" sz="2000" dirty="0">
                  <a:latin typeface="Arial Narrow" panose="020B0606020202030204" pitchFamily="34" charset="0"/>
                </a:rPr>
                <a:t>(Rice University)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0300" y="5500716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Narrow" panose="020B0606020202030204" pitchFamily="34" charset="0"/>
                </a:rPr>
                <a:t>Digital Object</a:t>
              </a:r>
            </a:p>
            <a:p>
              <a:pPr algn="ctr"/>
              <a:r>
                <a:rPr lang="en-US" sz="2000" dirty="0">
                  <a:latin typeface="Arial Narrow" panose="020B0606020202030204" pitchFamily="34" charset="0"/>
                </a:rPr>
                <a:t>(UDP dataset identifier)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29050" y="3927443"/>
              <a:ext cx="2400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Narrow" panose="020B0606020202030204" pitchFamily="34" charset="0"/>
                </a:rPr>
                <a:t>Prefix [allocated]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02594" y="3910566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Narrow" panose="020B0606020202030204" pitchFamily="34" charset="0"/>
                </a:rPr>
                <a:t>Suffix [chosen by institution]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3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Houston Community Data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participant in the National Neighborhood Indicators Partnership</a:t>
            </a:r>
          </a:p>
          <a:p>
            <a:pPr lvl="1"/>
            <a:r>
              <a:rPr lang="en-US" dirty="0" smtClean="0"/>
              <a:t>A collaboration of the Urban Institute and partners in 30 cities to further the development and use of neighborhood-level information systems for community building and local decision making. </a:t>
            </a:r>
          </a:p>
          <a:p>
            <a:r>
              <a:rPr lang="en-US" dirty="0" smtClean="0"/>
              <a:t>Approximately 100 neighborhood indicators</a:t>
            </a:r>
          </a:p>
          <a:p>
            <a:pPr lvl="1"/>
            <a:r>
              <a:rPr lang="en-US" dirty="0" smtClean="0"/>
              <a:t>For the most part, summary statistics (means) by super neighborhoods</a:t>
            </a:r>
          </a:p>
          <a:p>
            <a:pPr lvl="1"/>
            <a:r>
              <a:rPr lang="en-US" dirty="0" smtClean="0"/>
              <a:t>Many entities will make inferences from these indicators.</a:t>
            </a:r>
          </a:p>
        </p:txBody>
      </p:sp>
    </p:spTree>
    <p:extLst>
      <p:ext uri="{BB962C8B-B14F-4D97-AF65-F5344CB8AC3E}">
        <p14:creationId xmlns:p14="http://schemas.microsoft.com/office/powerpoint/2010/main" val="23421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outlets for Houston data via the</a:t>
            </a:r>
            <a:br>
              <a:rPr lang="en-US" dirty="0" smtClean="0"/>
            </a:br>
            <a:r>
              <a:rPr lang="en-US" dirty="0" smtClean="0"/>
              <a:t>Urban Data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UDP HIPAA  compliant server. </a:t>
            </a:r>
          </a:p>
          <a:p>
            <a:pPr lvl="1"/>
            <a:r>
              <a:rPr lang="en-US" dirty="0" smtClean="0"/>
              <a:t>Controlled access. Vetted and trained users. </a:t>
            </a:r>
          </a:p>
          <a:p>
            <a:pPr lvl="1"/>
            <a:r>
              <a:rPr lang="en-US" dirty="0" smtClean="0"/>
              <a:t>Contains data at the individual level.</a:t>
            </a:r>
          </a:p>
          <a:p>
            <a:r>
              <a:rPr lang="en-US" dirty="0" smtClean="0"/>
              <a:t>UDP Geo-referenced non-secure data server. </a:t>
            </a:r>
          </a:p>
          <a:p>
            <a:pPr lvl="1"/>
            <a:r>
              <a:rPr lang="en-US" dirty="0" smtClean="0"/>
              <a:t>Open access </a:t>
            </a:r>
            <a:r>
              <a:rPr lang="mr-IN" dirty="0" smtClean="0"/>
              <a:t>–</a:t>
            </a:r>
            <a:r>
              <a:rPr lang="en-US" dirty="0" smtClean="0"/>
              <a:t> registration required</a:t>
            </a:r>
          </a:p>
          <a:p>
            <a:pPr lvl="1"/>
            <a:r>
              <a:rPr lang="en-US" dirty="0" smtClean="0"/>
              <a:t>Data published and should be cited when used. </a:t>
            </a:r>
          </a:p>
          <a:p>
            <a:r>
              <a:rPr lang="en-US" dirty="0" smtClean="0"/>
              <a:t>HCDC neighborhood indicators</a:t>
            </a:r>
          </a:p>
          <a:p>
            <a:pPr lvl="1"/>
            <a:r>
              <a:rPr lang="en-US" dirty="0" smtClean="0"/>
              <a:t>Open access</a:t>
            </a:r>
          </a:p>
          <a:p>
            <a:pPr lvl="1"/>
            <a:r>
              <a:rPr lang="en-US" dirty="0" smtClean="0"/>
              <a:t>Data may or may not be published.</a:t>
            </a:r>
          </a:p>
          <a:p>
            <a:pPr lvl="1"/>
            <a:r>
              <a:rPr lang="en-US" dirty="0" smtClean="0"/>
              <a:t>Used for community development.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 to building these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Technology </a:t>
            </a:r>
            <a:r>
              <a:rPr lang="mr-IN" dirty="0" smtClean="0"/>
              <a:t>–</a:t>
            </a:r>
            <a:r>
              <a:rPr lang="en-US" dirty="0" smtClean="0"/>
              <a:t> local servers and/or cloud computing </a:t>
            </a:r>
          </a:p>
          <a:p>
            <a:r>
              <a:rPr lang="en-US" dirty="0" smtClean="0"/>
              <a:t>Regular updating </a:t>
            </a:r>
            <a:r>
              <a:rPr lang="mr-IN" dirty="0" smtClean="0"/>
              <a:t>–</a:t>
            </a:r>
            <a:r>
              <a:rPr lang="en-US" dirty="0" smtClean="0"/>
              <a:t> sustainability</a:t>
            </a:r>
          </a:p>
          <a:p>
            <a:r>
              <a:rPr lang="en-US" dirty="0" smtClean="0"/>
              <a:t>Legal, legal and legal </a:t>
            </a:r>
            <a:r>
              <a:rPr lang="mr-IN" dirty="0" smtClean="0"/>
              <a:t>…</a:t>
            </a:r>
            <a:r>
              <a:rPr lang="en-US" dirty="0" smtClean="0"/>
              <a:t> oh and then there are the legal aspects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Management and oversight -- CRITICAL</a:t>
            </a:r>
          </a:p>
          <a:p>
            <a:r>
              <a:rPr lang="en-US" dirty="0" smtClean="0"/>
              <a:t>Credit for effort</a:t>
            </a:r>
          </a:p>
          <a:p>
            <a:endParaRPr lang="en-US" dirty="0"/>
          </a:p>
          <a:p>
            <a:r>
              <a:rPr lang="en-US" dirty="0" smtClean="0"/>
              <a:t>Cross-system linking? Would open up significantly more opportunities.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ice Kinder">
      <a:dk1>
        <a:srgbClr val="002469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1124</Words>
  <Application>Microsoft Office PowerPoint</Application>
  <PresentationFormat>Widescreen</PresentationFormat>
  <Paragraphs>175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Courier New</vt:lpstr>
      <vt:lpstr>Mangal</vt:lpstr>
      <vt:lpstr>Source Sans Pro</vt:lpstr>
      <vt:lpstr>Office Theme</vt:lpstr>
      <vt:lpstr>Urban Data for Statistical Research Houston Urban Data Platform  Katherine B. Ensor, Director http://kinder.rice.edu/UrbanData/</vt:lpstr>
      <vt:lpstr>What if…</vt:lpstr>
      <vt:lpstr>Houston UDP Geo-referenced Downloadable Data</vt:lpstr>
      <vt:lpstr>HOUSTON UDP SECURE SYSTEM</vt:lpstr>
      <vt:lpstr>The value of Curated Data</vt:lpstr>
      <vt:lpstr>Digital Object Identifier (DOI)</vt:lpstr>
      <vt:lpstr>Houston Community Data Connections</vt:lpstr>
      <vt:lpstr>Three outlets for Houston data via the Urban Data Platform</vt:lpstr>
      <vt:lpstr>Key challenges to building these systems</vt:lpstr>
      <vt:lpstr>Understanding our cities is worth the effort.   Important that our statistics research answer the right question, or clearly indicate why we cannot. </vt:lpstr>
      <vt:lpstr>Examples: Answering the RIGHT question</vt:lpstr>
      <vt:lpstr> CARDIAC ARREST EMS + Fire Response</vt:lpstr>
      <vt:lpstr>Saving lives</vt:lpstr>
      <vt:lpstr>EMS Data + Air Quality</vt:lpstr>
      <vt:lpstr>Understanding Air Pollution and Asthma NO2 and Ozone matter</vt:lpstr>
      <vt:lpstr> Toward a Dynamic Multi-Pollutant Model Pollution mixture changes throughout the day</vt:lpstr>
      <vt:lpstr>Identified air quality mixture when asthma incidents are high</vt:lpstr>
      <vt:lpstr>Program with HISD and Houston Health Department: Example email</vt:lpstr>
      <vt:lpstr>PowerPoint Presentation</vt:lpstr>
      <vt:lpstr>Now (2016) and then (1997)</vt:lpstr>
      <vt:lpstr>Distilling Harris County Appraisal District Data</vt:lpstr>
      <vt:lpstr>PowerPoint Presentation</vt:lpstr>
      <vt:lpstr>The VALUE of Local</vt:lpstr>
      <vt:lpstr>Key Statistical Challenges </vt:lpstr>
      <vt:lpstr>Urban Analytics: Needed Innovation</vt:lpstr>
      <vt:lpstr>Urban Analytics…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Chau</dc:creator>
  <cp:lastModifiedBy>Howard, Rodney N.</cp:lastModifiedBy>
  <cp:revision>109</cp:revision>
  <dcterms:created xsi:type="dcterms:W3CDTF">2015-11-12T17:07:13Z</dcterms:created>
  <dcterms:modified xsi:type="dcterms:W3CDTF">2017-06-06T21:23:10Z</dcterms:modified>
</cp:coreProperties>
</file>