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59" r:id="rId6"/>
    <p:sldId id="260" r:id="rId7"/>
    <p:sldId id="269" r:id="rId8"/>
    <p:sldId id="261" r:id="rId9"/>
    <p:sldId id="270" r:id="rId10"/>
    <p:sldId id="263" r:id="rId11"/>
    <p:sldId id="264" r:id="rId12"/>
    <p:sldId id="273" r:id="rId13"/>
    <p:sldId id="265" r:id="rId14"/>
    <p:sldId id="271"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D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259" autoAdjust="0"/>
  </p:normalViewPr>
  <p:slideViewPr>
    <p:cSldViewPr>
      <p:cViewPr varScale="1">
        <p:scale>
          <a:sx n="99" d="100"/>
          <a:sy n="99" d="100"/>
        </p:scale>
        <p:origin x="105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75720D-195C-42A4-A396-7C7F63E584E0}"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284BB760-49CB-4EF4-BE88-B08BE84A6E2F}">
      <dgm:prSet phldrT="[Text]"/>
      <dgm:spPr/>
      <dgm:t>
        <a:bodyPr/>
        <a:lstStyle/>
        <a:p>
          <a:r>
            <a:rPr lang="en-US" dirty="0" smtClean="0"/>
            <a:t>Linked National Jobs Data</a:t>
          </a:r>
          <a:endParaRPr lang="en-US" dirty="0"/>
        </a:p>
      </dgm:t>
    </dgm:pt>
    <dgm:pt modelId="{B9ED7D87-8BB9-4619-82E1-09172C6FEEE0}" type="parTrans" cxnId="{3DDE87C8-4BF1-4314-957C-B380A18B165C}">
      <dgm:prSet/>
      <dgm:spPr/>
      <dgm:t>
        <a:bodyPr/>
        <a:lstStyle/>
        <a:p>
          <a:endParaRPr lang="en-US"/>
        </a:p>
      </dgm:t>
    </dgm:pt>
    <dgm:pt modelId="{8AAC3F5A-E45C-4FF2-9115-E4AC5A34DDCE}" type="sibTrans" cxnId="{3DDE87C8-4BF1-4314-957C-B380A18B165C}">
      <dgm:prSet/>
      <dgm:spPr/>
      <dgm:t>
        <a:bodyPr/>
        <a:lstStyle/>
        <a:p>
          <a:endParaRPr lang="en-US"/>
        </a:p>
      </dgm:t>
    </dgm:pt>
    <dgm:pt modelId="{C0AAF955-D6D9-401C-8B95-AA7BB4FD19DC}">
      <dgm:prSet phldrT="[Text]"/>
      <dgm:spPr/>
      <dgm:t>
        <a:bodyPr/>
        <a:lstStyle/>
        <a:p>
          <a:r>
            <a:rPr lang="en-US" dirty="0" smtClean="0"/>
            <a:t>Firm Data</a:t>
          </a:r>
          <a:endParaRPr lang="en-US" dirty="0"/>
        </a:p>
      </dgm:t>
    </dgm:pt>
    <dgm:pt modelId="{454AE927-6B07-4FD1-AAF1-2231ADDD0D80}" type="parTrans" cxnId="{53E2E83E-2F72-4105-B696-E38EC6472AB6}">
      <dgm:prSet/>
      <dgm:spPr/>
      <dgm:t>
        <a:bodyPr/>
        <a:lstStyle/>
        <a:p>
          <a:endParaRPr lang="en-US"/>
        </a:p>
      </dgm:t>
    </dgm:pt>
    <dgm:pt modelId="{C56E3B59-613E-43B9-9A73-DA053440E87B}" type="sibTrans" cxnId="{53E2E83E-2F72-4105-B696-E38EC6472AB6}">
      <dgm:prSet/>
      <dgm:spPr/>
      <dgm:t>
        <a:bodyPr/>
        <a:lstStyle/>
        <a:p>
          <a:endParaRPr lang="en-US"/>
        </a:p>
      </dgm:t>
    </dgm:pt>
    <dgm:pt modelId="{38F2769A-5406-475F-90A2-2412FFF09E12}">
      <dgm:prSet phldrT="[Text]"/>
      <dgm:spPr/>
      <dgm:t>
        <a:bodyPr/>
        <a:lstStyle/>
        <a:p>
          <a:r>
            <a:rPr lang="en-US" dirty="0" smtClean="0"/>
            <a:t>Jobs Data</a:t>
          </a:r>
          <a:endParaRPr lang="en-US" dirty="0"/>
        </a:p>
      </dgm:t>
    </dgm:pt>
    <dgm:pt modelId="{C9B5B5FD-8AD3-4272-98E1-5D832CD90DA2}" type="parTrans" cxnId="{EE6C9748-B2DA-4299-A78F-D028E2F97A7C}">
      <dgm:prSet/>
      <dgm:spPr/>
      <dgm:t>
        <a:bodyPr/>
        <a:lstStyle/>
        <a:p>
          <a:endParaRPr lang="en-US"/>
        </a:p>
      </dgm:t>
    </dgm:pt>
    <dgm:pt modelId="{4FECF0B2-5F00-4FE5-B0AF-D3A7C1B3A2F1}" type="sibTrans" cxnId="{EE6C9748-B2DA-4299-A78F-D028E2F97A7C}">
      <dgm:prSet/>
      <dgm:spPr/>
      <dgm:t>
        <a:bodyPr/>
        <a:lstStyle/>
        <a:p>
          <a:endParaRPr lang="en-US"/>
        </a:p>
      </dgm:t>
    </dgm:pt>
    <dgm:pt modelId="{D92D27C3-6312-46E1-A2EF-C6418BB418BA}">
      <dgm:prSet phldrT="[Text]"/>
      <dgm:spPr/>
      <dgm:t>
        <a:bodyPr/>
        <a:lstStyle/>
        <a:p>
          <a:r>
            <a:rPr lang="en-US" dirty="0" smtClean="0"/>
            <a:t>Person Data</a:t>
          </a:r>
          <a:endParaRPr lang="en-US" dirty="0"/>
        </a:p>
      </dgm:t>
    </dgm:pt>
    <dgm:pt modelId="{892AE783-1FCC-4803-BA2E-50F01926B739}" type="parTrans" cxnId="{49339521-4CC1-498A-9CD9-1B52C8EA3A5A}">
      <dgm:prSet/>
      <dgm:spPr/>
      <dgm:t>
        <a:bodyPr/>
        <a:lstStyle/>
        <a:p>
          <a:endParaRPr lang="en-US"/>
        </a:p>
      </dgm:t>
    </dgm:pt>
    <dgm:pt modelId="{5B0A5D84-CC4C-461C-874E-D91983751010}" type="sibTrans" cxnId="{49339521-4CC1-498A-9CD9-1B52C8EA3A5A}">
      <dgm:prSet/>
      <dgm:spPr/>
      <dgm:t>
        <a:bodyPr/>
        <a:lstStyle/>
        <a:p>
          <a:endParaRPr lang="en-US"/>
        </a:p>
      </dgm:t>
    </dgm:pt>
    <dgm:pt modelId="{BF09E86A-331A-4022-A0F6-4AD5FEC6F314}" type="pres">
      <dgm:prSet presAssocID="{3675720D-195C-42A4-A396-7C7F63E584E0}" presName="cycle" presStyleCnt="0">
        <dgm:presLayoutVars>
          <dgm:chMax val="1"/>
          <dgm:dir/>
          <dgm:animLvl val="ctr"/>
          <dgm:resizeHandles val="exact"/>
        </dgm:presLayoutVars>
      </dgm:prSet>
      <dgm:spPr/>
      <dgm:t>
        <a:bodyPr/>
        <a:lstStyle/>
        <a:p>
          <a:endParaRPr lang="en-US"/>
        </a:p>
      </dgm:t>
    </dgm:pt>
    <dgm:pt modelId="{D391DA3A-6423-43A4-9A41-054D4E798FB5}" type="pres">
      <dgm:prSet presAssocID="{284BB760-49CB-4EF4-BE88-B08BE84A6E2F}" presName="centerShape" presStyleLbl="node0" presStyleIdx="0" presStyleCnt="1"/>
      <dgm:spPr/>
      <dgm:t>
        <a:bodyPr/>
        <a:lstStyle/>
        <a:p>
          <a:endParaRPr lang="en-US"/>
        </a:p>
      </dgm:t>
    </dgm:pt>
    <dgm:pt modelId="{EFB2B88F-43DF-4CA9-AB8C-0C0021D8EBD2}" type="pres">
      <dgm:prSet presAssocID="{454AE927-6B07-4FD1-AAF1-2231ADDD0D80}" presName="parTrans" presStyleLbl="bgSibTrans2D1" presStyleIdx="0" presStyleCnt="3"/>
      <dgm:spPr/>
      <dgm:t>
        <a:bodyPr/>
        <a:lstStyle/>
        <a:p>
          <a:endParaRPr lang="en-US"/>
        </a:p>
      </dgm:t>
    </dgm:pt>
    <dgm:pt modelId="{FF96BE11-0BFB-4400-8D29-563CECC3C966}" type="pres">
      <dgm:prSet presAssocID="{C0AAF955-D6D9-401C-8B95-AA7BB4FD19DC}" presName="node" presStyleLbl="node1" presStyleIdx="0" presStyleCnt="3">
        <dgm:presLayoutVars>
          <dgm:bulletEnabled val="1"/>
        </dgm:presLayoutVars>
      </dgm:prSet>
      <dgm:spPr/>
      <dgm:t>
        <a:bodyPr/>
        <a:lstStyle/>
        <a:p>
          <a:endParaRPr lang="en-US"/>
        </a:p>
      </dgm:t>
    </dgm:pt>
    <dgm:pt modelId="{204C53DC-1B37-4C89-9FB9-FF816C48A34D}" type="pres">
      <dgm:prSet presAssocID="{C9B5B5FD-8AD3-4272-98E1-5D832CD90DA2}" presName="parTrans" presStyleLbl="bgSibTrans2D1" presStyleIdx="1" presStyleCnt="3"/>
      <dgm:spPr/>
      <dgm:t>
        <a:bodyPr/>
        <a:lstStyle/>
        <a:p>
          <a:endParaRPr lang="en-US"/>
        </a:p>
      </dgm:t>
    </dgm:pt>
    <dgm:pt modelId="{339AE1A8-7E18-4934-B04F-3B58DEF4AC93}" type="pres">
      <dgm:prSet presAssocID="{38F2769A-5406-475F-90A2-2412FFF09E12}" presName="node" presStyleLbl="node1" presStyleIdx="1" presStyleCnt="3">
        <dgm:presLayoutVars>
          <dgm:bulletEnabled val="1"/>
        </dgm:presLayoutVars>
      </dgm:prSet>
      <dgm:spPr/>
      <dgm:t>
        <a:bodyPr/>
        <a:lstStyle/>
        <a:p>
          <a:endParaRPr lang="en-US"/>
        </a:p>
      </dgm:t>
    </dgm:pt>
    <dgm:pt modelId="{DC5BA56D-01F1-4E45-92CC-05EEC958699F}" type="pres">
      <dgm:prSet presAssocID="{892AE783-1FCC-4803-BA2E-50F01926B739}" presName="parTrans" presStyleLbl="bgSibTrans2D1" presStyleIdx="2" presStyleCnt="3"/>
      <dgm:spPr/>
      <dgm:t>
        <a:bodyPr/>
        <a:lstStyle/>
        <a:p>
          <a:endParaRPr lang="en-US"/>
        </a:p>
      </dgm:t>
    </dgm:pt>
    <dgm:pt modelId="{A41A845C-75A1-4A6F-B88D-AF23ABB10B4C}" type="pres">
      <dgm:prSet presAssocID="{D92D27C3-6312-46E1-A2EF-C6418BB418BA}" presName="node" presStyleLbl="node1" presStyleIdx="2" presStyleCnt="3">
        <dgm:presLayoutVars>
          <dgm:bulletEnabled val="1"/>
        </dgm:presLayoutVars>
      </dgm:prSet>
      <dgm:spPr/>
      <dgm:t>
        <a:bodyPr/>
        <a:lstStyle/>
        <a:p>
          <a:endParaRPr lang="en-US"/>
        </a:p>
      </dgm:t>
    </dgm:pt>
  </dgm:ptLst>
  <dgm:cxnLst>
    <dgm:cxn modelId="{2C96F755-E5BB-48A0-86AE-AE8A86D7F9E8}" type="presOf" srcId="{D92D27C3-6312-46E1-A2EF-C6418BB418BA}" destId="{A41A845C-75A1-4A6F-B88D-AF23ABB10B4C}" srcOrd="0" destOrd="0" presId="urn:microsoft.com/office/officeart/2005/8/layout/radial4"/>
    <dgm:cxn modelId="{3DDE87C8-4BF1-4314-957C-B380A18B165C}" srcId="{3675720D-195C-42A4-A396-7C7F63E584E0}" destId="{284BB760-49CB-4EF4-BE88-B08BE84A6E2F}" srcOrd="0" destOrd="0" parTransId="{B9ED7D87-8BB9-4619-82E1-09172C6FEEE0}" sibTransId="{8AAC3F5A-E45C-4FF2-9115-E4AC5A34DDCE}"/>
    <dgm:cxn modelId="{53E2E83E-2F72-4105-B696-E38EC6472AB6}" srcId="{284BB760-49CB-4EF4-BE88-B08BE84A6E2F}" destId="{C0AAF955-D6D9-401C-8B95-AA7BB4FD19DC}" srcOrd="0" destOrd="0" parTransId="{454AE927-6B07-4FD1-AAF1-2231ADDD0D80}" sibTransId="{C56E3B59-613E-43B9-9A73-DA053440E87B}"/>
    <dgm:cxn modelId="{7A1280C2-8B93-42A1-B2E0-4A2AE1928FEC}" type="presOf" srcId="{C0AAF955-D6D9-401C-8B95-AA7BB4FD19DC}" destId="{FF96BE11-0BFB-4400-8D29-563CECC3C966}" srcOrd="0" destOrd="0" presId="urn:microsoft.com/office/officeart/2005/8/layout/radial4"/>
    <dgm:cxn modelId="{2D21FEC1-F751-463F-B9D8-A36EBC76FDE9}" type="presOf" srcId="{454AE927-6B07-4FD1-AAF1-2231ADDD0D80}" destId="{EFB2B88F-43DF-4CA9-AB8C-0C0021D8EBD2}" srcOrd="0" destOrd="0" presId="urn:microsoft.com/office/officeart/2005/8/layout/radial4"/>
    <dgm:cxn modelId="{7DF68096-CA87-40A6-90B1-941DC98CAC77}" type="presOf" srcId="{3675720D-195C-42A4-A396-7C7F63E584E0}" destId="{BF09E86A-331A-4022-A0F6-4AD5FEC6F314}" srcOrd="0" destOrd="0" presId="urn:microsoft.com/office/officeart/2005/8/layout/radial4"/>
    <dgm:cxn modelId="{5F084263-4E19-478A-BE13-7E85C56A4EA4}" type="presOf" srcId="{284BB760-49CB-4EF4-BE88-B08BE84A6E2F}" destId="{D391DA3A-6423-43A4-9A41-054D4E798FB5}" srcOrd="0" destOrd="0" presId="urn:microsoft.com/office/officeart/2005/8/layout/radial4"/>
    <dgm:cxn modelId="{33AB9A64-01EA-41BF-87DE-B950BBB6FD19}" type="presOf" srcId="{C9B5B5FD-8AD3-4272-98E1-5D832CD90DA2}" destId="{204C53DC-1B37-4C89-9FB9-FF816C48A34D}" srcOrd="0" destOrd="0" presId="urn:microsoft.com/office/officeart/2005/8/layout/radial4"/>
    <dgm:cxn modelId="{DA877BB2-17C5-4570-8337-4A7ED78AD7A8}" type="presOf" srcId="{892AE783-1FCC-4803-BA2E-50F01926B739}" destId="{DC5BA56D-01F1-4E45-92CC-05EEC958699F}" srcOrd="0" destOrd="0" presId="urn:microsoft.com/office/officeart/2005/8/layout/radial4"/>
    <dgm:cxn modelId="{EE6C9748-B2DA-4299-A78F-D028E2F97A7C}" srcId="{284BB760-49CB-4EF4-BE88-B08BE84A6E2F}" destId="{38F2769A-5406-475F-90A2-2412FFF09E12}" srcOrd="1" destOrd="0" parTransId="{C9B5B5FD-8AD3-4272-98E1-5D832CD90DA2}" sibTransId="{4FECF0B2-5F00-4FE5-B0AF-D3A7C1B3A2F1}"/>
    <dgm:cxn modelId="{49339521-4CC1-498A-9CD9-1B52C8EA3A5A}" srcId="{284BB760-49CB-4EF4-BE88-B08BE84A6E2F}" destId="{D92D27C3-6312-46E1-A2EF-C6418BB418BA}" srcOrd="2" destOrd="0" parTransId="{892AE783-1FCC-4803-BA2E-50F01926B739}" sibTransId="{5B0A5D84-CC4C-461C-874E-D91983751010}"/>
    <dgm:cxn modelId="{D1C6E8E9-A29A-46E2-88D0-C08037CB0D2A}" type="presOf" srcId="{38F2769A-5406-475F-90A2-2412FFF09E12}" destId="{339AE1A8-7E18-4934-B04F-3B58DEF4AC93}" srcOrd="0" destOrd="0" presId="urn:microsoft.com/office/officeart/2005/8/layout/radial4"/>
    <dgm:cxn modelId="{B5590A5A-8CEA-4FE2-ACD7-75FF8C8C4EC6}" type="presParOf" srcId="{BF09E86A-331A-4022-A0F6-4AD5FEC6F314}" destId="{D391DA3A-6423-43A4-9A41-054D4E798FB5}" srcOrd="0" destOrd="0" presId="urn:microsoft.com/office/officeart/2005/8/layout/radial4"/>
    <dgm:cxn modelId="{F80F11EA-94FD-4424-B623-6BC91A97F8C7}" type="presParOf" srcId="{BF09E86A-331A-4022-A0F6-4AD5FEC6F314}" destId="{EFB2B88F-43DF-4CA9-AB8C-0C0021D8EBD2}" srcOrd="1" destOrd="0" presId="urn:microsoft.com/office/officeart/2005/8/layout/radial4"/>
    <dgm:cxn modelId="{8D084776-9BF5-4337-8FEE-BA17235F0AB6}" type="presParOf" srcId="{BF09E86A-331A-4022-A0F6-4AD5FEC6F314}" destId="{FF96BE11-0BFB-4400-8D29-563CECC3C966}" srcOrd="2" destOrd="0" presId="urn:microsoft.com/office/officeart/2005/8/layout/radial4"/>
    <dgm:cxn modelId="{3E6D83FE-22E1-4962-A367-D42D21066F4F}" type="presParOf" srcId="{BF09E86A-331A-4022-A0F6-4AD5FEC6F314}" destId="{204C53DC-1B37-4C89-9FB9-FF816C48A34D}" srcOrd="3" destOrd="0" presId="urn:microsoft.com/office/officeart/2005/8/layout/radial4"/>
    <dgm:cxn modelId="{5D68C7A1-E539-4149-8C1F-FC370D02B322}" type="presParOf" srcId="{BF09E86A-331A-4022-A0F6-4AD5FEC6F314}" destId="{339AE1A8-7E18-4934-B04F-3B58DEF4AC93}" srcOrd="4" destOrd="0" presId="urn:microsoft.com/office/officeart/2005/8/layout/radial4"/>
    <dgm:cxn modelId="{C26BB1CD-3DF2-4C36-84A0-BB17588EC113}" type="presParOf" srcId="{BF09E86A-331A-4022-A0F6-4AD5FEC6F314}" destId="{DC5BA56D-01F1-4E45-92CC-05EEC958699F}" srcOrd="5" destOrd="0" presId="urn:microsoft.com/office/officeart/2005/8/layout/radial4"/>
    <dgm:cxn modelId="{F98428B9-4917-403D-8ACC-3FD780D35879}" type="presParOf" srcId="{BF09E86A-331A-4022-A0F6-4AD5FEC6F314}" destId="{A41A845C-75A1-4A6F-B88D-AF23ABB10B4C}"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91DA3A-6423-43A4-9A41-054D4E798FB5}">
      <dsp:nvSpPr>
        <dsp:cNvPr id="0" name=""/>
        <dsp:cNvSpPr/>
      </dsp:nvSpPr>
      <dsp:spPr>
        <a:xfrm>
          <a:off x="2155507" y="2277603"/>
          <a:ext cx="1784985" cy="1784985"/>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Linked National Jobs Data</a:t>
          </a:r>
          <a:endParaRPr lang="en-US" sz="2500" kern="1200" dirty="0"/>
        </a:p>
      </dsp:txBody>
      <dsp:txXfrm>
        <a:off x="2416912" y="2539008"/>
        <a:ext cx="1262175" cy="1262175"/>
      </dsp:txXfrm>
    </dsp:sp>
    <dsp:sp modelId="{EFB2B88F-43DF-4CA9-AB8C-0C0021D8EBD2}">
      <dsp:nvSpPr>
        <dsp:cNvPr id="0" name=""/>
        <dsp:cNvSpPr/>
      </dsp:nvSpPr>
      <dsp:spPr>
        <a:xfrm rot="12900000">
          <a:off x="871449" y="1920360"/>
          <a:ext cx="1510013" cy="508720"/>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96BE11-0BFB-4400-8D29-563CECC3C966}">
      <dsp:nvSpPr>
        <dsp:cNvPr id="0" name=""/>
        <dsp:cNvSpPr/>
      </dsp:nvSpPr>
      <dsp:spPr>
        <a:xfrm>
          <a:off x="160123" y="1063372"/>
          <a:ext cx="1695735" cy="1356588"/>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778000">
            <a:lnSpc>
              <a:spcPct val="90000"/>
            </a:lnSpc>
            <a:spcBef>
              <a:spcPct val="0"/>
            </a:spcBef>
            <a:spcAft>
              <a:spcPct val="35000"/>
            </a:spcAft>
          </a:pPr>
          <a:r>
            <a:rPr lang="en-US" sz="4000" kern="1200" dirty="0" smtClean="0"/>
            <a:t>Firm Data</a:t>
          </a:r>
          <a:endParaRPr lang="en-US" sz="4000" kern="1200" dirty="0"/>
        </a:p>
      </dsp:txBody>
      <dsp:txXfrm>
        <a:off x="199856" y="1103105"/>
        <a:ext cx="1616269" cy="1277122"/>
      </dsp:txXfrm>
    </dsp:sp>
    <dsp:sp modelId="{204C53DC-1B37-4C89-9FB9-FF816C48A34D}">
      <dsp:nvSpPr>
        <dsp:cNvPr id="0" name=""/>
        <dsp:cNvSpPr/>
      </dsp:nvSpPr>
      <dsp:spPr>
        <a:xfrm rot="16200000">
          <a:off x="2292993" y="1180352"/>
          <a:ext cx="1510013" cy="508720"/>
        </a:xfrm>
        <a:prstGeom prst="lef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9AE1A8-7E18-4934-B04F-3B58DEF4AC93}">
      <dsp:nvSpPr>
        <dsp:cNvPr id="0" name=""/>
        <dsp:cNvSpPr/>
      </dsp:nvSpPr>
      <dsp:spPr>
        <a:xfrm>
          <a:off x="2200132" y="1411"/>
          <a:ext cx="1695735" cy="1356588"/>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778000">
            <a:lnSpc>
              <a:spcPct val="90000"/>
            </a:lnSpc>
            <a:spcBef>
              <a:spcPct val="0"/>
            </a:spcBef>
            <a:spcAft>
              <a:spcPct val="35000"/>
            </a:spcAft>
          </a:pPr>
          <a:r>
            <a:rPr lang="en-US" sz="4000" kern="1200" dirty="0" smtClean="0"/>
            <a:t>Jobs Data</a:t>
          </a:r>
          <a:endParaRPr lang="en-US" sz="4000" kern="1200" dirty="0"/>
        </a:p>
      </dsp:txBody>
      <dsp:txXfrm>
        <a:off x="2239865" y="41144"/>
        <a:ext cx="1616269" cy="1277122"/>
      </dsp:txXfrm>
    </dsp:sp>
    <dsp:sp modelId="{DC5BA56D-01F1-4E45-92CC-05EEC958699F}">
      <dsp:nvSpPr>
        <dsp:cNvPr id="0" name=""/>
        <dsp:cNvSpPr/>
      </dsp:nvSpPr>
      <dsp:spPr>
        <a:xfrm rot="19500000">
          <a:off x="3714536" y="1920360"/>
          <a:ext cx="1510013" cy="508720"/>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1A845C-75A1-4A6F-B88D-AF23ABB10B4C}">
      <dsp:nvSpPr>
        <dsp:cNvPr id="0" name=""/>
        <dsp:cNvSpPr/>
      </dsp:nvSpPr>
      <dsp:spPr>
        <a:xfrm>
          <a:off x="4240140" y="1063372"/>
          <a:ext cx="1695735" cy="1356588"/>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778000">
            <a:lnSpc>
              <a:spcPct val="90000"/>
            </a:lnSpc>
            <a:spcBef>
              <a:spcPct val="0"/>
            </a:spcBef>
            <a:spcAft>
              <a:spcPct val="35000"/>
            </a:spcAft>
          </a:pPr>
          <a:r>
            <a:rPr lang="en-US" sz="4000" kern="1200" dirty="0" smtClean="0"/>
            <a:t>Person Data</a:t>
          </a:r>
          <a:endParaRPr lang="en-US" sz="4000" kern="1200" dirty="0"/>
        </a:p>
      </dsp:txBody>
      <dsp:txXfrm>
        <a:off x="4279873" y="1103105"/>
        <a:ext cx="1616269" cy="127712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60A26-BC49-41A2-863E-94A9DEB6CB00}" type="datetimeFigureOut">
              <a:rPr lang="en-US" smtClean="0"/>
              <a:t>6/5/2017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898286-74B0-4355-AE24-9BE7746FDA2A}" type="slidenum">
              <a:rPr lang="en-US" smtClean="0"/>
              <a:t>‹#›</a:t>
            </a:fld>
            <a:endParaRPr lang="en-US"/>
          </a:p>
        </p:txBody>
      </p:sp>
    </p:spTree>
    <p:extLst>
      <p:ext uri="{BB962C8B-B14F-4D97-AF65-F5344CB8AC3E}">
        <p14:creationId xmlns:p14="http://schemas.microsoft.com/office/powerpoint/2010/main" val="2894917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the data are used:</a:t>
            </a:r>
          </a:p>
          <a:p>
            <a:pPr marL="171450" indent="-171450">
              <a:buFont typeface="Arial" panose="020B0604020202020204" pitchFamily="34" charset="0"/>
              <a:buChar char="•"/>
            </a:pPr>
            <a:r>
              <a:rPr lang="en-US" dirty="0" smtClean="0"/>
              <a:t>Public-use data products</a:t>
            </a:r>
          </a:p>
          <a:p>
            <a:pPr marL="171450" indent="-171450">
              <a:buFont typeface="Arial" panose="020B0604020202020204" pitchFamily="34" charset="0"/>
              <a:buChar char="•"/>
            </a:pPr>
            <a:r>
              <a:rPr lang="en-US" dirty="0" smtClean="0"/>
              <a:t>Internal research projects</a:t>
            </a:r>
          </a:p>
          <a:p>
            <a:pPr marL="171450" indent="-171450">
              <a:buFont typeface="Arial" panose="020B0604020202020204" pitchFamily="34" charset="0"/>
              <a:buChar char="•"/>
            </a:pPr>
            <a:r>
              <a:rPr lang="en-US" dirty="0" smtClean="0"/>
              <a:t>Research projects conducted through Federal Statistical Research Data Centers (FSRDC)</a:t>
            </a:r>
          </a:p>
          <a:p>
            <a:pPr marL="171450" indent="-171450">
              <a:buFont typeface="Arial" panose="020B0604020202020204" pitchFamily="34" charset="0"/>
              <a:buChar char="•"/>
            </a:pPr>
            <a:r>
              <a:rPr lang="en-US" dirty="0" smtClean="0"/>
              <a:t>Both public-use tables and research work product must be approved for release</a:t>
            </a:r>
          </a:p>
          <a:p>
            <a:r>
              <a:rPr lang="en-US" dirty="0" smtClean="0"/>
              <a:t>Quality:</a:t>
            </a:r>
          </a:p>
          <a:p>
            <a:pPr marL="171450" indent="-171450">
              <a:buFont typeface="Arial" panose="020B0604020202020204" pitchFamily="34" charset="0"/>
              <a:buChar char="•"/>
            </a:pPr>
            <a:r>
              <a:rPr lang="en-US" dirty="0" smtClean="0"/>
              <a:t>Issues that affect data quality/utility:</a:t>
            </a:r>
          </a:p>
          <a:p>
            <a:pPr marL="628650" lvl="1" indent="-171450">
              <a:buFont typeface="Arial" panose="020B0604020202020204" pitchFamily="34" charset="0"/>
              <a:buChar char="•"/>
            </a:pPr>
            <a:r>
              <a:rPr lang="en-US" dirty="0" smtClean="0"/>
              <a:t>Non-reporting (firms/establishments/jobs/workers)</a:t>
            </a:r>
          </a:p>
          <a:p>
            <a:pPr marL="628650" lvl="1" indent="-171450">
              <a:buFont typeface="Arial" panose="020B0604020202020204" pitchFamily="34" charset="0"/>
              <a:buChar char="•"/>
            </a:pPr>
            <a:r>
              <a:rPr lang="en-US" dirty="0" smtClean="0"/>
              <a:t>Item missingness</a:t>
            </a:r>
          </a:p>
          <a:p>
            <a:pPr marL="628650" lvl="1" indent="-171450">
              <a:buFont typeface="Arial" panose="020B0604020202020204" pitchFamily="34" charset="0"/>
              <a:buChar char="•"/>
            </a:pPr>
            <a:r>
              <a:rPr lang="en-US" dirty="0" smtClean="0"/>
              <a:t>Edit/imputation methods</a:t>
            </a:r>
          </a:p>
          <a:p>
            <a:pPr marL="628650" lvl="1" indent="-171450">
              <a:buFont typeface="Arial" panose="020B0604020202020204" pitchFamily="34" charset="0"/>
              <a:buChar char="•"/>
            </a:pPr>
            <a:r>
              <a:rPr lang="en-US" dirty="0" smtClean="0"/>
              <a:t>Confidentiality protection</a:t>
            </a:r>
          </a:p>
          <a:p>
            <a:endParaRPr lang="en-US" dirty="0"/>
          </a:p>
        </p:txBody>
      </p:sp>
      <p:sp>
        <p:nvSpPr>
          <p:cNvPr id="4" name="Slide Number Placeholder 3"/>
          <p:cNvSpPr>
            <a:spLocks noGrp="1"/>
          </p:cNvSpPr>
          <p:nvPr>
            <p:ph type="sldNum" sz="quarter" idx="10"/>
          </p:nvPr>
        </p:nvSpPr>
        <p:spPr/>
        <p:txBody>
          <a:bodyPr/>
          <a:lstStyle/>
          <a:p>
            <a:fld id="{76898286-74B0-4355-AE24-9BE7746FDA2A}" type="slidenum">
              <a:rPr lang="en-US" smtClean="0"/>
              <a:t>4</a:t>
            </a:fld>
            <a:endParaRPr lang="en-US"/>
          </a:p>
        </p:txBody>
      </p:sp>
    </p:spTree>
    <p:extLst>
      <p:ext uri="{BB962C8B-B14F-4D97-AF65-F5344CB8AC3E}">
        <p14:creationId xmlns:p14="http://schemas.microsoft.com/office/powerpoint/2010/main" val="3563690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Not going to distinguish between</a:t>
            </a:r>
            <a:r>
              <a:rPr lang="en-US" baseline="0" dirty="0" smtClean="0"/>
              <a:t> “privacy” and “confidentiality” in this talk. They are used variously in different settings and I will not differentiate here.</a:t>
            </a:r>
            <a:endParaRPr lang="en-US" dirty="0"/>
          </a:p>
        </p:txBody>
      </p:sp>
      <p:sp>
        <p:nvSpPr>
          <p:cNvPr id="4" name="Slide Number Placeholder 3"/>
          <p:cNvSpPr>
            <a:spLocks noGrp="1"/>
          </p:cNvSpPr>
          <p:nvPr>
            <p:ph type="sldNum" sz="quarter" idx="10"/>
          </p:nvPr>
        </p:nvSpPr>
        <p:spPr/>
        <p:txBody>
          <a:bodyPr/>
          <a:lstStyle/>
          <a:p>
            <a:fld id="{B3FF0BBF-C4D7-4B55-AB91-D254294F7D87}" type="slidenum">
              <a:rPr lang="en-US" smtClean="0"/>
              <a:t>5</a:t>
            </a:fld>
            <a:endParaRPr lang="en-US"/>
          </a:p>
        </p:txBody>
      </p:sp>
    </p:spTree>
    <p:extLst>
      <p:ext uri="{BB962C8B-B14F-4D97-AF65-F5344CB8AC3E}">
        <p14:creationId xmlns:p14="http://schemas.microsoft.com/office/powerpoint/2010/main" val="2941664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lvl1pPr>
          </a:lstStyle>
          <a:p>
            <a:r>
              <a:rPr lang="en-US" dirty="0" smtClean="0"/>
              <a:t>Click to add title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a:t>
            </a:r>
            <a:endParaRPr lang="en-US" dirty="0"/>
          </a:p>
        </p:txBody>
      </p:sp>
      <p:sp>
        <p:nvSpPr>
          <p:cNvPr id="6" name="Slide Number Placeholder 5"/>
          <p:cNvSpPr>
            <a:spLocks noGrp="1"/>
          </p:cNvSpPr>
          <p:nvPr>
            <p:ph type="sldNum" sz="quarter" idx="12"/>
          </p:nvPr>
        </p:nvSpPr>
        <p:spPr/>
        <p:txBody>
          <a:bodyPr/>
          <a:lstStyle/>
          <a:p>
            <a:fld id="{7268A5C4-149D-4D66-BABE-E6DD2BE69C90}" type="slidenum">
              <a:rPr lang="en-US" smtClean="0"/>
              <a:t>‹#›</a:t>
            </a:fld>
            <a:endParaRPr lang="en-US"/>
          </a:p>
        </p:txBody>
      </p:sp>
    </p:spTree>
    <p:extLst>
      <p:ext uri="{BB962C8B-B14F-4D97-AF65-F5344CB8AC3E}">
        <p14:creationId xmlns:p14="http://schemas.microsoft.com/office/powerpoint/2010/main" val="2530034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7268A5C4-149D-4D66-BABE-E6DD2BE69C90}" type="slidenum">
              <a:rPr lang="en-US" smtClean="0"/>
              <a:t>‹#›</a:t>
            </a:fld>
            <a:endParaRPr lang="en-US"/>
          </a:p>
        </p:txBody>
      </p:sp>
    </p:spTree>
    <p:extLst>
      <p:ext uri="{BB962C8B-B14F-4D97-AF65-F5344CB8AC3E}">
        <p14:creationId xmlns:p14="http://schemas.microsoft.com/office/powerpoint/2010/main" val="3802903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7268A5C4-149D-4D66-BABE-E6DD2BE69C90}" type="slidenum">
              <a:rPr lang="en-US" smtClean="0"/>
              <a:t>‹#›</a:t>
            </a:fld>
            <a:endParaRPr lang="en-US"/>
          </a:p>
        </p:txBody>
      </p:sp>
    </p:spTree>
    <p:extLst>
      <p:ext uri="{BB962C8B-B14F-4D97-AF65-F5344CB8AC3E}">
        <p14:creationId xmlns:p14="http://schemas.microsoft.com/office/powerpoint/2010/main" val="270107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5" name="Slide Number Placeholder 4"/>
          <p:cNvSpPr>
            <a:spLocks noGrp="1"/>
          </p:cNvSpPr>
          <p:nvPr>
            <p:ph type="sldNum" sz="quarter" idx="12"/>
          </p:nvPr>
        </p:nvSpPr>
        <p:spPr/>
        <p:txBody>
          <a:bodyPr/>
          <a:lstStyle/>
          <a:p>
            <a:fld id="{7268A5C4-149D-4D66-BABE-E6DD2BE69C90}" type="slidenum">
              <a:rPr lang="en-US" smtClean="0"/>
              <a:t>‹#›</a:t>
            </a:fld>
            <a:endParaRPr lang="en-US"/>
          </a:p>
        </p:txBody>
      </p:sp>
    </p:spTree>
    <p:extLst>
      <p:ext uri="{BB962C8B-B14F-4D97-AF65-F5344CB8AC3E}">
        <p14:creationId xmlns:p14="http://schemas.microsoft.com/office/powerpoint/2010/main" val="372419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68A5C4-149D-4D66-BABE-E6DD2BE69C90}" type="slidenum">
              <a:rPr lang="en-US" smtClean="0"/>
              <a:t>‹#›</a:t>
            </a:fld>
            <a:endParaRPr lang="en-US"/>
          </a:p>
        </p:txBody>
      </p:sp>
    </p:spTree>
    <p:extLst>
      <p:ext uri="{BB962C8B-B14F-4D97-AF65-F5344CB8AC3E}">
        <p14:creationId xmlns:p14="http://schemas.microsoft.com/office/powerpoint/2010/main" val="11395711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6235700"/>
            <a:ext cx="9144000" cy="6223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add title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1">
                <a:solidFill>
                  <a:schemeClr val="tx1">
                    <a:tint val="75000"/>
                  </a:schemeClr>
                </a:solidFill>
              </a:defRPr>
            </a:lvl1pPr>
          </a:lstStyle>
          <a:p>
            <a:fld id="{7268A5C4-149D-4D66-BABE-E6DD2BE69C90}" type="slidenum">
              <a:rPr lang="en-US" smtClean="0"/>
              <a:pPr/>
              <a:t>‹#›</a:t>
            </a:fld>
            <a:endParaRPr lang="en-US" dirty="0"/>
          </a:p>
        </p:txBody>
      </p:sp>
    </p:spTree>
    <p:extLst>
      <p:ext uri="{BB962C8B-B14F-4D97-AF65-F5344CB8AC3E}">
        <p14:creationId xmlns:p14="http://schemas.microsoft.com/office/powerpoint/2010/main" val="2068828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ctr" defTabSz="914400" rtl="0" eaLnBrk="1" latinLnBrk="0" hangingPunct="1">
        <a:spcBef>
          <a:spcPct val="0"/>
        </a:spcBef>
        <a:buNone/>
        <a:defRPr sz="4400" b="1" i="0" kern="1200" baseline="0">
          <a:solidFill>
            <a:schemeClr val="tx1"/>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atthew.graham@census.gov" TargetMode="External"/><Relationship Id="rId2" Type="http://schemas.openxmlformats.org/officeDocument/2006/relationships/hyperlink" Target="http://lehd.ces.census.gov/" TargetMode="External"/><Relationship Id="rId1" Type="http://schemas.openxmlformats.org/officeDocument/2006/relationships/slideLayout" Target="../slideLayouts/slideLayout2.xml"/><Relationship Id="rId5" Type="http://schemas.openxmlformats.org/officeDocument/2006/relationships/hyperlink" Target="https://doi.org/10.1145/3035918.3035940" TargetMode="External"/><Relationship Id="rId4" Type="http://schemas.openxmlformats.org/officeDocument/2006/relationships/hyperlink" Target="http://lehd.ces.census.gov/data/lodes/LODES7/LODESTechDoc7.2.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onthemap.ces.census.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No Free Lunch: </a:t>
            </a:r>
            <a:br>
              <a:rPr lang="en-US" dirty="0" smtClean="0"/>
            </a:br>
            <a:r>
              <a:rPr lang="en-US" sz="3100" dirty="0" smtClean="0"/>
              <a:t>Working Within the Tradeoff </a:t>
            </a:r>
            <a:br>
              <a:rPr lang="en-US" sz="3100" dirty="0" smtClean="0"/>
            </a:br>
            <a:r>
              <a:rPr lang="en-US" sz="3100" dirty="0" smtClean="0"/>
              <a:t>Between Quality and Privacy</a:t>
            </a:r>
            <a:endParaRPr lang="en-US" sz="3100" dirty="0"/>
          </a:p>
        </p:txBody>
      </p:sp>
      <p:sp>
        <p:nvSpPr>
          <p:cNvPr id="3" name="Subtitle 2"/>
          <p:cNvSpPr>
            <a:spLocks noGrp="1"/>
          </p:cNvSpPr>
          <p:nvPr>
            <p:ph type="subTitle" idx="1"/>
          </p:nvPr>
        </p:nvSpPr>
        <p:spPr/>
        <p:txBody>
          <a:bodyPr>
            <a:normAutofit fontScale="70000" lnSpcReduction="20000"/>
          </a:bodyPr>
          <a:lstStyle/>
          <a:p>
            <a:pPr algn="r"/>
            <a:r>
              <a:rPr lang="en-US" dirty="0" smtClean="0"/>
              <a:t>Matthew Graham</a:t>
            </a:r>
          </a:p>
          <a:p>
            <a:pPr algn="r"/>
            <a:r>
              <a:rPr lang="en-US" dirty="0" smtClean="0"/>
              <a:t>Product Coordination &amp; Quality Assurance Branch</a:t>
            </a:r>
          </a:p>
          <a:p>
            <a:pPr algn="r"/>
            <a:r>
              <a:rPr lang="en-US" dirty="0" smtClean="0"/>
              <a:t>LEHD Program, Center for Economic Studies</a:t>
            </a:r>
          </a:p>
          <a:p>
            <a:pPr algn="r"/>
            <a:r>
              <a:rPr lang="en-US" dirty="0" smtClean="0"/>
              <a:t>U.S. Census Bureau</a:t>
            </a:r>
          </a:p>
          <a:p>
            <a:pPr algn="r"/>
            <a:r>
              <a:rPr lang="en-US" dirty="0" smtClean="0"/>
              <a:t>June 6, 2017</a:t>
            </a:r>
            <a:endParaRPr lang="en-US" dirty="0"/>
          </a:p>
        </p:txBody>
      </p:sp>
    </p:spTree>
    <p:extLst>
      <p:ext uri="{BB962C8B-B14F-4D97-AF65-F5344CB8AC3E}">
        <p14:creationId xmlns:p14="http://schemas.microsoft.com/office/powerpoint/2010/main" val="86685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Tradeoffs (Secondary)</a:t>
            </a:r>
            <a:endParaRPr lang="en-US" dirty="0"/>
          </a:p>
        </p:txBody>
      </p:sp>
      <p:sp>
        <p:nvSpPr>
          <p:cNvPr id="3" name="Content Placeholder 2"/>
          <p:cNvSpPr>
            <a:spLocks noGrp="1"/>
          </p:cNvSpPr>
          <p:nvPr>
            <p:ph idx="1"/>
          </p:nvPr>
        </p:nvSpPr>
        <p:spPr/>
        <p:txBody>
          <a:bodyPr>
            <a:normAutofit/>
          </a:bodyPr>
          <a:lstStyle/>
          <a:p>
            <a:r>
              <a:rPr lang="en-US" sz="2800" dirty="0" smtClean="0"/>
              <a:t>How is </a:t>
            </a:r>
            <a:r>
              <a:rPr lang="en-US" sz="2800" b="1" dirty="0" smtClean="0"/>
              <a:t>privacy</a:t>
            </a:r>
            <a:r>
              <a:rPr lang="en-US" sz="2800" dirty="0" smtClean="0"/>
              <a:t> defined in a complex dataset?</a:t>
            </a:r>
          </a:p>
          <a:p>
            <a:pPr lvl="1"/>
            <a:r>
              <a:rPr lang="en-US" sz="2400" dirty="0" smtClean="0"/>
              <a:t>Sometimes laws and policy speak directly</a:t>
            </a:r>
          </a:p>
          <a:p>
            <a:pPr lvl="1"/>
            <a:r>
              <a:rPr lang="en-US" sz="2400" dirty="0" smtClean="0"/>
              <a:t>Sometimes new policy must be made</a:t>
            </a:r>
          </a:p>
          <a:p>
            <a:pPr lvl="1"/>
            <a:r>
              <a:rPr lang="en-US" sz="2400" dirty="0" smtClean="0"/>
              <a:t>E.g. Are we free to trade off employment precision with attribute composition?</a:t>
            </a:r>
          </a:p>
          <a:p>
            <a:r>
              <a:rPr lang="en-US" sz="2800" dirty="0" smtClean="0"/>
              <a:t>How is </a:t>
            </a:r>
            <a:r>
              <a:rPr lang="en-US" sz="2800" b="1" dirty="0" smtClean="0"/>
              <a:t>quality</a:t>
            </a:r>
            <a:r>
              <a:rPr lang="en-US" sz="2800" dirty="0" smtClean="0"/>
              <a:t> defined in a complex dataset?</a:t>
            </a:r>
          </a:p>
          <a:p>
            <a:pPr lvl="1"/>
            <a:r>
              <a:rPr lang="en-US" sz="2400" dirty="0" smtClean="0"/>
              <a:t>Our quality budget can be directed at different parts of the dataset</a:t>
            </a:r>
          </a:p>
          <a:p>
            <a:pPr lvl="1"/>
            <a:r>
              <a:rPr lang="en-US" sz="2400" dirty="0" smtClean="0"/>
              <a:t>Which users/uses are favored with good quality?</a:t>
            </a:r>
          </a:p>
          <a:p>
            <a:pPr lvl="1"/>
            <a:r>
              <a:rPr lang="en-US" sz="2400" dirty="0" smtClean="0"/>
              <a:t>Public policy choice!</a:t>
            </a:r>
          </a:p>
          <a:p>
            <a:pPr lvl="2"/>
            <a:endParaRPr lang="en-US" sz="2000" dirty="0"/>
          </a:p>
        </p:txBody>
      </p:sp>
    </p:spTree>
    <p:extLst>
      <p:ext uri="{BB962C8B-B14F-4D97-AF65-F5344CB8AC3E}">
        <p14:creationId xmlns:p14="http://schemas.microsoft.com/office/powerpoint/2010/main" val="319540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a:t>
            </a:r>
            <a:endParaRPr lang="en-US" dirty="0"/>
          </a:p>
        </p:txBody>
      </p:sp>
      <p:sp>
        <p:nvSpPr>
          <p:cNvPr id="3" name="Content Placeholder 2"/>
          <p:cNvSpPr>
            <a:spLocks noGrp="1"/>
          </p:cNvSpPr>
          <p:nvPr>
            <p:ph idx="1"/>
          </p:nvPr>
        </p:nvSpPr>
        <p:spPr/>
        <p:txBody>
          <a:bodyPr>
            <a:normAutofit lnSpcReduction="10000"/>
          </a:bodyPr>
          <a:lstStyle/>
          <a:p>
            <a:r>
              <a:rPr lang="en-US" dirty="0" smtClean="0"/>
              <a:t>Start with existing law/policy</a:t>
            </a:r>
          </a:p>
          <a:p>
            <a:pPr lvl="1"/>
            <a:r>
              <a:rPr lang="en-US" dirty="0" smtClean="0"/>
              <a:t>What are the mandates for privacy and data release?</a:t>
            </a:r>
          </a:p>
          <a:p>
            <a:r>
              <a:rPr lang="en-US" dirty="0" smtClean="0"/>
              <a:t>What is the technology? Is it provable?</a:t>
            </a:r>
          </a:p>
          <a:p>
            <a:pPr lvl="1"/>
            <a:r>
              <a:rPr lang="en-US" dirty="0" smtClean="0"/>
              <a:t>Provable privacy demands clarity, which is a virtue.</a:t>
            </a:r>
          </a:p>
          <a:p>
            <a:r>
              <a:rPr lang="en-US" dirty="0" smtClean="0"/>
              <a:t>How are the tradeoffs (quality vs. privacy and the components of quality and privacy) to be decided?</a:t>
            </a:r>
            <a:endParaRPr lang="en-US" dirty="0"/>
          </a:p>
        </p:txBody>
      </p:sp>
    </p:spTree>
    <p:extLst>
      <p:ext uri="{BB962C8B-B14F-4D97-AF65-F5344CB8AC3E}">
        <p14:creationId xmlns:p14="http://schemas.microsoft.com/office/powerpoint/2010/main" val="2118278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Contact/References</a:t>
            </a:r>
            <a:endParaRPr lang="en-US" dirty="0"/>
          </a:p>
        </p:txBody>
      </p:sp>
      <p:sp>
        <p:nvSpPr>
          <p:cNvPr id="3" name="Content Placeholder 2"/>
          <p:cNvSpPr>
            <a:spLocks noGrp="1"/>
          </p:cNvSpPr>
          <p:nvPr>
            <p:ph idx="1"/>
          </p:nvPr>
        </p:nvSpPr>
        <p:spPr>
          <a:xfrm>
            <a:off x="228600" y="1447800"/>
            <a:ext cx="8763000" cy="4800600"/>
          </a:xfrm>
        </p:spPr>
        <p:txBody>
          <a:bodyPr>
            <a:normAutofit fontScale="70000" lnSpcReduction="20000"/>
          </a:bodyPr>
          <a:lstStyle/>
          <a:p>
            <a:r>
              <a:rPr lang="en-US" dirty="0" smtClean="0"/>
              <a:t>LEHD Program: </a:t>
            </a:r>
            <a:r>
              <a:rPr lang="en-US" dirty="0" smtClean="0">
                <a:hlinkClick r:id="rId2"/>
              </a:rPr>
              <a:t>lehd.ces.census.gov</a:t>
            </a:r>
            <a:endParaRPr lang="en-US" dirty="0" smtClean="0"/>
          </a:p>
          <a:p>
            <a:r>
              <a:rPr lang="en-US" dirty="0" smtClean="0"/>
              <a:t>Email: </a:t>
            </a:r>
            <a:r>
              <a:rPr lang="en-US" dirty="0" smtClean="0">
                <a:hlinkClick r:id="rId3"/>
              </a:rPr>
              <a:t>matthew.graham@census.gov</a:t>
            </a:r>
            <a:endParaRPr lang="en-US" dirty="0" smtClean="0"/>
          </a:p>
          <a:p>
            <a:r>
              <a:rPr lang="en-US" dirty="0" smtClean="0"/>
              <a:t>Selected References:</a:t>
            </a:r>
          </a:p>
          <a:p>
            <a:pPr lvl="1"/>
            <a:r>
              <a:rPr lang="fr-FR" dirty="0" smtClean="0"/>
              <a:t>LEHD Origin-Destination Employment Statistics</a:t>
            </a:r>
            <a:r>
              <a:rPr lang="fr-FR" dirty="0"/>
              <a:t> </a:t>
            </a:r>
            <a:r>
              <a:rPr lang="fr-FR" dirty="0" smtClean="0"/>
              <a:t>(LODES) Technical Document. </a:t>
            </a:r>
            <a:r>
              <a:rPr lang="fr-FR" dirty="0" smtClean="0">
                <a:hlinkClick r:id="rId4"/>
              </a:rPr>
              <a:t>http://lehd.ces.census.gov/data/lodes/LODES7/LODESTechDoc7.2.pdf</a:t>
            </a:r>
            <a:r>
              <a:rPr lang="fr-FR" dirty="0"/>
              <a:t> </a:t>
            </a:r>
            <a:endParaRPr lang="fr-FR" dirty="0" smtClean="0"/>
          </a:p>
          <a:p>
            <a:pPr lvl="1"/>
            <a:r>
              <a:rPr lang="en-US" dirty="0" smtClean="0"/>
              <a:t>J. M. </a:t>
            </a:r>
            <a:r>
              <a:rPr lang="en-US" dirty="0" err="1" smtClean="0"/>
              <a:t>Abowd</a:t>
            </a:r>
            <a:r>
              <a:rPr lang="en-US" dirty="0" smtClean="0"/>
              <a:t>, B. E. Stephens, and L. </a:t>
            </a:r>
            <a:r>
              <a:rPr lang="en-US" dirty="0" err="1" smtClean="0"/>
              <a:t>Vilhuber</a:t>
            </a:r>
            <a:r>
              <a:rPr lang="en-US" dirty="0" smtClean="0"/>
              <a:t>. Confidentiality protection in the Census Bureau’s Quarterly Workforce Indicators. Technical Report TP-2006-02, U.S. Census Bureau, LEHD Program, December 2006.</a:t>
            </a:r>
          </a:p>
          <a:p>
            <a:pPr lvl="1"/>
            <a:r>
              <a:rPr lang="en-US" dirty="0" smtClean="0"/>
              <a:t>A</a:t>
            </a:r>
            <a:r>
              <a:rPr lang="en-US" dirty="0"/>
              <a:t>. </a:t>
            </a:r>
            <a:r>
              <a:rPr lang="en-US" dirty="0" err="1"/>
              <a:t>Machanavajjhala</a:t>
            </a:r>
            <a:r>
              <a:rPr lang="en-US" dirty="0"/>
              <a:t>, D. </a:t>
            </a:r>
            <a:r>
              <a:rPr lang="en-US" dirty="0" err="1"/>
              <a:t>Kifer</a:t>
            </a:r>
            <a:r>
              <a:rPr lang="en-US" dirty="0"/>
              <a:t>, J. M. </a:t>
            </a:r>
            <a:r>
              <a:rPr lang="en-US" dirty="0" err="1"/>
              <a:t>Abowd</a:t>
            </a:r>
            <a:r>
              <a:rPr lang="en-US" dirty="0"/>
              <a:t>, J. </a:t>
            </a:r>
            <a:r>
              <a:rPr lang="en-US" dirty="0" err="1"/>
              <a:t>Gehrke</a:t>
            </a:r>
            <a:r>
              <a:rPr lang="en-US" dirty="0"/>
              <a:t>, </a:t>
            </a:r>
            <a:r>
              <a:rPr lang="en-US" dirty="0" smtClean="0"/>
              <a:t>and L</a:t>
            </a:r>
            <a:r>
              <a:rPr lang="en-US" dirty="0"/>
              <a:t>. </a:t>
            </a:r>
            <a:r>
              <a:rPr lang="en-US" dirty="0" err="1"/>
              <a:t>Vilhuber</a:t>
            </a:r>
            <a:r>
              <a:rPr lang="en-US" dirty="0"/>
              <a:t>. Privacy: Theory meets practice on the </a:t>
            </a:r>
            <a:r>
              <a:rPr lang="en-US" dirty="0" smtClean="0"/>
              <a:t>map. </a:t>
            </a:r>
            <a:r>
              <a:rPr lang="fr-FR" dirty="0" smtClean="0"/>
              <a:t>In </a:t>
            </a:r>
            <a:r>
              <a:rPr lang="fr-FR" dirty="0"/>
              <a:t>ICDE, pages 277–286, 2008</a:t>
            </a:r>
            <a:r>
              <a:rPr lang="fr-FR" dirty="0" smtClean="0"/>
              <a:t>.</a:t>
            </a:r>
          </a:p>
          <a:p>
            <a:pPr lvl="1"/>
            <a:r>
              <a:rPr lang="fr-FR" dirty="0" smtClean="0"/>
              <a:t>S. </a:t>
            </a:r>
            <a:r>
              <a:rPr lang="fr-FR" dirty="0" err="1" smtClean="0"/>
              <a:t>Haney</a:t>
            </a:r>
            <a:r>
              <a:rPr lang="fr-FR" dirty="0" smtClean="0"/>
              <a:t>, A. </a:t>
            </a:r>
            <a:r>
              <a:rPr lang="fr-FR" dirty="0" err="1" smtClean="0"/>
              <a:t>Machanavajjhala</a:t>
            </a:r>
            <a:r>
              <a:rPr lang="fr-FR" dirty="0" smtClean="0"/>
              <a:t>, J. M. </a:t>
            </a:r>
            <a:r>
              <a:rPr lang="fr-FR" dirty="0" err="1" smtClean="0"/>
              <a:t>Abowd</a:t>
            </a:r>
            <a:r>
              <a:rPr lang="fr-FR" dirty="0" smtClean="0"/>
              <a:t>, M. Graham, M. </a:t>
            </a:r>
            <a:r>
              <a:rPr lang="fr-FR" dirty="0" err="1" smtClean="0"/>
              <a:t>Kutzbach</a:t>
            </a:r>
            <a:r>
              <a:rPr lang="fr-FR" dirty="0" smtClean="0"/>
              <a:t>, L. </a:t>
            </a:r>
            <a:r>
              <a:rPr lang="fr-FR" dirty="0" err="1" smtClean="0"/>
              <a:t>Vilhuber</a:t>
            </a:r>
            <a:r>
              <a:rPr lang="fr-FR" dirty="0" smtClean="0"/>
              <a:t>. </a:t>
            </a:r>
            <a:r>
              <a:rPr lang="en-US" dirty="0"/>
              <a:t>2017. Utility Cost of Formal Privacy for Releasing National Employer-Employee Statistics. In </a:t>
            </a:r>
            <a:r>
              <a:rPr lang="en-US" i="1" dirty="0"/>
              <a:t>Proceedings of the 2017 ACM International Conference on Management of Data</a:t>
            </a:r>
            <a:r>
              <a:rPr lang="en-US" dirty="0"/>
              <a:t> (SIGMOD </a:t>
            </a:r>
            <a:r>
              <a:rPr lang="en-US" dirty="0" smtClean="0"/>
              <a:t>‘17</a:t>
            </a:r>
            <a:r>
              <a:rPr lang="en-US" dirty="0"/>
              <a:t>). ACM, New York, NY, USA, 1339-1354. DOI: </a:t>
            </a:r>
            <a:r>
              <a:rPr lang="en-US" dirty="0">
                <a:hlinkClick r:id="rId5"/>
              </a:rPr>
              <a:t>https://</a:t>
            </a:r>
            <a:r>
              <a:rPr lang="en-US" dirty="0" smtClean="0">
                <a:hlinkClick r:id="rId5"/>
              </a:rPr>
              <a:t>doi.org/10.1145/3035918.3035940</a:t>
            </a:r>
            <a:r>
              <a:rPr lang="en-US" dirty="0" smtClean="0"/>
              <a:t> </a:t>
            </a:r>
            <a:r>
              <a:rPr lang="fr-FR" dirty="0" smtClean="0"/>
              <a:t> </a:t>
            </a:r>
            <a:endParaRPr lang="en-US" dirty="0"/>
          </a:p>
        </p:txBody>
      </p:sp>
    </p:spTree>
    <p:extLst>
      <p:ext uri="{BB962C8B-B14F-4D97-AF65-F5344CB8AC3E}">
        <p14:creationId xmlns:p14="http://schemas.microsoft.com/office/powerpoint/2010/main" val="3408236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Desiderata</a:t>
            </a:r>
            <a:endParaRPr lang="en-US" dirty="0"/>
          </a:p>
        </p:txBody>
      </p:sp>
      <p:sp>
        <p:nvSpPr>
          <p:cNvPr id="3" name="Content Placeholder 2"/>
          <p:cNvSpPr>
            <a:spLocks noGrp="1"/>
          </p:cNvSpPr>
          <p:nvPr>
            <p:ph idx="1"/>
          </p:nvPr>
        </p:nvSpPr>
        <p:spPr/>
        <p:txBody>
          <a:bodyPr>
            <a:normAutofit lnSpcReduction="10000"/>
          </a:bodyPr>
          <a:lstStyle/>
          <a:p>
            <a:r>
              <a:rPr lang="en-US" dirty="0" smtClean="0"/>
              <a:t>Disclaimer: Any opinions and conclusions expressed herein are those of the authors and do not necessarily represent the views of the U.S. Census Bureau. All results have been reviewed to ensure that no confidential information is disclosed. </a:t>
            </a:r>
          </a:p>
          <a:p>
            <a:r>
              <a:rPr lang="en-US" dirty="0" smtClean="0"/>
              <a:t>Additionally, these opinions and conclusions are not representative of other data products or programs within the Census Bureau.</a:t>
            </a:r>
            <a:endParaRPr lang="en-US" dirty="0"/>
          </a:p>
        </p:txBody>
      </p:sp>
    </p:spTree>
    <p:extLst>
      <p:ext uri="{BB962C8B-B14F-4D97-AF65-F5344CB8AC3E}">
        <p14:creationId xmlns:p14="http://schemas.microsoft.com/office/powerpoint/2010/main" val="2233873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lnSpcReduction="10000"/>
          </a:bodyPr>
          <a:lstStyle/>
          <a:p>
            <a:r>
              <a:rPr lang="en-US" dirty="0" smtClean="0"/>
              <a:t>LEHD Program: Administrative + census/survey data on firms/jobs/workers</a:t>
            </a:r>
          </a:p>
          <a:p>
            <a:r>
              <a:rPr lang="en-US" dirty="0" smtClean="0"/>
              <a:t>Research on the labor market, firms, and workers</a:t>
            </a:r>
          </a:p>
          <a:p>
            <a:r>
              <a:rPr lang="en-US" dirty="0" smtClean="0"/>
              <a:t>From research, data products are developed:</a:t>
            </a:r>
          </a:p>
          <a:p>
            <a:pPr lvl="1"/>
            <a:r>
              <a:rPr lang="en-US" dirty="0" smtClean="0"/>
              <a:t>Quarterly Workforce Indicators (QWI)</a:t>
            </a:r>
          </a:p>
          <a:p>
            <a:pPr lvl="1"/>
            <a:r>
              <a:rPr lang="en-US" dirty="0" smtClean="0"/>
              <a:t>LEHD Origin-Destination Employment Statistics (LODES)</a:t>
            </a:r>
          </a:p>
          <a:p>
            <a:pPr lvl="1"/>
            <a:r>
              <a:rPr lang="en-US" dirty="0" smtClean="0"/>
              <a:t>Job-to-Job Flows (J2J)</a:t>
            </a:r>
          </a:p>
        </p:txBody>
      </p:sp>
    </p:spTree>
    <p:extLst>
      <p:ext uri="{BB962C8B-B14F-4D97-AF65-F5344CB8AC3E}">
        <p14:creationId xmlns:p14="http://schemas.microsoft.com/office/powerpoint/2010/main" val="2937455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loud 23"/>
          <p:cNvSpPr/>
          <p:nvPr/>
        </p:nvSpPr>
        <p:spPr>
          <a:xfrm>
            <a:off x="762000" y="1447800"/>
            <a:ext cx="8001000" cy="5334000"/>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0" name="Right Arrow 19"/>
          <p:cNvSpPr/>
          <p:nvPr/>
        </p:nvSpPr>
        <p:spPr>
          <a:xfrm>
            <a:off x="4507933" y="5307990"/>
            <a:ext cx="2837747" cy="883920"/>
          </a:xfrm>
          <a:prstGeom prst="rightArrow">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725227">
            <a:off x="1019227" y="3245955"/>
            <a:ext cx="701040" cy="39624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3643152">
            <a:off x="1287270" y="2516510"/>
            <a:ext cx="701040" cy="396240"/>
          </a:xfrm>
          <a:prstGeom prst="rightArrow">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37381"/>
            <a:ext cx="8229600" cy="1143000"/>
          </a:xfrm>
        </p:spPr>
        <p:txBody>
          <a:bodyPr>
            <a:normAutofit/>
          </a:bodyPr>
          <a:lstStyle/>
          <a:p>
            <a:r>
              <a:rPr lang="en-US" dirty="0" smtClean="0"/>
              <a:t>LEHD Data Infrastructure</a:t>
            </a:r>
            <a:endParaRPr lang="en-US" dirty="0"/>
          </a:p>
        </p:txBody>
      </p:sp>
      <p:sp>
        <p:nvSpPr>
          <p:cNvPr id="6" name="Rounded Rectangle 5"/>
          <p:cNvSpPr/>
          <p:nvPr/>
        </p:nvSpPr>
        <p:spPr>
          <a:xfrm>
            <a:off x="312420" y="3012953"/>
            <a:ext cx="981126" cy="403860"/>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QCEW*</a:t>
            </a:r>
            <a:endParaRPr lang="en-US" dirty="0"/>
          </a:p>
        </p:txBody>
      </p:sp>
      <p:sp>
        <p:nvSpPr>
          <p:cNvPr id="10" name="Rounded Rectangle 9"/>
          <p:cNvSpPr/>
          <p:nvPr/>
        </p:nvSpPr>
        <p:spPr>
          <a:xfrm>
            <a:off x="596317" y="1814538"/>
            <a:ext cx="1394460" cy="776922"/>
          </a:xfrm>
          <a:prstGeom prst="round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Economic Survey Data</a:t>
            </a:r>
            <a:endParaRPr lang="en-US" dirty="0"/>
          </a:p>
        </p:txBody>
      </p:sp>
      <p:sp>
        <p:nvSpPr>
          <p:cNvPr id="14" name="Right Arrow 13"/>
          <p:cNvSpPr/>
          <p:nvPr/>
        </p:nvSpPr>
        <p:spPr>
          <a:xfrm rot="5400000">
            <a:off x="2367083" y="2464396"/>
            <a:ext cx="701040" cy="39624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2194560" y="2019960"/>
            <a:ext cx="1127760" cy="571500"/>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Business Register</a:t>
            </a:r>
            <a:endParaRPr lang="en-US" dirty="0"/>
          </a:p>
        </p:txBody>
      </p:sp>
      <p:sp>
        <p:nvSpPr>
          <p:cNvPr id="15" name="Right Arrow 14"/>
          <p:cNvSpPr/>
          <p:nvPr/>
        </p:nvSpPr>
        <p:spPr>
          <a:xfrm rot="4379931">
            <a:off x="3616763" y="1513230"/>
            <a:ext cx="701040" cy="39624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322320" y="1162710"/>
            <a:ext cx="1208843" cy="571500"/>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UI* Wage Records</a:t>
            </a:r>
            <a:endParaRPr lang="en-US" dirty="0"/>
          </a:p>
        </p:txBody>
      </p:sp>
      <p:sp>
        <p:nvSpPr>
          <p:cNvPr id="16" name="Right Arrow 15"/>
          <p:cNvSpPr/>
          <p:nvPr/>
        </p:nvSpPr>
        <p:spPr>
          <a:xfrm rot="5400000">
            <a:off x="6177083" y="2548133"/>
            <a:ext cx="701040" cy="39624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5935980" y="2019960"/>
            <a:ext cx="1234440" cy="571500"/>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Federal Records</a:t>
            </a:r>
            <a:endParaRPr lang="en-US" dirty="0"/>
          </a:p>
        </p:txBody>
      </p:sp>
      <p:sp>
        <p:nvSpPr>
          <p:cNvPr id="17" name="Right Arrow 16"/>
          <p:cNvSpPr/>
          <p:nvPr/>
        </p:nvSpPr>
        <p:spPr>
          <a:xfrm rot="8587552">
            <a:off x="7466631" y="2971793"/>
            <a:ext cx="701040" cy="396240"/>
          </a:xfrm>
          <a:prstGeom prst="rightArrow">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7345680" y="2104481"/>
            <a:ext cx="1691640" cy="908472"/>
          </a:xfrm>
          <a:prstGeom prst="round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Demographic Census/Survey Data</a:t>
            </a:r>
            <a:endParaRPr lang="en-US" dirty="0"/>
          </a:p>
        </p:txBody>
      </p:sp>
      <p:sp>
        <p:nvSpPr>
          <p:cNvPr id="18" name="Right Arrow 17"/>
          <p:cNvSpPr/>
          <p:nvPr/>
        </p:nvSpPr>
        <p:spPr>
          <a:xfrm rot="6539173">
            <a:off x="4671370" y="1504413"/>
            <a:ext cx="701040" cy="39624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4782253" y="1330350"/>
            <a:ext cx="914400" cy="403860"/>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OPM*</a:t>
            </a:r>
            <a:endParaRPr lang="en-US" dirty="0"/>
          </a:p>
        </p:txBody>
      </p:sp>
      <p:sp>
        <p:nvSpPr>
          <p:cNvPr id="21" name="TextBox 20"/>
          <p:cNvSpPr txBox="1"/>
          <p:nvPr/>
        </p:nvSpPr>
        <p:spPr>
          <a:xfrm>
            <a:off x="7296254" y="5426060"/>
            <a:ext cx="1741066" cy="646331"/>
          </a:xfrm>
          <a:prstGeom prst="rect">
            <a:avLst/>
          </a:prstGeom>
          <a:noFill/>
        </p:spPr>
        <p:txBody>
          <a:bodyPr wrap="square" rtlCol="0">
            <a:spAutoFit/>
          </a:bodyPr>
          <a:lstStyle/>
          <a:p>
            <a:r>
              <a:rPr lang="en-US" b="1" dirty="0" smtClean="0"/>
              <a:t>Public-Use</a:t>
            </a:r>
            <a:br>
              <a:rPr lang="en-US" b="1" dirty="0" smtClean="0"/>
            </a:br>
            <a:r>
              <a:rPr lang="en-US" b="1" dirty="0" smtClean="0"/>
              <a:t>Data Products…</a:t>
            </a:r>
            <a:endParaRPr lang="en-US" b="1" dirty="0"/>
          </a:p>
        </p:txBody>
      </p:sp>
      <p:sp>
        <p:nvSpPr>
          <p:cNvPr id="22" name="TextBox 21"/>
          <p:cNvSpPr txBox="1"/>
          <p:nvPr/>
        </p:nvSpPr>
        <p:spPr>
          <a:xfrm>
            <a:off x="76200" y="1066800"/>
            <a:ext cx="2962671" cy="553998"/>
          </a:xfrm>
          <a:prstGeom prst="rect">
            <a:avLst/>
          </a:prstGeom>
          <a:noFill/>
        </p:spPr>
        <p:txBody>
          <a:bodyPr wrap="none" rtlCol="0">
            <a:spAutoFit/>
          </a:bodyPr>
          <a:lstStyle/>
          <a:p>
            <a:r>
              <a:rPr lang="en-US" sz="1000" dirty="0" smtClean="0"/>
              <a:t>QCEW = Quarterly Census of Employment and Wages</a:t>
            </a:r>
          </a:p>
          <a:p>
            <a:r>
              <a:rPr lang="en-US" sz="1000" dirty="0" smtClean="0"/>
              <a:t>UI = Unemployment Insurance</a:t>
            </a:r>
          </a:p>
          <a:p>
            <a:r>
              <a:rPr lang="en-US" sz="1000" dirty="0" smtClean="0"/>
              <a:t>OPM = Office of Personnel Management</a:t>
            </a:r>
            <a:endParaRPr lang="en-US" sz="1000" dirty="0"/>
          </a:p>
        </p:txBody>
      </p:sp>
      <p:graphicFrame>
        <p:nvGraphicFramePr>
          <p:cNvPr id="5" name="Diagram 4"/>
          <p:cNvGraphicFramePr/>
          <p:nvPr>
            <p:extLst/>
          </p:nvPr>
        </p:nvGraphicFramePr>
        <p:xfrm>
          <a:off x="1524000" y="206187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7374" y="4648200"/>
            <a:ext cx="3429000" cy="1169551"/>
          </a:xfrm>
          <a:prstGeom prst="rect">
            <a:avLst/>
          </a:prstGeom>
          <a:noFill/>
        </p:spPr>
        <p:txBody>
          <a:bodyPr wrap="square" rtlCol="0">
            <a:spAutoFit/>
          </a:bodyPr>
          <a:lstStyle/>
          <a:p>
            <a:pPr marL="114300" indent="-114300">
              <a:buFont typeface="Arial" panose="020B0604020202020204" pitchFamily="34" charset="0"/>
              <a:buChar char="•"/>
            </a:pPr>
            <a:r>
              <a:rPr lang="en-US" sz="1400" b="1" dirty="0"/>
              <a:t>Job data </a:t>
            </a:r>
            <a:r>
              <a:rPr lang="en-US" sz="1400" b="1" dirty="0" smtClean="0"/>
              <a:t>cover </a:t>
            </a:r>
            <a:r>
              <a:rPr lang="en-US" sz="1400" b="1" dirty="0"/>
              <a:t>over </a:t>
            </a:r>
            <a:r>
              <a:rPr lang="en-US" sz="1400" b="1" dirty="0" smtClean="0"/>
              <a:t>96% </a:t>
            </a:r>
            <a:r>
              <a:rPr lang="en-US" sz="1400" b="1" dirty="0"/>
              <a:t>of private </a:t>
            </a:r>
            <a:r>
              <a:rPr lang="en-US" sz="1400" b="1" dirty="0" smtClean="0"/>
              <a:t>employment and most </a:t>
            </a:r>
            <a:r>
              <a:rPr lang="en-US" sz="1400" b="1" dirty="0"/>
              <a:t>state, local, and federal jobs</a:t>
            </a:r>
          </a:p>
          <a:p>
            <a:pPr marL="114300" indent="-114300">
              <a:buFont typeface="Arial" panose="020B0604020202020204" pitchFamily="34" charset="0"/>
              <a:buChar char="•"/>
            </a:pPr>
            <a:r>
              <a:rPr lang="en-US" sz="1400" b="1" dirty="0" smtClean="0"/>
              <a:t>Data availability: 1990-2016, </a:t>
            </a:r>
            <a:r>
              <a:rPr lang="en-US" sz="1400" b="1" dirty="0"/>
              <a:t>start year varies by </a:t>
            </a:r>
            <a:r>
              <a:rPr lang="en-US" sz="1400" b="1" dirty="0" smtClean="0"/>
              <a:t>state, rolling end date</a:t>
            </a:r>
            <a:endParaRPr lang="en-US" sz="1400" b="1" dirty="0"/>
          </a:p>
        </p:txBody>
      </p:sp>
      <p:sp>
        <p:nvSpPr>
          <p:cNvPr id="4" name="Slide Number Placeholder 3"/>
          <p:cNvSpPr>
            <a:spLocks noGrp="1"/>
          </p:cNvSpPr>
          <p:nvPr>
            <p:ph type="sldNum" sz="quarter" idx="12"/>
          </p:nvPr>
        </p:nvSpPr>
        <p:spPr/>
        <p:txBody>
          <a:bodyPr/>
          <a:lstStyle/>
          <a:p>
            <a:fld id="{A66B8026-0A7B-420E-8CF5-E77C18B8F163}" type="slidenum">
              <a:rPr lang="en-US" smtClean="0"/>
              <a:t>4</a:t>
            </a:fld>
            <a:endParaRPr lang="en-US"/>
          </a:p>
        </p:txBody>
      </p:sp>
      <p:sp>
        <p:nvSpPr>
          <p:cNvPr id="23" name="Flowchart: Punched Tape 22"/>
          <p:cNvSpPr/>
          <p:nvPr/>
        </p:nvSpPr>
        <p:spPr>
          <a:xfrm>
            <a:off x="5486400" y="5334000"/>
            <a:ext cx="1295400" cy="838200"/>
          </a:xfrm>
          <a:prstGeom prst="flowChartPunchedTape">
            <a:avLst/>
          </a:prstGeom>
          <a:ln w="38100"/>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smtClean="0"/>
              <a:t>Confidentiality Protection</a:t>
            </a:r>
            <a:endParaRPr lang="en-US" sz="1400" dirty="0"/>
          </a:p>
        </p:txBody>
      </p:sp>
      <p:sp>
        <p:nvSpPr>
          <p:cNvPr id="25" name="TextBox 24"/>
          <p:cNvSpPr txBox="1"/>
          <p:nvPr/>
        </p:nvSpPr>
        <p:spPr>
          <a:xfrm>
            <a:off x="5715000" y="4648200"/>
            <a:ext cx="2474716" cy="461665"/>
          </a:xfrm>
          <a:prstGeom prst="rect">
            <a:avLst/>
          </a:prstGeom>
          <a:noFill/>
        </p:spPr>
        <p:txBody>
          <a:bodyPr wrap="none" rtlCol="0">
            <a:spAutoFit/>
          </a:bodyPr>
          <a:lstStyle/>
          <a:p>
            <a:r>
              <a:rPr lang="en-US" sz="2400" b="1" dirty="0" smtClean="0">
                <a:solidFill>
                  <a:schemeClr val="accent5">
                    <a:lumMod val="75000"/>
                  </a:schemeClr>
                </a:solidFill>
              </a:rPr>
              <a:t>Ongoing Research</a:t>
            </a:r>
            <a:endParaRPr lang="en-US" sz="2400" b="1" dirty="0">
              <a:solidFill>
                <a:schemeClr val="accent5">
                  <a:lumMod val="75000"/>
                </a:schemeClr>
              </a:solidFill>
            </a:endParaRPr>
          </a:p>
        </p:txBody>
      </p:sp>
    </p:spTree>
    <p:extLst>
      <p:ext uri="{BB962C8B-B14F-4D97-AF65-F5344CB8AC3E}">
        <p14:creationId xmlns:p14="http://schemas.microsoft.com/office/powerpoint/2010/main" val="4175208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3" grpId="0" animBg="1"/>
      <p:bldP spid="12" grpId="0" animBg="1"/>
      <p:bldP spid="6" grpId="0" animBg="1"/>
      <p:bldP spid="10" grpId="0" animBg="1"/>
      <p:bldP spid="14" grpId="0" animBg="1"/>
      <p:bldP spid="7" grpId="0" animBg="1"/>
      <p:bldP spid="15" grpId="0" animBg="1"/>
      <p:bldP spid="8" grpId="0" animBg="1"/>
      <p:bldP spid="16" grpId="0" animBg="1"/>
      <p:bldP spid="9" grpId="0" animBg="1"/>
      <p:bldP spid="17" grpId="0" animBg="1"/>
      <p:bldP spid="11" grpId="0" animBg="1"/>
      <p:bldP spid="18" grpId="0" animBg="1"/>
      <p:bldP spid="19" grpId="0" animBg="1"/>
      <p:bldP spid="21" grpId="0"/>
      <p:bldP spid="22" grpId="0"/>
      <p:bldP spid="3" grpId="0"/>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Mandates, Generally Speaking</a:t>
            </a:r>
            <a:endParaRPr lang="en-US" dirty="0"/>
          </a:p>
        </p:txBody>
      </p:sp>
      <p:sp>
        <p:nvSpPr>
          <p:cNvPr id="5" name="Content Placeholder 4"/>
          <p:cNvSpPr>
            <a:spLocks noGrp="1"/>
          </p:cNvSpPr>
          <p:nvPr>
            <p:ph idx="1"/>
          </p:nvPr>
        </p:nvSpPr>
        <p:spPr/>
        <p:txBody>
          <a:bodyPr/>
          <a:lstStyle/>
          <a:p>
            <a:r>
              <a:rPr lang="en-US" dirty="0" smtClean="0"/>
              <a:t>Publish statistics about people and economy</a:t>
            </a:r>
          </a:p>
          <a:p>
            <a:r>
              <a:rPr lang="en-US" dirty="0" smtClean="0"/>
              <a:t>Protect confidentiality of data collected by the Census Bureau (Title 13 of US Code)</a:t>
            </a:r>
          </a:p>
          <a:p>
            <a:pPr lvl="1"/>
            <a:r>
              <a:rPr lang="en-US" dirty="0" smtClean="0"/>
              <a:t>Individuals</a:t>
            </a:r>
          </a:p>
          <a:p>
            <a:pPr lvl="1"/>
            <a:r>
              <a:rPr lang="en-US" dirty="0" smtClean="0"/>
              <a:t>Operations of Businesses</a:t>
            </a:r>
          </a:p>
          <a:p>
            <a:r>
              <a:rPr lang="en-US" dirty="0" smtClean="0"/>
              <a:t>Protect confidentiality of Federal Tax Information (Title 26 of US Code)</a:t>
            </a:r>
          </a:p>
          <a:p>
            <a:r>
              <a:rPr lang="en-US" dirty="0" smtClean="0"/>
              <a:t>State partner sensitivity</a:t>
            </a:r>
            <a:endParaRPr lang="en-US" dirty="0"/>
          </a:p>
        </p:txBody>
      </p:sp>
    </p:spTree>
    <p:extLst>
      <p:ext uri="{BB962C8B-B14F-4D97-AF65-F5344CB8AC3E}">
        <p14:creationId xmlns:p14="http://schemas.microsoft.com/office/powerpoint/2010/main" val="122353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LODES/OnTheMap</a:t>
            </a:r>
            <a:endParaRPr lang="en-US" dirty="0"/>
          </a:p>
        </p:txBody>
      </p:sp>
      <p:sp>
        <p:nvSpPr>
          <p:cNvPr id="4" name="TextBox 3"/>
          <p:cNvSpPr txBox="1"/>
          <p:nvPr/>
        </p:nvSpPr>
        <p:spPr>
          <a:xfrm>
            <a:off x="5584829" y="6257247"/>
            <a:ext cx="3377463" cy="369332"/>
          </a:xfrm>
          <a:prstGeom prst="rect">
            <a:avLst/>
          </a:prstGeom>
          <a:noFill/>
        </p:spPr>
        <p:txBody>
          <a:bodyPr wrap="none" rtlCol="0">
            <a:spAutoFit/>
          </a:bodyPr>
          <a:lstStyle/>
          <a:p>
            <a:r>
              <a:rPr lang="en-US" dirty="0" smtClean="0">
                <a:hlinkClick r:id="rId2"/>
              </a:rPr>
              <a:t>http://onthemap.ces.census.gov/</a:t>
            </a:r>
            <a:r>
              <a:rPr lang="en-US" dirty="0" smtClean="0"/>
              <a:t> </a:t>
            </a:r>
            <a:endParaRPr lang="en-US" dirty="0"/>
          </a:p>
        </p:txBody>
      </p:sp>
      <p:sp>
        <p:nvSpPr>
          <p:cNvPr id="3" name="Content Placeholder 2"/>
          <p:cNvSpPr>
            <a:spLocks noGrp="1"/>
          </p:cNvSpPr>
          <p:nvPr>
            <p:ph idx="1"/>
          </p:nvPr>
        </p:nvSpPr>
        <p:spPr/>
        <p:txBody>
          <a:bodyPr/>
          <a:lstStyle/>
          <a:p>
            <a:endParaRPr lang="en-US"/>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90" y="1196775"/>
            <a:ext cx="8880710" cy="5051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a:xfrm>
            <a:off x="990600" y="2743200"/>
            <a:ext cx="8001000" cy="3124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smtClean="0"/>
              <a:t>LODES: Origin-Destination data on jobs</a:t>
            </a:r>
          </a:p>
          <a:p>
            <a:pPr lvl="1"/>
            <a:r>
              <a:rPr lang="en-US" dirty="0" smtClean="0"/>
              <a:t>130m jobs, annual release</a:t>
            </a:r>
          </a:p>
          <a:p>
            <a:pPr lvl="1"/>
            <a:r>
              <a:rPr lang="en-US" dirty="0" smtClean="0"/>
              <a:t>Geography</a:t>
            </a:r>
          </a:p>
          <a:p>
            <a:pPr lvl="2"/>
            <a:r>
              <a:rPr lang="en-US" dirty="0" smtClean="0"/>
              <a:t>Home &amp; Work Census Blocks (11m)</a:t>
            </a:r>
          </a:p>
          <a:p>
            <a:pPr lvl="1"/>
            <a:r>
              <a:rPr lang="en-US" smtClean="0"/>
              <a:t>Firm </a:t>
            </a:r>
            <a:r>
              <a:rPr lang="en-US" dirty="0" smtClean="0"/>
              <a:t>Characteristics</a:t>
            </a:r>
          </a:p>
          <a:p>
            <a:pPr lvl="2"/>
            <a:r>
              <a:rPr lang="en-US" dirty="0" smtClean="0"/>
              <a:t>Ownership (3), NAICS Sector (20), Firm Age (5), Firm Size (5)</a:t>
            </a:r>
          </a:p>
          <a:p>
            <a:pPr lvl="1"/>
            <a:r>
              <a:rPr lang="en-US" dirty="0" smtClean="0"/>
              <a:t>Person/Job Characteristics</a:t>
            </a:r>
          </a:p>
          <a:p>
            <a:pPr lvl="2"/>
            <a:r>
              <a:rPr lang="en-US" dirty="0" smtClean="0"/>
              <a:t>Age (3), Earnings (3), Race (6), Ethnicity (2), Sex (2), Education (4)</a:t>
            </a:r>
          </a:p>
          <a:p>
            <a:pPr lvl="1"/>
            <a:r>
              <a:rPr lang="en-US" b="1" dirty="0" smtClean="0"/>
              <a:t>Large &amp; Sparse (1.3×10</a:t>
            </a:r>
            <a:r>
              <a:rPr lang="en-US" b="1" baseline="30000" dirty="0" smtClean="0"/>
              <a:t>8</a:t>
            </a:r>
            <a:r>
              <a:rPr lang="en-US" b="1" dirty="0" smtClean="0"/>
              <a:t> / 1.6×10</a:t>
            </a:r>
            <a:r>
              <a:rPr lang="en-US" b="1" baseline="30000" dirty="0" smtClean="0"/>
              <a:t>20</a:t>
            </a:r>
            <a:r>
              <a:rPr lang="en-US" b="1" dirty="0" smtClean="0"/>
              <a:t>)</a:t>
            </a:r>
          </a:p>
          <a:p>
            <a:pPr lvl="1"/>
            <a:r>
              <a:rPr lang="en-US" dirty="0" smtClean="0"/>
              <a:t>Distributed through map-based, analytical tool: OnTheMap</a:t>
            </a:r>
            <a:endParaRPr lang="en-US" dirty="0"/>
          </a:p>
        </p:txBody>
      </p:sp>
    </p:spTree>
    <p:extLst>
      <p:ext uri="{BB962C8B-B14F-4D97-AF65-F5344CB8AC3E}">
        <p14:creationId xmlns:p14="http://schemas.microsoft.com/office/powerpoint/2010/main" val="369102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Systems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Exact Employment: </a:t>
            </a:r>
            <a:r>
              <a:rPr lang="en-US" dirty="0" smtClean="0"/>
              <a:t>Permanent multiplicative noise distortion factor for employers and establishments. Synthetic methods for small cells. (</a:t>
            </a:r>
            <a:r>
              <a:rPr lang="en-US" dirty="0" err="1" smtClean="0"/>
              <a:t>Abowd</a:t>
            </a:r>
            <a:r>
              <a:rPr lang="en-US" dirty="0" smtClean="0"/>
              <a:t>, et al. 2006)</a:t>
            </a:r>
          </a:p>
          <a:p>
            <a:r>
              <a:rPr lang="en-US" b="1" dirty="0" smtClean="0"/>
              <a:t>Residential Location: </a:t>
            </a:r>
            <a:r>
              <a:rPr lang="en-US" dirty="0" smtClean="0"/>
              <a:t>Synthetic data methods using probabilistic differential privacy. (</a:t>
            </a:r>
            <a:r>
              <a:rPr lang="en-US" dirty="0" err="1" smtClean="0"/>
              <a:t>Machanavajjhala</a:t>
            </a:r>
            <a:r>
              <a:rPr lang="en-US" dirty="0" smtClean="0"/>
              <a:t> et al. 2008)</a:t>
            </a:r>
          </a:p>
          <a:p>
            <a:r>
              <a:rPr lang="en-US" b="1" dirty="0" smtClean="0"/>
              <a:t>Current Research: </a:t>
            </a:r>
            <a:r>
              <a:rPr lang="en-US" dirty="0" smtClean="0"/>
              <a:t>Develop provable protection for employers/establishments and attribute composition (Haney et al. 2017)</a:t>
            </a:r>
            <a:endParaRPr lang="en-US" dirty="0"/>
          </a:p>
        </p:txBody>
      </p:sp>
    </p:spTree>
    <p:extLst>
      <p:ext uri="{BB962C8B-B14F-4D97-AF65-F5344CB8AC3E}">
        <p14:creationId xmlns:p14="http://schemas.microsoft.com/office/powerpoint/2010/main" val="2145878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Tradeoffs (Primary)</a:t>
            </a:r>
            <a:endParaRPr lang="en-US" dirty="0"/>
          </a:p>
        </p:txBody>
      </p:sp>
      <p:sp>
        <p:nvSpPr>
          <p:cNvPr id="3" name="Content Placeholder 2"/>
          <p:cNvSpPr>
            <a:spLocks noGrp="1"/>
          </p:cNvSpPr>
          <p:nvPr>
            <p:ph idx="1"/>
          </p:nvPr>
        </p:nvSpPr>
        <p:spPr/>
        <p:txBody>
          <a:bodyPr/>
          <a:lstStyle/>
          <a:p>
            <a:r>
              <a:rPr lang="en-US" dirty="0" smtClean="0"/>
              <a:t>Privacy vs. Data accuracy </a:t>
            </a:r>
          </a:p>
          <a:p>
            <a:pPr lvl="1"/>
            <a:r>
              <a:rPr lang="en-US" dirty="0" smtClean="0"/>
              <a:t>Simply put, provable privacy sets a “budget” and we must decide how much privacy loss we are willing/able to trade for data accuracy (a dimension of quality).</a:t>
            </a:r>
          </a:p>
          <a:p>
            <a:pPr lvl="1"/>
            <a:r>
              <a:rPr lang="en-US" dirty="0" smtClean="0"/>
              <a:t>Social choice!</a:t>
            </a:r>
          </a:p>
          <a:p>
            <a:pPr lvl="1"/>
            <a:r>
              <a:rPr lang="en-US" dirty="0" smtClean="0"/>
              <a:t>But privacy loss and data quality are (usually) complex constructs…</a:t>
            </a:r>
          </a:p>
          <a:p>
            <a:pPr marL="0" indent="0">
              <a:buNone/>
            </a:pPr>
            <a:endParaRPr lang="en-US" dirty="0" smtClean="0"/>
          </a:p>
        </p:txBody>
      </p:sp>
    </p:spTree>
    <p:extLst>
      <p:ext uri="{BB962C8B-B14F-4D97-AF65-F5344CB8AC3E}">
        <p14:creationId xmlns:p14="http://schemas.microsoft.com/office/powerpoint/2010/main" val="5055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Tradeoffs (Primary)</a:t>
            </a:r>
            <a:endParaRPr lang="en-US" dirty="0"/>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76600" y="2362200"/>
            <a:ext cx="5486400" cy="4114800"/>
          </a:xfrm>
          <a:prstGeom prst="rect">
            <a:avLst/>
          </a:prstGeom>
          <a:ln w="3175">
            <a:solidFill>
              <a:schemeClr val="tx1"/>
            </a:solidFill>
          </a:ln>
        </p:spPr>
      </p:pic>
      <p:grpSp>
        <p:nvGrpSpPr>
          <p:cNvPr id="16" name="Group 15"/>
          <p:cNvGrpSpPr/>
          <p:nvPr/>
        </p:nvGrpSpPr>
        <p:grpSpPr>
          <a:xfrm>
            <a:off x="17986" y="2133656"/>
            <a:ext cx="3809599" cy="3657544"/>
            <a:chOff x="17986" y="1909521"/>
            <a:chExt cx="3809599" cy="3657544"/>
          </a:xfrm>
        </p:grpSpPr>
        <p:sp>
          <p:nvSpPr>
            <p:cNvPr id="12" name="TextBox 11"/>
            <p:cNvSpPr txBox="1"/>
            <p:nvPr/>
          </p:nvSpPr>
          <p:spPr>
            <a:xfrm rot="16200000">
              <a:off x="-712182" y="2984422"/>
              <a:ext cx="1922001" cy="461665"/>
            </a:xfrm>
            <a:prstGeom prst="rect">
              <a:avLst/>
            </a:prstGeom>
            <a:noFill/>
          </p:spPr>
          <p:txBody>
            <a:bodyPr wrap="none" rtlCol="0">
              <a:spAutoFit/>
            </a:bodyPr>
            <a:lstStyle/>
            <a:p>
              <a:r>
                <a:rPr lang="en-US" sz="2400" b="1" dirty="0" smtClean="0">
                  <a:solidFill>
                    <a:schemeClr val="accent2">
                      <a:lumMod val="60000"/>
                      <a:lumOff val="40000"/>
                    </a:schemeClr>
                  </a:solidFill>
                </a:rPr>
                <a:t>Less Accuracy</a:t>
              </a:r>
              <a:endParaRPr lang="en-US" sz="2400" b="1" dirty="0">
                <a:solidFill>
                  <a:schemeClr val="accent2">
                    <a:lumMod val="60000"/>
                    <a:lumOff val="40000"/>
                  </a:schemeClr>
                </a:solidFill>
              </a:endParaRPr>
            </a:p>
          </p:txBody>
        </p:sp>
        <p:sp>
          <p:nvSpPr>
            <p:cNvPr id="13" name="Right Arrow 12"/>
            <p:cNvSpPr/>
            <p:nvPr/>
          </p:nvSpPr>
          <p:spPr>
            <a:xfrm rot="16200000">
              <a:off x="25638" y="1978070"/>
              <a:ext cx="446363" cy="309265"/>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14" name="TextBox 13"/>
            <p:cNvSpPr txBox="1"/>
            <p:nvPr/>
          </p:nvSpPr>
          <p:spPr>
            <a:xfrm>
              <a:off x="1697723" y="5105400"/>
              <a:ext cx="1701428" cy="461665"/>
            </a:xfrm>
            <a:prstGeom prst="rect">
              <a:avLst/>
            </a:prstGeom>
            <a:noFill/>
          </p:spPr>
          <p:txBody>
            <a:bodyPr wrap="none" rtlCol="0">
              <a:spAutoFit/>
            </a:bodyPr>
            <a:lstStyle/>
            <a:p>
              <a:r>
                <a:rPr lang="en-US" sz="2400" b="1" dirty="0" smtClean="0">
                  <a:solidFill>
                    <a:schemeClr val="accent2">
                      <a:lumMod val="60000"/>
                      <a:lumOff val="40000"/>
                    </a:schemeClr>
                  </a:solidFill>
                </a:rPr>
                <a:t>Less Privacy</a:t>
              </a:r>
              <a:endParaRPr lang="en-US" sz="2400" b="1" dirty="0">
                <a:solidFill>
                  <a:schemeClr val="accent2">
                    <a:lumMod val="60000"/>
                    <a:lumOff val="40000"/>
                  </a:schemeClr>
                </a:solidFill>
              </a:endParaRPr>
            </a:p>
          </p:txBody>
        </p:sp>
        <p:sp>
          <p:nvSpPr>
            <p:cNvPr id="15" name="Right Arrow 14"/>
            <p:cNvSpPr/>
            <p:nvPr/>
          </p:nvSpPr>
          <p:spPr>
            <a:xfrm>
              <a:off x="3381222" y="5181601"/>
              <a:ext cx="446363" cy="309265"/>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grpSp>
      <p:grpSp>
        <p:nvGrpSpPr>
          <p:cNvPr id="17" name="Group 16"/>
          <p:cNvGrpSpPr/>
          <p:nvPr/>
        </p:nvGrpSpPr>
        <p:grpSpPr>
          <a:xfrm>
            <a:off x="2819399" y="2906437"/>
            <a:ext cx="3809601" cy="4027707"/>
            <a:chOff x="17984" y="1539358"/>
            <a:chExt cx="3809601" cy="4027707"/>
          </a:xfrm>
        </p:grpSpPr>
        <p:sp>
          <p:nvSpPr>
            <p:cNvPr id="18" name="TextBox 17"/>
            <p:cNvSpPr txBox="1"/>
            <p:nvPr/>
          </p:nvSpPr>
          <p:spPr>
            <a:xfrm rot="16200000">
              <a:off x="-692178" y="2679622"/>
              <a:ext cx="1881990" cy="461665"/>
            </a:xfrm>
            <a:prstGeom prst="rect">
              <a:avLst/>
            </a:prstGeom>
            <a:noFill/>
          </p:spPr>
          <p:txBody>
            <a:bodyPr wrap="none" rtlCol="0">
              <a:spAutoFit/>
            </a:bodyPr>
            <a:lstStyle/>
            <a:p>
              <a:r>
                <a:rPr lang="en-US" sz="2400" b="1" dirty="0" smtClean="0">
                  <a:solidFill>
                    <a:schemeClr val="accent2">
                      <a:lumMod val="60000"/>
                      <a:lumOff val="40000"/>
                    </a:schemeClr>
                  </a:solidFill>
                </a:rPr>
                <a:t>More Quality</a:t>
              </a:r>
              <a:endParaRPr lang="en-US" sz="2400" b="1" dirty="0">
                <a:solidFill>
                  <a:schemeClr val="accent2">
                    <a:lumMod val="60000"/>
                    <a:lumOff val="40000"/>
                  </a:schemeClr>
                </a:solidFill>
              </a:endParaRPr>
            </a:p>
          </p:txBody>
        </p:sp>
        <p:sp>
          <p:nvSpPr>
            <p:cNvPr id="19" name="Right Arrow 18"/>
            <p:cNvSpPr/>
            <p:nvPr/>
          </p:nvSpPr>
          <p:spPr>
            <a:xfrm rot="16200000">
              <a:off x="25636" y="1607907"/>
              <a:ext cx="446363" cy="309265"/>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20" name="TextBox 19"/>
            <p:cNvSpPr txBox="1"/>
            <p:nvPr/>
          </p:nvSpPr>
          <p:spPr>
            <a:xfrm>
              <a:off x="1697723" y="5105400"/>
              <a:ext cx="1701428" cy="461665"/>
            </a:xfrm>
            <a:prstGeom prst="rect">
              <a:avLst/>
            </a:prstGeom>
            <a:noFill/>
          </p:spPr>
          <p:txBody>
            <a:bodyPr wrap="none" rtlCol="0">
              <a:spAutoFit/>
            </a:bodyPr>
            <a:lstStyle/>
            <a:p>
              <a:r>
                <a:rPr lang="en-US" sz="2400" b="1" dirty="0" smtClean="0">
                  <a:solidFill>
                    <a:schemeClr val="accent2">
                      <a:lumMod val="60000"/>
                      <a:lumOff val="40000"/>
                    </a:schemeClr>
                  </a:solidFill>
                </a:rPr>
                <a:t>Less Privacy</a:t>
              </a:r>
              <a:endParaRPr lang="en-US" sz="2400" b="1" dirty="0">
                <a:solidFill>
                  <a:schemeClr val="accent2">
                    <a:lumMod val="60000"/>
                    <a:lumOff val="40000"/>
                  </a:schemeClr>
                </a:solidFill>
              </a:endParaRPr>
            </a:p>
          </p:txBody>
        </p:sp>
        <p:sp>
          <p:nvSpPr>
            <p:cNvPr id="21" name="Right Arrow 20"/>
            <p:cNvSpPr/>
            <p:nvPr/>
          </p:nvSpPr>
          <p:spPr>
            <a:xfrm>
              <a:off x="3381222" y="5181601"/>
              <a:ext cx="446363" cy="309265"/>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grpSp>
      <p:pic>
        <p:nvPicPr>
          <p:cNvPr id="10" name="Content Placeholder 9"/>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1290935"/>
            <a:ext cx="5486400" cy="4114800"/>
          </a:xfrm>
          <a:ln w="3175">
            <a:solidFill>
              <a:schemeClr val="tx1"/>
            </a:solidFill>
          </a:ln>
        </p:spPr>
      </p:pic>
    </p:spTree>
    <p:extLst>
      <p:ext uri="{BB962C8B-B14F-4D97-AF65-F5344CB8AC3E}">
        <p14:creationId xmlns:p14="http://schemas.microsoft.com/office/powerpoint/2010/main" val="421635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xternal_General_Bas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ct:contentTypeSchema ct:_="" ma:_="" ma:contentTypeName="Document" ma:contentTypeID="0x010100498382D56C3B124CA9FFAAA2ACB5677D" ma:contentTypeVersion="" ma:contentTypeDescription="Create a new document." ma:contentTypeScope="" ma:versionID="ee4b96ab86a5e4789a10514cc7e20526" xmlns:ct="http://schemas.microsoft.com/office/2006/metadata/contentType" xmlns:ma="http://schemas.microsoft.com/office/2006/metadata/properties/metaAttributes">
<xsd:schema targetNamespace="http://schemas.microsoft.com/office/2006/metadata/properties" ma:root="true" ma:fieldsID="8e17a7f4abdf8376e205f038265551a7" ns2:_="" xmlns:xsd="http://www.w3.org/2001/XMLSchema" xmlns:xs="http://www.w3.org/2001/XMLSchema" xmlns:p="http://schemas.microsoft.com/office/2006/metadata/properties" xmlns:ns2="$ListId:Shared Documents;">
<xsd:import namespace="$ListId:Shared Documents;"/>
<xsd:element name="properties">
<xsd:complexType>
<xsd:sequence>
<xsd:element name="documentManagement">
<xsd:complexType>
<xsd:all>
<xsd:element ref="ns2:Category"/>
<xsd:element ref="ns2:Notes0" minOccurs="0"/>
<xsd:element ref="ns2:Sub_x002d_category" minOccurs="0"/>
</xsd:all>
</xsd:complexType>
</xsd:element>
</xsd:sequence>
</xsd:complexType>
</xsd:element>
</xsd:schema>
<xsd:schema targetNamespace="$ListId:Shared Documents;"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Category" ma:index="8" ma:displayName="Category" ma:default="N/A" ma:description="Category is used to determine view" ma:format="RadioButtons" ma:internalName="Category">
<xsd:simpleType>
<xsd:restriction base="dms:Choice">
<xsd:enumeration value="Reports"/>
<xsd:enumeration value="Templates"/>
<xsd:enumeration value="Guidance"/>
<xsd:enumeration value="N/A"/>
</xsd:restriction>
</xsd:simpleType>
</xsd:element>
<xsd:element name="Notes0" ma:index="9" nillable="true" ma:displayName="Notes" ma:internalName="Notes0">
<xsd:simpleType>
<xsd:restriction base="dms:Note">
<xsd:maxLength value="255"/>
</xsd:restriction>
</xsd:simpleType>
</xsd:element>
<xsd:element name="Sub_x002d_category" ma:index="10" nillable="true" ma:displayName="Sub-category" ma:format="Dropdown" ma:internalName="Sub_x002d_category">
<xsd:simpleType>
<xsd:union memberTypes="dms:Text">
<xsd:simpleType>
<xsd:restriction base="dms:Choice">
<xsd:enumeration value="Comment Disposition"/>
<xsd:enumeration value="Help"/>
<xsd:enumeration value="Meeting Minutes"/>
<xsd:enumeration value="PowerPoint"/>
<xsd:enumeration value="Create Site"/>
</xsd:restriction>
</xsd:simpleType>
</xsd:union>
</xsd:simpleType>
</xsd:element>
</xsd:schema>
<xsd:schema targetNamespace="http://schemas.openxmlformats.org/package/2006/metadata/core-properties" elementFormDefault="qualified" attributeFormDefault="unqualified" blockDefault="#all" xmlns="http://schemas.openxmlformats.org/package/2006/metadata/core-properties" xmlns:xsd="http://www.w3.org/2001/XMLSchema" xmlns:xsi="http://www.w3.org/2001/XMLSchema-instance" xmlns:dc="http://purl.org/dc/elements/1.1/" xmlns:dcterms="http://purl.org/dc/terms/" xmlns:odoc="http://schemas.microsoft.com/internal/obd">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targetNamespace="http://schemas.microsoft.com/office/infopath/2007/PartnerControls" elementFormDefault="qualified" attributeFormDefault="unqualified" xmlns:pc="http://schemas.microsoft.com/office/infopath/2007/PartnerControls" xmlns:xs="http://www.w3.org/2001/XMLSchema">
<xs:element name="Person">
<xs:complexType>
<xs:sequence>
<xs:element ref="pc:DisplayName" minOccurs="0"></xs:element>
<xs:element ref="pc:AccountId" minOccurs="0"></xs:element>
<xs:element ref="pc:AccountType" minOccurs="0"></xs:element>
</xs:sequence>
</xs:complexType>
</xs:element>
<xs:element name="DisplayName" type="xs:string"></xs:element>
<xs:element name="AccountId" type="xs:string"></xs:element>
<xs:element name="AccountType" type="xs:string"></xs:element>
<xs:element name="BDCAssociatedEntity">
<xs:complexType>
<xs:sequence>
<xs:element ref="pc:BDCEntity" minOccurs="0" maxOccurs="unbounded"></xs:element>
</xs:sequence>
<xs:attribute ref="pc:EntityNamespace"></xs:attribute>
<xs:attribute ref="pc:EntityName"></xs:attribute>
<xs:attribute ref="pc:SystemInstanceName"></xs:attribute>
<xs:attribute ref="pc:AssociationName"></xs:attribute>
</xs:complexType>
</xs:element>
<xs:attribute name="EntityNamespace" type="xs:string"></xs:attribute>
<xs:attribute name="EntityName" type="xs:string"></xs:attribute>
<xs:attribute name="SystemInstanceName" type="xs:string"></xs:attribute>
<xs:attribute name="AssociationName" type="xs:string"></xs:attribute>
<xs:element name="BDCEntity">
<xs:complexType>
<xs:sequence>
<xs:element ref="pc:EntityDisplayName" minOccurs="0"></xs:element>
<xs:element ref="pc:EntityInstanceReference" minOccurs="0"></xs:element>
<xs:element ref="pc:EntityId1" minOccurs="0"></xs:element>
<xs:element ref="pc:EntityId2" minOccurs="0"></xs:element>
<xs:element ref="pc:EntityId3" minOccurs="0"></xs:element>
<xs:element ref="pc:EntityId4" minOccurs="0"></xs:element>
<xs:element ref="pc:EntityId5" minOccurs="0"></xs:element>
</xs:sequence>
</xs:complexType>
</xs:element>
<xs:element name="EntityDisplayName" type="xs:string"></xs:element>
<xs:element name="EntityInstanceReference" type="xs:string"></xs:element>
<xs:element name="EntityId1" type="xs:string"></xs:element>
<xs:element name="EntityId2" type="xs:string"></xs:element>
<xs:element name="EntityId3" type="xs:string"></xs:element>
<xs:element name="EntityId4" type="xs:string"></xs:element>
<xs:element name="EntityId5" type="xs:string"></xs:element>
<xs:element name="Terms">
<xs:complexType>
<xs:sequence>
<xs:element ref="pc:TermInfo" minOccurs="0" maxOccurs="unbounded"></xs:element>
</xs:sequence>
</xs:complexType>
</xs:element>
<xs:element name="TermInfo">
<xs:complexType>
<xs:sequence>
<xs:element ref="pc:TermName" minOccurs="0"></xs:element>
<xs:element ref="pc:TermId" minOccurs="0"></xs:element>
</xs:sequence>
</xs:complexType>
</xs:element>
<xs:element name="TermName" type="xs:string"></xs:element>
<xs:element name="TermId" type="xs:string"></xs:element>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p:properties xmlns:p="http://schemas.microsoft.com/office/2006/metadata/properties" xmlns:xsi="http://www.w3.org/2001/XMLSchema-instance" xmlns:pc="http://schemas.microsoft.com/office/infopath/2007/PartnerControls"><documentManagement><Notes0 xmlns="$ListId:Shared Documents;">PowerPoint External Census Basic Standard Template</Notes0><Sub_x002d_category xmlns="$ListId:Shared Documents;">PowerPoint</Sub_x002d_category><Category xmlns="$ListId:Shared Documents;">Templates</Category></documentManagement></p:properties>
</file>

<file path=customXml/itemProps1.xml><?xml version="1.0" encoding="utf-8"?>
<ds:datastoreItem xmlns:ds="http://schemas.openxmlformats.org/officeDocument/2006/customXml" ds:itemID="{D4B1607E-DC8F-44AC-AFD1-B6238AA2CF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Shared Document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C9654C-65C1-484F-B5A5-884806B5F144}">
  <ds:schemaRefs>
    <ds:schemaRef ds:uri="http://schemas.microsoft.com/sharepoint/v3/contenttype/forms"/>
  </ds:schemaRefs>
</ds:datastoreItem>
</file>

<file path=customXml/itemProps3.xml><?xml version="1.0" encoding="utf-8"?>
<ds:datastoreItem xmlns:ds="http://schemas.openxmlformats.org/officeDocument/2006/customXml" ds:itemID="{D7E2B46D-BEAF-444B-BB07-401796F1DEAE}">
  <ds:schemaRefs>
    <ds:schemaRef ds:uri="http://schemas.openxmlformats.org/package/2006/metadata/core-properties"/>
    <ds:schemaRef ds:uri="http://purl.org/dc/dcmitype/"/>
    <ds:schemaRef ds:uri="http://www.w3.org/XML/1998/namespace"/>
    <ds:schemaRef ds:uri="http://purl.org/dc/elements/1.1/"/>
    <ds:schemaRef ds:uri="http://schemas.microsoft.com/office/2006/documentManagement/types"/>
    <ds:schemaRef ds:uri="http://schemas.microsoft.com/office/2006/metadata/properties"/>
    <ds:schemaRef ds:uri="http://schemas.microsoft.com/office/infopath/2007/PartnerControls"/>
    <ds:schemaRef ds:uri="$ListId:Shared Documents;"/>
    <ds:schemaRef ds:uri="http://purl.org/dc/terms/"/>
  </ds:schemaRefs>
</ds:datastoreItem>
</file>

<file path=docProps/app.xml><?xml version="1.0" encoding="utf-8"?>
<Properties xmlns="http://schemas.openxmlformats.org/officeDocument/2006/extended-properties" xmlns:vt="http://schemas.openxmlformats.org/officeDocument/2006/docPropsVTypes">
  <Template>External_General_Basic</Template>
  <TotalTime>540</TotalTime>
  <Words>885</Words>
  <Application>Microsoft Office PowerPoint</Application>
  <PresentationFormat>On-screen Show (4:3)</PresentationFormat>
  <Paragraphs>107</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External_General_Basic</vt:lpstr>
      <vt:lpstr>No Free Lunch:  Working Within the Tradeoff  Between Quality and Privacy</vt:lpstr>
      <vt:lpstr>Desiderata</vt:lpstr>
      <vt:lpstr>Background</vt:lpstr>
      <vt:lpstr>LEHD Data Infrastructure</vt:lpstr>
      <vt:lpstr>Mandates, Generally Speaking</vt:lpstr>
      <vt:lpstr>Example: LODES/OnTheMap</vt:lpstr>
      <vt:lpstr>Protection Systems</vt:lpstr>
      <vt:lpstr>Tradeoffs (Primary)</vt:lpstr>
      <vt:lpstr>Tradeoffs (Primary)</vt:lpstr>
      <vt:lpstr>Tradeoffs (Secondary)</vt:lpstr>
      <vt:lpstr>Takeaways</vt:lpstr>
      <vt:lpstr>Contact/References</vt:lpstr>
    </vt:vector>
  </TitlesOfParts>
  <Company>U.S. 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Standard PowerPoint Template</dc:title>
  <dc:creator>David H Hiller</dc:creator>
  <cp:lastModifiedBy>Matthew Graham (CENSUS/CES FED)</cp:lastModifiedBy>
  <cp:revision>32</cp:revision>
  <dcterms:created xsi:type="dcterms:W3CDTF">2014-07-14T16:04:32Z</dcterms:created>
  <dcterms:modified xsi:type="dcterms:W3CDTF">2017-06-05T20:24:06Z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0x010100498382D56C3B124CA9FFAAA2ACB5677D</vt:lpwstr>
  </property>
  <property fmtid="{D5CDD505-2E9C-101B-9397-08002B2CF9AE}" pid="3" name="FSObjType">
    <vt:lpwstr>0</vt:lpwstr>
  </property>
  <property fmtid="{D5CDD505-2E9C-101B-9397-08002B2CF9AE}" pid="4" name="Order">
    <vt:r8>800</vt:r8>
  </property>
  <property fmtid="{D5CDD505-2E9C-101B-9397-08002B2CF9AE}" pid="5" name="FileDirRef">
    <vt:lpwstr>dir/adep/EPCDTemplateSite/Shared Documents</vt:lpwstr>
  </property>
  <property fmtid="{D5CDD505-2E9C-101B-9397-08002B2CF9AE}" pid="6" name="FileLeafRef">
    <vt:lpwstr>Census Standard PowerPoint Template.pptx</vt:lpwstr>
  </property>
</Properties>
</file>